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95" r:id="rId6"/>
    <p:sldId id="299" r:id="rId7"/>
    <p:sldId id="262" r:id="rId8"/>
    <p:sldId id="305" r:id="rId9"/>
    <p:sldId id="303" r:id="rId10"/>
    <p:sldId id="300" r:id="rId11"/>
    <p:sldId id="294" r:id="rId12"/>
    <p:sldId id="304" r:id="rId13"/>
    <p:sldId id="301" r:id="rId14"/>
    <p:sldId id="29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DA3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5" d="100"/>
          <a:sy n="135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31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B92DCFA-2507-2B46-A7F0-3E690F11BEB3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b-N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752B9A-D927-364C-B9E0-9EA7B6AE5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1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A22B04-C495-F84D-8016-F259DA1335BE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5FE46A-B995-2E41-982C-54C139F038EC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5FE46A-B995-2E41-982C-54C139F038EC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ln>
                  <a:noFill/>
                </a:ln>
                <a:solidFill>
                  <a:srgbClr val="DA1F28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 b="0" i="0">
                <a:solidFill>
                  <a:schemeClr val="tx1"/>
                </a:solidFill>
                <a:latin typeface="Helvetica Neue Black Condensed"/>
                <a:cs typeface="Helvetica Neue Black Condense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subtitle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8AD526-2910-4A4A-A004-2AFE1805589B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DC84A2-13C3-9A43-B68C-C86D59441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8D73-EEFB-A14D-B571-D016E64862C6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9D42-E1DB-994A-B4B3-812254EFF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2E5E-551F-9348-B9B5-C70228A9852C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43F18-C8AB-6B40-86D0-9D37A02DE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charset="2"/>
              <a:buChar char="§"/>
              <a:defRPr/>
            </a:lvl2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D6C5-EDE4-B249-B6BE-CF7C43F81AD2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178F-A1CC-7C43-824D-7086DC045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158AB6-00A9-634C-A638-29136D39677F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90CF82-8BC3-924C-BED0-1934DC9BB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580DE3-0C11-8E4A-A3A6-16B529A56DB3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F5AAD2-27A5-2E4A-A08C-8FB718FE9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2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rgbClr val="DA1F28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525915-5DEA-C046-92C9-F4FDC6DD7A02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82890D-63F7-3842-83FF-F954ADB7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7D5E0-1287-BC4F-AD43-29BFE5B820F2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6E8237-874C-014D-9EAB-345D1EF55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5CF1A-6BFA-E649-A480-69E089C41690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0E7FB-6802-6940-842F-1260C1A8D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B5522-BD20-6B42-ACAB-66C815DDC71B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08BA68-D96A-E04A-A9DF-49D6371D6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</a:t>
            </a:r>
            <a:r>
              <a:rPr lang="nb-NO" noProof="0" dirty="0" err="1" smtClean="0"/>
              <a:t>icon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add</a:t>
            </a:r>
            <a:r>
              <a:rPr lang="nb-NO" noProof="0" dirty="0" smtClean="0"/>
              <a:t> </a:t>
            </a:r>
            <a:r>
              <a:rPr lang="nb-NO" noProof="0" dirty="0" err="1" smtClean="0"/>
              <a:t>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rgbClr val="DA1F28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</a:t>
            </a:r>
            <a:r>
              <a:rPr lang="nb-NO" dirty="0" err="1" smtClean="0"/>
              <a:t>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9C17-E9E3-4D46-AEB3-ED953477E8D1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481239-8735-FC4E-BF09-B90376598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fld id="{8E70EF19-837E-094B-8D12-36D2A38998D7}" type="datetime1">
              <a:rPr lang="en-US"/>
              <a:pPr>
                <a:defRPr/>
              </a:pPr>
              <a:t>29/08/16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5D0C684E-E14C-9E4F-B97C-35195DCE6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9" r:id="rId2"/>
    <p:sldLayoutId id="2147484274" r:id="rId3"/>
    <p:sldLayoutId id="2147484275" r:id="rId4"/>
    <p:sldLayoutId id="2147484276" r:id="rId5"/>
    <p:sldLayoutId id="2147484277" r:id="rId6"/>
    <p:sldLayoutId id="2147484270" r:id="rId7"/>
    <p:sldLayoutId id="2147484278" r:id="rId8"/>
    <p:sldLayoutId id="2147484279" r:id="rId9"/>
    <p:sldLayoutId id="2147484271" r:id="rId10"/>
    <p:sldLayoutId id="21474842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kern="1200">
          <a:solidFill>
            <a:srgbClr val="DA1F28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Helvetica Neue Black Condensed"/>
          <a:ea typeface="ＭＳ Ｐゴシック" pitchFamily="-65" charset="-128"/>
          <a:cs typeface="Helvetica Neue Black Condense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>
          <a:solidFill>
            <a:srgbClr val="DA1F28"/>
          </a:solidFill>
          <a:latin typeface="Helvetica Neue Black Condensed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>
          <a:solidFill>
            <a:srgbClr val="DA1F28"/>
          </a:solidFill>
          <a:latin typeface="Helvetica Neue Black Condensed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>
          <a:solidFill>
            <a:srgbClr val="DA1F28"/>
          </a:solidFill>
          <a:latin typeface="Helvetica Neue Black Condensed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>
          <a:solidFill>
            <a:srgbClr val="DA1F28"/>
          </a:solidFill>
          <a:latin typeface="Helvetica Neue Black Condensed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-65" charset="-52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-65" charset="-52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-65" charset="-52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-65" charset="-52"/>
          <a:ea typeface="ＭＳ Ｐゴシック" pitchFamily="-65" charset="-128"/>
          <a:cs typeface="ＭＳ Ｐゴシック" pitchFamily="-65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2"/>
        </a:buClr>
        <a:buFont typeface="Wingdings" charset="0"/>
        <a:buChar char="§"/>
        <a:defRPr sz="2300" kern="12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2000" kern="12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.elm-lang.org/" TargetMode="External"/><Relationship Id="rId4" Type="http://schemas.openxmlformats.org/officeDocument/2006/relationships/hyperlink" Target="http://elm-lang.org/try" TargetMode="External"/><Relationship Id="rId5" Type="http://schemas.openxmlformats.org/officeDocument/2006/relationships/hyperlink" Target="http://elmlang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m-lang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undis.github.com/blog" TargetMode="External"/><Relationship Id="rId4" Type="http://schemas.openxmlformats.org/officeDocument/2006/relationships/hyperlink" Target="mailto:magnus@kodemaker.no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itle 7"/>
          <p:cNvSpPr txBox="1">
            <a:spLocks/>
          </p:cNvSpPr>
          <p:nvPr/>
        </p:nvSpPr>
        <p:spPr bwMode="auto">
          <a:xfrm>
            <a:off x="1019271" y="110073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spcBef>
                <a:spcPts val="400"/>
              </a:spcBef>
              <a:buClr>
                <a:schemeClr val="tx1"/>
              </a:buClr>
              <a:buSzPct val="68000"/>
              <a:buFont typeface="Wingdings 3" charset="0"/>
              <a:buNone/>
            </a:pPr>
            <a:r>
              <a:rPr lang="en-US" sz="6000" dirty="0" smtClean="0">
                <a:solidFill>
                  <a:srgbClr val="DA1F28"/>
                </a:solidFill>
                <a:latin typeface="Helvetica Neue Black Condensed" charset="0"/>
              </a:rPr>
              <a:t>Elm </a:t>
            </a:r>
          </a:p>
          <a:p>
            <a:pPr defTabSz="914400" eaLnBrk="1" hangingPunct="1">
              <a:spcBef>
                <a:spcPts val="400"/>
              </a:spcBef>
              <a:buClr>
                <a:schemeClr val="tx1"/>
              </a:buClr>
              <a:buSzPct val="68000"/>
              <a:buFont typeface="Wingdings 3" charset="0"/>
              <a:buNone/>
            </a:pPr>
            <a:r>
              <a:rPr lang="en-US" sz="5400" dirty="0" err="1" smtClean="0">
                <a:solidFill>
                  <a:srgbClr val="DA1F28"/>
                </a:solidFill>
                <a:latin typeface="Helvetica Neue Black Condensed" charset="0"/>
              </a:rPr>
              <a:t>Awesomesauce</a:t>
            </a:r>
            <a:r>
              <a:rPr lang="en-US" sz="5400" dirty="0" smtClean="0">
                <a:solidFill>
                  <a:srgbClr val="DA1F28"/>
                </a:solidFill>
                <a:latin typeface="Helvetica Neue Black Condensed" charset="0"/>
              </a:rPr>
              <a:t> or just yet another language for the Front-end</a:t>
            </a:r>
            <a:endParaRPr lang="en-US" sz="5400" dirty="0">
              <a:solidFill>
                <a:srgbClr val="DA1F28"/>
              </a:solidFill>
              <a:latin typeface="Helvetica Neue Black Condense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50131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Magnus Rundberget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611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9" idx="4"/>
          </p:cNvCxnSpPr>
          <p:nvPr/>
        </p:nvCxnSpPr>
        <p:spPr>
          <a:xfrm>
            <a:off x="755576" y="407707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4"/>
          </p:cNvCxnSpPr>
          <p:nvPr/>
        </p:nvCxnSpPr>
        <p:spPr>
          <a:xfrm flipV="1">
            <a:off x="1979712" y="407707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5856" y="1481138"/>
            <a:ext cx="5410944" cy="4525962"/>
          </a:xfrm>
        </p:spPr>
        <p:txBody>
          <a:bodyPr/>
          <a:lstStyle/>
          <a:p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Customs and border protection</a:t>
            </a:r>
          </a:p>
          <a:p>
            <a:pPr lvl="1"/>
            <a:r>
              <a:rPr lang="en-US" dirty="0" smtClean="0"/>
              <a:t>Conversion of JS to Elm types and vice versa</a:t>
            </a:r>
          </a:p>
          <a:p>
            <a:pPr lvl="1"/>
            <a:r>
              <a:rPr lang="en-US" dirty="0" smtClean="0"/>
              <a:t>Safe guard against runtime exceptions in your Elm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700808"/>
            <a:ext cx="2160240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MyElmApp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4365103"/>
            <a:ext cx="2160240" cy="6057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 runtime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877272"/>
            <a:ext cx="20265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3573016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1560" y="378904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9712" y="3581139"/>
            <a:ext cx="0" cy="2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35696" y="378904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6284" y="5085184"/>
            <a:ext cx="280831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576" y="537321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9712" y="539234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35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Dramatically growing interest</a:t>
            </a:r>
          </a:p>
          <a:p>
            <a:r>
              <a:rPr lang="en-US" dirty="0" smtClean="0"/>
              <a:t>Production use</a:t>
            </a:r>
            <a:endParaRPr lang="en-US" dirty="0" smtClean="0"/>
          </a:p>
          <a:p>
            <a:r>
              <a:rPr lang="en-US" dirty="0" smtClean="0"/>
              <a:t>Steadily improving</a:t>
            </a:r>
          </a:p>
          <a:p>
            <a:r>
              <a:rPr lang="en-US" dirty="0" smtClean="0"/>
              <a:t>Web platform support</a:t>
            </a:r>
            <a:endParaRPr lang="en-US" dirty="0"/>
          </a:p>
          <a:p>
            <a:r>
              <a:rPr lang="en-US" dirty="0" smtClean="0"/>
              <a:t>Long term ?</a:t>
            </a:r>
          </a:p>
          <a:p>
            <a:pPr lvl="1"/>
            <a:r>
              <a:rPr lang="en-US" dirty="0" smtClean="0"/>
              <a:t>Server side Elm</a:t>
            </a:r>
          </a:p>
          <a:p>
            <a:pPr lvl="1"/>
            <a:r>
              <a:rPr lang="en-US" dirty="0" smtClean="0"/>
              <a:t>State of the art tooling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current state and future </a:t>
            </a:r>
            <a:r>
              <a:rPr lang="en-US" dirty="0" smtClean="0"/>
              <a:t>of 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2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http://elm-lang.org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http://guide.elm-lang.org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http://elm-lang.org/</a:t>
            </a:r>
            <a:r>
              <a:rPr lang="en-US" dirty="0" smtClean="0">
                <a:hlinkClick r:id="rId4"/>
              </a:rPr>
              <a:t>try</a:t>
            </a:r>
            <a:endParaRPr lang="en-US" dirty="0" smtClean="0"/>
          </a:p>
          <a:p>
            <a:r>
              <a:rPr lang="en-US" dirty="0" smtClean="0"/>
              <a:t>Book: Elm In Action - MEAP (Manning)</a:t>
            </a:r>
          </a:p>
          <a:p>
            <a:r>
              <a:rPr lang="en-US" dirty="0"/>
              <a:t>Slack: </a:t>
            </a:r>
            <a:r>
              <a:rPr lang="en-US" dirty="0">
                <a:hlinkClick r:id="rId5"/>
              </a:rPr>
              <a:t>http://elmlang.herokuapp.com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r>
              <a:rPr lang="en-US" dirty="0" smtClean="0"/>
              <a:t>Oh and </a:t>
            </a:r>
            <a:r>
              <a:rPr lang="en-US" dirty="0"/>
              <a:t>do watch</a:t>
            </a:r>
            <a:r>
              <a:rPr lang="en-US" dirty="0" smtClean="0"/>
              <a:t>: “Let’s </a:t>
            </a:r>
            <a:r>
              <a:rPr lang="en-US" dirty="0"/>
              <a:t>be mainstream</a:t>
            </a:r>
            <a:r>
              <a:rPr lang="en-US" dirty="0" smtClean="0"/>
              <a:t>! - </a:t>
            </a:r>
            <a:r>
              <a:rPr lang="en-US" dirty="0"/>
              <a:t>User focused design in </a:t>
            </a:r>
            <a:r>
              <a:rPr lang="en-US" dirty="0" smtClean="0"/>
              <a:t>Elm”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cool stuff with Elm today</a:t>
            </a:r>
            <a:endParaRPr lang="en-US" dirty="0" smtClean="0"/>
          </a:p>
          <a:p>
            <a:r>
              <a:rPr lang="en-US" dirty="0" smtClean="0"/>
              <a:t>Learning Elm is fun</a:t>
            </a:r>
          </a:p>
          <a:p>
            <a:r>
              <a:rPr lang="en-US" dirty="0" smtClean="0"/>
              <a:t>Elm and TEA constrains you, but in a good way</a:t>
            </a:r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You really owe it to yourself to give it a try 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/>
          <p:cNvSpPr txBox="1">
            <a:spLocks noChangeArrowheads="1"/>
          </p:cNvSpPr>
          <p:nvPr/>
        </p:nvSpPr>
        <p:spPr bwMode="auto">
          <a:xfrm>
            <a:off x="4011613" y="2524125"/>
            <a:ext cx="13001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>
                <a:solidFill>
                  <a:srgbClr val="FF0000"/>
                </a:solidFill>
              </a:rPr>
              <a:t>Q/A</a:t>
            </a:r>
          </a:p>
        </p:txBody>
      </p:sp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4546600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3331294" y="3860801"/>
            <a:ext cx="3960961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800" dirty="0"/>
              <a:t>@</a:t>
            </a:r>
            <a:r>
              <a:rPr lang="en-US" sz="1800" dirty="0" err="1" smtClean="0"/>
              <a:t>mrundberget</a:t>
            </a:r>
            <a:endParaRPr lang="en-US" sz="1800" dirty="0" smtClean="0"/>
          </a:p>
          <a:p>
            <a:pPr eaLnBrk="1" hangingPunct="1">
              <a:lnSpc>
                <a:spcPct val="120000"/>
              </a:lnSpc>
            </a:pPr>
            <a:r>
              <a:rPr lang="en-US" sz="1800" dirty="0" smtClean="0">
                <a:hlinkClick r:id="rId3"/>
              </a:rPr>
              <a:t>http://rundis.github.com/blog</a:t>
            </a:r>
            <a:endParaRPr lang="en-US" sz="1800" dirty="0" smtClean="0"/>
          </a:p>
          <a:p>
            <a:pPr eaLnBrk="1" hangingPunct="1">
              <a:lnSpc>
                <a:spcPct val="120000"/>
              </a:lnSpc>
            </a:pPr>
            <a:r>
              <a:rPr lang="en-US" sz="1800" dirty="0" err="1" smtClean="0">
                <a:hlinkClick r:id="rId4"/>
              </a:rPr>
              <a:t>magnus@kodemaker.no</a:t>
            </a:r>
            <a:endParaRPr lang="en-US" sz="1800" dirty="0" smtClean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ＭＳ Ｐゴシック" charset="0"/>
              </a:rPr>
              <a:t>About Elm</a:t>
            </a: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Elm syntax 1-on-1 (</a:t>
            </a:r>
            <a:r>
              <a:rPr lang="en-US" dirty="0" err="1" smtClean="0">
                <a:latin typeface="Helvetica Neue" charset="0"/>
                <a:ea typeface="ＭＳ Ｐゴシック" charset="0"/>
              </a:rPr>
              <a:t>repl</a:t>
            </a:r>
            <a:r>
              <a:rPr lang="en-US" dirty="0" smtClean="0">
                <a:latin typeface="Helvetica Neue" charset="0"/>
                <a:ea typeface="ＭＳ Ｐゴシック" charset="0"/>
              </a:rPr>
              <a:t> session)</a:t>
            </a:r>
          </a:p>
          <a:p>
            <a:r>
              <a:rPr lang="en-US" b="1" dirty="0" smtClean="0">
                <a:latin typeface="Helvetica Neue" charset="0"/>
                <a:ea typeface="ＭＳ Ｐゴシック" charset="0"/>
              </a:rPr>
              <a:t>T</a:t>
            </a:r>
            <a:r>
              <a:rPr lang="en-US" dirty="0" smtClean="0">
                <a:latin typeface="Helvetica Neue" charset="0"/>
                <a:ea typeface="ＭＳ Ｐゴシック" charset="0"/>
              </a:rPr>
              <a:t>he </a:t>
            </a:r>
            <a:r>
              <a:rPr lang="en-US" b="1" dirty="0" smtClean="0">
                <a:latin typeface="Helvetica Neue" charset="0"/>
                <a:ea typeface="ＭＳ Ｐゴシック" charset="0"/>
              </a:rPr>
              <a:t>E</a:t>
            </a:r>
            <a:r>
              <a:rPr lang="en-US" dirty="0" smtClean="0">
                <a:latin typeface="Helvetica Neue" charset="0"/>
                <a:ea typeface="ＭＳ Ｐゴシック" charset="0"/>
              </a:rPr>
              <a:t>lm </a:t>
            </a:r>
            <a:r>
              <a:rPr lang="en-US" b="1" dirty="0" smtClean="0">
                <a:latin typeface="Helvetica Neue" charset="0"/>
                <a:ea typeface="ＭＳ Ｐゴシック" charset="0"/>
              </a:rPr>
              <a:t>A</a:t>
            </a:r>
            <a:r>
              <a:rPr lang="en-US" dirty="0" smtClean="0">
                <a:latin typeface="Helvetica Neue" charset="0"/>
                <a:ea typeface="ＭＳ Ｐゴシック" charset="0"/>
              </a:rPr>
              <a:t>rchitecture </a:t>
            </a:r>
            <a:endParaRPr lang="en-US" dirty="0">
              <a:latin typeface="Helvetica Neue" charset="0"/>
              <a:ea typeface="ＭＳ Ｐゴシック" charset="0"/>
            </a:endParaRP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Making a simple web-app (live coding)</a:t>
            </a:r>
            <a:endParaRPr lang="en-US" dirty="0" smtClean="0">
              <a:latin typeface="Helvetica Neue" charset="0"/>
              <a:ea typeface="ＭＳ Ｐゴシック" charset="0"/>
            </a:endParaRP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Summary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3" name="Picture 2" descr="Screen Shot 2016-04-16 at 14.1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23432"/>
            <a:ext cx="5400600" cy="4687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About Elm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sz="3200" dirty="0" smtClean="0">
                <a:latin typeface="Helvetica Neue" charset="0"/>
                <a:ea typeface="ＭＳ Ｐゴシック" charset="0"/>
              </a:rPr>
              <a:t>Created by Evan </a:t>
            </a:r>
            <a:r>
              <a:rPr lang="en-US" sz="3200" dirty="0" err="1" smtClean="0">
                <a:latin typeface="Helvetica Neue" charset="0"/>
                <a:ea typeface="ＭＳ Ｐゴシック" charset="0"/>
              </a:rPr>
              <a:t>Czaplicki</a:t>
            </a:r>
            <a:r>
              <a:rPr lang="en-US" sz="3200" dirty="0" smtClean="0">
                <a:latin typeface="Helvetica Neue" charset="0"/>
                <a:ea typeface="ＭＳ Ｐゴシック" charset="0"/>
              </a:rPr>
              <a:t> (2012)</a:t>
            </a:r>
          </a:p>
          <a:p>
            <a:r>
              <a:rPr lang="en-US" sz="3200" dirty="0" smtClean="0">
                <a:latin typeface="Helvetica Neue" charset="0"/>
                <a:ea typeface="ＭＳ Ｐゴシック" charset="0"/>
              </a:rPr>
              <a:t>Functional </a:t>
            </a:r>
            <a:r>
              <a:rPr lang="en-US" sz="3200" dirty="0" smtClean="0">
                <a:latin typeface="Helvetica Neue" charset="0"/>
                <a:ea typeface="ＭＳ Ｐゴシック" charset="0"/>
              </a:rPr>
              <a:t>Statically (strongly) type</a:t>
            </a:r>
            <a:endParaRPr lang="en-US" sz="3200" dirty="0" smtClean="0">
              <a:latin typeface="Helvetica Neue" charset="0"/>
              <a:ea typeface="ＭＳ Ｐゴシック" charset="0"/>
            </a:endParaRPr>
          </a:p>
          <a:p>
            <a:r>
              <a:rPr lang="en-US" sz="3200" dirty="0">
                <a:latin typeface="Helvetica Neue" charset="0"/>
                <a:ea typeface="ＭＳ Ｐゴシック" charset="0"/>
              </a:rPr>
              <a:t>Compiles to JavaScript (ES5</a:t>
            </a:r>
            <a:r>
              <a:rPr lang="en-US" sz="3200" dirty="0" smtClean="0">
                <a:latin typeface="Helvetica Neue" charset="0"/>
                <a:ea typeface="ＭＳ Ｐゴシック" charset="0"/>
              </a:rPr>
              <a:t>)</a:t>
            </a:r>
            <a:endParaRPr lang="en-US" sz="3200" dirty="0" smtClean="0">
              <a:latin typeface="Helvetica Neue" charset="0"/>
              <a:ea typeface="ＭＳ Ｐゴシック" charset="0"/>
            </a:endParaRPr>
          </a:p>
          <a:p>
            <a:r>
              <a:rPr lang="en-US" sz="3200" dirty="0" smtClean="0">
                <a:latin typeface="Helvetica Neue" charset="0"/>
                <a:ea typeface="ＭＳ Ｐゴシック" charset="0"/>
              </a:rPr>
              <a:t>ML </a:t>
            </a:r>
            <a:r>
              <a:rPr lang="en-US" sz="3200" dirty="0" smtClean="0">
                <a:latin typeface="Helvetica Neue" charset="0"/>
                <a:ea typeface="ＭＳ Ｐゴシック" charset="0"/>
              </a:rPr>
              <a:t>family </a:t>
            </a:r>
            <a:r>
              <a:rPr lang="en-US" sz="3200" dirty="0" smtClean="0">
                <a:latin typeface="Helvetica Neue" charset="0"/>
                <a:ea typeface="ＭＳ Ｐゴシック" charset="0"/>
              </a:rPr>
              <a:t>syntax</a:t>
            </a:r>
            <a:endParaRPr lang="en-US" sz="3200" dirty="0" smtClean="0">
              <a:latin typeface="Helvetica Neue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Functional </a:t>
            </a:r>
            <a:r>
              <a:rPr lang="en-US" dirty="0"/>
              <a:t>P</a:t>
            </a:r>
            <a:r>
              <a:rPr lang="en-US" dirty="0" smtClean="0"/>
              <a:t>rogramming (with types) mainstream</a:t>
            </a:r>
          </a:p>
          <a:p>
            <a:r>
              <a:rPr lang="en-US" dirty="0" smtClean="0"/>
              <a:t>Reliable – No runtime exceptions (and no nulls) !</a:t>
            </a:r>
          </a:p>
          <a:p>
            <a:r>
              <a:rPr lang="en-US" dirty="0" smtClean="0"/>
              <a:t>Simple and approachable yet powerful</a:t>
            </a:r>
          </a:p>
          <a:p>
            <a:r>
              <a:rPr lang="en-US" dirty="0" smtClean="0"/>
              <a:t>The compiler </a:t>
            </a:r>
            <a:r>
              <a:rPr lang="en-US" dirty="0" smtClean="0"/>
              <a:t>as</a:t>
            </a:r>
            <a:r>
              <a:rPr lang="en-US" dirty="0" smtClean="0"/>
              <a:t> your friend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i="1" dirty="0" smtClean="0"/>
              <a:t>Designed with love and care </a:t>
            </a:r>
            <a:r>
              <a:rPr lang="en-US" i="1" dirty="0" smtClean="0">
                <a:sym typeface="Wingdings"/>
              </a:rPr>
              <a:t>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</a:t>
            </a:r>
            <a:r>
              <a:rPr lang="en-US" dirty="0" smtClean="0"/>
              <a:t>y properties / Noble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4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>
                <a:latin typeface="Helvetica Neue" charset="0"/>
                <a:ea typeface="ＭＳ Ｐゴシック" charset="0"/>
              </a:rPr>
              <a:t>The Elm distribution and ecosystem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ＭＳ Ｐゴシック" charset="0"/>
              </a:rPr>
              <a:t>elm-make </a:t>
            </a: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elm</a:t>
            </a:r>
            <a:r>
              <a:rPr lang="en-US" dirty="0" smtClean="0">
                <a:latin typeface="Helvetica Neue" charset="0"/>
                <a:ea typeface="ＭＳ Ｐゴシック" charset="0"/>
              </a:rPr>
              <a:t>-package</a:t>
            </a: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elm-</a:t>
            </a:r>
            <a:r>
              <a:rPr lang="en-US" dirty="0" err="1" smtClean="0">
                <a:latin typeface="Helvetica Neue" charset="0"/>
                <a:ea typeface="ＭＳ Ｐゴシック" charset="0"/>
              </a:rPr>
              <a:t>repl</a:t>
            </a:r>
            <a:endParaRPr lang="en-US" dirty="0" smtClean="0">
              <a:latin typeface="Helvetica Neue" charset="0"/>
              <a:ea typeface="ＭＳ Ｐゴシック" charset="0"/>
            </a:endParaRPr>
          </a:p>
          <a:p>
            <a:r>
              <a:rPr lang="en-US" dirty="0">
                <a:latin typeface="Helvetica Neue" charset="0"/>
                <a:ea typeface="ＭＳ Ｐゴシック" charset="0"/>
              </a:rPr>
              <a:t>elm-</a:t>
            </a:r>
            <a:r>
              <a:rPr lang="en-US" dirty="0" smtClean="0">
                <a:latin typeface="Helvetica Neue" charset="0"/>
                <a:ea typeface="ＭＳ Ｐゴシック" charset="0"/>
              </a:rPr>
              <a:t>reactor</a:t>
            </a:r>
            <a:endParaRPr lang="en-US" dirty="0">
              <a:latin typeface="Helvetica Neue" charset="0"/>
              <a:ea typeface="ＭＳ Ｐゴシック" charset="0"/>
            </a:endParaRPr>
          </a:p>
          <a:p>
            <a:r>
              <a:rPr lang="en-US" dirty="0" smtClean="0">
                <a:latin typeface="Helvetica Neue" charset="0"/>
                <a:ea typeface="ＭＳ Ｐゴシック" charset="0"/>
              </a:rPr>
              <a:t>Community</a:t>
            </a:r>
          </a:p>
          <a:p>
            <a:pPr lvl="1"/>
            <a:r>
              <a:rPr lang="en-US" b="1" dirty="0">
                <a:latin typeface="Helvetica Neue" charset="0"/>
                <a:ea typeface="ＭＳ Ｐゴシック" charset="0"/>
              </a:rPr>
              <a:t>e</a:t>
            </a:r>
            <a:r>
              <a:rPr lang="en-US" b="1" dirty="0" smtClean="0">
                <a:latin typeface="Helvetica Neue" charset="0"/>
                <a:ea typeface="ＭＳ Ｐゴシック" charset="0"/>
              </a:rPr>
              <a:t>lm-format</a:t>
            </a:r>
          </a:p>
          <a:p>
            <a:pPr lvl="1"/>
            <a:r>
              <a:rPr lang="en-US" dirty="0" smtClean="0">
                <a:latin typeface="Helvetica Neue" charset="0"/>
                <a:ea typeface="ＭＳ Ｐゴシック" charset="0"/>
              </a:rPr>
              <a:t>Editor plugins (</a:t>
            </a:r>
            <a:r>
              <a:rPr lang="en-US" sz="1800" dirty="0" smtClean="0">
                <a:latin typeface="Helvetica Neue" charset="0"/>
                <a:ea typeface="ＭＳ Ｐゴシック" charset="0"/>
              </a:rPr>
              <a:t>Vim, </a:t>
            </a:r>
            <a:r>
              <a:rPr lang="en-US" sz="1800" dirty="0" err="1" smtClean="0">
                <a:latin typeface="Helvetica Neue" charset="0"/>
                <a:ea typeface="ＭＳ Ｐゴシック" charset="0"/>
              </a:rPr>
              <a:t>Emacs</a:t>
            </a:r>
            <a:r>
              <a:rPr lang="en-US" sz="1800" dirty="0" smtClean="0">
                <a:latin typeface="Helvetica Neue" charset="0"/>
                <a:ea typeface="ＭＳ Ｐゴシック" charset="0"/>
              </a:rPr>
              <a:t>, </a:t>
            </a:r>
            <a:r>
              <a:rPr lang="en-US" sz="1800" dirty="0" err="1" smtClean="0">
                <a:latin typeface="Helvetica Neue" charset="0"/>
                <a:ea typeface="ＭＳ Ｐゴシック" charset="0"/>
              </a:rPr>
              <a:t>VSCode</a:t>
            </a:r>
            <a:r>
              <a:rPr lang="en-US" sz="1800" dirty="0" smtClean="0">
                <a:latin typeface="Helvetica Neue" charset="0"/>
                <a:ea typeface="ＭＳ Ｐゴシック" charset="0"/>
              </a:rPr>
              <a:t>, Light Table, Sublime, </a:t>
            </a:r>
            <a:r>
              <a:rPr lang="en-US" sz="1800" dirty="0" smtClean="0">
                <a:latin typeface="Helvetica Neue" charset="0"/>
                <a:ea typeface="ＭＳ Ｐゴシック" charset="0"/>
              </a:rPr>
              <a:t>Atom, </a:t>
            </a:r>
            <a:r>
              <a:rPr lang="en-US" sz="1800" dirty="0" err="1" smtClean="0">
                <a:latin typeface="Helvetica Neue" charset="0"/>
                <a:ea typeface="ＭＳ Ｐゴシック" charset="0"/>
              </a:rPr>
              <a:t>IntelliJ</a:t>
            </a:r>
            <a:r>
              <a:rPr lang="en-US" dirty="0" smtClean="0">
                <a:latin typeface="Helvetica Neue" charset="0"/>
                <a:ea typeface="ＭＳ Ｐゴシック" charset="0"/>
              </a:rPr>
              <a:t>)</a:t>
            </a:r>
            <a:endParaRPr lang="en-US" dirty="0" smtClean="0">
              <a:latin typeface="Helvetica Neue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 Neue" charset="0"/>
                <a:ea typeface="ＭＳ Ｐゴシック" charset="0"/>
              </a:rPr>
              <a:t>Packages, node integration and much more</a:t>
            </a:r>
          </a:p>
        </p:txBody>
      </p:sp>
    </p:spTree>
    <p:extLst>
      <p:ext uri="{BB962C8B-B14F-4D97-AF65-F5344CB8AC3E}">
        <p14:creationId xmlns:p14="http://schemas.microsoft.com/office/powerpoint/2010/main" val="125527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0450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27650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ＭＳ Ｐゴシック" charset="0"/>
              </a:rPr>
              <a:t>Elm 1-on-1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1828564"/>
            <a:ext cx="5760640" cy="4264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7944" y="2214737"/>
            <a:ext cx="1152128" cy="710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35696" y="249289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21328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Msg</a:t>
            </a:r>
            <a:r>
              <a:rPr lang="en-US" sz="1400" u="sng" dirty="0" smtClean="0"/>
              <a:t>, Model</a:t>
            </a:r>
            <a:endParaRPr lang="en-US" sz="1400" u="sng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2708920"/>
            <a:ext cx="20882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ircular Arrow 13"/>
          <p:cNvSpPr/>
          <p:nvPr/>
        </p:nvSpPr>
        <p:spPr>
          <a:xfrm>
            <a:off x="251520" y="1700808"/>
            <a:ext cx="2088232" cy="4536504"/>
          </a:xfrm>
          <a:prstGeom prst="circularArrow">
            <a:avLst>
              <a:gd name="adj1" fmla="val 0"/>
              <a:gd name="adj2" fmla="val 1142319"/>
              <a:gd name="adj3" fmla="val 8770468"/>
              <a:gd name="adj4" fmla="val 1080000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290519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(Model’,  </a:t>
            </a:r>
            <a:r>
              <a:rPr lang="en-US" sz="1400" u="sng" dirty="0" err="1" smtClean="0"/>
              <a:t>Cmd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Msg</a:t>
            </a:r>
            <a:r>
              <a:rPr lang="en-US" sz="1400" u="sng" dirty="0" smtClean="0"/>
              <a:t>)</a:t>
            </a:r>
            <a:endParaRPr lang="en-US" sz="1400" u="sng" dirty="0"/>
          </a:p>
        </p:txBody>
      </p:sp>
      <p:sp>
        <p:nvSpPr>
          <p:cNvPr id="16" name="Rounded Rectangle 15"/>
          <p:cNvSpPr/>
          <p:nvPr/>
        </p:nvSpPr>
        <p:spPr>
          <a:xfrm>
            <a:off x="5220072" y="3408386"/>
            <a:ext cx="1152128" cy="740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23728" y="366476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07902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Model’</a:t>
            </a:r>
            <a:endParaRPr lang="en-US" sz="1400" u="sng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123728" y="3952801"/>
            <a:ext cx="3096344" cy="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35894" y="400506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Html </a:t>
            </a:r>
            <a:r>
              <a:rPr lang="en-US" sz="1400" u="sng" dirty="0" err="1" smtClean="0"/>
              <a:t>Msg</a:t>
            </a:r>
            <a:endParaRPr lang="en-US" sz="1400" u="sng" dirty="0"/>
          </a:p>
        </p:txBody>
      </p:sp>
      <p:sp>
        <p:nvSpPr>
          <p:cNvPr id="53" name="Rounded Rectangle 52"/>
          <p:cNvSpPr/>
          <p:nvPr/>
        </p:nvSpPr>
        <p:spPr>
          <a:xfrm>
            <a:off x="5868144" y="4797152"/>
            <a:ext cx="1728192" cy="710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subscriptions</a:t>
            </a:r>
            <a:endParaRPr lang="en-US" sz="16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79712" y="5013176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7864" y="470539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Model’</a:t>
            </a:r>
            <a:endParaRPr lang="en-US" sz="1400" u="sng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35696" y="5301208"/>
            <a:ext cx="403244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5856" y="535347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Sub </a:t>
            </a:r>
            <a:r>
              <a:rPr lang="en-US" sz="1400" u="sng" dirty="0" err="1" smtClean="0"/>
              <a:t>Msg</a:t>
            </a:r>
            <a:endParaRPr lang="en-US" sz="1400" u="sng" dirty="0"/>
          </a:p>
        </p:txBody>
      </p:sp>
      <p:sp>
        <p:nvSpPr>
          <p:cNvPr id="62" name="Circular Arrow 61"/>
          <p:cNvSpPr/>
          <p:nvPr/>
        </p:nvSpPr>
        <p:spPr>
          <a:xfrm>
            <a:off x="755576" y="2132856"/>
            <a:ext cx="1080120" cy="1080120"/>
          </a:xfrm>
          <a:prstGeom prst="circularArrow">
            <a:avLst>
              <a:gd name="adj1" fmla="val 0"/>
              <a:gd name="adj2" fmla="val 1142319"/>
              <a:gd name="adj3" fmla="val 8770468"/>
              <a:gd name="adj4" fmla="val 1080000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cmds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Circular Arrow 66"/>
          <p:cNvSpPr/>
          <p:nvPr/>
        </p:nvSpPr>
        <p:spPr>
          <a:xfrm>
            <a:off x="611560" y="3232720"/>
            <a:ext cx="1296144" cy="1276399"/>
          </a:xfrm>
          <a:prstGeom prst="circularArrow">
            <a:avLst>
              <a:gd name="adj1" fmla="val 0"/>
              <a:gd name="adj2" fmla="val 1142319"/>
              <a:gd name="adj3" fmla="val 8770468"/>
              <a:gd name="adj4" fmla="val 1080000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Circular Arrow 67"/>
          <p:cNvSpPr/>
          <p:nvPr/>
        </p:nvSpPr>
        <p:spPr>
          <a:xfrm>
            <a:off x="755576" y="4509120"/>
            <a:ext cx="1080120" cy="1080120"/>
          </a:xfrm>
          <a:prstGeom prst="circularArrow">
            <a:avLst>
              <a:gd name="adj1" fmla="val 0"/>
              <a:gd name="adj2" fmla="val 1142319"/>
              <a:gd name="adj3" fmla="val 8770468"/>
              <a:gd name="adj4" fmla="val 1080000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547664" y="2492896"/>
            <a:ext cx="216024" cy="72008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03648" y="2564904"/>
            <a:ext cx="432048" cy="109986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710723" y="2708920"/>
            <a:ext cx="124973" cy="229666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54920" y="1417638"/>
            <a:ext cx="2328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Elm Runtime</a:t>
            </a:r>
            <a:endParaRPr lang="nb-NO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99286" y="1238144"/>
            <a:ext cx="2328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Elm </a:t>
            </a:r>
            <a:r>
              <a:rPr lang="nb-NO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</a:t>
            </a:r>
            <a:endParaRPr lang="nb-NO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43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6" grpId="0" animBg="1"/>
      <p:bldP spid="45" grpId="0"/>
      <p:bldP spid="51" grpId="0"/>
      <p:bldP spid="53" grpId="0" animBg="1"/>
      <p:bldP spid="55" grpId="0"/>
      <p:bldP spid="57" grpId="0"/>
      <p:bldP spid="62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60450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27650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ＭＳ Ｐゴシック" charset="0"/>
              </a:rPr>
              <a:t>Creating a simple Web app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69757</TotalTime>
  <Words>375</Words>
  <Application>Microsoft Macintosh PowerPoint</Application>
  <PresentationFormat>On-screen Show (4:3)</PresentationFormat>
  <Paragraphs>91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Agenda</vt:lpstr>
      <vt:lpstr>About me</vt:lpstr>
      <vt:lpstr>About Elm</vt:lpstr>
      <vt:lpstr>Key properties / Noble goals</vt:lpstr>
      <vt:lpstr>The Elm distribution and ecosystem</vt:lpstr>
      <vt:lpstr>Live coding</vt:lpstr>
      <vt:lpstr>The Elm Architecture</vt:lpstr>
      <vt:lpstr>Live coding</vt:lpstr>
      <vt:lpstr>JavaScript interop</vt:lpstr>
      <vt:lpstr>The current state and future of Elm</vt:lpstr>
      <vt:lpstr>Resources</vt:lpstr>
      <vt:lpstr>Summary</vt:lpstr>
      <vt:lpstr>PowerPoint Presentation</vt:lpstr>
    </vt:vector>
  </TitlesOfParts>
  <Company>Net Professionals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Kolbjørn Jetne</dc:creator>
  <cp:lastModifiedBy>Karl Magnus Rundberget</cp:lastModifiedBy>
  <cp:revision>282</cp:revision>
  <dcterms:created xsi:type="dcterms:W3CDTF">2010-09-06T19:06:44Z</dcterms:created>
  <dcterms:modified xsi:type="dcterms:W3CDTF">2016-09-06T18:08:24Z</dcterms:modified>
</cp:coreProperties>
</file>