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8" r:id="rId1"/>
  </p:sldMasterIdLst>
  <p:notesMasterIdLst>
    <p:notesMasterId r:id="rId14"/>
  </p:notesMasterIdLst>
  <p:handoutMasterIdLst>
    <p:handoutMasterId r:id="rId15"/>
  </p:handoutMasterIdLst>
  <p:sldIdLst>
    <p:sldId id="331" r:id="rId2"/>
    <p:sldId id="330" r:id="rId3"/>
    <p:sldId id="332" r:id="rId4"/>
    <p:sldId id="336" r:id="rId5"/>
    <p:sldId id="339" r:id="rId6"/>
    <p:sldId id="337" r:id="rId7"/>
    <p:sldId id="344" r:id="rId8"/>
    <p:sldId id="347" r:id="rId9"/>
    <p:sldId id="348" r:id="rId10"/>
    <p:sldId id="345" r:id="rId11"/>
    <p:sldId id="349" r:id="rId12"/>
    <p:sldId id="333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11" autoAdjust="0"/>
  </p:normalViewPr>
  <p:slideViewPr>
    <p:cSldViewPr>
      <p:cViewPr varScale="1">
        <p:scale>
          <a:sx n="83" d="100"/>
          <a:sy n="83" d="100"/>
        </p:scale>
        <p:origin x="1608" y="21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 smtClean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 smtClean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2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6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单此处编辑母版标题样式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  <p:sp>
        <p:nvSpPr>
          <p:cNvPr id="9" name="TextBox 2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 smtClean="0">
                <a:latin typeface="Calibri" pitchFamily="34" charset="0"/>
              </a:rPr>
              <a:t>Bryant</a:t>
            </a:r>
            <a:r>
              <a:rPr lang="en-US" sz="1000" b="0" i="0" baseline="0" dirty="0" smtClean="0">
                <a:latin typeface="Calibri" pitchFamily="34" charset="0"/>
              </a:rPr>
              <a:t> and </a:t>
            </a:r>
            <a:r>
              <a:rPr lang="en-US" sz="1000" b="0" i="0" baseline="0" dirty="0" err="1" smtClean="0">
                <a:latin typeface="Calibri" pitchFamily="34" charset="0"/>
              </a:rPr>
              <a:t>O’Hallaron</a:t>
            </a:r>
            <a:r>
              <a:rPr lang="en-US" sz="1000" b="0" i="0" baseline="0" dirty="0" smtClean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61" r:id="rId2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lang="zh-CN" altLang="en-US" sz="3600" b="1" kern="1200" dirty="0" smtClean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371600"/>
            <a:ext cx="7567782" cy="2383722"/>
          </a:xfrm>
        </p:spPr>
        <p:txBody>
          <a:bodyPr/>
          <a:lstStyle/>
          <a:p>
            <a:r>
              <a:rPr lang="en-US" altLang="zh-CN" sz="4800" dirty="0" smtClean="0"/>
              <a:t>ICS-LAB1   </a:t>
            </a:r>
            <a:r>
              <a:rPr lang="zh-CN" altLang="en-US" sz="4800" dirty="0" smtClean="0"/>
              <a:t>计算机系统漫游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 smtClean="0"/>
              <a:t>哈尔滨工业大学</a:t>
            </a:r>
            <a:endParaRPr lang="en-US" altLang="zh-CN" sz="2800" dirty="0" smtClean="0"/>
          </a:p>
          <a:p>
            <a:pPr algn="ctr"/>
            <a:r>
              <a:rPr lang="zh-CN" altLang="en-US" sz="2800" dirty="0" smtClean="0"/>
              <a:t>计算机科学与技术学院</a:t>
            </a:r>
            <a:endParaRPr lang="en-US" altLang="zh-CN" sz="2800" dirty="0" smtClean="0"/>
          </a:p>
          <a:p>
            <a:pPr algn="ctr"/>
            <a:endParaRPr lang="en-US" altLang="zh-CN" sz="2800" dirty="0" smtClean="0"/>
          </a:p>
          <a:p>
            <a:pPr algn="ctr"/>
            <a:r>
              <a:rPr lang="en-US" altLang="zh-CN" sz="2800" dirty="0" smtClean="0"/>
              <a:t>2018</a:t>
            </a:r>
            <a:r>
              <a:rPr lang="zh-CN" altLang="en-US" sz="2800" dirty="0" smtClean="0"/>
              <a:t>年</a:t>
            </a:r>
            <a:r>
              <a:rPr lang="en-US" altLang="zh-CN" sz="2800" dirty="0"/>
              <a:t>9</a:t>
            </a:r>
            <a:r>
              <a:rPr lang="zh-CN" altLang="en-US" sz="2800" dirty="0" smtClean="0"/>
              <a:t>月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381000"/>
            <a:ext cx="8594725" cy="6248400"/>
          </a:xfrm>
        </p:spPr>
        <p:txBody>
          <a:bodyPr/>
          <a:lstStyle/>
          <a:p>
            <a:r>
              <a:rPr lang="en-US" altLang="zh-CN" dirty="0" smtClean="0"/>
              <a:t>8. </a:t>
            </a:r>
            <a:r>
              <a:rPr lang="zh-CN" altLang="en-US" dirty="0" smtClean="0"/>
              <a:t>计算机系统的基本信息获取编程</a:t>
            </a:r>
            <a:endParaRPr lang="en-US" altLang="zh-CN" dirty="0" smtClean="0"/>
          </a:p>
          <a:p>
            <a:pPr lvl="1"/>
            <a:r>
              <a:rPr lang="zh-CN" altLang="en-US" dirty="0"/>
              <a:t>大小</a:t>
            </a:r>
            <a:r>
              <a:rPr lang="zh-CN" altLang="en-US" dirty="0" smtClean="0"/>
              <a:t>端判断   </a:t>
            </a:r>
            <a:r>
              <a:rPr lang="en-US" altLang="zh-CN" dirty="0" smtClean="0"/>
              <a:t>		bool </a:t>
            </a:r>
            <a:r>
              <a:rPr lang="en-US" altLang="zh-CN" dirty="0" err="1" smtClean="0"/>
              <a:t>isLittleEndian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CPU</a:t>
            </a:r>
            <a:r>
              <a:rPr lang="zh-CN" altLang="en-US" dirty="0" smtClean="0"/>
              <a:t>的位数</a:t>
            </a:r>
            <a:r>
              <a:rPr lang="en-US" altLang="zh-CN" dirty="0" smtClean="0"/>
              <a:t>/</a:t>
            </a:r>
            <a:r>
              <a:rPr lang="zh-CN" altLang="en-US" dirty="0" smtClean="0"/>
              <a:t>字长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cpuWordSize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CPUID</a:t>
            </a:r>
            <a:r>
              <a:rPr lang="zh-CN" altLang="en-US" dirty="0" smtClean="0"/>
              <a:t>（略）                           调用</a:t>
            </a:r>
            <a:r>
              <a:rPr lang="en-US" altLang="zh-CN" dirty="0" err="1" smtClean="0"/>
              <a:t>cpuid</a:t>
            </a:r>
            <a:r>
              <a:rPr lang="zh-CN" altLang="en-US" dirty="0" smtClean="0"/>
              <a:t>机器指令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MAC</a:t>
            </a:r>
            <a:r>
              <a:rPr lang="zh-CN" altLang="en-US" dirty="0" smtClean="0"/>
              <a:t>（略）</a:t>
            </a:r>
            <a:r>
              <a:rPr lang="en-US" altLang="zh-CN" dirty="0"/>
              <a:t> </a:t>
            </a:r>
            <a:r>
              <a:rPr lang="en-US" altLang="zh-CN" dirty="0" smtClean="0"/>
              <a:t>                             </a:t>
            </a:r>
            <a:r>
              <a:rPr lang="zh-CN" altLang="en-US" dirty="0" smtClean="0"/>
              <a:t>调用驱动程序函数</a:t>
            </a:r>
            <a:endParaRPr lang="en-US" altLang="zh-CN" dirty="0" smtClean="0"/>
          </a:p>
          <a:p>
            <a:r>
              <a:rPr lang="en-US" altLang="zh-CN" dirty="0"/>
              <a:t>9</a:t>
            </a:r>
            <a:r>
              <a:rPr lang="en-US" altLang="zh-CN" dirty="0" smtClean="0"/>
              <a:t>.</a:t>
            </a:r>
            <a:r>
              <a:rPr lang="zh-CN" altLang="en-US" dirty="0" smtClean="0"/>
              <a:t>计算机数据类型的本质</a:t>
            </a:r>
            <a:r>
              <a:rPr lang="en-US" altLang="zh-CN" dirty="0" err="1" smtClean="0"/>
              <a:t>Datatype.c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应包含</a:t>
            </a:r>
            <a:r>
              <a:rPr lang="en-US" altLang="zh-CN" dirty="0" smtClean="0"/>
              <a:t>C</a:t>
            </a:r>
            <a:r>
              <a:rPr lang="zh-CN" altLang="en-US" dirty="0" smtClean="0"/>
              <a:t>各种数据类型，包括指针、数组、</a:t>
            </a:r>
            <a:r>
              <a:rPr lang="en-US" altLang="zh-CN" dirty="0" err="1" smtClean="0"/>
              <a:t>struct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union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enum</a:t>
            </a:r>
            <a:r>
              <a:rPr lang="zh-CN" altLang="en-US" dirty="0" smtClean="0"/>
              <a:t>、函数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的地址、</a:t>
            </a:r>
            <a:r>
              <a:rPr lang="en-US" altLang="zh-CN" dirty="0" err="1" smtClean="0"/>
              <a:t>printf</a:t>
            </a:r>
            <a:r>
              <a:rPr lang="zh-CN" altLang="en-US" dirty="0" smtClean="0"/>
              <a:t>的地址等。</a:t>
            </a:r>
            <a:endParaRPr lang="en-US" altLang="zh-CN" dirty="0" smtClean="0"/>
          </a:p>
          <a:p>
            <a:pPr lvl="1"/>
            <a:r>
              <a:rPr lang="zh-CN" altLang="en-US" dirty="0"/>
              <a:t>打印</a:t>
            </a:r>
            <a:r>
              <a:rPr lang="zh-CN" altLang="en-US" dirty="0" smtClean="0"/>
              <a:t>每个变量名、内容、地址、对应</a:t>
            </a:r>
            <a:r>
              <a:rPr lang="en-US" altLang="zh-CN" dirty="0"/>
              <a:t>16</a:t>
            </a:r>
            <a:r>
              <a:rPr lang="zh-CN" altLang="en-US" dirty="0"/>
              <a:t>进制的内存各</a:t>
            </a:r>
            <a:r>
              <a:rPr lang="zh-CN" altLang="en-US" dirty="0" smtClean="0"/>
              <a:t>字节</a:t>
            </a:r>
            <a:endParaRPr lang="en-US" altLang="zh-CN" dirty="0" smtClean="0"/>
          </a:p>
          <a:p>
            <a:r>
              <a:rPr lang="en-US" altLang="zh-CN" dirty="0" smtClean="0"/>
              <a:t>10.</a:t>
            </a:r>
            <a:r>
              <a:rPr lang="zh-CN" altLang="en-US" dirty="0" smtClean="0"/>
              <a:t>程序运行分析（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为什么程序这样的运行结果？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怎么改进程序？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r="21497" b="25088"/>
          <a:stretch/>
        </p:blipFill>
        <p:spPr>
          <a:xfrm>
            <a:off x="4401704" y="3962400"/>
            <a:ext cx="4285096" cy="274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0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程序运行分析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l="15262" t="43690" r="56310" b="26213"/>
          <a:stretch/>
        </p:blipFill>
        <p:spPr>
          <a:xfrm>
            <a:off x="579436" y="1295399"/>
            <a:ext cx="4221163" cy="3453679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724400" y="1345838"/>
            <a:ext cx="2590800" cy="3352800"/>
          </a:xfrm>
        </p:spPr>
        <p:txBody>
          <a:bodyPr/>
          <a:lstStyle/>
          <a:p>
            <a:r>
              <a:rPr lang="zh-CN" altLang="en-US" dirty="0" smtClean="0"/>
              <a:t>运行输入：</a:t>
            </a:r>
            <a:endParaRPr lang="en-US" altLang="zh-CN" dirty="0" smtClean="0"/>
          </a:p>
          <a:p>
            <a:r>
              <a:rPr lang="en-US" altLang="zh-CN" dirty="0" smtClean="0"/>
              <a:t>61.419997</a:t>
            </a:r>
          </a:p>
          <a:p>
            <a:r>
              <a:rPr lang="en-US" altLang="zh-CN" dirty="0" smtClean="0"/>
              <a:t>61.419998</a:t>
            </a:r>
          </a:p>
          <a:p>
            <a:r>
              <a:rPr lang="en-US" altLang="zh-CN" dirty="0" smtClean="0"/>
              <a:t>61.419999</a:t>
            </a:r>
          </a:p>
          <a:p>
            <a:r>
              <a:rPr lang="en-US" altLang="zh-CN" dirty="0" smtClean="0"/>
              <a:t>61.420000</a:t>
            </a:r>
          </a:p>
          <a:p>
            <a:r>
              <a:rPr lang="en-US" altLang="zh-CN" dirty="0" smtClean="0"/>
              <a:t>61.420001</a:t>
            </a:r>
          </a:p>
          <a:p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533400" y="4953000"/>
            <a:ext cx="6781800" cy="1447800"/>
          </a:xfrm>
        </p:spPr>
        <p:txBody>
          <a:bodyPr/>
          <a:lstStyle/>
          <a:p>
            <a:r>
              <a:rPr lang="zh-CN" altLang="en-US" dirty="0" smtClean="0"/>
              <a:t>请运行程序，并分析程序为什么是这样的执行结果？</a:t>
            </a:r>
            <a:endParaRPr lang="en-US" altLang="zh-CN" dirty="0" smtClean="0"/>
          </a:p>
          <a:p>
            <a:r>
              <a:rPr lang="zh-CN" altLang="en-US" dirty="0"/>
              <a:t>使用浮点数时应注意</a:t>
            </a:r>
            <a:r>
              <a:rPr lang="zh-CN" altLang="en-US" dirty="0" smtClean="0"/>
              <a:t>什么？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7162800" y="2743200"/>
            <a:ext cx="1905000" cy="3352800"/>
          </a:xfrm>
        </p:spPr>
        <p:txBody>
          <a:bodyPr/>
          <a:lstStyle/>
          <a:p>
            <a:r>
              <a:rPr lang="zh-CN" altLang="en-US" dirty="0"/>
              <a:t>运行输入：</a:t>
            </a:r>
            <a:endParaRPr lang="en-US" altLang="zh-CN" dirty="0"/>
          </a:p>
          <a:p>
            <a:r>
              <a:rPr lang="en-US" altLang="zh-CN" dirty="0" smtClean="0"/>
              <a:t>10.186810</a:t>
            </a:r>
          </a:p>
          <a:p>
            <a:r>
              <a:rPr lang="en-US" altLang="zh-CN" dirty="0" smtClean="0"/>
              <a:t>10.186811</a:t>
            </a:r>
          </a:p>
          <a:p>
            <a:r>
              <a:rPr lang="en-US" altLang="zh-CN" dirty="0" smtClean="0"/>
              <a:t>10.186812</a:t>
            </a:r>
          </a:p>
          <a:p>
            <a:r>
              <a:rPr lang="en-US" altLang="zh-CN" dirty="0" smtClean="0"/>
              <a:t>10.186813</a:t>
            </a:r>
          </a:p>
          <a:p>
            <a:r>
              <a:rPr lang="en-US" altLang="zh-CN" dirty="0" smtClean="0"/>
              <a:t>10.186814</a:t>
            </a:r>
            <a:endParaRPr lang="en-US" altLang="zh-CN" dirty="0"/>
          </a:p>
          <a:p>
            <a:r>
              <a:rPr lang="en-US" altLang="zh-CN" dirty="0" smtClean="0"/>
              <a:t>10.186815</a:t>
            </a:r>
            <a:endParaRPr lang="en-US" altLang="zh-CN" dirty="0"/>
          </a:p>
          <a:p>
            <a:r>
              <a:rPr lang="en-US" altLang="zh-CN" dirty="0" smtClean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290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五</a:t>
            </a:r>
            <a:r>
              <a:rPr lang="zh-CN" altLang="en-US" dirty="0" smtClean="0"/>
              <a:t>、实验</a:t>
            </a:r>
            <a:r>
              <a:rPr lang="zh-CN" altLang="en-US" dirty="0"/>
              <a:t>报告格式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按照实验报告模板所要求的格式与内容提交。</a:t>
            </a:r>
            <a:endParaRPr lang="en-US" altLang="zh-CN" dirty="0" smtClean="0"/>
          </a:p>
          <a:p>
            <a:r>
              <a:rPr lang="zh-CN" altLang="en-US" dirty="0" smtClean="0"/>
              <a:t>实验后</a:t>
            </a:r>
            <a:r>
              <a:rPr lang="en-US" altLang="zh-CN" dirty="0" smtClean="0"/>
              <a:t>1</a:t>
            </a:r>
            <a:r>
              <a:rPr lang="zh-CN" altLang="en-US" dirty="0" smtClean="0"/>
              <a:t>周内提交至授课教师。</a:t>
            </a:r>
            <a:endParaRPr lang="en-US" altLang="zh-CN" dirty="0" smtClean="0"/>
          </a:p>
          <a:p>
            <a:r>
              <a:rPr lang="zh-CN" altLang="en-US" dirty="0" smtClean="0"/>
              <a:t>本次实验成绩按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按时上课，签到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按时</a:t>
            </a:r>
            <a:r>
              <a:rPr lang="zh-CN" altLang="en-US" dirty="0" smtClean="0"/>
              <a:t>下课，不早退</a:t>
            </a:r>
            <a:r>
              <a:rPr lang="en-US" altLang="zh-CN" dirty="0"/>
              <a:t>5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/>
              <a:t>课堂</a:t>
            </a:r>
            <a:r>
              <a:rPr lang="zh-CN" altLang="en-US" dirty="0" smtClean="0"/>
              <a:t>表现：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分，不按操作规程、非法活动扣分。</a:t>
            </a:r>
            <a:endParaRPr lang="en-US" altLang="zh-CN" dirty="0" smtClean="0"/>
          </a:p>
          <a:p>
            <a:pPr lvl="1"/>
            <a:r>
              <a:rPr lang="zh-CN" altLang="en-US" dirty="0"/>
              <a:t>实验</a:t>
            </a:r>
            <a:r>
              <a:rPr lang="zh-CN" altLang="en-US" dirty="0" smtClean="0"/>
              <a:t>报告：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分。具体</a:t>
            </a:r>
            <a:r>
              <a:rPr lang="zh-CN" altLang="en-US" dirty="0"/>
              <a:t>参见实验报告各环节的分值</a:t>
            </a: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一、实验基本信息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857" y="1524000"/>
            <a:ext cx="8594725" cy="4648200"/>
          </a:xfrm>
        </p:spPr>
        <p:txBody>
          <a:bodyPr/>
          <a:lstStyle/>
          <a:p>
            <a:r>
              <a:rPr lang="zh-CN" altLang="en-US" dirty="0" smtClean="0"/>
              <a:t>实验类型：综合型实验实验目的</a:t>
            </a:r>
            <a:r>
              <a:rPr lang="en-US" altLang="zh-CN" dirty="0" smtClean="0"/>
              <a:t>/</a:t>
            </a:r>
            <a:r>
              <a:rPr lang="zh-CN" altLang="en-US" dirty="0" smtClean="0"/>
              <a:t>任务：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运用现代工具进行计算机软硬件系统的观察与分析</a:t>
            </a:r>
            <a:endParaRPr lang="en-US" altLang="zh-CN" dirty="0" smtClean="0"/>
          </a:p>
          <a:p>
            <a:pPr lvl="1"/>
            <a:r>
              <a:rPr lang="zh-CN" altLang="en-US" dirty="0"/>
              <a:t>运用现代工具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语言的编程调试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初步掌握计算机系统的基本知识与各种类型的数据表示</a:t>
            </a:r>
            <a:endParaRPr lang="en-US" altLang="zh-CN" dirty="0" smtClean="0"/>
          </a:p>
          <a:p>
            <a:r>
              <a:rPr lang="zh-CN" altLang="en-US" dirty="0" smtClean="0"/>
              <a:t>实验指导教师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dirty="0" smtClean="0"/>
              <a:t>任课教师</a:t>
            </a:r>
            <a:r>
              <a:rPr lang="zh-CN" altLang="en-US" dirty="0"/>
              <a:t>：</a:t>
            </a:r>
            <a:r>
              <a:rPr lang="zh-CN" altLang="en-US" dirty="0" smtClean="0"/>
              <a:t>史先俊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实验室教师：</a:t>
            </a:r>
            <a:r>
              <a:rPr lang="zh-CN" altLang="en-US" dirty="0"/>
              <a:t>王晴、王宇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TA</a:t>
            </a:r>
            <a:r>
              <a:rPr lang="zh-CN" altLang="en-US" dirty="0" smtClean="0"/>
              <a:t>：高翔、唐海桃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班级、人数与分组</a:t>
            </a:r>
            <a:endParaRPr lang="en-US" altLang="zh-CN" dirty="0"/>
          </a:p>
          <a:p>
            <a:pPr lvl="1"/>
            <a:r>
              <a:rPr lang="en-US" altLang="zh-CN" dirty="0" smtClean="0"/>
              <a:t>1703001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1703002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1703009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smtClean="0"/>
              <a:t>1703010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</a:t>
            </a:r>
            <a:r>
              <a:rPr lang="zh-CN" altLang="en-US" dirty="0"/>
              <a:t>人一组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7781" y="838200"/>
            <a:ext cx="8594725" cy="4972050"/>
          </a:xfrm>
        </p:spPr>
        <p:txBody>
          <a:bodyPr/>
          <a:lstStyle/>
          <a:p>
            <a:r>
              <a:rPr lang="zh-CN" altLang="en-US" dirty="0" smtClean="0"/>
              <a:t>实验学时：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15:45-18:15</a:t>
            </a:r>
            <a:endParaRPr lang="en-US" altLang="zh-CN" dirty="0" smtClean="0"/>
          </a:p>
          <a:p>
            <a:r>
              <a:rPr lang="zh-CN" altLang="en-US" dirty="0"/>
              <a:t>实验</a:t>
            </a:r>
            <a:r>
              <a:rPr lang="zh-CN" altLang="en-US" dirty="0" smtClean="0"/>
              <a:t>学分：</a:t>
            </a:r>
            <a:r>
              <a:rPr lang="en-US" altLang="zh-CN" dirty="0"/>
              <a:t>2</a:t>
            </a:r>
            <a:r>
              <a:rPr lang="zh-CN" altLang="en-US" dirty="0" smtClean="0"/>
              <a:t>，本次实验按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分计算，折合成总成绩的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地点</a:t>
            </a:r>
            <a:r>
              <a:rPr lang="zh-CN" altLang="en-US" dirty="0" smtClean="0"/>
              <a:t>：</a:t>
            </a:r>
            <a:r>
              <a:rPr lang="en-US" altLang="zh-CN" dirty="0" smtClean="0"/>
              <a:t>G712</a:t>
            </a:r>
          </a:p>
          <a:p>
            <a:r>
              <a:rPr lang="zh-CN" altLang="en-US" dirty="0" smtClean="0"/>
              <a:t>实验</a:t>
            </a:r>
            <a:r>
              <a:rPr lang="zh-CN" altLang="en-US" dirty="0" smtClean="0"/>
              <a:t>环境</a:t>
            </a:r>
            <a:r>
              <a:rPr lang="zh-CN" altLang="en-US" dirty="0"/>
              <a:t>与工具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X64 CPU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2GHz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2G RAM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256GHD Disk </a:t>
            </a:r>
            <a:r>
              <a:rPr lang="zh-CN" altLang="en-US" dirty="0" smtClean="0"/>
              <a:t>以上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Windows7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11</a:t>
            </a:r>
            <a:r>
              <a:rPr lang="zh-CN" altLang="en-US" dirty="0" smtClean="0"/>
              <a:t>以上；</a:t>
            </a:r>
            <a:r>
              <a:rPr lang="en-US" altLang="zh-CN" dirty="0" smtClean="0"/>
              <a:t>Ubuntu 16.04 LTS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/</a:t>
            </a:r>
            <a:r>
              <a:rPr lang="zh-CN" altLang="en-US" dirty="0" smtClean="0"/>
              <a:t>优麒麟 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 以上；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位以上；</a:t>
            </a:r>
            <a:r>
              <a:rPr lang="en-US" altLang="zh-CN" dirty="0" err="1" smtClean="0"/>
              <a:t>CodeBlocks</a:t>
            </a:r>
            <a:r>
              <a:rPr lang="en-US" altLang="zh-CN" dirty="0" smtClean="0"/>
              <a:t> 64</a:t>
            </a:r>
            <a:r>
              <a:rPr lang="zh-CN" altLang="en-US" dirty="0" smtClean="0"/>
              <a:t>位；</a:t>
            </a:r>
            <a:r>
              <a:rPr lang="en-US" altLang="zh-CN" dirty="0" smtClean="0"/>
              <a:t>vi/vim/</a:t>
            </a:r>
            <a:r>
              <a:rPr lang="en-US" altLang="zh-CN" dirty="0" err="1" smtClean="0"/>
              <a:t>gedit+gcc</a:t>
            </a:r>
            <a:endParaRPr lang="en-US" altLang="zh-CN" dirty="0" smtClean="0"/>
          </a:p>
          <a:p>
            <a:r>
              <a:rPr lang="zh-CN" altLang="en-US" dirty="0" smtClean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个人笔记本电脑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实验环境与工具所列明软件</a:t>
            </a:r>
            <a:endParaRPr lang="en-US" altLang="zh-CN" dirty="0" smtClean="0"/>
          </a:p>
          <a:p>
            <a:pPr lvl="1"/>
            <a:r>
              <a:rPr lang="zh-CN" altLang="en-US" dirty="0"/>
              <a:t>参考</a:t>
            </a:r>
            <a:r>
              <a:rPr lang="zh-CN" altLang="en-US" dirty="0" smtClean="0"/>
              <a:t>手册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环境下的命令；</a:t>
            </a:r>
            <a:r>
              <a:rPr lang="en-US" altLang="zh-CN" dirty="0" smtClean="0"/>
              <a:t>GCC</a:t>
            </a:r>
            <a:r>
              <a:rPr lang="zh-CN" altLang="en-US" dirty="0" smtClean="0"/>
              <a:t>手册；</a:t>
            </a:r>
            <a:r>
              <a:rPr lang="en-US" altLang="zh-CN" dirty="0" smtClean="0"/>
              <a:t>GDB</a:t>
            </a:r>
            <a:r>
              <a:rPr lang="zh-CN" altLang="en-US" dirty="0" smtClean="0"/>
              <a:t>手册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 smtClean="0"/>
              <a:t>二、实验要求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dirty="0" smtClean="0"/>
              <a:t>学生应穿鞋套进入实验室</a:t>
            </a:r>
            <a:endParaRPr lang="en-US" altLang="zh-CN" dirty="0" smtClean="0"/>
          </a:p>
          <a:p>
            <a:r>
              <a:rPr lang="zh-CN" altLang="en-US" dirty="0" smtClean="0"/>
              <a:t>进入实验室后在签到簿中签字</a:t>
            </a:r>
            <a:endParaRPr lang="en-US" altLang="zh-CN" dirty="0" smtClean="0"/>
          </a:p>
          <a:p>
            <a:r>
              <a:rPr lang="zh-CN" altLang="en-US" dirty="0" smtClean="0"/>
              <a:t>实验安全与注意事项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禁止使用笔记本电脑以外的设备</a:t>
            </a:r>
            <a:endParaRPr lang="en-US" altLang="zh-CN" dirty="0" smtClean="0"/>
          </a:p>
          <a:p>
            <a:pPr lvl="1"/>
            <a:r>
              <a:rPr lang="zh-CN" altLang="en-US" dirty="0"/>
              <a:t>学行生</a:t>
            </a:r>
            <a:r>
              <a:rPr lang="zh-CN" altLang="en-US" dirty="0" smtClean="0"/>
              <a:t>不得</a:t>
            </a:r>
            <a:r>
              <a:rPr lang="zh-CN" altLang="en-US" dirty="0"/>
              <a:t>自行</a:t>
            </a:r>
            <a:r>
              <a:rPr lang="zh-CN" altLang="en-US" dirty="0" smtClean="0"/>
              <a:t>开关空调、投影仪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学生不得自打开窗户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不得使用实验室内的其他实验箱、示波器、导线、工具、遥控器等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认真阅读消防安全撤离路线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突发事件处理：第一时间告知教师，同时关闭电源插排开关。</a:t>
            </a:r>
            <a:endParaRPr lang="en-US" altLang="zh-CN" dirty="0" smtClean="0"/>
          </a:p>
          <a:p>
            <a:r>
              <a:rPr lang="zh-CN" altLang="zh-CN" dirty="0"/>
              <a:t>遵守学生实验守则，</a:t>
            </a:r>
            <a:r>
              <a:rPr lang="zh-CN" altLang="zh-CN" dirty="0" smtClean="0"/>
              <a:t>爱护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，遵守操作规程，精心操作，注意安全，严禁乱拆乱动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实验结束后要及时关掉电源，对所</a:t>
            </a:r>
            <a:r>
              <a:rPr lang="zh-CN" altLang="zh-CN" dirty="0" smtClean="0"/>
              <a:t>用</a:t>
            </a:r>
            <a:r>
              <a:rPr lang="zh-CN" altLang="en-US" dirty="0"/>
              <a:t>实验</a:t>
            </a:r>
            <a:r>
              <a:rPr lang="zh-CN" altLang="zh-CN" dirty="0" smtClean="0"/>
              <a:t>设备</a:t>
            </a:r>
            <a:r>
              <a:rPr lang="zh-CN" altLang="zh-CN" dirty="0"/>
              <a:t>进行整理，设备摆放</a:t>
            </a:r>
            <a:r>
              <a:rPr lang="zh-CN" altLang="zh-CN" dirty="0" smtClean="0"/>
              <a:t>和状态</a:t>
            </a:r>
            <a:r>
              <a:rPr lang="zh-CN" altLang="zh-CN" dirty="0"/>
              <a:t>恢复到原始状态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桌面整洁、椅子归位，</a:t>
            </a:r>
            <a:r>
              <a:rPr lang="zh-CN" altLang="zh-CN" dirty="0"/>
              <a:t>经实验指导教师允许后方可离开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624" y="3810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三</a:t>
            </a:r>
            <a:r>
              <a:rPr lang="zh-CN" altLang="en-US" dirty="0" smtClean="0"/>
              <a:t>、实验预习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881" y="1219200"/>
            <a:ext cx="8594725" cy="5191125"/>
          </a:xfrm>
        </p:spPr>
        <p:txBody>
          <a:bodyPr/>
          <a:lstStyle/>
          <a:p>
            <a:r>
              <a:rPr lang="zh-CN" altLang="zh-CN" dirty="0" smtClean="0"/>
              <a:t>上</a:t>
            </a:r>
            <a:r>
              <a:rPr lang="zh-CN" altLang="zh-CN" dirty="0"/>
              <a:t>实验课前，必须认真</a:t>
            </a:r>
            <a:r>
              <a:rPr lang="zh-CN" altLang="zh-CN" dirty="0" smtClean="0"/>
              <a:t>预习实验</a:t>
            </a:r>
            <a:r>
              <a:rPr lang="zh-CN" altLang="zh-CN" dirty="0"/>
              <a:t>指导</a:t>
            </a:r>
            <a:r>
              <a:rPr lang="zh-CN" altLang="zh-CN" dirty="0" smtClean="0"/>
              <a:t>书</a:t>
            </a:r>
            <a:endParaRPr lang="en-US" altLang="zh-CN" dirty="0" smtClean="0"/>
          </a:p>
          <a:p>
            <a:r>
              <a:rPr lang="zh-CN" altLang="zh-CN" dirty="0" smtClean="0"/>
              <a:t>了解</a:t>
            </a:r>
            <a:r>
              <a:rPr lang="zh-CN" altLang="zh-CN" dirty="0"/>
              <a:t>实验的目的、</a:t>
            </a:r>
            <a:r>
              <a:rPr lang="zh-CN" altLang="zh-CN" dirty="0" smtClean="0"/>
              <a:t>实验</a:t>
            </a:r>
            <a:r>
              <a:rPr lang="zh-CN" altLang="en-US" dirty="0" smtClean="0"/>
              <a:t>环境与软硬件工具</a:t>
            </a:r>
            <a:r>
              <a:rPr lang="zh-CN" altLang="zh-CN" dirty="0" smtClean="0"/>
              <a:t>、</a:t>
            </a:r>
            <a:r>
              <a:rPr lang="zh-CN" altLang="zh-CN" dirty="0"/>
              <a:t>实验操作步骤，复习与实验有关的理论知识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在</a:t>
            </a:r>
            <a:r>
              <a:rPr lang="en-US" altLang="zh-CN" dirty="0" smtClean="0">
                <a:solidFill>
                  <a:srgbClr val="FF0000"/>
                </a:solidFill>
              </a:rPr>
              <a:t>Windows</a:t>
            </a:r>
            <a:r>
              <a:rPr lang="zh-CN" altLang="en-US" dirty="0" smtClean="0">
                <a:solidFill>
                  <a:srgbClr val="FF0000"/>
                </a:solidFill>
              </a:rPr>
              <a:t>下编写 </a:t>
            </a:r>
            <a:r>
              <a:rPr lang="en-US" altLang="zh-CN" dirty="0" err="1" smtClean="0">
                <a:solidFill>
                  <a:srgbClr val="FF0000"/>
                </a:solidFill>
              </a:rPr>
              <a:t>hellowin.c</a:t>
            </a:r>
            <a:r>
              <a:rPr lang="zh-CN" altLang="en-US" dirty="0">
                <a:solidFill>
                  <a:srgbClr val="FF0000"/>
                </a:solidFill>
              </a:rPr>
              <a:t>，显示“</a:t>
            </a:r>
            <a:r>
              <a:rPr lang="en-US" altLang="zh-CN" dirty="0">
                <a:solidFill>
                  <a:srgbClr val="FF0000"/>
                </a:solidFill>
              </a:rPr>
              <a:t>Hello 1160300199</a:t>
            </a:r>
            <a:r>
              <a:rPr lang="zh-CN" altLang="en-US" dirty="0">
                <a:solidFill>
                  <a:srgbClr val="FF0000"/>
                </a:solidFill>
              </a:rPr>
              <a:t>学霸</a:t>
            </a:r>
            <a:r>
              <a:rPr lang="zh-CN" altLang="en-US" dirty="0" smtClean="0">
                <a:solidFill>
                  <a:srgbClr val="FF0000"/>
                </a:solidFill>
              </a:rPr>
              <a:t>”（可用记事本、</a:t>
            </a:r>
            <a:r>
              <a:rPr lang="en-US" altLang="zh-CN" dirty="0" smtClean="0">
                <a:solidFill>
                  <a:srgbClr val="FF0000"/>
                </a:solidFill>
              </a:rPr>
              <a:t>VS</a:t>
            </a:r>
            <a:r>
              <a:rPr lang="zh-CN" altLang="en-US" dirty="0" smtClean="0">
                <a:solidFill>
                  <a:srgbClr val="FF0000"/>
                </a:solidFill>
              </a:rPr>
              <a:t>等</a:t>
            </a:r>
            <a:r>
              <a:rPr lang="zh-CN" altLang="en-US" dirty="0" smtClean="0">
                <a:solidFill>
                  <a:srgbClr val="FF0000"/>
                </a:solidFill>
              </a:rPr>
              <a:t>，换成学生自己信息）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00B050"/>
                </a:solidFill>
              </a:rPr>
              <a:t>在</a:t>
            </a:r>
            <a:r>
              <a:rPr lang="en-US" altLang="zh-CN" dirty="0" smtClean="0">
                <a:solidFill>
                  <a:srgbClr val="00B050"/>
                </a:solidFill>
              </a:rPr>
              <a:t>Linux</a:t>
            </a:r>
            <a:r>
              <a:rPr lang="zh-CN" altLang="en-US" dirty="0" smtClean="0">
                <a:solidFill>
                  <a:srgbClr val="00B050"/>
                </a:solidFill>
              </a:rPr>
              <a:t>下</a:t>
            </a:r>
            <a:r>
              <a:rPr lang="zh-CN" altLang="en-US" dirty="0">
                <a:solidFill>
                  <a:srgbClr val="00B050"/>
                </a:solidFill>
              </a:rPr>
              <a:t>编写 </a:t>
            </a:r>
            <a:r>
              <a:rPr lang="en-US" altLang="zh-CN" dirty="0" err="1" smtClean="0">
                <a:solidFill>
                  <a:srgbClr val="00B050"/>
                </a:solidFill>
              </a:rPr>
              <a:t>hellolinux.c</a:t>
            </a:r>
            <a:r>
              <a:rPr lang="zh-CN" altLang="en-US" dirty="0">
                <a:solidFill>
                  <a:srgbClr val="00B050"/>
                </a:solidFill>
              </a:rPr>
              <a:t>，显示“</a:t>
            </a:r>
            <a:r>
              <a:rPr lang="en-US" altLang="zh-CN" dirty="0">
                <a:solidFill>
                  <a:srgbClr val="00B050"/>
                </a:solidFill>
              </a:rPr>
              <a:t>Hello 1160300199</a:t>
            </a:r>
            <a:r>
              <a:rPr lang="zh-CN" altLang="en-US" dirty="0">
                <a:solidFill>
                  <a:srgbClr val="00B050"/>
                </a:solidFill>
              </a:rPr>
              <a:t>学霸”（</a:t>
            </a:r>
            <a:r>
              <a:rPr lang="zh-CN" altLang="en-US" dirty="0" smtClean="0">
                <a:solidFill>
                  <a:srgbClr val="00B050"/>
                </a:solidFill>
              </a:rPr>
              <a:t>可用</a:t>
            </a:r>
            <a:r>
              <a:rPr lang="en-US" altLang="zh-CN" dirty="0" smtClean="0">
                <a:solidFill>
                  <a:srgbClr val="00B050"/>
                </a:solidFill>
              </a:rPr>
              <a:t>VI</a:t>
            </a:r>
            <a:r>
              <a:rPr lang="zh-CN" altLang="en-US" dirty="0" smtClean="0">
                <a:solidFill>
                  <a:srgbClr val="00B050"/>
                </a:solidFill>
              </a:rPr>
              <a:t>、</a:t>
            </a:r>
            <a:r>
              <a:rPr lang="en-US" altLang="zh-CN" dirty="0" smtClean="0">
                <a:solidFill>
                  <a:srgbClr val="00B050"/>
                </a:solidFill>
              </a:rPr>
              <a:t>VIM</a:t>
            </a:r>
            <a:r>
              <a:rPr lang="zh-CN" altLang="en-US" dirty="0" smtClean="0">
                <a:solidFill>
                  <a:srgbClr val="00B050"/>
                </a:solidFill>
              </a:rPr>
              <a:t>、</a:t>
            </a:r>
            <a:r>
              <a:rPr lang="en-US" altLang="zh-CN" dirty="0" smtClean="0">
                <a:solidFill>
                  <a:srgbClr val="00B050"/>
                </a:solidFill>
              </a:rPr>
              <a:t>EMACS</a:t>
            </a:r>
            <a:r>
              <a:rPr lang="zh-CN" altLang="en-US" dirty="0" smtClean="0">
                <a:solidFill>
                  <a:srgbClr val="00B050"/>
                </a:solidFill>
              </a:rPr>
              <a:t>、</a:t>
            </a:r>
            <a:r>
              <a:rPr lang="en-US" altLang="zh-CN" dirty="0" smtClean="0">
                <a:solidFill>
                  <a:srgbClr val="00B050"/>
                </a:solidFill>
              </a:rPr>
              <a:t>GEDIT</a:t>
            </a:r>
            <a:r>
              <a:rPr lang="zh-CN" altLang="en-US" dirty="0" smtClean="0">
                <a:solidFill>
                  <a:srgbClr val="00B050"/>
                </a:solidFill>
              </a:rPr>
              <a:t>等，</a:t>
            </a:r>
            <a:r>
              <a:rPr lang="zh-CN" altLang="en-US" dirty="0">
                <a:solidFill>
                  <a:srgbClr val="00B050"/>
                </a:solidFill>
              </a:rPr>
              <a:t>换成学生自己信息</a:t>
            </a:r>
            <a:r>
              <a:rPr lang="zh-CN" altLang="en-US" dirty="0" smtClean="0">
                <a:solidFill>
                  <a:srgbClr val="00B050"/>
                </a:solidFill>
              </a:rPr>
              <a:t>）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编写 </a:t>
            </a:r>
            <a:r>
              <a:rPr lang="en-US" altLang="zh-CN" dirty="0" err="1" smtClean="0">
                <a:solidFill>
                  <a:srgbClr val="0070C0"/>
                </a:solidFill>
              </a:rPr>
              <a:t>showbyte.c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zh-CN" altLang="en-US" dirty="0" smtClean="0">
                <a:solidFill>
                  <a:srgbClr val="0070C0"/>
                </a:solidFill>
              </a:rPr>
              <a:t>以</a:t>
            </a:r>
            <a:r>
              <a:rPr lang="en-US" altLang="zh-CN" dirty="0" smtClean="0">
                <a:solidFill>
                  <a:srgbClr val="0070C0"/>
                </a:solidFill>
              </a:rPr>
              <a:t>16</a:t>
            </a:r>
            <a:r>
              <a:rPr lang="zh-CN" altLang="en-US" dirty="0" smtClean="0">
                <a:solidFill>
                  <a:srgbClr val="0070C0"/>
                </a:solidFill>
              </a:rPr>
              <a:t>进制显示文件</a:t>
            </a:r>
            <a:r>
              <a:rPr lang="en-US" altLang="zh-CN" dirty="0" err="1" smtClean="0">
                <a:solidFill>
                  <a:srgbClr val="0070C0"/>
                </a:solidFill>
              </a:rPr>
              <a:t>hello.c</a:t>
            </a:r>
            <a:r>
              <a:rPr lang="zh-CN" altLang="en-US" dirty="0" smtClean="0">
                <a:solidFill>
                  <a:srgbClr val="0070C0"/>
                </a:solidFill>
              </a:rPr>
              <a:t>等的内容：每行</a:t>
            </a:r>
            <a:r>
              <a:rPr lang="en-US" altLang="zh-CN" dirty="0" smtClean="0">
                <a:solidFill>
                  <a:srgbClr val="0070C0"/>
                </a:solidFill>
              </a:rPr>
              <a:t>16</a:t>
            </a:r>
            <a:r>
              <a:rPr lang="zh-CN" altLang="en-US" dirty="0" smtClean="0">
                <a:solidFill>
                  <a:srgbClr val="0070C0"/>
                </a:solidFill>
              </a:rPr>
              <a:t>个字符，上一行为字符，下一行为其对应的</a:t>
            </a:r>
            <a:r>
              <a:rPr lang="en-US" altLang="zh-CN" dirty="0" smtClean="0">
                <a:solidFill>
                  <a:srgbClr val="0070C0"/>
                </a:solidFill>
              </a:rPr>
              <a:t>16</a:t>
            </a:r>
            <a:r>
              <a:rPr lang="zh-CN" altLang="en-US" dirty="0" smtClean="0">
                <a:solidFill>
                  <a:srgbClr val="0070C0"/>
                </a:solidFill>
              </a:rPr>
              <a:t>进制形式。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C00000"/>
                </a:solidFill>
              </a:rPr>
              <a:t>编写 </a:t>
            </a:r>
            <a:r>
              <a:rPr lang="en-US" altLang="zh-CN" dirty="0" err="1" smtClean="0">
                <a:solidFill>
                  <a:srgbClr val="C00000"/>
                </a:solidFill>
              </a:rPr>
              <a:t>datatype.c</a:t>
            </a:r>
            <a:r>
              <a:rPr lang="zh-CN" altLang="en-US" dirty="0" smtClean="0">
                <a:solidFill>
                  <a:srgbClr val="C00000"/>
                </a:solidFill>
              </a:rPr>
              <a:t>，定义</a:t>
            </a:r>
            <a:r>
              <a:rPr lang="en-US" altLang="zh-CN" dirty="0" smtClean="0">
                <a:solidFill>
                  <a:srgbClr val="C00000"/>
                </a:solidFill>
              </a:rPr>
              <a:t>C</a:t>
            </a:r>
            <a:r>
              <a:rPr lang="zh-CN" altLang="en-US" dirty="0" smtClean="0">
                <a:solidFill>
                  <a:srgbClr val="C00000"/>
                </a:solidFill>
              </a:rPr>
              <a:t>所有类型的全局变量，并赋初值。如整数可以是学号</a:t>
            </a:r>
            <a:r>
              <a:rPr lang="en-US" altLang="zh-CN" dirty="0" smtClean="0">
                <a:solidFill>
                  <a:srgbClr val="C00000"/>
                </a:solidFill>
              </a:rPr>
              <a:t>(</a:t>
            </a:r>
            <a:r>
              <a:rPr lang="zh-CN" altLang="en-US" dirty="0" smtClean="0">
                <a:solidFill>
                  <a:srgbClr val="C00000"/>
                </a:solidFill>
              </a:rPr>
              <a:t>数字部分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  <a:r>
              <a:rPr lang="zh-CN" altLang="en-US" dirty="0" smtClean="0">
                <a:solidFill>
                  <a:srgbClr val="C00000"/>
                </a:solidFill>
              </a:rPr>
              <a:t>，字符串可以是你的姓名，浮点数可以是身份证号的数字部分。主程序打印每个变量的变量名、变量值、变量地址、变量对应</a:t>
            </a:r>
            <a:r>
              <a:rPr lang="en-US" altLang="zh-CN" dirty="0" smtClean="0">
                <a:solidFill>
                  <a:srgbClr val="C00000"/>
                </a:solidFill>
              </a:rPr>
              <a:t>16</a:t>
            </a:r>
            <a:r>
              <a:rPr lang="zh-CN" altLang="en-US" dirty="0" smtClean="0">
                <a:solidFill>
                  <a:srgbClr val="C00000"/>
                </a:solidFill>
              </a:rPr>
              <a:t>进制的内存各字节。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786982" cy="762000"/>
          </a:xfrm>
        </p:spPr>
        <p:txBody>
          <a:bodyPr/>
          <a:lstStyle/>
          <a:p>
            <a:pPr algn="ctr"/>
            <a:r>
              <a:rPr lang="zh-CN" altLang="en-US" dirty="0"/>
              <a:t>四</a:t>
            </a:r>
            <a:r>
              <a:rPr lang="zh-CN" altLang="en-US" dirty="0" smtClean="0"/>
              <a:t>、实验内容与步骤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环境建立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Visual Studio 2010 64</a:t>
            </a:r>
            <a:r>
              <a:rPr lang="zh-CN" altLang="en-US" dirty="0" smtClean="0"/>
              <a:t>位以上的开发工具，运行</a:t>
            </a:r>
            <a:r>
              <a:rPr lang="en-US" altLang="zh-CN" dirty="0" err="1" smtClean="0"/>
              <a:t>HelloWin.c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err="1" smtClean="0"/>
              <a:t>CodeBlocks</a:t>
            </a:r>
            <a:r>
              <a:rPr lang="zh-CN" altLang="en-US" dirty="0" smtClean="0"/>
              <a:t>，</a:t>
            </a:r>
            <a:r>
              <a:rPr lang="zh-CN" altLang="en-US" dirty="0"/>
              <a:t>编译</a:t>
            </a:r>
            <a:r>
              <a:rPr lang="zh-CN" altLang="en-US" dirty="0" smtClean="0"/>
              <a:t>运行</a:t>
            </a:r>
            <a:r>
              <a:rPr lang="en-US" altLang="zh-CN" dirty="0" err="1" smtClean="0"/>
              <a:t>HelloWin.c</a:t>
            </a:r>
            <a:r>
              <a:rPr lang="en-US" altLang="zh-CN" dirty="0" smtClean="0"/>
              <a:t>.</a:t>
            </a:r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err="1" smtClean="0"/>
              <a:t>VirtualBox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Vmware</a:t>
            </a:r>
            <a:r>
              <a:rPr lang="en-US" altLang="zh-CN" dirty="0" smtClean="0"/>
              <a:t> 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D</a:t>
            </a:r>
            <a:r>
              <a:rPr lang="zh-CN" altLang="en-US" dirty="0" smtClean="0"/>
              <a:t>盘或某个</a:t>
            </a:r>
            <a:r>
              <a:rPr lang="zh-CN" altLang="en-US" dirty="0" smtClean="0"/>
              <a:t>目录如</a:t>
            </a:r>
            <a:r>
              <a:rPr lang="en-US" altLang="zh-CN" dirty="0" smtClean="0"/>
              <a:t>HITICS</a:t>
            </a:r>
            <a:r>
              <a:rPr lang="zh-CN" altLang="en-US" dirty="0" smtClean="0"/>
              <a:t>共享</a:t>
            </a:r>
            <a:r>
              <a:rPr lang="zh-CN" altLang="en-US" dirty="0" smtClean="0"/>
              <a:t>给</a:t>
            </a:r>
            <a:r>
              <a:rPr lang="en-US" altLang="zh-CN" dirty="0" smtClean="0"/>
              <a:t>Linux</a:t>
            </a:r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Ubuntu</a:t>
            </a:r>
            <a:r>
              <a:rPr lang="zh-CN" altLang="en-US" dirty="0" smtClean="0"/>
              <a:t>，安装中文</a:t>
            </a:r>
            <a:r>
              <a:rPr lang="zh-CN" altLang="en-US" dirty="0" smtClean="0"/>
              <a:t>输入法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搜狗，</a:t>
            </a:r>
            <a:r>
              <a:rPr lang="zh-CN" altLang="en-US" b="1" dirty="0" smtClean="0">
                <a:solidFill>
                  <a:srgbClr val="FF0000"/>
                </a:solidFill>
              </a:rPr>
              <a:t>用户名</a:t>
            </a:r>
            <a:r>
              <a:rPr lang="zh-CN" altLang="en-US" b="1" dirty="0">
                <a:solidFill>
                  <a:srgbClr val="FF0000"/>
                </a:solidFill>
              </a:rPr>
              <a:t>“</a:t>
            </a:r>
            <a:r>
              <a:rPr lang="zh-CN" altLang="en-US" b="1" dirty="0" smtClean="0">
                <a:solidFill>
                  <a:srgbClr val="FF0000"/>
                </a:solidFill>
              </a:rPr>
              <a:t>学号</a:t>
            </a:r>
            <a:r>
              <a:rPr lang="en-US" altLang="zh-CN" b="1" dirty="0" smtClean="0">
                <a:solidFill>
                  <a:srgbClr val="FF0000"/>
                </a:solidFill>
              </a:rPr>
              <a:t>-</a:t>
            </a:r>
            <a:r>
              <a:rPr lang="zh-CN" altLang="en-US" b="1" dirty="0" smtClean="0">
                <a:solidFill>
                  <a:srgbClr val="FF0000"/>
                </a:solidFill>
              </a:rPr>
              <a:t>姓名首字母</a:t>
            </a:r>
            <a:r>
              <a:rPr lang="en-US" altLang="zh-CN" b="1" dirty="0" smtClean="0">
                <a:solidFill>
                  <a:srgbClr val="FF0000"/>
                </a:solidFill>
              </a:rPr>
              <a:t>”</a:t>
            </a:r>
            <a:r>
              <a:rPr lang="zh-CN" altLang="en-US" b="1" dirty="0" smtClean="0">
                <a:solidFill>
                  <a:srgbClr val="FF0000"/>
                </a:solidFill>
              </a:rPr>
              <a:t>！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b="1" dirty="0" smtClean="0">
                <a:solidFill>
                  <a:srgbClr val="FF0000"/>
                </a:solidFill>
              </a:rPr>
              <a:t>打开终端</a:t>
            </a:r>
            <a:r>
              <a:rPr lang="en-US" altLang="zh-CN" b="1" dirty="0" smtClean="0">
                <a:solidFill>
                  <a:srgbClr val="FF0000"/>
                </a:solidFill>
              </a:rPr>
              <a:t>term</a:t>
            </a:r>
            <a:r>
              <a:rPr lang="zh-CN" altLang="en-US" b="1" dirty="0" smtClean="0">
                <a:solidFill>
                  <a:srgbClr val="FF0000"/>
                </a:solidFill>
              </a:rPr>
              <a:t>，输入 </a:t>
            </a:r>
            <a:r>
              <a:rPr lang="en-US" altLang="zh-CN" dirty="0" smtClean="0">
                <a:solidFill>
                  <a:srgbClr val="FF0000"/>
                </a:solidFill>
              </a:rPr>
              <a:t>Hello </a:t>
            </a:r>
            <a:r>
              <a:rPr lang="en-US" altLang="zh-CN" dirty="0">
                <a:solidFill>
                  <a:srgbClr val="FF0000"/>
                </a:solidFill>
              </a:rPr>
              <a:t>1160300199</a:t>
            </a:r>
            <a:r>
              <a:rPr lang="zh-CN" altLang="en-US" dirty="0" smtClean="0">
                <a:solidFill>
                  <a:srgbClr val="FF0000"/>
                </a:solidFill>
              </a:rPr>
              <a:t>学霸</a:t>
            </a:r>
            <a:r>
              <a:rPr lang="zh-CN" altLang="en-US" dirty="0" smtClean="0"/>
              <a:t>。</a:t>
            </a:r>
            <a:r>
              <a:rPr lang="en-US" altLang="zh-CN" dirty="0" smtClean="0"/>
              <a:t>--TA</a:t>
            </a:r>
            <a:r>
              <a:rPr lang="zh-CN" altLang="en-US" dirty="0" smtClean="0"/>
              <a:t>检查成功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使用</a:t>
            </a:r>
            <a:r>
              <a:rPr lang="en-US" altLang="zh-CN" dirty="0" err="1" smtClean="0"/>
              <a:t>gcc</a:t>
            </a:r>
            <a:r>
              <a:rPr lang="zh-CN" altLang="en-US" dirty="0" smtClean="0"/>
              <a:t>编译并运行</a:t>
            </a:r>
            <a:r>
              <a:rPr lang="en-US" altLang="zh-CN" dirty="0" err="1" smtClean="0"/>
              <a:t>HelloLinux.c</a:t>
            </a:r>
            <a:endParaRPr lang="en-US" altLang="zh-CN" dirty="0" smtClean="0"/>
          </a:p>
          <a:p>
            <a:r>
              <a:rPr lang="en-US" altLang="zh-CN" dirty="0" smtClean="0"/>
              <a:t>2.Windows </a:t>
            </a:r>
            <a:r>
              <a:rPr lang="zh-CN" altLang="en-US" dirty="0" smtClean="0"/>
              <a:t>软硬件系统观察分析</a:t>
            </a:r>
            <a:endParaRPr lang="en-US" altLang="zh-CN" dirty="0" smtClean="0"/>
          </a:p>
          <a:p>
            <a:pPr lvl="1"/>
            <a:r>
              <a:rPr lang="zh-CN" altLang="en-US" dirty="0"/>
              <a:t>查看计算机基本</a:t>
            </a:r>
            <a:r>
              <a:rPr lang="zh-CN" altLang="en-US" dirty="0" smtClean="0"/>
              <a:t>信息（我的电脑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属性）：</a:t>
            </a:r>
            <a:r>
              <a:rPr lang="zh-CN" altLang="en-US" dirty="0" smtClean="0"/>
              <a:t>截图。</a:t>
            </a:r>
            <a:r>
              <a:rPr lang="en-US" altLang="zh-CN" dirty="0" smtClean="0"/>
              <a:t>OS</a:t>
            </a:r>
            <a:r>
              <a:rPr lang="zh-CN" altLang="en-US" dirty="0" smtClean="0"/>
              <a:t>版本号、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类型与主频、内存、计算机名、</a:t>
            </a:r>
            <a:r>
              <a:rPr lang="en-US" altLang="zh-CN" dirty="0" smtClean="0"/>
              <a:t>OS</a:t>
            </a:r>
            <a:r>
              <a:rPr lang="zh-CN" altLang="en-US" dirty="0" smtClean="0"/>
              <a:t>的版本与产品</a:t>
            </a:r>
            <a:r>
              <a:rPr lang="en-US" altLang="zh-CN" dirty="0" smtClean="0"/>
              <a:t>ID 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查看设备管理器信息：按链接列出设备，找出所有的键盘鼠标设备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笔记本有触摸板、触摸屏的也要列出。截屏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认识计算机的总线系统与连接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下的命令行       </a:t>
            </a:r>
            <a:r>
              <a:rPr lang="en-US" altLang="zh-CN" dirty="0" smtClean="0"/>
              <a:t>help</a:t>
            </a:r>
            <a:r>
              <a:rPr lang="zh-CN" altLang="en-US" dirty="0" smtClean="0"/>
              <a:t>查看内置命令   </a:t>
            </a:r>
            <a:r>
              <a:rPr lang="en-US" altLang="zh-CN" dirty="0" err="1" smtClean="0"/>
              <a:t>systeminfo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457200"/>
            <a:ext cx="8839200" cy="6248400"/>
          </a:xfrm>
        </p:spPr>
        <p:txBody>
          <a:bodyPr/>
          <a:lstStyle/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</a:t>
            </a:r>
            <a:r>
              <a:rPr lang="en-US" altLang="zh-CN" dirty="0" smtClean="0"/>
              <a:t>C</a:t>
            </a:r>
            <a:r>
              <a:rPr lang="zh-CN" altLang="en-US" dirty="0" smtClean="0"/>
              <a:t>盘根目录文件列表，按从大到小排序，显示所有隐藏文件与目录。截图，写出各隐藏文件与目录的字节数（鼠标右键文件属性可查）</a:t>
            </a:r>
            <a:r>
              <a:rPr lang="en-US" altLang="zh-CN" dirty="0" smtClean="0"/>
              <a:t>--</a:t>
            </a:r>
            <a:r>
              <a:rPr lang="zh-CN" altLang="en-US" dirty="0" smtClean="0"/>
              <a:t>注</a:t>
            </a:r>
            <a:r>
              <a:rPr lang="en-US" altLang="zh-CN" dirty="0" smtClean="0"/>
              <a:t>Win7</a:t>
            </a:r>
            <a:r>
              <a:rPr lang="zh-CN" altLang="en-US" dirty="0" smtClean="0"/>
              <a:t>与</a:t>
            </a:r>
            <a:r>
              <a:rPr lang="en-US" altLang="zh-CN" dirty="0" smtClean="0"/>
              <a:t>Win10</a:t>
            </a:r>
            <a:r>
              <a:rPr lang="zh-CN" altLang="en-US" dirty="0" smtClean="0"/>
              <a:t>不同。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系统信息（软硬件资源）、计算机管理（磁盘各分区</a:t>
            </a:r>
            <a:r>
              <a:rPr lang="en-US" altLang="zh-CN" dirty="0" smtClean="0"/>
              <a:t>-</a:t>
            </a:r>
            <a:r>
              <a:rPr lang="zh-CN" altLang="en-US" dirty="0" smtClean="0"/>
              <a:t>隐藏分区）、系统配置（开机选项的配置</a:t>
            </a:r>
            <a:r>
              <a:rPr lang="zh-CN" altLang="en-US" dirty="0"/>
              <a:t>） 当前</a:t>
            </a:r>
            <a:r>
              <a:rPr lang="zh-CN" altLang="en-US" dirty="0" smtClean="0"/>
              <a:t>用户环境变量、系统</a:t>
            </a:r>
            <a:r>
              <a:rPr lang="zh-CN" altLang="en-US" dirty="0"/>
              <a:t>环境</a:t>
            </a:r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任务管理器（选择列）、资源监视器（无</a:t>
            </a:r>
            <a:r>
              <a:rPr lang="en-US" altLang="zh-CN" dirty="0" err="1" smtClean="0"/>
              <a:t>Pid</a:t>
            </a:r>
            <a:r>
              <a:rPr lang="zh-CN" altLang="en-US" dirty="0" smtClean="0"/>
              <a:t>）、性能监视器 </a:t>
            </a:r>
            <a:r>
              <a:rPr lang="en-US" altLang="zh-CN" dirty="0" smtClean="0"/>
              <a:t>( - 0 </a:t>
            </a:r>
            <a:r>
              <a:rPr lang="en-US" altLang="zh-CN" dirty="0" err="1" smtClean="0"/>
              <a:t>pid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IP</a:t>
            </a:r>
            <a:r>
              <a:rPr lang="zh-CN" altLang="en-US" dirty="0" smtClean="0"/>
              <a:t>及网络查看（可略过）：</a:t>
            </a:r>
            <a:r>
              <a:rPr lang="en-US" altLang="zh-CN" dirty="0" smtClean="0"/>
              <a:t>IPCONFIG/all    </a:t>
            </a:r>
            <a:r>
              <a:rPr lang="en-US" altLang="zh-CN" dirty="0" err="1" smtClean="0"/>
              <a:t>netstat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ano</a:t>
            </a:r>
            <a:r>
              <a:rPr lang="en-US" altLang="zh-CN" dirty="0" smtClean="0"/>
              <a:t>/-o   </a:t>
            </a:r>
            <a:r>
              <a:rPr lang="en-US" altLang="zh-CN" dirty="0" err="1" smtClean="0"/>
              <a:t>arp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CPUZ   HDINFO  Aida64  Everest </a:t>
            </a:r>
            <a:r>
              <a:rPr lang="en-US" altLang="zh-CN" dirty="0" err="1" smtClean="0"/>
              <a:t>SiSoftware</a:t>
            </a:r>
            <a:r>
              <a:rPr lang="en-US" altLang="zh-CN" dirty="0" smtClean="0"/>
              <a:t> </a:t>
            </a:r>
            <a:r>
              <a:rPr lang="zh-CN" altLang="en-US" dirty="0" smtClean="0"/>
              <a:t>鲁大师 </a:t>
            </a:r>
            <a:r>
              <a:rPr lang="en-US" altLang="zh-CN" dirty="0" err="1" smtClean="0"/>
              <a:t>pcmark</a:t>
            </a:r>
            <a:r>
              <a:rPr lang="en-US" altLang="zh-CN" dirty="0" smtClean="0"/>
              <a:t>/3dmark/as </a:t>
            </a:r>
            <a:r>
              <a:rPr lang="en-US" altLang="zh-CN" dirty="0" err="1" smtClean="0"/>
              <a:t>ssd</a:t>
            </a:r>
            <a:r>
              <a:rPr lang="en-US" altLang="zh-CN" dirty="0"/>
              <a:t> </a:t>
            </a:r>
            <a:r>
              <a:rPr lang="en-US" altLang="zh-CN" dirty="0" smtClean="0"/>
              <a:t>benchmark/</a:t>
            </a:r>
            <a:r>
              <a:rPr lang="en-US" altLang="zh-CN" dirty="0" err="1" smtClean="0"/>
              <a:t>hdtune</a:t>
            </a:r>
            <a:r>
              <a:rPr lang="en-US" altLang="zh-CN" dirty="0" smtClean="0"/>
              <a:t>/ATTO </a:t>
            </a:r>
            <a:r>
              <a:rPr lang="en-US" altLang="zh-CN" dirty="0"/>
              <a:t>Disk Benchmarks 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StressMyPC</a:t>
            </a:r>
            <a:r>
              <a:rPr lang="en-US" altLang="zh-CN" dirty="0" smtClean="0"/>
              <a:t> </a:t>
            </a:r>
            <a:r>
              <a:rPr lang="zh-CN" altLang="en-US" dirty="0" smtClean="0"/>
              <a:t>腾讯管家硬件测试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.Linux</a:t>
            </a:r>
            <a:r>
              <a:rPr lang="zh-CN" altLang="en-US" dirty="0" smtClean="0"/>
              <a:t>下软硬件系统观察</a:t>
            </a:r>
            <a:r>
              <a:rPr lang="zh-CN" altLang="en-US" dirty="0" smtClean="0"/>
              <a:t>分析 </a:t>
            </a:r>
            <a:r>
              <a:rPr lang="en-US" altLang="zh-CN" dirty="0"/>
              <a:t> </a:t>
            </a:r>
            <a:r>
              <a:rPr lang="en-US" altLang="zh-CN" dirty="0" smtClean="0"/>
              <a:t>               locale</a:t>
            </a:r>
            <a:r>
              <a:rPr lang="zh-CN" altLang="en-US" dirty="0" smtClean="0"/>
              <a:t>看编码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TOP / </a:t>
            </a:r>
            <a:r>
              <a:rPr lang="en-US" altLang="zh-CN" dirty="0" err="1" smtClean="0"/>
              <a:t>htop</a:t>
            </a:r>
            <a:r>
              <a:rPr lang="en-US" altLang="zh-CN" dirty="0" smtClean="0"/>
              <a:t> 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d q c s </a:t>
            </a:r>
            <a:r>
              <a:rPr lang="en-US" altLang="zh-CN" dirty="0" err="1" smtClean="0"/>
              <a:t>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n  </a:t>
            </a:r>
            <a:r>
              <a:rPr lang="zh-CN" altLang="en-US" dirty="0" smtClean="0"/>
              <a:t>显示参数</a:t>
            </a:r>
            <a:r>
              <a:rPr lang="en-US" altLang="zh-CN" sz="1800" dirty="0" smtClean="0"/>
              <a:t>PID NI RES SHR S  %CPU %MEM TIME</a:t>
            </a:r>
          </a:p>
          <a:p>
            <a:pPr lvl="1"/>
            <a:r>
              <a:rPr lang="en-US" altLang="zh-CN" dirty="0"/>
              <a:t>cat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cpuinfo</a:t>
            </a:r>
            <a:r>
              <a:rPr lang="en-US" altLang="zh-CN" dirty="0" smtClean="0"/>
              <a:t>                      </a:t>
            </a:r>
            <a:r>
              <a:rPr lang="en-US" altLang="zh-CN" dirty="0" err="1" smtClean="0"/>
              <a:t>lscpu</a:t>
            </a:r>
            <a:r>
              <a:rPr lang="en-US" altLang="zh-CN" dirty="0" smtClean="0"/>
              <a:t>                </a:t>
            </a:r>
            <a:endParaRPr lang="en-US" altLang="zh-CN" dirty="0"/>
          </a:p>
          <a:p>
            <a:pPr lvl="1"/>
            <a:r>
              <a:rPr lang="en-US" altLang="zh-CN" dirty="0"/>
              <a:t>cat /</a:t>
            </a:r>
            <a:r>
              <a:rPr lang="en-US" altLang="zh-CN" dirty="0" err="1" smtClean="0"/>
              <a:t>proc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meminfo</a:t>
            </a:r>
            <a:r>
              <a:rPr lang="en-US" altLang="zh-CN" dirty="0" smtClean="0"/>
              <a:t>                   free  -h        free -m</a:t>
            </a:r>
          </a:p>
          <a:p>
            <a:pPr lvl="1"/>
            <a:r>
              <a:rPr lang="en-US" altLang="zh-CN" dirty="0" err="1" smtClean="0"/>
              <a:t>df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vmstat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iostat</a:t>
            </a:r>
            <a:r>
              <a:rPr lang="en-US" altLang="zh-CN" dirty="0" smtClean="0"/>
              <a:t>   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fdisk</a:t>
            </a:r>
            <a:r>
              <a:rPr lang="en-US" altLang="zh-CN" dirty="0" smtClean="0"/>
              <a:t> –l                  du      </a:t>
            </a:r>
            <a:r>
              <a:rPr lang="en-US" altLang="zh-CN" dirty="0" err="1" smtClean="0"/>
              <a:t>du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sh</a:t>
            </a:r>
            <a:r>
              <a:rPr lang="en-US" altLang="zh-CN" dirty="0" smtClean="0"/>
              <a:t>   du 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sh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Ifconfig</a:t>
            </a:r>
            <a:r>
              <a:rPr lang="en-US" altLang="zh-CN" dirty="0" smtClean="0"/>
              <a:t>    ping </a:t>
            </a:r>
            <a:r>
              <a:rPr lang="en-US" altLang="zh-CN" dirty="0" err="1" smtClean="0"/>
              <a:t>netstat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nslookup</a:t>
            </a:r>
            <a:r>
              <a:rPr lang="en-US" altLang="zh-CN" dirty="0" smtClean="0"/>
              <a:t> route     </a:t>
            </a:r>
            <a:r>
              <a:rPr lang="en-US" altLang="zh-CN" dirty="0" err="1" smtClean="0"/>
              <a:t>arp</a:t>
            </a:r>
            <a:r>
              <a:rPr lang="en-US" altLang="zh-CN" dirty="0" smtClean="0"/>
              <a:t> –a traceroute  </a:t>
            </a:r>
            <a:r>
              <a:rPr lang="en-US" altLang="zh-CN" dirty="0" err="1" smtClean="0"/>
              <a:t>mtr</a:t>
            </a:r>
            <a:endParaRPr lang="en-US" altLang="zh-CN" dirty="0" smtClean="0"/>
          </a:p>
          <a:p>
            <a:r>
              <a:rPr lang="en-US" altLang="zh-CN" dirty="0" smtClean="0"/>
              <a:t>4.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r>
              <a:rPr lang="en-US" altLang="zh-CN" dirty="0"/>
              <a:t>Linux</a:t>
            </a:r>
            <a:r>
              <a:rPr lang="zh-CN" altLang="en-US" dirty="0"/>
              <a:t>下</a:t>
            </a:r>
            <a:r>
              <a:rPr lang="en-US" altLang="zh-CN" dirty="0"/>
              <a:t>32</a:t>
            </a:r>
            <a:r>
              <a:rPr lang="zh-CN" altLang="en-US" dirty="0"/>
              <a:t>位编译运行环境建立</a:t>
            </a:r>
            <a:endParaRPr lang="en-US" altLang="zh-CN" dirty="0"/>
          </a:p>
          <a:p>
            <a:pPr lvl="1"/>
            <a:r>
              <a:rPr lang="zh-CN" altLang="en-US" dirty="0" smtClean="0"/>
              <a:t>略  </a:t>
            </a:r>
            <a:r>
              <a:rPr lang="en-US" altLang="zh-CN" dirty="0" smtClean="0"/>
              <a:t>-m32</a:t>
            </a:r>
          </a:p>
        </p:txBody>
      </p:sp>
    </p:spTree>
    <p:extLst>
      <p:ext uri="{BB962C8B-B14F-4D97-AF65-F5344CB8AC3E}">
        <p14:creationId xmlns:p14="http://schemas.microsoft.com/office/powerpoint/2010/main" val="35512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381000"/>
            <a:ext cx="8534400" cy="6400800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/>
              <a:t>以</a:t>
            </a:r>
            <a:r>
              <a:rPr lang="en-US" altLang="zh-CN" dirty="0"/>
              <a:t>16</a:t>
            </a:r>
            <a:r>
              <a:rPr lang="zh-CN" altLang="en-US" dirty="0"/>
              <a:t>进制形式</a:t>
            </a:r>
            <a:r>
              <a:rPr lang="zh-CN" altLang="en-US" dirty="0" smtClean="0"/>
              <a:t>查看程序</a:t>
            </a:r>
            <a:r>
              <a:rPr lang="en-US" altLang="zh-CN" dirty="0" err="1" smtClean="0"/>
              <a:t>Hello.c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下用工具</a:t>
            </a:r>
            <a:r>
              <a:rPr lang="en-US" altLang="zh-CN" dirty="0" err="1" smtClean="0"/>
              <a:t>winhex</a:t>
            </a:r>
            <a:r>
              <a:rPr lang="zh-CN" altLang="en-US" dirty="0" smtClean="0"/>
              <a:t>查看</a:t>
            </a:r>
            <a:r>
              <a:rPr lang="en-US" altLang="zh-CN" dirty="0" err="1" smtClean="0"/>
              <a:t>hellowin.c</a:t>
            </a:r>
            <a:r>
              <a:rPr lang="zh-CN" altLang="en-US" dirty="0" smtClean="0"/>
              <a:t>。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</a:rPr>
              <a:t>缺省</a:t>
            </a:r>
            <a:r>
              <a:rPr lang="en-US" altLang="zh-CN" dirty="0" err="1" smtClean="0">
                <a:solidFill>
                  <a:srgbClr val="FF0000"/>
                </a:solidFill>
              </a:rPr>
              <a:t>Ansi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下运行 </a:t>
            </a:r>
            <a:r>
              <a:rPr lang="en-US" altLang="zh-CN" dirty="0"/>
              <a:t>od -Ax -tcx1 </a:t>
            </a:r>
            <a:r>
              <a:rPr lang="en-US" altLang="zh-CN" dirty="0" err="1"/>
              <a:t>hello.c</a:t>
            </a:r>
            <a:r>
              <a:rPr lang="en-US" altLang="zh-CN" dirty="0"/>
              <a:t> </a:t>
            </a:r>
            <a:r>
              <a:rPr lang="zh-CN" altLang="en-US" b="1" dirty="0" smtClean="0"/>
              <a:t>看</a:t>
            </a:r>
            <a:r>
              <a:rPr lang="en-US" altLang="zh-CN" b="1" dirty="0" err="1" smtClean="0"/>
              <a:t>hellolinux.c</a:t>
            </a:r>
            <a:r>
              <a:rPr lang="zh-CN" altLang="en-US" b="1" dirty="0" smtClean="0"/>
              <a:t>。    </a:t>
            </a:r>
            <a:r>
              <a:rPr lang="en-US" altLang="zh-CN" b="1" dirty="0" err="1" smtClean="0"/>
              <a:t>hexdump</a:t>
            </a:r>
            <a:r>
              <a:rPr lang="en-US" altLang="zh-CN" b="1" dirty="0" smtClean="0"/>
              <a:t> –C  </a:t>
            </a:r>
            <a:r>
              <a:rPr lang="zh-CN" altLang="en-US" b="1" dirty="0" smtClean="0"/>
              <a:t>文件名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Linux</a:t>
            </a:r>
            <a:r>
              <a:rPr lang="zh-CN" altLang="en-US" dirty="0" smtClean="0"/>
              <a:t>下编译运行 </a:t>
            </a:r>
            <a:r>
              <a:rPr lang="en-US" altLang="zh-CN" dirty="0" err="1" smtClean="0"/>
              <a:t>showbyte.c</a:t>
            </a:r>
            <a:r>
              <a:rPr lang="en-US" altLang="zh-CN" dirty="0" smtClean="0"/>
              <a:t>                           </a:t>
            </a:r>
            <a:r>
              <a:rPr lang="en-US" altLang="zh-CN" dirty="0" smtClean="0">
                <a:solidFill>
                  <a:srgbClr val="FF0000"/>
                </a:solidFill>
              </a:rPr>
              <a:t>(Linux</a:t>
            </a:r>
            <a:r>
              <a:rPr lang="zh-CN" altLang="en-US" dirty="0" smtClean="0">
                <a:solidFill>
                  <a:srgbClr val="FF0000"/>
                </a:solidFill>
              </a:rPr>
              <a:t>下缺省</a:t>
            </a:r>
            <a:r>
              <a:rPr lang="en-US" altLang="zh-CN" dirty="0" smtClean="0">
                <a:solidFill>
                  <a:srgbClr val="FF0000"/>
                </a:solidFill>
              </a:rPr>
              <a:t>UTF-8</a:t>
            </a:r>
            <a:r>
              <a:rPr lang="zh-CN" altLang="en-US" dirty="0" smtClean="0">
                <a:solidFill>
                  <a:srgbClr val="FF0000"/>
                </a:solidFill>
              </a:rPr>
              <a:t>编码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b="1" dirty="0" smtClean="0"/>
              <a:t>请</a:t>
            </a:r>
            <a:r>
              <a:rPr lang="zh-CN" altLang="en-US" b="1" dirty="0"/>
              <a:t>比较两个文件</a:t>
            </a:r>
            <a:r>
              <a:rPr lang="zh-CN" altLang="en-US" b="1" dirty="0" smtClean="0"/>
              <a:t>的大小，</a:t>
            </a:r>
            <a:r>
              <a:rPr lang="zh-CN" altLang="en-US" b="1" dirty="0" smtClean="0"/>
              <a:t>分析</a:t>
            </a:r>
            <a:r>
              <a:rPr lang="en-US" altLang="zh-CN" b="1" dirty="0" smtClean="0"/>
              <a:t>Linux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Windows</a:t>
            </a:r>
            <a:r>
              <a:rPr lang="zh-CN" altLang="en-US" b="1" dirty="0" smtClean="0"/>
              <a:t>下文本文件区别。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如果用文本编辑器交换打开后效果如何？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Windows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交叉复制粘贴呢？ </a:t>
            </a:r>
            <a:r>
              <a:rPr lang="en-US" altLang="zh-CN" dirty="0" smtClean="0"/>
              <a:t>Win</a:t>
            </a:r>
            <a:r>
              <a:rPr lang="zh-CN" altLang="en-US" dirty="0" smtClean="0"/>
              <a:t>下存成</a:t>
            </a:r>
            <a:r>
              <a:rPr lang="en-US" altLang="zh-CN" dirty="0" smtClean="0"/>
              <a:t>utf-8</a:t>
            </a:r>
            <a:r>
              <a:rPr lang="zh-CN" altLang="en-US" dirty="0" smtClean="0"/>
              <a:t>格式呢（记事本）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程序</a:t>
            </a:r>
            <a:r>
              <a:rPr lang="zh-CN" altLang="en-US" dirty="0"/>
              <a:t>的生成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altLang="zh-CN" dirty="0"/>
              <a:t> </a:t>
            </a:r>
            <a:r>
              <a:rPr lang="en-US" altLang="zh-CN" dirty="0" err="1"/>
              <a:t>Cpp</a:t>
            </a:r>
            <a:r>
              <a:rPr lang="zh-CN" altLang="en-US" dirty="0"/>
              <a:t>、</a:t>
            </a:r>
            <a:r>
              <a:rPr lang="en-US" altLang="zh-CN" dirty="0" err="1"/>
              <a:t>Gcc</a:t>
            </a:r>
            <a:r>
              <a:rPr lang="zh-CN" altLang="en-US" dirty="0"/>
              <a:t>、</a:t>
            </a:r>
            <a:r>
              <a:rPr lang="en-US" altLang="zh-CN" dirty="0"/>
              <a:t>As</a:t>
            </a:r>
            <a:r>
              <a:rPr lang="zh-CN" altLang="en-US" dirty="0"/>
              <a:t>、</a:t>
            </a:r>
            <a:r>
              <a:rPr lang="en-US" altLang="zh-CN" dirty="0" err="1" smtClean="0"/>
              <a:t>ld</a:t>
            </a:r>
            <a:r>
              <a:rPr lang="en-US" altLang="zh-CN" dirty="0" smtClean="0"/>
              <a:t> </a:t>
            </a:r>
            <a:r>
              <a:rPr lang="zh-CN" altLang="en-US" dirty="0" smtClean="0"/>
              <a:t>各生成文件）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熟悉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环境</a:t>
            </a:r>
            <a:r>
              <a:rPr lang="en-US" altLang="zh-CN" dirty="0" smtClean="0"/>
              <a:t>,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Terminal</a:t>
            </a:r>
            <a:r>
              <a:rPr lang="zh-CN" altLang="en-US" dirty="0" smtClean="0"/>
              <a:t>窗口下使用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各类命令。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cpp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 &gt; </a:t>
            </a:r>
            <a:r>
              <a:rPr lang="en-US" altLang="zh-CN" dirty="0" err="1" smtClean="0"/>
              <a:t>hello.i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–E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hello.i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去掉</a:t>
            </a:r>
            <a:r>
              <a:rPr lang="en-US" altLang="zh-CN" dirty="0" smtClean="0"/>
              <a:t>include</a:t>
            </a:r>
            <a:r>
              <a:rPr lang="zh-CN" altLang="en-US" dirty="0" smtClean="0"/>
              <a:t>试一下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gcc</a:t>
            </a:r>
            <a:r>
              <a:rPr lang="en-US" altLang="zh-CN" dirty="0" smtClean="0"/>
              <a:t> –S </a:t>
            </a:r>
            <a:r>
              <a:rPr lang="en-US" altLang="zh-CN" dirty="0" err="1" smtClean="0"/>
              <a:t>hello.c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hello.s</a:t>
            </a:r>
            <a:r>
              <a:rPr lang="en-US" altLang="zh-CN" dirty="0" smtClean="0"/>
              <a:t>   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–v </a:t>
            </a:r>
            <a:r>
              <a:rPr lang="en-US" altLang="zh-CN" dirty="0" err="1" smtClean="0"/>
              <a:t>hello.c</a:t>
            </a:r>
            <a:r>
              <a:rPr lang="zh-CN" altLang="en-US" dirty="0" smtClean="0"/>
              <a:t>看怎么生成执行文件的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as  </a:t>
            </a:r>
            <a:r>
              <a:rPr lang="en-US" altLang="zh-CN" dirty="0" err="1" smtClean="0"/>
              <a:t>hello.s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          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–c </a:t>
            </a:r>
            <a:r>
              <a:rPr lang="en-US" altLang="zh-CN" dirty="0" err="1" smtClean="0"/>
              <a:t>hello.s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hello.o</a:t>
            </a:r>
            <a:endParaRPr lang="en-US" altLang="zh-CN" dirty="0" smtClean="0"/>
          </a:p>
          <a:p>
            <a:pPr lvl="1"/>
            <a:r>
              <a:rPr lang="en-US" altLang="zh-CN" dirty="0" err="1"/>
              <a:t>l</a:t>
            </a:r>
            <a:r>
              <a:rPr lang="en-US" altLang="zh-CN" dirty="0" err="1" smtClean="0"/>
              <a:t>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-</a:t>
            </a:r>
            <a:r>
              <a:rPr lang="en-US" altLang="zh-CN" dirty="0" err="1" smtClean="0"/>
              <a:t>lc</a:t>
            </a:r>
            <a:r>
              <a:rPr lang="en-US" altLang="zh-CN" dirty="0" smtClean="0"/>
              <a:t>  -o </a:t>
            </a:r>
            <a:r>
              <a:rPr lang="en-US" altLang="zh-CN" dirty="0" err="1" smtClean="0"/>
              <a:t>hello.out</a:t>
            </a:r>
            <a:r>
              <a:rPr lang="en-US" altLang="zh-CN" dirty="0" smtClean="0"/>
              <a:t>  </a:t>
            </a:r>
            <a:r>
              <a:rPr lang="zh-CN" altLang="en-US" dirty="0" smtClean="0"/>
              <a:t>出错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hello.o</a:t>
            </a:r>
            <a:r>
              <a:rPr lang="en-US" altLang="zh-CN" dirty="0" smtClean="0"/>
              <a:t> –o </a:t>
            </a:r>
            <a:r>
              <a:rPr lang="en-US" altLang="zh-CN" dirty="0" err="1" smtClean="0"/>
              <a:t>hello.out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nano</a:t>
            </a:r>
            <a:r>
              <a:rPr lang="en-US" altLang="zh-CN" dirty="0" smtClean="0"/>
              <a:t>/cat/more/</a:t>
            </a:r>
            <a:r>
              <a:rPr lang="en-US" altLang="zh-CN" dirty="0" err="1" smtClean="0"/>
              <a:t>gedit</a:t>
            </a:r>
            <a:r>
              <a:rPr lang="en-US" altLang="zh-CN" dirty="0" smtClean="0"/>
              <a:t> </a:t>
            </a:r>
            <a:r>
              <a:rPr lang="zh-CN" altLang="en-US" dirty="0"/>
              <a:t>看</a:t>
            </a:r>
            <a:r>
              <a:rPr lang="zh-CN" altLang="en-US" dirty="0" smtClean="0"/>
              <a:t>内容                </a:t>
            </a:r>
            <a:r>
              <a:rPr lang="en-US" altLang="zh-CN" dirty="0" smtClean="0"/>
              <a:t>File </a:t>
            </a:r>
            <a:r>
              <a:rPr lang="zh-CN" altLang="en-US" dirty="0" smtClean="0"/>
              <a:t>文件名   </a:t>
            </a:r>
            <a:r>
              <a:rPr lang="zh-CN" altLang="en-US" dirty="0" smtClean="0"/>
              <a:t>   </a:t>
            </a:r>
            <a:r>
              <a:rPr lang="zh-CN" altLang="en-US" dirty="0" smtClean="0"/>
              <a:t>看</a:t>
            </a:r>
            <a:r>
              <a:rPr lang="zh-CN" altLang="en-US" dirty="0" smtClean="0"/>
              <a:t>文件类型等</a:t>
            </a:r>
            <a:endParaRPr lang="en-US" altLang="zh-CN" dirty="0" smtClean="0"/>
          </a:p>
          <a:p>
            <a:r>
              <a:rPr lang="en-US" altLang="zh-CN" dirty="0" smtClean="0"/>
              <a:t>7. 64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下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位编译运行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略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11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Ld</a:t>
            </a:r>
            <a:r>
              <a:rPr lang="zh-CN" altLang="en-US" dirty="0" smtClean="0"/>
              <a:t>的正确连接方法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ld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-dynamic-linker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/lib64/ld-linux-x86-64.so.2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crt1.o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crti.o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crtbegin.o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hello.o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lc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/x86_64-linux-gnu/5/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crtend.o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/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usr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/lib/x86_64-linux-gnu/</a:t>
            </a:r>
            <a:r>
              <a:rPr lang="en-US" altLang="zh-CN" sz="2000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crtn.o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-z 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relro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-o </a:t>
            </a:r>
            <a:r>
              <a:rPr lang="en-US" altLang="zh-CN" sz="2000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a.out</a:t>
            </a:r>
            <a:endParaRPr lang="en-US" altLang="zh-CN" sz="20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dirty="0" err="1"/>
              <a:t>ldd</a:t>
            </a:r>
            <a:r>
              <a:rPr lang="en-US" altLang="zh-CN" sz="2000" dirty="0"/>
              <a:t> –v </a:t>
            </a:r>
            <a:r>
              <a:rPr lang="en-US" altLang="zh-CN" sz="2000" dirty="0" err="1" smtClean="0"/>
              <a:t>execf</a:t>
            </a:r>
            <a:endParaRPr lang="en-US" altLang="zh-CN" sz="2000" dirty="0" smtClean="0"/>
          </a:p>
          <a:p>
            <a:r>
              <a:rPr lang="en-US" altLang="zh-CN" sz="2000" dirty="0" err="1" smtClean="0"/>
              <a:t>gcc</a:t>
            </a:r>
            <a:r>
              <a:rPr lang="en-US" altLang="zh-CN" sz="2000" dirty="0" smtClean="0"/>
              <a:t> </a:t>
            </a:r>
            <a:r>
              <a:rPr lang="en-US" altLang="zh-CN" sz="2000" dirty="0"/>
              <a:t>-v </a:t>
            </a:r>
            <a:r>
              <a:rPr lang="en-US" altLang="zh-CN" sz="2000" dirty="0" err="1"/>
              <a:t>hello.o</a:t>
            </a:r>
            <a:r>
              <a:rPr lang="en-US" altLang="zh-CN" sz="2000" dirty="0"/>
              <a:t> -o </a:t>
            </a:r>
            <a:r>
              <a:rPr lang="en-US" altLang="zh-CN" sz="2000" dirty="0" err="1" smtClean="0"/>
              <a:t>a.out</a:t>
            </a:r>
            <a:r>
              <a:rPr lang="en-US" altLang="zh-CN" sz="2000" dirty="0" smtClean="0"/>
              <a:t>   </a:t>
            </a:r>
            <a:r>
              <a:rPr lang="zh-CN" altLang="en-US" sz="2000" dirty="0" smtClean="0"/>
              <a:t>看怎么连接的。</a:t>
            </a:r>
            <a:endParaRPr lang="en-US" altLang="zh-CN" sz="2000" dirty="0" smtClean="0"/>
          </a:p>
          <a:p>
            <a:r>
              <a:rPr lang="en-US" altLang="zh-CN" sz="2000" dirty="0" err="1"/>
              <a:t>g</a:t>
            </a:r>
            <a:r>
              <a:rPr lang="en-US" altLang="zh-CN" sz="2000" dirty="0" err="1" smtClean="0"/>
              <a:t>cc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等命令  </a:t>
            </a:r>
            <a:r>
              <a:rPr lang="en-US" altLang="zh-CN" sz="2000" dirty="0" smtClean="0"/>
              <a:t>-v  </a:t>
            </a:r>
            <a:r>
              <a:rPr lang="zh-CN" altLang="en-US" sz="2000" dirty="0" smtClean="0"/>
              <a:t>看软件版本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39183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4136</TotalTime>
  <Pages>0</Pages>
  <Words>1326</Words>
  <Characters>0</Characters>
  <Application>Microsoft Office PowerPoint</Application>
  <PresentationFormat>全屏显示(4:3)</PresentationFormat>
  <Lines>0</Lines>
  <Paragraphs>135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Gill Sans</vt:lpstr>
      <vt:lpstr>ＭＳ Ｐゴシック</vt:lpstr>
      <vt:lpstr>黑体</vt:lpstr>
      <vt:lpstr>宋体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ICS-LAB1   计算机系统漫游</vt:lpstr>
      <vt:lpstr>一、实验基本信息</vt:lpstr>
      <vt:lpstr>PowerPoint 演示文稿</vt:lpstr>
      <vt:lpstr>二、实验要求</vt:lpstr>
      <vt:lpstr>三、实验预习</vt:lpstr>
      <vt:lpstr>四、实验内容与步骤</vt:lpstr>
      <vt:lpstr>PowerPoint 演示文稿</vt:lpstr>
      <vt:lpstr>PowerPoint 演示文稿</vt:lpstr>
      <vt:lpstr>Ld的正确连接方法</vt:lpstr>
      <vt:lpstr>PowerPoint 演示文稿</vt:lpstr>
      <vt:lpstr>10.程序运行分析（2）</vt:lpstr>
      <vt:lpstr>五、实验报告格式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shi xianjun</cp:lastModifiedBy>
  <cp:revision>246</cp:revision>
  <cp:lastPrinted>2012-09-05T04:08:39Z</cp:lastPrinted>
  <dcterms:created xsi:type="dcterms:W3CDTF">2012-09-06T15:16:51Z</dcterms:created>
  <dcterms:modified xsi:type="dcterms:W3CDTF">2018-09-11T07:38:17Z</dcterms:modified>
</cp:coreProperties>
</file>