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Ar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vo-regular.fntdata"/><Relationship Id="rId21" Type="http://schemas.openxmlformats.org/officeDocument/2006/relationships/font" Target="fonts/Montserrat-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a859f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a859f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description was an aim for me to match it to what our MVP solution is.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a859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a859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9ff36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9ff36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9ff36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9ff36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a859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a859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a859f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a859f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4a859f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4a859f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4a2c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4a2c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pic>
        <p:nvPicPr>
          <p:cNvPr descr="LaunchCode_white.png" id="9" name="Google Shape;9;p2"/>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Google Shape;50;p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 name="Shape 10"/>
        <p:cNvGrpSpPr/>
        <p:nvPr/>
      </p:nvGrpSpPr>
      <p:grpSpPr>
        <a:xfrm>
          <a:off x="0" y="0"/>
          <a:ext cx="0" cy="0"/>
          <a:chOff x="0" y="0"/>
          <a:chExt cx="0" cy="0"/>
        </a:xfrm>
      </p:grpSpPr>
      <p:sp>
        <p:nvSpPr>
          <p:cNvPr id="11" name="Google Shape;11;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Google Shape;12;p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Google Shape;16;p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Google Shape;17;p4"/>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Google Shape;23;p5"/>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Google Shape;27;p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Google Shape;33;p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Google Shape;36;p8"/>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Google Shape;41;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Google Shape;43;p9"/>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Google Shape;47;p1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4A5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Grocery Meal Prep Application - Kale Yeah!</a:t>
            </a:r>
            <a:endParaRPr/>
          </a:p>
        </p:txBody>
      </p:sp>
      <p:sp>
        <p:nvSpPr>
          <p:cNvPr id="60" name="Google Shape;60;p14"/>
          <p:cNvSpPr txBox="1"/>
          <p:nvPr>
            <p:ph idx="1" type="subTitle"/>
          </p:nvPr>
        </p:nvSpPr>
        <p:spPr>
          <a:xfrm>
            <a:off x="311700" y="2834125"/>
            <a:ext cx="8520600" cy="118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Portnoy, Brandon Chapple, Eddy T. Garcia, Matt Belz, Dale Madison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June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66" name="Google Shape;66;p15"/>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application aims to solve the never ending problem of creating grocery lists from scratch. This app can generate a grocery list for you by being able to search for ingredients, display an ingredient page and create grocery lists.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2" name="Google Shape;72;p1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Able to </a:t>
            </a:r>
            <a:r>
              <a:rPr lang="en"/>
              <a:t>register</a:t>
            </a:r>
            <a:r>
              <a:rPr lang="en"/>
              <a:t> a new user to the app</a:t>
            </a:r>
            <a:endParaRPr/>
          </a:p>
          <a:p>
            <a:pPr indent="-342900" lvl="0" marL="457200" rtl="0" algn="l">
              <a:spcBef>
                <a:spcPts val="0"/>
              </a:spcBef>
              <a:spcAft>
                <a:spcPts val="0"/>
              </a:spcAft>
              <a:buSzPts val="1800"/>
              <a:buChar char="●"/>
            </a:pPr>
            <a:r>
              <a:rPr lang="en"/>
              <a:t>Able to log in to the application</a:t>
            </a:r>
            <a:endParaRPr/>
          </a:p>
          <a:p>
            <a:pPr indent="-342900" lvl="0" marL="457200" rtl="0" algn="l">
              <a:spcBef>
                <a:spcPts val="0"/>
              </a:spcBef>
              <a:spcAft>
                <a:spcPts val="0"/>
              </a:spcAft>
              <a:buSzPts val="1800"/>
              <a:buChar char="●"/>
            </a:pPr>
            <a:r>
              <a:rPr lang="en"/>
              <a:t>Search functionality to search for ingredients </a:t>
            </a:r>
            <a:endParaRPr/>
          </a:p>
          <a:p>
            <a:pPr indent="-342900" lvl="0" marL="457200" rtl="0" algn="l">
              <a:spcBef>
                <a:spcPts val="0"/>
              </a:spcBef>
              <a:spcAft>
                <a:spcPts val="0"/>
              </a:spcAft>
              <a:buSzPts val="1800"/>
              <a:buChar char="●"/>
            </a:pPr>
            <a:r>
              <a:rPr lang="en"/>
              <a:t>Display the ingredients </a:t>
            </a:r>
            <a:endParaRPr/>
          </a:p>
          <a:p>
            <a:pPr indent="-342900" lvl="0" marL="457200" rtl="0" algn="l">
              <a:spcBef>
                <a:spcPts val="0"/>
              </a:spcBef>
              <a:spcAft>
                <a:spcPts val="0"/>
              </a:spcAft>
              <a:buSzPts val="1800"/>
              <a:buChar char="●"/>
            </a:pPr>
            <a:r>
              <a:rPr lang="en"/>
              <a:t>Create </a:t>
            </a:r>
            <a:r>
              <a:rPr lang="en"/>
              <a:t>grocery lists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71900" y="474225"/>
            <a:ext cx="8222100" cy="7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User Stories</a:t>
            </a:r>
            <a:endParaRPr/>
          </a:p>
        </p:txBody>
      </p:sp>
      <p:sp>
        <p:nvSpPr>
          <p:cNvPr id="78" name="Google Shape;78;p17"/>
          <p:cNvSpPr txBox="1"/>
          <p:nvPr>
            <p:ph idx="1" type="body"/>
          </p:nvPr>
        </p:nvSpPr>
        <p:spPr>
          <a:xfrm>
            <a:off x="471900" y="1240425"/>
            <a:ext cx="8222100" cy="3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Highlight some of your projects’ User Stories. Focus on explaining what this project can do from the user’s perspective.</a:t>
            </a:r>
            <a:endParaRPr sz="1300"/>
          </a:p>
          <a:p>
            <a:pPr indent="0" lvl="0" marL="0" rtl="0" algn="l">
              <a:spcBef>
                <a:spcPts val="1600"/>
              </a:spcBef>
              <a:spcAft>
                <a:spcPts val="0"/>
              </a:spcAft>
              <a:buNone/>
            </a:pPr>
            <a:r>
              <a:rPr lang="en" sz="1300"/>
              <a:t>Back End: </a:t>
            </a:r>
            <a:endParaRPr sz="1300"/>
          </a:p>
          <a:p>
            <a:pPr indent="-311150" lvl="0" marL="457200" rtl="0" algn="l">
              <a:spcBef>
                <a:spcPts val="1600"/>
              </a:spcBef>
              <a:spcAft>
                <a:spcPts val="0"/>
              </a:spcAft>
              <a:buSzPts val="1300"/>
              <a:buChar char="●"/>
            </a:pPr>
            <a:r>
              <a:rPr lang="en" sz="1300"/>
              <a:t>A user will need access to a database of ingredients to create grocery lists</a:t>
            </a:r>
            <a:endParaRPr sz="1300"/>
          </a:p>
          <a:p>
            <a:pPr indent="-311150" lvl="0" marL="457200" rtl="0" algn="l">
              <a:spcBef>
                <a:spcPts val="0"/>
              </a:spcBef>
              <a:spcAft>
                <a:spcPts val="0"/>
              </a:spcAft>
              <a:buSzPts val="1300"/>
              <a:buChar char="●"/>
            </a:pPr>
            <a:r>
              <a:rPr lang="en" sz="1300"/>
              <a:t>A user will need  access to a database of ingredients to create recipes.</a:t>
            </a:r>
            <a:endParaRPr sz="1300"/>
          </a:p>
          <a:p>
            <a:pPr indent="-311150" lvl="0" marL="457200" rtl="0" algn="l">
              <a:spcBef>
                <a:spcPts val="0"/>
              </a:spcBef>
              <a:spcAft>
                <a:spcPts val="0"/>
              </a:spcAft>
              <a:buSzPts val="1300"/>
              <a:buChar char="●"/>
            </a:pPr>
            <a:r>
              <a:rPr lang="en" sz="1300"/>
              <a:t>A user will have access to an external API of food  information that gets generated for them</a:t>
            </a:r>
            <a:endParaRPr sz="1300"/>
          </a:p>
          <a:p>
            <a:pPr indent="0" lvl="0" marL="0" rtl="0" algn="l">
              <a:spcBef>
                <a:spcPts val="1600"/>
              </a:spcBef>
              <a:spcAft>
                <a:spcPts val="0"/>
              </a:spcAft>
              <a:buNone/>
            </a:pPr>
            <a:r>
              <a:rPr lang="en" sz="1300"/>
              <a:t>Front End: </a:t>
            </a:r>
            <a:endParaRPr sz="1300"/>
          </a:p>
          <a:p>
            <a:pPr indent="-311150" lvl="0" marL="457200" rtl="0" algn="l">
              <a:spcBef>
                <a:spcPts val="1600"/>
              </a:spcBef>
              <a:spcAft>
                <a:spcPts val="0"/>
              </a:spcAft>
              <a:buSzPts val="1300"/>
              <a:buChar char="●"/>
            </a:pPr>
            <a:r>
              <a:rPr lang="en" sz="1300"/>
              <a:t>A user can register an account and login to the application.</a:t>
            </a:r>
            <a:endParaRPr sz="1300"/>
          </a:p>
          <a:p>
            <a:pPr indent="-311150" lvl="0" marL="457200" rtl="0" algn="l">
              <a:spcBef>
                <a:spcPts val="0"/>
              </a:spcBef>
              <a:spcAft>
                <a:spcPts val="0"/>
              </a:spcAft>
              <a:buSzPts val="1300"/>
              <a:buChar char="●"/>
            </a:pPr>
            <a:r>
              <a:rPr lang="en" sz="1300"/>
              <a:t>A user can search for ingredients/recipes and add them to their respective lists.</a:t>
            </a:r>
            <a:endParaRPr sz="1300"/>
          </a:p>
          <a:p>
            <a:pPr indent="-311150" lvl="0" marL="457200" rtl="0" algn="l">
              <a:spcBef>
                <a:spcPts val="0"/>
              </a:spcBef>
              <a:spcAft>
                <a:spcPts val="0"/>
              </a:spcAft>
              <a:buSzPts val="1300"/>
              <a:buChar char="●"/>
            </a:pPr>
            <a:r>
              <a:rPr lang="en" sz="1300"/>
              <a:t>A user can edit their profile including the contents of their pantry and grocery lists.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71900" y="316150"/>
            <a:ext cx="8222100" cy="72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Database</a:t>
            </a:r>
            <a:endParaRPr/>
          </a:p>
        </p:txBody>
      </p:sp>
      <p:sp>
        <p:nvSpPr>
          <p:cNvPr id="84" name="Google Shape;84;p18"/>
          <p:cNvSpPr txBox="1"/>
          <p:nvPr>
            <p:ph idx="1" type="body"/>
          </p:nvPr>
        </p:nvSpPr>
        <p:spPr>
          <a:xfrm>
            <a:off x="471900" y="1130850"/>
            <a:ext cx="8222100" cy="3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Describe what tables are necessary in your DB, and how they relate to one another. Your goal is to show how you designed your database to allow for the user stories listed above.</a:t>
            </a:r>
            <a:endParaRPr sz="1200"/>
          </a:p>
          <a:p>
            <a:pPr indent="-304800" lvl="0" marL="457200" rtl="0" algn="l">
              <a:spcBef>
                <a:spcPts val="1600"/>
              </a:spcBef>
              <a:spcAft>
                <a:spcPts val="0"/>
              </a:spcAft>
              <a:buSzPts val="1200"/>
              <a:buChar char="●"/>
            </a:pPr>
            <a:r>
              <a:rPr lang="en" sz="1200"/>
              <a:t>Users table is created to </a:t>
            </a:r>
            <a:r>
              <a:rPr lang="en" sz="1200"/>
              <a:t>store user information such as username, email, full  name, password*</a:t>
            </a:r>
            <a:endParaRPr sz="1200"/>
          </a:p>
          <a:p>
            <a:pPr indent="-304800" lvl="0" marL="457200" rtl="0" algn="l">
              <a:spcBef>
                <a:spcPts val="0"/>
              </a:spcBef>
              <a:spcAft>
                <a:spcPts val="0"/>
              </a:spcAft>
              <a:buSzPts val="1200"/>
              <a:buChar char="●"/>
            </a:pPr>
            <a:r>
              <a:rPr lang="en" sz="1200"/>
              <a:t>Ingredients table is created to store name, category, price , calories </a:t>
            </a:r>
            <a:endParaRPr sz="1200"/>
          </a:p>
          <a:p>
            <a:pPr indent="-304800" lvl="0" marL="457200" rtl="0" algn="l">
              <a:spcBef>
                <a:spcPts val="0"/>
              </a:spcBef>
              <a:spcAft>
                <a:spcPts val="0"/>
              </a:spcAft>
              <a:buSzPts val="1200"/>
              <a:buChar char="●"/>
            </a:pPr>
            <a:r>
              <a:rPr lang="en" sz="1200"/>
              <a:t>Recipes table is created to store the name of the recipe, a list of ingredients, yield, category, instructions, cooking method, and calories</a:t>
            </a:r>
            <a:endParaRPr sz="1200"/>
          </a:p>
          <a:p>
            <a:pPr indent="-304800" lvl="0" marL="457200" rtl="0" algn="l">
              <a:spcBef>
                <a:spcPts val="0"/>
              </a:spcBef>
              <a:spcAft>
                <a:spcPts val="0"/>
              </a:spcAft>
              <a:buSzPts val="1200"/>
              <a:buChar char="●"/>
            </a:pPr>
            <a:r>
              <a:rPr lang="en" sz="1200"/>
              <a:t>Grocery list table  contains a list of ingredient items, a user , and date</a:t>
            </a:r>
            <a:endParaRPr sz="1200"/>
          </a:p>
          <a:p>
            <a:pPr indent="-304800" lvl="0" marL="457200" rtl="0" algn="l">
              <a:spcBef>
                <a:spcPts val="0"/>
              </a:spcBef>
              <a:spcAft>
                <a:spcPts val="0"/>
              </a:spcAft>
              <a:buSzPts val="1200"/>
              <a:buChar char="●"/>
            </a:pPr>
            <a:r>
              <a:rPr lang="en" sz="1200" u="sng"/>
              <a:t>Grocery Class</a:t>
            </a:r>
            <a:r>
              <a:rPr lang="en" sz="1200"/>
              <a:t> —&gt; A </a:t>
            </a:r>
            <a:r>
              <a:rPr i="1" lang="en" sz="1200"/>
              <a:t>One to One </a:t>
            </a:r>
            <a:r>
              <a:rPr lang="en" sz="1200"/>
              <a:t>relationship between a grocery list and a user , One to Many where one grocery list has many ingredients</a:t>
            </a:r>
            <a:endParaRPr sz="1200"/>
          </a:p>
          <a:p>
            <a:pPr indent="-304800" lvl="0" marL="457200" rtl="0" algn="l">
              <a:spcBef>
                <a:spcPts val="0"/>
              </a:spcBef>
              <a:spcAft>
                <a:spcPts val="0"/>
              </a:spcAft>
              <a:buSzPts val="1200"/>
              <a:buChar char="●"/>
            </a:pPr>
            <a:r>
              <a:rPr lang="en" sz="1200" u="sng"/>
              <a:t>Ingredient Class</a:t>
            </a:r>
            <a:r>
              <a:rPr lang="en" sz="1200"/>
              <a:t> —&gt; Many to One where a user can have several ingredients per grocery list,  Many to One where a user can have many ingredients per recipe.</a:t>
            </a:r>
            <a:endParaRPr sz="1200"/>
          </a:p>
          <a:p>
            <a:pPr indent="-304800" lvl="0" marL="457200" rtl="0" algn="l">
              <a:spcBef>
                <a:spcPts val="0"/>
              </a:spcBef>
              <a:spcAft>
                <a:spcPts val="0"/>
              </a:spcAft>
              <a:buSzPts val="1200"/>
              <a:buChar char="●"/>
            </a:pPr>
            <a:r>
              <a:rPr lang="en" sz="1200" u="sng"/>
              <a:t>Recipes Class </a:t>
            </a:r>
            <a:r>
              <a:rPr lang="en" sz="1200"/>
              <a:t>—&gt; One to Many where one recipe can have many ingredients , Many to one where many recipes are related to one user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0" name="Google Shape;90;p19"/>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Language - JavaScript, Java, JSX, CSS</a:t>
            </a:r>
            <a:endParaRPr/>
          </a:p>
          <a:p>
            <a:pPr indent="-342900" lvl="0" marL="457200" rtl="0" algn="l">
              <a:spcBef>
                <a:spcPts val="0"/>
              </a:spcBef>
              <a:spcAft>
                <a:spcPts val="0"/>
              </a:spcAft>
              <a:buSzPts val="1800"/>
              <a:buChar char="●"/>
            </a:pPr>
            <a:r>
              <a:rPr lang="en"/>
              <a:t>Framework - React + Spring Boot</a:t>
            </a:r>
            <a:endParaRPr/>
          </a:p>
          <a:p>
            <a:pPr indent="-342900" lvl="0" marL="457200" rtl="0" algn="l">
              <a:spcBef>
                <a:spcPts val="0"/>
              </a:spcBef>
              <a:spcAft>
                <a:spcPts val="0"/>
              </a:spcAft>
              <a:buSzPts val="1800"/>
              <a:buChar char="●"/>
            </a:pPr>
            <a:r>
              <a:rPr lang="en"/>
              <a:t>Template engine -  React Template </a:t>
            </a:r>
            <a:r>
              <a:rPr lang="en"/>
              <a:t>engine embedded in framework </a:t>
            </a:r>
            <a:endParaRPr/>
          </a:p>
          <a:p>
            <a:pPr indent="-342900" lvl="0" marL="457200" rtl="0" algn="l">
              <a:spcBef>
                <a:spcPts val="0"/>
              </a:spcBef>
              <a:spcAft>
                <a:spcPts val="0"/>
              </a:spcAft>
              <a:buSzPts val="1800"/>
              <a:buChar char="●"/>
            </a:pPr>
            <a:r>
              <a:rPr lang="en"/>
              <a:t>Database engine - MySQL , MySQL Workbench</a:t>
            </a:r>
            <a:endParaRPr/>
          </a:p>
          <a:p>
            <a:pPr indent="-342900" lvl="0" marL="457200" rtl="0" algn="l">
              <a:spcBef>
                <a:spcPts val="0"/>
              </a:spcBef>
              <a:spcAft>
                <a:spcPts val="0"/>
              </a:spcAft>
              <a:buSzPts val="1800"/>
              <a:buChar char="●"/>
            </a:pPr>
            <a:r>
              <a:rPr lang="en"/>
              <a:t>Tools &amp; Libraries —&gt;</a:t>
            </a:r>
            <a:endParaRPr/>
          </a:p>
          <a:p>
            <a:pPr indent="-342900" lvl="0" marL="457200" rtl="0" algn="l">
              <a:spcBef>
                <a:spcPts val="0"/>
              </a:spcBef>
              <a:spcAft>
                <a:spcPts val="0"/>
              </a:spcAft>
              <a:buSzPts val="1800"/>
              <a:buChar char="●"/>
            </a:pPr>
            <a:r>
              <a:rPr lang="en"/>
              <a:t>Axios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71900" y="328300"/>
            <a:ext cx="8222100" cy="8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Learned</a:t>
            </a:r>
            <a:endParaRPr/>
          </a:p>
        </p:txBody>
      </p:sp>
      <p:sp>
        <p:nvSpPr>
          <p:cNvPr id="101" name="Google Shape;101;p21"/>
          <p:cNvSpPr txBox="1"/>
          <p:nvPr>
            <p:ph idx="1" type="body"/>
          </p:nvPr>
        </p:nvSpPr>
        <p:spPr>
          <a:xfrm>
            <a:off x="471900" y="1130800"/>
            <a:ext cx="8222100" cy="40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Back End: </a:t>
            </a:r>
            <a:endParaRPr sz="1200"/>
          </a:p>
          <a:p>
            <a:pPr indent="-304800" lvl="0" marL="457200" rtl="0" algn="l">
              <a:spcBef>
                <a:spcPts val="1600"/>
              </a:spcBef>
              <a:spcAft>
                <a:spcPts val="0"/>
              </a:spcAft>
              <a:buSzPts val="1200"/>
              <a:buChar char="●"/>
            </a:pPr>
            <a:r>
              <a:rPr lang="en" sz="1200"/>
              <a:t>OpenAPI design with Swagger - a YAML specification file to establish endpoints and the types of HTTP responses that are desired </a:t>
            </a:r>
            <a:endParaRPr sz="1200"/>
          </a:p>
          <a:p>
            <a:pPr indent="-304800" lvl="0" marL="457200" rtl="0" algn="l">
              <a:spcBef>
                <a:spcPts val="0"/>
              </a:spcBef>
              <a:spcAft>
                <a:spcPts val="0"/>
              </a:spcAft>
              <a:buSzPts val="1200"/>
              <a:buChar char="●"/>
            </a:pPr>
            <a:r>
              <a:rPr lang="en" sz="1200"/>
              <a:t>Created RESTful web services to expose a set of resources (GET, POST)</a:t>
            </a:r>
            <a:endParaRPr sz="1200"/>
          </a:p>
          <a:p>
            <a:pPr indent="-304800" lvl="0" marL="457200" rtl="0" algn="l">
              <a:spcBef>
                <a:spcPts val="0"/>
              </a:spcBef>
              <a:spcAft>
                <a:spcPts val="0"/>
              </a:spcAft>
              <a:buSzPts val="1200"/>
              <a:buChar char="●"/>
            </a:pPr>
            <a:r>
              <a:rPr lang="en" sz="1200"/>
              <a:t>Manipulated JSON API responses to achieve desired output</a:t>
            </a:r>
            <a:endParaRPr sz="1200"/>
          </a:p>
          <a:p>
            <a:pPr indent="-304800" lvl="0" marL="457200" rtl="0" algn="l">
              <a:spcBef>
                <a:spcPts val="0"/>
              </a:spcBef>
              <a:spcAft>
                <a:spcPts val="0"/>
              </a:spcAft>
              <a:buSzPts val="1200"/>
              <a:buChar char="●"/>
            </a:pPr>
            <a:r>
              <a:rPr lang="en" sz="1200"/>
              <a:t>Relational database organization (Java Classes, ORM relationships)</a:t>
            </a:r>
            <a:endParaRPr sz="1200"/>
          </a:p>
          <a:p>
            <a:pPr indent="-304800" lvl="0" marL="457200" rtl="0" algn="l">
              <a:spcBef>
                <a:spcPts val="0"/>
              </a:spcBef>
              <a:spcAft>
                <a:spcPts val="0"/>
              </a:spcAft>
              <a:buSzPts val="1200"/>
              <a:buChar char="●"/>
            </a:pPr>
            <a:r>
              <a:rPr lang="en" sz="1200"/>
              <a:t>Testing APIs with Postman</a:t>
            </a:r>
            <a:endParaRPr sz="1200"/>
          </a:p>
          <a:p>
            <a:pPr indent="-304800" lvl="0" marL="457200" rtl="0" algn="l">
              <a:spcBef>
                <a:spcPts val="0"/>
              </a:spcBef>
              <a:spcAft>
                <a:spcPts val="0"/>
              </a:spcAft>
              <a:buSzPts val="1200"/>
              <a:buChar char="●"/>
            </a:pPr>
            <a:r>
              <a:rPr lang="en" sz="1200"/>
              <a:t>Aggregation and encapsulation of data using DTO’s.</a:t>
            </a:r>
            <a:endParaRPr sz="1200"/>
          </a:p>
          <a:p>
            <a:pPr indent="0" lvl="0" marL="0" rtl="0" algn="l">
              <a:spcBef>
                <a:spcPts val="1600"/>
              </a:spcBef>
              <a:spcAft>
                <a:spcPts val="0"/>
              </a:spcAft>
              <a:buNone/>
            </a:pPr>
            <a:r>
              <a:rPr lang="en" sz="1200"/>
              <a:t>Front End: </a:t>
            </a:r>
            <a:endParaRPr sz="1200"/>
          </a:p>
          <a:p>
            <a:pPr indent="-304800" lvl="0" marL="457200" rtl="0" algn="l">
              <a:spcBef>
                <a:spcPts val="1600"/>
              </a:spcBef>
              <a:spcAft>
                <a:spcPts val="0"/>
              </a:spcAft>
              <a:buSzPts val="1200"/>
              <a:buChar char="●"/>
            </a:pPr>
            <a:r>
              <a:rPr lang="en" sz="1200"/>
              <a:t>Axios implementation to fetch data from back end URL request mapping paths</a:t>
            </a:r>
            <a:endParaRPr sz="1200"/>
          </a:p>
          <a:p>
            <a:pPr indent="-304800" lvl="0" marL="457200" rtl="0" algn="l">
              <a:spcBef>
                <a:spcPts val="0"/>
              </a:spcBef>
              <a:spcAft>
                <a:spcPts val="0"/>
              </a:spcAft>
              <a:buSzPts val="1200"/>
              <a:buChar char="●"/>
            </a:pPr>
            <a:r>
              <a:rPr lang="en" sz="1200"/>
              <a:t>Implementation of React hooks to utilize state variables in functional components. </a:t>
            </a:r>
            <a:endParaRPr sz="1200"/>
          </a:p>
          <a:p>
            <a:pPr indent="-304800" lvl="0" marL="457200" rtl="0" algn="l">
              <a:spcBef>
                <a:spcPts val="0"/>
              </a:spcBef>
              <a:spcAft>
                <a:spcPts val="0"/>
              </a:spcAft>
              <a:buSzPts val="1200"/>
              <a:buChar char="●"/>
            </a:pPr>
            <a:r>
              <a:rPr lang="en" sz="1200"/>
              <a:t>React Router to navigate among views across  various React components.</a:t>
            </a:r>
            <a:endParaRPr sz="1200"/>
          </a:p>
          <a:p>
            <a:pPr indent="-304800" lvl="0" marL="457200" rtl="0" algn="l">
              <a:spcBef>
                <a:spcPts val="0"/>
              </a:spcBef>
              <a:spcAft>
                <a:spcPts val="0"/>
              </a:spcAft>
              <a:buSzPts val="1200"/>
              <a:buChar char="●"/>
            </a:pPr>
            <a:r>
              <a:rPr lang="en" sz="1200"/>
              <a:t>JSX to create virtual DOM using XML syntax. </a:t>
            </a:r>
            <a:endParaRPr sz="1200"/>
          </a:p>
          <a:p>
            <a:pPr indent="0" lvl="0" marL="457200" rtl="0" algn="l">
              <a:spcBef>
                <a:spcPts val="16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71900" y="255350"/>
            <a:ext cx="8222100" cy="76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07" name="Google Shape;107;p22"/>
          <p:cNvSpPr txBox="1"/>
          <p:nvPr>
            <p:ph idx="1" type="body"/>
          </p:nvPr>
        </p:nvSpPr>
        <p:spPr>
          <a:xfrm>
            <a:off x="471900" y="1155150"/>
            <a:ext cx="8222100" cy="3474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Back end:</a:t>
            </a:r>
            <a:endParaRPr sz="1400"/>
          </a:p>
          <a:p>
            <a:pPr indent="-342900" lvl="0" marL="457200" rtl="0" algn="l">
              <a:spcBef>
                <a:spcPts val="1600"/>
              </a:spcBef>
              <a:spcAft>
                <a:spcPts val="0"/>
              </a:spcAft>
              <a:buSzPts val="1800"/>
              <a:buChar char="●"/>
            </a:pPr>
            <a:r>
              <a:rPr lang="en"/>
              <a:t>API aggregator implementation – need more time to implement that well and understand it. </a:t>
            </a:r>
            <a:endParaRPr/>
          </a:p>
          <a:p>
            <a:pPr indent="-342900" lvl="0" marL="457200" rtl="0" algn="l">
              <a:spcBef>
                <a:spcPts val="0"/>
              </a:spcBef>
              <a:spcAft>
                <a:spcPts val="0"/>
              </a:spcAft>
              <a:buSzPts val="1800"/>
              <a:buChar char="●"/>
            </a:pPr>
            <a:r>
              <a:rPr lang="en"/>
              <a:t>Potentially an alternate external API that lets us consume more endpoints  per day and use images.</a:t>
            </a:r>
            <a:endParaRPr/>
          </a:p>
          <a:p>
            <a:pPr indent="-342900" lvl="0" marL="457200" rtl="0" algn="l">
              <a:spcBef>
                <a:spcPts val="0"/>
              </a:spcBef>
              <a:spcAft>
                <a:spcPts val="0"/>
              </a:spcAft>
              <a:buSzPts val="1800"/>
              <a:buChar char="●"/>
            </a:pPr>
            <a:r>
              <a:rPr lang="en"/>
              <a:t>Implementation of Spring Security using JWT authentication.</a:t>
            </a:r>
            <a:endParaRPr/>
          </a:p>
          <a:p>
            <a:pPr indent="-342900" lvl="0" marL="457200" rtl="0" algn="l">
              <a:spcBef>
                <a:spcPts val="0"/>
              </a:spcBef>
              <a:spcAft>
                <a:spcPts val="0"/>
              </a:spcAft>
              <a:buSzPts val="1800"/>
              <a:buChar char="●"/>
            </a:pPr>
            <a:r>
              <a:rPr lang="en"/>
              <a:t>Implement search functionality for recipes.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