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52" r:id="rId2"/>
  </p:sldMasterIdLst>
  <p:sldIdLst>
    <p:sldId id="259" r:id="rId3"/>
    <p:sldId id="260" r:id="rId4"/>
    <p:sldId id="265" r:id="rId5"/>
    <p:sldId id="266" r:id="rId6"/>
    <p:sldId id="262" r:id="rId7"/>
    <p:sldId id="263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8">
          <p15:clr>
            <a:srgbClr val="A4A3A4"/>
          </p15:clr>
        </p15:guide>
        <p15:guide id="2" pos="4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B2E83"/>
    <a:srgbClr val="E8D3A2"/>
    <a:srgbClr val="E8E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06" autoAdjust="0"/>
    <p:restoredTop sz="94694"/>
  </p:normalViewPr>
  <p:slideViewPr>
    <p:cSldViewPr snapToGrid="0" snapToObjects="1" showGuides="1">
      <p:cViewPr varScale="1">
        <p:scale>
          <a:sx n="108" d="100"/>
          <a:sy n="108" d="100"/>
        </p:scale>
        <p:origin x="2024" y="184"/>
      </p:cViewPr>
      <p:guideLst>
        <p:guide orient="horz" pos="2488"/>
        <p:guide pos="4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7334" y="6354234"/>
            <a:ext cx="2540000" cy="266700"/>
          </a:xfrm>
          <a:prstGeom prst="rect">
            <a:avLst/>
          </a:prstGeom>
        </p:spPr>
      </p:pic>
      <p:pic>
        <p:nvPicPr>
          <p:cNvPr id="2" name="Picture 1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71757" y="1179824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2373491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FFFFF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	, 24 PT.)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7" y="365069"/>
            <a:ext cx="8184662" cy="998440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76924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Bulleted content here (Open Sans Light, 24 pt.)</a:t>
            </a:r>
          </a:p>
          <a:p>
            <a:pPr lvl="1"/>
            <a:r>
              <a:rPr lang="en-US" dirty="0"/>
              <a:t>Second level (Open Sans Light, 20)</a:t>
            </a:r>
          </a:p>
          <a:p>
            <a:pPr lvl="2"/>
            <a:r>
              <a:rPr lang="en-US" dirty="0"/>
              <a:t>Third level (Open Sans Light, 18)</a:t>
            </a:r>
          </a:p>
          <a:p>
            <a:pPr lvl="3"/>
            <a:r>
              <a:rPr lang="en-US" dirty="0"/>
              <a:t>Fourth level (Open Sans Light, 16)</a:t>
            </a:r>
          </a:p>
          <a:p>
            <a:pPr lvl="4"/>
            <a:r>
              <a:rPr lang="en-US" dirty="0"/>
              <a:t>Fifth level (Open Sans Light, 14)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064505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236337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FFFFF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16644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82856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71757" y="1167124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LIGHT, 24 PT.)</a:t>
            </a:r>
          </a:p>
        </p:txBody>
      </p:sp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55" y="6487457"/>
            <a:ext cx="2425295" cy="163374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84663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9" name="Picture 8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7" name="Picture 6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83759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7" name="Picture 6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105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16644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703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</a:t>
            </a:r>
            <a:br>
              <a:rPr lang="en-US" dirty="0"/>
            </a:br>
            <a:r>
              <a:rPr lang="en-US" dirty="0"/>
              <a:t>Cell Phone</a:t>
            </a:r>
            <a:br>
              <a:rPr lang="en-US" dirty="0"/>
            </a:br>
            <a:r>
              <a:rPr lang="en-US" dirty="0"/>
              <a:t>Reviews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2DFF7EE-2BCC-FB40-8A4D-E3937D16E005}"/>
              </a:ext>
            </a:extLst>
          </p:cNvPr>
          <p:cNvSpPr txBox="1"/>
          <p:nvPr/>
        </p:nvSpPr>
        <p:spPr>
          <a:xfrm>
            <a:off x="1092200" y="4610100"/>
            <a:ext cx="4152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 err="1"/>
              <a:t>KuanHsun</a:t>
            </a:r>
            <a:r>
              <a:rPr kumimoji="1" lang="en-US" altLang="zh-TW" sz="2400" dirty="0"/>
              <a:t> Lu</a:t>
            </a:r>
          </a:p>
          <a:p>
            <a:r>
              <a:rPr kumimoji="1" lang="en-US" altLang="zh-TW" sz="2400" dirty="0" err="1"/>
              <a:t>YiCheng</a:t>
            </a:r>
            <a:r>
              <a:rPr kumimoji="1" lang="en-US" altLang="zh-TW" sz="2400" dirty="0"/>
              <a:t> Chen</a:t>
            </a:r>
          </a:p>
          <a:p>
            <a:r>
              <a:rPr kumimoji="1" lang="en-US" altLang="zh-TW" sz="2400" dirty="0" err="1"/>
              <a:t>FengJie</a:t>
            </a:r>
            <a:r>
              <a:rPr kumimoji="1" lang="en-US" altLang="zh-TW" sz="2400" dirty="0"/>
              <a:t> Chen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1347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83104" y="1736725"/>
            <a:ext cx="8484695" cy="4930775"/>
          </a:xfrm>
        </p:spPr>
        <p:txBody>
          <a:bodyPr/>
          <a:lstStyle/>
          <a:p>
            <a:r>
              <a:rPr lang="en-US" dirty="0"/>
              <a:t>Tasks</a:t>
            </a:r>
          </a:p>
          <a:p>
            <a:pPr lvl="1"/>
            <a:r>
              <a:rPr kumimoji="1" lang="en-US" altLang="zh-TW" dirty="0"/>
              <a:t>Visualize rating of different brands (</a:t>
            </a:r>
            <a:r>
              <a:rPr kumimoji="1" lang="en-US" altLang="zh-TW" dirty="0" err="1"/>
              <a:t>e.g</a:t>
            </a:r>
            <a:r>
              <a:rPr kumimoji="1" lang="en-US" altLang="zh-TW" dirty="0"/>
              <a:t> Apple, Nokia, …</a:t>
            </a:r>
            <a:r>
              <a:rPr kumimoji="1" lang="en-US" altLang="zh-TW" dirty="0" err="1"/>
              <a:t>etc</a:t>
            </a:r>
            <a:r>
              <a:rPr kumimoji="1" lang="en-US" altLang="zh-TW" dirty="0"/>
              <a:t>)</a:t>
            </a:r>
          </a:p>
          <a:p>
            <a:pPr lvl="1"/>
            <a:r>
              <a:rPr kumimoji="1" lang="en-US" altLang="zh-TW" dirty="0"/>
              <a:t>Visualize rating of same brand but different type (</a:t>
            </a:r>
            <a:r>
              <a:rPr kumimoji="1" lang="en-US" altLang="zh-TW" dirty="0" err="1"/>
              <a:t>e.g</a:t>
            </a:r>
            <a:r>
              <a:rPr kumimoji="1" lang="en-US" altLang="zh-TW" dirty="0"/>
              <a:t> Apple 7, Apple 8)</a:t>
            </a:r>
          </a:p>
          <a:p>
            <a:pPr lvl="1"/>
            <a:r>
              <a:rPr kumimoji="1" lang="en-US" dirty="0"/>
              <a:t>Visualize rating by year</a:t>
            </a:r>
          </a:p>
          <a:p>
            <a:pPr lvl="1"/>
            <a:endParaRPr kumimoji="1"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Technology needs</a:t>
            </a:r>
          </a:p>
          <a:p>
            <a:pPr lvl="1"/>
            <a:r>
              <a:rPr lang="en-US" dirty="0"/>
              <a:t>Data preprocessing</a:t>
            </a:r>
          </a:p>
          <a:p>
            <a:pPr lvl="1"/>
            <a:r>
              <a:rPr lang="en-US" dirty="0"/>
              <a:t>Data visualization</a:t>
            </a:r>
          </a:p>
          <a:p>
            <a:pPr lvl="1"/>
            <a:r>
              <a:rPr lang="en-US" dirty="0"/>
              <a:t>Interactive dashboard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</a:t>
            </a:r>
          </a:p>
        </p:txBody>
      </p:sp>
    </p:spTree>
    <p:extLst>
      <p:ext uri="{BB962C8B-B14F-4D97-AF65-F5344CB8AC3E}">
        <p14:creationId xmlns:p14="http://schemas.microsoft.com/office/powerpoint/2010/main" val="289097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8DF5DD40-B2D8-8946-AF3E-2C19EF42E6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TW" dirty="0" err="1"/>
              <a:t>Item.csv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Brand, title, </a:t>
            </a:r>
            <a:r>
              <a:rPr kumimoji="1" lang="en-US" altLang="zh-TW" dirty="0" err="1"/>
              <a:t>url</a:t>
            </a:r>
            <a:r>
              <a:rPr kumimoji="1" lang="en-US" altLang="zh-TW" dirty="0"/>
              <a:t>, image, rating </a:t>
            </a:r>
            <a:r>
              <a:rPr kumimoji="1" lang="en-US" altLang="zh-TW" dirty="0" err="1"/>
              <a:t>reviewURL</a:t>
            </a:r>
            <a:r>
              <a:rPr kumimoji="1" lang="en-US" altLang="zh-TW" dirty="0"/>
              <a:t>, total review, prices</a:t>
            </a:r>
          </a:p>
          <a:p>
            <a:endParaRPr kumimoji="1" lang="en-US" altLang="zh-TW" dirty="0"/>
          </a:p>
          <a:p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4E02570-A448-E242-BBE8-BCE1F3C42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Brief introduction to Dataset</a:t>
            </a:r>
            <a:endParaRPr kumimoji="1" lang="zh-TW" altLang="en-US" dirty="0"/>
          </a:p>
        </p:txBody>
      </p:sp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A8308797-227B-A148-9E10-84AF0539F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689548"/>
            <a:ext cx="6527800" cy="363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101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BEF13BDC-23C8-3B45-97AC-FA79F2C733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TW" dirty="0" err="1"/>
              <a:t>Review.csv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Name, rating, date, review title, body</a:t>
            </a:r>
          </a:p>
          <a:p>
            <a:pPr lvl="1"/>
            <a:endParaRPr kumimoji="1"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F191B90-4F3D-8548-BFFE-7A234EC61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Brief introduction to Dataset</a:t>
            </a:r>
            <a:endParaRPr kumimoji="1" lang="zh-TW" altLang="en-US" dirty="0"/>
          </a:p>
        </p:txBody>
      </p:sp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12A7197E-68DC-E44E-81ED-43A8FBE55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05" y="2652120"/>
            <a:ext cx="6997700" cy="399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642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66DF42DF-122D-1F41-ACE8-49E14627C3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9305" y="1216025"/>
            <a:ext cx="8196210" cy="5270464"/>
          </a:xfrm>
        </p:spPr>
        <p:txBody>
          <a:bodyPr/>
          <a:lstStyle/>
          <a:p>
            <a:pPr marL="0" indent="0">
              <a:buNone/>
            </a:pPr>
            <a:endParaRPr kumimoji="1" lang="en-US" altLang="zh-TW" dirty="0"/>
          </a:p>
          <a:p>
            <a:r>
              <a:rPr kumimoji="1" lang="en-US" altLang="zh-TW" dirty="0"/>
              <a:t>Input : A certain brand (</a:t>
            </a:r>
            <a:r>
              <a:rPr kumimoji="1" lang="en-US" altLang="zh-TW" dirty="0" err="1"/>
              <a:t>e.g</a:t>
            </a:r>
            <a:r>
              <a:rPr kumimoji="1" lang="en-US" altLang="zh-TW" dirty="0"/>
              <a:t> Apple)</a:t>
            </a:r>
          </a:p>
          <a:p>
            <a:r>
              <a:rPr kumimoji="1" lang="en-US" altLang="zh-TW" dirty="0"/>
              <a:t>Output :</a:t>
            </a:r>
          </a:p>
          <a:p>
            <a:pPr lvl="1"/>
            <a:r>
              <a:rPr kumimoji="1" lang="en-US" altLang="zh-TW" dirty="0"/>
              <a:t>Average rating over time</a:t>
            </a:r>
          </a:p>
          <a:p>
            <a:pPr lvl="1"/>
            <a:r>
              <a:rPr kumimoji="1" lang="en-US" altLang="zh-TW" dirty="0"/>
              <a:t>Rating versus different types of cell phone</a:t>
            </a:r>
          </a:p>
          <a:p>
            <a:pPr lvl="2"/>
            <a:r>
              <a:rPr kumimoji="1" lang="en-US" altLang="zh-TW" dirty="0"/>
              <a:t>Pie chart of rating for different types of cell phone</a:t>
            </a:r>
          </a:p>
          <a:p>
            <a:pPr lvl="2"/>
            <a:endParaRPr kumimoji="1" lang="en-US" altLang="zh-TW" dirty="0"/>
          </a:p>
          <a:p>
            <a:r>
              <a:rPr kumimoji="1" lang="en-US" altLang="zh-TW" dirty="0"/>
              <a:t>Input : A certain type of cell phone (</a:t>
            </a:r>
            <a:r>
              <a:rPr kumimoji="1" lang="en-US" altLang="zh-TW" dirty="0" err="1"/>
              <a:t>e.g</a:t>
            </a:r>
            <a:r>
              <a:rPr kumimoji="1" lang="en-US" altLang="zh-TW" dirty="0"/>
              <a:t> Apple 7plus)</a:t>
            </a:r>
          </a:p>
          <a:p>
            <a:r>
              <a:rPr kumimoji="1" lang="en-US" altLang="zh-TW" dirty="0"/>
              <a:t>Output :</a:t>
            </a:r>
          </a:p>
          <a:p>
            <a:pPr lvl="1"/>
            <a:r>
              <a:rPr kumimoji="1" lang="en-US" altLang="zh-TW" dirty="0"/>
              <a:t>Visualize popularity (total reviews), average rating </a:t>
            </a:r>
          </a:p>
          <a:p>
            <a:pPr lvl="1"/>
            <a:r>
              <a:rPr kumimoji="1" lang="en-US" altLang="zh-TW" dirty="0"/>
              <a:t>Display comments with higher votes</a:t>
            </a:r>
          </a:p>
          <a:p>
            <a:pPr marL="457200" lvl="1" indent="0">
              <a:buNone/>
            </a:pPr>
            <a:endParaRPr kumimoji="1"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DCC27E4-8CAD-ED4E-9A77-318133E1F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Use case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8408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5A23DD69-FC58-DC47-89FC-9AC402773D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9305" y="1736725"/>
            <a:ext cx="8196210" cy="5006975"/>
          </a:xfrm>
        </p:spPr>
        <p:txBody>
          <a:bodyPr/>
          <a:lstStyle/>
          <a:p>
            <a:r>
              <a:rPr kumimoji="1" lang="en-US" altLang="zh-TW" dirty="0"/>
              <a:t>Pandas</a:t>
            </a:r>
          </a:p>
          <a:p>
            <a:pPr lvl="1"/>
            <a:r>
              <a:rPr kumimoji="1" lang="en-US" altLang="zh-TW" dirty="0"/>
              <a:t>Dealing with data processing</a:t>
            </a:r>
          </a:p>
          <a:p>
            <a:r>
              <a:rPr kumimoji="1" lang="en-US" altLang="zh-TW" dirty="0" err="1"/>
              <a:t>Numpy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Handling arrays and matrices calculation</a:t>
            </a:r>
          </a:p>
          <a:p>
            <a:r>
              <a:rPr kumimoji="1" lang="en-US" altLang="zh-TW" dirty="0"/>
              <a:t>Matplotlib</a:t>
            </a:r>
          </a:p>
          <a:p>
            <a:pPr lvl="1"/>
            <a:r>
              <a:rPr kumimoji="1" lang="en-US" altLang="zh-TW" dirty="0"/>
              <a:t>Visualizing data</a:t>
            </a:r>
          </a:p>
          <a:p>
            <a:r>
              <a:rPr kumimoji="1" lang="en-US" altLang="zh-TW" dirty="0" err="1"/>
              <a:t>Plotly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Plotting interactive graph</a:t>
            </a:r>
          </a:p>
          <a:p>
            <a:r>
              <a:rPr kumimoji="1" lang="en-US" altLang="zh-TW" dirty="0"/>
              <a:t>Dash</a:t>
            </a:r>
          </a:p>
          <a:p>
            <a:pPr lvl="1"/>
            <a:r>
              <a:rPr kumimoji="1" lang="en-US" altLang="zh-TW" dirty="0"/>
              <a:t>User interface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93EDD2A-34A9-2A42-B19C-D1F7D609A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Python Libraries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1292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7970E4E7-126D-A048-A9C4-873F5E821A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1756" y="1809748"/>
            <a:ext cx="3480895" cy="4015497"/>
          </a:xfrm>
        </p:spPr>
        <p:txBody>
          <a:bodyPr/>
          <a:lstStyle/>
          <a:p>
            <a:r>
              <a:rPr kumimoji="1" lang="en-US" altLang="zh-TW" dirty="0"/>
              <a:t>Matplotlib</a:t>
            </a:r>
          </a:p>
          <a:p>
            <a:pPr lvl="1"/>
            <a:r>
              <a:rPr kumimoji="1" lang="en-US" altLang="zh-TW" dirty="0"/>
              <a:t>Often used for static plot</a:t>
            </a:r>
          </a:p>
          <a:p>
            <a:pPr lvl="1"/>
            <a:r>
              <a:rPr kumimoji="1" lang="en-US" altLang="zh-TW" dirty="0"/>
              <a:t>Complicated syntax</a:t>
            </a:r>
          </a:p>
          <a:p>
            <a:pPr marL="457200" lvl="1" indent="0">
              <a:buNone/>
            </a:pPr>
            <a:endParaRPr kumimoji="1"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948BCC6-A731-8543-B01F-F201967EE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Libraries comparison</a:t>
            </a:r>
            <a:endParaRPr kumimoji="1" lang="zh-TW" altLang="en-US" dirty="0"/>
          </a:p>
        </p:txBody>
      </p:sp>
      <p:sp>
        <p:nvSpPr>
          <p:cNvPr id="6" name="文字版面配置區 1">
            <a:extLst>
              <a:ext uri="{FF2B5EF4-FFF2-40B4-BE49-F238E27FC236}">
                <a16:creationId xmlns:a16="http://schemas.microsoft.com/office/drawing/2014/main" id="{37D473AE-ADE1-1D46-A326-04A70F85972B}"/>
              </a:ext>
            </a:extLst>
          </p:cNvPr>
          <p:cNvSpPr txBox="1">
            <a:spLocks/>
          </p:cNvSpPr>
          <p:nvPr/>
        </p:nvSpPr>
        <p:spPr>
          <a:xfrm>
            <a:off x="4343401" y="1809747"/>
            <a:ext cx="4128844" cy="401549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2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 typeface="Lucida Grande"/>
              <a:buChar char="&gt;"/>
              <a:defRPr sz="18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1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dirty="0" err="1"/>
              <a:t>Plotly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Friendly to interactive plot</a:t>
            </a:r>
          </a:p>
          <a:p>
            <a:pPr lvl="1"/>
            <a:r>
              <a:rPr kumimoji="1" lang="en-US" altLang="zh-TW" dirty="0"/>
              <a:t>Work with Dash easily</a:t>
            </a:r>
            <a:endParaRPr kumimoji="1" lang="zh-TW" altLang="en-US" dirty="0"/>
          </a:p>
        </p:txBody>
      </p:sp>
      <p:sp>
        <p:nvSpPr>
          <p:cNvPr id="7" name="文字版面配置區 1">
            <a:extLst>
              <a:ext uri="{FF2B5EF4-FFF2-40B4-BE49-F238E27FC236}">
                <a16:creationId xmlns:a16="http://schemas.microsoft.com/office/drawing/2014/main" id="{C01A2A5D-6722-5A4E-917F-F3AD77267E5C}"/>
              </a:ext>
            </a:extLst>
          </p:cNvPr>
          <p:cNvSpPr txBox="1">
            <a:spLocks/>
          </p:cNvSpPr>
          <p:nvPr/>
        </p:nvSpPr>
        <p:spPr>
          <a:xfrm>
            <a:off x="671755" y="3530594"/>
            <a:ext cx="3722195" cy="401549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2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 typeface="Lucida Grande"/>
              <a:buChar char="&gt;"/>
              <a:defRPr sz="18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1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dirty="0"/>
              <a:t>Bokeh</a:t>
            </a:r>
          </a:p>
          <a:p>
            <a:pPr lvl="1"/>
            <a:r>
              <a:rPr kumimoji="1" lang="en" altLang="zh-TW" dirty="0"/>
              <a:t>Some graph interactions must be written in JavaScript</a:t>
            </a:r>
            <a:endParaRPr kumimoji="1" lang="en-US" altLang="zh-TW" dirty="0"/>
          </a:p>
          <a:p>
            <a:pPr marL="457200" lvl="1" indent="0">
              <a:buFont typeface="Arial"/>
              <a:buNone/>
            </a:pPr>
            <a:endParaRPr kumimoji="1" lang="zh-TW" altLang="en-US" dirty="0"/>
          </a:p>
        </p:txBody>
      </p:sp>
      <p:sp>
        <p:nvSpPr>
          <p:cNvPr id="8" name="文字版面配置區 1">
            <a:extLst>
              <a:ext uri="{FF2B5EF4-FFF2-40B4-BE49-F238E27FC236}">
                <a16:creationId xmlns:a16="http://schemas.microsoft.com/office/drawing/2014/main" id="{BEF2FCE5-1B8C-D44F-B826-9D26887B7C65}"/>
              </a:ext>
            </a:extLst>
          </p:cNvPr>
          <p:cNvSpPr txBox="1">
            <a:spLocks/>
          </p:cNvSpPr>
          <p:nvPr/>
        </p:nvSpPr>
        <p:spPr>
          <a:xfrm>
            <a:off x="4306435" y="3479794"/>
            <a:ext cx="4837565" cy="401549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2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 typeface="Lucida Grande"/>
              <a:buChar char="&gt;"/>
              <a:defRPr sz="18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1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dirty="0"/>
              <a:t>Dash</a:t>
            </a:r>
          </a:p>
          <a:p>
            <a:pPr lvl="1"/>
            <a:r>
              <a:rPr kumimoji="1" lang="en" altLang="zh-TW" dirty="0"/>
              <a:t>Can write custom React components or find templates on the internet</a:t>
            </a:r>
          </a:p>
          <a:p>
            <a:pPr lvl="1"/>
            <a:r>
              <a:rPr kumimoji="1" lang="en" altLang="zh-TW" dirty="0"/>
              <a:t>Simple syntax</a:t>
            </a:r>
          </a:p>
          <a:p>
            <a:pPr lvl="1"/>
            <a:r>
              <a:rPr kumimoji="1" lang="en" altLang="zh-TW" dirty="0"/>
              <a:t>Easily integrated with </a:t>
            </a:r>
            <a:r>
              <a:rPr kumimoji="1" lang="en" altLang="zh-TW" dirty="0" err="1"/>
              <a:t>Plotly</a:t>
            </a:r>
            <a:endParaRPr kumimoji="1" lang="en" altLang="zh-TW" dirty="0"/>
          </a:p>
          <a:p>
            <a:pPr marL="457200" lvl="1" indent="0">
              <a:buNone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96537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4b2e83 1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B2B2B2"/>
      </a:accent4>
      <a:accent5>
        <a:srgbClr val="26005C"/>
      </a:accent5>
      <a:accent6>
        <a:srgbClr val="917B4C"/>
      </a:accent6>
      <a:hlink>
        <a:srgbClr val="26005C"/>
      </a:hlink>
      <a:folHlink>
        <a:srgbClr val="3300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</TotalTime>
  <Words>234</Words>
  <Application>Microsoft Macintosh PowerPoint</Application>
  <PresentationFormat>On-screen Show (4:3)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Encode Sans Normal Black</vt:lpstr>
      <vt:lpstr>Open Sans</vt:lpstr>
      <vt:lpstr>Open Sans Light</vt:lpstr>
      <vt:lpstr>Uni Sans Regular</vt:lpstr>
      <vt:lpstr>Arial</vt:lpstr>
      <vt:lpstr>Calibri</vt:lpstr>
      <vt:lpstr>Lucida Grande</vt:lpstr>
      <vt:lpstr>Custom Design</vt:lpstr>
      <vt:lpstr>1_Custom Design</vt:lpstr>
      <vt:lpstr>Amazon Cell Phone Reviews</vt:lpstr>
      <vt:lpstr>Description </vt:lpstr>
      <vt:lpstr>Brief introduction to Dataset</vt:lpstr>
      <vt:lpstr>Brief introduction to Dataset</vt:lpstr>
      <vt:lpstr>Use case</vt:lpstr>
      <vt:lpstr>Python Libraries</vt:lpstr>
      <vt:lpstr>Libraries 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Alanya Cannon</dc:creator>
  <cp:lastModifiedBy>Yi-Cheng Chen</cp:lastModifiedBy>
  <cp:revision>41</cp:revision>
  <cp:lastPrinted>2016-02-10T20:19:12Z</cp:lastPrinted>
  <dcterms:created xsi:type="dcterms:W3CDTF">2014-10-14T00:51:43Z</dcterms:created>
  <dcterms:modified xsi:type="dcterms:W3CDTF">2019-11-06T08:35:11Z</dcterms:modified>
</cp:coreProperties>
</file>