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8" r:id="rId4"/>
    <p:sldId id="269" r:id="rId5"/>
    <p:sldId id="265" r:id="rId6"/>
    <p:sldId id="266" r:id="rId7"/>
    <p:sldId id="270" r:id="rId8"/>
    <p:sldId id="272" r:id="rId9"/>
    <p:sldId id="260" r:id="rId10"/>
    <p:sldId id="263" r:id="rId11"/>
    <p:sldId id="27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94694"/>
  </p:normalViewPr>
  <p:slideViewPr>
    <p:cSldViewPr snapToGrid="0" snapToObjects="1" showGuides="1">
      <p:cViewPr varScale="1">
        <p:scale>
          <a:sx n="157" d="100"/>
          <a:sy n="157" d="100"/>
        </p:scale>
        <p:origin x="1472" y="7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grikomsn/amazon-cell-phones-review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</a:t>
            </a:r>
            <a:br>
              <a:rPr lang="en-US" dirty="0"/>
            </a:br>
            <a:r>
              <a:rPr lang="en-US" dirty="0"/>
              <a:t>Cell Phone</a:t>
            </a:r>
            <a:br>
              <a:rPr lang="en-US" dirty="0"/>
            </a:br>
            <a:r>
              <a:rPr lang="en-US" dirty="0"/>
              <a:t>Reviews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2DFF7EE-2BCC-FB40-8A4D-E3937D16E005}"/>
              </a:ext>
            </a:extLst>
          </p:cNvPr>
          <p:cNvSpPr txBox="1"/>
          <p:nvPr/>
        </p:nvSpPr>
        <p:spPr>
          <a:xfrm>
            <a:off x="1092200" y="4610100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/>
              <a:t>KuanHsun</a:t>
            </a:r>
            <a:r>
              <a:rPr kumimoji="1" lang="en-US" altLang="zh-TW" sz="2400" dirty="0"/>
              <a:t> Lu</a:t>
            </a:r>
          </a:p>
          <a:p>
            <a:r>
              <a:rPr kumimoji="1" lang="en-US" altLang="zh-TW" sz="2400" dirty="0" err="1"/>
              <a:t>YiCheng</a:t>
            </a:r>
            <a:r>
              <a:rPr kumimoji="1" lang="en-US" altLang="zh-TW" sz="2400" dirty="0"/>
              <a:t> Chen</a:t>
            </a:r>
          </a:p>
          <a:p>
            <a:r>
              <a:rPr kumimoji="1" lang="en-US" altLang="zh-TW" sz="2400" dirty="0" err="1"/>
              <a:t>FengJie</a:t>
            </a:r>
            <a:r>
              <a:rPr kumimoji="1" lang="en-US" altLang="zh-TW" sz="2400" dirty="0"/>
              <a:t> Chen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9EFDF3-9066-43CB-926F-EC3C644A9F0B}"/>
              </a:ext>
            </a:extLst>
          </p:cNvPr>
          <p:cNvSpPr/>
          <p:nvPr/>
        </p:nvSpPr>
        <p:spPr>
          <a:xfrm>
            <a:off x="3625229" y="142183"/>
            <a:ext cx="1723603" cy="1001389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FF95F-D753-439E-BB96-20687367E8DA}"/>
              </a:ext>
            </a:extLst>
          </p:cNvPr>
          <p:cNvSpPr/>
          <p:nvPr/>
        </p:nvSpPr>
        <p:spPr>
          <a:xfrm>
            <a:off x="3625229" y="1368311"/>
            <a:ext cx="1723602" cy="1001389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integration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93CE8-F3BD-468A-99B3-3A819F0C8265}"/>
              </a:ext>
            </a:extLst>
          </p:cNvPr>
          <p:cNvSpPr/>
          <p:nvPr/>
        </p:nvSpPr>
        <p:spPr>
          <a:xfrm>
            <a:off x="3482272" y="5651275"/>
            <a:ext cx="2211823" cy="1001389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User interface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8B6F78-568E-40BF-B424-36D094645BE1}"/>
              </a:ext>
            </a:extLst>
          </p:cNvPr>
          <p:cNvSpPr/>
          <p:nvPr/>
        </p:nvSpPr>
        <p:spPr>
          <a:xfrm>
            <a:off x="3482272" y="3902047"/>
            <a:ext cx="2211823" cy="1001389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manager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DBE84543-0F03-4470-8401-78EE4B4E954D}"/>
              </a:ext>
            </a:extLst>
          </p:cNvPr>
          <p:cNvSpPr/>
          <p:nvPr/>
        </p:nvSpPr>
        <p:spPr>
          <a:xfrm>
            <a:off x="5405480" y="4739237"/>
            <a:ext cx="424832" cy="110456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901B76F2-61AA-413D-ABED-7EBB4C05C0F8}"/>
              </a:ext>
            </a:extLst>
          </p:cNvPr>
          <p:cNvSpPr/>
          <p:nvPr/>
        </p:nvSpPr>
        <p:spPr>
          <a:xfrm rot="10800000">
            <a:off x="3157915" y="4679894"/>
            <a:ext cx="505751" cy="1194924"/>
          </a:xfrm>
          <a:prstGeom prst="curvedLeftArrow">
            <a:avLst>
              <a:gd name="adj1" fmla="val 32742"/>
              <a:gd name="adj2" fmla="val 538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BD44E-0D4F-43F1-A91C-A62332B1A027}"/>
              </a:ext>
            </a:extLst>
          </p:cNvPr>
          <p:cNvSpPr txBox="1"/>
          <p:nvPr/>
        </p:nvSpPr>
        <p:spPr>
          <a:xfrm>
            <a:off x="5830312" y="5075590"/>
            <a:ext cx="126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Plots, statistics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B3035-20CD-4137-92E6-459FBCCA3AD8}"/>
              </a:ext>
            </a:extLst>
          </p:cNvPr>
          <p:cNvSpPr txBox="1"/>
          <p:nvPr/>
        </p:nvSpPr>
        <p:spPr>
          <a:xfrm>
            <a:off x="2045937" y="5075590"/>
            <a:ext cx="987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query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357D49-2DFC-437A-8E04-2651C62693DB}"/>
              </a:ext>
            </a:extLst>
          </p:cNvPr>
          <p:cNvSpPr/>
          <p:nvPr/>
        </p:nvSpPr>
        <p:spPr>
          <a:xfrm>
            <a:off x="3645462" y="2653513"/>
            <a:ext cx="1723602" cy="1001389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696C86B3-15ED-4929-B423-53822974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6" y="371511"/>
            <a:ext cx="8183759" cy="991998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876B304A-A825-4C45-BB7A-0C34111A55F6}"/>
              </a:ext>
            </a:extLst>
          </p:cNvPr>
          <p:cNvSpPr/>
          <p:nvPr/>
        </p:nvSpPr>
        <p:spPr>
          <a:xfrm>
            <a:off x="5405480" y="3148138"/>
            <a:ext cx="424832" cy="99199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D3231A96-886B-4B32-9070-7B8CDC5E6311}"/>
              </a:ext>
            </a:extLst>
          </p:cNvPr>
          <p:cNvSpPr/>
          <p:nvPr/>
        </p:nvSpPr>
        <p:spPr>
          <a:xfrm rot="10800000">
            <a:off x="3176121" y="3181821"/>
            <a:ext cx="469341" cy="946161"/>
          </a:xfrm>
          <a:prstGeom prst="curvedLeftArrow">
            <a:avLst>
              <a:gd name="adj1" fmla="val 32742"/>
              <a:gd name="adj2" fmla="val 538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549899-1EEE-438A-A9E0-28678BA173ED}"/>
              </a:ext>
            </a:extLst>
          </p:cNvPr>
          <p:cNvSpPr txBox="1"/>
          <p:nvPr/>
        </p:nvSpPr>
        <p:spPr>
          <a:xfrm>
            <a:off x="5866728" y="3533313"/>
            <a:ext cx="1266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Sub-</a:t>
            </a:r>
            <a:r>
              <a:rPr lang="en-US" sz="1400" dirty="0" err="1"/>
              <a:t>dataframe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7E17F-C0A3-4370-8AE1-F551BA2CFD84}"/>
              </a:ext>
            </a:extLst>
          </p:cNvPr>
          <p:cNvSpPr txBox="1"/>
          <p:nvPr/>
        </p:nvSpPr>
        <p:spPr>
          <a:xfrm>
            <a:off x="2045937" y="3533314"/>
            <a:ext cx="989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query</a:t>
            </a:r>
          </a:p>
        </p:txBody>
      </p:sp>
      <p:sp>
        <p:nvSpPr>
          <p:cNvPr id="36" name="Arrow: Striped Right 35">
            <a:extLst>
              <a:ext uri="{FF2B5EF4-FFF2-40B4-BE49-F238E27FC236}">
                <a16:creationId xmlns:a16="http://schemas.microsoft.com/office/drawing/2014/main" id="{3376B646-32EE-44E8-BE30-91D150EDA4E6}"/>
              </a:ext>
            </a:extLst>
          </p:cNvPr>
          <p:cNvSpPr/>
          <p:nvPr/>
        </p:nvSpPr>
        <p:spPr>
          <a:xfrm rot="5400000">
            <a:off x="4368261" y="1182908"/>
            <a:ext cx="237541" cy="16993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242659F4-C816-4C70-AEC0-C9D6B3BFB0C4}"/>
              </a:ext>
            </a:extLst>
          </p:cNvPr>
          <p:cNvSpPr/>
          <p:nvPr/>
        </p:nvSpPr>
        <p:spPr>
          <a:xfrm rot="5400000">
            <a:off x="4416814" y="2429040"/>
            <a:ext cx="237541" cy="16993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77E1C8-500E-4D70-8B00-55266B0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0D202-435E-4A3F-87B4-EAACC48A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6" y="1641937"/>
            <a:ext cx="4077880" cy="48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888AC-1F7E-4943-98F4-FE4C27C3A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 that a software should include</a:t>
            </a:r>
          </a:p>
          <a:p>
            <a:pPr lvl="1"/>
            <a:r>
              <a:rPr lang="en-US" dirty="0"/>
              <a:t>Test module : edge case, unit test, expectation of input and output, continuous integration </a:t>
            </a:r>
          </a:p>
          <a:p>
            <a:pPr lvl="1"/>
            <a:r>
              <a:rPr lang="en-US" dirty="0"/>
              <a:t>Complete documentation </a:t>
            </a:r>
          </a:p>
          <a:p>
            <a:pPr lvl="1"/>
            <a:r>
              <a:rPr lang="en-US" dirty="0"/>
              <a:t>Structure of Python package </a:t>
            </a:r>
          </a:p>
          <a:p>
            <a:r>
              <a:rPr lang="en-US" dirty="0"/>
              <a:t> Future work</a:t>
            </a:r>
          </a:p>
          <a:p>
            <a:pPr lvl="1"/>
            <a:r>
              <a:rPr lang="en-US" dirty="0"/>
              <a:t>Sentiment analysis for reviews</a:t>
            </a:r>
          </a:p>
          <a:p>
            <a:pPr lvl="1"/>
            <a:r>
              <a:rPr lang="en-US" dirty="0"/>
              <a:t>Regularly update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6A8B0B-D721-441F-A6C5-91351F0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83711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0250D-4FA9-4983-BD35-EF471DC029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2891" y="2129189"/>
            <a:ext cx="8196210" cy="4015497"/>
          </a:xfrm>
        </p:spPr>
        <p:txBody>
          <a:bodyPr/>
          <a:lstStyle/>
          <a:p>
            <a:r>
              <a:rPr lang="en-US" sz="2000" b="0" dirty="0"/>
              <a:t>When a customer wants to buy a new cell phone, he or she may wonder which product has good reputation and popularity. Our primary goal is to provide users with a platform where they can refer to. The platform is a web page, which includes the following features:</a:t>
            </a:r>
          </a:p>
          <a:p>
            <a:endParaRPr lang="en-US" b="0" dirty="0"/>
          </a:p>
          <a:p>
            <a:pPr lvl="1"/>
            <a:r>
              <a:rPr lang="en-US" sz="1800" b="0" dirty="0"/>
              <a:t>Visualization of sales volume for cell phones of all brands</a:t>
            </a:r>
          </a:p>
          <a:p>
            <a:pPr lvl="1"/>
            <a:r>
              <a:rPr lang="en-US" sz="1800" b="0" dirty="0"/>
              <a:t>Comparisons of ratings for different brands.</a:t>
            </a:r>
          </a:p>
          <a:p>
            <a:pPr lvl="1"/>
            <a:r>
              <a:rPr lang="en-US" sz="1800" b="0" dirty="0"/>
              <a:t>Display of most helpful reviews for a selected type.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E444A-2698-4338-8120-B3E48F39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9195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CD261-31DE-460D-A9B9-691A4802A8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898566"/>
            <a:ext cx="8196210" cy="4015497"/>
          </a:xfrm>
        </p:spPr>
        <p:txBody>
          <a:bodyPr/>
          <a:lstStyle/>
          <a:p>
            <a:r>
              <a:rPr lang="en-US" sz="2000" b="0" dirty="0"/>
              <a:t>Our data comes from </a:t>
            </a:r>
            <a:r>
              <a:rPr lang="en-US" sz="2000" b="0" dirty="0">
                <a:hlinkClick r:id="rId2"/>
              </a:rPr>
              <a:t>Kaggle open dataset</a:t>
            </a:r>
            <a:r>
              <a:rPr lang="en-US" sz="2000" b="0" dirty="0"/>
              <a:t>, which are collected from Amazon. It consists of two data sets:</a:t>
            </a:r>
          </a:p>
          <a:p>
            <a:pPr lvl="1"/>
            <a:r>
              <a:rPr lang="en-US" sz="1600" b="0" dirty="0"/>
              <a:t>items.csv: contains item-level information, main attributes include product id(key), brand, title, rating, </a:t>
            </a:r>
            <a:r>
              <a:rPr lang="en-US" sz="1600" b="0" dirty="0" err="1"/>
              <a:t>totalReviews</a:t>
            </a:r>
            <a:r>
              <a:rPr lang="en-US" sz="1600" b="0" dirty="0"/>
              <a:t>.</a:t>
            </a:r>
          </a:p>
          <a:p>
            <a:pPr lvl="1"/>
            <a:r>
              <a:rPr lang="en-US" sz="1600" b="0" dirty="0"/>
              <a:t>reviews.csv: gathers user-level reviews for cell phones they bought, main attributes include product id(key), rating, review content, helpful votes.</a:t>
            </a:r>
          </a:p>
          <a:p>
            <a:pPr marL="457200" lvl="1" indent="0">
              <a:buNone/>
            </a:pPr>
            <a:endParaRPr lang="en-US" sz="1400" b="0" dirty="0"/>
          </a:p>
          <a:p>
            <a:r>
              <a:rPr lang="en-US" sz="2000" b="0" dirty="0"/>
              <a:t>Limitations</a:t>
            </a:r>
          </a:p>
          <a:p>
            <a:pPr lvl="1"/>
            <a:r>
              <a:rPr lang="en-US" sz="1600" b="0" dirty="0"/>
              <a:t>It cannot reflect the most recent market trend.</a:t>
            </a:r>
          </a:p>
          <a:p>
            <a:pPr lvl="1"/>
            <a:r>
              <a:rPr lang="en-US" sz="1600" b="0" dirty="0"/>
              <a:t>Not sufficient features. 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47795F-7564-4BC1-B3FA-7C48AB00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A7BCC-C943-45CA-8C22-E637451A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5" y="6045887"/>
            <a:ext cx="1438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F5DD40-B2D8-8946-AF3E-2C19EF42E6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Item.csv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Brand, title, </a:t>
            </a:r>
            <a:r>
              <a:rPr kumimoji="1" lang="en-US" altLang="zh-TW" dirty="0" err="1"/>
              <a:t>url</a:t>
            </a:r>
            <a:r>
              <a:rPr kumimoji="1" lang="en-US" altLang="zh-TW" dirty="0"/>
              <a:t>, image, rating </a:t>
            </a:r>
            <a:r>
              <a:rPr kumimoji="1" lang="en-US" altLang="zh-TW" dirty="0" err="1"/>
              <a:t>reviewURL</a:t>
            </a:r>
            <a:r>
              <a:rPr kumimoji="1" lang="en-US" altLang="zh-TW" dirty="0"/>
              <a:t>, total review, prices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02570-A448-E242-BBE8-BCE1F3C4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8308797-227B-A148-9E10-84AF053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89548"/>
            <a:ext cx="6527800" cy="36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EF13BDC-23C8-3B45-97AC-FA79F2C73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Review.csv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Name, rating, date, review title, body</a:t>
            </a:r>
          </a:p>
          <a:p>
            <a:pPr lvl="1"/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F191B90-4F3D-8548-BFFE-7A234EC6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A7197E-68DC-E44E-81ED-43A8FBE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5" y="2652120"/>
            <a:ext cx="6997700" cy="3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4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BBFDC2-2165-4293-A97E-A232FA526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532" y="2361749"/>
            <a:ext cx="8196210" cy="4015497"/>
          </a:xfrm>
        </p:spPr>
        <p:txBody>
          <a:bodyPr/>
          <a:lstStyle/>
          <a:p>
            <a:r>
              <a:rPr lang="en-US" b="0" dirty="0"/>
              <a:t>Input</a:t>
            </a:r>
          </a:p>
          <a:p>
            <a:pPr lvl="1"/>
            <a:r>
              <a:rPr lang="en-US" b="0" dirty="0"/>
              <a:t>Users can select a brand of cell phone through a dropdown box</a:t>
            </a:r>
          </a:p>
          <a:p>
            <a:r>
              <a:rPr lang="en-US" b="0" dirty="0"/>
              <a:t>Output</a:t>
            </a:r>
          </a:p>
          <a:p>
            <a:pPr lvl="1"/>
            <a:r>
              <a:rPr lang="en-US" b="0" dirty="0"/>
              <a:t>Stacked histogram of ratings for all brands</a:t>
            </a:r>
          </a:p>
          <a:p>
            <a:pPr lvl="1"/>
            <a:r>
              <a:rPr lang="en-US" b="0" dirty="0"/>
              <a:t>Pie chart of sales amount and rating for a specific brand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EF1F1-226D-49B0-8D54-A7C33687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5" y="480754"/>
            <a:ext cx="8183759" cy="991998"/>
          </a:xfrm>
        </p:spPr>
        <p:txBody>
          <a:bodyPr/>
          <a:lstStyle/>
          <a:p>
            <a:r>
              <a:rPr lang="en-US" dirty="0"/>
              <a:t>Use cases - </a:t>
            </a:r>
            <a:r>
              <a:rPr lang="en-US" b="0" dirty="0"/>
              <a:t>Visualization of sales amount and ratings for all brands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BBFDC2-2165-4293-A97E-A232FA526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Input</a:t>
            </a:r>
          </a:p>
          <a:p>
            <a:pPr lvl="1"/>
            <a:r>
              <a:rPr lang="en-US" b="0" dirty="0"/>
              <a:t>Users can select a brand through a dropdown box</a:t>
            </a:r>
          </a:p>
          <a:p>
            <a:r>
              <a:rPr lang="en-US" b="0" dirty="0"/>
              <a:t>Output</a:t>
            </a:r>
          </a:p>
          <a:p>
            <a:pPr lvl="1"/>
            <a:r>
              <a:rPr lang="en-US" b="0" dirty="0"/>
              <a:t>Show all types of cell phones under the brand in a dropdown box</a:t>
            </a:r>
          </a:p>
          <a:p>
            <a:r>
              <a:rPr lang="en-US" b="0" dirty="0"/>
              <a:t>Input</a:t>
            </a:r>
          </a:p>
          <a:p>
            <a:pPr lvl="1"/>
            <a:r>
              <a:rPr lang="en-US" b="0" dirty="0"/>
              <a:t>After users select a brand, they can further select a specific type</a:t>
            </a:r>
          </a:p>
          <a:p>
            <a:r>
              <a:rPr lang="en-US" b="0" dirty="0"/>
              <a:t>Output</a:t>
            </a:r>
          </a:p>
          <a:p>
            <a:pPr lvl="1"/>
            <a:r>
              <a:rPr lang="en-US" b="0" dirty="0"/>
              <a:t>Retrieve and display the review with highest votes under this type.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EF1F1-226D-49B0-8D54-A7C33687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6" y="371510"/>
            <a:ext cx="8419646" cy="1433013"/>
          </a:xfrm>
        </p:spPr>
        <p:txBody>
          <a:bodyPr/>
          <a:lstStyle/>
          <a:p>
            <a:r>
              <a:rPr lang="en-US" dirty="0"/>
              <a:t>Use cases - </a:t>
            </a:r>
            <a:r>
              <a:rPr lang="en-US" b="0" dirty="0"/>
              <a:t>Retrieve helpful reviews from our data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104" y="1736725"/>
            <a:ext cx="8484695" cy="4930775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D0F6F-82FE-49E5-940E-1E055508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4" y="1684127"/>
            <a:ext cx="6833724" cy="44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A23DD69-FC58-DC47-89FC-9AC402773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5006975"/>
          </a:xfrm>
        </p:spPr>
        <p:txBody>
          <a:bodyPr/>
          <a:lstStyle/>
          <a:p>
            <a:r>
              <a:rPr kumimoji="1" lang="en-US" altLang="zh-TW" sz="1800" dirty="0"/>
              <a:t>Data cleaning and merging: contains functions to merge items.csv and reviews.csv based on product id.</a:t>
            </a:r>
          </a:p>
          <a:p>
            <a:pPr lvl="1"/>
            <a:r>
              <a:rPr kumimoji="1" lang="en-US" altLang="zh-TW" sz="1400" dirty="0"/>
              <a:t>Inputs: Two </a:t>
            </a:r>
            <a:r>
              <a:rPr kumimoji="1" lang="en-US" altLang="zh-TW" sz="1400" dirty="0" err="1"/>
              <a:t>dataframes</a:t>
            </a:r>
            <a:r>
              <a:rPr kumimoji="1" lang="en-US" altLang="zh-TW" sz="1400" dirty="0"/>
              <a:t> of raw data</a:t>
            </a:r>
          </a:p>
          <a:p>
            <a:pPr lvl="1"/>
            <a:r>
              <a:rPr kumimoji="1" lang="en-US" altLang="zh-TW" sz="1400" dirty="0"/>
              <a:t>Outputs: A merged and clean </a:t>
            </a:r>
            <a:r>
              <a:rPr kumimoji="1" lang="en-US" altLang="zh-TW" sz="1400" dirty="0" err="1"/>
              <a:t>dataframe</a:t>
            </a:r>
            <a:r>
              <a:rPr kumimoji="1" lang="en-US" altLang="zh-TW" sz="1400" dirty="0"/>
              <a:t> containing both item-level and user-level information.</a:t>
            </a:r>
          </a:p>
          <a:p>
            <a:pPr lvl="1"/>
            <a:endParaRPr kumimoji="1" lang="en-US" altLang="zh-TW" sz="1400" dirty="0"/>
          </a:p>
          <a:p>
            <a:r>
              <a:rPr kumimoji="1" lang="en-US" altLang="zh-TW" sz="1800" dirty="0"/>
              <a:t>Visualization manager: extract and gather sales amount, ratings, review, etc. from the merged </a:t>
            </a:r>
            <a:r>
              <a:rPr kumimoji="1" lang="en-US" altLang="zh-TW" sz="1800" dirty="0" err="1"/>
              <a:t>dataframe</a:t>
            </a:r>
            <a:r>
              <a:rPr kumimoji="1" lang="en-US" altLang="zh-TW" sz="1800" dirty="0"/>
              <a:t>.</a:t>
            </a:r>
          </a:p>
          <a:p>
            <a:pPr lvl="1"/>
            <a:r>
              <a:rPr kumimoji="1" lang="en-US" altLang="zh-TW" sz="1400" dirty="0"/>
              <a:t>Inputs: A clean and merged </a:t>
            </a:r>
            <a:r>
              <a:rPr kumimoji="1" lang="en-US" altLang="zh-TW" sz="1400" dirty="0" err="1"/>
              <a:t>dataframe</a:t>
            </a:r>
            <a:r>
              <a:rPr kumimoji="1" lang="en-US" altLang="zh-TW" sz="1400" dirty="0"/>
              <a:t>, and a specific query.</a:t>
            </a:r>
          </a:p>
          <a:p>
            <a:pPr lvl="1"/>
            <a:r>
              <a:rPr kumimoji="1" lang="en-US" altLang="zh-TW" sz="1400" dirty="0"/>
              <a:t>Outputs: Visualization of the query (e.g. histogram, pie chart)</a:t>
            </a:r>
          </a:p>
          <a:p>
            <a:pPr lvl="1"/>
            <a:endParaRPr kumimoji="1" lang="en-US" altLang="zh-TW" sz="1400" dirty="0"/>
          </a:p>
          <a:p>
            <a:r>
              <a:rPr kumimoji="1" lang="en-US" altLang="zh-TW" sz="1800" dirty="0"/>
              <a:t>Web manager: build an web interface which manipulates HTML DOM object, enable users to interact with our system.</a:t>
            </a:r>
          </a:p>
          <a:p>
            <a:pPr lvl="1"/>
            <a:r>
              <a:rPr kumimoji="1" lang="en-US" altLang="zh-TW" sz="1400" dirty="0"/>
              <a:t>Inputs: Get the values from the drop down box</a:t>
            </a:r>
          </a:p>
          <a:p>
            <a:pPr lvl="1"/>
            <a:r>
              <a:rPr kumimoji="1" lang="en-US" altLang="zh-TW" sz="1400" dirty="0"/>
              <a:t>Outputs: Plots from visualization manager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3EDD2A-34A9-2A42-B19C-D1F7D60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Design – software components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292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436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PMingLiU</vt:lpstr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Amazon Cell Phone Reviews</vt:lpstr>
      <vt:lpstr>Background</vt:lpstr>
      <vt:lpstr>Data source</vt:lpstr>
      <vt:lpstr>Brief introduction to Dataset</vt:lpstr>
      <vt:lpstr>Brief introduction to Dataset</vt:lpstr>
      <vt:lpstr>Use cases - Visualization of sales amount and ratings for all brands</vt:lpstr>
      <vt:lpstr>Use cases - Retrieve helpful reviews from our data </vt:lpstr>
      <vt:lpstr>Demo</vt:lpstr>
      <vt:lpstr>Design – software components</vt:lpstr>
      <vt:lpstr>Flow chart</vt:lpstr>
      <vt:lpstr>Project Structure</vt:lpstr>
      <vt:lpstr>Lessons learned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Kuan H. Lu</cp:lastModifiedBy>
  <cp:revision>48</cp:revision>
  <cp:lastPrinted>2016-02-10T20:19:12Z</cp:lastPrinted>
  <dcterms:created xsi:type="dcterms:W3CDTF">2014-10-14T00:51:43Z</dcterms:created>
  <dcterms:modified xsi:type="dcterms:W3CDTF">2019-11-26T01:46:24Z</dcterms:modified>
</cp:coreProperties>
</file>