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>
        <p:scale>
          <a:sx n="110" d="100"/>
          <a:sy n="110" d="100"/>
        </p:scale>
        <p:origin x="-13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6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DFF9-E2BA-473D-85ED-93BA689EB4BB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FCCA-33A4-43D1-8FF5-C646593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137465" y="2620945"/>
            <a:ext cx="9279632" cy="2140853"/>
          </a:xfrm>
          <a:prstGeom prst="roundRect">
            <a:avLst>
              <a:gd name="adj" fmla="val 10000"/>
            </a:avLst>
          </a:prstGeom>
          <a:solidFill>
            <a:srgbClr val="D79BFF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3200" b="1" dirty="0" smtClean="0">
                <a:solidFill>
                  <a:schemeClr val="tx1"/>
                </a:solidFill>
              </a:rPr>
              <a:t>Core API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37464" y="5926245"/>
            <a:ext cx="9297104" cy="850949"/>
            <a:chOff x="-538776" y="4182011"/>
            <a:chExt cx="8700286" cy="1273968"/>
          </a:xfrm>
          <a:solidFill>
            <a:schemeClr val="bg2">
              <a:lumMod val="90000"/>
            </a:schemeClr>
          </a:solidFill>
        </p:grpSpPr>
        <p:sp>
          <p:nvSpPr>
            <p:cNvPr id="3" name="Rounded Rectangle 2"/>
            <p:cNvSpPr/>
            <p:nvPr/>
          </p:nvSpPr>
          <p:spPr>
            <a:xfrm>
              <a:off x="-538776" y="4182011"/>
              <a:ext cx="8700286" cy="127396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ounded Rectangle 4"/>
            <p:cNvSpPr/>
            <p:nvPr/>
          </p:nvSpPr>
          <p:spPr>
            <a:xfrm>
              <a:off x="-538775" y="4457020"/>
              <a:ext cx="8625660" cy="92433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err="1" smtClean="0">
                  <a:solidFill>
                    <a:schemeClr val="tx1"/>
                  </a:solidFill>
                </a:rPr>
                <a:t>Cyc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Server</a:t>
              </a:r>
              <a:r>
                <a:rPr lang="en-US" sz="2000" kern="1200" dirty="0" smtClean="0">
                  <a:solidFill>
                    <a:schemeClr val="tx1"/>
                  </a:solidFill>
                </a:rPr>
                <a:t/>
              </a:r>
              <a:br>
                <a:rPr lang="en-US" sz="2000" kern="12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Knowledge base, inference, etc.</a:t>
              </a:r>
              <a:endParaRPr lang="en-US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3773" y="3759776"/>
            <a:ext cx="3158667" cy="803327"/>
            <a:chOff x="2783234" y="775407"/>
            <a:chExt cx="5242085" cy="1709208"/>
          </a:xfrm>
        </p:grpSpPr>
        <p:sp>
          <p:nvSpPr>
            <p:cNvPr id="9" name="Rounded Rectangle 8"/>
            <p:cNvSpPr/>
            <p:nvPr/>
          </p:nvSpPr>
          <p:spPr>
            <a:xfrm>
              <a:off x="2783234" y="775407"/>
              <a:ext cx="5242085" cy="17092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2815523" y="811807"/>
              <a:ext cx="5177508" cy="1609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dirty="0" smtClean="0">
                  <a:solidFill>
                    <a:schemeClr val="tx1"/>
                  </a:solidFill>
                </a:rPr>
                <a:t>Session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 API</a:t>
              </a:r>
              <a:br>
                <a:rPr lang="en-US" sz="2000" b="1" kern="12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Manages c</a:t>
              </a:r>
              <a:r>
                <a:rPr lang="en-US" sz="1400" kern="1200" dirty="0" smtClean="0">
                  <a:solidFill>
                    <a:schemeClr val="tx1"/>
                  </a:solidFill>
                </a:rPr>
                <a:t>ommunications </a:t>
              </a:r>
              <a:r>
                <a:rPr lang="en-US" sz="1400" kern="1200" dirty="0" smtClean="0">
                  <a:solidFill>
                    <a:schemeClr val="tx1"/>
                  </a:solidFill>
                </a:rPr>
                <a:t>with </a:t>
              </a:r>
              <a:r>
                <a:rPr lang="en-US" sz="1400" kern="1200" dirty="0" err="1" smtClean="0">
                  <a:solidFill>
                    <a:schemeClr val="tx1"/>
                  </a:solidFill>
                </a:rPr>
                <a:t>Cyc</a:t>
              </a:r>
              <a:endParaRPr lang="en-US" sz="1400" i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4437" y="2788617"/>
            <a:ext cx="3914105" cy="854582"/>
            <a:chOff x="6624536" y="2574394"/>
            <a:chExt cx="3534726" cy="1659149"/>
          </a:xfrm>
        </p:grpSpPr>
        <p:sp>
          <p:nvSpPr>
            <p:cNvPr id="12" name="Rounded Rectangle 11"/>
            <p:cNvSpPr/>
            <p:nvPr/>
          </p:nvSpPr>
          <p:spPr>
            <a:xfrm>
              <a:off x="6624536" y="2574394"/>
              <a:ext cx="3534726" cy="159430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646311" y="2624457"/>
              <a:ext cx="3491177" cy="1609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KB API</a:t>
              </a:r>
              <a:r>
                <a:rPr lang="en-US" sz="2400" b="1" kern="1200" dirty="0" smtClean="0">
                  <a:solidFill>
                    <a:schemeClr val="tx1"/>
                  </a:solidFill>
                </a:rPr>
                <a:t/>
              </a:r>
              <a:br>
                <a:rPr lang="en-US" sz="2400" b="1" kern="1200" dirty="0" smtClean="0">
                  <a:solidFill>
                    <a:schemeClr val="tx1"/>
                  </a:solidFill>
                </a:rPr>
              </a:br>
              <a:r>
                <a:rPr lang="en-US" sz="1400" kern="1200" dirty="0" smtClean="0">
                  <a:solidFill>
                    <a:schemeClr val="tx1"/>
                  </a:solidFill>
                </a:rPr>
                <a:t>Java classes for Cyc predicate logic constructs</a:t>
              </a:r>
              <a:br>
                <a:rPr lang="en-US" sz="1400" kern="1200" dirty="0" smtClean="0">
                  <a:solidFill>
                    <a:schemeClr val="tx1"/>
                  </a:solidFill>
                </a:rPr>
              </a:br>
              <a:r>
                <a:rPr lang="en-US" sz="1400" kern="1200" dirty="0" smtClean="0">
                  <a:solidFill>
                    <a:schemeClr val="tx1"/>
                  </a:solidFill>
                </a:rPr>
                <a:t>(e.g., collections, predicates, facts, …)</a:t>
              </a:r>
              <a:endParaRPr lang="en-US" sz="14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08281" y="2790637"/>
            <a:ext cx="2596147" cy="819173"/>
            <a:chOff x="3055624" y="2574397"/>
            <a:chExt cx="6080753" cy="1709208"/>
          </a:xfrm>
        </p:grpSpPr>
        <p:sp>
          <p:nvSpPr>
            <p:cNvPr id="18" name="Rounded Rectangle 17"/>
            <p:cNvSpPr/>
            <p:nvPr/>
          </p:nvSpPr>
          <p:spPr>
            <a:xfrm>
              <a:off x="3055624" y="2574397"/>
              <a:ext cx="6080753" cy="17092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105684" y="2624456"/>
              <a:ext cx="5980630" cy="15435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Query API</a:t>
              </a:r>
              <a:br>
                <a:rPr lang="en-US" sz="2000" b="1" kern="1200" dirty="0" smtClean="0">
                  <a:solidFill>
                    <a:schemeClr val="tx1"/>
                  </a:solidFill>
                </a:rPr>
              </a:br>
              <a:r>
                <a:rPr lang="en-US" sz="1400" kern="1200" dirty="0" smtClean="0">
                  <a:solidFill>
                    <a:schemeClr val="tx1"/>
                  </a:solidFill>
                </a:rPr>
                <a:t>Cyc queries and responses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146091" y="1311317"/>
            <a:ext cx="3044460" cy="1172242"/>
            <a:chOff x="6624536" y="2574396"/>
            <a:chExt cx="3534726" cy="1709208"/>
          </a:xfrm>
        </p:grpSpPr>
        <p:sp>
          <p:nvSpPr>
            <p:cNvPr id="23" name="Rounded Rectangle 22"/>
            <p:cNvSpPr/>
            <p:nvPr/>
          </p:nvSpPr>
          <p:spPr>
            <a:xfrm>
              <a:off x="6624536" y="2574396"/>
              <a:ext cx="3534726" cy="17092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6646310" y="2624457"/>
              <a:ext cx="3491177" cy="16090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tx1"/>
                  </a:solidFill>
                </a:rPr>
                <a:t>Knowledge</a:t>
              </a:r>
              <a:br>
                <a:rPr lang="en-US" sz="2000" b="1" dirty="0" smtClean="0">
                  <a:solidFill>
                    <a:schemeClr val="tx1"/>
                  </a:solidFill>
                </a:rPr>
              </a:br>
              <a:r>
                <a:rPr lang="en-US" sz="2000" b="1" dirty="0" smtClean="0">
                  <a:solidFill>
                    <a:schemeClr val="tx1"/>
                  </a:solidFill>
                </a:rPr>
                <a:t>Management 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API</a:t>
              </a:r>
              <a:br>
                <a:rPr lang="en-US" sz="2000" b="1" kern="12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Extract</a:t>
              </a:r>
              <a:r>
                <a:rPr lang="en-US" sz="1400" dirty="0">
                  <a:solidFill>
                    <a:schemeClr val="tx1"/>
                  </a:solidFill>
                </a:rPr>
                <a:t>, modify and </a:t>
              </a:r>
              <a:r>
                <a:rPr lang="en-US" sz="1400" dirty="0" smtClean="0">
                  <a:solidFill>
                    <a:schemeClr val="tx1"/>
                  </a:solidFill>
                </a:rPr>
                <a:t>KB content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(e.g., term lookup, autocomplete, …)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72687" y="1309729"/>
            <a:ext cx="3035112" cy="1174695"/>
            <a:chOff x="10203802" y="2615697"/>
            <a:chExt cx="3534726" cy="1709208"/>
          </a:xfrm>
        </p:grpSpPr>
        <p:sp>
          <p:nvSpPr>
            <p:cNvPr id="26" name="Rounded Rectangle 25"/>
            <p:cNvSpPr/>
            <p:nvPr/>
          </p:nvSpPr>
          <p:spPr>
            <a:xfrm>
              <a:off x="10203802" y="2615697"/>
              <a:ext cx="3534726" cy="17092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0225576" y="2665758"/>
              <a:ext cx="3491177" cy="16090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tx1"/>
                  </a:solidFill>
                </a:rPr>
                <a:t>NL 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API</a:t>
              </a:r>
              <a:br>
                <a:rPr lang="en-US" sz="2000" b="1" kern="12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Translation between Cyc and natural language</a:t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(NL generation and understanding)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8566" y="1309729"/>
            <a:ext cx="2836007" cy="1174695"/>
            <a:chOff x="14735329" y="2379118"/>
            <a:chExt cx="3534726" cy="1709209"/>
          </a:xfrm>
        </p:grpSpPr>
        <p:sp>
          <p:nvSpPr>
            <p:cNvPr id="29" name="Rounded Rectangle 28"/>
            <p:cNvSpPr/>
            <p:nvPr/>
          </p:nvSpPr>
          <p:spPr>
            <a:xfrm>
              <a:off x="14735329" y="2379118"/>
              <a:ext cx="3534726" cy="170920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14757103" y="2429177"/>
              <a:ext cx="3491177" cy="16090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tx1"/>
                  </a:solidFill>
                </a:rPr>
                <a:t>Model 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API</a:t>
              </a:r>
              <a:br>
                <a:rPr lang="en-US" sz="2000" b="1" kern="12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prstClr val="black"/>
                  </a:solidFill>
                </a:rPr>
                <a:t>Automated generation of domain-specific APIs</a:t>
              </a:r>
              <a:r>
                <a:rPr lang="en-US" sz="2400" b="1" kern="1200" dirty="0" smtClean="0">
                  <a:solidFill>
                    <a:schemeClr val="tx1"/>
                  </a:solidFill>
                </a:rPr>
                <a:t/>
              </a:r>
              <a:br>
                <a:rPr lang="en-US" sz="2400" b="1" kern="1200" dirty="0" smtClean="0">
                  <a:solidFill>
                    <a:schemeClr val="tx1"/>
                  </a:solidFill>
                </a:rPr>
              </a:b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11841" y="88734"/>
            <a:ext cx="3058707" cy="1073177"/>
            <a:chOff x="2411840" y="330232"/>
            <a:chExt cx="3058707" cy="1373653"/>
          </a:xfrm>
          <a:effectLst/>
        </p:grpSpPr>
        <p:sp>
          <p:nvSpPr>
            <p:cNvPr id="31" name="Rounded Rectangle 30"/>
            <p:cNvSpPr/>
            <p:nvPr/>
          </p:nvSpPr>
          <p:spPr>
            <a:xfrm>
              <a:off x="2578487" y="330232"/>
              <a:ext cx="2892060" cy="136220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2411840" y="421474"/>
              <a:ext cx="3006951" cy="1282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tx1"/>
                  </a:solidFill>
                </a:rPr>
                <a:t>Administration </a:t>
              </a:r>
              <a:r>
                <a:rPr lang="en-US" sz="2000" b="1" kern="1200" dirty="0" smtClean="0">
                  <a:solidFill>
                    <a:schemeClr val="tx1"/>
                  </a:solidFill>
                </a:rPr>
                <a:t>API</a:t>
              </a:r>
            </a:p>
            <a:p>
              <a:pPr lvl="0" algn="ctr"/>
              <a:r>
                <a:rPr lang="en-US" sz="1400" dirty="0" smtClean="0">
                  <a:solidFill>
                    <a:schemeClr val="tx1"/>
                  </a:solidFill>
                </a:rPr>
                <a:t>Monitoring and controlling Cyc processes and resources</a:t>
              </a:r>
              <a:r>
                <a:rPr lang="en-US" sz="2400" b="1" kern="1200" dirty="0" smtClean="0">
                  <a:solidFill>
                    <a:schemeClr val="tx1"/>
                  </a:solidFill>
                </a:rPr>
                <a:t/>
              </a:r>
              <a:br>
                <a:rPr lang="en-US" sz="2400" b="1" kern="1200" dirty="0" smtClean="0">
                  <a:solidFill>
                    <a:schemeClr val="tx1"/>
                  </a:solidFill>
                </a:rPr>
              </a:b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14" idx="2"/>
            <a:endCxn id="3" idx="0"/>
          </p:cNvCxnSpPr>
          <p:nvPr/>
        </p:nvCxnSpPr>
        <p:spPr>
          <a:xfrm>
            <a:off x="5777281" y="4761798"/>
            <a:ext cx="8735" cy="11644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813794" y="88734"/>
            <a:ext cx="3468231" cy="1073177"/>
            <a:chOff x="5813789" y="324208"/>
            <a:chExt cx="3468231" cy="1362207"/>
          </a:xfrm>
        </p:grpSpPr>
        <p:sp>
          <p:nvSpPr>
            <p:cNvPr id="34" name="Rounded Rectangle 33"/>
            <p:cNvSpPr/>
            <p:nvPr/>
          </p:nvSpPr>
          <p:spPr>
            <a:xfrm>
              <a:off x="5896893" y="324208"/>
              <a:ext cx="3341997" cy="136220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5813789" y="324208"/>
              <a:ext cx="3468231" cy="1282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tx1"/>
                  </a:solidFill>
                </a:rPr>
                <a:t>Structured </a:t>
              </a:r>
              <a:br>
                <a:rPr lang="en-US" sz="2000" b="1" dirty="0" smtClean="0">
                  <a:solidFill>
                    <a:schemeClr val="tx1"/>
                  </a:solidFill>
                </a:rPr>
              </a:br>
              <a:r>
                <a:rPr lang="en-US" sz="2000" b="1" dirty="0" smtClean="0">
                  <a:solidFill>
                    <a:schemeClr val="tx1"/>
                  </a:solidFill>
                </a:rPr>
                <a:t>Knowledge API</a:t>
              </a:r>
            </a:p>
            <a:p>
              <a:pPr lvl="0" algn="ctr"/>
              <a:r>
                <a:rPr lang="en-US" sz="1400" dirty="0" smtClean="0">
                  <a:solidFill>
                    <a:schemeClr val="tx1"/>
                  </a:solidFill>
                </a:rPr>
                <a:t>Connecting Cyc to structured data sources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60974" y="4903736"/>
            <a:ext cx="3945935" cy="891715"/>
            <a:chOff x="3860969" y="4912360"/>
            <a:chExt cx="3945935" cy="891715"/>
          </a:xfrm>
        </p:grpSpPr>
        <p:sp>
          <p:nvSpPr>
            <p:cNvPr id="33" name="Rounded Rectangle 32"/>
            <p:cNvSpPr/>
            <p:nvPr/>
          </p:nvSpPr>
          <p:spPr>
            <a:xfrm>
              <a:off x="3860969" y="4912360"/>
              <a:ext cx="3945935" cy="88102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3873450" y="4973078"/>
              <a:ext cx="39162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Base Client</a:t>
              </a:r>
            </a:p>
            <a:p>
              <a:pPr algn="ctr"/>
              <a:r>
                <a:rPr lang="en-US" sz="1400" dirty="0" smtClean="0"/>
                <a:t>Low-level </a:t>
              </a:r>
              <a:r>
                <a:rPr lang="en-US" sz="1400" dirty="0"/>
                <a:t>interaction with </a:t>
              </a:r>
              <a:r>
                <a:rPr lang="en-US" sz="1400" dirty="0" smtClean="0"/>
                <a:t>Cyc. </a:t>
              </a:r>
              <a:r>
                <a:rPr lang="en-US" sz="1400" dirty="0"/>
                <a:t>Not a supported </a:t>
              </a:r>
              <a:r>
                <a:rPr lang="en-US" sz="1400" dirty="0" smtClean="0"/>
                <a:t>API</a:t>
              </a:r>
              <a:r>
                <a:rPr lang="en-US" sz="1400" dirty="0"/>
                <a:t/>
              </a:r>
              <a:br>
                <a:rPr lang="en-US" sz="1400" dirty="0"/>
              </a:br>
              <a:r>
                <a:rPr lang="en-US" sz="1400" dirty="0"/>
                <a:t>[</a:t>
              </a:r>
              <a:r>
                <a:rPr lang="en-US" sz="1400" i="1" dirty="0"/>
                <a:t>formerly OpenCyc API</a:t>
              </a:r>
              <a:r>
                <a:rPr lang="en-US" sz="14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62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247</TotalTime>
  <Words>36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Lefkowitz</dc:creator>
  <cp:lastModifiedBy>Nathan Winant</cp:lastModifiedBy>
  <cp:revision>21</cp:revision>
  <dcterms:created xsi:type="dcterms:W3CDTF">2014-06-02T15:01:29Z</dcterms:created>
  <dcterms:modified xsi:type="dcterms:W3CDTF">2014-12-05T18:34:35Z</dcterms:modified>
</cp:coreProperties>
</file>