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4" r:id="rId19"/>
    <p:sldId id="276" r:id="rId20"/>
    <p:sldId id="277" r:id="rId21"/>
    <p:sldId id="273" r:id="rId22"/>
    <p:sldId id="275" r:id="rId23"/>
    <p:sldId id="278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H-HENG KE" initials="CK" lastIdx="1" clrIdx="0">
    <p:extLst>
      <p:ext uri="{19B8F6BF-5375-455C-9EA6-DF929625EA0E}">
        <p15:presenceInfo xmlns:p15="http://schemas.microsoft.com/office/powerpoint/2012/main" userId="cdcf26ae4fe50f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03" autoAdjust="0"/>
  </p:normalViewPr>
  <p:slideViewPr>
    <p:cSldViewPr snapToGrid="0">
      <p:cViewPr varScale="1">
        <p:scale>
          <a:sx n="82" d="100"/>
          <a:sy n="82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7742E-9170-4CB2-B9AA-B6CFDFC28A5F}" type="datetimeFigureOut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63523-AEC4-4C42-A2DD-949B517605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00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#!/usr/bin/bash</a:t>
            </a:r>
          </a:p>
          <a:p>
            <a:endParaRPr lang="en-US" altLang="zh-TW" dirty="0"/>
          </a:p>
          <a:p>
            <a:r>
              <a:rPr lang="en-US" altLang="zh-TW" dirty="0"/>
              <a:t>cat /var/log/secure | grep -v "invalid" | awk '/Failed password/ {print $11}' | awk '{</a:t>
            </a:r>
            <a:r>
              <a:rPr lang="en-US" altLang="zh-TW" dirty="0" err="1"/>
              <a:t>i</a:t>
            </a:r>
            <a:r>
              <a:rPr lang="en-US" altLang="zh-TW" dirty="0"/>
              <a:t>=$1;ips[</a:t>
            </a:r>
            <a:r>
              <a:rPr lang="en-US" altLang="zh-TW" dirty="0" err="1"/>
              <a:t>i</a:t>
            </a:r>
            <a:r>
              <a:rPr lang="en-US" altLang="zh-TW" dirty="0"/>
              <a:t>]++}END{for(</a:t>
            </a:r>
            <a:r>
              <a:rPr lang="en-US" altLang="zh-TW" dirty="0" err="1"/>
              <a:t>i</a:t>
            </a:r>
            <a:r>
              <a:rPr lang="en-US" altLang="zh-TW" dirty="0"/>
              <a:t> in </a:t>
            </a:r>
            <a:r>
              <a:rPr lang="en-US" altLang="zh-TW" dirty="0" err="1"/>
              <a:t>ips</a:t>
            </a:r>
            <a:r>
              <a:rPr lang="en-US" altLang="zh-TW" dirty="0"/>
              <a:t>)if(</a:t>
            </a:r>
            <a:r>
              <a:rPr lang="en-US" altLang="zh-TW" dirty="0" err="1"/>
              <a:t>ips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]&gt;=3)print("</a:t>
            </a:r>
            <a:r>
              <a:rPr lang="en-US" altLang="zh-TW" dirty="0" err="1"/>
              <a:t>sshd</a:t>
            </a:r>
            <a:r>
              <a:rPr lang="en-US" altLang="zh-TW" dirty="0"/>
              <a:t>:" </a:t>
            </a:r>
            <a:r>
              <a:rPr lang="en-US" altLang="zh-TW" dirty="0" err="1"/>
              <a:t>i</a:t>
            </a:r>
            <a:r>
              <a:rPr lang="en-US" altLang="zh-TW" dirty="0"/>
              <a:t>)&gt;&gt;"/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hosts.deny</a:t>
            </a:r>
            <a:r>
              <a:rPr lang="en-US" altLang="zh-TW" dirty="0"/>
              <a:t>"}'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B63523-AEC4-4C42-A2DD-949B5176053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12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https://blog.xuite.net/tolarku/blog/82370802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B63523-AEC4-4C42-A2DD-949B5176053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696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#!/usr/bin/bash</a:t>
            </a:r>
          </a:p>
          <a:p>
            <a:endParaRPr lang="en-US" altLang="zh-TW" dirty="0"/>
          </a:p>
          <a:p>
            <a:r>
              <a:rPr lang="en-US" altLang="zh-TW" dirty="0"/>
              <a:t>awk '/</a:t>
            </a:r>
            <a:r>
              <a:rPr lang="en-US" altLang="zh-TW" dirty="0" err="1"/>
              <a:t>auth_basic:error</a:t>
            </a:r>
            <a:r>
              <a:rPr lang="en-US" altLang="zh-TW" dirty="0"/>
              <a:t>/ {print $10}' /var/log/httpd/</a:t>
            </a:r>
            <a:r>
              <a:rPr lang="en-US" altLang="zh-TW" dirty="0" err="1"/>
              <a:t>error_log</a:t>
            </a:r>
            <a:r>
              <a:rPr lang="en-US" altLang="zh-TW" dirty="0"/>
              <a:t> | tr ":" " " | awk '{print $1}' | awk '{</a:t>
            </a:r>
            <a:r>
              <a:rPr lang="en-US" altLang="zh-TW" dirty="0" err="1"/>
              <a:t>i</a:t>
            </a:r>
            <a:r>
              <a:rPr lang="en-US" altLang="zh-TW" dirty="0"/>
              <a:t>=$1;ips[</a:t>
            </a:r>
            <a:r>
              <a:rPr lang="en-US" altLang="zh-TW" dirty="0" err="1"/>
              <a:t>i</a:t>
            </a:r>
            <a:r>
              <a:rPr lang="en-US" altLang="zh-TW" dirty="0"/>
              <a:t>]++}END{for(</a:t>
            </a:r>
            <a:r>
              <a:rPr lang="en-US" altLang="zh-TW" dirty="0" err="1"/>
              <a:t>i</a:t>
            </a:r>
            <a:r>
              <a:rPr lang="en-US" altLang="zh-TW" dirty="0"/>
              <a:t> in </a:t>
            </a:r>
            <a:r>
              <a:rPr lang="en-US" altLang="zh-TW" dirty="0" err="1"/>
              <a:t>ips</a:t>
            </a:r>
            <a:r>
              <a:rPr lang="en-US" altLang="zh-TW" dirty="0"/>
              <a:t>)if(</a:t>
            </a:r>
            <a:r>
              <a:rPr lang="en-US" altLang="zh-TW" dirty="0" err="1"/>
              <a:t>ips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]&gt;=3)print(</a:t>
            </a:r>
            <a:r>
              <a:rPr lang="en-US" altLang="zh-TW" dirty="0" err="1"/>
              <a:t>i</a:t>
            </a:r>
            <a:r>
              <a:rPr lang="en-US" altLang="zh-TW" dirty="0"/>
              <a:t>)&gt;"</a:t>
            </a:r>
            <a:r>
              <a:rPr lang="en-US" altLang="zh-TW" dirty="0" err="1"/>
              <a:t>hosts.deny</a:t>
            </a:r>
            <a:r>
              <a:rPr lang="en-US" altLang="zh-TW" dirty="0"/>
              <a:t>"}'</a:t>
            </a:r>
          </a:p>
          <a:p>
            <a:endParaRPr lang="en-US" altLang="zh-TW" dirty="0"/>
          </a:p>
          <a:p>
            <a:r>
              <a:rPr lang="en-US" altLang="zh-TW" dirty="0"/>
              <a:t>while read line</a:t>
            </a:r>
          </a:p>
          <a:p>
            <a:r>
              <a:rPr lang="en-US" altLang="zh-TW" dirty="0"/>
              <a:t>do</a:t>
            </a:r>
          </a:p>
          <a:p>
            <a:r>
              <a:rPr lang="en-US" altLang="zh-TW" dirty="0"/>
              <a:t>  echo $line "is blocked"</a:t>
            </a:r>
          </a:p>
          <a:p>
            <a:r>
              <a:rPr lang="en-US" altLang="zh-TW" dirty="0"/>
              <a:t>  iptables -I INPUT -s $line -p </a:t>
            </a:r>
            <a:r>
              <a:rPr lang="en-US" altLang="zh-TW" dirty="0" err="1"/>
              <a:t>tcp</a:t>
            </a:r>
            <a:r>
              <a:rPr lang="en-US" altLang="zh-TW" dirty="0"/>
              <a:t> --</a:t>
            </a:r>
            <a:r>
              <a:rPr lang="en-US" altLang="zh-TW" dirty="0" err="1"/>
              <a:t>dport</a:t>
            </a:r>
            <a:r>
              <a:rPr lang="en-US" altLang="zh-TW" dirty="0"/>
              <a:t> 80 -j DROP</a:t>
            </a:r>
          </a:p>
          <a:p>
            <a:r>
              <a:rPr lang="en-US" altLang="zh-TW" dirty="0"/>
              <a:t>done &lt; </a:t>
            </a:r>
            <a:r>
              <a:rPr lang="en-US" altLang="zh-TW" dirty="0" err="1"/>
              <a:t>hosts.deny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B63523-AEC4-4C42-A2DD-949B5176053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426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#!/bin/bash</a:t>
            </a:r>
          </a:p>
          <a:p>
            <a:r>
              <a:rPr lang="en-US" altLang="zh-TW" dirty="0"/>
              <a:t># LINE Notify Token - Media &gt; "Send to".</a:t>
            </a:r>
          </a:p>
          <a:p>
            <a:r>
              <a:rPr lang="en-US" altLang="zh-TW" dirty="0"/>
              <a:t>TOKEN=“</a:t>
            </a:r>
            <a:r>
              <a:rPr lang="zh-TW" altLang="en-US" dirty="0"/>
              <a:t>填入申請好的權杖</a:t>
            </a:r>
            <a:r>
              <a:rPr lang="en-US" altLang="zh-TW" dirty="0"/>
              <a:t>"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# {ALERT.MESSAGE}</a:t>
            </a:r>
          </a:p>
          <a:p>
            <a:r>
              <a:rPr lang="en-US" altLang="zh-TW" dirty="0"/>
              <a:t>message="$1"</a:t>
            </a:r>
          </a:p>
          <a:p>
            <a:endParaRPr lang="en-US" altLang="zh-TW" dirty="0"/>
          </a:p>
          <a:p>
            <a:r>
              <a:rPr lang="en-US" altLang="zh-TW" dirty="0"/>
              <a:t>curl https://notify-api.line.me/api/notify -H "Authorization: Bearer ${TOKEN}" -F "message=${message}"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B63523-AEC4-4C42-A2DD-949B5176053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691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http://www.linuxmysql.com/21/2018/966.htm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B63523-AEC4-4C42-A2DD-949B5176053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204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B63523-AEC4-4C42-A2DD-949B5176053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794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B825A9-F0AE-44F6-9D5C-43E26C7EE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E18411-0A22-4228-BA32-7C5237E57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0687AD-014A-45AC-94D4-9A559B0AA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A3F4-B396-4B6A-923F-89ADE7246411}" type="datetimeFigureOut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976614-4D1F-439A-92FE-BAA90197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7E95D2-C39F-43A5-A0F2-39F92D37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C145-ED67-4D6C-A3D6-A98179A7EB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55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EEA06-1F4B-4232-ADA6-73ED2C2E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284FA4F-FD64-4F10-92A9-1E34D24A2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948EB1-7CC9-4A56-8556-076B9ECBE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A3F4-B396-4B6A-923F-89ADE7246411}" type="datetimeFigureOut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CA1B21-C7EE-4862-906F-2FF13AE9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332F7-BE63-4EB1-9F0B-89B3F1A9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C145-ED67-4D6C-A3D6-A98179A7EB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50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B97AC17-0A95-4970-A2B2-7D2FA5227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5DFE80-3252-4422-839F-363E965D5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1BDA27-1C7E-4838-826A-764DB411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A3F4-B396-4B6A-923F-89ADE7246411}" type="datetimeFigureOut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CD7A2A-57DF-448D-A6BA-2CD83803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71A4D5-A3D5-4CBE-B6A3-555B68BF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C145-ED67-4D6C-A3D6-A98179A7EB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58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08C0B-D1FD-4935-9616-CCA66C24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02EECC-88AD-4682-A7C7-FACEF0F16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EB6F0A-C778-44AA-B006-3CA4CEAC7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A3F4-B396-4B6A-923F-89ADE7246411}" type="datetimeFigureOut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151B4F-9EF2-44C5-B9A9-F0B7D4C6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032BF9-AC0B-4E60-9F48-BF2294DE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C145-ED67-4D6C-A3D6-A98179A7EB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90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8529D1-886C-483F-B58E-1AD9D48D0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06FF43-C3B1-4127-94C7-F21859901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02EA08-C574-4766-B24C-70F2FDF64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A3F4-B396-4B6A-923F-89ADE7246411}" type="datetimeFigureOut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2ED227-3FC5-40B2-AC79-13F619CA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F13C45-19CE-418C-93E8-153CFE60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C145-ED67-4D6C-A3D6-A98179A7EB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60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61FE6E-D456-4C91-B113-B3AC36514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CA9B84-46F3-4943-8DD0-D18D362AD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BD3F8B-FD1F-42A0-ACB5-19D40D427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B1EDCE-1783-457B-B79E-6930C4AC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A3F4-B396-4B6A-923F-89ADE7246411}" type="datetimeFigureOut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223DEC-EB1F-4FF8-9190-AAC2C9BA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9615B1-CB15-4CF2-BAFC-009AE32A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C145-ED67-4D6C-A3D6-A98179A7EB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00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152189-AEA1-4E01-99F0-FBE85506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25BEE2-9734-4809-8B28-93D8297C9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954486-6EB6-47D9-B3C8-3595D7998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A3EB7D5-035A-424B-BBED-2975C420B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BA58D5C-87F3-4FD5-97FA-1E4F55721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88A9D33-7C71-4FBE-A9B0-B62A48C6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A3F4-B396-4B6A-923F-89ADE7246411}" type="datetimeFigureOut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04FAF27-7397-41E0-9804-B9BDC9E4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D537765-40F6-4E25-91CC-295AEECE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C145-ED67-4D6C-A3D6-A98179A7EB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33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6DF1BC-E941-44CB-894C-C4E600B0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BCD54C8-ECDA-4745-A986-6EBA56E21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A3F4-B396-4B6A-923F-89ADE7246411}" type="datetimeFigureOut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A1AA294-C2CE-4784-88D4-B812EAF76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D37CF47-A492-4D33-8AAB-819A1D34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C145-ED67-4D6C-A3D6-A98179A7EB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14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CA27BA-6F4E-40C1-8799-A20DA1A6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A3F4-B396-4B6A-923F-89ADE7246411}" type="datetimeFigureOut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D30F2F8-BB0B-4241-B331-4F022FCA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54B01A-33F9-4762-A8A1-3B10CBDF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C145-ED67-4D6C-A3D6-A98179A7EB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37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B07825-9820-49A5-A19C-2BE81AA5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4F084-A97D-40AE-87FD-9989A48E3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E10123-57D3-45ED-9619-2CDDCC351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450096-709B-47CD-BA92-6E988EF5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A3F4-B396-4B6A-923F-89ADE7246411}" type="datetimeFigureOut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C8FF596-F308-4095-B149-55568B9B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5A217F-4C62-4E11-8CA2-A6A33EAB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C145-ED67-4D6C-A3D6-A98179A7EB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97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8498D3-3C83-4190-B694-6D095F67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26E7FD7-C706-46DF-97FA-95108B86C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CEDBDE-76BF-4219-8033-FD3C1D372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A3CF4F-9A6C-457E-9DA9-22253C92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A3F4-B396-4B6A-923F-89ADE7246411}" type="datetimeFigureOut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83041A-E447-45DB-9705-F01B0040F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0B50B6-D4A2-4273-AB7E-4AD70948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C145-ED67-4D6C-A3D6-A98179A7EB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02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F1E8E7F-7B78-45C4-86A2-9CD1203F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9C694A-462A-4124-8E0F-AC1BB24D4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94AB7B-5689-42C9-8D4F-619A40DDC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CA3F4-B396-4B6A-923F-89ADE7246411}" type="datetimeFigureOut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0507A3-F451-456A-8E82-F60016869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9CADCE-AB8F-45E7-8CBC-D763FBDA1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2C145-ED67-4D6C-A3D6-A98179A7EB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475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F7B52-E148-4543-818B-C65688CC5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自動化運維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9C626E-1634-4F60-9BC9-3AD30EAB9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855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AD60F1A-00DA-4C22-9EFB-983F499C4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30" y="212794"/>
            <a:ext cx="7888247" cy="449459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0AEE98C-008F-4388-A4D1-F030955DF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785" y="1370330"/>
            <a:ext cx="9812215" cy="134235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4BC3918-CA34-4204-856C-6E492FED4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785" y="3026597"/>
            <a:ext cx="8663353" cy="141493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7B8E64C-27A4-4FB0-8BFA-274A87DEE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785" y="4755439"/>
            <a:ext cx="8663352" cy="186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30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A46CD9B-41CE-406E-8082-3AEAC0CA8AA2}"/>
              </a:ext>
            </a:extLst>
          </p:cNvPr>
          <p:cNvSpPr txBox="1"/>
          <p:nvPr/>
        </p:nvSpPr>
        <p:spPr>
          <a:xfrm>
            <a:off x="333375" y="581025"/>
            <a:ext cx="3572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Line</a:t>
            </a:r>
            <a:r>
              <a:rPr lang="zh-TW" altLang="en-US" dirty="0"/>
              <a:t>通知 </a:t>
            </a:r>
            <a:endParaRPr lang="en-US" altLang="zh-TW" dirty="0"/>
          </a:p>
          <a:p>
            <a:r>
              <a:rPr lang="en-US" altLang="zh-TW" dirty="0"/>
              <a:t>(https://notify-bot.line.me/zh_TW/)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57A1BD7-A2A6-4776-9DBF-49B5DDAC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285576"/>
            <a:ext cx="11279174" cy="4286848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BE316A63-F1B9-4175-9AEE-9258EF115841}"/>
              </a:ext>
            </a:extLst>
          </p:cNvPr>
          <p:cNvSpPr/>
          <p:nvPr/>
        </p:nvSpPr>
        <p:spPr>
          <a:xfrm>
            <a:off x="9525000" y="1227356"/>
            <a:ext cx="1819275" cy="9633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2867791-DC8E-4940-880D-47BD22113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0" y="2686050"/>
            <a:ext cx="43338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71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C967614-43CA-4AF2-96EF-CABAB93E0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91" y="1133474"/>
            <a:ext cx="5467350" cy="3219449"/>
          </a:xfrm>
          <a:prstGeom prst="rect">
            <a:avLst/>
          </a:prstGeom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905ABF59-7396-4F24-B859-CD382C13EA6B}"/>
              </a:ext>
            </a:extLst>
          </p:cNvPr>
          <p:cNvSpPr/>
          <p:nvPr/>
        </p:nvSpPr>
        <p:spPr>
          <a:xfrm>
            <a:off x="1639124" y="2647950"/>
            <a:ext cx="604838" cy="438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FF19F3-E713-49B4-BB7E-C3275402AA0C}"/>
              </a:ext>
            </a:extLst>
          </p:cNvPr>
          <p:cNvSpPr txBox="1"/>
          <p:nvPr/>
        </p:nvSpPr>
        <p:spPr>
          <a:xfrm>
            <a:off x="1562100" y="29633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A84A338-5E3A-4180-AF0F-E20BA42D2133}"/>
              </a:ext>
            </a:extLst>
          </p:cNvPr>
          <p:cNvSpPr/>
          <p:nvPr/>
        </p:nvSpPr>
        <p:spPr>
          <a:xfrm>
            <a:off x="2243962" y="2244208"/>
            <a:ext cx="1476375" cy="3143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B4AC935-7A7F-41D9-BD8D-F021E237E682}"/>
              </a:ext>
            </a:extLst>
          </p:cNvPr>
          <p:cNvSpPr txBox="1"/>
          <p:nvPr/>
        </p:nvSpPr>
        <p:spPr>
          <a:xfrm>
            <a:off x="3292066" y="23738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F4F69C89-C0B1-44EF-9EDF-817F685D3A38}"/>
              </a:ext>
            </a:extLst>
          </p:cNvPr>
          <p:cNvGrpSpPr/>
          <p:nvPr/>
        </p:nvGrpSpPr>
        <p:grpSpPr>
          <a:xfrm>
            <a:off x="6759991" y="691634"/>
            <a:ext cx="4591050" cy="4543425"/>
            <a:chOff x="6664741" y="678416"/>
            <a:chExt cx="4591050" cy="4543425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48FD49F1-CC02-4008-9C0A-EDF6F1231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4741" y="678416"/>
              <a:ext cx="4591050" cy="4543425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DF616F0-7B9B-48B0-B232-D94A4150778D}"/>
                </a:ext>
              </a:extLst>
            </p:cNvPr>
            <p:cNvSpPr/>
            <p:nvPr/>
          </p:nvSpPr>
          <p:spPr>
            <a:xfrm>
              <a:off x="7239757" y="2219325"/>
              <a:ext cx="1262062" cy="2447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6A704B0A-4ECB-432E-A160-DF26A3AF500B}"/>
                </a:ext>
              </a:extLst>
            </p:cNvPr>
            <p:cNvSpPr/>
            <p:nvPr/>
          </p:nvSpPr>
          <p:spPr>
            <a:xfrm>
              <a:off x="7982706" y="4613312"/>
              <a:ext cx="1038225" cy="5905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D0165A2E-883C-44E2-A98C-18309A20EFCF}"/>
                </a:ext>
              </a:extLst>
            </p:cNvPr>
            <p:cNvSpPr/>
            <p:nvPr/>
          </p:nvSpPr>
          <p:spPr>
            <a:xfrm>
              <a:off x="7463594" y="1074184"/>
              <a:ext cx="1038225" cy="5905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391A3F9-2248-402B-AAD1-0DFFA99DB73E}"/>
              </a:ext>
            </a:extLst>
          </p:cNvPr>
          <p:cNvSpPr txBox="1"/>
          <p:nvPr/>
        </p:nvSpPr>
        <p:spPr>
          <a:xfrm>
            <a:off x="1363284" y="46942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建立新的群組</a:t>
            </a:r>
          </a:p>
        </p:txBody>
      </p:sp>
    </p:spTree>
    <p:extLst>
      <p:ext uri="{BB962C8B-B14F-4D97-AF65-F5344CB8AC3E}">
        <p14:creationId xmlns:p14="http://schemas.microsoft.com/office/powerpoint/2010/main" val="3786920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95FE529-C447-4028-A586-EA635ADAA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32" y="314325"/>
            <a:ext cx="9725025" cy="6096000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F87334B2-4927-441A-B98D-C2057A4F9259}"/>
              </a:ext>
            </a:extLst>
          </p:cNvPr>
          <p:cNvSpPr/>
          <p:nvPr/>
        </p:nvSpPr>
        <p:spPr>
          <a:xfrm>
            <a:off x="4343400" y="581025"/>
            <a:ext cx="771525" cy="628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85FA5AF-4B89-4616-BCD4-5C56821F1C30}"/>
              </a:ext>
            </a:extLst>
          </p:cNvPr>
          <p:cNvSpPr txBox="1"/>
          <p:nvPr/>
        </p:nvSpPr>
        <p:spPr>
          <a:xfrm>
            <a:off x="4427476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2DED5F3-210B-42CA-8F12-CFE77F3468C6}"/>
              </a:ext>
            </a:extLst>
          </p:cNvPr>
          <p:cNvSpPr/>
          <p:nvPr/>
        </p:nvSpPr>
        <p:spPr>
          <a:xfrm>
            <a:off x="9505950" y="2790825"/>
            <a:ext cx="609600" cy="571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FBD066C-BEF4-4D9B-B19A-75C5A6B3E8B4}"/>
              </a:ext>
            </a:extLst>
          </p:cNvPr>
          <p:cNvSpPr txBox="1"/>
          <p:nvPr/>
        </p:nvSpPr>
        <p:spPr>
          <a:xfrm>
            <a:off x="9964707" y="307657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46926880-550F-4EC4-BDE2-0B6A351F3FB4}"/>
              </a:ext>
            </a:extLst>
          </p:cNvPr>
          <p:cNvSpPr/>
          <p:nvPr/>
        </p:nvSpPr>
        <p:spPr>
          <a:xfrm>
            <a:off x="5800725" y="3181350"/>
            <a:ext cx="1276350" cy="571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6487D40-16C3-4A19-9B55-6F4943E803CC}"/>
              </a:ext>
            </a:extLst>
          </p:cNvPr>
          <p:cNvSpPr txBox="1"/>
          <p:nvPr/>
        </p:nvSpPr>
        <p:spPr>
          <a:xfrm>
            <a:off x="6924675" y="3445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4C01D5F-55BC-4CC0-92F9-F2FB70F434FD}"/>
              </a:ext>
            </a:extLst>
          </p:cNvPr>
          <p:cNvSpPr/>
          <p:nvPr/>
        </p:nvSpPr>
        <p:spPr>
          <a:xfrm>
            <a:off x="1274793" y="2489716"/>
            <a:ext cx="1638300" cy="7715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3BC5DF7-1690-48DF-864E-EFD4B9E876F9}"/>
              </a:ext>
            </a:extLst>
          </p:cNvPr>
          <p:cNvSpPr txBox="1"/>
          <p:nvPr/>
        </p:nvSpPr>
        <p:spPr>
          <a:xfrm>
            <a:off x="2628900" y="3076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641271D-FFC6-46C8-AA3B-6F37577B605C}"/>
              </a:ext>
            </a:extLst>
          </p:cNvPr>
          <p:cNvSpPr/>
          <p:nvPr/>
        </p:nvSpPr>
        <p:spPr>
          <a:xfrm>
            <a:off x="2457450" y="5191125"/>
            <a:ext cx="1285875" cy="6381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8696B77-0039-4B74-BBA0-33CB01863CBF}"/>
              </a:ext>
            </a:extLst>
          </p:cNvPr>
          <p:cNvSpPr txBox="1"/>
          <p:nvPr/>
        </p:nvSpPr>
        <p:spPr>
          <a:xfrm>
            <a:off x="3343275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681E2FC-F26D-4FF2-B312-12FF7592C73F}"/>
              </a:ext>
            </a:extLst>
          </p:cNvPr>
          <p:cNvSpPr txBox="1"/>
          <p:nvPr/>
        </p:nvSpPr>
        <p:spPr>
          <a:xfrm>
            <a:off x="3385373" y="6400800"/>
            <a:ext cx="353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讓</a:t>
            </a:r>
            <a:r>
              <a:rPr lang="en-US" altLang="zh-TW" dirty="0"/>
              <a:t>LINE Notify</a:t>
            </a:r>
            <a:r>
              <a:rPr lang="zh-TW" altLang="en-US" dirty="0"/>
              <a:t>加入剛申請好的群組</a:t>
            </a:r>
          </a:p>
        </p:txBody>
      </p:sp>
    </p:spTree>
    <p:extLst>
      <p:ext uri="{BB962C8B-B14F-4D97-AF65-F5344CB8AC3E}">
        <p14:creationId xmlns:p14="http://schemas.microsoft.com/office/powerpoint/2010/main" val="1953213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3744A84-32FF-4DD4-AB66-6E7862E6C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01" y="1050889"/>
            <a:ext cx="3228975" cy="31432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82DA6F6-A5C2-41E2-A654-D337E1FF2AFB}"/>
              </a:ext>
            </a:extLst>
          </p:cNvPr>
          <p:cNvSpPr/>
          <p:nvPr/>
        </p:nvSpPr>
        <p:spPr>
          <a:xfrm>
            <a:off x="857250" y="771525"/>
            <a:ext cx="1495425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06B56C-834A-4F6E-A49E-F59194668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376" y="962025"/>
            <a:ext cx="4841838" cy="277177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0277C91-0569-4F2B-9C46-59169AAA200A}"/>
              </a:ext>
            </a:extLst>
          </p:cNvPr>
          <p:cNvSpPr/>
          <p:nvPr/>
        </p:nvSpPr>
        <p:spPr>
          <a:xfrm>
            <a:off x="3435138" y="2236751"/>
            <a:ext cx="3086100" cy="771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F6EFFE8-F87D-4A8F-90D3-4F82F3823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717" y="214008"/>
            <a:ext cx="4570219" cy="6858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7CDA584-E64F-4664-BC60-C669CD9FE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2109" y="4473502"/>
            <a:ext cx="4829175" cy="2306673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C333578-278F-43B6-9A7B-ACF74C2F60CA}"/>
              </a:ext>
            </a:extLst>
          </p:cNvPr>
          <p:cNvCxnSpPr/>
          <p:nvPr/>
        </p:nvCxnSpPr>
        <p:spPr>
          <a:xfrm>
            <a:off x="3132306" y="661481"/>
            <a:ext cx="612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82B790D-0D70-4F84-9915-C1E779D735A3}"/>
              </a:ext>
            </a:extLst>
          </p:cNvPr>
          <p:cNvCxnSpPr/>
          <p:nvPr/>
        </p:nvCxnSpPr>
        <p:spPr>
          <a:xfrm>
            <a:off x="6721813" y="661481"/>
            <a:ext cx="818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E7ECBDB-FA70-4FCE-8CC7-CD3CA59DBCE3}"/>
              </a:ext>
            </a:extLst>
          </p:cNvPr>
          <p:cNvCxnSpPr/>
          <p:nvPr/>
        </p:nvCxnSpPr>
        <p:spPr>
          <a:xfrm flipH="1">
            <a:off x="6819089" y="3968885"/>
            <a:ext cx="721628" cy="87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388D671-D48A-4CF9-9F18-7867C2E9B049}"/>
              </a:ext>
            </a:extLst>
          </p:cNvPr>
          <p:cNvSpPr txBox="1"/>
          <p:nvPr/>
        </p:nvSpPr>
        <p:spPr>
          <a:xfrm>
            <a:off x="671208" y="571714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把權杖記下來</a:t>
            </a:r>
          </a:p>
        </p:txBody>
      </p:sp>
    </p:spTree>
    <p:extLst>
      <p:ext uri="{BB962C8B-B14F-4D97-AF65-F5344CB8AC3E}">
        <p14:creationId xmlns:p14="http://schemas.microsoft.com/office/powerpoint/2010/main" val="844330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8F3A895-8225-4AF1-93F1-B55E7C119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242"/>
            <a:ext cx="12192000" cy="480076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83DCEE5-1A8A-49A4-AA85-1FDBA32B17BA}"/>
              </a:ext>
            </a:extLst>
          </p:cNvPr>
          <p:cNvSpPr txBox="1"/>
          <p:nvPr/>
        </p:nvSpPr>
        <p:spPr>
          <a:xfrm>
            <a:off x="2062480" y="5527040"/>
            <a:ext cx="668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編輯腳本</a:t>
            </a:r>
            <a:r>
              <a:rPr lang="en-US" altLang="zh-TW" dirty="0"/>
              <a:t>,</a:t>
            </a:r>
            <a:r>
              <a:rPr lang="zh-TW" altLang="en-US" dirty="0"/>
              <a:t>填入申請好的權杖</a:t>
            </a:r>
            <a:r>
              <a:rPr lang="en-US" altLang="zh-TW" dirty="0"/>
              <a:t>,</a:t>
            </a:r>
            <a:r>
              <a:rPr lang="zh-TW" altLang="en-US" dirty="0"/>
              <a:t>並測試是否能成功發送訊息到</a:t>
            </a:r>
            <a:r>
              <a:rPr lang="en-US" altLang="zh-TW" dirty="0"/>
              <a:t>Line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A144E7-3F47-4F72-A7FC-C6D210349E7B}"/>
              </a:ext>
            </a:extLst>
          </p:cNvPr>
          <p:cNvSpPr/>
          <p:nvPr/>
        </p:nvSpPr>
        <p:spPr>
          <a:xfrm>
            <a:off x="0" y="2336800"/>
            <a:ext cx="3515360" cy="162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2BBB95-D26D-4B27-832C-C285A9C2B472}"/>
              </a:ext>
            </a:extLst>
          </p:cNvPr>
          <p:cNvSpPr/>
          <p:nvPr/>
        </p:nvSpPr>
        <p:spPr>
          <a:xfrm>
            <a:off x="8849360" y="3708400"/>
            <a:ext cx="2661920" cy="690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2D9A5F-5C79-4F33-81C7-B259852992CB}"/>
              </a:ext>
            </a:extLst>
          </p:cNvPr>
          <p:cNvSpPr/>
          <p:nvPr/>
        </p:nvSpPr>
        <p:spPr>
          <a:xfrm>
            <a:off x="0" y="772160"/>
            <a:ext cx="6096000" cy="14427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769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4866704-0E01-4210-821B-8016600F1B9E}"/>
              </a:ext>
            </a:extLst>
          </p:cNvPr>
          <p:cNvSpPr txBox="1"/>
          <p:nvPr/>
        </p:nvSpPr>
        <p:spPr>
          <a:xfrm>
            <a:off x="7833360" y="2279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網站攻擊與防禦</a:t>
            </a:r>
            <a:r>
              <a:rPr lang="en-US" altLang="zh-TW" b="1" dirty="0"/>
              <a:t>(</a:t>
            </a:r>
            <a:r>
              <a:rPr lang="zh-TW" altLang="en-US" b="1" dirty="0"/>
              <a:t>結合</a:t>
            </a:r>
            <a:r>
              <a:rPr lang="en-US" altLang="zh-TW" b="1" dirty="0"/>
              <a:t>Line</a:t>
            </a:r>
            <a:r>
              <a:rPr lang="zh-TW" altLang="en-US" b="1" dirty="0"/>
              <a:t>通知</a:t>
            </a:r>
            <a:r>
              <a:rPr lang="en-US" altLang="zh-TW" b="1" dirty="0"/>
              <a:t>)</a:t>
            </a:r>
            <a:endParaRPr lang="zh-TW" altLang="en-US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20E4F7A-BFD9-4D41-B431-F66A7DA9CF1D}"/>
              </a:ext>
            </a:extLst>
          </p:cNvPr>
          <p:cNvSpPr txBox="1"/>
          <p:nvPr/>
        </p:nvSpPr>
        <p:spPr>
          <a:xfrm>
            <a:off x="477520" y="227945"/>
            <a:ext cx="10982960" cy="6555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500" b="1" dirty="0"/>
              <a:t>#!/usr/bin/bash</a:t>
            </a:r>
          </a:p>
          <a:p>
            <a:endParaRPr lang="zh-TW" altLang="en-US" sz="1500" b="1" dirty="0"/>
          </a:p>
          <a:p>
            <a:r>
              <a:rPr lang="zh-TW" altLang="en-US" sz="1500" b="1" dirty="0"/>
              <a:t>i=0</a:t>
            </a:r>
          </a:p>
          <a:p>
            <a:r>
              <a:rPr lang="zh-TW" altLang="en-US" sz="1500" b="1" dirty="0"/>
              <a:t>while true   </a:t>
            </a:r>
            <a:r>
              <a:rPr lang="en-US" altLang="zh-TW" sz="1500" b="1" dirty="0">
                <a:solidFill>
                  <a:srgbClr val="FF0000"/>
                </a:solidFill>
              </a:rPr>
              <a:t>#</a:t>
            </a:r>
            <a:r>
              <a:rPr lang="zh-TW" altLang="en-US" sz="1500" b="1" dirty="0">
                <a:solidFill>
                  <a:srgbClr val="FF0000"/>
                </a:solidFill>
              </a:rPr>
              <a:t>持續監控</a:t>
            </a:r>
          </a:p>
          <a:p>
            <a:r>
              <a:rPr lang="en-US" altLang="zh-TW" sz="1500" b="1" dirty="0"/>
              <a:t>d</a:t>
            </a:r>
            <a:r>
              <a:rPr lang="zh-TW" altLang="en-US" sz="1500" b="1" dirty="0"/>
              <a:t>o</a:t>
            </a:r>
            <a:endParaRPr lang="en-US" altLang="zh-TW" sz="1500" b="1" dirty="0"/>
          </a:p>
          <a:p>
            <a:r>
              <a:rPr lang="zh-TW" altLang="en-US" sz="1500" b="1" dirty="0"/>
              <a:t>  </a:t>
            </a:r>
            <a:r>
              <a:rPr lang="en-US" altLang="zh-TW" sz="1500" b="1" dirty="0">
                <a:solidFill>
                  <a:srgbClr val="FF0000"/>
                </a:solidFill>
              </a:rPr>
              <a:t>#</a:t>
            </a:r>
            <a:r>
              <a:rPr lang="zh-TW" altLang="en-US" sz="1500" b="1" dirty="0">
                <a:solidFill>
                  <a:srgbClr val="FF0000"/>
                </a:solidFill>
              </a:rPr>
              <a:t>監控</a:t>
            </a:r>
            <a:r>
              <a:rPr lang="en-US" altLang="zh-TW" sz="1500" b="1" dirty="0">
                <a:solidFill>
                  <a:srgbClr val="FF0000"/>
                </a:solidFill>
              </a:rPr>
              <a:t>/var/log/http/</a:t>
            </a:r>
            <a:r>
              <a:rPr lang="en-US" altLang="zh-TW" sz="1500" b="1" dirty="0" err="1">
                <a:solidFill>
                  <a:srgbClr val="FF0000"/>
                </a:solidFill>
              </a:rPr>
              <a:t>error_log</a:t>
            </a:r>
            <a:r>
              <a:rPr lang="zh-TW" altLang="en-US" sz="1500" b="1" dirty="0">
                <a:solidFill>
                  <a:srgbClr val="FF0000"/>
                </a:solidFill>
              </a:rPr>
              <a:t>檔案</a:t>
            </a:r>
            <a:r>
              <a:rPr lang="en-US" altLang="zh-TW" sz="1500" b="1" dirty="0">
                <a:solidFill>
                  <a:srgbClr val="FF0000"/>
                </a:solidFill>
              </a:rPr>
              <a:t>,</a:t>
            </a:r>
            <a:r>
              <a:rPr lang="zh-TW" altLang="en-US" sz="1500" b="1" dirty="0">
                <a:solidFill>
                  <a:srgbClr val="FF0000"/>
                </a:solidFill>
              </a:rPr>
              <a:t>紀錄超過三次有發生</a:t>
            </a:r>
            <a:r>
              <a:rPr lang="en-US" altLang="zh-TW" sz="1500" b="1" dirty="0" err="1">
                <a:solidFill>
                  <a:srgbClr val="FF0000"/>
                </a:solidFill>
              </a:rPr>
              <a:t>auth_basic:error</a:t>
            </a:r>
            <a:r>
              <a:rPr lang="zh-TW" altLang="en-US" sz="1500" b="1" dirty="0">
                <a:solidFill>
                  <a:srgbClr val="FF0000"/>
                </a:solidFill>
              </a:rPr>
              <a:t>紀錄的</a:t>
            </a:r>
            <a:r>
              <a:rPr lang="en-US" altLang="zh-TW" sz="1500" b="1" dirty="0" err="1">
                <a:solidFill>
                  <a:srgbClr val="FF0000"/>
                </a:solidFill>
              </a:rPr>
              <a:t>ip</a:t>
            </a:r>
            <a:r>
              <a:rPr lang="zh-TW" altLang="en-US" sz="1500" b="1" dirty="0">
                <a:solidFill>
                  <a:srgbClr val="FF0000"/>
                </a:solidFill>
              </a:rPr>
              <a:t>位置到</a:t>
            </a:r>
            <a:r>
              <a:rPr lang="en-US" altLang="zh-TW" sz="1500" b="1" dirty="0" err="1">
                <a:solidFill>
                  <a:srgbClr val="FF0000"/>
                </a:solidFill>
              </a:rPr>
              <a:t>ips</a:t>
            </a:r>
            <a:r>
              <a:rPr lang="zh-TW" altLang="en-US" sz="1500" b="1" dirty="0">
                <a:solidFill>
                  <a:srgbClr val="FF0000"/>
                </a:solidFill>
              </a:rPr>
              <a:t>變數中</a:t>
            </a:r>
          </a:p>
          <a:p>
            <a:r>
              <a:rPr lang="zh-TW" altLang="en-US" sz="1500" b="1" dirty="0"/>
              <a:t>  ips=$(awk '/auth_basic:error/ {print $10}' /var/log/httpd/error_log | tr ":" "      " | awk '{print $1}' |</a:t>
            </a:r>
          </a:p>
          <a:p>
            <a:r>
              <a:rPr lang="zh-TW" altLang="en-US" sz="1500" b="1" dirty="0"/>
              <a:t>  awk '{i=$1;ips[i]++}</a:t>
            </a:r>
          </a:p>
          <a:p>
            <a:r>
              <a:rPr lang="zh-TW" altLang="en-US" sz="1500" b="1" dirty="0"/>
              <a:t>     END{for(i in ips)</a:t>
            </a:r>
          </a:p>
          <a:p>
            <a:r>
              <a:rPr lang="zh-TW" altLang="en-US" sz="1500" b="1" dirty="0"/>
              <a:t>     {</a:t>
            </a:r>
          </a:p>
          <a:p>
            <a:r>
              <a:rPr lang="zh-TW" altLang="en-US" sz="1500" b="1" dirty="0"/>
              <a:t>      if(ips[i]&gt;=3){</a:t>
            </a:r>
          </a:p>
          <a:p>
            <a:r>
              <a:rPr lang="zh-TW" altLang="en-US" sz="1500" b="1" dirty="0"/>
              <a:t>       print(i)</a:t>
            </a:r>
          </a:p>
          <a:p>
            <a:r>
              <a:rPr lang="zh-TW" altLang="en-US" sz="1500" b="1" dirty="0"/>
              <a:t>      }</a:t>
            </a:r>
          </a:p>
          <a:p>
            <a:r>
              <a:rPr lang="zh-TW" altLang="en-US" sz="1500" b="1" dirty="0"/>
              <a:t>     }</a:t>
            </a:r>
          </a:p>
          <a:p>
            <a:r>
              <a:rPr lang="zh-TW" altLang="en-US" sz="1500" b="1" dirty="0"/>
              <a:t>  }')</a:t>
            </a:r>
          </a:p>
          <a:p>
            <a:endParaRPr lang="zh-TW" altLang="en-US" sz="1500" b="1" dirty="0"/>
          </a:p>
          <a:p>
            <a:r>
              <a:rPr lang="zh-TW" altLang="en-US" sz="1500" b="1" dirty="0"/>
              <a:t>  for ip in $ips</a:t>
            </a:r>
          </a:p>
          <a:p>
            <a:r>
              <a:rPr lang="zh-TW" altLang="en-US" sz="1500" b="1" dirty="0"/>
              <a:t>  do</a:t>
            </a:r>
          </a:p>
          <a:p>
            <a:r>
              <a:rPr lang="zh-TW" altLang="en-US" sz="1500" b="1" dirty="0"/>
              <a:t>     #echo "ip:" $ip</a:t>
            </a:r>
          </a:p>
          <a:p>
            <a:r>
              <a:rPr lang="zh-TW" altLang="en-US" sz="1500" b="1" dirty="0"/>
              <a:t>     if [[ ! “ ${aa[*]} ” =~ “ $ip ” ]]; then         </a:t>
            </a:r>
            <a:r>
              <a:rPr lang="en-US" altLang="zh-TW" sz="1500" b="1" dirty="0">
                <a:solidFill>
                  <a:srgbClr val="FF0000"/>
                </a:solidFill>
              </a:rPr>
              <a:t>#aa </a:t>
            </a:r>
            <a:r>
              <a:rPr lang="zh-TW" altLang="en-US" sz="1500" b="1" dirty="0">
                <a:solidFill>
                  <a:srgbClr val="FF0000"/>
                </a:solidFill>
              </a:rPr>
              <a:t>陣列記錄了已經處理過的</a:t>
            </a:r>
            <a:r>
              <a:rPr lang="en-US" altLang="zh-TW" sz="1500" b="1" dirty="0" err="1">
                <a:solidFill>
                  <a:srgbClr val="FF0000"/>
                </a:solidFill>
              </a:rPr>
              <a:t>ip</a:t>
            </a:r>
            <a:r>
              <a:rPr lang="zh-TW" altLang="en-US" sz="1500" b="1" dirty="0">
                <a:solidFill>
                  <a:srgbClr val="FF0000"/>
                </a:solidFill>
              </a:rPr>
              <a:t>位址</a:t>
            </a:r>
            <a:r>
              <a:rPr lang="en-US" altLang="zh-TW" sz="1500" b="1" dirty="0">
                <a:solidFill>
                  <a:srgbClr val="FF0000"/>
                </a:solidFill>
              </a:rPr>
              <a:t>,</a:t>
            </a:r>
            <a:r>
              <a:rPr lang="zh-TW" altLang="en-US" sz="1500" b="1" dirty="0">
                <a:solidFill>
                  <a:srgbClr val="FF0000"/>
                </a:solidFill>
              </a:rPr>
              <a:t>如果已經處理過就不再重複處理</a:t>
            </a:r>
          </a:p>
          <a:p>
            <a:r>
              <a:rPr lang="zh-TW" altLang="en-US" sz="1500" b="1" dirty="0"/>
              <a:t>       aa[$i]=$ip  </a:t>
            </a:r>
            <a:r>
              <a:rPr lang="en-US" altLang="zh-TW" sz="1500" b="1" dirty="0">
                <a:solidFill>
                  <a:srgbClr val="FF0000"/>
                </a:solidFill>
              </a:rPr>
              <a:t>#</a:t>
            </a:r>
            <a:r>
              <a:rPr lang="zh-TW" altLang="en-US" sz="1500" b="1" dirty="0">
                <a:solidFill>
                  <a:srgbClr val="FF0000"/>
                </a:solidFill>
              </a:rPr>
              <a:t>處理過的</a:t>
            </a:r>
            <a:r>
              <a:rPr lang="en-US" altLang="zh-TW" sz="1500" b="1" dirty="0" err="1">
                <a:solidFill>
                  <a:srgbClr val="FF0000"/>
                </a:solidFill>
              </a:rPr>
              <a:t>ip</a:t>
            </a:r>
            <a:r>
              <a:rPr lang="zh-TW" altLang="en-US" sz="1500" b="1" dirty="0">
                <a:solidFill>
                  <a:srgbClr val="FF0000"/>
                </a:solidFill>
              </a:rPr>
              <a:t>就加入</a:t>
            </a:r>
            <a:r>
              <a:rPr lang="en-US" altLang="zh-TW" sz="1500" b="1" dirty="0">
                <a:solidFill>
                  <a:srgbClr val="FF0000"/>
                </a:solidFill>
              </a:rPr>
              <a:t>aa</a:t>
            </a:r>
            <a:r>
              <a:rPr lang="zh-TW" altLang="en-US" sz="1500" b="1" dirty="0">
                <a:solidFill>
                  <a:srgbClr val="FF0000"/>
                </a:solidFill>
              </a:rPr>
              <a:t>陣列中</a:t>
            </a:r>
          </a:p>
          <a:p>
            <a:r>
              <a:rPr lang="zh-TW" altLang="en-US" sz="1500" b="1" dirty="0"/>
              <a:t>       let i=i+1</a:t>
            </a:r>
          </a:p>
          <a:p>
            <a:r>
              <a:rPr lang="zh-TW" altLang="en-US" sz="1500" b="1" dirty="0"/>
              <a:t>       </a:t>
            </a:r>
            <a:r>
              <a:rPr lang="zh-TW" altLang="en-US" sz="1500" b="1" dirty="0">
                <a:solidFill>
                  <a:srgbClr val="FF0000"/>
                </a:solidFill>
              </a:rPr>
              <a:t>./line_notify.sh “$ip: login failed &gt;= 3 times”   </a:t>
            </a:r>
            <a:r>
              <a:rPr lang="en-US" altLang="zh-TW" sz="1500" b="1" dirty="0">
                <a:solidFill>
                  <a:srgbClr val="FF0000"/>
                </a:solidFill>
              </a:rPr>
              <a:t>#</a:t>
            </a:r>
            <a:r>
              <a:rPr lang="zh-TW" altLang="en-US" sz="1500" b="1" dirty="0">
                <a:solidFill>
                  <a:srgbClr val="FF0000"/>
                </a:solidFill>
              </a:rPr>
              <a:t>發送</a:t>
            </a:r>
            <a:r>
              <a:rPr lang="en-US" altLang="zh-TW" sz="1500" b="1" dirty="0">
                <a:solidFill>
                  <a:srgbClr val="FF0000"/>
                </a:solidFill>
              </a:rPr>
              <a:t>Line</a:t>
            </a:r>
            <a:r>
              <a:rPr lang="zh-TW" altLang="en-US" sz="1500" b="1" dirty="0">
                <a:solidFill>
                  <a:srgbClr val="FF0000"/>
                </a:solidFill>
              </a:rPr>
              <a:t>通知</a:t>
            </a:r>
          </a:p>
          <a:p>
            <a:r>
              <a:rPr lang="zh-TW" altLang="en-US" sz="1500" b="1" dirty="0"/>
              <a:t>       </a:t>
            </a:r>
            <a:r>
              <a:rPr lang="zh-TW" altLang="en-US" sz="1500" b="1" dirty="0">
                <a:solidFill>
                  <a:srgbClr val="FF0000"/>
                </a:solidFill>
              </a:rPr>
              <a:t>iptables -I INPUT -s $</a:t>
            </a:r>
            <a:r>
              <a:rPr lang="en-US" altLang="zh-TW" sz="1500" b="1" dirty="0" err="1">
                <a:solidFill>
                  <a:srgbClr val="FF0000"/>
                </a:solidFill>
              </a:rPr>
              <a:t>ip</a:t>
            </a:r>
            <a:r>
              <a:rPr lang="zh-TW" altLang="en-US" sz="1500" b="1" dirty="0">
                <a:solidFill>
                  <a:srgbClr val="FF0000"/>
                </a:solidFill>
              </a:rPr>
              <a:t> -p tcp --dport 80 -j DROP</a:t>
            </a:r>
            <a:r>
              <a:rPr lang="zh-TW" altLang="en-US" sz="1500" b="1" dirty="0"/>
              <a:t>    </a:t>
            </a:r>
            <a:r>
              <a:rPr lang="en-US" altLang="zh-TW" sz="1500" b="1" dirty="0">
                <a:solidFill>
                  <a:srgbClr val="FF0000"/>
                </a:solidFill>
              </a:rPr>
              <a:t>#</a:t>
            </a:r>
            <a:r>
              <a:rPr lang="zh-TW" altLang="en-US" sz="1500" b="1" dirty="0">
                <a:solidFill>
                  <a:srgbClr val="FF0000"/>
                </a:solidFill>
              </a:rPr>
              <a:t>設定防火牆</a:t>
            </a:r>
          </a:p>
          <a:p>
            <a:r>
              <a:rPr lang="zh-TW" altLang="en-US" sz="1500" b="1" dirty="0"/>
              <a:t>     fi</a:t>
            </a:r>
          </a:p>
          <a:p>
            <a:r>
              <a:rPr lang="zh-TW" altLang="en-US" sz="1500" b="1" dirty="0"/>
              <a:t>  done</a:t>
            </a:r>
          </a:p>
          <a:p>
            <a:r>
              <a:rPr lang="zh-TW" altLang="en-US" sz="1500" b="1" dirty="0"/>
              <a:t>  sleep 1    </a:t>
            </a:r>
          </a:p>
          <a:p>
            <a:r>
              <a:rPr lang="zh-TW" altLang="en-US" sz="1500" b="1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698466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52E8AC6-A82D-4B4D-8921-B0223951E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209" y="0"/>
            <a:ext cx="8431582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38236D8-D756-4BD9-84C4-635060A9C31E}"/>
              </a:ext>
            </a:extLst>
          </p:cNvPr>
          <p:cNvSpPr txBox="1"/>
          <p:nvPr/>
        </p:nvSpPr>
        <p:spPr>
          <a:xfrm>
            <a:off x="10311791" y="5455920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三次錯誤</a:t>
            </a:r>
            <a:endParaRPr lang="en-US" altLang="zh-TW" dirty="0"/>
          </a:p>
          <a:p>
            <a:r>
              <a:rPr lang="zh-TW" altLang="en-US" dirty="0"/>
              <a:t>就會發送</a:t>
            </a:r>
            <a:r>
              <a:rPr lang="en-US" altLang="zh-TW" dirty="0"/>
              <a:t>Line</a:t>
            </a:r>
            <a:r>
              <a:rPr lang="zh-TW" altLang="en-US" dirty="0"/>
              <a:t>通知</a:t>
            </a:r>
            <a:endParaRPr lang="en-US" altLang="zh-TW" dirty="0"/>
          </a:p>
          <a:p>
            <a:r>
              <a:rPr lang="zh-TW" altLang="en-US" dirty="0"/>
              <a:t>並設定防火牆</a:t>
            </a:r>
          </a:p>
        </p:txBody>
      </p:sp>
    </p:spTree>
    <p:extLst>
      <p:ext uri="{BB962C8B-B14F-4D97-AF65-F5344CB8AC3E}">
        <p14:creationId xmlns:p14="http://schemas.microsoft.com/office/powerpoint/2010/main" val="2366379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B0EA76E-53E2-49E4-B08E-9624423674B5}"/>
              </a:ext>
            </a:extLst>
          </p:cNvPr>
          <p:cNvSpPr txBox="1"/>
          <p:nvPr/>
        </p:nvSpPr>
        <p:spPr>
          <a:xfrm>
            <a:off x="508000" y="467360"/>
            <a:ext cx="267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</a:t>
            </a:r>
            <a:r>
              <a:rPr lang="zh-TW" altLang="en-US" dirty="0"/>
              <a:t>網站與</a:t>
            </a:r>
            <a:r>
              <a:rPr lang="en-US" altLang="zh-TW" dirty="0"/>
              <a:t>https</a:t>
            </a:r>
            <a:r>
              <a:rPr lang="zh-TW" altLang="en-US" dirty="0"/>
              <a:t>網站分析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48D611B-A090-447D-B7F7-162A548D4017}"/>
              </a:ext>
            </a:extLst>
          </p:cNvPr>
          <p:cNvSpPr txBox="1"/>
          <p:nvPr/>
        </p:nvSpPr>
        <p:spPr>
          <a:xfrm>
            <a:off x="335280" y="1645920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/>
          </a:p>
          <a:p>
            <a:endParaRPr lang="zh-TW" altLang="en-US"/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47F73EC-5A15-4E51-94E4-979322BF3BE9}"/>
              </a:ext>
            </a:extLst>
          </p:cNvPr>
          <p:cNvSpPr txBox="1"/>
          <p:nvPr/>
        </p:nvSpPr>
        <p:spPr>
          <a:xfrm>
            <a:off x="609600" y="1280160"/>
            <a:ext cx="355873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csie.nqu.edu.tw/smallko/index.html</a:t>
            </a:r>
          </a:p>
          <a:p>
            <a:r>
              <a:rPr lang="en-US" altLang="zh-TW" dirty="0"/>
              <a:t>select.nqu.edu.tw</a:t>
            </a:r>
          </a:p>
          <a:p>
            <a:r>
              <a:rPr lang="en-US" altLang="zh-TW" dirty="0"/>
              <a:t>www.google.com</a:t>
            </a:r>
          </a:p>
          <a:p>
            <a:r>
              <a:rPr lang="en-US" altLang="zh-TW" dirty="0"/>
              <a:t>tw.yahoo.com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9BFEF1E-3063-4B22-9E55-B9AFCDA10AE7}"/>
              </a:ext>
            </a:extLst>
          </p:cNvPr>
          <p:cNvSpPr txBox="1"/>
          <p:nvPr/>
        </p:nvSpPr>
        <p:spPr>
          <a:xfrm>
            <a:off x="609600" y="910828"/>
            <a:ext cx="89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web.txt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8F5FB6-483A-43D9-B758-34534CF72076}"/>
              </a:ext>
            </a:extLst>
          </p:cNvPr>
          <p:cNvSpPr txBox="1"/>
          <p:nvPr/>
        </p:nvSpPr>
        <p:spPr>
          <a:xfrm>
            <a:off x="4257920" y="1095494"/>
            <a:ext cx="8087855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#!/usr/bin/bash</a:t>
            </a:r>
          </a:p>
          <a:p>
            <a:endParaRPr lang="en-US" altLang="zh-TW" dirty="0"/>
          </a:p>
          <a:p>
            <a:r>
              <a:rPr lang="en-US" altLang="zh-TW" dirty="0"/>
              <a:t>while read line </a:t>
            </a:r>
          </a:p>
          <a:p>
            <a:r>
              <a:rPr lang="en-US" altLang="zh-TW" dirty="0"/>
              <a:t>do</a:t>
            </a:r>
          </a:p>
          <a:p>
            <a:r>
              <a:rPr lang="en-US" altLang="zh-TW" dirty="0"/>
              <a:t>   echo "web:" $line</a:t>
            </a:r>
          </a:p>
          <a:p>
            <a:r>
              <a:rPr lang="en-US" altLang="zh-TW" dirty="0"/>
              <a:t>   code=$(curl --connect-timeout 1 -o /dev/null -s -w "%{</a:t>
            </a:r>
            <a:r>
              <a:rPr lang="en-US" altLang="zh-TW" dirty="0" err="1"/>
              <a:t>http_code</a:t>
            </a:r>
            <a:r>
              <a:rPr lang="en-US" altLang="zh-TW" dirty="0"/>
              <a:t>}\n" http://$line)</a:t>
            </a:r>
          </a:p>
          <a:p>
            <a:r>
              <a:rPr lang="en-US" altLang="zh-TW" dirty="0"/>
              <a:t>   </a:t>
            </a:r>
          </a:p>
          <a:p>
            <a:r>
              <a:rPr lang="en-US" altLang="zh-TW" dirty="0"/>
              <a:t>   regex1="2[0-9][0-9]"</a:t>
            </a:r>
          </a:p>
          <a:p>
            <a:r>
              <a:rPr lang="en-US" altLang="zh-TW" dirty="0"/>
              <a:t>   regex2="3[0-9][0-9]"</a:t>
            </a:r>
          </a:p>
          <a:p>
            <a:r>
              <a:rPr lang="en-US" altLang="zh-TW" dirty="0"/>
              <a:t>   if [[ $code =~ $regex1 ]]; then</a:t>
            </a:r>
          </a:p>
          <a:p>
            <a:r>
              <a:rPr lang="en-US" altLang="zh-TW" dirty="0"/>
              <a:t>     echo $line &gt;&gt; http.txt</a:t>
            </a:r>
          </a:p>
          <a:p>
            <a:r>
              <a:rPr lang="en-US" altLang="zh-TW" dirty="0"/>
              <a:t>   fi    </a:t>
            </a:r>
          </a:p>
          <a:p>
            <a:endParaRPr lang="en-US" altLang="zh-TW" dirty="0"/>
          </a:p>
          <a:p>
            <a:r>
              <a:rPr lang="en-US" altLang="zh-TW" dirty="0"/>
              <a:t>   code=$(curl --connect-timeout 1 -o /dev/null -s -w "%{</a:t>
            </a:r>
            <a:r>
              <a:rPr lang="en-US" altLang="zh-TW" dirty="0" err="1"/>
              <a:t>http_code</a:t>
            </a:r>
            <a:r>
              <a:rPr lang="en-US" altLang="zh-TW" dirty="0"/>
              <a:t>}\n" https://$line)</a:t>
            </a:r>
          </a:p>
          <a:p>
            <a:r>
              <a:rPr lang="en-US" altLang="zh-TW" dirty="0"/>
              <a:t>   if [[ $code =~ $regex1 ]] || [[ $code =~ $regex2 ]]; then</a:t>
            </a:r>
          </a:p>
          <a:p>
            <a:r>
              <a:rPr lang="en-US" altLang="zh-TW" dirty="0"/>
              <a:t>     echo $line &gt;&gt; https.txt</a:t>
            </a:r>
          </a:p>
          <a:p>
            <a:r>
              <a:rPr lang="en-US" altLang="zh-TW" dirty="0"/>
              <a:t>   fi    </a:t>
            </a:r>
          </a:p>
          <a:p>
            <a:r>
              <a:rPr lang="en-US" altLang="zh-TW" dirty="0"/>
              <a:t>     </a:t>
            </a:r>
          </a:p>
          <a:p>
            <a:r>
              <a:rPr lang="en-US" altLang="zh-TW" dirty="0"/>
              <a:t>done &lt; web.txt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567E194-71A1-406A-B15B-0223E22674A2}"/>
              </a:ext>
            </a:extLst>
          </p:cNvPr>
          <p:cNvSpPr txBox="1"/>
          <p:nvPr/>
        </p:nvSpPr>
        <p:spPr>
          <a:xfrm>
            <a:off x="4257920" y="726162"/>
            <a:ext cx="146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check-web.sh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A62FA40-BDE7-40E5-9545-51317E6C7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3283347"/>
            <a:ext cx="37242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68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14E8A5A-162E-402F-9AE0-D1CAD1BA2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5792"/>
            <a:ext cx="12192000" cy="349102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B60EDC7-8732-4F66-A39A-7B4D85C68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95" y="3429000"/>
            <a:ext cx="101536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4DC50A-0618-48B4-B8D8-521D98FC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E9983A-54FC-4B36-B8CF-23ED66346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2808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6128370-D839-4D94-BC8C-FCD48DD5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230051"/>
            <a:ext cx="12100560" cy="148045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A95D375-4776-4BCE-9CCF-7B5C5F44A7AF}"/>
              </a:ext>
            </a:extLst>
          </p:cNvPr>
          <p:cNvSpPr txBox="1"/>
          <p:nvPr/>
        </p:nvSpPr>
        <p:spPr>
          <a:xfrm>
            <a:off x="193040" y="2136338"/>
            <a:ext cx="60960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/>
              <a:t>import csv</a:t>
            </a:r>
          </a:p>
          <a:p>
            <a:endParaRPr lang="zh-TW" altLang="en-US" dirty="0"/>
          </a:p>
          <a:p>
            <a:r>
              <a:rPr lang="zh-TW" altLang="en-US" dirty="0"/>
              <a:t>with open('nqu.edu.tw-202109040726.csv') as csvfile:</a:t>
            </a:r>
          </a:p>
          <a:p>
            <a:r>
              <a:rPr lang="zh-TW" altLang="en-US" dirty="0"/>
              <a:t>  rows = csv.reader(csvfile)</a:t>
            </a:r>
          </a:p>
          <a:p>
            <a:r>
              <a:rPr lang="zh-TW" altLang="en-US" dirty="0"/>
              <a:t>  column = [row[0] for row in rows]</a:t>
            </a:r>
          </a:p>
          <a:p>
            <a:r>
              <a:rPr lang="zh-TW" altLang="en-US" dirty="0"/>
              <a:t>  column = column[1:]</a:t>
            </a:r>
          </a:p>
          <a:p>
            <a:r>
              <a:rPr lang="zh-TW" altLang="en-US" dirty="0"/>
              <a:t>  #print(column)</a:t>
            </a:r>
          </a:p>
          <a:p>
            <a:r>
              <a:rPr lang="zh-TW" altLang="en-US" dirty="0"/>
              <a:t>  for i in column:</a:t>
            </a:r>
          </a:p>
          <a:p>
            <a:r>
              <a:rPr lang="zh-TW" altLang="en-US" dirty="0"/>
              <a:t>    print(i)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6DC4E9-135E-47DA-8C79-6000B5E54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647" y="2268220"/>
            <a:ext cx="4848225" cy="2286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C97C6DC-C8FF-4129-A3F7-B5C5C13B6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402" y="2532199"/>
            <a:ext cx="2428875" cy="409575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FF99ED4-8399-4179-8001-46CE3256329F}"/>
              </a:ext>
            </a:extLst>
          </p:cNvPr>
          <p:cNvSpPr txBox="1"/>
          <p:nvPr/>
        </p:nvSpPr>
        <p:spPr>
          <a:xfrm>
            <a:off x="193040" y="5283200"/>
            <a:ext cx="62579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再去執行</a:t>
            </a:r>
            <a:r>
              <a:rPr lang="en-US" altLang="zh-TW" dirty="0"/>
              <a:t>check-web.sh,</a:t>
            </a:r>
            <a:r>
              <a:rPr lang="zh-TW" altLang="en-US" dirty="0"/>
              <a:t>執行完後</a:t>
            </a:r>
            <a:r>
              <a:rPr lang="en-US" altLang="zh-TW" dirty="0"/>
              <a:t>,</a:t>
            </a:r>
            <a:r>
              <a:rPr lang="zh-TW" altLang="en-US" dirty="0"/>
              <a:t>檢查</a:t>
            </a:r>
            <a:r>
              <a:rPr lang="en-US" altLang="zh-TW" dirty="0"/>
              <a:t>http.txt,</a:t>
            </a:r>
            <a:r>
              <a:rPr lang="zh-TW" altLang="en-US" dirty="0"/>
              <a:t>就可以知道哪些</a:t>
            </a:r>
            <a:endParaRPr lang="en-US" altLang="zh-TW" dirty="0"/>
          </a:p>
          <a:p>
            <a:r>
              <a:rPr lang="zh-TW" altLang="en-US" dirty="0"/>
              <a:t>網站還在使用</a:t>
            </a:r>
            <a:r>
              <a:rPr lang="en-US" altLang="zh-TW" dirty="0"/>
              <a:t>http</a:t>
            </a:r>
            <a:r>
              <a:rPr lang="zh-TW" altLang="en-US" dirty="0"/>
              <a:t>連線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8874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FF8CA35-0CA9-4272-B0F8-901987CBDD08}"/>
              </a:ext>
            </a:extLst>
          </p:cNvPr>
          <p:cNvSpPr txBox="1"/>
          <p:nvPr/>
        </p:nvSpPr>
        <p:spPr>
          <a:xfrm>
            <a:off x="284480" y="467360"/>
            <a:ext cx="9300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</a:t>
            </a:r>
            <a:r>
              <a:rPr lang="zh-TW" altLang="en-US" dirty="0"/>
              <a:t> </a:t>
            </a:r>
            <a:r>
              <a:rPr lang="en-US" altLang="zh-TW" dirty="0"/>
              <a:t>Log</a:t>
            </a:r>
            <a:r>
              <a:rPr lang="zh-TW" altLang="en-US" dirty="0"/>
              <a:t> 分析</a:t>
            </a:r>
            <a:endParaRPr lang="en-US" altLang="zh-TW" dirty="0"/>
          </a:p>
          <a:p>
            <a:r>
              <a:rPr lang="en-US" altLang="zh-TW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https://raw.githubusercontent.com/linuxacademy/content-elastic-log-samples/master/access.log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707DE0-1016-4BC0-BE6A-D4CF0E205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90" y="1541144"/>
            <a:ext cx="10100539" cy="89725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48E31B2-1AEC-4922-9D22-AE941D3D5FA5}"/>
              </a:ext>
            </a:extLst>
          </p:cNvPr>
          <p:cNvSpPr txBox="1"/>
          <p:nvPr/>
        </p:nvSpPr>
        <p:spPr>
          <a:xfrm>
            <a:off x="375920" y="2956560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查看有多少個</a:t>
            </a:r>
            <a:r>
              <a:rPr lang="en-US" altLang="zh-TW" dirty="0"/>
              <a:t>IP</a:t>
            </a:r>
            <a:r>
              <a:rPr lang="zh-TW" altLang="en-US" dirty="0"/>
              <a:t>訪問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7668600-994E-409D-9102-584CB7408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22" y="3518376"/>
            <a:ext cx="7805738" cy="56237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2360678-CC27-48BF-A558-8587FBEFA3C6}"/>
              </a:ext>
            </a:extLst>
          </p:cNvPr>
          <p:cNvSpPr txBox="1"/>
          <p:nvPr/>
        </p:nvSpPr>
        <p:spPr>
          <a:xfrm>
            <a:off x="375920" y="4416028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</a:t>
            </a:r>
            <a:r>
              <a:rPr lang="zh-TW" altLang="en-US" dirty="0"/>
              <a:t>查看某一個網頁被訪問的次數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1F780AA-9374-416B-98AD-D4D41B1B2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039" y="4785360"/>
            <a:ext cx="7843521" cy="56237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550B672-5CAA-4819-9C59-6BE63948E681}"/>
              </a:ext>
            </a:extLst>
          </p:cNvPr>
          <p:cNvSpPr txBox="1"/>
          <p:nvPr/>
        </p:nvSpPr>
        <p:spPr>
          <a:xfrm>
            <a:off x="375920" y="5489973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</a:t>
            </a:r>
            <a:r>
              <a:rPr lang="zh-TW" altLang="en-US" dirty="0"/>
              <a:t>查看每一個</a:t>
            </a:r>
            <a:r>
              <a:rPr lang="en-US" altLang="zh-TW" dirty="0"/>
              <a:t>IP</a:t>
            </a:r>
            <a:r>
              <a:rPr lang="zh-TW" altLang="en-US" dirty="0"/>
              <a:t>訪問了多少頁面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08A5439-DEB7-4582-9346-4D400E8ABA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478" y="5875495"/>
            <a:ext cx="9881628" cy="89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73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C954431-EE98-41B2-A8BE-293EB0769AE7}"/>
              </a:ext>
            </a:extLst>
          </p:cNvPr>
          <p:cNvSpPr txBox="1"/>
          <p:nvPr/>
        </p:nvSpPr>
        <p:spPr>
          <a:xfrm>
            <a:off x="243840" y="314960"/>
            <a:ext cx="567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4.</a:t>
            </a:r>
            <a:r>
              <a:rPr lang="zh-TW" altLang="en-US" dirty="0"/>
              <a:t>將每個</a:t>
            </a:r>
            <a:r>
              <a:rPr lang="en-US" altLang="zh-TW" dirty="0"/>
              <a:t>IP</a:t>
            </a:r>
            <a:r>
              <a:rPr lang="zh-TW" altLang="en-US" dirty="0"/>
              <a:t>訪問的頁面進行從大到小排序</a:t>
            </a:r>
            <a:r>
              <a:rPr lang="en-US" altLang="zh-TW" dirty="0"/>
              <a:t>,</a:t>
            </a:r>
            <a:r>
              <a:rPr lang="zh-TW" altLang="en-US" dirty="0"/>
              <a:t>並顯示前</a:t>
            </a:r>
            <a:r>
              <a:rPr lang="en-US" altLang="zh-TW" dirty="0"/>
              <a:t>10</a:t>
            </a:r>
            <a:r>
              <a:rPr lang="zh-TW" altLang="en-US" dirty="0"/>
              <a:t>名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9F8A9A1-17CC-4639-B02F-2AEB81587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775335"/>
            <a:ext cx="8382000" cy="207645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6495959-89B2-4F8E-9554-A631696D2AF2}"/>
              </a:ext>
            </a:extLst>
          </p:cNvPr>
          <p:cNvSpPr txBox="1"/>
          <p:nvPr/>
        </p:nvSpPr>
        <p:spPr>
          <a:xfrm>
            <a:off x="243840" y="3177997"/>
            <a:ext cx="353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5.</a:t>
            </a:r>
            <a:r>
              <a:rPr lang="zh-TW" altLang="en-US" dirty="0"/>
              <a:t>查看了某一個</a:t>
            </a:r>
            <a:r>
              <a:rPr lang="en-US" altLang="zh-TW" dirty="0"/>
              <a:t>IP</a:t>
            </a:r>
            <a:r>
              <a:rPr lang="zh-TW" altLang="en-US" dirty="0"/>
              <a:t>訪問了哪些頁面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A467592-0280-4AA0-9759-DC7ACF87B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3584654"/>
            <a:ext cx="7105650" cy="5048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5C5C1C7-B2B9-4BF9-BDC4-23C2B204987B}"/>
              </a:ext>
            </a:extLst>
          </p:cNvPr>
          <p:cNvSpPr txBox="1"/>
          <p:nvPr/>
        </p:nvSpPr>
        <p:spPr>
          <a:xfrm>
            <a:off x="243840" y="4378366"/>
            <a:ext cx="353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6.</a:t>
            </a:r>
            <a:r>
              <a:rPr lang="zh-TW" altLang="en-US" dirty="0"/>
              <a:t>查詢特定時間段內訪問的</a:t>
            </a:r>
            <a:r>
              <a:rPr lang="en-US" altLang="zh-TW" dirty="0"/>
              <a:t>IP</a:t>
            </a:r>
            <a:r>
              <a:rPr lang="zh-TW" altLang="en-US" dirty="0"/>
              <a:t>數量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DD2E4F7-418A-43DA-8E95-BA62EC9B9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" y="4822348"/>
            <a:ext cx="8315325" cy="4953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F65F712-4F75-48B6-89A3-411CD2670C2F}"/>
              </a:ext>
            </a:extLst>
          </p:cNvPr>
          <p:cNvSpPr txBox="1"/>
          <p:nvPr/>
        </p:nvSpPr>
        <p:spPr>
          <a:xfrm>
            <a:off x="243840" y="5450086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7.</a:t>
            </a:r>
            <a:r>
              <a:rPr lang="zh-TW" altLang="en-US" dirty="0"/>
              <a:t>統計網段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07C4B78-279A-4A1C-BE16-EC1E65664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6563" y="5517892"/>
            <a:ext cx="83724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32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2A0A153-7892-46AA-9E1B-DC36923907A1}"/>
              </a:ext>
            </a:extLst>
          </p:cNvPr>
          <p:cNvSpPr txBox="1"/>
          <p:nvPr/>
        </p:nvSpPr>
        <p:spPr>
          <a:xfrm>
            <a:off x="0" y="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Ansible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496101B-1A51-4AC0-AA3C-E4FFD0C4B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72" y="318129"/>
            <a:ext cx="5534797" cy="402963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614E68A-A486-4E45-AEB0-678A3A942E3D}"/>
              </a:ext>
            </a:extLst>
          </p:cNvPr>
          <p:cNvSpPr txBox="1"/>
          <p:nvPr/>
        </p:nvSpPr>
        <p:spPr>
          <a:xfrm>
            <a:off x="0" y="6211669"/>
            <a:ext cx="4722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Ref :</a:t>
            </a:r>
          </a:p>
          <a:p>
            <a:r>
              <a:rPr lang="en-US" altLang="zh-TW" dirty="0"/>
              <a:t>https://ithelp.ithome.com.tw/articles/10184670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39CAF7-E79B-446D-B6CB-02AC4CF25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141" y="0"/>
            <a:ext cx="5734850" cy="331763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DC72843-E437-414B-9617-166E29DF0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141" y="3540370"/>
            <a:ext cx="5734850" cy="331819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4F5C825-C73F-4B41-8781-32096692E8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177" y="4865322"/>
            <a:ext cx="4496427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4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CB3B516-2CBD-4946-BD57-802A84B3670E}"/>
              </a:ext>
            </a:extLst>
          </p:cNvPr>
          <p:cNvSpPr txBox="1"/>
          <p:nvPr/>
        </p:nvSpPr>
        <p:spPr>
          <a:xfrm>
            <a:off x="457201" y="351692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SSH</a:t>
            </a:r>
            <a:r>
              <a:rPr lang="zh-TW" altLang="en-US" dirty="0"/>
              <a:t>攻擊與防禦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018FAC-54C7-455F-B8CE-DE920233A3FE}"/>
              </a:ext>
            </a:extLst>
          </p:cNvPr>
          <p:cNvSpPr/>
          <p:nvPr/>
        </p:nvSpPr>
        <p:spPr>
          <a:xfrm>
            <a:off x="2508737" y="1125414"/>
            <a:ext cx="1641231" cy="808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ssh</a:t>
            </a:r>
            <a:r>
              <a:rPr lang="en-US" altLang="zh-TW" dirty="0"/>
              <a:t> server</a:t>
            </a:r>
          </a:p>
          <a:p>
            <a:pPr algn="ctr"/>
            <a:r>
              <a:rPr lang="en-US" altLang="zh-TW" dirty="0"/>
              <a:t>192.168.79.117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3BE11F-BFE2-45DD-93BB-B283E5FDC6EA}"/>
              </a:ext>
            </a:extLst>
          </p:cNvPr>
          <p:cNvSpPr/>
          <p:nvPr/>
        </p:nvSpPr>
        <p:spPr>
          <a:xfrm>
            <a:off x="6400803" y="1125414"/>
            <a:ext cx="1641231" cy="808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hacker</a:t>
            </a:r>
          </a:p>
          <a:p>
            <a:pPr algn="ctr"/>
            <a:r>
              <a:rPr lang="en-US" altLang="zh-TW" dirty="0"/>
              <a:t>192.168.79.118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1036C73-9F8B-4F4D-8737-36A7A0B9C94B}"/>
              </a:ext>
            </a:extLst>
          </p:cNvPr>
          <p:cNvCxnSpPr/>
          <p:nvPr/>
        </p:nvCxnSpPr>
        <p:spPr>
          <a:xfrm flipH="1">
            <a:off x="4337538" y="1529860"/>
            <a:ext cx="1758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CF4B78C7-30F0-46A4-B86B-0E5E84303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48" y="2223834"/>
            <a:ext cx="10190189" cy="392679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51E5725-7520-48EC-A959-36AB66DA6EF0}"/>
              </a:ext>
            </a:extLst>
          </p:cNvPr>
          <p:cNvSpPr/>
          <p:nvPr/>
        </p:nvSpPr>
        <p:spPr>
          <a:xfrm>
            <a:off x="3833446" y="5615354"/>
            <a:ext cx="2743200" cy="211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28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9A83D4AB-8A8A-44BE-A35F-FC5202AC4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125414"/>
            <a:ext cx="9819707" cy="4006538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33F6437-5D89-4573-AE35-4655574DB29E}"/>
              </a:ext>
            </a:extLst>
          </p:cNvPr>
          <p:cNvSpPr txBox="1"/>
          <p:nvPr/>
        </p:nvSpPr>
        <p:spPr>
          <a:xfrm>
            <a:off x="914400" y="597877"/>
            <a:ext cx="357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在</a:t>
            </a:r>
            <a:r>
              <a:rPr lang="en-US" altLang="zh-TW" dirty="0" err="1"/>
              <a:t>ssh</a:t>
            </a:r>
            <a:r>
              <a:rPr lang="en-US" altLang="zh-TW" dirty="0"/>
              <a:t> server</a:t>
            </a:r>
            <a:r>
              <a:rPr lang="zh-TW" altLang="en-US" dirty="0"/>
              <a:t>上</a:t>
            </a:r>
            <a:r>
              <a:rPr lang="en-US" altLang="zh-TW" dirty="0"/>
              <a:t>,</a:t>
            </a:r>
            <a:r>
              <a:rPr lang="zh-TW" altLang="en-US" dirty="0"/>
              <a:t>觀察</a:t>
            </a:r>
            <a:r>
              <a:rPr lang="en-US" altLang="zh-TW" dirty="0"/>
              <a:t>/var/log/secure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26B8FCC-14A8-4B58-9FCC-982E2550D646}"/>
              </a:ext>
            </a:extLst>
          </p:cNvPr>
          <p:cNvSpPr/>
          <p:nvPr/>
        </p:nvSpPr>
        <p:spPr>
          <a:xfrm>
            <a:off x="8581292" y="4585285"/>
            <a:ext cx="1863969" cy="4014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872A162-2356-4EA5-9AEA-8777ADE5F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440858"/>
            <a:ext cx="9648092" cy="103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3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17F34E6-7525-4908-8325-E2F441010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30" y="694933"/>
            <a:ext cx="7406488" cy="316195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4BA4D89-C3E8-4E28-93AB-0B3053C0B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496" y="4568619"/>
            <a:ext cx="7028328" cy="1594448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F7B67F7-C79B-4A7F-BC33-E4732658C40C}"/>
              </a:ext>
            </a:extLst>
          </p:cNvPr>
          <p:cNvSpPr txBox="1"/>
          <p:nvPr/>
        </p:nvSpPr>
        <p:spPr>
          <a:xfrm>
            <a:off x="984738" y="325601"/>
            <a:ext cx="419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err="1"/>
              <a:t>ssh</a:t>
            </a:r>
            <a:r>
              <a:rPr lang="en-US" altLang="zh-TW" dirty="0"/>
              <a:t> server</a:t>
            </a:r>
            <a:r>
              <a:rPr lang="zh-TW" altLang="en-US" dirty="0"/>
              <a:t>中設定</a:t>
            </a:r>
            <a:r>
              <a:rPr lang="en-US" altLang="zh-TW" dirty="0"/>
              <a:t>192.168.79.117</a:t>
            </a:r>
            <a:r>
              <a:rPr lang="zh-TW" altLang="en-US" dirty="0"/>
              <a:t>會被</a:t>
            </a:r>
            <a:r>
              <a:rPr lang="en-US" altLang="zh-TW" dirty="0"/>
              <a:t>deny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080D216-6062-458D-A821-76E11F8B948D}"/>
              </a:ext>
            </a:extLst>
          </p:cNvPr>
          <p:cNvSpPr txBox="1"/>
          <p:nvPr/>
        </p:nvSpPr>
        <p:spPr>
          <a:xfrm>
            <a:off x="3950677" y="4199287"/>
            <a:ext cx="173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hacker</a:t>
            </a:r>
            <a:r>
              <a:rPr lang="zh-TW" altLang="en-US" dirty="0"/>
              <a:t>無法登入</a:t>
            </a:r>
          </a:p>
        </p:txBody>
      </p:sp>
    </p:spTree>
    <p:extLst>
      <p:ext uri="{BB962C8B-B14F-4D97-AF65-F5344CB8AC3E}">
        <p14:creationId xmlns:p14="http://schemas.microsoft.com/office/powerpoint/2010/main" val="113657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BF3D0FE-DF74-4CA5-997F-341E8A4D3DD5}"/>
              </a:ext>
            </a:extLst>
          </p:cNvPr>
          <p:cNvSpPr txBox="1"/>
          <p:nvPr/>
        </p:nvSpPr>
        <p:spPr>
          <a:xfrm>
            <a:off x="803400" y="39027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網站攻擊與防禦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EE734E-5F1E-4D1B-802A-8519048EA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70" y="842864"/>
            <a:ext cx="9623030" cy="517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1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A320EB3-B26A-4F6A-AECF-2AA8BB575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67423"/>
            <a:ext cx="11065099" cy="384993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620F244-A637-463C-89D0-4FE3840070DC}"/>
              </a:ext>
            </a:extLst>
          </p:cNvPr>
          <p:cNvSpPr/>
          <p:nvPr/>
        </p:nvSpPr>
        <p:spPr>
          <a:xfrm>
            <a:off x="609600" y="3429000"/>
            <a:ext cx="10972800" cy="5568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7D41CBE-0CE9-40DB-94B9-5E77316B0DAE}"/>
              </a:ext>
            </a:extLst>
          </p:cNvPr>
          <p:cNvSpPr txBox="1"/>
          <p:nvPr/>
        </p:nvSpPr>
        <p:spPr>
          <a:xfrm>
            <a:off x="1055077" y="4560277"/>
            <a:ext cx="740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在</a:t>
            </a:r>
            <a:r>
              <a:rPr lang="en-US" altLang="zh-TW" dirty="0"/>
              <a:t>/var/log/httpd/</a:t>
            </a:r>
            <a:r>
              <a:rPr lang="en-US" altLang="zh-TW" dirty="0" err="1"/>
              <a:t>error_log</a:t>
            </a:r>
            <a:r>
              <a:rPr lang="zh-TW" altLang="en-US" dirty="0"/>
              <a:t>下</a:t>
            </a:r>
            <a:r>
              <a:rPr lang="en-US" altLang="zh-TW" dirty="0"/>
              <a:t>, </a:t>
            </a:r>
            <a:r>
              <a:rPr lang="zh-TW" altLang="en-US" dirty="0"/>
              <a:t>若輸入錯誤密碼</a:t>
            </a:r>
            <a:r>
              <a:rPr lang="en-US" altLang="zh-TW" dirty="0"/>
              <a:t>,</a:t>
            </a:r>
            <a:r>
              <a:rPr lang="zh-TW" altLang="en-US" dirty="0"/>
              <a:t>會有</a:t>
            </a:r>
            <a:r>
              <a:rPr lang="en-US" altLang="zh-TW" dirty="0" err="1"/>
              <a:t>auth_basic:error</a:t>
            </a:r>
            <a:r>
              <a:rPr lang="zh-TW" altLang="en-US" dirty="0"/>
              <a:t>訊息</a:t>
            </a:r>
          </a:p>
        </p:txBody>
      </p:sp>
    </p:spTree>
    <p:extLst>
      <p:ext uri="{BB962C8B-B14F-4D97-AF65-F5344CB8AC3E}">
        <p14:creationId xmlns:p14="http://schemas.microsoft.com/office/powerpoint/2010/main" val="25039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07BB642-1604-4E0F-AAE4-B461C03DF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45" y="474096"/>
            <a:ext cx="5321878" cy="345604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64D6B5C-9234-4DF6-93AA-D6D8699DE38F}"/>
              </a:ext>
            </a:extLst>
          </p:cNvPr>
          <p:cNvSpPr txBox="1"/>
          <p:nvPr/>
        </p:nvSpPr>
        <p:spPr>
          <a:xfrm>
            <a:off x="7493" y="0"/>
            <a:ext cx="127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猜密碼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DDC3AC-44B5-4871-9215-77C1C3063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477" y="3212122"/>
            <a:ext cx="10668000" cy="345603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AC79EC7-0745-4972-B34C-FB9DC0B67734}"/>
              </a:ext>
            </a:extLst>
          </p:cNvPr>
          <p:cNvSpPr/>
          <p:nvPr/>
        </p:nvSpPr>
        <p:spPr>
          <a:xfrm>
            <a:off x="820615" y="6107723"/>
            <a:ext cx="7069016" cy="1758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28347C1-F2C6-4FF3-8E40-8376405070C3}"/>
              </a:ext>
            </a:extLst>
          </p:cNvPr>
          <p:cNvSpPr/>
          <p:nvPr/>
        </p:nvSpPr>
        <p:spPr>
          <a:xfrm>
            <a:off x="4806461" y="5934463"/>
            <a:ext cx="3118339" cy="5223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>
            <a:extLst>
              <a:ext uri="{FF2B5EF4-FFF2-40B4-BE49-F238E27FC236}">
                <a16:creationId xmlns:a16="http://schemas.microsoft.com/office/drawing/2014/main" id="{16496B3A-9617-4E6A-9394-E14E62A43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244" y="1314557"/>
            <a:ext cx="10521414" cy="2884904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3BCA2F34-6311-4423-95E1-08E36E8DFD2F}"/>
              </a:ext>
            </a:extLst>
          </p:cNvPr>
          <p:cNvSpPr txBox="1"/>
          <p:nvPr/>
        </p:nvSpPr>
        <p:spPr>
          <a:xfrm>
            <a:off x="2189101" y="5964057"/>
            <a:ext cx="688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可以放到</a:t>
            </a:r>
            <a:r>
              <a:rPr lang="en-US" altLang="zh-TW" dirty="0"/>
              <a:t>crontab</a:t>
            </a:r>
            <a:r>
              <a:rPr lang="zh-TW" altLang="en-US" dirty="0"/>
              <a:t>中</a:t>
            </a:r>
            <a:r>
              <a:rPr lang="en-US" altLang="zh-TW" dirty="0"/>
              <a:t>,</a:t>
            </a:r>
            <a:r>
              <a:rPr lang="zh-TW" altLang="en-US" dirty="0"/>
              <a:t>這樣就可以定期檢查是否有猜密碼連錯三次的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BCC9A55-4FD6-4049-A5A4-78EE16EF0BE0}"/>
              </a:ext>
            </a:extLst>
          </p:cNvPr>
          <p:cNvSpPr/>
          <p:nvPr/>
        </p:nvSpPr>
        <p:spPr>
          <a:xfrm>
            <a:off x="447342" y="1038212"/>
            <a:ext cx="11594123" cy="1207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FC866B0-D8FF-4C6F-B65C-D531563AF34C}"/>
              </a:ext>
            </a:extLst>
          </p:cNvPr>
          <p:cNvGrpSpPr/>
          <p:nvPr/>
        </p:nvGrpSpPr>
        <p:grpSpPr>
          <a:xfrm>
            <a:off x="1680546" y="910195"/>
            <a:ext cx="8830907" cy="707183"/>
            <a:chOff x="1774331" y="166947"/>
            <a:chExt cx="8830907" cy="707183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BD1AE8D6-08BE-4D1A-A194-8617EFBD4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4331" y="474024"/>
              <a:ext cx="8830907" cy="400106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354F8683-797B-4C82-B38B-E45ECA9C2831}"/>
                </a:ext>
              </a:extLst>
            </p:cNvPr>
            <p:cNvSpPr txBox="1"/>
            <p:nvPr/>
          </p:nvSpPr>
          <p:spPr>
            <a:xfrm>
              <a:off x="1887415" y="1926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FBB82D1-CC9E-4599-A755-00AB4479C70E}"/>
                </a:ext>
              </a:extLst>
            </p:cNvPr>
            <p:cNvSpPr txBox="1"/>
            <p:nvPr/>
          </p:nvSpPr>
          <p:spPr>
            <a:xfrm>
              <a:off x="2302185" y="192670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C5324A9-0B6C-48D7-8EF1-389C9A196E8D}"/>
                </a:ext>
              </a:extLst>
            </p:cNvPr>
            <p:cNvSpPr txBox="1"/>
            <p:nvPr/>
          </p:nvSpPr>
          <p:spPr>
            <a:xfrm>
              <a:off x="2582192" y="1724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EFBEE4F-E156-40C9-A82C-3235093716C3}"/>
                </a:ext>
              </a:extLst>
            </p:cNvPr>
            <p:cNvSpPr txBox="1"/>
            <p:nvPr/>
          </p:nvSpPr>
          <p:spPr>
            <a:xfrm>
              <a:off x="3212124" y="1779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67D053E6-A4BA-4608-A78B-F28D0C9BB4DF}"/>
                </a:ext>
              </a:extLst>
            </p:cNvPr>
            <p:cNvSpPr txBox="1"/>
            <p:nvPr/>
          </p:nvSpPr>
          <p:spPr>
            <a:xfrm>
              <a:off x="4611631" y="166947"/>
              <a:ext cx="1477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FCFBD02-3D4C-4F9E-BCA9-86328FDEE6AF}"/>
                </a:ext>
              </a:extLst>
            </p:cNvPr>
            <p:cNvSpPr txBox="1"/>
            <p:nvPr/>
          </p:nvSpPr>
          <p:spPr>
            <a:xfrm>
              <a:off x="5630192" y="239142"/>
              <a:ext cx="533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6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1BC25BE-2633-47C0-8B16-D05662747BE1}"/>
                </a:ext>
              </a:extLst>
            </p:cNvPr>
            <p:cNvSpPr txBox="1"/>
            <p:nvPr/>
          </p:nvSpPr>
          <p:spPr>
            <a:xfrm>
              <a:off x="7107299" y="239142"/>
              <a:ext cx="751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7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4591547-BFA1-4A70-9C50-F0131A3E89F9}"/>
                </a:ext>
              </a:extLst>
            </p:cNvPr>
            <p:cNvSpPr txBox="1"/>
            <p:nvPr/>
          </p:nvSpPr>
          <p:spPr>
            <a:xfrm>
              <a:off x="7772400" y="239142"/>
              <a:ext cx="86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8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923946EF-6885-4595-BBDD-AA1B3A8BBBE3}"/>
                </a:ext>
              </a:extLst>
            </p:cNvPr>
            <p:cNvSpPr txBox="1"/>
            <p:nvPr/>
          </p:nvSpPr>
          <p:spPr>
            <a:xfrm>
              <a:off x="8398185" y="2391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9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7B498DB-D6D0-4B4A-AF66-E8D25A814BDF}"/>
                </a:ext>
              </a:extLst>
            </p:cNvPr>
            <p:cNvSpPr txBox="1"/>
            <p:nvPr/>
          </p:nvSpPr>
          <p:spPr>
            <a:xfrm>
              <a:off x="9317679" y="1979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10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458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1133</Words>
  <Application>Microsoft Office PowerPoint</Application>
  <PresentationFormat>寬螢幕</PresentationFormat>
  <Paragraphs>148</Paragraphs>
  <Slides>23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Office 佈景主題</vt:lpstr>
      <vt:lpstr>自動化運維</vt:lpstr>
      <vt:lpstr>大綱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自動化運維</dc:title>
  <dc:creator>CHIH-HENG KE</dc:creator>
  <cp:lastModifiedBy>CHIH-HENG KE</cp:lastModifiedBy>
  <cp:revision>8</cp:revision>
  <dcterms:created xsi:type="dcterms:W3CDTF">2021-09-03T07:28:22Z</dcterms:created>
  <dcterms:modified xsi:type="dcterms:W3CDTF">2021-09-13T03:49:45Z</dcterms:modified>
</cp:coreProperties>
</file>