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6" r:id="rId3"/>
    <p:sldId id="288" r:id="rId4"/>
    <p:sldId id="287" r:id="rId5"/>
    <p:sldId id="289" r:id="rId6"/>
    <p:sldId id="257" r:id="rId7"/>
    <p:sldId id="267" r:id="rId8"/>
    <p:sldId id="268" r:id="rId9"/>
    <p:sldId id="266" r:id="rId10"/>
    <p:sldId id="294" r:id="rId11"/>
    <p:sldId id="269" r:id="rId12"/>
    <p:sldId id="270" r:id="rId13"/>
    <p:sldId id="258" r:id="rId14"/>
    <p:sldId id="263" r:id="rId15"/>
    <p:sldId id="264" r:id="rId16"/>
    <p:sldId id="271" r:id="rId17"/>
    <p:sldId id="272" r:id="rId18"/>
    <p:sldId id="275" r:id="rId19"/>
    <p:sldId id="276" r:id="rId20"/>
    <p:sldId id="273" r:id="rId21"/>
    <p:sldId id="278" r:id="rId22"/>
    <p:sldId id="277" r:id="rId23"/>
    <p:sldId id="279" r:id="rId24"/>
    <p:sldId id="281" r:id="rId25"/>
    <p:sldId id="284" r:id="rId26"/>
    <p:sldId id="280" r:id="rId27"/>
    <p:sldId id="282" r:id="rId28"/>
    <p:sldId id="290" r:id="rId29"/>
    <p:sldId id="283" r:id="rId30"/>
    <p:sldId id="295" r:id="rId31"/>
    <p:sldId id="296" r:id="rId32"/>
    <p:sldId id="298" r:id="rId33"/>
    <p:sldId id="291" r:id="rId34"/>
    <p:sldId id="293" r:id="rId35"/>
    <p:sldId id="299" r:id="rId36"/>
    <p:sldId id="300" r:id="rId37"/>
    <p:sldId id="301"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0" d="100"/>
          <a:sy n="70" d="100"/>
        </p:scale>
        <p:origin x="4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A71AB-AC87-474E-BEA8-5BF27ECAA2A8}" type="datetimeFigureOut">
              <a:rPr kumimoji="1" lang="ja-JP" altLang="en-US" smtClean="0"/>
              <a:t>2016/12/22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F373F-0FFD-4C96-B4E3-2DE0A7BC07FE}" type="slidenum">
              <a:rPr kumimoji="1" lang="ja-JP" altLang="en-US" smtClean="0"/>
              <a:t>‹#›</a:t>
            </a:fld>
            <a:endParaRPr kumimoji="1" lang="ja-JP" altLang="en-US"/>
          </a:p>
        </p:txBody>
      </p:sp>
    </p:spTree>
    <p:extLst>
      <p:ext uri="{BB962C8B-B14F-4D97-AF65-F5344CB8AC3E}">
        <p14:creationId xmlns:p14="http://schemas.microsoft.com/office/powerpoint/2010/main" val="34291825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new</a:t>
            </a:r>
            <a:r>
              <a:rPr kumimoji="1" lang="en-US" altLang="ja-JP" baseline="0" dirty="0"/>
              <a:t> </a:t>
            </a:r>
            <a:r>
              <a:rPr kumimoji="1" lang="ja-JP" altLang="en-US" baseline="0" dirty="0"/>
              <a:t>クラス名　クラスを使えるようにする際に自動的に呼び出すメソッドをつくれる</a:t>
            </a:r>
            <a:endParaRPr kumimoji="1" lang="ja-JP" altLang="en-US" dirty="0"/>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6</a:t>
            </a:fld>
            <a:endParaRPr kumimoji="1" lang="ja-JP" altLang="en-US"/>
          </a:p>
        </p:txBody>
      </p:sp>
    </p:spTree>
    <p:extLst>
      <p:ext uri="{BB962C8B-B14F-4D97-AF65-F5344CB8AC3E}">
        <p14:creationId xmlns:p14="http://schemas.microsoft.com/office/powerpoint/2010/main" val="2073127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余談</a:t>
            </a:r>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20</a:t>
            </a:fld>
            <a:endParaRPr kumimoji="1" lang="ja-JP" altLang="en-US"/>
          </a:p>
        </p:txBody>
      </p:sp>
    </p:spTree>
    <p:extLst>
      <p:ext uri="{BB962C8B-B14F-4D97-AF65-F5344CB8AC3E}">
        <p14:creationId xmlns:p14="http://schemas.microsoft.com/office/powerpoint/2010/main" val="203232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22</a:t>
            </a:fld>
            <a:endParaRPr kumimoji="1" lang="ja-JP" altLang="en-US"/>
          </a:p>
        </p:txBody>
      </p:sp>
    </p:spTree>
    <p:extLst>
      <p:ext uri="{BB962C8B-B14F-4D97-AF65-F5344CB8AC3E}">
        <p14:creationId xmlns:p14="http://schemas.microsoft.com/office/powerpoint/2010/main" val="106579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書き方はメソッドの返り値の型指定がないもの</a:t>
            </a:r>
            <a:endParaRPr kumimoji="1" lang="en-US" altLang="ja-JP" dirty="0"/>
          </a:p>
          <a:p>
            <a:r>
              <a:rPr kumimoji="1" lang="en-US" altLang="ja-JP" dirty="0"/>
              <a:t>return</a:t>
            </a:r>
            <a:r>
              <a:rPr kumimoji="1" lang="en-US" altLang="ja-JP" baseline="0" dirty="0"/>
              <a:t> </a:t>
            </a:r>
            <a:r>
              <a:rPr kumimoji="1" lang="ja-JP" altLang="en-US" baseline="0" dirty="0"/>
              <a:t>変数</a:t>
            </a:r>
            <a:endParaRPr kumimoji="1" lang="ja-JP" altLang="en-US" dirty="0"/>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7</a:t>
            </a:fld>
            <a:endParaRPr kumimoji="1" lang="ja-JP" altLang="en-US"/>
          </a:p>
        </p:txBody>
      </p:sp>
    </p:spTree>
    <p:extLst>
      <p:ext uri="{BB962C8B-B14F-4D97-AF65-F5344CB8AC3E}">
        <p14:creationId xmlns:p14="http://schemas.microsoft.com/office/powerpoint/2010/main" val="42304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main</a:t>
            </a:r>
            <a:r>
              <a:rPr kumimoji="1" lang="ja-JP" altLang="en-US" dirty="0"/>
              <a:t>メソッドは必ず最初に呼ばれる</a:t>
            </a:r>
            <a:endParaRPr kumimoji="1" lang="en-US" altLang="ja-JP" dirty="0"/>
          </a:p>
          <a:p>
            <a:r>
              <a:rPr kumimoji="1" lang="ja-JP" altLang="en-US" dirty="0"/>
              <a:t>インスタンス生成して（クラスを使えるようにして）</a:t>
            </a:r>
            <a:endParaRPr kumimoji="1" lang="en-US" altLang="ja-JP" dirty="0"/>
          </a:p>
          <a:p>
            <a:r>
              <a:rPr kumimoji="1" lang="ja-JP" altLang="en-US" dirty="0"/>
              <a:t>もしコンストラクタがあればよばれる</a:t>
            </a:r>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8</a:t>
            </a:fld>
            <a:endParaRPr kumimoji="1" lang="ja-JP" altLang="en-US"/>
          </a:p>
        </p:txBody>
      </p:sp>
    </p:spTree>
    <p:extLst>
      <p:ext uri="{BB962C8B-B14F-4D97-AF65-F5344CB8AC3E}">
        <p14:creationId xmlns:p14="http://schemas.microsoft.com/office/powerpoint/2010/main" val="108850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9</a:t>
            </a:fld>
            <a:endParaRPr kumimoji="1" lang="ja-JP" altLang="en-US"/>
          </a:p>
        </p:txBody>
      </p:sp>
    </p:spTree>
    <p:extLst>
      <p:ext uri="{BB962C8B-B14F-4D97-AF65-F5344CB8AC3E}">
        <p14:creationId xmlns:p14="http://schemas.microsoft.com/office/powerpoint/2010/main" val="216901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10</a:t>
            </a:fld>
            <a:endParaRPr kumimoji="1" lang="ja-JP" altLang="en-US"/>
          </a:p>
        </p:txBody>
      </p:sp>
    </p:spTree>
    <p:extLst>
      <p:ext uri="{BB962C8B-B14F-4D97-AF65-F5344CB8AC3E}">
        <p14:creationId xmlns:p14="http://schemas.microsoft.com/office/powerpoint/2010/main" val="235733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という数字を渡す</a:t>
            </a:r>
            <a:r>
              <a:rPr kumimoji="1" lang="en-US" altLang="ja-JP" dirty="0"/>
              <a:t>(</a:t>
            </a:r>
            <a:r>
              <a:rPr kumimoji="1" lang="ja-JP" altLang="en-US" dirty="0"/>
              <a:t>変数でも可能</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11</a:t>
            </a:fld>
            <a:endParaRPr kumimoji="1" lang="ja-JP" altLang="en-US"/>
          </a:p>
        </p:txBody>
      </p:sp>
    </p:spTree>
    <p:extLst>
      <p:ext uri="{BB962C8B-B14F-4D97-AF65-F5344CB8AC3E}">
        <p14:creationId xmlns:p14="http://schemas.microsoft.com/office/powerpoint/2010/main" val="64737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実際にとあるプログラムをみると</a:t>
            </a:r>
            <a:r>
              <a:rPr kumimoji="1" lang="en-US" altLang="ja-JP" dirty="0"/>
              <a:t>2</a:t>
            </a:r>
            <a:r>
              <a:rPr kumimoji="1" lang="ja-JP" altLang="en-US" dirty="0" err="1"/>
              <a:t>つの</a:t>
            </a:r>
            <a:r>
              <a:rPr kumimoji="1" lang="ja-JP" altLang="en-US" dirty="0"/>
              <a:t>クラスがあって</a:t>
            </a:r>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13</a:t>
            </a:fld>
            <a:endParaRPr kumimoji="1" lang="ja-JP" altLang="en-US"/>
          </a:p>
        </p:txBody>
      </p:sp>
    </p:spTree>
    <p:extLst>
      <p:ext uri="{BB962C8B-B14F-4D97-AF65-F5344CB8AC3E}">
        <p14:creationId xmlns:p14="http://schemas.microsoft.com/office/powerpoint/2010/main" val="255742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実際にとあるプログラムをみると</a:t>
            </a:r>
            <a:r>
              <a:rPr kumimoji="1" lang="en-US" altLang="ja-JP" dirty="0"/>
              <a:t>2</a:t>
            </a:r>
            <a:r>
              <a:rPr kumimoji="1" lang="ja-JP" altLang="en-US" dirty="0" err="1"/>
              <a:t>つの</a:t>
            </a:r>
            <a:r>
              <a:rPr kumimoji="1" lang="ja-JP" altLang="en-US" dirty="0"/>
              <a:t>クラスがあって</a:t>
            </a:r>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14</a:t>
            </a:fld>
            <a:endParaRPr kumimoji="1" lang="ja-JP" altLang="en-US"/>
          </a:p>
        </p:txBody>
      </p:sp>
    </p:spTree>
    <p:extLst>
      <p:ext uri="{BB962C8B-B14F-4D97-AF65-F5344CB8AC3E}">
        <p14:creationId xmlns:p14="http://schemas.microsoft.com/office/powerpoint/2010/main" val="702726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メソッドを書く時と同じ位置に</a:t>
            </a:r>
            <a:endParaRPr kumimoji="1" lang="en-US" altLang="ja-JP" dirty="0"/>
          </a:p>
          <a:p>
            <a:r>
              <a:rPr kumimoji="1" lang="ja-JP" altLang="en-US" dirty="0"/>
              <a:t>インスタンス生成時によばれる</a:t>
            </a:r>
          </a:p>
        </p:txBody>
      </p:sp>
      <p:sp>
        <p:nvSpPr>
          <p:cNvPr id="4" name="スライド番号プレースホルダー 3"/>
          <p:cNvSpPr>
            <a:spLocks noGrp="1"/>
          </p:cNvSpPr>
          <p:nvPr>
            <p:ph type="sldNum" sz="quarter" idx="10"/>
          </p:nvPr>
        </p:nvSpPr>
        <p:spPr/>
        <p:txBody>
          <a:bodyPr/>
          <a:lstStyle/>
          <a:p>
            <a:fld id="{077F373F-0FFD-4C96-B4E3-2DE0A7BC07FE}" type="slidenum">
              <a:rPr kumimoji="1" lang="ja-JP" altLang="en-US" smtClean="0"/>
              <a:t>15</a:t>
            </a:fld>
            <a:endParaRPr kumimoji="1" lang="ja-JP" altLang="en-US"/>
          </a:p>
        </p:txBody>
      </p:sp>
    </p:spTree>
    <p:extLst>
      <p:ext uri="{BB962C8B-B14F-4D97-AF65-F5344CB8AC3E}">
        <p14:creationId xmlns:p14="http://schemas.microsoft.com/office/powerpoint/2010/main" val="1924273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305430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137333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122133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217024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421700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359341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22777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359414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195448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311967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5A56692-9152-4B21-8DE1-37427C6EB7AE}"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377329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56692-9152-4B21-8DE1-37427C6EB7AE}" type="datetimeFigureOut">
              <a:rPr kumimoji="1" lang="ja-JP" altLang="en-US" smtClean="0"/>
              <a:t>2016/12/22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AB147-9357-4C9D-BCF2-781CEF98DB76}" type="slidenum">
              <a:rPr kumimoji="1" lang="ja-JP" altLang="en-US" smtClean="0"/>
              <a:t>‹#›</a:t>
            </a:fld>
            <a:endParaRPr kumimoji="1" lang="ja-JP" altLang="en-US"/>
          </a:p>
        </p:txBody>
      </p:sp>
    </p:spTree>
    <p:extLst>
      <p:ext uri="{BB962C8B-B14F-4D97-AF65-F5344CB8AC3E}">
        <p14:creationId xmlns:p14="http://schemas.microsoft.com/office/powerpoint/2010/main" val="2288743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kab-studio.biz/Programing/OOPinJava/" TargetMode="External"/><Relationship Id="rId2" Type="http://schemas.openxmlformats.org/officeDocument/2006/relationships/hyperlink" Target="http://www.javadrive.jp/sta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sugai.fc2web.com/java/modify.html" TargetMode="External"/><Relationship Id="rId2" Type="http://schemas.openxmlformats.org/officeDocument/2006/relationships/hyperlink" Target="http://msugai.fc2web.com/java/instanc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6600" dirty="0"/>
              <a:t>Java</a:t>
            </a:r>
            <a:r>
              <a:rPr kumimoji="1" lang="ja-JP" altLang="en-US" sz="7200" dirty="0"/>
              <a:t>講習 </a:t>
            </a:r>
            <a:r>
              <a:rPr kumimoji="1" lang="en-US" altLang="ja-JP" sz="7200" dirty="0"/>
              <a:t>10</a:t>
            </a:r>
            <a:endParaRPr kumimoji="1" lang="ja-JP" altLang="en-US" sz="6600" dirty="0"/>
          </a:p>
        </p:txBody>
      </p:sp>
      <p:sp>
        <p:nvSpPr>
          <p:cNvPr id="3" name="サブタイトル 2"/>
          <p:cNvSpPr>
            <a:spLocks noGrp="1"/>
          </p:cNvSpPr>
          <p:nvPr>
            <p:ph type="subTitle" idx="1"/>
          </p:nvPr>
        </p:nvSpPr>
        <p:spPr>
          <a:xfrm>
            <a:off x="1524000" y="4097797"/>
            <a:ext cx="9144000" cy="1655762"/>
          </a:xfrm>
        </p:spPr>
        <p:txBody>
          <a:bodyPr>
            <a:normAutofit/>
          </a:bodyPr>
          <a:lstStyle/>
          <a:p>
            <a:r>
              <a:rPr kumimoji="1" lang="ja-JP" altLang="en-US" sz="4000" dirty="0"/>
              <a:t>クラス　その３　コンストラクタ</a:t>
            </a:r>
          </a:p>
        </p:txBody>
      </p:sp>
    </p:spTree>
    <p:extLst>
      <p:ext uri="{BB962C8B-B14F-4D97-AF65-F5344CB8AC3E}">
        <p14:creationId xmlns:p14="http://schemas.microsoft.com/office/powerpoint/2010/main" val="1030394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8868" y="187400"/>
            <a:ext cx="10515600" cy="740788"/>
          </a:xfrm>
        </p:spPr>
        <p:txBody>
          <a:bodyPr/>
          <a:lstStyle/>
          <a:p>
            <a:r>
              <a:rPr lang="ja-JP" altLang="en-US" b="1" dirty="0"/>
              <a:t>コンストラクタ</a:t>
            </a:r>
            <a:endParaRPr kumimoji="1" lang="ja-JP" altLang="en-US" b="1" dirty="0"/>
          </a:p>
        </p:txBody>
      </p:sp>
      <p:sp>
        <p:nvSpPr>
          <p:cNvPr id="3" name="コンテンツ プレースホルダー 2"/>
          <p:cNvSpPr>
            <a:spLocks noGrp="1"/>
          </p:cNvSpPr>
          <p:nvPr>
            <p:ph idx="1"/>
          </p:nvPr>
        </p:nvSpPr>
        <p:spPr>
          <a:xfrm>
            <a:off x="981419" y="921118"/>
            <a:ext cx="10515600" cy="697237"/>
          </a:xfrm>
        </p:spPr>
        <p:txBody>
          <a:bodyPr/>
          <a:lstStyle/>
          <a:p>
            <a:pPr marL="0" indent="0">
              <a:buNone/>
            </a:pPr>
            <a:r>
              <a:rPr kumimoji="1" lang="ja-JP" altLang="en-US" dirty="0"/>
              <a:t>通常のメソッドのように値を渡すこともできる</a:t>
            </a:r>
          </a:p>
        </p:txBody>
      </p:sp>
      <p:sp>
        <p:nvSpPr>
          <p:cNvPr id="4" name="テキスト ボックス 3"/>
          <p:cNvSpPr txBox="1"/>
          <p:nvPr/>
        </p:nvSpPr>
        <p:spPr>
          <a:xfrm>
            <a:off x="1081469" y="4875349"/>
            <a:ext cx="11004035" cy="1754326"/>
          </a:xfrm>
          <a:prstGeom prst="rect">
            <a:avLst/>
          </a:prstGeom>
          <a:solidFill>
            <a:schemeClr val="bg1">
              <a:lumMod val="95000"/>
            </a:schemeClr>
          </a:solidFill>
          <a:ln w="50800">
            <a:solidFill>
              <a:srgbClr val="0070C0"/>
            </a:solidFill>
          </a:ln>
        </p:spPr>
        <p:txBody>
          <a:bodyPr wrap="square" rtlCol="0">
            <a:spAutoFit/>
          </a:bodyPr>
          <a:lstStyle/>
          <a:p>
            <a:r>
              <a:rPr lang="ja-JP" altLang="en-US" sz="3600" b="1" dirty="0"/>
              <a:t>クラス名</a:t>
            </a:r>
            <a:r>
              <a:rPr lang="en-US" altLang="ja-JP" sz="3600" b="1" dirty="0"/>
              <a:t>(</a:t>
            </a:r>
            <a:r>
              <a:rPr lang="ja-JP" altLang="en-US" sz="3600" b="1" dirty="0"/>
              <a:t>貰う値の変数宣言</a:t>
            </a:r>
            <a:r>
              <a:rPr lang="en-US" altLang="ja-JP" sz="3600" b="1" dirty="0"/>
              <a:t>1,</a:t>
            </a:r>
            <a:r>
              <a:rPr lang="ja-JP" altLang="en-US" sz="3600" b="1" dirty="0"/>
              <a:t>貰う値の変数宣言</a:t>
            </a:r>
            <a:r>
              <a:rPr lang="en-US" altLang="ja-JP" sz="3600" b="1" dirty="0"/>
              <a:t>1){</a:t>
            </a:r>
          </a:p>
          <a:p>
            <a:r>
              <a:rPr lang="en-US" altLang="ja-JP" sz="3600" b="1" dirty="0"/>
              <a:t>  	//</a:t>
            </a:r>
            <a:r>
              <a:rPr lang="ja-JP" altLang="en-US" sz="3600" b="1" dirty="0"/>
              <a:t>処理</a:t>
            </a:r>
            <a:endParaRPr lang="en-US" altLang="ja-JP" sz="3600" b="1" dirty="0"/>
          </a:p>
          <a:p>
            <a:r>
              <a:rPr lang="en-US" altLang="ja-JP" sz="3600" b="1" dirty="0"/>
              <a:t>}</a:t>
            </a:r>
            <a:endParaRPr kumimoji="1" lang="ja-JP" altLang="en-US" sz="3600" b="1" dirty="0"/>
          </a:p>
        </p:txBody>
      </p:sp>
      <p:sp>
        <p:nvSpPr>
          <p:cNvPr id="5" name="テキスト ボックス 4"/>
          <p:cNvSpPr txBox="1"/>
          <p:nvPr/>
        </p:nvSpPr>
        <p:spPr>
          <a:xfrm>
            <a:off x="661012" y="2577147"/>
            <a:ext cx="10058400" cy="584775"/>
          </a:xfrm>
          <a:prstGeom prst="rect">
            <a:avLst/>
          </a:prstGeom>
          <a:solidFill>
            <a:schemeClr val="bg1">
              <a:lumMod val="95000"/>
            </a:schemeClr>
          </a:solidFill>
          <a:ln w="50800">
            <a:solidFill>
              <a:srgbClr val="0070C0"/>
            </a:solidFill>
          </a:ln>
        </p:spPr>
        <p:txBody>
          <a:bodyPr wrap="square" rtlCol="0">
            <a:spAutoFit/>
          </a:bodyPr>
          <a:lstStyle/>
          <a:p>
            <a:r>
              <a:rPr lang="ja-JP" altLang="en-US" sz="3200" b="1" dirty="0"/>
              <a:t>クラス名　変数　</a:t>
            </a:r>
            <a:r>
              <a:rPr lang="en-US" altLang="ja-JP" sz="3200" b="1" dirty="0"/>
              <a:t>= new </a:t>
            </a:r>
            <a:r>
              <a:rPr lang="ja-JP" altLang="en-US" sz="3200" b="1" dirty="0"/>
              <a:t>クラス名</a:t>
            </a:r>
            <a:r>
              <a:rPr lang="en-US" altLang="ja-JP" sz="3200" b="1" dirty="0"/>
              <a:t>(</a:t>
            </a:r>
            <a:r>
              <a:rPr lang="ja-JP" altLang="en-US" sz="3200" b="1" dirty="0"/>
              <a:t>渡す値</a:t>
            </a:r>
            <a:r>
              <a:rPr lang="en-US" altLang="ja-JP" sz="3200" b="1" dirty="0"/>
              <a:t>, </a:t>
            </a:r>
            <a:r>
              <a:rPr lang="ja-JP" altLang="en-US" sz="3200" b="1" dirty="0"/>
              <a:t>渡す値</a:t>
            </a:r>
            <a:r>
              <a:rPr lang="en-US" altLang="ja-JP" sz="3200" b="1" dirty="0"/>
              <a:t>2);</a:t>
            </a:r>
            <a:endParaRPr kumimoji="1" lang="ja-JP" altLang="en-US" sz="3200" b="1" dirty="0"/>
          </a:p>
        </p:txBody>
      </p:sp>
      <p:sp>
        <p:nvSpPr>
          <p:cNvPr id="6" name="テキスト ボックス 5"/>
          <p:cNvSpPr txBox="1"/>
          <p:nvPr/>
        </p:nvSpPr>
        <p:spPr>
          <a:xfrm>
            <a:off x="348867" y="1922292"/>
            <a:ext cx="8321408" cy="523220"/>
          </a:xfrm>
          <a:prstGeom prst="rect">
            <a:avLst/>
          </a:prstGeom>
          <a:noFill/>
        </p:spPr>
        <p:txBody>
          <a:bodyPr wrap="square" rtlCol="0">
            <a:spAutoFit/>
          </a:bodyPr>
          <a:lstStyle/>
          <a:p>
            <a:r>
              <a:rPr lang="ja-JP" altLang="en-US" sz="2800" i="1" dirty="0"/>
              <a:t>インスタンス生成　（値を渡す） 複数でも渡せる</a:t>
            </a:r>
            <a:endParaRPr kumimoji="1" lang="ja-JP" altLang="en-US" sz="2800" i="1" dirty="0"/>
          </a:p>
        </p:txBody>
      </p:sp>
      <p:sp>
        <p:nvSpPr>
          <p:cNvPr id="7" name="テキスト ボックス 6"/>
          <p:cNvSpPr txBox="1"/>
          <p:nvPr/>
        </p:nvSpPr>
        <p:spPr>
          <a:xfrm>
            <a:off x="268038" y="4243675"/>
            <a:ext cx="6639537" cy="523220"/>
          </a:xfrm>
          <a:prstGeom prst="rect">
            <a:avLst/>
          </a:prstGeom>
          <a:noFill/>
        </p:spPr>
        <p:txBody>
          <a:bodyPr wrap="square" rtlCol="0">
            <a:spAutoFit/>
          </a:bodyPr>
          <a:lstStyle/>
          <a:p>
            <a:r>
              <a:rPr kumimoji="1" lang="ja-JP" altLang="en-US" sz="2800" i="1" dirty="0"/>
              <a:t>コンストラクタ作成　</a:t>
            </a:r>
            <a:r>
              <a:rPr kumimoji="1" lang="en-US" altLang="ja-JP" sz="2800" i="1" dirty="0"/>
              <a:t>(</a:t>
            </a:r>
            <a:r>
              <a:rPr kumimoji="1" lang="ja-JP" altLang="en-US" sz="2800" i="1" dirty="0"/>
              <a:t>値を受け取る</a:t>
            </a:r>
            <a:r>
              <a:rPr kumimoji="1" lang="en-US" altLang="ja-JP" sz="2800" i="1" dirty="0"/>
              <a:t>)</a:t>
            </a:r>
            <a:endParaRPr kumimoji="1" lang="ja-JP" altLang="en-US" sz="2800" i="1" dirty="0"/>
          </a:p>
        </p:txBody>
      </p:sp>
    </p:spTree>
    <p:extLst>
      <p:ext uri="{BB962C8B-B14F-4D97-AF65-F5344CB8AC3E}">
        <p14:creationId xmlns:p14="http://schemas.microsoft.com/office/powerpoint/2010/main" val="100701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82583" y="3347049"/>
            <a:ext cx="6112042" cy="1176824"/>
          </a:xfrm>
          <a:prstGeom prst="rect">
            <a:avLst/>
          </a:prstGeom>
          <a:solidFill>
            <a:schemeClr val="accent2">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コンテンツ プレースホルダー 2"/>
          <p:cNvSpPr>
            <a:spLocks noGrp="1"/>
          </p:cNvSpPr>
          <p:nvPr>
            <p:ph idx="1"/>
          </p:nvPr>
        </p:nvSpPr>
        <p:spPr>
          <a:xfrm>
            <a:off x="284747" y="252663"/>
            <a:ext cx="11674642" cy="5803984"/>
          </a:xfrm>
          <a:noFill/>
          <a:ln>
            <a:solidFill>
              <a:schemeClr val="accent1"/>
            </a:solidFill>
          </a:ln>
        </p:spPr>
        <p:txBody>
          <a:bodyPr>
            <a:normAutofit fontScale="85000" lnSpcReduction="20000"/>
          </a:bodyPr>
          <a:lstStyle/>
          <a:p>
            <a:pPr marL="0" indent="0">
              <a:lnSpc>
                <a:spcPct val="170000"/>
              </a:lnSpc>
              <a:buNone/>
            </a:pPr>
            <a:r>
              <a:rPr kumimoji="1" lang="en-US" altLang="ja-JP" b="1" dirty="0"/>
              <a:t>public class Main{</a:t>
            </a:r>
          </a:p>
          <a:p>
            <a:pPr marL="0" indent="0">
              <a:buNone/>
            </a:pPr>
            <a:r>
              <a:rPr lang="en-US" altLang="ja-JP" dirty="0"/>
              <a:t>	public static void main(String[] </a:t>
            </a:r>
            <a:r>
              <a:rPr lang="en-US" altLang="ja-JP" dirty="0" err="1"/>
              <a:t>args</a:t>
            </a:r>
            <a:r>
              <a:rPr lang="en-US" altLang="ja-JP" dirty="0"/>
              <a:t>){</a:t>
            </a:r>
          </a:p>
          <a:p>
            <a:pPr marL="0" indent="0">
              <a:buNone/>
            </a:pPr>
            <a:r>
              <a:rPr kumimoji="1" lang="en-US" altLang="ja-JP" dirty="0"/>
              <a:t>		</a:t>
            </a:r>
            <a:r>
              <a:rPr kumimoji="1" lang="en-US" altLang="ja-JP" b="1" dirty="0"/>
              <a:t>Sub </a:t>
            </a:r>
            <a:r>
              <a:rPr kumimoji="1" lang="en-US" altLang="ja-JP" b="1" dirty="0" err="1"/>
              <a:t>sub</a:t>
            </a:r>
            <a:r>
              <a:rPr kumimoji="1" lang="en-US" altLang="ja-JP" b="1" dirty="0"/>
              <a:t> = new Sub(1);</a:t>
            </a:r>
            <a:r>
              <a:rPr lang="en-US" altLang="ja-JP" dirty="0"/>
              <a:t>	</a:t>
            </a:r>
            <a:r>
              <a:rPr kumimoji="1" lang="en-US" altLang="ja-JP" b="1" dirty="0">
                <a:solidFill>
                  <a:schemeClr val="accent6">
                    <a:lumMod val="75000"/>
                  </a:schemeClr>
                </a:solidFill>
              </a:rPr>
              <a:t>//</a:t>
            </a:r>
            <a:r>
              <a:rPr kumimoji="1" lang="ja-JP" altLang="en-US" b="1" dirty="0">
                <a:solidFill>
                  <a:schemeClr val="accent6">
                    <a:lumMod val="75000"/>
                  </a:schemeClr>
                </a:solidFill>
              </a:rPr>
              <a:t>インスタンス生成し、</a:t>
            </a:r>
            <a:endParaRPr kumimoji="1" lang="en-US" altLang="ja-JP" b="1" dirty="0">
              <a:solidFill>
                <a:schemeClr val="accent6">
                  <a:lumMod val="75000"/>
                </a:schemeClr>
              </a:solidFill>
            </a:endParaRPr>
          </a:p>
          <a:p>
            <a:pPr marL="0" indent="0">
              <a:buNone/>
            </a:pPr>
            <a:r>
              <a:rPr lang="en-US" altLang="ja-JP" dirty="0"/>
              <a:t>								</a:t>
            </a:r>
            <a:r>
              <a:rPr lang="en-US" altLang="ja-JP" b="1" dirty="0">
                <a:solidFill>
                  <a:schemeClr val="accent6">
                    <a:lumMod val="75000"/>
                  </a:schemeClr>
                </a:solidFill>
              </a:rPr>
              <a:t>//</a:t>
            </a:r>
            <a:r>
              <a:rPr lang="ja-JP" altLang="en-US" b="1" dirty="0">
                <a:solidFill>
                  <a:schemeClr val="accent6">
                    <a:lumMod val="75000"/>
                  </a:schemeClr>
                </a:solidFill>
              </a:rPr>
              <a:t>コンストラクタを呼ぶ</a:t>
            </a:r>
            <a:endParaRPr kumimoji="1" lang="en-US" altLang="ja-JP" b="1" dirty="0">
              <a:solidFill>
                <a:schemeClr val="accent6">
                  <a:lumMod val="75000"/>
                </a:schemeClr>
              </a:solidFill>
            </a:endParaRPr>
          </a:p>
          <a:p>
            <a:pPr marL="0" indent="0">
              <a:buNone/>
            </a:pPr>
            <a:r>
              <a:rPr kumimoji="1" lang="en-US" altLang="ja-JP" dirty="0"/>
              <a:t>	</a:t>
            </a:r>
            <a:r>
              <a:rPr lang="en-US" altLang="ja-JP" dirty="0"/>
              <a:t>}						</a:t>
            </a:r>
          </a:p>
          <a:p>
            <a:pPr marL="0" indent="0">
              <a:buNone/>
            </a:pPr>
            <a:r>
              <a:rPr kumimoji="1" lang="en-US" altLang="ja-JP" b="1" dirty="0"/>
              <a:t>}</a:t>
            </a:r>
          </a:p>
          <a:p>
            <a:pPr marL="0" indent="0">
              <a:lnSpc>
                <a:spcPct val="160000"/>
              </a:lnSpc>
              <a:buNone/>
            </a:pPr>
            <a:r>
              <a:rPr lang="en-US" altLang="ja-JP" b="1" dirty="0"/>
              <a:t>class Sub{</a:t>
            </a:r>
          </a:p>
          <a:p>
            <a:pPr marL="0" indent="0">
              <a:buNone/>
            </a:pPr>
            <a:r>
              <a:rPr kumimoji="1" lang="en-US" altLang="ja-JP" dirty="0"/>
              <a:t>	Sub(</a:t>
            </a:r>
            <a:r>
              <a:rPr kumimoji="1" lang="en-US" altLang="ja-JP" b="1" dirty="0" err="1"/>
              <a:t>int</a:t>
            </a:r>
            <a:r>
              <a:rPr kumimoji="1" lang="en-US" altLang="ja-JP" dirty="0"/>
              <a:t> </a:t>
            </a:r>
            <a:r>
              <a:rPr kumimoji="1" lang="en-US" altLang="ja-JP" b="1" dirty="0" err="1"/>
              <a:t>i</a:t>
            </a:r>
            <a:r>
              <a:rPr kumimoji="1" lang="en-US" altLang="ja-JP" dirty="0"/>
              <a:t>){	</a:t>
            </a:r>
            <a:r>
              <a:rPr kumimoji="1" lang="en-US" altLang="ja-JP" b="1" dirty="0">
                <a:solidFill>
                  <a:schemeClr val="accent6">
                    <a:lumMod val="75000"/>
                  </a:schemeClr>
                </a:solidFill>
              </a:rPr>
              <a:t>//</a:t>
            </a:r>
            <a:r>
              <a:rPr kumimoji="1" lang="ja-JP" altLang="en-US" b="1" dirty="0">
                <a:solidFill>
                  <a:schemeClr val="accent6">
                    <a:lumMod val="75000"/>
                  </a:schemeClr>
                </a:solidFill>
              </a:rPr>
              <a:t>コンストラクタ</a:t>
            </a:r>
            <a:endParaRPr kumimoji="1" lang="en-US" altLang="ja-JP" b="1" dirty="0">
              <a:solidFill>
                <a:schemeClr val="accent6">
                  <a:lumMod val="75000"/>
                </a:schemeClr>
              </a:solidFill>
            </a:endParaRPr>
          </a:p>
          <a:p>
            <a:pPr marL="0" indent="0">
              <a:buNone/>
            </a:pPr>
            <a:r>
              <a:rPr lang="en-US" altLang="ja-JP" dirty="0"/>
              <a:t>		</a:t>
            </a:r>
            <a:r>
              <a:rPr lang="en-US" altLang="ja-JP" dirty="0" err="1"/>
              <a:t>System.out.println</a:t>
            </a:r>
            <a:r>
              <a:rPr lang="en-US" altLang="ja-JP" dirty="0"/>
              <a:t>(“</a:t>
            </a:r>
            <a:r>
              <a:rPr lang="ja-JP" altLang="en-US" dirty="0"/>
              <a:t>初期処理</a:t>
            </a:r>
            <a:r>
              <a:rPr lang="en-US" altLang="ja-JP" dirty="0"/>
              <a:t>” + </a:t>
            </a:r>
            <a:r>
              <a:rPr lang="en-US" altLang="ja-JP" dirty="0" err="1"/>
              <a:t>i</a:t>
            </a:r>
            <a:r>
              <a:rPr lang="en-US" altLang="ja-JP" dirty="0"/>
              <a:t>);</a:t>
            </a:r>
            <a:endParaRPr kumimoji="1" lang="en-US" altLang="ja-JP" dirty="0"/>
          </a:p>
          <a:p>
            <a:pPr marL="0" indent="0">
              <a:buNone/>
            </a:pPr>
            <a:r>
              <a:rPr lang="en-US" altLang="ja-JP" dirty="0"/>
              <a:t>	}</a:t>
            </a:r>
          </a:p>
          <a:p>
            <a:pPr marL="0" indent="0">
              <a:buNone/>
            </a:pPr>
            <a:r>
              <a:rPr kumimoji="1" lang="en-US" altLang="ja-JP" dirty="0"/>
              <a:t>	void </a:t>
            </a:r>
            <a:r>
              <a:rPr kumimoji="1" lang="en-US" altLang="ja-JP" dirty="0" err="1"/>
              <a:t>subMethod</a:t>
            </a:r>
            <a:r>
              <a:rPr kumimoji="1" lang="en-US" altLang="ja-JP" dirty="0"/>
              <a:t>(){</a:t>
            </a:r>
          </a:p>
          <a:p>
            <a:pPr marL="0" indent="0">
              <a:buNone/>
            </a:pPr>
            <a:r>
              <a:rPr lang="en-US" altLang="ja-JP" dirty="0"/>
              <a:t>	}</a:t>
            </a:r>
          </a:p>
          <a:p>
            <a:pPr marL="0" indent="0">
              <a:buNone/>
            </a:pPr>
            <a:r>
              <a:rPr kumimoji="1" lang="en-US" altLang="ja-JP" b="1" dirty="0"/>
              <a:t>}</a:t>
            </a:r>
          </a:p>
        </p:txBody>
      </p:sp>
      <p:sp>
        <p:nvSpPr>
          <p:cNvPr id="5" name="正方形/長方形 4"/>
          <p:cNvSpPr/>
          <p:nvPr/>
        </p:nvSpPr>
        <p:spPr>
          <a:xfrm>
            <a:off x="8824512" y="2398883"/>
            <a:ext cx="2941504" cy="18963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b="1" dirty="0"/>
              <a:t>初期処理</a:t>
            </a:r>
            <a:r>
              <a:rPr kumimoji="1" lang="en-US" altLang="ja-JP" sz="4000" b="1" dirty="0"/>
              <a:t>1</a:t>
            </a:r>
            <a:endParaRPr kumimoji="1" lang="ja-JP" altLang="en-US" sz="4000" b="1" dirty="0"/>
          </a:p>
        </p:txBody>
      </p:sp>
      <p:sp>
        <p:nvSpPr>
          <p:cNvPr id="6" name="テキスト ボックス 5"/>
          <p:cNvSpPr txBox="1"/>
          <p:nvPr/>
        </p:nvSpPr>
        <p:spPr>
          <a:xfrm>
            <a:off x="9165097" y="5473005"/>
            <a:ext cx="3026903" cy="1384995"/>
          </a:xfrm>
          <a:prstGeom prst="rect">
            <a:avLst/>
          </a:prstGeom>
          <a:solidFill>
            <a:schemeClr val="bg1">
              <a:lumMod val="95000"/>
            </a:schemeClr>
          </a:solidFill>
          <a:ln w="50800">
            <a:solidFill>
              <a:srgbClr val="0070C0"/>
            </a:solidFill>
          </a:ln>
        </p:spPr>
        <p:txBody>
          <a:bodyPr wrap="square" rtlCol="0">
            <a:spAutoFit/>
          </a:bodyPr>
          <a:lstStyle/>
          <a:p>
            <a:r>
              <a:rPr lang="ja-JP" altLang="en-US" sz="2800" b="1" dirty="0"/>
              <a:t>クラス名</a:t>
            </a:r>
            <a:r>
              <a:rPr lang="en-US" altLang="ja-JP" sz="2800" b="1" dirty="0"/>
              <a:t>(){</a:t>
            </a:r>
          </a:p>
          <a:p>
            <a:r>
              <a:rPr lang="en-US" altLang="ja-JP" sz="2800" b="1" dirty="0"/>
              <a:t>  	//</a:t>
            </a:r>
            <a:r>
              <a:rPr lang="ja-JP" altLang="en-US" sz="2800" b="1" dirty="0"/>
              <a:t>処理</a:t>
            </a:r>
            <a:endParaRPr lang="en-US" altLang="ja-JP" sz="2800" b="1" dirty="0"/>
          </a:p>
          <a:p>
            <a:r>
              <a:rPr lang="en-US" altLang="ja-JP" sz="2800" b="1" dirty="0"/>
              <a:t>}</a:t>
            </a:r>
            <a:endParaRPr kumimoji="1" lang="ja-JP" altLang="en-US" sz="2800" b="1" dirty="0"/>
          </a:p>
        </p:txBody>
      </p:sp>
    </p:spTree>
    <p:extLst>
      <p:ext uri="{BB962C8B-B14F-4D97-AF65-F5344CB8AC3E}">
        <p14:creationId xmlns:p14="http://schemas.microsoft.com/office/powerpoint/2010/main" val="160165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どういう時に使うか</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9266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82589" y="2751354"/>
            <a:ext cx="8829582" cy="34814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931416" y="319598"/>
            <a:ext cx="8829582" cy="2311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762435" y="1511560"/>
            <a:ext cx="2369402" cy="43902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695635" y="4722920"/>
            <a:ext cx="8016536" cy="118073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82589" y="319597"/>
            <a:ext cx="8878409" cy="6010182"/>
          </a:xfrm>
          <a:ln w="38100">
            <a:solidFill>
              <a:schemeClr val="accent1">
                <a:shade val="50000"/>
              </a:schemeClr>
            </a:solidFill>
          </a:ln>
        </p:spPr>
        <p:txBody>
          <a:bodyPr>
            <a:noAutofit/>
          </a:bodyPr>
          <a:lstStyle/>
          <a:p>
            <a:pPr marL="0" indent="0">
              <a:buNone/>
            </a:pPr>
            <a:r>
              <a:rPr lang="en-US" altLang="ja-JP" sz="2000" b="1" dirty="0">
                <a:latin typeface="+mn-ea"/>
              </a:rPr>
              <a:t>public class Main{</a:t>
            </a:r>
          </a:p>
          <a:p>
            <a:pPr marL="0" indent="0">
              <a:buNone/>
            </a:pPr>
            <a:r>
              <a:rPr lang="en-US" altLang="ja-JP" sz="2000" b="1" dirty="0">
                <a:latin typeface="+mn-ea"/>
              </a:rPr>
              <a:t>	public static void main(String </a:t>
            </a:r>
            <a:r>
              <a:rPr lang="en-US" altLang="ja-JP" sz="2000" b="1" dirty="0" err="1">
                <a:latin typeface="+mn-ea"/>
              </a:rPr>
              <a:t>args</a:t>
            </a:r>
            <a:r>
              <a:rPr lang="en-US" altLang="ja-JP" sz="2000" b="1" dirty="0">
                <a:latin typeface="+mn-ea"/>
              </a:rPr>
              <a:t>[]){</a:t>
            </a:r>
          </a:p>
          <a:p>
            <a:pPr marL="0" indent="0">
              <a:buNone/>
            </a:pPr>
            <a:r>
              <a:rPr lang="en-US" altLang="ja-JP" sz="2000" dirty="0">
                <a:latin typeface="+mn-ea"/>
              </a:rPr>
              <a:t>		Television tv1 = new Television();</a:t>
            </a:r>
          </a:p>
          <a:p>
            <a:pPr marL="0" indent="0">
              <a:buNone/>
            </a:pPr>
            <a:r>
              <a:rPr lang="en-US" altLang="ja-JP" sz="2000" dirty="0">
                <a:latin typeface="+mn-ea"/>
              </a:rPr>
              <a:t>		tv1.dispChannel();</a:t>
            </a:r>
          </a:p>
          <a:p>
            <a:pPr marL="0" indent="0">
              <a:buNone/>
            </a:pPr>
            <a:r>
              <a:rPr lang="en-US" altLang="ja-JP" sz="2000" b="1" dirty="0">
                <a:latin typeface="+mn-ea"/>
              </a:rPr>
              <a:t>	}</a:t>
            </a:r>
          </a:p>
          <a:p>
            <a:pPr marL="0" indent="0">
              <a:buNone/>
            </a:pPr>
            <a:r>
              <a:rPr lang="en-US" altLang="ja-JP" sz="2000" b="1" dirty="0">
                <a:latin typeface="+mn-ea"/>
              </a:rPr>
              <a:t>}</a:t>
            </a:r>
          </a:p>
          <a:p>
            <a:pPr marL="0" indent="0">
              <a:buNone/>
            </a:pPr>
            <a:r>
              <a:rPr lang="en-US" altLang="ja-JP" sz="2000" b="1" dirty="0">
                <a:latin typeface="+mn-ea"/>
              </a:rPr>
              <a:t>class Television{</a:t>
            </a:r>
          </a:p>
          <a:p>
            <a:pPr marL="0" indent="0">
              <a:buNone/>
            </a:pPr>
            <a:r>
              <a:rPr lang="en-US" altLang="ja-JP" sz="2000" dirty="0">
                <a:latin typeface="+mn-ea"/>
              </a:rPr>
              <a:t>  	String </a:t>
            </a:r>
            <a:r>
              <a:rPr lang="en-US" altLang="ja-JP" sz="2000" b="1" dirty="0">
                <a:solidFill>
                  <a:schemeClr val="accent5">
                    <a:lumMod val="75000"/>
                  </a:schemeClr>
                </a:solidFill>
                <a:latin typeface="+mn-ea"/>
              </a:rPr>
              <a:t>name</a:t>
            </a:r>
            <a:r>
              <a:rPr lang="en-US" altLang="ja-JP" sz="2000" dirty="0">
                <a:latin typeface="+mn-ea"/>
              </a:rPr>
              <a:t>;</a:t>
            </a:r>
          </a:p>
          <a:p>
            <a:pPr marL="0" indent="0">
              <a:buNone/>
            </a:pPr>
            <a:r>
              <a:rPr lang="en-US" altLang="ja-JP" sz="2000" b="1" dirty="0">
                <a:latin typeface="+mn-ea"/>
              </a:rPr>
              <a:t>	void </a:t>
            </a:r>
            <a:r>
              <a:rPr lang="en-US" altLang="ja-JP" sz="2000" b="1" dirty="0" err="1">
                <a:latin typeface="+mn-ea"/>
              </a:rPr>
              <a:t>setName</a:t>
            </a:r>
            <a:r>
              <a:rPr lang="en-US" altLang="ja-JP" sz="2000" b="1" dirty="0">
                <a:latin typeface="+mn-ea"/>
              </a:rPr>
              <a:t>(String name2){</a:t>
            </a:r>
          </a:p>
          <a:p>
            <a:pPr marL="0" indent="0">
              <a:buNone/>
            </a:pPr>
            <a:r>
              <a:rPr lang="en-US" altLang="ja-JP" sz="2000" b="1" dirty="0">
                <a:latin typeface="+mn-ea"/>
              </a:rPr>
              <a:t>    		</a:t>
            </a:r>
            <a:r>
              <a:rPr lang="en-US" altLang="ja-JP" sz="2000" b="1" dirty="0">
                <a:solidFill>
                  <a:schemeClr val="accent5">
                    <a:lumMod val="75000"/>
                  </a:schemeClr>
                </a:solidFill>
                <a:latin typeface="+mn-ea"/>
              </a:rPr>
              <a:t>name</a:t>
            </a:r>
            <a:r>
              <a:rPr lang="en-US" altLang="ja-JP" sz="2000" b="1" dirty="0">
                <a:latin typeface="+mn-ea"/>
              </a:rPr>
              <a:t> = name2;</a:t>
            </a:r>
          </a:p>
          <a:p>
            <a:pPr marL="0" indent="0">
              <a:buNone/>
            </a:pPr>
            <a:r>
              <a:rPr lang="en-US" altLang="ja-JP" sz="2000" b="1" dirty="0">
                <a:latin typeface="+mn-ea"/>
              </a:rPr>
              <a:t>	}</a:t>
            </a:r>
          </a:p>
          <a:p>
            <a:pPr marL="0" indent="0">
              <a:buNone/>
            </a:pPr>
            <a:r>
              <a:rPr lang="en-US" altLang="ja-JP" sz="2000" dirty="0">
                <a:latin typeface="+mn-ea"/>
              </a:rPr>
              <a:t>	</a:t>
            </a:r>
            <a:r>
              <a:rPr lang="en-US" altLang="ja-JP" sz="2000" b="1" dirty="0">
                <a:latin typeface="+mn-ea"/>
              </a:rPr>
              <a:t>void </a:t>
            </a:r>
            <a:r>
              <a:rPr lang="en-US" altLang="ja-JP" sz="2000" b="1" dirty="0" err="1">
                <a:latin typeface="+mn-ea"/>
              </a:rPr>
              <a:t>dispName</a:t>
            </a:r>
            <a:r>
              <a:rPr lang="en-US" altLang="ja-JP" sz="2000" b="1" dirty="0">
                <a:latin typeface="+mn-ea"/>
              </a:rPr>
              <a:t>(){</a:t>
            </a:r>
          </a:p>
          <a:p>
            <a:pPr marL="0" indent="0">
              <a:buNone/>
            </a:pPr>
            <a:r>
              <a:rPr lang="en-US" altLang="ja-JP" sz="2000" dirty="0">
                <a:latin typeface="+mn-ea"/>
              </a:rPr>
              <a:t>		</a:t>
            </a:r>
            <a:r>
              <a:rPr lang="en-US" altLang="ja-JP" sz="2000" dirty="0" err="1">
                <a:latin typeface="+mn-ea"/>
              </a:rPr>
              <a:t>System.out.println</a:t>
            </a:r>
            <a:r>
              <a:rPr lang="en-US" altLang="ja-JP" sz="2000" dirty="0">
                <a:latin typeface="+mn-ea"/>
              </a:rPr>
              <a:t>(“</a:t>
            </a:r>
            <a:r>
              <a:rPr lang="ja-JP" altLang="en-US" sz="2000" dirty="0">
                <a:latin typeface="+mn-ea"/>
              </a:rPr>
              <a:t>名前は</a:t>
            </a:r>
            <a:r>
              <a:rPr lang="en-US" altLang="ja-JP" sz="2000" dirty="0">
                <a:latin typeface="+mn-ea"/>
              </a:rPr>
              <a:t>" + </a:t>
            </a:r>
            <a:r>
              <a:rPr lang="en-US" altLang="ja-JP" sz="2000" b="1" dirty="0">
                <a:solidFill>
                  <a:schemeClr val="accent5">
                    <a:lumMod val="75000"/>
                  </a:schemeClr>
                </a:solidFill>
                <a:latin typeface="+mn-ea"/>
              </a:rPr>
              <a:t>name</a:t>
            </a:r>
            <a:r>
              <a:rPr lang="en-US" altLang="ja-JP" sz="2000" dirty="0">
                <a:latin typeface="+mn-ea"/>
              </a:rPr>
              <a:t>+ "</a:t>
            </a:r>
            <a:r>
              <a:rPr lang="ja-JP" altLang="en-US" sz="2000" dirty="0" err="1">
                <a:latin typeface="+mn-ea"/>
              </a:rPr>
              <a:t>です</a:t>
            </a:r>
            <a:r>
              <a:rPr lang="en-US" altLang="ja-JP" sz="2000" dirty="0">
                <a:latin typeface="+mn-ea"/>
              </a:rPr>
              <a:t>");</a:t>
            </a:r>
          </a:p>
          <a:p>
            <a:pPr marL="0" indent="0">
              <a:buNone/>
            </a:pPr>
            <a:r>
              <a:rPr lang="en-US" altLang="ja-JP" sz="2000" dirty="0">
                <a:latin typeface="+mn-ea"/>
              </a:rPr>
              <a:t>	</a:t>
            </a:r>
            <a:r>
              <a:rPr lang="en-US" altLang="ja-JP" sz="2000" b="1" dirty="0">
                <a:latin typeface="+mn-ea"/>
              </a:rPr>
              <a:t>}</a:t>
            </a:r>
          </a:p>
          <a:p>
            <a:pPr marL="0" indent="0">
              <a:buNone/>
            </a:pPr>
            <a:r>
              <a:rPr lang="en-US" altLang="ja-JP" sz="2000" b="1" dirty="0">
                <a:latin typeface="+mn-ea"/>
              </a:rPr>
              <a:t>}</a:t>
            </a:r>
            <a:endParaRPr kumimoji="1" lang="ja-JP" altLang="en-US" sz="2000" b="1" dirty="0">
              <a:latin typeface="+mn-ea"/>
            </a:endParaRPr>
          </a:p>
        </p:txBody>
      </p:sp>
    </p:spTree>
    <p:extLst>
      <p:ext uri="{BB962C8B-B14F-4D97-AF65-F5344CB8AC3E}">
        <p14:creationId xmlns:p14="http://schemas.microsoft.com/office/powerpoint/2010/main" val="74996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82589" y="2751354"/>
            <a:ext cx="8829582" cy="34814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931416" y="319598"/>
            <a:ext cx="8829582" cy="2311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762435" y="1511560"/>
            <a:ext cx="2369402" cy="43902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695635" y="4722920"/>
            <a:ext cx="8016536" cy="118073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82589" y="319597"/>
            <a:ext cx="8878409" cy="6010182"/>
          </a:xfrm>
          <a:ln w="38100">
            <a:solidFill>
              <a:schemeClr val="accent1">
                <a:shade val="50000"/>
              </a:schemeClr>
            </a:solidFill>
          </a:ln>
        </p:spPr>
        <p:txBody>
          <a:bodyPr>
            <a:noAutofit/>
          </a:bodyPr>
          <a:lstStyle/>
          <a:p>
            <a:pPr marL="0" indent="0">
              <a:buNone/>
            </a:pPr>
            <a:r>
              <a:rPr lang="en-US" altLang="ja-JP" sz="2000" b="1" dirty="0">
                <a:latin typeface="+mn-ea"/>
              </a:rPr>
              <a:t>public class Main{</a:t>
            </a:r>
          </a:p>
          <a:p>
            <a:pPr marL="0" indent="0">
              <a:buNone/>
            </a:pPr>
            <a:r>
              <a:rPr lang="en-US" altLang="ja-JP" sz="2000" b="1" dirty="0">
                <a:latin typeface="+mn-ea"/>
              </a:rPr>
              <a:t>	public static void main(String </a:t>
            </a:r>
            <a:r>
              <a:rPr lang="en-US" altLang="ja-JP" sz="2000" b="1" dirty="0" err="1">
                <a:latin typeface="+mn-ea"/>
              </a:rPr>
              <a:t>args</a:t>
            </a:r>
            <a:r>
              <a:rPr lang="en-US" altLang="ja-JP" sz="2000" b="1" dirty="0">
                <a:latin typeface="+mn-ea"/>
              </a:rPr>
              <a:t>[]){</a:t>
            </a:r>
          </a:p>
          <a:p>
            <a:pPr marL="0" indent="0">
              <a:buNone/>
            </a:pPr>
            <a:r>
              <a:rPr lang="en-US" altLang="ja-JP" sz="2000" dirty="0">
                <a:latin typeface="+mn-ea"/>
              </a:rPr>
              <a:t>		Television tv1 = new Television();</a:t>
            </a:r>
          </a:p>
          <a:p>
            <a:pPr marL="0" indent="0">
              <a:buNone/>
            </a:pPr>
            <a:r>
              <a:rPr lang="en-US" altLang="ja-JP" sz="2000" dirty="0">
                <a:latin typeface="+mn-ea"/>
              </a:rPr>
              <a:t>		tv1.dispChannel();</a:t>
            </a:r>
          </a:p>
          <a:p>
            <a:pPr marL="0" indent="0">
              <a:buNone/>
            </a:pPr>
            <a:r>
              <a:rPr lang="en-US" altLang="ja-JP" sz="2000" b="1" dirty="0">
                <a:latin typeface="+mn-ea"/>
              </a:rPr>
              <a:t>	}</a:t>
            </a:r>
          </a:p>
          <a:p>
            <a:pPr marL="0" indent="0">
              <a:buNone/>
            </a:pPr>
            <a:r>
              <a:rPr lang="en-US" altLang="ja-JP" sz="2000" b="1" dirty="0">
                <a:latin typeface="+mn-ea"/>
              </a:rPr>
              <a:t>}</a:t>
            </a:r>
          </a:p>
          <a:p>
            <a:pPr marL="0" indent="0">
              <a:buNone/>
            </a:pPr>
            <a:r>
              <a:rPr lang="en-US" altLang="ja-JP" sz="2000" b="1" dirty="0">
                <a:latin typeface="+mn-ea"/>
              </a:rPr>
              <a:t>class Television{</a:t>
            </a:r>
          </a:p>
          <a:p>
            <a:pPr marL="0" indent="0">
              <a:buNone/>
            </a:pPr>
            <a:r>
              <a:rPr lang="en-US" altLang="ja-JP" sz="2000" dirty="0">
                <a:latin typeface="+mn-ea"/>
              </a:rPr>
              <a:t>  	String </a:t>
            </a:r>
            <a:r>
              <a:rPr lang="en-US" altLang="ja-JP" sz="2000" b="1" dirty="0">
                <a:solidFill>
                  <a:schemeClr val="accent5">
                    <a:lumMod val="75000"/>
                  </a:schemeClr>
                </a:solidFill>
                <a:latin typeface="+mn-ea"/>
              </a:rPr>
              <a:t>name</a:t>
            </a:r>
            <a:r>
              <a:rPr lang="en-US" altLang="ja-JP" sz="2000" dirty="0">
                <a:latin typeface="+mn-ea"/>
              </a:rPr>
              <a:t>;</a:t>
            </a:r>
          </a:p>
          <a:p>
            <a:pPr marL="0" indent="0">
              <a:buNone/>
            </a:pPr>
            <a:r>
              <a:rPr lang="en-US" altLang="ja-JP" sz="2000" b="1" dirty="0">
                <a:latin typeface="+mn-ea"/>
              </a:rPr>
              <a:t>	void </a:t>
            </a:r>
            <a:r>
              <a:rPr lang="en-US" altLang="ja-JP" sz="2000" b="1" dirty="0" err="1">
                <a:latin typeface="+mn-ea"/>
              </a:rPr>
              <a:t>setName</a:t>
            </a:r>
            <a:r>
              <a:rPr lang="en-US" altLang="ja-JP" sz="2000" b="1" dirty="0">
                <a:latin typeface="+mn-ea"/>
              </a:rPr>
              <a:t>(String name2){</a:t>
            </a:r>
          </a:p>
          <a:p>
            <a:pPr marL="0" indent="0">
              <a:buNone/>
            </a:pPr>
            <a:r>
              <a:rPr lang="en-US" altLang="ja-JP" sz="2000" b="1" dirty="0">
                <a:latin typeface="+mn-ea"/>
              </a:rPr>
              <a:t>    		</a:t>
            </a:r>
            <a:r>
              <a:rPr lang="en-US" altLang="ja-JP" sz="2000" b="1" dirty="0">
                <a:solidFill>
                  <a:schemeClr val="accent5">
                    <a:lumMod val="75000"/>
                  </a:schemeClr>
                </a:solidFill>
                <a:latin typeface="+mn-ea"/>
              </a:rPr>
              <a:t>name</a:t>
            </a:r>
            <a:r>
              <a:rPr lang="en-US" altLang="ja-JP" sz="2000" b="1" dirty="0">
                <a:latin typeface="+mn-ea"/>
              </a:rPr>
              <a:t> = name2;</a:t>
            </a:r>
          </a:p>
          <a:p>
            <a:pPr marL="0" indent="0">
              <a:buNone/>
            </a:pPr>
            <a:r>
              <a:rPr lang="en-US" altLang="ja-JP" sz="2000" b="1" dirty="0">
                <a:latin typeface="+mn-ea"/>
              </a:rPr>
              <a:t>	}</a:t>
            </a:r>
          </a:p>
          <a:p>
            <a:pPr marL="0" indent="0">
              <a:buNone/>
            </a:pPr>
            <a:r>
              <a:rPr lang="en-US" altLang="ja-JP" sz="2000" dirty="0">
                <a:latin typeface="+mn-ea"/>
              </a:rPr>
              <a:t>	</a:t>
            </a:r>
            <a:r>
              <a:rPr lang="en-US" altLang="ja-JP" sz="2000" b="1" dirty="0">
                <a:latin typeface="+mn-ea"/>
              </a:rPr>
              <a:t>void </a:t>
            </a:r>
            <a:r>
              <a:rPr lang="en-US" altLang="ja-JP" sz="2000" b="1" dirty="0" err="1">
                <a:latin typeface="+mn-ea"/>
              </a:rPr>
              <a:t>dispName</a:t>
            </a:r>
            <a:r>
              <a:rPr lang="en-US" altLang="ja-JP" sz="2000" b="1" dirty="0">
                <a:latin typeface="+mn-ea"/>
              </a:rPr>
              <a:t>(){</a:t>
            </a:r>
          </a:p>
          <a:p>
            <a:pPr marL="0" indent="0">
              <a:buNone/>
            </a:pPr>
            <a:r>
              <a:rPr lang="en-US" altLang="ja-JP" sz="2000" dirty="0">
                <a:latin typeface="+mn-ea"/>
              </a:rPr>
              <a:t>		</a:t>
            </a:r>
            <a:r>
              <a:rPr lang="en-US" altLang="ja-JP" sz="2000" dirty="0" err="1">
                <a:latin typeface="+mn-ea"/>
              </a:rPr>
              <a:t>System.out.println</a:t>
            </a:r>
            <a:r>
              <a:rPr lang="en-US" altLang="ja-JP" sz="2000" dirty="0">
                <a:latin typeface="+mn-ea"/>
              </a:rPr>
              <a:t>(“</a:t>
            </a:r>
            <a:r>
              <a:rPr lang="ja-JP" altLang="en-US" sz="2000" dirty="0">
                <a:latin typeface="+mn-ea"/>
              </a:rPr>
              <a:t>名前</a:t>
            </a:r>
            <a:r>
              <a:rPr lang="en-US" altLang="ja-JP" sz="2000" dirty="0">
                <a:latin typeface="+mn-ea"/>
              </a:rPr>
              <a:t>:" + </a:t>
            </a:r>
            <a:r>
              <a:rPr lang="en-US" altLang="ja-JP" sz="2000" b="1" dirty="0">
                <a:solidFill>
                  <a:schemeClr val="accent5">
                    <a:lumMod val="75000"/>
                  </a:schemeClr>
                </a:solidFill>
                <a:latin typeface="+mn-ea"/>
              </a:rPr>
              <a:t>name</a:t>
            </a:r>
            <a:r>
              <a:rPr lang="en-US" altLang="ja-JP" sz="2000" dirty="0">
                <a:latin typeface="+mn-ea"/>
              </a:rPr>
              <a:t>);</a:t>
            </a:r>
          </a:p>
          <a:p>
            <a:pPr marL="0" indent="0">
              <a:buNone/>
            </a:pPr>
            <a:r>
              <a:rPr lang="en-US" altLang="ja-JP" sz="2000" dirty="0">
                <a:latin typeface="+mn-ea"/>
              </a:rPr>
              <a:t>	</a:t>
            </a:r>
            <a:r>
              <a:rPr lang="en-US" altLang="ja-JP" sz="2000" b="1" dirty="0">
                <a:latin typeface="+mn-ea"/>
              </a:rPr>
              <a:t>}</a:t>
            </a:r>
          </a:p>
          <a:p>
            <a:pPr marL="0" indent="0">
              <a:buNone/>
            </a:pPr>
            <a:r>
              <a:rPr lang="en-US" altLang="ja-JP" sz="2000" b="1" dirty="0">
                <a:latin typeface="+mn-ea"/>
              </a:rPr>
              <a:t>}</a:t>
            </a:r>
            <a:endParaRPr kumimoji="1" lang="ja-JP" altLang="en-US" sz="2000" b="1" dirty="0">
              <a:latin typeface="+mn-ea"/>
            </a:endParaRPr>
          </a:p>
        </p:txBody>
      </p:sp>
      <p:sp>
        <p:nvSpPr>
          <p:cNvPr id="8" name="四角形吹き出し 7"/>
          <p:cNvSpPr/>
          <p:nvPr/>
        </p:nvSpPr>
        <p:spPr>
          <a:xfrm>
            <a:off x="8300168" y="3362373"/>
            <a:ext cx="2961390" cy="621798"/>
          </a:xfrm>
          <a:prstGeom prst="wedgeRectCallout">
            <a:avLst>
              <a:gd name="adj1" fmla="val -213042"/>
              <a:gd name="adj2" fmla="val -536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最初中身が何もない</a:t>
            </a:r>
            <a:endParaRPr kumimoji="1" lang="ja-JP" altLang="en-US" sz="2400" b="1" dirty="0">
              <a:solidFill>
                <a:schemeClr val="tx1"/>
              </a:solidFill>
            </a:endParaRPr>
          </a:p>
        </p:txBody>
      </p:sp>
      <p:sp>
        <p:nvSpPr>
          <p:cNvPr id="9" name="正方形/長方形 8"/>
          <p:cNvSpPr/>
          <p:nvPr/>
        </p:nvSpPr>
        <p:spPr>
          <a:xfrm>
            <a:off x="8829976" y="958610"/>
            <a:ext cx="2649893" cy="1755153"/>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名前</a:t>
            </a:r>
            <a:r>
              <a:rPr lang="en-US" altLang="ja-JP" sz="2400" dirty="0"/>
              <a:t>: null</a:t>
            </a:r>
            <a:endParaRPr kumimoji="1" lang="ja-JP" altLang="en-US" sz="2400" dirty="0"/>
          </a:p>
        </p:txBody>
      </p:sp>
    </p:spTree>
    <p:extLst>
      <p:ext uri="{BB962C8B-B14F-4D97-AF65-F5344CB8AC3E}">
        <p14:creationId xmlns:p14="http://schemas.microsoft.com/office/powerpoint/2010/main" val="421150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82589" y="2306384"/>
            <a:ext cx="8829582" cy="45516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931416" y="319598"/>
            <a:ext cx="8829582" cy="1926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745136" y="1156167"/>
            <a:ext cx="2369402" cy="43902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799247" y="5412474"/>
            <a:ext cx="7498413" cy="118073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745136" y="783622"/>
            <a:ext cx="4776126" cy="31248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99247" y="3116516"/>
            <a:ext cx="3506849" cy="11335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コンテンツ プレースホルダー 2"/>
          <p:cNvSpPr>
            <a:spLocks noGrp="1"/>
          </p:cNvSpPr>
          <p:nvPr>
            <p:ph idx="1"/>
          </p:nvPr>
        </p:nvSpPr>
        <p:spPr>
          <a:xfrm>
            <a:off x="882590" y="1"/>
            <a:ext cx="8622358" cy="6858000"/>
          </a:xfrm>
          <a:ln w="38100">
            <a:solidFill>
              <a:schemeClr val="accent1">
                <a:shade val="50000"/>
              </a:schemeClr>
            </a:solidFill>
          </a:ln>
        </p:spPr>
        <p:txBody>
          <a:bodyPr>
            <a:noAutofit/>
          </a:bodyPr>
          <a:lstStyle/>
          <a:p>
            <a:pPr marL="0" indent="0">
              <a:lnSpc>
                <a:spcPts val="2000"/>
              </a:lnSpc>
              <a:buNone/>
            </a:pPr>
            <a:r>
              <a:rPr lang="en-US" altLang="ja-JP" sz="2000" b="1" dirty="0">
                <a:latin typeface="+mn-ea"/>
              </a:rPr>
              <a:t>public class Main{</a:t>
            </a:r>
          </a:p>
          <a:p>
            <a:pPr marL="0" indent="0">
              <a:lnSpc>
                <a:spcPts val="2000"/>
              </a:lnSpc>
              <a:buNone/>
            </a:pPr>
            <a:r>
              <a:rPr lang="en-US" altLang="ja-JP" sz="2000" b="1" dirty="0">
                <a:latin typeface="+mn-ea"/>
              </a:rPr>
              <a:t>	public static void main(String </a:t>
            </a:r>
            <a:r>
              <a:rPr lang="en-US" altLang="ja-JP" sz="2000" b="1" dirty="0" err="1">
                <a:latin typeface="+mn-ea"/>
              </a:rPr>
              <a:t>args</a:t>
            </a:r>
            <a:r>
              <a:rPr lang="en-US" altLang="ja-JP" sz="2000" b="1" dirty="0">
                <a:latin typeface="+mn-ea"/>
              </a:rPr>
              <a:t>[]){</a:t>
            </a:r>
          </a:p>
          <a:p>
            <a:pPr marL="0" indent="0">
              <a:buNone/>
            </a:pPr>
            <a:r>
              <a:rPr lang="en-US" altLang="ja-JP" sz="2000" dirty="0">
                <a:latin typeface="+mn-ea"/>
              </a:rPr>
              <a:t>		Television tv1 = new Television(“AAA”);</a:t>
            </a:r>
          </a:p>
          <a:p>
            <a:pPr marL="0" indent="0">
              <a:buNone/>
            </a:pPr>
            <a:r>
              <a:rPr lang="en-US" altLang="ja-JP" sz="2000" dirty="0">
                <a:latin typeface="+mn-ea"/>
              </a:rPr>
              <a:t>		tv1.dispChannel();</a:t>
            </a:r>
          </a:p>
          <a:p>
            <a:pPr marL="0" indent="0">
              <a:lnSpc>
                <a:spcPts val="2000"/>
              </a:lnSpc>
              <a:buNone/>
            </a:pPr>
            <a:r>
              <a:rPr lang="en-US" altLang="ja-JP" sz="2000" b="1" dirty="0">
                <a:latin typeface="+mn-ea"/>
              </a:rPr>
              <a:t>	}</a:t>
            </a:r>
          </a:p>
          <a:p>
            <a:pPr marL="0" indent="0">
              <a:lnSpc>
                <a:spcPts val="2000"/>
              </a:lnSpc>
              <a:buNone/>
            </a:pPr>
            <a:r>
              <a:rPr lang="en-US" altLang="ja-JP" sz="2000" b="1" dirty="0">
                <a:latin typeface="+mn-ea"/>
              </a:rPr>
              <a:t>}</a:t>
            </a:r>
          </a:p>
          <a:p>
            <a:pPr marL="0" indent="0">
              <a:buNone/>
            </a:pPr>
            <a:r>
              <a:rPr lang="en-US" altLang="ja-JP" sz="2000" b="1" dirty="0">
                <a:latin typeface="+mn-ea"/>
              </a:rPr>
              <a:t>class Television{</a:t>
            </a:r>
          </a:p>
          <a:p>
            <a:pPr marL="0" indent="0">
              <a:buNone/>
            </a:pPr>
            <a:r>
              <a:rPr lang="en-US" altLang="ja-JP" sz="2000" dirty="0">
                <a:latin typeface="+mn-ea"/>
              </a:rPr>
              <a:t>  	String </a:t>
            </a:r>
            <a:r>
              <a:rPr lang="en-US" altLang="ja-JP" sz="2000" b="1" dirty="0">
                <a:solidFill>
                  <a:schemeClr val="accent5">
                    <a:lumMod val="75000"/>
                  </a:schemeClr>
                </a:solidFill>
                <a:latin typeface="+mn-ea"/>
              </a:rPr>
              <a:t>name</a:t>
            </a:r>
            <a:r>
              <a:rPr lang="en-US" altLang="ja-JP" sz="2000" dirty="0">
                <a:latin typeface="+mn-ea"/>
              </a:rPr>
              <a:t>;</a:t>
            </a:r>
          </a:p>
          <a:p>
            <a:pPr marL="0" indent="0">
              <a:buNone/>
            </a:pPr>
            <a:r>
              <a:rPr lang="en-US" altLang="ja-JP" sz="2000" b="1" dirty="0">
                <a:latin typeface="+mn-ea"/>
              </a:rPr>
              <a:t>	Television(String name2){</a:t>
            </a:r>
          </a:p>
          <a:p>
            <a:pPr marL="0" indent="0">
              <a:buNone/>
            </a:pPr>
            <a:r>
              <a:rPr lang="en-US" altLang="ja-JP" sz="2000" b="1" dirty="0">
                <a:latin typeface="+mn-ea"/>
              </a:rPr>
              <a:t>		</a:t>
            </a:r>
            <a:r>
              <a:rPr lang="en-US" altLang="ja-JP" sz="2000" b="1" dirty="0" err="1">
                <a:latin typeface="+mn-ea"/>
              </a:rPr>
              <a:t>neme</a:t>
            </a:r>
            <a:r>
              <a:rPr lang="en-US" altLang="ja-JP" sz="2000" b="1" dirty="0">
                <a:latin typeface="+mn-ea"/>
              </a:rPr>
              <a:t> = name2;</a:t>
            </a:r>
          </a:p>
          <a:p>
            <a:pPr marL="0" indent="0">
              <a:buNone/>
            </a:pPr>
            <a:r>
              <a:rPr lang="en-US" altLang="ja-JP" sz="2000" b="1" dirty="0">
                <a:latin typeface="+mn-ea"/>
              </a:rPr>
              <a:t>	}</a:t>
            </a:r>
          </a:p>
          <a:p>
            <a:pPr marL="0" indent="0">
              <a:lnSpc>
                <a:spcPts val="1900"/>
              </a:lnSpc>
              <a:buNone/>
            </a:pPr>
            <a:r>
              <a:rPr lang="en-US" altLang="ja-JP" sz="2000" b="1" dirty="0">
                <a:latin typeface="+mn-ea"/>
              </a:rPr>
              <a:t>	</a:t>
            </a:r>
            <a:r>
              <a:rPr lang="en-US" altLang="ja-JP" sz="2000" dirty="0">
                <a:latin typeface="+mn-ea"/>
              </a:rPr>
              <a:t>void </a:t>
            </a:r>
            <a:r>
              <a:rPr lang="en-US" altLang="ja-JP" sz="2000" dirty="0" err="1">
                <a:latin typeface="+mn-ea"/>
              </a:rPr>
              <a:t>setName</a:t>
            </a:r>
            <a:r>
              <a:rPr lang="en-US" altLang="ja-JP" sz="2000" dirty="0">
                <a:latin typeface="+mn-ea"/>
              </a:rPr>
              <a:t>(String name2){</a:t>
            </a:r>
          </a:p>
          <a:p>
            <a:pPr marL="0" indent="0">
              <a:lnSpc>
                <a:spcPts val="1900"/>
              </a:lnSpc>
              <a:buNone/>
            </a:pPr>
            <a:r>
              <a:rPr lang="en-US" altLang="ja-JP" sz="2000" dirty="0">
                <a:latin typeface="+mn-ea"/>
              </a:rPr>
              <a:t>    		</a:t>
            </a:r>
            <a:r>
              <a:rPr lang="en-US" altLang="ja-JP" sz="2000" dirty="0">
                <a:solidFill>
                  <a:schemeClr val="accent5">
                    <a:lumMod val="75000"/>
                  </a:schemeClr>
                </a:solidFill>
                <a:latin typeface="+mn-ea"/>
              </a:rPr>
              <a:t>name</a:t>
            </a:r>
            <a:r>
              <a:rPr lang="en-US" altLang="ja-JP" sz="2000" dirty="0">
                <a:latin typeface="+mn-ea"/>
              </a:rPr>
              <a:t> = name2;</a:t>
            </a:r>
          </a:p>
          <a:p>
            <a:pPr marL="0" indent="0">
              <a:lnSpc>
                <a:spcPts val="1900"/>
              </a:lnSpc>
              <a:buNone/>
            </a:pPr>
            <a:r>
              <a:rPr lang="en-US" altLang="ja-JP" sz="2000" dirty="0">
                <a:latin typeface="+mn-ea"/>
              </a:rPr>
              <a:t>	}</a:t>
            </a:r>
          </a:p>
          <a:p>
            <a:pPr marL="0" indent="0">
              <a:lnSpc>
                <a:spcPts val="2000"/>
              </a:lnSpc>
              <a:buNone/>
            </a:pPr>
            <a:r>
              <a:rPr lang="en-US" altLang="ja-JP" sz="2000" dirty="0">
                <a:latin typeface="+mn-ea"/>
              </a:rPr>
              <a:t>	void </a:t>
            </a:r>
            <a:r>
              <a:rPr lang="en-US" altLang="ja-JP" sz="2000" dirty="0" err="1">
                <a:latin typeface="+mn-ea"/>
              </a:rPr>
              <a:t>dispName</a:t>
            </a:r>
            <a:r>
              <a:rPr lang="en-US" altLang="ja-JP" sz="2000" dirty="0">
                <a:latin typeface="+mn-ea"/>
              </a:rPr>
              <a:t>(){</a:t>
            </a:r>
          </a:p>
          <a:p>
            <a:pPr marL="0" indent="0">
              <a:lnSpc>
                <a:spcPts val="2000"/>
              </a:lnSpc>
              <a:buNone/>
            </a:pPr>
            <a:r>
              <a:rPr lang="en-US" altLang="ja-JP" sz="2000" dirty="0">
                <a:latin typeface="+mn-ea"/>
              </a:rPr>
              <a:t>		</a:t>
            </a:r>
            <a:r>
              <a:rPr lang="en-US" altLang="ja-JP" sz="2000" dirty="0" err="1">
                <a:latin typeface="+mn-ea"/>
              </a:rPr>
              <a:t>System.out.println</a:t>
            </a:r>
            <a:r>
              <a:rPr lang="en-US" altLang="ja-JP" sz="2000" dirty="0">
                <a:latin typeface="+mn-ea"/>
              </a:rPr>
              <a:t>(“</a:t>
            </a:r>
            <a:r>
              <a:rPr lang="ja-JP" altLang="en-US" sz="2000" dirty="0">
                <a:latin typeface="+mn-ea"/>
              </a:rPr>
              <a:t>名前は</a:t>
            </a:r>
            <a:r>
              <a:rPr lang="en-US" altLang="ja-JP" sz="2000" dirty="0">
                <a:latin typeface="+mn-ea"/>
              </a:rPr>
              <a:t>" + </a:t>
            </a:r>
            <a:r>
              <a:rPr lang="en-US" altLang="ja-JP" sz="2000" dirty="0">
                <a:solidFill>
                  <a:schemeClr val="accent5">
                    <a:lumMod val="75000"/>
                  </a:schemeClr>
                </a:solidFill>
                <a:latin typeface="+mn-ea"/>
              </a:rPr>
              <a:t>name</a:t>
            </a:r>
            <a:r>
              <a:rPr lang="en-US" altLang="ja-JP" sz="2000" dirty="0">
                <a:latin typeface="+mn-ea"/>
              </a:rPr>
              <a:t>+ "</a:t>
            </a:r>
            <a:r>
              <a:rPr lang="ja-JP" altLang="en-US" sz="2000" dirty="0" err="1">
                <a:latin typeface="+mn-ea"/>
              </a:rPr>
              <a:t>です</a:t>
            </a:r>
            <a:r>
              <a:rPr lang="en-US" altLang="ja-JP" sz="2000" dirty="0">
                <a:latin typeface="+mn-ea"/>
              </a:rPr>
              <a:t>");</a:t>
            </a:r>
          </a:p>
          <a:p>
            <a:pPr marL="0" indent="0">
              <a:lnSpc>
                <a:spcPts val="2000"/>
              </a:lnSpc>
              <a:buNone/>
            </a:pPr>
            <a:r>
              <a:rPr lang="en-US" altLang="ja-JP" sz="2000" dirty="0">
                <a:latin typeface="+mn-ea"/>
              </a:rPr>
              <a:t>	}</a:t>
            </a:r>
          </a:p>
          <a:p>
            <a:pPr marL="0" indent="0">
              <a:buNone/>
            </a:pPr>
            <a:r>
              <a:rPr lang="en-US" altLang="ja-JP" sz="2000" b="1" dirty="0">
                <a:latin typeface="+mn-ea"/>
              </a:rPr>
              <a:t>}</a:t>
            </a:r>
            <a:endParaRPr kumimoji="1" lang="ja-JP" altLang="en-US" sz="2000" b="1" dirty="0">
              <a:latin typeface="+mn-ea"/>
            </a:endParaRPr>
          </a:p>
        </p:txBody>
      </p:sp>
      <p:sp>
        <p:nvSpPr>
          <p:cNvPr id="10" name="正方形/長方形 9"/>
          <p:cNvSpPr/>
          <p:nvPr/>
        </p:nvSpPr>
        <p:spPr>
          <a:xfrm>
            <a:off x="9297660" y="1248626"/>
            <a:ext cx="2649893" cy="1755153"/>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t>名前</a:t>
            </a:r>
            <a:r>
              <a:rPr lang="en-US" altLang="ja-JP" sz="2400" dirty="0"/>
              <a:t>: AAA</a:t>
            </a:r>
            <a:endParaRPr kumimoji="1" lang="ja-JP" altLang="en-US" sz="2400" dirty="0"/>
          </a:p>
        </p:txBody>
      </p:sp>
    </p:spTree>
    <p:extLst>
      <p:ext uri="{BB962C8B-B14F-4D97-AF65-F5344CB8AC3E}">
        <p14:creationId xmlns:p14="http://schemas.microsoft.com/office/powerpoint/2010/main" val="269420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1424" y="111738"/>
            <a:ext cx="10515600" cy="791646"/>
          </a:xfrm>
        </p:spPr>
        <p:txBody>
          <a:bodyPr/>
          <a:lstStyle/>
          <a:p>
            <a:r>
              <a:rPr lang="ja-JP" altLang="en-US" dirty="0"/>
              <a:t>例題</a:t>
            </a:r>
            <a:r>
              <a:rPr lang="en-US" altLang="ja-JP" dirty="0"/>
              <a:t>:</a:t>
            </a:r>
            <a:endParaRPr kumimoji="1" lang="ja-JP" altLang="en-US" dirty="0"/>
          </a:p>
        </p:txBody>
      </p:sp>
      <p:sp>
        <p:nvSpPr>
          <p:cNvPr id="3" name="コンテンツ プレースホルダー 2"/>
          <p:cNvSpPr>
            <a:spLocks noGrp="1"/>
          </p:cNvSpPr>
          <p:nvPr>
            <p:ph idx="1"/>
          </p:nvPr>
        </p:nvSpPr>
        <p:spPr>
          <a:xfrm>
            <a:off x="705997" y="1065461"/>
            <a:ext cx="10515600" cy="4351338"/>
          </a:xfrm>
        </p:spPr>
        <p:txBody>
          <a:bodyPr/>
          <a:lstStyle/>
          <a:p>
            <a:pPr marL="0" indent="0">
              <a:buNone/>
            </a:pPr>
            <a:r>
              <a:rPr lang="en-US" altLang="ja-JP" dirty="0"/>
              <a:t>(1) </a:t>
            </a:r>
            <a:r>
              <a:rPr kumimoji="1" lang="en-US" altLang="ja-JP" dirty="0"/>
              <a:t>main</a:t>
            </a:r>
            <a:r>
              <a:rPr kumimoji="1" lang="ja-JP" altLang="en-US" dirty="0"/>
              <a:t>メソッドのあるクラスとは別に</a:t>
            </a:r>
            <a:r>
              <a:rPr kumimoji="1" lang="en-US" altLang="ja-JP" dirty="0"/>
              <a:t>Enemy</a:t>
            </a:r>
            <a:r>
              <a:rPr kumimoji="1" lang="ja-JP" altLang="en-US" dirty="0"/>
              <a:t>クラスを作成</a:t>
            </a:r>
            <a:endParaRPr kumimoji="1" lang="en-US" altLang="ja-JP" dirty="0"/>
          </a:p>
          <a:p>
            <a:pPr marL="0" indent="0">
              <a:buNone/>
            </a:pPr>
            <a:r>
              <a:rPr lang="en-US" altLang="ja-JP" dirty="0"/>
              <a:t>Enemy</a:t>
            </a:r>
            <a:r>
              <a:rPr lang="ja-JP" altLang="en-US" dirty="0"/>
              <a:t>クラスの仕様</a:t>
            </a:r>
            <a:endParaRPr lang="en-US" altLang="ja-JP" dirty="0"/>
          </a:p>
          <a:p>
            <a:pPr marL="0" indent="0">
              <a:buNone/>
            </a:pPr>
            <a:r>
              <a:rPr lang="en-US" altLang="ja-JP" dirty="0"/>
              <a:t>	</a:t>
            </a:r>
            <a:r>
              <a:rPr lang="ja-JP" altLang="en-US" dirty="0"/>
              <a:t>フィールド変数</a:t>
            </a:r>
            <a:r>
              <a:rPr lang="en-US" altLang="ja-JP" dirty="0"/>
              <a:t>	: </a:t>
            </a:r>
            <a:r>
              <a:rPr lang="en-US" altLang="ja-JP" dirty="0" err="1"/>
              <a:t>int</a:t>
            </a:r>
            <a:r>
              <a:rPr lang="ja-JP" altLang="en-US" dirty="0"/>
              <a:t>型　</a:t>
            </a:r>
            <a:r>
              <a:rPr lang="en-US" altLang="ja-JP" dirty="0" err="1"/>
              <a:t>hp</a:t>
            </a:r>
            <a:endParaRPr lang="en-US" altLang="ja-JP" dirty="0"/>
          </a:p>
          <a:p>
            <a:pPr marL="0" indent="0">
              <a:buNone/>
            </a:pPr>
            <a:r>
              <a:rPr kumimoji="1" lang="en-US" altLang="ja-JP" dirty="0"/>
              <a:t>	</a:t>
            </a:r>
            <a:r>
              <a:rPr kumimoji="1" lang="ja-JP" altLang="en-US" dirty="0"/>
              <a:t>コンストラクタ</a:t>
            </a:r>
            <a:r>
              <a:rPr kumimoji="1" lang="en-US" altLang="ja-JP" dirty="0"/>
              <a:t>	: </a:t>
            </a:r>
            <a:r>
              <a:rPr kumimoji="1" lang="ja-JP" altLang="en-US" dirty="0"/>
              <a:t>引数の値をフィールド変数</a:t>
            </a:r>
            <a:r>
              <a:rPr kumimoji="1" lang="en-US" altLang="ja-JP" dirty="0" err="1"/>
              <a:t>hp</a:t>
            </a:r>
            <a:r>
              <a:rPr kumimoji="1" lang="ja-JP" altLang="en-US" dirty="0"/>
              <a:t>に代入</a:t>
            </a:r>
            <a:endParaRPr kumimoji="1" lang="en-US" altLang="ja-JP" dirty="0"/>
          </a:p>
          <a:p>
            <a:pPr marL="0" indent="0">
              <a:buNone/>
            </a:pPr>
            <a:r>
              <a:rPr lang="en-US" altLang="ja-JP" dirty="0"/>
              <a:t>	</a:t>
            </a:r>
            <a:r>
              <a:rPr lang="ja-JP" altLang="en-US" dirty="0"/>
              <a:t>メソッド</a:t>
            </a:r>
            <a:r>
              <a:rPr lang="en-US" altLang="ja-JP" dirty="0"/>
              <a:t>		:</a:t>
            </a:r>
            <a:r>
              <a:rPr lang="ja-JP" altLang="en-US" dirty="0"/>
              <a:t>フィールド変数</a:t>
            </a:r>
            <a:r>
              <a:rPr lang="en-US" altLang="ja-JP" dirty="0" err="1"/>
              <a:t>hp</a:t>
            </a:r>
            <a:r>
              <a:rPr lang="en-US" altLang="ja-JP" dirty="0"/>
              <a:t> </a:t>
            </a:r>
            <a:r>
              <a:rPr lang="ja-JP" altLang="en-US" dirty="0"/>
              <a:t>を出力するメソッド</a:t>
            </a:r>
            <a:endParaRPr kumimoji="1" lang="en-US" altLang="ja-JP" dirty="0"/>
          </a:p>
          <a:p>
            <a:pPr marL="0" indent="0">
              <a:buNone/>
            </a:pPr>
            <a:r>
              <a:rPr lang="en-US" altLang="ja-JP" dirty="0"/>
              <a:t>	</a:t>
            </a:r>
          </a:p>
          <a:p>
            <a:pPr marL="0" indent="0">
              <a:buNone/>
            </a:pPr>
            <a:r>
              <a:rPr kumimoji="1" lang="en-US" altLang="ja-JP" dirty="0"/>
              <a:t>(2) main</a:t>
            </a:r>
            <a:r>
              <a:rPr kumimoji="1" lang="ja-JP" altLang="en-US" dirty="0"/>
              <a:t>メソッドから</a:t>
            </a:r>
            <a:r>
              <a:rPr kumimoji="1" lang="en-US" altLang="ja-JP" dirty="0"/>
              <a:t>Enemy</a:t>
            </a:r>
            <a:r>
              <a:rPr kumimoji="1" lang="ja-JP" altLang="en-US" dirty="0"/>
              <a:t>クラスのインスタンスを</a:t>
            </a:r>
            <a:r>
              <a:rPr kumimoji="1" lang="en-US" altLang="ja-JP" dirty="0"/>
              <a:t>3</a:t>
            </a:r>
            <a:r>
              <a:rPr kumimoji="1" lang="ja-JP" altLang="en-US" dirty="0"/>
              <a:t>つ生成</a:t>
            </a:r>
            <a:endParaRPr kumimoji="1" lang="en-US" altLang="ja-JP" dirty="0"/>
          </a:p>
          <a:p>
            <a:pPr marL="0" indent="0">
              <a:buNone/>
            </a:pPr>
            <a:r>
              <a:rPr lang="en-US" altLang="ja-JP" dirty="0"/>
              <a:t>	</a:t>
            </a:r>
            <a:r>
              <a:rPr lang="ja-JP" altLang="en-US" dirty="0"/>
              <a:t>それぞれの引数を順に</a:t>
            </a:r>
            <a:r>
              <a:rPr lang="en-US" altLang="ja-JP" dirty="0" err="1"/>
              <a:t>int</a:t>
            </a:r>
            <a:r>
              <a:rPr lang="ja-JP" altLang="en-US" dirty="0"/>
              <a:t>型の </a:t>
            </a:r>
            <a:r>
              <a:rPr lang="en-US" altLang="ja-JP" dirty="0"/>
              <a:t>5, 10, 15</a:t>
            </a:r>
            <a:r>
              <a:rPr lang="ja-JP" altLang="en-US" dirty="0"/>
              <a:t>　とする。</a:t>
            </a:r>
            <a:endParaRPr lang="en-US" altLang="ja-JP" dirty="0"/>
          </a:p>
        </p:txBody>
      </p:sp>
    </p:spTree>
    <p:extLst>
      <p:ext uri="{BB962C8B-B14F-4D97-AF65-F5344CB8AC3E}">
        <p14:creationId xmlns:p14="http://schemas.microsoft.com/office/powerpoint/2010/main" val="252245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59386" y="99152"/>
            <a:ext cx="10515600" cy="1473085"/>
          </a:xfrm>
        </p:spPr>
        <p:txBody>
          <a:bodyPr>
            <a:noAutofit/>
          </a:bodyPr>
          <a:lstStyle/>
          <a:p>
            <a:r>
              <a:rPr lang="en-US" altLang="ja-JP" sz="2400" dirty="0"/>
              <a:t>Enemy</a:t>
            </a:r>
            <a:r>
              <a:rPr lang="ja-JP" altLang="en-US" sz="2400" dirty="0"/>
              <a:t>クラスの仕様</a:t>
            </a:r>
            <a:r>
              <a:rPr lang="en-US" altLang="ja-JP" sz="2400" dirty="0"/>
              <a:t/>
            </a:r>
            <a:br>
              <a:rPr lang="en-US" altLang="ja-JP" sz="2400" dirty="0"/>
            </a:br>
            <a:r>
              <a:rPr lang="en-US" altLang="ja-JP" sz="2400" dirty="0"/>
              <a:t>	</a:t>
            </a:r>
            <a:r>
              <a:rPr lang="ja-JP" altLang="en-US" sz="2400" dirty="0"/>
              <a:t>フィールド変数</a:t>
            </a:r>
            <a:r>
              <a:rPr lang="en-US" altLang="ja-JP" sz="2400" dirty="0"/>
              <a:t>	: </a:t>
            </a:r>
            <a:r>
              <a:rPr lang="en-US" altLang="ja-JP" sz="2400" dirty="0" err="1"/>
              <a:t>int</a:t>
            </a:r>
            <a:r>
              <a:rPr lang="ja-JP" altLang="en-US" sz="2400" dirty="0"/>
              <a:t>型　</a:t>
            </a:r>
            <a:r>
              <a:rPr lang="en-US" altLang="ja-JP" sz="2400" dirty="0" err="1"/>
              <a:t>hp</a:t>
            </a:r>
            <a:r>
              <a:rPr lang="en-US" altLang="ja-JP" sz="2400" dirty="0"/>
              <a:t/>
            </a:r>
            <a:br>
              <a:rPr lang="en-US" altLang="ja-JP" sz="2400" dirty="0"/>
            </a:br>
            <a:r>
              <a:rPr lang="en-US" altLang="ja-JP" sz="2400" dirty="0"/>
              <a:t>	</a:t>
            </a:r>
            <a:r>
              <a:rPr lang="ja-JP" altLang="en-US" sz="2400" dirty="0"/>
              <a:t>コンストラクタ</a:t>
            </a:r>
            <a:r>
              <a:rPr lang="en-US" altLang="ja-JP" sz="2400" dirty="0"/>
              <a:t>	: </a:t>
            </a:r>
            <a:r>
              <a:rPr lang="ja-JP" altLang="en-US" sz="2400" dirty="0"/>
              <a:t>引数の値をフィールド変数</a:t>
            </a:r>
            <a:r>
              <a:rPr lang="en-US" altLang="ja-JP" sz="2400" dirty="0" err="1"/>
              <a:t>hp</a:t>
            </a:r>
            <a:r>
              <a:rPr lang="ja-JP" altLang="en-US" sz="2400" dirty="0"/>
              <a:t>に代入</a:t>
            </a:r>
            <a:r>
              <a:rPr lang="en-US" altLang="ja-JP" sz="2400" dirty="0"/>
              <a:t/>
            </a:r>
            <a:br>
              <a:rPr lang="en-US" altLang="ja-JP" sz="2400" dirty="0"/>
            </a:br>
            <a:r>
              <a:rPr lang="en-US" altLang="ja-JP" sz="2400" dirty="0"/>
              <a:t>	</a:t>
            </a:r>
            <a:r>
              <a:rPr lang="ja-JP" altLang="en-US" sz="2400" dirty="0"/>
              <a:t>メソッド</a:t>
            </a:r>
            <a:r>
              <a:rPr lang="en-US" altLang="ja-JP" sz="2400" dirty="0"/>
              <a:t>		:</a:t>
            </a:r>
            <a:r>
              <a:rPr lang="ja-JP" altLang="en-US" sz="2400" dirty="0"/>
              <a:t>フィールド変数</a:t>
            </a:r>
            <a:r>
              <a:rPr lang="en-US" altLang="ja-JP" sz="2400" dirty="0" err="1"/>
              <a:t>hp</a:t>
            </a:r>
            <a:r>
              <a:rPr lang="en-US" altLang="ja-JP" sz="2400" dirty="0"/>
              <a:t> </a:t>
            </a:r>
            <a:r>
              <a:rPr lang="ja-JP" altLang="en-US" sz="2400" dirty="0"/>
              <a:t>を出力するメソッド</a:t>
            </a:r>
            <a:endParaRPr lang="en-US" altLang="ja-JP" sz="2400" dirty="0"/>
          </a:p>
        </p:txBody>
      </p:sp>
      <p:sp>
        <p:nvSpPr>
          <p:cNvPr id="3" name="コンテンツ プレースホルダー 2"/>
          <p:cNvSpPr>
            <a:spLocks noGrp="1"/>
          </p:cNvSpPr>
          <p:nvPr>
            <p:ph idx="1"/>
          </p:nvPr>
        </p:nvSpPr>
        <p:spPr>
          <a:xfrm>
            <a:off x="849217" y="1572237"/>
            <a:ext cx="10515600" cy="4780996"/>
          </a:xfrm>
          <a:ln w="34925">
            <a:solidFill>
              <a:schemeClr val="accent1">
                <a:shade val="50000"/>
              </a:schemeClr>
            </a:solidFill>
          </a:ln>
        </p:spPr>
        <p:txBody>
          <a:bodyPr>
            <a:normAutofit fontScale="85000" lnSpcReduction="20000"/>
          </a:bodyPr>
          <a:lstStyle/>
          <a:p>
            <a:pPr marL="0" indent="0">
              <a:buNone/>
            </a:pPr>
            <a:r>
              <a:rPr kumimoji="1" lang="en-US" altLang="ja-JP" sz="2000" dirty="0"/>
              <a:t>public class Main{</a:t>
            </a:r>
          </a:p>
          <a:p>
            <a:pPr marL="0" indent="0">
              <a:buNone/>
            </a:pPr>
            <a:r>
              <a:rPr lang="en-US" altLang="ja-JP" sz="2000" dirty="0"/>
              <a:t>	public static void main(String[] </a:t>
            </a:r>
            <a:r>
              <a:rPr lang="en-US" altLang="ja-JP" sz="2000" dirty="0" err="1"/>
              <a:t>args</a:t>
            </a:r>
            <a:r>
              <a:rPr lang="en-US" altLang="ja-JP" sz="2000" dirty="0"/>
              <a:t>){</a:t>
            </a:r>
          </a:p>
          <a:p>
            <a:pPr marL="0" indent="0">
              <a:buNone/>
            </a:pPr>
            <a:r>
              <a:rPr kumimoji="1" lang="en-US" altLang="ja-JP" sz="2000" dirty="0"/>
              <a:t>	</a:t>
            </a:r>
            <a:r>
              <a:rPr lang="en-US" altLang="ja-JP" sz="2000" dirty="0"/>
              <a:t>}</a:t>
            </a:r>
          </a:p>
          <a:p>
            <a:pPr marL="0" indent="0">
              <a:buNone/>
            </a:pPr>
            <a:r>
              <a:rPr kumimoji="1" lang="en-US" altLang="ja-JP" sz="2000" dirty="0"/>
              <a:t>}</a:t>
            </a:r>
          </a:p>
          <a:p>
            <a:pPr marL="0" indent="0">
              <a:buNone/>
            </a:pPr>
            <a:r>
              <a:rPr lang="en-US" altLang="ja-JP" b="1" dirty="0"/>
              <a:t>class Enemy{</a:t>
            </a:r>
          </a:p>
          <a:p>
            <a:pPr marL="0" indent="0">
              <a:buNone/>
            </a:pPr>
            <a:r>
              <a:rPr lang="en-US" altLang="ja-JP" b="1" dirty="0"/>
              <a:t>	</a:t>
            </a:r>
            <a:r>
              <a:rPr lang="en-US" altLang="ja-JP" b="1" dirty="0" err="1"/>
              <a:t>int</a:t>
            </a:r>
            <a:r>
              <a:rPr lang="en-US" altLang="ja-JP" b="1" dirty="0"/>
              <a:t> </a:t>
            </a:r>
            <a:r>
              <a:rPr lang="en-US" altLang="ja-JP" b="1" dirty="0" err="1"/>
              <a:t>hp</a:t>
            </a:r>
            <a:r>
              <a:rPr lang="en-US" altLang="ja-JP" b="1" dirty="0"/>
              <a:t>;			</a:t>
            </a:r>
            <a:r>
              <a:rPr lang="en-US" altLang="ja-JP" b="1" dirty="0">
                <a:solidFill>
                  <a:schemeClr val="accent6">
                    <a:lumMod val="75000"/>
                  </a:schemeClr>
                </a:solidFill>
              </a:rPr>
              <a:t>//</a:t>
            </a:r>
            <a:r>
              <a:rPr lang="ja-JP" altLang="en-US" b="1" dirty="0">
                <a:solidFill>
                  <a:schemeClr val="accent6">
                    <a:lumMod val="75000"/>
                  </a:schemeClr>
                </a:solidFill>
              </a:rPr>
              <a:t>フィールド変数</a:t>
            </a:r>
            <a:endParaRPr lang="en-US" altLang="ja-JP" b="1" dirty="0">
              <a:solidFill>
                <a:schemeClr val="accent6">
                  <a:lumMod val="75000"/>
                </a:schemeClr>
              </a:solidFill>
            </a:endParaRPr>
          </a:p>
          <a:p>
            <a:pPr marL="0" indent="0">
              <a:buNone/>
            </a:pPr>
            <a:r>
              <a:rPr lang="en-US" altLang="ja-JP" b="1" dirty="0"/>
              <a:t>	Enemy(</a:t>
            </a:r>
            <a:r>
              <a:rPr lang="en-US" altLang="ja-JP" b="1" dirty="0" err="1"/>
              <a:t>int</a:t>
            </a:r>
            <a:r>
              <a:rPr lang="en-US" altLang="ja-JP" b="1" dirty="0"/>
              <a:t> hp2){		</a:t>
            </a:r>
            <a:r>
              <a:rPr lang="en-US" altLang="ja-JP" b="1" dirty="0">
                <a:solidFill>
                  <a:schemeClr val="accent6">
                    <a:lumMod val="75000"/>
                  </a:schemeClr>
                </a:solidFill>
              </a:rPr>
              <a:t>//</a:t>
            </a:r>
            <a:r>
              <a:rPr lang="ja-JP" altLang="en-US" b="1" dirty="0">
                <a:solidFill>
                  <a:schemeClr val="accent6">
                    <a:lumMod val="75000"/>
                  </a:schemeClr>
                </a:solidFill>
              </a:rPr>
              <a:t>コンストラクタ</a:t>
            </a:r>
            <a:endParaRPr lang="en-US" altLang="ja-JP" b="1" dirty="0">
              <a:solidFill>
                <a:schemeClr val="accent6">
                  <a:lumMod val="75000"/>
                </a:schemeClr>
              </a:solidFill>
            </a:endParaRPr>
          </a:p>
          <a:p>
            <a:pPr marL="0" indent="0">
              <a:buNone/>
            </a:pPr>
            <a:r>
              <a:rPr lang="en-US" altLang="ja-JP" b="1" dirty="0"/>
              <a:t>		</a:t>
            </a:r>
            <a:r>
              <a:rPr lang="en-US" altLang="ja-JP" b="1" dirty="0" err="1"/>
              <a:t>hp</a:t>
            </a:r>
            <a:r>
              <a:rPr lang="en-US" altLang="ja-JP" b="1" dirty="0"/>
              <a:t> = hp2;</a:t>
            </a:r>
          </a:p>
          <a:p>
            <a:pPr marL="0" indent="0">
              <a:buNone/>
            </a:pPr>
            <a:r>
              <a:rPr lang="en-US" altLang="ja-JP" b="1" dirty="0"/>
              <a:t>	}</a:t>
            </a:r>
          </a:p>
          <a:p>
            <a:pPr marL="0" indent="0">
              <a:buNone/>
            </a:pPr>
            <a:r>
              <a:rPr lang="en-US" altLang="ja-JP" b="1" dirty="0"/>
              <a:t>	void </a:t>
            </a:r>
            <a:r>
              <a:rPr lang="en-US" altLang="ja-JP" b="1" dirty="0" err="1"/>
              <a:t>printHp</a:t>
            </a:r>
            <a:r>
              <a:rPr lang="en-US" altLang="ja-JP" b="1" dirty="0"/>
              <a:t>(){		</a:t>
            </a:r>
            <a:r>
              <a:rPr lang="en-US" altLang="ja-JP" b="1" dirty="0">
                <a:solidFill>
                  <a:schemeClr val="accent6">
                    <a:lumMod val="75000"/>
                  </a:schemeClr>
                </a:solidFill>
              </a:rPr>
              <a:t>//</a:t>
            </a:r>
            <a:r>
              <a:rPr lang="ja-JP" altLang="en-US" b="1" dirty="0">
                <a:solidFill>
                  <a:schemeClr val="accent6">
                    <a:lumMod val="75000"/>
                  </a:schemeClr>
                </a:solidFill>
              </a:rPr>
              <a:t>メソッド</a:t>
            </a:r>
            <a:endParaRPr lang="en-US" altLang="ja-JP" b="1" dirty="0">
              <a:solidFill>
                <a:schemeClr val="accent6">
                  <a:lumMod val="75000"/>
                </a:schemeClr>
              </a:solidFill>
            </a:endParaRPr>
          </a:p>
          <a:p>
            <a:pPr marL="0" indent="0">
              <a:buNone/>
            </a:pPr>
            <a:r>
              <a:rPr lang="en-US" altLang="ja-JP" b="1" dirty="0"/>
              <a:t>		</a:t>
            </a:r>
            <a:r>
              <a:rPr lang="en-US" altLang="ja-JP" b="1" dirty="0" err="1"/>
              <a:t>System.out.println</a:t>
            </a:r>
            <a:r>
              <a:rPr lang="en-US" altLang="ja-JP" b="1" dirty="0"/>
              <a:t>(</a:t>
            </a:r>
            <a:r>
              <a:rPr lang="en-US" altLang="ja-JP" b="1" dirty="0" err="1"/>
              <a:t>hp</a:t>
            </a:r>
            <a:r>
              <a:rPr lang="en-US" altLang="ja-JP" b="1" dirty="0"/>
              <a:t>);</a:t>
            </a:r>
          </a:p>
          <a:p>
            <a:pPr marL="0" indent="0">
              <a:buNone/>
            </a:pPr>
            <a:r>
              <a:rPr lang="en-US" altLang="ja-JP" b="1" dirty="0"/>
              <a:t>	}	</a:t>
            </a:r>
          </a:p>
          <a:p>
            <a:pPr marL="0" indent="0">
              <a:buNone/>
            </a:pPr>
            <a:r>
              <a:rPr kumimoji="1" lang="en-US" altLang="ja-JP" b="1" dirty="0"/>
              <a:t>}</a:t>
            </a:r>
            <a:endParaRPr kumimoji="1" lang="ja-JP" altLang="en-US" b="1" dirty="0"/>
          </a:p>
        </p:txBody>
      </p:sp>
    </p:spTree>
    <p:extLst>
      <p:ext uri="{BB962C8B-B14F-4D97-AF65-F5344CB8AC3E}">
        <p14:creationId xmlns:p14="http://schemas.microsoft.com/office/powerpoint/2010/main" val="129153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1251" y="143219"/>
            <a:ext cx="10515600" cy="536651"/>
          </a:xfrm>
        </p:spPr>
        <p:txBody>
          <a:bodyPr>
            <a:noAutofit/>
          </a:bodyPr>
          <a:lstStyle/>
          <a:p>
            <a:r>
              <a:rPr lang="en-US" altLang="ja-JP" sz="2800" b="1" dirty="0"/>
              <a:t>(2) main</a:t>
            </a:r>
            <a:r>
              <a:rPr lang="ja-JP" altLang="en-US" sz="2800" b="1" dirty="0"/>
              <a:t>メソッドから</a:t>
            </a:r>
            <a:r>
              <a:rPr lang="en-US" altLang="ja-JP" sz="2800" b="1" dirty="0"/>
              <a:t>Enemy</a:t>
            </a:r>
            <a:r>
              <a:rPr lang="ja-JP" altLang="en-US" sz="2800" b="1" dirty="0"/>
              <a:t>クラスのインスタンスを</a:t>
            </a:r>
            <a:r>
              <a:rPr lang="en-US" altLang="ja-JP" sz="2800" b="1" dirty="0"/>
              <a:t>3</a:t>
            </a:r>
            <a:r>
              <a:rPr lang="ja-JP" altLang="en-US" sz="2800" b="1" dirty="0"/>
              <a:t>つ生成</a:t>
            </a:r>
            <a:endParaRPr lang="en-US" altLang="ja-JP" sz="2800" b="1" dirty="0"/>
          </a:p>
        </p:txBody>
      </p:sp>
      <p:sp>
        <p:nvSpPr>
          <p:cNvPr id="3" name="コンテンツ プレースホルダー 2"/>
          <p:cNvSpPr>
            <a:spLocks noGrp="1"/>
          </p:cNvSpPr>
          <p:nvPr>
            <p:ph idx="1"/>
          </p:nvPr>
        </p:nvSpPr>
        <p:spPr>
          <a:xfrm>
            <a:off x="871250" y="889192"/>
            <a:ext cx="10916797" cy="5640312"/>
          </a:xfrm>
          <a:ln w="34925">
            <a:solidFill>
              <a:schemeClr val="accent1">
                <a:shade val="50000"/>
              </a:schemeClr>
            </a:solidFill>
          </a:ln>
        </p:spPr>
        <p:txBody>
          <a:bodyPr>
            <a:normAutofit fontScale="92500" lnSpcReduction="20000"/>
          </a:bodyPr>
          <a:lstStyle/>
          <a:p>
            <a:pPr marL="0" indent="0">
              <a:buNone/>
            </a:pPr>
            <a:r>
              <a:rPr kumimoji="1" lang="en-US" altLang="ja-JP" sz="2000" dirty="0"/>
              <a:t>public class Main{</a:t>
            </a:r>
          </a:p>
          <a:p>
            <a:pPr marL="0" indent="0">
              <a:buNone/>
            </a:pPr>
            <a:r>
              <a:rPr lang="en-US" altLang="ja-JP" sz="2000" dirty="0"/>
              <a:t>	public static void main(String[] </a:t>
            </a:r>
            <a:r>
              <a:rPr lang="en-US" altLang="ja-JP" sz="2000" dirty="0" err="1"/>
              <a:t>args</a:t>
            </a:r>
            <a:r>
              <a:rPr lang="en-US" altLang="ja-JP" sz="2000" dirty="0"/>
              <a:t>){</a:t>
            </a:r>
          </a:p>
          <a:p>
            <a:pPr marL="0" indent="0">
              <a:buNone/>
            </a:pPr>
            <a:r>
              <a:rPr lang="en-US" altLang="ja-JP" sz="2600" b="1" dirty="0"/>
              <a:t>		Enemy enemy1 = new Enemy();	</a:t>
            </a:r>
            <a:r>
              <a:rPr lang="en-US" altLang="ja-JP" sz="2600" b="1" dirty="0">
                <a:solidFill>
                  <a:schemeClr val="accent6">
                    <a:lumMod val="75000"/>
                  </a:schemeClr>
                </a:solidFill>
              </a:rPr>
              <a:t>//</a:t>
            </a:r>
            <a:r>
              <a:rPr lang="ja-JP" altLang="en-US" sz="2600" b="1" dirty="0">
                <a:solidFill>
                  <a:schemeClr val="accent6">
                    <a:lumMod val="75000"/>
                  </a:schemeClr>
                </a:solidFill>
              </a:rPr>
              <a:t>インスタンス生成</a:t>
            </a:r>
            <a:endParaRPr lang="en-US" altLang="ja-JP" sz="2600" b="1" dirty="0">
              <a:solidFill>
                <a:schemeClr val="accent6">
                  <a:lumMod val="75000"/>
                </a:schemeClr>
              </a:solidFill>
            </a:endParaRPr>
          </a:p>
          <a:p>
            <a:pPr marL="0" indent="0">
              <a:buNone/>
            </a:pPr>
            <a:r>
              <a:rPr lang="en-US" altLang="ja-JP" sz="2600" b="1" dirty="0"/>
              <a:t>		Enemy enemy2 = new Enemy();</a:t>
            </a:r>
          </a:p>
          <a:p>
            <a:pPr marL="0" indent="0">
              <a:buNone/>
            </a:pPr>
            <a:r>
              <a:rPr lang="en-US" altLang="ja-JP" sz="2600" b="1" dirty="0"/>
              <a:t>		Enemy enemy3 = new Enemy();</a:t>
            </a:r>
          </a:p>
          <a:p>
            <a:pPr marL="0" indent="0">
              <a:buNone/>
            </a:pPr>
            <a:r>
              <a:rPr kumimoji="1" lang="en-US" altLang="ja-JP" sz="2000" dirty="0"/>
              <a:t>	</a:t>
            </a:r>
            <a:r>
              <a:rPr lang="en-US" altLang="ja-JP" sz="2000" dirty="0"/>
              <a:t>}</a:t>
            </a:r>
          </a:p>
          <a:p>
            <a:pPr marL="0" indent="0">
              <a:buNone/>
            </a:pPr>
            <a:r>
              <a:rPr kumimoji="1" lang="en-US" altLang="ja-JP" sz="2000" dirty="0"/>
              <a:t>}</a:t>
            </a:r>
          </a:p>
          <a:p>
            <a:pPr marL="0" indent="0">
              <a:buNone/>
            </a:pPr>
            <a:r>
              <a:rPr lang="en-US" altLang="ja-JP" sz="2200" dirty="0"/>
              <a:t>class Enemy{</a:t>
            </a:r>
          </a:p>
          <a:p>
            <a:pPr marL="0" indent="0">
              <a:buNone/>
            </a:pPr>
            <a:r>
              <a:rPr lang="en-US" altLang="ja-JP" sz="2200" dirty="0"/>
              <a:t>	</a:t>
            </a:r>
            <a:r>
              <a:rPr lang="en-US" altLang="ja-JP" sz="2200" dirty="0" err="1"/>
              <a:t>int</a:t>
            </a:r>
            <a:r>
              <a:rPr lang="en-US" altLang="ja-JP" sz="2200" dirty="0"/>
              <a:t> </a:t>
            </a:r>
            <a:r>
              <a:rPr lang="en-US" altLang="ja-JP" sz="2200" dirty="0" err="1"/>
              <a:t>hp</a:t>
            </a:r>
            <a:r>
              <a:rPr lang="en-US" altLang="ja-JP" sz="2200" dirty="0"/>
              <a:t>;				</a:t>
            </a:r>
            <a:r>
              <a:rPr lang="en-US" altLang="ja-JP" sz="2200" dirty="0">
                <a:solidFill>
                  <a:schemeClr val="accent6">
                    <a:lumMod val="75000"/>
                  </a:schemeClr>
                </a:solidFill>
              </a:rPr>
              <a:t>//</a:t>
            </a:r>
            <a:r>
              <a:rPr lang="ja-JP" altLang="en-US" sz="2200" dirty="0">
                <a:solidFill>
                  <a:schemeClr val="accent6">
                    <a:lumMod val="75000"/>
                  </a:schemeClr>
                </a:solidFill>
              </a:rPr>
              <a:t>フィールド変数</a:t>
            </a:r>
            <a:endParaRPr lang="en-US" altLang="ja-JP" sz="2200" dirty="0">
              <a:solidFill>
                <a:schemeClr val="accent6">
                  <a:lumMod val="75000"/>
                </a:schemeClr>
              </a:solidFill>
            </a:endParaRPr>
          </a:p>
          <a:p>
            <a:pPr marL="0" indent="0">
              <a:buNone/>
            </a:pPr>
            <a:r>
              <a:rPr lang="en-US" altLang="ja-JP" sz="2200" dirty="0"/>
              <a:t>	Enemy(</a:t>
            </a:r>
            <a:r>
              <a:rPr lang="en-US" altLang="ja-JP" sz="2200" dirty="0" err="1"/>
              <a:t>int</a:t>
            </a:r>
            <a:r>
              <a:rPr lang="en-US" altLang="ja-JP" sz="2200" dirty="0"/>
              <a:t> hp2){		</a:t>
            </a:r>
            <a:r>
              <a:rPr lang="en-US" altLang="ja-JP" sz="2200" dirty="0">
                <a:solidFill>
                  <a:schemeClr val="accent6">
                    <a:lumMod val="75000"/>
                  </a:schemeClr>
                </a:solidFill>
              </a:rPr>
              <a:t>//</a:t>
            </a:r>
            <a:r>
              <a:rPr lang="ja-JP" altLang="en-US" sz="2200" dirty="0">
                <a:solidFill>
                  <a:schemeClr val="accent6">
                    <a:lumMod val="75000"/>
                  </a:schemeClr>
                </a:solidFill>
              </a:rPr>
              <a:t>コンストラクタ</a:t>
            </a:r>
            <a:endParaRPr lang="en-US" altLang="ja-JP" sz="2200" dirty="0">
              <a:solidFill>
                <a:schemeClr val="accent6">
                  <a:lumMod val="75000"/>
                </a:schemeClr>
              </a:solidFill>
            </a:endParaRPr>
          </a:p>
          <a:p>
            <a:pPr marL="0" indent="0">
              <a:buNone/>
            </a:pPr>
            <a:r>
              <a:rPr lang="en-US" altLang="ja-JP" sz="2200" dirty="0"/>
              <a:t>		</a:t>
            </a:r>
            <a:r>
              <a:rPr lang="en-US" altLang="ja-JP" sz="2200" dirty="0" err="1"/>
              <a:t>hp</a:t>
            </a:r>
            <a:r>
              <a:rPr lang="en-US" altLang="ja-JP" sz="2200" dirty="0"/>
              <a:t> = hp2;</a:t>
            </a:r>
          </a:p>
          <a:p>
            <a:pPr marL="0" indent="0">
              <a:buNone/>
            </a:pPr>
            <a:r>
              <a:rPr lang="en-US" altLang="ja-JP" sz="2200" dirty="0"/>
              <a:t>	}</a:t>
            </a:r>
          </a:p>
          <a:p>
            <a:pPr marL="0" indent="0">
              <a:buNone/>
            </a:pPr>
            <a:r>
              <a:rPr lang="en-US" altLang="ja-JP" sz="2200" dirty="0"/>
              <a:t>	void </a:t>
            </a:r>
            <a:r>
              <a:rPr lang="en-US" altLang="ja-JP" sz="2200" dirty="0" err="1"/>
              <a:t>printHp</a:t>
            </a:r>
            <a:r>
              <a:rPr lang="en-US" altLang="ja-JP" sz="2200" dirty="0"/>
              <a:t>(){			</a:t>
            </a:r>
            <a:r>
              <a:rPr lang="en-US" altLang="ja-JP" sz="2200" dirty="0">
                <a:solidFill>
                  <a:schemeClr val="accent6">
                    <a:lumMod val="75000"/>
                  </a:schemeClr>
                </a:solidFill>
              </a:rPr>
              <a:t>//</a:t>
            </a:r>
            <a:r>
              <a:rPr lang="ja-JP" altLang="en-US" sz="2200" dirty="0">
                <a:solidFill>
                  <a:schemeClr val="accent6">
                    <a:lumMod val="75000"/>
                  </a:schemeClr>
                </a:solidFill>
              </a:rPr>
              <a:t>メソッド</a:t>
            </a:r>
            <a:endParaRPr lang="en-US" altLang="ja-JP" sz="2200" dirty="0">
              <a:solidFill>
                <a:schemeClr val="accent6">
                  <a:lumMod val="75000"/>
                </a:schemeClr>
              </a:solidFill>
            </a:endParaRPr>
          </a:p>
          <a:p>
            <a:pPr marL="0" indent="0">
              <a:buNone/>
            </a:pPr>
            <a:r>
              <a:rPr lang="en-US" altLang="ja-JP" sz="2200" dirty="0"/>
              <a:t>		</a:t>
            </a:r>
            <a:r>
              <a:rPr lang="en-US" altLang="ja-JP" sz="2200" dirty="0" err="1"/>
              <a:t>System.out.println</a:t>
            </a:r>
            <a:r>
              <a:rPr lang="en-US" altLang="ja-JP" sz="2200" dirty="0"/>
              <a:t>(</a:t>
            </a:r>
            <a:r>
              <a:rPr lang="en-US" altLang="ja-JP" sz="2200" dirty="0" err="1"/>
              <a:t>hp</a:t>
            </a:r>
            <a:r>
              <a:rPr lang="en-US" altLang="ja-JP" sz="2200" dirty="0"/>
              <a:t>);</a:t>
            </a:r>
          </a:p>
          <a:p>
            <a:pPr marL="0" indent="0">
              <a:buNone/>
            </a:pPr>
            <a:r>
              <a:rPr lang="en-US" altLang="ja-JP" sz="2200" dirty="0"/>
              <a:t>	}	</a:t>
            </a:r>
          </a:p>
          <a:p>
            <a:pPr marL="0" indent="0">
              <a:buNone/>
            </a:pPr>
            <a:r>
              <a:rPr kumimoji="1" lang="en-US" altLang="ja-JP" sz="2200" dirty="0"/>
              <a:t>}</a:t>
            </a:r>
            <a:endParaRPr kumimoji="1" lang="ja-JP" altLang="en-US" sz="2200" dirty="0"/>
          </a:p>
        </p:txBody>
      </p:sp>
    </p:spTree>
    <p:extLst>
      <p:ext uri="{BB962C8B-B14F-4D97-AF65-F5344CB8AC3E}">
        <p14:creationId xmlns:p14="http://schemas.microsoft.com/office/powerpoint/2010/main" val="269844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1251" y="143219"/>
            <a:ext cx="10515600" cy="536651"/>
          </a:xfrm>
        </p:spPr>
        <p:txBody>
          <a:bodyPr>
            <a:noAutofit/>
          </a:bodyPr>
          <a:lstStyle/>
          <a:p>
            <a:r>
              <a:rPr lang="en-US" altLang="ja-JP" sz="2800" dirty="0"/>
              <a:t>	</a:t>
            </a:r>
            <a:r>
              <a:rPr lang="ja-JP" altLang="en-US" sz="2800" dirty="0"/>
              <a:t>それぞれの引数を順に</a:t>
            </a:r>
            <a:r>
              <a:rPr lang="en-US" altLang="ja-JP" sz="2800" dirty="0" err="1"/>
              <a:t>int</a:t>
            </a:r>
            <a:r>
              <a:rPr lang="ja-JP" altLang="en-US" sz="2800" dirty="0"/>
              <a:t>型の </a:t>
            </a:r>
            <a:r>
              <a:rPr lang="en-US" altLang="ja-JP" sz="2800" dirty="0"/>
              <a:t>5, 10, 15</a:t>
            </a:r>
            <a:r>
              <a:rPr lang="ja-JP" altLang="en-US" sz="2800" dirty="0"/>
              <a:t>　とする。</a:t>
            </a:r>
            <a:endParaRPr lang="en-US" altLang="ja-JP" sz="2800" dirty="0"/>
          </a:p>
        </p:txBody>
      </p:sp>
      <p:sp>
        <p:nvSpPr>
          <p:cNvPr id="3" name="コンテンツ プレースホルダー 2"/>
          <p:cNvSpPr>
            <a:spLocks noGrp="1"/>
          </p:cNvSpPr>
          <p:nvPr>
            <p:ph idx="1"/>
          </p:nvPr>
        </p:nvSpPr>
        <p:spPr>
          <a:xfrm>
            <a:off x="871251" y="889192"/>
            <a:ext cx="10515600" cy="5640312"/>
          </a:xfrm>
          <a:ln w="34925">
            <a:solidFill>
              <a:schemeClr val="accent1">
                <a:shade val="50000"/>
              </a:schemeClr>
            </a:solidFill>
          </a:ln>
        </p:spPr>
        <p:txBody>
          <a:bodyPr>
            <a:normAutofit fontScale="92500" lnSpcReduction="20000"/>
          </a:bodyPr>
          <a:lstStyle/>
          <a:p>
            <a:pPr marL="0" indent="0">
              <a:buNone/>
            </a:pPr>
            <a:r>
              <a:rPr kumimoji="1" lang="en-US" altLang="ja-JP" sz="2000" dirty="0"/>
              <a:t>public class Main{</a:t>
            </a:r>
          </a:p>
          <a:p>
            <a:pPr marL="0" indent="0">
              <a:buNone/>
            </a:pPr>
            <a:r>
              <a:rPr lang="en-US" altLang="ja-JP" sz="2000" dirty="0"/>
              <a:t>	public static void main(String[] </a:t>
            </a:r>
            <a:r>
              <a:rPr lang="en-US" altLang="ja-JP" sz="2000" dirty="0" err="1"/>
              <a:t>args</a:t>
            </a:r>
            <a:r>
              <a:rPr lang="en-US" altLang="ja-JP" sz="2000" dirty="0"/>
              <a:t>){</a:t>
            </a:r>
          </a:p>
          <a:p>
            <a:pPr marL="0" indent="0">
              <a:buNone/>
            </a:pPr>
            <a:r>
              <a:rPr lang="en-US" altLang="ja-JP" sz="2600" dirty="0"/>
              <a:t>		Enemy enemy1 = new Enemy(</a:t>
            </a:r>
            <a:r>
              <a:rPr lang="en-US" altLang="ja-JP" sz="2600" b="1" dirty="0"/>
              <a:t>5</a:t>
            </a:r>
            <a:r>
              <a:rPr lang="en-US" altLang="ja-JP" sz="2600" dirty="0"/>
              <a:t>);	</a:t>
            </a:r>
            <a:r>
              <a:rPr lang="en-US" altLang="ja-JP" sz="2600" b="1" dirty="0">
                <a:solidFill>
                  <a:schemeClr val="accent6">
                    <a:lumMod val="75000"/>
                  </a:schemeClr>
                </a:solidFill>
              </a:rPr>
              <a:t> //</a:t>
            </a:r>
            <a:r>
              <a:rPr lang="ja-JP" altLang="en-US" sz="2600" b="1" dirty="0">
                <a:solidFill>
                  <a:schemeClr val="accent6">
                    <a:lumMod val="75000"/>
                  </a:schemeClr>
                </a:solidFill>
              </a:rPr>
              <a:t>インスタンス生成</a:t>
            </a:r>
            <a:endParaRPr lang="en-US" altLang="ja-JP" sz="2600" dirty="0"/>
          </a:p>
          <a:p>
            <a:pPr marL="0" indent="0">
              <a:buNone/>
            </a:pPr>
            <a:r>
              <a:rPr lang="en-US" altLang="ja-JP" sz="2600" dirty="0"/>
              <a:t>		Enemy enemy2 = new Enemy(</a:t>
            </a:r>
            <a:r>
              <a:rPr lang="en-US" altLang="ja-JP" sz="2600" b="1" dirty="0"/>
              <a:t>10</a:t>
            </a:r>
            <a:r>
              <a:rPr lang="en-US" altLang="ja-JP" sz="2600" dirty="0"/>
              <a:t>);</a:t>
            </a:r>
          </a:p>
          <a:p>
            <a:pPr marL="0" indent="0">
              <a:buNone/>
            </a:pPr>
            <a:r>
              <a:rPr lang="en-US" altLang="ja-JP" sz="2600" dirty="0"/>
              <a:t>		Enemy enemy3 = new Enemy(</a:t>
            </a:r>
            <a:r>
              <a:rPr lang="en-US" altLang="ja-JP" sz="2600" b="1" dirty="0"/>
              <a:t>15</a:t>
            </a:r>
            <a:r>
              <a:rPr lang="en-US" altLang="ja-JP" sz="2600" dirty="0"/>
              <a:t>);</a:t>
            </a:r>
          </a:p>
          <a:p>
            <a:pPr marL="0" indent="0">
              <a:buNone/>
            </a:pPr>
            <a:r>
              <a:rPr kumimoji="1" lang="en-US" altLang="ja-JP" sz="2000" dirty="0"/>
              <a:t>	</a:t>
            </a:r>
            <a:r>
              <a:rPr lang="en-US" altLang="ja-JP" sz="2000" dirty="0"/>
              <a:t>}</a:t>
            </a:r>
          </a:p>
          <a:p>
            <a:pPr marL="0" indent="0">
              <a:buNone/>
            </a:pPr>
            <a:r>
              <a:rPr kumimoji="1" lang="en-US" altLang="ja-JP" sz="2000" dirty="0"/>
              <a:t>}</a:t>
            </a:r>
          </a:p>
          <a:p>
            <a:pPr marL="0" indent="0">
              <a:buNone/>
            </a:pPr>
            <a:r>
              <a:rPr lang="en-US" altLang="ja-JP" sz="2200" dirty="0"/>
              <a:t>class Enemy{</a:t>
            </a:r>
          </a:p>
          <a:p>
            <a:pPr marL="0" indent="0">
              <a:buNone/>
            </a:pPr>
            <a:r>
              <a:rPr lang="en-US" altLang="ja-JP" sz="2200" dirty="0"/>
              <a:t>	</a:t>
            </a:r>
            <a:r>
              <a:rPr lang="en-US" altLang="ja-JP" sz="2200" dirty="0" err="1"/>
              <a:t>int</a:t>
            </a:r>
            <a:r>
              <a:rPr lang="en-US" altLang="ja-JP" sz="2200" i="1" dirty="0"/>
              <a:t> </a:t>
            </a:r>
            <a:r>
              <a:rPr lang="en-US" altLang="ja-JP" sz="2200" i="1" dirty="0" err="1"/>
              <a:t>hp</a:t>
            </a:r>
            <a:r>
              <a:rPr lang="en-US" altLang="ja-JP" sz="2200" dirty="0"/>
              <a:t>;			</a:t>
            </a:r>
            <a:r>
              <a:rPr lang="en-US" altLang="ja-JP" sz="2200" dirty="0">
                <a:solidFill>
                  <a:schemeClr val="accent6">
                    <a:lumMod val="75000"/>
                  </a:schemeClr>
                </a:solidFill>
              </a:rPr>
              <a:t>//</a:t>
            </a:r>
            <a:r>
              <a:rPr lang="ja-JP" altLang="en-US" sz="2200" dirty="0">
                <a:solidFill>
                  <a:schemeClr val="accent6">
                    <a:lumMod val="75000"/>
                  </a:schemeClr>
                </a:solidFill>
              </a:rPr>
              <a:t>フィールド変数</a:t>
            </a:r>
            <a:endParaRPr lang="en-US" altLang="ja-JP" sz="2200" dirty="0">
              <a:solidFill>
                <a:schemeClr val="accent6">
                  <a:lumMod val="75000"/>
                </a:schemeClr>
              </a:solidFill>
            </a:endParaRPr>
          </a:p>
          <a:p>
            <a:pPr marL="0" indent="0">
              <a:buNone/>
            </a:pPr>
            <a:r>
              <a:rPr lang="en-US" altLang="ja-JP" sz="2200" dirty="0"/>
              <a:t>	Enemy(</a:t>
            </a:r>
            <a:r>
              <a:rPr lang="en-US" altLang="ja-JP" sz="2200" dirty="0" err="1"/>
              <a:t>int</a:t>
            </a:r>
            <a:r>
              <a:rPr lang="en-US" altLang="ja-JP" sz="2200" dirty="0"/>
              <a:t> </a:t>
            </a:r>
            <a:r>
              <a:rPr lang="en-US" altLang="ja-JP" sz="2200" b="1" dirty="0"/>
              <a:t>hp2</a:t>
            </a:r>
            <a:r>
              <a:rPr lang="en-US" altLang="ja-JP" sz="2200" dirty="0"/>
              <a:t>){		</a:t>
            </a:r>
            <a:r>
              <a:rPr lang="en-US" altLang="ja-JP" sz="2200" dirty="0">
                <a:solidFill>
                  <a:schemeClr val="accent6">
                    <a:lumMod val="75000"/>
                  </a:schemeClr>
                </a:solidFill>
              </a:rPr>
              <a:t>//</a:t>
            </a:r>
            <a:r>
              <a:rPr lang="ja-JP" altLang="en-US" sz="2200" dirty="0">
                <a:solidFill>
                  <a:schemeClr val="accent6">
                    <a:lumMod val="75000"/>
                  </a:schemeClr>
                </a:solidFill>
              </a:rPr>
              <a:t>コンストラクタ</a:t>
            </a:r>
            <a:endParaRPr lang="en-US" altLang="ja-JP" sz="2200" dirty="0">
              <a:solidFill>
                <a:schemeClr val="accent6">
                  <a:lumMod val="75000"/>
                </a:schemeClr>
              </a:solidFill>
            </a:endParaRPr>
          </a:p>
          <a:p>
            <a:pPr marL="0" indent="0">
              <a:buNone/>
            </a:pPr>
            <a:r>
              <a:rPr lang="en-US" altLang="ja-JP" sz="2200" dirty="0"/>
              <a:t>		</a:t>
            </a:r>
            <a:r>
              <a:rPr lang="en-US" altLang="ja-JP" sz="2200" i="1" dirty="0" err="1"/>
              <a:t>hp</a:t>
            </a:r>
            <a:r>
              <a:rPr lang="en-US" altLang="ja-JP" sz="2200" dirty="0"/>
              <a:t> = </a:t>
            </a:r>
            <a:r>
              <a:rPr lang="en-US" altLang="ja-JP" sz="2200" b="1" dirty="0"/>
              <a:t>hp2</a:t>
            </a:r>
            <a:r>
              <a:rPr lang="en-US" altLang="ja-JP" sz="2200" dirty="0"/>
              <a:t>;</a:t>
            </a:r>
          </a:p>
          <a:p>
            <a:pPr marL="0" indent="0">
              <a:buNone/>
            </a:pPr>
            <a:r>
              <a:rPr lang="en-US" altLang="ja-JP" sz="2200" dirty="0"/>
              <a:t>	}</a:t>
            </a:r>
          </a:p>
          <a:p>
            <a:pPr marL="0" indent="0">
              <a:buNone/>
            </a:pPr>
            <a:r>
              <a:rPr lang="en-US" altLang="ja-JP" sz="2200" dirty="0"/>
              <a:t>	void </a:t>
            </a:r>
            <a:r>
              <a:rPr lang="en-US" altLang="ja-JP" sz="2200" dirty="0" err="1"/>
              <a:t>printHp</a:t>
            </a:r>
            <a:r>
              <a:rPr lang="en-US" altLang="ja-JP" sz="2200" dirty="0"/>
              <a:t>(){		</a:t>
            </a:r>
            <a:r>
              <a:rPr lang="en-US" altLang="ja-JP" sz="2200" dirty="0">
                <a:solidFill>
                  <a:schemeClr val="accent6">
                    <a:lumMod val="75000"/>
                  </a:schemeClr>
                </a:solidFill>
              </a:rPr>
              <a:t>//</a:t>
            </a:r>
            <a:r>
              <a:rPr lang="ja-JP" altLang="en-US" sz="2200" dirty="0">
                <a:solidFill>
                  <a:schemeClr val="accent6">
                    <a:lumMod val="75000"/>
                  </a:schemeClr>
                </a:solidFill>
              </a:rPr>
              <a:t>メソッド</a:t>
            </a:r>
            <a:endParaRPr lang="en-US" altLang="ja-JP" sz="2200" dirty="0">
              <a:solidFill>
                <a:schemeClr val="accent6">
                  <a:lumMod val="75000"/>
                </a:schemeClr>
              </a:solidFill>
            </a:endParaRPr>
          </a:p>
          <a:p>
            <a:pPr marL="0" indent="0">
              <a:buNone/>
            </a:pPr>
            <a:r>
              <a:rPr lang="en-US" altLang="ja-JP" sz="2200" dirty="0"/>
              <a:t>		</a:t>
            </a:r>
            <a:r>
              <a:rPr lang="en-US" altLang="ja-JP" sz="2200" dirty="0" err="1"/>
              <a:t>System.out.println</a:t>
            </a:r>
            <a:r>
              <a:rPr lang="en-US" altLang="ja-JP" sz="2200" dirty="0"/>
              <a:t>(</a:t>
            </a:r>
            <a:r>
              <a:rPr lang="en-US" altLang="ja-JP" sz="2200" dirty="0" err="1"/>
              <a:t>hp</a:t>
            </a:r>
            <a:r>
              <a:rPr lang="en-US" altLang="ja-JP" sz="2200" dirty="0"/>
              <a:t>);</a:t>
            </a:r>
          </a:p>
          <a:p>
            <a:pPr marL="0" indent="0">
              <a:buNone/>
            </a:pPr>
            <a:r>
              <a:rPr lang="en-US" altLang="ja-JP" sz="2200" dirty="0"/>
              <a:t>	}	</a:t>
            </a:r>
          </a:p>
          <a:p>
            <a:pPr marL="0" indent="0">
              <a:buNone/>
            </a:pPr>
            <a:r>
              <a:rPr kumimoji="1" lang="en-US" altLang="ja-JP" sz="2200" dirty="0"/>
              <a:t>}</a:t>
            </a:r>
            <a:endParaRPr kumimoji="1" lang="ja-JP" altLang="en-US" sz="2200" dirty="0"/>
          </a:p>
        </p:txBody>
      </p:sp>
    </p:spTree>
    <p:extLst>
      <p:ext uri="{BB962C8B-B14F-4D97-AF65-F5344CB8AC3E}">
        <p14:creationId xmlns:p14="http://schemas.microsoft.com/office/powerpoint/2010/main" val="237942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718630" y="1510094"/>
            <a:ext cx="3492348" cy="550059"/>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749147" y="3966072"/>
            <a:ext cx="8791460" cy="2005070"/>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9559" y="144789"/>
            <a:ext cx="10515600" cy="901814"/>
          </a:xfrm>
        </p:spPr>
        <p:txBody>
          <a:bodyPr/>
          <a:lstStyle/>
          <a:p>
            <a:r>
              <a:rPr kumimoji="1" lang="ja-JP" altLang="en-US" dirty="0"/>
              <a:t>復習</a:t>
            </a:r>
          </a:p>
        </p:txBody>
      </p:sp>
      <p:sp>
        <p:nvSpPr>
          <p:cNvPr id="3" name="コンテンツ プレースホルダー 2"/>
          <p:cNvSpPr>
            <a:spLocks noGrp="1"/>
          </p:cNvSpPr>
          <p:nvPr>
            <p:ph idx="1"/>
          </p:nvPr>
        </p:nvSpPr>
        <p:spPr>
          <a:xfrm>
            <a:off x="838200" y="1046603"/>
            <a:ext cx="10515600" cy="4825388"/>
          </a:xfrm>
        </p:spPr>
        <p:txBody>
          <a:bodyPr>
            <a:normAutofit/>
          </a:bodyPr>
          <a:lstStyle/>
          <a:p>
            <a:pPr marL="0" indent="0">
              <a:buNone/>
            </a:pPr>
            <a:r>
              <a:rPr kumimoji="1" lang="ja-JP" altLang="en-US" b="1" dirty="0"/>
              <a:t>メソッド</a:t>
            </a:r>
            <a:r>
              <a:rPr kumimoji="1" lang="en-US" altLang="ja-JP" dirty="0"/>
              <a:t>	</a:t>
            </a:r>
            <a:r>
              <a:rPr kumimoji="1" lang="ja-JP" altLang="en-US" dirty="0"/>
              <a:t>・・・処理のまとまり</a:t>
            </a:r>
            <a:endParaRPr kumimoji="1" lang="en-US" altLang="ja-JP" dirty="0"/>
          </a:p>
          <a:p>
            <a:pPr marL="0" indent="0">
              <a:buNone/>
            </a:pPr>
            <a:r>
              <a:rPr lang="en-US" altLang="ja-JP" b="1" i="1" dirty="0"/>
              <a:t>	</a:t>
            </a:r>
            <a:r>
              <a:rPr lang="ja-JP" altLang="en-US" b="1" i="1" dirty="0"/>
              <a:t>メソッド名</a:t>
            </a:r>
            <a:r>
              <a:rPr lang="en-US" altLang="ja-JP" b="1" i="1" dirty="0"/>
              <a:t>(</a:t>
            </a:r>
            <a:r>
              <a:rPr lang="ja-JP" altLang="en-US" b="1" i="1" dirty="0"/>
              <a:t>渡す値</a:t>
            </a:r>
            <a:r>
              <a:rPr lang="en-US" altLang="ja-JP" b="1" i="1" dirty="0"/>
              <a:t>);</a:t>
            </a:r>
          </a:p>
          <a:p>
            <a:pPr marL="0" indent="0">
              <a:buNone/>
            </a:pPr>
            <a:r>
              <a:rPr lang="en-US" altLang="ja-JP" dirty="0"/>
              <a:t>		</a:t>
            </a:r>
            <a:r>
              <a:rPr lang="ja-JP" altLang="en-US" dirty="0"/>
              <a:t>で呼べる</a:t>
            </a:r>
            <a:endParaRPr lang="en-US" altLang="ja-JP" dirty="0"/>
          </a:p>
          <a:p>
            <a:pPr marL="0" indent="0">
              <a:buNone/>
            </a:pPr>
            <a:endParaRPr kumimoji="1" lang="en-US" altLang="ja-JP" dirty="0"/>
          </a:p>
          <a:p>
            <a:pPr marL="0" indent="0">
              <a:buNone/>
            </a:pPr>
            <a:r>
              <a:rPr kumimoji="1" lang="ja-JP" altLang="en-US" b="1" dirty="0"/>
              <a:t>メソッドのつくり方</a:t>
            </a:r>
            <a:endParaRPr lang="en-US" altLang="ja-JP" b="1" dirty="0"/>
          </a:p>
          <a:p>
            <a:pPr marL="0" indent="0">
              <a:buNone/>
            </a:pPr>
            <a:endParaRPr kumimoji="1" lang="en-US" altLang="ja-JP" dirty="0"/>
          </a:p>
          <a:p>
            <a:pPr marL="0" indent="0">
              <a:buNone/>
            </a:pPr>
            <a:r>
              <a:rPr kumimoji="1" lang="ja-JP" altLang="en-US" b="1" dirty="0"/>
              <a:t>返り値の型△メソッド名（</a:t>
            </a:r>
            <a:r>
              <a:rPr lang="ja-JP" altLang="en-US" b="1" dirty="0"/>
              <a:t>受け取る値の</a:t>
            </a:r>
            <a:r>
              <a:rPr kumimoji="1" lang="ja-JP" altLang="en-US" b="1" dirty="0"/>
              <a:t>変数宣言）</a:t>
            </a:r>
            <a:r>
              <a:rPr kumimoji="1" lang="en-US" altLang="ja-JP" b="1" dirty="0"/>
              <a:t>{</a:t>
            </a:r>
          </a:p>
          <a:p>
            <a:pPr marL="0" indent="0">
              <a:buNone/>
            </a:pPr>
            <a:r>
              <a:rPr lang="en-US" altLang="ja-JP" b="1" dirty="0"/>
              <a:t>	//</a:t>
            </a:r>
            <a:r>
              <a:rPr lang="ja-JP" altLang="en-US" b="1" dirty="0"/>
              <a:t>処理</a:t>
            </a:r>
            <a:endParaRPr lang="en-US" altLang="ja-JP" b="1" dirty="0"/>
          </a:p>
          <a:p>
            <a:pPr marL="0" indent="0">
              <a:buNone/>
            </a:pPr>
            <a:r>
              <a:rPr lang="en-US" altLang="ja-JP" b="1" dirty="0"/>
              <a:t>}</a:t>
            </a:r>
            <a:endParaRPr kumimoji="1" lang="ja-JP" altLang="en-US" b="1" dirty="0"/>
          </a:p>
        </p:txBody>
      </p:sp>
      <p:sp>
        <p:nvSpPr>
          <p:cNvPr id="6" name="テキスト ボックス 5"/>
          <p:cNvSpPr txBox="1"/>
          <p:nvPr/>
        </p:nvSpPr>
        <p:spPr>
          <a:xfrm>
            <a:off x="2390660" y="6345716"/>
            <a:ext cx="5453350" cy="461665"/>
          </a:xfrm>
          <a:prstGeom prst="rect">
            <a:avLst/>
          </a:prstGeom>
          <a:noFill/>
        </p:spPr>
        <p:txBody>
          <a:bodyPr wrap="square" rtlCol="0">
            <a:spAutoFit/>
          </a:bodyPr>
          <a:lstStyle/>
          <a:p>
            <a:r>
              <a:rPr lang="en-US" altLang="ja-JP" sz="2400" dirty="0"/>
              <a:t>※</a:t>
            </a:r>
            <a:r>
              <a:rPr kumimoji="1" lang="ja-JP" altLang="en-US" sz="2400" dirty="0"/>
              <a:t>返り値がないなら型の場所は </a:t>
            </a:r>
            <a:r>
              <a:rPr kumimoji="1" lang="en-US" altLang="ja-JP" sz="2400" dirty="0"/>
              <a:t>void</a:t>
            </a:r>
            <a:endParaRPr kumimoji="1" lang="ja-JP" altLang="en-US" sz="2400" dirty="0"/>
          </a:p>
        </p:txBody>
      </p:sp>
      <p:sp>
        <p:nvSpPr>
          <p:cNvPr id="7" name="テキスト ボックス 6"/>
          <p:cNvSpPr txBox="1"/>
          <p:nvPr/>
        </p:nvSpPr>
        <p:spPr>
          <a:xfrm>
            <a:off x="7253231" y="427789"/>
            <a:ext cx="4781320" cy="2585323"/>
          </a:xfrm>
          <a:prstGeom prst="rect">
            <a:avLst/>
          </a:prstGeom>
          <a:noFill/>
          <a:ln w="53975">
            <a:solidFill>
              <a:schemeClr val="bg2">
                <a:lumMod val="90000"/>
              </a:schemeClr>
            </a:solidFill>
          </a:ln>
        </p:spPr>
        <p:txBody>
          <a:bodyPr wrap="square" rtlCol="0">
            <a:spAutoFit/>
          </a:bodyPr>
          <a:lstStyle/>
          <a:p>
            <a:r>
              <a:rPr lang="en-US" altLang="ja-JP" dirty="0"/>
              <a:t>public class Main(){</a:t>
            </a:r>
          </a:p>
          <a:p>
            <a:r>
              <a:rPr lang="en-US" altLang="ja-JP" b="1" dirty="0"/>
              <a:t>  public static void main(String[] </a:t>
            </a:r>
            <a:r>
              <a:rPr lang="en-US" altLang="ja-JP" b="1" dirty="0" err="1"/>
              <a:t>args</a:t>
            </a:r>
            <a:r>
              <a:rPr lang="en-US" altLang="ja-JP" b="1" dirty="0"/>
              <a:t>){</a:t>
            </a:r>
          </a:p>
          <a:p>
            <a:r>
              <a:rPr lang="en-US" altLang="ja-JP" b="1" dirty="0"/>
              <a:t>	method1(1);	</a:t>
            </a:r>
            <a:r>
              <a:rPr lang="en-US" altLang="ja-JP" b="1" dirty="0">
                <a:solidFill>
                  <a:schemeClr val="accent6">
                    <a:lumMod val="75000"/>
                  </a:schemeClr>
                </a:solidFill>
              </a:rPr>
              <a:t>//</a:t>
            </a:r>
            <a:r>
              <a:rPr lang="ja-JP" altLang="en-US" b="1" dirty="0">
                <a:solidFill>
                  <a:schemeClr val="accent6">
                    <a:lumMod val="75000"/>
                  </a:schemeClr>
                </a:solidFill>
              </a:rPr>
              <a:t>メソッドを呼ぶ</a:t>
            </a:r>
            <a:endParaRPr lang="en-US" altLang="ja-JP" b="1" dirty="0">
              <a:solidFill>
                <a:schemeClr val="accent6">
                  <a:lumMod val="75000"/>
                </a:schemeClr>
              </a:solidFill>
            </a:endParaRPr>
          </a:p>
          <a:p>
            <a:r>
              <a:rPr lang="en-US" altLang="ja-JP" b="1" dirty="0"/>
              <a:t>  }</a:t>
            </a:r>
          </a:p>
          <a:p>
            <a:r>
              <a:rPr lang="en-US" altLang="ja-JP" b="1" dirty="0"/>
              <a:t>  void method1(</a:t>
            </a:r>
            <a:r>
              <a:rPr lang="en-US" altLang="ja-JP" b="1" dirty="0" err="1"/>
              <a:t>int</a:t>
            </a:r>
            <a:r>
              <a:rPr lang="en-US" altLang="ja-JP" b="1" dirty="0"/>
              <a:t> </a:t>
            </a:r>
            <a:r>
              <a:rPr lang="en-US" altLang="ja-JP" b="1" dirty="0" err="1"/>
              <a:t>i</a:t>
            </a:r>
            <a:r>
              <a:rPr lang="en-US" altLang="ja-JP" b="1" dirty="0"/>
              <a:t>){	</a:t>
            </a:r>
            <a:r>
              <a:rPr lang="en-US" altLang="ja-JP" b="1" dirty="0">
                <a:solidFill>
                  <a:schemeClr val="accent6">
                    <a:lumMod val="75000"/>
                  </a:schemeClr>
                </a:solidFill>
              </a:rPr>
              <a:t>//</a:t>
            </a:r>
            <a:r>
              <a:rPr lang="ja-JP" altLang="en-US" b="1" dirty="0">
                <a:solidFill>
                  <a:schemeClr val="accent6">
                    <a:lumMod val="75000"/>
                  </a:schemeClr>
                </a:solidFill>
              </a:rPr>
              <a:t>メソッド</a:t>
            </a:r>
            <a:endParaRPr lang="en-US" altLang="ja-JP" b="1" dirty="0">
              <a:solidFill>
                <a:schemeClr val="accent6">
                  <a:lumMod val="75000"/>
                </a:schemeClr>
              </a:solidFill>
            </a:endParaRPr>
          </a:p>
          <a:p>
            <a:r>
              <a:rPr lang="en-US" altLang="ja-JP" b="1" dirty="0"/>
              <a:t>	</a:t>
            </a:r>
            <a:r>
              <a:rPr lang="en-US" altLang="ja-JP" b="1" dirty="0">
                <a:solidFill>
                  <a:schemeClr val="accent6">
                    <a:lumMod val="75000"/>
                  </a:schemeClr>
                </a:solidFill>
              </a:rPr>
              <a:t>//</a:t>
            </a:r>
            <a:r>
              <a:rPr lang="ja-JP" altLang="en-US" b="1" dirty="0">
                <a:solidFill>
                  <a:schemeClr val="accent6">
                    <a:lumMod val="75000"/>
                  </a:schemeClr>
                </a:solidFill>
              </a:rPr>
              <a:t>処理</a:t>
            </a:r>
            <a:endParaRPr lang="en-US" altLang="ja-JP" b="1" dirty="0">
              <a:solidFill>
                <a:schemeClr val="accent6">
                  <a:lumMod val="75000"/>
                </a:schemeClr>
              </a:solidFill>
            </a:endParaRPr>
          </a:p>
          <a:p>
            <a:r>
              <a:rPr lang="en-US" altLang="ja-JP" b="1" dirty="0"/>
              <a:t>  }</a:t>
            </a:r>
          </a:p>
          <a:p>
            <a:r>
              <a:rPr lang="en-US" altLang="ja-JP" dirty="0"/>
              <a:t>}</a:t>
            </a:r>
          </a:p>
          <a:p>
            <a:endParaRPr lang="en-US" altLang="ja-JP" dirty="0"/>
          </a:p>
        </p:txBody>
      </p:sp>
    </p:spTree>
    <p:extLst>
      <p:ext uri="{BB962C8B-B14F-4D97-AF65-F5344CB8AC3E}">
        <p14:creationId xmlns:p14="http://schemas.microsoft.com/office/powerpoint/2010/main" val="1998366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static </a:t>
            </a:r>
            <a:r>
              <a:rPr kumimoji="1" lang="ja-JP" altLang="en-US" dirty="0"/>
              <a:t>について 　</a:t>
            </a:r>
            <a:r>
              <a:rPr kumimoji="1" lang="en-US" altLang="ja-JP" dirty="0"/>
              <a:t>[</a:t>
            </a:r>
            <a:r>
              <a:rPr lang="ja-JP" altLang="en-US" dirty="0"/>
              <a:t>修飾子</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a:t>static </a:t>
            </a:r>
            <a:r>
              <a:rPr kumimoji="1" lang="ja-JP" altLang="en-US" dirty="0"/>
              <a:t>をつけると</a:t>
            </a:r>
            <a:r>
              <a:rPr lang="ja-JP" altLang="en-US" dirty="0"/>
              <a:t>クラス固有のものになる。</a:t>
            </a:r>
            <a:endParaRPr lang="en-US" altLang="ja-JP" dirty="0"/>
          </a:p>
          <a:p>
            <a:pPr marL="0" indent="0">
              <a:buNone/>
            </a:pPr>
            <a:endParaRPr kumimoji="1" lang="en-US" altLang="ja-JP" dirty="0"/>
          </a:p>
          <a:p>
            <a:pPr marL="0" indent="0">
              <a:buNone/>
            </a:pPr>
            <a:r>
              <a:rPr lang="ja-JP" altLang="en-US" dirty="0"/>
              <a:t>→　</a:t>
            </a:r>
            <a:r>
              <a:rPr lang="en-US" altLang="ja-JP" dirty="0"/>
              <a:t>new</a:t>
            </a:r>
            <a:r>
              <a:rPr lang="ja-JP" altLang="en-US" dirty="0"/>
              <a:t>　せずに使える</a:t>
            </a:r>
            <a:endParaRPr lang="en-US" altLang="ja-JP" dirty="0"/>
          </a:p>
          <a:p>
            <a:pPr marL="0" indent="0">
              <a:buNone/>
            </a:pPr>
            <a:r>
              <a:rPr lang="en-US" altLang="ja-JP" dirty="0"/>
              <a:t>	</a:t>
            </a:r>
            <a:r>
              <a:rPr lang="ja-JP" altLang="en-US" dirty="0"/>
              <a:t>いくらインスタンス生成しても</a:t>
            </a:r>
            <a:r>
              <a:rPr lang="en-US" altLang="ja-JP" dirty="0"/>
              <a:t>1</a:t>
            </a:r>
            <a:r>
              <a:rPr lang="ja-JP" altLang="en-US" dirty="0" err="1"/>
              <a:t>つしか</a:t>
            </a:r>
            <a:r>
              <a:rPr lang="ja-JP" altLang="en-US" dirty="0"/>
              <a:t>存在しない</a:t>
            </a:r>
            <a:endParaRPr lang="en-US" altLang="ja-JP" dirty="0"/>
          </a:p>
          <a:p>
            <a:pPr marL="0" indent="0">
              <a:buNone/>
            </a:pPr>
            <a:r>
              <a:rPr lang="en-US" altLang="ja-JP" dirty="0"/>
              <a:t>	</a:t>
            </a:r>
            <a:r>
              <a:rPr lang="ja-JP" altLang="en-US" dirty="0"/>
              <a:t>どこからでも共通にアクセスできる</a:t>
            </a:r>
            <a:endParaRPr kumimoji="1" lang="en-US" altLang="ja-JP" dirty="0"/>
          </a:p>
        </p:txBody>
      </p:sp>
    </p:spTree>
    <p:extLst>
      <p:ext uri="{BB962C8B-B14F-4D97-AF65-F5344CB8AC3E}">
        <p14:creationId xmlns:p14="http://schemas.microsoft.com/office/powerpoint/2010/main" val="112818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static</a:t>
            </a:r>
            <a:r>
              <a:rPr kumimoji="1" lang="ja-JP" altLang="en-US" dirty="0"/>
              <a:t>メソッド　</a:t>
            </a:r>
            <a:r>
              <a:rPr kumimoji="1" lang="en-US" altLang="ja-JP" dirty="0"/>
              <a:t>static</a:t>
            </a:r>
            <a:r>
              <a:rPr kumimoji="1" lang="ja-JP" altLang="en-US" dirty="0"/>
              <a:t>変数</a:t>
            </a:r>
          </a:p>
        </p:txBody>
      </p:sp>
      <p:sp>
        <p:nvSpPr>
          <p:cNvPr id="3" name="コンテンツ プレースホルダー 2"/>
          <p:cNvSpPr>
            <a:spLocks noGrp="1"/>
          </p:cNvSpPr>
          <p:nvPr>
            <p:ph idx="1"/>
          </p:nvPr>
        </p:nvSpPr>
        <p:spPr/>
        <p:txBody>
          <a:bodyPr/>
          <a:lstStyle/>
          <a:p>
            <a:pPr marL="0" indent="0">
              <a:buNone/>
            </a:pPr>
            <a:r>
              <a:rPr kumimoji="1" lang="ja-JP" altLang="en-US" sz="3200" dirty="0"/>
              <a:t>使い方</a:t>
            </a:r>
            <a:endParaRPr kumimoji="1" lang="en-US" altLang="ja-JP" sz="3200" dirty="0"/>
          </a:p>
          <a:p>
            <a:pPr marL="0" indent="0">
              <a:buNone/>
            </a:pPr>
            <a:endParaRPr kumimoji="1" lang="en-US" altLang="ja-JP" sz="3200" dirty="0"/>
          </a:p>
          <a:p>
            <a:pPr marL="0" indent="0">
              <a:buNone/>
            </a:pPr>
            <a:r>
              <a:rPr kumimoji="1" lang="en-US" altLang="ja-JP" sz="3200" dirty="0"/>
              <a:t>	</a:t>
            </a:r>
            <a:r>
              <a:rPr kumimoji="1" lang="ja-JP" altLang="en-US" sz="3200" dirty="0"/>
              <a:t>クラス名</a:t>
            </a:r>
            <a:r>
              <a:rPr kumimoji="1" lang="en-US" altLang="ja-JP" sz="3200" dirty="0"/>
              <a:t>.</a:t>
            </a:r>
            <a:r>
              <a:rPr kumimoji="1" lang="ja-JP" altLang="en-US" sz="3200" dirty="0"/>
              <a:t>メソッド名</a:t>
            </a:r>
            <a:r>
              <a:rPr kumimoji="1" lang="en-US" altLang="ja-JP" sz="3200" dirty="0"/>
              <a:t>();</a:t>
            </a:r>
          </a:p>
          <a:p>
            <a:pPr marL="0" indent="0">
              <a:buNone/>
            </a:pPr>
            <a:endParaRPr kumimoji="1" lang="en-US" altLang="ja-JP" sz="3200" dirty="0"/>
          </a:p>
          <a:p>
            <a:pPr marL="0" indent="0">
              <a:buNone/>
            </a:pPr>
            <a:r>
              <a:rPr lang="en-US" altLang="ja-JP" sz="3200" dirty="0"/>
              <a:t>	</a:t>
            </a:r>
            <a:r>
              <a:rPr lang="ja-JP" altLang="en-US" sz="3200" dirty="0"/>
              <a:t>クラス名</a:t>
            </a:r>
            <a:r>
              <a:rPr lang="en-US" altLang="ja-JP" sz="3200" dirty="0"/>
              <a:t>.</a:t>
            </a:r>
            <a:r>
              <a:rPr lang="ja-JP" altLang="en-US" sz="3200" dirty="0"/>
              <a:t>変数名</a:t>
            </a:r>
            <a:r>
              <a:rPr lang="en-US" altLang="ja-JP" sz="3200" dirty="0"/>
              <a:t>;</a:t>
            </a:r>
          </a:p>
          <a:p>
            <a:pPr marL="0" indent="0">
              <a:buNone/>
            </a:pPr>
            <a:endParaRPr lang="en-US" altLang="ja-JP" sz="3200" dirty="0"/>
          </a:p>
          <a:p>
            <a:pPr marL="0" indent="0">
              <a:buNone/>
            </a:pPr>
            <a:endParaRPr lang="en-US" altLang="ja-JP" sz="3200" dirty="0"/>
          </a:p>
          <a:p>
            <a:pPr marL="0" indent="0">
              <a:buNone/>
            </a:pPr>
            <a:endParaRPr kumimoji="1" lang="ja-JP" altLang="en-US" dirty="0"/>
          </a:p>
        </p:txBody>
      </p:sp>
    </p:spTree>
    <p:extLst>
      <p:ext uri="{BB962C8B-B14F-4D97-AF65-F5344CB8AC3E}">
        <p14:creationId xmlns:p14="http://schemas.microsoft.com/office/powerpoint/2010/main" val="1820264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09321"/>
            <a:ext cx="5849039" cy="930524"/>
          </a:xfrm>
        </p:spPr>
        <p:txBody>
          <a:bodyPr/>
          <a:lstStyle/>
          <a:p>
            <a:r>
              <a:rPr kumimoji="1" lang="en-US" altLang="ja-JP" dirty="0" err="1"/>
              <a:t>Keyboard.intValue</a:t>
            </a:r>
            <a:r>
              <a:rPr kumimoji="1" lang="en-US" altLang="ja-JP" dirty="0"/>
              <a:t>();</a:t>
            </a:r>
            <a:endParaRPr kumimoji="1" lang="ja-JP" altLang="en-US" dirty="0"/>
          </a:p>
        </p:txBody>
      </p:sp>
      <p:sp>
        <p:nvSpPr>
          <p:cNvPr id="3" name="コンテンツ プレースホルダー 2"/>
          <p:cNvSpPr>
            <a:spLocks noGrp="1"/>
          </p:cNvSpPr>
          <p:nvPr>
            <p:ph idx="1"/>
          </p:nvPr>
        </p:nvSpPr>
        <p:spPr>
          <a:xfrm>
            <a:off x="959386" y="1263764"/>
            <a:ext cx="10332904" cy="4351338"/>
          </a:xfrm>
          <a:ln w="50800">
            <a:solidFill>
              <a:schemeClr val="accent1">
                <a:shade val="50000"/>
              </a:schemeClr>
            </a:solidFill>
          </a:ln>
        </p:spPr>
        <p:txBody>
          <a:bodyPr>
            <a:normAutofit/>
          </a:bodyPr>
          <a:lstStyle/>
          <a:p>
            <a:pPr marL="0" indent="0">
              <a:buNone/>
            </a:pPr>
            <a:r>
              <a:rPr kumimoji="1" lang="en-US" altLang="ja-JP" dirty="0"/>
              <a:t>public class Keyboard{</a:t>
            </a:r>
          </a:p>
          <a:p>
            <a:pPr marL="0" indent="0">
              <a:buNone/>
            </a:pPr>
            <a:r>
              <a:rPr lang="en-US" altLang="ja-JP" dirty="0"/>
              <a:t>	static</a:t>
            </a:r>
            <a:r>
              <a:rPr lang="ja-JP" altLang="en-US" dirty="0"/>
              <a:t>　</a:t>
            </a:r>
            <a:r>
              <a:rPr lang="en-US" altLang="ja-JP" dirty="0" err="1"/>
              <a:t>int</a:t>
            </a:r>
            <a:r>
              <a:rPr lang="ja-JP" altLang="en-US" dirty="0"/>
              <a:t>　</a:t>
            </a:r>
            <a:r>
              <a:rPr lang="en-US" altLang="ja-JP" dirty="0" err="1"/>
              <a:t>intValue</a:t>
            </a:r>
            <a:r>
              <a:rPr lang="en-US" altLang="ja-JP" dirty="0"/>
              <a:t>(){</a:t>
            </a:r>
          </a:p>
          <a:p>
            <a:pPr marL="0" indent="0">
              <a:buNone/>
            </a:pPr>
            <a:r>
              <a:rPr lang="en-US" altLang="ja-JP" dirty="0"/>
              <a:t>		//</a:t>
            </a:r>
            <a:r>
              <a:rPr lang="en-US" altLang="ja-JP" dirty="0" err="1"/>
              <a:t>int</a:t>
            </a:r>
            <a:r>
              <a:rPr lang="ja-JP" altLang="en-US" dirty="0"/>
              <a:t>型の値をキーボードから受け取って返す</a:t>
            </a:r>
            <a:endParaRPr lang="en-US" altLang="ja-JP" dirty="0"/>
          </a:p>
          <a:p>
            <a:pPr marL="0" indent="0">
              <a:buNone/>
            </a:pPr>
            <a:r>
              <a:rPr kumimoji="1" lang="en-US" altLang="ja-JP" dirty="0"/>
              <a:t>	}</a:t>
            </a:r>
          </a:p>
          <a:p>
            <a:pPr marL="0" indent="0">
              <a:buNone/>
            </a:pPr>
            <a:r>
              <a:rPr lang="en-US" altLang="ja-JP" dirty="0"/>
              <a:t>	static</a:t>
            </a:r>
            <a:r>
              <a:rPr lang="ja-JP" altLang="en-US" dirty="0"/>
              <a:t>　</a:t>
            </a:r>
            <a:r>
              <a:rPr lang="en-US" altLang="ja-JP" dirty="0"/>
              <a:t>String</a:t>
            </a:r>
            <a:r>
              <a:rPr lang="ja-JP" altLang="en-US" dirty="0"/>
              <a:t>　</a:t>
            </a:r>
            <a:r>
              <a:rPr lang="en-US" altLang="ja-JP" dirty="0" err="1"/>
              <a:t>stringValue</a:t>
            </a:r>
            <a:r>
              <a:rPr lang="en-US" altLang="ja-JP" dirty="0"/>
              <a:t>(){</a:t>
            </a:r>
          </a:p>
          <a:p>
            <a:pPr marL="0" indent="0">
              <a:buNone/>
            </a:pPr>
            <a:r>
              <a:rPr lang="en-US" altLang="ja-JP" dirty="0"/>
              <a:t>		//</a:t>
            </a:r>
            <a:r>
              <a:rPr lang="en-US" altLang="ja-JP" dirty="0" err="1"/>
              <a:t>int</a:t>
            </a:r>
            <a:r>
              <a:rPr lang="ja-JP" altLang="en-US" dirty="0"/>
              <a:t>型の値をキーボードから受け取って返す</a:t>
            </a:r>
            <a:endParaRPr lang="en-US" altLang="ja-JP" dirty="0"/>
          </a:p>
          <a:p>
            <a:pPr marL="0" indent="0">
              <a:buNone/>
            </a:pPr>
            <a:r>
              <a:rPr kumimoji="1" lang="en-US" altLang="ja-JP" dirty="0"/>
              <a:t>	}</a:t>
            </a:r>
          </a:p>
          <a:p>
            <a:pPr marL="0" indent="0">
              <a:buNone/>
            </a:pPr>
            <a:r>
              <a:rPr lang="en-US" altLang="ja-JP" dirty="0"/>
              <a:t>}</a:t>
            </a:r>
            <a:endParaRPr kumimoji="1" lang="ja-JP" altLang="en-US" dirty="0"/>
          </a:p>
        </p:txBody>
      </p:sp>
      <p:sp>
        <p:nvSpPr>
          <p:cNvPr id="4" name="テキスト ボックス 3"/>
          <p:cNvSpPr txBox="1"/>
          <p:nvPr/>
        </p:nvSpPr>
        <p:spPr>
          <a:xfrm>
            <a:off x="2181341" y="6081311"/>
            <a:ext cx="5805889" cy="584775"/>
          </a:xfrm>
          <a:prstGeom prst="rect">
            <a:avLst/>
          </a:prstGeom>
          <a:noFill/>
        </p:spPr>
        <p:txBody>
          <a:bodyPr wrap="square" rtlCol="0">
            <a:spAutoFit/>
          </a:bodyPr>
          <a:lstStyle/>
          <a:p>
            <a:r>
              <a:rPr kumimoji="1" lang="en-US" altLang="ja-JP" sz="3200" dirty="0" err="1"/>
              <a:t>int</a:t>
            </a:r>
            <a:r>
              <a:rPr kumimoji="1" lang="en-US" altLang="ja-JP" sz="3200" dirty="0"/>
              <a:t> a = </a:t>
            </a:r>
            <a:r>
              <a:rPr kumimoji="1" lang="en-US" altLang="ja-JP" sz="3200" dirty="0" err="1"/>
              <a:t>Keyboard.intValue</a:t>
            </a:r>
            <a:r>
              <a:rPr kumimoji="1" lang="en-US" altLang="ja-JP" sz="3200" dirty="0"/>
              <a:t>();</a:t>
            </a:r>
            <a:endParaRPr kumimoji="1" lang="ja-JP" altLang="en-US" sz="3200" dirty="0"/>
          </a:p>
        </p:txBody>
      </p:sp>
    </p:spTree>
    <p:extLst>
      <p:ext uri="{BB962C8B-B14F-4D97-AF65-F5344CB8AC3E}">
        <p14:creationId xmlns:p14="http://schemas.microsoft.com/office/powerpoint/2010/main" val="2928560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クラスの継承</a:t>
            </a:r>
          </a:p>
        </p:txBody>
      </p:sp>
      <p:sp>
        <p:nvSpPr>
          <p:cNvPr id="3" name="コンテンツ プレースホルダー 2"/>
          <p:cNvSpPr>
            <a:spLocks noGrp="1"/>
          </p:cNvSpPr>
          <p:nvPr>
            <p:ph idx="1"/>
          </p:nvPr>
        </p:nvSpPr>
        <p:spPr/>
        <p:txBody>
          <a:bodyPr/>
          <a:lstStyle/>
          <a:p>
            <a:pPr marL="0" indent="0">
              <a:buNone/>
            </a:pPr>
            <a:r>
              <a:rPr lang="ja-JP" altLang="en-US" dirty="0"/>
              <a:t>あるクラスをベースとして，それに機能を追加した別のクラスを作成することがある。</a:t>
            </a:r>
            <a:endParaRPr lang="en-US" altLang="ja-JP" dirty="0"/>
          </a:p>
          <a:p>
            <a:pPr marL="0" indent="0">
              <a:buNone/>
            </a:pPr>
            <a:endParaRPr kumimoji="1" lang="en-US" altLang="ja-JP" dirty="0"/>
          </a:p>
          <a:p>
            <a:pPr marL="0" indent="0">
              <a:buNone/>
            </a:pPr>
            <a:r>
              <a:rPr lang="ja-JP" altLang="en-US" dirty="0" smtClean="0"/>
              <a:t>このとき、クラス</a:t>
            </a:r>
            <a:r>
              <a:rPr lang="ja-JP" altLang="en-US" dirty="0"/>
              <a:t>の</a:t>
            </a:r>
            <a:r>
              <a:rPr lang="ja-JP" altLang="en-US" dirty="0" smtClean="0"/>
              <a:t>継承機能を用いることで簡単にその別クラス</a:t>
            </a:r>
            <a:endParaRPr lang="en-US" altLang="ja-JP" dirty="0" smtClean="0"/>
          </a:p>
          <a:p>
            <a:pPr marL="0" indent="0">
              <a:buNone/>
            </a:pPr>
            <a:r>
              <a:rPr kumimoji="1" lang="ja-JP" altLang="en-US" dirty="0" smtClean="0"/>
              <a:t>を作成することが出来る。</a:t>
            </a:r>
            <a:r>
              <a:rPr lang="ja-JP" altLang="en-US" dirty="0"/>
              <a:t>　</a:t>
            </a:r>
            <a:r>
              <a:rPr lang="ja-JP" altLang="en-US" dirty="0" smtClean="0"/>
              <a:t>ヤッタネ！</a:t>
            </a:r>
            <a:endParaRPr kumimoji="1" lang="en-US" altLang="ja-JP" dirty="0" smtClean="0"/>
          </a:p>
        </p:txBody>
      </p:sp>
    </p:spTree>
    <p:extLst>
      <p:ext uri="{BB962C8B-B14F-4D97-AF65-F5344CB8AC3E}">
        <p14:creationId xmlns:p14="http://schemas.microsoft.com/office/powerpoint/2010/main" val="982307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9217" y="484742"/>
            <a:ext cx="4108374" cy="4814371"/>
          </a:xfrm>
          <a:ln w="47625">
            <a:solidFill>
              <a:schemeClr val="accent1">
                <a:shade val="50000"/>
              </a:schemeClr>
            </a:solidFill>
          </a:ln>
        </p:spPr>
        <p:txBody>
          <a:bodyPr>
            <a:normAutofit lnSpcReduction="10000"/>
          </a:bodyPr>
          <a:lstStyle/>
          <a:p>
            <a:pPr marL="0" indent="0">
              <a:buNone/>
            </a:pPr>
            <a:endParaRPr kumimoji="1" lang="en-US" altLang="ja-JP" dirty="0"/>
          </a:p>
          <a:p>
            <a:pPr marL="0" indent="0">
              <a:buNone/>
            </a:pPr>
            <a:r>
              <a:rPr kumimoji="1" lang="en-US" altLang="ja-JP" dirty="0"/>
              <a:t>class Car{</a:t>
            </a:r>
          </a:p>
          <a:p>
            <a:pPr marL="0" indent="0">
              <a:buNone/>
            </a:pPr>
            <a:r>
              <a:rPr lang="en-US" altLang="ja-JP" dirty="0"/>
              <a:t>	</a:t>
            </a:r>
            <a:r>
              <a:rPr lang="en-US" altLang="ja-JP" dirty="0" err="1"/>
              <a:t>int</a:t>
            </a:r>
            <a:r>
              <a:rPr lang="en-US" altLang="ja-JP" dirty="0"/>
              <a:t> </a:t>
            </a:r>
            <a:r>
              <a:rPr lang="en-US" altLang="ja-JP" dirty="0" err="1"/>
              <a:t>spped</a:t>
            </a:r>
            <a:r>
              <a:rPr lang="en-US" altLang="ja-JP" dirty="0"/>
              <a:t>;</a:t>
            </a:r>
            <a:endParaRPr kumimoji="1" lang="en-US" altLang="ja-JP" dirty="0"/>
          </a:p>
          <a:p>
            <a:pPr marL="0" indent="0">
              <a:buNone/>
            </a:pPr>
            <a:r>
              <a:rPr lang="en-US" altLang="ja-JP" dirty="0"/>
              <a:t>	void </a:t>
            </a:r>
            <a:r>
              <a:rPr lang="en-US" altLang="ja-JP" dirty="0" err="1"/>
              <a:t>accele</a:t>
            </a:r>
            <a:r>
              <a:rPr lang="en-US" altLang="ja-JP" dirty="0"/>
              <a:t>(){</a:t>
            </a:r>
          </a:p>
          <a:p>
            <a:pPr marL="0" indent="0">
              <a:buNone/>
            </a:pPr>
            <a:r>
              <a:rPr lang="en-US" altLang="ja-JP" dirty="0"/>
              <a:t>		//</a:t>
            </a:r>
            <a:r>
              <a:rPr lang="ja-JP" altLang="en-US" dirty="0"/>
              <a:t>処理</a:t>
            </a:r>
            <a:endParaRPr lang="en-US" altLang="ja-JP" dirty="0"/>
          </a:p>
          <a:p>
            <a:pPr marL="0" indent="0">
              <a:buNone/>
            </a:pPr>
            <a:r>
              <a:rPr kumimoji="1" lang="en-US" altLang="ja-JP" dirty="0"/>
              <a:t>	}</a:t>
            </a:r>
          </a:p>
          <a:p>
            <a:pPr marL="0" indent="0">
              <a:buNone/>
            </a:pPr>
            <a:r>
              <a:rPr lang="en-US" altLang="ja-JP" dirty="0"/>
              <a:t>	void brake(){</a:t>
            </a:r>
          </a:p>
          <a:p>
            <a:pPr marL="0" indent="0">
              <a:buNone/>
            </a:pPr>
            <a:r>
              <a:rPr lang="en-US" altLang="ja-JP" dirty="0"/>
              <a:t>		//</a:t>
            </a:r>
            <a:r>
              <a:rPr lang="ja-JP" altLang="en-US" dirty="0"/>
              <a:t>処理</a:t>
            </a:r>
            <a:endParaRPr lang="en-US" altLang="ja-JP" dirty="0"/>
          </a:p>
          <a:p>
            <a:pPr marL="0" indent="0">
              <a:buNone/>
            </a:pPr>
            <a:r>
              <a:rPr kumimoji="1" lang="en-US" altLang="ja-JP" dirty="0"/>
              <a:t>	}</a:t>
            </a:r>
          </a:p>
          <a:p>
            <a:pPr marL="0" indent="0">
              <a:buNone/>
            </a:pPr>
            <a:r>
              <a:rPr lang="en-US" altLang="ja-JP" dirty="0"/>
              <a:t>}</a:t>
            </a:r>
            <a:endParaRPr kumimoji="1" lang="ja-JP" altLang="en-US" dirty="0"/>
          </a:p>
        </p:txBody>
      </p:sp>
      <p:sp>
        <p:nvSpPr>
          <p:cNvPr id="5" name="コンテンツ プレースホルダー 2"/>
          <p:cNvSpPr txBox="1">
            <a:spLocks/>
          </p:cNvSpPr>
          <p:nvPr/>
        </p:nvSpPr>
        <p:spPr>
          <a:xfrm>
            <a:off x="6609661" y="484742"/>
            <a:ext cx="4108374" cy="6114362"/>
          </a:xfrm>
          <a:prstGeom prst="rect">
            <a:avLst/>
          </a:prstGeom>
          <a:ln w="47625">
            <a:solidFill>
              <a:schemeClr val="accent1">
                <a:shade val="50000"/>
              </a:schemeClr>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class Bus{</a:t>
            </a:r>
          </a:p>
          <a:p>
            <a:pPr marL="0" indent="0">
              <a:buFont typeface="Arial" panose="020B0604020202020204" pitchFamily="34" charset="0"/>
              <a:buNone/>
            </a:pPr>
            <a:r>
              <a:rPr lang="en-US" altLang="ja-JP" dirty="0"/>
              <a:t>	</a:t>
            </a:r>
            <a:r>
              <a:rPr lang="en-US" altLang="ja-JP" dirty="0" err="1"/>
              <a:t>int</a:t>
            </a:r>
            <a:r>
              <a:rPr lang="en-US" altLang="ja-JP" dirty="0"/>
              <a:t> speed;</a:t>
            </a:r>
          </a:p>
          <a:p>
            <a:pPr marL="0" indent="0">
              <a:buFont typeface="Arial" panose="020B0604020202020204" pitchFamily="34" charset="0"/>
              <a:buNone/>
            </a:pPr>
            <a:r>
              <a:rPr lang="en-US" altLang="ja-JP" dirty="0"/>
              <a:t>	void door(){</a:t>
            </a:r>
          </a:p>
          <a:p>
            <a:pPr marL="0" indent="0">
              <a:buFont typeface="Arial" panose="020B0604020202020204" pitchFamily="34" charset="0"/>
              <a:buNone/>
            </a:pPr>
            <a:r>
              <a:rPr lang="en-US" altLang="ja-JP" dirty="0"/>
              <a:t>		//</a:t>
            </a:r>
            <a:r>
              <a:rPr lang="ja-JP" altLang="en-US" dirty="0"/>
              <a:t>処理</a:t>
            </a:r>
            <a:endParaRPr lang="en-US" altLang="ja-JP" dirty="0"/>
          </a:p>
          <a:p>
            <a:pPr marL="0" indent="0">
              <a:buFont typeface="Arial" panose="020B0604020202020204" pitchFamily="34" charset="0"/>
              <a:buNone/>
            </a:pPr>
            <a:r>
              <a:rPr lang="en-US" altLang="ja-JP" dirty="0"/>
              <a:t>	}</a:t>
            </a:r>
          </a:p>
          <a:p>
            <a:pPr marL="0" indent="0">
              <a:buNone/>
            </a:pPr>
            <a:r>
              <a:rPr lang="en-US" altLang="ja-JP" dirty="0"/>
              <a:t>	void </a:t>
            </a:r>
            <a:r>
              <a:rPr lang="en-US" altLang="ja-JP" dirty="0" err="1"/>
              <a:t>accele</a:t>
            </a:r>
            <a:r>
              <a:rPr lang="en-US" altLang="ja-JP" dirty="0"/>
              <a:t>(){</a:t>
            </a:r>
          </a:p>
          <a:p>
            <a:pPr marL="0" indent="0">
              <a:buNone/>
            </a:pPr>
            <a:r>
              <a:rPr lang="en-US" altLang="ja-JP" dirty="0"/>
              <a:t>		//</a:t>
            </a:r>
            <a:r>
              <a:rPr lang="ja-JP" altLang="en-US" dirty="0"/>
              <a:t>処理</a:t>
            </a:r>
            <a:endParaRPr lang="en-US" altLang="ja-JP" dirty="0"/>
          </a:p>
          <a:p>
            <a:pPr marL="0" indent="0">
              <a:buNone/>
            </a:pPr>
            <a:r>
              <a:rPr lang="en-US" altLang="ja-JP" dirty="0"/>
              <a:t>	}</a:t>
            </a:r>
          </a:p>
          <a:p>
            <a:pPr marL="0" indent="0">
              <a:buNone/>
            </a:pPr>
            <a:r>
              <a:rPr lang="en-US" altLang="ja-JP" dirty="0"/>
              <a:t>	void brake(){</a:t>
            </a:r>
          </a:p>
          <a:p>
            <a:pPr marL="0" indent="0">
              <a:buNone/>
            </a:pPr>
            <a:r>
              <a:rPr lang="en-US" altLang="ja-JP" dirty="0"/>
              <a:t>		//</a:t>
            </a:r>
            <a:r>
              <a:rPr lang="ja-JP" altLang="en-US" dirty="0"/>
              <a:t>処理</a:t>
            </a:r>
            <a:endParaRPr lang="en-US" altLang="ja-JP" dirty="0"/>
          </a:p>
          <a:p>
            <a:pPr marL="0" indent="0">
              <a:buNone/>
            </a:pPr>
            <a:r>
              <a:rPr lang="en-US" altLang="ja-JP" dirty="0"/>
              <a:t>	}</a:t>
            </a:r>
          </a:p>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a:t>
            </a:r>
            <a:endParaRPr lang="ja-JP" altLang="en-US" dirty="0"/>
          </a:p>
        </p:txBody>
      </p:sp>
    </p:spTree>
    <p:extLst>
      <p:ext uri="{BB962C8B-B14F-4D97-AF65-F5344CB8AC3E}">
        <p14:creationId xmlns:p14="http://schemas.microsoft.com/office/powerpoint/2010/main" val="250435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9217" y="858435"/>
            <a:ext cx="4108374" cy="4440678"/>
          </a:xfrm>
          <a:ln w="47625">
            <a:solidFill>
              <a:schemeClr val="accent1">
                <a:shade val="50000"/>
              </a:schemeClr>
            </a:solidFill>
          </a:ln>
        </p:spPr>
        <p:txBody>
          <a:bodyPr>
            <a:normAutofit fontScale="92500" lnSpcReduction="10000"/>
          </a:bodyPr>
          <a:lstStyle/>
          <a:p>
            <a:pPr marL="0" indent="0">
              <a:buNone/>
            </a:pPr>
            <a:endParaRPr kumimoji="1" lang="en-US" altLang="ja-JP" dirty="0"/>
          </a:p>
          <a:p>
            <a:pPr marL="0" indent="0">
              <a:buNone/>
            </a:pPr>
            <a:r>
              <a:rPr kumimoji="1" lang="en-US" altLang="ja-JP" dirty="0"/>
              <a:t>class Car{</a:t>
            </a:r>
          </a:p>
          <a:p>
            <a:pPr marL="0" indent="0">
              <a:buNone/>
            </a:pPr>
            <a:r>
              <a:rPr lang="en-US" altLang="ja-JP" dirty="0"/>
              <a:t>	</a:t>
            </a:r>
            <a:r>
              <a:rPr lang="en-US" altLang="ja-JP" b="1" dirty="0" err="1"/>
              <a:t>int</a:t>
            </a:r>
            <a:r>
              <a:rPr lang="en-US" altLang="ja-JP" b="1" dirty="0"/>
              <a:t> speed;</a:t>
            </a:r>
            <a:endParaRPr kumimoji="1" lang="en-US" altLang="ja-JP" b="1" dirty="0"/>
          </a:p>
          <a:p>
            <a:pPr marL="0" indent="0">
              <a:buNone/>
            </a:pPr>
            <a:r>
              <a:rPr lang="en-US" altLang="ja-JP" b="1" dirty="0"/>
              <a:t>	void </a:t>
            </a:r>
            <a:r>
              <a:rPr lang="en-US" altLang="ja-JP" b="1" dirty="0" err="1"/>
              <a:t>accele</a:t>
            </a:r>
            <a:r>
              <a:rPr lang="en-US" altLang="ja-JP" b="1" dirty="0"/>
              <a:t>(){</a:t>
            </a:r>
          </a:p>
          <a:p>
            <a:pPr marL="0" indent="0">
              <a:buNone/>
            </a:pPr>
            <a:r>
              <a:rPr lang="en-US" altLang="ja-JP" b="1" dirty="0"/>
              <a:t>		//</a:t>
            </a:r>
            <a:r>
              <a:rPr lang="ja-JP" altLang="en-US" b="1" dirty="0"/>
              <a:t>処理</a:t>
            </a:r>
            <a:endParaRPr lang="en-US" altLang="ja-JP" b="1" dirty="0"/>
          </a:p>
          <a:p>
            <a:pPr marL="0" indent="0">
              <a:buNone/>
            </a:pPr>
            <a:r>
              <a:rPr kumimoji="1" lang="en-US" altLang="ja-JP" b="1" dirty="0"/>
              <a:t>	}</a:t>
            </a:r>
          </a:p>
          <a:p>
            <a:pPr marL="0" indent="0">
              <a:buNone/>
            </a:pPr>
            <a:r>
              <a:rPr lang="en-US" altLang="ja-JP" b="1" dirty="0"/>
              <a:t>	void brake(){</a:t>
            </a:r>
          </a:p>
          <a:p>
            <a:pPr marL="0" indent="0">
              <a:buNone/>
            </a:pPr>
            <a:r>
              <a:rPr lang="en-US" altLang="ja-JP" b="1" dirty="0"/>
              <a:t>		//</a:t>
            </a:r>
            <a:r>
              <a:rPr lang="ja-JP" altLang="en-US" b="1" dirty="0"/>
              <a:t>処理</a:t>
            </a:r>
            <a:endParaRPr lang="en-US" altLang="ja-JP" b="1" dirty="0"/>
          </a:p>
          <a:p>
            <a:pPr marL="0" indent="0">
              <a:buNone/>
            </a:pPr>
            <a:r>
              <a:rPr kumimoji="1" lang="en-US" altLang="ja-JP" b="1" dirty="0"/>
              <a:t>	}</a:t>
            </a:r>
          </a:p>
          <a:p>
            <a:pPr marL="0" indent="0">
              <a:buNone/>
            </a:pPr>
            <a:r>
              <a:rPr lang="en-US" altLang="ja-JP" dirty="0"/>
              <a:t>}</a:t>
            </a:r>
            <a:endParaRPr kumimoji="1" lang="ja-JP" altLang="en-US" dirty="0"/>
          </a:p>
        </p:txBody>
      </p:sp>
      <p:sp>
        <p:nvSpPr>
          <p:cNvPr id="5" name="コンテンツ プレースホルダー 2"/>
          <p:cNvSpPr txBox="1">
            <a:spLocks/>
          </p:cNvSpPr>
          <p:nvPr/>
        </p:nvSpPr>
        <p:spPr>
          <a:xfrm>
            <a:off x="7226606" y="494877"/>
            <a:ext cx="4108374" cy="5465247"/>
          </a:xfrm>
          <a:prstGeom prst="rect">
            <a:avLst/>
          </a:prstGeom>
          <a:ln w="47625">
            <a:solidFill>
              <a:schemeClr val="accent1">
                <a:shade val="50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class Bus{</a:t>
            </a:r>
          </a:p>
          <a:p>
            <a:pPr marL="0" indent="0">
              <a:buFont typeface="Arial" panose="020B0604020202020204" pitchFamily="34" charset="0"/>
              <a:buNone/>
            </a:pPr>
            <a:r>
              <a:rPr lang="en-US" altLang="ja-JP" dirty="0"/>
              <a:t>	</a:t>
            </a:r>
            <a:r>
              <a:rPr lang="en-US" altLang="ja-JP" b="1" dirty="0" err="1"/>
              <a:t>int</a:t>
            </a:r>
            <a:r>
              <a:rPr lang="en-US" altLang="ja-JP" b="1" dirty="0"/>
              <a:t> speed;</a:t>
            </a:r>
          </a:p>
          <a:p>
            <a:pPr marL="0" indent="0">
              <a:buFont typeface="Arial" panose="020B0604020202020204" pitchFamily="34" charset="0"/>
              <a:buNone/>
            </a:pPr>
            <a:r>
              <a:rPr lang="en-US" altLang="ja-JP" dirty="0"/>
              <a:t>	void door(){</a:t>
            </a:r>
          </a:p>
          <a:p>
            <a:pPr marL="0" indent="0">
              <a:buFont typeface="Arial" panose="020B0604020202020204" pitchFamily="34" charset="0"/>
              <a:buNone/>
            </a:pPr>
            <a:r>
              <a:rPr lang="en-US" altLang="ja-JP" dirty="0"/>
              <a:t>		//</a:t>
            </a:r>
            <a:r>
              <a:rPr lang="ja-JP" altLang="en-US" dirty="0"/>
              <a:t>処理</a:t>
            </a:r>
            <a:endParaRPr lang="en-US" altLang="ja-JP" dirty="0"/>
          </a:p>
          <a:p>
            <a:pPr marL="0" indent="0">
              <a:buFont typeface="Arial" panose="020B0604020202020204" pitchFamily="34" charset="0"/>
              <a:buNone/>
            </a:pPr>
            <a:r>
              <a:rPr lang="en-US" altLang="ja-JP" dirty="0"/>
              <a:t>	}</a:t>
            </a:r>
          </a:p>
          <a:p>
            <a:pPr marL="0" indent="0">
              <a:buNone/>
            </a:pPr>
            <a:r>
              <a:rPr lang="en-US" altLang="ja-JP" b="1" dirty="0"/>
              <a:t>	void </a:t>
            </a:r>
            <a:r>
              <a:rPr lang="en-US" altLang="ja-JP" b="1" dirty="0" err="1"/>
              <a:t>accele</a:t>
            </a:r>
            <a:r>
              <a:rPr lang="en-US" altLang="ja-JP" b="1" dirty="0"/>
              <a:t>(){</a:t>
            </a:r>
          </a:p>
          <a:p>
            <a:pPr marL="0" indent="0">
              <a:buNone/>
            </a:pPr>
            <a:r>
              <a:rPr lang="en-US" altLang="ja-JP" b="1" dirty="0"/>
              <a:t>		//</a:t>
            </a:r>
            <a:r>
              <a:rPr lang="ja-JP" altLang="en-US" b="1" dirty="0"/>
              <a:t>処理</a:t>
            </a:r>
            <a:endParaRPr lang="en-US" altLang="ja-JP" b="1" dirty="0"/>
          </a:p>
          <a:p>
            <a:pPr marL="0" indent="0">
              <a:buNone/>
            </a:pPr>
            <a:r>
              <a:rPr lang="en-US" altLang="ja-JP" b="1" dirty="0"/>
              <a:t>	}</a:t>
            </a:r>
          </a:p>
          <a:p>
            <a:pPr marL="0" indent="0">
              <a:buNone/>
            </a:pPr>
            <a:r>
              <a:rPr lang="en-US" altLang="ja-JP" b="1" dirty="0"/>
              <a:t>	void brake(){</a:t>
            </a:r>
          </a:p>
          <a:p>
            <a:pPr marL="0" indent="0">
              <a:buNone/>
            </a:pPr>
            <a:r>
              <a:rPr lang="en-US" altLang="ja-JP" b="1" dirty="0"/>
              <a:t>		//</a:t>
            </a:r>
            <a:r>
              <a:rPr lang="ja-JP" altLang="en-US" b="1" dirty="0"/>
              <a:t>処理</a:t>
            </a:r>
            <a:endParaRPr lang="en-US" altLang="ja-JP" b="1" dirty="0"/>
          </a:p>
          <a:p>
            <a:pPr marL="0" indent="0">
              <a:buNone/>
            </a:pPr>
            <a:r>
              <a:rPr lang="en-US" altLang="ja-JP" b="1" dirty="0"/>
              <a:t>	</a:t>
            </a:r>
            <a:r>
              <a:rPr lang="en-US" altLang="ja-JP" dirty="0"/>
              <a:t>}</a:t>
            </a:r>
          </a:p>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a:t>
            </a:r>
            <a:endParaRPr lang="ja-JP" altLang="en-US" dirty="0"/>
          </a:p>
        </p:txBody>
      </p:sp>
      <p:sp>
        <p:nvSpPr>
          <p:cNvPr id="2" name="テキスト ボックス 1"/>
          <p:cNvSpPr txBox="1"/>
          <p:nvPr/>
        </p:nvSpPr>
        <p:spPr>
          <a:xfrm>
            <a:off x="5734710" y="1454227"/>
            <a:ext cx="677108" cy="3635566"/>
          </a:xfrm>
          <a:prstGeom prst="rect">
            <a:avLst/>
          </a:prstGeom>
          <a:noFill/>
        </p:spPr>
        <p:txBody>
          <a:bodyPr vert="eaVert" wrap="square" rtlCol="0">
            <a:spAutoFit/>
          </a:bodyPr>
          <a:lstStyle/>
          <a:p>
            <a:r>
              <a:rPr kumimoji="1" lang="ja-JP" altLang="en-US" sz="3200" dirty="0"/>
              <a:t>土台を作っておく</a:t>
            </a:r>
          </a:p>
        </p:txBody>
      </p:sp>
    </p:spTree>
    <p:extLst>
      <p:ext uri="{BB962C8B-B14F-4D97-AF65-F5344CB8AC3E}">
        <p14:creationId xmlns:p14="http://schemas.microsoft.com/office/powerpoint/2010/main" val="896834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継承方法</a:t>
            </a:r>
          </a:p>
        </p:txBody>
      </p:sp>
      <p:sp>
        <p:nvSpPr>
          <p:cNvPr id="3" name="コンテンツ プレースホルダー 2"/>
          <p:cNvSpPr>
            <a:spLocks noGrp="1"/>
          </p:cNvSpPr>
          <p:nvPr>
            <p:ph idx="1"/>
          </p:nvPr>
        </p:nvSpPr>
        <p:spPr>
          <a:xfrm>
            <a:off x="1796667" y="2354434"/>
            <a:ext cx="7589704" cy="1115879"/>
          </a:xfrm>
          <a:ln w="31750">
            <a:solidFill>
              <a:schemeClr val="accent1">
                <a:shade val="50000"/>
              </a:schemeClr>
            </a:solidFill>
          </a:ln>
        </p:spPr>
        <p:txBody>
          <a:bodyPr/>
          <a:lstStyle/>
          <a:p>
            <a:pPr marL="0" indent="0">
              <a:buNone/>
            </a:pPr>
            <a:r>
              <a:rPr kumimoji="1" lang="en-US" altLang="ja-JP" dirty="0"/>
              <a:t>class</a:t>
            </a:r>
            <a:r>
              <a:rPr kumimoji="1" lang="ja-JP" altLang="en-US" dirty="0"/>
              <a:t>△</a:t>
            </a:r>
            <a:r>
              <a:rPr lang="ja-JP" altLang="en-US" dirty="0"/>
              <a:t>クラス名△</a:t>
            </a:r>
            <a:r>
              <a:rPr kumimoji="1" lang="en-US" altLang="ja-JP" b="1" dirty="0"/>
              <a:t>extends</a:t>
            </a:r>
            <a:r>
              <a:rPr kumimoji="1" lang="ja-JP" altLang="en-US" b="1" dirty="0"/>
              <a:t>△土台のクラス名</a:t>
            </a:r>
            <a:r>
              <a:rPr kumimoji="1" lang="en-US" altLang="ja-JP" dirty="0"/>
              <a:t>{</a:t>
            </a:r>
          </a:p>
          <a:p>
            <a:pPr marL="0" indent="0">
              <a:buNone/>
            </a:pPr>
            <a:r>
              <a:rPr lang="en-US" altLang="ja-JP" dirty="0"/>
              <a:t>}</a:t>
            </a:r>
          </a:p>
        </p:txBody>
      </p:sp>
    </p:spTree>
    <p:extLst>
      <p:ext uri="{BB962C8B-B14F-4D97-AF65-F5344CB8AC3E}">
        <p14:creationId xmlns:p14="http://schemas.microsoft.com/office/powerpoint/2010/main" val="447646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9217" y="858434"/>
            <a:ext cx="4108374" cy="4958471"/>
          </a:xfrm>
          <a:ln w="47625">
            <a:solidFill>
              <a:schemeClr val="accent1">
                <a:shade val="50000"/>
              </a:schemeClr>
            </a:solidFill>
          </a:ln>
        </p:spPr>
        <p:txBody>
          <a:bodyPr>
            <a:normAutofit lnSpcReduction="10000"/>
          </a:bodyPr>
          <a:lstStyle/>
          <a:p>
            <a:pPr marL="0" indent="0">
              <a:buNone/>
            </a:pPr>
            <a:endParaRPr kumimoji="1" lang="en-US" altLang="ja-JP" dirty="0"/>
          </a:p>
          <a:p>
            <a:pPr marL="0" indent="0">
              <a:buNone/>
            </a:pPr>
            <a:r>
              <a:rPr kumimoji="1" lang="en-US" altLang="ja-JP" dirty="0"/>
              <a:t>class Car{</a:t>
            </a:r>
          </a:p>
          <a:p>
            <a:pPr marL="0" indent="0">
              <a:buNone/>
            </a:pPr>
            <a:r>
              <a:rPr lang="en-US" altLang="ja-JP" dirty="0"/>
              <a:t>	</a:t>
            </a:r>
            <a:r>
              <a:rPr lang="en-US" altLang="ja-JP" dirty="0" err="1"/>
              <a:t>int</a:t>
            </a:r>
            <a:r>
              <a:rPr lang="en-US" altLang="ja-JP" dirty="0"/>
              <a:t> speed;</a:t>
            </a:r>
            <a:endParaRPr kumimoji="1" lang="en-US" altLang="ja-JP" dirty="0"/>
          </a:p>
          <a:p>
            <a:pPr marL="0" indent="0">
              <a:buNone/>
            </a:pPr>
            <a:r>
              <a:rPr lang="en-US" altLang="ja-JP" dirty="0"/>
              <a:t>	void </a:t>
            </a:r>
            <a:r>
              <a:rPr lang="en-US" altLang="ja-JP" dirty="0" err="1"/>
              <a:t>accele</a:t>
            </a:r>
            <a:r>
              <a:rPr lang="en-US" altLang="ja-JP" dirty="0"/>
              <a:t>(){</a:t>
            </a:r>
          </a:p>
          <a:p>
            <a:pPr marL="0" indent="0">
              <a:buNone/>
            </a:pPr>
            <a:r>
              <a:rPr lang="en-US" altLang="ja-JP" dirty="0"/>
              <a:t>		//</a:t>
            </a:r>
            <a:r>
              <a:rPr lang="ja-JP" altLang="en-US" dirty="0"/>
              <a:t>処理</a:t>
            </a:r>
            <a:endParaRPr lang="en-US" altLang="ja-JP" dirty="0"/>
          </a:p>
          <a:p>
            <a:pPr marL="0" indent="0">
              <a:buNone/>
            </a:pPr>
            <a:r>
              <a:rPr kumimoji="1" lang="en-US" altLang="ja-JP" dirty="0"/>
              <a:t>	}</a:t>
            </a:r>
          </a:p>
          <a:p>
            <a:pPr marL="0" indent="0">
              <a:buNone/>
            </a:pPr>
            <a:r>
              <a:rPr lang="en-US" altLang="ja-JP" dirty="0"/>
              <a:t>	void brake(){</a:t>
            </a:r>
          </a:p>
          <a:p>
            <a:pPr marL="0" indent="0">
              <a:buNone/>
            </a:pPr>
            <a:r>
              <a:rPr lang="en-US" altLang="ja-JP" dirty="0"/>
              <a:t>		//</a:t>
            </a:r>
            <a:r>
              <a:rPr lang="ja-JP" altLang="en-US" dirty="0"/>
              <a:t>処理</a:t>
            </a:r>
            <a:endParaRPr lang="en-US" altLang="ja-JP" dirty="0"/>
          </a:p>
          <a:p>
            <a:pPr marL="0" indent="0">
              <a:buNone/>
            </a:pPr>
            <a:r>
              <a:rPr kumimoji="1" lang="en-US" altLang="ja-JP" dirty="0"/>
              <a:t>	}</a:t>
            </a:r>
          </a:p>
          <a:p>
            <a:pPr marL="0" indent="0">
              <a:buNone/>
            </a:pPr>
            <a:r>
              <a:rPr lang="en-US" altLang="ja-JP" dirty="0"/>
              <a:t>}</a:t>
            </a:r>
            <a:endParaRPr kumimoji="1" lang="ja-JP" altLang="en-US" dirty="0"/>
          </a:p>
        </p:txBody>
      </p:sp>
      <p:sp>
        <p:nvSpPr>
          <p:cNvPr id="5" name="コンテンツ プレースホルダー 2"/>
          <p:cNvSpPr txBox="1">
            <a:spLocks/>
          </p:cNvSpPr>
          <p:nvPr/>
        </p:nvSpPr>
        <p:spPr>
          <a:xfrm>
            <a:off x="6609661" y="858434"/>
            <a:ext cx="4108374" cy="3471195"/>
          </a:xfrm>
          <a:prstGeom prst="rect">
            <a:avLst/>
          </a:prstGeom>
          <a:ln w="47625">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class Bus</a:t>
            </a:r>
            <a:r>
              <a:rPr lang="ja-JP" altLang="en-US" dirty="0"/>
              <a:t> </a:t>
            </a:r>
            <a:r>
              <a:rPr lang="en-US" altLang="ja-JP" b="1" dirty="0"/>
              <a:t>extends Car</a:t>
            </a:r>
            <a:r>
              <a:rPr lang="en-US" altLang="ja-JP" dirty="0"/>
              <a:t>{</a:t>
            </a:r>
          </a:p>
          <a:p>
            <a:pPr marL="0" indent="0">
              <a:buFont typeface="Arial" panose="020B0604020202020204" pitchFamily="34" charset="0"/>
              <a:buNone/>
            </a:pPr>
            <a:r>
              <a:rPr lang="en-US" altLang="ja-JP" dirty="0"/>
              <a:t>	void door(){</a:t>
            </a:r>
          </a:p>
          <a:p>
            <a:pPr marL="0" indent="0">
              <a:buFont typeface="Arial" panose="020B0604020202020204" pitchFamily="34" charset="0"/>
              <a:buNone/>
            </a:pPr>
            <a:r>
              <a:rPr lang="en-US" altLang="ja-JP" dirty="0"/>
              <a:t>		//</a:t>
            </a:r>
            <a:r>
              <a:rPr lang="ja-JP" altLang="en-US" dirty="0"/>
              <a:t>処理</a:t>
            </a:r>
            <a:endParaRPr lang="en-US" altLang="ja-JP" dirty="0"/>
          </a:p>
          <a:p>
            <a:pPr marL="0" indent="0">
              <a:buFont typeface="Arial" panose="020B0604020202020204" pitchFamily="34" charset="0"/>
              <a:buNone/>
            </a:pPr>
            <a:r>
              <a:rPr lang="en-US" altLang="ja-JP" dirty="0"/>
              <a:t>	}</a:t>
            </a:r>
          </a:p>
          <a:p>
            <a:pPr marL="0" indent="0">
              <a:buFont typeface="Arial" panose="020B0604020202020204" pitchFamily="34" charset="0"/>
              <a:buNone/>
            </a:pPr>
            <a:r>
              <a:rPr lang="en-US" altLang="ja-JP" dirty="0"/>
              <a:t>}</a:t>
            </a:r>
            <a:endParaRPr lang="ja-JP" altLang="en-US" dirty="0"/>
          </a:p>
        </p:txBody>
      </p:sp>
      <p:sp>
        <p:nvSpPr>
          <p:cNvPr id="2" name="テキスト ボックス 1"/>
          <p:cNvSpPr txBox="1"/>
          <p:nvPr/>
        </p:nvSpPr>
        <p:spPr>
          <a:xfrm>
            <a:off x="2291508" y="273659"/>
            <a:ext cx="1487277" cy="584775"/>
          </a:xfrm>
          <a:prstGeom prst="rect">
            <a:avLst/>
          </a:prstGeom>
          <a:noFill/>
        </p:spPr>
        <p:txBody>
          <a:bodyPr wrap="square" rtlCol="0">
            <a:spAutoFit/>
          </a:bodyPr>
          <a:lstStyle/>
          <a:p>
            <a:r>
              <a:rPr lang="ja-JP" altLang="en-US" sz="3200" dirty="0"/>
              <a:t>土台</a:t>
            </a:r>
            <a:endParaRPr kumimoji="1" lang="ja-JP" altLang="en-US" sz="3200" dirty="0"/>
          </a:p>
        </p:txBody>
      </p:sp>
    </p:spTree>
    <p:extLst>
      <p:ext uri="{BB962C8B-B14F-4D97-AF65-F5344CB8AC3E}">
        <p14:creationId xmlns:p14="http://schemas.microsoft.com/office/powerpoint/2010/main" val="2734723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 y="879586"/>
            <a:ext cx="3018622" cy="4440678"/>
          </a:xfrm>
          <a:ln w="47625">
            <a:solidFill>
              <a:schemeClr val="accent1">
                <a:shade val="50000"/>
              </a:schemeClr>
            </a:solidFill>
          </a:ln>
        </p:spPr>
        <p:txBody>
          <a:bodyPr>
            <a:normAutofit lnSpcReduction="10000"/>
          </a:bodyPr>
          <a:lstStyle/>
          <a:p>
            <a:pPr marL="0" indent="0">
              <a:buNone/>
            </a:pPr>
            <a:endParaRPr kumimoji="1" lang="en-US" altLang="ja-JP" sz="2400" dirty="0"/>
          </a:p>
          <a:p>
            <a:pPr marL="0" indent="0">
              <a:buNone/>
            </a:pPr>
            <a:r>
              <a:rPr kumimoji="1" lang="en-US" altLang="ja-JP" sz="2400" dirty="0"/>
              <a:t>class Car{</a:t>
            </a:r>
          </a:p>
          <a:p>
            <a:pPr marL="0" indent="0">
              <a:buNone/>
            </a:pPr>
            <a:r>
              <a:rPr lang="en-US" altLang="ja-JP" sz="2400" dirty="0"/>
              <a:t>	</a:t>
            </a:r>
            <a:r>
              <a:rPr lang="en-US" altLang="ja-JP" sz="2400" dirty="0" err="1"/>
              <a:t>int</a:t>
            </a:r>
            <a:r>
              <a:rPr lang="en-US" altLang="ja-JP" sz="2400" dirty="0"/>
              <a:t> speed;</a:t>
            </a:r>
            <a:endParaRPr kumimoji="1" lang="en-US" altLang="ja-JP" sz="2400" dirty="0"/>
          </a:p>
          <a:p>
            <a:pPr marL="0" indent="0">
              <a:buNone/>
            </a:pPr>
            <a:r>
              <a:rPr lang="en-US" altLang="ja-JP" sz="2400" dirty="0"/>
              <a:t>	void </a:t>
            </a:r>
            <a:r>
              <a:rPr lang="en-US" altLang="ja-JP" sz="2400" dirty="0" err="1"/>
              <a:t>accele</a:t>
            </a:r>
            <a:r>
              <a:rPr lang="en-US" altLang="ja-JP" sz="2400" dirty="0"/>
              <a:t>(){</a:t>
            </a:r>
          </a:p>
          <a:p>
            <a:pPr marL="0" indent="0">
              <a:buNone/>
            </a:pPr>
            <a:r>
              <a:rPr lang="en-US" altLang="ja-JP" sz="2400" dirty="0"/>
              <a:t>		//</a:t>
            </a:r>
            <a:r>
              <a:rPr lang="ja-JP" altLang="en-US" sz="2400" dirty="0"/>
              <a:t>処理</a:t>
            </a:r>
            <a:endParaRPr lang="en-US" altLang="ja-JP" sz="2400" dirty="0"/>
          </a:p>
          <a:p>
            <a:pPr marL="0" indent="0">
              <a:buNone/>
            </a:pPr>
            <a:r>
              <a:rPr kumimoji="1" lang="en-US" altLang="ja-JP" sz="2400" dirty="0"/>
              <a:t>	}</a:t>
            </a:r>
          </a:p>
          <a:p>
            <a:pPr marL="0" indent="0">
              <a:buNone/>
            </a:pPr>
            <a:r>
              <a:rPr lang="en-US" altLang="ja-JP" sz="2400" dirty="0"/>
              <a:t>	void brake(){</a:t>
            </a:r>
          </a:p>
          <a:p>
            <a:pPr marL="0" indent="0">
              <a:buNone/>
            </a:pPr>
            <a:r>
              <a:rPr lang="en-US" altLang="ja-JP" sz="2400" dirty="0"/>
              <a:t>		//</a:t>
            </a:r>
            <a:r>
              <a:rPr lang="ja-JP" altLang="en-US" sz="2400" dirty="0"/>
              <a:t>処理</a:t>
            </a:r>
            <a:endParaRPr lang="en-US" altLang="ja-JP" sz="2400" dirty="0"/>
          </a:p>
          <a:p>
            <a:pPr marL="0" indent="0">
              <a:buNone/>
            </a:pPr>
            <a:r>
              <a:rPr kumimoji="1" lang="en-US" altLang="ja-JP" sz="2400" dirty="0"/>
              <a:t>	}</a:t>
            </a:r>
          </a:p>
          <a:p>
            <a:pPr marL="0" indent="0">
              <a:buNone/>
            </a:pPr>
            <a:r>
              <a:rPr lang="en-US" altLang="ja-JP" sz="2400" dirty="0"/>
              <a:t>}</a:t>
            </a:r>
            <a:endParaRPr kumimoji="1" lang="ja-JP" altLang="en-US" sz="2400" dirty="0"/>
          </a:p>
        </p:txBody>
      </p:sp>
      <p:sp>
        <p:nvSpPr>
          <p:cNvPr id="5" name="コンテンツ プレースホルダー 2"/>
          <p:cNvSpPr txBox="1">
            <a:spLocks/>
          </p:cNvSpPr>
          <p:nvPr/>
        </p:nvSpPr>
        <p:spPr>
          <a:xfrm>
            <a:off x="3326634" y="535195"/>
            <a:ext cx="4108374" cy="6017854"/>
          </a:xfrm>
          <a:prstGeom prst="rect">
            <a:avLst/>
          </a:prstGeom>
          <a:ln w="47625">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class Bus</a:t>
            </a:r>
            <a:r>
              <a:rPr lang="ja-JP" altLang="en-US" dirty="0"/>
              <a:t> </a:t>
            </a:r>
            <a:r>
              <a:rPr lang="en-US" altLang="ja-JP" b="1" dirty="0"/>
              <a:t>extends Car</a:t>
            </a:r>
            <a:r>
              <a:rPr lang="en-US" altLang="ja-JP" dirty="0"/>
              <a:t>{</a:t>
            </a:r>
          </a:p>
          <a:p>
            <a:pPr marL="0" indent="0">
              <a:buFont typeface="Arial" panose="020B0604020202020204" pitchFamily="34" charset="0"/>
              <a:buNone/>
            </a:pPr>
            <a:r>
              <a:rPr lang="en-US" altLang="ja-JP" dirty="0"/>
              <a:t>	void door(){</a:t>
            </a:r>
          </a:p>
          <a:p>
            <a:pPr marL="0" indent="0">
              <a:buFont typeface="Arial" panose="020B0604020202020204" pitchFamily="34" charset="0"/>
              <a:buNone/>
            </a:pPr>
            <a:r>
              <a:rPr lang="en-US" altLang="ja-JP" dirty="0"/>
              <a:t>		//</a:t>
            </a:r>
            <a:r>
              <a:rPr lang="ja-JP" altLang="en-US" dirty="0"/>
              <a:t>処理</a:t>
            </a:r>
            <a:endParaRPr lang="en-US" altLang="ja-JP" dirty="0"/>
          </a:p>
          <a:p>
            <a:pPr marL="0" indent="0">
              <a:buFont typeface="Arial" panose="020B0604020202020204" pitchFamily="34" charset="0"/>
              <a:buNone/>
            </a:pPr>
            <a:r>
              <a:rPr lang="en-US" altLang="ja-JP" dirty="0"/>
              <a:t>	}</a:t>
            </a:r>
          </a:p>
          <a:p>
            <a:pPr marL="0" indent="0">
              <a:buFont typeface="Arial" panose="020B0604020202020204" pitchFamily="34" charset="0"/>
              <a:buNone/>
            </a:pPr>
            <a:r>
              <a:rPr lang="en-US" altLang="ja-JP" dirty="0"/>
              <a:t>}</a:t>
            </a:r>
            <a:endParaRPr lang="ja-JP" altLang="en-US" dirty="0"/>
          </a:p>
        </p:txBody>
      </p:sp>
      <p:sp>
        <p:nvSpPr>
          <p:cNvPr id="2" name="テキスト ボックス 1"/>
          <p:cNvSpPr txBox="1"/>
          <p:nvPr/>
        </p:nvSpPr>
        <p:spPr>
          <a:xfrm>
            <a:off x="1079653" y="248098"/>
            <a:ext cx="1487277" cy="584775"/>
          </a:xfrm>
          <a:prstGeom prst="rect">
            <a:avLst/>
          </a:prstGeom>
          <a:noFill/>
        </p:spPr>
        <p:txBody>
          <a:bodyPr wrap="square" rtlCol="0">
            <a:spAutoFit/>
          </a:bodyPr>
          <a:lstStyle/>
          <a:p>
            <a:r>
              <a:rPr lang="ja-JP" altLang="en-US" sz="3200" dirty="0"/>
              <a:t>土台</a:t>
            </a:r>
            <a:endParaRPr kumimoji="1" lang="ja-JP" altLang="en-US" sz="3200" dirty="0"/>
          </a:p>
        </p:txBody>
      </p:sp>
      <p:sp>
        <p:nvSpPr>
          <p:cNvPr id="6" name="コンテンツ プレースホルダー 2"/>
          <p:cNvSpPr txBox="1">
            <a:spLocks/>
          </p:cNvSpPr>
          <p:nvPr/>
        </p:nvSpPr>
        <p:spPr>
          <a:xfrm>
            <a:off x="8053329" y="535195"/>
            <a:ext cx="4138671" cy="6017854"/>
          </a:xfrm>
          <a:prstGeom prst="rect">
            <a:avLst/>
          </a:prstGeom>
          <a:ln w="47625">
            <a:solidFill>
              <a:schemeClr val="accent1">
                <a:shade val="50000"/>
              </a:schemeClr>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class Bus</a:t>
            </a:r>
            <a:r>
              <a:rPr lang="ja-JP" altLang="en-US" dirty="0"/>
              <a:t> </a:t>
            </a:r>
            <a:r>
              <a:rPr lang="en-US" altLang="ja-JP" dirty="0"/>
              <a:t>{	</a:t>
            </a:r>
          </a:p>
          <a:p>
            <a:pPr marL="0" indent="0">
              <a:buFont typeface="Arial" panose="020B0604020202020204" pitchFamily="34" charset="0"/>
              <a:buNone/>
            </a:pPr>
            <a:r>
              <a:rPr lang="en-US" altLang="ja-JP" dirty="0"/>
              <a:t>	</a:t>
            </a:r>
            <a:r>
              <a:rPr lang="en-US" altLang="ja-JP" dirty="0" err="1"/>
              <a:t>int</a:t>
            </a:r>
            <a:r>
              <a:rPr lang="en-US" altLang="ja-JP" dirty="0"/>
              <a:t> speed;</a:t>
            </a:r>
          </a:p>
          <a:p>
            <a:pPr marL="0" indent="0">
              <a:buFont typeface="Arial" panose="020B0604020202020204" pitchFamily="34" charset="0"/>
              <a:buNone/>
            </a:pPr>
            <a:r>
              <a:rPr lang="en-US" altLang="ja-JP" dirty="0"/>
              <a:t>	void door(){</a:t>
            </a:r>
          </a:p>
          <a:p>
            <a:pPr marL="0" indent="0">
              <a:buFont typeface="Arial" panose="020B0604020202020204" pitchFamily="34" charset="0"/>
              <a:buNone/>
            </a:pPr>
            <a:r>
              <a:rPr lang="en-US" altLang="ja-JP" dirty="0"/>
              <a:t>		//</a:t>
            </a:r>
            <a:r>
              <a:rPr lang="ja-JP" altLang="en-US" dirty="0"/>
              <a:t>処理</a:t>
            </a:r>
            <a:endParaRPr lang="en-US" altLang="ja-JP" dirty="0"/>
          </a:p>
          <a:p>
            <a:pPr marL="0" indent="0">
              <a:buFont typeface="Arial" panose="020B0604020202020204" pitchFamily="34" charset="0"/>
              <a:buNone/>
            </a:pPr>
            <a:r>
              <a:rPr lang="en-US" altLang="ja-JP" dirty="0"/>
              <a:t>	}</a:t>
            </a:r>
          </a:p>
          <a:p>
            <a:pPr marL="0" indent="0">
              <a:buNone/>
            </a:pPr>
            <a:r>
              <a:rPr lang="en-US" altLang="ja-JP" dirty="0"/>
              <a:t>	void </a:t>
            </a:r>
            <a:r>
              <a:rPr lang="en-US" altLang="ja-JP" dirty="0" err="1"/>
              <a:t>accele</a:t>
            </a:r>
            <a:r>
              <a:rPr lang="en-US" altLang="ja-JP" dirty="0"/>
              <a:t>(){</a:t>
            </a:r>
          </a:p>
          <a:p>
            <a:pPr marL="0" indent="0">
              <a:buNone/>
            </a:pPr>
            <a:r>
              <a:rPr lang="en-US" altLang="ja-JP" dirty="0"/>
              <a:t>		//</a:t>
            </a:r>
            <a:r>
              <a:rPr lang="ja-JP" altLang="en-US" dirty="0"/>
              <a:t>処理</a:t>
            </a:r>
            <a:endParaRPr lang="en-US" altLang="ja-JP" dirty="0"/>
          </a:p>
          <a:p>
            <a:pPr marL="0" indent="0">
              <a:buNone/>
            </a:pPr>
            <a:r>
              <a:rPr lang="en-US" altLang="ja-JP" dirty="0"/>
              <a:t>	}</a:t>
            </a:r>
          </a:p>
          <a:p>
            <a:pPr marL="0" indent="0">
              <a:buNone/>
            </a:pPr>
            <a:r>
              <a:rPr lang="en-US" altLang="ja-JP" dirty="0"/>
              <a:t>	void brake(){</a:t>
            </a:r>
          </a:p>
          <a:p>
            <a:pPr marL="0" indent="0">
              <a:buNone/>
            </a:pPr>
            <a:r>
              <a:rPr lang="en-US" altLang="ja-JP" dirty="0"/>
              <a:t>		//</a:t>
            </a:r>
            <a:r>
              <a:rPr lang="ja-JP" altLang="en-US" dirty="0"/>
              <a:t>処理</a:t>
            </a:r>
            <a:endParaRPr lang="en-US" altLang="ja-JP" dirty="0"/>
          </a:p>
          <a:p>
            <a:pPr marL="0" indent="0">
              <a:buNone/>
            </a:pPr>
            <a:r>
              <a:rPr lang="en-US" altLang="ja-JP" dirty="0"/>
              <a:t>	}</a:t>
            </a:r>
          </a:p>
          <a:p>
            <a:pPr marL="0" indent="0">
              <a:buFont typeface="Arial" panose="020B0604020202020204" pitchFamily="34" charset="0"/>
              <a:buNone/>
            </a:pPr>
            <a:endParaRPr lang="en-US" altLang="ja-JP" dirty="0"/>
          </a:p>
          <a:p>
            <a:pPr marL="0" indent="0">
              <a:buFont typeface="Arial" panose="020B0604020202020204" pitchFamily="34" charset="0"/>
              <a:buNone/>
            </a:pPr>
            <a:r>
              <a:rPr lang="en-US" altLang="ja-JP" dirty="0"/>
              <a:t>}</a:t>
            </a:r>
            <a:endParaRPr lang="ja-JP" altLang="en-US" dirty="0"/>
          </a:p>
        </p:txBody>
      </p:sp>
      <p:sp>
        <p:nvSpPr>
          <p:cNvPr id="4" name="等号 3"/>
          <p:cNvSpPr/>
          <p:nvPr/>
        </p:nvSpPr>
        <p:spPr>
          <a:xfrm>
            <a:off x="7116207" y="2732183"/>
            <a:ext cx="1255923" cy="1241597"/>
          </a:xfrm>
          <a:prstGeom prst="math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603920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903383"/>
            <a:ext cx="10515600" cy="5273580"/>
          </a:xfrm>
        </p:spPr>
        <p:txBody>
          <a:bodyPr/>
          <a:lstStyle/>
          <a:p>
            <a:pPr marL="0" indent="0">
              <a:buNone/>
            </a:pPr>
            <a:r>
              <a:rPr lang="ja-JP" altLang="en-US" dirty="0"/>
              <a:t>参考サイト</a:t>
            </a:r>
            <a:endParaRPr lang="en-US" altLang="ja-JP" dirty="0"/>
          </a:p>
          <a:p>
            <a:pPr marL="0" indent="0">
              <a:buNone/>
            </a:pPr>
            <a:endParaRPr lang="en-US" altLang="ja-JP" dirty="0"/>
          </a:p>
          <a:p>
            <a:pPr marL="0" indent="0">
              <a:buNone/>
            </a:pPr>
            <a:r>
              <a:rPr lang="en-US" altLang="ja-JP" dirty="0" err="1"/>
              <a:t>JavaDrive</a:t>
            </a:r>
            <a:r>
              <a:rPr lang="en-US" altLang="ja-JP" dirty="0"/>
              <a:t>	</a:t>
            </a:r>
            <a:r>
              <a:rPr lang="ja-JP" altLang="en-US" dirty="0"/>
              <a:t>・・・</a:t>
            </a:r>
            <a:r>
              <a:rPr lang="en-US" altLang="ja-JP" dirty="0"/>
              <a:t>Java</a:t>
            </a:r>
            <a:r>
              <a:rPr lang="ja-JP" altLang="en-US" dirty="0"/>
              <a:t>全般</a:t>
            </a:r>
            <a:r>
              <a:rPr lang="en-US" altLang="ja-JP" dirty="0"/>
              <a:t>(</a:t>
            </a:r>
            <a:r>
              <a:rPr lang="ja-JP" altLang="en-US" dirty="0"/>
              <a:t>基礎的なことから～</a:t>
            </a:r>
            <a:r>
              <a:rPr lang="en-US" altLang="ja-JP" dirty="0"/>
              <a:t>)</a:t>
            </a:r>
          </a:p>
          <a:p>
            <a:pPr marL="0" indent="0">
              <a:buNone/>
            </a:pPr>
            <a:r>
              <a:rPr lang="en-US" altLang="ja-JP" dirty="0">
                <a:hlinkClick r:id="rId2"/>
              </a:rPr>
              <a:t>http://www.javadrive.jp/start/</a:t>
            </a:r>
            <a:endParaRPr lang="en-US" altLang="ja-JP" dirty="0"/>
          </a:p>
          <a:p>
            <a:pPr marL="0" indent="0">
              <a:buNone/>
            </a:pPr>
            <a:endParaRPr lang="en-US" altLang="ja-JP" dirty="0"/>
          </a:p>
          <a:p>
            <a:pPr marL="0" indent="0">
              <a:buNone/>
            </a:pPr>
            <a:endParaRPr lang="en-US" altLang="ja-JP" dirty="0"/>
          </a:p>
          <a:p>
            <a:pPr marL="0" indent="0">
              <a:buNone/>
            </a:pPr>
            <a:r>
              <a:rPr lang="en-US" altLang="ja-JP" dirty="0"/>
              <a:t>Java</a:t>
            </a:r>
            <a:r>
              <a:rPr lang="ja-JP" altLang="en-US" dirty="0"/>
              <a:t>のオブジェクト指向入門</a:t>
            </a:r>
            <a:r>
              <a:rPr lang="en-US" altLang="ja-JP" dirty="0"/>
              <a:t>	</a:t>
            </a:r>
            <a:r>
              <a:rPr lang="ja-JP" altLang="en-US" dirty="0"/>
              <a:t>・・・応用</a:t>
            </a:r>
            <a:r>
              <a:rPr lang="en-US" altLang="ja-JP" dirty="0"/>
              <a:t>(</a:t>
            </a:r>
            <a:r>
              <a:rPr lang="ja-JP" altLang="en-US" dirty="0"/>
              <a:t>主にクラス</a:t>
            </a:r>
            <a:r>
              <a:rPr lang="en-US" altLang="ja-JP" dirty="0"/>
              <a:t>)</a:t>
            </a:r>
          </a:p>
          <a:p>
            <a:pPr marL="0" indent="0">
              <a:buNone/>
            </a:pPr>
            <a:r>
              <a:rPr lang="en-US" altLang="ja-JP" dirty="0">
                <a:hlinkClick r:id="rId3"/>
              </a:rPr>
              <a:t>http://www.kab-studio.biz/Programing/OOPinJava/</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794392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05389" y="1046603"/>
            <a:ext cx="3492348" cy="550059"/>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721605" y="3440016"/>
            <a:ext cx="8791460" cy="2005070"/>
          </a:xfrm>
          <a:prstGeom prst="rect">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9559" y="144789"/>
            <a:ext cx="10515600" cy="901814"/>
          </a:xfrm>
        </p:spPr>
        <p:txBody>
          <a:bodyPr>
            <a:normAutofit/>
          </a:bodyPr>
          <a:lstStyle/>
          <a:p>
            <a:r>
              <a:rPr kumimoji="1" lang="ja-JP" altLang="en-US" dirty="0"/>
              <a:t>復習  </a:t>
            </a:r>
            <a:r>
              <a:rPr lang="ja-JP" altLang="en-US" sz="2500" b="1" dirty="0"/>
              <a:t>メソッド</a:t>
            </a:r>
            <a:r>
              <a:rPr lang="en-US" altLang="ja-JP" sz="2500" dirty="0"/>
              <a:t>	</a:t>
            </a:r>
            <a:r>
              <a:rPr lang="ja-JP" altLang="en-US" sz="2500" dirty="0"/>
              <a:t>・・・処理のまとまり</a:t>
            </a:r>
            <a:endParaRPr kumimoji="1" lang="ja-JP" altLang="en-US" sz="2500" dirty="0"/>
          </a:p>
        </p:txBody>
      </p:sp>
      <p:sp>
        <p:nvSpPr>
          <p:cNvPr id="3" name="コンテンツ プレースホルダー 2"/>
          <p:cNvSpPr>
            <a:spLocks noGrp="1"/>
          </p:cNvSpPr>
          <p:nvPr>
            <p:ph idx="1"/>
          </p:nvPr>
        </p:nvSpPr>
        <p:spPr>
          <a:xfrm>
            <a:off x="838200" y="1046603"/>
            <a:ext cx="10515600" cy="4825388"/>
          </a:xfrm>
        </p:spPr>
        <p:txBody>
          <a:bodyPr>
            <a:normAutofit/>
          </a:bodyPr>
          <a:lstStyle/>
          <a:p>
            <a:pPr marL="0" indent="0">
              <a:buNone/>
            </a:pPr>
            <a:r>
              <a:rPr lang="en-US" altLang="ja-JP" b="1" i="1" dirty="0"/>
              <a:t>	</a:t>
            </a:r>
            <a:r>
              <a:rPr lang="ja-JP" altLang="en-US" b="1" i="1" dirty="0"/>
              <a:t>メソッド名</a:t>
            </a:r>
            <a:r>
              <a:rPr lang="en-US" altLang="ja-JP" b="1" i="1" dirty="0"/>
              <a:t>(</a:t>
            </a:r>
            <a:r>
              <a:rPr lang="ja-JP" altLang="en-US" b="1" i="1" dirty="0"/>
              <a:t>渡す値</a:t>
            </a:r>
            <a:r>
              <a:rPr lang="en-US" altLang="ja-JP" b="1" i="1" dirty="0"/>
              <a:t>);</a:t>
            </a:r>
          </a:p>
          <a:p>
            <a:pPr marL="0" indent="0">
              <a:buNone/>
            </a:pPr>
            <a:r>
              <a:rPr lang="en-US" altLang="ja-JP" dirty="0"/>
              <a:t>		</a:t>
            </a:r>
            <a:r>
              <a:rPr lang="ja-JP" altLang="en-US" dirty="0"/>
              <a:t>で呼べる</a:t>
            </a:r>
            <a:endParaRPr lang="en-US" altLang="ja-JP" dirty="0"/>
          </a:p>
          <a:p>
            <a:pPr marL="0" indent="0">
              <a:buNone/>
            </a:pPr>
            <a:endParaRPr kumimoji="1" lang="en-US" altLang="ja-JP" dirty="0"/>
          </a:p>
          <a:p>
            <a:pPr marL="0" indent="0">
              <a:buNone/>
            </a:pPr>
            <a:r>
              <a:rPr kumimoji="1" lang="ja-JP" altLang="en-US" b="1" dirty="0"/>
              <a:t>メソッドのつくり方</a:t>
            </a:r>
            <a:endParaRPr lang="en-US" altLang="ja-JP" b="1" dirty="0"/>
          </a:p>
          <a:p>
            <a:pPr marL="0" indent="0">
              <a:buNone/>
            </a:pPr>
            <a:endParaRPr kumimoji="1" lang="en-US" altLang="ja-JP" dirty="0"/>
          </a:p>
          <a:p>
            <a:pPr marL="0" indent="0">
              <a:buNone/>
            </a:pPr>
            <a:r>
              <a:rPr kumimoji="1" lang="ja-JP" altLang="en-US" b="1" dirty="0"/>
              <a:t>返り値の型△メソッド名（</a:t>
            </a:r>
            <a:r>
              <a:rPr lang="ja-JP" altLang="en-US" b="1" dirty="0"/>
              <a:t>受け取る値の</a:t>
            </a:r>
            <a:r>
              <a:rPr kumimoji="1" lang="ja-JP" altLang="en-US" b="1" dirty="0"/>
              <a:t>変数宣言）</a:t>
            </a:r>
            <a:r>
              <a:rPr kumimoji="1" lang="en-US" altLang="ja-JP" b="1" dirty="0"/>
              <a:t>{</a:t>
            </a:r>
          </a:p>
          <a:p>
            <a:pPr marL="0" indent="0">
              <a:buNone/>
            </a:pPr>
            <a:r>
              <a:rPr lang="en-US" altLang="ja-JP" b="1" dirty="0"/>
              <a:t>	//</a:t>
            </a:r>
            <a:r>
              <a:rPr lang="ja-JP" altLang="en-US" b="1" dirty="0"/>
              <a:t>処理</a:t>
            </a:r>
            <a:endParaRPr lang="en-US" altLang="ja-JP" b="1" dirty="0"/>
          </a:p>
          <a:p>
            <a:pPr marL="0" indent="0">
              <a:buNone/>
            </a:pPr>
            <a:r>
              <a:rPr lang="en-US" altLang="ja-JP" b="1" dirty="0"/>
              <a:t>}</a:t>
            </a:r>
            <a:endParaRPr kumimoji="1" lang="ja-JP" altLang="en-US" b="1" dirty="0"/>
          </a:p>
        </p:txBody>
      </p:sp>
      <p:sp>
        <p:nvSpPr>
          <p:cNvPr id="6" name="テキスト ボックス 5"/>
          <p:cNvSpPr txBox="1"/>
          <p:nvPr/>
        </p:nvSpPr>
        <p:spPr>
          <a:xfrm>
            <a:off x="2333739" y="6125379"/>
            <a:ext cx="6687239" cy="523220"/>
          </a:xfrm>
          <a:prstGeom prst="rect">
            <a:avLst/>
          </a:prstGeom>
          <a:noFill/>
        </p:spPr>
        <p:txBody>
          <a:bodyPr wrap="square" rtlCol="0">
            <a:spAutoFit/>
          </a:bodyPr>
          <a:lstStyle/>
          <a:p>
            <a:r>
              <a:rPr lang="en-US" altLang="ja-JP" sz="2800" dirty="0"/>
              <a:t>※</a:t>
            </a:r>
            <a:r>
              <a:rPr kumimoji="1" lang="ja-JP" altLang="en-US" sz="2800" dirty="0"/>
              <a:t>返り値がないなら型は </a:t>
            </a:r>
            <a:r>
              <a:rPr kumimoji="1" lang="en-US" altLang="ja-JP" sz="2800" dirty="0"/>
              <a:t>void</a:t>
            </a:r>
            <a:endParaRPr kumimoji="1" lang="ja-JP" altLang="en-US" sz="2800" dirty="0"/>
          </a:p>
        </p:txBody>
      </p:sp>
      <p:sp>
        <p:nvSpPr>
          <p:cNvPr id="7" name="テキスト ボックス 6"/>
          <p:cNvSpPr txBox="1"/>
          <p:nvPr/>
        </p:nvSpPr>
        <p:spPr>
          <a:xfrm>
            <a:off x="7253231" y="427789"/>
            <a:ext cx="4781320" cy="2585323"/>
          </a:xfrm>
          <a:prstGeom prst="rect">
            <a:avLst/>
          </a:prstGeom>
          <a:noFill/>
          <a:ln w="53975">
            <a:solidFill>
              <a:schemeClr val="bg2">
                <a:lumMod val="90000"/>
              </a:schemeClr>
            </a:solidFill>
          </a:ln>
        </p:spPr>
        <p:txBody>
          <a:bodyPr wrap="square" rtlCol="0">
            <a:spAutoFit/>
          </a:bodyPr>
          <a:lstStyle/>
          <a:p>
            <a:r>
              <a:rPr lang="en-US" altLang="ja-JP" dirty="0"/>
              <a:t>public class Main(){</a:t>
            </a:r>
          </a:p>
          <a:p>
            <a:r>
              <a:rPr lang="en-US" altLang="ja-JP" dirty="0"/>
              <a:t>  public static void main(String[] </a:t>
            </a:r>
            <a:r>
              <a:rPr lang="en-US" altLang="ja-JP" dirty="0" err="1"/>
              <a:t>args</a:t>
            </a:r>
            <a:r>
              <a:rPr lang="en-US" altLang="ja-JP" dirty="0"/>
              <a:t>){</a:t>
            </a:r>
          </a:p>
          <a:p>
            <a:r>
              <a:rPr lang="en-US" altLang="ja-JP" dirty="0"/>
              <a:t>	</a:t>
            </a:r>
            <a:r>
              <a:rPr lang="en-US" altLang="ja-JP" b="1" dirty="0"/>
              <a:t>method1(1);</a:t>
            </a:r>
            <a:r>
              <a:rPr lang="en-US" altLang="ja-JP" dirty="0"/>
              <a:t>	</a:t>
            </a:r>
            <a:r>
              <a:rPr lang="en-US" altLang="ja-JP" b="1" dirty="0">
                <a:solidFill>
                  <a:schemeClr val="accent6">
                    <a:lumMod val="75000"/>
                  </a:schemeClr>
                </a:solidFill>
              </a:rPr>
              <a:t>//</a:t>
            </a:r>
            <a:r>
              <a:rPr lang="ja-JP" altLang="en-US" b="1" dirty="0">
                <a:solidFill>
                  <a:schemeClr val="accent6">
                    <a:lumMod val="75000"/>
                  </a:schemeClr>
                </a:solidFill>
              </a:rPr>
              <a:t>メソッドを呼ぶ</a:t>
            </a:r>
            <a:endParaRPr lang="en-US" altLang="ja-JP" b="1" dirty="0">
              <a:solidFill>
                <a:schemeClr val="accent6">
                  <a:lumMod val="75000"/>
                </a:schemeClr>
              </a:solidFill>
            </a:endParaRPr>
          </a:p>
          <a:p>
            <a:r>
              <a:rPr lang="en-US" altLang="ja-JP" dirty="0"/>
              <a:t>  }</a:t>
            </a:r>
          </a:p>
          <a:p>
            <a:r>
              <a:rPr lang="en-US" altLang="ja-JP" b="1" dirty="0"/>
              <a:t>  void method1(</a:t>
            </a:r>
            <a:r>
              <a:rPr lang="en-US" altLang="ja-JP" b="1" dirty="0" err="1"/>
              <a:t>int</a:t>
            </a:r>
            <a:r>
              <a:rPr lang="en-US" altLang="ja-JP" b="1" dirty="0"/>
              <a:t> </a:t>
            </a:r>
            <a:r>
              <a:rPr lang="en-US" altLang="ja-JP" b="1" dirty="0" err="1"/>
              <a:t>i</a:t>
            </a:r>
            <a:r>
              <a:rPr lang="en-US" altLang="ja-JP" b="1" dirty="0"/>
              <a:t>){	</a:t>
            </a:r>
            <a:r>
              <a:rPr lang="en-US" altLang="ja-JP" b="1" dirty="0">
                <a:solidFill>
                  <a:schemeClr val="accent6">
                    <a:lumMod val="75000"/>
                  </a:schemeClr>
                </a:solidFill>
              </a:rPr>
              <a:t>//</a:t>
            </a:r>
            <a:r>
              <a:rPr lang="ja-JP" altLang="en-US" b="1" dirty="0">
                <a:solidFill>
                  <a:schemeClr val="accent6">
                    <a:lumMod val="75000"/>
                  </a:schemeClr>
                </a:solidFill>
              </a:rPr>
              <a:t>メソッド</a:t>
            </a:r>
            <a:endParaRPr lang="en-US" altLang="ja-JP" b="1" dirty="0">
              <a:solidFill>
                <a:schemeClr val="accent6">
                  <a:lumMod val="75000"/>
                </a:schemeClr>
              </a:solidFill>
            </a:endParaRPr>
          </a:p>
          <a:p>
            <a:r>
              <a:rPr lang="en-US" altLang="ja-JP" b="1" dirty="0"/>
              <a:t>	//</a:t>
            </a:r>
            <a:r>
              <a:rPr lang="ja-JP" altLang="en-US" b="1" dirty="0"/>
              <a:t>処理</a:t>
            </a:r>
            <a:endParaRPr lang="en-US" altLang="ja-JP" b="1" dirty="0"/>
          </a:p>
          <a:p>
            <a:r>
              <a:rPr lang="en-US" altLang="ja-JP" b="1" dirty="0"/>
              <a:t>  }</a:t>
            </a:r>
          </a:p>
          <a:p>
            <a:r>
              <a:rPr lang="en-US" altLang="ja-JP" dirty="0"/>
              <a:t>}</a:t>
            </a:r>
          </a:p>
          <a:p>
            <a:endParaRPr lang="en-US" altLang="ja-JP" dirty="0"/>
          </a:p>
        </p:txBody>
      </p:sp>
    </p:spTree>
    <p:extLst>
      <p:ext uri="{BB962C8B-B14F-4D97-AF65-F5344CB8AC3E}">
        <p14:creationId xmlns:p14="http://schemas.microsoft.com/office/powerpoint/2010/main" val="1265544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07694" y="1630496"/>
            <a:ext cx="9076981" cy="269913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507694" y="330505"/>
            <a:ext cx="10515600" cy="6246565"/>
          </a:xfrm>
        </p:spPr>
        <p:txBody>
          <a:bodyPr>
            <a:normAutofit fontScale="92500" lnSpcReduction="10000"/>
          </a:bodyPr>
          <a:lstStyle/>
          <a:p>
            <a:pPr marL="0" indent="0">
              <a:buNone/>
            </a:pPr>
            <a:r>
              <a:rPr kumimoji="1" lang="ja-JP" altLang="en-US" sz="3200" dirty="0"/>
              <a:t>演習１</a:t>
            </a:r>
            <a:endParaRPr lang="en-US" altLang="ja-JP" sz="3200" dirty="0"/>
          </a:p>
          <a:p>
            <a:pPr marL="0" indent="0">
              <a:buNone/>
            </a:pPr>
            <a:r>
              <a:rPr kumimoji="1" lang="en-US" altLang="ja-JP" sz="3200" dirty="0"/>
              <a:t>(1)main</a:t>
            </a:r>
            <a:r>
              <a:rPr kumimoji="1" lang="ja-JP" altLang="en-US" sz="3200" dirty="0"/>
              <a:t>メソッドのあるクラスとは別に</a:t>
            </a:r>
            <a:r>
              <a:rPr lang="en-US" altLang="ja-JP" sz="3200" dirty="0" err="1"/>
              <a:t>Tv</a:t>
            </a:r>
            <a:r>
              <a:rPr kumimoji="1" lang="ja-JP" altLang="en-US" sz="3200" dirty="0"/>
              <a:t>クラスを作成</a:t>
            </a:r>
            <a:endParaRPr kumimoji="1" lang="en-US" altLang="ja-JP" sz="3200" dirty="0"/>
          </a:p>
          <a:p>
            <a:pPr marL="0" indent="0">
              <a:buNone/>
            </a:pPr>
            <a:endParaRPr lang="en-US" altLang="ja-JP" sz="3200" dirty="0"/>
          </a:p>
          <a:p>
            <a:pPr marL="0" indent="0">
              <a:buNone/>
            </a:pPr>
            <a:r>
              <a:rPr lang="en-US" altLang="ja-JP" sz="3200" dirty="0" err="1"/>
              <a:t>Tv</a:t>
            </a:r>
            <a:r>
              <a:rPr kumimoji="1" lang="ja-JP" altLang="en-US" sz="3200" dirty="0"/>
              <a:t>クラスの仕様</a:t>
            </a:r>
            <a:endParaRPr kumimoji="1" lang="en-US" altLang="ja-JP" sz="3200" dirty="0"/>
          </a:p>
          <a:p>
            <a:pPr marL="0" indent="0">
              <a:buNone/>
            </a:pPr>
            <a:r>
              <a:rPr lang="ja-JP" altLang="en-US" sz="3200" dirty="0"/>
              <a:t>フィールド変数</a:t>
            </a:r>
            <a:r>
              <a:rPr lang="en-US" altLang="ja-JP" sz="3200" dirty="0"/>
              <a:t>: String</a:t>
            </a:r>
            <a:r>
              <a:rPr lang="ja-JP" altLang="en-US" sz="3200" dirty="0"/>
              <a:t>型 </a:t>
            </a:r>
            <a:r>
              <a:rPr lang="en-US" altLang="ja-JP" sz="3200" dirty="0"/>
              <a:t>location</a:t>
            </a:r>
            <a:endParaRPr kumimoji="1" lang="en-US" altLang="ja-JP" sz="3200" dirty="0"/>
          </a:p>
          <a:p>
            <a:pPr marL="0" indent="0">
              <a:buNone/>
            </a:pPr>
            <a:r>
              <a:rPr lang="ja-JP" altLang="en-US" sz="3200" dirty="0"/>
              <a:t>コンストラクタ</a:t>
            </a:r>
            <a:r>
              <a:rPr lang="en-US" altLang="ja-JP" sz="3200" dirty="0"/>
              <a:t>: String</a:t>
            </a:r>
            <a:r>
              <a:rPr lang="ja-JP" altLang="en-US" sz="3200" dirty="0"/>
              <a:t>型の引数</a:t>
            </a:r>
            <a:endParaRPr lang="en-US" altLang="ja-JP" sz="3200" dirty="0"/>
          </a:p>
          <a:p>
            <a:pPr marL="0" indent="0">
              <a:buNone/>
            </a:pPr>
            <a:r>
              <a:rPr kumimoji="1" lang="en-US" altLang="ja-JP" sz="3200" dirty="0"/>
              <a:t>		  </a:t>
            </a:r>
            <a:r>
              <a:rPr kumimoji="1" lang="ja-JP" altLang="en-US" sz="3200" dirty="0"/>
              <a:t>処理</a:t>
            </a:r>
            <a:r>
              <a:rPr kumimoji="1" lang="en-US" altLang="ja-JP" sz="3200" dirty="0"/>
              <a:t>: </a:t>
            </a:r>
            <a:r>
              <a:rPr kumimoji="1" lang="ja-JP" altLang="en-US" sz="3200" dirty="0"/>
              <a:t>受け取った値を</a:t>
            </a:r>
            <a:r>
              <a:rPr kumimoji="1" lang="en-US" altLang="ja-JP" sz="3200" dirty="0"/>
              <a:t>location</a:t>
            </a:r>
            <a:r>
              <a:rPr kumimoji="1" lang="ja-JP" altLang="en-US" sz="3200" dirty="0"/>
              <a:t>に代入</a:t>
            </a:r>
            <a:endParaRPr kumimoji="1" lang="en-US" altLang="ja-JP" sz="3200" dirty="0"/>
          </a:p>
          <a:p>
            <a:pPr marL="0" indent="0">
              <a:buNone/>
            </a:pPr>
            <a:r>
              <a:rPr lang="en-US" altLang="ja-JP" sz="3200" dirty="0"/>
              <a:t>				location</a:t>
            </a:r>
            <a:r>
              <a:rPr lang="ja-JP" altLang="en-US" sz="3200" dirty="0"/>
              <a:t>の値を出力</a:t>
            </a:r>
            <a:endParaRPr lang="en-US" altLang="ja-JP" sz="3200" dirty="0"/>
          </a:p>
          <a:p>
            <a:pPr marL="0" indent="0">
              <a:buNone/>
            </a:pPr>
            <a:endParaRPr kumimoji="1" lang="en-US" altLang="ja-JP" sz="3200" dirty="0"/>
          </a:p>
          <a:p>
            <a:pPr marL="0" indent="0">
              <a:buNone/>
            </a:pPr>
            <a:r>
              <a:rPr lang="en-US" altLang="ja-JP" sz="3200" dirty="0"/>
              <a:t>(2) main</a:t>
            </a:r>
            <a:r>
              <a:rPr lang="ja-JP" altLang="en-US" sz="3200" dirty="0"/>
              <a:t>メソッドで</a:t>
            </a:r>
            <a:r>
              <a:rPr lang="en-US" altLang="ja-JP" sz="3200" dirty="0" err="1"/>
              <a:t>Tv</a:t>
            </a:r>
            <a:r>
              <a:rPr lang="ja-JP" altLang="en-US" sz="3200" dirty="0"/>
              <a:t>クラスのインスタンスを</a:t>
            </a:r>
            <a:r>
              <a:rPr lang="en-US" altLang="ja-JP" sz="3200" dirty="0"/>
              <a:t>2</a:t>
            </a:r>
            <a:r>
              <a:rPr lang="ja-JP" altLang="en-US" sz="3200" dirty="0"/>
              <a:t>つ生成する。</a:t>
            </a:r>
            <a:endParaRPr lang="en-US" altLang="ja-JP" sz="3200" dirty="0"/>
          </a:p>
          <a:p>
            <a:pPr marL="0" indent="0">
              <a:buNone/>
            </a:pPr>
            <a:r>
              <a:rPr lang="ja-JP" altLang="en-US" sz="3200" dirty="0"/>
              <a:t>引数は</a:t>
            </a:r>
            <a:r>
              <a:rPr lang="en-US" altLang="ja-JP" sz="3200" dirty="0"/>
              <a:t>1</a:t>
            </a:r>
            <a:r>
              <a:rPr lang="ja-JP" altLang="en-US" sz="3200" dirty="0"/>
              <a:t>つ目には</a:t>
            </a:r>
            <a:r>
              <a:rPr lang="en-US" altLang="ja-JP" sz="3200" dirty="0"/>
              <a:t>”</a:t>
            </a:r>
            <a:r>
              <a:rPr lang="ja-JP" altLang="en-US" sz="3200" dirty="0"/>
              <a:t>リビング</a:t>
            </a:r>
            <a:r>
              <a:rPr lang="en-US" altLang="ja-JP" sz="3200" dirty="0"/>
              <a:t>”</a:t>
            </a:r>
          </a:p>
          <a:p>
            <a:pPr marL="0" indent="0">
              <a:buNone/>
            </a:pPr>
            <a:r>
              <a:rPr kumimoji="1" lang="en-US" altLang="ja-JP" sz="3200" dirty="0"/>
              <a:t>	</a:t>
            </a:r>
            <a:r>
              <a:rPr kumimoji="1" lang="ja-JP" altLang="en-US" sz="3200" dirty="0"/>
              <a:t>２つ目には</a:t>
            </a:r>
            <a:r>
              <a:rPr kumimoji="1" lang="en-US" altLang="ja-JP" sz="3200" dirty="0"/>
              <a:t>”</a:t>
            </a:r>
            <a:r>
              <a:rPr kumimoji="1" lang="ja-JP" altLang="en-US" sz="3200" dirty="0"/>
              <a:t>和室</a:t>
            </a:r>
            <a:r>
              <a:rPr kumimoji="1" lang="en-US" altLang="ja-JP" sz="3200" dirty="0"/>
              <a:t>”	</a:t>
            </a:r>
            <a:r>
              <a:rPr kumimoji="1" lang="ja-JP" altLang="en-US" sz="3200" dirty="0"/>
              <a:t>とする。</a:t>
            </a:r>
            <a:endParaRPr kumimoji="1" lang="en-US" altLang="ja-JP" sz="3200" dirty="0"/>
          </a:p>
        </p:txBody>
      </p:sp>
    </p:spTree>
    <p:extLst>
      <p:ext uri="{BB962C8B-B14F-4D97-AF65-F5344CB8AC3E}">
        <p14:creationId xmlns:p14="http://schemas.microsoft.com/office/powerpoint/2010/main" val="3100786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演習</a:t>
            </a:r>
            <a:r>
              <a:rPr kumimoji="1" lang="en-US" altLang="ja-JP" dirty="0"/>
              <a:t>2</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58558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0228" y="147412"/>
            <a:ext cx="10515600" cy="734332"/>
          </a:xfrm>
        </p:spPr>
        <p:txBody>
          <a:bodyPr/>
          <a:lstStyle/>
          <a:p>
            <a:r>
              <a:rPr kumimoji="1" lang="en-US" altLang="ja-JP" dirty="0"/>
              <a:t>Scanner : </a:t>
            </a:r>
            <a:r>
              <a:rPr kumimoji="1" lang="ja-JP" altLang="en-US" dirty="0"/>
              <a:t>キーボード入力</a:t>
            </a:r>
          </a:p>
        </p:txBody>
      </p:sp>
      <p:sp>
        <p:nvSpPr>
          <p:cNvPr id="3" name="コンテンツ プレースホルダー 2"/>
          <p:cNvSpPr>
            <a:spLocks noGrp="1"/>
          </p:cNvSpPr>
          <p:nvPr>
            <p:ph idx="1"/>
          </p:nvPr>
        </p:nvSpPr>
        <p:spPr>
          <a:xfrm>
            <a:off x="549269" y="1268880"/>
            <a:ext cx="10309690" cy="4351338"/>
          </a:xfrm>
        </p:spPr>
        <p:txBody>
          <a:bodyPr>
            <a:normAutofit/>
          </a:bodyPr>
          <a:lstStyle/>
          <a:p>
            <a:pPr marL="0" indent="0">
              <a:buNone/>
            </a:pPr>
            <a:r>
              <a:rPr kumimoji="1" lang="en-US" altLang="ja-JP" sz="3600" dirty="0"/>
              <a:t>Scanner</a:t>
            </a:r>
            <a:r>
              <a:rPr lang="ja-JP" altLang="en-US" sz="3600" dirty="0"/>
              <a:t>　</a:t>
            </a:r>
            <a:r>
              <a:rPr lang="en-US" altLang="ja-JP" sz="3600" dirty="0" err="1"/>
              <a:t>sc</a:t>
            </a:r>
            <a:r>
              <a:rPr lang="ja-JP" altLang="en-US" sz="3600" dirty="0"/>
              <a:t>　</a:t>
            </a:r>
            <a:r>
              <a:rPr kumimoji="1" lang="ja-JP" altLang="en-US" sz="3600" dirty="0"/>
              <a:t>＝ </a:t>
            </a:r>
            <a:r>
              <a:rPr kumimoji="1" lang="en-US" altLang="ja-JP" sz="3600" dirty="0"/>
              <a:t>new</a:t>
            </a:r>
            <a:r>
              <a:rPr kumimoji="1" lang="ja-JP" altLang="en-US" sz="3600" dirty="0"/>
              <a:t>　</a:t>
            </a:r>
            <a:r>
              <a:rPr kumimoji="1" lang="en-US" altLang="ja-JP" sz="3600" dirty="0"/>
              <a:t>Scanner(System.in);</a:t>
            </a:r>
          </a:p>
          <a:p>
            <a:pPr marL="0" indent="0">
              <a:buNone/>
            </a:pPr>
            <a:r>
              <a:rPr lang="en-US" altLang="ja-JP" sz="3600" dirty="0" err="1"/>
              <a:t>int</a:t>
            </a:r>
            <a:r>
              <a:rPr lang="en-US" altLang="ja-JP" sz="3600" dirty="0"/>
              <a:t> a = </a:t>
            </a:r>
            <a:r>
              <a:rPr lang="en-US" altLang="ja-JP" sz="3600" dirty="0" err="1"/>
              <a:t>sc.nextInt</a:t>
            </a:r>
            <a:r>
              <a:rPr lang="en-US" altLang="ja-JP" sz="3600" dirty="0"/>
              <a:t>();</a:t>
            </a:r>
          </a:p>
          <a:p>
            <a:pPr marL="0" indent="0">
              <a:buNone/>
            </a:pPr>
            <a:endParaRPr kumimoji="1" lang="en-US" altLang="ja-JP" sz="3600" dirty="0"/>
          </a:p>
          <a:p>
            <a:pPr marL="0" indent="0">
              <a:buNone/>
            </a:pPr>
            <a:r>
              <a:rPr lang="en-US" altLang="ja-JP" dirty="0"/>
              <a:t>※</a:t>
            </a:r>
            <a:r>
              <a:rPr lang="ja-JP" altLang="en-US" dirty="0"/>
              <a:t>クラスの外に</a:t>
            </a:r>
            <a:endParaRPr lang="en-US" altLang="ja-JP" dirty="0"/>
          </a:p>
          <a:p>
            <a:pPr marL="0" indent="0">
              <a:buNone/>
            </a:pPr>
            <a:r>
              <a:rPr kumimoji="1" lang="en-US" altLang="ja-JP" dirty="0"/>
              <a:t>import</a:t>
            </a:r>
            <a:r>
              <a:rPr kumimoji="1" lang="ja-JP" altLang="en-US" dirty="0"/>
              <a:t>△</a:t>
            </a:r>
            <a:r>
              <a:rPr kumimoji="1" lang="en-US" altLang="ja-JP" dirty="0" err="1"/>
              <a:t>java.util.Scanner</a:t>
            </a:r>
            <a:r>
              <a:rPr kumimoji="1" lang="en-US" altLang="ja-JP" dirty="0"/>
              <a:t>;</a:t>
            </a:r>
          </a:p>
          <a:p>
            <a:pPr marL="0" indent="0">
              <a:buNone/>
            </a:pPr>
            <a:r>
              <a:rPr kumimoji="1" lang="ja-JP" altLang="en-US" dirty="0"/>
              <a:t>の記述が必要</a:t>
            </a:r>
          </a:p>
        </p:txBody>
      </p:sp>
      <p:sp>
        <p:nvSpPr>
          <p:cNvPr id="4" name="テキスト ボックス 3"/>
          <p:cNvSpPr txBox="1"/>
          <p:nvPr/>
        </p:nvSpPr>
        <p:spPr>
          <a:xfrm>
            <a:off x="5044342" y="3444549"/>
            <a:ext cx="6753339" cy="3046988"/>
          </a:xfrm>
          <a:prstGeom prst="rect">
            <a:avLst/>
          </a:prstGeom>
          <a:noFill/>
          <a:ln w="50800">
            <a:solidFill>
              <a:schemeClr val="accent1">
                <a:shade val="50000"/>
              </a:schemeClr>
            </a:solidFill>
          </a:ln>
        </p:spPr>
        <p:txBody>
          <a:bodyPr wrap="square" rtlCol="0">
            <a:spAutoFit/>
          </a:bodyPr>
          <a:lstStyle/>
          <a:p>
            <a:r>
              <a:rPr kumimoji="1" lang="en-US" altLang="ja-JP" sz="2400" b="1" dirty="0"/>
              <a:t>import </a:t>
            </a:r>
            <a:r>
              <a:rPr kumimoji="1" lang="en-US" altLang="ja-JP" sz="2400" b="1" dirty="0" err="1"/>
              <a:t>java.util.Scanner</a:t>
            </a:r>
            <a:r>
              <a:rPr kumimoji="1" lang="en-US" altLang="ja-JP" sz="2400" b="1" dirty="0"/>
              <a:t>;</a:t>
            </a:r>
          </a:p>
          <a:p>
            <a:endParaRPr kumimoji="1" lang="en-US" altLang="ja-JP" sz="2400" b="1" dirty="0"/>
          </a:p>
          <a:p>
            <a:r>
              <a:rPr kumimoji="1" lang="en-US" altLang="ja-JP" sz="2400" dirty="0"/>
              <a:t>public class Main{</a:t>
            </a:r>
          </a:p>
          <a:p>
            <a:r>
              <a:rPr lang="en-US" altLang="ja-JP" sz="2400" dirty="0"/>
              <a:t>    public static void main(</a:t>
            </a:r>
            <a:r>
              <a:rPr lang="ja-JP" altLang="en-US" sz="2400" dirty="0"/>
              <a:t>～</a:t>
            </a:r>
            <a:r>
              <a:rPr lang="en-US" altLang="ja-JP" sz="2400" dirty="0"/>
              <a:t>){</a:t>
            </a:r>
          </a:p>
          <a:p>
            <a:r>
              <a:rPr lang="en-US" altLang="ja-JP" sz="2400" b="1" dirty="0"/>
              <a:t>        Scanner </a:t>
            </a:r>
            <a:r>
              <a:rPr lang="en-US" altLang="ja-JP" sz="2400" b="1" dirty="0" err="1"/>
              <a:t>sc</a:t>
            </a:r>
            <a:r>
              <a:rPr lang="en-US" altLang="ja-JP" sz="2400" b="1" dirty="0"/>
              <a:t> = new Scanner(System.in);</a:t>
            </a:r>
          </a:p>
          <a:p>
            <a:r>
              <a:rPr lang="en-US" altLang="ja-JP" sz="2400" b="1" dirty="0"/>
              <a:t>        </a:t>
            </a:r>
            <a:r>
              <a:rPr lang="en-US" altLang="ja-JP" sz="2400" b="1" dirty="0" err="1"/>
              <a:t>int</a:t>
            </a:r>
            <a:r>
              <a:rPr lang="en-US" altLang="ja-JP" sz="2400" b="1" dirty="0"/>
              <a:t> a = </a:t>
            </a:r>
            <a:r>
              <a:rPr lang="en-US" altLang="ja-JP" sz="2400" b="1" dirty="0" err="1"/>
              <a:t>sc.nextInt</a:t>
            </a:r>
            <a:r>
              <a:rPr lang="en-US" altLang="ja-JP" sz="2400" b="1" dirty="0"/>
              <a:t>();</a:t>
            </a:r>
          </a:p>
          <a:p>
            <a:r>
              <a:rPr lang="en-US" altLang="ja-JP" sz="2400" dirty="0"/>
              <a:t>    }</a:t>
            </a:r>
          </a:p>
          <a:p>
            <a:r>
              <a:rPr lang="en-US" altLang="ja-JP" sz="2400" dirty="0"/>
              <a:t>}</a:t>
            </a:r>
            <a:endParaRPr kumimoji="1" lang="ja-JP" altLang="en-US" sz="2400" dirty="0"/>
          </a:p>
        </p:txBody>
      </p:sp>
      <p:sp>
        <p:nvSpPr>
          <p:cNvPr id="5" name="四角形吹き出し 4"/>
          <p:cNvSpPr/>
          <p:nvPr/>
        </p:nvSpPr>
        <p:spPr>
          <a:xfrm>
            <a:off x="9221117" y="147411"/>
            <a:ext cx="2699134" cy="833089"/>
          </a:xfrm>
          <a:prstGeom prst="wedgeRectCallout">
            <a:avLst>
              <a:gd name="adj1" fmla="val -58204"/>
              <a:gd name="adj2" fmla="val 79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コンストラクタの引数</a:t>
            </a:r>
          </a:p>
        </p:txBody>
      </p:sp>
      <p:sp>
        <p:nvSpPr>
          <p:cNvPr id="6" name="四角形吹き出し 5"/>
          <p:cNvSpPr/>
          <p:nvPr/>
        </p:nvSpPr>
        <p:spPr>
          <a:xfrm>
            <a:off x="5094384" y="2573230"/>
            <a:ext cx="4287397" cy="564706"/>
          </a:xfrm>
          <a:prstGeom prst="wedgeRectCallout">
            <a:avLst>
              <a:gd name="adj1" fmla="val -82800"/>
              <a:gd name="adj2" fmla="val -731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t>Scanner </a:t>
            </a:r>
            <a:r>
              <a:rPr kumimoji="1" lang="ja-JP" altLang="en-US" sz="2400" b="1" dirty="0"/>
              <a:t>クラスのメソッド</a:t>
            </a:r>
          </a:p>
        </p:txBody>
      </p:sp>
    </p:spTree>
    <p:extLst>
      <p:ext uri="{BB962C8B-B14F-4D97-AF65-F5344CB8AC3E}">
        <p14:creationId xmlns:p14="http://schemas.microsoft.com/office/powerpoint/2010/main" val="286860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95759" y="837282"/>
            <a:ext cx="11435509" cy="58499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577467" y="440675"/>
            <a:ext cx="11353801" cy="6246564"/>
          </a:xfrm>
        </p:spPr>
        <p:txBody>
          <a:bodyPr>
            <a:normAutofit lnSpcReduction="10000"/>
          </a:bodyPr>
          <a:lstStyle/>
          <a:p>
            <a:pPr marL="514350" indent="-514350">
              <a:buAutoNum type="arabicParenBoth"/>
            </a:pPr>
            <a:r>
              <a:rPr lang="en-US" altLang="ja-JP" dirty="0"/>
              <a:t>main</a:t>
            </a:r>
            <a:r>
              <a:rPr lang="ja-JP" altLang="en-US" dirty="0"/>
              <a:t>メソッドのあるクラスと別に</a:t>
            </a:r>
            <a:r>
              <a:rPr lang="en-US" altLang="ja-JP" dirty="0" err="1"/>
              <a:t>Num</a:t>
            </a:r>
            <a:r>
              <a:rPr lang="ja-JP" altLang="en-US" dirty="0"/>
              <a:t>クラスを作成</a:t>
            </a:r>
            <a:endParaRPr lang="en-US" altLang="ja-JP" dirty="0"/>
          </a:p>
          <a:p>
            <a:pPr marL="0" indent="0">
              <a:buNone/>
            </a:pPr>
            <a:r>
              <a:rPr lang="en-US" altLang="ja-JP" dirty="0"/>
              <a:t>•</a:t>
            </a:r>
            <a:r>
              <a:rPr lang="en-US" altLang="ja-JP" b="1" dirty="0" err="1"/>
              <a:t>Num</a:t>
            </a:r>
            <a:r>
              <a:rPr lang="ja-JP" altLang="en-US" b="1" dirty="0"/>
              <a:t>クラスの仕様</a:t>
            </a:r>
            <a:endParaRPr lang="en-US" altLang="ja-JP" b="1" dirty="0"/>
          </a:p>
          <a:p>
            <a:pPr marL="0" indent="0">
              <a:buNone/>
            </a:pPr>
            <a:endParaRPr lang="en-US" altLang="ja-JP" b="1" dirty="0"/>
          </a:p>
          <a:p>
            <a:pPr marL="0" indent="0">
              <a:buNone/>
            </a:pPr>
            <a:r>
              <a:rPr lang="en-US" altLang="ja-JP" b="1" dirty="0"/>
              <a:t>	</a:t>
            </a:r>
            <a:r>
              <a:rPr lang="ja-JP" altLang="en-US" b="1" dirty="0"/>
              <a:t>フィールド変数</a:t>
            </a:r>
            <a:r>
              <a:rPr lang="en-US" altLang="ja-JP" b="1" dirty="0"/>
              <a:t>: </a:t>
            </a:r>
            <a:r>
              <a:rPr lang="en-US" altLang="ja-JP" dirty="0" err="1"/>
              <a:t>int</a:t>
            </a:r>
            <a:r>
              <a:rPr lang="ja-JP" altLang="en-US" dirty="0"/>
              <a:t>型 </a:t>
            </a:r>
            <a:r>
              <a:rPr lang="en-US" altLang="ja-JP" dirty="0"/>
              <a:t>goal</a:t>
            </a:r>
          </a:p>
          <a:p>
            <a:pPr marL="0" indent="0">
              <a:buNone/>
            </a:pPr>
            <a:endParaRPr lang="en-US" altLang="ja-JP" dirty="0"/>
          </a:p>
          <a:p>
            <a:pPr marL="0" indent="0">
              <a:buNone/>
            </a:pPr>
            <a:r>
              <a:rPr lang="en-US" altLang="ja-JP" b="1" dirty="0"/>
              <a:t>	</a:t>
            </a:r>
            <a:r>
              <a:rPr lang="ja-JP" altLang="en-US" b="1" dirty="0"/>
              <a:t>コンストラクタ</a:t>
            </a:r>
            <a:r>
              <a:rPr lang="en-US" altLang="ja-JP" b="1" dirty="0"/>
              <a:t>: </a:t>
            </a:r>
            <a:r>
              <a:rPr lang="ja-JP" altLang="en-US" dirty="0"/>
              <a:t>引数 </a:t>
            </a:r>
            <a:r>
              <a:rPr lang="en-US" altLang="ja-JP" dirty="0" err="1"/>
              <a:t>int</a:t>
            </a:r>
            <a:r>
              <a:rPr lang="ja-JP" altLang="en-US" dirty="0"/>
              <a:t>型</a:t>
            </a:r>
            <a:r>
              <a:rPr lang="en-US" altLang="ja-JP" dirty="0"/>
              <a:t>,</a:t>
            </a:r>
          </a:p>
          <a:p>
            <a:pPr marL="0" indent="0">
              <a:buNone/>
            </a:pPr>
            <a:r>
              <a:rPr lang="en-US" altLang="ja-JP" b="1" dirty="0"/>
              <a:t>		</a:t>
            </a:r>
            <a:r>
              <a:rPr lang="ja-JP" altLang="en-US" b="1" dirty="0"/>
              <a:t>処理</a:t>
            </a:r>
            <a:r>
              <a:rPr lang="en-US" altLang="ja-JP" b="1" dirty="0"/>
              <a:t>: </a:t>
            </a:r>
            <a:r>
              <a:rPr lang="ja-JP" altLang="en-US" dirty="0"/>
              <a:t>引数を</a:t>
            </a:r>
            <a:r>
              <a:rPr lang="en-US" altLang="ja-JP" dirty="0"/>
              <a:t>goal</a:t>
            </a:r>
            <a:r>
              <a:rPr lang="ja-JP" altLang="en-US" dirty="0"/>
              <a:t>に代入</a:t>
            </a:r>
            <a:endParaRPr lang="en-US" altLang="ja-JP" dirty="0"/>
          </a:p>
          <a:p>
            <a:pPr marL="0" indent="0">
              <a:buNone/>
            </a:pPr>
            <a:endParaRPr lang="en-US" altLang="ja-JP" dirty="0"/>
          </a:p>
          <a:p>
            <a:pPr marL="0" indent="0">
              <a:buNone/>
            </a:pPr>
            <a:r>
              <a:rPr lang="en-US" altLang="ja-JP" b="1" dirty="0"/>
              <a:t>	</a:t>
            </a:r>
            <a:r>
              <a:rPr lang="ja-JP" altLang="en-US" b="1" dirty="0"/>
              <a:t>メソッド</a:t>
            </a:r>
            <a:r>
              <a:rPr lang="en-US" altLang="ja-JP" b="1" dirty="0"/>
              <a:t>:	</a:t>
            </a:r>
            <a:r>
              <a:rPr lang="ja-JP" altLang="en-US" dirty="0"/>
              <a:t>引数</a:t>
            </a:r>
            <a:r>
              <a:rPr lang="en-US" altLang="ja-JP" dirty="0" err="1"/>
              <a:t>int</a:t>
            </a:r>
            <a:r>
              <a:rPr lang="ja-JP" altLang="en-US" dirty="0"/>
              <a:t>型</a:t>
            </a:r>
            <a:r>
              <a:rPr lang="en-US" altLang="ja-JP" dirty="0"/>
              <a:t>, </a:t>
            </a:r>
            <a:r>
              <a:rPr lang="ja-JP" altLang="en-US" dirty="0"/>
              <a:t>返り値なし</a:t>
            </a:r>
            <a:endParaRPr lang="en-US" altLang="ja-JP" dirty="0"/>
          </a:p>
          <a:p>
            <a:pPr marL="0" indent="0">
              <a:buNone/>
            </a:pPr>
            <a:r>
              <a:rPr lang="en-US" altLang="ja-JP" b="1" dirty="0"/>
              <a:t>		</a:t>
            </a:r>
            <a:r>
              <a:rPr lang="ja-JP" altLang="en-US" b="1" dirty="0"/>
              <a:t>処理</a:t>
            </a:r>
            <a:r>
              <a:rPr lang="en-US" altLang="ja-JP" b="1" dirty="0"/>
              <a:t>: </a:t>
            </a:r>
            <a:r>
              <a:rPr lang="ja-JP" altLang="en-US" dirty="0"/>
              <a:t>引数と</a:t>
            </a:r>
            <a:r>
              <a:rPr lang="en-US" altLang="ja-JP" dirty="0"/>
              <a:t>goal</a:t>
            </a:r>
            <a:r>
              <a:rPr lang="ja-JP" altLang="en-US" dirty="0"/>
              <a:t>を比べて、</a:t>
            </a:r>
            <a:r>
              <a:rPr lang="en-US" altLang="ja-JP" dirty="0"/>
              <a:t/>
            </a:r>
            <a:br>
              <a:rPr lang="en-US" altLang="ja-JP" dirty="0"/>
            </a:br>
            <a:r>
              <a:rPr lang="en-US" altLang="ja-JP" dirty="0"/>
              <a:t>				</a:t>
            </a:r>
            <a:r>
              <a:rPr lang="ja-JP" altLang="en-US" dirty="0"/>
              <a:t>引数の方が大きいなら</a:t>
            </a:r>
            <a:r>
              <a:rPr lang="en-US" altLang="ja-JP" dirty="0"/>
              <a:t>”</a:t>
            </a:r>
            <a:r>
              <a:rPr lang="ja-JP" altLang="en-US" dirty="0"/>
              <a:t>大きすぎます</a:t>
            </a:r>
            <a:r>
              <a:rPr lang="en-US" altLang="ja-JP" dirty="0"/>
              <a:t>” </a:t>
            </a:r>
            <a:r>
              <a:rPr lang="ja-JP" altLang="en-US" dirty="0"/>
              <a:t>と出力</a:t>
            </a:r>
            <a:endParaRPr lang="en-US" altLang="ja-JP" dirty="0"/>
          </a:p>
          <a:p>
            <a:pPr marL="0" indent="0">
              <a:buNone/>
            </a:pPr>
            <a:r>
              <a:rPr lang="en-US" altLang="ja-JP" b="1" dirty="0"/>
              <a:t>				</a:t>
            </a:r>
            <a:r>
              <a:rPr lang="ja-JP" altLang="en-US" dirty="0"/>
              <a:t>引数の方が小さいなら</a:t>
            </a:r>
            <a:r>
              <a:rPr lang="en-US" altLang="ja-JP" dirty="0"/>
              <a:t>”</a:t>
            </a:r>
            <a:r>
              <a:rPr lang="ja-JP" altLang="en-US" dirty="0"/>
              <a:t>小さすぎます</a:t>
            </a:r>
            <a:r>
              <a:rPr lang="en-US" altLang="ja-JP" dirty="0"/>
              <a:t>”</a:t>
            </a:r>
            <a:r>
              <a:rPr lang="ja-JP" altLang="en-US" dirty="0"/>
              <a:t>と出力</a:t>
            </a:r>
            <a:endParaRPr lang="en-US" altLang="ja-JP" dirty="0"/>
          </a:p>
          <a:p>
            <a:pPr marL="0" indent="0">
              <a:buNone/>
            </a:pPr>
            <a:r>
              <a:rPr lang="en-US" altLang="ja-JP" b="1" dirty="0"/>
              <a:t>				</a:t>
            </a:r>
            <a:r>
              <a:rPr lang="ja-JP" altLang="en-US" dirty="0"/>
              <a:t>同じなら</a:t>
            </a:r>
            <a:r>
              <a:rPr lang="en-US" altLang="ja-JP" dirty="0"/>
              <a:t>”</a:t>
            </a:r>
            <a:r>
              <a:rPr lang="ja-JP" altLang="en-US" dirty="0"/>
              <a:t>正解です</a:t>
            </a:r>
            <a:r>
              <a:rPr lang="en-US" altLang="ja-JP" dirty="0"/>
              <a:t>”	</a:t>
            </a:r>
            <a:r>
              <a:rPr lang="ja-JP" altLang="en-US" dirty="0"/>
              <a:t>を出力</a:t>
            </a:r>
            <a:endParaRPr lang="en-US" altLang="ja-JP" dirty="0"/>
          </a:p>
        </p:txBody>
      </p:sp>
      <p:sp>
        <p:nvSpPr>
          <p:cNvPr id="6" name="テキスト ボックス 5"/>
          <p:cNvSpPr txBox="1"/>
          <p:nvPr/>
        </p:nvSpPr>
        <p:spPr>
          <a:xfrm>
            <a:off x="88135" y="0"/>
            <a:ext cx="407624" cy="523220"/>
          </a:xfrm>
          <a:prstGeom prst="rect">
            <a:avLst/>
          </a:prstGeom>
          <a:noFill/>
        </p:spPr>
        <p:txBody>
          <a:bodyPr wrap="square" rtlCol="0">
            <a:spAutoFit/>
          </a:bodyPr>
          <a:lstStyle/>
          <a:p>
            <a:r>
              <a:rPr kumimoji="1" lang="ja-JP" altLang="en-US" sz="2800" b="1" dirty="0">
                <a:effectLst>
                  <a:outerShdw blurRad="38100" dist="38100" dir="2700000" algn="tl">
                    <a:srgbClr val="000000">
                      <a:alpha val="43137"/>
                    </a:srgbClr>
                  </a:outerShdw>
                </a:effectLst>
              </a:rPr>
              <a:t>２</a:t>
            </a:r>
          </a:p>
        </p:txBody>
      </p:sp>
    </p:spTree>
    <p:extLst>
      <p:ext uri="{BB962C8B-B14F-4D97-AF65-F5344CB8AC3E}">
        <p14:creationId xmlns:p14="http://schemas.microsoft.com/office/powerpoint/2010/main" val="2866040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72098" y="1066627"/>
            <a:ext cx="10707477" cy="4397739"/>
          </a:xfrm>
        </p:spPr>
        <p:txBody>
          <a:bodyPr/>
          <a:lstStyle/>
          <a:p>
            <a:pPr marL="0" indent="0">
              <a:buNone/>
            </a:pPr>
            <a:r>
              <a:rPr kumimoji="1" lang="en-US" altLang="ja-JP" dirty="0"/>
              <a:t>(2) main</a:t>
            </a:r>
            <a:r>
              <a:rPr kumimoji="1" lang="ja-JP" altLang="en-US" dirty="0"/>
              <a:t>メソッドから</a:t>
            </a:r>
            <a:r>
              <a:rPr lang="en-US" altLang="ja-JP" dirty="0"/>
              <a:t>Enemy</a:t>
            </a:r>
            <a:r>
              <a:rPr lang="ja-JP" altLang="en-US" dirty="0"/>
              <a:t>クラスのインスタンスを生成</a:t>
            </a:r>
            <a:endParaRPr lang="en-US" altLang="ja-JP" dirty="0"/>
          </a:p>
          <a:p>
            <a:pPr marL="0" indent="0">
              <a:buNone/>
            </a:pPr>
            <a:r>
              <a:rPr kumimoji="1" lang="en-US" altLang="ja-JP" dirty="0"/>
              <a:t>	</a:t>
            </a:r>
            <a:r>
              <a:rPr kumimoji="1" lang="ja-JP" altLang="en-US" dirty="0"/>
              <a:t>この時、適当な値を引数として渡す</a:t>
            </a:r>
            <a:endParaRPr kumimoji="1" lang="en-US" altLang="ja-JP" dirty="0"/>
          </a:p>
          <a:p>
            <a:pPr marL="0" indent="0">
              <a:buNone/>
            </a:pPr>
            <a:endParaRPr lang="en-US" altLang="ja-JP" dirty="0"/>
          </a:p>
          <a:p>
            <a:pPr marL="0" indent="0">
              <a:buNone/>
            </a:pPr>
            <a:r>
              <a:rPr kumimoji="1" lang="en-US" altLang="ja-JP" dirty="0"/>
              <a:t>(3) main</a:t>
            </a:r>
            <a:r>
              <a:rPr kumimoji="1" lang="ja-JP" altLang="en-US" dirty="0"/>
              <a:t>メソッドで</a:t>
            </a:r>
            <a:r>
              <a:rPr kumimoji="1" lang="ja-JP" altLang="en-US" b="1" dirty="0"/>
              <a:t>キーボード入力</a:t>
            </a:r>
            <a:r>
              <a:rPr kumimoji="1" lang="ja-JP" altLang="en-US" dirty="0"/>
              <a:t>して、</a:t>
            </a:r>
            <a:r>
              <a:rPr kumimoji="1" lang="en-US" altLang="ja-JP" dirty="0"/>
              <a:t>(2)</a:t>
            </a:r>
            <a:r>
              <a:rPr kumimoji="1" lang="ja-JP" altLang="en-US" dirty="0"/>
              <a:t>のインスタンスから</a:t>
            </a:r>
            <a:endParaRPr kumimoji="1" lang="en-US" altLang="ja-JP" dirty="0"/>
          </a:p>
          <a:p>
            <a:pPr marL="0" indent="0">
              <a:buNone/>
            </a:pPr>
            <a:r>
              <a:rPr lang="ja-JP" altLang="en-US" dirty="0"/>
              <a:t>　</a:t>
            </a:r>
            <a:r>
              <a:rPr lang="en-US" altLang="ja-JP" dirty="0"/>
              <a:t>Enemy</a:t>
            </a:r>
            <a:r>
              <a:rPr lang="ja-JP" altLang="en-US" dirty="0"/>
              <a:t>クラスの</a:t>
            </a:r>
            <a:r>
              <a:rPr kumimoji="1" lang="ja-JP" altLang="en-US" dirty="0"/>
              <a:t>メソッドを呼ぶ</a:t>
            </a:r>
            <a:endParaRPr kumimoji="1" lang="en-US" altLang="ja-JP" dirty="0"/>
          </a:p>
          <a:p>
            <a:pPr marL="0" indent="0">
              <a:buNone/>
            </a:pPr>
            <a:r>
              <a:rPr lang="en-US" altLang="ja-JP" dirty="0"/>
              <a:t>		</a:t>
            </a:r>
            <a:r>
              <a:rPr kumimoji="1" lang="ja-JP" altLang="en-US" dirty="0"/>
              <a:t>引数はキーボード入力した値</a:t>
            </a:r>
            <a:endParaRPr kumimoji="1" lang="en-US" altLang="ja-JP" dirty="0"/>
          </a:p>
        </p:txBody>
      </p:sp>
      <p:sp>
        <p:nvSpPr>
          <p:cNvPr id="4" name="テキスト ボックス 3"/>
          <p:cNvSpPr txBox="1"/>
          <p:nvPr/>
        </p:nvSpPr>
        <p:spPr>
          <a:xfrm>
            <a:off x="88135" y="0"/>
            <a:ext cx="407624" cy="523220"/>
          </a:xfrm>
          <a:prstGeom prst="rect">
            <a:avLst/>
          </a:prstGeom>
          <a:noFill/>
        </p:spPr>
        <p:txBody>
          <a:bodyPr wrap="square" rtlCol="0">
            <a:spAutoFit/>
          </a:bodyPr>
          <a:lstStyle/>
          <a:p>
            <a:r>
              <a:rPr kumimoji="1" lang="ja-JP" altLang="en-US" sz="2800" b="1" dirty="0">
                <a:effectLst>
                  <a:outerShdw blurRad="38100" dist="38100" dir="2700000" algn="tl">
                    <a:srgbClr val="000000">
                      <a:alpha val="43137"/>
                    </a:srgbClr>
                  </a:outerShdw>
                </a:effectLst>
              </a:rPr>
              <a:t>２</a:t>
            </a:r>
          </a:p>
        </p:txBody>
      </p:sp>
    </p:spTree>
    <p:extLst>
      <p:ext uri="{BB962C8B-B14F-4D97-AF65-F5344CB8AC3E}">
        <p14:creationId xmlns:p14="http://schemas.microsoft.com/office/powerpoint/2010/main" val="2776045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修飾子　例</a:t>
            </a:r>
            <a:r>
              <a:rPr kumimoji="1" lang="en-US" altLang="ja-JP" dirty="0" smtClean="0"/>
              <a:t>public, </a:t>
            </a:r>
            <a:r>
              <a:rPr kumimoji="1" lang="en-US" altLang="ja-JP" dirty="0" err="1" smtClean="0"/>
              <a:t>private,protected,etc</a:t>
            </a:r>
            <a:r>
              <a:rPr kumimoji="1" lang="en-US" altLang="ja-JP" dirty="0" smtClean="0"/>
              <a:t>…</a:t>
            </a:r>
            <a:endParaRPr kumimoji="1" lang="ja-JP" altLang="en-US" dirty="0"/>
          </a:p>
        </p:txBody>
      </p:sp>
      <p:sp>
        <p:nvSpPr>
          <p:cNvPr id="7" name="コンテンツ プレースホルダー 6"/>
          <p:cNvSpPr>
            <a:spLocks noGrp="1"/>
          </p:cNvSpPr>
          <p:nvPr>
            <p:ph idx="1"/>
          </p:nvPr>
        </p:nvSpPr>
        <p:spPr/>
        <p:txBody>
          <a:bodyPr/>
          <a:lstStyle/>
          <a:p>
            <a:endParaRPr kumimoji="1" lang="en-US" altLang="ja-JP" dirty="0" smtClean="0"/>
          </a:p>
          <a:p>
            <a:pPr marL="0" indent="0">
              <a:buNone/>
            </a:pPr>
            <a:r>
              <a:rPr lang="ja-JP" altLang="en-US" dirty="0" smtClean="0"/>
              <a:t>クラス、メソッド、変数などには修飾子をつけることが出来る。</a:t>
            </a:r>
            <a:endParaRPr lang="en-US" altLang="ja-JP" dirty="0" smtClean="0"/>
          </a:p>
          <a:p>
            <a:pPr marL="0" indent="0">
              <a:buNone/>
            </a:pPr>
            <a:r>
              <a:rPr lang="ja-JP" altLang="en-US" dirty="0" smtClean="0"/>
              <a:t>修飾子をつけることでアクセスの制限をすることなどができる。</a:t>
            </a:r>
            <a:endParaRPr lang="en-US" altLang="ja-JP" dirty="0" smtClean="0"/>
          </a:p>
          <a:p>
            <a:pPr marL="0" indent="0">
              <a:buNone/>
            </a:pPr>
            <a:endParaRPr lang="en-US" altLang="ja-JP" dirty="0" smtClean="0"/>
          </a:p>
          <a:p>
            <a:pPr marL="0" indent="0">
              <a:buNone/>
            </a:pPr>
            <a:r>
              <a:rPr lang="ja-JP" altLang="en-US" dirty="0" smtClean="0"/>
              <a:t>＊</a:t>
            </a:r>
            <a:r>
              <a:rPr lang="en-US" altLang="ja-JP" dirty="0" err="1" smtClean="0"/>
              <a:t>public,private</a:t>
            </a:r>
            <a:r>
              <a:rPr lang="ja-JP" altLang="en-US" dirty="0" smtClean="0"/>
              <a:t>などの修飾子は特にアクセス修飾子と呼ばれる。</a:t>
            </a:r>
            <a:endParaRPr lang="en-US" altLang="ja-JP" dirty="0"/>
          </a:p>
          <a:p>
            <a:pPr marL="0" indent="0">
              <a:buNone/>
            </a:pPr>
            <a:r>
              <a:rPr lang="en-US" altLang="ja-JP" dirty="0" smtClean="0"/>
              <a:t>    </a:t>
            </a:r>
            <a:r>
              <a:rPr lang="ja-JP" altLang="en-US" dirty="0" smtClean="0"/>
              <a:t>それ以外の修飾子には</a:t>
            </a:r>
            <a:r>
              <a:rPr lang="en-US" altLang="ja-JP" dirty="0" err="1" smtClean="0"/>
              <a:t>static,final,abstract</a:t>
            </a:r>
            <a:r>
              <a:rPr lang="ja-JP" altLang="en-US" dirty="0" smtClean="0"/>
              <a:t>なんかがある。</a:t>
            </a:r>
            <a:r>
              <a:rPr lang="ja-JP" altLang="en-US" dirty="0"/>
              <a:t>　</a:t>
            </a:r>
            <a:endParaRPr lang="en-US" altLang="ja-JP" dirty="0" smtClean="0"/>
          </a:p>
        </p:txBody>
      </p:sp>
    </p:spTree>
    <p:extLst>
      <p:ext uri="{BB962C8B-B14F-4D97-AF65-F5344CB8AC3E}">
        <p14:creationId xmlns:p14="http://schemas.microsoft.com/office/powerpoint/2010/main" val="29386267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dirty="0" smtClean="0"/>
              <a:t>復習</a:t>
            </a:r>
            <a:r>
              <a:rPr kumimoji="1" lang="en-US" altLang="ja-JP" dirty="0" smtClean="0"/>
              <a:t>?</a:t>
            </a:r>
            <a:endParaRPr kumimoji="1" lang="ja-JP" altLang="en-US" dirty="0"/>
          </a:p>
        </p:txBody>
      </p:sp>
      <p:sp>
        <p:nvSpPr>
          <p:cNvPr id="12" name="コンテンツ プレースホルダー 11"/>
          <p:cNvSpPr>
            <a:spLocks noGrp="1"/>
          </p:cNvSpPr>
          <p:nvPr>
            <p:ph idx="1"/>
          </p:nvPr>
        </p:nvSpPr>
        <p:spPr/>
        <p:txBody>
          <a:bodyPr/>
          <a:lstStyle/>
          <a:p>
            <a:pPr marL="0" indent="0">
              <a:buNone/>
            </a:pPr>
            <a:r>
              <a:rPr lang="ja-JP" altLang="en-US" dirty="0" smtClean="0"/>
              <a:t>・アクセス修飾子</a:t>
            </a:r>
            <a:endParaRPr lang="en-US" altLang="ja-JP" dirty="0"/>
          </a:p>
          <a:p>
            <a:pPr marL="0" indent="0">
              <a:buNone/>
            </a:pPr>
            <a:r>
              <a:rPr lang="en-US" altLang="ja-JP" dirty="0" smtClean="0"/>
              <a:t>public…</a:t>
            </a:r>
            <a:r>
              <a:rPr lang="ja-JP" altLang="en-US" dirty="0" smtClean="0"/>
              <a:t>どっからでもアクセスできる。</a:t>
            </a:r>
            <a:endParaRPr lang="en-US" altLang="ja-JP" dirty="0" smtClean="0"/>
          </a:p>
          <a:p>
            <a:pPr marL="0" indent="0">
              <a:buNone/>
            </a:pPr>
            <a:r>
              <a:rPr lang="en-US" altLang="ja-JP" dirty="0"/>
              <a:t>protected</a:t>
            </a:r>
            <a:r>
              <a:rPr lang="en-US" altLang="ja-JP" dirty="0" smtClean="0"/>
              <a:t>…</a:t>
            </a:r>
            <a:r>
              <a:rPr lang="ja-JP" altLang="en-US" dirty="0" smtClean="0"/>
              <a:t>同じパッケージの中、継承してるサブクラス間限定。</a:t>
            </a:r>
            <a:endParaRPr lang="en-US" altLang="ja-JP" dirty="0" smtClean="0"/>
          </a:p>
          <a:p>
            <a:pPr marL="0" indent="0">
              <a:buNone/>
            </a:pPr>
            <a:r>
              <a:rPr lang="en-US" altLang="ja-JP" dirty="0" smtClean="0"/>
              <a:t>private…</a:t>
            </a:r>
            <a:r>
              <a:rPr lang="ja-JP" altLang="en-US" dirty="0" smtClean="0"/>
              <a:t>同じクラスの中限定。</a:t>
            </a:r>
            <a:endParaRPr lang="en-US" altLang="ja-JP" dirty="0" smtClean="0"/>
          </a:p>
          <a:p>
            <a:pPr marL="0" indent="0">
              <a:buNone/>
            </a:pPr>
            <a:r>
              <a:rPr lang="ja-JP" altLang="en-US" dirty="0" smtClean="0"/>
              <a:t>何もなし</a:t>
            </a:r>
            <a:r>
              <a:rPr lang="en-US" altLang="ja-JP" dirty="0" smtClean="0"/>
              <a:t>…</a:t>
            </a:r>
            <a:r>
              <a:rPr lang="ja-JP" altLang="en-US" dirty="0" smtClean="0"/>
              <a:t>同じパッケージの中だけ。</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637619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ほかの修飾子</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ja-JP" altLang="en-US" dirty="0" smtClean="0"/>
              <a:t>特殊なものがいくつかあるので要注意</a:t>
            </a:r>
            <a:endParaRPr kumimoji="1" lang="en-US" altLang="ja-JP" dirty="0" smtClean="0"/>
          </a:p>
          <a:p>
            <a:r>
              <a:rPr lang="en-US" altLang="ja-JP" dirty="0" smtClean="0"/>
              <a:t>final…</a:t>
            </a:r>
            <a:r>
              <a:rPr lang="ja-JP" altLang="en-US" dirty="0" smtClean="0"/>
              <a:t>最初に入れた値を変えることが出来ない。固定される。</a:t>
            </a:r>
            <a:endParaRPr lang="en-US" altLang="ja-JP" dirty="0" smtClean="0"/>
          </a:p>
          <a:p>
            <a:pPr marL="0" indent="0">
              <a:buNone/>
            </a:pPr>
            <a:r>
              <a:rPr lang="ja-JP" altLang="en-US" dirty="0" smtClean="0"/>
              <a:t>　入れたが最後、そいつはもう助からない 。</a:t>
            </a:r>
            <a:endParaRPr lang="en-US" altLang="ja-JP" dirty="0" smtClean="0"/>
          </a:p>
          <a:p>
            <a:r>
              <a:rPr lang="en-US" altLang="ja-JP" dirty="0"/>
              <a:t>a</a:t>
            </a:r>
            <a:r>
              <a:rPr kumimoji="1" lang="en-US" altLang="ja-JP" dirty="0" smtClean="0"/>
              <a:t>bstract…</a:t>
            </a:r>
            <a:r>
              <a:rPr lang="ja-JP" altLang="en-US" dirty="0" smtClean="0"/>
              <a:t>抽象化するやつ。　先輩に聞いてね</a:t>
            </a:r>
            <a:endParaRPr kumimoji="1" lang="en-US" altLang="ja-JP" dirty="0" smtClean="0"/>
          </a:p>
          <a:p>
            <a:r>
              <a:rPr lang="en-US" altLang="ja-JP" dirty="0"/>
              <a:t>s</a:t>
            </a:r>
            <a:r>
              <a:rPr kumimoji="1" lang="en-US" altLang="ja-JP" dirty="0" smtClean="0"/>
              <a:t>tatic…</a:t>
            </a:r>
            <a:r>
              <a:rPr kumimoji="1" lang="ja-JP" altLang="en-US" dirty="0" smtClean="0"/>
              <a:t>メモリ上に残る頑固なやつ。</a:t>
            </a:r>
            <a:r>
              <a:rPr lang="ja-JP" altLang="en-US" dirty="0"/>
              <a:t>静的変数。通常の変数は、インスタンスごとに異なる値を保持し、インスタンス変数と呼ばれる。一方、静的変数はインスタンスによらず共通のメモリ領域を占有する。クラスＡを</a:t>
            </a:r>
            <a:r>
              <a:rPr lang="ja-JP" altLang="en-US" dirty="0">
                <a:hlinkClick r:id="rId2"/>
              </a:rPr>
              <a:t>インスタンス化</a:t>
            </a:r>
            <a:r>
              <a:rPr lang="ja-JP" altLang="en-US" dirty="0"/>
              <a:t>したインスタンス１とインスタンス２があるときに、インスタンス１が静的変数を１０にセットしたら、インスタンス２から参照しても１０になっている。静的変数の利用には</a:t>
            </a:r>
            <a:r>
              <a:rPr lang="ja-JP" altLang="en-US" dirty="0">
                <a:hlinkClick r:id="rId2"/>
              </a:rPr>
              <a:t>インスタンス化</a:t>
            </a:r>
            <a:r>
              <a:rPr lang="ja-JP" altLang="en-US" dirty="0"/>
              <a:t>の必要がない</a:t>
            </a:r>
            <a:r>
              <a:rPr lang="ja-JP" altLang="en-US" dirty="0" smtClean="0"/>
              <a:t>。　</a:t>
            </a:r>
            <a:r>
              <a:rPr lang="en-US" altLang="ja-JP" dirty="0" smtClean="0">
                <a:hlinkClick r:id="rId3"/>
              </a:rPr>
              <a:t>http</a:t>
            </a:r>
            <a:r>
              <a:rPr lang="en-US" altLang="ja-JP" dirty="0">
                <a:hlinkClick r:id="rId3"/>
              </a:rPr>
              <a:t>://</a:t>
            </a:r>
            <a:r>
              <a:rPr lang="en-US" altLang="ja-JP" dirty="0" smtClean="0">
                <a:hlinkClick r:id="rId3"/>
              </a:rPr>
              <a:t>msugai.fc2web.com/java/modify.html</a:t>
            </a:r>
            <a:r>
              <a:rPr lang="ja-JP" altLang="en-US" dirty="0" smtClean="0"/>
              <a:t>　参照</a:t>
            </a:r>
            <a:endParaRPr kumimoji="1" lang="en-US" altLang="ja-JP" dirty="0" smtClean="0"/>
          </a:p>
          <a:p>
            <a:endParaRPr kumimoji="1" lang="ja-JP" altLang="en-US" dirty="0"/>
          </a:p>
        </p:txBody>
      </p:sp>
    </p:spTree>
    <p:extLst>
      <p:ext uri="{BB962C8B-B14F-4D97-AF65-F5344CB8AC3E}">
        <p14:creationId xmlns:p14="http://schemas.microsoft.com/office/powerpoint/2010/main" val="2353282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7015" y="89703"/>
            <a:ext cx="10515600" cy="1056051"/>
          </a:xfrm>
        </p:spPr>
        <p:txBody>
          <a:bodyPr>
            <a:normAutofit/>
          </a:bodyPr>
          <a:lstStyle/>
          <a:p>
            <a:r>
              <a:rPr kumimoji="1" lang="ja-JP" altLang="en-US" sz="4000" b="1" dirty="0"/>
              <a:t>クラス</a:t>
            </a:r>
            <a:r>
              <a:rPr kumimoji="1" lang="ja-JP" altLang="en-US" sz="4000" dirty="0"/>
              <a:t>　・・・メソッド、変数の塊</a:t>
            </a:r>
          </a:p>
        </p:txBody>
      </p:sp>
      <p:sp>
        <p:nvSpPr>
          <p:cNvPr id="3" name="コンテンツ プレースホルダー 2"/>
          <p:cNvSpPr>
            <a:spLocks noGrp="1"/>
          </p:cNvSpPr>
          <p:nvPr>
            <p:ph idx="1"/>
          </p:nvPr>
        </p:nvSpPr>
        <p:spPr>
          <a:xfrm>
            <a:off x="466840" y="1825625"/>
            <a:ext cx="11725160" cy="4351338"/>
          </a:xfrm>
        </p:spPr>
        <p:txBody>
          <a:bodyPr/>
          <a:lstStyle/>
          <a:p>
            <a:pPr marL="0" indent="0">
              <a:buNone/>
            </a:pPr>
            <a:r>
              <a:rPr kumimoji="1" lang="ja-JP" altLang="en-US" dirty="0"/>
              <a:t>使うには </a:t>
            </a:r>
            <a:r>
              <a:rPr kumimoji="1" lang="en-US" altLang="ja-JP" dirty="0"/>
              <a:t>new </a:t>
            </a:r>
            <a:r>
              <a:rPr kumimoji="1" lang="ja-JP" altLang="en-US" dirty="0"/>
              <a:t>クラス名</a:t>
            </a:r>
            <a:r>
              <a:rPr kumimoji="1" lang="en-US" altLang="ja-JP" dirty="0"/>
              <a:t>(); </a:t>
            </a:r>
            <a:r>
              <a:rPr lang="ja-JP" altLang="en-US" dirty="0"/>
              <a:t>をして、インスタンス生成する必要がある。</a:t>
            </a:r>
            <a:endParaRPr lang="en-US" altLang="ja-JP" dirty="0"/>
          </a:p>
          <a:p>
            <a:pPr marL="0" indent="0">
              <a:buNone/>
            </a:pPr>
            <a:endParaRPr kumimoji="1" lang="en-US" altLang="ja-JP" dirty="0"/>
          </a:p>
          <a:p>
            <a:pPr marL="0" indent="0">
              <a:buNone/>
            </a:pPr>
            <a:r>
              <a:rPr lang="ja-JP" altLang="en-US" dirty="0"/>
              <a:t>クラスはあくまで</a:t>
            </a:r>
            <a:r>
              <a:rPr lang="ja-JP" altLang="en-US" b="1" dirty="0"/>
              <a:t>設計図（テンプレート）</a:t>
            </a:r>
            <a:endParaRPr lang="en-US" altLang="ja-JP" b="1" dirty="0"/>
          </a:p>
          <a:p>
            <a:pPr marL="0" indent="0">
              <a:buNone/>
            </a:pPr>
            <a:r>
              <a:rPr lang="ja-JP" altLang="en-US" dirty="0"/>
              <a:t>中身が無い　→　詰める必要がある</a:t>
            </a:r>
            <a:endParaRPr lang="en-US" altLang="ja-JP" dirty="0"/>
          </a:p>
          <a:p>
            <a:pPr marL="0" indent="0">
              <a:buNone/>
            </a:pPr>
            <a:r>
              <a:rPr lang="ja-JP" altLang="en-US" dirty="0"/>
              <a:t>　詰める作業</a:t>
            </a:r>
            <a:r>
              <a:rPr lang="en-US" altLang="ja-JP" dirty="0"/>
              <a:t>(</a:t>
            </a:r>
            <a:r>
              <a:rPr lang="ja-JP" altLang="en-US" dirty="0"/>
              <a:t>クラスを使う準備</a:t>
            </a:r>
            <a:r>
              <a:rPr lang="en-US" altLang="ja-JP" dirty="0"/>
              <a:t>)</a:t>
            </a:r>
            <a:r>
              <a:rPr lang="ja-JP" altLang="en-US" dirty="0"/>
              <a:t>　のことを</a:t>
            </a:r>
            <a:r>
              <a:rPr lang="ja-JP" altLang="en-US" b="1" dirty="0"/>
              <a:t>インスタンス生成</a:t>
            </a:r>
            <a:r>
              <a:rPr lang="ja-JP" altLang="en-US" dirty="0"/>
              <a:t>　という</a:t>
            </a:r>
            <a:endParaRPr lang="en-US" altLang="ja-JP" dirty="0"/>
          </a:p>
          <a:p>
            <a:pPr marL="0" indent="0">
              <a:buNone/>
            </a:pPr>
            <a:endParaRPr lang="en-US" altLang="ja-JP" dirty="0"/>
          </a:p>
          <a:p>
            <a:pPr marL="0" indent="0">
              <a:buNone/>
            </a:pPr>
            <a:r>
              <a:rPr lang="en-US" altLang="ja-JP" b="1" dirty="0" err="1"/>
              <a:t>ClassA</a:t>
            </a:r>
            <a:r>
              <a:rPr lang="ja-JP" altLang="en-US" b="1" dirty="0"/>
              <a:t>　</a:t>
            </a:r>
            <a:r>
              <a:rPr lang="en-US" altLang="ja-JP" b="1" dirty="0" err="1"/>
              <a:t>classA</a:t>
            </a:r>
            <a:r>
              <a:rPr lang="en-US" altLang="ja-JP" b="1" dirty="0"/>
              <a:t> = </a:t>
            </a:r>
            <a:r>
              <a:rPr lang="en-US" altLang="ja-JP" b="1" u="sng" dirty="0"/>
              <a:t>new </a:t>
            </a:r>
            <a:r>
              <a:rPr lang="en-US" altLang="ja-JP" b="1" u="sng" dirty="0" err="1"/>
              <a:t>ClassA</a:t>
            </a:r>
            <a:r>
              <a:rPr lang="en-US" altLang="ja-JP" b="1" u="sng" dirty="0"/>
              <a:t>();</a:t>
            </a:r>
          </a:p>
          <a:p>
            <a:pPr marL="0" indent="0">
              <a:buNone/>
            </a:pPr>
            <a:r>
              <a:rPr lang="en-US" altLang="ja-JP" b="1" dirty="0"/>
              <a:t>				</a:t>
            </a:r>
            <a:r>
              <a:rPr lang="ja-JP" altLang="en-US" b="1" dirty="0"/>
              <a:t>インスタンス生成</a:t>
            </a:r>
            <a:endParaRPr lang="en-US" altLang="ja-JP" b="1" dirty="0"/>
          </a:p>
        </p:txBody>
      </p:sp>
    </p:spTree>
    <p:extLst>
      <p:ext uri="{BB962C8B-B14F-4D97-AF65-F5344CB8AC3E}">
        <p14:creationId xmlns:p14="http://schemas.microsoft.com/office/powerpoint/2010/main" val="288008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コンストラクタ</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8247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コンストラクタ</a:t>
            </a:r>
            <a:endParaRPr kumimoji="1" lang="ja-JP" altLang="en-US" dirty="0"/>
          </a:p>
        </p:txBody>
      </p:sp>
      <p:sp>
        <p:nvSpPr>
          <p:cNvPr id="3" name="コンテンツ プレースホルダー 2"/>
          <p:cNvSpPr>
            <a:spLocks noGrp="1"/>
          </p:cNvSpPr>
          <p:nvPr>
            <p:ph idx="1"/>
          </p:nvPr>
        </p:nvSpPr>
        <p:spPr>
          <a:xfrm>
            <a:off x="838200" y="2396971"/>
            <a:ext cx="10515600" cy="2343706"/>
          </a:xfrm>
        </p:spPr>
        <p:txBody>
          <a:bodyPr>
            <a:normAutofit/>
          </a:bodyPr>
          <a:lstStyle/>
          <a:p>
            <a:pPr marL="0" indent="0">
              <a:buNone/>
            </a:pPr>
            <a:r>
              <a:rPr kumimoji="1" lang="ja-JP" altLang="en-US" dirty="0"/>
              <a:t>インスタンス生成時</a:t>
            </a:r>
            <a:r>
              <a:rPr lang="ja-JP" altLang="en-US" dirty="0"/>
              <a:t>の初期状態を操れる</a:t>
            </a:r>
            <a:r>
              <a:rPr kumimoji="1" lang="ja-JP" altLang="en-US" dirty="0"/>
              <a:t>！</a:t>
            </a:r>
            <a:endParaRPr kumimoji="1" lang="en-US" altLang="ja-JP" dirty="0"/>
          </a:p>
          <a:p>
            <a:pPr marL="0" indent="0">
              <a:buNone/>
            </a:pPr>
            <a:endParaRPr kumimoji="1" lang="en-US" altLang="ja-JP" dirty="0"/>
          </a:p>
          <a:p>
            <a:pPr marL="0" indent="0">
              <a:buNone/>
            </a:pPr>
            <a:r>
              <a:rPr kumimoji="1" lang="en-US" altLang="ja-JP" dirty="0"/>
              <a:t>	</a:t>
            </a:r>
            <a:r>
              <a:rPr kumimoji="1" lang="ja-JP" altLang="en-US" dirty="0"/>
              <a:t>インスタンス生成時、自動的に実行されるメソッド</a:t>
            </a:r>
            <a:endParaRPr kumimoji="1" lang="en-US" altLang="ja-JP" dirty="0"/>
          </a:p>
          <a:p>
            <a:pPr marL="0" indent="0">
              <a:buNone/>
            </a:pPr>
            <a:r>
              <a:rPr lang="en-US" altLang="ja-JP" dirty="0"/>
              <a:t>		</a:t>
            </a:r>
            <a:r>
              <a:rPr lang="ja-JP" altLang="en-US" dirty="0"/>
              <a:t>フィールド変数などの初期化などに使う</a:t>
            </a:r>
            <a:endParaRPr kumimoji="1" lang="ja-JP" altLang="en-US" dirty="0"/>
          </a:p>
        </p:txBody>
      </p:sp>
      <p:sp>
        <p:nvSpPr>
          <p:cNvPr id="5" name="テキスト ボックス 4"/>
          <p:cNvSpPr txBox="1"/>
          <p:nvPr/>
        </p:nvSpPr>
        <p:spPr>
          <a:xfrm>
            <a:off x="2805343" y="5468644"/>
            <a:ext cx="6254435" cy="523220"/>
          </a:xfrm>
          <a:prstGeom prst="rect">
            <a:avLst/>
          </a:prstGeom>
          <a:noFill/>
        </p:spPr>
        <p:txBody>
          <a:bodyPr wrap="square" rtlCol="0">
            <a:spAutoFit/>
          </a:bodyPr>
          <a:lstStyle/>
          <a:p>
            <a:r>
              <a:rPr lang="ja-JP" altLang="en-US" sz="2800" dirty="0"/>
              <a:t>記述としてはメソッドみたいに記述</a:t>
            </a:r>
            <a:endParaRPr kumimoji="1" lang="ja-JP" altLang="en-US" sz="2800" dirty="0"/>
          </a:p>
        </p:txBody>
      </p:sp>
      <p:sp>
        <p:nvSpPr>
          <p:cNvPr id="6" name="四角形吹き出し 5"/>
          <p:cNvSpPr/>
          <p:nvPr/>
        </p:nvSpPr>
        <p:spPr>
          <a:xfrm>
            <a:off x="4731390" y="1342239"/>
            <a:ext cx="3257577" cy="738230"/>
          </a:xfrm>
          <a:prstGeom prst="wedgeRectCallout">
            <a:avLst>
              <a:gd name="adj1" fmla="val -100822"/>
              <a:gd name="adj2" fmla="val 887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bg1"/>
                </a:solidFill>
              </a:rPr>
              <a:t>new [</a:t>
            </a:r>
            <a:r>
              <a:rPr lang="ja-JP" altLang="en-US" sz="2400" b="1" dirty="0">
                <a:solidFill>
                  <a:schemeClr val="bg1"/>
                </a:solidFill>
              </a:rPr>
              <a:t>クラス名</a:t>
            </a:r>
            <a:r>
              <a:rPr lang="en-US" altLang="ja-JP" sz="2400" b="1" dirty="0">
                <a:solidFill>
                  <a:schemeClr val="bg1"/>
                </a:solidFill>
              </a:rPr>
              <a:t>]();</a:t>
            </a:r>
          </a:p>
        </p:txBody>
      </p:sp>
    </p:spTree>
    <p:extLst>
      <p:ext uri="{BB962C8B-B14F-4D97-AF65-F5344CB8AC3E}">
        <p14:creationId xmlns:p14="http://schemas.microsoft.com/office/powerpoint/2010/main" val="386046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87452" y="690728"/>
            <a:ext cx="11446359" cy="2064504"/>
          </a:xfrm>
        </p:spPr>
        <p:txBody>
          <a:bodyPr>
            <a:normAutofit/>
          </a:bodyPr>
          <a:lstStyle/>
          <a:p>
            <a:pPr marL="0" indent="0">
              <a:buNone/>
            </a:pPr>
            <a:r>
              <a:rPr lang="ja-JP" altLang="en-US" sz="4400" dirty="0"/>
              <a:t>インスタンス生成時に呼び出されるメソッド</a:t>
            </a:r>
            <a:endParaRPr lang="en-US" altLang="ja-JP" sz="4400" dirty="0"/>
          </a:p>
          <a:p>
            <a:pPr marL="0" indent="0">
              <a:buNone/>
            </a:pPr>
            <a:r>
              <a:rPr lang="en-US" altLang="ja-JP" sz="4400" dirty="0"/>
              <a:t>	</a:t>
            </a:r>
            <a:r>
              <a:rPr lang="ja-JP" altLang="en-US" sz="4400" dirty="0"/>
              <a:t>→コンストラクタ</a:t>
            </a:r>
            <a:endParaRPr lang="en-US" altLang="ja-JP" sz="4400" dirty="0"/>
          </a:p>
        </p:txBody>
      </p:sp>
      <p:sp>
        <p:nvSpPr>
          <p:cNvPr id="4" name="テキスト ボックス 3"/>
          <p:cNvSpPr txBox="1"/>
          <p:nvPr/>
        </p:nvSpPr>
        <p:spPr>
          <a:xfrm>
            <a:off x="3620277" y="4579792"/>
            <a:ext cx="4058816" cy="1754326"/>
          </a:xfrm>
          <a:prstGeom prst="rect">
            <a:avLst/>
          </a:prstGeom>
          <a:solidFill>
            <a:schemeClr val="bg1">
              <a:lumMod val="95000"/>
            </a:schemeClr>
          </a:solidFill>
          <a:ln w="50800">
            <a:solidFill>
              <a:srgbClr val="0070C0"/>
            </a:solidFill>
          </a:ln>
        </p:spPr>
        <p:txBody>
          <a:bodyPr wrap="square" rtlCol="0">
            <a:spAutoFit/>
          </a:bodyPr>
          <a:lstStyle/>
          <a:p>
            <a:r>
              <a:rPr lang="ja-JP" altLang="en-US" sz="3600" b="1" dirty="0"/>
              <a:t>クラス名</a:t>
            </a:r>
            <a:r>
              <a:rPr lang="en-US" altLang="ja-JP" sz="3600" b="1" dirty="0"/>
              <a:t>(){</a:t>
            </a:r>
          </a:p>
          <a:p>
            <a:r>
              <a:rPr lang="en-US" altLang="ja-JP" sz="3600" b="1" dirty="0"/>
              <a:t>  	//</a:t>
            </a:r>
            <a:r>
              <a:rPr lang="ja-JP" altLang="en-US" sz="3600" b="1" dirty="0"/>
              <a:t>処理</a:t>
            </a:r>
            <a:endParaRPr lang="en-US" altLang="ja-JP" sz="3600" b="1" dirty="0"/>
          </a:p>
          <a:p>
            <a:r>
              <a:rPr lang="en-US" altLang="ja-JP" sz="3600" b="1" dirty="0"/>
              <a:t>}</a:t>
            </a:r>
            <a:endParaRPr kumimoji="1" lang="ja-JP" altLang="en-US" sz="3600" b="1" dirty="0"/>
          </a:p>
        </p:txBody>
      </p:sp>
      <p:sp>
        <p:nvSpPr>
          <p:cNvPr id="5" name="テキスト ボックス 4"/>
          <p:cNvSpPr txBox="1"/>
          <p:nvPr/>
        </p:nvSpPr>
        <p:spPr>
          <a:xfrm>
            <a:off x="3079103" y="3778898"/>
            <a:ext cx="7585787" cy="646331"/>
          </a:xfrm>
          <a:prstGeom prst="rect">
            <a:avLst/>
          </a:prstGeom>
          <a:noFill/>
        </p:spPr>
        <p:txBody>
          <a:bodyPr wrap="square" rtlCol="0">
            <a:spAutoFit/>
          </a:bodyPr>
          <a:lstStyle/>
          <a:p>
            <a:r>
              <a:rPr lang="ja-JP" altLang="en-US" sz="3600" dirty="0"/>
              <a:t>コンストラクタの書き方</a:t>
            </a:r>
            <a:endParaRPr kumimoji="1" lang="ja-JP" altLang="en-US" sz="3600" dirty="0"/>
          </a:p>
        </p:txBody>
      </p:sp>
      <p:sp>
        <p:nvSpPr>
          <p:cNvPr id="2" name="テキスト ボックス 1"/>
          <p:cNvSpPr txBox="1"/>
          <p:nvPr/>
        </p:nvSpPr>
        <p:spPr>
          <a:xfrm>
            <a:off x="7976211" y="5982160"/>
            <a:ext cx="3657600" cy="523220"/>
          </a:xfrm>
          <a:prstGeom prst="rect">
            <a:avLst/>
          </a:prstGeom>
          <a:noFill/>
        </p:spPr>
        <p:txBody>
          <a:bodyPr wrap="square" rtlCol="0">
            <a:spAutoFit/>
          </a:bodyPr>
          <a:lstStyle/>
          <a:p>
            <a:r>
              <a:rPr kumimoji="1" lang="en-US" altLang="ja-JP" sz="2800" b="1" dirty="0">
                <a:solidFill>
                  <a:srgbClr val="FF0000"/>
                </a:solidFill>
              </a:rPr>
              <a:t>※</a:t>
            </a:r>
            <a:r>
              <a:rPr kumimoji="1" lang="ja-JP" altLang="en-US" sz="2800" b="1" dirty="0">
                <a:solidFill>
                  <a:srgbClr val="FF0000"/>
                </a:solidFill>
              </a:rPr>
              <a:t>返り値は作れない</a:t>
            </a:r>
          </a:p>
        </p:txBody>
      </p:sp>
    </p:spTree>
    <p:extLst>
      <p:ext uri="{BB962C8B-B14F-4D97-AF65-F5344CB8AC3E}">
        <p14:creationId xmlns:p14="http://schemas.microsoft.com/office/powerpoint/2010/main" val="168082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82583" y="3347049"/>
            <a:ext cx="6112042" cy="1176824"/>
          </a:xfrm>
          <a:prstGeom prst="rect">
            <a:avLst/>
          </a:prstGeom>
          <a:solidFill>
            <a:schemeClr val="accent2">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コンテンツ プレースホルダー 2"/>
          <p:cNvSpPr>
            <a:spLocks noGrp="1"/>
          </p:cNvSpPr>
          <p:nvPr>
            <p:ph idx="1"/>
          </p:nvPr>
        </p:nvSpPr>
        <p:spPr>
          <a:xfrm>
            <a:off x="284747" y="252663"/>
            <a:ext cx="11674642" cy="5803984"/>
          </a:xfrm>
          <a:noFill/>
          <a:ln>
            <a:solidFill>
              <a:schemeClr val="accent1"/>
            </a:solidFill>
          </a:ln>
        </p:spPr>
        <p:txBody>
          <a:bodyPr>
            <a:normAutofit fontScale="85000" lnSpcReduction="20000"/>
          </a:bodyPr>
          <a:lstStyle/>
          <a:p>
            <a:pPr marL="0" indent="0">
              <a:lnSpc>
                <a:spcPct val="170000"/>
              </a:lnSpc>
              <a:buNone/>
            </a:pPr>
            <a:r>
              <a:rPr kumimoji="1" lang="en-US" altLang="ja-JP" b="1" dirty="0"/>
              <a:t>public class Main{</a:t>
            </a:r>
          </a:p>
          <a:p>
            <a:pPr marL="0" indent="0">
              <a:buNone/>
            </a:pPr>
            <a:r>
              <a:rPr lang="en-US" altLang="ja-JP" dirty="0"/>
              <a:t>	public static void main(String[] </a:t>
            </a:r>
            <a:r>
              <a:rPr lang="en-US" altLang="ja-JP" dirty="0" err="1"/>
              <a:t>args</a:t>
            </a:r>
            <a:r>
              <a:rPr lang="en-US" altLang="ja-JP" dirty="0"/>
              <a:t>){</a:t>
            </a:r>
          </a:p>
          <a:p>
            <a:pPr marL="0" indent="0">
              <a:buNone/>
            </a:pPr>
            <a:r>
              <a:rPr kumimoji="1" lang="en-US" altLang="ja-JP" dirty="0"/>
              <a:t>		</a:t>
            </a:r>
            <a:r>
              <a:rPr kumimoji="1" lang="en-US" altLang="ja-JP" b="1" dirty="0"/>
              <a:t>Sub </a:t>
            </a:r>
            <a:r>
              <a:rPr kumimoji="1" lang="en-US" altLang="ja-JP" b="1" dirty="0" err="1"/>
              <a:t>sub</a:t>
            </a:r>
            <a:r>
              <a:rPr kumimoji="1" lang="en-US" altLang="ja-JP" b="1" dirty="0"/>
              <a:t> = new Sub();</a:t>
            </a:r>
            <a:r>
              <a:rPr lang="en-US" altLang="ja-JP" dirty="0"/>
              <a:t>	</a:t>
            </a:r>
            <a:r>
              <a:rPr kumimoji="1" lang="en-US" altLang="ja-JP" b="1" dirty="0">
                <a:solidFill>
                  <a:schemeClr val="accent6">
                    <a:lumMod val="75000"/>
                  </a:schemeClr>
                </a:solidFill>
              </a:rPr>
              <a:t>//</a:t>
            </a:r>
            <a:r>
              <a:rPr kumimoji="1" lang="ja-JP" altLang="en-US" b="1" dirty="0">
                <a:solidFill>
                  <a:schemeClr val="accent6">
                    <a:lumMod val="75000"/>
                  </a:schemeClr>
                </a:solidFill>
              </a:rPr>
              <a:t>インスタンス生成し、</a:t>
            </a:r>
            <a:endParaRPr kumimoji="1" lang="en-US" altLang="ja-JP" b="1" dirty="0">
              <a:solidFill>
                <a:schemeClr val="accent6">
                  <a:lumMod val="75000"/>
                </a:schemeClr>
              </a:solidFill>
            </a:endParaRPr>
          </a:p>
          <a:p>
            <a:pPr marL="0" indent="0">
              <a:buNone/>
            </a:pPr>
            <a:r>
              <a:rPr lang="en-US" altLang="ja-JP" dirty="0"/>
              <a:t>								</a:t>
            </a:r>
            <a:r>
              <a:rPr lang="en-US" altLang="ja-JP" b="1" dirty="0">
                <a:solidFill>
                  <a:schemeClr val="accent6">
                    <a:lumMod val="75000"/>
                  </a:schemeClr>
                </a:solidFill>
              </a:rPr>
              <a:t>//</a:t>
            </a:r>
            <a:r>
              <a:rPr lang="ja-JP" altLang="en-US" b="1" dirty="0">
                <a:solidFill>
                  <a:schemeClr val="accent6">
                    <a:lumMod val="75000"/>
                  </a:schemeClr>
                </a:solidFill>
              </a:rPr>
              <a:t>コンストラクタを呼ぶ</a:t>
            </a:r>
            <a:endParaRPr kumimoji="1" lang="en-US" altLang="ja-JP" b="1" dirty="0">
              <a:solidFill>
                <a:schemeClr val="accent6">
                  <a:lumMod val="75000"/>
                </a:schemeClr>
              </a:solidFill>
            </a:endParaRPr>
          </a:p>
          <a:p>
            <a:pPr marL="0" indent="0">
              <a:buNone/>
            </a:pPr>
            <a:r>
              <a:rPr kumimoji="1" lang="en-US" altLang="ja-JP" dirty="0"/>
              <a:t>	</a:t>
            </a:r>
            <a:r>
              <a:rPr lang="en-US" altLang="ja-JP" dirty="0"/>
              <a:t>}						</a:t>
            </a:r>
          </a:p>
          <a:p>
            <a:pPr marL="0" indent="0">
              <a:buNone/>
            </a:pPr>
            <a:r>
              <a:rPr kumimoji="1" lang="en-US" altLang="ja-JP" b="1" dirty="0"/>
              <a:t>}</a:t>
            </a:r>
          </a:p>
          <a:p>
            <a:pPr marL="0" indent="0">
              <a:lnSpc>
                <a:spcPct val="160000"/>
              </a:lnSpc>
              <a:buNone/>
            </a:pPr>
            <a:r>
              <a:rPr lang="en-US" altLang="ja-JP" b="1" dirty="0"/>
              <a:t>class Sub{</a:t>
            </a:r>
          </a:p>
          <a:p>
            <a:pPr marL="0" indent="0">
              <a:buNone/>
            </a:pPr>
            <a:r>
              <a:rPr kumimoji="1" lang="en-US" altLang="ja-JP" dirty="0"/>
              <a:t>	Sub(){	</a:t>
            </a:r>
            <a:r>
              <a:rPr kumimoji="1" lang="en-US" altLang="ja-JP" b="1" dirty="0">
                <a:solidFill>
                  <a:schemeClr val="accent6">
                    <a:lumMod val="75000"/>
                  </a:schemeClr>
                </a:solidFill>
              </a:rPr>
              <a:t>//</a:t>
            </a:r>
            <a:r>
              <a:rPr kumimoji="1" lang="ja-JP" altLang="en-US" b="1" dirty="0">
                <a:solidFill>
                  <a:schemeClr val="accent6">
                    <a:lumMod val="75000"/>
                  </a:schemeClr>
                </a:solidFill>
              </a:rPr>
              <a:t>コンストラクタ</a:t>
            </a:r>
            <a:endParaRPr kumimoji="1" lang="en-US" altLang="ja-JP" b="1" dirty="0">
              <a:solidFill>
                <a:schemeClr val="accent6">
                  <a:lumMod val="75000"/>
                </a:schemeClr>
              </a:solidFill>
            </a:endParaRPr>
          </a:p>
          <a:p>
            <a:pPr marL="0" indent="0">
              <a:buNone/>
            </a:pPr>
            <a:r>
              <a:rPr lang="en-US" altLang="ja-JP" dirty="0"/>
              <a:t>		</a:t>
            </a:r>
            <a:r>
              <a:rPr lang="en-US" altLang="ja-JP" dirty="0" err="1"/>
              <a:t>System.out.println</a:t>
            </a:r>
            <a:r>
              <a:rPr lang="en-US" altLang="ja-JP" dirty="0"/>
              <a:t>(“</a:t>
            </a:r>
            <a:r>
              <a:rPr lang="ja-JP" altLang="en-US" dirty="0"/>
              <a:t>初期処理</a:t>
            </a:r>
            <a:r>
              <a:rPr lang="en-US" altLang="ja-JP" dirty="0"/>
              <a:t>”);</a:t>
            </a:r>
            <a:endParaRPr kumimoji="1" lang="en-US" altLang="ja-JP" dirty="0"/>
          </a:p>
          <a:p>
            <a:pPr marL="0" indent="0">
              <a:buNone/>
            </a:pPr>
            <a:r>
              <a:rPr lang="en-US" altLang="ja-JP" dirty="0"/>
              <a:t>	}</a:t>
            </a:r>
          </a:p>
          <a:p>
            <a:pPr marL="0" indent="0">
              <a:buNone/>
            </a:pPr>
            <a:r>
              <a:rPr kumimoji="1" lang="en-US" altLang="ja-JP" dirty="0"/>
              <a:t>	void </a:t>
            </a:r>
            <a:r>
              <a:rPr kumimoji="1" lang="en-US" altLang="ja-JP" dirty="0" err="1"/>
              <a:t>subMethod</a:t>
            </a:r>
            <a:r>
              <a:rPr kumimoji="1" lang="en-US" altLang="ja-JP" dirty="0"/>
              <a:t>(){</a:t>
            </a:r>
          </a:p>
          <a:p>
            <a:pPr marL="0" indent="0">
              <a:buNone/>
            </a:pPr>
            <a:r>
              <a:rPr lang="en-US" altLang="ja-JP" dirty="0"/>
              <a:t>	}</a:t>
            </a:r>
          </a:p>
          <a:p>
            <a:pPr marL="0" indent="0">
              <a:buNone/>
            </a:pPr>
            <a:r>
              <a:rPr kumimoji="1" lang="en-US" altLang="ja-JP" b="1" dirty="0"/>
              <a:t>}</a:t>
            </a:r>
          </a:p>
        </p:txBody>
      </p:sp>
      <p:sp>
        <p:nvSpPr>
          <p:cNvPr id="5" name="正方形/長方形 4"/>
          <p:cNvSpPr/>
          <p:nvPr/>
        </p:nvSpPr>
        <p:spPr>
          <a:xfrm>
            <a:off x="8824512" y="2398883"/>
            <a:ext cx="2941504" cy="18963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b="1" dirty="0"/>
              <a:t>初期処理</a:t>
            </a:r>
          </a:p>
        </p:txBody>
      </p:sp>
      <p:sp>
        <p:nvSpPr>
          <p:cNvPr id="6" name="テキスト ボックス 5"/>
          <p:cNvSpPr txBox="1"/>
          <p:nvPr/>
        </p:nvSpPr>
        <p:spPr>
          <a:xfrm>
            <a:off x="9165097" y="5473005"/>
            <a:ext cx="3026903" cy="1384995"/>
          </a:xfrm>
          <a:prstGeom prst="rect">
            <a:avLst/>
          </a:prstGeom>
          <a:solidFill>
            <a:schemeClr val="bg1">
              <a:lumMod val="95000"/>
            </a:schemeClr>
          </a:solidFill>
          <a:ln w="50800">
            <a:solidFill>
              <a:srgbClr val="0070C0"/>
            </a:solidFill>
          </a:ln>
        </p:spPr>
        <p:txBody>
          <a:bodyPr wrap="square" rtlCol="0">
            <a:spAutoFit/>
          </a:bodyPr>
          <a:lstStyle/>
          <a:p>
            <a:r>
              <a:rPr lang="ja-JP" altLang="en-US" sz="2800" b="1" dirty="0"/>
              <a:t>クラス名</a:t>
            </a:r>
            <a:r>
              <a:rPr lang="en-US" altLang="ja-JP" sz="2800" b="1" dirty="0"/>
              <a:t>(){</a:t>
            </a:r>
          </a:p>
          <a:p>
            <a:r>
              <a:rPr lang="en-US" altLang="ja-JP" sz="2800" b="1" dirty="0"/>
              <a:t>  	//</a:t>
            </a:r>
            <a:r>
              <a:rPr lang="ja-JP" altLang="en-US" sz="2800" b="1" dirty="0"/>
              <a:t>処理</a:t>
            </a:r>
            <a:endParaRPr lang="en-US" altLang="ja-JP" sz="2800" b="1" dirty="0"/>
          </a:p>
          <a:p>
            <a:r>
              <a:rPr lang="en-US" altLang="ja-JP" sz="2800" b="1" dirty="0"/>
              <a:t>}</a:t>
            </a:r>
            <a:endParaRPr kumimoji="1" lang="ja-JP" altLang="en-US" sz="2800" b="1" dirty="0"/>
          </a:p>
        </p:txBody>
      </p:sp>
    </p:spTree>
    <p:extLst>
      <p:ext uri="{BB962C8B-B14F-4D97-AF65-F5344CB8AC3E}">
        <p14:creationId xmlns:p14="http://schemas.microsoft.com/office/powerpoint/2010/main" val="295996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8868" y="187400"/>
            <a:ext cx="10515600" cy="740788"/>
          </a:xfrm>
        </p:spPr>
        <p:txBody>
          <a:bodyPr/>
          <a:lstStyle/>
          <a:p>
            <a:r>
              <a:rPr lang="ja-JP" altLang="en-US" b="1" dirty="0"/>
              <a:t>コンストラクタ</a:t>
            </a:r>
            <a:endParaRPr kumimoji="1" lang="ja-JP" altLang="en-US" b="1" dirty="0"/>
          </a:p>
        </p:txBody>
      </p:sp>
      <p:sp>
        <p:nvSpPr>
          <p:cNvPr id="3" name="コンテンツ プレースホルダー 2"/>
          <p:cNvSpPr>
            <a:spLocks noGrp="1"/>
          </p:cNvSpPr>
          <p:nvPr>
            <p:ph idx="1"/>
          </p:nvPr>
        </p:nvSpPr>
        <p:spPr>
          <a:xfrm>
            <a:off x="981419" y="921118"/>
            <a:ext cx="10515600" cy="697237"/>
          </a:xfrm>
        </p:spPr>
        <p:txBody>
          <a:bodyPr/>
          <a:lstStyle/>
          <a:p>
            <a:pPr marL="0" indent="0">
              <a:buNone/>
            </a:pPr>
            <a:r>
              <a:rPr kumimoji="1" lang="ja-JP" altLang="en-US" dirty="0"/>
              <a:t>通常のメソッドのように値を渡すこともできる</a:t>
            </a:r>
          </a:p>
        </p:txBody>
      </p:sp>
      <p:sp>
        <p:nvSpPr>
          <p:cNvPr id="4" name="テキスト ボックス 3"/>
          <p:cNvSpPr txBox="1"/>
          <p:nvPr/>
        </p:nvSpPr>
        <p:spPr>
          <a:xfrm>
            <a:off x="3339927" y="4810732"/>
            <a:ext cx="7026945" cy="1754326"/>
          </a:xfrm>
          <a:prstGeom prst="rect">
            <a:avLst/>
          </a:prstGeom>
          <a:solidFill>
            <a:schemeClr val="bg1">
              <a:lumMod val="95000"/>
            </a:schemeClr>
          </a:solidFill>
          <a:ln w="50800">
            <a:solidFill>
              <a:srgbClr val="0070C0"/>
            </a:solidFill>
          </a:ln>
        </p:spPr>
        <p:txBody>
          <a:bodyPr wrap="square" rtlCol="0">
            <a:spAutoFit/>
          </a:bodyPr>
          <a:lstStyle/>
          <a:p>
            <a:r>
              <a:rPr lang="ja-JP" altLang="en-US" sz="3600" b="1" dirty="0"/>
              <a:t>クラス名</a:t>
            </a:r>
            <a:r>
              <a:rPr lang="en-US" altLang="ja-JP" sz="3600" b="1" dirty="0"/>
              <a:t>(</a:t>
            </a:r>
            <a:r>
              <a:rPr lang="ja-JP" altLang="en-US" sz="3600" b="1" dirty="0"/>
              <a:t>貰う値の変数宣言</a:t>
            </a:r>
            <a:r>
              <a:rPr lang="en-US" altLang="ja-JP" sz="3600" b="1" dirty="0"/>
              <a:t>){</a:t>
            </a:r>
          </a:p>
          <a:p>
            <a:r>
              <a:rPr lang="en-US" altLang="ja-JP" sz="3600" b="1" dirty="0"/>
              <a:t>  	//</a:t>
            </a:r>
            <a:r>
              <a:rPr lang="ja-JP" altLang="en-US" sz="3600" b="1" dirty="0"/>
              <a:t>処理</a:t>
            </a:r>
            <a:endParaRPr lang="en-US" altLang="ja-JP" sz="3600" b="1" dirty="0"/>
          </a:p>
          <a:p>
            <a:r>
              <a:rPr lang="en-US" altLang="ja-JP" sz="3600" b="1" dirty="0"/>
              <a:t>}</a:t>
            </a:r>
            <a:endParaRPr kumimoji="1" lang="ja-JP" altLang="en-US" sz="3600" b="1" dirty="0"/>
          </a:p>
        </p:txBody>
      </p:sp>
      <p:sp>
        <p:nvSpPr>
          <p:cNvPr id="5" name="テキスト ボックス 4"/>
          <p:cNvSpPr txBox="1"/>
          <p:nvPr/>
        </p:nvSpPr>
        <p:spPr>
          <a:xfrm>
            <a:off x="2034448" y="2577147"/>
            <a:ext cx="8255306" cy="584775"/>
          </a:xfrm>
          <a:prstGeom prst="rect">
            <a:avLst/>
          </a:prstGeom>
          <a:solidFill>
            <a:schemeClr val="bg1">
              <a:lumMod val="95000"/>
            </a:schemeClr>
          </a:solidFill>
          <a:ln w="50800">
            <a:solidFill>
              <a:srgbClr val="0070C0"/>
            </a:solidFill>
          </a:ln>
        </p:spPr>
        <p:txBody>
          <a:bodyPr wrap="square" rtlCol="0">
            <a:spAutoFit/>
          </a:bodyPr>
          <a:lstStyle/>
          <a:p>
            <a:r>
              <a:rPr lang="ja-JP" altLang="en-US" sz="3200" b="1" dirty="0"/>
              <a:t>クラス名　変数　</a:t>
            </a:r>
            <a:r>
              <a:rPr lang="en-US" altLang="ja-JP" sz="3200" b="1" dirty="0"/>
              <a:t>= new </a:t>
            </a:r>
            <a:r>
              <a:rPr lang="ja-JP" altLang="en-US" sz="3200" b="1" dirty="0"/>
              <a:t>クラス名</a:t>
            </a:r>
            <a:r>
              <a:rPr lang="en-US" altLang="ja-JP" sz="3200" b="1" dirty="0"/>
              <a:t>(</a:t>
            </a:r>
            <a:r>
              <a:rPr lang="ja-JP" altLang="en-US" sz="3200" b="1" dirty="0"/>
              <a:t>渡す値</a:t>
            </a:r>
            <a:r>
              <a:rPr lang="en-US" altLang="ja-JP" sz="3200" b="1" dirty="0"/>
              <a:t>);</a:t>
            </a:r>
            <a:endParaRPr kumimoji="1" lang="ja-JP" altLang="en-US" sz="3200" b="1" dirty="0"/>
          </a:p>
        </p:txBody>
      </p:sp>
      <p:sp>
        <p:nvSpPr>
          <p:cNvPr id="6" name="テキスト ボックス 5"/>
          <p:cNvSpPr txBox="1"/>
          <p:nvPr/>
        </p:nvSpPr>
        <p:spPr>
          <a:xfrm>
            <a:off x="348867" y="1922292"/>
            <a:ext cx="6294303" cy="523220"/>
          </a:xfrm>
          <a:prstGeom prst="rect">
            <a:avLst/>
          </a:prstGeom>
          <a:noFill/>
        </p:spPr>
        <p:txBody>
          <a:bodyPr wrap="square" rtlCol="0">
            <a:spAutoFit/>
          </a:bodyPr>
          <a:lstStyle/>
          <a:p>
            <a:r>
              <a:rPr lang="ja-JP" altLang="en-US" sz="2800" i="1" dirty="0"/>
              <a:t>インスタンス生成　（値を渡す）</a:t>
            </a:r>
            <a:endParaRPr kumimoji="1" lang="ja-JP" altLang="en-US" sz="2800" i="1" dirty="0"/>
          </a:p>
        </p:txBody>
      </p:sp>
      <p:sp>
        <p:nvSpPr>
          <p:cNvPr id="7" name="テキスト ボックス 6"/>
          <p:cNvSpPr txBox="1"/>
          <p:nvPr/>
        </p:nvSpPr>
        <p:spPr>
          <a:xfrm>
            <a:off x="268038" y="4243675"/>
            <a:ext cx="6639537" cy="523220"/>
          </a:xfrm>
          <a:prstGeom prst="rect">
            <a:avLst/>
          </a:prstGeom>
          <a:noFill/>
        </p:spPr>
        <p:txBody>
          <a:bodyPr wrap="square" rtlCol="0">
            <a:spAutoFit/>
          </a:bodyPr>
          <a:lstStyle/>
          <a:p>
            <a:r>
              <a:rPr kumimoji="1" lang="ja-JP" altLang="en-US" sz="2800" i="1" dirty="0"/>
              <a:t>コンストラクタ作成　</a:t>
            </a:r>
            <a:r>
              <a:rPr kumimoji="1" lang="en-US" altLang="ja-JP" sz="2800" i="1" dirty="0"/>
              <a:t>(</a:t>
            </a:r>
            <a:r>
              <a:rPr kumimoji="1" lang="ja-JP" altLang="en-US" sz="2800" i="1" dirty="0"/>
              <a:t>値を受け取る</a:t>
            </a:r>
            <a:r>
              <a:rPr kumimoji="1" lang="en-US" altLang="ja-JP" sz="2800" i="1" dirty="0"/>
              <a:t>)</a:t>
            </a:r>
            <a:endParaRPr kumimoji="1" lang="ja-JP" altLang="en-US" sz="2800" i="1" dirty="0"/>
          </a:p>
        </p:txBody>
      </p:sp>
    </p:spTree>
    <p:extLst>
      <p:ext uri="{BB962C8B-B14F-4D97-AF65-F5344CB8AC3E}">
        <p14:creationId xmlns:p14="http://schemas.microsoft.com/office/powerpoint/2010/main" val="1674275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745</Words>
  <Application>Microsoft Office PowerPoint</Application>
  <PresentationFormat>ワイド画面</PresentationFormat>
  <Paragraphs>450</Paragraphs>
  <Slides>37</Slides>
  <Notes>11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37</vt:i4>
      </vt:variant>
    </vt:vector>
  </HeadingPairs>
  <TitlesOfParts>
    <vt:vector size="41" baseType="lpstr">
      <vt:lpstr>游ゴシック</vt:lpstr>
      <vt:lpstr>游ゴシック Light</vt:lpstr>
      <vt:lpstr>Arial</vt:lpstr>
      <vt:lpstr>Office テーマ</vt:lpstr>
      <vt:lpstr>Java講習 10</vt:lpstr>
      <vt:lpstr>復習</vt:lpstr>
      <vt:lpstr>復習  メソッド ・・・処理のまとまり</vt:lpstr>
      <vt:lpstr>クラス　・・・メソッド、変数の塊</vt:lpstr>
      <vt:lpstr>コンストラクタ</vt:lpstr>
      <vt:lpstr>コンストラクタ</vt:lpstr>
      <vt:lpstr>PowerPoint プレゼンテーション</vt:lpstr>
      <vt:lpstr>PowerPoint プレゼンテーション</vt:lpstr>
      <vt:lpstr>コンストラクタ</vt:lpstr>
      <vt:lpstr>コンストラクタ</vt:lpstr>
      <vt:lpstr>PowerPoint プレゼンテーション</vt:lpstr>
      <vt:lpstr>どういう時に使うか</vt:lpstr>
      <vt:lpstr>PowerPoint プレゼンテーション</vt:lpstr>
      <vt:lpstr>PowerPoint プレゼンテーション</vt:lpstr>
      <vt:lpstr>PowerPoint プレゼンテーション</vt:lpstr>
      <vt:lpstr>例題:</vt:lpstr>
      <vt:lpstr>Enemyクラスの仕様  フィールド変数 : int型　hp  コンストラクタ : 引数の値をフィールド変数hpに代入  メソッド  :フィールド変数hp を出力するメソッド</vt:lpstr>
      <vt:lpstr>(2) mainメソッドからEnemyクラスのインスタンスを3つ生成</vt:lpstr>
      <vt:lpstr> それぞれの引数を順にint型の 5, 10, 15　とする。</vt:lpstr>
      <vt:lpstr>static について 　[修飾子]</vt:lpstr>
      <vt:lpstr>staticメソッド　static変数</vt:lpstr>
      <vt:lpstr>Keyboard.intValue();</vt:lpstr>
      <vt:lpstr>クラスの継承</vt:lpstr>
      <vt:lpstr>PowerPoint プレゼンテーション</vt:lpstr>
      <vt:lpstr>PowerPoint プレゼンテーション</vt:lpstr>
      <vt:lpstr>継承方法</vt:lpstr>
      <vt:lpstr>PowerPoint プレゼンテーション</vt:lpstr>
      <vt:lpstr>PowerPoint プレゼンテーション</vt:lpstr>
      <vt:lpstr>PowerPoint プレゼンテーション</vt:lpstr>
      <vt:lpstr>PowerPoint プレゼンテーション</vt:lpstr>
      <vt:lpstr>演習2</vt:lpstr>
      <vt:lpstr>Scanner : キーボード入力</vt:lpstr>
      <vt:lpstr>PowerPoint プレゼンテーション</vt:lpstr>
      <vt:lpstr>PowerPoint プレゼンテーション</vt:lpstr>
      <vt:lpstr>修飾子　例public, private,protected,etc…</vt:lpstr>
      <vt:lpstr>復習?</vt:lpstr>
      <vt:lpstr>ほかの修飾子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Java講習</dc:title>
  <dc:creator>kuroki</dc:creator>
  <cp:lastModifiedBy>kuroki syunya</cp:lastModifiedBy>
  <cp:revision>38</cp:revision>
  <dcterms:created xsi:type="dcterms:W3CDTF">2016-12-17T15:17:53Z</dcterms:created>
  <dcterms:modified xsi:type="dcterms:W3CDTF">2016-12-22T08:01:13Z</dcterms:modified>
</cp:coreProperties>
</file>