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4DCC-847E-40D9-8697-6408CCD8481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786B8-3E74-45EA-BFAF-C207C4D9C0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4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46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6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4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8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786B8-3E74-45EA-BFAF-C207C4D9C0A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5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03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8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69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F7E-7475-408A-ACB4-EDA76CA11888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A517-E2C9-4250-980D-DD6E2E92D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71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 smtClean="0"/>
              <a:t>Java</a:t>
            </a:r>
            <a:r>
              <a:rPr kumimoji="1" lang="ja-JP" altLang="en-US" sz="6600" dirty="0" smtClean="0"/>
              <a:t>講習　第</a:t>
            </a:r>
            <a:r>
              <a:rPr lang="en-US" altLang="ja-JP" sz="6600" dirty="0" smtClean="0"/>
              <a:t>4</a:t>
            </a:r>
            <a:r>
              <a:rPr lang="ja-JP" altLang="en-US" sz="6600" dirty="0" smtClean="0"/>
              <a:t>回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</a:t>
            </a:r>
            <a:r>
              <a:rPr lang="en-US" altLang="ja-JP" dirty="0"/>
              <a:t>	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を入力するまで繰り返し加算する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2865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０を入力するまでキーボードから値を読み込み、その合計を出力する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int</a:t>
            </a:r>
            <a:r>
              <a:rPr lang="en-US" altLang="ja-JP" dirty="0" smtClean="0"/>
              <a:t> total=0,x;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Scanner </a:t>
            </a:r>
            <a:r>
              <a:rPr kumimoji="1" lang="en-US" altLang="ja-JP" dirty="0" err="1" smtClean="0"/>
              <a:t>sc</a:t>
            </a:r>
            <a:r>
              <a:rPr kumimoji="1" lang="en-US" altLang="ja-JP" dirty="0" smtClean="0"/>
              <a:t> = new Scanner(System.in);</a:t>
            </a:r>
          </a:p>
          <a:p>
            <a:pPr marL="0" indent="0">
              <a:buNone/>
            </a:pPr>
            <a:r>
              <a:rPr kumimoji="1" lang="en-US" altLang="ja-JP" dirty="0" smtClean="0"/>
              <a:t>while(</a:t>
            </a:r>
            <a:r>
              <a:rPr lang="en-US" altLang="ja-JP" dirty="0" smtClean="0"/>
              <a:t>true){</a:t>
            </a:r>
          </a:p>
          <a:p>
            <a:pPr marL="457200" lvl="1" indent="0">
              <a:buNone/>
            </a:pPr>
            <a:r>
              <a:rPr lang="en-US" altLang="ja-JP" dirty="0" smtClean="0"/>
              <a:t>x=</a:t>
            </a:r>
            <a:r>
              <a:rPr lang="en-US" altLang="ja-JP" dirty="0" err="1" smtClean="0"/>
              <a:t>sc.nextInt</a:t>
            </a:r>
            <a:r>
              <a:rPr lang="en-US" altLang="ja-JP" dirty="0" smtClean="0"/>
              <a:t>();</a:t>
            </a:r>
          </a:p>
          <a:p>
            <a:pPr marL="457200" lvl="1" indent="0">
              <a:buNone/>
            </a:pPr>
            <a:r>
              <a:rPr lang="en-US" altLang="ja-JP" dirty="0" smtClean="0"/>
              <a:t>if(x==0)  break;</a:t>
            </a:r>
          </a:p>
          <a:p>
            <a:pPr marL="457200" lvl="1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total+=x;      </a:t>
            </a:r>
            <a:r>
              <a:rPr kumimoji="1" lang="en-US" altLang="ja-JP" dirty="0" smtClean="0">
                <a:solidFill>
                  <a:srgbClr val="00B050"/>
                </a:solidFill>
              </a:rPr>
              <a:t>//total=</a:t>
            </a:r>
            <a:r>
              <a:rPr kumimoji="1" lang="en-US" altLang="ja-JP" dirty="0" err="1" smtClean="0">
                <a:solidFill>
                  <a:srgbClr val="00B050"/>
                </a:solidFill>
              </a:rPr>
              <a:t>total+x</a:t>
            </a:r>
            <a:r>
              <a:rPr kumimoji="1" lang="en-US" altLang="ja-JP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kumimoji="1" lang="en-US" altLang="ja-JP" dirty="0" err="1" smtClean="0"/>
              <a:t>System.out.println</a:t>
            </a:r>
            <a:r>
              <a:rPr kumimoji="1" lang="en-US" altLang="ja-JP" dirty="0" smtClean="0"/>
              <a:t>(total);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別解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smtClean="0"/>
              <a:t>total=0,x=0;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Scanner </a:t>
            </a:r>
            <a:r>
              <a:rPr lang="en-US" altLang="ja-JP" dirty="0" err="1"/>
              <a:t>sc</a:t>
            </a:r>
            <a:r>
              <a:rPr lang="en-US" altLang="ja-JP" dirty="0"/>
              <a:t> = new </a:t>
            </a:r>
            <a:r>
              <a:rPr lang="en-US" altLang="ja-JP" dirty="0" smtClean="0"/>
              <a:t>Scanner(System.in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 smtClean="0"/>
              <a:t>while(x!=0){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total</a:t>
            </a:r>
            <a:r>
              <a:rPr lang="en-US" altLang="ja-JP" dirty="0"/>
              <a:t>+=x;      </a:t>
            </a:r>
            <a:r>
              <a:rPr lang="en-US" altLang="ja-JP" dirty="0">
                <a:solidFill>
                  <a:srgbClr val="00B050"/>
                </a:solidFill>
              </a:rPr>
              <a:t>//total=</a:t>
            </a:r>
            <a:r>
              <a:rPr lang="en-US" altLang="ja-JP" dirty="0" err="1">
                <a:solidFill>
                  <a:srgbClr val="00B050"/>
                </a:solidFill>
              </a:rPr>
              <a:t>total+x</a:t>
            </a:r>
            <a:r>
              <a:rPr lang="en-US" altLang="ja-JP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x=</a:t>
            </a:r>
            <a:r>
              <a:rPr lang="en-US" altLang="ja-JP" dirty="0" err="1" smtClean="0"/>
              <a:t>sc.nextInt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err="1"/>
              <a:t>System.out.println</a:t>
            </a:r>
            <a:r>
              <a:rPr lang="en-US" altLang="ja-JP" dirty="0"/>
              <a:t>(total);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キーボード入力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26429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sz="4000" b="1" dirty="0" err="1" smtClean="0"/>
              <a:t>Keyboard.intValue</a:t>
            </a:r>
            <a:r>
              <a:rPr lang="en-US" altLang="ja-JP" sz="4000" b="1" dirty="0" smtClean="0"/>
              <a:t>()</a:t>
            </a:r>
          </a:p>
          <a:p>
            <a:pPr marL="0" indent="0" algn="ctr">
              <a:buNone/>
            </a:pPr>
            <a:r>
              <a:rPr lang="ja-JP" altLang="en-US" sz="4000" b="1" dirty="0" smtClean="0"/>
              <a:t>↓</a:t>
            </a:r>
            <a:endParaRPr lang="en-US" altLang="ja-JP" sz="4000" b="1" dirty="0"/>
          </a:p>
          <a:p>
            <a:pPr marL="0" indent="0" algn="ctr">
              <a:buNone/>
            </a:pPr>
            <a:r>
              <a:rPr kumimoji="1" lang="en-US" altLang="ja-JP" sz="4800" b="1" dirty="0" smtClean="0"/>
              <a:t>Scanner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199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638" y="287810"/>
            <a:ext cx="10515600" cy="6265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</a:rPr>
              <a:t>import</a:t>
            </a:r>
            <a:r>
              <a:rPr lang="ja-JP" altLang="en-US" sz="3600" dirty="0" smtClean="0">
                <a:solidFill>
                  <a:schemeClr val="tx1"/>
                </a:solidFill>
              </a:rPr>
              <a:t>△</a:t>
            </a:r>
            <a:r>
              <a:rPr lang="en-US" altLang="ja-JP" sz="3600" dirty="0" err="1" smtClean="0">
                <a:solidFill>
                  <a:schemeClr val="tx1"/>
                </a:solidFill>
              </a:rPr>
              <a:t>java.util.Scanner</a:t>
            </a:r>
            <a:r>
              <a:rPr lang="en-US" altLang="ja-JP" sz="36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kumimoji="1" lang="ja-JP" altLang="en-US" sz="3600" dirty="0" smtClean="0"/>
              <a:t>をプログラムの先頭に書く</a:t>
            </a:r>
            <a:r>
              <a:rPr kumimoji="1" lang="en-US" altLang="ja-JP" sz="3600" dirty="0" smtClean="0"/>
              <a:t>(</a:t>
            </a:r>
            <a:r>
              <a:rPr lang="ja-JP" altLang="en-US" sz="3600" dirty="0"/>
              <a:t>機能</a:t>
            </a:r>
            <a:r>
              <a:rPr lang="ja-JP" altLang="en-US" sz="3600" dirty="0" smtClean="0"/>
              <a:t>のある位置を示す</a:t>
            </a:r>
            <a:r>
              <a:rPr kumimoji="1" lang="en-US" altLang="ja-JP" sz="3600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Scanner</a:t>
            </a:r>
            <a:r>
              <a:rPr lang="ja-JP" altLang="en-US" sz="3600" dirty="0" smtClean="0"/>
              <a:t>△</a:t>
            </a:r>
            <a:r>
              <a:rPr lang="ja-JP" altLang="en-US" sz="3600" dirty="0" smtClean="0">
                <a:solidFill>
                  <a:srgbClr val="0070C0"/>
                </a:solidFill>
              </a:rPr>
              <a:t>変数名</a:t>
            </a:r>
            <a:r>
              <a:rPr lang="ja-JP" altLang="en-US" sz="3600" dirty="0" smtClean="0"/>
              <a:t>　＝ 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△</a:t>
            </a:r>
            <a:r>
              <a:rPr lang="en-US" altLang="ja-JP" sz="3600" dirty="0" smtClean="0"/>
              <a:t>Scanner(System.in);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ja-JP" altLang="en-US" sz="3600" dirty="0" smtClean="0"/>
              <a:t>で入力処理の準備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(System.in</a:t>
            </a:r>
            <a:r>
              <a:rPr lang="ja-JP" altLang="en-US" sz="3600" dirty="0" smtClean="0"/>
              <a:t>は標準入力のことで、通常はキーボード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kumimoji="1" lang="en-US" altLang="ja-JP" sz="3600" dirty="0"/>
              <a:t> </a:t>
            </a:r>
            <a:r>
              <a:rPr lang="en-US" altLang="ja-JP" sz="3600" dirty="0"/>
              <a:t> 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/>
              <a:t> </a:t>
            </a:r>
            <a:r>
              <a:rPr kumimoji="1" lang="ja-JP" altLang="en-US" sz="3600" dirty="0" smtClean="0">
                <a:solidFill>
                  <a:srgbClr val="0070C0"/>
                </a:solidFill>
              </a:rPr>
              <a:t>変数名</a:t>
            </a:r>
            <a:r>
              <a:rPr lang="en-US" altLang="ja-JP" sz="3400" b="1" dirty="0" smtClean="0"/>
              <a:t>.</a:t>
            </a:r>
            <a:r>
              <a:rPr lang="en-US" altLang="ja-JP" sz="3400" b="1" dirty="0" err="1" smtClean="0"/>
              <a:t>nextInt</a:t>
            </a:r>
            <a:r>
              <a:rPr lang="en-US" altLang="ja-JP" sz="3400" b="1" dirty="0" smtClean="0"/>
              <a:t>();</a:t>
            </a: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sz="3600" dirty="0" smtClean="0"/>
              <a:t>で</a:t>
            </a:r>
            <a:r>
              <a:rPr kumimoji="1" lang="en-US" altLang="ja-JP" sz="3600" dirty="0" err="1" smtClean="0"/>
              <a:t>int</a:t>
            </a:r>
            <a:r>
              <a:rPr kumimoji="1" lang="ja-JP" altLang="en-US" sz="3600" dirty="0" smtClean="0"/>
              <a:t>型の値を読み込む。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 smtClean="0">
                <a:solidFill>
                  <a:srgbClr val="0070C0"/>
                </a:solidFill>
              </a:rPr>
              <a:t>変数名</a:t>
            </a:r>
            <a:r>
              <a:rPr kumimoji="1" lang="en-US" altLang="ja-JP" sz="3600" b="1" dirty="0" smtClean="0"/>
              <a:t>.next();</a:t>
            </a:r>
          </a:p>
          <a:p>
            <a:pPr marL="0" indent="0">
              <a:buNone/>
            </a:pPr>
            <a:r>
              <a:rPr lang="ja-JP" altLang="en-US" sz="3600" dirty="0" smtClean="0"/>
              <a:t>で</a:t>
            </a:r>
            <a:r>
              <a:rPr lang="en-US" altLang="ja-JP" sz="3600" dirty="0" smtClean="0"/>
              <a:t>String</a:t>
            </a:r>
            <a:r>
              <a:rPr lang="ja-JP" altLang="en-US" sz="3600" dirty="0" smtClean="0"/>
              <a:t>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文字列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を読み込む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746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～ 型の一覧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5391"/>
              </p:ext>
            </p:extLst>
          </p:nvPr>
        </p:nvGraphicFramePr>
        <p:xfrm>
          <a:off x="654906" y="1690688"/>
          <a:ext cx="10280824" cy="3901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0796"/>
                <a:gridCol w="781002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0" dirty="0" err="1" smtClean="0"/>
                        <a:t>nextByte</a:t>
                      </a:r>
                      <a:r>
                        <a:rPr kumimoji="1" lang="en-US" altLang="ja-JP" sz="2400" b="0" dirty="0" smtClean="0"/>
                        <a:t>()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dirty="0" smtClean="0"/>
                        <a:t>byte</a:t>
                      </a:r>
                      <a:r>
                        <a:rPr kumimoji="1" lang="ja-JP" altLang="en-US" sz="2400" b="0" dirty="0" smtClean="0"/>
                        <a:t>型</a:t>
                      </a:r>
                      <a:endParaRPr kumimoji="1" lang="en-US" altLang="ja-JP" sz="24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nextShort</a:t>
                      </a:r>
                      <a:r>
                        <a:rPr kumimoji="1" lang="en-US" altLang="ja-JP" sz="2400" dirty="0" smtClean="0"/>
                        <a:t>()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smtClean="0"/>
                        <a:t>short</a:t>
                      </a:r>
                      <a:r>
                        <a:rPr kumimoji="1" lang="ja-JP" altLang="en-US" sz="2400" smtClean="0"/>
                        <a:t>型</a:t>
                      </a:r>
                      <a:endParaRPr kumimoji="1" lang="en-US" altLang="ja-JP" sz="2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nextBoolean</a:t>
                      </a:r>
                      <a:r>
                        <a:rPr kumimoji="1" lang="en-US" altLang="ja-JP" sz="2400" dirty="0" smtClean="0"/>
                        <a:t>()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boolean</a:t>
                      </a:r>
                      <a:r>
                        <a:rPr kumimoji="1" lang="ja-JP" altLang="en-US" sz="2400" dirty="0" smtClean="0"/>
                        <a:t>型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nextLong</a:t>
                      </a:r>
                      <a:r>
                        <a:rPr kumimoji="1" lang="en-US" altLang="ja-JP" sz="2400" dirty="0" smtClean="0"/>
                        <a:t>()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long</a:t>
                      </a:r>
                      <a:r>
                        <a:rPr kumimoji="1" lang="ja-JP" altLang="en-US" sz="2400" dirty="0" smtClean="0"/>
                        <a:t>型</a:t>
                      </a:r>
                      <a:endParaRPr kumimoji="1" lang="en-US" altLang="ja-JP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nextFloat</a:t>
                      </a:r>
                      <a:r>
                        <a:rPr kumimoji="1" lang="en-US" altLang="ja-JP" sz="2800" b="1" dirty="0" smtClean="0"/>
                        <a:t>()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float</a:t>
                      </a:r>
                      <a:r>
                        <a:rPr kumimoji="1" lang="ja-JP" altLang="en-US" sz="2800" b="1" dirty="0" smtClean="0"/>
                        <a:t>型・・・実数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nextDouble</a:t>
                      </a:r>
                      <a:r>
                        <a:rPr kumimoji="1" lang="en-US" altLang="ja-JP" sz="2800" b="1" dirty="0" smtClean="0"/>
                        <a:t>()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double</a:t>
                      </a:r>
                      <a:r>
                        <a:rPr kumimoji="1" lang="ja-JP" altLang="en-US" sz="2800" b="1" dirty="0" smtClean="0"/>
                        <a:t>型・・・実数</a:t>
                      </a:r>
                      <a:r>
                        <a:rPr kumimoji="1" lang="en-US" altLang="ja-JP" sz="2800" b="1" dirty="0" smtClean="0"/>
                        <a:t>(float</a:t>
                      </a:r>
                      <a:r>
                        <a:rPr kumimoji="1" lang="ja-JP" altLang="en-US" sz="2800" b="1" dirty="0" smtClean="0"/>
                        <a:t>より多くの数が使える</a:t>
                      </a:r>
                      <a:r>
                        <a:rPr kumimoji="1" lang="en-US" altLang="ja-JP" sz="2800" b="1" dirty="0" smtClean="0"/>
                        <a:t>)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nextInt</a:t>
                      </a:r>
                      <a:r>
                        <a:rPr kumimoji="1" lang="en-US" altLang="ja-JP" sz="2800" b="1" dirty="0" smtClean="0"/>
                        <a:t>()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int</a:t>
                      </a:r>
                      <a:r>
                        <a:rPr kumimoji="1" lang="ja-JP" altLang="en-US" sz="2800" b="1" dirty="0" smtClean="0"/>
                        <a:t>型・・・整数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next()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String</a:t>
                      </a:r>
                      <a:r>
                        <a:rPr kumimoji="1" lang="ja-JP" altLang="en-US" sz="2800" b="1" dirty="0" smtClean="0"/>
                        <a:t>型・・・文字列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具体例</a:t>
            </a:r>
            <a:r>
              <a:rPr lang="en-US" altLang="ja-JP" dirty="0" smtClean="0"/>
              <a:t>		</a:t>
            </a:r>
            <a:r>
              <a:rPr lang="ja-JP" altLang="en-US" sz="3600" dirty="0" smtClean="0"/>
              <a:t>キーボードから数値を読み込んで出力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185351" y="1429555"/>
            <a:ext cx="11800703" cy="5241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 smtClean="0">
                <a:solidFill>
                  <a:srgbClr val="C00000"/>
                </a:solidFill>
              </a:rPr>
              <a:t>import</a:t>
            </a:r>
            <a:r>
              <a:rPr lang="ja-JP" altLang="en-US" dirty="0" smtClean="0">
                <a:solidFill>
                  <a:srgbClr val="C00000"/>
                </a:solidFill>
              </a:rPr>
              <a:t>△</a:t>
            </a:r>
            <a:r>
              <a:rPr lang="en-US" altLang="ja-JP" sz="3200" dirty="0" err="1" smtClean="0">
                <a:solidFill>
                  <a:srgbClr val="C00000"/>
                </a:solidFill>
              </a:rPr>
              <a:t>java.util.Scanner</a:t>
            </a:r>
            <a:r>
              <a:rPr lang="en-US" altLang="ja-JP" sz="3200" dirty="0" smtClean="0">
                <a:solidFill>
                  <a:srgbClr val="C00000"/>
                </a:solidFill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public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chemeClr val="tx1"/>
                </a:solidFill>
              </a:rPr>
              <a:t>class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chemeClr val="tx1"/>
                </a:solidFill>
              </a:rPr>
              <a:t>[</a:t>
            </a:r>
            <a:r>
              <a:rPr lang="ja-JP" altLang="en-US" dirty="0" smtClean="0">
                <a:solidFill>
                  <a:schemeClr val="tx1"/>
                </a:solidFill>
              </a:rPr>
              <a:t>ファイル名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拡張子無し</a:t>
            </a:r>
            <a:r>
              <a:rPr lang="en-US" altLang="ja-JP" dirty="0" smtClean="0">
                <a:solidFill>
                  <a:schemeClr val="tx1"/>
                </a:solidFill>
              </a:rPr>
              <a:t>)]{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 	public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chemeClr val="tx1"/>
                </a:solidFill>
              </a:rPr>
              <a:t>static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chemeClr val="tx1"/>
                </a:solidFill>
              </a:rPr>
              <a:t>void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chemeClr val="tx1"/>
                </a:solidFill>
              </a:rPr>
              <a:t>main(String[]</a:t>
            </a:r>
            <a:r>
              <a:rPr lang="ja-JP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err="1" smtClean="0">
                <a:solidFill>
                  <a:schemeClr val="tx1"/>
                </a:solidFill>
              </a:rPr>
              <a:t>args</a:t>
            </a:r>
            <a:r>
              <a:rPr lang="en-US" altLang="ja-JP" dirty="0" smtClean="0">
                <a:solidFill>
                  <a:schemeClr val="tx1"/>
                </a:solidFill>
              </a:rPr>
              <a:t>){</a:t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</a:rPr>
              <a:t>		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int</a:t>
            </a:r>
            <a:r>
              <a:rPr lang="ja-JP" altLang="en-US" sz="3200" dirty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i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r>
              <a:rPr lang="en-US" altLang="ja-JP" dirty="0" smtClean="0">
                <a:solidFill>
                  <a:schemeClr val="tx1"/>
                </a:solidFill>
              </a:rPr>
              <a:t>						//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ja-JP" altLang="en-US" dirty="0" smtClean="0">
                <a:solidFill>
                  <a:schemeClr val="tx1"/>
                </a:solidFill>
              </a:rPr>
              <a:t>型の変数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ja-JP" altLang="en-US" dirty="0" smtClean="0">
                <a:solidFill>
                  <a:schemeClr val="tx1"/>
                </a:solidFill>
              </a:rPr>
              <a:t>を作る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		</a:t>
            </a:r>
            <a:r>
              <a:rPr lang="en-US" altLang="ja-JP" dirty="0" smtClean="0">
                <a:solidFill>
                  <a:srgbClr val="C00000"/>
                </a:solidFill>
              </a:rPr>
              <a:t>Scanner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dirty="0" err="1" smtClean="0">
                <a:solidFill>
                  <a:srgbClr val="C00000"/>
                </a:solidFill>
              </a:rPr>
              <a:t>sc</a:t>
            </a:r>
            <a:r>
              <a:rPr lang="en-US" altLang="ja-JP" dirty="0" smtClean="0">
                <a:solidFill>
                  <a:srgbClr val="C00000"/>
                </a:solidFill>
              </a:rPr>
              <a:t> = new</a:t>
            </a:r>
            <a:r>
              <a:rPr lang="ja-JP" altLang="en-US" dirty="0" smtClean="0">
                <a:solidFill>
                  <a:schemeClr val="tx1"/>
                </a:solidFill>
              </a:rPr>
              <a:t>△</a:t>
            </a:r>
            <a:r>
              <a:rPr lang="en-US" altLang="ja-JP" dirty="0" smtClean="0">
                <a:solidFill>
                  <a:srgbClr val="C00000"/>
                </a:solidFill>
              </a:rPr>
              <a:t>Scanner(System.in); </a:t>
            </a:r>
            <a:r>
              <a:rPr lang="en-US" altLang="ja-JP" dirty="0" smtClean="0">
                <a:solidFill>
                  <a:schemeClr val="tx1"/>
                </a:solidFill>
              </a:rPr>
              <a:t>//</a:t>
            </a:r>
            <a:r>
              <a:rPr lang="ja-JP" altLang="en-US" dirty="0" smtClean="0">
                <a:solidFill>
                  <a:schemeClr val="tx1"/>
                </a:solidFill>
              </a:rPr>
              <a:t>読み込み準備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</a:rPr>
              <a:t>		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 = </a:t>
            </a:r>
            <a:r>
              <a:rPr lang="en-US" altLang="ja-JP" dirty="0" err="1" smtClean="0">
                <a:solidFill>
                  <a:srgbClr val="C00000"/>
                </a:solidFill>
              </a:rPr>
              <a:t>sc.nextInt</a:t>
            </a:r>
            <a:r>
              <a:rPr lang="en-US" altLang="ja-JP" dirty="0" smtClean="0">
                <a:solidFill>
                  <a:srgbClr val="C00000"/>
                </a:solidFill>
              </a:rPr>
              <a:t>();				</a:t>
            </a:r>
            <a:r>
              <a:rPr lang="en-US" altLang="ja-JP" dirty="0" smtClean="0">
                <a:solidFill>
                  <a:schemeClr val="tx1"/>
                </a:solidFill>
              </a:rPr>
              <a:t>//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ja-JP" altLang="en-US" dirty="0" smtClean="0">
                <a:solidFill>
                  <a:schemeClr val="tx1"/>
                </a:solidFill>
              </a:rPr>
              <a:t>型の値を変数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ja-JP" altLang="en-US" dirty="0" smtClean="0">
                <a:solidFill>
                  <a:schemeClr val="tx1"/>
                </a:solidFill>
              </a:rPr>
              <a:t>に入れる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en-US" altLang="ja-JP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 = </a:t>
            </a:r>
            <a:r>
              <a:rPr lang="en-US" altLang="ja-JP" dirty="0" err="1" smtClean="0">
                <a:solidFill>
                  <a:schemeClr val="tx1"/>
                </a:solidFill>
              </a:rPr>
              <a:t>sc.nextInt</a:t>
            </a:r>
            <a:r>
              <a:rPr lang="en-US" altLang="ja-JP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en-US" altLang="ja-JP" dirty="0" err="1" smtClean="0">
                <a:solidFill>
                  <a:schemeClr val="tx1"/>
                </a:solidFill>
              </a:rPr>
              <a:t>System.out.printf</a:t>
            </a:r>
            <a:r>
              <a:rPr lang="en-US" altLang="ja-JP" dirty="0" smtClean="0">
                <a:solidFill>
                  <a:schemeClr val="tx1"/>
                </a:solidFill>
              </a:rPr>
              <a:t>(“%d\n”,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);		//2</a:t>
            </a:r>
            <a:r>
              <a:rPr lang="ja-JP" altLang="en-US" dirty="0" smtClean="0">
                <a:solidFill>
                  <a:schemeClr val="tx1"/>
                </a:solidFill>
              </a:rPr>
              <a:t>回目入力した値を出力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 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8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	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値の和を求める計算機を</a:t>
            </a:r>
            <a:r>
              <a:rPr lang="ja-JP" altLang="en-US" dirty="0" smtClean="0"/>
              <a:t>作る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22" y="1825625"/>
            <a:ext cx="8292312" cy="3636061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2496065" y="3643655"/>
            <a:ext cx="6635578" cy="457201"/>
            <a:chOff x="2496065" y="3643655"/>
            <a:chExt cx="6635578" cy="457201"/>
          </a:xfrm>
        </p:grpSpPr>
        <p:sp>
          <p:nvSpPr>
            <p:cNvPr id="15" name="右矢印 14"/>
            <p:cNvSpPr/>
            <p:nvPr/>
          </p:nvSpPr>
          <p:spPr>
            <a:xfrm rot="10800000">
              <a:off x="2496065" y="3643655"/>
              <a:ext cx="2994454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5490519" y="3643655"/>
              <a:ext cx="3641124" cy="457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キーボード入力</a:t>
              </a:r>
              <a:endParaRPr kumimoji="1" lang="ja-JP" altLang="en-US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496065" y="4191236"/>
            <a:ext cx="6635578" cy="457201"/>
            <a:chOff x="2496065" y="3643655"/>
            <a:chExt cx="6635578" cy="457201"/>
          </a:xfrm>
        </p:grpSpPr>
        <p:sp>
          <p:nvSpPr>
            <p:cNvPr id="19" name="右矢印 18"/>
            <p:cNvSpPr/>
            <p:nvPr/>
          </p:nvSpPr>
          <p:spPr>
            <a:xfrm rot="10800000">
              <a:off x="2496065" y="3643655"/>
              <a:ext cx="2994454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490519" y="3643655"/>
              <a:ext cx="3641124" cy="457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キーボード入力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509074" y="4611477"/>
            <a:ext cx="6622569" cy="569888"/>
            <a:chOff x="2509074" y="3530968"/>
            <a:chExt cx="6622569" cy="569888"/>
          </a:xfrm>
        </p:grpSpPr>
        <p:sp>
          <p:nvSpPr>
            <p:cNvPr id="22" name="右矢印 21"/>
            <p:cNvSpPr/>
            <p:nvPr/>
          </p:nvSpPr>
          <p:spPr>
            <a:xfrm rot="11060494">
              <a:off x="2509074" y="3530968"/>
              <a:ext cx="2994454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5490519" y="3643655"/>
              <a:ext cx="3641124" cy="457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7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124" y="176770"/>
            <a:ext cx="10515600" cy="838072"/>
          </a:xfrm>
        </p:spPr>
        <p:txBody>
          <a:bodyPr/>
          <a:lstStyle/>
          <a:p>
            <a:r>
              <a:rPr lang="ja-JP" altLang="en-US" dirty="0"/>
              <a:t>解答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47816" y="1014842"/>
            <a:ext cx="11096368" cy="5657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import</a:t>
            </a:r>
            <a:r>
              <a:rPr lang="ja-JP" altLang="en-US" sz="3200" dirty="0">
                <a:solidFill>
                  <a:schemeClr val="tx1"/>
                </a:solidFill>
              </a:rPr>
              <a:t> △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java.util.Scanner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public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class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Kadai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public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static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void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main(String[]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32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smtClean="0">
                <a:solidFill>
                  <a:schemeClr val="tx1"/>
                </a:solidFill>
              </a:rPr>
              <a:t>Scanner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sc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= </a:t>
            </a:r>
            <a:r>
              <a:rPr lang="en-US" altLang="ja-JP" sz="3200" dirty="0" smtClean="0">
                <a:solidFill>
                  <a:schemeClr val="tx1"/>
                </a:solidFill>
              </a:rPr>
              <a:t>new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Scanner(System.in</a:t>
            </a:r>
            <a:r>
              <a:rPr lang="en-US" altLang="ja-JP" sz="3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int</a:t>
            </a: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err="1">
                <a:solidFill>
                  <a:schemeClr val="tx1"/>
                </a:solidFill>
              </a:rPr>
              <a:t>i</a:t>
            </a:r>
            <a:r>
              <a:rPr lang="en-US" altLang="ja-JP" sz="3200" dirty="0">
                <a:solidFill>
                  <a:schemeClr val="tx1"/>
                </a:solidFill>
              </a:rPr>
              <a:t> = </a:t>
            </a:r>
            <a:r>
              <a:rPr lang="en-US" altLang="ja-JP" sz="3200" dirty="0" err="1">
                <a:solidFill>
                  <a:schemeClr val="tx1"/>
                </a:solidFill>
              </a:rPr>
              <a:t>sc.nextInt</a:t>
            </a:r>
            <a:r>
              <a:rPr lang="en-US" altLang="ja-JP" sz="3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int</a:t>
            </a:r>
            <a:r>
              <a:rPr lang="en-US" altLang="ja-JP" sz="3200" dirty="0">
                <a:solidFill>
                  <a:schemeClr val="tx1"/>
                </a:solidFill>
              </a:rPr>
              <a:t> j = </a:t>
            </a:r>
            <a:r>
              <a:rPr lang="en-US" altLang="ja-JP" sz="3200" dirty="0" err="1">
                <a:solidFill>
                  <a:schemeClr val="tx1"/>
                </a:solidFill>
              </a:rPr>
              <a:t>sc.nextInt</a:t>
            </a:r>
            <a:r>
              <a:rPr lang="en-US" altLang="ja-JP" sz="3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200" dirty="0" smtClean="0">
                <a:solidFill>
                  <a:schemeClr val="tx1"/>
                </a:solidFill>
              </a:rPr>
              <a:t>(“=”+(</a:t>
            </a:r>
            <a:r>
              <a:rPr lang="en-US" altLang="ja-JP" sz="3200" dirty="0" err="1">
                <a:solidFill>
                  <a:schemeClr val="tx1"/>
                </a:solidFill>
              </a:rPr>
              <a:t>i+j</a:t>
            </a:r>
            <a:r>
              <a:rPr lang="en-US" altLang="ja-JP" sz="3200" dirty="0" smtClean="0">
                <a:solidFill>
                  <a:schemeClr val="tx1"/>
                </a:solidFill>
              </a:rPr>
              <a:t>));	</a:t>
            </a:r>
          </a:p>
          <a:p>
            <a:r>
              <a:rPr lang="en-US" altLang="ja-JP" sz="3200" dirty="0" smtClean="0">
                <a:solidFill>
                  <a:srgbClr val="00B050"/>
                </a:solidFill>
              </a:rPr>
              <a:t>//+</a:t>
            </a:r>
            <a:r>
              <a:rPr lang="ja-JP" altLang="en-US" sz="3200" dirty="0" smtClean="0">
                <a:solidFill>
                  <a:srgbClr val="00B050"/>
                </a:solidFill>
              </a:rPr>
              <a:t>は左から順に処理されるので、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 smtClean="0">
                <a:solidFill>
                  <a:srgbClr val="00B050"/>
                </a:solidFill>
              </a:rPr>
              <a:t>//</a:t>
            </a:r>
            <a:r>
              <a:rPr lang="ja-JP" altLang="en-US" sz="3200" dirty="0" smtClean="0">
                <a:solidFill>
                  <a:srgbClr val="00B050"/>
                </a:solidFill>
              </a:rPr>
              <a:t>計算を先にする場合は（）に入れる必要がある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b</a:t>
            </a:r>
            <a:r>
              <a:rPr kumimoji="1" lang="en-US" altLang="ja-JP" dirty="0" smtClean="0"/>
              <a:t>reak </a:t>
            </a:r>
            <a:r>
              <a:rPr kumimoji="1" lang="ja-JP" altLang="en-US" dirty="0" smtClean="0"/>
              <a:t>の使い方</a:t>
            </a:r>
            <a:r>
              <a:rPr kumimoji="1" lang="en-US" altLang="ja-JP" dirty="0" smtClean="0"/>
              <a:t>		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for</a:t>
            </a:r>
            <a:r>
              <a:rPr lang="ja-JP" altLang="en-US" dirty="0"/>
              <a:t>文</a:t>
            </a:r>
            <a:r>
              <a:rPr lang="ja-JP" altLang="en-US" dirty="0" smtClean="0"/>
              <a:t>などの処理から抜ける処理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ループから抜けたい場所に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break;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と記述することで抜けることができる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0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290" y="191305"/>
            <a:ext cx="10515600" cy="1098260"/>
          </a:xfrm>
        </p:spPr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9935" y="1289565"/>
            <a:ext cx="9678010" cy="523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public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class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Kadai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public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static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void</a:t>
            </a:r>
            <a:r>
              <a:rPr lang="ja-JP" altLang="en-US" sz="24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smtClean="0">
                <a:solidFill>
                  <a:schemeClr val="tx1"/>
                </a:solidFill>
              </a:rPr>
              <a:t>main(String[]</a:t>
            </a:r>
            <a:r>
              <a:rPr lang="ja-JP" altLang="en-US" sz="3200" dirty="0" smtClean="0">
                <a:solidFill>
                  <a:schemeClr val="tx1"/>
                </a:solidFill>
              </a:rPr>
              <a:t>△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32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		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int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cnt</a:t>
            </a:r>
            <a:r>
              <a:rPr lang="en-US" altLang="ja-JP" sz="3200" dirty="0" smtClean="0">
                <a:solidFill>
                  <a:schemeClr val="tx1"/>
                </a:solidFill>
              </a:rPr>
              <a:t> =0;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	while(true){		</a:t>
            </a:r>
            <a:r>
              <a:rPr lang="en-US" altLang="ja-JP" sz="3200" dirty="0" smtClean="0">
                <a:solidFill>
                  <a:srgbClr val="00B050"/>
                </a:solidFill>
              </a:rPr>
              <a:t>//</a:t>
            </a:r>
            <a:r>
              <a:rPr lang="ja-JP" altLang="en-US" sz="3200" dirty="0" smtClean="0">
                <a:solidFill>
                  <a:srgbClr val="00B050"/>
                </a:solidFill>
              </a:rPr>
              <a:t>無限に繰り返す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		if(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cnt</a:t>
            </a: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== 10)	</a:t>
            </a:r>
            <a:r>
              <a:rPr lang="en-US" altLang="ja-JP" sz="3200" dirty="0" smtClean="0">
                <a:solidFill>
                  <a:srgbClr val="00B050"/>
                </a:solidFill>
              </a:rPr>
              <a:t>//</a:t>
            </a:r>
            <a:r>
              <a:rPr lang="ja-JP" altLang="en-US" sz="3200" dirty="0" smtClean="0">
                <a:solidFill>
                  <a:srgbClr val="00B050"/>
                </a:solidFill>
              </a:rPr>
              <a:t>もし</a:t>
            </a:r>
            <a:r>
              <a:rPr lang="en-US" altLang="ja-JP" sz="3200" dirty="0" err="1" smtClean="0">
                <a:solidFill>
                  <a:srgbClr val="00B050"/>
                </a:solidFill>
              </a:rPr>
              <a:t>cnt</a:t>
            </a:r>
            <a:r>
              <a:rPr lang="ja-JP" altLang="en-US" sz="3200" dirty="0" smtClean="0">
                <a:solidFill>
                  <a:srgbClr val="00B050"/>
                </a:solidFill>
              </a:rPr>
              <a:t>の値が</a:t>
            </a:r>
            <a:r>
              <a:rPr lang="en-US" altLang="ja-JP" sz="3200" dirty="0" smtClean="0">
                <a:solidFill>
                  <a:srgbClr val="00B050"/>
                </a:solidFill>
              </a:rPr>
              <a:t>10</a:t>
            </a:r>
            <a:r>
              <a:rPr lang="ja-JP" altLang="en-US" sz="3200" dirty="0" smtClean="0">
                <a:solidFill>
                  <a:srgbClr val="00B050"/>
                </a:solidFill>
              </a:rPr>
              <a:t>なら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			break;	</a:t>
            </a:r>
            <a:r>
              <a:rPr lang="en-US" altLang="ja-JP" sz="3200" dirty="0" smtClean="0">
                <a:solidFill>
                  <a:srgbClr val="00B050"/>
                </a:solidFill>
              </a:rPr>
              <a:t>//while</a:t>
            </a:r>
            <a:r>
              <a:rPr lang="ja-JP" altLang="en-US" sz="3200" dirty="0" smtClean="0">
                <a:solidFill>
                  <a:srgbClr val="00B050"/>
                </a:solidFill>
              </a:rPr>
              <a:t>文を抜ける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			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cnt</a:t>
            </a:r>
            <a:r>
              <a:rPr lang="en-US" altLang="ja-JP" sz="3200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	}	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cnt</a:t>
            </a:r>
            <a:r>
              <a:rPr lang="en-US" altLang="ja-JP" sz="3200" dirty="0" smtClean="0">
                <a:solidFill>
                  <a:schemeClr val="tx1"/>
                </a:solidFill>
              </a:rPr>
              <a:t>); </a:t>
            </a:r>
            <a:r>
              <a:rPr lang="en-US" altLang="ja-JP" sz="3200" dirty="0" smtClean="0">
                <a:solidFill>
                  <a:srgbClr val="00B050"/>
                </a:solidFill>
              </a:rPr>
              <a:t>//10</a:t>
            </a:r>
            <a:r>
              <a:rPr lang="ja-JP" altLang="en-US" sz="3200" dirty="0" smtClean="0">
                <a:solidFill>
                  <a:srgbClr val="00B050"/>
                </a:solidFill>
              </a:rPr>
              <a:t>が出力される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>
            <a:off x="10547797" y="798490"/>
            <a:ext cx="1120462" cy="3348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0078792" y="1637144"/>
            <a:ext cx="2073498" cy="3348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cnt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8" name="フローチャート: 代替処理 7"/>
          <p:cNvSpPr/>
          <p:nvPr/>
        </p:nvSpPr>
        <p:spPr>
          <a:xfrm>
            <a:off x="10555310" y="3841276"/>
            <a:ext cx="1120462" cy="3348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cnt</a:t>
            </a:r>
            <a:r>
              <a:rPr kumimoji="1" lang="en-US" altLang="ja-JP" dirty="0" smtClean="0"/>
              <a:t>++</a:t>
            </a:r>
            <a:endParaRPr kumimoji="1" lang="ja-JP" altLang="en-US" dirty="0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10555310" y="5369880"/>
            <a:ext cx="1120462" cy="3348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10078792" y="2490212"/>
            <a:ext cx="2073498" cy="8687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cnt</a:t>
            </a:r>
            <a:r>
              <a:rPr kumimoji="1" lang="en-US" altLang="ja-JP" dirty="0" smtClean="0"/>
              <a:t>==10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8" idx="2"/>
          </p:cNvCxnSpPr>
          <p:nvPr/>
        </p:nvCxnSpPr>
        <p:spPr>
          <a:xfrm rot="5400000">
            <a:off x="10361935" y="3766879"/>
            <a:ext cx="344358" cy="11628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9952686" y="2231103"/>
            <a:ext cx="0" cy="228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7" idx="2"/>
            <a:endCxn id="10" idx="0"/>
          </p:cNvCxnSpPr>
          <p:nvPr/>
        </p:nvCxnSpPr>
        <p:spPr>
          <a:xfrm>
            <a:off x="11115541" y="1971995"/>
            <a:ext cx="0" cy="51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0" idx="2"/>
            <a:endCxn id="8" idx="0"/>
          </p:cNvCxnSpPr>
          <p:nvPr/>
        </p:nvCxnSpPr>
        <p:spPr>
          <a:xfrm>
            <a:off x="11115541" y="3358930"/>
            <a:ext cx="0" cy="48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9952686" y="2231103"/>
            <a:ext cx="1155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6" idx="2"/>
            <a:endCxn id="7" idx="0"/>
          </p:cNvCxnSpPr>
          <p:nvPr/>
        </p:nvCxnSpPr>
        <p:spPr>
          <a:xfrm>
            <a:off x="11108028" y="1133341"/>
            <a:ext cx="7513" cy="50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12381426" y="2924571"/>
            <a:ext cx="39710" cy="1821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0" idx="3"/>
          </p:cNvCxnSpPr>
          <p:nvPr/>
        </p:nvCxnSpPr>
        <p:spPr>
          <a:xfrm>
            <a:off x="12152290" y="2924571"/>
            <a:ext cx="26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1115541" y="4745865"/>
            <a:ext cx="1305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9" idx="0"/>
          </p:cNvCxnSpPr>
          <p:nvPr/>
        </p:nvCxnSpPr>
        <p:spPr>
          <a:xfrm>
            <a:off x="11108028" y="4745865"/>
            <a:ext cx="7513" cy="62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2144777" y="1760494"/>
            <a:ext cx="96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この流れが</a:t>
            </a:r>
            <a:endParaRPr lang="en-US" altLang="ja-JP" dirty="0" smtClean="0"/>
          </a:p>
          <a:p>
            <a:r>
              <a:rPr lang="en-US" altLang="ja-JP" dirty="0" smtClean="0"/>
              <a:t>break</a:t>
            </a:r>
          </a:p>
          <a:p>
            <a:r>
              <a:rPr kumimoji="1" lang="ja-JP" altLang="en-US" dirty="0" smtClean="0"/>
              <a:t>　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6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252</Words>
  <Application>Microsoft Office PowerPoint</Application>
  <PresentationFormat>ワイド画面</PresentationFormat>
  <Paragraphs>114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Java講習　第4回</vt:lpstr>
      <vt:lpstr>キーボード入力</vt:lpstr>
      <vt:lpstr>使い方</vt:lpstr>
      <vt:lpstr> next～ 型の一覧</vt:lpstr>
      <vt:lpstr>具体例  キーボードから数値を読み込んで出力</vt:lpstr>
      <vt:lpstr>演習 2つの値の和を求める計算機を作る</vt:lpstr>
      <vt:lpstr>解答例</vt:lpstr>
      <vt:lpstr> break の使い方   </vt:lpstr>
      <vt:lpstr>具体例</vt:lpstr>
      <vt:lpstr>演習 0を入力するまで繰り返し加算する</vt:lpstr>
      <vt:lpstr>別解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Java講習　4</dc:title>
  <dc:creator>kuroki syunya</dc:creator>
  <cp:lastModifiedBy>kuroki syunya</cp:lastModifiedBy>
  <cp:revision>19</cp:revision>
  <dcterms:created xsi:type="dcterms:W3CDTF">2016-06-30T05:11:40Z</dcterms:created>
  <dcterms:modified xsi:type="dcterms:W3CDTF">2016-06-30T08:45:22Z</dcterms:modified>
</cp:coreProperties>
</file>