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78" r:id="rId18"/>
    <p:sldId id="279" r:id="rId19"/>
    <p:sldId id="273" r:id="rId20"/>
    <p:sldId id="274" r:id="rId21"/>
    <p:sldId id="275" r:id="rId22"/>
    <p:sldId id="276" r:id="rId23"/>
    <p:sldId id="277" r:id="rId24"/>
    <p:sldId id="280" r:id="rId25"/>
    <p:sldId id="281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1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3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3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8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59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86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58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95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1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D5785-1E6C-429F-A3C9-0855190298BD}" type="datetimeFigureOut">
              <a:rPr kumimoji="1" lang="ja-JP" altLang="en-US" smtClean="0"/>
              <a:t>2016/7/7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7D34-71AB-4D2E-825A-6FE86430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22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　講習５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817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8068" y="301625"/>
            <a:ext cx="10515600" cy="775612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/>
              <a:t>配列の作成方法　１</a:t>
            </a:r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84346" y="2199413"/>
            <a:ext cx="79756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型名</a:t>
            </a:r>
            <a:r>
              <a:rPr lang="en-US" altLang="ja-JP" sz="2800" b="1" dirty="0"/>
              <a:t>[]</a:t>
            </a:r>
            <a:r>
              <a:rPr lang="ja-JP" altLang="en-US" sz="2800" b="1" dirty="0"/>
              <a:t>△変数名　＝　</a:t>
            </a:r>
            <a:r>
              <a:rPr lang="en-US" altLang="ja-JP" sz="2800" b="1" dirty="0"/>
              <a:t>new</a:t>
            </a:r>
            <a:r>
              <a:rPr lang="ja-JP" altLang="en-US" sz="2800" b="1" dirty="0"/>
              <a:t>△型名</a:t>
            </a:r>
            <a:r>
              <a:rPr lang="en-US" altLang="ja-JP" sz="2800" b="1" dirty="0"/>
              <a:t>[</a:t>
            </a:r>
            <a:r>
              <a:rPr lang="ja-JP" altLang="en-US" sz="2800" b="1" dirty="0"/>
              <a:t>要素数</a:t>
            </a:r>
            <a:r>
              <a:rPr lang="en-US" altLang="ja-JP" sz="2800" b="1" dirty="0"/>
              <a:t>];</a:t>
            </a:r>
            <a:endParaRPr kumimoji="1" lang="ja-JP" altLang="en-US" sz="28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07632" y="1229638"/>
            <a:ext cx="5969000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型名</a:t>
            </a:r>
            <a:r>
              <a:rPr lang="en-US" altLang="ja-JP" sz="2800" dirty="0"/>
              <a:t>[]</a:t>
            </a:r>
            <a:r>
              <a:rPr lang="ja-JP" altLang="en-US" sz="2800" dirty="0"/>
              <a:t>△変数名</a:t>
            </a:r>
            <a:r>
              <a:rPr lang="en-US" altLang="ja-JP" sz="2800" dirty="0"/>
              <a:t>;</a:t>
            </a:r>
          </a:p>
          <a:p>
            <a:r>
              <a:rPr kumimoji="1" lang="ja-JP" altLang="en-US" sz="2800" dirty="0"/>
              <a:t>変数名 </a:t>
            </a:r>
            <a:r>
              <a:rPr kumimoji="1" lang="en-US" altLang="ja-JP" sz="2800" dirty="0"/>
              <a:t>= new</a:t>
            </a:r>
            <a:r>
              <a:rPr kumimoji="1" lang="ja-JP" altLang="en-US" sz="2800" dirty="0"/>
              <a:t>△</a:t>
            </a:r>
            <a:r>
              <a:rPr lang="ja-JP" altLang="en-US" sz="2800" dirty="0"/>
              <a:t>型名</a:t>
            </a:r>
            <a:r>
              <a:rPr lang="en-US" altLang="ja-JP" sz="2800" dirty="0"/>
              <a:t>[</a:t>
            </a:r>
            <a:r>
              <a:rPr lang="ja-JP" altLang="en-US" sz="2800" dirty="0"/>
              <a:t>要素数</a:t>
            </a:r>
            <a:r>
              <a:rPr lang="en-US" altLang="ja-JP" sz="2800" dirty="0"/>
              <a:t>];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36910" y="3583199"/>
            <a:ext cx="911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型</a:t>
            </a:r>
            <a:r>
              <a:rPr kumimoji="1" lang="en-US" altLang="ja-JP" sz="2800" dirty="0"/>
              <a:t>:</a:t>
            </a:r>
            <a:r>
              <a:rPr kumimoji="1" lang="en-US" altLang="ja-JP" sz="2800" dirty="0" err="1"/>
              <a:t>int</a:t>
            </a:r>
            <a:r>
              <a:rPr lang="en-US" altLang="ja-JP" sz="2800" dirty="0"/>
              <a:t>	 	</a:t>
            </a:r>
            <a:r>
              <a:rPr lang="ja-JP" altLang="en-US" sz="2800" dirty="0"/>
              <a:t>変数名</a:t>
            </a:r>
            <a:r>
              <a:rPr lang="en-US" altLang="ja-JP" sz="2800" dirty="0"/>
              <a:t>:array		</a:t>
            </a:r>
            <a:r>
              <a:rPr lang="ja-JP" altLang="en-US" sz="2800" dirty="0"/>
              <a:t>要素数</a:t>
            </a:r>
            <a:r>
              <a:rPr lang="en-US" altLang="ja-JP" sz="2800" dirty="0"/>
              <a:t>:5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84346" y="4356875"/>
            <a:ext cx="7248554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err="1"/>
              <a:t>int</a:t>
            </a:r>
            <a:r>
              <a:rPr lang="en-US" altLang="ja-JP" sz="2800" b="1" dirty="0"/>
              <a:t>[]</a:t>
            </a:r>
            <a:r>
              <a:rPr lang="ja-JP" altLang="en-US" sz="2800" b="1" dirty="0"/>
              <a:t>△</a:t>
            </a:r>
            <a:r>
              <a:rPr lang="en-US" altLang="ja-JP" sz="2800" b="1" dirty="0"/>
              <a:t>array = new</a:t>
            </a:r>
            <a:r>
              <a:rPr lang="ja-JP" altLang="en-US" sz="2800" b="1" dirty="0"/>
              <a:t>△</a:t>
            </a:r>
            <a:r>
              <a:rPr lang="en-US" altLang="ja-JP" sz="2800" b="1" dirty="0" err="1"/>
              <a:t>int</a:t>
            </a:r>
            <a:r>
              <a:rPr lang="en-US" altLang="ja-JP" sz="2800" b="1" dirty="0"/>
              <a:t>[5];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467100" y="5379244"/>
            <a:ext cx="4468536" cy="831850"/>
            <a:chOff x="3013046" y="5480050"/>
            <a:chExt cx="4468536" cy="831850"/>
          </a:xfrm>
        </p:grpSpPr>
        <p:sp>
          <p:nvSpPr>
            <p:cNvPr id="9" name="正方形/長方形 8"/>
            <p:cNvSpPr/>
            <p:nvPr/>
          </p:nvSpPr>
          <p:spPr>
            <a:xfrm>
              <a:off x="3013046" y="5486400"/>
              <a:ext cx="889000" cy="825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[0]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07930" y="5480050"/>
              <a:ext cx="889000" cy="825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[1]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802814" y="5486400"/>
              <a:ext cx="889000" cy="825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[2]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703582" y="5480050"/>
              <a:ext cx="889000" cy="825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[3]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592582" y="5480050"/>
              <a:ext cx="889000" cy="825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[4]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087889" y="5385594"/>
            <a:ext cx="166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名前</a:t>
            </a:r>
            <a:r>
              <a:rPr kumimoji="1" lang="en-US" altLang="ja-JP" sz="2400" dirty="0"/>
              <a:t>:</a:t>
            </a:r>
            <a:r>
              <a:rPr lang="en-US" altLang="ja-JP" sz="2400" dirty="0"/>
              <a:t>array</a:t>
            </a:r>
          </a:p>
          <a:p>
            <a:r>
              <a:rPr kumimoji="1" lang="ja-JP" altLang="en-US" sz="2400" dirty="0"/>
              <a:t>　型</a:t>
            </a:r>
            <a:r>
              <a:rPr kumimoji="1" lang="en-US" altLang="ja-JP" sz="2400" dirty="0"/>
              <a:t>:</a:t>
            </a:r>
            <a:r>
              <a:rPr kumimoji="1" lang="en-US" altLang="ja-JP" sz="2400" dirty="0" err="1"/>
              <a:t>int</a:t>
            </a:r>
            <a:endParaRPr kumimoji="1" lang="ja-JP" altLang="en-US" sz="2400" dirty="0"/>
          </a:p>
        </p:txBody>
      </p:sp>
      <p:sp>
        <p:nvSpPr>
          <p:cNvPr id="16" name="右矢印 15"/>
          <p:cNvSpPr/>
          <p:nvPr/>
        </p:nvSpPr>
        <p:spPr>
          <a:xfrm>
            <a:off x="2807632" y="5653772"/>
            <a:ext cx="6477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0" y="3175000"/>
            <a:ext cx="12192000" cy="254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1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46246" y="1765300"/>
            <a:ext cx="79756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型名</a:t>
            </a:r>
            <a:r>
              <a:rPr lang="en-US" altLang="ja-JP" sz="3200" b="1" dirty="0"/>
              <a:t>[]</a:t>
            </a:r>
            <a:r>
              <a:rPr lang="ja-JP" altLang="en-US" sz="3200" b="1" dirty="0"/>
              <a:t>△変数名　＝　</a:t>
            </a:r>
            <a:r>
              <a:rPr lang="en-US" altLang="ja-JP" sz="3200" b="1" dirty="0"/>
              <a:t>new</a:t>
            </a:r>
            <a:r>
              <a:rPr lang="ja-JP" altLang="en-US" sz="3200" b="1" dirty="0"/>
              <a:t>△型名</a:t>
            </a:r>
            <a:r>
              <a:rPr lang="en-US" altLang="ja-JP" sz="3200" b="1" dirty="0"/>
              <a:t>[</a:t>
            </a:r>
            <a:r>
              <a:rPr lang="ja-JP" altLang="en-US" sz="3200" b="1" dirty="0"/>
              <a:t>要素数</a:t>
            </a:r>
            <a:r>
              <a:rPr lang="en-US" altLang="ja-JP" sz="3200" b="1" dirty="0"/>
              <a:t>];</a:t>
            </a:r>
            <a:endParaRPr kumimoji="1" lang="ja-JP" altLang="en-US" sz="32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8846" y="4079220"/>
            <a:ext cx="10055254" cy="195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 dirty="0">
                <a:solidFill>
                  <a:prstClr val="black"/>
                </a:solidFill>
              </a:rPr>
              <a:t>※</a:t>
            </a:r>
            <a:r>
              <a:rPr lang="ja-JP" altLang="en-US" sz="3200" dirty="0">
                <a:solidFill>
                  <a:prstClr val="black"/>
                </a:solidFill>
              </a:rPr>
              <a:t>あくまで場所を確保だけで中は値が入ってない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ja-JP" sz="32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 dirty="0">
                <a:solidFill>
                  <a:prstClr val="black"/>
                </a:solidFill>
              </a:rPr>
              <a:t>	</a:t>
            </a:r>
            <a:r>
              <a:rPr lang="ja-JP" altLang="en-US" sz="3200" dirty="0">
                <a:solidFill>
                  <a:prstClr val="black"/>
                </a:solidFill>
              </a:rPr>
              <a:t>通常の</a:t>
            </a:r>
            <a:r>
              <a:rPr lang="en-US" altLang="ja-JP" sz="3200" dirty="0" err="1">
                <a:solidFill>
                  <a:prstClr val="black"/>
                </a:solidFill>
              </a:rPr>
              <a:t>int</a:t>
            </a:r>
            <a:r>
              <a:rPr lang="ja-JP" altLang="en-US" sz="3200" dirty="0">
                <a:solidFill>
                  <a:prstClr val="black"/>
                </a:solidFill>
              </a:rPr>
              <a:t>型の変数で表す・・・</a:t>
            </a:r>
            <a:r>
              <a:rPr lang="en-US" altLang="ja-JP" sz="3200" dirty="0">
                <a:solidFill>
                  <a:prstClr val="black"/>
                </a:solidFill>
              </a:rPr>
              <a:t>	</a:t>
            </a:r>
            <a:r>
              <a:rPr lang="en-US" altLang="ja-JP" sz="3200" dirty="0" err="1">
                <a:solidFill>
                  <a:prstClr val="black"/>
                </a:solidFill>
              </a:rPr>
              <a:t>int</a:t>
            </a:r>
            <a:r>
              <a:rPr lang="en-US" altLang="ja-JP" sz="3200" dirty="0">
                <a:solidFill>
                  <a:prstClr val="black"/>
                </a:solidFill>
              </a:rPr>
              <a:t> array;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533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70000" y="187980"/>
            <a:ext cx="10515600" cy="703540"/>
          </a:xfrm>
        </p:spPr>
        <p:txBody>
          <a:bodyPr>
            <a:normAutofit/>
          </a:bodyPr>
          <a:lstStyle/>
          <a:p>
            <a:r>
              <a:rPr lang="ja-JP" altLang="en-US" b="1" dirty="0"/>
              <a:t>最初から値を入れて作成する方法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73100" y="1221721"/>
            <a:ext cx="10515600" cy="50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	</a:t>
            </a:r>
            <a:r>
              <a:rPr lang="ja-JP" altLang="en-US" dirty="0"/>
              <a:t>通常の</a:t>
            </a:r>
            <a:r>
              <a:rPr lang="en-US" altLang="ja-JP" dirty="0" err="1"/>
              <a:t>int</a:t>
            </a:r>
            <a:r>
              <a:rPr lang="ja-JP" altLang="en-US" dirty="0"/>
              <a:t>型の変数で表す・・・</a:t>
            </a:r>
            <a:r>
              <a:rPr lang="en-US" altLang="ja-JP" dirty="0"/>
              <a:t>	</a:t>
            </a:r>
            <a:r>
              <a:rPr lang="en-US" altLang="ja-JP" dirty="0" err="1"/>
              <a:t>int</a:t>
            </a:r>
            <a:r>
              <a:rPr lang="en-US" altLang="ja-JP" dirty="0"/>
              <a:t> array =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70000" y="2120900"/>
            <a:ext cx="96393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型名</a:t>
            </a:r>
            <a:r>
              <a:rPr lang="en-US" altLang="ja-JP" sz="3200" b="1" dirty="0"/>
              <a:t>[]</a:t>
            </a:r>
            <a:r>
              <a:rPr lang="ja-JP" altLang="en-US" sz="3200" b="1" dirty="0"/>
              <a:t>△変数名　＝ </a:t>
            </a:r>
            <a:r>
              <a:rPr lang="en-US" altLang="ja-JP" sz="3200" b="1" dirty="0"/>
              <a:t>{</a:t>
            </a:r>
            <a:r>
              <a:rPr lang="ja-JP" altLang="en-US" sz="3200" b="1" dirty="0"/>
              <a:t>初期値</a:t>
            </a:r>
            <a:r>
              <a:rPr lang="en-US" altLang="ja-JP" sz="3200" b="1" dirty="0"/>
              <a:t>0,</a:t>
            </a:r>
            <a:r>
              <a:rPr lang="ja-JP" altLang="en-US" sz="3200" b="1" dirty="0"/>
              <a:t>初期値</a:t>
            </a:r>
            <a:r>
              <a:rPr lang="en-US" altLang="ja-JP" sz="3200" b="1" dirty="0"/>
              <a:t>1,</a:t>
            </a:r>
            <a:r>
              <a:rPr lang="ja-JP" altLang="en-US" sz="3200" b="1" dirty="0"/>
              <a:t>初期値</a:t>
            </a:r>
            <a:r>
              <a:rPr lang="en-US" altLang="ja-JP" sz="3200" b="1" dirty="0"/>
              <a:t>2, ... }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46" y="5726460"/>
            <a:ext cx="7248554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err="1"/>
              <a:t>int</a:t>
            </a:r>
            <a:r>
              <a:rPr lang="en-US" altLang="ja-JP" sz="2800" b="1" dirty="0"/>
              <a:t>[]</a:t>
            </a:r>
            <a:r>
              <a:rPr lang="ja-JP" altLang="en-US" sz="2800" b="1" dirty="0"/>
              <a:t>△</a:t>
            </a:r>
            <a:r>
              <a:rPr lang="en-US" altLang="ja-JP" sz="2800" b="1" dirty="0"/>
              <a:t>array = {0,0,0,0,0};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70000" y="4721811"/>
            <a:ext cx="991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型</a:t>
            </a:r>
            <a:r>
              <a:rPr kumimoji="1" lang="en-US" altLang="ja-JP" sz="2800" dirty="0"/>
              <a:t>:</a:t>
            </a:r>
            <a:r>
              <a:rPr kumimoji="1" lang="en-US" altLang="ja-JP" sz="2800" dirty="0" err="1"/>
              <a:t>int</a:t>
            </a:r>
            <a:r>
              <a:rPr lang="en-US" altLang="ja-JP" sz="2800" dirty="0"/>
              <a:t>	 	</a:t>
            </a:r>
            <a:r>
              <a:rPr lang="ja-JP" altLang="en-US" sz="2800" dirty="0"/>
              <a:t>変数名</a:t>
            </a:r>
            <a:r>
              <a:rPr lang="en-US" altLang="ja-JP" sz="2800" dirty="0"/>
              <a:t>:array		</a:t>
            </a:r>
            <a:r>
              <a:rPr lang="ja-JP" altLang="en-US" sz="2800" dirty="0"/>
              <a:t>要素数</a:t>
            </a:r>
            <a:r>
              <a:rPr lang="en-US" altLang="ja-JP" sz="2800" dirty="0"/>
              <a:t>:5	</a:t>
            </a:r>
            <a:r>
              <a:rPr lang="ja-JP" altLang="en-US" sz="2800" dirty="0"/>
              <a:t>　初期値</a:t>
            </a:r>
            <a:r>
              <a:rPr lang="en-US" altLang="ja-JP" sz="2800" dirty="0"/>
              <a:t>:0</a:t>
            </a:r>
            <a:endParaRPr kumimoji="1"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133350" y="4442997"/>
            <a:ext cx="12192000" cy="254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0" y="3362182"/>
            <a:ext cx="5207000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型名</a:t>
            </a:r>
            <a:r>
              <a:rPr lang="en-US" altLang="ja-JP" sz="2800" dirty="0"/>
              <a:t>[]</a:t>
            </a:r>
            <a:r>
              <a:rPr lang="ja-JP" altLang="en-US" sz="2800" dirty="0"/>
              <a:t>△変数名</a:t>
            </a:r>
            <a:r>
              <a:rPr lang="en-US" altLang="ja-JP" sz="2800" dirty="0"/>
              <a:t>;</a:t>
            </a:r>
          </a:p>
          <a:p>
            <a:r>
              <a:rPr kumimoji="1" lang="ja-JP" altLang="en-US" sz="2800" dirty="0"/>
              <a:t>変数名 </a:t>
            </a:r>
            <a:r>
              <a:rPr kumimoji="1" lang="en-US" altLang="ja-JP" sz="2800" dirty="0"/>
              <a:t>= {</a:t>
            </a:r>
            <a:r>
              <a:rPr kumimoji="1" lang="ja-JP" altLang="en-US" sz="2800" dirty="0"/>
              <a:t>初期値</a:t>
            </a:r>
            <a:r>
              <a:rPr kumimoji="1" lang="en-US" altLang="ja-JP" sz="2800" dirty="0"/>
              <a:t>0,</a:t>
            </a:r>
            <a:r>
              <a:rPr kumimoji="1" lang="ja-JP" altLang="en-US" sz="2800" dirty="0"/>
              <a:t>初期値</a:t>
            </a:r>
            <a:r>
              <a:rPr kumimoji="1" lang="en-US" altLang="ja-JP" sz="2800" dirty="0"/>
              <a:t>1,...};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07000" y="3362183"/>
            <a:ext cx="6985000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型名</a:t>
            </a:r>
            <a:r>
              <a:rPr lang="en-US" altLang="ja-JP" sz="2800" dirty="0"/>
              <a:t>[]</a:t>
            </a:r>
            <a:r>
              <a:rPr lang="ja-JP" altLang="en-US" sz="2800" dirty="0"/>
              <a:t>△変数名</a:t>
            </a:r>
            <a:r>
              <a:rPr lang="en-US" altLang="ja-JP" sz="2800" dirty="0"/>
              <a:t>;</a:t>
            </a:r>
          </a:p>
          <a:p>
            <a:r>
              <a:rPr kumimoji="1" lang="ja-JP" altLang="en-US" sz="2800" dirty="0"/>
              <a:t>変数名 </a:t>
            </a:r>
            <a:r>
              <a:rPr kumimoji="1" lang="en-US" altLang="ja-JP" sz="2800" dirty="0"/>
              <a:t>= new </a:t>
            </a:r>
            <a:r>
              <a:rPr lang="ja-JP" altLang="en-US" sz="2800" dirty="0"/>
              <a:t>型名</a:t>
            </a:r>
            <a:r>
              <a:rPr lang="en-US" altLang="ja-JP" sz="2800" dirty="0"/>
              <a:t>[]</a:t>
            </a:r>
            <a:r>
              <a:rPr kumimoji="1" lang="en-US" altLang="ja-JP" sz="2800" dirty="0"/>
              <a:t>{</a:t>
            </a:r>
            <a:r>
              <a:rPr kumimoji="1" lang="ja-JP" altLang="en-US" sz="2800" dirty="0"/>
              <a:t>初期値</a:t>
            </a:r>
            <a:r>
              <a:rPr kumimoji="1" lang="en-US" altLang="ja-JP" sz="2800" dirty="0"/>
              <a:t>0,</a:t>
            </a:r>
            <a:r>
              <a:rPr kumimoji="1" lang="ja-JP" altLang="en-US" sz="2800" dirty="0"/>
              <a:t>初期値</a:t>
            </a:r>
            <a:r>
              <a:rPr kumimoji="1" lang="en-US" altLang="ja-JP" sz="2800" dirty="0"/>
              <a:t>1,...};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133350" y="3362182"/>
            <a:ext cx="5073650" cy="954107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133350" y="3362182"/>
            <a:ext cx="5073650" cy="954107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1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/>
              <a:t>配列の使い方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7100" y="1690688"/>
            <a:ext cx="10515600" cy="82391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・配列の変数名に添え字</a:t>
            </a:r>
            <a:r>
              <a:rPr kumimoji="1" lang="en-US" altLang="ja-JP" dirty="0"/>
              <a:t>(</a:t>
            </a:r>
            <a:r>
              <a:rPr kumimoji="1" lang="ja-JP" altLang="en-US" dirty="0"/>
              <a:t>何番目か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</a:t>
            </a:r>
            <a:r>
              <a:rPr kumimoji="1" lang="en-US" altLang="ja-JP" dirty="0"/>
              <a:t>[]</a:t>
            </a:r>
            <a:r>
              <a:rPr lang="ja-JP" altLang="en-US" dirty="0"/>
              <a:t>に入れて書く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95400" y="2692400"/>
            <a:ext cx="7962900" cy="25442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int</a:t>
            </a:r>
            <a:r>
              <a:rPr lang="en-US" altLang="ja-JP" sz="2800" dirty="0">
                <a:solidFill>
                  <a:prstClr val="black"/>
                </a:solidFill>
              </a:rPr>
              <a:t> </a:t>
            </a:r>
            <a:r>
              <a:rPr lang="en-US" altLang="ja-JP" sz="2800" dirty="0" err="1">
                <a:solidFill>
                  <a:prstClr val="black"/>
                </a:solidFill>
              </a:rPr>
              <a:t>ar</a:t>
            </a:r>
            <a:r>
              <a:rPr lang="en-US" altLang="ja-JP" sz="2800" dirty="0">
                <a:solidFill>
                  <a:prstClr val="black"/>
                </a:solidFill>
              </a:rPr>
              <a:t> = new </a:t>
            </a:r>
            <a:r>
              <a:rPr lang="en-US" altLang="ja-JP" sz="2800" dirty="0" err="1">
                <a:solidFill>
                  <a:prstClr val="black"/>
                </a:solidFill>
              </a:rPr>
              <a:t>int</a:t>
            </a:r>
            <a:r>
              <a:rPr lang="en-US" altLang="ja-JP" sz="2800" dirty="0">
                <a:solidFill>
                  <a:prstClr val="black"/>
                </a:solidFill>
              </a:rPr>
              <a:t>[3];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ar</a:t>
            </a:r>
            <a:r>
              <a:rPr lang="en-US" altLang="ja-JP" sz="2800" dirty="0">
                <a:solidFill>
                  <a:prstClr val="black"/>
                </a:solidFill>
              </a:rPr>
              <a:t>[0] = 10;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ar</a:t>
            </a:r>
            <a:r>
              <a:rPr lang="en-US" altLang="ja-JP" sz="2800" dirty="0">
                <a:solidFill>
                  <a:prstClr val="black"/>
                </a:solidFill>
              </a:rPr>
              <a:t>[1] = 20;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ar</a:t>
            </a:r>
            <a:r>
              <a:rPr lang="en-US" altLang="ja-JP" sz="2800" dirty="0">
                <a:solidFill>
                  <a:prstClr val="black"/>
                </a:solidFill>
              </a:rPr>
              <a:t>[2] = 30;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ar</a:t>
            </a:r>
            <a:r>
              <a:rPr lang="en-US" altLang="ja-JP" sz="2800" dirty="0">
                <a:solidFill>
                  <a:prstClr val="black"/>
                </a:solidFill>
              </a:rPr>
              <a:t>[0] = -10;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4292600" y="5420836"/>
            <a:ext cx="2678768" cy="828248"/>
            <a:chOff x="3013046" y="5486400"/>
            <a:chExt cx="2678768" cy="828248"/>
          </a:xfrm>
        </p:grpSpPr>
        <p:sp>
          <p:nvSpPr>
            <p:cNvPr id="6" name="正方形/長方形 5"/>
            <p:cNvSpPr/>
            <p:nvPr/>
          </p:nvSpPr>
          <p:spPr>
            <a:xfrm>
              <a:off x="3013046" y="5486400"/>
              <a:ext cx="889000" cy="825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</a:rPr>
                <a:t>-10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913814" y="5489148"/>
              <a:ext cx="889000" cy="825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</a:rPr>
                <a:t>20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802814" y="5486400"/>
              <a:ext cx="889000" cy="825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</a:rPr>
                <a:t>30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913389" y="5420836"/>
            <a:ext cx="166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名前</a:t>
            </a:r>
            <a:r>
              <a:rPr kumimoji="1" lang="en-US" altLang="ja-JP" sz="2400" dirty="0"/>
              <a:t>:</a:t>
            </a:r>
            <a:r>
              <a:rPr lang="en-US" altLang="ja-JP" sz="2400" dirty="0"/>
              <a:t>array</a:t>
            </a:r>
          </a:p>
          <a:p>
            <a:r>
              <a:rPr kumimoji="1" lang="ja-JP" altLang="en-US" sz="2400" dirty="0"/>
              <a:t>　型</a:t>
            </a:r>
            <a:r>
              <a:rPr kumimoji="1" lang="en-US" altLang="ja-JP" sz="2400" dirty="0"/>
              <a:t>:</a:t>
            </a:r>
            <a:r>
              <a:rPr kumimoji="1" lang="en-US" altLang="ja-JP" sz="2400" dirty="0" err="1"/>
              <a:t>int</a:t>
            </a:r>
            <a:endParaRPr kumimoji="1" lang="ja-JP" altLang="en-US" sz="2400" dirty="0"/>
          </a:p>
        </p:txBody>
      </p:sp>
      <p:sp>
        <p:nvSpPr>
          <p:cNvPr id="12" name="右矢印 11"/>
          <p:cNvSpPr/>
          <p:nvPr/>
        </p:nvSpPr>
        <p:spPr>
          <a:xfrm>
            <a:off x="3633132" y="5689014"/>
            <a:ext cx="6477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83100" y="6276022"/>
            <a:ext cx="248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[0]	[1]	[2]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362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584200"/>
            <a:ext cx="10515600" cy="49831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配列の添え字は変数を使うこともできる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95400" y="1587500"/>
            <a:ext cx="7962900" cy="35763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int</a:t>
            </a:r>
            <a:r>
              <a:rPr lang="en-US" altLang="ja-JP" sz="2800" dirty="0">
                <a:solidFill>
                  <a:prstClr val="black"/>
                </a:solidFill>
              </a:rPr>
              <a:t> </a:t>
            </a:r>
            <a:r>
              <a:rPr lang="en-US" altLang="ja-JP" sz="2800" dirty="0" err="1">
                <a:solidFill>
                  <a:prstClr val="black"/>
                </a:solidFill>
              </a:rPr>
              <a:t>i</a:t>
            </a:r>
            <a:r>
              <a:rPr lang="en-US" altLang="ja-JP" sz="2800" dirty="0">
                <a:solidFill>
                  <a:prstClr val="black"/>
                </a:solidFill>
              </a:rPr>
              <a:t> = 0;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int</a:t>
            </a:r>
            <a:r>
              <a:rPr lang="en-US" altLang="ja-JP" sz="2800" dirty="0">
                <a:solidFill>
                  <a:prstClr val="black"/>
                </a:solidFill>
              </a:rPr>
              <a:t> </a:t>
            </a:r>
            <a:r>
              <a:rPr lang="en-US" altLang="ja-JP" sz="2800" dirty="0" err="1">
                <a:solidFill>
                  <a:prstClr val="black"/>
                </a:solidFill>
              </a:rPr>
              <a:t>ar</a:t>
            </a:r>
            <a:r>
              <a:rPr lang="en-US" altLang="ja-JP" sz="2800" dirty="0">
                <a:solidFill>
                  <a:prstClr val="black"/>
                </a:solidFill>
              </a:rPr>
              <a:t> = new </a:t>
            </a:r>
            <a:r>
              <a:rPr lang="en-US" altLang="ja-JP" sz="2800" dirty="0" err="1">
                <a:solidFill>
                  <a:prstClr val="black"/>
                </a:solidFill>
              </a:rPr>
              <a:t>int</a:t>
            </a:r>
            <a:r>
              <a:rPr lang="en-US" altLang="ja-JP" sz="2800" dirty="0">
                <a:solidFill>
                  <a:prstClr val="black"/>
                </a:solidFill>
              </a:rPr>
              <a:t>[3];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ar</a:t>
            </a:r>
            <a:r>
              <a:rPr lang="en-US" altLang="ja-JP" sz="2800" dirty="0">
                <a:solidFill>
                  <a:prstClr val="black"/>
                </a:solidFill>
              </a:rPr>
              <a:t>[</a:t>
            </a:r>
            <a:r>
              <a:rPr lang="en-US" altLang="ja-JP" sz="2800" dirty="0" err="1">
                <a:solidFill>
                  <a:prstClr val="black"/>
                </a:solidFill>
              </a:rPr>
              <a:t>i</a:t>
            </a:r>
            <a:r>
              <a:rPr lang="en-US" altLang="ja-JP" sz="2800" dirty="0">
                <a:solidFill>
                  <a:prstClr val="black"/>
                </a:solidFill>
              </a:rPr>
              <a:t>] = 10;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i</a:t>
            </a:r>
            <a:r>
              <a:rPr lang="en-US" altLang="ja-JP" sz="2800" dirty="0">
                <a:solidFill>
                  <a:prstClr val="black"/>
                </a:solidFill>
              </a:rPr>
              <a:t>++;	</a:t>
            </a:r>
            <a:r>
              <a:rPr lang="en-US" altLang="ja-JP" sz="2800" dirty="0">
                <a:solidFill>
                  <a:srgbClr val="00B050"/>
                </a:solidFill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</a:rPr>
              <a:t>i</a:t>
            </a:r>
            <a:r>
              <a:rPr lang="ja-JP" altLang="en-US" sz="2800" dirty="0">
                <a:solidFill>
                  <a:srgbClr val="00B050"/>
                </a:solidFill>
              </a:rPr>
              <a:t>は</a:t>
            </a:r>
            <a:r>
              <a:rPr lang="en-US" altLang="ja-JP" sz="2800" dirty="0">
                <a:solidFill>
                  <a:srgbClr val="00B050"/>
                </a:solidFill>
              </a:rPr>
              <a:t>1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ar</a:t>
            </a:r>
            <a:r>
              <a:rPr lang="en-US" altLang="ja-JP" sz="2800" dirty="0">
                <a:solidFill>
                  <a:prstClr val="black"/>
                </a:solidFill>
              </a:rPr>
              <a:t>[</a:t>
            </a:r>
            <a:r>
              <a:rPr lang="en-US" altLang="ja-JP" sz="2800" dirty="0" err="1">
                <a:solidFill>
                  <a:prstClr val="black"/>
                </a:solidFill>
              </a:rPr>
              <a:t>i</a:t>
            </a:r>
            <a:r>
              <a:rPr lang="en-US" altLang="ja-JP" sz="2800" dirty="0">
                <a:solidFill>
                  <a:prstClr val="black"/>
                </a:solidFill>
              </a:rPr>
              <a:t>] = 20;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i</a:t>
            </a:r>
            <a:r>
              <a:rPr lang="en-US" altLang="ja-JP" sz="2800" dirty="0">
                <a:solidFill>
                  <a:prstClr val="black"/>
                </a:solidFill>
              </a:rPr>
              <a:t>++;	</a:t>
            </a:r>
            <a:r>
              <a:rPr lang="en-US" altLang="ja-JP" sz="2800" dirty="0">
                <a:solidFill>
                  <a:srgbClr val="00B050"/>
                </a:solidFill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</a:rPr>
              <a:t>i</a:t>
            </a:r>
            <a:r>
              <a:rPr lang="ja-JP" altLang="en-US" sz="2800" dirty="0">
                <a:solidFill>
                  <a:srgbClr val="00B050"/>
                </a:solidFill>
              </a:rPr>
              <a:t>は</a:t>
            </a:r>
            <a:r>
              <a:rPr lang="en-US" altLang="ja-JP" sz="2800" dirty="0">
                <a:solidFill>
                  <a:srgbClr val="00B050"/>
                </a:solidFill>
              </a:rPr>
              <a:t>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err="1">
                <a:solidFill>
                  <a:prstClr val="black"/>
                </a:solidFill>
              </a:rPr>
              <a:t>ar</a:t>
            </a:r>
            <a:r>
              <a:rPr lang="en-US" altLang="ja-JP" sz="2800" dirty="0">
                <a:solidFill>
                  <a:prstClr val="black"/>
                </a:solidFill>
              </a:rPr>
              <a:t>[</a:t>
            </a:r>
            <a:r>
              <a:rPr lang="en-US" altLang="ja-JP" sz="2800" dirty="0" err="1">
                <a:solidFill>
                  <a:prstClr val="black"/>
                </a:solidFill>
              </a:rPr>
              <a:t>i</a:t>
            </a:r>
            <a:r>
              <a:rPr lang="en-US" altLang="ja-JP" sz="2800" dirty="0">
                <a:solidFill>
                  <a:prstClr val="black"/>
                </a:solidFill>
              </a:rPr>
              <a:t>] = 30;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2649989" y="5458936"/>
            <a:ext cx="5057979" cy="1255296"/>
            <a:chOff x="2649989" y="5458936"/>
            <a:chExt cx="5057979" cy="1255296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5029200" y="5458936"/>
              <a:ext cx="2678768" cy="828248"/>
              <a:chOff x="3013046" y="5486400"/>
              <a:chExt cx="2678768" cy="828248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3013046" y="5486400"/>
                <a:ext cx="889000" cy="825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>
                    <a:solidFill>
                      <a:schemeClr val="tx1"/>
                    </a:solidFill>
                  </a:rPr>
                  <a:t>10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3913814" y="5489148"/>
                <a:ext cx="889000" cy="825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>
                    <a:solidFill>
                      <a:schemeClr val="tx1"/>
                    </a:solidFill>
                  </a:rPr>
                  <a:t>20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4802814" y="5486400"/>
                <a:ext cx="889000" cy="825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>
                    <a:solidFill>
                      <a:schemeClr val="tx1"/>
                    </a:solidFill>
                  </a:rPr>
                  <a:t>30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テキスト ボックス 8"/>
            <p:cNvSpPr txBox="1"/>
            <p:nvPr/>
          </p:nvSpPr>
          <p:spPr>
            <a:xfrm>
              <a:off x="2649989" y="5458936"/>
              <a:ext cx="16614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名前</a:t>
              </a:r>
              <a:r>
                <a:rPr kumimoji="1" lang="en-US" altLang="ja-JP" sz="2400" dirty="0"/>
                <a:t>:</a:t>
              </a:r>
              <a:r>
                <a:rPr lang="en-US" altLang="ja-JP" sz="2400" dirty="0"/>
                <a:t>array</a:t>
              </a:r>
            </a:p>
            <a:p>
              <a:r>
                <a:rPr kumimoji="1" lang="ja-JP" altLang="en-US" sz="2400" dirty="0"/>
                <a:t>　型</a:t>
              </a:r>
              <a:r>
                <a:rPr kumimoji="1" lang="en-US" altLang="ja-JP" sz="2400" dirty="0"/>
                <a:t>:</a:t>
              </a:r>
              <a:r>
                <a:rPr kumimoji="1" lang="en-US" altLang="ja-JP" sz="2400" dirty="0" err="1"/>
                <a:t>int</a:t>
              </a:r>
              <a:endParaRPr kumimoji="1" lang="ja-JP" altLang="en-US" sz="2400" dirty="0"/>
            </a:p>
          </p:txBody>
        </p:sp>
        <p:sp>
          <p:nvSpPr>
            <p:cNvPr id="10" name="右矢印 9"/>
            <p:cNvSpPr/>
            <p:nvPr/>
          </p:nvSpPr>
          <p:spPr>
            <a:xfrm>
              <a:off x="4369732" y="5727114"/>
              <a:ext cx="647700" cy="279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9700" y="6314122"/>
              <a:ext cx="2488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/>
                <a:t>[0]	[1]	[2]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474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714375"/>
          </a:xfrm>
        </p:spPr>
        <p:txBody>
          <a:bodyPr/>
          <a:lstStyle/>
          <a:p>
            <a:pPr algn="ctr"/>
            <a:r>
              <a:rPr kumimoji="1" lang="ja-JP" altLang="en-US" dirty="0"/>
              <a:t>具体例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0511" y="2095500"/>
            <a:ext cx="11946903" cy="3733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/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public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class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Example{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	public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static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void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main(String[]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 err="1">
                <a:solidFill>
                  <a:schemeClr val="tx1"/>
                </a:solidFill>
              </a:rPr>
              <a:t>args</a:t>
            </a:r>
            <a:r>
              <a:rPr lang="en-US" altLang="ja-JP" sz="2400" dirty="0">
                <a:solidFill>
                  <a:schemeClr val="tx1"/>
                </a:solidFill>
              </a:rPr>
              <a:t>){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		</a:t>
            </a:r>
            <a:r>
              <a:rPr kumimoji="1" lang="en-US" altLang="ja-JP" sz="2800" dirty="0" err="1">
                <a:solidFill>
                  <a:schemeClr val="tx1"/>
                </a:solidFill>
              </a:rPr>
              <a:t>int</a:t>
            </a:r>
            <a:r>
              <a:rPr lang="en-US" altLang="ja-JP" sz="2800" dirty="0">
                <a:solidFill>
                  <a:schemeClr val="tx1"/>
                </a:solidFill>
              </a:rPr>
              <a:t>[]</a:t>
            </a:r>
            <a:r>
              <a:rPr lang="ja-JP" altLang="en-US" sz="2800" dirty="0">
                <a:solidFill>
                  <a:schemeClr val="tx1"/>
                </a:solidFill>
              </a:rPr>
              <a:t>△</a:t>
            </a:r>
            <a:r>
              <a:rPr lang="en-US" altLang="ja-JP" sz="2800" dirty="0" err="1">
                <a:solidFill>
                  <a:schemeClr val="tx1"/>
                </a:solidFill>
              </a:rPr>
              <a:t>ar</a:t>
            </a:r>
            <a:r>
              <a:rPr lang="en-US" altLang="ja-JP" sz="2800" dirty="0">
                <a:solidFill>
                  <a:schemeClr val="tx1"/>
                </a:solidFill>
              </a:rPr>
              <a:t> = {50,43,85,90,65};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		for(</a:t>
            </a:r>
            <a:r>
              <a:rPr lang="en-US" altLang="ja-JP" sz="2800" dirty="0" err="1">
                <a:solidFill>
                  <a:schemeClr val="tx1"/>
                </a:solidFill>
              </a:rPr>
              <a:t>int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i</a:t>
            </a:r>
            <a:r>
              <a:rPr lang="en-US" altLang="ja-JP" sz="2800" dirty="0">
                <a:solidFill>
                  <a:schemeClr val="tx1"/>
                </a:solidFill>
              </a:rPr>
              <a:t>=0; </a:t>
            </a:r>
            <a:r>
              <a:rPr lang="en-US" altLang="ja-JP" sz="2800" dirty="0" err="1">
                <a:solidFill>
                  <a:schemeClr val="tx1"/>
                </a:solidFill>
              </a:rPr>
              <a:t>i</a:t>
            </a:r>
            <a:r>
              <a:rPr lang="en-US" altLang="ja-JP" sz="2800" dirty="0">
                <a:solidFill>
                  <a:schemeClr val="tx1"/>
                </a:solidFill>
              </a:rPr>
              <a:t>&lt;5; </a:t>
            </a:r>
            <a:r>
              <a:rPr lang="en-US" altLang="ja-JP" sz="2800" dirty="0" err="1">
                <a:solidFill>
                  <a:schemeClr val="tx1"/>
                </a:solidFill>
              </a:rPr>
              <a:t>i</a:t>
            </a:r>
            <a:r>
              <a:rPr lang="en-US" altLang="ja-JP" sz="2800" dirty="0">
                <a:solidFill>
                  <a:schemeClr val="tx1"/>
                </a:solidFill>
              </a:rPr>
              <a:t>++){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		</a:t>
            </a:r>
            <a:r>
              <a:rPr lang="en-US" altLang="ja-JP" sz="28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ar</a:t>
            </a:r>
            <a:r>
              <a:rPr lang="en-US" altLang="ja-JP" sz="2800" dirty="0">
                <a:solidFill>
                  <a:schemeClr val="tx1"/>
                </a:solidFill>
              </a:rPr>
              <a:t>[</a:t>
            </a:r>
            <a:r>
              <a:rPr lang="en-US" altLang="ja-JP" sz="2800" dirty="0" err="1">
                <a:solidFill>
                  <a:schemeClr val="tx1"/>
                </a:solidFill>
              </a:rPr>
              <a:t>i</a:t>
            </a:r>
            <a:r>
              <a:rPr lang="en-US" altLang="ja-JP" sz="2800" dirty="0">
                <a:solidFill>
                  <a:schemeClr val="tx1"/>
                </a:solidFill>
              </a:rPr>
              <a:t>]);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			</a:t>
            </a:r>
            <a:r>
              <a:rPr lang="en-US" altLang="ja-JP" sz="2800" dirty="0">
                <a:solidFill>
                  <a:srgbClr val="00B050"/>
                </a:solidFill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</a:rPr>
              <a:t>System.out.printf</a:t>
            </a:r>
            <a:r>
              <a:rPr lang="en-US" altLang="ja-JP" sz="2800" dirty="0">
                <a:solidFill>
                  <a:srgbClr val="00B050"/>
                </a:solidFill>
              </a:rPr>
              <a:t>(“%d\n”,</a:t>
            </a:r>
            <a:r>
              <a:rPr lang="en-US" altLang="ja-JP" sz="2800" dirty="0" err="1">
                <a:solidFill>
                  <a:srgbClr val="00B050"/>
                </a:solidFill>
              </a:rPr>
              <a:t>ar</a:t>
            </a:r>
            <a:r>
              <a:rPr lang="en-US" altLang="ja-JP" sz="2800" dirty="0">
                <a:solidFill>
                  <a:srgbClr val="00B050"/>
                </a:solidFill>
              </a:rPr>
              <a:t>[</a:t>
            </a:r>
            <a:r>
              <a:rPr lang="en-US" altLang="ja-JP" sz="2800" dirty="0" err="1">
                <a:solidFill>
                  <a:srgbClr val="00B050"/>
                </a:solidFill>
              </a:rPr>
              <a:t>i</a:t>
            </a:r>
            <a:r>
              <a:rPr lang="en-US" altLang="ja-JP" sz="2800" dirty="0">
                <a:solidFill>
                  <a:srgbClr val="00B050"/>
                </a:solidFill>
              </a:rPr>
              <a:t>]); </a:t>
            </a:r>
            <a:r>
              <a:rPr lang="ja-JP" altLang="en-US" sz="2800" dirty="0">
                <a:solidFill>
                  <a:srgbClr val="00B050"/>
                </a:solidFill>
              </a:rPr>
              <a:t>としても動く</a:t>
            </a:r>
            <a:endParaRPr lang="en-US" altLang="ja-JP" sz="2800" dirty="0">
              <a:solidFill>
                <a:srgbClr val="00B050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		}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	</a:t>
            </a:r>
            <a:r>
              <a:rPr lang="en-US" altLang="ja-JP" sz="2400" dirty="0">
                <a:solidFill>
                  <a:schemeClr val="tx1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 }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55800" y="102235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</a:t>
            </a:r>
            <a:r>
              <a:rPr kumimoji="1" lang="en-US" altLang="ja-JP" sz="2800" dirty="0" err="1"/>
              <a:t>int</a:t>
            </a:r>
            <a:r>
              <a:rPr kumimoji="1" lang="ja-JP" altLang="en-US" sz="2800" dirty="0"/>
              <a:t>型で要素数</a:t>
            </a:r>
            <a:r>
              <a:rPr kumimoji="1" lang="en-US" altLang="ja-JP" sz="2800" dirty="0"/>
              <a:t>5</a:t>
            </a:r>
            <a:r>
              <a:rPr kumimoji="1" lang="ja-JP" altLang="en-US" sz="2800" dirty="0"/>
              <a:t>の配列に好きな値を代入</a:t>
            </a:r>
            <a:endParaRPr kumimoji="1" lang="en-US" altLang="ja-JP" sz="2800" dirty="0"/>
          </a:p>
          <a:p>
            <a:r>
              <a:rPr lang="ja-JP" altLang="en-US" sz="2800" dirty="0"/>
              <a:t>→配列に入っている値をすべて出力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247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800" y="187325"/>
            <a:ext cx="10515600" cy="765175"/>
          </a:xfrm>
        </p:spPr>
        <p:txBody>
          <a:bodyPr/>
          <a:lstStyle/>
          <a:p>
            <a:r>
              <a:rPr lang="ja-JP" altLang="en-US" dirty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343024"/>
            <a:ext cx="10909300" cy="52863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１</a:t>
            </a:r>
            <a:r>
              <a:rPr lang="en-US" altLang="ja-JP" b="1" dirty="0"/>
              <a:t>,</a:t>
            </a:r>
            <a:r>
              <a:rPr kumimoji="1" lang="ja-JP" altLang="en-US" b="1" dirty="0"/>
              <a:t>具体例を改造し、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配列に入っている値が</a:t>
            </a:r>
            <a:r>
              <a:rPr kumimoji="1" lang="ja-JP" altLang="en-US" b="1" dirty="0"/>
              <a:t>偶数なら出力するプログラム</a:t>
            </a:r>
            <a:endParaRPr kumimoji="1" lang="en-US" altLang="ja-JP" b="1" dirty="0"/>
          </a:p>
          <a:p>
            <a:pPr marL="0" indent="0" algn="r">
              <a:buNone/>
            </a:pPr>
            <a:r>
              <a:rPr lang="ja-JP" altLang="en-US" dirty="0"/>
              <a:t>ヒント</a:t>
            </a:r>
            <a:r>
              <a:rPr lang="en-US" altLang="ja-JP" dirty="0"/>
              <a:t>:</a:t>
            </a:r>
            <a:r>
              <a:rPr lang="ja-JP" altLang="en-US" dirty="0"/>
              <a:t>あまりは  割られる数</a:t>
            </a:r>
            <a:r>
              <a:rPr lang="en-US" altLang="ja-JP" dirty="0"/>
              <a:t>%</a:t>
            </a:r>
            <a:r>
              <a:rPr lang="ja-JP" altLang="en-US" dirty="0"/>
              <a:t>割る数　で求めれる</a:t>
            </a:r>
            <a:endParaRPr lang="en-US" altLang="ja-JP" dirty="0"/>
          </a:p>
          <a:p>
            <a:pPr marL="0" indent="0" algn="r">
              <a:buNone/>
            </a:pPr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en-US" altLang="ja-JP" dirty="0" err="1"/>
              <a:t>i</a:t>
            </a:r>
            <a:r>
              <a:rPr lang="ja-JP" altLang="en-US" dirty="0"/>
              <a:t>が偶数か</a:t>
            </a:r>
            <a:r>
              <a:rPr lang="en-US" altLang="ja-JP" dirty="0"/>
              <a:t>)	if(i%2 == 0)</a:t>
            </a:r>
          </a:p>
          <a:p>
            <a:pPr marL="0" indent="0">
              <a:buNone/>
            </a:pPr>
            <a:endParaRPr kumimoji="1" lang="en-US" altLang="ja-JP" b="1" dirty="0"/>
          </a:p>
          <a:p>
            <a:pPr marL="0" indent="0">
              <a:buNone/>
            </a:pPr>
            <a:r>
              <a:rPr kumimoji="1" lang="en-US" altLang="ja-JP" b="1" dirty="0"/>
              <a:t>2,</a:t>
            </a:r>
            <a:r>
              <a:rPr lang="ja-JP" altLang="en-US" b="1" dirty="0"/>
              <a:t> </a:t>
            </a:r>
            <a:r>
              <a:rPr lang="en-US" altLang="ja-JP" b="1" dirty="0" err="1"/>
              <a:t>int</a:t>
            </a:r>
            <a:r>
              <a:rPr lang="ja-JP" altLang="en-US" b="1" dirty="0"/>
              <a:t>型で要素数</a:t>
            </a:r>
            <a:r>
              <a:rPr lang="en-US" altLang="ja-JP" b="1" dirty="0"/>
              <a:t>5</a:t>
            </a:r>
            <a:r>
              <a:rPr lang="ja-JP" altLang="en-US" b="1" dirty="0"/>
              <a:t>の配列を用意し、プログラム実行後</a:t>
            </a:r>
            <a:endParaRPr lang="en-US" altLang="ja-JP" b="1" dirty="0"/>
          </a:p>
          <a:p>
            <a:pPr marL="0" indent="0" algn="r">
              <a:buNone/>
            </a:pPr>
            <a:r>
              <a:rPr lang="ja-JP" altLang="en-US" b="1" dirty="0"/>
              <a:t>キーボードから整数を入力し、配列に格納していく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→この配列の中で最大値を出力するプログラム</a:t>
            </a:r>
            <a:endParaRPr lang="en-US" altLang="ja-JP" b="1" dirty="0"/>
          </a:p>
          <a:p>
            <a:pPr marL="0" indent="0" algn="r">
              <a:buNone/>
            </a:pPr>
            <a:r>
              <a:rPr lang="ja-JP" altLang="en-US" dirty="0"/>
              <a:t>ヒント</a:t>
            </a:r>
            <a:r>
              <a:rPr lang="en-US" altLang="ja-JP" dirty="0"/>
              <a:t>:</a:t>
            </a:r>
            <a:r>
              <a:rPr lang="ja-JP" altLang="en-US" dirty="0"/>
              <a:t>常に最大値を保持する変数を用意しておく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15943" y="512027"/>
            <a:ext cx="672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具体例は配列の値をすべて出力していた</a:t>
            </a:r>
            <a:endParaRPr kumimoji="1" lang="en-US" altLang="ja-JP" sz="2400" dirty="0"/>
          </a:p>
          <a:p>
            <a:r>
              <a:rPr kumimoji="1" lang="ja-JP" altLang="en-US" sz="2400" dirty="0"/>
              <a:t>→配列の中身をチェックして、偶数なら出力</a:t>
            </a:r>
          </a:p>
        </p:txBody>
      </p:sp>
    </p:spTree>
    <p:extLst>
      <p:ext uri="{BB962C8B-B14F-4D97-AF65-F5344CB8AC3E}">
        <p14:creationId xmlns:p14="http://schemas.microsoft.com/office/powerpoint/2010/main" val="245581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解答例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20511" y="2095500"/>
            <a:ext cx="11946903" cy="3733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/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public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class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Example{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	public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static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void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main(String[]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 err="1">
                <a:solidFill>
                  <a:schemeClr val="tx1"/>
                </a:solidFill>
              </a:rPr>
              <a:t>args</a:t>
            </a:r>
            <a:r>
              <a:rPr lang="en-US" altLang="ja-JP" sz="2400" dirty="0">
                <a:solidFill>
                  <a:schemeClr val="tx1"/>
                </a:solidFill>
              </a:rPr>
              <a:t>){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		</a:t>
            </a:r>
            <a:r>
              <a:rPr kumimoji="1" lang="en-US" altLang="ja-JP" sz="2800" dirty="0" err="1">
                <a:solidFill>
                  <a:schemeClr val="tx1"/>
                </a:solidFill>
              </a:rPr>
              <a:t>int</a:t>
            </a:r>
            <a:r>
              <a:rPr lang="en-US" altLang="ja-JP" sz="2800" dirty="0">
                <a:solidFill>
                  <a:schemeClr val="tx1"/>
                </a:solidFill>
              </a:rPr>
              <a:t>[]</a:t>
            </a:r>
            <a:r>
              <a:rPr lang="ja-JP" altLang="en-US" sz="2800" dirty="0">
                <a:solidFill>
                  <a:schemeClr val="tx1"/>
                </a:solidFill>
              </a:rPr>
              <a:t>△</a:t>
            </a:r>
            <a:r>
              <a:rPr lang="en-US" altLang="ja-JP" sz="2800" dirty="0" err="1">
                <a:solidFill>
                  <a:schemeClr val="tx1"/>
                </a:solidFill>
              </a:rPr>
              <a:t>ar</a:t>
            </a:r>
            <a:r>
              <a:rPr lang="en-US" altLang="ja-JP" sz="2800" dirty="0">
                <a:solidFill>
                  <a:schemeClr val="tx1"/>
                </a:solidFill>
              </a:rPr>
              <a:t> = {50,43,85,90,65};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		for(</a:t>
            </a:r>
            <a:r>
              <a:rPr lang="en-US" altLang="ja-JP" sz="2800" dirty="0" err="1">
                <a:solidFill>
                  <a:schemeClr val="tx1"/>
                </a:solidFill>
              </a:rPr>
              <a:t>int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i</a:t>
            </a:r>
            <a:r>
              <a:rPr lang="en-US" altLang="ja-JP" sz="2800" dirty="0">
                <a:solidFill>
                  <a:schemeClr val="tx1"/>
                </a:solidFill>
              </a:rPr>
              <a:t>=0; </a:t>
            </a:r>
            <a:r>
              <a:rPr lang="en-US" altLang="ja-JP" sz="2800" dirty="0" err="1">
                <a:solidFill>
                  <a:schemeClr val="tx1"/>
                </a:solidFill>
              </a:rPr>
              <a:t>i</a:t>
            </a:r>
            <a:r>
              <a:rPr lang="en-US" altLang="ja-JP" sz="2800" dirty="0">
                <a:solidFill>
                  <a:schemeClr val="tx1"/>
                </a:solidFill>
              </a:rPr>
              <a:t>&lt;5; </a:t>
            </a:r>
            <a:r>
              <a:rPr lang="en-US" altLang="ja-JP" sz="2800" dirty="0" err="1">
                <a:solidFill>
                  <a:schemeClr val="tx1"/>
                </a:solidFill>
              </a:rPr>
              <a:t>i</a:t>
            </a:r>
            <a:r>
              <a:rPr lang="en-US" altLang="ja-JP" sz="2800" dirty="0">
                <a:solidFill>
                  <a:schemeClr val="tx1"/>
                </a:solidFill>
              </a:rPr>
              <a:t>++){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			if(</a:t>
            </a:r>
            <a:r>
              <a:rPr lang="en-US" altLang="ja-JP" sz="2800" dirty="0" err="1">
                <a:solidFill>
                  <a:schemeClr val="tx1"/>
                </a:solidFill>
              </a:rPr>
              <a:t>ar</a:t>
            </a:r>
            <a:r>
              <a:rPr lang="en-US" altLang="ja-JP" sz="2800" dirty="0">
                <a:solidFill>
                  <a:schemeClr val="tx1"/>
                </a:solidFill>
              </a:rPr>
              <a:t>[</a:t>
            </a:r>
            <a:r>
              <a:rPr lang="en-US" altLang="ja-JP" sz="2800" dirty="0" err="1">
                <a:solidFill>
                  <a:schemeClr val="tx1"/>
                </a:solidFill>
              </a:rPr>
              <a:t>i</a:t>
            </a:r>
            <a:r>
              <a:rPr lang="en-US" altLang="ja-JP" sz="2800" dirty="0">
                <a:solidFill>
                  <a:schemeClr val="tx1"/>
                </a:solidFill>
              </a:rPr>
              <a:t>]%2 == 0)	</a:t>
            </a:r>
            <a:r>
              <a:rPr lang="en-US" altLang="ja-JP" sz="2800" dirty="0">
                <a:solidFill>
                  <a:srgbClr val="00B050"/>
                </a:solidFill>
              </a:rPr>
              <a:t>//2</a:t>
            </a:r>
            <a:r>
              <a:rPr lang="ja-JP" altLang="en-US" sz="2800" dirty="0">
                <a:solidFill>
                  <a:srgbClr val="00B050"/>
                </a:solidFill>
              </a:rPr>
              <a:t>で割り切れたら</a:t>
            </a:r>
            <a:br>
              <a:rPr lang="en-US" altLang="ja-JP" sz="2800" dirty="0">
                <a:solidFill>
                  <a:srgbClr val="00B050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			</a:t>
            </a:r>
            <a:r>
              <a:rPr lang="en-US" altLang="ja-JP" sz="28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ar</a:t>
            </a:r>
            <a:r>
              <a:rPr lang="en-US" altLang="ja-JP" sz="2800" dirty="0">
                <a:solidFill>
                  <a:schemeClr val="tx1"/>
                </a:solidFill>
              </a:rPr>
              <a:t>[</a:t>
            </a:r>
            <a:r>
              <a:rPr lang="en-US" altLang="ja-JP" sz="2800" dirty="0" err="1">
                <a:solidFill>
                  <a:schemeClr val="tx1"/>
                </a:solidFill>
              </a:rPr>
              <a:t>i</a:t>
            </a:r>
            <a:r>
              <a:rPr lang="en-US" altLang="ja-JP" sz="2800" dirty="0">
                <a:solidFill>
                  <a:schemeClr val="tx1"/>
                </a:solidFill>
              </a:rPr>
              <a:t>]);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		}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	</a:t>
            </a:r>
            <a:r>
              <a:rPr lang="en-US" altLang="ja-JP" sz="2400" dirty="0">
                <a:solidFill>
                  <a:schemeClr val="tx1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 }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084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6762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解答例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5097" y="876300"/>
            <a:ext cx="11946903" cy="5981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import</a:t>
            </a: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en-US" altLang="ja-JP" sz="2000" dirty="0" err="1">
                <a:solidFill>
                  <a:schemeClr val="tx1"/>
                </a:solidFill>
              </a:rPr>
              <a:t>java.util.Scanner</a:t>
            </a:r>
            <a:r>
              <a:rPr lang="en-US" altLang="ja-JP" sz="2000" dirty="0">
                <a:solidFill>
                  <a:schemeClr val="tx1"/>
                </a:solidFill>
              </a:rPr>
              <a:t>;</a:t>
            </a:r>
            <a:r>
              <a:rPr lang="en-US" altLang="ja-JP" sz="2000" dirty="0"/>
              <a:t> 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public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class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Example{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	public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static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void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main(String[]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sz="2400" dirty="0" err="1">
                <a:solidFill>
                  <a:schemeClr val="tx1"/>
                </a:solidFill>
              </a:rPr>
              <a:t>args</a:t>
            </a:r>
            <a:r>
              <a:rPr lang="en-US" altLang="ja-JP" sz="24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		Scanner</a:t>
            </a:r>
            <a:r>
              <a:rPr lang="ja-JP" altLang="en-US" sz="2400" dirty="0">
                <a:solidFill>
                  <a:schemeClr val="tx1"/>
                </a:solidFill>
              </a:rPr>
              <a:t>△</a:t>
            </a:r>
            <a:r>
              <a:rPr lang="en-US" altLang="ja-JP" sz="2400" dirty="0" err="1">
                <a:solidFill>
                  <a:schemeClr val="tx1"/>
                </a:solidFill>
              </a:rPr>
              <a:t>sc</a:t>
            </a:r>
            <a:r>
              <a:rPr lang="en-US" altLang="ja-JP" sz="2400" dirty="0">
                <a:solidFill>
                  <a:schemeClr val="tx1"/>
                </a:solidFill>
              </a:rPr>
              <a:t> = new</a:t>
            </a:r>
            <a:r>
              <a:rPr lang="ja-JP" altLang="en-US" sz="2400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Scanner(System.in);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		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int</a:t>
            </a:r>
            <a:r>
              <a:rPr lang="en-US" altLang="ja-JP" sz="2400" dirty="0">
                <a:solidFill>
                  <a:schemeClr val="tx1"/>
                </a:solidFill>
              </a:rPr>
              <a:t>[]</a:t>
            </a:r>
            <a:r>
              <a:rPr lang="ja-JP" altLang="en-US" sz="2400" dirty="0">
                <a:solidFill>
                  <a:schemeClr val="tx1"/>
                </a:solidFill>
              </a:rPr>
              <a:t>△</a:t>
            </a:r>
            <a:r>
              <a:rPr lang="en-US" altLang="ja-JP" sz="2400" dirty="0" err="1">
                <a:solidFill>
                  <a:schemeClr val="tx1"/>
                </a:solidFill>
              </a:rPr>
              <a:t>ar</a:t>
            </a:r>
            <a:r>
              <a:rPr lang="en-US" altLang="ja-JP" sz="2400" dirty="0">
                <a:solidFill>
                  <a:schemeClr val="tx1"/>
                </a:solidFill>
              </a:rPr>
              <a:t> = new</a:t>
            </a:r>
            <a:r>
              <a:rPr lang="ja-JP" altLang="en-US" sz="2400" dirty="0">
                <a:solidFill>
                  <a:schemeClr val="tx1"/>
                </a:solidFill>
              </a:rPr>
              <a:t>△</a:t>
            </a:r>
            <a:r>
              <a:rPr lang="en-US" altLang="ja-JP" sz="2400" dirty="0" err="1">
                <a:solidFill>
                  <a:schemeClr val="tx1"/>
                </a:solidFill>
              </a:rPr>
              <a:t>int</a:t>
            </a:r>
            <a:r>
              <a:rPr lang="en-US" altLang="ja-JP" sz="2400" dirty="0">
                <a:solidFill>
                  <a:schemeClr val="tx1"/>
                </a:solidFill>
              </a:rPr>
              <a:t>[5];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		</a:t>
            </a:r>
            <a:r>
              <a:rPr lang="en-US" altLang="ja-JP" sz="2400" dirty="0" err="1">
                <a:solidFill>
                  <a:schemeClr val="tx1"/>
                </a:solidFill>
              </a:rPr>
              <a:t>int</a:t>
            </a:r>
            <a:r>
              <a:rPr lang="ja-JP" altLang="en-US" sz="2400" dirty="0">
                <a:solidFill>
                  <a:schemeClr val="tx1"/>
                </a:solidFill>
              </a:rPr>
              <a:t>△</a:t>
            </a:r>
            <a:r>
              <a:rPr lang="en-US" altLang="ja-JP" sz="2400" dirty="0">
                <a:solidFill>
                  <a:schemeClr val="tx1"/>
                </a:solidFill>
              </a:rPr>
              <a:t>max;			</a:t>
            </a:r>
            <a:r>
              <a:rPr lang="en-US" altLang="ja-JP" sz="2400" dirty="0">
                <a:solidFill>
                  <a:srgbClr val="00B050"/>
                </a:solidFill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</a:rPr>
              <a:t>変数</a:t>
            </a:r>
            <a:r>
              <a:rPr lang="en-US" altLang="ja-JP" sz="2400" dirty="0">
                <a:solidFill>
                  <a:srgbClr val="00B050"/>
                </a:solidFill>
              </a:rPr>
              <a:t>max</a:t>
            </a:r>
            <a:r>
              <a:rPr lang="ja-JP" altLang="en-US" sz="2400" dirty="0">
                <a:solidFill>
                  <a:srgbClr val="00B050"/>
                </a:solidFill>
              </a:rPr>
              <a:t>に最大値を保持</a:t>
            </a:r>
            <a:endParaRPr lang="en-US" altLang="ja-JP" sz="2400" dirty="0">
              <a:solidFill>
                <a:srgbClr val="00B050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		</a:t>
            </a:r>
            <a:r>
              <a:rPr lang="en-US" altLang="ja-JP" sz="2400" dirty="0" err="1">
                <a:solidFill>
                  <a:schemeClr val="tx1"/>
                </a:solidFill>
              </a:rPr>
              <a:t>ar</a:t>
            </a:r>
            <a:r>
              <a:rPr lang="en-US" altLang="ja-JP" sz="2400" dirty="0">
                <a:solidFill>
                  <a:schemeClr val="tx1"/>
                </a:solidFill>
              </a:rPr>
              <a:t>[0] = </a:t>
            </a:r>
            <a:r>
              <a:rPr lang="en-US" altLang="ja-JP" sz="2400" dirty="0" err="1">
                <a:solidFill>
                  <a:schemeClr val="tx1"/>
                </a:solidFill>
              </a:rPr>
              <a:t>sc.nextInt</a:t>
            </a:r>
            <a:r>
              <a:rPr lang="en-US" altLang="ja-JP" sz="2400" dirty="0">
                <a:solidFill>
                  <a:schemeClr val="tx1"/>
                </a:solidFill>
              </a:rPr>
              <a:t>();	</a:t>
            </a:r>
            <a:r>
              <a:rPr lang="en-US" altLang="ja-JP" sz="2400" dirty="0">
                <a:solidFill>
                  <a:srgbClr val="00B050"/>
                </a:solidFill>
              </a:rPr>
              <a:t>//1</a:t>
            </a:r>
            <a:r>
              <a:rPr lang="ja-JP" altLang="en-US" sz="2400" dirty="0">
                <a:solidFill>
                  <a:srgbClr val="00B050"/>
                </a:solidFill>
              </a:rPr>
              <a:t>回目</a:t>
            </a:r>
            <a:r>
              <a:rPr lang="en-US" altLang="ja-JP" sz="2400" dirty="0" err="1">
                <a:solidFill>
                  <a:srgbClr val="00B050"/>
                </a:solidFill>
              </a:rPr>
              <a:t>ar</a:t>
            </a:r>
            <a:r>
              <a:rPr lang="en-US" altLang="ja-JP" sz="2400" dirty="0">
                <a:solidFill>
                  <a:srgbClr val="00B050"/>
                </a:solidFill>
              </a:rPr>
              <a:t>[0]</a:t>
            </a:r>
            <a:r>
              <a:rPr lang="ja-JP" altLang="en-US" sz="2400" dirty="0">
                <a:solidFill>
                  <a:srgbClr val="00B050"/>
                </a:solidFill>
              </a:rPr>
              <a:t>に値を入力</a:t>
            </a:r>
            <a:endParaRPr lang="en-US" altLang="ja-JP" sz="2400" dirty="0">
              <a:solidFill>
                <a:srgbClr val="00B050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		max = </a:t>
            </a:r>
            <a:r>
              <a:rPr lang="en-US" altLang="ja-JP" sz="2400" dirty="0" err="1">
                <a:solidFill>
                  <a:schemeClr val="tx1"/>
                </a:solidFill>
              </a:rPr>
              <a:t>ar</a:t>
            </a:r>
            <a:r>
              <a:rPr lang="en-US" altLang="ja-JP" sz="2400" dirty="0">
                <a:solidFill>
                  <a:schemeClr val="tx1"/>
                </a:solidFill>
              </a:rPr>
              <a:t>[0];			</a:t>
            </a:r>
            <a:r>
              <a:rPr lang="en-US" altLang="ja-JP" sz="2400" dirty="0">
                <a:solidFill>
                  <a:srgbClr val="00B050"/>
                </a:solidFill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</a:rPr>
              <a:t>その値を現在の最大値とする</a:t>
            </a:r>
            <a:endParaRPr lang="en-US" altLang="ja-JP" sz="2400" dirty="0">
              <a:solidFill>
                <a:srgbClr val="00B050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		for(</a:t>
            </a:r>
            <a:r>
              <a:rPr lang="en-US" altLang="ja-JP" sz="2400" dirty="0" err="1">
                <a:solidFill>
                  <a:schemeClr val="tx1"/>
                </a:solidFill>
              </a:rPr>
              <a:t>int</a:t>
            </a:r>
            <a:r>
              <a:rPr lang="ja-JP" altLang="en-US" sz="2400" dirty="0">
                <a:solidFill>
                  <a:schemeClr val="tx1"/>
                </a:solidFill>
              </a:rPr>
              <a:t>△</a:t>
            </a:r>
            <a:r>
              <a:rPr lang="en-US" altLang="ja-JP" sz="2400" dirty="0" err="1">
                <a:solidFill>
                  <a:schemeClr val="tx1"/>
                </a:solidFill>
              </a:rPr>
              <a:t>i</a:t>
            </a:r>
            <a:r>
              <a:rPr lang="en-US" altLang="ja-JP" sz="2400" dirty="0">
                <a:solidFill>
                  <a:schemeClr val="tx1"/>
                </a:solidFill>
              </a:rPr>
              <a:t>=1; </a:t>
            </a:r>
            <a:r>
              <a:rPr lang="en-US" altLang="ja-JP" sz="2400" dirty="0" err="1">
                <a:solidFill>
                  <a:schemeClr val="tx1"/>
                </a:solidFill>
              </a:rPr>
              <a:t>i</a:t>
            </a:r>
            <a:r>
              <a:rPr lang="en-US" altLang="ja-JP" sz="2400" dirty="0">
                <a:solidFill>
                  <a:schemeClr val="tx1"/>
                </a:solidFill>
              </a:rPr>
              <a:t>&lt;5; </a:t>
            </a:r>
            <a:r>
              <a:rPr lang="en-US" altLang="ja-JP" sz="2400" dirty="0" err="1">
                <a:solidFill>
                  <a:schemeClr val="tx1"/>
                </a:solidFill>
              </a:rPr>
              <a:t>i</a:t>
            </a:r>
            <a:r>
              <a:rPr lang="en-US" altLang="ja-JP" sz="2400" dirty="0">
                <a:solidFill>
                  <a:schemeClr val="tx1"/>
                </a:solidFill>
              </a:rPr>
              <a:t>++){	</a:t>
            </a:r>
            <a:r>
              <a:rPr lang="en-US" altLang="ja-JP" sz="2400" dirty="0">
                <a:solidFill>
                  <a:srgbClr val="00B050"/>
                </a:solidFill>
              </a:rPr>
              <a:t>//3</a:t>
            </a:r>
            <a:r>
              <a:rPr lang="ja-JP" altLang="en-US" sz="2400" dirty="0">
                <a:solidFill>
                  <a:srgbClr val="00B050"/>
                </a:solidFill>
              </a:rPr>
              <a:t>回繰り返す</a:t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en-US" altLang="ja-JP" sz="2400" dirty="0">
                <a:solidFill>
                  <a:schemeClr val="tx1"/>
                </a:solidFill>
              </a:rPr>
              <a:t>			</a:t>
            </a:r>
            <a:r>
              <a:rPr lang="en-US" altLang="ja-JP" sz="2400" dirty="0" err="1">
                <a:solidFill>
                  <a:schemeClr val="tx1"/>
                </a:solidFill>
              </a:rPr>
              <a:t>ar</a:t>
            </a:r>
            <a:r>
              <a:rPr lang="en-US" altLang="ja-JP" sz="2400" dirty="0">
                <a:solidFill>
                  <a:schemeClr val="tx1"/>
                </a:solidFill>
              </a:rPr>
              <a:t>[</a:t>
            </a:r>
            <a:r>
              <a:rPr lang="en-US" altLang="ja-JP" sz="2400" dirty="0" err="1">
                <a:solidFill>
                  <a:schemeClr val="tx1"/>
                </a:solidFill>
              </a:rPr>
              <a:t>i</a:t>
            </a:r>
            <a:r>
              <a:rPr lang="en-US" altLang="ja-JP" sz="2400" dirty="0">
                <a:solidFill>
                  <a:schemeClr val="tx1"/>
                </a:solidFill>
              </a:rPr>
              <a:t>] = </a:t>
            </a:r>
            <a:r>
              <a:rPr lang="en-US" altLang="ja-JP" sz="2400" dirty="0" err="1">
                <a:solidFill>
                  <a:schemeClr val="tx1"/>
                </a:solidFill>
              </a:rPr>
              <a:t>sc.nextInt</a:t>
            </a:r>
            <a:r>
              <a:rPr lang="en-US" altLang="ja-JP" sz="2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			if(max &lt; </a:t>
            </a:r>
            <a:r>
              <a:rPr lang="en-US" altLang="ja-JP" sz="2400" dirty="0" err="1">
                <a:solidFill>
                  <a:schemeClr val="tx1"/>
                </a:solidFill>
              </a:rPr>
              <a:t>ar</a:t>
            </a:r>
            <a:r>
              <a:rPr lang="en-US" altLang="ja-JP" sz="2400" dirty="0">
                <a:solidFill>
                  <a:schemeClr val="tx1"/>
                </a:solidFill>
              </a:rPr>
              <a:t>[</a:t>
            </a:r>
            <a:r>
              <a:rPr lang="en-US" altLang="ja-JP" sz="2400" dirty="0" err="1">
                <a:solidFill>
                  <a:schemeClr val="tx1"/>
                </a:solidFill>
              </a:rPr>
              <a:t>i</a:t>
            </a:r>
            <a:r>
              <a:rPr lang="en-US" altLang="ja-JP" sz="2400" dirty="0">
                <a:solidFill>
                  <a:schemeClr val="tx1"/>
                </a:solidFill>
              </a:rPr>
              <a:t>])	</a:t>
            </a:r>
            <a:r>
              <a:rPr lang="en-US" altLang="ja-JP" sz="2400" dirty="0">
                <a:solidFill>
                  <a:srgbClr val="00B050"/>
                </a:solidFill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</a:rPr>
              <a:t>もし変数</a:t>
            </a:r>
            <a:r>
              <a:rPr lang="en-US" altLang="ja-JP" sz="2400" dirty="0">
                <a:solidFill>
                  <a:srgbClr val="00B050"/>
                </a:solidFill>
              </a:rPr>
              <a:t>max</a:t>
            </a:r>
            <a:r>
              <a:rPr lang="ja-JP" altLang="en-US" sz="2400" dirty="0">
                <a:solidFill>
                  <a:srgbClr val="00B050"/>
                </a:solidFill>
              </a:rPr>
              <a:t>の値より入力値が大きいなら</a:t>
            </a:r>
            <a:endParaRPr lang="en-US" altLang="ja-JP" sz="2400" dirty="0">
              <a:solidFill>
                <a:srgbClr val="00B050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				max = </a:t>
            </a:r>
            <a:r>
              <a:rPr lang="en-US" altLang="ja-JP" sz="2400" dirty="0" err="1">
                <a:solidFill>
                  <a:schemeClr val="tx1"/>
                </a:solidFill>
              </a:rPr>
              <a:t>ar</a:t>
            </a:r>
            <a:r>
              <a:rPr lang="en-US" altLang="ja-JP" sz="2400" dirty="0">
                <a:solidFill>
                  <a:schemeClr val="tx1"/>
                </a:solidFill>
              </a:rPr>
              <a:t>[</a:t>
            </a:r>
            <a:r>
              <a:rPr lang="en-US" altLang="ja-JP" sz="2400" dirty="0" err="1">
                <a:solidFill>
                  <a:schemeClr val="tx1"/>
                </a:solidFill>
              </a:rPr>
              <a:t>i</a:t>
            </a:r>
            <a:r>
              <a:rPr lang="en-US" altLang="ja-JP" sz="2400" dirty="0">
                <a:solidFill>
                  <a:schemeClr val="tx1"/>
                </a:solidFill>
              </a:rPr>
              <a:t>];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		}</a:t>
            </a:r>
          </a:p>
          <a:p>
            <a:r>
              <a:rPr kumimoji="1" lang="en-US" altLang="ja-JP" sz="2400" dirty="0">
                <a:solidFill>
                  <a:schemeClr val="tx1"/>
                </a:solidFill>
              </a:rPr>
              <a:t>		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ja-JP" sz="2400" dirty="0">
                <a:solidFill>
                  <a:schemeClr val="tx1"/>
                </a:solidFill>
              </a:rPr>
              <a:t>(max);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	</a:t>
            </a: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}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7583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 バブルソート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/>
              <a:t>３</a:t>
            </a:r>
            <a:r>
              <a:rPr lang="en-US" altLang="ja-JP" b="1" dirty="0"/>
              <a:t>,</a:t>
            </a:r>
            <a:r>
              <a:rPr lang="ja-JP" altLang="en-US" b="1" dirty="0"/>
              <a:t> </a:t>
            </a:r>
            <a:r>
              <a:rPr lang="en-US" altLang="ja-JP" b="1" dirty="0" err="1"/>
              <a:t>int</a:t>
            </a:r>
            <a:r>
              <a:rPr lang="ja-JP" altLang="en-US" b="1" dirty="0"/>
              <a:t>型で要素数</a:t>
            </a:r>
            <a:r>
              <a:rPr lang="en-US" altLang="ja-JP" b="1" dirty="0"/>
              <a:t>10</a:t>
            </a:r>
            <a:r>
              <a:rPr lang="ja-JP" altLang="en-US" b="1" dirty="0"/>
              <a:t>の配列を用意し、プログラム実行後</a:t>
            </a:r>
            <a:endParaRPr lang="en-US" altLang="ja-JP" b="1" dirty="0"/>
          </a:p>
          <a:p>
            <a:pPr marL="0" indent="0" algn="r">
              <a:buNone/>
            </a:pPr>
            <a:r>
              <a:rPr lang="ja-JP" altLang="en-US" b="1" dirty="0"/>
              <a:t>キーボードから整数を入力し、配列に格納していく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その値を小さいほうから順になるように配列の値を入れ替える</a:t>
            </a:r>
            <a:endParaRPr lang="en-US" altLang="ja-JP" b="1" dirty="0"/>
          </a:p>
          <a:p>
            <a:pPr marL="0" indent="0" algn="r">
              <a:buNone/>
            </a:pPr>
            <a:r>
              <a:rPr lang="ja-JP" altLang="en-US" b="1" dirty="0"/>
              <a:t>プログラム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587500" y="4430236"/>
            <a:ext cx="2678768" cy="1255296"/>
            <a:chOff x="5029200" y="5458936"/>
            <a:chExt cx="2678768" cy="1255296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5029200" y="5458936"/>
              <a:ext cx="2678768" cy="828248"/>
              <a:chOff x="3013046" y="5486400"/>
              <a:chExt cx="2678768" cy="828248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3013046" y="5486400"/>
                <a:ext cx="889000" cy="825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>
                    <a:solidFill>
                      <a:schemeClr val="tx1"/>
                    </a:solidFill>
                  </a:rPr>
                  <a:t>50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3913814" y="5489148"/>
                <a:ext cx="889000" cy="825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>
                    <a:solidFill>
                      <a:schemeClr val="tx1"/>
                    </a:solidFill>
                  </a:rPr>
                  <a:t>20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4802814" y="5486400"/>
                <a:ext cx="889000" cy="825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>
                    <a:solidFill>
                      <a:schemeClr val="tx1"/>
                    </a:solidFill>
                  </a:rPr>
                  <a:t>30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テキスト ボックス 7"/>
            <p:cNvSpPr txBox="1"/>
            <p:nvPr/>
          </p:nvSpPr>
          <p:spPr>
            <a:xfrm>
              <a:off x="5219700" y="6314122"/>
              <a:ext cx="2488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/>
                <a:t>[0]	[1]	[2]</a:t>
              </a:r>
              <a:endParaRPr kumimoji="1" lang="ja-JP" altLang="en-US" sz="2000" dirty="0"/>
            </a:p>
          </p:txBody>
        </p:sp>
      </p:grpSp>
      <p:sp>
        <p:nvSpPr>
          <p:cNvPr id="12" name="右矢印 11"/>
          <p:cNvSpPr/>
          <p:nvPr/>
        </p:nvSpPr>
        <p:spPr>
          <a:xfrm>
            <a:off x="4775200" y="4673600"/>
            <a:ext cx="1739900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>
            <a:off x="7099300" y="4430236"/>
            <a:ext cx="2678768" cy="1255296"/>
            <a:chOff x="5029200" y="5458936"/>
            <a:chExt cx="2678768" cy="125529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5029200" y="5458936"/>
              <a:ext cx="2678768" cy="828248"/>
              <a:chOff x="3013046" y="5486400"/>
              <a:chExt cx="2678768" cy="828248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3013046" y="5486400"/>
                <a:ext cx="889000" cy="825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>
                    <a:solidFill>
                      <a:schemeClr val="tx1"/>
                    </a:solidFill>
                  </a:rPr>
                  <a:t>20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3913814" y="5489148"/>
                <a:ext cx="889000" cy="825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>
                    <a:solidFill>
                      <a:schemeClr val="tx1"/>
                    </a:solidFill>
                  </a:rPr>
                  <a:t>30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4802814" y="5486400"/>
                <a:ext cx="889000" cy="825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>
                    <a:solidFill>
                      <a:schemeClr val="tx1"/>
                    </a:solidFill>
                  </a:rPr>
                  <a:t>50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5219700" y="6314122"/>
              <a:ext cx="2488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/>
                <a:t>[0]	[1]	[2]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356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024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4800" b="1" dirty="0"/>
              <a:t> for</a:t>
            </a:r>
            <a:r>
              <a:rPr lang="ja-JP" altLang="en-US" sz="4800" b="1" dirty="0"/>
              <a:t>文</a:t>
            </a:r>
            <a:endParaRPr kumimoji="1" lang="ja-JP" altLang="en-US" sz="48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8800" y="1428008"/>
            <a:ext cx="5969000" cy="152241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for ( </a:t>
            </a:r>
            <a:r>
              <a:rPr lang="en-US" altLang="ja-JP" b="1" dirty="0"/>
              <a:t>[</a:t>
            </a:r>
            <a:r>
              <a:rPr lang="ja-JP" altLang="en-US" b="1" dirty="0"/>
              <a:t>初期化式</a:t>
            </a:r>
            <a:r>
              <a:rPr lang="en-US" altLang="ja-JP" b="1" dirty="0"/>
              <a:t>]; [</a:t>
            </a:r>
            <a:r>
              <a:rPr lang="ja-JP" altLang="en-US" b="1" dirty="0"/>
              <a:t>条件式</a:t>
            </a:r>
            <a:r>
              <a:rPr lang="en-US" altLang="ja-JP" b="1" dirty="0"/>
              <a:t>]; </a:t>
            </a:r>
            <a:r>
              <a:rPr lang="ja-JP" altLang="en-US" b="1" dirty="0"/>
              <a:t>変化式</a:t>
            </a:r>
            <a:r>
              <a:rPr lang="en-US" altLang="ja-JP" dirty="0"/>
              <a:t>){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繰り返される処理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772" y="102445"/>
            <a:ext cx="3771428" cy="6755555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58800" y="4586289"/>
            <a:ext cx="5969000" cy="15224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for ( </a:t>
            </a:r>
            <a:r>
              <a:rPr lang="en-US" altLang="ja-JP" b="1" dirty="0"/>
              <a:t>; ;</a:t>
            </a:r>
            <a:r>
              <a:rPr lang="en-US" altLang="ja-JP" dirty="0"/>
              <a:t>){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	</a:t>
            </a:r>
            <a:r>
              <a:rPr lang="ja-JP" altLang="en-US" dirty="0"/>
              <a:t>繰り返される処理</a:t>
            </a:r>
            <a:r>
              <a:rPr lang="en-US" altLang="ja-JP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08436" y="3927388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無限ループ</a:t>
            </a:r>
          </a:p>
        </p:txBody>
      </p:sp>
    </p:spTree>
    <p:extLst>
      <p:ext uri="{BB962C8B-B14F-4D97-AF65-F5344CB8AC3E}">
        <p14:creationId xmlns:p14="http://schemas.microsoft.com/office/powerpoint/2010/main" val="363958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192053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小さいものを添え字</a:t>
            </a:r>
            <a:r>
              <a:rPr lang="en-US" altLang="ja-JP" dirty="0"/>
              <a:t>0</a:t>
            </a:r>
            <a:r>
              <a:rPr lang="ja-JP" altLang="en-US" dirty="0"/>
              <a:t>に近づけるには、大きい値を添え字の最大に近づけていけばいい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つまり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下の要素と比較し、上のほうが大きければ互いに交換する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59201"/>
              </p:ext>
            </p:extLst>
          </p:nvPr>
        </p:nvGraphicFramePr>
        <p:xfrm>
          <a:off x="644366" y="2802492"/>
          <a:ext cx="16222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765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1190501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35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50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sp>
        <p:nvSpPr>
          <p:cNvPr id="21" name="左カーブ矢印 20"/>
          <p:cNvSpPr/>
          <p:nvPr/>
        </p:nvSpPr>
        <p:spPr>
          <a:xfrm>
            <a:off x="2269966" y="2826523"/>
            <a:ext cx="381000" cy="622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45763"/>
              </p:ext>
            </p:extLst>
          </p:nvPr>
        </p:nvGraphicFramePr>
        <p:xfrm>
          <a:off x="3711734" y="2772884"/>
          <a:ext cx="15176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921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1113729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50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45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sp>
        <p:nvSpPr>
          <p:cNvPr id="23" name="左カーブ矢印 22"/>
          <p:cNvSpPr/>
          <p:nvPr/>
        </p:nvSpPr>
        <p:spPr>
          <a:xfrm>
            <a:off x="5257959" y="3251714"/>
            <a:ext cx="381000" cy="622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41600" y="2835015"/>
            <a:ext cx="69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交換</a:t>
            </a:r>
            <a:r>
              <a:rPr lang="ja-JP" altLang="en-US" b="1" dirty="0"/>
              <a:t>なし</a:t>
            </a:r>
            <a:endParaRPr kumimoji="1" lang="ja-JP" altLang="en-US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667534" y="3378198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交換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6561"/>
              </p:ext>
            </p:extLst>
          </p:nvPr>
        </p:nvGraphicFramePr>
        <p:xfrm>
          <a:off x="6473984" y="2772884"/>
          <a:ext cx="14635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514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107400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45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50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60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sp>
        <p:nvSpPr>
          <p:cNvPr id="27" name="左カーブ矢印 26"/>
          <p:cNvSpPr/>
          <p:nvPr/>
        </p:nvSpPr>
        <p:spPr>
          <a:xfrm>
            <a:off x="7940834" y="3596419"/>
            <a:ext cx="381000" cy="622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21834" y="3560638"/>
            <a:ext cx="69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交換なし</a:t>
            </a: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00731"/>
              </p:ext>
            </p:extLst>
          </p:nvPr>
        </p:nvGraphicFramePr>
        <p:xfrm>
          <a:off x="9212422" y="2669319"/>
          <a:ext cx="14635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514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107400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45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50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60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30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sp>
        <p:nvSpPr>
          <p:cNvPr id="30" name="左カーブ矢印 29"/>
          <p:cNvSpPr/>
          <p:nvPr/>
        </p:nvSpPr>
        <p:spPr>
          <a:xfrm>
            <a:off x="10705941" y="3895819"/>
            <a:ext cx="381000" cy="622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086941" y="4022303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交換</a:t>
            </a:r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38219"/>
              </p:ext>
            </p:extLst>
          </p:nvPr>
        </p:nvGraphicFramePr>
        <p:xfrm>
          <a:off x="9212422" y="4716338"/>
          <a:ext cx="14635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514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107400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45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50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30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sp>
        <p:nvSpPr>
          <p:cNvPr id="33" name="テキスト ボックス 32"/>
          <p:cNvSpPr txBox="1"/>
          <p:nvPr/>
        </p:nvSpPr>
        <p:spPr>
          <a:xfrm>
            <a:off x="1397001" y="5510595"/>
            <a:ext cx="7623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必ず最大値が一番下に来る</a:t>
            </a:r>
            <a:endParaRPr kumimoji="1" lang="en-US" altLang="ja-JP" sz="2400" b="1" dirty="0"/>
          </a:p>
          <a:p>
            <a:r>
              <a:rPr lang="ja-JP" altLang="en-US" sz="2400" dirty="0"/>
              <a:t>つまり次は最後の要素を除いて並び替えればよい</a:t>
            </a:r>
            <a:endParaRPr lang="en-US" altLang="ja-JP" sz="2400" dirty="0"/>
          </a:p>
          <a:p>
            <a:r>
              <a:rPr kumimoji="1" lang="en-US" altLang="ja-JP" sz="2400" dirty="0"/>
              <a:t>for</a:t>
            </a:r>
            <a:r>
              <a:rPr kumimoji="1" lang="ja-JP" altLang="en-US" sz="2400" dirty="0"/>
              <a:t>文は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重になる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4367" y="249773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1</a:t>
            </a:r>
            <a:r>
              <a:rPr kumimoji="1" lang="ja-JP" altLang="en-US" i="1" dirty="0"/>
              <a:t>回目</a:t>
            </a:r>
          </a:p>
        </p:txBody>
      </p:sp>
    </p:spTree>
    <p:extLst>
      <p:ext uri="{BB962C8B-B14F-4D97-AF65-F5344CB8AC3E}">
        <p14:creationId xmlns:p14="http://schemas.microsoft.com/office/powerpoint/2010/main" val="349322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左カーブ矢印 22"/>
          <p:cNvSpPr/>
          <p:nvPr/>
        </p:nvSpPr>
        <p:spPr>
          <a:xfrm>
            <a:off x="4888866" y="1113660"/>
            <a:ext cx="381000" cy="622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2482850" y="703822"/>
            <a:ext cx="1082040" cy="646331"/>
            <a:chOff x="2482850" y="703822"/>
            <a:chExt cx="1082040" cy="646331"/>
          </a:xfrm>
        </p:grpSpPr>
        <p:sp>
          <p:nvSpPr>
            <p:cNvPr id="18" name="左カーブ矢印 20"/>
            <p:cNvSpPr/>
            <p:nvPr/>
          </p:nvSpPr>
          <p:spPr>
            <a:xfrm>
              <a:off x="2482850" y="715838"/>
              <a:ext cx="381000" cy="6223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866390" y="703822"/>
              <a:ext cx="698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交換</a:t>
              </a:r>
              <a:r>
                <a:rPr lang="ja-JP" altLang="en-US" b="1" dirty="0"/>
                <a:t>なし</a:t>
              </a:r>
              <a:endParaRPr kumimoji="1" lang="ja-JP" altLang="en-US" b="1" dirty="0"/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5268289" y="1151417"/>
            <a:ext cx="69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交換</a:t>
            </a:r>
            <a:r>
              <a:rPr lang="ja-JP" altLang="en-US" b="1" dirty="0"/>
              <a:t>なし</a:t>
            </a:r>
            <a:endParaRPr kumimoji="1" lang="ja-JP" altLang="en-US" b="1" dirty="0"/>
          </a:p>
        </p:txBody>
      </p:sp>
      <p:sp>
        <p:nvSpPr>
          <p:cNvPr id="24" name="左カーブ矢印 26"/>
          <p:cNvSpPr/>
          <p:nvPr/>
        </p:nvSpPr>
        <p:spPr>
          <a:xfrm>
            <a:off x="7251630" y="1468930"/>
            <a:ext cx="381000" cy="622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89145"/>
              </p:ext>
            </p:extLst>
          </p:nvPr>
        </p:nvGraphicFramePr>
        <p:xfrm>
          <a:off x="1310126" y="639638"/>
          <a:ext cx="11714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82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85967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45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50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30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45843"/>
              </p:ext>
            </p:extLst>
          </p:nvPr>
        </p:nvGraphicFramePr>
        <p:xfrm>
          <a:off x="3647482" y="644960"/>
          <a:ext cx="11714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82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85967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45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50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30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72988"/>
              </p:ext>
            </p:extLst>
          </p:nvPr>
        </p:nvGraphicFramePr>
        <p:xfrm>
          <a:off x="6080176" y="648229"/>
          <a:ext cx="11714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82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85967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45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50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30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9460"/>
              </p:ext>
            </p:extLst>
          </p:nvPr>
        </p:nvGraphicFramePr>
        <p:xfrm>
          <a:off x="8684654" y="653551"/>
          <a:ext cx="11714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82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85967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45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30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sp>
        <p:nvSpPr>
          <p:cNvPr id="33" name="テキスト ボックス 32"/>
          <p:cNvSpPr txBox="1"/>
          <p:nvPr/>
        </p:nvSpPr>
        <p:spPr>
          <a:xfrm>
            <a:off x="533400" y="207838"/>
            <a:ext cx="927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回目</a:t>
            </a: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21458"/>
              </p:ext>
            </p:extLst>
          </p:nvPr>
        </p:nvGraphicFramePr>
        <p:xfrm>
          <a:off x="1310126" y="3257051"/>
          <a:ext cx="11714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82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85967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45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30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383026" y="2876051"/>
            <a:ext cx="927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回目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85791"/>
              </p:ext>
            </p:extLst>
          </p:nvPr>
        </p:nvGraphicFramePr>
        <p:xfrm>
          <a:off x="3717412" y="3257051"/>
          <a:ext cx="11714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82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85967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45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30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02630"/>
              </p:ext>
            </p:extLst>
          </p:nvPr>
        </p:nvGraphicFramePr>
        <p:xfrm>
          <a:off x="6201033" y="3257051"/>
          <a:ext cx="11714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82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85967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30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45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24209"/>
              </p:ext>
            </p:extLst>
          </p:nvPr>
        </p:nvGraphicFramePr>
        <p:xfrm>
          <a:off x="9154554" y="3208995"/>
          <a:ext cx="11714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82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85967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30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45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grpSp>
        <p:nvGrpSpPr>
          <p:cNvPr id="51" name="グループ化 50"/>
          <p:cNvGrpSpPr/>
          <p:nvPr/>
        </p:nvGrpSpPr>
        <p:grpSpPr>
          <a:xfrm>
            <a:off x="9856108" y="1792092"/>
            <a:ext cx="2175014" cy="646331"/>
            <a:chOff x="9856108" y="1792092"/>
            <a:chExt cx="2175014" cy="646331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10237108" y="1792092"/>
              <a:ext cx="1794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交換</a:t>
              </a:r>
              <a:r>
                <a:rPr lang="ja-JP" altLang="en-US" b="1" dirty="0"/>
                <a:t>確認</a:t>
              </a:r>
              <a:endParaRPr lang="en-US" altLang="ja-JP" b="1" dirty="0"/>
            </a:p>
            <a:p>
              <a:r>
                <a:rPr lang="ja-JP" altLang="en-US" b="1" dirty="0"/>
                <a:t>しなくてよい</a:t>
              </a:r>
              <a:endParaRPr kumimoji="1" lang="ja-JP" altLang="en-US" b="1" dirty="0"/>
            </a:p>
          </p:txBody>
        </p:sp>
        <p:sp>
          <p:nvSpPr>
            <p:cNvPr id="39" name="左カーブ矢印 26"/>
            <p:cNvSpPr/>
            <p:nvPr/>
          </p:nvSpPr>
          <p:spPr>
            <a:xfrm>
              <a:off x="9856108" y="1804108"/>
              <a:ext cx="381000" cy="622300"/>
            </a:xfrm>
            <a:prstGeom prst="curved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7771292" y="1727729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交換</a:t>
            </a:r>
          </a:p>
        </p:txBody>
      </p:sp>
      <p:grpSp>
        <p:nvGrpSpPr>
          <p:cNvPr id="42" name="グループ化 41"/>
          <p:cNvGrpSpPr/>
          <p:nvPr/>
        </p:nvGrpSpPr>
        <p:grpSpPr>
          <a:xfrm>
            <a:off x="2471884" y="3370822"/>
            <a:ext cx="1082040" cy="646331"/>
            <a:chOff x="2482850" y="703822"/>
            <a:chExt cx="1082040" cy="646331"/>
          </a:xfrm>
        </p:grpSpPr>
        <p:sp>
          <p:nvSpPr>
            <p:cNvPr id="43" name="左カーブ矢印 20"/>
            <p:cNvSpPr/>
            <p:nvPr/>
          </p:nvSpPr>
          <p:spPr>
            <a:xfrm>
              <a:off x="2482850" y="715838"/>
              <a:ext cx="381000" cy="6223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866390" y="703822"/>
              <a:ext cx="698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交換</a:t>
              </a:r>
              <a:r>
                <a:rPr lang="ja-JP" altLang="en-US" b="1" dirty="0"/>
                <a:t>なし</a:t>
              </a:r>
              <a:endParaRPr kumimoji="1" lang="ja-JP" altLang="en-US" b="1" dirty="0"/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4902529" y="3693988"/>
            <a:ext cx="1079500" cy="622300"/>
            <a:chOff x="2482850" y="715838"/>
            <a:chExt cx="1079500" cy="622300"/>
          </a:xfrm>
        </p:grpSpPr>
        <p:sp>
          <p:nvSpPr>
            <p:cNvPr id="46" name="左カーブ矢印 20"/>
            <p:cNvSpPr/>
            <p:nvPr/>
          </p:nvSpPr>
          <p:spPr>
            <a:xfrm>
              <a:off x="2482850" y="715838"/>
              <a:ext cx="381000" cy="6223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863850" y="788613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交換</a:t>
              </a:r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7377335" y="3993122"/>
            <a:ext cx="2175014" cy="646331"/>
            <a:chOff x="9856108" y="1792092"/>
            <a:chExt cx="2175014" cy="646331"/>
          </a:xfrm>
        </p:grpSpPr>
        <p:sp>
          <p:nvSpPr>
            <p:cNvPr id="53" name="テキスト ボックス 52"/>
            <p:cNvSpPr txBox="1"/>
            <p:nvPr/>
          </p:nvSpPr>
          <p:spPr>
            <a:xfrm>
              <a:off x="10237108" y="1792092"/>
              <a:ext cx="1794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交換</a:t>
              </a:r>
              <a:r>
                <a:rPr lang="ja-JP" altLang="en-US" b="1" dirty="0"/>
                <a:t>確認</a:t>
              </a:r>
              <a:endParaRPr lang="en-US" altLang="ja-JP" b="1" dirty="0"/>
            </a:p>
            <a:p>
              <a:r>
                <a:rPr lang="ja-JP" altLang="en-US" b="1" dirty="0"/>
                <a:t>しなくてよい</a:t>
              </a:r>
              <a:endParaRPr kumimoji="1" lang="ja-JP" altLang="en-US" b="1" dirty="0"/>
            </a:p>
          </p:txBody>
        </p:sp>
        <p:sp>
          <p:nvSpPr>
            <p:cNvPr id="54" name="左カーブ矢印 26"/>
            <p:cNvSpPr/>
            <p:nvPr/>
          </p:nvSpPr>
          <p:spPr>
            <a:xfrm>
              <a:off x="9856108" y="1804108"/>
              <a:ext cx="381000" cy="622300"/>
            </a:xfrm>
            <a:prstGeom prst="curved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10326008" y="4416864"/>
            <a:ext cx="2175014" cy="646331"/>
            <a:chOff x="9856108" y="1792092"/>
            <a:chExt cx="2175014" cy="646331"/>
          </a:xfrm>
        </p:grpSpPr>
        <p:sp>
          <p:nvSpPr>
            <p:cNvPr id="56" name="テキスト ボックス 55"/>
            <p:cNvSpPr txBox="1"/>
            <p:nvPr/>
          </p:nvSpPr>
          <p:spPr>
            <a:xfrm>
              <a:off x="10237108" y="1792092"/>
              <a:ext cx="1794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交換</a:t>
              </a:r>
              <a:r>
                <a:rPr lang="ja-JP" altLang="en-US" b="1" dirty="0"/>
                <a:t>確認</a:t>
              </a:r>
              <a:endParaRPr lang="en-US" altLang="ja-JP" b="1" dirty="0"/>
            </a:p>
            <a:p>
              <a:r>
                <a:rPr lang="ja-JP" altLang="en-US" b="1" dirty="0"/>
                <a:t>しなくてよい</a:t>
              </a:r>
              <a:endParaRPr kumimoji="1" lang="ja-JP" altLang="en-US" b="1" dirty="0"/>
            </a:p>
          </p:txBody>
        </p:sp>
        <p:sp>
          <p:nvSpPr>
            <p:cNvPr id="57" name="左カーブ矢印 26"/>
            <p:cNvSpPr/>
            <p:nvPr/>
          </p:nvSpPr>
          <p:spPr>
            <a:xfrm>
              <a:off x="9856108" y="1804108"/>
              <a:ext cx="381000" cy="622300"/>
            </a:xfrm>
            <a:prstGeom prst="curved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68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495300" y="241300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回目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1854200" y="956643"/>
            <a:ext cx="1079500" cy="622300"/>
            <a:chOff x="2482850" y="715838"/>
            <a:chExt cx="1079500" cy="622300"/>
          </a:xfrm>
        </p:grpSpPr>
        <p:sp>
          <p:nvSpPr>
            <p:cNvPr id="10" name="左カーブ矢印 20"/>
            <p:cNvSpPr/>
            <p:nvPr/>
          </p:nvSpPr>
          <p:spPr>
            <a:xfrm>
              <a:off x="2482850" y="715838"/>
              <a:ext cx="381000" cy="6223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863850" y="842322"/>
              <a:ext cx="69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交換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4105102" y="1279809"/>
            <a:ext cx="2175014" cy="646331"/>
            <a:chOff x="9856108" y="1792092"/>
            <a:chExt cx="2175014" cy="646331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0237108" y="1792092"/>
              <a:ext cx="1794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交換</a:t>
              </a:r>
              <a:r>
                <a:rPr lang="ja-JP" altLang="en-US" b="1" dirty="0"/>
                <a:t>確認</a:t>
              </a:r>
              <a:endParaRPr lang="en-US" altLang="ja-JP" b="1" dirty="0"/>
            </a:p>
            <a:p>
              <a:r>
                <a:rPr lang="ja-JP" altLang="en-US" b="1" dirty="0"/>
                <a:t>しなくてよい</a:t>
              </a:r>
              <a:endParaRPr kumimoji="1" lang="ja-JP" altLang="en-US" b="1" dirty="0"/>
            </a:p>
          </p:txBody>
        </p:sp>
        <p:sp>
          <p:nvSpPr>
            <p:cNvPr id="17" name="左カーブ矢印 26"/>
            <p:cNvSpPr/>
            <p:nvPr/>
          </p:nvSpPr>
          <p:spPr>
            <a:xfrm>
              <a:off x="9856108" y="1804108"/>
              <a:ext cx="381000" cy="622300"/>
            </a:xfrm>
            <a:prstGeom prst="curved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25397"/>
              </p:ext>
            </p:extLst>
          </p:nvPr>
        </p:nvGraphicFramePr>
        <p:xfrm>
          <a:off x="761269" y="848524"/>
          <a:ext cx="109293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83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802048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30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45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76420"/>
              </p:ext>
            </p:extLst>
          </p:nvPr>
        </p:nvGraphicFramePr>
        <p:xfrm>
          <a:off x="2933648" y="860540"/>
          <a:ext cx="11714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82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85967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35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45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grpSp>
        <p:nvGrpSpPr>
          <p:cNvPr id="12" name="グループ化 11"/>
          <p:cNvGrpSpPr/>
          <p:nvPr/>
        </p:nvGrpSpPr>
        <p:grpSpPr>
          <a:xfrm>
            <a:off x="7162896" y="1602974"/>
            <a:ext cx="2175014" cy="646331"/>
            <a:chOff x="9856108" y="1792092"/>
            <a:chExt cx="2175014" cy="646331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10237108" y="1792092"/>
              <a:ext cx="1794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交換</a:t>
              </a:r>
              <a:r>
                <a:rPr lang="ja-JP" altLang="en-US" b="1" dirty="0"/>
                <a:t>確認</a:t>
              </a:r>
              <a:endParaRPr lang="en-US" altLang="ja-JP" b="1" dirty="0"/>
            </a:p>
            <a:p>
              <a:r>
                <a:rPr lang="ja-JP" altLang="en-US" b="1" dirty="0"/>
                <a:t>しなくてよい</a:t>
              </a:r>
              <a:endParaRPr kumimoji="1" lang="ja-JP" altLang="en-US" b="1" dirty="0"/>
            </a:p>
          </p:txBody>
        </p:sp>
        <p:sp>
          <p:nvSpPr>
            <p:cNvPr id="14" name="左カーブ矢印 26"/>
            <p:cNvSpPr/>
            <p:nvPr/>
          </p:nvSpPr>
          <p:spPr>
            <a:xfrm>
              <a:off x="9856108" y="1804108"/>
              <a:ext cx="381000" cy="622300"/>
            </a:xfrm>
            <a:prstGeom prst="curved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55707"/>
              </p:ext>
            </p:extLst>
          </p:nvPr>
        </p:nvGraphicFramePr>
        <p:xfrm>
          <a:off x="6075389" y="832764"/>
          <a:ext cx="104869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109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769583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35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45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grpSp>
        <p:nvGrpSpPr>
          <p:cNvPr id="21" name="グループ化 20"/>
          <p:cNvGrpSpPr/>
          <p:nvPr/>
        </p:nvGrpSpPr>
        <p:grpSpPr>
          <a:xfrm>
            <a:off x="10265822" y="2056393"/>
            <a:ext cx="2175014" cy="646331"/>
            <a:chOff x="9856108" y="1792092"/>
            <a:chExt cx="2175014" cy="646331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0237108" y="1792092"/>
              <a:ext cx="1794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交換</a:t>
              </a:r>
              <a:r>
                <a:rPr lang="ja-JP" altLang="en-US" b="1" dirty="0"/>
                <a:t>確認</a:t>
              </a:r>
              <a:endParaRPr lang="en-US" altLang="ja-JP" b="1" dirty="0"/>
            </a:p>
            <a:p>
              <a:r>
                <a:rPr lang="ja-JP" altLang="en-US" b="1" dirty="0"/>
                <a:t>しなくてよい</a:t>
              </a:r>
              <a:endParaRPr kumimoji="1" lang="ja-JP" altLang="en-US" b="1" dirty="0"/>
            </a:p>
          </p:txBody>
        </p:sp>
        <p:sp>
          <p:nvSpPr>
            <p:cNvPr id="23" name="左カーブ矢印 26"/>
            <p:cNvSpPr/>
            <p:nvPr/>
          </p:nvSpPr>
          <p:spPr>
            <a:xfrm>
              <a:off x="9856108" y="1804108"/>
              <a:ext cx="381000" cy="622300"/>
            </a:xfrm>
            <a:prstGeom prst="curved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81540"/>
              </p:ext>
            </p:extLst>
          </p:nvPr>
        </p:nvGraphicFramePr>
        <p:xfrm>
          <a:off x="9094368" y="860540"/>
          <a:ext cx="11714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82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85967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i="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35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45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9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68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C00000"/>
                          </a:solidFill>
                        </a:rPr>
                        <a:t>60</a:t>
                      </a:r>
                      <a:endParaRPr kumimoji="1" lang="ja-JP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74359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65200" y="3848100"/>
            <a:ext cx="10058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つまり、要素数が</a:t>
            </a:r>
            <a:r>
              <a:rPr lang="en-US" altLang="ja-JP" dirty="0"/>
              <a:t>5</a:t>
            </a:r>
            <a:r>
              <a:rPr lang="ja-JP" altLang="en-US" dirty="0"/>
              <a:t>であれば</a:t>
            </a:r>
            <a:r>
              <a:rPr lang="en-US" altLang="ja-JP" dirty="0"/>
              <a:t>4</a:t>
            </a:r>
            <a:r>
              <a:rPr lang="ja-JP" altLang="en-US" dirty="0"/>
              <a:t>回ほど</a:t>
            </a:r>
            <a:r>
              <a:rPr lang="en-US" altLang="ja-JP" dirty="0"/>
              <a:t> [0]</a:t>
            </a:r>
            <a:r>
              <a:rPr lang="ja-JP" altLang="en-US" dirty="0"/>
              <a:t>と</a:t>
            </a:r>
            <a:r>
              <a:rPr lang="en-US" altLang="ja-JP" dirty="0"/>
              <a:t>[1],[1]</a:t>
            </a:r>
            <a:r>
              <a:rPr lang="ja-JP" altLang="en-US" dirty="0"/>
              <a:t>と</a:t>
            </a:r>
            <a:r>
              <a:rPr lang="en-US" altLang="ja-JP" dirty="0"/>
              <a:t>[2]</a:t>
            </a:r>
            <a:r>
              <a:rPr lang="ja-JP" altLang="en-US" dirty="0" err="1"/>
              <a:t>のように</a:t>
            </a:r>
            <a:endParaRPr lang="en-US" altLang="ja-JP" dirty="0"/>
          </a:p>
          <a:p>
            <a:r>
              <a:rPr lang="ja-JP" altLang="en-US" dirty="0"/>
              <a:t>「下の要素と比較し、上のほうが大きければ互いに交換する」という作業をする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要素数</a:t>
            </a:r>
            <a:r>
              <a:rPr lang="en-US" altLang="ja-JP" dirty="0" err="1"/>
              <a:t>n</a:t>
            </a:r>
            <a:r>
              <a:rPr lang="ja-JP" altLang="en-US" dirty="0"/>
              <a:t>の場合は</a:t>
            </a:r>
            <a:r>
              <a:rPr lang="en-US" altLang="ja-JP" dirty="0"/>
              <a:t>n-1</a:t>
            </a:r>
            <a:r>
              <a:rPr lang="ja-JP" altLang="en-US" dirty="0"/>
              <a:t>回なので</a:t>
            </a:r>
            <a:r>
              <a:rPr lang="en-US" altLang="ja-JP" dirty="0"/>
              <a:t>,</a:t>
            </a:r>
            <a:r>
              <a:rPr lang="ja-JP" altLang="en-US" dirty="0"/>
              <a:t>要素数</a:t>
            </a:r>
            <a:r>
              <a:rPr lang="en-US" altLang="ja-JP" dirty="0"/>
              <a:t>10</a:t>
            </a:r>
            <a:r>
              <a:rPr lang="ja-JP" altLang="en-US" dirty="0"/>
              <a:t>の場合を一部</a:t>
            </a:r>
            <a:r>
              <a:rPr lang="en-US" altLang="ja-JP" dirty="0"/>
              <a:t>java</a:t>
            </a:r>
            <a:r>
              <a:rPr lang="ja-JP" altLang="en-US" dirty="0"/>
              <a:t>で書くと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sz="2000" dirty="0"/>
              <a:t>for(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=0;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&lt; 10-1;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++){</a:t>
            </a:r>
          </a:p>
          <a:p>
            <a:r>
              <a:rPr lang="en-US" altLang="ja-JP" sz="2000" dirty="0"/>
              <a:t>	//</a:t>
            </a:r>
            <a:r>
              <a:rPr lang="ja-JP" altLang="en-US" sz="2000" dirty="0"/>
              <a:t>下の要素と比較し、上のほうが大きければ互いに交換する処理を繰り返す</a:t>
            </a:r>
            <a:endParaRPr lang="en-US" altLang="ja-JP" sz="2000" dirty="0"/>
          </a:p>
          <a:p>
            <a:r>
              <a:rPr lang="en-US" altLang="ja-JP" sz="2000" dirty="0"/>
              <a:t>}</a:t>
            </a:r>
          </a:p>
          <a:p>
            <a:r>
              <a:rPr lang="ja-JP" altLang="en-US" sz="2000" dirty="0"/>
              <a:t>となる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00369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100" dirty="0"/>
              <a:t>下の要素と比較し、上のほうが大きければ互いに交換する方法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下の要素と上の要素を比較する場合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上の要素を</a:t>
            </a:r>
            <a:r>
              <a:rPr lang="en-US" altLang="ja-JP" dirty="0" err="1"/>
              <a:t>i</a:t>
            </a:r>
            <a:r>
              <a:rPr lang="ja-JP" altLang="en-US" dirty="0"/>
              <a:t>番目とすると下の添え字は</a:t>
            </a:r>
            <a:r>
              <a:rPr lang="en-US" altLang="ja-JP" dirty="0"/>
              <a:t>i+1</a:t>
            </a:r>
            <a:r>
              <a:rPr lang="ja-JP" altLang="en-US" dirty="0"/>
              <a:t>となる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よって配列名</a:t>
            </a:r>
            <a:r>
              <a:rPr lang="en-US" altLang="ja-JP" dirty="0" err="1"/>
              <a:t>ar</a:t>
            </a:r>
            <a:r>
              <a:rPr lang="ja-JP" altLang="en-US" dirty="0"/>
              <a:t>の場合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/>
              <a:t>if(</a:t>
            </a:r>
            <a:r>
              <a:rPr lang="en-US" altLang="ja-JP" dirty="0" err="1"/>
              <a:t>ar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 &gt; </a:t>
            </a:r>
            <a:r>
              <a:rPr lang="en-US" altLang="ja-JP" dirty="0" err="1"/>
              <a:t>ar</a:t>
            </a:r>
            <a:r>
              <a:rPr lang="en-US" altLang="ja-JP" dirty="0"/>
              <a:t>[i+1])</a:t>
            </a:r>
            <a:r>
              <a:rPr lang="ja-JP" altLang="en-US" dirty="0"/>
              <a:t>となる　そして、この場合入れ替えるので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tmp</a:t>
            </a:r>
            <a:r>
              <a:rPr lang="en-US" altLang="ja-JP" dirty="0"/>
              <a:t> = </a:t>
            </a:r>
            <a:r>
              <a:rPr lang="en-US" altLang="ja-JP" dirty="0" err="1"/>
              <a:t>ar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 err="1"/>
              <a:t>ar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 = </a:t>
            </a:r>
            <a:r>
              <a:rPr lang="en-US" altLang="ja-JP" dirty="0" err="1"/>
              <a:t>ar</a:t>
            </a:r>
            <a:r>
              <a:rPr lang="en-US" altLang="ja-JP" dirty="0"/>
              <a:t>[i+1];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ar</a:t>
            </a:r>
            <a:r>
              <a:rPr lang="en-US" altLang="ja-JP" dirty="0"/>
              <a:t>[i+1] = </a:t>
            </a:r>
            <a:r>
              <a:rPr lang="en-US" altLang="ja-JP" dirty="0" err="1"/>
              <a:t>tmp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ja-JP" altLang="en-US" dirty="0"/>
              <a:t>という処理をすればよい</a:t>
            </a: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45875"/>
              </p:ext>
            </p:extLst>
          </p:nvPr>
        </p:nvGraphicFramePr>
        <p:xfrm>
          <a:off x="9283700" y="1278492"/>
          <a:ext cx="193643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72652643"/>
                    </a:ext>
                  </a:extLst>
                </a:gridCol>
                <a:gridCol w="1123632">
                  <a:extLst>
                    <a:ext uri="{9D8B030D-6E8A-4147-A177-3AD203B41FA5}">
                      <a16:colId xmlns:a16="http://schemas.microsoft.com/office/drawing/2014/main" val="1725462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35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0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i+1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50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72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497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20700"/>
            <a:ext cx="11201400" cy="5656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また、この処理を繰り返す回数は</a:t>
            </a:r>
            <a:r>
              <a:rPr lang="ja-JP" altLang="en-US" dirty="0"/>
              <a:t>　要素数</a:t>
            </a:r>
            <a:r>
              <a:rPr lang="en-US" altLang="ja-JP" dirty="0"/>
              <a:t>5</a:t>
            </a:r>
            <a:r>
              <a:rPr lang="ja-JP" altLang="en-US" dirty="0"/>
              <a:t>の配列の場合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5-1</a:t>
            </a:r>
            <a:r>
              <a:rPr lang="ja-JP" altLang="en-US" dirty="0"/>
              <a:t>回である。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よって要素数</a:t>
            </a:r>
            <a:r>
              <a:rPr lang="en-US" altLang="ja-JP" dirty="0"/>
              <a:t>n</a:t>
            </a:r>
            <a:r>
              <a:rPr lang="ja-JP" altLang="en-US" dirty="0"/>
              <a:t>の場合</a:t>
            </a:r>
            <a:r>
              <a:rPr lang="en-US" altLang="ja-JP" dirty="0"/>
              <a:t>n-1</a:t>
            </a:r>
            <a:r>
              <a:rPr lang="ja-JP" altLang="en-US" dirty="0"/>
              <a:t>回である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さらに繰り返されるごとに</a:t>
            </a:r>
            <a:r>
              <a:rPr lang="en-US" altLang="ja-JP" dirty="0"/>
              <a:t>1</a:t>
            </a:r>
            <a:r>
              <a:rPr lang="ja-JP" altLang="en-US" dirty="0" err="1"/>
              <a:t>づつ</a:t>
            </a:r>
            <a:r>
              <a:rPr lang="ja-JP" altLang="en-US" dirty="0"/>
              <a:t>調べなくてよい数が増加する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つまり要素数</a:t>
            </a:r>
            <a:r>
              <a:rPr lang="en-US" altLang="ja-JP" dirty="0"/>
              <a:t>10</a:t>
            </a:r>
            <a:r>
              <a:rPr lang="ja-JP" altLang="en-US" dirty="0"/>
              <a:t>の配列の場合</a:t>
            </a:r>
            <a:r>
              <a:rPr lang="en-US" altLang="ja-JP" dirty="0"/>
              <a:t>java</a:t>
            </a:r>
            <a:r>
              <a:rPr lang="ja-JP" altLang="en-US" dirty="0"/>
              <a:t>言語では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for(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=0;i&lt;10-1; </a:t>
            </a:r>
            <a:r>
              <a:rPr lang="en-US" altLang="ja-JP" dirty="0" err="1"/>
              <a:t>i</a:t>
            </a:r>
            <a:r>
              <a:rPr lang="en-US" altLang="ja-JP" dirty="0"/>
              <a:t>++){</a:t>
            </a:r>
          </a:p>
          <a:p>
            <a:pPr marL="0" indent="0">
              <a:buNone/>
            </a:pPr>
            <a:r>
              <a:rPr lang="en-US" altLang="ja-JP" dirty="0"/>
              <a:t>	for(</a:t>
            </a:r>
            <a:r>
              <a:rPr lang="en-US" altLang="ja-JP" dirty="0" err="1"/>
              <a:t>int</a:t>
            </a:r>
            <a:r>
              <a:rPr lang="en-US" altLang="ja-JP" dirty="0"/>
              <a:t> j=0; j&lt;10-1-i; </a:t>
            </a:r>
            <a:r>
              <a:rPr lang="en-US" altLang="ja-JP" dirty="0" err="1"/>
              <a:t>j++</a:t>
            </a:r>
            <a:r>
              <a:rPr lang="en-US" altLang="ja-JP" dirty="0"/>
              <a:t>){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en-US" altLang="ja-JP" sz="2400" dirty="0"/>
              <a:t>//</a:t>
            </a:r>
            <a:r>
              <a:rPr lang="ja-JP" altLang="en-US" sz="2400" dirty="0"/>
              <a:t>下の要素と比較し、上のほうが大きければ互いに交換する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}</a:t>
            </a:r>
          </a:p>
          <a:p>
            <a:pPr marL="0" indent="0">
              <a:buNone/>
            </a:pPr>
            <a:r>
              <a:rPr lang="en-US" altLang="ja-JP" sz="2400" dirty="0"/>
              <a:t>}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となる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589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1800" y="0"/>
            <a:ext cx="10515600" cy="495300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解答例</a:t>
            </a:r>
            <a:r>
              <a:rPr kumimoji="1"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245097" y="368300"/>
            <a:ext cx="11946903" cy="648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import</a:t>
            </a: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en-US" altLang="ja-JP" sz="2000" dirty="0" err="1">
                <a:solidFill>
                  <a:schemeClr val="tx1"/>
                </a:solidFill>
              </a:rPr>
              <a:t>java.util.Scanner</a:t>
            </a:r>
            <a:r>
              <a:rPr lang="en-US" altLang="ja-JP" sz="2000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public class Main{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	public static void main(String[] </a:t>
            </a:r>
            <a:r>
              <a:rPr lang="en-US" altLang="ja-JP" sz="1600" dirty="0" err="1">
                <a:solidFill>
                  <a:schemeClr val="tx1"/>
                </a:solidFill>
              </a:rPr>
              <a:t>args</a:t>
            </a:r>
            <a:r>
              <a:rPr lang="en-US" altLang="ja-JP" sz="16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Scanner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dirty="0" err="1">
                <a:solidFill>
                  <a:schemeClr val="tx1"/>
                </a:solidFill>
              </a:rPr>
              <a:t>sc</a:t>
            </a:r>
            <a:r>
              <a:rPr lang="en-US" altLang="ja-JP" dirty="0">
                <a:solidFill>
                  <a:schemeClr val="tx1"/>
                </a:solidFill>
              </a:rPr>
              <a:t> = new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dirty="0">
                <a:solidFill>
                  <a:schemeClr val="tx1"/>
                </a:solidFill>
              </a:rPr>
              <a:t>Scanner(System.in);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en-US" altLang="ja-JP" dirty="0">
                <a:solidFill>
                  <a:schemeClr val="tx1"/>
                </a:solidFill>
              </a:rPr>
              <a:t>[]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dirty="0" err="1">
                <a:solidFill>
                  <a:schemeClr val="tx1"/>
                </a:solidFill>
              </a:rPr>
              <a:t>ar</a:t>
            </a:r>
            <a:r>
              <a:rPr lang="en-US" altLang="ja-JP" dirty="0">
                <a:solidFill>
                  <a:schemeClr val="tx1"/>
                </a:solidFill>
              </a:rPr>
              <a:t> = new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en-US" altLang="ja-JP" dirty="0">
                <a:solidFill>
                  <a:schemeClr val="tx1"/>
                </a:solidFill>
              </a:rPr>
              <a:t>[10];			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en-US" altLang="ja-JP" dirty="0" err="1">
                <a:solidFill>
                  <a:srgbClr val="00B050"/>
                </a:solidFill>
              </a:rPr>
              <a:t>int</a:t>
            </a:r>
            <a:r>
              <a:rPr lang="ja-JP" altLang="en-US" dirty="0">
                <a:solidFill>
                  <a:srgbClr val="00B050"/>
                </a:solidFill>
              </a:rPr>
              <a:t>型の配列</a:t>
            </a:r>
            <a:r>
              <a:rPr lang="en-US" altLang="ja-JP" dirty="0">
                <a:solidFill>
                  <a:srgbClr val="00B050"/>
                </a:solidFill>
              </a:rPr>
              <a:t>,10</a:t>
            </a:r>
            <a:r>
              <a:rPr lang="ja-JP" altLang="en-US" dirty="0">
                <a:solidFill>
                  <a:srgbClr val="00B050"/>
                </a:solidFill>
              </a:rPr>
              <a:t>の要素数で作成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	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dirty="0" err="1">
                <a:solidFill>
                  <a:schemeClr val="tx1"/>
                </a:solidFill>
              </a:rPr>
              <a:t>tmp</a:t>
            </a:r>
            <a:r>
              <a:rPr lang="en-US" altLang="ja-JP" dirty="0">
                <a:solidFill>
                  <a:schemeClr val="tx1"/>
                </a:solidFill>
              </a:rPr>
              <a:t>;				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交換時に使用する一時的な保管場所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	for(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=0; 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&lt;10; 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++){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	</a:t>
            </a:r>
            <a:r>
              <a:rPr lang="en-US" altLang="ja-JP" dirty="0" err="1">
                <a:solidFill>
                  <a:schemeClr val="tx1"/>
                </a:solidFill>
              </a:rPr>
              <a:t>ar</a:t>
            </a:r>
            <a:r>
              <a:rPr lang="en-US" altLang="ja-JP" dirty="0">
                <a:solidFill>
                  <a:schemeClr val="tx1"/>
                </a:solidFill>
              </a:rPr>
              <a:t>[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] = </a:t>
            </a:r>
            <a:r>
              <a:rPr lang="en-US" altLang="ja-JP" dirty="0" err="1">
                <a:solidFill>
                  <a:schemeClr val="tx1"/>
                </a:solidFill>
              </a:rPr>
              <a:t>sc.nextInt</a:t>
            </a:r>
            <a:r>
              <a:rPr lang="en-US" altLang="ja-JP" dirty="0">
                <a:solidFill>
                  <a:schemeClr val="tx1"/>
                </a:solidFill>
              </a:rPr>
              <a:t>();		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キ</a:t>
            </a:r>
            <a:r>
              <a:rPr lang="en-US" altLang="ja-JP" dirty="0">
                <a:solidFill>
                  <a:srgbClr val="00B050"/>
                </a:solidFill>
              </a:rPr>
              <a:t>-</a:t>
            </a:r>
            <a:r>
              <a:rPr lang="ja-JP" altLang="en-US" dirty="0">
                <a:solidFill>
                  <a:srgbClr val="00B050"/>
                </a:solidFill>
              </a:rPr>
              <a:t>ボードから入力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		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for(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=0; 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&lt;10-1; 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++){		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バブルソート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		for(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dirty="0">
                <a:solidFill>
                  <a:schemeClr val="tx1"/>
                </a:solidFill>
              </a:rPr>
              <a:t>j=0; j&lt;10-1-i; </a:t>
            </a:r>
            <a:r>
              <a:rPr lang="en-US" altLang="ja-JP" dirty="0" err="1">
                <a:solidFill>
                  <a:schemeClr val="tx1"/>
                </a:solidFill>
              </a:rPr>
              <a:t>j++</a:t>
            </a:r>
            <a:r>
              <a:rPr lang="en-US" altLang="ja-JP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		if(</a:t>
            </a:r>
            <a:r>
              <a:rPr lang="en-US" altLang="ja-JP" dirty="0" err="1">
                <a:solidFill>
                  <a:schemeClr val="tx1"/>
                </a:solidFill>
              </a:rPr>
              <a:t>ar</a:t>
            </a:r>
            <a:r>
              <a:rPr lang="en-US" altLang="ja-JP" dirty="0">
                <a:solidFill>
                  <a:schemeClr val="tx1"/>
                </a:solidFill>
              </a:rPr>
              <a:t>[j] &gt; </a:t>
            </a:r>
            <a:r>
              <a:rPr lang="en-US" altLang="ja-JP" dirty="0" err="1">
                <a:solidFill>
                  <a:schemeClr val="tx1"/>
                </a:solidFill>
              </a:rPr>
              <a:t>ar</a:t>
            </a:r>
            <a:r>
              <a:rPr lang="en-US" altLang="ja-JP" dirty="0">
                <a:solidFill>
                  <a:schemeClr val="tx1"/>
                </a:solidFill>
              </a:rPr>
              <a:t>[j+1]){	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要素の比較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				</a:t>
            </a:r>
            <a:r>
              <a:rPr lang="en-US" altLang="ja-JP" dirty="0" err="1">
                <a:solidFill>
                  <a:schemeClr val="tx1"/>
                </a:solidFill>
              </a:rPr>
              <a:t>tmp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dirty="0" err="1">
                <a:solidFill>
                  <a:schemeClr val="tx1"/>
                </a:solidFill>
              </a:rPr>
              <a:t>ar</a:t>
            </a:r>
            <a:r>
              <a:rPr lang="en-US" altLang="ja-JP" dirty="0">
                <a:solidFill>
                  <a:schemeClr val="tx1"/>
                </a:solidFill>
              </a:rPr>
              <a:t>[j];	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上側の要素が大きいなら交換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				</a:t>
            </a:r>
            <a:r>
              <a:rPr lang="en-US" altLang="ja-JP" dirty="0" err="1">
                <a:solidFill>
                  <a:schemeClr val="tx1"/>
                </a:solidFill>
              </a:rPr>
              <a:t>ar</a:t>
            </a:r>
            <a:r>
              <a:rPr lang="en-US" altLang="ja-JP" dirty="0">
                <a:solidFill>
                  <a:schemeClr val="tx1"/>
                </a:solidFill>
              </a:rPr>
              <a:t>[j] = </a:t>
            </a:r>
            <a:r>
              <a:rPr lang="en-US" altLang="ja-JP" dirty="0" err="1">
                <a:solidFill>
                  <a:schemeClr val="tx1"/>
                </a:solidFill>
              </a:rPr>
              <a:t>ar</a:t>
            </a:r>
            <a:r>
              <a:rPr lang="en-US" altLang="ja-JP" dirty="0">
                <a:solidFill>
                  <a:schemeClr val="tx1"/>
                </a:solidFill>
              </a:rPr>
              <a:t>[j+1];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			</a:t>
            </a:r>
            <a:r>
              <a:rPr lang="en-US" altLang="ja-JP" dirty="0" err="1">
                <a:solidFill>
                  <a:schemeClr val="tx1"/>
                </a:solidFill>
              </a:rPr>
              <a:t>ar</a:t>
            </a:r>
            <a:r>
              <a:rPr lang="en-US" altLang="ja-JP" dirty="0">
                <a:solidFill>
                  <a:schemeClr val="tx1"/>
                </a:solidFill>
              </a:rPr>
              <a:t>[j+1] = </a:t>
            </a:r>
            <a:r>
              <a:rPr lang="en-US" altLang="ja-JP" dirty="0" err="1">
                <a:solidFill>
                  <a:schemeClr val="tx1"/>
                </a:solidFill>
              </a:rPr>
              <a:t>tmp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				}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			}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		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</a:t>
            </a:r>
            <a:r>
              <a:rPr lang="en-US" altLang="ja-JP" dirty="0" err="1">
                <a:solidFill>
                  <a:schemeClr val="tx1"/>
                </a:solidFill>
              </a:rPr>
              <a:t>System.out.println</a:t>
            </a:r>
            <a:r>
              <a:rPr lang="en-US" altLang="ja-JP" dirty="0">
                <a:solidFill>
                  <a:schemeClr val="tx1"/>
                </a:solidFill>
              </a:rPr>
              <a:t>();			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見やすくするために改行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	for(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r>
              <a:rPr lang="ja-JP" altLang="en-US" dirty="0">
                <a:solidFill>
                  <a:schemeClr val="tx1"/>
                </a:solidFill>
              </a:rPr>
              <a:t>△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=0; 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&lt;10; 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++)			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入れ替え後の配列を出力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		</a:t>
            </a:r>
            <a:r>
              <a:rPr lang="en-US" altLang="ja-JP" dirty="0" err="1">
                <a:solidFill>
                  <a:schemeClr val="tx1"/>
                </a:solidFill>
              </a:rPr>
              <a:t>System.out.println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ar</a:t>
            </a:r>
            <a:r>
              <a:rPr lang="en-US" altLang="ja-JP" dirty="0">
                <a:solidFill>
                  <a:schemeClr val="tx1"/>
                </a:solidFill>
              </a:rPr>
              <a:t>[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]);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5472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kumimoji="1" lang="en-US" altLang="ja-JP" b="1" dirty="0">
                <a:latin typeface="+mn-ea"/>
                <a:ea typeface="+mn-ea"/>
              </a:rPr>
              <a:t>for</a:t>
            </a:r>
            <a:r>
              <a:rPr kumimoji="1" lang="ja-JP" altLang="en-US" b="1" dirty="0">
                <a:latin typeface="+mn-ea"/>
                <a:ea typeface="+mn-ea"/>
              </a:rPr>
              <a:t>文と</a:t>
            </a:r>
            <a:r>
              <a:rPr kumimoji="1" lang="en-US" altLang="ja-JP" b="1" dirty="0">
                <a:latin typeface="+mn-ea"/>
                <a:ea typeface="+mn-ea"/>
              </a:rPr>
              <a:t>while</a:t>
            </a:r>
            <a:r>
              <a:rPr kumimoji="1" lang="ja-JP" altLang="en-US" b="1" dirty="0">
                <a:latin typeface="+mn-ea"/>
                <a:ea typeface="+mn-ea"/>
              </a:rPr>
              <a:t>文　の違い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6600" y="1653379"/>
            <a:ext cx="9994900" cy="384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・繰り返す数が決まっているか</a:t>
            </a:r>
            <a:endParaRPr lang="en-US" altLang="ja-JP" b="1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決まっているなら </a:t>
            </a:r>
            <a:r>
              <a:rPr kumimoji="1" lang="en-US" altLang="ja-JP" dirty="0"/>
              <a:t>			</a:t>
            </a:r>
            <a:r>
              <a:rPr lang="ja-JP" altLang="en-US" dirty="0"/>
              <a:t>　　</a:t>
            </a:r>
            <a:r>
              <a:rPr kumimoji="1" lang="en-US" altLang="ja-JP" dirty="0"/>
              <a:t>for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kumimoji="1" lang="ja-JP" altLang="en-US" dirty="0"/>
              <a:t>決まっていない</a:t>
            </a:r>
            <a:br>
              <a:rPr kumimoji="1" lang="en-US" altLang="ja-JP" dirty="0"/>
            </a:br>
            <a:r>
              <a:rPr kumimoji="1" lang="en-US" altLang="ja-JP" dirty="0"/>
              <a:t>		</a:t>
            </a:r>
            <a:r>
              <a:rPr kumimoji="1" lang="ja-JP" altLang="en-US" dirty="0"/>
              <a:t>初期化処理の必要がない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変化式が必要ない</a:t>
            </a:r>
            <a:endParaRPr kumimoji="1" lang="en-US" altLang="ja-JP" dirty="0"/>
          </a:p>
        </p:txBody>
      </p:sp>
      <p:sp>
        <p:nvSpPr>
          <p:cNvPr id="6" name="右中かっこ 5"/>
          <p:cNvSpPr/>
          <p:nvPr/>
        </p:nvSpPr>
        <p:spPr>
          <a:xfrm>
            <a:off x="6883400" y="3041649"/>
            <a:ext cx="292100" cy="1069975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9550" y="3345803"/>
            <a:ext cx="12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while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203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25700" y="588170"/>
            <a:ext cx="7899400" cy="605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4000" b="1" dirty="0"/>
              <a:t>繰り返す数が決まっている場合</a:t>
            </a:r>
            <a:endParaRPr kumimoji="1" lang="en-US" altLang="ja-JP" sz="4000" b="1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68300" y="2350690"/>
            <a:ext cx="4940300" cy="15224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for (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=0</a:t>
            </a:r>
            <a:r>
              <a:rPr lang="en-US" altLang="ja-JP" b="1" dirty="0"/>
              <a:t>; </a:t>
            </a:r>
            <a:r>
              <a:rPr lang="en-US" altLang="ja-JP" b="1" dirty="0" err="1"/>
              <a:t>i</a:t>
            </a:r>
            <a:r>
              <a:rPr lang="en-US" altLang="ja-JP" b="1" dirty="0"/>
              <a:t>&lt;10 ; </a:t>
            </a:r>
            <a:r>
              <a:rPr lang="en-US" altLang="ja-JP" b="1" dirty="0" err="1"/>
              <a:t>i</a:t>
            </a:r>
            <a:r>
              <a:rPr lang="en-US" altLang="ja-JP" b="1" dirty="0"/>
              <a:t>++</a:t>
            </a:r>
            <a:r>
              <a:rPr lang="en-US" altLang="ja-JP" dirty="0"/>
              <a:t>){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	</a:t>
            </a:r>
            <a:r>
              <a:rPr lang="ja-JP" altLang="en-US" dirty="0"/>
              <a:t>繰り返される処理</a:t>
            </a:r>
            <a:r>
              <a:rPr lang="en-US" altLang="ja-JP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121400" y="2350690"/>
            <a:ext cx="5359400" cy="225742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while(</a:t>
            </a:r>
            <a:r>
              <a:rPr lang="en-US" altLang="ja-JP" dirty="0" err="1"/>
              <a:t>i</a:t>
            </a:r>
            <a:r>
              <a:rPr lang="en-US" altLang="ja-JP" dirty="0"/>
              <a:t>&lt;10){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	</a:t>
            </a:r>
            <a:r>
              <a:rPr lang="ja-JP" altLang="en-US" dirty="0"/>
              <a:t>繰り返す処理</a:t>
            </a:r>
            <a:r>
              <a:rPr lang="en-US" altLang="ja-JP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i</a:t>
            </a:r>
            <a:r>
              <a:rPr lang="en-US" altLang="ja-JP" dirty="0"/>
              <a:t>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78200" y="1651000"/>
            <a:ext cx="599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とある処理を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回行うプログラム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157734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6000" y="511374"/>
            <a:ext cx="10515600" cy="63817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b="1" dirty="0">
                <a:latin typeface="+mn-ea"/>
                <a:ea typeface="+mn-ea"/>
              </a:rPr>
              <a:t>繰り返す数が決まっていない場合</a:t>
            </a:r>
            <a:r>
              <a:rPr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76600" y="1513086"/>
            <a:ext cx="5638800" cy="5286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0</a:t>
            </a:r>
            <a:r>
              <a:rPr lang="ja-JP" altLang="en-US" dirty="0"/>
              <a:t>が入力されない限り繰り返す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30200" y="2130624"/>
            <a:ext cx="5765800" cy="311447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Scanner </a:t>
            </a:r>
            <a:r>
              <a:rPr lang="en-US" altLang="ja-JP" sz="2400" dirty="0" err="1"/>
              <a:t>sc</a:t>
            </a:r>
            <a:r>
              <a:rPr lang="en-US" altLang="ja-JP" sz="2400" dirty="0"/>
              <a:t> = new Scanner(System.in);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= </a:t>
            </a:r>
            <a:r>
              <a:rPr lang="en-US" altLang="ja-JP" dirty="0" err="1"/>
              <a:t>sc.nextInt</a:t>
            </a:r>
            <a:r>
              <a:rPr lang="en-US" altLang="ja-JP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while(</a:t>
            </a:r>
            <a:r>
              <a:rPr lang="en-US" altLang="ja-JP" dirty="0" err="1"/>
              <a:t>i</a:t>
            </a:r>
            <a:r>
              <a:rPr lang="en-US" altLang="ja-JP" dirty="0"/>
              <a:t> != 0){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繰り返される処理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/>
              <a:t>i</a:t>
            </a:r>
            <a:r>
              <a:rPr lang="en-US" altLang="ja-JP" dirty="0"/>
              <a:t> = </a:t>
            </a:r>
            <a:r>
              <a:rPr lang="en-US" altLang="ja-JP" dirty="0" err="1"/>
              <a:t>sc.nextInt</a:t>
            </a:r>
            <a:r>
              <a:rPr lang="en-US" altLang="ja-JP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413500" y="2130624"/>
            <a:ext cx="5689600" cy="311447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Scanner </a:t>
            </a:r>
            <a:r>
              <a:rPr lang="en-US" altLang="ja-JP" sz="2400" dirty="0" err="1"/>
              <a:t>sc</a:t>
            </a:r>
            <a:r>
              <a:rPr lang="en-US" altLang="ja-JP" sz="2400" dirty="0"/>
              <a:t> = new Scanner(System.in);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= </a:t>
            </a:r>
            <a:r>
              <a:rPr lang="en-US" altLang="ja-JP" dirty="0" err="1"/>
              <a:t>sc.nextInt</a:t>
            </a:r>
            <a:r>
              <a:rPr lang="en-US" altLang="ja-JP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for( ; </a:t>
            </a:r>
            <a:r>
              <a:rPr lang="en-US" altLang="ja-JP" dirty="0" err="1"/>
              <a:t>i</a:t>
            </a:r>
            <a:r>
              <a:rPr lang="en-US" altLang="ja-JP" dirty="0"/>
              <a:t> != 0; ){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	</a:t>
            </a:r>
            <a:r>
              <a:rPr lang="ja-JP" altLang="en-US" dirty="0"/>
              <a:t>繰り返される処理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i</a:t>
            </a:r>
            <a:r>
              <a:rPr lang="en-US" altLang="ja-JP" dirty="0"/>
              <a:t> = </a:t>
            </a:r>
            <a:r>
              <a:rPr lang="en-US" altLang="ja-JP" dirty="0" err="1"/>
              <a:t>sc.nextInt</a:t>
            </a:r>
            <a:r>
              <a:rPr lang="en-US" altLang="ja-JP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503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1" dirty="0"/>
              <a:t>配列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2625" y="14349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変数に似たもので、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変数・・・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値しか保持できない</a:t>
            </a:r>
            <a:r>
              <a:rPr kumimoji="1" lang="en-US" altLang="ja-JP" dirty="0"/>
              <a:t>		</a:t>
            </a:r>
          </a:p>
          <a:p>
            <a:pPr marL="0" indent="0">
              <a:buNone/>
            </a:pPr>
            <a:r>
              <a:rPr lang="ja-JP" altLang="en-US" sz="2400" i="1" dirty="0"/>
              <a:t>　</a:t>
            </a:r>
            <a:r>
              <a:rPr lang="en-US" altLang="ja-JP" sz="2400" i="1" dirty="0" err="1"/>
              <a:t>int</a:t>
            </a:r>
            <a:r>
              <a:rPr lang="en-US" altLang="ja-JP" sz="2400" i="1" dirty="0"/>
              <a:t> a;</a:t>
            </a:r>
          </a:p>
          <a:p>
            <a:pPr marL="0" indent="0">
              <a:buNone/>
            </a:pPr>
            <a:r>
              <a:rPr lang="en-US" altLang="ja-JP" sz="2400" i="1" dirty="0"/>
              <a:t>    </a:t>
            </a:r>
            <a:r>
              <a:rPr lang="en-US" altLang="ja-JP" sz="2400" i="1" dirty="0" err="1"/>
              <a:t>int</a:t>
            </a:r>
            <a:r>
              <a:rPr lang="en-US" altLang="ja-JP" sz="2400" i="1" dirty="0"/>
              <a:t> b = 2;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配列・・・複数の値を保持できる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58000" y="2960236"/>
            <a:ext cx="1257300" cy="78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名前</a:t>
            </a:r>
            <a:r>
              <a:rPr lang="en-US" altLang="ja-JP" dirty="0">
                <a:solidFill>
                  <a:schemeClr val="tx1"/>
                </a:solidFill>
              </a:rPr>
              <a:t>:a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80450" y="2941980"/>
            <a:ext cx="1257300" cy="78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名前</a:t>
            </a:r>
            <a:r>
              <a:rPr lang="en-US" altLang="ja-JP" dirty="0">
                <a:solidFill>
                  <a:schemeClr val="tx1"/>
                </a:solidFill>
              </a:rPr>
              <a:t>:b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endParaRPr lang="en-US" altLang="ja-JP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5448300" y="5389563"/>
            <a:ext cx="3771900" cy="787400"/>
            <a:chOff x="7835900" y="4368800"/>
            <a:chExt cx="3771900" cy="787400"/>
          </a:xfrm>
        </p:grpSpPr>
        <p:sp>
          <p:nvSpPr>
            <p:cNvPr id="11" name="正方形/長方形 10"/>
            <p:cNvSpPr/>
            <p:nvPr/>
          </p:nvSpPr>
          <p:spPr>
            <a:xfrm>
              <a:off x="7835900" y="4368800"/>
              <a:ext cx="1257300" cy="787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0</a:t>
              </a:r>
              <a:r>
                <a:rPr lang="ja-JP" altLang="en-US" b="1" dirty="0">
                  <a:solidFill>
                    <a:schemeClr val="tx1"/>
                  </a:solidFill>
                </a:rPr>
                <a:t>番目</a:t>
              </a:r>
              <a:endParaRPr lang="en-US" altLang="ja-JP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9093200" y="4368800"/>
              <a:ext cx="1257300" cy="787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1</a:t>
              </a:r>
              <a:r>
                <a:rPr lang="ja-JP" altLang="en-US" dirty="0">
                  <a:solidFill>
                    <a:schemeClr val="tx1"/>
                  </a:solidFill>
                </a:rPr>
                <a:t>番目</a:t>
              </a:r>
              <a:endParaRPr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350500" y="4368800"/>
              <a:ext cx="1257300" cy="787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2</a:t>
              </a:r>
              <a:r>
                <a:rPr lang="ja-JP" altLang="en-US" dirty="0">
                  <a:solidFill>
                    <a:schemeClr val="tx1"/>
                  </a:solidFill>
                </a:rPr>
                <a:t>番目</a:t>
              </a:r>
              <a:endParaRPr lang="en-US" altLang="ja-JP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10353675" y="2941980"/>
            <a:ext cx="1257300" cy="78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名前</a:t>
            </a:r>
            <a:r>
              <a:rPr lang="en-US" altLang="ja-JP" dirty="0">
                <a:solidFill>
                  <a:schemeClr val="tx1"/>
                </a:solidFill>
              </a:rPr>
              <a:t>:c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r>
              <a:rPr lang="en-US" altLang="ja-JP" dirty="0" err="1">
                <a:solidFill>
                  <a:schemeClr val="tx1"/>
                </a:solidFill>
              </a:rPr>
              <a:t>int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05225" y="5460097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  <a:r>
              <a:rPr kumimoji="1" lang="en-US" altLang="ja-JP" dirty="0"/>
              <a:t>:</a:t>
            </a:r>
            <a:r>
              <a:rPr lang="en-US" altLang="ja-JP" dirty="0"/>
              <a:t>a</a:t>
            </a:r>
          </a:p>
          <a:p>
            <a:r>
              <a:rPr kumimoji="1" lang="ja-JP" altLang="en-US" dirty="0"/>
              <a:t>　型</a:t>
            </a:r>
            <a:r>
              <a:rPr kumimoji="1" lang="en-US" altLang="ja-JP" dirty="0"/>
              <a:t>:</a:t>
            </a:r>
            <a:r>
              <a:rPr kumimoji="1" lang="en-US" altLang="ja-JP" dirty="0" err="1"/>
              <a:t>int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4768850" y="5643562"/>
            <a:ext cx="6477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56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7875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配列の必要性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79512"/>
            <a:ext cx="10515600" cy="5081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sz="3400" dirty="0"/>
              <a:t>クラス</a:t>
            </a:r>
            <a:r>
              <a:rPr lang="en-US" altLang="ja-JP" sz="3400" dirty="0"/>
              <a:t>10</a:t>
            </a:r>
            <a:r>
              <a:rPr kumimoji="1" lang="ja-JP" altLang="en-US" sz="3400" dirty="0"/>
              <a:t>人</a:t>
            </a:r>
            <a:r>
              <a:rPr lang="ja-JP" altLang="en-US" sz="3400" dirty="0"/>
              <a:t>分の国語の点を保持しておく変数を用意</a:t>
            </a:r>
            <a:endParaRPr lang="en-US" altLang="ja-JP" sz="3400" dirty="0"/>
          </a:p>
          <a:p>
            <a:pPr marL="0" indent="0">
              <a:buNone/>
            </a:pPr>
            <a:r>
              <a:rPr lang="ja-JP" altLang="en-US" sz="3400" dirty="0"/>
              <a:t>各変数に値を代入</a:t>
            </a:r>
            <a:endParaRPr lang="en-US" altLang="ja-JP" sz="3400" dirty="0"/>
          </a:p>
          <a:p>
            <a:pPr marL="0" indent="0">
              <a:buNone/>
            </a:pPr>
            <a:r>
              <a:rPr lang="ja-JP" altLang="en-US" sz="3400" dirty="0"/>
              <a:t>全員分の点数を出力</a:t>
            </a:r>
            <a:endParaRPr lang="en-US" altLang="ja-JP" sz="34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int</a:t>
            </a:r>
            <a:r>
              <a:rPr lang="en-US" altLang="ja-JP" dirty="0"/>
              <a:t> japanese1, japanese2, japanese3, japanese4, japanese5 ...;</a:t>
            </a:r>
          </a:p>
          <a:p>
            <a:pPr marL="0" indent="0">
              <a:buNone/>
            </a:pPr>
            <a:r>
              <a:rPr kumimoji="1" lang="en-US" altLang="ja-JP" dirty="0"/>
              <a:t>japanese1 = 90;</a:t>
            </a:r>
          </a:p>
          <a:p>
            <a:pPr marL="0" indent="0">
              <a:buNone/>
            </a:pPr>
            <a:r>
              <a:rPr lang="en-US" altLang="ja-JP" dirty="0"/>
              <a:t>japanese2 = 50</a:t>
            </a:r>
          </a:p>
          <a:p>
            <a:pPr marL="0" indent="0">
              <a:buNone/>
            </a:pPr>
            <a:r>
              <a:rPr kumimoji="1" lang="en-US" altLang="ja-JP" dirty="0"/>
              <a:t>japanese3 = 80;</a:t>
            </a:r>
          </a:p>
          <a:p>
            <a:pPr marL="0" indent="0">
              <a:buNone/>
            </a:pPr>
            <a:r>
              <a:rPr lang="en-US" altLang="ja-JP" dirty="0"/>
              <a:t>	:</a:t>
            </a:r>
          </a:p>
          <a:p>
            <a:pPr marL="0" indent="0">
              <a:buNone/>
            </a:pPr>
            <a:r>
              <a:rPr kumimoji="1" lang="en-US" altLang="ja-JP" dirty="0" err="1"/>
              <a:t>System.out.println</a:t>
            </a:r>
            <a:r>
              <a:rPr kumimoji="1" lang="en-US" altLang="ja-JP" dirty="0"/>
              <a:t>(japanese1);</a:t>
            </a:r>
          </a:p>
          <a:p>
            <a:pPr marL="0" indent="0">
              <a:buNone/>
            </a:pPr>
            <a:r>
              <a:rPr lang="en-US" altLang="ja-JP" dirty="0" err="1"/>
              <a:t>System.out.println</a:t>
            </a:r>
            <a:r>
              <a:rPr lang="en-US" altLang="ja-JP" dirty="0"/>
              <a:t>(japanese2);</a:t>
            </a:r>
          </a:p>
          <a:p>
            <a:pPr marL="0" indent="0">
              <a:buNone/>
            </a:pPr>
            <a:r>
              <a:rPr kumimoji="1" lang="en-US" altLang="ja-JP" dirty="0"/>
              <a:t>	: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49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4200" y="2384425"/>
            <a:ext cx="1630251" cy="6127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36625"/>
            <a:ext cx="10515600" cy="1412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/>
              <a:t>クラス</a:t>
            </a:r>
            <a:r>
              <a:rPr lang="en-US" altLang="ja-JP" dirty="0"/>
              <a:t>10</a:t>
            </a:r>
            <a:r>
              <a:rPr lang="ja-JP" altLang="en-US" dirty="0"/>
              <a:t>人分の国語の点を保持しておく変数を用意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各変数に値を代入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全員分の点数を出力</a:t>
            </a:r>
            <a:r>
              <a:rPr lang="en-US" altLang="ja-JP" dirty="0"/>
              <a:t>		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5600700" y="2349500"/>
            <a:ext cx="7747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16050" y="3302079"/>
            <a:ext cx="9918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int</a:t>
            </a:r>
            <a:r>
              <a:rPr kumimoji="1" lang="en-US" altLang="ja-JP" sz="2800" dirty="0"/>
              <a:t>[] </a:t>
            </a:r>
            <a:r>
              <a:rPr kumimoji="1" lang="en-US" altLang="ja-JP" sz="2800" dirty="0" err="1"/>
              <a:t>japanese</a:t>
            </a:r>
            <a:r>
              <a:rPr kumimoji="1" lang="ja-JP" altLang="en-US" sz="2800" dirty="0"/>
              <a:t>　＝　</a:t>
            </a:r>
            <a:r>
              <a:rPr kumimoji="1" lang="en-US" altLang="ja-JP" sz="2800" dirty="0"/>
              <a:t>new </a:t>
            </a:r>
            <a:r>
              <a:rPr kumimoji="1" lang="en-US" altLang="ja-JP" sz="2800" dirty="0" err="1"/>
              <a:t>int</a:t>
            </a:r>
            <a:r>
              <a:rPr kumimoji="1" lang="en-US" altLang="ja-JP" sz="2800" dirty="0"/>
              <a:t>[10];	</a:t>
            </a:r>
          </a:p>
          <a:p>
            <a:r>
              <a:rPr lang="en-US" altLang="ja-JP" sz="2800" dirty="0" err="1"/>
              <a:t>japanese</a:t>
            </a:r>
            <a:r>
              <a:rPr lang="en-US" altLang="ja-JP" sz="2800" dirty="0"/>
              <a:t>[0] = 90;</a:t>
            </a:r>
          </a:p>
          <a:p>
            <a:r>
              <a:rPr kumimoji="1" lang="en-US" altLang="ja-JP" sz="2800" dirty="0" err="1"/>
              <a:t>japanese</a:t>
            </a:r>
            <a:r>
              <a:rPr kumimoji="1" lang="en-US" altLang="ja-JP" sz="2800" dirty="0"/>
              <a:t>[1] = 50;</a:t>
            </a:r>
          </a:p>
          <a:p>
            <a:r>
              <a:rPr lang="en-US" altLang="ja-JP" sz="2800" dirty="0" err="1"/>
              <a:t>japanese</a:t>
            </a:r>
            <a:r>
              <a:rPr lang="en-US" altLang="ja-JP" sz="2800" dirty="0"/>
              <a:t>[2] = 80;</a:t>
            </a:r>
          </a:p>
          <a:p>
            <a:r>
              <a:rPr kumimoji="1" lang="en-US" altLang="ja-JP" sz="2800" dirty="0"/>
              <a:t>	:</a:t>
            </a:r>
          </a:p>
          <a:p>
            <a:r>
              <a:rPr kumimoji="1" lang="en-US" altLang="ja-JP" sz="2800" dirty="0"/>
              <a:t>for(</a:t>
            </a:r>
            <a:r>
              <a:rPr kumimoji="1" lang="en-US" altLang="ja-JP" sz="2800" dirty="0" err="1"/>
              <a:t>int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</a:t>
            </a:r>
            <a:r>
              <a:rPr kumimoji="1" lang="en-US" altLang="ja-JP" sz="2800" dirty="0"/>
              <a:t>=0; </a:t>
            </a:r>
            <a:r>
              <a:rPr kumimoji="1" lang="en-US" altLang="ja-JP" sz="2800" dirty="0" err="1"/>
              <a:t>i</a:t>
            </a:r>
            <a:r>
              <a:rPr kumimoji="1" lang="en-US" altLang="ja-JP" sz="2800" dirty="0"/>
              <a:t>&lt;10; </a:t>
            </a:r>
            <a:r>
              <a:rPr kumimoji="1" lang="en-US" altLang="ja-JP" sz="2800" dirty="0" err="1"/>
              <a:t>i</a:t>
            </a:r>
            <a:r>
              <a:rPr kumimoji="1" lang="en-US" altLang="ja-JP" sz="2800" dirty="0"/>
              <a:t>++){</a:t>
            </a:r>
          </a:p>
          <a:p>
            <a:r>
              <a:rPr lang="en-US" altLang="ja-JP" sz="2800" dirty="0"/>
              <a:t>	</a:t>
            </a:r>
            <a:r>
              <a:rPr lang="en-US" altLang="ja-JP" sz="2800" dirty="0" err="1"/>
              <a:t>System.out.println</a:t>
            </a:r>
            <a:r>
              <a:rPr lang="en-US" altLang="ja-JP" sz="2800" dirty="0"/>
              <a:t>(</a:t>
            </a:r>
            <a:r>
              <a:rPr lang="en-US" altLang="ja-JP" sz="2800" dirty="0" err="1"/>
              <a:t>japanese</a:t>
            </a:r>
            <a:r>
              <a:rPr lang="en-US" altLang="ja-JP" sz="2800" dirty="0"/>
              <a:t>[</a:t>
            </a:r>
            <a:r>
              <a:rPr lang="en-US" altLang="ja-JP" sz="2800" dirty="0" err="1"/>
              <a:t>i</a:t>
            </a:r>
            <a:r>
              <a:rPr lang="en-US" altLang="ja-JP" sz="2800" dirty="0"/>
              <a:t>]);</a:t>
            </a:r>
          </a:p>
          <a:p>
            <a:r>
              <a:rPr kumimoji="1" lang="en-US" altLang="ja-JP" sz="2800" dirty="0"/>
              <a:t>}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626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8868" y="155401"/>
            <a:ext cx="10515600" cy="826112"/>
          </a:xfrm>
        </p:spPr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8868" y="1108592"/>
            <a:ext cx="9296400" cy="542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00B050"/>
                </a:solidFill>
              </a:rPr>
              <a:t>要素</a:t>
            </a:r>
            <a:r>
              <a:rPr lang="ja-JP" altLang="en-US" sz="2800" dirty="0"/>
              <a:t>　・・・　一つの配列に確保される一つ一つ場所</a:t>
            </a:r>
            <a:endParaRPr kumimoji="1" lang="ja-JP" altLang="en-US" sz="28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3797363" y="1689946"/>
            <a:ext cx="6603499" cy="3387646"/>
            <a:chOff x="2679763" y="2224986"/>
            <a:chExt cx="6603499" cy="3387646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2679763" y="3369749"/>
              <a:ext cx="1231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配列 </a:t>
              </a:r>
              <a:r>
                <a:rPr lang="en-US" altLang="ja-JP" sz="2400" dirty="0"/>
                <a:t>a</a:t>
              </a:r>
              <a:endParaRPr kumimoji="1" lang="ja-JP" altLang="en-US" sz="2400" dirty="0"/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4225489" y="3206882"/>
              <a:ext cx="5057773" cy="2405750"/>
              <a:chOff x="4225489" y="2406782"/>
              <a:chExt cx="5057773" cy="2405750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4225489" y="2406782"/>
                <a:ext cx="5029200" cy="1809618"/>
                <a:chOff x="4225489" y="2406782"/>
                <a:chExt cx="5029200" cy="1809618"/>
              </a:xfrm>
            </p:grpSpPr>
            <p:grpSp>
              <p:nvGrpSpPr>
                <p:cNvPr id="9" name="グループ化 8"/>
                <p:cNvGrpSpPr/>
                <p:nvPr/>
              </p:nvGrpSpPr>
              <p:grpSpPr>
                <a:xfrm>
                  <a:off x="4225489" y="2406782"/>
                  <a:ext cx="5029200" cy="787400"/>
                  <a:chOff x="2667000" y="1690688"/>
                  <a:chExt cx="5029200" cy="787400"/>
                </a:xfrm>
              </p:grpSpPr>
              <p:grpSp>
                <p:nvGrpSpPr>
                  <p:cNvPr id="4" name="グループ化 3"/>
                  <p:cNvGrpSpPr/>
                  <p:nvPr/>
                </p:nvGrpSpPr>
                <p:grpSpPr>
                  <a:xfrm>
                    <a:off x="2667000" y="1690688"/>
                    <a:ext cx="3771900" cy="787400"/>
                    <a:chOff x="7835900" y="4368800"/>
                    <a:chExt cx="3771900" cy="787400"/>
                  </a:xfrm>
                </p:grpSpPr>
                <p:sp>
                  <p:nvSpPr>
                    <p:cNvPr id="5" name="正方形/長方形 4"/>
                    <p:cNvSpPr/>
                    <p:nvPr/>
                  </p:nvSpPr>
                  <p:spPr>
                    <a:xfrm>
                      <a:off x="7835900" y="4368800"/>
                      <a:ext cx="1257300" cy="7874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ja-JP" altLang="en-US" b="1" dirty="0">
                          <a:solidFill>
                            <a:srgbClr val="C00000"/>
                          </a:solidFill>
                        </a:rPr>
                        <a:t>番目</a:t>
                      </a:r>
                      <a:endParaRPr lang="en-US" altLang="ja-JP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6" name="正方形/長方形 5"/>
                    <p:cNvSpPr/>
                    <p:nvPr/>
                  </p:nvSpPr>
                  <p:spPr>
                    <a:xfrm>
                      <a:off x="9093200" y="4368800"/>
                      <a:ext cx="1257300" cy="7874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ja-JP" altLang="en-US" dirty="0">
                          <a:solidFill>
                            <a:srgbClr val="C00000"/>
                          </a:solidFill>
                        </a:rPr>
                        <a:t>番目</a:t>
                      </a:r>
                      <a:endParaRPr lang="en-US" altLang="ja-JP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7" name="正方形/長方形 6"/>
                    <p:cNvSpPr/>
                    <p:nvPr/>
                  </p:nvSpPr>
                  <p:spPr>
                    <a:xfrm>
                      <a:off x="10350500" y="4368800"/>
                      <a:ext cx="1257300" cy="7874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ja-JP" altLang="en-US" dirty="0">
                          <a:solidFill>
                            <a:srgbClr val="C00000"/>
                          </a:solidFill>
                        </a:rPr>
                        <a:t>番目</a:t>
                      </a:r>
                      <a:endParaRPr lang="en-US" altLang="ja-JP" dirty="0">
                        <a:solidFill>
                          <a:srgbClr val="C00000"/>
                        </a:solidFill>
                      </a:endParaRPr>
                    </a:p>
                  </p:txBody>
                </p:sp>
              </p:grpSp>
              <p:sp>
                <p:nvSpPr>
                  <p:cNvPr id="8" name="正方形/長方形 7"/>
                  <p:cNvSpPr/>
                  <p:nvPr/>
                </p:nvSpPr>
                <p:spPr>
                  <a:xfrm>
                    <a:off x="6438900" y="1690688"/>
                    <a:ext cx="1257300" cy="787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dirty="0">
                        <a:solidFill>
                          <a:srgbClr val="C00000"/>
                        </a:solidFill>
                      </a:rPr>
                      <a:t>3</a:t>
                    </a:r>
                    <a:r>
                      <a:rPr lang="ja-JP" altLang="en-US" dirty="0">
                        <a:solidFill>
                          <a:srgbClr val="C00000"/>
                        </a:solidFill>
                      </a:rPr>
                      <a:t>番目</a:t>
                    </a:r>
                    <a:endParaRPr lang="en-US" altLang="ja-JP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cxnSp>
              <p:nvCxnSpPr>
                <p:cNvPr id="13" name="直線矢印コネクタ 12"/>
                <p:cNvCxnSpPr/>
                <p:nvPr/>
              </p:nvCxnSpPr>
              <p:spPr>
                <a:xfrm flipV="1">
                  <a:off x="4854139" y="3194182"/>
                  <a:ext cx="0" cy="1022218"/>
                </a:xfrm>
                <a:prstGeom prst="straightConnector1">
                  <a:avLst/>
                </a:prstGeom>
                <a:ln w="539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矢印コネクタ 14"/>
                <p:cNvCxnSpPr/>
                <p:nvPr/>
              </p:nvCxnSpPr>
              <p:spPr>
                <a:xfrm flipV="1">
                  <a:off x="6114178" y="3194182"/>
                  <a:ext cx="0" cy="1022218"/>
                </a:xfrm>
                <a:prstGeom prst="straightConnector1">
                  <a:avLst/>
                </a:prstGeom>
                <a:ln w="539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/>
                <p:cNvCxnSpPr/>
                <p:nvPr/>
              </p:nvCxnSpPr>
              <p:spPr>
                <a:xfrm flipV="1">
                  <a:off x="7368739" y="3194182"/>
                  <a:ext cx="0" cy="1022218"/>
                </a:xfrm>
                <a:prstGeom prst="straightConnector1">
                  <a:avLst/>
                </a:prstGeom>
                <a:ln w="539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/>
                <p:cNvCxnSpPr/>
                <p:nvPr/>
              </p:nvCxnSpPr>
              <p:spPr>
                <a:xfrm flipV="1">
                  <a:off x="8626039" y="3194182"/>
                  <a:ext cx="0" cy="1022218"/>
                </a:xfrm>
                <a:prstGeom prst="straightConnector1">
                  <a:avLst/>
                </a:prstGeom>
                <a:ln w="539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テキスト ボックス 17"/>
              <p:cNvSpPr txBox="1"/>
              <p:nvPr/>
            </p:nvSpPr>
            <p:spPr>
              <a:xfrm>
                <a:off x="4254062" y="4350867"/>
                <a:ext cx="5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  </a:t>
                </a:r>
                <a:r>
                  <a:rPr lang="ja-JP" altLang="en-US" sz="2400" b="1" dirty="0">
                    <a:solidFill>
                      <a:srgbClr val="00B050"/>
                    </a:solidFill>
                  </a:rPr>
                  <a:t>要素</a:t>
                </a:r>
                <a:r>
                  <a:rPr lang="en-US" altLang="ja-JP" sz="2400" b="1" dirty="0">
                    <a:solidFill>
                      <a:srgbClr val="00B050"/>
                    </a:solidFill>
                  </a:rPr>
                  <a:t>	</a:t>
                </a:r>
                <a:r>
                  <a:rPr lang="ja-JP" altLang="en-US" sz="2400" b="1" dirty="0">
                    <a:solidFill>
                      <a:srgbClr val="00B050"/>
                    </a:solidFill>
                  </a:rPr>
                  <a:t>　　要素</a:t>
                </a:r>
                <a:r>
                  <a:rPr lang="en-US" altLang="ja-JP" sz="2400" b="1" dirty="0">
                    <a:solidFill>
                      <a:srgbClr val="00B050"/>
                    </a:solidFill>
                  </a:rPr>
                  <a:t>	</a:t>
                </a:r>
                <a:r>
                  <a:rPr lang="ja-JP" altLang="en-US" sz="2400" b="1" dirty="0">
                    <a:solidFill>
                      <a:srgbClr val="00B050"/>
                    </a:solidFill>
                  </a:rPr>
                  <a:t>要素</a:t>
                </a:r>
                <a:r>
                  <a:rPr lang="en-US" altLang="ja-JP" sz="2400" b="1" dirty="0">
                    <a:solidFill>
                      <a:srgbClr val="00B050"/>
                    </a:solidFill>
                  </a:rPr>
                  <a:t>	</a:t>
                </a:r>
                <a:r>
                  <a:rPr lang="ja-JP" altLang="en-US" sz="2400" b="1" dirty="0">
                    <a:solidFill>
                      <a:srgbClr val="00B050"/>
                    </a:solidFill>
                  </a:rPr>
                  <a:t>　要素</a:t>
                </a:r>
                <a:endParaRPr kumimoji="1" lang="ja-JP" altLang="en-US" sz="24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右中かっこ 18"/>
            <p:cNvSpPr/>
            <p:nvPr/>
          </p:nvSpPr>
          <p:spPr>
            <a:xfrm rot="16200000">
              <a:off x="6600170" y="438063"/>
              <a:ext cx="308411" cy="50006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297364" y="2224986"/>
              <a:ext cx="1172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要素数</a:t>
              </a: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938868" y="5600700"/>
            <a:ext cx="764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C00000"/>
                </a:solidFill>
              </a:rPr>
              <a:t>添え字</a:t>
            </a:r>
            <a:r>
              <a:rPr kumimoji="1" lang="ja-JP" altLang="en-US" sz="2800" dirty="0"/>
              <a:t>　・・・　何番目の要素であるか</a:t>
            </a:r>
          </a:p>
        </p:txBody>
      </p:sp>
    </p:spTree>
    <p:extLst>
      <p:ext uri="{BB962C8B-B14F-4D97-AF65-F5344CB8AC3E}">
        <p14:creationId xmlns:p14="http://schemas.microsoft.com/office/powerpoint/2010/main" val="163451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1020</Words>
  <Application>Microsoft Office PowerPoint</Application>
  <PresentationFormat>ワイド画面</PresentationFormat>
  <Paragraphs>467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游ゴシック</vt:lpstr>
      <vt:lpstr>游ゴシック Light</vt:lpstr>
      <vt:lpstr>Arial</vt:lpstr>
      <vt:lpstr>Office テーマ</vt:lpstr>
      <vt:lpstr>Java　講習５</vt:lpstr>
      <vt:lpstr> for文</vt:lpstr>
      <vt:lpstr>for文とwhile文　の違い</vt:lpstr>
      <vt:lpstr>PowerPoint プレゼンテーション</vt:lpstr>
      <vt:lpstr>繰り返す数が決まっていない場合 </vt:lpstr>
      <vt:lpstr>配列</vt:lpstr>
      <vt:lpstr>配列の必要性</vt:lpstr>
      <vt:lpstr>配列</vt:lpstr>
      <vt:lpstr>用語</vt:lpstr>
      <vt:lpstr>配列の作成方法　１</vt:lpstr>
      <vt:lpstr>PowerPoint プレゼンテーション</vt:lpstr>
      <vt:lpstr>最初から値を入れて作成する方法</vt:lpstr>
      <vt:lpstr>配列の使い方</vt:lpstr>
      <vt:lpstr>PowerPoint プレゼンテーション</vt:lpstr>
      <vt:lpstr>具体例</vt:lpstr>
      <vt:lpstr>演習</vt:lpstr>
      <vt:lpstr>解答例1</vt:lpstr>
      <vt:lpstr>解答例2</vt:lpstr>
      <vt:lpstr>演習 バブルソート</vt:lpstr>
      <vt:lpstr>PowerPoint プレゼンテーション</vt:lpstr>
      <vt:lpstr>PowerPoint プレゼンテーション</vt:lpstr>
      <vt:lpstr>PowerPoint プレゼンテーション</vt:lpstr>
      <vt:lpstr>下の要素と比較し、上のほうが大きければ互いに交換する方法 </vt:lpstr>
      <vt:lpstr>PowerPoint プレゼンテーション</vt:lpstr>
      <vt:lpstr>解答例3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　講習５</dc:title>
  <dc:creator>kuroki</dc:creator>
  <cp:lastModifiedBy>黒木 駿矢</cp:lastModifiedBy>
  <cp:revision>45</cp:revision>
  <dcterms:created xsi:type="dcterms:W3CDTF">2016-07-04T13:23:39Z</dcterms:created>
  <dcterms:modified xsi:type="dcterms:W3CDTF">2016-07-07T12:22:33Z</dcterms:modified>
</cp:coreProperties>
</file>