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0" r:id="rId5"/>
    <p:sldId id="260" r:id="rId6"/>
    <p:sldId id="271" r:id="rId7"/>
    <p:sldId id="273" r:id="rId8"/>
    <p:sldId id="278" r:id="rId9"/>
    <p:sldId id="280" r:id="rId10"/>
    <p:sldId id="262" r:id="rId11"/>
    <p:sldId id="267" r:id="rId12"/>
    <p:sldId id="268" r:id="rId13"/>
    <p:sldId id="269" r:id="rId14"/>
    <p:sldId id="265" r:id="rId15"/>
    <p:sldId id="276" r:id="rId16"/>
    <p:sldId id="274" r:id="rId17"/>
    <p:sldId id="275" r:id="rId18"/>
    <p:sldId id="284" r:id="rId19"/>
    <p:sldId id="281" r:id="rId20"/>
    <p:sldId id="282" r:id="rId21"/>
    <p:sldId id="283" r:id="rId22"/>
    <p:sldId id="285" r:id="rId23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F91BD-0171-4B15-967B-460EA40F02C3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D9181-3AA8-4F90-A5DB-A70DA6BA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764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511" units="dev"/>
          <inkml:channel name="T" type="integer" max="2.14748E9" units="dev"/>
        </inkml:traceFormat>
        <inkml:channelProperties>
          <inkml:channelProperty channel="X" name="resolution" value="1738.85571" units="1/in"/>
          <inkml:channelProperty channel="Y" name="resolution" value="3081.34253" units="1/in"/>
          <inkml:channelProperty channel="F" name="resolution" value="4.80534E-7" units="1/dev"/>
          <inkml:channelProperty channel="T" name="resolution" value="1" units="1/dev"/>
        </inkml:channelProperties>
      </inkml:inkSource>
      <inkml:timestamp xml:id="ts0" timeString="2016-12-09T08:28:5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20381 18138 6 0,'0'0'13'15,"0"0"0"-15,0 0 0 0,0 0-1 16,0 0-4-16,0 0-2 16,0 0-2-16,0 0 1 15,0 0-1-15,0 0 3 16,0 0 6-16,0 0 0 0,0 0 1 15,0 0 2-15,0 0-4 16,-6-5 1-16,6 5-4 16,0 0-2-16,0 0-5 15,-8-3-2-15,8 3-1 16,-9-3 0-16,9 3-1 0,-10-3 1 15,10 3 0-15,-13-2 1 16,13 2-2-16,-13-3 0 16,13 3 1-16,-14-2-1 15,7 2-1-15,-1-1 1 0,1 1 0 16,-3 0 1-16,1 0-1 15,0 0 2-15,1-1 0 16,0 1 2-16,0 0-2 16,2 0 1-16,-2 0-1 0,1 0 0 15,-1 0 1-15,2 0 0 16,-1 0-1-16,0 0 1 15,0 0 0-15,7 0 1 16,-13 0-2-16,13 0 0 0,-13 0 0 16,13 0-2-16,-12 0 0 15,12 0 1-15,-13 0 0 16,5 0 0-16,1 1 1 15,1 0 0-15,-1-1 0 0,-1 2 2 16,0-2-1-16,2 0 0 16,-2 1 0-16,1 0 1 15,-1 0-1-15,2 0 0 16,-1 0-1-16,-1 1 1 0,1-2 0 15,-1 0 1-15,2 1 1 16,-1-1 0-16,0 0 2 16,0 0-2-16,0 0 2 15,0 0-2-15,-1 0-1 16,1 0 1-16,-1 1-1 0,1 0-1 15,-3 0-1-15,2 0 0 16,-1-1 1-16,-3 0-1 16,3 2 0-16,-3-1 0 15,2 0 0-15,-2-1 0 0,1 2 1 16,-2-2 0-16,2 0-1 15,-3 0 0-15,1 1 1 16,0-1-1-16,-1 0 0 16,1 0 0-16,-2 0 3 0,1 0-6 15,0 0 3-15,1 0-1 16,-1 0 2-16,1 2-1 15,-2-2 0-15,1 1 0 16,0 2 0-16,0 0 0 0,-1-1-1 16,1 2 1-16,-1-1 0 15,1 0-1-15,0 1 0 16,-1 0 1-16,0-1 0 15,-2 3 0-15,3-3 0 0,-3 0 0 16,4 2 0-16,-3-2 1 16,3 0 0-16,-3 1-1 15,3-2 4-15,-3 0-4 16,2 1 2-16,-1-2 0 0,-1 2 0 15,1-1 1-15,0 0-1 16,-1-1-1-16,0 1 0 16,3 0 0-16,-4-1 0 15,3-1 0-15,-3 0 2 16,2 0 0-16,-2 0 1 0,1 0 1 15,0 0-1-15,0 0-1 16,0-1 0-16,0 1 1 16,0-2-3-16,0 0 0 0,0 1-1 15,-2-2-1-15,3 1 1 16,-2-2-1-16,3 1 0 15,-3 1 0-15,2 0-1 16,0 1 2-16,1-1 0 16,-2 1-1-16,1-1 0 0,-1 2 1 15,1 0 0-15,-1-1 0 16,1 1 0-16,-1 0 0 15,1 0 0-15,1 0 0 0,-1 0 1 16,0 0-1-16,0 0 1 16,0 0 1-16,-1 0-1 15,1 0 0-15,-1 0 0 16,0 0 1-16,0 0-2 15,-1 0 1-15,1 0 0 0,-3 0-1 16,3-2 1-16,-2 2 0 16,1 0-1-16,1-1 1 15,-1 0 0-15,2 0 1 16,-1 1 2-16,0-1-1 0,0 1 2 15,2-1 0-15,-1-1 1 16,-1 1-1-16,0-1-1 16,1 0 0-16,-1-1 0 15,2 0-2-15,-4 2-1 0,4-2-1 16,-4 1-1-16,2 0 1 15,-4-1 0-15,1 1 0 16,-1-1 0-16,-2 1 0 16,0-1 0-16,-1 1 0 0,-1 0 0 15,0-1 0-15,1 2-1 16,0-2 0-16,0 0 0 15,-1 1-1-15,1-1 0 16,-1 0 1-16,1 0-1 0,-1 3 1 16,1-3 0-16,-1 2 1 15,1-2-1-15,1 2 2 16,-1-1-2-16,3-1 1 15,-3 2 0-15,3-2-1 0,-3 3 1 16,1 0-2-16,0 0 1 16,-1 0 0-16,3 0 0 15,-2 0 1-15,2 1-1 16,1 1 2-16,-1-1-1 0,2-1 2 15,1 3 1-15,0-1-1 16,0-1 1-16,2 2 2 16,1-2 0-16,0 2 1 15,3-2-2-15,0 1-1 0,-1-1 0 16,3 0 1-16,0-1-2 15,0 0-1-15,-1 0-2 16,1 0-1-16,-1-1 2 16,2 1 0-16,-1 0-1 0,1 0-1 15,-1 0 1-15,1-1 1 16,0 1 0-16,0-1-1 15,-3 1-1-15,3 0 1 16,-2 0 0-16,0 0-1 0,0 0 1 16,0 0-1-16,-1 1 1 15,-2 2 1-15,2 0 0 16,-2 0 0-16,2 0 0 15,-3-1 0-15,2 1 0 0,-4 0-1 16,3-1 1-16,-3 1 0 16,2 0 0-16,0 1 0 15,-2-3-1-15,2 1 1 16,-2 0 0-16,1 1 0 0,-1-3 0 15,2 0-2-15,-2 0 2 16,2 0 0-16,-2 0 2 16,2 0-2-16,-2 0 1 15,2 0-1-15,-2 0 0 16,1 0 1-16,-1-1-1 0,2-1 1 15,-3 0-1-15,0 0 0 16,1 1 0-16,-2-1 1 16,4 0-1-16,-3 1 0 15,3-1 0-15,-1-1 0 0,1 0 1 16,-1-1-1-16,0 0 0 15,0 2 1-15,1-2-1 16,1 0 0-16,-1 0 1 16,1 0-2-16,1-1 1 0,2 1 0 15,-1 0 0-15,1 0-1 16,-1-2 0-16,0 2 0 15,0 0 0-15,1-1-1 16,0 0 0-16,0 1 0 0,1-2 1 16,0-1 0-16,0 1 1 15,1 0 0-15,-1 0 1 16,1 0 1-16,-1 0-1 15,1-1 2-15,-1 2-2 0,2-1 0 16,-2 0 0-16,1 0-1 16,0 0 0-16,0 0 1 15,0 0-1-15,0 1 0 16,1 0 1-16,-12-5 1 15,6 1 1-15,-2-1 0 0,15 10-3 16,-20-8 3-16,8 1 0 16,-3-4 0-16,4 4 0 15,-2-2-2-15,6 4-1 16,-8-5 1-16,9 6 2 0,1-4-2 15,0 0-1-15,0 0 1 16,0 0-1-16,2 0 1 16,-1-1 0-16,1 1-1 15,0-1 1-15,1 0-1 16,-2 1 1-16,3 0-1 0,-1 0 0 15,2-1 0-15,0 0 0 16,0-1 0-16,0 0-1 16,0-1 1-16,2-2-1 0,0 0 0 15,1-1 1-15,1 0-1 16,0 0 0-16,1-1 1 15,2 0-1-15,-2 0 0 16,2 1 1-16,-1-1-1 0,1 1 1 16,6 0 0-16,-4-1-1 15,4 1 1-15,-4 1-1 16,5-4 2-16,-2 2 0 15,3-4 0-15,-3 4 0 0,-2-3 0 16,0 3 0-16,1-2 1 16,-1 2-1-16,-2 0-1 15,1 3 0-15,0 1-1 16,-1 0 0-16,1 0 1 0,1 0-1 15,-1 1 0-15,1 0 0 16,1 0 0-16,-1 0 1 16,1 2-1-16,-1-2 1 15,-2 2 0-15,1 0 0 16,-2-1 0-16,2 0 0 0,-3 0-1 15,2-1 1-15,-1 1 0 16,3-1-1-16,-2 2 1 16,0-3 0-16,0 1 0 0,2 0 0 15,-4 1-1-15,2 0 1 16,-1 0 0-16,1 1-1 15,-1 0 0-15,1 1 0 16,-1 0 0-16,4 0 0 16,-3-1 0-16,2 2-1 0,0-1 1 15,1 1 1-15,5-1-1 16,-4 1 1-16,3 0-1 15,-2-1 1-15,2 1 0 0,-3 0 0 16,6 0 1-16,-4-1-1 16,-1-1-1-16,2 0 1 15,1-5 0-15,1 4 0 16,1-4 1-16,1 5-1 0,1-5 0 15,0 5 0-15,0-3 0 16,1 4 2-16,-2 1-2 16,3-2 0-16,-3 3 0 15,2-3 0-15,-3 3 1 0,4-2-1 16,-5 1 0-16,6-1 1 15,1 3-1-15,-2-1 0 16,4 1-1-16,-2-1 1 16,3 2 0-16,-5-1 0 0,5 0 0 15,-5 0 0-15,-1 1 0 16,2-1 0-16,-3 1 0 15,2-1 1-15,-2 0-1 16,2-2 0-16,-3 2 0 0,5 0 0 16,-4 0 0-16,3-1 0 15,2 1 0-15,-3 0 0 16,1 1 0-16,-1-2 0 15,1 2 0-15,-4 0 0 0,5 0 0 16,-6 0 0-16,1 1 0 16,0 0 0-16,1 0 0 15,-1 0 0-15,1 1-1 16,-1-1 1-16,-1 2 0 0,3-1 0 15,-4 1-1-15,2 0 1 16,-2 0 0-16,0 0 0 16,-2 1 0-16,3 2-1 15,-3-1 1-15,3 1 0 0,4 0 0 16,-3 0 0-16,3 0 1 15,-2-2-1-15,3 2 0 16,-4-1 1-16,5 0-1 16,-5 0 1-16,-1-1-1 0,1 1 1 15,1 0-1-15,-3 1 1 16,1-1 0-16,-1 0 0 15,0 0 1-15,0 0 0 16,0 0-1-16,0-1 1 0,0 1-1 16,2-1 0-16,-3 1 0 15,2-1 0-15,-3 1-1 16,6 0 0-16,-1-1 0 15,-1 1 1-15,2-1-1 0,-2 1 0 16,3-2 1-16,-1 1-1 16,3-1 1-16,-6 0 1 15,2 0-1-15,1 0 2 16,0 0-3-16,1-1 1 0,0 1 1 15,1-1-1-15,-1 1-1 16,2 0 1-16,-2 0-2 16,0 1 1-16,-4 1 0 15,3 3 0-15,-5-3-1 0,4 2 1 16,-5 0 0-16,3 0 0 15,2 0 0-15,-2 1 1 16,3-1-1-16,-4 1 0 16,5-1 0-16,-3 1 0 0,3 0 1 15,-2-1-1-15,1 1 0 16,-2-1 0-16,2-1 1 15,2 0-1-15,-3 0 1 16,3-1-1-16,-3 0 0 0,1 0 1 16,-1-1-1-16,3 2 0 15,-6-2 0-15,3 2 1 16,-2-2-1-16,1 2 0 15,4 1 0-15,-3-1 0 0,2 0 0 16,-2 1 0-16,4-1 0 16,-5 1 1-16,6-1-1 15,-5 0 1-15,1 0 0 16,-2 0 0-16,0 0 1 0,8 2-2 31,-6 1-1-31,6-1 1 16,-4 2 0-16,4-3 0 0,-5 3 0 15,5-3 0-15,0 0-1 16,-5-2 1-16,3-1 0 15,-5 0 0-15,5-1 0 16,-5 2 0-16,5-2 0 0,-6 1 0 16,0 4 0-16,0-2-1 15,-3 2 0-15,2-1 0 16,-4 2 1-16,3 0 0 15,-5 2 0-15,3-1 0 0,-3 1 0 16,0 1 0-16,1 0 0 16,-2 2 0-16,1 0 0 15,-1 0 0-15,1 1 0 16,1 0 0-16,-2 1 1 0,3-1-1 15,-3 1 0-15,2 2 0 16,-2-1 1-16,2 1-1 16,4-1 0-16,-6 2 1 15,4-2-1-15,-4 1 0 0,1-2 1 16,-2 2-1-16,2-3 0 15,-5 2 1-15,-1-2-1 16,0 2 0-16,-1-3 1 16,0 1-1-16,-1-1 0 0,-1 1 2 15,1-1-2-15,0 1-3 16,1 2 1-16,0-2 0 15,0 2 0-15,0-2 0 16,1 3 1-16,0-3-2 0,1 3 0 16,-2-3 4-16,-1-1-1 15,0 1 0-15,-1 0 0 16,1 0 0-16,-2 0 0 15,0 2 2-15,0-2-2 0,-2 1 0 16,2 1 1-16,-1 1-1 16,0-2 0-16,-1 1 0 15,0 0 1-15,0 0-1 16,-1-2 0-16,0 1 0 0,-1-3 0 15,1 0 1-15,1-1-1 16,-1 1 0-16,1-2 0 16,0 1 0-16,0-1 0 15,0 1 0-15,1 0 0 0,0-2 0 16,1 0 1-16,-2 1-1 15,0-8 0-15,0 13 0 16,0-13 1-16,0 14-1 16,-2-7 0-16,2-7-2 0,-2 7-1 15,2-7 0-15,-3 12 0 16,3-12 1-16,-5 9-1 15,5-9 1-15,-3 13 0 16,3-13 2-16,-6 9 1 16,4-3-1-16,-1 1 1 0,3-7-1 15,-9 9 0-15,7-2 0 16,-2 0 0-16,4-7-1 15,-9 11 0-15,9-11 0 0,-9 11-1 16,9-11 1-16,-12 9 0 16,12-9 0-16,-12 11-1 15,6-5 2-15,-3-2 0 16,3 1 0-16,-3-1 0 15,3 1 0-15,-3-1 0 0,3 0 0 16,-2-1-1-16,8-3 1 16,-14 7 0-16,7-3-1 15,1-1 0-15,6-3 0 16,-12 7 0-16,12-7 0 0,-11 7-1 15,11-7 0-15,-8 6-1 16,8-6-2-16,-6 8 0 16,6-8-4-16,-6 6-4 15,6-6-7-15,-3 9-10 0,3-9-19 16,0 9-17-16</inkml:trace>
  <inkml:trace contextRef="#ctx0" brushRef="#br0" timeOffset="7332.047">20419 17350 0 0,'-6'-6'6'0,"0"2"4"16,6 4 1-16,-7-3 4 15,7 3 1-15,0 0 1 16,-7-8-1-16,7 8 0 15,-2-7-5-15,2 7-2 0,-2-10-3 16,2 10-2-16,0-9-3 16,0 9 1-16,-1-9-2 15,1 9 0-15,0-8 0 16,0 8 0-16,0-10 0 0,0 10 0 15,0-11 0-15,0 11 0 16,0-13-2-16,0 13 2 16,3-10 0-16,-3 10 0 15,2-9 0-15,-2 9-1 16,2-7 1-16,-2 7 0 0,4-7-1 15,-4 7 1-15,5-9-1 16,-5 9 1-16,6-9 0 16,-6 9 0-16,6-13 0 0,-6 13 0 15,7-11 1-15,-2 4-1 16,0 0 0-16,2 0 0 15,-2 0 0-15,1 0 0 16,1 0 0-16,-1 0 1 16,2-1-1-16,-2 1 1 0,1-2-1 15,0 2 0-15,2-2 2 16,0 1-1-16,-2 0-1 15,1 1 1-15,2-1 1 0,-3 1 0 16,1 0-1-16,1-1 1 16,-2 1 0-16,0 0 2 15,-2-2-2-15,3 2 0 16,-1-1 2-16,2 0-2 15,-3-7-2-15,3 5 5 0,0-4-2 16,1 2 1-16,0-1-1 16,2 2 1-16,-2-4-2 15,3 4 0-15,-2 1 0 16,0 0-2-16,0 1 2 0,2-2-2 15,-4 2 1-15,5-2-1 16,2 3 1-16,-3-3-1 16,5 2 0-16,-4-1 1 15,3 2-1-15,-2-2 0 0,4 2 0 16,-5 0-1-16,-1 1 1 15,1 0 0-15,0 0 0 16,1 0 0-16,-2 0 0 16,1 1 0-16,-2-1 0 0,0 1 0 15,0 0 0-15,-1 0 0 16,-1 0 1-16,2 1-1 15,-3 0 0-15,2-1 1 16,-1-1-1-16,2 1 1 0,-2-1-1 16,3 0 0-16,-3 0 1 15,3-1-1-15,-4 0 2 16,2 1-1-16,0 0 1 15,-1 0-1-15,-1 0 0 0,1 1 1 16,4-1 0-16,-4 1-2 16,4 1 1-16,-3 1-1 15,4-2 0-15,-5 2 1 16,6-2-1-16,-7 2 1 0,1-1 1 15,-1 0 3-15,1-2-4 16,0 1 1-16,-1-6 0 16,1 6 1-16,-1-6-2 15,1 6 1-15,1-5-2 0,-1 4 0 16,-1-2 2-16,3 3-1 15,-2 0 1-15,1 1 2 16,1-2-2-16,-2 1 0 16,1-1 1-16,2 1 0 0,-2 0-2 15,1-1 0-15,-1 2 0 16,1-2-1-16,-2 2 1 15,3-1-1-15,-4 1 1 16,4-3-1-16,-3 3 0 0,2-3 1 16,-3 3-1-16,3-3 0 15,-2 3 0-15,3-2 0 16,-4 2 0-16,4-3 0 15,1 3 1-15,-3-2-1 0,5 1 1 16,-5-1 1-16,6 2-1 16,-7-1 2-16,8 3-1 15,-7 1 0-15,3 1 1 16,-2-1 1-16,1 0 0 0,2-2-1 15,0 0 1-15,1 0-1 16,0-3 1-16,0-1-3 16,-1 0 1-16,1 1-1 15,-1-1 0-15,0 1-1 0,-3 0 0 16,3 0 1-16,-4 0-1 15,4 0 1-15,-3 1-1 16,3-2 1-16,-3 1-1 16,3 1 0-16,-1-1 0 0,2-1 0 15,3 1 1-15,0-1-1 16,0 1 0-16,0-1 1 15,3 0-1-15,-4 0 1 16,4 1 0-16,-5 0 0 0,0 0 0 16,1 0 0-16,-1 1 0 15,2-2 0-15,-1-4-1 16,3 3 1-16,-1-3-1 15,2 4 1-15,0-5-1 0,0 3 1 16,-2-3-1-16,3 5 1 16,-4 1 1-16,3 0-1 15,-7 0 0-15,5 0 1 16,1 2 0-16,-2-2 0 0,2 1-1 15,-3 0-1-15,4 1 1 16,-3-2-1-16,3 2 1 16,-3-3-1-16,-1 3 0 15,1-3 1-15,1 2-1 0,0-2 1 16,0 2-1-16,1-2 0 15,-4 1 1-15,4 0-1 16,-3 0 0-16,3-1 0 16,-3 1 0-16,4 0 1 0,-5 0-1 15,8-1 0-15,0 0 0 16,1 0 0-16,0 1 0 15,0-2 0-15,3 1 1 16,-3 0-1-16,4-2 0 0,-5 3 0 16,-2-1 0-16,1 0 0 15,0-1 1-15,0 2-1 16,-2-2 0-16,0 2 0 15,-2-1 0-15,3 1 0 0,-5 0-1 16,4 1 1-16,-4 1-1 16,4-1 1-16,1 1 0 15,-1-1 0-15,4 1 0 16,-4 0 0-16,4 0-1 0,-3 1 2 15,4-1-1-15,-7 1 0 16,2 0 0-16,1-1 0 16,-3 2 0-16,1-1 0 15,0-1 0-15,1 1 0 0,-4 0 0 16,5-1 0-16,-5 0 0 15,3 0 1-15,-3-5 0 16,4 4 0-16,0-3 0 16,-2 4-1-16,3-4 1 0,-3 3-1 15,4-2 1-15,-3 4-2 16,4 1 1-16,-5 0 0 15,2 0 0-15,1 0 0 16,-1 0 0-16,2-1 0 0,-3 1 0 16,3 1 0-16,-4-1 0 15,3 2 1-15,-4-1-1 16,2 0 0-16,-4 2 1 15,4 0 0-15,-5 0-1 0,5 0 1 16,0 0-1-16,-1 0 1 16,4 0 0-16,-3-1 0 15,3 1 0-15,-3-2 1 16,4 0-1-16,-5-1 1 0,0 1-1 15,-1-1 1-15,-1 1-1 16,2-1 0-16,-3 1 0 16,1-1 0-16,0 0-1 15,0 0 1-15,-1 0 0 0,2-2-1 16,0 1 1-16,1-2-1 15,-2 1 1-15,4 0-1 16,2 1 0-16,-3 0 0 16,3 1 0-16,-3 1-1 0,4 0 1 15,-6 1 0-15,3 1-1 16,-4 0 1-16,-1 0 0 15,1 0 0-15,-3 0 0 16,2 0 0-16,-1 0 0 0,1 1 1 16,0 0-1-16,1 0 0 15,-1 1 0-15,0-2 1 16,0 2-1-16,1-2 0 15,-2 0 0-15,2 1 0 0,-3-1 1 16,5 0-1-16,1 0-1 16,-2 0 1-16,4 0 0 15,-2 0 1-15,3 0-2 16,-3-2 2-16,5 1-1 0,-7 1 0 15,1 0 0-15,0-1 0 16,0 1 1-16,0 0-1 16,-1 0 1-16,1 0-1 15,-1 0 0-15,0 0 1 0,0 1-1 16,1 1 0-16,-2-1 0 15,3 1 0-15,-4-1 0 16,6 2 2-16,1-2-2 16,-1 1 0-16,1-1 0 0,-2 0 0 15,4 0 1-15,-4 0-1 16,5-1 0-16,-7 1 2 15,2 0-2-15,0 0 0 16,-2-1 0-16,0 2 1 0,-1-2-1 16,0 2 1-16,0-1-1 15,-1-1 1-15,0 2-1 16,0-2 0-16,-3 0 1 15,5 0 0-15,-4 0-1 0,2 0 0 16,-4 0 0-16,3 0 1 16,1 0-2-16,-4 0 1 15,2 0-2-15,-2 0 1 16,-1 1 0-16,-3 0 0 0,4-1-1 15,-4 1 1-15,-1 1 1 16,1-1 0-16,-1 1 0 16,3-1 0-16,-1 1 0 15,-1 0 0-15,0 0 0 0,0-1 1 16,2 1 1-16,1-1-2 15,-1 1 2-15,4 0-1 16,-1-2 1-16,4 0 0 16,-1 0-1-16,1 0 0 0,-4 0 1 15,6 0 0-15,-2-1 0 16,5-2-2-16,-5 2 0 15,6-2 0-15,3 2 1 16,-1-2-1-16,2 1 0 0,-1 1 0 16,1 0 0-16,-5-1 0 15,3 2 0-15,-5 0 0 16,-1 0-1-16,-2 0 1 15,2 1 1-15,-1 1-1 0,-1 1 0 16,2-1 0-16,-3 0 0 16,4-1 0-16,-3 1 0 15,3-1 0-15,-2 1 0 16,4-1 1-16,1-1-1 0,-2 1 0 15,4-1 0-15,-2 0 0 16,2 0 0-16,-1 0 1 16,3 0-1-16,-4 0 0 15,0 0 0-15,1 1 0 0,-2-1 0 16,1 1 0-16,-3 0 0 15,0-1-1-15,-2 2 1 16,-1-1 0-16,-4 1 0 16,1 0-1-16,-3 1 1 0,0 0 0 15,4 0-1-15,-4 2 1 16,3-2 0-16,-3 2 0 15,3-1 0-15,-3 1 0 16,5-1 0-16,-5 0 0 0,0 2 0 16,1-1-2-16,1 5 2 15,-1-5-1-15,2 4 1 16,-1-4-1-16,0 5 0 15,0-5 1-15,1 3 0 0,-3-4 0 16,0 0 0-16,1 0 0 16,-1 1 0-16,1-2 0 15,-3 1 0-15,3 0 0 16,-3 1-1-16,2 0 1 0,0 0 0 15,-1 1-1-15,0 1 1 16,1-1-1-16,-3 2 1 16,2-1 0-16,-1 1-1 15,0 2 1-15,5-2 0 0,-4 2 0 16,3 0 0-16,-3-1 0 15,4 3 0-15,-4-2-1 16,5 2 1-16,-6-1 0 16,1 0 0-16,0 2 0 0,0-3 0 15,0 1 0-15,-1 0 0 16,-1-1 0-16,1-2 0 15,-2 0 0-15,0 0 1 16,1-2-1-16,-2 0 1 16,1-1-1-16,0-1 1 0,2 1 0 15,-2-2-1-15,0-1 1 16,-2 1-1-16,1 0 0 15,-8-3 1-15,10 3-1 0,-10-3 0 16,6 2 0-16,-6-2 1 16,0 0-1-16,0 0 0 15,8 2 1-15,-8-2-1 16,0 0 2-16,0 0-2 0,6 0 1 15,-6 0 0-15,0 0 0 16,0 0 0-16,7 0 0 16,-7 0 0-16,0 0 0 15,0 0 0-15,0 0 0 0,6-6 0 16,-6 6-1-16,6-8 0 15,-6 8 1-15,6-13-1 16,-3 4 1-16,0 1 0 16,-2-4 0-16,1 1 0 0,-2-3-1 15,2 0 1-15,-2 0 0 16,1-2-1-16,0 0 1 15,-1 0-1-15,2 0 0 16,-1-1 0-16,2 3 0 16,-1 0 1-16,0 0-1 0,0 2 0 15,2 1-1-15,-1 0 1 16,-1 2 0-16,0 1-1 15,-2 8 1-15,2-11 0 0,-2 11-1 16,2-7 1-16,-2 7-1 16,0 0 1-16,0 0-1 15,-1-8 0-15,1 8 0 16,-6-2 0-16,6 2-1 0,-11-2 1 15,3 2 0-15,1 0 1 16,-2 0-1-16,-2 0 0 16,-1 2 1-16,-2 2 0 15,-1-1-1-15,-1 2 1 0,-1 0-1 16,-2 0 1-16,-2 1 0 15,1 1-1-15,-1-1 0 16,0 2 1-16,1-1-1 16,0 0-1-16,-1 0 1 0,-2 1 0 15,2 0 1-15,-4 1-1 16,3 0 0-16,-3 0 1 15,0 1-1-15,-1 0 0 16,1 1 1-16,5-2-1 16,-4 1 0-16,3 0 0 0,0-3 0 15,4 1 1-15,1-1-1 16,3-2 1-16,0-1 0 15,1 0 0-15,5-1 0 0,1-1 0 16,6-2 0-16,-10 3 0 16,10-3 0-16,0 0-1 15,-7 4 1-15,7-4-1 16,0 0-1-16,0 0 2 0,-6 5-1 15,6-5 1-15,0 0 0 16,0 0 0-16,0 0 0 16,0 0 0-16,-3 7 0 15,3-7-2-15,0 0 1 0,0 6 1 16,0-6 0-16,0 0-1 15,5 10 1-15,-5-10 0 16,10 7 0-16,-2-4 0 16,1 1 1-16,0 0-1 0,4 0 1 15,0-1-1-15,2 0 2 16,0 0-2-16,3 0 0 15,-1 0 0-15,2 0 1 16,-3-2 1-16,4 2-2 16,-5-2 1-16,3 0-1 0,-4 2 0 15,1-1 1-15,-4 0-1 16,2 0 0-16,-3 0 0 15,0 1 0-15,-1 0 0 0,0 0 0 16,3 0 0-16,-2-1 1 16,2 0 0-16,-4 1 0 15,6-2 0-15,-7-1 0 16,4 1 0-16,-3-1 0 0,-8 0-1 15,9 0 1-15,-9 0-1 16,7 0-1-16,-7 0 1 16,0 0-1-16,0 0 1 15,0 0-1-15,0 0 0 0,0 0 1 16,6 2 0-16,-6-2 0 15,0 0-1-15,0 0 2 16,8 4-1-16,-8-4 0 16,0 0 0-16,9 3 0 0,-9-3 1 15,7 1-1-15,-7-1 1 16,8 2 0-16,-8-2 1 15,8 0-1-15,-8 0 2 16,6 0-2-16,-6 0 1 16,0 0-1-16,0 0-1 0,7 0 1 15,-7 0-1-15,0 0-1 16,0 0 1-16,0 0-1 15,0 0 0-15,0 0 0 0,0 0 0 16,6 0-2-16,-6 0 2 16,8 0 0-16,-8 0 0 15,11 2 1-15,-4 1 0 16,1-1 0-16,1-1 1 15,-2 1 0-15,-1 0 0 0,-6-2 0 16,7 0 1-16,-7 0 0 16,0 0-1-16,0 0 1 15,0 0 0-15,0 0 0 0,0 0 0 16,0 0 0-16,0 0 0 15,0 0-1-15,0 0 0 16,0 0 0-16,0 0 0 16,0 0-1-16,0 0 0 0,0 0-1 15,0 0-2-15,0 0-11 16,0 0-28-16,0 0-27 15,-2 10-2-15</inkml:trace>
  <inkml:trace contextRef="#ctx0" brushRef="#br0" timeOffset="11325.6726">28345 17895 1 0,'7'5'3'0,"-7"-5"1"0,-2-5 6 16,2 5 2-16,0 0 3 16,-3-8 3-16,3 8-1 15,0 0 1-15,-4-8-1 16,4 8-5-16,0 0-3 15,0 0-4-15,0 0-3 0,0 0-2 16,0 0 3-16,0 0-2 16,0 0 0-16,0 0 2 15,0 0 1-15,0 0-1 0,-6 4 1 16,6-4-4-16,0 0-1 15,-5 10-1-15,5-10 0 16,-5 12 0-16,0-5-1 16,2 3 2-16,-2 1-1 15,-2-1 2-15,1 2 0 0,-1 2 0 16,1 0 1-16,-4 1-1 15,1 0 0-15,1 3 1 16,-2-1-1-16,1 0 0 16,0-1 0-16,-1 0 0 15,1 0 1-15,-1 0-1 0,2-1 0 16,-3 2 0-16,1-2-1 15,1 0 1-15,-1 1 0 16,0-3 0-16,1 2 0 16,-1-1 0-16,1 0 0 0,-1-3 1 15,-2 3 1-15,12-14-2 16,-10 17-2-16,0 0 2 15,-2 0 0-15,1-1-1 16,-2 1 0-16,2 0 0 16,-2 0 1-16,0-1-1 15,0 0 1-15,-1 0-1 0,0-1 1 16,-2 0 0-16,1-1 0 15,-2 0 0-15,1 1 1 16,-1 0 1-16,-1-6 0 16,0 0 1-16,1 0-1 15,-3 1 2-15,1 0-1 16,1-2-1-16,0-1-1 15,-1 1 1-15,-1-2-1 0,-1 1 0 16,2-1 0-16,-1 1 0 16,0-2-1-16,1 2 0 15,-1-1 0-15,0 0-1 16,0 0 0-16,-2 0 1 15,1 0 0-15,0-1 0 16,-2 0-1-16,1 0 1 16,-2 0 0-16,1 0 1 0,0-1 0 15,0 0-1-15,-1-1 1 16,1 1 0-16,-3-1-1 15,-1-2 2-15,1-1-1 16,-1 2 0-16,1-2-1 16,-1 0 1-16,1 0 0 15,-1-2-2-15,0-1 2 0,-2-1 0 16,2 0-1-16,-1-1 1 15,0-1 1-15,0 0-1 16,1-2 0-16,1 0 0 16,-1-1 1-16,0 0-1 15,1-1-1-15,-1 0 0 16,1-1-1-16,-1 0 0 15,3 0 0-15,-1-1 1 16,1 0 0-16,-26-12 0 0,27 5 1 16,-1 4 0-16,-1-5 0 15,2 4 2-15,1-3-2 16,-1 5 0-16,3-7-1 15,0 7 0-15,0-6 0 0,0 5 0 16,2-6 0-16,-2 9-1 16,-2-9 0-16,5 7 1 15,-4-6-1-15,5 8 1 16,-3-2-2-16,3 2 2 0,0 1 2 15,1 2-1-15,2-2 0 16,0 1 0-16,0 0-1 16,3-1 1-16,-2 1 0 15,3 1-1-15,-1-2 0 0,4 0 0 16,0 0-1-16,0 1 1 15,3 0 0-15,-1-1 0 16,1 3 0-16,0 0-1 16,2-2 1-16,-2 0 0 15,2 3 0-15,-1-1 0 0,1 0 0 16,1 8-1-16,-3-11 1 15,3 11 1-15,-2-9-1 16,2 9 0-16,0 0 0 16,-3-7 0-16,3 7-1 0,0 0-1 15,0 0-1-15,0 0 1 16,0 0 0-16,0 0-3 15,0 0 3-15,0 0 1 16,-2 5 0-16,2-5 1 0,-4 12 0 16,1-5 1-16,-1 1 0 15,-1 3 1-15,-3 2-1 16,0-1 0-16,0 3-1 15,-3-1 2-15,0 1-2 0,-1 3 0 16,0-2-2-16,-1 1 2 16,1 1-1-16,-2-4 1 15,3 2 0-15,-2-2 0 16,3 0 0-16,1-1 1 0,1-2 2 15,0-1-1-15,4-1 3 16,1 0-2-16,2-2 3 16,1-7-1-16,0 7 1 15,0-7 1-15,10 3-4 0,-2-3 2 16,0-3-1-16,3 2-2 15,1-3 0-15,2-1-1 16,1-3-1-16,1 0 2 16,1 0-1-16,1-1-1 0,0-2 1 15,5-1-1-15,1 1 1 16,1 0-1-16,0 2 0 15,1-2 0-15,-1 1 0 16,0 1 0-16,1 0 0 16,-2 0 0-16,1 2 0 0,-2-1 1 15,-1 1-1-15,-1 0 1 16,1 3 0-16,-4-3-1 15,3 3 0-15,-5-1 1 0,-1 0-1 16,-2-1-1-16,1 2 1 16,-2 0 0-16,-1 0-1 15,0 0 2-15,-3 1-1 16,2 0 0-16,-4 0 1 15,3 1 0-15,-2-1-1 0,-1 0 1 16,-6 3-1-16,13-4 3 16,-13 4-2-16,8-5 4 15,-8 5 2-15,6-3 1 0,-6 3 1 16,0 0-1-16,0 0 0 15,0 0-2-15,5-8-1 16,-5 8-3-16,0 0-1 16,-3-7-1-16,3 7-1 15,-8-3 1-15,8 3-1 0,-13-5 1 16,6 3 0-16,-1 1 1 15,0-2-1-15,-1 2-1 16,-2 0 1-16,0-2-1 16,1 1 0-16,-3 1-1 0,2 0 1 15,-3-1-1-15,2 1 1 16,-1 1 0-16,0-2 0 15,1 1 1-15,0-2 1 16,0 3-1-16,2-3 1 0,-2 2-1 16,1 0 1-16,0-1-1 15,1-1 0-15,0 2-1 16,1 0 1-16,-1-2 0 15,2 1-1-15,0 0-1 0,-3 0 1 16,4 1-2-16,-3-1 2 16,3 2 1-16,-2-1-2 15,2 1 1-15,-1-2 1 16,2 1 1-16,-3 1 1 0,9 0-2 15,-13-1 1-15,13 1 1 16,-12-1-2-16,12 1 1 16,-13-1-1-16,13 1-1 15,-8-1 1-15,8 1-2 0,-9-3 2 16,9 3-1-16,-10-1 1 15,10 1 0-15,-8-2 0 16,8 2 1-16,-8-2-1 16,8 2 0-16,-9-1 0 0,9 1 0 15,-7-2 0-15,7 2 0 16,-8 0-1-16,8 0 1 15,-6-2 0-15,6 2 0 16,0 0-2-16,-7-1 1 0,7 1 1 16,0 0 0-16,0 0-1 15,-7 0 0-15,7 0 1 16,0 0-3-16,0 0-6 15,0 0-10-15,0 0-16 0,-7 0-23 16,7 0-5-16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0C0E-2B83-4845-A9BA-19671153F93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32F09-76FD-40EA-BF09-894D8C871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1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もろ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とかいてる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つまり骨格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654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83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03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2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49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0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71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何が書けるか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7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5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ジャンルは同じ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7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テンプレ使いたい！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2F09-76FD-40EA-BF09-894D8C871AC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1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7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8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9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5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0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5E84-E06D-4C42-BDEA-3C2DC3CBAE2A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9587-73C9-4B44-96F6-391B81A1D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Java</a:t>
            </a:r>
            <a:r>
              <a:rPr kumimoji="1" lang="ja-JP" altLang="en-US" sz="6600" dirty="0"/>
              <a:t>講習　</a:t>
            </a:r>
            <a:r>
              <a:rPr lang="ja-JP" altLang="en-US" sz="6600" dirty="0"/>
              <a:t>第</a:t>
            </a:r>
            <a:r>
              <a:rPr lang="en-US" altLang="ja-JP" sz="6600" dirty="0"/>
              <a:t>8</a:t>
            </a:r>
            <a:r>
              <a:rPr lang="ja-JP" altLang="en-US" sz="6600" dirty="0"/>
              <a:t>回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～クラス　その１～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654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6165" y="159027"/>
            <a:ext cx="10515600" cy="1099930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クラスとは</a:t>
            </a:r>
            <a:r>
              <a:rPr kumimoji="1" lang="en-US" altLang="ja-JP" sz="5400" b="1" dirty="0"/>
              <a:t>...</a:t>
            </a:r>
            <a:endParaRPr kumimoji="1" lang="ja-JP" altLang="en-US" sz="54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26165" y="1166191"/>
            <a:ext cx="10515600" cy="4811989"/>
          </a:xfrm>
        </p:spPr>
        <p:txBody>
          <a:bodyPr/>
          <a:lstStyle/>
          <a:p>
            <a:r>
              <a:rPr lang="ja-JP" altLang="en-US" sz="3600" b="1" dirty="0">
                <a:solidFill>
                  <a:srgbClr val="0070C0"/>
                </a:solidFill>
              </a:rPr>
              <a:t>メソッド</a:t>
            </a:r>
            <a:r>
              <a:rPr lang="ja-JP" altLang="en-US" sz="3600" dirty="0"/>
              <a:t>と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</a:rPr>
              <a:t>変数</a:t>
            </a:r>
            <a:r>
              <a:rPr lang="ja-JP" altLang="en-US" sz="3600" dirty="0"/>
              <a:t>の集まり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6165" y="2014330"/>
            <a:ext cx="11035748" cy="4589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err="1">
                <a:solidFill>
                  <a:schemeClr val="tx1"/>
                </a:solidFill>
              </a:rPr>
              <a:t>public△class△Car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speed;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size;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String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color;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 err="1">
                <a:solidFill>
                  <a:srgbClr val="0070C0"/>
                </a:solidFill>
              </a:rPr>
              <a:t>accel</a:t>
            </a:r>
            <a:r>
              <a:rPr lang="en-US" altLang="ja-JP" sz="3200" b="1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>
                <a:solidFill>
                  <a:srgbClr val="0070C0"/>
                </a:solidFill>
              </a:rPr>
              <a:t>brake(){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6165" y="159027"/>
            <a:ext cx="10515600" cy="1099930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クラスとは</a:t>
            </a:r>
            <a:r>
              <a:rPr kumimoji="1" lang="en-US" altLang="ja-JP" sz="5400" b="1" dirty="0"/>
              <a:t>...</a:t>
            </a:r>
            <a:endParaRPr kumimoji="1" lang="ja-JP" altLang="en-US" sz="54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54001" y="1364975"/>
            <a:ext cx="11099800" cy="844826"/>
          </a:xfrm>
        </p:spPr>
        <p:txBody>
          <a:bodyPr/>
          <a:lstStyle/>
          <a:p>
            <a:r>
              <a:rPr lang="ja-JP" altLang="en-US" sz="3600" b="1" dirty="0"/>
              <a:t>テンプレートのような雛型</a:t>
            </a:r>
            <a:r>
              <a:rPr lang="en-US" altLang="ja-JP" sz="3600" b="1" dirty="0"/>
              <a:t>, </a:t>
            </a:r>
            <a:r>
              <a:rPr lang="ja-JP" altLang="en-US" sz="3600" b="1" dirty="0"/>
              <a:t>設計書</a:t>
            </a:r>
            <a:r>
              <a:rPr lang="en-US" altLang="ja-JP" sz="3600" b="1" dirty="0"/>
              <a:t>, </a:t>
            </a:r>
            <a:r>
              <a:rPr lang="ja-JP" altLang="en-US" sz="3600" b="1" dirty="0"/>
              <a:t>定義⇒複製可能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26165" y="2014330"/>
            <a:ext cx="10333935" cy="4589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err="1">
                <a:solidFill>
                  <a:schemeClr val="tx1"/>
                </a:solidFill>
              </a:rPr>
              <a:t>public△class△Car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speed;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size;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String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color;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 err="1">
                <a:solidFill>
                  <a:srgbClr val="0070C0"/>
                </a:solidFill>
              </a:rPr>
              <a:t>accel</a:t>
            </a:r>
            <a:r>
              <a:rPr lang="en-US" altLang="ja-JP" sz="3200" b="1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>
                <a:solidFill>
                  <a:srgbClr val="0070C0"/>
                </a:solidFill>
              </a:rPr>
              <a:t>brake(){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6870700" y="2859155"/>
            <a:ext cx="4483101" cy="1425439"/>
          </a:xfrm>
          <a:prstGeom prst="wedgeRectCallout">
            <a:avLst>
              <a:gd name="adj1" fmla="val -111450"/>
              <a:gd name="adj2" fmla="val -35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値を変えると種類が変わる</a:t>
            </a:r>
            <a:endParaRPr lang="en-US" altLang="ja-JP" sz="2800" dirty="0"/>
          </a:p>
          <a:p>
            <a:pPr algn="ctr"/>
            <a:r>
              <a:rPr kumimoji="1" lang="ja-JP" altLang="en-US" sz="2800" dirty="0"/>
              <a:t>骨格は同じ</a:t>
            </a:r>
          </a:p>
        </p:txBody>
      </p:sp>
    </p:spTree>
    <p:extLst>
      <p:ext uri="{BB962C8B-B14F-4D97-AF65-F5344CB8AC3E}">
        <p14:creationId xmlns:p14="http://schemas.microsoft.com/office/powerpoint/2010/main" val="2603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8974" y="1938130"/>
            <a:ext cx="4352235" cy="4589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err="1">
                <a:solidFill>
                  <a:schemeClr val="tx1"/>
                </a:solidFill>
              </a:rPr>
              <a:t>public△class△Car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speed</a:t>
            </a:r>
            <a:r>
              <a:rPr lang="ja-JP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ja-JP" sz="3200" b="1" dirty="0">
                <a:solidFill>
                  <a:srgbClr val="00B050"/>
                </a:solidFill>
              </a:rPr>
              <a:t>=40;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size = 300;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String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color;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 err="1">
                <a:solidFill>
                  <a:srgbClr val="0070C0"/>
                </a:solidFill>
              </a:rPr>
              <a:t>accel</a:t>
            </a:r>
            <a:r>
              <a:rPr lang="en-US" altLang="ja-JP" sz="3200" b="1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>
                <a:solidFill>
                  <a:srgbClr val="0070C0"/>
                </a:solidFill>
              </a:rPr>
              <a:t>brake(){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78601" y="1938130"/>
            <a:ext cx="4724400" cy="4589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 err="1">
                <a:solidFill>
                  <a:schemeClr val="tx1"/>
                </a:solidFill>
              </a:rPr>
              <a:t>public△class△Car</a:t>
            </a:r>
            <a:r>
              <a:rPr lang="en-US" altLang="ja-JP" sz="3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speed</a:t>
            </a:r>
            <a:r>
              <a:rPr lang="ja-JP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ja-JP" sz="3200" b="1" dirty="0">
                <a:solidFill>
                  <a:srgbClr val="00B050"/>
                </a:solidFill>
              </a:rPr>
              <a:t>=120;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</a:t>
            </a:r>
            <a:r>
              <a:rPr lang="en-US" altLang="ja-JP" sz="3200" b="1" dirty="0" err="1">
                <a:solidFill>
                  <a:srgbClr val="00B050"/>
                </a:solidFill>
              </a:rPr>
              <a:t>int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size = 100;</a:t>
            </a:r>
          </a:p>
          <a:p>
            <a:r>
              <a:rPr lang="en-US" altLang="ja-JP" sz="3200" b="1" dirty="0">
                <a:solidFill>
                  <a:srgbClr val="00B050"/>
                </a:solidFill>
              </a:rPr>
              <a:t>	String</a:t>
            </a:r>
            <a:r>
              <a:rPr lang="ja-JP" altLang="en-US" sz="3200" b="1" dirty="0">
                <a:solidFill>
                  <a:srgbClr val="00B050"/>
                </a:solidFill>
              </a:rPr>
              <a:t>　</a:t>
            </a:r>
            <a:r>
              <a:rPr lang="en-US" altLang="ja-JP" sz="3200" b="1" dirty="0">
                <a:solidFill>
                  <a:srgbClr val="00B050"/>
                </a:solidFill>
              </a:rPr>
              <a:t>color;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 err="1">
                <a:solidFill>
                  <a:srgbClr val="0070C0"/>
                </a:solidFill>
              </a:rPr>
              <a:t>accel</a:t>
            </a:r>
            <a:r>
              <a:rPr lang="en-US" altLang="ja-JP" sz="3200" b="1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void</a:t>
            </a:r>
            <a:r>
              <a:rPr lang="ja-JP" altLang="en-US" sz="3200" b="1" dirty="0">
                <a:solidFill>
                  <a:srgbClr val="0070C0"/>
                </a:solidFill>
              </a:rPr>
              <a:t>　</a:t>
            </a:r>
            <a:r>
              <a:rPr lang="en-US" altLang="ja-JP" sz="3200" b="1" dirty="0">
                <a:solidFill>
                  <a:srgbClr val="0070C0"/>
                </a:solidFill>
              </a:rPr>
              <a:t>brake(){</a:t>
            </a:r>
          </a:p>
          <a:p>
            <a:r>
              <a:rPr lang="en-US" altLang="ja-JP" sz="3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7650"/>
            <a:ext cx="3098800" cy="1549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40994"/>
            <a:ext cx="2711318" cy="15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9900" y="222645"/>
            <a:ext cx="110363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dirty="0"/>
              <a:t>クラスは</a:t>
            </a:r>
            <a:r>
              <a:rPr kumimoji="1" lang="ja-JP" altLang="en-US" sz="5400" b="1" dirty="0"/>
              <a:t>あくまでテンプレート</a:t>
            </a:r>
            <a:r>
              <a:rPr kumimoji="1" lang="en-US" altLang="ja-JP" sz="5400" b="1" dirty="0"/>
              <a:t>(</a:t>
            </a:r>
            <a:r>
              <a:rPr lang="ja-JP" altLang="en-US" sz="5400" b="1" dirty="0"/>
              <a:t>型</a:t>
            </a:r>
            <a:r>
              <a:rPr kumimoji="1" lang="en-US" altLang="ja-JP" sz="5400" b="1" dirty="0"/>
              <a:t>)</a:t>
            </a:r>
            <a:endParaRPr kumimoji="1"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12014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		</a:t>
            </a:r>
            <a:r>
              <a:rPr kumimoji="1" lang="ja-JP" altLang="en-US" sz="3200" dirty="0"/>
              <a:t>中身が詰まってない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		</a:t>
            </a:r>
            <a:r>
              <a:rPr kumimoji="1" lang="ja-JP" altLang="en-US" sz="3200" dirty="0"/>
              <a:t>中身が無いので機能（メソッド</a:t>
            </a:r>
            <a:r>
              <a:rPr kumimoji="1" lang="en-US" altLang="ja-JP" sz="3200" dirty="0"/>
              <a:t>,</a:t>
            </a:r>
            <a:r>
              <a:rPr lang="ja-JP" altLang="en-US" sz="3200" dirty="0"/>
              <a:t>変数</a:t>
            </a:r>
            <a:r>
              <a:rPr kumimoji="1" lang="ja-JP" altLang="en-US" sz="3200" dirty="0"/>
              <a:t>）が使えない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	</a:t>
            </a:r>
            <a:r>
              <a:rPr lang="ja-JP" altLang="en-US" sz="3200" dirty="0"/>
              <a:t>中身を詰める必要がある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	</a:t>
            </a:r>
            <a:r>
              <a:rPr lang="ja-JP" altLang="en-US" sz="3200" dirty="0"/>
              <a:t>中身</a:t>
            </a:r>
            <a:r>
              <a:rPr lang="en-US" altLang="ja-JP" sz="3200" dirty="0"/>
              <a:t>		     </a:t>
            </a:r>
            <a:r>
              <a:rPr lang="ja-JP" altLang="en-US" sz="3200" dirty="0"/>
              <a:t>・・・</a:t>
            </a:r>
            <a:r>
              <a:rPr lang="ja-JP" altLang="en-US" sz="3200" b="1" dirty="0"/>
              <a:t>インスタンス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200" dirty="0"/>
              <a:t>		</a:t>
            </a:r>
            <a:r>
              <a:rPr lang="ja-JP" altLang="en-US" sz="3200" dirty="0"/>
              <a:t>中身を詰める・・・</a:t>
            </a:r>
            <a:r>
              <a:rPr lang="ja-JP" altLang="en-US" sz="3200" b="1" dirty="0"/>
              <a:t>インスタンスを生成</a:t>
            </a:r>
            <a:endParaRPr lang="en-US" altLang="ja-JP" sz="3200" dirty="0"/>
          </a:p>
        </p:txBody>
      </p:sp>
      <p:sp>
        <p:nvSpPr>
          <p:cNvPr id="4" name="右矢印 3"/>
          <p:cNvSpPr/>
          <p:nvPr/>
        </p:nvSpPr>
        <p:spPr>
          <a:xfrm>
            <a:off x="1054100" y="1825625"/>
            <a:ext cx="15240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1054100" y="2875757"/>
            <a:ext cx="15240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1054100" y="4042570"/>
            <a:ext cx="15240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5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764" y="247927"/>
            <a:ext cx="11299135" cy="109993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インスタンス生成方法 </a:t>
            </a:r>
            <a:r>
              <a:rPr kumimoji="1" lang="en-US" altLang="ja-JP" sz="4800" b="1" dirty="0"/>
              <a:t>(</a:t>
            </a:r>
            <a:r>
              <a:rPr kumimoji="1" lang="ja-JP" altLang="en-US" sz="4800" b="1" dirty="0"/>
              <a:t>クラスの使い方</a:t>
            </a:r>
            <a:r>
              <a:rPr kumimoji="1" lang="en-US" altLang="ja-JP" sz="4800" b="1" dirty="0"/>
              <a:t>)</a:t>
            </a:r>
            <a:endParaRPr kumimoji="1" lang="ja-JP" altLang="en-US" sz="48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600" b="1" dirty="0"/>
              <a:t>new </a:t>
            </a:r>
            <a:r>
              <a:rPr lang="ja-JP" altLang="en-US" sz="3600" b="1" dirty="0"/>
              <a:t>演算子を使う</a:t>
            </a:r>
            <a:endParaRPr lang="en-US" altLang="ja-JP" sz="3600" b="1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3600" b="1" dirty="0"/>
              <a:t>クラス名△変数　</a:t>
            </a:r>
            <a:r>
              <a:rPr lang="en-US" altLang="ja-JP" sz="3600" b="1" dirty="0"/>
              <a:t>= new</a:t>
            </a:r>
            <a:r>
              <a:rPr lang="ja-JP" altLang="en-US" sz="3600" b="1" dirty="0"/>
              <a:t>△クラス名</a:t>
            </a:r>
            <a:r>
              <a:rPr lang="en-US" altLang="ja-JP" sz="3600" b="1" dirty="0"/>
              <a:t>();</a:t>
            </a:r>
          </a:p>
          <a:p>
            <a:pPr marL="0" indent="0">
              <a:buNone/>
            </a:pPr>
            <a:r>
              <a:rPr kumimoji="1" lang="en-US" altLang="ja-JP" b="1" dirty="0"/>
              <a:t>	</a:t>
            </a:r>
            <a:endParaRPr kumimoji="1" lang="ja-JP" altLang="en-US" b="1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841500" y="3492500"/>
            <a:ext cx="1765300" cy="12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4171950" y="3479800"/>
            <a:ext cx="876300" cy="12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5886450" y="3505200"/>
            <a:ext cx="3740150" cy="12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336550" y="4359275"/>
            <a:ext cx="3460750" cy="1371600"/>
          </a:xfrm>
          <a:prstGeom prst="wedgeRectCallout">
            <a:avLst>
              <a:gd name="adj1" fmla="val 22218"/>
              <a:gd name="adj2" fmla="val -105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呼ぶクラス専用の型を用意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016375" y="4359275"/>
            <a:ext cx="3460750" cy="1371600"/>
          </a:xfrm>
          <a:prstGeom prst="wedgeRectCallout">
            <a:avLst>
              <a:gd name="adj1" fmla="val -29892"/>
              <a:gd name="adj2" fmla="val -1032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インスタンス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を変数で保持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81725" y="3581728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インスタンス生成</a:t>
            </a:r>
          </a:p>
        </p:txBody>
      </p:sp>
    </p:spTree>
    <p:extLst>
      <p:ext uri="{BB962C8B-B14F-4D97-AF65-F5344CB8AC3E}">
        <p14:creationId xmlns:p14="http://schemas.microsoft.com/office/powerpoint/2010/main" val="5058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764" y="247927"/>
            <a:ext cx="11299135" cy="109993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インスタンス生成方法 </a:t>
            </a:r>
            <a:r>
              <a:rPr kumimoji="1" lang="en-US" altLang="ja-JP" sz="4800" b="1" dirty="0"/>
              <a:t>(</a:t>
            </a:r>
            <a:r>
              <a:rPr kumimoji="1" lang="ja-JP" altLang="en-US" sz="4800" b="1" dirty="0"/>
              <a:t>クラスの使い方</a:t>
            </a:r>
            <a:r>
              <a:rPr kumimoji="1" lang="en-US" altLang="ja-JP" sz="4800" b="1" dirty="0"/>
              <a:t>)</a:t>
            </a:r>
            <a:endParaRPr kumimoji="1" lang="ja-JP" altLang="en-US" sz="48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3600" b="1" dirty="0"/>
              <a:t>クラス名△変数　</a:t>
            </a:r>
            <a:r>
              <a:rPr lang="en-US" altLang="ja-JP" sz="3600" b="1" dirty="0"/>
              <a:t>= new</a:t>
            </a:r>
            <a:r>
              <a:rPr lang="ja-JP" altLang="en-US" sz="3600" b="1" dirty="0"/>
              <a:t>△クラス名</a:t>
            </a:r>
            <a:r>
              <a:rPr lang="en-US" altLang="ja-JP" sz="3600" b="1" dirty="0"/>
              <a:t>();</a:t>
            </a:r>
          </a:p>
          <a:p>
            <a:pPr marL="0" indent="0">
              <a:buNone/>
            </a:pPr>
            <a:r>
              <a:rPr kumimoji="1" lang="en-US" altLang="ja-JP" b="1" dirty="0"/>
              <a:t>	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例</a:t>
            </a:r>
            <a:r>
              <a:rPr kumimoji="1" lang="en-US" altLang="ja-JP" b="1" dirty="0"/>
              <a:t>:</a:t>
            </a:r>
            <a:br>
              <a:rPr kumimoji="1" lang="en-US" altLang="ja-JP" b="1" dirty="0"/>
            </a:br>
            <a:r>
              <a:rPr kumimoji="1" lang="en-US" altLang="ja-JP" b="1" dirty="0"/>
              <a:t>	Sub</a:t>
            </a:r>
            <a:r>
              <a:rPr kumimoji="1" lang="ja-JP" altLang="en-US" b="1" dirty="0"/>
              <a:t>クラスを呼ぶ場合</a:t>
            </a:r>
            <a:endParaRPr kumimoji="1" lang="en-US" altLang="ja-JP" b="1" dirty="0"/>
          </a:p>
          <a:p>
            <a:pPr marL="0" indent="0">
              <a:buNone/>
            </a:pPr>
            <a:r>
              <a:rPr lang="en-US" altLang="ja-JP" b="1" dirty="0"/>
              <a:t>	Sub</a:t>
            </a:r>
            <a:r>
              <a:rPr lang="ja-JP" altLang="en-US" b="1" dirty="0"/>
              <a:t>△</a:t>
            </a:r>
            <a:r>
              <a:rPr lang="en-US" altLang="ja-JP" b="1" dirty="0"/>
              <a:t>sub1 = new Sub();</a:t>
            </a:r>
          </a:p>
          <a:p>
            <a:pPr marL="0" indent="0">
              <a:buNone/>
            </a:pPr>
            <a:r>
              <a:rPr kumimoji="1" lang="en-US" altLang="ja-JP" b="1" dirty="0"/>
              <a:t>	</a:t>
            </a:r>
            <a:endParaRPr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	Sub</a:t>
            </a:r>
            <a:r>
              <a:rPr kumimoji="1" lang="ja-JP" altLang="en-US" b="1" dirty="0"/>
              <a:t>△</a:t>
            </a:r>
            <a:r>
              <a:rPr lang="en-US" altLang="ja-JP" b="1" dirty="0"/>
              <a:t>sub2 = new Sub();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203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クラス使用例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65200" y="1244600"/>
            <a:ext cx="9779000" cy="519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solidFill>
                  <a:schemeClr val="tx1"/>
                </a:solidFill>
              </a:rPr>
              <a:t>public class </a:t>
            </a:r>
            <a:r>
              <a:rPr lang="en-US" altLang="ja-JP" sz="3600" dirty="0" err="1">
                <a:solidFill>
                  <a:schemeClr val="tx1"/>
                </a:solidFill>
              </a:rPr>
              <a:t>MainClass</a:t>
            </a:r>
            <a:r>
              <a:rPr lang="en-US" altLang="ja-JP" sz="36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	public static voi</a:t>
            </a:r>
            <a:r>
              <a:rPr lang="en-US" altLang="ja-JP" sz="3600" dirty="0">
                <a:solidFill>
                  <a:schemeClr val="tx1"/>
                </a:solidFill>
              </a:rPr>
              <a:t>d main(String[] </a:t>
            </a:r>
            <a:r>
              <a:rPr lang="en-US" altLang="ja-JP" sz="3600" dirty="0" err="1">
                <a:solidFill>
                  <a:schemeClr val="tx1"/>
                </a:solidFill>
              </a:rPr>
              <a:t>args</a:t>
            </a:r>
            <a:r>
              <a:rPr lang="en-US" altLang="ja-JP" sz="3600" dirty="0">
                <a:solidFill>
                  <a:schemeClr val="tx1"/>
                </a:solidFill>
              </a:rPr>
              <a:t>){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</a:t>
            </a:r>
            <a:r>
              <a:rPr kumimoji="1" lang="en-US" altLang="ja-JP" sz="4000" b="1" dirty="0">
                <a:solidFill>
                  <a:srgbClr val="FF0000"/>
                </a:solidFill>
              </a:rPr>
              <a:t>Sub sub1 = new Sub();</a:t>
            </a:r>
            <a:r>
              <a:rPr kumimoji="1" lang="en-US" altLang="ja-JP" sz="4000" dirty="0">
                <a:solidFill>
                  <a:schemeClr val="tx1"/>
                </a:solidFill>
              </a:rPr>
              <a:t/>
            </a:r>
            <a:br>
              <a:rPr kumimoji="1" lang="en-US" altLang="ja-JP" sz="4000" dirty="0">
                <a:solidFill>
                  <a:schemeClr val="tx1"/>
                </a:solidFill>
              </a:rPr>
            </a:br>
            <a:r>
              <a:rPr kumimoji="1"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class Sub{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void method1(){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4000" dirty="0">
                <a:solidFill>
                  <a:schemeClr val="tx1"/>
                </a:solidFill>
              </a:rPr>
              <a:t>}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3" name="右大かっこ 2"/>
          <p:cNvSpPr/>
          <p:nvPr/>
        </p:nvSpPr>
        <p:spPr>
          <a:xfrm>
            <a:off x="7581900" y="3841750"/>
            <a:ext cx="520700" cy="2463800"/>
          </a:xfrm>
          <a:prstGeom prst="rightBracket">
            <a:avLst/>
          </a:prstGeom>
          <a:ln w="666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100" y="4781262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Sub </a:t>
            </a:r>
            <a:r>
              <a:rPr kumimoji="1" lang="ja-JP" altLang="en-US" sz="3200" dirty="0"/>
              <a:t>クラス</a:t>
            </a:r>
          </a:p>
        </p:txBody>
      </p:sp>
    </p:spTree>
    <p:extLst>
      <p:ext uri="{BB962C8B-B14F-4D97-AF65-F5344CB8AC3E}">
        <p14:creationId xmlns:p14="http://schemas.microsoft.com/office/powerpoint/2010/main" val="25351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9247" y="46245"/>
            <a:ext cx="10515600" cy="893555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インスタンス生成すると</a:t>
            </a:r>
            <a:r>
              <a:rPr kumimoji="1" lang="en-US" altLang="ja-JP" sz="5400" b="1" dirty="0"/>
              <a:t>...</a:t>
            </a:r>
            <a:endParaRPr kumimoji="1" lang="ja-JP" altLang="en-US" sz="54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13082" y="1254125"/>
            <a:ext cx="11141765" cy="4351338"/>
          </a:xfrm>
        </p:spPr>
        <p:txBody>
          <a:bodyPr/>
          <a:lstStyle/>
          <a:p>
            <a:r>
              <a:rPr lang="ja-JP" altLang="en-US" sz="3200" b="1" dirty="0"/>
              <a:t>インスタンスを生成したクラスのメソッド</a:t>
            </a:r>
            <a:r>
              <a:rPr lang="en-US" altLang="ja-JP" sz="3200" b="1" dirty="0"/>
              <a:t>, </a:t>
            </a:r>
            <a:r>
              <a:rPr lang="ja-JP" altLang="en-US" sz="3200" b="1" dirty="0"/>
              <a:t>変数が使える</a:t>
            </a:r>
            <a:r>
              <a:rPr lang="en-US" altLang="ja-JP" sz="3200" b="1" dirty="0"/>
              <a:t>!</a:t>
            </a:r>
          </a:p>
          <a:p>
            <a:pPr marL="457200" lvl="1" indent="0">
              <a:buNone/>
            </a:pPr>
            <a:r>
              <a:rPr lang="ja-JP" altLang="en-US" sz="3200" dirty="0"/>
              <a:t>→テンプレの機能が使える</a:t>
            </a:r>
            <a:r>
              <a:rPr lang="en-US" altLang="ja-JP" sz="3200" dirty="0"/>
              <a:t>!</a:t>
            </a:r>
          </a:p>
          <a:p>
            <a:pPr marL="457200" lvl="1" indent="0">
              <a:buNone/>
            </a:pPr>
            <a:r>
              <a:rPr lang="ja-JP" altLang="en-US" sz="3600" dirty="0"/>
              <a:t> </a:t>
            </a:r>
            <a:r>
              <a:rPr lang="en-US" altLang="ja-JP" sz="3600" dirty="0"/>
              <a:t>	</a:t>
            </a:r>
          </a:p>
          <a:p>
            <a:pPr marL="457200" lvl="1" indent="0" algn="ctr">
              <a:buNone/>
            </a:pPr>
            <a:r>
              <a:rPr lang="ja-JP" altLang="en-US" sz="3600" dirty="0"/>
              <a:t>クラスを元に作られた操作できる部品</a:t>
            </a:r>
            <a:endParaRPr lang="en-US" altLang="ja-JP" sz="4400" dirty="0"/>
          </a:p>
          <a:p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241800" y="5702300"/>
            <a:ext cx="2844800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クラス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20700" y="3657600"/>
            <a:ext cx="3340100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インスタンス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571670" y="3657600"/>
            <a:ext cx="3340100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インスタンス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317723" y="3657600"/>
            <a:ext cx="3340100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インスタンス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 rot="12525879">
            <a:off x="2162331" y="4924655"/>
            <a:ext cx="2014919" cy="74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6200000">
            <a:off x="5055920" y="4722148"/>
            <a:ext cx="1216560" cy="74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19217099">
            <a:off x="7256507" y="4867028"/>
            <a:ext cx="1789331" cy="7437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33081" y="4914038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new</a:t>
            </a:r>
            <a:endParaRPr kumimoji="1" lang="ja-JP" altLang="en-US" sz="32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90215" y="517229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new</a:t>
            </a:r>
            <a:endParaRPr kumimoji="1" lang="ja-JP" altLang="en-US" sz="32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35194" y="51175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new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6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591784"/>
            <a:ext cx="8255829" cy="6102135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583489" y="68564"/>
            <a:ext cx="153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クラス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4318" y="1340637"/>
            <a:ext cx="306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インスタンス生成</a:t>
            </a:r>
            <a:endParaRPr kumimoji="1" lang="ja-JP" alt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8775" y="1340637"/>
            <a:ext cx="306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インスタンス生成</a:t>
            </a:r>
            <a:endParaRPr kumimoji="1" lang="ja-JP" altLang="en-US" sz="2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5990" y="5589176"/>
            <a:ext cx="342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インスタンス生成後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90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098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インスタンス生成した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クラスの変数・メソッドの使い方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/>
              <a:t>変数を使う</a:t>
            </a:r>
            <a:endParaRPr kumimoji="1" lang="en-US" altLang="ja-JP" sz="3200" b="1" dirty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変数</a:t>
            </a:r>
            <a:r>
              <a:rPr lang="en-US" altLang="ja-JP" sz="3200" dirty="0"/>
              <a:t>.</a:t>
            </a:r>
            <a:r>
              <a:rPr lang="ja-JP" altLang="en-US" sz="3200" dirty="0"/>
              <a:t>クラス内の変数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メソッド内の変数は呼べない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sz="3200" dirty="0"/>
          </a:p>
          <a:p>
            <a:r>
              <a:rPr kumimoji="1" lang="ja-JP" altLang="en-US" sz="3200" b="1" dirty="0"/>
              <a:t>メソッドを使う</a:t>
            </a:r>
            <a:endParaRPr kumimoji="1" lang="en-US" altLang="ja-JP" sz="3200" b="1" dirty="0"/>
          </a:p>
          <a:p>
            <a:pPr marL="457200" lvl="1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変数</a:t>
            </a:r>
            <a:r>
              <a:rPr lang="en-US" altLang="ja-JP" sz="2800" dirty="0"/>
              <a:t>.</a:t>
            </a:r>
            <a:r>
              <a:rPr lang="ja-JP" altLang="en-US" sz="2800" dirty="0"/>
              <a:t>メソッド名</a:t>
            </a:r>
            <a:r>
              <a:rPr lang="en-US" altLang="ja-JP" sz="2800" dirty="0"/>
              <a:t>()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7023100" y="2146300"/>
            <a:ext cx="4889500" cy="3564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class Sub{</a:t>
            </a:r>
          </a:p>
          <a:p>
            <a:r>
              <a:rPr lang="en-US" altLang="ja-JP" sz="4000" dirty="0">
                <a:solidFill>
                  <a:schemeClr val="tx1"/>
                </a:solidFill>
              </a:rPr>
              <a:t>	</a:t>
            </a:r>
            <a:r>
              <a:rPr lang="en-US" altLang="ja-JP" sz="4000" dirty="0" err="1">
                <a:solidFill>
                  <a:schemeClr val="tx1"/>
                </a:solidFill>
              </a:rPr>
              <a:t>int</a:t>
            </a:r>
            <a:r>
              <a:rPr lang="en-US" altLang="ja-JP" sz="4000" dirty="0">
                <a:solidFill>
                  <a:schemeClr val="tx1"/>
                </a:solidFill>
              </a:rPr>
              <a:t> a;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lang="en-US" altLang="ja-JP" sz="3600" dirty="0">
                <a:solidFill>
                  <a:schemeClr val="tx1"/>
                </a:solidFill>
              </a:rPr>
              <a:t>	void method1(){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int</a:t>
            </a:r>
            <a:r>
              <a:rPr lang="en-US" altLang="ja-JP" sz="3600" dirty="0">
                <a:solidFill>
                  <a:schemeClr val="tx1"/>
                </a:solidFill>
              </a:rPr>
              <a:t> b;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4000" dirty="0">
                <a:solidFill>
                  <a:schemeClr val="tx1"/>
                </a:solidFill>
              </a:rPr>
              <a:t>}</a:t>
            </a:r>
            <a:endParaRPr kumimoji="1" lang="en-US" altLang="ja-JP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b="1" dirty="0"/>
              <a:t>Java</a:t>
            </a:r>
            <a:r>
              <a:rPr lang="ja-JP" altLang="en-US" sz="4800" b="1" dirty="0"/>
              <a:t>：　同じ処理はまとめる！</a:t>
            </a:r>
            <a:endParaRPr lang="en-US" altLang="ja-JP" sz="4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400" dirty="0"/>
              <a:t>	</a:t>
            </a:r>
            <a:r>
              <a:rPr kumimoji="1" lang="ja-JP" altLang="en-US" sz="4400" dirty="0"/>
              <a:t>→　メソッド・クラス 　がある</a:t>
            </a:r>
            <a:r>
              <a:rPr lang="ja-JP" altLang="en-US" sz="4400" dirty="0"/>
              <a:t>。</a:t>
            </a:r>
            <a:endParaRPr lang="en-US" altLang="ja-JP" sz="4400" dirty="0"/>
          </a:p>
          <a:p>
            <a:pPr marL="0" indent="0">
              <a:buNone/>
            </a:pPr>
            <a:endParaRPr kumimoji="1"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Java</a:t>
            </a:r>
            <a:r>
              <a:rPr lang="ja-JP" altLang="en-US" sz="4400" dirty="0"/>
              <a:t>のプログラムは必ず含まれてる。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211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1225" y="279919"/>
            <a:ext cx="10693400" cy="635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</a:rPr>
              <a:t>public class </a:t>
            </a:r>
            <a:r>
              <a:rPr lang="en-US" altLang="ja-JP" sz="2800" dirty="0" smtClean="0">
                <a:solidFill>
                  <a:schemeClr val="tx1"/>
                </a:solidFill>
              </a:rPr>
              <a:t>Main{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	public static voi</a:t>
            </a:r>
            <a:r>
              <a:rPr lang="en-US" altLang="ja-JP" sz="2800" dirty="0">
                <a:solidFill>
                  <a:schemeClr val="tx1"/>
                </a:solidFill>
              </a:rPr>
              <a:t>d main(String[] </a:t>
            </a:r>
            <a:r>
              <a:rPr lang="en-US" altLang="ja-JP" sz="2800" dirty="0" err="1">
                <a:solidFill>
                  <a:schemeClr val="tx1"/>
                </a:solidFill>
              </a:rPr>
              <a:t>args</a:t>
            </a:r>
            <a:r>
              <a:rPr lang="en-US" altLang="ja-JP" sz="2800" dirty="0">
                <a:solidFill>
                  <a:schemeClr val="tx1"/>
                </a:solidFill>
              </a:rPr>
              <a:t>){</a:t>
            </a: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		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Sub sub1 = new Sub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();  </a:t>
            </a:r>
            <a:r>
              <a:rPr lang="ja-JP" altLang="en-US" sz="2800" b="1" dirty="0">
                <a:solidFill>
                  <a:srgbClr val="FF0000"/>
                </a:solidFill>
              </a:rPr>
              <a:t>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//Sub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クラス型の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sub1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を宣言</a:t>
            </a:r>
            <a:endParaRPr kumimoji="1" lang="en-US" altLang="ja-JP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z="2800" b="1" dirty="0">
                <a:solidFill>
                  <a:srgbClr val="FF0000"/>
                </a:solidFill>
              </a:rPr>
              <a:t>		</a:t>
            </a:r>
            <a:r>
              <a:rPr lang="en-US" altLang="ja-JP" sz="2800" b="1" dirty="0" err="1">
                <a:solidFill>
                  <a:srgbClr val="FF0000"/>
                </a:solidFill>
              </a:rPr>
              <a:t>int</a:t>
            </a:r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err="1">
                <a:solidFill>
                  <a:srgbClr val="FF0000"/>
                </a:solidFill>
              </a:rPr>
              <a:t>i</a:t>
            </a:r>
            <a:r>
              <a:rPr lang="en-US" altLang="ja-JP" sz="2800" b="1" dirty="0">
                <a:solidFill>
                  <a:srgbClr val="FF0000"/>
                </a:solidFill>
              </a:rPr>
              <a:t> = sub1.i;	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//sub1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を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Mainclass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に入れる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　　 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sub1.i </a:t>
            </a:r>
            <a:r>
              <a:rPr lang="en-US" altLang="ja-JP" sz="2800" b="1" dirty="0">
                <a:solidFill>
                  <a:srgbClr val="FF0000"/>
                </a:solidFill>
              </a:rPr>
              <a:t>= 20;</a:t>
            </a:r>
            <a:r>
              <a:rPr lang="en-US" altLang="ja-JP" sz="28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//sub1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en-US" altLang="ja-JP" sz="2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の値を変更</a:t>
            </a:r>
            <a:endParaRPr lang="en-US" altLang="ja-JP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z="2800" b="1" dirty="0">
                <a:solidFill>
                  <a:srgbClr val="FF0000"/>
                </a:solidFill>
              </a:rPr>
              <a:t>		sub1.method1();	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sub1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method1</a:t>
            </a:r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メソッド</a:t>
            </a:r>
            <a:endParaRPr lang="en-US" altLang="ja-JP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　　　　　　　　　　　　　　　　　　　を呼び出し</a:t>
            </a:r>
            <a:r>
              <a:rPr kumimoji="1" lang="en-US" altLang="ja-JP" sz="2800" dirty="0">
                <a:solidFill>
                  <a:schemeClr val="tx1"/>
                </a:solidFill>
              </a:rPr>
              <a:t/>
            </a:r>
            <a:br>
              <a:rPr kumimoji="1" lang="en-US" altLang="ja-JP" sz="2800" dirty="0">
                <a:solidFill>
                  <a:schemeClr val="tx1"/>
                </a:solidFill>
              </a:rPr>
            </a:br>
            <a:r>
              <a:rPr kumimoji="1" lang="en-US" altLang="ja-JP" sz="28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class Sub{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en-US" altLang="ja-JP" sz="2800" dirty="0" err="1">
                <a:solidFill>
                  <a:schemeClr val="tx1"/>
                </a:solidFill>
              </a:rPr>
              <a:t>int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=10;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void method1(){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}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右大かっこ 2"/>
          <p:cNvSpPr/>
          <p:nvPr/>
        </p:nvSpPr>
        <p:spPr>
          <a:xfrm>
            <a:off x="7475634" y="4010024"/>
            <a:ext cx="520700" cy="2127250"/>
          </a:xfrm>
          <a:prstGeom prst="rightBracket">
            <a:avLst/>
          </a:prstGeom>
          <a:ln w="666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100" y="4781262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Sub 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2" name="右大かっこ 1"/>
          <p:cNvSpPr/>
          <p:nvPr/>
        </p:nvSpPr>
        <p:spPr>
          <a:xfrm>
            <a:off x="10396628" y="518613"/>
            <a:ext cx="453789" cy="3153733"/>
          </a:xfrm>
          <a:prstGeom prst="rightBracket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857791" y="1187539"/>
            <a:ext cx="943201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ja-JP" sz="2800" dirty="0" smtClean="0"/>
              <a:t>Main</a:t>
            </a:r>
          </a:p>
          <a:p>
            <a:r>
              <a:rPr kumimoji="1" lang="ja-JP" altLang="en-US" sz="2800" dirty="0" smtClean="0"/>
              <a:t>ク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ラ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027360" y="345699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87555" cy="1325563"/>
          </a:xfrm>
        </p:spPr>
        <p:txBody>
          <a:bodyPr/>
          <a:lstStyle/>
          <a:p>
            <a:r>
              <a:rPr lang="ja-JP" altLang="en-US" dirty="0"/>
              <a:t>演習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175" y="2618727"/>
            <a:ext cx="10896600" cy="218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(1)A</a:t>
            </a:r>
            <a:r>
              <a:rPr lang="ja-JP" altLang="en-US" sz="3200" dirty="0"/>
              <a:t>クラスと</a:t>
            </a:r>
            <a:r>
              <a:rPr lang="en-US" altLang="ja-JP" sz="3200" dirty="0"/>
              <a:t>B</a:t>
            </a:r>
            <a:r>
              <a:rPr lang="ja-JP" altLang="en-US" sz="3200" dirty="0"/>
              <a:t>クラスを作成</a:t>
            </a:r>
          </a:p>
          <a:p>
            <a:pPr marL="0" indent="0">
              <a:buNone/>
            </a:pPr>
            <a:r>
              <a:rPr lang="en-US" altLang="ja-JP" sz="3200" dirty="0"/>
              <a:t>(2)B</a:t>
            </a:r>
            <a:r>
              <a:rPr lang="ja-JP" altLang="en-US" sz="3200" dirty="0"/>
              <a:t>クラスに“</a:t>
            </a:r>
            <a:r>
              <a:rPr lang="en-US" altLang="ja-JP" sz="3200" dirty="0"/>
              <a:t>Hello world2”</a:t>
            </a:r>
            <a:r>
              <a:rPr lang="ja-JP" altLang="en-US" sz="3200" dirty="0"/>
              <a:t>と出力するメソッドを作る</a:t>
            </a:r>
          </a:p>
          <a:p>
            <a:pPr marL="0" indent="0">
              <a:buNone/>
            </a:pPr>
            <a:r>
              <a:rPr lang="en-US" altLang="ja-JP" sz="3200" dirty="0"/>
              <a:t>(3)main</a:t>
            </a:r>
            <a:r>
              <a:rPr lang="ja-JP" altLang="en-US" sz="3200" dirty="0"/>
              <a:t>メソッドから</a:t>
            </a:r>
            <a:r>
              <a:rPr lang="en-US" altLang="ja-JP" sz="3200" dirty="0"/>
              <a:t>(2)</a:t>
            </a:r>
            <a:r>
              <a:rPr lang="ja-JP" altLang="en-US" sz="3200" dirty="0"/>
              <a:t>で作ったメソッドを呼び出す。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13175" y="373161"/>
            <a:ext cx="671804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main</a:t>
            </a:r>
            <a:r>
              <a:rPr lang="ja-JP" altLang="en-US" sz="2800" dirty="0"/>
              <a:t>メソッドのあるクラスを</a:t>
            </a:r>
            <a:r>
              <a:rPr lang="en-US" altLang="ja-JP" sz="2800" dirty="0"/>
              <a:t>A</a:t>
            </a:r>
            <a:r>
              <a:rPr lang="ja-JP" altLang="en-US" sz="2800" dirty="0"/>
              <a:t>クラス</a:t>
            </a:r>
          </a:p>
          <a:p>
            <a:r>
              <a:rPr lang="en-US" altLang="ja-JP" sz="2800" dirty="0"/>
              <a:t>main</a:t>
            </a:r>
            <a:r>
              <a:rPr lang="ja-JP" altLang="en-US" sz="2800" dirty="0"/>
              <a:t>メソッドないクラスを</a:t>
            </a:r>
            <a:r>
              <a:rPr lang="en-US" altLang="ja-JP" sz="2800" dirty="0"/>
              <a:t>B</a:t>
            </a:r>
            <a:r>
              <a:rPr lang="ja-JP" altLang="en-US" sz="2800" dirty="0"/>
              <a:t>クラス</a:t>
            </a:r>
          </a:p>
          <a:p>
            <a:r>
              <a:rPr lang="ja-JP" altLang="en-US" sz="2800" dirty="0"/>
              <a:t>とここでは呼ぶ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42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3555" y="197175"/>
            <a:ext cx="2446176" cy="801202"/>
          </a:xfrm>
        </p:spPr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3555" y="1312442"/>
            <a:ext cx="10515600" cy="459383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クラス、</a:t>
            </a:r>
            <a:r>
              <a:rPr lang="en-US" altLang="ja-JP" dirty="0"/>
              <a:t>Television</a:t>
            </a:r>
            <a:r>
              <a:rPr lang="ja-JP" altLang="en-US" dirty="0"/>
              <a:t>クラスを作る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Televison</a:t>
            </a:r>
            <a:r>
              <a:rPr lang="ja-JP" altLang="en-US" dirty="0"/>
              <a:t>クラスの仕様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9044" y="3024351"/>
            <a:ext cx="53837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変数</a:t>
            </a:r>
            <a:r>
              <a:rPr lang="en-US" altLang="ja-JP" sz="2400" dirty="0"/>
              <a:t>:	</a:t>
            </a:r>
            <a:r>
              <a:rPr lang="en-US" altLang="ja-JP" sz="2400" dirty="0" err="1"/>
              <a:t>int</a:t>
            </a:r>
            <a:r>
              <a:rPr lang="ja-JP" altLang="en-US" sz="2400" dirty="0"/>
              <a:t>型の</a:t>
            </a:r>
            <a:r>
              <a:rPr lang="en-US" altLang="ja-JP" sz="2400" dirty="0" err="1"/>
              <a:t>ch</a:t>
            </a:r>
            <a:endParaRPr lang="en-US" altLang="ja-JP" sz="2400" dirty="0"/>
          </a:p>
          <a:p>
            <a:r>
              <a:rPr lang="ja-JP" altLang="en-US" sz="2400" dirty="0"/>
              <a:t>メソッド</a:t>
            </a:r>
            <a:r>
              <a:rPr lang="en-US" altLang="ja-JP" sz="2400" dirty="0"/>
              <a:t>1</a:t>
            </a:r>
            <a:r>
              <a:rPr lang="ja-JP" altLang="en-US" sz="2400" dirty="0"/>
              <a:t>つ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ch</a:t>
            </a:r>
            <a:r>
              <a:rPr lang="ja-JP" altLang="en-US" sz="2400" dirty="0"/>
              <a:t>を出力する。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3555" y="4646645"/>
            <a:ext cx="8492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クラスから２つ</a:t>
            </a:r>
            <a:r>
              <a:rPr kumimoji="1" lang="en-US" altLang="ja-JP" sz="2400" dirty="0" err="1"/>
              <a:t>Televison</a:t>
            </a:r>
            <a:r>
              <a:rPr kumimoji="1" lang="ja-JP" altLang="en-US" sz="2400" dirty="0"/>
              <a:t>クラスのインスタンスを生成</a:t>
            </a:r>
            <a:endParaRPr kumimoji="1" lang="en-US" altLang="ja-JP" sz="2400" dirty="0"/>
          </a:p>
          <a:p>
            <a:r>
              <a:rPr kumimoji="1" lang="ja-JP" altLang="en-US" sz="2400" dirty="0"/>
              <a:t>→変数</a:t>
            </a:r>
            <a:r>
              <a:rPr kumimoji="1" lang="en-US" altLang="ja-JP" sz="2400" dirty="0" err="1"/>
              <a:t>ch</a:t>
            </a:r>
            <a:r>
              <a:rPr kumimoji="1" lang="ja-JP" altLang="en-US" sz="2400" dirty="0"/>
              <a:t>を変更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 err="1"/>
              <a:t>Televison</a:t>
            </a:r>
            <a:r>
              <a:rPr kumimoji="1" lang="ja-JP" altLang="en-US" sz="2400" dirty="0"/>
              <a:t>クラスのメソッドをそれぞれ呼ぶ</a:t>
            </a:r>
          </a:p>
        </p:txBody>
      </p:sp>
    </p:spTree>
    <p:extLst>
      <p:ext uri="{BB962C8B-B14F-4D97-AF65-F5344CB8AC3E}">
        <p14:creationId xmlns:p14="http://schemas.microsoft.com/office/powerpoint/2010/main" val="31192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メソッド とは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処理の塊で、関数のようなもの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91389" y="3819338"/>
            <a:ext cx="2878667" cy="1907822"/>
          </a:xfrm>
          <a:prstGeom prst="rect">
            <a:avLst/>
          </a:prstGeom>
          <a:noFill/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与えられた</a:t>
            </a:r>
            <a:r>
              <a:rPr lang="ja-JP" altLang="en-US" sz="2800" dirty="0" smtClean="0"/>
              <a:t>数</a:t>
            </a:r>
            <a:r>
              <a:rPr lang="ja-JP" altLang="en-US" sz="2800" dirty="0" smtClean="0"/>
              <a:t>字</a:t>
            </a:r>
            <a:r>
              <a:rPr lang="en-US" altLang="ja-JP" sz="2800" dirty="0" smtClean="0"/>
              <a:t>5</a:t>
            </a:r>
            <a:endParaRPr lang="en-US" altLang="ja-JP" sz="2800" dirty="0"/>
          </a:p>
          <a:p>
            <a:pPr algn="ctr"/>
            <a:r>
              <a:rPr lang="ja-JP" altLang="en-US" sz="2800" dirty="0" smtClean="0"/>
              <a:t>を</a:t>
            </a:r>
            <a:r>
              <a:rPr lang="en-US" altLang="ja-JP" sz="2800" dirty="0" smtClean="0"/>
              <a:t>x</a:t>
            </a:r>
            <a:r>
              <a:rPr lang="ja-JP" altLang="en-US" sz="2800" dirty="0" smtClean="0"/>
              <a:t>として</a:t>
            </a:r>
            <a:endParaRPr lang="en-US" altLang="ja-JP" sz="2800" dirty="0" smtClean="0"/>
          </a:p>
          <a:p>
            <a:pPr algn="ctr"/>
            <a:r>
              <a:rPr lang="en-US" altLang="ja-JP" sz="2800" dirty="0" smtClean="0"/>
              <a:t>X^2+3x+5</a:t>
            </a:r>
            <a:r>
              <a:rPr lang="ja-JP" altLang="en-US" sz="2800" dirty="0" smtClean="0"/>
              <a:t>を計算</a:t>
            </a:r>
            <a:endParaRPr lang="en-US" altLang="ja-JP" sz="2800" dirty="0" smtClean="0"/>
          </a:p>
        </p:txBody>
      </p:sp>
      <p:sp>
        <p:nvSpPr>
          <p:cNvPr id="7" name="右矢印 6"/>
          <p:cNvSpPr/>
          <p:nvPr/>
        </p:nvSpPr>
        <p:spPr>
          <a:xfrm>
            <a:off x="7653130" y="4525279"/>
            <a:ext cx="947530" cy="5008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683734" y="4184310"/>
            <a:ext cx="3091070" cy="118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計算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された答え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y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がもらえる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17196" y="4184310"/>
            <a:ext cx="3290467" cy="118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y=f(x)=x^2+3x+5</a:t>
            </a: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x=5</a:t>
            </a:r>
            <a:r>
              <a:rPr lang="ja-JP" altLang="en-US" sz="2800" dirty="0" smtClean="0">
                <a:solidFill>
                  <a:schemeClr val="tx1"/>
                </a:solidFill>
              </a:rPr>
              <a:t>の時の</a:t>
            </a:r>
            <a:r>
              <a:rPr lang="en-US" altLang="ja-JP" sz="2800" dirty="0" smtClean="0">
                <a:solidFill>
                  <a:schemeClr val="tx1"/>
                </a:solidFill>
              </a:rPr>
              <a:t>y</a:t>
            </a:r>
            <a:r>
              <a:rPr lang="ja-JP" altLang="en-US" sz="2800" dirty="0" smtClean="0">
                <a:solidFill>
                  <a:schemeClr val="tx1"/>
                </a:solidFill>
              </a:rPr>
              <a:t>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計算したい！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749200" y="4525279"/>
            <a:ext cx="875929" cy="5008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009322" y="3231115"/>
            <a:ext cx="2173356" cy="495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メソッド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0996" y="3126720"/>
            <a:ext cx="907774" cy="495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5129" y="5711735"/>
            <a:ext cx="333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/>
              <a:t>int</a:t>
            </a:r>
            <a:r>
              <a:rPr lang="ja-JP" altLang="en-US" sz="2400" dirty="0"/>
              <a:t> </a:t>
            </a:r>
            <a:r>
              <a:rPr lang="en-US" altLang="ja-JP" sz="2400" dirty="0" err="1" smtClean="0"/>
              <a:t>fanction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x){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return x*x+3*x+5;</a:t>
            </a:r>
            <a:br>
              <a:rPr lang="en-US" altLang="ja-JP" sz="2400" dirty="0" smtClean="0"/>
            </a:br>
            <a:r>
              <a:rPr lang="en-US" altLang="ja-JP" sz="2400" dirty="0" smtClean="0"/>
              <a:t>} 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01375" y="5528849"/>
            <a:ext cx="2979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smtClean="0"/>
              <a:t>y=f(5);</a:t>
            </a:r>
            <a:endParaRPr kumimoji="1" lang="ja-JP" altLang="en-US" sz="6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98793" y="5528850"/>
            <a:ext cx="3332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/>
              <a:t>y=f(5</a:t>
            </a:r>
            <a:r>
              <a:rPr lang="en-US" altLang="ja-JP" sz="6000" dirty="0" smtClean="0"/>
              <a:t>);</a:t>
            </a:r>
            <a:endParaRPr kumimoji="1" lang="ja-JP" altLang="en-US"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インク 13"/>
              <p14:cNvContentPartPr/>
              <p14:nvPr/>
            </p14:nvContentPartPr>
            <p14:xfrm>
              <a:off x="5817600" y="5541840"/>
              <a:ext cx="4392720" cy="1199880"/>
            </p14:xfrm>
          </p:contentPart>
        </mc:Choice>
        <mc:Fallback>
          <p:pic>
            <p:nvPicPr>
              <p:cNvPr id="14" name="インク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5000" y="5529600"/>
                <a:ext cx="441900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49300" y="406400"/>
            <a:ext cx="9969500" cy="5829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solidFill>
                  <a:schemeClr val="tx1"/>
                </a:solidFill>
              </a:rPr>
              <a:t>public class Main{</a:t>
            </a: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ja-JP" sz="3200" dirty="0" err="1">
                <a:solidFill>
                  <a:schemeClr val="tx1"/>
                </a:solidFill>
              </a:rPr>
              <a:t>args</a:t>
            </a:r>
            <a:r>
              <a:rPr lang="en-US" altLang="ja-JP" sz="32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printHello</a:t>
            </a:r>
            <a:r>
              <a:rPr lang="en-US" altLang="ja-JP" sz="3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/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	public static void </a:t>
            </a:r>
            <a:r>
              <a:rPr lang="en-US" altLang="ja-JP" sz="3200" dirty="0" err="1">
                <a:solidFill>
                  <a:schemeClr val="tx1"/>
                </a:solidFill>
              </a:rPr>
              <a:t>printHello</a:t>
            </a:r>
            <a:r>
              <a:rPr lang="en-US" altLang="ja-JP" sz="32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4292600" y="406400"/>
            <a:ext cx="2184400" cy="831850"/>
          </a:xfrm>
          <a:prstGeom prst="wedgeRectCallout">
            <a:avLst>
              <a:gd name="adj1" fmla="val -34710"/>
              <a:gd name="adj2" fmla="val 9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返り値</a:t>
            </a:r>
            <a:endParaRPr kumimoji="1" lang="en-US" altLang="ja-JP" sz="2400" b="1" dirty="0"/>
          </a:p>
          <a:p>
            <a:pPr algn="ctr"/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返す値の型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7" name="四角形吹き出し 6"/>
          <p:cNvSpPr/>
          <p:nvPr/>
        </p:nvSpPr>
        <p:spPr>
          <a:xfrm>
            <a:off x="6223000" y="2232025"/>
            <a:ext cx="2755900" cy="673100"/>
          </a:xfrm>
          <a:prstGeom prst="wedgeRectCallout">
            <a:avLst>
              <a:gd name="adj1" fmla="val -99669"/>
              <a:gd name="adj2" fmla="val -31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メソッド呼び出し</a:t>
            </a:r>
            <a:endParaRPr kumimoji="1" lang="ja-JP" altLang="en-US" sz="2400" b="1" dirty="0"/>
          </a:p>
        </p:txBody>
      </p:sp>
      <p:sp>
        <p:nvSpPr>
          <p:cNvPr id="8" name="右大かっこ 7"/>
          <p:cNvSpPr/>
          <p:nvPr/>
        </p:nvSpPr>
        <p:spPr>
          <a:xfrm>
            <a:off x="8978900" y="3581400"/>
            <a:ext cx="1200150" cy="1422400"/>
          </a:xfrm>
          <a:prstGeom prst="rightBracket">
            <a:avLst/>
          </a:prstGeom>
          <a:ln w="539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右大かっこ 8"/>
          <p:cNvSpPr/>
          <p:nvPr/>
        </p:nvSpPr>
        <p:spPr>
          <a:xfrm>
            <a:off x="9220200" y="1482725"/>
            <a:ext cx="958850" cy="1422400"/>
          </a:xfrm>
          <a:prstGeom prst="rightBracket">
            <a:avLst/>
          </a:prstGeom>
          <a:ln w="539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87000" y="1970415"/>
            <a:ext cx="16637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メソッド</a:t>
            </a:r>
            <a:endParaRPr kumimoji="1" lang="ja-JP" altLang="en-US" sz="2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7000" y="4057650"/>
            <a:ext cx="16637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メソッド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54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6165" y="159027"/>
            <a:ext cx="10515600" cy="1099930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クラスとは</a:t>
            </a:r>
            <a:r>
              <a:rPr kumimoji="1" lang="en-US" altLang="ja-JP" sz="5400" b="1" dirty="0"/>
              <a:t>...</a:t>
            </a:r>
            <a:endParaRPr kumimoji="1"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6165" y="1507573"/>
            <a:ext cx="10515600" cy="679036"/>
          </a:xfrm>
        </p:spPr>
        <p:txBody>
          <a:bodyPr/>
          <a:lstStyle/>
          <a:p>
            <a:r>
              <a:rPr lang="ja-JP" altLang="en-US" sz="3600" dirty="0"/>
              <a:t>プログラムの一番外側に記述されていたもの</a:t>
            </a:r>
            <a:endParaRPr lang="en-US" altLang="ja-JP" sz="3600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6165" y="2756452"/>
            <a:ext cx="11035748" cy="31937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err="1">
                <a:solidFill>
                  <a:srgbClr val="FF0000"/>
                </a:solidFill>
              </a:rPr>
              <a:t>public△class△Main</a:t>
            </a:r>
            <a:r>
              <a:rPr lang="en-US" altLang="ja-JP" sz="3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err="1">
                <a:solidFill>
                  <a:schemeClr val="tx1"/>
                </a:solidFill>
              </a:rPr>
              <a:t>public△static△void△main</a:t>
            </a:r>
            <a:r>
              <a:rPr lang="en-US" altLang="ja-JP" sz="3600" dirty="0">
                <a:solidFill>
                  <a:schemeClr val="tx1"/>
                </a:solidFill>
              </a:rPr>
              <a:t>(String[]△</a:t>
            </a:r>
            <a:r>
              <a:rPr lang="en-US" altLang="ja-JP" sz="3600" dirty="0" err="1">
                <a:solidFill>
                  <a:schemeClr val="tx1"/>
                </a:solidFill>
              </a:rPr>
              <a:t>args</a:t>
            </a:r>
            <a:r>
              <a:rPr lang="en-US" altLang="ja-JP" sz="3600" dirty="0">
                <a:solidFill>
                  <a:schemeClr val="tx1"/>
                </a:solidFill>
              </a:rPr>
              <a:t>){</a:t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600" dirty="0">
                <a:solidFill>
                  <a:schemeClr val="tx1"/>
                </a:solidFill>
              </a:rPr>
              <a:t>(“Hello world!”);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}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23900" y="1168400"/>
            <a:ext cx="10566400" cy="5600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err="1">
                <a:solidFill>
                  <a:srgbClr val="FF0000"/>
                </a:solidFill>
              </a:rPr>
              <a:t>public△class△MainClass</a:t>
            </a:r>
            <a:r>
              <a:rPr lang="en-US" altLang="ja-JP" sz="3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err="1">
                <a:solidFill>
                  <a:schemeClr val="tx1"/>
                </a:solidFill>
              </a:rPr>
              <a:t>public△static△void△main</a:t>
            </a:r>
            <a:r>
              <a:rPr lang="en-US" altLang="ja-JP" sz="3600" dirty="0">
                <a:solidFill>
                  <a:schemeClr val="tx1"/>
                </a:solidFill>
              </a:rPr>
              <a:t>(String[]△</a:t>
            </a:r>
            <a:r>
              <a:rPr lang="en-US" altLang="ja-JP" sz="3600" dirty="0" err="1">
                <a:solidFill>
                  <a:schemeClr val="tx1"/>
                </a:solidFill>
              </a:rPr>
              <a:t>args</a:t>
            </a:r>
            <a:r>
              <a:rPr lang="en-US" altLang="ja-JP" sz="36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600" dirty="0">
                <a:solidFill>
                  <a:schemeClr val="tx1"/>
                </a:solidFill>
              </a:rPr>
              <a:t>(“Hello world!”);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class△Sub1Class{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public void </a:t>
            </a:r>
            <a:r>
              <a:rPr lang="en-US" altLang="ja-JP" sz="3600" dirty="0" err="1">
                <a:solidFill>
                  <a:schemeClr val="tx1"/>
                </a:solidFill>
              </a:rPr>
              <a:t>subPrint</a:t>
            </a:r>
            <a:r>
              <a:rPr lang="en-US" altLang="ja-JP" sz="36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600" dirty="0">
                <a:solidFill>
                  <a:schemeClr val="tx1"/>
                </a:solidFill>
              </a:rPr>
              <a:t>(“sub</a:t>
            </a:r>
            <a:r>
              <a:rPr lang="ja-JP" altLang="en-US" sz="3600" dirty="0">
                <a:solidFill>
                  <a:schemeClr val="tx1"/>
                </a:solidFill>
              </a:rPr>
              <a:t>です。”</a:t>
            </a:r>
            <a:r>
              <a:rPr lang="en-US" altLang="ja-JP" sz="3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}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800" y="165100"/>
            <a:ext cx="8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2</a:t>
            </a:r>
            <a:r>
              <a:rPr kumimoji="1" lang="ja-JP" altLang="en-US" sz="4000" b="1" dirty="0"/>
              <a:t>つ以上あっても問題なし</a:t>
            </a:r>
            <a:r>
              <a:rPr kumimoji="1" lang="en-US" altLang="ja-JP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250825"/>
            <a:ext cx="10515600" cy="612775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クラスのつくり方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930400" y="1270000"/>
            <a:ext cx="6604000" cy="132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class</a:t>
            </a:r>
            <a:r>
              <a:rPr lang="ja-JP" altLang="en-US" sz="4000" b="1" dirty="0">
                <a:solidFill>
                  <a:srgbClr val="FF0000"/>
                </a:solidFill>
              </a:rPr>
              <a:t>△クラス名</a:t>
            </a:r>
            <a:r>
              <a:rPr lang="en-US" altLang="ja-JP" sz="40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4000" b="1" dirty="0">
                <a:solidFill>
                  <a:srgbClr val="FF0000"/>
                </a:solidFill>
              </a:rPr>
              <a:t>}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0400" y="2819400"/>
            <a:ext cx="7493000" cy="370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class</a:t>
            </a:r>
            <a:r>
              <a:rPr lang="ja-JP" altLang="en-US" sz="4000" b="1" dirty="0">
                <a:solidFill>
                  <a:srgbClr val="FF0000"/>
                </a:solidFill>
              </a:rPr>
              <a:t>△クラス名</a:t>
            </a:r>
            <a:r>
              <a:rPr lang="en-US" altLang="ja-JP" sz="40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4000" b="1" dirty="0">
                <a:solidFill>
                  <a:srgbClr val="FF0000"/>
                </a:solidFill>
              </a:rPr>
              <a:t>	</a:t>
            </a:r>
            <a:r>
              <a:rPr lang="en-US" altLang="ja-JP" sz="4000" dirty="0" err="1">
                <a:solidFill>
                  <a:schemeClr val="tx1"/>
                </a:solidFill>
              </a:rPr>
              <a:t>int</a:t>
            </a:r>
            <a:r>
              <a:rPr lang="en-US" altLang="ja-JP" sz="4000" dirty="0">
                <a:solidFill>
                  <a:schemeClr val="tx1"/>
                </a:solidFill>
              </a:rPr>
              <a:t> a;</a:t>
            </a:r>
          </a:p>
          <a:p>
            <a:r>
              <a:rPr lang="en-US" altLang="ja-JP" sz="4000" dirty="0">
                <a:solidFill>
                  <a:schemeClr val="tx1"/>
                </a:solidFill>
              </a:rPr>
              <a:t>	void method(){</a:t>
            </a:r>
          </a:p>
          <a:p>
            <a:r>
              <a:rPr lang="en-US" altLang="ja-JP" sz="4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4000" b="1" dirty="0">
                <a:solidFill>
                  <a:srgbClr val="FF0000"/>
                </a:solidFill>
              </a:rPr>
              <a:t>}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250825"/>
            <a:ext cx="10515600" cy="612775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クラスのつくり方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36600" y="1066800"/>
            <a:ext cx="10566400" cy="5600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err="1">
                <a:solidFill>
                  <a:srgbClr val="FF0000"/>
                </a:solidFill>
              </a:rPr>
              <a:t>public△class△MainClass</a:t>
            </a:r>
            <a:r>
              <a:rPr lang="en-US" altLang="ja-JP" sz="3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err="1">
                <a:solidFill>
                  <a:schemeClr val="tx1"/>
                </a:solidFill>
              </a:rPr>
              <a:t>public△static△void△main</a:t>
            </a:r>
            <a:r>
              <a:rPr lang="en-US" altLang="ja-JP" sz="3600" dirty="0">
                <a:solidFill>
                  <a:schemeClr val="tx1"/>
                </a:solidFill>
              </a:rPr>
              <a:t>(String[]△</a:t>
            </a:r>
            <a:r>
              <a:rPr lang="en-US" altLang="ja-JP" sz="3600" dirty="0" err="1">
                <a:solidFill>
                  <a:schemeClr val="tx1"/>
                </a:solidFill>
              </a:rPr>
              <a:t>args</a:t>
            </a:r>
            <a:r>
              <a:rPr lang="en-US" altLang="ja-JP" sz="36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600" dirty="0">
                <a:solidFill>
                  <a:schemeClr val="tx1"/>
                </a:solidFill>
              </a:rPr>
              <a:t>(“Hello world!”);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class△Sub1Class{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public void </a:t>
            </a:r>
            <a:r>
              <a:rPr lang="en-US" altLang="ja-JP" sz="3600" dirty="0" err="1">
                <a:solidFill>
                  <a:schemeClr val="tx1"/>
                </a:solidFill>
              </a:rPr>
              <a:t>subPrint</a:t>
            </a:r>
            <a:r>
              <a:rPr lang="en-US" altLang="ja-JP" sz="36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	</a:t>
            </a:r>
            <a:r>
              <a:rPr lang="en-US" altLang="ja-JP" sz="36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600" dirty="0">
                <a:solidFill>
                  <a:schemeClr val="tx1"/>
                </a:solidFill>
              </a:rPr>
              <a:t>(“sub</a:t>
            </a:r>
            <a:r>
              <a:rPr lang="ja-JP" altLang="en-US" sz="3600" dirty="0">
                <a:solidFill>
                  <a:schemeClr val="tx1"/>
                </a:solidFill>
              </a:rPr>
              <a:t>です。”</a:t>
            </a:r>
            <a:r>
              <a:rPr lang="en-US" altLang="ja-JP" sz="3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600" b="1" dirty="0">
                <a:solidFill>
                  <a:srgbClr val="FF0000"/>
                </a:solidFill>
              </a:rPr>
              <a:t>}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994400" y="47626"/>
            <a:ext cx="3365500" cy="810894"/>
          </a:xfrm>
          <a:prstGeom prst="wedgeRectCallout">
            <a:avLst>
              <a:gd name="adj1" fmla="val -47777"/>
              <a:gd name="adj2" fmla="val 9689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ファイル名</a:t>
            </a:r>
            <a:r>
              <a:rPr kumimoji="1" lang="en-US" altLang="ja-JP" sz="2800" dirty="0">
                <a:solidFill>
                  <a:schemeClr val="tx1"/>
                </a:solidFill>
              </a:rPr>
              <a:t>(MainClass.java)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4076700" y="3009900"/>
            <a:ext cx="3365500" cy="604520"/>
          </a:xfrm>
          <a:prstGeom prst="wedgeRectCallout">
            <a:avLst>
              <a:gd name="adj1" fmla="val -47777"/>
              <a:gd name="adj2" fmla="val 9689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好きなクラス名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250825"/>
            <a:ext cx="10515600" cy="612775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クラスのつくり方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71500" y="863600"/>
            <a:ext cx="9677400" cy="495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err="1">
                <a:solidFill>
                  <a:srgbClr val="FF0000"/>
                </a:solidFill>
              </a:rPr>
              <a:t>public△class△MainClass</a:t>
            </a:r>
            <a:r>
              <a:rPr lang="en-US" altLang="ja-JP" sz="32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err="1">
                <a:solidFill>
                  <a:schemeClr val="tx1"/>
                </a:solidFill>
              </a:rPr>
              <a:t>public△static△void△main</a:t>
            </a:r>
            <a:r>
              <a:rPr lang="en-US" altLang="ja-JP" sz="3200" dirty="0">
                <a:solidFill>
                  <a:schemeClr val="tx1"/>
                </a:solidFill>
              </a:rPr>
              <a:t>(String[]△</a:t>
            </a:r>
            <a:r>
              <a:rPr lang="en-US" altLang="ja-JP" sz="3200" dirty="0" err="1">
                <a:solidFill>
                  <a:schemeClr val="tx1"/>
                </a:solidFill>
              </a:rPr>
              <a:t>args</a:t>
            </a:r>
            <a:r>
              <a:rPr lang="en-US" altLang="ja-JP" sz="32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200" dirty="0">
                <a:solidFill>
                  <a:schemeClr val="tx1"/>
                </a:solidFill>
              </a:rPr>
              <a:t>(“Hello world!”);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ja-JP" sz="3200" b="1" dirty="0">
                <a:solidFill>
                  <a:srgbClr val="FF0000"/>
                </a:solidFill>
              </a:rPr>
              <a:t>class△Sub1Class{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void </a:t>
            </a:r>
            <a:r>
              <a:rPr lang="en-US" altLang="ja-JP" sz="3200" dirty="0" err="1">
                <a:solidFill>
                  <a:schemeClr val="tx1"/>
                </a:solidFill>
              </a:rPr>
              <a:t>subPrint</a:t>
            </a:r>
            <a:r>
              <a:rPr lang="en-US" altLang="ja-JP" sz="32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	</a:t>
            </a:r>
            <a:r>
              <a:rPr lang="en-US" altLang="ja-JP" sz="32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3200" dirty="0">
                <a:solidFill>
                  <a:schemeClr val="tx1"/>
                </a:solidFill>
              </a:rPr>
              <a:t>(“sub</a:t>
            </a:r>
            <a:r>
              <a:rPr lang="ja-JP" altLang="en-US" sz="3200" dirty="0">
                <a:solidFill>
                  <a:schemeClr val="tx1"/>
                </a:solidFill>
              </a:rPr>
              <a:t>です。”</a:t>
            </a:r>
            <a:r>
              <a:rPr lang="en-US" altLang="ja-JP" sz="3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3200" b="1" dirty="0">
                <a:solidFill>
                  <a:srgbClr val="FF0000"/>
                </a:solidFill>
              </a:rPr>
              <a:t>}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1700" y="6167765"/>
            <a:ext cx="110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※</a:t>
            </a:r>
            <a:r>
              <a:rPr lang="ja-JP" altLang="en-US" sz="2800" b="1" dirty="0"/>
              <a:t>ファイル名と違うクラスを作るときはクラスに</a:t>
            </a:r>
            <a:r>
              <a:rPr lang="en-US" altLang="ja-JP" sz="2800" b="1" dirty="0"/>
              <a:t>Public</a:t>
            </a:r>
            <a:r>
              <a:rPr lang="ja-JP" altLang="en-US" sz="2800" b="1" dirty="0"/>
              <a:t>を付けない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59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450</Words>
  <Application>Microsoft Office PowerPoint</Application>
  <PresentationFormat>ワイド画面</PresentationFormat>
  <Paragraphs>248</Paragraphs>
  <Slides>22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Java講習　第8回</vt:lpstr>
      <vt:lpstr>Java：　同じ処理はまとめる！</vt:lpstr>
      <vt:lpstr>メソッド とは</vt:lpstr>
      <vt:lpstr>PowerPoint プレゼンテーション</vt:lpstr>
      <vt:lpstr>クラスとは...</vt:lpstr>
      <vt:lpstr>PowerPoint プレゼンテーション</vt:lpstr>
      <vt:lpstr>クラスのつくり方</vt:lpstr>
      <vt:lpstr>クラスのつくり方</vt:lpstr>
      <vt:lpstr>クラスのつくり方</vt:lpstr>
      <vt:lpstr>クラスとは...</vt:lpstr>
      <vt:lpstr>クラスとは...</vt:lpstr>
      <vt:lpstr>PowerPoint プレゼンテーション</vt:lpstr>
      <vt:lpstr>クラスはあくまでテンプレート(型)</vt:lpstr>
      <vt:lpstr>インスタンス生成方法 (クラスの使い方)</vt:lpstr>
      <vt:lpstr>インスタンス生成方法 (クラスの使い方)</vt:lpstr>
      <vt:lpstr>クラス使用例</vt:lpstr>
      <vt:lpstr>インスタンス生成すると...</vt:lpstr>
      <vt:lpstr>PowerPoint プレゼンテーション</vt:lpstr>
      <vt:lpstr>インスタンス生成した クラスの変数・メソッドの使い方</vt:lpstr>
      <vt:lpstr>PowerPoint プレゼンテーション</vt:lpstr>
      <vt:lpstr>演習1</vt:lpstr>
      <vt:lpstr>演習2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Java講習　第8回</dc:title>
  <dc:creator>kuroki</dc:creator>
  <cp:lastModifiedBy>kuroki syunya</cp:lastModifiedBy>
  <cp:revision>32</cp:revision>
  <cp:lastPrinted>2016-12-09T07:35:33Z</cp:lastPrinted>
  <dcterms:created xsi:type="dcterms:W3CDTF">2016-12-08T13:54:32Z</dcterms:created>
  <dcterms:modified xsi:type="dcterms:W3CDTF">2016-12-09T08:32:13Z</dcterms:modified>
</cp:coreProperties>
</file>