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1" r:id="rId3"/>
    <p:sldId id="273" r:id="rId4"/>
    <p:sldId id="274" r:id="rId5"/>
    <p:sldId id="272" r:id="rId6"/>
    <p:sldId id="275" r:id="rId7"/>
    <p:sldId id="277" r:id="rId8"/>
    <p:sldId id="276" r:id="rId9"/>
    <p:sldId id="278" r:id="rId10"/>
    <p:sldId id="279" r:id="rId11"/>
    <p:sldId id="257" r:id="rId12"/>
    <p:sldId id="281" r:id="rId13"/>
    <p:sldId id="280" r:id="rId14"/>
    <p:sldId id="260" r:id="rId15"/>
    <p:sldId id="282" r:id="rId16"/>
    <p:sldId id="269" r:id="rId17"/>
    <p:sldId id="283" r:id="rId18"/>
    <p:sldId id="284" r:id="rId19"/>
    <p:sldId id="285" r:id="rId20"/>
    <p:sldId id="286" r:id="rId21"/>
    <p:sldId id="268" r:id="rId22"/>
    <p:sldId id="288" r:id="rId23"/>
    <p:sldId id="287" r:id="rId24"/>
    <p:sldId id="290" r:id="rId25"/>
    <p:sldId id="291" r:id="rId26"/>
    <p:sldId id="292" r:id="rId27"/>
    <p:sldId id="293" r:id="rId28"/>
    <p:sldId id="294" r:id="rId29"/>
    <p:sldId id="266" r:id="rId30"/>
    <p:sldId id="267" r:id="rId31"/>
    <p:sldId id="295" r:id="rId32"/>
    <p:sldId id="296" r:id="rId33"/>
    <p:sldId id="298" r:id="rId34"/>
    <p:sldId id="299" r:id="rId35"/>
    <p:sldId id="301" r:id="rId36"/>
    <p:sldId id="302" r:id="rId37"/>
    <p:sldId id="300" r:id="rId38"/>
    <p:sldId id="304" r:id="rId39"/>
    <p:sldId id="303" r:id="rId40"/>
    <p:sldId id="306"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7925" autoAdjust="0"/>
  </p:normalViewPr>
  <p:slideViewPr>
    <p:cSldViewPr snapToGrid="0">
      <p:cViewPr varScale="1">
        <p:scale>
          <a:sx n="100" d="100"/>
          <a:sy n="100" d="100"/>
        </p:scale>
        <p:origin x="10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0397B-201B-44B1-AE02-DB0EC17AAF8B}" type="datetimeFigureOut">
              <a:rPr kumimoji="1" lang="ja-JP" altLang="en-US" smtClean="0"/>
              <a:t>2016/12/15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CE847-2C0C-4E8A-A559-E5BCB2C0FA33}" type="slidenum">
              <a:rPr kumimoji="1" lang="ja-JP" altLang="en-US" smtClean="0"/>
              <a:t>‹#›</a:t>
            </a:fld>
            <a:endParaRPr kumimoji="1" lang="ja-JP" altLang="en-US"/>
          </a:p>
        </p:txBody>
      </p:sp>
    </p:spTree>
    <p:extLst>
      <p:ext uri="{BB962C8B-B14F-4D97-AF65-F5344CB8AC3E}">
        <p14:creationId xmlns:p14="http://schemas.microsoft.com/office/powerpoint/2010/main" val="37714382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java</a:t>
            </a:r>
            <a:r>
              <a:rPr kumimoji="1" lang="ja-JP" altLang="en-US" dirty="0"/>
              <a:t>では基本上から下に処理</a:t>
            </a:r>
            <a:endParaRPr kumimoji="1" lang="en-US" altLang="ja-JP" dirty="0"/>
          </a:p>
          <a:p>
            <a:r>
              <a:rPr kumimoji="1" lang="ja-JP" altLang="en-US" dirty="0"/>
              <a:t>これらを部品にできる</a:t>
            </a:r>
            <a:endParaRPr kumimoji="1" lang="en-US" altLang="ja-JP" dirty="0"/>
          </a:p>
          <a:p>
            <a:r>
              <a:rPr kumimoji="1" lang="ja-JP" altLang="en-US" dirty="0"/>
              <a:t>いわゆる処理の塊</a:t>
            </a:r>
            <a:endParaRPr kumimoji="1" lang="en-US" altLang="ja-JP" dirty="0"/>
          </a:p>
          <a:p>
            <a:r>
              <a:rPr kumimoji="1" lang="ja-JP" altLang="en-US" dirty="0"/>
              <a:t>そいつをメソッド</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2</a:t>
            </a:fld>
            <a:endParaRPr kumimoji="1" lang="ja-JP" altLang="en-US"/>
          </a:p>
        </p:txBody>
      </p:sp>
    </p:spTree>
    <p:extLst>
      <p:ext uri="{BB962C8B-B14F-4D97-AF65-F5344CB8AC3E}">
        <p14:creationId xmlns:p14="http://schemas.microsoft.com/office/powerpoint/2010/main" val="123585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じゃあ</a:t>
            </a:r>
            <a:r>
              <a:rPr kumimoji="1" lang="en-US" altLang="ja-JP" dirty="0"/>
              <a:t>public</a:t>
            </a:r>
            <a:r>
              <a:rPr kumimoji="1" lang="ja-JP" altLang="en-US" dirty="0"/>
              <a:t>でなければ</a:t>
            </a:r>
            <a:r>
              <a:rPr kumimoji="1" lang="en-US" altLang="ja-JP" dirty="0"/>
              <a:t>1</a:t>
            </a:r>
            <a:r>
              <a:rPr kumimoji="1" lang="ja-JP" altLang="en-US" dirty="0" err="1"/>
              <a:t>つの</a:t>
            </a:r>
            <a:r>
              <a:rPr kumimoji="1" lang="ja-JP" altLang="en-US" dirty="0"/>
              <a:t>ファイルにかけるのか</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18</a:t>
            </a:fld>
            <a:endParaRPr kumimoji="1" lang="ja-JP" altLang="en-US"/>
          </a:p>
        </p:txBody>
      </p:sp>
    </p:spTree>
    <p:extLst>
      <p:ext uri="{BB962C8B-B14F-4D97-AF65-F5344CB8AC3E}">
        <p14:creationId xmlns:p14="http://schemas.microsoft.com/office/powerpoint/2010/main" val="219161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日本語で書くと</a:t>
            </a:r>
            <a:r>
              <a:rPr kumimoji="1" lang="en-US" altLang="ja-JP" dirty="0"/>
              <a:t>((</a:t>
            </a:r>
            <a:r>
              <a:rPr kumimoji="1" lang="ja-JP" altLang="en-US" dirty="0"/>
              <a:t>次ページ</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19</a:t>
            </a:fld>
            <a:endParaRPr kumimoji="1" lang="ja-JP" altLang="en-US"/>
          </a:p>
        </p:txBody>
      </p:sp>
    </p:spTree>
    <p:extLst>
      <p:ext uri="{BB962C8B-B14F-4D97-AF65-F5344CB8AC3E}">
        <p14:creationId xmlns:p14="http://schemas.microsoft.com/office/powerpoint/2010/main" val="42123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20</a:t>
            </a:fld>
            <a:endParaRPr kumimoji="1" lang="ja-JP" altLang="en-US"/>
          </a:p>
        </p:txBody>
      </p:sp>
    </p:spTree>
    <p:extLst>
      <p:ext uri="{BB962C8B-B14F-4D97-AF65-F5344CB8AC3E}">
        <p14:creationId xmlns:p14="http://schemas.microsoft.com/office/powerpoint/2010/main" val="86745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いろいろ書いてて見ずらいと思うが、いつも変数を使っているときと同じ</a:t>
            </a:r>
            <a:endParaRPr kumimoji="1" lang="en-US" altLang="ja-JP" dirty="0"/>
          </a:p>
        </p:txBody>
      </p:sp>
      <p:sp>
        <p:nvSpPr>
          <p:cNvPr id="4" name="スライド番号プレースホルダー 3"/>
          <p:cNvSpPr>
            <a:spLocks noGrp="1"/>
          </p:cNvSpPr>
          <p:nvPr>
            <p:ph type="sldNum" sz="quarter" idx="10"/>
          </p:nvPr>
        </p:nvSpPr>
        <p:spPr/>
        <p:txBody>
          <a:bodyPr/>
          <a:lstStyle/>
          <a:p>
            <a:fld id="{21832F09-76FD-40EA-BF09-894D8C871AC5}" type="slidenum">
              <a:rPr kumimoji="1" lang="ja-JP" altLang="en-US" smtClean="0"/>
              <a:t>22</a:t>
            </a:fld>
            <a:endParaRPr kumimoji="1" lang="ja-JP" altLang="en-US"/>
          </a:p>
        </p:txBody>
      </p:sp>
    </p:spTree>
    <p:extLst>
      <p:ext uri="{BB962C8B-B14F-4D97-AF65-F5344CB8AC3E}">
        <p14:creationId xmlns:p14="http://schemas.microsoft.com/office/powerpoint/2010/main" val="3836438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String </a:t>
            </a:r>
            <a:r>
              <a:rPr kumimoji="1" lang="ja-JP" altLang="en-US" dirty="0"/>
              <a:t>の</a:t>
            </a:r>
            <a:r>
              <a:rPr kumimoji="1" lang="en-US" altLang="ja-JP" dirty="0"/>
              <a:t>S</a:t>
            </a:r>
            <a:r>
              <a:rPr kumimoji="1" lang="ja-JP" altLang="en-US" dirty="0"/>
              <a:t>は大文字</a:t>
            </a:r>
            <a:endParaRPr kumimoji="1" lang="en-US" altLang="ja-JP" dirty="0"/>
          </a:p>
          <a:p>
            <a:r>
              <a:rPr kumimoji="1" lang="ja-JP" altLang="en-US" dirty="0"/>
              <a:t>　これはクラスだから</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23</a:t>
            </a:fld>
            <a:endParaRPr kumimoji="1" lang="ja-JP" altLang="en-US"/>
          </a:p>
        </p:txBody>
      </p:sp>
    </p:spTree>
    <p:extLst>
      <p:ext uri="{BB962C8B-B14F-4D97-AF65-F5344CB8AC3E}">
        <p14:creationId xmlns:p14="http://schemas.microsoft.com/office/powerpoint/2010/main" val="862255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ちなみに設計図なので何度でもインスタンス生成できる</a:t>
            </a:r>
            <a:endParaRPr kumimoji="1" lang="en-US" altLang="ja-JP" dirty="0"/>
          </a:p>
        </p:txBody>
      </p:sp>
      <p:sp>
        <p:nvSpPr>
          <p:cNvPr id="4" name="スライド番号プレースホルダー 3"/>
          <p:cNvSpPr>
            <a:spLocks noGrp="1"/>
          </p:cNvSpPr>
          <p:nvPr>
            <p:ph type="sldNum" sz="quarter" idx="10"/>
          </p:nvPr>
        </p:nvSpPr>
        <p:spPr/>
        <p:txBody>
          <a:bodyPr/>
          <a:lstStyle/>
          <a:p>
            <a:fld id="{21832F09-76FD-40EA-BF09-894D8C871AC5}" type="slidenum">
              <a:rPr kumimoji="1" lang="ja-JP" altLang="en-US" smtClean="0"/>
              <a:t>24</a:t>
            </a:fld>
            <a:endParaRPr kumimoji="1" lang="ja-JP" altLang="en-US"/>
          </a:p>
        </p:txBody>
      </p:sp>
    </p:spTree>
    <p:extLst>
      <p:ext uri="{BB962C8B-B14F-4D97-AF65-F5344CB8AC3E}">
        <p14:creationId xmlns:p14="http://schemas.microsoft.com/office/powerpoint/2010/main" val="3466597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さっきなぜインスタンスを作るか説明したけど一応まとめると</a:t>
            </a:r>
            <a:endParaRPr kumimoji="1" lang="en-US" altLang="ja-JP" dirty="0"/>
          </a:p>
        </p:txBody>
      </p:sp>
      <p:sp>
        <p:nvSpPr>
          <p:cNvPr id="4" name="スライド番号プレースホルダー 3"/>
          <p:cNvSpPr>
            <a:spLocks noGrp="1"/>
          </p:cNvSpPr>
          <p:nvPr>
            <p:ph type="sldNum" sz="quarter" idx="10"/>
          </p:nvPr>
        </p:nvSpPr>
        <p:spPr/>
        <p:txBody>
          <a:bodyPr/>
          <a:lstStyle/>
          <a:p>
            <a:fld id="{21832F09-76FD-40EA-BF09-894D8C871AC5}" type="slidenum">
              <a:rPr kumimoji="1" lang="ja-JP" altLang="en-US" smtClean="0"/>
              <a:t>26</a:t>
            </a:fld>
            <a:endParaRPr kumimoji="1" lang="ja-JP" altLang="en-US"/>
          </a:p>
        </p:txBody>
      </p:sp>
    </p:spTree>
    <p:extLst>
      <p:ext uri="{BB962C8B-B14F-4D97-AF65-F5344CB8AC3E}">
        <p14:creationId xmlns:p14="http://schemas.microsoft.com/office/powerpoint/2010/main" val="757909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クラスっていう設計図からインスタンス作って値をかえることで別の種類</a:t>
            </a:r>
            <a:endParaRPr kumimoji="1" lang="en-US" altLang="ja-JP" dirty="0"/>
          </a:p>
          <a:p>
            <a:r>
              <a:rPr kumimoji="1" lang="ja-JP" altLang="en-US" dirty="0"/>
              <a:t>複数できる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27</a:t>
            </a:fld>
            <a:endParaRPr kumimoji="1" lang="ja-JP" altLang="en-US"/>
          </a:p>
        </p:txBody>
      </p:sp>
    </p:spTree>
    <p:extLst>
      <p:ext uri="{BB962C8B-B14F-4D97-AF65-F5344CB8AC3E}">
        <p14:creationId xmlns:p14="http://schemas.microsoft.com/office/powerpoint/2010/main" val="67331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いつもメソッドを呼ぶ時と基本同じ</a:t>
            </a:r>
            <a:endParaRPr kumimoji="1" lang="en-US" altLang="ja-JP" dirty="0"/>
          </a:p>
          <a:p>
            <a:endParaRPr kumimoji="1" lang="en-US" altLang="ja-JP" dirty="0"/>
          </a:p>
          <a:p>
            <a:r>
              <a:rPr kumimoji="1" lang="ja-JP" altLang="en-US" dirty="0"/>
              <a:t>クラスとメソッドの間の変数のことをフィールド変数</a:t>
            </a:r>
            <a:endParaRPr kumimoji="1" lang="en-US" altLang="ja-JP" dirty="0"/>
          </a:p>
          <a:p>
            <a:r>
              <a:rPr kumimoji="1" lang="ja-JP" altLang="en-US" dirty="0"/>
              <a:t>クラス内ならどのメソッドでも使える変数</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29</a:t>
            </a:fld>
            <a:endParaRPr kumimoji="1" lang="ja-JP" altLang="en-US"/>
          </a:p>
        </p:txBody>
      </p:sp>
    </p:spTree>
    <p:extLst>
      <p:ext uri="{BB962C8B-B14F-4D97-AF65-F5344CB8AC3E}">
        <p14:creationId xmlns:p14="http://schemas.microsoft.com/office/powerpoint/2010/main" val="2896870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30</a:t>
            </a:fld>
            <a:endParaRPr kumimoji="1" lang="ja-JP" altLang="en-US"/>
          </a:p>
        </p:txBody>
      </p:sp>
    </p:spTree>
    <p:extLst>
      <p:ext uri="{BB962C8B-B14F-4D97-AF65-F5344CB8AC3E}">
        <p14:creationId xmlns:p14="http://schemas.microsoft.com/office/powerpoint/2010/main" val="341171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それらの部品を組み合わせて、新しい部品</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3</a:t>
            </a:fld>
            <a:endParaRPr kumimoji="1" lang="ja-JP" altLang="en-US"/>
          </a:p>
        </p:txBody>
      </p:sp>
    </p:spTree>
    <p:extLst>
      <p:ext uri="{BB962C8B-B14F-4D97-AF65-F5344CB8AC3E}">
        <p14:creationId xmlns:p14="http://schemas.microsoft.com/office/powerpoint/2010/main" val="1545442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36</a:t>
            </a:fld>
            <a:endParaRPr kumimoji="1" lang="ja-JP" altLang="en-US"/>
          </a:p>
        </p:txBody>
      </p:sp>
    </p:spTree>
    <p:extLst>
      <p:ext uri="{BB962C8B-B14F-4D97-AF65-F5344CB8AC3E}">
        <p14:creationId xmlns:p14="http://schemas.microsoft.com/office/powerpoint/2010/main" val="74156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値を直接変えることもできる</a:t>
            </a:r>
            <a:endParaRPr kumimoji="1" lang="en-US" altLang="ja-JP" dirty="0"/>
          </a:p>
          <a:p>
            <a:r>
              <a:rPr kumimoji="1" lang="ja-JP" altLang="en-US" dirty="0"/>
              <a:t>例は無理やりパンを食べさせてる</a:t>
            </a:r>
            <a:endParaRPr kumimoji="1" lang="en-US" altLang="ja-JP" dirty="0"/>
          </a:p>
          <a:p>
            <a:r>
              <a:rPr kumimoji="1" lang="ja-JP" altLang="en-US" dirty="0"/>
              <a:t>あきらかにおかしい値</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37</a:t>
            </a:fld>
            <a:endParaRPr kumimoji="1" lang="ja-JP" altLang="en-US"/>
          </a:p>
        </p:txBody>
      </p:sp>
    </p:spTree>
    <p:extLst>
      <p:ext uri="{BB962C8B-B14F-4D97-AF65-F5344CB8AC3E}">
        <p14:creationId xmlns:p14="http://schemas.microsoft.com/office/powerpoint/2010/main" val="176064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なんで部品をつくるか</a:t>
            </a:r>
            <a:endParaRPr kumimoji="1" lang="en-US" altLang="ja-JP" dirty="0"/>
          </a:p>
          <a:p>
            <a:endParaRPr kumimoji="1" lang="en-US" altLang="ja-JP" dirty="0"/>
          </a:p>
          <a:p>
            <a:r>
              <a:rPr kumimoji="1" lang="ja-JP" altLang="en-US" dirty="0"/>
              <a:t>見通しがよくなる</a:t>
            </a:r>
            <a:endParaRPr kumimoji="1" lang="en-US" altLang="ja-JP" dirty="0"/>
          </a:p>
          <a:p>
            <a:r>
              <a:rPr kumimoji="1" lang="ja-JP" altLang="en-US" dirty="0"/>
              <a:t>修正も簡単</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4</a:t>
            </a:fld>
            <a:endParaRPr kumimoji="1" lang="ja-JP" altLang="en-US"/>
          </a:p>
        </p:txBody>
      </p:sp>
    </p:spTree>
    <p:extLst>
      <p:ext uri="{BB962C8B-B14F-4D97-AF65-F5344CB8AC3E}">
        <p14:creationId xmlns:p14="http://schemas.microsoft.com/office/powerpoint/2010/main" val="245384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a:t>
            </a:r>
            <a:r>
              <a:rPr kumimoji="1" lang="en-US" altLang="ja-JP" dirty="0"/>
              <a:t>java</a:t>
            </a:r>
            <a:r>
              <a:rPr kumimoji="1" lang="ja-JP" altLang="en-US" dirty="0"/>
              <a:t>っぽく</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5</a:t>
            </a:fld>
            <a:endParaRPr kumimoji="1" lang="ja-JP" altLang="en-US"/>
          </a:p>
        </p:txBody>
      </p:sp>
    </p:spTree>
    <p:extLst>
      <p:ext uri="{BB962C8B-B14F-4D97-AF65-F5344CB8AC3E}">
        <p14:creationId xmlns:p14="http://schemas.microsoft.com/office/powerpoint/2010/main" val="1313474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8</a:t>
            </a:fld>
            <a:endParaRPr kumimoji="1" lang="ja-JP" altLang="en-US"/>
          </a:p>
        </p:txBody>
      </p:sp>
    </p:spTree>
    <p:extLst>
      <p:ext uri="{BB962C8B-B14F-4D97-AF65-F5344CB8AC3E}">
        <p14:creationId xmlns:p14="http://schemas.microsoft.com/office/powerpoint/2010/main" val="81161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endParaRPr kumimoji="1" lang="en-US" altLang="ja-JP" dirty="0"/>
          </a:p>
          <a:p>
            <a:r>
              <a:rPr kumimoji="1" lang="ja-JP" altLang="en-US" dirty="0"/>
              <a:t>人間っていう設計図</a:t>
            </a:r>
            <a:endParaRPr kumimoji="1" lang="en-US" altLang="ja-JP" dirty="0"/>
          </a:p>
          <a:p>
            <a:r>
              <a:rPr kumimoji="1" lang="ja-JP" altLang="en-US" dirty="0"/>
              <a:t>状態を保持</a:t>
            </a:r>
            <a:endParaRPr kumimoji="1" lang="en-US" altLang="ja-JP" dirty="0"/>
          </a:p>
          <a:p>
            <a:r>
              <a:rPr kumimoji="1" lang="ja-JP" altLang="en-US" dirty="0"/>
              <a:t>処理をまとめる</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9</a:t>
            </a:fld>
            <a:endParaRPr kumimoji="1" lang="ja-JP" altLang="en-US"/>
          </a:p>
        </p:txBody>
      </p:sp>
    </p:spTree>
    <p:extLst>
      <p:ext uri="{BB962C8B-B14F-4D97-AF65-F5344CB8AC3E}">
        <p14:creationId xmlns:p14="http://schemas.microsoft.com/office/powerpoint/2010/main" val="387838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なぜテンプレート</a:t>
            </a:r>
            <a:endParaRPr kumimoji="1" lang="en-US" altLang="ja-JP" dirty="0"/>
          </a:p>
          <a:p>
            <a:r>
              <a:rPr kumimoji="1" lang="ja-JP" altLang="en-US" dirty="0"/>
              <a:t>中身の状態</a:t>
            </a:r>
            <a:r>
              <a:rPr kumimoji="1" lang="en-US" altLang="ja-JP" dirty="0"/>
              <a:t>(</a:t>
            </a:r>
            <a:r>
              <a:rPr kumimoji="1" lang="ja-JP" altLang="en-US" dirty="0"/>
              <a:t>値</a:t>
            </a:r>
            <a:r>
              <a:rPr kumimoji="1" lang="en-US" altLang="ja-JP" dirty="0"/>
              <a:t>)</a:t>
            </a:r>
            <a:r>
              <a:rPr kumimoji="1" lang="ja-JP" altLang="en-US" dirty="0"/>
              <a:t>をかえると別の種類ができる</a:t>
            </a:r>
            <a:endParaRPr kumimoji="1" lang="en-US" altLang="ja-JP" dirty="0"/>
          </a:p>
          <a:p>
            <a:r>
              <a:rPr kumimoji="1" lang="ja-JP" altLang="en-US" dirty="0"/>
              <a:t>骨格は同じ</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14</a:t>
            </a:fld>
            <a:endParaRPr kumimoji="1" lang="ja-JP" altLang="en-US"/>
          </a:p>
        </p:txBody>
      </p:sp>
    </p:spTree>
    <p:extLst>
      <p:ext uri="{BB962C8B-B14F-4D97-AF65-F5344CB8AC3E}">
        <p14:creationId xmlns:p14="http://schemas.microsoft.com/office/powerpoint/2010/main" val="335522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endParaRPr kumimoji="1" lang="en-US" altLang="ja-JP" dirty="0"/>
          </a:p>
          <a:p>
            <a:r>
              <a:rPr kumimoji="1" lang="ja-JP" altLang="en-US" dirty="0"/>
              <a:t>設計図は同じ</a:t>
            </a:r>
            <a:endParaRPr kumimoji="1" lang="en-US" altLang="ja-JP" dirty="0"/>
          </a:p>
          <a:p>
            <a:r>
              <a:rPr kumimoji="1" lang="ja-JP" altLang="en-US" dirty="0"/>
              <a:t>値を変えることで、種類が変わる</a:t>
            </a:r>
            <a:endParaRPr kumimoji="1" lang="en-US" altLang="ja-JP" dirty="0"/>
          </a:p>
          <a:p>
            <a:endParaRPr kumimoji="1" lang="en-US" altLang="ja-JP" dirty="0"/>
          </a:p>
          <a:p>
            <a:r>
              <a:rPr kumimoji="1" lang="ja-JP" altLang="en-US" dirty="0"/>
              <a:t>なぜ唐突に車かは</a:t>
            </a:r>
            <a:r>
              <a:rPr kumimoji="1" lang="en-US" altLang="ja-JP" dirty="0"/>
              <a:t>(</a:t>
            </a:r>
            <a:r>
              <a:rPr kumimoji="1" lang="en-US" altLang="ja-JP" dirty="0" err="1"/>
              <a:t>ry</a:t>
            </a:r>
            <a:endParaRPr kumimoji="1" lang="ja-JP" altLang="en-US" dirty="0"/>
          </a:p>
        </p:txBody>
      </p:sp>
      <p:sp>
        <p:nvSpPr>
          <p:cNvPr id="4" name="スライド番号プレースホルダー 3"/>
          <p:cNvSpPr>
            <a:spLocks noGrp="1"/>
          </p:cNvSpPr>
          <p:nvPr>
            <p:ph type="sldNum" sz="quarter" idx="10"/>
          </p:nvPr>
        </p:nvSpPr>
        <p:spPr/>
        <p:txBody>
          <a:bodyPr/>
          <a:lstStyle/>
          <a:p>
            <a:fld id="{21832F09-76FD-40EA-BF09-894D8C871AC5}" type="slidenum">
              <a:rPr kumimoji="1" lang="ja-JP" altLang="en-US" smtClean="0"/>
              <a:t>15</a:t>
            </a:fld>
            <a:endParaRPr kumimoji="1" lang="ja-JP" altLang="en-US"/>
          </a:p>
        </p:txBody>
      </p:sp>
    </p:spTree>
    <p:extLst>
      <p:ext uri="{BB962C8B-B14F-4D97-AF65-F5344CB8AC3E}">
        <p14:creationId xmlns:p14="http://schemas.microsoft.com/office/powerpoint/2010/main" val="348112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クラス名は好きな名前</a:t>
            </a:r>
            <a:endParaRPr kumimoji="1" lang="en-US" altLang="ja-JP" dirty="0"/>
          </a:p>
          <a:p>
            <a:r>
              <a:rPr kumimoji="1" lang="ja-JP" altLang="en-US" dirty="0"/>
              <a:t>修飾子　どのファイルから使えるかを制限</a:t>
            </a:r>
            <a:endParaRPr kumimoji="1" lang="en-US" altLang="ja-JP" dirty="0"/>
          </a:p>
          <a:p>
            <a:r>
              <a:rPr kumimoji="1" lang="ja-JP" altLang="en-US" dirty="0"/>
              <a:t>何もつけないこともできる</a:t>
            </a:r>
          </a:p>
        </p:txBody>
      </p:sp>
      <p:sp>
        <p:nvSpPr>
          <p:cNvPr id="4" name="スライド番号プレースホルダー 3"/>
          <p:cNvSpPr>
            <a:spLocks noGrp="1"/>
          </p:cNvSpPr>
          <p:nvPr>
            <p:ph type="sldNum" sz="quarter" idx="10"/>
          </p:nvPr>
        </p:nvSpPr>
        <p:spPr/>
        <p:txBody>
          <a:bodyPr/>
          <a:lstStyle/>
          <a:p>
            <a:fld id="{AA6CE847-2C0C-4E8A-A559-E5BCB2C0FA33}" type="slidenum">
              <a:rPr kumimoji="1" lang="ja-JP" altLang="en-US" smtClean="0"/>
              <a:t>17</a:t>
            </a:fld>
            <a:endParaRPr kumimoji="1" lang="ja-JP" altLang="en-US"/>
          </a:p>
        </p:txBody>
      </p:sp>
    </p:spTree>
    <p:extLst>
      <p:ext uri="{BB962C8B-B14F-4D97-AF65-F5344CB8AC3E}">
        <p14:creationId xmlns:p14="http://schemas.microsoft.com/office/powerpoint/2010/main" val="189712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307627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318638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122710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73814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195554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220784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13742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393795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289196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304452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47E1F2F-6464-408F-A084-A691EEA32D32}"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99257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E1F2F-6464-408F-A084-A691EEA32D32}" type="datetimeFigureOut">
              <a:rPr kumimoji="1" lang="ja-JP" altLang="en-US" smtClean="0"/>
              <a:t>2016/12/15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F1C25-9596-4D9B-B066-5EED9801FB6B}" type="slidenum">
              <a:rPr kumimoji="1" lang="ja-JP" altLang="en-US" smtClean="0"/>
              <a:t>‹#›</a:t>
            </a:fld>
            <a:endParaRPr kumimoji="1" lang="ja-JP" altLang="en-US"/>
          </a:p>
        </p:txBody>
      </p:sp>
    </p:spTree>
    <p:extLst>
      <p:ext uri="{BB962C8B-B14F-4D97-AF65-F5344CB8AC3E}">
        <p14:creationId xmlns:p14="http://schemas.microsoft.com/office/powerpoint/2010/main" val="11118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92676" y="1340527"/>
            <a:ext cx="9144000" cy="1130747"/>
          </a:xfrm>
        </p:spPr>
        <p:txBody>
          <a:bodyPr/>
          <a:lstStyle/>
          <a:p>
            <a:r>
              <a:rPr kumimoji="1" lang="en-US" altLang="ja-JP" dirty="0">
                <a:latin typeface="ＭＳ 明朝" panose="02020609040205080304" pitchFamily="17" charset="-128"/>
                <a:ea typeface="ＭＳ 明朝" panose="02020609040205080304" pitchFamily="17" charset="-128"/>
              </a:rPr>
              <a:t>Java</a:t>
            </a:r>
            <a:r>
              <a:rPr kumimoji="1" lang="ja-JP" altLang="en-US" dirty="0">
                <a:latin typeface="ＭＳ 明朝" panose="02020609040205080304" pitchFamily="17" charset="-128"/>
                <a:ea typeface="ＭＳ 明朝" panose="02020609040205080304" pitchFamily="17" charset="-128"/>
              </a:rPr>
              <a:t>講習 </a:t>
            </a:r>
            <a:r>
              <a:rPr lang="ja-JP" altLang="en-US" dirty="0">
                <a:latin typeface="ＭＳ 明朝" panose="02020609040205080304" pitchFamily="17" charset="-128"/>
                <a:ea typeface="ＭＳ 明朝" panose="02020609040205080304" pitchFamily="17" charset="-128"/>
              </a:rPr>
              <a:t>第</a:t>
            </a:r>
            <a:r>
              <a:rPr lang="en-US" altLang="ja-JP" dirty="0">
                <a:latin typeface="ＭＳ 明朝" panose="02020609040205080304" pitchFamily="17" charset="-128"/>
                <a:ea typeface="ＭＳ 明朝" panose="02020609040205080304" pitchFamily="17" charset="-128"/>
              </a:rPr>
              <a:t>9</a:t>
            </a:r>
            <a:r>
              <a:rPr lang="ja-JP" altLang="en-US" dirty="0">
                <a:latin typeface="ＭＳ 明朝" panose="02020609040205080304" pitchFamily="17" charset="-128"/>
                <a:ea typeface="ＭＳ 明朝" panose="02020609040205080304" pitchFamily="17" charset="-128"/>
              </a:rPr>
              <a:t>回</a:t>
            </a:r>
            <a:endParaRPr kumimoji="1" lang="ja-JP" altLang="en-US" dirty="0">
              <a:latin typeface="ＭＳ 明朝" panose="02020609040205080304" pitchFamily="17" charset="-128"/>
              <a:ea typeface="ＭＳ 明朝" panose="02020609040205080304" pitchFamily="17" charset="-128"/>
            </a:endParaRPr>
          </a:p>
        </p:txBody>
      </p:sp>
      <p:sp>
        <p:nvSpPr>
          <p:cNvPr id="3" name="サブタイトル 2"/>
          <p:cNvSpPr>
            <a:spLocks noGrp="1"/>
          </p:cNvSpPr>
          <p:nvPr>
            <p:ph type="subTitle" idx="1"/>
          </p:nvPr>
        </p:nvSpPr>
        <p:spPr/>
        <p:txBody>
          <a:bodyPr>
            <a:normAutofit/>
          </a:bodyPr>
          <a:lstStyle/>
          <a:p>
            <a:r>
              <a:rPr kumimoji="1" lang="ja-JP" altLang="en-US" sz="5400" dirty="0"/>
              <a:t>～クラス　その</a:t>
            </a:r>
            <a:r>
              <a:rPr lang="en-US" altLang="ja-JP" sz="5400" dirty="0"/>
              <a:t>1</a:t>
            </a:r>
            <a:r>
              <a:rPr kumimoji="1" lang="en-US" altLang="ja-JP" sz="5400" dirty="0"/>
              <a:t>.1</a:t>
            </a:r>
            <a:r>
              <a:rPr kumimoji="1" lang="ja-JP" altLang="en-US" sz="5400"/>
              <a:t>～</a:t>
            </a:r>
            <a:endParaRPr kumimoji="1" lang="ja-JP" altLang="en-US" sz="5400" dirty="0"/>
          </a:p>
        </p:txBody>
      </p:sp>
    </p:spTree>
    <p:extLst>
      <p:ext uri="{BB962C8B-B14F-4D97-AF65-F5344CB8AC3E}">
        <p14:creationId xmlns:p14="http://schemas.microsoft.com/office/powerpoint/2010/main" val="420568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2142" y="452211"/>
            <a:ext cx="4452257" cy="1325563"/>
          </a:xfrm>
        </p:spPr>
        <p:txBody>
          <a:bodyPr/>
          <a:lstStyle/>
          <a:p>
            <a:r>
              <a:rPr kumimoji="1" lang="ja-JP" altLang="en-US" dirty="0"/>
              <a:t>設計図・・・クラス</a:t>
            </a:r>
          </a:p>
        </p:txBody>
      </p:sp>
      <p:sp>
        <p:nvSpPr>
          <p:cNvPr id="4" name="テキスト ボックス 3"/>
          <p:cNvSpPr txBox="1"/>
          <p:nvPr/>
        </p:nvSpPr>
        <p:spPr>
          <a:xfrm>
            <a:off x="4874079" y="152400"/>
            <a:ext cx="6858000" cy="6555641"/>
          </a:xfrm>
          <a:prstGeom prst="rect">
            <a:avLst/>
          </a:prstGeom>
          <a:noFill/>
          <a:ln w="60325">
            <a:solidFill>
              <a:schemeClr val="accent1">
                <a:shade val="50000"/>
              </a:schemeClr>
            </a:solidFill>
          </a:ln>
        </p:spPr>
        <p:txBody>
          <a:bodyPr wrap="square" rtlCol="0">
            <a:spAutoFit/>
          </a:bodyPr>
          <a:lstStyle/>
          <a:p>
            <a:r>
              <a:rPr kumimoji="1" lang="en-US" altLang="ja-JP" sz="2800" b="1" dirty="0">
                <a:solidFill>
                  <a:srgbClr val="FF0000"/>
                </a:solidFill>
              </a:rPr>
              <a:t>public class Human{</a:t>
            </a:r>
          </a:p>
          <a:p>
            <a:r>
              <a:rPr lang="en-US" altLang="ja-JP" sz="2800" b="1" dirty="0">
                <a:solidFill>
                  <a:schemeClr val="accent6">
                    <a:lumMod val="75000"/>
                  </a:schemeClr>
                </a:solidFill>
              </a:rPr>
              <a:t>	String  info;</a:t>
            </a:r>
          </a:p>
          <a:p>
            <a:r>
              <a:rPr kumimoji="1" lang="en-US" altLang="ja-JP" sz="2800" b="1" dirty="0">
                <a:solidFill>
                  <a:schemeClr val="accent6">
                    <a:lumMod val="75000"/>
                  </a:schemeClr>
                </a:solidFill>
              </a:rPr>
              <a:t>	</a:t>
            </a:r>
            <a:r>
              <a:rPr lang="en-US" altLang="ja-JP" sz="2800" b="1" dirty="0">
                <a:solidFill>
                  <a:schemeClr val="accent6">
                    <a:lumMod val="75000"/>
                  </a:schemeClr>
                </a:solidFill>
              </a:rPr>
              <a:t>double  tall;</a:t>
            </a:r>
            <a:endParaRPr kumimoji="1" lang="en-US" altLang="ja-JP" sz="2800" b="1" dirty="0">
              <a:solidFill>
                <a:schemeClr val="accent6">
                  <a:lumMod val="75000"/>
                </a:schemeClr>
              </a:solidFill>
            </a:endParaRPr>
          </a:p>
          <a:p>
            <a:r>
              <a:rPr lang="en-US" altLang="ja-JP" sz="2800" dirty="0"/>
              <a:t>	public static void main(String[] </a:t>
            </a:r>
            <a:r>
              <a:rPr lang="en-US" altLang="ja-JP" sz="2800" dirty="0" err="1"/>
              <a:t>args</a:t>
            </a:r>
            <a:r>
              <a:rPr lang="en-US" altLang="ja-JP" sz="2800" dirty="0"/>
              <a:t>){</a:t>
            </a:r>
            <a:endParaRPr kumimoji="1" lang="en-US" altLang="ja-JP" sz="2800" dirty="0"/>
          </a:p>
          <a:p>
            <a:r>
              <a:rPr kumimoji="1" lang="en-US" altLang="ja-JP" sz="2800" dirty="0"/>
              <a:t>		walk();	</a:t>
            </a:r>
            <a:r>
              <a:rPr kumimoji="1" lang="en-US" altLang="ja-JP" sz="2400" dirty="0"/>
              <a:t>//</a:t>
            </a:r>
            <a:r>
              <a:rPr kumimoji="1" lang="ja-JP" altLang="en-US" sz="2400" dirty="0"/>
              <a:t>メソッド呼ぶ</a:t>
            </a:r>
            <a:endParaRPr kumimoji="1" lang="en-US" altLang="ja-JP" sz="2800" dirty="0"/>
          </a:p>
          <a:p>
            <a:r>
              <a:rPr kumimoji="1" lang="en-US" altLang="ja-JP" sz="2800" dirty="0"/>
              <a:t>	</a:t>
            </a:r>
            <a:r>
              <a:rPr lang="en-US" altLang="ja-JP" sz="2800" dirty="0"/>
              <a:t>}</a:t>
            </a:r>
          </a:p>
          <a:p>
            <a:endParaRPr lang="en-US" altLang="ja-JP" sz="2800" dirty="0"/>
          </a:p>
          <a:p>
            <a:r>
              <a:rPr lang="en-US" altLang="ja-JP" sz="2800" dirty="0"/>
              <a:t>	void walk(){</a:t>
            </a:r>
          </a:p>
          <a:p>
            <a:r>
              <a:rPr lang="en-US" altLang="ja-JP" sz="2800" dirty="0"/>
              <a:t>		</a:t>
            </a:r>
            <a:r>
              <a:rPr lang="en-US" altLang="ja-JP" sz="2400" dirty="0"/>
              <a:t>//</a:t>
            </a:r>
            <a:r>
              <a:rPr lang="ja-JP" altLang="en-US" sz="2400" dirty="0"/>
              <a:t>歩く</a:t>
            </a:r>
            <a:endParaRPr lang="en-US" altLang="ja-JP" sz="2400" dirty="0"/>
          </a:p>
          <a:p>
            <a:r>
              <a:rPr lang="en-US" altLang="ja-JP" sz="2800" dirty="0"/>
              <a:t>	}</a:t>
            </a:r>
          </a:p>
          <a:p>
            <a:endParaRPr lang="en-US" altLang="ja-JP" sz="2800" dirty="0"/>
          </a:p>
          <a:p>
            <a:r>
              <a:rPr lang="en-US" altLang="ja-JP" sz="2800" dirty="0"/>
              <a:t>	void eat(String food){</a:t>
            </a:r>
          </a:p>
          <a:p>
            <a:r>
              <a:rPr lang="en-US" altLang="ja-JP" sz="2800" dirty="0"/>
              <a:t>		</a:t>
            </a:r>
            <a:r>
              <a:rPr lang="en-US" altLang="ja-JP" sz="2400" dirty="0"/>
              <a:t>//</a:t>
            </a:r>
            <a:r>
              <a:rPr lang="ja-JP" altLang="en-US" sz="2400" dirty="0"/>
              <a:t>食事する</a:t>
            </a:r>
            <a:endParaRPr lang="en-US" altLang="ja-JP" sz="2400" dirty="0"/>
          </a:p>
          <a:p>
            <a:r>
              <a:rPr lang="en-US" altLang="ja-JP" sz="2800" dirty="0"/>
              <a:t>	}</a:t>
            </a:r>
          </a:p>
          <a:p>
            <a:r>
              <a:rPr kumimoji="1" lang="en-US" altLang="ja-JP" sz="2800" dirty="0">
                <a:solidFill>
                  <a:srgbClr val="FF0000"/>
                </a:solidFill>
              </a:rPr>
              <a:t>}</a:t>
            </a:r>
          </a:p>
        </p:txBody>
      </p:sp>
      <p:sp>
        <p:nvSpPr>
          <p:cNvPr id="5" name="テキスト ボックス 4"/>
          <p:cNvSpPr txBox="1"/>
          <p:nvPr/>
        </p:nvSpPr>
        <p:spPr>
          <a:xfrm>
            <a:off x="375556" y="1941060"/>
            <a:ext cx="3325587" cy="4647426"/>
          </a:xfrm>
          <a:prstGeom prst="rect">
            <a:avLst/>
          </a:prstGeom>
          <a:noFill/>
          <a:ln w="63500">
            <a:solidFill>
              <a:schemeClr val="accent1">
                <a:shade val="50000"/>
              </a:schemeClr>
            </a:solidFill>
          </a:ln>
        </p:spPr>
        <p:txBody>
          <a:bodyPr wrap="square" rtlCol="0">
            <a:spAutoFit/>
          </a:bodyPr>
          <a:lstStyle/>
          <a:p>
            <a:r>
              <a:rPr lang="ja-JP" altLang="en-US" sz="3200" b="1" dirty="0">
                <a:solidFill>
                  <a:srgbClr val="FF0000"/>
                </a:solidFill>
              </a:rPr>
              <a:t>人間</a:t>
            </a:r>
            <a:r>
              <a:rPr kumimoji="1" lang="en-US" altLang="ja-JP" sz="3200" b="1" dirty="0">
                <a:solidFill>
                  <a:srgbClr val="FF0000"/>
                </a:solidFill>
              </a:rPr>
              <a:t>{</a:t>
            </a:r>
          </a:p>
          <a:p>
            <a:r>
              <a:rPr kumimoji="1" lang="en-US" altLang="ja-JP" sz="3200" b="1" dirty="0">
                <a:solidFill>
                  <a:schemeClr val="accent6">
                    <a:lumMod val="75000"/>
                  </a:schemeClr>
                </a:solidFill>
              </a:rPr>
              <a:t>	</a:t>
            </a:r>
            <a:r>
              <a:rPr kumimoji="1" lang="ja-JP" altLang="en-US" sz="3200" b="1" dirty="0">
                <a:solidFill>
                  <a:schemeClr val="accent6">
                    <a:lumMod val="75000"/>
                  </a:schemeClr>
                </a:solidFill>
              </a:rPr>
              <a:t>・健康状態</a:t>
            </a:r>
            <a:endParaRPr kumimoji="1" lang="en-US" altLang="ja-JP" sz="3200" b="1" dirty="0">
              <a:solidFill>
                <a:schemeClr val="accent6">
                  <a:lumMod val="75000"/>
                </a:schemeClr>
              </a:solidFill>
            </a:endParaRPr>
          </a:p>
          <a:p>
            <a:r>
              <a:rPr lang="en-US" altLang="ja-JP" sz="3200" b="1" dirty="0">
                <a:solidFill>
                  <a:schemeClr val="accent6">
                    <a:lumMod val="75000"/>
                  </a:schemeClr>
                </a:solidFill>
              </a:rPr>
              <a:t>	</a:t>
            </a:r>
            <a:r>
              <a:rPr lang="ja-JP" altLang="en-US" sz="3200" b="1" dirty="0">
                <a:solidFill>
                  <a:schemeClr val="accent6">
                    <a:lumMod val="75000"/>
                  </a:schemeClr>
                </a:solidFill>
              </a:rPr>
              <a:t>・身長</a:t>
            </a:r>
            <a:endParaRPr kumimoji="1" lang="en-US" altLang="ja-JP" sz="3200" b="1" dirty="0">
              <a:solidFill>
                <a:schemeClr val="accent6">
                  <a:lumMod val="75000"/>
                </a:schemeClr>
              </a:solidFill>
            </a:endParaRPr>
          </a:p>
          <a:p>
            <a:r>
              <a:rPr lang="en-US" altLang="ja-JP" sz="2800" dirty="0"/>
              <a:t>	</a:t>
            </a:r>
            <a:r>
              <a:rPr lang="ja-JP" altLang="en-US" sz="2800" dirty="0"/>
              <a:t>歩く</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2800" dirty="0"/>
              <a:t>	</a:t>
            </a:r>
            <a:r>
              <a:rPr lang="ja-JP" altLang="en-US" sz="2800" dirty="0"/>
              <a:t>食事する</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3200" dirty="0">
                <a:solidFill>
                  <a:srgbClr val="FF0000"/>
                </a:solidFill>
              </a:rPr>
              <a:t>}</a:t>
            </a:r>
            <a:endParaRPr kumimoji="1" lang="ja-JP" altLang="en-US" sz="3200" dirty="0">
              <a:solidFill>
                <a:srgbClr val="FF0000"/>
              </a:solidFill>
            </a:endParaRPr>
          </a:p>
        </p:txBody>
      </p:sp>
    </p:spTree>
    <p:extLst>
      <p:ext uri="{BB962C8B-B14F-4D97-AF65-F5344CB8AC3E}">
        <p14:creationId xmlns:p14="http://schemas.microsoft.com/office/powerpoint/2010/main" val="375233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5439" y="178695"/>
            <a:ext cx="10515600" cy="673562"/>
          </a:xfrm>
        </p:spPr>
        <p:txBody>
          <a:bodyPr>
            <a:normAutofit fontScale="90000"/>
          </a:bodyPr>
          <a:lstStyle/>
          <a:p>
            <a:r>
              <a:rPr kumimoji="1" lang="ja-JP" altLang="en-US" dirty="0"/>
              <a:t>クラスとは</a:t>
            </a:r>
          </a:p>
        </p:txBody>
      </p:sp>
      <p:sp>
        <p:nvSpPr>
          <p:cNvPr id="3" name="コンテンツ プレースホルダー 2"/>
          <p:cNvSpPr>
            <a:spLocks noGrp="1"/>
          </p:cNvSpPr>
          <p:nvPr>
            <p:ph idx="1"/>
          </p:nvPr>
        </p:nvSpPr>
        <p:spPr>
          <a:xfrm>
            <a:off x="838200" y="1100831"/>
            <a:ext cx="10515600" cy="5076132"/>
          </a:xfrm>
        </p:spPr>
        <p:txBody>
          <a:bodyPr/>
          <a:lstStyle/>
          <a:p>
            <a:r>
              <a:rPr lang="ja-JP" altLang="en-US" dirty="0"/>
              <a:t>プログラムの一番外側に記述されていたもの</a:t>
            </a:r>
            <a:endParaRPr lang="en-US" altLang="ja-JP" dirty="0"/>
          </a:p>
          <a:p>
            <a:endParaRPr lang="en-US" altLang="ja-JP" dirty="0"/>
          </a:p>
          <a:p>
            <a:endParaRPr kumimoji="1" lang="en-US" altLang="ja-JP" dirty="0"/>
          </a:p>
          <a:p>
            <a:endParaRPr lang="en-US" altLang="ja-JP" dirty="0"/>
          </a:p>
          <a:p>
            <a:endParaRPr kumimoji="1" lang="en-US" altLang="ja-JP" dirty="0"/>
          </a:p>
        </p:txBody>
      </p:sp>
      <p:sp>
        <p:nvSpPr>
          <p:cNvPr id="7" name="テキスト ボックス 6"/>
          <p:cNvSpPr txBox="1"/>
          <p:nvPr/>
        </p:nvSpPr>
        <p:spPr>
          <a:xfrm>
            <a:off x="1891393" y="2453957"/>
            <a:ext cx="6858000" cy="2369880"/>
          </a:xfrm>
          <a:prstGeom prst="rect">
            <a:avLst/>
          </a:prstGeom>
          <a:noFill/>
          <a:ln w="60325">
            <a:solidFill>
              <a:schemeClr val="accent1">
                <a:shade val="50000"/>
              </a:schemeClr>
            </a:solidFill>
          </a:ln>
        </p:spPr>
        <p:txBody>
          <a:bodyPr wrap="square" rtlCol="0">
            <a:spAutoFit/>
          </a:bodyPr>
          <a:lstStyle/>
          <a:p>
            <a:r>
              <a:rPr kumimoji="1" lang="en-US" altLang="ja-JP" sz="3200" b="1" dirty="0">
                <a:solidFill>
                  <a:srgbClr val="FF0000"/>
                </a:solidFill>
              </a:rPr>
              <a:t>public class Main{</a:t>
            </a:r>
          </a:p>
          <a:p>
            <a:r>
              <a:rPr lang="en-US" altLang="ja-JP" sz="2800" dirty="0"/>
              <a:t>	public static void main(String[] </a:t>
            </a:r>
            <a:r>
              <a:rPr lang="en-US" altLang="ja-JP" sz="2800" dirty="0" err="1"/>
              <a:t>args</a:t>
            </a:r>
            <a:r>
              <a:rPr lang="en-US" altLang="ja-JP" sz="2800" dirty="0"/>
              <a:t>){</a:t>
            </a:r>
            <a:endParaRPr kumimoji="1" lang="en-US" altLang="ja-JP" sz="2800" dirty="0"/>
          </a:p>
          <a:p>
            <a:r>
              <a:rPr kumimoji="1" lang="en-US" altLang="ja-JP" sz="2800" dirty="0"/>
              <a:t>		//</a:t>
            </a:r>
            <a:r>
              <a:rPr kumimoji="1" lang="ja-JP" altLang="en-US" sz="2800" dirty="0"/>
              <a:t>処理</a:t>
            </a:r>
            <a:endParaRPr kumimoji="1" lang="en-US" altLang="ja-JP" sz="2800" dirty="0"/>
          </a:p>
          <a:p>
            <a:r>
              <a:rPr kumimoji="1" lang="en-US" altLang="ja-JP" sz="2800" dirty="0"/>
              <a:t>	</a:t>
            </a:r>
            <a:r>
              <a:rPr lang="en-US" altLang="ja-JP" sz="2800" dirty="0"/>
              <a:t>}</a:t>
            </a:r>
          </a:p>
          <a:p>
            <a:r>
              <a:rPr kumimoji="1" lang="en-US" altLang="ja-JP" sz="3200" b="1" dirty="0">
                <a:solidFill>
                  <a:srgbClr val="FF0000"/>
                </a:solidFill>
              </a:rPr>
              <a:t>}</a:t>
            </a:r>
          </a:p>
        </p:txBody>
      </p:sp>
    </p:spTree>
    <p:extLst>
      <p:ext uri="{BB962C8B-B14F-4D97-AF65-F5344CB8AC3E}">
        <p14:creationId xmlns:p14="http://schemas.microsoft.com/office/powerpoint/2010/main" val="313235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5439" y="178695"/>
            <a:ext cx="10515600" cy="673562"/>
          </a:xfrm>
        </p:spPr>
        <p:txBody>
          <a:bodyPr>
            <a:normAutofit fontScale="90000"/>
          </a:bodyPr>
          <a:lstStyle/>
          <a:p>
            <a:r>
              <a:rPr kumimoji="1" lang="ja-JP" altLang="en-US" dirty="0"/>
              <a:t>クラスとは</a:t>
            </a:r>
          </a:p>
        </p:txBody>
      </p:sp>
      <p:sp>
        <p:nvSpPr>
          <p:cNvPr id="3" name="コンテンツ プレースホルダー 2"/>
          <p:cNvSpPr>
            <a:spLocks noGrp="1"/>
          </p:cNvSpPr>
          <p:nvPr>
            <p:ph idx="1"/>
          </p:nvPr>
        </p:nvSpPr>
        <p:spPr>
          <a:xfrm>
            <a:off x="838200" y="1100831"/>
            <a:ext cx="10515600" cy="5076132"/>
          </a:xfrm>
        </p:spPr>
        <p:txBody>
          <a:bodyPr/>
          <a:lstStyle/>
          <a:p>
            <a:r>
              <a:rPr lang="ja-JP" altLang="en-US" dirty="0"/>
              <a:t>プログラムの一番外側に記述されていたもの</a:t>
            </a:r>
            <a:endParaRPr lang="en-US" altLang="ja-JP" dirty="0"/>
          </a:p>
          <a:p>
            <a:endParaRPr lang="en-US" altLang="ja-JP" dirty="0"/>
          </a:p>
          <a:p>
            <a:endParaRPr kumimoji="1" lang="en-US" altLang="ja-JP" dirty="0"/>
          </a:p>
          <a:p>
            <a:endParaRPr lang="en-US" altLang="ja-JP" dirty="0"/>
          </a:p>
          <a:p>
            <a:endParaRPr kumimoji="1" lang="en-US" altLang="ja-JP" dirty="0"/>
          </a:p>
        </p:txBody>
      </p:sp>
      <p:sp>
        <p:nvSpPr>
          <p:cNvPr id="7" name="テキスト ボックス 6"/>
          <p:cNvSpPr txBox="1"/>
          <p:nvPr/>
        </p:nvSpPr>
        <p:spPr>
          <a:xfrm>
            <a:off x="1891393" y="2453957"/>
            <a:ext cx="6858000" cy="2369880"/>
          </a:xfrm>
          <a:prstGeom prst="rect">
            <a:avLst/>
          </a:prstGeom>
          <a:noFill/>
          <a:ln w="60325">
            <a:solidFill>
              <a:schemeClr val="accent1">
                <a:shade val="50000"/>
              </a:schemeClr>
            </a:solidFill>
          </a:ln>
        </p:spPr>
        <p:txBody>
          <a:bodyPr wrap="square" rtlCol="0">
            <a:spAutoFit/>
          </a:bodyPr>
          <a:lstStyle/>
          <a:p>
            <a:r>
              <a:rPr kumimoji="1" lang="en-US" altLang="ja-JP" sz="3200" b="1" dirty="0">
                <a:solidFill>
                  <a:srgbClr val="FF0000"/>
                </a:solidFill>
              </a:rPr>
              <a:t>public class Main{</a:t>
            </a:r>
          </a:p>
          <a:p>
            <a:r>
              <a:rPr lang="en-US" altLang="ja-JP" sz="2800" dirty="0"/>
              <a:t>	public static void main(String[] </a:t>
            </a:r>
            <a:r>
              <a:rPr lang="en-US" altLang="ja-JP" sz="2800" dirty="0" err="1"/>
              <a:t>args</a:t>
            </a:r>
            <a:r>
              <a:rPr lang="en-US" altLang="ja-JP" sz="2800" dirty="0"/>
              <a:t>){</a:t>
            </a:r>
            <a:endParaRPr kumimoji="1" lang="en-US" altLang="ja-JP" sz="2800" dirty="0"/>
          </a:p>
          <a:p>
            <a:r>
              <a:rPr kumimoji="1" lang="en-US" altLang="ja-JP" sz="2800" dirty="0"/>
              <a:t>		//</a:t>
            </a:r>
            <a:r>
              <a:rPr kumimoji="1" lang="ja-JP" altLang="en-US" sz="2800" dirty="0"/>
              <a:t>処理</a:t>
            </a:r>
            <a:endParaRPr kumimoji="1" lang="en-US" altLang="ja-JP" sz="2800" dirty="0"/>
          </a:p>
          <a:p>
            <a:r>
              <a:rPr kumimoji="1" lang="en-US" altLang="ja-JP" sz="2800" dirty="0"/>
              <a:t>	</a:t>
            </a:r>
            <a:r>
              <a:rPr lang="en-US" altLang="ja-JP" sz="2800" dirty="0"/>
              <a:t>}</a:t>
            </a:r>
          </a:p>
          <a:p>
            <a:r>
              <a:rPr kumimoji="1" lang="en-US" altLang="ja-JP" sz="3200" b="1" dirty="0">
                <a:solidFill>
                  <a:srgbClr val="FF0000"/>
                </a:solidFill>
              </a:rPr>
              <a:t>}</a:t>
            </a:r>
          </a:p>
        </p:txBody>
      </p:sp>
    </p:spTree>
    <p:extLst>
      <p:ext uri="{BB962C8B-B14F-4D97-AF65-F5344CB8AC3E}">
        <p14:creationId xmlns:p14="http://schemas.microsoft.com/office/powerpoint/2010/main" val="192424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5439" y="178695"/>
            <a:ext cx="10515600" cy="673562"/>
          </a:xfrm>
        </p:spPr>
        <p:txBody>
          <a:bodyPr>
            <a:normAutofit fontScale="90000"/>
          </a:bodyPr>
          <a:lstStyle/>
          <a:p>
            <a:r>
              <a:rPr kumimoji="1" lang="ja-JP" altLang="en-US" dirty="0"/>
              <a:t>クラスとは</a:t>
            </a:r>
          </a:p>
        </p:txBody>
      </p:sp>
      <p:sp>
        <p:nvSpPr>
          <p:cNvPr id="6" name="テキスト ボックス 5"/>
          <p:cNvSpPr txBox="1"/>
          <p:nvPr/>
        </p:nvSpPr>
        <p:spPr>
          <a:xfrm>
            <a:off x="2838450" y="2191726"/>
            <a:ext cx="6858000" cy="3970318"/>
          </a:xfrm>
          <a:prstGeom prst="rect">
            <a:avLst/>
          </a:prstGeom>
          <a:noFill/>
          <a:ln w="60325">
            <a:solidFill>
              <a:schemeClr val="accent1">
                <a:shade val="50000"/>
              </a:schemeClr>
            </a:solidFill>
          </a:ln>
        </p:spPr>
        <p:txBody>
          <a:bodyPr wrap="square" rtlCol="0">
            <a:spAutoFit/>
          </a:bodyPr>
          <a:lstStyle/>
          <a:p>
            <a:r>
              <a:rPr kumimoji="1" lang="en-US" altLang="ja-JP" sz="2800" b="1" dirty="0">
                <a:solidFill>
                  <a:srgbClr val="FF0000"/>
                </a:solidFill>
              </a:rPr>
              <a:t>public class Human{</a:t>
            </a:r>
          </a:p>
          <a:p>
            <a:r>
              <a:rPr lang="en-US" altLang="ja-JP" sz="2800" b="1" dirty="0">
                <a:solidFill>
                  <a:schemeClr val="accent6">
                    <a:lumMod val="75000"/>
                  </a:schemeClr>
                </a:solidFill>
              </a:rPr>
              <a:t>	String  info;</a:t>
            </a:r>
          </a:p>
          <a:p>
            <a:r>
              <a:rPr kumimoji="1" lang="en-US" altLang="ja-JP" sz="2800" b="1" dirty="0">
                <a:solidFill>
                  <a:schemeClr val="accent6">
                    <a:lumMod val="75000"/>
                  </a:schemeClr>
                </a:solidFill>
              </a:rPr>
              <a:t>	</a:t>
            </a:r>
            <a:r>
              <a:rPr lang="en-US" altLang="ja-JP" sz="2800" b="1" dirty="0">
                <a:solidFill>
                  <a:schemeClr val="accent6">
                    <a:lumMod val="75000"/>
                  </a:schemeClr>
                </a:solidFill>
              </a:rPr>
              <a:t>double  tall;</a:t>
            </a:r>
            <a:endParaRPr kumimoji="1" lang="en-US" altLang="ja-JP" sz="2800" b="1" dirty="0">
              <a:solidFill>
                <a:schemeClr val="accent6">
                  <a:lumMod val="75000"/>
                </a:schemeClr>
              </a:solidFill>
            </a:endParaRPr>
          </a:p>
          <a:p>
            <a:r>
              <a:rPr lang="en-US" altLang="ja-JP" sz="2800" b="1" dirty="0">
                <a:solidFill>
                  <a:schemeClr val="accent1">
                    <a:lumMod val="75000"/>
                  </a:schemeClr>
                </a:solidFill>
              </a:rPr>
              <a:t>	public static void main(String[] </a:t>
            </a:r>
            <a:r>
              <a:rPr lang="en-US" altLang="ja-JP" sz="2800" b="1" dirty="0" err="1">
                <a:solidFill>
                  <a:schemeClr val="accent1">
                    <a:lumMod val="75000"/>
                  </a:schemeClr>
                </a:solidFill>
              </a:rPr>
              <a:t>args</a:t>
            </a:r>
            <a:r>
              <a:rPr lang="en-US" altLang="ja-JP" sz="2800" b="1" dirty="0">
                <a:solidFill>
                  <a:schemeClr val="accent1">
                    <a:lumMod val="75000"/>
                  </a:schemeClr>
                </a:solidFill>
              </a:rPr>
              <a:t>){</a:t>
            </a:r>
            <a:endParaRPr kumimoji="1" lang="en-US" altLang="ja-JP" sz="2800" b="1" dirty="0">
              <a:solidFill>
                <a:schemeClr val="accent1">
                  <a:lumMod val="75000"/>
                </a:schemeClr>
              </a:solidFill>
            </a:endParaRPr>
          </a:p>
          <a:p>
            <a:r>
              <a:rPr kumimoji="1" lang="en-US" altLang="ja-JP" sz="2800" b="1" dirty="0">
                <a:solidFill>
                  <a:schemeClr val="accent1">
                    <a:lumMod val="75000"/>
                  </a:schemeClr>
                </a:solidFill>
              </a:rPr>
              <a:t>		</a:t>
            </a:r>
            <a:r>
              <a:rPr kumimoji="1" lang="en-US" altLang="ja-JP" sz="2800" b="1" dirty="0"/>
              <a:t>walk();</a:t>
            </a:r>
            <a:endParaRPr lang="en-US" altLang="ja-JP" sz="2800" b="1" dirty="0"/>
          </a:p>
          <a:p>
            <a:r>
              <a:rPr kumimoji="1" lang="en-US" altLang="ja-JP" sz="2800" b="1" dirty="0">
                <a:solidFill>
                  <a:schemeClr val="accent1">
                    <a:lumMod val="75000"/>
                  </a:schemeClr>
                </a:solidFill>
              </a:rPr>
              <a:t>	</a:t>
            </a:r>
            <a:r>
              <a:rPr lang="en-US" altLang="ja-JP" sz="2800" b="1" dirty="0">
                <a:solidFill>
                  <a:schemeClr val="accent1">
                    <a:lumMod val="75000"/>
                  </a:schemeClr>
                </a:solidFill>
              </a:rPr>
              <a:t>}</a:t>
            </a:r>
          </a:p>
          <a:p>
            <a:r>
              <a:rPr lang="en-US" altLang="ja-JP" sz="2800" b="1" dirty="0">
                <a:solidFill>
                  <a:schemeClr val="accent1">
                    <a:lumMod val="75000"/>
                  </a:schemeClr>
                </a:solidFill>
              </a:rPr>
              <a:t>	void walk(){</a:t>
            </a:r>
          </a:p>
          <a:p>
            <a:r>
              <a:rPr lang="en-US" altLang="ja-JP" sz="2800" b="1" dirty="0">
                <a:solidFill>
                  <a:schemeClr val="accent1">
                    <a:lumMod val="75000"/>
                  </a:schemeClr>
                </a:solidFill>
              </a:rPr>
              <a:t>	}</a:t>
            </a:r>
          </a:p>
          <a:p>
            <a:r>
              <a:rPr kumimoji="1" lang="en-US" altLang="ja-JP" sz="2800" dirty="0">
                <a:solidFill>
                  <a:srgbClr val="FF0000"/>
                </a:solidFill>
              </a:rPr>
              <a:t>}</a:t>
            </a:r>
          </a:p>
        </p:txBody>
      </p:sp>
      <p:sp>
        <p:nvSpPr>
          <p:cNvPr id="4" name="コンテンツ プレースホルダー 2"/>
          <p:cNvSpPr>
            <a:spLocks noGrp="1"/>
          </p:cNvSpPr>
          <p:nvPr>
            <p:ph idx="1"/>
          </p:nvPr>
        </p:nvSpPr>
        <p:spPr>
          <a:xfrm>
            <a:off x="816428" y="1117212"/>
            <a:ext cx="10515600" cy="809559"/>
          </a:xfrm>
        </p:spPr>
        <p:txBody>
          <a:bodyPr/>
          <a:lstStyle/>
          <a:p>
            <a:r>
              <a:rPr lang="ja-JP" altLang="en-US" sz="3600" dirty="0">
                <a:solidFill>
                  <a:srgbClr val="0070C0"/>
                </a:solidFill>
                <a:latin typeface="ＭＳ ゴシック" panose="020B0609070205080204" pitchFamily="49" charset="-128"/>
                <a:ea typeface="ＭＳ ゴシック" panose="020B0609070205080204" pitchFamily="49" charset="-128"/>
              </a:rPr>
              <a:t>メソッド</a:t>
            </a:r>
            <a:r>
              <a:rPr lang="ja-JP" altLang="en-US" sz="3600" dirty="0">
                <a:latin typeface="ＭＳ ゴシック" panose="020B0609070205080204" pitchFamily="49" charset="-128"/>
                <a:ea typeface="ＭＳ ゴシック" panose="020B0609070205080204" pitchFamily="49" charset="-128"/>
              </a:rPr>
              <a:t>と</a:t>
            </a:r>
            <a:r>
              <a:rPr lang="ja-JP" altLang="en-US" sz="3600" dirty="0">
                <a:solidFill>
                  <a:schemeClr val="accent6"/>
                </a:solidFill>
                <a:latin typeface="ＭＳ ゴシック" panose="020B0609070205080204" pitchFamily="49" charset="-128"/>
                <a:ea typeface="ＭＳ ゴシック" panose="020B0609070205080204" pitchFamily="49" charset="-128"/>
              </a:rPr>
              <a:t>変数</a:t>
            </a:r>
            <a:r>
              <a:rPr lang="ja-JP" altLang="en-US" sz="3600" dirty="0">
                <a:latin typeface="ＭＳ ゴシック" panose="020B0609070205080204" pitchFamily="49" charset="-128"/>
                <a:ea typeface="ＭＳ ゴシック" panose="020B0609070205080204" pitchFamily="49" charset="-128"/>
              </a:rPr>
              <a:t>の集まり</a:t>
            </a:r>
            <a:endParaRPr lang="en-US" altLang="ja-JP" sz="3600" dirty="0">
              <a:latin typeface="ＭＳ ゴシック" panose="020B0609070205080204" pitchFamily="49" charset="-128"/>
              <a:ea typeface="ＭＳ ゴシック" panose="020B0609070205080204" pitchFamily="49" charset="-128"/>
            </a:endParaRPr>
          </a:p>
          <a:p>
            <a:pPr marL="0" indent="0">
              <a:buNone/>
            </a:pPr>
            <a:endParaRPr kumimoji="1" lang="ja-JP" altLang="en-US" dirty="0"/>
          </a:p>
        </p:txBody>
      </p:sp>
    </p:spTree>
    <p:extLst>
      <p:ext uri="{BB962C8B-B14F-4D97-AF65-F5344CB8AC3E}">
        <p14:creationId xmlns:p14="http://schemas.microsoft.com/office/powerpoint/2010/main" val="353825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5439" y="178695"/>
            <a:ext cx="10515600" cy="673562"/>
          </a:xfrm>
        </p:spPr>
        <p:txBody>
          <a:bodyPr>
            <a:normAutofit fontScale="90000"/>
          </a:bodyPr>
          <a:lstStyle/>
          <a:p>
            <a:r>
              <a:rPr kumimoji="1" lang="ja-JP" altLang="en-US" dirty="0">
                <a:latin typeface="ＭＳ ゴシック" panose="020B0609070205080204" pitchFamily="49" charset="-128"/>
                <a:ea typeface="ＭＳ ゴシック" panose="020B0609070205080204" pitchFamily="49" charset="-128"/>
              </a:rPr>
              <a:t>クラスとは</a:t>
            </a:r>
          </a:p>
        </p:txBody>
      </p:sp>
      <p:sp>
        <p:nvSpPr>
          <p:cNvPr id="3" name="コンテンツ プレースホルダー 2"/>
          <p:cNvSpPr>
            <a:spLocks noGrp="1"/>
          </p:cNvSpPr>
          <p:nvPr>
            <p:ph idx="1"/>
          </p:nvPr>
        </p:nvSpPr>
        <p:spPr>
          <a:xfrm>
            <a:off x="669524" y="1012055"/>
            <a:ext cx="10515600" cy="4765413"/>
          </a:xfrm>
        </p:spPr>
        <p:txBody>
          <a:bodyPr/>
          <a:lstStyle/>
          <a:p>
            <a:r>
              <a:rPr lang="ja-JP" altLang="en-US" dirty="0">
                <a:latin typeface="ＭＳ ゴシック" panose="020B0609070205080204" pitchFamily="49" charset="-128"/>
                <a:ea typeface="ＭＳ ゴシック" panose="020B0609070205080204" pitchFamily="49" charset="-128"/>
              </a:rPr>
              <a:t>テンプレートのような雛型</a:t>
            </a:r>
            <a:r>
              <a:rPr lang="en-US" altLang="ja-JP"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設計書</a:t>
            </a:r>
            <a:r>
              <a:rPr lang="en-US" altLang="ja-JP"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定義</a:t>
            </a:r>
            <a:r>
              <a:rPr lang="en-US" altLang="ja-JP"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⇒複製可能</a:t>
            </a:r>
          </a:p>
          <a:p>
            <a:endParaRPr kumimoji="1" lang="ja-JP" altLang="en-US" dirty="0"/>
          </a:p>
        </p:txBody>
      </p:sp>
      <p:sp>
        <p:nvSpPr>
          <p:cNvPr id="7" name="テキスト ボックス 6"/>
          <p:cNvSpPr txBox="1"/>
          <p:nvPr/>
        </p:nvSpPr>
        <p:spPr>
          <a:xfrm>
            <a:off x="1017153" y="2267926"/>
            <a:ext cx="6858000" cy="3970318"/>
          </a:xfrm>
          <a:prstGeom prst="rect">
            <a:avLst/>
          </a:prstGeom>
          <a:noFill/>
          <a:ln w="60325">
            <a:solidFill>
              <a:schemeClr val="accent1">
                <a:shade val="50000"/>
              </a:schemeClr>
            </a:solidFill>
          </a:ln>
        </p:spPr>
        <p:txBody>
          <a:bodyPr wrap="square" rtlCol="0">
            <a:spAutoFit/>
          </a:bodyPr>
          <a:lstStyle/>
          <a:p>
            <a:r>
              <a:rPr kumimoji="1" lang="en-US" altLang="ja-JP" sz="2800" b="1" dirty="0">
                <a:solidFill>
                  <a:srgbClr val="FF0000"/>
                </a:solidFill>
              </a:rPr>
              <a:t>public class Human{</a:t>
            </a:r>
          </a:p>
          <a:p>
            <a:r>
              <a:rPr lang="en-US" altLang="ja-JP" sz="2800" b="1" dirty="0">
                <a:solidFill>
                  <a:schemeClr val="accent6">
                    <a:lumMod val="75000"/>
                  </a:schemeClr>
                </a:solidFill>
              </a:rPr>
              <a:t>	String  info;</a:t>
            </a:r>
          </a:p>
          <a:p>
            <a:r>
              <a:rPr kumimoji="1" lang="en-US" altLang="ja-JP" sz="2800" b="1" dirty="0">
                <a:solidFill>
                  <a:schemeClr val="accent6">
                    <a:lumMod val="75000"/>
                  </a:schemeClr>
                </a:solidFill>
              </a:rPr>
              <a:t>	</a:t>
            </a:r>
            <a:r>
              <a:rPr lang="en-US" altLang="ja-JP" sz="2800" b="1" dirty="0">
                <a:solidFill>
                  <a:schemeClr val="accent6">
                    <a:lumMod val="75000"/>
                  </a:schemeClr>
                </a:solidFill>
              </a:rPr>
              <a:t>double  tall;</a:t>
            </a:r>
            <a:endParaRPr kumimoji="1" lang="en-US" altLang="ja-JP" sz="2800" b="1" dirty="0">
              <a:solidFill>
                <a:schemeClr val="accent6">
                  <a:lumMod val="75000"/>
                </a:schemeClr>
              </a:solidFill>
            </a:endParaRPr>
          </a:p>
          <a:p>
            <a:r>
              <a:rPr lang="en-US" altLang="ja-JP" sz="2800" b="1" dirty="0"/>
              <a:t>	public static void main(String[] </a:t>
            </a:r>
            <a:r>
              <a:rPr lang="en-US" altLang="ja-JP" sz="2800" b="1" dirty="0" err="1"/>
              <a:t>args</a:t>
            </a:r>
            <a:r>
              <a:rPr lang="en-US" altLang="ja-JP" sz="2800" b="1" dirty="0"/>
              <a:t>){</a:t>
            </a:r>
            <a:endParaRPr kumimoji="1" lang="en-US" altLang="ja-JP" sz="2800" b="1" dirty="0"/>
          </a:p>
          <a:p>
            <a:r>
              <a:rPr kumimoji="1" lang="en-US" altLang="ja-JP" sz="2800" b="1" dirty="0"/>
              <a:t>		</a:t>
            </a:r>
            <a:r>
              <a:rPr kumimoji="1" lang="en-US" altLang="ja-JP" sz="2800" dirty="0"/>
              <a:t>walk();</a:t>
            </a:r>
            <a:endParaRPr lang="en-US" altLang="ja-JP" sz="2800" dirty="0"/>
          </a:p>
          <a:p>
            <a:r>
              <a:rPr kumimoji="1" lang="en-US" altLang="ja-JP" sz="2800" b="1" dirty="0"/>
              <a:t>	</a:t>
            </a:r>
            <a:r>
              <a:rPr lang="en-US" altLang="ja-JP" sz="2800" b="1" dirty="0"/>
              <a:t>}</a:t>
            </a:r>
          </a:p>
          <a:p>
            <a:r>
              <a:rPr lang="en-US" altLang="ja-JP" sz="2800" b="1" dirty="0"/>
              <a:t>	void walk(){</a:t>
            </a:r>
          </a:p>
          <a:p>
            <a:r>
              <a:rPr lang="en-US" altLang="ja-JP" sz="2800" b="1" dirty="0"/>
              <a:t>	}</a:t>
            </a:r>
          </a:p>
          <a:p>
            <a:r>
              <a:rPr kumimoji="1" lang="en-US" altLang="ja-JP" sz="2800" dirty="0">
                <a:solidFill>
                  <a:srgbClr val="FF0000"/>
                </a:solidFill>
              </a:rPr>
              <a:t>}</a:t>
            </a:r>
          </a:p>
        </p:txBody>
      </p:sp>
      <p:sp>
        <p:nvSpPr>
          <p:cNvPr id="5" name="吹き出し: 四角形 4"/>
          <p:cNvSpPr/>
          <p:nvPr/>
        </p:nvSpPr>
        <p:spPr>
          <a:xfrm>
            <a:off x="7149443" y="2267926"/>
            <a:ext cx="4761391" cy="1322771"/>
          </a:xfrm>
          <a:prstGeom prst="wedgeRectCallout">
            <a:avLst>
              <a:gd name="adj1" fmla="val -116599"/>
              <a:gd name="adj2" fmla="val -3801"/>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値を変えると別の種類ができる</a:t>
            </a:r>
            <a:endParaRPr kumimoji="1" lang="en-US" altLang="ja-JP" sz="24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2400" dirty="0">
                <a:solidFill>
                  <a:schemeClr val="tx1"/>
                </a:solidFill>
                <a:latin typeface="ＭＳ ゴシック" panose="020B0609070205080204" pitchFamily="49" charset="-128"/>
                <a:ea typeface="ＭＳ ゴシック" panose="020B0609070205080204" pitchFamily="49" charset="-128"/>
              </a:rPr>
              <a:t>ただし、骨格は同じ</a:t>
            </a:r>
            <a:endParaRPr kumimoji="1" lang="ja-JP" altLang="en-US" sz="24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741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68974" y="1938130"/>
            <a:ext cx="4352235" cy="45896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b="1" dirty="0" err="1">
                <a:solidFill>
                  <a:schemeClr val="tx1"/>
                </a:solidFill>
              </a:rPr>
              <a:t>public△class△Car</a:t>
            </a:r>
            <a:r>
              <a:rPr lang="en-US" altLang="ja-JP" sz="3200" b="1" dirty="0">
                <a:solidFill>
                  <a:schemeClr val="tx1"/>
                </a:solidFill>
              </a:rPr>
              <a:t>{</a:t>
            </a:r>
          </a:p>
          <a:p>
            <a:r>
              <a:rPr lang="en-US" altLang="ja-JP" sz="3200" b="1" dirty="0">
                <a:solidFill>
                  <a:srgbClr val="00B050"/>
                </a:solidFill>
              </a:rPr>
              <a:t>	</a:t>
            </a:r>
            <a:r>
              <a:rPr lang="en-US" altLang="ja-JP" sz="3200" b="1" dirty="0" err="1">
                <a:solidFill>
                  <a:srgbClr val="00B050"/>
                </a:solidFill>
              </a:rPr>
              <a:t>int</a:t>
            </a:r>
            <a:r>
              <a:rPr lang="ja-JP" altLang="en-US" sz="3200" b="1" dirty="0">
                <a:solidFill>
                  <a:srgbClr val="00B050"/>
                </a:solidFill>
              </a:rPr>
              <a:t>　</a:t>
            </a:r>
            <a:r>
              <a:rPr lang="en-US" altLang="ja-JP" sz="3200" b="1" dirty="0">
                <a:solidFill>
                  <a:srgbClr val="00B050"/>
                </a:solidFill>
              </a:rPr>
              <a:t>speed</a:t>
            </a:r>
            <a:r>
              <a:rPr lang="ja-JP" altLang="en-US" sz="3200" b="1" dirty="0">
                <a:solidFill>
                  <a:srgbClr val="00B050"/>
                </a:solidFill>
              </a:rPr>
              <a:t> </a:t>
            </a:r>
            <a:r>
              <a:rPr lang="en-US" altLang="ja-JP" sz="3200" b="1" dirty="0">
                <a:solidFill>
                  <a:srgbClr val="00B050"/>
                </a:solidFill>
              </a:rPr>
              <a:t>=40;</a:t>
            </a:r>
          </a:p>
          <a:p>
            <a:r>
              <a:rPr lang="en-US" altLang="ja-JP" sz="3200" b="1" dirty="0">
                <a:solidFill>
                  <a:srgbClr val="00B050"/>
                </a:solidFill>
              </a:rPr>
              <a:t>	</a:t>
            </a:r>
            <a:r>
              <a:rPr lang="en-US" altLang="ja-JP" sz="3200" b="1" dirty="0" err="1">
                <a:solidFill>
                  <a:srgbClr val="00B050"/>
                </a:solidFill>
              </a:rPr>
              <a:t>int</a:t>
            </a:r>
            <a:r>
              <a:rPr lang="ja-JP" altLang="en-US" sz="3200" b="1" dirty="0">
                <a:solidFill>
                  <a:srgbClr val="00B050"/>
                </a:solidFill>
              </a:rPr>
              <a:t>　</a:t>
            </a:r>
            <a:r>
              <a:rPr lang="en-US" altLang="ja-JP" sz="3200" b="1" dirty="0">
                <a:solidFill>
                  <a:srgbClr val="00B050"/>
                </a:solidFill>
              </a:rPr>
              <a:t>size = 300;</a:t>
            </a:r>
          </a:p>
          <a:p>
            <a:r>
              <a:rPr lang="en-US" altLang="ja-JP" sz="3200" b="1" dirty="0">
                <a:solidFill>
                  <a:srgbClr val="00B050"/>
                </a:solidFill>
              </a:rPr>
              <a:t>	String</a:t>
            </a:r>
            <a:r>
              <a:rPr lang="ja-JP" altLang="en-US" sz="3200" b="1" dirty="0">
                <a:solidFill>
                  <a:srgbClr val="00B050"/>
                </a:solidFill>
              </a:rPr>
              <a:t>　</a:t>
            </a:r>
            <a:r>
              <a:rPr lang="en-US" altLang="ja-JP" sz="3200" b="1" dirty="0">
                <a:solidFill>
                  <a:srgbClr val="00B050"/>
                </a:solidFill>
              </a:rPr>
              <a:t>color;</a:t>
            </a:r>
          </a:p>
          <a:p>
            <a:r>
              <a:rPr lang="en-US" altLang="ja-JP" sz="3200" b="1" dirty="0">
                <a:solidFill>
                  <a:srgbClr val="0070C0"/>
                </a:solidFill>
              </a:rPr>
              <a:t>	void</a:t>
            </a:r>
            <a:r>
              <a:rPr lang="ja-JP" altLang="en-US" sz="3200" b="1" dirty="0">
                <a:solidFill>
                  <a:srgbClr val="0070C0"/>
                </a:solidFill>
              </a:rPr>
              <a:t>　</a:t>
            </a:r>
            <a:r>
              <a:rPr lang="en-US" altLang="ja-JP" sz="3200" b="1" dirty="0" err="1">
                <a:solidFill>
                  <a:srgbClr val="0070C0"/>
                </a:solidFill>
              </a:rPr>
              <a:t>accel</a:t>
            </a:r>
            <a:r>
              <a:rPr lang="en-US" altLang="ja-JP" sz="3200" b="1" dirty="0">
                <a:solidFill>
                  <a:srgbClr val="0070C0"/>
                </a:solidFill>
              </a:rPr>
              <a:t>(){</a:t>
            </a:r>
          </a:p>
          <a:p>
            <a:r>
              <a:rPr lang="en-US" altLang="ja-JP" sz="3200" b="1" dirty="0">
                <a:solidFill>
                  <a:srgbClr val="0070C0"/>
                </a:solidFill>
              </a:rPr>
              <a:t>	}</a:t>
            </a:r>
          </a:p>
          <a:p>
            <a:r>
              <a:rPr lang="en-US" altLang="ja-JP" sz="3200" b="1" dirty="0">
                <a:solidFill>
                  <a:srgbClr val="0070C0"/>
                </a:solidFill>
              </a:rPr>
              <a:t>	void</a:t>
            </a:r>
            <a:r>
              <a:rPr lang="ja-JP" altLang="en-US" sz="3200" b="1" dirty="0">
                <a:solidFill>
                  <a:srgbClr val="0070C0"/>
                </a:solidFill>
              </a:rPr>
              <a:t>　</a:t>
            </a:r>
            <a:r>
              <a:rPr lang="en-US" altLang="ja-JP" sz="3200" b="1" dirty="0">
                <a:solidFill>
                  <a:srgbClr val="0070C0"/>
                </a:solidFill>
              </a:rPr>
              <a:t>brake(){</a:t>
            </a:r>
          </a:p>
          <a:p>
            <a:r>
              <a:rPr lang="en-US" altLang="ja-JP" sz="3200" b="1" dirty="0">
                <a:solidFill>
                  <a:srgbClr val="0070C0"/>
                </a:solidFill>
              </a:rPr>
              <a:t>	}</a:t>
            </a:r>
          </a:p>
          <a:p>
            <a:r>
              <a:rPr lang="en-US" altLang="ja-JP" sz="3200" b="1" dirty="0">
                <a:solidFill>
                  <a:schemeClr val="tx1"/>
                </a:solidFill>
              </a:rPr>
              <a:t>}</a:t>
            </a:r>
            <a:endParaRPr kumimoji="1" lang="ja-JP" altLang="en-US" sz="5400" b="1" dirty="0">
              <a:solidFill>
                <a:schemeClr val="tx1"/>
              </a:solidFill>
            </a:endParaRPr>
          </a:p>
        </p:txBody>
      </p:sp>
      <p:sp>
        <p:nvSpPr>
          <p:cNvPr id="5" name="正方形/長方形 4"/>
          <p:cNvSpPr/>
          <p:nvPr/>
        </p:nvSpPr>
        <p:spPr>
          <a:xfrm>
            <a:off x="6578601" y="1938130"/>
            <a:ext cx="4724400" cy="45896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b="1" dirty="0" err="1">
                <a:solidFill>
                  <a:schemeClr val="tx1"/>
                </a:solidFill>
              </a:rPr>
              <a:t>public△class△Car</a:t>
            </a:r>
            <a:r>
              <a:rPr lang="en-US" altLang="ja-JP" sz="3200" b="1" dirty="0">
                <a:solidFill>
                  <a:schemeClr val="tx1"/>
                </a:solidFill>
              </a:rPr>
              <a:t>{</a:t>
            </a:r>
          </a:p>
          <a:p>
            <a:r>
              <a:rPr lang="en-US" altLang="ja-JP" sz="3200" b="1" dirty="0">
                <a:solidFill>
                  <a:srgbClr val="00B050"/>
                </a:solidFill>
              </a:rPr>
              <a:t>	</a:t>
            </a:r>
            <a:r>
              <a:rPr lang="en-US" altLang="ja-JP" sz="3200" b="1" dirty="0" err="1">
                <a:solidFill>
                  <a:srgbClr val="00B050"/>
                </a:solidFill>
              </a:rPr>
              <a:t>int</a:t>
            </a:r>
            <a:r>
              <a:rPr lang="ja-JP" altLang="en-US" sz="3200" b="1" dirty="0">
                <a:solidFill>
                  <a:srgbClr val="00B050"/>
                </a:solidFill>
              </a:rPr>
              <a:t>　</a:t>
            </a:r>
            <a:r>
              <a:rPr lang="en-US" altLang="ja-JP" sz="3200" b="1" dirty="0">
                <a:solidFill>
                  <a:srgbClr val="00B050"/>
                </a:solidFill>
              </a:rPr>
              <a:t>speed</a:t>
            </a:r>
            <a:r>
              <a:rPr lang="ja-JP" altLang="en-US" sz="3200" b="1" dirty="0">
                <a:solidFill>
                  <a:srgbClr val="00B050"/>
                </a:solidFill>
              </a:rPr>
              <a:t> </a:t>
            </a:r>
            <a:r>
              <a:rPr lang="en-US" altLang="ja-JP" sz="3200" b="1" dirty="0">
                <a:solidFill>
                  <a:srgbClr val="00B050"/>
                </a:solidFill>
              </a:rPr>
              <a:t>=120;</a:t>
            </a:r>
          </a:p>
          <a:p>
            <a:r>
              <a:rPr lang="en-US" altLang="ja-JP" sz="3200" b="1" dirty="0">
                <a:solidFill>
                  <a:srgbClr val="00B050"/>
                </a:solidFill>
              </a:rPr>
              <a:t>	</a:t>
            </a:r>
            <a:r>
              <a:rPr lang="en-US" altLang="ja-JP" sz="3200" b="1" dirty="0" err="1">
                <a:solidFill>
                  <a:srgbClr val="00B050"/>
                </a:solidFill>
              </a:rPr>
              <a:t>int</a:t>
            </a:r>
            <a:r>
              <a:rPr lang="ja-JP" altLang="en-US" sz="3200" b="1" dirty="0">
                <a:solidFill>
                  <a:srgbClr val="00B050"/>
                </a:solidFill>
              </a:rPr>
              <a:t>　</a:t>
            </a:r>
            <a:r>
              <a:rPr lang="en-US" altLang="ja-JP" sz="3200" b="1" dirty="0">
                <a:solidFill>
                  <a:srgbClr val="00B050"/>
                </a:solidFill>
              </a:rPr>
              <a:t>size = 100;</a:t>
            </a:r>
          </a:p>
          <a:p>
            <a:r>
              <a:rPr lang="en-US" altLang="ja-JP" sz="3200" b="1" dirty="0">
                <a:solidFill>
                  <a:srgbClr val="00B050"/>
                </a:solidFill>
              </a:rPr>
              <a:t>	String</a:t>
            </a:r>
            <a:r>
              <a:rPr lang="ja-JP" altLang="en-US" sz="3200" b="1" dirty="0">
                <a:solidFill>
                  <a:srgbClr val="00B050"/>
                </a:solidFill>
              </a:rPr>
              <a:t>　</a:t>
            </a:r>
            <a:r>
              <a:rPr lang="en-US" altLang="ja-JP" sz="3200" b="1" dirty="0">
                <a:solidFill>
                  <a:srgbClr val="00B050"/>
                </a:solidFill>
              </a:rPr>
              <a:t>color;</a:t>
            </a:r>
          </a:p>
          <a:p>
            <a:r>
              <a:rPr lang="en-US" altLang="ja-JP" sz="3200" b="1" dirty="0">
                <a:solidFill>
                  <a:srgbClr val="0070C0"/>
                </a:solidFill>
              </a:rPr>
              <a:t>	void</a:t>
            </a:r>
            <a:r>
              <a:rPr lang="ja-JP" altLang="en-US" sz="3200" b="1" dirty="0">
                <a:solidFill>
                  <a:srgbClr val="0070C0"/>
                </a:solidFill>
              </a:rPr>
              <a:t>　</a:t>
            </a:r>
            <a:r>
              <a:rPr lang="en-US" altLang="ja-JP" sz="3200" b="1" dirty="0" err="1">
                <a:solidFill>
                  <a:srgbClr val="0070C0"/>
                </a:solidFill>
              </a:rPr>
              <a:t>accel</a:t>
            </a:r>
            <a:r>
              <a:rPr lang="en-US" altLang="ja-JP" sz="3200" b="1" dirty="0">
                <a:solidFill>
                  <a:srgbClr val="0070C0"/>
                </a:solidFill>
              </a:rPr>
              <a:t>(){</a:t>
            </a:r>
          </a:p>
          <a:p>
            <a:r>
              <a:rPr lang="en-US" altLang="ja-JP" sz="3200" b="1" dirty="0">
                <a:solidFill>
                  <a:srgbClr val="0070C0"/>
                </a:solidFill>
              </a:rPr>
              <a:t>	}</a:t>
            </a:r>
          </a:p>
          <a:p>
            <a:r>
              <a:rPr lang="en-US" altLang="ja-JP" sz="3200" b="1" dirty="0">
                <a:solidFill>
                  <a:srgbClr val="0070C0"/>
                </a:solidFill>
              </a:rPr>
              <a:t>	void</a:t>
            </a:r>
            <a:r>
              <a:rPr lang="ja-JP" altLang="en-US" sz="3200" b="1" dirty="0">
                <a:solidFill>
                  <a:srgbClr val="0070C0"/>
                </a:solidFill>
              </a:rPr>
              <a:t>　</a:t>
            </a:r>
            <a:r>
              <a:rPr lang="en-US" altLang="ja-JP" sz="3200" b="1" dirty="0">
                <a:solidFill>
                  <a:srgbClr val="0070C0"/>
                </a:solidFill>
              </a:rPr>
              <a:t>brake(){</a:t>
            </a:r>
          </a:p>
          <a:p>
            <a:r>
              <a:rPr lang="en-US" altLang="ja-JP" sz="3200" b="1" dirty="0">
                <a:solidFill>
                  <a:srgbClr val="0070C0"/>
                </a:solidFill>
              </a:rPr>
              <a:t>	}</a:t>
            </a:r>
          </a:p>
          <a:p>
            <a:r>
              <a:rPr lang="en-US" altLang="ja-JP" sz="3200" b="1" dirty="0">
                <a:solidFill>
                  <a:schemeClr val="tx1"/>
                </a:solidFill>
              </a:rPr>
              <a:t>}</a:t>
            </a:r>
            <a:endParaRPr kumimoji="1" lang="ja-JP" altLang="en-US" sz="5400" b="1" dirty="0">
              <a:solidFill>
                <a:schemeClr val="tx1"/>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47650"/>
            <a:ext cx="3098800" cy="1549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100" y="340994"/>
            <a:ext cx="2711318" cy="1597136"/>
          </a:xfrm>
          <a:prstGeom prst="rect">
            <a:avLst/>
          </a:prstGeom>
        </p:spPr>
      </p:pic>
    </p:spTree>
    <p:extLst>
      <p:ext uri="{BB962C8B-B14F-4D97-AF65-F5344CB8AC3E}">
        <p14:creationId xmlns:p14="http://schemas.microsoft.com/office/powerpoint/2010/main" val="38317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sz="3200" dirty="0"/>
              <a:t>メソッド</a:t>
            </a:r>
            <a:r>
              <a:rPr lang="en-US" altLang="ja-JP" sz="3200" dirty="0"/>
              <a:t>..... </a:t>
            </a:r>
            <a:r>
              <a:rPr lang="ja-JP" altLang="en-US" sz="3200" dirty="0"/>
              <a:t>処理をまとめる。　部品</a:t>
            </a:r>
            <a:endParaRPr lang="en-US" altLang="ja-JP" sz="3200" dirty="0"/>
          </a:p>
          <a:p>
            <a:r>
              <a:rPr lang="ja-JP" altLang="en-US" sz="3200" dirty="0"/>
              <a:t>クラス</a:t>
            </a:r>
            <a:r>
              <a:rPr lang="en-US" altLang="ja-JP" sz="3200" dirty="0"/>
              <a:t>.....  </a:t>
            </a:r>
            <a:r>
              <a:rPr lang="ja-JP" altLang="en-US" sz="3200" dirty="0"/>
              <a:t>メソッドをまとめる</a:t>
            </a:r>
            <a:r>
              <a:rPr lang="en-US" altLang="ja-JP" sz="3200" dirty="0"/>
              <a:t>, </a:t>
            </a:r>
            <a:r>
              <a:rPr lang="ja-JP" altLang="en-US" sz="3200" dirty="0"/>
              <a:t>状態を保持する。設計図</a:t>
            </a:r>
            <a:endParaRPr lang="en-US" altLang="ja-JP" sz="3200" dirty="0"/>
          </a:p>
        </p:txBody>
      </p:sp>
      <p:sp>
        <p:nvSpPr>
          <p:cNvPr id="4" name="タイトル 1"/>
          <p:cNvSpPr>
            <a:spLocks noGrp="1"/>
          </p:cNvSpPr>
          <p:nvPr>
            <p:ph type="title"/>
          </p:nvPr>
        </p:nvSpPr>
        <p:spPr>
          <a:xfrm>
            <a:off x="838200" y="169182"/>
            <a:ext cx="10515600" cy="701675"/>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クラスとは</a:t>
            </a:r>
          </a:p>
        </p:txBody>
      </p:sp>
      <p:sp>
        <p:nvSpPr>
          <p:cNvPr id="5" name="テキスト ボックス 4"/>
          <p:cNvSpPr txBox="1"/>
          <p:nvPr/>
        </p:nvSpPr>
        <p:spPr>
          <a:xfrm>
            <a:off x="959558" y="3807130"/>
            <a:ext cx="3838551" cy="2246769"/>
          </a:xfrm>
          <a:prstGeom prst="rect">
            <a:avLst/>
          </a:prstGeom>
          <a:noFill/>
          <a:ln w="63500">
            <a:solidFill>
              <a:schemeClr val="accent1">
                <a:shade val="50000"/>
              </a:schemeClr>
            </a:solidFill>
          </a:ln>
        </p:spPr>
        <p:txBody>
          <a:bodyPr wrap="square" rtlCol="0">
            <a:spAutoFit/>
          </a:bodyPr>
          <a:lstStyle/>
          <a:p>
            <a:r>
              <a:rPr kumimoji="1" lang="ja-JP" altLang="en-US" sz="2800" dirty="0"/>
              <a:t>部品</a:t>
            </a:r>
            <a:r>
              <a:rPr kumimoji="1" lang="en-US" altLang="ja-JP" sz="2800" dirty="0"/>
              <a:t>A</a:t>
            </a:r>
            <a:r>
              <a:rPr kumimoji="1" lang="ja-JP" altLang="en-US" sz="2800" dirty="0"/>
              <a:t>｛</a:t>
            </a:r>
            <a:endParaRPr kumimoji="1" lang="en-US" altLang="ja-JP" sz="2800" dirty="0"/>
          </a:p>
          <a:p>
            <a:r>
              <a:rPr lang="en-US" altLang="ja-JP" sz="2800" dirty="0"/>
              <a:t>	</a:t>
            </a:r>
            <a:r>
              <a:rPr lang="ja-JP" altLang="en-US" sz="2800" dirty="0"/>
              <a:t>処理</a:t>
            </a:r>
            <a:r>
              <a:rPr lang="en-US" altLang="ja-JP" sz="2800" dirty="0"/>
              <a:t>1</a:t>
            </a:r>
            <a:r>
              <a:rPr lang="ja-JP" altLang="en-US" sz="2800" dirty="0"/>
              <a:t>を実行</a:t>
            </a:r>
            <a:endParaRPr lang="en-US" altLang="ja-JP" sz="2800" dirty="0"/>
          </a:p>
          <a:p>
            <a:r>
              <a:rPr kumimoji="1" lang="en-US" altLang="ja-JP" sz="2800" dirty="0"/>
              <a:t>	</a:t>
            </a:r>
            <a:r>
              <a:rPr kumimoji="1" lang="ja-JP" altLang="en-US" sz="2800" dirty="0"/>
              <a:t>処理</a:t>
            </a:r>
            <a:r>
              <a:rPr kumimoji="1" lang="en-US" altLang="ja-JP" sz="2800" dirty="0"/>
              <a:t>2</a:t>
            </a:r>
            <a:r>
              <a:rPr kumimoji="1" lang="ja-JP" altLang="en-US" sz="2800" dirty="0"/>
              <a:t>を実行</a:t>
            </a:r>
            <a:endParaRPr kumimoji="1" lang="en-US" altLang="ja-JP" sz="2800" dirty="0"/>
          </a:p>
          <a:p>
            <a:r>
              <a:rPr lang="en-US" altLang="ja-JP" sz="2800" dirty="0"/>
              <a:t>	</a:t>
            </a:r>
            <a:r>
              <a:rPr lang="ja-JP" altLang="en-US" sz="2800" dirty="0"/>
              <a:t>処理</a:t>
            </a:r>
            <a:r>
              <a:rPr lang="en-US" altLang="ja-JP" sz="2800" dirty="0"/>
              <a:t>3</a:t>
            </a:r>
            <a:r>
              <a:rPr lang="ja-JP" altLang="en-US" sz="2800" dirty="0"/>
              <a:t>を実行</a:t>
            </a:r>
            <a:endParaRPr lang="en-US" altLang="ja-JP" sz="2800" dirty="0"/>
          </a:p>
          <a:p>
            <a:r>
              <a:rPr kumimoji="1" lang="ja-JP" altLang="en-US" sz="2800" dirty="0"/>
              <a:t>｝</a:t>
            </a:r>
          </a:p>
        </p:txBody>
      </p:sp>
      <p:sp>
        <p:nvSpPr>
          <p:cNvPr id="6" name="テキスト ボックス 5"/>
          <p:cNvSpPr txBox="1"/>
          <p:nvPr/>
        </p:nvSpPr>
        <p:spPr>
          <a:xfrm>
            <a:off x="6326215" y="3807130"/>
            <a:ext cx="3838551" cy="2246769"/>
          </a:xfrm>
          <a:prstGeom prst="rect">
            <a:avLst/>
          </a:prstGeom>
          <a:noFill/>
          <a:ln w="63500">
            <a:solidFill>
              <a:schemeClr val="accent1">
                <a:shade val="50000"/>
              </a:schemeClr>
            </a:solidFill>
          </a:ln>
        </p:spPr>
        <p:txBody>
          <a:bodyPr wrap="square" rtlCol="0">
            <a:spAutoFit/>
          </a:bodyPr>
          <a:lstStyle/>
          <a:p>
            <a:r>
              <a:rPr lang="ja-JP" altLang="en-US" sz="2800" dirty="0"/>
              <a:t>設計図</a:t>
            </a:r>
            <a:r>
              <a:rPr kumimoji="1" lang="ja-JP" altLang="en-US" sz="2800" dirty="0"/>
              <a:t>｛</a:t>
            </a:r>
            <a:endParaRPr kumimoji="1" lang="en-US" altLang="ja-JP" sz="2800" dirty="0"/>
          </a:p>
          <a:p>
            <a:r>
              <a:rPr kumimoji="1" lang="en-US" altLang="ja-JP" sz="2800" dirty="0"/>
              <a:t>	</a:t>
            </a:r>
            <a:r>
              <a:rPr kumimoji="1" lang="ja-JP" altLang="en-US" sz="2800" dirty="0"/>
              <a:t>部品｛</a:t>
            </a:r>
            <a:endParaRPr kumimoji="1" lang="en-US" altLang="ja-JP" sz="2800" dirty="0"/>
          </a:p>
          <a:p>
            <a:r>
              <a:rPr lang="en-US" altLang="ja-JP" sz="2800" dirty="0"/>
              <a:t>		//</a:t>
            </a:r>
            <a:r>
              <a:rPr lang="ja-JP" altLang="en-US" sz="2800" dirty="0"/>
              <a:t>処理</a:t>
            </a:r>
            <a:endParaRPr kumimoji="1" lang="en-US" altLang="ja-JP" sz="2800" dirty="0"/>
          </a:p>
          <a:p>
            <a:r>
              <a:rPr lang="en-US" altLang="ja-JP" sz="2800" dirty="0"/>
              <a:t>	</a:t>
            </a:r>
            <a:r>
              <a:rPr lang="ja-JP" altLang="en-US" sz="2800" dirty="0"/>
              <a:t>｝</a:t>
            </a:r>
            <a:r>
              <a:rPr kumimoji="1" lang="en-US" altLang="ja-JP" sz="2800" dirty="0"/>
              <a:t>	</a:t>
            </a:r>
          </a:p>
          <a:p>
            <a:r>
              <a:rPr kumimoji="1" lang="ja-JP" altLang="en-US" sz="2800" dirty="0"/>
              <a:t>｝</a:t>
            </a:r>
          </a:p>
        </p:txBody>
      </p:sp>
    </p:spTree>
    <p:extLst>
      <p:ext uri="{BB962C8B-B14F-4D97-AF65-F5344CB8AC3E}">
        <p14:creationId xmlns:p14="http://schemas.microsoft.com/office/powerpoint/2010/main" val="98803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952046"/>
          </a:xfrm>
        </p:spPr>
        <p:txBody>
          <a:bodyPr/>
          <a:lstStyle/>
          <a:p>
            <a:r>
              <a:rPr kumimoji="1" lang="ja-JP" altLang="en-US" dirty="0"/>
              <a:t>クラス</a:t>
            </a:r>
            <a:r>
              <a:rPr lang="ja-JP" altLang="en-US" dirty="0"/>
              <a:t>（設計図）</a:t>
            </a:r>
            <a:r>
              <a:rPr kumimoji="1" lang="ja-JP" altLang="en-US" dirty="0"/>
              <a:t>のつくり方</a:t>
            </a:r>
          </a:p>
        </p:txBody>
      </p:sp>
      <p:sp>
        <p:nvSpPr>
          <p:cNvPr id="3" name="コンテンツ プレースホルダー 2"/>
          <p:cNvSpPr>
            <a:spLocks noGrp="1"/>
          </p:cNvSpPr>
          <p:nvPr>
            <p:ph idx="1"/>
          </p:nvPr>
        </p:nvSpPr>
        <p:spPr>
          <a:xfrm>
            <a:off x="595087" y="4772818"/>
            <a:ext cx="4746171" cy="1245733"/>
          </a:xfrm>
        </p:spPr>
        <p:txBody>
          <a:bodyPr>
            <a:noAutofit/>
          </a:bodyPr>
          <a:lstStyle/>
          <a:p>
            <a:pPr marL="0" indent="0">
              <a:buNone/>
            </a:pPr>
            <a:r>
              <a:rPr kumimoji="1" lang="en-US" altLang="ja-JP" sz="3200" b="1" dirty="0"/>
              <a:t>※</a:t>
            </a:r>
            <a:r>
              <a:rPr kumimoji="1" lang="ja-JP" altLang="en-US" sz="3200" b="1" dirty="0"/>
              <a:t>修飾子</a:t>
            </a:r>
            <a:endParaRPr kumimoji="1" lang="en-US" altLang="ja-JP" sz="3200" b="1" dirty="0"/>
          </a:p>
          <a:p>
            <a:pPr marL="0" indent="0">
              <a:buNone/>
            </a:pPr>
            <a:r>
              <a:rPr lang="en-US" altLang="ja-JP" sz="3200" dirty="0"/>
              <a:t>public  private  </a:t>
            </a:r>
            <a:r>
              <a:rPr lang="ja-JP" altLang="en-US" sz="3200" dirty="0"/>
              <a:t>などがある</a:t>
            </a:r>
            <a:endParaRPr kumimoji="1" lang="ja-JP" altLang="en-US" sz="3200" dirty="0"/>
          </a:p>
        </p:txBody>
      </p:sp>
      <p:sp>
        <p:nvSpPr>
          <p:cNvPr id="4" name="正方形/長方形 3"/>
          <p:cNvSpPr/>
          <p:nvPr/>
        </p:nvSpPr>
        <p:spPr>
          <a:xfrm>
            <a:off x="595087" y="1738086"/>
            <a:ext cx="6230256" cy="18796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4000" b="1" dirty="0">
                <a:solidFill>
                  <a:srgbClr val="FF0000"/>
                </a:solidFill>
              </a:rPr>
              <a:t>[</a:t>
            </a:r>
            <a:r>
              <a:rPr lang="ja-JP" altLang="en-US" sz="4000" b="1" dirty="0">
                <a:solidFill>
                  <a:srgbClr val="FF0000"/>
                </a:solidFill>
              </a:rPr>
              <a:t>修飾子</a:t>
            </a:r>
            <a:r>
              <a:rPr lang="en-US" altLang="ja-JP" sz="4000" b="1" dirty="0">
                <a:solidFill>
                  <a:srgbClr val="FF0000"/>
                </a:solidFill>
              </a:rPr>
              <a:t>]</a:t>
            </a:r>
            <a:r>
              <a:rPr lang="ja-JP" altLang="en-US" sz="4000" b="1" dirty="0">
                <a:solidFill>
                  <a:srgbClr val="FF0000"/>
                </a:solidFill>
              </a:rPr>
              <a:t>△</a:t>
            </a:r>
            <a:r>
              <a:rPr lang="en-US" altLang="ja-JP" sz="4000" b="1" dirty="0">
                <a:solidFill>
                  <a:srgbClr val="FF0000"/>
                </a:solidFill>
              </a:rPr>
              <a:t>class</a:t>
            </a:r>
            <a:r>
              <a:rPr lang="ja-JP" altLang="en-US" sz="4000" b="1" dirty="0">
                <a:solidFill>
                  <a:srgbClr val="FF0000"/>
                </a:solidFill>
              </a:rPr>
              <a:t>△クラス名</a:t>
            </a:r>
            <a:r>
              <a:rPr lang="en-US" altLang="ja-JP" sz="4000" b="1" dirty="0">
                <a:solidFill>
                  <a:srgbClr val="FF0000"/>
                </a:solidFill>
              </a:rPr>
              <a:t>{</a:t>
            </a:r>
          </a:p>
          <a:p>
            <a:endParaRPr lang="en-US" altLang="ja-JP" sz="4000" b="1" dirty="0">
              <a:solidFill>
                <a:srgbClr val="FF0000"/>
              </a:solidFill>
            </a:endParaRPr>
          </a:p>
          <a:p>
            <a:r>
              <a:rPr lang="en-US" altLang="ja-JP" sz="4000" b="1" dirty="0">
                <a:solidFill>
                  <a:srgbClr val="FF0000"/>
                </a:solidFill>
              </a:rPr>
              <a:t>}</a:t>
            </a:r>
            <a:endParaRPr kumimoji="1" lang="ja-JP" altLang="en-US" sz="4000" b="1" dirty="0">
              <a:solidFill>
                <a:srgbClr val="FF0000"/>
              </a:solidFill>
            </a:endParaRPr>
          </a:p>
        </p:txBody>
      </p:sp>
      <p:sp>
        <p:nvSpPr>
          <p:cNvPr id="5" name="正方形/長方形 4"/>
          <p:cNvSpPr/>
          <p:nvPr/>
        </p:nvSpPr>
        <p:spPr>
          <a:xfrm>
            <a:off x="8066316" y="2120900"/>
            <a:ext cx="3868056" cy="1647371"/>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4000" dirty="0">
                <a:solidFill>
                  <a:srgbClr val="FF0000"/>
                </a:solidFill>
              </a:rPr>
              <a:t>class</a:t>
            </a:r>
            <a:r>
              <a:rPr lang="ja-JP" altLang="en-US" sz="4000" dirty="0">
                <a:solidFill>
                  <a:srgbClr val="FF0000"/>
                </a:solidFill>
              </a:rPr>
              <a:t>　クラス名</a:t>
            </a:r>
            <a:r>
              <a:rPr lang="en-US" altLang="ja-JP" sz="4000" dirty="0">
                <a:solidFill>
                  <a:srgbClr val="FF0000"/>
                </a:solidFill>
              </a:rPr>
              <a:t>{</a:t>
            </a:r>
          </a:p>
          <a:p>
            <a:r>
              <a:rPr lang="en-US" altLang="ja-JP" sz="4000" dirty="0">
                <a:solidFill>
                  <a:srgbClr val="FF0000"/>
                </a:solidFill>
              </a:rPr>
              <a:t>}</a:t>
            </a:r>
            <a:endParaRPr kumimoji="1" lang="ja-JP" altLang="en-US" sz="4000" dirty="0">
              <a:solidFill>
                <a:srgbClr val="FF0000"/>
              </a:solidFill>
            </a:endParaRPr>
          </a:p>
        </p:txBody>
      </p:sp>
      <p:sp>
        <p:nvSpPr>
          <p:cNvPr id="6" name="正方形/長方形 5"/>
          <p:cNvSpPr/>
          <p:nvPr/>
        </p:nvSpPr>
        <p:spPr>
          <a:xfrm>
            <a:off x="7209972" y="4572000"/>
            <a:ext cx="4724400" cy="1647371"/>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4000" dirty="0">
                <a:solidFill>
                  <a:srgbClr val="FF0000"/>
                </a:solidFill>
              </a:rPr>
              <a:t>public class</a:t>
            </a:r>
            <a:r>
              <a:rPr lang="ja-JP" altLang="en-US" sz="4000" dirty="0">
                <a:solidFill>
                  <a:srgbClr val="FF0000"/>
                </a:solidFill>
              </a:rPr>
              <a:t> クラス名</a:t>
            </a:r>
            <a:r>
              <a:rPr lang="en-US" altLang="ja-JP" sz="4000" dirty="0">
                <a:solidFill>
                  <a:srgbClr val="FF0000"/>
                </a:solidFill>
              </a:rPr>
              <a:t>{</a:t>
            </a:r>
          </a:p>
          <a:p>
            <a:r>
              <a:rPr lang="en-US" altLang="ja-JP" sz="4000" dirty="0">
                <a:solidFill>
                  <a:srgbClr val="FF0000"/>
                </a:solidFill>
              </a:rPr>
              <a:t>}</a:t>
            </a:r>
            <a:endParaRPr kumimoji="1" lang="ja-JP" altLang="en-US" sz="4000" dirty="0">
              <a:solidFill>
                <a:srgbClr val="FF0000"/>
              </a:solidFill>
            </a:endParaRPr>
          </a:p>
        </p:txBody>
      </p:sp>
    </p:spTree>
    <p:extLst>
      <p:ext uri="{BB962C8B-B14F-4D97-AF65-F5344CB8AC3E}">
        <p14:creationId xmlns:p14="http://schemas.microsoft.com/office/powerpoint/2010/main" val="248340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952046"/>
          </a:xfrm>
        </p:spPr>
        <p:txBody>
          <a:bodyPr/>
          <a:lstStyle/>
          <a:p>
            <a:r>
              <a:rPr kumimoji="1" lang="ja-JP" altLang="en-US" dirty="0"/>
              <a:t>クラス</a:t>
            </a:r>
            <a:r>
              <a:rPr lang="ja-JP" altLang="en-US" dirty="0"/>
              <a:t>（設計図）</a:t>
            </a:r>
            <a:r>
              <a:rPr kumimoji="1" lang="ja-JP" altLang="en-US" dirty="0"/>
              <a:t>のつくり方</a:t>
            </a:r>
          </a:p>
        </p:txBody>
      </p:sp>
      <p:sp>
        <p:nvSpPr>
          <p:cNvPr id="3" name="コンテンツ プレースホルダー 2"/>
          <p:cNvSpPr>
            <a:spLocks noGrp="1"/>
          </p:cNvSpPr>
          <p:nvPr>
            <p:ph idx="1"/>
          </p:nvPr>
        </p:nvSpPr>
        <p:spPr>
          <a:xfrm>
            <a:off x="838200" y="5007430"/>
            <a:ext cx="10929257" cy="1666647"/>
          </a:xfrm>
        </p:spPr>
        <p:txBody>
          <a:bodyPr>
            <a:normAutofit/>
          </a:bodyPr>
          <a:lstStyle/>
          <a:p>
            <a:pPr marL="0" indent="0">
              <a:buNone/>
            </a:pPr>
            <a:r>
              <a:rPr kumimoji="1" lang="en-US" altLang="ja-JP" dirty="0"/>
              <a:t>※</a:t>
            </a:r>
            <a:r>
              <a:rPr kumimoji="1" lang="ja-JP" altLang="en-US" dirty="0"/>
              <a:t>ただし、</a:t>
            </a:r>
            <a:r>
              <a:rPr kumimoji="1" lang="en-US" altLang="ja-JP" dirty="0"/>
              <a:t>1</a:t>
            </a:r>
            <a:r>
              <a:rPr kumimoji="1" lang="ja-JP" altLang="en-US" dirty="0" err="1"/>
              <a:t>つの</a:t>
            </a:r>
            <a:r>
              <a:rPr kumimoji="1" lang="ja-JP" altLang="en-US" dirty="0"/>
              <a:t>ファイルに</a:t>
            </a:r>
            <a:r>
              <a:rPr kumimoji="1" lang="en-US" altLang="ja-JP" dirty="0"/>
              <a:t>public</a:t>
            </a:r>
            <a:r>
              <a:rPr kumimoji="1" lang="ja-JP" altLang="en-US" dirty="0"/>
              <a:t>のクラスは</a:t>
            </a:r>
            <a:r>
              <a:rPr kumimoji="1" lang="en-US" altLang="ja-JP" dirty="0"/>
              <a:t>1</a:t>
            </a:r>
            <a:r>
              <a:rPr kumimoji="1" lang="ja-JP" altLang="en-US" dirty="0"/>
              <a:t>つ</a:t>
            </a:r>
            <a:endParaRPr kumimoji="1" lang="en-US" altLang="ja-JP" dirty="0"/>
          </a:p>
          <a:p>
            <a:pPr marL="0" indent="0">
              <a:buNone/>
            </a:pPr>
            <a:r>
              <a:rPr kumimoji="1" lang="en-US" altLang="ja-JP" dirty="0"/>
              <a:t>public </a:t>
            </a:r>
            <a:r>
              <a:rPr kumimoji="1" lang="ja-JP" altLang="en-US" dirty="0"/>
              <a:t>のクラス名とファイル名は同じ</a:t>
            </a:r>
            <a:endParaRPr kumimoji="1" lang="en-US" altLang="ja-JP" dirty="0"/>
          </a:p>
          <a:p>
            <a:pPr marL="0" indent="0">
              <a:buNone/>
            </a:pPr>
            <a:r>
              <a:rPr lang="ja-JP" altLang="en-US" dirty="0"/>
              <a:t>クラス名の最初は大文字！</a:t>
            </a:r>
            <a:r>
              <a:rPr lang="ja-JP" altLang="en-US" dirty="0" err="1"/>
              <a:t>のほうが</a:t>
            </a:r>
            <a:r>
              <a:rPr lang="ja-JP" altLang="en-US" dirty="0"/>
              <a:t>よい</a:t>
            </a:r>
            <a:endParaRPr kumimoji="1" lang="ja-JP" altLang="en-US" dirty="0"/>
          </a:p>
        </p:txBody>
      </p:sp>
      <p:sp>
        <p:nvSpPr>
          <p:cNvPr id="4" name="正方形/長方形 3"/>
          <p:cNvSpPr/>
          <p:nvPr/>
        </p:nvSpPr>
        <p:spPr>
          <a:xfrm>
            <a:off x="2347686" y="1890487"/>
            <a:ext cx="6926942" cy="273594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4000" b="1" dirty="0">
                <a:solidFill>
                  <a:srgbClr val="FF0000"/>
                </a:solidFill>
              </a:rPr>
              <a:t>public class </a:t>
            </a:r>
            <a:r>
              <a:rPr lang="en-US" altLang="ja-JP" sz="4000" b="1" dirty="0">
                <a:solidFill>
                  <a:srgbClr val="FF0000"/>
                </a:solidFill>
              </a:rPr>
              <a:t>Main</a:t>
            </a:r>
            <a:r>
              <a:rPr kumimoji="1" lang="en-US" altLang="ja-JP" sz="4000" b="1" dirty="0">
                <a:solidFill>
                  <a:srgbClr val="FF0000"/>
                </a:solidFill>
              </a:rPr>
              <a:t>{</a:t>
            </a:r>
          </a:p>
          <a:p>
            <a:r>
              <a:rPr lang="en-US" altLang="ja-JP" sz="4000" dirty="0">
                <a:solidFill>
                  <a:schemeClr val="tx1"/>
                </a:solidFill>
              </a:rPr>
              <a:t>	public static void main(){</a:t>
            </a:r>
          </a:p>
          <a:p>
            <a:r>
              <a:rPr kumimoji="1" lang="en-US" altLang="ja-JP" sz="4000" dirty="0">
                <a:solidFill>
                  <a:schemeClr val="tx1"/>
                </a:solidFill>
              </a:rPr>
              <a:t>	}</a:t>
            </a:r>
          </a:p>
          <a:p>
            <a:r>
              <a:rPr lang="en-US" altLang="ja-JP" sz="4000" b="1" dirty="0">
                <a:solidFill>
                  <a:srgbClr val="FF0000"/>
                </a:solidFill>
              </a:rPr>
              <a:t>}</a:t>
            </a:r>
            <a:endParaRPr kumimoji="1" lang="en-US" altLang="ja-JP" sz="4000" b="1" dirty="0">
              <a:solidFill>
                <a:srgbClr val="FF0000"/>
              </a:solidFill>
            </a:endParaRPr>
          </a:p>
          <a:p>
            <a:endParaRPr kumimoji="1" lang="ja-JP" altLang="en-US" sz="4000" b="1" dirty="0">
              <a:solidFill>
                <a:srgbClr val="FF0000"/>
              </a:solidFill>
            </a:endParaRPr>
          </a:p>
        </p:txBody>
      </p:sp>
      <p:sp>
        <p:nvSpPr>
          <p:cNvPr id="5" name="四角形吹き出し 4"/>
          <p:cNvSpPr/>
          <p:nvPr/>
        </p:nvSpPr>
        <p:spPr>
          <a:xfrm>
            <a:off x="7075715" y="1317171"/>
            <a:ext cx="1807028" cy="420915"/>
          </a:xfrm>
          <a:prstGeom prst="wedgeRectCallout">
            <a:avLst>
              <a:gd name="adj1" fmla="val -104496"/>
              <a:gd name="adj2" fmla="val 9399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Main.java</a:t>
            </a:r>
            <a:endParaRPr kumimoji="1" lang="ja-JP" altLang="en-US" sz="2800" dirty="0">
              <a:solidFill>
                <a:schemeClr val="tx1"/>
              </a:solidFill>
            </a:endParaRPr>
          </a:p>
        </p:txBody>
      </p:sp>
    </p:spTree>
    <p:extLst>
      <p:ext uri="{BB962C8B-B14F-4D97-AF65-F5344CB8AC3E}">
        <p14:creationId xmlns:p14="http://schemas.microsoft.com/office/powerpoint/2010/main" val="319893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347686" y="1143000"/>
            <a:ext cx="7623628" cy="4800599"/>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4000" b="1" dirty="0">
                <a:solidFill>
                  <a:srgbClr val="FF0000"/>
                </a:solidFill>
              </a:rPr>
              <a:t>public class </a:t>
            </a:r>
            <a:r>
              <a:rPr lang="en-US" altLang="ja-JP" sz="4000" b="1" dirty="0">
                <a:solidFill>
                  <a:srgbClr val="FF0000"/>
                </a:solidFill>
              </a:rPr>
              <a:t>Main</a:t>
            </a:r>
            <a:r>
              <a:rPr kumimoji="1" lang="en-US" altLang="ja-JP" sz="4000" b="1" dirty="0">
                <a:solidFill>
                  <a:srgbClr val="FF0000"/>
                </a:solidFill>
              </a:rPr>
              <a:t>{</a:t>
            </a:r>
          </a:p>
          <a:p>
            <a:r>
              <a:rPr lang="en-US" altLang="ja-JP" sz="4000" dirty="0">
                <a:solidFill>
                  <a:schemeClr val="tx1"/>
                </a:solidFill>
              </a:rPr>
              <a:t>	public static void main(){</a:t>
            </a:r>
          </a:p>
          <a:p>
            <a:r>
              <a:rPr kumimoji="1" lang="en-US" altLang="ja-JP" sz="4000" dirty="0">
                <a:solidFill>
                  <a:schemeClr val="tx1"/>
                </a:solidFill>
              </a:rPr>
              <a:t>	}</a:t>
            </a:r>
          </a:p>
          <a:p>
            <a:r>
              <a:rPr lang="en-US" altLang="ja-JP" sz="4000" b="1" dirty="0">
                <a:solidFill>
                  <a:srgbClr val="FF0000"/>
                </a:solidFill>
              </a:rPr>
              <a:t>}</a:t>
            </a:r>
          </a:p>
          <a:p>
            <a:r>
              <a:rPr kumimoji="1" lang="en-US" altLang="ja-JP" sz="4000" b="1" dirty="0">
                <a:solidFill>
                  <a:srgbClr val="FF0000"/>
                </a:solidFill>
              </a:rPr>
              <a:t>class Sub{</a:t>
            </a:r>
          </a:p>
          <a:p>
            <a:r>
              <a:rPr lang="en-US" altLang="ja-JP" sz="4000" b="1" dirty="0">
                <a:solidFill>
                  <a:srgbClr val="FF0000"/>
                </a:solidFill>
              </a:rPr>
              <a:t>	</a:t>
            </a:r>
            <a:r>
              <a:rPr lang="en-US" altLang="ja-JP" sz="4000" dirty="0">
                <a:solidFill>
                  <a:schemeClr val="tx1"/>
                </a:solidFill>
              </a:rPr>
              <a:t>//</a:t>
            </a:r>
            <a:r>
              <a:rPr lang="ja-JP" altLang="en-US" sz="4000" dirty="0">
                <a:solidFill>
                  <a:schemeClr val="tx1"/>
                </a:solidFill>
              </a:rPr>
              <a:t>状態</a:t>
            </a:r>
            <a:r>
              <a:rPr lang="en-US" altLang="ja-JP" sz="4000" dirty="0">
                <a:solidFill>
                  <a:schemeClr val="tx1"/>
                </a:solidFill>
              </a:rPr>
              <a:t>(</a:t>
            </a:r>
            <a:r>
              <a:rPr lang="ja-JP" altLang="en-US" sz="4000" dirty="0">
                <a:solidFill>
                  <a:schemeClr val="tx1"/>
                </a:solidFill>
              </a:rPr>
              <a:t>変数</a:t>
            </a:r>
            <a:r>
              <a:rPr lang="en-US" altLang="ja-JP" sz="4000" dirty="0">
                <a:solidFill>
                  <a:schemeClr val="tx1"/>
                </a:solidFill>
              </a:rPr>
              <a:t>)</a:t>
            </a:r>
            <a:r>
              <a:rPr lang="ja-JP" altLang="en-US" sz="4000" dirty="0">
                <a:solidFill>
                  <a:schemeClr val="tx1"/>
                </a:solidFill>
              </a:rPr>
              <a:t>や部品</a:t>
            </a:r>
            <a:r>
              <a:rPr lang="en-US" altLang="ja-JP" sz="4000" dirty="0">
                <a:solidFill>
                  <a:schemeClr val="tx1"/>
                </a:solidFill>
              </a:rPr>
              <a:t>(</a:t>
            </a:r>
            <a:r>
              <a:rPr lang="ja-JP" altLang="en-US" sz="4000" dirty="0">
                <a:solidFill>
                  <a:schemeClr val="tx1"/>
                </a:solidFill>
              </a:rPr>
              <a:t>メソッド</a:t>
            </a:r>
            <a:r>
              <a:rPr lang="en-US" altLang="ja-JP" sz="4000" dirty="0">
                <a:solidFill>
                  <a:schemeClr val="tx1"/>
                </a:solidFill>
              </a:rPr>
              <a:t>)</a:t>
            </a:r>
            <a:endParaRPr kumimoji="1" lang="en-US" altLang="ja-JP" sz="4000" dirty="0">
              <a:solidFill>
                <a:schemeClr val="tx1"/>
              </a:solidFill>
            </a:endParaRPr>
          </a:p>
          <a:p>
            <a:r>
              <a:rPr lang="en-US" altLang="ja-JP" sz="4000" b="1" dirty="0">
                <a:solidFill>
                  <a:srgbClr val="FF0000"/>
                </a:solidFill>
              </a:rPr>
              <a:t>}</a:t>
            </a:r>
            <a:endParaRPr kumimoji="1" lang="en-US" altLang="ja-JP" sz="4000" b="1" dirty="0">
              <a:solidFill>
                <a:srgbClr val="FF0000"/>
              </a:solidFill>
            </a:endParaRPr>
          </a:p>
          <a:p>
            <a:endParaRPr kumimoji="1" lang="ja-JP" altLang="en-US" sz="4000" b="1" dirty="0">
              <a:solidFill>
                <a:srgbClr val="FF0000"/>
              </a:solidFill>
            </a:endParaRPr>
          </a:p>
        </p:txBody>
      </p:sp>
    </p:spTree>
    <p:extLst>
      <p:ext uri="{BB962C8B-B14F-4D97-AF65-F5344CB8AC3E}">
        <p14:creationId xmlns:p14="http://schemas.microsoft.com/office/powerpoint/2010/main" val="91014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263" y="264541"/>
            <a:ext cx="10515600" cy="1325563"/>
          </a:xfrm>
        </p:spPr>
        <p:txBody>
          <a:bodyPr/>
          <a:lstStyle/>
          <a:p>
            <a:r>
              <a:rPr kumimoji="1" lang="ja-JP" altLang="en-US" dirty="0"/>
              <a:t>復習</a:t>
            </a:r>
          </a:p>
        </p:txBody>
      </p:sp>
      <p:sp>
        <p:nvSpPr>
          <p:cNvPr id="3" name="コンテンツ プレースホルダー 2"/>
          <p:cNvSpPr>
            <a:spLocks noGrp="1"/>
          </p:cNvSpPr>
          <p:nvPr>
            <p:ph idx="1"/>
          </p:nvPr>
        </p:nvSpPr>
        <p:spPr>
          <a:xfrm>
            <a:off x="1092470" y="2576007"/>
            <a:ext cx="3087848" cy="1661020"/>
          </a:xfrm>
          <a:ln w="44450">
            <a:solidFill>
              <a:schemeClr val="accent1"/>
            </a:solidFill>
          </a:ln>
        </p:spPr>
        <p:txBody>
          <a:bodyPr/>
          <a:lstStyle/>
          <a:p>
            <a:pPr marL="0" indent="0">
              <a:buNone/>
            </a:pPr>
            <a:r>
              <a:rPr kumimoji="1" lang="ja-JP" altLang="en-US" dirty="0"/>
              <a:t>・処理１を実行</a:t>
            </a:r>
            <a:endParaRPr kumimoji="1" lang="en-US" altLang="ja-JP" dirty="0"/>
          </a:p>
          <a:p>
            <a:pPr marL="0" indent="0">
              <a:buNone/>
            </a:pPr>
            <a:r>
              <a:rPr lang="ja-JP" altLang="en-US" dirty="0"/>
              <a:t>・処理２を実行</a:t>
            </a:r>
            <a:endParaRPr lang="en-US" altLang="ja-JP" dirty="0"/>
          </a:p>
          <a:p>
            <a:pPr marL="0" indent="0">
              <a:buNone/>
            </a:pPr>
            <a:r>
              <a:rPr lang="ja-JP" altLang="en-US" dirty="0"/>
              <a:t>・処理３を実行</a:t>
            </a:r>
            <a:endParaRPr kumimoji="1" lang="ja-JP" altLang="en-US" dirty="0"/>
          </a:p>
        </p:txBody>
      </p:sp>
      <p:sp>
        <p:nvSpPr>
          <p:cNvPr id="4" name="テキスト ボックス 3"/>
          <p:cNvSpPr txBox="1"/>
          <p:nvPr/>
        </p:nvSpPr>
        <p:spPr>
          <a:xfrm>
            <a:off x="7338587" y="2283131"/>
            <a:ext cx="3838551" cy="2246769"/>
          </a:xfrm>
          <a:prstGeom prst="rect">
            <a:avLst/>
          </a:prstGeom>
          <a:noFill/>
          <a:ln w="63500">
            <a:solidFill>
              <a:schemeClr val="accent1">
                <a:shade val="50000"/>
              </a:schemeClr>
            </a:solidFill>
          </a:ln>
        </p:spPr>
        <p:txBody>
          <a:bodyPr wrap="square" rtlCol="0">
            <a:spAutoFit/>
          </a:bodyPr>
          <a:lstStyle/>
          <a:p>
            <a:r>
              <a:rPr kumimoji="1" lang="ja-JP" altLang="en-US" sz="2800" dirty="0"/>
              <a:t>部品</a:t>
            </a:r>
            <a:r>
              <a:rPr kumimoji="1" lang="en-US" altLang="ja-JP" sz="2800" dirty="0"/>
              <a:t>A</a:t>
            </a:r>
            <a:r>
              <a:rPr kumimoji="1" lang="ja-JP" altLang="en-US" sz="2800" dirty="0"/>
              <a:t>｛</a:t>
            </a:r>
            <a:endParaRPr kumimoji="1" lang="en-US" altLang="ja-JP" sz="2800" dirty="0"/>
          </a:p>
          <a:p>
            <a:r>
              <a:rPr lang="en-US" altLang="ja-JP" sz="2800" dirty="0"/>
              <a:t>	</a:t>
            </a:r>
            <a:r>
              <a:rPr lang="ja-JP" altLang="en-US" sz="2800" dirty="0"/>
              <a:t>処理</a:t>
            </a:r>
            <a:r>
              <a:rPr lang="en-US" altLang="ja-JP" sz="2800" dirty="0"/>
              <a:t>1</a:t>
            </a:r>
            <a:r>
              <a:rPr lang="ja-JP" altLang="en-US" sz="2800" dirty="0"/>
              <a:t>を実行</a:t>
            </a:r>
            <a:endParaRPr lang="en-US" altLang="ja-JP" sz="2800" dirty="0"/>
          </a:p>
          <a:p>
            <a:r>
              <a:rPr kumimoji="1" lang="en-US" altLang="ja-JP" sz="2800" dirty="0"/>
              <a:t>	</a:t>
            </a:r>
            <a:r>
              <a:rPr kumimoji="1" lang="ja-JP" altLang="en-US" sz="2800" dirty="0"/>
              <a:t>処理</a:t>
            </a:r>
            <a:r>
              <a:rPr kumimoji="1" lang="en-US" altLang="ja-JP" sz="2800" dirty="0"/>
              <a:t>2</a:t>
            </a:r>
            <a:r>
              <a:rPr kumimoji="1" lang="ja-JP" altLang="en-US" sz="2800" dirty="0"/>
              <a:t>を実行</a:t>
            </a:r>
            <a:endParaRPr kumimoji="1" lang="en-US" altLang="ja-JP" sz="2800" dirty="0"/>
          </a:p>
          <a:p>
            <a:r>
              <a:rPr lang="en-US" altLang="ja-JP" sz="2800" dirty="0"/>
              <a:t>	</a:t>
            </a:r>
            <a:r>
              <a:rPr lang="ja-JP" altLang="en-US" sz="2800" dirty="0"/>
              <a:t>処理</a:t>
            </a:r>
            <a:r>
              <a:rPr lang="en-US" altLang="ja-JP" sz="2800" dirty="0"/>
              <a:t>3</a:t>
            </a:r>
            <a:r>
              <a:rPr lang="ja-JP" altLang="en-US" sz="2800" dirty="0"/>
              <a:t>を実行</a:t>
            </a:r>
            <a:endParaRPr lang="en-US" altLang="ja-JP" sz="2800" dirty="0"/>
          </a:p>
          <a:p>
            <a:r>
              <a:rPr kumimoji="1" lang="ja-JP" altLang="en-US" sz="2800" dirty="0"/>
              <a:t>｝</a:t>
            </a:r>
          </a:p>
        </p:txBody>
      </p:sp>
      <p:sp>
        <p:nvSpPr>
          <p:cNvPr id="5" name="右矢印 4"/>
          <p:cNvSpPr/>
          <p:nvPr/>
        </p:nvSpPr>
        <p:spPr>
          <a:xfrm>
            <a:off x="4435888" y="2899402"/>
            <a:ext cx="2351854" cy="1014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部品</a:t>
            </a:r>
          </a:p>
        </p:txBody>
      </p:sp>
      <p:sp>
        <p:nvSpPr>
          <p:cNvPr id="6" name="テキスト ボックス 5"/>
          <p:cNvSpPr txBox="1"/>
          <p:nvPr/>
        </p:nvSpPr>
        <p:spPr>
          <a:xfrm>
            <a:off x="8211312" y="4809744"/>
            <a:ext cx="2788920" cy="584775"/>
          </a:xfrm>
          <a:prstGeom prst="rect">
            <a:avLst/>
          </a:prstGeom>
          <a:noFill/>
        </p:spPr>
        <p:txBody>
          <a:bodyPr wrap="square" rtlCol="0">
            <a:spAutoFit/>
          </a:bodyPr>
          <a:lstStyle/>
          <a:p>
            <a:r>
              <a:rPr lang="ja-JP" altLang="en-US" sz="3200" b="1" dirty="0"/>
              <a:t>メソッド</a:t>
            </a:r>
            <a:endParaRPr kumimoji="1" lang="ja-JP" altLang="en-US" sz="3200" b="1" dirty="0"/>
          </a:p>
        </p:txBody>
      </p:sp>
    </p:spTree>
    <p:extLst>
      <p:ext uri="{BB962C8B-B14F-4D97-AF65-F5344CB8AC3E}">
        <p14:creationId xmlns:p14="http://schemas.microsoft.com/office/powerpoint/2010/main" val="288099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33057" y="323701"/>
            <a:ext cx="5464628" cy="6124754"/>
          </a:xfrm>
          <a:prstGeom prst="rect">
            <a:avLst/>
          </a:prstGeom>
          <a:solidFill>
            <a:schemeClr val="bg1">
              <a:lumMod val="95000"/>
            </a:schemeClr>
          </a:solidFill>
          <a:ln w="63500">
            <a:solidFill>
              <a:schemeClr val="accent1"/>
            </a:solidFill>
          </a:ln>
        </p:spPr>
        <p:txBody>
          <a:bodyPr wrap="square" rtlCol="0">
            <a:spAutoFit/>
          </a:bodyPr>
          <a:lstStyle/>
          <a:p>
            <a:r>
              <a:rPr kumimoji="1" lang="en-US" altLang="ja-JP" sz="3200" b="1" dirty="0">
                <a:solidFill>
                  <a:srgbClr val="FF0000"/>
                </a:solidFill>
              </a:rPr>
              <a:t>public </a:t>
            </a:r>
            <a:r>
              <a:rPr kumimoji="1" lang="ja-JP" altLang="en-US" sz="3200" b="1" dirty="0">
                <a:solidFill>
                  <a:srgbClr val="FF0000"/>
                </a:solidFill>
              </a:rPr>
              <a:t>設計図</a:t>
            </a:r>
            <a:r>
              <a:rPr kumimoji="1" lang="en-US" altLang="ja-JP" sz="3200" b="1" dirty="0">
                <a:solidFill>
                  <a:srgbClr val="FF0000"/>
                </a:solidFill>
              </a:rPr>
              <a:t>{</a:t>
            </a:r>
          </a:p>
          <a:p>
            <a:r>
              <a:rPr lang="en-US" altLang="ja-JP" sz="2800" dirty="0"/>
              <a:t>	</a:t>
            </a:r>
            <a:r>
              <a:rPr lang="ja-JP" altLang="en-US" sz="2800" dirty="0"/>
              <a:t>最初に実行する部品</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2800" dirty="0"/>
              <a:t>	</a:t>
            </a:r>
            <a:r>
              <a:rPr lang="ja-JP" altLang="en-US" sz="2800" dirty="0"/>
              <a:t>部品</a:t>
            </a:r>
            <a:r>
              <a:rPr lang="en-US" altLang="ja-JP" sz="2800" dirty="0"/>
              <a:t>2(){</a:t>
            </a:r>
          </a:p>
          <a:p>
            <a:r>
              <a:rPr lang="en-US" altLang="ja-JP" sz="2800" dirty="0"/>
              <a:t>		//</a:t>
            </a:r>
            <a:r>
              <a:rPr lang="ja-JP" altLang="en-US" sz="2800" dirty="0"/>
              <a:t>処理</a:t>
            </a:r>
            <a:endParaRPr lang="en-US" altLang="ja-JP" sz="2800" dirty="0"/>
          </a:p>
          <a:p>
            <a:r>
              <a:rPr lang="en-US" altLang="ja-JP" sz="2800" dirty="0"/>
              <a:t>	}</a:t>
            </a:r>
          </a:p>
          <a:p>
            <a:r>
              <a:rPr lang="en-US" altLang="ja-JP" sz="3200" dirty="0">
                <a:solidFill>
                  <a:srgbClr val="FF0000"/>
                </a:solidFill>
              </a:rPr>
              <a:t>}</a:t>
            </a:r>
          </a:p>
          <a:p>
            <a:endParaRPr kumimoji="1" lang="en-US" altLang="ja-JP" sz="3200" dirty="0">
              <a:solidFill>
                <a:srgbClr val="FF0000"/>
              </a:solidFill>
            </a:endParaRPr>
          </a:p>
          <a:p>
            <a:r>
              <a:rPr lang="ja-JP" altLang="en-US" sz="3200" b="1" dirty="0">
                <a:solidFill>
                  <a:srgbClr val="FF0000"/>
                </a:solidFill>
              </a:rPr>
              <a:t>設計図</a:t>
            </a:r>
            <a:r>
              <a:rPr lang="en-US" altLang="ja-JP" sz="3200" b="1" dirty="0">
                <a:solidFill>
                  <a:srgbClr val="FF0000"/>
                </a:solidFill>
              </a:rPr>
              <a:t>2{</a:t>
            </a:r>
          </a:p>
          <a:p>
            <a:r>
              <a:rPr kumimoji="1" lang="en-US" altLang="ja-JP" sz="3200" dirty="0"/>
              <a:t>	</a:t>
            </a:r>
            <a:r>
              <a:rPr kumimoji="1" lang="ja-JP" altLang="en-US" sz="3200" dirty="0"/>
              <a:t>部品</a:t>
            </a:r>
            <a:r>
              <a:rPr kumimoji="1" lang="en-US" altLang="ja-JP" sz="3200" dirty="0"/>
              <a:t>A(){</a:t>
            </a:r>
          </a:p>
          <a:p>
            <a:r>
              <a:rPr lang="en-US" altLang="ja-JP" sz="3200" dirty="0"/>
              <a:t>	}</a:t>
            </a:r>
          </a:p>
          <a:p>
            <a:r>
              <a:rPr kumimoji="1" lang="en-US" altLang="ja-JP" sz="3200" b="1" dirty="0">
                <a:solidFill>
                  <a:srgbClr val="FF0000"/>
                </a:solidFill>
              </a:rPr>
              <a:t>}</a:t>
            </a:r>
            <a:endParaRPr kumimoji="1" lang="ja-JP" altLang="en-US" sz="3200" b="1" dirty="0">
              <a:solidFill>
                <a:srgbClr val="FF0000"/>
              </a:solidFill>
            </a:endParaRPr>
          </a:p>
        </p:txBody>
      </p:sp>
    </p:spTree>
    <p:extLst>
      <p:ext uri="{BB962C8B-B14F-4D97-AF65-F5344CB8AC3E}">
        <p14:creationId xmlns:p14="http://schemas.microsoft.com/office/powerpoint/2010/main" val="2589741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6056" y="391758"/>
            <a:ext cx="10515600" cy="1325563"/>
          </a:xfrm>
        </p:spPr>
        <p:txBody>
          <a:bodyPr/>
          <a:lstStyle/>
          <a:p>
            <a:pPr algn="ctr"/>
            <a:r>
              <a:rPr kumimoji="1" lang="ja-JP" altLang="en-US" b="1" dirty="0"/>
              <a:t>クラスはあくまで</a:t>
            </a:r>
            <a:r>
              <a:rPr kumimoji="1" lang="en-US" altLang="ja-JP" b="1" dirty="0"/>
              <a:t>	</a:t>
            </a:r>
            <a:r>
              <a:rPr kumimoji="1" lang="ja-JP" altLang="en-US" b="1" dirty="0"/>
              <a:t>設計図</a:t>
            </a:r>
            <a:r>
              <a:rPr lang="en-US" altLang="ja-JP" b="1" dirty="0"/>
              <a:t>/</a:t>
            </a:r>
            <a:r>
              <a:rPr kumimoji="1" lang="ja-JP" altLang="en-US" b="1" dirty="0"/>
              <a:t>テンプレート</a:t>
            </a:r>
          </a:p>
        </p:txBody>
      </p:sp>
      <p:sp>
        <p:nvSpPr>
          <p:cNvPr id="3" name="コンテンツ プレースホルダー 2"/>
          <p:cNvSpPr>
            <a:spLocks noGrp="1"/>
          </p:cNvSpPr>
          <p:nvPr>
            <p:ph idx="1"/>
          </p:nvPr>
        </p:nvSpPr>
        <p:spPr>
          <a:xfrm>
            <a:off x="1947909" y="1959429"/>
            <a:ext cx="10054701" cy="4278085"/>
          </a:xfrm>
        </p:spPr>
        <p:txBody>
          <a:bodyPr>
            <a:normAutofit/>
          </a:bodyPr>
          <a:lstStyle/>
          <a:p>
            <a:pPr marL="0" indent="0">
              <a:buNone/>
            </a:pPr>
            <a:r>
              <a:rPr kumimoji="1" lang="ja-JP" altLang="en-US" sz="3200" dirty="0"/>
              <a:t>中身が詰まってない</a:t>
            </a:r>
            <a:r>
              <a:rPr kumimoji="1" lang="en-US" altLang="ja-JP" sz="3200" dirty="0"/>
              <a:t>(</a:t>
            </a:r>
            <a:r>
              <a:rPr lang="ja-JP" altLang="en-US" sz="3200" dirty="0"/>
              <a:t>実体</a:t>
            </a:r>
            <a:r>
              <a:rPr kumimoji="1" lang="ja-JP" altLang="en-US" sz="3200" dirty="0"/>
              <a:t>がない</a:t>
            </a:r>
            <a:r>
              <a:rPr kumimoji="1" lang="en-US" altLang="ja-JP" sz="3200" dirty="0"/>
              <a:t>)</a:t>
            </a:r>
          </a:p>
          <a:p>
            <a:pPr marL="0" indent="0">
              <a:buNone/>
            </a:pPr>
            <a:endParaRPr kumimoji="1" lang="en-US" altLang="ja-JP" sz="3200" dirty="0"/>
          </a:p>
          <a:p>
            <a:pPr marL="0" indent="0">
              <a:buNone/>
            </a:pPr>
            <a:r>
              <a:rPr lang="ja-JP" altLang="en-US" sz="3200" dirty="0"/>
              <a:t>操作ができない</a:t>
            </a:r>
            <a:endParaRPr lang="en-US" altLang="ja-JP" sz="3200" dirty="0"/>
          </a:p>
          <a:p>
            <a:pPr marL="0" indent="0">
              <a:buNone/>
            </a:pPr>
            <a:endParaRPr lang="en-US" altLang="ja-JP" sz="3200" dirty="0"/>
          </a:p>
          <a:p>
            <a:pPr marL="0" indent="0">
              <a:buNone/>
            </a:pPr>
            <a:r>
              <a:rPr lang="ja-JP" altLang="en-US" sz="3200" dirty="0"/>
              <a:t>中身を詰める必要がある。</a:t>
            </a:r>
            <a:endParaRPr lang="en-US" altLang="ja-JP" sz="3200" dirty="0"/>
          </a:p>
          <a:p>
            <a:pPr marL="0" indent="0">
              <a:buNone/>
            </a:pPr>
            <a:endParaRPr lang="en-US" altLang="ja-JP" sz="3200" dirty="0"/>
          </a:p>
          <a:p>
            <a:pPr marL="0" indent="0">
              <a:buNone/>
            </a:pPr>
            <a:r>
              <a:rPr lang="ja-JP" altLang="en-US" sz="3200" dirty="0"/>
              <a:t>中身を詰めることを</a:t>
            </a:r>
            <a:r>
              <a:rPr lang="ja-JP" altLang="en-US" sz="3600" b="1" u="sng" dirty="0"/>
              <a:t>インスタンスを生成する</a:t>
            </a:r>
            <a:r>
              <a:rPr lang="ja-JP" altLang="en-US" sz="3200" dirty="0"/>
              <a:t>という</a:t>
            </a:r>
            <a:endParaRPr lang="en-US" altLang="ja-JP" sz="3200" dirty="0"/>
          </a:p>
        </p:txBody>
      </p:sp>
      <p:sp>
        <p:nvSpPr>
          <p:cNvPr id="4" name="矢印: 右 3"/>
          <p:cNvSpPr/>
          <p:nvPr/>
        </p:nvSpPr>
        <p:spPr>
          <a:xfrm>
            <a:off x="423539" y="1959429"/>
            <a:ext cx="1415248" cy="470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p:cNvSpPr/>
          <p:nvPr/>
        </p:nvSpPr>
        <p:spPr>
          <a:xfrm>
            <a:off x="423539" y="4267943"/>
            <a:ext cx="1415248" cy="470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4"/>
          <p:cNvSpPr/>
          <p:nvPr/>
        </p:nvSpPr>
        <p:spPr>
          <a:xfrm>
            <a:off x="423539" y="3113686"/>
            <a:ext cx="1415248" cy="470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7276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6764" y="247927"/>
            <a:ext cx="11299135" cy="1099930"/>
          </a:xfrm>
        </p:spPr>
        <p:txBody>
          <a:bodyPr>
            <a:normAutofit/>
          </a:bodyPr>
          <a:lstStyle/>
          <a:p>
            <a:r>
              <a:rPr kumimoji="1" lang="ja-JP" altLang="en-US" sz="4800" b="1" dirty="0"/>
              <a:t>インスタンス生成方法 </a:t>
            </a:r>
            <a:r>
              <a:rPr kumimoji="1" lang="en-US" altLang="ja-JP" sz="4800" b="1" dirty="0"/>
              <a:t>(</a:t>
            </a:r>
            <a:r>
              <a:rPr kumimoji="1" lang="ja-JP" altLang="en-US" sz="4800" b="1" dirty="0"/>
              <a:t>クラスの使い方</a:t>
            </a:r>
            <a:r>
              <a:rPr kumimoji="1" lang="en-US" altLang="ja-JP" sz="4800" b="1" dirty="0"/>
              <a:t>)</a:t>
            </a:r>
            <a:endParaRPr kumimoji="1" lang="ja-JP" altLang="en-US" sz="4800" b="1" dirty="0"/>
          </a:p>
        </p:txBody>
      </p:sp>
      <p:sp>
        <p:nvSpPr>
          <p:cNvPr id="4" name="コンテンツ プレースホルダー 3"/>
          <p:cNvSpPr>
            <a:spLocks noGrp="1"/>
          </p:cNvSpPr>
          <p:nvPr>
            <p:ph idx="1"/>
          </p:nvPr>
        </p:nvSpPr>
        <p:spPr/>
        <p:txBody>
          <a:bodyPr/>
          <a:lstStyle/>
          <a:p>
            <a:r>
              <a:rPr kumimoji="1" lang="en-US" altLang="ja-JP" sz="3600" b="1" dirty="0"/>
              <a:t>new </a:t>
            </a:r>
            <a:r>
              <a:rPr lang="ja-JP" altLang="en-US" sz="3600" b="1" dirty="0"/>
              <a:t>演算子を使う</a:t>
            </a:r>
            <a:endParaRPr lang="en-US" altLang="ja-JP" sz="3600" b="1" dirty="0"/>
          </a:p>
          <a:p>
            <a:endParaRPr kumimoji="1" lang="en-US" altLang="ja-JP" dirty="0"/>
          </a:p>
          <a:p>
            <a:pPr marL="0" indent="0">
              <a:buNone/>
            </a:pPr>
            <a:r>
              <a:rPr lang="en-US" altLang="ja-JP" dirty="0"/>
              <a:t>	</a:t>
            </a:r>
            <a:r>
              <a:rPr lang="ja-JP" altLang="en-US" sz="3600" b="1" dirty="0"/>
              <a:t>クラス名△変数　</a:t>
            </a:r>
            <a:r>
              <a:rPr lang="en-US" altLang="ja-JP" sz="3600" b="1" dirty="0"/>
              <a:t>= new</a:t>
            </a:r>
            <a:r>
              <a:rPr lang="ja-JP" altLang="en-US" sz="3600" b="1" dirty="0"/>
              <a:t>△クラス名</a:t>
            </a:r>
            <a:r>
              <a:rPr lang="en-US" altLang="ja-JP" sz="3600" b="1" dirty="0"/>
              <a:t>();</a:t>
            </a:r>
          </a:p>
          <a:p>
            <a:pPr marL="0" indent="0">
              <a:buNone/>
            </a:pPr>
            <a:r>
              <a:rPr kumimoji="1" lang="en-US" altLang="ja-JP" b="1" dirty="0"/>
              <a:t>	</a:t>
            </a:r>
            <a:endParaRPr kumimoji="1" lang="ja-JP" altLang="en-US" b="1" dirty="0"/>
          </a:p>
        </p:txBody>
      </p:sp>
      <p:cxnSp>
        <p:nvCxnSpPr>
          <p:cNvPr id="5" name="直線コネクタ 4"/>
          <p:cNvCxnSpPr/>
          <p:nvPr/>
        </p:nvCxnSpPr>
        <p:spPr>
          <a:xfrm flipV="1">
            <a:off x="1622425" y="3479800"/>
            <a:ext cx="1765300" cy="127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6375" y="3511550"/>
            <a:ext cx="876300" cy="127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5298621" y="3517900"/>
            <a:ext cx="3740150" cy="127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四角形吹き出し 9"/>
          <p:cNvSpPr/>
          <p:nvPr/>
        </p:nvSpPr>
        <p:spPr>
          <a:xfrm>
            <a:off x="336550" y="4359275"/>
            <a:ext cx="3270250" cy="1323068"/>
          </a:xfrm>
          <a:prstGeom prst="wedgeRectCallout">
            <a:avLst>
              <a:gd name="adj1" fmla="val 22218"/>
              <a:gd name="adj2" fmla="val -1050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呼ぶクラス専用の型を用意</a:t>
            </a:r>
            <a:endParaRPr kumimoji="1" lang="ja-JP" altLang="en-US" sz="3200" dirty="0">
              <a:solidFill>
                <a:schemeClr val="tx1"/>
              </a:solidFill>
            </a:endParaRPr>
          </a:p>
        </p:txBody>
      </p:sp>
      <p:sp>
        <p:nvSpPr>
          <p:cNvPr id="11" name="四角形吹き出し 10"/>
          <p:cNvSpPr/>
          <p:nvPr/>
        </p:nvSpPr>
        <p:spPr>
          <a:xfrm>
            <a:off x="4016375" y="4359275"/>
            <a:ext cx="2798082" cy="1203325"/>
          </a:xfrm>
          <a:prstGeom prst="wedgeRectCallout">
            <a:avLst>
              <a:gd name="adj1" fmla="val -29892"/>
              <a:gd name="adj2" fmla="val -1032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インスタンス</a:t>
            </a:r>
            <a:endParaRPr lang="en-US" altLang="ja-JP" sz="3200" dirty="0">
              <a:solidFill>
                <a:schemeClr val="tx1"/>
              </a:solidFill>
            </a:endParaRPr>
          </a:p>
          <a:p>
            <a:pPr algn="ctr"/>
            <a:r>
              <a:rPr lang="ja-JP" altLang="en-US" sz="3200" dirty="0">
                <a:solidFill>
                  <a:schemeClr val="tx1"/>
                </a:solidFill>
              </a:rPr>
              <a:t>を変数で保持</a:t>
            </a:r>
            <a:endParaRPr kumimoji="1" lang="ja-JP" altLang="en-US" sz="3200" dirty="0">
              <a:solidFill>
                <a:schemeClr val="tx1"/>
              </a:solidFill>
            </a:endParaRPr>
          </a:p>
        </p:txBody>
      </p:sp>
      <p:sp>
        <p:nvSpPr>
          <p:cNvPr id="12" name="テキスト ボックス 11"/>
          <p:cNvSpPr txBox="1"/>
          <p:nvPr/>
        </p:nvSpPr>
        <p:spPr>
          <a:xfrm>
            <a:off x="6181725" y="3581728"/>
            <a:ext cx="3454400" cy="523220"/>
          </a:xfrm>
          <a:prstGeom prst="rect">
            <a:avLst/>
          </a:prstGeom>
          <a:noFill/>
        </p:spPr>
        <p:txBody>
          <a:bodyPr wrap="square" rtlCol="0">
            <a:spAutoFit/>
          </a:bodyPr>
          <a:lstStyle/>
          <a:p>
            <a:r>
              <a:rPr kumimoji="1" lang="ja-JP" altLang="en-US" sz="2800" dirty="0">
                <a:solidFill>
                  <a:srgbClr val="FF0000"/>
                </a:solidFill>
              </a:rPr>
              <a:t>インスタンス生成</a:t>
            </a:r>
          </a:p>
        </p:txBody>
      </p:sp>
    </p:spTree>
    <p:extLst>
      <p:ext uri="{BB962C8B-B14F-4D97-AF65-F5344CB8AC3E}">
        <p14:creationId xmlns:p14="http://schemas.microsoft.com/office/powerpoint/2010/main" val="104958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2143" y="234497"/>
            <a:ext cx="10515600" cy="756104"/>
          </a:xfrm>
        </p:spPr>
        <p:txBody>
          <a:bodyPr/>
          <a:lstStyle/>
          <a:p>
            <a:r>
              <a:rPr kumimoji="1" lang="ja-JP" altLang="en-US" dirty="0"/>
              <a:t>変数宣言</a:t>
            </a:r>
          </a:p>
        </p:txBody>
      </p:sp>
      <p:sp>
        <p:nvSpPr>
          <p:cNvPr id="3" name="コンテンツ プレースホルダー 2"/>
          <p:cNvSpPr>
            <a:spLocks noGrp="1"/>
          </p:cNvSpPr>
          <p:nvPr>
            <p:ph idx="1"/>
          </p:nvPr>
        </p:nvSpPr>
        <p:spPr>
          <a:xfrm>
            <a:off x="3439885" y="1226910"/>
            <a:ext cx="5802086" cy="5163003"/>
          </a:xfrm>
          <a:ln w="25400">
            <a:solidFill>
              <a:schemeClr val="accent1">
                <a:lumMod val="50000"/>
              </a:schemeClr>
            </a:solidFill>
          </a:ln>
        </p:spPr>
        <p:txBody>
          <a:bodyPr>
            <a:noAutofit/>
          </a:bodyPr>
          <a:lstStyle/>
          <a:p>
            <a:pPr marL="0" indent="0">
              <a:buNone/>
            </a:pPr>
            <a:r>
              <a:rPr kumimoji="1" lang="en-US" altLang="ja-JP" sz="3600" dirty="0" err="1"/>
              <a:t>int</a:t>
            </a:r>
            <a:r>
              <a:rPr kumimoji="1" lang="en-US" altLang="ja-JP" sz="3600" dirty="0"/>
              <a:t>  </a:t>
            </a:r>
            <a:r>
              <a:rPr kumimoji="1" lang="ja-JP" altLang="en-US" sz="3600" dirty="0"/>
              <a:t>変数</a:t>
            </a:r>
            <a:r>
              <a:rPr kumimoji="1" lang="en-US" altLang="ja-JP" sz="3600" dirty="0"/>
              <a:t>1;</a:t>
            </a:r>
          </a:p>
          <a:p>
            <a:pPr marL="0" indent="0">
              <a:buNone/>
            </a:pPr>
            <a:r>
              <a:rPr lang="ja-JP" altLang="en-US" sz="3600" dirty="0"/>
              <a:t>変数</a:t>
            </a:r>
            <a:r>
              <a:rPr lang="en-US" altLang="ja-JP" sz="3600" dirty="0"/>
              <a:t>1 = 10;</a:t>
            </a:r>
          </a:p>
          <a:p>
            <a:pPr marL="0" indent="0">
              <a:buNone/>
            </a:pPr>
            <a:endParaRPr kumimoji="1" lang="en-US" altLang="ja-JP" sz="3600" dirty="0"/>
          </a:p>
          <a:p>
            <a:pPr marL="0" indent="0">
              <a:buNone/>
            </a:pPr>
            <a:r>
              <a:rPr lang="en-US" altLang="ja-JP" sz="3600" dirty="0"/>
              <a:t>String </a:t>
            </a:r>
            <a:r>
              <a:rPr lang="ja-JP" altLang="en-US" sz="3600" dirty="0"/>
              <a:t>変数</a:t>
            </a:r>
            <a:r>
              <a:rPr lang="en-US" altLang="ja-JP" sz="3600" dirty="0"/>
              <a:t>2;</a:t>
            </a:r>
          </a:p>
          <a:p>
            <a:pPr marL="0" indent="0">
              <a:buNone/>
            </a:pPr>
            <a:r>
              <a:rPr kumimoji="1" lang="ja-JP" altLang="en-US" sz="3600" dirty="0"/>
              <a:t>変数</a:t>
            </a:r>
            <a:r>
              <a:rPr kumimoji="1" lang="en-US" altLang="ja-JP" sz="3600" dirty="0"/>
              <a:t>2 = “Hello”</a:t>
            </a:r>
          </a:p>
          <a:p>
            <a:pPr marL="0" indent="0">
              <a:buNone/>
            </a:pPr>
            <a:endParaRPr kumimoji="1" lang="en-US" altLang="ja-JP" sz="3600" dirty="0"/>
          </a:p>
          <a:p>
            <a:pPr marL="0" indent="0">
              <a:buNone/>
            </a:pPr>
            <a:r>
              <a:rPr lang="ja-JP" altLang="en-US" sz="3600" dirty="0">
                <a:solidFill>
                  <a:srgbClr val="FF0000"/>
                </a:solidFill>
              </a:rPr>
              <a:t>クラス名</a:t>
            </a:r>
            <a:r>
              <a:rPr lang="ja-JP" altLang="en-US" sz="3600" dirty="0"/>
              <a:t>  </a:t>
            </a:r>
            <a:r>
              <a:rPr lang="ja-JP" altLang="en-US" sz="3600" b="1" dirty="0">
                <a:solidFill>
                  <a:schemeClr val="accent6">
                    <a:lumMod val="75000"/>
                  </a:schemeClr>
                </a:solidFill>
              </a:rPr>
              <a:t>変数</a:t>
            </a:r>
            <a:r>
              <a:rPr lang="en-US" altLang="ja-JP" sz="3600" dirty="0"/>
              <a:t>;</a:t>
            </a:r>
          </a:p>
          <a:p>
            <a:pPr marL="0" indent="0">
              <a:buNone/>
            </a:pPr>
            <a:r>
              <a:rPr kumimoji="1" lang="ja-JP" altLang="en-US" sz="3600" b="1" dirty="0">
                <a:solidFill>
                  <a:schemeClr val="accent6">
                    <a:lumMod val="75000"/>
                  </a:schemeClr>
                </a:solidFill>
              </a:rPr>
              <a:t>変数</a:t>
            </a:r>
            <a:r>
              <a:rPr kumimoji="1" lang="ja-JP" altLang="en-US" sz="3600" dirty="0"/>
              <a:t> </a:t>
            </a:r>
            <a:r>
              <a:rPr kumimoji="1" lang="en-US" altLang="ja-JP" sz="3600" dirty="0"/>
              <a:t>= new </a:t>
            </a:r>
            <a:r>
              <a:rPr kumimoji="1" lang="ja-JP" altLang="en-US" sz="3600" dirty="0">
                <a:solidFill>
                  <a:srgbClr val="FF0000"/>
                </a:solidFill>
              </a:rPr>
              <a:t>クラス名</a:t>
            </a:r>
            <a:r>
              <a:rPr kumimoji="1" lang="en-US" altLang="ja-JP" sz="3600" dirty="0"/>
              <a:t>();</a:t>
            </a:r>
          </a:p>
        </p:txBody>
      </p:sp>
    </p:spTree>
    <p:extLst>
      <p:ext uri="{BB962C8B-B14F-4D97-AF65-F5344CB8AC3E}">
        <p14:creationId xmlns:p14="http://schemas.microsoft.com/office/powerpoint/2010/main" val="321810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6764" y="247927"/>
            <a:ext cx="11299135" cy="1099930"/>
          </a:xfrm>
        </p:spPr>
        <p:txBody>
          <a:bodyPr>
            <a:normAutofit/>
          </a:bodyPr>
          <a:lstStyle/>
          <a:p>
            <a:r>
              <a:rPr kumimoji="1" lang="ja-JP" altLang="en-US" sz="4800" b="1" dirty="0"/>
              <a:t>インスタンス生成方法 </a:t>
            </a:r>
            <a:r>
              <a:rPr kumimoji="1" lang="en-US" altLang="ja-JP" sz="4800" b="1" dirty="0"/>
              <a:t>(</a:t>
            </a:r>
            <a:r>
              <a:rPr kumimoji="1" lang="ja-JP" altLang="en-US" sz="4800" b="1" dirty="0"/>
              <a:t>クラスの使い方</a:t>
            </a:r>
            <a:r>
              <a:rPr kumimoji="1" lang="en-US" altLang="ja-JP" sz="4800" b="1" dirty="0"/>
              <a:t>)</a:t>
            </a:r>
            <a:endParaRPr kumimoji="1" lang="ja-JP" altLang="en-US" sz="4800" b="1" dirty="0"/>
          </a:p>
        </p:txBody>
      </p:sp>
      <p:sp>
        <p:nvSpPr>
          <p:cNvPr id="4" name="コンテンツ プレースホルダー 3"/>
          <p:cNvSpPr>
            <a:spLocks noGrp="1"/>
          </p:cNvSpPr>
          <p:nvPr>
            <p:ph idx="1"/>
          </p:nvPr>
        </p:nvSpPr>
        <p:spPr>
          <a:xfrm>
            <a:off x="141512" y="1760310"/>
            <a:ext cx="8196943" cy="4351338"/>
          </a:xfrm>
        </p:spPr>
        <p:txBody>
          <a:bodyPr/>
          <a:lstStyle/>
          <a:p>
            <a:pPr marL="0" indent="0">
              <a:buNone/>
            </a:pPr>
            <a:r>
              <a:rPr lang="en-US" altLang="ja-JP" dirty="0"/>
              <a:t>	</a:t>
            </a:r>
            <a:r>
              <a:rPr lang="ja-JP" altLang="en-US" sz="3600" b="1" dirty="0"/>
              <a:t>クラス名△変数　</a:t>
            </a:r>
            <a:r>
              <a:rPr lang="en-US" altLang="ja-JP" sz="3600" b="1" dirty="0"/>
              <a:t>= new</a:t>
            </a:r>
            <a:r>
              <a:rPr lang="ja-JP" altLang="en-US" sz="3600" b="1" dirty="0"/>
              <a:t>△クラス名</a:t>
            </a:r>
            <a:r>
              <a:rPr lang="en-US" altLang="ja-JP" sz="3600" b="1" dirty="0"/>
              <a:t>();</a:t>
            </a:r>
          </a:p>
          <a:p>
            <a:pPr marL="0" indent="0">
              <a:buNone/>
            </a:pPr>
            <a:r>
              <a:rPr kumimoji="1" lang="en-US" altLang="ja-JP" b="1" dirty="0"/>
              <a:t>	</a:t>
            </a:r>
          </a:p>
          <a:p>
            <a:pPr marL="0" indent="0">
              <a:buNone/>
            </a:pPr>
            <a:endParaRPr lang="en-US" altLang="ja-JP" b="1" dirty="0"/>
          </a:p>
          <a:p>
            <a:pPr marL="0" indent="0">
              <a:buNone/>
            </a:pPr>
            <a:r>
              <a:rPr kumimoji="1" lang="ja-JP" altLang="en-US" b="1" dirty="0"/>
              <a:t>例</a:t>
            </a:r>
            <a:r>
              <a:rPr kumimoji="1" lang="en-US" altLang="ja-JP" b="1" dirty="0"/>
              <a:t>:</a:t>
            </a:r>
            <a:br>
              <a:rPr kumimoji="1" lang="en-US" altLang="ja-JP" b="1" dirty="0"/>
            </a:br>
            <a:r>
              <a:rPr kumimoji="1" lang="en-US" altLang="ja-JP" b="1" dirty="0"/>
              <a:t>	Sub</a:t>
            </a:r>
            <a:r>
              <a:rPr kumimoji="1" lang="ja-JP" altLang="en-US" b="1" dirty="0"/>
              <a:t>クラスを</a:t>
            </a:r>
            <a:r>
              <a:rPr lang="ja-JP" altLang="en-US" b="1" dirty="0"/>
              <a:t>生成する</a:t>
            </a:r>
            <a:r>
              <a:rPr kumimoji="1" lang="ja-JP" altLang="en-US" b="1" dirty="0"/>
              <a:t>場合</a:t>
            </a:r>
            <a:endParaRPr kumimoji="1" lang="en-US" altLang="ja-JP" b="1" dirty="0"/>
          </a:p>
          <a:p>
            <a:pPr marL="0" indent="0">
              <a:buNone/>
            </a:pPr>
            <a:r>
              <a:rPr lang="en-US" altLang="ja-JP" b="1" dirty="0"/>
              <a:t>	Sub</a:t>
            </a:r>
            <a:r>
              <a:rPr lang="ja-JP" altLang="en-US" b="1" dirty="0"/>
              <a:t>△</a:t>
            </a:r>
            <a:r>
              <a:rPr lang="en-US" altLang="ja-JP" b="1" dirty="0"/>
              <a:t>sub1 = new</a:t>
            </a:r>
            <a:r>
              <a:rPr lang="ja-JP" altLang="en-US" b="1" dirty="0"/>
              <a:t>△</a:t>
            </a:r>
            <a:r>
              <a:rPr lang="en-US" altLang="ja-JP" b="1" dirty="0"/>
              <a:t>Sub();</a:t>
            </a:r>
          </a:p>
          <a:p>
            <a:pPr marL="0" indent="0">
              <a:buNone/>
            </a:pPr>
            <a:r>
              <a:rPr kumimoji="1" lang="en-US" altLang="ja-JP" b="1" dirty="0"/>
              <a:t>	</a:t>
            </a:r>
            <a:endParaRPr lang="en-US" altLang="ja-JP" b="1" dirty="0"/>
          </a:p>
          <a:p>
            <a:pPr marL="0" indent="0">
              <a:buNone/>
            </a:pPr>
            <a:r>
              <a:rPr kumimoji="1" lang="en-US" altLang="ja-JP" b="1" dirty="0"/>
              <a:t>	Sub</a:t>
            </a:r>
            <a:r>
              <a:rPr kumimoji="1" lang="ja-JP" altLang="en-US" b="1" dirty="0"/>
              <a:t>△</a:t>
            </a:r>
            <a:r>
              <a:rPr lang="en-US" altLang="ja-JP" b="1" dirty="0"/>
              <a:t>sub2 = new</a:t>
            </a:r>
            <a:r>
              <a:rPr lang="ja-JP" altLang="en-US" b="1" dirty="0"/>
              <a:t>△</a:t>
            </a:r>
            <a:r>
              <a:rPr lang="en-US" altLang="ja-JP" b="1" dirty="0"/>
              <a:t>Sub();</a:t>
            </a:r>
            <a:endParaRPr kumimoji="1" lang="ja-JP" altLang="en-US" b="1"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212" y="3138985"/>
            <a:ext cx="4958687" cy="3719015"/>
          </a:xfrm>
          <a:prstGeom prst="rect">
            <a:avLst/>
          </a:prstGeom>
        </p:spPr>
      </p:pic>
      <p:sp>
        <p:nvSpPr>
          <p:cNvPr id="5" name="四角形吹き出し 4"/>
          <p:cNvSpPr/>
          <p:nvPr/>
        </p:nvSpPr>
        <p:spPr>
          <a:xfrm>
            <a:off x="10363199" y="2002971"/>
            <a:ext cx="1282699" cy="832418"/>
          </a:xfrm>
          <a:prstGeom prst="wedgeRectCallout">
            <a:avLst>
              <a:gd name="adj1" fmla="val -20994"/>
              <a:gd name="adj2" fmla="val 206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クラス</a:t>
            </a:r>
          </a:p>
        </p:txBody>
      </p:sp>
      <p:sp>
        <p:nvSpPr>
          <p:cNvPr id="6" name="四角形吹き出し 5"/>
          <p:cNvSpPr/>
          <p:nvPr/>
        </p:nvSpPr>
        <p:spPr>
          <a:xfrm>
            <a:off x="8588827" y="2419180"/>
            <a:ext cx="1524000" cy="635873"/>
          </a:xfrm>
          <a:prstGeom prst="wedgeRectCallout">
            <a:avLst>
              <a:gd name="adj1" fmla="val -64056"/>
              <a:gd name="adj2" fmla="val 1897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インスタンス</a:t>
            </a:r>
            <a:endParaRPr kumimoji="1" lang="ja-JP" altLang="en-US" dirty="0"/>
          </a:p>
        </p:txBody>
      </p:sp>
    </p:spTree>
    <p:extLst>
      <p:ext uri="{BB962C8B-B14F-4D97-AF65-F5344CB8AC3E}">
        <p14:creationId xmlns:p14="http://schemas.microsoft.com/office/powerpoint/2010/main" val="1417437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8300" y="365125"/>
            <a:ext cx="10515600" cy="612775"/>
          </a:xfrm>
        </p:spPr>
        <p:txBody>
          <a:bodyPr>
            <a:normAutofit fontScale="90000"/>
          </a:bodyPr>
          <a:lstStyle/>
          <a:p>
            <a:r>
              <a:rPr kumimoji="1" lang="ja-JP" altLang="en-US" dirty="0"/>
              <a:t>クラス使用例</a:t>
            </a:r>
          </a:p>
        </p:txBody>
      </p:sp>
      <p:sp>
        <p:nvSpPr>
          <p:cNvPr id="4" name="正方形/長方形 3"/>
          <p:cNvSpPr/>
          <p:nvPr/>
        </p:nvSpPr>
        <p:spPr>
          <a:xfrm>
            <a:off x="965200" y="1244600"/>
            <a:ext cx="9779000" cy="51943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600" dirty="0">
                <a:solidFill>
                  <a:schemeClr val="tx1"/>
                </a:solidFill>
              </a:rPr>
              <a:t>public class Main{</a:t>
            </a:r>
          </a:p>
          <a:p>
            <a:r>
              <a:rPr kumimoji="1" lang="en-US" altLang="ja-JP" sz="3600" dirty="0">
                <a:solidFill>
                  <a:schemeClr val="tx1"/>
                </a:solidFill>
              </a:rPr>
              <a:t>	public static voi</a:t>
            </a:r>
            <a:r>
              <a:rPr lang="en-US" altLang="ja-JP" sz="3600" dirty="0">
                <a:solidFill>
                  <a:schemeClr val="tx1"/>
                </a:solidFill>
              </a:rPr>
              <a:t>d main(String[] </a:t>
            </a:r>
            <a:r>
              <a:rPr lang="en-US" altLang="ja-JP" sz="3600" dirty="0" err="1">
                <a:solidFill>
                  <a:schemeClr val="tx1"/>
                </a:solidFill>
              </a:rPr>
              <a:t>args</a:t>
            </a:r>
            <a:r>
              <a:rPr lang="en-US" altLang="ja-JP" sz="3600" dirty="0">
                <a:solidFill>
                  <a:schemeClr val="tx1"/>
                </a:solidFill>
              </a:rPr>
              <a:t>){</a:t>
            </a:r>
          </a:p>
          <a:p>
            <a:r>
              <a:rPr kumimoji="1" lang="en-US" altLang="ja-JP" sz="4000" dirty="0">
                <a:solidFill>
                  <a:schemeClr val="tx1"/>
                </a:solidFill>
              </a:rPr>
              <a:t>		</a:t>
            </a:r>
            <a:r>
              <a:rPr kumimoji="1" lang="en-US" altLang="ja-JP" sz="4000" b="1" dirty="0">
                <a:solidFill>
                  <a:srgbClr val="FF0000"/>
                </a:solidFill>
              </a:rPr>
              <a:t>Sub sub1 = new Sub();</a:t>
            </a:r>
            <a:br>
              <a:rPr kumimoji="1" lang="en-US" altLang="ja-JP" sz="4000" dirty="0">
                <a:solidFill>
                  <a:schemeClr val="tx1"/>
                </a:solidFill>
              </a:rPr>
            </a:br>
            <a:r>
              <a:rPr kumimoji="1" lang="en-US" altLang="ja-JP" sz="3600" dirty="0">
                <a:solidFill>
                  <a:schemeClr val="tx1"/>
                </a:solidFill>
              </a:rPr>
              <a:t>	}</a:t>
            </a:r>
          </a:p>
          <a:p>
            <a:r>
              <a:rPr lang="en-US" altLang="ja-JP" sz="3600" dirty="0">
                <a:solidFill>
                  <a:schemeClr val="tx1"/>
                </a:solidFill>
              </a:rPr>
              <a:t>}</a:t>
            </a:r>
          </a:p>
          <a:p>
            <a:r>
              <a:rPr kumimoji="1" lang="en-US" altLang="ja-JP" sz="4000" dirty="0">
                <a:solidFill>
                  <a:schemeClr val="tx1"/>
                </a:solidFill>
              </a:rPr>
              <a:t>class Sub{</a:t>
            </a:r>
          </a:p>
          <a:p>
            <a:r>
              <a:rPr lang="en-US" altLang="ja-JP" sz="3600" dirty="0">
                <a:solidFill>
                  <a:schemeClr val="tx1"/>
                </a:solidFill>
              </a:rPr>
              <a:t>	void method1(){</a:t>
            </a:r>
          </a:p>
          <a:p>
            <a:r>
              <a:rPr lang="en-US" altLang="ja-JP" sz="3600" dirty="0">
                <a:solidFill>
                  <a:schemeClr val="tx1"/>
                </a:solidFill>
              </a:rPr>
              <a:t>	}</a:t>
            </a:r>
          </a:p>
          <a:p>
            <a:r>
              <a:rPr lang="en-US" altLang="ja-JP" sz="4000" dirty="0">
                <a:solidFill>
                  <a:schemeClr val="tx1"/>
                </a:solidFill>
              </a:rPr>
              <a:t>}</a:t>
            </a:r>
            <a:endParaRPr kumimoji="1" lang="en-US" altLang="ja-JP" sz="4000" dirty="0">
              <a:solidFill>
                <a:schemeClr val="tx1"/>
              </a:solidFill>
            </a:endParaRPr>
          </a:p>
        </p:txBody>
      </p:sp>
      <p:sp>
        <p:nvSpPr>
          <p:cNvPr id="3" name="右大かっこ 2"/>
          <p:cNvSpPr/>
          <p:nvPr/>
        </p:nvSpPr>
        <p:spPr>
          <a:xfrm>
            <a:off x="7581900" y="3841750"/>
            <a:ext cx="520700" cy="2463800"/>
          </a:xfrm>
          <a:prstGeom prst="rightBracket">
            <a:avLst/>
          </a:prstGeom>
          <a:ln w="666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8293100" y="4781262"/>
            <a:ext cx="2451100" cy="584775"/>
          </a:xfrm>
          <a:prstGeom prst="rect">
            <a:avLst/>
          </a:prstGeom>
          <a:noFill/>
        </p:spPr>
        <p:txBody>
          <a:bodyPr wrap="square" rtlCol="0">
            <a:spAutoFit/>
          </a:bodyPr>
          <a:lstStyle/>
          <a:p>
            <a:r>
              <a:rPr kumimoji="1" lang="en-US" altLang="ja-JP" sz="3200" dirty="0"/>
              <a:t>Sub </a:t>
            </a:r>
            <a:r>
              <a:rPr kumimoji="1" lang="ja-JP" altLang="en-US" sz="3200" dirty="0"/>
              <a:t>クラス</a:t>
            </a:r>
          </a:p>
        </p:txBody>
      </p:sp>
    </p:spTree>
    <p:extLst>
      <p:ext uri="{BB962C8B-B14F-4D97-AF65-F5344CB8AC3E}">
        <p14:creationId xmlns:p14="http://schemas.microsoft.com/office/powerpoint/2010/main" val="311908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528" y="66775"/>
            <a:ext cx="10515600" cy="893555"/>
          </a:xfrm>
        </p:spPr>
        <p:txBody>
          <a:bodyPr>
            <a:normAutofit/>
          </a:bodyPr>
          <a:lstStyle/>
          <a:p>
            <a:r>
              <a:rPr kumimoji="1" lang="ja-JP" altLang="en-US" sz="4800" b="1" dirty="0"/>
              <a:t>インスタンス生成すると</a:t>
            </a:r>
            <a:r>
              <a:rPr kumimoji="1" lang="en-US" altLang="ja-JP" sz="4800" b="1" dirty="0"/>
              <a:t>...</a:t>
            </a:r>
            <a:endParaRPr kumimoji="1" lang="ja-JP" altLang="en-US" sz="4800" b="1" dirty="0"/>
          </a:p>
        </p:txBody>
      </p:sp>
      <p:sp>
        <p:nvSpPr>
          <p:cNvPr id="4" name="コンテンツ プレースホルダー 3"/>
          <p:cNvSpPr>
            <a:spLocks noGrp="1"/>
          </p:cNvSpPr>
          <p:nvPr>
            <p:ph idx="1"/>
          </p:nvPr>
        </p:nvSpPr>
        <p:spPr>
          <a:xfrm>
            <a:off x="313082" y="1254125"/>
            <a:ext cx="11141765" cy="4351338"/>
          </a:xfrm>
        </p:spPr>
        <p:txBody>
          <a:bodyPr/>
          <a:lstStyle/>
          <a:p>
            <a:r>
              <a:rPr lang="ja-JP" altLang="en-US" sz="3200" b="1" dirty="0"/>
              <a:t>インスタンスを生成したクラスのメソッド</a:t>
            </a:r>
            <a:r>
              <a:rPr lang="en-US" altLang="ja-JP" sz="3200" b="1" dirty="0"/>
              <a:t>, </a:t>
            </a:r>
            <a:r>
              <a:rPr lang="ja-JP" altLang="en-US" sz="3200" b="1" dirty="0"/>
              <a:t>変数が使える</a:t>
            </a:r>
            <a:r>
              <a:rPr lang="en-US" altLang="ja-JP" sz="3200" b="1" dirty="0"/>
              <a:t>!</a:t>
            </a:r>
          </a:p>
          <a:p>
            <a:pPr marL="457200" lvl="1" indent="0">
              <a:buNone/>
            </a:pPr>
            <a:r>
              <a:rPr lang="ja-JP" altLang="en-US" sz="3200" dirty="0"/>
              <a:t>→設計図から本体の機能が使える</a:t>
            </a:r>
            <a:r>
              <a:rPr lang="en-US" altLang="ja-JP" sz="3200" dirty="0"/>
              <a:t>!</a:t>
            </a:r>
          </a:p>
          <a:p>
            <a:pPr marL="457200" lvl="1" indent="0">
              <a:buNone/>
            </a:pPr>
            <a:r>
              <a:rPr lang="ja-JP" altLang="en-US" sz="3600" dirty="0"/>
              <a:t> </a:t>
            </a:r>
            <a:r>
              <a:rPr lang="en-US" altLang="ja-JP" sz="3600" dirty="0"/>
              <a:t>	</a:t>
            </a:r>
          </a:p>
          <a:p>
            <a:pPr marL="457200" lvl="1" indent="0" algn="ctr">
              <a:buNone/>
            </a:pPr>
            <a:r>
              <a:rPr lang="ja-JP" altLang="en-US" sz="3600" dirty="0"/>
              <a:t>クラスを元に作られた操作できる部品</a:t>
            </a:r>
            <a:endParaRPr lang="en-US" altLang="ja-JP" sz="4400" dirty="0"/>
          </a:p>
          <a:p>
            <a:endParaRPr kumimoji="1" lang="ja-JP" altLang="en-US" dirty="0"/>
          </a:p>
        </p:txBody>
      </p:sp>
      <p:sp>
        <p:nvSpPr>
          <p:cNvPr id="3" name="正方形/長方形 2"/>
          <p:cNvSpPr/>
          <p:nvPr/>
        </p:nvSpPr>
        <p:spPr>
          <a:xfrm>
            <a:off x="4241800" y="5702300"/>
            <a:ext cx="2844800" cy="9271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chemeClr val="tx1"/>
                </a:solidFill>
              </a:rPr>
              <a:t>クラス</a:t>
            </a:r>
          </a:p>
        </p:txBody>
      </p:sp>
      <p:sp>
        <p:nvSpPr>
          <p:cNvPr id="5" name="正方形/長方形 4"/>
          <p:cNvSpPr/>
          <p:nvPr/>
        </p:nvSpPr>
        <p:spPr>
          <a:xfrm>
            <a:off x="520700" y="3657600"/>
            <a:ext cx="3340100" cy="9271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tx1"/>
                </a:solidFill>
              </a:rPr>
              <a:t>インスタンス</a:t>
            </a:r>
            <a:endParaRPr lang="en-US" altLang="ja-JP" sz="4000" dirty="0">
              <a:solidFill>
                <a:schemeClr val="tx1"/>
              </a:solidFill>
            </a:endParaRPr>
          </a:p>
        </p:txBody>
      </p:sp>
      <p:sp>
        <p:nvSpPr>
          <p:cNvPr id="6" name="正方形/長方形 5"/>
          <p:cNvSpPr/>
          <p:nvPr/>
        </p:nvSpPr>
        <p:spPr>
          <a:xfrm>
            <a:off x="8571670" y="3657600"/>
            <a:ext cx="3340100" cy="9271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tx1"/>
                </a:solidFill>
              </a:rPr>
              <a:t>インスタンス</a:t>
            </a:r>
            <a:endParaRPr lang="en-US" altLang="ja-JP" sz="4000" dirty="0">
              <a:solidFill>
                <a:schemeClr val="tx1"/>
              </a:solidFill>
            </a:endParaRPr>
          </a:p>
        </p:txBody>
      </p:sp>
      <p:sp>
        <p:nvSpPr>
          <p:cNvPr id="7" name="正方形/長方形 6"/>
          <p:cNvSpPr/>
          <p:nvPr/>
        </p:nvSpPr>
        <p:spPr>
          <a:xfrm>
            <a:off x="4317723" y="3657600"/>
            <a:ext cx="3340100" cy="9271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tx1"/>
                </a:solidFill>
              </a:rPr>
              <a:t>インスタンス</a:t>
            </a:r>
            <a:endParaRPr lang="en-US" altLang="ja-JP" sz="4000" dirty="0">
              <a:solidFill>
                <a:schemeClr val="tx1"/>
              </a:solidFill>
            </a:endParaRPr>
          </a:p>
        </p:txBody>
      </p:sp>
      <p:sp>
        <p:nvSpPr>
          <p:cNvPr id="8" name="右矢印 7"/>
          <p:cNvSpPr/>
          <p:nvPr/>
        </p:nvSpPr>
        <p:spPr>
          <a:xfrm rot="12525879">
            <a:off x="2162331" y="4924655"/>
            <a:ext cx="2014919" cy="74374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右矢印 8"/>
          <p:cNvSpPr/>
          <p:nvPr/>
        </p:nvSpPr>
        <p:spPr>
          <a:xfrm rot="16200000">
            <a:off x="5055920" y="4722148"/>
            <a:ext cx="1216560" cy="74374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右矢印 9"/>
          <p:cNvSpPr/>
          <p:nvPr/>
        </p:nvSpPr>
        <p:spPr>
          <a:xfrm rot="19217099">
            <a:off x="7256507" y="4867028"/>
            <a:ext cx="1789331" cy="74374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5133081" y="4914038"/>
            <a:ext cx="1371600" cy="584775"/>
          </a:xfrm>
          <a:prstGeom prst="rect">
            <a:avLst/>
          </a:prstGeom>
          <a:noFill/>
        </p:spPr>
        <p:txBody>
          <a:bodyPr wrap="square" rtlCol="0">
            <a:spAutoFit/>
          </a:bodyPr>
          <a:lstStyle/>
          <a:p>
            <a:r>
              <a:rPr kumimoji="1" lang="en-US" altLang="ja-JP" sz="3200" b="1" dirty="0"/>
              <a:t>new</a:t>
            </a:r>
            <a:endParaRPr kumimoji="1" lang="ja-JP" altLang="en-US" sz="3200" b="1" dirty="0"/>
          </a:p>
        </p:txBody>
      </p:sp>
      <p:sp>
        <p:nvSpPr>
          <p:cNvPr id="13" name="テキスト ボックス 12"/>
          <p:cNvSpPr txBox="1"/>
          <p:nvPr/>
        </p:nvSpPr>
        <p:spPr>
          <a:xfrm>
            <a:off x="2890215" y="5172290"/>
            <a:ext cx="1371600" cy="584775"/>
          </a:xfrm>
          <a:prstGeom prst="rect">
            <a:avLst/>
          </a:prstGeom>
          <a:noFill/>
        </p:spPr>
        <p:txBody>
          <a:bodyPr wrap="square" rtlCol="0">
            <a:spAutoFit/>
          </a:bodyPr>
          <a:lstStyle/>
          <a:p>
            <a:r>
              <a:rPr kumimoji="1" lang="en-US" altLang="ja-JP" sz="3200" b="1" dirty="0"/>
              <a:t>new</a:t>
            </a:r>
            <a:endParaRPr kumimoji="1" lang="ja-JP" altLang="en-US" sz="3200" b="1" dirty="0"/>
          </a:p>
        </p:txBody>
      </p:sp>
      <p:sp>
        <p:nvSpPr>
          <p:cNvPr id="14" name="テキスト ボックス 13"/>
          <p:cNvSpPr txBox="1"/>
          <p:nvPr/>
        </p:nvSpPr>
        <p:spPr>
          <a:xfrm>
            <a:off x="7535194" y="5117525"/>
            <a:ext cx="1371600" cy="584775"/>
          </a:xfrm>
          <a:prstGeom prst="rect">
            <a:avLst/>
          </a:prstGeom>
          <a:noFill/>
        </p:spPr>
        <p:txBody>
          <a:bodyPr wrap="square" rtlCol="0">
            <a:spAutoFit/>
          </a:bodyPr>
          <a:lstStyle/>
          <a:p>
            <a:r>
              <a:rPr kumimoji="1" lang="en-US" altLang="ja-JP" sz="3200" b="1" dirty="0"/>
              <a:t>new</a:t>
            </a:r>
            <a:endParaRPr kumimoji="1" lang="ja-JP" altLang="en-US" sz="3200" b="1" dirty="0"/>
          </a:p>
        </p:txBody>
      </p:sp>
    </p:spTree>
    <p:extLst>
      <p:ext uri="{BB962C8B-B14F-4D97-AF65-F5344CB8AC3E}">
        <p14:creationId xmlns:p14="http://schemas.microsoft.com/office/powerpoint/2010/main" val="1422274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0686" y="591784"/>
            <a:ext cx="8255829" cy="6102135"/>
          </a:xfrm>
        </p:spPr>
      </p:pic>
      <p:sp>
        <p:nvSpPr>
          <p:cNvPr id="5" name="テキスト ボックス 4"/>
          <p:cNvSpPr txBox="1"/>
          <p:nvPr/>
        </p:nvSpPr>
        <p:spPr>
          <a:xfrm>
            <a:off x="5583489" y="68564"/>
            <a:ext cx="1530221" cy="523220"/>
          </a:xfrm>
          <a:prstGeom prst="rect">
            <a:avLst/>
          </a:prstGeom>
          <a:noFill/>
        </p:spPr>
        <p:txBody>
          <a:bodyPr wrap="square" rtlCol="0">
            <a:spAutoFit/>
          </a:bodyPr>
          <a:lstStyle/>
          <a:p>
            <a:r>
              <a:rPr lang="ja-JP" altLang="en-US" sz="2800" b="1" dirty="0"/>
              <a:t>クラス</a:t>
            </a:r>
            <a:endParaRPr kumimoji="1" lang="ja-JP" altLang="en-US" sz="2800" b="1" dirty="0"/>
          </a:p>
        </p:txBody>
      </p:sp>
      <p:sp>
        <p:nvSpPr>
          <p:cNvPr id="6" name="テキスト ボックス 5"/>
          <p:cNvSpPr txBox="1"/>
          <p:nvPr/>
        </p:nvSpPr>
        <p:spPr>
          <a:xfrm>
            <a:off x="1194318" y="1340637"/>
            <a:ext cx="3069771" cy="523220"/>
          </a:xfrm>
          <a:prstGeom prst="rect">
            <a:avLst/>
          </a:prstGeom>
          <a:noFill/>
        </p:spPr>
        <p:txBody>
          <a:bodyPr wrap="square" rtlCol="0">
            <a:spAutoFit/>
          </a:bodyPr>
          <a:lstStyle/>
          <a:p>
            <a:r>
              <a:rPr lang="ja-JP" altLang="en-US" sz="2800" b="1" dirty="0"/>
              <a:t>インスタンス生成</a:t>
            </a:r>
            <a:endParaRPr kumimoji="1" lang="ja-JP" altLang="en-US" sz="2800" b="1" dirty="0"/>
          </a:p>
        </p:txBody>
      </p:sp>
      <p:sp>
        <p:nvSpPr>
          <p:cNvPr id="7" name="テキスト ボックス 6"/>
          <p:cNvSpPr txBox="1"/>
          <p:nvPr/>
        </p:nvSpPr>
        <p:spPr>
          <a:xfrm>
            <a:off x="8008775" y="1340637"/>
            <a:ext cx="3069771" cy="523220"/>
          </a:xfrm>
          <a:prstGeom prst="rect">
            <a:avLst/>
          </a:prstGeom>
          <a:noFill/>
        </p:spPr>
        <p:txBody>
          <a:bodyPr wrap="square" rtlCol="0">
            <a:spAutoFit/>
          </a:bodyPr>
          <a:lstStyle/>
          <a:p>
            <a:r>
              <a:rPr lang="ja-JP" altLang="en-US" sz="2800" b="1" dirty="0"/>
              <a:t>インスタンス生成</a:t>
            </a:r>
            <a:endParaRPr kumimoji="1" lang="ja-JP" altLang="en-US" sz="2800" b="1" dirty="0"/>
          </a:p>
        </p:txBody>
      </p:sp>
      <p:sp>
        <p:nvSpPr>
          <p:cNvPr id="8" name="テキスト ボックス 7"/>
          <p:cNvSpPr txBox="1"/>
          <p:nvPr/>
        </p:nvSpPr>
        <p:spPr>
          <a:xfrm>
            <a:off x="4635990" y="5589176"/>
            <a:ext cx="3425218" cy="523220"/>
          </a:xfrm>
          <a:prstGeom prst="rect">
            <a:avLst/>
          </a:prstGeom>
          <a:noFill/>
        </p:spPr>
        <p:txBody>
          <a:bodyPr wrap="square" rtlCol="0">
            <a:spAutoFit/>
          </a:bodyPr>
          <a:lstStyle/>
          <a:p>
            <a:r>
              <a:rPr lang="ja-JP" altLang="en-US" sz="2800" b="1" dirty="0"/>
              <a:t>インスタンス生成後</a:t>
            </a:r>
            <a:endParaRPr kumimoji="1" lang="ja-JP" altLang="en-US" sz="2800" b="1" dirty="0"/>
          </a:p>
        </p:txBody>
      </p:sp>
    </p:spTree>
    <p:extLst>
      <p:ext uri="{BB962C8B-B14F-4D97-AF65-F5344CB8AC3E}">
        <p14:creationId xmlns:p14="http://schemas.microsoft.com/office/powerpoint/2010/main" val="1085206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30980"/>
            <a:ext cx="10515600" cy="1325563"/>
          </a:xfrm>
        </p:spPr>
        <p:txBody>
          <a:bodyPr>
            <a:normAutofit/>
          </a:bodyPr>
          <a:lstStyle/>
          <a:p>
            <a:r>
              <a:rPr kumimoji="1" lang="ja-JP" altLang="en-US" sz="4000" dirty="0"/>
              <a:t>インスタンス生成した</a:t>
            </a:r>
            <a:br>
              <a:rPr kumimoji="1" lang="en-US" altLang="ja-JP" sz="4000" dirty="0"/>
            </a:br>
            <a:r>
              <a:rPr kumimoji="1" lang="ja-JP" altLang="en-US" sz="4000" dirty="0"/>
              <a:t>クラスの変数・メソッドの使い方</a:t>
            </a:r>
          </a:p>
        </p:txBody>
      </p:sp>
      <p:sp>
        <p:nvSpPr>
          <p:cNvPr id="3" name="コンテンツ プレースホルダー 2"/>
          <p:cNvSpPr>
            <a:spLocks noGrp="1"/>
          </p:cNvSpPr>
          <p:nvPr>
            <p:ph idx="1"/>
          </p:nvPr>
        </p:nvSpPr>
        <p:spPr>
          <a:xfrm>
            <a:off x="838200" y="1825625"/>
            <a:ext cx="7108371" cy="4351338"/>
          </a:xfrm>
        </p:spPr>
        <p:txBody>
          <a:bodyPr>
            <a:normAutofit/>
          </a:bodyPr>
          <a:lstStyle/>
          <a:p>
            <a:r>
              <a:rPr kumimoji="1" lang="ja-JP" altLang="en-US" sz="3200" b="1" dirty="0"/>
              <a:t>変数を使う</a:t>
            </a:r>
            <a:endParaRPr kumimoji="1" lang="en-US" altLang="ja-JP" sz="3200" b="1" dirty="0"/>
          </a:p>
          <a:p>
            <a:pPr marL="0" indent="0">
              <a:buNone/>
            </a:pPr>
            <a:r>
              <a:rPr lang="en-US" altLang="ja-JP" sz="3200" dirty="0"/>
              <a:t>	</a:t>
            </a:r>
            <a:r>
              <a:rPr lang="ja-JP" altLang="en-US" sz="3200" dirty="0"/>
              <a:t>インスタンス変数</a:t>
            </a:r>
            <a:r>
              <a:rPr lang="en-US" altLang="ja-JP" sz="3200" dirty="0"/>
              <a:t>.</a:t>
            </a:r>
            <a:r>
              <a:rPr lang="ja-JP" altLang="en-US" sz="3200" dirty="0"/>
              <a:t>クラス内の変数</a:t>
            </a:r>
            <a:endParaRPr lang="en-US" altLang="ja-JP" sz="3200" dirty="0"/>
          </a:p>
          <a:p>
            <a:pPr marL="0" indent="0">
              <a:buNone/>
            </a:pPr>
            <a:r>
              <a:rPr kumimoji="1" lang="en-US" altLang="ja-JP" dirty="0">
                <a:solidFill>
                  <a:srgbClr val="FF0000"/>
                </a:solidFill>
              </a:rPr>
              <a:t>※</a:t>
            </a:r>
            <a:r>
              <a:rPr kumimoji="1" lang="ja-JP" altLang="en-US" dirty="0">
                <a:solidFill>
                  <a:srgbClr val="FF0000"/>
                </a:solidFill>
              </a:rPr>
              <a:t>メソッド内の変数は呼べない</a:t>
            </a:r>
            <a:endParaRPr kumimoji="1" lang="en-US" altLang="ja-JP" dirty="0">
              <a:solidFill>
                <a:srgbClr val="FF0000"/>
              </a:solidFill>
            </a:endParaRPr>
          </a:p>
          <a:p>
            <a:endParaRPr lang="en-US" altLang="ja-JP" sz="3200" dirty="0"/>
          </a:p>
          <a:p>
            <a:r>
              <a:rPr kumimoji="1" lang="ja-JP" altLang="en-US" sz="3200" b="1" dirty="0"/>
              <a:t>メソッドを使う</a:t>
            </a:r>
            <a:endParaRPr kumimoji="1" lang="en-US" altLang="ja-JP" sz="3200" b="1" dirty="0"/>
          </a:p>
          <a:p>
            <a:pPr marL="457200" lvl="1" indent="0">
              <a:buNone/>
            </a:pPr>
            <a:r>
              <a:rPr lang="en-US" altLang="ja-JP" sz="2800" dirty="0"/>
              <a:t>	</a:t>
            </a:r>
            <a:r>
              <a:rPr lang="ja-JP" altLang="en-US" sz="2800" dirty="0"/>
              <a:t>インスタンス変数</a:t>
            </a:r>
            <a:r>
              <a:rPr lang="en-US" altLang="ja-JP" sz="2800" dirty="0"/>
              <a:t>.</a:t>
            </a:r>
            <a:r>
              <a:rPr lang="ja-JP" altLang="en-US" sz="2800" dirty="0"/>
              <a:t>メソッド名</a:t>
            </a:r>
            <a:r>
              <a:rPr lang="en-US" altLang="ja-JP" sz="2800" dirty="0"/>
              <a:t>();</a:t>
            </a:r>
            <a:endParaRPr kumimoji="1" lang="ja-JP" altLang="en-US" sz="2800" dirty="0"/>
          </a:p>
        </p:txBody>
      </p:sp>
      <p:sp>
        <p:nvSpPr>
          <p:cNvPr id="5" name="テキスト ボックス 4"/>
          <p:cNvSpPr txBox="1"/>
          <p:nvPr/>
        </p:nvSpPr>
        <p:spPr>
          <a:xfrm>
            <a:off x="6564086" y="3151149"/>
            <a:ext cx="5355771" cy="2862322"/>
          </a:xfrm>
          <a:prstGeom prst="rect">
            <a:avLst/>
          </a:prstGeom>
          <a:noFill/>
          <a:ln w="34925">
            <a:solidFill>
              <a:schemeClr val="accent1">
                <a:shade val="50000"/>
              </a:schemeClr>
            </a:solidFill>
          </a:ln>
        </p:spPr>
        <p:txBody>
          <a:bodyPr wrap="square" rtlCol="0">
            <a:spAutoFit/>
          </a:bodyPr>
          <a:lstStyle/>
          <a:p>
            <a:r>
              <a:rPr lang="en-US" altLang="ja-JP" sz="3600" dirty="0"/>
              <a:t>Sub</a:t>
            </a:r>
            <a:r>
              <a:rPr lang="ja-JP" altLang="en-US" sz="3600" dirty="0"/>
              <a:t>　</a:t>
            </a:r>
            <a:r>
              <a:rPr lang="en-US" altLang="ja-JP" sz="3600" dirty="0">
                <a:solidFill>
                  <a:srgbClr val="FF0000"/>
                </a:solidFill>
              </a:rPr>
              <a:t>sub1</a:t>
            </a:r>
            <a:r>
              <a:rPr lang="en-US" altLang="ja-JP" sz="3600" dirty="0"/>
              <a:t> = new Sub();</a:t>
            </a:r>
          </a:p>
          <a:p>
            <a:r>
              <a:rPr lang="en-US" altLang="ja-JP" sz="3600" dirty="0" err="1"/>
              <a:t>System.out.println</a:t>
            </a:r>
            <a:r>
              <a:rPr lang="en-US" altLang="ja-JP" sz="3600" dirty="0"/>
              <a:t>(</a:t>
            </a:r>
            <a:r>
              <a:rPr lang="en-US" altLang="ja-JP" sz="3600" dirty="0">
                <a:solidFill>
                  <a:srgbClr val="FF0000"/>
                </a:solidFill>
              </a:rPr>
              <a:t>sub1</a:t>
            </a:r>
            <a:r>
              <a:rPr lang="en-US" altLang="ja-JP" sz="3600" dirty="0"/>
              <a:t>.a);</a:t>
            </a:r>
            <a:endParaRPr kumimoji="1" lang="en-US" altLang="ja-JP" sz="3600" dirty="0"/>
          </a:p>
          <a:p>
            <a:r>
              <a:rPr kumimoji="1" lang="en-US" altLang="ja-JP" sz="3600" dirty="0">
                <a:solidFill>
                  <a:srgbClr val="FF0000"/>
                </a:solidFill>
              </a:rPr>
              <a:t>sub1</a:t>
            </a:r>
            <a:r>
              <a:rPr kumimoji="1" lang="en-US" altLang="ja-JP" sz="3600" dirty="0"/>
              <a:t>.a = 10;</a:t>
            </a:r>
          </a:p>
          <a:p>
            <a:endParaRPr kumimoji="1" lang="en-US" altLang="ja-JP" sz="3600" dirty="0"/>
          </a:p>
          <a:p>
            <a:r>
              <a:rPr lang="en-US" altLang="ja-JP" sz="3600" dirty="0">
                <a:solidFill>
                  <a:srgbClr val="FF0000"/>
                </a:solidFill>
              </a:rPr>
              <a:t>sub1</a:t>
            </a:r>
            <a:r>
              <a:rPr lang="en-US" altLang="ja-JP" sz="3600" dirty="0"/>
              <a:t>.printA();</a:t>
            </a:r>
          </a:p>
        </p:txBody>
      </p:sp>
    </p:spTree>
    <p:extLst>
      <p:ext uri="{BB962C8B-B14F-4D97-AF65-F5344CB8AC3E}">
        <p14:creationId xmlns:p14="http://schemas.microsoft.com/office/powerpoint/2010/main" val="2962883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04801" y="185057"/>
            <a:ext cx="11691257" cy="66729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3000"/>
              </a:lnSpc>
            </a:pPr>
            <a:r>
              <a:rPr kumimoji="1" lang="en-US" altLang="ja-JP" sz="3200" dirty="0">
                <a:solidFill>
                  <a:schemeClr val="tx1"/>
                </a:solidFill>
              </a:rPr>
              <a:t>public class </a:t>
            </a:r>
            <a:r>
              <a:rPr lang="en-US" altLang="ja-JP" sz="3200" dirty="0">
                <a:solidFill>
                  <a:schemeClr val="tx1"/>
                </a:solidFill>
              </a:rPr>
              <a:t>Main</a:t>
            </a:r>
            <a:r>
              <a:rPr kumimoji="1" lang="en-US" altLang="ja-JP" sz="3200" dirty="0">
                <a:solidFill>
                  <a:schemeClr val="tx1"/>
                </a:solidFill>
              </a:rPr>
              <a:t>{</a:t>
            </a:r>
          </a:p>
          <a:p>
            <a:pPr>
              <a:lnSpc>
                <a:spcPts val="3000"/>
              </a:lnSpc>
            </a:pPr>
            <a:r>
              <a:rPr lang="en-US" altLang="ja-JP" sz="3200" dirty="0">
                <a:solidFill>
                  <a:schemeClr val="tx1"/>
                </a:solidFill>
              </a:rPr>
              <a:t>	</a:t>
            </a:r>
            <a:r>
              <a:rPr lang="en-US" altLang="ja-JP" sz="3200" dirty="0" err="1">
                <a:solidFill>
                  <a:schemeClr val="tx1"/>
                </a:solidFill>
              </a:rPr>
              <a:t>int</a:t>
            </a:r>
            <a:r>
              <a:rPr lang="en-US" altLang="ja-JP" sz="3200" dirty="0">
                <a:solidFill>
                  <a:schemeClr val="tx1"/>
                </a:solidFill>
              </a:rPr>
              <a:t> </a:t>
            </a:r>
            <a:r>
              <a:rPr lang="en-US" altLang="ja-JP" sz="3200" dirty="0">
                <a:solidFill>
                  <a:schemeClr val="accent6">
                    <a:lumMod val="75000"/>
                  </a:schemeClr>
                </a:solidFill>
              </a:rPr>
              <a:t>a</a:t>
            </a:r>
            <a:r>
              <a:rPr lang="en-US" altLang="ja-JP" sz="3200" dirty="0">
                <a:solidFill>
                  <a:schemeClr val="tx1"/>
                </a:solidFill>
              </a:rPr>
              <a:t>;</a:t>
            </a:r>
            <a:endParaRPr kumimoji="1" lang="en-US" altLang="ja-JP" sz="3200" dirty="0">
              <a:solidFill>
                <a:schemeClr val="tx1"/>
              </a:solidFill>
            </a:endParaRPr>
          </a:p>
          <a:p>
            <a:pPr>
              <a:lnSpc>
                <a:spcPts val="3000"/>
              </a:lnSpc>
            </a:pPr>
            <a:r>
              <a:rPr lang="en-US" altLang="ja-JP" sz="2800" dirty="0">
                <a:solidFill>
                  <a:schemeClr val="tx1"/>
                </a:solidFill>
              </a:rPr>
              <a:t>	public static void main(String[] </a:t>
            </a:r>
            <a:r>
              <a:rPr lang="en-US" altLang="ja-JP" sz="2800" dirty="0" err="1">
                <a:solidFill>
                  <a:schemeClr val="tx1"/>
                </a:solidFill>
              </a:rPr>
              <a:t>args</a:t>
            </a:r>
            <a:r>
              <a:rPr lang="en-US" altLang="ja-JP" sz="2800" dirty="0">
                <a:solidFill>
                  <a:schemeClr val="tx1"/>
                </a:solidFill>
              </a:rPr>
              <a:t>){</a:t>
            </a:r>
          </a:p>
          <a:p>
            <a:pPr>
              <a:lnSpc>
                <a:spcPts val="3000"/>
              </a:lnSpc>
            </a:pPr>
            <a:r>
              <a:rPr lang="en-US" altLang="ja-JP" sz="2800" dirty="0">
                <a:solidFill>
                  <a:schemeClr val="tx1"/>
                </a:solidFill>
              </a:rPr>
              <a:t>		</a:t>
            </a:r>
            <a:r>
              <a:rPr lang="en-US" altLang="ja-JP" sz="2800" dirty="0" err="1">
                <a:solidFill>
                  <a:schemeClr val="tx1"/>
                </a:solidFill>
              </a:rPr>
              <a:t>System.out.println</a:t>
            </a:r>
            <a:r>
              <a:rPr lang="en-US" altLang="ja-JP" sz="2800" dirty="0">
                <a:solidFill>
                  <a:schemeClr val="tx1"/>
                </a:solidFill>
              </a:rPr>
              <a:t>(</a:t>
            </a:r>
            <a:r>
              <a:rPr lang="en-US" altLang="ja-JP" sz="2800" dirty="0">
                <a:solidFill>
                  <a:schemeClr val="accent6">
                    <a:lumMod val="75000"/>
                  </a:schemeClr>
                </a:solidFill>
              </a:rPr>
              <a:t>a</a:t>
            </a:r>
            <a:r>
              <a:rPr lang="en-US" altLang="ja-JP" sz="2800" dirty="0">
                <a:solidFill>
                  <a:schemeClr val="tx1"/>
                </a:solidFill>
              </a:rPr>
              <a:t>);</a:t>
            </a:r>
            <a:r>
              <a:rPr lang="en-US" altLang="ja-JP" sz="2800" dirty="0">
                <a:solidFill>
                  <a:schemeClr val="accent6">
                    <a:lumMod val="75000"/>
                  </a:schemeClr>
                </a:solidFill>
              </a:rPr>
              <a:t>		</a:t>
            </a:r>
          </a:p>
          <a:p>
            <a:pPr>
              <a:lnSpc>
                <a:spcPts val="3000"/>
              </a:lnSpc>
            </a:pPr>
            <a:r>
              <a:rPr lang="en-US" altLang="ja-JP" sz="2800" dirty="0">
                <a:solidFill>
                  <a:schemeClr val="accent6">
                    <a:lumMod val="75000"/>
                  </a:schemeClr>
                </a:solidFill>
              </a:rPr>
              <a:t>		method1();</a:t>
            </a:r>
          </a:p>
          <a:p>
            <a:pPr>
              <a:lnSpc>
                <a:spcPts val="3000"/>
              </a:lnSpc>
            </a:pPr>
            <a:endParaRPr lang="en-US" altLang="ja-JP" sz="2800" dirty="0">
              <a:solidFill>
                <a:schemeClr val="tx1"/>
              </a:solidFill>
            </a:endParaRPr>
          </a:p>
          <a:p>
            <a:pPr>
              <a:lnSpc>
                <a:spcPts val="3000"/>
              </a:lnSpc>
            </a:pPr>
            <a:r>
              <a:rPr lang="en-US" altLang="ja-JP" sz="2800" dirty="0">
                <a:solidFill>
                  <a:schemeClr val="tx1"/>
                </a:solidFill>
              </a:rPr>
              <a:t>		Sub </a:t>
            </a:r>
            <a:r>
              <a:rPr lang="en-US" altLang="ja-JP" sz="2800" dirty="0">
                <a:solidFill>
                  <a:srgbClr val="FF0000"/>
                </a:solidFill>
              </a:rPr>
              <a:t>sub1</a:t>
            </a:r>
            <a:r>
              <a:rPr lang="en-US" altLang="ja-JP" sz="2800" dirty="0">
                <a:solidFill>
                  <a:schemeClr val="tx1"/>
                </a:solidFill>
              </a:rPr>
              <a:t>  = new Sub();</a:t>
            </a:r>
          </a:p>
          <a:p>
            <a:pPr>
              <a:lnSpc>
                <a:spcPts val="3000"/>
              </a:lnSpc>
            </a:pPr>
            <a:r>
              <a:rPr lang="en-US" altLang="ja-JP" sz="2800" dirty="0">
                <a:solidFill>
                  <a:schemeClr val="tx1"/>
                </a:solidFill>
              </a:rPr>
              <a:t>		</a:t>
            </a:r>
            <a:r>
              <a:rPr lang="en-US" altLang="ja-JP" sz="2800" dirty="0" err="1">
                <a:solidFill>
                  <a:schemeClr val="tx1"/>
                </a:solidFill>
              </a:rPr>
              <a:t>System.out.println</a:t>
            </a:r>
            <a:r>
              <a:rPr lang="en-US" altLang="ja-JP" sz="2800" dirty="0">
                <a:solidFill>
                  <a:schemeClr val="tx1"/>
                </a:solidFill>
              </a:rPr>
              <a:t>(</a:t>
            </a:r>
            <a:r>
              <a:rPr lang="en-US" altLang="ja-JP" sz="2800" dirty="0">
                <a:solidFill>
                  <a:srgbClr val="FF0000"/>
                </a:solidFill>
              </a:rPr>
              <a:t>sub1</a:t>
            </a:r>
            <a:r>
              <a:rPr lang="en-US" altLang="ja-JP" sz="2800" dirty="0">
                <a:solidFill>
                  <a:schemeClr val="tx1"/>
                </a:solidFill>
              </a:rPr>
              <a:t>.subA);</a:t>
            </a:r>
          </a:p>
          <a:p>
            <a:pPr>
              <a:lnSpc>
                <a:spcPts val="3000"/>
              </a:lnSpc>
            </a:pPr>
            <a:r>
              <a:rPr lang="en-US" altLang="ja-JP" sz="2800" dirty="0">
                <a:solidFill>
                  <a:schemeClr val="tx1"/>
                </a:solidFill>
              </a:rPr>
              <a:t>		</a:t>
            </a:r>
            <a:r>
              <a:rPr lang="en-US" altLang="ja-JP" sz="2800" dirty="0">
                <a:solidFill>
                  <a:srgbClr val="FF0000"/>
                </a:solidFill>
              </a:rPr>
              <a:t>sub1</a:t>
            </a:r>
            <a:r>
              <a:rPr lang="en-US" altLang="ja-JP" sz="2800" dirty="0">
                <a:solidFill>
                  <a:schemeClr val="tx1"/>
                </a:solidFill>
              </a:rPr>
              <a:t>.subMethod();</a:t>
            </a:r>
          </a:p>
          <a:p>
            <a:pPr>
              <a:lnSpc>
                <a:spcPts val="3000"/>
              </a:lnSpc>
            </a:pPr>
            <a:r>
              <a:rPr lang="en-US" altLang="ja-JP" sz="2800" dirty="0">
                <a:solidFill>
                  <a:schemeClr val="tx1"/>
                </a:solidFill>
              </a:rPr>
              <a:t>	}</a:t>
            </a:r>
            <a:br>
              <a:rPr lang="en-US" altLang="ja-JP" sz="2800" dirty="0">
                <a:solidFill>
                  <a:schemeClr val="tx1"/>
                </a:solidFill>
              </a:rPr>
            </a:br>
            <a:r>
              <a:rPr lang="en-US" altLang="ja-JP" sz="2800" dirty="0">
                <a:solidFill>
                  <a:schemeClr val="accent6">
                    <a:lumMod val="75000"/>
                  </a:schemeClr>
                </a:solidFill>
              </a:rPr>
              <a:t>	void method1(){ ... }</a:t>
            </a:r>
          </a:p>
          <a:p>
            <a:pPr>
              <a:lnSpc>
                <a:spcPts val="3000"/>
              </a:lnSpc>
            </a:pPr>
            <a:r>
              <a:rPr lang="en-US" altLang="ja-JP" sz="3200" dirty="0">
                <a:solidFill>
                  <a:schemeClr val="tx1"/>
                </a:solidFill>
              </a:rPr>
              <a:t>}</a:t>
            </a:r>
          </a:p>
          <a:p>
            <a:pPr>
              <a:lnSpc>
                <a:spcPts val="3000"/>
              </a:lnSpc>
            </a:pPr>
            <a:r>
              <a:rPr lang="en-US" altLang="ja-JP" sz="3200" dirty="0">
                <a:solidFill>
                  <a:schemeClr val="tx1"/>
                </a:solidFill>
              </a:rPr>
              <a:t>class Sub{</a:t>
            </a:r>
          </a:p>
          <a:p>
            <a:pPr>
              <a:lnSpc>
                <a:spcPts val="3000"/>
              </a:lnSpc>
            </a:pPr>
            <a:r>
              <a:rPr kumimoji="1" lang="en-US" altLang="ja-JP" sz="3200" dirty="0">
                <a:solidFill>
                  <a:schemeClr val="tx1"/>
                </a:solidFill>
              </a:rPr>
              <a:t>	</a:t>
            </a:r>
            <a:r>
              <a:rPr kumimoji="1" lang="en-US" altLang="ja-JP" sz="3200" dirty="0" err="1">
                <a:solidFill>
                  <a:schemeClr val="tx1"/>
                </a:solidFill>
              </a:rPr>
              <a:t>int</a:t>
            </a:r>
            <a:r>
              <a:rPr kumimoji="1" lang="en-US" altLang="ja-JP" sz="3200" dirty="0">
                <a:solidFill>
                  <a:schemeClr val="tx1"/>
                </a:solidFill>
              </a:rPr>
              <a:t> </a:t>
            </a:r>
            <a:r>
              <a:rPr kumimoji="1" lang="en-US" altLang="ja-JP" sz="3200" dirty="0" err="1">
                <a:solidFill>
                  <a:schemeClr val="tx1"/>
                </a:solidFill>
              </a:rPr>
              <a:t>subA</a:t>
            </a:r>
            <a:r>
              <a:rPr kumimoji="1" lang="en-US" altLang="ja-JP" sz="3200" dirty="0">
                <a:solidFill>
                  <a:schemeClr val="tx1"/>
                </a:solidFill>
              </a:rPr>
              <a:t>=5;</a:t>
            </a:r>
          </a:p>
          <a:p>
            <a:pPr>
              <a:lnSpc>
                <a:spcPts val="3000"/>
              </a:lnSpc>
            </a:pPr>
            <a:r>
              <a:rPr lang="en-US" altLang="ja-JP" sz="3200" dirty="0">
                <a:solidFill>
                  <a:schemeClr val="tx1"/>
                </a:solidFill>
              </a:rPr>
              <a:t>	void </a:t>
            </a:r>
            <a:r>
              <a:rPr lang="en-US" altLang="ja-JP" sz="3200" dirty="0" err="1">
                <a:solidFill>
                  <a:schemeClr val="tx1"/>
                </a:solidFill>
              </a:rPr>
              <a:t>subMethod</a:t>
            </a:r>
            <a:r>
              <a:rPr lang="en-US" altLang="ja-JP" sz="3200" dirty="0">
                <a:solidFill>
                  <a:schemeClr val="tx1"/>
                </a:solidFill>
              </a:rPr>
              <a:t>(){</a:t>
            </a:r>
          </a:p>
          <a:p>
            <a:pPr>
              <a:lnSpc>
                <a:spcPts val="3000"/>
              </a:lnSpc>
            </a:pPr>
            <a:r>
              <a:rPr kumimoji="1" lang="en-US" altLang="ja-JP" sz="3200" dirty="0">
                <a:solidFill>
                  <a:schemeClr val="tx1"/>
                </a:solidFill>
              </a:rPr>
              <a:t>	}</a:t>
            </a:r>
          </a:p>
          <a:p>
            <a:pPr>
              <a:lnSpc>
                <a:spcPts val="3000"/>
              </a:lnSpc>
            </a:pPr>
            <a:r>
              <a:rPr lang="en-US" altLang="ja-JP" sz="3200" dirty="0">
                <a:solidFill>
                  <a:schemeClr val="tx1"/>
                </a:solidFill>
              </a:rPr>
              <a:t>}</a:t>
            </a:r>
            <a:endParaRPr kumimoji="1" lang="en-US" altLang="ja-JP" sz="3200" dirty="0">
              <a:solidFill>
                <a:schemeClr val="tx1"/>
              </a:solidFill>
            </a:endParaRPr>
          </a:p>
        </p:txBody>
      </p:sp>
      <p:sp>
        <p:nvSpPr>
          <p:cNvPr id="5" name="正方形/長方形 4"/>
          <p:cNvSpPr/>
          <p:nvPr/>
        </p:nvSpPr>
        <p:spPr>
          <a:xfrm>
            <a:off x="304801" y="4778829"/>
            <a:ext cx="5475514" cy="1992086"/>
          </a:xfrm>
          <a:prstGeom prst="rect">
            <a:avLst/>
          </a:prstGeom>
          <a:noFill/>
          <a:ln w="349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8088085" y="4778829"/>
            <a:ext cx="2405744" cy="457200"/>
          </a:xfrm>
          <a:prstGeom prst="wedgeRectCallout">
            <a:avLst>
              <a:gd name="adj1" fmla="val -244226"/>
              <a:gd name="adj2" fmla="val 87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フィールド変数</a:t>
            </a:r>
          </a:p>
        </p:txBody>
      </p:sp>
      <p:sp>
        <p:nvSpPr>
          <p:cNvPr id="8" name="正方形/長方形 7"/>
          <p:cNvSpPr/>
          <p:nvPr/>
        </p:nvSpPr>
        <p:spPr>
          <a:xfrm>
            <a:off x="304801" y="185057"/>
            <a:ext cx="8327570" cy="4593772"/>
          </a:xfrm>
          <a:prstGeom prst="rect">
            <a:avLst/>
          </a:prstGeom>
          <a:noFill/>
          <a:ln w="349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7043058" y="217715"/>
            <a:ext cx="3907972" cy="457200"/>
          </a:xfrm>
          <a:prstGeom prst="wedgeRectCallout">
            <a:avLst>
              <a:gd name="adj1" fmla="val -170923"/>
              <a:gd name="adj2" fmla="val 4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フィールド変数</a:t>
            </a:r>
          </a:p>
        </p:txBody>
      </p:sp>
    </p:spTree>
    <p:extLst>
      <p:ext uri="{BB962C8B-B14F-4D97-AF65-F5344CB8AC3E}">
        <p14:creationId xmlns:p14="http://schemas.microsoft.com/office/powerpoint/2010/main" val="29323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263" y="264541"/>
            <a:ext cx="10515600" cy="1325563"/>
          </a:xfrm>
        </p:spPr>
        <p:txBody>
          <a:bodyPr/>
          <a:lstStyle/>
          <a:p>
            <a:r>
              <a:rPr kumimoji="1" lang="ja-JP" altLang="en-US" dirty="0"/>
              <a:t>復習</a:t>
            </a:r>
          </a:p>
        </p:txBody>
      </p:sp>
      <p:sp>
        <p:nvSpPr>
          <p:cNvPr id="4" name="テキスト ボックス 3"/>
          <p:cNvSpPr txBox="1"/>
          <p:nvPr/>
        </p:nvSpPr>
        <p:spPr>
          <a:xfrm>
            <a:off x="935120" y="1590104"/>
            <a:ext cx="3838551" cy="2246769"/>
          </a:xfrm>
          <a:prstGeom prst="rect">
            <a:avLst/>
          </a:prstGeom>
          <a:noFill/>
          <a:ln w="63500">
            <a:solidFill>
              <a:schemeClr val="accent1">
                <a:shade val="50000"/>
              </a:schemeClr>
            </a:solidFill>
          </a:ln>
        </p:spPr>
        <p:txBody>
          <a:bodyPr wrap="square" rtlCol="0">
            <a:spAutoFit/>
          </a:bodyPr>
          <a:lstStyle/>
          <a:p>
            <a:r>
              <a:rPr lang="ja-JP" altLang="en-US" sz="2800" dirty="0"/>
              <a:t>料理を作る</a:t>
            </a:r>
            <a:r>
              <a:rPr kumimoji="1" lang="ja-JP" altLang="en-US" sz="2800" dirty="0"/>
              <a:t>｛</a:t>
            </a:r>
            <a:endParaRPr kumimoji="1" lang="en-US" altLang="ja-JP" sz="2800" dirty="0"/>
          </a:p>
          <a:p>
            <a:r>
              <a:rPr lang="en-US" altLang="ja-JP" sz="2800" dirty="0"/>
              <a:t>	</a:t>
            </a:r>
            <a:r>
              <a:rPr lang="ja-JP" altLang="en-US" sz="2800" dirty="0"/>
              <a:t>食料を集める</a:t>
            </a:r>
            <a:endParaRPr lang="en-US" altLang="ja-JP" sz="2800" dirty="0"/>
          </a:p>
          <a:p>
            <a:r>
              <a:rPr lang="en-US" altLang="ja-JP" sz="2800" dirty="0"/>
              <a:t>	</a:t>
            </a:r>
            <a:r>
              <a:rPr lang="ja-JP" altLang="en-US" sz="2800" dirty="0"/>
              <a:t>調理する</a:t>
            </a:r>
            <a:endParaRPr lang="en-US" altLang="ja-JP" sz="2800" dirty="0"/>
          </a:p>
          <a:p>
            <a:r>
              <a:rPr lang="en-US" altLang="ja-JP" sz="2800" dirty="0"/>
              <a:t>	</a:t>
            </a:r>
            <a:r>
              <a:rPr lang="ja-JP" altLang="en-US" sz="2800" dirty="0"/>
              <a:t>盛り付け</a:t>
            </a:r>
            <a:endParaRPr lang="en-US" altLang="ja-JP" sz="2800" dirty="0"/>
          </a:p>
          <a:p>
            <a:r>
              <a:rPr kumimoji="1" lang="ja-JP" altLang="en-US" sz="2800" dirty="0"/>
              <a:t>｝</a:t>
            </a:r>
          </a:p>
        </p:txBody>
      </p:sp>
      <p:sp>
        <p:nvSpPr>
          <p:cNvPr id="8" name="テキスト ボックス 7"/>
          <p:cNvSpPr txBox="1"/>
          <p:nvPr/>
        </p:nvSpPr>
        <p:spPr>
          <a:xfrm>
            <a:off x="935119" y="4271134"/>
            <a:ext cx="3838551" cy="2246769"/>
          </a:xfrm>
          <a:prstGeom prst="rect">
            <a:avLst/>
          </a:prstGeom>
          <a:noFill/>
          <a:ln w="63500">
            <a:solidFill>
              <a:schemeClr val="accent1">
                <a:shade val="50000"/>
              </a:schemeClr>
            </a:solidFill>
          </a:ln>
        </p:spPr>
        <p:txBody>
          <a:bodyPr wrap="square" rtlCol="0">
            <a:spAutoFit/>
          </a:bodyPr>
          <a:lstStyle/>
          <a:p>
            <a:r>
              <a:rPr lang="ja-JP" altLang="en-US" sz="2800" dirty="0"/>
              <a:t>料理の片付け</a:t>
            </a:r>
            <a:r>
              <a:rPr kumimoji="1" lang="ja-JP" altLang="en-US" sz="2800" dirty="0"/>
              <a:t>｛</a:t>
            </a:r>
            <a:endParaRPr kumimoji="1" lang="en-US" altLang="ja-JP" sz="2800" dirty="0"/>
          </a:p>
          <a:p>
            <a:r>
              <a:rPr lang="en-US" altLang="ja-JP" sz="2800" dirty="0"/>
              <a:t>	</a:t>
            </a:r>
            <a:r>
              <a:rPr lang="ja-JP" altLang="en-US" sz="2800" dirty="0"/>
              <a:t>皿を集める</a:t>
            </a:r>
            <a:endParaRPr lang="en-US" altLang="ja-JP" sz="2800" dirty="0"/>
          </a:p>
          <a:p>
            <a:r>
              <a:rPr lang="en-US" altLang="ja-JP" sz="2800" dirty="0"/>
              <a:t>	</a:t>
            </a:r>
            <a:r>
              <a:rPr lang="ja-JP" altLang="en-US" sz="2800" dirty="0"/>
              <a:t>洗う</a:t>
            </a:r>
            <a:endParaRPr lang="en-US" altLang="ja-JP" sz="2800" dirty="0"/>
          </a:p>
          <a:p>
            <a:r>
              <a:rPr lang="en-US" altLang="ja-JP" sz="2800" dirty="0"/>
              <a:t>	</a:t>
            </a:r>
            <a:r>
              <a:rPr lang="ja-JP" altLang="en-US" sz="2800" dirty="0"/>
              <a:t>乾燥させる</a:t>
            </a:r>
            <a:endParaRPr lang="en-US" altLang="ja-JP" sz="2800" dirty="0"/>
          </a:p>
          <a:p>
            <a:r>
              <a:rPr kumimoji="1" lang="ja-JP" altLang="en-US" sz="2800" dirty="0"/>
              <a:t>｝</a:t>
            </a:r>
          </a:p>
        </p:txBody>
      </p:sp>
      <p:sp>
        <p:nvSpPr>
          <p:cNvPr id="10" name="右矢印 9"/>
          <p:cNvSpPr/>
          <p:nvPr/>
        </p:nvSpPr>
        <p:spPr>
          <a:xfrm>
            <a:off x="5050822" y="3401560"/>
            <a:ext cx="2351854" cy="1014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部品</a:t>
            </a:r>
          </a:p>
        </p:txBody>
      </p:sp>
      <p:sp>
        <p:nvSpPr>
          <p:cNvPr id="11" name="テキスト ボックス 10"/>
          <p:cNvSpPr txBox="1"/>
          <p:nvPr/>
        </p:nvSpPr>
        <p:spPr>
          <a:xfrm>
            <a:off x="7574126" y="2804339"/>
            <a:ext cx="4370224" cy="2246769"/>
          </a:xfrm>
          <a:prstGeom prst="rect">
            <a:avLst/>
          </a:prstGeom>
          <a:noFill/>
          <a:ln w="63500">
            <a:solidFill>
              <a:schemeClr val="accent1">
                <a:shade val="50000"/>
              </a:schemeClr>
            </a:solidFill>
          </a:ln>
        </p:spPr>
        <p:txBody>
          <a:bodyPr wrap="square" rtlCol="0">
            <a:spAutoFit/>
          </a:bodyPr>
          <a:lstStyle/>
          <a:p>
            <a:r>
              <a:rPr kumimoji="1" lang="ja-JP" altLang="en-US" sz="2800" dirty="0"/>
              <a:t>朝食｛</a:t>
            </a:r>
            <a:endParaRPr kumimoji="1" lang="en-US" altLang="ja-JP" sz="2800" dirty="0"/>
          </a:p>
          <a:p>
            <a:r>
              <a:rPr lang="en-US" altLang="ja-JP" sz="2800" dirty="0"/>
              <a:t>	</a:t>
            </a:r>
            <a:r>
              <a:rPr lang="ja-JP" altLang="en-US" sz="2800" dirty="0"/>
              <a:t>・「料理を作る」</a:t>
            </a:r>
            <a:endParaRPr lang="en-US" altLang="ja-JP" sz="2800" dirty="0"/>
          </a:p>
          <a:p>
            <a:r>
              <a:rPr kumimoji="1" lang="en-US" altLang="ja-JP" sz="2800" dirty="0"/>
              <a:t>	</a:t>
            </a:r>
            <a:r>
              <a:rPr kumimoji="1" lang="ja-JP" altLang="en-US" sz="2800" dirty="0"/>
              <a:t>・食べる</a:t>
            </a:r>
            <a:endParaRPr kumimoji="1" lang="en-US" altLang="ja-JP" sz="2800" dirty="0"/>
          </a:p>
          <a:p>
            <a:r>
              <a:rPr lang="en-US" altLang="ja-JP" sz="2800" dirty="0"/>
              <a:t>	</a:t>
            </a:r>
            <a:r>
              <a:rPr lang="ja-JP" altLang="en-US" sz="2800" dirty="0"/>
              <a:t>・「料理の片付け」</a:t>
            </a:r>
            <a:endParaRPr kumimoji="1" lang="en-US" altLang="ja-JP" sz="2800" dirty="0"/>
          </a:p>
          <a:p>
            <a:r>
              <a:rPr kumimoji="1" lang="ja-JP" altLang="en-US" sz="2800" dirty="0"/>
              <a:t>｝</a:t>
            </a:r>
          </a:p>
        </p:txBody>
      </p:sp>
    </p:spTree>
    <p:extLst>
      <p:ext uri="{BB962C8B-B14F-4D97-AF65-F5344CB8AC3E}">
        <p14:creationId xmlns:p14="http://schemas.microsoft.com/office/powerpoint/2010/main" val="105445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743" y="114754"/>
            <a:ext cx="10515600" cy="777875"/>
          </a:xfrm>
        </p:spPr>
        <p:txBody>
          <a:bodyPr/>
          <a:lstStyle/>
          <a:p>
            <a:r>
              <a:rPr lang="ja-JP" altLang="en-US" dirty="0">
                <a:latin typeface="ＭＳ ゴシック" panose="020B0609070205080204" pitchFamily="49" charset="-128"/>
                <a:ea typeface="ＭＳ ゴシック" panose="020B0609070205080204" pitchFamily="49" charset="-128"/>
              </a:rPr>
              <a:t>例題</a:t>
            </a:r>
            <a:r>
              <a:rPr lang="en-US" altLang="ja-JP" dirty="0">
                <a:latin typeface="ＭＳ ゴシック" panose="020B0609070205080204" pitchFamily="49" charset="-128"/>
                <a:ea typeface="ＭＳ ゴシック" panose="020B0609070205080204" pitchFamily="49" charset="-128"/>
              </a:rPr>
              <a:t>:</a:t>
            </a:r>
            <a:endParaRPr kumimoji="1" lang="ja-JP" altLang="en-US" dirty="0">
              <a:latin typeface="ＭＳ ゴシック" panose="020B0609070205080204" pitchFamily="49" charset="-128"/>
              <a:ea typeface="ＭＳ ゴシック" panose="020B0609070205080204" pitchFamily="49" charset="-128"/>
            </a:endParaRPr>
          </a:p>
        </p:txBody>
      </p:sp>
      <p:sp>
        <p:nvSpPr>
          <p:cNvPr id="3" name="コンテンツ プレースホルダー 2"/>
          <p:cNvSpPr>
            <a:spLocks noGrp="1"/>
          </p:cNvSpPr>
          <p:nvPr>
            <p:ph idx="1"/>
          </p:nvPr>
        </p:nvSpPr>
        <p:spPr>
          <a:xfrm>
            <a:off x="1034143" y="892629"/>
            <a:ext cx="10515600" cy="707572"/>
          </a:xfrm>
        </p:spPr>
        <p:txBody>
          <a:bodyPr/>
          <a:lstStyle/>
          <a:p>
            <a:pPr marL="0" indent="0">
              <a:buNone/>
            </a:pPr>
            <a:r>
              <a:rPr lang="ja-JP" altLang="en-US" dirty="0">
                <a:latin typeface="ＭＳ ゴシック" panose="020B0609070205080204" pitchFamily="49" charset="-128"/>
                <a:ea typeface="ＭＳ ゴシック" panose="020B0609070205080204" pitchFamily="49" charset="-128"/>
              </a:rPr>
              <a:t>１</a:t>
            </a:r>
            <a:r>
              <a:rPr lang="en-US" altLang="ja-JP" dirty="0">
                <a:latin typeface="ＭＳ ゴシック" panose="020B0609070205080204" pitchFamily="49" charset="-128"/>
                <a:ea typeface="ＭＳ ゴシック" panose="020B0609070205080204" pitchFamily="49" charset="-128"/>
              </a:rPr>
              <a:t>.main</a:t>
            </a:r>
            <a:r>
              <a:rPr lang="ja-JP" altLang="en-US" dirty="0">
                <a:latin typeface="ＭＳ ゴシック" panose="020B0609070205080204" pitchFamily="49" charset="-128"/>
                <a:ea typeface="ＭＳ ゴシック" panose="020B0609070205080204" pitchFamily="49" charset="-128"/>
              </a:rPr>
              <a:t>メソッドのあるクラスと別に</a:t>
            </a:r>
            <a:r>
              <a:rPr lang="en-US" altLang="ja-JP" dirty="0">
                <a:latin typeface="ＭＳ ゴシック" panose="020B0609070205080204" pitchFamily="49" charset="-128"/>
                <a:ea typeface="ＭＳ ゴシック" panose="020B0609070205080204" pitchFamily="49" charset="-128"/>
              </a:rPr>
              <a:t>Human</a:t>
            </a:r>
            <a:r>
              <a:rPr lang="ja-JP" altLang="en-US" dirty="0">
                <a:latin typeface="ＭＳ ゴシック" panose="020B0609070205080204" pitchFamily="49" charset="-128"/>
                <a:ea typeface="ＭＳ ゴシック" panose="020B0609070205080204" pitchFamily="49" charset="-128"/>
              </a:rPr>
              <a:t>クラスを作成</a:t>
            </a:r>
            <a:endParaRPr lang="en-US" altLang="ja-JP" dirty="0">
              <a:latin typeface="ＭＳ ゴシック" panose="020B0609070205080204" pitchFamily="49" charset="-128"/>
              <a:ea typeface="ＭＳ ゴシック" panose="020B0609070205080204" pitchFamily="49" charset="-128"/>
            </a:endParaRPr>
          </a:p>
          <a:p>
            <a:pPr marL="0" indent="0">
              <a:buNone/>
            </a:pPr>
            <a:endParaRPr kumimoji="1" lang="en-US" altLang="ja-JP" dirty="0">
              <a:latin typeface="ＭＳ ゴシック" panose="020B0609070205080204" pitchFamily="49" charset="-128"/>
              <a:ea typeface="ＭＳ ゴシック" panose="020B0609070205080204" pitchFamily="49" charset="-128"/>
            </a:endParaRPr>
          </a:p>
          <a:p>
            <a:pPr marL="0" indent="0">
              <a:buNone/>
            </a:pPr>
            <a:endParaRPr kumimoji="1" lang="ja-JP" alt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3216728" y="1567545"/>
            <a:ext cx="5040085" cy="3170099"/>
          </a:xfrm>
          <a:prstGeom prst="rect">
            <a:avLst/>
          </a:prstGeom>
          <a:noFill/>
          <a:ln>
            <a:solidFill>
              <a:schemeClr val="accent1">
                <a:shade val="50000"/>
              </a:schemeClr>
            </a:solidFill>
          </a:ln>
        </p:spPr>
        <p:txBody>
          <a:bodyPr wrap="square" rtlCol="0">
            <a:spAutoFit/>
          </a:bodyPr>
          <a:lstStyle/>
          <a:p>
            <a:r>
              <a:rPr kumimoji="1" lang="en-US" altLang="ja-JP" sz="2800" b="1" dirty="0"/>
              <a:t>Human</a:t>
            </a:r>
            <a:r>
              <a:rPr lang="ja-JP" altLang="en-US" sz="2800" b="1" dirty="0"/>
              <a:t>クラス</a:t>
            </a:r>
            <a:endParaRPr lang="en-US" altLang="ja-JP" sz="2800" b="1" dirty="0"/>
          </a:p>
          <a:p>
            <a:r>
              <a:rPr lang="ja-JP" altLang="en-US" sz="2400" dirty="0"/>
              <a:t>フィールド変数</a:t>
            </a:r>
            <a:endParaRPr lang="en-US" altLang="ja-JP" sz="2400" dirty="0"/>
          </a:p>
          <a:p>
            <a:r>
              <a:rPr kumimoji="1" lang="ja-JP" altLang="en-US" sz="2400" dirty="0"/>
              <a:t>・</a:t>
            </a:r>
            <a:r>
              <a:rPr lang="en-US" altLang="ja-JP" sz="2400" dirty="0"/>
              <a:t>String</a:t>
            </a:r>
            <a:r>
              <a:rPr lang="ja-JP" altLang="en-US" sz="2400" dirty="0"/>
              <a:t>型で変数名　</a:t>
            </a:r>
            <a:r>
              <a:rPr lang="en-US" altLang="ja-JP" sz="2400" dirty="0"/>
              <a:t>food</a:t>
            </a:r>
          </a:p>
          <a:p>
            <a:endParaRPr lang="en-US" altLang="ja-JP" sz="2400" dirty="0"/>
          </a:p>
          <a:p>
            <a:r>
              <a:rPr kumimoji="1" lang="ja-JP" altLang="en-US" sz="2800" b="1" dirty="0"/>
              <a:t>メソッド</a:t>
            </a:r>
            <a:endParaRPr kumimoji="1" lang="en-US" altLang="ja-JP" sz="2800" b="1" dirty="0"/>
          </a:p>
          <a:p>
            <a:r>
              <a:rPr kumimoji="1" lang="ja-JP" altLang="en-US" sz="2400" dirty="0"/>
              <a:t>・</a:t>
            </a:r>
            <a:r>
              <a:rPr kumimoji="1" lang="en-US" altLang="ja-JP" sz="2400" dirty="0"/>
              <a:t>eat</a:t>
            </a:r>
            <a:r>
              <a:rPr kumimoji="1" lang="ja-JP" altLang="en-US" sz="2400" dirty="0"/>
              <a:t>メソッド</a:t>
            </a:r>
            <a:endParaRPr lang="en-US" altLang="ja-JP" sz="2400" dirty="0"/>
          </a:p>
          <a:p>
            <a:r>
              <a:rPr kumimoji="1" lang="ja-JP" altLang="en-US" sz="2400" dirty="0"/>
              <a:t>引数</a:t>
            </a:r>
            <a:r>
              <a:rPr kumimoji="1" lang="en-US" altLang="ja-JP" sz="2400" dirty="0"/>
              <a:t>: String</a:t>
            </a:r>
            <a:r>
              <a:rPr lang="ja-JP" altLang="en-US" sz="2400" dirty="0"/>
              <a:t>型</a:t>
            </a:r>
            <a:r>
              <a:rPr lang="en-US" altLang="ja-JP" sz="2400" dirty="0"/>
              <a:t>1</a:t>
            </a:r>
            <a:r>
              <a:rPr lang="ja-JP" altLang="en-US" sz="2400" dirty="0"/>
              <a:t>つ</a:t>
            </a:r>
            <a:endParaRPr lang="en-US" altLang="ja-JP" sz="2400" dirty="0"/>
          </a:p>
          <a:p>
            <a:r>
              <a:rPr lang="ja-JP" altLang="en-US" sz="2400" dirty="0"/>
              <a:t>処理</a:t>
            </a:r>
            <a:r>
              <a:rPr lang="en-US" altLang="ja-JP" sz="2400" dirty="0"/>
              <a:t>:  </a:t>
            </a:r>
            <a:r>
              <a:rPr lang="ja-JP" altLang="en-US" sz="2400" dirty="0"/>
              <a:t>変数</a:t>
            </a:r>
            <a:r>
              <a:rPr lang="en-US" altLang="ja-JP" sz="2400" dirty="0"/>
              <a:t>food</a:t>
            </a:r>
            <a:r>
              <a:rPr lang="ja-JP" altLang="en-US" sz="2400" dirty="0"/>
              <a:t>に代入する</a:t>
            </a:r>
            <a:endParaRPr lang="en-US" altLang="ja-JP" sz="2400" dirty="0"/>
          </a:p>
        </p:txBody>
      </p:sp>
      <p:sp>
        <p:nvSpPr>
          <p:cNvPr id="5" name="コンテンツ プレースホルダー 2"/>
          <p:cNvSpPr txBox="1">
            <a:spLocks/>
          </p:cNvSpPr>
          <p:nvPr/>
        </p:nvSpPr>
        <p:spPr>
          <a:xfrm>
            <a:off x="566058" y="5412560"/>
            <a:ext cx="11255828" cy="7293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latin typeface="ＭＳ ゴシック" panose="020B0609070205080204" pitchFamily="49" charset="-128"/>
                <a:ea typeface="ＭＳ ゴシック" panose="020B0609070205080204" pitchFamily="49" charset="-128"/>
              </a:rPr>
              <a:t>2.main</a:t>
            </a:r>
            <a:r>
              <a:rPr lang="ja-JP" altLang="en-US" dirty="0">
                <a:latin typeface="ＭＳ ゴシック" panose="020B0609070205080204" pitchFamily="49" charset="-128"/>
                <a:ea typeface="ＭＳ ゴシック" panose="020B0609070205080204" pitchFamily="49" charset="-128"/>
              </a:rPr>
              <a:t>メソッドから</a:t>
            </a:r>
            <a:r>
              <a:rPr lang="en-US" altLang="ja-JP" dirty="0">
                <a:latin typeface="ＭＳ ゴシック" panose="020B0609070205080204" pitchFamily="49" charset="-128"/>
                <a:ea typeface="ＭＳ ゴシック" panose="020B0609070205080204" pitchFamily="49" charset="-128"/>
              </a:rPr>
              <a:t>Human</a:t>
            </a:r>
            <a:r>
              <a:rPr lang="ja-JP" altLang="en-US" dirty="0">
                <a:latin typeface="ＭＳ ゴシック" panose="020B0609070205080204" pitchFamily="49" charset="-128"/>
                <a:ea typeface="ＭＳ ゴシック" panose="020B0609070205080204" pitchFamily="49" charset="-128"/>
              </a:rPr>
              <a:t>クラスのメソッド</a:t>
            </a:r>
            <a:r>
              <a:rPr lang="en-US" altLang="ja-JP" dirty="0">
                <a:latin typeface="ＭＳ ゴシック" panose="020B0609070205080204" pitchFamily="49" charset="-128"/>
                <a:ea typeface="ＭＳ ゴシック" panose="020B0609070205080204" pitchFamily="49" charset="-128"/>
              </a:rPr>
              <a:t>eat</a:t>
            </a:r>
            <a:r>
              <a:rPr lang="ja-JP" altLang="en-US" dirty="0">
                <a:latin typeface="ＭＳ ゴシック" panose="020B0609070205080204" pitchFamily="49" charset="-128"/>
                <a:ea typeface="ＭＳ ゴシック" panose="020B0609070205080204" pitchFamily="49" charset="-128"/>
              </a:rPr>
              <a:t>を引数</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パン</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で呼ぶ</a:t>
            </a:r>
            <a:endParaRPr lang="en-US" altLang="ja-JP" dirty="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endParaRPr lang="en-US" altLang="ja-JP" dirty="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endParaRPr lang="en-US" altLang="ja-JP" dirty="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endParaRPr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060302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3772" y="1564368"/>
            <a:ext cx="10515600" cy="4351338"/>
          </a:xfrm>
          <a:ln w="50800">
            <a:solidFill>
              <a:schemeClr val="accent1">
                <a:shade val="50000"/>
              </a:schemeClr>
            </a:solidFill>
          </a:ln>
        </p:spPr>
        <p:txBody>
          <a:bodyPr>
            <a:normAutofit/>
          </a:bodyPr>
          <a:lstStyle/>
          <a:p>
            <a:pPr marL="0" indent="0">
              <a:buNone/>
            </a:pPr>
            <a:r>
              <a:rPr kumimoji="1" lang="en-US" altLang="ja-JP" sz="3600" dirty="0"/>
              <a:t>publ</a:t>
            </a:r>
            <a:r>
              <a:rPr lang="en-US" altLang="ja-JP" sz="3600" dirty="0"/>
              <a:t>ic class Main{</a:t>
            </a:r>
          </a:p>
          <a:p>
            <a:pPr marL="0" indent="0">
              <a:buNone/>
            </a:pPr>
            <a:r>
              <a:rPr lang="en-US" altLang="ja-JP" sz="3600" dirty="0"/>
              <a:t>	public static void main(String[] </a:t>
            </a:r>
            <a:r>
              <a:rPr lang="en-US" altLang="ja-JP" sz="3600" dirty="0" err="1"/>
              <a:t>args</a:t>
            </a:r>
            <a:r>
              <a:rPr lang="en-US" altLang="ja-JP" sz="3600" dirty="0"/>
              <a:t>){</a:t>
            </a:r>
          </a:p>
          <a:p>
            <a:pPr marL="0" indent="0">
              <a:buNone/>
            </a:pPr>
            <a:r>
              <a:rPr kumimoji="1" lang="en-US" altLang="ja-JP" sz="3600" dirty="0"/>
              <a:t>	</a:t>
            </a:r>
            <a:r>
              <a:rPr lang="en-US" altLang="ja-JP" sz="3600" dirty="0"/>
              <a:t>}</a:t>
            </a:r>
          </a:p>
          <a:p>
            <a:pPr marL="0" indent="0">
              <a:buNone/>
            </a:pPr>
            <a:r>
              <a:rPr kumimoji="1" lang="en-US" altLang="ja-JP" sz="3600" dirty="0"/>
              <a:t>}</a:t>
            </a:r>
          </a:p>
          <a:p>
            <a:pPr marL="0" indent="0">
              <a:buNone/>
            </a:pPr>
            <a:endParaRPr lang="en-US" altLang="ja-JP" sz="3600" dirty="0"/>
          </a:p>
          <a:p>
            <a:pPr marL="0" indent="0">
              <a:buNone/>
            </a:pPr>
            <a:r>
              <a:rPr kumimoji="1" lang="en-US" altLang="ja-JP" sz="3600" dirty="0">
                <a:solidFill>
                  <a:srgbClr val="FF0000"/>
                </a:solidFill>
              </a:rPr>
              <a:t>class Human{</a:t>
            </a:r>
          </a:p>
          <a:p>
            <a:pPr marL="0" indent="0">
              <a:buNone/>
            </a:pPr>
            <a:r>
              <a:rPr lang="en-US" altLang="ja-JP" sz="3600" dirty="0">
                <a:solidFill>
                  <a:srgbClr val="FF0000"/>
                </a:solidFill>
              </a:rPr>
              <a:t>}</a:t>
            </a:r>
            <a:endParaRPr kumimoji="1" lang="ja-JP" altLang="en-US" sz="3600" dirty="0">
              <a:solidFill>
                <a:srgbClr val="FF0000"/>
              </a:solidFill>
            </a:endParaRPr>
          </a:p>
        </p:txBody>
      </p:sp>
      <p:sp>
        <p:nvSpPr>
          <p:cNvPr id="4" name="コンテンツ プレースホルダー 2"/>
          <p:cNvSpPr txBox="1">
            <a:spLocks/>
          </p:cNvSpPr>
          <p:nvPr/>
        </p:nvSpPr>
        <p:spPr>
          <a:xfrm>
            <a:off x="250373" y="283029"/>
            <a:ext cx="11941627" cy="707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latin typeface="ＭＳ ゴシック" panose="020B0609070205080204" pitchFamily="49" charset="-128"/>
                <a:ea typeface="ＭＳ ゴシック" panose="020B0609070205080204" pitchFamily="49" charset="-128"/>
              </a:rPr>
              <a:t>１</a:t>
            </a:r>
            <a:r>
              <a:rPr lang="en-US" altLang="ja-JP" sz="3600" dirty="0">
                <a:latin typeface="ＭＳ ゴシック" panose="020B0609070205080204" pitchFamily="49" charset="-128"/>
                <a:ea typeface="ＭＳ ゴシック" panose="020B0609070205080204" pitchFamily="49" charset="-128"/>
              </a:rPr>
              <a:t>.main</a:t>
            </a:r>
            <a:r>
              <a:rPr lang="ja-JP" altLang="en-US" sz="3600" dirty="0">
                <a:latin typeface="ＭＳ ゴシック" panose="020B0609070205080204" pitchFamily="49" charset="-128"/>
                <a:ea typeface="ＭＳ ゴシック" panose="020B0609070205080204" pitchFamily="49" charset="-128"/>
              </a:rPr>
              <a:t>メソッドのあるクラスと別に</a:t>
            </a:r>
            <a:r>
              <a:rPr lang="en-US" altLang="ja-JP" sz="3600" dirty="0">
                <a:solidFill>
                  <a:srgbClr val="FF0000"/>
                </a:solidFill>
                <a:latin typeface="ＭＳ ゴシック" panose="020B0609070205080204" pitchFamily="49" charset="-128"/>
                <a:ea typeface="ＭＳ ゴシック" panose="020B0609070205080204" pitchFamily="49" charset="-128"/>
              </a:rPr>
              <a:t>Human</a:t>
            </a:r>
            <a:r>
              <a:rPr lang="ja-JP" altLang="en-US" sz="3600" dirty="0">
                <a:solidFill>
                  <a:srgbClr val="FF0000"/>
                </a:solidFill>
                <a:latin typeface="ＭＳ ゴシック" panose="020B0609070205080204" pitchFamily="49" charset="-128"/>
                <a:ea typeface="ＭＳ ゴシック" panose="020B0609070205080204" pitchFamily="49" charset="-128"/>
              </a:rPr>
              <a:t>クラス</a:t>
            </a:r>
            <a:r>
              <a:rPr lang="ja-JP" altLang="en-US" sz="3600" dirty="0">
                <a:latin typeface="ＭＳ ゴシック" panose="020B0609070205080204" pitchFamily="49" charset="-128"/>
                <a:ea typeface="ＭＳ ゴシック" panose="020B0609070205080204" pitchFamily="49" charset="-128"/>
              </a:rPr>
              <a:t>を作成</a:t>
            </a:r>
          </a:p>
        </p:txBody>
      </p:sp>
    </p:spTree>
    <p:extLst>
      <p:ext uri="{BB962C8B-B14F-4D97-AF65-F5344CB8AC3E}">
        <p14:creationId xmlns:p14="http://schemas.microsoft.com/office/powerpoint/2010/main" val="1610411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3772" y="1564368"/>
            <a:ext cx="10515600" cy="4901746"/>
          </a:xfrm>
          <a:ln w="50800">
            <a:solidFill>
              <a:schemeClr val="accent1">
                <a:shade val="50000"/>
              </a:schemeClr>
            </a:solidFill>
          </a:ln>
        </p:spPr>
        <p:txBody>
          <a:bodyPr>
            <a:normAutofit fontScale="70000" lnSpcReduction="20000"/>
          </a:bodyPr>
          <a:lstStyle/>
          <a:p>
            <a:pPr marL="0" indent="0">
              <a:buNone/>
            </a:pPr>
            <a:r>
              <a:rPr kumimoji="1" lang="en-US" altLang="ja-JP" sz="3600" dirty="0"/>
              <a:t>publ</a:t>
            </a:r>
            <a:r>
              <a:rPr lang="en-US" altLang="ja-JP" sz="3600" dirty="0"/>
              <a:t>ic class Main{</a:t>
            </a:r>
          </a:p>
          <a:p>
            <a:pPr marL="0" indent="0">
              <a:buNone/>
            </a:pPr>
            <a:r>
              <a:rPr lang="en-US" altLang="ja-JP" sz="3600" dirty="0"/>
              <a:t>	public static void main(String[] </a:t>
            </a:r>
            <a:r>
              <a:rPr lang="en-US" altLang="ja-JP" sz="3600" dirty="0" err="1"/>
              <a:t>args</a:t>
            </a:r>
            <a:r>
              <a:rPr lang="en-US" altLang="ja-JP" sz="3600" dirty="0"/>
              <a:t>){</a:t>
            </a:r>
          </a:p>
          <a:p>
            <a:pPr marL="0" indent="0">
              <a:buNone/>
            </a:pPr>
            <a:r>
              <a:rPr kumimoji="1" lang="en-US" altLang="ja-JP" sz="3600" dirty="0"/>
              <a:t>	</a:t>
            </a:r>
            <a:r>
              <a:rPr lang="en-US" altLang="ja-JP" sz="3600" dirty="0"/>
              <a:t>}</a:t>
            </a:r>
          </a:p>
          <a:p>
            <a:pPr marL="0" indent="0">
              <a:buNone/>
            </a:pPr>
            <a:r>
              <a:rPr kumimoji="1" lang="en-US" altLang="ja-JP" sz="3600" dirty="0"/>
              <a:t>}</a:t>
            </a:r>
          </a:p>
          <a:p>
            <a:pPr marL="0" indent="0">
              <a:buNone/>
            </a:pPr>
            <a:endParaRPr lang="en-US" altLang="ja-JP" sz="3600" dirty="0"/>
          </a:p>
          <a:p>
            <a:pPr marL="0" indent="0">
              <a:buNone/>
            </a:pPr>
            <a:r>
              <a:rPr kumimoji="1" lang="en-US" altLang="ja-JP" sz="4500" dirty="0">
                <a:solidFill>
                  <a:srgbClr val="FF0000"/>
                </a:solidFill>
              </a:rPr>
              <a:t>class Human{</a:t>
            </a:r>
          </a:p>
          <a:p>
            <a:pPr marL="0" indent="0">
              <a:buNone/>
            </a:pPr>
            <a:r>
              <a:rPr lang="en-US" altLang="ja-JP" sz="4500" dirty="0"/>
              <a:t>	String food;</a:t>
            </a:r>
          </a:p>
          <a:p>
            <a:pPr marL="0" indent="0">
              <a:buNone/>
            </a:pPr>
            <a:r>
              <a:rPr kumimoji="1" lang="en-US" altLang="ja-JP" sz="4500" b="1" dirty="0">
                <a:solidFill>
                  <a:schemeClr val="accent6">
                    <a:lumMod val="75000"/>
                  </a:schemeClr>
                </a:solidFill>
              </a:rPr>
              <a:t>	void eat(String food){</a:t>
            </a:r>
          </a:p>
          <a:p>
            <a:pPr marL="0" indent="0">
              <a:buNone/>
            </a:pPr>
            <a:r>
              <a:rPr lang="en-US" altLang="ja-JP" sz="4500" b="1" dirty="0">
                <a:solidFill>
                  <a:schemeClr val="accent6">
                    <a:lumMod val="75000"/>
                  </a:schemeClr>
                </a:solidFill>
              </a:rPr>
              <a:t>		</a:t>
            </a:r>
            <a:r>
              <a:rPr lang="en-US" altLang="ja-JP" sz="4500" b="1" dirty="0" err="1">
                <a:solidFill>
                  <a:schemeClr val="accent6">
                    <a:lumMod val="75000"/>
                  </a:schemeClr>
                </a:solidFill>
              </a:rPr>
              <a:t>this.food</a:t>
            </a:r>
            <a:r>
              <a:rPr lang="en-US" altLang="ja-JP" sz="4500" b="1" dirty="0">
                <a:solidFill>
                  <a:schemeClr val="accent6">
                    <a:lumMod val="75000"/>
                  </a:schemeClr>
                </a:solidFill>
              </a:rPr>
              <a:t> = food;</a:t>
            </a:r>
          </a:p>
          <a:p>
            <a:pPr marL="0" indent="0">
              <a:buNone/>
            </a:pPr>
            <a:r>
              <a:rPr lang="en-US" altLang="ja-JP" sz="4500" b="1" dirty="0">
                <a:solidFill>
                  <a:schemeClr val="accent6">
                    <a:lumMod val="75000"/>
                  </a:schemeClr>
                </a:solidFill>
              </a:rPr>
              <a:t>	}</a:t>
            </a:r>
            <a:endParaRPr kumimoji="1" lang="en-US" altLang="ja-JP" sz="4500" b="1" dirty="0">
              <a:solidFill>
                <a:schemeClr val="accent6">
                  <a:lumMod val="75000"/>
                </a:schemeClr>
              </a:solidFill>
            </a:endParaRPr>
          </a:p>
          <a:p>
            <a:pPr marL="0" indent="0">
              <a:buNone/>
            </a:pPr>
            <a:r>
              <a:rPr lang="en-US" altLang="ja-JP" sz="4500" dirty="0">
                <a:solidFill>
                  <a:srgbClr val="FF0000"/>
                </a:solidFill>
              </a:rPr>
              <a:t>}</a:t>
            </a:r>
            <a:endParaRPr kumimoji="1" lang="ja-JP" altLang="en-US" sz="4500" dirty="0">
              <a:solidFill>
                <a:srgbClr val="FF0000"/>
              </a:solidFill>
            </a:endParaRPr>
          </a:p>
        </p:txBody>
      </p:sp>
      <p:sp>
        <p:nvSpPr>
          <p:cNvPr id="4" name="コンテンツ プレースホルダー 2"/>
          <p:cNvSpPr txBox="1">
            <a:spLocks/>
          </p:cNvSpPr>
          <p:nvPr/>
        </p:nvSpPr>
        <p:spPr>
          <a:xfrm>
            <a:off x="250373" y="283029"/>
            <a:ext cx="11941627" cy="707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latin typeface="ＭＳ ゴシック" panose="020B0609070205080204" pitchFamily="49" charset="-128"/>
                <a:ea typeface="ＭＳ ゴシック" panose="020B0609070205080204" pitchFamily="49" charset="-128"/>
              </a:rPr>
              <a:t>１</a:t>
            </a:r>
            <a:r>
              <a:rPr lang="en-US" altLang="ja-JP" sz="3600" dirty="0">
                <a:latin typeface="ＭＳ ゴシック" panose="020B0609070205080204" pitchFamily="49" charset="-128"/>
                <a:ea typeface="ＭＳ ゴシック" panose="020B0609070205080204" pitchFamily="49" charset="-128"/>
              </a:rPr>
              <a:t>.main</a:t>
            </a:r>
            <a:r>
              <a:rPr lang="ja-JP" altLang="en-US" sz="3600" dirty="0">
                <a:latin typeface="ＭＳ ゴシック" panose="020B0609070205080204" pitchFamily="49" charset="-128"/>
                <a:ea typeface="ＭＳ ゴシック" panose="020B0609070205080204" pitchFamily="49" charset="-128"/>
              </a:rPr>
              <a:t>メソッドのあるクラスと別に</a:t>
            </a:r>
            <a:r>
              <a:rPr lang="en-US" altLang="ja-JP" sz="3600" dirty="0">
                <a:solidFill>
                  <a:srgbClr val="FF0000"/>
                </a:solidFill>
                <a:latin typeface="ＭＳ ゴシック" panose="020B0609070205080204" pitchFamily="49" charset="-128"/>
                <a:ea typeface="ＭＳ ゴシック" panose="020B0609070205080204" pitchFamily="49" charset="-128"/>
              </a:rPr>
              <a:t>Human</a:t>
            </a:r>
            <a:r>
              <a:rPr lang="ja-JP" altLang="en-US" sz="3600" dirty="0">
                <a:solidFill>
                  <a:srgbClr val="FF0000"/>
                </a:solidFill>
                <a:latin typeface="ＭＳ ゴシック" panose="020B0609070205080204" pitchFamily="49" charset="-128"/>
                <a:ea typeface="ＭＳ ゴシック" panose="020B0609070205080204" pitchFamily="49" charset="-128"/>
              </a:rPr>
              <a:t>クラス</a:t>
            </a:r>
            <a:r>
              <a:rPr lang="ja-JP" altLang="en-US" sz="3600" dirty="0">
                <a:latin typeface="ＭＳ ゴシック" panose="020B0609070205080204" pitchFamily="49" charset="-128"/>
                <a:ea typeface="ＭＳ ゴシック" panose="020B0609070205080204" pitchFamily="49" charset="-128"/>
              </a:rPr>
              <a:t>を作成</a:t>
            </a:r>
          </a:p>
        </p:txBody>
      </p:sp>
      <p:sp>
        <p:nvSpPr>
          <p:cNvPr id="5" name="テキスト ボックス 4"/>
          <p:cNvSpPr txBox="1"/>
          <p:nvPr/>
        </p:nvSpPr>
        <p:spPr>
          <a:xfrm>
            <a:off x="7505701" y="1959431"/>
            <a:ext cx="4261757" cy="3539430"/>
          </a:xfrm>
          <a:prstGeom prst="rect">
            <a:avLst/>
          </a:prstGeom>
          <a:solidFill>
            <a:schemeClr val="bg1"/>
          </a:solidFill>
          <a:ln>
            <a:solidFill>
              <a:schemeClr val="accent1">
                <a:lumMod val="50000"/>
              </a:schemeClr>
            </a:solidFill>
          </a:ln>
        </p:spPr>
        <p:txBody>
          <a:bodyPr wrap="square" rtlCol="0">
            <a:spAutoFit/>
          </a:bodyPr>
          <a:lstStyle/>
          <a:p>
            <a:r>
              <a:rPr kumimoji="1" lang="en-US" altLang="ja-JP" sz="2800" b="1" dirty="0"/>
              <a:t>Human</a:t>
            </a:r>
            <a:r>
              <a:rPr lang="ja-JP" altLang="en-US" sz="2800" b="1" dirty="0"/>
              <a:t>クラス</a:t>
            </a:r>
            <a:endParaRPr lang="en-US" altLang="ja-JP" sz="2800" b="1" dirty="0"/>
          </a:p>
          <a:p>
            <a:r>
              <a:rPr lang="ja-JP" altLang="en-US" sz="2400" dirty="0"/>
              <a:t>フィールド変数</a:t>
            </a:r>
            <a:endParaRPr lang="en-US" altLang="ja-JP" sz="2400" dirty="0"/>
          </a:p>
          <a:p>
            <a:r>
              <a:rPr kumimoji="1" lang="ja-JP" altLang="en-US" sz="2400" dirty="0"/>
              <a:t>・</a:t>
            </a:r>
            <a:r>
              <a:rPr lang="en-US" altLang="ja-JP" sz="2400" dirty="0"/>
              <a:t>String</a:t>
            </a:r>
            <a:r>
              <a:rPr lang="ja-JP" altLang="en-US" sz="2400" dirty="0"/>
              <a:t>型で変数名　</a:t>
            </a:r>
            <a:r>
              <a:rPr lang="en-US" altLang="ja-JP" sz="2400" dirty="0"/>
              <a:t>food</a:t>
            </a:r>
          </a:p>
          <a:p>
            <a:endParaRPr lang="en-US" altLang="ja-JP" sz="2400" dirty="0"/>
          </a:p>
          <a:p>
            <a:r>
              <a:rPr kumimoji="1" lang="ja-JP" altLang="en-US" sz="2800" b="1" dirty="0">
                <a:solidFill>
                  <a:schemeClr val="accent6">
                    <a:lumMod val="75000"/>
                  </a:schemeClr>
                </a:solidFill>
              </a:rPr>
              <a:t>メソッド</a:t>
            </a:r>
            <a:endParaRPr kumimoji="1" lang="en-US" altLang="ja-JP" sz="2800" b="1" dirty="0">
              <a:solidFill>
                <a:schemeClr val="accent6">
                  <a:lumMod val="75000"/>
                </a:schemeClr>
              </a:solidFill>
            </a:endParaRPr>
          </a:p>
          <a:p>
            <a:r>
              <a:rPr kumimoji="1" lang="ja-JP" altLang="en-US" sz="2400" dirty="0"/>
              <a:t>・</a:t>
            </a:r>
            <a:r>
              <a:rPr kumimoji="1" lang="en-US" altLang="ja-JP" sz="2400" dirty="0"/>
              <a:t>eat</a:t>
            </a:r>
            <a:r>
              <a:rPr kumimoji="1" lang="ja-JP" altLang="en-US" sz="2400" dirty="0"/>
              <a:t>メソッド</a:t>
            </a:r>
            <a:endParaRPr lang="en-US" altLang="ja-JP" sz="2400" dirty="0"/>
          </a:p>
          <a:p>
            <a:r>
              <a:rPr kumimoji="1" lang="ja-JP" altLang="en-US" sz="2400" dirty="0"/>
              <a:t>引数</a:t>
            </a:r>
            <a:r>
              <a:rPr kumimoji="1" lang="en-US" altLang="ja-JP" sz="2400" dirty="0"/>
              <a:t>: String</a:t>
            </a:r>
            <a:r>
              <a:rPr lang="ja-JP" altLang="en-US" sz="2400" dirty="0"/>
              <a:t>型</a:t>
            </a:r>
            <a:r>
              <a:rPr lang="en-US" altLang="ja-JP" sz="2400" dirty="0"/>
              <a:t>1</a:t>
            </a:r>
            <a:r>
              <a:rPr lang="ja-JP" altLang="en-US" sz="2400" dirty="0"/>
              <a:t>つ</a:t>
            </a:r>
            <a:endParaRPr lang="en-US" altLang="ja-JP" sz="2400" dirty="0"/>
          </a:p>
          <a:p>
            <a:r>
              <a:rPr lang="ja-JP" altLang="en-US" sz="2400" dirty="0"/>
              <a:t>処理</a:t>
            </a:r>
            <a:r>
              <a:rPr lang="en-US" altLang="ja-JP" sz="2400" dirty="0"/>
              <a:t>:  </a:t>
            </a:r>
            <a:r>
              <a:rPr lang="ja-JP" altLang="en-US" sz="2400" dirty="0"/>
              <a:t>変数</a:t>
            </a:r>
            <a:r>
              <a:rPr lang="en-US" altLang="ja-JP" sz="2400" dirty="0"/>
              <a:t>food</a:t>
            </a:r>
            <a:r>
              <a:rPr lang="ja-JP" altLang="en-US" sz="2400" dirty="0"/>
              <a:t>に代入する</a:t>
            </a:r>
            <a:endParaRPr lang="en-US" altLang="ja-JP" sz="2400" dirty="0"/>
          </a:p>
          <a:p>
            <a:r>
              <a:rPr lang="ja-JP" altLang="en-US" sz="2400" dirty="0"/>
              <a:t>返り値なし</a:t>
            </a:r>
            <a:endParaRPr lang="en-US" altLang="ja-JP" sz="2400" dirty="0"/>
          </a:p>
        </p:txBody>
      </p:sp>
    </p:spTree>
    <p:extLst>
      <p:ext uri="{BB962C8B-B14F-4D97-AF65-F5344CB8AC3E}">
        <p14:creationId xmlns:p14="http://schemas.microsoft.com/office/powerpoint/2010/main" val="283618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3772" y="1564368"/>
            <a:ext cx="10515600" cy="4901746"/>
          </a:xfrm>
          <a:ln w="50800">
            <a:solidFill>
              <a:schemeClr val="accent1">
                <a:shade val="50000"/>
              </a:schemeClr>
            </a:solidFill>
          </a:ln>
        </p:spPr>
        <p:txBody>
          <a:bodyPr>
            <a:normAutofit fontScale="70000" lnSpcReduction="20000"/>
          </a:bodyPr>
          <a:lstStyle/>
          <a:p>
            <a:pPr marL="0" indent="0">
              <a:buNone/>
            </a:pPr>
            <a:r>
              <a:rPr kumimoji="1" lang="en-US" altLang="ja-JP" sz="3600" dirty="0"/>
              <a:t>publ</a:t>
            </a:r>
            <a:r>
              <a:rPr lang="en-US" altLang="ja-JP" sz="3600" dirty="0"/>
              <a:t>ic class Main{</a:t>
            </a:r>
          </a:p>
          <a:p>
            <a:pPr marL="0" indent="0">
              <a:buNone/>
            </a:pPr>
            <a:r>
              <a:rPr lang="en-US" altLang="ja-JP" sz="3600" dirty="0"/>
              <a:t>	public static void main(String[] </a:t>
            </a:r>
            <a:r>
              <a:rPr lang="en-US" altLang="ja-JP" sz="3600" dirty="0" err="1"/>
              <a:t>args</a:t>
            </a:r>
            <a:r>
              <a:rPr lang="en-US" altLang="ja-JP" sz="3600" dirty="0"/>
              <a:t>){</a:t>
            </a:r>
          </a:p>
          <a:p>
            <a:pPr marL="0" indent="0">
              <a:buNone/>
            </a:pPr>
            <a:r>
              <a:rPr kumimoji="1" lang="en-US" altLang="ja-JP" sz="3600" dirty="0"/>
              <a:t>	</a:t>
            </a:r>
            <a:r>
              <a:rPr lang="en-US" altLang="ja-JP" sz="3600" dirty="0"/>
              <a:t>}</a:t>
            </a:r>
          </a:p>
          <a:p>
            <a:pPr marL="0" indent="0">
              <a:buNone/>
            </a:pPr>
            <a:r>
              <a:rPr kumimoji="1" lang="en-US" altLang="ja-JP" sz="3600" dirty="0"/>
              <a:t>}</a:t>
            </a:r>
          </a:p>
          <a:p>
            <a:pPr marL="0" indent="0">
              <a:buNone/>
            </a:pPr>
            <a:endParaRPr lang="en-US" altLang="ja-JP" sz="3600" dirty="0"/>
          </a:p>
          <a:p>
            <a:pPr marL="0" indent="0">
              <a:buNone/>
            </a:pPr>
            <a:r>
              <a:rPr kumimoji="1" lang="en-US" altLang="ja-JP" sz="4500" dirty="0">
                <a:solidFill>
                  <a:srgbClr val="FF0000"/>
                </a:solidFill>
              </a:rPr>
              <a:t>class Human{</a:t>
            </a:r>
          </a:p>
          <a:p>
            <a:pPr marL="0" indent="0">
              <a:buNone/>
            </a:pPr>
            <a:r>
              <a:rPr lang="en-US" altLang="ja-JP" sz="4500" dirty="0"/>
              <a:t>	String food;</a:t>
            </a:r>
          </a:p>
          <a:p>
            <a:pPr marL="0" indent="0">
              <a:buNone/>
            </a:pPr>
            <a:r>
              <a:rPr kumimoji="1" lang="en-US" altLang="ja-JP" sz="4500" b="1" dirty="0">
                <a:solidFill>
                  <a:schemeClr val="accent6">
                    <a:lumMod val="75000"/>
                  </a:schemeClr>
                </a:solidFill>
              </a:rPr>
              <a:t>	void eat(String food1){</a:t>
            </a:r>
          </a:p>
          <a:p>
            <a:pPr marL="0" indent="0">
              <a:buNone/>
            </a:pPr>
            <a:r>
              <a:rPr lang="en-US" altLang="ja-JP" sz="4500" b="1" dirty="0">
                <a:solidFill>
                  <a:schemeClr val="accent6">
                    <a:lumMod val="75000"/>
                  </a:schemeClr>
                </a:solidFill>
              </a:rPr>
              <a:t>		food = food1;</a:t>
            </a:r>
          </a:p>
          <a:p>
            <a:pPr marL="0" indent="0">
              <a:buNone/>
            </a:pPr>
            <a:r>
              <a:rPr lang="en-US" altLang="ja-JP" sz="4500" b="1" dirty="0">
                <a:solidFill>
                  <a:schemeClr val="accent6">
                    <a:lumMod val="75000"/>
                  </a:schemeClr>
                </a:solidFill>
              </a:rPr>
              <a:t>	}</a:t>
            </a:r>
            <a:endParaRPr kumimoji="1" lang="en-US" altLang="ja-JP" sz="4500" b="1" dirty="0">
              <a:solidFill>
                <a:schemeClr val="accent6">
                  <a:lumMod val="75000"/>
                </a:schemeClr>
              </a:solidFill>
            </a:endParaRPr>
          </a:p>
          <a:p>
            <a:pPr marL="0" indent="0">
              <a:buNone/>
            </a:pPr>
            <a:r>
              <a:rPr lang="en-US" altLang="ja-JP" sz="4500" dirty="0">
                <a:solidFill>
                  <a:srgbClr val="FF0000"/>
                </a:solidFill>
              </a:rPr>
              <a:t>}</a:t>
            </a:r>
            <a:endParaRPr kumimoji="1" lang="ja-JP" altLang="en-US" sz="4500" dirty="0">
              <a:solidFill>
                <a:srgbClr val="FF0000"/>
              </a:solidFill>
            </a:endParaRPr>
          </a:p>
        </p:txBody>
      </p:sp>
      <p:sp>
        <p:nvSpPr>
          <p:cNvPr id="4" name="コンテンツ プレースホルダー 2"/>
          <p:cNvSpPr txBox="1">
            <a:spLocks/>
          </p:cNvSpPr>
          <p:nvPr/>
        </p:nvSpPr>
        <p:spPr>
          <a:xfrm>
            <a:off x="250373" y="283029"/>
            <a:ext cx="11941627" cy="707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latin typeface="ＭＳ ゴシック" panose="020B0609070205080204" pitchFamily="49" charset="-128"/>
                <a:ea typeface="ＭＳ ゴシック" panose="020B0609070205080204" pitchFamily="49" charset="-128"/>
              </a:rPr>
              <a:t>１</a:t>
            </a:r>
            <a:r>
              <a:rPr lang="en-US" altLang="ja-JP" sz="3600" dirty="0">
                <a:latin typeface="ＭＳ ゴシック" panose="020B0609070205080204" pitchFamily="49" charset="-128"/>
                <a:ea typeface="ＭＳ ゴシック" panose="020B0609070205080204" pitchFamily="49" charset="-128"/>
              </a:rPr>
              <a:t>.main</a:t>
            </a:r>
            <a:r>
              <a:rPr lang="ja-JP" altLang="en-US" sz="3600" dirty="0">
                <a:latin typeface="ＭＳ ゴシック" panose="020B0609070205080204" pitchFamily="49" charset="-128"/>
                <a:ea typeface="ＭＳ ゴシック" panose="020B0609070205080204" pitchFamily="49" charset="-128"/>
              </a:rPr>
              <a:t>メソッドのあるクラスと別に</a:t>
            </a:r>
            <a:r>
              <a:rPr lang="en-US" altLang="ja-JP" sz="3600" dirty="0">
                <a:solidFill>
                  <a:srgbClr val="FF0000"/>
                </a:solidFill>
                <a:latin typeface="ＭＳ ゴシック" panose="020B0609070205080204" pitchFamily="49" charset="-128"/>
                <a:ea typeface="ＭＳ ゴシック" panose="020B0609070205080204" pitchFamily="49" charset="-128"/>
              </a:rPr>
              <a:t>Human</a:t>
            </a:r>
            <a:r>
              <a:rPr lang="ja-JP" altLang="en-US" sz="3600" dirty="0">
                <a:solidFill>
                  <a:srgbClr val="FF0000"/>
                </a:solidFill>
                <a:latin typeface="ＭＳ ゴシック" panose="020B0609070205080204" pitchFamily="49" charset="-128"/>
                <a:ea typeface="ＭＳ ゴシック" panose="020B0609070205080204" pitchFamily="49" charset="-128"/>
              </a:rPr>
              <a:t>クラス</a:t>
            </a:r>
            <a:r>
              <a:rPr lang="ja-JP" altLang="en-US" sz="3600" dirty="0">
                <a:latin typeface="ＭＳ ゴシック" panose="020B0609070205080204" pitchFamily="49" charset="-128"/>
                <a:ea typeface="ＭＳ ゴシック" panose="020B0609070205080204" pitchFamily="49" charset="-128"/>
              </a:rPr>
              <a:t>を作成</a:t>
            </a:r>
          </a:p>
        </p:txBody>
      </p:sp>
      <p:sp>
        <p:nvSpPr>
          <p:cNvPr id="5" name="テキスト ボックス 4"/>
          <p:cNvSpPr txBox="1"/>
          <p:nvPr/>
        </p:nvSpPr>
        <p:spPr>
          <a:xfrm>
            <a:off x="7505701" y="1959431"/>
            <a:ext cx="4261757" cy="3539430"/>
          </a:xfrm>
          <a:prstGeom prst="rect">
            <a:avLst/>
          </a:prstGeom>
          <a:solidFill>
            <a:schemeClr val="bg1"/>
          </a:solidFill>
          <a:ln>
            <a:solidFill>
              <a:schemeClr val="accent1">
                <a:lumMod val="50000"/>
              </a:schemeClr>
            </a:solidFill>
          </a:ln>
        </p:spPr>
        <p:txBody>
          <a:bodyPr wrap="square" rtlCol="0">
            <a:spAutoFit/>
          </a:bodyPr>
          <a:lstStyle/>
          <a:p>
            <a:r>
              <a:rPr kumimoji="1" lang="en-US" altLang="ja-JP" sz="2800" b="1" dirty="0"/>
              <a:t>Human</a:t>
            </a:r>
            <a:r>
              <a:rPr lang="ja-JP" altLang="en-US" sz="2800" b="1" dirty="0"/>
              <a:t>クラス</a:t>
            </a:r>
            <a:endParaRPr lang="en-US" altLang="ja-JP" sz="2800" b="1" dirty="0"/>
          </a:p>
          <a:p>
            <a:r>
              <a:rPr lang="ja-JP" altLang="en-US" sz="2400" dirty="0"/>
              <a:t>フィールド変数</a:t>
            </a:r>
            <a:endParaRPr lang="en-US" altLang="ja-JP" sz="2400" dirty="0"/>
          </a:p>
          <a:p>
            <a:r>
              <a:rPr kumimoji="1" lang="ja-JP" altLang="en-US" sz="2400" dirty="0"/>
              <a:t>・</a:t>
            </a:r>
            <a:r>
              <a:rPr lang="en-US" altLang="ja-JP" sz="2400" dirty="0"/>
              <a:t>String</a:t>
            </a:r>
            <a:r>
              <a:rPr lang="ja-JP" altLang="en-US" sz="2400" dirty="0"/>
              <a:t>型で変数名　</a:t>
            </a:r>
            <a:r>
              <a:rPr lang="en-US" altLang="ja-JP" sz="2400" dirty="0"/>
              <a:t>food</a:t>
            </a:r>
          </a:p>
          <a:p>
            <a:endParaRPr lang="en-US" altLang="ja-JP" sz="2400" dirty="0"/>
          </a:p>
          <a:p>
            <a:r>
              <a:rPr kumimoji="1" lang="ja-JP" altLang="en-US" sz="2800" b="1" dirty="0">
                <a:solidFill>
                  <a:schemeClr val="accent6">
                    <a:lumMod val="75000"/>
                  </a:schemeClr>
                </a:solidFill>
              </a:rPr>
              <a:t>メソッド</a:t>
            </a:r>
            <a:endParaRPr kumimoji="1" lang="en-US" altLang="ja-JP" sz="2800" b="1" dirty="0">
              <a:solidFill>
                <a:schemeClr val="accent6">
                  <a:lumMod val="75000"/>
                </a:schemeClr>
              </a:solidFill>
            </a:endParaRPr>
          </a:p>
          <a:p>
            <a:r>
              <a:rPr kumimoji="1" lang="ja-JP" altLang="en-US" sz="2400" dirty="0"/>
              <a:t>・</a:t>
            </a:r>
            <a:r>
              <a:rPr kumimoji="1" lang="en-US" altLang="ja-JP" sz="2400" dirty="0"/>
              <a:t>eat</a:t>
            </a:r>
            <a:r>
              <a:rPr kumimoji="1" lang="ja-JP" altLang="en-US" sz="2400" dirty="0"/>
              <a:t>メソッド</a:t>
            </a:r>
            <a:endParaRPr lang="en-US" altLang="ja-JP" sz="2400" dirty="0"/>
          </a:p>
          <a:p>
            <a:r>
              <a:rPr kumimoji="1" lang="ja-JP" altLang="en-US" sz="2400" dirty="0"/>
              <a:t>引数</a:t>
            </a:r>
            <a:r>
              <a:rPr kumimoji="1" lang="en-US" altLang="ja-JP" sz="2400" dirty="0"/>
              <a:t>: String</a:t>
            </a:r>
            <a:r>
              <a:rPr lang="ja-JP" altLang="en-US" sz="2400" dirty="0"/>
              <a:t>型</a:t>
            </a:r>
            <a:r>
              <a:rPr lang="en-US" altLang="ja-JP" sz="2400" dirty="0"/>
              <a:t>1</a:t>
            </a:r>
            <a:r>
              <a:rPr lang="ja-JP" altLang="en-US" sz="2400" dirty="0"/>
              <a:t>つ</a:t>
            </a:r>
            <a:endParaRPr lang="en-US" altLang="ja-JP" sz="2400" dirty="0"/>
          </a:p>
          <a:p>
            <a:r>
              <a:rPr lang="ja-JP" altLang="en-US" sz="2400" dirty="0"/>
              <a:t>処理</a:t>
            </a:r>
            <a:r>
              <a:rPr lang="en-US" altLang="ja-JP" sz="2400" dirty="0"/>
              <a:t>:  </a:t>
            </a:r>
            <a:r>
              <a:rPr lang="ja-JP" altLang="en-US" sz="2400" dirty="0"/>
              <a:t>変数</a:t>
            </a:r>
            <a:r>
              <a:rPr lang="en-US" altLang="ja-JP" sz="2400" dirty="0"/>
              <a:t>food</a:t>
            </a:r>
            <a:r>
              <a:rPr lang="ja-JP" altLang="en-US" sz="2400" dirty="0"/>
              <a:t>に代入する</a:t>
            </a:r>
            <a:endParaRPr lang="en-US" altLang="ja-JP" sz="2400" dirty="0"/>
          </a:p>
          <a:p>
            <a:r>
              <a:rPr lang="ja-JP" altLang="en-US" sz="2400" dirty="0"/>
              <a:t>返り値なし</a:t>
            </a:r>
            <a:endParaRPr lang="en-US" altLang="ja-JP" sz="2400" dirty="0"/>
          </a:p>
        </p:txBody>
      </p:sp>
    </p:spTree>
    <p:extLst>
      <p:ext uri="{BB962C8B-B14F-4D97-AF65-F5344CB8AC3E}">
        <p14:creationId xmlns:p14="http://schemas.microsoft.com/office/powerpoint/2010/main" val="849014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3772" y="1145361"/>
            <a:ext cx="10515600" cy="5484039"/>
          </a:xfrm>
          <a:ln w="50800">
            <a:solidFill>
              <a:schemeClr val="accent1">
                <a:shade val="50000"/>
              </a:schemeClr>
            </a:solidFill>
          </a:ln>
        </p:spPr>
        <p:txBody>
          <a:bodyPr>
            <a:noAutofit/>
          </a:bodyPr>
          <a:lstStyle/>
          <a:p>
            <a:pPr marL="0" indent="0">
              <a:lnSpc>
                <a:spcPts val="2500"/>
              </a:lnSpc>
              <a:buNone/>
            </a:pPr>
            <a:r>
              <a:rPr kumimoji="1" lang="en-US" altLang="ja-JP" dirty="0"/>
              <a:t>publ</a:t>
            </a:r>
            <a:r>
              <a:rPr lang="en-US" altLang="ja-JP" dirty="0"/>
              <a:t>ic class Main{</a:t>
            </a:r>
          </a:p>
          <a:p>
            <a:pPr marL="0" indent="0">
              <a:lnSpc>
                <a:spcPts val="2500"/>
              </a:lnSpc>
              <a:buNone/>
            </a:pPr>
            <a:r>
              <a:rPr lang="en-US" altLang="ja-JP" dirty="0"/>
              <a:t>	public static void main(String[] </a:t>
            </a:r>
            <a:r>
              <a:rPr lang="en-US" altLang="ja-JP" dirty="0" err="1"/>
              <a:t>args</a:t>
            </a:r>
            <a:r>
              <a:rPr lang="en-US" altLang="ja-JP" dirty="0"/>
              <a:t>){</a:t>
            </a:r>
          </a:p>
          <a:p>
            <a:pPr marL="0" indent="0">
              <a:lnSpc>
                <a:spcPts val="2500"/>
              </a:lnSpc>
              <a:buNone/>
            </a:pPr>
            <a:r>
              <a:rPr kumimoji="1" lang="en-US" altLang="ja-JP" dirty="0"/>
              <a:t>		Human human1 = new Human();</a:t>
            </a:r>
          </a:p>
          <a:p>
            <a:pPr marL="0" indent="0">
              <a:lnSpc>
                <a:spcPts val="2500"/>
              </a:lnSpc>
              <a:buNone/>
            </a:pPr>
            <a:r>
              <a:rPr lang="en-US" altLang="ja-JP" dirty="0"/>
              <a:t>		human1.eat(“</a:t>
            </a:r>
            <a:r>
              <a:rPr lang="ja-JP" altLang="en-US" dirty="0"/>
              <a:t>パン</a:t>
            </a:r>
            <a:r>
              <a:rPr lang="en-US" altLang="ja-JP" dirty="0"/>
              <a:t>”);</a:t>
            </a:r>
            <a:endParaRPr kumimoji="1" lang="en-US" altLang="ja-JP" dirty="0"/>
          </a:p>
          <a:p>
            <a:pPr marL="0" indent="0">
              <a:lnSpc>
                <a:spcPts val="2500"/>
              </a:lnSpc>
              <a:buNone/>
            </a:pPr>
            <a:r>
              <a:rPr lang="en-US" altLang="ja-JP" dirty="0"/>
              <a:t>	}</a:t>
            </a:r>
          </a:p>
          <a:p>
            <a:pPr marL="0" indent="0">
              <a:lnSpc>
                <a:spcPts val="2500"/>
              </a:lnSpc>
              <a:buNone/>
            </a:pPr>
            <a:r>
              <a:rPr kumimoji="1" lang="en-US" altLang="ja-JP" dirty="0"/>
              <a:t>}</a:t>
            </a:r>
          </a:p>
          <a:p>
            <a:pPr marL="0" indent="0">
              <a:lnSpc>
                <a:spcPts val="2500"/>
              </a:lnSpc>
              <a:buNone/>
            </a:pPr>
            <a:endParaRPr lang="en-US" altLang="ja-JP" sz="2400" dirty="0"/>
          </a:p>
          <a:p>
            <a:pPr marL="0" indent="0">
              <a:lnSpc>
                <a:spcPts val="2200"/>
              </a:lnSpc>
              <a:buNone/>
            </a:pPr>
            <a:r>
              <a:rPr kumimoji="1" lang="en-US" altLang="ja-JP" dirty="0">
                <a:solidFill>
                  <a:srgbClr val="FF0000"/>
                </a:solidFill>
              </a:rPr>
              <a:t>class Human{</a:t>
            </a:r>
          </a:p>
          <a:p>
            <a:pPr marL="0" indent="0">
              <a:lnSpc>
                <a:spcPts val="2200"/>
              </a:lnSpc>
              <a:buNone/>
            </a:pPr>
            <a:r>
              <a:rPr lang="en-US" altLang="ja-JP" dirty="0"/>
              <a:t>	String food;</a:t>
            </a:r>
          </a:p>
          <a:p>
            <a:pPr marL="0" indent="0">
              <a:lnSpc>
                <a:spcPts val="2200"/>
              </a:lnSpc>
              <a:buNone/>
            </a:pPr>
            <a:r>
              <a:rPr kumimoji="1" lang="en-US" altLang="ja-JP" dirty="0"/>
              <a:t>	void eat(String food1){</a:t>
            </a:r>
          </a:p>
          <a:p>
            <a:pPr marL="0" indent="0">
              <a:lnSpc>
                <a:spcPts val="2200"/>
              </a:lnSpc>
              <a:buNone/>
            </a:pPr>
            <a:r>
              <a:rPr lang="en-US" altLang="ja-JP" dirty="0"/>
              <a:t>		food = food1;</a:t>
            </a:r>
          </a:p>
          <a:p>
            <a:pPr marL="0" indent="0">
              <a:lnSpc>
                <a:spcPts val="2200"/>
              </a:lnSpc>
              <a:buNone/>
            </a:pPr>
            <a:r>
              <a:rPr lang="en-US" altLang="ja-JP" dirty="0"/>
              <a:t>	}</a:t>
            </a:r>
            <a:endParaRPr kumimoji="1" lang="en-US" altLang="ja-JP" dirty="0"/>
          </a:p>
          <a:p>
            <a:pPr marL="0" indent="0">
              <a:lnSpc>
                <a:spcPts val="2200"/>
              </a:lnSpc>
              <a:buNone/>
            </a:pPr>
            <a:r>
              <a:rPr lang="en-US" altLang="ja-JP" dirty="0">
                <a:solidFill>
                  <a:srgbClr val="FF0000"/>
                </a:solidFill>
              </a:rPr>
              <a:t>}</a:t>
            </a:r>
            <a:endParaRPr kumimoji="1" lang="ja-JP" altLang="en-US" dirty="0">
              <a:solidFill>
                <a:srgbClr val="FF0000"/>
              </a:solidFill>
            </a:endParaRPr>
          </a:p>
        </p:txBody>
      </p:sp>
      <p:sp>
        <p:nvSpPr>
          <p:cNvPr id="6" name="コンテンツ プレースホルダー 2"/>
          <p:cNvSpPr txBox="1">
            <a:spLocks/>
          </p:cNvSpPr>
          <p:nvPr/>
        </p:nvSpPr>
        <p:spPr>
          <a:xfrm>
            <a:off x="402771" y="252732"/>
            <a:ext cx="11462658" cy="729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b="1" dirty="0">
                <a:latin typeface="ＭＳ ゴシック" panose="020B0609070205080204" pitchFamily="49" charset="-128"/>
                <a:ea typeface="ＭＳ ゴシック" panose="020B0609070205080204" pitchFamily="49" charset="-128"/>
              </a:rPr>
              <a:t>2.main</a:t>
            </a:r>
            <a:r>
              <a:rPr lang="ja-JP" altLang="en-US" b="1" dirty="0">
                <a:latin typeface="ＭＳ ゴシック" panose="020B0609070205080204" pitchFamily="49" charset="-128"/>
                <a:ea typeface="ＭＳ ゴシック" panose="020B0609070205080204" pitchFamily="49" charset="-128"/>
              </a:rPr>
              <a:t>メソッドから</a:t>
            </a:r>
            <a:r>
              <a:rPr lang="en-US" altLang="ja-JP" b="1" dirty="0">
                <a:latin typeface="ＭＳ ゴシック" panose="020B0609070205080204" pitchFamily="49" charset="-128"/>
                <a:ea typeface="ＭＳ ゴシック" panose="020B0609070205080204" pitchFamily="49" charset="-128"/>
              </a:rPr>
              <a:t>Human</a:t>
            </a:r>
            <a:r>
              <a:rPr lang="ja-JP" altLang="en-US" b="1" dirty="0">
                <a:latin typeface="ＭＳ ゴシック" panose="020B0609070205080204" pitchFamily="49" charset="-128"/>
                <a:ea typeface="ＭＳ ゴシック" panose="020B0609070205080204" pitchFamily="49" charset="-128"/>
              </a:rPr>
              <a:t>クラスのメソッド</a:t>
            </a:r>
            <a:r>
              <a:rPr lang="en-US" altLang="ja-JP" b="1" dirty="0">
                <a:latin typeface="ＭＳ ゴシック" panose="020B0609070205080204" pitchFamily="49" charset="-128"/>
                <a:ea typeface="ＭＳ ゴシック" panose="020B0609070205080204" pitchFamily="49" charset="-128"/>
              </a:rPr>
              <a:t>eat</a:t>
            </a:r>
            <a:r>
              <a:rPr lang="ja-JP" altLang="en-US" b="1" dirty="0">
                <a:latin typeface="ＭＳ ゴシック" panose="020B0609070205080204" pitchFamily="49" charset="-128"/>
                <a:ea typeface="ＭＳ ゴシック" panose="020B0609070205080204" pitchFamily="49" charset="-128"/>
              </a:rPr>
              <a:t>を引数</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パン</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で呼ぶ</a:t>
            </a:r>
            <a:endParaRPr lang="en-US" altLang="ja-JP" b="1" dirty="0">
              <a:latin typeface="ＭＳ ゴシック" panose="020B0609070205080204" pitchFamily="49" charset="-128"/>
              <a:ea typeface="ＭＳ ゴシック" panose="020B0609070205080204" pitchFamily="49" charset="-128"/>
            </a:endParaRPr>
          </a:p>
        </p:txBody>
      </p:sp>
      <p:sp>
        <p:nvSpPr>
          <p:cNvPr id="2" name="四角形吹き出し 1"/>
          <p:cNvSpPr/>
          <p:nvPr/>
        </p:nvSpPr>
        <p:spPr>
          <a:xfrm>
            <a:off x="9187543" y="1796143"/>
            <a:ext cx="2035629" cy="503105"/>
          </a:xfrm>
          <a:prstGeom prst="wedgeRectCallout">
            <a:avLst>
              <a:gd name="adj1" fmla="val -127191"/>
              <a:gd name="adj2" fmla="val 41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インスタンス生成</a:t>
            </a:r>
            <a:endParaRPr kumimoji="1" lang="ja-JP" altLang="en-US" sz="2000" dirty="0"/>
          </a:p>
        </p:txBody>
      </p:sp>
      <p:sp>
        <p:nvSpPr>
          <p:cNvPr id="7" name="四角形吹き出し 6"/>
          <p:cNvSpPr/>
          <p:nvPr/>
        </p:nvSpPr>
        <p:spPr>
          <a:xfrm>
            <a:off x="9263743" y="2462533"/>
            <a:ext cx="1883229" cy="424543"/>
          </a:xfrm>
          <a:prstGeom prst="wedgeRectCallout">
            <a:avLst>
              <a:gd name="adj1" fmla="val -216786"/>
              <a:gd name="adj2" fmla="val 112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eat</a:t>
            </a:r>
            <a:r>
              <a:rPr kumimoji="1" lang="ja-JP" altLang="en-US" sz="2400" dirty="0"/>
              <a:t>呼び出し</a:t>
            </a:r>
          </a:p>
        </p:txBody>
      </p:sp>
    </p:spTree>
    <p:extLst>
      <p:ext uri="{BB962C8B-B14F-4D97-AF65-F5344CB8AC3E}">
        <p14:creationId xmlns:p14="http://schemas.microsoft.com/office/powerpoint/2010/main" val="2769598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3772" y="903514"/>
            <a:ext cx="10515600" cy="5954485"/>
          </a:xfrm>
          <a:ln w="50800">
            <a:solidFill>
              <a:schemeClr val="accent1">
                <a:shade val="50000"/>
              </a:schemeClr>
            </a:solidFill>
          </a:ln>
        </p:spPr>
        <p:txBody>
          <a:bodyPr>
            <a:noAutofit/>
          </a:bodyPr>
          <a:lstStyle/>
          <a:p>
            <a:pPr marL="0" indent="0">
              <a:lnSpc>
                <a:spcPts val="2500"/>
              </a:lnSpc>
              <a:buNone/>
            </a:pPr>
            <a:r>
              <a:rPr kumimoji="1" lang="en-US" altLang="ja-JP" dirty="0"/>
              <a:t>publ</a:t>
            </a:r>
            <a:r>
              <a:rPr lang="en-US" altLang="ja-JP" dirty="0"/>
              <a:t>ic class Main{</a:t>
            </a:r>
          </a:p>
          <a:p>
            <a:pPr marL="0" indent="0">
              <a:lnSpc>
                <a:spcPts val="2500"/>
              </a:lnSpc>
              <a:buNone/>
            </a:pPr>
            <a:r>
              <a:rPr lang="en-US" altLang="ja-JP" dirty="0"/>
              <a:t>	public static void main(String[] </a:t>
            </a:r>
            <a:r>
              <a:rPr lang="en-US" altLang="ja-JP" dirty="0" err="1"/>
              <a:t>args</a:t>
            </a:r>
            <a:r>
              <a:rPr lang="en-US" altLang="ja-JP" dirty="0"/>
              <a:t>){</a:t>
            </a:r>
          </a:p>
          <a:p>
            <a:pPr marL="0" indent="0">
              <a:lnSpc>
                <a:spcPts val="2500"/>
              </a:lnSpc>
              <a:buNone/>
            </a:pPr>
            <a:r>
              <a:rPr kumimoji="1" lang="en-US" altLang="ja-JP" dirty="0"/>
              <a:t>		Human human1 = new Human();</a:t>
            </a:r>
          </a:p>
          <a:p>
            <a:pPr marL="0" indent="0">
              <a:lnSpc>
                <a:spcPts val="2500"/>
              </a:lnSpc>
              <a:buNone/>
            </a:pPr>
            <a:r>
              <a:rPr lang="en-US" altLang="ja-JP" dirty="0"/>
              <a:t>		human1.eat(“</a:t>
            </a:r>
            <a:r>
              <a:rPr lang="ja-JP" altLang="en-US" dirty="0"/>
              <a:t>パン</a:t>
            </a:r>
            <a:r>
              <a:rPr lang="en-US" altLang="ja-JP" dirty="0"/>
              <a:t>”);</a:t>
            </a:r>
          </a:p>
          <a:p>
            <a:pPr marL="0" indent="0">
              <a:lnSpc>
                <a:spcPts val="2500"/>
              </a:lnSpc>
              <a:buNone/>
            </a:pPr>
            <a:r>
              <a:rPr kumimoji="1" lang="en-US" altLang="ja-JP" dirty="0"/>
              <a:t>		</a:t>
            </a:r>
            <a:r>
              <a:rPr kumimoji="1" lang="en-US" altLang="ja-JP" dirty="0" err="1"/>
              <a:t>System.out.println</a:t>
            </a:r>
            <a:r>
              <a:rPr kumimoji="1" lang="en-US" altLang="ja-JP" dirty="0"/>
              <a:t>(human1.eat);</a:t>
            </a:r>
          </a:p>
          <a:p>
            <a:pPr marL="0" indent="0">
              <a:lnSpc>
                <a:spcPts val="2500"/>
              </a:lnSpc>
              <a:buNone/>
            </a:pPr>
            <a:r>
              <a:rPr lang="en-US" altLang="ja-JP" dirty="0"/>
              <a:t>	}</a:t>
            </a:r>
          </a:p>
          <a:p>
            <a:pPr marL="0" indent="0">
              <a:lnSpc>
                <a:spcPts val="2500"/>
              </a:lnSpc>
              <a:buNone/>
            </a:pPr>
            <a:r>
              <a:rPr kumimoji="1" lang="en-US" altLang="ja-JP" dirty="0"/>
              <a:t>}</a:t>
            </a:r>
          </a:p>
          <a:p>
            <a:pPr marL="0" indent="0">
              <a:lnSpc>
                <a:spcPts val="2500"/>
              </a:lnSpc>
              <a:buNone/>
            </a:pPr>
            <a:endParaRPr lang="en-US" altLang="ja-JP" sz="2400" dirty="0"/>
          </a:p>
          <a:p>
            <a:pPr marL="0" indent="0">
              <a:lnSpc>
                <a:spcPts val="2200"/>
              </a:lnSpc>
              <a:buNone/>
            </a:pPr>
            <a:r>
              <a:rPr kumimoji="1" lang="en-US" altLang="ja-JP" dirty="0">
                <a:solidFill>
                  <a:srgbClr val="FF0000"/>
                </a:solidFill>
              </a:rPr>
              <a:t>class Human{</a:t>
            </a:r>
          </a:p>
          <a:p>
            <a:pPr marL="0" indent="0">
              <a:lnSpc>
                <a:spcPts val="2200"/>
              </a:lnSpc>
              <a:buNone/>
            </a:pPr>
            <a:r>
              <a:rPr lang="en-US" altLang="ja-JP" dirty="0"/>
              <a:t>	String food;</a:t>
            </a:r>
          </a:p>
          <a:p>
            <a:pPr marL="0" indent="0">
              <a:lnSpc>
                <a:spcPts val="2200"/>
              </a:lnSpc>
              <a:buNone/>
            </a:pPr>
            <a:r>
              <a:rPr kumimoji="1" lang="en-US" altLang="ja-JP" dirty="0"/>
              <a:t>	void eat(String food1){</a:t>
            </a:r>
          </a:p>
          <a:p>
            <a:pPr marL="0" indent="0">
              <a:lnSpc>
                <a:spcPts val="2200"/>
              </a:lnSpc>
              <a:buNone/>
            </a:pPr>
            <a:r>
              <a:rPr lang="en-US" altLang="ja-JP" dirty="0"/>
              <a:t>		food = food1;</a:t>
            </a:r>
          </a:p>
          <a:p>
            <a:pPr marL="0" indent="0">
              <a:lnSpc>
                <a:spcPts val="2200"/>
              </a:lnSpc>
              <a:buNone/>
            </a:pPr>
            <a:r>
              <a:rPr lang="en-US" altLang="ja-JP" dirty="0"/>
              <a:t>	}</a:t>
            </a:r>
            <a:endParaRPr kumimoji="1" lang="en-US" altLang="ja-JP" dirty="0"/>
          </a:p>
          <a:p>
            <a:pPr marL="0" indent="0">
              <a:lnSpc>
                <a:spcPts val="2200"/>
              </a:lnSpc>
              <a:buNone/>
            </a:pPr>
            <a:r>
              <a:rPr lang="en-US" altLang="ja-JP" dirty="0">
                <a:solidFill>
                  <a:srgbClr val="FF0000"/>
                </a:solidFill>
              </a:rPr>
              <a:t>}</a:t>
            </a:r>
            <a:endParaRPr kumimoji="1" lang="ja-JP" altLang="en-US" dirty="0">
              <a:solidFill>
                <a:srgbClr val="FF0000"/>
              </a:solidFill>
            </a:endParaRPr>
          </a:p>
        </p:txBody>
      </p:sp>
      <p:sp>
        <p:nvSpPr>
          <p:cNvPr id="6" name="コンテンツ プレースホルダー 2"/>
          <p:cNvSpPr txBox="1">
            <a:spLocks/>
          </p:cNvSpPr>
          <p:nvPr/>
        </p:nvSpPr>
        <p:spPr>
          <a:xfrm>
            <a:off x="402771" y="252732"/>
            <a:ext cx="11462658" cy="729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b="1" dirty="0">
                <a:latin typeface="ＭＳ ゴシック" panose="020B0609070205080204" pitchFamily="49" charset="-128"/>
                <a:ea typeface="ＭＳ ゴシック" panose="020B0609070205080204" pitchFamily="49" charset="-128"/>
              </a:rPr>
              <a:t>2.main</a:t>
            </a:r>
            <a:r>
              <a:rPr lang="ja-JP" altLang="en-US" b="1" dirty="0">
                <a:latin typeface="ＭＳ ゴシック" panose="020B0609070205080204" pitchFamily="49" charset="-128"/>
                <a:ea typeface="ＭＳ ゴシック" panose="020B0609070205080204" pitchFamily="49" charset="-128"/>
              </a:rPr>
              <a:t>メソッドから</a:t>
            </a:r>
            <a:r>
              <a:rPr lang="en-US" altLang="ja-JP" b="1" dirty="0">
                <a:latin typeface="ＭＳ ゴシック" panose="020B0609070205080204" pitchFamily="49" charset="-128"/>
                <a:ea typeface="ＭＳ ゴシック" panose="020B0609070205080204" pitchFamily="49" charset="-128"/>
              </a:rPr>
              <a:t>Human</a:t>
            </a:r>
            <a:r>
              <a:rPr lang="ja-JP" altLang="en-US" b="1" dirty="0">
                <a:latin typeface="ＭＳ ゴシック" panose="020B0609070205080204" pitchFamily="49" charset="-128"/>
                <a:ea typeface="ＭＳ ゴシック" panose="020B0609070205080204" pitchFamily="49" charset="-128"/>
              </a:rPr>
              <a:t>クラスのメソッド</a:t>
            </a:r>
            <a:r>
              <a:rPr lang="en-US" altLang="ja-JP" b="1" dirty="0">
                <a:latin typeface="ＭＳ ゴシック" panose="020B0609070205080204" pitchFamily="49" charset="-128"/>
                <a:ea typeface="ＭＳ ゴシック" panose="020B0609070205080204" pitchFamily="49" charset="-128"/>
              </a:rPr>
              <a:t>eat</a:t>
            </a:r>
            <a:r>
              <a:rPr lang="ja-JP" altLang="en-US" b="1" dirty="0">
                <a:latin typeface="ＭＳ ゴシック" panose="020B0609070205080204" pitchFamily="49" charset="-128"/>
                <a:ea typeface="ＭＳ ゴシック" panose="020B0609070205080204" pitchFamily="49" charset="-128"/>
              </a:rPr>
              <a:t>を引数</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パン</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で呼ぶ</a:t>
            </a:r>
            <a:endParaRPr lang="en-US" altLang="ja-JP" b="1" dirty="0">
              <a:latin typeface="ＭＳ ゴシック" panose="020B0609070205080204" pitchFamily="49" charset="-128"/>
              <a:ea typeface="ＭＳ ゴシック" panose="020B0609070205080204" pitchFamily="49" charset="-128"/>
            </a:endParaRPr>
          </a:p>
        </p:txBody>
      </p:sp>
      <p:sp>
        <p:nvSpPr>
          <p:cNvPr id="2" name="四角形吹き出し 1"/>
          <p:cNvSpPr/>
          <p:nvPr/>
        </p:nvSpPr>
        <p:spPr>
          <a:xfrm>
            <a:off x="9176658" y="1534885"/>
            <a:ext cx="2035629" cy="503105"/>
          </a:xfrm>
          <a:prstGeom prst="wedgeRectCallout">
            <a:avLst>
              <a:gd name="adj1" fmla="val -127191"/>
              <a:gd name="adj2" fmla="val 41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インスタンス生成</a:t>
            </a:r>
            <a:endParaRPr kumimoji="1" lang="ja-JP" altLang="en-US" sz="2000" dirty="0"/>
          </a:p>
        </p:txBody>
      </p:sp>
      <p:sp>
        <p:nvSpPr>
          <p:cNvPr id="7" name="四角形吹き出し 6"/>
          <p:cNvSpPr/>
          <p:nvPr/>
        </p:nvSpPr>
        <p:spPr>
          <a:xfrm>
            <a:off x="9416143" y="2223047"/>
            <a:ext cx="1883229" cy="424543"/>
          </a:xfrm>
          <a:prstGeom prst="wedgeRectCallout">
            <a:avLst>
              <a:gd name="adj1" fmla="val -216786"/>
              <a:gd name="adj2" fmla="val 112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eat</a:t>
            </a:r>
            <a:r>
              <a:rPr kumimoji="1" lang="ja-JP" altLang="en-US" sz="2400" dirty="0"/>
              <a:t>呼び出し</a:t>
            </a:r>
          </a:p>
        </p:txBody>
      </p:sp>
      <p:sp>
        <p:nvSpPr>
          <p:cNvPr id="4" name="正方形/長方形 3"/>
          <p:cNvSpPr/>
          <p:nvPr/>
        </p:nvSpPr>
        <p:spPr>
          <a:xfrm>
            <a:off x="7908472" y="3191875"/>
            <a:ext cx="2286000" cy="10994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3200" dirty="0"/>
              <a:t>パン</a:t>
            </a:r>
          </a:p>
        </p:txBody>
      </p:sp>
    </p:spTree>
    <p:extLst>
      <p:ext uri="{BB962C8B-B14F-4D97-AF65-F5344CB8AC3E}">
        <p14:creationId xmlns:p14="http://schemas.microsoft.com/office/powerpoint/2010/main" val="52663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3772" y="465003"/>
            <a:ext cx="10515600" cy="6229711"/>
          </a:xfrm>
          <a:ln w="50800">
            <a:solidFill>
              <a:schemeClr val="accent1">
                <a:shade val="50000"/>
              </a:schemeClr>
            </a:solidFill>
          </a:ln>
        </p:spPr>
        <p:txBody>
          <a:bodyPr>
            <a:noAutofit/>
          </a:bodyPr>
          <a:lstStyle/>
          <a:p>
            <a:pPr marL="0" indent="0">
              <a:lnSpc>
                <a:spcPts val="2500"/>
              </a:lnSpc>
              <a:buNone/>
            </a:pPr>
            <a:r>
              <a:rPr kumimoji="1" lang="en-US" altLang="ja-JP" dirty="0"/>
              <a:t>publ</a:t>
            </a:r>
            <a:r>
              <a:rPr lang="en-US" altLang="ja-JP" dirty="0"/>
              <a:t>ic class Main{</a:t>
            </a:r>
          </a:p>
          <a:p>
            <a:pPr marL="0" indent="0">
              <a:lnSpc>
                <a:spcPts val="2500"/>
              </a:lnSpc>
              <a:buNone/>
            </a:pPr>
            <a:r>
              <a:rPr lang="en-US" altLang="ja-JP" dirty="0"/>
              <a:t>	public static void main(String[] </a:t>
            </a:r>
            <a:r>
              <a:rPr lang="en-US" altLang="ja-JP" dirty="0" err="1"/>
              <a:t>args</a:t>
            </a:r>
            <a:r>
              <a:rPr lang="en-US" altLang="ja-JP" dirty="0"/>
              <a:t>){</a:t>
            </a:r>
          </a:p>
          <a:p>
            <a:pPr marL="0" indent="0">
              <a:lnSpc>
                <a:spcPts val="2500"/>
              </a:lnSpc>
              <a:buNone/>
            </a:pPr>
            <a:r>
              <a:rPr kumimoji="1" lang="en-US" altLang="ja-JP" dirty="0"/>
              <a:t>		Human human1 = new Human();</a:t>
            </a:r>
          </a:p>
          <a:p>
            <a:pPr marL="0" indent="0">
              <a:lnSpc>
                <a:spcPts val="2500"/>
              </a:lnSpc>
              <a:buNone/>
            </a:pPr>
            <a:r>
              <a:rPr lang="en-US" altLang="ja-JP" dirty="0"/>
              <a:t>		Human</a:t>
            </a:r>
            <a:r>
              <a:rPr lang="ja-JP" altLang="en-US" dirty="0"/>
              <a:t> </a:t>
            </a:r>
            <a:r>
              <a:rPr lang="en-US" altLang="ja-JP" dirty="0"/>
              <a:t>human2 = new Human();</a:t>
            </a:r>
            <a:endParaRPr kumimoji="1" lang="en-US" altLang="ja-JP" dirty="0"/>
          </a:p>
          <a:p>
            <a:pPr marL="0" indent="0">
              <a:lnSpc>
                <a:spcPts val="2500"/>
              </a:lnSpc>
              <a:buNone/>
            </a:pPr>
            <a:r>
              <a:rPr lang="en-US" altLang="ja-JP" dirty="0"/>
              <a:t>		human1.eat(“</a:t>
            </a:r>
            <a:r>
              <a:rPr lang="ja-JP" altLang="en-US" dirty="0"/>
              <a:t>パン</a:t>
            </a:r>
            <a:r>
              <a:rPr lang="en-US" altLang="ja-JP" dirty="0"/>
              <a:t>”);</a:t>
            </a:r>
          </a:p>
          <a:p>
            <a:pPr marL="0" indent="0">
              <a:lnSpc>
                <a:spcPts val="2500"/>
              </a:lnSpc>
              <a:buNone/>
            </a:pPr>
            <a:r>
              <a:rPr lang="en-US" altLang="ja-JP" dirty="0"/>
              <a:t>		human2.eat(“</a:t>
            </a:r>
            <a:r>
              <a:rPr lang="ja-JP" altLang="en-US" dirty="0"/>
              <a:t>ご飯</a:t>
            </a:r>
            <a:r>
              <a:rPr lang="en-US" altLang="ja-JP" dirty="0"/>
              <a:t>”);</a:t>
            </a:r>
          </a:p>
          <a:p>
            <a:pPr marL="0" indent="0">
              <a:lnSpc>
                <a:spcPts val="2500"/>
              </a:lnSpc>
              <a:buNone/>
            </a:pPr>
            <a:r>
              <a:rPr kumimoji="1" lang="en-US" altLang="ja-JP" dirty="0"/>
              <a:t>		</a:t>
            </a:r>
            <a:r>
              <a:rPr kumimoji="1" lang="en-US" altLang="ja-JP" dirty="0" err="1"/>
              <a:t>System.out.println</a:t>
            </a:r>
            <a:r>
              <a:rPr kumimoji="1" lang="en-US" altLang="ja-JP" dirty="0"/>
              <a:t>(human1.eat);</a:t>
            </a:r>
          </a:p>
          <a:p>
            <a:pPr marL="0" indent="0">
              <a:lnSpc>
                <a:spcPts val="2500"/>
              </a:lnSpc>
              <a:buNone/>
            </a:pPr>
            <a:r>
              <a:rPr lang="en-US" altLang="ja-JP" dirty="0"/>
              <a:t>		</a:t>
            </a:r>
            <a:r>
              <a:rPr lang="en-US" altLang="ja-JP" dirty="0" err="1"/>
              <a:t>System.out.println</a:t>
            </a:r>
            <a:r>
              <a:rPr lang="en-US" altLang="ja-JP" dirty="0"/>
              <a:t>(human2.eat);</a:t>
            </a:r>
            <a:endParaRPr kumimoji="1" lang="en-US" altLang="ja-JP" dirty="0"/>
          </a:p>
          <a:p>
            <a:pPr marL="0" indent="0">
              <a:lnSpc>
                <a:spcPts val="2500"/>
              </a:lnSpc>
              <a:buNone/>
            </a:pPr>
            <a:r>
              <a:rPr lang="en-US" altLang="ja-JP" dirty="0"/>
              <a:t>	}</a:t>
            </a:r>
          </a:p>
          <a:p>
            <a:pPr marL="0" indent="0">
              <a:lnSpc>
                <a:spcPts val="2500"/>
              </a:lnSpc>
              <a:buNone/>
            </a:pPr>
            <a:r>
              <a:rPr kumimoji="1" lang="en-US" altLang="ja-JP" dirty="0"/>
              <a:t>}</a:t>
            </a:r>
          </a:p>
          <a:p>
            <a:pPr marL="0" indent="0">
              <a:lnSpc>
                <a:spcPts val="1200"/>
              </a:lnSpc>
              <a:buNone/>
            </a:pPr>
            <a:r>
              <a:rPr lang="en-US" altLang="ja-JP" sz="2000" dirty="0">
                <a:solidFill>
                  <a:srgbClr val="FF0000"/>
                </a:solidFill>
              </a:rPr>
              <a:t>class Human{</a:t>
            </a:r>
          </a:p>
          <a:p>
            <a:pPr marL="0" indent="0">
              <a:lnSpc>
                <a:spcPts val="1200"/>
              </a:lnSpc>
              <a:buNone/>
            </a:pPr>
            <a:r>
              <a:rPr lang="en-US" altLang="ja-JP" sz="2000" dirty="0"/>
              <a:t>	String food;</a:t>
            </a:r>
          </a:p>
          <a:p>
            <a:pPr marL="0" indent="0">
              <a:lnSpc>
                <a:spcPts val="1200"/>
              </a:lnSpc>
              <a:buNone/>
            </a:pPr>
            <a:r>
              <a:rPr lang="en-US" altLang="ja-JP" sz="2000" dirty="0"/>
              <a:t>	void eat(String food1){</a:t>
            </a:r>
          </a:p>
          <a:p>
            <a:pPr marL="0" indent="0">
              <a:lnSpc>
                <a:spcPts val="1200"/>
              </a:lnSpc>
              <a:buNone/>
            </a:pPr>
            <a:r>
              <a:rPr lang="en-US" altLang="ja-JP" sz="2000" dirty="0"/>
              <a:t>		food = food1;</a:t>
            </a:r>
          </a:p>
          <a:p>
            <a:pPr marL="0" indent="0">
              <a:lnSpc>
                <a:spcPts val="1200"/>
              </a:lnSpc>
              <a:buNone/>
            </a:pPr>
            <a:r>
              <a:rPr lang="en-US" altLang="ja-JP" sz="2000" dirty="0"/>
              <a:t>	}</a:t>
            </a:r>
          </a:p>
          <a:p>
            <a:pPr marL="0" indent="0">
              <a:lnSpc>
                <a:spcPts val="1200"/>
              </a:lnSpc>
              <a:buNone/>
            </a:pPr>
            <a:r>
              <a:rPr lang="en-US" altLang="ja-JP" sz="2000" dirty="0">
                <a:solidFill>
                  <a:srgbClr val="FF0000"/>
                </a:solidFill>
              </a:rPr>
              <a:t>}</a:t>
            </a:r>
            <a:endParaRPr lang="ja-JP" altLang="en-US" sz="2000" dirty="0">
              <a:solidFill>
                <a:srgbClr val="FF0000"/>
              </a:solidFill>
            </a:endParaRPr>
          </a:p>
          <a:p>
            <a:pPr marL="0" indent="0">
              <a:lnSpc>
                <a:spcPts val="2500"/>
              </a:lnSpc>
              <a:buNone/>
            </a:pPr>
            <a:endParaRPr kumimoji="1" lang="en-US" altLang="ja-JP" dirty="0"/>
          </a:p>
        </p:txBody>
      </p:sp>
      <p:sp>
        <p:nvSpPr>
          <p:cNvPr id="2" name="四角形吹き出し 1"/>
          <p:cNvSpPr/>
          <p:nvPr/>
        </p:nvSpPr>
        <p:spPr>
          <a:xfrm>
            <a:off x="9263743" y="1762304"/>
            <a:ext cx="2035629" cy="503105"/>
          </a:xfrm>
          <a:prstGeom prst="wedgeRectCallout">
            <a:avLst>
              <a:gd name="adj1" fmla="val -126656"/>
              <a:gd name="adj2" fmla="val 116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インスタンス生成</a:t>
            </a:r>
            <a:endParaRPr kumimoji="1" lang="ja-JP" altLang="en-US" sz="2000" dirty="0"/>
          </a:p>
        </p:txBody>
      </p:sp>
      <p:sp>
        <p:nvSpPr>
          <p:cNvPr id="4" name="正方形/長方形 3"/>
          <p:cNvSpPr/>
          <p:nvPr/>
        </p:nvSpPr>
        <p:spPr>
          <a:xfrm>
            <a:off x="8637814" y="3681732"/>
            <a:ext cx="2286000" cy="10994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3200" dirty="0"/>
              <a:t>パン</a:t>
            </a:r>
            <a:endParaRPr kumimoji="1" lang="en-US" altLang="ja-JP" sz="3200" dirty="0"/>
          </a:p>
          <a:p>
            <a:r>
              <a:rPr lang="ja-JP" altLang="en-US" sz="3200" dirty="0"/>
              <a:t>ご飯</a:t>
            </a:r>
            <a:endParaRPr kumimoji="1" lang="ja-JP" altLang="en-US" sz="3200" dirty="0"/>
          </a:p>
        </p:txBody>
      </p:sp>
    </p:spTree>
    <p:extLst>
      <p:ext uri="{BB962C8B-B14F-4D97-AF65-F5344CB8AC3E}">
        <p14:creationId xmlns:p14="http://schemas.microsoft.com/office/powerpoint/2010/main" val="2013867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83772" y="655504"/>
            <a:ext cx="10515600" cy="5484039"/>
          </a:xfrm>
          <a:ln w="50800">
            <a:solidFill>
              <a:schemeClr val="accent1">
                <a:shade val="50000"/>
              </a:schemeClr>
            </a:solidFill>
          </a:ln>
        </p:spPr>
        <p:txBody>
          <a:bodyPr>
            <a:noAutofit/>
          </a:bodyPr>
          <a:lstStyle/>
          <a:p>
            <a:pPr marL="0" indent="0">
              <a:lnSpc>
                <a:spcPts val="2500"/>
              </a:lnSpc>
              <a:buNone/>
            </a:pPr>
            <a:r>
              <a:rPr kumimoji="1" lang="en-US" altLang="ja-JP" dirty="0"/>
              <a:t>publ</a:t>
            </a:r>
            <a:r>
              <a:rPr lang="en-US" altLang="ja-JP" dirty="0"/>
              <a:t>ic class Main{</a:t>
            </a:r>
          </a:p>
          <a:p>
            <a:pPr marL="0" indent="0">
              <a:lnSpc>
                <a:spcPts val="2500"/>
              </a:lnSpc>
              <a:buNone/>
            </a:pPr>
            <a:r>
              <a:rPr lang="en-US" altLang="ja-JP" dirty="0"/>
              <a:t>	public static void main(String[] </a:t>
            </a:r>
            <a:r>
              <a:rPr lang="en-US" altLang="ja-JP" dirty="0" err="1"/>
              <a:t>args</a:t>
            </a:r>
            <a:r>
              <a:rPr lang="en-US" altLang="ja-JP" dirty="0"/>
              <a:t>){</a:t>
            </a:r>
          </a:p>
          <a:p>
            <a:pPr marL="0" indent="0">
              <a:lnSpc>
                <a:spcPts val="2500"/>
              </a:lnSpc>
              <a:buNone/>
            </a:pPr>
            <a:r>
              <a:rPr kumimoji="1" lang="en-US" altLang="ja-JP" dirty="0"/>
              <a:t>		Human human1 = new Human();</a:t>
            </a:r>
          </a:p>
          <a:p>
            <a:pPr marL="0" indent="0">
              <a:lnSpc>
                <a:spcPts val="2500"/>
              </a:lnSpc>
              <a:buNone/>
            </a:pPr>
            <a:r>
              <a:rPr lang="en-US" altLang="ja-JP" dirty="0"/>
              <a:t>		human1.food = “</a:t>
            </a:r>
            <a:r>
              <a:rPr lang="ja-JP" altLang="en-US" dirty="0"/>
              <a:t>パン</a:t>
            </a:r>
            <a:r>
              <a:rPr lang="en-US" altLang="ja-JP" dirty="0"/>
              <a:t>”;</a:t>
            </a:r>
            <a:endParaRPr kumimoji="1" lang="en-US" altLang="ja-JP" dirty="0"/>
          </a:p>
          <a:p>
            <a:pPr marL="0" indent="0">
              <a:lnSpc>
                <a:spcPts val="2500"/>
              </a:lnSpc>
              <a:buNone/>
            </a:pPr>
            <a:r>
              <a:rPr lang="en-US" altLang="ja-JP" dirty="0"/>
              <a:t>	}</a:t>
            </a:r>
          </a:p>
          <a:p>
            <a:pPr marL="0" indent="0">
              <a:lnSpc>
                <a:spcPts val="2500"/>
              </a:lnSpc>
              <a:buNone/>
            </a:pPr>
            <a:r>
              <a:rPr kumimoji="1" lang="en-US" altLang="ja-JP" dirty="0"/>
              <a:t>}</a:t>
            </a:r>
            <a:endParaRPr lang="en-US" altLang="ja-JP" sz="2400" dirty="0"/>
          </a:p>
          <a:p>
            <a:pPr marL="0" indent="0">
              <a:lnSpc>
                <a:spcPts val="2200"/>
              </a:lnSpc>
              <a:buNone/>
            </a:pPr>
            <a:r>
              <a:rPr kumimoji="1" lang="en-US" altLang="ja-JP" dirty="0">
                <a:solidFill>
                  <a:srgbClr val="FF0000"/>
                </a:solidFill>
              </a:rPr>
              <a:t>class Human{</a:t>
            </a:r>
          </a:p>
          <a:p>
            <a:pPr marL="0" indent="0">
              <a:lnSpc>
                <a:spcPts val="2200"/>
              </a:lnSpc>
              <a:buNone/>
            </a:pPr>
            <a:r>
              <a:rPr lang="en-US" altLang="ja-JP" dirty="0"/>
              <a:t>	String food;</a:t>
            </a:r>
          </a:p>
          <a:p>
            <a:pPr marL="0" indent="0">
              <a:lnSpc>
                <a:spcPts val="2200"/>
              </a:lnSpc>
              <a:buNone/>
            </a:pPr>
            <a:r>
              <a:rPr kumimoji="1" lang="en-US" altLang="ja-JP" dirty="0"/>
              <a:t>	void eat(String food1){</a:t>
            </a:r>
          </a:p>
          <a:p>
            <a:pPr marL="0" indent="0">
              <a:lnSpc>
                <a:spcPts val="2200"/>
              </a:lnSpc>
              <a:buNone/>
            </a:pPr>
            <a:r>
              <a:rPr lang="en-US" altLang="ja-JP" dirty="0"/>
              <a:t>		//</a:t>
            </a:r>
            <a:r>
              <a:rPr lang="ja-JP" altLang="en-US" dirty="0"/>
              <a:t>もし</a:t>
            </a:r>
            <a:r>
              <a:rPr lang="en-US" altLang="ja-JP" dirty="0"/>
              <a:t>food1</a:t>
            </a:r>
            <a:r>
              <a:rPr lang="ja-JP" altLang="en-US" dirty="0"/>
              <a:t>がパンならご飯に変える</a:t>
            </a:r>
            <a:endParaRPr kumimoji="1" lang="en-US" altLang="ja-JP" dirty="0"/>
          </a:p>
          <a:p>
            <a:pPr marL="0" indent="0">
              <a:lnSpc>
                <a:spcPts val="2200"/>
              </a:lnSpc>
              <a:buNone/>
            </a:pPr>
            <a:r>
              <a:rPr lang="en-US" altLang="ja-JP" dirty="0"/>
              <a:t>		food = food1;</a:t>
            </a:r>
          </a:p>
          <a:p>
            <a:pPr marL="0" indent="0">
              <a:lnSpc>
                <a:spcPts val="2200"/>
              </a:lnSpc>
              <a:buNone/>
            </a:pPr>
            <a:r>
              <a:rPr lang="en-US" altLang="ja-JP" dirty="0"/>
              <a:t>	}</a:t>
            </a:r>
            <a:endParaRPr kumimoji="1" lang="en-US" altLang="ja-JP" dirty="0"/>
          </a:p>
          <a:p>
            <a:pPr marL="0" indent="0">
              <a:lnSpc>
                <a:spcPts val="2200"/>
              </a:lnSpc>
              <a:buNone/>
            </a:pPr>
            <a:r>
              <a:rPr lang="en-US" altLang="ja-JP" dirty="0">
                <a:solidFill>
                  <a:srgbClr val="FF0000"/>
                </a:solidFill>
              </a:rPr>
              <a:t>}</a:t>
            </a:r>
            <a:endParaRPr kumimoji="1" lang="ja-JP" altLang="en-US" sz="3200" dirty="0">
              <a:solidFill>
                <a:srgbClr val="FF0000"/>
              </a:solidFill>
            </a:endParaRPr>
          </a:p>
        </p:txBody>
      </p:sp>
      <p:sp>
        <p:nvSpPr>
          <p:cNvPr id="2" name="四角形吹き出し 1"/>
          <p:cNvSpPr/>
          <p:nvPr/>
        </p:nvSpPr>
        <p:spPr>
          <a:xfrm>
            <a:off x="9263743" y="1730829"/>
            <a:ext cx="2035629" cy="503105"/>
          </a:xfrm>
          <a:prstGeom prst="wedgeRectCallout">
            <a:avLst>
              <a:gd name="adj1" fmla="val -127191"/>
              <a:gd name="adj2" fmla="val 41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インスタンス生成</a:t>
            </a:r>
            <a:endParaRPr kumimoji="1" lang="ja-JP" altLang="en-US" sz="2000" dirty="0"/>
          </a:p>
        </p:txBody>
      </p:sp>
    </p:spTree>
    <p:extLst>
      <p:ext uri="{BB962C8B-B14F-4D97-AF65-F5344CB8AC3E}">
        <p14:creationId xmlns:p14="http://schemas.microsoft.com/office/powerpoint/2010/main" val="1919757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0228" y="147412"/>
            <a:ext cx="10515600" cy="734332"/>
          </a:xfrm>
        </p:spPr>
        <p:txBody>
          <a:bodyPr/>
          <a:lstStyle/>
          <a:p>
            <a:r>
              <a:rPr kumimoji="1" lang="en-US" altLang="ja-JP" dirty="0"/>
              <a:t>Scanner : </a:t>
            </a:r>
            <a:r>
              <a:rPr kumimoji="1" lang="ja-JP" altLang="en-US" dirty="0"/>
              <a:t>キーボード入力</a:t>
            </a:r>
          </a:p>
        </p:txBody>
      </p:sp>
      <p:sp>
        <p:nvSpPr>
          <p:cNvPr id="3" name="コンテンツ プレースホルダー 2"/>
          <p:cNvSpPr>
            <a:spLocks noGrp="1"/>
          </p:cNvSpPr>
          <p:nvPr>
            <p:ph idx="1"/>
          </p:nvPr>
        </p:nvSpPr>
        <p:spPr>
          <a:xfrm>
            <a:off x="740228" y="1401083"/>
            <a:ext cx="7826829" cy="4351338"/>
          </a:xfrm>
        </p:spPr>
        <p:txBody>
          <a:bodyPr>
            <a:normAutofit/>
          </a:bodyPr>
          <a:lstStyle/>
          <a:p>
            <a:pPr marL="0" indent="0">
              <a:buNone/>
            </a:pPr>
            <a:r>
              <a:rPr kumimoji="1" lang="en-US" altLang="ja-JP" sz="3600" dirty="0"/>
              <a:t>Scanner</a:t>
            </a:r>
            <a:r>
              <a:rPr kumimoji="1" lang="ja-JP" altLang="en-US" sz="3600" dirty="0"/>
              <a:t> ｓｃ　＝ </a:t>
            </a:r>
            <a:r>
              <a:rPr kumimoji="1" lang="en-US" altLang="ja-JP" sz="3600" dirty="0"/>
              <a:t>new Scanner(System.in);</a:t>
            </a:r>
          </a:p>
          <a:p>
            <a:pPr marL="0" indent="0">
              <a:buNone/>
            </a:pPr>
            <a:r>
              <a:rPr lang="en-US" altLang="ja-JP" sz="3600" dirty="0" err="1"/>
              <a:t>int</a:t>
            </a:r>
            <a:r>
              <a:rPr lang="en-US" altLang="ja-JP" sz="3600" dirty="0"/>
              <a:t> a = </a:t>
            </a:r>
            <a:r>
              <a:rPr lang="en-US" altLang="ja-JP" sz="3600" dirty="0" err="1"/>
              <a:t>sc.nextInt</a:t>
            </a:r>
            <a:r>
              <a:rPr lang="en-US" altLang="ja-JP" sz="3600" dirty="0"/>
              <a:t>();</a:t>
            </a:r>
          </a:p>
          <a:p>
            <a:pPr marL="0" indent="0">
              <a:buNone/>
            </a:pPr>
            <a:endParaRPr kumimoji="1" lang="en-US" altLang="ja-JP" sz="3600" dirty="0"/>
          </a:p>
          <a:p>
            <a:pPr marL="0" indent="0">
              <a:buNone/>
            </a:pPr>
            <a:r>
              <a:rPr lang="en-US" altLang="ja-JP" sz="3200" dirty="0"/>
              <a:t>※</a:t>
            </a:r>
            <a:r>
              <a:rPr lang="ja-JP" altLang="en-US" sz="3200" dirty="0"/>
              <a:t>クラスの外に</a:t>
            </a:r>
            <a:endParaRPr lang="en-US" altLang="ja-JP" sz="3200" dirty="0"/>
          </a:p>
          <a:p>
            <a:pPr marL="0" indent="0">
              <a:buNone/>
            </a:pPr>
            <a:r>
              <a:rPr kumimoji="1" lang="en-US" altLang="ja-JP" sz="3200" dirty="0"/>
              <a:t>import</a:t>
            </a:r>
            <a:r>
              <a:rPr kumimoji="1" lang="ja-JP" altLang="en-US" sz="3200" dirty="0"/>
              <a:t>△</a:t>
            </a:r>
            <a:r>
              <a:rPr kumimoji="1" lang="en-US" altLang="ja-JP" sz="3200" dirty="0" err="1"/>
              <a:t>java.util.Scanner</a:t>
            </a:r>
            <a:r>
              <a:rPr kumimoji="1" lang="en-US" altLang="ja-JP" sz="3200" dirty="0"/>
              <a:t>;</a:t>
            </a:r>
          </a:p>
          <a:p>
            <a:pPr marL="0" indent="0">
              <a:buNone/>
            </a:pPr>
            <a:r>
              <a:rPr kumimoji="1" lang="ja-JP" altLang="en-US" sz="3200" dirty="0"/>
              <a:t>の記述が必要</a:t>
            </a:r>
          </a:p>
        </p:txBody>
      </p:sp>
      <p:sp>
        <p:nvSpPr>
          <p:cNvPr id="4" name="テキスト ボックス 3"/>
          <p:cNvSpPr txBox="1"/>
          <p:nvPr/>
        </p:nvSpPr>
        <p:spPr>
          <a:xfrm>
            <a:off x="5704114" y="2416629"/>
            <a:ext cx="5954488" cy="3293209"/>
          </a:xfrm>
          <a:prstGeom prst="rect">
            <a:avLst/>
          </a:prstGeom>
          <a:noFill/>
          <a:ln w="50800">
            <a:solidFill>
              <a:schemeClr val="accent1">
                <a:shade val="50000"/>
              </a:schemeClr>
            </a:solidFill>
          </a:ln>
        </p:spPr>
        <p:txBody>
          <a:bodyPr wrap="square" rtlCol="0">
            <a:spAutoFit/>
          </a:bodyPr>
          <a:lstStyle/>
          <a:p>
            <a:r>
              <a:rPr kumimoji="1" lang="en-US" altLang="ja-JP" sz="2600" b="1" dirty="0"/>
              <a:t>import </a:t>
            </a:r>
            <a:r>
              <a:rPr kumimoji="1" lang="en-US" altLang="ja-JP" sz="2600" b="1" dirty="0" err="1"/>
              <a:t>java.util.Scanner</a:t>
            </a:r>
            <a:r>
              <a:rPr kumimoji="1" lang="en-US" altLang="ja-JP" sz="2600" b="1" dirty="0"/>
              <a:t>;</a:t>
            </a:r>
          </a:p>
          <a:p>
            <a:endParaRPr kumimoji="1" lang="en-US" altLang="ja-JP" sz="2600" b="1" dirty="0"/>
          </a:p>
          <a:p>
            <a:r>
              <a:rPr kumimoji="1" lang="en-US" altLang="ja-JP" sz="2600" dirty="0"/>
              <a:t>public class Main{</a:t>
            </a:r>
          </a:p>
          <a:p>
            <a:r>
              <a:rPr lang="en-US" altLang="ja-JP" sz="2600" dirty="0"/>
              <a:t>    public static void main(</a:t>
            </a:r>
            <a:r>
              <a:rPr lang="ja-JP" altLang="en-US" sz="2600" dirty="0"/>
              <a:t>～</a:t>
            </a:r>
            <a:r>
              <a:rPr lang="en-US" altLang="ja-JP" sz="2600" dirty="0"/>
              <a:t>){</a:t>
            </a:r>
          </a:p>
          <a:p>
            <a:r>
              <a:rPr lang="en-US" altLang="ja-JP" sz="2600" b="1" dirty="0"/>
              <a:t>        Scanner </a:t>
            </a:r>
            <a:r>
              <a:rPr lang="en-US" altLang="ja-JP" sz="2600" b="1" dirty="0" err="1"/>
              <a:t>sc</a:t>
            </a:r>
            <a:r>
              <a:rPr lang="en-US" altLang="ja-JP" sz="2600" b="1" dirty="0"/>
              <a:t> = new Scanner(System.in);</a:t>
            </a:r>
          </a:p>
          <a:p>
            <a:r>
              <a:rPr lang="en-US" altLang="ja-JP" sz="2600" b="1" dirty="0"/>
              <a:t>        </a:t>
            </a:r>
            <a:r>
              <a:rPr lang="en-US" altLang="ja-JP" sz="2600" b="1" dirty="0" err="1"/>
              <a:t>int</a:t>
            </a:r>
            <a:r>
              <a:rPr lang="en-US" altLang="ja-JP" sz="2600" b="1" dirty="0"/>
              <a:t> a = </a:t>
            </a:r>
            <a:r>
              <a:rPr lang="en-US" altLang="ja-JP" sz="2600" b="1" dirty="0" err="1"/>
              <a:t>sc.nextInt</a:t>
            </a:r>
            <a:r>
              <a:rPr lang="en-US" altLang="ja-JP" sz="2600" b="1" dirty="0"/>
              <a:t>();</a:t>
            </a:r>
          </a:p>
          <a:p>
            <a:r>
              <a:rPr lang="en-US" altLang="ja-JP" sz="2600" dirty="0"/>
              <a:t>    }</a:t>
            </a:r>
          </a:p>
          <a:p>
            <a:r>
              <a:rPr lang="en-US" altLang="ja-JP" sz="2600" dirty="0"/>
              <a:t>}</a:t>
            </a:r>
            <a:endParaRPr kumimoji="1" lang="ja-JP" altLang="en-US" sz="2600" dirty="0"/>
          </a:p>
        </p:txBody>
      </p:sp>
    </p:spTree>
    <p:extLst>
      <p:ext uri="{BB962C8B-B14F-4D97-AF65-F5344CB8AC3E}">
        <p14:creationId xmlns:p14="http://schemas.microsoft.com/office/powerpoint/2010/main" val="354922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演習</a:t>
            </a:r>
          </a:p>
        </p:txBody>
      </p:sp>
      <p:sp>
        <p:nvSpPr>
          <p:cNvPr id="3" name="コンテンツ プレースホルダー 2"/>
          <p:cNvSpPr>
            <a:spLocks noGrp="1"/>
          </p:cNvSpPr>
          <p:nvPr>
            <p:ph idx="1"/>
          </p:nvPr>
        </p:nvSpPr>
        <p:spPr>
          <a:xfrm>
            <a:off x="729343" y="1578997"/>
            <a:ext cx="10515600" cy="1146175"/>
          </a:xfrm>
        </p:spPr>
        <p:txBody>
          <a:bodyPr/>
          <a:lstStyle/>
          <a:p>
            <a:pPr marL="0" indent="0">
              <a:buNone/>
            </a:pPr>
            <a:r>
              <a:rPr lang="en-US" altLang="ja-JP" dirty="0"/>
              <a:t>1.main</a:t>
            </a:r>
            <a:r>
              <a:rPr lang="ja-JP" altLang="en-US" dirty="0"/>
              <a:t>メソッドのあるクラスと別に</a:t>
            </a:r>
            <a:r>
              <a:rPr lang="en-US" altLang="ja-JP" dirty="0"/>
              <a:t>Hello</a:t>
            </a:r>
            <a:r>
              <a:rPr lang="ja-JP" altLang="en-US" dirty="0"/>
              <a:t>クラスを作成</a:t>
            </a:r>
            <a:endParaRPr lang="en-US" altLang="ja-JP" dirty="0"/>
          </a:p>
          <a:p>
            <a:r>
              <a:rPr kumimoji="1" lang="en-US" altLang="ja-JP" dirty="0"/>
              <a:t>Hello</a:t>
            </a:r>
            <a:r>
              <a:rPr kumimoji="1" lang="ja-JP" altLang="en-US" dirty="0"/>
              <a:t>クラスの仕様</a:t>
            </a:r>
          </a:p>
        </p:txBody>
      </p:sp>
      <p:sp>
        <p:nvSpPr>
          <p:cNvPr id="4" name="テキスト ボックス 3"/>
          <p:cNvSpPr txBox="1"/>
          <p:nvPr/>
        </p:nvSpPr>
        <p:spPr>
          <a:xfrm>
            <a:off x="1279071" y="2971800"/>
            <a:ext cx="9965872" cy="2246769"/>
          </a:xfrm>
          <a:prstGeom prst="rect">
            <a:avLst/>
          </a:prstGeom>
          <a:noFill/>
          <a:ln w="38100">
            <a:solidFill>
              <a:schemeClr val="accent1">
                <a:shade val="50000"/>
              </a:schemeClr>
            </a:solidFill>
          </a:ln>
        </p:spPr>
        <p:txBody>
          <a:bodyPr wrap="square" rtlCol="0">
            <a:spAutoFit/>
          </a:bodyPr>
          <a:lstStyle/>
          <a:p>
            <a:r>
              <a:rPr kumimoji="1" lang="ja-JP" altLang="en-US" sz="2800" dirty="0"/>
              <a:t>フィールド変数</a:t>
            </a:r>
            <a:r>
              <a:rPr kumimoji="1" lang="en-US" altLang="ja-JP" sz="2800" dirty="0"/>
              <a:t>: 	</a:t>
            </a:r>
            <a:r>
              <a:rPr kumimoji="1" lang="en-US" altLang="ja-JP" sz="2800" dirty="0" err="1"/>
              <a:t>int</a:t>
            </a:r>
            <a:r>
              <a:rPr kumimoji="1" lang="ja-JP" altLang="en-US" sz="2800" dirty="0"/>
              <a:t>型で</a:t>
            </a:r>
            <a:r>
              <a:rPr lang="ja-JP" altLang="en-US" sz="2800" dirty="0"/>
              <a:t>変数名</a:t>
            </a:r>
            <a:r>
              <a:rPr lang="en-US" altLang="ja-JP" sz="2800" dirty="0" err="1"/>
              <a:t>cnt</a:t>
            </a:r>
            <a:endParaRPr lang="en-US" altLang="ja-JP" sz="2800" dirty="0"/>
          </a:p>
          <a:p>
            <a:r>
              <a:rPr kumimoji="1" lang="ja-JP" altLang="en-US" sz="2800" dirty="0"/>
              <a:t>メソッド：</a:t>
            </a:r>
            <a:endParaRPr lang="en-US" altLang="ja-JP" sz="2800" dirty="0"/>
          </a:p>
          <a:p>
            <a:r>
              <a:rPr kumimoji="1" lang="en-US" altLang="ja-JP" sz="2800" dirty="0"/>
              <a:t>	</a:t>
            </a:r>
            <a:r>
              <a:rPr kumimoji="1" lang="ja-JP" altLang="en-US" sz="2800" dirty="0"/>
              <a:t>引数なし</a:t>
            </a:r>
            <a:r>
              <a:rPr lang="en-US" altLang="ja-JP" sz="2800" dirty="0"/>
              <a:t>, </a:t>
            </a:r>
            <a:r>
              <a:rPr lang="ja-JP" altLang="en-US" sz="2800" dirty="0"/>
              <a:t>返り値なし</a:t>
            </a:r>
            <a:endParaRPr lang="en-US" altLang="ja-JP" sz="2800" dirty="0"/>
          </a:p>
          <a:p>
            <a:r>
              <a:rPr lang="en-US" altLang="ja-JP" sz="2800" dirty="0"/>
              <a:t>	</a:t>
            </a:r>
            <a:r>
              <a:rPr lang="ja-JP" altLang="en-US" sz="2800" dirty="0"/>
              <a:t>処理</a:t>
            </a:r>
            <a:r>
              <a:rPr lang="en-US" altLang="ja-JP" sz="2800" dirty="0"/>
              <a:t>:  </a:t>
            </a:r>
            <a:r>
              <a:rPr lang="ja-JP" altLang="en-US" sz="2800" dirty="0"/>
              <a:t>呼ばれたら</a:t>
            </a:r>
            <a:r>
              <a:rPr lang="en-US" altLang="ja-JP" sz="2800" dirty="0" err="1"/>
              <a:t>cnt</a:t>
            </a:r>
            <a:r>
              <a:rPr lang="ja-JP" altLang="en-US" sz="2800" dirty="0"/>
              <a:t>変数の値を</a:t>
            </a:r>
            <a:r>
              <a:rPr lang="en-US" altLang="ja-JP" sz="2800" dirty="0"/>
              <a:t>+</a:t>
            </a:r>
            <a:r>
              <a:rPr lang="ja-JP" altLang="en-US" sz="2800" dirty="0"/>
              <a:t>１する</a:t>
            </a:r>
            <a:endParaRPr lang="en-US" altLang="ja-JP" sz="2800" dirty="0"/>
          </a:p>
          <a:p>
            <a:r>
              <a:rPr lang="en-US" altLang="ja-JP" sz="2800" dirty="0"/>
              <a:t>		“Hello</a:t>
            </a:r>
            <a:r>
              <a:rPr lang="ja-JP" altLang="en-US" sz="2800" dirty="0"/>
              <a:t>　</a:t>
            </a:r>
            <a:r>
              <a:rPr lang="en-US" altLang="ja-JP" sz="2800" dirty="0"/>
              <a:t>world” </a:t>
            </a:r>
            <a:r>
              <a:rPr lang="ja-JP" altLang="en-US" sz="2800" dirty="0"/>
              <a:t>という文字列と</a:t>
            </a:r>
            <a:r>
              <a:rPr lang="en-US" altLang="ja-JP" sz="2800" dirty="0" err="1"/>
              <a:t>cnt</a:t>
            </a:r>
            <a:r>
              <a:rPr lang="ja-JP" altLang="en-US" sz="2800" dirty="0"/>
              <a:t>変数の値を出力する</a:t>
            </a:r>
            <a:r>
              <a:rPr lang="en-US" altLang="ja-JP" sz="2800" dirty="0"/>
              <a:t> </a:t>
            </a:r>
          </a:p>
        </p:txBody>
      </p:sp>
      <p:sp>
        <p:nvSpPr>
          <p:cNvPr id="5" name="コンテンツ プレースホルダー 2"/>
          <p:cNvSpPr txBox="1">
            <a:spLocks/>
          </p:cNvSpPr>
          <p:nvPr/>
        </p:nvSpPr>
        <p:spPr>
          <a:xfrm>
            <a:off x="729343" y="5711825"/>
            <a:ext cx="10515600"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2.main</a:t>
            </a:r>
            <a:r>
              <a:rPr lang="ja-JP" altLang="en-US" dirty="0"/>
              <a:t>メソッドから</a:t>
            </a:r>
            <a:r>
              <a:rPr lang="en-US" altLang="ja-JP" dirty="0"/>
              <a:t>Hello</a:t>
            </a:r>
            <a:r>
              <a:rPr lang="ja-JP" altLang="en-US" dirty="0"/>
              <a:t>クラスのインスタンス生成し、そのインスタンスで</a:t>
            </a:r>
            <a:r>
              <a:rPr lang="en-US" altLang="ja-JP" dirty="0"/>
              <a:t>Hello</a:t>
            </a:r>
            <a:r>
              <a:rPr lang="ja-JP" altLang="en-US" dirty="0"/>
              <a:t>クラスのメソッドを</a:t>
            </a:r>
            <a:r>
              <a:rPr lang="en-US" altLang="ja-JP" dirty="0"/>
              <a:t>5</a:t>
            </a:r>
            <a:r>
              <a:rPr lang="ja-JP" altLang="en-US" dirty="0"/>
              <a:t>回呼ぶ</a:t>
            </a:r>
            <a:endParaRPr lang="en-US" altLang="ja-JP" dirty="0"/>
          </a:p>
        </p:txBody>
      </p:sp>
    </p:spTree>
    <p:extLst>
      <p:ext uri="{BB962C8B-B14F-4D97-AF65-F5344CB8AC3E}">
        <p14:creationId xmlns:p14="http://schemas.microsoft.com/office/powerpoint/2010/main" val="153114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263" y="264541"/>
            <a:ext cx="10515600" cy="1325563"/>
          </a:xfrm>
        </p:spPr>
        <p:txBody>
          <a:bodyPr/>
          <a:lstStyle/>
          <a:p>
            <a:r>
              <a:rPr kumimoji="1" lang="ja-JP" altLang="en-US" dirty="0"/>
              <a:t>復習</a:t>
            </a:r>
          </a:p>
        </p:txBody>
      </p:sp>
      <p:sp>
        <p:nvSpPr>
          <p:cNvPr id="4" name="テキスト ボックス 3"/>
          <p:cNvSpPr txBox="1"/>
          <p:nvPr/>
        </p:nvSpPr>
        <p:spPr>
          <a:xfrm>
            <a:off x="935120" y="1590104"/>
            <a:ext cx="3838551" cy="4401205"/>
          </a:xfrm>
          <a:prstGeom prst="rect">
            <a:avLst/>
          </a:prstGeom>
          <a:noFill/>
          <a:ln w="63500">
            <a:solidFill>
              <a:schemeClr val="accent1">
                <a:shade val="50000"/>
              </a:schemeClr>
            </a:solidFill>
          </a:ln>
        </p:spPr>
        <p:txBody>
          <a:bodyPr wrap="square" rtlCol="0">
            <a:spAutoFit/>
          </a:bodyPr>
          <a:lstStyle/>
          <a:p>
            <a:r>
              <a:rPr lang="ja-JP" altLang="en-US" sz="2800" dirty="0"/>
              <a:t>朝食</a:t>
            </a:r>
            <a:r>
              <a:rPr kumimoji="1" lang="ja-JP" altLang="en-US" sz="2800" dirty="0"/>
              <a:t>｛</a:t>
            </a:r>
            <a:endParaRPr kumimoji="1" lang="en-US" altLang="ja-JP" sz="2800" dirty="0"/>
          </a:p>
          <a:p>
            <a:r>
              <a:rPr lang="en-US" altLang="ja-JP" sz="2800" dirty="0"/>
              <a:t>	</a:t>
            </a:r>
            <a:r>
              <a:rPr lang="ja-JP" altLang="en-US" sz="2800" dirty="0"/>
              <a:t>・食料を集める</a:t>
            </a:r>
            <a:endParaRPr lang="en-US" altLang="ja-JP" sz="2800" dirty="0"/>
          </a:p>
          <a:p>
            <a:r>
              <a:rPr lang="en-US" altLang="ja-JP" sz="2800" dirty="0"/>
              <a:t>	</a:t>
            </a:r>
            <a:r>
              <a:rPr lang="ja-JP" altLang="en-US" sz="2800" dirty="0"/>
              <a:t>・調理する</a:t>
            </a:r>
            <a:endParaRPr lang="en-US" altLang="ja-JP" sz="2800" dirty="0"/>
          </a:p>
          <a:p>
            <a:r>
              <a:rPr lang="en-US" altLang="ja-JP" sz="2800" dirty="0"/>
              <a:t>	</a:t>
            </a:r>
            <a:r>
              <a:rPr lang="ja-JP" altLang="en-US" sz="2800" dirty="0"/>
              <a:t>・盛り付け</a:t>
            </a:r>
            <a:endParaRPr lang="en-US" altLang="ja-JP" sz="2800" dirty="0"/>
          </a:p>
          <a:p>
            <a:r>
              <a:rPr lang="en-US" altLang="ja-JP" sz="2800" dirty="0"/>
              <a:t>	</a:t>
            </a:r>
            <a:r>
              <a:rPr lang="ja-JP" altLang="en-US" sz="2800" dirty="0"/>
              <a:t>・食べる</a:t>
            </a:r>
            <a:endParaRPr lang="en-US" altLang="ja-JP" sz="2800" dirty="0"/>
          </a:p>
          <a:p>
            <a:r>
              <a:rPr lang="en-US" altLang="ja-JP" sz="2800" dirty="0"/>
              <a:t>	</a:t>
            </a:r>
            <a:r>
              <a:rPr lang="ja-JP" altLang="en-US" sz="2800" dirty="0"/>
              <a:t>・皿を集める</a:t>
            </a:r>
            <a:endParaRPr lang="en-US" altLang="ja-JP" sz="2800" dirty="0"/>
          </a:p>
          <a:p>
            <a:r>
              <a:rPr lang="en-US" altLang="ja-JP" sz="2800" dirty="0"/>
              <a:t>	</a:t>
            </a:r>
            <a:r>
              <a:rPr lang="ja-JP" altLang="en-US" sz="2800" dirty="0"/>
              <a:t>・洗う</a:t>
            </a:r>
            <a:endParaRPr lang="en-US" altLang="ja-JP" sz="2800" dirty="0"/>
          </a:p>
          <a:p>
            <a:r>
              <a:rPr lang="en-US" altLang="ja-JP" sz="2800" dirty="0"/>
              <a:t>	</a:t>
            </a:r>
            <a:r>
              <a:rPr lang="ja-JP" altLang="en-US" sz="2800" dirty="0"/>
              <a:t>・乾燥させる</a:t>
            </a:r>
            <a:endParaRPr lang="en-US" altLang="ja-JP" sz="2800" dirty="0"/>
          </a:p>
          <a:p>
            <a:endParaRPr lang="en-US" altLang="ja-JP" sz="2800" dirty="0"/>
          </a:p>
          <a:p>
            <a:r>
              <a:rPr kumimoji="1" lang="ja-JP" altLang="en-US" sz="2800" dirty="0"/>
              <a:t>｝</a:t>
            </a:r>
          </a:p>
        </p:txBody>
      </p:sp>
      <p:sp>
        <p:nvSpPr>
          <p:cNvPr id="11" name="テキスト ボックス 10"/>
          <p:cNvSpPr txBox="1"/>
          <p:nvPr/>
        </p:nvSpPr>
        <p:spPr>
          <a:xfrm>
            <a:off x="7380623" y="1590104"/>
            <a:ext cx="4370224" cy="2246769"/>
          </a:xfrm>
          <a:prstGeom prst="rect">
            <a:avLst/>
          </a:prstGeom>
          <a:noFill/>
          <a:ln w="63500">
            <a:solidFill>
              <a:schemeClr val="accent1">
                <a:shade val="50000"/>
              </a:schemeClr>
            </a:solidFill>
          </a:ln>
        </p:spPr>
        <p:txBody>
          <a:bodyPr wrap="square" rtlCol="0">
            <a:spAutoFit/>
          </a:bodyPr>
          <a:lstStyle/>
          <a:p>
            <a:r>
              <a:rPr kumimoji="1" lang="ja-JP" altLang="en-US" sz="2800" dirty="0"/>
              <a:t>朝食｛</a:t>
            </a:r>
            <a:endParaRPr kumimoji="1" lang="en-US" altLang="ja-JP" sz="2800" dirty="0"/>
          </a:p>
          <a:p>
            <a:r>
              <a:rPr lang="en-US" altLang="ja-JP" sz="2800" dirty="0"/>
              <a:t>	</a:t>
            </a:r>
            <a:r>
              <a:rPr lang="ja-JP" altLang="en-US" sz="2800" dirty="0"/>
              <a:t>・「料理を作る」</a:t>
            </a:r>
            <a:endParaRPr lang="en-US" altLang="ja-JP" sz="2800" dirty="0"/>
          </a:p>
          <a:p>
            <a:r>
              <a:rPr kumimoji="1" lang="en-US" altLang="ja-JP" sz="2800" dirty="0"/>
              <a:t>	</a:t>
            </a:r>
            <a:r>
              <a:rPr kumimoji="1" lang="ja-JP" altLang="en-US" sz="2800" dirty="0"/>
              <a:t>・食べる</a:t>
            </a:r>
            <a:endParaRPr kumimoji="1" lang="en-US" altLang="ja-JP" sz="2800" dirty="0"/>
          </a:p>
          <a:p>
            <a:r>
              <a:rPr lang="en-US" altLang="ja-JP" sz="2800" dirty="0"/>
              <a:t>	</a:t>
            </a:r>
            <a:r>
              <a:rPr lang="ja-JP" altLang="en-US" sz="2800" dirty="0"/>
              <a:t>・「料理の片付け」</a:t>
            </a:r>
            <a:endParaRPr kumimoji="1" lang="en-US" altLang="ja-JP" sz="2800" dirty="0"/>
          </a:p>
          <a:p>
            <a:r>
              <a:rPr kumimoji="1" lang="ja-JP" altLang="en-US" sz="2800" dirty="0"/>
              <a:t>｝</a:t>
            </a:r>
          </a:p>
        </p:txBody>
      </p:sp>
      <p:sp>
        <p:nvSpPr>
          <p:cNvPr id="3" name="テキスト ボックス 2"/>
          <p:cNvSpPr txBox="1"/>
          <p:nvPr/>
        </p:nvSpPr>
        <p:spPr>
          <a:xfrm>
            <a:off x="8429625" y="4200525"/>
            <a:ext cx="2819400" cy="646331"/>
          </a:xfrm>
          <a:prstGeom prst="rect">
            <a:avLst/>
          </a:prstGeom>
          <a:noFill/>
        </p:spPr>
        <p:txBody>
          <a:bodyPr wrap="square" rtlCol="0">
            <a:spAutoFit/>
          </a:bodyPr>
          <a:lstStyle/>
          <a:p>
            <a:r>
              <a:rPr kumimoji="1" lang="ja-JP" altLang="en-US" sz="3600" dirty="0"/>
              <a:t>見やすい</a:t>
            </a:r>
          </a:p>
        </p:txBody>
      </p:sp>
    </p:spTree>
    <p:extLst>
      <p:ext uri="{BB962C8B-B14F-4D97-AF65-F5344CB8AC3E}">
        <p14:creationId xmlns:p14="http://schemas.microsoft.com/office/powerpoint/2010/main" val="1631243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4172" y="47599"/>
            <a:ext cx="10515600" cy="627316"/>
          </a:xfrm>
        </p:spPr>
        <p:txBody>
          <a:bodyPr>
            <a:normAutofit fontScale="90000"/>
          </a:bodyPr>
          <a:lstStyle/>
          <a:p>
            <a:r>
              <a:rPr kumimoji="1" lang="ja-JP" altLang="en-US" dirty="0"/>
              <a:t>演習２</a:t>
            </a:r>
          </a:p>
        </p:txBody>
      </p:sp>
      <p:sp>
        <p:nvSpPr>
          <p:cNvPr id="3" name="コンテンツ プレースホルダー 2"/>
          <p:cNvSpPr>
            <a:spLocks noGrp="1"/>
          </p:cNvSpPr>
          <p:nvPr>
            <p:ph idx="1"/>
          </p:nvPr>
        </p:nvSpPr>
        <p:spPr>
          <a:xfrm>
            <a:off x="729343" y="675714"/>
            <a:ext cx="10515600" cy="870058"/>
          </a:xfrm>
        </p:spPr>
        <p:txBody>
          <a:bodyPr/>
          <a:lstStyle/>
          <a:p>
            <a:pPr marL="0" indent="0">
              <a:buNone/>
            </a:pPr>
            <a:r>
              <a:rPr lang="en-US" altLang="ja-JP" dirty="0"/>
              <a:t>1.main</a:t>
            </a:r>
            <a:r>
              <a:rPr lang="ja-JP" altLang="en-US" dirty="0"/>
              <a:t>メソッドのあるクラスと別に</a:t>
            </a:r>
            <a:r>
              <a:rPr lang="en-US" altLang="ja-JP" dirty="0"/>
              <a:t>Enemy</a:t>
            </a:r>
            <a:r>
              <a:rPr lang="ja-JP" altLang="en-US" dirty="0"/>
              <a:t>クラスを作成</a:t>
            </a:r>
            <a:endParaRPr lang="en-US" altLang="ja-JP" dirty="0"/>
          </a:p>
          <a:p>
            <a:pPr lvl="1"/>
            <a:r>
              <a:rPr kumimoji="1" lang="en-US" altLang="ja-JP" dirty="0"/>
              <a:t>Enemy</a:t>
            </a:r>
            <a:r>
              <a:rPr kumimoji="1" lang="ja-JP" altLang="en-US" dirty="0"/>
              <a:t>クラスの</a:t>
            </a:r>
            <a:r>
              <a:rPr lang="ja-JP" altLang="en-US" dirty="0"/>
              <a:t>仕様</a:t>
            </a:r>
            <a:endParaRPr kumimoji="1" lang="ja-JP" altLang="en-US" dirty="0"/>
          </a:p>
        </p:txBody>
      </p:sp>
      <p:sp>
        <p:nvSpPr>
          <p:cNvPr id="4" name="テキスト ボックス 3"/>
          <p:cNvSpPr txBox="1"/>
          <p:nvPr/>
        </p:nvSpPr>
        <p:spPr>
          <a:xfrm>
            <a:off x="1387928" y="1654858"/>
            <a:ext cx="9965872" cy="2308324"/>
          </a:xfrm>
          <a:prstGeom prst="rect">
            <a:avLst/>
          </a:prstGeom>
          <a:noFill/>
          <a:ln w="38100">
            <a:solidFill>
              <a:schemeClr val="accent1">
                <a:shade val="50000"/>
              </a:schemeClr>
            </a:solidFill>
          </a:ln>
        </p:spPr>
        <p:txBody>
          <a:bodyPr wrap="square" rtlCol="0">
            <a:spAutoFit/>
          </a:bodyPr>
          <a:lstStyle/>
          <a:p>
            <a:r>
              <a:rPr kumimoji="1" lang="ja-JP" altLang="en-US" sz="2400" dirty="0"/>
              <a:t>フィールド変数</a:t>
            </a:r>
            <a:r>
              <a:rPr kumimoji="1" lang="en-US" altLang="ja-JP" sz="2400" dirty="0"/>
              <a:t>: 	</a:t>
            </a:r>
            <a:r>
              <a:rPr kumimoji="1" lang="en-US" altLang="ja-JP" sz="2400" dirty="0" err="1"/>
              <a:t>int</a:t>
            </a:r>
            <a:r>
              <a:rPr kumimoji="1" lang="ja-JP" altLang="en-US" sz="2400" dirty="0"/>
              <a:t>型で変数名</a:t>
            </a:r>
            <a:r>
              <a:rPr kumimoji="1" lang="en-US" altLang="ja-JP" sz="2400" dirty="0" err="1"/>
              <a:t>hp</a:t>
            </a:r>
            <a:endParaRPr lang="en-US" altLang="ja-JP" sz="2400" dirty="0"/>
          </a:p>
          <a:p>
            <a:r>
              <a:rPr kumimoji="1" lang="ja-JP" altLang="en-US" sz="2400" dirty="0"/>
              <a:t>メソッド</a:t>
            </a:r>
            <a:r>
              <a:rPr kumimoji="1" lang="en-US" altLang="ja-JP" sz="2400" dirty="0"/>
              <a:t>Attack</a:t>
            </a:r>
            <a:r>
              <a:rPr kumimoji="1" lang="ja-JP" altLang="en-US" sz="2400" dirty="0"/>
              <a:t>：</a:t>
            </a:r>
            <a:endParaRPr lang="en-US" altLang="ja-JP" sz="2400" dirty="0"/>
          </a:p>
          <a:p>
            <a:r>
              <a:rPr kumimoji="1" lang="en-US" altLang="ja-JP" sz="2400" dirty="0"/>
              <a:t>	</a:t>
            </a:r>
            <a:r>
              <a:rPr kumimoji="1" lang="ja-JP" altLang="en-US" sz="2400" dirty="0"/>
              <a:t>引数　</a:t>
            </a:r>
            <a:r>
              <a:rPr kumimoji="1" lang="en-US" altLang="ja-JP" sz="2400" dirty="0" err="1"/>
              <a:t>int</a:t>
            </a:r>
            <a:r>
              <a:rPr kumimoji="1" lang="ja-JP" altLang="en-US" sz="2400" dirty="0"/>
              <a:t>型</a:t>
            </a:r>
            <a:r>
              <a:rPr kumimoji="1" lang="en-US" altLang="ja-JP" sz="2400" dirty="0"/>
              <a:t>1</a:t>
            </a:r>
            <a:r>
              <a:rPr kumimoji="1" lang="ja-JP" altLang="en-US" sz="2400" dirty="0"/>
              <a:t>つ</a:t>
            </a:r>
            <a:r>
              <a:rPr lang="en-US" altLang="ja-JP" sz="2400" dirty="0"/>
              <a:t>, </a:t>
            </a:r>
            <a:r>
              <a:rPr lang="ja-JP" altLang="en-US" sz="2400" dirty="0"/>
              <a:t>返り値なし</a:t>
            </a:r>
            <a:endParaRPr lang="en-US" altLang="ja-JP" sz="2400" dirty="0"/>
          </a:p>
          <a:p>
            <a:r>
              <a:rPr lang="en-US" altLang="ja-JP" sz="2400" dirty="0"/>
              <a:t>	</a:t>
            </a:r>
            <a:r>
              <a:rPr lang="ja-JP" altLang="en-US" sz="2400" dirty="0"/>
              <a:t>処理</a:t>
            </a:r>
            <a:r>
              <a:rPr lang="en-US" altLang="ja-JP" sz="2400" dirty="0"/>
              <a:t>: </a:t>
            </a:r>
            <a:r>
              <a:rPr lang="en-US" altLang="ja-JP" sz="2400" dirty="0" err="1"/>
              <a:t>hp</a:t>
            </a:r>
            <a:r>
              <a:rPr lang="ja-JP" altLang="en-US" sz="2400" dirty="0"/>
              <a:t>の値を引数で引く</a:t>
            </a:r>
            <a:endParaRPr lang="en-US" altLang="ja-JP" sz="2400" dirty="0"/>
          </a:p>
          <a:p>
            <a:r>
              <a:rPr lang="en-US" altLang="ja-JP" sz="2400" dirty="0"/>
              <a:t>		</a:t>
            </a:r>
            <a:r>
              <a:rPr lang="en-US" altLang="ja-JP" sz="2400" dirty="0" err="1"/>
              <a:t>hp</a:t>
            </a:r>
            <a:r>
              <a:rPr lang="ja-JP" altLang="en-US" sz="2400" dirty="0"/>
              <a:t>が</a:t>
            </a:r>
            <a:r>
              <a:rPr lang="en-US" altLang="ja-JP" sz="2400" dirty="0"/>
              <a:t>0</a:t>
            </a:r>
            <a:r>
              <a:rPr lang="ja-JP" altLang="en-US" sz="2400" dirty="0"/>
              <a:t>以下なら </a:t>
            </a:r>
            <a:r>
              <a:rPr lang="en-US" altLang="ja-JP" sz="2400" dirty="0"/>
              <a:t> “</a:t>
            </a:r>
            <a:r>
              <a:rPr lang="ja-JP" altLang="en-US" sz="2400" dirty="0"/>
              <a:t>クリア</a:t>
            </a:r>
            <a:r>
              <a:rPr lang="en-US" altLang="ja-JP" sz="2400" dirty="0"/>
              <a:t>” </a:t>
            </a:r>
            <a:r>
              <a:rPr lang="ja-JP" altLang="en-US" sz="2400" dirty="0"/>
              <a:t>と出力</a:t>
            </a:r>
            <a:endParaRPr lang="en-US" altLang="ja-JP" sz="2400" dirty="0"/>
          </a:p>
          <a:p>
            <a:r>
              <a:rPr lang="en-US" altLang="ja-JP" sz="2400" dirty="0"/>
              <a:t>		</a:t>
            </a:r>
            <a:r>
              <a:rPr lang="en-US" altLang="ja-JP" sz="2400" dirty="0" err="1"/>
              <a:t>hp</a:t>
            </a:r>
            <a:r>
              <a:rPr lang="ja-JP" altLang="en-US" sz="2400" dirty="0"/>
              <a:t>が</a:t>
            </a:r>
            <a:r>
              <a:rPr lang="en-US" altLang="ja-JP" sz="2400" dirty="0"/>
              <a:t>0</a:t>
            </a:r>
            <a:r>
              <a:rPr lang="ja-JP" altLang="en-US" sz="2400" dirty="0"/>
              <a:t>より多いなら </a:t>
            </a:r>
            <a:r>
              <a:rPr lang="en-US" altLang="ja-JP" sz="2400" dirty="0"/>
              <a:t>“</a:t>
            </a:r>
            <a:r>
              <a:rPr lang="ja-JP" altLang="en-US" sz="2400" dirty="0"/>
              <a:t>失敗</a:t>
            </a:r>
            <a:r>
              <a:rPr lang="en-US" altLang="ja-JP" sz="2400" dirty="0"/>
              <a:t>” </a:t>
            </a:r>
            <a:r>
              <a:rPr lang="ja-JP" altLang="en-US" sz="2400" dirty="0"/>
              <a:t>を出力</a:t>
            </a:r>
            <a:endParaRPr lang="en-US" altLang="ja-JP" sz="2400" dirty="0"/>
          </a:p>
        </p:txBody>
      </p:sp>
      <p:sp>
        <p:nvSpPr>
          <p:cNvPr id="5" name="コンテンツ プレースホルダー 2"/>
          <p:cNvSpPr txBox="1">
            <a:spLocks/>
          </p:cNvSpPr>
          <p:nvPr/>
        </p:nvSpPr>
        <p:spPr>
          <a:xfrm>
            <a:off x="729343" y="4398057"/>
            <a:ext cx="10515600" cy="2176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2.main</a:t>
            </a:r>
            <a:r>
              <a:rPr lang="ja-JP" altLang="en-US" dirty="0"/>
              <a:t>メソッドから</a:t>
            </a:r>
            <a:r>
              <a:rPr lang="en-US" altLang="ja-JP" dirty="0"/>
              <a:t>Enemy</a:t>
            </a:r>
            <a:r>
              <a:rPr lang="ja-JP" altLang="en-US" dirty="0"/>
              <a:t>クラスのインスタンス生成し、そのインスタンスで変数</a:t>
            </a:r>
            <a:r>
              <a:rPr lang="en-US" altLang="ja-JP" dirty="0" err="1"/>
              <a:t>hp</a:t>
            </a:r>
            <a:r>
              <a:rPr lang="ja-JP" altLang="en-US" dirty="0"/>
              <a:t>を適当な値に設定</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3. main</a:t>
            </a:r>
            <a:r>
              <a:rPr lang="ja-JP" altLang="en-US" dirty="0"/>
              <a:t>メソッドでキーボードから値を入力して　２　のインスタンスからメソッド</a:t>
            </a:r>
            <a:r>
              <a:rPr lang="en-US" altLang="ja-JP" dirty="0"/>
              <a:t>Attack</a:t>
            </a:r>
            <a:r>
              <a:rPr lang="ja-JP" altLang="en-US" dirty="0"/>
              <a:t>を呼ぶ</a:t>
            </a:r>
            <a:endParaRPr lang="en-US" altLang="ja-JP" dirty="0"/>
          </a:p>
        </p:txBody>
      </p:sp>
    </p:spTree>
    <p:extLst>
      <p:ext uri="{BB962C8B-B14F-4D97-AF65-F5344CB8AC3E}">
        <p14:creationId xmlns:p14="http://schemas.microsoft.com/office/powerpoint/2010/main" val="407284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5667375" y="2842021"/>
            <a:ext cx="5314950" cy="19526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5667375" y="4914560"/>
            <a:ext cx="5314950" cy="127635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667375" y="742950"/>
            <a:ext cx="5314950" cy="19526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コンテンツ プレースホルダー 2"/>
          <p:cNvSpPr>
            <a:spLocks noGrp="1"/>
          </p:cNvSpPr>
          <p:nvPr>
            <p:ph idx="1"/>
          </p:nvPr>
        </p:nvSpPr>
        <p:spPr>
          <a:xfrm>
            <a:off x="838200" y="3133725"/>
            <a:ext cx="10515600" cy="3043238"/>
          </a:xfrm>
        </p:spPr>
        <p:txBody>
          <a:bodyPr/>
          <a:lstStyle/>
          <a:p>
            <a:pPr marL="0" indent="0">
              <a:buNone/>
            </a:pPr>
            <a:r>
              <a:rPr lang="en-US" altLang="ja-JP" dirty="0"/>
              <a:t>		</a:t>
            </a:r>
            <a:endParaRPr kumimoji="1" lang="ja-JP" altLang="en-US" dirty="0"/>
          </a:p>
        </p:txBody>
      </p:sp>
      <p:sp>
        <p:nvSpPr>
          <p:cNvPr id="4" name="テキスト ボックス 3"/>
          <p:cNvSpPr txBox="1"/>
          <p:nvPr/>
        </p:nvSpPr>
        <p:spPr>
          <a:xfrm>
            <a:off x="103523" y="647129"/>
            <a:ext cx="4344652" cy="2246769"/>
          </a:xfrm>
          <a:prstGeom prst="rect">
            <a:avLst/>
          </a:prstGeom>
          <a:noFill/>
          <a:ln w="63500">
            <a:solidFill>
              <a:schemeClr val="accent1">
                <a:shade val="50000"/>
              </a:schemeClr>
            </a:solidFill>
          </a:ln>
        </p:spPr>
        <p:txBody>
          <a:bodyPr wrap="square" rtlCol="0">
            <a:spAutoFit/>
          </a:bodyPr>
          <a:lstStyle/>
          <a:p>
            <a:r>
              <a:rPr kumimoji="1" lang="ja-JP" altLang="en-US" sz="2800" dirty="0"/>
              <a:t>朝食｛</a:t>
            </a:r>
            <a:endParaRPr kumimoji="1" lang="en-US" altLang="ja-JP" sz="2800" dirty="0"/>
          </a:p>
          <a:p>
            <a:r>
              <a:rPr lang="en-US" altLang="ja-JP" sz="2800" dirty="0"/>
              <a:t>	</a:t>
            </a:r>
            <a:r>
              <a:rPr lang="ja-JP" altLang="en-US" sz="2800" dirty="0"/>
              <a:t>・「料理を作る」</a:t>
            </a:r>
            <a:endParaRPr lang="en-US" altLang="ja-JP" sz="2800" dirty="0"/>
          </a:p>
          <a:p>
            <a:r>
              <a:rPr kumimoji="1" lang="en-US" altLang="ja-JP" sz="2800" dirty="0"/>
              <a:t>	</a:t>
            </a:r>
            <a:r>
              <a:rPr kumimoji="1" lang="ja-JP" altLang="en-US" sz="2800" dirty="0"/>
              <a:t>・食べる</a:t>
            </a:r>
            <a:endParaRPr kumimoji="1" lang="en-US" altLang="ja-JP" sz="2800" dirty="0"/>
          </a:p>
          <a:p>
            <a:r>
              <a:rPr lang="en-US" altLang="ja-JP" sz="2800" dirty="0"/>
              <a:t>	</a:t>
            </a:r>
            <a:r>
              <a:rPr lang="ja-JP" altLang="en-US" sz="2800" dirty="0"/>
              <a:t>・「料理の片付け」</a:t>
            </a:r>
            <a:endParaRPr kumimoji="1" lang="en-US" altLang="ja-JP" sz="2800" dirty="0"/>
          </a:p>
          <a:p>
            <a:r>
              <a:rPr kumimoji="1" lang="ja-JP" altLang="en-US" sz="2800" dirty="0"/>
              <a:t>｝</a:t>
            </a:r>
          </a:p>
        </p:txBody>
      </p:sp>
      <p:sp>
        <p:nvSpPr>
          <p:cNvPr id="5" name="テキスト ボックス 4"/>
          <p:cNvSpPr txBox="1"/>
          <p:nvPr/>
        </p:nvSpPr>
        <p:spPr>
          <a:xfrm>
            <a:off x="4895850" y="304800"/>
            <a:ext cx="6858000" cy="6247864"/>
          </a:xfrm>
          <a:prstGeom prst="rect">
            <a:avLst/>
          </a:prstGeom>
          <a:noFill/>
          <a:ln w="60325">
            <a:solidFill>
              <a:schemeClr val="accent1">
                <a:shade val="50000"/>
              </a:schemeClr>
            </a:solidFill>
          </a:ln>
        </p:spPr>
        <p:txBody>
          <a:bodyPr wrap="square" rtlCol="0">
            <a:spAutoFit/>
          </a:bodyPr>
          <a:lstStyle/>
          <a:p>
            <a:r>
              <a:rPr kumimoji="1" lang="en-US" altLang="ja-JP" sz="2500" dirty="0"/>
              <a:t>public class Breakfast{</a:t>
            </a:r>
          </a:p>
          <a:p>
            <a:r>
              <a:rPr lang="en-US" altLang="ja-JP" sz="2500" b="1" dirty="0"/>
              <a:t>	public static void main(String[] </a:t>
            </a:r>
            <a:r>
              <a:rPr lang="en-US" altLang="ja-JP" sz="2500" b="1" dirty="0" err="1"/>
              <a:t>args</a:t>
            </a:r>
            <a:r>
              <a:rPr lang="en-US" altLang="ja-JP" sz="2500" b="1" dirty="0"/>
              <a:t>){</a:t>
            </a:r>
          </a:p>
          <a:p>
            <a:r>
              <a:rPr kumimoji="1" lang="en-US" altLang="ja-JP" sz="2500" b="1" dirty="0"/>
              <a:t>		</a:t>
            </a:r>
            <a:r>
              <a:rPr lang="en-US" altLang="ja-JP" sz="2500" b="1" dirty="0"/>
              <a:t>cook</a:t>
            </a:r>
            <a:r>
              <a:rPr kumimoji="1" lang="en-US" altLang="ja-JP" sz="2500" b="1" dirty="0"/>
              <a:t>();	</a:t>
            </a:r>
          </a:p>
          <a:p>
            <a:r>
              <a:rPr lang="en-US" altLang="ja-JP" sz="2500" b="1" dirty="0"/>
              <a:t>		//</a:t>
            </a:r>
            <a:r>
              <a:rPr lang="ja-JP" altLang="en-US" sz="2500" b="1" dirty="0"/>
              <a:t>食べる</a:t>
            </a:r>
            <a:endParaRPr lang="en-US" altLang="ja-JP" sz="2500" b="1" dirty="0"/>
          </a:p>
          <a:p>
            <a:r>
              <a:rPr lang="en-US" altLang="ja-JP" sz="2500" b="1" dirty="0"/>
              <a:t>		clean();</a:t>
            </a:r>
          </a:p>
          <a:p>
            <a:r>
              <a:rPr kumimoji="1" lang="en-US" altLang="ja-JP" sz="2500" b="1" dirty="0"/>
              <a:t>	</a:t>
            </a:r>
            <a:r>
              <a:rPr lang="en-US" altLang="ja-JP" sz="2500" b="1" dirty="0"/>
              <a:t>}</a:t>
            </a:r>
          </a:p>
          <a:p>
            <a:endParaRPr lang="en-US" altLang="ja-JP" sz="2500" dirty="0"/>
          </a:p>
          <a:p>
            <a:r>
              <a:rPr lang="en-US" altLang="ja-JP" sz="2500" dirty="0"/>
              <a:t>	void cook(){</a:t>
            </a:r>
          </a:p>
          <a:p>
            <a:r>
              <a:rPr lang="en-US" altLang="ja-JP" sz="2500" dirty="0"/>
              <a:t>		//</a:t>
            </a:r>
            <a:r>
              <a:rPr lang="ja-JP" altLang="en-US" sz="2500" dirty="0"/>
              <a:t>食料を集めて調理する</a:t>
            </a:r>
            <a:endParaRPr lang="en-US" altLang="ja-JP" sz="2500" dirty="0"/>
          </a:p>
          <a:p>
            <a:r>
              <a:rPr lang="en-US" altLang="ja-JP" sz="2500" dirty="0"/>
              <a:t>		//</a:t>
            </a:r>
            <a:r>
              <a:rPr lang="ja-JP" altLang="en-US" sz="2500" dirty="0"/>
              <a:t>盛り付け</a:t>
            </a:r>
            <a:endParaRPr lang="en-US" altLang="ja-JP" sz="2500" dirty="0"/>
          </a:p>
          <a:p>
            <a:r>
              <a:rPr lang="en-US" altLang="ja-JP" sz="2500" dirty="0"/>
              <a:t>	}</a:t>
            </a:r>
          </a:p>
          <a:p>
            <a:endParaRPr lang="en-US" altLang="ja-JP" sz="2500" dirty="0"/>
          </a:p>
          <a:p>
            <a:r>
              <a:rPr lang="en-US" altLang="ja-JP" sz="2500" dirty="0"/>
              <a:t>	void clean(){</a:t>
            </a:r>
          </a:p>
          <a:p>
            <a:r>
              <a:rPr lang="en-US" altLang="ja-JP" sz="2500" dirty="0"/>
              <a:t>	//</a:t>
            </a:r>
            <a:r>
              <a:rPr lang="ja-JP" altLang="en-US" sz="2500" dirty="0"/>
              <a:t>皿を集めて洗って乾燥</a:t>
            </a:r>
            <a:endParaRPr lang="en-US" altLang="ja-JP" sz="2500" dirty="0"/>
          </a:p>
          <a:p>
            <a:r>
              <a:rPr lang="en-US" altLang="ja-JP" sz="2500" dirty="0"/>
              <a:t>	}</a:t>
            </a:r>
          </a:p>
          <a:p>
            <a:r>
              <a:rPr kumimoji="1" lang="en-US" altLang="ja-JP" sz="2500" dirty="0"/>
              <a:t>}</a:t>
            </a:r>
          </a:p>
        </p:txBody>
      </p:sp>
    </p:spTree>
    <p:extLst>
      <p:ext uri="{BB962C8B-B14F-4D97-AF65-F5344CB8AC3E}">
        <p14:creationId xmlns:p14="http://schemas.microsoft.com/office/powerpoint/2010/main" val="292581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377543"/>
            <a:ext cx="10515600" cy="799420"/>
          </a:xfrm>
        </p:spPr>
        <p:txBody>
          <a:bodyPr>
            <a:normAutofit/>
          </a:bodyPr>
          <a:lstStyle/>
          <a:p>
            <a:pPr marL="0" indent="0">
              <a:buNone/>
            </a:pPr>
            <a:r>
              <a:rPr lang="ja-JP" altLang="en-US" sz="4400" dirty="0"/>
              <a:t>あくまで部品なのでまとめる必要がある！</a:t>
            </a:r>
            <a:endParaRPr kumimoji="1" lang="ja-JP" altLang="en-US" sz="4400" dirty="0"/>
          </a:p>
        </p:txBody>
      </p:sp>
      <p:sp>
        <p:nvSpPr>
          <p:cNvPr id="5" name="テキスト ボックス 4"/>
          <p:cNvSpPr txBox="1"/>
          <p:nvPr/>
        </p:nvSpPr>
        <p:spPr>
          <a:xfrm>
            <a:off x="1035759" y="965958"/>
            <a:ext cx="3838551" cy="2246769"/>
          </a:xfrm>
          <a:prstGeom prst="rect">
            <a:avLst/>
          </a:prstGeom>
          <a:noFill/>
          <a:ln w="63500">
            <a:solidFill>
              <a:schemeClr val="accent1">
                <a:shade val="50000"/>
              </a:schemeClr>
            </a:solidFill>
          </a:ln>
        </p:spPr>
        <p:txBody>
          <a:bodyPr wrap="square" rtlCol="0">
            <a:spAutoFit/>
          </a:bodyPr>
          <a:lstStyle/>
          <a:p>
            <a:r>
              <a:rPr kumimoji="1" lang="ja-JP" altLang="en-US" sz="2800" dirty="0"/>
              <a:t>部品</a:t>
            </a:r>
            <a:r>
              <a:rPr kumimoji="1" lang="en-US" altLang="ja-JP" sz="2800" dirty="0"/>
              <a:t>A</a:t>
            </a:r>
            <a:r>
              <a:rPr kumimoji="1" lang="ja-JP" altLang="en-US" sz="2800" dirty="0"/>
              <a:t>｛</a:t>
            </a:r>
            <a:endParaRPr kumimoji="1" lang="en-US" altLang="ja-JP" sz="2800" dirty="0"/>
          </a:p>
          <a:p>
            <a:r>
              <a:rPr lang="en-US" altLang="ja-JP" sz="2800" dirty="0"/>
              <a:t>	</a:t>
            </a:r>
            <a:r>
              <a:rPr lang="ja-JP" altLang="en-US" sz="2800" dirty="0"/>
              <a:t>・処理</a:t>
            </a:r>
            <a:r>
              <a:rPr lang="en-US" altLang="ja-JP" sz="2800" dirty="0"/>
              <a:t>1</a:t>
            </a:r>
            <a:r>
              <a:rPr lang="ja-JP" altLang="en-US" sz="2800" dirty="0"/>
              <a:t>を実行</a:t>
            </a:r>
            <a:endParaRPr lang="en-US" altLang="ja-JP" sz="2800" dirty="0"/>
          </a:p>
          <a:p>
            <a:r>
              <a:rPr kumimoji="1" lang="en-US" altLang="ja-JP" sz="2800" dirty="0"/>
              <a:t>	</a:t>
            </a:r>
            <a:r>
              <a:rPr kumimoji="1" lang="ja-JP" altLang="en-US" sz="2800" dirty="0"/>
              <a:t>・処理</a:t>
            </a:r>
            <a:r>
              <a:rPr kumimoji="1" lang="en-US" altLang="ja-JP" sz="2800" dirty="0"/>
              <a:t>2</a:t>
            </a:r>
            <a:r>
              <a:rPr kumimoji="1" lang="ja-JP" altLang="en-US" sz="2800" dirty="0"/>
              <a:t>を実行</a:t>
            </a:r>
            <a:endParaRPr kumimoji="1" lang="en-US" altLang="ja-JP" sz="2800" dirty="0"/>
          </a:p>
          <a:p>
            <a:r>
              <a:rPr lang="en-US" altLang="ja-JP" sz="2800" dirty="0"/>
              <a:t>	</a:t>
            </a:r>
            <a:r>
              <a:rPr lang="ja-JP" altLang="en-US" sz="2800" dirty="0"/>
              <a:t>部品</a:t>
            </a:r>
            <a:r>
              <a:rPr lang="en-US" altLang="ja-JP" sz="2800" dirty="0"/>
              <a:t>B</a:t>
            </a:r>
            <a:r>
              <a:rPr lang="ja-JP" altLang="en-US" sz="2800" dirty="0"/>
              <a:t>を実行</a:t>
            </a:r>
            <a:endParaRPr lang="en-US" altLang="ja-JP" sz="2800" dirty="0"/>
          </a:p>
          <a:p>
            <a:r>
              <a:rPr kumimoji="1" lang="ja-JP" altLang="en-US" sz="2800" dirty="0"/>
              <a:t>｝</a:t>
            </a:r>
          </a:p>
        </p:txBody>
      </p:sp>
      <p:sp>
        <p:nvSpPr>
          <p:cNvPr id="6" name="テキスト ボックス 5"/>
          <p:cNvSpPr txBox="1"/>
          <p:nvPr/>
        </p:nvSpPr>
        <p:spPr>
          <a:xfrm>
            <a:off x="6259286" y="443444"/>
            <a:ext cx="4550228" cy="3662541"/>
          </a:xfrm>
          <a:prstGeom prst="rect">
            <a:avLst/>
          </a:prstGeom>
          <a:noFill/>
          <a:ln w="63500">
            <a:solidFill>
              <a:schemeClr val="accent1">
                <a:shade val="50000"/>
              </a:schemeClr>
            </a:solidFill>
          </a:ln>
        </p:spPr>
        <p:txBody>
          <a:bodyPr wrap="square" rtlCol="0">
            <a:spAutoFit/>
          </a:bodyPr>
          <a:lstStyle/>
          <a:p>
            <a:r>
              <a:rPr kumimoji="1" lang="ja-JP" altLang="en-US" sz="3200" b="1" dirty="0">
                <a:solidFill>
                  <a:srgbClr val="FF0000"/>
                </a:solidFill>
              </a:rPr>
              <a:t>設計図</a:t>
            </a:r>
            <a:r>
              <a:rPr kumimoji="1" lang="en-US" altLang="ja-JP" sz="3200" b="1" dirty="0">
                <a:solidFill>
                  <a:srgbClr val="FF0000"/>
                </a:solidFill>
              </a:rPr>
              <a:t>{</a:t>
            </a:r>
          </a:p>
          <a:p>
            <a:r>
              <a:rPr lang="en-US" altLang="ja-JP" sz="2800" dirty="0"/>
              <a:t>	</a:t>
            </a:r>
            <a:r>
              <a:rPr lang="ja-JP" altLang="en-US" sz="2800" dirty="0"/>
              <a:t>部品</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2800" dirty="0"/>
              <a:t>	</a:t>
            </a:r>
            <a:r>
              <a:rPr lang="ja-JP" altLang="en-US" sz="2800" dirty="0"/>
              <a:t>部品</a:t>
            </a:r>
            <a:r>
              <a:rPr lang="en-US" altLang="ja-JP" sz="2800" dirty="0"/>
              <a:t>2(){</a:t>
            </a:r>
          </a:p>
          <a:p>
            <a:r>
              <a:rPr lang="en-US" altLang="ja-JP" sz="2800" dirty="0"/>
              <a:t>		//</a:t>
            </a:r>
            <a:r>
              <a:rPr lang="ja-JP" altLang="en-US" sz="2800" dirty="0"/>
              <a:t>処理</a:t>
            </a:r>
            <a:endParaRPr lang="en-US" altLang="ja-JP" sz="2800" dirty="0"/>
          </a:p>
          <a:p>
            <a:r>
              <a:rPr lang="en-US" altLang="ja-JP" sz="2800" dirty="0"/>
              <a:t>	}</a:t>
            </a:r>
          </a:p>
          <a:p>
            <a:r>
              <a:rPr lang="en-US" altLang="ja-JP" sz="3200" dirty="0">
                <a:solidFill>
                  <a:srgbClr val="FF0000"/>
                </a:solidFill>
              </a:rPr>
              <a:t>}</a:t>
            </a:r>
            <a:endParaRPr kumimoji="1" lang="ja-JP" altLang="en-US" sz="3200" dirty="0">
              <a:solidFill>
                <a:srgbClr val="FF0000"/>
              </a:solidFill>
            </a:endParaRPr>
          </a:p>
        </p:txBody>
      </p:sp>
    </p:spTree>
    <p:extLst>
      <p:ext uri="{BB962C8B-B14F-4D97-AF65-F5344CB8AC3E}">
        <p14:creationId xmlns:p14="http://schemas.microsoft.com/office/powerpoint/2010/main" val="24858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377543"/>
            <a:ext cx="10515600" cy="799420"/>
          </a:xfrm>
        </p:spPr>
        <p:txBody>
          <a:bodyPr>
            <a:normAutofit/>
          </a:bodyPr>
          <a:lstStyle/>
          <a:p>
            <a:pPr marL="0" indent="0">
              <a:buNone/>
            </a:pPr>
            <a:r>
              <a:rPr lang="ja-JP" altLang="en-US" sz="4400" dirty="0"/>
              <a:t>あくまで部品なのでまとめる必要がある！</a:t>
            </a:r>
            <a:endParaRPr kumimoji="1" lang="ja-JP" altLang="en-US" sz="4400" dirty="0"/>
          </a:p>
        </p:txBody>
      </p:sp>
      <p:sp>
        <p:nvSpPr>
          <p:cNvPr id="5" name="テキスト ボックス 4"/>
          <p:cNvSpPr txBox="1"/>
          <p:nvPr/>
        </p:nvSpPr>
        <p:spPr>
          <a:xfrm>
            <a:off x="1035759" y="965958"/>
            <a:ext cx="3838551" cy="2246769"/>
          </a:xfrm>
          <a:prstGeom prst="rect">
            <a:avLst/>
          </a:prstGeom>
          <a:noFill/>
          <a:ln w="63500">
            <a:solidFill>
              <a:schemeClr val="accent1">
                <a:shade val="50000"/>
              </a:schemeClr>
            </a:solidFill>
          </a:ln>
        </p:spPr>
        <p:txBody>
          <a:bodyPr wrap="square" rtlCol="0">
            <a:spAutoFit/>
          </a:bodyPr>
          <a:lstStyle/>
          <a:p>
            <a:r>
              <a:rPr kumimoji="1" lang="ja-JP" altLang="en-US" sz="2800" dirty="0"/>
              <a:t>部品</a:t>
            </a:r>
            <a:r>
              <a:rPr kumimoji="1" lang="en-US" altLang="ja-JP" sz="2800" dirty="0"/>
              <a:t>A</a:t>
            </a:r>
            <a:r>
              <a:rPr kumimoji="1" lang="ja-JP" altLang="en-US" sz="2800" dirty="0"/>
              <a:t>｛</a:t>
            </a:r>
            <a:endParaRPr kumimoji="1" lang="en-US" altLang="ja-JP" sz="2800" dirty="0"/>
          </a:p>
          <a:p>
            <a:r>
              <a:rPr lang="en-US" altLang="ja-JP" sz="2800" dirty="0"/>
              <a:t>	</a:t>
            </a:r>
            <a:r>
              <a:rPr lang="ja-JP" altLang="en-US" sz="2800" dirty="0"/>
              <a:t>・処理</a:t>
            </a:r>
            <a:r>
              <a:rPr lang="en-US" altLang="ja-JP" sz="2800" dirty="0"/>
              <a:t>1</a:t>
            </a:r>
            <a:r>
              <a:rPr lang="ja-JP" altLang="en-US" sz="2800" dirty="0"/>
              <a:t>を実行</a:t>
            </a:r>
            <a:endParaRPr lang="en-US" altLang="ja-JP" sz="2800" dirty="0"/>
          </a:p>
          <a:p>
            <a:r>
              <a:rPr kumimoji="1" lang="en-US" altLang="ja-JP" sz="2800" dirty="0"/>
              <a:t>	</a:t>
            </a:r>
            <a:r>
              <a:rPr kumimoji="1" lang="ja-JP" altLang="en-US" sz="2800" dirty="0"/>
              <a:t>・処理</a:t>
            </a:r>
            <a:r>
              <a:rPr kumimoji="1" lang="en-US" altLang="ja-JP" sz="2800" dirty="0"/>
              <a:t>2</a:t>
            </a:r>
            <a:r>
              <a:rPr kumimoji="1" lang="ja-JP" altLang="en-US" sz="2800" dirty="0"/>
              <a:t>を実行</a:t>
            </a:r>
            <a:endParaRPr kumimoji="1" lang="en-US" altLang="ja-JP" sz="2800" dirty="0"/>
          </a:p>
          <a:p>
            <a:r>
              <a:rPr lang="en-US" altLang="ja-JP" sz="2800" dirty="0"/>
              <a:t>	</a:t>
            </a:r>
            <a:r>
              <a:rPr lang="ja-JP" altLang="en-US" sz="2800" dirty="0"/>
              <a:t>部品</a:t>
            </a:r>
            <a:r>
              <a:rPr lang="en-US" altLang="ja-JP" sz="2800" dirty="0"/>
              <a:t>B</a:t>
            </a:r>
            <a:r>
              <a:rPr lang="ja-JP" altLang="en-US" sz="2800" dirty="0"/>
              <a:t>を実行</a:t>
            </a:r>
            <a:endParaRPr lang="en-US" altLang="ja-JP" sz="2800" dirty="0"/>
          </a:p>
          <a:p>
            <a:r>
              <a:rPr kumimoji="1" lang="ja-JP" altLang="en-US" sz="2800" dirty="0"/>
              <a:t>｝</a:t>
            </a:r>
          </a:p>
        </p:txBody>
      </p:sp>
      <p:sp>
        <p:nvSpPr>
          <p:cNvPr id="6" name="テキスト ボックス 5"/>
          <p:cNvSpPr txBox="1"/>
          <p:nvPr/>
        </p:nvSpPr>
        <p:spPr>
          <a:xfrm>
            <a:off x="6259286" y="443444"/>
            <a:ext cx="4550228" cy="3662541"/>
          </a:xfrm>
          <a:prstGeom prst="rect">
            <a:avLst/>
          </a:prstGeom>
          <a:noFill/>
          <a:ln w="63500">
            <a:solidFill>
              <a:schemeClr val="accent1">
                <a:shade val="50000"/>
              </a:schemeClr>
            </a:solidFill>
          </a:ln>
        </p:spPr>
        <p:txBody>
          <a:bodyPr wrap="square" rtlCol="0">
            <a:spAutoFit/>
          </a:bodyPr>
          <a:lstStyle/>
          <a:p>
            <a:r>
              <a:rPr kumimoji="1" lang="ja-JP" altLang="en-US" sz="3200" b="1" dirty="0">
                <a:solidFill>
                  <a:srgbClr val="FF0000"/>
                </a:solidFill>
              </a:rPr>
              <a:t>設計図</a:t>
            </a:r>
            <a:r>
              <a:rPr kumimoji="1" lang="en-US" altLang="ja-JP" sz="3200" b="1" dirty="0">
                <a:solidFill>
                  <a:srgbClr val="FF0000"/>
                </a:solidFill>
              </a:rPr>
              <a:t>{</a:t>
            </a:r>
          </a:p>
          <a:p>
            <a:r>
              <a:rPr lang="en-US" altLang="ja-JP" sz="2800" dirty="0"/>
              <a:t>	</a:t>
            </a:r>
            <a:r>
              <a:rPr lang="ja-JP" altLang="en-US" sz="2800" dirty="0"/>
              <a:t>部品</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2800" dirty="0"/>
              <a:t>	</a:t>
            </a:r>
            <a:r>
              <a:rPr lang="ja-JP" altLang="en-US" sz="2800" dirty="0"/>
              <a:t>部品</a:t>
            </a:r>
            <a:r>
              <a:rPr lang="en-US" altLang="ja-JP" sz="2800" dirty="0"/>
              <a:t>2(){</a:t>
            </a:r>
          </a:p>
          <a:p>
            <a:r>
              <a:rPr lang="en-US" altLang="ja-JP" sz="2800" dirty="0"/>
              <a:t>		//</a:t>
            </a:r>
            <a:r>
              <a:rPr lang="ja-JP" altLang="en-US" sz="2800" dirty="0"/>
              <a:t>処理</a:t>
            </a:r>
            <a:endParaRPr lang="en-US" altLang="ja-JP" sz="2800" dirty="0"/>
          </a:p>
          <a:p>
            <a:r>
              <a:rPr lang="en-US" altLang="ja-JP" sz="2800" dirty="0"/>
              <a:t>	}</a:t>
            </a:r>
          </a:p>
          <a:p>
            <a:r>
              <a:rPr lang="en-US" altLang="ja-JP" sz="3200" dirty="0">
                <a:solidFill>
                  <a:srgbClr val="FF0000"/>
                </a:solidFill>
              </a:rPr>
              <a:t>}</a:t>
            </a:r>
            <a:endParaRPr kumimoji="1" lang="ja-JP" altLang="en-US" sz="3200" dirty="0">
              <a:solidFill>
                <a:srgbClr val="FF0000"/>
              </a:solidFill>
            </a:endParaRPr>
          </a:p>
        </p:txBody>
      </p:sp>
    </p:spTree>
    <p:extLst>
      <p:ext uri="{BB962C8B-B14F-4D97-AF65-F5344CB8AC3E}">
        <p14:creationId xmlns:p14="http://schemas.microsoft.com/office/powerpoint/2010/main" val="18583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396343" y="530530"/>
            <a:ext cx="4550228" cy="4647426"/>
          </a:xfrm>
          <a:prstGeom prst="rect">
            <a:avLst/>
          </a:prstGeom>
          <a:noFill/>
          <a:ln w="63500">
            <a:solidFill>
              <a:schemeClr val="accent1">
                <a:shade val="50000"/>
              </a:schemeClr>
            </a:solidFill>
          </a:ln>
        </p:spPr>
        <p:txBody>
          <a:bodyPr wrap="square" rtlCol="0">
            <a:spAutoFit/>
          </a:bodyPr>
          <a:lstStyle/>
          <a:p>
            <a:r>
              <a:rPr kumimoji="1" lang="ja-JP" altLang="en-US" sz="3200" b="1" dirty="0">
                <a:solidFill>
                  <a:srgbClr val="FF0000"/>
                </a:solidFill>
              </a:rPr>
              <a:t>設計図</a:t>
            </a:r>
            <a:r>
              <a:rPr kumimoji="1" lang="en-US" altLang="ja-JP" sz="3200" b="1" dirty="0">
                <a:solidFill>
                  <a:srgbClr val="FF0000"/>
                </a:solidFill>
              </a:rPr>
              <a:t>{</a:t>
            </a:r>
          </a:p>
          <a:p>
            <a:r>
              <a:rPr kumimoji="1" lang="en-US" altLang="ja-JP" sz="3200" b="1" dirty="0">
                <a:solidFill>
                  <a:schemeClr val="accent6">
                    <a:lumMod val="75000"/>
                  </a:schemeClr>
                </a:solidFill>
              </a:rPr>
              <a:t>	</a:t>
            </a:r>
            <a:r>
              <a:rPr kumimoji="1" lang="ja-JP" altLang="en-US" sz="3200" b="1" dirty="0">
                <a:solidFill>
                  <a:schemeClr val="accent6">
                    <a:lumMod val="75000"/>
                  </a:schemeClr>
                </a:solidFill>
              </a:rPr>
              <a:t>・状態</a:t>
            </a:r>
            <a:r>
              <a:rPr kumimoji="1" lang="en-US" altLang="ja-JP" sz="3200" b="1" dirty="0">
                <a:solidFill>
                  <a:schemeClr val="accent6">
                    <a:lumMod val="75000"/>
                  </a:schemeClr>
                </a:solidFill>
              </a:rPr>
              <a:t>1</a:t>
            </a:r>
          </a:p>
          <a:p>
            <a:r>
              <a:rPr lang="en-US" altLang="ja-JP" sz="3200" b="1" dirty="0">
                <a:solidFill>
                  <a:schemeClr val="accent6">
                    <a:lumMod val="75000"/>
                  </a:schemeClr>
                </a:solidFill>
              </a:rPr>
              <a:t>	</a:t>
            </a:r>
            <a:r>
              <a:rPr lang="ja-JP" altLang="en-US" sz="3200" b="1" dirty="0">
                <a:solidFill>
                  <a:schemeClr val="accent6">
                    <a:lumMod val="75000"/>
                  </a:schemeClr>
                </a:solidFill>
              </a:rPr>
              <a:t>・状態</a:t>
            </a:r>
            <a:r>
              <a:rPr lang="en-US" altLang="ja-JP" sz="3200" b="1" dirty="0">
                <a:solidFill>
                  <a:schemeClr val="accent6">
                    <a:lumMod val="75000"/>
                  </a:schemeClr>
                </a:solidFill>
              </a:rPr>
              <a:t>2</a:t>
            </a:r>
            <a:endParaRPr kumimoji="1" lang="en-US" altLang="ja-JP" sz="3200" b="1" dirty="0">
              <a:solidFill>
                <a:schemeClr val="accent6">
                  <a:lumMod val="75000"/>
                </a:schemeClr>
              </a:solidFill>
            </a:endParaRPr>
          </a:p>
          <a:p>
            <a:r>
              <a:rPr lang="en-US" altLang="ja-JP" sz="2800" dirty="0"/>
              <a:t>	</a:t>
            </a:r>
            <a:r>
              <a:rPr lang="ja-JP" altLang="en-US" sz="2800" dirty="0"/>
              <a:t>部品</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2800" dirty="0"/>
              <a:t>	</a:t>
            </a:r>
            <a:r>
              <a:rPr lang="ja-JP" altLang="en-US" sz="2800" dirty="0"/>
              <a:t>部品</a:t>
            </a:r>
            <a:r>
              <a:rPr lang="en-US" altLang="ja-JP" sz="2800" dirty="0"/>
              <a:t>2(){</a:t>
            </a:r>
          </a:p>
          <a:p>
            <a:r>
              <a:rPr lang="en-US" altLang="ja-JP" sz="2800" dirty="0"/>
              <a:t>		//</a:t>
            </a:r>
            <a:r>
              <a:rPr lang="ja-JP" altLang="en-US" sz="2800" dirty="0"/>
              <a:t>処理</a:t>
            </a:r>
            <a:endParaRPr lang="en-US" altLang="ja-JP" sz="2800" dirty="0"/>
          </a:p>
          <a:p>
            <a:r>
              <a:rPr lang="en-US" altLang="ja-JP" sz="2800" dirty="0"/>
              <a:t>	}</a:t>
            </a:r>
          </a:p>
          <a:p>
            <a:r>
              <a:rPr lang="en-US" altLang="ja-JP" sz="3200" dirty="0">
                <a:solidFill>
                  <a:srgbClr val="FF0000"/>
                </a:solidFill>
              </a:rPr>
              <a:t>}</a:t>
            </a:r>
            <a:endParaRPr kumimoji="1" lang="ja-JP" altLang="en-US" sz="3200" dirty="0">
              <a:solidFill>
                <a:srgbClr val="FF0000"/>
              </a:solidFill>
            </a:endParaRPr>
          </a:p>
        </p:txBody>
      </p:sp>
      <p:sp>
        <p:nvSpPr>
          <p:cNvPr id="6" name="テキスト ボックス 5"/>
          <p:cNvSpPr txBox="1"/>
          <p:nvPr/>
        </p:nvSpPr>
        <p:spPr>
          <a:xfrm>
            <a:off x="1567543" y="5649686"/>
            <a:ext cx="8392886" cy="707886"/>
          </a:xfrm>
          <a:prstGeom prst="rect">
            <a:avLst/>
          </a:prstGeom>
          <a:noFill/>
        </p:spPr>
        <p:txBody>
          <a:bodyPr wrap="square" rtlCol="0">
            <a:spAutoFit/>
          </a:bodyPr>
          <a:lstStyle/>
          <a:p>
            <a:pPr algn="ctr"/>
            <a:r>
              <a:rPr lang="ja-JP" altLang="en-US" sz="4000" dirty="0"/>
              <a:t>設計図には状態（値）を保持できる</a:t>
            </a:r>
            <a:endParaRPr kumimoji="1" lang="ja-JP" altLang="en-US" sz="4000" dirty="0"/>
          </a:p>
        </p:txBody>
      </p:sp>
    </p:spTree>
    <p:extLst>
      <p:ext uri="{BB962C8B-B14F-4D97-AF65-F5344CB8AC3E}">
        <p14:creationId xmlns:p14="http://schemas.microsoft.com/office/powerpoint/2010/main" val="369855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66115" y="1216329"/>
            <a:ext cx="4550228" cy="4647426"/>
          </a:xfrm>
          <a:prstGeom prst="rect">
            <a:avLst/>
          </a:prstGeom>
          <a:noFill/>
          <a:ln w="63500">
            <a:solidFill>
              <a:schemeClr val="accent1">
                <a:shade val="50000"/>
              </a:schemeClr>
            </a:solidFill>
          </a:ln>
        </p:spPr>
        <p:txBody>
          <a:bodyPr wrap="square" rtlCol="0">
            <a:spAutoFit/>
          </a:bodyPr>
          <a:lstStyle/>
          <a:p>
            <a:r>
              <a:rPr lang="ja-JP" altLang="en-US" sz="3200" b="1" dirty="0">
                <a:solidFill>
                  <a:srgbClr val="FF0000"/>
                </a:solidFill>
              </a:rPr>
              <a:t>人間</a:t>
            </a:r>
            <a:r>
              <a:rPr kumimoji="1" lang="en-US" altLang="ja-JP" sz="3200" b="1" dirty="0">
                <a:solidFill>
                  <a:srgbClr val="FF0000"/>
                </a:solidFill>
              </a:rPr>
              <a:t>{</a:t>
            </a:r>
          </a:p>
          <a:p>
            <a:r>
              <a:rPr kumimoji="1" lang="en-US" altLang="ja-JP" sz="3200" b="1" dirty="0">
                <a:solidFill>
                  <a:schemeClr val="accent6">
                    <a:lumMod val="75000"/>
                  </a:schemeClr>
                </a:solidFill>
              </a:rPr>
              <a:t>	</a:t>
            </a:r>
            <a:r>
              <a:rPr kumimoji="1" lang="ja-JP" altLang="en-US" sz="3200" b="1" dirty="0">
                <a:solidFill>
                  <a:schemeClr val="accent6">
                    <a:lumMod val="75000"/>
                  </a:schemeClr>
                </a:solidFill>
              </a:rPr>
              <a:t>・健康状態</a:t>
            </a:r>
            <a:endParaRPr kumimoji="1" lang="en-US" altLang="ja-JP" sz="3200" b="1" dirty="0">
              <a:solidFill>
                <a:schemeClr val="accent6">
                  <a:lumMod val="75000"/>
                </a:schemeClr>
              </a:solidFill>
            </a:endParaRPr>
          </a:p>
          <a:p>
            <a:r>
              <a:rPr lang="en-US" altLang="ja-JP" sz="3200" b="1" dirty="0">
                <a:solidFill>
                  <a:schemeClr val="accent6">
                    <a:lumMod val="75000"/>
                  </a:schemeClr>
                </a:solidFill>
              </a:rPr>
              <a:t>	</a:t>
            </a:r>
            <a:r>
              <a:rPr lang="ja-JP" altLang="en-US" sz="3200" b="1" dirty="0">
                <a:solidFill>
                  <a:schemeClr val="accent6">
                    <a:lumMod val="75000"/>
                  </a:schemeClr>
                </a:solidFill>
              </a:rPr>
              <a:t>・身長</a:t>
            </a:r>
            <a:endParaRPr kumimoji="1" lang="en-US" altLang="ja-JP" sz="3200" b="1" dirty="0">
              <a:solidFill>
                <a:schemeClr val="accent6">
                  <a:lumMod val="75000"/>
                </a:schemeClr>
              </a:solidFill>
            </a:endParaRPr>
          </a:p>
          <a:p>
            <a:r>
              <a:rPr lang="en-US" altLang="ja-JP" sz="2800" dirty="0"/>
              <a:t>	</a:t>
            </a:r>
            <a:r>
              <a:rPr lang="ja-JP" altLang="en-US" sz="2800" dirty="0"/>
              <a:t>歩く</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2800" dirty="0"/>
              <a:t>	</a:t>
            </a:r>
            <a:r>
              <a:rPr lang="ja-JP" altLang="en-US" sz="2800" dirty="0"/>
              <a:t>食事する</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3200" dirty="0">
                <a:solidFill>
                  <a:srgbClr val="FF0000"/>
                </a:solidFill>
              </a:rPr>
              <a:t>}</a:t>
            </a:r>
            <a:endParaRPr kumimoji="1" lang="ja-JP" altLang="en-US" sz="3200" dirty="0">
              <a:solidFill>
                <a:srgbClr val="FF0000"/>
              </a:solidFill>
            </a:endParaRPr>
          </a:p>
        </p:txBody>
      </p:sp>
      <p:sp>
        <p:nvSpPr>
          <p:cNvPr id="5" name="テキスト ボックス 4"/>
          <p:cNvSpPr txBox="1"/>
          <p:nvPr/>
        </p:nvSpPr>
        <p:spPr>
          <a:xfrm>
            <a:off x="555172" y="1216329"/>
            <a:ext cx="4550228" cy="4647426"/>
          </a:xfrm>
          <a:prstGeom prst="rect">
            <a:avLst/>
          </a:prstGeom>
          <a:noFill/>
          <a:ln w="63500">
            <a:solidFill>
              <a:schemeClr val="accent1">
                <a:shade val="50000"/>
              </a:schemeClr>
            </a:solidFill>
          </a:ln>
        </p:spPr>
        <p:txBody>
          <a:bodyPr wrap="square" rtlCol="0">
            <a:spAutoFit/>
          </a:bodyPr>
          <a:lstStyle/>
          <a:p>
            <a:r>
              <a:rPr kumimoji="1" lang="ja-JP" altLang="en-US" sz="3200" b="1" dirty="0">
                <a:solidFill>
                  <a:srgbClr val="FF0000"/>
                </a:solidFill>
              </a:rPr>
              <a:t>設計図</a:t>
            </a:r>
            <a:r>
              <a:rPr kumimoji="1" lang="en-US" altLang="ja-JP" sz="3200" b="1" dirty="0">
                <a:solidFill>
                  <a:srgbClr val="FF0000"/>
                </a:solidFill>
              </a:rPr>
              <a:t>{</a:t>
            </a:r>
          </a:p>
          <a:p>
            <a:r>
              <a:rPr kumimoji="1" lang="en-US" altLang="ja-JP" sz="3200" b="1" dirty="0">
                <a:solidFill>
                  <a:schemeClr val="accent6">
                    <a:lumMod val="75000"/>
                  </a:schemeClr>
                </a:solidFill>
              </a:rPr>
              <a:t>	</a:t>
            </a:r>
            <a:r>
              <a:rPr kumimoji="1" lang="ja-JP" altLang="en-US" sz="3200" b="1" dirty="0">
                <a:solidFill>
                  <a:schemeClr val="accent6">
                    <a:lumMod val="75000"/>
                  </a:schemeClr>
                </a:solidFill>
              </a:rPr>
              <a:t>・状態</a:t>
            </a:r>
            <a:r>
              <a:rPr kumimoji="1" lang="en-US" altLang="ja-JP" sz="3200" b="1" dirty="0">
                <a:solidFill>
                  <a:schemeClr val="accent6">
                    <a:lumMod val="75000"/>
                  </a:schemeClr>
                </a:solidFill>
              </a:rPr>
              <a:t>1</a:t>
            </a:r>
          </a:p>
          <a:p>
            <a:r>
              <a:rPr lang="en-US" altLang="ja-JP" sz="3200" b="1" dirty="0">
                <a:solidFill>
                  <a:schemeClr val="accent6">
                    <a:lumMod val="75000"/>
                  </a:schemeClr>
                </a:solidFill>
              </a:rPr>
              <a:t>	</a:t>
            </a:r>
            <a:r>
              <a:rPr lang="ja-JP" altLang="en-US" sz="3200" b="1" dirty="0">
                <a:solidFill>
                  <a:schemeClr val="accent6">
                    <a:lumMod val="75000"/>
                  </a:schemeClr>
                </a:solidFill>
              </a:rPr>
              <a:t>・状態</a:t>
            </a:r>
            <a:r>
              <a:rPr lang="en-US" altLang="ja-JP" sz="3200" b="1" dirty="0">
                <a:solidFill>
                  <a:schemeClr val="accent6">
                    <a:lumMod val="75000"/>
                  </a:schemeClr>
                </a:solidFill>
              </a:rPr>
              <a:t>2</a:t>
            </a:r>
            <a:endParaRPr kumimoji="1" lang="en-US" altLang="ja-JP" sz="3200" b="1" dirty="0">
              <a:solidFill>
                <a:schemeClr val="accent6">
                  <a:lumMod val="75000"/>
                </a:schemeClr>
              </a:solidFill>
            </a:endParaRPr>
          </a:p>
          <a:p>
            <a:r>
              <a:rPr lang="en-US" altLang="ja-JP" sz="2800" dirty="0"/>
              <a:t>	</a:t>
            </a:r>
            <a:r>
              <a:rPr lang="ja-JP" altLang="en-US" sz="2800" dirty="0"/>
              <a:t>部品</a:t>
            </a:r>
            <a:r>
              <a:rPr lang="en-US" altLang="ja-JP" sz="2800" dirty="0"/>
              <a:t>(){</a:t>
            </a:r>
          </a:p>
          <a:p>
            <a:r>
              <a:rPr lang="en-US" altLang="ja-JP" sz="2800" dirty="0"/>
              <a:t>		//</a:t>
            </a:r>
            <a:r>
              <a:rPr lang="ja-JP" altLang="en-US" sz="2800" dirty="0"/>
              <a:t>処理</a:t>
            </a:r>
            <a:endParaRPr lang="en-US" altLang="ja-JP" sz="2800" dirty="0"/>
          </a:p>
          <a:p>
            <a:r>
              <a:rPr lang="en-US" altLang="ja-JP" sz="2800" dirty="0"/>
              <a:t>	}</a:t>
            </a:r>
          </a:p>
          <a:p>
            <a:r>
              <a:rPr lang="en-US" altLang="ja-JP" sz="2800" dirty="0"/>
              <a:t>	</a:t>
            </a:r>
            <a:r>
              <a:rPr lang="ja-JP" altLang="en-US" sz="2800" dirty="0"/>
              <a:t>部品</a:t>
            </a:r>
            <a:r>
              <a:rPr lang="en-US" altLang="ja-JP" sz="2800" dirty="0"/>
              <a:t>2(){</a:t>
            </a:r>
          </a:p>
          <a:p>
            <a:r>
              <a:rPr lang="en-US" altLang="ja-JP" sz="2800" dirty="0"/>
              <a:t>		//</a:t>
            </a:r>
            <a:r>
              <a:rPr lang="ja-JP" altLang="en-US" sz="2800" dirty="0"/>
              <a:t>処理</a:t>
            </a:r>
            <a:endParaRPr lang="en-US" altLang="ja-JP" sz="2800" dirty="0"/>
          </a:p>
          <a:p>
            <a:r>
              <a:rPr lang="en-US" altLang="ja-JP" sz="2800" dirty="0"/>
              <a:t>	}</a:t>
            </a:r>
          </a:p>
          <a:p>
            <a:r>
              <a:rPr lang="en-US" altLang="ja-JP" sz="3200" dirty="0">
                <a:solidFill>
                  <a:srgbClr val="FF0000"/>
                </a:solidFill>
              </a:rPr>
              <a:t>}</a:t>
            </a:r>
            <a:endParaRPr kumimoji="1" lang="ja-JP" altLang="en-US" sz="3200" dirty="0">
              <a:solidFill>
                <a:srgbClr val="FF0000"/>
              </a:solidFill>
            </a:endParaRPr>
          </a:p>
        </p:txBody>
      </p:sp>
    </p:spTree>
    <p:extLst>
      <p:ext uri="{BB962C8B-B14F-4D97-AF65-F5344CB8AC3E}">
        <p14:creationId xmlns:p14="http://schemas.microsoft.com/office/powerpoint/2010/main" val="20929436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989</Words>
  <Application>Microsoft Office PowerPoint</Application>
  <PresentationFormat>ワイド画面</PresentationFormat>
  <Paragraphs>586</Paragraphs>
  <Slides>40</Slides>
  <Notes>21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ＭＳ Ｐゴシック</vt:lpstr>
      <vt:lpstr>ＭＳ ゴシック</vt:lpstr>
      <vt:lpstr>ＭＳ 明朝</vt:lpstr>
      <vt:lpstr>游ゴシック</vt:lpstr>
      <vt:lpstr>Arial</vt:lpstr>
      <vt:lpstr>Calibri</vt:lpstr>
      <vt:lpstr>Cambria</vt:lpstr>
      <vt:lpstr>Office テーマ</vt:lpstr>
      <vt:lpstr>Java講習 第9回</vt:lpstr>
      <vt:lpstr>復習</vt:lpstr>
      <vt:lpstr>復習</vt:lpstr>
      <vt:lpstr>復習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設計図・・・クラス</vt:lpstr>
      <vt:lpstr>クラスとは</vt:lpstr>
      <vt:lpstr>クラスとは</vt:lpstr>
      <vt:lpstr>クラスとは</vt:lpstr>
      <vt:lpstr>クラスとは</vt:lpstr>
      <vt:lpstr>PowerPoint プレゼンテーション</vt:lpstr>
      <vt:lpstr>クラスとは</vt:lpstr>
      <vt:lpstr>クラス（設計図）のつくり方</vt:lpstr>
      <vt:lpstr>クラス（設計図）のつくり方</vt:lpstr>
      <vt:lpstr>PowerPoint プレゼンテーション</vt:lpstr>
      <vt:lpstr>PowerPoint プレゼンテーション</vt:lpstr>
      <vt:lpstr>クラスはあくまで 設計図/テンプレート</vt:lpstr>
      <vt:lpstr>インスタンス生成方法 (クラスの使い方)</vt:lpstr>
      <vt:lpstr>変数宣言</vt:lpstr>
      <vt:lpstr>インスタンス生成方法 (クラスの使い方)</vt:lpstr>
      <vt:lpstr>クラス使用例</vt:lpstr>
      <vt:lpstr>インスタンス生成すると...</vt:lpstr>
      <vt:lpstr>PowerPoint プレゼンテーション</vt:lpstr>
      <vt:lpstr>インスタンス生成した クラスの変数・メソッドの使い方</vt:lpstr>
      <vt:lpstr>PowerPoint プレゼンテーション</vt:lpstr>
      <vt:lpstr>例題: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Scanner : キーボード入力</vt:lpstr>
      <vt:lpstr>演習</vt:lpstr>
      <vt:lpstr>演習２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Java講習 第7回</dc:title>
  <dc:creator>Kuroki-Note</dc:creator>
  <cp:lastModifiedBy>kuroki</cp:lastModifiedBy>
  <cp:revision>41</cp:revision>
  <dcterms:created xsi:type="dcterms:W3CDTF">2016-11-04T10:40:34Z</dcterms:created>
  <dcterms:modified xsi:type="dcterms:W3CDTF">2016-12-14T17:24:21Z</dcterms:modified>
</cp:coreProperties>
</file>