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5943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83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733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14400" y="22860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  <a:defRPr b="0" i="0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  <a:defRPr b="0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5943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83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733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600200" y="-2209800"/>
            <a:ext cx="9144000" cy="9067800"/>
          </a:xfrm>
          <a:prstGeom prst="diamond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>
            <a:off x="9144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914400" y="3276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  <a:defRPr b="0" i="0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  <a:defRPr b="0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0"/>
            <a:ext cx="381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38200" y="5943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83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3733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1600200" y="-2209800"/>
            <a:ext cx="9144000" cy="9067800"/>
          </a:xfrm>
          <a:prstGeom prst="diamond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22860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  <a:defRPr b="0" i="0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  <a:defRPr b="0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75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381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838200" y="5943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83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3733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Aerodynamics 3</a:t>
            </a:r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752600"/>
            <a:ext cx="6707187" cy="44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Propeller driven aircraft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914400" y="22860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ahoma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Propeller torque reaction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ahoma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Loss of induced lift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ahoma"/>
              <a:buChar char="•"/>
            </a:pPr>
            <a:r>
              <a:rPr b="0" i="0" lang="en-US" sz="3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Asymmetric blade effect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Loss of induced lift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0"/>
            <a:ext cx="5641975" cy="477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5"/>
          <p:cNvCxnSpPr/>
          <p:nvPr/>
        </p:nvCxnSpPr>
        <p:spPr>
          <a:xfrm>
            <a:off x="4191000" y="396240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5"/>
          <p:cNvSpPr/>
          <p:nvPr/>
        </p:nvSpPr>
        <p:spPr>
          <a:xfrm>
            <a:off x="3581400" y="3943350"/>
            <a:ext cx="1587" cy="120650"/>
          </a:xfrm>
          <a:custGeom>
            <a:rect b="b" l="l" r="r" t="t"/>
            <a:pathLst>
              <a:path extrusionOk="0" h="76" w="1">
                <a:moveTo>
                  <a:pt x="0" y="0"/>
                </a:moveTo>
                <a:lnTo>
                  <a:pt x="0" y="7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692650" y="3937000"/>
            <a:ext cx="1587" cy="168275"/>
          </a:xfrm>
          <a:custGeom>
            <a:rect b="b" l="l" r="r" t="t"/>
            <a:pathLst>
              <a:path extrusionOk="0" h="106" w="1">
                <a:moveTo>
                  <a:pt x="0" y="0"/>
                </a:moveTo>
                <a:lnTo>
                  <a:pt x="0" y="10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15"/>
          <p:cNvCxnSpPr/>
          <p:nvPr/>
        </p:nvCxnSpPr>
        <p:spPr>
          <a:xfrm>
            <a:off x="3962400" y="3352800"/>
            <a:ext cx="152400" cy="220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 flipH="1">
            <a:off x="2819400" y="3352800"/>
            <a:ext cx="152400" cy="220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2819400" y="556260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2971800" y="4495800"/>
            <a:ext cx="10096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AREA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INDUCED LIFT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581400" y="1676400"/>
            <a:ext cx="2057400" cy="733425"/>
          </a:xfrm>
          <a:prstGeom prst="curvedDownArrow">
            <a:avLst>
              <a:gd fmla="val 25000" name="adj1"/>
              <a:gd fmla="val 50000" name="adj2"/>
              <a:gd fmla="val 14681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953000" y="2438400"/>
            <a:ext cx="1679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ROLLING MOMENT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Asymmetric blade effect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24000"/>
            <a:ext cx="58356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733800"/>
            <a:ext cx="3565525" cy="296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6"/>
          <p:cNvGrpSpPr/>
          <p:nvPr/>
        </p:nvGrpSpPr>
        <p:grpSpPr>
          <a:xfrm>
            <a:off x="2744787" y="3276600"/>
            <a:ext cx="4613275" cy="1447800"/>
            <a:chOff x="2744787" y="3276600"/>
            <a:chExt cx="4613275" cy="1447800"/>
          </a:xfrm>
        </p:grpSpPr>
        <p:sp>
          <p:nvSpPr>
            <p:cNvPr id="149" name="Google Shape;149;p16"/>
            <p:cNvSpPr txBox="1"/>
            <p:nvPr/>
          </p:nvSpPr>
          <p:spPr>
            <a:xfrm>
              <a:off x="2744787" y="3581400"/>
              <a:ext cx="1304925" cy="696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CRITICAL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ENGINE</a:t>
              </a:r>
              <a:endParaRPr/>
            </a:p>
          </p:txBody>
        </p:sp>
        <p:cxnSp>
          <p:nvCxnSpPr>
            <p:cNvPr id="150" name="Google Shape;150;p16"/>
            <p:cNvCxnSpPr/>
            <p:nvPr/>
          </p:nvCxnSpPr>
          <p:spPr>
            <a:xfrm>
              <a:off x="3429000" y="4267200"/>
              <a:ext cx="381000" cy="4572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1" name="Google Shape;151;p16"/>
            <p:cNvSpPr/>
            <p:nvPr/>
          </p:nvSpPr>
          <p:spPr>
            <a:xfrm>
              <a:off x="4038600" y="3505200"/>
              <a:ext cx="1214437" cy="733425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5181600" y="3276600"/>
              <a:ext cx="2176462" cy="92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MAX YAW MOMENT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WITH CRITICAL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ENGINE FAILED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Minimum control speeds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MCG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5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Minimum Control Speed on the Ground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MCA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5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Minimum Control Speed in the Air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MCL</a:t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5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Minimum Control Speed in the Landing config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914400" y="381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Extract from FAR 25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371600"/>
            <a:ext cx="4524375" cy="5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Windshear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38200" y="14478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Problem: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VAT = 130 KIAS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HEADWIND = 30 KNOTS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G/S = TAS - HEADWIND = 100 KNOTS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VAT = 1.3VS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Solution: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VAPP = VAT + (ALL HEADWIND + 1/2 GUST) TO A MAXIMUM OF 20 KNOTS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2819400" y="1143000"/>
            <a:ext cx="320040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0">
                      <a:srgbClr val="83A7C3"/>
                    </a:gs>
                    <a:gs pos="52000">
                      <a:srgbClr val="FFFFFF"/>
                    </a:gs>
                    <a:gs pos="55999">
                      <a:srgbClr val="9C6563"/>
                    </a:gs>
                    <a:gs pos="58000">
                      <a:srgbClr val="80302D"/>
                    </a:gs>
                    <a:gs pos="71000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0"/>
                </a:gradFill>
                <a:latin typeface="Arial Black"/>
              </a:rPr>
              <a:t>BREAK TIME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to basics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914400" y="1557337"/>
            <a:ext cx="8077200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IAS (Indicated Air Speed)</a:t>
            </a:r>
            <a:endParaRPr/>
          </a:p>
          <a:p>
            <a:pPr indent="-19050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Airspeed indicated on the ASI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 (Calibrated Air Speed)</a:t>
            </a:r>
            <a:endParaRPr b="1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IAS corrected for Instrument error and Position error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 (Equivalent Air Speed)</a:t>
            </a:r>
            <a:endParaRPr/>
          </a:p>
          <a:p>
            <a:pPr indent="-19050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 corrected for compressibility error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TAS (True Air Speed)</a:t>
            </a:r>
            <a:endParaRPr/>
          </a:p>
          <a:p>
            <a:pPr indent="-19050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 corrected for density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Asymmetric flight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228600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balance of forces in normal and asymmetric flight.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the term “Critical engine”.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V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some contributing factors.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8"/>
          <p:cNvCxnSpPr/>
          <p:nvPr/>
        </p:nvCxnSpPr>
        <p:spPr>
          <a:xfrm>
            <a:off x="3581400" y="914400"/>
            <a:ext cx="2895600" cy="464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" name="Google Shape;62;p8"/>
          <p:cNvSpPr txBox="1"/>
          <p:nvPr>
            <p:ph type="title"/>
          </p:nvPr>
        </p:nvSpPr>
        <p:spPr>
          <a:xfrm>
            <a:off x="3581400" y="5257800"/>
            <a:ext cx="518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ahoma"/>
              <a:buNone/>
            </a:pPr>
            <a:r>
              <a:rPr b="0" i="0" lang="en-US" sz="4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Normal cruise flight</a:t>
            </a:r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609600" y="2133600"/>
            <a:ext cx="2362200" cy="41148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4" name="Google Shape;64;p8"/>
          <p:cNvCxnSpPr/>
          <p:nvPr/>
        </p:nvCxnSpPr>
        <p:spPr>
          <a:xfrm>
            <a:off x="5638800" y="0"/>
            <a:ext cx="2743200" cy="31242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" name="Google Shape;65;p8"/>
          <p:cNvCxnSpPr/>
          <p:nvPr/>
        </p:nvCxnSpPr>
        <p:spPr>
          <a:xfrm flipH="1" rot="10800000">
            <a:off x="609600" y="0"/>
            <a:ext cx="5029200" cy="21336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6" name="Google Shape;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4525" y="2503487"/>
            <a:ext cx="2773362" cy="184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381000"/>
            <a:ext cx="1054100" cy="10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8382000" y="3124200"/>
            <a:ext cx="61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2895600" y="5334000"/>
            <a:ext cx="61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6629400" y="5105400"/>
            <a:ext cx="6429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572000" y="4419600"/>
            <a:ext cx="485775" cy="97631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9"/>
          <p:cNvSpPr/>
          <p:nvPr/>
        </p:nvSpPr>
        <p:spPr>
          <a:xfrm flipH="1" rot="10800000">
            <a:off x="4495800" y="1447800"/>
            <a:ext cx="485775" cy="91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9"/>
          <p:cNvSpPr/>
          <p:nvPr/>
        </p:nvSpPr>
        <p:spPr>
          <a:xfrm flipH="1" rot="-2940000">
            <a:off x="6234112" y="3671887"/>
            <a:ext cx="485775" cy="91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9"/>
          <p:cNvSpPr/>
          <p:nvPr/>
        </p:nvSpPr>
        <p:spPr>
          <a:xfrm rot="8040000">
            <a:off x="1921668" y="440531"/>
            <a:ext cx="485775" cy="97631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6934200" y="3810000"/>
            <a:ext cx="126523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Thrust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533400" y="1066800"/>
            <a:ext cx="990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Drag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4038600" y="5638800"/>
            <a:ext cx="13652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Weight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5334000" y="1295400"/>
            <a:ext cx="7080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0"/>
          <p:cNvGrpSpPr/>
          <p:nvPr/>
        </p:nvGrpSpPr>
        <p:grpSpPr>
          <a:xfrm>
            <a:off x="5562600" y="1219200"/>
            <a:ext cx="3200400" cy="3200400"/>
            <a:chOff x="5562600" y="1219200"/>
            <a:chExt cx="3200400" cy="3200400"/>
          </a:xfrm>
        </p:grpSpPr>
        <p:cxnSp>
          <p:nvCxnSpPr>
            <p:cNvPr id="88" name="Google Shape;88;p10"/>
            <p:cNvCxnSpPr/>
            <p:nvPr/>
          </p:nvCxnSpPr>
          <p:spPr>
            <a:xfrm>
              <a:off x="5562600" y="2057400"/>
              <a:ext cx="3200400" cy="15240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-5400000">
              <a:off x="5562600" y="2057400"/>
              <a:ext cx="3200400" cy="15240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Asymmetric Flight</a:t>
            </a:r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162800" cy="461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1"/>
          <p:cNvGrpSpPr/>
          <p:nvPr/>
        </p:nvGrpSpPr>
        <p:grpSpPr>
          <a:xfrm>
            <a:off x="2757487" y="2306637"/>
            <a:ext cx="6386512" cy="3182938"/>
            <a:chOff x="2757487" y="2306637"/>
            <a:chExt cx="6386512" cy="3182938"/>
          </a:xfrm>
        </p:grpSpPr>
        <p:cxnSp>
          <p:nvCxnSpPr>
            <p:cNvPr id="97" name="Google Shape;97;p11"/>
            <p:cNvCxnSpPr/>
            <p:nvPr/>
          </p:nvCxnSpPr>
          <p:spPr>
            <a:xfrm flipH="1" rot="10800000">
              <a:off x="4619625" y="3000375"/>
              <a:ext cx="2292350" cy="346075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8" name="Google Shape;98;p11"/>
            <p:cNvCxnSpPr/>
            <p:nvPr/>
          </p:nvCxnSpPr>
          <p:spPr>
            <a:xfrm flipH="1">
              <a:off x="3048000" y="4343400"/>
              <a:ext cx="2363787" cy="414337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9" name="Google Shape;99;p11"/>
            <p:cNvCxnSpPr/>
            <p:nvPr/>
          </p:nvCxnSpPr>
          <p:spPr>
            <a:xfrm>
              <a:off x="4619625" y="3346450"/>
              <a:ext cx="790575" cy="99695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id="100" name="Google Shape;10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06962" y="3692525"/>
              <a:ext cx="441325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1"/>
            <p:cNvSpPr txBox="1"/>
            <p:nvPr/>
          </p:nvSpPr>
          <p:spPr>
            <a:xfrm>
              <a:off x="6124575" y="2306637"/>
              <a:ext cx="1584325" cy="54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Tahoma"/>
                <a:buNone/>
              </a:pPr>
              <a:r>
                <a:rPr b="0" i="0" lang="en-US" sz="30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THRUST</a:t>
              </a:r>
              <a:endParaRPr/>
            </a:p>
          </p:txBody>
        </p:sp>
        <p:sp>
          <p:nvSpPr>
            <p:cNvPr id="102" name="Google Shape;102;p11"/>
            <p:cNvSpPr txBox="1"/>
            <p:nvPr/>
          </p:nvSpPr>
          <p:spPr>
            <a:xfrm>
              <a:off x="2757487" y="4940300"/>
              <a:ext cx="1162050" cy="54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000"/>
                <a:buFont typeface="Tahoma"/>
                <a:buNone/>
              </a:pPr>
              <a:r>
                <a:rPr b="0" i="0" lang="en-US" sz="30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DRAG</a:t>
              </a:r>
              <a:endParaRPr/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6434137" y="4114800"/>
              <a:ext cx="2709862" cy="630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YAWING MOMENT WITH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RIGHT FAILED ENGINE</a:t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600000">
              <a:off x="7391400" y="2895600"/>
              <a:ext cx="733425" cy="1214437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5" name="Google Shape;105;p11"/>
            <p:cNvGrpSpPr/>
            <p:nvPr/>
          </p:nvGrpSpPr>
          <p:grpSpPr>
            <a:xfrm flipH="1" rot="10800000">
              <a:off x="5867400" y="4572000"/>
              <a:ext cx="457200" cy="457200"/>
              <a:chOff x="5562600" y="1219200"/>
              <a:chExt cx="3200400" cy="3200400"/>
            </a:xfrm>
          </p:grpSpPr>
          <p:cxnSp>
            <p:nvCxnSpPr>
              <p:cNvPr id="106" name="Google Shape;106;p11"/>
              <p:cNvCxnSpPr/>
              <p:nvPr/>
            </p:nvCxnSpPr>
            <p:spPr>
              <a:xfrm>
                <a:off x="5562600" y="2057400"/>
                <a:ext cx="3200400" cy="1524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1"/>
              <p:cNvCxnSpPr/>
              <p:nvPr/>
            </p:nvCxnSpPr>
            <p:spPr>
              <a:xfrm rot="-5400000">
                <a:off x="5562600" y="2057400"/>
                <a:ext cx="3200400" cy="1524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Asymmetric Flight (cont)</a:t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1501775"/>
            <a:ext cx="761682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hlink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ahoma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Asymmetric Flight (cont)</a:t>
            </a: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400"/>
            <a:ext cx="7165975" cy="4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ing A Technical Report - Dale Carnegie Training (R)">
  <a:themeElements>
    <a:clrScheme name="Presenting A Technical Report - Dale Carnegie Training (R)">
      <a:dk1>
        <a:srgbClr val="FFFFFF"/>
      </a:dk1>
      <a:lt1>
        <a:srgbClr val="006666"/>
      </a:lt1>
      <a:dk2>
        <a:srgbClr val="CC9900"/>
      </a:dk2>
      <a:lt2>
        <a:srgbClr val="4D4D4D"/>
      </a:lt2>
      <a:accent1>
        <a:srgbClr val="CC9900"/>
      </a:accent1>
      <a:accent2>
        <a:srgbClr val="800000"/>
      </a:accent2>
      <a:accent3>
        <a:srgbClr val="006666"/>
      </a:accent3>
      <a:accent4>
        <a:srgbClr val="CC9900"/>
      </a:accent4>
      <a:accent5>
        <a:srgbClr val="800000"/>
      </a:accent5>
      <a:accent6>
        <a:srgbClr val="006666"/>
      </a:accent6>
      <a:hlink>
        <a:srgbClr val="C0C0C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