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6669075" cy="9926625"/>
  <p:embeddedFontLst>
    <p:embeddedFont>
      <p:font typeface="Tahoma"/>
      <p:regular r:id="rId29"/>
      <p:bold r:id="rId30"/>
    </p:embeddedFont>
    <p:embeddedFont>
      <p:font typeface="Arial Black"/>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127">
          <p15:clr>
            <a:srgbClr val="000000"/>
          </p15:clr>
        </p15:guide>
        <p15:guide id="2" pos="2101">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127" orient="horz"/>
        <p:guide pos="2101"/>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Tahom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ialBlack-regular.fntdata"/><Relationship Id="rId30" Type="http://schemas.openxmlformats.org/officeDocument/2006/relationships/font" Target="fonts/Tahoma-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3778250" y="9428162"/>
            <a:ext cx="2889250" cy="4968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4" name="Google Shape;4;n"/>
          <p:cNvSpPr txBox="1"/>
          <p:nvPr>
            <p:ph idx="2" type="hdr"/>
          </p:nvPr>
        </p:nvSpPr>
        <p:spPr>
          <a:xfrm>
            <a:off x="0" y="0"/>
            <a:ext cx="2889250" cy="4968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txBox="1"/>
          <p:nvPr>
            <p:ph idx="10" type="dt"/>
          </p:nvPr>
        </p:nvSpPr>
        <p:spPr>
          <a:xfrm>
            <a:off x="3778250" y="0"/>
            <a:ext cx="2889250" cy="4968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6" name="Google Shape;6;n"/>
          <p:cNvSpPr/>
          <p:nvPr>
            <p:ph idx="3"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 name="Google Shape;7;n"/>
          <p:cNvSpPr txBox="1"/>
          <p:nvPr>
            <p:ph idx="1" type="body"/>
          </p:nvPr>
        </p:nvSpPr>
        <p:spPr>
          <a:xfrm>
            <a:off x="666750" y="4714875"/>
            <a:ext cx="5335587" cy="446722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n"/>
          <p:cNvSpPr txBox="1"/>
          <p:nvPr>
            <p:ph idx="11" type="ftr"/>
          </p:nvPr>
        </p:nvSpPr>
        <p:spPr>
          <a:xfrm>
            <a:off x="0" y="9428162"/>
            <a:ext cx="2889250" cy="4968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9" name="Google Shape;9;n"/>
          <p:cNvSpPr txBox="1"/>
          <p:nvPr>
            <p:ph idx="4" type="sldNum"/>
          </p:nvPr>
        </p:nvSpPr>
        <p:spPr>
          <a:xfrm>
            <a:off x="3778250" y="9428162"/>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1: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0: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10: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1: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11: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2: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3: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4: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4: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5: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5: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6: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6: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7: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7: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8: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8: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9: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9: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2: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2: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0: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0: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1: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1: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2: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2: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3: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23: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3: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4: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5: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6: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7: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7: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8: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9:notes"/>
          <p:cNvSpPr txBox="1"/>
          <p:nvPr>
            <p:ph idx="1" type="body"/>
          </p:nvPr>
        </p:nvSpPr>
        <p:spPr>
          <a:xfrm>
            <a:off x="666750" y="4714875"/>
            <a:ext cx="5335587" cy="44672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9: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chemeClr val="lt1"/>
            </a:gs>
            <a:gs pos="100000">
              <a:schemeClr val="accent2"/>
            </a:gs>
          </a:gsLst>
          <a:lin ang="5400000" scaled="0"/>
        </a:gradFill>
      </p:bgPr>
    </p:bg>
    <p:spTree>
      <p:nvGrpSpPr>
        <p:cNvPr id="25" name="Shape 25"/>
        <p:cNvGrpSpPr/>
        <p:nvPr/>
      </p:nvGrpSpPr>
      <p:grpSpPr>
        <a:xfrm>
          <a:off x="0" y="0"/>
          <a:ext cx="0" cy="0"/>
          <a:chOff x="0" y="0"/>
          <a:chExt cx="0" cy="0"/>
        </a:xfrm>
      </p:grpSpPr>
      <p:grpSp>
        <p:nvGrpSpPr>
          <p:cNvPr id="26" name="Google Shape;26;p2"/>
          <p:cNvGrpSpPr/>
          <p:nvPr/>
        </p:nvGrpSpPr>
        <p:grpSpPr>
          <a:xfrm>
            <a:off x="319087" y="1752600"/>
            <a:ext cx="8824913" cy="5129212"/>
            <a:chOff x="319087" y="1752600"/>
            <a:chExt cx="8824913" cy="5129212"/>
          </a:xfrm>
        </p:grpSpPr>
        <p:sp>
          <p:nvSpPr>
            <p:cNvPr id="27" name="Google Shape;27;p2"/>
            <p:cNvSpPr/>
            <p:nvPr/>
          </p:nvSpPr>
          <p:spPr>
            <a:xfrm>
              <a:off x="333375" y="1752600"/>
              <a:ext cx="8810625" cy="5105400"/>
            </a:xfrm>
            <a:custGeom>
              <a:rect b="b" l="l" r="r" t="t"/>
              <a:pathLst>
                <a:path extrusionOk="0" h="3216" w="5550">
                  <a:moveTo>
                    <a:pt x="335" y="0"/>
                  </a:moveTo>
                  <a:lnTo>
                    <a:pt x="333" y="1290"/>
                  </a:lnTo>
                  <a:lnTo>
                    <a:pt x="0" y="1290"/>
                  </a:lnTo>
                  <a:lnTo>
                    <a:pt x="6" y="3210"/>
                  </a:lnTo>
                  <a:lnTo>
                    <a:pt x="5550" y="3216"/>
                  </a:lnTo>
                  <a:lnTo>
                    <a:pt x="5550" y="0"/>
                  </a:lnTo>
                  <a:lnTo>
                    <a:pt x="335" y="0"/>
                  </a:lnTo>
                  <a:lnTo>
                    <a:pt x="335" y="0"/>
                  </a:lnTo>
                  <a:close/>
                </a:path>
              </a:pathLst>
            </a:custGeom>
            <a:solidFill>
              <a:schemeClr val="lt2">
                <a:alpha val="3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 name="Google Shape;28;p2"/>
            <p:cNvSpPr/>
            <p:nvPr/>
          </p:nvSpPr>
          <p:spPr>
            <a:xfrm>
              <a:off x="838200" y="3810000"/>
              <a:ext cx="8305800" cy="3048000"/>
            </a:xfrm>
            <a:custGeom>
              <a:rect b="b" l="l" r="r" t="t"/>
              <a:pathLst>
                <a:path extrusionOk="0" h="2182" w="4897">
                  <a:moveTo>
                    <a:pt x="0" y="0"/>
                  </a:moveTo>
                  <a:lnTo>
                    <a:pt x="0" y="2182"/>
                  </a:lnTo>
                  <a:lnTo>
                    <a:pt x="4897" y="2182"/>
                  </a:lnTo>
                  <a:lnTo>
                    <a:pt x="4897" y="0"/>
                  </a:lnTo>
                  <a:lnTo>
                    <a:pt x="0" y="0"/>
                  </a:lnTo>
                  <a:lnTo>
                    <a:pt x="0" y="0"/>
                  </a:lnTo>
                  <a:close/>
                </a:path>
              </a:pathLst>
            </a:custGeom>
            <a:solidFill>
              <a:schemeClr val="lt2">
                <a:alpha val="2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 name="Google Shape;29;p2"/>
            <p:cNvSpPr/>
            <p:nvPr/>
          </p:nvSpPr>
          <p:spPr>
            <a:xfrm>
              <a:off x="319087" y="3773487"/>
              <a:ext cx="5484812" cy="46037"/>
            </a:xfrm>
            <a:custGeom>
              <a:rect b="b" l="l" r="r" t="t"/>
              <a:pathLst>
                <a:path extrusionOk="0" h="149" w="5387">
                  <a:moveTo>
                    <a:pt x="0" y="0"/>
                  </a:moveTo>
                  <a:lnTo>
                    <a:pt x="0" y="149"/>
                  </a:lnTo>
                  <a:lnTo>
                    <a:pt x="5387" y="149"/>
                  </a:lnTo>
                  <a:lnTo>
                    <a:pt x="5387" y="0"/>
                  </a:lnTo>
                  <a:lnTo>
                    <a:pt x="0" y="0"/>
                  </a:lnTo>
                  <a:lnTo>
                    <a:pt x="0" y="0"/>
                  </a:lnTo>
                  <a:close/>
                </a:path>
              </a:pathLst>
            </a:custGeom>
            <a:gradFill>
              <a:gsLst>
                <a:gs pos="0">
                  <a:srgbClr val="005D00"/>
                </a:gs>
                <a:gs pos="100000">
                  <a:srgbClr val="006600">
                    <a:alpha val="0"/>
                  </a:srgbClr>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 name="Google Shape;30;p2"/>
            <p:cNvSpPr/>
            <p:nvPr/>
          </p:nvSpPr>
          <p:spPr>
            <a:xfrm>
              <a:off x="838200" y="1752600"/>
              <a:ext cx="7769225" cy="46037"/>
            </a:xfrm>
            <a:custGeom>
              <a:rect b="b" l="l" r="r" t="t"/>
              <a:pathLst>
                <a:path extrusionOk="0" h="149" w="5387">
                  <a:moveTo>
                    <a:pt x="0" y="0"/>
                  </a:moveTo>
                  <a:lnTo>
                    <a:pt x="0" y="149"/>
                  </a:lnTo>
                  <a:lnTo>
                    <a:pt x="5387" y="149"/>
                  </a:lnTo>
                  <a:lnTo>
                    <a:pt x="5387" y="0"/>
                  </a:lnTo>
                  <a:lnTo>
                    <a:pt x="0" y="0"/>
                  </a:lnTo>
                  <a:lnTo>
                    <a:pt x="0" y="0"/>
                  </a:lnTo>
                  <a:close/>
                </a:path>
              </a:pathLst>
            </a:custGeom>
            <a:gradFill>
              <a:gsLst>
                <a:gs pos="0">
                  <a:srgbClr val="005D00"/>
                </a:gs>
                <a:gs pos="100000">
                  <a:srgbClr val="006600">
                    <a:alpha val="0"/>
                  </a:srgbClr>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 name="Google Shape;31;p2"/>
            <p:cNvSpPr/>
            <p:nvPr/>
          </p:nvSpPr>
          <p:spPr>
            <a:xfrm>
              <a:off x="319087" y="3773487"/>
              <a:ext cx="47625" cy="3108325"/>
            </a:xfrm>
            <a:custGeom>
              <a:rect b="b" l="l" r="r" t="t"/>
              <a:pathLst>
                <a:path extrusionOk="0" h="1416" w="30">
                  <a:moveTo>
                    <a:pt x="0" y="0"/>
                  </a:moveTo>
                  <a:lnTo>
                    <a:pt x="0" y="1416"/>
                  </a:lnTo>
                  <a:lnTo>
                    <a:pt x="29" y="1416"/>
                  </a:lnTo>
                  <a:lnTo>
                    <a:pt x="30" y="27"/>
                  </a:lnTo>
                  <a:lnTo>
                    <a:pt x="0" y="0"/>
                  </a:lnTo>
                  <a:lnTo>
                    <a:pt x="0" y="0"/>
                  </a:lnTo>
                  <a:close/>
                </a:path>
              </a:pathLst>
            </a:custGeom>
            <a:gradFill>
              <a:gsLst>
                <a:gs pos="0">
                  <a:srgbClr val="628562"/>
                </a:gs>
                <a:gs pos="100000">
                  <a:srgbClr val="006600">
                    <a:alpha val="0"/>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 name="Google Shape;32;p2"/>
            <p:cNvSpPr/>
            <p:nvPr/>
          </p:nvSpPr>
          <p:spPr>
            <a:xfrm>
              <a:off x="838200" y="1752600"/>
              <a:ext cx="46037" cy="5119687"/>
            </a:xfrm>
            <a:custGeom>
              <a:rect b="b" l="l" r="r" t="t"/>
              <a:pathLst>
                <a:path extrusionOk="0" h="2161" w="29">
                  <a:moveTo>
                    <a:pt x="0" y="0"/>
                  </a:moveTo>
                  <a:lnTo>
                    <a:pt x="0" y="2161"/>
                  </a:lnTo>
                  <a:lnTo>
                    <a:pt x="29" y="2161"/>
                  </a:lnTo>
                  <a:lnTo>
                    <a:pt x="27" y="27"/>
                  </a:lnTo>
                  <a:lnTo>
                    <a:pt x="0" y="0"/>
                  </a:lnTo>
                  <a:lnTo>
                    <a:pt x="0" y="0"/>
                  </a:lnTo>
                  <a:close/>
                </a:path>
              </a:pathLst>
            </a:custGeom>
            <a:gradFill>
              <a:gsLst>
                <a:gs pos="0">
                  <a:srgbClr val="628562"/>
                </a:gs>
                <a:gs pos="100000">
                  <a:srgbClr val="006600">
                    <a:alpha val="0"/>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33" name="Google Shape;33;p2"/>
          <p:cNvSpPr txBox="1"/>
          <p:nvPr>
            <p:ph type="ctrTitle"/>
          </p:nvPr>
        </p:nvSpPr>
        <p:spPr>
          <a:xfrm>
            <a:off x="990600" y="1905000"/>
            <a:ext cx="7772400" cy="17367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1pPr>
            <a:lvl2pPr lvl="1"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2pPr>
            <a:lvl3pPr lvl="2"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3pPr>
            <a:lvl4pPr lvl="3"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4pPr>
            <a:lvl5pPr lvl="4"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5pPr>
            <a:lvl6pPr lvl="5"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6pPr>
            <a:lvl7pPr lvl="6"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7pPr>
            <a:lvl8pPr lvl="7"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8pPr>
            <a:lvl9pPr lvl="8"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9pPr>
          </a:lstStyle>
          <a:p/>
        </p:txBody>
      </p:sp>
      <p:sp>
        <p:nvSpPr>
          <p:cNvPr id="34" name="Google Shape;34;p2"/>
          <p:cNvSpPr txBox="1"/>
          <p:nvPr>
            <p:ph idx="1" type="subTitle"/>
          </p:nvPr>
        </p:nvSpPr>
        <p:spPr>
          <a:xfrm>
            <a:off x="990600" y="3962400"/>
            <a:ext cx="6781800" cy="1752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hlink"/>
              </a:buClr>
              <a:buSzPts val="3200"/>
              <a:buFont typeface="Noto Sans Symbols"/>
              <a:buChar char="▪"/>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accent2"/>
              </a:buClr>
              <a:buSzPts val="2800"/>
              <a:buFont typeface="Noto Sans Symbols"/>
              <a:buChar char="▪"/>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hlink"/>
              </a:buClr>
              <a:buSzPts val="2400"/>
              <a:buFont typeface="Noto Sans Symbols"/>
              <a:buChar char="▪"/>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35" name="Google Shape;35;p2"/>
          <p:cNvSpPr txBox="1"/>
          <p:nvPr>
            <p:ph idx="10" type="dt"/>
          </p:nvPr>
        </p:nvSpPr>
        <p:spPr>
          <a:xfrm>
            <a:off x="990600" y="6245225"/>
            <a:ext cx="1901825"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6" name="Google Shape;36;p2"/>
          <p:cNvSpPr txBox="1"/>
          <p:nvPr>
            <p:ph idx="11" type="ftr"/>
          </p:nvPr>
        </p:nvSpPr>
        <p:spPr>
          <a:xfrm>
            <a:off x="3468687" y="6245225"/>
            <a:ext cx="28956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7" name="Google Shape;37;p2"/>
          <p:cNvSpPr txBox="1"/>
          <p:nvPr>
            <p:ph idx="12" type="sldNum"/>
          </p:nvPr>
        </p:nvSpPr>
        <p:spPr>
          <a:xfrm>
            <a:off x="6937375" y="6245225"/>
            <a:ext cx="1901825"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38" name="Shape 38"/>
        <p:cNvGrpSpPr/>
        <p:nvPr/>
      </p:nvGrpSpPr>
      <p:grpSpPr>
        <a:xfrm>
          <a:off x="0" y="0"/>
          <a:ext cx="0" cy="0"/>
          <a:chOff x="0" y="0"/>
          <a:chExt cx="0" cy="0"/>
        </a:xfrm>
      </p:grpSpPr>
      <p:sp>
        <p:nvSpPr>
          <p:cNvPr id="39" name="Google Shape;39;p3"/>
          <p:cNvSpPr txBox="1"/>
          <p:nvPr>
            <p:ph type="title"/>
          </p:nvPr>
        </p:nvSpPr>
        <p:spPr>
          <a:xfrm>
            <a:off x="457200" y="244475"/>
            <a:ext cx="8385175" cy="14319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1pPr>
            <a:lvl2pPr lvl="1"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2pPr>
            <a:lvl3pPr lvl="2"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3pPr>
            <a:lvl4pPr lvl="3"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4pPr>
            <a:lvl5pPr lvl="4"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5pPr>
            <a:lvl6pPr lvl="5"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6pPr>
            <a:lvl7pPr lvl="6"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7pPr>
            <a:lvl8pPr lvl="7"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8pPr>
            <a:lvl9pPr lvl="8"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9pPr>
          </a:lstStyle>
          <a:p/>
        </p:txBody>
      </p:sp>
      <p:sp>
        <p:nvSpPr>
          <p:cNvPr id="40" name="Google Shape;40;p3"/>
          <p:cNvSpPr txBox="1"/>
          <p:nvPr>
            <p:ph idx="1" type="body"/>
          </p:nvPr>
        </p:nvSpPr>
        <p:spPr>
          <a:xfrm>
            <a:off x="838200" y="1905000"/>
            <a:ext cx="8007350" cy="41910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hlink"/>
              </a:buClr>
              <a:buSzPts val="3200"/>
              <a:buFont typeface="Noto Sans Symbols"/>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accent2"/>
              </a:buClr>
              <a:buSzPts val="2800"/>
              <a:buFont typeface="Noto Sans Symbols"/>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hlink"/>
              </a:buClr>
              <a:buSzPts val="2400"/>
              <a:buFont typeface="Noto Sans Symbols"/>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41" name="Google Shape;41;p3"/>
          <p:cNvSpPr txBox="1"/>
          <p:nvPr>
            <p:ph idx="10" type="dt"/>
          </p:nvPr>
        </p:nvSpPr>
        <p:spPr>
          <a:xfrm>
            <a:off x="838200" y="6245225"/>
            <a:ext cx="1901825"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2" name="Google Shape;42;p3"/>
          <p:cNvSpPr txBox="1"/>
          <p:nvPr>
            <p:ph idx="11" type="ftr"/>
          </p:nvPr>
        </p:nvSpPr>
        <p:spPr>
          <a:xfrm>
            <a:off x="3429000" y="6245225"/>
            <a:ext cx="28956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3"/>
          <p:cNvSpPr txBox="1"/>
          <p:nvPr>
            <p:ph idx="12" type="sldNum"/>
          </p:nvPr>
        </p:nvSpPr>
        <p:spPr>
          <a:xfrm>
            <a:off x="6937375" y="6245225"/>
            <a:ext cx="1901825"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accent2"/>
            </a:gs>
          </a:gsLst>
          <a:lin ang="5400000" scaled="0"/>
        </a:gradFill>
      </p:bgPr>
    </p:bg>
    <p:spTree>
      <p:nvGrpSpPr>
        <p:cNvPr id="10" name="Shape 10"/>
        <p:cNvGrpSpPr/>
        <p:nvPr/>
      </p:nvGrpSpPr>
      <p:grpSpPr>
        <a:xfrm>
          <a:off x="0" y="0"/>
          <a:ext cx="0" cy="0"/>
          <a:chOff x="0" y="0"/>
          <a:chExt cx="0" cy="0"/>
        </a:xfrm>
      </p:grpSpPr>
      <p:grpSp>
        <p:nvGrpSpPr>
          <p:cNvPr id="11" name="Google Shape;11;p1"/>
          <p:cNvGrpSpPr/>
          <p:nvPr/>
        </p:nvGrpSpPr>
        <p:grpSpPr>
          <a:xfrm>
            <a:off x="319087" y="1828800"/>
            <a:ext cx="8824913" cy="5029200"/>
            <a:chOff x="319087" y="1828800"/>
            <a:chExt cx="8824913" cy="5029200"/>
          </a:xfrm>
        </p:grpSpPr>
        <p:sp>
          <p:nvSpPr>
            <p:cNvPr id="12" name="Google Shape;12;p1"/>
            <p:cNvSpPr/>
            <p:nvPr/>
          </p:nvSpPr>
          <p:spPr>
            <a:xfrm>
              <a:off x="838200" y="4618037"/>
              <a:ext cx="8305800" cy="2239962"/>
            </a:xfrm>
            <a:custGeom>
              <a:rect b="b" l="l" r="r" t="t"/>
              <a:pathLst>
                <a:path extrusionOk="0" h="2182" w="4897">
                  <a:moveTo>
                    <a:pt x="0" y="0"/>
                  </a:moveTo>
                  <a:lnTo>
                    <a:pt x="0" y="2182"/>
                  </a:lnTo>
                  <a:lnTo>
                    <a:pt x="4897" y="2182"/>
                  </a:lnTo>
                  <a:lnTo>
                    <a:pt x="4897" y="0"/>
                  </a:lnTo>
                  <a:lnTo>
                    <a:pt x="0" y="0"/>
                  </a:lnTo>
                  <a:lnTo>
                    <a:pt x="0" y="0"/>
                  </a:lnTo>
                  <a:close/>
                </a:path>
              </a:pathLst>
            </a:custGeom>
            <a:solidFill>
              <a:schemeClr val="lt2">
                <a:alpha val="2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 name="Google Shape;13;p1"/>
            <p:cNvSpPr/>
            <p:nvPr/>
          </p:nvSpPr>
          <p:spPr>
            <a:xfrm>
              <a:off x="333375" y="1828800"/>
              <a:ext cx="8810625" cy="5029200"/>
            </a:xfrm>
            <a:custGeom>
              <a:rect b="b" l="l" r="r" t="t"/>
              <a:pathLst>
                <a:path extrusionOk="0" h="3168" w="5550">
                  <a:moveTo>
                    <a:pt x="330" y="1764"/>
                  </a:moveTo>
                  <a:lnTo>
                    <a:pt x="0" y="1764"/>
                  </a:lnTo>
                  <a:lnTo>
                    <a:pt x="0" y="3168"/>
                  </a:lnTo>
                  <a:lnTo>
                    <a:pt x="5550" y="3168"/>
                  </a:lnTo>
                  <a:lnTo>
                    <a:pt x="5550" y="0"/>
                  </a:lnTo>
                  <a:lnTo>
                    <a:pt x="330" y="0"/>
                  </a:lnTo>
                  <a:lnTo>
                    <a:pt x="330" y="1764"/>
                  </a:lnTo>
                  <a:close/>
                </a:path>
              </a:pathLst>
            </a:custGeom>
            <a:solidFill>
              <a:schemeClr val="lt2">
                <a:alpha val="2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 name="Google Shape;14;p1"/>
            <p:cNvSpPr/>
            <p:nvPr/>
          </p:nvSpPr>
          <p:spPr>
            <a:xfrm>
              <a:off x="838200" y="4654550"/>
              <a:ext cx="8305800" cy="2203450"/>
            </a:xfrm>
            <a:custGeom>
              <a:rect b="b" l="l" r="r" t="t"/>
              <a:pathLst>
                <a:path extrusionOk="0" h="2182" w="4897">
                  <a:moveTo>
                    <a:pt x="0" y="0"/>
                  </a:moveTo>
                  <a:lnTo>
                    <a:pt x="0" y="2182"/>
                  </a:lnTo>
                  <a:lnTo>
                    <a:pt x="4897" y="2182"/>
                  </a:lnTo>
                  <a:lnTo>
                    <a:pt x="4897" y="0"/>
                  </a:lnTo>
                  <a:lnTo>
                    <a:pt x="0" y="0"/>
                  </a:lnTo>
                  <a:lnTo>
                    <a:pt x="0" y="0"/>
                  </a:lnTo>
                  <a:close/>
                </a:path>
              </a:pathLst>
            </a:custGeom>
            <a:solidFill>
              <a:schemeClr val="accent2">
                <a:alpha val="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 name="Google Shape;15;p1"/>
            <p:cNvSpPr/>
            <p:nvPr/>
          </p:nvSpPr>
          <p:spPr>
            <a:xfrm>
              <a:off x="838200" y="1828800"/>
              <a:ext cx="7313612" cy="46037"/>
            </a:xfrm>
            <a:custGeom>
              <a:rect b="b" l="l" r="r" t="t"/>
              <a:pathLst>
                <a:path extrusionOk="0" h="149" w="5387">
                  <a:moveTo>
                    <a:pt x="0" y="0"/>
                  </a:moveTo>
                  <a:lnTo>
                    <a:pt x="0" y="149"/>
                  </a:lnTo>
                  <a:lnTo>
                    <a:pt x="5387" y="149"/>
                  </a:lnTo>
                  <a:lnTo>
                    <a:pt x="5387" y="0"/>
                  </a:lnTo>
                  <a:lnTo>
                    <a:pt x="0" y="0"/>
                  </a:lnTo>
                  <a:lnTo>
                    <a:pt x="0" y="0"/>
                  </a:lnTo>
                  <a:close/>
                </a:path>
              </a:pathLst>
            </a:custGeom>
            <a:gradFill>
              <a:gsLst>
                <a:gs pos="0">
                  <a:srgbClr val="005D00"/>
                </a:gs>
                <a:gs pos="100000">
                  <a:srgbClr val="006600">
                    <a:alpha val="0"/>
                  </a:srgbClr>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 name="Google Shape;16;p1"/>
            <p:cNvSpPr/>
            <p:nvPr/>
          </p:nvSpPr>
          <p:spPr>
            <a:xfrm>
              <a:off x="838200" y="1828800"/>
              <a:ext cx="46037" cy="2833687"/>
            </a:xfrm>
            <a:custGeom>
              <a:rect b="b" l="l" r="r" t="t"/>
              <a:pathLst>
                <a:path extrusionOk="0" h="2161" w="29">
                  <a:moveTo>
                    <a:pt x="0" y="0"/>
                  </a:moveTo>
                  <a:lnTo>
                    <a:pt x="0" y="2161"/>
                  </a:lnTo>
                  <a:lnTo>
                    <a:pt x="29" y="2161"/>
                  </a:lnTo>
                  <a:lnTo>
                    <a:pt x="27" y="27"/>
                  </a:lnTo>
                  <a:lnTo>
                    <a:pt x="0" y="0"/>
                  </a:lnTo>
                  <a:lnTo>
                    <a:pt x="0" y="0"/>
                  </a:lnTo>
                  <a:close/>
                </a:path>
              </a:pathLst>
            </a:custGeom>
            <a:gradFill>
              <a:gsLst>
                <a:gs pos="0">
                  <a:srgbClr val="628562"/>
                </a:gs>
                <a:gs pos="100000">
                  <a:schemeClr val="l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 name="Google Shape;17;p1"/>
            <p:cNvSpPr/>
            <p:nvPr/>
          </p:nvSpPr>
          <p:spPr>
            <a:xfrm>
              <a:off x="836612" y="4610100"/>
              <a:ext cx="46037" cy="2247900"/>
            </a:xfrm>
            <a:custGeom>
              <a:rect b="b" l="l" r="r" t="t"/>
              <a:pathLst>
                <a:path extrusionOk="0" h="1416" w="29">
                  <a:moveTo>
                    <a:pt x="0" y="1416"/>
                  </a:moveTo>
                  <a:lnTo>
                    <a:pt x="29" y="1416"/>
                  </a:lnTo>
                  <a:lnTo>
                    <a:pt x="28" y="24"/>
                  </a:lnTo>
                  <a:lnTo>
                    <a:pt x="0" y="0"/>
                  </a:lnTo>
                  <a:lnTo>
                    <a:pt x="0" y="1416"/>
                  </a:lnTo>
                  <a:close/>
                </a:path>
              </a:pathLst>
            </a:custGeom>
            <a:gradFill>
              <a:gsLst>
                <a:gs pos="0">
                  <a:srgbClr val="628562"/>
                </a:gs>
                <a:gs pos="100000">
                  <a:srgbClr val="006600">
                    <a:alpha val="0"/>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 name="Google Shape;18;p1"/>
            <p:cNvSpPr/>
            <p:nvPr/>
          </p:nvSpPr>
          <p:spPr>
            <a:xfrm>
              <a:off x="319087" y="4610100"/>
              <a:ext cx="4570412" cy="46037"/>
            </a:xfrm>
            <a:custGeom>
              <a:rect b="b" l="l" r="r" t="t"/>
              <a:pathLst>
                <a:path extrusionOk="0" h="149" w="5387">
                  <a:moveTo>
                    <a:pt x="0" y="0"/>
                  </a:moveTo>
                  <a:lnTo>
                    <a:pt x="0" y="149"/>
                  </a:lnTo>
                  <a:lnTo>
                    <a:pt x="5387" y="149"/>
                  </a:lnTo>
                  <a:lnTo>
                    <a:pt x="5387" y="0"/>
                  </a:lnTo>
                  <a:lnTo>
                    <a:pt x="0" y="0"/>
                  </a:lnTo>
                  <a:lnTo>
                    <a:pt x="0" y="0"/>
                  </a:lnTo>
                  <a:close/>
                </a:path>
              </a:pathLst>
            </a:custGeom>
            <a:gradFill>
              <a:gsLst>
                <a:gs pos="0">
                  <a:srgbClr val="005D00"/>
                </a:gs>
                <a:gs pos="100000">
                  <a:srgbClr val="006600">
                    <a:alpha val="0"/>
                  </a:srgbClr>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 name="Google Shape;19;p1"/>
            <p:cNvSpPr/>
            <p:nvPr/>
          </p:nvSpPr>
          <p:spPr>
            <a:xfrm>
              <a:off x="319087" y="4610100"/>
              <a:ext cx="47625" cy="2247900"/>
            </a:xfrm>
            <a:custGeom>
              <a:rect b="b" l="l" r="r" t="t"/>
              <a:pathLst>
                <a:path extrusionOk="0" h="1416" w="30">
                  <a:moveTo>
                    <a:pt x="0" y="0"/>
                  </a:moveTo>
                  <a:lnTo>
                    <a:pt x="0" y="1416"/>
                  </a:lnTo>
                  <a:lnTo>
                    <a:pt x="29" y="1416"/>
                  </a:lnTo>
                  <a:lnTo>
                    <a:pt x="30" y="27"/>
                  </a:lnTo>
                  <a:lnTo>
                    <a:pt x="0" y="0"/>
                  </a:lnTo>
                  <a:lnTo>
                    <a:pt x="0" y="0"/>
                  </a:lnTo>
                  <a:close/>
                </a:path>
              </a:pathLst>
            </a:custGeom>
            <a:gradFill>
              <a:gsLst>
                <a:gs pos="0">
                  <a:srgbClr val="628562"/>
                </a:gs>
                <a:gs pos="100000">
                  <a:srgbClr val="006600">
                    <a:alpha val="9803"/>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0" name="Google Shape;20;p1"/>
          <p:cNvSpPr txBox="1"/>
          <p:nvPr>
            <p:ph idx="10" type="dt"/>
          </p:nvPr>
        </p:nvSpPr>
        <p:spPr>
          <a:xfrm>
            <a:off x="838200" y="6245225"/>
            <a:ext cx="1901825"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1"/>
          <p:cNvSpPr txBox="1"/>
          <p:nvPr>
            <p:ph idx="11" type="ftr"/>
          </p:nvPr>
        </p:nvSpPr>
        <p:spPr>
          <a:xfrm>
            <a:off x="3429000" y="6245225"/>
            <a:ext cx="28956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1"/>
          <p:cNvSpPr txBox="1"/>
          <p:nvPr>
            <p:ph idx="12" type="sldNum"/>
          </p:nvPr>
        </p:nvSpPr>
        <p:spPr>
          <a:xfrm>
            <a:off x="6937375" y="6245225"/>
            <a:ext cx="1901825"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
        <p:nvSpPr>
          <p:cNvPr id="23" name="Google Shape;23;p1"/>
          <p:cNvSpPr txBox="1"/>
          <p:nvPr>
            <p:ph type="title"/>
          </p:nvPr>
        </p:nvSpPr>
        <p:spPr>
          <a:xfrm>
            <a:off x="457200" y="244475"/>
            <a:ext cx="8385175" cy="14319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1pPr>
            <a:lvl2pPr lvl="1"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2pPr>
            <a:lvl3pPr lvl="2"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3pPr>
            <a:lvl4pPr lvl="3"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4pPr>
            <a:lvl5pPr lvl="4"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5pPr>
            <a:lvl6pPr lvl="5"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6pPr>
            <a:lvl7pPr lvl="6"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7pPr>
            <a:lvl8pPr lvl="7"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8pPr>
            <a:lvl9pPr lvl="8" marR="0" rtl="0" algn="l">
              <a:lnSpc>
                <a:spcPct val="100000"/>
              </a:lnSpc>
              <a:spcBef>
                <a:spcPts val="0"/>
              </a:spcBef>
              <a:spcAft>
                <a:spcPts val="0"/>
              </a:spcAft>
              <a:buSzPts val="1400"/>
              <a:buNone/>
              <a:defRPr b="1" i="0" sz="4400" u="none" cap="none" strike="noStrike">
                <a:solidFill>
                  <a:schemeClr val="dk2"/>
                </a:solidFill>
                <a:latin typeface="Arial Black"/>
                <a:ea typeface="Arial Black"/>
                <a:cs typeface="Arial Black"/>
                <a:sym typeface="Arial Black"/>
              </a:defRPr>
            </a:lvl9pPr>
          </a:lstStyle>
          <a:p/>
        </p:txBody>
      </p:sp>
      <p:sp>
        <p:nvSpPr>
          <p:cNvPr id="24" name="Google Shape;24;p1"/>
          <p:cNvSpPr txBox="1"/>
          <p:nvPr>
            <p:ph idx="1" type="body"/>
          </p:nvPr>
        </p:nvSpPr>
        <p:spPr>
          <a:xfrm>
            <a:off x="838200" y="1905000"/>
            <a:ext cx="8007350" cy="41910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hlink"/>
              </a:buClr>
              <a:buSzPts val="3200"/>
              <a:buFont typeface="Noto Sans Symbols"/>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accent2"/>
              </a:buClr>
              <a:buSzPts val="2800"/>
              <a:buFont typeface="Noto Sans Symbols"/>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hlink"/>
              </a:buClr>
              <a:buSzPts val="2400"/>
              <a:buFont typeface="Noto Sans Symbols"/>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accent2"/>
              </a:buClr>
              <a:buSzPts val="20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hlink"/>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47" name="Shape 47"/>
        <p:cNvGrpSpPr/>
        <p:nvPr/>
      </p:nvGrpSpPr>
      <p:grpSpPr>
        <a:xfrm>
          <a:off x="0" y="0"/>
          <a:ext cx="0" cy="0"/>
          <a:chOff x="0" y="0"/>
          <a:chExt cx="0" cy="0"/>
        </a:xfrm>
      </p:grpSpPr>
      <p:grpSp>
        <p:nvGrpSpPr>
          <p:cNvPr id="48" name="Google Shape;48;p4"/>
          <p:cNvGrpSpPr/>
          <p:nvPr/>
        </p:nvGrpSpPr>
        <p:grpSpPr>
          <a:xfrm>
            <a:off x="265112" y="188912"/>
            <a:ext cx="1082675" cy="727075"/>
            <a:chOff x="3783012" y="1439862"/>
            <a:chExt cx="1082675" cy="727075"/>
          </a:xfrm>
        </p:grpSpPr>
        <p:grpSp>
          <p:nvGrpSpPr>
            <p:cNvPr id="49" name="Google Shape;49;p4"/>
            <p:cNvGrpSpPr/>
            <p:nvPr/>
          </p:nvGrpSpPr>
          <p:grpSpPr>
            <a:xfrm>
              <a:off x="3783012" y="1439862"/>
              <a:ext cx="1082675" cy="701675"/>
              <a:chOff x="5562600" y="1131887"/>
              <a:chExt cx="1082675" cy="701675"/>
            </a:xfrm>
          </p:grpSpPr>
          <p:sp>
            <p:nvSpPr>
              <p:cNvPr id="50" name="Google Shape;50;p4"/>
              <p:cNvSpPr txBox="1"/>
              <p:nvPr/>
            </p:nvSpPr>
            <p:spPr>
              <a:xfrm>
                <a:off x="5562600" y="1131887"/>
                <a:ext cx="1082675" cy="701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4000"/>
                  <a:buFont typeface="Tahoma"/>
                  <a:buNone/>
                </a:pPr>
                <a:r>
                  <a:rPr b="1" i="0" lang="en-US" sz="4000" u="none">
                    <a:solidFill>
                      <a:schemeClr val="lt1"/>
                    </a:solidFill>
                    <a:latin typeface="Tahoma"/>
                    <a:ea typeface="Tahoma"/>
                    <a:cs typeface="Tahoma"/>
                    <a:sym typeface="Tahoma"/>
                  </a:rPr>
                  <a:t>f</a:t>
                </a:r>
                <a:r>
                  <a:rPr b="1" i="0" lang="en-US" sz="1000" u="none">
                    <a:solidFill>
                      <a:schemeClr val="lt1"/>
                    </a:solidFill>
                    <a:latin typeface="Tahoma"/>
                    <a:ea typeface="Tahoma"/>
                    <a:cs typeface="Tahoma"/>
                    <a:sym typeface="Tahoma"/>
                  </a:rPr>
                  <a:t> </a:t>
                </a:r>
                <a:r>
                  <a:rPr b="1" i="0" lang="en-US" sz="4000" u="none">
                    <a:solidFill>
                      <a:schemeClr val="lt1"/>
                    </a:solidFill>
                    <a:latin typeface="Tahoma"/>
                    <a:ea typeface="Tahoma"/>
                    <a:cs typeface="Tahoma"/>
                    <a:sym typeface="Tahoma"/>
                  </a:rPr>
                  <a:t>t</a:t>
                </a:r>
                <a:r>
                  <a:rPr b="1" i="0" lang="en-US" sz="800" u="none">
                    <a:solidFill>
                      <a:schemeClr val="lt1"/>
                    </a:solidFill>
                    <a:latin typeface="Tahoma"/>
                    <a:ea typeface="Tahoma"/>
                    <a:cs typeface="Tahoma"/>
                    <a:sym typeface="Tahoma"/>
                  </a:rPr>
                  <a:t> </a:t>
                </a:r>
                <a:r>
                  <a:rPr b="1" i="0" lang="en-US" sz="4000" u="none">
                    <a:solidFill>
                      <a:srgbClr val="0066CC"/>
                    </a:solidFill>
                    <a:latin typeface="Tahoma"/>
                    <a:ea typeface="Tahoma"/>
                    <a:cs typeface="Tahoma"/>
                    <a:sym typeface="Tahoma"/>
                  </a:rPr>
                  <a:t>a</a:t>
                </a:r>
                <a:endParaRPr/>
              </a:p>
            </p:txBody>
          </p:sp>
          <p:sp>
            <p:nvSpPr>
              <p:cNvPr id="51" name="Google Shape;51;p4"/>
              <p:cNvSpPr txBox="1"/>
              <p:nvPr/>
            </p:nvSpPr>
            <p:spPr>
              <a:xfrm>
                <a:off x="5715000" y="1403350"/>
                <a:ext cx="392112" cy="603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52" name="Google Shape;52;p4"/>
            <p:cNvSpPr txBox="1"/>
            <p:nvPr/>
          </p:nvSpPr>
          <p:spPr>
            <a:xfrm>
              <a:off x="3808412" y="1982787"/>
              <a:ext cx="936625" cy="184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600"/>
                <a:buFont typeface="Tahoma"/>
                <a:buNone/>
              </a:pPr>
              <a:r>
                <a:rPr b="0" i="0" lang="en-US" sz="600" u="none">
                  <a:solidFill>
                    <a:schemeClr val="lt1"/>
                  </a:solidFill>
                  <a:latin typeface="Tahoma"/>
                  <a:ea typeface="Tahoma"/>
                  <a:cs typeface="Tahoma"/>
                  <a:sym typeface="Tahoma"/>
                </a:rPr>
                <a:t>flight training</a:t>
              </a:r>
              <a:r>
                <a:rPr b="0" i="0" lang="en-US" sz="600" u="none">
                  <a:solidFill>
                    <a:schemeClr val="dk1"/>
                  </a:solidFill>
                  <a:latin typeface="Tahoma"/>
                  <a:ea typeface="Tahoma"/>
                  <a:cs typeface="Tahoma"/>
                  <a:sym typeface="Tahoma"/>
                </a:rPr>
                <a:t> </a:t>
              </a:r>
              <a:r>
                <a:rPr b="0" i="0" lang="en-US" sz="600" u="none">
                  <a:solidFill>
                    <a:srgbClr val="0066CC"/>
                  </a:solidFill>
                  <a:latin typeface="Tahoma"/>
                  <a:ea typeface="Tahoma"/>
                  <a:cs typeface="Tahoma"/>
                  <a:sym typeface="Tahoma"/>
                </a:rPr>
                <a:t>adelaide</a:t>
              </a:r>
              <a:endParaRPr/>
            </a:p>
          </p:txBody>
        </p:sp>
      </p:grpSp>
      <p:sp>
        <p:nvSpPr>
          <p:cNvPr id="53" name="Google Shape;53;p4"/>
          <p:cNvSpPr txBox="1"/>
          <p:nvPr/>
        </p:nvSpPr>
        <p:spPr>
          <a:xfrm>
            <a:off x="382587" y="1362075"/>
            <a:ext cx="8380412" cy="519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800"/>
              <a:buFont typeface="Arial"/>
              <a:buNone/>
            </a:pPr>
            <a:r>
              <a:rPr b="1" i="0" lang="en-US" sz="2800" u="none">
                <a:solidFill>
                  <a:schemeClr val="dk2"/>
                </a:solidFill>
                <a:latin typeface="Arial"/>
                <a:ea typeface="Arial"/>
                <a:cs typeface="Arial"/>
                <a:sym typeface="Arial"/>
              </a:rPr>
              <a:t>AERODYNAMICS 2 – MANOEUVRE ENVELOPES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124" name="Shape 124"/>
        <p:cNvGrpSpPr/>
        <p:nvPr/>
      </p:nvGrpSpPr>
      <p:grpSpPr>
        <a:xfrm>
          <a:off x="0" y="0"/>
          <a:ext cx="0" cy="0"/>
          <a:chOff x="0" y="0"/>
          <a:chExt cx="0" cy="0"/>
        </a:xfrm>
      </p:grpSpPr>
      <p:sp>
        <p:nvSpPr>
          <p:cNvPr id="125" name="Google Shape;125;p13"/>
          <p:cNvSpPr txBox="1"/>
          <p:nvPr/>
        </p:nvSpPr>
        <p:spPr>
          <a:xfrm>
            <a:off x="914400" y="4754562"/>
            <a:ext cx="6858000" cy="1265237"/>
          </a:xfrm>
          <a:prstGeom prst="rect">
            <a:avLst/>
          </a:prstGeom>
          <a:noFill/>
          <a:ln>
            <a:noFill/>
          </a:ln>
        </p:spPr>
        <p:txBody>
          <a:bodyPr anchorCtr="0" anchor="ctr" bIns="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Swept wing aircraft experience pitch–up moments at such high angles of attack, mostly due to wing tip stalling and consequent inward / forward wing centre of pressure movement.</a:t>
            </a:r>
            <a:endParaRPr/>
          </a:p>
        </p:txBody>
      </p:sp>
      <p:sp>
        <p:nvSpPr>
          <p:cNvPr id="126" name="Google Shape;126;p13"/>
          <p:cNvSpPr txBox="1"/>
          <p:nvPr/>
        </p:nvSpPr>
        <p:spPr>
          <a:xfrm>
            <a:off x="2133600" y="0"/>
            <a:ext cx="4502150"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BOUNDARY LAYER</a:t>
            </a:r>
            <a:endParaRPr/>
          </a:p>
        </p:txBody>
      </p:sp>
      <p:sp>
        <p:nvSpPr>
          <p:cNvPr id="127" name="Google Shape;127;p13"/>
          <p:cNvSpPr txBox="1"/>
          <p:nvPr/>
        </p:nvSpPr>
        <p:spPr>
          <a:xfrm>
            <a:off x="933450" y="1157287"/>
            <a:ext cx="7239000" cy="13112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At high angles of attack the separation point moves forward, thickening the boundary layer and accelerating the process of flow separation from the wing.</a:t>
            </a:r>
            <a:endParaRPr/>
          </a:p>
          <a:p>
            <a:pPr indent="0" lvl="0" marL="0" marR="0" rtl="0" algn="l">
              <a:lnSpc>
                <a:spcPct val="100000"/>
              </a:lnSpc>
              <a:spcBef>
                <a:spcPts val="0"/>
              </a:spcBef>
              <a:spcAft>
                <a:spcPts val="0"/>
              </a:spcAft>
              <a:buNone/>
            </a:pPr>
            <a:r>
              <a:t/>
            </a:r>
            <a:endParaRPr b="1" i="0" sz="2000" u="none">
              <a:solidFill>
                <a:schemeClr val="dk2"/>
              </a:solidFill>
              <a:latin typeface="Arial"/>
              <a:ea typeface="Arial"/>
              <a:cs typeface="Arial"/>
              <a:sym typeface="Arial"/>
            </a:endParaRPr>
          </a:p>
        </p:txBody>
      </p:sp>
      <p:sp>
        <p:nvSpPr>
          <p:cNvPr id="128" name="Google Shape;128;p13"/>
          <p:cNvSpPr txBox="1"/>
          <p:nvPr/>
        </p:nvSpPr>
        <p:spPr>
          <a:xfrm>
            <a:off x="900112" y="2925762"/>
            <a:ext cx="7086600" cy="1006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The fluctuating wake behind the wing decreases the effectiveness of the elevator, making it difficult to hold accurate attitudes at those high angles of attack.</a:t>
            </a:r>
            <a:endParaRPr/>
          </a:p>
        </p:txBody>
      </p:sp>
      <p:sp>
        <p:nvSpPr>
          <p:cNvPr id="129" name="Google Shape;129;p13"/>
          <p:cNvSpPr/>
          <p:nvPr/>
        </p:nvSpPr>
        <p:spPr>
          <a:xfrm>
            <a:off x="533400" y="1249362"/>
            <a:ext cx="152400" cy="152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0" name="Google Shape;130;p13"/>
          <p:cNvSpPr/>
          <p:nvPr/>
        </p:nvSpPr>
        <p:spPr>
          <a:xfrm>
            <a:off x="533400" y="3001962"/>
            <a:ext cx="152400" cy="152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1" name="Google Shape;131;p13"/>
          <p:cNvSpPr/>
          <p:nvPr/>
        </p:nvSpPr>
        <p:spPr>
          <a:xfrm>
            <a:off x="533400" y="4906962"/>
            <a:ext cx="152400" cy="152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135" name="Shape 135"/>
        <p:cNvGrpSpPr/>
        <p:nvPr/>
      </p:nvGrpSpPr>
      <p:grpSpPr>
        <a:xfrm>
          <a:off x="0" y="0"/>
          <a:ext cx="0" cy="0"/>
          <a:chOff x="0" y="0"/>
          <a:chExt cx="0" cy="0"/>
        </a:xfrm>
      </p:grpSpPr>
      <p:sp>
        <p:nvSpPr>
          <p:cNvPr id="136" name="Google Shape;136;p14"/>
          <p:cNvSpPr txBox="1"/>
          <p:nvPr/>
        </p:nvSpPr>
        <p:spPr>
          <a:xfrm>
            <a:off x="0" y="-76200"/>
            <a:ext cx="9144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BOUNDARY LAYER / MODIFIED MANOUVRE ENVELOPE</a:t>
            </a:r>
            <a:endParaRPr/>
          </a:p>
        </p:txBody>
      </p:sp>
      <p:sp>
        <p:nvSpPr>
          <p:cNvPr id="137" name="Google Shape;137;p14"/>
          <p:cNvSpPr txBox="1"/>
          <p:nvPr/>
        </p:nvSpPr>
        <p:spPr>
          <a:xfrm>
            <a:off x="990600" y="441325"/>
            <a:ext cx="7391400" cy="13112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Angles of attack close to the stall are therefore unusable, reducing CLmax.</a:t>
            </a:r>
            <a:endParaRPr/>
          </a:p>
          <a:p>
            <a:pPr indent="0" lvl="0" marL="0" marR="0" rtl="0" algn="l">
              <a:lnSpc>
                <a:spcPct val="100000"/>
              </a:lnSpc>
              <a:spcBef>
                <a:spcPts val="0"/>
              </a:spcBef>
              <a:spcAft>
                <a:spcPts val="0"/>
              </a:spcAft>
              <a:buClr>
                <a:schemeClr val="dk1"/>
              </a:buClr>
              <a:buSzPts val="2000"/>
              <a:buFont typeface="Arial"/>
              <a:buNone/>
            </a:pPr>
            <a:r>
              <a:t/>
            </a:r>
            <a:endParaRPr b="1" i="0" sz="2000" u="none">
              <a:solidFill>
                <a:schemeClr val="dk2"/>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The manoeuvre envelope must therefore be modified.</a:t>
            </a:r>
            <a:endParaRPr/>
          </a:p>
        </p:txBody>
      </p:sp>
      <p:sp>
        <p:nvSpPr>
          <p:cNvPr id="138" name="Google Shape;138;p14"/>
          <p:cNvSpPr/>
          <p:nvPr/>
        </p:nvSpPr>
        <p:spPr>
          <a:xfrm>
            <a:off x="609600" y="685800"/>
            <a:ext cx="152400" cy="152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9" name="Google Shape;139;p14"/>
          <p:cNvSpPr/>
          <p:nvPr/>
        </p:nvSpPr>
        <p:spPr>
          <a:xfrm>
            <a:off x="609600" y="1509712"/>
            <a:ext cx="152400" cy="152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40" name="Google Shape;140;p14"/>
          <p:cNvPicPr preferRelativeResize="0"/>
          <p:nvPr/>
        </p:nvPicPr>
        <p:blipFill rotWithShape="1">
          <a:blip r:embed="rId3">
            <a:alphaModFix/>
          </a:blip>
          <a:srcRect b="0" l="0" r="0" t="14639"/>
          <a:stretch/>
        </p:blipFill>
        <p:spPr>
          <a:xfrm>
            <a:off x="0" y="1901825"/>
            <a:ext cx="9144000" cy="4956175"/>
          </a:xfrm>
          <a:prstGeom prst="rect">
            <a:avLst/>
          </a:prstGeom>
          <a:noFill/>
          <a:ln>
            <a:noFill/>
          </a:ln>
        </p:spPr>
      </p:pic>
      <p:sp>
        <p:nvSpPr>
          <p:cNvPr id="141" name="Google Shape;141;p14"/>
          <p:cNvSpPr txBox="1"/>
          <p:nvPr/>
        </p:nvSpPr>
        <p:spPr>
          <a:xfrm>
            <a:off x="4676775" y="2819400"/>
            <a:ext cx="3352800" cy="777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a:solidFill>
                  <a:srgbClr val="000000"/>
                </a:solidFill>
                <a:latin typeface="Arial"/>
                <a:ea typeface="Arial"/>
                <a:cs typeface="Arial"/>
                <a:sym typeface="Arial"/>
              </a:rPr>
              <a:t>Because CL max is reduced, new stall lines (with positive and negative load factors) must be drawn in.  These lines will be applicable to sea level.</a:t>
            </a:r>
            <a:endParaRPr/>
          </a:p>
          <a:p>
            <a:pPr indent="0" lvl="0" marL="0" marR="0" rtl="0" algn="l">
              <a:lnSpc>
                <a:spcPct val="100000"/>
              </a:lnSpc>
              <a:spcBef>
                <a:spcPts val="0"/>
              </a:spcBef>
              <a:spcAft>
                <a:spcPts val="0"/>
              </a:spcAft>
              <a:buNone/>
            </a:pPr>
            <a:r>
              <a:t/>
            </a:r>
            <a:endParaRPr b="1" i="0" sz="1000" u="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145" name="Shape 145"/>
        <p:cNvGrpSpPr/>
        <p:nvPr/>
      </p:nvGrpSpPr>
      <p:grpSpPr>
        <a:xfrm>
          <a:off x="0" y="0"/>
          <a:ext cx="0" cy="0"/>
          <a:chOff x="0" y="0"/>
          <a:chExt cx="0" cy="0"/>
        </a:xfrm>
      </p:grpSpPr>
      <p:pic>
        <p:nvPicPr>
          <p:cNvPr id="146" name="Google Shape;146;p15"/>
          <p:cNvPicPr preferRelativeResize="0"/>
          <p:nvPr/>
        </p:nvPicPr>
        <p:blipFill rotWithShape="1">
          <a:blip r:embed="rId3">
            <a:alphaModFix/>
          </a:blip>
          <a:srcRect b="0" l="0" r="0" t="12833"/>
          <a:stretch/>
        </p:blipFill>
        <p:spPr>
          <a:xfrm>
            <a:off x="1919287" y="3016250"/>
            <a:ext cx="7239000" cy="3841750"/>
          </a:xfrm>
          <a:prstGeom prst="rect">
            <a:avLst/>
          </a:prstGeom>
          <a:noFill/>
          <a:ln>
            <a:noFill/>
          </a:ln>
        </p:spPr>
      </p:pic>
      <p:sp>
        <p:nvSpPr>
          <p:cNvPr id="147" name="Google Shape;147;p15"/>
          <p:cNvSpPr txBox="1"/>
          <p:nvPr/>
        </p:nvSpPr>
        <p:spPr>
          <a:xfrm>
            <a:off x="6186487" y="1893887"/>
            <a:ext cx="2971800" cy="1001712"/>
          </a:xfrm>
          <a:prstGeom prst="rect">
            <a:avLst/>
          </a:prstGeom>
          <a:solidFill>
            <a:srgbClr val="FFFFCC"/>
          </a:solidFill>
          <a:ln cap="flat" cmpd="sng" w="9525">
            <a:solidFill>
              <a:srgbClr val="000000"/>
            </a:solidFill>
            <a:prstDash val="solid"/>
            <a:miter lim="800000"/>
            <a:headEnd len="sm" w="sm" type="none"/>
            <a:tailEnd len="sm" w="sm" type="none"/>
          </a:ln>
          <a:effectLst>
            <a:outerShdw blurRad="63500" dir="2700000" dist="35921">
              <a:srgbClr val="808080"/>
            </a:outerShdw>
          </a:effectLst>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800000"/>
              </a:buClr>
              <a:buSzPts val="800"/>
              <a:buFont typeface="Arial"/>
              <a:buNone/>
            </a:pPr>
            <a:r>
              <a:rPr b="1" i="0" lang="en-US" sz="800" u="sng">
                <a:solidFill>
                  <a:srgbClr val="800000"/>
                </a:solidFill>
                <a:latin typeface="Arial"/>
                <a:ea typeface="Arial"/>
                <a:cs typeface="Arial"/>
                <a:sym typeface="Arial"/>
              </a:rPr>
              <a:t>Shock waves</a:t>
            </a:r>
            <a:endParaRPr b="0" i="0" sz="11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800000"/>
              </a:buClr>
              <a:buSzPts val="800"/>
              <a:buFont typeface="Arial"/>
              <a:buNone/>
            </a:pPr>
            <a:r>
              <a:rPr b="1" i="0" lang="en-US" sz="800" u="none">
                <a:solidFill>
                  <a:srgbClr val="800000"/>
                </a:solidFill>
                <a:latin typeface="Arial"/>
                <a:ea typeface="Arial"/>
                <a:cs typeface="Arial"/>
                <a:sym typeface="Arial"/>
              </a:rPr>
              <a:t>Shock waves are formed when the airflow at any point on the aircraft, but usually on the wings, reaches the speed of sound.  The air is then "bunched" together as a wave.  Inside this wave, there are drastic changes in pressure and the speed of the airflow.</a:t>
            </a:r>
            <a:endParaRPr/>
          </a:p>
        </p:txBody>
      </p:sp>
      <p:sp>
        <p:nvSpPr>
          <p:cNvPr id="148" name="Google Shape;148;p15"/>
          <p:cNvSpPr txBox="1"/>
          <p:nvPr/>
        </p:nvSpPr>
        <p:spPr>
          <a:xfrm>
            <a:off x="76200" y="1965325"/>
            <a:ext cx="1600200" cy="4854575"/>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300"/>
              <a:buFont typeface="Arial"/>
              <a:buNone/>
            </a:pPr>
            <a:r>
              <a:t/>
            </a:r>
            <a:endParaRPr b="1" i="0" sz="1300" u="none">
              <a:solidFill>
                <a:schemeClr val="dk2"/>
              </a:solidFill>
              <a:latin typeface="Arial"/>
              <a:ea typeface="Arial"/>
              <a:cs typeface="Arial"/>
              <a:sym typeface="Arial"/>
            </a:endParaRPr>
          </a:p>
          <a:p>
            <a:pPr indent="0" lvl="0" marL="0" marR="0" rtl="0" algn="just">
              <a:lnSpc>
                <a:spcPct val="100000"/>
              </a:lnSpc>
              <a:spcBef>
                <a:spcPts val="0"/>
              </a:spcBef>
              <a:spcAft>
                <a:spcPts val="0"/>
              </a:spcAft>
              <a:buClr>
                <a:schemeClr val="dk2"/>
              </a:buClr>
              <a:buSzPts val="1300"/>
              <a:buFont typeface="Arial"/>
              <a:buNone/>
            </a:pPr>
            <a:r>
              <a:rPr b="1" i="0" lang="en-US" sz="1300" u="none">
                <a:solidFill>
                  <a:schemeClr val="dk2"/>
                </a:solidFill>
                <a:latin typeface="Arial"/>
                <a:ea typeface="Arial"/>
                <a:cs typeface="Arial"/>
                <a:sym typeface="Arial"/>
              </a:rPr>
              <a:t>As the stall lines change with altitude, so they will also change with different aircraft weights.  Note that the stall lines are also called the lift boundary lines.</a:t>
            </a:r>
            <a:endParaRPr/>
          </a:p>
          <a:p>
            <a:pPr indent="0" lvl="0" marL="0" marR="0" rtl="0" algn="just">
              <a:lnSpc>
                <a:spcPct val="100000"/>
              </a:lnSpc>
              <a:spcBef>
                <a:spcPts val="0"/>
              </a:spcBef>
              <a:spcAft>
                <a:spcPts val="0"/>
              </a:spcAft>
              <a:buClr>
                <a:schemeClr val="dk2"/>
              </a:buClr>
              <a:buSzPts val="1300"/>
              <a:buFont typeface="Arial"/>
              <a:buNone/>
            </a:pPr>
            <a:r>
              <a:rPr b="1" i="0" lang="en-US" sz="1300" u="none">
                <a:solidFill>
                  <a:schemeClr val="dk2"/>
                </a:solidFill>
                <a:latin typeface="Arial"/>
                <a:ea typeface="Arial"/>
                <a:cs typeface="Arial"/>
                <a:sym typeface="Arial"/>
              </a:rPr>
              <a:t>As an aircraft has an upper limit in its speed range (EAS), so it will also have an upper limit pertaining to Mach number.  </a:t>
            </a:r>
            <a:endParaRPr/>
          </a:p>
          <a:p>
            <a:pPr indent="0" lvl="0" marL="0" marR="0" rtl="0" algn="just">
              <a:lnSpc>
                <a:spcPct val="100000"/>
              </a:lnSpc>
              <a:spcBef>
                <a:spcPts val="0"/>
              </a:spcBef>
              <a:spcAft>
                <a:spcPts val="0"/>
              </a:spcAft>
              <a:buClr>
                <a:schemeClr val="dk2"/>
              </a:buClr>
              <a:buSzPts val="1300"/>
              <a:buFont typeface="Arial"/>
              <a:buNone/>
            </a:pPr>
            <a:r>
              <a:rPr b="1" i="0" lang="en-US" sz="1300" u="none">
                <a:solidFill>
                  <a:schemeClr val="dk2"/>
                </a:solidFill>
                <a:latin typeface="Arial"/>
                <a:ea typeface="Arial"/>
                <a:cs typeface="Arial"/>
                <a:sym typeface="Arial"/>
              </a:rPr>
              <a:t>This limitation is due to compressibility and the formation of shock waves.</a:t>
            </a:r>
            <a:endParaRPr/>
          </a:p>
        </p:txBody>
      </p:sp>
      <p:sp>
        <p:nvSpPr>
          <p:cNvPr id="149" name="Google Shape;149;p15"/>
          <p:cNvSpPr txBox="1"/>
          <p:nvPr/>
        </p:nvSpPr>
        <p:spPr>
          <a:xfrm>
            <a:off x="0" y="762000"/>
            <a:ext cx="9144000" cy="9429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r>
              <a:rPr b="1" i="0" lang="en-US" sz="1400" u="none">
                <a:solidFill>
                  <a:schemeClr val="dk2"/>
                </a:solidFill>
                <a:latin typeface="Arial"/>
                <a:ea typeface="Arial"/>
                <a:cs typeface="Arial"/>
                <a:sym typeface="Arial"/>
              </a:rPr>
              <a:t>Mach limit lines are drawn for each altitude because altitude changes EAS/Mach  relationship.</a:t>
            </a:r>
            <a:endParaRPr/>
          </a:p>
          <a:p>
            <a:pPr indent="0" lvl="0" marL="0" marR="0" rtl="0" algn="l">
              <a:lnSpc>
                <a:spcPct val="100000"/>
              </a:lnSpc>
              <a:spcBef>
                <a:spcPts val="0"/>
              </a:spcBef>
              <a:spcAft>
                <a:spcPts val="0"/>
              </a:spcAft>
              <a:buClr>
                <a:schemeClr val="dk2"/>
              </a:buClr>
              <a:buSzPts val="1400"/>
              <a:buFont typeface="Arial"/>
              <a:buNone/>
            </a:pPr>
            <a:r>
              <a:rPr b="1" i="0" lang="en-US" sz="1400" u="none">
                <a:solidFill>
                  <a:schemeClr val="dk2"/>
                </a:solidFill>
                <a:latin typeface="Arial"/>
                <a:ea typeface="Arial"/>
                <a:cs typeface="Arial"/>
                <a:sym typeface="Arial"/>
              </a:rPr>
              <a:t>The mach limit lines are curved because compressibility affects CL max - at high angles of attack (load factor) relative airflow over the wing becomes sonic earlier. The mach limit will be reached at a lower EAS.</a:t>
            </a:r>
            <a:endParaRPr/>
          </a:p>
          <a:p>
            <a:pPr indent="0" lvl="0" marL="0" marR="0" rtl="0" algn="l">
              <a:lnSpc>
                <a:spcPct val="100000"/>
              </a:lnSpc>
              <a:spcBef>
                <a:spcPts val="0"/>
              </a:spcBef>
              <a:spcAft>
                <a:spcPts val="0"/>
              </a:spcAft>
              <a:buClr>
                <a:schemeClr val="dk2"/>
              </a:buClr>
              <a:buSzPts val="1400"/>
              <a:buFont typeface="Arial"/>
              <a:buNone/>
            </a:pPr>
            <a:r>
              <a:rPr b="1" i="0" lang="en-US" sz="1400" u="none">
                <a:solidFill>
                  <a:schemeClr val="dk2"/>
                </a:solidFill>
                <a:latin typeface="Arial"/>
                <a:ea typeface="Arial"/>
                <a:cs typeface="Arial"/>
                <a:sym typeface="Arial"/>
              </a:rPr>
              <a:t>  </a:t>
            </a:r>
            <a:endParaRPr/>
          </a:p>
        </p:txBody>
      </p:sp>
      <p:sp>
        <p:nvSpPr>
          <p:cNvPr id="150" name="Google Shape;150;p15"/>
          <p:cNvSpPr txBox="1"/>
          <p:nvPr/>
        </p:nvSpPr>
        <p:spPr>
          <a:xfrm>
            <a:off x="3276600" y="3087687"/>
            <a:ext cx="1447800" cy="18811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Since the value of C</a:t>
            </a:r>
            <a:r>
              <a:rPr b="1" i="0" lang="en-US" sz="800" u="none">
                <a:solidFill>
                  <a:srgbClr val="000000"/>
                </a:solidFill>
                <a:latin typeface="Arial"/>
                <a:ea typeface="Arial"/>
                <a:cs typeface="Arial"/>
                <a:sym typeface="Arial"/>
              </a:rPr>
              <a:t>L max</a:t>
            </a:r>
            <a:r>
              <a:rPr b="1" i="0" lang="en-US" sz="1100" u="none">
                <a:solidFill>
                  <a:srgbClr val="000000"/>
                </a:solidFill>
                <a:latin typeface="Arial"/>
                <a:ea typeface="Arial"/>
                <a:cs typeface="Arial"/>
                <a:sym typeface="Arial"/>
              </a:rPr>
              <a:t> reduces with altitude, new curves must be drawn for higher altitudes, for  example10 000 feet and 30 000 feet.</a:t>
            </a:r>
            <a:endParaRPr/>
          </a:p>
          <a:p>
            <a:pPr indent="0" lvl="0" marL="0" marR="0" rtl="0" algn="l">
              <a:lnSpc>
                <a:spcPct val="100000"/>
              </a:lnSpc>
              <a:spcBef>
                <a:spcPts val="0"/>
              </a:spcBef>
              <a:spcAft>
                <a:spcPts val="0"/>
              </a:spcAft>
              <a:buNone/>
            </a:pPr>
            <a:r>
              <a:t/>
            </a:r>
            <a:endParaRPr b="1" i="0" sz="1100" u="none">
              <a:solidFill>
                <a:srgbClr val="000000"/>
              </a:solidFill>
              <a:latin typeface="Arial"/>
              <a:ea typeface="Arial"/>
              <a:cs typeface="Arial"/>
              <a:sym typeface="Arial"/>
            </a:endParaRPr>
          </a:p>
        </p:txBody>
      </p:sp>
      <p:cxnSp>
        <p:nvCxnSpPr>
          <p:cNvPr id="151" name="Google Shape;151;p15"/>
          <p:cNvCxnSpPr/>
          <p:nvPr/>
        </p:nvCxnSpPr>
        <p:spPr>
          <a:xfrm>
            <a:off x="4419600" y="4224337"/>
            <a:ext cx="762000" cy="0"/>
          </a:xfrm>
          <a:prstGeom prst="straightConnector1">
            <a:avLst/>
          </a:prstGeom>
          <a:noFill/>
          <a:ln cap="flat" cmpd="sng" w="9525">
            <a:solidFill>
              <a:srgbClr val="CC9900"/>
            </a:solidFill>
            <a:prstDash val="solid"/>
            <a:miter lim="800000"/>
            <a:headEnd len="med" w="med" type="none"/>
            <a:tailEnd len="med" w="med" type="triangle"/>
          </a:ln>
        </p:spPr>
      </p:cxnSp>
      <p:cxnSp>
        <p:nvCxnSpPr>
          <p:cNvPr id="152" name="Google Shape;152;p15"/>
          <p:cNvCxnSpPr/>
          <p:nvPr/>
        </p:nvCxnSpPr>
        <p:spPr>
          <a:xfrm>
            <a:off x="4419600" y="4419600"/>
            <a:ext cx="838200" cy="119062"/>
          </a:xfrm>
          <a:prstGeom prst="straightConnector1">
            <a:avLst/>
          </a:prstGeom>
          <a:noFill/>
          <a:ln cap="flat" cmpd="sng" w="9525">
            <a:solidFill>
              <a:schemeClr val="accent2"/>
            </a:solidFill>
            <a:prstDash val="solid"/>
            <a:miter lim="800000"/>
            <a:headEnd len="med" w="med" type="none"/>
            <a:tailEnd len="med" w="med" type="triangle"/>
          </a:ln>
        </p:spPr>
      </p:cxnSp>
      <p:sp>
        <p:nvSpPr>
          <p:cNvPr id="153" name="Google Shape;153;p15"/>
          <p:cNvSpPr txBox="1"/>
          <p:nvPr/>
        </p:nvSpPr>
        <p:spPr>
          <a:xfrm>
            <a:off x="6629400" y="4213225"/>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SzPts val="1200"/>
              <a:buFont typeface="Arial"/>
              <a:buNone/>
            </a:pPr>
            <a:r>
              <a:rPr b="1" i="0" lang="en-US" sz="1200" u="none">
                <a:solidFill>
                  <a:srgbClr val="CC3300"/>
                </a:solidFill>
                <a:latin typeface="Arial"/>
                <a:ea typeface="Arial"/>
                <a:cs typeface="Arial"/>
                <a:sym typeface="Arial"/>
              </a:rPr>
              <a:t>30000 ft</a:t>
            </a:r>
            <a:endParaRPr/>
          </a:p>
        </p:txBody>
      </p:sp>
      <p:sp>
        <p:nvSpPr>
          <p:cNvPr id="154" name="Google Shape;154;p15"/>
          <p:cNvSpPr txBox="1"/>
          <p:nvPr/>
        </p:nvSpPr>
        <p:spPr>
          <a:xfrm>
            <a:off x="7996237" y="3636962"/>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SzPts val="1200"/>
              <a:buFont typeface="Arial"/>
              <a:buNone/>
            </a:pPr>
            <a:r>
              <a:rPr b="1" i="0" lang="en-US" sz="1200" u="none">
                <a:solidFill>
                  <a:srgbClr val="CC3300"/>
                </a:solidFill>
                <a:latin typeface="Arial"/>
                <a:ea typeface="Arial"/>
                <a:cs typeface="Arial"/>
                <a:sym typeface="Arial"/>
              </a:rPr>
              <a:t>10000 ft</a:t>
            </a:r>
            <a:endParaRPr/>
          </a:p>
        </p:txBody>
      </p:sp>
      <p:sp>
        <p:nvSpPr>
          <p:cNvPr id="155" name="Google Shape;155;p15"/>
          <p:cNvSpPr txBox="1"/>
          <p:nvPr/>
        </p:nvSpPr>
        <p:spPr>
          <a:xfrm>
            <a:off x="2163762" y="76200"/>
            <a:ext cx="4775200" cy="396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MODIFIED MANOEUVRE ENVELOPES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159" name="Shape 159"/>
        <p:cNvGrpSpPr/>
        <p:nvPr/>
      </p:nvGrpSpPr>
      <p:grpSpPr>
        <a:xfrm>
          <a:off x="0" y="0"/>
          <a:ext cx="0" cy="0"/>
          <a:chOff x="0" y="0"/>
          <a:chExt cx="0" cy="0"/>
        </a:xfrm>
      </p:grpSpPr>
      <p:sp>
        <p:nvSpPr>
          <p:cNvPr id="160" name="Google Shape;160;p16"/>
          <p:cNvSpPr/>
          <p:nvPr/>
        </p:nvSpPr>
        <p:spPr>
          <a:xfrm>
            <a:off x="-1660525" y="2252662"/>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61" name="Google Shape;161;p16"/>
          <p:cNvPicPr preferRelativeResize="0"/>
          <p:nvPr/>
        </p:nvPicPr>
        <p:blipFill rotWithShape="1">
          <a:blip r:embed="rId3">
            <a:alphaModFix/>
          </a:blip>
          <a:srcRect b="0" l="0" r="0" t="12112"/>
          <a:stretch/>
        </p:blipFill>
        <p:spPr>
          <a:xfrm>
            <a:off x="0" y="1854200"/>
            <a:ext cx="9144000" cy="5003800"/>
          </a:xfrm>
          <a:prstGeom prst="rect">
            <a:avLst/>
          </a:prstGeom>
          <a:noFill/>
          <a:ln>
            <a:noFill/>
          </a:ln>
        </p:spPr>
      </p:pic>
      <p:sp>
        <p:nvSpPr>
          <p:cNvPr id="162" name="Google Shape;162;p16"/>
          <p:cNvSpPr txBox="1"/>
          <p:nvPr/>
        </p:nvSpPr>
        <p:spPr>
          <a:xfrm>
            <a:off x="152400" y="808037"/>
            <a:ext cx="8763000" cy="8683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700"/>
              <a:buFont typeface="Arial"/>
              <a:buNone/>
            </a:pPr>
            <a:r>
              <a:rPr b="1" i="0" lang="en-US" sz="1700" u="none">
                <a:solidFill>
                  <a:schemeClr val="dk2"/>
                </a:solidFill>
                <a:latin typeface="Arial"/>
                <a:ea typeface="Arial"/>
                <a:cs typeface="Arial"/>
                <a:sym typeface="Arial"/>
              </a:rPr>
              <a:t>The rolling “g” limit provides a safety margin against structural failure because the wing structure must provide strength to withstand the twisting forces caused by the roll control deflection besides providing strength to withstand the normal  "g".</a:t>
            </a:r>
            <a:endParaRPr/>
          </a:p>
        </p:txBody>
      </p:sp>
      <p:sp>
        <p:nvSpPr>
          <p:cNvPr id="163" name="Google Shape;163;p16"/>
          <p:cNvSpPr txBox="1"/>
          <p:nvPr/>
        </p:nvSpPr>
        <p:spPr>
          <a:xfrm>
            <a:off x="2112962" y="60325"/>
            <a:ext cx="4868862"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LOAD FACTOR LIMIT WHILE ROLLING</a:t>
            </a:r>
            <a:endParaRPr/>
          </a:p>
        </p:txBody>
      </p:sp>
      <p:sp>
        <p:nvSpPr>
          <p:cNvPr id="164" name="Google Shape;164;p16"/>
          <p:cNvSpPr txBox="1"/>
          <p:nvPr/>
        </p:nvSpPr>
        <p:spPr>
          <a:xfrm>
            <a:off x="6477000" y="3973512"/>
            <a:ext cx="842962"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66"/>
              </a:buClr>
              <a:buSzPts val="1400"/>
              <a:buFont typeface="Arial"/>
              <a:buNone/>
            </a:pPr>
            <a:r>
              <a:rPr b="1" i="0" lang="en-US" sz="1400" u="none">
                <a:solidFill>
                  <a:srgbClr val="CC0066"/>
                </a:solidFill>
                <a:latin typeface="Arial"/>
                <a:ea typeface="Arial"/>
                <a:cs typeface="Arial"/>
                <a:sym typeface="Arial"/>
              </a:rPr>
              <a:t>30000 ft</a:t>
            </a:r>
            <a:endParaRPr/>
          </a:p>
        </p:txBody>
      </p:sp>
      <p:sp>
        <p:nvSpPr>
          <p:cNvPr id="165" name="Google Shape;165;p16"/>
          <p:cNvSpPr txBox="1"/>
          <p:nvPr/>
        </p:nvSpPr>
        <p:spPr>
          <a:xfrm>
            <a:off x="7539037" y="3990975"/>
            <a:ext cx="842962"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66"/>
              </a:buClr>
              <a:buSzPts val="1400"/>
              <a:buFont typeface="Arial"/>
              <a:buNone/>
            </a:pPr>
            <a:r>
              <a:rPr b="1" i="0" lang="en-US" sz="1400" u="none">
                <a:solidFill>
                  <a:srgbClr val="CC0066"/>
                </a:solidFill>
                <a:latin typeface="Arial"/>
                <a:ea typeface="Arial"/>
                <a:cs typeface="Arial"/>
                <a:sym typeface="Arial"/>
              </a:rPr>
              <a:t>10000 ft</a:t>
            </a:r>
            <a:endParaRPr/>
          </a:p>
        </p:txBody>
      </p:sp>
      <p:sp>
        <p:nvSpPr>
          <p:cNvPr id="166" name="Google Shape;166;p16"/>
          <p:cNvSpPr txBox="1"/>
          <p:nvPr/>
        </p:nvSpPr>
        <p:spPr>
          <a:xfrm>
            <a:off x="6842125" y="4154487"/>
            <a:ext cx="11493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66"/>
              </a:buClr>
              <a:buSzPts val="1400"/>
              <a:buFont typeface="Arial"/>
              <a:buNone/>
            </a:pPr>
            <a:r>
              <a:rPr b="1" i="0" lang="en-US" sz="1400" u="none">
                <a:solidFill>
                  <a:srgbClr val="CC0066"/>
                </a:solidFill>
                <a:latin typeface="Arial"/>
                <a:ea typeface="Arial"/>
                <a:cs typeface="Arial"/>
                <a:sym typeface="Arial"/>
              </a:rPr>
              <a:t>Mach limits</a:t>
            </a:r>
            <a:endParaRPr/>
          </a:p>
        </p:txBody>
      </p:sp>
      <p:cxnSp>
        <p:nvCxnSpPr>
          <p:cNvPr id="167" name="Google Shape;167;p16"/>
          <p:cNvCxnSpPr/>
          <p:nvPr/>
        </p:nvCxnSpPr>
        <p:spPr>
          <a:xfrm rot="10800000">
            <a:off x="6519862" y="4343400"/>
            <a:ext cx="381000" cy="0"/>
          </a:xfrm>
          <a:prstGeom prst="straightConnector1">
            <a:avLst/>
          </a:prstGeom>
          <a:noFill/>
          <a:ln cap="flat" cmpd="sng" w="9525">
            <a:solidFill>
              <a:srgbClr val="CC0066"/>
            </a:solidFill>
            <a:prstDash val="solid"/>
            <a:miter lim="800000"/>
            <a:headEnd len="med" w="med" type="none"/>
            <a:tailEnd len="med" w="med" type="triangle"/>
          </a:ln>
        </p:spPr>
      </p:cxnSp>
      <p:cxnSp>
        <p:nvCxnSpPr>
          <p:cNvPr id="168" name="Google Shape;168;p16"/>
          <p:cNvCxnSpPr/>
          <p:nvPr/>
        </p:nvCxnSpPr>
        <p:spPr>
          <a:xfrm>
            <a:off x="7953375" y="4343400"/>
            <a:ext cx="304800" cy="0"/>
          </a:xfrm>
          <a:prstGeom prst="straightConnector1">
            <a:avLst/>
          </a:prstGeom>
          <a:noFill/>
          <a:ln cap="flat" cmpd="sng" w="9525">
            <a:solidFill>
              <a:srgbClr val="CC0066"/>
            </a:solidFill>
            <a:prstDash val="solid"/>
            <a:miter lim="800000"/>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172" name="Shape 172"/>
        <p:cNvGrpSpPr/>
        <p:nvPr/>
      </p:nvGrpSpPr>
      <p:grpSpPr>
        <a:xfrm>
          <a:off x="0" y="0"/>
          <a:ext cx="0" cy="0"/>
          <a:chOff x="0" y="0"/>
          <a:chExt cx="0" cy="0"/>
        </a:xfrm>
      </p:grpSpPr>
      <p:sp>
        <p:nvSpPr>
          <p:cNvPr id="173" name="Google Shape;173;p17"/>
          <p:cNvSpPr txBox="1"/>
          <p:nvPr/>
        </p:nvSpPr>
        <p:spPr>
          <a:xfrm>
            <a:off x="0" y="533400"/>
            <a:ext cx="9220200" cy="13144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600"/>
              <a:buFont typeface="Arial"/>
              <a:buNone/>
            </a:pPr>
            <a:r>
              <a:rPr b="1" i="0" lang="en-US" sz="1600" u="none">
                <a:solidFill>
                  <a:schemeClr val="dk2"/>
                </a:solidFill>
                <a:latin typeface="Arial"/>
                <a:ea typeface="Arial"/>
                <a:cs typeface="Arial"/>
                <a:sym typeface="Arial"/>
              </a:rPr>
              <a:t>If high air loads (EAS) are combined with high load factor, the weakest part of the structure is more likely to fail.  In the case of the tailplane,  this will be further aggravated if it is buffeted by the turbulent wake of the wings.</a:t>
            </a:r>
            <a:endParaRPr/>
          </a:p>
          <a:p>
            <a:pPr indent="0" lvl="0" marL="0" marR="0" rtl="0" algn="l">
              <a:lnSpc>
                <a:spcPct val="100000"/>
              </a:lnSpc>
              <a:spcBef>
                <a:spcPts val="0"/>
              </a:spcBef>
              <a:spcAft>
                <a:spcPts val="0"/>
              </a:spcAft>
              <a:buClr>
                <a:schemeClr val="dk2"/>
              </a:buClr>
              <a:buSzPts val="1600"/>
              <a:buFont typeface="Arial"/>
              <a:buNone/>
            </a:pPr>
            <a:r>
              <a:rPr b="1" i="0" lang="en-US" sz="1600" u="none">
                <a:solidFill>
                  <a:schemeClr val="dk2"/>
                </a:solidFill>
                <a:latin typeface="Arial"/>
                <a:ea typeface="Arial"/>
                <a:cs typeface="Arial"/>
                <a:sym typeface="Arial"/>
              </a:rPr>
              <a:t>This buffeting requires the maximum load factors to be reduced at high EAS.  To facilitate this, buffet corners are incorporated into the manoeuvre envelope.</a:t>
            </a:r>
            <a:endParaRPr/>
          </a:p>
        </p:txBody>
      </p:sp>
      <p:pic>
        <p:nvPicPr>
          <p:cNvPr id="174" name="Google Shape;174;p17"/>
          <p:cNvPicPr preferRelativeResize="0"/>
          <p:nvPr/>
        </p:nvPicPr>
        <p:blipFill rotWithShape="1">
          <a:blip r:embed="rId3">
            <a:alphaModFix/>
          </a:blip>
          <a:srcRect b="0" l="0" r="0" t="11841"/>
          <a:stretch/>
        </p:blipFill>
        <p:spPr>
          <a:xfrm>
            <a:off x="0" y="2038350"/>
            <a:ext cx="9144000" cy="4833937"/>
          </a:xfrm>
          <a:prstGeom prst="rect">
            <a:avLst/>
          </a:prstGeom>
          <a:noFill/>
          <a:ln>
            <a:noFill/>
          </a:ln>
        </p:spPr>
      </p:pic>
      <p:sp>
        <p:nvSpPr>
          <p:cNvPr id="175" name="Google Shape;175;p17"/>
          <p:cNvSpPr txBox="1"/>
          <p:nvPr/>
        </p:nvSpPr>
        <p:spPr>
          <a:xfrm>
            <a:off x="2986087" y="60325"/>
            <a:ext cx="3125787" cy="396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EAS BUFFET CORNERS</a:t>
            </a:r>
            <a:endParaRPr/>
          </a:p>
        </p:txBody>
      </p:sp>
      <p:sp>
        <p:nvSpPr>
          <p:cNvPr id="176" name="Google Shape;176;p17"/>
          <p:cNvSpPr txBox="1"/>
          <p:nvPr/>
        </p:nvSpPr>
        <p:spPr>
          <a:xfrm>
            <a:off x="4251325" y="3719512"/>
            <a:ext cx="842962"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400"/>
              <a:buFont typeface="Arial"/>
              <a:buNone/>
            </a:pPr>
            <a:r>
              <a:rPr b="1" i="0" lang="en-US" sz="1400" u="none">
                <a:solidFill>
                  <a:schemeClr val="accent2"/>
                </a:solidFill>
                <a:latin typeface="Arial"/>
                <a:ea typeface="Arial"/>
                <a:cs typeface="Arial"/>
                <a:sym typeface="Arial"/>
              </a:rPr>
              <a:t>30000 ft</a:t>
            </a:r>
            <a:endParaRPr/>
          </a:p>
        </p:txBody>
      </p:sp>
      <p:sp>
        <p:nvSpPr>
          <p:cNvPr id="177" name="Google Shape;177;p17"/>
          <p:cNvSpPr txBox="1"/>
          <p:nvPr/>
        </p:nvSpPr>
        <p:spPr>
          <a:xfrm>
            <a:off x="3946525" y="5319712"/>
            <a:ext cx="842962"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9900"/>
              </a:buClr>
              <a:buSzPts val="1400"/>
              <a:buFont typeface="Arial"/>
              <a:buNone/>
            </a:pPr>
            <a:r>
              <a:rPr b="1" i="0" lang="en-US" sz="1400" u="none">
                <a:solidFill>
                  <a:srgbClr val="CC9900"/>
                </a:solidFill>
                <a:latin typeface="Arial"/>
                <a:ea typeface="Arial"/>
                <a:cs typeface="Arial"/>
                <a:sym typeface="Arial"/>
              </a:rPr>
              <a:t>10000 ft</a:t>
            </a:r>
            <a:endParaRPr/>
          </a:p>
        </p:txBody>
      </p:sp>
      <p:sp>
        <p:nvSpPr>
          <p:cNvPr id="178" name="Google Shape;178;p17"/>
          <p:cNvSpPr txBox="1"/>
          <p:nvPr/>
        </p:nvSpPr>
        <p:spPr>
          <a:xfrm>
            <a:off x="6110287" y="4221162"/>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SzPts val="1200"/>
              <a:buFont typeface="Arial"/>
              <a:buNone/>
            </a:pPr>
            <a:r>
              <a:rPr b="1" i="0" lang="en-US" sz="1200" u="none">
                <a:solidFill>
                  <a:srgbClr val="CC3300"/>
                </a:solidFill>
                <a:latin typeface="Arial"/>
                <a:ea typeface="Arial"/>
                <a:cs typeface="Arial"/>
                <a:sym typeface="Arial"/>
              </a:rPr>
              <a:t>30000 ft</a:t>
            </a:r>
            <a:endParaRPr/>
          </a:p>
        </p:txBody>
      </p:sp>
      <p:sp>
        <p:nvSpPr>
          <p:cNvPr id="179" name="Google Shape;179;p17"/>
          <p:cNvSpPr txBox="1"/>
          <p:nvPr/>
        </p:nvSpPr>
        <p:spPr>
          <a:xfrm>
            <a:off x="7148512" y="4221162"/>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SzPts val="1200"/>
              <a:buFont typeface="Arial"/>
              <a:buNone/>
            </a:pPr>
            <a:r>
              <a:rPr b="1" i="0" lang="en-US" sz="1200" u="none">
                <a:solidFill>
                  <a:srgbClr val="CC3300"/>
                </a:solidFill>
                <a:latin typeface="Arial"/>
                <a:ea typeface="Arial"/>
                <a:cs typeface="Arial"/>
                <a:sym typeface="Arial"/>
              </a:rPr>
              <a:t>10000 ft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183" name="Shape 183"/>
        <p:cNvGrpSpPr/>
        <p:nvPr/>
      </p:nvGrpSpPr>
      <p:grpSpPr>
        <a:xfrm>
          <a:off x="0" y="0"/>
          <a:ext cx="0" cy="0"/>
          <a:chOff x="0" y="0"/>
          <a:chExt cx="0" cy="0"/>
        </a:xfrm>
      </p:grpSpPr>
      <p:pic>
        <p:nvPicPr>
          <p:cNvPr id="184" name="Google Shape;184;p18"/>
          <p:cNvPicPr preferRelativeResize="0"/>
          <p:nvPr/>
        </p:nvPicPr>
        <p:blipFill rotWithShape="1">
          <a:blip r:embed="rId3">
            <a:alphaModFix/>
          </a:blip>
          <a:srcRect b="0" l="0" r="0" t="0"/>
          <a:stretch/>
        </p:blipFill>
        <p:spPr>
          <a:xfrm>
            <a:off x="0" y="2173287"/>
            <a:ext cx="9144000" cy="4684712"/>
          </a:xfrm>
          <a:prstGeom prst="rect">
            <a:avLst/>
          </a:prstGeom>
          <a:noFill/>
          <a:ln>
            <a:noFill/>
          </a:ln>
        </p:spPr>
      </p:pic>
      <p:sp>
        <p:nvSpPr>
          <p:cNvPr id="185" name="Google Shape;185;p18"/>
          <p:cNvSpPr/>
          <p:nvPr/>
        </p:nvSpPr>
        <p:spPr>
          <a:xfrm>
            <a:off x="-635000" y="2433637"/>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6" name="Google Shape;186;p18"/>
          <p:cNvSpPr txBox="1"/>
          <p:nvPr/>
        </p:nvSpPr>
        <p:spPr>
          <a:xfrm>
            <a:off x="0" y="708025"/>
            <a:ext cx="9144000" cy="6096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2"/>
              </a:buClr>
              <a:buSzPts val="1700"/>
              <a:buFont typeface="Arial"/>
              <a:buNone/>
            </a:pPr>
            <a:r>
              <a:rPr b="1" i="0" lang="en-US" sz="1700" u="none">
                <a:solidFill>
                  <a:schemeClr val="dk2"/>
                </a:solidFill>
                <a:latin typeface="Arial"/>
                <a:ea typeface="Arial"/>
                <a:cs typeface="Arial"/>
                <a:sym typeface="Arial"/>
              </a:rPr>
              <a:t>The basic manoeuvre envelope has now been modified to incorporate a large amount of extra information. The graphic below presents the completed envelope.</a:t>
            </a:r>
            <a:endParaRPr/>
          </a:p>
        </p:txBody>
      </p:sp>
      <p:sp>
        <p:nvSpPr>
          <p:cNvPr id="187" name="Google Shape;187;p18"/>
          <p:cNvSpPr txBox="1"/>
          <p:nvPr/>
        </p:nvSpPr>
        <p:spPr>
          <a:xfrm>
            <a:off x="2159000" y="60325"/>
            <a:ext cx="47752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MODIFIED MANOEUVRE ENVELOPES</a:t>
            </a:r>
            <a:endParaRPr/>
          </a:p>
        </p:txBody>
      </p:sp>
      <p:sp>
        <p:nvSpPr>
          <p:cNvPr id="188" name="Google Shape;188;p18"/>
          <p:cNvSpPr txBox="1"/>
          <p:nvPr/>
        </p:nvSpPr>
        <p:spPr>
          <a:xfrm>
            <a:off x="4567237" y="3967162"/>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200"/>
              <a:buFont typeface="Arial"/>
              <a:buNone/>
            </a:pPr>
            <a:r>
              <a:rPr b="1" i="0" lang="en-US" sz="1200" u="none">
                <a:solidFill>
                  <a:schemeClr val="accent2"/>
                </a:solidFill>
                <a:latin typeface="Arial"/>
                <a:ea typeface="Arial"/>
                <a:cs typeface="Arial"/>
                <a:sym typeface="Arial"/>
              </a:rPr>
              <a:t>30000 ft</a:t>
            </a:r>
            <a:endParaRPr/>
          </a:p>
        </p:txBody>
      </p:sp>
      <p:sp>
        <p:nvSpPr>
          <p:cNvPr id="189" name="Google Shape;189;p18"/>
          <p:cNvSpPr txBox="1"/>
          <p:nvPr/>
        </p:nvSpPr>
        <p:spPr>
          <a:xfrm>
            <a:off x="5499100" y="2720975"/>
            <a:ext cx="842962"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1400"/>
              <a:buFont typeface="Arial"/>
              <a:buNone/>
            </a:pPr>
            <a:r>
              <a:rPr b="1" i="0" lang="en-US" sz="1400" u="none">
                <a:solidFill>
                  <a:srgbClr val="CC6600"/>
                </a:solidFill>
                <a:latin typeface="Arial"/>
                <a:ea typeface="Arial"/>
                <a:cs typeface="Arial"/>
                <a:sym typeface="Arial"/>
              </a:rPr>
              <a:t>10000 ft</a:t>
            </a:r>
            <a:endParaRPr/>
          </a:p>
        </p:txBody>
      </p:sp>
      <p:sp>
        <p:nvSpPr>
          <p:cNvPr id="190" name="Google Shape;190;p18"/>
          <p:cNvSpPr txBox="1"/>
          <p:nvPr/>
        </p:nvSpPr>
        <p:spPr>
          <a:xfrm>
            <a:off x="3348037" y="5740400"/>
            <a:ext cx="842962"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1400"/>
              <a:buFont typeface="Arial"/>
              <a:buNone/>
            </a:pPr>
            <a:r>
              <a:rPr b="1" i="0" lang="en-US" sz="1400" u="none">
                <a:solidFill>
                  <a:srgbClr val="CC6600"/>
                </a:solidFill>
                <a:latin typeface="Arial"/>
                <a:ea typeface="Arial"/>
                <a:cs typeface="Arial"/>
                <a:sym typeface="Arial"/>
              </a:rPr>
              <a:t>10000 ft</a:t>
            </a:r>
            <a:endParaRPr/>
          </a:p>
        </p:txBody>
      </p:sp>
      <p:sp>
        <p:nvSpPr>
          <p:cNvPr id="191" name="Google Shape;191;p18"/>
          <p:cNvSpPr txBox="1"/>
          <p:nvPr/>
        </p:nvSpPr>
        <p:spPr>
          <a:xfrm>
            <a:off x="5834062" y="4572000"/>
            <a:ext cx="842962"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SzPts val="1400"/>
              <a:buFont typeface="Arial"/>
              <a:buNone/>
            </a:pPr>
            <a:r>
              <a:rPr b="1" i="0" lang="en-US" sz="1400" u="none">
                <a:solidFill>
                  <a:srgbClr val="CC3300"/>
                </a:solidFill>
                <a:latin typeface="Arial"/>
                <a:ea typeface="Arial"/>
                <a:cs typeface="Arial"/>
                <a:sym typeface="Arial"/>
              </a:rPr>
              <a:t>30000 ft</a:t>
            </a:r>
            <a:endParaRPr/>
          </a:p>
        </p:txBody>
      </p:sp>
      <p:sp>
        <p:nvSpPr>
          <p:cNvPr id="192" name="Google Shape;192;p18"/>
          <p:cNvSpPr txBox="1"/>
          <p:nvPr/>
        </p:nvSpPr>
        <p:spPr>
          <a:xfrm>
            <a:off x="7572375" y="4572000"/>
            <a:ext cx="842962"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400"/>
              <a:buFont typeface="Arial"/>
              <a:buNone/>
            </a:pPr>
            <a:r>
              <a:rPr b="1" i="0" lang="en-US" sz="1400" u="none">
                <a:solidFill>
                  <a:srgbClr val="CC0000"/>
                </a:solidFill>
                <a:latin typeface="Arial"/>
                <a:ea typeface="Arial"/>
                <a:cs typeface="Arial"/>
                <a:sym typeface="Arial"/>
              </a:rPr>
              <a:t>10000 ft</a:t>
            </a:r>
            <a:endParaRPr/>
          </a:p>
        </p:txBody>
      </p:sp>
      <p:cxnSp>
        <p:nvCxnSpPr>
          <p:cNvPr id="193" name="Google Shape;193;p18"/>
          <p:cNvCxnSpPr/>
          <p:nvPr/>
        </p:nvCxnSpPr>
        <p:spPr>
          <a:xfrm rot="10800000">
            <a:off x="3657600" y="3276600"/>
            <a:ext cx="4953000" cy="0"/>
          </a:xfrm>
          <a:prstGeom prst="straightConnector1">
            <a:avLst/>
          </a:prstGeom>
          <a:noFill/>
          <a:ln cap="flat" cmpd="sng" w="19050">
            <a:solidFill>
              <a:srgbClr val="33CCFF"/>
            </a:solidFill>
            <a:prstDash val="solid"/>
            <a:miter lim="800000"/>
            <a:headEnd len="med" w="med" type="none"/>
            <a:tailEnd len="med" w="med" type="none"/>
          </a:ln>
        </p:spPr>
      </p:cxnSp>
      <p:sp>
        <p:nvSpPr>
          <p:cNvPr id="194" name="Google Shape;194;p18"/>
          <p:cNvSpPr txBox="1"/>
          <p:nvPr/>
        </p:nvSpPr>
        <p:spPr>
          <a:xfrm>
            <a:off x="5089525" y="2982912"/>
            <a:ext cx="1841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5" name="Google Shape;195;p18"/>
          <p:cNvSpPr txBox="1"/>
          <p:nvPr/>
        </p:nvSpPr>
        <p:spPr>
          <a:xfrm>
            <a:off x="5165725" y="3228975"/>
            <a:ext cx="1878012"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99FF"/>
              </a:buClr>
              <a:buSzPts val="1400"/>
              <a:buFont typeface="Arial"/>
              <a:buNone/>
            </a:pPr>
            <a:r>
              <a:rPr b="1" i="0" lang="en-US" sz="1400" u="none">
                <a:solidFill>
                  <a:srgbClr val="3399FF"/>
                </a:solidFill>
                <a:latin typeface="Arial"/>
                <a:ea typeface="Arial"/>
                <a:cs typeface="Arial"/>
                <a:sym typeface="Arial"/>
              </a:rPr>
              <a:t>Rolling “g” limit       </a:t>
            </a:r>
            <a:endParaRPr/>
          </a:p>
        </p:txBody>
      </p:sp>
      <p:sp>
        <p:nvSpPr>
          <p:cNvPr id="196" name="Google Shape;196;p18"/>
          <p:cNvSpPr txBox="1"/>
          <p:nvPr/>
        </p:nvSpPr>
        <p:spPr>
          <a:xfrm>
            <a:off x="6567487" y="4724400"/>
            <a:ext cx="11493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400"/>
              <a:buFont typeface="Arial"/>
              <a:buNone/>
            </a:pPr>
            <a:r>
              <a:rPr b="1" i="0" lang="en-US" sz="1400" u="none">
                <a:solidFill>
                  <a:srgbClr val="CC0000"/>
                </a:solidFill>
                <a:latin typeface="Arial"/>
                <a:ea typeface="Arial"/>
                <a:cs typeface="Arial"/>
                <a:sym typeface="Arial"/>
              </a:rPr>
              <a:t>Mach limits</a:t>
            </a:r>
            <a:endParaRPr/>
          </a:p>
        </p:txBody>
      </p:sp>
      <p:cxnSp>
        <p:nvCxnSpPr>
          <p:cNvPr id="197" name="Google Shape;197;p18"/>
          <p:cNvCxnSpPr/>
          <p:nvPr/>
        </p:nvCxnSpPr>
        <p:spPr>
          <a:xfrm rot="10800000">
            <a:off x="5972175" y="4876800"/>
            <a:ext cx="609600"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198" name="Google Shape;198;p18"/>
          <p:cNvCxnSpPr/>
          <p:nvPr/>
        </p:nvCxnSpPr>
        <p:spPr>
          <a:xfrm>
            <a:off x="7681912" y="4876800"/>
            <a:ext cx="609600" cy="0"/>
          </a:xfrm>
          <a:prstGeom prst="straightConnector1">
            <a:avLst/>
          </a:prstGeom>
          <a:noFill/>
          <a:ln cap="flat" cmpd="sng" w="9525">
            <a:solidFill>
              <a:srgbClr val="CC0000"/>
            </a:solidFill>
            <a:prstDash val="solid"/>
            <a:miter lim="800000"/>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202" name="Shape 202"/>
        <p:cNvGrpSpPr/>
        <p:nvPr/>
      </p:nvGrpSpPr>
      <p:grpSpPr>
        <a:xfrm>
          <a:off x="0" y="0"/>
          <a:ext cx="0" cy="0"/>
          <a:chOff x="0" y="0"/>
          <a:chExt cx="0" cy="0"/>
        </a:xfrm>
      </p:grpSpPr>
      <p:sp>
        <p:nvSpPr>
          <p:cNvPr id="203" name="Google Shape;203;p19"/>
          <p:cNvSpPr txBox="1"/>
          <p:nvPr/>
        </p:nvSpPr>
        <p:spPr>
          <a:xfrm>
            <a:off x="49212" y="661987"/>
            <a:ext cx="7342187" cy="990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900"/>
              <a:buFont typeface="Arial"/>
              <a:buNone/>
            </a:pPr>
            <a:r>
              <a:rPr b="1" i="0" lang="en-US" sz="1900" u="none">
                <a:solidFill>
                  <a:schemeClr val="dk2"/>
                </a:solidFill>
                <a:latin typeface="Arial"/>
                <a:ea typeface="Arial"/>
                <a:cs typeface="Arial"/>
                <a:sym typeface="Arial"/>
              </a:rPr>
              <a:t>The following basic limitations can be read from the envelope:</a:t>
            </a:r>
            <a:endParaRPr/>
          </a:p>
          <a:p>
            <a:pPr indent="0" lvl="0" marL="0" marR="0" rtl="0" algn="l">
              <a:lnSpc>
                <a:spcPct val="100000"/>
              </a:lnSpc>
              <a:spcBef>
                <a:spcPts val="0"/>
              </a:spcBef>
              <a:spcAft>
                <a:spcPts val="0"/>
              </a:spcAft>
              <a:buNone/>
            </a:pPr>
            <a:r>
              <a:t/>
            </a:r>
            <a:endParaRPr b="1" i="0" sz="1900" u="none">
              <a:solidFill>
                <a:schemeClr val="dk2"/>
              </a:solidFill>
              <a:latin typeface="Arial"/>
              <a:ea typeface="Arial"/>
              <a:cs typeface="Arial"/>
              <a:sym typeface="Arial"/>
            </a:endParaRPr>
          </a:p>
        </p:txBody>
      </p:sp>
      <p:pic>
        <p:nvPicPr>
          <p:cNvPr id="204" name="Google Shape;204;p19"/>
          <p:cNvPicPr preferRelativeResize="0"/>
          <p:nvPr/>
        </p:nvPicPr>
        <p:blipFill rotWithShape="1">
          <a:blip r:embed="rId3">
            <a:alphaModFix/>
          </a:blip>
          <a:srcRect b="0" l="0" r="0" t="0"/>
          <a:stretch/>
        </p:blipFill>
        <p:spPr>
          <a:xfrm>
            <a:off x="0" y="2262187"/>
            <a:ext cx="9144000" cy="4603750"/>
          </a:xfrm>
          <a:prstGeom prst="rect">
            <a:avLst/>
          </a:prstGeom>
          <a:noFill/>
          <a:ln>
            <a:noFill/>
          </a:ln>
        </p:spPr>
      </p:pic>
      <p:sp>
        <p:nvSpPr>
          <p:cNvPr id="205" name="Google Shape;205;p19"/>
          <p:cNvSpPr txBox="1"/>
          <p:nvPr/>
        </p:nvSpPr>
        <p:spPr>
          <a:xfrm>
            <a:off x="1476375" y="107950"/>
            <a:ext cx="6143625" cy="396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INFORMATION FROM MANOEUVRE ENVELOPES</a:t>
            </a:r>
            <a:endParaRPr/>
          </a:p>
        </p:txBody>
      </p:sp>
      <p:sp>
        <p:nvSpPr>
          <p:cNvPr id="206" name="Google Shape;206;p19"/>
          <p:cNvSpPr txBox="1"/>
          <p:nvPr/>
        </p:nvSpPr>
        <p:spPr>
          <a:xfrm>
            <a:off x="120650" y="1382712"/>
            <a:ext cx="18415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7" name="Google Shape;207;p19"/>
          <p:cNvSpPr txBox="1"/>
          <p:nvPr/>
        </p:nvSpPr>
        <p:spPr>
          <a:xfrm>
            <a:off x="6330950" y="1385887"/>
            <a:ext cx="27368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Arial"/>
              <a:buNone/>
            </a:pPr>
            <a:r>
              <a:rPr b="1" i="0" lang="en-US" sz="1800" u="none">
                <a:solidFill>
                  <a:schemeClr val="dk2"/>
                </a:solidFill>
                <a:latin typeface="Arial"/>
                <a:ea typeface="Arial"/>
                <a:cs typeface="Arial"/>
                <a:sym typeface="Arial"/>
              </a:rPr>
              <a:t>Maximum  EAS  400 kts</a:t>
            </a:r>
            <a:endParaRPr/>
          </a:p>
        </p:txBody>
      </p:sp>
      <p:cxnSp>
        <p:nvCxnSpPr>
          <p:cNvPr id="208" name="Google Shape;208;p19"/>
          <p:cNvCxnSpPr/>
          <p:nvPr/>
        </p:nvCxnSpPr>
        <p:spPr>
          <a:xfrm>
            <a:off x="7848600" y="1676400"/>
            <a:ext cx="762000" cy="1600200"/>
          </a:xfrm>
          <a:prstGeom prst="straightConnector1">
            <a:avLst/>
          </a:prstGeom>
          <a:noFill/>
          <a:ln cap="flat" cmpd="sng" w="9525">
            <a:solidFill>
              <a:srgbClr val="CC00CC"/>
            </a:solidFill>
            <a:prstDash val="solid"/>
            <a:miter lim="800000"/>
            <a:headEnd len="med" w="med" type="none"/>
            <a:tailEnd len="med" w="med" type="triangle"/>
          </a:ln>
        </p:spPr>
      </p:cxnSp>
      <p:sp>
        <p:nvSpPr>
          <p:cNvPr id="209" name="Google Shape;209;p19"/>
          <p:cNvSpPr txBox="1"/>
          <p:nvPr/>
        </p:nvSpPr>
        <p:spPr>
          <a:xfrm>
            <a:off x="4784725" y="3762375"/>
            <a:ext cx="1355725"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66CCFF"/>
              </a:buClr>
              <a:buSzPts val="1400"/>
              <a:buFont typeface="Arial"/>
              <a:buNone/>
            </a:pPr>
            <a:r>
              <a:rPr b="1" i="0" lang="en-US" sz="1400" u="none">
                <a:solidFill>
                  <a:srgbClr val="66CCFF"/>
                </a:solidFill>
                <a:latin typeface="Arial"/>
                <a:ea typeface="Arial"/>
                <a:cs typeface="Arial"/>
                <a:sym typeface="Arial"/>
              </a:rPr>
              <a:t>Rolling g limit</a:t>
            </a:r>
            <a:endParaRPr/>
          </a:p>
        </p:txBody>
      </p:sp>
      <p:sp>
        <p:nvSpPr>
          <p:cNvPr id="210" name="Google Shape;210;p19"/>
          <p:cNvSpPr txBox="1"/>
          <p:nvPr/>
        </p:nvSpPr>
        <p:spPr>
          <a:xfrm>
            <a:off x="6775450" y="4659312"/>
            <a:ext cx="11493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400"/>
              <a:buFont typeface="Arial"/>
              <a:buNone/>
            </a:pPr>
            <a:r>
              <a:rPr b="1" i="0" lang="en-US" sz="1400" u="none">
                <a:solidFill>
                  <a:srgbClr val="CC0000"/>
                </a:solidFill>
                <a:latin typeface="Arial"/>
                <a:ea typeface="Arial"/>
                <a:cs typeface="Arial"/>
                <a:sym typeface="Arial"/>
              </a:rPr>
              <a:t>Mach limits</a:t>
            </a:r>
            <a:endParaRPr/>
          </a:p>
        </p:txBody>
      </p:sp>
      <p:cxnSp>
        <p:nvCxnSpPr>
          <p:cNvPr id="211" name="Google Shape;211;p19"/>
          <p:cNvCxnSpPr/>
          <p:nvPr/>
        </p:nvCxnSpPr>
        <p:spPr>
          <a:xfrm rot="10800000">
            <a:off x="6491287" y="4829175"/>
            <a:ext cx="304800"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212" name="Google Shape;212;p19"/>
          <p:cNvCxnSpPr/>
          <p:nvPr/>
        </p:nvCxnSpPr>
        <p:spPr>
          <a:xfrm>
            <a:off x="7848600" y="4829175"/>
            <a:ext cx="304800" cy="0"/>
          </a:xfrm>
          <a:prstGeom prst="straightConnector1">
            <a:avLst/>
          </a:prstGeom>
          <a:noFill/>
          <a:ln cap="flat" cmpd="sng" w="9525">
            <a:solidFill>
              <a:srgbClr val="CC0000"/>
            </a:solidFill>
            <a:prstDash val="solid"/>
            <a:miter lim="800000"/>
            <a:headEnd len="med" w="med" type="none"/>
            <a:tailEnd len="med" w="med" type="triangle"/>
          </a:ln>
        </p:spPr>
      </p:cxnSp>
      <p:sp>
        <p:nvSpPr>
          <p:cNvPr id="213" name="Google Shape;213;p19"/>
          <p:cNvSpPr txBox="1"/>
          <p:nvPr/>
        </p:nvSpPr>
        <p:spPr>
          <a:xfrm>
            <a:off x="6384925" y="4833937"/>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30000 ft</a:t>
            </a:r>
            <a:endParaRPr/>
          </a:p>
        </p:txBody>
      </p:sp>
      <p:sp>
        <p:nvSpPr>
          <p:cNvPr id="214" name="Google Shape;214;p19"/>
          <p:cNvSpPr txBox="1"/>
          <p:nvPr/>
        </p:nvSpPr>
        <p:spPr>
          <a:xfrm>
            <a:off x="7466012" y="5062537"/>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10000 ft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218" name="Shape 218"/>
        <p:cNvGrpSpPr/>
        <p:nvPr/>
      </p:nvGrpSpPr>
      <p:grpSpPr>
        <a:xfrm>
          <a:off x="0" y="0"/>
          <a:ext cx="0" cy="0"/>
          <a:chOff x="0" y="0"/>
          <a:chExt cx="0" cy="0"/>
        </a:xfrm>
      </p:grpSpPr>
      <p:pic>
        <p:nvPicPr>
          <p:cNvPr id="219" name="Google Shape;219;p20"/>
          <p:cNvPicPr preferRelativeResize="0"/>
          <p:nvPr/>
        </p:nvPicPr>
        <p:blipFill rotWithShape="1">
          <a:blip r:embed="rId3">
            <a:alphaModFix/>
          </a:blip>
          <a:srcRect b="0" l="0" r="0" t="0"/>
          <a:stretch/>
        </p:blipFill>
        <p:spPr>
          <a:xfrm>
            <a:off x="0" y="2162175"/>
            <a:ext cx="9144000" cy="4695825"/>
          </a:xfrm>
          <a:prstGeom prst="rect">
            <a:avLst/>
          </a:prstGeom>
          <a:noFill/>
          <a:ln>
            <a:noFill/>
          </a:ln>
        </p:spPr>
      </p:pic>
      <p:sp>
        <p:nvSpPr>
          <p:cNvPr id="220" name="Google Shape;220;p20"/>
          <p:cNvSpPr txBox="1"/>
          <p:nvPr/>
        </p:nvSpPr>
        <p:spPr>
          <a:xfrm>
            <a:off x="258762" y="1828800"/>
            <a:ext cx="184150" cy="3667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1" name="Google Shape;221;p20"/>
          <p:cNvSpPr txBox="1"/>
          <p:nvPr/>
        </p:nvSpPr>
        <p:spPr>
          <a:xfrm>
            <a:off x="1676400" y="1233487"/>
            <a:ext cx="3200400" cy="10525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Arial"/>
              <a:buNone/>
            </a:pPr>
            <a:r>
              <a:rPr b="1" i="0" lang="en-US" sz="1800" u="none">
                <a:solidFill>
                  <a:schemeClr val="dk2"/>
                </a:solidFill>
                <a:latin typeface="Arial"/>
                <a:ea typeface="Arial"/>
                <a:cs typeface="Arial"/>
                <a:sym typeface="Arial"/>
              </a:rPr>
              <a:t>▪</a:t>
            </a:r>
            <a:r>
              <a:rPr b="1" i="0" lang="en-US" sz="1700" u="none">
                <a:solidFill>
                  <a:schemeClr val="dk2"/>
                </a:solidFill>
                <a:latin typeface="Arial"/>
                <a:ea typeface="Arial"/>
                <a:cs typeface="Arial"/>
                <a:sym typeface="Arial"/>
              </a:rPr>
              <a:t>  Maximum permitted load   </a:t>
            </a:r>
            <a:endParaRPr/>
          </a:p>
          <a:p>
            <a:pPr indent="0" lvl="0" marL="0" marR="0" rtl="0" algn="l">
              <a:lnSpc>
                <a:spcPct val="100000"/>
              </a:lnSpc>
              <a:spcBef>
                <a:spcPts val="0"/>
              </a:spcBef>
              <a:spcAft>
                <a:spcPts val="0"/>
              </a:spcAft>
              <a:buClr>
                <a:schemeClr val="dk2"/>
              </a:buClr>
              <a:buSzPts val="1700"/>
              <a:buFont typeface="Arial"/>
              <a:buNone/>
            </a:pPr>
            <a:r>
              <a:rPr b="1" i="0" lang="en-US" sz="1700" u="none">
                <a:solidFill>
                  <a:schemeClr val="dk2"/>
                </a:solidFill>
                <a:latin typeface="Arial"/>
                <a:ea typeface="Arial"/>
                <a:cs typeface="Arial"/>
                <a:sym typeface="Arial"/>
              </a:rPr>
              <a:t>   factor.  (+7 and - 3 g)</a:t>
            </a:r>
            <a:endParaRPr/>
          </a:p>
          <a:p>
            <a:pPr indent="0" lvl="0" marL="0" marR="0" rtl="0" algn="l">
              <a:lnSpc>
                <a:spcPct val="100000"/>
              </a:lnSpc>
              <a:spcBef>
                <a:spcPts val="0"/>
              </a:spcBef>
              <a:spcAft>
                <a:spcPts val="0"/>
              </a:spcAft>
              <a:buNone/>
            </a:pPr>
            <a:r>
              <a:t/>
            </a:r>
            <a:endParaRPr b="1" i="0" sz="1700" u="none">
              <a:solidFill>
                <a:schemeClr val="dk2"/>
              </a:solidFill>
              <a:latin typeface="Arial"/>
              <a:ea typeface="Arial"/>
              <a:cs typeface="Arial"/>
              <a:sym typeface="Arial"/>
            </a:endParaRPr>
          </a:p>
        </p:txBody>
      </p:sp>
      <p:sp>
        <p:nvSpPr>
          <p:cNvPr id="222" name="Google Shape;222;p20"/>
          <p:cNvSpPr txBox="1"/>
          <p:nvPr/>
        </p:nvSpPr>
        <p:spPr>
          <a:xfrm>
            <a:off x="258762" y="2551112"/>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3" name="Google Shape;223;p20"/>
          <p:cNvSpPr txBox="1"/>
          <p:nvPr/>
        </p:nvSpPr>
        <p:spPr>
          <a:xfrm>
            <a:off x="1476375" y="76200"/>
            <a:ext cx="6143625" cy="396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INFORMATION FROM MANOEUVRE ENVELOPES</a:t>
            </a:r>
            <a:endParaRPr/>
          </a:p>
        </p:txBody>
      </p:sp>
      <p:cxnSp>
        <p:nvCxnSpPr>
          <p:cNvPr id="224" name="Google Shape;224;p20"/>
          <p:cNvCxnSpPr/>
          <p:nvPr/>
        </p:nvCxnSpPr>
        <p:spPr>
          <a:xfrm flipH="1">
            <a:off x="1371600" y="1828800"/>
            <a:ext cx="1600200" cy="1219200"/>
          </a:xfrm>
          <a:prstGeom prst="straightConnector1">
            <a:avLst/>
          </a:prstGeom>
          <a:noFill/>
          <a:ln cap="flat" cmpd="sng" w="9525">
            <a:solidFill>
              <a:srgbClr val="CC00FF"/>
            </a:solidFill>
            <a:prstDash val="solid"/>
            <a:miter lim="800000"/>
            <a:headEnd len="med" w="med" type="none"/>
            <a:tailEnd len="med" w="med" type="triangle"/>
          </a:ln>
        </p:spPr>
      </p:cxnSp>
      <p:cxnSp>
        <p:nvCxnSpPr>
          <p:cNvPr id="225" name="Google Shape;225;p20"/>
          <p:cNvCxnSpPr/>
          <p:nvPr/>
        </p:nvCxnSpPr>
        <p:spPr>
          <a:xfrm flipH="1">
            <a:off x="1447800" y="1828800"/>
            <a:ext cx="2286000" cy="4572000"/>
          </a:xfrm>
          <a:prstGeom prst="straightConnector1">
            <a:avLst/>
          </a:prstGeom>
          <a:noFill/>
          <a:ln cap="flat" cmpd="sng" w="9525">
            <a:solidFill>
              <a:srgbClr val="CC00CC"/>
            </a:solidFill>
            <a:prstDash val="solid"/>
            <a:miter lim="800000"/>
            <a:headEnd len="med" w="med" type="none"/>
            <a:tailEnd len="med" w="med" type="triangle"/>
          </a:ln>
        </p:spPr>
      </p:cxnSp>
      <p:sp>
        <p:nvSpPr>
          <p:cNvPr id="226" name="Google Shape;226;p20"/>
          <p:cNvSpPr txBox="1"/>
          <p:nvPr/>
        </p:nvSpPr>
        <p:spPr>
          <a:xfrm>
            <a:off x="5013325" y="3668712"/>
            <a:ext cx="1355725"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66CCFF"/>
              </a:buClr>
              <a:buSzPts val="1400"/>
              <a:buFont typeface="Arial"/>
              <a:buNone/>
            </a:pPr>
            <a:r>
              <a:rPr b="1" i="0" lang="en-US" sz="1400" u="none">
                <a:solidFill>
                  <a:srgbClr val="66CCFF"/>
                </a:solidFill>
                <a:latin typeface="Arial"/>
                <a:ea typeface="Arial"/>
                <a:cs typeface="Arial"/>
                <a:sym typeface="Arial"/>
              </a:rPr>
              <a:t>Rolling g limit</a:t>
            </a:r>
            <a:endParaRPr/>
          </a:p>
        </p:txBody>
      </p:sp>
      <p:sp>
        <p:nvSpPr>
          <p:cNvPr id="227" name="Google Shape;227;p20"/>
          <p:cNvSpPr txBox="1"/>
          <p:nvPr/>
        </p:nvSpPr>
        <p:spPr>
          <a:xfrm>
            <a:off x="6858000" y="4659312"/>
            <a:ext cx="11493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400"/>
              <a:buFont typeface="Arial"/>
              <a:buNone/>
            </a:pPr>
            <a:r>
              <a:rPr b="1" i="0" lang="en-US" sz="1400" u="none">
                <a:solidFill>
                  <a:srgbClr val="CC0000"/>
                </a:solidFill>
                <a:latin typeface="Arial"/>
                <a:ea typeface="Arial"/>
                <a:cs typeface="Arial"/>
                <a:sym typeface="Arial"/>
              </a:rPr>
              <a:t>Mach limits</a:t>
            </a:r>
            <a:endParaRPr/>
          </a:p>
        </p:txBody>
      </p:sp>
      <p:cxnSp>
        <p:nvCxnSpPr>
          <p:cNvPr id="228" name="Google Shape;228;p20"/>
          <p:cNvCxnSpPr/>
          <p:nvPr/>
        </p:nvCxnSpPr>
        <p:spPr>
          <a:xfrm rot="10800000">
            <a:off x="6567487" y="4814887"/>
            <a:ext cx="304800"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229" name="Google Shape;229;p20"/>
          <p:cNvCxnSpPr/>
          <p:nvPr/>
        </p:nvCxnSpPr>
        <p:spPr>
          <a:xfrm>
            <a:off x="7939087" y="4829175"/>
            <a:ext cx="304800" cy="0"/>
          </a:xfrm>
          <a:prstGeom prst="straightConnector1">
            <a:avLst/>
          </a:prstGeom>
          <a:noFill/>
          <a:ln cap="flat" cmpd="sng" w="9525">
            <a:solidFill>
              <a:srgbClr val="CC0000"/>
            </a:solidFill>
            <a:prstDash val="solid"/>
            <a:miter lim="800000"/>
            <a:headEnd len="med" w="med" type="none"/>
            <a:tailEnd len="med" w="med" type="triangle"/>
          </a:ln>
        </p:spPr>
      </p:cxnSp>
      <p:sp>
        <p:nvSpPr>
          <p:cNvPr id="230" name="Google Shape;230;p20"/>
          <p:cNvSpPr txBox="1"/>
          <p:nvPr/>
        </p:nvSpPr>
        <p:spPr>
          <a:xfrm>
            <a:off x="6461125" y="4986337"/>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30000 ft</a:t>
            </a:r>
            <a:endParaRPr/>
          </a:p>
        </p:txBody>
      </p:sp>
      <p:sp>
        <p:nvSpPr>
          <p:cNvPr id="231" name="Google Shape;231;p20"/>
          <p:cNvSpPr txBox="1"/>
          <p:nvPr/>
        </p:nvSpPr>
        <p:spPr>
          <a:xfrm>
            <a:off x="7556500" y="4986337"/>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10000 ft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235" name="Shape 235"/>
        <p:cNvGrpSpPr/>
        <p:nvPr/>
      </p:nvGrpSpPr>
      <p:grpSpPr>
        <a:xfrm>
          <a:off x="0" y="0"/>
          <a:ext cx="0" cy="0"/>
          <a:chOff x="0" y="0"/>
          <a:chExt cx="0" cy="0"/>
        </a:xfrm>
      </p:grpSpPr>
      <p:pic>
        <p:nvPicPr>
          <p:cNvPr id="236" name="Google Shape;236;p21"/>
          <p:cNvPicPr preferRelativeResize="0"/>
          <p:nvPr/>
        </p:nvPicPr>
        <p:blipFill rotWithShape="1">
          <a:blip r:embed="rId3">
            <a:alphaModFix/>
          </a:blip>
          <a:srcRect b="0" l="0" r="0" t="0"/>
          <a:stretch/>
        </p:blipFill>
        <p:spPr>
          <a:xfrm>
            <a:off x="0" y="2246312"/>
            <a:ext cx="9144000" cy="4611687"/>
          </a:xfrm>
          <a:prstGeom prst="rect">
            <a:avLst/>
          </a:prstGeom>
          <a:noFill/>
          <a:ln>
            <a:noFill/>
          </a:ln>
        </p:spPr>
      </p:pic>
      <p:cxnSp>
        <p:nvCxnSpPr>
          <p:cNvPr id="237" name="Google Shape;237;p21"/>
          <p:cNvCxnSpPr/>
          <p:nvPr/>
        </p:nvCxnSpPr>
        <p:spPr>
          <a:xfrm>
            <a:off x="3810000" y="2133600"/>
            <a:ext cx="2057400" cy="1676400"/>
          </a:xfrm>
          <a:prstGeom prst="straightConnector1">
            <a:avLst/>
          </a:prstGeom>
          <a:noFill/>
          <a:ln cap="flat" cmpd="sng" w="9525">
            <a:solidFill>
              <a:srgbClr val="66CCFF"/>
            </a:solidFill>
            <a:prstDash val="solid"/>
            <a:miter lim="800000"/>
            <a:headEnd len="med" w="med" type="none"/>
            <a:tailEnd len="med" w="med" type="triangle"/>
          </a:ln>
        </p:spPr>
      </p:cxnSp>
      <p:sp>
        <p:nvSpPr>
          <p:cNvPr id="238" name="Google Shape;238;p21"/>
          <p:cNvSpPr txBox="1"/>
          <p:nvPr/>
        </p:nvSpPr>
        <p:spPr>
          <a:xfrm>
            <a:off x="1476375" y="60325"/>
            <a:ext cx="6143625" cy="396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INFORMATION FROM MANOEUVRE ENVELOPES</a:t>
            </a:r>
            <a:endParaRPr/>
          </a:p>
        </p:txBody>
      </p:sp>
      <p:sp>
        <p:nvSpPr>
          <p:cNvPr id="239" name="Google Shape;239;p21"/>
          <p:cNvSpPr txBox="1"/>
          <p:nvPr/>
        </p:nvSpPr>
        <p:spPr>
          <a:xfrm>
            <a:off x="-92075" y="517525"/>
            <a:ext cx="7962900" cy="1069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600"/>
              <a:buFont typeface="Arial"/>
              <a:buNone/>
            </a:pPr>
            <a:r>
              <a:rPr b="1" i="0" lang="en-US" sz="1600" u="none">
                <a:solidFill>
                  <a:schemeClr val="dk2"/>
                </a:solidFill>
                <a:latin typeface="Arial"/>
                <a:ea typeface="Arial"/>
                <a:cs typeface="Arial"/>
                <a:sym typeface="Arial"/>
              </a:rPr>
              <a:t>Take the following example:</a:t>
            </a:r>
            <a:endParaRPr/>
          </a:p>
          <a:p>
            <a:pPr indent="0" lvl="0" marL="0" marR="0" rtl="0" algn="l">
              <a:lnSpc>
                <a:spcPct val="100000"/>
              </a:lnSpc>
              <a:spcBef>
                <a:spcPts val="0"/>
              </a:spcBef>
              <a:spcAft>
                <a:spcPts val="0"/>
              </a:spcAft>
              <a:buClr>
                <a:schemeClr val="dk2"/>
              </a:buClr>
              <a:buSzPts val="1600"/>
              <a:buFont typeface="Arial"/>
              <a:buNone/>
            </a:pPr>
            <a:r>
              <a:rPr b="1" i="0" lang="en-US" sz="1600" u="none">
                <a:solidFill>
                  <a:schemeClr val="dk2"/>
                </a:solidFill>
                <a:latin typeface="Arial"/>
                <a:ea typeface="Arial"/>
                <a:cs typeface="Arial"/>
                <a:sym typeface="Arial"/>
              </a:rPr>
              <a:t>The aircraft is recovering from a dive at 6g and 350 kts. During the recovery, the </a:t>
            </a:r>
            <a:endParaRPr/>
          </a:p>
          <a:p>
            <a:pPr indent="0" lvl="0" marL="0" marR="0" rtl="0" algn="l">
              <a:lnSpc>
                <a:spcPct val="100000"/>
              </a:lnSpc>
              <a:spcBef>
                <a:spcPts val="0"/>
              </a:spcBef>
              <a:spcAft>
                <a:spcPts val="0"/>
              </a:spcAft>
              <a:buClr>
                <a:schemeClr val="dk2"/>
              </a:buClr>
              <a:buSzPts val="1600"/>
              <a:buFont typeface="Arial"/>
              <a:buNone/>
            </a:pPr>
            <a:r>
              <a:rPr b="1" i="0" lang="en-US" sz="1600" u="none">
                <a:solidFill>
                  <a:schemeClr val="dk2"/>
                </a:solidFill>
                <a:latin typeface="Arial"/>
                <a:ea typeface="Arial"/>
                <a:cs typeface="Arial"/>
                <a:sym typeface="Arial"/>
              </a:rPr>
              <a:t>aircraft is rolled in to a turn while maintaining that load factor. The rolling g limit</a:t>
            </a:r>
            <a:endParaRPr/>
          </a:p>
          <a:p>
            <a:pPr indent="0" lvl="0" marL="0" marR="0" rtl="0" algn="l">
              <a:lnSpc>
                <a:spcPct val="100000"/>
              </a:lnSpc>
              <a:spcBef>
                <a:spcPts val="0"/>
              </a:spcBef>
              <a:spcAft>
                <a:spcPts val="0"/>
              </a:spcAft>
              <a:buClr>
                <a:schemeClr val="dk2"/>
              </a:buClr>
              <a:buSzPts val="1600"/>
              <a:buFont typeface="Arial"/>
              <a:buNone/>
            </a:pPr>
            <a:r>
              <a:rPr b="1" i="0" lang="en-US" sz="1600" u="none">
                <a:solidFill>
                  <a:schemeClr val="dk2"/>
                </a:solidFill>
                <a:latin typeface="Arial"/>
                <a:ea typeface="Arial"/>
                <a:cs typeface="Arial"/>
                <a:sym typeface="Arial"/>
              </a:rPr>
              <a:t>has been exceeded. </a:t>
            </a:r>
            <a:endParaRPr/>
          </a:p>
        </p:txBody>
      </p:sp>
      <p:sp>
        <p:nvSpPr>
          <p:cNvPr id="240" name="Google Shape;240;p21"/>
          <p:cNvSpPr txBox="1"/>
          <p:nvPr/>
        </p:nvSpPr>
        <p:spPr>
          <a:xfrm>
            <a:off x="2362200" y="1838325"/>
            <a:ext cx="2311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Arial"/>
              <a:buNone/>
            </a:pPr>
            <a:r>
              <a:rPr b="1" i="0" lang="en-US" sz="1800" u="none">
                <a:solidFill>
                  <a:schemeClr val="dk2"/>
                </a:solidFill>
                <a:latin typeface="Arial"/>
                <a:ea typeface="Arial"/>
                <a:cs typeface="Arial"/>
                <a:sym typeface="Arial"/>
              </a:rPr>
              <a:t>Rolling g limit (+5g)</a:t>
            </a:r>
            <a:endParaRPr/>
          </a:p>
        </p:txBody>
      </p:sp>
      <p:sp>
        <p:nvSpPr>
          <p:cNvPr id="241" name="Google Shape;241;p21"/>
          <p:cNvSpPr txBox="1"/>
          <p:nvPr/>
        </p:nvSpPr>
        <p:spPr>
          <a:xfrm>
            <a:off x="6689725" y="4659312"/>
            <a:ext cx="18415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2" name="Google Shape;242;p21"/>
          <p:cNvSpPr txBox="1"/>
          <p:nvPr/>
        </p:nvSpPr>
        <p:spPr>
          <a:xfrm>
            <a:off x="6899275" y="4735512"/>
            <a:ext cx="11493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400"/>
              <a:buFont typeface="Arial"/>
              <a:buNone/>
            </a:pPr>
            <a:r>
              <a:rPr b="1" i="0" lang="en-US" sz="1400" u="none">
                <a:solidFill>
                  <a:srgbClr val="CC0000"/>
                </a:solidFill>
                <a:latin typeface="Arial"/>
                <a:ea typeface="Arial"/>
                <a:cs typeface="Arial"/>
                <a:sym typeface="Arial"/>
              </a:rPr>
              <a:t>Mach limits</a:t>
            </a:r>
            <a:endParaRPr/>
          </a:p>
        </p:txBody>
      </p:sp>
      <p:cxnSp>
        <p:nvCxnSpPr>
          <p:cNvPr id="243" name="Google Shape;243;p21"/>
          <p:cNvCxnSpPr/>
          <p:nvPr/>
        </p:nvCxnSpPr>
        <p:spPr>
          <a:xfrm rot="10800000">
            <a:off x="6581775" y="4876800"/>
            <a:ext cx="381000"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244" name="Google Shape;244;p21"/>
          <p:cNvCxnSpPr/>
          <p:nvPr/>
        </p:nvCxnSpPr>
        <p:spPr>
          <a:xfrm>
            <a:off x="7953375" y="4905375"/>
            <a:ext cx="381000" cy="0"/>
          </a:xfrm>
          <a:prstGeom prst="straightConnector1">
            <a:avLst/>
          </a:prstGeom>
          <a:noFill/>
          <a:ln cap="flat" cmpd="sng" w="9525">
            <a:solidFill>
              <a:srgbClr val="CC0000"/>
            </a:solidFill>
            <a:prstDash val="solid"/>
            <a:miter lim="800000"/>
            <a:headEnd len="med" w="med" type="none"/>
            <a:tailEnd len="med" w="med" type="triangle"/>
          </a:ln>
        </p:spPr>
      </p:cxnSp>
      <p:sp>
        <p:nvSpPr>
          <p:cNvPr id="245" name="Google Shape;245;p21"/>
          <p:cNvSpPr txBox="1"/>
          <p:nvPr/>
        </p:nvSpPr>
        <p:spPr>
          <a:xfrm>
            <a:off x="6491287" y="5059362"/>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30000 ft</a:t>
            </a:r>
            <a:endParaRPr/>
          </a:p>
        </p:txBody>
      </p:sp>
      <p:sp>
        <p:nvSpPr>
          <p:cNvPr id="246" name="Google Shape;246;p21"/>
          <p:cNvSpPr txBox="1"/>
          <p:nvPr/>
        </p:nvSpPr>
        <p:spPr>
          <a:xfrm>
            <a:off x="7618412" y="5062537"/>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10000 ft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250" name="Shape 250"/>
        <p:cNvGrpSpPr/>
        <p:nvPr/>
      </p:nvGrpSpPr>
      <p:grpSpPr>
        <a:xfrm>
          <a:off x="0" y="0"/>
          <a:ext cx="0" cy="0"/>
          <a:chOff x="0" y="0"/>
          <a:chExt cx="0" cy="0"/>
        </a:xfrm>
      </p:grpSpPr>
      <p:pic>
        <p:nvPicPr>
          <p:cNvPr id="251" name="Google Shape;251;p22"/>
          <p:cNvPicPr preferRelativeResize="0"/>
          <p:nvPr/>
        </p:nvPicPr>
        <p:blipFill rotWithShape="1">
          <a:blip r:embed="rId3">
            <a:alphaModFix/>
          </a:blip>
          <a:srcRect b="0" l="0" r="0" t="0"/>
          <a:stretch/>
        </p:blipFill>
        <p:spPr>
          <a:xfrm>
            <a:off x="0" y="2209800"/>
            <a:ext cx="9144000" cy="4687887"/>
          </a:xfrm>
          <a:prstGeom prst="rect">
            <a:avLst/>
          </a:prstGeom>
          <a:noFill/>
          <a:ln cap="flat" cmpd="sng" w="9525">
            <a:solidFill>
              <a:srgbClr val="66CCFF"/>
            </a:solidFill>
            <a:prstDash val="solid"/>
            <a:miter lim="800000"/>
            <a:headEnd len="sm" w="sm" type="none"/>
            <a:tailEnd len="sm" w="sm" type="none"/>
          </a:ln>
        </p:spPr>
      </p:pic>
      <p:sp>
        <p:nvSpPr>
          <p:cNvPr id="252" name="Google Shape;252;p22"/>
          <p:cNvSpPr txBox="1"/>
          <p:nvPr/>
        </p:nvSpPr>
        <p:spPr>
          <a:xfrm>
            <a:off x="76200" y="1676400"/>
            <a:ext cx="5395912" cy="3365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600"/>
              <a:buFont typeface="Arial"/>
              <a:buNone/>
            </a:pPr>
            <a:r>
              <a:rPr b="1" i="0" lang="en-US" sz="1600" u="none">
                <a:solidFill>
                  <a:schemeClr val="dk2"/>
                </a:solidFill>
                <a:latin typeface="Arial"/>
                <a:ea typeface="Arial"/>
                <a:cs typeface="Arial"/>
                <a:sym typeface="Arial"/>
              </a:rPr>
              <a:t>Basic stalling speed </a:t>
            </a:r>
            <a:r>
              <a:rPr b="1" i="1" lang="en-US" sz="1600" u="none">
                <a:solidFill>
                  <a:schemeClr val="dk2"/>
                </a:solidFill>
                <a:latin typeface="Arial"/>
                <a:ea typeface="Arial"/>
                <a:cs typeface="Arial"/>
                <a:sym typeface="Arial"/>
              </a:rPr>
              <a:t>(at 1 g)</a:t>
            </a:r>
            <a:r>
              <a:rPr b="1" i="0" lang="en-US" sz="1600" u="none">
                <a:solidFill>
                  <a:schemeClr val="dk2"/>
                </a:solidFill>
                <a:latin typeface="Arial"/>
                <a:ea typeface="Arial"/>
                <a:cs typeface="Arial"/>
                <a:sym typeface="Arial"/>
              </a:rPr>
              <a:t>. (Approximately 55 knots </a:t>
            </a:r>
            <a:endParaRPr/>
          </a:p>
        </p:txBody>
      </p:sp>
      <p:cxnSp>
        <p:nvCxnSpPr>
          <p:cNvPr id="253" name="Google Shape;253;p22"/>
          <p:cNvCxnSpPr/>
          <p:nvPr/>
        </p:nvCxnSpPr>
        <p:spPr>
          <a:xfrm rot="10800000">
            <a:off x="4038600" y="3719512"/>
            <a:ext cx="685800" cy="0"/>
          </a:xfrm>
          <a:prstGeom prst="straightConnector1">
            <a:avLst/>
          </a:prstGeom>
          <a:noFill/>
          <a:ln cap="flat" cmpd="sng" w="28575">
            <a:solidFill>
              <a:srgbClr val="66CCFF"/>
            </a:solidFill>
            <a:prstDash val="solid"/>
            <a:miter lim="800000"/>
            <a:headEnd len="med" w="med" type="none"/>
            <a:tailEnd len="med" w="med" type="none"/>
          </a:ln>
        </p:spPr>
      </p:cxnSp>
      <p:sp>
        <p:nvSpPr>
          <p:cNvPr id="254" name="Google Shape;254;p22"/>
          <p:cNvSpPr txBox="1"/>
          <p:nvPr/>
        </p:nvSpPr>
        <p:spPr>
          <a:xfrm>
            <a:off x="5410200" y="3657600"/>
            <a:ext cx="1355725"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66CCFF"/>
              </a:buClr>
              <a:buSzPts val="1400"/>
              <a:buFont typeface="Arial"/>
              <a:buNone/>
            </a:pPr>
            <a:r>
              <a:rPr b="1" i="0" lang="en-US" sz="1400" u="none">
                <a:solidFill>
                  <a:srgbClr val="66CCFF"/>
                </a:solidFill>
                <a:latin typeface="Arial"/>
                <a:ea typeface="Arial"/>
                <a:cs typeface="Arial"/>
                <a:sym typeface="Arial"/>
              </a:rPr>
              <a:t>Rolling g limit</a:t>
            </a:r>
            <a:endParaRPr/>
          </a:p>
        </p:txBody>
      </p:sp>
      <p:sp>
        <p:nvSpPr>
          <p:cNvPr id="255" name="Google Shape;255;p22"/>
          <p:cNvSpPr txBox="1"/>
          <p:nvPr/>
        </p:nvSpPr>
        <p:spPr>
          <a:xfrm>
            <a:off x="1476375" y="60325"/>
            <a:ext cx="6143625" cy="396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INFORMATION FROM MANOEUVRE ENVELOPES</a:t>
            </a:r>
            <a:endParaRPr/>
          </a:p>
        </p:txBody>
      </p:sp>
      <p:cxnSp>
        <p:nvCxnSpPr>
          <p:cNvPr id="256" name="Google Shape;256;p22"/>
          <p:cNvCxnSpPr/>
          <p:nvPr/>
        </p:nvCxnSpPr>
        <p:spPr>
          <a:xfrm flipH="1">
            <a:off x="2090737" y="1981200"/>
            <a:ext cx="76200" cy="3048000"/>
          </a:xfrm>
          <a:prstGeom prst="straightConnector1">
            <a:avLst/>
          </a:prstGeom>
          <a:noFill/>
          <a:ln cap="flat" cmpd="sng" w="9525">
            <a:solidFill>
              <a:srgbClr val="9900CC"/>
            </a:solidFill>
            <a:prstDash val="solid"/>
            <a:miter lim="800000"/>
            <a:headEnd len="med" w="med" type="none"/>
            <a:tailEnd len="med" w="med" type="triangle"/>
          </a:ln>
        </p:spPr>
      </p:cxnSp>
      <p:sp>
        <p:nvSpPr>
          <p:cNvPr id="257" name="Google Shape;257;p22"/>
          <p:cNvSpPr txBox="1"/>
          <p:nvPr/>
        </p:nvSpPr>
        <p:spPr>
          <a:xfrm>
            <a:off x="6761162" y="4495800"/>
            <a:ext cx="11493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400"/>
              <a:buFont typeface="Arial"/>
              <a:buNone/>
            </a:pPr>
            <a:r>
              <a:rPr b="1" i="0" lang="en-US" sz="1400" u="none">
                <a:solidFill>
                  <a:srgbClr val="CC0000"/>
                </a:solidFill>
                <a:latin typeface="Arial"/>
                <a:ea typeface="Arial"/>
                <a:cs typeface="Arial"/>
                <a:sym typeface="Arial"/>
              </a:rPr>
              <a:t>Mach limits</a:t>
            </a:r>
            <a:endParaRPr/>
          </a:p>
        </p:txBody>
      </p:sp>
      <p:cxnSp>
        <p:nvCxnSpPr>
          <p:cNvPr id="258" name="Google Shape;258;p22"/>
          <p:cNvCxnSpPr/>
          <p:nvPr/>
        </p:nvCxnSpPr>
        <p:spPr>
          <a:xfrm rot="10800000">
            <a:off x="6491287" y="4648200"/>
            <a:ext cx="304800"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259" name="Google Shape;259;p22"/>
          <p:cNvCxnSpPr/>
          <p:nvPr/>
        </p:nvCxnSpPr>
        <p:spPr>
          <a:xfrm>
            <a:off x="7848600" y="4648200"/>
            <a:ext cx="381000" cy="0"/>
          </a:xfrm>
          <a:prstGeom prst="straightConnector1">
            <a:avLst/>
          </a:prstGeom>
          <a:noFill/>
          <a:ln cap="flat" cmpd="sng" w="9525">
            <a:solidFill>
              <a:srgbClr val="CC0000"/>
            </a:solidFill>
            <a:prstDash val="solid"/>
            <a:miter lim="800000"/>
            <a:headEnd len="med" w="med" type="none"/>
            <a:tailEnd len="med" w="med" type="triangle"/>
          </a:ln>
        </p:spPr>
      </p:cxnSp>
      <p:sp>
        <p:nvSpPr>
          <p:cNvPr id="260" name="Google Shape;260;p22"/>
          <p:cNvSpPr txBox="1"/>
          <p:nvPr/>
        </p:nvSpPr>
        <p:spPr>
          <a:xfrm>
            <a:off x="6429375" y="4910137"/>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30000 ft</a:t>
            </a:r>
            <a:endParaRPr/>
          </a:p>
        </p:txBody>
      </p:sp>
      <p:sp>
        <p:nvSpPr>
          <p:cNvPr id="261" name="Google Shape;261;p22"/>
          <p:cNvSpPr txBox="1"/>
          <p:nvPr/>
        </p:nvSpPr>
        <p:spPr>
          <a:xfrm>
            <a:off x="7527925" y="4910137"/>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10000 ft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57" name="Shape 57"/>
        <p:cNvGrpSpPr/>
        <p:nvPr/>
      </p:nvGrpSpPr>
      <p:grpSpPr>
        <a:xfrm>
          <a:off x="0" y="0"/>
          <a:ext cx="0" cy="0"/>
          <a:chOff x="0" y="0"/>
          <a:chExt cx="0" cy="0"/>
        </a:xfrm>
      </p:grpSpPr>
      <p:pic>
        <p:nvPicPr>
          <p:cNvPr id="58" name="Google Shape;58;p5"/>
          <p:cNvPicPr preferRelativeResize="0"/>
          <p:nvPr/>
        </p:nvPicPr>
        <p:blipFill rotWithShape="1">
          <a:blip r:embed="rId3">
            <a:alphaModFix/>
          </a:blip>
          <a:srcRect b="0" l="0" r="0" t="0"/>
          <a:stretch/>
        </p:blipFill>
        <p:spPr>
          <a:xfrm>
            <a:off x="2209800" y="2173287"/>
            <a:ext cx="6934200" cy="4684712"/>
          </a:xfrm>
          <a:prstGeom prst="rect">
            <a:avLst/>
          </a:prstGeom>
          <a:noFill/>
          <a:ln>
            <a:noFill/>
          </a:ln>
        </p:spPr>
      </p:pic>
      <p:sp>
        <p:nvSpPr>
          <p:cNvPr id="59" name="Google Shape;59;p5"/>
          <p:cNvSpPr txBox="1"/>
          <p:nvPr/>
        </p:nvSpPr>
        <p:spPr>
          <a:xfrm>
            <a:off x="-1930400" y="2092325"/>
            <a:ext cx="9144000" cy="0"/>
          </a:xfrm>
          <a:prstGeom prst="rect">
            <a:avLst/>
          </a:prstGeom>
          <a:noFill/>
          <a:ln>
            <a:noFill/>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60" name="Google Shape;60;p5"/>
          <p:cNvGrpSpPr/>
          <p:nvPr/>
        </p:nvGrpSpPr>
        <p:grpSpPr>
          <a:xfrm>
            <a:off x="3886200" y="395287"/>
            <a:ext cx="1266825" cy="304800"/>
            <a:chOff x="10120312" y="11599862"/>
            <a:chExt cx="2786062" cy="738187"/>
          </a:xfrm>
        </p:grpSpPr>
        <p:sp>
          <p:nvSpPr>
            <p:cNvPr id="61" name="Google Shape;61;p5"/>
            <p:cNvSpPr txBox="1"/>
            <p:nvPr/>
          </p:nvSpPr>
          <p:spPr>
            <a:xfrm>
              <a:off x="10120312" y="11599862"/>
              <a:ext cx="2786062" cy="738187"/>
            </a:xfrm>
            <a:prstGeom prst="rect">
              <a:avLst/>
            </a:prstGeom>
            <a:solidFill>
              <a:srgbClr val="FF0000"/>
            </a:solidFill>
            <a:ln cap="flat" cmpd="sng" w="9525">
              <a:solidFill>
                <a:srgbClr val="000000"/>
              </a:solidFill>
              <a:prstDash val="solid"/>
              <a:miter lim="800000"/>
              <a:headEnd len="sm" w="sm" type="none"/>
              <a:tailEnd len="sm" w="sm" type="none"/>
            </a:ln>
            <a:effectLst>
              <a:outerShdw blurRad="63500" dir="2700000" dist="35921">
                <a:srgbClr val="808080"/>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V</a:t>
              </a:r>
              <a:r>
                <a:rPr b="1" i="0" lang="en-US" sz="900" u="none">
                  <a:solidFill>
                    <a:srgbClr val="000000"/>
                  </a:solidFill>
                  <a:latin typeface="Arial"/>
                  <a:ea typeface="Arial"/>
                  <a:cs typeface="Arial"/>
                  <a:sym typeface="Arial"/>
                </a:rPr>
                <a:t>M</a:t>
              </a:r>
              <a:r>
                <a:rPr b="1" i="0" lang="en-US" sz="1200" u="none">
                  <a:solidFill>
                    <a:srgbClr val="000000"/>
                  </a:solidFill>
                  <a:latin typeface="Arial"/>
                  <a:ea typeface="Arial"/>
                  <a:cs typeface="Arial"/>
                  <a:sym typeface="Arial"/>
                </a:rPr>
                <a:t> = VB √n</a:t>
              </a:r>
              <a:endParaRPr/>
            </a:p>
          </p:txBody>
        </p:sp>
        <p:cxnSp>
          <p:nvCxnSpPr>
            <p:cNvPr id="62" name="Google Shape;62;p5"/>
            <p:cNvCxnSpPr/>
            <p:nvPr/>
          </p:nvCxnSpPr>
          <p:spPr>
            <a:xfrm>
              <a:off x="12263437" y="11715750"/>
              <a:ext cx="381000" cy="0"/>
            </a:xfrm>
            <a:prstGeom prst="straightConnector1">
              <a:avLst/>
            </a:prstGeom>
            <a:solidFill>
              <a:srgbClr val="FFFFFF"/>
            </a:solidFill>
            <a:ln cap="flat" cmpd="sng" w="12700">
              <a:solidFill>
                <a:srgbClr val="800000"/>
              </a:solidFill>
              <a:prstDash val="solid"/>
              <a:miter lim="800000"/>
              <a:headEnd len="med" w="med" type="none"/>
              <a:tailEnd len="med" w="med" type="none"/>
            </a:ln>
          </p:spPr>
        </p:cxnSp>
      </p:grpSp>
      <p:sp>
        <p:nvSpPr>
          <p:cNvPr id="63" name="Google Shape;63;p5"/>
          <p:cNvSpPr txBox="1"/>
          <p:nvPr/>
        </p:nvSpPr>
        <p:spPr>
          <a:xfrm>
            <a:off x="0" y="166687"/>
            <a:ext cx="9144000" cy="1692275"/>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500"/>
              <a:buFont typeface="Arial"/>
              <a:buNone/>
            </a:pPr>
            <a:r>
              <a:t/>
            </a:r>
            <a:endParaRPr b="1" i="0" sz="1500" u="none">
              <a:solidFill>
                <a:schemeClr val="dk2"/>
              </a:solidFill>
              <a:latin typeface="Arial"/>
              <a:ea typeface="Arial"/>
              <a:cs typeface="Arial"/>
              <a:sym typeface="Arial"/>
            </a:endParaRPr>
          </a:p>
          <a:p>
            <a:pPr indent="0" lvl="0" marL="0" marR="0" rtl="0" algn="just">
              <a:lnSpc>
                <a:spcPct val="100000"/>
              </a:lnSpc>
              <a:spcBef>
                <a:spcPts val="0"/>
              </a:spcBef>
              <a:spcAft>
                <a:spcPts val="0"/>
              </a:spcAft>
              <a:buClr>
                <a:schemeClr val="dk2"/>
              </a:buClr>
              <a:buSzPts val="1500"/>
              <a:buFont typeface="Arial"/>
              <a:buNone/>
            </a:pPr>
            <a:r>
              <a:rPr b="1" i="0" lang="en-US" sz="1500" u="none">
                <a:solidFill>
                  <a:schemeClr val="dk2"/>
                </a:solidFill>
                <a:latin typeface="Arial"/>
                <a:ea typeface="Arial"/>
                <a:cs typeface="Arial"/>
                <a:sym typeface="Arial"/>
              </a:rPr>
              <a:t>The formula for manoeuvre stall speed is:</a:t>
            </a:r>
            <a:endParaRPr b="1" i="0" sz="1500" u="none">
              <a:solidFill>
                <a:schemeClr val="dk2"/>
              </a:solidFill>
              <a:latin typeface="Arial"/>
              <a:ea typeface="Arial"/>
              <a:cs typeface="Arial"/>
              <a:sym typeface="Arial"/>
            </a:endParaRPr>
          </a:p>
          <a:p>
            <a:pPr indent="0" lvl="0" marL="0" marR="0" rtl="0" algn="just">
              <a:lnSpc>
                <a:spcPct val="100000"/>
              </a:lnSpc>
              <a:spcBef>
                <a:spcPts val="0"/>
              </a:spcBef>
              <a:spcAft>
                <a:spcPts val="0"/>
              </a:spcAft>
              <a:buClr>
                <a:schemeClr val="dk2"/>
              </a:buClr>
              <a:buSzPts val="1500"/>
              <a:buFont typeface="Arial"/>
              <a:buNone/>
            </a:pPr>
            <a:r>
              <a:rPr b="1" i="0" lang="en-US" sz="1500" u="none">
                <a:solidFill>
                  <a:schemeClr val="dk2"/>
                </a:solidFill>
                <a:latin typeface="Arial"/>
                <a:ea typeface="Arial"/>
                <a:cs typeface="Arial"/>
                <a:sym typeface="Arial"/>
              </a:rPr>
              <a:t>The manoeuvre stall speeds can be plotted graphically with EAS on the x-axis and load factor on the y-axis.</a:t>
            </a:r>
            <a:endParaRPr b="1" i="0" sz="1500" u="none">
              <a:solidFill>
                <a:schemeClr val="dk2"/>
              </a:solidFill>
              <a:latin typeface="Arial"/>
              <a:ea typeface="Arial"/>
              <a:cs typeface="Arial"/>
              <a:sym typeface="Arial"/>
            </a:endParaRPr>
          </a:p>
          <a:p>
            <a:pPr indent="0" lvl="0" marL="0" marR="0" rtl="0" algn="just">
              <a:lnSpc>
                <a:spcPct val="100000"/>
              </a:lnSpc>
              <a:spcBef>
                <a:spcPts val="0"/>
              </a:spcBef>
              <a:spcAft>
                <a:spcPts val="0"/>
              </a:spcAft>
              <a:buClr>
                <a:schemeClr val="dk2"/>
              </a:buClr>
              <a:buSzPts val="1500"/>
              <a:buFont typeface="Arial"/>
              <a:buNone/>
            </a:pPr>
            <a:r>
              <a:rPr b="1" i="1" lang="en-US" sz="1500" u="none">
                <a:solidFill>
                  <a:schemeClr val="dk2"/>
                </a:solidFill>
                <a:latin typeface="Arial"/>
                <a:ea typeface="Arial"/>
                <a:cs typeface="Arial"/>
                <a:sym typeface="Arial"/>
              </a:rPr>
              <a:t>Note that the graph starts at a load factor of 0.</a:t>
            </a:r>
            <a:r>
              <a:rPr b="1" i="0" lang="en-US" sz="1500" u="none">
                <a:solidFill>
                  <a:schemeClr val="dk2"/>
                </a:solidFill>
                <a:latin typeface="Arial"/>
                <a:ea typeface="Arial"/>
                <a:cs typeface="Arial"/>
                <a:sym typeface="Arial"/>
              </a:rPr>
              <a:t>  When the basic stalling speed (measured at 1g)</a:t>
            </a:r>
            <a:r>
              <a:rPr b="1" i="1" lang="en-US" sz="1000" u="none">
                <a:solidFill>
                  <a:schemeClr val="dk2"/>
                </a:solidFill>
                <a:latin typeface="Arial"/>
                <a:ea typeface="Arial"/>
                <a:cs typeface="Arial"/>
                <a:sym typeface="Arial"/>
              </a:rPr>
              <a:t>)</a:t>
            </a:r>
            <a:r>
              <a:rPr b="1" i="0" lang="en-US" sz="1500" u="none">
                <a:solidFill>
                  <a:schemeClr val="dk2"/>
                </a:solidFill>
                <a:latin typeface="Arial"/>
                <a:ea typeface="Arial"/>
                <a:cs typeface="Arial"/>
                <a:sym typeface="Arial"/>
              </a:rPr>
              <a:t> is plotted, it is apparent that flight below the basic stalling speed is perfectly feasible at load factors below one.</a:t>
            </a:r>
            <a:endParaRPr/>
          </a:p>
        </p:txBody>
      </p:sp>
      <p:sp>
        <p:nvSpPr>
          <p:cNvPr id="64" name="Google Shape;64;p5"/>
          <p:cNvSpPr txBox="1"/>
          <p:nvPr/>
        </p:nvSpPr>
        <p:spPr>
          <a:xfrm>
            <a:off x="0" y="2974975"/>
            <a:ext cx="2057400" cy="942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r>
              <a:rPr b="1" i="0" lang="en-US" sz="1400" u="none">
                <a:solidFill>
                  <a:schemeClr val="dk2"/>
                </a:solidFill>
                <a:latin typeface="Arial"/>
                <a:ea typeface="Arial"/>
                <a:cs typeface="Arial"/>
                <a:sym typeface="Arial"/>
              </a:rPr>
              <a:t>In the areas to the left of the manoeuvre stall speed lines, the aircraft will be stalled.</a:t>
            </a:r>
            <a:endParaRPr/>
          </a:p>
        </p:txBody>
      </p:sp>
      <p:sp>
        <p:nvSpPr>
          <p:cNvPr id="65" name="Google Shape;65;p5"/>
          <p:cNvSpPr txBox="1"/>
          <p:nvPr/>
        </p:nvSpPr>
        <p:spPr>
          <a:xfrm>
            <a:off x="946150" y="-39687"/>
            <a:ext cx="7156450" cy="3667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800"/>
              <a:buFont typeface="Arial"/>
              <a:buNone/>
            </a:pPr>
            <a:r>
              <a:rPr b="1" i="0" lang="en-US" sz="1800" u="none">
                <a:solidFill>
                  <a:schemeClr val="dk2"/>
                </a:solidFill>
                <a:latin typeface="Arial"/>
                <a:ea typeface="Arial"/>
                <a:cs typeface="Arial"/>
                <a:sym typeface="Arial"/>
              </a:rPr>
              <a:t>CONSTRUCTION OF  ENVELOPES – MANOUVRE STALL SPEED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265" name="Shape 265"/>
        <p:cNvGrpSpPr/>
        <p:nvPr/>
      </p:nvGrpSpPr>
      <p:grpSpPr>
        <a:xfrm>
          <a:off x="0" y="0"/>
          <a:ext cx="0" cy="0"/>
          <a:chOff x="0" y="0"/>
          <a:chExt cx="0" cy="0"/>
        </a:xfrm>
      </p:grpSpPr>
      <p:pic>
        <p:nvPicPr>
          <p:cNvPr id="266" name="Google Shape;266;p23"/>
          <p:cNvPicPr preferRelativeResize="0"/>
          <p:nvPr/>
        </p:nvPicPr>
        <p:blipFill rotWithShape="1">
          <a:blip r:embed="rId3">
            <a:alphaModFix/>
          </a:blip>
          <a:srcRect b="0" l="0" r="0" t="0"/>
          <a:stretch/>
        </p:blipFill>
        <p:spPr>
          <a:xfrm>
            <a:off x="28575" y="2171700"/>
            <a:ext cx="9144000" cy="4686300"/>
          </a:xfrm>
          <a:prstGeom prst="rect">
            <a:avLst/>
          </a:prstGeom>
          <a:noFill/>
          <a:ln cap="flat" cmpd="sng" w="28575">
            <a:solidFill>
              <a:srgbClr val="000000"/>
            </a:solidFill>
            <a:prstDash val="solid"/>
            <a:miter lim="800000"/>
            <a:headEnd len="sm" w="sm" type="none"/>
            <a:tailEnd len="sm" w="sm" type="none"/>
          </a:ln>
        </p:spPr>
      </p:pic>
      <p:sp>
        <p:nvSpPr>
          <p:cNvPr id="267" name="Google Shape;267;p23"/>
          <p:cNvSpPr txBox="1"/>
          <p:nvPr/>
        </p:nvSpPr>
        <p:spPr>
          <a:xfrm>
            <a:off x="-990600" y="852487"/>
            <a:ext cx="9601200" cy="581025"/>
          </a:xfrm>
          <a:prstGeom prst="rect">
            <a:avLst/>
          </a:prstGeom>
          <a:noFill/>
          <a:ln>
            <a:noFill/>
          </a:ln>
        </p:spPr>
        <p:txBody>
          <a:bodyPr anchorCtr="0" anchor="ctr" bIns="45700" lIns="91425" spcFirstLastPara="1" rIns="91425" wrap="square" tIns="45700">
            <a:noAutofit/>
          </a:bodyPr>
          <a:lstStyle/>
          <a:p>
            <a:pPr indent="-101600" lvl="2" marL="914400" marR="0" rtl="0" algn="l">
              <a:lnSpc>
                <a:spcPct val="100000"/>
              </a:lnSpc>
              <a:spcBef>
                <a:spcPts val="0"/>
              </a:spcBef>
              <a:spcAft>
                <a:spcPts val="0"/>
              </a:spcAft>
              <a:buClr>
                <a:schemeClr val="dk2"/>
              </a:buClr>
              <a:buSzPts val="1600"/>
              <a:buFont typeface="Noto Sans Symbols"/>
              <a:buChar char="▪"/>
            </a:pPr>
            <a:r>
              <a:rPr b="1" i="0" lang="en-US" sz="1600" u="none" cap="none" strike="noStrike">
                <a:solidFill>
                  <a:schemeClr val="dk2"/>
                </a:solidFill>
                <a:latin typeface="Arial"/>
                <a:ea typeface="Arial"/>
                <a:cs typeface="Arial"/>
                <a:sym typeface="Arial"/>
              </a:rPr>
              <a:t>Available load factor at any height and speed.  (eg. 240 knots at 10 000 feet gives +6 g) </a:t>
            </a:r>
            <a:endParaRPr/>
          </a:p>
          <a:p>
            <a:pPr indent="0" lvl="0" marL="0" marR="0" rtl="0" algn="l">
              <a:lnSpc>
                <a:spcPct val="100000"/>
              </a:lnSpc>
              <a:spcBef>
                <a:spcPts val="0"/>
              </a:spcBef>
              <a:spcAft>
                <a:spcPts val="0"/>
              </a:spcAft>
              <a:buNone/>
            </a:pPr>
            <a:r>
              <a:t/>
            </a:r>
            <a:endParaRPr b="1" i="0" sz="1600" u="none" cap="none" strike="noStrike">
              <a:solidFill>
                <a:schemeClr val="dk2"/>
              </a:solidFill>
              <a:latin typeface="Arial"/>
              <a:ea typeface="Arial"/>
              <a:cs typeface="Arial"/>
              <a:sym typeface="Arial"/>
            </a:endParaRPr>
          </a:p>
        </p:txBody>
      </p:sp>
      <p:cxnSp>
        <p:nvCxnSpPr>
          <p:cNvPr id="268" name="Google Shape;268;p23"/>
          <p:cNvCxnSpPr/>
          <p:nvPr/>
        </p:nvCxnSpPr>
        <p:spPr>
          <a:xfrm rot="10800000">
            <a:off x="4038600" y="3686175"/>
            <a:ext cx="762000" cy="0"/>
          </a:xfrm>
          <a:prstGeom prst="straightConnector1">
            <a:avLst/>
          </a:prstGeom>
          <a:noFill/>
          <a:ln cap="flat" cmpd="sng" w="28575">
            <a:solidFill>
              <a:srgbClr val="6699FF"/>
            </a:solidFill>
            <a:prstDash val="solid"/>
            <a:miter lim="800000"/>
            <a:headEnd len="med" w="med" type="none"/>
            <a:tailEnd len="med" w="med" type="none"/>
          </a:ln>
        </p:spPr>
      </p:cxnSp>
      <p:sp>
        <p:nvSpPr>
          <p:cNvPr id="269" name="Google Shape;269;p23"/>
          <p:cNvSpPr txBox="1"/>
          <p:nvPr/>
        </p:nvSpPr>
        <p:spPr>
          <a:xfrm>
            <a:off x="5013325" y="3640137"/>
            <a:ext cx="1355725"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99FF"/>
              </a:buClr>
              <a:buSzPts val="1400"/>
              <a:buFont typeface="Arial"/>
              <a:buNone/>
            </a:pPr>
            <a:r>
              <a:rPr b="1" i="0" lang="en-US" sz="1400" u="none">
                <a:solidFill>
                  <a:srgbClr val="3399FF"/>
                </a:solidFill>
                <a:latin typeface="Arial"/>
                <a:ea typeface="Arial"/>
                <a:cs typeface="Arial"/>
                <a:sym typeface="Arial"/>
              </a:rPr>
              <a:t>Rolling g limit</a:t>
            </a:r>
            <a:endParaRPr/>
          </a:p>
        </p:txBody>
      </p:sp>
      <p:sp>
        <p:nvSpPr>
          <p:cNvPr id="270" name="Google Shape;270;p23"/>
          <p:cNvSpPr txBox="1"/>
          <p:nvPr/>
        </p:nvSpPr>
        <p:spPr>
          <a:xfrm>
            <a:off x="1443037" y="76200"/>
            <a:ext cx="6213475"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INFORMATION FROM  MANOEUVRE ENVELOPES</a:t>
            </a:r>
            <a:endParaRPr/>
          </a:p>
        </p:txBody>
      </p:sp>
      <p:cxnSp>
        <p:nvCxnSpPr>
          <p:cNvPr id="271" name="Google Shape;271;p23"/>
          <p:cNvCxnSpPr/>
          <p:nvPr/>
        </p:nvCxnSpPr>
        <p:spPr>
          <a:xfrm flipH="1">
            <a:off x="5915025" y="1190625"/>
            <a:ext cx="990600" cy="2209800"/>
          </a:xfrm>
          <a:prstGeom prst="straightConnector1">
            <a:avLst/>
          </a:prstGeom>
          <a:noFill/>
          <a:ln cap="flat" cmpd="sng" w="9525">
            <a:solidFill>
              <a:srgbClr val="000000"/>
            </a:solidFill>
            <a:prstDash val="solid"/>
            <a:miter lim="800000"/>
            <a:headEnd len="med" w="med" type="none"/>
            <a:tailEnd len="med" w="med" type="triangle"/>
          </a:ln>
        </p:spPr>
      </p:cxnSp>
      <p:sp>
        <p:nvSpPr>
          <p:cNvPr id="272" name="Google Shape;272;p23"/>
          <p:cNvSpPr txBox="1"/>
          <p:nvPr/>
        </p:nvSpPr>
        <p:spPr>
          <a:xfrm>
            <a:off x="6781800" y="4572000"/>
            <a:ext cx="11493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400"/>
              <a:buFont typeface="Arial"/>
              <a:buNone/>
            </a:pPr>
            <a:r>
              <a:rPr b="1" i="0" lang="en-US" sz="1400" u="none">
                <a:solidFill>
                  <a:srgbClr val="CC0000"/>
                </a:solidFill>
                <a:latin typeface="Arial"/>
                <a:ea typeface="Arial"/>
                <a:cs typeface="Arial"/>
                <a:sym typeface="Arial"/>
              </a:rPr>
              <a:t>Mach limits</a:t>
            </a:r>
            <a:endParaRPr/>
          </a:p>
        </p:txBody>
      </p:sp>
      <p:cxnSp>
        <p:nvCxnSpPr>
          <p:cNvPr id="273" name="Google Shape;273;p23"/>
          <p:cNvCxnSpPr/>
          <p:nvPr/>
        </p:nvCxnSpPr>
        <p:spPr>
          <a:xfrm rot="10800000">
            <a:off x="6538912" y="4724400"/>
            <a:ext cx="304800"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274" name="Google Shape;274;p23"/>
          <p:cNvCxnSpPr/>
          <p:nvPr/>
        </p:nvCxnSpPr>
        <p:spPr>
          <a:xfrm>
            <a:off x="7862887" y="4724400"/>
            <a:ext cx="381000" cy="0"/>
          </a:xfrm>
          <a:prstGeom prst="straightConnector1">
            <a:avLst/>
          </a:prstGeom>
          <a:noFill/>
          <a:ln cap="flat" cmpd="sng" w="9525">
            <a:solidFill>
              <a:srgbClr val="CC0000"/>
            </a:solidFill>
            <a:prstDash val="solid"/>
            <a:miter lim="800000"/>
            <a:headEnd len="med" w="med" type="none"/>
            <a:tailEnd len="med" w="med" type="triangle"/>
          </a:ln>
        </p:spPr>
      </p:cxnSp>
      <p:sp>
        <p:nvSpPr>
          <p:cNvPr id="275" name="Google Shape;275;p23"/>
          <p:cNvSpPr txBox="1"/>
          <p:nvPr/>
        </p:nvSpPr>
        <p:spPr>
          <a:xfrm>
            <a:off x="6443662" y="4986337"/>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30000 ft</a:t>
            </a:r>
            <a:endParaRPr/>
          </a:p>
        </p:txBody>
      </p:sp>
      <p:sp>
        <p:nvSpPr>
          <p:cNvPr id="276" name="Google Shape;276;p23"/>
          <p:cNvSpPr txBox="1"/>
          <p:nvPr/>
        </p:nvSpPr>
        <p:spPr>
          <a:xfrm>
            <a:off x="7556500" y="4986337"/>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10000 ft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280" name="Shape 280"/>
        <p:cNvGrpSpPr/>
        <p:nvPr/>
      </p:nvGrpSpPr>
      <p:grpSpPr>
        <a:xfrm>
          <a:off x="0" y="0"/>
          <a:ext cx="0" cy="0"/>
          <a:chOff x="0" y="0"/>
          <a:chExt cx="0" cy="0"/>
        </a:xfrm>
      </p:grpSpPr>
      <p:pic>
        <p:nvPicPr>
          <p:cNvPr id="281" name="Google Shape;281;p24"/>
          <p:cNvPicPr preferRelativeResize="0"/>
          <p:nvPr/>
        </p:nvPicPr>
        <p:blipFill rotWithShape="1">
          <a:blip r:embed="rId3">
            <a:alphaModFix/>
          </a:blip>
          <a:srcRect b="0" l="0" r="0" t="0"/>
          <a:stretch/>
        </p:blipFill>
        <p:spPr>
          <a:xfrm>
            <a:off x="0" y="2286000"/>
            <a:ext cx="9144000" cy="4618037"/>
          </a:xfrm>
          <a:prstGeom prst="rect">
            <a:avLst/>
          </a:prstGeom>
          <a:noFill/>
          <a:ln>
            <a:noFill/>
          </a:ln>
        </p:spPr>
      </p:pic>
      <p:sp>
        <p:nvSpPr>
          <p:cNvPr id="282" name="Google Shape;282;p24"/>
          <p:cNvSpPr txBox="1"/>
          <p:nvPr/>
        </p:nvSpPr>
        <p:spPr>
          <a:xfrm>
            <a:off x="609600" y="1066800"/>
            <a:ext cx="6858000" cy="611187"/>
          </a:xfrm>
          <a:prstGeom prst="rect">
            <a:avLst/>
          </a:prstGeom>
          <a:noFill/>
          <a:ln>
            <a:noFill/>
          </a:ln>
        </p:spPr>
        <p:txBody>
          <a:bodyPr anchorCtr="0" anchor="ctr" bIns="45700" lIns="91425" spcFirstLastPara="1" rIns="91425" wrap="square" tIns="45700">
            <a:noAutofit/>
          </a:bodyPr>
          <a:lstStyle/>
          <a:p>
            <a:pPr indent="0" lvl="2" marL="914400" marR="0" rtl="0" algn="l">
              <a:lnSpc>
                <a:spcPct val="100000"/>
              </a:lnSpc>
              <a:spcBef>
                <a:spcPts val="0"/>
              </a:spcBef>
              <a:spcAft>
                <a:spcPts val="0"/>
              </a:spcAft>
              <a:buClr>
                <a:schemeClr val="dk2"/>
              </a:buClr>
              <a:buSzPts val="1600"/>
              <a:buFont typeface="Arial"/>
              <a:buNone/>
            </a:pPr>
            <a:r>
              <a:rPr b="1" i="0" lang="en-US" sz="1600" u="none" cap="none" strike="noStrike">
                <a:solidFill>
                  <a:schemeClr val="dk2"/>
                </a:solidFill>
                <a:latin typeface="Arial"/>
                <a:ea typeface="Arial"/>
                <a:cs typeface="Arial"/>
                <a:sym typeface="Arial"/>
              </a:rPr>
              <a:t>Maximum EAS at any height.  (eg. 270 knots at 30 000 feet) </a:t>
            </a:r>
            <a:endParaRPr/>
          </a:p>
          <a:p>
            <a:pPr indent="0" lvl="0" marL="0" marR="0" rtl="0" algn="l">
              <a:lnSpc>
                <a:spcPct val="100000"/>
              </a:lnSpc>
              <a:spcBef>
                <a:spcPts val="0"/>
              </a:spcBef>
              <a:spcAft>
                <a:spcPts val="0"/>
              </a:spcAft>
              <a:buNone/>
            </a:pPr>
            <a:r>
              <a:t/>
            </a:r>
            <a:endParaRPr b="1" i="0" sz="1600" u="none" cap="none" strike="noStrike">
              <a:solidFill>
                <a:schemeClr val="dk2"/>
              </a:solidFill>
              <a:latin typeface="Arial"/>
              <a:ea typeface="Arial"/>
              <a:cs typeface="Arial"/>
              <a:sym typeface="Arial"/>
            </a:endParaRPr>
          </a:p>
        </p:txBody>
      </p:sp>
      <p:sp>
        <p:nvSpPr>
          <p:cNvPr id="283" name="Google Shape;283;p24"/>
          <p:cNvSpPr txBox="1"/>
          <p:nvPr/>
        </p:nvSpPr>
        <p:spPr>
          <a:xfrm>
            <a:off x="6794500" y="4648200"/>
            <a:ext cx="114935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400"/>
              <a:buFont typeface="Arial"/>
              <a:buNone/>
            </a:pPr>
            <a:r>
              <a:rPr b="1" i="0" lang="en-US" sz="1400" u="none">
                <a:solidFill>
                  <a:srgbClr val="CC0000"/>
                </a:solidFill>
                <a:latin typeface="Arial"/>
                <a:ea typeface="Arial"/>
                <a:cs typeface="Arial"/>
                <a:sym typeface="Arial"/>
              </a:rPr>
              <a:t>Mach limits</a:t>
            </a:r>
            <a:endParaRPr/>
          </a:p>
        </p:txBody>
      </p:sp>
      <p:cxnSp>
        <p:nvCxnSpPr>
          <p:cNvPr id="284" name="Google Shape;284;p24"/>
          <p:cNvCxnSpPr/>
          <p:nvPr/>
        </p:nvCxnSpPr>
        <p:spPr>
          <a:xfrm rot="10800000">
            <a:off x="6553200" y="4800600"/>
            <a:ext cx="304800" cy="0"/>
          </a:xfrm>
          <a:prstGeom prst="straightConnector1">
            <a:avLst/>
          </a:prstGeom>
          <a:noFill/>
          <a:ln cap="flat" cmpd="sng" w="9525">
            <a:solidFill>
              <a:srgbClr val="CC0000"/>
            </a:solidFill>
            <a:prstDash val="solid"/>
            <a:miter lim="800000"/>
            <a:headEnd len="med" w="med" type="none"/>
            <a:tailEnd len="med" w="med" type="triangle"/>
          </a:ln>
        </p:spPr>
      </p:cxnSp>
      <p:cxnSp>
        <p:nvCxnSpPr>
          <p:cNvPr id="285" name="Google Shape;285;p24"/>
          <p:cNvCxnSpPr/>
          <p:nvPr/>
        </p:nvCxnSpPr>
        <p:spPr>
          <a:xfrm>
            <a:off x="7848600" y="4800600"/>
            <a:ext cx="457200" cy="0"/>
          </a:xfrm>
          <a:prstGeom prst="straightConnector1">
            <a:avLst/>
          </a:prstGeom>
          <a:noFill/>
          <a:ln cap="flat" cmpd="sng" w="9525">
            <a:solidFill>
              <a:srgbClr val="CC0000"/>
            </a:solidFill>
            <a:prstDash val="solid"/>
            <a:miter lim="800000"/>
            <a:headEnd len="med" w="med" type="none"/>
            <a:tailEnd len="med" w="med" type="triangle"/>
          </a:ln>
        </p:spPr>
      </p:cxnSp>
      <p:sp>
        <p:nvSpPr>
          <p:cNvPr id="286" name="Google Shape;286;p24"/>
          <p:cNvSpPr txBox="1"/>
          <p:nvPr/>
        </p:nvSpPr>
        <p:spPr>
          <a:xfrm>
            <a:off x="6491287" y="5048250"/>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30000 ft</a:t>
            </a:r>
            <a:endParaRPr/>
          </a:p>
        </p:txBody>
      </p:sp>
      <p:sp>
        <p:nvSpPr>
          <p:cNvPr id="287" name="Google Shape;287;p24"/>
          <p:cNvSpPr txBox="1"/>
          <p:nvPr/>
        </p:nvSpPr>
        <p:spPr>
          <a:xfrm>
            <a:off x="7618412" y="5059362"/>
            <a:ext cx="7493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200"/>
              <a:buFont typeface="Arial"/>
              <a:buNone/>
            </a:pPr>
            <a:r>
              <a:rPr b="1" i="0" lang="en-US" sz="1200" u="none">
                <a:solidFill>
                  <a:srgbClr val="CC0000"/>
                </a:solidFill>
                <a:latin typeface="Arial"/>
                <a:ea typeface="Arial"/>
                <a:cs typeface="Arial"/>
                <a:sym typeface="Arial"/>
              </a:rPr>
              <a:t>10000 ft</a:t>
            </a:r>
            <a:endParaRPr/>
          </a:p>
        </p:txBody>
      </p:sp>
      <p:sp>
        <p:nvSpPr>
          <p:cNvPr id="288" name="Google Shape;288;p24"/>
          <p:cNvSpPr txBox="1"/>
          <p:nvPr/>
        </p:nvSpPr>
        <p:spPr>
          <a:xfrm>
            <a:off x="5807075" y="3744912"/>
            <a:ext cx="1355725"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6699FF"/>
              </a:buClr>
              <a:buSzPts val="1400"/>
              <a:buFont typeface="Arial"/>
              <a:buNone/>
            </a:pPr>
            <a:r>
              <a:rPr b="1" i="0" lang="en-US" sz="1400" u="none">
                <a:solidFill>
                  <a:srgbClr val="6699FF"/>
                </a:solidFill>
                <a:latin typeface="Arial"/>
                <a:ea typeface="Arial"/>
                <a:cs typeface="Arial"/>
                <a:sym typeface="Arial"/>
              </a:rPr>
              <a:t>Rolling g limit</a:t>
            </a:r>
            <a:endParaRPr/>
          </a:p>
        </p:txBody>
      </p:sp>
      <p:sp>
        <p:nvSpPr>
          <p:cNvPr id="289" name="Google Shape;289;p24"/>
          <p:cNvSpPr txBox="1"/>
          <p:nvPr/>
        </p:nvSpPr>
        <p:spPr>
          <a:xfrm>
            <a:off x="1066800" y="87312"/>
            <a:ext cx="6911975"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     INFORMATION FROM MANOEUVRE ENVELOPES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293" name="Shape 293"/>
        <p:cNvGrpSpPr/>
        <p:nvPr/>
      </p:nvGrpSpPr>
      <p:grpSpPr>
        <a:xfrm>
          <a:off x="0" y="0"/>
          <a:ext cx="0" cy="0"/>
          <a:chOff x="0" y="0"/>
          <a:chExt cx="0" cy="0"/>
        </a:xfrm>
      </p:grpSpPr>
      <p:pic>
        <p:nvPicPr>
          <p:cNvPr id="294" name="Google Shape;294;p25"/>
          <p:cNvPicPr preferRelativeResize="0"/>
          <p:nvPr/>
        </p:nvPicPr>
        <p:blipFill rotWithShape="1">
          <a:blip r:embed="rId3">
            <a:alphaModFix/>
          </a:blip>
          <a:srcRect b="0" l="0" r="0" t="0"/>
          <a:stretch/>
        </p:blipFill>
        <p:spPr>
          <a:xfrm>
            <a:off x="0" y="2171700"/>
            <a:ext cx="9144000" cy="4686300"/>
          </a:xfrm>
          <a:prstGeom prst="rect">
            <a:avLst/>
          </a:prstGeom>
          <a:noFill/>
          <a:ln>
            <a:noFill/>
          </a:ln>
        </p:spPr>
      </p:pic>
      <p:sp>
        <p:nvSpPr>
          <p:cNvPr id="295" name="Google Shape;295;p25"/>
          <p:cNvSpPr txBox="1"/>
          <p:nvPr/>
        </p:nvSpPr>
        <p:spPr>
          <a:xfrm>
            <a:off x="692150" y="409575"/>
            <a:ext cx="7613650" cy="1495425"/>
          </a:xfrm>
          <a:prstGeom prst="rect">
            <a:avLst/>
          </a:prstGeom>
          <a:noFill/>
          <a:ln>
            <a:noFill/>
          </a:ln>
        </p:spPr>
        <p:txBody>
          <a:bodyPr anchorCtr="0" anchor="ctr" bIns="45700" lIns="91425" spcFirstLastPara="1" rIns="91425" wrap="square" tIns="45700">
            <a:noAutofit/>
          </a:bodyPr>
          <a:lstStyle/>
          <a:p>
            <a:pPr indent="0" lvl="2" marL="914400" marR="0" rtl="0" algn="l">
              <a:lnSpc>
                <a:spcPct val="100000"/>
              </a:lnSpc>
              <a:spcBef>
                <a:spcPts val="0"/>
              </a:spcBef>
              <a:spcAft>
                <a:spcPts val="0"/>
              </a:spcAft>
              <a:buClr>
                <a:schemeClr val="dk2"/>
              </a:buClr>
              <a:buSzPts val="1800"/>
              <a:buFont typeface="Arial"/>
              <a:buNone/>
            </a:pPr>
            <a:r>
              <a:rPr b="1" i="0" lang="en-US" sz="1800" u="none" cap="none" strike="noStrike">
                <a:solidFill>
                  <a:schemeClr val="dk2"/>
                </a:solidFill>
                <a:latin typeface="Arial"/>
                <a:ea typeface="Arial"/>
                <a:cs typeface="Arial"/>
                <a:sym typeface="Arial"/>
              </a:rPr>
              <a:t>  Stall speed at any height and load factor.</a:t>
            </a:r>
            <a:endParaRPr/>
          </a:p>
          <a:p>
            <a:pPr indent="0" lvl="2" marL="914400" marR="0" rtl="0" algn="l">
              <a:lnSpc>
                <a:spcPct val="100000"/>
              </a:lnSpc>
              <a:spcBef>
                <a:spcPts val="0"/>
              </a:spcBef>
              <a:spcAft>
                <a:spcPts val="0"/>
              </a:spcAft>
              <a:buClr>
                <a:schemeClr val="dk2"/>
              </a:buClr>
              <a:buSzPts val="1800"/>
              <a:buFont typeface="Arial"/>
              <a:buNone/>
            </a:pPr>
            <a:r>
              <a:rPr b="1" i="0" lang="en-US" sz="1800" u="none" cap="none" strike="noStrike">
                <a:solidFill>
                  <a:schemeClr val="dk2"/>
                </a:solidFill>
                <a:latin typeface="Arial"/>
                <a:ea typeface="Arial"/>
                <a:cs typeface="Arial"/>
                <a:sym typeface="Arial"/>
              </a:rPr>
              <a:t> </a:t>
            </a:r>
            <a:endParaRPr/>
          </a:p>
          <a:p>
            <a:pPr indent="0" lvl="2" marL="91440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dk2"/>
              </a:solidFill>
              <a:latin typeface="Arial"/>
              <a:ea typeface="Arial"/>
              <a:cs typeface="Arial"/>
              <a:sym typeface="Arial"/>
            </a:endParaRPr>
          </a:p>
          <a:p>
            <a:pPr indent="0" lvl="2" marL="914400" marR="0" rtl="0" algn="l">
              <a:lnSpc>
                <a:spcPct val="100000"/>
              </a:lnSpc>
              <a:spcBef>
                <a:spcPts val="0"/>
              </a:spcBef>
              <a:spcAft>
                <a:spcPts val="0"/>
              </a:spcAft>
              <a:buClr>
                <a:schemeClr val="dk2"/>
              </a:buClr>
              <a:buSzPts val="1800"/>
              <a:buFont typeface="Arial"/>
              <a:buNone/>
            </a:pPr>
            <a:r>
              <a:rPr b="1" i="0" lang="en-US" sz="1800" u="none" cap="none" strike="noStrike">
                <a:solidFill>
                  <a:schemeClr val="dk2"/>
                </a:solidFill>
                <a:latin typeface="Arial"/>
                <a:ea typeface="Arial"/>
                <a:cs typeface="Arial"/>
                <a:sym typeface="Arial"/>
              </a:rPr>
              <a:t>  eg. 3g at 10 000 feet gives a stall speed of 130 knots </a:t>
            </a:r>
            <a:endParaRPr/>
          </a:p>
          <a:p>
            <a:pPr indent="0" lvl="0" marL="0" marR="0" rtl="0" algn="l">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               </a:t>
            </a:r>
            <a:endParaRPr/>
          </a:p>
        </p:txBody>
      </p:sp>
      <p:sp>
        <p:nvSpPr>
          <p:cNvPr id="296" name="Google Shape;296;p25"/>
          <p:cNvSpPr txBox="1"/>
          <p:nvPr/>
        </p:nvSpPr>
        <p:spPr>
          <a:xfrm>
            <a:off x="1752600" y="0"/>
            <a:ext cx="5959475"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INFORMATION FROM MANOEVRE ENVELOPES</a:t>
            </a:r>
            <a:endParaRPr/>
          </a:p>
        </p:txBody>
      </p:sp>
      <p:sp>
        <p:nvSpPr>
          <p:cNvPr id="297" name="Google Shape;297;p25"/>
          <p:cNvSpPr txBox="1"/>
          <p:nvPr/>
        </p:nvSpPr>
        <p:spPr>
          <a:xfrm>
            <a:off x="5959475" y="3668712"/>
            <a:ext cx="1355725"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6699FF"/>
              </a:buClr>
              <a:buSzPts val="1400"/>
              <a:buFont typeface="Arial"/>
              <a:buNone/>
            </a:pPr>
            <a:r>
              <a:rPr b="1" i="0" lang="en-US" sz="1400" u="none">
                <a:solidFill>
                  <a:srgbClr val="6699FF"/>
                </a:solidFill>
                <a:latin typeface="Arial"/>
                <a:ea typeface="Arial"/>
                <a:cs typeface="Arial"/>
                <a:sym typeface="Arial"/>
              </a:rPr>
              <a:t>Rolling g limit</a:t>
            </a:r>
            <a:endParaRPr/>
          </a:p>
        </p:txBody>
      </p:sp>
      <p:sp>
        <p:nvSpPr>
          <p:cNvPr id="298" name="Google Shape;298;p25"/>
          <p:cNvSpPr txBox="1"/>
          <p:nvPr/>
        </p:nvSpPr>
        <p:spPr>
          <a:xfrm>
            <a:off x="6510337" y="4597400"/>
            <a:ext cx="18859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800"/>
              <a:buFont typeface="Arial"/>
              <a:buNone/>
            </a:pPr>
            <a:r>
              <a:rPr b="1" i="0" lang="en-US" sz="1800" u="none">
                <a:solidFill>
                  <a:srgbClr val="CC0000"/>
                </a:solidFill>
                <a:latin typeface="Arial"/>
                <a:ea typeface="Arial"/>
                <a:cs typeface="Arial"/>
                <a:sym typeface="Arial"/>
              </a:rPr>
              <a:t>Mach limit lines</a:t>
            </a:r>
            <a:endParaRPr/>
          </a:p>
        </p:txBody>
      </p:sp>
      <p:sp>
        <p:nvSpPr>
          <p:cNvPr id="299" name="Google Shape;299;p25"/>
          <p:cNvSpPr txBox="1"/>
          <p:nvPr/>
        </p:nvSpPr>
        <p:spPr>
          <a:xfrm>
            <a:off x="6461125" y="4964112"/>
            <a:ext cx="842962"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400"/>
              <a:buFont typeface="Arial"/>
              <a:buNone/>
            </a:pPr>
            <a:r>
              <a:rPr b="1" i="0" lang="en-US" sz="1400" u="none">
                <a:solidFill>
                  <a:srgbClr val="CC0000"/>
                </a:solidFill>
                <a:latin typeface="Arial"/>
                <a:ea typeface="Arial"/>
                <a:cs typeface="Arial"/>
                <a:sym typeface="Arial"/>
              </a:rPr>
              <a:t>30000 ft</a:t>
            </a:r>
            <a:endParaRPr/>
          </a:p>
        </p:txBody>
      </p:sp>
      <p:sp>
        <p:nvSpPr>
          <p:cNvPr id="300" name="Google Shape;300;p25"/>
          <p:cNvSpPr txBox="1"/>
          <p:nvPr/>
        </p:nvSpPr>
        <p:spPr>
          <a:xfrm>
            <a:off x="7510462" y="4986337"/>
            <a:ext cx="842962"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1400"/>
              <a:buFont typeface="Arial"/>
              <a:buNone/>
            </a:pPr>
            <a:r>
              <a:rPr b="1" i="0" lang="en-US" sz="1400" u="none">
                <a:solidFill>
                  <a:srgbClr val="CC0000"/>
                </a:solidFill>
                <a:latin typeface="Arial"/>
                <a:ea typeface="Arial"/>
                <a:cs typeface="Arial"/>
                <a:sym typeface="Arial"/>
              </a:rPr>
              <a:t>10000 ft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304" name="Shape 304"/>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69" name="Shape 69"/>
        <p:cNvGrpSpPr/>
        <p:nvPr/>
      </p:nvGrpSpPr>
      <p:grpSpPr>
        <a:xfrm>
          <a:off x="0" y="0"/>
          <a:ext cx="0" cy="0"/>
          <a:chOff x="0" y="0"/>
          <a:chExt cx="0" cy="0"/>
        </a:xfrm>
      </p:grpSpPr>
      <p:sp>
        <p:nvSpPr>
          <p:cNvPr id="70" name="Google Shape;70;p6"/>
          <p:cNvSpPr/>
          <p:nvPr/>
        </p:nvSpPr>
        <p:spPr>
          <a:xfrm>
            <a:off x="0" y="211772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71" name="Google Shape;71;p6"/>
          <p:cNvPicPr preferRelativeResize="0"/>
          <p:nvPr/>
        </p:nvPicPr>
        <p:blipFill rotWithShape="1">
          <a:blip r:embed="rId3">
            <a:alphaModFix/>
          </a:blip>
          <a:srcRect b="0" l="0" r="0" t="0"/>
          <a:stretch/>
        </p:blipFill>
        <p:spPr>
          <a:xfrm>
            <a:off x="762000" y="1593850"/>
            <a:ext cx="7620000" cy="5295900"/>
          </a:xfrm>
          <a:prstGeom prst="rect">
            <a:avLst/>
          </a:prstGeom>
          <a:noFill/>
          <a:ln>
            <a:noFill/>
          </a:ln>
        </p:spPr>
      </p:pic>
      <p:sp>
        <p:nvSpPr>
          <p:cNvPr id="72" name="Google Shape;72;p6"/>
          <p:cNvSpPr txBox="1"/>
          <p:nvPr/>
        </p:nvSpPr>
        <p:spPr>
          <a:xfrm>
            <a:off x="304800" y="457200"/>
            <a:ext cx="8534400" cy="822325"/>
          </a:xfrm>
          <a:prstGeom prst="rect">
            <a:avLst/>
          </a:prstGeom>
          <a:noFill/>
          <a:ln>
            <a:noFill/>
          </a:ln>
        </p:spPr>
        <p:txBody>
          <a:bodyPr anchorCtr="0" anchor="ctr" bIns="0" lIns="91425" spcFirstLastPara="1" rIns="91425" wrap="square" tIns="45700">
            <a:noAutofit/>
          </a:bodyPr>
          <a:lstStyle/>
          <a:p>
            <a:pPr indent="0" lvl="0" marL="0" marR="0" rtl="0" algn="l">
              <a:lnSpc>
                <a:spcPct val="100000"/>
              </a:lnSpc>
              <a:spcBef>
                <a:spcPts val="0"/>
              </a:spcBef>
              <a:spcAft>
                <a:spcPts val="0"/>
              </a:spcAft>
              <a:buClr>
                <a:schemeClr val="dk2"/>
              </a:buClr>
              <a:buSzPts val="1700"/>
              <a:buFont typeface="Arial"/>
              <a:buNone/>
            </a:pPr>
            <a:r>
              <a:rPr b="1" i="0" lang="en-US" sz="1700" u="none">
                <a:solidFill>
                  <a:schemeClr val="dk2"/>
                </a:solidFill>
                <a:latin typeface="Arial"/>
                <a:ea typeface="Arial"/>
                <a:cs typeface="Arial"/>
                <a:sym typeface="Arial"/>
              </a:rPr>
              <a:t>All aircraft are designed to certain load factor requirements. </a:t>
            </a:r>
            <a:endParaRPr/>
          </a:p>
          <a:p>
            <a:pPr indent="0" lvl="0" marL="0" marR="0" rtl="0" algn="l">
              <a:lnSpc>
                <a:spcPct val="100000"/>
              </a:lnSpc>
              <a:spcBef>
                <a:spcPts val="0"/>
              </a:spcBef>
              <a:spcAft>
                <a:spcPts val="0"/>
              </a:spcAft>
              <a:buClr>
                <a:schemeClr val="dk2"/>
              </a:buClr>
              <a:buSzPts val="1700"/>
              <a:buFont typeface="Arial"/>
              <a:buNone/>
            </a:pPr>
            <a:r>
              <a:rPr b="1" i="0" lang="en-US" sz="1700" u="none">
                <a:solidFill>
                  <a:schemeClr val="dk2"/>
                </a:solidFill>
                <a:latin typeface="Arial"/>
                <a:ea typeface="Arial"/>
                <a:cs typeface="Arial"/>
                <a:sym typeface="Arial"/>
              </a:rPr>
              <a:t>Civil aircraft category limitations are:  Normal  +3.80 to -1.52;  Utility  +4.40</a:t>
            </a:r>
            <a:endParaRPr/>
          </a:p>
          <a:p>
            <a:pPr indent="0" lvl="0" marL="0" marR="0" rtl="0" algn="l">
              <a:lnSpc>
                <a:spcPct val="100000"/>
              </a:lnSpc>
              <a:spcBef>
                <a:spcPts val="0"/>
              </a:spcBef>
              <a:spcAft>
                <a:spcPts val="0"/>
              </a:spcAft>
              <a:buClr>
                <a:schemeClr val="dk2"/>
              </a:buClr>
              <a:buSzPts val="1700"/>
              <a:buFont typeface="Arial"/>
              <a:buNone/>
            </a:pPr>
            <a:r>
              <a:rPr b="1" i="0" lang="en-US" sz="1700" u="none">
                <a:solidFill>
                  <a:schemeClr val="dk2"/>
                </a:solidFill>
                <a:latin typeface="Arial"/>
                <a:ea typeface="Arial"/>
                <a:cs typeface="Arial"/>
                <a:sym typeface="Arial"/>
              </a:rPr>
              <a:t>to -1.76;    Aerobatic  + 6.0 to  – 3.0  (the diagram below illustrates +7g to -3.75g).</a:t>
            </a:r>
            <a:endParaRPr/>
          </a:p>
        </p:txBody>
      </p:sp>
      <p:sp>
        <p:nvSpPr>
          <p:cNvPr id="73" name="Google Shape;73;p6"/>
          <p:cNvSpPr txBox="1"/>
          <p:nvPr/>
        </p:nvSpPr>
        <p:spPr>
          <a:xfrm>
            <a:off x="838200" y="90487"/>
            <a:ext cx="7308850" cy="3667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800"/>
              <a:buFont typeface="Arial"/>
              <a:buNone/>
            </a:pPr>
            <a:r>
              <a:rPr b="1" i="0" lang="en-US" sz="1800" u="none">
                <a:solidFill>
                  <a:schemeClr val="dk2"/>
                </a:solidFill>
                <a:latin typeface="Arial"/>
                <a:ea typeface="Arial"/>
                <a:cs typeface="Arial"/>
                <a:sym typeface="Arial"/>
              </a:rPr>
              <a:t>CONSTRUCTION OF ENVELOPES – LOAD FACTOR LIMITATIONS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77" name="Shape 77"/>
        <p:cNvGrpSpPr/>
        <p:nvPr/>
      </p:nvGrpSpPr>
      <p:grpSpPr>
        <a:xfrm>
          <a:off x="0" y="0"/>
          <a:ext cx="0" cy="0"/>
          <a:chOff x="0" y="0"/>
          <a:chExt cx="0" cy="0"/>
        </a:xfrm>
      </p:grpSpPr>
      <p:sp>
        <p:nvSpPr>
          <p:cNvPr id="78" name="Google Shape;78;p7"/>
          <p:cNvSpPr/>
          <p:nvPr/>
        </p:nvSpPr>
        <p:spPr>
          <a:xfrm>
            <a:off x="0" y="211772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9" name="Google Shape;79;p7"/>
          <p:cNvSpPr txBox="1"/>
          <p:nvPr/>
        </p:nvSpPr>
        <p:spPr>
          <a:xfrm>
            <a:off x="0" y="547687"/>
            <a:ext cx="9144000" cy="1524000"/>
          </a:xfrm>
          <a:prstGeom prst="rect">
            <a:avLst/>
          </a:prstGeom>
          <a:solidFill>
            <a:srgbClr val="FF0000"/>
          </a:solidFill>
          <a:ln cap="flat" cmpd="sng" w="9525">
            <a:solidFill>
              <a:srgbClr val="000000"/>
            </a:solidFill>
            <a:prstDash val="solid"/>
            <a:miter lim="800000"/>
            <a:headEnd len="sm" w="sm" type="none"/>
            <a:tailEnd len="sm" w="sm" type="none"/>
          </a:ln>
          <a:effectLst>
            <a:outerShdw blurRad="63500" dir="2700000" dist="35921">
              <a:srgbClr val="808080"/>
            </a:outerShdw>
          </a:effectLst>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000"/>
              <a:buFont typeface="Arial"/>
              <a:buNone/>
            </a:pPr>
            <a:r>
              <a:t/>
            </a:r>
            <a:endParaRPr b="1" i="0" sz="2000" u="none">
              <a:solidFill>
                <a:schemeClr val="dk2"/>
              </a:solidFill>
              <a:latin typeface="Arial"/>
              <a:ea typeface="Arial"/>
              <a:cs typeface="Arial"/>
              <a:sym typeface="Arial"/>
            </a:endParaRPr>
          </a:p>
          <a:p>
            <a:pPr indent="0" lvl="0" marL="0" marR="0" rtl="0" algn="just">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The "g" limitations are specified for a specific weight.  Should the weight of an aircraft increase, then the limiting "g" must be reduced to provide the same safety margins.</a:t>
            </a:r>
            <a:endParaRPr/>
          </a:p>
        </p:txBody>
      </p:sp>
      <p:pic>
        <p:nvPicPr>
          <p:cNvPr id="80" name="Google Shape;80;p7"/>
          <p:cNvPicPr preferRelativeResize="0"/>
          <p:nvPr/>
        </p:nvPicPr>
        <p:blipFill rotWithShape="1">
          <a:blip r:embed="rId3">
            <a:alphaModFix/>
          </a:blip>
          <a:srcRect b="0" l="0" r="0" t="0"/>
          <a:stretch/>
        </p:blipFill>
        <p:spPr>
          <a:xfrm>
            <a:off x="3200400" y="2322512"/>
            <a:ext cx="5943600" cy="4549775"/>
          </a:xfrm>
          <a:prstGeom prst="rect">
            <a:avLst/>
          </a:prstGeom>
          <a:noFill/>
          <a:ln>
            <a:noFill/>
          </a:ln>
        </p:spPr>
      </p:pic>
      <p:sp>
        <p:nvSpPr>
          <p:cNvPr id="81" name="Google Shape;81;p7"/>
          <p:cNvSpPr txBox="1"/>
          <p:nvPr/>
        </p:nvSpPr>
        <p:spPr>
          <a:xfrm>
            <a:off x="50800" y="1874837"/>
            <a:ext cx="184150" cy="3667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2" name="Google Shape;82;p7"/>
          <p:cNvSpPr txBox="1"/>
          <p:nvPr/>
        </p:nvSpPr>
        <p:spPr>
          <a:xfrm>
            <a:off x="-57150" y="3570287"/>
            <a:ext cx="2876550" cy="26019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900"/>
              <a:buFont typeface="Arial"/>
              <a:buNone/>
            </a:pPr>
            <a:r>
              <a:rPr b="1" i="0" lang="en-US" sz="1900" u="none">
                <a:solidFill>
                  <a:schemeClr val="dk2"/>
                </a:solidFill>
                <a:latin typeface="Arial"/>
                <a:ea typeface="Arial"/>
                <a:cs typeface="Arial"/>
                <a:sym typeface="Arial"/>
              </a:rPr>
              <a:t>The "g" limitations specified for an aircraft usually have a 50% safety margin above which permanent deformation and failure may occur.</a:t>
            </a:r>
            <a:endParaRPr/>
          </a:p>
          <a:p>
            <a:pPr indent="0" lvl="0" marL="0" marR="0" rtl="0" algn="l">
              <a:lnSpc>
                <a:spcPct val="100000"/>
              </a:lnSpc>
              <a:spcBef>
                <a:spcPts val="0"/>
              </a:spcBef>
              <a:spcAft>
                <a:spcPts val="0"/>
              </a:spcAft>
              <a:buNone/>
            </a:pPr>
            <a:r>
              <a:t/>
            </a:r>
            <a:endParaRPr b="1" i="0" sz="1900" u="none">
              <a:solidFill>
                <a:schemeClr val="dk2"/>
              </a:solidFill>
              <a:latin typeface="Arial"/>
              <a:ea typeface="Arial"/>
              <a:cs typeface="Arial"/>
              <a:sym typeface="Arial"/>
            </a:endParaRPr>
          </a:p>
        </p:txBody>
      </p:sp>
      <p:sp>
        <p:nvSpPr>
          <p:cNvPr id="83" name="Google Shape;83;p7"/>
          <p:cNvSpPr txBox="1"/>
          <p:nvPr/>
        </p:nvSpPr>
        <p:spPr>
          <a:xfrm>
            <a:off x="50800" y="2586037"/>
            <a:ext cx="184150" cy="5349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br>
              <a:rPr b="0" i="0" lang="en-US" sz="1100" u="none">
                <a:solidFill>
                  <a:schemeClr val="dk1"/>
                </a:solidFill>
                <a:latin typeface="Arial"/>
                <a:ea typeface="Arial"/>
                <a:cs typeface="Arial"/>
                <a:sym typeface="Arial"/>
              </a:rPr>
            </a:br>
            <a:endParaRPr/>
          </a:p>
        </p:txBody>
      </p:sp>
      <p:sp>
        <p:nvSpPr>
          <p:cNvPr id="84" name="Google Shape;84;p7"/>
          <p:cNvSpPr txBox="1"/>
          <p:nvPr/>
        </p:nvSpPr>
        <p:spPr>
          <a:xfrm>
            <a:off x="446087" y="87312"/>
            <a:ext cx="8188325" cy="3968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CONSTRUCTION OF ENVELOPES  -  LOAD FACTOR LIMITATIONS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88" name="Shape 88"/>
        <p:cNvGrpSpPr/>
        <p:nvPr/>
      </p:nvGrpSpPr>
      <p:grpSpPr>
        <a:xfrm>
          <a:off x="0" y="0"/>
          <a:ext cx="0" cy="0"/>
          <a:chOff x="0" y="0"/>
          <a:chExt cx="0" cy="0"/>
        </a:xfrm>
      </p:grpSpPr>
      <p:sp>
        <p:nvSpPr>
          <p:cNvPr id="89" name="Google Shape;89;p8"/>
          <p:cNvSpPr txBox="1"/>
          <p:nvPr/>
        </p:nvSpPr>
        <p:spPr>
          <a:xfrm>
            <a:off x="33337" y="685800"/>
            <a:ext cx="9144000" cy="11001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600"/>
              <a:buFont typeface="Arial"/>
              <a:buNone/>
            </a:pPr>
            <a:r>
              <a:rPr b="1" i="0" lang="en-US" sz="1600" u="none">
                <a:solidFill>
                  <a:schemeClr val="dk2"/>
                </a:solidFill>
                <a:latin typeface="Arial"/>
                <a:ea typeface="Arial"/>
                <a:cs typeface="Arial"/>
                <a:sym typeface="Arial"/>
              </a:rPr>
              <a:t>From airspeeds </a:t>
            </a:r>
            <a:r>
              <a:rPr b="1" i="0" lang="en-US" sz="1600" u="sng">
                <a:solidFill>
                  <a:schemeClr val="dk2"/>
                </a:solidFill>
                <a:latin typeface="Arial"/>
                <a:ea typeface="Arial"/>
                <a:cs typeface="Arial"/>
                <a:sym typeface="Arial"/>
              </a:rPr>
              <a:t>above</a:t>
            </a:r>
            <a:r>
              <a:rPr b="1" i="0" lang="en-US" sz="1600" u="none">
                <a:solidFill>
                  <a:schemeClr val="dk2"/>
                </a:solidFill>
                <a:latin typeface="Arial"/>
                <a:ea typeface="Arial"/>
                <a:cs typeface="Arial"/>
                <a:sym typeface="Arial"/>
              </a:rPr>
              <a:t> where the manoeuvre stall and the "g" limitation lines intersect, the aircraft can exceed the "g" limitations before stalling.  Below this point the aircraft will stall before reaching the "g" limitation.</a:t>
            </a:r>
            <a:endParaRPr/>
          </a:p>
          <a:p>
            <a:pPr indent="0" lvl="0" marL="0" marR="0" rtl="0" algn="l">
              <a:lnSpc>
                <a:spcPct val="100000"/>
              </a:lnSpc>
              <a:spcBef>
                <a:spcPts val="0"/>
              </a:spcBef>
              <a:spcAft>
                <a:spcPts val="0"/>
              </a:spcAft>
              <a:buNone/>
            </a:pPr>
            <a:r>
              <a:t/>
            </a:r>
            <a:endParaRPr b="1" i="0" sz="1600" u="none">
              <a:solidFill>
                <a:schemeClr val="dk2"/>
              </a:solidFill>
              <a:latin typeface="Arial"/>
              <a:ea typeface="Arial"/>
              <a:cs typeface="Arial"/>
              <a:sym typeface="Arial"/>
            </a:endParaRPr>
          </a:p>
        </p:txBody>
      </p:sp>
      <p:pic>
        <p:nvPicPr>
          <p:cNvPr id="90" name="Google Shape;90;p8"/>
          <p:cNvPicPr preferRelativeResize="0"/>
          <p:nvPr/>
        </p:nvPicPr>
        <p:blipFill rotWithShape="1">
          <a:blip r:embed="rId3">
            <a:alphaModFix/>
          </a:blip>
          <a:srcRect b="0" l="0" r="0" t="0"/>
          <a:stretch/>
        </p:blipFill>
        <p:spPr>
          <a:xfrm>
            <a:off x="928687" y="1908175"/>
            <a:ext cx="7239000" cy="4949825"/>
          </a:xfrm>
          <a:prstGeom prst="rect">
            <a:avLst/>
          </a:prstGeom>
          <a:noFill/>
          <a:ln>
            <a:noFill/>
          </a:ln>
        </p:spPr>
      </p:pic>
      <p:sp>
        <p:nvSpPr>
          <p:cNvPr id="91" name="Google Shape;91;p8"/>
          <p:cNvSpPr txBox="1"/>
          <p:nvPr/>
        </p:nvSpPr>
        <p:spPr>
          <a:xfrm>
            <a:off x="-79375" y="112712"/>
            <a:ext cx="92773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Arial"/>
              <a:buNone/>
            </a:pPr>
            <a:r>
              <a:rPr b="1" i="0" lang="en-US" sz="1800" u="none">
                <a:solidFill>
                  <a:schemeClr val="dk2"/>
                </a:solidFill>
                <a:latin typeface="Arial"/>
                <a:ea typeface="Arial"/>
                <a:cs typeface="Arial"/>
                <a:sym typeface="Arial"/>
              </a:rPr>
              <a:t>EXCEEDING LOAD FACTOR LIMITS AT AIRSPEEDS ABOVE 1“G”STALLING SPEED</a:t>
            </a:r>
            <a:endParaRPr/>
          </a:p>
        </p:txBody>
      </p:sp>
      <p:sp>
        <p:nvSpPr>
          <p:cNvPr id="92" name="Google Shape;92;p8"/>
          <p:cNvSpPr txBox="1"/>
          <p:nvPr/>
        </p:nvSpPr>
        <p:spPr>
          <a:xfrm>
            <a:off x="5260975" y="5497512"/>
            <a:ext cx="1978025"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99FF"/>
              </a:buClr>
              <a:buSzPts val="1400"/>
              <a:buFont typeface="Arial"/>
              <a:buNone/>
            </a:pPr>
            <a:r>
              <a:rPr b="1" i="0" lang="en-US" sz="1400" u="none">
                <a:solidFill>
                  <a:srgbClr val="3399FF"/>
                </a:solidFill>
                <a:latin typeface="Arial"/>
                <a:ea typeface="Arial"/>
                <a:cs typeface="Arial"/>
                <a:sym typeface="Arial"/>
              </a:rPr>
              <a:t>EAS limited as above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96" name="Shape 96"/>
        <p:cNvGrpSpPr/>
        <p:nvPr/>
      </p:nvGrpSpPr>
      <p:grpSpPr>
        <a:xfrm>
          <a:off x="0" y="0"/>
          <a:ext cx="0" cy="0"/>
          <a:chOff x="0" y="0"/>
          <a:chExt cx="0" cy="0"/>
        </a:xfrm>
      </p:grpSpPr>
      <p:pic>
        <p:nvPicPr>
          <p:cNvPr id="97" name="Google Shape;97;p9"/>
          <p:cNvPicPr preferRelativeResize="0"/>
          <p:nvPr/>
        </p:nvPicPr>
        <p:blipFill rotWithShape="1">
          <a:blip r:embed="rId3">
            <a:alphaModFix/>
          </a:blip>
          <a:srcRect b="0" l="0" r="0" t="0"/>
          <a:stretch/>
        </p:blipFill>
        <p:spPr>
          <a:xfrm>
            <a:off x="838200" y="1925637"/>
            <a:ext cx="7391400" cy="4946650"/>
          </a:xfrm>
          <a:prstGeom prst="rect">
            <a:avLst/>
          </a:prstGeom>
          <a:noFill/>
          <a:ln>
            <a:noFill/>
          </a:ln>
        </p:spPr>
      </p:pic>
      <p:sp>
        <p:nvSpPr>
          <p:cNvPr id="98" name="Google Shape;98;p9"/>
          <p:cNvSpPr txBox="1"/>
          <p:nvPr/>
        </p:nvSpPr>
        <p:spPr>
          <a:xfrm>
            <a:off x="1204912" y="-228600"/>
            <a:ext cx="4572000" cy="1143000"/>
          </a:xfrm>
          <a:prstGeom prst="rect">
            <a:avLst/>
          </a:prstGeom>
          <a:noFill/>
          <a:ln>
            <a:noFill/>
          </a:ln>
        </p:spPr>
        <p:txBody>
          <a:bodyPr anchorCtr="0" anchor="ctr" bIns="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                                </a:t>
            </a:r>
            <a:endParaRPr/>
          </a:p>
          <a:p>
            <a:pPr indent="0" lvl="0" marL="0" marR="0" rtl="0" algn="l">
              <a:lnSpc>
                <a:spcPct val="10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                                EAS LIMITATION</a:t>
            </a:r>
            <a:endParaRPr/>
          </a:p>
          <a:p>
            <a:pPr indent="0" lvl="0" marL="0" marR="0" rtl="0" algn="l">
              <a:lnSpc>
                <a:spcPct val="100000"/>
              </a:lnSpc>
              <a:spcBef>
                <a:spcPts val="0"/>
              </a:spcBef>
              <a:spcAft>
                <a:spcPts val="0"/>
              </a:spcAft>
              <a:buNone/>
            </a:pPr>
            <a:r>
              <a:t/>
            </a:r>
            <a:endParaRPr b="1" i="0" sz="2000" u="none">
              <a:solidFill>
                <a:schemeClr val="dk2"/>
              </a:solidFill>
              <a:latin typeface="Arial"/>
              <a:ea typeface="Arial"/>
              <a:cs typeface="Arial"/>
              <a:sym typeface="Arial"/>
            </a:endParaRPr>
          </a:p>
        </p:txBody>
      </p:sp>
      <p:sp>
        <p:nvSpPr>
          <p:cNvPr id="99" name="Google Shape;99;p9"/>
          <p:cNvSpPr txBox="1"/>
          <p:nvPr/>
        </p:nvSpPr>
        <p:spPr>
          <a:xfrm>
            <a:off x="19050" y="609600"/>
            <a:ext cx="9144000" cy="14462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900"/>
              <a:buFont typeface="Arial"/>
              <a:buNone/>
            </a:pPr>
            <a:r>
              <a:rPr b="1" i="0" lang="en-US" sz="1900" u="none">
                <a:solidFill>
                  <a:schemeClr val="dk2"/>
                </a:solidFill>
                <a:latin typeface="Arial"/>
                <a:ea typeface="Arial"/>
                <a:cs typeface="Arial"/>
                <a:sym typeface="Arial"/>
              </a:rPr>
              <a:t>Every aircraft has a maximum speed limit.  Beyond this limit the aircraft may be damaged, ranging from losing panels to total structural failure. Again there is a safety factor (5 - 10%) built in.</a:t>
            </a:r>
            <a:endParaRPr/>
          </a:p>
          <a:p>
            <a:pPr indent="0" lvl="0" marL="0" marR="0" rtl="0" algn="l">
              <a:lnSpc>
                <a:spcPct val="100000"/>
              </a:lnSpc>
              <a:spcBef>
                <a:spcPts val="0"/>
              </a:spcBef>
              <a:spcAft>
                <a:spcPts val="0"/>
              </a:spcAft>
              <a:buNone/>
            </a:pPr>
            <a:r>
              <a:t/>
            </a:r>
            <a:endParaRPr b="1" i="0" sz="1900" u="none">
              <a:solidFill>
                <a:schemeClr val="dk2"/>
              </a:solidFill>
              <a:latin typeface="Arial"/>
              <a:ea typeface="Arial"/>
              <a:cs typeface="Arial"/>
              <a:sym typeface="Arial"/>
            </a:endParaRPr>
          </a:p>
        </p:txBody>
      </p:sp>
      <p:sp>
        <p:nvSpPr>
          <p:cNvPr id="100" name="Google Shape;100;p9"/>
          <p:cNvSpPr txBox="1"/>
          <p:nvPr/>
        </p:nvSpPr>
        <p:spPr>
          <a:xfrm>
            <a:off x="-536575" y="246380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104" name="Shape 104"/>
        <p:cNvGrpSpPr/>
        <p:nvPr/>
      </p:nvGrpSpPr>
      <p:grpSpPr>
        <a:xfrm>
          <a:off x="0" y="0"/>
          <a:ext cx="0" cy="0"/>
          <a:chOff x="0" y="0"/>
          <a:chExt cx="0" cy="0"/>
        </a:xfrm>
      </p:grpSpPr>
      <p:pic>
        <p:nvPicPr>
          <p:cNvPr id="105" name="Google Shape;105;p10"/>
          <p:cNvPicPr preferRelativeResize="0"/>
          <p:nvPr/>
        </p:nvPicPr>
        <p:blipFill rotWithShape="1">
          <a:blip r:embed="rId3">
            <a:alphaModFix/>
          </a:blip>
          <a:srcRect b="0" l="0" r="0" t="0"/>
          <a:stretch/>
        </p:blipFill>
        <p:spPr>
          <a:xfrm>
            <a:off x="671512" y="1622425"/>
            <a:ext cx="7772400" cy="5235575"/>
          </a:xfrm>
          <a:prstGeom prst="rect">
            <a:avLst/>
          </a:prstGeom>
          <a:noFill/>
          <a:ln>
            <a:noFill/>
          </a:ln>
        </p:spPr>
      </p:pic>
      <p:sp>
        <p:nvSpPr>
          <p:cNvPr id="106" name="Google Shape;106;p10"/>
          <p:cNvSpPr txBox="1"/>
          <p:nvPr/>
        </p:nvSpPr>
        <p:spPr>
          <a:xfrm>
            <a:off x="1385887" y="0"/>
            <a:ext cx="6324600" cy="1057275"/>
          </a:xfrm>
          <a:prstGeom prst="rect">
            <a:avLst/>
          </a:prstGeom>
          <a:solidFill>
            <a:srgbClr val="FF0000"/>
          </a:solidFill>
          <a:ln cap="flat" cmpd="sng" w="9525">
            <a:solidFill>
              <a:srgbClr val="000000"/>
            </a:solidFill>
            <a:prstDash val="solid"/>
            <a:miter lim="800000"/>
            <a:headEnd len="sm" w="sm" type="none"/>
            <a:tailEnd len="sm" w="sm" type="none"/>
          </a:ln>
          <a:effectLst>
            <a:outerShdw blurRad="63500" dir="2700000" dist="35921">
              <a:srgbClr val="808080"/>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000"/>
              <a:buFont typeface="Arial"/>
              <a:buNone/>
            </a:pPr>
            <a:r>
              <a:rPr b="0" i="0" lang="en-US" sz="2000" u="none">
                <a:solidFill>
                  <a:schemeClr val="dk2"/>
                </a:solidFill>
                <a:latin typeface="Arial"/>
                <a:ea typeface="Arial"/>
                <a:cs typeface="Arial"/>
                <a:sym typeface="Arial"/>
              </a:rPr>
              <a:t>This completes the basic manoeuvre envelope.      Operations outside the basic manoeuvre envelope are either impossible or unsafe.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110" name="Shape 110"/>
        <p:cNvGrpSpPr/>
        <p:nvPr/>
      </p:nvGrpSpPr>
      <p:grpSpPr>
        <a:xfrm>
          <a:off x="0" y="0"/>
          <a:ext cx="0" cy="0"/>
          <a:chOff x="0" y="0"/>
          <a:chExt cx="0" cy="0"/>
        </a:xfrm>
      </p:grpSpPr>
      <p:sp>
        <p:nvSpPr>
          <p:cNvPr id="111" name="Google Shape;111;p11"/>
          <p:cNvSpPr/>
          <p:nvPr/>
        </p:nvSpPr>
        <p:spPr>
          <a:xfrm>
            <a:off x="0" y="2025650"/>
            <a:ext cx="9144000" cy="0"/>
          </a:xfrm>
          <a:prstGeom prst="rect">
            <a:avLst/>
          </a:prstGeom>
          <a:noFill/>
          <a:ln>
            <a:noFill/>
          </a:ln>
        </p:spPr>
        <p:txBody>
          <a:bodyPr anchorCtr="0" anchor="ctr" bIns="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12" name="Google Shape;112;p11"/>
          <p:cNvPicPr preferRelativeResize="0"/>
          <p:nvPr/>
        </p:nvPicPr>
        <p:blipFill rotWithShape="1">
          <a:blip r:embed="rId3">
            <a:alphaModFix/>
          </a:blip>
          <a:srcRect b="0" l="0" r="0" t="0"/>
          <a:stretch/>
        </p:blipFill>
        <p:spPr>
          <a:xfrm>
            <a:off x="0" y="2420937"/>
            <a:ext cx="9144000" cy="4486275"/>
          </a:xfrm>
          <a:prstGeom prst="rect">
            <a:avLst/>
          </a:prstGeom>
          <a:noFill/>
          <a:ln>
            <a:noFill/>
          </a:ln>
        </p:spPr>
      </p:pic>
      <p:sp>
        <p:nvSpPr>
          <p:cNvPr id="113" name="Google Shape;113;p11"/>
          <p:cNvSpPr txBox="1"/>
          <p:nvPr/>
        </p:nvSpPr>
        <p:spPr>
          <a:xfrm>
            <a:off x="762000" y="-36512"/>
            <a:ext cx="7620000" cy="3667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800"/>
              <a:buFont typeface="Arial"/>
              <a:buNone/>
            </a:pPr>
            <a:r>
              <a:rPr b="1" i="0" lang="en-US" sz="1800" u="none">
                <a:solidFill>
                  <a:schemeClr val="dk2"/>
                </a:solidFill>
                <a:latin typeface="Arial"/>
                <a:ea typeface="Arial"/>
                <a:cs typeface="Arial"/>
                <a:sym typeface="Arial"/>
              </a:rPr>
              <a:t>FACTORS CREATING REDUCED  CLmax  </a:t>
            </a:r>
            <a:endParaRPr/>
          </a:p>
        </p:txBody>
      </p:sp>
      <p:sp>
        <p:nvSpPr>
          <p:cNvPr id="114" name="Google Shape;114;p11"/>
          <p:cNvSpPr txBox="1"/>
          <p:nvPr/>
        </p:nvSpPr>
        <p:spPr>
          <a:xfrm>
            <a:off x="0" y="276225"/>
            <a:ext cx="9144000" cy="2314575"/>
          </a:xfrm>
          <a:prstGeom prst="rect">
            <a:avLst/>
          </a:prstGeom>
          <a:noFill/>
          <a:ln>
            <a:noFill/>
          </a:ln>
        </p:spPr>
        <p:txBody>
          <a:bodyPr anchorCtr="0" anchor="ctr" bIns="0" lIns="91425" spcFirstLastPara="1" rIns="91425" wrap="square" tIns="45700">
            <a:noAutofit/>
          </a:bodyPr>
          <a:lstStyle/>
          <a:p>
            <a:pPr indent="-342900" lvl="0" marL="342900" marR="0" rtl="0" algn="l">
              <a:lnSpc>
                <a:spcPct val="100000"/>
              </a:lnSpc>
              <a:spcBef>
                <a:spcPts val="0"/>
              </a:spcBef>
              <a:spcAft>
                <a:spcPts val="0"/>
              </a:spcAft>
              <a:buClr>
                <a:schemeClr val="dk2"/>
              </a:buClr>
              <a:buSzPts val="1900"/>
              <a:buFont typeface="Arial"/>
              <a:buNone/>
            </a:pPr>
            <a:r>
              <a:rPr b="1" i="0" lang="en-US" sz="1900" u="none">
                <a:solidFill>
                  <a:schemeClr val="dk2"/>
                </a:solidFill>
                <a:latin typeface="Arial"/>
                <a:ea typeface="Arial"/>
                <a:cs typeface="Arial"/>
                <a:sym typeface="Arial"/>
              </a:rPr>
              <a:t> T</a:t>
            </a:r>
            <a:r>
              <a:rPr b="1" i="0" lang="en-US" sz="1700" u="none">
                <a:solidFill>
                  <a:schemeClr val="dk2"/>
                </a:solidFill>
                <a:latin typeface="Arial"/>
                <a:ea typeface="Arial"/>
                <a:cs typeface="Arial"/>
                <a:sym typeface="Arial"/>
              </a:rPr>
              <a:t>he basic manoeuvre envelope has been constructed on the assumption that the</a:t>
            </a:r>
            <a:endParaRPr/>
          </a:p>
          <a:p>
            <a:pPr indent="-342900" lvl="0" marL="342900" marR="0" rtl="0" algn="l">
              <a:lnSpc>
                <a:spcPct val="100000"/>
              </a:lnSpc>
              <a:spcBef>
                <a:spcPts val="0"/>
              </a:spcBef>
              <a:spcAft>
                <a:spcPts val="0"/>
              </a:spcAft>
              <a:buClr>
                <a:schemeClr val="dk2"/>
              </a:buClr>
              <a:buSzPts val="1700"/>
              <a:buFont typeface="Arial"/>
              <a:buNone/>
            </a:pPr>
            <a:r>
              <a:rPr b="1" i="0" lang="en-US" sz="1700" u="none">
                <a:solidFill>
                  <a:schemeClr val="dk2"/>
                </a:solidFill>
                <a:latin typeface="Arial"/>
                <a:ea typeface="Arial"/>
                <a:cs typeface="Arial"/>
                <a:sym typeface="Arial"/>
              </a:rPr>
              <a:t> maximum value of C</a:t>
            </a:r>
            <a:r>
              <a:rPr b="1" i="0" lang="en-US" sz="1200" u="none">
                <a:solidFill>
                  <a:schemeClr val="dk2"/>
                </a:solidFill>
                <a:latin typeface="Arial"/>
                <a:ea typeface="Arial"/>
                <a:cs typeface="Arial"/>
                <a:sym typeface="Arial"/>
              </a:rPr>
              <a:t>L</a:t>
            </a:r>
            <a:r>
              <a:rPr b="1" i="0" lang="en-US" sz="1700" u="none">
                <a:solidFill>
                  <a:schemeClr val="dk2"/>
                </a:solidFill>
                <a:latin typeface="Arial"/>
                <a:ea typeface="Arial"/>
                <a:cs typeface="Arial"/>
                <a:sym typeface="Arial"/>
              </a:rPr>
              <a:t> is always the same.  But there are several factors that can</a:t>
            </a:r>
            <a:endParaRPr/>
          </a:p>
          <a:p>
            <a:pPr indent="-342900" lvl="0" marL="342900" marR="0" rtl="0" algn="l">
              <a:lnSpc>
                <a:spcPct val="100000"/>
              </a:lnSpc>
              <a:spcBef>
                <a:spcPts val="0"/>
              </a:spcBef>
              <a:spcAft>
                <a:spcPts val="0"/>
              </a:spcAft>
              <a:buClr>
                <a:schemeClr val="dk2"/>
              </a:buClr>
              <a:buSzPts val="1700"/>
              <a:buFont typeface="Arial"/>
              <a:buNone/>
            </a:pPr>
            <a:r>
              <a:rPr b="1" i="0" lang="en-US" sz="1700" u="none">
                <a:solidFill>
                  <a:schemeClr val="dk2"/>
                </a:solidFill>
                <a:latin typeface="Arial"/>
                <a:ea typeface="Arial"/>
                <a:cs typeface="Arial"/>
                <a:sym typeface="Arial"/>
              </a:rPr>
              <a:t> reduce the value of C</a:t>
            </a:r>
            <a:r>
              <a:rPr b="1" i="0" lang="en-US" sz="1200" u="none">
                <a:solidFill>
                  <a:schemeClr val="dk2"/>
                </a:solidFill>
                <a:latin typeface="Arial"/>
                <a:ea typeface="Arial"/>
                <a:cs typeface="Arial"/>
                <a:sym typeface="Arial"/>
              </a:rPr>
              <a:t>L max;</a:t>
            </a:r>
            <a:r>
              <a:rPr b="1" i="0" lang="en-US" sz="1700" u="none">
                <a:solidFill>
                  <a:schemeClr val="dk2"/>
                </a:solidFill>
                <a:latin typeface="Arial"/>
                <a:ea typeface="Arial"/>
                <a:cs typeface="Arial"/>
                <a:sym typeface="Arial"/>
              </a:rPr>
              <a:t> they include:</a:t>
            </a:r>
            <a:endParaRPr/>
          </a:p>
          <a:p>
            <a:pPr indent="-342900" lvl="0" marL="342900" marR="0" rtl="0" algn="l">
              <a:lnSpc>
                <a:spcPct val="100000"/>
              </a:lnSpc>
              <a:spcBef>
                <a:spcPts val="0"/>
              </a:spcBef>
              <a:spcAft>
                <a:spcPts val="0"/>
              </a:spcAft>
              <a:buClr>
                <a:schemeClr val="dk1"/>
              </a:buClr>
              <a:buSzPts val="1700"/>
              <a:buFont typeface="Arial"/>
              <a:buNone/>
            </a:pPr>
            <a:r>
              <a:t/>
            </a:r>
            <a:endParaRPr b="1" i="0" sz="1700" u="none">
              <a:solidFill>
                <a:schemeClr val="dk2"/>
              </a:solidFill>
              <a:latin typeface="Arial"/>
              <a:ea typeface="Arial"/>
              <a:cs typeface="Arial"/>
              <a:sym typeface="Arial"/>
            </a:endParaRPr>
          </a:p>
          <a:p>
            <a:pPr indent="-342900" lvl="0" marL="342900" marR="0" rtl="0" algn="l">
              <a:lnSpc>
                <a:spcPct val="100000"/>
              </a:lnSpc>
              <a:spcBef>
                <a:spcPts val="0"/>
              </a:spcBef>
              <a:spcAft>
                <a:spcPts val="0"/>
              </a:spcAft>
              <a:buClr>
                <a:schemeClr val="dk2"/>
              </a:buClr>
              <a:buSzPts val="1700"/>
              <a:buFont typeface="Arial"/>
              <a:buNone/>
            </a:pPr>
            <a:r>
              <a:rPr b="1" i="0" lang="en-US" sz="1700" u="none">
                <a:solidFill>
                  <a:schemeClr val="dk2"/>
                </a:solidFill>
                <a:latin typeface="Arial"/>
                <a:ea typeface="Arial"/>
                <a:cs typeface="Arial"/>
                <a:sym typeface="Arial"/>
              </a:rPr>
              <a:t>1. relative airflow compressibilty / shock waves at high angles of attack;</a:t>
            </a:r>
            <a:endParaRPr/>
          </a:p>
          <a:p>
            <a:pPr indent="-342900" lvl="0" marL="342900" marR="0" rtl="0" algn="l">
              <a:lnSpc>
                <a:spcPct val="100000"/>
              </a:lnSpc>
              <a:spcBef>
                <a:spcPts val="0"/>
              </a:spcBef>
              <a:spcAft>
                <a:spcPts val="0"/>
              </a:spcAft>
              <a:buClr>
                <a:schemeClr val="dk1"/>
              </a:buClr>
              <a:buSzPts val="1700"/>
              <a:buFont typeface="Arial"/>
              <a:buNone/>
            </a:pPr>
            <a:r>
              <a:t/>
            </a:r>
            <a:endParaRPr b="1" i="0" sz="1700" u="none">
              <a:solidFill>
                <a:schemeClr val="dk2"/>
              </a:solidFill>
              <a:latin typeface="Arial"/>
              <a:ea typeface="Arial"/>
              <a:cs typeface="Arial"/>
              <a:sym typeface="Arial"/>
            </a:endParaRPr>
          </a:p>
          <a:p>
            <a:pPr indent="-342900" lvl="0" marL="342900" marR="0" rtl="0" algn="l">
              <a:lnSpc>
                <a:spcPct val="100000"/>
              </a:lnSpc>
              <a:spcBef>
                <a:spcPts val="0"/>
              </a:spcBef>
              <a:spcAft>
                <a:spcPts val="0"/>
              </a:spcAft>
              <a:buClr>
                <a:schemeClr val="dk2"/>
              </a:buClr>
              <a:buSzPts val="1700"/>
              <a:buFont typeface="Arial"/>
              <a:buNone/>
            </a:pPr>
            <a:r>
              <a:rPr b="1" i="0" lang="en-US" sz="1700" u="none">
                <a:solidFill>
                  <a:schemeClr val="dk2"/>
                </a:solidFill>
                <a:latin typeface="Arial"/>
                <a:ea typeface="Arial"/>
                <a:cs typeface="Arial"/>
                <a:sym typeface="Arial"/>
              </a:rPr>
              <a:t>2. adverse boundary layer and handling issues at high angles of attack. </a:t>
            </a:r>
            <a:endParaRPr b="1" i="0" sz="1700" u="none">
              <a:solidFill>
                <a:schemeClr val="dk2"/>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700" u="none">
              <a:solidFill>
                <a:schemeClr val="dk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chemeClr val="lt1"/>
            </a:gs>
            <a:gs pos="100000">
              <a:schemeClr val="accent2"/>
            </a:gs>
          </a:gsLst>
          <a:lin ang="5400000" scaled="0"/>
        </a:gradFill>
      </p:bgPr>
    </p:bg>
    <p:spTree>
      <p:nvGrpSpPr>
        <p:cNvPr id="118" name="Shape 118"/>
        <p:cNvGrpSpPr/>
        <p:nvPr/>
      </p:nvGrpSpPr>
      <p:grpSpPr>
        <a:xfrm>
          <a:off x="0" y="0"/>
          <a:ext cx="0" cy="0"/>
          <a:chOff x="0" y="0"/>
          <a:chExt cx="0" cy="0"/>
        </a:xfrm>
      </p:grpSpPr>
      <p:sp>
        <p:nvSpPr>
          <p:cNvPr id="119" name="Google Shape;119;p12"/>
          <p:cNvSpPr txBox="1"/>
          <p:nvPr>
            <p:ph type="title"/>
          </p:nvPr>
        </p:nvSpPr>
        <p:spPr>
          <a:xfrm>
            <a:off x="457200" y="244475"/>
            <a:ext cx="8385175" cy="14319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Arial Black"/>
              <a:buNone/>
            </a:pPr>
            <a:r>
              <a:rPr b="1" i="0" lang="en-US" sz="3600" u="none" cap="none" strike="noStrike">
                <a:solidFill>
                  <a:schemeClr val="dk2"/>
                </a:solidFill>
                <a:latin typeface="Arial Black"/>
                <a:ea typeface="Arial Black"/>
                <a:cs typeface="Arial Black"/>
                <a:sym typeface="Arial Black"/>
              </a:rPr>
              <a:t>COMPRESSIBILITY</a:t>
            </a:r>
            <a:endParaRPr/>
          </a:p>
        </p:txBody>
      </p:sp>
      <p:sp>
        <p:nvSpPr>
          <p:cNvPr id="120" name="Google Shape;120;p12"/>
          <p:cNvSpPr txBox="1"/>
          <p:nvPr>
            <p:ph idx="1" type="body"/>
          </p:nvPr>
        </p:nvSpPr>
        <p:spPr>
          <a:xfrm>
            <a:off x="838200" y="1447800"/>
            <a:ext cx="8007350" cy="464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2000"/>
              <a:buFont typeface="Noto Sans Symbols"/>
              <a:buChar char="▪"/>
            </a:pPr>
            <a:r>
              <a:rPr b="1" i="0" lang="en-US" sz="2000" u="none" cap="none" strike="noStrike">
                <a:solidFill>
                  <a:schemeClr val="dk2"/>
                </a:solidFill>
                <a:latin typeface="Arial"/>
                <a:ea typeface="Arial"/>
                <a:cs typeface="Arial"/>
                <a:sym typeface="Arial"/>
              </a:rPr>
              <a:t>Consider an aerofoil moving through the air.  The velocity of </a:t>
            </a:r>
            <a:endParaRPr/>
          </a:p>
          <a:p>
            <a:pPr indent="-342900" lvl="0" marL="342900" marR="0" rtl="0" algn="l">
              <a:lnSpc>
                <a:spcPct val="80000"/>
              </a:lnSpc>
              <a:spcBef>
                <a:spcPts val="400"/>
              </a:spcBef>
              <a:spcAft>
                <a:spcPts val="0"/>
              </a:spcAft>
              <a:buClr>
                <a:schemeClr val="hlink"/>
              </a:buClr>
              <a:buSzPts val="2000"/>
              <a:buFont typeface="Noto Sans Symbols"/>
              <a:buNone/>
            </a:pPr>
            <a:r>
              <a:rPr b="1" i="0" lang="en-US" sz="2000" u="none" cap="none" strike="noStrike">
                <a:solidFill>
                  <a:schemeClr val="dk2"/>
                </a:solidFill>
                <a:latin typeface="Arial"/>
                <a:ea typeface="Arial"/>
                <a:cs typeface="Arial"/>
                <a:sym typeface="Arial"/>
              </a:rPr>
              <a:t>     the airflow is the greatest in the flow close to the aerofoil.</a:t>
            </a:r>
            <a:endParaRPr/>
          </a:p>
          <a:p>
            <a:pPr indent="-215900" lvl="0" marL="342900" marR="0" rtl="0" algn="l">
              <a:lnSpc>
                <a:spcPct val="80000"/>
              </a:lnSpc>
              <a:spcBef>
                <a:spcPts val="400"/>
              </a:spcBef>
              <a:spcAft>
                <a:spcPts val="0"/>
              </a:spcAft>
              <a:buClr>
                <a:schemeClr val="hlink"/>
              </a:buClr>
              <a:buSzPts val="2000"/>
              <a:buFont typeface="Noto Sans Symbols"/>
              <a:buNone/>
            </a:pPr>
            <a:r>
              <a:t/>
            </a:r>
            <a:endParaRPr b="1" i="0" sz="2000" u="none" cap="none" strike="noStrike">
              <a:solidFill>
                <a:schemeClr val="dk2"/>
              </a:solidFill>
              <a:latin typeface="Arial"/>
              <a:ea typeface="Arial"/>
              <a:cs typeface="Arial"/>
              <a:sym typeface="Arial"/>
            </a:endParaRPr>
          </a:p>
          <a:p>
            <a:pPr indent="-215900" lvl="0" marL="342900" marR="0" rtl="0" algn="l">
              <a:lnSpc>
                <a:spcPct val="80000"/>
              </a:lnSpc>
              <a:spcBef>
                <a:spcPts val="400"/>
              </a:spcBef>
              <a:spcAft>
                <a:spcPts val="0"/>
              </a:spcAft>
              <a:buClr>
                <a:schemeClr val="hlink"/>
              </a:buClr>
              <a:buSzPts val="2000"/>
              <a:buFont typeface="Noto Sans Symbols"/>
              <a:buNone/>
            </a:pPr>
            <a:r>
              <a:t/>
            </a:r>
            <a:endParaRPr b="1" i="0" sz="2000" u="none" cap="none" strike="noStrike">
              <a:solidFill>
                <a:schemeClr val="dk2"/>
              </a:solidFill>
              <a:latin typeface="Arial"/>
              <a:ea typeface="Arial"/>
              <a:cs typeface="Arial"/>
              <a:sym typeface="Arial"/>
            </a:endParaRPr>
          </a:p>
          <a:p>
            <a:pPr indent="-342900" lvl="0" marL="342900" marR="0" rtl="0" algn="l">
              <a:lnSpc>
                <a:spcPct val="80000"/>
              </a:lnSpc>
              <a:spcBef>
                <a:spcPts val="400"/>
              </a:spcBef>
              <a:spcAft>
                <a:spcPts val="0"/>
              </a:spcAft>
              <a:buClr>
                <a:schemeClr val="hlink"/>
              </a:buClr>
              <a:buSzPts val="2000"/>
              <a:buFont typeface="Noto Sans Symbols"/>
              <a:buChar char="▪"/>
            </a:pPr>
            <a:r>
              <a:rPr b="1" i="0" lang="en-US" sz="2000" u="none" cap="none" strike="noStrike">
                <a:solidFill>
                  <a:schemeClr val="dk2"/>
                </a:solidFill>
                <a:latin typeface="Arial"/>
                <a:ea typeface="Arial"/>
                <a:cs typeface="Arial"/>
                <a:sym typeface="Arial"/>
              </a:rPr>
              <a:t>If the free stream flow is close to the speed of sound, the</a:t>
            </a:r>
            <a:endParaRPr/>
          </a:p>
          <a:p>
            <a:pPr indent="-342900" lvl="0" marL="342900" marR="0" rtl="0" algn="l">
              <a:lnSpc>
                <a:spcPct val="80000"/>
              </a:lnSpc>
              <a:spcBef>
                <a:spcPts val="400"/>
              </a:spcBef>
              <a:spcAft>
                <a:spcPts val="0"/>
              </a:spcAft>
              <a:buClr>
                <a:schemeClr val="hlink"/>
              </a:buClr>
              <a:buSzPts val="2000"/>
              <a:buFont typeface="Noto Sans Symbols"/>
              <a:buNone/>
            </a:pPr>
            <a:r>
              <a:rPr b="1" i="0" lang="en-US" sz="2000" u="none" cap="none" strike="noStrike">
                <a:solidFill>
                  <a:schemeClr val="dk2"/>
                </a:solidFill>
                <a:latin typeface="Arial"/>
                <a:ea typeface="Arial"/>
                <a:cs typeface="Arial"/>
                <a:sym typeface="Arial"/>
              </a:rPr>
              <a:t>     airflow close to the wing may be supersonic. The associated</a:t>
            </a:r>
            <a:endParaRPr/>
          </a:p>
          <a:p>
            <a:pPr indent="-342900" lvl="0" marL="342900" marR="0" rtl="0" algn="l">
              <a:lnSpc>
                <a:spcPct val="80000"/>
              </a:lnSpc>
              <a:spcBef>
                <a:spcPts val="400"/>
              </a:spcBef>
              <a:spcAft>
                <a:spcPts val="0"/>
              </a:spcAft>
              <a:buClr>
                <a:schemeClr val="hlink"/>
              </a:buClr>
              <a:buSzPts val="2000"/>
              <a:buFont typeface="Noto Sans Symbols"/>
              <a:buNone/>
            </a:pPr>
            <a:r>
              <a:rPr b="1" i="0" lang="en-US" sz="2000" u="none" cap="none" strike="noStrike">
                <a:solidFill>
                  <a:schemeClr val="dk2"/>
                </a:solidFill>
                <a:latin typeface="Arial"/>
                <a:ea typeface="Arial"/>
                <a:cs typeface="Arial"/>
                <a:sym typeface="Arial"/>
              </a:rPr>
              <a:t>     compressibility and shock wave issues  will reduce the </a:t>
            </a:r>
            <a:endParaRPr/>
          </a:p>
          <a:p>
            <a:pPr indent="-342900" lvl="0" marL="342900" marR="0" rtl="0" algn="l">
              <a:lnSpc>
                <a:spcPct val="80000"/>
              </a:lnSpc>
              <a:spcBef>
                <a:spcPts val="400"/>
              </a:spcBef>
              <a:spcAft>
                <a:spcPts val="0"/>
              </a:spcAft>
              <a:buClr>
                <a:schemeClr val="hlink"/>
              </a:buClr>
              <a:buSzPts val="2000"/>
              <a:buFont typeface="Noto Sans Symbols"/>
              <a:buNone/>
            </a:pPr>
            <a:r>
              <a:rPr b="1" i="0" lang="en-US" sz="2000" u="none" cap="none" strike="noStrike">
                <a:solidFill>
                  <a:schemeClr val="dk2"/>
                </a:solidFill>
                <a:latin typeface="Arial"/>
                <a:ea typeface="Arial"/>
                <a:cs typeface="Arial"/>
                <a:sym typeface="Arial"/>
              </a:rPr>
              <a:t>     useable value of CL max.</a:t>
            </a:r>
            <a:endParaRPr/>
          </a:p>
          <a:p>
            <a:pPr indent="-215900" lvl="0" marL="342900" marR="0" rtl="0" algn="l">
              <a:lnSpc>
                <a:spcPct val="80000"/>
              </a:lnSpc>
              <a:spcBef>
                <a:spcPts val="400"/>
              </a:spcBef>
              <a:spcAft>
                <a:spcPts val="0"/>
              </a:spcAft>
              <a:buClr>
                <a:schemeClr val="hlink"/>
              </a:buClr>
              <a:buSzPts val="2000"/>
              <a:buFont typeface="Noto Sans Symbols"/>
              <a:buNone/>
            </a:pPr>
            <a:r>
              <a:t/>
            </a:r>
            <a:endParaRPr b="1" i="0" sz="2000" u="none" cap="none" strike="noStrike">
              <a:solidFill>
                <a:schemeClr val="dk2"/>
              </a:solidFill>
              <a:latin typeface="Arial"/>
              <a:ea typeface="Arial"/>
              <a:cs typeface="Arial"/>
              <a:sym typeface="Arial"/>
            </a:endParaRPr>
          </a:p>
          <a:p>
            <a:pPr indent="-215900" lvl="0" marL="342900" marR="0" rtl="0" algn="l">
              <a:lnSpc>
                <a:spcPct val="80000"/>
              </a:lnSpc>
              <a:spcBef>
                <a:spcPts val="400"/>
              </a:spcBef>
              <a:spcAft>
                <a:spcPts val="0"/>
              </a:spcAft>
              <a:buClr>
                <a:schemeClr val="hlink"/>
              </a:buClr>
              <a:buSzPts val="2000"/>
              <a:buFont typeface="Noto Sans Symbols"/>
              <a:buNone/>
            </a:pPr>
            <a:r>
              <a:t/>
            </a:r>
            <a:endParaRPr b="1" i="0" sz="2000" u="none" cap="none" strike="noStrike">
              <a:solidFill>
                <a:schemeClr val="dk2"/>
              </a:solidFill>
              <a:latin typeface="Arial"/>
              <a:ea typeface="Arial"/>
              <a:cs typeface="Arial"/>
              <a:sym typeface="Arial"/>
            </a:endParaRPr>
          </a:p>
          <a:p>
            <a:pPr indent="-342900" lvl="0" marL="342900" marR="0" rtl="0" algn="l">
              <a:lnSpc>
                <a:spcPct val="80000"/>
              </a:lnSpc>
              <a:spcBef>
                <a:spcPts val="400"/>
              </a:spcBef>
              <a:spcAft>
                <a:spcPts val="0"/>
              </a:spcAft>
              <a:buClr>
                <a:schemeClr val="hlink"/>
              </a:buClr>
              <a:buSzPts val="2000"/>
              <a:buFont typeface="Noto Sans Symbols"/>
              <a:buChar char="▪"/>
            </a:pPr>
            <a:r>
              <a:rPr b="1" i="0" lang="en-US" sz="2000" u="none" cap="none" strike="noStrike">
                <a:solidFill>
                  <a:schemeClr val="dk2"/>
                </a:solidFill>
                <a:latin typeface="Arial"/>
                <a:ea typeface="Arial"/>
                <a:cs typeface="Arial"/>
                <a:sym typeface="Arial"/>
              </a:rPr>
              <a:t>The reduction in CL max due to compressibility increases as</a:t>
            </a:r>
            <a:endParaRPr/>
          </a:p>
          <a:p>
            <a:pPr indent="-342900" lvl="0" marL="342900" marR="0" rtl="0" algn="l">
              <a:lnSpc>
                <a:spcPct val="80000"/>
              </a:lnSpc>
              <a:spcBef>
                <a:spcPts val="400"/>
              </a:spcBef>
              <a:spcAft>
                <a:spcPts val="0"/>
              </a:spcAft>
              <a:buClr>
                <a:schemeClr val="hlink"/>
              </a:buClr>
              <a:buSzPts val="2000"/>
              <a:buFont typeface="Noto Sans Symbols"/>
              <a:buNone/>
            </a:pPr>
            <a:r>
              <a:rPr b="1" i="0" lang="en-US" sz="2000" u="none" cap="none" strike="noStrike">
                <a:solidFill>
                  <a:schemeClr val="dk2"/>
                </a:solidFill>
                <a:latin typeface="Arial"/>
                <a:ea typeface="Arial"/>
                <a:cs typeface="Arial"/>
                <a:sym typeface="Arial"/>
              </a:rPr>
              <a:t>     the angle of attack increases.  This is because the </a:t>
            </a:r>
            <a:endParaRPr/>
          </a:p>
          <a:p>
            <a:pPr indent="-342900" lvl="0" marL="342900" marR="0" rtl="0" algn="l">
              <a:lnSpc>
                <a:spcPct val="80000"/>
              </a:lnSpc>
              <a:spcBef>
                <a:spcPts val="400"/>
              </a:spcBef>
              <a:spcAft>
                <a:spcPts val="0"/>
              </a:spcAft>
              <a:buClr>
                <a:schemeClr val="hlink"/>
              </a:buClr>
              <a:buSzPts val="2000"/>
              <a:buFont typeface="Noto Sans Symbols"/>
              <a:buNone/>
            </a:pPr>
            <a:r>
              <a:rPr b="1" i="0" lang="en-US" sz="2000" u="none" cap="none" strike="noStrike">
                <a:solidFill>
                  <a:schemeClr val="dk2"/>
                </a:solidFill>
                <a:latin typeface="Arial"/>
                <a:ea typeface="Arial"/>
                <a:cs typeface="Arial"/>
                <a:sym typeface="Arial"/>
              </a:rPr>
              <a:t>     acceleration of the airflow over the wing is the highest at</a:t>
            </a:r>
            <a:endParaRPr/>
          </a:p>
          <a:p>
            <a:pPr indent="-342900" lvl="0" marL="342900" marR="0" rtl="0" algn="l">
              <a:lnSpc>
                <a:spcPct val="80000"/>
              </a:lnSpc>
              <a:spcBef>
                <a:spcPts val="400"/>
              </a:spcBef>
              <a:spcAft>
                <a:spcPts val="0"/>
              </a:spcAft>
              <a:buClr>
                <a:schemeClr val="hlink"/>
              </a:buClr>
              <a:buSzPts val="2000"/>
              <a:buFont typeface="Noto Sans Symbols"/>
              <a:buNone/>
            </a:pPr>
            <a:r>
              <a:rPr b="1" i="0" lang="en-US" sz="2000" u="none" cap="none" strike="noStrike">
                <a:solidFill>
                  <a:schemeClr val="dk2"/>
                </a:solidFill>
                <a:latin typeface="Arial"/>
                <a:ea typeface="Arial"/>
                <a:cs typeface="Arial"/>
                <a:sym typeface="Arial"/>
              </a:rPr>
              <a:t>     large angles of attack.</a:t>
            </a:r>
            <a:endParaRPr/>
          </a:p>
          <a:p>
            <a:pPr indent="-215900" lvl="0" marL="342900" marR="0" rtl="0" algn="l">
              <a:lnSpc>
                <a:spcPct val="100000"/>
              </a:lnSpc>
              <a:spcBef>
                <a:spcPts val="400"/>
              </a:spcBef>
              <a:spcAft>
                <a:spcPts val="0"/>
              </a:spcAft>
              <a:buClr>
                <a:schemeClr val="hlink"/>
              </a:buClr>
              <a:buSzPts val="2000"/>
              <a:buFont typeface="Noto Sans Symbols"/>
              <a:buNone/>
            </a:pPr>
            <a:r>
              <a:t/>
            </a:r>
            <a:endParaRPr b="1" i="0" sz="2000" u="none">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lass Layers">
  <a:themeElements>
    <a:clrScheme name="default">
      <a:dk1>
        <a:srgbClr val="FFFFFF"/>
      </a:dk1>
      <a:lt1>
        <a:srgbClr val="008000"/>
      </a:lt1>
      <a:dk2>
        <a:srgbClr val="FFFFB7"/>
      </a:dk2>
      <a:lt2>
        <a:srgbClr val="006600"/>
      </a:lt2>
      <a:accent1>
        <a:srgbClr val="99CC00"/>
      </a:accent1>
      <a:accent2>
        <a:srgbClr val="00CC00"/>
      </a:accent2>
      <a:accent3>
        <a:srgbClr val="008000"/>
      </a:accent3>
      <a:accent4>
        <a:srgbClr val="99CC00"/>
      </a:accent4>
      <a:accent5>
        <a:srgbClr val="00CC00"/>
      </a:accent5>
      <a:accent6>
        <a:srgbClr val="008000"/>
      </a:accent6>
      <a:hlink>
        <a:srgbClr val="99FF66"/>
      </a:hlink>
      <a:folHlink>
        <a:srgbClr val="FFFF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