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669075" cy="9926625"/>
  <p:embeddedFontLst>
    <p:embeddedFont>
      <p:font typeface="Arial Narrow"/>
      <p:regular r:id="rId31"/>
      <p:bold r:id="rId32"/>
      <p:italic r:id="rId33"/>
      <p:boldItalic r:id="rId34"/>
    </p:embeddedFon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7">
          <p15:clr>
            <a:srgbClr val="000000"/>
          </p15:clr>
        </p15:guide>
        <p15:guide id="2" pos="210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0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alNarrow-italic.fntdata"/><Relationship Id="rId10" Type="http://schemas.openxmlformats.org/officeDocument/2006/relationships/slide" Target="slides/slide5.xml"/><Relationship Id="rId32" Type="http://schemas.openxmlformats.org/officeDocument/2006/relationships/font" Target="fonts/ArialNarrow-bold.fntdata"/><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font" Target="fonts/ArialNarr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778250" y="0"/>
            <a:ext cx="2889250" cy="4968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66750" y="4714875"/>
            <a:ext cx="5335587"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9428162"/>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chemeClr val="accent2"/>
            </a:gs>
          </a:gsLst>
          <a:lin ang="5400000" scaled="0"/>
        </a:gradFill>
      </p:bgPr>
    </p:bg>
    <p:spTree>
      <p:nvGrpSpPr>
        <p:cNvPr id="25" name="Shape 25"/>
        <p:cNvGrpSpPr/>
        <p:nvPr/>
      </p:nvGrpSpPr>
      <p:grpSpPr>
        <a:xfrm>
          <a:off x="0" y="0"/>
          <a:ext cx="0" cy="0"/>
          <a:chOff x="0" y="0"/>
          <a:chExt cx="0" cy="0"/>
        </a:xfrm>
      </p:grpSpPr>
      <p:grpSp>
        <p:nvGrpSpPr>
          <p:cNvPr id="26" name="Google Shape;26;p2"/>
          <p:cNvGrpSpPr/>
          <p:nvPr/>
        </p:nvGrpSpPr>
        <p:grpSpPr>
          <a:xfrm>
            <a:off x="319087" y="1752600"/>
            <a:ext cx="8824913" cy="5129212"/>
            <a:chOff x="319087" y="1752600"/>
            <a:chExt cx="8824913" cy="5129212"/>
          </a:xfrm>
        </p:grpSpPr>
        <p:sp>
          <p:nvSpPr>
            <p:cNvPr id="27" name="Google Shape;27;p2"/>
            <p:cNvSpPr/>
            <p:nvPr/>
          </p:nvSpPr>
          <p:spPr>
            <a:xfrm>
              <a:off x="333375" y="1752600"/>
              <a:ext cx="8810625" cy="5105400"/>
            </a:xfrm>
            <a:custGeom>
              <a:rect b="b" l="l" r="r" t="t"/>
              <a:pathLst>
                <a:path extrusionOk="0" h="3216" w="5550">
                  <a:moveTo>
                    <a:pt x="335" y="0"/>
                  </a:moveTo>
                  <a:lnTo>
                    <a:pt x="333" y="1290"/>
                  </a:lnTo>
                  <a:lnTo>
                    <a:pt x="0" y="1290"/>
                  </a:lnTo>
                  <a:lnTo>
                    <a:pt x="6" y="3210"/>
                  </a:lnTo>
                  <a:lnTo>
                    <a:pt x="5550" y="3216"/>
                  </a:lnTo>
                  <a:lnTo>
                    <a:pt x="5550" y="0"/>
                  </a:lnTo>
                  <a:lnTo>
                    <a:pt x="335" y="0"/>
                  </a:lnTo>
                  <a:lnTo>
                    <a:pt x="335" y="0"/>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
            <p:cNvSpPr/>
            <p:nvPr/>
          </p:nvSpPr>
          <p:spPr>
            <a:xfrm>
              <a:off x="838200" y="3810000"/>
              <a:ext cx="8305800" cy="304800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
            <p:cNvSpPr/>
            <p:nvPr/>
          </p:nvSpPr>
          <p:spPr>
            <a:xfrm>
              <a:off x="319087" y="3773487"/>
              <a:ext cx="54848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2"/>
            <p:cNvSpPr/>
            <p:nvPr/>
          </p:nvSpPr>
          <p:spPr>
            <a:xfrm>
              <a:off x="838200" y="1752600"/>
              <a:ext cx="7769225"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2"/>
            <p:cNvSpPr/>
            <p:nvPr/>
          </p:nvSpPr>
          <p:spPr>
            <a:xfrm>
              <a:off x="319087" y="3773487"/>
              <a:ext cx="47625" cy="3108325"/>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2"/>
            <p:cNvSpPr/>
            <p:nvPr/>
          </p:nvSpPr>
          <p:spPr>
            <a:xfrm>
              <a:off x="838200" y="1752600"/>
              <a:ext cx="46037" cy="5119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 name="Google Shape;33;p2"/>
          <p:cNvSpPr txBox="1"/>
          <p:nvPr>
            <p:ph type="ctrTitle"/>
          </p:nvPr>
        </p:nvSpPr>
        <p:spPr>
          <a:xfrm>
            <a:off x="990600" y="1905000"/>
            <a:ext cx="7772400" cy="17367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34" name="Google Shape;34;p2"/>
          <p:cNvSpPr txBox="1"/>
          <p:nvPr>
            <p:ph idx="1" type="subTitle"/>
          </p:nvPr>
        </p:nvSpPr>
        <p:spPr>
          <a:xfrm>
            <a:off x="990600" y="3962400"/>
            <a:ext cx="678180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5" name="Google Shape;35;p2"/>
          <p:cNvSpPr txBox="1"/>
          <p:nvPr>
            <p:ph idx="10" type="dt"/>
          </p:nvPr>
        </p:nvSpPr>
        <p:spPr>
          <a:xfrm>
            <a:off x="9906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2"/>
          <p:cNvSpPr txBox="1"/>
          <p:nvPr>
            <p:ph idx="11" type="ftr"/>
          </p:nvPr>
        </p:nvSpPr>
        <p:spPr>
          <a:xfrm>
            <a:off x="3468687"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8" name="Shape 38"/>
        <p:cNvGrpSpPr/>
        <p:nvPr/>
      </p:nvGrpSpPr>
      <p:grpSpPr>
        <a:xfrm>
          <a:off x="0" y="0"/>
          <a:ext cx="0" cy="0"/>
          <a:chOff x="0" y="0"/>
          <a:chExt cx="0" cy="0"/>
        </a:xfrm>
      </p:grpSpPr>
      <p:sp>
        <p:nvSpPr>
          <p:cNvPr id="39" name="Google Shape;39;p3"/>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40" name="Google Shape;40;p3"/>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1" name="Google Shape;41;p3"/>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3"/>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3"/>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10" name="Shape 10"/>
        <p:cNvGrpSpPr/>
        <p:nvPr/>
      </p:nvGrpSpPr>
      <p:grpSpPr>
        <a:xfrm>
          <a:off x="0" y="0"/>
          <a:ext cx="0" cy="0"/>
          <a:chOff x="0" y="0"/>
          <a:chExt cx="0" cy="0"/>
        </a:xfrm>
      </p:grpSpPr>
      <p:grpSp>
        <p:nvGrpSpPr>
          <p:cNvPr id="11" name="Google Shape;11;p1"/>
          <p:cNvGrpSpPr/>
          <p:nvPr/>
        </p:nvGrpSpPr>
        <p:grpSpPr>
          <a:xfrm>
            <a:off x="319087" y="1828800"/>
            <a:ext cx="8824913" cy="5029200"/>
            <a:chOff x="319087" y="1828800"/>
            <a:chExt cx="8824913" cy="5029200"/>
          </a:xfrm>
        </p:grpSpPr>
        <p:sp>
          <p:nvSpPr>
            <p:cNvPr id="12" name="Google Shape;12;p1"/>
            <p:cNvSpPr/>
            <p:nvPr/>
          </p:nvSpPr>
          <p:spPr>
            <a:xfrm>
              <a:off x="838200" y="4618037"/>
              <a:ext cx="8305800" cy="2239962"/>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33375" y="1828800"/>
              <a:ext cx="8810625" cy="5029200"/>
            </a:xfrm>
            <a:custGeom>
              <a:rect b="b" l="l" r="r" t="t"/>
              <a:pathLst>
                <a:path extrusionOk="0" h="3168" w="5550">
                  <a:moveTo>
                    <a:pt x="330" y="1764"/>
                  </a:moveTo>
                  <a:lnTo>
                    <a:pt x="0" y="1764"/>
                  </a:lnTo>
                  <a:lnTo>
                    <a:pt x="0" y="3168"/>
                  </a:lnTo>
                  <a:lnTo>
                    <a:pt x="5550" y="3168"/>
                  </a:lnTo>
                  <a:lnTo>
                    <a:pt x="5550" y="0"/>
                  </a:lnTo>
                  <a:lnTo>
                    <a:pt x="330" y="0"/>
                  </a:lnTo>
                  <a:lnTo>
                    <a:pt x="330" y="1764"/>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838200" y="4654550"/>
              <a:ext cx="8305800" cy="220345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accent2">
                <a:alpha val="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838200" y="1828800"/>
              <a:ext cx="73136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838200" y="1828800"/>
              <a:ext cx="46037" cy="2833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836612" y="4610100"/>
              <a:ext cx="46037" cy="2247900"/>
            </a:xfrm>
            <a:custGeom>
              <a:rect b="b" l="l" r="r" t="t"/>
              <a:pathLst>
                <a:path extrusionOk="0" h="1416" w="29">
                  <a:moveTo>
                    <a:pt x="0" y="1416"/>
                  </a:moveTo>
                  <a:lnTo>
                    <a:pt x="29" y="1416"/>
                  </a:lnTo>
                  <a:lnTo>
                    <a:pt x="28" y="24"/>
                  </a:lnTo>
                  <a:lnTo>
                    <a:pt x="0" y="0"/>
                  </a:lnTo>
                  <a:lnTo>
                    <a:pt x="0" y="1416"/>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319087" y="4610100"/>
              <a:ext cx="45704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319087" y="4610100"/>
              <a:ext cx="47625" cy="2247900"/>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 name="Google Shape;20;p1"/>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23" name="Google Shape;23;p1"/>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24" name="Google Shape;24;p1"/>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47" name="Shape 47"/>
        <p:cNvGrpSpPr/>
        <p:nvPr/>
      </p:nvGrpSpPr>
      <p:grpSpPr>
        <a:xfrm>
          <a:off x="0" y="0"/>
          <a:ext cx="0" cy="0"/>
          <a:chOff x="0" y="0"/>
          <a:chExt cx="0" cy="0"/>
        </a:xfrm>
      </p:grpSpPr>
      <p:sp>
        <p:nvSpPr>
          <p:cNvPr id="48" name="Google Shape;48;p4"/>
          <p:cNvSpPr txBox="1"/>
          <p:nvPr/>
        </p:nvSpPr>
        <p:spPr>
          <a:xfrm>
            <a:off x="1798637" y="1312862"/>
            <a:ext cx="5538787"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 MANOEUVRE ENVELOPES</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9" name="Shape 119"/>
        <p:cNvGrpSpPr/>
        <p:nvPr/>
      </p:nvGrpSpPr>
      <p:grpSpPr>
        <a:xfrm>
          <a:off x="0" y="0"/>
          <a:ext cx="0" cy="0"/>
          <a:chOff x="0" y="0"/>
          <a:chExt cx="0" cy="0"/>
        </a:xfrm>
      </p:grpSpPr>
      <p:sp>
        <p:nvSpPr>
          <p:cNvPr id="120" name="Google Shape;120;p13"/>
          <p:cNvSpPr txBox="1"/>
          <p:nvPr/>
        </p:nvSpPr>
        <p:spPr>
          <a:xfrm>
            <a:off x="914400" y="4754562"/>
            <a:ext cx="6858000" cy="1265237"/>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Swept wing aircraft experience pitch–up moments at such high angles of attack, mostly due to wing tip stalling and consequent inward / forward wing centre of pressure movement.</a:t>
            </a:r>
            <a:endParaRPr/>
          </a:p>
        </p:txBody>
      </p:sp>
      <p:sp>
        <p:nvSpPr>
          <p:cNvPr id="121" name="Google Shape;121;p13"/>
          <p:cNvSpPr txBox="1"/>
          <p:nvPr/>
        </p:nvSpPr>
        <p:spPr>
          <a:xfrm>
            <a:off x="2133600" y="0"/>
            <a:ext cx="45021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BOUNDARY LAYER</a:t>
            </a:r>
            <a:endParaRPr/>
          </a:p>
        </p:txBody>
      </p:sp>
      <p:sp>
        <p:nvSpPr>
          <p:cNvPr id="122" name="Google Shape;122;p13"/>
          <p:cNvSpPr txBox="1"/>
          <p:nvPr/>
        </p:nvSpPr>
        <p:spPr>
          <a:xfrm>
            <a:off x="933450" y="1157287"/>
            <a:ext cx="72390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At high angles of attack the separation point moves forward, thickening the boundary layer and accelerating the process of flow separation from the wing.</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123" name="Google Shape;123;p13"/>
          <p:cNvSpPr txBox="1"/>
          <p:nvPr/>
        </p:nvSpPr>
        <p:spPr>
          <a:xfrm>
            <a:off x="900112" y="2925762"/>
            <a:ext cx="70866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fluctuating wake behind the wing decreases the effectiveness of the elevator, making it difficult to hold accurate attitudes at those high angles of attack.</a:t>
            </a:r>
            <a:endParaRPr/>
          </a:p>
        </p:txBody>
      </p:sp>
      <p:sp>
        <p:nvSpPr>
          <p:cNvPr id="124" name="Google Shape;124;p13"/>
          <p:cNvSpPr/>
          <p:nvPr/>
        </p:nvSpPr>
        <p:spPr>
          <a:xfrm>
            <a:off x="533400" y="1295400"/>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3"/>
          <p:cNvSpPr/>
          <p:nvPr/>
        </p:nvSpPr>
        <p:spPr>
          <a:xfrm>
            <a:off x="533400" y="3048000"/>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3"/>
          <p:cNvSpPr/>
          <p:nvPr/>
        </p:nvSpPr>
        <p:spPr>
          <a:xfrm>
            <a:off x="533400" y="4862512"/>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30" name="Shape 130"/>
        <p:cNvGrpSpPr/>
        <p:nvPr/>
      </p:nvGrpSpPr>
      <p:grpSpPr>
        <a:xfrm>
          <a:off x="0" y="0"/>
          <a:ext cx="0" cy="0"/>
          <a:chOff x="0" y="0"/>
          <a:chExt cx="0" cy="0"/>
        </a:xfrm>
      </p:grpSpPr>
      <p:sp>
        <p:nvSpPr>
          <p:cNvPr id="131" name="Google Shape;131;p14"/>
          <p:cNvSpPr txBox="1"/>
          <p:nvPr/>
        </p:nvSpPr>
        <p:spPr>
          <a:xfrm>
            <a:off x="0" y="-76200"/>
            <a:ext cx="9144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BOUNDARY LAYER / MODIFIED MANOUVRE ENVELOPE</a:t>
            </a:r>
            <a:endParaRPr/>
          </a:p>
        </p:txBody>
      </p:sp>
      <p:sp>
        <p:nvSpPr>
          <p:cNvPr id="132" name="Google Shape;132;p14"/>
          <p:cNvSpPr txBox="1"/>
          <p:nvPr/>
        </p:nvSpPr>
        <p:spPr>
          <a:xfrm>
            <a:off x="990600" y="441325"/>
            <a:ext cx="73914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Angles of attack close to the stall are therefore unusable, reducing CLmax.</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manoeuvre envelope must therefore be modified.</a:t>
            </a:r>
            <a:endParaRPr/>
          </a:p>
        </p:txBody>
      </p:sp>
      <p:sp>
        <p:nvSpPr>
          <p:cNvPr id="133" name="Google Shape;133;p14"/>
          <p:cNvSpPr/>
          <p:nvPr/>
        </p:nvSpPr>
        <p:spPr>
          <a:xfrm>
            <a:off x="609600" y="585787"/>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4"/>
          <p:cNvSpPr/>
          <p:nvPr/>
        </p:nvSpPr>
        <p:spPr>
          <a:xfrm>
            <a:off x="609600" y="1495425"/>
            <a:ext cx="152400" cy="152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35" name="Google Shape;135;p14"/>
          <p:cNvPicPr preferRelativeResize="0"/>
          <p:nvPr/>
        </p:nvPicPr>
        <p:blipFill rotWithShape="1">
          <a:blip r:embed="rId3">
            <a:alphaModFix/>
          </a:blip>
          <a:srcRect b="0" l="0" r="0" t="14639"/>
          <a:stretch/>
        </p:blipFill>
        <p:spPr>
          <a:xfrm>
            <a:off x="0" y="1901825"/>
            <a:ext cx="9144000" cy="4956175"/>
          </a:xfrm>
          <a:prstGeom prst="rect">
            <a:avLst/>
          </a:prstGeom>
          <a:noFill/>
          <a:ln>
            <a:noFill/>
          </a:ln>
        </p:spPr>
      </p:pic>
      <p:sp>
        <p:nvSpPr>
          <p:cNvPr id="136" name="Google Shape;136;p14"/>
          <p:cNvSpPr txBox="1"/>
          <p:nvPr/>
        </p:nvSpPr>
        <p:spPr>
          <a:xfrm>
            <a:off x="4676775" y="2819400"/>
            <a:ext cx="33528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Because CL max  is reduced, new stall lines (with positive and negative load factors) must be drawn in.  These lines will be applicable to sea level.</a:t>
            </a:r>
            <a:endParaRPr/>
          </a:p>
          <a:p>
            <a:pPr indent="0" lvl="0" marL="0" marR="0" rtl="0" algn="l">
              <a:lnSpc>
                <a:spcPct val="100000"/>
              </a:lnSpc>
              <a:spcBef>
                <a:spcPts val="0"/>
              </a:spcBef>
              <a:spcAft>
                <a:spcPts val="0"/>
              </a:spcAft>
              <a:buNone/>
            </a:pPr>
            <a:r>
              <a:t/>
            </a:r>
            <a:endParaRPr b="1" i="0" sz="1000" u="none">
              <a:solidFill>
                <a:srgbClr val="000000"/>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40" name="Shape 140"/>
        <p:cNvGrpSpPr/>
        <p:nvPr/>
      </p:nvGrpSpPr>
      <p:grpSpPr>
        <a:xfrm>
          <a:off x="0" y="0"/>
          <a:ext cx="0" cy="0"/>
          <a:chOff x="0" y="0"/>
          <a:chExt cx="0" cy="0"/>
        </a:xfrm>
      </p:grpSpPr>
      <p:sp>
        <p:nvSpPr>
          <p:cNvPr id="141" name="Google Shape;141;p15"/>
          <p:cNvSpPr/>
          <p:nvPr/>
        </p:nvSpPr>
        <p:spPr>
          <a:xfrm>
            <a:off x="-1660525" y="22526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12112"/>
          <a:stretch/>
        </p:blipFill>
        <p:spPr>
          <a:xfrm>
            <a:off x="0" y="1854200"/>
            <a:ext cx="9144000" cy="5003800"/>
          </a:xfrm>
          <a:prstGeom prst="rect">
            <a:avLst/>
          </a:prstGeom>
          <a:noFill/>
          <a:ln>
            <a:noFill/>
          </a:ln>
        </p:spPr>
      </p:pic>
      <p:sp>
        <p:nvSpPr>
          <p:cNvPr id="143" name="Google Shape;143;p15"/>
          <p:cNvSpPr txBox="1"/>
          <p:nvPr/>
        </p:nvSpPr>
        <p:spPr>
          <a:xfrm>
            <a:off x="152400" y="808037"/>
            <a:ext cx="8763000" cy="86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rolling “g” limit provides a safety margin against structural failure because the wing structure must provide strength to withstand the twisting forces caused by the roll control deflection besides providing strength to withstand the normal  "g".</a:t>
            </a:r>
            <a:endParaRPr/>
          </a:p>
        </p:txBody>
      </p:sp>
      <p:sp>
        <p:nvSpPr>
          <p:cNvPr id="144" name="Google Shape;144;p15"/>
          <p:cNvSpPr txBox="1"/>
          <p:nvPr/>
        </p:nvSpPr>
        <p:spPr>
          <a:xfrm>
            <a:off x="2112962" y="60325"/>
            <a:ext cx="4868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LOAD FACTOR LIMIT WHILE ROLLING</a:t>
            </a:r>
            <a:endParaRPr/>
          </a:p>
        </p:txBody>
      </p:sp>
      <p:sp>
        <p:nvSpPr>
          <p:cNvPr id="145" name="Google Shape;145;p15"/>
          <p:cNvSpPr txBox="1"/>
          <p:nvPr/>
        </p:nvSpPr>
        <p:spPr>
          <a:xfrm>
            <a:off x="6477000" y="3973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30000 ft</a:t>
            </a:r>
            <a:endParaRPr/>
          </a:p>
        </p:txBody>
      </p:sp>
      <p:sp>
        <p:nvSpPr>
          <p:cNvPr id="146" name="Google Shape;146;p15"/>
          <p:cNvSpPr txBox="1"/>
          <p:nvPr/>
        </p:nvSpPr>
        <p:spPr>
          <a:xfrm>
            <a:off x="7539037" y="399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10000 ft</a:t>
            </a:r>
            <a:endParaRPr/>
          </a:p>
        </p:txBody>
      </p:sp>
      <p:sp>
        <p:nvSpPr>
          <p:cNvPr id="147" name="Google Shape;147;p15"/>
          <p:cNvSpPr txBox="1"/>
          <p:nvPr/>
        </p:nvSpPr>
        <p:spPr>
          <a:xfrm>
            <a:off x="6842125" y="4154487"/>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Mach limits</a:t>
            </a:r>
            <a:endParaRPr/>
          </a:p>
        </p:txBody>
      </p:sp>
      <p:cxnSp>
        <p:nvCxnSpPr>
          <p:cNvPr id="148" name="Google Shape;148;p15"/>
          <p:cNvCxnSpPr/>
          <p:nvPr/>
        </p:nvCxnSpPr>
        <p:spPr>
          <a:xfrm rot="10800000">
            <a:off x="6519862" y="4343400"/>
            <a:ext cx="381000" cy="0"/>
          </a:xfrm>
          <a:prstGeom prst="straightConnector1">
            <a:avLst/>
          </a:prstGeom>
          <a:noFill/>
          <a:ln cap="flat" cmpd="sng" w="9525">
            <a:solidFill>
              <a:srgbClr val="CC0066"/>
            </a:solidFill>
            <a:prstDash val="solid"/>
            <a:miter lim="800000"/>
            <a:headEnd len="med" w="med" type="none"/>
            <a:tailEnd len="med" w="med" type="triangle"/>
          </a:ln>
        </p:spPr>
      </p:cxnSp>
      <p:cxnSp>
        <p:nvCxnSpPr>
          <p:cNvPr id="149" name="Google Shape;149;p15"/>
          <p:cNvCxnSpPr/>
          <p:nvPr/>
        </p:nvCxnSpPr>
        <p:spPr>
          <a:xfrm>
            <a:off x="7953375" y="4343400"/>
            <a:ext cx="304800" cy="0"/>
          </a:xfrm>
          <a:prstGeom prst="straightConnector1">
            <a:avLst/>
          </a:prstGeom>
          <a:noFill/>
          <a:ln cap="flat" cmpd="sng" w="9525">
            <a:solidFill>
              <a:srgbClr val="CC0066"/>
            </a:solidFill>
            <a:prstDash val="solid"/>
            <a:miter lim="800000"/>
            <a:headEnd len="med" w="med" type="none"/>
            <a:tailEnd len="med" w="med" type="triangle"/>
          </a:ln>
        </p:spPr>
      </p:cxnSp>
      <p:sp>
        <p:nvSpPr>
          <p:cNvPr id="150" name="Google Shape;150;p15"/>
          <p:cNvSpPr txBox="1"/>
          <p:nvPr/>
        </p:nvSpPr>
        <p:spPr>
          <a:xfrm>
            <a:off x="4251325" y="5251450"/>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54" name="Shape 154"/>
        <p:cNvGrpSpPr/>
        <p:nvPr/>
      </p:nvGrpSpPr>
      <p:grpSpPr>
        <a:xfrm>
          <a:off x="0" y="0"/>
          <a:ext cx="0" cy="0"/>
          <a:chOff x="0" y="0"/>
          <a:chExt cx="0" cy="0"/>
        </a:xfrm>
      </p:grpSpPr>
      <p:sp>
        <p:nvSpPr>
          <p:cNvPr id="155" name="Google Shape;155;p16"/>
          <p:cNvSpPr txBox="1"/>
          <p:nvPr/>
        </p:nvSpPr>
        <p:spPr>
          <a:xfrm>
            <a:off x="0" y="411162"/>
            <a:ext cx="9220200" cy="15589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If high air loads (EAS) are combined with high load factor, the weakest part of the structure is more likely to fail.  In the case of the tailplane,  this will be further aggravated if it is buffeted by the turbulent wake of the wings.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This buffeting requires the maximum load factors to be reduced at high EAS.  To facilitate this, buffet corners are incorporated into the manoeuvre envelope.</a:t>
            </a:r>
            <a:endParaRPr/>
          </a:p>
        </p:txBody>
      </p:sp>
      <p:pic>
        <p:nvPicPr>
          <p:cNvPr id="156" name="Google Shape;156;p16"/>
          <p:cNvPicPr preferRelativeResize="0"/>
          <p:nvPr/>
        </p:nvPicPr>
        <p:blipFill rotWithShape="1">
          <a:blip r:embed="rId3">
            <a:alphaModFix/>
          </a:blip>
          <a:srcRect b="0" l="0" r="0" t="11841"/>
          <a:stretch/>
        </p:blipFill>
        <p:spPr>
          <a:xfrm>
            <a:off x="0" y="2038350"/>
            <a:ext cx="9144000" cy="4833937"/>
          </a:xfrm>
          <a:prstGeom prst="rect">
            <a:avLst/>
          </a:prstGeom>
          <a:noFill/>
          <a:ln>
            <a:noFill/>
          </a:ln>
        </p:spPr>
      </p:pic>
      <p:sp>
        <p:nvSpPr>
          <p:cNvPr id="157" name="Google Shape;157;p16"/>
          <p:cNvSpPr txBox="1"/>
          <p:nvPr/>
        </p:nvSpPr>
        <p:spPr>
          <a:xfrm>
            <a:off x="2986087" y="60325"/>
            <a:ext cx="31257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EAS BUFFET CORNERS</a:t>
            </a:r>
            <a:endParaRPr/>
          </a:p>
        </p:txBody>
      </p:sp>
      <p:sp>
        <p:nvSpPr>
          <p:cNvPr id="158" name="Google Shape;158;p16"/>
          <p:cNvSpPr txBox="1"/>
          <p:nvPr/>
        </p:nvSpPr>
        <p:spPr>
          <a:xfrm>
            <a:off x="4251325" y="3719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30000 ft</a:t>
            </a:r>
            <a:endParaRPr/>
          </a:p>
        </p:txBody>
      </p:sp>
      <p:sp>
        <p:nvSpPr>
          <p:cNvPr id="159" name="Google Shape;159;p16"/>
          <p:cNvSpPr txBox="1"/>
          <p:nvPr/>
        </p:nvSpPr>
        <p:spPr>
          <a:xfrm>
            <a:off x="3946525" y="53197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 ft</a:t>
            </a:r>
            <a:endParaRPr/>
          </a:p>
        </p:txBody>
      </p:sp>
      <p:sp>
        <p:nvSpPr>
          <p:cNvPr id="160" name="Google Shape;160;p16"/>
          <p:cNvSpPr txBox="1"/>
          <p:nvPr/>
        </p:nvSpPr>
        <p:spPr>
          <a:xfrm>
            <a:off x="6110287"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61" name="Google Shape;161;p16"/>
          <p:cNvSpPr txBox="1"/>
          <p:nvPr/>
        </p:nvSpPr>
        <p:spPr>
          <a:xfrm>
            <a:off x="7148512"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65" name="Shape 165"/>
        <p:cNvGrpSpPr/>
        <p:nvPr/>
      </p:nvGrpSpPr>
      <p:grpSpPr>
        <a:xfrm>
          <a:off x="0" y="0"/>
          <a:ext cx="0" cy="0"/>
          <a:chOff x="0" y="0"/>
          <a:chExt cx="0" cy="0"/>
        </a:xfrm>
      </p:grpSpPr>
      <p:pic>
        <p:nvPicPr>
          <p:cNvPr id="166" name="Google Shape;166;p17"/>
          <p:cNvPicPr preferRelativeResize="0"/>
          <p:nvPr/>
        </p:nvPicPr>
        <p:blipFill rotWithShape="1">
          <a:blip r:embed="rId3">
            <a:alphaModFix/>
          </a:blip>
          <a:srcRect b="0" l="0" r="0" t="12833"/>
          <a:stretch/>
        </p:blipFill>
        <p:spPr>
          <a:xfrm>
            <a:off x="1919287" y="3016250"/>
            <a:ext cx="7239000" cy="3841750"/>
          </a:xfrm>
          <a:prstGeom prst="rect">
            <a:avLst/>
          </a:prstGeom>
          <a:noFill/>
          <a:ln>
            <a:noFill/>
          </a:ln>
        </p:spPr>
      </p:pic>
      <p:sp>
        <p:nvSpPr>
          <p:cNvPr id="167" name="Google Shape;167;p17"/>
          <p:cNvSpPr txBox="1"/>
          <p:nvPr/>
        </p:nvSpPr>
        <p:spPr>
          <a:xfrm>
            <a:off x="6096000" y="1752600"/>
            <a:ext cx="2971800" cy="1143000"/>
          </a:xfrm>
          <a:prstGeom prst="rect">
            <a:avLst/>
          </a:prstGeom>
          <a:solidFill>
            <a:srgbClr val="FFFFCC"/>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800000"/>
              </a:buClr>
              <a:buSzPts val="1000"/>
              <a:buFont typeface="Arial"/>
              <a:buNone/>
            </a:pPr>
            <a:r>
              <a:rPr b="1" i="0" lang="en-US" sz="1000" u="sng">
                <a:solidFill>
                  <a:srgbClr val="800000"/>
                </a:solidFill>
                <a:latin typeface="Arial"/>
                <a:ea typeface="Arial"/>
                <a:cs typeface="Arial"/>
                <a:sym typeface="Arial"/>
              </a:rPr>
              <a:t>Shock waves</a:t>
            </a:r>
            <a:endParaRPr b="0" i="0" sz="1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800000"/>
              </a:buClr>
              <a:buSzPts val="1000"/>
              <a:buFont typeface="Arial"/>
              <a:buNone/>
            </a:pPr>
            <a:r>
              <a:rPr b="1" i="0" lang="en-US" sz="1000" u="none">
                <a:solidFill>
                  <a:srgbClr val="800000"/>
                </a:solidFill>
                <a:latin typeface="Arial"/>
                <a:ea typeface="Arial"/>
                <a:cs typeface="Arial"/>
                <a:sym typeface="Arial"/>
              </a:rPr>
              <a:t>Shock waves are formed when the airflow at any point on the aircraft, but usually on the wings, reaches the speed of sound.  The air is then "bunched" together as a wave.  Inside this wave, there are drastic changes in pressure and the speed of the airflow.</a:t>
            </a:r>
            <a:endParaRPr/>
          </a:p>
        </p:txBody>
      </p:sp>
      <p:sp>
        <p:nvSpPr>
          <p:cNvPr id="168" name="Google Shape;168;p17"/>
          <p:cNvSpPr txBox="1"/>
          <p:nvPr/>
        </p:nvSpPr>
        <p:spPr>
          <a:xfrm>
            <a:off x="76200" y="1965325"/>
            <a:ext cx="1600200" cy="48545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300"/>
              <a:buFont typeface="Arial"/>
              <a:buNone/>
            </a:pPr>
            <a:r>
              <a:t/>
            </a:r>
            <a:endParaRPr b="1" i="0" sz="13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the stall lines change with altitude, so they will also change with changing aircraft mass.  Note that the stall lines are also called the lift boundary lines.</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an aircraft has an upper limit in its speed range (EAS), so it will also have an upper limit pertaining to Mach number.  </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This limitation is due to compressibility and the formation of shock waves.</a:t>
            </a:r>
            <a:endParaRPr/>
          </a:p>
        </p:txBody>
      </p:sp>
      <p:sp>
        <p:nvSpPr>
          <p:cNvPr id="169" name="Google Shape;169;p17"/>
          <p:cNvSpPr txBox="1"/>
          <p:nvPr/>
        </p:nvSpPr>
        <p:spPr>
          <a:xfrm>
            <a:off x="0" y="549275"/>
            <a:ext cx="9144000" cy="1368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Mach limit lines are drawn for each altitude because altitude changes EAS / Mach  relationship.</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The mach limit lines are curved because load factor affects compressibility, which in turn affects CL max </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At high angles of attack (load factor) relative airflow over the wing becomes sonic earlier. The mach limit will be reached at a lower EAS.</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  </a:t>
            </a:r>
            <a:endParaRPr/>
          </a:p>
        </p:txBody>
      </p:sp>
      <p:sp>
        <p:nvSpPr>
          <p:cNvPr id="170" name="Google Shape;170;p17"/>
          <p:cNvSpPr txBox="1"/>
          <p:nvPr/>
        </p:nvSpPr>
        <p:spPr>
          <a:xfrm>
            <a:off x="3276600" y="3087687"/>
            <a:ext cx="1447800" cy="18811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Since the value of C</a:t>
            </a:r>
            <a:r>
              <a:rPr b="1" i="0" lang="en-US" sz="800" u="none">
                <a:solidFill>
                  <a:srgbClr val="000000"/>
                </a:solidFill>
                <a:latin typeface="Arial"/>
                <a:ea typeface="Arial"/>
                <a:cs typeface="Arial"/>
                <a:sym typeface="Arial"/>
              </a:rPr>
              <a:t>L max</a:t>
            </a:r>
            <a:r>
              <a:rPr b="1" i="0" lang="en-US" sz="1100" u="none">
                <a:solidFill>
                  <a:srgbClr val="000000"/>
                </a:solidFill>
                <a:latin typeface="Arial"/>
                <a:ea typeface="Arial"/>
                <a:cs typeface="Arial"/>
                <a:sym typeface="Arial"/>
              </a:rPr>
              <a:t> reduces with altitude, new curves must be drawn for higher altitudes, for  example10 000 feet and 30 000 feet.</a:t>
            </a:r>
            <a:endParaRPr/>
          </a:p>
          <a:p>
            <a:pPr indent="0" lvl="0" marL="0" marR="0" rtl="0" algn="l">
              <a:lnSpc>
                <a:spcPct val="100000"/>
              </a:lnSpc>
              <a:spcBef>
                <a:spcPts val="0"/>
              </a:spcBef>
              <a:spcAft>
                <a:spcPts val="0"/>
              </a:spcAft>
              <a:buNone/>
            </a:pPr>
            <a:r>
              <a:t/>
            </a:r>
            <a:endParaRPr b="1" i="0" sz="1100" u="none">
              <a:solidFill>
                <a:srgbClr val="000000"/>
              </a:solidFill>
              <a:latin typeface="Arial"/>
              <a:ea typeface="Arial"/>
              <a:cs typeface="Arial"/>
              <a:sym typeface="Arial"/>
            </a:endParaRPr>
          </a:p>
        </p:txBody>
      </p:sp>
      <p:cxnSp>
        <p:nvCxnSpPr>
          <p:cNvPr id="171" name="Google Shape;171;p17"/>
          <p:cNvCxnSpPr/>
          <p:nvPr/>
        </p:nvCxnSpPr>
        <p:spPr>
          <a:xfrm>
            <a:off x="4419600" y="4224337"/>
            <a:ext cx="762000" cy="0"/>
          </a:xfrm>
          <a:prstGeom prst="straightConnector1">
            <a:avLst/>
          </a:prstGeom>
          <a:noFill/>
          <a:ln cap="flat" cmpd="sng" w="9525">
            <a:solidFill>
              <a:srgbClr val="CC9900"/>
            </a:solidFill>
            <a:prstDash val="solid"/>
            <a:miter lim="800000"/>
            <a:headEnd len="med" w="med" type="none"/>
            <a:tailEnd len="med" w="med" type="triangle"/>
          </a:ln>
        </p:spPr>
      </p:cxnSp>
      <p:cxnSp>
        <p:nvCxnSpPr>
          <p:cNvPr id="172" name="Google Shape;172;p17"/>
          <p:cNvCxnSpPr/>
          <p:nvPr/>
        </p:nvCxnSpPr>
        <p:spPr>
          <a:xfrm>
            <a:off x="4419600" y="4419600"/>
            <a:ext cx="838200" cy="119062"/>
          </a:xfrm>
          <a:prstGeom prst="straightConnector1">
            <a:avLst/>
          </a:prstGeom>
          <a:noFill/>
          <a:ln cap="flat" cmpd="sng" w="9525">
            <a:solidFill>
              <a:schemeClr val="accent2"/>
            </a:solidFill>
            <a:prstDash val="solid"/>
            <a:miter lim="800000"/>
            <a:headEnd len="med" w="med" type="none"/>
            <a:tailEnd len="med" w="med" type="triangle"/>
          </a:ln>
        </p:spPr>
      </p:cxnSp>
      <p:sp>
        <p:nvSpPr>
          <p:cNvPr id="173" name="Google Shape;173;p17"/>
          <p:cNvSpPr txBox="1"/>
          <p:nvPr/>
        </p:nvSpPr>
        <p:spPr>
          <a:xfrm>
            <a:off x="6629400" y="4213225"/>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74" name="Google Shape;174;p17"/>
          <p:cNvSpPr txBox="1"/>
          <p:nvPr/>
        </p:nvSpPr>
        <p:spPr>
          <a:xfrm>
            <a:off x="7996237" y="36369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
        <p:nvSpPr>
          <p:cNvPr id="175" name="Google Shape;175;p17"/>
          <p:cNvSpPr txBox="1"/>
          <p:nvPr/>
        </p:nvSpPr>
        <p:spPr>
          <a:xfrm>
            <a:off x="2163762" y="76200"/>
            <a:ext cx="47752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
        <p:nvSpPr>
          <p:cNvPr id="176" name="Google Shape;176;p17"/>
          <p:cNvSpPr txBox="1"/>
          <p:nvPr/>
        </p:nvSpPr>
        <p:spPr>
          <a:xfrm>
            <a:off x="5165725" y="55737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80" name="Shape 180"/>
        <p:cNvGrpSpPr/>
        <p:nvPr/>
      </p:nvGrpSpPr>
      <p:grpSpPr>
        <a:xfrm>
          <a:off x="0" y="0"/>
          <a:ext cx="0" cy="0"/>
          <a:chOff x="0" y="0"/>
          <a:chExt cx="0" cy="0"/>
        </a:xfrm>
      </p:grpSpPr>
      <p:pic>
        <p:nvPicPr>
          <p:cNvPr id="181" name="Google Shape;181;p18"/>
          <p:cNvPicPr preferRelativeResize="0"/>
          <p:nvPr/>
        </p:nvPicPr>
        <p:blipFill rotWithShape="1">
          <a:blip r:embed="rId3">
            <a:alphaModFix/>
          </a:blip>
          <a:srcRect b="0" l="0" r="0" t="0"/>
          <a:stretch/>
        </p:blipFill>
        <p:spPr>
          <a:xfrm>
            <a:off x="0" y="2173287"/>
            <a:ext cx="9144000" cy="4684712"/>
          </a:xfrm>
          <a:prstGeom prst="rect">
            <a:avLst/>
          </a:prstGeom>
          <a:noFill/>
          <a:ln>
            <a:noFill/>
          </a:ln>
        </p:spPr>
      </p:pic>
      <p:sp>
        <p:nvSpPr>
          <p:cNvPr id="182" name="Google Shape;182;p18"/>
          <p:cNvSpPr/>
          <p:nvPr/>
        </p:nvSpPr>
        <p:spPr>
          <a:xfrm>
            <a:off x="-635000" y="24336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8"/>
          <p:cNvSpPr txBox="1"/>
          <p:nvPr/>
        </p:nvSpPr>
        <p:spPr>
          <a:xfrm>
            <a:off x="0" y="708025"/>
            <a:ext cx="9144000" cy="6096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basic manoeuvre envelope has now been modified to incorporate a large amount of extra information. The graphic below presents the completed envelope.</a:t>
            </a:r>
            <a:endParaRPr/>
          </a:p>
        </p:txBody>
      </p:sp>
      <p:sp>
        <p:nvSpPr>
          <p:cNvPr id="184" name="Google Shape;184;p18"/>
          <p:cNvSpPr txBox="1"/>
          <p:nvPr/>
        </p:nvSpPr>
        <p:spPr>
          <a:xfrm>
            <a:off x="2159000" y="60325"/>
            <a:ext cx="4775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
        <p:nvSpPr>
          <p:cNvPr id="185" name="Google Shape;185;p18"/>
          <p:cNvSpPr txBox="1"/>
          <p:nvPr/>
        </p:nvSpPr>
        <p:spPr>
          <a:xfrm>
            <a:off x="4567237" y="3944937"/>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30000 ft</a:t>
            </a:r>
            <a:endParaRPr/>
          </a:p>
        </p:txBody>
      </p:sp>
      <p:sp>
        <p:nvSpPr>
          <p:cNvPr id="186" name="Google Shape;186;p18"/>
          <p:cNvSpPr txBox="1"/>
          <p:nvPr/>
        </p:nvSpPr>
        <p:spPr>
          <a:xfrm>
            <a:off x="5499100" y="272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87" name="Google Shape;187;p18"/>
          <p:cNvSpPr txBox="1"/>
          <p:nvPr/>
        </p:nvSpPr>
        <p:spPr>
          <a:xfrm>
            <a:off x="3348037" y="57404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88" name="Google Shape;188;p18"/>
          <p:cNvSpPr txBox="1"/>
          <p:nvPr/>
        </p:nvSpPr>
        <p:spPr>
          <a:xfrm>
            <a:off x="5834062"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1" i="0" lang="en-US" sz="1400" u="none">
                <a:solidFill>
                  <a:srgbClr val="CC3300"/>
                </a:solidFill>
                <a:latin typeface="Arial"/>
                <a:ea typeface="Arial"/>
                <a:cs typeface="Arial"/>
                <a:sym typeface="Arial"/>
              </a:rPr>
              <a:t>30000 ft</a:t>
            </a:r>
            <a:endParaRPr/>
          </a:p>
        </p:txBody>
      </p:sp>
      <p:sp>
        <p:nvSpPr>
          <p:cNvPr id="189" name="Google Shape;189;p18"/>
          <p:cNvSpPr txBox="1"/>
          <p:nvPr/>
        </p:nvSpPr>
        <p:spPr>
          <a:xfrm>
            <a:off x="7572375"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cxnSp>
        <p:nvCxnSpPr>
          <p:cNvPr id="190" name="Google Shape;190;p18"/>
          <p:cNvCxnSpPr/>
          <p:nvPr/>
        </p:nvCxnSpPr>
        <p:spPr>
          <a:xfrm rot="10800000">
            <a:off x="3657600" y="3276600"/>
            <a:ext cx="4953000" cy="0"/>
          </a:xfrm>
          <a:prstGeom prst="straightConnector1">
            <a:avLst/>
          </a:prstGeom>
          <a:noFill/>
          <a:ln cap="flat" cmpd="sng" w="19050">
            <a:solidFill>
              <a:srgbClr val="33CCFF"/>
            </a:solidFill>
            <a:prstDash val="solid"/>
            <a:miter lim="800000"/>
            <a:headEnd len="med" w="med" type="none"/>
            <a:tailEnd len="med" w="med" type="none"/>
          </a:ln>
        </p:spPr>
      </p:cxnSp>
      <p:sp>
        <p:nvSpPr>
          <p:cNvPr id="191" name="Google Shape;191;p18"/>
          <p:cNvSpPr txBox="1"/>
          <p:nvPr/>
        </p:nvSpPr>
        <p:spPr>
          <a:xfrm>
            <a:off x="5089525" y="2982912"/>
            <a:ext cx="1841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18"/>
          <p:cNvSpPr txBox="1"/>
          <p:nvPr/>
        </p:nvSpPr>
        <p:spPr>
          <a:xfrm>
            <a:off x="5165725" y="3228975"/>
            <a:ext cx="187801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       </a:t>
            </a:r>
            <a:endParaRPr/>
          </a:p>
        </p:txBody>
      </p:sp>
      <p:sp>
        <p:nvSpPr>
          <p:cNvPr id="193" name="Google Shape;193;p18"/>
          <p:cNvSpPr txBox="1"/>
          <p:nvPr/>
        </p:nvSpPr>
        <p:spPr>
          <a:xfrm>
            <a:off x="6567487" y="47244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194" name="Google Shape;194;p18"/>
          <p:cNvCxnSpPr/>
          <p:nvPr/>
        </p:nvCxnSpPr>
        <p:spPr>
          <a:xfrm rot="10800000">
            <a:off x="5972175" y="4876800"/>
            <a:ext cx="6096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95" name="Google Shape;195;p18"/>
          <p:cNvCxnSpPr/>
          <p:nvPr/>
        </p:nvCxnSpPr>
        <p:spPr>
          <a:xfrm>
            <a:off x="7681912" y="4876800"/>
            <a:ext cx="609600" cy="0"/>
          </a:xfrm>
          <a:prstGeom prst="straightConnector1">
            <a:avLst/>
          </a:prstGeom>
          <a:noFill/>
          <a:ln cap="flat" cmpd="sng" w="9525">
            <a:solidFill>
              <a:srgbClr val="CC0000"/>
            </a:solidFill>
            <a:prstDash val="solid"/>
            <a:miter lim="800000"/>
            <a:headEnd len="med" w="med" type="none"/>
            <a:tailEnd len="med" w="med" type="triangle"/>
          </a:ln>
        </p:spPr>
      </p:cxn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99" name="Shape 199"/>
        <p:cNvGrpSpPr/>
        <p:nvPr/>
      </p:nvGrpSpPr>
      <p:grpSpPr>
        <a:xfrm>
          <a:off x="0" y="0"/>
          <a:ext cx="0" cy="0"/>
          <a:chOff x="0" y="0"/>
          <a:chExt cx="0" cy="0"/>
        </a:xfrm>
      </p:grpSpPr>
      <p:sp>
        <p:nvSpPr>
          <p:cNvPr id="200" name="Google Shape;200;p19"/>
          <p:cNvSpPr txBox="1"/>
          <p:nvPr/>
        </p:nvSpPr>
        <p:spPr>
          <a:xfrm>
            <a:off x="49212" y="661987"/>
            <a:ext cx="7342187"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following basic limitations can be read from the envelope:</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pic>
        <p:nvPicPr>
          <p:cNvPr id="201" name="Google Shape;201;p19"/>
          <p:cNvPicPr preferRelativeResize="0"/>
          <p:nvPr/>
        </p:nvPicPr>
        <p:blipFill rotWithShape="1">
          <a:blip r:embed="rId3">
            <a:alphaModFix/>
          </a:blip>
          <a:srcRect b="0" l="0" r="0" t="0"/>
          <a:stretch/>
        </p:blipFill>
        <p:spPr>
          <a:xfrm>
            <a:off x="0" y="2262187"/>
            <a:ext cx="9144000" cy="4603750"/>
          </a:xfrm>
          <a:prstGeom prst="rect">
            <a:avLst/>
          </a:prstGeom>
          <a:noFill/>
          <a:ln>
            <a:noFill/>
          </a:ln>
        </p:spPr>
      </p:pic>
      <p:sp>
        <p:nvSpPr>
          <p:cNvPr id="202" name="Google Shape;202;p19"/>
          <p:cNvSpPr txBox="1"/>
          <p:nvPr/>
        </p:nvSpPr>
        <p:spPr>
          <a:xfrm>
            <a:off x="1476375" y="10795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03" name="Google Shape;203;p19"/>
          <p:cNvSpPr txBox="1"/>
          <p:nvPr/>
        </p:nvSpPr>
        <p:spPr>
          <a:xfrm>
            <a:off x="120650" y="13827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19"/>
          <p:cNvSpPr txBox="1"/>
          <p:nvPr/>
        </p:nvSpPr>
        <p:spPr>
          <a:xfrm>
            <a:off x="6330950" y="1385887"/>
            <a:ext cx="27368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Maximum  EAS  400 kts</a:t>
            </a:r>
            <a:endParaRPr/>
          </a:p>
        </p:txBody>
      </p:sp>
      <p:cxnSp>
        <p:nvCxnSpPr>
          <p:cNvPr id="205" name="Google Shape;205;p19"/>
          <p:cNvCxnSpPr/>
          <p:nvPr/>
        </p:nvCxnSpPr>
        <p:spPr>
          <a:xfrm>
            <a:off x="7848600" y="1676400"/>
            <a:ext cx="762000" cy="1600200"/>
          </a:xfrm>
          <a:prstGeom prst="straightConnector1">
            <a:avLst/>
          </a:prstGeom>
          <a:noFill/>
          <a:ln cap="flat" cmpd="sng" w="9525">
            <a:solidFill>
              <a:srgbClr val="CC00CC"/>
            </a:solidFill>
            <a:prstDash val="solid"/>
            <a:miter lim="800000"/>
            <a:headEnd len="med" w="med" type="none"/>
            <a:tailEnd len="med" w="med" type="triangle"/>
          </a:ln>
        </p:spPr>
      </p:cxnSp>
      <p:sp>
        <p:nvSpPr>
          <p:cNvPr id="206" name="Google Shape;206;p19"/>
          <p:cNvSpPr txBox="1"/>
          <p:nvPr/>
        </p:nvSpPr>
        <p:spPr>
          <a:xfrm>
            <a:off x="4784725" y="3762375"/>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07" name="Google Shape;207;p19"/>
          <p:cNvSpPr txBox="1"/>
          <p:nvPr/>
        </p:nvSpPr>
        <p:spPr>
          <a:xfrm>
            <a:off x="677545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08" name="Google Shape;208;p19"/>
          <p:cNvCxnSpPr/>
          <p:nvPr/>
        </p:nvCxnSpPr>
        <p:spPr>
          <a:xfrm rot="10800000">
            <a:off x="6491287" y="4829175"/>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09" name="Google Shape;209;p19"/>
          <p:cNvCxnSpPr/>
          <p:nvPr/>
        </p:nvCxnSpPr>
        <p:spPr>
          <a:xfrm>
            <a:off x="7848600"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10" name="Google Shape;210;p19"/>
          <p:cNvSpPr txBox="1"/>
          <p:nvPr/>
        </p:nvSpPr>
        <p:spPr>
          <a:xfrm>
            <a:off x="6384925" y="48339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11" name="Google Shape;211;p19"/>
          <p:cNvSpPr txBox="1"/>
          <p:nvPr/>
        </p:nvSpPr>
        <p:spPr>
          <a:xfrm>
            <a:off x="74660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15" name="Shape 215"/>
        <p:cNvGrpSpPr/>
        <p:nvPr/>
      </p:nvGrpSpPr>
      <p:grpSpPr>
        <a:xfrm>
          <a:off x="0" y="0"/>
          <a:ext cx="0" cy="0"/>
          <a:chOff x="0" y="0"/>
          <a:chExt cx="0" cy="0"/>
        </a:xfrm>
      </p:grpSpPr>
      <p:pic>
        <p:nvPicPr>
          <p:cNvPr id="216" name="Google Shape;216;p20"/>
          <p:cNvPicPr preferRelativeResize="0"/>
          <p:nvPr/>
        </p:nvPicPr>
        <p:blipFill rotWithShape="1">
          <a:blip r:embed="rId3">
            <a:alphaModFix/>
          </a:blip>
          <a:srcRect b="0" l="0" r="0" t="0"/>
          <a:stretch/>
        </p:blipFill>
        <p:spPr>
          <a:xfrm>
            <a:off x="0" y="2162175"/>
            <a:ext cx="9144000" cy="4695825"/>
          </a:xfrm>
          <a:prstGeom prst="rect">
            <a:avLst/>
          </a:prstGeom>
          <a:noFill/>
          <a:ln>
            <a:noFill/>
          </a:ln>
        </p:spPr>
      </p:pic>
      <p:sp>
        <p:nvSpPr>
          <p:cNvPr id="217" name="Google Shape;217;p20"/>
          <p:cNvSpPr txBox="1"/>
          <p:nvPr/>
        </p:nvSpPr>
        <p:spPr>
          <a:xfrm>
            <a:off x="258762" y="1828800"/>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20"/>
          <p:cNvSpPr txBox="1"/>
          <p:nvPr/>
        </p:nvSpPr>
        <p:spPr>
          <a:xfrm>
            <a:off x="1676400" y="1233487"/>
            <a:ext cx="3200400" cy="10525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a:t>
            </a:r>
            <a:r>
              <a:rPr b="1" i="0" lang="en-US" sz="1700" u="none">
                <a:solidFill>
                  <a:schemeClr val="dk2"/>
                </a:solidFill>
                <a:latin typeface="Arial"/>
                <a:ea typeface="Arial"/>
                <a:cs typeface="Arial"/>
                <a:sym typeface="Arial"/>
              </a:rPr>
              <a:t>  Maximum permitted load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factor.  (+7 and - 3 g)</a:t>
            </a:r>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
        <p:nvSpPr>
          <p:cNvPr id="219" name="Google Shape;219;p20"/>
          <p:cNvSpPr txBox="1"/>
          <p:nvPr/>
        </p:nvSpPr>
        <p:spPr>
          <a:xfrm>
            <a:off x="258762" y="2551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20"/>
          <p:cNvSpPr txBox="1"/>
          <p:nvPr/>
        </p:nvSpPr>
        <p:spPr>
          <a:xfrm>
            <a:off x="1476375" y="7620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21" name="Google Shape;221;p20"/>
          <p:cNvCxnSpPr/>
          <p:nvPr/>
        </p:nvCxnSpPr>
        <p:spPr>
          <a:xfrm flipH="1">
            <a:off x="1371600" y="1828800"/>
            <a:ext cx="1600200" cy="1219200"/>
          </a:xfrm>
          <a:prstGeom prst="straightConnector1">
            <a:avLst/>
          </a:prstGeom>
          <a:noFill/>
          <a:ln cap="flat" cmpd="sng" w="9525">
            <a:solidFill>
              <a:srgbClr val="CC00FF"/>
            </a:solidFill>
            <a:prstDash val="solid"/>
            <a:miter lim="800000"/>
            <a:headEnd len="med" w="med" type="none"/>
            <a:tailEnd len="med" w="med" type="triangle"/>
          </a:ln>
        </p:spPr>
      </p:cxnSp>
      <p:cxnSp>
        <p:nvCxnSpPr>
          <p:cNvPr id="222" name="Google Shape;222;p20"/>
          <p:cNvCxnSpPr/>
          <p:nvPr/>
        </p:nvCxnSpPr>
        <p:spPr>
          <a:xfrm flipH="1">
            <a:off x="1447800" y="1828800"/>
            <a:ext cx="2286000" cy="4572000"/>
          </a:xfrm>
          <a:prstGeom prst="straightConnector1">
            <a:avLst/>
          </a:prstGeom>
          <a:noFill/>
          <a:ln cap="flat" cmpd="sng" w="9525">
            <a:solidFill>
              <a:srgbClr val="CC00CC"/>
            </a:solidFill>
            <a:prstDash val="solid"/>
            <a:miter lim="800000"/>
            <a:headEnd len="med" w="med" type="none"/>
            <a:tailEnd len="med" w="med" type="triangle"/>
          </a:ln>
        </p:spPr>
      </p:cxnSp>
      <p:sp>
        <p:nvSpPr>
          <p:cNvPr id="223" name="Google Shape;223;p20"/>
          <p:cNvSpPr txBox="1"/>
          <p:nvPr/>
        </p:nvSpPr>
        <p:spPr>
          <a:xfrm>
            <a:off x="501332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24" name="Google Shape;224;p20"/>
          <p:cNvSpPr txBox="1"/>
          <p:nvPr/>
        </p:nvSpPr>
        <p:spPr>
          <a:xfrm>
            <a:off x="685800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25" name="Google Shape;225;p20"/>
          <p:cNvCxnSpPr/>
          <p:nvPr/>
        </p:nvCxnSpPr>
        <p:spPr>
          <a:xfrm rot="10800000">
            <a:off x="6567487" y="4814887"/>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26" name="Google Shape;226;p20"/>
          <p:cNvCxnSpPr/>
          <p:nvPr/>
        </p:nvCxnSpPr>
        <p:spPr>
          <a:xfrm>
            <a:off x="7939087"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27" name="Google Shape;227;p20"/>
          <p:cNvSpPr txBox="1"/>
          <p:nvPr/>
        </p:nvSpPr>
        <p:spPr>
          <a:xfrm>
            <a:off x="6461125"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28" name="Google Shape;228;p20"/>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29" name="Google Shape;229;p20"/>
          <p:cNvSpPr txBox="1"/>
          <p:nvPr/>
        </p:nvSpPr>
        <p:spPr>
          <a:xfrm>
            <a:off x="3870325" y="58023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33" name="Shape 233"/>
        <p:cNvGrpSpPr/>
        <p:nvPr/>
      </p:nvGrpSpPr>
      <p:grpSpPr>
        <a:xfrm>
          <a:off x="0" y="0"/>
          <a:ext cx="0" cy="0"/>
          <a:chOff x="0" y="0"/>
          <a:chExt cx="0" cy="0"/>
        </a:xfrm>
      </p:grpSpPr>
      <p:pic>
        <p:nvPicPr>
          <p:cNvPr id="234" name="Google Shape;234;p21"/>
          <p:cNvPicPr preferRelativeResize="0"/>
          <p:nvPr/>
        </p:nvPicPr>
        <p:blipFill rotWithShape="1">
          <a:blip r:embed="rId3">
            <a:alphaModFix/>
          </a:blip>
          <a:srcRect b="0" l="0" r="0" t="0"/>
          <a:stretch/>
        </p:blipFill>
        <p:spPr>
          <a:xfrm>
            <a:off x="0" y="2246312"/>
            <a:ext cx="9144000" cy="4611687"/>
          </a:xfrm>
          <a:prstGeom prst="rect">
            <a:avLst/>
          </a:prstGeom>
          <a:noFill/>
          <a:ln>
            <a:noFill/>
          </a:ln>
        </p:spPr>
      </p:pic>
      <p:cxnSp>
        <p:nvCxnSpPr>
          <p:cNvPr id="235" name="Google Shape;235;p21"/>
          <p:cNvCxnSpPr/>
          <p:nvPr/>
        </p:nvCxnSpPr>
        <p:spPr>
          <a:xfrm>
            <a:off x="3810000" y="2133600"/>
            <a:ext cx="2057400" cy="1676400"/>
          </a:xfrm>
          <a:prstGeom prst="straightConnector1">
            <a:avLst/>
          </a:prstGeom>
          <a:noFill/>
          <a:ln cap="flat" cmpd="sng" w="9525">
            <a:solidFill>
              <a:srgbClr val="66CCFF"/>
            </a:solidFill>
            <a:prstDash val="solid"/>
            <a:miter lim="800000"/>
            <a:headEnd len="med" w="med" type="none"/>
            <a:tailEnd len="med" w="med" type="triangle"/>
          </a:ln>
        </p:spPr>
      </p:cxnSp>
      <p:sp>
        <p:nvSpPr>
          <p:cNvPr id="236" name="Google Shape;236;p21"/>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37" name="Google Shape;237;p21"/>
          <p:cNvSpPr txBox="1"/>
          <p:nvPr/>
        </p:nvSpPr>
        <p:spPr>
          <a:xfrm>
            <a:off x="-92075" y="517525"/>
            <a:ext cx="7962900"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Take the following example:</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The aircraft is recovering from a dive at 6g and 350 kts. During the recovery, the </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aircraft is rolled in to a turn while maintaining that load factor. The rolling g limit</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has been exceeded. </a:t>
            </a:r>
            <a:endParaRPr/>
          </a:p>
        </p:txBody>
      </p:sp>
      <p:sp>
        <p:nvSpPr>
          <p:cNvPr id="238" name="Google Shape;238;p21"/>
          <p:cNvSpPr txBox="1"/>
          <p:nvPr/>
        </p:nvSpPr>
        <p:spPr>
          <a:xfrm>
            <a:off x="2362200" y="1838325"/>
            <a:ext cx="2311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Rolling g limit (+5g)</a:t>
            </a:r>
            <a:endParaRPr/>
          </a:p>
        </p:txBody>
      </p:sp>
      <p:sp>
        <p:nvSpPr>
          <p:cNvPr id="239" name="Google Shape;239;p21"/>
          <p:cNvSpPr txBox="1"/>
          <p:nvPr/>
        </p:nvSpPr>
        <p:spPr>
          <a:xfrm>
            <a:off x="6689725" y="46593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21"/>
          <p:cNvSpPr txBox="1"/>
          <p:nvPr/>
        </p:nvSpPr>
        <p:spPr>
          <a:xfrm>
            <a:off x="6899275" y="47355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41" name="Google Shape;241;p21"/>
          <p:cNvCxnSpPr/>
          <p:nvPr/>
        </p:nvCxnSpPr>
        <p:spPr>
          <a:xfrm rot="10800000">
            <a:off x="6581775" y="4876800"/>
            <a:ext cx="3810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42" name="Google Shape;242;p21"/>
          <p:cNvCxnSpPr/>
          <p:nvPr/>
        </p:nvCxnSpPr>
        <p:spPr>
          <a:xfrm>
            <a:off x="7953375" y="4905375"/>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43" name="Google Shape;243;p21"/>
          <p:cNvSpPr txBox="1"/>
          <p:nvPr/>
        </p:nvSpPr>
        <p:spPr>
          <a:xfrm>
            <a:off x="6491287"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44" name="Google Shape;244;p21"/>
          <p:cNvSpPr txBox="1"/>
          <p:nvPr/>
        </p:nvSpPr>
        <p:spPr>
          <a:xfrm>
            <a:off x="76184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45" name="Google Shape;245;p21"/>
          <p:cNvSpPr txBox="1"/>
          <p:nvPr/>
        </p:nvSpPr>
        <p:spPr>
          <a:xfrm>
            <a:off x="4251325" y="59547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49" name="Shape 249"/>
        <p:cNvGrpSpPr/>
        <p:nvPr/>
      </p:nvGrpSpPr>
      <p:grpSpPr>
        <a:xfrm>
          <a:off x="0" y="0"/>
          <a:ext cx="0" cy="0"/>
          <a:chOff x="0" y="0"/>
          <a:chExt cx="0" cy="0"/>
        </a:xfrm>
      </p:grpSpPr>
      <p:pic>
        <p:nvPicPr>
          <p:cNvPr id="250" name="Google Shape;250;p22"/>
          <p:cNvPicPr preferRelativeResize="0"/>
          <p:nvPr/>
        </p:nvPicPr>
        <p:blipFill rotWithShape="1">
          <a:blip r:embed="rId3">
            <a:alphaModFix/>
          </a:blip>
          <a:srcRect b="0" l="0" r="0" t="0"/>
          <a:stretch/>
        </p:blipFill>
        <p:spPr>
          <a:xfrm>
            <a:off x="0" y="2209800"/>
            <a:ext cx="9144000" cy="4687887"/>
          </a:xfrm>
          <a:prstGeom prst="rect">
            <a:avLst/>
          </a:prstGeom>
          <a:noFill/>
          <a:ln cap="flat" cmpd="sng" w="9525">
            <a:solidFill>
              <a:srgbClr val="66CCFF"/>
            </a:solidFill>
            <a:prstDash val="solid"/>
            <a:miter lim="800000"/>
            <a:headEnd len="sm" w="sm" type="none"/>
            <a:tailEnd len="sm" w="sm" type="none"/>
          </a:ln>
        </p:spPr>
      </p:pic>
      <p:sp>
        <p:nvSpPr>
          <p:cNvPr id="251" name="Google Shape;251;p22"/>
          <p:cNvSpPr txBox="1"/>
          <p:nvPr/>
        </p:nvSpPr>
        <p:spPr>
          <a:xfrm>
            <a:off x="76200" y="1676400"/>
            <a:ext cx="5395912" cy="336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Basic stalling speed </a:t>
            </a:r>
            <a:r>
              <a:rPr b="1" i="1" lang="en-US" sz="1600" u="none">
                <a:solidFill>
                  <a:schemeClr val="dk2"/>
                </a:solidFill>
                <a:latin typeface="Arial"/>
                <a:ea typeface="Arial"/>
                <a:cs typeface="Arial"/>
                <a:sym typeface="Arial"/>
              </a:rPr>
              <a:t>(at 1 g)</a:t>
            </a:r>
            <a:r>
              <a:rPr b="1" i="0" lang="en-US" sz="1600" u="none">
                <a:solidFill>
                  <a:schemeClr val="dk2"/>
                </a:solidFill>
                <a:latin typeface="Arial"/>
                <a:ea typeface="Arial"/>
                <a:cs typeface="Arial"/>
                <a:sym typeface="Arial"/>
              </a:rPr>
              <a:t>. (Approximately 55 knots </a:t>
            </a:r>
            <a:endParaRPr/>
          </a:p>
        </p:txBody>
      </p:sp>
      <p:cxnSp>
        <p:nvCxnSpPr>
          <p:cNvPr id="252" name="Google Shape;252;p22"/>
          <p:cNvCxnSpPr/>
          <p:nvPr/>
        </p:nvCxnSpPr>
        <p:spPr>
          <a:xfrm rot="10800000">
            <a:off x="4038600" y="3719512"/>
            <a:ext cx="685800" cy="0"/>
          </a:xfrm>
          <a:prstGeom prst="straightConnector1">
            <a:avLst/>
          </a:prstGeom>
          <a:noFill/>
          <a:ln cap="flat" cmpd="sng" w="28575">
            <a:solidFill>
              <a:srgbClr val="66CCFF"/>
            </a:solidFill>
            <a:prstDash val="solid"/>
            <a:miter lim="800000"/>
            <a:headEnd len="med" w="med" type="none"/>
            <a:tailEnd len="med" w="med" type="none"/>
          </a:ln>
        </p:spPr>
      </p:cxnSp>
      <p:sp>
        <p:nvSpPr>
          <p:cNvPr id="253" name="Google Shape;253;p22"/>
          <p:cNvSpPr txBox="1"/>
          <p:nvPr/>
        </p:nvSpPr>
        <p:spPr>
          <a:xfrm>
            <a:off x="5410200" y="3657600"/>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54" name="Google Shape;254;p22"/>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55" name="Google Shape;255;p22"/>
          <p:cNvCxnSpPr/>
          <p:nvPr/>
        </p:nvCxnSpPr>
        <p:spPr>
          <a:xfrm flipH="1">
            <a:off x="2090737" y="1981200"/>
            <a:ext cx="76200" cy="3048000"/>
          </a:xfrm>
          <a:prstGeom prst="straightConnector1">
            <a:avLst/>
          </a:prstGeom>
          <a:noFill/>
          <a:ln cap="flat" cmpd="sng" w="9525">
            <a:solidFill>
              <a:srgbClr val="9900CC"/>
            </a:solidFill>
            <a:prstDash val="solid"/>
            <a:miter lim="800000"/>
            <a:headEnd len="med" w="med" type="none"/>
            <a:tailEnd len="med" w="med" type="triangle"/>
          </a:ln>
        </p:spPr>
      </p:cxnSp>
      <p:sp>
        <p:nvSpPr>
          <p:cNvPr id="256" name="Google Shape;256;p22"/>
          <p:cNvSpPr txBox="1"/>
          <p:nvPr/>
        </p:nvSpPr>
        <p:spPr>
          <a:xfrm>
            <a:off x="6761162" y="44958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57" name="Google Shape;257;p22"/>
          <p:cNvCxnSpPr/>
          <p:nvPr/>
        </p:nvCxnSpPr>
        <p:spPr>
          <a:xfrm rot="10800000">
            <a:off x="6491287" y="46482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58" name="Google Shape;258;p22"/>
          <p:cNvCxnSpPr/>
          <p:nvPr/>
        </p:nvCxnSpPr>
        <p:spPr>
          <a:xfrm>
            <a:off x="7848600" y="46482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59" name="Google Shape;259;p22"/>
          <p:cNvSpPr txBox="1"/>
          <p:nvPr/>
        </p:nvSpPr>
        <p:spPr>
          <a:xfrm>
            <a:off x="642937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60" name="Google Shape;260;p22"/>
          <p:cNvSpPr txBox="1"/>
          <p:nvPr/>
        </p:nvSpPr>
        <p:spPr>
          <a:xfrm>
            <a:off x="752792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61" name="Google Shape;261;p22"/>
          <p:cNvSpPr txBox="1"/>
          <p:nvPr/>
        </p:nvSpPr>
        <p:spPr>
          <a:xfrm>
            <a:off x="4251325" y="5915025"/>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52" name="Shape 52"/>
        <p:cNvGrpSpPr/>
        <p:nvPr/>
      </p:nvGrpSpPr>
      <p:grpSpPr>
        <a:xfrm>
          <a:off x="0" y="0"/>
          <a:ext cx="0" cy="0"/>
          <a:chOff x="0" y="0"/>
          <a:chExt cx="0" cy="0"/>
        </a:xfrm>
      </p:grpSpPr>
      <p:pic>
        <p:nvPicPr>
          <p:cNvPr id="53" name="Google Shape;53;p5"/>
          <p:cNvPicPr preferRelativeResize="0"/>
          <p:nvPr/>
        </p:nvPicPr>
        <p:blipFill rotWithShape="1">
          <a:blip r:embed="rId3">
            <a:alphaModFix/>
          </a:blip>
          <a:srcRect b="0" l="0" r="0" t="0"/>
          <a:stretch/>
        </p:blipFill>
        <p:spPr>
          <a:xfrm>
            <a:off x="2209800" y="2173287"/>
            <a:ext cx="6934200" cy="4684712"/>
          </a:xfrm>
          <a:prstGeom prst="rect">
            <a:avLst/>
          </a:prstGeom>
          <a:noFill/>
          <a:ln>
            <a:noFill/>
          </a:ln>
        </p:spPr>
      </p:pic>
      <p:sp>
        <p:nvSpPr>
          <p:cNvPr id="54" name="Google Shape;54;p5"/>
          <p:cNvSpPr txBox="1"/>
          <p:nvPr/>
        </p:nvSpPr>
        <p:spPr>
          <a:xfrm>
            <a:off x="-1930400" y="2092325"/>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5" name="Google Shape;55;p5"/>
          <p:cNvGrpSpPr/>
          <p:nvPr/>
        </p:nvGrpSpPr>
        <p:grpSpPr>
          <a:xfrm>
            <a:off x="3886200" y="395287"/>
            <a:ext cx="1266825" cy="304800"/>
            <a:chOff x="10120312" y="11599862"/>
            <a:chExt cx="2786062" cy="738187"/>
          </a:xfrm>
        </p:grpSpPr>
        <p:sp>
          <p:nvSpPr>
            <p:cNvPr id="56" name="Google Shape;56;p5"/>
            <p:cNvSpPr txBox="1"/>
            <p:nvPr/>
          </p:nvSpPr>
          <p:spPr>
            <a:xfrm>
              <a:off x="10120312" y="11599862"/>
              <a:ext cx="2786062" cy="738187"/>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V</a:t>
              </a:r>
              <a:r>
                <a:rPr b="1" i="0" lang="en-US" sz="900" u="none">
                  <a:solidFill>
                    <a:srgbClr val="000000"/>
                  </a:solidFill>
                  <a:latin typeface="Arial"/>
                  <a:ea typeface="Arial"/>
                  <a:cs typeface="Arial"/>
                  <a:sym typeface="Arial"/>
                </a:rPr>
                <a:t>M</a:t>
              </a:r>
              <a:r>
                <a:rPr b="1" i="0" lang="en-US" sz="1200" u="none">
                  <a:solidFill>
                    <a:srgbClr val="000000"/>
                  </a:solidFill>
                  <a:latin typeface="Arial"/>
                  <a:ea typeface="Arial"/>
                  <a:cs typeface="Arial"/>
                  <a:sym typeface="Arial"/>
                </a:rPr>
                <a:t> = VB √n</a:t>
              </a:r>
              <a:endParaRPr/>
            </a:p>
          </p:txBody>
        </p:sp>
        <p:cxnSp>
          <p:nvCxnSpPr>
            <p:cNvPr id="57" name="Google Shape;57;p5"/>
            <p:cNvCxnSpPr/>
            <p:nvPr/>
          </p:nvCxnSpPr>
          <p:spPr>
            <a:xfrm>
              <a:off x="12263437" y="11715750"/>
              <a:ext cx="381000" cy="0"/>
            </a:xfrm>
            <a:prstGeom prst="straightConnector1">
              <a:avLst/>
            </a:prstGeom>
            <a:solidFill>
              <a:srgbClr val="FFFFFF"/>
            </a:solidFill>
            <a:ln cap="flat" cmpd="sng" w="12700">
              <a:solidFill>
                <a:srgbClr val="800000"/>
              </a:solidFill>
              <a:prstDash val="solid"/>
              <a:miter lim="800000"/>
              <a:headEnd len="med" w="med" type="none"/>
              <a:tailEnd len="med" w="med" type="none"/>
            </a:ln>
          </p:spPr>
        </p:cxnSp>
      </p:grpSp>
      <p:sp>
        <p:nvSpPr>
          <p:cNvPr id="58" name="Google Shape;58;p5"/>
          <p:cNvSpPr txBox="1"/>
          <p:nvPr/>
        </p:nvSpPr>
        <p:spPr>
          <a:xfrm>
            <a:off x="0" y="166687"/>
            <a:ext cx="9144000" cy="16922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500"/>
              <a:buFont typeface="Arial"/>
              <a:buNone/>
            </a:pPr>
            <a:r>
              <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formula for manoeuvre stall speed 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manoeuvre stall speeds can be plotted graphically with EAS on the x-axis and load factor on the y-axis.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1" lang="en-US" sz="1500" u="none">
                <a:solidFill>
                  <a:schemeClr val="dk2"/>
                </a:solidFill>
                <a:latin typeface="Arial"/>
                <a:ea typeface="Arial"/>
                <a:cs typeface="Arial"/>
                <a:sym typeface="Arial"/>
              </a:rPr>
              <a:t>Note that the graph starts at a load factor of 0.</a:t>
            </a:r>
            <a:r>
              <a:rPr b="1" i="0" lang="en-US" sz="1500" u="none">
                <a:solidFill>
                  <a:schemeClr val="dk2"/>
                </a:solidFill>
                <a:latin typeface="Arial"/>
                <a:ea typeface="Arial"/>
                <a:cs typeface="Arial"/>
                <a:sym typeface="Arial"/>
              </a:rPr>
              <a:t>  When the basic stalling speed (measured at 1g)</a:t>
            </a:r>
            <a:r>
              <a:rPr b="1" i="1" lang="en-US" sz="1000" u="none">
                <a:solidFill>
                  <a:schemeClr val="dk2"/>
                </a:solidFill>
                <a:latin typeface="Arial"/>
                <a:ea typeface="Arial"/>
                <a:cs typeface="Arial"/>
                <a:sym typeface="Arial"/>
              </a:rPr>
              <a:t>)</a:t>
            </a:r>
            <a:r>
              <a:rPr b="1" i="0" lang="en-US" sz="1500" u="none">
                <a:solidFill>
                  <a:schemeClr val="dk2"/>
                </a:solidFill>
                <a:latin typeface="Arial"/>
                <a:ea typeface="Arial"/>
                <a:cs typeface="Arial"/>
                <a:sym typeface="Arial"/>
              </a:rPr>
              <a:t> is plotted, it is apparent that flight below the basic stalling speed is perfectly feasible at load factors below one.</a:t>
            </a:r>
            <a:endParaRPr/>
          </a:p>
        </p:txBody>
      </p:sp>
      <p:sp>
        <p:nvSpPr>
          <p:cNvPr id="59" name="Google Shape;59;p5"/>
          <p:cNvSpPr txBox="1"/>
          <p:nvPr/>
        </p:nvSpPr>
        <p:spPr>
          <a:xfrm>
            <a:off x="0" y="2974975"/>
            <a:ext cx="2057400" cy="942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In the areas to the left of the manoeuvre stall speed lines, the aircraft will be stalled.</a:t>
            </a:r>
            <a:endParaRPr/>
          </a:p>
        </p:txBody>
      </p:sp>
      <p:sp>
        <p:nvSpPr>
          <p:cNvPr id="60" name="Google Shape;60;p5"/>
          <p:cNvSpPr txBox="1"/>
          <p:nvPr/>
        </p:nvSpPr>
        <p:spPr>
          <a:xfrm>
            <a:off x="946150" y="-39687"/>
            <a:ext cx="71564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MANOUVRE STALL SPEED</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65" name="Shape 265"/>
        <p:cNvGrpSpPr/>
        <p:nvPr/>
      </p:nvGrpSpPr>
      <p:grpSpPr>
        <a:xfrm>
          <a:off x="0" y="0"/>
          <a:ext cx="0" cy="0"/>
          <a:chOff x="0" y="0"/>
          <a:chExt cx="0" cy="0"/>
        </a:xfrm>
      </p:grpSpPr>
      <p:pic>
        <p:nvPicPr>
          <p:cNvPr id="266" name="Google Shape;266;p23"/>
          <p:cNvPicPr preferRelativeResize="0"/>
          <p:nvPr/>
        </p:nvPicPr>
        <p:blipFill rotWithShape="1">
          <a:blip r:embed="rId3">
            <a:alphaModFix/>
          </a:blip>
          <a:srcRect b="0" l="0" r="0" t="0"/>
          <a:stretch/>
        </p:blipFill>
        <p:spPr>
          <a:xfrm>
            <a:off x="28575" y="2171700"/>
            <a:ext cx="9144000" cy="4686300"/>
          </a:xfrm>
          <a:prstGeom prst="rect">
            <a:avLst/>
          </a:prstGeom>
          <a:noFill/>
          <a:ln cap="flat" cmpd="sng" w="28575">
            <a:solidFill>
              <a:srgbClr val="000000"/>
            </a:solidFill>
            <a:prstDash val="solid"/>
            <a:miter lim="800000"/>
            <a:headEnd len="sm" w="sm" type="none"/>
            <a:tailEnd len="sm" w="sm" type="none"/>
          </a:ln>
        </p:spPr>
      </p:pic>
      <p:sp>
        <p:nvSpPr>
          <p:cNvPr id="267" name="Google Shape;267;p23"/>
          <p:cNvSpPr txBox="1"/>
          <p:nvPr/>
        </p:nvSpPr>
        <p:spPr>
          <a:xfrm>
            <a:off x="-990600" y="852487"/>
            <a:ext cx="9601200" cy="581025"/>
          </a:xfrm>
          <a:prstGeom prst="rect">
            <a:avLst/>
          </a:prstGeom>
          <a:noFill/>
          <a:ln>
            <a:noFill/>
          </a:ln>
        </p:spPr>
        <p:txBody>
          <a:bodyPr anchorCtr="0" anchor="ctr" bIns="45700" lIns="91425" spcFirstLastPara="1" rIns="91425" wrap="square" tIns="45700">
            <a:noAutofit/>
          </a:bodyPr>
          <a:lstStyle/>
          <a:p>
            <a:pPr indent="-101600" lvl="2" marL="91440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Arial"/>
                <a:ea typeface="Arial"/>
                <a:cs typeface="Arial"/>
                <a:sym typeface="Arial"/>
              </a:rPr>
              <a:t>Available load factor at any height and speed.  (eg. 240 knots at 10 000 feet gives +6 g)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cxnSp>
        <p:nvCxnSpPr>
          <p:cNvPr id="268" name="Google Shape;268;p23"/>
          <p:cNvCxnSpPr/>
          <p:nvPr/>
        </p:nvCxnSpPr>
        <p:spPr>
          <a:xfrm rot="10800000">
            <a:off x="4038600" y="3686175"/>
            <a:ext cx="762000" cy="0"/>
          </a:xfrm>
          <a:prstGeom prst="straightConnector1">
            <a:avLst/>
          </a:prstGeom>
          <a:noFill/>
          <a:ln cap="flat" cmpd="sng" w="28575">
            <a:solidFill>
              <a:srgbClr val="6699FF"/>
            </a:solidFill>
            <a:prstDash val="solid"/>
            <a:miter lim="800000"/>
            <a:headEnd len="med" w="med" type="none"/>
            <a:tailEnd len="med" w="med" type="none"/>
          </a:ln>
        </p:spPr>
      </p:cxnSp>
      <p:sp>
        <p:nvSpPr>
          <p:cNvPr id="269" name="Google Shape;269;p23"/>
          <p:cNvSpPr txBox="1"/>
          <p:nvPr/>
        </p:nvSpPr>
        <p:spPr>
          <a:xfrm>
            <a:off x="5013325" y="3640137"/>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a:t>
            </a:r>
            <a:endParaRPr/>
          </a:p>
        </p:txBody>
      </p:sp>
      <p:sp>
        <p:nvSpPr>
          <p:cNvPr id="270" name="Google Shape;270;p23"/>
          <p:cNvSpPr txBox="1"/>
          <p:nvPr/>
        </p:nvSpPr>
        <p:spPr>
          <a:xfrm>
            <a:off x="1443037" y="76200"/>
            <a:ext cx="6213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71" name="Google Shape;271;p23"/>
          <p:cNvCxnSpPr/>
          <p:nvPr/>
        </p:nvCxnSpPr>
        <p:spPr>
          <a:xfrm flipH="1">
            <a:off x="5915025" y="1190625"/>
            <a:ext cx="990600" cy="2209800"/>
          </a:xfrm>
          <a:prstGeom prst="straightConnector1">
            <a:avLst/>
          </a:prstGeom>
          <a:noFill/>
          <a:ln cap="flat" cmpd="sng" w="9525">
            <a:solidFill>
              <a:srgbClr val="000000"/>
            </a:solidFill>
            <a:prstDash val="solid"/>
            <a:miter lim="800000"/>
            <a:headEnd len="med" w="med" type="none"/>
            <a:tailEnd len="med" w="med" type="triangle"/>
          </a:ln>
        </p:spPr>
      </p:cxnSp>
      <p:sp>
        <p:nvSpPr>
          <p:cNvPr id="272" name="Google Shape;272;p23"/>
          <p:cNvSpPr txBox="1"/>
          <p:nvPr/>
        </p:nvSpPr>
        <p:spPr>
          <a:xfrm>
            <a:off x="6781800" y="45720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73" name="Google Shape;273;p23"/>
          <p:cNvCxnSpPr/>
          <p:nvPr/>
        </p:nvCxnSpPr>
        <p:spPr>
          <a:xfrm rot="10800000">
            <a:off x="6538912" y="47244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74" name="Google Shape;274;p23"/>
          <p:cNvCxnSpPr/>
          <p:nvPr/>
        </p:nvCxnSpPr>
        <p:spPr>
          <a:xfrm>
            <a:off x="7862887" y="47244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75" name="Google Shape;275;p23"/>
          <p:cNvSpPr txBox="1"/>
          <p:nvPr/>
        </p:nvSpPr>
        <p:spPr>
          <a:xfrm>
            <a:off x="6443662"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76" name="Google Shape;276;p23"/>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77" name="Google Shape;277;p23"/>
          <p:cNvSpPr txBox="1"/>
          <p:nvPr/>
        </p:nvSpPr>
        <p:spPr>
          <a:xfrm>
            <a:off x="4175125" y="5867400"/>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81" name="Shape 281"/>
        <p:cNvGrpSpPr/>
        <p:nvPr/>
      </p:nvGrpSpPr>
      <p:grpSpPr>
        <a:xfrm>
          <a:off x="0" y="0"/>
          <a:ext cx="0" cy="0"/>
          <a:chOff x="0" y="0"/>
          <a:chExt cx="0" cy="0"/>
        </a:xfrm>
      </p:grpSpPr>
      <p:pic>
        <p:nvPicPr>
          <p:cNvPr id="282" name="Google Shape;282;p24"/>
          <p:cNvPicPr preferRelativeResize="0"/>
          <p:nvPr/>
        </p:nvPicPr>
        <p:blipFill rotWithShape="1">
          <a:blip r:embed="rId3">
            <a:alphaModFix/>
          </a:blip>
          <a:srcRect b="0" l="0" r="0" t="0"/>
          <a:stretch/>
        </p:blipFill>
        <p:spPr>
          <a:xfrm>
            <a:off x="0" y="2286000"/>
            <a:ext cx="9144000" cy="4618037"/>
          </a:xfrm>
          <a:prstGeom prst="rect">
            <a:avLst/>
          </a:prstGeom>
          <a:noFill/>
          <a:ln>
            <a:noFill/>
          </a:ln>
        </p:spPr>
      </p:pic>
      <p:sp>
        <p:nvSpPr>
          <p:cNvPr id="283" name="Google Shape;283;p24"/>
          <p:cNvSpPr txBox="1"/>
          <p:nvPr/>
        </p:nvSpPr>
        <p:spPr>
          <a:xfrm>
            <a:off x="609600" y="1066800"/>
            <a:ext cx="6858000" cy="611187"/>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Maximum EAS at any height.  (eg. 270 knots at 30 000 feet)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sp>
        <p:nvSpPr>
          <p:cNvPr id="284" name="Google Shape;284;p24"/>
          <p:cNvSpPr txBox="1"/>
          <p:nvPr/>
        </p:nvSpPr>
        <p:spPr>
          <a:xfrm>
            <a:off x="6794500" y="46482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85" name="Google Shape;285;p24"/>
          <p:cNvCxnSpPr/>
          <p:nvPr/>
        </p:nvCxnSpPr>
        <p:spPr>
          <a:xfrm rot="10800000">
            <a:off x="6553200" y="48006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86" name="Google Shape;286;p24"/>
          <p:cNvCxnSpPr/>
          <p:nvPr/>
        </p:nvCxnSpPr>
        <p:spPr>
          <a:xfrm>
            <a:off x="7848600" y="4800600"/>
            <a:ext cx="457200" cy="0"/>
          </a:xfrm>
          <a:prstGeom prst="straightConnector1">
            <a:avLst/>
          </a:prstGeom>
          <a:noFill/>
          <a:ln cap="flat" cmpd="sng" w="9525">
            <a:solidFill>
              <a:srgbClr val="CC0000"/>
            </a:solidFill>
            <a:prstDash val="solid"/>
            <a:miter lim="800000"/>
            <a:headEnd len="med" w="med" type="none"/>
            <a:tailEnd len="med" w="med" type="triangle"/>
          </a:ln>
        </p:spPr>
      </p:cxnSp>
      <p:sp>
        <p:nvSpPr>
          <p:cNvPr id="287" name="Google Shape;287;p24"/>
          <p:cNvSpPr txBox="1"/>
          <p:nvPr/>
        </p:nvSpPr>
        <p:spPr>
          <a:xfrm>
            <a:off x="6491287" y="5048250"/>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88" name="Google Shape;288;p24"/>
          <p:cNvSpPr txBox="1"/>
          <p:nvPr/>
        </p:nvSpPr>
        <p:spPr>
          <a:xfrm>
            <a:off x="7618412"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89" name="Google Shape;289;p24"/>
          <p:cNvSpPr txBox="1"/>
          <p:nvPr/>
        </p:nvSpPr>
        <p:spPr>
          <a:xfrm>
            <a:off x="5807075" y="37449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290" name="Google Shape;290;p24"/>
          <p:cNvSpPr txBox="1"/>
          <p:nvPr/>
        </p:nvSpPr>
        <p:spPr>
          <a:xfrm>
            <a:off x="1066800" y="87312"/>
            <a:ext cx="69119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INFORMATION FROM MANOEUVRE ENVELOPES      </a:t>
            </a:r>
            <a:endParaRPr/>
          </a:p>
        </p:txBody>
      </p:sp>
      <p:sp>
        <p:nvSpPr>
          <p:cNvPr id="291" name="Google Shape;291;p24"/>
          <p:cNvSpPr txBox="1"/>
          <p:nvPr/>
        </p:nvSpPr>
        <p:spPr>
          <a:xfrm>
            <a:off x="4251325" y="6005512"/>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95" name="Shape 295"/>
        <p:cNvGrpSpPr/>
        <p:nvPr/>
      </p:nvGrpSpPr>
      <p:grpSpPr>
        <a:xfrm>
          <a:off x="0" y="0"/>
          <a:ext cx="0" cy="0"/>
          <a:chOff x="0" y="0"/>
          <a:chExt cx="0" cy="0"/>
        </a:xfrm>
      </p:grpSpPr>
      <p:sp>
        <p:nvSpPr>
          <p:cNvPr id="296" name="Google Shape;296;p25"/>
          <p:cNvSpPr txBox="1"/>
          <p:nvPr/>
        </p:nvSpPr>
        <p:spPr>
          <a:xfrm>
            <a:off x="692150" y="409575"/>
            <a:ext cx="7613650" cy="1495425"/>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Stall speed at any height and load factor.</a:t>
            </a:r>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a:t>
            </a:r>
            <a:endParaRPr/>
          </a:p>
          <a:p>
            <a:pPr indent="0" lvl="2" marL="91440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2"/>
              </a:solidFill>
              <a:latin typeface="Arial"/>
              <a:ea typeface="Arial"/>
              <a:cs typeface="Arial"/>
              <a:sym typeface="Arial"/>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eg. 3g at 10 000 feet gives a stall speed of 120 knots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p:txBody>
      </p:sp>
      <p:sp>
        <p:nvSpPr>
          <p:cNvPr id="297" name="Google Shape;297;p25"/>
          <p:cNvSpPr txBox="1"/>
          <p:nvPr/>
        </p:nvSpPr>
        <p:spPr>
          <a:xfrm>
            <a:off x="1752600" y="0"/>
            <a:ext cx="5959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MANOEVRE ENVELOPES</a:t>
            </a:r>
            <a:endParaRPr/>
          </a:p>
        </p:txBody>
      </p:sp>
      <p:grpSp>
        <p:nvGrpSpPr>
          <p:cNvPr id="298" name="Google Shape;298;p25"/>
          <p:cNvGrpSpPr/>
          <p:nvPr/>
        </p:nvGrpSpPr>
        <p:grpSpPr>
          <a:xfrm>
            <a:off x="0" y="2171700"/>
            <a:ext cx="9144000" cy="4686300"/>
            <a:chOff x="0" y="2171700"/>
            <a:chExt cx="9144000" cy="4686300"/>
          </a:xfrm>
        </p:grpSpPr>
        <p:pic>
          <p:nvPicPr>
            <p:cNvPr id="299" name="Google Shape;299;p25"/>
            <p:cNvPicPr preferRelativeResize="0"/>
            <p:nvPr/>
          </p:nvPicPr>
          <p:blipFill rotWithShape="1">
            <a:blip r:embed="rId3">
              <a:alphaModFix/>
            </a:blip>
            <a:srcRect b="0" l="0" r="0" t="0"/>
            <a:stretch/>
          </p:blipFill>
          <p:spPr>
            <a:xfrm>
              <a:off x="0" y="2171700"/>
              <a:ext cx="9144000" cy="4686300"/>
            </a:xfrm>
            <a:prstGeom prst="rect">
              <a:avLst/>
            </a:prstGeom>
            <a:noFill/>
            <a:ln cap="flat" cmpd="sng" w="9525">
              <a:solidFill>
                <a:schemeClr val="dk1"/>
              </a:solidFill>
              <a:prstDash val="solid"/>
              <a:miter lim="800000"/>
              <a:headEnd len="sm" w="sm" type="none"/>
              <a:tailEnd len="sm" w="sm" type="none"/>
            </a:ln>
          </p:spPr>
        </p:pic>
        <p:sp>
          <p:nvSpPr>
            <p:cNvPr id="300" name="Google Shape;300;p25"/>
            <p:cNvSpPr txBox="1"/>
            <p:nvPr/>
          </p:nvSpPr>
          <p:spPr>
            <a:xfrm>
              <a:off x="595947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301" name="Google Shape;301;p25"/>
            <p:cNvSpPr txBox="1"/>
            <p:nvPr/>
          </p:nvSpPr>
          <p:spPr>
            <a:xfrm>
              <a:off x="6510337" y="4597400"/>
              <a:ext cx="1885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Mach limit lines</a:t>
              </a:r>
              <a:endParaRPr/>
            </a:p>
          </p:txBody>
        </p:sp>
        <p:sp>
          <p:nvSpPr>
            <p:cNvPr id="302" name="Google Shape;302;p25"/>
            <p:cNvSpPr txBox="1"/>
            <p:nvPr/>
          </p:nvSpPr>
          <p:spPr>
            <a:xfrm>
              <a:off x="6461125" y="49641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30000 ft</a:t>
              </a:r>
              <a:endParaRPr/>
            </a:p>
          </p:txBody>
        </p:sp>
        <p:sp>
          <p:nvSpPr>
            <p:cNvPr id="303" name="Google Shape;303;p25"/>
            <p:cNvSpPr txBox="1"/>
            <p:nvPr/>
          </p:nvSpPr>
          <p:spPr>
            <a:xfrm>
              <a:off x="7510462" y="4986337"/>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sp>
          <p:nvSpPr>
            <p:cNvPr id="304" name="Google Shape;304;p25"/>
            <p:cNvSpPr txBox="1"/>
            <p:nvPr/>
          </p:nvSpPr>
          <p:spPr>
            <a:xfrm>
              <a:off x="4251325" y="5915025"/>
              <a:ext cx="793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10000ft</a:t>
              </a:r>
              <a:endParaRPr/>
            </a:p>
          </p:txBody>
        </p:sp>
        <p:sp>
          <p:nvSpPr>
            <p:cNvPr id="305" name="Google Shape;305;p25"/>
            <p:cNvSpPr/>
            <p:nvPr/>
          </p:nvSpPr>
          <p:spPr>
            <a:xfrm>
              <a:off x="4300537" y="4419600"/>
              <a:ext cx="85725" cy="914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6" name="Google Shape;306;p25"/>
            <p:cNvCxnSpPr/>
            <p:nvPr/>
          </p:nvCxnSpPr>
          <p:spPr>
            <a:xfrm flipH="1">
              <a:off x="4191000" y="4495800"/>
              <a:ext cx="304800" cy="76200"/>
            </a:xfrm>
            <a:prstGeom prst="straightConnector1">
              <a:avLst/>
            </a:prstGeom>
            <a:noFill/>
            <a:ln cap="flat" cmpd="sng" w="28575">
              <a:solidFill>
                <a:schemeClr val="lt1"/>
              </a:solidFill>
              <a:prstDash val="solid"/>
              <a:miter lim="800000"/>
              <a:headEnd len="med" w="med" type="none"/>
              <a:tailEnd len="med" w="med" type="none"/>
            </a:ln>
          </p:spPr>
        </p:cxnSp>
        <p:sp>
          <p:nvSpPr>
            <p:cNvPr id="307" name="Google Shape;307;p25"/>
            <p:cNvSpPr/>
            <p:nvPr/>
          </p:nvSpPr>
          <p:spPr>
            <a:xfrm>
              <a:off x="3278187" y="4343400"/>
              <a:ext cx="1079500" cy="857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25"/>
            <p:cNvSpPr/>
            <p:nvPr/>
          </p:nvSpPr>
          <p:spPr>
            <a:xfrm>
              <a:off x="1662112" y="4343400"/>
              <a:ext cx="1619250" cy="1079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9" name="Google Shape;309;p25"/>
            <p:cNvCxnSpPr/>
            <p:nvPr/>
          </p:nvCxnSpPr>
          <p:spPr>
            <a:xfrm flipH="1">
              <a:off x="3638550" y="4329112"/>
              <a:ext cx="228600" cy="152400"/>
            </a:xfrm>
            <a:prstGeom prst="straightConnector1">
              <a:avLst/>
            </a:prstGeom>
            <a:noFill/>
            <a:ln cap="flat" cmpd="sng" w="28575">
              <a:solidFill>
                <a:srgbClr val="CC9900"/>
              </a:solidFill>
              <a:prstDash val="solid"/>
              <a:miter lim="800000"/>
              <a:headEnd len="med" w="med" type="none"/>
              <a:tailEnd len="med" w="med" type="none"/>
            </a:ln>
          </p:spPr>
        </p:cxnSp>
        <p:cxnSp>
          <p:nvCxnSpPr>
            <p:cNvPr id="310" name="Google Shape;310;p25"/>
            <p:cNvCxnSpPr/>
            <p:nvPr/>
          </p:nvCxnSpPr>
          <p:spPr>
            <a:xfrm flipH="1">
              <a:off x="3200400" y="4191000"/>
              <a:ext cx="381000" cy="304800"/>
            </a:xfrm>
            <a:prstGeom prst="straightConnector1">
              <a:avLst/>
            </a:prstGeom>
            <a:noFill/>
            <a:ln cap="flat" cmpd="sng" w="28575">
              <a:solidFill>
                <a:srgbClr val="000000"/>
              </a:solidFill>
              <a:prstDash val="solid"/>
              <a:miter lim="800000"/>
              <a:headEnd len="med" w="med" type="none"/>
              <a:tailEnd len="med" w="med" type="none"/>
            </a:ln>
          </p:spPr>
        </p:cxnSp>
        <p:cxnSp>
          <p:nvCxnSpPr>
            <p:cNvPr id="311" name="Google Shape;311;p25"/>
            <p:cNvCxnSpPr/>
            <p:nvPr/>
          </p:nvCxnSpPr>
          <p:spPr>
            <a:xfrm>
              <a:off x="1614487" y="4357687"/>
              <a:ext cx="2271712" cy="0"/>
            </a:xfrm>
            <a:prstGeom prst="straightConnector1">
              <a:avLst/>
            </a:prstGeom>
            <a:noFill/>
            <a:ln cap="flat" cmpd="sng" w="38100">
              <a:solidFill>
                <a:srgbClr val="9933FF"/>
              </a:solidFill>
              <a:prstDash val="solid"/>
              <a:miter lim="800000"/>
              <a:headEnd len="med" w="med" type="none"/>
              <a:tailEnd len="med" w="med" type="none"/>
            </a:ln>
          </p:spPr>
        </p:cxnSp>
        <p:cxnSp>
          <p:nvCxnSpPr>
            <p:cNvPr id="312" name="Google Shape;312;p25"/>
            <p:cNvCxnSpPr/>
            <p:nvPr/>
          </p:nvCxnSpPr>
          <p:spPr>
            <a:xfrm>
              <a:off x="3871912" y="4343400"/>
              <a:ext cx="0" cy="990600"/>
            </a:xfrm>
            <a:prstGeom prst="straightConnector1">
              <a:avLst/>
            </a:prstGeom>
            <a:noFill/>
            <a:ln cap="flat" cmpd="sng" w="38100">
              <a:solidFill>
                <a:srgbClr val="9933FF"/>
              </a:solidFill>
              <a:prstDash val="solid"/>
              <a:miter lim="800000"/>
              <a:headEnd len="med" w="med" type="none"/>
              <a:tailEnd len="med" w="med" type="none"/>
            </a:ln>
          </p:spPr>
        </p:cxnSp>
      </p:gr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316" name="Shape 316"/>
        <p:cNvGrpSpPr/>
        <p:nvPr/>
      </p:nvGrpSpPr>
      <p:grpSpPr>
        <a:xfrm>
          <a:off x="0" y="0"/>
          <a:ext cx="0" cy="0"/>
          <a:chOff x="0" y="0"/>
          <a:chExt cx="0" cy="0"/>
        </a:xfrm>
      </p:grpSpPr>
      <p:sp>
        <p:nvSpPr>
          <p:cNvPr id="317" name="Google Shape;317;p26"/>
          <p:cNvSpPr txBox="1"/>
          <p:nvPr/>
        </p:nvSpPr>
        <p:spPr>
          <a:xfrm>
            <a:off x="-76200" y="-76200"/>
            <a:ext cx="9307512"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Narrow"/>
              <a:buNone/>
            </a:pPr>
            <a:r>
              <a:rPr b="1" i="0" lang="en-US" sz="2400" u="none">
                <a:solidFill>
                  <a:schemeClr val="dk2"/>
                </a:solidFill>
                <a:latin typeface="Arial Narrow"/>
                <a:ea typeface="Arial Narrow"/>
                <a:cs typeface="Arial Narrow"/>
                <a:sym typeface="Arial Narrow"/>
              </a:rPr>
              <a:t>DESIGN MANOUVRING SPEED (V</a:t>
            </a:r>
            <a:r>
              <a:rPr b="1" i="0" lang="en-US" sz="1600" u="none">
                <a:solidFill>
                  <a:schemeClr val="dk2"/>
                </a:solidFill>
                <a:latin typeface="Arial Narrow"/>
                <a:ea typeface="Arial Narrow"/>
                <a:cs typeface="Arial Narrow"/>
                <a:sym typeface="Arial Narrow"/>
              </a:rPr>
              <a:t>A</a:t>
            </a:r>
            <a:r>
              <a:rPr b="1" i="0" lang="en-US" sz="2400" u="none">
                <a:solidFill>
                  <a:schemeClr val="dk2"/>
                </a:solidFill>
                <a:latin typeface="Arial Narrow"/>
                <a:ea typeface="Arial Narrow"/>
                <a:cs typeface="Arial Narrow"/>
                <a:sym typeface="Arial Narrow"/>
              </a:rPr>
              <a:t>)–Tail Plane Is The Structural “Weak Link”</a:t>
            </a:r>
            <a:endParaRPr/>
          </a:p>
        </p:txBody>
      </p:sp>
      <p:sp>
        <p:nvSpPr>
          <p:cNvPr id="318" name="Google Shape;318;p26"/>
          <p:cNvSpPr txBox="1"/>
          <p:nvPr/>
        </p:nvSpPr>
        <p:spPr>
          <a:xfrm>
            <a:off x="14287" y="457200"/>
            <a:ext cx="9107487" cy="20478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DEF’N: The highest speed at which sudden and full nose up elevator deflection can be made</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             without exceeding the design limit load factor.</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The manouvre stalling speed  in this situation = Vs (1g) x √N where N = load factor, and</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Vs (1g) is the straight and  level stalling speed when N =1.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E.G If limiting load factor (N) for the aircraft in this diagram is 3.8, and Vs(1g) is 71 kts for an</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aircraft mass of 9500kgs then V</a:t>
            </a:r>
            <a:r>
              <a:rPr b="1" i="0" lang="en-US" sz="1200" u="none">
                <a:solidFill>
                  <a:schemeClr val="dk2"/>
                </a:solidFill>
                <a:latin typeface="Arial"/>
                <a:ea typeface="Arial"/>
                <a:cs typeface="Arial"/>
                <a:sym typeface="Arial"/>
              </a:rPr>
              <a:t>A </a:t>
            </a:r>
            <a:r>
              <a:rPr b="1" i="0" lang="en-US" sz="1600" u="none">
                <a:solidFill>
                  <a:schemeClr val="dk2"/>
                </a:solidFill>
                <a:latin typeface="Arial"/>
                <a:ea typeface="Arial"/>
                <a:cs typeface="Arial"/>
                <a:sym typeface="Arial"/>
              </a:rPr>
              <a:t>= 138 kts.</a:t>
            </a:r>
            <a:endParaRPr/>
          </a:p>
        </p:txBody>
      </p:sp>
      <p:sp>
        <p:nvSpPr>
          <p:cNvPr id="319" name="Google Shape;319;p26"/>
          <p:cNvSpPr txBox="1"/>
          <p:nvPr/>
        </p:nvSpPr>
        <p:spPr>
          <a:xfrm>
            <a:off x="0" y="2514600"/>
            <a:ext cx="2936875" cy="44799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Full elevator application at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138 kts or less would stall</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the aircraft before N &gt; 3.8.</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Reduction of aircraft mass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to 5700 kgs, then Vs(1g)</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would be 55 kts; and at N =</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3.8, V</a:t>
            </a:r>
            <a:r>
              <a:rPr b="1" i="0" lang="en-US" sz="1200" u="none">
                <a:solidFill>
                  <a:schemeClr val="dk2"/>
                </a:solidFill>
                <a:latin typeface="Arial Narrow"/>
                <a:ea typeface="Arial Narrow"/>
                <a:cs typeface="Arial Narrow"/>
                <a:sym typeface="Arial Narrow"/>
              </a:rPr>
              <a:t>A  </a:t>
            </a:r>
            <a:r>
              <a:rPr b="1" i="0" lang="en-US" sz="2000" u="none">
                <a:solidFill>
                  <a:schemeClr val="dk2"/>
                </a:solidFill>
                <a:latin typeface="Arial Narrow"/>
                <a:ea typeface="Arial Narrow"/>
                <a:cs typeface="Arial Narrow"/>
                <a:sym typeface="Arial Narrow"/>
              </a:rPr>
              <a:t>= 107kts.</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I.E:  </a:t>
            </a:r>
            <a:r>
              <a:rPr b="1" i="0" lang="en-US" sz="2000" u="sng">
                <a:solidFill>
                  <a:schemeClr val="dk2"/>
                </a:solidFill>
                <a:latin typeface="Arial Narrow"/>
                <a:ea typeface="Arial Narrow"/>
                <a:cs typeface="Arial Narrow"/>
                <a:sym typeface="Arial Narrow"/>
              </a:rPr>
              <a:t>Increase aircraft mass:</a:t>
            </a:r>
            <a:endParaRPr/>
          </a:p>
          <a:p>
            <a:pPr indent="0" lvl="0" marL="0" marR="0" rtl="0" algn="l">
              <a:lnSpc>
                <a:spcPct val="100000"/>
              </a:lnSpc>
              <a:spcBef>
                <a:spcPts val="0"/>
              </a:spcBef>
              <a:spcAft>
                <a:spcPts val="0"/>
              </a:spcAft>
              <a:buClr>
                <a:schemeClr val="dk2"/>
              </a:buClr>
              <a:buSzPts val="2000"/>
              <a:buFont typeface="Arial Narrow"/>
              <a:buNone/>
            </a:pPr>
            <a:r>
              <a:rPr b="1" i="0" lang="en-US" sz="2000" u="sng">
                <a:solidFill>
                  <a:schemeClr val="dk2"/>
                </a:solidFill>
                <a:latin typeface="Arial Narrow"/>
                <a:ea typeface="Arial Narrow"/>
                <a:cs typeface="Arial Narrow"/>
                <a:sym typeface="Arial Narrow"/>
              </a:rPr>
              <a:t>Increase V</a:t>
            </a:r>
            <a:r>
              <a:rPr b="1" i="0" lang="en-US" sz="1200" u="sng">
                <a:solidFill>
                  <a:schemeClr val="dk2"/>
                </a:solidFill>
                <a:latin typeface="Arial Narrow"/>
                <a:ea typeface="Arial Narrow"/>
                <a:cs typeface="Arial Narrow"/>
                <a:sym typeface="Arial Narrow"/>
              </a:rPr>
              <a:t>A;</a:t>
            </a:r>
            <a:r>
              <a:rPr b="1" i="0" lang="en-US" sz="2000" u="sng">
                <a:solidFill>
                  <a:schemeClr val="dk2"/>
                </a:solidFill>
                <a:latin typeface="Arial Narrow"/>
                <a:ea typeface="Arial Narrow"/>
                <a:cs typeface="Arial Narrow"/>
                <a:sym typeface="Arial Narrow"/>
              </a:rPr>
              <a:t> and vice versa</a:t>
            </a:r>
            <a:r>
              <a:rPr b="1" i="0" lang="en-US" sz="2000" u="none">
                <a:solidFill>
                  <a:schemeClr val="dk2"/>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1400"/>
              <a:buFont typeface="Arial Narrow"/>
              <a:buNone/>
            </a:pPr>
            <a:r>
              <a:rPr b="1" i="0" lang="en-US" sz="1400" u="sng">
                <a:solidFill>
                  <a:schemeClr val="dk2"/>
                </a:solidFill>
                <a:latin typeface="Arial Narrow"/>
                <a:ea typeface="Arial Narrow"/>
                <a:cs typeface="Arial Narrow"/>
                <a:sym typeface="Arial Narrow"/>
              </a:rPr>
              <a:t>NOTE: CHANGING AIRCRAFT MASS REQUIRES A NEW DIAGRAM</a:t>
            </a:r>
            <a:endParaRPr/>
          </a:p>
          <a:p>
            <a:pPr indent="0" lvl="0" marL="0" marR="0" rtl="0" algn="l">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 	</a:t>
            </a:r>
            <a:endParaRPr/>
          </a:p>
        </p:txBody>
      </p:sp>
      <p:pic>
        <p:nvPicPr>
          <p:cNvPr id="320" name="Google Shape;320;p26"/>
          <p:cNvPicPr preferRelativeResize="0"/>
          <p:nvPr/>
        </p:nvPicPr>
        <p:blipFill rotWithShape="1">
          <a:blip r:embed="rId3">
            <a:alphaModFix/>
          </a:blip>
          <a:srcRect b="0" l="0" r="0" t="0"/>
          <a:stretch/>
        </p:blipFill>
        <p:spPr>
          <a:xfrm>
            <a:off x="2895600" y="2514600"/>
            <a:ext cx="6248400" cy="4343400"/>
          </a:xfrm>
          <a:prstGeom prst="rect">
            <a:avLst/>
          </a:prstGeom>
          <a:noFill/>
          <a:ln>
            <a:noFill/>
          </a:ln>
        </p:spPr>
      </p:pic>
      <p:cxnSp>
        <p:nvCxnSpPr>
          <p:cNvPr id="321" name="Google Shape;321;p26"/>
          <p:cNvCxnSpPr/>
          <p:nvPr/>
        </p:nvCxnSpPr>
        <p:spPr>
          <a:xfrm>
            <a:off x="4095750" y="4386262"/>
            <a:ext cx="1600200" cy="0"/>
          </a:xfrm>
          <a:prstGeom prst="straightConnector1">
            <a:avLst/>
          </a:prstGeom>
          <a:noFill/>
          <a:ln cap="flat" cmpd="sng" w="38100">
            <a:solidFill>
              <a:srgbClr val="FF0000"/>
            </a:solidFill>
            <a:prstDash val="solid"/>
            <a:miter lim="800000"/>
            <a:headEnd len="med" w="med" type="none"/>
            <a:tailEnd len="med" w="med" type="none"/>
          </a:ln>
        </p:spPr>
      </p:cxnSp>
      <p:cxnSp>
        <p:nvCxnSpPr>
          <p:cNvPr id="322" name="Google Shape;322;p26"/>
          <p:cNvCxnSpPr/>
          <p:nvPr/>
        </p:nvCxnSpPr>
        <p:spPr>
          <a:xfrm>
            <a:off x="5715000" y="4391025"/>
            <a:ext cx="0" cy="762000"/>
          </a:xfrm>
          <a:prstGeom prst="straightConnector1">
            <a:avLst/>
          </a:prstGeom>
          <a:noFill/>
          <a:ln cap="flat" cmpd="sng" w="38100">
            <a:solidFill>
              <a:srgbClr val="FF0000"/>
            </a:solidFill>
            <a:prstDash val="solid"/>
            <a:miter lim="800000"/>
            <a:headEnd len="med" w="med" type="none"/>
            <a:tailEnd len="med" w="med" type="none"/>
          </a:ln>
        </p:spPr>
      </p:cxnSp>
      <p:sp>
        <p:nvSpPr>
          <p:cNvPr id="323" name="Google Shape;323;p26"/>
          <p:cNvSpPr txBox="1"/>
          <p:nvPr/>
        </p:nvSpPr>
        <p:spPr>
          <a:xfrm>
            <a:off x="2847975" y="4052887"/>
            <a:ext cx="809625" cy="730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N = 3.8</a:t>
            </a:r>
            <a:endParaRPr/>
          </a:p>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Vs1g  =</a:t>
            </a:r>
            <a:endParaRPr/>
          </a:p>
          <a:p>
            <a:pPr indent="0" lvl="0" marL="0" marR="0" rtl="0" algn="l">
              <a:lnSpc>
                <a:spcPct val="100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71 kts</a:t>
            </a:r>
            <a:endParaRPr/>
          </a:p>
        </p:txBody>
      </p:sp>
      <p:cxnSp>
        <p:nvCxnSpPr>
          <p:cNvPr id="324" name="Google Shape;324;p26"/>
          <p:cNvCxnSpPr/>
          <p:nvPr/>
        </p:nvCxnSpPr>
        <p:spPr>
          <a:xfrm>
            <a:off x="3614737" y="4391025"/>
            <a:ext cx="304800" cy="0"/>
          </a:xfrm>
          <a:prstGeom prst="straightConnector1">
            <a:avLst/>
          </a:prstGeom>
          <a:noFill/>
          <a:ln cap="flat" cmpd="sng" w="19050">
            <a:solidFill>
              <a:srgbClr val="FF0000"/>
            </a:solidFill>
            <a:prstDash val="solid"/>
            <a:miter lim="800000"/>
            <a:headEnd len="med" w="med" type="none"/>
            <a:tailEnd len="med" w="med" type="triangle"/>
          </a:ln>
        </p:spPr>
      </p:cxnSp>
      <p:sp>
        <p:nvSpPr>
          <p:cNvPr id="325" name="Google Shape;325;p26"/>
          <p:cNvSpPr txBox="1"/>
          <p:nvPr/>
        </p:nvSpPr>
        <p:spPr>
          <a:xfrm>
            <a:off x="5499100" y="5257800"/>
            <a:ext cx="8159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VA =</a:t>
            </a:r>
            <a:endParaRPr/>
          </a:p>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138kts</a:t>
            </a:r>
            <a:endParaRPr/>
          </a:p>
        </p:txBody>
      </p:sp>
      <p:cxnSp>
        <p:nvCxnSpPr>
          <p:cNvPr id="326" name="Google Shape;326;p26"/>
          <p:cNvCxnSpPr/>
          <p:nvPr/>
        </p:nvCxnSpPr>
        <p:spPr>
          <a:xfrm rot="10800000">
            <a:off x="5729287" y="5195887"/>
            <a:ext cx="228600" cy="152400"/>
          </a:xfrm>
          <a:prstGeom prst="straightConnector1">
            <a:avLst/>
          </a:prstGeom>
          <a:noFill/>
          <a:ln cap="flat" cmpd="sng" w="19050">
            <a:solidFill>
              <a:srgbClr val="FF0000"/>
            </a:solidFill>
            <a:prstDash val="solid"/>
            <a:miter lim="800000"/>
            <a:headEnd len="med" w="med" type="none"/>
            <a:tailEnd len="med" w="med" type="triangle"/>
          </a:ln>
        </p:spPr>
      </p:cxn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330" name="Shape 330"/>
        <p:cNvGrpSpPr/>
        <p:nvPr/>
      </p:nvGrpSpPr>
      <p:grpSpPr>
        <a:xfrm>
          <a:off x="0" y="0"/>
          <a:ext cx="0" cy="0"/>
          <a:chOff x="0" y="0"/>
          <a:chExt cx="0" cy="0"/>
        </a:xfrm>
      </p:grpSpPr>
      <p:pic>
        <p:nvPicPr>
          <p:cNvPr id="331" name="Google Shape;331;p27"/>
          <p:cNvPicPr preferRelativeResize="0"/>
          <p:nvPr/>
        </p:nvPicPr>
        <p:blipFill rotWithShape="1">
          <a:blip r:embed="rId3">
            <a:alphaModFix/>
          </a:blip>
          <a:srcRect b="9967" l="0" r="0" t="9968"/>
          <a:stretch/>
        </p:blipFill>
        <p:spPr>
          <a:xfrm>
            <a:off x="0" y="1808162"/>
            <a:ext cx="9144000" cy="5049837"/>
          </a:xfrm>
          <a:prstGeom prst="rect">
            <a:avLst/>
          </a:prstGeom>
          <a:noFill/>
          <a:ln>
            <a:noFill/>
          </a:ln>
        </p:spPr>
      </p:pic>
      <p:sp>
        <p:nvSpPr>
          <p:cNvPr id="332" name="Google Shape;332;p27"/>
          <p:cNvSpPr txBox="1"/>
          <p:nvPr/>
        </p:nvSpPr>
        <p:spPr>
          <a:xfrm>
            <a:off x="1416050" y="-76200"/>
            <a:ext cx="6584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Narrow"/>
              <a:buNone/>
            </a:pPr>
            <a:r>
              <a:rPr b="1" i="0" lang="en-US" sz="2400" u="none">
                <a:solidFill>
                  <a:schemeClr val="dk2"/>
                </a:solidFill>
                <a:latin typeface="Arial Narrow"/>
                <a:ea typeface="Arial Narrow"/>
                <a:cs typeface="Arial Narrow"/>
                <a:sym typeface="Arial Narrow"/>
              </a:rPr>
              <a:t>DESIGN TURBULENCE PENETRATION SPEED (V</a:t>
            </a:r>
            <a:r>
              <a:rPr b="1" i="0" lang="en-US" sz="1600" u="none">
                <a:solidFill>
                  <a:schemeClr val="dk2"/>
                </a:solidFill>
                <a:latin typeface="Arial Narrow"/>
                <a:ea typeface="Arial Narrow"/>
                <a:cs typeface="Arial Narrow"/>
                <a:sym typeface="Arial Narrow"/>
              </a:rPr>
              <a:t>B</a:t>
            </a:r>
            <a:r>
              <a:rPr b="1" i="0" lang="en-US" sz="2400" u="none">
                <a:solidFill>
                  <a:schemeClr val="dk2"/>
                </a:solidFill>
                <a:latin typeface="Arial Narrow"/>
                <a:ea typeface="Arial Narrow"/>
                <a:cs typeface="Arial Narrow"/>
                <a:sym typeface="Arial Narrow"/>
              </a:rPr>
              <a:t>) 	</a:t>
            </a:r>
            <a:endParaRPr/>
          </a:p>
        </p:txBody>
      </p:sp>
      <p:sp>
        <p:nvSpPr>
          <p:cNvPr id="333" name="Google Shape;333;p27"/>
          <p:cNvSpPr txBox="1"/>
          <p:nvPr/>
        </p:nvSpPr>
        <p:spPr>
          <a:xfrm>
            <a:off x="0" y="381000"/>
            <a:ext cx="9144000"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That speed at which, upon encountering a positive or negative 66 feet / second vertical gust, the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aircraft will stall before exceeding either positive or negative design limit load factor  -  </a:t>
            </a:r>
            <a:r>
              <a:rPr b="1" i="0" lang="en-US" sz="1800" u="sng">
                <a:solidFill>
                  <a:schemeClr val="dk2"/>
                </a:solidFill>
                <a:latin typeface="Arial Narrow"/>
                <a:ea typeface="Arial Narrow"/>
                <a:cs typeface="Arial Narrow"/>
                <a:sym typeface="Arial Narrow"/>
              </a:rPr>
              <a:t>a low speed</a:t>
            </a:r>
            <a:r>
              <a:rPr b="1" i="0" lang="en-US" sz="1800" u="none">
                <a:solidFill>
                  <a:schemeClr val="dk2"/>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The aircraft must meet the requirement above </a:t>
            </a:r>
            <a:r>
              <a:rPr b="1" i="0" lang="en-US" sz="1800" u="sng">
                <a:solidFill>
                  <a:schemeClr val="dk2"/>
                </a:solidFill>
                <a:latin typeface="Arial Narrow"/>
                <a:ea typeface="Arial Narrow"/>
                <a:cs typeface="Arial Narrow"/>
                <a:sym typeface="Arial Narrow"/>
              </a:rPr>
              <a:t>and</a:t>
            </a:r>
            <a:r>
              <a:rPr b="1" i="0" lang="en-US" sz="1800" u="none">
                <a:solidFill>
                  <a:schemeClr val="dk2"/>
                </a:solidFill>
                <a:latin typeface="Arial Narrow"/>
                <a:ea typeface="Arial Narrow"/>
                <a:cs typeface="Arial Narrow"/>
                <a:sym typeface="Arial Narrow"/>
              </a:rPr>
              <a:t>  satisfy the same requirement to stall upon encountering a 50 feet /second gust at Design Cruise Speed (Vc)     </a:t>
            </a:r>
            <a:r>
              <a:rPr b="1" i="0" lang="en-US" sz="1800" u="sng">
                <a:solidFill>
                  <a:schemeClr val="dk2"/>
                </a:solidFill>
                <a:latin typeface="Arial Narrow"/>
                <a:ea typeface="Arial Narrow"/>
                <a:cs typeface="Arial Narrow"/>
                <a:sym typeface="Arial Narrow"/>
              </a:rPr>
              <a:t>(minimum 43 kts faster than V</a:t>
            </a:r>
            <a:r>
              <a:rPr b="1" i="0" lang="en-US" sz="1400" u="sng">
                <a:solidFill>
                  <a:schemeClr val="dk2"/>
                </a:solidFill>
                <a:latin typeface="Arial Narrow"/>
                <a:ea typeface="Arial Narrow"/>
                <a:cs typeface="Arial Narrow"/>
                <a:sym typeface="Arial Narrow"/>
              </a:rPr>
              <a:t>B).</a:t>
            </a:r>
            <a:endParaRPr/>
          </a:p>
        </p:txBody>
      </p:sp>
      <p:sp>
        <p:nvSpPr>
          <p:cNvPr id="334" name="Google Shape;334;p27"/>
          <p:cNvSpPr txBox="1"/>
          <p:nvPr/>
        </p:nvSpPr>
        <p:spPr>
          <a:xfrm>
            <a:off x="6172200" y="2497137"/>
            <a:ext cx="2800350" cy="1465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Operational Rough Air Speed</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(V</a:t>
            </a:r>
            <a:r>
              <a:rPr b="1" i="0" lang="en-US" sz="1400" u="none">
                <a:solidFill>
                  <a:schemeClr val="dk2"/>
                </a:solidFill>
                <a:latin typeface="Arial Narrow"/>
                <a:ea typeface="Arial Narrow"/>
                <a:cs typeface="Arial Narrow"/>
                <a:sym typeface="Arial Narrow"/>
              </a:rPr>
              <a:t>RA</a:t>
            </a:r>
            <a:r>
              <a:rPr b="1" i="0" lang="en-US" sz="1800" u="none">
                <a:solidFill>
                  <a:schemeClr val="dk2"/>
                </a:solidFill>
                <a:latin typeface="Arial Narrow"/>
                <a:ea typeface="Arial Narrow"/>
                <a:cs typeface="Arial Narrow"/>
                <a:sym typeface="Arial Narrow"/>
              </a:rPr>
              <a:t> / M</a:t>
            </a:r>
            <a:r>
              <a:rPr b="1" i="0" lang="en-US" sz="1400" u="none">
                <a:solidFill>
                  <a:schemeClr val="dk2"/>
                </a:solidFill>
                <a:latin typeface="Arial Narrow"/>
                <a:ea typeface="Arial Narrow"/>
                <a:cs typeface="Arial Narrow"/>
                <a:sym typeface="Arial Narrow"/>
              </a:rPr>
              <a:t>RA)</a:t>
            </a:r>
            <a:r>
              <a:rPr b="1" i="0" lang="en-US" sz="1800" u="none">
                <a:solidFill>
                  <a:schemeClr val="dk2"/>
                </a:solidFill>
                <a:latin typeface="Arial Narrow"/>
                <a:ea typeface="Arial Narrow"/>
                <a:cs typeface="Arial Narrow"/>
                <a:sym typeface="Arial Narrow"/>
              </a:rPr>
              <a:t> is high enough to</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meet the requirements above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without stalling in a 66 feet </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per second gust.</a:t>
            </a:r>
            <a:endParaRPr/>
          </a:p>
        </p:txBody>
      </p:sp>
      <p:sp>
        <p:nvSpPr>
          <p:cNvPr id="335" name="Google Shape;335;p27"/>
          <p:cNvSpPr txBox="1"/>
          <p:nvPr/>
        </p:nvSpPr>
        <p:spPr>
          <a:xfrm>
            <a:off x="4114800" y="5140325"/>
            <a:ext cx="2563812" cy="2289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The aircraft must also stall</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before overstressing upon</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encountering a 25 ft /sec</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positive  or negative</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vertical gust at </a:t>
            </a:r>
            <a:r>
              <a:rPr b="1" i="0" lang="en-US" sz="1800" u="sng">
                <a:solidFill>
                  <a:schemeClr val="dk2"/>
                </a:solidFill>
                <a:latin typeface="Arial Narrow"/>
                <a:ea typeface="Arial Narrow"/>
                <a:cs typeface="Arial Narrow"/>
                <a:sym typeface="Arial Narrow"/>
              </a:rPr>
              <a:t>Design</a:t>
            </a:r>
            <a:endParaRPr/>
          </a:p>
          <a:p>
            <a:pPr indent="0" lvl="0" marL="0" marR="0" rtl="0" algn="l">
              <a:lnSpc>
                <a:spcPct val="100000"/>
              </a:lnSpc>
              <a:spcBef>
                <a:spcPts val="0"/>
              </a:spcBef>
              <a:spcAft>
                <a:spcPts val="0"/>
              </a:spcAft>
              <a:buClr>
                <a:schemeClr val="dk2"/>
              </a:buClr>
              <a:buSzPts val="1800"/>
              <a:buFont typeface="Arial Narrow"/>
              <a:buNone/>
            </a:pPr>
            <a:r>
              <a:rPr b="1" i="0" lang="en-US" sz="1800" u="sng">
                <a:solidFill>
                  <a:schemeClr val="dk2"/>
                </a:solidFill>
                <a:latin typeface="Arial Narrow"/>
                <a:ea typeface="Arial Narrow"/>
                <a:cs typeface="Arial Narrow"/>
                <a:sym typeface="Arial Narrow"/>
              </a:rPr>
              <a:t>Dive Speed (V</a:t>
            </a:r>
            <a:r>
              <a:rPr b="1" i="0" lang="en-US" sz="1200" u="sng">
                <a:solidFill>
                  <a:schemeClr val="dk2"/>
                </a:solidFill>
                <a:latin typeface="Arial Narrow"/>
                <a:ea typeface="Arial Narrow"/>
                <a:cs typeface="Arial Narrow"/>
                <a:sym typeface="Arial Narrow"/>
              </a:rPr>
              <a:t>D</a:t>
            </a:r>
            <a:r>
              <a:rPr b="1" i="0" lang="en-US" sz="1800" u="sng">
                <a:solidFill>
                  <a:schemeClr val="dk2"/>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2"/>
              </a:buClr>
              <a:buSzPts val="1800"/>
              <a:buFont typeface="Arial Narrow"/>
              <a:buNone/>
            </a:pPr>
            <a:r>
              <a:rPr b="1" i="0" lang="en-US" sz="1800" u="none">
                <a:solidFill>
                  <a:schemeClr val="dk2"/>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None/>
            </a:pPr>
            <a:r>
              <a:t/>
            </a:r>
            <a:endParaRPr b="1" i="0" sz="1800" u="none">
              <a:solidFill>
                <a:schemeClr val="dk2"/>
              </a:solidFill>
              <a:latin typeface="Arial Narrow"/>
              <a:ea typeface="Arial Narrow"/>
              <a:cs typeface="Arial Narrow"/>
              <a:sym typeface="Arial Narrow"/>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339" name="Shape 339"/>
        <p:cNvGrpSpPr/>
        <p:nvPr/>
      </p:nvGrpSpPr>
      <p:grpSpPr>
        <a:xfrm>
          <a:off x="0" y="0"/>
          <a:ext cx="0" cy="0"/>
          <a:chOff x="0" y="0"/>
          <a:chExt cx="0" cy="0"/>
        </a:xfrm>
      </p:grpSpPr>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64" name="Shape 64"/>
        <p:cNvGrpSpPr/>
        <p:nvPr/>
      </p:nvGrpSpPr>
      <p:grpSpPr>
        <a:xfrm>
          <a:off x="0" y="0"/>
          <a:ext cx="0" cy="0"/>
          <a:chOff x="0" y="0"/>
          <a:chExt cx="0" cy="0"/>
        </a:xfrm>
      </p:grpSpPr>
      <p:sp>
        <p:nvSpPr>
          <p:cNvPr id="65" name="Google Shape;65;p6"/>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6" name="Google Shape;66;p6"/>
          <p:cNvPicPr preferRelativeResize="0"/>
          <p:nvPr/>
        </p:nvPicPr>
        <p:blipFill rotWithShape="1">
          <a:blip r:embed="rId3">
            <a:alphaModFix/>
          </a:blip>
          <a:srcRect b="0" l="0" r="0" t="0"/>
          <a:stretch/>
        </p:blipFill>
        <p:spPr>
          <a:xfrm>
            <a:off x="762000" y="1593850"/>
            <a:ext cx="7620000" cy="5295900"/>
          </a:xfrm>
          <a:prstGeom prst="rect">
            <a:avLst/>
          </a:prstGeom>
          <a:noFill/>
          <a:ln>
            <a:noFill/>
          </a:ln>
        </p:spPr>
      </p:pic>
      <p:sp>
        <p:nvSpPr>
          <p:cNvPr id="67" name="Google Shape;67;p6"/>
          <p:cNvSpPr txBox="1"/>
          <p:nvPr/>
        </p:nvSpPr>
        <p:spPr>
          <a:xfrm>
            <a:off x="304800" y="457200"/>
            <a:ext cx="8534400" cy="822325"/>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All aircraft are designed to certain load factor requirements.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Civil aircraft category limitations are:  Normal  +3.80 to -1.52;  Utility  +4.40</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to -1.76;    Aerobatic  + 6.0 to  – 3.0  (the diagram below illustrates +7g to -3.75g).</a:t>
            </a:r>
            <a:endParaRPr/>
          </a:p>
        </p:txBody>
      </p:sp>
      <p:sp>
        <p:nvSpPr>
          <p:cNvPr id="68" name="Google Shape;68;p6"/>
          <p:cNvSpPr txBox="1"/>
          <p:nvPr/>
        </p:nvSpPr>
        <p:spPr>
          <a:xfrm>
            <a:off x="838200" y="90487"/>
            <a:ext cx="73088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LOAD FACTOR LIMITATIONS</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72" name="Shape 72"/>
        <p:cNvGrpSpPr/>
        <p:nvPr/>
      </p:nvGrpSpPr>
      <p:grpSpPr>
        <a:xfrm>
          <a:off x="0" y="0"/>
          <a:ext cx="0" cy="0"/>
          <a:chOff x="0" y="0"/>
          <a:chExt cx="0" cy="0"/>
        </a:xfrm>
      </p:grpSpPr>
      <p:sp>
        <p:nvSpPr>
          <p:cNvPr id="73" name="Google Shape;73;p7"/>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7"/>
          <p:cNvSpPr txBox="1"/>
          <p:nvPr/>
        </p:nvSpPr>
        <p:spPr>
          <a:xfrm>
            <a:off x="0" y="547687"/>
            <a:ext cx="9144000" cy="1524000"/>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t/>
            </a:r>
            <a:endParaRPr b="1" i="0" sz="2000" u="none">
              <a:solidFill>
                <a:schemeClr val="dk2"/>
              </a:solidFill>
              <a:latin typeface="Arial Narrow"/>
              <a:ea typeface="Arial Narrow"/>
              <a:cs typeface="Arial Narrow"/>
              <a:sym typeface="Arial Narrow"/>
            </a:endParaRPr>
          </a:p>
          <a:p>
            <a:pPr indent="0" lvl="0" marL="0" marR="0" rtl="0" algn="just">
              <a:lnSpc>
                <a:spcPct val="100000"/>
              </a:lnSpc>
              <a:spcBef>
                <a:spcPts val="0"/>
              </a:spcBef>
              <a:spcAft>
                <a:spcPts val="0"/>
              </a:spcAft>
              <a:buClr>
                <a:schemeClr val="dk2"/>
              </a:buClr>
              <a:buSzPts val="2000"/>
              <a:buFont typeface="Arial Narrow"/>
              <a:buNone/>
            </a:pPr>
            <a:r>
              <a:rPr b="1" i="0" lang="en-US" sz="2000" u="none">
                <a:solidFill>
                  <a:schemeClr val="dk2"/>
                </a:solidFill>
                <a:latin typeface="Arial Narrow"/>
                <a:ea typeface="Arial Narrow"/>
                <a:cs typeface="Arial Narrow"/>
                <a:sym typeface="Arial Narrow"/>
              </a:rPr>
              <a:t>The "g" limitations are specified for a specific mass. Should the weight of an aircraft increase, then the limiting "g" must be reduced to provide the same safety margins (e.g. increased mass of utility category light aircraft may require operation in normal category).</a:t>
            </a:r>
            <a:endParaRPr/>
          </a:p>
        </p:txBody>
      </p:sp>
      <p:pic>
        <p:nvPicPr>
          <p:cNvPr id="75" name="Google Shape;75;p7"/>
          <p:cNvPicPr preferRelativeResize="0"/>
          <p:nvPr/>
        </p:nvPicPr>
        <p:blipFill rotWithShape="1">
          <a:blip r:embed="rId3">
            <a:alphaModFix/>
          </a:blip>
          <a:srcRect b="0" l="0" r="0" t="0"/>
          <a:stretch/>
        </p:blipFill>
        <p:spPr>
          <a:xfrm>
            <a:off x="3200400" y="2322512"/>
            <a:ext cx="5943600" cy="4549775"/>
          </a:xfrm>
          <a:prstGeom prst="rect">
            <a:avLst/>
          </a:prstGeom>
          <a:noFill/>
          <a:ln>
            <a:noFill/>
          </a:ln>
        </p:spPr>
      </p:pic>
      <p:sp>
        <p:nvSpPr>
          <p:cNvPr id="76" name="Google Shape;76;p7"/>
          <p:cNvSpPr txBox="1"/>
          <p:nvPr/>
        </p:nvSpPr>
        <p:spPr>
          <a:xfrm>
            <a:off x="50800" y="1874837"/>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7"/>
          <p:cNvSpPr txBox="1"/>
          <p:nvPr/>
        </p:nvSpPr>
        <p:spPr>
          <a:xfrm>
            <a:off x="-57150" y="3570287"/>
            <a:ext cx="2876550" cy="2601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"g" limitations specified for an aircraft usually have a 50% safety margin above which permanent deformation and failure may occur.</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78" name="Google Shape;78;p7"/>
          <p:cNvSpPr txBox="1"/>
          <p:nvPr/>
        </p:nvSpPr>
        <p:spPr>
          <a:xfrm>
            <a:off x="50800" y="2586037"/>
            <a:ext cx="184150"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br>
              <a:rPr b="0" i="0" lang="en-US" sz="1100" u="none">
                <a:solidFill>
                  <a:schemeClr val="dk1"/>
                </a:solidFill>
                <a:latin typeface="Arial"/>
                <a:ea typeface="Arial"/>
                <a:cs typeface="Arial"/>
                <a:sym typeface="Arial"/>
              </a:rPr>
            </a:br>
            <a:endParaRPr/>
          </a:p>
        </p:txBody>
      </p:sp>
      <p:sp>
        <p:nvSpPr>
          <p:cNvPr id="79" name="Google Shape;79;p7"/>
          <p:cNvSpPr txBox="1"/>
          <p:nvPr/>
        </p:nvSpPr>
        <p:spPr>
          <a:xfrm>
            <a:off x="446087" y="87312"/>
            <a:ext cx="81883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CONSTRUCTION OF ENVELOPES  -  LOAD FACTOR LIMITATIONS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83" name="Shape 83"/>
        <p:cNvGrpSpPr/>
        <p:nvPr/>
      </p:nvGrpSpPr>
      <p:grpSpPr>
        <a:xfrm>
          <a:off x="0" y="0"/>
          <a:ext cx="0" cy="0"/>
          <a:chOff x="0" y="0"/>
          <a:chExt cx="0" cy="0"/>
        </a:xfrm>
      </p:grpSpPr>
      <p:sp>
        <p:nvSpPr>
          <p:cNvPr id="84" name="Google Shape;84;p8"/>
          <p:cNvSpPr txBox="1"/>
          <p:nvPr/>
        </p:nvSpPr>
        <p:spPr>
          <a:xfrm>
            <a:off x="33337" y="685800"/>
            <a:ext cx="9144000" cy="1100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From airspeeds </a:t>
            </a:r>
            <a:r>
              <a:rPr b="1" i="0" lang="en-US" sz="1600" u="sng">
                <a:solidFill>
                  <a:schemeClr val="dk2"/>
                </a:solidFill>
                <a:latin typeface="Arial"/>
                <a:ea typeface="Arial"/>
                <a:cs typeface="Arial"/>
                <a:sym typeface="Arial"/>
              </a:rPr>
              <a:t>above</a:t>
            </a:r>
            <a:r>
              <a:rPr b="1" i="0" lang="en-US" sz="1600" u="none">
                <a:solidFill>
                  <a:schemeClr val="dk2"/>
                </a:solidFill>
                <a:latin typeface="Arial"/>
                <a:ea typeface="Arial"/>
                <a:cs typeface="Arial"/>
                <a:sym typeface="Arial"/>
              </a:rPr>
              <a:t> where the manoeuvre stall and the "g" limitation lines intersect, the aircraft can exceed the "g" limitations before stalling.  Below this point the aircraft will stall before reaching the "g" limitation.</a:t>
            </a:r>
            <a:endParaRPr/>
          </a:p>
          <a:p>
            <a:pPr indent="0" lvl="0" marL="0" marR="0" rtl="0" algn="l">
              <a:lnSpc>
                <a:spcPct val="100000"/>
              </a:lnSpc>
              <a:spcBef>
                <a:spcPts val="0"/>
              </a:spcBef>
              <a:spcAft>
                <a:spcPts val="0"/>
              </a:spcAft>
              <a:buNone/>
            </a:pPr>
            <a:r>
              <a:t/>
            </a:r>
            <a:endParaRPr b="1" i="0" sz="1600" u="none">
              <a:solidFill>
                <a:schemeClr val="dk2"/>
              </a:solidFill>
              <a:latin typeface="Arial"/>
              <a:ea typeface="Arial"/>
              <a:cs typeface="Arial"/>
              <a:sym typeface="Arial"/>
            </a:endParaRPr>
          </a:p>
        </p:txBody>
      </p:sp>
      <p:pic>
        <p:nvPicPr>
          <p:cNvPr id="85" name="Google Shape;85;p8"/>
          <p:cNvPicPr preferRelativeResize="0"/>
          <p:nvPr/>
        </p:nvPicPr>
        <p:blipFill rotWithShape="1">
          <a:blip r:embed="rId3">
            <a:alphaModFix/>
          </a:blip>
          <a:srcRect b="0" l="0" r="0" t="0"/>
          <a:stretch/>
        </p:blipFill>
        <p:spPr>
          <a:xfrm>
            <a:off x="928687" y="1908175"/>
            <a:ext cx="7239000" cy="4949825"/>
          </a:xfrm>
          <a:prstGeom prst="rect">
            <a:avLst/>
          </a:prstGeom>
          <a:noFill/>
          <a:ln>
            <a:noFill/>
          </a:ln>
        </p:spPr>
      </p:pic>
      <p:sp>
        <p:nvSpPr>
          <p:cNvPr id="86" name="Google Shape;86;p8"/>
          <p:cNvSpPr txBox="1"/>
          <p:nvPr/>
        </p:nvSpPr>
        <p:spPr>
          <a:xfrm>
            <a:off x="-79375" y="112712"/>
            <a:ext cx="92773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EXCEEDING LOAD FACTOR LIMITS AT AIRSPEEDS ABOVE 1“G”STALLING SPEED</a:t>
            </a:r>
            <a:endParaRPr/>
          </a:p>
        </p:txBody>
      </p:sp>
      <p:sp>
        <p:nvSpPr>
          <p:cNvPr id="87" name="Google Shape;87;p8"/>
          <p:cNvSpPr txBox="1"/>
          <p:nvPr/>
        </p:nvSpPr>
        <p:spPr>
          <a:xfrm>
            <a:off x="5260975" y="5497512"/>
            <a:ext cx="19780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EAS limited as above</a:t>
            </a:r>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91" name="Shape 91"/>
        <p:cNvGrpSpPr/>
        <p:nvPr/>
      </p:nvGrpSpPr>
      <p:grpSpPr>
        <a:xfrm>
          <a:off x="0" y="0"/>
          <a:ext cx="0" cy="0"/>
          <a:chOff x="0" y="0"/>
          <a:chExt cx="0" cy="0"/>
        </a:xfrm>
      </p:grpSpPr>
      <p:pic>
        <p:nvPicPr>
          <p:cNvPr id="92" name="Google Shape;92;p9"/>
          <p:cNvPicPr preferRelativeResize="0"/>
          <p:nvPr/>
        </p:nvPicPr>
        <p:blipFill rotWithShape="1">
          <a:blip r:embed="rId3">
            <a:alphaModFix/>
          </a:blip>
          <a:srcRect b="0" l="0" r="0" t="0"/>
          <a:stretch/>
        </p:blipFill>
        <p:spPr>
          <a:xfrm>
            <a:off x="838200" y="1925637"/>
            <a:ext cx="7391400" cy="4946650"/>
          </a:xfrm>
          <a:prstGeom prst="rect">
            <a:avLst/>
          </a:prstGeom>
          <a:noFill/>
          <a:ln>
            <a:noFill/>
          </a:ln>
        </p:spPr>
      </p:pic>
      <p:sp>
        <p:nvSpPr>
          <p:cNvPr id="93" name="Google Shape;93;p9"/>
          <p:cNvSpPr txBox="1"/>
          <p:nvPr/>
        </p:nvSpPr>
        <p:spPr>
          <a:xfrm>
            <a:off x="1204912" y="-228600"/>
            <a:ext cx="4572000" cy="114300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EAS LIMITATION</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94" name="Google Shape;94;p9"/>
          <p:cNvSpPr txBox="1"/>
          <p:nvPr/>
        </p:nvSpPr>
        <p:spPr>
          <a:xfrm>
            <a:off x="19050" y="609600"/>
            <a:ext cx="9144000" cy="14462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Every aircraft has a maximum speed limit.  Beyond this limit the aircraft may be damaged, ranging from losing panels to total structural failure. Again there is a safety factor (5 - 10%) built in.</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95" name="Google Shape;95;p9"/>
          <p:cNvSpPr txBox="1"/>
          <p:nvPr/>
        </p:nvSpPr>
        <p:spPr>
          <a:xfrm>
            <a:off x="-536575" y="24638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99" name="Shape 99"/>
        <p:cNvGrpSpPr/>
        <p:nvPr/>
      </p:nvGrpSpPr>
      <p:grpSpPr>
        <a:xfrm>
          <a:off x="0" y="0"/>
          <a:ext cx="0" cy="0"/>
          <a:chOff x="0" y="0"/>
          <a:chExt cx="0" cy="0"/>
        </a:xfrm>
      </p:grpSpPr>
      <p:pic>
        <p:nvPicPr>
          <p:cNvPr id="100" name="Google Shape;100;p10"/>
          <p:cNvPicPr preferRelativeResize="0"/>
          <p:nvPr/>
        </p:nvPicPr>
        <p:blipFill rotWithShape="1">
          <a:blip r:embed="rId3">
            <a:alphaModFix/>
          </a:blip>
          <a:srcRect b="0" l="0" r="0" t="0"/>
          <a:stretch/>
        </p:blipFill>
        <p:spPr>
          <a:xfrm>
            <a:off x="671512" y="1622425"/>
            <a:ext cx="7772400" cy="5235575"/>
          </a:xfrm>
          <a:prstGeom prst="rect">
            <a:avLst/>
          </a:prstGeom>
          <a:noFill/>
          <a:ln>
            <a:noFill/>
          </a:ln>
        </p:spPr>
      </p:pic>
      <p:sp>
        <p:nvSpPr>
          <p:cNvPr id="101" name="Google Shape;101;p10"/>
          <p:cNvSpPr txBox="1"/>
          <p:nvPr/>
        </p:nvSpPr>
        <p:spPr>
          <a:xfrm>
            <a:off x="1385887" y="0"/>
            <a:ext cx="6324600" cy="1057275"/>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This completes the basic manoeuvre envelope.      Operations outside the basic manoeuvre envelope are either impossible or unsafe.</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05" name="Shape 105"/>
        <p:cNvGrpSpPr/>
        <p:nvPr/>
      </p:nvGrpSpPr>
      <p:grpSpPr>
        <a:xfrm>
          <a:off x="0" y="0"/>
          <a:ext cx="0" cy="0"/>
          <a:chOff x="0" y="0"/>
          <a:chExt cx="0" cy="0"/>
        </a:xfrm>
      </p:grpSpPr>
      <p:sp>
        <p:nvSpPr>
          <p:cNvPr id="106" name="Google Shape;106;p11"/>
          <p:cNvSpPr/>
          <p:nvPr/>
        </p:nvSpPr>
        <p:spPr>
          <a:xfrm>
            <a:off x="0" y="2025650"/>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7" name="Google Shape;107;p11"/>
          <p:cNvPicPr preferRelativeResize="0"/>
          <p:nvPr/>
        </p:nvPicPr>
        <p:blipFill rotWithShape="1">
          <a:blip r:embed="rId3">
            <a:alphaModFix/>
          </a:blip>
          <a:srcRect b="0" l="0" r="0" t="0"/>
          <a:stretch/>
        </p:blipFill>
        <p:spPr>
          <a:xfrm>
            <a:off x="0" y="2420937"/>
            <a:ext cx="9144000" cy="4486275"/>
          </a:xfrm>
          <a:prstGeom prst="rect">
            <a:avLst/>
          </a:prstGeom>
          <a:noFill/>
          <a:ln>
            <a:noFill/>
          </a:ln>
        </p:spPr>
      </p:pic>
      <p:sp>
        <p:nvSpPr>
          <p:cNvPr id="108" name="Google Shape;108;p11"/>
          <p:cNvSpPr txBox="1"/>
          <p:nvPr/>
        </p:nvSpPr>
        <p:spPr>
          <a:xfrm>
            <a:off x="762000" y="-36512"/>
            <a:ext cx="762000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FACTORS CREATING REDUCED  CLmax  </a:t>
            </a:r>
            <a:endParaRPr/>
          </a:p>
        </p:txBody>
      </p:sp>
      <p:sp>
        <p:nvSpPr>
          <p:cNvPr id="109" name="Google Shape;109;p11"/>
          <p:cNvSpPr txBox="1"/>
          <p:nvPr/>
        </p:nvSpPr>
        <p:spPr>
          <a:xfrm>
            <a:off x="0" y="276225"/>
            <a:ext cx="9144000" cy="2314575"/>
          </a:xfrm>
          <a:prstGeom prst="rect">
            <a:avLst/>
          </a:prstGeom>
          <a:noFill/>
          <a:ln>
            <a:noFill/>
          </a:ln>
        </p:spPr>
        <p:txBody>
          <a:bodyPr anchorCtr="0" anchor="ctr" bIns="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 T</a:t>
            </a:r>
            <a:r>
              <a:rPr b="1" i="0" lang="en-US" sz="1700" u="none">
                <a:solidFill>
                  <a:schemeClr val="dk2"/>
                </a:solidFill>
                <a:latin typeface="Arial"/>
                <a:ea typeface="Arial"/>
                <a:cs typeface="Arial"/>
                <a:sym typeface="Arial"/>
              </a:rPr>
              <a:t>he basic manoeuvre envelope has been constructed on the assumption that the</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maximum value of C</a:t>
            </a:r>
            <a:r>
              <a:rPr b="1" i="0" lang="en-US" sz="1200" u="none">
                <a:solidFill>
                  <a:schemeClr val="dk2"/>
                </a:solidFill>
                <a:latin typeface="Arial"/>
                <a:ea typeface="Arial"/>
                <a:cs typeface="Arial"/>
                <a:sym typeface="Arial"/>
              </a:rPr>
              <a:t>L</a:t>
            </a:r>
            <a:r>
              <a:rPr b="1" i="0" lang="en-US" sz="1700" u="none">
                <a:solidFill>
                  <a:schemeClr val="dk2"/>
                </a:solidFill>
                <a:latin typeface="Arial"/>
                <a:ea typeface="Arial"/>
                <a:cs typeface="Arial"/>
                <a:sym typeface="Arial"/>
              </a:rPr>
              <a:t> is always the same.  But there are several factors that can</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reduce the value of C</a:t>
            </a:r>
            <a:r>
              <a:rPr b="1" i="0" lang="en-US" sz="1200" u="none">
                <a:solidFill>
                  <a:schemeClr val="dk2"/>
                </a:solidFill>
                <a:latin typeface="Arial"/>
                <a:ea typeface="Arial"/>
                <a:cs typeface="Arial"/>
                <a:sym typeface="Arial"/>
              </a:rPr>
              <a:t>L max;</a:t>
            </a:r>
            <a:r>
              <a:rPr b="1" i="0" lang="en-US" sz="1700" u="none">
                <a:solidFill>
                  <a:schemeClr val="dk2"/>
                </a:solidFill>
                <a:latin typeface="Arial"/>
                <a:ea typeface="Arial"/>
                <a:cs typeface="Arial"/>
                <a:sym typeface="Arial"/>
              </a:rPr>
              <a:t> they include:</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1. Relative airflow compressibilty / shock waves at high angles of attack;</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2. Adverse boundary layer and handling issues at high angles of attack. </a:t>
            </a:r>
            <a:endParaRPr b="1" i="0" sz="1700" u="non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3" name="Shape 113"/>
        <p:cNvGrpSpPr/>
        <p:nvPr/>
      </p:nvGrpSpPr>
      <p:grpSpPr>
        <a:xfrm>
          <a:off x="0" y="0"/>
          <a:ext cx="0" cy="0"/>
          <a:chOff x="0" y="0"/>
          <a:chExt cx="0" cy="0"/>
        </a:xfrm>
      </p:grpSpPr>
      <p:sp>
        <p:nvSpPr>
          <p:cNvPr id="114" name="Google Shape;114;p12"/>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Black"/>
              <a:buNone/>
            </a:pPr>
            <a:r>
              <a:rPr b="1" i="0" lang="en-US" sz="3600" u="none" cap="none" strike="noStrike">
                <a:solidFill>
                  <a:schemeClr val="dk2"/>
                </a:solidFill>
                <a:latin typeface="Arial Black"/>
                <a:ea typeface="Arial Black"/>
                <a:cs typeface="Arial Black"/>
                <a:sym typeface="Arial Black"/>
              </a:rPr>
              <a:t>COMPRESSIBILITY</a:t>
            </a:r>
            <a:endParaRPr/>
          </a:p>
        </p:txBody>
      </p:sp>
      <p:sp>
        <p:nvSpPr>
          <p:cNvPr id="115" name="Google Shape;115;p12"/>
          <p:cNvSpPr txBox="1"/>
          <p:nvPr>
            <p:ph idx="1" type="body"/>
          </p:nvPr>
        </p:nvSpPr>
        <p:spPr>
          <a:xfrm>
            <a:off x="838200" y="1447800"/>
            <a:ext cx="800735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Consider an aerofoil moving through the air.  The velocity of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the airflow is the greatest in the flow close to the aerofoil.</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If the free stream flow is close to the speed of sound, the</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airflow close to the wing may be supersonic. The associated</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compressibility and shock wave issues  will reduce the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useable value of CL max.</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The reduction in CL max due to compressibility increases as</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mass, altitude (or more generally TAS) increases, and occurs because the acceleration of the airflow over the wing is the greatest at high angles of attack.</a:t>
            </a:r>
            <a:endParaRPr/>
          </a:p>
          <a:p>
            <a:pPr indent="-215900" lvl="0" marL="342900" marR="0" rtl="0" algn="l">
              <a:lnSpc>
                <a:spcPct val="100000"/>
              </a:lnSpc>
              <a:spcBef>
                <a:spcPts val="400"/>
              </a:spcBef>
              <a:spcAft>
                <a:spcPts val="0"/>
              </a:spcAft>
              <a:buClr>
                <a:schemeClr val="hlink"/>
              </a:buClr>
              <a:buSzPts val="2000"/>
              <a:buFont typeface="Noto Sans Symbols"/>
              <a:buNone/>
            </a:pPr>
            <a:r>
              <a:t/>
            </a:r>
            <a:endParaRPr b="1" i="0" sz="2000" u="none">
              <a:solidFill>
                <a:schemeClr val="dk2"/>
              </a:solidFill>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Glass Layers">
  <a:themeElements>
    <a:clrScheme name="default">
      <a:dk1>
        <a:srgbClr val="FFFFFF"/>
      </a:dk1>
      <a:lt1>
        <a:srgbClr val="008000"/>
      </a:lt1>
      <a:dk2>
        <a:srgbClr val="FFFFB7"/>
      </a:dk2>
      <a:lt2>
        <a:srgbClr val="006600"/>
      </a:lt2>
      <a:accent1>
        <a:srgbClr val="99CC00"/>
      </a:accent1>
      <a:accent2>
        <a:srgbClr val="00CC00"/>
      </a:accent2>
      <a:accent3>
        <a:srgbClr val="008000"/>
      </a:accent3>
      <a:accent4>
        <a:srgbClr val="99CC00"/>
      </a:accent4>
      <a:accent5>
        <a:srgbClr val="00CC00"/>
      </a:accent5>
      <a:accent6>
        <a:srgbClr val="008000"/>
      </a:accent6>
      <a:hlink>
        <a:srgbClr val="99FF66"/>
      </a:hlink>
      <a:folHlink>
        <a:srgbClr val="FFFF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