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80" r:id="rId3"/>
    <p:sldId id="281" r:id="rId4"/>
    <p:sldId id="282" r:id="rId5"/>
    <p:sldId id="283" r:id="rId6"/>
    <p:sldId id="279" r:id="rId7"/>
    <p:sldId id="258" r:id="rId8"/>
    <p:sldId id="259" r:id="rId9"/>
    <p:sldId id="260" r:id="rId10"/>
    <p:sldId id="261" r:id="rId11"/>
    <p:sldId id="262" r:id="rId12"/>
    <p:sldId id="265" r:id="rId13"/>
    <p:sldId id="263" r:id="rId14"/>
    <p:sldId id="264" r:id="rId15"/>
    <p:sldId id="278" r:id="rId16"/>
    <p:sldId id="270" r:id="rId17"/>
    <p:sldId id="266" r:id="rId18"/>
    <p:sldId id="271" r:id="rId19"/>
    <p:sldId id="267" r:id="rId20"/>
    <p:sldId id="272" r:id="rId21"/>
    <p:sldId id="268" r:id="rId22"/>
    <p:sldId id="269" r:id="rId23"/>
    <p:sldId id="273" r:id="rId24"/>
    <p:sldId id="274" r:id="rId25"/>
    <p:sldId id="275" r:id="rId26"/>
    <p:sldId id="276" r:id="rId27"/>
    <p:sldId id="288" r:id="rId28"/>
    <p:sldId id="284" r:id="rId29"/>
    <p:sldId id="285" r:id="rId30"/>
    <p:sldId id="286" r:id="rId31"/>
    <p:sldId id="287" r:id="rId32"/>
    <p:sldId id="277" r:id="rId33"/>
    <p:sldId id="289" r:id="rId34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" y="0"/>
            <a:ext cx="1440160" cy="1171521"/>
          </a:xfrm>
          <a:prstGeom prst="rect">
            <a:avLst/>
          </a:prstGeom>
        </p:spPr>
      </p:pic>
      <p:pic>
        <p:nvPicPr>
          <p:cNvPr id="9" name="Immagine 9" descr="health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356350"/>
            <a:ext cx="1143000" cy="47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545353"/>
            <a:ext cx="1721644" cy="13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34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678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13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015201" y="0"/>
            <a:ext cx="81288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3" name="Picture 6" descr="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4400" y="162738"/>
            <a:ext cx="699840" cy="91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3581281" y="6304983"/>
            <a:ext cx="2134080" cy="476690"/>
          </a:xfrm>
          <a:prstGeom prst="rect">
            <a:avLst/>
          </a:prstGeom>
        </p:spPr>
        <p:txBody>
          <a:bodyPr lIns="82945" tIns="41473" rIns="82945" bIns="41473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pl-PL">
                <a:solidFill>
                  <a:srgbClr val="EEECE1">
                    <a:shade val="50000"/>
                    <a:satMod val="200000"/>
                  </a:srgbClr>
                </a:solidFill>
              </a:rPr>
              <a:t>13-14 </a:t>
            </a:r>
            <a:r>
              <a:rPr lang="pl-PL" err="1">
                <a:solidFill>
                  <a:srgbClr val="EEECE1">
                    <a:shade val="50000"/>
                    <a:satMod val="200000"/>
                  </a:srgbClr>
                </a:solidFill>
              </a:rPr>
              <a:t>April</a:t>
            </a:r>
            <a:r>
              <a:rPr lang="pl-PL">
                <a:solidFill>
                  <a:srgbClr val="EEECE1">
                    <a:shade val="50000"/>
                    <a:satMod val="200000"/>
                  </a:srgbClr>
                </a:solidFill>
              </a:rPr>
              <a:t> 2011</a:t>
            </a:r>
          </a:p>
        </p:txBody>
      </p:sp>
      <p:sp>
        <p:nvSpPr>
          <p:cNvPr id="5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5715360" y="6304983"/>
            <a:ext cx="2895840" cy="476690"/>
          </a:xfrm>
          <a:prstGeom prst="rect">
            <a:avLst/>
          </a:prstGeom>
        </p:spPr>
        <p:txBody>
          <a:bodyPr lIns="82945" tIns="41473" rIns="82945" bIns="41473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pl-PL">
                <a:solidFill>
                  <a:srgbClr val="EEECE1">
                    <a:shade val="50000"/>
                    <a:satMod val="200000"/>
                  </a:srgbClr>
                </a:solidFill>
              </a:rPr>
              <a:t>VPH-Share Kickoff Event; Sheffield </a:t>
            </a:r>
          </a:p>
        </p:txBody>
      </p:sp>
      <p:sp>
        <p:nvSpPr>
          <p:cNvPr id="6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614080" y="6304983"/>
            <a:ext cx="456480" cy="47669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>
              <a:defRPr/>
            </a:pPr>
            <a:fld id="{C9046D61-B6D1-407B-B6D2-94F607507D4A}" type="slidenum">
              <a:rPr lang="pl-P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70026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" y="0"/>
            <a:ext cx="1440160" cy="1171521"/>
          </a:xfrm>
          <a:prstGeom prst="rect">
            <a:avLst/>
          </a:prstGeom>
        </p:spPr>
      </p:pic>
      <p:pic>
        <p:nvPicPr>
          <p:cNvPr id="9" name="Immagine 9" descr="health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356350"/>
            <a:ext cx="1143000" cy="47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545353"/>
            <a:ext cx="1721644" cy="132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49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89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24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015201" y="0"/>
            <a:ext cx="81288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3" name="Picture 6" descr="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4400" y="162738"/>
            <a:ext cx="699840" cy="91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3581281" y="6304983"/>
            <a:ext cx="2134080" cy="476690"/>
          </a:xfrm>
          <a:prstGeom prst="rect">
            <a:avLst/>
          </a:prstGeom>
        </p:spPr>
        <p:txBody>
          <a:bodyPr lIns="82945" tIns="41473" rIns="82945" bIns="41473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pl-PL">
                <a:solidFill>
                  <a:srgbClr val="EEECE1">
                    <a:shade val="50000"/>
                    <a:satMod val="200000"/>
                  </a:srgbClr>
                </a:solidFill>
              </a:rPr>
              <a:t>13-14 </a:t>
            </a:r>
            <a:r>
              <a:rPr lang="pl-PL" err="1">
                <a:solidFill>
                  <a:srgbClr val="EEECE1">
                    <a:shade val="50000"/>
                    <a:satMod val="200000"/>
                  </a:srgbClr>
                </a:solidFill>
              </a:rPr>
              <a:t>April</a:t>
            </a:r>
            <a:r>
              <a:rPr lang="pl-PL">
                <a:solidFill>
                  <a:srgbClr val="EEECE1">
                    <a:shade val="50000"/>
                    <a:satMod val="200000"/>
                  </a:srgbClr>
                </a:solidFill>
              </a:rPr>
              <a:t> 2011</a:t>
            </a:r>
          </a:p>
        </p:txBody>
      </p:sp>
      <p:sp>
        <p:nvSpPr>
          <p:cNvPr id="5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5715360" y="6304983"/>
            <a:ext cx="2895840" cy="476690"/>
          </a:xfrm>
          <a:prstGeom prst="rect">
            <a:avLst/>
          </a:prstGeom>
        </p:spPr>
        <p:txBody>
          <a:bodyPr lIns="82945" tIns="41473" rIns="82945" bIns="41473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pl-PL">
                <a:solidFill>
                  <a:srgbClr val="EEECE1">
                    <a:shade val="50000"/>
                    <a:satMod val="200000"/>
                  </a:srgbClr>
                </a:solidFill>
              </a:rPr>
              <a:t>VPH-Share Kickoff Event; Sheffield </a:t>
            </a:r>
          </a:p>
        </p:txBody>
      </p:sp>
      <p:sp>
        <p:nvSpPr>
          <p:cNvPr id="6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614080" y="6304983"/>
            <a:ext cx="456480" cy="47669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>
              <a:defRPr/>
            </a:pPr>
            <a:fld id="{C9046D61-B6D1-407B-B6D2-94F607507D4A}" type="slidenum">
              <a:rPr lang="pl-PL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pl-P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83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5F68E1D-D26C-4AF9-BBA1-A10577C75C33}" type="datetimeFigureOut">
              <a:rPr lang="pl-PL" smtClean="0"/>
              <a:t>2013-06-24</a:t>
            </a:fld>
            <a:endParaRPr lang="pl-PL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pl-PL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8BC565-2C47-4E26-9624-9FB6475C1A30}" type="slidenum">
              <a:rPr lang="pl-PL" smtClean="0"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6876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gi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60" y="240851"/>
            <a:ext cx="6515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VPH-Share Logo_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58" y="1"/>
            <a:ext cx="914341" cy="1196752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2743448" y="6448251"/>
            <a:ext cx="3675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>
                <a:solidFill>
                  <a:srgbClr val="898989"/>
                </a:solidFill>
              </a:rPr>
              <a:t>P-Medicine Summer School, Schloss Dagstuhl,</a:t>
            </a:r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086712" y="6448251"/>
            <a:ext cx="598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8"/>
          <p:cNvSpPr txBox="1">
            <a:spLocks/>
          </p:cNvSpPr>
          <p:nvPr/>
        </p:nvSpPr>
        <p:spPr>
          <a:xfrm>
            <a:off x="457200" y="64482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24 Jun 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" y="0"/>
            <a:ext cx="1440160" cy="11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7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60" y="240851"/>
            <a:ext cx="6515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VPH-Share Logo_b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229658" y="1"/>
            <a:ext cx="914341" cy="1196752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2743448" y="6448251"/>
            <a:ext cx="3675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>
                <a:solidFill>
                  <a:srgbClr val="898989"/>
                </a:solidFill>
              </a:rPr>
              <a:t>P-Medicine Summer School, Schloss Dagstuhl,</a:t>
            </a:r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086712" y="6448251"/>
            <a:ext cx="598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Slide Number Placeholder 8"/>
          <p:cNvSpPr txBox="1">
            <a:spLocks/>
          </p:cNvSpPr>
          <p:nvPr/>
        </p:nvSpPr>
        <p:spPr>
          <a:xfrm>
            <a:off x="457200" y="64482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mtClean="0">
                <a:solidFill>
                  <a:prstClr val="black">
                    <a:tint val="75000"/>
                  </a:prstClr>
                </a:solidFill>
              </a:rPr>
              <a:t>24 Jun 2013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8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" y="0"/>
            <a:ext cx="1440160" cy="117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3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pl-PL" sz="3200" dirty="0"/>
              <a:t>P</a:t>
            </a:r>
            <a:r>
              <a:rPr lang="en-US" sz="3200" dirty="0" err="1"/>
              <a:t>ublic</a:t>
            </a:r>
            <a:r>
              <a:rPr lang="en-US" sz="3200" dirty="0"/>
              <a:t> and private clouds as infrastructures for sharing data and computing services for VPH researchers</a:t>
            </a:r>
            <a:endParaRPr lang="en-GB" sz="1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Jan </a:t>
            </a:r>
            <a:r>
              <a:rPr lang="en-US" dirty="0" err="1" smtClean="0"/>
              <a:t>Meizner</a:t>
            </a:r>
            <a:endParaRPr lang="en-GB" dirty="0" smtClean="0"/>
          </a:p>
          <a:p>
            <a:r>
              <a:rPr lang="pl-PL" dirty="0" smtClean="0"/>
              <a:t>ACC CYFRONET AGH</a:t>
            </a:r>
          </a:p>
          <a:p>
            <a:r>
              <a:rPr lang="en-GB" dirty="0" err="1" smtClean="0"/>
              <a:t>Krak</a:t>
            </a:r>
            <a:r>
              <a:rPr lang="pl-PL" dirty="0" smtClean="0"/>
              <a:t>ó</a:t>
            </a:r>
            <a:r>
              <a:rPr lang="en-GB" dirty="0" smtClean="0"/>
              <a:t>w, </a:t>
            </a:r>
            <a:r>
              <a:rPr lang="pl-PL" dirty="0" smtClean="0"/>
              <a:t>Poland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361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services based on ownership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could also divide clouds based on ownership:</a:t>
            </a:r>
          </a:p>
          <a:p>
            <a:pPr lvl="1"/>
            <a:r>
              <a:rPr lang="en-US" dirty="0" smtClean="0"/>
              <a:t>Private cloud – completely in-house, provided to own internal users</a:t>
            </a:r>
          </a:p>
          <a:p>
            <a:pPr lvl="1"/>
            <a:r>
              <a:rPr lang="en-US" dirty="0" smtClean="0"/>
              <a:t>Community cloud – also in-house, possible federated cross-institutional, provided to defined group of people (such as scientists)</a:t>
            </a:r>
          </a:p>
          <a:p>
            <a:pPr lvl="1"/>
            <a:r>
              <a:rPr lang="en-US" dirty="0" smtClean="0"/>
              <a:t>Public clouds – services open to anybody usually offered for a defined fee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90666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Federation</a:t>
            </a:r>
            <a:r>
              <a:rPr lang="pl-PL" dirty="0" smtClean="0"/>
              <a:t> and </a:t>
            </a:r>
            <a:r>
              <a:rPr lang="en-US" dirty="0" smtClean="0"/>
              <a:t>Hybrid</a:t>
            </a:r>
            <a:r>
              <a:rPr lang="pl-PL" dirty="0" smtClean="0"/>
              <a:t> Solutions</a:t>
            </a:r>
            <a:endParaRPr lang="pl-PL" dirty="0"/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94777"/>
            <a:ext cx="7128792" cy="496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4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</a:t>
            </a:r>
            <a:r>
              <a:rPr lang="en-US" dirty="0" err="1" smtClean="0"/>
              <a:t>Middlewares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multiple </a:t>
            </a:r>
            <a:r>
              <a:rPr lang="en-US" dirty="0" err="1" smtClean="0"/>
              <a:t>middlewares</a:t>
            </a:r>
            <a:r>
              <a:rPr lang="en-US" dirty="0" smtClean="0"/>
              <a:t>/stacks that allows providing of cloud services. They could be:</a:t>
            </a:r>
          </a:p>
          <a:p>
            <a:pPr lvl="1"/>
            <a:r>
              <a:rPr lang="en-US" dirty="0" smtClean="0"/>
              <a:t>For internal use / undisclosed – e.g. used by Amazon for AWS</a:t>
            </a:r>
          </a:p>
          <a:p>
            <a:pPr lvl="1"/>
            <a:r>
              <a:rPr lang="en-US" dirty="0" smtClean="0"/>
              <a:t>Proprietary yet available for a price – e.g. </a:t>
            </a:r>
            <a:r>
              <a:rPr lang="en-US" dirty="0" err="1" smtClean="0"/>
              <a:t>VMWare</a:t>
            </a:r>
            <a:r>
              <a:rPr lang="en-US" dirty="0" smtClean="0"/>
              <a:t> </a:t>
            </a:r>
            <a:r>
              <a:rPr lang="en-US" dirty="0" err="1" smtClean="0"/>
              <a:t>vCloud</a:t>
            </a:r>
            <a:endParaRPr lang="en-US" dirty="0" smtClean="0"/>
          </a:p>
          <a:p>
            <a:pPr lvl="1"/>
            <a:r>
              <a:rPr lang="en-US" dirty="0" err="1" smtClean="0"/>
              <a:t>OpenSource</a:t>
            </a:r>
            <a:r>
              <a:rPr lang="en-US" dirty="0" smtClean="0"/>
              <a:t> – e.g. </a:t>
            </a:r>
            <a:r>
              <a:rPr lang="en-US" dirty="0" err="1" smtClean="0"/>
              <a:t>OpenStack</a:t>
            </a:r>
            <a:r>
              <a:rPr lang="en-US" dirty="0" smtClean="0"/>
              <a:t>, </a:t>
            </a:r>
            <a:r>
              <a:rPr lang="en-US" dirty="0" err="1" smtClean="0"/>
              <a:t>OpenNebula</a:t>
            </a:r>
            <a:r>
              <a:rPr lang="en-US" dirty="0" smtClean="0"/>
              <a:t>, Eucalyptus or Nimbus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63338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Services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2890664" cy="4525963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 smtClean="0"/>
              <a:t>Amazon AWS</a:t>
            </a:r>
          </a:p>
          <a:p>
            <a:r>
              <a:rPr lang="en-US" dirty="0" smtClean="0"/>
              <a:t>Rackspace</a:t>
            </a:r>
          </a:p>
          <a:p>
            <a:r>
              <a:rPr lang="en-US" dirty="0" smtClean="0"/>
              <a:t>Soft</a:t>
            </a:r>
            <a:r>
              <a:rPr lang="pl-PL" dirty="0" smtClean="0"/>
              <a:t>L</a:t>
            </a:r>
            <a:r>
              <a:rPr lang="en-US" dirty="0" err="1" smtClean="0"/>
              <a:t>ayer</a:t>
            </a:r>
            <a:r>
              <a:rPr lang="en-US" dirty="0" smtClean="0"/>
              <a:t> </a:t>
            </a:r>
          </a:p>
          <a:p>
            <a:r>
              <a:rPr lang="pl-PL" dirty="0" err="1" smtClean="0"/>
              <a:t>CloudSigma</a:t>
            </a:r>
            <a:endParaRPr lang="pl-PL" dirty="0" smtClean="0"/>
          </a:p>
          <a:p>
            <a:r>
              <a:rPr lang="pl-PL" dirty="0" err="1" smtClean="0"/>
              <a:t>ElasticHost</a:t>
            </a:r>
            <a:endParaRPr lang="pl-PL" dirty="0" smtClean="0"/>
          </a:p>
          <a:p>
            <a:r>
              <a:rPr lang="pl-PL" dirty="0" err="1" smtClean="0"/>
              <a:t>Serverlove</a:t>
            </a:r>
            <a:endParaRPr lang="pl-PL" dirty="0" smtClean="0"/>
          </a:p>
          <a:p>
            <a:r>
              <a:rPr lang="pl-PL" dirty="0" err="1" smtClean="0"/>
              <a:t>GoGrid</a:t>
            </a:r>
            <a:endParaRPr lang="pl-PL" dirty="0" smtClean="0"/>
          </a:p>
          <a:p>
            <a:r>
              <a:rPr lang="pl-PL" dirty="0" smtClean="0"/>
              <a:t>Etc.</a:t>
            </a:r>
            <a:endParaRPr lang="pl-PL" dirty="0"/>
          </a:p>
        </p:txBody>
      </p:sp>
      <p:pic>
        <p:nvPicPr>
          <p:cNvPr id="4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1052736"/>
            <a:ext cx="4320480" cy="53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8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Federation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Bef>
                <a:spcPts val="288"/>
              </a:spcBef>
              <a:spcAft>
                <a:spcPts val="288"/>
              </a:spcAft>
              <a:buSzPct val="94000"/>
            </a:pPr>
            <a:r>
              <a:rPr lang="en-US" sz="3600" dirty="0">
                <a:solidFill>
                  <a:srgbClr val="000000"/>
                </a:solidFill>
              </a:rPr>
              <a:t>Formed by a group of cooperating Cloud </a:t>
            </a:r>
            <a:r>
              <a:rPr lang="en-US" sz="3600" dirty="0" smtClean="0">
                <a:solidFill>
                  <a:srgbClr val="000000"/>
                </a:solidFill>
              </a:rPr>
              <a:t>providers</a:t>
            </a:r>
            <a:endParaRPr lang="en-US" sz="3600" dirty="0">
              <a:solidFill>
                <a:srgbClr val="000000"/>
              </a:solidFill>
            </a:endParaRPr>
          </a:p>
          <a:p>
            <a:pPr>
              <a:spcBef>
                <a:spcPts val="288"/>
              </a:spcBef>
              <a:spcAft>
                <a:spcPts val="288"/>
              </a:spcAft>
              <a:buSzPct val="94000"/>
            </a:pPr>
            <a:r>
              <a:rPr lang="en-US" sz="3600" dirty="0" smtClean="0">
                <a:solidFill>
                  <a:srgbClr val="000000"/>
                </a:solidFill>
              </a:rPr>
              <a:t>Providers </a:t>
            </a:r>
            <a:r>
              <a:rPr lang="en-US" sz="3600" dirty="0">
                <a:solidFill>
                  <a:srgbClr val="000000"/>
                </a:solidFill>
              </a:rPr>
              <a:t>are </a:t>
            </a:r>
            <a:r>
              <a:rPr lang="en-US" sz="3600" dirty="0" smtClean="0">
                <a:solidFill>
                  <a:srgbClr val="000000"/>
                </a:solidFill>
              </a:rPr>
              <a:t>independent</a:t>
            </a:r>
            <a:endParaRPr lang="en-US" sz="3600" dirty="0">
              <a:solidFill>
                <a:srgbClr val="000000"/>
              </a:solidFill>
            </a:endParaRPr>
          </a:p>
          <a:p>
            <a:pPr>
              <a:spcBef>
                <a:spcPts val="288"/>
              </a:spcBef>
              <a:spcAft>
                <a:spcPts val="288"/>
              </a:spcAft>
              <a:buSzPct val="94000"/>
            </a:pPr>
            <a:r>
              <a:rPr lang="en-US" sz="3600" dirty="0" smtClean="0">
                <a:solidFill>
                  <a:srgbClr val="000000"/>
                </a:solidFill>
              </a:rPr>
              <a:t>Cloud </a:t>
            </a:r>
            <a:r>
              <a:rPr lang="en-US" sz="3600" dirty="0">
                <a:solidFill>
                  <a:srgbClr val="000000"/>
                </a:solidFill>
              </a:rPr>
              <a:t>middleware don’t have to be </a:t>
            </a:r>
            <a:r>
              <a:rPr lang="en-US" sz="3600" dirty="0" smtClean="0">
                <a:solidFill>
                  <a:srgbClr val="000000"/>
                </a:solidFill>
              </a:rPr>
              <a:t>enforced</a:t>
            </a:r>
            <a:endParaRPr lang="en-US" sz="3600" dirty="0">
              <a:solidFill>
                <a:srgbClr val="000000"/>
              </a:solidFill>
            </a:endParaRPr>
          </a:p>
          <a:p>
            <a:pPr>
              <a:spcBef>
                <a:spcPts val="288"/>
              </a:spcBef>
              <a:spcAft>
                <a:spcPts val="288"/>
              </a:spcAft>
              <a:buSzPct val="94000"/>
            </a:pPr>
            <a:r>
              <a:rPr lang="en-US" sz="3600" dirty="0" smtClean="0">
                <a:solidFill>
                  <a:srgbClr val="000000"/>
                </a:solidFill>
              </a:rPr>
              <a:t>Requires </a:t>
            </a:r>
            <a:r>
              <a:rPr lang="en-US" sz="3600" dirty="0">
                <a:solidFill>
                  <a:srgbClr val="000000"/>
                </a:solidFill>
              </a:rPr>
              <a:t>interoperability </a:t>
            </a:r>
            <a:r>
              <a:rPr lang="en-US" sz="3600" dirty="0" smtClean="0">
                <a:solidFill>
                  <a:srgbClr val="000000"/>
                </a:solidFill>
              </a:rPr>
              <a:t>mechanisms</a:t>
            </a:r>
            <a:endParaRPr lang="en-US" sz="3600" dirty="0">
              <a:solidFill>
                <a:srgbClr val="000000"/>
              </a:solidFill>
            </a:endParaRPr>
          </a:p>
          <a:p>
            <a:pPr>
              <a:spcBef>
                <a:spcPts val="288"/>
              </a:spcBef>
              <a:spcAft>
                <a:spcPts val="288"/>
              </a:spcAft>
              <a:buSzPct val="94000"/>
            </a:pPr>
            <a:r>
              <a:rPr lang="en-US" sz="3600" dirty="0" smtClean="0">
                <a:solidFill>
                  <a:srgbClr val="000000"/>
                </a:solidFill>
              </a:rPr>
              <a:t>Users </a:t>
            </a:r>
            <a:r>
              <a:rPr lang="en-US" sz="3600" dirty="0">
                <a:solidFill>
                  <a:srgbClr val="000000"/>
                </a:solidFill>
              </a:rPr>
              <a:t>may choose most suitable </a:t>
            </a:r>
            <a:r>
              <a:rPr lang="en-US" sz="3600" dirty="0" smtClean="0">
                <a:solidFill>
                  <a:srgbClr val="000000"/>
                </a:solidFill>
              </a:rPr>
              <a:t>offer</a:t>
            </a:r>
            <a:endParaRPr lang="en-US" sz="3600" dirty="0">
              <a:solidFill>
                <a:srgbClr val="000000"/>
              </a:solidFill>
            </a:endParaRPr>
          </a:p>
          <a:p>
            <a:pPr>
              <a:spcBef>
                <a:spcPts val="288"/>
              </a:spcBef>
              <a:spcAft>
                <a:spcPts val="288"/>
              </a:spcAft>
              <a:buSzPct val="94000"/>
            </a:pPr>
            <a:r>
              <a:rPr lang="en-US" sz="3600" dirty="0" smtClean="0">
                <a:solidFill>
                  <a:srgbClr val="000000"/>
                </a:solidFill>
              </a:rPr>
              <a:t>Depending </a:t>
            </a:r>
            <a:r>
              <a:rPr lang="en-US" sz="3600" dirty="0">
                <a:solidFill>
                  <a:srgbClr val="000000"/>
                </a:solidFill>
              </a:rPr>
              <a:t>on integration level federation could be classified as “loose” or “tight”</a:t>
            </a:r>
          </a:p>
          <a:p>
            <a:pPr>
              <a:spcBef>
                <a:spcPts val="288"/>
              </a:spcBef>
              <a:spcAft>
                <a:spcPts val="288"/>
              </a:spcAft>
              <a:buSzPct val="94000"/>
            </a:pPr>
            <a:endParaRPr lang="pl-PL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42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Federations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844824"/>
            <a:ext cx="4258816" cy="428133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No central image repository or synchronization</a:t>
            </a:r>
          </a:p>
          <a:p>
            <a:r>
              <a:rPr lang="en-US" sz="2000" dirty="0" smtClean="0"/>
              <a:t>Possible different </a:t>
            </a:r>
            <a:r>
              <a:rPr lang="en-US" sz="2000" dirty="0" err="1" smtClean="0"/>
              <a:t>middlewares</a:t>
            </a:r>
            <a:r>
              <a:rPr lang="en-US" sz="2000" dirty="0" smtClean="0"/>
              <a:t> and hypervisors</a:t>
            </a:r>
          </a:p>
          <a:p>
            <a:r>
              <a:rPr lang="en-US" sz="2000" dirty="0" smtClean="0"/>
              <a:t>Just API level compatibility</a:t>
            </a:r>
          </a:p>
          <a:p>
            <a:r>
              <a:rPr lang="en-US" sz="2000" dirty="0" smtClean="0"/>
              <a:t>Simpler yet less powerful</a:t>
            </a:r>
            <a:endParaRPr lang="pl-PL" sz="2000" dirty="0" smtClean="0"/>
          </a:p>
          <a:p>
            <a:r>
              <a:rPr lang="en-US" sz="2000" dirty="0" smtClean="0"/>
              <a:t>VM cannot be migrated</a:t>
            </a:r>
            <a:endParaRPr lang="pl-PL" sz="2000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idx="4294967295"/>
          </p:nvPr>
        </p:nvSpPr>
        <p:spPr>
          <a:xfrm>
            <a:off x="251520" y="1196975"/>
            <a:ext cx="3788668" cy="6397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Loose </a:t>
            </a:r>
            <a:r>
              <a:rPr lang="pl-PL" dirty="0" smtClean="0"/>
              <a:t>F</a:t>
            </a:r>
            <a:r>
              <a:rPr lang="en-US" dirty="0" err="1" smtClean="0"/>
              <a:t>ederation</a:t>
            </a:r>
            <a:endParaRPr lang="pl-PL" dirty="0"/>
          </a:p>
        </p:txBody>
      </p:sp>
      <p:sp>
        <p:nvSpPr>
          <p:cNvPr id="6" name="Symbol zastępczy tekstu 5"/>
          <p:cNvSpPr>
            <a:spLocks noGrp="1"/>
          </p:cNvSpPr>
          <p:nvPr>
            <p:ph type="body" sz="quarter" idx="4294967295"/>
          </p:nvPr>
        </p:nvSpPr>
        <p:spPr>
          <a:xfrm>
            <a:off x="5102225" y="1196975"/>
            <a:ext cx="4041775" cy="639763"/>
          </a:xfrm>
        </p:spPr>
        <p:txBody>
          <a:bodyPr/>
          <a:lstStyle/>
          <a:p>
            <a:pPr marL="0" indent="0">
              <a:buNone/>
            </a:pPr>
            <a:r>
              <a:rPr lang="pl-PL" dirty="0" err="1" smtClean="0"/>
              <a:t>Tight</a:t>
            </a:r>
            <a:r>
              <a:rPr lang="pl-PL" dirty="0" smtClean="0"/>
              <a:t> </a:t>
            </a:r>
            <a:r>
              <a:rPr lang="pl-PL" dirty="0" err="1" smtClean="0"/>
              <a:t>Federation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sz="quarter" idx="4294967295"/>
          </p:nvPr>
        </p:nvSpPr>
        <p:spPr>
          <a:xfrm>
            <a:off x="5102225" y="1844675"/>
            <a:ext cx="4041775" cy="273685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Centralized repository or on-line synchronization</a:t>
            </a:r>
          </a:p>
          <a:p>
            <a:r>
              <a:rPr lang="en-US" sz="2000" dirty="0" smtClean="0"/>
              <a:t>Homogenous middleware and hypervisor or conversion service in place</a:t>
            </a:r>
          </a:p>
          <a:p>
            <a:r>
              <a:rPr lang="en-US" sz="2000" dirty="0" smtClean="0"/>
              <a:t>Full stack compatibility needed</a:t>
            </a:r>
          </a:p>
          <a:p>
            <a:r>
              <a:rPr lang="en-US" sz="2000" dirty="0" smtClean="0"/>
              <a:t>Allows to run arbitrary image on arbitrary provider</a:t>
            </a:r>
            <a:endParaRPr lang="pl-PL" sz="2000" dirty="0"/>
          </a:p>
        </p:txBody>
      </p:sp>
      <p:pic>
        <p:nvPicPr>
          <p:cNvPr id="8" name="Obraz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5494" y="4559125"/>
            <a:ext cx="1743075" cy="187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raz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3" y="4509120"/>
            <a:ext cx="1817687" cy="197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420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Hybrid cloud based on VPH-Share</a:t>
            </a:r>
          </a:p>
        </p:txBody>
      </p:sp>
      <p:pic>
        <p:nvPicPr>
          <p:cNvPr id="5" name="Picture 11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268760"/>
            <a:ext cx="7851576" cy="516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0046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Hybrid cloud based on VPH-Share</a:t>
            </a:r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Atmosphere manages access to different private and public clouds and provides common high-level API</a:t>
            </a:r>
          </a:p>
          <a:p>
            <a:r>
              <a:rPr lang="en-US" dirty="0" smtClean="0"/>
              <a:t>Private cloud installation in Krakow @</a:t>
            </a:r>
            <a:r>
              <a:rPr lang="en-US" dirty="0" err="1" smtClean="0"/>
              <a:t>Cyfronet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Open Stack (Folsom) – Keystone, Glance, Nova, Swift</a:t>
            </a:r>
          </a:p>
          <a:p>
            <a:pPr lvl="1"/>
            <a:r>
              <a:rPr lang="en-US" dirty="0" smtClean="0"/>
              <a:t>1 HEAD node + 12 VM nodes (</a:t>
            </a:r>
            <a:r>
              <a:rPr lang="pl-PL" dirty="0"/>
              <a:t>HP </a:t>
            </a:r>
            <a:r>
              <a:rPr lang="pl-PL" dirty="0" err="1"/>
              <a:t>ProLiant</a:t>
            </a:r>
            <a:r>
              <a:rPr lang="pl-PL" dirty="0"/>
              <a:t> BL2x220c </a:t>
            </a:r>
            <a:r>
              <a:rPr lang="pl-PL" dirty="0" smtClean="0"/>
              <a:t>G5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OS – Ubuntu 12.04 LTS</a:t>
            </a:r>
          </a:p>
          <a:p>
            <a:r>
              <a:rPr lang="en-US" dirty="0" smtClean="0"/>
              <a:t>Other private clouds soon (Sheffield, Vienna)</a:t>
            </a:r>
          </a:p>
          <a:p>
            <a:r>
              <a:rPr lang="en-US" dirty="0" smtClean="0"/>
              <a:t>Public cloud services – current tests using Amazon EC2 and S3 – other possible in the future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003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Cloud Federation based on EGI</a:t>
            </a:r>
          </a:p>
        </p:txBody>
      </p:sp>
      <p:pic>
        <p:nvPicPr>
          <p:cNvPr id="9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412776"/>
            <a:ext cx="8627342" cy="485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24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Sample Cloud Federation based on EGI</a:t>
            </a:r>
          </a:p>
        </p:txBody>
      </p:sp>
      <p:sp>
        <p:nvSpPr>
          <p:cNvPr id="4" name="Prostokąt 3"/>
          <p:cNvSpPr/>
          <p:nvPr/>
        </p:nvSpPr>
        <p:spPr>
          <a:xfrm>
            <a:off x="611560" y="1268760"/>
            <a:ext cx="806489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Each Resource Provider needs to fulfill a set of requirements:</a:t>
            </a:r>
          </a:p>
          <a:p>
            <a:endParaRPr 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Provide at least OCCI 1.1 API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No middleware is enforced if the mentioned API is supported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Provide integration mechanism with Information Systems (BDII), Accounting and Monitoring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Secure the endpoint with X.509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Provide a set of OS images (stored locally)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/>
              <a:t> Publish metadata describing images to central repository – EGI VM </a:t>
            </a:r>
            <a:r>
              <a:rPr lang="en-US" sz="2400" dirty="0" smtClean="0"/>
              <a:t>Marketplace</a:t>
            </a:r>
          </a:p>
          <a:p>
            <a:endParaRPr lang="en-US" sz="2400" dirty="0"/>
          </a:p>
          <a:p>
            <a:r>
              <a:rPr lang="en-US" sz="2400" dirty="0" smtClean="0"/>
              <a:t>Other (non-federated) endpoints may also be exposed.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8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ole tekstowe 11"/>
          <p:cNvSpPr txBox="1"/>
          <p:nvPr/>
        </p:nvSpPr>
        <p:spPr>
          <a:xfrm>
            <a:off x="283681" y="1179783"/>
            <a:ext cx="8752320" cy="5069728"/>
          </a:xfrm>
          <a:prstGeom prst="rect">
            <a:avLst/>
          </a:prstGeom>
          <a:noFill/>
        </p:spPr>
        <p:txBody>
          <a:bodyPr lIns="82936" tIns="41469" rIns="82936" bIns="41469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What the Cloud is?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 smtClean="0"/>
              <a:t>Type </a:t>
            </a:r>
            <a:r>
              <a:rPr lang="en-US" sz="3600" dirty="0"/>
              <a:t>of cloud services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/>
              <a:t>Cloud services based on ownership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/>
              <a:t>Sample public services and </a:t>
            </a:r>
            <a:r>
              <a:rPr lang="en-US" sz="3600" dirty="0" err="1"/>
              <a:t>middlewares</a:t>
            </a:r>
            <a:r>
              <a:rPr lang="en-US" sz="3600" dirty="0"/>
              <a:t> for private deployments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/>
              <a:t>Cloud Federations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/>
              <a:t>Hybrid cloud example based on VPH-Share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/>
              <a:t>Sample Cloud Federation based on EGI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3600" dirty="0"/>
              <a:t>Cloud security aspects</a:t>
            </a:r>
            <a:endParaRPr lang="pl-PL" sz="3600" dirty="0"/>
          </a:p>
        </p:txBody>
      </p:sp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440160" y="44624"/>
            <a:ext cx="6515100" cy="1143000"/>
          </a:xfrm>
        </p:spPr>
        <p:txBody>
          <a:bodyPr/>
          <a:lstStyle/>
          <a:p>
            <a:r>
              <a:rPr lang="pl-PL" sz="2800" dirty="0" err="1"/>
              <a:t>Outline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0521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Cloud security aspects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 security is essential</a:t>
            </a:r>
          </a:p>
          <a:p>
            <a:r>
              <a:rPr lang="en-US" dirty="0" smtClean="0"/>
              <a:t>We need to analyze secure:</a:t>
            </a:r>
          </a:p>
          <a:p>
            <a:pPr lvl="1"/>
            <a:r>
              <a:rPr lang="en-US" dirty="0" smtClean="0"/>
              <a:t>access to the platform</a:t>
            </a:r>
          </a:p>
          <a:p>
            <a:pPr lvl="1"/>
            <a:r>
              <a:rPr lang="en-US" dirty="0" smtClean="0"/>
              <a:t>access to VMs</a:t>
            </a:r>
          </a:p>
          <a:p>
            <a:pPr lvl="1"/>
            <a:r>
              <a:rPr lang="en-US" dirty="0" smtClean="0"/>
              <a:t>access to services</a:t>
            </a:r>
          </a:p>
          <a:p>
            <a:pPr lvl="1"/>
            <a:r>
              <a:rPr lang="en-US" dirty="0" smtClean="0"/>
              <a:t>Stored data handling</a:t>
            </a:r>
          </a:p>
          <a:p>
            <a:pPr lvl="1"/>
            <a:r>
              <a:rPr lang="en-US" dirty="0" smtClean="0"/>
              <a:t>Computed data handling</a:t>
            </a:r>
          </a:p>
          <a:p>
            <a:pPr lvl="1"/>
            <a:r>
              <a:rPr lang="en-US" dirty="0" smtClean="0"/>
              <a:t>Communication (VPNs, VPC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9141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Secure access to the platform(s)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for management of the public and private services underneath</a:t>
            </a:r>
          </a:p>
          <a:p>
            <a:r>
              <a:rPr lang="en-US" dirty="0" smtClean="0"/>
              <a:t>Handled by the VPH-Share platform itself</a:t>
            </a:r>
          </a:p>
          <a:p>
            <a:r>
              <a:rPr lang="en-US" dirty="0" smtClean="0"/>
              <a:t>Currently user/password (</a:t>
            </a:r>
            <a:r>
              <a:rPr lang="en-US" dirty="0" err="1" smtClean="0"/>
              <a:t>OpenStack</a:t>
            </a:r>
            <a:r>
              <a:rPr lang="en-US" dirty="0" smtClean="0"/>
              <a:t>) and public/secret key paradigms (Amazon)</a:t>
            </a:r>
          </a:p>
          <a:p>
            <a:r>
              <a:rPr lang="en-US" dirty="0" smtClean="0"/>
              <a:t>Other might be added if needed (such as X.509 certificates used in the EGI </a:t>
            </a:r>
            <a:r>
              <a:rPr lang="en-US" dirty="0" err="1" smtClean="0"/>
              <a:t>FedCloud</a:t>
            </a:r>
            <a:r>
              <a:rPr lang="en-US" dirty="0" smtClean="0"/>
              <a:t>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6174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access to </a:t>
            </a:r>
            <a:r>
              <a:rPr lang="en-US" dirty="0" smtClean="0"/>
              <a:t>VMs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Needed to access VM as user/administrator (NOT service deployed there)</a:t>
            </a:r>
          </a:p>
          <a:p>
            <a:r>
              <a:rPr lang="en-US" dirty="0" smtClean="0"/>
              <a:t>Currently -&gt; SSH key pair injection mechanism in place </a:t>
            </a:r>
          </a:p>
          <a:p>
            <a:r>
              <a:rPr lang="en-US" dirty="0" smtClean="0"/>
              <a:t>Used in development mode</a:t>
            </a:r>
          </a:p>
        </p:txBody>
      </p:sp>
    </p:spTree>
    <p:extLst>
      <p:ext uri="{BB962C8B-B14F-4D97-AF65-F5344CB8AC3E}">
        <p14:creationId xmlns:p14="http://schemas.microsoft.com/office/powerpoint/2010/main" val="407043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to the services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Handled by Security Proxy provided by ATOS</a:t>
            </a:r>
          </a:p>
          <a:p>
            <a:r>
              <a:rPr lang="en-US" dirty="0" smtClean="0"/>
              <a:t>Authentication based on Biomed Town</a:t>
            </a:r>
          </a:p>
          <a:p>
            <a:r>
              <a:rPr lang="en-US" dirty="0" smtClean="0"/>
              <a:t>Policy based authorization</a:t>
            </a:r>
            <a:endParaRPr lang="en-US" dirty="0"/>
          </a:p>
          <a:p>
            <a:r>
              <a:rPr lang="en-US" dirty="0" err="1" smtClean="0"/>
              <a:t>SecProxy</a:t>
            </a:r>
            <a:r>
              <a:rPr lang="en-US" dirty="0" smtClean="0"/>
              <a:t> – installed between user and it’s service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360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data handling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Critical for some workflows</a:t>
            </a:r>
          </a:p>
          <a:p>
            <a:r>
              <a:rPr lang="en-US" dirty="0" smtClean="0"/>
              <a:t>Some data needs to be stored in private cloud</a:t>
            </a:r>
          </a:p>
          <a:p>
            <a:r>
              <a:rPr lang="en-US" dirty="0" smtClean="0"/>
              <a:t>Less confidential data might be stored in public cloud with following provisions:</a:t>
            </a:r>
          </a:p>
          <a:p>
            <a:pPr lvl="1"/>
            <a:r>
              <a:rPr lang="en-US" dirty="0" smtClean="0"/>
              <a:t>Trust for the provider (should we?)</a:t>
            </a:r>
          </a:p>
          <a:p>
            <a:pPr lvl="1"/>
            <a:r>
              <a:rPr lang="en-US" dirty="0" smtClean="0"/>
              <a:t>End-to-end encryption (decryption key stays in protected/private zone)</a:t>
            </a:r>
          </a:p>
          <a:p>
            <a:pPr lvl="1"/>
            <a:r>
              <a:rPr lang="en-US" dirty="0" smtClean="0"/>
              <a:t>Data dispersal (portion of data, dispersed between nodes so it’s non-trivial/impossible to recover whole message)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96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Processed data handling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critical for some workflows</a:t>
            </a:r>
          </a:p>
          <a:p>
            <a:r>
              <a:rPr lang="en-US" dirty="0" smtClean="0"/>
              <a:t>End-to-end encryption not possible as data needs to be decrypted for processing (usually)</a:t>
            </a:r>
          </a:p>
          <a:p>
            <a:r>
              <a:rPr lang="en-US" dirty="0" smtClean="0"/>
              <a:t>Possible mitigations:</a:t>
            </a:r>
          </a:p>
          <a:p>
            <a:pPr lvl="1"/>
            <a:r>
              <a:rPr lang="en-US" dirty="0" smtClean="0"/>
              <a:t>No permanent storage of unencrypted data</a:t>
            </a:r>
          </a:p>
          <a:p>
            <a:pPr lvl="1"/>
            <a:r>
              <a:rPr lang="en-US" dirty="0" smtClean="0"/>
              <a:t>Data encryption through secure service located in private zone (on the fly)</a:t>
            </a:r>
          </a:p>
          <a:p>
            <a:pPr lvl="1"/>
            <a:r>
              <a:rPr lang="en-US" dirty="0" smtClean="0"/>
              <a:t>Dedicated hardware solution – e.g. newly supplied by Amazon – AWS </a:t>
            </a:r>
            <a:r>
              <a:rPr lang="en-US" dirty="0" err="1" smtClean="0"/>
              <a:t>CloudHSM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965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Providers’ assurances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E.g. Amazon claims to be certified:</a:t>
            </a:r>
          </a:p>
          <a:p>
            <a:pPr lvl="1"/>
            <a:r>
              <a:rPr lang="en-US" dirty="0" smtClean="0"/>
              <a:t>SOC </a:t>
            </a:r>
            <a:r>
              <a:rPr lang="en-US" dirty="0"/>
              <a:t>1/SSAE 16/ISAE 3402, </a:t>
            </a:r>
            <a:endParaRPr lang="en-US" dirty="0" smtClean="0"/>
          </a:p>
          <a:p>
            <a:pPr lvl="1"/>
            <a:r>
              <a:rPr lang="en-US" dirty="0" smtClean="0"/>
              <a:t>SOC2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FISMA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DIACAP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err="1" smtClean="0"/>
              <a:t>FedRAMP</a:t>
            </a:r>
            <a:r>
              <a:rPr lang="en-US" dirty="0"/>
              <a:t>, </a:t>
            </a:r>
            <a:endParaRPr lang="en-US" dirty="0" smtClean="0"/>
          </a:p>
          <a:p>
            <a:pPr lvl="1"/>
            <a:r>
              <a:rPr lang="en-US" dirty="0" smtClean="0"/>
              <a:t>PCI </a:t>
            </a:r>
            <a:r>
              <a:rPr lang="en-US" dirty="0"/>
              <a:t>DSS Level 1, </a:t>
            </a:r>
            <a:endParaRPr lang="en-US" dirty="0" smtClean="0"/>
          </a:p>
          <a:p>
            <a:pPr lvl="1"/>
            <a:r>
              <a:rPr lang="en-US" dirty="0" smtClean="0"/>
              <a:t>ISO </a:t>
            </a:r>
            <a:r>
              <a:rPr lang="en-US" dirty="0"/>
              <a:t>27001 </a:t>
            </a:r>
            <a:endParaRPr lang="en-US" dirty="0" smtClean="0"/>
          </a:p>
          <a:p>
            <a:pPr lvl="1"/>
            <a:r>
              <a:rPr lang="en-US" dirty="0" smtClean="0"/>
              <a:t>ITAR (US government zone) </a:t>
            </a:r>
          </a:p>
          <a:p>
            <a:pPr lvl="1"/>
            <a:r>
              <a:rPr lang="en-US" dirty="0" smtClean="0"/>
              <a:t>FIPS </a:t>
            </a:r>
            <a:r>
              <a:rPr lang="en-US" dirty="0"/>
              <a:t>140-2</a:t>
            </a:r>
            <a:r>
              <a:rPr lang="en-US" dirty="0" smtClean="0"/>
              <a:t> (US government zone)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46235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#1: </a:t>
            </a:r>
            <a:r>
              <a:rPr lang="en-US" dirty="0"/>
              <a:t>LOBCDER </a:t>
            </a:r>
            <a:r>
              <a:rPr lang="en-US" dirty="0" smtClean="0"/>
              <a:t>based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6837830" cy="3776474"/>
          </a:xfrm>
        </p:spPr>
      </p:pic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251520" y="5085184"/>
            <a:ext cx="8568952" cy="1645643"/>
          </a:xfrm>
        </p:spPr>
        <p:txBody>
          <a:bodyPr>
            <a:normAutofit/>
          </a:bodyPr>
          <a:lstStyle/>
          <a:p>
            <a:r>
              <a:rPr lang="en-US" sz="2200" dirty="0"/>
              <a:t>LOBCDER </a:t>
            </a:r>
            <a:r>
              <a:rPr lang="en-US" sz="2200" dirty="0" smtClean="0"/>
              <a:t>is </a:t>
            </a:r>
            <a:r>
              <a:rPr lang="en-US" sz="2200" dirty="0"/>
              <a:t>responsible for encrypting the data. The symmetric key </a:t>
            </a:r>
            <a:r>
              <a:rPr lang="en-US" sz="2200" dirty="0" smtClean="0"/>
              <a:t>entered  </a:t>
            </a:r>
            <a:r>
              <a:rPr lang="en-US" sz="2200" dirty="0"/>
              <a:t>during </a:t>
            </a:r>
            <a:r>
              <a:rPr lang="en-US" sz="2200" dirty="0" smtClean="0"/>
              <a:t> </a:t>
            </a:r>
            <a:r>
              <a:rPr lang="en-US" sz="2200" dirty="0"/>
              <a:t>startup and stored in memory. </a:t>
            </a:r>
            <a:endParaRPr lang="en-US" sz="2200" dirty="0" smtClean="0"/>
          </a:p>
          <a:p>
            <a:r>
              <a:rPr lang="en-US" sz="2200" dirty="0" smtClean="0"/>
              <a:t>LOBCDER </a:t>
            </a:r>
            <a:r>
              <a:rPr lang="en-US" sz="2200" dirty="0"/>
              <a:t>in trusted zone </a:t>
            </a:r>
            <a:endParaRPr lang="en-US" sz="2200" dirty="0" smtClean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357295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#1: </a:t>
            </a:r>
            <a:r>
              <a:rPr lang="en-US" dirty="0"/>
              <a:t>LOBCDER </a:t>
            </a:r>
            <a:r>
              <a:rPr lang="en-US" dirty="0" smtClean="0"/>
              <a:t>based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6837830" cy="3776474"/>
          </a:xfrm>
        </p:spPr>
      </p:pic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251520" y="5085184"/>
            <a:ext cx="8568952" cy="1645643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seamless </a:t>
            </a:r>
            <a:r>
              <a:rPr lang="en-US" sz="2200" dirty="0"/>
              <a:t>access to the data using DAV client / davfs2 as well as the portal. </a:t>
            </a:r>
            <a:endParaRPr lang="en-US" sz="2200" dirty="0" smtClean="0"/>
          </a:p>
          <a:p>
            <a:r>
              <a:rPr lang="en-US" sz="2200" dirty="0" smtClean="0"/>
              <a:t>LOBCDER </a:t>
            </a:r>
            <a:r>
              <a:rPr lang="en-US" sz="2200" dirty="0"/>
              <a:t>will also control access to the data so the only authorized entities could get decrypted data. </a:t>
            </a:r>
            <a:endParaRPr lang="pl-PL" sz="2200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1516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#2: End-to-end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340768"/>
            <a:ext cx="6837828" cy="3776474"/>
          </a:xfrm>
        </p:spPr>
      </p:pic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251520" y="5085184"/>
            <a:ext cx="8568952" cy="164564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VPH </a:t>
            </a:r>
            <a:r>
              <a:rPr lang="en-US" dirty="0"/>
              <a:t>project could assist by suggesting usage of some standard tools (such as </a:t>
            </a:r>
            <a:r>
              <a:rPr lang="en-US" dirty="0" err="1"/>
              <a:t>OpenSSL</a:t>
            </a:r>
            <a:r>
              <a:rPr lang="en-US" dirty="0"/>
              <a:t> [8]) </a:t>
            </a:r>
            <a:endParaRPr lang="en-US" dirty="0" smtClean="0"/>
          </a:p>
          <a:p>
            <a:r>
              <a:rPr lang="en-US" dirty="0" smtClean="0"/>
              <a:t>LOBCDER </a:t>
            </a:r>
            <a:r>
              <a:rPr lang="en-US" dirty="0"/>
              <a:t>would allow turning its encryption off (so data encrypted in “end to end” fashion wouldn’t be needlessly re-encrypted by </a:t>
            </a:r>
            <a:r>
              <a:rPr lang="en-US" dirty="0" smtClean="0"/>
              <a:t>LOBCDER)</a:t>
            </a:r>
          </a:p>
        </p:txBody>
      </p:sp>
    </p:spTree>
    <p:extLst>
      <p:ext uri="{BB962C8B-B14F-4D97-AF65-F5344CB8AC3E}">
        <p14:creationId xmlns:p14="http://schemas.microsoft.com/office/powerpoint/2010/main" val="66890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en-US" dirty="0" smtClean="0"/>
              <a:t>the Cloud is?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For service providers:</a:t>
            </a:r>
          </a:p>
          <a:p>
            <a:pPr lvl="1"/>
            <a:r>
              <a:rPr lang="en-US" dirty="0" smtClean="0"/>
              <a:t>flexible, manageable resources</a:t>
            </a:r>
          </a:p>
          <a:p>
            <a:pPr lvl="1"/>
            <a:r>
              <a:rPr lang="en-US" dirty="0" smtClean="0"/>
              <a:t>virtualization for efficient resource sharing (usually)</a:t>
            </a:r>
          </a:p>
          <a:p>
            <a:pPr lvl="1"/>
            <a:r>
              <a:rPr lang="en-US" dirty="0" smtClean="0"/>
              <a:t>Isolation</a:t>
            </a:r>
          </a:p>
          <a:p>
            <a:r>
              <a:rPr lang="en-US" dirty="0" smtClean="0"/>
              <a:t>For everybody else: </a:t>
            </a:r>
          </a:p>
          <a:p>
            <a:pPr lvl="1"/>
            <a:r>
              <a:rPr lang="en-US" dirty="0" smtClean="0"/>
              <a:t>infinite resources (at least illusion)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vailability, reliability and easy access</a:t>
            </a:r>
          </a:p>
          <a:p>
            <a:pPr lvl="1"/>
            <a:r>
              <a:rPr lang="en-US" dirty="0" smtClean="0"/>
              <a:t>Good business model (for commercial services)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15485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#2: End-to-end</a:t>
            </a:r>
            <a:endParaRPr lang="pl-PL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1340768"/>
            <a:ext cx="6837828" cy="3776474"/>
          </a:xfrm>
        </p:spPr>
      </p:pic>
      <p:sp>
        <p:nvSpPr>
          <p:cNvPr id="5" name="Symbol zastępczy zawartości 4"/>
          <p:cNvSpPr>
            <a:spLocks noGrp="1"/>
          </p:cNvSpPr>
          <p:nvPr>
            <p:ph sz="half" idx="2"/>
          </p:nvPr>
        </p:nvSpPr>
        <p:spPr>
          <a:xfrm>
            <a:off x="251520" y="5085184"/>
            <a:ext cx="8568952" cy="1645643"/>
          </a:xfrm>
        </p:spPr>
        <p:txBody>
          <a:bodyPr>
            <a:noAutofit/>
          </a:bodyPr>
          <a:lstStyle/>
          <a:p>
            <a:r>
              <a:rPr lang="en-US" sz="2200" dirty="0" smtClean="0"/>
              <a:t>only </a:t>
            </a:r>
            <a:r>
              <a:rPr lang="en-US" sz="2200" dirty="0"/>
              <a:t>the data provider knows the key so no one else could decrypt the data. </a:t>
            </a:r>
            <a:endParaRPr lang="en-US" sz="2200" dirty="0" smtClean="0"/>
          </a:p>
          <a:p>
            <a:r>
              <a:rPr lang="en-US" sz="2200" dirty="0"/>
              <a:t>o</a:t>
            </a:r>
            <a:r>
              <a:rPr lang="en-US" sz="2200" dirty="0" smtClean="0"/>
              <a:t>bvious </a:t>
            </a:r>
            <a:r>
              <a:rPr lang="en-US" sz="2200" dirty="0"/>
              <a:t>drawback </a:t>
            </a:r>
            <a:r>
              <a:rPr lang="en-US" sz="2200" dirty="0" smtClean="0"/>
              <a:t>- </a:t>
            </a:r>
            <a:r>
              <a:rPr lang="en-US" sz="2200" dirty="0"/>
              <a:t>standard VPH tools (such as the portal) wouldn’t be able to assist the user in a decryption </a:t>
            </a:r>
            <a:r>
              <a:rPr lang="en-US" sz="2200" dirty="0" smtClean="0"/>
              <a:t>process</a:t>
            </a: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24733387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Secured Communication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 level security – e.g. HTTPS</a:t>
            </a:r>
          </a:p>
          <a:p>
            <a:r>
              <a:rPr lang="en-US" dirty="0" smtClean="0"/>
              <a:t>Custom VPN to the specific VM (e.g. </a:t>
            </a:r>
            <a:r>
              <a:rPr lang="en-US" dirty="0" err="1" smtClean="0"/>
              <a:t>OpenVPN</a:t>
            </a:r>
            <a:r>
              <a:rPr lang="en-US" dirty="0" smtClean="0"/>
              <a:t>, </a:t>
            </a:r>
            <a:r>
              <a:rPr lang="en-US" dirty="0" err="1" smtClean="0"/>
              <a:t>IPSec</a:t>
            </a:r>
            <a:r>
              <a:rPr lang="en-US" dirty="0" smtClean="0"/>
              <a:t>)</a:t>
            </a:r>
          </a:p>
          <a:p>
            <a:r>
              <a:rPr lang="en-US" dirty="0" smtClean="0"/>
              <a:t>Site-to-site VPN – e.g. </a:t>
            </a:r>
            <a:r>
              <a:rPr lang="en-US" dirty="0" err="1" smtClean="0"/>
              <a:t>IPSec</a:t>
            </a:r>
            <a:r>
              <a:rPr lang="en-US" dirty="0" smtClean="0"/>
              <a:t> VPN offered as part of Amazon VPC, custom solution between project partners</a:t>
            </a:r>
          </a:p>
          <a:p>
            <a:r>
              <a:rPr lang="en-US" dirty="0" smtClean="0"/>
              <a:t>Dedicated isolated </a:t>
            </a:r>
            <a:r>
              <a:rPr lang="en-US" dirty="0"/>
              <a:t>L1/L2 link (e.g. dark </a:t>
            </a:r>
            <a:r>
              <a:rPr lang="en-US" dirty="0" smtClean="0"/>
              <a:t>fiber</a:t>
            </a:r>
            <a:r>
              <a:rPr lang="en-US" dirty="0"/>
              <a:t>, </a:t>
            </a:r>
            <a:r>
              <a:rPr lang="en-US" dirty="0" smtClean="0"/>
              <a:t>CWDM/DWDM or </a:t>
            </a:r>
            <a:r>
              <a:rPr lang="en-US" dirty="0" err="1"/>
              <a:t>QinQ</a:t>
            </a:r>
            <a:r>
              <a:rPr lang="en-US" dirty="0"/>
              <a:t> between federation members, public services </a:t>
            </a:r>
            <a:r>
              <a:rPr lang="en-US" dirty="0" smtClean="0"/>
              <a:t>such as “AWS </a:t>
            </a:r>
            <a:r>
              <a:rPr lang="en-US" dirty="0"/>
              <a:t>Direct </a:t>
            </a:r>
            <a:r>
              <a:rPr lang="en-US" dirty="0" smtClean="0"/>
              <a:t>Connect” offered by Amazon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2269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054190" y="0"/>
            <a:ext cx="5467668" cy="1143000"/>
          </a:xfrm>
        </p:spPr>
        <p:txBody>
          <a:bodyPr/>
          <a:lstStyle/>
          <a:p>
            <a:r>
              <a:rPr lang="pl-PL" sz="2800" smtClean="0"/>
              <a:t>For more information…</a:t>
            </a:r>
            <a:endParaRPr lang="en-US" sz="2800" dirty="0" smtClean="0"/>
          </a:p>
        </p:txBody>
      </p:sp>
      <p:pic>
        <p:nvPicPr>
          <p:cNvPr id="123" name="Obraz 122" descr="dice_webs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086" y="1187624"/>
            <a:ext cx="4600938" cy="3001151"/>
          </a:xfrm>
          <a:prstGeom prst="rect">
            <a:avLst/>
          </a:prstGeom>
        </p:spPr>
      </p:pic>
      <p:sp>
        <p:nvSpPr>
          <p:cNvPr id="127" name="Content Placeholder 2"/>
          <p:cNvSpPr>
            <a:spLocks noGrp="1"/>
          </p:cNvSpPr>
          <p:nvPr>
            <p:ph idx="1"/>
          </p:nvPr>
        </p:nvSpPr>
        <p:spPr>
          <a:xfrm>
            <a:off x="4932041" y="1187623"/>
            <a:ext cx="4032448" cy="3001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600" b="1" smtClean="0"/>
              <a:t>dice.cyfronet.pl </a:t>
            </a:r>
            <a:r>
              <a:rPr lang="pl-PL" sz="1600" smtClean="0"/>
              <a:t>–</a:t>
            </a:r>
            <a:r>
              <a:rPr lang="pl-PL" sz="1600" b="1" smtClean="0"/>
              <a:t> </a:t>
            </a:r>
            <a:r>
              <a:rPr lang="pl-PL" sz="1600" smtClean="0"/>
              <a:t>the DIstributed Computing Environments (DICE) team at CYFRONET (i.e. „those guys who develop the VPH-Share cloud platform”).</a:t>
            </a:r>
          </a:p>
          <a:p>
            <a:pPr marL="0" indent="0">
              <a:buNone/>
            </a:pPr>
            <a:r>
              <a:rPr lang="pl-PL" sz="1600" smtClean="0"/>
              <a:t>Contains documentation, publications, links to manuals, videos etc.</a:t>
            </a:r>
          </a:p>
          <a:p>
            <a:pPr marL="0" indent="0">
              <a:buNone/>
            </a:pPr>
            <a:r>
              <a:rPr lang="pl-PL" sz="1600" smtClean="0"/>
              <a:t>Also describes some of our other ideas and development projects.</a:t>
            </a:r>
          </a:p>
        </p:txBody>
      </p:sp>
      <p:pic>
        <p:nvPicPr>
          <p:cNvPr id="128" name="Obraz 127" descr="jum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3376671"/>
            <a:ext cx="5616624" cy="2860641"/>
          </a:xfrm>
          <a:prstGeom prst="rect">
            <a:avLst/>
          </a:prstGeom>
        </p:spPr>
      </p:pic>
      <p:sp>
        <p:nvSpPr>
          <p:cNvPr id="132" name="Content Placeholder 2"/>
          <p:cNvSpPr txBox="1">
            <a:spLocks/>
          </p:cNvSpPr>
          <p:nvPr/>
        </p:nvSpPr>
        <p:spPr>
          <a:xfrm>
            <a:off x="187086" y="4283968"/>
            <a:ext cx="3160778" cy="2313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jump.vph-share.eu</a:t>
            </a:r>
            <a:r>
              <a:rPr kumimoji="0" lang="pl-PL" sz="16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the newest release of the VPH-Share Master Interface.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l-PL" sz="1600" b="0" smtClean="0"/>
              <a:t>Your one-stop entry to all VPH-Share functionality.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16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  <a:r>
              <a:rPr kumimoji="0" lang="pl-PL" sz="16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log in with your BioMedTown account (available to all members of the VPH NoE)</a:t>
            </a:r>
            <a:endParaRPr kumimoji="0" lang="pl-PL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669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What</a:t>
            </a:r>
            <a:r>
              <a:rPr lang="pl-PL" dirty="0" smtClean="0"/>
              <a:t> </a:t>
            </a:r>
            <a:r>
              <a:rPr lang="en-US" dirty="0" smtClean="0"/>
              <a:t>the Cloud is?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For service providers:</a:t>
            </a:r>
          </a:p>
          <a:p>
            <a:pPr lvl="1"/>
            <a:r>
              <a:rPr lang="en-US" dirty="0" smtClean="0"/>
              <a:t>Problems</a:t>
            </a:r>
          </a:p>
          <a:p>
            <a:pPr lvl="2"/>
            <a:r>
              <a:rPr lang="en-US" dirty="0" smtClean="0"/>
              <a:t>Failures – hardware, network, etc.</a:t>
            </a:r>
          </a:p>
          <a:p>
            <a:pPr lvl="2"/>
            <a:r>
              <a:rPr lang="en-US" dirty="0" smtClean="0"/>
              <a:t>Security risks – bugs, attics</a:t>
            </a:r>
          </a:p>
          <a:p>
            <a:r>
              <a:rPr lang="en-US" dirty="0" smtClean="0"/>
              <a:t>For everybody else: </a:t>
            </a:r>
          </a:p>
          <a:p>
            <a:pPr lvl="1"/>
            <a:r>
              <a:rPr lang="en-US" dirty="0" smtClean="0"/>
              <a:t>Problems</a:t>
            </a:r>
          </a:p>
          <a:p>
            <a:pPr lvl="2"/>
            <a:r>
              <a:rPr lang="en-US" dirty="0" smtClean="0"/>
              <a:t>Trust – do we trust providers (and others)</a:t>
            </a:r>
          </a:p>
          <a:p>
            <a:pPr lvl="2"/>
            <a:r>
              <a:rPr lang="en-US" dirty="0" smtClean="0"/>
              <a:t>Legal</a:t>
            </a:r>
          </a:p>
          <a:p>
            <a:pPr marL="0" indent="0">
              <a:buNone/>
            </a:pPr>
            <a:r>
              <a:rPr lang="en-US" dirty="0" smtClean="0"/>
              <a:t>We’re trying to solve them … and hope to succeed!</a:t>
            </a:r>
          </a:p>
        </p:txBody>
      </p:sp>
    </p:spTree>
    <p:extLst>
      <p:ext uri="{BB962C8B-B14F-4D97-AF65-F5344CB8AC3E}">
        <p14:creationId xmlns:p14="http://schemas.microsoft.com/office/powerpoint/2010/main" val="2479514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Cloud?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Allows to manage in-house resources efficiently through virtualization =&gt; different workloads using different separated software could share the same physical resources</a:t>
            </a:r>
          </a:p>
          <a:p>
            <a:r>
              <a:rPr lang="en-US" dirty="0" smtClean="0"/>
              <a:t>Possible automatic scale-up and scale-down when needed</a:t>
            </a:r>
          </a:p>
          <a:p>
            <a:r>
              <a:rPr lang="en-US" dirty="0" smtClean="0"/>
              <a:t>Different service levels for each user – from </a:t>
            </a:r>
            <a:r>
              <a:rPr lang="en-US" dirty="0" err="1" smtClean="0"/>
              <a:t>IaaS</a:t>
            </a:r>
            <a:r>
              <a:rPr lang="en-US" dirty="0" smtClean="0"/>
              <a:t> for IT specialists to </a:t>
            </a:r>
            <a:r>
              <a:rPr lang="en-US" dirty="0" err="1" smtClean="0"/>
              <a:t>SaaS</a:t>
            </a:r>
            <a:r>
              <a:rPr lang="en-US" dirty="0" smtClean="0"/>
              <a:t> for domain users</a:t>
            </a:r>
          </a:p>
          <a:p>
            <a:r>
              <a:rPr lang="en-US" dirty="0" smtClean="0"/>
              <a:t>Ability to offload load peeks to public cloud (cloud bursting) </a:t>
            </a:r>
          </a:p>
          <a:p>
            <a:r>
              <a:rPr lang="en-US" dirty="0" smtClean="0"/>
              <a:t>Elastic billing model (for public services) =&gt; low entry point for the users</a:t>
            </a:r>
          </a:p>
        </p:txBody>
      </p:sp>
    </p:spTree>
    <p:extLst>
      <p:ext uri="{BB962C8B-B14F-4D97-AF65-F5344CB8AC3E}">
        <p14:creationId xmlns:p14="http://schemas.microsoft.com/office/powerpoint/2010/main" val="42239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cloud services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could divide cloud services as:</a:t>
            </a:r>
          </a:p>
          <a:p>
            <a:pPr lvl="1"/>
            <a:r>
              <a:rPr lang="en-US" dirty="0" err="1" smtClean="0"/>
              <a:t>IaaS</a:t>
            </a:r>
            <a:endParaRPr lang="en-US" dirty="0" smtClean="0"/>
          </a:p>
          <a:p>
            <a:pPr lvl="1"/>
            <a:r>
              <a:rPr lang="en-US" dirty="0" err="1" smtClean="0"/>
              <a:t>PaaS</a:t>
            </a:r>
            <a:endParaRPr lang="en-US" dirty="0" smtClean="0"/>
          </a:p>
          <a:p>
            <a:pPr lvl="1"/>
            <a:r>
              <a:rPr lang="en-US" dirty="0" err="1" smtClean="0"/>
              <a:t>SaaS</a:t>
            </a:r>
            <a:endParaRPr lang="en-US" dirty="0" smtClean="0"/>
          </a:p>
          <a:p>
            <a:r>
              <a:rPr lang="en-US" dirty="0" smtClean="0"/>
              <a:t>Additionally we could enumerate additional specific one such as </a:t>
            </a:r>
            <a:r>
              <a:rPr lang="en-US" dirty="0" err="1" smtClean="0"/>
              <a:t>DBaaS</a:t>
            </a:r>
            <a:endParaRPr lang="pl-PL" dirty="0"/>
          </a:p>
        </p:txBody>
      </p:sp>
      <p:pic>
        <p:nvPicPr>
          <p:cNvPr id="7" name="Obraz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484784"/>
            <a:ext cx="4861176" cy="477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766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Infrastructure as a Service </a:t>
            </a:r>
            <a:endParaRPr lang="pl-PL" dirty="0"/>
          </a:p>
        </p:txBody>
      </p:sp>
      <p:sp>
        <p:nvSpPr>
          <p:cNvPr id="5" name="Symbol zastępczy zawartości 4"/>
          <p:cNvSpPr>
            <a:spLocks noGrp="1"/>
          </p:cNvSpPr>
          <p:nvPr>
            <p:ph idx="1"/>
          </p:nvPr>
        </p:nvSpPr>
        <p:spPr>
          <a:xfrm>
            <a:off x="457200" y="1600200"/>
            <a:ext cx="6059016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most basic type of service giving largest freedom for user at cost of complexity</a:t>
            </a:r>
          </a:p>
          <a:p>
            <a:r>
              <a:rPr lang="en-US" dirty="0" smtClean="0"/>
              <a:t>User must be (or employ) fully qualified system administrator for chosen OS</a:t>
            </a:r>
          </a:p>
          <a:p>
            <a:r>
              <a:rPr lang="en-US" dirty="0" smtClean="0"/>
              <a:t>Gives access to raw VMs</a:t>
            </a:r>
          </a:p>
          <a:p>
            <a:r>
              <a:rPr lang="en-US" dirty="0" smtClean="0"/>
              <a:t>Possibility to install any type of software supported by the OS </a:t>
            </a:r>
          </a:p>
          <a:p>
            <a:r>
              <a:rPr lang="en-US" dirty="0" smtClean="0"/>
              <a:t>Large OS pool including Linux and Windows</a:t>
            </a:r>
          </a:p>
        </p:txBody>
      </p:sp>
      <p:pic>
        <p:nvPicPr>
          <p:cNvPr id="3" name="Obraz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250067"/>
            <a:ext cx="307590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99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as s Service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1" y="1600200"/>
            <a:ext cx="6851104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Less flexible then </a:t>
            </a:r>
            <a:r>
              <a:rPr lang="en-US" dirty="0" err="1" smtClean="0"/>
              <a:t>IaaS</a:t>
            </a:r>
            <a:r>
              <a:rPr lang="en-US" dirty="0" smtClean="0"/>
              <a:t> yet simpler</a:t>
            </a:r>
          </a:p>
          <a:p>
            <a:r>
              <a:rPr lang="en-US" dirty="0" smtClean="0"/>
              <a:t>Doesn’t require deep OS knowledge</a:t>
            </a:r>
          </a:p>
          <a:p>
            <a:r>
              <a:rPr lang="en-US" dirty="0" smtClean="0"/>
              <a:t>Allows to deploy arbitrary applications as long as they’re supported by the platform</a:t>
            </a:r>
          </a:p>
          <a:p>
            <a:r>
              <a:rPr lang="en-US" dirty="0" smtClean="0"/>
              <a:t>Large number of supported solutions like:</a:t>
            </a:r>
          </a:p>
          <a:p>
            <a:pPr lvl="1"/>
            <a:r>
              <a:rPr lang="en-US" dirty="0" smtClean="0"/>
              <a:t>Ruby</a:t>
            </a:r>
          </a:p>
          <a:p>
            <a:pPr lvl="1"/>
            <a:r>
              <a:rPr lang="en-US" dirty="0" smtClean="0"/>
              <a:t>Java</a:t>
            </a:r>
          </a:p>
          <a:p>
            <a:pPr lvl="1"/>
            <a:r>
              <a:rPr lang="en-US" dirty="0" smtClean="0"/>
              <a:t>Python</a:t>
            </a:r>
          </a:p>
          <a:p>
            <a:pPr lvl="1"/>
            <a:r>
              <a:rPr lang="en-US" dirty="0" smtClean="0"/>
              <a:t>.NET, etc.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3258490"/>
            <a:ext cx="3182954" cy="312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4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as a Service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Usually fixed-function (with some customizations possible)</a:t>
            </a:r>
          </a:p>
          <a:p>
            <a:r>
              <a:rPr lang="en-US" dirty="0" smtClean="0"/>
              <a:t>Do not require any technical knowledge</a:t>
            </a:r>
          </a:p>
          <a:p>
            <a:r>
              <a:rPr lang="en-US" dirty="0" smtClean="0"/>
              <a:t>Designed to provide defended functionality like any stand-alone application</a:t>
            </a:r>
          </a:p>
          <a:p>
            <a:r>
              <a:rPr lang="en-US" dirty="0" smtClean="0"/>
              <a:t>Applicable to various solutions ranging from everyday life (e.g. mail program, calendar) through business solutions (e.g. documents creation) to advanced scientific packages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0611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PH-Share Template Slide_2v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VPH-Share Template Slide_2v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1463</Words>
  <Application>Microsoft Office PowerPoint</Application>
  <PresentationFormat>Pokaz na ekranie (4:3)</PresentationFormat>
  <Paragraphs>197</Paragraphs>
  <Slides>32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32</vt:i4>
      </vt:variant>
    </vt:vector>
  </HeadingPairs>
  <TitlesOfParts>
    <vt:vector size="34" baseType="lpstr">
      <vt:lpstr>VPH-Share Template Slide_2v0</vt:lpstr>
      <vt:lpstr>1_VPH-Share Template Slide_2v0</vt:lpstr>
      <vt:lpstr>Public and private clouds as infrastructures for sharing data and computing services for VPH researchers</vt:lpstr>
      <vt:lpstr>Outline</vt:lpstr>
      <vt:lpstr>What the Cloud is?</vt:lpstr>
      <vt:lpstr>What the Cloud is?</vt:lpstr>
      <vt:lpstr>Why Cloud?</vt:lpstr>
      <vt:lpstr>Type of cloud services</vt:lpstr>
      <vt:lpstr>Infrastructure as a Service </vt:lpstr>
      <vt:lpstr>Platform as s Service</vt:lpstr>
      <vt:lpstr>Software as a Service</vt:lpstr>
      <vt:lpstr>Cloud services based on ownership</vt:lpstr>
      <vt:lpstr>Cloud Federation and Hybrid Solutions</vt:lpstr>
      <vt:lpstr>Cloud Middlewares</vt:lpstr>
      <vt:lpstr>Public Services</vt:lpstr>
      <vt:lpstr>Cloud Federation</vt:lpstr>
      <vt:lpstr>Cloud Federations</vt:lpstr>
      <vt:lpstr>Hybrid cloud based on VPH-Share</vt:lpstr>
      <vt:lpstr>Hybrid cloud based on VPH-Share</vt:lpstr>
      <vt:lpstr>Sample Cloud Federation based on EGI</vt:lpstr>
      <vt:lpstr>Sample Cloud Federation based on EGI</vt:lpstr>
      <vt:lpstr>Cloud security aspects</vt:lpstr>
      <vt:lpstr>Secure access to the platform(s)</vt:lpstr>
      <vt:lpstr>Secure access to VMs</vt:lpstr>
      <vt:lpstr>Access to the services</vt:lpstr>
      <vt:lpstr>Stored data handling</vt:lpstr>
      <vt:lpstr>Processed data handling</vt:lpstr>
      <vt:lpstr>Providers’ assurances </vt:lpstr>
      <vt:lpstr>Solution #1: LOBCDER based</vt:lpstr>
      <vt:lpstr>Solution #1: LOBCDER based</vt:lpstr>
      <vt:lpstr>Solution #2: End-to-end</vt:lpstr>
      <vt:lpstr>Solution #2: End-to-end</vt:lpstr>
      <vt:lpstr>Secured Communication</vt:lpstr>
      <vt:lpstr>For more information…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and private clouds as infrastructures for sharing data and computing services for VPH researchers</dc:title>
  <dc:creator>jm</dc:creator>
  <cp:lastModifiedBy>jm</cp:lastModifiedBy>
  <cp:revision>35</cp:revision>
  <dcterms:created xsi:type="dcterms:W3CDTF">2013-06-20T15:17:43Z</dcterms:created>
  <dcterms:modified xsi:type="dcterms:W3CDTF">2013-06-24T11:18:38Z</dcterms:modified>
</cp:coreProperties>
</file>