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90" r:id="rId2"/>
    <p:sldId id="298" r:id="rId3"/>
    <p:sldId id="304" r:id="rId4"/>
    <p:sldId id="321" r:id="rId5"/>
    <p:sldId id="306" r:id="rId6"/>
    <p:sldId id="307" r:id="rId7"/>
    <p:sldId id="273" r:id="rId8"/>
    <p:sldId id="275" r:id="rId9"/>
    <p:sldId id="277" r:id="rId10"/>
    <p:sldId id="279" r:id="rId11"/>
    <p:sldId id="280" r:id="rId12"/>
    <p:sldId id="322" r:id="rId13"/>
    <p:sldId id="323" r:id="rId14"/>
    <p:sldId id="282" r:id="rId15"/>
    <p:sldId id="316" r:id="rId16"/>
    <p:sldId id="292" r:id="rId17"/>
    <p:sldId id="324" r:id="rId18"/>
    <p:sldId id="310" r:id="rId19"/>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88B"/>
    <a:srgbClr val="E9EDF4"/>
    <a:srgbClr val="D0D8E8"/>
    <a:srgbClr val="E8E8F6"/>
    <a:srgbClr val="D7E4BD"/>
    <a:srgbClr val="CDCDEC"/>
    <a:srgbClr val="00CC00"/>
    <a:srgbClr val="FFFFFF"/>
    <a:srgbClr val="7EB77E"/>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717" autoAdjust="0"/>
    <p:restoredTop sz="94414" autoAdjust="0"/>
  </p:normalViewPr>
  <p:slideViewPr>
    <p:cSldViewPr snapToObjects="1">
      <p:cViewPr>
        <p:scale>
          <a:sx n="82" d="100"/>
          <a:sy n="82"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550" tIns="45775" rIns="91550" bIns="45775" rtlCol="0"/>
          <a:lstStyle>
            <a:lvl1pPr algn="l">
              <a:defRPr sz="1200"/>
            </a:lvl1pPr>
          </a:lstStyle>
          <a:p>
            <a:endParaRPr lang="en-GB"/>
          </a:p>
        </p:txBody>
      </p:sp>
      <p:sp>
        <p:nvSpPr>
          <p:cNvPr id="3" name="Date Placeholder 2"/>
          <p:cNvSpPr>
            <a:spLocks noGrp="1"/>
          </p:cNvSpPr>
          <p:nvPr>
            <p:ph type="dt" sz="quarter" idx="1"/>
          </p:nvPr>
        </p:nvSpPr>
        <p:spPr>
          <a:xfrm>
            <a:off x="3854940" y="0"/>
            <a:ext cx="2949099" cy="496967"/>
          </a:xfrm>
          <a:prstGeom prst="rect">
            <a:avLst/>
          </a:prstGeom>
        </p:spPr>
        <p:txBody>
          <a:bodyPr vert="horz" lIns="91550" tIns="45775" rIns="91550" bIns="45775" rtlCol="0"/>
          <a:lstStyle>
            <a:lvl1pPr algn="r">
              <a:defRPr sz="1200"/>
            </a:lvl1pPr>
          </a:lstStyle>
          <a:p>
            <a:fld id="{1034EC6A-23EC-40F0-B1A9-40DD1ACE1456}" type="datetimeFigureOut">
              <a:rPr lang="en-GB" smtClean="0"/>
              <a:pPr/>
              <a:t>28/08/2014</a:t>
            </a:fld>
            <a:endParaRPr lang="en-GB"/>
          </a:p>
        </p:txBody>
      </p:sp>
      <p:sp>
        <p:nvSpPr>
          <p:cNvPr id="4" name="Footer Placeholder 3"/>
          <p:cNvSpPr>
            <a:spLocks noGrp="1"/>
          </p:cNvSpPr>
          <p:nvPr>
            <p:ph type="ftr" sz="quarter" idx="2"/>
          </p:nvPr>
        </p:nvSpPr>
        <p:spPr>
          <a:xfrm>
            <a:off x="0" y="9440646"/>
            <a:ext cx="2949099" cy="496967"/>
          </a:xfrm>
          <a:prstGeom prst="rect">
            <a:avLst/>
          </a:prstGeom>
        </p:spPr>
        <p:txBody>
          <a:bodyPr vert="horz" lIns="91550" tIns="45775" rIns="91550" bIns="45775" rtlCol="0" anchor="b"/>
          <a:lstStyle>
            <a:lvl1pPr algn="l">
              <a:defRPr sz="1200"/>
            </a:lvl1pPr>
          </a:lstStyle>
          <a:p>
            <a:endParaRPr lang="en-GB"/>
          </a:p>
        </p:txBody>
      </p:sp>
      <p:sp>
        <p:nvSpPr>
          <p:cNvPr id="5" name="Slide Number Placeholder 4"/>
          <p:cNvSpPr>
            <a:spLocks noGrp="1"/>
          </p:cNvSpPr>
          <p:nvPr>
            <p:ph type="sldNum" sz="quarter" idx="3"/>
          </p:nvPr>
        </p:nvSpPr>
        <p:spPr>
          <a:xfrm>
            <a:off x="3854940" y="9440646"/>
            <a:ext cx="2949099" cy="496967"/>
          </a:xfrm>
          <a:prstGeom prst="rect">
            <a:avLst/>
          </a:prstGeom>
        </p:spPr>
        <p:txBody>
          <a:bodyPr vert="horz" lIns="91550" tIns="45775" rIns="91550" bIns="45775" rtlCol="0" anchor="b"/>
          <a:lstStyle>
            <a:lvl1pPr algn="r">
              <a:defRPr sz="1200"/>
            </a:lvl1pPr>
          </a:lstStyle>
          <a:p>
            <a:fld id="{412BC91F-3EAD-4872-9616-8AA85643F829}" type="slidenum">
              <a:rPr lang="en-GB" smtClean="0"/>
              <a:pPr/>
              <a:t>‹#›</a:t>
            </a:fld>
            <a:endParaRPr lang="en-GB"/>
          </a:p>
        </p:txBody>
      </p:sp>
    </p:spTree>
    <p:extLst>
      <p:ext uri="{BB962C8B-B14F-4D97-AF65-F5344CB8AC3E}">
        <p14:creationId xmlns:p14="http://schemas.microsoft.com/office/powerpoint/2010/main" val="1765459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B538E6EB-9014-472C-BCF9-1EE05064CBCE}" type="datetimeFigureOut">
              <a:rPr lang="en-GB" smtClean="0"/>
              <a:pPr/>
              <a:t>28/08/2014</a:t>
            </a:fld>
            <a:endParaRPr lang="en-GB"/>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763F507F-3C56-4A7B-BDED-0B54C25C693C}" type="slidenum">
              <a:rPr lang="en-GB" smtClean="0"/>
              <a:pPr/>
              <a:t>‹#›</a:t>
            </a:fld>
            <a:endParaRPr lang="en-GB"/>
          </a:p>
        </p:txBody>
      </p:sp>
    </p:spTree>
    <p:extLst>
      <p:ext uri="{BB962C8B-B14F-4D97-AF65-F5344CB8AC3E}">
        <p14:creationId xmlns:p14="http://schemas.microsoft.com/office/powerpoint/2010/main" val="14878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5603" name="Symbol zastępczy notatek 2"/>
          <p:cNvSpPr txBox="1">
            <a:spLocks noGrp="1"/>
          </p:cNvSpPr>
          <p:nvPr>
            <p:ph type="body" sz="quarter" idx="1"/>
          </p:nvPr>
        </p:nvSpPr>
        <p:spPr bwMode="auto">
          <a:xfrm>
            <a:off x="681038" y="4721225"/>
            <a:ext cx="5443537" cy="276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5830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idx="5"/>
          </p:nvPr>
        </p:nvSpPr>
        <p:spPr bwMode="auto">
          <a:noFill/>
          <a:ln>
            <a:miter lim="800000"/>
            <a:headEnd/>
            <a:tailEnd/>
          </a:ln>
        </p:spPr>
        <p:txBody>
          <a:bodyPr/>
          <a:lstStyle/>
          <a:p>
            <a:fld id="{E9DAEB4A-357C-4F87-8452-C4B1BCCE1C23}" type="slidenum">
              <a:rPr lang="en-US" smtClean="0"/>
              <a:pPr/>
              <a:t>8</a:t>
            </a:fld>
            <a:endParaRPr lang="en-US" smtClean="0"/>
          </a:p>
        </p:txBody>
      </p:sp>
      <p:sp>
        <p:nvSpPr>
          <p:cNvPr id="29699" name="Rectangle 1"/>
          <p:cNvSpPr>
            <a:spLocks noGrp="1" noRot="1" noChangeAspect="1" noChangeArrowheads="1" noTextEdit="1"/>
          </p:cNvSpPr>
          <p:nvPr>
            <p:ph type="sldImg"/>
          </p:nvPr>
        </p:nvSpPr>
        <p:spPr>
          <a:solidFill>
            <a:srgbClr val="FFFFFF"/>
          </a:solidFill>
          <a:ln>
            <a:solidFill>
              <a:srgbClr val="000000"/>
            </a:solidFill>
          </a:ln>
        </p:spPr>
      </p:sp>
      <p:sp>
        <p:nvSpPr>
          <p:cNvPr id="29700" name="Rectangle 2"/>
          <p:cNvSpPr txBox="1">
            <a:spLocks noGrp="1" noChangeArrowheads="1"/>
          </p:cNvSpPr>
          <p:nvPr>
            <p:ph type="body" idx="1"/>
          </p:nvPr>
        </p:nvSpPr>
        <p:spPr bwMode="auto">
          <a:xfrm>
            <a:off x="680276" y="4721002"/>
            <a:ext cx="5445062" cy="4388952"/>
          </a:xfrm>
          <a:noFill/>
        </p:spPr>
        <p:txBody>
          <a:bodyPr wrap="none" anchor="ctr"/>
          <a:lstStyle/>
          <a:p>
            <a:endParaRPr smtClean="0">
              <a:latin typeface="Times New Roman" pitchFamily="18" charset="0"/>
              <a:ea typeface="MS PGothic" pitchFamily="34" charset="-128"/>
            </a:endParaRPr>
          </a:p>
        </p:txBody>
      </p:sp>
    </p:spTree>
    <p:extLst>
      <p:ext uri="{BB962C8B-B14F-4D97-AF65-F5344CB8AC3E}">
        <p14:creationId xmlns:p14="http://schemas.microsoft.com/office/powerpoint/2010/main" val="203354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0F1A11D-0BE9-4026-B989-620A2D8F7E1B}" type="slidenum">
              <a:rPr lang="pl-PL"/>
              <a:pPr/>
              <a:t>9</a:t>
            </a:fld>
            <a:endParaRPr lang="pl-PL"/>
          </a:p>
        </p:txBody>
      </p:sp>
      <p:sp>
        <p:nvSpPr>
          <p:cNvPr id="8193"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00975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0723"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317035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1747"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60104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7651" name="Symbol zastępczy notatek 2"/>
          <p:cNvSpPr txBox="1">
            <a:spLocks noGrp="1"/>
          </p:cNvSpPr>
          <p:nvPr>
            <p:ph type="body" sz="quarter" idx="1"/>
          </p:nvPr>
        </p:nvSpPr>
        <p:spPr bwMode="auto">
          <a:xfrm>
            <a:off x="680276" y="4721002"/>
            <a:ext cx="5445062" cy="4388953"/>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2771" name="Symbol zastępczy notatek 2"/>
          <p:cNvSpPr txBox="1">
            <a:spLocks noGrp="1"/>
          </p:cNvSpPr>
          <p:nvPr>
            <p:ph type="body" sz="quarter" idx="1"/>
          </p:nvPr>
        </p:nvSpPr>
        <p:spPr bwMode="auto">
          <a:xfrm>
            <a:off x="680276" y="4721002"/>
            <a:ext cx="5445062" cy="4388953"/>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txBox="1">
            <a:spLocks noGrp="1"/>
          </p:cNvSpPr>
          <p:nvPr>
            <p:ph type="body" idx="1"/>
          </p:nvPr>
        </p:nvSpPr>
        <p:spPr bwMode="auto">
          <a:noFill/>
        </p:spPr>
        <p:txBody>
          <a:bodyPr/>
          <a:lstStyle/>
          <a:p>
            <a:pPr defTabSz="477690">
              <a:spcBef>
                <a:spcPct val="0"/>
              </a:spcBef>
            </a:pPr>
            <a:endParaRPr lang="en-GB" sz="1300" smtClean="0">
              <a:latin typeface="Times New Roman" pitchFamily="18" charset="0"/>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3E479A7B-8281-4B8B-9D25-8F1443F1F63B}" type="slidenum">
              <a:rPr lang="en-US"/>
              <a:pPr/>
              <a:t>14</a:t>
            </a:fld>
            <a:endParaRPr lang="en-US"/>
          </a:p>
        </p:txBody>
      </p:sp>
    </p:spTree>
    <p:extLst>
      <p:ext uri="{BB962C8B-B14F-4D97-AF65-F5344CB8AC3E}">
        <p14:creationId xmlns:p14="http://schemas.microsoft.com/office/powerpoint/2010/main" val="2303183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pic>
        <p:nvPicPr>
          <p:cNvPr id="9" name="Immagine 9" descr="health.png"/>
          <p:cNvPicPr>
            <a:picLocks noChangeAspect="1"/>
          </p:cNvPicPr>
          <p:nvPr userDrawn="1"/>
        </p:nvPicPr>
        <p:blipFill>
          <a:blip r:embed="rId3" cstate="print"/>
          <a:srcRect/>
          <a:stretch>
            <a:fillRect/>
          </a:stretch>
        </p:blipFill>
        <p:spPr bwMode="auto">
          <a:xfrm>
            <a:off x="152400" y="6356350"/>
            <a:ext cx="1143000" cy="477838"/>
          </a:xfrm>
          <a:prstGeom prst="rect">
            <a:avLst/>
          </a:prstGeom>
          <a:noFill/>
          <a:ln>
            <a:noFill/>
          </a:ln>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5545353"/>
            <a:ext cx="1721644" cy="13215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812360" y="6356350"/>
            <a:ext cx="87444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a:xfrm>
            <a:off x="8614080" y="6304983"/>
            <a:ext cx="456480" cy="476690"/>
          </a:xfrm>
          <a:prstGeom prst="rect">
            <a:avLst/>
          </a:prstGeom>
        </p:spPr>
        <p:txBody>
          <a:bodyPr lIns="82945" tIns="41473" rIns="82945" bIns="41473"/>
          <a:lstStyle>
            <a:lvl1pPr>
              <a:defRPr/>
            </a:lvl1pPr>
          </a:lstStyle>
          <a:p>
            <a:pPr>
              <a:defRPr/>
            </a:pPr>
            <a:fld id="{E42E8733-0573-4555-99DC-245975FE1997}" type="slidenum">
              <a:rPr lang="pl-PL"/>
              <a:pPr>
                <a:defRPr/>
              </a:pPr>
              <a:t>‹#›</a:t>
            </a:fld>
            <a:endParaRPr lang="pl-PL"/>
          </a:p>
        </p:txBody>
      </p:sp>
    </p:spTree>
    <p:extLst>
      <p:ext uri="{BB962C8B-B14F-4D97-AF65-F5344CB8AC3E}">
        <p14:creationId xmlns:p14="http://schemas.microsoft.com/office/powerpoint/2010/main" val="64998374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1435680" y="1447353"/>
            <a:ext cx="367920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253121" y="1447353"/>
            <a:ext cx="3679200" cy="4524955"/>
          </a:xfrm>
        </p:spPr>
        <p:txBody>
          <a:bodyPr/>
          <a:lstStyle/>
          <a:p>
            <a:pPr lvl="0"/>
            <a:endParaRPr lang="en-US" noProof="0" smtClean="0"/>
          </a:p>
        </p:txBody>
      </p:sp>
      <p:sp>
        <p:nvSpPr>
          <p:cNvPr id="7" name="Rectangle 8"/>
          <p:cNvSpPr>
            <a:spLocks noGrp="1" noChangeArrowheads="1"/>
          </p:cNvSpPr>
          <p:nvPr>
            <p:ph type="sldNum" idx="12"/>
          </p:nvPr>
        </p:nvSpPr>
        <p:spPr>
          <a:xfrm>
            <a:off x="8614080" y="6304983"/>
            <a:ext cx="456480" cy="476690"/>
          </a:xfrm>
          <a:prstGeom prst="rect">
            <a:avLst/>
          </a:prstGeom>
        </p:spPr>
        <p:txBody>
          <a:bodyPr lIns="82945" tIns="41473" rIns="82945" bIns="41473"/>
          <a:lstStyle>
            <a:lvl1pPr>
              <a:defRPr/>
            </a:lvl1pPr>
          </a:lstStyle>
          <a:p>
            <a:pPr>
              <a:defRPr/>
            </a:pPr>
            <a:fld id="{CCE4C2BA-A997-49F3-8892-FA2564A4F928}" type="slidenum">
              <a:rPr lang="pl-PL"/>
              <a:pPr>
                <a:defRPr/>
              </a:pPr>
              <a:t>‹#›</a:t>
            </a:fld>
            <a:endParaRPr lang="pl-PL"/>
          </a:p>
        </p:txBody>
      </p:sp>
    </p:spTree>
    <p:extLst>
      <p:ext uri="{BB962C8B-B14F-4D97-AF65-F5344CB8AC3E}">
        <p14:creationId xmlns:p14="http://schemas.microsoft.com/office/powerpoint/2010/main" val="27791283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212195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5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2000" y="14400"/>
            <a:ext cx="6984000" cy="1036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VPH-Share Logo_b.jpg"/>
          <p:cNvPicPr>
            <a:picLocks noChangeAspect="1"/>
          </p:cNvPicPr>
          <p:nvPr/>
        </p:nvPicPr>
        <p:blipFill>
          <a:blip r:embed="rId9" cstate="print"/>
          <a:stretch>
            <a:fillRect/>
          </a:stretch>
        </p:blipFill>
        <p:spPr>
          <a:xfrm>
            <a:off x="8229658" y="1"/>
            <a:ext cx="914341" cy="1196752"/>
          </a:xfrm>
          <a:prstGeom prst="rect">
            <a:avLst/>
          </a:prstGeom>
        </p:spPr>
      </p:pic>
      <p:sp>
        <p:nvSpPr>
          <p:cNvPr id="10" name="Footer Placeholder 4"/>
          <p:cNvSpPr txBox="1">
            <a:spLocks/>
          </p:cNvSpPr>
          <p:nvPr/>
        </p:nvSpPr>
        <p:spPr>
          <a:xfrm>
            <a:off x="1835696" y="6448251"/>
            <a:ext cx="568863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tint val="75000"/>
                  </a:schemeClr>
                </a:solidFill>
                <a:latin typeface="+mn-lt"/>
                <a:ea typeface="+mn-ea"/>
                <a:cs typeface="+mn-cs"/>
              </a:rPr>
              <a:t>SKG2014Conference, Beijing, China, August 27-29, 2014</a:t>
            </a:r>
          </a:p>
        </p:txBody>
      </p:sp>
      <p:sp>
        <p:nvSpPr>
          <p:cNvPr id="11" name="Slide Number Placeholder 5"/>
          <p:cNvSpPr txBox="1">
            <a:spLocks/>
          </p:cNvSpPr>
          <p:nvPr/>
        </p:nvSpPr>
        <p:spPr>
          <a:xfrm>
            <a:off x="8086712" y="6448251"/>
            <a:ext cx="5980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pic>
        <p:nvPicPr>
          <p:cNvPr id="9" name="Picture 8"/>
          <p:cNvPicPr/>
          <p:nvPr/>
        </p:nvPicPr>
        <p:blipFill>
          <a:blip r:embed="rId10"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Lst>
  <p:timing>
    <p:tnLst>
      <p:par>
        <p:cTn id="1" dur="indefinite" restart="never" nodeType="tmRoot"/>
      </p:par>
    </p:tnLst>
  </p:timing>
  <p:txStyles>
    <p:titleStyle>
      <a:lvl1pPr algn="ctr" defTabSz="914400" rtl="0" eaLnBrk="1" latinLnBrk="0" hangingPunct="1">
        <a:spcBef>
          <a:spcPct val="0"/>
        </a:spcBef>
        <a:buNone/>
        <a:defRPr sz="3600" kern="1200">
          <a:solidFill>
            <a:srgbClr val="11488B"/>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19.png"/><Relationship Id="rId5" Type="http://schemas.openxmlformats.org/officeDocument/2006/relationships/image" Target="../media/image24.png"/><Relationship Id="rId10" Type="http://schemas.openxmlformats.org/officeDocument/2006/relationships/image" Target="../media/image18.png"/><Relationship Id="rId4" Type="http://schemas.openxmlformats.org/officeDocument/2006/relationships/image" Target="../media/image3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odtytuł 1"/>
          <p:cNvSpPr>
            <a:spLocks noGrp="1"/>
          </p:cNvSpPr>
          <p:nvPr>
            <p:ph type="subTitle" idx="4294967295"/>
          </p:nvPr>
        </p:nvSpPr>
        <p:spPr>
          <a:xfrm>
            <a:off x="0" y="1176754"/>
            <a:ext cx="9144000" cy="4255661"/>
          </a:xfrm>
        </p:spPr>
        <p:txBody>
          <a:bodyPr anchor="ctr">
            <a:normAutofit/>
          </a:bodyPr>
          <a:lstStyle/>
          <a:p>
            <a:pPr marL="0" indent="0" algn="ctr">
              <a:spcBef>
                <a:spcPct val="0"/>
              </a:spcBef>
              <a:buSzPct val="45000"/>
              <a:buNone/>
              <a:defRPr/>
            </a:pP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Federating cloud resources for building </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and execution </a:t>
            </a: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of </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VPH </a:t>
            </a: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applications</a:t>
            </a:r>
            <a:endPar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endParaRPr>
          </a:p>
          <a:p>
            <a:pPr marL="0" indent="0" algn="ctr">
              <a:spcBef>
                <a:spcPct val="0"/>
              </a:spcBef>
              <a:buSzPct val="45000"/>
              <a:buNone/>
              <a:defRPr/>
            </a:pPr>
            <a:endParaRPr lang="en-US" sz="2200" b="1" dirty="0" smtClean="0"/>
          </a:p>
          <a:p>
            <a:pPr marL="0" indent="0" algn="ctr">
              <a:buSzPct val="45000"/>
              <a:buNone/>
              <a:defRPr/>
            </a:pPr>
            <a:r>
              <a:rPr lang="pl-PL" sz="2200" b="1" dirty="0" smtClean="0"/>
              <a:t>Marian Bubak</a:t>
            </a:r>
            <a:endParaRPr lang="pl-PL" sz="2200" b="1" dirty="0"/>
          </a:p>
          <a:p>
            <a:pPr marL="0" indent="0" algn="ctr">
              <a:buSzPct val="45000"/>
              <a:buNone/>
              <a:defRPr/>
            </a:pPr>
            <a:r>
              <a:rPr lang="en-US" sz="2200" dirty="0" smtClean="0"/>
              <a:t>Department of Computer Science and </a:t>
            </a:r>
            <a:r>
              <a:rPr lang="en-US" sz="2200" dirty="0" err="1" smtClean="0"/>
              <a:t>Cyfronet</a:t>
            </a:r>
            <a:r>
              <a:rPr lang="en-US" sz="2200" dirty="0" smtClean="0"/>
              <a:t> </a:t>
            </a:r>
            <a:r>
              <a:rPr lang="pl-PL" sz="2200" dirty="0" smtClean="0"/>
              <a:t>AGH </a:t>
            </a:r>
            <a:r>
              <a:rPr lang="pl-PL" sz="2200" dirty="0" err="1" smtClean="0"/>
              <a:t>Krakow</a:t>
            </a:r>
            <a:r>
              <a:rPr lang="en-US" sz="2200" dirty="0" smtClean="0"/>
              <a:t>, PL</a:t>
            </a:r>
            <a:endParaRPr lang="en-US" sz="2200" dirty="0"/>
          </a:p>
          <a:p>
            <a:pPr marL="0" indent="0" algn="ctr">
              <a:buSzPct val="45000"/>
              <a:buNone/>
              <a:defRPr/>
            </a:pPr>
            <a:r>
              <a:rPr lang="en-US" sz="2200" dirty="0" smtClean="0"/>
              <a:t>and</a:t>
            </a:r>
            <a:endParaRPr lang="pl-PL" sz="2200" dirty="0"/>
          </a:p>
          <a:p>
            <a:pPr marL="0" indent="0" algn="ctr">
              <a:buSzPct val="45000"/>
              <a:buNone/>
              <a:defRPr/>
            </a:pPr>
            <a:r>
              <a:rPr lang="pl-PL" sz="2200" b="1" dirty="0" smtClean="0"/>
              <a:t> </a:t>
            </a:r>
            <a:r>
              <a:rPr lang="pl-PL" sz="2200" b="1" dirty="0"/>
              <a:t>VPH-</a:t>
            </a:r>
            <a:r>
              <a:rPr lang="pl-PL" sz="2200" b="1" dirty="0" err="1"/>
              <a:t>Share</a:t>
            </a:r>
            <a:r>
              <a:rPr lang="pl-PL" sz="2200" b="1" dirty="0"/>
              <a:t> </a:t>
            </a:r>
            <a:r>
              <a:rPr lang="pl-PL" sz="2200" b="1" dirty="0" smtClean="0"/>
              <a:t>Project</a:t>
            </a:r>
            <a:r>
              <a:rPr lang="en-US" sz="2200" b="1" dirty="0" smtClean="0"/>
              <a:t> team </a:t>
            </a:r>
            <a:r>
              <a:rPr lang="pl-PL" sz="2200" b="1" dirty="0" smtClean="0"/>
              <a:t>  </a:t>
            </a:r>
            <a:endParaRPr lang="en-US" sz="2200" b="1" dirty="0"/>
          </a:p>
          <a:p>
            <a:pPr algn="ctr">
              <a:buFont typeface="Wingdings 2" pitchFamily="18" charset="2"/>
              <a:buNone/>
              <a:defRPr/>
            </a:pPr>
            <a:r>
              <a:rPr lang="pl-PL" sz="2200" b="1" dirty="0" err="1">
                <a:solidFill>
                  <a:srgbClr val="FF0000"/>
                </a:solidFill>
              </a:rPr>
              <a:t>dice.cyfronet.pl</a:t>
            </a:r>
            <a:r>
              <a:rPr lang="pl-PL" sz="2200" b="1" dirty="0">
                <a:solidFill>
                  <a:srgbClr val="FF0000"/>
                </a:solidFill>
              </a:rPr>
              <a:t>/</a:t>
            </a:r>
            <a:r>
              <a:rPr lang="pl-PL" sz="2200" b="1" dirty="0" err="1">
                <a:solidFill>
                  <a:srgbClr val="FF0000"/>
                </a:solidFill>
              </a:rPr>
              <a:t>projects</a:t>
            </a:r>
            <a:r>
              <a:rPr lang="pl-PL" sz="2200" b="1" dirty="0">
                <a:solidFill>
                  <a:srgbClr val="FF0000"/>
                </a:solidFill>
              </a:rPr>
              <a:t>/</a:t>
            </a:r>
            <a:r>
              <a:rPr lang="pl-PL" sz="2200" b="1" dirty="0" err="1">
                <a:solidFill>
                  <a:srgbClr val="FF0000"/>
                </a:solidFill>
              </a:rPr>
              <a:t>VPH-Share</a:t>
            </a:r>
            <a:endParaRPr lang="en-US" sz="2200" b="1" dirty="0">
              <a:solidFill>
                <a:srgbClr val="FF0000"/>
              </a:solidFill>
            </a:endParaRPr>
          </a:p>
          <a:p>
            <a:pPr algn="ctr">
              <a:buFont typeface="Wingdings 2" pitchFamily="18" charset="2"/>
              <a:buNone/>
              <a:defRPr/>
            </a:pPr>
            <a:r>
              <a:rPr lang="en-US" sz="2200" b="1" dirty="0">
                <a:solidFill>
                  <a:srgbClr val="FF0000"/>
                </a:solidFill>
              </a:rPr>
              <a:t>www.vph-share.eu </a:t>
            </a:r>
            <a:endParaRPr lang="pl-PL" sz="2200" dirty="0"/>
          </a:p>
        </p:txBody>
      </p:sp>
      <p:grpSp>
        <p:nvGrpSpPr>
          <p:cNvPr id="6147" name="Grupa 6"/>
          <p:cNvGrpSpPr>
            <a:grpSpLocks/>
          </p:cNvGrpSpPr>
          <p:nvPr/>
        </p:nvGrpSpPr>
        <p:grpSpPr bwMode="auto">
          <a:xfrm>
            <a:off x="1241280" y="5308398"/>
            <a:ext cx="2024640" cy="914496"/>
            <a:chOff x="2880072" y="4571925"/>
            <a:chExt cx="2591543" cy="1152128"/>
          </a:xfrm>
        </p:grpSpPr>
        <p:pic>
          <p:nvPicPr>
            <p:cNvPr id="61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72" y="4571925"/>
              <a:ext cx="1518279" cy="107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5"/>
            <p:cNvSpPr/>
            <p:nvPr/>
          </p:nvSpPr>
          <p:spPr>
            <a:xfrm>
              <a:off x="3672649" y="4571925"/>
              <a:ext cx="864463"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pic>
          <p:nvPicPr>
            <p:cNvPr id="615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4168" y="4643933"/>
              <a:ext cx="1727447" cy="8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6149" name="Immagine 9" descr="health.png"/>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49052" y="6357958"/>
            <a:ext cx="1036800" cy="433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5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6561" y="5427931"/>
            <a:ext cx="681120" cy="79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3" name="Obraz 12" descr="atos.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7200" y="5341522"/>
            <a:ext cx="1624320" cy="9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Obraz 13" descr="ucl.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4960" y="5597869"/>
            <a:ext cx="1257120" cy="45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5748" y="5786454"/>
            <a:ext cx="1396208" cy="1071778"/>
          </a:xfrm>
          <a:prstGeom prst="rect">
            <a:avLst/>
          </a:prstGeom>
        </p:spPr>
      </p:pic>
    </p:spTree>
    <p:extLst>
      <p:ext uri="{BB962C8B-B14F-4D97-AF65-F5344CB8AC3E}">
        <p14:creationId xmlns:p14="http://schemas.microsoft.com/office/powerpoint/2010/main" val="1445850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pole tekstowe 5"/>
          <p:cNvSpPr txBox="1">
            <a:spLocks noChangeArrowheads="1"/>
          </p:cNvSpPr>
          <p:nvPr/>
        </p:nvSpPr>
        <p:spPr bwMode="auto">
          <a:xfrm>
            <a:off x="243808" y="1218103"/>
            <a:ext cx="8360640" cy="914753"/>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dirty="0" err="1">
                <a:latin typeface="+mj-lt"/>
              </a:rPr>
              <a:t>Provides</a:t>
            </a:r>
            <a:r>
              <a:rPr lang="pl-PL" dirty="0">
                <a:latin typeface="+mj-lt"/>
              </a:rPr>
              <a:t> a </a:t>
            </a:r>
            <a:r>
              <a:rPr lang="pl-PL" dirty="0" err="1">
                <a:latin typeface="+mj-lt"/>
              </a:rPr>
              <a:t>mechanism</a:t>
            </a:r>
            <a:r>
              <a:rPr lang="pl-PL" dirty="0">
                <a:latin typeface="+mj-lt"/>
              </a:rPr>
              <a:t> </a:t>
            </a:r>
            <a:r>
              <a:rPr lang="pl-PL" dirty="0" err="1">
                <a:latin typeface="+mj-lt"/>
              </a:rPr>
              <a:t>which</a:t>
            </a:r>
            <a:r>
              <a:rPr lang="pl-PL" dirty="0">
                <a:latin typeface="+mj-lt"/>
              </a:rPr>
              <a:t> </a:t>
            </a:r>
            <a:r>
              <a:rPr lang="pl-PL" dirty="0" err="1">
                <a:latin typeface="+mj-lt"/>
              </a:rPr>
              <a:t>keeps</a:t>
            </a:r>
            <a:r>
              <a:rPr lang="pl-PL" dirty="0">
                <a:latin typeface="+mj-lt"/>
              </a:rPr>
              <a:t> </a:t>
            </a:r>
            <a:r>
              <a:rPr lang="pl-PL" dirty="0" err="1">
                <a:latin typeface="+mj-lt"/>
              </a:rPr>
              <a:t>track</a:t>
            </a:r>
            <a:r>
              <a:rPr lang="pl-PL" dirty="0">
                <a:latin typeface="+mj-lt"/>
              </a:rPr>
              <a:t> of </a:t>
            </a:r>
            <a:r>
              <a:rPr lang="pl-PL" dirty="0" err="1">
                <a:latin typeface="+mj-lt"/>
              </a:rPr>
              <a:t>binary</a:t>
            </a:r>
            <a:r>
              <a:rPr lang="pl-PL" dirty="0">
                <a:latin typeface="+mj-lt"/>
              </a:rPr>
              <a:t> data </a:t>
            </a:r>
            <a:r>
              <a:rPr lang="pl-PL" dirty="0" err="1">
                <a:latin typeface="+mj-lt"/>
              </a:rPr>
              <a:t>stored</a:t>
            </a:r>
            <a:r>
              <a:rPr lang="pl-PL" dirty="0">
                <a:latin typeface="+mj-lt"/>
              </a:rPr>
              <a:t> in </a:t>
            </a:r>
            <a:r>
              <a:rPr lang="pl-PL" dirty="0" err="1">
                <a:latin typeface="+mj-lt"/>
              </a:rPr>
              <a:t>cloud</a:t>
            </a:r>
            <a:r>
              <a:rPr lang="pl-PL" dirty="0">
                <a:latin typeface="+mj-lt"/>
              </a:rPr>
              <a:t> </a:t>
            </a:r>
            <a:r>
              <a:rPr lang="pl-PL" dirty="0" err="1">
                <a:latin typeface="+mj-lt"/>
              </a:rPr>
              <a:t>infrastructure</a:t>
            </a:r>
            <a:endParaRPr lang="pl-PL" dirty="0">
              <a:latin typeface="+mj-lt"/>
            </a:endParaRPr>
          </a:p>
          <a:p>
            <a:pPr marL="164162" indent="-164162">
              <a:buFont typeface="Arial" pitchFamily="34" charset="0"/>
              <a:buChar char="•"/>
            </a:pPr>
            <a:r>
              <a:rPr lang="pl-PL" dirty="0" err="1">
                <a:latin typeface="+mj-lt"/>
              </a:rPr>
              <a:t>Monitors</a:t>
            </a:r>
            <a:r>
              <a:rPr lang="pl-PL" dirty="0">
                <a:latin typeface="+mj-lt"/>
              </a:rPr>
              <a:t> data </a:t>
            </a:r>
            <a:r>
              <a:rPr lang="pl-PL" dirty="0" err="1">
                <a:latin typeface="+mj-lt"/>
              </a:rPr>
              <a:t>availability</a:t>
            </a:r>
            <a:endParaRPr lang="pl-PL" dirty="0">
              <a:latin typeface="+mj-lt"/>
            </a:endParaRPr>
          </a:p>
          <a:p>
            <a:pPr marL="164162" indent="-164162">
              <a:buFont typeface="Arial" pitchFamily="34" charset="0"/>
              <a:buChar char="•"/>
            </a:pPr>
            <a:r>
              <a:rPr lang="pl-PL" dirty="0" err="1">
                <a:latin typeface="+mj-lt"/>
              </a:rPr>
              <a:t>Advises</a:t>
            </a:r>
            <a:r>
              <a:rPr lang="pl-PL" dirty="0">
                <a:latin typeface="+mj-lt"/>
              </a:rPr>
              <a:t> the </a:t>
            </a:r>
            <a:r>
              <a:rPr lang="pl-PL" dirty="0" err="1">
                <a:latin typeface="+mj-lt"/>
              </a:rPr>
              <a:t>cloud</a:t>
            </a:r>
            <a:r>
              <a:rPr lang="pl-PL" dirty="0">
                <a:latin typeface="+mj-lt"/>
              </a:rPr>
              <a:t> platform </a:t>
            </a:r>
            <a:r>
              <a:rPr lang="pl-PL" dirty="0" err="1">
                <a:latin typeface="+mj-lt"/>
              </a:rPr>
              <a:t>when</a:t>
            </a:r>
            <a:r>
              <a:rPr lang="pl-PL" dirty="0">
                <a:latin typeface="+mj-lt"/>
              </a:rPr>
              <a:t> </a:t>
            </a:r>
            <a:r>
              <a:rPr lang="pl-PL" dirty="0" err="1">
                <a:latin typeface="+mj-lt"/>
              </a:rPr>
              <a:t>instantiating</a:t>
            </a:r>
            <a:r>
              <a:rPr lang="pl-PL" dirty="0">
                <a:latin typeface="+mj-lt"/>
              </a:rPr>
              <a:t> </a:t>
            </a:r>
            <a:r>
              <a:rPr lang="pl-PL" dirty="0" err="1">
                <a:latin typeface="+mj-lt"/>
              </a:rPr>
              <a:t>atomic</a:t>
            </a:r>
            <a:r>
              <a:rPr lang="pl-PL" dirty="0">
                <a:latin typeface="+mj-lt"/>
              </a:rPr>
              <a:t> services</a:t>
            </a:r>
          </a:p>
        </p:txBody>
      </p:sp>
      <p:sp>
        <p:nvSpPr>
          <p:cNvPr id="14" name="Prostokąt zaokrąglony 13"/>
          <p:cNvSpPr/>
          <p:nvPr/>
        </p:nvSpPr>
        <p:spPr bwMode="auto">
          <a:xfrm>
            <a:off x="522721" y="2654011"/>
            <a:ext cx="1764000" cy="137102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grpSp>
        <p:nvGrpSpPr>
          <p:cNvPr id="2" name="Grupa 18"/>
          <p:cNvGrpSpPr>
            <a:grpSpLocks/>
          </p:cNvGrpSpPr>
          <p:nvPr/>
        </p:nvGrpSpPr>
        <p:grpSpPr bwMode="auto">
          <a:xfrm>
            <a:off x="652321" y="3110539"/>
            <a:ext cx="653760" cy="718636"/>
            <a:chOff x="4024161" y="4067974"/>
            <a:chExt cx="720797" cy="792445"/>
          </a:xfrm>
        </p:grpSpPr>
        <p:sp>
          <p:nvSpPr>
            <p:cNvPr id="38" name="Puszka 37"/>
            <p:cNvSpPr/>
            <p:nvPr/>
          </p:nvSpPr>
          <p:spPr>
            <a:xfrm>
              <a:off x="4024161" y="4067974"/>
              <a:ext cx="720797" cy="79244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4" name="pole tekstowe 38"/>
            <p:cNvSpPr txBox="1">
              <a:spLocks noChangeArrowheads="1"/>
            </p:cNvSpPr>
            <p:nvPr/>
          </p:nvSpPr>
          <p:spPr bwMode="auto">
            <a:xfrm>
              <a:off x="4024161" y="4212431"/>
              <a:ext cx="720760" cy="610898"/>
            </a:xfrm>
            <a:prstGeom prst="rect">
              <a:avLst/>
            </a:prstGeom>
            <a:noFill/>
            <a:ln w="9525">
              <a:noFill/>
              <a:miter lim="800000"/>
              <a:headEnd/>
              <a:tailEnd/>
            </a:ln>
          </p:spPr>
          <p:txBody>
            <a:bodyPr>
              <a:spAutoFit/>
            </a:bodyPr>
            <a:lstStyle/>
            <a:p>
              <a:pPr algn="ctr"/>
              <a:r>
                <a:rPr lang="pl-PL" sz="1000">
                  <a:latin typeface="Calibri" pitchFamily="34" charset="0"/>
                </a:rPr>
                <a:t>Binary</a:t>
              </a:r>
            </a:p>
            <a:p>
              <a:pPr algn="ctr"/>
              <a:r>
                <a:rPr lang="pl-PL" sz="1000">
                  <a:latin typeface="Calibri" pitchFamily="34" charset="0"/>
                </a:rPr>
                <a:t>data</a:t>
              </a:r>
            </a:p>
            <a:p>
              <a:pPr algn="ctr"/>
              <a:r>
                <a:rPr lang="pl-PL" sz="1000">
                  <a:latin typeface="Calibri" pitchFamily="34" charset="0"/>
                </a:rPr>
                <a:t>registry</a:t>
              </a:r>
            </a:p>
          </p:txBody>
        </p:sp>
      </p:grpSp>
      <p:sp>
        <p:nvSpPr>
          <p:cNvPr id="16" name="Prostokąt zaokrąglony 15"/>
          <p:cNvSpPr/>
          <p:nvPr/>
        </p:nvSpPr>
        <p:spPr bwMode="auto">
          <a:xfrm>
            <a:off x="849600" y="2522957"/>
            <a:ext cx="1111680" cy="326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15" name="pole tekstowe 16"/>
          <p:cNvSpPr txBox="1">
            <a:spLocks noChangeArrowheads="1"/>
          </p:cNvSpPr>
          <p:nvPr/>
        </p:nvSpPr>
        <p:spPr bwMode="auto">
          <a:xfrm>
            <a:off x="915841" y="2522957"/>
            <a:ext cx="798645" cy="283811"/>
          </a:xfrm>
          <a:prstGeom prst="rect">
            <a:avLst/>
          </a:prstGeom>
          <a:noFill/>
          <a:ln w="9525">
            <a:noFill/>
            <a:miter lim="800000"/>
            <a:headEnd/>
            <a:tailEnd/>
          </a:ln>
        </p:spPr>
        <p:txBody>
          <a:bodyPr wrap="none" lIns="82945" tIns="41473" rIns="82945" bIns="41473">
            <a:spAutoFit/>
          </a:bodyPr>
          <a:lstStyle/>
          <a:p>
            <a:r>
              <a:rPr lang="pl-PL" sz="1300"/>
              <a:t>LOBCDER</a:t>
            </a:r>
            <a:endParaRPr lang="en-US" sz="1300"/>
          </a:p>
        </p:txBody>
      </p:sp>
      <p:grpSp>
        <p:nvGrpSpPr>
          <p:cNvPr id="3" name="Grupa 42"/>
          <p:cNvGrpSpPr>
            <a:grpSpLocks/>
          </p:cNvGrpSpPr>
          <p:nvPr/>
        </p:nvGrpSpPr>
        <p:grpSpPr bwMode="auto">
          <a:xfrm>
            <a:off x="4049280" y="4222336"/>
            <a:ext cx="1054080" cy="326915"/>
            <a:chOff x="3168652" y="5868052"/>
            <a:chExt cx="1162044" cy="360437"/>
          </a:xfrm>
        </p:grpSpPr>
        <p:sp>
          <p:nvSpPr>
            <p:cNvPr id="41" name="Prostokąt zaokrąglony 40"/>
            <p:cNvSpPr/>
            <p:nvPr/>
          </p:nvSpPr>
          <p:spPr>
            <a:xfrm>
              <a:off x="3168652" y="5868052"/>
              <a:ext cx="1162044" cy="360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2" name="pole tekstowe 41"/>
            <p:cNvSpPr txBox="1">
              <a:spLocks noChangeArrowheads="1"/>
            </p:cNvSpPr>
            <p:nvPr/>
          </p:nvSpPr>
          <p:spPr bwMode="auto">
            <a:xfrm>
              <a:off x="3261665" y="5868052"/>
              <a:ext cx="1028363" cy="322370"/>
            </a:xfrm>
            <a:prstGeom prst="rect">
              <a:avLst/>
            </a:prstGeom>
            <a:noFill/>
            <a:ln w="9525">
              <a:noFill/>
              <a:miter lim="800000"/>
              <a:headEnd/>
              <a:tailEnd/>
            </a:ln>
          </p:spPr>
          <p:txBody>
            <a:bodyPr wrap="none">
              <a:spAutoFit/>
            </a:bodyPr>
            <a:lstStyle/>
            <a:p>
              <a:r>
                <a:rPr lang="pl-PL" sz="1300">
                  <a:latin typeface="Calibri" pitchFamily="34" charset="0"/>
                </a:rPr>
                <a:t>Amazon S3</a:t>
              </a:r>
              <a:endParaRPr lang="en-US" sz="1300">
                <a:latin typeface="Calibri" pitchFamily="34" charset="0"/>
              </a:endParaRPr>
            </a:p>
          </p:txBody>
        </p:sp>
      </p:grpSp>
      <p:grpSp>
        <p:nvGrpSpPr>
          <p:cNvPr id="5" name="Grupa 46"/>
          <p:cNvGrpSpPr>
            <a:grpSpLocks/>
          </p:cNvGrpSpPr>
          <p:nvPr/>
        </p:nvGrpSpPr>
        <p:grpSpPr bwMode="auto">
          <a:xfrm>
            <a:off x="5191200" y="4222336"/>
            <a:ext cx="1405440" cy="326915"/>
            <a:chOff x="3203954" y="5859222"/>
            <a:chExt cx="1549790" cy="360040"/>
          </a:xfrm>
        </p:grpSpPr>
        <p:sp>
          <p:nvSpPr>
            <p:cNvPr id="48" name="Prostokąt zaokrąglony 47"/>
            <p:cNvSpPr/>
            <p:nvPr/>
          </p:nvSpPr>
          <p:spPr>
            <a:xfrm>
              <a:off x="3203954" y="5859222"/>
              <a:ext cx="154979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0" name="pole tekstowe 48"/>
            <p:cNvSpPr txBox="1">
              <a:spLocks noChangeArrowheads="1"/>
            </p:cNvSpPr>
            <p:nvPr/>
          </p:nvSpPr>
          <p:spPr bwMode="auto">
            <a:xfrm>
              <a:off x="3309701" y="5859222"/>
              <a:ext cx="1423024" cy="322015"/>
            </a:xfrm>
            <a:prstGeom prst="rect">
              <a:avLst/>
            </a:prstGeom>
            <a:noFill/>
            <a:ln w="9525">
              <a:noFill/>
              <a:miter lim="800000"/>
              <a:headEnd/>
              <a:tailEnd/>
            </a:ln>
          </p:spPr>
          <p:txBody>
            <a:bodyPr wrap="none">
              <a:spAutoFit/>
            </a:bodyPr>
            <a:lstStyle/>
            <a:p>
              <a:r>
                <a:rPr lang="pl-PL" sz="1300">
                  <a:latin typeface="Calibri" pitchFamily="34" charset="0"/>
                </a:rPr>
                <a:t>OpenStack Swift</a:t>
              </a:r>
              <a:endParaRPr lang="en-US" sz="1300">
                <a:latin typeface="Calibri" pitchFamily="34" charset="0"/>
              </a:endParaRPr>
            </a:p>
          </p:txBody>
        </p:sp>
      </p:grpSp>
      <p:grpSp>
        <p:nvGrpSpPr>
          <p:cNvPr id="6" name="Grupa 50"/>
          <p:cNvGrpSpPr>
            <a:grpSpLocks/>
          </p:cNvGrpSpPr>
          <p:nvPr/>
        </p:nvGrpSpPr>
        <p:grpSpPr bwMode="auto">
          <a:xfrm>
            <a:off x="6665760" y="4222336"/>
            <a:ext cx="845280" cy="326915"/>
            <a:chOff x="3206512" y="5867754"/>
            <a:chExt cx="999448" cy="360481"/>
          </a:xfrm>
        </p:grpSpPr>
        <p:sp>
          <p:nvSpPr>
            <p:cNvPr id="52" name="Prostokąt zaokrąglony 51"/>
            <p:cNvSpPr/>
            <p:nvPr/>
          </p:nvSpPr>
          <p:spPr>
            <a:xfrm>
              <a:off x="3206512" y="5867754"/>
              <a:ext cx="922830" cy="3604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8" name="pole tekstowe 52"/>
            <p:cNvSpPr txBox="1">
              <a:spLocks noChangeArrowheads="1"/>
            </p:cNvSpPr>
            <p:nvPr/>
          </p:nvSpPr>
          <p:spPr bwMode="auto">
            <a:xfrm>
              <a:off x="3250690" y="5867754"/>
              <a:ext cx="955270" cy="322409"/>
            </a:xfrm>
            <a:prstGeom prst="rect">
              <a:avLst/>
            </a:prstGeom>
            <a:noFill/>
            <a:ln w="9525">
              <a:noFill/>
              <a:miter lim="800000"/>
              <a:headEnd/>
              <a:tailEnd/>
            </a:ln>
          </p:spPr>
          <p:txBody>
            <a:bodyPr>
              <a:spAutoFit/>
            </a:bodyPr>
            <a:lstStyle/>
            <a:p>
              <a:r>
                <a:rPr lang="pl-PL" sz="1300">
                  <a:latin typeface="Calibri" pitchFamily="34" charset="0"/>
                </a:rPr>
                <a:t>Cumulus</a:t>
              </a:r>
              <a:endParaRPr lang="en-US" sz="1300">
                <a:latin typeface="Calibri" pitchFamily="34" charset="0"/>
              </a:endParaRPr>
            </a:p>
          </p:txBody>
        </p:sp>
      </p:grpSp>
      <p:sp>
        <p:nvSpPr>
          <p:cNvPr id="55" name="Prostokąt zaokrąglony 54"/>
          <p:cNvSpPr/>
          <p:nvPr/>
        </p:nvSpPr>
        <p:spPr bwMode="auto">
          <a:xfrm>
            <a:off x="3918241" y="2655451"/>
            <a:ext cx="4834080" cy="2089660"/>
          </a:xfrm>
          <a:prstGeom prst="roundRect">
            <a:avLst>
              <a:gd name="adj" fmla="val 595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cxnSp>
        <p:nvCxnSpPr>
          <p:cNvPr id="61" name="Łącznik prosty ze strzałką 60"/>
          <p:cNvCxnSpPr/>
          <p:nvPr/>
        </p:nvCxnSpPr>
        <p:spPr bwMode="auto">
          <a:xfrm>
            <a:off x="2351520" y="3438893"/>
            <a:ext cx="1501920" cy="1441"/>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1" name="pole tekstowe 61"/>
          <p:cNvSpPr txBox="1">
            <a:spLocks noChangeArrowheads="1"/>
          </p:cNvSpPr>
          <p:nvPr/>
        </p:nvSpPr>
        <p:spPr bwMode="auto">
          <a:xfrm>
            <a:off x="2556938" y="3431693"/>
            <a:ext cx="880847" cy="791642"/>
          </a:xfrm>
          <a:prstGeom prst="rect">
            <a:avLst/>
          </a:prstGeom>
          <a:noFill/>
          <a:ln w="9525">
            <a:noFill/>
            <a:miter lim="800000"/>
            <a:headEnd/>
            <a:tailEnd/>
          </a:ln>
        </p:spPr>
        <p:txBody>
          <a:bodyPr wrap="none" lIns="82945" tIns="41473" rIns="82945" bIns="41473">
            <a:spAutoFit/>
          </a:bodyPr>
          <a:lstStyle/>
          <a:p>
            <a:pPr algn="ctr"/>
            <a:r>
              <a:rPr lang="pl-PL" sz="900">
                <a:latin typeface="Calibri" pitchFamily="34" charset="0"/>
              </a:rPr>
              <a:t>Register files</a:t>
            </a:r>
          </a:p>
          <a:p>
            <a:pPr algn="ctr"/>
            <a:r>
              <a:rPr lang="pl-PL" sz="900">
                <a:latin typeface="Calibri" pitchFamily="34" charset="0"/>
              </a:rPr>
              <a:t>Get metadata</a:t>
            </a:r>
          </a:p>
          <a:p>
            <a:pPr algn="ctr"/>
            <a:r>
              <a:rPr lang="pl-PL" sz="900">
                <a:latin typeface="Calibri" pitchFamily="34" charset="0"/>
              </a:rPr>
              <a:t>Migrate LOBs</a:t>
            </a:r>
          </a:p>
          <a:p>
            <a:pPr algn="ctr"/>
            <a:r>
              <a:rPr lang="pl-PL" sz="900">
                <a:latin typeface="Calibri" pitchFamily="34" charset="0"/>
              </a:rPr>
              <a:t>Get usage stats</a:t>
            </a:r>
          </a:p>
          <a:p>
            <a:pPr algn="ctr"/>
            <a:r>
              <a:rPr lang="pl-PL" sz="900">
                <a:latin typeface="Calibri" pitchFamily="34" charset="0"/>
              </a:rPr>
              <a:t>(etc.)</a:t>
            </a:r>
            <a:endParaRPr lang="en-US" sz="900">
              <a:latin typeface="Calibri" pitchFamily="34" charset="0"/>
            </a:endParaRPr>
          </a:p>
        </p:txBody>
      </p:sp>
      <p:grpSp>
        <p:nvGrpSpPr>
          <p:cNvPr id="7" name="Grupa 71"/>
          <p:cNvGrpSpPr>
            <a:grpSpLocks/>
          </p:cNvGrpSpPr>
          <p:nvPr/>
        </p:nvGrpSpPr>
        <p:grpSpPr bwMode="auto">
          <a:xfrm>
            <a:off x="4963680" y="5398941"/>
            <a:ext cx="2171364" cy="910379"/>
            <a:chOff x="6120117" y="6372375"/>
            <a:chExt cx="2393822" cy="1003545"/>
          </a:xfrm>
        </p:grpSpPr>
        <p:sp>
          <p:nvSpPr>
            <p:cNvPr id="64" name="Puszka 63"/>
            <p:cNvSpPr/>
            <p:nvPr/>
          </p:nvSpPr>
          <p:spPr>
            <a:xfrm>
              <a:off x="6264582" y="6372375"/>
              <a:ext cx="576274" cy="64771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5" name="Puszka 64"/>
            <p:cNvSpPr/>
            <p:nvPr/>
          </p:nvSpPr>
          <p:spPr>
            <a:xfrm>
              <a:off x="6983733" y="6372375"/>
              <a:ext cx="576273" cy="64771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6" name="Puszka 65"/>
            <p:cNvSpPr/>
            <p:nvPr/>
          </p:nvSpPr>
          <p:spPr>
            <a:xfrm>
              <a:off x="7704472" y="6372375"/>
              <a:ext cx="576273" cy="647713"/>
            </a:xfrm>
            <a:prstGeom prst="ca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6" name="pole tekstowe 67"/>
            <p:cNvSpPr txBox="1">
              <a:spLocks noChangeArrowheads="1"/>
            </p:cNvSpPr>
            <p:nvPr/>
          </p:nvSpPr>
          <p:spPr bwMode="auto">
            <a:xfrm>
              <a:off x="6120117" y="7019683"/>
              <a:ext cx="2393822" cy="356237"/>
            </a:xfrm>
            <a:prstGeom prst="rect">
              <a:avLst/>
            </a:prstGeom>
            <a:noFill/>
            <a:ln w="9525">
              <a:noFill/>
              <a:miter lim="800000"/>
              <a:headEnd/>
              <a:tailEnd/>
            </a:ln>
          </p:spPr>
          <p:txBody>
            <a:bodyPr wrap="none">
              <a:spAutoFit/>
            </a:bodyPr>
            <a:lstStyle/>
            <a:p>
              <a:r>
                <a:rPr lang="pl-PL" sz="1500">
                  <a:latin typeface="Calibri" pitchFamily="34" charset="0"/>
                </a:rPr>
                <a:t>Distributed Cloud storage</a:t>
              </a:r>
            </a:p>
          </p:txBody>
        </p:sp>
      </p:grpSp>
      <p:cxnSp>
        <p:nvCxnSpPr>
          <p:cNvPr id="70" name="Łącznik prosty ze strzałką 69"/>
          <p:cNvCxnSpPr/>
          <p:nvPr/>
        </p:nvCxnSpPr>
        <p:spPr bwMode="auto">
          <a:xfrm>
            <a:off x="5355360" y="4811358"/>
            <a:ext cx="0" cy="521335"/>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4" name="pole tekstowe 70"/>
          <p:cNvSpPr txBox="1">
            <a:spLocks noChangeArrowheads="1"/>
          </p:cNvSpPr>
          <p:nvPr/>
        </p:nvSpPr>
        <p:spPr bwMode="auto">
          <a:xfrm>
            <a:off x="5374080" y="4940972"/>
            <a:ext cx="1370880" cy="237624"/>
          </a:xfrm>
          <a:prstGeom prst="rect">
            <a:avLst/>
          </a:prstGeom>
          <a:noFill/>
          <a:ln w="9525">
            <a:noFill/>
            <a:miter lim="800000"/>
            <a:headEnd/>
            <a:tailEnd/>
          </a:ln>
        </p:spPr>
        <p:txBody>
          <a:bodyPr wrap="none" lIns="82945" tIns="41473" rIns="82945" bIns="41473">
            <a:spAutoFit/>
          </a:bodyPr>
          <a:lstStyle/>
          <a:p>
            <a:pPr algn="ctr"/>
            <a:r>
              <a:rPr lang="pl-PL" sz="1000">
                <a:latin typeface="Calibri" pitchFamily="34" charset="0"/>
              </a:rPr>
              <a:t>Store and marshal data</a:t>
            </a:r>
            <a:endParaRPr lang="en-US" sz="1000">
              <a:latin typeface="Calibri" pitchFamily="34" charset="0"/>
            </a:endParaRPr>
          </a:p>
        </p:txBody>
      </p:sp>
      <p:cxnSp>
        <p:nvCxnSpPr>
          <p:cNvPr id="73" name="Łącznik prosty ze strzałką 72"/>
          <p:cNvCxnSpPr/>
          <p:nvPr/>
        </p:nvCxnSpPr>
        <p:spPr bwMode="auto">
          <a:xfrm rot="5400000">
            <a:off x="946050" y="4386513"/>
            <a:ext cx="589022" cy="1440"/>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6" name="pole tekstowe 73"/>
          <p:cNvSpPr txBox="1">
            <a:spLocks noChangeArrowheads="1"/>
          </p:cNvSpPr>
          <p:nvPr/>
        </p:nvSpPr>
        <p:spPr bwMode="auto">
          <a:xfrm>
            <a:off x="1235520" y="4092722"/>
            <a:ext cx="1158166" cy="653143"/>
          </a:xfrm>
          <a:prstGeom prst="rect">
            <a:avLst/>
          </a:prstGeom>
          <a:noFill/>
          <a:ln w="9525">
            <a:noFill/>
            <a:miter lim="800000"/>
            <a:headEnd/>
            <a:tailEnd/>
          </a:ln>
        </p:spPr>
        <p:txBody>
          <a:bodyPr wrap="none" lIns="82945" tIns="41473" rIns="82945" bIns="41473">
            <a:spAutoFit/>
          </a:bodyPr>
          <a:lstStyle/>
          <a:p>
            <a:r>
              <a:rPr lang="pl-PL" sz="900">
                <a:latin typeface="Calibri" pitchFamily="34" charset="0"/>
              </a:rPr>
              <a:t>End-user features</a:t>
            </a:r>
          </a:p>
          <a:p>
            <a:r>
              <a:rPr lang="pl-PL" sz="900">
                <a:latin typeface="Calibri" pitchFamily="34" charset="0"/>
              </a:rPr>
              <a:t>(browsing, querying, </a:t>
            </a:r>
          </a:p>
          <a:p>
            <a:r>
              <a:rPr lang="pl-PL" sz="900">
                <a:latin typeface="Calibri" pitchFamily="34" charset="0"/>
              </a:rPr>
              <a:t>direct access to data,</a:t>
            </a:r>
          </a:p>
          <a:p>
            <a:r>
              <a:rPr lang="pl-PL" sz="900">
                <a:latin typeface="Calibri" pitchFamily="34" charset="0"/>
              </a:rPr>
              <a:t>checksumming)</a:t>
            </a:r>
            <a:endParaRPr lang="en-US" sz="900">
              <a:latin typeface="Calibri" pitchFamily="34" charset="0"/>
            </a:endParaRPr>
          </a:p>
        </p:txBody>
      </p:sp>
      <p:grpSp>
        <p:nvGrpSpPr>
          <p:cNvPr id="8" name="Grupa 80"/>
          <p:cNvGrpSpPr>
            <a:grpSpLocks/>
          </p:cNvGrpSpPr>
          <p:nvPr/>
        </p:nvGrpSpPr>
        <p:grpSpPr bwMode="auto">
          <a:xfrm>
            <a:off x="456481" y="4745111"/>
            <a:ext cx="1632960" cy="1437271"/>
            <a:chOff x="2015976" y="5651416"/>
            <a:chExt cx="1800217" cy="1584546"/>
          </a:xfrm>
        </p:grpSpPr>
        <p:sp>
          <p:nvSpPr>
            <p:cNvPr id="76" name="Prostokąt zaokrąglony 75"/>
            <p:cNvSpPr/>
            <p:nvPr/>
          </p:nvSpPr>
          <p:spPr>
            <a:xfrm>
              <a:off x="2015976" y="5795898"/>
              <a:ext cx="1800217" cy="1440064"/>
            </a:xfrm>
            <a:prstGeom prst="roundRect">
              <a:avLst>
                <a:gd name="adj" fmla="val 854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77" name="Prostokąt zaokrąglony 76"/>
            <p:cNvSpPr/>
            <p:nvPr/>
          </p:nvSpPr>
          <p:spPr>
            <a:xfrm>
              <a:off x="2127101" y="5651416"/>
              <a:ext cx="1544630" cy="36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0" name="pole tekstowe 77"/>
            <p:cNvSpPr txBox="1">
              <a:spLocks noChangeArrowheads="1"/>
            </p:cNvSpPr>
            <p:nvPr/>
          </p:nvSpPr>
          <p:spPr bwMode="auto">
            <a:xfrm>
              <a:off x="2232441" y="5651416"/>
              <a:ext cx="1439761" cy="322349"/>
            </a:xfrm>
            <a:prstGeom prst="rect">
              <a:avLst/>
            </a:prstGeom>
            <a:noFill/>
            <a:ln w="9525">
              <a:noFill/>
              <a:miter lim="800000"/>
              <a:headEnd/>
              <a:tailEnd/>
            </a:ln>
          </p:spPr>
          <p:txBody>
            <a:bodyPr>
              <a:spAutoFit/>
            </a:bodyPr>
            <a:lstStyle/>
            <a:p>
              <a:r>
                <a:rPr lang="pl-PL" sz="1300"/>
                <a:t>VPH Master Int.</a:t>
              </a:r>
              <a:endParaRPr lang="en-US" sz="1300"/>
            </a:p>
          </p:txBody>
        </p:sp>
        <p:sp>
          <p:nvSpPr>
            <p:cNvPr id="79" name="Prostokąt zaokrąglony 78"/>
            <p:cNvSpPr/>
            <p:nvPr/>
          </p:nvSpPr>
          <p:spPr>
            <a:xfrm>
              <a:off x="2127101" y="6084863"/>
              <a:ext cx="1544630" cy="863720"/>
            </a:xfrm>
            <a:prstGeom prst="roundRect">
              <a:avLst>
                <a:gd name="adj" fmla="val 68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2" name="pole tekstowe 79"/>
            <p:cNvSpPr txBox="1">
              <a:spLocks noChangeArrowheads="1"/>
            </p:cNvSpPr>
            <p:nvPr/>
          </p:nvSpPr>
          <p:spPr bwMode="auto">
            <a:xfrm>
              <a:off x="2185833" y="6084000"/>
              <a:ext cx="1414417" cy="780422"/>
            </a:xfrm>
            <a:prstGeom prst="rect">
              <a:avLst/>
            </a:prstGeom>
            <a:noFill/>
            <a:ln w="9525">
              <a:noFill/>
              <a:miter lim="800000"/>
              <a:headEnd/>
              <a:tailEnd/>
            </a:ln>
          </p:spPr>
          <p:txBody>
            <a:bodyPr>
              <a:spAutoFit/>
            </a:bodyPr>
            <a:lstStyle/>
            <a:p>
              <a:pPr algn="ctr"/>
              <a:r>
                <a:rPr lang="pl-PL" sz="1000">
                  <a:latin typeface="Calibri" pitchFamily="34" charset="0"/>
                </a:rPr>
                <a:t>Data management portlet (with DRI management extensions)</a:t>
              </a:r>
              <a:endParaRPr lang="en-US" sz="1000">
                <a:latin typeface="Calibri" pitchFamily="34" charset="0"/>
              </a:endParaRPr>
            </a:p>
          </p:txBody>
        </p:sp>
      </p:grpSp>
      <p:sp>
        <p:nvSpPr>
          <p:cNvPr id="44" name="Prostokąt zaokrąglony 43"/>
          <p:cNvSpPr/>
          <p:nvPr/>
        </p:nvSpPr>
        <p:spPr bwMode="auto">
          <a:xfrm>
            <a:off x="5682240" y="2524397"/>
            <a:ext cx="124128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29" name="pole tekstowe 16"/>
          <p:cNvSpPr txBox="1">
            <a:spLocks noChangeArrowheads="1"/>
          </p:cNvSpPr>
          <p:nvPr/>
        </p:nvSpPr>
        <p:spPr bwMode="auto">
          <a:xfrm>
            <a:off x="5813280" y="2522957"/>
            <a:ext cx="927270" cy="283811"/>
          </a:xfrm>
          <a:prstGeom prst="rect">
            <a:avLst/>
          </a:prstGeom>
          <a:noFill/>
          <a:ln w="9525">
            <a:noFill/>
            <a:miter lim="800000"/>
            <a:headEnd/>
            <a:tailEnd/>
          </a:ln>
        </p:spPr>
        <p:txBody>
          <a:bodyPr wrap="none" lIns="82945" tIns="41473" rIns="82945" bIns="41473">
            <a:spAutoFit/>
          </a:bodyPr>
          <a:lstStyle/>
          <a:p>
            <a:r>
              <a:rPr lang="pl-PL" sz="1300"/>
              <a:t>DRI Service</a:t>
            </a:r>
            <a:endParaRPr lang="en-US" sz="1300"/>
          </a:p>
        </p:txBody>
      </p:sp>
      <p:sp>
        <p:nvSpPr>
          <p:cNvPr id="17430" name="pole tekstowe 11"/>
          <p:cNvSpPr txBox="1">
            <a:spLocks noChangeArrowheads="1"/>
          </p:cNvSpPr>
          <p:nvPr/>
        </p:nvSpPr>
        <p:spPr bwMode="auto">
          <a:xfrm>
            <a:off x="3984480" y="2851312"/>
            <a:ext cx="463680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 standalone application service, capable of autonomous operation. It periodically verifies access to any datasets submitted for validation and is capable of issuing alerts to dataset owners and system administrators in case of irregularities.</a:t>
            </a:r>
          </a:p>
        </p:txBody>
      </p:sp>
      <p:sp>
        <p:nvSpPr>
          <p:cNvPr id="50" name="Zagięty narożnik 49"/>
          <p:cNvSpPr/>
          <p:nvPr/>
        </p:nvSpPr>
        <p:spPr>
          <a:xfrm>
            <a:off x="1437121" y="3178226"/>
            <a:ext cx="718560" cy="58758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32" name="pole tekstowe 38"/>
          <p:cNvSpPr txBox="1">
            <a:spLocks noChangeArrowheads="1"/>
          </p:cNvSpPr>
          <p:nvPr/>
        </p:nvSpPr>
        <p:spPr bwMode="auto">
          <a:xfrm>
            <a:off x="1370880" y="3178226"/>
            <a:ext cx="849600" cy="390281"/>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Validation policy</a:t>
            </a:r>
          </a:p>
        </p:txBody>
      </p:sp>
      <p:sp>
        <p:nvSpPr>
          <p:cNvPr id="54" name="Prostokąt zaokrąglony 53"/>
          <p:cNvSpPr/>
          <p:nvPr/>
        </p:nvSpPr>
        <p:spPr bwMode="auto">
          <a:xfrm>
            <a:off x="4049281" y="3503701"/>
            <a:ext cx="3396960" cy="589021"/>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34" name="pole tekstowe 41"/>
          <p:cNvSpPr txBox="1">
            <a:spLocks noChangeArrowheads="1"/>
          </p:cNvSpPr>
          <p:nvPr/>
        </p:nvSpPr>
        <p:spPr bwMode="auto">
          <a:xfrm>
            <a:off x="4549557" y="3569948"/>
            <a:ext cx="2320087" cy="499254"/>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Configurable validation runtime</a:t>
            </a:r>
          </a:p>
          <a:p>
            <a:pPr algn="ctr"/>
            <a:r>
              <a:rPr lang="pl-PL" sz="1300">
                <a:latin typeface="Calibri" pitchFamily="34" charset="0"/>
              </a:rPr>
              <a:t>(registry-driven)</a:t>
            </a:r>
          </a:p>
        </p:txBody>
      </p:sp>
      <p:sp>
        <p:nvSpPr>
          <p:cNvPr id="17435" name="pole tekstowe 41"/>
          <p:cNvSpPr txBox="1">
            <a:spLocks noChangeArrowheads="1"/>
          </p:cNvSpPr>
          <p:nvPr/>
        </p:nvSpPr>
        <p:spPr bwMode="auto">
          <a:xfrm>
            <a:off x="7540689" y="3634754"/>
            <a:ext cx="1111423" cy="283811"/>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Runtime layer</a:t>
            </a:r>
          </a:p>
        </p:txBody>
      </p:sp>
      <p:sp>
        <p:nvSpPr>
          <p:cNvPr id="17436" name="pole tekstowe 41"/>
          <p:cNvSpPr txBox="1">
            <a:spLocks noChangeArrowheads="1"/>
          </p:cNvSpPr>
          <p:nvPr/>
        </p:nvSpPr>
        <p:spPr bwMode="auto">
          <a:xfrm>
            <a:off x="7351200" y="4026475"/>
            <a:ext cx="1532160" cy="683920"/>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Extensible</a:t>
            </a:r>
          </a:p>
          <a:p>
            <a:pPr algn="ctr"/>
            <a:r>
              <a:rPr lang="pl-PL" sz="1300">
                <a:latin typeface="Calibri" pitchFamily="34" charset="0"/>
              </a:rPr>
              <a:t>resource</a:t>
            </a:r>
          </a:p>
          <a:p>
            <a:pPr algn="ctr"/>
            <a:r>
              <a:rPr lang="pl-PL" sz="1300">
                <a:latin typeface="Calibri" pitchFamily="34" charset="0"/>
              </a:rPr>
              <a:t>client layer</a:t>
            </a:r>
          </a:p>
        </p:txBody>
      </p:sp>
      <p:sp>
        <p:nvSpPr>
          <p:cNvPr id="17437" name="pole tekstowe 73"/>
          <p:cNvSpPr txBox="1">
            <a:spLocks noChangeArrowheads="1"/>
          </p:cNvSpPr>
          <p:nvPr/>
        </p:nvSpPr>
        <p:spPr bwMode="auto">
          <a:xfrm>
            <a:off x="652321" y="2849872"/>
            <a:ext cx="1632960" cy="223223"/>
          </a:xfrm>
          <a:prstGeom prst="rect">
            <a:avLst/>
          </a:prstGeom>
          <a:noFill/>
          <a:ln w="9525">
            <a:noFill/>
            <a:miter lim="800000"/>
            <a:headEnd/>
            <a:tailEnd/>
          </a:ln>
        </p:spPr>
        <p:txBody>
          <a:bodyPr lIns="82945" tIns="41473" rIns="82945" bIns="41473">
            <a:spAutoFit/>
          </a:bodyPr>
          <a:lstStyle/>
          <a:p>
            <a:r>
              <a:rPr lang="pl-PL" sz="900">
                <a:latin typeface="Calibri" pitchFamily="34" charset="0"/>
              </a:rPr>
              <a:t>Metadata extensions for DRI</a:t>
            </a:r>
            <a:endParaRPr lang="en-US" sz="900">
              <a:latin typeface="Calibri" pitchFamily="34" charset="0"/>
            </a:endParaRP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Data </a:t>
            </a:r>
            <a:r>
              <a:rPr lang="en-US" sz="2800" dirty="0" err="1">
                <a:solidFill>
                  <a:srgbClr val="11488B"/>
                </a:solidFill>
                <a:effectLst>
                  <a:outerShdw blurRad="38100" dist="38100" dir="2700000" algn="tl">
                    <a:srgbClr val="000000">
                      <a:alpha val="43137"/>
                    </a:srgbClr>
                  </a:outerShdw>
                </a:effectLst>
                <a:latin typeface="+mj-lt"/>
                <a:ea typeface="+mj-ea"/>
                <a:cs typeface="+mj-cs"/>
              </a:rPr>
              <a:t>r</a:t>
            </a:r>
            <a:r>
              <a:rPr lang="pl-PL" sz="2800" dirty="0" err="1">
                <a:solidFill>
                  <a:srgbClr val="11488B"/>
                </a:solidFill>
                <a:effectLst>
                  <a:outerShdw blurRad="38100" dist="38100" dir="2700000" algn="tl">
                    <a:srgbClr val="000000">
                      <a:alpha val="43137"/>
                    </a:srgbClr>
                  </a:outerShdw>
                </a:effectLst>
                <a:latin typeface="+mj-lt"/>
                <a:ea typeface="+mj-ea"/>
                <a:cs typeface="+mj-cs"/>
              </a:rPr>
              <a:t>eliability</a:t>
            </a:r>
            <a:r>
              <a:rPr lang="pl-PL" sz="2800" dirty="0">
                <a:solidFill>
                  <a:srgbClr val="11488B"/>
                </a:solidFill>
                <a:effectLst>
                  <a:outerShdw blurRad="38100" dist="38100" dir="2700000" algn="tl">
                    <a:srgbClr val="000000">
                      <a:alpha val="43137"/>
                    </a:srgbClr>
                  </a:outerShdw>
                </a:effectLst>
                <a:latin typeface="+mj-lt"/>
                <a:ea typeface="+mj-ea"/>
                <a:cs typeface="+mj-cs"/>
              </a:rPr>
              <a:t> and </a:t>
            </a:r>
            <a:r>
              <a:rPr lang="en-US" sz="2800" dirty="0" err="1">
                <a:solidFill>
                  <a:srgbClr val="11488B"/>
                </a:solidFill>
                <a:effectLst>
                  <a:outerShdw blurRad="38100" dist="38100" dir="2700000" algn="tl">
                    <a:srgbClr val="000000">
                      <a:alpha val="43137"/>
                    </a:srgbClr>
                  </a:outerShdw>
                </a:effectLst>
                <a:latin typeface="+mj-lt"/>
                <a:ea typeface="+mj-ea"/>
                <a:cs typeface="+mj-cs"/>
              </a:rPr>
              <a:t>i</a:t>
            </a:r>
            <a:r>
              <a:rPr lang="pl-PL" sz="2800" dirty="0" err="1">
                <a:solidFill>
                  <a:srgbClr val="11488B"/>
                </a:solidFill>
                <a:effectLst>
                  <a:outerShdw blurRad="38100" dist="38100" dir="2700000" algn="tl">
                    <a:srgbClr val="000000">
                      <a:alpha val="43137"/>
                    </a:srgbClr>
                  </a:outerShdw>
                </a:effectLst>
                <a:latin typeface="+mj-lt"/>
                <a:ea typeface="+mj-ea"/>
                <a:cs typeface="+mj-cs"/>
              </a:rPr>
              <a:t>ntegrity</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3892883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Łącznik prosty 109"/>
          <p:cNvCxnSpPr/>
          <p:nvPr/>
        </p:nvCxnSpPr>
        <p:spPr>
          <a:xfrm>
            <a:off x="1241280" y="5151086"/>
            <a:ext cx="5486400" cy="0"/>
          </a:xfrm>
          <a:prstGeom prst="line">
            <a:avLst/>
          </a:prstGeom>
          <a:ln w="15875">
            <a:solidFill>
              <a:srgbClr val="26697A"/>
            </a:solidFill>
            <a:prstDash val="dash"/>
          </a:ln>
        </p:spPr>
        <p:style>
          <a:lnRef idx="1">
            <a:schemeClr val="accent1"/>
          </a:lnRef>
          <a:fillRef idx="0">
            <a:schemeClr val="accent1"/>
          </a:fillRef>
          <a:effectRef idx="0">
            <a:schemeClr val="accent1"/>
          </a:effectRef>
          <a:fontRef idx="minor">
            <a:schemeClr val="tx1"/>
          </a:fontRef>
        </p:style>
      </p:cxnSp>
      <p:sp>
        <p:nvSpPr>
          <p:cNvPr id="19460" name="pole tekstowe 3"/>
          <p:cNvSpPr txBox="1">
            <a:spLocks noChangeArrowheads="1"/>
          </p:cNvSpPr>
          <p:nvPr/>
        </p:nvSpPr>
        <p:spPr bwMode="auto">
          <a:xfrm>
            <a:off x="212168" y="1086862"/>
            <a:ext cx="8752320" cy="1838082"/>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sz="1600" dirty="0" err="1">
                <a:latin typeface="+mj-lt"/>
              </a:rPr>
              <a:t>Provides</a:t>
            </a:r>
            <a:r>
              <a:rPr lang="pl-PL" sz="1600" dirty="0">
                <a:latin typeface="+mj-lt"/>
              </a:rPr>
              <a:t> a p</a:t>
            </a:r>
            <a:r>
              <a:rPr lang="en-US" sz="1600" dirty="0" err="1">
                <a:latin typeface="+mj-lt"/>
              </a:rPr>
              <a:t>olicy</a:t>
            </a:r>
            <a:r>
              <a:rPr lang="en-US" sz="1600" dirty="0">
                <a:latin typeface="+mj-lt"/>
              </a:rPr>
              <a:t>-driven access system for the security framework.</a:t>
            </a:r>
            <a:endParaRPr lang="pl-PL" sz="1600" dirty="0">
              <a:latin typeface="+mj-lt"/>
            </a:endParaRPr>
          </a:p>
          <a:p>
            <a:pPr marL="164162" indent="-164162">
              <a:buFont typeface="Arial" pitchFamily="34" charset="0"/>
              <a:buChar char="•"/>
            </a:pPr>
            <a:r>
              <a:rPr lang="en-US" sz="1600" dirty="0" err="1">
                <a:latin typeface="+mj-lt"/>
              </a:rPr>
              <a:t>Provid</a:t>
            </a:r>
            <a:r>
              <a:rPr lang="pl-PL" sz="1600" dirty="0">
                <a:latin typeface="+mj-lt"/>
              </a:rPr>
              <a:t>es</a:t>
            </a:r>
            <a:r>
              <a:rPr lang="en-US" sz="1600" dirty="0">
                <a:latin typeface="+mj-lt"/>
              </a:rPr>
              <a:t> </a:t>
            </a:r>
            <a:r>
              <a:rPr lang="pl-PL" sz="1600" dirty="0">
                <a:latin typeface="+mj-lt"/>
              </a:rPr>
              <a:t>a </a:t>
            </a:r>
            <a:r>
              <a:rPr lang="en-US" sz="1600" dirty="0">
                <a:latin typeface="+mj-lt"/>
              </a:rPr>
              <a:t>solution for an open-source based access control system based on fine-grained authorization policies. </a:t>
            </a:r>
            <a:endParaRPr lang="pl-PL" sz="1600" dirty="0">
              <a:latin typeface="+mj-lt"/>
            </a:endParaRPr>
          </a:p>
          <a:p>
            <a:pPr marL="164162" indent="-164162">
              <a:buFont typeface="Arial" pitchFamily="34" charset="0"/>
              <a:buChar char="•"/>
            </a:pPr>
            <a:r>
              <a:rPr lang="pl-PL" sz="1600" dirty="0" err="1">
                <a:latin typeface="+mj-lt"/>
              </a:rPr>
              <a:t>Implements</a:t>
            </a:r>
            <a:r>
              <a:rPr lang="pl-PL" sz="1600" dirty="0">
                <a:latin typeface="+mj-lt"/>
              </a:rPr>
              <a:t> </a:t>
            </a:r>
            <a:r>
              <a:rPr lang="en-US" sz="1600" dirty="0">
                <a:latin typeface="+mj-lt"/>
              </a:rPr>
              <a:t>Policy Enforcement, Policy Decision</a:t>
            </a:r>
            <a:r>
              <a:rPr lang="pl-PL" sz="1600" dirty="0">
                <a:latin typeface="+mj-lt"/>
              </a:rPr>
              <a:t> and </a:t>
            </a:r>
            <a:r>
              <a:rPr lang="en-US" sz="1600" dirty="0">
                <a:latin typeface="+mj-lt"/>
              </a:rPr>
              <a:t>Policy Management</a:t>
            </a:r>
            <a:endParaRPr lang="pl-PL" sz="1600" dirty="0">
              <a:latin typeface="+mj-lt"/>
            </a:endParaRPr>
          </a:p>
          <a:p>
            <a:pPr marL="164162" indent="-164162">
              <a:buFont typeface="Arial" pitchFamily="34" charset="0"/>
              <a:buChar char="•"/>
            </a:pPr>
            <a:r>
              <a:rPr lang="pl-PL" sz="1600" dirty="0" err="1">
                <a:latin typeface="+mj-lt"/>
              </a:rPr>
              <a:t>Ensures</a:t>
            </a:r>
            <a:r>
              <a:rPr lang="pl-PL" sz="1600" dirty="0">
                <a:latin typeface="+mj-lt"/>
              </a:rPr>
              <a:t> p</a:t>
            </a:r>
            <a:r>
              <a:rPr lang="es-ES" sz="1600" dirty="0">
                <a:latin typeface="+mj-lt"/>
              </a:rPr>
              <a:t>rivacy </a:t>
            </a:r>
            <a:r>
              <a:rPr lang="pl-PL" sz="1600" dirty="0">
                <a:latin typeface="+mj-lt"/>
              </a:rPr>
              <a:t>and c</a:t>
            </a:r>
            <a:r>
              <a:rPr lang="es-ES" sz="1600" dirty="0">
                <a:latin typeface="+mj-lt"/>
              </a:rPr>
              <a:t>onfidentiality of eHealthcare data</a:t>
            </a:r>
          </a:p>
          <a:p>
            <a:pPr marL="164162" indent="-164162">
              <a:buFont typeface="Arial" pitchFamily="34" charset="0"/>
              <a:buChar char="•"/>
            </a:pPr>
            <a:r>
              <a:rPr lang="pl-PL" sz="1600" dirty="0" err="1">
                <a:latin typeface="+mj-lt"/>
              </a:rPr>
              <a:t>Capable</a:t>
            </a:r>
            <a:r>
              <a:rPr lang="pl-PL" sz="1600" dirty="0">
                <a:latin typeface="+mj-lt"/>
              </a:rPr>
              <a:t> of </a:t>
            </a:r>
            <a:r>
              <a:rPr lang="pl-PL" sz="1600" dirty="0" err="1">
                <a:latin typeface="+mj-lt"/>
              </a:rPr>
              <a:t>expressing</a:t>
            </a:r>
            <a:r>
              <a:rPr lang="pl-PL" sz="1600" dirty="0">
                <a:latin typeface="+mj-lt"/>
              </a:rPr>
              <a:t> </a:t>
            </a:r>
            <a:r>
              <a:rPr lang="es-ES" sz="1600" dirty="0">
                <a:latin typeface="+mj-lt"/>
              </a:rPr>
              <a:t>eHealth requirements </a:t>
            </a:r>
            <a:r>
              <a:rPr lang="pl-PL" sz="1600" dirty="0">
                <a:latin typeface="+mj-lt"/>
              </a:rPr>
              <a:t>and</a:t>
            </a:r>
            <a:r>
              <a:rPr lang="es-ES" sz="1600" dirty="0">
                <a:latin typeface="+mj-lt"/>
              </a:rPr>
              <a:t> constraints in security policies (compliance)</a:t>
            </a:r>
            <a:endParaRPr lang="pl-PL" sz="1600" dirty="0">
              <a:latin typeface="+mj-lt"/>
            </a:endParaRPr>
          </a:p>
          <a:p>
            <a:pPr marL="164162" indent="-164162">
              <a:buFont typeface="Arial" pitchFamily="34" charset="0"/>
              <a:buChar char="•"/>
            </a:pPr>
            <a:r>
              <a:rPr lang="pl-PL" sz="1600" dirty="0" err="1">
                <a:latin typeface="+mj-lt"/>
              </a:rPr>
              <a:t>Tailored</a:t>
            </a:r>
            <a:r>
              <a:rPr lang="pl-PL" sz="1600" dirty="0">
                <a:latin typeface="+mj-lt"/>
              </a:rPr>
              <a:t> to the </a:t>
            </a:r>
            <a:r>
              <a:rPr lang="pl-PL" sz="1600" dirty="0" err="1">
                <a:latin typeface="+mj-lt"/>
              </a:rPr>
              <a:t>requirements</a:t>
            </a:r>
            <a:r>
              <a:rPr lang="pl-PL" sz="1600" dirty="0">
                <a:latin typeface="+mj-lt"/>
              </a:rPr>
              <a:t> of public </a:t>
            </a:r>
            <a:r>
              <a:rPr lang="pl-PL" sz="1600" dirty="0" err="1">
                <a:latin typeface="+mj-lt"/>
              </a:rPr>
              <a:t>clouds</a:t>
            </a:r>
            <a:endParaRPr lang="es-ES" sz="1600" dirty="0">
              <a:latin typeface="+mj-lt"/>
            </a:endParaRPr>
          </a:p>
        </p:txBody>
      </p:sp>
      <p:sp>
        <p:nvSpPr>
          <p:cNvPr id="49" name="Prostokąt zaokrąglony 48"/>
          <p:cNvSpPr/>
          <p:nvPr/>
        </p:nvSpPr>
        <p:spPr bwMode="auto">
          <a:xfrm>
            <a:off x="1241281" y="2928934"/>
            <a:ext cx="6138720" cy="2026292"/>
          </a:xfrm>
          <a:prstGeom prst="roundRect">
            <a:avLst>
              <a:gd name="adj" fmla="val 407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57" name="Prostokąt zaokrąglony 56"/>
          <p:cNvSpPr/>
          <p:nvPr/>
        </p:nvSpPr>
        <p:spPr bwMode="auto">
          <a:xfrm>
            <a:off x="1437121" y="4497258"/>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63" name="pole tekstowe 41"/>
          <p:cNvSpPr txBox="1">
            <a:spLocks noChangeArrowheads="1"/>
          </p:cNvSpPr>
          <p:nvPr/>
        </p:nvSpPr>
        <p:spPr bwMode="auto">
          <a:xfrm>
            <a:off x="3288679" y="4517420"/>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grpSp>
        <p:nvGrpSpPr>
          <p:cNvPr id="2" name="Grupa 84"/>
          <p:cNvGrpSpPr>
            <a:grpSpLocks/>
          </p:cNvGrpSpPr>
          <p:nvPr/>
        </p:nvGrpSpPr>
        <p:grpSpPr bwMode="auto">
          <a:xfrm>
            <a:off x="1632961" y="3059987"/>
            <a:ext cx="4108440" cy="1076641"/>
            <a:chOff x="791840" y="3419797"/>
            <a:chExt cx="4528900" cy="1186687"/>
          </a:xfrm>
        </p:grpSpPr>
        <p:pic>
          <p:nvPicPr>
            <p:cNvPr id="19477" name="Obraz 68" descr="1345535114_Desktop.png"/>
            <p:cNvPicPr>
              <a:picLocks noChangeAspect="1"/>
            </p:cNvPicPr>
            <p:nvPr/>
          </p:nvPicPr>
          <p:blipFill>
            <a:blip r:embed="rId3" cstate="print"/>
            <a:srcRect/>
            <a:stretch>
              <a:fillRect/>
            </a:stretch>
          </p:blipFill>
          <p:spPr bwMode="auto">
            <a:xfrm>
              <a:off x="935856" y="3491805"/>
              <a:ext cx="576064" cy="576064"/>
            </a:xfrm>
            <a:prstGeom prst="rect">
              <a:avLst/>
            </a:prstGeom>
            <a:noFill/>
            <a:ln w="9525">
              <a:noFill/>
              <a:miter lim="800000"/>
              <a:headEnd/>
              <a:tailEnd/>
            </a:ln>
          </p:spPr>
        </p:pic>
        <p:sp>
          <p:nvSpPr>
            <p:cNvPr id="19478" name="pole tekstowe 69"/>
            <p:cNvSpPr txBox="1">
              <a:spLocks noChangeArrowheads="1"/>
            </p:cNvSpPr>
            <p:nvPr/>
          </p:nvSpPr>
          <p:spPr bwMode="auto">
            <a:xfrm>
              <a:off x="791840" y="3995861"/>
              <a:ext cx="852075" cy="271388"/>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9479" name="Obraz 70" descr="1345537494_Sitemap - Flowchart.png"/>
            <p:cNvPicPr>
              <a:picLocks noChangeAspect="1"/>
            </p:cNvPicPr>
            <p:nvPr/>
          </p:nvPicPr>
          <p:blipFill>
            <a:blip r:embed="rId4" cstate="print"/>
            <a:srcRect/>
            <a:stretch>
              <a:fillRect/>
            </a:stretch>
          </p:blipFill>
          <p:spPr bwMode="auto">
            <a:xfrm>
              <a:off x="1799952" y="3419797"/>
              <a:ext cx="720080" cy="720080"/>
            </a:xfrm>
            <a:prstGeom prst="rect">
              <a:avLst/>
            </a:prstGeom>
            <a:noFill/>
            <a:ln w="9525">
              <a:noFill/>
              <a:miter lim="800000"/>
              <a:headEnd/>
              <a:tailEnd/>
            </a:ln>
          </p:spPr>
        </p:pic>
        <p:pic>
          <p:nvPicPr>
            <p:cNvPr id="19480" name="Obraz 87" descr="admin.png"/>
            <p:cNvPicPr>
              <a:picLocks noChangeAspect="1"/>
            </p:cNvPicPr>
            <p:nvPr/>
          </p:nvPicPr>
          <p:blipFill>
            <a:blip r:embed="rId5" cstate="print"/>
            <a:srcRect/>
            <a:stretch>
              <a:fillRect/>
            </a:stretch>
          </p:blipFill>
          <p:spPr bwMode="auto">
            <a:xfrm>
              <a:off x="3744168" y="3563813"/>
              <a:ext cx="336472" cy="432048"/>
            </a:xfrm>
            <a:prstGeom prst="rect">
              <a:avLst/>
            </a:prstGeom>
            <a:noFill/>
            <a:ln w="9525">
              <a:noFill/>
              <a:miter lim="800000"/>
              <a:headEnd/>
              <a:tailEnd/>
            </a:ln>
          </p:spPr>
        </p:pic>
        <p:pic>
          <p:nvPicPr>
            <p:cNvPr id="19481" name="Obraz 86" descr="admin.png"/>
            <p:cNvPicPr>
              <a:picLocks noChangeAspect="1"/>
            </p:cNvPicPr>
            <p:nvPr/>
          </p:nvPicPr>
          <p:blipFill>
            <a:blip r:embed="rId6" cstate="print"/>
            <a:srcRect/>
            <a:stretch>
              <a:fillRect/>
            </a:stretch>
          </p:blipFill>
          <p:spPr bwMode="auto">
            <a:xfrm>
              <a:off x="2901902" y="3563813"/>
              <a:ext cx="338210" cy="432048"/>
            </a:xfrm>
            <a:prstGeom prst="rect">
              <a:avLst/>
            </a:prstGeom>
            <a:noFill/>
            <a:ln w="9525">
              <a:noFill/>
              <a:miter lim="800000"/>
              <a:headEnd/>
              <a:tailEnd/>
            </a:ln>
          </p:spPr>
        </p:pic>
        <p:pic>
          <p:nvPicPr>
            <p:cNvPr id="19482" name="Obraz 198" descr="admin.png"/>
            <p:cNvPicPr>
              <a:picLocks noChangeAspect="1"/>
            </p:cNvPicPr>
            <p:nvPr/>
          </p:nvPicPr>
          <p:blipFill>
            <a:blip r:embed="rId7" cstate="print"/>
            <a:srcRect/>
            <a:stretch>
              <a:fillRect/>
            </a:stretch>
          </p:blipFill>
          <p:spPr bwMode="auto">
            <a:xfrm>
              <a:off x="4641928" y="3563813"/>
              <a:ext cx="326376" cy="432048"/>
            </a:xfrm>
            <a:prstGeom prst="rect">
              <a:avLst/>
            </a:prstGeom>
            <a:noFill/>
            <a:ln w="9525">
              <a:noFill/>
              <a:miter lim="800000"/>
              <a:headEnd/>
              <a:tailEnd/>
            </a:ln>
          </p:spPr>
        </p:pic>
        <p:sp>
          <p:nvSpPr>
            <p:cNvPr id="19483" name="pole tekstowe 78"/>
            <p:cNvSpPr txBox="1">
              <a:spLocks noChangeArrowheads="1"/>
            </p:cNvSpPr>
            <p:nvPr/>
          </p:nvSpPr>
          <p:spPr bwMode="auto">
            <a:xfrm>
              <a:off x="1727944" y="3995861"/>
              <a:ext cx="936104" cy="610623"/>
            </a:xfrm>
            <a:prstGeom prst="rect">
              <a:avLst/>
            </a:prstGeom>
            <a:noFill/>
            <a:ln w="9525">
              <a:noFill/>
              <a:miter lim="800000"/>
              <a:headEnd/>
              <a:tailEnd/>
            </a:ln>
          </p:spPr>
          <p:txBody>
            <a:bodyPr>
              <a:spAutoFit/>
            </a:bodyPr>
            <a:lstStyle/>
            <a:p>
              <a:pPr algn="ctr"/>
              <a:r>
                <a:rPr lang="pl-PL" sz="1000">
                  <a:latin typeface="Calibri" pitchFamily="34" charset="0"/>
                </a:rPr>
                <a:t>Workflow management service</a:t>
              </a:r>
            </a:p>
          </p:txBody>
        </p:sp>
        <p:sp>
          <p:nvSpPr>
            <p:cNvPr id="19484" name="pole tekstowe 80"/>
            <p:cNvSpPr txBox="1">
              <a:spLocks noChangeArrowheads="1"/>
            </p:cNvSpPr>
            <p:nvPr/>
          </p:nvSpPr>
          <p:spPr bwMode="auto">
            <a:xfrm>
              <a:off x="2679961" y="3995861"/>
              <a:ext cx="795528" cy="271388"/>
            </a:xfrm>
            <a:prstGeom prst="rect">
              <a:avLst/>
            </a:prstGeom>
            <a:noFill/>
            <a:ln w="9525">
              <a:noFill/>
              <a:miter lim="800000"/>
              <a:headEnd/>
              <a:tailEnd/>
            </a:ln>
          </p:spPr>
          <p:txBody>
            <a:bodyPr wrap="none">
              <a:spAutoFit/>
            </a:bodyPr>
            <a:lstStyle/>
            <a:p>
              <a:r>
                <a:rPr lang="pl-PL" sz="1000">
                  <a:latin typeface="Calibri" pitchFamily="34" charset="0"/>
                </a:rPr>
                <a:t>Developer</a:t>
              </a:r>
            </a:p>
          </p:txBody>
        </p:sp>
        <p:sp>
          <p:nvSpPr>
            <p:cNvPr id="19485" name="pole tekstowe 81"/>
            <p:cNvSpPr txBox="1">
              <a:spLocks noChangeArrowheads="1"/>
            </p:cNvSpPr>
            <p:nvPr/>
          </p:nvSpPr>
          <p:spPr bwMode="auto">
            <a:xfrm>
              <a:off x="3566627" y="3995861"/>
              <a:ext cx="701875" cy="271388"/>
            </a:xfrm>
            <a:prstGeom prst="rect">
              <a:avLst/>
            </a:prstGeom>
            <a:noFill/>
            <a:ln w="9525">
              <a:noFill/>
              <a:miter lim="800000"/>
              <a:headEnd/>
              <a:tailEnd/>
            </a:ln>
          </p:spPr>
          <p:txBody>
            <a:bodyPr wrap="none">
              <a:spAutoFit/>
            </a:bodyPr>
            <a:lstStyle/>
            <a:p>
              <a:r>
                <a:rPr lang="pl-PL" sz="1000">
                  <a:latin typeface="Calibri" pitchFamily="34" charset="0"/>
                </a:rPr>
                <a:t>End user</a:t>
              </a:r>
            </a:p>
          </p:txBody>
        </p:sp>
        <p:sp>
          <p:nvSpPr>
            <p:cNvPr id="19486" name="pole tekstowe 82"/>
            <p:cNvSpPr txBox="1">
              <a:spLocks noChangeArrowheads="1"/>
            </p:cNvSpPr>
            <p:nvPr/>
          </p:nvSpPr>
          <p:spPr bwMode="auto">
            <a:xfrm>
              <a:off x="4320232" y="3995861"/>
              <a:ext cx="1000508" cy="271388"/>
            </a:xfrm>
            <a:prstGeom prst="rect">
              <a:avLst/>
            </a:prstGeom>
            <a:noFill/>
            <a:ln w="9525">
              <a:noFill/>
              <a:miter lim="800000"/>
              <a:headEnd/>
              <a:tailEnd/>
            </a:ln>
          </p:spPr>
          <p:txBody>
            <a:bodyPr wrap="none">
              <a:spAutoFit/>
            </a:bodyPr>
            <a:lstStyle/>
            <a:p>
              <a:r>
                <a:rPr lang="pl-PL" sz="1000">
                  <a:latin typeface="Calibri" pitchFamily="34" charset="0"/>
                </a:rPr>
                <a:t>Administrator</a:t>
              </a:r>
            </a:p>
          </p:txBody>
        </p:sp>
      </p:grpSp>
      <p:sp>
        <p:nvSpPr>
          <p:cNvPr id="19465" name="pole tekstowe 83"/>
          <p:cNvSpPr txBox="1">
            <a:spLocks noChangeArrowheads="1"/>
          </p:cNvSpPr>
          <p:nvPr/>
        </p:nvSpPr>
        <p:spPr bwMode="auto">
          <a:xfrm>
            <a:off x="6009121" y="3059987"/>
            <a:ext cx="1241280" cy="362918"/>
          </a:xfrm>
          <a:prstGeom prst="rect">
            <a:avLst/>
          </a:prstGeom>
          <a:noFill/>
          <a:ln w="9525">
            <a:noFill/>
            <a:miter lim="800000"/>
            <a:headEnd/>
            <a:tailEnd/>
          </a:ln>
        </p:spPr>
        <p:txBody>
          <a:bodyPr lIns="82945" tIns="41473" rIns="82945" bIns="41473">
            <a:spAutoFit/>
          </a:bodyPr>
          <a:lstStyle/>
          <a:p>
            <a:pPr algn="ctr"/>
            <a:r>
              <a:rPr lang="pl-PL">
                <a:latin typeface="Calibri" pitchFamily="34" charset="0"/>
              </a:rPr>
              <a:t>VPH clients</a:t>
            </a:r>
          </a:p>
        </p:txBody>
      </p:sp>
      <p:sp>
        <p:nvSpPr>
          <p:cNvPr id="87" name="Prostokąt zaokrąglony 86"/>
          <p:cNvSpPr/>
          <p:nvPr/>
        </p:nvSpPr>
        <p:spPr>
          <a:xfrm>
            <a:off x="1437120" y="3059987"/>
            <a:ext cx="4507200" cy="1110357"/>
          </a:xfrm>
          <a:prstGeom prst="roundRect">
            <a:avLst>
              <a:gd name="adj" fmla="val 11331"/>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8" name="Strzałka w górę i w dół 87"/>
          <p:cNvSpPr/>
          <p:nvPr/>
        </p:nvSpPr>
        <p:spPr>
          <a:xfrm>
            <a:off x="4245121" y="4170344"/>
            <a:ext cx="131040" cy="326914"/>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9" name="Prostokąt zaokrąglony 88"/>
          <p:cNvSpPr/>
          <p:nvPr/>
        </p:nvSpPr>
        <p:spPr bwMode="auto">
          <a:xfrm>
            <a:off x="1241281" y="5346947"/>
            <a:ext cx="6138720" cy="1175163"/>
          </a:xfrm>
          <a:prstGeom prst="roundRect">
            <a:avLst>
              <a:gd name="adj" fmla="val 742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90" name="Prostokąt zaokrąglony 89"/>
          <p:cNvSpPr/>
          <p:nvPr/>
        </p:nvSpPr>
        <p:spPr bwMode="auto">
          <a:xfrm>
            <a:off x="1437121" y="5476561"/>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0" name="pole tekstowe 41"/>
          <p:cNvSpPr txBox="1">
            <a:spLocks noChangeArrowheads="1"/>
          </p:cNvSpPr>
          <p:nvPr/>
        </p:nvSpPr>
        <p:spPr bwMode="auto">
          <a:xfrm>
            <a:off x="3300918" y="5476561"/>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sp>
        <p:nvSpPr>
          <p:cNvPr id="105" name="Strzałka w górę i w dół 104"/>
          <p:cNvSpPr/>
          <p:nvPr/>
        </p:nvSpPr>
        <p:spPr>
          <a:xfrm>
            <a:off x="4245121" y="5803475"/>
            <a:ext cx="131040" cy="26210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06" name="Prostokąt zaokrąglony 105"/>
          <p:cNvSpPr/>
          <p:nvPr/>
        </p:nvSpPr>
        <p:spPr bwMode="auto">
          <a:xfrm>
            <a:off x="1437121" y="6065583"/>
            <a:ext cx="5747040" cy="326914"/>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3" name="pole tekstowe 41"/>
          <p:cNvSpPr txBox="1">
            <a:spLocks noChangeArrowheads="1"/>
          </p:cNvSpPr>
          <p:nvPr/>
        </p:nvSpPr>
        <p:spPr bwMode="auto">
          <a:xfrm>
            <a:off x="3181067" y="6065583"/>
            <a:ext cx="2467948"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Atomic Service Instances</a:t>
            </a:r>
          </a:p>
        </p:txBody>
      </p:sp>
      <p:sp>
        <p:nvSpPr>
          <p:cNvPr id="108" name="Strzałka w górę i w dół 107"/>
          <p:cNvSpPr/>
          <p:nvPr/>
        </p:nvSpPr>
        <p:spPr>
          <a:xfrm>
            <a:off x="4245121" y="4824173"/>
            <a:ext cx="131040" cy="65238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9475" name="pole tekstowe 110"/>
          <p:cNvSpPr txBox="1">
            <a:spLocks noChangeArrowheads="1"/>
          </p:cNvSpPr>
          <p:nvPr/>
        </p:nvSpPr>
        <p:spPr bwMode="auto">
          <a:xfrm>
            <a:off x="6596641" y="5062133"/>
            <a:ext cx="1176480" cy="2505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Public internet</a:t>
            </a:r>
          </a:p>
        </p:txBody>
      </p:sp>
      <p:sp>
        <p:nvSpPr>
          <p:cNvPr id="19476" name="pole tekstowe 11"/>
          <p:cNvSpPr txBox="1">
            <a:spLocks noChangeArrowheads="1"/>
          </p:cNvSpPr>
          <p:nvPr/>
        </p:nvSpPr>
        <p:spPr bwMode="auto">
          <a:xfrm>
            <a:off x="5944320" y="3386902"/>
            <a:ext cx="143568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(or any authorized user capable of presenting a valid security token)</a:t>
            </a:r>
          </a:p>
        </p:txBody>
      </p:sp>
      <p:sp>
        <p:nvSpPr>
          <p:cNvPr id="31"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2800" dirty="0">
                <a:solidFill>
                  <a:srgbClr val="11488B"/>
                </a:solidFill>
                <a:effectLst>
                  <a:outerShdw blurRad="38100" dist="38100" dir="2700000" algn="tl">
                    <a:srgbClr val="000000">
                      <a:alpha val="43137"/>
                    </a:srgbClr>
                  </a:outerShdw>
                </a:effectLst>
                <a:latin typeface="+mj-lt"/>
                <a:ea typeface="+mj-ea"/>
                <a:cs typeface="+mj-cs"/>
              </a:rPr>
              <a:t>Security </a:t>
            </a:r>
            <a:r>
              <a:rPr lang="en-US" sz="2800" dirty="0">
                <a:solidFill>
                  <a:srgbClr val="11488B"/>
                </a:solidFill>
                <a:effectLst>
                  <a:outerShdw blurRad="38100" dist="38100" dir="2700000" algn="tl">
                    <a:srgbClr val="000000">
                      <a:alpha val="43137"/>
                    </a:srgbClr>
                  </a:outerShdw>
                </a:effectLst>
                <a:latin typeface="+mj-lt"/>
                <a:ea typeface="+mj-ea"/>
                <a:cs typeface="+mj-cs"/>
              </a:rPr>
              <a:t>f</a:t>
            </a:r>
            <a:r>
              <a:rPr lang="pl-PL" sz="2800" dirty="0" err="1">
                <a:solidFill>
                  <a:srgbClr val="11488B"/>
                </a:solidFill>
                <a:effectLst>
                  <a:outerShdw blurRad="38100" dist="38100" dir="2700000" algn="tl">
                    <a:srgbClr val="000000">
                      <a:alpha val="43137"/>
                    </a:srgbClr>
                  </a:outerShdw>
                </a:effectLst>
                <a:latin typeface="+mj-lt"/>
                <a:ea typeface="+mj-ea"/>
                <a:cs typeface="+mj-cs"/>
              </a:rPr>
              <a:t>ramework</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0639198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ostokąt 200"/>
          <p:cNvSpPr/>
          <p:nvPr/>
        </p:nvSpPr>
        <p:spPr bwMode="auto">
          <a:xfrm>
            <a:off x="2325601" y="1822463"/>
            <a:ext cx="6314400" cy="262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pic>
        <p:nvPicPr>
          <p:cNvPr id="6147" name="Obraz 244" descr="generic_server01.png"/>
          <p:cNvPicPr>
            <a:picLocks noChangeAspect="1"/>
          </p:cNvPicPr>
          <p:nvPr/>
        </p:nvPicPr>
        <p:blipFill>
          <a:blip r:embed="rId3" cstate="print"/>
          <a:srcRect/>
          <a:stretch>
            <a:fillRect/>
          </a:stretch>
        </p:blipFill>
        <p:spPr bwMode="auto">
          <a:xfrm>
            <a:off x="6624000" y="5599979"/>
            <a:ext cx="444960" cy="630786"/>
          </a:xfrm>
          <a:prstGeom prst="rect">
            <a:avLst/>
          </a:prstGeom>
          <a:noFill/>
          <a:ln w="9525">
            <a:noFill/>
            <a:miter lim="800000"/>
            <a:headEnd/>
            <a:tailEnd/>
          </a:ln>
        </p:spPr>
      </p:pic>
      <p:pic>
        <p:nvPicPr>
          <p:cNvPr id="6148" name="Obraz 245" descr="generic_server03.png"/>
          <p:cNvPicPr>
            <a:picLocks noChangeAspect="1"/>
          </p:cNvPicPr>
          <p:nvPr/>
        </p:nvPicPr>
        <p:blipFill>
          <a:blip r:embed="rId4" cstate="print"/>
          <a:srcRect/>
          <a:stretch>
            <a:fillRect/>
          </a:stretch>
        </p:blipFill>
        <p:spPr bwMode="auto">
          <a:xfrm>
            <a:off x="6632640" y="4974953"/>
            <a:ext cx="385920" cy="591903"/>
          </a:xfrm>
          <a:prstGeom prst="rect">
            <a:avLst/>
          </a:prstGeom>
          <a:noFill/>
          <a:ln w="9525">
            <a:noFill/>
            <a:miter lim="800000"/>
            <a:headEnd/>
            <a:tailEnd/>
          </a:ln>
        </p:spPr>
      </p:pic>
      <p:pic>
        <p:nvPicPr>
          <p:cNvPr id="6149" name="Obraz 246" descr="generic_server02.png"/>
          <p:cNvPicPr>
            <a:picLocks noChangeAspect="1"/>
          </p:cNvPicPr>
          <p:nvPr/>
        </p:nvPicPr>
        <p:blipFill>
          <a:blip r:embed="rId5" cstate="print"/>
          <a:srcRect/>
          <a:stretch>
            <a:fillRect/>
          </a:stretch>
        </p:blipFill>
        <p:spPr bwMode="auto">
          <a:xfrm>
            <a:off x="7269120" y="5008077"/>
            <a:ext cx="479520" cy="627906"/>
          </a:xfrm>
          <a:prstGeom prst="rect">
            <a:avLst/>
          </a:prstGeom>
          <a:noFill/>
          <a:ln w="9525">
            <a:noFill/>
            <a:miter lim="800000"/>
            <a:headEnd/>
            <a:tailEnd/>
          </a:ln>
        </p:spPr>
      </p:pic>
      <p:pic>
        <p:nvPicPr>
          <p:cNvPr id="6150" name="Obraz 247" descr="db1.png"/>
          <p:cNvPicPr>
            <a:picLocks noChangeAspect="1"/>
          </p:cNvPicPr>
          <p:nvPr/>
        </p:nvPicPr>
        <p:blipFill>
          <a:blip r:embed="rId6" cstate="print"/>
          <a:srcRect/>
          <a:stretch>
            <a:fillRect/>
          </a:stretch>
        </p:blipFill>
        <p:spPr bwMode="auto">
          <a:xfrm>
            <a:off x="7865280" y="5042641"/>
            <a:ext cx="535680" cy="591902"/>
          </a:xfrm>
          <a:prstGeom prst="rect">
            <a:avLst/>
          </a:prstGeom>
          <a:noFill/>
          <a:ln w="9525">
            <a:noFill/>
            <a:miter lim="800000"/>
            <a:headEnd/>
            <a:tailEnd/>
          </a:ln>
        </p:spPr>
      </p:pic>
      <p:sp>
        <p:nvSpPr>
          <p:cNvPr id="210" name="Prostokąt zaokrąglony 209"/>
          <p:cNvSpPr/>
          <p:nvPr/>
        </p:nvSpPr>
        <p:spPr bwMode="auto">
          <a:xfrm>
            <a:off x="6445440" y="4889985"/>
            <a:ext cx="2132640" cy="1421429"/>
          </a:xfrm>
          <a:prstGeom prst="roundRect">
            <a:avLst>
              <a:gd name="adj" fmla="val 3682"/>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11" name="Prostokąt zaokrąglony 210"/>
          <p:cNvSpPr/>
          <p:nvPr/>
        </p:nvSpPr>
        <p:spPr bwMode="auto">
          <a:xfrm>
            <a:off x="7394400" y="5758396"/>
            <a:ext cx="1006560" cy="434926"/>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153" name="pole tekstowe 250"/>
          <p:cNvSpPr txBox="1">
            <a:spLocks noChangeArrowheads="1"/>
          </p:cNvSpPr>
          <p:nvPr/>
        </p:nvSpPr>
        <p:spPr bwMode="auto">
          <a:xfrm>
            <a:off x="7394400" y="5758396"/>
            <a:ext cx="1006560" cy="383745"/>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Physical</a:t>
            </a:r>
          </a:p>
          <a:p>
            <a:pPr algn="ctr"/>
            <a:r>
              <a:rPr lang="pl-PL" sz="1000">
                <a:latin typeface="Calibri" pitchFamily="34" charset="0"/>
              </a:rPr>
              <a:t>resources</a:t>
            </a:r>
          </a:p>
        </p:txBody>
      </p:sp>
      <p:sp>
        <p:nvSpPr>
          <p:cNvPr id="215" name="Prostokąt zaokrąglony 214"/>
          <p:cNvSpPr/>
          <p:nvPr/>
        </p:nvSpPr>
        <p:spPr bwMode="auto">
          <a:xfrm>
            <a:off x="6445440" y="1926154"/>
            <a:ext cx="2134080" cy="2795333"/>
          </a:xfrm>
          <a:prstGeom prst="roundRect">
            <a:avLst>
              <a:gd name="adj" fmla="val 368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2" name="Grupa 255"/>
          <p:cNvGrpSpPr>
            <a:grpSpLocks/>
          </p:cNvGrpSpPr>
          <p:nvPr/>
        </p:nvGrpSpPr>
        <p:grpSpPr bwMode="auto">
          <a:xfrm>
            <a:off x="6572161" y="1688529"/>
            <a:ext cx="1899360" cy="296671"/>
            <a:chOff x="2159992" y="1619596"/>
            <a:chExt cx="2308294" cy="360364"/>
          </a:xfrm>
        </p:grpSpPr>
        <p:sp>
          <p:nvSpPr>
            <p:cNvPr id="461" name="Prostokąt zaokrąglony 460"/>
            <p:cNvSpPr/>
            <p:nvPr/>
          </p:nvSpPr>
          <p:spPr bwMode="auto">
            <a:xfrm>
              <a:off x="2159992" y="1619596"/>
              <a:ext cx="2308294"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1" name="pole tekstowe 257"/>
            <p:cNvSpPr txBox="1">
              <a:spLocks noChangeArrowheads="1"/>
            </p:cNvSpPr>
            <p:nvPr/>
          </p:nvSpPr>
          <p:spPr bwMode="auto">
            <a:xfrm>
              <a:off x="2159992" y="1619596"/>
              <a:ext cx="2261936" cy="355161"/>
            </a:xfrm>
            <a:prstGeom prst="rect">
              <a:avLst/>
            </a:prstGeom>
            <a:noFill/>
            <a:ln w="9525">
              <a:noFill/>
              <a:miter lim="800000"/>
              <a:headEnd/>
              <a:tailEnd/>
            </a:ln>
          </p:spPr>
          <p:txBody>
            <a:bodyPr wrap="none">
              <a:spAutoFit/>
            </a:bodyPr>
            <a:lstStyle/>
            <a:p>
              <a:r>
                <a:rPr lang="pl-PL" sz="1300">
                  <a:latin typeface="Calibri" pitchFamily="34" charset="0"/>
                </a:rPr>
                <a:t>Atomic Service Instances</a:t>
              </a:r>
              <a:endParaRPr lang="en-US" sz="1300">
                <a:latin typeface="Calibri" pitchFamily="34" charset="0"/>
              </a:endParaRPr>
            </a:p>
          </p:txBody>
        </p:sp>
      </p:grpSp>
      <p:sp>
        <p:nvSpPr>
          <p:cNvPr id="6156" name="pole tekstowe 264"/>
          <p:cNvSpPr txBox="1">
            <a:spLocks noChangeArrowheads="1"/>
          </p:cNvSpPr>
          <p:nvPr/>
        </p:nvSpPr>
        <p:spPr bwMode="auto">
          <a:xfrm>
            <a:off x="6387840" y="1965038"/>
            <a:ext cx="2252160" cy="532856"/>
          </a:xfrm>
          <a:prstGeom prst="rect">
            <a:avLst/>
          </a:prstGeom>
          <a:noFill/>
          <a:ln w="9525">
            <a:noFill/>
            <a:miter lim="800000"/>
            <a:headEnd/>
            <a:tailEnd/>
          </a:ln>
        </p:spPr>
        <p:txBody>
          <a:bodyPr lIns="75231" tIns="37617" rIns="75231" bIns="37617">
            <a:spAutoFit/>
          </a:bodyPr>
          <a:lstStyle/>
          <a:p>
            <a:pPr algn="ctr"/>
            <a:r>
              <a:rPr lang="pl-PL" sz="1000">
                <a:solidFill>
                  <a:srgbClr val="FF0000"/>
                </a:solidFill>
                <a:latin typeface="Calibri" pitchFamily="34" charset="0"/>
              </a:rPr>
              <a:t>Deployed by AMS (T2.1) on available resources as required by WF mgmt (T6.5) or generic AS invoker (T6.3) </a:t>
            </a:r>
          </a:p>
        </p:txBody>
      </p:sp>
      <p:grpSp>
        <p:nvGrpSpPr>
          <p:cNvPr id="3" name="Grupa 43"/>
          <p:cNvGrpSpPr>
            <a:grpSpLocks/>
          </p:cNvGrpSpPr>
          <p:nvPr/>
        </p:nvGrpSpPr>
        <p:grpSpPr bwMode="auto">
          <a:xfrm>
            <a:off x="6552000" y="3037951"/>
            <a:ext cx="1955520" cy="295231"/>
            <a:chOff x="1000650" y="2539453"/>
            <a:chExt cx="2159808" cy="360663"/>
          </a:xfrm>
        </p:grpSpPr>
        <p:sp>
          <p:nvSpPr>
            <p:cNvPr id="459" name="Prostokąt zaokrąglony 458"/>
            <p:cNvSpPr/>
            <p:nvPr/>
          </p:nvSpPr>
          <p:spPr>
            <a:xfrm>
              <a:off x="1000650" y="2539453"/>
              <a:ext cx="2159808" cy="360663"/>
            </a:xfrm>
            <a:prstGeom prst="roundRect">
              <a:avLst/>
            </a:prstGeom>
            <a:solidFill>
              <a:schemeClr val="tx1">
                <a:alpha val="19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 name="pole tekstowe 40"/>
            <p:cNvSpPr txBox="1">
              <a:spLocks noChangeArrowheads="1"/>
            </p:cNvSpPr>
            <p:nvPr/>
          </p:nvSpPr>
          <p:spPr bwMode="auto">
            <a:xfrm>
              <a:off x="1243161" y="2539453"/>
              <a:ext cx="1747944" cy="338390"/>
            </a:xfrm>
            <a:prstGeom prst="rect">
              <a:avLst/>
            </a:prstGeom>
            <a:noFill/>
            <a:ln w="9525">
              <a:noFill/>
              <a:miter lim="800000"/>
              <a:headEnd/>
              <a:tailEnd/>
            </a:ln>
          </p:spPr>
          <p:txBody>
            <a:bodyPr wrap="none">
              <a:spAutoFit/>
            </a:bodyPr>
            <a:lstStyle/>
            <a:p>
              <a:pPr algn="ctr">
                <a:defRPr/>
              </a:pPr>
              <a:r>
                <a:rPr lang="pl-PL" sz="1200" dirty="0">
                  <a:latin typeface="+mj-lt"/>
                </a:rPr>
                <a:t>Raw OS (Linux variant)</a:t>
              </a:r>
              <a:endParaRPr lang="en-US" sz="1200" dirty="0">
                <a:latin typeface="+mj-lt"/>
              </a:endParaRPr>
            </a:p>
          </p:txBody>
        </p:sp>
      </p:grpSp>
      <p:sp>
        <p:nvSpPr>
          <p:cNvPr id="223" name="Prostokąt zaokrąglony 222"/>
          <p:cNvSpPr/>
          <p:nvPr/>
        </p:nvSpPr>
        <p:spPr bwMode="auto">
          <a:xfrm>
            <a:off x="6564961" y="3361984"/>
            <a:ext cx="1955520" cy="296671"/>
          </a:xfrm>
          <a:prstGeom prst="roundRect">
            <a:avLst/>
          </a:prstGeom>
          <a:solidFill>
            <a:srgbClr val="00B050">
              <a:alpha val="1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225" name="pole tekstowe 40"/>
          <p:cNvSpPr txBox="1">
            <a:spLocks noChangeArrowheads="1"/>
          </p:cNvSpPr>
          <p:nvPr/>
        </p:nvSpPr>
        <p:spPr bwMode="auto">
          <a:xfrm>
            <a:off x="6552000" y="3361984"/>
            <a:ext cx="2016000" cy="267868"/>
          </a:xfrm>
          <a:prstGeom prst="rect">
            <a:avLst/>
          </a:prstGeom>
          <a:noFill/>
          <a:ln w="9525">
            <a:noFill/>
            <a:miter lim="800000"/>
            <a:headEnd/>
            <a:tailEnd/>
          </a:ln>
        </p:spPr>
        <p:txBody>
          <a:bodyPr wrap="none" lIns="82936" tIns="41469" rIns="82936" bIns="41469">
            <a:spAutoFit/>
          </a:bodyPr>
          <a:lstStyle/>
          <a:p>
            <a:pPr algn="ctr">
              <a:defRPr/>
            </a:pPr>
            <a:r>
              <a:rPr lang="pl-PL" sz="1200" dirty="0">
                <a:latin typeface="+mj-lt"/>
              </a:rPr>
              <a:t>LOB Federated storage access</a:t>
            </a:r>
            <a:endParaRPr lang="en-US" sz="1200" dirty="0">
              <a:latin typeface="+mj-lt"/>
            </a:endParaRPr>
          </a:p>
        </p:txBody>
      </p:sp>
      <p:sp>
        <p:nvSpPr>
          <p:cNvPr id="226" name="Prostokąt zaokrąglony 225"/>
          <p:cNvSpPr/>
          <p:nvPr/>
        </p:nvSpPr>
        <p:spPr bwMode="auto">
          <a:xfrm>
            <a:off x="6559201" y="3701860"/>
            <a:ext cx="1948320" cy="296671"/>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227" name="pole tekstowe 35"/>
          <p:cNvSpPr txBox="1">
            <a:spLocks noChangeArrowheads="1"/>
          </p:cNvSpPr>
          <p:nvPr/>
        </p:nvSpPr>
        <p:spPr bwMode="auto">
          <a:xfrm>
            <a:off x="6559201" y="3704740"/>
            <a:ext cx="1955520" cy="267868"/>
          </a:xfrm>
          <a:prstGeom prst="rect">
            <a:avLst/>
          </a:prstGeom>
          <a:noFill/>
          <a:ln w="9525">
            <a:noFill/>
            <a:miter lim="800000"/>
            <a:headEnd/>
            <a:tailEnd/>
          </a:ln>
        </p:spPr>
        <p:txBody>
          <a:bodyPr lIns="82936" tIns="41469" rIns="82936" bIns="41469">
            <a:spAutoFit/>
          </a:bodyPr>
          <a:lstStyle/>
          <a:p>
            <a:pPr algn="ctr">
              <a:defRPr/>
            </a:pPr>
            <a:r>
              <a:rPr lang="pl-PL" sz="1200" dirty="0">
                <a:latin typeface="+mj-lt"/>
              </a:rPr>
              <a:t>Web Service cmd. wrapper</a:t>
            </a:r>
            <a:endParaRPr lang="en-US" sz="1200" dirty="0">
              <a:latin typeface="+mj-lt"/>
            </a:endParaRPr>
          </a:p>
        </p:txBody>
      </p:sp>
      <p:grpSp>
        <p:nvGrpSpPr>
          <p:cNvPr id="4" name="Grupa 32"/>
          <p:cNvGrpSpPr>
            <a:grpSpLocks/>
          </p:cNvGrpSpPr>
          <p:nvPr/>
        </p:nvGrpSpPr>
        <p:grpSpPr bwMode="auto">
          <a:xfrm>
            <a:off x="6557760" y="4367210"/>
            <a:ext cx="1955520" cy="296671"/>
            <a:chOff x="856874" y="5865205"/>
            <a:chExt cx="2087874" cy="648820"/>
          </a:xfrm>
        </p:grpSpPr>
        <p:sp>
          <p:nvSpPr>
            <p:cNvPr id="456" name="Prostokąt zaokrąglony 455"/>
            <p:cNvSpPr/>
            <p:nvPr/>
          </p:nvSpPr>
          <p:spPr bwMode="auto">
            <a:xfrm>
              <a:off x="856874" y="5865205"/>
              <a:ext cx="2087874" cy="64882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36" name="pole tekstowe 47"/>
            <p:cNvSpPr txBox="1">
              <a:spLocks noChangeArrowheads="1"/>
            </p:cNvSpPr>
            <p:nvPr/>
          </p:nvSpPr>
          <p:spPr bwMode="auto">
            <a:xfrm>
              <a:off x="1173273" y="5865944"/>
              <a:ext cx="1708554" cy="605797"/>
            </a:xfrm>
            <a:prstGeom prst="rect">
              <a:avLst/>
            </a:prstGeom>
            <a:noFill/>
            <a:ln w="9525">
              <a:noFill/>
              <a:miter lim="800000"/>
              <a:headEnd/>
              <a:tailEnd/>
            </a:ln>
          </p:spPr>
          <p:txBody>
            <a:bodyPr>
              <a:spAutoFit/>
            </a:bodyPr>
            <a:lstStyle/>
            <a:p>
              <a:pPr algn="ctr"/>
              <a:r>
                <a:rPr lang="pl-PL" sz="1200">
                  <a:latin typeface="Gill Sans MT" pitchFamily="34" charset="0"/>
                </a:rPr>
                <a:t>Generic VNC server</a:t>
              </a:r>
            </a:p>
          </p:txBody>
        </p:sp>
        <p:pic>
          <p:nvPicPr>
            <p:cNvPr id="6337" name="Picture 2"/>
            <p:cNvPicPr>
              <a:picLocks noChangeAspect="1" noChangeArrowheads="1"/>
            </p:cNvPicPr>
            <p:nvPr/>
          </p:nvPicPr>
          <p:blipFill>
            <a:blip r:embed="rId7" cstate="print"/>
            <a:srcRect/>
            <a:stretch>
              <a:fillRect/>
            </a:stretch>
          </p:blipFill>
          <p:spPr bwMode="auto">
            <a:xfrm>
              <a:off x="928884" y="5937954"/>
              <a:ext cx="307670" cy="504056"/>
            </a:xfrm>
            <a:prstGeom prst="rect">
              <a:avLst/>
            </a:prstGeom>
            <a:noFill/>
            <a:ln w="9525">
              <a:solidFill>
                <a:schemeClr val="accent1"/>
              </a:solidFill>
              <a:miter lim="800000"/>
              <a:headEnd/>
              <a:tailEnd/>
            </a:ln>
          </p:spPr>
        </p:pic>
      </p:grpSp>
      <p:grpSp>
        <p:nvGrpSpPr>
          <p:cNvPr id="5" name="Grupa 51"/>
          <p:cNvGrpSpPr>
            <a:grpSpLocks/>
          </p:cNvGrpSpPr>
          <p:nvPr/>
        </p:nvGrpSpPr>
        <p:grpSpPr bwMode="auto">
          <a:xfrm>
            <a:off x="6557760" y="2548299"/>
            <a:ext cx="1955520" cy="296671"/>
            <a:chOff x="5616376" y="3275778"/>
            <a:chExt cx="2377169" cy="359821"/>
          </a:xfrm>
        </p:grpSpPr>
        <p:sp>
          <p:nvSpPr>
            <p:cNvPr id="454" name="Prostokąt zaokrąglony 453"/>
            <p:cNvSpPr/>
            <p:nvPr/>
          </p:nvSpPr>
          <p:spPr>
            <a:xfrm>
              <a:off x="5616376" y="3275778"/>
              <a:ext cx="2377169" cy="359821"/>
            </a:xfrm>
            <a:prstGeom prst="roundRect">
              <a:avLst/>
            </a:prstGeom>
            <a:solidFill>
              <a:schemeClr val="accent5">
                <a:lumMod val="60000"/>
                <a:lumOff val="40000"/>
                <a:alpha val="19000"/>
              </a:scheme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5" name="pole tekstowe 48"/>
            <p:cNvSpPr txBox="1">
              <a:spLocks noChangeArrowheads="1"/>
            </p:cNvSpPr>
            <p:nvPr/>
          </p:nvSpPr>
          <p:spPr bwMode="auto">
            <a:xfrm>
              <a:off x="5805315" y="3275778"/>
              <a:ext cx="1950280" cy="335962"/>
            </a:xfrm>
            <a:prstGeom prst="rect">
              <a:avLst/>
            </a:prstGeom>
            <a:noFill/>
            <a:ln w="9525">
              <a:noFill/>
              <a:prstDash val="dash"/>
              <a:miter lim="800000"/>
              <a:headEnd/>
              <a:tailEnd/>
            </a:ln>
          </p:spPr>
          <p:txBody>
            <a:bodyPr wrap="none">
              <a:spAutoFit/>
            </a:bodyPr>
            <a:lstStyle/>
            <a:p>
              <a:pPr algn="ctr">
                <a:defRPr/>
              </a:pPr>
              <a:r>
                <a:rPr lang="pl-PL" sz="1200" b="1" dirty="0">
                  <a:latin typeface="+mj-lt"/>
                </a:rPr>
                <a:t>VPH-Share Tool / App.</a:t>
              </a:r>
              <a:endParaRPr lang="en-US" sz="1200" b="1" dirty="0">
                <a:latin typeface="+mj-lt"/>
              </a:endParaRPr>
            </a:p>
          </p:txBody>
        </p:sp>
      </p:grpSp>
      <p:cxnSp>
        <p:nvCxnSpPr>
          <p:cNvPr id="235" name="Łącznik prosty ze strzałką 234"/>
          <p:cNvCxnSpPr>
            <a:stCxn id="215" idx="2"/>
          </p:cNvCxnSpPr>
          <p:nvPr/>
        </p:nvCxnSpPr>
        <p:spPr bwMode="auto">
          <a:xfrm rot="5400000">
            <a:off x="7428231" y="4805736"/>
            <a:ext cx="168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Łącznik prosty ze strzałką 235"/>
          <p:cNvCxnSpPr/>
          <p:nvPr/>
        </p:nvCxnSpPr>
        <p:spPr bwMode="auto">
          <a:xfrm>
            <a:off x="4017600" y="4227516"/>
            <a:ext cx="236160" cy="1440"/>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 name="Grupa 252"/>
          <p:cNvGrpSpPr>
            <a:grpSpLocks/>
          </p:cNvGrpSpPr>
          <p:nvPr/>
        </p:nvGrpSpPr>
        <p:grpSpPr bwMode="auto">
          <a:xfrm>
            <a:off x="2950560" y="3763787"/>
            <a:ext cx="1006560" cy="888573"/>
            <a:chOff x="2736056" y="3635821"/>
            <a:chExt cx="1224136" cy="1079947"/>
          </a:xfrm>
        </p:grpSpPr>
        <p:grpSp>
          <p:nvGrpSpPr>
            <p:cNvPr id="7" name="Grupa 106"/>
            <p:cNvGrpSpPr>
              <a:grpSpLocks/>
            </p:cNvGrpSpPr>
            <p:nvPr/>
          </p:nvGrpSpPr>
          <p:grpSpPr bwMode="auto">
            <a:xfrm>
              <a:off x="2809613" y="4423467"/>
              <a:ext cx="446573" cy="224521"/>
              <a:chOff x="7345671" y="5796476"/>
              <a:chExt cx="446476" cy="224644"/>
            </a:xfrm>
          </p:grpSpPr>
          <p:sp>
            <p:nvSpPr>
              <p:cNvPr id="452" name="Prostokąt zaokrąglony 451"/>
              <p:cNvSpPr/>
              <p:nvPr/>
            </p:nvSpPr>
            <p:spPr>
              <a:xfrm>
                <a:off x="7345668" y="5796474"/>
                <a:ext cx="446476" cy="22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2" name="pole tekstowe 96"/>
              <p:cNvSpPr txBox="1">
                <a:spLocks noChangeArrowheads="1"/>
              </p:cNvSpPr>
              <p:nvPr/>
            </p:nvSpPr>
            <p:spPr bwMode="auto">
              <a:xfrm>
                <a:off x="7416586" y="5796559"/>
                <a:ext cx="360335" cy="224561"/>
              </a:xfrm>
              <a:prstGeom prst="rect">
                <a:avLst/>
              </a:prstGeom>
              <a:noFill/>
              <a:ln w="9525">
                <a:noFill/>
                <a:miter lim="800000"/>
                <a:headEnd/>
                <a:tailEnd/>
              </a:ln>
            </p:spPr>
            <p:txBody>
              <a:bodyPr lIns="0" tIns="0" rIns="0" bIns="0">
                <a:spAutoFit/>
              </a:bodyPr>
              <a:lstStyle/>
              <a:p>
                <a:r>
                  <a:rPr lang="pl-PL" sz="1200">
                    <a:latin typeface="Calibri" pitchFamily="34" charset="0"/>
                  </a:rPr>
                  <a:t>T2.5</a:t>
                </a:r>
                <a:endParaRPr lang="en-US" sz="1200">
                  <a:latin typeface="Calibri" pitchFamily="34" charset="0"/>
                </a:endParaRPr>
              </a:p>
            </p:txBody>
          </p:sp>
        </p:grpSp>
        <p:grpSp>
          <p:nvGrpSpPr>
            <p:cNvPr id="8" name="Grupa 94"/>
            <p:cNvGrpSpPr>
              <a:grpSpLocks/>
            </p:cNvGrpSpPr>
            <p:nvPr/>
          </p:nvGrpSpPr>
          <p:grpSpPr bwMode="auto">
            <a:xfrm>
              <a:off x="2809609" y="3754839"/>
              <a:ext cx="1007688" cy="547950"/>
              <a:chOff x="4321174" y="5866876"/>
              <a:chExt cx="1007421" cy="548110"/>
            </a:xfrm>
          </p:grpSpPr>
          <p:sp>
            <p:nvSpPr>
              <p:cNvPr id="448" name="Prostokąt zaokrąglony 447"/>
              <p:cNvSpPr/>
              <p:nvPr/>
            </p:nvSpPr>
            <p:spPr bwMode="auto">
              <a:xfrm>
                <a:off x="4464740" y="5866876"/>
                <a:ext cx="854393" cy="528751"/>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8" name="pole tekstowe 92"/>
              <p:cNvSpPr txBox="1">
                <a:spLocks noChangeArrowheads="1"/>
              </p:cNvSpPr>
              <p:nvPr/>
            </p:nvSpPr>
            <p:spPr bwMode="auto">
              <a:xfrm>
                <a:off x="4607959" y="5909854"/>
                <a:ext cx="720636" cy="505132"/>
              </a:xfrm>
              <a:prstGeom prst="rect">
                <a:avLst/>
              </a:prstGeom>
              <a:noFill/>
              <a:ln w="9525">
                <a:noFill/>
                <a:miter lim="800000"/>
                <a:headEnd/>
                <a:tailEnd/>
              </a:ln>
            </p:spPr>
            <p:txBody>
              <a:bodyPr>
                <a:spAutoFit/>
              </a:bodyPr>
              <a:lstStyle/>
              <a:p>
                <a:pPr algn="ctr"/>
                <a:r>
                  <a:rPr lang="pl-PL" sz="1000">
                    <a:latin typeface="Calibri" pitchFamily="34" charset="0"/>
                  </a:rPr>
                  <a:t>DRI</a:t>
                </a:r>
              </a:p>
              <a:p>
                <a:pPr algn="ctr"/>
                <a:r>
                  <a:rPr lang="pl-PL" sz="1000">
                    <a:latin typeface="Calibri" pitchFamily="34" charset="0"/>
                  </a:rPr>
                  <a:t>Service</a:t>
                </a:r>
              </a:p>
            </p:txBody>
          </p:sp>
          <p:sp>
            <p:nvSpPr>
              <p:cNvPr id="450" name="Prostokąt zaokrąglony 449"/>
              <p:cNvSpPr/>
              <p:nvPr/>
            </p:nvSpPr>
            <p:spPr bwMode="auto">
              <a:xfrm>
                <a:off x="4321174" y="5938659"/>
                <a:ext cx="287132" cy="145320"/>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1" name="Prostokąt zaokrąglony 450"/>
              <p:cNvSpPr/>
              <p:nvPr/>
            </p:nvSpPr>
            <p:spPr bwMode="auto">
              <a:xfrm>
                <a:off x="4321174" y="6155762"/>
                <a:ext cx="287132" cy="143568"/>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7" name="Prostokąt zaokrąglony 446"/>
            <p:cNvSpPr/>
            <p:nvPr/>
          </p:nvSpPr>
          <p:spPr bwMode="auto">
            <a:xfrm>
              <a:off x="2736056" y="3635821"/>
              <a:ext cx="1224136" cy="1079947"/>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5" name="Prostokąt zaokrąglony 244"/>
          <p:cNvSpPr/>
          <p:nvPr/>
        </p:nvSpPr>
        <p:spPr bwMode="auto">
          <a:xfrm>
            <a:off x="2358720" y="1926154"/>
            <a:ext cx="3970080" cy="4385260"/>
          </a:xfrm>
          <a:prstGeom prst="roundRect">
            <a:avLst>
              <a:gd name="adj" fmla="val 1708"/>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9" name="Grupa 18"/>
          <p:cNvGrpSpPr>
            <a:grpSpLocks/>
          </p:cNvGrpSpPr>
          <p:nvPr/>
        </p:nvGrpSpPr>
        <p:grpSpPr bwMode="auto">
          <a:xfrm>
            <a:off x="4314240" y="2044246"/>
            <a:ext cx="1658880" cy="2845739"/>
            <a:chOff x="4188872" y="3784575"/>
            <a:chExt cx="917334" cy="810840"/>
          </a:xfrm>
        </p:grpSpPr>
        <p:sp>
          <p:nvSpPr>
            <p:cNvPr id="443" name="Puszka 442"/>
            <p:cNvSpPr/>
            <p:nvPr/>
          </p:nvSpPr>
          <p:spPr>
            <a:xfrm>
              <a:off x="4188872" y="3784575"/>
              <a:ext cx="917334" cy="810840"/>
            </a:xfrm>
            <a:prstGeom prst="can">
              <a:avLst>
                <a:gd name="adj" fmla="val 18144"/>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3" name="pole tekstowe 98"/>
            <p:cNvSpPr txBox="1">
              <a:spLocks noChangeArrowheads="1"/>
            </p:cNvSpPr>
            <p:nvPr/>
          </p:nvSpPr>
          <p:spPr bwMode="auto">
            <a:xfrm>
              <a:off x="4221376" y="4466976"/>
              <a:ext cx="884830" cy="114004"/>
            </a:xfrm>
            <a:prstGeom prst="rect">
              <a:avLst/>
            </a:prstGeom>
            <a:noFill/>
            <a:ln w="9525">
              <a:noFill/>
              <a:miter lim="800000"/>
              <a:headEnd/>
              <a:tailEnd/>
            </a:ln>
          </p:spPr>
          <p:txBody>
            <a:bodyPr>
              <a:spAutoFit/>
            </a:bodyPr>
            <a:lstStyle/>
            <a:p>
              <a:pPr algn="ctr"/>
              <a:r>
                <a:rPr lang="pl-PL" sz="1000">
                  <a:latin typeface="Calibri" pitchFamily="34" charset="0"/>
                </a:rPr>
                <a:t>Atmosphere persistence layer (internal registry)</a:t>
              </a:r>
            </a:p>
          </p:txBody>
        </p:sp>
      </p:grpSp>
      <p:grpSp>
        <p:nvGrpSpPr>
          <p:cNvPr id="10" name="Grupa 124"/>
          <p:cNvGrpSpPr>
            <a:grpSpLocks/>
          </p:cNvGrpSpPr>
          <p:nvPr/>
        </p:nvGrpSpPr>
        <p:grpSpPr bwMode="auto">
          <a:xfrm>
            <a:off x="4373281" y="2459010"/>
            <a:ext cx="888480" cy="1052750"/>
            <a:chOff x="2591494" y="4643933"/>
            <a:chExt cx="1081433" cy="1278121"/>
          </a:xfrm>
        </p:grpSpPr>
        <p:grpSp>
          <p:nvGrpSpPr>
            <p:cNvPr id="11" name="Grupa 79"/>
            <p:cNvGrpSpPr>
              <a:grpSpLocks/>
            </p:cNvGrpSpPr>
            <p:nvPr/>
          </p:nvGrpSpPr>
          <p:grpSpPr bwMode="auto">
            <a:xfrm>
              <a:off x="2736056" y="4643933"/>
              <a:ext cx="764392" cy="792088"/>
              <a:chOff x="2808064" y="5292005"/>
              <a:chExt cx="764392" cy="792088"/>
            </a:xfrm>
          </p:grpSpPr>
          <p:sp>
            <p:nvSpPr>
              <p:cNvPr id="440" name="Zagięty narożnik 439"/>
              <p:cNvSpPr/>
              <p:nvPr/>
            </p:nvSpPr>
            <p:spPr>
              <a:xfrm>
                <a:off x="2807226" y="5292005"/>
                <a:ext cx="550357" cy="64867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1" name="Zagięty narożnik 440"/>
              <p:cNvSpPr/>
              <p:nvPr/>
            </p:nvSpPr>
            <p:spPr>
              <a:xfrm>
                <a:off x="2907131" y="5363691"/>
                <a:ext cx="564379" cy="648678"/>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2" name="Zagięty narożnik 441"/>
              <p:cNvSpPr/>
              <p:nvPr/>
            </p:nvSpPr>
            <p:spPr>
              <a:xfrm>
                <a:off x="3022811" y="5437126"/>
                <a:ext cx="564379" cy="64692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318" name="pole tekstowe 80"/>
            <p:cNvSpPr txBox="1">
              <a:spLocks noChangeArrowheads="1"/>
            </p:cNvSpPr>
            <p:nvPr/>
          </p:nvSpPr>
          <p:spPr bwMode="auto">
            <a:xfrm>
              <a:off x="2591494" y="5436418"/>
              <a:ext cx="1081433" cy="485636"/>
            </a:xfrm>
            <a:prstGeom prst="rect">
              <a:avLst/>
            </a:prstGeom>
            <a:noFill/>
            <a:ln w="9525">
              <a:noFill/>
              <a:miter lim="800000"/>
              <a:headEnd/>
              <a:tailEnd/>
            </a:ln>
          </p:spPr>
          <p:txBody>
            <a:bodyPr>
              <a:spAutoFit/>
            </a:bodyPr>
            <a:lstStyle/>
            <a:p>
              <a:pPr algn="ctr"/>
              <a:r>
                <a:rPr lang="pl-PL" sz="1000">
                  <a:latin typeface="Calibri" pitchFamily="34" charset="0"/>
                </a:rPr>
                <a:t>VM templates</a:t>
              </a:r>
            </a:p>
          </p:txBody>
        </p:sp>
      </p:grpSp>
      <p:grpSp>
        <p:nvGrpSpPr>
          <p:cNvPr id="12" name="Grupa 79"/>
          <p:cNvGrpSpPr>
            <a:grpSpLocks/>
          </p:cNvGrpSpPr>
          <p:nvPr/>
        </p:nvGrpSpPr>
        <p:grpSpPr bwMode="auto">
          <a:xfrm>
            <a:off x="5261760" y="2469090"/>
            <a:ext cx="629280" cy="650948"/>
            <a:chOff x="2808064" y="5292005"/>
            <a:chExt cx="764392" cy="792088"/>
          </a:xfrm>
        </p:grpSpPr>
        <p:sp>
          <p:nvSpPr>
            <p:cNvPr id="435" name="Zagięty narożnik 434"/>
            <p:cNvSpPr/>
            <p:nvPr/>
          </p:nvSpPr>
          <p:spPr>
            <a:xfrm>
              <a:off x="2808064" y="5292005"/>
              <a:ext cx="549242" cy="648391"/>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6" name="Zagięty narożnik 435"/>
            <p:cNvSpPr/>
            <p:nvPr/>
          </p:nvSpPr>
          <p:spPr>
            <a:xfrm>
              <a:off x="2909516" y="5363854"/>
              <a:ext cx="547494" cy="65014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7" name="Zagięty narożnik 436"/>
            <p:cNvSpPr/>
            <p:nvPr/>
          </p:nvSpPr>
          <p:spPr>
            <a:xfrm>
              <a:off x="3024962" y="5437455"/>
              <a:ext cx="547494" cy="646638"/>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71" name="pole tekstowe 85"/>
          <p:cNvSpPr txBox="1">
            <a:spLocks noChangeArrowheads="1"/>
          </p:cNvSpPr>
          <p:nvPr/>
        </p:nvSpPr>
        <p:spPr bwMode="auto">
          <a:xfrm>
            <a:off x="5143680" y="3121479"/>
            <a:ext cx="888480" cy="236185"/>
          </a:xfrm>
          <a:prstGeom prst="rect">
            <a:avLst/>
          </a:prstGeom>
          <a:noFill/>
          <a:ln w="9525">
            <a:noFill/>
            <a:miter lim="800000"/>
            <a:headEnd/>
            <a:tailEnd/>
          </a:ln>
        </p:spPr>
        <p:txBody>
          <a:bodyPr lIns="82936" tIns="41469" rIns="82936" bIns="41469">
            <a:spAutoFit/>
          </a:bodyPr>
          <a:lstStyle/>
          <a:p>
            <a:pPr algn="ctr"/>
            <a:r>
              <a:rPr lang="pl-PL" sz="1000">
                <a:latin typeface="Calibri" pitchFamily="34" charset="0"/>
              </a:rPr>
              <a:t>AS images</a:t>
            </a:r>
          </a:p>
        </p:txBody>
      </p:sp>
      <p:grpSp>
        <p:nvGrpSpPr>
          <p:cNvPr id="13" name="Grupa 134"/>
          <p:cNvGrpSpPr>
            <a:grpSpLocks/>
          </p:cNvGrpSpPr>
          <p:nvPr/>
        </p:nvGrpSpPr>
        <p:grpSpPr bwMode="auto">
          <a:xfrm>
            <a:off x="4314240" y="3467117"/>
            <a:ext cx="947520" cy="1103261"/>
            <a:chOff x="2592040" y="5436021"/>
            <a:chExt cx="1152894" cy="1531238"/>
          </a:xfrm>
        </p:grpSpPr>
        <p:grpSp>
          <p:nvGrpSpPr>
            <p:cNvPr id="14" name="Grupa 132"/>
            <p:cNvGrpSpPr>
              <a:grpSpLocks/>
            </p:cNvGrpSpPr>
            <p:nvPr/>
          </p:nvGrpSpPr>
          <p:grpSpPr bwMode="auto">
            <a:xfrm>
              <a:off x="2736056" y="5436021"/>
              <a:ext cx="864096" cy="792088"/>
              <a:chOff x="2736056" y="5436021"/>
              <a:chExt cx="864096" cy="792088"/>
            </a:xfrm>
          </p:grpSpPr>
          <p:sp>
            <p:nvSpPr>
              <p:cNvPr id="431" name="Chmurka 430"/>
              <p:cNvSpPr/>
              <p:nvPr/>
            </p:nvSpPr>
            <p:spPr>
              <a:xfrm>
                <a:off x="2735714" y="5436021"/>
                <a:ext cx="863795" cy="79153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2" name="Sześcian 431"/>
              <p:cNvSpPr/>
              <p:nvPr/>
            </p:nvSpPr>
            <p:spPr>
              <a:xfrm>
                <a:off x="2951225" y="5581934"/>
                <a:ext cx="217263" cy="213874"/>
              </a:xfrm>
              <a:prstGeom prst="cub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3" name="Puszka 432"/>
              <p:cNvSpPr/>
              <p:nvPr/>
            </p:nvSpPr>
            <p:spPr>
              <a:xfrm>
                <a:off x="3238572" y="5581934"/>
                <a:ext cx="173459" cy="213874"/>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4" name="Sześcian 433"/>
              <p:cNvSpPr/>
              <p:nvPr/>
            </p:nvSpPr>
            <p:spPr>
              <a:xfrm>
                <a:off x="3044087" y="5849775"/>
                <a:ext cx="215511" cy="217871"/>
              </a:xfrm>
              <a:prstGeom prst="cub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309" name="pole tekstowe 133"/>
            <p:cNvSpPr txBox="1">
              <a:spLocks noChangeArrowheads="1"/>
            </p:cNvSpPr>
            <p:nvPr/>
          </p:nvSpPr>
          <p:spPr bwMode="auto">
            <a:xfrm>
              <a:off x="2592040" y="6198354"/>
              <a:ext cx="1152894" cy="768905"/>
            </a:xfrm>
            <a:prstGeom prst="rect">
              <a:avLst/>
            </a:prstGeom>
            <a:noFill/>
            <a:ln w="9525">
              <a:noFill/>
              <a:miter lim="800000"/>
              <a:headEnd/>
              <a:tailEnd/>
            </a:ln>
          </p:spPr>
          <p:txBody>
            <a:bodyPr>
              <a:spAutoFit/>
            </a:bodyPr>
            <a:lstStyle/>
            <a:p>
              <a:pPr algn="ctr"/>
              <a:r>
                <a:rPr lang="pl-PL" sz="1000">
                  <a:latin typeface="Calibri" pitchFamily="34" charset="0"/>
                </a:rPr>
                <a:t>Available cloud</a:t>
              </a:r>
            </a:p>
            <a:p>
              <a:pPr algn="ctr"/>
              <a:r>
                <a:rPr lang="pl-PL" sz="1000">
                  <a:latin typeface="Calibri" pitchFamily="34" charset="0"/>
                </a:rPr>
                <a:t>infrastructure</a:t>
              </a:r>
            </a:p>
          </p:txBody>
        </p:sp>
      </p:grpSp>
      <p:grpSp>
        <p:nvGrpSpPr>
          <p:cNvPr id="15" name="Grupa 159"/>
          <p:cNvGrpSpPr>
            <a:grpSpLocks/>
          </p:cNvGrpSpPr>
          <p:nvPr/>
        </p:nvGrpSpPr>
        <p:grpSpPr bwMode="auto">
          <a:xfrm>
            <a:off x="5143680" y="3408069"/>
            <a:ext cx="888480" cy="1042867"/>
            <a:chOff x="3528417" y="5436616"/>
            <a:chExt cx="1079847" cy="1266225"/>
          </a:xfrm>
        </p:grpSpPr>
        <p:sp>
          <p:nvSpPr>
            <p:cNvPr id="6298" name="pole tekstowe 139"/>
            <p:cNvSpPr txBox="1">
              <a:spLocks noChangeArrowheads="1"/>
            </p:cNvSpPr>
            <p:nvPr/>
          </p:nvSpPr>
          <p:spPr bwMode="auto">
            <a:xfrm>
              <a:off x="3528417" y="6198353"/>
              <a:ext cx="1079847" cy="504488"/>
            </a:xfrm>
            <a:prstGeom prst="rect">
              <a:avLst/>
            </a:prstGeom>
            <a:noFill/>
            <a:ln w="9525">
              <a:noFill/>
              <a:miter lim="800000"/>
              <a:headEnd/>
              <a:tailEnd/>
            </a:ln>
          </p:spPr>
          <p:txBody>
            <a:bodyPr>
              <a:spAutoFit/>
            </a:bodyPr>
            <a:lstStyle/>
            <a:p>
              <a:pPr algn="ctr"/>
              <a:r>
                <a:rPr lang="pl-PL" sz="1000">
                  <a:latin typeface="Calibri" pitchFamily="34" charset="0"/>
                </a:rPr>
                <a:t>Managed</a:t>
              </a:r>
            </a:p>
            <a:p>
              <a:pPr algn="ctr"/>
              <a:r>
                <a:rPr lang="pl-PL" sz="1000">
                  <a:latin typeface="Calibri" pitchFamily="34" charset="0"/>
                </a:rPr>
                <a:t>datasets</a:t>
              </a:r>
            </a:p>
          </p:txBody>
        </p:sp>
        <p:grpSp>
          <p:nvGrpSpPr>
            <p:cNvPr id="16" name="Grupa 152"/>
            <p:cNvGrpSpPr>
              <a:grpSpLocks/>
            </p:cNvGrpSpPr>
            <p:nvPr/>
          </p:nvGrpSpPr>
          <p:grpSpPr bwMode="auto">
            <a:xfrm>
              <a:off x="3672927" y="5436616"/>
              <a:ext cx="647908" cy="646981"/>
              <a:chOff x="3646925" y="5436616"/>
              <a:chExt cx="647908" cy="646981"/>
            </a:xfrm>
          </p:grpSpPr>
          <p:sp>
            <p:nvSpPr>
              <p:cNvPr id="427" name="Zagięty narożnik 426"/>
              <p:cNvSpPr/>
              <p:nvPr/>
            </p:nvSpPr>
            <p:spPr>
              <a:xfrm>
                <a:off x="3673930" y="5436616"/>
                <a:ext cx="547799" cy="646981"/>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7" name="pole tekstowe 151"/>
              <p:cNvSpPr txBox="1">
                <a:spLocks noChangeArrowheads="1"/>
              </p:cNvSpPr>
              <p:nvPr/>
            </p:nvSpPr>
            <p:spPr bwMode="auto">
              <a:xfrm>
                <a:off x="3646925" y="5441376"/>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nvGrpSpPr>
            <p:cNvPr id="17" name="Grupa 153"/>
            <p:cNvGrpSpPr>
              <a:grpSpLocks/>
            </p:cNvGrpSpPr>
            <p:nvPr/>
          </p:nvGrpSpPr>
          <p:grpSpPr bwMode="auto">
            <a:xfrm>
              <a:off x="3744388" y="5508309"/>
              <a:ext cx="647908" cy="660970"/>
              <a:chOff x="3646378" y="5436301"/>
              <a:chExt cx="647908" cy="660970"/>
            </a:xfrm>
          </p:grpSpPr>
          <p:sp>
            <p:nvSpPr>
              <p:cNvPr id="425" name="Zagięty narożnik 154"/>
              <p:cNvSpPr/>
              <p:nvPr/>
            </p:nvSpPr>
            <p:spPr>
              <a:xfrm>
                <a:off x="3671929" y="5436301"/>
                <a:ext cx="549549" cy="66097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5" name="pole tekstowe 155"/>
              <p:cNvSpPr txBox="1">
                <a:spLocks noChangeArrowheads="1"/>
              </p:cNvSpPr>
              <p:nvPr/>
            </p:nvSpPr>
            <p:spPr bwMode="auto">
              <a:xfrm>
                <a:off x="3646378" y="5440780"/>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nvGrpSpPr>
            <p:cNvPr id="18" name="Grupa 421"/>
            <p:cNvGrpSpPr>
              <a:grpSpLocks/>
            </p:cNvGrpSpPr>
            <p:nvPr/>
          </p:nvGrpSpPr>
          <p:grpSpPr bwMode="auto">
            <a:xfrm>
              <a:off x="3815848" y="5593990"/>
              <a:ext cx="647908" cy="634741"/>
              <a:chOff x="3645830" y="5449974"/>
              <a:chExt cx="647908" cy="634741"/>
            </a:xfrm>
          </p:grpSpPr>
          <p:sp>
            <p:nvSpPr>
              <p:cNvPr id="423" name="Zagięty narożnik 422"/>
              <p:cNvSpPr/>
              <p:nvPr/>
            </p:nvSpPr>
            <p:spPr>
              <a:xfrm>
                <a:off x="3671677" y="5449974"/>
                <a:ext cx="547798" cy="634741"/>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3" name="pole tekstowe 158"/>
              <p:cNvSpPr txBox="1">
                <a:spLocks noChangeArrowheads="1"/>
              </p:cNvSpPr>
              <p:nvPr/>
            </p:nvSpPr>
            <p:spPr bwMode="auto">
              <a:xfrm>
                <a:off x="3645830" y="5454468"/>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cxnSp>
        <p:nvCxnSpPr>
          <p:cNvPr id="256" name="Łącznik prosty ze strzałką 255"/>
          <p:cNvCxnSpPr/>
          <p:nvPr/>
        </p:nvCxnSpPr>
        <p:spPr bwMode="auto">
          <a:xfrm>
            <a:off x="3543841" y="2696634"/>
            <a:ext cx="709920" cy="1441"/>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 name="Grupa 253"/>
          <p:cNvGrpSpPr>
            <a:grpSpLocks/>
          </p:cNvGrpSpPr>
          <p:nvPr/>
        </p:nvGrpSpPr>
        <p:grpSpPr bwMode="auto">
          <a:xfrm>
            <a:off x="2476800" y="2340918"/>
            <a:ext cx="1008000" cy="888573"/>
            <a:chOff x="2159992" y="2411685"/>
            <a:chExt cx="1224136" cy="1079947"/>
          </a:xfrm>
        </p:grpSpPr>
        <p:grpSp>
          <p:nvGrpSpPr>
            <p:cNvPr id="20" name="Grupa 106"/>
            <p:cNvGrpSpPr>
              <a:grpSpLocks/>
            </p:cNvGrpSpPr>
            <p:nvPr/>
          </p:nvGrpSpPr>
          <p:grpSpPr bwMode="auto">
            <a:xfrm>
              <a:off x="2233445" y="3199331"/>
              <a:ext cx="445937" cy="224521"/>
              <a:chOff x="7345565" y="5796476"/>
              <a:chExt cx="445840" cy="224644"/>
            </a:xfrm>
          </p:grpSpPr>
          <p:sp>
            <p:nvSpPr>
              <p:cNvPr id="417" name="Prostokąt zaokrąglony 416"/>
              <p:cNvSpPr/>
              <p:nvPr/>
            </p:nvSpPr>
            <p:spPr>
              <a:xfrm>
                <a:off x="7345561" y="5796474"/>
                <a:ext cx="445839" cy="22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7" name="pole tekstowe 163"/>
              <p:cNvSpPr txBox="1">
                <a:spLocks noChangeArrowheads="1"/>
              </p:cNvSpPr>
              <p:nvPr/>
            </p:nvSpPr>
            <p:spPr bwMode="auto">
              <a:xfrm>
                <a:off x="7416398" y="5796559"/>
                <a:ext cx="359869" cy="224561"/>
              </a:xfrm>
              <a:prstGeom prst="rect">
                <a:avLst/>
              </a:prstGeom>
              <a:noFill/>
              <a:ln w="9525">
                <a:noFill/>
                <a:miter lim="800000"/>
                <a:headEnd/>
                <a:tailEnd/>
              </a:ln>
            </p:spPr>
            <p:txBody>
              <a:bodyPr lIns="0" tIns="0" rIns="0" bIns="0">
                <a:spAutoFit/>
              </a:bodyPr>
              <a:lstStyle/>
              <a:p>
                <a:r>
                  <a:rPr lang="pl-PL" sz="1200">
                    <a:latin typeface="Calibri" pitchFamily="34" charset="0"/>
                  </a:rPr>
                  <a:t>T2.1</a:t>
                </a:r>
                <a:endParaRPr lang="en-US" sz="1200">
                  <a:latin typeface="Calibri" pitchFamily="34" charset="0"/>
                </a:endParaRPr>
              </a:p>
            </p:txBody>
          </p:sp>
        </p:grpSp>
        <p:grpSp>
          <p:nvGrpSpPr>
            <p:cNvPr id="21" name="Grupa 94"/>
            <p:cNvGrpSpPr>
              <a:grpSpLocks/>
            </p:cNvGrpSpPr>
            <p:nvPr/>
          </p:nvGrpSpPr>
          <p:grpSpPr bwMode="auto">
            <a:xfrm>
              <a:off x="2233440" y="2530703"/>
              <a:ext cx="1007979" cy="547950"/>
              <a:chOff x="4321070" y="5866876"/>
              <a:chExt cx="1007712" cy="548110"/>
            </a:xfrm>
          </p:grpSpPr>
          <p:sp>
            <p:nvSpPr>
              <p:cNvPr id="413" name="Prostokąt zaokrąglony 412"/>
              <p:cNvSpPr/>
              <p:nvPr/>
            </p:nvSpPr>
            <p:spPr bwMode="auto">
              <a:xfrm>
                <a:off x="4464431" y="5866876"/>
                <a:ext cx="854921" cy="528751"/>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3" name="pole tekstowe 166"/>
              <p:cNvSpPr txBox="1">
                <a:spLocks noChangeArrowheads="1"/>
              </p:cNvSpPr>
              <p:nvPr/>
            </p:nvSpPr>
            <p:spPr bwMode="auto">
              <a:xfrm>
                <a:off x="4607493" y="5909854"/>
                <a:ext cx="721289" cy="505132"/>
              </a:xfrm>
              <a:prstGeom prst="rect">
                <a:avLst/>
              </a:prstGeom>
              <a:noFill/>
              <a:ln w="9525">
                <a:noFill/>
                <a:miter lim="800000"/>
                <a:headEnd/>
                <a:tailEnd/>
              </a:ln>
            </p:spPr>
            <p:txBody>
              <a:bodyPr>
                <a:spAutoFit/>
              </a:bodyPr>
              <a:lstStyle/>
              <a:p>
                <a:pPr algn="ctr"/>
                <a:r>
                  <a:rPr lang="pl-PL" sz="1000">
                    <a:latin typeface="Calibri" pitchFamily="34" charset="0"/>
                  </a:rPr>
                  <a:t>AM</a:t>
                </a:r>
              </a:p>
              <a:p>
                <a:pPr algn="ctr"/>
                <a:r>
                  <a:rPr lang="pl-PL" sz="1000">
                    <a:latin typeface="Calibri" pitchFamily="34" charset="0"/>
                  </a:rPr>
                  <a:t>Service</a:t>
                </a:r>
              </a:p>
            </p:txBody>
          </p:sp>
          <p:sp>
            <p:nvSpPr>
              <p:cNvPr id="415" name="Prostokąt zaokrąglony 414"/>
              <p:cNvSpPr/>
              <p:nvPr/>
            </p:nvSpPr>
            <p:spPr bwMode="auto">
              <a:xfrm>
                <a:off x="4321070" y="5938659"/>
                <a:ext cx="286722" cy="145320"/>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6" name="Prostokąt zaokrąglony 415"/>
              <p:cNvSpPr/>
              <p:nvPr/>
            </p:nvSpPr>
            <p:spPr bwMode="auto">
              <a:xfrm>
                <a:off x="4321070" y="6155762"/>
                <a:ext cx="286722" cy="143568"/>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12" name="Prostokąt zaokrąglony 411"/>
            <p:cNvSpPr/>
            <p:nvPr/>
          </p:nvSpPr>
          <p:spPr bwMode="auto">
            <a:xfrm>
              <a:off x="2159992" y="2411685"/>
              <a:ext cx="1224136" cy="1079947"/>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2" name="Grupa 211"/>
          <p:cNvGrpSpPr>
            <a:grpSpLocks/>
          </p:cNvGrpSpPr>
          <p:nvPr/>
        </p:nvGrpSpPr>
        <p:grpSpPr bwMode="auto">
          <a:xfrm>
            <a:off x="2653920" y="3289977"/>
            <a:ext cx="397440" cy="2721886"/>
            <a:chOff x="3240109" y="4787949"/>
            <a:chExt cx="1239081" cy="1251611"/>
          </a:xfrm>
        </p:grpSpPr>
        <p:cxnSp>
          <p:nvCxnSpPr>
            <p:cNvPr id="408" name="Łącznik prosty 407"/>
            <p:cNvCxnSpPr/>
            <p:nvPr/>
          </p:nvCxnSpPr>
          <p:spPr>
            <a:xfrm rot="5400000">
              <a:off x="2614302" y="5413755"/>
              <a:ext cx="125161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9" name="Łącznik prosty ze strzałką 408"/>
            <p:cNvCxnSpPr/>
            <p:nvPr/>
          </p:nvCxnSpPr>
          <p:spPr>
            <a:xfrm>
              <a:off x="3240109" y="6038898"/>
              <a:ext cx="1239081" cy="66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upa 224"/>
          <p:cNvGrpSpPr>
            <a:grpSpLocks/>
          </p:cNvGrpSpPr>
          <p:nvPr/>
        </p:nvGrpSpPr>
        <p:grpSpPr bwMode="auto">
          <a:xfrm>
            <a:off x="4491361" y="5008077"/>
            <a:ext cx="1499040" cy="591902"/>
            <a:chOff x="4515307" y="5652046"/>
            <a:chExt cx="1821149" cy="720080"/>
          </a:xfrm>
        </p:grpSpPr>
        <p:grpSp>
          <p:nvGrpSpPr>
            <p:cNvPr id="24" name="Grupa 106"/>
            <p:cNvGrpSpPr>
              <a:grpSpLocks/>
            </p:cNvGrpSpPr>
            <p:nvPr/>
          </p:nvGrpSpPr>
          <p:grpSpPr bwMode="auto">
            <a:xfrm>
              <a:off x="5832623" y="6078706"/>
              <a:ext cx="446104" cy="224656"/>
              <a:chOff x="7345361" y="5795927"/>
              <a:chExt cx="446007" cy="224779"/>
            </a:xfrm>
          </p:grpSpPr>
          <p:sp>
            <p:nvSpPr>
              <p:cNvPr id="406" name="Prostokąt zaokrąglony 405"/>
              <p:cNvSpPr/>
              <p:nvPr/>
            </p:nvSpPr>
            <p:spPr>
              <a:xfrm>
                <a:off x="7345360" y="5796761"/>
                <a:ext cx="446007" cy="220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6" name="pole tekstowe 217"/>
              <p:cNvSpPr txBox="1">
                <a:spLocks noChangeArrowheads="1"/>
              </p:cNvSpPr>
              <p:nvPr/>
            </p:nvSpPr>
            <p:spPr bwMode="auto">
              <a:xfrm>
                <a:off x="7417317" y="5795927"/>
                <a:ext cx="358753" cy="224779"/>
              </a:xfrm>
              <a:prstGeom prst="rect">
                <a:avLst/>
              </a:prstGeom>
              <a:noFill/>
              <a:ln w="9525">
                <a:noFill/>
                <a:miter lim="800000"/>
                <a:headEnd/>
                <a:tailEnd/>
              </a:ln>
            </p:spPr>
            <p:txBody>
              <a:bodyPr lIns="0" tIns="0" rIns="0" bIns="0">
                <a:spAutoFit/>
              </a:bodyPr>
              <a:lstStyle/>
              <a:p>
                <a:r>
                  <a:rPr lang="pl-PL" sz="1200">
                    <a:latin typeface="Calibri" pitchFamily="34" charset="0"/>
                  </a:rPr>
                  <a:t>T2.4</a:t>
                </a:r>
                <a:endParaRPr lang="en-US" sz="1200">
                  <a:latin typeface="Calibri" pitchFamily="34" charset="0"/>
                </a:endParaRPr>
              </a:p>
            </p:txBody>
          </p:sp>
        </p:grpSp>
        <p:grpSp>
          <p:nvGrpSpPr>
            <p:cNvPr id="25" name="Grupa 94"/>
            <p:cNvGrpSpPr>
              <a:grpSpLocks/>
            </p:cNvGrpSpPr>
            <p:nvPr/>
          </p:nvGrpSpPr>
          <p:grpSpPr bwMode="auto">
            <a:xfrm>
              <a:off x="4515307" y="5771183"/>
              <a:ext cx="1440089" cy="529110"/>
              <a:chOff x="4175653" y="5867067"/>
              <a:chExt cx="1439708" cy="529264"/>
            </a:xfrm>
          </p:grpSpPr>
          <p:sp>
            <p:nvSpPr>
              <p:cNvPr id="404" name="Prostokąt zaokrąglony 403"/>
              <p:cNvSpPr/>
              <p:nvPr/>
            </p:nvSpPr>
            <p:spPr bwMode="auto">
              <a:xfrm>
                <a:off x="4390775" y="5867067"/>
                <a:ext cx="1009151" cy="52926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4" name="pole tekstowe 220"/>
              <p:cNvSpPr txBox="1">
                <a:spLocks noChangeArrowheads="1"/>
              </p:cNvSpPr>
              <p:nvPr/>
            </p:nvSpPr>
            <p:spPr bwMode="auto">
              <a:xfrm>
                <a:off x="4175653" y="5890686"/>
                <a:ext cx="1439708" cy="505622"/>
              </a:xfrm>
              <a:prstGeom prst="rect">
                <a:avLst/>
              </a:prstGeom>
              <a:noFill/>
              <a:ln w="9525">
                <a:noFill/>
                <a:miter lim="800000"/>
                <a:headEnd/>
                <a:tailEnd/>
              </a:ln>
            </p:spPr>
            <p:txBody>
              <a:bodyPr>
                <a:spAutoFit/>
              </a:bodyPr>
              <a:lstStyle/>
              <a:p>
                <a:pPr algn="ctr"/>
                <a:r>
                  <a:rPr lang="pl-PL" sz="1000">
                    <a:latin typeface="Calibri" pitchFamily="34" charset="0"/>
                  </a:rPr>
                  <a:t>LOB federated</a:t>
                </a:r>
              </a:p>
              <a:p>
                <a:pPr algn="ctr"/>
                <a:r>
                  <a:rPr lang="pl-PL" sz="1000">
                    <a:latin typeface="Calibri" pitchFamily="34" charset="0"/>
                  </a:rPr>
                  <a:t>storage access</a:t>
                </a:r>
              </a:p>
            </p:txBody>
          </p:sp>
        </p:grpSp>
        <p:sp>
          <p:nvSpPr>
            <p:cNvPr id="403" name="Prostokąt zaokrąglony 402"/>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6" name="Grupa 225"/>
          <p:cNvGrpSpPr>
            <a:grpSpLocks/>
          </p:cNvGrpSpPr>
          <p:nvPr/>
        </p:nvGrpSpPr>
        <p:grpSpPr bwMode="auto">
          <a:xfrm>
            <a:off x="2992320" y="5659026"/>
            <a:ext cx="1499040" cy="593342"/>
            <a:chOff x="4515307" y="5652046"/>
            <a:chExt cx="1821149" cy="720080"/>
          </a:xfrm>
        </p:grpSpPr>
        <p:grpSp>
          <p:nvGrpSpPr>
            <p:cNvPr id="27" name="Grupa 106"/>
            <p:cNvGrpSpPr>
              <a:grpSpLocks/>
            </p:cNvGrpSpPr>
            <p:nvPr/>
          </p:nvGrpSpPr>
          <p:grpSpPr bwMode="auto">
            <a:xfrm>
              <a:off x="5832627" y="6078507"/>
              <a:ext cx="446102" cy="224304"/>
              <a:chOff x="7345365" y="5795733"/>
              <a:chExt cx="446005" cy="224427"/>
            </a:xfrm>
          </p:grpSpPr>
          <p:sp>
            <p:nvSpPr>
              <p:cNvPr id="399" name="Prostokąt zaokrąglony 398"/>
              <p:cNvSpPr/>
              <p:nvPr/>
            </p:nvSpPr>
            <p:spPr>
              <a:xfrm>
                <a:off x="7345361" y="5795727"/>
                <a:ext cx="446005" cy="222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9" name="pole tekstowe 232"/>
              <p:cNvSpPr txBox="1">
                <a:spLocks noChangeArrowheads="1"/>
              </p:cNvSpPr>
              <p:nvPr/>
            </p:nvSpPr>
            <p:spPr bwMode="auto">
              <a:xfrm>
                <a:off x="7416108" y="5795926"/>
                <a:ext cx="360027" cy="224234"/>
              </a:xfrm>
              <a:prstGeom prst="rect">
                <a:avLst/>
              </a:prstGeom>
              <a:noFill/>
              <a:ln w="9525">
                <a:noFill/>
                <a:miter lim="800000"/>
                <a:headEnd/>
                <a:tailEnd/>
              </a:ln>
            </p:spPr>
            <p:txBody>
              <a:bodyPr lIns="0" tIns="0" rIns="0" bIns="0">
                <a:spAutoFit/>
              </a:bodyPr>
              <a:lstStyle/>
              <a:p>
                <a:r>
                  <a:rPr lang="pl-PL" sz="1200">
                    <a:latin typeface="Calibri" pitchFamily="34" charset="0"/>
                  </a:rPr>
                  <a:t>T2.2</a:t>
                </a:r>
                <a:endParaRPr lang="en-US" sz="1200">
                  <a:latin typeface="Calibri" pitchFamily="34" charset="0"/>
                </a:endParaRPr>
              </a:p>
            </p:txBody>
          </p:sp>
        </p:grpSp>
        <p:grpSp>
          <p:nvGrpSpPr>
            <p:cNvPr id="28" name="Grupa 94"/>
            <p:cNvGrpSpPr>
              <a:grpSpLocks/>
            </p:cNvGrpSpPr>
            <p:nvPr/>
          </p:nvGrpSpPr>
          <p:grpSpPr bwMode="auto">
            <a:xfrm>
              <a:off x="4515307" y="5770894"/>
              <a:ext cx="1440420" cy="529573"/>
              <a:chOff x="4175653" y="5866777"/>
              <a:chExt cx="1440039" cy="529727"/>
            </a:xfrm>
          </p:grpSpPr>
          <p:sp>
            <p:nvSpPr>
              <p:cNvPr id="397" name="Prostokąt zaokrąglony 396"/>
              <p:cNvSpPr/>
              <p:nvPr/>
            </p:nvSpPr>
            <p:spPr bwMode="auto">
              <a:xfrm>
                <a:off x="4390776" y="5866777"/>
                <a:ext cx="1009149" cy="529727"/>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7" name="pole tekstowe 230"/>
              <p:cNvSpPr txBox="1">
                <a:spLocks noChangeArrowheads="1"/>
              </p:cNvSpPr>
              <p:nvPr/>
            </p:nvSpPr>
            <p:spPr bwMode="auto">
              <a:xfrm>
                <a:off x="4175653" y="5890687"/>
                <a:ext cx="1440039" cy="504395"/>
              </a:xfrm>
              <a:prstGeom prst="rect">
                <a:avLst/>
              </a:prstGeom>
              <a:noFill/>
              <a:ln w="9525">
                <a:noFill/>
                <a:miter lim="800000"/>
                <a:headEnd/>
                <a:tailEnd/>
              </a:ln>
            </p:spPr>
            <p:txBody>
              <a:bodyPr>
                <a:spAutoFit/>
              </a:bodyPr>
              <a:lstStyle/>
              <a:p>
                <a:pPr algn="ctr"/>
                <a:r>
                  <a:rPr lang="pl-PL" sz="1000">
                    <a:latin typeface="Calibri" pitchFamily="34" charset="0"/>
                  </a:rPr>
                  <a:t>Cloud stack</a:t>
                </a:r>
              </a:p>
              <a:p>
                <a:pPr algn="ctr"/>
                <a:r>
                  <a:rPr lang="pl-PL" sz="1000">
                    <a:latin typeface="Calibri" pitchFamily="34" charset="0"/>
                  </a:rPr>
                  <a:t>clients</a:t>
                </a:r>
              </a:p>
            </p:txBody>
          </p:sp>
        </p:grpSp>
        <p:sp>
          <p:nvSpPr>
            <p:cNvPr id="396" name="Prostokąt zaokrąglony 395"/>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9" name="Grupa 233"/>
          <p:cNvGrpSpPr>
            <a:grpSpLocks/>
          </p:cNvGrpSpPr>
          <p:nvPr/>
        </p:nvGrpSpPr>
        <p:grpSpPr bwMode="auto">
          <a:xfrm>
            <a:off x="4491361" y="5659026"/>
            <a:ext cx="1499040" cy="593342"/>
            <a:chOff x="4515307" y="5652046"/>
            <a:chExt cx="1821149" cy="720080"/>
          </a:xfrm>
        </p:grpSpPr>
        <p:grpSp>
          <p:nvGrpSpPr>
            <p:cNvPr id="30" name="Grupa 106"/>
            <p:cNvGrpSpPr>
              <a:grpSpLocks/>
            </p:cNvGrpSpPr>
            <p:nvPr/>
          </p:nvGrpSpPr>
          <p:grpSpPr bwMode="auto">
            <a:xfrm>
              <a:off x="5832623" y="6078507"/>
              <a:ext cx="446104" cy="224304"/>
              <a:chOff x="7345361" y="5795733"/>
              <a:chExt cx="446007" cy="224427"/>
            </a:xfrm>
          </p:grpSpPr>
          <p:sp>
            <p:nvSpPr>
              <p:cNvPr id="392" name="Prostokąt zaokrąglony 391"/>
              <p:cNvSpPr/>
              <p:nvPr/>
            </p:nvSpPr>
            <p:spPr>
              <a:xfrm>
                <a:off x="7345360" y="5795727"/>
                <a:ext cx="446007" cy="222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2" name="pole tekstowe 240"/>
              <p:cNvSpPr txBox="1">
                <a:spLocks noChangeArrowheads="1"/>
              </p:cNvSpPr>
              <p:nvPr/>
            </p:nvSpPr>
            <p:spPr bwMode="auto">
              <a:xfrm>
                <a:off x="7417317" y="5795926"/>
                <a:ext cx="358753" cy="224234"/>
              </a:xfrm>
              <a:prstGeom prst="rect">
                <a:avLst/>
              </a:prstGeom>
              <a:noFill/>
              <a:ln w="9525">
                <a:noFill/>
                <a:miter lim="800000"/>
                <a:headEnd/>
                <a:tailEnd/>
              </a:ln>
            </p:spPr>
            <p:txBody>
              <a:bodyPr lIns="0" tIns="0" rIns="0" bIns="0">
                <a:spAutoFit/>
              </a:bodyPr>
              <a:lstStyle/>
              <a:p>
                <a:r>
                  <a:rPr lang="pl-PL" sz="1200">
                    <a:latin typeface="Calibri" pitchFamily="34" charset="0"/>
                  </a:rPr>
                  <a:t>T2.3</a:t>
                </a:r>
                <a:endParaRPr lang="en-US" sz="1200">
                  <a:latin typeface="Calibri" pitchFamily="34" charset="0"/>
                </a:endParaRPr>
              </a:p>
            </p:txBody>
          </p:sp>
        </p:grpSp>
        <p:grpSp>
          <p:nvGrpSpPr>
            <p:cNvPr id="31" name="Grupa 94"/>
            <p:cNvGrpSpPr>
              <a:grpSpLocks/>
            </p:cNvGrpSpPr>
            <p:nvPr/>
          </p:nvGrpSpPr>
          <p:grpSpPr bwMode="auto">
            <a:xfrm>
              <a:off x="4515307" y="5770894"/>
              <a:ext cx="1440089" cy="529573"/>
              <a:chOff x="4175653" y="5866777"/>
              <a:chExt cx="1439708" cy="529727"/>
            </a:xfrm>
          </p:grpSpPr>
          <p:sp>
            <p:nvSpPr>
              <p:cNvPr id="390" name="Prostokąt zaokrąglony 389"/>
              <p:cNvSpPr/>
              <p:nvPr/>
            </p:nvSpPr>
            <p:spPr bwMode="auto">
              <a:xfrm>
                <a:off x="4390775" y="5866777"/>
                <a:ext cx="1009151" cy="529727"/>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0" name="pole tekstowe 238"/>
              <p:cNvSpPr txBox="1">
                <a:spLocks noChangeArrowheads="1"/>
              </p:cNvSpPr>
              <p:nvPr/>
            </p:nvSpPr>
            <p:spPr bwMode="auto">
              <a:xfrm>
                <a:off x="4175653" y="5890687"/>
                <a:ext cx="1439708" cy="504395"/>
              </a:xfrm>
              <a:prstGeom prst="rect">
                <a:avLst/>
              </a:prstGeom>
              <a:noFill/>
              <a:ln w="9525">
                <a:noFill/>
                <a:miter lim="800000"/>
                <a:headEnd/>
                <a:tailEnd/>
              </a:ln>
            </p:spPr>
            <p:txBody>
              <a:bodyPr>
                <a:spAutoFit/>
              </a:bodyPr>
              <a:lstStyle/>
              <a:p>
                <a:pPr algn="ctr"/>
                <a:r>
                  <a:rPr lang="pl-PL" sz="1000">
                    <a:latin typeface="Calibri" pitchFamily="34" charset="0"/>
                  </a:rPr>
                  <a:t>HPC resource</a:t>
                </a:r>
              </a:p>
              <a:p>
                <a:pPr algn="ctr"/>
                <a:r>
                  <a:rPr lang="pl-PL" sz="1000">
                    <a:latin typeface="Calibri" pitchFamily="34" charset="0"/>
                  </a:rPr>
                  <a:t>client/backend</a:t>
                </a:r>
              </a:p>
            </p:txBody>
          </p:sp>
        </p:grpSp>
        <p:sp>
          <p:nvSpPr>
            <p:cNvPr id="389" name="Prostokąt zaokrąglony 388"/>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67" name="Łącznik prosty ze strzałką 266"/>
          <p:cNvCxnSpPr/>
          <p:nvPr/>
        </p:nvCxnSpPr>
        <p:spPr bwMode="auto">
          <a:xfrm>
            <a:off x="6032160" y="5360914"/>
            <a:ext cx="413280" cy="144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Łącznik prosty ze strzałką 267"/>
          <p:cNvCxnSpPr/>
          <p:nvPr/>
        </p:nvCxnSpPr>
        <p:spPr bwMode="auto">
          <a:xfrm>
            <a:off x="6032160" y="5955697"/>
            <a:ext cx="413280" cy="144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92" name="Grupa 58"/>
          <p:cNvGrpSpPr>
            <a:grpSpLocks/>
          </p:cNvGrpSpPr>
          <p:nvPr/>
        </p:nvGrpSpPr>
        <p:grpSpPr bwMode="auto">
          <a:xfrm>
            <a:off x="2476800" y="1688529"/>
            <a:ext cx="3732480" cy="296671"/>
            <a:chOff x="2159992" y="1619596"/>
            <a:chExt cx="4536305" cy="360364"/>
          </a:xfrm>
        </p:grpSpPr>
        <p:sp>
          <p:nvSpPr>
            <p:cNvPr id="385" name="Prostokąt zaokrąglony 77"/>
            <p:cNvSpPr/>
            <p:nvPr/>
          </p:nvSpPr>
          <p:spPr bwMode="auto">
            <a:xfrm>
              <a:off x="2159992" y="1619596"/>
              <a:ext cx="4536305"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5" name="pole tekstowe 78"/>
            <p:cNvSpPr txBox="1">
              <a:spLocks noChangeArrowheads="1"/>
            </p:cNvSpPr>
            <p:nvPr/>
          </p:nvSpPr>
          <p:spPr bwMode="auto">
            <a:xfrm>
              <a:off x="2159992" y="1619596"/>
              <a:ext cx="4536305" cy="355161"/>
            </a:xfrm>
            <a:prstGeom prst="rect">
              <a:avLst/>
            </a:prstGeom>
            <a:noFill/>
            <a:ln w="9525">
              <a:noFill/>
              <a:miter lim="800000"/>
              <a:headEnd/>
              <a:tailEnd/>
            </a:ln>
          </p:spPr>
          <p:txBody>
            <a:bodyPr wrap="square">
              <a:spAutoFit/>
            </a:bodyPr>
            <a:lstStyle/>
            <a:p>
              <a:pPr algn="ctr"/>
              <a:r>
                <a:rPr lang="pl-PL" sz="1300" dirty="0" err="1" smtClean="0">
                  <a:latin typeface="Calibri" pitchFamily="34" charset="0"/>
                </a:rPr>
                <a:t>Cloud</a:t>
              </a:r>
              <a:r>
                <a:rPr lang="pl-PL" sz="1300" dirty="0" smtClean="0">
                  <a:latin typeface="Calibri" pitchFamily="34" charset="0"/>
                </a:rPr>
                <a:t> </a:t>
              </a:r>
              <a:r>
                <a:rPr lang="pl-PL" sz="1300" dirty="0">
                  <a:latin typeface="Calibri" pitchFamily="34" charset="0"/>
                </a:rPr>
                <a:t>Platform</a:t>
              </a:r>
              <a:endParaRPr lang="en-US" sz="1300" dirty="0">
                <a:latin typeface="Calibri" pitchFamily="34" charset="0"/>
              </a:endParaRPr>
            </a:p>
          </p:txBody>
        </p:sp>
      </p:grpSp>
      <p:cxnSp>
        <p:nvCxnSpPr>
          <p:cNvPr id="272" name="Łącznik prosty 271"/>
          <p:cNvCxnSpPr/>
          <p:nvPr/>
        </p:nvCxnSpPr>
        <p:spPr bwMode="auto">
          <a:xfrm rot="16200000" flipV="1">
            <a:off x="5429444" y="3535555"/>
            <a:ext cx="1461754" cy="61344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bwMode="auto">
          <a:xfrm rot="5400000">
            <a:off x="5853565" y="1942029"/>
            <a:ext cx="668230" cy="63648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76" name="Prostokąt zaokrąglony 275"/>
          <p:cNvSpPr/>
          <p:nvPr/>
        </p:nvSpPr>
        <p:spPr bwMode="auto">
          <a:xfrm>
            <a:off x="522720" y="2340918"/>
            <a:ext cx="1716480" cy="3970496"/>
          </a:xfrm>
          <a:prstGeom prst="roundRect">
            <a:avLst>
              <a:gd name="adj" fmla="val 368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193" name="Grupa 289"/>
          <p:cNvGrpSpPr>
            <a:grpSpLocks/>
          </p:cNvGrpSpPr>
          <p:nvPr/>
        </p:nvGrpSpPr>
        <p:grpSpPr bwMode="auto">
          <a:xfrm>
            <a:off x="580321" y="2192582"/>
            <a:ext cx="1613519" cy="296671"/>
            <a:chOff x="2076072" y="1835620"/>
            <a:chExt cx="2534538" cy="360364"/>
          </a:xfrm>
        </p:grpSpPr>
        <p:sp>
          <p:nvSpPr>
            <p:cNvPr id="383" name="Prostokąt zaokrąglony 382"/>
            <p:cNvSpPr/>
            <p:nvPr/>
          </p:nvSpPr>
          <p:spPr bwMode="auto">
            <a:xfrm>
              <a:off x="2112264" y="1835620"/>
              <a:ext cx="2465549"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3" name="pole tekstowe 291"/>
            <p:cNvSpPr txBox="1">
              <a:spLocks noChangeArrowheads="1"/>
            </p:cNvSpPr>
            <p:nvPr/>
          </p:nvSpPr>
          <p:spPr bwMode="auto">
            <a:xfrm>
              <a:off x="2076072" y="1835620"/>
              <a:ext cx="2534538" cy="355161"/>
            </a:xfrm>
            <a:prstGeom prst="rect">
              <a:avLst/>
            </a:prstGeom>
            <a:noFill/>
            <a:ln w="9525">
              <a:noFill/>
              <a:miter lim="800000"/>
              <a:headEnd/>
              <a:tailEnd/>
            </a:ln>
          </p:spPr>
          <p:txBody>
            <a:bodyPr wrap="none">
              <a:spAutoFit/>
            </a:bodyPr>
            <a:lstStyle/>
            <a:p>
              <a:r>
                <a:rPr lang="pl-PL" sz="1300">
                  <a:latin typeface="Calibri" pitchFamily="34" charset="0"/>
                </a:rPr>
                <a:t>VPH-Share Master UI</a:t>
              </a:r>
              <a:endParaRPr lang="en-US" sz="1300">
                <a:latin typeface="Calibri" pitchFamily="34" charset="0"/>
              </a:endParaRPr>
            </a:p>
          </p:txBody>
        </p:sp>
      </p:grpSp>
      <p:sp>
        <p:nvSpPr>
          <p:cNvPr id="279" name="Prostokąt zaokrąglony 278"/>
          <p:cNvSpPr/>
          <p:nvPr/>
        </p:nvSpPr>
        <p:spPr bwMode="auto">
          <a:xfrm>
            <a:off x="639360" y="2578542"/>
            <a:ext cx="1481760" cy="1777147"/>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cxnSp>
        <p:nvCxnSpPr>
          <p:cNvPr id="280" name="Łącznik prosty ze strzałką 279"/>
          <p:cNvCxnSpPr/>
          <p:nvPr/>
        </p:nvCxnSpPr>
        <p:spPr bwMode="auto">
          <a:xfrm>
            <a:off x="2154240" y="3112838"/>
            <a:ext cx="296640" cy="1440"/>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1" name="Prostokąt zaokrąglony 280"/>
          <p:cNvSpPr/>
          <p:nvPr/>
        </p:nvSpPr>
        <p:spPr bwMode="auto">
          <a:xfrm>
            <a:off x="701280" y="2666392"/>
            <a:ext cx="136368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190" name="pole tekstowe 302"/>
          <p:cNvSpPr txBox="1">
            <a:spLocks noChangeArrowheads="1"/>
          </p:cNvSpPr>
          <p:nvPr/>
        </p:nvSpPr>
        <p:spPr bwMode="auto">
          <a:xfrm>
            <a:off x="643680" y="2676472"/>
            <a:ext cx="1480320" cy="230424"/>
          </a:xfrm>
          <a:prstGeom prst="rect">
            <a:avLst/>
          </a:prstGeom>
          <a:noFill/>
          <a:ln w="9525">
            <a:noFill/>
            <a:miter lim="800000"/>
            <a:headEnd/>
            <a:tailEnd/>
          </a:ln>
        </p:spPr>
        <p:txBody>
          <a:bodyPr lIns="75231" tIns="37617" rIns="75231" bIns="37617">
            <a:spAutoFit/>
          </a:bodyPr>
          <a:lstStyle/>
          <a:p>
            <a:pPr algn="ctr"/>
            <a:r>
              <a:rPr lang="pl-PL" sz="1000" dirty="0">
                <a:latin typeface="Calibri" pitchFamily="34" charset="0"/>
              </a:rPr>
              <a:t>AS </a:t>
            </a:r>
            <a:r>
              <a:rPr lang="pl-PL" sz="1000" dirty="0" err="1">
                <a:latin typeface="Calibri" pitchFamily="34" charset="0"/>
              </a:rPr>
              <a:t>mgmt</a:t>
            </a:r>
            <a:r>
              <a:rPr lang="pl-PL" sz="1000" dirty="0">
                <a:latin typeface="Calibri" pitchFamily="34" charset="0"/>
              </a:rPr>
              <a:t>. </a:t>
            </a:r>
            <a:r>
              <a:rPr lang="pl-PL" sz="1000" dirty="0" err="1">
                <a:latin typeface="Calibri" pitchFamily="34" charset="0"/>
              </a:rPr>
              <a:t>interface</a:t>
            </a:r>
            <a:endParaRPr lang="pl-PL" sz="1000" dirty="0">
              <a:latin typeface="Calibri" pitchFamily="34" charset="0"/>
            </a:endParaRPr>
          </a:p>
        </p:txBody>
      </p:sp>
      <p:sp>
        <p:nvSpPr>
          <p:cNvPr id="6191" name="pole tekstowe 303"/>
          <p:cNvSpPr txBox="1">
            <a:spLocks noChangeArrowheads="1"/>
          </p:cNvSpPr>
          <p:nvPr/>
        </p:nvSpPr>
        <p:spPr bwMode="auto">
          <a:xfrm>
            <a:off x="643680" y="2963062"/>
            <a:ext cx="1480320" cy="228984"/>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Generic AS invoker</a:t>
            </a:r>
          </a:p>
        </p:txBody>
      </p:sp>
      <p:sp>
        <p:nvSpPr>
          <p:cNvPr id="6192" name="pole tekstowe 304"/>
          <p:cNvSpPr txBox="1">
            <a:spLocks noChangeArrowheads="1"/>
          </p:cNvSpPr>
          <p:nvPr/>
        </p:nvSpPr>
        <p:spPr bwMode="auto">
          <a:xfrm>
            <a:off x="645120" y="3976929"/>
            <a:ext cx="1480320" cy="383745"/>
          </a:xfrm>
          <a:prstGeom prst="rect">
            <a:avLst/>
          </a:prstGeom>
          <a:noFill/>
          <a:ln w="9525">
            <a:noFill/>
            <a:miter lim="800000"/>
            <a:headEnd/>
            <a:tailEnd/>
          </a:ln>
        </p:spPr>
        <p:txBody>
          <a:bodyPr lIns="75231" tIns="37617" rIns="75231" bIns="37617">
            <a:spAutoFit/>
          </a:bodyPr>
          <a:lstStyle/>
          <a:p>
            <a:pPr algn="r"/>
            <a:r>
              <a:rPr lang="pl-PL" sz="1000">
                <a:latin typeface="Calibri" pitchFamily="34" charset="0"/>
              </a:rPr>
              <a:t>Computation</a:t>
            </a:r>
          </a:p>
          <a:p>
            <a:pPr algn="r"/>
            <a:r>
              <a:rPr lang="pl-PL" sz="1000">
                <a:latin typeface="Calibri" pitchFamily="34" charset="0"/>
              </a:rPr>
              <a:t>UI extensions</a:t>
            </a:r>
          </a:p>
        </p:txBody>
      </p:sp>
      <p:sp>
        <p:nvSpPr>
          <p:cNvPr id="376" name="Prostokąt zaokrąglony 375"/>
          <p:cNvSpPr/>
          <p:nvPr/>
        </p:nvSpPr>
        <p:spPr bwMode="auto">
          <a:xfrm>
            <a:off x="640801" y="4416175"/>
            <a:ext cx="1481760" cy="1006666"/>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cxnSp>
        <p:nvCxnSpPr>
          <p:cNvPr id="377" name="Łącznik prosty ze strzałką 376"/>
          <p:cNvCxnSpPr/>
          <p:nvPr/>
        </p:nvCxnSpPr>
        <p:spPr bwMode="auto">
          <a:xfrm>
            <a:off x="2181601" y="4537147"/>
            <a:ext cx="768960" cy="1441"/>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8" name="Prostokąt zaokrąglony 377"/>
          <p:cNvSpPr/>
          <p:nvPr/>
        </p:nvSpPr>
        <p:spPr bwMode="auto">
          <a:xfrm>
            <a:off x="699840" y="4475222"/>
            <a:ext cx="136224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6196" name="pole tekstowe 324"/>
          <p:cNvSpPr txBox="1">
            <a:spLocks noChangeArrowheads="1"/>
          </p:cNvSpPr>
          <p:nvPr/>
        </p:nvSpPr>
        <p:spPr bwMode="auto">
          <a:xfrm>
            <a:off x="640801" y="4483862"/>
            <a:ext cx="1481760" cy="246265"/>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Data mgmt. interface</a:t>
            </a:r>
          </a:p>
        </p:txBody>
      </p:sp>
      <p:sp>
        <p:nvSpPr>
          <p:cNvPr id="6197" name="pole tekstowe 325"/>
          <p:cNvSpPr txBox="1">
            <a:spLocks noChangeArrowheads="1"/>
          </p:cNvSpPr>
          <p:nvPr/>
        </p:nvSpPr>
        <p:spPr bwMode="auto">
          <a:xfrm>
            <a:off x="640801" y="4771893"/>
            <a:ext cx="1481760" cy="246265"/>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Generic data retrieval</a:t>
            </a:r>
          </a:p>
        </p:txBody>
      </p:sp>
      <p:sp>
        <p:nvSpPr>
          <p:cNvPr id="6198" name="pole tekstowe 326"/>
          <p:cNvSpPr txBox="1">
            <a:spLocks noChangeArrowheads="1"/>
          </p:cNvSpPr>
          <p:nvPr/>
        </p:nvSpPr>
        <p:spPr bwMode="auto">
          <a:xfrm>
            <a:off x="640801" y="5042641"/>
            <a:ext cx="1481760" cy="406921"/>
          </a:xfrm>
          <a:prstGeom prst="rect">
            <a:avLst/>
          </a:prstGeom>
          <a:noFill/>
          <a:ln w="9525">
            <a:noFill/>
            <a:miter lim="800000"/>
            <a:headEnd/>
            <a:tailEnd/>
          </a:ln>
        </p:spPr>
        <p:txBody>
          <a:bodyPr lIns="82945" tIns="41473" rIns="82945" bIns="41473">
            <a:spAutoFit/>
          </a:bodyPr>
          <a:lstStyle/>
          <a:p>
            <a:pPr algn="r"/>
            <a:r>
              <a:rPr lang="pl-PL" sz="1000">
                <a:latin typeface="Calibri" pitchFamily="34" charset="0"/>
              </a:rPr>
              <a:t>Data mgmt.</a:t>
            </a:r>
          </a:p>
          <a:p>
            <a:pPr algn="r"/>
            <a:r>
              <a:rPr lang="pl-PL" sz="1000">
                <a:latin typeface="Calibri" pitchFamily="34" charset="0"/>
              </a:rPr>
              <a:t>UI extensions</a:t>
            </a:r>
          </a:p>
        </p:txBody>
      </p:sp>
      <p:sp>
        <p:nvSpPr>
          <p:cNvPr id="295" name="Prostokąt zaokrąglony 294"/>
          <p:cNvSpPr/>
          <p:nvPr/>
        </p:nvSpPr>
        <p:spPr bwMode="auto">
          <a:xfrm>
            <a:off x="640800" y="5481886"/>
            <a:ext cx="1480320" cy="709995"/>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0" name="pole tekstowe 335"/>
          <p:cNvSpPr txBox="1">
            <a:spLocks noChangeArrowheads="1"/>
          </p:cNvSpPr>
          <p:nvPr/>
        </p:nvSpPr>
        <p:spPr bwMode="auto">
          <a:xfrm>
            <a:off x="640800" y="5778558"/>
            <a:ext cx="1480320" cy="383745"/>
          </a:xfrm>
          <a:prstGeom prst="rect">
            <a:avLst/>
          </a:prstGeom>
          <a:noFill/>
          <a:ln w="9525">
            <a:noFill/>
            <a:miter lim="800000"/>
            <a:headEnd/>
            <a:tailEnd/>
          </a:ln>
        </p:spPr>
        <p:txBody>
          <a:bodyPr lIns="75231" tIns="37617" rIns="75231" bIns="37617">
            <a:spAutoFit/>
          </a:bodyPr>
          <a:lstStyle/>
          <a:p>
            <a:pPr algn="r"/>
            <a:r>
              <a:rPr lang="pl-PL" sz="1000">
                <a:latin typeface="Calibri" pitchFamily="34" charset="0"/>
              </a:rPr>
              <a:t>Remote access to</a:t>
            </a:r>
          </a:p>
          <a:p>
            <a:pPr algn="r"/>
            <a:r>
              <a:rPr lang="pl-PL" sz="1000">
                <a:latin typeface="Calibri" pitchFamily="34" charset="0"/>
              </a:rPr>
              <a:t>Atomic Svc. UIs</a:t>
            </a:r>
          </a:p>
        </p:txBody>
      </p:sp>
      <p:grpSp>
        <p:nvGrpSpPr>
          <p:cNvPr id="194" name="Grupa 343"/>
          <p:cNvGrpSpPr>
            <a:grpSpLocks/>
          </p:cNvGrpSpPr>
          <p:nvPr/>
        </p:nvGrpSpPr>
        <p:grpSpPr bwMode="auto">
          <a:xfrm>
            <a:off x="699840" y="5540933"/>
            <a:ext cx="1362240" cy="246265"/>
            <a:chOff x="359792" y="5075981"/>
            <a:chExt cx="1656184" cy="298452"/>
          </a:xfrm>
        </p:grpSpPr>
        <p:sp>
          <p:nvSpPr>
            <p:cNvPr id="372" name="Prostokąt zaokrąglony 371"/>
            <p:cNvSpPr/>
            <p:nvPr/>
          </p:nvSpPr>
          <p:spPr>
            <a:xfrm>
              <a:off x="359792" y="5075981"/>
              <a:ext cx="1656184" cy="287980"/>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95" name="Grupa 338"/>
            <p:cNvGrpSpPr>
              <a:grpSpLocks/>
            </p:cNvGrpSpPr>
            <p:nvPr/>
          </p:nvGrpSpPr>
          <p:grpSpPr bwMode="auto">
            <a:xfrm>
              <a:off x="442372" y="5075981"/>
              <a:ext cx="1573604" cy="298452"/>
              <a:chOff x="442372" y="5075981"/>
              <a:chExt cx="1573604" cy="298452"/>
            </a:xfrm>
          </p:grpSpPr>
          <p:pic>
            <p:nvPicPr>
              <p:cNvPr id="6260" name="Picture 2"/>
              <p:cNvPicPr>
                <a:picLocks noChangeAspect="1" noChangeArrowheads="1"/>
              </p:cNvPicPr>
              <p:nvPr/>
            </p:nvPicPr>
            <p:blipFill>
              <a:blip r:embed="rId8" cstate="print"/>
              <a:srcRect/>
              <a:stretch>
                <a:fillRect/>
              </a:stretch>
            </p:blipFill>
            <p:spPr bwMode="auto">
              <a:xfrm>
                <a:off x="442372" y="5107694"/>
                <a:ext cx="288032" cy="230381"/>
              </a:xfrm>
              <a:prstGeom prst="rect">
                <a:avLst/>
              </a:prstGeom>
              <a:noFill/>
              <a:ln w="9525">
                <a:solidFill>
                  <a:schemeClr val="accent1"/>
                </a:solidFill>
                <a:miter lim="800000"/>
                <a:headEnd/>
                <a:tailEnd/>
              </a:ln>
            </p:spPr>
          </p:pic>
          <p:sp>
            <p:nvSpPr>
              <p:cNvPr id="6261" name="pole tekstowe 347"/>
              <p:cNvSpPr txBox="1">
                <a:spLocks noChangeArrowheads="1"/>
              </p:cNvSpPr>
              <p:nvPr/>
            </p:nvSpPr>
            <p:spPr bwMode="auto">
              <a:xfrm>
                <a:off x="720246" y="5075981"/>
                <a:ext cx="1295730" cy="298452"/>
              </a:xfrm>
              <a:prstGeom prst="rect">
                <a:avLst/>
              </a:prstGeom>
              <a:noFill/>
              <a:ln w="9525">
                <a:noFill/>
                <a:miter lim="800000"/>
                <a:headEnd/>
                <a:tailEnd/>
              </a:ln>
            </p:spPr>
            <p:txBody>
              <a:bodyPr>
                <a:spAutoFit/>
              </a:bodyPr>
              <a:lstStyle/>
              <a:p>
                <a:pPr algn="r"/>
                <a:r>
                  <a:rPr lang="pl-PL" sz="1000">
                    <a:latin typeface="Calibri" pitchFamily="34" charset="0"/>
                  </a:rPr>
                  <a:t>Custom AS client</a:t>
                </a:r>
              </a:p>
            </p:txBody>
          </p:sp>
        </p:grpSp>
      </p:grpSp>
      <p:sp>
        <p:nvSpPr>
          <p:cNvPr id="298" name="Prostokąt zaokrąglony 297"/>
          <p:cNvSpPr/>
          <p:nvPr/>
        </p:nvSpPr>
        <p:spPr bwMode="auto">
          <a:xfrm>
            <a:off x="699840" y="5955697"/>
            <a:ext cx="368640" cy="181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3" name="pole tekstowe 350"/>
          <p:cNvSpPr txBox="1">
            <a:spLocks noChangeArrowheads="1"/>
          </p:cNvSpPr>
          <p:nvPr/>
        </p:nvSpPr>
        <p:spPr bwMode="auto">
          <a:xfrm>
            <a:off x="758881" y="5955697"/>
            <a:ext cx="296640" cy="184339"/>
          </a:xfrm>
          <a:prstGeom prst="rect">
            <a:avLst/>
          </a:prstGeom>
          <a:noFill/>
          <a:ln w="9525">
            <a:noFill/>
            <a:miter lim="800000"/>
            <a:headEnd/>
            <a:tailEnd/>
          </a:ln>
        </p:spPr>
        <p:txBody>
          <a:bodyPr lIns="0" tIns="0" rIns="0" bIns="0">
            <a:spAutoFit/>
          </a:bodyPr>
          <a:lstStyle/>
          <a:p>
            <a:r>
              <a:rPr lang="pl-PL" sz="1200">
                <a:latin typeface="Calibri" pitchFamily="34" charset="0"/>
              </a:rPr>
              <a:t>T6.1</a:t>
            </a:r>
            <a:endParaRPr lang="en-US" sz="1200">
              <a:latin typeface="Calibri" pitchFamily="34" charset="0"/>
            </a:endParaRPr>
          </a:p>
        </p:txBody>
      </p:sp>
      <p:sp>
        <p:nvSpPr>
          <p:cNvPr id="302" name="Prostokąt zaokrąglony 301"/>
          <p:cNvSpPr/>
          <p:nvPr/>
        </p:nvSpPr>
        <p:spPr bwMode="auto">
          <a:xfrm>
            <a:off x="699840" y="5186656"/>
            <a:ext cx="368640" cy="181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5" name="pole tekstowe 352"/>
          <p:cNvSpPr txBox="1">
            <a:spLocks noChangeArrowheads="1"/>
          </p:cNvSpPr>
          <p:nvPr/>
        </p:nvSpPr>
        <p:spPr bwMode="auto">
          <a:xfrm>
            <a:off x="758881" y="5186656"/>
            <a:ext cx="296640" cy="184339"/>
          </a:xfrm>
          <a:prstGeom prst="rect">
            <a:avLst/>
          </a:prstGeom>
          <a:noFill/>
          <a:ln w="9525">
            <a:noFill/>
            <a:miter lim="800000"/>
            <a:headEnd/>
            <a:tailEnd/>
          </a:ln>
        </p:spPr>
        <p:txBody>
          <a:bodyPr lIns="0" tIns="0" rIns="0" bIns="0">
            <a:spAutoFit/>
          </a:bodyPr>
          <a:lstStyle/>
          <a:p>
            <a:r>
              <a:rPr lang="pl-PL" sz="1200">
                <a:latin typeface="Calibri" pitchFamily="34" charset="0"/>
              </a:rPr>
              <a:t>T6.4</a:t>
            </a:r>
            <a:endParaRPr lang="en-US" sz="1200">
              <a:latin typeface="Calibri" pitchFamily="34" charset="0"/>
            </a:endParaRPr>
          </a:p>
        </p:txBody>
      </p:sp>
      <p:sp>
        <p:nvSpPr>
          <p:cNvPr id="307" name="Prostokąt zaokrąglony 306"/>
          <p:cNvSpPr/>
          <p:nvPr/>
        </p:nvSpPr>
        <p:spPr bwMode="auto">
          <a:xfrm>
            <a:off x="705601" y="4119504"/>
            <a:ext cx="591840" cy="18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7" name="pole tekstowe 354"/>
          <p:cNvSpPr txBox="1">
            <a:spLocks noChangeArrowheads="1"/>
          </p:cNvSpPr>
          <p:nvPr/>
        </p:nvSpPr>
        <p:spPr bwMode="auto">
          <a:xfrm>
            <a:off x="738720" y="4120944"/>
            <a:ext cx="581760" cy="184339"/>
          </a:xfrm>
          <a:prstGeom prst="rect">
            <a:avLst/>
          </a:prstGeom>
          <a:noFill/>
          <a:ln w="9525">
            <a:noFill/>
            <a:miter lim="800000"/>
            <a:headEnd/>
            <a:tailEnd/>
          </a:ln>
        </p:spPr>
        <p:txBody>
          <a:bodyPr lIns="0" tIns="0" rIns="0" bIns="0">
            <a:spAutoFit/>
          </a:bodyPr>
          <a:lstStyle/>
          <a:p>
            <a:r>
              <a:rPr lang="pl-PL" sz="1200">
                <a:latin typeface="Calibri" pitchFamily="34" charset="0"/>
              </a:rPr>
              <a:t>T6.3, 6.5</a:t>
            </a:r>
            <a:endParaRPr lang="en-US" sz="1200">
              <a:latin typeface="Calibri" pitchFamily="34" charset="0"/>
            </a:endParaRPr>
          </a:p>
        </p:txBody>
      </p:sp>
      <p:sp>
        <p:nvSpPr>
          <p:cNvPr id="6208" name="pole tekstowe 189"/>
          <p:cNvSpPr txBox="1">
            <a:spLocks noChangeArrowheads="1"/>
          </p:cNvSpPr>
          <p:nvPr/>
        </p:nvSpPr>
        <p:spPr bwMode="auto">
          <a:xfrm>
            <a:off x="643680" y="3235251"/>
            <a:ext cx="1480320" cy="380200"/>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Workflow description and execution</a:t>
            </a:r>
          </a:p>
        </p:txBody>
      </p:sp>
      <p:grpSp>
        <p:nvGrpSpPr>
          <p:cNvPr id="196" name="Grupa 190"/>
          <p:cNvGrpSpPr>
            <a:grpSpLocks/>
          </p:cNvGrpSpPr>
          <p:nvPr/>
        </p:nvGrpSpPr>
        <p:grpSpPr bwMode="auto">
          <a:xfrm>
            <a:off x="698400" y="457200"/>
            <a:ext cx="1421280" cy="1718100"/>
            <a:chOff x="359792" y="610964"/>
            <a:chExt cx="1727771" cy="2088516"/>
          </a:xfrm>
        </p:grpSpPr>
        <p:sp>
          <p:nvSpPr>
            <p:cNvPr id="6246" name="pole tekstowe 191"/>
            <p:cNvSpPr txBox="1">
              <a:spLocks noChangeArrowheads="1"/>
            </p:cNvSpPr>
            <p:nvPr/>
          </p:nvSpPr>
          <p:spPr bwMode="auto">
            <a:xfrm>
              <a:off x="359792" y="2267483"/>
              <a:ext cx="863886" cy="280599"/>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361" name="Prostokąt zaokrąglony 360"/>
            <p:cNvSpPr/>
            <p:nvPr/>
          </p:nvSpPr>
          <p:spPr bwMode="auto">
            <a:xfrm>
              <a:off x="431563" y="1619334"/>
              <a:ext cx="721218"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2" name="Prostokąt zaokrąglony 361"/>
            <p:cNvSpPr/>
            <p:nvPr/>
          </p:nvSpPr>
          <p:spPr bwMode="auto">
            <a:xfrm>
              <a:off x="1294574" y="1619334"/>
              <a:ext cx="721218"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9" name="pole tekstowe 194"/>
            <p:cNvSpPr txBox="1">
              <a:spLocks noChangeArrowheads="1"/>
            </p:cNvSpPr>
            <p:nvPr/>
          </p:nvSpPr>
          <p:spPr bwMode="auto">
            <a:xfrm>
              <a:off x="1295138" y="2267483"/>
              <a:ext cx="792425" cy="299305"/>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grpSp>
          <p:nvGrpSpPr>
            <p:cNvPr id="197" name="Grupa 381"/>
            <p:cNvGrpSpPr>
              <a:grpSpLocks/>
            </p:cNvGrpSpPr>
            <p:nvPr/>
          </p:nvGrpSpPr>
          <p:grpSpPr bwMode="auto">
            <a:xfrm>
              <a:off x="1152525" y="1547592"/>
              <a:ext cx="142875" cy="1151888"/>
              <a:chOff x="1151880" y="1331805"/>
              <a:chExt cx="144016" cy="1151888"/>
            </a:xfrm>
          </p:grpSpPr>
          <p:cxnSp>
            <p:nvCxnSpPr>
              <p:cNvPr id="370" name="Łącznik prosty 369"/>
              <p:cNvCxnSpPr/>
              <p:nvPr/>
            </p:nvCxnSpPr>
            <p:spPr>
              <a:xfrm>
                <a:off x="1152138" y="1907732"/>
                <a:ext cx="142926"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1" name="Łącznik prosty ze strzałką 370"/>
              <p:cNvCxnSpPr/>
              <p:nvPr/>
            </p:nvCxnSpPr>
            <p:spPr>
              <a:xfrm rot="5400000">
                <a:off x="646756" y="1907732"/>
                <a:ext cx="115192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6251" name="pole tekstowe 196"/>
            <p:cNvSpPr txBox="1">
              <a:spLocks noChangeArrowheads="1"/>
            </p:cNvSpPr>
            <p:nvPr/>
          </p:nvSpPr>
          <p:spPr bwMode="auto">
            <a:xfrm>
              <a:off x="798086" y="1258960"/>
              <a:ext cx="857533" cy="299305"/>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366" name="Prostokąt zaokrąglony 365"/>
            <p:cNvSpPr/>
            <p:nvPr/>
          </p:nvSpPr>
          <p:spPr bwMode="auto">
            <a:xfrm>
              <a:off x="863944" y="610964"/>
              <a:ext cx="719467"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253" name="Obraz 198" descr="admin.png"/>
            <p:cNvPicPr>
              <a:picLocks noChangeAspect="1"/>
            </p:cNvPicPr>
            <p:nvPr/>
          </p:nvPicPr>
          <p:blipFill>
            <a:blip r:embed="rId9" cstate="print"/>
            <a:srcRect/>
            <a:stretch>
              <a:fillRect/>
            </a:stretch>
          </p:blipFill>
          <p:spPr bwMode="auto">
            <a:xfrm>
              <a:off x="1022494" y="697602"/>
              <a:ext cx="434929" cy="576064"/>
            </a:xfrm>
            <a:prstGeom prst="rect">
              <a:avLst/>
            </a:prstGeom>
            <a:noFill/>
            <a:ln w="9525">
              <a:noFill/>
              <a:miter lim="800000"/>
              <a:headEnd/>
              <a:tailEnd/>
            </a:ln>
          </p:spPr>
        </p:pic>
        <p:pic>
          <p:nvPicPr>
            <p:cNvPr id="6254" name="Obraz 199" descr="admin.png"/>
            <p:cNvPicPr>
              <a:picLocks noChangeAspect="1"/>
            </p:cNvPicPr>
            <p:nvPr/>
          </p:nvPicPr>
          <p:blipFill>
            <a:blip r:embed="rId10" cstate="print"/>
            <a:srcRect/>
            <a:stretch>
              <a:fillRect/>
            </a:stretch>
          </p:blipFill>
          <p:spPr bwMode="auto">
            <a:xfrm>
              <a:off x="568501" y="1713551"/>
              <a:ext cx="434929" cy="555819"/>
            </a:xfrm>
            <a:prstGeom prst="rect">
              <a:avLst/>
            </a:prstGeom>
            <a:noFill/>
            <a:ln w="9525">
              <a:noFill/>
              <a:miter lim="800000"/>
              <a:headEnd/>
              <a:tailEnd/>
            </a:ln>
          </p:spPr>
        </p:pic>
        <p:pic>
          <p:nvPicPr>
            <p:cNvPr id="6255" name="Obraz 200" descr="admin.png"/>
            <p:cNvPicPr>
              <a:picLocks noChangeAspect="1"/>
            </p:cNvPicPr>
            <p:nvPr/>
          </p:nvPicPr>
          <p:blipFill>
            <a:blip r:embed="rId11" cstate="print"/>
            <a:srcRect/>
            <a:stretch>
              <a:fillRect/>
            </a:stretch>
          </p:blipFill>
          <p:spPr bwMode="auto">
            <a:xfrm>
              <a:off x="1469173" y="1713551"/>
              <a:ext cx="433538" cy="555819"/>
            </a:xfrm>
            <a:prstGeom prst="rect">
              <a:avLst/>
            </a:prstGeom>
            <a:noFill/>
            <a:ln w="9525">
              <a:noFill/>
              <a:miter lim="800000"/>
              <a:headEnd/>
              <a:tailEnd/>
            </a:ln>
          </p:spPr>
        </p:pic>
      </p:grpSp>
      <p:sp>
        <p:nvSpPr>
          <p:cNvPr id="6210" name="pole tekstowe 303"/>
          <p:cNvSpPr txBox="1">
            <a:spLocks noChangeArrowheads="1"/>
          </p:cNvSpPr>
          <p:nvPr/>
        </p:nvSpPr>
        <p:spPr bwMode="auto">
          <a:xfrm>
            <a:off x="642240" y="3658655"/>
            <a:ext cx="1481760" cy="230424"/>
          </a:xfrm>
          <a:prstGeom prst="rect">
            <a:avLst/>
          </a:prstGeom>
          <a:noFill/>
          <a:ln w="9525">
            <a:noFill/>
            <a:miter lim="800000"/>
            <a:headEnd/>
            <a:tailEnd/>
          </a:ln>
        </p:spPr>
        <p:txBody>
          <a:bodyPr lIns="75231" tIns="37617" rIns="75231" bIns="37617">
            <a:spAutoFit/>
          </a:bodyPr>
          <a:lstStyle/>
          <a:p>
            <a:pPr algn="ctr"/>
            <a:r>
              <a:rPr lang="es-ES" sz="1000">
                <a:latin typeface="Calibri" pitchFamily="34" charset="0"/>
              </a:rPr>
              <a:t>Security mgmt. interface</a:t>
            </a:r>
            <a:endParaRPr lang="pl-PL" sz="1000">
              <a:latin typeface="Calibri" pitchFamily="34" charset="0"/>
            </a:endParaRPr>
          </a:p>
        </p:txBody>
      </p:sp>
      <p:sp>
        <p:nvSpPr>
          <p:cNvPr id="6211" name="pole tekstowe 232"/>
          <p:cNvSpPr txBox="1">
            <a:spLocks noChangeArrowheads="1"/>
          </p:cNvSpPr>
          <p:nvPr/>
        </p:nvSpPr>
        <p:spPr bwMode="auto">
          <a:xfrm>
            <a:off x="4135680" y="5360914"/>
            <a:ext cx="295200" cy="184666"/>
          </a:xfrm>
          <a:prstGeom prst="rect">
            <a:avLst/>
          </a:prstGeom>
          <a:noFill/>
          <a:ln w="9525">
            <a:noFill/>
            <a:miter lim="800000"/>
            <a:headEnd/>
            <a:tailEnd/>
          </a:ln>
        </p:spPr>
        <p:txBody>
          <a:bodyPr lIns="0" tIns="0" rIns="0" bIns="0">
            <a:spAutoFit/>
          </a:bodyPr>
          <a:lstStyle/>
          <a:p>
            <a:r>
              <a:rPr lang="pl-PL" sz="1200">
                <a:latin typeface="Calibri" pitchFamily="34" charset="0"/>
              </a:rPr>
              <a:t>T2.</a:t>
            </a:r>
            <a:r>
              <a:rPr lang="es-ES" sz="1200">
                <a:latin typeface="Calibri" pitchFamily="34" charset="0"/>
              </a:rPr>
              <a:t>6</a:t>
            </a:r>
            <a:endParaRPr lang="en-US" sz="1200">
              <a:latin typeface="Calibri" pitchFamily="34" charset="0"/>
            </a:endParaRPr>
          </a:p>
        </p:txBody>
      </p:sp>
      <p:sp>
        <p:nvSpPr>
          <p:cNvPr id="6212" name="pole tekstowe 230"/>
          <p:cNvSpPr txBox="1">
            <a:spLocks noChangeArrowheads="1"/>
          </p:cNvSpPr>
          <p:nvPr/>
        </p:nvSpPr>
        <p:spPr bwMode="auto">
          <a:xfrm>
            <a:off x="2992321" y="5126169"/>
            <a:ext cx="1185120" cy="406913"/>
          </a:xfrm>
          <a:prstGeom prst="rect">
            <a:avLst/>
          </a:prstGeom>
          <a:noFill/>
          <a:ln w="9525">
            <a:noFill/>
            <a:miter lim="800000"/>
            <a:headEnd/>
            <a:tailEnd/>
          </a:ln>
        </p:spPr>
        <p:txBody>
          <a:bodyPr lIns="82936" tIns="41469" rIns="82936" bIns="41469">
            <a:spAutoFit/>
          </a:bodyPr>
          <a:lstStyle/>
          <a:p>
            <a:pPr algn="ctr"/>
            <a:r>
              <a:rPr lang="es-ES" sz="1000">
                <a:latin typeface="Calibri" pitchFamily="34" charset="0"/>
              </a:rPr>
              <a:t>Security</a:t>
            </a:r>
            <a:endParaRPr lang="pl-PL" sz="1000">
              <a:latin typeface="Calibri" pitchFamily="34" charset="0"/>
            </a:endParaRPr>
          </a:p>
          <a:p>
            <a:pPr algn="ctr"/>
            <a:r>
              <a:rPr lang="pl-PL" sz="1000">
                <a:latin typeface="Calibri" pitchFamily="34" charset="0"/>
              </a:rPr>
              <a:t>f</a:t>
            </a:r>
            <a:r>
              <a:rPr lang="es-ES" sz="1000">
                <a:latin typeface="Calibri" pitchFamily="34" charset="0"/>
              </a:rPr>
              <a:t>ramework</a:t>
            </a:r>
            <a:endParaRPr lang="pl-PL" sz="1000">
              <a:latin typeface="Calibri" pitchFamily="34" charset="0"/>
            </a:endParaRPr>
          </a:p>
        </p:txBody>
      </p:sp>
      <p:sp>
        <p:nvSpPr>
          <p:cNvPr id="318" name="Prostokąt zaokrąglony 228"/>
          <p:cNvSpPr/>
          <p:nvPr/>
        </p:nvSpPr>
        <p:spPr bwMode="auto">
          <a:xfrm>
            <a:off x="3068640" y="5008077"/>
            <a:ext cx="1422720" cy="593342"/>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319" name="Prostokąt zaokrąglony 231"/>
          <p:cNvSpPr/>
          <p:nvPr/>
        </p:nvSpPr>
        <p:spPr bwMode="auto">
          <a:xfrm>
            <a:off x="4063681" y="5347953"/>
            <a:ext cx="367200" cy="182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320" name="Prostokąt zaokrąglony 229"/>
          <p:cNvSpPr/>
          <p:nvPr/>
        </p:nvSpPr>
        <p:spPr bwMode="auto">
          <a:xfrm>
            <a:off x="3156480" y="5094486"/>
            <a:ext cx="830880" cy="436365"/>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grpSp>
        <p:nvGrpSpPr>
          <p:cNvPr id="203" name="Grupa 211"/>
          <p:cNvGrpSpPr>
            <a:grpSpLocks/>
          </p:cNvGrpSpPr>
          <p:nvPr/>
        </p:nvGrpSpPr>
        <p:grpSpPr bwMode="auto">
          <a:xfrm>
            <a:off x="2754721" y="3294297"/>
            <a:ext cx="313920" cy="1893798"/>
            <a:chOff x="3240109" y="4787947"/>
            <a:chExt cx="982307" cy="870645"/>
          </a:xfrm>
        </p:grpSpPr>
        <p:cxnSp>
          <p:nvCxnSpPr>
            <p:cNvPr id="358" name="Łącznik prosty 212"/>
            <p:cNvCxnSpPr/>
            <p:nvPr/>
          </p:nvCxnSpPr>
          <p:spPr>
            <a:xfrm rot="5400000">
              <a:off x="2805116" y="5222939"/>
              <a:ext cx="86998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9" name="Łącznik prosty ze strzałką 213"/>
            <p:cNvCxnSpPr/>
            <p:nvPr/>
          </p:nvCxnSpPr>
          <p:spPr>
            <a:xfrm>
              <a:off x="3240109" y="5657930"/>
              <a:ext cx="982307" cy="66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upa 211"/>
          <p:cNvGrpSpPr>
            <a:grpSpLocks/>
          </p:cNvGrpSpPr>
          <p:nvPr/>
        </p:nvGrpSpPr>
        <p:grpSpPr bwMode="auto">
          <a:xfrm>
            <a:off x="2754721" y="5422841"/>
            <a:ext cx="313920" cy="411883"/>
            <a:chOff x="3240105" y="5468895"/>
            <a:chExt cx="982310" cy="189035"/>
          </a:xfrm>
        </p:grpSpPr>
        <p:cxnSp>
          <p:nvCxnSpPr>
            <p:cNvPr id="356" name="Łącznik prosty 212"/>
            <p:cNvCxnSpPr/>
            <p:nvPr/>
          </p:nvCxnSpPr>
          <p:spPr>
            <a:xfrm rot="16200000" flipH="1">
              <a:off x="3145586" y="5563413"/>
              <a:ext cx="18903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7" name="Łącznik prosty ze strzałką 213"/>
            <p:cNvCxnSpPr/>
            <p:nvPr/>
          </p:nvCxnSpPr>
          <p:spPr>
            <a:xfrm>
              <a:off x="3240105" y="5468895"/>
              <a:ext cx="98231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1" name="Łącznik prosty 212"/>
          <p:cNvCxnSpPr/>
          <p:nvPr/>
        </p:nvCxnSpPr>
        <p:spPr bwMode="auto">
          <a:xfrm flipV="1">
            <a:off x="2754721" y="5834724"/>
            <a:ext cx="29664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332" name="Prostokąt zaokrąglony 273"/>
          <p:cNvSpPr/>
          <p:nvPr/>
        </p:nvSpPr>
        <p:spPr bwMode="auto">
          <a:xfrm>
            <a:off x="6557760" y="4031655"/>
            <a:ext cx="1949760" cy="296671"/>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lIns="82936" tIns="41469" rIns="82936" bIns="41469" anchor="ctr"/>
          <a:lstStyle/>
          <a:p>
            <a:pPr algn="ctr">
              <a:defRPr/>
            </a:pPr>
            <a:endParaRPr lang="en-US"/>
          </a:p>
        </p:txBody>
      </p:sp>
      <p:sp>
        <p:nvSpPr>
          <p:cNvPr id="333" name="pole tekstowe 35"/>
          <p:cNvSpPr txBox="1">
            <a:spLocks noChangeArrowheads="1"/>
          </p:cNvSpPr>
          <p:nvPr/>
        </p:nvSpPr>
        <p:spPr bwMode="auto">
          <a:xfrm>
            <a:off x="6559201" y="4044616"/>
            <a:ext cx="1955520" cy="267868"/>
          </a:xfrm>
          <a:prstGeom prst="rect">
            <a:avLst/>
          </a:prstGeom>
          <a:noFill/>
          <a:ln w="9525">
            <a:noFill/>
            <a:miter lim="800000"/>
            <a:headEnd/>
            <a:tailEnd/>
          </a:ln>
        </p:spPr>
        <p:txBody>
          <a:bodyPr lIns="82936" tIns="41469" rIns="82936" bIns="41469">
            <a:spAutoFit/>
          </a:bodyPr>
          <a:lstStyle/>
          <a:p>
            <a:pPr algn="ctr">
              <a:defRPr/>
            </a:pPr>
            <a:r>
              <a:rPr lang="en-US" sz="1200" dirty="0">
                <a:latin typeface="+mj-lt"/>
              </a:rPr>
              <a:t>Web Service security agent</a:t>
            </a:r>
          </a:p>
        </p:txBody>
      </p:sp>
      <p:grpSp>
        <p:nvGrpSpPr>
          <p:cNvPr id="206" name="Group 298"/>
          <p:cNvGrpSpPr>
            <a:grpSpLocks/>
          </p:cNvGrpSpPr>
          <p:nvPr/>
        </p:nvGrpSpPr>
        <p:grpSpPr bwMode="auto">
          <a:xfrm>
            <a:off x="5486401" y="2650549"/>
            <a:ext cx="355680" cy="401803"/>
            <a:chOff x="5604481" y="2528906"/>
            <a:chExt cx="391680" cy="442845"/>
          </a:xfrm>
        </p:grpSpPr>
        <p:sp>
          <p:nvSpPr>
            <p:cNvPr id="342" name="Prostokąt zaokrąglony 341"/>
            <p:cNvSpPr/>
            <p:nvPr/>
          </p:nvSpPr>
          <p:spPr bwMode="auto">
            <a:xfrm>
              <a:off x="5810628" y="2528906"/>
              <a:ext cx="185533" cy="131743"/>
            </a:xfrm>
            <a:prstGeom prst="roundRect">
              <a:avLst/>
            </a:prstGeom>
            <a:solidFill>
              <a:schemeClr val="tx1">
                <a:alpha val="19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3" name="Prostokąt zaokrąglony 342"/>
            <p:cNvSpPr/>
            <p:nvPr/>
          </p:nvSpPr>
          <p:spPr bwMode="auto">
            <a:xfrm>
              <a:off x="5604481" y="2687632"/>
              <a:ext cx="185533" cy="130155"/>
            </a:xfrm>
            <a:prstGeom prst="roundRect">
              <a:avLst/>
            </a:prstGeom>
            <a:solidFill>
              <a:srgbClr val="00B050">
                <a:alpha val="19000"/>
              </a:srgb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4" name="Prostokąt zaokrąglony 343"/>
            <p:cNvSpPr/>
            <p:nvPr/>
          </p:nvSpPr>
          <p:spPr bwMode="auto">
            <a:xfrm>
              <a:off x="5810628" y="2687632"/>
              <a:ext cx="185533" cy="130155"/>
            </a:xfrm>
            <a:prstGeom prst="roundRect">
              <a:avLst/>
            </a:prstGeom>
            <a:solidFill>
              <a:schemeClr val="accent1">
                <a:alpha val="19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6" name="Prostokąt zaokrąglony 345"/>
            <p:cNvSpPr/>
            <p:nvPr/>
          </p:nvSpPr>
          <p:spPr bwMode="auto">
            <a:xfrm>
              <a:off x="5810628" y="2836834"/>
              <a:ext cx="185533" cy="131743"/>
            </a:xfrm>
            <a:prstGeom prst="roundRect">
              <a:avLst/>
            </a:prstGeom>
            <a:solidFill>
              <a:srgbClr val="FFFF00">
                <a:alpha val="25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7" name="Prostokąt zaokrąglony 346"/>
            <p:cNvSpPr/>
            <p:nvPr/>
          </p:nvSpPr>
          <p:spPr bwMode="auto">
            <a:xfrm>
              <a:off x="5604481" y="2528906"/>
              <a:ext cx="185533" cy="131743"/>
            </a:xfrm>
            <a:prstGeom prst="roundRect">
              <a:avLst/>
            </a:prstGeom>
            <a:solidFill>
              <a:schemeClr val="accent5">
                <a:lumMod val="60000"/>
                <a:lumOff val="40000"/>
                <a:alpha val="19000"/>
              </a:schemeClr>
            </a:solidFill>
            <a:ln w="952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9" name="Prostokąt zaokrąglony 117"/>
            <p:cNvSpPr/>
            <p:nvPr/>
          </p:nvSpPr>
          <p:spPr bwMode="auto">
            <a:xfrm>
              <a:off x="5604481" y="2840008"/>
              <a:ext cx="185533" cy="131743"/>
            </a:xfrm>
            <a:prstGeom prst="roundRect">
              <a:avLst/>
            </a:prstGeom>
            <a:solidFill>
              <a:srgbClr val="FFC000">
                <a:alpha val="19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7" name="Group 301"/>
          <p:cNvGrpSpPr>
            <a:grpSpLocks/>
          </p:cNvGrpSpPr>
          <p:nvPr/>
        </p:nvGrpSpPr>
        <p:grpSpPr bwMode="auto">
          <a:xfrm>
            <a:off x="4718881" y="2647669"/>
            <a:ext cx="354240" cy="401803"/>
            <a:chOff x="4757041" y="2525308"/>
            <a:chExt cx="391680" cy="442845"/>
          </a:xfrm>
        </p:grpSpPr>
        <p:sp>
          <p:nvSpPr>
            <p:cNvPr id="337" name="Prostokąt zaokrąglony 116"/>
            <p:cNvSpPr/>
            <p:nvPr/>
          </p:nvSpPr>
          <p:spPr bwMode="auto">
            <a:xfrm>
              <a:off x="4962434" y="2525308"/>
              <a:ext cx="186287" cy="131743"/>
            </a:xfrm>
            <a:prstGeom prst="roundRect">
              <a:avLst/>
            </a:prstGeom>
            <a:solidFill>
              <a:schemeClr val="tx1">
                <a:alpha val="19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 name="Prostokąt zaokrąglony 117"/>
            <p:cNvSpPr/>
            <p:nvPr/>
          </p:nvSpPr>
          <p:spPr bwMode="auto">
            <a:xfrm>
              <a:off x="4757041" y="2684034"/>
              <a:ext cx="186286" cy="130155"/>
            </a:xfrm>
            <a:prstGeom prst="roundRect">
              <a:avLst/>
            </a:prstGeom>
            <a:solidFill>
              <a:srgbClr val="00B050">
                <a:alpha val="19000"/>
              </a:srgb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9" name="Prostokąt zaokrąglony 114"/>
            <p:cNvSpPr/>
            <p:nvPr/>
          </p:nvSpPr>
          <p:spPr bwMode="auto">
            <a:xfrm>
              <a:off x="4962434" y="2684034"/>
              <a:ext cx="186287" cy="130155"/>
            </a:xfrm>
            <a:prstGeom prst="roundRect">
              <a:avLst/>
            </a:prstGeom>
            <a:solidFill>
              <a:schemeClr val="accent1">
                <a:alpha val="19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0" name="Prostokąt zaokrąglony 115"/>
            <p:cNvSpPr/>
            <p:nvPr/>
          </p:nvSpPr>
          <p:spPr bwMode="auto">
            <a:xfrm>
              <a:off x="4962434" y="2833236"/>
              <a:ext cx="186287" cy="131743"/>
            </a:xfrm>
            <a:prstGeom prst="roundRect">
              <a:avLst/>
            </a:prstGeom>
            <a:solidFill>
              <a:srgbClr val="FFFF00">
                <a:alpha val="25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1" name="Prostokąt zaokrąglony 117"/>
            <p:cNvSpPr/>
            <p:nvPr/>
          </p:nvSpPr>
          <p:spPr bwMode="auto">
            <a:xfrm>
              <a:off x="4757041" y="2836410"/>
              <a:ext cx="186286" cy="131743"/>
            </a:xfrm>
            <a:prstGeom prst="roundRect">
              <a:avLst/>
            </a:prstGeom>
            <a:solidFill>
              <a:srgbClr val="FFC000">
                <a:alpha val="19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99" name="Prostokąt zaokrąglony 198"/>
          <p:cNvSpPr/>
          <p:nvPr/>
        </p:nvSpPr>
        <p:spPr bwMode="auto">
          <a:xfrm>
            <a:off x="701280" y="2978904"/>
            <a:ext cx="1363680" cy="237625"/>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0" name="Prostokąt zaokrąglony 199"/>
          <p:cNvSpPr/>
          <p:nvPr/>
        </p:nvSpPr>
        <p:spPr bwMode="auto">
          <a:xfrm>
            <a:off x="701280" y="3285657"/>
            <a:ext cx="1363680" cy="32835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2" name="Prostokąt zaokrąglony 201"/>
          <p:cNvSpPr/>
          <p:nvPr/>
        </p:nvSpPr>
        <p:spPr bwMode="auto">
          <a:xfrm>
            <a:off x="701280" y="3673057"/>
            <a:ext cx="1363680" cy="237625"/>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5" name="Prostokąt zaokrąglony 204"/>
          <p:cNvSpPr/>
          <p:nvPr/>
        </p:nvSpPr>
        <p:spPr bwMode="auto">
          <a:xfrm>
            <a:off x="699840" y="4766132"/>
            <a:ext cx="136224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212"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2800" dirty="0" err="1">
                <a:solidFill>
                  <a:srgbClr val="11488B"/>
                </a:solidFill>
                <a:effectLst>
                  <a:outerShdw blurRad="38100" dist="38100" dir="2700000" algn="tl">
                    <a:srgbClr val="000000">
                      <a:alpha val="43137"/>
                    </a:srgbClr>
                  </a:outerShdw>
                </a:effectLst>
                <a:latin typeface="+mj-lt"/>
                <a:ea typeface="+mj-ea"/>
                <a:cs typeface="+mj-cs"/>
              </a:rPr>
              <a:t>Architecture</a:t>
            </a:r>
            <a:r>
              <a:rPr lang="en-US" sz="2800" dirty="0">
                <a:solidFill>
                  <a:srgbClr val="11488B"/>
                </a:solidFill>
                <a:effectLst>
                  <a:outerShdw blurRad="38100" dist="38100" dir="2700000" algn="tl">
                    <a:srgbClr val="000000">
                      <a:alpha val="43137"/>
                    </a:srgbClr>
                  </a:outerShdw>
                </a:effectLst>
                <a:latin typeface="+mj-lt"/>
                <a:ea typeface="+mj-ea"/>
                <a:cs typeface="+mj-cs"/>
              </a:rPr>
              <a:t> of the cloud platform</a:t>
            </a:r>
          </a:p>
        </p:txBody>
      </p:sp>
    </p:spTree>
    <p:extLst>
      <p:ext uri="{BB962C8B-B14F-4D97-AF65-F5344CB8AC3E}">
        <p14:creationId xmlns:p14="http://schemas.microsoft.com/office/powerpoint/2010/main" val="406261049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abela 38"/>
          <p:cNvGraphicFramePr>
            <a:graphicFrameLocks noGrp="1"/>
          </p:cNvGraphicFramePr>
          <p:nvPr>
            <p:extLst>
              <p:ext uri="{D42A27DB-BD31-4B8C-83A1-F6EECF244321}">
                <p14:modId xmlns:p14="http://schemas.microsoft.com/office/powerpoint/2010/main" val="3145669897"/>
              </p:ext>
            </p:extLst>
          </p:nvPr>
        </p:nvGraphicFramePr>
        <p:xfrm>
          <a:off x="173738" y="990600"/>
          <a:ext cx="8817862" cy="5326693"/>
        </p:xfrm>
        <a:graphic>
          <a:graphicData uri="http://schemas.openxmlformats.org/drawingml/2006/table">
            <a:tbl>
              <a:tblPr firstRow="1" bandRow="1">
                <a:tableStyleId>{5C22544A-7EE6-4342-B048-85BDC9FD1C3A}</a:tableStyleId>
              </a:tblPr>
              <a:tblGrid>
                <a:gridCol w="3340100"/>
                <a:gridCol w="5477762"/>
              </a:tblGrid>
              <a:tr h="522593">
                <a:tc>
                  <a:txBody>
                    <a:bodyPr/>
                    <a:lstStyle/>
                    <a:p>
                      <a:pPr algn="ctr"/>
                      <a:r>
                        <a:rPr lang="pl-PL" sz="1600" dirty="0" smtClean="0">
                          <a:latin typeface="Open Sans Semibold"/>
                        </a:rPr>
                        <a:t>Component/Module</a:t>
                      </a:r>
                      <a:endParaRPr lang="en-US" sz="1600" dirty="0">
                        <a:latin typeface="Open Sans Semibold"/>
                      </a:endParaRPr>
                    </a:p>
                  </a:txBody>
                  <a:tcPr marL="82944" marR="82944" marT="41476" marB="41476"/>
                </a:tc>
                <a:tc>
                  <a:txBody>
                    <a:bodyPr/>
                    <a:lstStyle/>
                    <a:p>
                      <a:pPr algn="ctr"/>
                      <a:r>
                        <a:rPr lang="pl-PL" sz="1600" dirty="0" smtClean="0">
                          <a:latin typeface="Open Sans Semibold"/>
                        </a:rPr>
                        <a:t>Technologies</a:t>
                      </a:r>
                      <a:endParaRPr lang="en-US" sz="1600" dirty="0">
                        <a:latin typeface="Open Sans Semibold"/>
                      </a:endParaRPr>
                    </a:p>
                  </a:txBody>
                  <a:tcPr marL="82944" marR="82944" marT="41476" marB="41476"/>
                </a:tc>
              </a:tr>
              <a:tr h="829527">
                <a:tc>
                  <a:txBody>
                    <a:bodyPr/>
                    <a:lstStyle/>
                    <a:p>
                      <a:r>
                        <a:rPr lang="pl-PL" sz="1400" baseline="0" dirty="0" err="1" smtClean="0">
                          <a:latin typeface="Open Sans Semibold"/>
                        </a:rPr>
                        <a:t>Cloud</a:t>
                      </a:r>
                      <a:r>
                        <a:rPr lang="pl-PL" sz="1400" baseline="0" dirty="0" smtClean="0">
                          <a:latin typeface="Open Sans Semibold"/>
                        </a:rPr>
                        <a:t> Resource </a:t>
                      </a:r>
                      <a:r>
                        <a:rPr lang="pl-PL" sz="1400" baseline="0" dirty="0" err="1" smtClean="0">
                          <a:latin typeface="Open Sans Semibold"/>
                        </a:rPr>
                        <a:t>Allocation</a:t>
                      </a:r>
                      <a:r>
                        <a:rPr lang="pl-PL" sz="1400" baseline="0" dirty="0" smtClean="0">
                          <a:latin typeface="Open Sans Semibold"/>
                        </a:rPr>
                        <a:t> Management</a:t>
                      </a:r>
                      <a:endParaRPr lang="en-US" sz="1400" dirty="0">
                        <a:latin typeface="Open Sans Semibold"/>
                      </a:endParaRPr>
                    </a:p>
                  </a:txBody>
                  <a:tcPr marL="82944" marR="82944" marT="41476" marB="41476"/>
                </a:tc>
                <a:tc>
                  <a:txBody>
                    <a:bodyPr/>
                    <a:lstStyle/>
                    <a:p>
                      <a:r>
                        <a:rPr lang="pl-PL" sz="1400" smtClean="0">
                          <a:latin typeface="Open Sans Semibold"/>
                        </a:rPr>
                        <a:t>Ruby on Rails application</a:t>
                      </a:r>
                      <a:r>
                        <a:rPr lang="pl-PL" sz="1400" baseline="0" smtClean="0">
                          <a:latin typeface="Open Sans Semibold"/>
                        </a:rPr>
                        <a:t> </a:t>
                      </a:r>
                      <a:r>
                        <a:rPr lang="pl-PL" sz="1400" baseline="0" err="1" smtClean="0">
                          <a:latin typeface="Open Sans Semibold"/>
                        </a:rPr>
                        <a:t>with</a:t>
                      </a:r>
                      <a:r>
                        <a:rPr lang="pl-PL" sz="1400" baseline="0" smtClean="0">
                          <a:latin typeface="Open Sans Semibold"/>
                        </a:rPr>
                        <a:t> REST interfaces; RoR4 ORM framework deployed upon a PostgreSQL database; cloud integration provided by the Fog gem (library)</a:t>
                      </a:r>
                      <a:endParaRPr lang="en-US" sz="1400" dirty="0">
                        <a:latin typeface="Open Sans Semibold"/>
                      </a:endParaRPr>
                    </a:p>
                  </a:txBody>
                  <a:tcPr marL="82944" marR="82944" marT="41476" marB="41476"/>
                </a:tc>
              </a:tr>
              <a:tr h="829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baseline="0" dirty="0" err="1" smtClean="0">
                          <a:latin typeface="Open Sans Semibold"/>
                        </a:rPr>
                        <a:t>Cloud</a:t>
                      </a:r>
                      <a:r>
                        <a:rPr lang="pl-PL" sz="1400" baseline="0" dirty="0" smtClean="0">
                          <a:latin typeface="Open Sans Semibold"/>
                        </a:rPr>
                        <a:t> </a:t>
                      </a:r>
                      <a:r>
                        <a:rPr lang="pl-PL" sz="1400" baseline="0" dirty="0" err="1" smtClean="0">
                          <a:latin typeface="Open Sans Semibold"/>
                        </a:rPr>
                        <a:t>Execution</a:t>
                      </a:r>
                      <a:r>
                        <a:rPr lang="pl-PL" sz="1400" baseline="0" dirty="0" smtClean="0">
                          <a:latin typeface="Open Sans Semibold"/>
                        </a:rPr>
                        <a:t> Environment</a:t>
                      </a:r>
                      <a:endParaRPr lang="en-US" sz="1400" dirty="0" smtClean="0">
                        <a:latin typeface="Open Sans Semibold"/>
                      </a:endParaRPr>
                    </a:p>
                    <a:p>
                      <a:endParaRPr lang="en-US" sz="1400" dirty="0">
                        <a:latin typeface="Open Sans Semibold"/>
                      </a:endParaRPr>
                    </a:p>
                  </a:txBody>
                  <a:tcPr marL="82944" marR="82944" marT="41476" marB="41476"/>
                </a:tc>
                <a:tc>
                  <a:txBody>
                    <a:bodyPr/>
                    <a:lstStyle/>
                    <a:p>
                      <a:r>
                        <a:rPr lang="pl-PL" sz="1400" smtClean="0">
                          <a:latin typeface="Open Sans Semibold"/>
                        </a:rPr>
                        <a:t>Hybrid</a:t>
                      </a:r>
                      <a:r>
                        <a:rPr lang="pl-PL" sz="1400" baseline="0" smtClean="0">
                          <a:latin typeface="Open Sans Semibold"/>
                        </a:rPr>
                        <a:t> OpenStack environment (Folsom release); compute sites at CYF and UNIVIE; support for Amazon EC2 integration; Ganglia monitoring framework (Nagios probes under development)</a:t>
                      </a:r>
                      <a:endParaRPr lang="en-US" sz="1400">
                        <a:latin typeface="Open Sans Semibold"/>
                      </a:endParaRPr>
                    </a:p>
                  </a:txBody>
                  <a:tcPr marL="82944" marR="82944" marT="41476" marB="41476"/>
                </a:tc>
              </a:tr>
              <a:tr h="742996">
                <a:tc>
                  <a:txBody>
                    <a:bodyPr/>
                    <a:lstStyle/>
                    <a:p>
                      <a:r>
                        <a:rPr lang="pl-PL" sz="1400" dirty="0" smtClean="0">
                          <a:latin typeface="Open Sans Semibold"/>
                        </a:rPr>
                        <a:t>High Performance</a:t>
                      </a:r>
                      <a:r>
                        <a:rPr lang="pl-PL" sz="1400" baseline="0" dirty="0" smtClean="0">
                          <a:latin typeface="Open Sans Semibold"/>
                        </a:rPr>
                        <a:t> </a:t>
                      </a:r>
                      <a:r>
                        <a:rPr lang="pl-PL" sz="1400" baseline="0" dirty="0" err="1" smtClean="0">
                          <a:latin typeface="Open Sans Semibold"/>
                        </a:rPr>
                        <a:t>Execution</a:t>
                      </a:r>
                      <a:r>
                        <a:rPr lang="pl-PL" sz="1400" baseline="0" dirty="0" smtClean="0">
                          <a:latin typeface="Open Sans Semibold"/>
                        </a:rPr>
                        <a:t> Environment</a:t>
                      </a:r>
                      <a:endParaRPr lang="en-US" sz="1400" dirty="0">
                        <a:latin typeface="Open Sans Semibold"/>
                      </a:endParaRPr>
                    </a:p>
                  </a:txBody>
                  <a:tcPr marL="82944" marR="82944" marT="41476" marB="41476"/>
                </a:tc>
                <a:tc>
                  <a:txBody>
                    <a:bodyPr/>
                    <a:lstStyle/>
                    <a:p>
                      <a:r>
                        <a:rPr lang="pl-PL" sz="1400" dirty="0" err="1" smtClean="0">
                          <a:latin typeface="Open Sans Semibold"/>
                        </a:rPr>
                        <a:t>Application</a:t>
                      </a:r>
                      <a:r>
                        <a:rPr lang="pl-PL" sz="1400" dirty="0" smtClean="0">
                          <a:latin typeface="Open Sans Semibold"/>
                        </a:rPr>
                        <a:t> Hosting Environment </a:t>
                      </a:r>
                      <a:r>
                        <a:rPr lang="pl-PL" sz="1400" dirty="0" err="1" smtClean="0">
                          <a:latin typeface="Open Sans Semibold"/>
                        </a:rPr>
                        <a:t>with</a:t>
                      </a:r>
                      <a:r>
                        <a:rPr lang="pl-PL" sz="1400" dirty="0" smtClean="0">
                          <a:latin typeface="Open Sans Semibold"/>
                        </a:rPr>
                        <a:t> Web Service</a:t>
                      </a:r>
                      <a:r>
                        <a:rPr lang="pl-PL" sz="1400" baseline="0" dirty="0" smtClean="0">
                          <a:latin typeface="Open Sans Semibold"/>
                        </a:rPr>
                        <a:t> (REST/SOAP</a:t>
                      </a:r>
                      <a:r>
                        <a:rPr lang="pl-PL" sz="1400" baseline="0" smtClean="0">
                          <a:latin typeface="Open Sans Semibold"/>
                        </a:rPr>
                        <a:t>) interfaces; GUI deployed as a VPH-Share Atomic Service</a:t>
                      </a:r>
                      <a:endParaRPr lang="en-US" sz="1400" dirty="0">
                        <a:latin typeface="Open Sans Semibold"/>
                      </a:endParaRPr>
                    </a:p>
                  </a:txBody>
                  <a:tcPr marL="82944" marR="82944" marT="41476" marB="41476"/>
                </a:tc>
              </a:tr>
              <a:tr h="829527">
                <a:tc>
                  <a:txBody>
                    <a:bodyPr/>
                    <a:lstStyle/>
                    <a:p>
                      <a:r>
                        <a:rPr lang="pl-PL" sz="1400" baseline="0" dirty="0" smtClean="0">
                          <a:latin typeface="Open Sans Semibold"/>
                        </a:rPr>
                        <a:t>Data Access for </a:t>
                      </a:r>
                      <a:r>
                        <a:rPr lang="pl-PL" sz="1400" baseline="0" dirty="0" err="1" smtClean="0">
                          <a:latin typeface="Open Sans Semibold"/>
                        </a:rPr>
                        <a:t>Large</a:t>
                      </a:r>
                      <a:r>
                        <a:rPr lang="pl-PL" sz="1400" baseline="0" dirty="0" smtClean="0">
                          <a:latin typeface="Open Sans Semibold"/>
                        </a:rPr>
                        <a:t> </a:t>
                      </a:r>
                      <a:r>
                        <a:rPr lang="pl-PL" sz="1400" baseline="0" dirty="0" err="1" smtClean="0">
                          <a:latin typeface="Open Sans Semibold"/>
                        </a:rPr>
                        <a:t>Binary</a:t>
                      </a:r>
                      <a:r>
                        <a:rPr lang="pl-PL" sz="1400" baseline="0" dirty="0" smtClean="0">
                          <a:latin typeface="Open Sans Semibold"/>
                        </a:rPr>
                        <a:t> Objects</a:t>
                      </a:r>
                      <a:endParaRPr lang="en-US" sz="1400" dirty="0">
                        <a:latin typeface="Open Sans Semibold"/>
                      </a:endParaRPr>
                    </a:p>
                  </a:txBody>
                  <a:tcPr marL="82944" marR="82944" marT="41476" marB="41476"/>
                </a:tc>
                <a:tc>
                  <a:txBody>
                    <a:bodyPr/>
                    <a:lstStyle/>
                    <a:p>
                      <a:r>
                        <a:rPr lang="pl-PL" sz="1400" smtClean="0">
                          <a:latin typeface="Open Sans Semibold"/>
                        </a:rPr>
                        <a:t>Standalone application preinstalled</a:t>
                      </a:r>
                      <a:r>
                        <a:rPr lang="pl-PL" sz="1400" baseline="0" smtClean="0">
                          <a:latin typeface="Open Sans Semibold"/>
                        </a:rPr>
                        <a:t> </a:t>
                      </a:r>
                      <a:r>
                        <a:rPr lang="pl-PL" sz="1400" smtClean="0">
                          <a:latin typeface="Open Sans Semibold"/>
                        </a:rPr>
                        <a:t>on VPH-Share</a:t>
                      </a:r>
                      <a:r>
                        <a:rPr lang="pl-PL" sz="1400" baseline="0" smtClean="0">
                          <a:latin typeface="Open Sans Semibold"/>
                        </a:rPr>
                        <a:t> Virtual Machines; connectors for OpenStack ObjectStore and Amazon S3; GridFTP for file transfer</a:t>
                      </a:r>
                      <a:endParaRPr lang="en-US" sz="1400">
                        <a:latin typeface="Open Sans Semibold"/>
                      </a:endParaRPr>
                    </a:p>
                  </a:txBody>
                  <a:tcPr marL="82944" marR="82944" marT="41476" marB="41476"/>
                </a:tc>
              </a:tr>
              <a:tr h="829527">
                <a:tc>
                  <a:txBody>
                    <a:bodyPr/>
                    <a:lstStyle/>
                    <a:p>
                      <a:r>
                        <a:rPr lang="pl-PL" sz="1400" dirty="0" smtClean="0">
                          <a:latin typeface="Open Sans Semibold"/>
                        </a:rPr>
                        <a:t>Data </a:t>
                      </a:r>
                      <a:r>
                        <a:rPr lang="pl-PL" sz="1400" dirty="0" err="1" smtClean="0">
                          <a:latin typeface="Open Sans Semibold"/>
                        </a:rPr>
                        <a:t>Reliability</a:t>
                      </a:r>
                      <a:r>
                        <a:rPr lang="pl-PL" sz="1400" dirty="0" smtClean="0">
                          <a:latin typeface="Open Sans Semibold"/>
                        </a:rPr>
                        <a:t> and </a:t>
                      </a:r>
                      <a:r>
                        <a:rPr lang="pl-PL" sz="1400" dirty="0" err="1" smtClean="0">
                          <a:latin typeface="Open Sans Semibold"/>
                        </a:rPr>
                        <a:t>Integrity</a:t>
                      </a:r>
                      <a:endParaRPr lang="en-US" sz="1400" dirty="0">
                        <a:latin typeface="Open Sans Semibold"/>
                      </a:endParaRPr>
                    </a:p>
                  </a:txBody>
                  <a:tcPr marL="82944" marR="82944" marT="41476" marB="41476"/>
                </a:tc>
                <a:tc>
                  <a:txBody>
                    <a:bodyPr/>
                    <a:lstStyle/>
                    <a:p>
                      <a:r>
                        <a:rPr lang="pl-PL" sz="1400" dirty="0" err="1" smtClean="0">
                          <a:latin typeface="Open Sans Semibold"/>
                        </a:rPr>
                        <a:t>Standalone</a:t>
                      </a:r>
                      <a:r>
                        <a:rPr lang="pl-PL" sz="1400" dirty="0" smtClean="0">
                          <a:latin typeface="Open Sans Semibold"/>
                        </a:rPr>
                        <a:t> </a:t>
                      </a:r>
                      <a:r>
                        <a:rPr lang="pl-PL" sz="1400" dirty="0" err="1" smtClean="0">
                          <a:latin typeface="Open Sans Semibold"/>
                        </a:rPr>
                        <a:t>application</a:t>
                      </a:r>
                      <a:r>
                        <a:rPr lang="pl-PL" sz="1400" dirty="0" smtClean="0">
                          <a:latin typeface="Open Sans Semibold"/>
                        </a:rPr>
                        <a:t> </a:t>
                      </a:r>
                      <a:r>
                        <a:rPr lang="pl-PL" sz="1400" dirty="0" err="1" smtClean="0">
                          <a:latin typeface="Open Sans Semibold"/>
                        </a:rPr>
                        <a:t>wrapped</a:t>
                      </a:r>
                      <a:r>
                        <a:rPr lang="pl-PL" sz="1400" baseline="0" dirty="0" smtClean="0">
                          <a:latin typeface="Open Sans Semibold"/>
                        </a:rPr>
                        <a:t> as a </a:t>
                      </a:r>
                      <a:r>
                        <a:rPr lang="pl-PL" sz="1400" baseline="0" dirty="0" err="1" smtClean="0">
                          <a:latin typeface="Open Sans Semibold"/>
                        </a:rPr>
                        <a:t>VPH-Share</a:t>
                      </a:r>
                      <a:r>
                        <a:rPr lang="pl-PL" sz="1400" baseline="0" dirty="0" smtClean="0">
                          <a:latin typeface="Open Sans Semibold"/>
                        </a:rPr>
                        <a:t> </a:t>
                      </a:r>
                      <a:r>
                        <a:rPr lang="pl-PL" sz="1400" baseline="0" dirty="0" err="1" smtClean="0">
                          <a:latin typeface="Open Sans Semibold"/>
                        </a:rPr>
                        <a:t>Atomic</a:t>
                      </a:r>
                      <a:r>
                        <a:rPr lang="pl-PL" sz="1400" baseline="0" dirty="0" smtClean="0">
                          <a:latin typeface="Open Sans Semibold"/>
                        </a:rPr>
                        <a:t> Service, </a:t>
                      </a:r>
                      <a:r>
                        <a:rPr lang="pl-PL" sz="1400" baseline="0" dirty="0" err="1" smtClean="0">
                          <a:latin typeface="Open Sans Semibold"/>
                        </a:rPr>
                        <a:t>with</a:t>
                      </a:r>
                      <a:r>
                        <a:rPr lang="pl-PL" sz="1400" baseline="0" dirty="0" smtClean="0">
                          <a:latin typeface="Open Sans Semibold"/>
                        </a:rPr>
                        <a:t> Web Service (REST) </a:t>
                      </a:r>
                      <a:r>
                        <a:rPr lang="pl-PL" sz="1400" baseline="0" dirty="0" err="1" smtClean="0">
                          <a:latin typeface="Open Sans Semibold"/>
                        </a:rPr>
                        <a:t>interfaces</a:t>
                      </a:r>
                      <a:r>
                        <a:rPr lang="pl-PL" sz="1400" baseline="0" dirty="0" smtClean="0">
                          <a:latin typeface="Open Sans Semibold"/>
                        </a:rPr>
                        <a:t>; </a:t>
                      </a:r>
                      <a:r>
                        <a:rPr lang="pl-PL" sz="1400" baseline="0" dirty="0" err="1" smtClean="0">
                          <a:latin typeface="Open Sans Semibold"/>
                        </a:rPr>
                        <a:t>uses</a:t>
                      </a:r>
                      <a:r>
                        <a:rPr lang="pl-PL" sz="1400" baseline="0" dirty="0" smtClean="0">
                          <a:latin typeface="Open Sans Semibold"/>
                        </a:rPr>
                        <a:t> T2.4 </a:t>
                      </a:r>
                      <a:r>
                        <a:rPr lang="pl-PL" sz="1400" baseline="0" dirty="0" err="1" smtClean="0">
                          <a:latin typeface="Open Sans Semibold"/>
                        </a:rPr>
                        <a:t>tools</a:t>
                      </a:r>
                      <a:r>
                        <a:rPr lang="pl-PL" sz="1400" baseline="0" dirty="0" smtClean="0">
                          <a:latin typeface="Open Sans Semibold"/>
                        </a:rPr>
                        <a:t> for </a:t>
                      </a:r>
                      <a:r>
                        <a:rPr lang="pl-PL" sz="1400" baseline="0" dirty="0" err="1" smtClean="0">
                          <a:latin typeface="Open Sans Semibold"/>
                        </a:rPr>
                        <a:t>access</a:t>
                      </a:r>
                      <a:r>
                        <a:rPr lang="pl-PL" sz="1400" baseline="0" dirty="0" smtClean="0">
                          <a:latin typeface="Open Sans Semibold"/>
                        </a:rPr>
                        <a:t> to </a:t>
                      </a:r>
                      <a:r>
                        <a:rPr lang="pl-PL" sz="1400" baseline="0" dirty="0" err="1" smtClean="0">
                          <a:latin typeface="Open Sans Semibold"/>
                        </a:rPr>
                        <a:t>binary</a:t>
                      </a:r>
                      <a:r>
                        <a:rPr lang="pl-PL" sz="1400" baseline="0" dirty="0" smtClean="0">
                          <a:latin typeface="Open Sans Semibold"/>
                        </a:rPr>
                        <a:t> data and </a:t>
                      </a:r>
                      <a:r>
                        <a:rPr lang="pl-PL" sz="1400" baseline="0" dirty="0" err="1" smtClean="0">
                          <a:latin typeface="Open Sans Semibold"/>
                        </a:rPr>
                        <a:t>metadata</a:t>
                      </a:r>
                      <a:r>
                        <a:rPr lang="pl-PL" sz="1400" baseline="0" dirty="0" smtClean="0">
                          <a:latin typeface="Open Sans Semibold"/>
                        </a:rPr>
                        <a:t> </a:t>
                      </a:r>
                      <a:r>
                        <a:rPr lang="pl-PL" sz="1400" baseline="0" dirty="0" err="1" smtClean="0">
                          <a:latin typeface="Open Sans Semibold"/>
                        </a:rPr>
                        <a:t>storage</a:t>
                      </a:r>
                      <a:endParaRPr lang="en-US" sz="1400" dirty="0">
                        <a:latin typeface="Open Sans Semibold"/>
                      </a:endParaRPr>
                    </a:p>
                  </a:txBody>
                  <a:tcPr marL="82944" marR="82944" marT="41476" marB="41476"/>
                </a:tc>
              </a:tr>
              <a:tr h="742996">
                <a:tc>
                  <a:txBody>
                    <a:bodyPr/>
                    <a:lstStyle/>
                    <a:p>
                      <a:r>
                        <a:rPr lang="pl-PL" sz="1400" baseline="0" dirty="0" smtClean="0">
                          <a:latin typeface="Open Sans Semibold"/>
                        </a:rPr>
                        <a:t>Security Framework</a:t>
                      </a:r>
                      <a:endParaRPr lang="en-US" sz="1400" dirty="0">
                        <a:latin typeface="Open Sans Semibold"/>
                      </a:endParaRPr>
                    </a:p>
                  </a:txBody>
                  <a:tcPr marL="82944" marR="82944" marT="41476" marB="41476"/>
                </a:tc>
                <a:tc>
                  <a:txBody>
                    <a:bodyPr/>
                    <a:lstStyle/>
                    <a:p>
                      <a:r>
                        <a:rPr lang="pl-PL" sz="1400" dirty="0" smtClean="0">
                          <a:latin typeface="Open Sans Semibold"/>
                        </a:rPr>
                        <a:t>Uniform</a:t>
                      </a:r>
                      <a:r>
                        <a:rPr lang="pl-PL" sz="1400" baseline="0" dirty="0" smtClean="0">
                          <a:latin typeface="Open Sans Semibold"/>
                        </a:rPr>
                        <a:t> security </a:t>
                      </a:r>
                      <a:r>
                        <a:rPr lang="pl-PL" sz="1400" baseline="0" dirty="0" err="1" smtClean="0">
                          <a:latin typeface="Open Sans Semibold"/>
                        </a:rPr>
                        <a:t>mechanism</a:t>
                      </a:r>
                      <a:r>
                        <a:rPr lang="pl-PL" sz="1400" baseline="0" dirty="0" smtClean="0">
                          <a:latin typeface="Open Sans Semibold"/>
                        </a:rPr>
                        <a:t> for SOAP/REST services; Master </a:t>
                      </a:r>
                      <a:r>
                        <a:rPr lang="pl-PL" sz="1400" baseline="0" dirty="0" err="1" smtClean="0">
                          <a:latin typeface="Open Sans Semibold"/>
                        </a:rPr>
                        <a:t>Interface</a:t>
                      </a:r>
                      <a:r>
                        <a:rPr lang="pl-PL" sz="1400" baseline="0" dirty="0" smtClean="0">
                          <a:latin typeface="Open Sans Semibold"/>
                        </a:rPr>
                        <a:t> SSO </a:t>
                      </a:r>
                      <a:r>
                        <a:rPr lang="pl-PL" sz="1400" baseline="0" dirty="0" err="1" smtClean="0">
                          <a:latin typeface="Open Sans Semibold"/>
                        </a:rPr>
                        <a:t>enabling</a:t>
                      </a:r>
                      <a:r>
                        <a:rPr lang="pl-PL" sz="1400" baseline="0" dirty="0" smtClean="0">
                          <a:latin typeface="Open Sans Semibold"/>
                        </a:rPr>
                        <a:t> </a:t>
                      </a:r>
                      <a:r>
                        <a:rPr lang="pl-PL" sz="1400" baseline="0" dirty="0" err="1" smtClean="0">
                          <a:latin typeface="Open Sans Semibold"/>
                        </a:rPr>
                        <a:t>shell</a:t>
                      </a:r>
                      <a:r>
                        <a:rPr lang="pl-PL" sz="1400" baseline="0" dirty="0" smtClean="0">
                          <a:latin typeface="Open Sans Semibold"/>
                        </a:rPr>
                        <a:t> </a:t>
                      </a:r>
                      <a:r>
                        <a:rPr lang="pl-PL" sz="1400" baseline="0" dirty="0" err="1" smtClean="0">
                          <a:latin typeface="Open Sans Semibold"/>
                        </a:rPr>
                        <a:t>access</a:t>
                      </a:r>
                      <a:r>
                        <a:rPr lang="pl-PL" sz="1400" baseline="0" dirty="0" smtClean="0">
                          <a:latin typeface="Open Sans Semibold"/>
                        </a:rPr>
                        <a:t> to </a:t>
                      </a:r>
                      <a:r>
                        <a:rPr lang="pl-PL" sz="1400" baseline="0" dirty="0" err="1" smtClean="0">
                          <a:latin typeface="Open Sans Semibold"/>
                        </a:rPr>
                        <a:t>virtual</a:t>
                      </a:r>
                      <a:r>
                        <a:rPr lang="pl-PL" sz="1400" baseline="0" dirty="0" smtClean="0">
                          <a:latin typeface="Open Sans Semibold"/>
                        </a:rPr>
                        <a:t> </a:t>
                      </a:r>
                      <a:r>
                        <a:rPr lang="pl-PL" sz="1400" baseline="0" dirty="0" err="1" smtClean="0">
                          <a:latin typeface="Open Sans Semibold"/>
                        </a:rPr>
                        <a:t>machines</a:t>
                      </a:r>
                      <a:r>
                        <a:rPr lang="pl-PL" sz="1400" baseline="0" dirty="0" smtClean="0">
                          <a:latin typeface="Open Sans Semibold"/>
                        </a:rPr>
                        <a:t>,</a:t>
                      </a:r>
                      <a:endParaRPr lang="en-US" sz="1400" dirty="0">
                        <a:solidFill>
                          <a:srgbClr val="FF0000"/>
                        </a:solidFill>
                        <a:latin typeface="Open Sans Semibold"/>
                      </a:endParaRPr>
                    </a:p>
                  </a:txBody>
                  <a:tcPr marL="82944" marR="82944" marT="41476" marB="41476"/>
                </a:tc>
              </a:tr>
            </a:tbl>
          </a:graphicData>
        </a:graphic>
      </p:graphicFrame>
      <p:sp>
        <p:nvSpPr>
          <p:cNvPr id="5" name="Title 1"/>
          <p:cNvSpPr txBox="1">
            <a:spLocks/>
          </p:cNvSpPr>
          <p:nvPr/>
        </p:nvSpPr>
        <p:spPr>
          <a:xfrm>
            <a:off x="1143000" y="341304"/>
            <a:ext cx="6756384" cy="639424"/>
          </a:xfrm>
          <a:prstGeom prst="rect">
            <a:avLst/>
          </a:prstGeom>
        </p:spPr>
        <p:txBody>
          <a:bodyPr/>
          <a:lstStyle/>
          <a:p>
            <a:pPr algn="ctr">
              <a:spcBef>
                <a:spcPct val="0"/>
              </a:spcBef>
              <a:defRPr/>
            </a:pPr>
            <a:r>
              <a:rPr lang="pl-PL" sz="2700" dirty="0">
                <a:solidFill>
                  <a:srgbClr val="11488B"/>
                </a:solidFill>
                <a:effectLst>
                  <a:outerShdw blurRad="38100" dist="38100" dir="2700000" algn="tl">
                    <a:srgbClr val="000000">
                      <a:alpha val="43137"/>
                    </a:srgbClr>
                  </a:outerShdw>
                </a:effectLst>
                <a:latin typeface="+mj-lt"/>
                <a:ea typeface="+mj-ea"/>
                <a:cs typeface="+mj-cs"/>
              </a:rPr>
              <a:t>Platform </a:t>
            </a:r>
            <a:r>
              <a:rPr lang="pl-PL" sz="2700" dirty="0" err="1">
                <a:solidFill>
                  <a:srgbClr val="11488B"/>
                </a:solidFill>
                <a:effectLst>
                  <a:outerShdw blurRad="38100" dist="38100" dir="2700000" algn="tl">
                    <a:srgbClr val="000000">
                      <a:alpha val="43137"/>
                    </a:srgbClr>
                  </a:outerShdw>
                </a:effectLst>
                <a:latin typeface="+mj-lt"/>
                <a:ea typeface="+mj-ea"/>
                <a:cs typeface="+mj-cs"/>
              </a:rPr>
              <a:t>modules</a:t>
            </a:r>
            <a:r>
              <a:rPr lang="pl-PL" sz="2700" dirty="0">
                <a:solidFill>
                  <a:srgbClr val="11488B"/>
                </a:solidFill>
                <a:effectLst>
                  <a:outerShdw blurRad="38100" dist="38100" dir="2700000" algn="tl">
                    <a:srgbClr val="000000">
                      <a:alpha val="43137"/>
                    </a:srgbClr>
                  </a:outerShdw>
                </a:effectLst>
                <a:latin typeface="+mj-lt"/>
                <a:ea typeface="+mj-ea"/>
                <a:cs typeface="+mj-cs"/>
              </a:rPr>
              <a:t> and </a:t>
            </a:r>
            <a:r>
              <a:rPr lang="pl-PL" sz="2700" dirty="0" err="1">
                <a:solidFill>
                  <a:srgbClr val="11488B"/>
                </a:solidFill>
                <a:effectLst>
                  <a:outerShdw blurRad="38100" dist="38100" dir="2700000" algn="tl">
                    <a:srgbClr val="000000">
                      <a:alpha val="43137"/>
                    </a:srgbClr>
                  </a:outerShdw>
                </a:effectLst>
                <a:latin typeface="+mj-lt"/>
                <a:ea typeface="+mj-ea"/>
                <a:cs typeface="+mj-cs"/>
              </a:rPr>
              <a:t>technologies</a:t>
            </a:r>
            <a:endParaRPr lang="en-US" sz="27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18810270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32000" y="14400"/>
            <a:ext cx="6984000" cy="1036800"/>
          </a:xfrm>
          <a:prstGeom prst="rect">
            <a:avLst/>
          </a:prstGeom>
        </p:spPr>
        <p:txBody>
          <a:bodyPr anchor="ctr" anchorCtr="0"/>
          <a:lstStyle/>
          <a:p>
            <a:pPr marR="0" lvl="0" indent="0" algn="ctr" fontAlgn="auto">
              <a:lnSpc>
                <a:spcPct val="100000"/>
              </a:lnSpc>
              <a:spcBef>
                <a:spcPct val="0"/>
              </a:spcBef>
              <a:spcAft>
                <a:spcPts val="0"/>
              </a:spcAft>
              <a:buClrTx/>
              <a:buSzTx/>
              <a:buFontTx/>
              <a:buNone/>
              <a:tabLst/>
              <a:defRPr/>
            </a:pPr>
            <a:r>
              <a:rPr lang="en-US" sz="2800" dirty="0" smtClean="0">
                <a:solidFill>
                  <a:srgbClr val="11488B"/>
                </a:solidFill>
                <a:effectLst>
                  <a:outerShdw blurRad="38100" dist="38100" dir="2700000" algn="tl">
                    <a:srgbClr val="000000">
                      <a:alpha val="43137"/>
                    </a:srgbClr>
                  </a:outerShdw>
                </a:effectLst>
                <a:latin typeface="+mj-lt"/>
                <a:ea typeface="+mj-ea"/>
                <a:cs typeface="+mj-cs"/>
              </a:rPr>
              <a:t>Example: sensitivity </a:t>
            </a:r>
            <a:r>
              <a:rPr lang="en-US" sz="2800" dirty="0">
                <a:solidFill>
                  <a:srgbClr val="11488B"/>
                </a:solidFill>
                <a:effectLst>
                  <a:outerShdw blurRad="38100" dist="38100" dir="2700000" algn="tl">
                    <a:srgbClr val="000000">
                      <a:alpha val="43137"/>
                    </a:srgbClr>
                  </a:outerShdw>
                </a:effectLst>
                <a:latin typeface="+mj-lt"/>
                <a:ea typeface="+mj-ea"/>
                <a:cs typeface="+mj-cs"/>
              </a:rPr>
              <a:t>analysis application </a:t>
            </a:r>
          </a:p>
        </p:txBody>
      </p:sp>
      <p:grpSp>
        <p:nvGrpSpPr>
          <p:cNvPr id="22" name="Grupa 21"/>
          <p:cNvGrpSpPr/>
          <p:nvPr/>
        </p:nvGrpSpPr>
        <p:grpSpPr>
          <a:xfrm>
            <a:off x="4374928" y="3220179"/>
            <a:ext cx="2069280" cy="1648981"/>
            <a:chOff x="3995936" y="3220179"/>
            <a:chExt cx="2069280" cy="1648981"/>
          </a:xfrm>
        </p:grpSpPr>
        <p:sp>
          <p:nvSpPr>
            <p:cNvPr id="14" name="Prostokąt zaokrąglony 300"/>
            <p:cNvSpPr/>
            <p:nvPr/>
          </p:nvSpPr>
          <p:spPr bwMode="auto">
            <a:xfrm>
              <a:off x="4338656" y="4307181"/>
              <a:ext cx="1419840" cy="253025"/>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5" name="pole tekstowe 303"/>
            <p:cNvSpPr txBox="1">
              <a:spLocks noChangeArrowheads="1"/>
            </p:cNvSpPr>
            <p:nvPr/>
          </p:nvSpPr>
          <p:spPr bwMode="auto">
            <a:xfrm>
              <a:off x="4292576" y="4307181"/>
              <a:ext cx="1512000" cy="253025"/>
            </a:xfrm>
            <a:prstGeom prst="rect">
              <a:avLst/>
            </a:prstGeom>
            <a:noFill/>
            <a:ln w="9525">
              <a:noFill/>
              <a:miter lim="800000"/>
              <a:headEnd/>
              <a:tailEnd/>
            </a:ln>
          </p:spPr>
          <p:txBody>
            <a:bodyPr lIns="82936" tIns="41469" rIns="82936" bIns="41469">
              <a:spAutoFit/>
            </a:bodyPr>
            <a:lstStyle/>
            <a:p>
              <a:pPr algn="ctr"/>
              <a:r>
                <a:rPr lang="pl-PL" sz="1100" smtClean="0">
                  <a:latin typeface="Calibri" pitchFamily="34" charset="0"/>
                </a:rPr>
                <a:t>DataFluo Listener</a:t>
              </a:r>
              <a:endParaRPr lang="pl-PL" sz="1100">
                <a:latin typeface="Calibri" pitchFamily="34" charset="0"/>
              </a:endParaRPr>
            </a:p>
          </p:txBody>
        </p:sp>
        <p:sp>
          <p:nvSpPr>
            <p:cNvPr id="16" name="Prostokąt zaokrąglony 1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18" name="Prostokąt zaokrąglony 17"/>
            <p:cNvSpPr/>
            <p:nvPr/>
          </p:nvSpPr>
          <p:spPr bwMode="auto">
            <a:xfrm>
              <a:off x="4161537" y="3980268"/>
              <a:ext cx="1759680" cy="744876"/>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9" name="pole tekstowe 291"/>
            <p:cNvSpPr txBox="1">
              <a:spLocks noChangeArrowheads="1"/>
            </p:cNvSpPr>
            <p:nvPr/>
          </p:nvSpPr>
          <p:spPr bwMode="auto">
            <a:xfrm>
              <a:off x="4180257" y="4006189"/>
              <a:ext cx="1686240" cy="260668"/>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DataFluo</a:t>
              </a:r>
              <a:endParaRPr lang="en-US" sz="1100">
                <a:latin typeface="Calibri" pitchFamily="34" charset="0"/>
              </a:endParaRPr>
            </a:p>
          </p:txBody>
        </p:sp>
        <p:sp>
          <p:nvSpPr>
            <p:cNvPr id="10" name="Prostokąt zaokrąglony 9"/>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1" name="Grupa 289"/>
            <p:cNvGrpSpPr>
              <a:grpSpLocks/>
            </p:cNvGrpSpPr>
            <p:nvPr/>
          </p:nvGrpSpPr>
          <p:grpSpPr bwMode="auto">
            <a:xfrm>
              <a:off x="4592296" y="3220179"/>
              <a:ext cx="1203840" cy="276509"/>
              <a:chOff x="2392910" y="1835620"/>
              <a:chExt cx="1715239" cy="305238"/>
            </a:xfrm>
          </p:grpSpPr>
          <p:sp>
            <p:nvSpPr>
              <p:cNvPr id="12" name="Prostokąt zaokrąglony 11"/>
              <p:cNvSpPr/>
              <p:nvPr/>
            </p:nvSpPr>
            <p:spPr bwMode="auto">
              <a:xfrm>
                <a:off x="2392910" y="1835620"/>
                <a:ext cx="108145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Server AS</a:t>
                </a:r>
                <a:endParaRPr lang="en-US" sz="1100">
                  <a:latin typeface="Calibri" pitchFamily="34" charset="0"/>
                </a:endParaRPr>
              </a:p>
            </p:txBody>
          </p:sp>
        </p:grpSp>
      </p:grpSp>
      <p:grpSp>
        <p:nvGrpSpPr>
          <p:cNvPr id="23" name="Grupa 22"/>
          <p:cNvGrpSpPr/>
          <p:nvPr/>
        </p:nvGrpSpPr>
        <p:grpSpPr>
          <a:xfrm>
            <a:off x="6679184" y="5373216"/>
            <a:ext cx="2069280" cy="864097"/>
            <a:chOff x="3995936" y="3220179"/>
            <a:chExt cx="2069280" cy="864097"/>
          </a:xfrm>
        </p:grpSpPr>
        <p:sp>
          <p:nvSpPr>
            <p:cNvPr id="26" name="Prostokąt zaokrąglony 2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0" name="Prostokąt zaokrąglony 29"/>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4592296" y="3220179"/>
              <a:ext cx="1203840" cy="276509"/>
              <a:chOff x="2392910" y="1835620"/>
              <a:chExt cx="1715239" cy="305238"/>
            </a:xfrm>
          </p:grpSpPr>
          <p:sp>
            <p:nvSpPr>
              <p:cNvPr id="32" name="Prostokąt zaokrąglony 31"/>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grpSp>
        <p:nvGrpSpPr>
          <p:cNvPr id="34" name="Grupa 33"/>
          <p:cNvGrpSpPr/>
          <p:nvPr/>
        </p:nvGrpSpPr>
        <p:grpSpPr>
          <a:xfrm>
            <a:off x="4338656" y="5373216"/>
            <a:ext cx="2069280" cy="864097"/>
            <a:chOff x="3995936" y="3220179"/>
            <a:chExt cx="2069280" cy="864097"/>
          </a:xfrm>
        </p:grpSpPr>
        <p:sp>
          <p:nvSpPr>
            <p:cNvPr id="35" name="Prostokąt zaokrąglony 34"/>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36"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7" name="Prostokąt zaokrąglony 36"/>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8" name="Grupa 289"/>
            <p:cNvGrpSpPr>
              <a:grpSpLocks/>
            </p:cNvGrpSpPr>
            <p:nvPr/>
          </p:nvGrpSpPr>
          <p:grpSpPr bwMode="auto">
            <a:xfrm>
              <a:off x="4592296" y="3220179"/>
              <a:ext cx="1203840" cy="276509"/>
              <a:chOff x="2392910" y="1835620"/>
              <a:chExt cx="1715239" cy="305238"/>
            </a:xfrm>
          </p:grpSpPr>
          <p:sp>
            <p:nvSpPr>
              <p:cNvPr id="39" name="Prostokąt zaokrąglony 38"/>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cxnSp>
        <p:nvCxnSpPr>
          <p:cNvPr id="41" name="Łącznik prosty 40"/>
          <p:cNvCxnSpPr/>
          <p:nvPr/>
        </p:nvCxnSpPr>
        <p:spPr>
          <a:xfrm>
            <a:off x="5364088" y="4581128"/>
            <a:ext cx="0" cy="792088"/>
          </a:xfrm>
          <a:prstGeom prst="line">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a:xfrm>
            <a:off x="7668344" y="5085184"/>
            <a:ext cx="0" cy="288032"/>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a:xfrm>
            <a:off x="5364088" y="5085184"/>
            <a:ext cx="2304256" cy="0"/>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upa 47"/>
          <p:cNvGrpSpPr/>
          <p:nvPr/>
        </p:nvGrpSpPr>
        <p:grpSpPr>
          <a:xfrm>
            <a:off x="6827505" y="3228563"/>
            <a:ext cx="2136983" cy="1648981"/>
            <a:chOff x="3995936" y="3220179"/>
            <a:chExt cx="2136983" cy="1648981"/>
          </a:xfrm>
        </p:grpSpPr>
        <p:sp>
          <p:nvSpPr>
            <p:cNvPr id="51" name="Prostokąt zaokrąglony 50"/>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2"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Cloud Facade</a:t>
              </a:r>
              <a:endParaRPr lang="en-US" sz="1100">
                <a:latin typeface="Calibri" pitchFamily="34" charset="0"/>
              </a:endParaRPr>
            </a:p>
          </p:txBody>
        </p:sp>
        <p:sp>
          <p:nvSpPr>
            <p:cNvPr id="53" name="Prostokąt zaokrąglony 52"/>
            <p:cNvSpPr/>
            <p:nvPr/>
          </p:nvSpPr>
          <p:spPr bwMode="auto">
            <a:xfrm>
              <a:off x="4161537" y="3980267"/>
              <a:ext cx="1759680" cy="78584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4" name="pole tekstowe 291"/>
            <p:cNvSpPr txBox="1">
              <a:spLocks noChangeArrowheads="1"/>
            </p:cNvSpPr>
            <p:nvPr/>
          </p:nvSpPr>
          <p:spPr bwMode="auto">
            <a:xfrm>
              <a:off x="4023077" y="3996680"/>
              <a:ext cx="2109842" cy="769431"/>
            </a:xfrm>
            <a:prstGeom prst="rect">
              <a:avLst/>
            </a:prstGeom>
            <a:noFill/>
            <a:ln w="9525">
              <a:noFill/>
              <a:miter lim="800000"/>
              <a:headEnd/>
              <a:tailEnd/>
            </a:ln>
          </p:spPr>
          <p:txBody>
            <a:bodyPr wrap="square" lIns="91430" tIns="45715" rIns="91430" bIns="45715">
              <a:spAutoFit/>
            </a:bodyPr>
            <a:lstStyle/>
            <a:p>
              <a:pPr algn="ctr"/>
              <a:r>
                <a:rPr lang="pl-PL" sz="1100" smtClean="0">
                  <a:latin typeface="Calibri" pitchFamily="34" charset="0"/>
                </a:rPr>
                <a:t>Atmosphere Management</a:t>
              </a:r>
            </a:p>
            <a:p>
              <a:pPr algn="ctr"/>
              <a:r>
                <a:rPr lang="pl-PL" sz="1100" smtClean="0">
                  <a:latin typeface="Calibri" pitchFamily="34" charset="0"/>
                </a:rPr>
                <a:t>Service</a:t>
              </a:r>
            </a:p>
            <a:p>
              <a:pPr algn="ctr"/>
              <a:r>
                <a:rPr lang="pl-PL" sz="1100" smtClean="0">
                  <a:latin typeface="Calibri" pitchFamily="34" charset="0"/>
                </a:rPr>
                <a:t>(Launches server and automatically scales workers)</a:t>
              </a:r>
              <a:endParaRPr lang="en-US" sz="1100">
                <a:latin typeface="Calibri" pitchFamily="34" charset="0"/>
              </a:endParaRPr>
            </a:p>
          </p:txBody>
        </p:sp>
        <p:sp>
          <p:nvSpPr>
            <p:cNvPr id="55" name="Prostokąt zaokrąglony 54"/>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6" name="Grupa 289"/>
            <p:cNvGrpSpPr>
              <a:grpSpLocks/>
            </p:cNvGrpSpPr>
            <p:nvPr/>
          </p:nvGrpSpPr>
          <p:grpSpPr bwMode="auto">
            <a:xfrm>
              <a:off x="4116695" y="3220179"/>
              <a:ext cx="1197182" cy="276509"/>
              <a:chOff x="1715269" y="1835620"/>
              <a:chExt cx="1705752" cy="305238"/>
            </a:xfrm>
          </p:grpSpPr>
          <p:sp>
            <p:nvSpPr>
              <p:cNvPr id="57" name="Prostokąt zaokrąglony 56"/>
              <p:cNvSpPr/>
              <p:nvPr/>
            </p:nvSpPr>
            <p:spPr bwMode="auto">
              <a:xfrm>
                <a:off x="1715270" y="1835620"/>
                <a:ext cx="127171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8" name="pole tekstowe 291"/>
              <p:cNvSpPr txBox="1">
                <a:spLocks noChangeArrowheads="1"/>
              </p:cNvSpPr>
              <p:nvPr/>
            </p:nvSpPr>
            <p:spPr bwMode="auto">
              <a:xfrm>
                <a:off x="1715269" y="1835620"/>
                <a:ext cx="1705752" cy="288791"/>
              </a:xfrm>
              <a:prstGeom prst="rect">
                <a:avLst/>
              </a:prstGeom>
              <a:noFill/>
              <a:ln w="9525">
                <a:noFill/>
                <a:miter lim="800000"/>
                <a:headEnd/>
                <a:tailEnd/>
              </a:ln>
            </p:spPr>
            <p:txBody>
              <a:bodyPr>
                <a:spAutoFit/>
              </a:bodyPr>
              <a:lstStyle/>
              <a:p>
                <a:r>
                  <a:rPr lang="pl-PL" sz="1100" smtClean="0">
                    <a:latin typeface="Calibri" pitchFamily="34" charset="0"/>
                  </a:rPr>
                  <a:t>Atmosphere</a:t>
                </a:r>
                <a:endParaRPr lang="en-US" sz="1100">
                  <a:latin typeface="Calibri" pitchFamily="34" charset="0"/>
                </a:endParaRPr>
              </a:p>
            </p:txBody>
          </p:sp>
        </p:grpSp>
      </p:grpSp>
      <p:cxnSp>
        <p:nvCxnSpPr>
          <p:cNvPr id="81" name="Łącznik prosty 80"/>
          <p:cNvCxnSpPr/>
          <p:nvPr/>
        </p:nvCxnSpPr>
        <p:spPr>
          <a:xfrm>
            <a:off x="6453780" y="4437112"/>
            <a:ext cx="522046" cy="0"/>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Łącznik prosty 83"/>
          <p:cNvCxnSpPr/>
          <p:nvPr/>
        </p:nvCxnSpPr>
        <p:spPr>
          <a:xfrm>
            <a:off x="8374739" y="4774495"/>
            <a:ext cx="0" cy="742738"/>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Łącznik prosty 85"/>
          <p:cNvCxnSpPr/>
          <p:nvPr/>
        </p:nvCxnSpPr>
        <p:spPr>
          <a:xfrm>
            <a:off x="8568444" y="3293367"/>
            <a:ext cx="0" cy="29523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87" name="Elipsa 86"/>
          <p:cNvSpPr/>
          <p:nvPr/>
        </p:nvSpPr>
        <p:spPr>
          <a:xfrm>
            <a:off x="8532440" y="3221359"/>
            <a:ext cx="72008"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a 191"/>
          <p:cNvGrpSpPr/>
          <p:nvPr/>
        </p:nvGrpSpPr>
        <p:grpSpPr>
          <a:xfrm>
            <a:off x="8225456" y="1700808"/>
            <a:ext cx="652320" cy="779416"/>
            <a:chOff x="1564306" y="2093513"/>
            <a:chExt cx="652320" cy="779416"/>
          </a:xfrm>
        </p:grpSpPr>
        <p:sp>
          <p:nvSpPr>
            <p:cNvPr id="91" name="Prostokąt zaokrąglony 90"/>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93"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94" name="Grupa 203"/>
          <p:cNvGrpSpPr/>
          <p:nvPr/>
        </p:nvGrpSpPr>
        <p:grpSpPr>
          <a:xfrm>
            <a:off x="7884368" y="2480224"/>
            <a:ext cx="1296144" cy="549642"/>
            <a:chOff x="745805" y="2271152"/>
            <a:chExt cx="1296144" cy="549642"/>
          </a:xfrm>
        </p:grpSpPr>
        <p:pic>
          <p:nvPicPr>
            <p:cNvPr id="95" name="Obraz 94" descr="terminal.png"/>
            <p:cNvPicPr>
              <a:picLocks noChangeAspect="1"/>
            </p:cNvPicPr>
            <p:nvPr/>
          </p:nvPicPr>
          <p:blipFill>
            <a:blip r:embed="rId4" cstate="print"/>
            <a:stretch>
              <a:fillRect/>
            </a:stretch>
          </p:blipFill>
          <p:spPr>
            <a:xfrm>
              <a:off x="1210997" y="2271152"/>
              <a:ext cx="365760" cy="365760"/>
            </a:xfrm>
            <a:prstGeom prst="rect">
              <a:avLst/>
            </a:prstGeom>
          </p:spPr>
        </p:pic>
        <p:sp>
          <p:nvSpPr>
            <p:cNvPr id="96" name="pole tekstowe 291"/>
            <p:cNvSpPr txBox="1">
              <a:spLocks noChangeArrowheads="1"/>
            </p:cNvSpPr>
            <p:nvPr/>
          </p:nvSpPr>
          <p:spPr bwMode="auto">
            <a:xfrm>
              <a:off x="745805" y="2559184"/>
              <a:ext cx="129614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Launcher script</a:t>
              </a:r>
              <a:endParaRPr lang="en-US" sz="1100">
                <a:latin typeface="Calibri" pitchFamily="34" charset="0"/>
              </a:endParaRPr>
            </a:p>
          </p:txBody>
        </p:sp>
      </p:grpSp>
      <p:cxnSp>
        <p:nvCxnSpPr>
          <p:cNvPr id="97" name="Łącznik prosty 96"/>
          <p:cNvCxnSpPr/>
          <p:nvPr/>
        </p:nvCxnSpPr>
        <p:spPr>
          <a:xfrm>
            <a:off x="8573968" y="2998134"/>
            <a:ext cx="0" cy="142834"/>
          </a:xfrm>
          <a:prstGeom prst="line">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00" name="pole tekstowe 291"/>
          <p:cNvSpPr txBox="1">
            <a:spLocks noChangeArrowheads="1"/>
          </p:cNvSpPr>
          <p:nvPr/>
        </p:nvSpPr>
        <p:spPr bwMode="auto">
          <a:xfrm>
            <a:off x="7609641" y="3152458"/>
            <a:ext cx="1296144" cy="215444"/>
          </a:xfrm>
          <a:prstGeom prst="rect">
            <a:avLst/>
          </a:prstGeom>
          <a:noFill/>
          <a:ln w="9525">
            <a:noFill/>
            <a:miter lim="800000"/>
            <a:headEnd/>
            <a:tailEnd/>
          </a:ln>
        </p:spPr>
        <p:txBody>
          <a:bodyPr wrap="square">
            <a:spAutoFit/>
          </a:bodyPr>
          <a:lstStyle/>
          <a:p>
            <a:pPr algn="ctr"/>
            <a:r>
              <a:rPr lang="pl-PL" sz="800" smtClean="0">
                <a:latin typeface="Calibri" pitchFamily="34" charset="0"/>
              </a:rPr>
              <a:t>Secure API</a:t>
            </a:r>
            <a:endParaRPr lang="en-US" sz="800">
              <a:latin typeface="Calibri" pitchFamily="34" charset="0"/>
            </a:endParaRPr>
          </a:p>
        </p:txBody>
      </p:sp>
      <p:sp>
        <p:nvSpPr>
          <p:cNvPr id="101" name="pole tekstowe 100"/>
          <p:cNvSpPr txBox="1"/>
          <p:nvPr/>
        </p:nvSpPr>
        <p:spPr>
          <a:xfrm>
            <a:off x="-1" y="1181070"/>
            <a:ext cx="8349561" cy="1815882"/>
          </a:xfrm>
          <a:prstGeom prst="rect">
            <a:avLst/>
          </a:prstGeom>
          <a:noFill/>
        </p:spPr>
        <p:txBody>
          <a:bodyPr wrap="square" rtlCol="0">
            <a:spAutoFit/>
          </a:bodyPr>
          <a:lstStyle/>
          <a:p>
            <a:r>
              <a:rPr lang="pl-PL" sz="1600" b="1" dirty="0" smtClean="0"/>
              <a:t>Problem: </a:t>
            </a:r>
            <a:r>
              <a:rPr lang="pl-PL" sz="1600" dirty="0" smtClean="0"/>
              <a:t> </a:t>
            </a:r>
            <a:r>
              <a:rPr lang="pl-PL" sz="1600" dirty="0" err="1" smtClean="0"/>
              <a:t>Cardiovascular</a:t>
            </a:r>
            <a:r>
              <a:rPr lang="pl-PL" sz="1600" dirty="0" smtClean="0"/>
              <a:t> </a:t>
            </a:r>
            <a:r>
              <a:rPr lang="pl-PL" sz="1600" dirty="0" err="1" smtClean="0"/>
              <a:t>sensitivity</a:t>
            </a:r>
            <a:r>
              <a:rPr lang="pl-PL" sz="1600" dirty="0" smtClean="0"/>
              <a:t> </a:t>
            </a:r>
            <a:r>
              <a:rPr lang="pl-PL" sz="1600" dirty="0" err="1" smtClean="0"/>
              <a:t>study</a:t>
            </a:r>
            <a:r>
              <a:rPr lang="pl-PL" sz="1600" dirty="0" smtClean="0"/>
              <a:t>: </a:t>
            </a:r>
            <a:r>
              <a:rPr lang="en-US" sz="1600" dirty="0" smtClean="0"/>
              <a:t> 164 input parameters (e.</a:t>
            </a:r>
            <a:r>
              <a:rPr lang="pl-PL" sz="1600" dirty="0" smtClean="0"/>
              <a:t>g.</a:t>
            </a:r>
            <a:r>
              <a:rPr lang="en-US" sz="1600" dirty="0" smtClean="0"/>
              <a:t> vessel diameter and length)</a:t>
            </a:r>
          </a:p>
          <a:p>
            <a:pPr marL="177800" indent="-177800">
              <a:buFont typeface="Arial" pitchFamily="34" charset="0"/>
              <a:buChar char="•"/>
            </a:pPr>
            <a:r>
              <a:rPr lang="pl-PL" sz="1600" dirty="0" smtClean="0"/>
              <a:t>First </a:t>
            </a:r>
            <a:r>
              <a:rPr lang="pl-PL" sz="1600" dirty="0" err="1" smtClean="0"/>
              <a:t>analysis</a:t>
            </a:r>
            <a:r>
              <a:rPr lang="pl-PL" sz="1600" dirty="0" smtClean="0"/>
              <a:t>: </a:t>
            </a:r>
            <a:r>
              <a:rPr lang="en-US" sz="1600" dirty="0" smtClean="0"/>
              <a:t>1</a:t>
            </a:r>
            <a:r>
              <a:rPr lang="pl-PL" sz="1600" dirty="0" smtClean="0"/>
              <a:t>,</a:t>
            </a:r>
            <a:r>
              <a:rPr lang="en-US" sz="1600" dirty="0" smtClean="0"/>
              <a:t>494</a:t>
            </a:r>
            <a:r>
              <a:rPr lang="pl-PL" sz="1600" dirty="0" smtClean="0"/>
              <a:t>,</a:t>
            </a:r>
            <a:r>
              <a:rPr lang="en-US" sz="1600" dirty="0" smtClean="0"/>
              <a:t>000 Monte Carlo runs </a:t>
            </a:r>
            <a:r>
              <a:rPr lang="pl-PL" sz="1600" dirty="0" smtClean="0"/>
              <a:t>(e</a:t>
            </a:r>
            <a:r>
              <a:rPr lang="en-US" sz="1600" dirty="0" err="1" smtClean="0"/>
              <a:t>xpected</a:t>
            </a:r>
            <a:r>
              <a:rPr lang="en-US" sz="1600" dirty="0" smtClean="0"/>
              <a:t> execution time</a:t>
            </a:r>
            <a:r>
              <a:rPr lang="pl-PL" sz="1600" dirty="0" smtClean="0"/>
              <a:t> on a PC:</a:t>
            </a:r>
            <a:r>
              <a:rPr lang="en-US" sz="1600" dirty="0" smtClean="0"/>
              <a:t> 14</a:t>
            </a:r>
            <a:r>
              <a:rPr lang="pl-PL" sz="1600" dirty="0" smtClean="0"/>
              <a:t>,</a:t>
            </a:r>
            <a:r>
              <a:rPr lang="en-US" sz="1600" dirty="0" smtClean="0"/>
              <a:t>525 hours) </a:t>
            </a:r>
          </a:p>
          <a:p>
            <a:pPr marL="177800" indent="-177800">
              <a:buFont typeface="Arial" pitchFamily="34" charset="0"/>
              <a:buChar char="•"/>
            </a:pPr>
            <a:r>
              <a:rPr lang="en-US" sz="1600" dirty="0" smtClean="0"/>
              <a:t>Second Analysis: 5</a:t>
            </a:r>
            <a:r>
              <a:rPr lang="pl-PL" sz="1600" dirty="0" smtClean="0"/>
              <a:t>,</a:t>
            </a:r>
            <a:r>
              <a:rPr lang="en-US" sz="1600" dirty="0" smtClean="0"/>
              <a:t>000 runs per model parameter for each patient dataset</a:t>
            </a:r>
            <a:r>
              <a:rPr lang="pl-PL" sz="1600" dirty="0" smtClean="0"/>
              <a:t>;</a:t>
            </a:r>
            <a:r>
              <a:rPr lang="en-US" sz="1600" dirty="0" smtClean="0"/>
              <a:t> </a:t>
            </a:r>
            <a:r>
              <a:rPr lang="pl-PL" sz="1600" dirty="0" err="1" smtClean="0"/>
              <a:t>requires</a:t>
            </a:r>
            <a:r>
              <a:rPr lang="pl-PL" sz="1600" dirty="0" smtClean="0"/>
              <a:t> </a:t>
            </a:r>
            <a:r>
              <a:rPr lang="en-US" sz="1600" dirty="0" smtClean="0"/>
              <a:t>another 830</a:t>
            </a:r>
            <a:r>
              <a:rPr lang="pl-PL" sz="1600" dirty="0" smtClean="0"/>
              <a:t>,</a:t>
            </a:r>
            <a:r>
              <a:rPr lang="en-US" sz="1600" dirty="0" smtClean="0"/>
              <a:t>000 Monte Carlo runs  per patient dataset</a:t>
            </a:r>
            <a:r>
              <a:rPr lang="pl-PL" sz="1600" dirty="0" smtClean="0"/>
              <a:t> f</a:t>
            </a:r>
            <a:r>
              <a:rPr lang="en-US" sz="1600" dirty="0" smtClean="0"/>
              <a:t>or a total of four additional patient datasets</a:t>
            </a:r>
            <a:r>
              <a:rPr lang="pl-PL" sz="1600" dirty="0" smtClean="0"/>
              <a:t> – </a:t>
            </a:r>
            <a:r>
              <a:rPr lang="en-US" sz="1600" dirty="0" smtClean="0"/>
              <a:t>this results in 32</a:t>
            </a:r>
            <a:r>
              <a:rPr lang="pl-PL" sz="1600" dirty="0" smtClean="0"/>
              <a:t>,</a:t>
            </a:r>
            <a:r>
              <a:rPr lang="en-US" sz="1600" dirty="0" smtClean="0"/>
              <a:t>280 hours of calculation time on one personal computer. </a:t>
            </a:r>
          </a:p>
          <a:p>
            <a:pPr marL="177800" indent="-177800">
              <a:buFont typeface="Arial" pitchFamily="34" charset="0"/>
              <a:buChar char="•"/>
            </a:pPr>
            <a:r>
              <a:rPr lang="pl-PL" sz="1600" dirty="0" smtClean="0"/>
              <a:t>Total: </a:t>
            </a:r>
            <a:r>
              <a:rPr lang="en-US" sz="1600" dirty="0" smtClean="0"/>
              <a:t>50</a:t>
            </a:r>
            <a:r>
              <a:rPr lang="pl-PL" sz="1600" dirty="0" smtClean="0"/>
              <a:t>,</a:t>
            </a:r>
            <a:r>
              <a:rPr lang="en-US" sz="1600" dirty="0" smtClean="0"/>
              <a:t>000 hours of calculation time </a:t>
            </a:r>
            <a:r>
              <a:rPr lang="pl-PL" sz="1600" dirty="0" smtClean="0"/>
              <a:t>on </a:t>
            </a:r>
            <a:r>
              <a:rPr lang="en-US" sz="1600" dirty="0" smtClean="0"/>
              <a:t>a </a:t>
            </a:r>
            <a:r>
              <a:rPr lang="pl-PL" sz="1600" dirty="0" smtClean="0"/>
              <a:t>single </a:t>
            </a:r>
            <a:r>
              <a:rPr lang="en-US" sz="1600" dirty="0" smtClean="0"/>
              <a:t>PC</a:t>
            </a:r>
            <a:r>
              <a:rPr lang="pl-PL" sz="1600" dirty="0" smtClean="0"/>
              <a:t>.</a:t>
            </a:r>
          </a:p>
          <a:p>
            <a:pPr marL="177800" indent="-177800">
              <a:buFont typeface="Arial" pitchFamily="34" charset="0"/>
              <a:buChar char="•"/>
            </a:pPr>
            <a:r>
              <a:rPr lang="pl-PL" sz="1600" dirty="0" smtClean="0"/>
              <a:t>Solution: </a:t>
            </a:r>
            <a:r>
              <a:rPr lang="pl-PL" sz="1600" dirty="0" err="1" smtClean="0"/>
              <a:t>Scale</a:t>
            </a:r>
            <a:r>
              <a:rPr lang="pl-PL" sz="1600" dirty="0" smtClean="0"/>
              <a:t> the </a:t>
            </a:r>
            <a:r>
              <a:rPr lang="pl-PL" sz="1600" dirty="0" err="1" smtClean="0"/>
              <a:t>application</a:t>
            </a:r>
            <a:r>
              <a:rPr lang="pl-PL" sz="1600" dirty="0" smtClean="0"/>
              <a:t> with </a:t>
            </a:r>
            <a:r>
              <a:rPr lang="pl-PL" sz="1600" dirty="0" err="1" smtClean="0"/>
              <a:t>cloud</a:t>
            </a:r>
            <a:r>
              <a:rPr lang="pl-PL" sz="1600" dirty="0" smtClean="0"/>
              <a:t> </a:t>
            </a:r>
            <a:r>
              <a:rPr lang="pl-PL" sz="1600" dirty="0" err="1" smtClean="0"/>
              <a:t>resources</a:t>
            </a:r>
            <a:r>
              <a:rPr lang="pl-PL" sz="1600" dirty="0" smtClean="0"/>
              <a:t>.</a:t>
            </a:r>
            <a:endParaRPr lang="en-US" sz="1600" dirty="0"/>
          </a:p>
        </p:txBody>
      </p:sp>
      <p:sp>
        <p:nvSpPr>
          <p:cNvPr id="102" name="pole tekstowe 101"/>
          <p:cNvSpPr txBox="1"/>
          <p:nvPr/>
        </p:nvSpPr>
        <p:spPr>
          <a:xfrm>
            <a:off x="35497" y="3068960"/>
            <a:ext cx="4303160" cy="2800767"/>
          </a:xfrm>
          <a:prstGeom prst="rect">
            <a:avLst/>
          </a:prstGeom>
          <a:noFill/>
        </p:spPr>
        <p:txBody>
          <a:bodyPr wrap="square" rtlCol="0">
            <a:spAutoFit/>
          </a:bodyPr>
          <a:lstStyle/>
          <a:p>
            <a:r>
              <a:rPr lang="en-US" sz="1600" b="1" dirty="0" smtClean="0"/>
              <a:t>VPH-Share implementation:</a:t>
            </a:r>
          </a:p>
          <a:p>
            <a:pPr marL="177800" indent="-177800">
              <a:buFont typeface="Arial" pitchFamily="34" charset="0"/>
              <a:buChar char="•"/>
            </a:pPr>
            <a:r>
              <a:rPr lang="pl-PL" sz="1600" dirty="0" smtClean="0"/>
              <a:t>S</a:t>
            </a:r>
            <a:r>
              <a:rPr lang="en-US" sz="1600" dirty="0" err="1" smtClean="0"/>
              <a:t>calable</a:t>
            </a:r>
            <a:r>
              <a:rPr lang="en-US" sz="1600" dirty="0" smtClean="0"/>
              <a:t> workflow deployed </a:t>
            </a:r>
            <a:r>
              <a:rPr lang="pl-PL" sz="1600" dirty="0" err="1" smtClean="0"/>
              <a:t>entirely</a:t>
            </a:r>
            <a:r>
              <a:rPr lang="pl-PL" sz="1600" dirty="0" smtClean="0"/>
              <a:t> </a:t>
            </a:r>
            <a:r>
              <a:rPr lang="en-US" sz="1600" dirty="0" smtClean="0"/>
              <a:t>using VPH-Share tools and services</a:t>
            </a:r>
            <a:r>
              <a:rPr lang="pl-PL" sz="1600" dirty="0" smtClean="0"/>
              <a:t>.</a:t>
            </a:r>
            <a:endParaRPr lang="en-US" sz="1600" dirty="0" smtClean="0"/>
          </a:p>
          <a:p>
            <a:pPr marL="177800" indent="-177800">
              <a:buFont typeface="Arial" pitchFamily="34" charset="0"/>
              <a:buChar char="•"/>
            </a:pPr>
            <a:r>
              <a:rPr lang="en-US" sz="1600" dirty="0" smtClean="0"/>
              <a:t>Consists of a </a:t>
            </a:r>
            <a:r>
              <a:rPr lang="en-US" sz="1600" dirty="0" err="1" smtClean="0"/>
              <a:t>RabbitMQ</a:t>
            </a:r>
            <a:r>
              <a:rPr lang="en-US" sz="1600" dirty="0" smtClean="0"/>
              <a:t> server and a number of clients processing computational tasks in parallel</a:t>
            </a:r>
            <a:r>
              <a:rPr lang="pl-PL" sz="1600" dirty="0" smtClean="0"/>
              <a:t>, </a:t>
            </a:r>
            <a:r>
              <a:rPr lang="pl-PL" sz="1600" dirty="0" err="1" smtClean="0"/>
              <a:t>each</a:t>
            </a:r>
            <a:r>
              <a:rPr lang="pl-PL" sz="1600" dirty="0" smtClean="0"/>
              <a:t> </a:t>
            </a:r>
            <a:r>
              <a:rPr lang="pl-PL" sz="1600" dirty="0" err="1" smtClean="0"/>
              <a:t>registered</a:t>
            </a:r>
            <a:r>
              <a:rPr lang="pl-PL" sz="1600" dirty="0" smtClean="0"/>
              <a:t> as </a:t>
            </a:r>
            <a:r>
              <a:rPr lang="pl-PL" sz="1600" dirty="0" err="1" smtClean="0"/>
              <a:t>an</a:t>
            </a:r>
            <a:r>
              <a:rPr lang="pl-PL" sz="1600" dirty="0" smtClean="0"/>
              <a:t> </a:t>
            </a:r>
            <a:r>
              <a:rPr lang="pl-PL" sz="1600" dirty="0" err="1" smtClean="0"/>
              <a:t>Atomic</a:t>
            </a:r>
            <a:r>
              <a:rPr lang="pl-PL" sz="1600" dirty="0" smtClean="0"/>
              <a:t> Service.</a:t>
            </a:r>
            <a:endParaRPr lang="en-US" sz="1600" dirty="0" smtClean="0"/>
          </a:p>
          <a:p>
            <a:pPr marL="177800" indent="-177800">
              <a:buFont typeface="Arial" pitchFamily="34" charset="0"/>
              <a:buChar char="•"/>
            </a:pPr>
            <a:r>
              <a:rPr lang="en-US" sz="1600" dirty="0" smtClean="0"/>
              <a:t>The server and client Atomic Services are launched by a script which communicates directly withe the Cloud Facade API</a:t>
            </a:r>
            <a:r>
              <a:rPr lang="pl-PL" sz="1600" dirty="0" smtClean="0"/>
              <a:t>.</a:t>
            </a:r>
            <a:endParaRPr lang="en-US" sz="1600" dirty="0" smtClean="0"/>
          </a:p>
          <a:p>
            <a:pPr marL="177800" indent="-177800">
              <a:buFont typeface="Arial" pitchFamily="34" charset="0"/>
              <a:buChar char="•"/>
            </a:pPr>
            <a:r>
              <a:rPr lang="en-US" sz="1600" dirty="0" smtClean="0"/>
              <a:t>Small-scale runs successfully competed, large-scale run in progress. </a:t>
            </a:r>
          </a:p>
        </p:txBody>
      </p:sp>
    </p:spTree>
    <p:extLst>
      <p:ext uri="{BB962C8B-B14F-4D97-AF65-F5344CB8AC3E}">
        <p14:creationId xmlns:p14="http://schemas.microsoft.com/office/powerpoint/2010/main" val="3588475983"/>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2414" y="1196752"/>
            <a:ext cx="7391955" cy="566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827584" y="14400"/>
            <a:ext cx="7488416" cy="1036800"/>
          </a:xfrm>
          <a:prstGeom prst="rect">
            <a:avLst/>
          </a:prstGeom>
        </p:spPr>
        <p:txBody>
          <a:bodyPr anchor="ctr" anchorCtr="0"/>
          <a:lstStyle/>
          <a:p>
            <a:pPr marR="0" lvl="0" indent="0" algn="ctr" fontAlgn="auto">
              <a:lnSpc>
                <a:spcPct val="100000"/>
              </a:lnSpc>
              <a:spcBef>
                <a:spcPct val="0"/>
              </a:spcBef>
              <a:spcAft>
                <a:spcPts val="0"/>
              </a:spcAft>
              <a:buClrTx/>
              <a:buSzTx/>
              <a:buFontTx/>
              <a:buNone/>
              <a:tabLst/>
              <a:defRPr/>
            </a:pPr>
            <a:r>
              <a:rPr lang="en-US" sz="2800" dirty="0" smtClean="0">
                <a:solidFill>
                  <a:srgbClr val="11488B"/>
                </a:solidFill>
                <a:effectLst>
                  <a:outerShdw blurRad="38100" dist="38100" dir="2700000" algn="tl">
                    <a:srgbClr val="000000">
                      <a:alpha val="43137"/>
                    </a:srgbClr>
                  </a:outerShdw>
                </a:effectLst>
                <a:latin typeface="+mj-lt"/>
                <a:ea typeface="+mj-ea"/>
                <a:cs typeface="+mj-cs"/>
              </a:rPr>
              <a:t>Example</a:t>
            </a:r>
            <a:r>
              <a:rPr lang="pl-PL" sz="2800" dirty="0" smtClean="0">
                <a:solidFill>
                  <a:srgbClr val="11488B"/>
                </a:solidFill>
                <a:effectLst>
                  <a:outerShdw blurRad="38100" dist="38100" dir="2700000" algn="tl">
                    <a:srgbClr val="000000">
                      <a:alpha val="43137"/>
                    </a:srgbClr>
                  </a:outerShdw>
                </a:effectLst>
                <a:latin typeface="+mj-lt"/>
                <a:ea typeface="+mj-ea"/>
                <a:cs typeface="+mj-cs"/>
              </a:rPr>
              <a:t>: </a:t>
            </a:r>
            <a:r>
              <a:rPr lang="en-US" sz="2800" dirty="0">
                <a:solidFill>
                  <a:srgbClr val="11488B"/>
                </a:solidFill>
                <a:effectLst>
                  <a:outerShdw blurRad="38100" dist="38100" dir="2700000" algn="tl">
                    <a:srgbClr val="000000">
                      <a:alpha val="43137"/>
                    </a:srgbClr>
                  </a:outerShdw>
                </a:effectLst>
                <a:latin typeface="+mj-lt"/>
                <a:ea typeface="+mj-ea"/>
                <a:cs typeface="+mj-cs"/>
              </a:rPr>
              <a:t>p</a:t>
            </a:r>
            <a:r>
              <a:rPr lang="pl-PL" sz="2800" dirty="0" smtClean="0">
                <a:solidFill>
                  <a:srgbClr val="11488B"/>
                </a:solidFill>
                <a:effectLst>
                  <a:outerShdw blurRad="38100" dist="38100" dir="2700000" algn="tl">
                    <a:srgbClr val="000000">
                      <a:alpha val="43137"/>
                    </a:srgbClr>
                  </a:outerShdw>
                </a:effectLst>
                <a:latin typeface="+mj-lt"/>
                <a:ea typeface="+mj-ea"/>
                <a:cs typeface="+mj-cs"/>
              </a:rPr>
              <a:t>-</a:t>
            </a:r>
            <a:r>
              <a:rPr lang="en-US" sz="2800" dirty="0" smtClean="0">
                <a:solidFill>
                  <a:srgbClr val="11488B"/>
                </a:solidFill>
                <a:effectLst>
                  <a:outerShdw blurRad="38100" dist="38100" dir="2700000" algn="tl">
                    <a:srgbClr val="000000">
                      <a:alpha val="43137"/>
                    </a:srgbClr>
                  </a:outerShdw>
                </a:effectLst>
                <a:latin typeface="+mj-lt"/>
                <a:ea typeface="+mj-ea"/>
                <a:cs typeface="+mj-cs"/>
              </a:rPr>
              <a:t>m</a:t>
            </a:r>
            <a:r>
              <a:rPr lang="pl-PL" sz="2800" dirty="0" err="1" smtClean="0">
                <a:solidFill>
                  <a:srgbClr val="11488B"/>
                </a:solidFill>
                <a:effectLst>
                  <a:outerShdw blurRad="38100" dist="38100" dir="2700000" algn="tl">
                    <a:srgbClr val="000000">
                      <a:alpha val="43137"/>
                    </a:srgbClr>
                  </a:outerShdw>
                </a:effectLst>
                <a:latin typeface="+mj-lt"/>
                <a:ea typeface="+mj-ea"/>
                <a:cs typeface="+mj-cs"/>
              </a:rPr>
              <a:t>edicine</a:t>
            </a:r>
            <a:r>
              <a:rPr lang="pl-PL" sz="2800" dirty="0" smtClean="0">
                <a:solidFill>
                  <a:srgbClr val="11488B"/>
                </a:solidFill>
                <a:effectLst>
                  <a:outerShdw blurRad="38100" dist="38100" dir="2700000" algn="tl">
                    <a:srgbClr val="000000">
                      <a:alpha val="43137"/>
                    </a:srgbClr>
                  </a:outerShdw>
                </a:effectLst>
                <a:latin typeface="+mj-lt"/>
                <a:ea typeface="+mj-ea"/>
                <a:cs typeface="+mj-cs"/>
              </a:rPr>
              <a:t> </a:t>
            </a:r>
            <a:r>
              <a:rPr lang="pl-PL" sz="2800" dirty="0" err="1" smtClean="0">
                <a:solidFill>
                  <a:srgbClr val="11488B"/>
                </a:solidFill>
                <a:effectLst>
                  <a:outerShdw blurRad="38100" dist="38100" dir="2700000" algn="tl">
                    <a:srgbClr val="000000">
                      <a:alpha val="43137"/>
                    </a:srgbClr>
                  </a:outerShdw>
                </a:effectLst>
                <a:latin typeface="+mj-lt"/>
                <a:ea typeface="+mj-ea"/>
                <a:cs typeface="+mj-cs"/>
              </a:rPr>
              <a:t>OncoSimulator</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176933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143680" y="5287781"/>
            <a:ext cx="8229600" cy="1068633"/>
          </a:xfrm>
          <a:prstGeom prst="rect">
            <a:avLst/>
          </a:prstGeom>
          <a:noFill/>
        </p:spPr>
        <p:txBody>
          <a:bodyPr lIns="82936" tIns="41469" rIns="82936" bIns="41469">
            <a:spAutoFit/>
          </a:bodyPr>
          <a:lstStyle/>
          <a:p>
            <a:pPr>
              <a:defRPr/>
            </a:pPr>
            <a:r>
              <a:rPr lang="pl-PL" sz="1600" dirty="0">
                <a:latin typeface="+mj-lt"/>
              </a:rPr>
              <a:t>Deployment of the </a:t>
            </a:r>
            <a:r>
              <a:rPr lang="pl-PL" sz="1600" dirty="0" err="1">
                <a:latin typeface="+mj-lt"/>
              </a:rPr>
              <a:t>OncoSimulator</a:t>
            </a:r>
            <a:r>
              <a:rPr lang="pl-PL" sz="1600" dirty="0">
                <a:latin typeface="+mj-lt"/>
              </a:rPr>
              <a:t> </a:t>
            </a:r>
            <a:r>
              <a:rPr lang="pl-PL" sz="1600" dirty="0" err="1">
                <a:latin typeface="+mj-lt"/>
              </a:rPr>
              <a:t>Tool</a:t>
            </a:r>
            <a:r>
              <a:rPr lang="pl-PL" sz="1600" dirty="0">
                <a:latin typeface="+mj-lt"/>
              </a:rPr>
              <a:t> on VPH-</a:t>
            </a:r>
            <a:r>
              <a:rPr lang="pl-PL" sz="1600" dirty="0" err="1">
                <a:latin typeface="+mj-lt"/>
              </a:rPr>
              <a:t>Share</a:t>
            </a:r>
            <a:r>
              <a:rPr lang="pl-PL" sz="1600" dirty="0">
                <a:latin typeface="+mj-lt"/>
              </a:rPr>
              <a:t> </a:t>
            </a:r>
            <a:r>
              <a:rPr lang="pl-PL" sz="1600" dirty="0" err="1" smtClean="0">
                <a:latin typeface="+mj-lt"/>
              </a:rPr>
              <a:t>resources</a:t>
            </a:r>
            <a:r>
              <a:rPr lang="en-US" sz="1600" dirty="0">
                <a:latin typeface="+mj-lt"/>
              </a:rPr>
              <a:t>:</a:t>
            </a:r>
            <a:endParaRPr lang="pl-PL" sz="1600" dirty="0">
              <a:latin typeface="+mj-lt"/>
            </a:endParaRPr>
          </a:p>
          <a:p>
            <a:pPr marL="161282" indent="-161282">
              <a:buFont typeface="Arial" pitchFamily="34" charset="0"/>
              <a:buChar char="•"/>
              <a:defRPr/>
            </a:pPr>
            <a:r>
              <a:rPr lang="pl-PL" sz="1600" dirty="0" err="1">
                <a:latin typeface="+mj-lt"/>
              </a:rPr>
              <a:t>Uses</a:t>
            </a:r>
            <a:r>
              <a:rPr lang="pl-PL" sz="1600" dirty="0">
                <a:latin typeface="+mj-lt"/>
              </a:rPr>
              <a:t> a </a:t>
            </a:r>
            <a:r>
              <a:rPr lang="pl-PL" sz="1600" dirty="0" err="1">
                <a:latin typeface="+mj-lt"/>
              </a:rPr>
              <a:t>custom</a:t>
            </a:r>
            <a:r>
              <a:rPr lang="pl-PL" sz="1600" dirty="0">
                <a:latin typeface="+mj-lt"/>
              </a:rPr>
              <a:t> </a:t>
            </a:r>
            <a:r>
              <a:rPr lang="pl-PL" sz="1600" dirty="0" err="1">
                <a:latin typeface="+mj-lt"/>
              </a:rPr>
              <a:t>Atomic</a:t>
            </a:r>
            <a:r>
              <a:rPr lang="pl-PL" sz="1600" dirty="0">
                <a:latin typeface="+mj-lt"/>
              </a:rPr>
              <a:t> Service as </a:t>
            </a:r>
            <a:r>
              <a:rPr lang="pl-PL" sz="1600" dirty="0" err="1">
                <a:latin typeface="+mj-lt"/>
              </a:rPr>
              <a:t>the</a:t>
            </a:r>
            <a:r>
              <a:rPr lang="pl-PL" sz="1600" dirty="0">
                <a:latin typeface="+mj-lt"/>
              </a:rPr>
              <a:t> </a:t>
            </a:r>
            <a:r>
              <a:rPr lang="pl-PL" sz="1600" dirty="0" err="1">
                <a:latin typeface="+mj-lt"/>
              </a:rPr>
              <a:t>computational</a:t>
            </a:r>
            <a:r>
              <a:rPr lang="pl-PL" sz="1600" dirty="0">
                <a:latin typeface="+mj-lt"/>
              </a:rPr>
              <a:t> </a:t>
            </a:r>
            <a:r>
              <a:rPr lang="pl-PL" sz="1600" dirty="0" err="1">
                <a:latin typeface="+mj-lt"/>
              </a:rPr>
              <a:t>backend</a:t>
            </a:r>
            <a:r>
              <a:rPr lang="pl-PL" sz="1600" dirty="0">
                <a:latin typeface="+mj-lt"/>
              </a:rPr>
              <a:t>.</a:t>
            </a:r>
          </a:p>
          <a:p>
            <a:pPr marL="161282" indent="-161282">
              <a:buFont typeface="Arial" pitchFamily="34" charset="0"/>
              <a:buChar char="•"/>
              <a:defRPr/>
            </a:pPr>
            <a:r>
              <a:rPr lang="pl-PL" sz="1600" dirty="0" err="1">
                <a:latin typeface="+mj-lt"/>
              </a:rPr>
              <a:t>Features</a:t>
            </a:r>
            <a:r>
              <a:rPr lang="pl-PL" sz="1600" dirty="0">
                <a:latin typeface="+mj-lt"/>
              </a:rPr>
              <a:t> </a:t>
            </a:r>
            <a:r>
              <a:rPr lang="pl-PL" sz="1600" dirty="0" err="1">
                <a:latin typeface="+mj-lt"/>
              </a:rPr>
              <a:t>integration</a:t>
            </a:r>
            <a:r>
              <a:rPr lang="pl-PL" sz="1600" dirty="0">
                <a:latin typeface="+mj-lt"/>
              </a:rPr>
              <a:t> of data </a:t>
            </a:r>
            <a:r>
              <a:rPr lang="pl-PL" sz="1600" dirty="0" err="1">
                <a:latin typeface="+mj-lt"/>
              </a:rPr>
              <a:t>storage</a:t>
            </a:r>
            <a:r>
              <a:rPr lang="pl-PL" sz="1600" dirty="0">
                <a:latin typeface="+mj-lt"/>
              </a:rPr>
              <a:t> resources</a:t>
            </a:r>
          </a:p>
          <a:p>
            <a:pPr marL="161282" indent="-161282">
              <a:buFont typeface="Arial" pitchFamily="34" charset="0"/>
              <a:buChar char="•"/>
              <a:defRPr/>
            </a:pPr>
            <a:r>
              <a:rPr lang="pl-PL" sz="1600" dirty="0" err="1">
                <a:latin typeface="+mj-lt"/>
              </a:rPr>
              <a:t>OncoSimulator</a:t>
            </a:r>
            <a:r>
              <a:rPr lang="pl-PL" sz="1600" dirty="0">
                <a:latin typeface="+mj-lt"/>
              </a:rPr>
              <a:t> AS </a:t>
            </a:r>
            <a:r>
              <a:rPr lang="pl-PL" sz="1600" dirty="0" err="1">
                <a:latin typeface="+mj-lt"/>
              </a:rPr>
              <a:t>also</a:t>
            </a:r>
            <a:r>
              <a:rPr lang="pl-PL" sz="1600" dirty="0">
                <a:latin typeface="+mj-lt"/>
              </a:rPr>
              <a:t> </a:t>
            </a:r>
            <a:r>
              <a:rPr lang="pl-PL" sz="1600" dirty="0" err="1">
                <a:latin typeface="+mj-lt"/>
              </a:rPr>
              <a:t>registered</a:t>
            </a:r>
            <a:r>
              <a:rPr lang="pl-PL" sz="1600" dirty="0">
                <a:latin typeface="+mj-lt"/>
              </a:rPr>
              <a:t> in VPH-</a:t>
            </a:r>
            <a:r>
              <a:rPr lang="pl-PL" sz="1600" dirty="0" err="1">
                <a:latin typeface="+mj-lt"/>
              </a:rPr>
              <a:t>Share</a:t>
            </a:r>
            <a:r>
              <a:rPr lang="pl-PL" sz="1600" dirty="0">
                <a:latin typeface="+mj-lt"/>
              </a:rPr>
              <a:t> </a:t>
            </a:r>
            <a:r>
              <a:rPr lang="pl-PL" sz="1600" dirty="0" err="1">
                <a:latin typeface="+mj-lt"/>
              </a:rPr>
              <a:t>metadata</a:t>
            </a:r>
            <a:r>
              <a:rPr lang="pl-PL" sz="1600" dirty="0">
                <a:latin typeface="+mj-lt"/>
              </a:rPr>
              <a:t> </a:t>
            </a:r>
            <a:r>
              <a:rPr lang="pl-PL" sz="1600" dirty="0" err="1" smtClean="0">
                <a:latin typeface="+mj-lt"/>
              </a:rPr>
              <a:t>store</a:t>
            </a:r>
            <a:endParaRPr lang="pl-PL" sz="1600" dirty="0">
              <a:latin typeface="+mj-lt"/>
            </a:endParaRPr>
          </a:p>
        </p:txBody>
      </p:sp>
      <p:sp>
        <p:nvSpPr>
          <p:cNvPr id="143" name="Prostokąt zaokrąglony 142"/>
          <p:cNvSpPr/>
          <p:nvPr/>
        </p:nvSpPr>
        <p:spPr bwMode="auto">
          <a:xfrm>
            <a:off x="770800" y="2376250"/>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1235920" y="2232234"/>
            <a:ext cx="1203840" cy="276509"/>
            <a:chOff x="2392910" y="1835620"/>
            <a:chExt cx="1715239" cy="305238"/>
          </a:xfrm>
        </p:grpSpPr>
        <p:sp>
          <p:nvSpPr>
            <p:cNvPr id="145" name="Prostokąt zaokrąglony 144"/>
            <p:cNvSpPr/>
            <p:nvPr/>
          </p:nvSpPr>
          <p:spPr bwMode="auto">
            <a:xfrm>
              <a:off x="2392910" y="1835620"/>
              <a:ext cx="171523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6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a:latin typeface="Calibri" pitchFamily="34" charset="0"/>
                </a:rPr>
                <a:t>P-Medicine Portal</a:t>
              </a:r>
              <a:endParaRPr lang="en-US" sz="1100">
                <a:latin typeface="Calibri" pitchFamily="34" charset="0"/>
              </a:endParaRPr>
            </a:p>
          </p:txBody>
        </p:sp>
      </p:grpSp>
      <p:sp>
        <p:nvSpPr>
          <p:cNvPr id="147" name="Prostokąt zaokrąglony 300"/>
          <p:cNvSpPr/>
          <p:nvPr/>
        </p:nvSpPr>
        <p:spPr bwMode="auto">
          <a:xfrm>
            <a:off x="1113520" y="3547093"/>
            <a:ext cx="1419840" cy="391721"/>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343"/>
          <p:cNvGrpSpPr>
            <a:grpSpLocks/>
          </p:cNvGrpSpPr>
          <p:nvPr/>
        </p:nvGrpSpPr>
        <p:grpSpPr bwMode="auto">
          <a:xfrm>
            <a:off x="1152400" y="936099"/>
            <a:ext cx="1221120" cy="770481"/>
            <a:chOff x="525463" y="1477963"/>
            <a:chExt cx="1346497" cy="849312"/>
          </a:xfrm>
        </p:grpSpPr>
        <p:sp>
          <p:nvSpPr>
            <p:cNvPr id="24655" name="pole tekstowe 191"/>
            <p:cNvSpPr txBox="1">
              <a:spLocks noChangeArrowheads="1"/>
            </p:cNvSpPr>
            <p:nvPr/>
          </p:nvSpPr>
          <p:spPr bwMode="auto">
            <a:xfrm>
              <a:off x="525463" y="2051645"/>
              <a:ext cx="1346497" cy="254449"/>
            </a:xfrm>
            <a:prstGeom prst="rect">
              <a:avLst/>
            </a:prstGeom>
            <a:noFill/>
            <a:ln w="9525">
              <a:noFill/>
              <a:miter lim="800000"/>
              <a:headEnd/>
              <a:tailEnd/>
            </a:ln>
          </p:spPr>
          <p:txBody>
            <a:bodyPr>
              <a:spAutoFit/>
            </a:bodyPr>
            <a:lstStyle/>
            <a:p>
              <a:pPr algn="ctr"/>
              <a:r>
                <a:rPr lang="pl-PL" sz="900">
                  <a:latin typeface="Calibri" pitchFamily="34" charset="0"/>
                </a:rPr>
                <a:t>P-Medicine users</a:t>
              </a:r>
            </a:p>
          </p:txBody>
        </p:sp>
        <p:sp>
          <p:nvSpPr>
            <p:cNvPr id="154" name="Prostokąt zaokrąglony 153"/>
            <p:cNvSpPr/>
            <p:nvPr/>
          </p:nvSpPr>
          <p:spPr bwMode="auto">
            <a:xfrm>
              <a:off x="590564" y="1477963"/>
              <a:ext cx="1209942" cy="84931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57" name="Obraz 199" descr="admin.png"/>
            <p:cNvPicPr>
              <a:picLocks noChangeAspect="1"/>
            </p:cNvPicPr>
            <p:nvPr/>
          </p:nvPicPr>
          <p:blipFill>
            <a:blip r:embed="rId2" cstate="print"/>
            <a:srcRect/>
            <a:stretch>
              <a:fillRect/>
            </a:stretch>
          </p:blipFill>
          <p:spPr bwMode="auto">
            <a:xfrm>
              <a:off x="719832" y="1547589"/>
              <a:ext cx="394824" cy="504023"/>
            </a:xfrm>
            <a:prstGeom prst="rect">
              <a:avLst/>
            </a:prstGeom>
            <a:noFill/>
            <a:ln w="9525">
              <a:noFill/>
              <a:miter lim="800000"/>
              <a:headEnd/>
              <a:tailEnd/>
            </a:ln>
          </p:spPr>
        </p:pic>
        <p:pic>
          <p:nvPicPr>
            <p:cNvPr id="24658" name="Obraz 200" descr="admin.png"/>
            <p:cNvPicPr>
              <a:picLocks noChangeAspect="1"/>
            </p:cNvPicPr>
            <p:nvPr/>
          </p:nvPicPr>
          <p:blipFill>
            <a:blip r:embed="rId3" cstate="print"/>
            <a:srcRect/>
            <a:stretch>
              <a:fillRect/>
            </a:stretch>
          </p:blipFill>
          <p:spPr bwMode="auto">
            <a:xfrm>
              <a:off x="1300801" y="1547589"/>
              <a:ext cx="393162" cy="503832"/>
            </a:xfrm>
            <a:prstGeom prst="rect">
              <a:avLst/>
            </a:prstGeom>
            <a:noFill/>
            <a:ln w="9525">
              <a:noFill/>
              <a:miter lim="800000"/>
              <a:headEnd/>
              <a:tailEnd/>
            </a:ln>
          </p:spPr>
        </p:pic>
      </p:grpSp>
      <p:sp>
        <p:nvSpPr>
          <p:cNvPr id="24584" name="pole tekstowe 303"/>
          <p:cNvSpPr txBox="1">
            <a:spLocks noChangeArrowheads="1"/>
          </p:cNvSpPr>
          <p:nvPr/>
        </p:nvSpPr>
        <p:spPr bwMode="auto">
          <a:xfrm>
            <a:off x="1067440" y="3547093"/>
            <a:ext cx="1512000" cy="419084"/>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VITRALL Visualization Service</a:t>
            </a:r>
          </a:p>
        </p:txBody>
      </p:sp>
      <p:sp>
        <p:nvSpPr>
          <p:cNvPr id="161" name="Prostokąt zaokrąglony 160"/>
          <p:cNvSpPr/>
          <p:nvPr/>
        </p:nvSpPr>
        <p:spPr bwMode="auto">
          <a:xfrm>
            <a:off x="4660240" y="1782908"/>
            <a:ext cx="3512160" cy="1880837"/>
          </a:xfrm>
          <a:prstGeom prst="roundRect">
            <a:avLst>
              <a:gd name="adj" fmla="val 491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4" name="Grupa 289"/>
          <p:cNvGrpSpPr>
            <a:grpSpLocks/>
          </p:cNvGrpSpPr>
          <p:nvPr/>
        </p:nvGrpSpPr>
        <p:grpSpPr bwMode="auto">
          <a:xfrm>
            <a:off x="5116720" y="1651854"/>
            <a:ext cx="2613601" cy="276509"/>
            <a:chOff x="1888237" y="1835618"/>
            <a:chExt cx="3723394" cy="305238"/>
          </a:xfrm>
        </p:grpSpPr>
        <p:sp>
          <p:nvSpPr>
            <p:cNvPr id="163" name="Prostokąt zaokrąglony 162"/>
            <p:cNvSpPr/>
            <p:nvPr/>
          </p:nvSpPr>
          <p:spPr bwMode="auto">
            <a:xfrm>
              <a:off x="1888237" y="1835618"/>
              <a:ext cx="3629552"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54" name="pole tekstowe 291"/>
            <p:cNvSpPr txBox="1">
              <a:spLocks noChangeArrowheads="1"/>
            </p:cNvSpPr>
            <p:nvPr/>
          </p:nvSpPr>
          <p:spPr bwMode="auto">
            <a:xfrm>
              <a:off x="1888239" y="1835619"/>
              <a:ext cx="3723392" cy="288791"/>
            </a:xfrm>
            <a:prstGeom prst="rect">
              <a:avLst/>
            </a:prstGeom>
            <a:noFill/>
            <a:ln w="9525">
              <a:noFill/>
              <a:miter lim="800000"/>
              <a:headEnd/>
              <a:tailEnd/>
            </a:ln>
          </p:spPr>
          <p:txBody>
            <a:bodyPr>
              <a:spAutoFit/>
            </a:bodyPr>
            <a:lstStyle/>
            <a:p>
              <a:r>
                <a:rPr lang="pl-PL" sz="1100">
                  <a:latin typeface="Calibri" pitchFamily="34" charset="0"/>
                </a:rPr>
                <a:t>VPH-Share Computational Cloud Platform</a:t>
              </a:r>
              <a:endParaRPr lang="en-US" sz="1100">
                <a:latin typeface="Calibri" pitchFamily="34" charset="0"/>
              </a:endParaRPr>
            </a:p>
          </p:txBody>
        </p:sp>
      </p:grpSp>
      <p:grpSp>
        <p:nvGrpSpPr>
          <p:cNvPr id="6" name="Grupa 206"/>
          <p:cNvGrpSpPr>
            <a:grpSpLocks/>
          </p:cNvGrpSpPr>
          <p:nvPr/>
        </p:nvGrpSpPr>
        <p:grpSpPr bwMode="auto">
          <a:xfrm>
            <a:off x="1133680" y="1787228"/>
            <a:ext cx="1239840" cy="432045"/>
            <a:chOff x="849344" y="2492896"/>
            <a:chExt cx="1240235" cy="432048"/>
          </a:xfrm>
        </p:grpSpPr>
        <p:cxnSp>
          <p:nvCxnSpPr>
            <p:cNvPr id="166" name="Łącznik prosty 84"/>
            <p:cNvCxnSpPr/>
            <p:nvPr/>
          </p:nvCxnSpPr>
          <p:spPr>
            <a:xfrm>
              <a:off x="1494669"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Łącznik prosty 166"/>
            <p:cNvCxnSpPr/>
            <p:nvPr/>
          </p:nvCxnSpPr>
          <p:spPr>
            <a:xfrm>
              <a:off x="849344" y="2492896"/>
              <a:ext cx="1240235"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sp>
        <p:nvSpPr>
          <p:cNvPr id="212" name="Prostokąt zaokrąglony 211"/>
          <p:cNvSpPr/>
          <p:nvPr/>
        </p:nvSpPr>
        <p:spPr bwMode="auto">
          <a:xfrm>
            <a:off x="4258480" y="2141505"/>
            <a:ext cx="532800" cy="4248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89" name="pole tekstowe 291"/>
          <p:cNvSpPr txBox="1">
            <a:spLocks noChangeArrowheads="1"/>
          </p:cNvSpPr>
          <p:nvPr/>
        </p:nvSpPr>
        <p:spPr bwMode="auto">
          <a:xfrm>
            <a:off x="4006481" y="2140065"/>
            <a:ext cx="1028160" cy="446266"/>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a:t>
            </a:r>
          </a:p>
          <a:p>
            <a:pPr algn="ctr"/>
            <a:r>
              <a:rPr lang="pl-PL" sz="1100">
                <a:latin typeface="Calibri" pitchFamily="34" charset="0"/>
              </a:rPr>
              <a:t>Facade</a:t>
            </a:r>
          </a:p>
        </p:txBody>
      </p:sp>
      <p:grpSp>
        <p:nvGrpSpPr>
          <p:cNvPr id="7" name="Grupa 144"/>
          <p:cNvGrpSpPr>
            <a:grpSpLocks/>
          </p:cNvGrpSpPr>
          <p:nvPr/>
        </p:nvGrpSpPr>
        <p:grpSpPr bwMode="auto">
          <a:xfrm>
            <a:off x="4113041" y="2252397"/>
            <a:ext cx="145440" cy="72008"/>
            <a:chOff x="2987824" y="3465003"/>
            <a:chExt cx="144851" cy="72009"/>
          </a:xfrm>
        </p:grpSpPr>
        <p:cxnSp>
          <p:nvCxnSpPr>
            <p:cNvPr id="215" name="Łącznik prosty 214"/>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216" name="Elipsa 215"/>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upa 256"/>
          <p:cNvGrpSpPr>
            <a:grpSpLocks/>
          </p:cNvGrpSpPr>
          <p:nvPr/>
        </p:nvGrpSpPr>
        <p:grpSpPr bwMode="auto">
          <a:xfrm>
            <a:off x="5229040" y="2045015"/>
            <a:ext cx="1028160" cy="599103"/>
            <a:chOff x="5580112" y="2564904"/>
            <a:chExt cx="1028156" cy="600164"/>
          </a:xfrm>
        </p:grpSpPr>
        <p:sp>
          <p:nvSpPr>
            <p:cNvPr id="251" name="Prostokąt zaokrąglony 250"/>
            <p:cNvSpPr/>
            <p:nvPr/>
          </p:nvSpPr>
          <p:spPr bwMode="auto">
            <a:xfrm>
              <a:off x="5652112" y="2589430"/>
              <a:ext cx="866877" cy="53668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8"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grpSp>
      <p:grpSp>
        <p:nvGrpSpPr>
          <p:cNvPr id="9" name="Grupa 255"/>
          <p:cNvGrpSpPr>
            <a:grpSpLocks/>
          </p:cNvGrpSpPr>
          <p:nvPr/>
        </p:nvGrpSpPr>
        <p:grpSpPr bwMode="auto">
          <a:xfrm>
            <a:off x="6677681" y="2201997"/>
            <a:ext cx="1052640" cy="286617"/>
            <a:chOff x="6740866" y="2710507"/>
            <a:chExt cx="1052366" cy="286713"/>
          </a:xfrm>
        </p:grpSpPr>
        <p:sp>
          <p:nvSpPr>
            <p:cNvPr id="256" name="Prostokąt zaokrąglony 255"/>
            <p:cNvSpPr/>
            <p:nvPr/>
          </p:nvSpPr>
          <p:spPr bwMode="auto">
            <a:xfrm>
              <a:off x="6740866" y="2710507"/>
              <a:ext cx="1052366" cy="285246"/>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5" name="pole tekstowe 291"/>
            <p:cNvSpPr txBox="1">
              <a:spLocks noChangeArrowheads="1"/>
            </p:cNvSpPr>
            <p:nvPr/>
          </p:nvSpPr>
          <p:spPr bwMode="auto">
            <a:xfrm>
              <a:off x="6932294" y="2735522"/>
              <a:ext cx="860936" cy="261698"/>
            </a:xfrm>
            <a:prstGeom prst="rect">
              <a:avLst/>
            </a:prstGeom>
            <a:noFill/>
            <a:ln w="9525">
              <a:noFill/>
              <a:miter lim="800000"/>
              <a:headEnd/>
              <a:tailEnd/>
            </a:ln>
          </p:spPr>
          <p:txBody>
            <a:bodyPr>
              <a:spAutoFit/>
            </a:bodyPr>
            <a:lstStyle/>
            <a:p>
              <a:pPr algn="ctr"/>
              <a:r>
                <a:rPr lang="pl-PL" sz="1100">
                  <a:latin typeface="Calibri" pitchFamily="34" charset="0"/>
                </a:rPr>
                <a:t>AIR registry</a:t>
              </a:r>
            </a:p>
          </p:txBody>
        </p:sp>
        <p:pic>
          <p:nvPicPr>
            <p:cNvPr id="24646" name="Obraz 254" descr="1368547602_onebit_14.png"/>
            <p:cNvPicPr>
              <a:picLocks noChangeAspect="1"/>
            </p:cNvPicPr>
            <p:nvPr/>
          </p:nvPicPr>
          <p:blipFill>
            <a:blip r:embed="rId4" cstate="print"/>
            <a:srcRect/>
            <a:stretch>
              <a:fillRect/>
            </a:stretch>
          </p:blipFill>
          <p:spPr bwMode="auto">
            <a:xfrm>
              <a:off x="6778621" y="2727800"/>
              <a:ext cx="252171" cy="252172"/>
            </a:xfrm>
            <a:prstGeom prst="rect">
              <a:avLst/>
            </a:prstGeom>
            <a:noFill/>
            <a:ln w="9525">
              <a:noFill/>
              <a:miter lim="800000"/>
              <a:headEnd/>
              <a:tailEnd/>
            </a:ln>
          </p:spPr>
        </p:pic>
      </p:grpSp>
      <p:sp>
        <p:nvSpPr>
          <p:cNvPr id="259" name="Prostokąt zaokrąglony 258"/>
          <p:cNvSpPr/>
          <p:nvPr/>
        </p:nvSpPr>
        <p:spPr bwMode="auto">
          <a:xfrm>
            <a:off x="919121" y="2592272"/>
            <a:ext cx="1776960" cy="49685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94" name="pole tekstowe 291"/>
          <p:cNvSpPr txBox="1">
            <a:spLocks noChangeArrowheads="1"/>
          </p:cNvSpPr>
          <p:nvPr/>
        </p:nvSpPr>
        <p:spPr bwMode="auto">
          <a:xfrm>
            <a:off x="936400" y="2618195"/>
            <a:ext cx="1687680" cy="427725"/>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OncoSimulator Submission Form</a:t>
            </a:r>
            <a:endParaRPr lang="en-US" sz="1100">
              <a:latin typeface="Calibri" pitchFamily="34" charset="0"/>
            </a:endParaRPr>
          </a:p>
        </p:txBody>
      </p:sp>
      <p:sp>
        <p:nvSpPr>
          <p:cNvPr id="265" name="Prostokąt zaokrąglony 264"/>
          <p:cNvSpPr/>
          <p:nvPr/>
        </p:nvSpPr>
        <p:spPr bwMode="auto">
          <a:xfrm>
            <a:off x="770800"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0" name="Grupa 289"/>
          <p:cNvGrpSpPr>
            <a:grpSpLocks/>
          </p:cNvGrpSpPr>
          <p:nvPr/>
        </p:nvGrpSpPr>
        <p:grpSpPr bwMode="auto">
          <a:xfrm>
            <a:off x="1104879" y="4320452"/>
            <a:ext cx="1647715" cy="430888"/>
            <a:chOff x="2392910" y="1835617"/>
            <a:chExt cx="2086995" cy="475660"/>
          </a:xfrm>
        </p:grpSpPr>
        <p:sp>
          <p:nvSpPr>
            <p:cNvPr id="267" name="Prostokąt zaokrąglony 266"/>
            <p:cNvSpPr/>
            <p:nvPr/>
          </p:nvSpPr>
          <p:spPr bwMode="auto">
            <a:xfrm>
              <a:off x="2392910" y="1835617"/>
              <a:ext cx="1867679" cy="3052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3" name="pole tekstowe 291"/>
            <p:cNvSpPr txBox="1">
              <a:spLocks noChangeArrowheads="1"/>
            </p:cNvSpPr>
            <p:nvPr/>
          </p:nvSpPr>
          <p:spPr bwMode="auto">
            <a:xfrm>
              <a:off x="2402394" y="1835618"/>
              <a:ext cx="2077511" cy="475659"/>
            </a:xfrm>
            <a:prstGeom prst="rect">
              <a:avLst/>
            </a:prstGeom>
            <a:noFill/>
            <a:ln w="9525">
              <a:noFill/>
              <a:miter lim="800000"/>
              <a:headEnd/>
              <a:tailEnd/>
            </a:ln>
          </p:spPr>
          <p:txBody>
            <a:bodyPr>
              <a:spAutoFit/>
            </a:bodyPr>
            <a:lstStyle/>
            <a:p>
              <a:r>
                <a:rPr lang="pl-PL" sz="1100">
                  <a:latin typeface="Calibri" pitchFamily="34" charset="0"/>
                </a:rPr>
                <a:t>P-Medicine Data Cloud</a:t>
              </a:r>
              <a:endParaRPr lang="en-US" sz="1100">
                <a:latin typeface="Calibri" pitchFamily="34" charset="0"/>
              </a:endParaRPr>
            </a:p>
          </p:txBody>
        </p:sp>
      </p:grpSp>
      <p:cxnSp>
        <p:nvCxnSpPr>
          <p:cNvPr id="272" name="Łącznik prosty 84"/>
          <p:cNvCxnSpPr/>
          <p:nvPr/>
        </p:nvCxnSpPr>
        <p:spPr bwMode="auto">
          <a:xfrm flipV="1">
            <a:off x="3416081" y="2305683"/>
            <a:ext cx="64800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bwMode="auto">
          <a:xfrm>
            <a:off x="3418960" y="2305683"/>
            <a:ext cx="0" cy="52277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74" name="Łącznik prosty 84"/>
          <p:cNvCxnSpPr/>
          <p:nvPr/>
        </p:nvCxnSpPr>
        <p:spPr bwMode="auto">
          <a:xfrm flipH="1">
            <a:off x="2700401" y="2828457"/>
            <a:ext cx="718560" cy="0"/>
          </a:xfrm>
          <a:prstGeom prst="straightConnector1">
            <a:avLst/>
          </a:prstGeom>
          <a:ln>
            <a:solidFill>
              <a:srgbClr val="385D8A"/>
            </a:solidFill>
            <a:tailEnd type="none"/>
          </a:ln>
        </p:spPr>
        <p:style>
          <a:lnRef idx="1">
            <a:schemeClr val="accent1"/>
          </a:lnRef>
          <a:fillRef idx="0">
            <a:schemeClr val="accent1"/>
          </a:fillRef>
          <a:effectRef idx="0">
            <a:schemeClr val="accent1"/>
          </a:effectRef>
          <a:fontRef idx="minor">
            <a:schemeClr val="tx1"/>
          </a:fontRef>
        </p:style>
      </p:cxnSp>
      <p:cxnSp>
        <p:nvCxnSpPr>
          <p:cNvPr id="275" name="Łącznik prosty 84"/>
          <p:cNvCxnSpPr/>
          <p:nvPr/>
        </p:nvCxnSpPr>
        <p:spPr bwMode="auto">
          <a:xfrm flipH="1">
            <a:off x="2569361" y="3807760"/>
            <a:ext cx="117648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Łącznik prosty 84"/>
          <p:cNvCxnSpPr/>
          <p:nvPr/>
        </p:nvCxnSpPr>
        <p:spPr>
          <a:xfrm flipH="1" flipV="1">
            <a:off x="6224081" y="2344566"/>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9" name="Prostokąt zaokrąglony 278"/>
          <p:cNvSpPr/>
          <p:nvPr/>
        </p:nvSpPr>
        <p:spPr bwMode="auto">
          <a:xfrm>
            <a:off x="936401" y="3220179"/>
            <a:ext cx="1776960" cy="849689"/>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603" name="pole tekstowe 291"/>
          <p:cNvSpPr txBox="1">
            <a:spLocks noChangeArrowheads="1"/>
          </p:cNvSpPr>
          <p:nvPr/>
        </p:nvSpPr>
        <p:spPr bwMode="auto">
          <a:xfrm>
            <a:off x="955121" y="3246101"/>
            <a:ext cx="1686240" cy="26066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Visualization window</a:t>
            </a:r>
            <a:endParaRPr lang="en-US" sz="1100">
              <a:latin typeface="Calibri" pitchFamily="34" charset="0"/>
            </a:endParaRPr>
          </a:p>
        </p:txBody>
      </p:sp>
      <p:pic>
        <p:nvPicPr>
          <p:cNvPr id="24604" name="Obraz 254" descr="1368547602_onebit_14.png"/>
          <p:cNvPicPr>
            <a:picLocks noChangeAspect="1"/>
          </p:cNvPicPr>
          <p:nvPr/>
        </p:nvPicPr>
        <p:blipFill>
          <a:blip r:embed="rId4" cstate="print"/>
          <a:srcRect/>
          <a:stretch>
            <a:fillRect/>
          </a:stretch>
        </p:blipFill>
        <p:spPr bwMode="auto">
          <a:xfrm>
            <a:off x="1025680" y="4657449"/>
            <a:ext cx="499680" cy="499733"/>
          </a:xfrm>
          <a:prstGeom prst="rect">
            <a:avLst/>
          </a:prstGeom>
          <a:noFill/>
          <a:ln w="9525">
            <a:noFill/>
            <a:miter lim="800000"/>
            <a:headEnd/>
            <a:tailEnd/>
          </a:ln>
        </p:spPr>
      </p:pic>
      <p:pic>
        <p:nvPicPr>
          <p:cNvPr id="24605" name="Obraz 254" descr="1368547602_onebit_14.png"/>
          <p:cNvPicPr>
            <a:picLocks noChangeAspect="1"/>
          </p:cNvPicPr>
          <p:nvPr/>
        </p:nvPicPr>
        <p:blipFill>
          <a:blip r:embed="rId4" cstate="print"/>
          <a:srcRect/>
          <a:stretch>
            <a:fillRect/>
          </a:stretch>
        </p:blipFill>
        <p:spPr bwMode="auto">
          <a:xfrm>
            <a:off x="1482161" y="4657449"/>
            <a:ext cx="499680" cy="499733"/>
          </a:xfrm>
          <a:prstGeom prst="rect">
            <a:avLst/>
          </a:prstGeom>
          <a:noFill/>
          <a:ln w="9525">
            <a:noFill/>
            <a:miter lim="800000"/>
            <a:headEnd/>
            <a:tailEnd/>
          </a:ln>
        </p:spPr>
      </p:pic>
      <p:sp>
        <p:nvSpPr>
          <p:cNvPr id="24606" name="pole tekstowe 291"/>
          <p:cNvSpPr txBox="1">
            <a:spLocks noChangeArrowheads="1"/>
          </p:cNvSpPr>
          <p:nvPr/>
        </p:nvSpPr>
        <p:spPr bwMode="auto">
          <a:xfrm>
            <a:off x="1786001"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grpSp>
        <p:nvGrpSpPr>
          <p:cNvPr id="11" name="Grupa 293"/>
          <p:cNvGrpSpPr>
            <a:grpSpLocks/>
          </p:cNvGrpSpPr>
          <p:nvPr/>
        </p:nvGrpSpPr>
        <p:grpSpPr bwMode="auto">
          <a:xfrm>
            <a:off x="4725041" y="2763653"/>
            <a:ext cx="684000" cy="810344"/>
            <a:chOff x="4933807" y="3069171"/>
            <a:chExt cx="753487" cy="893767"/>
          </a:xfrm>
        </p:grpSpPr>
        <p:sp>
          <p:nvSpPr>
            <p:cNvPr id="291" name="Prostokąt zaokrąglony 290"/>
            <p:cNvSpPr/>
            <p:nvPr/>
          </p:nvSpPr>
          <p:spPr bwMode="auto">
            <a:xfrm>
              <a:off x="5032157" y="3069171"/>
              <a:ext cx="583754" cy="85456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40" name="Obraz 118" descr="1368547005_server.png"/>
            <p:cNvPicPr>
              <a:picLocks noChangeAspect="1"/>
            </p:cNvPicPr>
            <p:nvPr/>
          </p:nvPicPr>
          <p:blipFill>
            <a:blip r:embed="rId5" cstate="print"/>
            <a:srcRect/>
            <a:stretch>
              <a:fillRect/>
            </a:stretch>
          </p:blipFill>
          <p:spPr bwMode="auto">
            <a:xfrm>
              <a:off x="5112320" y="3131765"/>
              <a:ext cx="403180" cy="403181"/>
            </a:xfrm>
            <a:prstGeom prst="rect">
              <a:avLst/>
            </a:prstGeom>
            <a:noFill/>
            <a:ln w="9525">
              <a:noFill/>
              <a:miter lim="800000"/>
              <a:headEnd/>
              <a:tailEnd/>
            </a:ln>
          </p:spPr>
        </p:pic>
        <p:sp>
          <p:nvSpPr>
            <p:cNvPr id="24641" name="pole tekstowe 303"/>
            <p:cNvSpPr txBox="1">
              <a:spLocks noChangeArrowheads="1"/>
            </p:cNvSpPr>
            <p:nvPr/>
          </p:nvSpPr>
          <p:spPr bwMode="auto">
            <a:xfrm>
              <a:off x="4933807" y="3480179"/>
              <a:ext cx="753487" cy="48275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a:t>
              </a:r>
            </a:p>
            <a:p>
              <a:pPr algn="ctr"/>
              <a:r>
                <a:rPr lang="pl-PL" sz="1100">
                  <a:latin typeface="Calibri" pitchFamily="34" charset="0"/>
                </a:rPr>
                <a:t>HN</a:t>
              </a:r>
            </a:p>
          </p:txBody>
        </p:sp>
      </p:grpSp>
      <p:grpSp>
        <p:nvGrpSpPr>
          <p:cNvPr id="12" name="Grupa 303"/>
          <p:cNvGrpSpPr>
            <a:grpSpLocks/>
          </p:cNvGrpSpPr>
          <p:nvPr/>
        </p:nvGrpSpPr>
        <p:grpSpPr bwMode="auto">
          <a:xfrm>
            <a:off x="5616400" y="2763650"/>
            <a:ext cx="2440800" cy="787858"/>
            <a:chOff x="5877991" y="3059757"/>
            <a:chExt cx="2690713" cy="868967"/>
          </a:xfrm>
        </p:grpSpPr>
        <p:sp>
          <p:nvSpPr>
            <p:cNvPr id="288" name="Prostokąt zaokrąglony 287"/>
            <p:cNvSpPr/>
            <p:nvPr/>
          </p:nvSpPr>
          <p:spPr bwMode="auto">
            <a:xfrm>
              <a:off x="5976412" y="3059757"/>
              <a:ext cx="2592292" cy="86409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27" name="Obraz 65" descr="1368547005_server.png"/>
            <p:cNvPicPr>
              <a:picLocks noChangeAspect="1"/>
            </p:cNvPicPr>
            <p:nvPr/>
          </p:nvPicPr>
          <p:blipFill>
            <a:blip r:embed="rId5" cstate="print"/>
            <a:srcRect/>
            <a:stretch>
              <a:fillRect/>
            </a:stretch>
          </p:blipFill>
          <p:spPr bwMode="auto">
            <a:xfrm>
              <a:off x="6048424" y="3131765"/>
              <a:ext cx="403180" cy="403181"/>
            </a:xfrm>
            <a:prstGeom prst="rect">
              <a:avLst/>
            </a:prstGeom>
            <a:noFill/>
            <a:ln w="9525">
              <a:noFill/>
              <a:miter lim="800000"/>
              <a:headEnd/>
              <a:tailEnd/>
            </a:ln>
          </p:spPr>
        </p:pic>
        <p:sp>
          <p:nvSpPr>
            <p:cNvPr id="24628" name="pole tekstowe 303"/>
            <p:cNvSpPr txBox="1">
              <a:spLocks noChangeArrowheads="1"/>
            </p:cNvSpPr>
            <p:nvPr/>
          </p:nvSpPr>
          <p:spPr bwMode="auto">
            <a:xfrm>
              <a:off x="5877991" y="3462938"/>
              <a:ext cx="753487" cy="4657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 WN</a:t>
              </a:r>
            </a:p>
          </p:txBody>
        </p:sp>
        <p:sp>
          <p:nvSpPr>
            <p:cNvPr id="261" name="Prostokąt zaokrąglony 300"/>
            <p:cNvSpPr/>
            <p:nvPr/>
          </p:nvSpPr>
          <p:spPr bwMode="auto">
            <a:xfrm>
              <a:off x="6481219" y="3174123"/>
              <a:ext cx="2016051" cy="279560"/>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0" name="pole tekstowe 303"/>
            <p:cNvSpPr txBox="1">
              <a:spLocks noChangeArrowheads="1"/>
            </p:cNvSpPr>
            <p:nvPr/>
          </p:nvSpPr>
          <p:spPr bwMode="auto">
            <a:xfrm>
              <a:off x="6336456" y="3174907"/>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sp>
          <p:nvSpPr>
            <p:cNvPr id="295" name="Prostokąt zaokrąglony 300"/>
            <p:cNvSpPr/>
            <p:nvPr/>
          </p:nvSpPr>
          <p:spPr bwMode="auto">
            <a:xfrm>
              <a:off x="6481219" y="3544222"/>
              <a:ext cx="2016051" cy="27797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2" name="pole tekstowe 303"/>
            <p:cNvSpPr txBox="1">
              <a:spLocks noChangeArrowheads="1"/>
            </p:cNvSpPr>
            <p:nvPr/>
          </p:nvSpPr>
          <p:spPr bwMode="auto">
            <a:xfrm>
              <a:off x="6336456" y="3543580"/>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pic>
          <p:nvPicPr>
            <p:cNvPr id="24633" name="Obraz 296" descr="1369234713_gnome-cpu.png"/>
            <p:cNvPicPr>
              <a:picLocks noChangeAspect="1"/>
            </p:cNvPicPr>
            <p:nvPr/>
          </p:nvPicPr>
          <p:blipFill>
            <a:blip r:embed="rId6" cstate="print"/>
            <a:srcRect/>
            <a:stretch>
              <a:fillRect/>
            </a:stretch>
          </p:blipFill>
          <p:spPr bwMode="auto">
            <a:xfrm>
              <a:off x="7848624" y="3246914"/>
              <a:ext cx="144016" cy="144016"/>
            </a:xfrm>
            <a:prstGeom prst="rect">
              <a:avLst/>
            </a:prstGeom>
            <a:noFill/>
            <a:ln w="9525">
              <a:noFill/>
              <a:miter lim="800000"/>
              <a:headEnd/>
              <a:tailEnd/>
            </a:ln>
          </p:spPr>
        </p:pic>
        <p:pic>
          <p:nvPicPr>
            <p:cNvPr id="24634" name="Obraz 297" descr="1369234713_gnome-cpu.png"/>
            <p:cNvPicPr>
              <a:picLocks noChangeAspect="1"/>
            </p:cNvPicPr>
            <p:nvPr/>
          </p:nvPicPr>
          <p:blipFill>
            <a:blip r:embed="rId6" cstate="print"/>
            <a:srcRect/>
            <a:stretch>
              <a:fillRect/>
            </a:stretch>
          </p:blipFill>
          <p:spPr bwMode="auto">
            <a:xfrm>
              <a:off x="7992640" y="3246914"/>
              <a:ext cx="144016" cy="144016"/>
            </a:xfrm>
            <a:prstGeom prst="rect">
              <a:avLst/>
            </a:prstGeom>
            <a:noFill/>
            <a:ln w="9525">
              <a:noFill/>
              <a:miter lim="800000"/>
              <a:headEnd/>
              <a:tailEnd/>
            </a:ln>
          </p:spPr>
        </p:pic>
        <p:pic>
          <p:nvPicPr>
            <p:cNvPr id="24635" name="Obraz 298" descr="1369234713_gnome-cpu.png"/>
            <p:cNvPicPr>
              <a:picLocks noChangeAspect="1"/>
            </p:cNvPicPr>
            <p:nvPr/>
          </p:nvPicPr>
          <p:blipFill>
            <a:blip r:embed="rId6" cstate="print"/>
            <a:srcRect/>
            <a:stretch>
              <a:fillRect/>
            </a:stretch>
          </p:blipFill>
          <p:spPr bwMode="auto">
            <a:xfrm>
              <a:off x="8136656" y="3246914"/>
              <a:ext cx="144016" cy="144016"/>
            </a:xfrm>
            <a:prstGeom prst="rect">
              <a:avLst/>
            </a:prstGeom>
            <a:noFill/>
            <a:ln w="9525">
              <a:noFill/>
              <a:miter lim="800000"/>
              <a:headEnd/>
              <a:tailEnd/>
            </a:ln>
          </p:spPr>
        </p:pic>
        <p:pic>
          <p:nvPicPr>
            <p:cNvPr id="24636" name="Obraz 299" descr="1369234713_gnome-cpu.png"/>
            <p:cNvPicPr>
              <a:picLocks noChangeAspect="1"/>
            </p:cNvPicPr>
            <p:nvPr/>
          </p:nvPicPr>
          <p:blipFill>
            <a:blip r:embed="rId6" cstate="print"/>
            <a:srcRect/>
            <a:stretch>
              <a:fillRect/>
            </a:stretch>
          </p:blipFill>
          <p:spPr bwMode="auto">
            <a:xfrm>
              <a:off x="8280672" y="3246914"/>
              <a:ext cx="144016" cy="144016"/>
            </a:xfrm>
            <a:prstGeom prst="rect">
              <a:avLst/>
            </a:prstGeom>
            <a:noFill/>
            <a:ln w="9525">
              <a:noFill/>
              <a:miter lim="800000"/>
              <a:headEnd/>
              <a:tailEnd/>
            </a:ln>
          </p:spPr>
        </p:pic>
        <p:pic>
          <p:nvPicPr>
            <p:cNvPr id="24637" name="Obraz 300" descr="1369234713_gnome-cpu.png"/>
            <p:cNvPicPr>
              <a:picLocks noChangeAspect="1"/>
            </p:cNvPicPr>
            <p:nvPr/>
          </p:nvPicPr>
          <p:blipFill>
            <a:blip r:embed="rId6" cstate="print"/>
            <a:srcRect/>
            <a:stretch>
              <a:fillRect/>
            </a:stretch>
          </p:blipFill>
          <p:spPr bwMode="auto">
            <a:xfrm>
              <a:off x="7992640" y="3606954"/>
              <a:ext cx="144016" cy="144016"/>
            </a:xfrm>
            <a:prstGeom prst="rect">
              <a:avLst/>
            </a:prstGeom>
            <a:noFill/>
            <a:ln w="9525">
              <a:noFill/>
              <a:miter lim="800000"/>
              <a:headEnd/>
              <a:tailEnd/>
            </a:ln>
          </p:spPr>
        </p:pic>
        <p:pic>
          <p:nvPicPr>
            <p:cNvPr id="24638" name="Obraz 301" descr="1369234713_gnome-cpu.png"/>
            <p:cNvPicPr>
              <a:picLocks noChangeAspect="1"/>
            </p:cNvPicPr>
            <p:nvPr/>
          </p:nvPicPr>
          <p:blipFill>
            <a:blip r:embed="rId6" cstate="print"/>
            <a:srcRect/>
            <a:stretch>
              <a:fillRect/>
            </a:stretch>
          </p:blipFill>
          <p:spPr bwMode="auto">
            <a:xfrm>
              <a:off x="8136656" y="3606954"/>
              <a:ext cx="144016" cy="144016"/>
            </a:xfrm>
            <a:prstGeom prst="rect">
              <a:avLst/>
            </a:prstGeom>
            <a:noFill/>
            <a:ln w="9525">
              <a:noFill/>
              <a:miter lim="800000"/>
              <a:headEnd/>
              <a:tailEnd/>
            </a:ln>
          </p:spPr>
        </p:pic>
      </p:grpSp>
      <p:cxnSp>
        <p:nvCxnSpPr>
          <p:cNvPr id="305" name="Łącznik prosty 84"/>
          <p:cNvCxnSpPr/>
          <p:nvPr/>
        </p:nvCxnSpPr>
        <p:spPr>
          <a:xfrm flipH="1">
            <a:off x="5394641" y="3161132"/>
            <a:ext cx="26064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a 315"/>
          <p:cNvGrpSpPr>
            <a:grpSpLocks/>
          </p:cNvGrpSpPr>
          <p:nvPr/>
        </p:nvGrpSpPr>
        <p:grpSpPr bwMode="auto">
          <a:xfrm>
            <a:off x="4856081" y="2305683"/>
            <a:ext cx="393120" cy="391721"/>
            <a:chOff x="5040312" y="2555701"/>
            <a:chExt cx="433388" cy="432048"/>
          </a:xfrm>
        </p:grpSpPr>
        <p:cxnSp>
          <p:nvCxnSpPr>
            <p:cNvPr id="276" name="Łącznik prosty 84"/>
            <p:cNvCxnSpPr/>
            <p:nvPr/>
          </p:nvCxnSpPr>
          <p:spPr>
            <a:xfrm flipH="1" flipV="1">
              <a:off x="5040312" y="2555701"/>
              <a:ext cx="433388"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1" name="Łącznik prosty 84"/>
            <p:cNvCxnSpPr/>
            <p:nvPr/>
          </p:nvCxnSpPr>
          <p:spPr>
            <a:xfrm flipV="1">
              <a:off x="5256212" y="2555701"/>
              <a:ext cx="0" cy="432048"/>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19" name="Prostokąt zaokrąglony 318"/>
          <p:cNvSpPr/>
          <p:nvPr/>
        </p:nvSpPr>
        <p:spPr bwMode="auto">
          <a:xfrm>
            <a:off x="5342801"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4" name="Grupa 289"/>
          <p:cNvGrpSpPr>
            <a:grpSpLocks/>
          </p:cNvGrpSpPr>
          <p:nvPr/>
        </p:nvGrpSpPr>
        <p:grpSpPr bwMode="auto">
          <a:xfrm>
            <a:off x="5509840" y="4320454"/>
            <a:ext cx="2089440" cy="276509"/>
            <a:chOff x="2246853" y="1835616"/>
            <a:chExt cx="2977405" cy="305242"/>
          </a:xfrm>
        </p:grpSpPr>
        <p:sp>
          <p:nvSpPr>
            <p:cNvPr id="321" name="Prostokąt zaokrąglony 320"/>
            <p:cNvSpPr/>
            <p:nvPr/>
          </p:nvSpPr>
          <p:spPr bwMode="auto">
            <a:xfrm>
              <a:off x="2246853" y="1835616"/>
              <a:ext cx="2572597" cy="3052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23" name="pole tekstowe 291"/>
            <p:cNvSpPr txBox="1">
              <a:spLocks noChangeArrowheads="1"/>
            </p:cNvSpPr>
            <p:nvPr/>
          </p:nvSpPr>
          <p:spPr bwMode="auto">
            <a:xfrm>
              <a:off x="2246853" y="1835616"/>
              <a:ext cx="2977405" cy="288795"/>
            </a:xfrm>
            <a:prstGeom prst="rect">
              <a:avLst/>
            </a:prstGeom>
            <a:noFill/>
            <a:ln w="9525">
              <a:noFill/>
              <a:miter lim="800000"/>
              <a:headEnd/>
              <a:tailEnd/>
            </a:ln>
          </p:spPr>
          <p:txBody>
            <a:bodyPr>
              <a:spAutoFit/>
            </a:bodyPr>
            <a:lstStyle/>
            <a:p>
              <a:r>
                <a:rPr lang="pl-PL" sz="1100">
                  <a:latin typeface="Calibri" pitchFamily="34" charset="0"/>
                </a:rPr>
                <a:t>LOBCDER Storage Federation</a:t>
              </a:r>
              <a:endParaRPr lang="en-US" sz="1100">
                <a:latin typeface="Calibri" pitchFamily="34" charset="0"/>
              </a:endParaRPr>
            </a:p>
          </p:txBody>
        </p:sp>
      </p:grpSp>
      <p:pic>
        <p:nvPicPr>
          <p:cNvPr id="24613" name="Obraz 254" descr="1368547602_onebit_14.png"/>
          <p:cNvPicPr>
            <a:picLocks noChangeAspect="1"/>
          </p:cNvPicPr>
          <p:nvPr/>
        </p:nvPicPr>
        <p:blipFill>
          <a:blip r:embed="rId4" cstate="print"/>
          <a:srcRect/>
          <a:stretch>
            <a:fillRect/>
          </a:stretch>
        </p:blipFill>
        <p:spPr bwMode="auto">
          <a:xfrm>
            <a:off x="5597681" y="4657449"/>
            <a:ext cx="499680" cy="499733"/>
          </a:xfrm>
          <a:prstGeom prst="rect">
            <a:avLst/>
          </a:prstGeom>
          <a:noFill/>
          <a:ln w="9525">
            <a:noFill/>
            <a:miter lim="800000"/>
            <a:headEnd/>
            <a:tailEnd/>
          </a:ln>
        </p:spPr>
      </p:pic>
      <p:pic>
        <p:nvPicPr>
          <p:cNvPr id="24614" name="Obraz 254" descr="1368547602_onebit_14.png"/>
          <p:cNvPicPr>
            <a:picLocks noChangeAspect="1"/>
          </p:cNvPicPr>
          <p:nvPr/>
        </p:nvPicPr>
        <p:blipFill>
          <a:blip r:embed="rId4" cstate="print"/>
          <a:srcRect/>
          <a:stretch>
            <a:fillRect/>
          </a:stretch>
        </p:blipFill>
        <p:spPr bwMode="auto">
          <a:xfrm>
            <a:off x="6055600" y="4657449"/>
            <a:ext cx="498240" cy="499733"/>
          </a:xfrm>
          <a:prstGeom prst="rect">
            <a:avLst/>
          </a:prstGeom>
          <a:noFill/>
          <a:ln w="9525">
            <a:noFill/>
            <a:miter lim="800000"/>
            <a:headEnd/>
            <a:tailEnd/>
          </a:ln>
        </p:spPr>
      </p:pic>
      <p:sp>
        <p:nvSpPr>
          <p:cNvPr id="24615" name="pole tekstowe 291"/>
          <p:cNvSpPr txBox="1">
            <a:spLocks noChangeArrowheads="1"/>
          </p:cNvSpPr>
          <p:nvPr/>
        </p:nvSpPr>
        <p:spPr bwMode="auto">
          <a:xfrm>
            <a:off x="6358000"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cxnSp>
        <p:nvCxnSpPr>
          <p:cNvPr id="326" name="Łącznik prosty 84"/>
          <p:cNvCxnSpPr/>
          <p:nvPr/>
        </p:nvCxnSpPr>
        <p:spPr>
          <a:xfrm flipV="1">
            <a:off x="6358000" y="3482286"/>
            <a:ext cx="0" cy="783442"/>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8" name="Łącznik prosty 337"/>
          <p:cNvCxnSpPr/>
          <p:nvPr/>
        </p:nvCxnSpPr>
        <p:spPr bwMode="auto">
          <a:xfrm>
            <a:off x="3745840" y="3807760"/>
            <a:ext cx="0" cy="980743"/>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341" name="Łącznik prosty 84"/>
          <p:cNvCxnSpPr/>
          <p:nvPr/>
        </p:nvCxnSpPr>
        <p:spPr bwMode="auto">
          <a:xfrm flipH="1">
            <a:off x="2896241" y="4788503"/>
            <a:ext cx="241776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4619" name="pole tekstowe 291"/>
          <p:cNvSpPr txBox="1">
            <a:spLocks noChangeArrowheads="1"/>
          </p:cNvSpPr>
          <p:nvPr/>
        </p:nvSpPr>
        <p:spPr bwMode="auto">
          <a:xfrm>
            <a:off x="2782481" y="2805415"/>
            <a:ext cx="1028160" cy="362918"/>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Launch Atomic Services</a:t>
            </a:r>
          </a:p>
        </p:txBody>
      </p:sp>
      <p:sp>
        <p:nvSpPr>
          <p:cNvPr id="24620" name="pole tekstowe 291"/>
          <p:cNvSpPr txBox="1">
            <a:spLocks noChangeArrowheads="1"/>
          </p:cNvSpPr>
          <p:nvPr/>
        </p:nvSpPr>
        <p:spPr bwMode="auto">
          <a:xfrm>
            <a:off x="6228400" y="3886969"/>
            <a:ext cx="1028160" cy="22322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Store output</a:t>
            </a:r>
          </a:p>
        </p:txBody>
      </p:sp>
      <p:sp>
        <p:nvSpPr>
          <p:cNvPr id="24621" name="pole tekstowe 291"/>
          <p:cNvSpPr txBox="1">
            <a:spLocks noChangeArrowheads="1"/>
          </p:cNvSpPr>
          <p:nvPr/>
        </p:nvSpPr>
        <p:spPr bwMode="auto">
          <a:xfrm>
            <a:off x="2831440" y="3297946"/>
            <a:ext cx="1370880" cy="50261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Mount LOBCDER and select results for storage in P-Medicine Data Cloud</a:t>
            </a:r>
          </a:p>
        </p:txBody>
      </p:sp>
      <p:sp>
        <p:nvSpPr>
          <p:cNvPr id="85"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2800" dirty="0" smtClean="0">
                <a:solidFill>
                  <a:srgbClr val="11488B"/>
                </a:solidFill>
                <a:effectLst>
                  <a:outerShdw blurRad="38100" dist="38100" dir="2700000" algn="tl">
                    <a:srgbClr val="000000">
                      <a:alpha val="43137"/>
                    </a:srgbClr>
                  </a:outerShdw>
                </a:effectLst>
                <a:latin typeface="+mj-lt"/>
                <a:ea typeface="+mj-ea"/>
                <a:cs typeface="+mj-cs"/>
              </a:rPr>
              <a:t>Deployment of </a:t>
            </a:r>
            <a:r>
              <a:rPr lang="pl-PL" sz="2800" dirty="0" err="1" smtClean="0">
                <a:solidFill>
                  <a:srgbClr val="11488B"/>
                </a:solidFill>
                <a:effectLst>
                  <a:outerShdw blurRad="38100" dist="38100" dir="2700000" algn="tl">
                    <a:srgbClr val="000000">
                      <a:alpha val="43137"/>
                    </a:srgbClr>
                  </a:outerShdw>
                </a:effectLst>
                <a:latin typeface="+mj-lt"/>
                <a:ea typeface="+mj-ea"/>
                <a:cs typeface="+mj-cs"/>
              </a:rPr>
              <a:t>OncoSimulator</a:t>
            </a:r>
            <a:r>
              <a:rPr lang="pl-PL" sz="2800" dirty="0" smtClean="0">
                <a:solidFill>
                  <a:srgbClr val="11488B"/>
                </a:solidFill>
                <a:effectLst>
                  <a:outerShdw blurRad="38100" dist="38100" dir="2700000" algn="tl">
                    <a:srgbClr val="000000">
                      <a:alpha val="43137"/>
                    </a:srgbClr>
                  </a:outerShdw>
                </a:effectLst>
                <a:latin typeface="+mj-lt"/>
                <a:ea typeface="+mj-ea"/>
                <a:cs typeface="+mj-cs"/>
              </a:rPr>
              <a:t> in the </a:t>
            </a:r>
            <a:r>
              <a:rPr lang="pl-PL" sz="2800" dirty="0" err="1" smtClean="0">
                <a:solidFill>
                  <a:srgbClr val="11488B"/>
                </a:solidFill>
                <a:effectLst>
                  <a:outerShdw blurRad="38100" dist="38100" dir="2700000" algn="tl">
                    <a:srgbClr val="000000">
                      <a:alpha val="43137"/>
                    </a:srgbClr>
                  </a:outerShdw>
                </a:effectLst>
                <a:latin typeface="+mj-lt"/>
                <a:ea typeface="+mj-ea"/>
                <a:cs typeface="+mj-cs"/>
              </a:rPr>
              <a:t>cloud</a:t>
            </a:r>
            <a:r>
              <a:rPr lang="en-US" sz="2800">
                <a:solidFill>
                  <a:srgbClr val="11488B"/>
                </a:solidFill>
                <a:effectLst>
                  <a:outerShdw blurRad="38100" dist="38100" dir="2700000" algn="tl">
                    <a:srgbClr val="000000">
                      <a:alpha val="43137"/>
                    </a:srgbClr>
                  </a:outerShdw>
                </a:effectLst>
                <a:latin typeface="+mj-lt"/>
                <a:ea typeface="+mj-ea"/>
                <a:cs typeface="+mj-cs"/>
              </a:rPr>
              <a:t> </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669682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en-US" sz="2800" dirty="0" smtClean="0"/>
              <a:t>Summary: </a:t>
            </a:r>
            <a:r>
              <a:rPr lang="pl-PL" sz="2800" dirty="0" err="1" smtClean="0"/>
              <a:t>key</a:t>
            </a:r>
            <a:r>
              <a:rPr lang="pl-PL" sz="2800" dirty="0" smtClean="0"/>
              <a:t> </a:t>
            </a:r>
            <a:r>
              <a:rPr lang="pl-PL" sz="2800" dirty="0" err="1" smtClean="0"/>
              <a:t>features</a:t>
            </a:r>
            <a:r>
              <a:rPr lang="pl-PL" sz="2800" dirty="0" smtClean="0"/>
              <a:t> of the </a:t>
            </a:r>
            <a:r>
              <a:rPr lang="pl-PL" sz="2800" dirty="0" err="1" smtClean="0"/>
              <a:t>cloud</a:t>
            </a:r>
            <a:r>
              <a:rPr lang="pl-PL" sz="2800" dirty="0" smtClean="0"/>
              <a:t> platform</a:t>
            </a:r>
            <a:endParaRPr lang="en-US" sz="2800" dirty="0"/>
          </a:p>
        </p:txBody>
      </p:sp>
      <p:sp>
        <p:nvSpPr>
          <p:cNvPr id="3" name="Symbol zastępczy zawartości 2"/>
          <p:cNvSpPr>
            <a:spLocks noGrp="1"/>
          </p:cNvSpPr>
          <p:nvPr>
            <p:ph idx="1"/>
          </p:nvPr>
        </p:nvSpPr>
        <p:spPr/>
        <p:txBody>
          <a:bodyPr>
            <a:normAutofit fontScale="77500" lnSpcReduction="20000"/>
          </a:bodyPr>
          <a:lstStyle/>
          <a:p>
            <a:pPr algn="just"/>
            <a:r>
              <a:rPr lang="pl-PL" dirty="0" err="1" smtClean="0"/>
              <a:t>Provid</a:t>
            </a:r>
            <a:r>
              <a:rPr lang="en-US" dirty="0" err="1" smtClean="0"/>
              <a:t>es</a:t>
            </a:r>
            <a:r>
              <a:rPr lang="pl-PL" dirty="0" smtClean="0"/>
              <a:t> a </a:t>
            </a:r>
            <a:r>
              <a:rPr lang="pl-PL" dirty="0" err="1" smtClean="0"/>
              <a:t>layer</a:t>
            </a:r>
            <a:r>
              <a:rPr lang="pl-PL" dirty="0" smtClean="0"/>
              <a:t> of </a:t>
            </a:r>
            <a:r>
              <a:rPr lang="pl-PL" dirty="0" err="1" smtClean="0"/>
              <a:t>abstraction</a:t>
            </a:r>
            <a:r>
              <a:rPr lang="pl-PL" dirty="0" smtClean="0"/>
              <a:t> </a:t>
            </a:r>
            <a:r>
              <a:rPr lang="pl-PL" dirty="0" err="1" smtClean="0"/>
              <a:t>over</a:t>
            </a:r>
            <a:r>
              <a:rPr lang="pl-PL" dirty="0" smtClean="0"/>
              <a:t> </a:t>
            </a:r>
            <a:r>
              <a:rPr lang="pl-PL" dirty="0" err="1" smtClean="0"/>
              <a:t>cloud-based</a:t>
            </a:r>
            <a:r>
              <a:rPr lang="pl-PL" dirty="0" smtClean="0"/>
              <a:t> </a:t>
            </a:r>
            <a:r>
              <a:rPr lang="pl-PL" dirty="0" err="1" smtClean="0"/>
              <a:t>virtual</a:t>
            </a:r>
            <a:r>
              <a:rPr lang="pl-PL" dirty="0" smtClean="0"/>
              <a:t> </a:t>
            </a:r>
            <a:r>
              <a:rPr lang="pl-PL" dirty="0" err="1" smtClean="0"/>
              <a:t>machines</a:t>
            </a:r>
            <a:r>
              <a:rPr lang="pl-PL" dirty="0" smtClean="0"/>
              <a:t>, </a:t>
            </a:r>
            <a:r>
              <a:rPr lang="pl-PL" dirty="0" err="1" smtClean="0"/>
              <a:t>enabling</a:t>
            </a:r>
            <a:r>
              <a:rPr lang="pl-PL" dirty="0" smtClean="0"/>
              <a:t> the platform to </a:t>
            </a:r>
            <a:r>
              <a:rPr lang="pl-PL" dirty="0" err="1" smtClean="0"/>
              <a:t>automatically</a:t>
            </a:r>
            <a:r>
              <a:rPr lang="pl-PL" dirty="0" smtClean="0"/>
              <a:t> </a:t>
            </a:r>
            <a:r>
              <a:rPr lang="pl-PL" dirty="0" err="1" smtClean="0"/>
              <a:t>select</a:t>
            </a:r>
            <a:r>
              <a:rPr lang="pl-PL" dirty="0" smtClean="0"/>
              <a:t> the </a:t>
            </a:r>
            <a:r>
              <a:rPr lang="pl-PL" dirty="0" err="1" smtClean="0"/>
              <a:t>best</a:t>
            </a:r>
            <a:r>
              <a:rPr lang="pl-PL" dirty="0" smtClean="0"/>
              <a:t> hardware </a:t>
            </a:r>
            <a:r>
              <a:rPr lang="pl-PL" dirty="0" err="1" smtClean="0"/>
              <a:t>resources</a:t>
            </a:r>
            <a:r>
              <a:rPr lang="pl-PL" dirty="0" smtClean="0"/>
              <a:t> upon </a:t>
            </a:r>
            <a:r>
              <a:rPr lang="pl-PL" dirty="0" err="1" smtClean="0"/>
              <a:t>which</a:t>
            </a:r>
            <a:r>
              <a:rPr lang="pl-PL" dirty="0" smtClean="0"/>
              <a:t> to </a:t>
            </a:r>
            <a:r>
              <a:rPr lang="pl-PL" dirty="0" err="1" smtClean="0"/>
              <a:t>deploy</a:t>
            </a:r>
            <a:r>
              <a:rPr lang="pl-PL" dirty="0" smtClean="0"/>
              <a:t> </a:t>
            </a:r>
            <a:r>
              <a:rPr lang="pl-PL" dirty="0" err="1" smtClean="0"/>
              <a:t>application</a:t>
            </a:r>
            <a:r>
              <a:rPr lang="pl-PL" dirty="0" smtClean="0"/>
              <a:t> services</a:t>
            </a:r>
          </a:p>
          <a:p>
            <a:pPr algn="just"/>
            <a:r>
              <a:rPr lang="pl-PL" dirty="0" smtClean="0"/>
              <a:t>Automatic </a:t>
            </a:r>
            <a:r>
              <a:rPr lang="pl-PL" dirty="0" err="1" smtClean="0"/>
              <a:t>load</a:t>
            </a:r>
            <a:r>
              <a:rPr lang="pl-PL" dirty="0" smtClean="0"/>
              <a:t> </a:t>
            </a:r>
            <a:r>
              <a:rPr lang="pl-PL" dirty="0" err="1" smtClean="0"/>
              <a:t>balancing</a:t>
            </a:r>
            <a:r>
              <a:rPr lang="pl-PL" dirty="0" smtClean="0"/>
              <a:t> </a:t>
            </a:r>
            <a:r>
              <a:rPr lang="pl-PL" dirty="0" err="1" smtClean="0"/>
              <a:t>which</a:t>
            </a:r>
            <a:r>
              <a:rPr lang="pl-PL" dirty="0" smtClean="0"/>
              <a:t> </a:t>
            </a:r>
            <a:r>
              <a:rPr lang="pl-PL" dirty="0" err="1" smtClean="0"/>
              <a:t>enables</a:t>
            </a:r>
            <a:r>
              <a:rPr lang="pl-PL" dirty="0" smtClean="0"/>
              <a:t> </a:t>
            </a:r>
            <a:r>
              <a:rPr lang="pl-PL" dirty="0" err="1" smtClean="0"/>
              <a:t>applications</a:t>
            </a:r>
            <a:r>
              <a:rPr lang="pl-PL" dirty="0" smtClean="0"/>
              <a:t> to </a:t>
            </a:r>
            <a:r>
              <a:rPr lang="pl-PL" dirty="0" err="1" smtClean="0"/>
              <a:t>scale</a:t>
            </a:r>
            <a:r>
              <a:rPr lang="pl-PL" dirty="0" smtClean="0"/>
              <a:t> </a:t>
            </a:r>
            <a:r>
              <a:rPr lang="pl-PL" dirty="0" err="1" smtClean="0"/>
              <a:t>up</a:t>
            </a:r>
            <a:r>
              <a:rPr lang="pl-PL" dirty="0" smtClean="0"/>
              <a:t> (</a:t>
            </a:r>
            <a:r>
              <a:rPr lang="pl-PL" dirty="0" err="1" smtClean="0"/>
              <a:t>allocating</a:t>
            </a:r>
            <a:r>
              <a:rPr lang="pl-PL" dirty="0" smtClean="0"/>
              <a:t> </a:t>
            </a:r>
            <a:r>
              <a:rPr lang="pl-PL" dirty="0" err="1" smtClean="0"/>
              <a:t>more</a:t>
            </a:r>
            <a:r>
              <a:rPr lang="pl-PL" dirty="0" smtClean="0"/>
              <a:t> hardware </a:t>
            </a:r>
            <a:r>
              <a:rPr lang="pl-PL" dirty="0" err="1" smtClean="0"/>
              <a:t>resources</a:t>
            </a:r>
            <a:r>
              <a:rPr lang="pl-PL" dirty="0" smtClean="0"/>
              <a:t>)</a:t>
            </a:r>
          </a:p>
          <a:p>
            <a:pPr algn="just"/>
            <a:r>
              <a:rPr lang="pl-PL" dirty="0" err="1" smtClean="0"/>
              <a:t>Automated</a:t>
            </a:r>
            <a:r>
              <a:rPr lang="pl-PL" dirty="0" smtClean="0"/>
              <a:t> </a:t>
            </a:r>
            <a:r>
              <a:rPr lang="pl-PL" dirty="0" err="1" smtClean="0"/>
              <a:t>migration</a:t>
            </a:r>
            <a:r>
              <a:rPr lang="pl-PL" dirty="0" smtClean="0"/>
              <a:t> of </a:t>
            </a:r>
            <a:r>
              <a:rPr lang="pl-PL" dirty="0" err="1" smtClean="0"/>
              <a:t>virtual</a:t>
            </a:r>
            <a:r>
              <a:rPr lang="pl-PL" dirty="0" smtClean="0"/>
              <a:t> </a:t>
            </a:r>
            <a:r>
              <a:rPr lang="pl-PL" dirty="0" err="1" smtClean="0"/>
              <a:t>machine</a:t>
            </a:r>
            <a:r>
              <a:rPr lang="pl-PL" dirty="0" smtClean="0"/>
              <a:t> </a:t>
            </a:r>
            <a:r>
              <a:rPr lang="pl-PL" dirty="0" err="1" smtClean="0"/>
              <a:t>images</a:t>
            </a:r>
            <a:r>
              <a:rPr lang="pl-PL" dirty="0" smtClean="0"/>
              <a:t> (</a:t>
            </a:r>
            <a:r>
              <a:rPr lang="pl-PL" dirty="0" err="1" smtClean="0"/>
              <a:t>templates</a:t>
            </a:r>
            <a:r>
              <a:rPr lang="pl-PL" dirty="0" smtClean="0"/>
              <a:t>) </a:t>
            </a:r>
            <a:r>
              <a:rPr lang="pl-PL" dirty="0" err="1" smtClean="0"/>
              <a:t>across</a:t>
            </a:r>
            <a:r>
              <a:rPr lang="pl-PL" dirty="0" smtClean="0"/>
              <a:t> </a:t>
            </a:r>
            <a:r>
              <a:rPr lang="pl-PL" dirty="0" err="1" smtClean="0"/>
              <a:t>compute</a:t>
            </a:r>
            <a:r>
              <a:rPr lang="pl-PL" dirty="0" smtClean="0"/>
              <a:t> </a:t>
            </a:r>
            <a:r>
              <a:rPr lang="pl-PL" dirty="0" err="1" smtClean="0"/>
              <a:t>sites</a:t>
            </a:r>
            <a:r>
              <a:rPr lang="pl-PL" dirty="0" smtClean="0"/>
              <a:t> – </a:t>
            </a:r>
            <a:r>
              <a:rPr lang="pl-PL" dirty="0" err="1" smtClean="0"/>
              <a:t>e.g</a:t>
            </a:r>
            <a:r>
              <a:rPr lang="pl-PL" dirty="0" smtClean="0"/>
              <a:t>. </a:t>
            </a:r>
            <a:r>
              <a:rPr lang="pl-PL" dirty="0" err="1" smtClean="0"/>
              <a:t>redeployment</a:t>
            </a:r>
            <a:r>
              <a:rPr lang="pl-PL" dirty="0" smtClean="0"/>
              <a:t> of </a:t>
            </a:r>
            <a:r>
              <a:rPr lang="pl-PL" dirty="0" err="1" smtClean="0"/>
              <a:t>OpenStack</a:t>
            </a:r>
            <a:r>
              <a:rPr lang="pl-PL" dirty="0" smtClean="0"/>
              <a:t> </a:t>
            </a:r>
            <a:r>
              <a:rPr lang="pl-PL" dirty="0" err="1" smtClean="0"/>
              <a:t>applications</a:t>
            </a:r>
            <a:r>
              <a:rPr lang="pl-PL" dirty="0" smtClean="0"/>
              <a:t> in the Amazon EC2 public </a:t>
            </a:r>
            <a:r>
              <a:rPr lang="pl-PL" dirty="0" err="1" smtClean="0"/>
              <a:t>cloud</a:t>
            </a:r>
            <a:endParaRPr lang="pl-PL" dirty="0" smtClean="0"/>
          </a:p>
          <a:p>
            <a:pPr algn="just"/>
            <a:r>
              <a:rPr lang="pl-PL" dirty="0" smtClean="0"/>
              <a:t>In-</a:t>
            </a:r>
            <a:r>
              <a:rPr lang="pl-PL" dirty="0" err="1" smtClean="0"/>
              <a:t>depth</a:t>
            </a:r>
            <a:r>
              <a:rPr lang="pl-PL" dirty="0" smtClean="0"/>
              <a:t> monitoring of </a:t>
            </a:r>
            <a:r>
              <a:rPr lang="pl-PL" dirty="0" err="1" smtClean="0"/>
              <a:t>individual</a:t>
            </a:r>
            <a:r>
              <a:rPr lang="pl-PL" dirty="0" smtClean="0"/>
              <a:t> </a:t>
            </a:r>
            <a:r>
              <a:rPr lang="pl-PL" dirty="0" err="1" smtClean="0"/>
              <a:t>applications</a:t>
            </a:r>
            <a:r>
              <a:rPr lang="pl-PL" dirty="0" smtClean="0"/>
              <a:t> and of the platform </a:t>
            </a:r>
            <a:r>
              <a:rPr lang="pl-PL" dirty="0" err="1" smtClean="0"/>
              <a:t>itself</a:t>
            </a:r>
            <a:r>
              <a:rPr lang="pl-PL" dirty="0" smtClean="0"/>
              <a:t> to </a:t>
            </a:r>
            <a:r>
              <a:rPr lang="pl-PL" dirty="0" err="1" smtClean="0"/>
              <a:t>enable</a:t>
            </a:r>
            <a:r>
              <a:rPr lang="pl-PL" dirty="0" smtClean="0"/>
              <a:t> performance </a:t>
            </a:r>
            <a:r>
              <a:rPr lang="pl-PL" dirty="0" err="1" smtClean="0"/>
              <a:t>optimizations</a:t>
            </a:r>
            <a:endParaRPr lang="pl-PL" dirty="0" smtClean="0"/>
          </a:p>
        </p:txBody>
      </p:sp>
    </p:spTree>
    <p:extLst>
      <p:ext uri="{BB962C8B-B14F-4D97-AF65-F5344CB8AC3E}">
        <p14:creationId xmlns:p14="http://schemas.microsoft.com/office/powerpoint/2010/main" val="352792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r>
              <a:rPr lang="pl-PL" sz="2800" dirty="0"/>
              <a:t>For </a:t>
            </a:r>
            <a:r>
              <a:rPr lang="pl-PL" sz="2800" dirty="0" err="1"/>
              <a:t>more</a:t>
            </a:r>
            <a:r>
              <a:rPr lang="pl-PL" sz="2800" dirty="0"/>
              <a:t> </a:t>
            </a:r>
            <a:r>
              <a:rPr lang="pl-PL" sz="2800" dirty="0" err="1"/>
              <a:t>information</a:t>
            </a:r>
            <a:r>
              <a:rPr lang="pl-PL" sz="2800" dirty="0"/>
              <a:t>…</a:t>
            </a:r>
            <a:endParaRPr lang="en-US" sz="2800" dirty="0"/>
          </a:p>
        </p:txBody>
      </p:sp>
      <p:pic>
        <p:nvPicPr>
          <p:cNvPr id="123" name="Obraz 122" descr="dice_website.png"/>
          <p:cNvPicPr>
            <a:picLocks noChangeAspect="1"/>
          </p:cNvPicPr>
          <p:nvPr/>
        </p:nvPicPr>
        <p:blipFill>
          <a:blip r:embed="rId2" cstate="print"/>
          <a:stretch>
            <a:fillRect/>
          </a:stretch>
        </p:blipFill>
        <p:spPr>
          <a:xfrm>
            <a:off x="187086" y="1051291"/>
            <a:ext cx="4600938" cy="2809757"/>
          </a:xfrm>
          <a:prstGeom prst="rect">
            <a:avLst/>
          </a:prstGeom>
        </p:spPr>
      </p:pic>
      <p:sp>
        <p:nvSpPr>
          <p:cNvPr id="127" name="Content Placeholder 2"/>
          <p:cNvSpPr>
            <a:spLocks noGrp="1"/>
          </p:cNvSpPr>
          <p:nvPr>
            <p:ph idx="1"/>
          </p:nvPr>
        </p:nvSpPr>
        <p:spPr>
          <a:xfrm>
            <a:off x="4932041" y="1187623"/>
            <a:ext cx="4032448" cy="1593305"/>
          </a:xfrm>
        </p:spPr>
        <p:txBody>
          <a:bodyPr>
            <a:noAutofit/>
          </a:bodyPr>
          <a:lstStyle/>
          <a:p>
            <a:pPr marL="0" indent="0">
              <a:buNone/>
            </a:pPr>
            <a:r>
              <a:rPr lang="pl-PL" b="1" dirty="0" smtClean="0">
                <a:solidFill>
                  <a:srgbClr val="FF0000"/>
                </a:solidFill>
              </a:rPr>
              <a:t>dice.cyfronet.pl</a:t>
            </a:r>
            <a:endParaRPr lang="pl-PL" dirty="0" smtClean="0"/>
          </a:p>
          <a:p>
            <a:pPr marL="0" indent="0">
              <a:buNone/>
            </a:pPr>
            <a:r>
              <a:rPr lang="pl-PL" sz="1600" dirty="0" err="1" smtClean="0"/>
              <a:t>documentation</a:t>
            </a:r>
            <a:r>
              <a:rPr lang="pl-PL" sz="1600" dirty="0" smtClean="0"/>
              <a:t>, </a:t>
            </a:r>
            <a:r>
              <a:rPr lang="pl-PL" sz="1600" dirty="0" err="1" smtClean="0"/>
              <a:t>publications</a:t>
            </a:r>
            <a:r>
              <a:rPr lang="pl-PL" sz="1600" dirty="0" smtClean="0"/>
              <a:t>, </a:t>
            </a:r>
            <a:r>
              <a:rPr lang="pl-PL" sz="1600" dirty="0" err="1" smtClean="0"/>
              <a:t>links</a:t>
            </a:r>
            <a:r>
              <a:rPr lang="pl-PL" sz="1600" dirty="0" smtClean="0"/>
              <a:t> to </a:t>
            </a:r>
            <a:r>
              <a:rPr lang="pl-PL" sz="1600" dirty="0" err="1" smtClean="0"/>
              <a:t>manuals</a:t>
            </a:r>
            <a:r>
              <a:rPr lang="pl-PL" sz="1600" dirty="0" smtClean="0"/>
              <a:t>, </a:t>
            </a:r>
            <a:r>
              <a:rPr lang="pl-PL" sz="1600" dirty="0" err="1" smtClean="0"/>
              <a:t>videos</a:t>
            </a:r>
            <a:r>
              <a:rPr lang="pl-PL" sz="1600" dirty="0" smtClean="0"/>
              <a:t>, etc.</a:t>
            </a:r>
          </a:p>
          <a:p>
            <a:pPr marL="0" indent="0">
              <a:buNone/>
            </a:pPr>
            <a:endParaRPr lang="pl-PL" sz="1600" dirty="0" smtClean="0"/>
          </a:p>
        </p:txBody>
      </p:sp>
      <p:pic>
        <p:nvPicPr>
          <p:cNvPr id="128" name="Obraz 127" descr="jump.png"/>
          <p:cNvPicPr>
            <a:picLocks noChangeAspect="1"/>
          </p:cNvPicPr>
          <p:nvPr/>
        </p:nvPicPr>
        <p:blipFill>
          <a:blip r:embed="rId3" cstate="print"/>
          <a:stretch>
            <a:fillRect/>
          </a:stretch>
        </p:blipFill>
        <p:spPr>
          <a:xfrm>
            <a:off x="3879963" y="3212976"/>
            <a:ext cx="5044805" cy="2376265"/>
          </a:xfrm>
          <a:prstGeom prst="rect">
            <a:avLst/>
          </a:prstGeom>
        </p:spPr>
      </p:pic>
      <p:sp>
        <p:nvSpPr>
          <p:cNvPr id="132" name="Content Placeholder 2"/>
          <p:cNvSpPr txBox="1">
            <a:spLocks/>
          </p:cNvSpPr>
          <p:nvPr/>
        </p:nvSpPr>
        <p:spPr>
          <a:xfrm>
            <a:off x="187086" y="3861048"/>
            <a:ext cx="3520818" cy="1881336"/>
          </a:xfrm>
          <a:prstGeom prst="rect">
            <a:avLst/>
          </a:prstGeom>
        </p:spPr>
        <p:txBody>
          <a:bodyPr vert="horz" lIns="91440" tIns="45720" rIns="91440" bIns="45720" rtlCol="0">
            <a:noAutofit/>
          </a:bodyPr>
          <a:lstStyle/>
          <a:p>
            <a:pPr marR="0" lvl="0" fontAlgn="auto">
              <a:lnSpc>
                <a:spcPct val="100000"/>
              </a:lnSpc>
              <a:spcBef>
                <a:spcPct val="20000"/>
              </a:spcBef>
              <a:spcAft>
                <a:spcPts val="0"/>
              </a:spcAft>
              <a:buClrTx/>
              <a:buSzTx/>
              <a:tabLst/>
              <a:defRPr/>
            </a:pPr>
            <a:r>
              <a:rPr lang="en-US" sz="3200" b="1" dirty="0">
                <a:solidFill>
                  <a:srgbClr val="FF0000"/>
                </a:solidFill>
              </a:rPr>
              <a:t>www</a:t>
            </a:r>
            <a:r>
              <a:rPr lang="pl-PL" sz="3200" b="1" dirty="0">
                <a:solidFill>
                  <a:srgbClr val="FF0000"/>
                </a:solidFill>
              </a:rPr>
              <a:t>.vph-share.eu</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pl-PL" sz="1600" b="0" dirty="0" err="1" smtClean="0"/>
              <a:t>Your</a:t>
            </a:r>
            <a:r>
              <a:rPr lang="pl-PL" sz="1600" b="0" dirty="0" smtClean="0"/>
              <a:t> one-stop </a:t>
            </a:r>
            <a:r>
              <a:rPr lang="pl-PL" sz="1600" b="0" dirty="0" err="1" smtClean="0"/>
              <a:t>entry</a:t>
            </a:r>
            <a:r>
              <a:rPr lang="pl-PL" sz="1600" b="0" dirty="0" smtClean="0"/>
              <a:t> to </a:t>
            </a:r>
            <a:r>
              <a:rPr lang="pl-PL" sz="1600" b="0" dirty="0" err="1" smtClean="0"/>
              <a:t>all</a:t>
            </a:r>
            <a:r>
              <a:rPr lang="pl-PL" sz="1600" b="0" dirty="0" smtClean="0"/>
              <a:t> VPH-</a:t>
            </a:r>
            <a:r>
              <a:rPr lang="pl-PL" sz="1600" b="0" dirty="0" err="1" smtClean="0"/>
              <a:t>Share</a:t>
            </a:r>
            <a:r>
              <a:rPr lang="pl-PL" sz="1600" b="0" dirty="0" smtClean="0"/>
              <a:t> </a:t>
            </a:r>
            <a:r>
              <a:rPr lang="pl-PL" sz="1600" b="0" dirty="0" err="1" smtClean="0"/>
              <a:t>functionality</a:t>
            </a:r>
            <a:r>
              <a:rPr lang="pl-PL" sz="1600" b="0" dirty="0" smtClean="0"/>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l-PL" sz="1600" i="0" u="none" strike="noStrike" kern="1200" cap="none" spc="0" normalizeH="0" baseline="0" noProof="0" dirty="0" err="1" smtClean="0">
                <a:ln>
                  <a:noFill/>
                </a:ln>
                <a:solidFill>
                  <a:schemeClr val="tx1"/>
                </a:solidFill>
                <a:effectLst/>
                <a:uLnTx/>
                <a:uFillTx/>
                <a:latin typeface="+mn-lt"/>
                <a:ea typeface="+mn-ea"/>
                <a:cs typeface="+mn-cs"/>
              </a:rPr>
              <a:t>You</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can</a:t>
            </a:r>
            <a:r>
              <a:rPr kumimoji="0" lang="pl-PL" sz="1600" i="0" u="none" strike="noStrike" kern="1200" cap="none" spc="0" normalizeH="0" noProof="0" dirty="0" smtClean="0">
                <a:ln>
                  <a:noFill/>
                </a:ln>
                <a:solidFill>
                  <a:schemeClr val="tx1"/>
                </a:solidFill>
                <a:effectLst/>
                <a:uLnTx/>
                <a:uFillTx/>
                <a:latin typeface="+mn-lt"/>
                <a:ea typeface="+mn-ea"/>
                <a:cs typeface="+mn-cs"/>
              </a:rPr>
              <a:t> log in with </a:t>
            </a:r>
            <a:r>
              <a:rPr kumimoji="0" lang="pl-PL" sz="1600" i="0" u="none" strike="noStrike" kern="1200" cap="none" spc="0" normalizeH="0" noProof="0" dirty="0" err="1" smtClean="0">
                <a:ln>
                  <a:noFill/>
                </a:ln>
                <a:solidFill>
                  <a:schemeClr val="tx1"/>
                </a:solidFill>
                <a:effectLst/>
                <a:uLnTx/>
                <a:uFillTx/>
                <a:latin typeface="+mn-lt"/>
                <a:ea typeface="+mn-ea"/>
                <a:cs typeface="+mn-cs"/>
              </a:rPr>
              <a:t>your</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BioMedTown</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account</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available</a:t>
            </a:r>
            <a:r>
              <a:rPr kumimoji="0" lang="pl-PL" sz="1600" i="0" u="none" strike="noStrike" kern="1200" cap="none" spc="0" normalizeH="0" noProof="0" dirty="0" smtClean="0">
                <a:ln>
                  <a:noFill/>
                </a:ln>
                <a:solidFill>
                  <a:schemeClr val="tx1"/>
                </a:solidFill>
                <a:effectLst/>
                <a:uLnTx/>
                <a:uFillTx/>
                <a:latin typeface="+mn-lt"/>
                <a:ea typeface="+mn-ea"/>
                <a:cs typeface="+mn-cs"/>
              </a:rPr>
              <a:t> to </a:t>
            </a:r>
            <a:r>
              <a:rPr kumimoji="0" lang="pl-PL" sz="1600" i="0" u="none" strike="noStrike" kern="1200" cap="none" spc="0" normalizeH="0" noProof="0" dirty="0" err="1" smtClean="0">
                <a:ln>
                  <a:noFill/>
                </a:ln>
                <a:solidFill>
                  <a:schemeClr val="tx1"/>
                </a:solidFill>
                <a:effectLst/>
                <a:uLnTx/>
                <a:uFillTx/>
                <a:latin typeface="+mn-lt"/>
                <a:ea typeface="+mn-ea"/>
                <a:cs typeface="+mn-cs"/>
              </a:rPr>
              <a:t>all</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members</a:t>
            </a:r>
            <a:r>
              <a:rPr kumimoji="0" lang="pl-PL" sz="1600" i="0" u="none" strike="noStrike" kern="1200" cap="none" spc="0" normalizeH="0" noProof="0" dirty="0" smtClean="0">
                <a:ln>
                  <a:noFill/>
                </a:ln>
                <a:solidFill>
                  <a:schemeClr val="tx1"/>
                </a:solidFill>
                <a:effectLst/>
                <a:uLnTx/>
                <a:uFillTx/>
                <a:latin typeface="+mn-lt"/>
                <a:ea typeface="+mn-ea"/>
                <a:cs typeface="+mn-cs"/>
              </a:rPr>
              <a:t> of the VPH </a:t>
            </a:r>
            <a:r>
              <a:rPr kumimoji="0" lang="pl-PL" sz="1600" i="0" u="none" strike="noStrike" kern="1200" cap="none" spc="0" normalizeH="0" noProof="0" dirty="0" err="1" smtClean="0">
                <a:ln>
                  <a:noFill/>
                </a:ln>
                <a:solidFill>
                  <a:schemeClr val="tx1"/>
                </a:solidFill>
                <a:effectLst/>
                <a:uLnTx/>
                <a:uFillTx/>
                <a:latin typeface="+mn-lt"/>
                <a:ea typeface="+mn-ea"/>
                <a:cs typeface="+mn-cs"/>
              </a:rPr>
              <a:t>NoE</a:t>
            </a:r>
            <a:r>
              <a:rPr kumimoji="0" lang="pl-PL" sz="1600" i="0" u="none" strike="noStrike" kern="1200" cap="none" spc="0" normalizeH="0" noProof="0" dirty="0" smtClean="0">
                <a:ln>
                  <a:noFill/>
                </a:ln>
                <a:solidFill>
                  <a:schemeClr val="tx1"/>
                </a:solidFill>
                <a:effectLst/>
                <a:uLnTx/>
                <a:uFillTx/>
                <a:latin typeface="+mn-lt"/>
                <a:ea typeface="+mn-ea"/>
                <a:cs typeface="+mn-cs"/>
              </a:rPr>
              <a:t>)</a:t>
            </a:r>
            <a:endParaRPr kumimoji="0" lang="pl-PL" sz="1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83373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2800" dirty="0" smtClean="0"/>
              <a:t>Co</a:t>
            </a:r>
            <a:r>
              <a:rPr lang="pl-PL" sz="2800" dirty="0" smtClean="0"/>
              <a:t>-</a:t>
            </a:r>
            <a:r>
              <a:rPr lang="en-US" sz="2800" dirty="0" smtClean="0"/>
              <a:t>authors</a:t>
            </a:r>
            <a:endParaRPr lang="en-US" sz="2800" dirty="0"/>
          </a:p>
        </p:txBody>
      </p:sp>
      <p:sp>
        <p:nvSpPr>
          <p:cNvPr id="3" name="Symbol zastępczy zawartości 2"/>
          <p:cNvSpPr>
            <a:spLocks noGrp="1"/>
          </p:cNvSpPr>
          <p:nvPr>
            <p:ph idx="1"/>
          </p:nvPr>
        </p:nvSpPr>
        <p:spPr/>
        <p:txBody>
          <a:bodyPr>
            <a:normAutofit fontScale="70000" lnSpcReduction="20000"/>
          </a:bodyPr>
          <a:lstStyle/>
          <a:p>
            <a:r>
              <a:rPr lang="en-US" sz="3300" dirty="0">
                <a:solidFill>
                  <a:srgbClr val="11488B"/>
                </a:solidFill>
                <a:effectLst>
                  <a:outerShdw blurRad="38100" dist="38100" dir="2700000" algn="tl">
                    <a:srgbClr val="000000">
                      <a:alpha val="43137"/>
                    </a:srgbClr>
                  </a:outerShdw>
                </a:effectLst>
                <a:latin typeface="+mj-lt"/>
                <a:ea typeface="+mj-ea"/>
                <a:cs typeface="+mj-cs"/>
              </a:rPr>
              <a:t>AGH Krakow – </a:t>
            </a:r>
            <a:r>
              <a:rPr lang="en-US" sz="3300" dirty="0" err="1" smtClean="0">
                <a:solidFill>
                  <a:srgbClr val="11488B"/>
                </a:solidFill>
                <a:effectLst>
                  <a:outerShdw blurRad="38100" dist="38100" dir="2700000" algn="tl">
                    <a:srgbClr val="000000">
                      <a:alpha val="43137"/>
                    </a:srgbClr>
                  </a:outerShdw>
                </a:effectLst>
                <a:latin typeface="+mj-lt"/>
                <a:ea typeface="+mj-ea"/>
                <a:cs typeface="+mj-cs"/>
              </a:rPr>
              <a:t>Cyfronet</a:t>
            </a:r>
            <a:r>
              <a:rPr lang="en-US" sz="3300" dirty="0" smtClean="0">
                <a:solidFill>
                  <a:srgbClr val="11488B"/>
                </a:solidFill>
                <a:effectLst>
                  <a:outerShdw blurRad="38100" dist="38100" dir="2700000" algn="tl">
                    <a:srgbClr val="000000">
                      <a:alpha val="43137"/>
                    </a:srgbClr>
                  </a:outerShdw>
                </a:effectLst>
                <a:latin typeface="+mj-lt"/>
                <a:ea typeface="+mj-ea"/>
                <a:cs typeface="+mj-cs"/>
              </a:rPr>
              <a:t>:</a:t>
            </a:r>
            <a:r>
              <a:rPr lang="en-US" dirty="0" smtClean="0"/>
              <a:t> </a:t>
            </a:r>
            <a:r>
              <a:rPr lang="en-US" dirty="0" err="1" smtClean="0"/>
              <a:t>Piotr</a:t>
            </a:r>
            <a:r>
              <a:rPr lang="en-US" dirty="0" smtClean="0"/>
              <a:t> </a:t>
            </a:r>
            <a:r>
              <a:rPr lang="en-US" dirty="0" err="1" smtClean="0"/>
              <a:t>Nowakowski</a:t>
            </a:r>
            <a:r>
              <a:rPr lang="en-US" dirty="0" smtClean="0"/>
              <a:t>, </a:t>
            </a:r>
            <a:r>
              <a:rPr lang="en-US" dirty="0" err="1" smtClean="0"/>
              <a:t>Maciej</a:t>
            </a:r>
            <a:r>
              <a:rPr lang="en-US" dirty="0" smtClean="0"/>
              <a:t> </a:t>
            </a:r>
            <a:r>
              <a:rPr lang="en-US" dirty="0" err="1" smtClean="0"/>
              <a:t>Malawski</a:t>
            </a:r>
            <a:r>
              <a:rPr lang="en-US" dirty="0" smtClean="0"/>
              <a:t>, </a:t>
            </a:r>
            <a:r>
              <a:rPr lang="en-US" dirty="0" err="1" smtClean="0"/>
              <a:t>Marek</a:t>
            </a:r>
            <a:r>
              <a:rPr lang="en-US" dirty="0" smtClean="0"/>
              <a:t> </a:t>
            </a:r>
            <a:r>
              <a:rPr lang="en-US" dirty="0" err="1" smtClean="0"/>
              <a:t>Kasztelnik</a:t>
            </a:r>
            <a:r>
              <a:rPr lang="en-US" dirty="0" smtClean="0"/>
              <a:t>,</a:t>
            </a:r>
            <a:r>
              <a:rPr lang="en-US" dirty="0"/>
              <a:t> </a:t>
            </a:r>
            <a:r>
              <a:rPr lang="en-US" dirty="0" smtClean="0"/>
              <a:t>Daniel </a:t>
            </a:r>
            <a:r>
              <a:rPr lang="en-US" dirty="0" err="1" smtClean="0"/>
              <a:t>Harezlak</a:t>
            </a:r>
            <a:r>
              <a:rPr lang="en-US" dirty="0" smtClean="0"/>
              <a:t>, Jan </a:t>
            </a:r>
            <a:r>
              <a:rPr lang="en-US" dirty="0" err="1" smtClean="0"/>
              <a:t>Meizner</a:t>
            </a:r>
            <a:r>
              <a:rPr lang="en-US" dirty="0" smtClean="0"/>
              <a:t>, Tomasz </a:t>
            </a:r>
            <a:r>
              <a:rPr lang="en-US" dirty="0" err="1" smtClean="0"/>
              <a:t>Bartynski</a:t>
            </a:r>
            <a:r>
              <a:rPr lang="en-US" dirty="0" smtClean="0"/>
              <a:t>, Tomasz </a:t>
            </a:r>
            <a:r>
              <a:rPr lang="en-US" dirty="0" err="1" smtClean="0"/>
              <a:t>Gubala</a:t>
            </a:r>
            <a:r>
              <a:rPr lang="en-US" dirty="0" smtClean="0"/>
              <a:t>, </a:t>
            </a:r>
            <a:r>
              <a:rPr lang="en-US" dirty="0" err="1" smtClean="0"/>
              <a:t>Bartosz</a:t>
            </a:r>
            <a:r>
              <a:rPr lang="en-US" dirty="0" smtClean="0"/>
              <a:t> </a:t>
            </a:r>
            <a:r>
              <a:rPr lang="en-US" dirty="0" err="1" smtClean="0"/>
              <a:t>Wilk</a:t>
            </a:r>
            <a:r>
              <a:rPr lang="en-US" dirty="0" smtClean="0"/>
              <a:t>, </a:t>
            </a:r>
            <a:r>
              <a:rPr lang="en-US" dirty="0" err="1" smtClean="0"/>
              <a:t>Wlodzimierz</a:t>
            </a:r>
            <a:r>
              <a:rPr lang="en-US" dirty="0" smtClean="0"/>
              <a:t> </a:t>
            </a:r>
            <a:r>
              <a:rPr lang="en-US" dirty="0" err="1" smtClean="0"/>
              <a:t>Funika</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University of Amsterdam: </a:t>
            </a:r>
            <a:r>
              <a:rPr lang="en-US" dirty="0" err="1" smtClean="0"/>
              <a:t>Spiros</a:t>
            </a:r>
            <a:r>
              <a:rPr lang="en-US" dirty="0" smtClean="0"/>
              <a:t> </a:t>
            </a:r>
            <a:r>
              <a:rPr lang="en-US" dirty="0" err="1" smtClean="0"/>
              <a:t>Koulouzis</a:t>
            </a:r>
            <a:r>
              <a:rPr lang="en-US" dirty="0" smtClean="0"/>
              <a:t>, Dmitry </a:t>
            </a:r>
            <a:r>
              <a:rPr lang="en-US" dirty="0" err="1" smtClean="0"/>
              <a:t>Vasunin</a:t>
            </a:r>
            <a:r>
              <a:rPr lang="en-US" dirty="0" smtClean="0"/>
              <a:t>, Reggie Cushing, Adam </a:t>
            </a:r>
            <a:r>
              <a:rPr lang="en-US" dirty="0" err="1" smtClean="0"/>
              <a:t>Belloum</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UCL London: </a:t>
            </a:r>
            <a:r>
              <a:rPr lang="en-US" dirty="0" smtClean="0"/>
              <a:t>David Chang, Stefan </a:t>
            </a:r>
            <a:r>
              <a:rPr lang="en-US" dirty="0" err="1" smtClean="0"/>
              <a:t>Zasada</a:t>
            </a:r>
            <a:r>
              <a:rPr lang="en-US" dirty="0" smtClean="0"/>
              <a:t>, Peter </a:t>
            </a:r>
            <a:r>
              <a:rPr lang="en-US" dirty="0" err="1" smtClean="0"/>
              <a:t>Coveney</a:t>
            </a:r>
            <a:endParaRPr lang="en-US" dirty="0" smtClean="0"/>
          </a:p>
          <a:p>
            <a:pPr marL="0" indent="0">
              <a:buNone/>
            </a:pPr>
            <a:endParaRPr lang="en-US" dirty="0" smtClean="0"/>
          </a:p>
          <a:p>
            <a:r>
              <a:rPr lang="en-US" sz="3400" dirty="0">
                <a:solidFill>
                  <a:srgbClr val="11488B"/>
                </a:solidFill>
                <a:effectLst>
                  <a:outerShdw blurRad="38100" dist="38100" dir="2700000" algn="tl">
                    <a:srgbClr val="000000">
                      <a:alpha val="43137"/>
                    </a:srgbClr>
                  </a:outerShdw>
                </a:effectLst>
                <a:latin typeface="+mj-lt"/>
                <a:ea typeface="+mj-ea"/>
                <a:cs typeface="+mj-cs"/>
              </a:rPr>
              <a:t>ATOS Research: </a:t>
            </a:r>
            <a:r>
              <a:rPr lang="en-US" dirty="0" smtClean="0"/>
              <a:t>Dario Ruiz Lopez, Rodrigo Diaz Rodriguez</a:t>
            </a:r>
          </a:p>
          <a:p>
            <a:pPr marL="0" indent="0">
              <a:buNone/>
            </a:pPr>
            <a:endParaRPr lang="en-US" dirty="0" smtClean="0"/>
          </a:p>
          <a:p>
            <a:r>
              <a:rPr lang="en-US" sz="3400" dirty="0">
                <a:solidFill>
                  <a:srgbClr val="11488B"/>
                </a:solidFill>
                <a:effectLst>
                  <a:outerShdw blurRad="38100" dist="38100" dir="2700000" algn="tl">
                    <a:srgbClr val="000000">
                      <a:alpha val="43137"/>
                    </a:srgbClr>
                  </a:outerShdw>
                </a:effectLst>
                <a:latin typeface="+mj-lt"/>
                <a:ea typeface="+mj-ea"/>
                <a:cs typeface="+mj-cs"/>
              </a:rPr>
              <a:t>University of Sheffield: </a:t>
            </a:r>
            <a:r>
              <a:rPr lang="en-US" dirty="0" err="1" smtClean="0"/>
              <a:t>Susheel</a:t>
            </a:r>
            <a:r>
              <a:rPr lang="en-US" dirty="0" smtClean="0"/>
              <a:t> </a:t>
            </a:r>
            <a:r>
              <a:rPr lang="en-US" dirty="0" err="1" smtClean="0"/>
              <a:t>Varma</a:t>
            </a:r>
            <a:endParaRPr lang="en-US" dirty="0" smtClean="0"/>
          </a:p>
          <a:p>
            <a:endParaRPr lang="en-US" dirty="0"/>
          </a:p>
        </p:txBody>
      </p:sp>
    </p:spTree>
    <p:extLst>
      <p:ext uri="{BB962C8B-B14F-4D97-AF65-F5344CB8AC3E}">
        <p14:creationId xmlns:p14="http://schemas.microsoft.com/office/powerpoint/2010/main" val="80299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descr="VPH_Summary_Slid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25" y="762000"/>
            <a:ext cx="81121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10"/>
          <p:cNvGrpSpPr>
            <a:grpSpLocks/>
          </p:cNvGrpSpPr>
          <p:nvPr/>
        </p:nvGrpSpPr>
        <p:grpSpPr bwMode="auto">
          <a:xfrm>
            <a:off x="4999038" y="5002213"/>
            <a:ext cx="503237" cy="649287"/>
            <a:chOff x="971600" y="2420888"/>
            <a:chExt cx="504056" cy="648072"/>
          </a:xfrm>
        </p:grpSpPr>
        <p:sp>
          <p:nvSpPr>
            <p:cNvPr id="9" name="Oval 8"/>
            <p:cNvSpPr/>
            <p:nvPr/>
          </p:nvSpPr>
          <p:spPr>
            <a:xfrm>
              <a:off x="971600" y="2420888"/>
              <a:ext cx="504056"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9" name="TextBox 9"/>
            <p:cNvSpPr txBox="1">
              <a:spLocks noChangeArrowheads="1"/>
            </p:cNvSpPr>
            <p:nvPr/>
          </p:nvSpPr>
          <p:spPr bwMode="auto">
            <a:xfrm>
              <a:off x="1043153" y="2420888"/>
              <a:ext cx="360949" cy="58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8675" eaLnBrk="0" hangingPunct="0">
                <a:defRPr sz="4000">
                  <a:solidFill>
                    <a:schemeClr val="bg1"/>
                  </a:solidFill>
                  <a:latin typeface="Arial" pitchFamily="34" charset="0"/>
                  <a:ea typeface="MS PGothic" pitchFamily="34" charset="-128"/>
                </a:defRPr>
              </a:lvl1pPr>
              <a:lvl2pPr marL="742950" indent="-285750" defTabSz="828675" eaLnBrk="0" hangingPunct="0">
                <a:defRPr sz="4000">
                  <a:solidFill>
                    <a:schemeClr val="bg1"/>
                  </a:solidFill>
                  <a:latin typeface="Arial" pitchFamily="34" charset="0"/>
                  <a:ea typeface="MS PGothic" pitchFamily="34" charset="-128"/>
                </a:defRPr>
              </a:lvl2pPr>
              <a:lvl3pPr marL="1143000" indent="-228600" defTabSz="828675" eaLnBrk="0" hangingPunct="0">
                <a:defRPr sz="4000">
                  <a:solidFill>
                    <a:schemeClr val="bg1"/>
                  </a:solidFill>
                  <a:latin typeface="Arial" pitchFamily="34" charset="0"/>
                  <a:ea typeface="MS PGothic" pitchFamily="34" charset="-128"/>
                </a:defRPr>
              </a:lvl3pPr>
              <a:lvl4pPr marL="1600200" indent="-228600" defTabSz="828675" eaLnBrk="0" hangingPunct="0">
                <a:defRPr sz="4000">
                  <a:solidFill>
                    <a:schemeClr val="bg1"/>
                  </a:solidFill>
                  <a:latin typeface="Arial" pitchFamily="34" charset="0"/>
                  <a:ea typeface="MS PGothic" pitchFamily="34" charset="-128"/>
                </a:defRPr>
              </a:lvl4pPr>
              <a:lvl5pPr marL="2057400" indent="-228600" defTabSz="828675" eaLnBrk="0" hangingPunct="0">
                <a:defRPr sz="4000">
                  <a:solidFill>
                    <a:schemeClr val="bg1"/>
                  </a:solidFill>
                  <a:latin typeface="Arial" pitchFamily="34" charset="0"/>
                  <a:ea typeface="MS PGothic" pitchFamily="34" charset="-128"/>
                </a:defRPr>
              </a:lvl5pPr>
              <a:lvl6pPr marL="25146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6pPr>
              <a:lvl7pPr marL="29718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7pPr>
              <a:lvl8pPr marL="34290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8pPr>
              <a:lvl9pPr marL="38862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9pPr>
            </a:lstStyle>
            <a:p>
              <a:pPr eaLnBrk="1" hangingPunct="1">
                <a:lnSpc>
                  <a:spcPct val="100000"/>
                </a:lnSpc>
                <a:buClrTx/>
                <a:buSzTx/>
              </a:pPr>
              <a:r>
                <a:rPr lang="en-GB" altLang="en-US" sz="3200">
                  <a:solidFill>
                    <a:srgbClr val="FFFFFF"/>
                  </a:solidFill>
                  <a:latin typeface="Calibri" pitchFamily="34" charset="0"/>
                  <a:cs typeface="Arial" pitchFamily="34" charset="0"/>
                </a:rPr>
                <a:t>2</a:t>
              </a:r>
              <a:endParaRPr lang="en-GB" altLang="en-US" sz="1600">
                <a:solidFill>
                  <a:srgbClr val="FFFFFF"/>
                </a:solidFill>
                <a:latin typeface="Calibri" pitchFamily="34" charset="0"/>
                <a:cs typeface="Arial" pitchFamily="34" charset="0"/>
              </a:endParaRPr>
            </a:p>
          </p:txBody>
        </p:sp>
      </p:grpSp>
      <p:sp>
        <p:nvSpPr>
          <p:cNvPr id="14" name="Rectangle 13"/>
          <p:cNvSpPr/>
          <p:nvPr/>
        </p:nvSpPr>
        <p:spPr>
          <a:xfrm>
            <a:off x="8305800" y="3548063"/>
            <a:ext cx="838200" cy="1182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7" name="Tytuł 1"/>
          <p:cNvSpPr>
            <a:spLocks noGrp="1"/>
          </p:cNvSpPr>
          <p:nvPr>
            <p:ph type="title"/>
          </p:nvPr>
        </p:nvSpPr>
        <p:spPr>
          <a:xfrm>
            <a:off x="740834" y="14400"/>
            <a:ext cx="7557242" cy="1036800"/>
          </a:xfrm>
        </p:spPr>
        <p:txBody>
          <a:bodyPr/>
          <a:lstStyle/>
          <a:p>
            <a:r>
              <a:rPr lang="en-US" altLang="en-US" sz="2800" dirty="0" err="1"/>
              <a:t>Infostructure</a:t>
            </a:r>
            <a:r>
              <a:rPr lang="en-US" altLang="en-US" sz="2800" dirty="0"/>
              <a:t> for Virtual Physiological Human</a:t>
            </a:r>
            <a:endParaRPr lang="pl-PL" altLang="en-US" sz="2800" dirty="0"/>
          </a:p>
        </p:txBody>
      </p:sp>
    </p:spTree>
    <p:extLst>
      <p:ext uri="{BB962C8B-B14F-4D97-AF65-F5344CB8AC3E}">
        <p14:creationId xmlns:p14="http://schemas.microsoft.com/office/powerpoint/2010/main" val="2883354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7"/>
          <p:cNvGrpSpPr>
            <a:grpSpLocks/>
          </p:cNvGrpSpPr>
          <p:nvPr/>
        </p:nvGrpSpPr>
        <p:grpSpPr bwMode="auto">
          <a:xfrm>
            <a:off x="470881" y="4630087"/>
            <a:ext cx="5094720" cy="1893798"/>
            <a:chOff x="1439912" y="2987749"/>
            <a:chExt cx="7344816" cy="2088232"/>
          </a:xfrm>
        </p:grpSpPr>
        <p:sp>
          <p:nvSpPr>
            <p:cNvPr id="7" name="Chmurka 4"/>
            <p:cNvSpPr/>
            <p:nvPr/>
          </p:nvSpPr>
          <p:spPr>
            <a:xfrm>
              <a:off x="1439912" y="2987749"/>
              <a:ext cx="7344816" cy="208823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6" name="pole tekstowe 5"/>
            <p:cNvSpPr txBox="1">
              <a:spLocks noChangeArrowheads="1"/>
            </p:cNvSpPr>
            <p:nvPr/>
          </p:nvSpPr>
          <p:spPr bwMode="auto">
            <a:xfrm>
              <a:off x="3024086" y="3275782"/>
              <a:ext cx="4893204" cy="1374471"/>
            </a:xfrm>
            <a:prstGeom prst="rect">
              <a:avLst/>
            </a:prstGeom>
            <a:noFill/>
            <a:ln w="9525">
              <a:noFill/>
              <a:miter lim="800000"/>
              <a:headEnd/>
              <a:tailEnd/>
            </a:ln>
          </p:spPr>
          <p:txBody>
            <a:bodyPr>
              <a:spAutoFit/>
            </a:bodyPr>
            <a:lstStyle/>
            <a:p>
              <a:r>
                <a:rPr lang="pl-PL" sz="1500" b="1"/>
                <a:t>Atomic service instance: </a:t>
              </a:r>
              <a:r>
                <a:rPr lang="pl-PL" sz="1500"/>
                <a:t>A </a:t>
              </a:r>
              <a:r>
                <a:rPr lang="pl-PL" sz="1500" i="1"/>
                <a:t>running</a:t>
              </a:r>
              <a:r>
                <a:rPr lang="pl-PL" sz="1500"/>
                <a:t> instance of an atomic service, hosted in the Cloud and capable of being directly interfaced, e.g. by the workflow management tools or VPH-Share GUIs.</a:t>
              </a:r>
            </a:p>
          </p:txBody>
        </p:sp>
        <p:sp>
          <p:nvSpPr>
            <p:cNvPr id="8237" name="pole tekstowe 6"/>
            <p:cNvSpPr txBox="1">
              <a:spLocks noChangeArrowheads="1"/>
            </p:cNvSpPr>
            <p:nvPr/>
          </p:nvSpPr>
          <p:spPr bwMode="auto">
            <a:xfrm>
              <a:off x="2661362" y="3347789"/>
              <a:ext cx="592072" cy="1204784"/>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3" name="Grupa 8"/>
          <p:cNvGrpSpPr>
            <a:grpSpLocks/>
          </p:cNvGrpSpPr>
          <p:nvPr/>
        </p:nvGrpSpPr>
        <p:grpSpPr bwMode="auto">
          <a:xfrm>
            <a:off x="537121" y="881373"/>
            <a:ext cx="5094720" cy="1755545"/>
            <a:chOff x="1439912" y="2987749"/>
            <a:chExt cx="7704856" cy="1934306"/>
          </a:xfrm>
        </p:grpSpPr>
        <p:sp>
          <p:nvSpPr>
            <p:cNvPr id="11" name="Chmurka 9"/>
            <p:cNvSpPr/>
            <p:nvPr/>
          </p:nvSpPr>
          <p:spPr>
            <a:xfrm>
              <a:off x="1439912" y="2987749"/>
              <a:ext cx="7704856" cy="19343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3" name="pole tekstowe 10"/>
            <p:cNvSpPr txBox="1">
              <a:spLocks noChangeArrowheads="1"/>
            </p:cNvSpPr>
            <p:nvPr/>
          </p:nvSpPr>
          <p:spPr bwMode="auto">
            <a:xfrm>
              <a:off x="3024090" y="3371596"/>
              <a:ext cx="4608512" cy="1373421"/>
            </a:xfrm>
            <a:prstGeom prst="rect">
              <a:avLst/>
            </a:prstGeom>
            <a:noFill/>
            <a:ln w="9525">
              <a:noFill/>
              <a:miter lim="800000"/>
              <a:headEnd/>
              <a:tailEnd/>
            </a:ln>
          </p:spPr>
          <p:txBody>
            <a:bodyPr>
              <a:spAutoFit/>
            </a:bodyPr>
            <a:lstStyle/>
            <a:p>
              <a:r>
                <a:rPr lang="pl-PL" sz="1500" b="1" dirty="0"/>
                <a:t>Virtual Machine: </a:t>
              </a:r>
              <a:r>
                <a:rPr lang="pl-PL" sz="1500" dirty="0"/>
                <a:t>A </a:t>
              </a:r>
              <a:r>
                <a:rPr lang="pl-PL" sz="1500" dirty="0" err="1"/>
                <a:t>self-contained</a:t>
              </a:r>
              <a:r>
                <a:rPr lang="pl-PL" sz="1500" dirty="0"/>
                <a:t> </a:t>
              </a:r>
              <a:r>
                <a:rPr lang="pl-PL" sz="1500" dirty="0" err="1"/>
                <a:t>operating</a:t>
              </a:r>
              <a:r>
                <a:rPr lang="pl-PL" sz="1500" dirty="0"/>
                <a:t> system image, </a:t>
              </a:r>
              <a:r>
                <a:rPr lang="pl-PL" sz="1500" dirty="0" err="1"/>
                <a:t>registered</a:t>
              </a:r>
              <a:r>
                <a:rPr lang="pl-PL" sz="1500" dirty="0"/>
                <a:t> in the </a:t>
              </a:r>
              <a:r>
                <a:rPr lang="pl-PL" sz="1500" dirty="0" err="1"/>
                <a:t>Cloud</a:t>
              </a:r>
              <a:r>
                <a:rPr lang="pl-PL" sz="1500" dirty="0"/>
                <a:t> </a:t>
              </a:r>
              <a:r>
                <a:rPr lang="pl-PL" sz="1500" dirty="0" err="1"/>
                <a:t>framework</a:t>
              </a:r>
              <a:r>
                <a:rPr lang="pl-PL" sz="1500" dirty="0"/>
                <a:t> and </a:t>
              </a:r>
              <a:r>
                <a:rPr lang="pl-PL" sz="1500" dirty="0" err="1"/>
                <a:t>capable</a:t>
              </a:r>
              <a:r>
                <a:rPr lang="pl-PL" sz="1500" dirty="0"/>
                <a:t> of </a:t>
              </a:r>
              <a:r>
                <a:rPr lang="pl-PL" sz="1500" dirty="0" err="1"/>
                <a:t>being</a:t>
              </a:r>
              <a:r>
                <a:rPr lang="pl-PL" sz="1500" dirty="0"/>
                <a:t> </a:t>
              </a:r>
              <a:r>
                <a:rPr lang="pl-PL" sz="1500" dirty="0" err="1"/>
                <a:t>managed</a:t>
              </a:r>
              <a:r>
                <a:rPr lang="pl-PL" sz="1500" dirty="0"/>
                <a:t> by VPH-</a:t>
              </a:r>
              <a:r>
                <a:rPr lang="pl-PL" sz="1500" dirty="0" err="1"/>
                <a:t>Share</a:t>
              </a:r>
              <a:r>
                <a:rPr lang="pl-PL" sz="1500" dirty="0"/>
                <a:t> </a:t>
              </a:r>
              <a:r>
                <a:rPr lang="pl-PL" sz="1500" dirty="0" err="1"/>
                <a:t>mechanisms</a:t>
              </a:r>
              <a:r>
                <a:rPr lang="pl-PL" sz="1500" dirty="0"/>
                <a:t>.</a:t>
              </a:r>
              <a:endParaRPr lang="pl-PL" sz="1500" b="1" dirty="0"/>
            </a:p>
          </p:txBody>
        </p:sp>
        <p:sp>
          <p:nvSpPr>
            <p:cNvPr id="8234" name="pole tekstowe 12"/>
            <p:cNvSpPr txBox="1">
              <a:spLocks noChangeArrowheads="1"/>
            </p:cNvSpPr>
            <p:nvPr/>
          </p:nvSpPr>
          <p:spPr bwMode="auto">
            <a:xfrm>
              <a:off x="2661361" y="3371596"/>
              <a:ext cx="621095" cy="1203863"/>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4" name="Grupa 7"/>
          <p:cNvGrpSpPr>
            <a:grpSpLocks/>
          </p:cNvGrpSpPr>
          <p:nvPr/>
        </p:nvGrpSpPr>
        <p:grpSpPr bwMode="auto">
          <a:xfrm>
            <a:off x="537120" y="2780933"/>
            <a:ext cx="5028480" cy="1720980"/>
            <a:chOff x="1439912" y="2987749"/>
            <a:chExt cx="7344816" cy="1895612"/>
          </a:xfrm>
        </p:grpSpPr>
        <p:sp>
          <p:nvSpPr>
            <p:cNvPr id="15" name="Chmurka 14"/>
            <p:cNvSpPr/>
            <p:nvPr/>
          </p:nvSpPr>
          <p:spPr>
            <a:xfrm>
              <a:off x="1439912" y="2987749"/>
              <a:ext cx="7344816" cy="18956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0" name="pole tekstowe 15"/>
            <p:cNvSpPr txBox="1">
              <a:spLocks noChangeArrowheads="1"/>
            </p:cNvSpPr>
            <p:nvPr/>
          </p:nvSpPr>
          <p:spPr bwMode="auto">
            <a:xfrm>
              <a:off x="3065954" y="3275780"/>
              <a:ext cx="4608512" cy="1372980"/>
            </a:xfrm>
            <a:prstGeom prst="rect">
              <a:avLst/>
            </a:prstGeom>
            <a:noFill/>
            <a:ln w="9525">
              <a:noFill/>
              <a:miter lim="800000"/>
              <a:headEnd/>
              <a:tailEnd/>
            </a:ln>
          </p:spPr>
          <p:txBody>
            <a:bodyPr>
              <a:spAutoFit/>
            </a:bodyPr>
            <a:lstStyle/>
            <a:p>
              <a:r>
                <a:rPr lang="pl-PL" sz="1500" b="1"/>
                <a:t>Atomic service: </a:t>
              </a:r>
              <a:r>
                <a:rPr lang="pl-PL" sz="1500"/>
                <a:t>A VPH-Share application (or a component thereof) installed on a Virtual Machine and registered with the cloud management tools for deployment.</a:t>
              </a:r>
            </a:p>
          </p:txBody>
        </p:sp>
        <p:sp>
          <p:nvSpPr>
            <p:cNvPr id="8231" name="pole tekstowe 16"/>
            <p:cNvSpPr txBox="1">
              <a:spLocks noChangeArrowheads="1"/>
            </p:cNvSpPr>
            <p:nvPr/>
          </p:nvSpPr>
          <p:spPr bwMode="auto">
            <a:xfrm>
              <a:off x="2661362" y="3347789"/>
              <a:ext cx="599872" cy="1203476"/>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5" name="Grupa 19"/>
          <p:cNvGrpSpPr>
            <a:grpSpLocks/>
          </p:cNvGrpSpPr>
          <p:nvPr/>
        </p:nvGrpSpPr>
        <p:grpSpPr bwMode="auto">
          <a:xfrm>
            <a:off x="5892480" y="1077233"/>
            <a:ext cx="2220480" cy="1176604"/>
            <a:chOff x="7416576" y="1043533"/>
            <a:chExt cx="2448272" cy="1296144"/>
          </a:xfrm>
        </p:grpSpPr>
        <p:sp>
          <p:nvSpPr>
            <p:cNvPr id="19" name="Prostokąt zaokrąglony 17"/>
            <p:cNvSpPr/>
            <p:nvPr/>
          </p:nvSpPr>
          <p:spPr>
            <a:xfrm>
              <a:off x="7416576" y="1043533"/>
              <a:ext cx="2448272" cy="129614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8" name="pole tekstowe 18"/>
            <p:cNvSpPr txBox="1">
              <a:spLocks noChangeArrowheads="1"/>
            </p:cNvSpPr>
            <p:nvPr/>
          </p:nvSpPr>
          <p:spPr bwMode="auto">
            <a:xfrm>
              <a:off x="8136656" y="1043533"/>
              <a:ext cx="986591" cy="406855"/>
            </a:xfrm>
            <a:prstGeom prst="rect">
              <a:avLst/>
            </a:prstGeom>
            <a:noFill/>
            <a:ln w="9525">
              <a:noFill/>
              <a:miter lim="800000"/>
              <a:headEnd/>
              <a:tailEnd/>
            </a:ln>
          </p:spPr>
          <p:txBody>
            <a:bodyPr wrap="none">
              <a:spAutoFit/>
            </a:bodyPr>
            <a:lstStyle/>
            <a:p>
              <a:r>
                <a:rPr lang="pl-PL"/>
                <a:t>Raw OS</a:t>
              </a:r>
              <a:endParaRPr lang="en-US"/>
            </a:p>
          </p:txBody>
        </p:sp>
      </p:grpSp>
      <p:grpSp>
        <p:nvGrpSpPr>
          <p:cNvPr id="6" name="Grupa 58"/>
          <p:cNvGrpSpPr>
            <a:grpSpLocks/>
          </p:cNvGrpSpPr>
          <p:nvPr/>
        </p:nvGrpSpPr>
        <p:grpSpPr bwMode="auto">
          <a:xfrm>
            <a:off x="5892480" y="2845739"/>
            <a:ext cx="2220480" cy="1503759"/>
            <a:chOff x="7272560" y="3419796"/>
            <a:chExt cx="2448272" cy="1656301"/>
          </a:xfrm>
        </p:grpSpPr>
        <p:grpSp>
          <p:nvGrpSpPr>
            <p:cNvPr id="8" name="Grupa 20"/>
            <p:cNvGrpSpPr>
              <a:grpSpLocks/>
            </p:cNvGrpSpPr>
            <p:nvPr/>
          </p:nvGrpSpPr>
          <p:grpSpPr bwMode="auto">
            <a:xfrm>
              <a:off x="7272560" y="3419796"/>
              <a:ext cx="2448272" cy="1295959"/>
              <a:chOff x="7416576" y="1043532"/>
              <a:chExt cx="2448272" cy="1295959"/>
            </a:xfrm>
          </p:grpSpPr>
          <p:sp>
            <p:nvSpPr>
              <p:cNvPr id="32" name="Prostokąt zaokrąglony 21"/>
              <p:cNvSpPr/>
              <p:nvPr/>
            </p:nvSpPr>
            <p:spPr>
              <a:xfrm>
                <a:off x="7416576" y="1043532"/>
                <a:ext cx="2448272" cy="1295959"/>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6" name="pole tekstowe 22"/>
              <p:cNvSpPr txBox="1">
                <a:spLocks noChangeArrowheads="1"/>
              </p:cNvSpPr>
              <p:nvPr/>
            </p:nvSpPr>
            <p:spPr bwMode="auto">
              <a:xfrm>
                <a:off x="8303506" y="1043532"/>
                <a:ext cx="488170" cy="406797"/>
              </a:xfrm>
              <a:prstGeom prst="rect">
                <a:avLst/>
              </a:prstGeom>
              <a:noFill/>
              <a:ln w="9525">
                <a:noFill/>
                <a:miter lim="800000"/>
                <a:headEnd/>
                <a:tailEnd/>
              </a:ln>
            </p:spPr>
            <p:txBody>
              <a:bodyPr wrap="none">
                <a:spAutoFit/>
              </a:bodyPr>
              <a:lstStyle/>
              <a:p>
                <a:r>
                  <a:rPr lang="pl-PL"/>
                  <a:t>OS</a:t>
                </a:r>
                <a:endParaRPr lang="en-US"/>
              </a:p>
            </p:txBody>
          </p:sp>
        </p:grpSp>
        <p:sp>
          <p:nvSpPr>
            <p:cNvPr id="23" name="Prostokąt zaokrąglony 23"/>
            <p:cNvSpPr/>
            <p:nvPr/>
          </p:nvSpPr>
          <p:spPr>
            <a:xfrm>
              <a:off x="7417043" y="3851253"/>
              <a:ext cx="2159306" cy="79312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7" name="pole tekstowe 24"/>
            <p:cNvSpPr txBox="1">
              <a:spLocks noChangeArrowheads="1"/>
            </p:cNvSpPr>
            <p:nvPr/>
          </p:nvSpPr>
          <p:spPr bwMode="auto">
            <a:xfrm>
              <a:off x="7603800" y="3923852"/>
              <a:ext cx="1830512" cy="711895"/>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9" name="Grupa 38"/>
            <p:cNvGrpSpPr>
              <a:grpSpLocks/>
            </p:cNvGrpSpPr>
            <p:nvPr/>
          </p:nvGrpSpPr>
          <p:grpSpPr bwMode="auto">
            <a:xfrm>
              <a:off x="7704608" y="4643933"/>
              <a:ext cx="144016" cy="360040"/>
              <a:chOff x="7776616" y="4643933"/>
              <a:chExt cx="144016" cy="360040"/>
            </a:xfrm>
          </p:grpSpPr>
          <p:cxnSp>
            <p:nvCxnSpPr>
              <p:cNvPr id="30" name="Łącznik prosty 26"/>
              <p:cNvCxnSpPr>
                <a:endCxn id="31" idx="0"/>
              </p:cNvCxnSpPr>
              <p:nvPr/>
            </p:nvCxnSpPr>
            <p:spPr>
              <a:xfrm rot="5400000">
                <a:off x="7741600"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Elipsa 27"/>
              <p:cNvSpPr/>
              <p:nvPr/>
            </p:nvSpPr>
            <p:spPr>
              <a:xfrm>
                <a:off x="7776429"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0" name="Grupa 39"/>
            <p:cNvGrpSpPr>
              <a:grpSpLocks/>
            </p:cNvGrpSpPr>
            <p:nvPr/>
          </p:nvGrpSpPr>
          <p:grpSpPr bwMode="auto">
            <a:xfrm>
              <a:off x="7920632" y="4643933"/>
              <a:ext cx="144016" cy="360040"/>
              <a:chOff x="7776616" y="4643933"/>
              <a:chExt cx="144016" cy="360040"/>
            </a:xfrm>
          </p:grpSpPr>
          <p:cxnSp>
            <p:nvCxnSpPr>
              <p:cNvPr id="28" name="Łącznik prosty 40"/>
              <p:cNvCxnSpPr>
                <a:endCxn id="29" idx="0"/>
              </p:cNvCxnSpPr>
              <p:nvPr/>
            </p:nvCxnSpPr>
            <p:spPr>
              <a:xfrm rot="5400000">
                <a:off x="7741507"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Elipsa 41"/>
              <p:cNvSpPr/>
              <p:nvPr/>
            </p:nvSpPr>
            <p:spPr>
              <a:xfrm>
                <a:off x="7776336"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20" name="pole tekstowe 42"/>
            <p:cNvSpPr txBox="1">
              <a:spLocks noChangeArrowheads="1"/>
            </p:cNvSpPr>
            <p:nvPr/>
          </p:nvSpPr>
          <p:spPr bwMode="auto">
            <a:xfrm>
              <a:off x="8021831" y="4787949"/>
              <a:ext cx="1025475" cy="288148"/>
            </a:xfrm>
            <a:prstGeom prst="rect">
              <a:avLst/>
            </a:prstGeom>
            <a:noFill/>
            <a:ln w="9525">
              <a:noFill/>
              <a:miter lim="800000"/>
              <a:headEnd/>
              <a:tailEnd/>
            </a:ln>
          </p:spPr>
          <p:txBody>
            <a:bodyPr wrap="none">
              <a:spAutoFit/>
            </a:bodyPr>
            <a:lstStyle/>
            <a:p>
              <a:r>
                <a:rPr lang="pl-PL" sz="1100"/>
                <a:t>External APIs</a:t>
              </a:r>
              <a:endParaRPr lang="en-US" sz="1100"/>
            </a:p>
          </p:txBody>
        </p:sp>
      </p:grpSp>
      <p:grpSp>
        <p:nvGrpSpPr>
          <p:cNvPr id="12" name="Grupa 57"/>
          <p:cNvGrpSpPr>
            <a:grpSpLocks/>
          </p:cNvGrpSpPr>
          <p:nvPr/>
        </p:nvGrpSpPr>
        <p:grpSpPr bwMode="auto">
          <a:xfrm>
            <a:off x="5761441" y="4509114"/>
            <a:ext cx="2468160" cy="1829232"/>
            <a:chOff x="6984528" y="5147989"/>
            <a:chExt cx="2720302" cy="2016598"/>
          </a:xfrm>
        </p:grpSpPr>
        <p:grpSp>
          <p:nvGrpSpPr>
            <p:cNvPr id="13" name="Grupa 43"/>
            <p:cNvGrpSpPr>
              <a:grpSpLocks/>
            </p:cNvGrpSpPr>
            <p:nvPr/>
          </p:nvGrpSpPr>
          <p:grpSpPr bwMode="auto">
            <a:xfrm>
              <a:off x="7128954" y="5508388"/>
              <a:ext cx="2447320" cy="1295534"/>
              <a:chOff x="7416986" y="1043892"/>
              <a:chExt cx="2447320" cy="1295534"/>
            </a:xfrm>
          </p:grpSpPr>
          <p:sp>
            <p:nvSpPr>
              <p:cNvPr id="47" name="Prostokąt zaokrąglony 44"/>
              <p:cNvSpPr/>
              <p:nvPr/>
            </p:nvSpPr>
            <p:spPr>
              <a:xfrm>
                <a:off x="7416986" y="1043892"/>
                <a:ext cx="2447320" cy="129553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4" name="pole tekstowe 45"/>
              <p:cNvSpPr txBox="1">
                <a:spLocks noChangeArrowheads="1"/>
              </p:cNvSpPr>
              <p:nvPr/>
            </p:nvSpPr>
            <p:spPr bwMode="auto">
              <a:xfrm>
                <a:off x="8424688" y="1095217"/>
                <a:ext cx="487980" cy="407162"/>
              </a:xfrm>
              <a:prstGeom prst="rect">
                <a:avLst/>
              </a:prstGeom>
              <a:noFill/>
              <a:ln w="9525">
                <a:noFill/>
                <a:miter lim="800000"/>
                <a:headEnd/>
                <a:tailEnd/>
              </a:ln>
            </p:spPr>
            <p:txBody>
              <a:bodyPr wrap="none">
                <a:spAutoFit/>
              </a:bodyPr>
              <a:lstStyle/>
              <a:p>
                <a:r>
                  <a:rPr lang="pl-PL"/>
                  <a:t>OS</a:t>
                </a:r>
                <a:endParaRPr lang="en-US"/>
              </a:p>
            </p:txBody>
          </p:sp>
        </p:grpSp>
        <p:sp>
          <p:nvSpPr>
            <p:cNvPr id="36" name="Prostokąt zaokrąglony 46"/>
            <p:cNvSpPr/>
            <p:nvPr/>
          </p:nvSpPr>
          <p:spPr>
            <a:xfrm>
              <a:off x="7271794" y="5940233"/>
              <a:ext cx="2161640" cy="792245"/>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3" name="pole tekstowe 47"/>
            <p:cNvSpPr txBox="1">
              <a:spLocks noChangeArrowheads="1"/>
            </p:cNvSpPr>
            <p:nvPr/>
          </p:nvSpPr>
          <p:spPr bwMode="auto">
            <a:xfrm>
              <a:off x="7460139" y="6012087"/>
              <a:ext cx="1829800" cy="712534"/>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14" name="Grupa 48"/>
            <p:cNvGrpSpPr>
              <a:grpSpLocks/>
            </p:cNvGrpSpPr>
            <p:nvPr/>
          </p:nvGrpSpPr>
          <p:grpSpPr bwMode="auto">
            <a:xfrm>
              <a:off x="7560592" y="6732165"/>
              <a:ext cx="144016" cy="360040"/>
              <a:chOff x="7776616" y="4643933"/>
              <a:chExt cx="144016" cy="360040"/>
            </a:xfrm>
          </p:grpSpPr>
          <p:cxnSp>
            <p:nvCxnSpPr>
              <p:cNvPr id="45" name="Łącznik prosty 49"/>
              <p:cNvCxnSpPr>
                <a:endCxn id="46" idx="0"/>
              </p:cNvCxnSpPr>
              <p:nvPr/>
            </p:nvCxnSpPr>
            <p:spPr>
              <a:xfrm rot="5400000">
                <a:off x="7741717"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Elipsa 50"/>
              <p:cNvSpPr/>
              <p:nvPr/>
            </p:nvSpPr>
            <p:spPr>
              <a:xfrm>
                <a:off x="7776671"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6" name="Grupa 51"/>
            <p:cNvGrpSpPr>
              <a:grpSpLocks/>
            </p:cNvGrpSpPr>
            <p:nvPr/>
          </p:nvGrpSpPr>
          <p:grpSpPr bwMode="auto">
            <a:xfrm>
              <a:off x="7776616" y="6732165"/>
              <a:ext cx="144016" cy="360040"/>
              <a:chOff x="7776616" y="4643933"/>
              <a:chExt cx="144016" cy="360040"/>
            </a:xfrm>
          </p:grpSpPr>
          <p:cxnSp>
            <p:nvCxnSpPr>
              <p:cNvPr id="43" name="Łącznik prosty 52"/>
              <p:cNvCxnSpPr>
                <a:endCxn id="44" idx="0"/>
              </p:cNvCxnSpPr>
              <p:nvPr/>
            </p:nvCxnSpPr>
            <p:spPr>
              <a:xfrm rot="5400000">
                <a:off x="7741540"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Elipsa 53"/>
              <p:cNvSpPr/>
              <p:nvPr/>
            </p:nvSpPr>
            <p:spPr>
              <a:xfrm>
                <a:off x="7776494"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06" name="pole tekstowe 54"/>
            <p:cNvSpPr txBox="1">
              <a:spLocks noChangeArrowheads="1"/>
            </p:cNvSpPr>
            <p:nvPr/>
          </p:nvSpPr>
          <p:spPr bwMode="auto">
            <a:xfrm>
              <a:off x="7877815" y="6876181"/>
              <a:ext cx="1025076" cy="288406"/>
            </a:xfrm>
            <a:prstGeom prst="rect">
              <a:avLst/>
            </a:prstGeom>
            <a:noFill/>
            <a:ln w="9525">
              <a:noFill/>
              <a:miter lim="800000"/>
              <a:headEnd/>
              <a:tailEnd/>
            </a:ln>
          </p:spPr>
          <p:txBody>
            <a:bodyPr wrap="none">
              <a:spAutoFit/>
            </a:bodyPr>
            <a:lstStyle/>
            <a:p>
              <a:r>
                <a:rPr lang="pl-PL" sz="1100"/>
                <a:t>External APIs</a:t>
              </a:r>
              <a:endParaRPr lang="en-US" sz="1100"/>
            </a:p>
          </p:txBody>
        </p:sp>
        <p:sp>
          <p:nvSpPr>
            <p:cNvPr id="41" name="Prostokąt zaokrąglony 55"/>
            <p:cNvSpPr/>
            <p:nvPr/>
          </p:nvSpPr>
          <p:spPr>
            <a:xfrm>
              <a:off x="6984528" y="5147989"/>
              <a:ext cx="2720302" cy="1728966"/>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8" name="pole tekstowe 56"/>
            <p:cNvSpPr txBox="1">
              <a:spLocks noChangeArrowheads="1"/>
            </p:cNvSpPr>
            <p:nvPr/>
          </p:nvSpPr>
          <p:spPr bwMode="auto">
            <a:xfrm>
              <a:off x="7726751" y="5147990"/>
              <a:ext cx="1308464" cy="407162"/>
            </a:xfrm>
            <a:prstGeom prst="rect">
              <a:avLst/>
            </a:prstGeom>
            <a:noFill/>
            <a:ln w="9525">
              <a:noFill/>
              <a:miter lim="800000"/>
              <a:headEnd/>
              <a:tailEnd/>
            </a:ln>
          </p:spPr>
          <p:txBody>
            <a:bodyPr wrap="none">
              <a:spAutoFit/>
            </a:bodyPr>
            <a:lstStyle/>
            <a:p>
              <a:r>
                <a:rPr lang="pl-PL"/>
                <a:t>Cloud host</a:t>
              </a:r>
              <a:endParaRPr lang="en-US"/>
            </a:p>
          </p:txBody>
        </p:sp>
      </p:grpSp>
      <p:sp>
        <p:nvSpPr>
          <p:cNvPr id="48" name="Title 1"/>
          <p:cNvSpPr>
            <a:spLocks noGrp="1"/>
          </p:cNvSpPr>
          <p:nvPr>
            <p:ph type="title"/>
          </p:nvPr>
        </p:nvSpPr>
        <p:spPr>
          <a:xfrm>
            <a:off x="1332000" y="14400"/>
            <a:ext cx="6984000" cy="1036800"/>
          </a:xfrm>
        </p:spPr>
        <p:txBody>
          <a:bodyPr/>
          <a:lstStyle/>
          <a:p>
            <a:r>
              <a:rPr lang="pl-PL" sz="3200" dirty="0" smtClean="0"/>
              <a:t>A (</a:t>
            </a:r>
            <a:r>
              <a:rPr lang="pl-PL" sz="3200" dirty="0" err="1" smtClean="0"/>
              <a:t>very</a:t>
            </a:r>
            <a:r>
              <a:rPr lang="pl-PL" sz="3200" dirty="0" smtClean="0"/>
              <a:t>) </a:t>
            </a:r>
            <a:r>
              <a:rPr lang="pl-PL" sz="3200" dirty="0" err="1" smtClean="0"/>
              <a:t>short</a:t>
            </a:r>
            <a:r>
              <a:rPr lang="pl-PL" sz="3200" dirty="0" smtClean="0"/>
              <a:t> </a:t>
            </a:r>
            <a:r>
              <a:rPr lang="pl-PL" sz="3200" dirty="0" err="1" smtClean="0"/>
              <a:t>glossary</a:t>
            </a:r>
            <a:endParaRPr lang="en-US" sz="3200" dirty="0" smtClean="0"/>
          </a:p>
        </p:txBody>
      </p:sp>
    </p:spTree>
    <p:extLst>
      <p:ext uri="{BB962C8B-B14F-4D97-AF65-F5344CB8AC3E}">
        <p14:creationId xmlns:p14="http://schemas.microsoft.com/office/powerpoint/2010/main" val="110077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2"/>
          <p:cNvSpPr>
            <a:spLocks noGrp="1"/>
          </p:cNvSpPr>
          <p:nvPr>
            <p:ph idx="1"/>
          </p:nvPr>
        </p:nvSpPr>
        <p:spPr>
          <a:xfrm>
            <a:off x="391680" y="3364193"/>
            <a:ext cx="8428792" cy="3117928"/>
          </a:xfrm>
        </p:spPr>
        <p:txBody>
          <a:bodyPr/>
          <a:lstStyle/>
          <a:p>
            <a:pPr>
              <a:lnSpc>
                <a:spcPct val="80000"/>
              </a:lnSpc>
              <a:spcAft>
                <a:spcPts val="601"/>
              </a:spcAft>
            </a:pPr>
            <a:r>
              <a:rPr lang="en-US" sz="1600" dirty="0" smtClean="0">
                <a:latin typeface="+mj-lt"/>
                <a:cs typeface="Arial" pitchFamily="34" charset="0"/>
              </a:rPr>
              <a:t>Install/configure </a:t>
            </a:r>
            <a:r>
              <a:rPr lang="pl-PL" sz="1600" dirty="0" err="1" smtClean="0">
                <a:latin typeface="+mj-lt"/>
                <a:cs typeface="Arial" pitchFamily="34" charset="0"/>
              </a:rPr>
              <a:t>each</a:t>
            </a:r>
            <a:r>
              <a:rPr lang="pl-PL" sz="1600" dirty="0" smtClean="0">
                <a:latin typeface="+mj-lt"/>
                <a:cs typeface="Arial" pitchFamily="34" charset="0"/>
              </a:rPr>
              <a:t> </a:t>
            </a:r>
            <a:r>
              <a:rPr lang="pl-PL" sz="1600" dirty="0" err="1" smtClean="0">
                <a:latin typeface="+mj-lt"/>
                <a:cs typeface="Arial" pitchFamily="34" charset="0"/>
              </a:rPr>
              <a:t>application</a:t>
            </a:r>
            <a:r>
              <a:rPr lang="pl-PL" sz="1600" dirty="0" smtClean="0">
                <a:latin typeface="+mj-lt"/>
                <a:cs typeface="Arial" pitchFamily="34" charset="0"/>
              </a:rPr>
              <a:t> s</a:t>
            </a:r>
            <a:r>
              <a:rPr lang="en-US" sz="1600" dirty="0" err="1" smtClean="0">
                <a:latin typeface="+mj-lt"/>
                <a:cs typeface="Arial" pitchFamily="34" charset="0"/>
              </a:rPr>
              <a:t>ervice</a:t>
            </a:r>
            <a:r>
              <a:rPr lang="en-US" sz="1600" dirty="0" smtClean="0">
                <a:latin typeface="+mj-lt"/>
                <a:cs typeface="Arial" pitchFamily="34" charset="0"/>
              </a:rPr>
              <a:t> </a:t>
            </a:r>
            <a:r>
              <a:rPr lang="pl-PL" sz="1600" dirty="0" smtClean="0">
                <a:latin typeface="+mj-lt"/>
                <a:cs typeface="Arial" pitchFamily="34" charset="0"/>
              </a:rPr>
              <a:t>(</a:t>
            </a:r>
            <a:r>
              <a:rPr lang="pl-PL" sz="1600" dirty="0" err="1" smtClean="0">
                <a:latin typeface="+mj-lt"/>
                <a:cs typeface="Arial" pitchFamily="34" charset="0"/>
              </a:rPr>
              <a:t>which</a:t>
            </a:r>
            <a:r>
              <a:rPr lang="pl-PL" sz="1600" dirty="0" smtClean="0">
                <a:latin typeface="+mj-lt"/>
                <a:cs typeface="Arial" pitchFamily="34" charset="0"/>
              </a:rPr>
              <a:t> we </a:t>
            </a:r>
            <a:r>
              <a:rPr lang="pl-PL" sz="1600" dirty="0" err="1" smtClean="0">
                <a:latin typeface="+mj-lt"/>
                <a:cs typeface="Arial" pitchFamily="34" charset="0"/>
              </a:rPr>
              <a:t>call</a:t>
            </a:r>
            <a:r>
              <a:rPr lang="pl-PL" sz="1600" dirty="0" smtClean="0">
                <a:latin typeface="+mj-lt"/>
                <a:cs typeface="Arial" pitchFamily="34" charset="0"/>
              </a:rPr>
              <a:t> </a:t>
            </a:r>
            <a:r>
              <a:rPr lang="pl-PL" sz="1600" dirty="0" err="1" smtClean="0">
                <a:latin typeface="+mj-lt"/>
                <a:cs typeface="Arial" pitchFamily="34" charset="0"/>
              </a:rPr>
              <a:t>an</a:t>
            </a:r>
            <a:r>
              <a:rPr lang="pl-PL" sz="1600" dirty="0" smtClean="0">
                <a:latin typeface="+mj-lt"/>
                <a:cs typeface="Arial" pitchFamily="34" charset="0"/>
              </a:rPr>
              <a:t> </a:t>
            </a:r>
            <a:r>
              <a:rPr lang="pl-PL" sz="1600" dirty="0" err="1" smtClean="0">
                <a:latin typeface="+mj-lt"/>
                <a:cs typeface="Arial" pitchFamily="34" charset="0"/>
              </a:rPr>
              <a:t>Atomic</a:t>
            </a:r>
            <a:r>
              <a:rPr lang="pl-PL" sz="1600" dirty="0" smtClean="0">
                <a:latin typeface="+mj-lt"/>
                <a:cs typeface="Arial" pitchFamily="34" charset="0"/>
              </a:rPr>
              <a:t> Service) </a:t>
            </a:r>
            <a:r>
              <a:rPr lang="en-US" sz="1600" dirty="0" smtClean="0">
                <a:latin typeface="+mj-lt"/>
                <a:cs typeface="Arial" pitchFamily="34" charset="0"/>
              </a:rPr>
              <a:t>once </a:t>
            </a:r>
            <a:r>
              <a:rPr lang="pl-PL" sz="1600" dirty="0" smtClean="0">
                <a:latin typeface="+mj-lt"/>
                <a:cs typeface="Arial" pitchFamily="34" charset="0"/>
              </a:rPr>
              <a:t>– </a:t>
            </a:r>
            <a:r>
              <a:rPr lang="pl-PL" sz="1600" dirty="0" err="1" smtClean="0">
                <a:latin typeface="+mj-lt"/>
                <a:cs typeface="Arial" pitchFamily="34" charset="0"/>
              </a:rPr>
              <a:t>then</a:t>
            </a:r>
            <a:r>
              <a:rPr lang="pl-PL" sz="1600" dirty="0" smtClean="0">
                <a:latin typeface="+mj-lt"/>
                <a:cs typeface="Arial" pitchFamily="34" charset="0"/>
              </a:rPr>
              <a:t> </a:t>
            </a:r>
            <a:r>
              <a:rPr lang="en-US" sz="1600" dirty="0" smtClean="0">
                <a:latin typeface="+mj-lt"/>
                <a:cs typeface="Arial" pitchFamily="34" charset="0"/>
              </a:rPr>
              <a:t>use </a:t>
            </a:r>
            <a:r>
              <a:rPr lang="pl-PL" sz="1600" dirty="0" err="1" smtClean="0">
                <a:latin typeface="+mj-lt"/>
                <a:cs typeface="Arial" pitchFamily="34" charset="0"/>
              </a:rPr>
              <a:t>them</a:t>
            </a:r>
            <a:r>
              <a:rPr lang="pl-PL" sz="1600" dirty="0" smtClean="0">
                <a:latin typeface="+mj-lt"/>
                <a:cs typeface="Arial" pitchFamily="34" charset="0"/>
              </a:rPr>
              <a:t> </a:t>
            </a:r>
            <a:r>
              <a:rPr lang="en-US" sz="1600" dirty="0" smtClean="0">
                <a:latin typeface="+mj-lt"/>
                <a:cs typeface="Arial" pitchFamily="34" charset="0"/>
              </a:rPr>
              <a:t>multiple times in different workflows</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Direct </a:t>
            </a:r>
            <a:r>
              <a:rPr lang="pl-PL" sz="1600" dirty="0" err="1" smtClean="0">
                <a:latin typeface="+mj-lt"/>
                <a:cs typeface="Arial" pitchFamily="34" charset="0"/>
              </a:rPr>
              <a:t>access</a:t>
            </a:r>
            <a:r>
              <a:rPr lang="pl-PL" sz="1600" dirty="0" smtClean="0">
                <a:latin typeface="+mj-lt"/>
                <a:cs typeface="Arial" pitchFamily="34" charset="0"/>
              </a:rPr>
              <a:t> to </a:t>
            </a:r>
            <a:r>
              <a:rPr lang="pl-PL" sz="1600" dirty="0" err="1" smtClean="0">
                <a:latin typeface="+mj-lt"/>
                <a:cs typeface="Arial" pitchFamily="34" charset="0"/>
              </a:rPr>
              <a:t>raw</a:t>
            </a:r>
            <a:r>
              <a:rPr lang="pl-PL" sz="1600" dirty="0" smtClean="0">
                <a:latin typeface="+mj-lt"/>
                <a:cs typeface="Arial" pitchFamily="34" charset="0"/>
              </a:rPr>
              <a:t> </a:t>
            </a:r>
            <a:r>
              <a:rPr lang="pl-PL" sz="1600" dirty="0" err="1" smtClean="0">
                <a:latin typeface="+mj-lt"/>
                <a:cs typeface="Arial" pitchFamily="34" charset="0"/>
              </a:rPr>
              <a:t>virtual</a:t>
            </a:r>
            <a:r>
              <a:rPr lang="pl-PL" sz="1600" dirty="0" smtClean="0">
                <a:latin typeface="+mj-lt"/>
                <a:cs typeface="Arial" pitchFamily="34" charset="0"/>
              </a:rPr>
              <a:t> </a:t>
            </a:r>
            <a:r>
              <a:rPr lang="pl-PL" sz="1600" dirty="0" err="1" smtClean="0">
                <a:latin typeface="+mj-lt"/>
                <a:cs typeface="Arial" pitchFamily="34" charset="0"/>
              </a:rPr>
              <a:t>machines</a:t>
            </a:r>
            <a:r>
              <a:rPr lang="pl-PL" sz="1600" dirty="0" smtClean="0">
                <a:latin typeface="+mj-lt"/>
                <a:cs typeface="Arial" pitchFamily="34" charset="0"/>
              </a:rPr>
              <a:t> </a:t>
            </a:r>
            <a:r>
              <a:rPr lang="pl-PL" sz="1600" dirty="0" err="1" smtClean="0">
                <a:latin typeface="+mj-lt"/>
                <a:cs typeface="Arial" pitchFamily="34" charset="0"/>
              </a:rPr>
              <a:t>is</a:t>
            </a:r>
            <a:r>
              <a:rPr lang="pl-PL" sz="1600" dirty="0" smtClean="0">
                <a:latin typeface="+mj-lt"/>
                <a:cs typeface="Arial" pitchFamily="34" charset="0"/>
              </a:rPr>
              <a:t> </a:t>
            </a:r>
            <a:r>
              <a:rPr lang="pl-PL" sz="1600" dirty="0" err="1" smtClean="0">
                <a:latin typeface="+mj-lt"/>
                <a:cs typeface="Arial" pitchFamily="34" charset="0"/>
              </a:rPr>
              <a:t>provided</a:t>
            </a:r>
            <a:r>
              <a:rPr lang="pl-PL" sz="1600" dirty="0" smtClean="0">
                <a:latin typeface="+mj-lt"/>
                <a:cs typeface="Arial" pitchFamily="34" charset="0"/>
              </a:rPr>
              <a:t> for </a:t>
            </a:r>
            <a:r>
              <a:rPr lang="pl-PL" sz="1600" dirty="0" err="1" smtClean="0">
                <a:latin typeface="+mj-lt"/>
                <a:cs typeface="Arial" pitchFamily="34" charset="0"/>
              </a:rPr>
              <a:t>developers</a:t>
            </a:r>
            <a:r>
              <a:rPr lang="pl-PL" sz="1600" dirty="0" smtClean="0">
                <a:latin typeface="+mj-lt"/>
                <a:cs typeface="Arial" pitchFamily="34" charset="0"/>
              </a:rPr>
              <a:t>, with m</a:t>
            </a:r>
            <a:r>
              <a:rPr lang="en-US" sz="1600" dirty="0" err="1" smtClean="0">
                <a:latin typeface="+mj-lt"/>
                <a:cs typeface="Arial" pitchFamily="34" charset="0"/>
              </a:rPr>
              <a:t>ultitudes</a:t>
            </a:r>
            <a:r>
              <a:rPr lang="en-US" sz="1600" dirty="0" smtClean="0">
                <a:latin typeface="+mj-lt"/>
                <a:cs typeface="Arial" pitchFamily="34" charset="0"/>
              </a:rPr>
              <a:t> of operating systems to choose from</a:t>
            </a:r>
            <a:r>
              <a:rPr lang="pl-PL" sz="1600" dirty="0" smtClean="0">
                <a:latin typeface="+mj-lt"/>
                <a:cs typeface="Arial" pitchFamily="34" charset="0"/>
              </a:rPr>
              <a:t> (</a:t>
            </a:r>
            <a:r>
              <a:rPr lang="pl-PL" sz="1600" dirty="0" err="1" smtClean="0">
                <a:latin typeface="+mj-lt"/>
                <a:cs typeface="Arial" pitchFamily="34" charset="0"/>
              </a:rPr>
              <a:t>IaaS</a:t>
            </a:r>
            <a:r>
              <a:rPr lang="pl-PL" sz="1600" dirty="0" smtClean="0">
                <a:latin typeface="+mj-lt"/>
                <a:cs typeface="Arial" pitchFamily="34" charset="0"/>
              </a:rPr>
              <a:t> </a:t>
            </a:r>
            <a:r>
              <a:rPr lang="pl-PL" sz="1600" dirty="0" err="1" smtClean="0">
                <a:latin typeface="+mj-lt"/>
                <a:cs typeface="Arial" pitchFamily="34" charset="0"/>
              </a:rPr>
              <a:t>solution</a:t>
            </a:r>
            <a:r>
              <a:rPr lang="pl-PL" sz="1600" dirty="0" smtClean="0">
                <a:latin typeface="+mj-lt"/>
                <a:cs typeface="Arial" pitchFamily="34" charset="0"/>
              </a:rPr>
              <a:t>);</a:t>
            </a:r>
          </a:p>
          <a:p>
            <a:pPr>
              <a:lnSpc>
                <a:spcPct val="80000"/>
              </a:lnSpc>
              <a:spcAft>
                <a:spcPts val="601"/>
              </a:spcAft>
            </a:pPr>
            <a:r>
              <a:rPr lang="en-US" sz="1600" dirty="0" smtClean="0">
                <a:latin typeface="+mj-lt"/>
                <a:cs typeface="Arial" pitchFamily="34" charset="0"/>
              </a:rPr>
              <a:t>Install whatever you want (root access to </a:t>
            </a:r>
            <a:r>
              <a:rPr lang="pl-PL" sz="1600" dirty="0" err="1" smtClean="0">
                <a:latin typeface="+mj-lt"/>
                <a:cs typeface="Arial" pitchFamily="34" charset="0"/>
              </a:rPr>
              <a:t>Cloud</a:t>
            </a:r>
            <a:r>
              <a:rPr lang="pl-PL" sz="1600" dirty="0" smtClean="0">
                <a:latin typeface="+mj-lt"/>
                <a:cs typeface="Arial" pitchFamily="34" charset="0"/>
              </a:rPr>
              <a:t> Virtual M</a:t>
            </a:r>
            <a:r>
              <a:rPr lang="en-US" sz="1600" dirty="0" err="1" smtClean="0">
                <a:latin typeface="+mj-lt"/>
                <a:cs typeface="Arial" pitchFamily="34" charset="0"/>
              </a:rPr>
              <a:t>achine</a:t>
            </a:r>
            <a:r>
              <a:rPr lang="pl-PL" sz="1600" dirty="0" smtClean="0">
                <a:latin typeface="+mj-lt"/>
                <a:cs typeface="Arial" pitchFamily="34" charset="0"/>
              </a:rPr>
              <a:t>s</a:t>
            </a:r>
            <a:r>
              <a:rPr lang="en-US" sz="1600" dirty="0" smtClean="0">
                <a:latin typeface="+mj-lt"/>
                <a:cs typeface="Arial" pitchFamily="34" charset="0"/>
              </a:rPr>
              <a:t>)</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The </a:t>
            </a:r>
            <a:r>
              <a:rPr lang="pl-PL" sz="1600" dirty="0" err="1" smtClean="0">
                <a:latin typeface="+mj-lt"/>
                <a:cs typeface="Arial" pitchFamily="34" charset="0"/>
              </a:rPr>
              <a:t>cloud</a:t>
            </a:r>
            <a:r>
              <a:rPr lang="pl-PL" sz="1600" dirty="0" smtClean="0">
                <a:latin typeface="+mj-lt"/>
                <a:cs typeface="Arial" pitchFamily="34" charset="0"/>
              </a:rPr>
              <a:t> platform </a:t>
            </a:r>
            <a:r>
              <a:rPr lang="pl-PL" sz="1600" dirty="0" err="1" smtClean="0">
                <a:latin typeface="+mj-lt"/>
                <a:cs typeface="Arial" pitchFamily="34" charset="0"/>
              </a:rPr>
              <a:t>takes</a:t>
            </a:r>
            <a:r>
              <a:rPr lang="pl-PL" sz="1600" dirty="0" smtClean="0">
                <a:latin typeface="+mj-lt"/>
                <a:cs typeface="Arial" pitchFamily="34" charset="0"/>
              </a:rPr>
              <a:t> </a:t>
            </a:r>
            <a:r>
              <a:rPr lang="pl-PL" sz="1600" dirty="0" err="1" smtClean="0">
                <a:latin typeface="+mj-lt"/>
                <a:cs typeface="Arial" pitchFamily="34" charset="0"/>
              </a:rPr>
              <a:t>over</a:t>
            </a:r>
            <a:r>
              <a:rPr lang="pl-PL" sz="1600" dirty="0" smtClean="0">
                <a:latin typeface="+mj-lt"/>
                <a:cs typeface="Arial" pitchFamily="34" charset="0"/>
              </a:rPr>
              <a:t> management and </a:t>
            </a:r>
            <a:r>
              <a:rPr lang="pl-PL" sz="1600" dirty="0" err="1" smtClean="0">
                <a:latin typeface="+mj-lt"/>
                <a:cs typeface="Arial" pitchFamily="34" charset="0"/>
              </a:rPr>
              <a:t>instantiation</a:t>
            </a:r>
            <a:r>
              <a:rPr lang="pl-PL" sz="1600" dirty="0" smtClean="0">
                <a:latin typeface="+mj-lt"/>
                <a:cs typeface="Arial" pitchFamily="34" charset="0"/>
              </a:rPr>
              <a:t> of </a:t>
            </a:r>
            <a:r>
              <a:rPr lang="pl-PL" sz="1600" dirty="0" err="1" smtClean="0">
                <a:latin typeface="+mj-lt"/>
                <a:cs typeface="Arial" pitchFamily="34" charset="0"/>
              </a:rPr>
              <a:t>Atomic</a:t>
            </a:r>
            <a:r>
              <a:rPr lang="pl-PL" sz="1600" dirty="0" smtClean="0">
                <a:latin typeface="+mj-lt"/>
                <a:cs typeface="Arial" pitchFamily="34" charset="0"/>
              </a:rPr>
              <a:t> Services;</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Many instances of Atomic Services can be </a:t>
            </a:r>
            <a:r>
              <a:rPr lang="pl-PL" sz="1600" dirty="0" err="1" smtClean="0">
                <a:latin typeface="+mj-lt"/>
                <a:cs typeface="Arial" pitchFamily="34" charset="0"/>
              </a:rPr>
              <a:t>spawned</a:t>
            </a:r>
            <a:r>
              <a:rPr lang="pl-PL" sz="1600" dirty="0" smtClean="0">
                <a:latin typeface="+mj-lt"/>
                <a:cs typeface="Arial" pitchFamily="34" charset="0"/>
              </a:rPr>
              <a:t> </a:t>
            </a:r>
            <a:r>
              <a:rPr lang="pl-PL" sz="1600" dirty="0" err="1" smtClean="0">
                <a:latin typeface="+mj-lt"/>
                <a:cs typeface="Arial" pitchFamily="34" charset="0"/>
              </a:rPr>
              <a:t>simultaneously</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pl-PL" sz="1600" dirty="0" err="1" smtClean="0">
                <a:latin typeface="+mj-lt"/>
                <a:cs typeface="Arial" pitchFamily="34" charset="0"/>
              </a:rPr>
              <a:t>Large-scale</a:t>
            </a:r>
            <a:r>
              <a:rPr lang="pl-PL" sz="1600" dirty="0" smtClean="0">
                <a:latin typeface="+mj-lt"/>
                <a:cs typeface="Arial" pitchFamily="34" charset="0"/>
              </a:rPr>
              <a:t> </a:t>
            </a:r>
            <a:r>
              <a:rPr lang="en-US" sz="1600" dirty="0" smtClean="0">
                <a:latin typeface="+mj-lt"/>
                <a:cs typeface="Arial" pitchFamily="34" charset="0"/>
              </a:rPr>
              <a:t>computation</a:t>
            </a:r>
            <a:r>
              <a:rPr lang="pl-PL" sz="1600" dirty="0" smtClean="0">
                <a:latin typeface="+mj-lt"/>
                <a:cs typeface="Arial" pitchFamily="34" charset="0"/>
              </a:rPr>
              <a:t>s</a:t>
            </a:r>
            <a:r>
              <a:rPr lang="en-US" sz="1600" dirty="0" smtClean="0">
                <a:latin typeface="+mj-lt"/>
                <a:cs typeface="Arial" pitchFamily="34" charset="0"/>
              </a:rPr>
              <a:t> can be delegated from the PC </a:t>
            </a:r>
            <a:r>
              <a:rPr lang="pl-PL" sz="1600" dirty="0" smtClean="0">
                <a:latin typeface="+mj-lt"/>
                <a:cs typeface="Arial" pitchFamily="34" charset="0"/>
              </a:rPr>
              <a:t>to </a:t>
            </a:r>
            <a:r>
              <a:rPr lang="en-US" sz="1600" dirty="0" smtClean="0">
                <a:latin typeface="+mj-lt"/>
                <a:cs typeface="Arial" pitchFamily="34" charset="0"/>
              </a:rPr>
              <a:t>the cloud/HPC</a:t>
            </a:r>
            <a:r>
              <a:rPr lang="pl-PL" sz="1600" dirty="0" smtClean="0">
                <a:latin typeface="+mj-lt"/>
                <a:cs typeface="Arial" pitchFamily="34" charset="0"/>
              </a:rPr>
              <a:t> via a </a:t>
            </a:r>
            <a:r>
              <a:rPr lang="pl-PL" sz="1600" dirty="0" err="1" smtClean="0">
                <a:latin typeface="+mj-lt"/>
                <a:cs typeface="Arial" pitchFamily="34" charset="0"/>
              </a:rPr>
              <a:t>dedicated</a:t>
            </a:r>
            <a:r>
              <a:rPr lang="pl-PL" sz="1600" dirty="0" smtClean="0">
                <a:latin typeface="+mj-lt"/>
                <a:cs typeface="Arial" pitchFamily="34" charset="0"/>
              </a:rPr>
              <a:t> </a:t>
            </a:r>
            <a:r>
              <a:rPr lang="pl-PL" sz="1600" dirty="0" err="1" smtClean="0">
                <a:latin typeface="+mj-lt"/>
                <a:cs typeface="Arial" pitchFamily="34" charset="0"/>
              </a:rPr>
              <a:t>interface</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Smart deployment: computation</a:t>
            </a:r>
            <a:r>
              <a:rPr lang="pl-PL" sz="1600" dirty="0" smtClean="0">
                <a:latin typeface="+mj-lt"/>
                <a:cs typeface="Arial" pitchFamily="34" charset="0"/>
              </a:rPr>
              <a:t>s</a:t>
            </a:r>
            <a:r>
              <a:rPr lang="en-US" sz="1600" dirty="0" smtClean="0">
                <a:latin typeface="+mj-lt"/>
                <a:cs typeface="Arial" pitchFamily="34" charset="0"/>
              </a:rPr>
              <a:t> </a:t>
            </a:r>
            <a:r>
              <a:rPr lang="pl-PL" sz="1600" dirty="0" err="1" smtClean="0">
                <a:latin typeface="+mj-lt"/>
                <a:cs typeface="Arial" pitchFamily="34" charset="0"/>
              </a:rPr>
              <a:t>can</a:t>
            </a:r>
            <a:r>
              <a:rPr lang="pl-PL" sz="1600" dirty="0" smtClean="0">
                <a:latin typeface="+mj-lt"/>
                <a:cs typeface="Arial" pitchFamily="34" charset="0"/>
              </a:rPr>
              <a:t> </a:t>
            </a:r>
            <a:r>
              <a:rPr lang="en-US" sz="1600" dirty="0" smtClean="0">
                <a:latin typeface="+mj-lt"/>
                <a:cs typeface="Arial" pitchFamily="34" charset="0"/>
              </a:rPr>
              <a:t>be executed close to data </a:t>
            </a:r>
            <a:r>
              <a:rPr lang="pl-PL" sz="1600" dirty="0" smtClean="0">
                <a:latin typeface="+mj-lt"/>
                <a:cs typeface="Arial" pitchFamily="34" charset="0"/>
              </a:rPr>
              <a:t>(</a:t>
            </a:r>
            <a:r>
              <a:rPr lang="en-US" sz="1600" dirty="0" smtClean="0">
                <a:latin typeface="+mj-lt"/>
                <a:cs typeface="Arial" pitchFamily="34" charset="0"/>
              </a:rPr>
              <a:t>or the other way round</a:t>
            </a:r>
            <a:r>
              <a:rPr lang="pl-PL" sz="1600" dirty="0" smtClean="0">
                <a:latin typeface="+mj-lt"/>
                <a:cs typeface="Arial" pitchFamily="34" charset="0"/>
              </a:rPr>
              <a:t>).</a:t>
            </a:r>
            <a:endParaRPr lang="en-US" sz="1600" dirty="0" smtClean="0">
              <a:latin typeface="+mj-lt"/>
              <a:cs typeface="Arial" pitchFamily="34" charset="0"/>
            </a:endParaRPr>
          </a:p>
        </p:txBody>
      </p:sp>
      <p:pic>
        <p:nvPicPr>
          <p:cNvPr id="17412" name="Obraz 86" descr="admin.png"/>
          <p:cNvPicPr>
            <a:picLocks noChangeAspect="1"/>
          </p:cNvPicPr>
          <p:nvPr/>
        </p:nvPicPr>
        <p:blipFill>
          <a:blip r:embed="rId2" cstate="print"/>
          <a:srcRect/>
          <a:stretch>
            <a:fillRect/>
          </a:stretch>
        </p:blipFill>
        <p:spPr bwMode="auto">
          <a:xfrm>
            <a:off x="783360" y="1337901"/>
            <a:ext cx="498240" cy="636547"/>
          </a:xfrm>
          <a:prstGeom prst="rect">
            <a:avLst/>
          </a:prstGeom>
          <a:noFill/>
          <a:ln w="9525">
            <a:noFill/>
            <a:miter lim="800000"/>
            <a:headEnd/>
            <a:tailEnd/>
          </a:ln>
        </p:spPr>
      </p:pic>
      <p:sp>
        <p:nvSpPr>
          <p:cNvPr id="6" name="Chmurka 5"/>
          <p:cNvSpPr/>
          <p:nvPr/>
        </p:nvSpPr>
        <p:spPr>
          <a:xfrm>
            <a:off x="3657600" y="1012427"/>
            <a:ext cx="2155680" cy="202485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14" name="Obraz 6" descr="1345535114_Desktop.png"/>
          <p:cNvPicPr>
            <a:picLocks noChangeAspect="1"/>
          </p:cNvPicPr>
          <p:nvPr/>
        </p:nvPicPr>
        <p:blipFill>
          <a:blip r:embed="rId3" cstate="print">
            <a:lum bright="14000"/>
          </a:blip>
          <a:srcRect/>
          <a:stretch>
            <a:fillRect/>
          </a:stretch>
        </p:blipFill>
        <p:spPr bwMode="auto">
          <a:xfrm>
            <a:off x="1504800" y="1273094"/>
            <a:ext cx="718560" cy="718636"/>
          </a:xfrm>
          <a:prstGeom prst="rect">
            <a:avLst/>
          </a:prstGeom>
          <a:noFill/>
          <a:ln w="9525">
            <a:noFill/>
            <a:miter lim="800000"/>
            <a:headEnd/>
            <a:tailEnd/>
          </a:ln>
        </p:spPr>
      </p:pic>
      <p:sp>
        <p:nvSpPr>
          <p:cNvPr id="8" name="Strzałka w prawo 7"/>
          <p:cNvSpPr/>
          <p:nvPr/>
        </p:nvSpPr>
        <p:spPr>
          <a:xfrm>
            <a:off x="2351521" y="1600008"/>
            <a:ext cx="182880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16" name="pole tekstowe 8"/>
          <p:cNvSpPr txBox="1">
            <a:spLocks noChangeArrowheads="1"/>
          </p:cNvSpPr>
          <p:nvPr/>
        </p:nvSpPr>
        <p:spPr bwMode="auto">
          <a:xfrm>
            <a:off x="636480" y="1937004"/>
            <a:ext cx="759019"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Developer</a:t>
            </a:r>
            <a:endParaRPr lang="en-US" sz="1100">
              <a:solidFill>
                <a:prstClr val="black"/>
              </a:solidFill>
            </a:endParaRPr>
          </a:p>
        </p:txBody>
      </p:sp>
      <p:sp>
        <p:nvSpPr>
          <p:cNvPr id="17417" name="pole tekstowe 9"/>
          <p:cNvSpPr txBox="1">
            <a:spLocks noChangeArrowheads="1"/>
          </p:cNvSpPr>
          <p:nvPr/>
        </p:nvSpPr>
        <p:spPr bwMode="auto">
          <a:xfrm>
            <a:off x="1440001" y="1926923"/>
            <a:ext cx="845280" cy="250586"/>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Application</a:t>
            </a:r>
            <a:endParaRPr lang="en-US" sz="1100">
              <a:solidFill>
                <a:prstClr val="black"/>
              </a:solidFill>
            </a:endParaRPr>
          </a:p>
        </p:txBody>
      </p:sp>
      <p:pic>
        <p:nvPicPr>
          <p:cNvPr id="17418" name="Obraz 10" descr="1345535114_Desktop.png"/>
          <p:cNvPicPr>
            <a:picLocks noChangeAspect="1"/>
          </p:cNvPicPr>
          <p:nvPr/>
        </p:nvPicPr>
        <p:blipFill>
          <a:blip r:embed="rId3" cstate="print"/>
          <a:srcRect/>
          <a:stretch>
            <a:fillRect/>
          </a:stretch>
        </p:blipFill>
        <p:spPr bwMode="auto">
          <a:xfrm>
            <a:off x="4311361" y="1273094"/>
            <a:ext cx="718560" cy="718636"/>
          </a:xfrm>
          <a:prstGeom prst="rect">
            <a:avLst/>
          </a:prstGeom>
          <a:noFill/>
          <a:ln w="9525">
            <a:noFill/>
            <a:miter lim="800000"/>
            <a:headEnd/>
            <a:tailEnd/>
          </a:ln>
        </p:spPr>
      </p:pic>
      <p:sp>
        <p:nvSpPr>
          <p:cNvPr id="17419" name="pole tekstowe 11"/>
          <p:cNvSpPr txBox="1">
            <a:spLocks noChangeArrowheads="1"/>
          </p:cNvSpPr>
          <p:nvPr/>
        </p:nvSpPr>
        <p:spPr bwMode="auto">
          <a:xfrm>
            <a:off x="2324353" y="1208287"/>
            <a:ext cx="1504414" cy="422310"/>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Install</a:t>
            </a:r>
            <a:r>
              <a:rPr lang="pl-PL" sz="1100">
                <a:solidFill>
                  <a:prstClr val="black"/>
                </a:solidFill>
              </a:rPr>
              <a:t> any scientific</a:t>
            </a:r>
          </a:p>
          <a:p>
            <a:pPr algn="ctr"/>
            <a:r>
              <a:rPr lang="pl-PL" sz="1100">
                <a:solidFill>
                  <a:prstClr val="black"/>
                </a:solidFill>
              </a:rPr>
              <a:t>application in the cloud</a:t>
            </a:r>
            <a:endParaRPr lang="en-US" sz="1100" b="1">
              <a:solidFill>
                <a:prstClr val="black"/>
              </a:solidFill>
            </a:endParaRPr>
          </a:p>
        </p:txBody>
      </p:sp>
      <p:sp>
        <p:nvSpPr>
          <p:cNvPr id="13" name="Strzałka w prawo 12"/>
          <p:cNvSpPr/>
          <p:nvPr/>
        </p:nvSpPr>
        <p:spPr>
          <a:xfrm>
            <a:off x="5159521" y="1600008"/>
            <a:ext cx="23515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21" name="Obraz 87" descr="admin.png"/>
          <p:cNvPicPr>
            <a:picLocks noChangeAspect="1"/>
          </p:cNvPicPr>
          <p:nvPr/>
        </p:nvPicPr>
        <p:blipFill>
          <a:blip r:embed="rId4" cstate="print"/>
          <a:srcRect/>
          <a:stretch>
            <a:fillRect/>
          </a:stretch>
        </p:blipFill>
        <p:spPr bwMode="auto">
          <a:xfrm>
            <a:off x="7636321" y="1273094"/>
            <a:ext cx="496800" cy="637987"/>
          </a:xfrm>
          <a:prstGeom prst="rect">
            <a:avLst/>
          </a:prstGeom>
          <a:noFill/>
          <a:ln w="9525">
            <a:noFill/>
            <a:miter lim="800000"/>
            <a:headEnd/>
            <a:tailEnd/>
          </a:ln>
        </p:spPr>
      </p:pic>
      <p:sp>
        <p:nvSpPr>
          <p:cNvPr id="17422" name="pole tekstowe 14"/>
          <p:cNvSpPr txBox="1">
            <a:spLocks noChangeArrowheads="1"/>
          </p:cNvSpPr>
          <p:nvPr/>
        </p:nvSpPr>
        <p:spPr bwMode="auto">
          <a:xfrm>
            <a:off x="7505280" y="1860676"/>
            <a:ext cx="659520" cy="252027"/>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End user</a:t>
            </a:r>
            <a:endParaRPr lang="en-US" sz="1100">
              <a:solidFill>
                <a:prstClr val="black"/>
              </a:solidFill>
            </a:endParaRPr>
          </a:p>
        </p:txBody>
      </p:sp>
      <p:sp>
        <p:nvSpPr>
          <p:cNvPr id="17423" name="pole tekstowe 15"/>
          <p:cNvSpPr txBox="1">
            <a:spLocks noChangeArrowheads="1"/>
          </p:cNvSpPr>
          <p:nvPr/>
        </p:nvSpPr>
        <p:spPr bwMode="auto">
          <a:xfrm>
            <a:off x="5990063" y="1731062"/>
            <a:ext cx="1387395"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Access</a:t>
            </a:r>
            <a:r>
              <a:rPr lang="pl-PL" sz="1100">
                <a:solidFill>
                  <a:prstClr val="black"/>
                </a:solidFill>
              </a:rPr>
              <a:t> available</a:t>
            </a:r>
          </a:p>
          <a:p>
            <a:pPr algn="ctr"/>
            <a:r>
              <a:rPr lang="pl-PL" sz="1100">
                <a:solidFill>
                  <a:prstClr val="black"/>
                </a:solidFill>
              </a:rPr>
              <a:t>applications and data</a:t>
            </a:r>
          </a:p>
          <a:p>
            <a:pPr algn="ctr"/>
            <a:r>
              <a:rPr lang="pl-PL" sz="1100">
                <a:solidFill>
                  <a:prstClr val="black"/>
                </a:solidFill>
              </a:rPr>
              <a:t>in a secure manner</a:t>
            </a:r>
            <a:endParaRPr lang="en-US" sz="1100">
              <a:solidFill>
                <a:prstClr val="black"/>
              </a:solidFill>
            </a:endParaRPr>
          </a:p>
        </p:txBody>
      </p:sp>
      <p:pic>
        <p:nvPicPr>
          <p:cNvPr id="17424" name="Obraz 85" descr="admin.png"/>
          <p:cNvPicPr>
            <a:picLocks noChangeAspect="1"/>
          </p:cNvPicPr>
          <p:nvPr/>
        </p:nvPicPr>
        <p:blipFill>
          <a:blip r:embed="rId5" cstate="print"/>
          <a:srcRect/>
          <a:stretch>
            <a:fillRect/>
          </a:stretch>
        </p:blipFill>
        <p:spPr bwMode="auto">
          <a:xfrm>
            <a:off x="1697761" y="2318644"/>
            <a:ext cx="498240" cy="659589"/>
          </a:xfrm>
          <a:prstGeom prst="rect">
            <a:avLst/>
          </a:prstGeom>
          <a:noFill/>
          <a:ln w="9525">
            <a:noFill/>
            <a:miter lim="800000"/>
            <a:headEnd/>
            <a:tailEnd/>
          </a:ln>
        </p:spPr>
      </p:pic>
      <p:sp>
        <p:nvSpPr>
          <p:cNvPr id="17425" name="pole tekstowe 17"/>
          <p:cNvSpPr txBox="1">
            <a:spLocks noChangeArrowheads="1"/>
          </p:cNvSpPr>
          <p:nvPr/>
        </p:nvSpPr>
        <p:spPr bwMode="auto">
          <a:xfrm>
            <a:off x="1437120" y="2916307"/>
            <a:ext cx="960997"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Administrator</a:t>
            </a:r>
            <a:endParaRPr lang="en-US" sz="1100">
              <a:solidFill>
                <a:prstClr val="black"/>
              </a:solidFill>
            </a:endParaRPr>
          </a:p>
        </p:txBody>
      </p:sp>
      <p:sp>
        <p:nvSpPr>
          <p:cNvPr id="19" name="pole tekstowe 18"/>
          <p:cNvSpPr txBox="1"/>
          <p:nvPr/>
        </p:nvSpPr>
        <p:spPr>
          <a:xfrm>
            <a:off x="3950207" y="2291281"/>
            <a:ext cx="1318466" cy="437699"/>
          </a:xfrm>
          <a:prstGeom prst="rect">
            <a:avLst/>
          </a:prstGeom>
          <a:noFill/>
        </p:spPr>
        <p:txBody>
          <a:bodyPr wrap="none" lIns="82945" tIns="41473" rIns="82945" bIns="41473">
            <a:spAutoFit/>
          </a:bodyPr>
          <a:lstStyle/>
          <a:p>
            <a:pPr algn="ctr">
              <a:defRPr/>
            </a:pPr>
            <a:r>
              <a:rPr lang="pl-PL" sz="1100">
                <a:solidFill>
                  <a:srgbClr val="F79646"/>
                </a:solidFill>
                <a:cs typeface="Calibri" pitchFamily="34" charset="0"/>
              </a:rPr>
              <a:t>Cloud infrastructure</a:t>
            </a:r>
          </a:p>
          <a:p>
            <a:pPr algn="ctr">
              <a:defRPr/>
            </a:pPr>
            <a:r>
              <a:rPr lang="pl-PL" sz="1100">
                <a:solidFill>
                  <a:srgbClr val="F79646"/>
                </a:solidFill>
                <a:cs typeface="Calibri" pitchFamily="34" charset="0"/>
              </a:rPr>
              <a:t>for e-science</a:t>
            </a:r>
            <a:endParaRPr lang="en-US" sz="1100">
              <a:solidFill>
                <a:srgbClr val="F79646"/>
              </a:solidFill>
              <a:cs typeface="Calibri" pitchFamily="34" charset="0"/>
            </a:endParaRPr>
          </a:p>
        </p:txBody>
      </p:sp>
      <p:sp>
        <p:nvSpPr>
          <p:cNvPr id="20" name="Strzałka w prawo 19"/>
          <p:cNvSpPr/>
          <p:nvPr/>
        </p:nvSpPr>
        <p:spPr>
          <a:xfrm>
            <a:off x="2220480" y="2383450"/>
            <a:ext cx="14371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28" name="pole tekstowe 20"/>
          <p:cNvSpPr txBox="1">
            <a:spLocks noChangeArrowheads="1"/>
          </p:cNvSpPr>
          <p:nvPr/>
        </p:nvSpPr>
        <p:spPr bwMode="auto">
          <a:xfrm>
            <a:off x="2319571" y="2514504"/>
            <a:ext cx="1485178"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Manage</a:t>
            </a:r>
            <a:r>
              <a:rPr lang="pl-PL" sz="1100">
                <a:solidFill>
                  <a:prstClr val="black"/>
                </a:solidFill>
              </a:rPr>
              <a:t> cloud</a:t>
            </a:r>
          </a:p>
          <a:p>
            <a:pPr algn="ctr"/>
            <a:r>
              <a:rPr lang="pl-PL" sz="1100">
                <a:solidFill>
                  <a:prstClr val="black"/>
                </a:solidFill>
              </a:rPr>
              <a:t>computing and storage</a:t>
            </a:r>
          </a:p>
          <a:p>
            <a:pPr algn="ctr"/>
            <a:r>
              <a:rPr lang="pl-PL" sz="1100">
                <a:solidFill>
                  <a:prstClr val="black"/>
                </a:solidFill>
              </a:rPr>
              <a:t>resources</a:t>
            </a:r>
            <a:endParaRPr lang="en-US" sz="1100">
              <a:solidFill>
                <a:prstClr val="black"/>
              </a:solidFill>
            </a:endParaRPr>
          </a:p>
        </p:txBody>
      </p:sp>
      <p:sp>
        <p:nvSpPr>
          <p:cNvPr id="17429" name="pole tekstowe 21"/>
          <p:cNvSpPr txBox="1">
            <a:spLocks noChangeArrowheads="1"/>
          </p:cNvSpPr>
          <p:nvPr/>
        </p:nvSpPr>
        <p:spPr bwMode="auto">
          <a:xfrm>
            <a:off x="3972960" y="1926923"/>
            <a:ext cx="1357920" cy="250586"/>
          </a:xfrm>
          <a:prstGeom prst="rect">
            <a:avLst/>
          </a:prstGeom>
          <a:noFill/>
          <a:ln w="9525">
            <a:noFill/>
            <a:miter lim="800000"/>
            <a:headEnd/>
            <a:tailEnd/>
          </a:ln>
        </p:spPr>
        <p:txBody>
          <a:bodyPr wrap="none" lIns="82945" tIns="41473" rIns="82945" bIns="41473">
            <a:spAutoFit/>
          </a:bodyPr>
          <a:lstStyle/>
          <a:p>
            <a:r>
              <a:rPr lang="pl-PL" sz="1100" dirty="0" err="1">
                <a:solidFill>
                  <a:prstClr val="black"/>
                </a:solidFill>
              </a:rPr>
              <a:t>Managed</a:t>
            </a:r>
            <a:r>
              <a:rPr lang="pl-PL" sz="1100" dirty="0">
                <a:solidFill>
                  <a:prstClr val="black"/>
                </a:solidFill>
              </a:rPr>
              <a:t> </a:t>
            </a:r>
            <a:r>
              <a:rPr lang="pl-PL" sz="1100" dirty="0" err="1">
                <a:solidFill>
                  <a:prstClr val="black"/>
                </a:solidFill>
              </a:rPr>
              <a:t>application</a:t>
            </a:r>
            <a:endParaRPr lang="en-US" sz="1100" dirty="0">
              <a:solidFill>
                <a:prstClr val="black"/>
              </a:solidFill>
            </a:endParaRPr>
          </a:p>
        </p:txBody>
      </p:sp>
      <p:sp>
        <p:nvSpPr>
          <p:cNvPr id="22" name="Title 1"/>
          <p:cNvSpPr>
            <a:spLocks noGrp="1"/>
          </p:cNvSpPr>
          <p:nvPr>
            <p:ph type="title"/>
          </p:nvPr>
        </p:nvSpPr>
        <p:spPr>
          <a:xfrm>
            <a:off x="1332000" y="14400"/>
            <a:ext cx="6984000" cy="1036800"/>
          </a:xfrm>
        </p:spPr>
        <p:txBody>
          <a:bodyPr/>
          <a:lstStyle/>
          <a:p>
            <a:r>
              <a:rPr lang="en-US" sz="2800" dirty="0"/>
              <a:t>B</a:t>
            </a:r>
            <a:r>
              <a:rPr lang="pl-PL" sz="2800" dirty="0" err="1"/>
              <a:t>asic</a:t>
            </a:r>
            <a:r>
              <a:rPr lang="en-US" sz="2800" dirty="0"/>
              <a:t> functionality of cloud platform</a:t>
            </a:r>
          </a:p>
        </p:txBody>
      </p:sp>
    </p:spTree>
    <p:extLst>
      <p:ext uri="{BB962C8B-B14F-4D97-AF65-F5344CB8AC3E}">
        <p14:creationId xmlns:p14="http://schemas.microsoft.com/office/powerpoint/2010/main" val="15951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2800" dirty="0"/>
              <a:t>VPH-Share federated cloud</a:t>
            </a:r>
          </a:p>
        </p:txBody>
      </p:sp>
      <p:pic>
        <p:nvPicPr>
          <p:cNvPr id="5" name="Picture 11"/>
          <p:cNvPicPr/>
          <p:nvPr/>
        </p:nvPicPr>
        <p:blipFill>
          <a:blip r:embed="rId2" cstate="print"/>
          <a:srcRect/>
          <a:stretch>
            <a:fillRect/>
          </a:stretch>
        </p:blipFill>
        <p:spPr bwMode="auto">
          <a:xfrm>
            <a:off x="755576" y="1268760"/>
            <a:ext cx="7851576" cy="5161050"/>
          </a:xfrm>
          <a:prstGeom prst="rect">
            <a:avLst/>
          </a:prstGeom>
          <a:noFill/>
          <a:ln w="9525">
            <a:noFill/>
            <a:miter lim="800000"/>
            <a:headEnd/>
            <a:tailEnd/>
          </a:ln>
        </p:spPr>
      </p:pic>
    </p:spTree>
    <p:extLst>
      <p:ext uri="{BB962C8B-B14F-4D97-AF65-F5344CB8AC3E}">
        <p14:creationId xmlns:p14="http://schemas.microsoft.com/office/powerpoint/2010/main" val="1532610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buSzPct val="45000"/>
              <a:defRPr/>
            </a:pPr>
            <a:r>
              <a:rPr lang="pl-PL" sz="2800" dirty="0"/>
              <a:t>Resource </a:t>
            </a:r>
            <a:r>
              <a:rPr lang="en-US" sz="2800" dirty="0"/>
              <a:t>allocation</a:t>
            </a:r>
            <a:r>
              <a:rPr lang="pl-PL" sz="2800" dirty="0"/>
              <a:t> </a:t>
            </a:r>
            <a:r>
              <a:rPr lang="en-US" sz="2800" dirty="0"/>
              <a:t>m</a:t>
            </a:r>
            <a:r>
              <a:rPr lang="pl-PL" sz="2800" dirty="0" err="1"/>
              <a:t>anagement</a:t>
            </a:r>
            <a:endParaRPr lang="en-US" sz="2800" dirty="0"/>
          </a:p>
        </p:txBody>
      </p:sp>
      <p:sp>
        <p:nvSpPr>
          <p:cNvPr id="25" name="Prostokąt zaokrąglony 24"/>
          <p:cNvSpPr/>
          <p:nvPr/>
        </p:nvSpPr>
        <p:spPr bwMode="auto">
          <a:xfrm>
            <a:off x="486720" y="2780933"/>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820800" y="2636917"/>
            <a:ext cx="1537920" cy="276509"/>
            <a:chOff x="2392910" y="1835620"/>
            <a:chExt cx="2191279" cy="305238"/>
          </a:xfrm>
        </p:grpSpPr>
        <p:sp>
          <p:nvSpPr>
            <p:cNvPr id="21" name="Prostokąt zaokrąglony 20"/>
            <p:cNvSpPr/>
            <p:nvPr/>
          </p:nvSpPr>
          <p:spPr bwMode="auto">
            <a:xfrm>
              <a:off x="2392910" y="1835620"/>
              <a:ext cx="20620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31" name="pole tekstowe 291"/>
            <p:cNvSpPr txBox="1">
              <a:spLocks noChangeArrowheads="1"/>
            </p:cNvSpPr>
            <p:nvPr/>
          </p:nvSpPr>
          <p:spPr bwMode="auto">
            <a:xfrm>
              <a:off x="2402397" y="1835620"/>
              <a:ext cx="2181792" cy="288791"/>
            </a:xfrm>
            <a:prstGeom prst="rect">
              <a:avLst/>
            </a:prstGeom>
            <a:noFill/>
            <a:ln w="9525">
              <a:noFill/>
              <a:miter lim="800000"/>
              <a:headEnd/>
              <a:tailEnd/>
            </a:ln>
          </p:spPr>
          <p:txBody>
            <a:bodyPr>
              <a:spAutoFit/>
            </a:bodyPr>
            <a:lstStyle/>
            <a:p>
              <a:r>
                <a:rPr lang="pl-PL" sz="1100">
                  <a:latin typeface="Calibri" pitchFamily="34" charset="0"/>
                </a:rPr>
                <a:t>VPH-Share Master Int.</a:t>
              </a:r>
              <a:endParaRPr lang="en-US" sz="1100">
                <a:latin typeface="Calibri" pitchFamily="34" charset="0"/>
              </a:endParaRPr>
            </a:p>
          </p:txBody>
        </p:sp>
      </p:grpSp>
      <p:sp>
        <p:nvSpPr>
          <p:cNvPr id="30" name="Prostokąt zaokrąglony 300"/>
          <p:cNvSpPr/>
          <p:nvPr/>
        </p:nvSpPr>
        <p:spPr bwMode="auto">
          <a:xfrm>
            <a:off x="802081" y="3331070"/>
            <a:ext cx="1419840" cy="252026"/>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192"/>
          <p:cNvGrpSpPr>
            <a:grpSpLocks/>
          </p:cNvGrpSpPr>
          <p:nvPr/>
        </p:nvGrpSpPr>
        <p:grpSpPr bwMode="auto">
          <a:xfrm>
            <a:off x="1188001" y="1340782"/>
            <a:ext cx="705600" cy="779121"/>
            <a:chOff x="1155891" y="1263986"/>
            <a:chExt cx="705414" cy="779290"/>
          </a:xfrm>
        </p:grpSpPr>
        <p:sp>
          <p:nvSpPr>
            <p:cNvPr id="8327"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111" name="Prostokąt zaokrąglony 110"/>
            <p:cNvSpPr/>
            <p:nvPr/>
          </p:nvSpPr>
          <p:spPr bwMode="auto">
            <a:xfrm>
              <a:off x="1210597" y="1263986"/>
              <a:ext cx="591684" cy="770647"/>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9" name="Obraz 198" descr="admin.png"/>
            <p:cNvPicPr>
              <a:picLocks noChangeAspect="1"/>
            </p:cNvPicPr>
            <p:nvPr/>
          </p:nvPicPr>
          <p:blipFill>
            <a:blip r:embed="rId2"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4" name="Grupa 190"/>
          <p:cNvGrpSpPr>
            <a:grpSpLocks/>
          </p:cNvGrpSpPr>
          <p:nvPr/>
        </p:nvGrpSpPr>
        <p:grpSpPr bwMode="auto">
          <a:xfrm>
            <a:off x="476641" y="1340781"/>
            <a:ext cx="711360" cy="770480"/>
            <a:chOff x="795346" y="2093513"/>
            <a:chExt cx="710640" cy="770480"/>
          </a:xfrm>
        </p:grpSpPr>
        <p:sp>
          <p:nvSpPr>
            <p:cNvPr id="8324"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104" name="Prostokąt zaokrąglony 103"/>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6" name="Obraz 199" descr="admin.png"/>
            <p:cNvPicPr>
              <a:picLocks noChangeAspect="1"/>
            </p:cNvPicPr>
            <p:nvPr/>
          </p:nvPicPr>
          <p:blipFill>
            <a:blip r:embed="rId3"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5" name="Grupa 191"/>
          <p:cNvGrpSpPr>
            <a:grpSpLocks/>
          </p:cNvGrpSpPr>
          <p:nvPr/>
        </p:nvGrpSpPr>
        <p:grpSpPr bwMode="auto">
          <a:xfrm>
            <a:off x="1935360" y="1340782"/>
            <a:ext cx="652320" cy="779121"/>
            <a:chOff x="1564306" y="2093513"/>
            <a:chExt cx="652320" cy="779416"/>
          </a:xfrm>
        </p:grpSpPr>
        <p:sp>
          <p:nvSpPr>
            <p:cNvPr id="105" name="Prostokąt zaokrąglony 104"/>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2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8323" name="Obraz 200" descr="admin.png"/>
            <p:cNvPicPr>
              <a:picLocks noChangeAspect="1"/>
            </p:cNvPicPr>
            <p:nvPr/>
          </p:nvPicPr>
          <p:blipFill>
            <a:blip r:embed="rId4" cstate="print"/>
            <a:srcRect/>
            <a:stretch>
              <a:fillRect/>
            </a:stretch>
          </p:blipFill>
          <p:spPr bwMode="auto">
            <a:xfrm>
              <a:off x="1707933" y="2171020"/>
              <a:ext cx="356632" cy="457240"/>
            </a:xfrm>
            <a:prstGeom prst="rect">
              <a:avLst/>
            </a:prstGeom>
            <a:noFill/>
            <a:ln w="9525">
              <a:noFill/>
              <a:miter lim="800000"/>
              <a:headEnd/>
              <a:tailEnd/>
            </a:ln>
          </p:spPr>
        </p:pic>
      </p:grpSp>
      <p:sp>
        <p:nvSpPr>
          <p:cNvPr id="8201" name="pole tekstowe 303"/>
          <p:cNvSpPr txBox="1">
            <a:spLocks noChangeArrowheads="1"/>
          </p:cNvSpPr>
          <p:nvPr/>
        </p:nvSpPr>
        <p:spPr bwMode="auto">
          <a:xfrm>
            <a:off x="756001" y="3331070"/>
            <a:ext cx="1512000" cy="252026"/>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Development Mode</a:t>
            </a:r>
          </a:p>
        </p:txBody>
      </p:sp>
      <p:sp>
        <p:nvSpPr>
          <p:cNvPr id="136" name="Prostokąt zaokrąglony 135"/>
          <p:cNvSpPr/>
          <p:nvPr/>
        </p:nvSpPr>
        <p:spPr bwMode="auto">
          <a:xfrm>
            <a:off x="4390560" y="2348887"/>
            <a:ext cx="3421440" cy="1512159"/>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6" name="Grupa 289"/>
          <p:cNvGrpSpPr>
            <a:grpSpLocks/>
          </p:cNvGrpSpPr>
          <p:nvPr/>
        </p:nvGrpSpPr>
        <p:grpSpPr bwMode="auto">
          <a:xfrm>
            <a:off x="5122081" y="2204872"/>
            <a:ext cx="2132640" cy="276509"/>
            <a:chOff x="2392910" y="1835620"/>
            <a:chExt cx="3039251" cy="305238"/>
          </a:xfrm>
        </p:grpSpPr>
        <p:sp>
          <p:nvSpPr>
            <p:cNvPr id="138" name="Prostokąt zaokrąglony 137"/>
            <p:cNvSpPr/>
            <p:nvPr/>
          </p:nvSpPr>
          <p:spPr bwMode="auto">
            <a:xfrm>
              <a:off x="2392910" y="1835620"/>
              <a:ext cx="2807357"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20" name="pole tekstowe 291"/>
            <p:cNvSpPr txBox="1">
              <a:spLocks noChangeArrowheads="1"/>
            </p:cNvSpPr>
            <p:nvPr/>
          </p:nvSpPr>
          <p:spPr bwMode="auto">
            <a:xfrm>
              <a:off x="2429555" y="1835621"/>
              <a:ext cx="3002606" cy="288791"/>
            </a:xfrm>
            <a:prstGeom prst="rect">
              <a:avLst/>
            </a:prstGeom>
            <a:noFill/>
            <a:ln w="9525">
              <a:noFill/>
              <a:miter lim="800000"/>
              <a:headEnd/>
              <a:tailEnd/>
            </a:ln>
          </p:spPr>
          <p:txBody>
            <a:bodyPr>
              <a:spAutoFit/>
            </a:bodyPr>
            <a:lstStyle/>
            <a:p>
              <a:r>
                <a:rPr lang="pl-PL" sz="1100">
                  <a:latin typeface="Calibri" pitchFamily="34" charset="0"/>
                </a:rPr>
                <a:t>VPH-Share Core Services Host</a:t>
              </a:r>
              <a:endParaRPr lang="en-US" sz="1100">
                <a:latin typeface="Calibri" pitchFamily="34" charset="0"/>
              </a:endParaRPr>
            </a:p>
          </p:txBody>
        </p:sp>
      </p:grpSp>
      <p:grpSp>
        <p:nvGrpSpPr>
          <p:cNvPr id="7" name="Grupa 206"/>
          <p:cNvGrpSpPr>
            <a:grpSpLocks/>
          </p:cNvGrpSpPr>
          <p:nvPr/>
        </p:nvGrpSpPr>
        <p:grpSpPr bwMode="auto">
          <a:xfrm>
            <a:off x="588961" y="2191910"/>
            <a:ext cx="1909440" cy="432045"/>
            <a:chOff x="589569" y="2492896"/>
            <a:chExt cx="1908213" cy="432048"/>
          </a:xfrm>
        </p:grpSpPr>
        <p:cxnSp>
          <p:nvCxnSpPr>
            <p:cNvPr id="194" name="Łącznik prosty 84"/>
            <p:cNvCxnSpPr/>
            <p:nvPr/>
          </p:nvCxnSpPr>
          <p:spPr>
            <a:xfrm>
              <a:off x="1494747"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a:off x="589569" y="2492896"/>
              <a:ext cx="190821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grpSp>
        <p:nvGrpSpPr>
          <p:cNvPr id="8" name="Grupa 132"/>
          <p:cNvGrpSpPr>
            <a:grpSpLocks/>
          </p:cNvGrpSpPr>
          <p:nvPr/>
        </p:nvGrpSpPr>
        <p:grpSpPr bwMode="auto">
          <a:xfrm>
            <a:off x="3286080" y="4258528"/>
            <a:ext cx="3240000" cy="2088219"/>
            <a:chOff x="4499992" y="4221090"/>
            <a:chExt cx="3240360" cy="2088230"/>
          </a:xfrm>
        </p:grpSpPr>
        <p:sp>
          <p:nvSpPr>
            <p:cNvPr id="183" name="Prostokąt zaokrąglony 182"/>
            <p:cNvSpPr/>
            <p:nvPr/>
          </p:nvSpPr>
          <p:spPr bwMode="auto">
            <a:xfrm>
              <a:off x="4572000" y="4365106"/>
              <a:ext cx="3168352" cy="1944214"/>
            </a:xfrm>
            <a:prstGeom prst="roundRect">
              <a:avLst>
                <a:gd name="adj" fmla="val 230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9" name="Grupa 289"/>
            <p:cNvGrpSpPr>
              <a:grpSpLocks/>
            </p:cNvGrpSpPr>
            <p:nvPr/>
          </p:nvGrpSpPr>
          <p:grpSpPr bwMode="auto">
            <a:xfrm>
              <a:off x="4848500" y="4221090"/>
              <a:ext cx="2891852" cy="276510"/>
              <a:chOff x="2017928" y="1835621"/>
              <a:chExt cx="4120497" cy="304698"/>
            </a:xfrm>
          </p:grpSpPr>
          <p:sp>
            <p:nvSpPr>
              <p:cNvPr id="186" name="Prostokąt zaokrąglony 185"/>
              <p:cNvSpPr/>
              <p:nvPr/>
            </p:nvSpPr>
            <p:spPr bwMode="auto">
              <a:xfrm>
                <a:off x="2034360" y="1835621"/>
                <a:ext cx="3710075" cy="304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16" name="pole tekstowe 291"/>
              <p:cNvSpPr txBox="1">
                <a:spLocks noChangeArrowheads="1"/>
              </p:cNvSpPr>
              <p:nvPr/>
            </p:nvSpPr>
            <p:spPr bwMode="auto">
              <a:xfrm>
                <a:off x="2017928" y="1835621"/>
                <a:ext cx="4120497" cy="288280"/>
              </a:xfrm>
              <a:prstGeom prst="rect">
                <a:avLst/>
              </a:prstGeom>
              <a:noFill/>
              <a:ln w="9525">
                <a:noFill/>
                <a:miter lim="800000"/>
                <a:headEnd/>
                <a:tailEnd/>
              </a:ln>
            </p:spPr>
            <p:txBody>
              <a:bodyPr>
                <a:spAutoFit/>
              </a:bodyPr>
              <a:lstStyle/>
              <a:p>
                <a:r>
                  <a:rPr lang="pl-PL" sz="1100">
                    <a:latin typeface="Calibri" pitchFamily="34" charset="0"/>
                  </a:rPr>
                  <a:t>OpenStack/Nova Computational Cloud Site</a:t>
                </a:r>
                <a:endParaRPr lang="en-US" sz="1100">
                  <a:latin typeface="Calibri" pitchFamily="34" charset="0"/>
                </a:endParaRPr>
              </a:p>
            </p:txBody>
          </p:sp>
        </p:grpSp>
        <p:grpSp>
          <p:nvGrpSpPr>
            <p:cNvPr id="10" name="Grupa 111"/>
            <p:cNvGrpSpPr>
              <a:grpSpLocks/>
            </p:cNvGrpSpPr>
            <p:nvPr/>
          </p:nvGrpSpPr>
          <p:grpSpPr bwMode="auto">
            <a:xfrm>
              <a:off x="5436096" y="4581129"/>
              <a:ext cx="2304256" cy="1584176"/>
              <a:chOff x="5436096" y="4437112"/>
              <a:chExt cx="2304256" cy="1584176"/>
            </a:xfrm>
          </p:grpSpPr>
          <p:grpSp>
            <p:nvGrpSpPr>
              <p:cNvPr id="11" name="Grupa 58"/>
              <p:cNvGrpSpPr>
                <a:grpSpLocks/>
              </p:cNvGrpSpPr>
              <p:nvPr/>
            </p:nvGrpSpPr>
            <p:grpSpPr bwMode="auto">
              <a:xfrm>
                <a:off x="5436096" y="4437112"/>
                <a:ext cx="683554" cy="765443"/>
                <a:chOff x="6498287" y="4563035"/>
                <a:chExt cx="683554" cy="765443"/>
              </a:xfrm>
            </p:grpSpPr>
            <p:sp>
              <p:nvSpPr>
                <p:cNvPr id="219" name="Prostokąt zaokrąglony 218"/>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3" name="Obraz 8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4"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2" name="Grupa 59"/>
              <p:cNvGrpSpPr>
                <a:grpSpLocks/>
              </p:cNvGrpSpPr>
              <p:nvPr/>
            </p:nvGrpSpPr>
            <p:grpSpPr bwMode="auto">
              <a:xfrm>
                <a:off x="5976302" y="4437112"/>
                <a:ext cx="683554" cy="765443"/>
                <a:chOff x="6498287" y="4563035"/>
                <a:chExt cx="683554" cy="765443"/>
              </a:xfrm>
            </p:grpSpPr>
            <p:sp>
              <p:nvSpPr>
                <p:cNvPr id="61" name="Prostokąt zaokrąglony 60"/>
                <p:cNvSpPr/>
                <p:nvPr/>
              </p:nvSpPr>
              <p:spPr>
                <a:xfrm>
                  <a:off x="6587432" y="4563036"/>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0" name="Obraz 6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3" name="Grupa 63"/>
              <p:cNvGrpSpPr>
                <a:grpSpLocks/>
              </p:cNvGrpSpPr>
              <p:nvPr/>
            </p:nvGrpSpPr>
            <p:grpSpPr bwMode="auto">
              <a:xfrm>
                <a:off x="6516216" y="4438243"/>
                <a:ext cx="683554" cy="765443"/>
                <a:chOff x="6498287" y="4563035"/>
                <a:chExt cx="683554" cy="765443"/>
              </a:xfrm>
            </p:grpSpPr>
            <p:sp>
              <p:nvSpPr>
                <p:cNvPr id="65" name="Prostokąt zaokrąglony 64"/>
                <p:cNvSpPr/>
                <p:nvPr/>
              </p:nvSpPr>
              <p:spPr>
                <a:xfrm>
                  <a:off x="6587577" y="4563344"/>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7" name="Obraz 6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4" name="Grupa 67"/>
              <p:cNvGrpSpPr>
                <a:grpSpLocks/>
              </p:cNvGrpSpPr>
              <p:nvPr/>
            </p:nvGrpSpPr>
            <p:grpSpPr bwMode="auto">
              <a:xfrm>
                <a:off x="7056422" y="4438243"/>
                <a:ext cx="683554" cy="765443"/>
                <a:chOff x="6498287" y="4563035"/>
                <a:chExt cx="683554" cy="765443"/>
              </a:xfrm>
            </p:grpSpPr>
            <p:sp>
              <p:nvSpPr>
                <p:cNvPr id="69" name="Prostokąt zaokrąglony 68"/>
                <p:cNvSpPr/>
                <p:nvPr/>
              </p:nvSpPr>
              <p:spPr>
                <a:xfrm>
                  <a:off x="6587432" y="4563344"/>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4" name="Obraz 6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5"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5" name="Grupa 89"/>
              <p:cNvGrpSpPr>
                <a:grpSpLocks/>
              </p:cNvGrpSpPr>
              <p:nvPr/>
            </p:nvGrpSpPr>
            <p:grpSpPr bwMode="auto">
              <a:xfrm>
                <a:off x="5436472" y="5254714"/>
                <a:ext cx="683554" cy="765443"/>
                <a:chOff x="6498287" y="4563035"/>
                <a:chExt cx="683554" cy="765443"/>
              </a:xfrm>
            </p:grpSpPr>
            <p:sp>
              <p:nvSpPr>
                <p:cNvPr id="91" name="Prostokąt zaokrąglony 90"/>
                <p:cNvSpPr/>
                <p:nvPr/>
              </p:nvSpPr>
              <p:spPr>
                <a:xfrm>
                  <a:off x="6587201" y="4563444"/>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1" name="Obraz 9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2"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6" name="Grupa 93"/>
              <p:cNvGrpSpPr>
                <a:grpSpLocks/>
              </p:cNvGrpSpPr>
              <p:nvPr/>
            </p:nvGrpSpPr>
            <p:grpSpPr bwMode="auto">
              <a:xfrm>
                <a:off x="5976678" y="5254714"/>
                <a:ext cx="683554" cy="765443"/>
                <a:chOff x="6498287" y="4563035"/>
                <a:chExt cx="683554" cy="765443"/>
              </a:xfrm>
            </p:grpSpPr>
            <p:sp>
              <p:nvSpPr>
                <p:cNvPr id="95" name="Prostokąt zaokrąglony 94"/>
                <p:cNvSpPr/>
                <p:nvPr/>
              </p:nvSpPr>
              <p:spPr>
                <a:xfrm>
                  <a:off x="6587055" y="4563444"/>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8" name="Obraz 9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7" name="Grupa 97"/>
              <p:cNvGrpSpPr>
                <a:grpSpLocks/>
              </p:cNvGrpSpPr>
              <p:nvPr/>
            </p:nvGrpSpPr>
            <p:grpSpPr bwMode="auto">
              <a:xfrm>
                <a:off x="6516592" y="5255845"/>
                <a:ext cx="683554" cy="765443"/>
                <a:chOff x="6498287" y="4563035"/>
                <a:chExt cx="683554" cy="765443"/>
              </a:xfrm>
            </p:grpSpPr>
            <p:sp>
              <p:nvSpPr>
                <p:cNvPr id="99" name="Prostokąt zaokrąglony 98"/>
                <p:cNvSpPr/>
                <p:nvPr/>
              </p:nvSpPr>
              <p:spPr>
                <a:xfrm>
                  <a:off x="6587201" y="4563753"/>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5" name="Obraz 9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6"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8" name="Grupa 101"/>
              <p:cNvGrpSpPr>
                <a:grpSpLocks/>
              </p:cNvGrpSpPr>
              <p:nvPr/>
            </p:nvGrpSpPr>
            <p:grpSpPr bwMode="auto">
              <a:xfrm>
                <a:off x="7056798" y="5255845"/>
                <a:ext cx="683554" cy="765443"/>
                <a:chOff x="6498287" y="4563035"/>
                <a:chExt cx="683554" cy="765443"/>
              </a:xfrm>
            </p:grpSpPr>
            <p:sp>
              <p:nvSpPr>
                <p:cNvPr id="106" name="Prostokąt zaokrąglony 105"/>
                <p:cNvSpPr/>
                <p:nvPr/>
              </p:nvSpPr>
              <p:spPr>
                <a:xfrm>
                  <a:off x="6587055" y="4563753"/>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2" name="Obraz 10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sp>
          <p:nvSpPr>
            <p:cNvPr id="117" name="Prostokąt zaokrąglony 116"/>
            <p:cNvSpPr/>
            <p:nvPr/>
          </p:nvSpPr>
          <p:spPr>
            <a:xfrm>
              <a:off x="4733298" y="4581130"/>
              <a:ext cx="504056" cy="764724"/>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78" name="Obraz 118" descr="1368547005_server.png"/>
            <p:cNvPicPr>
              <a:picLocks noChangeAspect="1"/>
            </p:cNvPicPr>
            <p:nvPr/>
          </p:nvPicPr>
          <p:blipFill>
            <a:blip r:embed="rId5" cstate="print"/>
            <a:srcRect/>
            <a:stretch>
              <a:fillRect/>
            </a:stretch>
          </p:blipFill>
          <p:spPr bwMode="auto">
            <a:xfrm>
              <a:off x="4805953" y="4599222"/>
              <a:ext cx="365760" cy="365760"/>
            </a:xfrm>
            <a:prstGeom prst="rect">
              <a:avLst/>
            </a:prstGeom>
            <a:noFill/>
            <a:ln w="9525">
              <a:noFill/>
              <a:miter lim="800000"/>
              <a:headEnd/>
              <a:tailEnd/>
            </a:ln>
          </p:spPr>
        </p:pic>
        <p:sp>
          <p:nvSpPr>
            <p:cNvPr id="8279" name="pole tekstowe 303"/>
            <p:cNvSpPr txBox="1">
              <a:spLocks noChangeArrowheads="1"/>
            </p:cNvSpPr>
            <p:nvPr/>
          </p:nvSpPr>
          <p:spPr bwMode="auto">
            <a:xfrm>
              <a:off x="4644008" y="4915298"/>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8280" name="Obraz 124" descr="1368547602_onebit_14.png"/>
            <p:cNvPicPr>
              <a:picLocks noChangeAspect="1"/>
            </p:cNvPicPr>
            <p:nvPr/>
          </p:nvPicPr>
          <p:blipFill>
            <a:blip r:embed="rId6" cstate="print"/>
            <a:srcRect/>
            <a:stretch>
              <a:fillRect/>
            </a:stretch>
          </p:blipFill>
          <p:spPr bwMode="auto">
            <a:xfrm>
              <a:off x="4805953" y="5511513"/>
              <a:ext cx="365760" cy="365760"/>
            </a:xfrm>
            <a:prstGeom prst="rect">
              <a:avLst/>
            </a:prstGeom>
            <a:noFill/>
            <a:ln w="9525">
              <a:noFill/>
              <a:miter lim="800000"/>
              <a:headEnd/>
              <a:tailEnd/>
            </a:ln>
          </p:spPr>
        </p:pic>
        <p:sp>
          <p:nvSpPr>
            <p:cNvPr id="8281" name="pole tekstowe 303"/>
            <p:cNvSpPr txBox="1">
              <a:spLocks noChangeArrowheads="1"/>
            </p:cNvSpPr>
            <p:nvPr/>
          </p:nvSpPr>
          <p:spPr bwMode="auto">
            <a:xfrm>
              <a:off x="4499992" y="5815003"/>
              <a:ext cx="979970"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store (Glance)</a:t>
              </a:r>
            </a:p>
          </p:txBody>
        </p:sp>
        <p:sp>
          <p:nvSpPr>
            <p:cNvPr id="127" name="Nawias klamrowy otwierający 126"/>
            <p:cNvSpPr/>
            <p:nvPr/>
          </p:nvSpPr>
          <p:spPr>
            <a:xfrm>
              <a:off x="5328084" y="4599851"/>
              <a:ext cx="151216" cy="1555371"/>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35" name="Prostokąt zaokrąglony 134"/>
          <p:cNvSpPr/>
          <p:nvPr/>
        </p:nvSpPr>
        <p:spPr bwMode="auto">
          <a:xfrm>
            <a:off x="3974400" y="2612434"/>
            <a:ext cx="865440" cy="6005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07" name="pole tekstowe 291"/>
          <p:cNvSpPr txBox="1">
            <a:spLocks noChangeArrowheads="1"/>
          </p:cNvSpPr>
          <p:nvPr/>
        </p:nvSpPr>
        <p:spPr bwMode="auto">
          <a:xfrm>
            <a:off x="3903841" y="2612434"/>
            <a:ext cx="1028160" cy="600154"/>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a:t>
            </a:r>
          </a:p>
          <a:p>
            <a:pPr algn="ctr"/>
            <a:r>
              <a:rPr lang="pl-PL" sz="1100">
                <a:latin typeface="Calibri" pitchFamily="34" charset="0"/>
              </a:rPr>
              <a:t>(secure RESTful API )</a:t>
            </a:r>
            <a:endParaRPr lang="en-US" sz="1100">
              <a:latin typeface="Calibri" pitchFamily="34" charset="0"/>
            </a:endParaRPr>
          </a:p>
        </p:txBody>
      </p:sp>
      <p:grpSp>
        <p:nvGrpSpPr>
          <p:cNvPr id="19" name="Grupa 144"/>
          <p:cNvGrpSpPr>
            <a:grpSpLocks/>
          </p:cNvGrpSpPr>
          <p:nvPr/>
        </p:nvGrpSpPr>
        <p:grpSpPr bwMode="auto">
          <a:xfrm>
            <a:off x="3828961" y="2900465"/>
            <a:ext cx="145440" cy="72008"/>
            <a:chOff x="2987824" y="3465003"/>
            <a:chExt cx="144851" cy="72009"/>
          </a:xfrm>
        </p:grpSpPr>
        <p:cxnSp>
          <p:nvCxnSpPr>
            <p:cNvPr id="141" name="Łącznik prosty 140"/>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142" name="Elipsa 141"/>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upa 204"/>
          <p:cNvGrpSpPr>
            <a:grpSpLocks/>
          </p:cNvGrpSpPr>
          <p:nvPr/>
        </p:nvGrpSpPr>
        <p:grpSpPr bwMode="auto">
          <a:xfrm>
            <a:off x="6654240" y="4281571"/>
            <a:ext cx="2067840" cy="1091634"/>
            <a:chOff x="6032249" y="4293099"/>
            <a:chExt cx="2068143" cy="1091610"/>
          </a:xfrm>
        </p:grpSpPr>
        <p:sp>
          <p:nvSpPr>
            <p:cNvPr id="148" name="Prostokąt zaokrąglony 147"/>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2" name="Grupa 289"/>
            <p:cNvGrpSpPr>
              <a:grpSpLocks/>
            </p:cNvGrpSpPr>
            <p:nvPr/>
          </p:nvGrpSpPr>
          <p:grpSpPr bwMode="auto">
            <a:xfrm>
              <a:off x="6589610" y="4293099"/>
              <a:ext cx="917415" cy="276962"/>
              <a:chOff x="2034867" y="1852540"/>
              <a:chExt cx="1307192" cy="305196"/>
            </a:xfrm>
          </p:grpSpPr>
          <p:sp>
            <p:nvSpPr>
              <p:cNvPr id="192" name="Prostokąt zaokrąglony 191"/>
              <p:cNvSpPr/>
              <p:nvPr/>
            </p:nvSpPr>
            <p:spPr bwMode="auto">
              <a:xfrm>
                <a:off x="2034867"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71" name="pole tekstowe 291"/>
              <p:cNvSpPr txBox="1">
                <a:spLocks noChangeArrowheads="1"/>
              </p:cNvSpPr>
              <p:nvPr/>
            </p:nvSpPr>
            <p:spPr bwMode="auto">
              <a:xfrm>
                <a:off x="2224718" y="1869463"/>
                <a:ext cx="1076377" cy="288273"/>
              </a:xfrm>
              <a:prstGeom prst="rect">
                <a:avLst/>
              </a:prstGeom>
              <a:noFill/>
              <a:ln w="9525">
                <a:noFill/>
                <a:miter lim="800000"/>
                <a:headEnd/>
                <a:tailEnd/>
              </a:ln>
            </p:spPr>
            <p:txBody>
              <a:bodyPr>
                <a:spAutoFit/>
              </a:bodyPr>
              <a:lstStyle/>
              <a:p>
                <a:r>
                  <a:rPr lang="pl-PL" sz="1100">
                    <a:latin typeface="Calibri" pitchFamily="34" charset="0"/>
                  </a:rPr>
                  <a:t>Other CS</a:t>
                </a:r>
                <a:endParaRPr lang="en-US" sz="1100">
                  <a:latin typeface="Calibri" pitchFamily="34" charset="0"/>
                </a:endParaRPr>
              </a:p>
            </p:txBody>
          </p:sp>
        </p:grpSp>
        <p:pic>
          <p:nvPicPr>
            <p:cNvPr id="8259" name="Obraz 153"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3" name="Grupa 203"/>
            <p:cNvGrpSpPr>
              <a:grpSpLocks/>
            </p:cNvGrpSpPr>
            <p:nvPr/>
          </p:nvGrpSpPr>
          <p:grpSpPr bwMode="auto">
            <a:xfrm>
              <a:off x="6534046" y="4653135"/>
              <a:ext cx="1423446" cy="648072"/>
              <a:chOff x="7020272" y="4509120"/>
              <a:chExt cx="1423446" cy="648072"/>
            </a:xfrm>
          </p:grpSpPr>
          <p:sp>
            <p:nvSpPr>
              <p:cNvPr id="189" name="Prostokąt zaokrąglony 188"/>
              <p:cNvSpPr/>
              <p:nvPr/>
            </p:nvSpPr>
            <p:spPr>
              <a:xfrm>
                <a:off x="7019669"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 name="Prostokąt zaokrąglony 194"/>
              <p:cNvSpPr/>
              <p:nvPr/>
            </p:nvSpPr>
            <p:spPr>
              <a:xfrm>
                <a:off x="7379722"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 name="Prostokąt zaokrąglony 195"/>
              <p:cNvSpPr/>
              <p:nvPr/>
            </p:nvSpPr>
            <p:spPr>
              <a:xfrm>
                <a:off x="7739774"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 name="Prostokąt zaokrąglony 197"/>
              <p:cNvSpPr/>
              <p:nvPr/>
            </p:nvSpPr>
            <p:spPr>
              <a:xfrm>
                <a:off x="8099827"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 name="Prostokąt zaokrąglony 198"/>
              <p:cNvSpPr/>
              <p:nvPr/>
            </p:nvSpPr>
            <p:spPr>
              <a:xfrm>
                <a:off x="7019669"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 name="Prostokąt zaokrąglony 199"/>
              <p:cNvSpPr/>
              <p:nvPr/>
            </p:nvSpPr>
            <p:spPr>
              <a:xfrm>
                <a:off x="7379722"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 name="Prostokąt zaokrąglony 200"/>
              <p:cNvSpPr/>
              <p:nvPr/>
            </p:nvSpPr>
            <p:spPr>
              <a:xfrm>
                <a:off x="7739774"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 name="Prostokąt zaokrąglony 201"/>
              <p:cNvSpPr/>
              <p:nvPr/>
            </p:nvSpPr>
            <p:spPr>
              <a:xfrm>
                <a:off x="8099827"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3" name="Prostokąt zaokrąglony 202"/>
            <p:cNvSpPr/>
            <p:nvPr/>
          </p:nvSpPr>
          <p:spPr>
            <a:xfrm>
              <a:off x="6101379" y="4653128"/>
              <a:ext cx="344210"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4" name="Grupa 224"/>
          <p:cNvGrpSpPr>
            <a:grpSpLocks/>
          </p:cNvGrpSpPr>
          <p:nvPr/>
        </p:nvGrpSpPr>
        <p:grpSpPr bwMode="auto">
          <a:xfrm>
            <a:off x="6664320" y="5255112"/>
            <a:ext cx="2067840" cy="1091635"/>
            <a:chOff x="6032249" y="4293098"/>
            <a:chExt cx="2068143" cy="1091611"/>
          </a:xfrm>
        </p:grpSpPr>
        <p:sp>
          <p:nvSpPr>
            <p:cNvPr id="226" name="Prostokąt zaokrąglony 225"/>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6" name="Grupa 289"/>
            <p:cNvGrpSpPr>
              <a:grpSpLocks/>
            </p:cNvGrpSpPr>
            <p:nvPr/>
          </p:nvGrpSpPr>
          <p:grpSpPr bwMode="auto">
            <a:xfrm>
              <a:off x="6589611" y="4293098"/>
              <a:ext cx="1106809" cy="276960"/>
              <a:chOff x="2034871" y="1852540"/>
              <a:chExt cx="1577055" cy="305194"/>
            </a:xfrm>
          </p:grpSpPr>
          <p:sp>
            <p:nvSpPr>
              <p:cNvPr id="239" name="Prostokąt zaokrąglony 238"/>
              <p:cNvSpPr/>
              <p:nvPr/>
            </p:nvSpPr>
            <p:spPr bwMode="auto">
              <a:xfrm>
                <a:off x="2034871"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56" name="pole tekstowe 291"/>
              <p:cNvSpPr txBox="1">
                <a:spLocks noChangeArrowheads="1"/>
              </p:cNvSpPr>
              <p:nvPr/>
            </p:nvSpPr>
            <p:spPr bwMode="auto">
              <a:xfrm>
                <a:off x="2056345" y="1869461"/>
                <a:ext cx="1555581" cy="288273"/>
              </a:xfrm>
              <a:prstGeom prst="rect">
                <a:avLst/>
              </a:prstGeom>
              <a:noFill/>
              <a:ln w="9525">
                <a:noFill/>
                <a:miter lim="800000"/>
                <a:headEnd/>
                <a:tailEnd/>
              </a:ln>
            </p:spPr>
            <p:txBody>
              <a:bodyPr>
                <a:spAutoFit/>
              </a:bodyPr>
              <a:lstStyle/>
              <a:p>
                <a:r>
                  <a:rPr lang="pl-PL" sz="1100">
                    <a:latin typeface="Calibri" pitchFamily="34" charset="0"/>
                  </a:rPr>
                  <a:t>Amazon EC2</a:t>
                </a:r>
                <a:endParaRPr lang="en-US" sz="1100">
                  <a:latin typeface="Calibri" pitchFamily="34" charset="0"/>
                </a:endParaRPr>
              </a:p>
            </p:txBody>
          </p:sp>
        </p:grpSp>
        <p:pic>
          <p:nvPicPr>
            <p:cNvPr id="8244" name="Obraz 227"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7" name="Grupa 203"/>
            <p:cNvGrpSpPr>
              <a:grpSpLocks/>
            </p:cNvGrpSpPr>
            <p:nvPr/>
          </p:nvGrpSpPr>
          <p:grpSpPr bwMode="auto">
            <a:xfrm>
              <a:off x="6534046" y="4653135"/>
              <a:ext cx="1423446" cy="648072"/>
              <a:chOff x="7020272" y="4509120"/>
              <a:chExt cx="1423446" cy="648072"/>
            </a:xfrm>
          </p:grpSpPr>
          <p:sp>
            <p:nvSpPr>
              <p:cNvPr id="231" name="Prostokąt zaokrąglony 230"/>
              <p:cNvSpPr/>
              <p:nvPr/>
            </p:nvSpPr>
            <p:spPr>
              <a:xfrm>
                <a:off x="7019669"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Prostokąt zaokrąglony 231"/>
              <p:cNvSpPr/>
              <p:nvPr/>
            </p:nvSpPr>
            <p:spPr>
              <a:xfrm>
                <a:off x="7379722"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Prostokąt zaokrąglony 232"/>
              <p:cNvSpPr/>
              <p:nvPr/>
            </p:nvSpPr>
            <p:spPr>
              <a:xfrm>
                <a:off x="7739774"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Prostokąt zaokrąglony 233"/>
              <p:cNvSpPr/>
              <p:nvPr/>
            </p:nvSpPr>
            <p:spPr>
              <a:xfrm>
                <a:off x="8099827"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Prostokąt zaokrąglony 234"/>
              <p:cNvSpPr/>
              <p:nvPr/>
            </p:nvSpPr>
            <p:spPr>
              <a:xfrm>
                <a:off x="7019669"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Prostokąt zaokrąglony 235"/>
              <p:cNvSpPr/>
              <p:nvPr/>
            </p:nvSpPr>
            <p:spPr>
              <a:xfrm>
                <a:off x="7379722"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 name="Prostokąt zaokrąglony 236"/>
              <p:cNvSpPr/>
              <p:nvPr/>
            </p:nvSpPr>
            <p:spPr>
              <a:xfrm>
                <a:off x="7739774"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 name="Prostokąt zaokrąglony 237"/>
              <p:cNvSpPr/>
              <p:nvPr/>
            </p:nvSpPr>
            <p:spPr>
              <a:xfrm>
                <a:off x="8099827"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0" name="Prostokąt zaokrąglony 229"/>
            <p:cNvSpPr/>
            <p:nvPr/>
          </p:nvSpPr>
          <p:spPr>
            <a:xfrm>
              <a:off x="6101379" y="4653128"/>
              <a:ext cx="344211"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1" name="Nawias klamrowy zamykający 240"/>
          <p:cNvSpPr/>
          <p:nvPr/>
        </p:nvSpPr>
        <p:spPr>
          <a:xfrm rot="5400000" flipH="1">
            <a:off x="6031430" y="2368505"/>
            <a:ext cx="205942" cy="3355200"/>
          </a:xfrm>
          <a:prstGeom prst="rightBrace">
            <a:avLst>
              <a:gd name="adj1" fmla="val 8333"/>
              <a:gd name="adj2" fmla="val 60220"/>
            </a:avLst>
          </a:prstGeom>
        </p:spPr>
        <p:style>
          <a:lnRef idx="1">
            <a:schemeClr val="accent1"/>
          </a:lnRef>
          <a:fillRef idx="0">
            <a:schemeClr val="accent1"/>
          </a:fillRef>
          <a:effectRef idx="0">
            <a:schemeClr val="accent1"/>
          </a:effectRef>
          <a:fontRef idx="minor">
            <a:schemeClr val="tx1"/>
          </a:fontRef>
        </p:style>
        <p:txBody>
          <a:bodyPr lIns="91430" tIns="45715" rIns="91430" bIns="45715" anchor="ctr"/>
          <a:lstStyle/>
          <a:p>
            <a:pPr algn="ctr">
              <a:defRPr/>
            </a:pPr>
            <a:endParaRPr lang="en-US"/>
          </a:p>
        </p:txBody>
      </p:sp>
      <p:grpSp>
        <p:nvGrpSpPr>
          <p:cNvPr id="28" name="Grupa 256"/>
          <p:cNvGrpSpPr>
            <a:grpSpLocks/>
          </p:cNvGrpSpPr>
          <p:nvPr/>
        </p:nvGrpSpPr>
        <p:grpSpPr bwMode="auto">
          <a:xfrm>
            <a:off x="5271841" y="2540427"/>
            <a:ext cx="1028160" cy="1176604"/>
            <a:chOff x="5580112" y="2564904"/>
            <a:chExt cx="1028156" cy="1176228"/>
          </a:xfrm>
        </p:grpSpPr>
        <p:sp>
          <p:nvSpPr>
            <p:cNvPr id="242" name="Prostokąt zaokrąglony 241"/>
            <p:cNvSpPr/>
            <p:nvPr/>
          </p:nvSpPr>
          <p:spPr bwMode="auto">
            <a:xfrm>
              <a:off x="5652112" y="2589379"/>
              <a:ext cx="866877" cy="114167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9"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cxnSp>
          <p:nvCxnSpPr>
            <p:cNvPr id="252" name="Łącznik prosty 251"/>
            <p:cNvCxnSpPr>
              <a:stCxn id="242" idx="1"/>
              <a:endCxn id="242" idx="3"/>
            </p:cNvCxnSpPr>
            <p:nvPr/>
          </p:nvCxnSpPr>
          <p:spPr>
            <a:xfrm>
              <a:off x="5652112" y="3160936"/>
              <a:ext cx="866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41" name="pole tekstowe 291"/>
            <p:cNvSpPr txBox="1">
              <a:spLocks noChangeArrowheads="1"/>
            </p:cNvSpPr>
            <p:nvPr/>
          </p:nvSpPr>
          <p:spPr bwMode="auto">
            <a:xfrm>
              <a:off x="5580112" y="3140968"/>
              <a:ext cx="1028156" cy="600164"/>
            </a:xfrm>
            <a:prstGeom prst="rect">
              <a:avLst/>
            </a:prstGeom>
            <a:noFill/>
            <a:ln w="9525">
              <a:noFill/>
              <a:miter lim="800000"/>
              <a:headEnd/>
              <a:tailEnd/>
            </a:ln>
          </p:spPr>
          <p:txBody>
            <a:bodyPr>
              <a:spAutoFit/>
            </a:bodyPr>
            <a:lstStyle/>
            <a:p>
              <a:pPr algn="ctr"/>
              <a:r>
                <a:rPr lang="pl-PL" sz="1100">
                  <a:latin typeface="Calibri" pitchFamily="34" charset="0"/>
                </a:rPr>
                <a:t>Cloud stack plugins (JClouds)</a:t>
              </a:r>
              <a:endParaRPr lang="en-US" sz="1100">
                <a:latin typeface="Calibri" pitchFamily="34" charset="0"/>
              </a:endParaRPr>
            </a:p>
          </p:txBody>
        </p:sp>
      </p:grpSp>
      <p:grpSp>
        <p:nvGrpSpPr>
          <p:cNvPr id="29" name="Grupa 255"/>
          <p:cNvGrpSpPr>
            <a:grpSpLocks/>
          </p:cNvGrpSpPr>
          <p:nvPr/>
        </p:nvGrpSpPr>
        <p:grpSpPr bwMode="auto">
          <a:xfrm>
            <a:off x="6639841" y="2564910"/>
            <a:ext cx="1028160" cy="1142039"/>
            <a:chOff x="6660232" y="2564904"/>
            <a:chExt cx="1028156" cy="1142692"/>
          </a:xfrm>
        </p:grpSpPr>
        <p:sp>
          <p:nvSpPr>
            <p:cNvPr id="249" name="Prostokąt zaokrąglony 248"/>
            <p:cNvSpPr/>
            <p:nvPr/>
          </p:nvSpPr>
          <p:spPr bwMode="auto">
            <a:xfrm>
              <a:off x="6740872" y="2564904"/>
              <a:ext cx="866877" cy="1142692"/>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6" name="pole tekstowe 291"/>
            <p:cNvSpPr txBox="1">
              <a:spLocks noChangeArrowheads="1"/>
            </p:cNvSpPr>
            <p:nvPr/>
          </p:nvSpPr>
          <p:spPr bwMode="auto">
            <a:xfrm>
              <a:off x="6660232" y="3100246"/>
              <a:ext cx="1028156" cy="600507"/>
            </a:xfrm>
            <a:prstGeom prst="rect">
              <a:avLst/>
            </a:prstGeom>
            <a:noFill/>
            <a:ln w="9525">
              <a:noFill/>
              <a:miter lim="800000"/>
              <a:headEnd/>
              <a:tailEnd/>
            </a:ln>
          </p:spPr>
          <p:txBody>
            <a:bodyPr>
              <a:spAutoFit/>
            </a:bodyPr>
            <a:lstStyle/>
            <a:p>
              <a:pPr algn="ctr"/>
              <a:r>
                <a:rPr lang="pl-PL" sz="1100">
                  <a:latin typeface="Calibri" pitchFamily="34" charset="0"/>
                </a:rPr>
                <a:t>Atmosphere Internal Registry (AIR)</a:t>
              </a:r>
            </a:p>
          </p:txBody>
        </p:sp>
        <p:pic>
          <p:nvPicPr>
            <p:cNvPr id="8237" name="Obraz 254" descr="1368547602_onebit_14.png"/>
            <p:cNvPicPr>
              <a:picLocks noChangeAspect="1"/>
            </p:cNvPicPr>
            <p:nvPr/>
          </p:nvPicPr>
          <p:blipFill>
            <a:blip r:embed="rId6" cstate="print"/>
            <a:srcRect/>
            <a:stretch>
              <a:fillRect/>
            </a:stretch>
          </p:blipFill>
          <p:spPr bwMode="auto">
            <a:xfrm>
              <a:off x="6924630" y="2596190"/>
              <a:ext cx="499360" cy="499360"/>
            </a:xfrm>
            <a:prstGeom prst="rect">
              <a:avLst/>
            </a:prstGeom>
            <a:noFill/>
            <a:ln w="9525">
              <a:noFill/>
              <a:miter lim="800000"/>
              <a:headEnd/>
              <a:tailEnd/>
            </a:ln>
          </p:spPr>
        </p:pic>
      </p:grpSp>
      <p:sp>
        <p:nvSpPr>
          <p:cNvPr id="264" name="Prostokąt zaokrąglony 263"/>
          <p:cNvSpPr/>
          <p:nvPr/>
        </p:nvSpPr>
        <p:spPr bwMode="auto">
          <a:xfrm>
            <a:off x="635041" y="2996955"/>
            <a:ext cx="1776960" cy="1405588"/>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15" name="pole tekstowe 291"/>
          <p:cNvSpPr txBox="1">
            <a:spLocks noChangeArrowheads="1"/>
          </p:cNvSpPr>
          <p:nvPr/>
        </p:nvSpPr>
        <p:spPr bwMode="auto">
          <a:xfrm>
            <a:off x="799201" y="3022878"/>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Manager</a:t>
            </a:r>
            <a:endParaRPr lang="en-US" sz="1100">
              <a:latin typeface="Calibri" pitchFamily="34" charset="0"/>
            </a:endParaRPr>
          </a:p>
        </p:txBody>
      </p:sp>
      <p:sp>
        <p:nvSpPr>
          <p:cNvPr id="266" name="Prostokąt zaokrąglony 300"/>
          <p:cNvSpPr/>
          <p:nvPr/>
        </p:nvSpPr>
        <p:spPr bwMode="auto">
          <a:xfrm>
            <a:off x="802081" y="3645023"/>
            <a:ext cx="141840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7" name="pole tekstowe 303"/>
          <p:cNvSpPr txBox="1">
            <a:spLocks noChangeArrowheads="1"/>
          </p:cNvSpPr>
          <p:nvPr/>
        </p:nvSpPr>
        <p:spPr bwMode="auto">
          <a:xfrm>
            <a:off x="754561" y="3645023"/>
            <a:ext cx="151344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Generic Invoker</a:t>
            </a:r>
          </a:p>
        </p:txBody>
      </p:sp>
      <p:sp>
        <p:nvSpPr>
          <p:cNvPr id="268" name="Prostokąt zaokrąglony 300"/>
          <p:cNvSpPr/>
          <p:nvPr/>
        </p:nvSpPr>
        <p:spPr bwMode="auto">
          <a:xfrm>
            <a:off x="802081" y="3967617"/>
            <a:ext cx="141984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9" name="pole tekstowe 303"/>
          <p:cNvSpPr txBox="1">
            <a:spLocks noChangeArrowheads="1"/>
          </p:cNvSpPr>
          <p:nvPr/>
        </p:nvSpPr>
        <p:spPr bwMode="auto">
          <a:xfrm>
            <a:off x="756001" y="3967617"/>
            <a:ext cx="151200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Workflow management</a:t>
            </a:r>
          </a:p>
        </p:txBody>
      </p:sp>
      <p:sp>
        <p:nvSpPr>
          <p:cNvPr id="270" name="Prostokąt zaokrąglony 269"/>
          <p:cNvSpPr/>
          <p:nvPr/>
        </p:nvSpPr>
        <p:spPr bwMode="auto">
          <a:xfrm>
            <a:off x="486720" y="4869151"/>
            <a:ext cx="2069280" cy="720076"/>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820800" y="4725137"/>
            <a:ext cx="1447200" cy="276509"/>
            <a:chOff x="2392910" y="1835620"/>
            <a:chExt cx="2061519" cy="305238"/>
          </a:xfrm>
        </p:grpSpPr>
        <p:sp>
          <p:nvSpPr>
            <p:cNvPr id="272" name="Prostokąt zaokrąglony 271"/>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4" name="pole tekstowe 291"/>
            <p:cNvSpPr txBox="1">
              <a:spLocks noChangeArrowheads="1"/>
            </p:cNvSpPr>
            <p:nvPr/>
          </p:nvSpPr>
          <p:spPr bwMode="auto">
            <a:xfrm>
              <a:off x="2402397" y="1835620"/>
              <a:ext cx="1865470" cy="288791"/>
            </a:xfrm>
            <a:prstGeom prst="rect">
              <a:avLst/>
            </a:prstGeom>
            <a:noFill/>
            <a:ln w="9525">
              <a:noFill/>
              <a:miter lim="800000"/>
              <a:headEnd/>
              <a:tailEnd/>
            </a:ln>
          </p:spPr>
          <p:txBody>
            <a:bodyPr>
              <a:spAutoFit/>
            </a:bodyPr>
            <a:lstStyle/>
            <a:p>
              <a:r>
                <a:rPr lang="pl-PL" sz="1100">
                  <a:latin typeface="Calibri" pitchFamily="34" charset="0"/>
                </a:rPr>
                <a:t>External application</a:t>
              </a:r>
              <a:endParaRPr lang="en-US" sz="1100">
                <a:latin typeface="Calibri" pitchFamily="34" charset="0"/>
              </a:endParaRPr>
            </a:p>
          </p:txBody>
        </p:sp>
      </p:grpSp>
      <p:sp>
        <p:nvSpPr>
          <p:cNvPr id="276" name="Prostokąt zaokrąglony 275"/>
          <p:cNvSpPr/>
          <p:nvPr/>
        </p:nvSpPr>
        <p:spPr bwMode="auto">
          <a:xfrm>
            <a:off x="612001" y="5085174"/>
            <a:ext cx="1776960" cy="288030"/>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23" name="pole tekstowe 291"/>
          <p:cNvSpPr txBox="1">
            <a:spLocks noChangeArrowheads="1"/>
          </p:cNvSpPr>
          <p:nvPr/>
        </p:nvSpPr>
        <p:spPr bwMode="auto">
          <a:xfrm>
            <a:off x="776161" y="5111097"/>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 client</a:t>
            </a:r>
            <a:endParaRPr lang="en-US" sz="1100">
              <a:latin typeface="Calibri" pitchFamily="34" charset="0"/>
            </a:endParaRPr>
          </a:p>
        </p:txBody>
      </p:sp>
      <p:grpSp>
        <p:nvGrpSpPr>
          <p:cNvPr id="18432" name="Grupa 293"/>
          <p:cNvGrpSpPr>
            <a:grpSpLocks/>
          </p:cNvGrpSpPr>
          <p:nvPr/>
        </p:nvGrpSpPr>
        <p:grpSpPr bwMode="auto">
          <a:xfrm>
            <a:off x="2659681" y="2939349"/>
            <a:ext cx="1120320" cy="2217833"/>
            <a:chOff x="2587509" y="2939169"/>
            <a:chExt cx="1120395" cy="2218025"/>
          </a:xfrm>
        </p:grpSpPr>
        <p:cxnSp>
          <p:nvCxnSpPr>
            <p:cNvPr id="283" name="Łącznik prosty 84"/>
            <p:cNvCxnSpPr/>
            <p:nvPr/>
          </p:nvCxnSpPr>
          <p:spPr>
            <a:xfrm flipV="1">
              <a:off x="3059861" y="2939169"/>
              <a:ext cx="648043"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Łącznik prosty 283"/>
            <p:cNvCxnSpPr/>
            <p:nvPr/>
          </p:nvCxnSpPr>
          <p:spPr>
            <a:xfrm>
              <a:off x="3059861" y="2939169"/>
              <a:ext cx="0" cy="2218025"/>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89" name="Łącznik prosty 84"/>
            <p:cNvCxnSpPr/>
            <p:nvPr/>
          </p:nvCxnSpPr>
          <p:spPr>
            <a:xfrm flipH="1" flipV="1">
              <a:off x="2587509" y="3701075"/>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Łącznik prosty 84"/>
            <p:cNvCxnSpPr/>
            <p:nvPr/>
          </p:nvCxnSpPr>
          <p:spPr>
            <a:xfrm flipH="1" flipV="1">
              <a:off x="2587509" y="5157194"/>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5" name="Łącznik prosty 84"/>
          <p:cNvCxnSpPr/>
          <p:nvPr/>
        </p:nvCxnSpPr>
        <p:spPr>
          <a:xfrm flipH="1" flipV="1">
            <a:off x="4898880" y="293646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Łącznik prosty 84"/>
          <p:cNvCxnSpPr/>
          <p:nvPr/>
        </p:nvCxnSpPr>
        <p:spPr>
          <a:xfrm flipH="1" flipV="1">
            <a:off x="6266880" y="294078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9" name="Content Placeholder 2"/>
          <p:cNvSpPr txBox="1">
            <a:spLocks/>
          </p:cNvSpPr>
          <p:nvPr/>
        </p:nvSpPr>
        <p:spPr>
          <a:xfrm>
            <a:off x="357121" y="5677076"/>
            <a:ext cx="2774880" cy="704234"/>
          </a:xfrm>
          <a:prstGeom prst="rect">
            <a:avLst/>
          </a:prstGeom>
        </p:spPr>
        <p:txBody>
          <a:bodyPr lIns="91430" tIns="45715" rIns="91430" bIns="45715"/>
          <a:lstStyle/>
          <a:p>
            <a:pPr defTabSz="914305">
              <a:spcBef>
                <a:spcPct val="20000"/>
              </a:spcBef>
              <a:defRPr/>
            </a:pPr>
            <a:r>
              <a:rPr lang="pl-PL" sz="1400" dirty="0" err="1">
                <a:latin typeface="+mn-lt"/>
                <a:cs typeface="+mn-cs"/>
              </a:rPr>
              <a:t>Custom</a:t>
            </a:r>
            <a:r>
              <a:rPr lang="pl-PL" sz="1400" dirty="0" err="1"/>
              <a:t>ized</a:t>
            </a:r>
            <a:r>
              <a:rPr lang="pl-PL" sz="1400" dirty="0"/>
              <a:t> </a:t>
            </a:r>
            <a:r>
              <a:rPr lang="pl-PL" sz="1400" dirty="0" err="1">
                <a:latin typeface="+mn-lt"/>
                <a:cs typeface="+mn-cs"/>
              </a:rPr>
              <a:t>applications</a:t>
            </a:r>
            <a:r>
              <a:rPr lang="pl-PL" sz="1400" dirty="0">
                <a:latin typeface="+mn-lt"/>
                <a:cs typeface="+mn-cs"/>
              </a:rPr>
              <a:t> </a:t>
            </a:r>
            <a:r>
              <a:rPr lang="pl-PL" sz="1400" dirty="0" err="1">
                <a:latin typeface="+mn-lt"/>
                <a:cs typeface="+mn-cs"/>
              </a:rPr>
              <a:t>may</a:t>
            </a:r>
            <a:r>
              <a:rPr lang="pl-PL" sz="1400" dirty="0">
                <a:latin typeface="+mn-lt"/>
                <a:cs typeface="+mn-cs"/>
              </a:rPr>
              <a:t> </a:t>
            </a:r>
            <a:r>
              <a:rPr lang="pl-PL" sz="1400" dirty="0" err="1">
                <a:latin typeface="+mn-lt"/>
                <a:cs typeface="+mn-cs"/>
              </a:rPr>
              <a:t>directly</a:t>
            </a:r>
            <a:r>
              <a:rPr lang="pl-PL" sz="1400" dirty="0">
                <a:latin typeface="+mn-lt"/>
                <a:cs typeface="+mn-cs"/>
              </a:rPr>
              <a:t> </a:t>
            </a:r>
            <a:r>
              <a:rPr lang="pl-PL" sz="1400" dirty="0" err="1">
                <a:latin typeface="+mn-lt"/>
                <a:cs typeface="+mn-cs"/>
              </a:rPr>
              <a:t>interface</a:t>
            </a:r>
            <a:r>
              <a:rPr lang="pl-PL" sz="1400" dirty="0">
                <a:latin typeface="+mn-lt"/>
                <a:cs typeface="+mn-cs"/>
              </a:rPr>
              <a:t> </a:t>
            </a:r>
            <a:r>
              <a:rPr lang="pl-PL" sz="1400" dirty="0" err="1">
                <a:latin typeface="+mn-lt"/>
                <a:cs typeface="+mn-cs"/>
              </a:rPr>
              <a:t>the</a:t>
            </a:r>
            <a:r>
              <a:rPr lang="pl-PL" sz="1400" dirty="0">
                <a:latin typeface="+mn-lt"/>
                <a:cs typeface="+mn-cs"/>
              </a:rPr>
              <a:t> Cloud </a:t>
            </a:r>
            <a:r>
              <a:rPr lang="pl-PL" sz="1400" dirty="0" err="1">
                <a:latin typeface="+mn-lt"/>
                <a:cs typeface="+mn-cs"/>
              </a:rPr>
              <a:t>Facade</a:t>
            </a:r>
            <a:r>
              <a:rPr lang="pl-PL" sz="1400" dirty="0">
                <a:latin typeface="+mn-lt"/>
                <a:cs typeface="+mn-cs"/>
              </a:rPr>
              <a:t> via </a:t>
            </a:r>
            <a:r>
              <a:rPr lang="pl-PL" sz="1400" dirty="0" err="1">
                <a:latin typeface="+mn-lt"/>
                <a:cs typeface="+mn-cs"/>
              </a:rPr>
              <a:t>its</a:t>
            </a:r>
            <a:r>
              <a:rPr lang="pl-PL" sz="1400" dirty="0">
                <a:latin typeface="+mn-lt"/>
                <a:cs typeface="+mn-cs"/>
              </a:rPr>
              <a:t> </a:t>
            </a:r>
            <a:r>
              <a:rPr lang="pl-PL" sz="1400" dirty="0" err="1">
                <a:latin typeface="+mn-lt"/>
                <a:cs typeface="+mn-cs"/>
              </a:rPr>
              <a:t>RESTful</a:t>
            </a:r>
            <a:r>
              <a:rPr lang="pl-PL" sz="1400" dirty="0">
                <a:latin typeface="+mn-lt"/>
                <a:cs typeface="+mn-cs"/>
              </a:rPr>
              <a:t> </a:t>
            </a:r>
            <a:r>
              <a:rPr lang="pl-PL" sz="1400" dirty="0" err="1">
                <a:latin typeface="+mn-lt"/>
                <a:cs typeface="+mn-cs"/>
              </a:rPr>
              <a:t>APIs</a:t>
            </a:r>
            <a:endParaRPr lang="en-GB" sz="1400" dirty="0">
              <a:latin typeface="+mn-lt"/>
              <a:cs typeface="+mn-cs"/>
            </a:endParaRPr>
          </a:p>
        </p:txBody>
      </p:sp>
      <p:sp>
        <p:nvSpPr>
          <p:cNvPr id="143" name="pole tekstowe 142"/>
          <p:cNvSpPr txBox="1"/>
          <p:nvPr/>
        </p:nvSpPr>
        <p:spPr>
          <a:xfrm>
            <a:off x="3116105" y="1268760"/>
            <a:ext cx="5344327" cy="738664"/>
          </a:xfrm>
          <a:prstGeom prst="rect">
            <a:avLst/>
          </a:prstGeom>
          <a:noFill/>
        </p:spPr>
        <p:txBody>
          <a:bodyPr wrap="square" rtlCol="0">
            <a:spAutoFit/>
          </a:bodyPr>
          <a:lstStyle/>
          <a:p>
            <a:r>
              <a:rPr lang="pl-PL" sz="1400" dirty="0" smtClean="0"/>
              <a:t>Management of the VPH-</a:t>
            </a:r>
            <a:r>
              <a:rPr lang="pl-PL" sz="1400" dirty="0" err="1" smtClean="0"/>
              <a:t>Share</a:t>
            </a:r>
            <a:r>
              <a:rPr lang="pl-PL" sz="1400" dirty="0" smtClean="0"/>
              <a:t> </a:t>
            </a:r>
            <a:r>
              <a:rPr lang="pl-PL" sz="1400" dirty="0" err="1" smtClean="0"/>
              <a:t>cloud</a:t>
            </a:r>
            <a:r>
              <a:rPr lang="pl-PL" sz="1400" dirty="0" smtClean="0"/>
              <a:t> </a:t>
            </a:r>
            <a:r>
              <a:rPr lang="pl-PL" sz="1400" dirty="0" err="1" smtClean="0"/>
              <a:t>features</a:t>
            </a:r>
            <a:r>
              <a:rPr lang="pl-PL" sz="1400" dirty="0" smtClean="0"/>
              <a:t> </a:t>
            </a:r>
            <a:r>
              <a:rPr lang="pl-PL" sz="1400" dirty="0" err="1" smtClean="0"/>
              <a:t>is</a:t>
            </a:r>
            <a:r>
              <a:rPr lang="pl-PL" sz="1400" dirty="0" smtClean="0"/>
              <a:t> </a:t>
            </a:r>
            <a:r>
              <a:rPr lang="pl-PL" sz="1400" dirty="0" err="1" smtClean="0"/>
              <a:t>done</a:t>
            </a:r>
            <a:r>
              <a:rPr lang="pl-PL" sz="1400" dirty="0" smtClean="0"/>
              <a:t> via the </a:t>
            </a:r>
            <a:r>
              <a:rPr lang="pl-PL" sz="1400" dirty="0" err="1" smtClean="0"/>
              <a:t>Cloud</a:t>
            </a:r>
            <a:r>
              <a:rPr lang="pl-PL" sz="1400" dirty="0" smtClean="0"/>
              <a:t> </a:t>
            </a:r>
            <a:r>
              <a:rPr lang="pl-PL" sz="1400" dirty="0" err="1" smtClean="0"/>
              <a:t>Facade</a:t>
            </a:r>
            <a:r>
              <a:rPr lang="pl-PL" sz="1400" dirty="0" smtClean="0"/>
              <a:t> </a:t>
            </a:r>
            <a:r>
              <a:rPr lang="pl-PL" sz="1400" dirty="0" err="1" smtClean="0"/>
              <a:t>which</a:t>
            </a:r>
            <a:r>
              <a:rPr lang="pl-PL" sz="1400" dirty="0" smtClean="0"/>
              <a:t> </a:t>
            </a:r>
            <a:r>
              <a:rPr lang="pl-PL" sz="1400" dirty="0" err="1" smtClean="0"/>
              <a:t>provides</a:t>
            </a:r>
            <a:r>
              <a:rPr lang="pl-PL" sz="1400" dirty="0" smtClean="0"/>
              <a:t> a set of </a:t>
            </a:r>
            <a:r>
              <a:rPr lang="pl-PL" sz="1400" dirty="0" err="1" smtClean="0"/>
              <a:t>APIs</a:t>
            </a:r>
            <a:r>
              <a:rPr lang="pl-PL" sz="1400" dirty="0" smtClean="0"/>
              <a:t> for the Master Interface and </a:t>
            </a:r>
            <a:r>
              <a:rPr lang="pl-PL" sz="1400" dirty="0" err="1" smtClean="0"/>
              <a:t>any</a:t>
            </a:r>
            <a:r>
              <a:rPr lang="pl-PL" sz="1400" dirty="0" smtClean="0"/>
              <a:t> </a:t>
            </a:r>
            <a:r>
              <a:rPr lang="pl-PL" sz="1400" dirty="0" err="1" smtClean="0"/>
              <a:t>external</a:t>
            </a:r>
            <a:r>
              <a:rPr lang="pl-PL" sz="1400" dirty="0" smtClean="0"/>
              <a:t> </a:t>
            </a:r>
            <a:r>
              <a:rPr lang="pl-PL" sz="1400" dirty="0" err="1" smtClean="0"/>
              <a:t>application</a:t>
            </a:r>
            <a:r>
              <a:rPr lang="pl-PL" sz="1400" dirty="0" smtClean="0"/>
              <a:t> with the </a:t>
            </a:r>
            <a:r>
              <a:rPr lang="pl-PL" sz="1400" dirty="0" err="1" smtClean="0"/>
              <a:t>proper</a:t>
            </a:r>
            <a:r>
              <a:rPr lang="pl-PL" sz="1400" dirty="0" smtClean="0"/>
              <a:t> </a:t>
            </a:r>
            <a:r>
              <a:rPr lang="pl-PL" sz="1400" dirty="0" err="1" smtClean="0"/>
              <a:t>security</a:t>
            </a:r>
            <a:r>
              <a:rPr lang="pl-PL" sz="1400" dirty="0" smtClean="0"/>
              <a:t> </a:t>
            </a:r>
            <a:r>
              <a:rPr lang="pl-PL" sz="1400" dirty="0" err="1" smtClean="0"/>
              <a:t>credentials</a:t>
            </a:r>
            <a:r>
              <a:rPr lang="pl-PL" sz="1400" dirty="0" smtClean="0"/>
              <a:t>.</a:t>
            </a:r>
            <a:endParaRPr lang="en-GB" sz="1400" dirty="0" smtClean="0"/>
          </a:p>
        </p:txBody>
      </p:sp>
    </p:spTree>
    <p:extLst>
      <p:ext uri="{BB962C8B-B14F-4D97-AF65-F5344CB8AC3E}">
        <p14:creationId xmlns:p14="http://schemas.microsoft.com/office/powerpoint/2010/main" val="179551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4"/>
          <p:cNvSpPr>
            <a:spLocks noChangeArrowheads="1"/>
          </p:cNvSpPr>
          <p:nvPr/>
        </p:nvSpPr>
        <p:spPr bwMode="auto">
          <a:xfrm>
            <a:off x="100800" y="1132641"/>
            <a:ext cx="8215615" cy="1648287"/>
          </a:xfrm>
          <a:prstGeom prst="rect">
            <a:avLst/>
          </a:prstGeom>
          <a:noFill/>
          <a:ln w="9525">
            <a:noFill/>
            <a:miter lim="800000"/>
            <a:headEnd/>
            <a:tailEnd/>
          </a:ln>
        </p:spPr>
        <p:txBody>
          <a:bodyPr wrap="square" lIns="82945" tIns="41473" rIns="82945" bIns="41473">
            <a:spAutoFit/>
          </a:bodyPr>
          <a:lstStyle/>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dirty="0">
                <a:solidFill>
                  <a:srgbClr val="000000"/>
                </a:solidFill>
                <a:latin typeface="+mj-lt"/>
              </a:rPr>
              <a:t>Provide</a:t>
            </a:r>
            <a:r>
              <a:rPr lang="pl-PL" dirty="0">
                <a:solidFill>
                  <a:srgbClr val="000000"/>
                </a:solidFill>
                <a:latin typeface="+mj-lt"/>
              </a:rPr>
              <a:t>s</a:t>
            </a:r>
            <a:r>
              <a:rPr lang="en-GB" dirty="0">
                <a:solidFill>
                  <a:srgbClr val="000000"/>
                </a:solidFill>
                <a:latin typeface="+mj-lt"/>
              </a:rPr>
              <a:t> </a:t>
            </a:r>
            <a:r>
              <a:rPr lang="en-GB" dirty="0" err="1">
                <a:solidFill>
                  <a:srgbClr val="000000"/>
                </a:solidFill>
                <a:latin typeface="+mj-lt"/>
              </a:rPr>
              <a:t>virtuali</a:t>
            </a:r>
            <a:r>
              <a:rPr lang="pl-PL" dirty="0">
                <a:solidFill>
                  <a:srgbClr val="000000"/>
                </a:solidFill>
                <a:latin typeface="+mj-lt"/>
              </a:rPr>
              <a:t>z</a:t>
            </a:r>
            <a:r>
              <a:rPr lang="en-GB" dirty="0" err="1">
                <a:solidFill>
                  <a:srgbClr val="000000"/>
                </a:solidFill>
                <a:latin typeface="+mj-lt"/>
              </a:rPr>
              <a:t>ed</a:t>
            </a:r>
            <a:r>
              <a:rPr lang="en-GB" dirty="0">
                <a:solidFill>
                  <a:srgbClr val="000000"/>
                </a:solidFill>
                <a:latin typeface="+mj-lt"/>
              </a:rPr>
              <a:t> access to high performance execution environments</a:t>
            </a:r>
            <a:endParaRPr lang="pl-PL" dirty="0">
              <a:solidFill>
                <a:srgbClr val="000000"/>
              </a:solidFill>
              <a:latin typeface="+mj-lt"/>
            </a:endParaRPr>
          </a:p>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pl-PL" dirty="0">
                <a:solidFill>
                  <a:srgbClr val="000000"/>
                </a:solidFill>
                <a:latin typeface="+mj-lt"/>
              </a:rPr>
              <a:t>S</a:t>
            </a:r>
            <a:r>
              <a:rPr lang="en-GB" dirty="0" err="1">
                <a:solidFill>
                  <a:srgbClr val="000000"/>
                </a:solidFill>
                <a:latin typeface="+mj-lt"/>
              </a:rPr>
              <a:t>eamlessly</a:t>
            </a:r>
            <a:r>
              <a:rPr lang="en-GB" dirty="0">
                <a:solidFill>
                  <a:srgbClr val="000000"/>
                </a:solidFill>
                <a:latin typeface="+mj-lt"/>
              </a:rPr>
              <a:t> provide</a:t>
            </a:r>
            <a:r>
              <a:rPr lang="pl-PL" dirty="0">
                <a:solidFill>
                  <a:srgbClr val="000000"/>
                </a:solidFill>
                <a:latin typeface="+mj-lt"/>
              </a:rPr>
              <a:t>s</a:t>
            </a:r>
            <a:r>
              <a:rPr lang="en-GB" dirty="0">
                <a:solidFill>
                  <a:srgbClr val="000000"/>
                </a:solidFill>
                <a:latin typeface="+mj-lt"/>
              </a:rPr>
              <a:t> access to high performance computing to workflows that require more computational power than clouds can provide</a:t>
            </a:r>
          </a:p>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dirty="0">
                <a:solidFill>
                  <a:srgbClr val="000000"/>
                </a:solidFill>
                <a:latin typeface="+mj-lt"/>
              </a:rPr>
              <a:t>Deploy</a:t>
            </a:r>
            <a:r>
              <a:rPr lang="pl-PL" dirty="0">
                <a:solidFill>
                  <a:srgbClr val="000000"/>
                </a:solidFill>
                <a:latin typeface="+mj-lt"/>
              </a:rPr>
              <a:t>s</a:t>
            </a:r>
            <a:r>
              <a:rPr lang="en-GB" dirty="0">
                <a:solidFill>
                  <a:srgbClr val="000000"/>
                </a:solidFill>
                <a:latin typeface="+mj-lt"/>
              </a:rPr>
              <a:t> and extend</a:t>
            </a:r>
            <a:r>
              <a:rPr lang="pl-PL" dirty="0">
                <a:solidFill>
                  <a:srgbClr val="000000"/>
                </a:solidFill>
                <a:latin typeface="+mj-lt"/>
              </a:rPr>
              <a:t>s the</a:t>
            </a:r>
            <a:r>
              <a:rPr lang="en-GB" dirty="0">
                <a:solidFill>
                  <a:srgbClr val="000000"/>
                </a:solidFill>
                <a:latin typeface="+mj-lt"/>
              </a:rPr>
              <a:t> Application Hosting Environment – provides a set of web services to start and control applications on HPC resources</a:t>
            </a:r>
          </a:p>
        </p:txBody>
      </p:sp>
      <p:grpSp>
        <p:nvGrpSpPr>
          <p:cNvPr id="2" name="Grupa 43"/>
          <p:cNvGrpSpPr>
            <a:grpSpLocks/>
          </p:cNvGrpSpPr>
          <p:nvPr/>
        </p:nvGrpSpPr>
        <p:grpSpPr bwMode="auto">
          <a:xfrm>
            <a:off x="4710240" y="3577572"/>
            <a:ext cx="1559520" cy="652388"/>
            <a:chOff x="5193258" y="4068365"/>
            <a:chExt cx="1719262" cy="719584"/>
          </a:xfrm>
        </p:grpSpPr>
        <p:sp>
          <p:nvSpPr>
            <p:cNvPr id="10" name="Prostokąt zaokrąglony 9"/>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34" name="pole tekstowe 291"/>
            <p:cNvSpPr txBox="1">
              <a:spLocks noChangeArrowheads="1"/>
            </p:cNvSpPr>
            <p:nvPr/>
          </p:nvSpPr>
          <p:spPr bwMode="auto">
            <a:xfrm>
              <a:off x="5696619" y="4283893"/>
              <a:ext cx="783853" cy="288556"/>
            </a:xfrm>
            <a:prstGeom prst="rect">
              <a:avLst/>
            </a:prstGeom>
            <a:noFill/>
            <a:ln w="9525">
              <a:noFill/>
              <a:miter lim="800000"/>
              <a:headEnd/>
              <a:tailEnd/>
            </a:ln>
          </p:spPr>
          <p:txBody>
            <a:bodyPr>
              <a:spAutoFit/>
            </a:bodyPr>
            <a:lstStyle/>
            <a:p>
              <a:r>
                <a:rPr lang="pl-PL" sz="1100">
                  <a:latin typeface="Calibri" pitchFamily="34" charset="0"/>
                </a:rPr>
                <a:t>GridFTP</a:t>
              </a:r>
              <a:endParaRPr lang="en-US" sz="1100">
                <a:latin typeface="Calibri" pitchFamily="34" charset="0"/>
              </a:endParaRPr>
            </a:p>
          </p:txBody>
        </p:sp>
      </p:grpSp>
      <p:sp>
        <p:nvSpPr>
          <p:cNvPr id="13" name="Prostokąt zaokrąglony 12"/>
          <p:cNvSpPr/>
          <p:nvPr/>
        </p:nvSpPr>
        <p:spPr bwMode="auto">
          <a:xfrm>
            <a:off x="3011040" y="3577572"/>
            <a:ext cx="1560960" cy="652388"/>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4" name="pole tekstowe 291"/>
          <p:cNvSpPr txBox="1">
            <a:spLocks noChangeArrowheads="1"/>
          </p:cNvSpPr>
          <p:nvPr/>
        </p:nvSpPr>
        <p:spPr bwMode="auto">
          <a:xfrm>
            <a:off x="3134880" y="3576132"/>
            <a:ext cx="1306080" cy="43769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AHE Web Services</a:t>
            </a:r>
          </a:p>
          <a:p>
            <a:pPr algn="ctr"/>
            <a:r>
              <a:rPr lang="pl-PL" sz="1100">
                <a:latin typeface="Calibri" pitchFamily="34" charset="0"/>
              </a:rPr>
              <a:t>(</a:t>
            </a:r>
            <a:r>
              <a:rPr lang="en-GB" sz="1100">
                <a:latin typeface="Calibri" pitchFamily="34" charset="0"/>
              </a:rPr>
              <a:t>RESTlets</a:t>
            </a:r>
            <a:r>
              <a:rPr lang="pl-PL" sz="1100">
                <a:latin typeface="Calibri" pitchFamily="34" charset="0"/>
              </a:rPr>
              <a:t>)</a:t>
            </a:r>
            <a:endParaRPr lang="en-US" sz="1100">
              <a:latin typeface="Calibri" pitchFamily="34" charset="0"/>
            </a:endParaRPr>
          </a:p>
        </p:txBody>
      </p:sp>
      <p:sp>
        <p:nvSpPr>
          <p:cNvPr id="17" name="Prostokąt zaokrąglony 16"/>
          <p:cNvSpPr/>
          <p:nvPr/>
        </p:nvSpPr>
        <p:spPr bwMode="auto">
          <a:xfrm>
            <a:off x="2808001" y="5774136"/>
            <a:ext cx="6075360" cy="71863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6" name="pole tekstowe 291"/>
          <p:cNvSpPr txBox="1">
            <a:spLocks noChangeArrowheads="1"/>
          </p:cNvSpPr>
          <p:nvPr/>
        </p:nvSpPr>
        <p:spPr bwMode="auto">
          <a:xfrm>
            <a:off x="3134880" y="5863092"/>
            <a:ext cx="3853440" cy="499254"/>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Grid resources running Local Resource Manager</a:t>
            </a:r>
          </a:p>
          <a:p>
            <a:pPr algn="ctr"/>
            <a:r>
              <a:rPr lang="pl-PL" sz="1300">
                <a:latin typeface="Calibri" pitchFamily="34" charset="0"/>
              </a:rPr>
              <a:t>(PBS, SGE, Loadleveler etc.)</a:t>
            </a:r>
            <a:endParaRPr lang="en-US" sz="1300">
              <a:latin typeface="Calibri" pitchFamily="34" charset="0"/>
            </a:endParaRPr>
          </a:p>
        </p:txBody>
      </p:sp>
      <p:sp>
        <p:nvSpPr>
          <p:cNvPr id="19" name="Prostokąt zaokrąglony 18"/>
          <p:cNvSpPr/>
          <p:nvPr/>
        </p:nvSpPr>
        <p:spPr bwMode="auto">
          <a:xfrm>
            <a:off x="2800800" y="2988550"/>
            <a:ext cx="6082560" cy="2155907"/>
          </a:xfrm>
          <a:prstGeom prst="roundRect">
            <a:avLst>
              <a:gd name="adj" fmla="val 3085"/>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20" name="Prostokąt zaokrąglony 19"/>
          <p:cNvSpPr/>
          <p:nvPr/>
        </p:nvSpPr>
        <p:spPr bwMode="auto">
          <a:xfrm>
            <a:off x="4368960" y="2857496"/>
            <a:ext cx="288144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2299" name="pole tekstowe 18"/>
          <p:cNvSpPr txBox="1">
            <a:spLocks noChangeArrowheads="1"/>
          </p:cNvSpPr>
          <p:nvPr/>
        </p:nvSpPr>
        <p:spPr bwMode="auto">
          <a:xfrm>
            <a:off x="4368960" y="2857497"/>
            <a:ext cx="2734688" cy="314588"/>
          </a:xfrm>
          <a:prstGeom prst="rect">
            <a:avLst/>
          </a:prstGeom>
          <a:noFill/>
          <a:ln w="9525">
            <a:noFill/>
            <a:miter lim="800000"/>
            <a:headEnd/>
            <a:tailEnd/>
          </a:ln>
        </p:spPr>
        <p:txBody>
          <a:bodyPr wrap="none" lIns="82945" tIns="41473" rIns="82945" bIns="41473">
            <a:spAutoFit/>
          </a:bodyPr>
          <a:lstStyle/>
          <a:p>
            <a:r>
              <a:rPr lang="pl-PL" sz="1500"/>
              <a:t>Application Hosting Environment</a:t>
            </a:r>
            <a:endParaRPr lang="en-US" sz="1500"/>
          </a:p>
        </p:txBody>
      </p:sp>
      <p:sp>
        <p:nvSpPr>
          <p:cNvPr id="12300" name="pole tekstowe 11"/>
          <p:cNvSpPr txBox="1">
            <a:spLocks noChangeArrowheads="1"/>
          </p:cNvSpPr>
          <p:nvPr/>
        </p:nvSpPr>
        <p:spPr bwMode="auto">
          <a:xfrm>
            <a:off x="2931840" y="3185851"/>
            <a:ext cx="5951520" cy="390281"/>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Auxiliary component of the cloud platform, responsible for managing access to traditional (grid-based) high performance computing environments. Provides a Web Service interface for clients.</a:t>
            </a:r>
          </a:p>
        </p:txBody>
      </p:sp>
      <p:sp>
        <p:nvSpPr>
          <p:cNvPr id="12301" name="pole tekstowe 14"/>
          <p:cNvSpPr txBox="1">
            <a:spLocks noChangeArrowheads="1"/>
          </p:cNvSpPr>
          <p:nvPr/>
        </p:nvSpPr>
        <p:spPr bwMode="auto">
          <a:xfrm>
            <a:off x="1110241" y="2877659"/>
            <a:ext cx="1632960" cy="502612"/>
          </a:xfrm>
          <a:prstGeom prst="rect">
            <a:avLst/>
          </a:prstGeom>
          <a:noFill/>
          <a:ln w="9525">
            <a:noFill/>
            <a:miter lim="800000"/>
            <a:headEnd/>
            <a:tailEnd/>
          </a:ln>
        </p:spPr>
        <p:txBody>
          <a:bodyPr lIns="82945" tIns="41473" rIns="82945" bIns="41473">
            <a:spAutoFit/>
          </a:bodyPr>
          <a:lstStyle/>
          <a:p>
            <a:r>
              <a:rPr lang="pl-PL" sz="900">
                <a:latin typeface="Calibri" pitchFamily="34" charset="0"/>
              </a:rPr>
              <a:t>Invoke the Web Service API of AHE to delegate computation to the grid</a:t>
            </a:r>
          </a:p>
        </p:txBody>
      </p:sp>
      <p:grpSp>
        <p:nvGrpSpPr>
          <p:cNvPr id="3" name="Grupa 31"/>
          <p:cNvGrpSpPr>
            <a:grpSpLocks/>
          </p:cNvGrpSpPr>
          <p:nvPr/>
        </p:nvGrpSpPr>
        <p:grpSpPr bwMode="auto">
          <a:xfrm>
            <a:off x="195840" y="2857496"/>
            <a:ext cx="921600" cy="2794121"/>
            <a:chOff x="283650" y="3275781"/>
            <a:chExt cx="1016381" cy="3079698"/>
          </a:xfrm>
        </p:grpSpPr>
        <p:pic>
          <p:nvPicPr>
            <p:cNvPr id="12325" name="Obraz 17" descr="1345535114_Desktop.png"/>
            <p:cNvPicPr>
              <a:picLocks noChangeAspect="1"/>
            </p:cNvPicPr>
            <p:nvPr/>
          </p:nvPicPr>
          <p:blipFill>
            <a:blip r:embed="rId3" cstate="print"/>
            <a:srcRect/>
            <a:stretch>
              <a:fillRect/>
            </a:stretch>
          </p:blipFill>
          <p:spPr bwMode="auto">
            <a:xfrm>
              <a:off x="467804" y="3275781"/>
              <a:ext cx="648072" cy="648072"/>
            </a:xfrm>
            <a:prstGeom prst="rect">
              <a:avLst/>
            </a:prstGeom>
            <a:noFill/>
            <a:ln w="9525">
              <a:noFill/>
              <a:miter lim="800000"/>
              <a:headEnd/>
              <a:tailEnd/>
            </a:ln>
          </p:spPr>
        </p:pic>
        <p:sp>
          <p:nvSpPr>
            <p:cNvPr id="12326" name="pole tekstowe 23"/>
            <p:cNvSpPr txBox="1">
              <a:spLocks noChangeArrowheads="1"/>
            </p:cNvSpPr>
            <p:nvPr/>
          </p:nvSpPr>
          <p:spPr bwMode="auto">
            <a:xfrm>
              <a:off x="353259" y="3878267"/>
              <a:ext cx="852464" cy="271386"/>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2327" name="Obraz 25" descr="1345537494_Sitemap - Flowchart.png"/>
            <p:cNvPicPr>
              <a:picLocks noChangeAspect="1"/>
            </p:cNvPicPr>
            <p:nvPr/>
          </p:nvPicPr>
          <p:blipFill>
            <a:blip r:embed="rId4" cstate="print"/>
            <a:srcRect/>
            <a:stretch>
              <a:fillRect/>
            </a:stretch>
          </p:blipFill>
          <p:spPr bwMode="auto">
            <a:xfrm>
              <a:off x="431800" y="4211885"/>
              <a:ext cx="720080" cy="720080"/>
            </a:xfrm>
            <a:prstGeom prst="rect">
              <a:avLst/>
            </a:prstGeom>
            <a:noFill/>
            <a:ln w="9525">
              <a:noFill/>
              <a:miter lim="800000"/>
              <a:headEnd/>
              <a:tailEnd/>
            </a:ln>
          </p:spPr>
        </p:pic>
        <p:sp>
          <p:nvSpPr>
            <p:cNvPr id="12328" name="pole tekstowe 26"/>
            <p:cNvSpPr txBox="1">
              <a:spLocks noChangeArrowheads="1"/>
            </p:cNvSpPr>
            <p:nvPr/>
          </p:nvSpPr>
          <p:spPr bwMode="auto">
            <a:xfrm>
              <a:off x="505544" y="4094291"/>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sp>
          <p:nvSpPr>
            <p:cNvPr id="12329" name="pole tekstowe 27"/>
            <p:cNvSpPr txBox="1">
              <a:spLocks noChangeArrowheads="1"/>
            </p:cNvSpPr>
            <p:nvPr/>
          </p:nvSpPr>
          <p:spPr bwMode="auto">
            <a:xfrm>
              <a:off x="283650" y="4859957"/>
              <a:ext cx="1016381" cy="441004"/>
            </a:xfrm>
            <a:prstGeom prst="rect">
              <a:avLst/>
            </a:prstGeom>
            <a:noFill/>
            <a:ln w="9525">
              <a:noFill/>
              <a:miter lim="800000"/>
              <a:headEnd/>
              <a:tailEnd/>
            </a:ln>
          </p:spPr>
          <p:txBody>
            <a:bodyPr>
              <a:spAutoFit/>
            </a:bodyPr>
            <a:lstStyle/>
            <a:p>
              <a:pPr algn="ctr"/>
              <a:r>
                <a:rPr lang="pl-PL" sz="1000">
                  <a:latin typeface="Calibri" pitchFamily="34" charset="0"/>
                </a:rPr>
                <a:t>Workflow environment</a:t>
              </a:r>
            </a:p>
          </p:txBody>
        </p:sp>
        <p:sp>
          <p:nvSpPr>
            <p:cNvPr id="12330" name="pole tekstowe 28"/>
            <p:cNvSpPr txBox="1">
              <a:spLocks noChangeArrowheads="1"/>
            </p:cNvSpPr>
            <p:nvPr/>
          </p:nvSpPr>
          <p:spPr bwMode="auto">
            <a:xfrm>
              <a:off x="505544" y="5246419"/>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pic>
          <p:nvPicPr>
            <p:cNvPr id="12331" name="Obraz 87" descr="admin.png"/>
            <p:cNvPicPr>
              <a:picLocks noChangeAspect="1"/>
            </p:cNvPicPr>
            <p:nvPr/>
          </p:nvPicPr>
          <p:blipFill>
            <a:blip r:embed="rId5" cstate="print"/>
            <a:srcRect/>
            <a:stretch>
              <a:fillRect/>
            </a:stretch>
          </p:blipFill>
          <p:spPr bwMode="auto">
            <a:xfrm>
              <a:off x="567527" y="5508029"/>
              <a:ext cx="448627" cy="576064"/>
            </a:xfrm>
            <a:prstGeom prst="rect">
              <a:avLst/>
            </a:prstGeom>
            <a:noFill/>
            <a:ln w="9525">
              <a:noFill/>
              <a:miter lim="800000"/>
              <a:headEnd/>
              <a:tailEnd/>
            </a:ln>
          </p:spPr>
        </p:pic>
        <p:sp>
          <p:nvSpPr>
            <p:cNvPr id="12332" name="pole tekstowe 30"/>
            <p:cNvSpPr txBox="1">
              <a:spLocks noChangeArrowheads="1"/>
            </p:cNvSpPr>
            <p:nvPr/>
          </p:nvSpPr>
          <p:spPr bwMode="auto">
            <a:xfrm>
              <a:off x="283650" y="6084093"/>
              <a:ext cx="1016381" cy="271386"/>
            </a:xfrm>
            <a:prstGeom prst="rect">
              <a:avLst/>
            </a:prstGeom>
            <a:noFill/>
            <a:ln w="9525">
              <a:noFill/>
              <a:miter lim="800000"/>
              <a:headEnd/>
              <a:tailEnd/>
            </a:ln>
          </p:spPr>
          <p:txBody>
            <a:bodyPr>
              <a:spAutoFit/>
            </a:bodyPr>
            <a:lstStyle/>
            <a:p>
              <a:pPr algn="ctr"/>
              <a:r>
                <a:rPr lang="pl-PL" sz="1000">
                  <a:latin typeface="Calibri" pitchFamily="34" charset="0"/>
                </a:rPr>
                <a:t>End user</a:t>
              </a:r>
            </a:p>
          </p:txBody>
        </p:sp>
      </p:grpSp>
      <p:cxnSp>
        <p:nvCxnSpPr>
          <p:cNvPr id="33" name="Łącznik prosty ze strzałką 32"/>
          <p:cNvCxnSpPr/>
          <p:nvPr/>
        </p:nvCxnSpPr>
        <p:spPr>
          <a:xfrm>
            <a:off x="1110241" y="3380271"/>
            <a:ext cx="1632960" cy="0"/>
          </a:xfrm>
          <a:prstGeom prst="straightConnector1">
            <a:avLst/>
          </a:prstGeom>
          <a:ln>
            <a:solidFill>
              <a:srgbClr val="26697A"/>
            </a:solidFill>
            <a:tailEnd type="triangle"/>
          </a:ln>
        </p:spPr>
        <p:style>
          <a:lnRef idx="1">
            <a:schemeClr val="accent1"/>
          </a:lnRef>
          <a:fillRef idx="0">
            <a:schemeClr val="accent1"/>
          </a:fillRef>
          <a:effectRef idx="0">
            <a:schemeClr val="accent1"/>
          </a:effectRef>
          <a:fontRef idx="minor">
            <a:schemeClr val="tx1"/>
          </a:fontRef>
        </p:style>
      </p:cxnSp>
      <p:sp>
        <p:nvSpPr>
          <p:cNvPr id="12304" name="pole tekstowe 14"/>
          <p:cNvSpPr txBox="1">
            <a:spLocks noChangeArrowheads="1"/>
          </p:cNvSpPr>
          <p:nvPr/>
        </p:nvSpPr>
        <p:spPr bwMode="auto">
          <a:xfrm>
            <a:off x="1110241" y="3380271"/>
            <a:ext cx="1632960" cy="502613"/>
          </a:xfrm>
          <a:prstGeom prst="rect">
            <a:avLst/>
          </a:prstGeom>
          <a:noFill/>
          <a:ln w="9525">
            <a:noFill/>
            <a:miter lim="800000"/>
            <a:headEnd/>
            <a:tailEnd/>
          </a:ln>
        </p:spPr>
        <p:txBody>
          <a:bodyPr lIns="82945" tIns="41473" rIns="82945" bIns="41473">
            <a:spAutoFit/>
          </a:bodyPr>
          <a:lstStyle/>
          <a:p>
            <a:r>
              <a:rPr lang="pl-PL" sz="900">
                <a:latin typeface="Calibri" pitchFamily="34" charset="0"/>
              </a:rPr>
              <a:t>Present security token (obtained from authentication service)</a:t>
            </a:r>
          </a:p>
        </p:txBody>
      </p:sp>
      <p:sp>
        <p:nvSpPr>
          <p:cNvPr id="12305" name="pole tekstowe 291"/>
          <p:cNvSpPr txBox="1">
            <a:spLocks noChangeArrowheads="1"/>
          </p:cNvSpPr>
          <p:nvPr/>
        </p:nvSpPr>
        <p:spPr bwMode="auto">
          <a:xfrm>
            <a:off x="3134880" y="3969294"/>
            <a:ext cx="1306080" cy="250586"/>
          </a:xfrm>
          <a:prstGeom prst="rect">
            <a:avLst/>
          </a:prstGeom>
          <a:noFill/>
          <a:ln w="9525">
            <a:noFill/>
            <a:miter lim="800000"/>
            <a:headEnd/>
            <a:tailEnd/>
          </a:ln>
        </p:spPr>
        <p:txBody>
          <a:bodyPr lIns="82945" tIns="41473" rIns="82945" bIns="41473">
            <a:spAutoFit/>
          </a:bodyPr>
          <a:lstStyle/>
          <a:p>
            <a:pPr algn="ctr"/>
            <a:r>
              <a:rPr lang="pl-PL" sz="1100" dirty="0" err="1">
                <a:latin typeface="Calibri" pitchFamily="34" charset="0"/>
              </a:rPr>
              <a:t>Tomcat</a:t>
            </a:r>
            <a:r>
              <a:rPr lang="pl-PL" sz="1100" dirty="0">
                <a:latin typeface="Calibri" pitchFamily="34" charset="0"/>
              </a:rPr>
              <a:t> </a:t>
            </a:r>
            <a:r>
              <a:rPr lang="pl-PL" sz="1100" dirty="0" err="1">
                <a:latin typeface="Calibri" pitchFamily="34" charset="0"/>
              </a:rPr>
              <a:t>container</a:t>
            </a:r>
            <a:endParaRPr lang="en-US" sz="1100" dirty="0">
              <a:latin typeface="Calibri" pitchFamily="34" charset="0"/>
            </a:endParaRPr>
          </a:p>
        </p:txBody>
      </p:sp>
      <p:cxnSp>
        <p:nvCxnSpPr>
          <p:cNvPr id="43" name="Łącznik prosty 42"/>
          <p:cNvCxnSpPr/>
          <p:nvPr/>
        </p:nvCxnSpPr>
        <p:spPr>
          <a:xfrm>
            <a:off x="3011040" y="3998096"/>
            <a:ext cx="1560960" cy="0"/>
          </a:xfrm>
          <a:prstGeom prst="line">
            <a:avLst/>
          </a:prstGeom>
          <a:ln w="19050">
            <a:solidFill>
              <a:srgbClr val="26697A"/>
            </a:solidFill>
            <a:prstDash val="dash"/>
          </a:ln>
        </p:spPr>
        <p:style>
          <a:lnRef idx="1">
            <a:schemeClr val="accent1"/>
          </a:lnRef>
          <a:fillRef idx="0">
            <a:schemeClr val="accent1"/>
          </a:fillRef>
          <a:effectRef idx="0">
            <a:schemeClr val="accent1"/>
          </a:effectRef>
          <a:fontRef idx="minor">
            <a:schemeClr val="tx1"/>
          </a:fontRef>
        </p:style>
      </p:cxnSp>
      <p:grpSp>
        <p:nvGrpSpPr>
          <p:cNvPr id="4" name="Grupa 44"/>
          <p:cNvGrpSpPr>
            <a:grpSpLocks/>
          </p:cNvGrpSpPr>
          <p:nvPr/>
        </p:nvGrpSpPr>
        <p:grpSpPr bwMode="auto">
          <a:xfrm>
            <a:off x="6400800" y="3576132"/>
            <a:ext cx="1559520" cy="653829"/>
            <a:chOff x="5193258" y="4068365"/>
            <a:chExt cx="1719262" cy="719584"/>
          </a:xfrm>
        </p:grpSpPr>
        <p:sp>
          <p:nvSpPr>
            <p:cNvPr id="46" name="Prostokąt zaokrąglony 45"/>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4" name="pole tekstowe 291"/>
            <p:cNvSpPr txBox="1">
              <a:spLocks noChangeArrowheads="1"/>
            </p:cNvSpPr>
            <p:nvPr/>
          </p:nvSpPr>
          <p:spPr bwMode="auto">
            <a:xfrm>
              <a:off x="5696619" y="4283893"/>
              <a:ext cx="783853" cy="287920"/>
            </a:xfrm>
            <a:prstGeom prst="rect">
              <a:avLst/>
            </a:prstGeom>
            <a:noFill/>
            <a:ln w="9525">
              <a:noFill/>
              <a:miter lim="800000"/>
              <a:headEnd/>
              <a:tailEnd/>
            </a:ln>
          </p:spPr>
          <p:txBody>
            <a:bodyPr>
              <a:spAutoFit/>
            </a:bodyPr>
            <a:lstStyle/>
            <a:p>
              <a:r>
                <a:rPr lang="pl-PL" sz="1100">
                  <a:latin typeface="Calibri" pitchFamily="34" charset="0"/>
                </a:rPr>
                <a:t>WebDAV</a:t>
              </a:r>
              <a:endParaRPr lang="en-US" sz="1100">
                <a:latin typeface="Calibri" pitchFamily="34" charset="0"/>
              </a:endParaRPr>
            </a:p>
          </p:txBody>
        </p:sp>
      </p:grpSp>
      <p:sp>
        <p:nvSpPr>
          <p:cNvPr id="12308" name="pole tekstowe 291"/>
          <p:cNvSpPr txBox="1">
            <a:spLocks noChangeArrowheads="1"/>
          </p:cNvSpPr>
          <p:nvPr/>
        </p:nvSpPr>
        <p:spPr bwMode="auto">
          <a:xfrm>
            <a:off x="8033761" y="3642378"/>
            <a:ext cx="7113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User access</a:t>
            </a:r>
          </a:p>
          <a:p>
            <a:pPr algn="ctr"/>
            <a:r>
              <a:rPr lang="pl-PL" sz="1300">
                <a:latin typeface="Calibri" pitchFamily="34" charset="0"/>
              </a:rPr>
              <a:t>layer</a:t>
            </a:r>
            <a:endParaRPr lang="en-US" sz="1300">
              <a:latin typeface="Calibri" pitchFamily="34" charset="0"/>
            </a:endParaRPr>
          </a:p>
        </p:txBody>
      </p:sp>
      <p:grpSp>
        <p:nvGrpSpPr>
          <p:cNvPr id="5" name="Grupa 48"/>
          <p:cNvGrpSpPr>
            <a:grpSpLocks/>
          </p:cNvGrpSpPr>
          <p:nvPr/>
        </p:nvGrpSpPr>
        <p:grpSpPr bwMode="auto">
          <a:xfrm>
            <a:off x="3003841" y="4361015"/>
            <a:ext cx="1559520" cy="652388"/>
            <a:chOff x="5193258" y="4068365"/>
            <a:chExt cx="1719262" cy="719584"/>
          </a:xfrm>
        </p:grpSpPr>
        <p:sp>
          <p:nvSpPr>
            <p:cNvPr id="50" name="Prostokąt zaokrąglony 49"/>
            <p:cNvSpPr/>
            <p:nvPr/>
          </p:nvSpPr>
          <p:spPr bwMode="auto">
            <a:xfrm>
              <a:off x="5193258" y="4068365"/>
              <a:ext cx="1719262"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2" name="pole tekstowe 291"/>
            <p:cNvSpPr txBox="1">
              <a:spLocks noChangeArrowheads="1"/>
            </p:cNvSpPr>
            <p:nvPr/>
          </p:nvSpPr>
          <p:spPr bwMode="auto">
            <a:xfrm>
              <a:off x="5521858" y="4191415"/>
              <a:ext cx="1079524" cy="475268"/>
            </a:xfrm>
            <a:prstGeom prst="rect">
              <a:avLst/>
            </a:prstGeom>
            <a:noFill/>
            <a:ln w="9525">
              <a:noFill/>
              <a:miter lim="800000"/>
              <a:headEnd/>
              <a:tailEnd/>
            </a:ln>
          </p:spPr>
          <p:txBody>
            <a:bodyPr>
              <a:spAutoFit/>
            </a:bodyPr>
            <a:lstStyle/>
            <a:p>
              <a:pPr algn="ctr"/>
              <a:r>
                <a:rPr lang="en-GB" sz="1100">
                  <a:latin typeface="Calibri" pitchFamily="34" charset="0"/>
                </a:rPr>
                <a:t>QCG Computing</a:t>
              </a:r>
              <a:endParaRPr lang="en-US" sz="1100">
                <a:latin typeface="Calibri" pitchFamily="34" charset="0"/>
              </a:endParaRPr>
            </a:p>
          </p:txBody>
        </p:sp>
      </p:grpSp>
      <p:grpSp>
        <p:nvGrpSpPr>
          <p:cNvPr id="6" name="Grupa 54"/>
          <p:cNvGrpSpPr>
            <a:grpSpLocks/>
          </p:cNvGrpSpPr>
          <p:nvPr/>
        </p:nvGrpSpPr>
        <p:grpSpPr bwMode="auto">
          <a:xfrm>
            <a:off x="4618080" y="4361015"/>
            <a:ext cx="1697760" cy="652388"/>
            <a:chOff x="5099479" y="4068365"/>
            <a:chExt cx="1872208" cy="719584"/>
          </a:xfrm>
        </p:grpSpPr>
        <p:sp>
          <p:nvSpPr>
            <p:cNvPr id="56" name="Prostokąt zaokrąglony 55"/>
            <p:cNvSpPr/>
            <p:nvPr/>
          </p:nvSpPr>
          <p:spPr bwMode="auto">
            <a:xfrm>
              <a:off x="5193168" y="4068365"/>
              <a:ext cx="1719765"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0" name="pole tekstowe 291"/>
            <p:cNvSpPr txBox="1">
              <a:spLocks noChangeArrowheads="1"/>
            </p:cNvSpPr>
            <p:nvPr/>
          </p:nvSpPr>
          <p:spPr bwMode="auto">
            <a:xfrm>
              <a:off x="5099479" y="4111908"/>
              <a:ext cx="1872208" cy="661981"/>
            </a:xfrm>
            <a:prstGeom prst="rect">
              <a:avLst/>
            </a:prstGeom>
            <a:noFill/>
            <a:ln w="9525">
              <a:noFill/>
              <a:miter lim="800000"/>
              <a:headEnd/>
              <a:tailEnd/>
            </a:ln>
          </p:spPr>
          <p:txBody>
            <a:bodyPr>
              <a:spAutoFit/>
            </a:bodyPr>
            <a:lstStyle/>
            <a:p>
              <a:pPr algn="ctr"/>
              <a:r>
                <a:rPr lang="pl-PL" sz="1100">
                  <a:latin typeface="Calibri" pitchFamily="34" charset="0"/>
                </a:rPr>
                <a:t>Job Submission Service (OGSA BES / Globus GRAM)</a:t>
              </a:r>
              <a:endParaRPr lang="en-US" sz="1100">
                <a:latin typeface="Calibri" pitchFamily="34" charset="0"/>
              </a:endParaRPr>
            </a:p>
          </p:txBody>
        </p:sp>
      </p:grpSp>
      <p:grpSp>
        <p:nvGrpSpPr>
          <p:cNvPr id="7" name="Grupa 57"/>
          <p:cNvGrpSpPr>
            <a:grpSpLocks/>
          </p:cNvGrpSpPr>
          <p:nvPr/>
        </p:nvGrpSpPr>
        <p:grpSpPr bwMode="auto">
          <a:xfrm>
            <a:off x="6400801" y="4361015"/>
            <a:ext cx="1568160" cy="652388"/>
            <a:chOff x="5193258" y="4068365"/>
            <a:chExt cx="1728191" cy="719584"/>
          </a:xfrm>
        </p:grpSpPr>
        <p:sp>
          <p:nvSpPr>
            <p:cNvPr id="59" name="Prostokąt zaokrąglony 58"/>
            <p:cNvSpPr/>
            <p:nvPr/>
          </p:nvSpPr>
          <p:spPr bwMode="auto">
            <a:xfrm>
              <a:off x="5193258" y="4068365"/>
              <a:ext cx="1718669"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18" name="pole tekstowe 291"/>
            <p:cNvSpPr txBox="1">
              <a:spLocks noChangeArrowheads="1"/>
            </p:cNvSpPr>
            <p:nvPr/>
          </p:nvSpPr>
          <p:spPr bwMode="auto">
            <a:xfrm>
              <a:off x="5193258" y="4283893"/>
              <a:ext cx="1728191" cy="288556"/>
            </a:xfrm>
            <a:prstGeom prst="rect">
              <a:avLst/>
            </a:prstGeom>
            <a:noFill/>
            <a:ln w="9525">
              <a:noFill/>
              <a:miter lim="800000"/>
              <a:headEnd/>
              <a:tailEnd/>
            </a:ln>
          </p:spPr>
          <p:txBody>
            <a:bodyPr>
              <a:spAutoFit/>
            </a:bodyPr>
            <a:lstStyle/>
            <a:p>
              <a:pPr algn="ctr"/>
              <a:r>
                <a:rPr lang="pl-PL" sz="1100">
                  <a:latin typeface="Calibri" pitchFamily="34" charset="0"/>
                </a:rPr>
                <a:t>RealityGrid SWS</a:t>
              </a:r>
              <a:endParaRPr lang="en-US" sz="1100">
                <a:latin typeface="Calibri" pitchFamily="34" charset="0"/>
              </a:endParaRPr>
            </a:p>
          </p:txBody>
        </p:sp>
      </p:grpSp>
      <p:sp>
        <p:nvSpPr>
          <p:cNvPr id="12312" name="pole tekstowe 291"/>
          <p:cNvSpPr txBox="1">
            <a:spLocks noChangeArrowheads="1"/>
          </p:cNvSpPr>
          <p:nvPr/>
        </p:nvSpPr>
        <p:spPr bwMode="auto">
          <a:xfrm>
            <a:off x="7968960" y="4361015"/>
            <a:ext cx="8481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Resource client</a:t>
            </a:r>
          </a:p>
          <a:p>
            <a:pPr algn="ctr"/>
            <a:r>
              <a:rPr lang="pl-PL" sz="1300">
                <a:latin typeface="Calibri" pitchFamily="34" charset="0"/>
              </a:rPr>
              <a:t>layer</a:t>
            </a:r>
            <a:endParaRPr lang="en-US" sz="1300">
              <a:latin typeface="Calibri" pitchFamily="34" charset="0"/>
            </a:endParaRPr>
          </a:p>
        </p:txBody>
      </p:sp>
      <p:pic>
        <p:nvPicPr>
          <p:cNvPr id="12313" name="Obraz 246" descr="generic_server02.png"/>
          <p:cNvPicPr>
            <a:picLocks noChangeAspect="1"/>
          </p:cNvPicPr>
          <p:nvPr/>
        </p:nvPicPr>
        <p:blipFill>
          <a:blip r:embed="rId6" cstate="print"/>
          <a:srcRect/>
          <a:stretch>
            <a:fillRect/>
          </a:stretch>
        </p:blipFill>
        <p:spPr bwMode="auto">
          <a:xfrm>
            <a:off x="7380001" y="5840383"/>
            <a:ext cx="479520" cy="627906"/>
          </a:xfrm>
          <a:prstGeom prst="rect">
            <a:avLst/>
          </a:prstGeom>
          <a:noFill/>
          <a:ln w="9525">
            <a:noFill/>
            <a:miter lim="800000"/>
            <a:headEnd/>
            <a:tailEnd/>
          </a:ln>
        </p:spPr>
      </p:pic>
      <p:pic>
        <p:nvPicPr>
          <p:cNvPr id="12314" name="Obraz 247" descr="db1.png"/>
          <p:cNvPicPr>
            <a:picLocks noChangeAspect="1"/>
          </p:cNvPicPr>
          <p:nvPr/>
        </p:nvPicPr>
        <p:blipFill>
          <a:blip r:embed="rId7" cstate="print"/>
          <a:srcRect/>
          <a:stretch>
            <a:fillRect/>
          </a:stretch>
        </p:blipFill>
        <p:spPr bwMode="auto">
          <a:xfrm>
            <a:off x="7976160" y="5874947"/>
            <a:ext cx="535680" cy="591902"/>
          </a:xfrm>
          <a:prstGeom prst="rect">
            <a:avLst/>
          </a:prstGeom>
          <a:noFill/>
          <a:ln w="9525">
            <a:noFill/>
            <a:miter lim="800000"/>
            <a:headEnd/>
            <a:tailEnd/>
          </a:ln>
        </p:spPr>
      </p:pic>
      <p:cxnSp>
        <p:nvCxnSpPr>
          <p:cNvPr id="65" name="Łącznik prosty ze strzałką 64"/>
          <p:cNvCxnSpPr/>
          <p:nvPr/>
        </p:nvCxnSpPr>
        <p:spPr>
          <a:xfrm>
            <a:off x="4376160" y="5209263"/>
            <a:ext cx="0" cy="457968"/>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16" name="pole tekstowe 14"/>
          <p:cNvSpPr txBox="1">
            <a:spLocks noChangeArrowheads="1"/>
          </p:cNvSpPr>
          <p:nvPr/>
        </p:nvSpPr>
        <p:spPr bwMode="auto">
          <a:xfrm>
            <a:off x="4440960" y="5209263"/>
            <a:ext cx="2939040" cy="362918"/>
          </a:xfrm>
          <a:prstGeom prst="rect">
            <a:avLst/>
          </a:prstGeom>
          <a:noFill/>
          <a:ln w="9525">
            <a:noFill/>
            <a:miter lim="800000"/>
            <a:headEnd/>
            <a:tailEnd/>
          </a:ln>
        </p:spPr>
        <p:txBody>
          <a:bodyPr lIns="82945" tIns="41473" rIns="82945" bIns="41473">
            <a:spAutoFit/>
          </a:bodyPr>
          <a:lstStyle/>
          <a:p>
            <a:r>
              <a:rPr lang="pl-PL" sz="900">
                <a:latin typeface="Calibri" pitchFamily="34" charset="0"/>
              </a:rPr>
              <a:t>Delegate credentials, instantiate computing tasks, poll for execution status and retrieve results on behalf of the client</a:t>
            </a: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fontAlgn="auto">
              <a:lnSpc>
                <a:spcPct val="100000"/>
              </a:lnSpc>
              <a:spcBef>
                <a:spcPct val="0"/>
              </a:spcBef>
              <a:spcAft>
                <a:spcPts val="0"/>
              </a:spcAft>
              <a:buClrTx/>
              <a:buSzPct val="45000"/>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HPC </a:t>
            </a:r>
            <a:r>
              <a:rPr lang="pl-PL" sz="2800" dirty="0" err="1">
                <a:solidFill>
                  <a:srgbClr val="11488B"/>
                </a:solidFill>
                <a:effectLst>
                  <a:outerShdw blurRad="38100" dist="38100" dir="2700000" algn="tl">
                    <a:srgbClr val="000000">
                      <a:alpha val="43137"/>
                    </a:srgbClr>
                  </a:outerShdw>
                </a:effectLst>
                <a:latin typeface="+mj-lt"/>
                <a:ea typeface="+mj-ea"/>
                <a:cs typeface="+mj-cs"/>
              </a:rPr>
              <a:t>execution</a:t>
            </a:r>
            <a:r>
              <a:rPr lang="pl-PL" sz="2800" dirty="0">
                <a:solidFill>
                  <a:srgbClr val="11488B"/>
                </a:solidFill>
                <a:effectLst>
                  <a:outerShdw blurRad="38100" dist="38100" dir="2700000" algn="tl">
                    <a:srgbClr val="000000">
                      <a:alpha val="43137"/>
                    </a:srgbClr>
                  </a:outerShdw>
                </a:effectLst>
                <a:latin typeface="+mj-lt"/>
                <a:ea typeface="+mj-ea"/>
                <a:cs typeface="+mj-cs"/>
              </a:rPr>
              <a:t> environment</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9370747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noChangeArrowheads="1"/>
          </p:cNvSpPr>
          <p:nvPr/>
        </p:nvSpPr>
        <p:spPr bwMode="auto">
          <a:xfrm>
            <a:off x="6632640" y="4287331"/>
            <a:ext cx="1224000" cy="246265"/>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6" name="Text Box 2"/>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a:spcBef>
                <a:spcPct val="0"/>
              </a:spcBef>
              <a:buSzPct val="45000"/>
              <a:buFontTx/>
              <a:buNone/>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Data </a:t>
            </a:r>
            <a:r>
              <a:rPr lang="en-US" sz="2800" dirty="0">
                <a:solidFill>
                  <a:srgbClr val="11488B"/>
                </a:solidFill>
                <a:effectLst>
                  <a:outerShdw blurRad="38100" dist="38100" dir="2700000" algn="tl">
                    <a:srgbClr val="000000">
                      <a:alpha val="43137"/>
                    </a:srgbClr>
                  </a:outerShdw>
                </a:effectLst>
                <a:latin typeface="+mj-lt"/>
                <a:ea typeface="+mj-ea"/>
                <a:cs typeface="+mj-cs"/>
              </a:rPr>
              <a:t>a</a:t>
            </a:r>
            <a:r>
              <a:rPr lang="pl-PL" sz="2800" dirty="0" err="1">
                <a:solidFill>
                  <a:srgbClr val="11488B"/>
                </a:solidFill>
                <a:effectLst>
                  <a:outerShdw blurRad="38100" dist="38100" dir="2700000" algn="tl">
                    <a:srgbClr val="000000">
                      <a:alpha val="43137"/>
                    </a:srgbClr>
                  </a:outerShdw>
                </a:effectLst>
                <a:latin typeface="+mj-lt"/>
                <a:ea typeface="+mj-ea"/>
                <a:cs typeface="+mj-cs"/>
              </a:rPr>
              <a:t>ccess</a:t>
            </a:r>
            <a:r>
              <a:rPr lang="pl-PL" sz="2800" dirty="0">
                <a:solidFill>
                  <a:srgbClr val="11488B"/>
                </a:solidFill>
                <a:effectLst>
                  <a:outerShdw blurRad="38100" dist="38100" dir="2700000" algn="tl">
                    <a:srgbClr val="000000">
                      <a:alpha val="43137"/>
                    </a:srgbClr>
                  </a:outerShdw>
                </a:effectLst>
                <a:latin typeface="+mj-lt"/>
                <a:ea typeface="+mj-ea"/>
                <a:cs typeface="+mj-cs"/>
              </a:rPr>
              <a:t> for </a:t>
            </a:r>
            <a:r>
              <a:rPr lang="en-US" sz="2800" dirty="0" err="1">
                <a:solidFill>
                  <a:srgbClr val="11488B"/>
                </a:solidFill>
                <a:effectLst>
                  <a:outerShdw blurRad="38100" dist="38100" dir="2700000" algn="tl">
                    <a:srgbClr val="000000">
                      <a:alpha val="43137"/>
                    </a:srgbClr>
                  </a:outerShdw>
                </a:effectLst>
                <a:latin typeface="+mj-lt"/>
                <a:ea typeface="+mj-ea"/>
                <a:cs typeface="+mj-cs"/>
              </a:rPr>
              <a:t>l</a:t>
            </a:r>
            <a:r>
              <a:rPr lang="pl-PL" sz="2800" dirty="0" err="1">
                <a:solidFill>
                  <a:srgbClr val="11488B"/>
                </a:solidFill>
                <a:effectLst>
                  <a:outerShdw blurRad="38100" dist="38100" dir="2700000" algn="tl">
                    <a:srgbClr val="000000">
                      <a:alpha val="43137"/>
                    </a:srgbClr>
                  </a:outerShdw>
                </a:effectLst>
                <a:latin typeface="+mj-lt"/>
                <a:ea typeface="+mj-ea"/>
                <a:cs typeface="+mj-cs"/>
              </a:rPr>
              <a:t>arge</a:t>
            </a:r>
            <a:r>
              <a:rPr lang="pl-PL" sz="2800" dirty="0">
                <a:solidFill>
                  <a:srgbClr val="11488B"/>
                </a:solidFill>
                <a:effectLst>
                  <a:outerShdw blurRad="38100" dist="38100" dir="2700000" algn="tl">
                    <a:srgbClr val="000000">
                      <a:alpha val="43137"/>
                    </a:srgbClr>
                  </a:outerShdw>
                </a:effectLst>
                <a:latin typeface="+mj-lt"/>
                <a:ea typeface="+mj-ea"/>
                <a:cs typeface="+mj-cs"/>
              </a:rPr>
              <a:t> </a:t>
            </a:r>
            <a:r>
              <a:rPr lang="en-US" sz="2800" dirty="0" err="1">
                <a:solidFill>
                  <a:srgbClr val="11488B"/>
                </a:solidFill>
                <a:effectLst>
                  <a:outerShdw blurRad="38100" dist="38100" dir="2700000" algn="tl">
                    <a:srgbClr val="000000">
                      <a:alpha val="43137"/>
                    </a:srgbClr>
                  </a:outerShdw>
                </a:effectLst>
                <a:latin typeface="+mj-lt"/>
                <a:ea typeface="+mj-ea"/>
                <a:cs typeface="+mj-cs"/>
              </a:rPr>
              <a:t>b</a:t>
            </a:r>
            <a:r>
              <a:rPr lang="pl-PL" sz="2800" dirty="0" err="1">
                <a:solidFill>
                  <a:srgbClr val="11488B"/>
                </a:solidFill>
                <a:effectLst>
                  <a:outerShdw blurRad="38100" dist="38100" dir="2700000" algn="tl">
                    <a:srgbClr val="000000">
                      <a:alpha val="43137"/>
                    </a:srgbClr>
                  </a:outerShdw>
                </a:effectLst>
                <a:latin typeface="+mj-lt"/>
                <a:ea typeface="+mj-ea"/>
                <a:cs typeface="+mj-cs"/>
              </a:rPr>
              <a:t>inary</a:t>
            </a:r>
            <a:r>
              <a:rPr lang="pl-PL" sz="2800" dirty="0">
                <a:solidFill>
                  <a:srgbClr val="11488B"/>
                </a:solidFill>
                <a:effectLst>
                  <a:outerShdw blurRad="38100" dist="38100" dir="2700000" algn="tl">
                    <a:srgbClr val="000000">
                      <a:alpha val="43137"/>
                    </a:srgbClr>
                  </a:outerShdw>
                </a:effectLst>
                <a:latin typeface="+mj-lt"/>
                <a:ea typeface="+mj-ea"/>
                <a:cs typeface="+mj-cs"/>
              </a:rPr>
              <a:t> </a:t>
            </a:r>
            <a:r>
              <a:rPr lang="en-US" sz="2800" dirty="0">
                <a:solidFill>
                  <a:srgbClr val="11488B"/>
                </a:solidFill>
                <a:effectLst>
                  <a:outerShdw blurRad="38100" dist="38100" dir="2700000" algn="tl">
                    <a:srgbClr val="000000">
                      <a:alpha val="43137"/>
                    </a:srgbClr>
                  </a:outerShdw>
                </a:effectLst>
                <a:latin typeface="+mj-lt"/>
                <a:ea typeface="+mj-ea"/>
                <a:cs typeface="+mj-cs"/>
              </a:rPr>
              <a:t>o</a:t>
            </a:r>
            <a:r>
              <a:rPr lang="pl-PL" sz="2800" dirty="0" err="1">
                <a:solidFill>
                  <a:srgbClr val="11488B"/>
                </a:solidFill>
                <a:effectLst>
                  <a:outerShdw blurRad="38100" dist="38100" dir="2700000" algn="tl">
                    <a:srgbClr val="000000">
                      <a:alpha val="43137"/>
                    </a:srgbClr>
                  </a:outerShdw>
                </a:effectLst>
                <a:latin typeface="+mj-lt"/>
                <a:ea typeface="+mj-ea"/>
                <a:cs typeface="+mj-cs"/>
              </a:rPr>
              <a:t>bj</a:t>
            </a:r>
            <a:r>
              <a:rPr lang="pl-PL" sz="28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ects</a:t>
            </a:r>
            <a:endParaRPr lang="pl-PL" sz="28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6147" name="AutoShape 3"/>
          <p:cNvSpPr>
            <a:spLocks noChangeArrowheads="1"/>
          </p:cNvSpPr>
          <p:nvPr/>
        </p:nvSpPr>
        <p:spPr bwMode="auto">
          <a:xfrm>
            <a:off x="874081" y="1299016"/>
            <a:ext cx="3129120" cy="2390651"/>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8" name="AutoShape 4"/>
          <p:cNvSpPr>
            <a:spLocks noChangeArrowheads="1"/>
          </p:cNvSpPr>
          <p:nvPr/>
        </p:nvSpPr>
        <p:spPr bwMode="auto">
          <a:xfrm>
            <a:off x="995040" y="1366704"/>
            <a:ext cx="99648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9" name="Text Box 5"/>
          <p:cNvSpPr txBox="1">
            <a:spLocks noChangeArrowheads="1"/>
          </p:cNvSpPr>
          <p:nvPr/>
        </p:nvSpPr>
        <p:spPr bwMode="auto">
          <a:xfrm>
            <a:off x="895680" y="1394067"/>
            <a:ext cx="115488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LOBCDER host</a:t>
            </a:r>
          </a:p>
          <a:p>
            <a:pPr algn="ctr" eaLnBrk="1" hangingPunct="1">
              <a:buClrTx/>
              <a:buSzPct val="80000"/>
              <a:buFontTx/>
              <a:buNone/>
            </a:pPr>
            <a:r>
              <a:rPr lang="pl-PL" sz="1000">
                <a:latin typeface="Calibri" pitchFamily="34" charset="0"/>
              </a:rPr>
              <a:t>(149.156.10.143)</a:t>
            </a:r>
          </a:p>
        </p:txBody>
      </p:sp>
      <p:sp>
        <p:nvSpPr>
          <p:cNvPr id="6150" name="AutoShape 6"/>
          <p:cNvSpPr>
            <a:spLocks noChangeArrowheads="1"/>
          </p:cNvSpPr>
          <p:nvPr/>
        </p:nvSpPr>
        <p:spPr bwMode="auto">
          <a:xfrm>
            <a:off x="969121" y="2223594"/>
            <a:ext cx="2927520" cy="1360943"/>
          </a:xfrm>
          <a:prstGeom prst="roundRect">
            <a:avLst>
              <a:gd name="adj" fmla="val 691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1" name="Text Box 7"/>
          <p:cNvSpPr txBox="1">
            <a:spLocks noChangeArrowheads="1"/>
          </p:cNvSpPr>
          <p:nvPr/>
        </p:nvSpPr>
        <p:spPr bwMode="auto">
          <a:xfrm>
            <a:off x="1272960" y="2252397"/>
            <a:ext cx="233568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LOBCDER service backend</a:t>
            </a:r>
          </a:p>
        </p:txBody>
      </p:sp>
      <p:sp>
        <p:nvSpPr>
          <p:cNvPr id="6152" name="AutoShape 8"/>
          <p:cNvSpPr>
            <a:spLocks noChangeArrowheads="1"/>
          </p:cNvSpPr>
          <p:nvPr/>
        </p:nvSpPr>
        <p:spPr bwMode="auto">
          <a:xfrm>
            <a:off x="3083040" y="2936469"/>
            <a:ext cx="626400" cy="551577"/>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3" name="Text Box 9"/>
          <p:cNvSpPr txBox="1">
            <a:spLocks noChangeArrowheads="1"/>
          </p:cNvSpPr>
          <p:nvPr/>
        </p:nvSpPr>
        <p:spPr bwMode="auto">
          <a:xfrm>
            <a:off x="2884320" y="3079044"/>
            <a:ext cx="101232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catalogue</a:t>
            </a:r>
          </a:p>
        </p:txBody>
      </p:sp>
      <p:sp>
        <p:nvSpPr>
          <p:cNvPr id="6154" name="AutoShape 10"/>
          <p:cNvSpPr>
            <a:spLocks noChangeArrowheads="1"/>
          </p:cNvSpPr>
          <p:nvPr/>
        </p:nvSpPr>
        <p:spPr bwMode="auto">
          <a:xfrm>
            <a:off x="2584801" y="1458874"/>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5" name="Text Box 11"/>
          <p:cNvSpPr txBox="1">
            <a:spLocks noChangeArrowheads="1"/>
          </p:cNvSpPr>
          <p:nvPr/>
        </p:nvSpPr>
        <p:spPr bwMode="auto">
          <a:xfrm>
            <a:off x="2651041" y="1504958"/>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WebDAV servlet</a:t>
            </a:r>
          </a:p>
        </p:txBody>
      </p:sp>
      <p:sp>
        <p:nvSpPr>
          <p:cNvPr id="6156" name="Oval 12"/>
          <p:cNvSpPr>
            <a:spLocks noChangeArrowheads="1"/>
          </p:cNvSpPr>
          <p:nvPr/>
        </p:nvSpPr>
        <p:spPr bwMode="auto">
          <a:xfrm>
            <a:off x="4168801" y="1565445"/>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7" name="Line 13"/>
          <p:cNvSpPr>
            <a:spLocks noChangeShapeType="1"/>
          </p:cNvSpPr>
          <p:nvPr/>
        </p:nvSpPr>
        <p:spPr bwMode="auto">
          <a:xfrm>
            <a:off x="4088161" y="160144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58" name="AutoShape 14"/>
          <p:cNvSpPr>
            <a:spLocks noChangeArrowheads="1"/>
          </p:cNvSpPr>
          <p:nvPr/>
        </p:nvSpPr>
        <p:spPr bwMode="auto">
          <a:xfrm>
            <a:off x="1088640" y="2513064"/>
            <a:ext cx="1895040" cy="29811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9" name="Text Box 15"/>
          <p:cNvSpPr txBox="1">
            <a:spLocks noChangeArrowheads="1"/>
          </p:cNvSpPr>
          <p:nvPr/>
        </p:nvSpPr>
        <p:spPr bwMode="auto">
          <a:xfrm>
            <a:off x="1592640" y="2524586"/>
            <a:ext cx="1656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factory</a:t>
            </a:r>
          </a:p>
        </p:txBody>
      </p:sp>
      <p:sp>
        <p:nvSpPr>
          <p:cNvPr id="6160" name="AutoShape 16"/>
          <p:cNvSpPr>
            <a:spLocks noChangeArrowheads="1"/>
          </p:cNvSpPr>
          <p:nvPr/>
        </p:nvSpPr>
        <p:spPr bwMode="auto">
          <a:xfrm>
            <a:off x="1123200" y="2950871"/>
            <a:ext cx="604800" cy="521335"/>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1" name="Text Box 17"/>
          <p:cNvSpPr txBox="1">
            <a:spLocks noChangeArrowheads="1"/>
          </p:cNvSpPr>
          <p:nvPr/>
        </p:nvSpPr>
        <p:spPr bwMode="auto">
          <a:xfrm>
            <a:off x="1046880" y="2936469"/>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p:txBody>
      </p:sp>
      <p:sp>
        <p:nvSpPr>
          <p:cNvPr id="6162" name="AutoShape 18"/>
          <p:cNvSpPr>
            <a:spLocks noChangeArrowheads="1"/>
          </p:cNvSpPr>
          <p:nvPr/>
        </p:nvSpPr>
        <p:spPr bwMode="auto">
          <a:xfrm>
            <a:off x="1872000" y="2942230"/>
            <a:ext cx="604800" cy="521335"/>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3" name="Text Box 19"/>
          <p:cNvSpPr txBox="1">
            <a:spLocks noChangeArrowheads="1"/>
          </p:cNvSpPr>
          <p:nvPr/>
        </p:nvSpPr>
        <p:spPr bwMode="auto">
          <a:xfrm>
            <a:off x="1784160" y="2926387"/>
            <a:ext cx="828000" cy="553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a:p>
            <a:pPr algn="ctr" eaLnBrk="1" hangingPunct="1">
              <a:buClrTx/>
              <a:buSzPct val="80000"/>
              <a:buFontTx/>
              <a:buNone/>
            </a:pPr>
            <a:r>
              <a:rPr lang="pl-PL" sz="1000">
                <a:latin typeface="Calibri" pitchFamily="34" charset="0"/>
              </a:rPr>
              <a:t>(SWIFT)</a:t>
            </a:r>
          </a:p>
        </p:txBody>
      </p:sp>
      <p:grpSp>
        <p:nvGrpSpPr>
          <p:cNvPr id="6164" name="Group 20"/>
          <p:cNvGrpSpPr>
            <a:grpSpLocks/>
          </p:cNvGrpSpPr>
          <p:nvPr/>
        </p:nvGrpSpPr>
        <p:grpSpPr bwMode="auto">
          <a:xfrm>
            <a:off x="1638720" y="3866805"/>
            <a:ext cx="1010880" cy="792083"/>
            <a:chOff x="1138" y="2685"/>
            <a:chExt cx="702" cy="550"/>
          </a:xfrm>
        </p:grpSpPr>
        <p:sp>
          <p:nvSpPr>
            <p:cNvPr id="6165" name="AutoShape 21"/>
            <p:cNvSpPr>
              <a:spLocks noChangeArrowheads="1"/>
            </p:cNvSpPr>
            <p:nvPr/>
          </p:nvSpPr>
          <p:spPr bwMode="auto">
            <a:xfrm>
              <a:off x="1276" y="2685"/>
              <a:ext cx="434" cy="548"/>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Text Box 22"/>
            <p:cNvSpPr txBox="1">
              <a:spLocks noChangeArrowheads="1"/>
            </p:cNvSpPr>
            <p:nvPr/>
          </p:nvSpPr>
          <p:spPr bwMode="auto">
            <a:xfrm>
              <a:off x="1138" y="2849"/>
              <a:ext cx="70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SWIFT</a:t>
              </a:r>
            </a:p>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backend</a:t>
              </a:r>
            </a:p>
          </p:txBody>
        </p:sp>
      </p:grpSp>
      <p:sp>
        <p:nvSpPr>
          <p:cNvPr id="6167" name="Line 23"/>
          <p:cNvSpPr>
            <a:spLocks noChangeShapeType="1"/>
          </p:cNvSpPr>
          <p:nvPr/>
        </p:nvSpPr>
        <p:spPr bwMode="auto">
          <a:xfrm>
            <a:off x="2174400" y="3479406"/>
            <a:ext cx="1440" cy="384521"/>
          </a:xfrm>
          <a:prstGeom prst="line">
            <a:avLst/>
          </a:prstGeom>
          <a:noFill/>
          <a:ln w="9360">
            <a:solidFill>
              <a:srgbClr val="385D8A"/>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68" name="AutoShape 24"/>
          <p:cNvSpPr>
            <a:spLocks noChangeArrowheads="1"/>
          </p:cNvSpPr>
          <p:nvPr/>
        </p:nvSpPr>
        <p:spPr bwMode="auto">
          <a:xfrm>
            <a:off x="4832640" y="1568326"/>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9" name="AutoShape 25"/>
          <p:cNvSpPr>
            <a:spLocks noChangeArrowheads="1"/>
          </p:cNvSpPr>
          <p:nvPr/>
        </p:nvSpPr>
        <p:spPr bwMode="auto">
          <a:xfrm>
            <a:off x="4904640" y="1631692"/>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0" name="Text Box 26"/>
          <p:cNvSpPr txBox="1">
            <a:spLocks noChangeArrowheads="1"/>
          </p:cNvSpPr>
          <p:nvPr/>
        </p:nvSpPr>
        <p:spPr bwMode="auto">
          <a:xfrm>
            <a:off x="4904640" y="1631692"/>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Core component host</a:t>
            </a:r>
          </a:p>
          <a:p>
            <a:pPr algn="ctr" eaLnBrk="1" hangingPunct="1">
              <a:buClrTx/>
              <a:buSzPct val="80000"/>
              <a:buFontTx/>
              <a:buNone/>
            </a:pPr>
            <a:r>
              <a:rPr lang="pl-PL" sz="1000">
                <a:latin typeface="Calibri" pitchFamily="34" charset="0"/>
              </a:rPr>
              <a:t>(vph.cyfronet.pl)</a:t>
            </a:r>
          </a:p>
        </p:txBody>
      </p:sp>
      <p:sp>
        <p:nvSpPr>
          <p:cNvPr id="6171" name="AutoShape 27"/>
          <p:cNvSpPr>
            <a:spLocks noChangeArrowheads="1"/>
          </p:cNvSpPr>
          <p:nvPr/>
        </p:nvSpPr>
        <p:spPr bwMode="auto">
          <a:xfrm>
            <a:off x="6704640" y="1640333"/>
            <a:ext cx="1152000" cy="1010986"/>
          </a:xfrm>
          <a:prstGeom prst="roundRect">
            <a:avLst>
              <a:gd name="adj" fmla="val 6912"/>
            </a:avLst>
          </a:prstGeom>
          <a:solidFill>
            <a:srgbClr val="E17B7C"/>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2" name="Text Box 28"/>
          <p:cNvSpPr txBox="1">
            <a:spLocks noChangeArrowheads="1"/>
          </p:cNvSpPr>
          <p:nvPr/>
        </p:nvSpPr>
        <p:spPr bwMode="auto">
          <a:xfrm>
            <a:off x="6632640" y="1712340"/>
            <a:ext cx="1368000" cy="938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Data Manager</a:t>
            </a:r>
          </a:p>
          <a:p>
            <a:pPr algn="ctr" eaLnBrk="1" hangingPunct="1">
              <a:buClrTx/>
              <a:buSzPct val="80000"/>
              <a:buFontTx/>
              <a:buNone/>
            </a:pPr>
            <a:r>
              <a:rPr lang="pl-PL" sz="1100">
                <a:latin typeface="Calibri" pitchFamily="34" charset="0"/>
              </a:rPr>
              <a:t>Portlet</a:t>
            </a:r>
          </a:p>
          <a:p>
            <a:pPr algn="ctr" eaLnBrk="1" hangingPunct="1">
              <a:buClrTx/>
              <a:buSzPct val="80000"/>
              <a:buFontTx/>
              <a:buNone/>
            </a:pPr>
            <a:r>
              <a:rPr lang="pl-PL" sz="1100">
                <a:latin typeface="Calibri" pitchFamily="34" charset="0"/>
              </a:rPr>
              <a:t>(VPH-Share</a:t>
            </a:r>
          </a:p>
          <a:p>
            <a:pPr algn="ctr" eaLnBrk="1" hangingPunct="1">
              <a:buClrTx/>
              <a:buSzPct val="80000"/>
              <a:buFontTx/>
              <a:buNone/>
            </a:pPr>
            <a:r>
              <a:rPr lang="pl-PL" sz="1100">
                <a:latin typeface="Calibri" pitchFamily="34" charset="0"/>
              </a:rPr>
              <a:t>Master Interface component)</a:t>
            </a:r>
          </a:p>
        </p:txBody>
      </p:sp>
      <p:pic>
        <p:nvPicPr>
          <p:cNvPr id="617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2144386"/>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4" name="Line 30"/>
          <p:cNvSpPr>
            <a:spLocks noChangeShapeType="1"/>
          </p:cNvSpPr>
          <p:nvPr/>
        </p:nvSpPr>
        <p:spPr bwMode="auto">
          <a:xfrm>
            <a:off x="4240800" y="1601448"/>
            <a:ext cx="288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5" name="Line 31"/>
          <p:cNvSpPr>
            <a:spLocks noChangeShapeType="1"/>
          </p:cNvSpPr>
          <p:nvPr/>
        </p:nvSpPr>
        <p:spPr bwMode="auto">
          <a:xfrm>
            <a:off x="4528800" y="1601448"/>
            <a:ext cx="15840" cy="2847179"/>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6" name="AutoShape 32"/>
          <p:cNvSpPr>
            <a:spLocks noChangeArrowheads="1"/>
          </p:cNvSpPr>
          <p:nvPr/>
        </p:nvSpPr>
        <p:spPr bwMode="auto">
          <a:xfrm>
            <a:off x="4832640" y="2884624"/>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7" name="AutoShape 33"/>
          <p:cNvSpPr>
            <a:spLocks noChangeArrowheads="1"/>
          </p:cNvSpPr>
          <p:nvPr/>
        </p:nvSpPr>
        <p:spPr bwMode="auto">
          <a:xfrm>
            <a:off x="4904640" y="2947990"/>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8" name="Text Box 34"/>
          <p:cNvSpPr txBox="1">
            <a:spLocks noChangeArrowheads="1"/>
          </p:cNvSpPr>
          <p:nvPr/>
        </p:nvSpPr>
        <p:spPr bwMode="auto">
          <a:xfrm>
            <a:off x="4904640" y="2947990"/>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Atomic Service Instance</a:t>
            </a:r>
          </a:p>
          <a:p>
            <a:pPr algn="ctr" eaLnBrk="1" hangingPunct="1">
              <a:buClrTx/>
              <a:buSzPct val="80000"/>
              <a:buFontTx/>
              <a:buNone/>
            </a:pPr>
            <a:r>
              <a:rPr lang="pl-PL" sz="1000">
                <a:latin typeface="Calibri" pitchFamily="34" charset="0"/>
              </a:rPr>
              <a:t>(10.100.x.x)</a:t>
            </a:r>
          </a:p>
        </p:txBody>
      </p:sp>
      <p:sp>
        <p:nvSpPr>
          <p:cNvPr id="6179" name="AutoShape 35"/>
          <p:cNvSpPr>
            <a:spLocks noChangeArrowheads="1"/>
          </p:cNvSpPr>
          <p:nvPr/>
        </p:nvSpPr>
        <p:spPr bwMode="auto">
          <a:xfrm>
            <a:off x="6704640" y="2956631"/>
            <a:ext cx="1152000" cy="1010986"/>
          </a:xfrm>
          <a:prstGeom prst="roundRect">
            <a:avLst>
              <a:gd name="adj" fmla="val 6912"/>
            </a:avLst>
          </a:prstGeom>
          <a:solidFill>
            <a:srgbClr val="8898C3"/>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0" name="Text Box 36"/>
          <p:cNvSpPr txBox="1">
            <a:spLocks noChangeArrowheads="1"/>
          </p:cNvSpPr>
          <p:nvPr/>
        </p:nvSpPr>
        <p:spPr bwMode="auto">
          <a:xfrm>
            <a:off x="6632640" y="3028639"/>
            <a:ext cx="1368000" cy="76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Service payload (VPH-Share application component)</a:t>
            </a:r>
          </a:p>
        </p:txBody>
      </p:sp>
      <p:pic>
        <p:nvPicPr>
          <p:cNvPr id="6181"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3460684"/>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82" name="AutoShape 38"/>
          <p:cNvSpPr>
            <a:spLocks noChangeArrowheads="1"/>
          </p:cNvSpPr>
          <p:nvPr/>
        </p:nvSpPr>
        <p:spPr bwMode="auto">
          <a:xfrm>
            <a:off x="4832640" y="4225404"/>
            <a:ext cx="3129120" cy="375880"/>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3" name="Text Box 39"/>
          <p:cNvSpPr txBox="1">
            <a:spLocks noChangeArrowheads="1"/>
          </p:cNvSpPr>
          <p:nvPr/>
        </p:nvSpPr>
        <p:spPr bwMode="auto">
          <a:xfrm>
            <a:off x="6704640" y="4287331"/>
            <a:ext cx="1152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External host</a:t>
            </a:r>
          </a:p>
        </p:txBody>
      </p:sp>
      <p:sp>
        <p:nvSpPr>
          <p:cNvPr id="6184" name="AutoShape 40"/>
          <p:cNvSpPr>
            <a:spLocks noChangeArrowheads="1"/>
          </p:cNvSpPr>
          <p:nvPr/>
        </p:nvSpPr>
        <p:spPr bwMode="auto">
          <a:xfrm>
            <a:off x="4904640" y="4287331"/>
            <a:ext cx="1656000" cy="246265"/>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5" name="Text Box 41"/>
          <p:cNvSpPr txBox="1">
            <a:spLocks noChangeArrowheads="1"/>
          </p:cNvSpPr>
          <p:nvPr/>
        </p:nvSpPr>
        <p:spPr bwMode="auto">
          <a:xfrm>
            <a:off x="4904640" y="4287331"/>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Generic WebDAV client</a:t>
            </a:r>
          </a:p>
        </p:txBody>
      </p:sp>
      <p:cxnSp>
        <p:nvCxnSpPr>
          <p:cNvPr id="6186" name="AutoShape 42"/>
          <p:cNvCxnSpPr>
            <a:cxnSpLocks noChangeShapeType="1"/>
          </p:cNvCxnSpPr>
          <p:nvPr/>
        </p:nvCxnSpPr>
        <p:spPr bwMode="auto">
          <a:xfrm>
            <a:off x="4544641" y="4448628"/>
            <a:ext cx="36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7" name="AutoShape 43"/>
          <p:cNvCxnSpPr>
            <a:cxnSpLocks noChangeShapeType="1"/>
          </p:cNvCxnSpPr>
          <p:nvPr/>
        </p:nvCxnSpPr>
        <p:spPr bwMode="auto">
          <a:xfrm>
            <a:off x="4544640" y="3872567"/>
            <a:ext cx="144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8" name="AutoShape 44"/>
          <p:cNvCxnSpPr>
            <a:cxnSpLocks noChangeShapeType="1"/>
          </p:cNvCxnSpPr>
          <p:nvPr/>
        </p:nvCxnSpPr>
        <p:spPr bwMode="auto">
          <a:xfrm flipV="1">
            <a:off x="4544640" y="2576431"/>
            <a:ext cx="1441440" cy="1728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89" name="Text Box 45"/>
          <p:cNvSpPr txBox="1">
            <a:spLocks noChangeArrowheads="1"/>
          </p:cNvSpPr>
          <p:nvPr/>
        </p:nvSpPr>
        <p:spPr bwMode="auto">
          <a:xfrm>
            <a:off x="4760640" y="2294162"/>
            <a:ext cx="1368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GUI-based access</a:t>
            </a:r>
          </a:p>
        </p:txBody>
      </p:sp>
      <p:sp>
        <p:nvSpPr>
          <p:cNvPr id="6190" name="Text Box 46"/>
          <p:cNvSpPr txBox="1">
            <a:spLocks noChangeArrowheads="1"/>
          </p:cNvSpPr>
          <p:nvPr/>
        </p:nvSpPr>
        <p:spPr bwMode="auto">
          <a:xfrm>
            <a:off x="4760640" y="3472205"/>
            <a:ext cx="136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Mounted on local FS</a:t>
            </a:r>
          </a:p>
          <a:p>
            <a:pPr algn="ctr" eaLnBrk="1" hangingPunct="1">
              <a:buClrTx/>
              <a:buSzPct val="80000"/>
              <a:buFontTx/>
              <a:buNone/>
            </a:pPr>
            <a:r>
              <a:rPr lang="pl-PL" sz="1000">
                <a:latin typeface="Calibri" pitchFamily="34" charset="0"/>
              </a:rPr>
              <a:t>(e.g. via davfs2)</a:t>
            </a:r>
          </a:p>
        </p:txBody>
      </p:sp>
      <p:sp>
        <p:nvSpPr>
          <p:cNvPr id="6191" name="Text Box 47"/>
          <p:cNvSpPr txBox="1">
            <a:spLocks noChangeArrowheads="1"/>
          </p:cNvSpPr>
          <p:nvPr/>
        </p:nvSpPr>
        <p:spPr bwMode="auto">
          <a:xfrm>
            <a:off x="108001" y="4869160"/>
            <a:ext cx="8964000" cy="1522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lstStyle>
            <a:lvl1pPr marL="400050" indent="-3095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9pPr>
          </a:lstStyle>
          <a:p>
            <a:pPr marL="342900" indent="-342900">
              <a:lnSpc>
                <a:spcPct val="90000"/>
              </a:lnSpc>
              <a:spcBef>
                <a:spcPct val="20000"/>
              </a:spcBef>
              <a:buSzPct val="80000"/>
              <a:buFont typeface="Arial" pitchFamily="34" charset="0"/>
              <a:buChar char="•"/>
            </a:pPr>
            <a:r>
              <a:rPr lang="pl-PL" sz="1600" dirty="0" smtClean="0">
                <a:solidFill>
                  <a:schemeClr val="tx1"/>
                </a:solidFill>
                <a:latin typeface="+mn-lt"/>
                <a:cs typeface="+mn-cs"/>
              </a:rPr>
              <a:t>VPH-</a:t>
            </a:r>
            <a:r>
              <a:rPr lang="pl-PL" sz="1600" dirty="0" err="1" smtClean="0">
                <a:solidFill>
                  <a:schemeClr val="tx1"/>
                </a:solidFill>
                <a:latin typeface="+mn-lt"/>
                <a:cs typeface="+mn-cs"/>
              </a:rPr>
              <a:t>Share</a:t>
            </a:r>
            <a:r>
              <a:rPr lang="pl-PL" sz="1600" dirty="0" smtClean="0">
                <a:solidFill>
                  <a:schemeClr val="tx1"/>
                </a:solidFill>
                <a:latin typeface="+mn-lt"/>
                <a:cs typeface="+mn-cs"/>
              </a:rPr>
              <a:t> </a:t>
            </a:r>
            <a:r>
              <a:rPr lang="pl-PL" sz="1600" dirty="0">
                <a:solidFill>
                  <a:schemeClr val="tx1"/>
                </a:solidFill>
                <a:latin typeface="+mn-lt"/>
                <a:cs typeface="+mn-cs"/>
              </a:rPr>
              <a:t>federated data </a:t>
            </a:r>
            <a:r>
              <a:rPr lang="pl-PL" sz="1600" dirty="0" err="1">
                <a:solidFill>
                  <a:schemeClr val="tx1"/>
                </a:solidFill>
                <a:latin typeface="+mn-lt"/>
                <a:cs typeface="+mn-cs"/>
              </a:rPr>
              <a:t>storage</a:t>
            </a:r>
            <a:r>
              <a:rPr lang="pl-PL" sz="1600" dirty="0">
                <a:solidFill>
                  <a:schemeClr val="tx1"/>
                </a:solidFill>
                <a:latin typeface="+mn-lt"/>
                <a:cs typeface="+mn-cs"/>
              </a:rPr>
              <a:t> </a:t>
            </a:r>
            <a:r>
              <a:rPr lang="en-US" sz="1600" dirty="0" smtClean="0">
                <a:solidFill>
                  <a:schemeClr val="tx1"/>
                </a:solidFill>
                <a:latin typeface="+mn-lt"/>
                <a:cs typeface="+mn-cs"/>
              </a:rPr>
              <a:t>module (LOBCDER</a:t>
            </a:r>
            <a:r>
              <a:rPr lang="pl-PL" sz="1600" dirty="0" smtClean="0">
                <a:solidFill>
                  <a:schemeClr val="tx1"/>
                </a:solidFill>
                <a:latin typeface="+mn-lt"/>
                <a:cs typeface="+mn-cs"/>
              </a:rPr>
              <a:t>) </a:t>
            </a:r>
            <a:r>
              <a:rPr lang="pl-PL" sz="1600" dirty="0" err="1">
                <a:solidFill>
                  <a:schemeClr val="tx1"/>
                </a:solidFill>
                <a:latin typeface="+mn-lt"/>
                <a:cs typeface="+mn-cs"/>
              </a:rPr>
              <a:t>enables</a:t>
            </a:r>
            <a:r>
              <a:rPr lang="pl-PL" sz="1600" dirty="0">
                <a:solidFill>
                  <a:schemeClr val="tx1"/>
                </a:solidFill>
                <a:latin typeface="+mn-lt"/>
                <a:cs typeface="+mn-cs"/>
              </a:rPr>
              <a:t> data </a:t>
            </a:r>
            <a:r>
              <a:rPr lang="pl-PL" sz="1600" dirty="0" err="1">
                <a:solidFill>
                  <a:schemeClr val="tx1"/>
                </a:solidFill>
                <a:latin typeface="+mn-lt"/>
                <a:cs typeface="+mn-cs"/>
              </a:rPr>
              <a:t>sharing</a:t>
            </a:r>
            <a:r>
              <a:rPr lang="pl-PL" sz="1600" dirty="0">
                <a:solidFill>
                  <a:schemeClr val="tx1"/>
                </a:solidFill>
                <a:latin typeface="+mn-lt"/>
                <a:cs typeface="+mn-cs"/>
              </a:rPr>
              <a:t> in the </a:t>
            </a:r>
            <a:r>
              <a:rPr lang="pl-PL" sz="1600" dirty="0" err="1">
                <a:solidFill>
                  <a:schemeClr val="tx1"/>
                </a:solidFill>
                <a:latin typeface="+mn-lt"/>
                <a:cs typeface="+mn-cs"/>
              </a:rPr>
              <a:t>context</a:t>
            </a:r>
            <a:r>
              <a:rPr lang="pl-PL" sz="1600" dirty="0">
                <a:solidFill>
                  <a:schemeClr val="tx1"/>
                </a:solidFill>
                <a:latin typeface="+mn-lt"/>
                <a:cs typeface="+mn-cs"/>
              </a:rPr>
              <a:t> of VPH-</a:t>
            </a:r>
            <a:r>
              <a:rPr lang="pl-PL" sz="1600" dirty="0" err="1">
                <a:solidFill>
                  <a:schemeClr val="tx1"/>
                </a:solidFill>
                <a:latin typeface="+mn-lt"/>
                <a:cs typeface="+mn-cs"/>
              </a:rPr>
              <a:t>Share</a:t>
            </a:r>
            <a:r>
              <a:rPr lang="pl-PL" sz="1600" dirty="0">
                <a:solidFill>
                  <a:schemeClr val="tx1"/>
                </a:solidFill>
                <a:latin typeface="+mn-lt"/>
                <a:cs typeface="+mn-cs"/>
              </a:rPr>
              <a:t> </a:t>
            </a:r>
            <a:r>
              <a:rPr lang="pl-PL" sz="1600" dirty="0" err="1">
                <a:solidFill>
                  <a:schemeClr val="tx1"/>
                </a:solidFill>
                <a:latin typeface="+mn-lt"/>
                <a:cs typeface="+mn-cs"/>
              </a:rPr>
              <a:t>applications</a:t>
            </a:r>
            <a:endParaRPr lang="pl-PL" sz="1600" dirty="0">
              <a:solidFill>
                <a:schemeClr val="tx1"/>
              </a:solidFill>
              <a:latin typeface="+mn-lt"/>
              <a:cs typeface="+mn-cs"/>
            </a:endParaRPr>
          </a:p>
          <a:p>
            <a:pPr marL="342900" indent="-342900">
              <a:lnSpc>
                <a:spcPct val="90000"/>
              </a:lnSpc>
              <a:spcBef>
                <a:spcPct val="20000"/>
              </a:spcBef>
              <a:buSzPct val="80000"/>
              <a:buFont typeface="Arial" pitchFamily="34" charset="0"/>
              <a:buChar char="•"/>
            </a:pPr>
            <a:r>
              <a:rPr lang="pl-PL" sz="1600" dirty="0">
                <a:solidFill>
                  <a:schemeClr val="tx1"/>
                </a:solidFill>
                <a:latin typeface="+mn-lt"/>
                <a:cs typeface="+mn-cs"/>
              </a:rPr>
              <a:t>The </a:t>
            </a:r>
            <a:r>
              <a:rPr lang="en-US" sz="1600" dirty="0" smtClean="0">
                <a:solidFill>
                  <a:schemeClr val="tx1"/>
                </a:solidFill>
                <a:latin typeface="+mn-lt"/>
                <a:cs typeface="+mn-cs"/>
              </a:rPr>
              <a:t>module</a:t>
            </a:r>
            <a:r>
              <a:rPr lang="pl-PL" sz="1600" dirty="0" smtClean="0">
                <a:solidFill>
                  <a:schemeClr val="tx1"/>
                </a:solidFill>
                <a:latin typeface="+mn-lt"/>
                <a:cs typeface="+mn-cs"/>
              </a:rPr>
              <a:t> </a:t>
            </a:r>
            <a:r>
              <a:rPr lang="pl-PL" sz="1600" dirty="0" err="1">
                <a:solidFill>
                  <a:schemeClr val="tx1"/>
                </a:solidFill>
                <a:latin typeface="+mn-lt"/>
                <a:cs typeface="+mn-cs"/>
              </a:rPr>
              <a:t>is</a:t>
            </a:r>
            <a:r>
              <a:rPr lang="pl-PL" sz="1600" dirty="0">
                <a:solidFill>
                  <a:schemeClr val="tx1"/>
                </a:solidFill>
                <a:latin typeface="+mn-lt"/>
                <a:cs typeface="+mn-cs"/>
              </a:rPr>
              <a:t> </a:t>
            </a:r>
            <a:r>
              <a:rPr lang="pl-PL" sz="1600" dirty="0" err="1">
                <a:solidFill>
                  <a:schemeClr val="tx1"/>
                </a:solidFill>
                <a:latin typeface="+mn-lt"/>
                <a:cs typeface="+mn-cs"/>
              </a:rPr>
              <a:t>capable</a:t>
            </a:r>
            <a:r>
              <a:rPr lang="pl-PL" sz="1600" dirty="0">
                <a:solidFill>
                  <a:schemeClr val="tx1"/>
                </a:solidFill>
                <a:latin typeface="+mn-lt"/>
                <a:cs typeface="+mn-cs"/>
              </a:rPr>
              <a:t> of </a:t>
            </a:r>
            <a:r>
              <a:rPr lang="pl-PL" sz="1600" dirty="0" err="1">
                <a:solidFill>
                  <a:schemeClr val="tx1"/>
                </a:solidFill>
                <a:latin typeface="+mn-lt"/>
                <a:cs typeface="+mn-cs"/>
              </a:rPr>
              <a:t>interfacing</a:t>
            </a:r>
            <a:r>
              <a:rPr lang="pl-PL" sz="1600" dirty="0">
                <a:solidFill>
                  <a:schemeClr val="tx1"/>
                </a:solidFill>
                <a:latin typeface="+mn-lt"/>
                <a:cs typeface="+mn-cs"/>
              </a:rPr>
              <a:t> </a:t>
            </a:r>
            <a:r>
              <a:rPr lang="pl-PL" sz="1600" dirty="0" err="1">
                <a:solidFill>
                  <a:schemeClr val="tx1"/>
                </a:solidFill>
                <a:latin typeface="+mn-lt"/>
                <a:cs typeface="+mn-cs"/>
              </a:rPr>
              <a:t>various</a:t>
            </a:r>
            <a:r>
              <a:rPr lang="pl-PL" sz="1600" dirty="0">
                <a:solidFill>
                  <a:schemeClr val="tx1"/>
                </a:solidFill>
                <a:latin typeface="+mn-lt"/>
                <a:cs typeface="+mn-cs"/>
              </a:rPr>
              <a:t> </a:t>
            </a:r>
            <a:r>
              <a:rPr lang="pl-PL" sz="1600" dirty="0" err="1">
                <a:solidFill>
                  <a:schemeClr val="tx1"/>
                </a:solidFill>
                <a:latin typeface="+mn-lt"/>
                <a:cs typeface="+mn-cs"/>
              </a:rPr>
              <a:t>types</a:t>
            </a:r>
            <a:r>
              <a:rPr lang="pl-PL" sz="1600" dirty="0">
                <a:solidFill>
                  <a:schemeClr val="tx1"/>
                </a:solidFill>
                <a:latin typeface="+mn-lt"/>
                <a:cs typeface="+mn-cs"/>
              </a:rPr>
              <a:t> of </a:t>
            </a:r>
            <a:r>
              <a:rPr lang="pl-PL" sz="1600" dirty="0" err="1">
                <a:solidFill>
                  <a:schemeClr val="tx1"/>
                </a:solidFill>
                <a:latin typeface="+mn-lt"/>
                <a:cs typeface="+mn-cs"/>
              </a:rPr>
              <a:t>storage</a:t>
            </a:r>
            <a:r>
              <a:rPr lang="pl-PL" sz="1600" dirty="0">
                <a:solidFill>
                  <a:schemeClr val="tx1"/>
                </a:solidFill>
                <a:latin typeface="+mn-lt"/>
                <a:cs typeface="+mn-cs"/>
              </a:rPr>
              <a:t> </a:t>
            </a:r>
            <a:r>
              <a:rPr lang="pl-PL" sz="1600" dirty="0" err="1">
                <a:solidFill>
                  <a:schemeClr val="tx1"/>
                </a:solidFill>
                <a:latin typeface="+mn-lt"/>
                <a:cs typeface="+mn-cs"/>
              </a:rPr>
              <a:t>resources</a:t>
            </a:r>
            <a:r>
              <a:rPr lang="pl-PL" sz="1600" dirty="0">
                <a:solidFill>
                  <a:schemeClr val="tx1"/>
                </a:solidFill>
                <a:latin typeface="+mn-lt"/>
                <a:cs typeface="+mn-cs"/>
              </a:rPr>
              <a:t> and </a:t>
            </a:r>
            <a:r>
              <a:rPr lang="pl-PL" sz="1600" dirty="0" err="1">
                <a:solidFill>
                  <a:schemeClr val="tx1"/>
                </a:solidFill>
                <a:latin typeface="+mn-lt"/>
                <a:cs typeface="+mn-cs"/>
              </a:rPr>
              <a:t>supports</a:t>
            </a:r>
            <a:r>
              <a:rPr lang="pl-PL" sz="1600" dirty="0">
                <a:solidFill>
                  <a:schemeClr val="tx1"/>
                </a:solidFill>
                <a:latin typeface="+mn-lt"/>
                <a:cs typeface="+mn-cs"/>
              </a:rPr>
              <a:t> SWIFT </a:t>
            </a:r>
            <a:r>
              <a:rPr lang="pl-PL" sz="1600" err="1">
                <a:solidFill>
                  <a:schemeClr val="tx1"/>
                </a:solidFill>
                <a:latin typeface="+mn-lt"/>
                <a:cs typeface="+mn-cs"/>
              </a:rPr>
              <a:t>cloud</a:t>
            </a:r>
            <a:r>
              <a:rPr lang="pl-PL" sz="1600">
                <a:solidFill>
                  <a:schemeClr val="tx1"/>
                </a:solidFill>
                <a:latin typeface="+mn-lt"/>
                <a:cs typeface="+mn-cs"/>
              </a:rPr>
              <a:t> </a:t>
            </a:r>
            <a:r>
              <a:rPr lang="pl-PL" sz="1600" smtClean="0">
                <a:solidFill>
                  <a:schemeClr val="tx1"/>
                </a:solidFill>
                <a:latin typeface="+mn-lt"/>
                <a:cs typeface="+mn-cs"/>
              </a:rPr>
              <a:t>storage</a:t>
            </a:r>
            <a:r>
              <a:rPr lang="pl-PL" sz="1600">
                <a:solidFill>
                  <a:schemeClr val="tx1"/>
                </a:solidFill>
                <a:latin typeface="+mn-lt"/>
                <a:cs typeface="+mn-cs"/>
              </a:rPr>
              <a:t> </a:t>
            </a:r>
            <a:r>
              <a:rPr lang="pl-PL" sz="1600" smtClean="0">
                <a:solidFill>
                  <a:schemeClr val="tx1"/>
                </a:solidFill>
                <a:latin typeface="+mn-lt"/>
                <a:cs typeface="+mn-cs"/>
              </a:rPr>
              <a:t>as well as Amazon S3</a:t>
            </a:r>
            <a:endParaRPr lang="pl-PL" sz="1600" dirty="0">
              <a:solidFill>
                <a:schemeClr val="tx1"/>
              </a:solidFill>
              <a:latin typeface="+mn-lt"/>
              <a:cs typeface="+mn-cs"/>
            </a:endParaRPr>
          </a:p>
          <a:p>
            <a:pPr marL="342900" indent="-342900">
              <a:lnSpc>
                <a:spcPct val="90000"/>
              </a:lnSpc>
              <a:spcBef>
                <a:spcPct val="20000"/>
              </a:spcBef>
              <a:buSzPct val="80000"/>
              <a:buFont typeface="Arial" pitchFamily="34" charset="0"/>
              <a:buChar char="•"/>
            </a:pPr>
            <a:r>
              <a:rPr lang="pl-PL" sz="1600" dirty="0">
                <a:solidFill>
                  <a:schemeClr val="tx1"/>
                </a:solidFill>
                <a:latin typeface="+mn-lt"/>
                <a:cs typeface="+mn-cs"/>
              </a:rPr>
              <a:t>LOBCDER </a:t>
            </a:r>
            <a:r>
              <a:rPr lang="pl-PL" sz="1600" dirty="0" err="1">
                <a:solidFill>
                  <a:schemeClr val="tx1"/>
                </a:solidFill>
                <a:latin typeface="+mn-lt"/>
                <a:cs typeface="+mn-cs"/>
              </a:rPr>
              <a:t>exposes</a:t>
            </a:r>
            <a:r>
              <a:rPr lang="pl-PL" sz="1600" dirty="0">
                <a:solidFill>
                  <a:schemeClr val="tx1"/>
                </a:solidFill>
                <a:latin typeface="+mn-lt"/>
                <a:cs typeface="+mn-cs"/>
              </a:rPr>
              <a:t> a </a:t>
            </a:r>
            <a:r>
              <a:rPr lang="pl-PL" sz="1600" dirty="0" err="1">
                <a:solidFill>
                  <a:schemeClr val="tx1"/>
                </a:solidFill>
                <a:latin typeface="+mn-lt"/>
                <a:cs typeface="+mn-cs"/>
              </a:rPr>
              <a:t>WebDAV</a:t>
            </a:r>
            <a:r>
              <a:rPr lang="pl-PL" sz="1600" dirty="0">
                <a:solidFill>
                  <a:schemeClr val="tx1"/>
                </a:solidFill>
                <a:latin typeface="+mn-lt"/>
                <a:cs typeface="+mn-cs"/>
              </a:rPr>
              <a:t> </a:t>
            </a:r>
            <a:r>
              <a:rPr lang="pl-PL" sz="1600" dirty="0" err="1">
                <a:solidFill>
                  <a:schemeClr val="tx1"/>
                </a:solidFill>
                <a:latin typeface="+mn-lt"/>
                <a:cs typeface="+mn-cs"/>
              </a:rPr>
              <a:t>interface</a:t>
            </a:r>
            <a:r>
              <a:rPr lang="pl-PL" sz="1600" dirty="0">
                <a:solidFill>
                  <a:schemeClr val="tx1"/>
                </a:solidFill>
                <a:latin typeface="+mn-lt"/>
                <a:cs typeface="+mn-cs"/>
              </a:rPr>
              <a:t> and </a:t>
            </a:r>
            <a:r>
              <a:rPr lang="pl-PL" sz="1600" dirty="0" err="1">
                <a:solidFill>
                  <a:schemeClr val="tx1"/>
                </a:solidFill>
                <a:latin typeface="+mn-lt"/>
                <a:cs typeface="+mn-cs"/>
              </a:rPr>
              <a:t>can</a:t>
            </a:r>
            <a:r>
              <a:rPr lang="pl-PL" sz="1600" dirty="0">
                <a:solidFill>
                  <a:schemeClr val="tx1"/>
                </a:solidFill>
                <a:latin typeface="+mn-lt"/>
                <a:cs typeface="+mn-cs"/>
              </a:rPr>
              <a:t> be </a:t>
            </a:r>
            <a:r>
              <a:rPr lang="pl-PL" sz="1600" dirty="0" err="1">
                <a:solidFill>
                  <a:schemeClr val="tx1"/>
                </a:solidFill>
                <a:latin typeface="+mn-lt"/>
                <a:cs typeface="+mn-cs"/>
              </a:rPr>
              <a:t>accessed</a:t>
            </a:r>
            <a:r>
              <a:rPr lang="pl-PL" sz="1600" dirty="0">
                <a:solidFill>
                  <a:schemeClr val="tx1"/>
                </a:solidFill>
                <a:latin typeface="+mn-lt"/>
                <a:cs typeface="+mn-cs"/>
              </a:rPr>
              <a:t> by </a:t>
            </a:r>
            <a:r>
              <a:rPr lang="pl-PL" sz="1600" dirty="0" err="1">
                <a:solidFill>
                  <a:schemeClr val="tx1"/>
                </a:solidFill>
                <a:latin typeface="+mn-lt"/>
                <a:cs typeface="+mn-cs"/>
              </a:rPr>
              <a:t>any</a:t>
            </a:r>
            <a:r>
              <a:rPr lang="pl-PL" sz="1600" dirty="0">
                <a:solidFill>
                  <a:schemeClr val="tx1"/>
                </a:solidFill>
                <a:latin typeface="+mn-lt"/>
                <a:cs typeface="+mn-cs"/>
              </a:rPr>
              <a:t> DAV-</a:t>
            </a:r>
            <a:r>
              <a:rPr lang="pl-PL" sz="1600" dirty="0" err="1">
                <a:solidFill>
                  <a:schemeClr val="tx1"/>
                </a:solidFill>
                <a:latin typeface="+mn-lt"/>
                <a:cs typeface="+mn-cs"/>
              </a:rPr>
              <a:t>compliant</a:t>
            </a:r>
            <a:r>
              <a:rPr lang="pl-PL" sz="1600" dirty="0">
                <a:solidFill>
                  <a:schemeClr val="tx1"/>
                </a:solidFill>
                <a:latin typeface="+mn-lt"/>
                <a:cs typeface="+mn-cs"/>
              </a:rPr>
              <a:t> </a:t>
            </a:r>
            <a:r>
              <a:rPr lang="pl-PL" sz="1600" dirty="0" err="1">
                <a:solidFill>
                  <a:schemeClr val="tx1"/>
                </a:solidFill>
                <a:latin typeface="+mn-lt"/>
                <a:cs typeface="+mn-cs"/>
              </a:rPr>
              <a:t>client</a:t>
            </a:r>
            <a:r>
              <a:rPr lang="pl-PL" sz="1600" dirty="0">
                <a:solidFill>
                  <a:schemeClr val="tx1"/>
                </a:solidFill>
                <a:latin typeface="+mn-lt"/>
                <a:cs typeface="+mn-cs"/>
              </a:rPr>
              <a:t>. It </a:t>
            </a:r>
            <a:r>
              <a:rPr lang="pl-PL" sz="1600" dirty="0" err="1">
                <a:solidFill>
                  <a:schemeClr val="tx1"/>
                </a:solidFill>
                <a:latin typeface="+mn-lt"/>
                <a:cs typeface="+mn-cs"/>
              </a:rPr>
              <a:t>can</a:t>
            </a:r>
            <a:r>
              <a:rPr lang="pl-PL" sz="1600" dirty="0">
                <a:solidFill>
                  <a:schemeClr val="tx1"/>
                </a:solidFill>
                <a:latin typeface="+mn-lt"/>
                <a:cs typeface="+mn-cs"/>
              </a:rPr>
              <a:t> </a:t>
            </a:r>
            <a:r>
              <a:rPr lang="pl-PL" sz="1600" dirty="0" err="1">
                <a:solidFill>
                  <a:schemeClr val="tx1"/>
                </a:solidFill>
                <a:latin typeface="+mn-lt"/>
                <a:cs typeface="+mn-cs"/>
              </a:rPr>
              <a:t>also</a:t>
            </a:r>
            <a:r>
              <a:rPr lang="pl-PL" sz="1600" dirty="0">
                <a:solidFill>
                  <a:schemeClr val="tx1"/>
                </a:solidFill>
                <a:latin typeface="+mn-lt"/>
                <a:cs typeface="+mn-cs"/>
              </a:rPr>
              <a:t> be </a:t>
            </a:r>
            <a:r>
              <a:rPr lang="pl-PL" sz="1600" dirty="0" err="1">
                <a:solidFill>
                  <a:schemeClr val="tx1"/>
                </a:solidFill>
                <a:latin typeface="+mn-lt"/>
                <a:cs typeface="+mn-cs"/>
              </a:rPr>
              <a:t>mounted</a:t>
            </a:r>
            <a:r>
              <a:rPr lang="pl-PL" sz="1600" dirty="0">
                <a:solidFill>
                  <a:schemeClr val="tx1"/>
                </a:solidFill>
                <a:latin typeface="+mn-lt"/>
                <a:cs typeface="+mn-cs"/>
              </a:rPr>
              <a:t> as a component of the </a:t>
            </a:r>
            <a:r>
              <a:rPr lang="pl-PL" sz="1600" dirty="0" err="1">
                <a:solidFill>
                  <a:schemeClr val="tx1"/>
                </a:solidFill>
                <a:latin typeface="+mn-lt"/>
                <a:cs typeface="+mn-cs"/>
              </a:rPr>
              <a:t>local</a:t>
            </a:r>
            <a:r>
              <a:rPr lang="pl-PL" sz="1600" dirty="0">
                <a:solidFill>
                  <a:schemeClr val="tx1"/>
                </a:solidFill>
                <a:latin typeface="+mn-lt"/>
                <a:cs typeface="+mn-cs"/>
              </a:rPr>
              <a:t> </a:t>
            </a:r>
            <a:r>
              <a:rPr lang="pl-PL" sz="1600" dirty="0" err="1">
                <a:solidFill>
                  <a:schemeClr val="tx1"/>
                </a:solidFill>
                <a:latin typeface="+mn-lt"/>
                <a:cs typeface="+mn-cs"/>
              </a:rPr>
              <a:t>client</a:t>
            </a:r>
            <a:r>
              <a:rPr lang="pl-PL" sz="1600" dirty="0">
                <a:solidFill>
                  <a:schemeClr val="tx1"/>
                </a:solidFill>
                <a:latin typeface="+mn-lt"/>
                <a:cs typeface="+mn-cs"/>
              </a:rPr>
              <a:t> </a:t>
            </a:r>
            <a:r>
              <a:rPr lang="pl-PL" sz="1600" dirty="0" err="1">
                <a:solidFill>
                  <a:schemeClr val="tx1"/>
                </a:solidFill>
                <a:latin typeface="+mn-lt"/>
                <a:cs typeface="+mn-cs"/>
              </a:rPr>
              <a:t>filesystem</a:t>
            </a:r>
            <a:r>
              <a:rPr lang="pl-PL" sz="1600" dirty="0">
                <a:solidFill>
                  <a:schemeClr val="tx1"/>
                </a:solidFill>
                <a:latin typeface="+mn-lt"/>
                <a:cs typeface="+mn-cs"/>
              </a:rPr>
              <a:t> </a:t>
            </a:r>
            <a:r>
              <a:rPr lang="pl-PL" sz="1600" dirty="0" err="1">
                <a:solidFill>
                  <a:schemeClr val="tx1"/>
                </a:solidFill>
                <a:latin typeface="+mn-lt"/>
                <a:cs typeface="+mn-cs"/>
              </a:rPr>
              <a:t>using</a:t>
            </a:r>
            <a:r>
              <a:rPr lang="pl-PL" sz="1600" dirty="0">
                <a:solidFill>
                  <a:schemeClr val="tx1"/>
                </a:solidFill>
                <a:latin typeface="+mn-lt"/>
                <a:cs typeface="+mn-cs"/>
              </a:rPr>
              <a:t> </a:t>
            </a:r>
            <a:r>
              <a:rPr lang="pl-PL" sz="1600" dirty="0" err="1">
                <a:solidFill>
                  <a:schemeClr val="tx1"/>
                </a:solidFill>
                <a:latin typeface="+mn-lt"/>
                <a:cs typeface="+mn-cs"/>
              </a:rPr>
              <a:t>any</a:t>
            </a:r>
            <a:r>
              <a:rPr lang="pl-PL" sz="1600" dirty="0">
                <a:solidFill>
                  <a:schemeClr val="tx1"/>
                </a:solidFill>
                <a:latin typeface="+mn-lt"/>
                <a:cs typeface="+mn-cs"/>
              </a:rPr>
              <a:t> DAV-to-FS driver (</a:t>
            </a:r>
            <a:r>
              <a:rPr lang="pl-PL" sz="1600" dirty="0" err="1">
                <a:solidFill>
                  <a:schemeClr val="tx1"/>
                </a:solidFill>
                <a:latin typeface="+mn-lt"/>
                <a:cs typeface="+mn-cs"/>
              </a:rPr>
              <a:t>such</a:t>
            </a:r>
            <a:r>
              <a:rPr lang="pl-PL" sz="1600" dirty="0">
                <a:solidFill>
                  <a:schemeClr val="tx1"/>
                </a:solidFill>
                <a:latin typeface="+mn-lt"/>
                <a:cs typeface="+mn-cs"/>
              </a:rPr>
              <a:t> as </a:t>
            </a:r>
            <a:r>
              <a:rPr lang="pl-PL" sz="1600">
                <a:solidFill>
                  <a:schemeClr val="tx1"/>
                </a:solidFill>
                <a:latin typeface="+mn-lt"/>
                <a:cs typeface="+mn-cs"/>
              </a:rPr>
              <a:t>davfs2</a:t>
            </a:r>
            <a:r>
              <a:rPr lang="pl-PL" sz="1600" smtClean="0">
                <a:solidFill>
                  <a:schemeClr val="tx1"/>
                </a:solidFill>
                <a:latin typeface="+mn-lt"/>
                <a:cs typeface="+mn-cs"/>
              </a:rPr>
              <a:t>)</a:t>
            </a:r>
            <a:endParaRPr lang="en-US" sz="1600" dirty="0">
              <a:solidFill>
                <a:schemeClr val="tx1"/>
              </a:solidFill>
              <a:latin typeface="+mn-lt"/>
              <a:cs typeface="+mn-cs"/>
            </a:endParaRPr>
          </a:p>
        </p:txBody>
      </p:sp>
      <p:sp>
        <p:nvSpPr>
          <p:cNvPr id="6192" name="Text Box 48"/>
          <p:cNvSpPr txBox="1">
            <a:spLocks noChangeArrowheads="1"/>
          </p:cNvSpPr>
          <p:nvPr/>
        </p:nvSpPr>
        <p:spPr bwMode="auto">
          <a:xfrm>
            <a:off x="2365920" y="3064642"/>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Encryption keys</a:t>
            </a:r>
          </a:p>
        </p:txBody>
      </p:sp>
      <p:sp>
        <p:nvSpPr>
          <p:cNvPr id="6193" name="AutoShape 49"/>
          <p:cNvSpPr>
            <a:spLocks noChangeArrowheads="1"/>
          </p:cNvSpPr>
          <p:nvPr/>
        </p:nvSpPr>
        <p:spPr bwMode="auto">
          <a:xfrm>
            <a:off x="2593441" y="1826112"/>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4" name="Text Box 50"/>
          <p:cNvSpPr txBox="1">
            <a:spLocks noChangeArrowheads="1"/>
          </p:cNvSpPr>
          <p:nvPr/>
        </p:nvSpPr>
        <p:spPr bwMode="auto">
          <a:xfrm>
            <a:off x="2661120" y="1870757"/>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REST-interface</a:t>
            </a:r>
          </a:p>
        </p:txBody>
      </p:sp>
      <p:sp>
        <p:nvSpPr>
          <p:cNvPr id="6195" name="Oval 51"/>
          <p:cNvSpPr>
            <a:spLocks noChangeArrowheads="1"/>
          </p:cNvSpPr>
          <p:nvPr/>
        </p:nvSpPr>
        <p:spPr bwMode="auto">
          <a:xfrm>
            <a:off x="4193280" y="1951406"/>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6" name="Line 52"/>
          <p:cNvSpPr>
            <a:spLocks noChangeShapeType="1"/>
          </p:cNvSpPr>
          <p:nvPr/>
        </p:nvSpPr>
        <p:spPr bwMode="auto">
          <a:xfrm>
            <a:off x="4112640" y="198740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7" name="AutoShape 53"/>
          <p:cNvSpPr>
            <a:spLocks noChangeArrowheads="1"/>
          </p:cNvSpPr>
          <p:nvPr/>
        </p:nvSpPr>
        <p:spPr bwMode="auto">
          <a:xfrm>
            <a:off x="3365281" y="2151586"/>
            <a:ext cx="89280" cy="761840"/>
          </a:xfrm>
          <a:prstGeom prst="upDownArrow">
            <a:avLst>
              <a:gd name="adj1" fmla="val 50000"/>
              <a:gd name="adj2" fmla="val 50167"/>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8" name="Line 54"/>
          <p:cNvSpPr>
            <a:spLocks noChangeShapeType="1"/>
          </p:cNvSpPr>
          <p:nvPr/>
        </p:nvSpPr>
        <p:spPr bwMode="auto">
          <a:xfrm>
            <a:off x="4272481" y="1987408"/>
            <a:ext cx="936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9" name="Line 55"/>
          <p:cNvSpPr>
            <a:spLocks noChangeShapeType="1"/>
          </p:cNvSpPr>
          <p:nvPr/>
        </p:nvSpPr>
        <p:spPr bwMode="auto">
          <a:xfrm flipH="1">
            <a:off x="4348800" y="1985970"/>
            <a:ext cx="8640" cy="527095"/>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cxnSp>
        <p:nvCxnSpPr>
          <p:cNvPr id="6200" name="AutoShape 56"/>
          <p:cNvCxnSpPr>
            <a:cxnSpLocks noChangeShapeType="1"/>
          </p:cNvCxnSpPr>
          <p:nvPr/>
        </p:nvCxnSpPr>
        <p:spPr bwMode="auto">
          <a:xfrm flipV="1">
            <a:off x="4341601" y="2494342"/>
            <a:ext cx="1644480" cy="1584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1" name="AutoShape 57"/>
          <p:cNvSpPr>
            <a:spLocks noChangeArrowheads="1"/>
          </p:cNvSpPr>
          <p:nvPr/>
        </p:nvSpPr>
        <p:spPr bwMode="auto">
          <a:xfrm>
            <a:off x="6488640" y="1114678"/>
            <a:ext cx="1368000" cy="246266"/>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2" name="AutoShape 58"/>
          <p:cNvSpPr>
            <a:spLocks noChangeArrowheads="1"/>
          </p:cNvSpPr>
          <p:nvPr/>
        </p:nvSpPr>
        <p:spPr bwMode="auto">
          <a:xfrm>
            <a:off x="4832640" y="1052751"/>
            <a:ext cx="3129120" cy="375879"/>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3" name="Text Box 59"/>
          <p:cNvSpPr txBox="1">
            <a:spLocks noChangeArrowheads="1"/>
          </p:cNvSpPr>
          <p:nvPr/>
        </p:nvSpPr>
        <p:spPr bwMode="auto">
          <a:xfrm>
            <a:off x="6317280" y="1142041"/>
            <a:ext cx="1755360" cy="216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800">
                <a:latin typeface="Calibri" pitchFamily="34" charset="0"/>
              </a:rPr>
              <a:t>Master Interface component</a:t>
            </a:r>
          </a:p>
        </p:txBody>
      </p:sp>
      <p:sp>
        <p:nvSpPr>
          <p:cNvPr id="6204" name="AutoShape 60"/>
          <p:cNvSpPr>
            <a:spLocks noChangeArrowheads="1"/>
          </p:cNvSpPr>
          <p:nvPr/>
        </p:nvSpPr>
        <p:spPr bwMode="auto">
          <a:xfrm>
            <a:off x="4904640" y="1114678"/>
            <a:ext cx="1533600" cy="246266"/>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5" name="Text Box 61"/>
          <p:cNvSpPr txBox="1">
            <a:spLocks noChangeArrowheads="1"/>
          </p:cNvSpPr>
          <p:nvPr/>
        </p:nvSpPr>
        <p:spPr bwMode="auto">
          <a:xfrm>
            <a:off x="4904640" y="1114678"/>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Ticket validation service</a:t>
            </a:r>
          </a:p>
        </p:txBody>
      </p:sp>
      <p:sp>
        <p:nvSpPr>
          <p:cNvPr id="6206" name="AutoShape 62"/>
          <p:cNvSpPr>
            <a:spLocks noChangeArrowheads="1"/>
          </p:cNvSpPr>
          <p:nvPr/>
        </p:nvSpPr>
        <p:spPr bwMode="auto">
          <a:xfrm>
            <a:off x="2090881" y="1366704"/>
            <a:ext cx="430560" cy="740238"/>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7" name="Text Box 63"/>
          <p:cNvSpPr txBox="1">
            <a:spLocks noChangeArrowheads="1"/>
          </p:cNvSpPr>
          <p:nvPr/>
        </p:nvSpPr>
        <p:spPr bwMode="auto">
          <a:xfrm>
            <a:off x="1919520" y="1425750"/>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Auth </a:t>
            </a:r>
          </a:p>
          <a:p>
            <a:pPr algn="ctr" eaLnBrk="1" hangingPunct="1">
              <a:buClrTx/>
              <a:buSzPct val="80000"/>
              <a:buFontTx/>
              <a:buNone/>
            </a:pPr>
            <a:r>
              <a:rPr lang="en-US" sz="1000">
                <a:latin typeface="Calibri" pitchFamily="34" charset="0"/>
              </a:rPr>
              <a:t>service</a:t>
            </a:r>
          </a:p>
        </p:txBody>
      </p:sp>
      <p:cxnSp>
        <p:nvCxnSpPr>
          <p:cNvPr id="6208" name="AutoShape 64"/>
          <p:cNvCxnSpPr>
            <a:cxnSpLocks noChangeShapeType="1"/>
            <a:endCxn id="6205" idx="1"/>
          </p:cNvCxnSpPr>
          <p:nvPr/>
        </p:nvCxnSpPr>
        <p:spPr bwMode="auto">
          <a:xfrm flipV="1">
            <a:off x="2305441" y="1245481"/>
            <a:ext cx="2599199" cy="25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9" name="Line 65"/>
          <p:cNvSpPr>
            <a:spLocks noChangeShapeType="1"/>
          </p:cNvSpPr>
          <p:nvPr/>
        </p:nvSpPr>
        <p:spPr bwMode="auto">
          <a:xfrm>
            <a:off x="2305441" y="1251492"/>
            <a:ext cx="1440" cy="115212"/>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147369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PH-Share Template Slide_2v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12805</TotalTime>
  <Words>1857</Words>
  <Application>Microsoft Office PowerPoint</Application>
  <PresentationFormat>Pokaz na ekranie (4:3)</PresentationFormat>
  <Paragraphs>361</Paragraphs>
  <Slides>18</Slides>
  <Notes>8</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VPH-Share Template Slide_2v0</vt:lpstr>
      <vt:lpstr>Prezentacja programu PowerPoint</vt:lpstr>
      <vt:lpstr>Co-authors</vt:lpstr>
      <vt:lpstr>Infostructure for Virtual Physiological Human</vt:lpstr>
      <vt:lpstr>A (very) short glossary</vt:lpstr>
      <vt:lpstr>Basic functionality of cloud platform</vt:lpstr>
      <vt:lpstr>VPH-Share federated cloud</vt:lpstr>
      <vt:lpstr>Resource allocation management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Summary: key features of the cloud platform</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VPH-Share and P-Medicine: Pre-review Meeting</dc:title>
  <dc:creator>Norman James Powell</dc:creator>
  <cp:lastModifiedBy>bubak</cp:lastModifiedBy>
  <cp:revision>464</cp:revision>
  <cp:lastPrinted>2012-03-21T12:52:57Z</cp:lastPrinted>
  <dcterms:created xsi:type="dcterms:W3CDTF">2011-10-20T09:22:03Z</dcterms:created>
  <dcterms:modified xsi:type="dcterms:W3CDTF">2014-08-28T05:47:13Z</dcterms:modified>
</cp:coreProperties>
</file>