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1" r:id="rId3"/>
    <p:sldId id="283" r:id="rId4"/>
    <p:sldId id="284" r:id="rId5"/>
    <p:sldId id="258" r:id="rId6"/>
    <p:sldId id="262" r:id="rId7"/>
    <p:sldId id="261" r:id="rId8"/>
    <p:sldId id="264" r:id="rId9"/>
    <p:sldId id="260" r:id="rId10"/>
    <p:sldId id="257" r:id="rId11"/>
    <p:sldId id="278" r:id="rId12"/>
    <p:sldId id="268" r:id="rId13"/>
    <p:sldId id="269" r:id="rId14"/>
    <p:sldId id="263" r:id="rId15"/>
    <p:sldId id="281" r:id="rId16"/>
    <p:sldId id="272" r:id="rId17"/>
    <p:sldId id="282" r:id="rId18"/>
    <p:sldId id="266" r:id="rId19"/>
    <p:sldId id="267" r:id="rId20"/>
    <p:sldId id="277" r:id="rId21"/>
    <p:sldId id="274" r:id="rId22"/>
    <p:sldId id="275" r:id="rId23"/>
    <p:sldId id="279" r:id="rId24"/>
    <p:sldId id="276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B79"/>
    <a:srgbClr val="F8F9D7"/>
    <a:srgbClr val="E5E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7550C-C27E-4825-8A37-0747F8CB90C7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208D2-4219-4D4E-B825-73E190DE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7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208D2-4219-4D4E-B825-73E190DE51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208D2-4219-4D4E-B825-73E190DE51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2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D5C9-F6AD-4184-9F37-9EFD40735611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upa 6"/>
          <p:cNvGrpSpPr>
            <a:grpSpLocks/>
          </p:cNvGrpSpPr>
          <p:nvPr userDrawn="1"/>
        </p:nvGrpSpPr>
        <p:grpSpPr bwMode="auto">
          <a:xfrm>
            <a:off x="3646784" y="297579"/>
            <a:ext cx="2232025" cy="1008063"/>
            <a:chOff x="2880072" y="4571925"/>
            <a:chExt cx="2591543" cy="1152128"/>
          </a:xfrm>
        </p:grpSpPr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072" y="4571925"/>
              <a:ext cx="1518279" cy="1071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Prostokąt 11"/>
            <p:cNvSpPr/>
            <p:nvPr/>
          </p:nvSpPr>
          <p:spPr>
            <a:xfrm>
              <a:off x="3672649" y="4571925"/>
              <a:ext cx="864461" cy="1152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168" y="4643933"/>
              <a:ext cx="1727447" cy="836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4" name="Picture 12" descr="Logo UrbanFlood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8853"/>
            <a:ext cx="1286540" cy="92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6"/>
          <p:cNvSpPr txBox="1"/>
          <p:nvPr userDrawn="1"/>
        </p:nvSpPr>
        <p:spPr>
          <a:xfrm>
            <a:off x="-13218" y="814457"/>
            <a:ext cx="1187450" cy="2746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defRPr/>
            </a:pPr>
            <a:r>
              <a:rPr lang="nl-NL" sz="1200" dirty="0" smtClean="0">
                <a:solidFill>
                  <a:srgbClr val="71481C"/>
                </a:solidFill>
              </a:rPr>
              <a:t>UrbanFlood</a:t>
            </a:r>
          </a:p>
        </p:txBody>
      </p:sp>
      <p:pic>
        <p:nvPicPr>
          <p:cNvPr id="16" name="Picture 6" descr="Logo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588" y="108853"/>
            <a:ext cx="771525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94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D5C9-F6AD-4184-9F37-9EFD40735611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D5C9-F6AD-4184-9F37-9EFD40735611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3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8370"/>
            <a:ext cx="7704856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D5C9-F6AD-4184-9F37-9EFD40735611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475184" cy="365125"/>
          </a:xfrm>
        </p:spPr>
        <p:txBody>
          <a:bodyPr/>
          <a:lstStyle/>
          <a:p>
            <a:fld id="{FFDC3C2F-A094-413C-B07C-2C0839FE72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588" y="108853"/>
            <a:ext cx="771525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Logo UrbanFloo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8853"/>
            <a:ext cx="1286540" cy="92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/>
          <p:nvPr userDrawn="1"/>
        </p:nvSpPr>
        <p:spPr>
          <a:xfrm>
            <a:off x="-13218" y="814457"/>
            <a:ext cx="1187450" cy="2746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defRPr/>
            </a:pPr>
            <a:r>
              <a:rPr lang="nl-NL" sz="1200" dirty="0" smtClean="0">
                <a:solidFill>
                  <a:srgbClr val="71481C"/>
                </a:solidFill>
              </a:rPr>
              <a:t>UrbanFlood</a:t>
            </a:r>
          </a:p>
        </p:txBody>
      </p:sp>
      <p:grpSp>
        <p:nvGrpSpPr>
          <p:cNvPr id="14" name="Grupa 6"/>
          <p:cNvGrpSpPr>
            <a:grpSpLocks/>
          </p:cNvGrpSpPr>
          <p:nvPr userDrawn="1"/>
        </p:nvGrpSpPr>
        <p:grpSpPr bwMode="auto">
          <a:xfrm>
            <a:off x="8172400" y="6280284"/>
            <a:ext cx="898713" cy="405892"/>
            <a:chOff x="2880072" y="4571925"/>
            <a:chExt cx="2591543" cy="1152128"/>
          </a:xfrm>
        </p:grpSpPr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072" y="4571925"/>
              <a:ext cx="1518279" cy="1071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Prostokąt 15"/>
            <p:cNvSpPr/>
            <p:nvPr/>
          </p:nvSpPr>
          <p:spPr>
            <a:xfrm>
              <a:off x="3672649" y="4571925"/>
              <a:ext cx="864461" cy="1152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168" y="4643933"/>
              <a:ext cx="1727447" cy="836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463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D5C9-F6AD-4184-9F37-9EFD40735611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588" y="108853"/>
            <a:ext cx="771525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Logo UrbanFloo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8853"/>
            <a:ext cx="1286540" cy="92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/>
          <p:nvPr userDrawn="1"/>
        </p:nvSpPr>
        <p:spPr>
          <a:xfrm>
            <a:off x="-13218" y="814457"/>
            <a:ext cx="1187450" cy="2746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defRPr/>
            </a:pPr>
            <a:r>
              <a:rPr lang="nl-NL" sz="1200" dirty="0" smtClean="0">
                <a:solidFill>
                  <a:srgbClr val="71481C"/>
                </a:solidFill>
              </a:rPr>
              <a:t>UrbanFlood</a:t>
            </a:r>
          </a:p>
        </p:txBody>
      </p:sp>
    </p:spTree>
    <p:extLst>
      <p:ext uri="{BB962C8B-B14F-4D97-AF65-F5344CB8AC3E}">
        <p14:creationId xmlns:p14="http://schemas.microsoft.com/office/powerpoint/2010/main" val="255199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D5C9-F6AD-4184-9F37-9EFD40735611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6" descr="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588" y="108853"/>
            <a:ext cx="771525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Logo UrbanFloo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8853"/>
            <a:ext cx="1286540" cy="92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/>
          <p:cNvSpPr txBox="1"/>
          <p:nvPr userDrawn="1"/>
        </p:nvSpPr>
        <p:spPr>
          <a:xfrm>
            <a:off x="-13218" y="814457"/>
            <a:ext cx="1187450" cy="2746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defRPr/>
            </a:pPr>
            <a:r>
              <a:rPr lang="nl-NL" sz="1200" dirty="0" smtClean="0">
                <a:solidFill>
                  <a:srgbClr val="71481C"/>
                </a:solidFill>
              </a:rPr>
              <a:t>UrbanFlood</a:t>
            </a:r>
          </a:p>
        </p:txBody>
      </p:sp>
    </p:spTree>
    <p:extLst>
      <p:ext uri="{BB962C8B-B14F-4D97-AF65-F5344CB8AC3E}">
        <p14:creationId xmlns:p14="http://schemas.microsoft.com/office/powerpoint/2010/main" val="396200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D5C9-F6AD-4184-9F37-9EFD40735611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6" descr="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588" y="108853"/>
            <a:ext cx="771525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Logo UrbanFloo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8853"/>
            <a:ext cx="1286540" cy="92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6"/>
          <p:cNvSpPr txBox="1"/>
          <p:nvPr userDrawn="1"/>
        </p:nvSpPr>
        <p:spPr>
          <a:xfrm>
            <a:off x="-13218" y="814457"/>
            <a:ext cx="1187450" cy="2746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defRPr/>
            </a:pPr>
            <a:r>
              <a:rPr lang="nl-NL" sz="1200" dirty="0" smtClean="0">
                <a:solidFill>
                  <a:srgbClr val="71481C"/>
                </a:solidFill>
              </a:rPr>
              <a:t>UrbanFlood</a:t>
            </a:r>
          </a:p>
        </p:txBody>
      </p:sp>
    </p:spTree>
    <p:extLst>
      <p:ext uri="{BB962C8B-B14F-4D97-AF65-F5344CB8AC3E}">
        <p14:creationId xmlns:p14="http://schemas.microsoft.com/office/powerpoint/2010/main" val="165642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D5C9-F6AD-4184-9F37-9EFD40735611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6" descr="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588" y="108853"/>
            <a:ext cx="771525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Logo UrbanFloo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8853"/>
            <a:ext cx="1286540" cy="92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6"/>
          <p:cNvSpPr txBox="1"/>
          <p:nvPr userDrawn="1"/>
        </p:nvSpPr>
        <p:spPr>
          <a:xfrm>
            <a:off x="-13218" y="814457"/>
            <a:ext cx="1187450" cy="2746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defRPr/>
            </a:pPr>
            <a:r>
              <a:rPr lang="nl-NL" sz="1200" dirty="0" smtClean="0">
                <a:solidFill>
                  <a:srgbClr val="71481C"/>
                </a:solidFill>
              </a:rPr>
              <a:t>UrbanFlood</a:t>
            </a:r>
          </a:p>
        </p:txBody>
      </p:sp>
    </p:spTree>
    <p:extLst>
      <p:ext uri="{BB962C8B-B14F-4D97-AF65-F5344CB8AC3E}">
        <p14:creationId xmlns:p14="http://schemas.microsoft.com/office/powerpoint/2010/main" val="72777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D5C9-F6AD-4184-9F37-9EFD40735611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6" descr="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588" y="108853"/>
            <a:ext cx="771525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Logo UrbanFloo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8853"/>
            <a:ext cx="1286540" cy="92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6"/>
          <p:cNvSpPr txBox="1"/>
          <p:nvPr userDrawn="1"/>
        </p:nvSpPr>
        <p:spPr>
          <a:xfrm>
            <a:off x="-13218" y="814457"/>
            <a:ext cx="1187450" cy="2746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defRPr/>
            </a:pPr>
            <a:r>
              <a:rPr lang="nl-NL" sz="1200" dirty="0" smtClean="0">
                <a:solidFill>
                  <a:srgbClr val="71481C"/>
                </a:solidFill>
              </a:rPr>
              <a:t>UrbanFlood</a:t>
            </a:r>
          </a:p>
        </p:txBody>
      </p:sp>
    </p:spTree>
    <p:extLst>
      <p:ext uri="{BB962C8B-B14F-4D97-AF65-F5344CB8AC3E}">
        <p14:creationId xmlns:p14="http://schemas.microsoft.com/office/powerpoint/2010/main" val="212756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D5C9-F6AD-4184-9F37-9EFD40735611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6" descr="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588" y="108853"/>
            <a:ext cx="771525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Logo UrbanFloo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8853"/>
            <a:ext cx="1286540" cy="92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/>
          <p:cNvSpPr txBox="1"/>
          <p:nvPr userDrawn="1"/>
        </p:nvSpPr>
        <p:spPr>
          <a:xfrm>
            <a:off x="-13218" y="814457"/>
            <a:ext cx="1187450" cy="2746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defRPr/>
            </a:pPr>
            <a:r>
              <a:rPr lang="nl-NL" sz="1200" dirty="0" smtClean="0">
                <a:solidFill>
                  <a:srgbClr val="71481C"/>
                </a:solidFill>
              </a:rPr>
              <a:t>UrbanFlood</a:t>
            </a:r>
          </a:p>
        </p:txBody>
      </p:sp>
    </p:spTree>
    <p:extLst>
      <p:ext uri="{BB962C8B-B14F-4D97-AF65-F5344CB8AC3E}">
        <p14:creationId xmlns:p14="http://schemas.microsoft.com/office/powerpoint/2010/main" val="317599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D5C9-F6AD-4184-9F37-9EFD40735611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6" descr="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588" y="108853"/>
            <a:ext cx="771525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Logo UrbanFloo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8853"/>
            <a:ext cx="1286540" cy="92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/>
          <p:cNvSpPr txBox="1"/>
          <p:nvPr userDrawn="1"/>
        </p:nvSpPr>
        <p:spPr>
          <a:xfrm>
            <a:off x="-13218" y="814457"/>
            <a:ext cx="1187450" cy="2746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defRPr/>
            </a:pPr>
            <a:r>
              <a:rPr lang="nl-NL" sz="1200" dirty="0" smtClean="0">
                <a:solidFill>
                  <a:srgbClr val="71481C"/>
                </a:solidFill>
              </a:rPr>
              <a:t>UrbanFlood</a:t>
            </a:r>
          </a:p>
        </p:txBody>
      </p:sp>
    </p:spTree>
    <p:extLst>
      <p:ext uri="{BB962C8B-B14F-4D97-AF65-F5344CB8AC3E}">
        <p14:creationId xmlns:p14="http://schemas.microsoft.com/office/powerpoint/2010/main" val="246239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2D5C9-F6AD-4184-9F37-9EFD40735611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C3C2F-A094-413C-B07C-2C0839FE7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8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.kasztelnik@cyfronet.pl" TargetMode="External"/><Relationship Id="rId2" Type="http://schemas.openxmlformats.org/officeDocument/2006/relationships/hyperlink" Target="mailto:bubak@agh.edu.p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ice.cyfronet.p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b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b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b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2204864"/>
            <a:ext cx="9144000" cy="1470025"/>
          </a:xfrm>
        </p:spPr>
        <p:txBody>
          <a:bodyPr>
            <a:noAutofit/>
          </a:bodyPr>
          <a:lstStyle/>
          <a:p>
            <a:pPr>
              <a:buSzPct val="45000"/>
              <a:defRPr/>
            </a:pP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Towards a </a:t>
            </a:r>
            <a:r>
              <a:rPr lang="en-US" sz="3600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 </a:t>
            </a:r>
            <a:br>
              <a:rPr lang="en-US" sz="3600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l-PL" sz="3600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3600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creation, deployment and reliable operation of </a:t>
            </a: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distributed, time-critical applications </a:t>
            </a:r>
            <a:endParaRPr lang="en-US" sz="3600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27584" y="4077072"/>
            <a:ext cx="7632848" cy="2520280"/>
          </a:xfrm>
        </p:spPr>
        <p:txBody>
          <a:bodyPr>
            <a:normAutofit fontScale="25000" lnSpcReduction="20000"/>
          </a:bodyPr>
          <a:lstStyle/>
          <a:p>
            <a:pPr>
              <a:buSzPct val="45000"/>
              <a:defRPr/>
            </a:pPr>
            <a:r>
              <a:rPr lang="pl-PL" sz="11200" b="1" dirty="0">
                <a:solidFill>
                  <a:schemeClr val="tx1"/>
                </a:solidFill>
              </a:rPr>
              <a:t>Marian </a:t>
            </a:r>
            <a:r>
              <a:rPr lang="pl-PL" sz="11200" b="1" dirty="0" smtClean="0">
                <a:solidFill>
                  <a:schemeClr val="tx1"/>
                </a:solidFill>
              </a:rPr>
              <a:t>Bubak</a:t>
            </a:r>
            <a:r>
              <a:rPr lang="en-US" sz="11200" b="1" dirty="0" smtClean="0">
                <a:solidFill>
                  <a:schemeClr val="tx1"/>
                </a:solidFill>
              </a:rPr>
              <a:t> and</a:t>
            </a:r>
            <a:r>
              <a:rPr lang="pl-PL" sz="11200" b="1" dirty="0" smtClean="0">
                <a:solidFill>
                  <a:schemeClr val="tx1"/>
                </a:solidFill>
              </a:rPr>
              <a:t> </a:t>
            </a:r>
            <a:r>
              <a:rPr lang="pl-PL" sz="11200" b="1" dirty="0">
                <a:solidFill>
                  <a:schemeClr val="tx1"/>
                </a:solidFill>
              </a:rPr>
              <a:t>Marek Kasztelnik</a:t>
            </a:r>
          </a:p>
          <a:p>
            <a:r>
              <a:rPr lang="pl-PL" sz="11200" dirty="0" smtClean="0">
                <a:hlinkClick r:id="rId2"/>
              </a:rPr>
              <a:t>bubak@agh.edu.pl</a:t>
            </a:r>
            <a:r>
              <a:rPr lang="pl-PL" sz="11200" dirty="0" smtClean="0"/>
              <a:t>, </a:t>
            </a:r>
            <a:r>
              <a:rPr lang="pl-PL" sz="11200" dirty="0" smtClean="0">
                <a:hlinkClick r:id="rId3"/>
              </a:rPr>
              <a:t>m.kasztelnik@cyfronet.pl</a:t>
            </a:r>
            <a:r>
              <a:rPr lang="pl-PL" sz="11200" dirty="0" smtClean="0"/>
              <a:t> </a:t>
            </a:r>
            <a:endParaRPr lang="en-US" sz="11200" dirty="0" smtClean="0">
              <a:solidFill>
                <a:prstClr val="black"/>
              </a:solidFill>
            </a:endParaRPr>
          </a:p>
          <a:p>
            <a:pPr lvl="0">
              <a:buSzPct val="45000"/>
              <a:defRPr/>
            </a:pPr>
            <a:r>
              <a:rPr lang="en-US" sz="11200" b="1" dirty="0" smtClean="0">
                <a:solidFill>
                  <a:prstClr val="black"/>
                </a:solidFill>
              </a:rPr>
              <a:t>Department </a:t>
            </a:r>
            <a:r>
              <a:rPr lang="en-US" sz="11200" b="1" dirty="0">
                <a:solidFill>
                  <a:prstClr val="black"/>
                </a:solidFill>
              </a:rPr>
              <a:t>of Computer Science and </a:t>
            </a:r>
            <a:r>
              <a:rPr lang="en-US" sz="11200" b="1" dirty="0" err="1" smtClean="0">
                <a:solidFill>
                  <a:prstClr val="black"/>
                </a:solidFill>
              </a:rPr>
              <a:t>Cyfronet</a:t>
            </a:r>
            <a:r>
              <a:rPr lang="en-US" sz="11200" b="1" dirty="0" smtClean="0">
                <a:solidFill>
                  <a:prstClr val="black"/>
                </a:solidFill>
              </a:rPr>
              <a:t> </a:t>
            </a:r>
          </a:p>
          <a:p>
            <a:pPr lvl="0">
              <a:buSzPct val="45000"/>
              <a:defRPr/>
            </a:pPr>
            <a:r>
              <a:rPr lang="pl-PL" sz="11200" b="1" dirty="0" smtClean="0">
                <a:solidFill>
                  <a:prstClr val="black"/>
                </a:solidFill>
              </a:rPr>
              <a:t>AGH</a:t>
            </a:r>
            <a:r>
              <a:rPr lang="en-US" sz="11200" b="1" dirty="0" smtClean="0">
                <a:solidFill>
                  <a:prstClr val="black"/>
                </a:solidFill>
              </a:rPr>
              <a:t> University of Science and Technology </a:t>
            </a:r>
            <a:r>
              <a:rPr lang="pl-PL" sz="11200" b="1" dirty="0" smtClean="0">
                <a:solidFill>
                  <a:prstClr val="black"/>
                </a:solidFill>
              </a:rPr>
              <a:t> </a:t>
            </a:r>
            <a:r>
              <a:rPr lang="pl-PL" sz="11200" b="1" dirty="0" err="1">
                <a:solidFill>
                  <a:prstClr val="black"/>
                </a:solidFill>
              </a:rPr>
              <a:t>Krakow</a:t>
            </a:r>
            <a:r>
              <a:rPr lang="en-US" sz="11200" b="1" dirty="0">
                <a:solidFill>
                  <a:prstClr val="black"/>
                </a:solidFill>
              </a:rPr>
              <a:t>, </a:t>
            </a:r>
            <a:r>
              <a:rPr lang="en-US" sz="11200" b="1" dirty="0" smtClean="0">
                <a:solidFill>
                  <a:prstClr val="black"/>
                </a:solidFill>
              </a:rPr>
              <a:t>Poland</a:t>
            </a:r>
            <a:endParaRPr lang="en-US" sz="11200" b="1" dirty="0">
              <a:solidFill>
                <a:prstClr val="black"/>
              </a:solidFill>
            </a:endParaRPr>
          </a:p>
          <a:p>
            <a:pPr lvl="0">
              <a:buSzPct val="45000"/>
              <a:defRPr/>
            </a:pPr>
            <a:endParaRPr lang="en-US" sz="2200" b="1" dirty="0">
              <a:solidFill>
                <a:prstClr val="black"/>
              </a:solidFill>
            </a:endParaRPr>
          </a:p>
          <a:p>
            <a:pPr marL="342900" lvl="0" indent="-342900">
              <a:defRPr/>
            </a:pPr>
            <a:r>
              <a:rPr lang="pl-PL" sz="12800" b="1" dirty="0" smtClean="0">
                <a:solidFill>
                  <a:srgbClr val="FF0000"/>
                </a:solidFill>
              </a:rPr>
              <a:t>dice.cyfronet.pl</a:t>
            </a:r>
            <a:endParaRPr lang="pl-PL" sz="12800" dirty="0">
              <a:solidFill>
                <a:prstClr val="black"/>
              </a:solidFill>
            </a:endParaRPr>
          </a:p>
          <a:p>
            <a:endParaRPr lang="pl-PL" sz="1400" dirty="0" smtClean="0"/>
          </a:p>
        </p:txBody>
      </p:sp>
    </p:spTree>
    <p:extLst>
      <p:ext uri="{BB962C8B-B14F-4D97-AF65-F5344CB8AC3E}">
        <p14:creationId xmlns:p14="http://schemas.microsoft.com/office/powerpoint/2010/main" val="11008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60000" y="0"/>
            <a:ext cx="6840000" cy="856800"/>
          </a:xfrm>
        </p:spPr>
        <p:txBody>
          <a:bodyPr>
            <a:normAutofit/>
          </a:bodyPr>
          <a:lstStyle/>
          <a:p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 </a:t>
            </a:r>
            <a:r>
              <a:rPr lang="pl-PL" sz="3200" dirty="0" err="1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pl-PL" sz="3200" dirty="0" err="1" smtClean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UrbanFlood</a:t>
            </a:r>
            <a:r>
              <a:rPr lang="en-US" sz="3200" dirty="0" smtClean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EWS</a:t>
            </a:r>
            <a:endParaRPr lang="en-US" sz="3200" dirty="0">
              <a:solidFill>
                <a:srgbClr val="1148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1" y="1143317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rostokąt 4"/>
          <p:cNvSpPr/>
          <p:nvPr/>
        </p:nvSpPr>
        <p:spPr>
          <a:xfrm>
            <a:off x="2811463" y="3462338"/>
            <a:ext cx="5472112" cy="1760537"/>
          </a:xfrm>
          <a:prstGeom prst="rect">
            <a:avLst/>
          </a:prstGeom>
          <a:solidFill>
            <a:srgbClr val="FFC000">
              <a:alpha val="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 bwMode="auto">
          <a:xfrm>
            <a:off x="-36513" y="5373688"/>
            <a:ext cx="2952751" cy="15113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pl-PL" dirty="0" err="1">
                <a:latin typeface="+mn-lt"/>
              </a:rPr>
              <a:t>Domain</a:t>
            </a:r>
            <a:r>
              <a:rPr lang="pl-PL" dirty="0">
                <a:latin typeface="+mn-lt"/>
              </a:rPr>
              <a:t> </a:t>
            </a:r>
            <a:r>
              <a:rPr lang="pl-PL" dirty="0" err="1">
                <a:latin typeface="+mn-lt"/>
              </a:rPr>
              <a:t>resources</a:t>
            </a:r>
            <a:r>
              <a:rPr lang="pl-PL" sz="2000" dirty="0">
                <a:latin typeface="+mn-lt"/>
              </a:rPr>
              <a:t> </a:t>
            </a:r>
            <a:r>
              <a:rPr lang="pl-PL" sz="1600" b="0" dirty="0" err="1">
                <a:latin typeface="+mn-lt"/>
              </a:rPr>
              <a:t>exposed</a:t>
            </a:r>
            <a:r>
              <a:rPr lang="pl-PL" sz="1600" b="0" dirty="0">
                <a:latin typeface="+mn-lt"/>
              </a:rPr>
              <a:t> as</a:t>
            </a:r>
            <a:r>
              <a:rPr lang="pl-PL" b="0" dirty="0">
                <a:latin typeface="+mn-lt"/>
              </a:rPr>
              <a:t> </a:t>
            </a:r>
            <a:r>
              <a:rPr lang="pl-PL" dirty="0">
                <a:latin typeface="+mn-lt"/>
              </a:rPr>
              <a:t>Basic Services</a:t>
            </a:r>
            <a:endParaRPr lang="pl-PL" sz="2000" dirty="0">
              <a:latin typeface="+mn-lt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pl-PL" sz="1600" b="0" dirty="0">
                <a:latin typeface="+mn-lt"/>
              </a:rPr>
              <a:t>Data, </a:t>
            </a:r>
            <a:r>
              <a:rPr lang="pl-PL" sz="1600" b="0" dirty="0" err="1">
                <a:latin typeface="+mn-lt"/>
              </a:rPr>
              <a:t>sensors</a:t>
            </a:r>
            <a:r>
              <a:rPr lang="pl-PL" sz="1600" b="0" dirty="0">
                <a:latin typeface="+mn-lt"/>
              </a:rPr>
              <a:t>, </a:t>
            </a:r>
            <a:r>
              <a:rPr lang="pl-PL" sz="1600" b="0" dirty="0" err="1">
                <a:latin typeface="+mn-lt"/>
              </a:rPr>
              <a:t>apps</a:t>
            </a:r>
            <a:r>
              <a:rPr lang="pl-PL" sz="1600" b="0" dirty="0">
                <a:latin typeface="+mn-lt"/>
              </a:rPr>
              <a:t> </a:t>
            </a:r>
            <a:r>
              <a:rPr lang="pl-PL" sz="1600" b="0" dirty="0" err="1">
                <a:latin typeface="+mn-lt"/>
              </a:rPr>
              <a:t>wrapped</a:t>
            </a:r>
            <a:r>
              <a:rPr lang="pl-PL" sz="1600" b="0" dirty="0">
                <a:latin typeface="+mn-lt"/>
              </a:rPr>
              <a:t> as </a:t>
            </a:r>
            <a:r>
              <a:rPr lang="pl-PL" sz="1600" b="0" dirty="0" err="1">
                <a:latin typeface="+mn-lt"/>
              </a:rPr>
              <a:t>appliances</a:t>
            </a:r>
            <a:r>
              <a:rPr lang="pl-PL" sz="1600" b="0" dirty="0">
                <a:latin typeface="+mn-lt"/>
              </a:rPr>
              <a:t> and </a:t>
            </a:r>
            <a:r>
              <a:rPr lang="pl-PL" sz="1600" b="0" dirty="0" err="1">
                <a:latin typeface="+mn-lt"/>
              </a:rPr>
              <a:t>deployed</a:t>
            </a:r>
            <a:r>
              <a:rPr lang="pl-PL" sz="1600" b="0" dirty="0">
                <a:latin typeface="+mn-lt"/>
              </a:rPr>
              <a:t> </a:t>
            </a:r>
            <a:r>
              <a:rPr lang="pl-PL" sz="1600" b="0" dirty="0" err="1">
                <a:latin typeface="+mn-lt"/>
              </a:rPr>
              <a:t>onto</a:t>
            </a:r>
            <a:r>
              <a:rPr lang="pl-PL" sz="1600" b="0" dirty="0">
                <a:latin typeface="+mn-lt"/>
              </a:rPr>
              <a:t> </a:t>
            </a:r>
            <a:r>
              <a:rPr lang="pl-PL" sz="1600" b="0" dirty="0" err="1">
                <a:latin typeface="+mn-lt"/>
              </a:rPr>
              <a:t>clouds</a:t>
            </a:r>
            <a:r>
              <a:rPr lang="pl-PL" sz="1600" b="0" dirty="0">
                <a:latin typeface="+mn-lt"/>
              </a:rPr>
              <a:t>, …</a:t>
            </a:r>
          </a:p>
        </p:txBody>
      </p:sp>
      <p:sp>
        <p:nvSpPr>
          <p:cNvPr id="7" name="Prostokąt 6"/>
          <p:cNvSpPr/>
          <p:nvPr/>
        </p:nvSpPr>
        <p:spPr>
          <a:xfrm>
            <a:off x="2811463" y="2687638"/>
            <a:ext cx="5472112" cy="715962"/>
          </a:xfrm>
          <a:prstGeom prst="rect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 bwMode="auto">
          <a:xfrm>
            <a:off x="2916238" y="5373688"/>
            <a:ext cx="3294062" cy="14843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pl-PL" sz="1600" dirty="0" err="1">
                <a:latin typeface="+mn-lt"/>
              </a:rPr>
              <a:t>Composite</a:t>
            </a:r>
            <a:r>
              <a:rPr lang="pl-PL" sz="1600" dirty="0">
                <a:latin typeface="+mn-lt"/>
              </a:rPr>
              <a:t> Services (</a:t>
            </a:r>
            <a:r>
              <a:rPr lang="pl-PL" sz="1600" dirty="0" err="1">
                <a:latin typeface="+mn-lt"/>
              </a:rPr>
              <a:t>Parts</a:t>
            </a:r>
            <a:r>
              <a:rPr lang="pl-PL" sz="1600" dirty="0">
                <a:latin typeface="+mn-lt"/>
              </a:rPr>
              <a:t>)</a:t>
            </a:r>
            <a:endParaRPr lang="pl-PL" dirty="0">
              <a:latin typeface="+mn-lt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pl-PL" sz="1400" b="0" dirty="0" err="1">
                <a:latin typeface="+mn-lt"/>
              </a:rPr>
              <a:t>Building</a:t>
            </a:r>
            <a:r>
              <a:rPr lang="pl-PL" sz="1400" b="0" dirty="0">
                <a:latin typeface="+mn-lt"/>
              </a:rPr>
              <a:t> </a:t>
            </a:r>
            <a:r>
              <a:rPr lang="pl-PL" sz="1400" b="0" dirty="0" err="1">
                <a:latin typeface="+mn-lt"/>
              </a:rPr>
              <a:t>blocks</a:t>
            </a:r>
            <a:r>
              <a:rPr lang="pl-PL" sz="1400" b="0" dirty="0">
                <a:latin typeface="+mn-lt"/>
              </a:rPr>
              <a:t> for </a:t>
            </a:r>
            <a:r>
              <a:rPr lang="pl-PL" sz="1400" b="0" dirty="0" err="1">
                <a:latin typeface="+mn-lt"/>
              </a:rPr>
              <a:t>EWSs</a:t>
            </a:r>
            <a:r>
              <a:rPr lang="pl-PL" sz="1400" b="0" dirty="0">
                <a:latin typeface="+mn-lt"/>
              </a:rPr>
              <a:t> </a:t>
            </a: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pl-PL" sz="1400" b="0" dirty="0">
                <a:latin typeface="+mn-lt"/>
              </a:rPr>
              <a:t>O</a:t>
            </a:r>
            <a:r>
              <a:rPr lang="en-US" sz="1400" b="0" dirty="0" err="1">
                <a:latin typeface="+mn-lt"/>
              </a:rPr>
              <a:t>rchestrate</a:t>
            </a:r>
            <a:r>
              <a:rPr lang="en-US" sz="1400" b="0" dirty="0">
                <a:latin typeface="+mn-lt"/>
              </a:rPr>
              <a:t> domain resources</a:t>
            </a:r>
            <a:r>
              <a:rPr lang="pl-PL" sz="1400" b="0" dirty="0">
                <a:latin typeface="+mn-lt"/>
              </a:rPr>
              <a:t> </a:t>
            </a:r>
            <a:r>
              <a:rPr lang="pl-PL" sz="1400" b="0" dirty="0" err="1">
                <a:latin typeface="+mn-lt"/>
              </a:rPr>
              <a:t>towards</a:t>
            </a:r>
            <a:r>
              <a:rPr lang="pl-PL" sz="1400" b="0" dirty="0">
                <a:latin typeface="+mn-lt"/>
              </a:rPr>
              <a:t> </a:t>
            </a:r>
            <a:r>
              <a:rPr lang="en-US" sz="1400" b="0" dirty="0">
                <a:latin typeface="+mn-lt"/>
              </a:rPr>
              <a:t>complex application scenario</a:t>
            </a:r>
            <a:r>
              <a:rPr lang="pl-PL" sz="1400" b="0" dirty="0">
                <a:latin typeface="+mn-lt"/>
              </a:rPr>
              <a:t>s</a:t>
            </a:r>
            <a:r>
              <a:rPr lang="en-US" sz="1400" b="0" dirty="0">
                <a:latin typeface="+mn-lt"/>
              </a:rPr>
              <a:t> </a:t>
            </a:r>
            <a:r>
              <a:rPr lang="pl-PL" sz="1400" b="0" dirty="0">
                <a:latin typeface="+mn-lt"/>
              </a:rPr>
              <a:t>(</a:t>
            </a:r>
            <a:r>
              <a:rPr lang="pl-PL" sz="1400" b="0" dirty="0" err="1">
                <a:latin typeface="+mn-lt"/>
              </a:rPr>
              <a:t>e.g</a:t>
            </a:r>
            <a:r>
              <a:rPr lang="pl-PL" sz="1400" b="0" dirty="0">
                <a:latin typeface="+mn-lt"/>
              </a:rPr>
              <a:t>. </a:t>
            </a:r>
            <a:r>
              <a:rPr lang="pl-PL" sz="1400" b="0" dirty="0" err="1">
                <a:latin typeface="+mn-lt"/>
              </a:rPr>
              <a:t>area</a:t>
            </a:r>
            <a:r>
              <a:rPr lang="pl-PL" sz="1400" b="0" dirty="0">
                <a:latin typeface="+mn-lt"/>
              </a:rPr>
              <a:t> </a:t>
            </a:r>
            <a:r>
              <a:rPr lang="pl-PL" sz="1400" b="0" dirty="0" err="1">
                <a:latin typeface="+mn-lt"/>
              </a:rPr>
              <a:t>flood</a:t>
            </a:r>
            <a:r>
              <a:rPr lang="pl-PL" sz="1400" b="0" dirty="0">
                <a:latin typeface="+mn-lt"/>
              </a:rPr>
              <a:t> </a:t>
            </a:r>
            <a:r>
              <a:rPr lang="pl-PL" sz="1400" b="0" dirty="0" err="1">
                <a:latin typeface="+mn-lt"/>
              </a:rPr>
              <a:t>simulation</a:t>
            </a:r>
            <a:r>
              <a:rPr lang="pl-PL" sz="1400" b="0" dirty="0">
                <a:latin typeface="+mn-lt"/>
              </a:rPr>
              <a:t>)</a:t>
            </a:r>
          </a:p>
        </p:txBody>
      </p:sp>
      <p:sp>
        <p:nvSpPr>
          <p:cNvPr id="9" name="Prostokąt 8"/>
          <p:cNvSpPr/>
          <p:nvPr/>
        </p:nvSpPr>
        <p:spPr>
          <a:xfrm>
            <a:off x="2811463" y="1909763"/>
            <a:ext cx="5472112" cy="715962"/>
          </a:xfrm>
          <a:prstGeom prst="rect">
            <a:avLst/>
          </a:prstGeom>
          <a:solidFill>
            <a:schemeClr val="bg1">
              <a:alpha val="0"/>
            </a:schemeClr>
          </a:solidFill>
          <a:ln w="57150"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6210300" y="5373688"/>
            <a:ext cx="2947988" cy="148431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pl-PL" dirty="0" err="1">
                <a:latin typeface="+mn-lt"/>
              </a:rPr>
              <a:t>Early</a:t>
            </a:r>
            <a:r>
              <a:rPr lang="pl-PL" dirty="0">
                <a:latin typeface="+mn-lt"/>
              </a:rPr>
              <a:t> </a:t>
            </a:r>
            <a:r>
              <a:rPr lang="pl-PL" dirty="0" err="1">
                <a:latin typeface="+mn-lt"/>
              </a:rPr>
              <a:t>Warning</a:t>
            </a:r>
            <a:r>
              <a:rPr lang="pl-PL" dirty="0">
                <a:latin typeface="+mn-lt"/>
              </a:rPr>
              <a:t> System</a:t>
            </a:r>
            <a:endParaRPr lang="pl-PL" sz="2000" dirty="0">
              <a:latin typeface="+mn-lt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pl-PL" sz="1600" b="0" dirty="0">
                <a:latin typeface="+mn-lt"/>
              </a:rPr>
              <a:t>A </a:t>
            </a:r>
            <a:r>
              <a:rPr lang="pl-PL" sz="1600" b="0" dirty="0" err="1">
                <a:latin typeface="+mn-lt"/>
              </a:rPr>
              <a:t>number</a:t>
            </a:r>
            <a:r>
              <a:rPr lang="pl-PL" sz="1600" b="0" dirty="0">
                <a:latin typeface="+mn-lt"/>
              </a:rPr>
              <a:t> of </a:t>
            </a:r>
            <a:r>
              <a:rPr lang="pl-PL" sz="1600" b="0" dirty="0" err="1">
                <a:latin typeface="+mn-lt"/>
              </a:rPr>
              <a:t>Parts</a:t>
            </a:r>
            <a:r>
              <a:rPr lang="pl-PL" sz="1600" b="0" dirty="0">
                <a:latin typeface="+mn-lt"/>
              </a:rPr>
              <a:t> </a:t>
            </a:r>
            <a:r>
              <a:rPr lang="pl-PL" sz="1600" b="0" dirty="0" err="1">
                <a:latin typeface="+mn-lt"/>
              </a:rPr>
              <a:t>deployed</a:t>
            </a:r>
            <a:r>
              <a:rPr lang="pl-PL" sz="1600" b="0" dirty="0">
                <a:latin typeface="+mn-lt"/>
              </a:rPr>
              <a:t>, </a:t>
            </a:r>
            <a:r>
              <a:rPr lang="pl-PL" sz="1600" b="0" dirty="0" err="1">
                <a:latin typeface="+mn-lt"/>
              </a:rPr>
              <a:t>connected</a:t>
            </a:r>
            <a:r>
              <a:rPr lang="pl-PL" sz="1600" b="0" dirty="0">
                <a:latin typeface="+mn-lt"/>
              </a:rPr>
              <a:t>, and </a:t>
            </a:r>
            <a:r>
              <a:rPr lang="pl-PL" sz="1600" b="0" dirty="0" err="1">
                <a:latin typeface="+mn-lt"/>
              </a:rPr>
              <a:t>configured</a:t>
            </a:r>
            <a:r>
              <a:rPr lang="pl-PL" sz="1600" b="0" dirty="0">
                <a:latin typeface="+mn-lt"/>
              </a:rPr>
              <a:t> for a </a:t>
            </a:r>
            <a:r>
              <a:rPr lang="pl-PL" sz="1600" b="0" dirty="0" err="1">
                <a:latin typeface="+mn-lt"/>
              </a:rPr>
              <a:t>specific</a:t>
            </a:r>
            <a:r>
              <a:rPr lang="pl-PL" sz="1600" b="0" dirty="0">
                <a:latin typeface="+mn-lt"/>
              </a:rPr>
              <a:t> </a:t>
            </a:r>
            <a:r>
              <a:rPr lang="pl-PL" sz="1600" b="0" dirty="0" err="1">
                <a:latin typeface="+mn-lt"/>
              </a:rPr>
              <a:t>setting</a:t>
            </a:r>
            <a:r>
              <a:rPr lang="pl-PL" sz="1600" b="0" dirty="0">
                <a:latin typeface="+mn-lt"/>
              </a:rPr>
              <a:t> (</a:t>
            </a:r>
            <a:r>
              <a:rPr lang="pl-PL" sz="1600" b="0" dirty="0" err="1">
                <a:latin typeface="+mn-lt"/>
              </a:rPr>
              <a:t>e.g</a:t>
            </a:r>
            <a:r>
              <a:rPr lang="pl-PL" sz="1600" b="0" dirty="0">
                <a:latin typeface="+mn-lt"/>
              </a:rPr>
              <a:t>. a </a:t>
            </a:r>
            <a:r>
              <a:rPr lang="pl-PL" sz="1600" b="0" dirty="0" err="1">
                <a:latin typeface="+mn-lt"/>
              </a:rPr>
              <a:t>dike</a:t>
            </a:r>
            <a:r>
              <a:rPr lang="pl-PL" sz="1600" b="0" dirty="0">
                <a:latin typeface="+mn-lt"/>
              </a:rPr>
              <a:t> </a:t>
            </a:r>
            <a:r>
              <a:rPr lang="pl-PL" sz="1600" b="0" dirty="0" err="1">
                <a:latin typeface="+mn-lt"/>
              </a:rPr>
              <a:t>section</a:t>
            </a:r>
            <a:r>
              <a:rPr lang="pl-PL" sz="1600" b="0" dirty="0">
                <a:latin typeface="+mn-lt"/>
              </a:rPr>
              <a:t>)</a:t>
            </a: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63687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60000" y="0"/>
            <a:ext cx="6840000" cy="856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 Data storage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UrbanFlood</a:t>
            </a:r>
            <a:endParaRPr lang="en-US" sz="3200" dirty="0">
              <a:solidFill>
                <a:srgbClr val="1148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0" y="1124744"/>
            <a:ext cx="4371429" cy="528571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933056"/>
            <a:ext cx="4762500" cy="288607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07" y="3573016"/>
            <a:ext cx="2381250" cy="1257300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716016" y="1268760"/>
            <a:ext cx="4248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Based on </a:t>
            </a:r>
            <a:r>
              <a:rPr lang="en-US" sz="2400" dirty="0" err="1" smtClean="0"/>
              <a:t>sint</a:t>
            </a:r>
            <a:r>
              <a:rPr lang="en-US" sz="2400" dirty="0" smtClean="0"/>
              <a:t> (Semantic integration tool) technology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MongoDB</a:t>
            </a:r>
            <a:r>
              <a:rPr lang="en-US" sz="2400" dirty="0" smtClean="0"/>
              <a:t> as a backend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Currently we are evaluating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like solutions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24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60000" y="0"/>
            <a:ext cx="6840000" cy="856800"/>
          </a:xfrm>
        </p:spPr>
        <p:txBody>
          <a:bodyPr>
            <a:normAutofit/>
          </a:bodyPr>
          <a:lstStyle/>
          <a:p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loud platform for 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VPH</a:t>
            </a:r>
            <a:r>
              <a:rPr lang="en-US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applications</a:t>
            </a:r>
          </a:p>
        </p:txBody>
      </p:sp>
      <p:pic>
        <p:nvPicPr>
          <p:cNvPr id="4" name="Obraz 3" descr="as_creation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172" y="1484784"/>
            <a:ext cx="4737100" cy="2462530"/>
          </a:xfrm>
          <a:prstGeom prst="rect">
            <a:avLst/>
          </a:prstGeom>
        </p:spPr>
      </p:pic>
      <p:pic>
        <p:nvPicPr>
          <p:cNvPr id="5" name="Obraz 4" descr="as_deployment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552" y="4149080"/>
            <a:ext cx="4857750" cy="1931670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539552" y="2276871"/>
            <a:ext cx="2545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 smtClean="0"/>
              <a:t>Creation</a:t>
            </a:r>
            <a:r>
              <a:rPr lang="pl-PL" sz="2000" b="1" dirty="0" smtClean="0"/>
              <a:t> of </a:t>
            </a:r>
            <a:r>
              <a:rPr lang="en-US" sz="2000" b="1" dirty="0" smtClean="0"/>
              <a:t>a </a:t>
            </a:r>
            <a:r>
              <a:rPr lang="pl-PL" sz="2000" b="1" dirty="0" err="1" smtClean="0"/>
              <a:t>new</a:t>
            </a:r>
            <a:r>
              <a:rPr lang="pl-PL" sz="2000" b="1" dirty="0" smtClean="0"/>
              <a:t> </a:t>
            </a:r>
          </a:p>
          <a:p>
            <a:r>
              <a:rPr lang="en-US" sz="2000" b="1" dirty="0" err="1"/>
              <a:t>v</a:t>
            </a:r>
            <a:r>
              <a:rPr lang="pl-PL" sz="2000" b="1" dirty="0" err="1" smtClean="0"/>
              <a:t>irtualized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application</a:t>
            </a:r>
            <a:endParaRPr lang="en-US" sz="2000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5580112" y="4869160"/>
            <a:ext cx="2971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Deployment of a </a:t>
            </a:r>
            <a:r>
              <a:rPr lang="en-US" sz="2000" b="1" dirty="0"/>
              <a:t>c</a:t>
            </a:r>
            <a:r>
              <a:rPr lang="pl-PL" sz="2000" b="1" dirty="0" err="1" smtClean="0"/>
              <a:t>omplex</a:t>
            </a:r>
            <a:r>
              <a:rPr lang="pl-PL" sz="2000" b="1" dirty="0" smtClean="0"/>
              <a:t> </a:t>
            </a:r>
            <a:endParaRPr lang="en-US" sz="2000" b="1" dirty="0" smtClean="0"/>
          </a:p>
          <a:p>
            <a:r>
              <a:rPr lang="pl-PL" sz="2000" b="1" dirty="0" err="1" smtClean="0"/>
              <a:t>application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290411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60000" y="0"/>
            <a:ext cx="6840000" cy="856800"/>
          </a:xfrm>
        </p:spPr>
        <p:txBody>
          <a:bodyPr>
            <a:noAutofit/>
          </a:bodyPr>
          <a:lstStyle/>
          <a:p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 </a:t>
            </a:r>
            <a:r>
              <a:rPr lang="en-US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ISMOP</a:t>
            </a:r>
            <a:r>
              <a:rPr lang="en-US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(flood embankment)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14714"/>
            <a:ext cx="6858548" cy="43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60000" y="0"/>
            <a:ext cx="6840000" cy="8568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Summary: </a:t>
            </a:r>
            <a:r>
              <a:rPr lang="en-US" sz="3200" dirty="0" smtClean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 </a:t>
            </a:r>
            <a:r>
              <a:rPr lang="en-US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of </a:t>
            </a:r>
            <a:r>
              <a:rPr lang="en-US" sz="3200" dirty="0" smtClean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</a:t>
            </a:r>
            <a:r>
              <a:rPr lang="pl-PL" sz="3200" dirty="0" smtClean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 (and tools)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Creation of</a:t>
            </a:r>
            <a:r>
              <a:rPr lang="pl-PL" sz="2400" dirty="0" smtClean="0"/>
              <a:t> </a:t>
            </a:r>
            <a:r>
              <a:rPr lang="pl-PL" sz="2400" dirty="0" err="1" smtClean="0"/>
              <a:t>application</a:t>
            </a:r>
            <a:r>
              <a:rPr lang="en-US" sz="2400" dirty="0" smtClean="0"/>
              <a:t>s</a:t>
            </a:r>
            <a:r>
              <a:rPr lang="pl-PL" sz="2400" dirty="0" smtClean="0"/>
              <a:t> (VM </a:t>
            </a:r>
            <a:r>
              <a:rPr lang="pl-PL" sz="2400" dirty="0" err="1" smtClean="0"/>
              <a:t>instantiation</a:t>
            </a:r>
            <a:r>
              <a:rPr lang="pl-PL" sz="2400" dirty="0" smtClean="0"/>
              <a:t>, </a:t>
            </a:r>
            <a:r>
              <a:rPr lang="pl-PL" sz="2400" dirty="0" err="1" smtClean="0"/>
              <a:t>redirections</a:t>
            </a:r>
            <a:r>
              <a:rPr lang="pl-PL" sz="2400" dirty="0" smtClean="0"/>
              <a:t>, </a:t>
            </a:r>
            <a:r>
              <a:rPr lang="pl-PL" sz="2400" dirty="0" err="1" smtClean="0"/>
              <a:t>initial</a:t>
            </a:r>
            <a:r>
              <a:rPr lang="pl-PL" sz="2400" dirty="0" smtClean="0"/>
              <a:t> </a:t>
            </a:r>
            <a:r>
              <a:rPr lang="pl-PL" sz="2400" dirty="0" err="1" smtClean="0"/>
              <a:t>configurations</a:t>
            </a:r>
            <a:r>
              <a:rPr lang="pl-PL" sz="2400" dirty="0" smtClean="0"/>
              <a:t>, </a:t>
            </a:r>
            <a:r>
              <a:rPr lang="pl-PL" sz="2400" dirty="0" err="1" smtClean="0"/>
              <a:t>load</a:t>
            </a:r>
            <a:r>
              <a:rPr lang="pl-PL" sz="2400" dirty="0" smtClean="0"/>
              <a:t> </a:t>
            </a:r>
            <a:r>
              <a:rPr lang="pl-PL" sz="2400" dirty="0" err="1" smtClean="0"/>
              <a:t>balanc</a:t>
            </a:r>
            <a:r>
              <a:rPr lang="en-US" sz="2400" dirty="0" err="1" smtClean="0"/>
              <a:t>ing</a:t>
            </a:r>
            <a:r>
              <a:rPr lang="pl-PL" sz="2400" dirty="0" smtClean="0"/>
              <a:t>)</a:t>
            </a:r>
            <a:endParaRPr lang="en-US" sz="2400" dirty="0" smtClean="0"/>
          </a:p>
          <a:p>
            <a:r>
              <a:rPr lang="en-US" sz="2400" dirty="0"/>
              <a:t>O</a:t>
            </a:r>
            <a:r>
              <a:rPr lang="pl-PL" sz="2400" dirty="0" err="1"/>
              <a:t>rchestration</a:t>
            </a:r>
            <a:r>
              <a:rPr lang="en-US" sz="2400" dirty="0"/>
              <a:t> of </a:t>
            </a:r>
            <a:r>
              <a:rPr lang="en-US" sz="2400" dirty="0" smtClean="0"/>
              <a:t>applications</a:t>
            </a:r>
          </a:p>
          <a:p>
            <a:r>
              <a:rPr lang="en-US" sz="2400" dirty="0" smtClean="0"/>
              <a:t>Federation of </a:t>
            </a:r>
            <a:r>
              <a:rPr lang="en-US" sz="2400" dirty="0"/>
              <a:t>c</a:t>
            </a:r>
            <a:r>
              <a:rPr lang="pl-PL" sz="2400" dirty="0" err="1" smtClean="0"/>
              <a:t>loud</a:t>
            </a:r>
            <a:r>
              <a:rPr lang="pl-PL" sz="2400" dirty="0" smtClean="0"/>
              <a:t> </a:t>
            </a:r>
            <a:r>
              <a:rPr lang="pl-PL" sz="2400" dirty="0" err="1" smtClean="0"/>
              <a:t>sites</a:t>
            </a:r>
            <a:r>
              <a:rPr lang="pl-PL" sz="2400" dirty="0" smtClean="0"/>
              <a:t> </a:t>
            </a:r>
            <a:endParaRPr lang="en-US" sz="2400" dirty="0" smtClean="0"/>
          </a:p>
          <a:p>
            <a:r>
              <a:rPr lang="pl-PL" sz="2400" dirty="0" err="1"/>
              <a:t>Dynamic</a:t>
            </a:r>
            <a:r>
              <a:rPr lang="pl-PL" sz="2400" dirty="0"/>
              <a:t> </a:t>
            </a:r>
            <a:r>
              <a:rPr lang="en-US" sz="2400" dirty="0"/>
              <a:t>cloud </a:t>
            </a:r>
            <a:r>
              <a:rPr lang="pl-PL" sz="2400" dirty="0" err="1"/>
              <a:t>resource</a:t>
            </a:r>
            <a:r>
              <a:rPr lang="pl-PL" sz="2400" dirty="0"/>
              <a:t> </a:t>
            </a:r>
            <a:r>
              <a:rPr lang="pl-PL" sz="2400" dirty="0" err="1"/>
              <a:t>allocation</a:t>
            </a:r>
            <a:endParaRPr lang="pl-PL" sz="2400" dirty="0"/>
          </a:p>
          <a:p>
            <a:r>
              <a:rPr lang="en-US" sz="2400" dirty="0" err="1" smtClean="0"/>
              <a:t>Autoscaling</a:t>
            </a:r>
            <a:r>
              <a:rPr lang="en-US" sz="2400" dirty="0" smtClean="0"/>
              <a:t> </a:t>
            </a:r>
            <a:endParaRPr lang="pl-PL" sz="2400" dirty="0"/>
          </a:p>
          <a:p>
            <a:r>
              <a:rPr lang="pl-PL" sz="2400" dirty="0" err="1" smtClean="0"/>
              <a:t>Autohealing</a:t>
            </a:r>
            <a:endParaRPr lang="pl-PL" sz="2400" dirty="0" smtClean="0"/>
          </a:p>
          <a:p>
            <a:r>
              <a:rPr lang="pl-PL" sz="2400" dirty="0" smtClean="0"/>
              <a:t>Billing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12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260000" y="0"/>
            <a:ext cx="6876000" cy="8568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</a:t>
            </a:r>
            <a:r>
              <a:rPr lang="pl-PL" sz="3200" dirty="0" err="1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3200" dirty="0" err="1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dirty="0" err="1">
              <a:solidFill>
                <a:srgbClr val="1148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60641" y="1412789"/>
            <a:ext cx="8775360" cy="4690572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endParaRPr lang="pl-PL" sz="1800" dirty="0"/>
          </a:p>
          <a:p>
            <a:pPr algn="ctr">
              <a:buFont typeface="Wingdings 2" pitchFamily="18" charset="2"/>
              <a:buNone/>
            </a:pPr>
            <a:endParaRPr lang="en-US" sz="4000" b="1" dirty="0">
              <a:solidFill>
                <a:srgbClr val="FF0000"/>
              </a:solidFill>
            </a:endParaRPr>
          </a:p>
          <a:p>
            <a:pPr algn="ctr">
              <a:buFont typeface="Wingdings 2" pitchFamily="18" charset="2"/>
              <a:buNone/>
            </a:pPr>
            <a:r>
              <a:rPr lang="en-US" sz="3600" b="1" dirty="0">
                <a:solidFill>
                  <a:srgbClr val="FF0000"/>
                </a:solidFill>
                <a:hlinkClick r:id="rId2"/>
              </a:rPr>
              <a:t>http</a:t>
            </a:r>
            <a:r>
              <a:rPr lang="en-US" sz="3600" b="1" dirty="0" smtClean="0">
                <a:solidFill>
                  <a:srgbClr val="FF0000"/>
                </a:solidFill>
                <a:hlinkClick r:id="rId2"/>
              </a:rPr>
              <a:t>://</a:t>
            </a:r>
            <a:r>
              <a:rPr lang="pl-PL" sz="3600" b="1" dirty="0" smtClean="0">
                <a:solidFill>
                  <a:srgbClr val="FF0000"/>
                </a:solidFill>
                <a:hlinkClick r:id="rId2"/>
              </a:rPr>
              <a:t>dice.cyfronet.pl/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algn="ctr">
              <a:buFont typeface="Wingdings 2" pitchFamily="18" charset="2"/>
              <a:buNone/>
            </a:pP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l-PL" sz="4400" dirty="0" smtClean="0"/>
          </a:p>
          <a:p>
            <a:pPr marL="0" indent="0" algn="ctr">
              <a:buNone/>
            </a:pPr>
            <a:endParaRPr lang="pl-PL" sz="4400" dirty="0" smtClean="0"/>
          </a:p>
          <a:p>
            <a:pPr marL="0" indent="0" algn="ctr">
              <a:buNone/>
            </a:pPr>
            <a:r>
              <a:rPr lang="pl-PL" sz="4400" dirty="0" smtClean="0"/>
              <a:t>Backup </a:t>
            </a:r>
            <a:r>
              <a:rPr lang="pl-PL" sz="4400" dirty="0" err="1"/>
              <a:t>slides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5036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murka 16"/>
          <p:cNvSpPr/>
          <p:nvPr/>
        </p:nvSpPr>
        <p:spPr>
          <a:xfrm>
            <a:off x="4287802" y="1160748"/>
            <a:ext cx="2160240" cy="445318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60000" y="0"/>
            <a:ext cx="6840000" cy="8568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pl-PL" sz="3200" dirty="0" err="1" smtClean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Autoscaling</a:t>
            </a:r>
            <a:r>
              <a:rPr lang="pl-PL" sz="3200" dirty="0" smtClean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endParaRPr lang="en-US" sz="3200" dirty="0">
              <a:solidFill>
                <a:srgbClr val="1148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4827862" y="1952836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5"/>
          <p:cNvSpPr/>
          <p:nvPr/>
        </p:nvSpPr>
        <p:spPr>
          <a:xfrm>
            <a:off x="4827862" y="2744924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6"/>
          <p:cNvSpPr/>
          <p:nvPr/>
        </p:nvSpPr>
        <p:spPr>
          <a:xfrm>
            <a:off x="4827862" y="3609020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stokąt 7"/>
          <p:cNvSpPr/>
          <p:nvPr/>
        </p:nvSpPr>
        <p:spPr>
          <a:xfrm>
            <a:off x="4827862" y="4401108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/>
          <p:cNvSpPr/>
          <p:nvPr/>
        </p:nvSpPr>
        <p:spPr>
          <a:xfrm>
            <a:off x="3675734" y="1952836"/>
            <a:ext cx="576064" cy="2952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11"/>
          <p:cNvSpPr/>
          <p:nvPr/>
        </p:nvSpPr>
        <p:spPr>
          <a:xfrm>
            <a:off x="4467822" y="2132856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12"/>
          <p:cNvSpPr/>
          <p:nvPr/>
        </p:nvSpPr>
        <p:spPr>
          <a:xfrm>
            <a:off x="4467822" y="2971502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13"/>
          <p:cNvSpPr/>
          <p:nvPr/>
        </p:nvSpPr>
        <p:spPr>
          <a:xfrm>
            <a:off x="4467822" y="3789040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14"/>
          <p:cNvSpPr/>
          <p:nvPr/>
        </p:nvSpPr>
        <p:spPr>
          <a:xfrm>
            <a:off x="4467822" y="4581128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załka w prawo 15"/>
          <p:cNvSpPr/>
          <p:nvPr/>
        </p:nvSpPr>
        <p:spPr>
          <a:xfrm>
            <a:off x="1875534" y="3291303"/>
            <a:ext cx="1584176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rostokąt 17"/>
          <p:cNvSpPr/>
          <p:nvPr/>
        </p:nvSpPr>
        <p:spPr>
          <a:xfrm>
            <a:off x="6340030" y="1977157"/>
            <a:ext cx="324036" cy="2952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 w prawo 18"/>
          <p:cNvSpPr/>
          <p:nvPr/>
        </p:nvSpPr>
        <p:spPr>
          <a:xfrm>
            <a:off x="5997992" y="2141240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19"/>
          <p:cNvSpPr/>
          <p:nvPr/>
        </p:nvSpPr>
        <p:spPr>
          <a:xfrm>
            <a:off x="5997992" y="2924944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załka w prawo 20"/>
          <p:cNvSpPr/>
          <p:nvPr/>
        </p:nvSpPr>
        <p:spPr>
          <a:xfrm>
            <a:off x="5997992" y="3789040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załka w prawo 21"/>
          <p:cNvSpPr/>
          <p:nvPr/>
        </p:nvSpPr>
        <p:spPr>
          <a:xfrm>
            <a:off x="5997992" y="4581128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ole tekstowe 22"/>
          <p:cNvSpPr txBox="1"/>
          <p:nvPr/>
        </p:nvSpPr>
        <p:spPr>
          <a:xfrm rot="16200000">
            <a:off x="6060372" y="334766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Monitoring</a:t>
            </a:r>
            <a:endParaRPr lang="en-US" sz="1200" dirty="0"/>
          </a:p>
        </p:txBody>
      </p:sp>
      <p:sp>
        <p:nvSpPr>
          <p:cNvPr id="24" name="pole tekstowe 23"/>
          <p:cNvSpPr txBox="1"/>
          <p:nvPr/>
        </p:nvSpPr>
        <p:spPr>
          <a:xfrm rot="16200000">
            <a:off x="3288741" y="3469286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 smtClean="0"/>
              <a:t>Load</a:t>
            </a:r>
            <a:r>
              <a:rPr lang="pl-PL" sz="1600" dirty="0" smtClean="0"/>
              <a:t> </a:t>
            </a:r>
            <a:r>
              <a:rPr lang="pl-PL" sz="1600" dirty="0" err="1" smtClean="0"/>
              <a:t>balancer</a:t>
            </a:r>
            <a:endParaRPr lang="en-US" sz="1600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5111281" y="202858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VM</a:t>
            </a:r>
            <a:endParaRPr lang="en-US" dirty="0"/>
          </a:p>
        </p:txBody>
      </p:sp>
      <p:sp>
        <p:nvSpPr>
          <p:cNvPr id="26" name="pole tekstowe 25"/>
          <p:cNvSpPr txBox="1"/>
          <p:nvPr/>
        </p:nvSpPr>
        <p:spPr>
          <a:xfrm>
            <a:off x="5111281" y="281228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VM</a:t>
            </a:r>
            <a:endParaRPr lang="en-US" dirty="0"/>
          </a:p>
        </p:txBody>
      </p:sp>
      <p:sp>
        <p:nvSpPr>
          <p:cNvPr id="27" name="pole tekstowe 26"/>
          <p:cNvSpPr txBox="1"/>
          <p:nvPr/>
        </p:nvSpPr>
        <p:spPr>
          <a:xfrm>
            <a:off x="5111281" y="367638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VM</a:t>
            </a:r>
            <a:endParaRPr lang="en-US" dirty="0"/>
          </a:p>
        </p:txBody>
      </p:sp>
      <p:sp>
        <p:nvSpPr>
          <p:cNvPr id="28" name="pole tekstowe 27"/>
          <p:cNvSpPr txBox="1"/>
          <p:nvPr/>
        </p:nvSpPr>
        <p:spPr>
          <a:xfrm>
            <a:off x="5111281" y="446847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VM</a:t>
            </a:r>
            <a:endParaRPr lang="en-US" dirty="0"/>
          </a:p>
        </p:txBody>
      </p:sp>
      <p:sp>
        <p:nvSpPr>
          <p:cNvPr id="29" name="Prostokąt 28"/>
          <p:cNvSpPr/>
          <p:nvPr/>
        </p:nvSpPr>
        <p:spPr>
          <a:xfrm>
            <a:off x="3275857" y="6021288"/>
            <a:ext cx="403244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ole tekstowe 29"/>
          <p:cNvSpPr txBox="1"/>
          <p:nvPr/>
        </p:nvSpPr>
        <p:spPr>
          <a:xfrm>
            <a:off x="3883010" y="6124654"/>
            <a:ext cx="303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CIS – </a:t>
            </a:r>
            <a:r>
              <a:rPr lang="pl-PL" dirty="0" err="1" smtClean="0"/>
              <a:t>autoscaling</a:t>
            </a:r>
            <a:r>
              <a:rPr lang="pl-PL" dirty="0" smtClean="0"/>
              <a:t>, </a:t>
            </a:r>
            <a:r>
              <a:rPr lang="pl-PL" dirty="0" err="1" smtClean="0"/>
              <a:t>autohealing</a:t>
            </a:r>
            <a:endParaRPr lang="en-US" dirty="0"/>
          </a:p>
        </p:txBody>
      </p:sp>
      <p:sp>
        <p:nvSpPr>
          <p:cNvPr id="31" name="Strzałka w prawo 30"/>
          <p:cNvSpPr/>
          <p:nvPr/>
        </p:nvSpPr>
        <p:spPr>
          <a:xfrm rot="5400000">
            <a:off x="3512022" y="5353520"/>
            <a:ext cx="903487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rzałka w prawo 32"/>
          <p:cNvSpPr/>
          <p:nvPr/>
        </p:nvSpPr>
        <p:spPr>
          <a:xfrm rot="5400000">
            <a:off x="6051281" y="5353520"/>
            <a:ext cx="903487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ole tekstowe 33"/>
          <p:cNvSpPr txBox="1"/>
          <p:nvPr/>
        </p:nvSpPr>
        <p:spPr>
          <a:xfrm>
            <a:off x="6663783" y="5292255"/>
            <a:ext cx="19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Machine status, </a:t>
            </a:r>
            <a:r>
              <a:rPr lang="pl-PL" sz="1600" dirty="0" err="1" smtClean="0"/>
              <a:t>load</a:t>
            </a:r>
            <a:endParaRPr lang="en-US" sz="1600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2383910" y="5275378"/>
            <a:ext cx="14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 smtClean="0"/>
              <a:t>Response</a:t>
            </a:r>
            <a:r>
              <a:rPr lang="pl-PL" sz="1600" dirty="0" smtClean="0"/>
              <a:t> </a:t>
            </a:r>
            <a:r>
              <a:rPr lang="pl-PL" sz="1600" dirty="0" err="1" smtClean="0"/>
              <a:t>time</a:t>
            </a:r>
            <a:endParaRPr lang="en-US" sz="1600" dirty="0"/>
          </a:p>
        </p:txBody>
      </p:sp>
      <p:sp>
        <p:nvSpPr>
          <p:cNvPr id="36" name="Strzałka w prawo 35"/>
          <p:cNvSpPr/>
          <p:nvPr/>
        </p:nvSpPr>
        <p:spPr>
          <a:xfrm rot="16200000">
            <a:off x="5174220" y="5124728"/>
            <a:ext cx="451744" cy="62129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ole tekstowe 36"/>
          <p:cNvSpPr txBox="1"/>
          <p:nvPr/>
        </p:nvSpPr>
        <p:spPr>
          <a:xfrm>
            <a:off x="4229999" y="5630809"/>
            <a:ext cx="2218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Start/stop/</a:t>
            </a:r>
            <a:r>
              <a:rPr lang="pl-PL" sz="1600" dirty="0" err="1" smtClean="0"/>
              <a:t>configure</a:t>
            </a:r>
            <a:r>
              <a:rPr lang="pl-PL" sz="1600" dirty="0" smtClean="0"/>
              <a:t> VM</a:t>
            </a:r>
            <a:endParaRPr lang="en-US" sz="1600" dirty="0"/>
          </a:p>
        </p:txBody>
      </p:sp>
      <p:sp>
        <p:nvSpPr>
          <p:cNvPr id="38" name="pole tekstowe 37"/>
          <p:cNvSpPr txBox="1"/>
          <p:nvPr/>
        </p:nvSpPr>
        <p:spPr>
          <a:xfrm>
            <a:off x="1968497" y="2952749"/>
            <a:ext cx="1156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HTTP </a:t>
            </a:r>
            <a:r>
              <a:rPr lang="pl-PL" sz="1600" dirty="0" err="1" smtClean="0"/>
              <a:t>traffic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89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60000" y="0"/>
            <a:ext cx="6840000" cy="8568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pl-PL" sz="3200" dirty="0" err="1" smtClean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Autoscaling</a:t>
            </a:r>
            <a:r>
              <a:rPr lang="pl-PL" sz="3200" dirty="0" smtClean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endParaRPr lang="en-US" sz="3200" dirty="0">
              <a:solidFill>
                <a:srgbClr val="1148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hmurka 3"/>
          <p:cNvSpPr/>
          <p:nvPr/>
        </p:nvSpPr>
        <p:spPr>
          <a:xfrm>
            <a:off x="4287802" y="1160748"/>
            <a:ext cx="2160240" cy="445318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/>
          <p:cNvSpPr/>
          <p:nvPr/>
        </p:nvSpPr>
        <p:spPr>
          <a:xfrm>
            <a:off x="4827862" y="1952836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5"/>
          <p:cNvSpPr/>
          <p:nvPr/>
        </p:nvSpPr>
        <p:spPr>
          <a:xfrm>
            <a:off x="4827862" y="2744924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6"/>
          <p:cNvSpPr/>
          <p:nvPr/>
        </p:nvSpPr>
        <p:spPr>
          <a:xfrm>
            <a:off x="4827862" y="3609020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stokąt 7"/>
          <p:cNvSpPr/>
          <p:nvPr/>
        </p:nvSpPr>
        <p:spPr>
          <a:xfrm>
            <a:off x="4827862" y="4401108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 w prawo 9"/>
          <p:cNvSpPr/>
          <p:nvPr/>
        </p:nvSpPr>
        <p:spPr>
          <a:xfrm rot="18000000">
            <a:off x="3858890" y="2684920"/>
            <a:ext cx="1220074" cy="15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 w prawo 10"/>
          <p:cNvSpPr/>
          <p:nvPr/>
        </p:nvSpPr>
        <p:spPr>
          <a:xfrm rot="18900000">
            <a:off x="4143817" y="3105709"/>
            <a:ext cx="662924" cy="132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11"/>
          <p:cNvSpPr/>
          <p:nvPr/>
        </p:nvSpPr>
        <p:spPr>
          <a:xfrm rot="1800000">
            <a:off x="4130159" y="3621197"/>
            <a:ext cx="629165" cy="157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12"/>
          <p:cNvSpPr/>
          <p:nvPr/>
        </p:nvSpPr>
        <p:spPr>
          <a:xfrm rot="3600000">
            <a:off x="3812753" y="4120333"/>
            <a:ext cx="126397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13"/>
          <p:cNvSpPr/>
          <p:nvPr/>
        </p:nvSpPr>
        <p:spPr>
          <a:xfrm>
            <a:off x="708835" y="3253070"/>
            <a:ext cx="1584176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rostokąt 14"/>
          <p:cNvSpPr/>
          <p:nvPr/>
        </p:nvSpPr>
        <p:spPr>
          <a:xfrm>
            <a:off x="6340030" y="1977157"/>
            <a:ext cx="324036" cy="2952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załka w prawo 15"/>
          <p:cNvSpPr/>
          <p:nvPr/>
        </p:nvSpPr>
        <p:spPr>
          <a:xfrm>
            <a:off x="5997992" y="2141240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16"/>
          <p:cNvSpPr/>
          <p:nvPr/>
        </p:nvSpPr>
        <p:spPr>
          <a:xfrm>
            <a:off x="5997992" y="2924944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17"/>
          <p:cNvSpPr/>
          <p:nvPr/>
        </p:nvSpPr>
        <p:spPr>
          <a:xfrm>
            <a:off x="5997992" y="3789040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 w prawo 18"/>
          <p:cNvSpPr/>
          <p:nvPr/>
        </p:nvSpPr>
        <p:spPr>
          <a:xfrm>
            <a:off x="5997992" y="4581128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ole tekstowe 19"/>
          <p:cNvSpPr txBox="1"/>
          <p:nvPr/>
        </p:nvSpPr>
        <p:spPr>
          <a:xfrm rot="16200000">
            <a:off x="6060372" y="334766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Monitoring</a:t>
            </a:r>
            <a:endParaRPr lang="en-US" sz="1200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5111281" y="202858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VM</a:t>
            </a:r>
            <a:endParaRPr lang="en-US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5111281" y="281228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VM</a:t>
            </a:r>
            <a:endParaRPr lang="en-US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5111281" y="367638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VM</a:t>
            </a:r>
            <a:endParaRPr lang="en-US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5111281" y="446847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VM</a:t>
            </a:r>
            <a:endParaRPr lang="en-US" dirty="0"/>
          </a:p>
        </p:txBody>
      </p:sp>
      <p:sp>
        <p:nvSpPr>
          <p:cNvPr id="26" name="Prostokąt 25"/>
          <p:cNvSpPr/>
          <p:nvPr/>
        </p:nvSpPr>
        <p:spPr>
          <a:xfrm>
            <a:off x="2368796" y="6021288"/>
            <a:ext cx="4939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ole tekstowe 26"/>
          <p:cNvSpPr txBox="1"/>
          <p:nvPr/>
        </p:nvSpPr>
        <p:spPr>
          <a:xfrm>
            <a:off x="3883010" y="6124654"/>
            <a:ext cx="303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CIS – </a:t>
            </a:r>
            <a:r>
              <a:rPr lang="pl-PL" dirty="0" err="1" smtClean="0"/>
              <a:t>autoscaling</a:t>
            </a:r>
            <a:r>
              <a:rPr lang="pl-PL" dirty="0" smtClean="0"/>
              <a:t>, </a:t>
            </a:r>
            <a:r>
              <a:rPr lang="pl-PL" dirty="0" err="1" smtClean="0"/>
              <a:t>autohealing</a:t>
            </a:r>
            <a:endParaRPr lang="en-US" dirty="0"/>
          </a:p>
        </p:txBody>
      </p:sp>
      <p:sp>
        <p:nvSpPr>
          <p:cNvPr id="28" name="Strzałka w prawo 27"/>
          <p:cNvSpPr/>
          <p:nvPr/>
        </p:nvSpPr>
        <p:spPr>
          <a:xfrm rot="5400000">
            <a:off x="1949974" y="4787501"/>
            <a:ext cx="2147707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rzałka w prawo 28"/>
          <p:cNvSpPr/>
          <p:nvPr/>
        </p:nvSpPr>
        <p:spPr>
          <a:xfrm rot="5400000">
            <a:off x="6051281" y="5353520"/>
            <a:ext cx="903487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ole tekstowe 29"/>
          <p:cNvSpPr txBox="1"/>
          <p:nvPr/>
        </p:nvSpPr>
        <p:spPr>
          <a:xfrm>
            <a:off x="6663783" y="5292255"/>
            <a:ext cx="19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Machine status, </a:t>
            </a:r>
            <a:r>
              <a:rPr lang="pl-PL" sz="1600" dirty="0" err="1" smtClean="0"/>
              <a:t>load</a:t>
            </a:r>
            <a:endParaRPr lang="en-US" sz="1600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1619672" y="5266099"/>
            <a:ext cx="1316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Queue </a:t>
            </a:r>
            <a:r>
              <a:rPr lang="pl-PL" sz="1600" dirty="0" err="1" smtClean="0"/>
              <a:t>lenght</a:t>
            </a:r>
            <a:endParaRPr lang="en-US" sz="1600" dirty="0"/>
          </a:p>
        </p:txBody>
      </p:sp>
      <p:sp>
        <p:nvSpPr>
          <p:cNvPr id="32" name="Strzałka w prawo 31"/>
          <p:cNvSpPr/>
          <p:nvPr/>
        </p:nvSpPr>
        <p:spPr>
          <a:xfrm rot="16200000">
            <a:off x="5174220" y="5124728"/>
            <a:ext cx="451744" cy="62129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ole tekstowe 32"/>
          <p:cNvSpPr txBox="1"/>
          <p:nvPr/>
        </p:nvSpPr>
        <p:spPr>
          <a:xfrm>
            <a:off x="4229999" y="5630809"/>
            <a:ext cx="2218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Start/stop/</a:t>
            </a:r>
            <a:r>
              <a:rPr lang="pl-PL" sz="1600" dirty="0" err="1" smtClean="0"/>
              <a:t>configure</a:t>
            </a:r>
            <a:r>
              <a:rPr lang="pl-PL" sz="1600" dirty="0" smtClean="0"/>
              <a:t> VM</a:t>
            </a:r>
            <a:endParaRPr lang="en-US" sz="1600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764472" y="2954622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 smtClean="0"/>
              <a:t>Messages</a:t>
            </a:r>
            <a:endParaRPr lang="en-US" sz="1600" dirty="0"/>
          </a:p>
        </p:txBody>
      </p:sp>
      <p:sp>
        <p:nvSpPr>
          <p:cNvPr id="35" name="Puszka 34"/>
          <p:cNvSpPr/>
          <p:nvPr/>
        </p:nvSpPr>
        <p:spPr>
          <a:xfrm rot="5400000">
            <a:off x="2538541" y="2444015"/>
            <a:ext cx="576064" cy="19358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ole tekstowe 20"/>
          <p:cNvSpPr txBox="1"/>
          <p:nvPr/>
        </p:nvSpPr>
        <p:spPr>
          <a:xfrm>
            <a:off x="2368796" y="3206878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Queue</a:t>
            </a:r>
            <a:endParaRPr lang="en-US" sz="2000" dirty="0"/>
          </a:p>
        </p:txBody>
      </p:sp>
      <p:sp>
        <p:nvSpPr>
          <p:cNvPr id="36" name="Strzałka w prawo 35"/>
          <p:cNvSpPr/>
          <p:nvPr/>
        </p:nvSpPr>
        <p:spPr>
          <a:xfrm>
            <a:off x="3720653" y="3282081"/>
            <a:ext cx="374246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60000" y="0"/>
            <a:ext cx="6840000" cy="8568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pl-PL" sz="3200" dirty="0" err="1" smtClean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Autoscaling</a:t>
            </a:r>
            <a:r>
              <a:rPr lang="pl-PL" sz="3200" dirty="0" smtClean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</a:t>
            </a:r>
            <a:endParaRPr lang="en-US" sz="3200" dirty="0">
              <a:solidFill>
                <a:srgbClr val="1148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hmurka 3"/>
          <p:cNvSpPr/>
          <p:nvPr/>
        </p:nvSpPr>
        <p:spPr>
          <a:xfrm>
            <a:off x="1043608" y="1160748"/>
            <a:ext cx="5404434" cy="445318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rostokąt 14"/>
          <p:cNvSpPr/>
          <p:nvPr/>
        </p:nvSpPr>
        <p:spPr>
          <a:xfrm>
            <a:off x="6340030" y="1340768"/>
            <a:ext cx="324036" cy="35887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załka w prawo 15"/>
          <p:cNvSpPr/>
          <p:nvPr/>
        </p:nvSpPr>
        <p:spPr>
          <a:xfrm>
            <a:off x="4587595" y="1695321"/>
            <a:ext cx="169842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16"/>
          <p:cNvSpPr/>
          <p:nvPr/>
        </p:nvSpPr>
        <p:spPr>
          <a:xfrm>
            <a:off x="4627406" y="3207154"/>
            <a:ext cx="1658617" cy="11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17"/>
          <p:cNvSpPr/>
          <p:nvPr/>
        </p:nvSpPr>
        <p:spPr>
          <a:xfrm>
            <a:off x="4919734" y="4240581"/>
            <a:ext cx="1366290" cy="118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 w prawo 18"/>
          <p:cNvSpPr/>
          <p:nvPr/>
        </p:nvSpPr>
        <p:spPr>
          <a:xfrm flipV="1">
            <a:off x="2935738" y="4677438"/>
            <a:ext cx="335028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ole tekstowe 19"/>
          <p:cNvSpPr txBox="1"/>
          <p:nvPr/>
        </p:nvSpPr>
        <p:spPr>
          <a:xfrm rot="16200000">
            <a:off x="6060372" y="3013075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Monitoring</a:t>
            </a:r>
            <a:endParaRPr lang="en-US" sz="1200" dirty="0"/>
          </a:p>
        </p:txBody>
      </p:sp>
      <p:sp>
        <p:nvSpPr>
          <p:cNvPr id="26" name="Prostokąt 25"/>
          <p:cNvSpPr/>
          <p:nvPr/>
        </p:nvSpPr>
        <p:spPr>
          <a:xfrm>
            <a:off x="2368796" y="6021288"/>
            <a:ext cx="4939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ole tekstowe 26"/>
          <p:cNvSpPr txBox="1"/>
          <p:nvPr/>
        </p:nvSpPr>
        <p:spPr>
          <a:xfrm>
            <a:off x="3883010" y="6124654"/>
            <a:ext cx="303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CIS – </a:t>
            </a:r>
            <a:r>
              <a:rPr lang="pl-PL" dirty="0" err="1" smtClean="0"/>
              <a:t>autoscaling</a:t>
            </a:r>
            <a:r>
              <a:rPr lang="pl-PL" dirty="0" smtClean="0"/>
              <a:t>, </a:t>
            </a:r>
            <a:r>
              <a:rPr lang="pl-PL" dirty="0" err="1" smtClean="0"/>
              <a:t>autohealing</a:t>
            </a:r>
            <a:endParaRPr lang="en-US" dirty="0"/>
          </a:p>
        </p:txBody>
      </p:sp>
      <p:sp>
        <p:nvSpPr>
          <p:cNvPr id="29" name="Strzałka w prawo 28"/>
          <p:cNvSpPr/>
          <p:nvPr/>
        </p:nvSpPr>
        <p:spPr>
          <a:xfrm rot="5400000">
            <a:off x="6051281" y="5353520"/>
            <a:ext cx="903487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ole tekstowe 29"/>
          <p:cNvSpPr txBox="1"/>
          <p:nvPr/>
        </p:nvSpPr>
        <p:spPr>
          <a:xfrm>
            <a:off x="6608246" y="5009788"/>
            <a:ext cx="2006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Machine status, </a:t>
            </a:r>
            <a:r>
              <a:rPr lang="pl-PL" sz="1600" dirty="0" err="1" smtClean="0"/>
              <a:t>load</a:t>
            </a:r>
            <a:r>
              <a:rPr lang="pl-PL" sz="1600" dirty="0" smtClean="0"/>
              <a:t>, </a:t>
            </a:r>
          </a:p>
          <a:p>
            <a:r>
              <a:rPr lang="pl-PL" sz="1600" dirty="0" err="1" smtClean="0"/>
              <a:t>storm</a:t>
            </a:r>
            <a:r>
              <a:rPr lang="pl-PL" sz="1600" dirty="0" smtClean="0"/>
              <a:t> </a:t>
            </a:r>
            <a:r>
              <a:rPr lang="pl-PL" sz="1600" dirty="0" err="1" smtClean="0"/>
              <a:t>specific</a:t>
            </a:r>
            <a:r>
              <a:rPr lang="pl-PL" sz="1600" dirty="0" smtClean="0"/>
              <a:t> </a:t>
            </a:r>
          </a:p>
          <a:p>
            <a:r>
              <a:rPr lang="pl-PL" sz="1600" dirty="0" smtClean="0"/>
              <a:t>monitoring data</a:t>
            </a:r>
            <a:endParaRPr lang="en-US" sz="1600" dirty="0"/>
          </a:p>
        </p:txBody>
      </p:sp>
      <p:sp>
        <p:nvSpPr>
          <p:cNvPr id="32" name="Strzałka w prawo 31"/>
          <p:cNvSpPr/>
          <p:nvPr/>
        </p:nvSpPr>
        <p:spPr>
          <a:xfrm rot="16200000">
            <a:off x="3657138" y="5164409"/>
            <a:ext cx="451744" cy="62129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ole tekstowe 32"/>
          <p:cNvSpPr txBox="1"/>
          <p:nvPr/>
        </p:nvSpPr>
        <p:spPr>
          <a:xfrm>
            <a:off x="3004958" y="5630809"/>
            <a:ext cx="2218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Start/stop/</a:t>
            </a:r>
            <a:r>
              <a:rPr lang="pl-PL" sz="1600" dirty="0" err="1" smtClean="0"/>
              <a:t>configure</a:t>
            </a:r>
            <a:r>
              <a:rPr lang="pl-PL" sz="1600" dirty="0" smtClean="0"/>
              <a:t> VM</a:t>
            </a:r>
            <a:endParaRPr lang="en-US" sz="1600" dirty="0"/>
          </a:p>
        </p:txBody>
      </p:sp>
      <p:grpSp>
        <p:nvGrpSpPr>
          <p:cNvPr id="39" name="Grupa 38"/>
          <p:cNvGrpSpPr/>
          <p:nvPr/>
        </p:nvGrpSpPr>
        <p:grpSpPr>
          <a:xfrm>
            <a:off x="3419872" y="2852936"/>
            <a:ext cx="1080120" cy="504056"/>
            <a:chOff x="1907704" y="2453245"/>
            <a:chExt cx="1080120" cy="504056"/>
          </a:xfrm>
        </p:grpSpPr>
        <p:sp>
          <p:nvSpPr>
            <p:cNvPr id="37" name="Prostokąt 36"/>
            <p:cNvSpPr/>
            <p:nvPr/>
          </p:nvSpPr>
          <p:spPr>
            <a:xfrm>
              <a:off x="1907704" y="2453245"/>
              <a:ext cx="108012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Elipsa 2"/>
            <p:cNvSpPr/>
            <p:nvPr/>
          </p:nvSpPr>
          <p:spPr>
            <a:xfrm>
              <a:off x="2087724" y="2510212"/>
              <a:ext cx="720080" cy="4147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ole tekstowe 8"/>
            <p:cNvSpPr txBox="1"/>
            <p:nvPr/>
          </p:nvSpPr>
          <p:spPr>
            <a:xfrm>
              <a:off x="2143381" y="2532912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Bolt</a:t>
              </a:r>
              <a:endParaRPr lang="en-US" dirty="0"/>
            </a:p>
          </p:txBody>
        </p:sp>
      </p:grpSp>
      <p:cxnSp>
        <p:nvCxnSpPr>
          <p:cNvPr id="60" name="Łącznik prosty ze strzałką 59"/>
          <p:cNvCxnSpPr/>
          <p:nvPr/>
        </p:nvCxnSpPr>
        <p:spPr>
          <a:xfrm flipV="1">
            <a:off x="2699792" y="1889214"/>
            <a:ext cx="643158" cy="126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Łącznik prosty ze strzałką 61"/>
          <p:cNvCxnSpPr/>
          <p:nvPr/>
        </p:nvCxnSpPr>
        <p:spPr>
          <a:xfrm flipV="1">
            <a:off x="2754063" y="3153547"/>
            <a:ext cx="541184" cy="299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Łącznik prosty ze strzałką 65"/>
          <p:cNvCxnSpPr/>
          <p:nvPr/>
        </p:nvCxnSpPr>
        <p:spPr>
          <a:xfrm>
            <a:off x="2754063" y="3645024"/>
            <a:ext cx="839318" cy="4698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upa 67"/>
          <p:cNvGrpSpPr/>
          <p:nvPr/>
        </p:nvGrpSpPr>
        <p:grpSpPr>
          <a:xfrm>
            <a:off x="3727306" y="4060561"/>
            <a:ext cx="1080120" cy="504056"/>
            <a:chOff x="1907704" y="2453245"/>
            <a:chExt cx="1080120" cy="504056"/>
          </a:xfrm>
        </p:grpSpPr>
        <p:sp>
          <p:nvSpPr>
            <p:cNvPr id="69" name="Prostokąt 68"/>
            <p:cNvSpPr/>
            <p:nvPr/>
          </p:nvSpPr>
          <p:spPr>
            <a:xfrm>
              <a:off x="1907704" y="2453245"/>
              <a:ext cx="108012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ipsa 69"/>
            <p:cNvSpPr/>
            <p:nvPr/>
          </p:nvSpPr>
          <p:spPr>
            <a:xfrm>
              <a:off x="2087724" y="2510212"/>
              <a:ext cx="720080" cy="4147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pole tekstowe 70"/>
            <p:cNvSpPr txBox="1"/>
            <p:nvPr/>
          </p:nvSpPr>
          <p:spPr>
            <a:xfrm>
              <a:off x="2143381" y="2532912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Bolt</a:t>
              </a:r>
              <a:endParaRPr lang="en-US" dirty="0"/>
            </a:p>
          </p:txBody>
        </p:sp>
      </p:grpSp>
      <p:grpSp>
        <p:nvGrpSpPr>
          <p:cNvPr id="72" name="Grupa 71"/>
          <p:cNvGrpSpPr/>
          <p:nvPr/>
        </p:nvGrpSpPr>
        <p:grpSpPr>
          <a:xfrm>
            <a:off x="1619672" y="3284984"/>
            <a:ext cx="1080120" cy="504056"/>
            <a:chOff x="1907704" y="3753766"/>
            <a:chExt cx="1080120" cy="504056"/>
          </a:xfrm>
        </p:grpSpPr>
        <p:sp>
          <p:nvSpPr>
            <p:cNvPr id="73" name="Prostokąt 72"/>
            <p:cNvSpPr/>
            <p:nvPr/>
          </p:nvSpPr>
          <p:spPr>
            <a:xfrm>
              <a:off x="1907704" y="3753766"/>
              <a:ext cx="108012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rostokąt 73"/>
            <p:cNvSpPr/>
            <p:nvPr/>
          </p:nvSpPr>
          <p:spPr>
            <a:xfrm>
              <a:off x="2087724" y="3796991"/>
              <a:ext cx="756084" cy="406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pole tekstowe 74"/>
            <p:cNvSpPr txBox="1"/>
            <p:nvPr/>
          </p:nvSpPr>
          <p:spPr>
            <a:xfrm>
              <a:off x="2127323" y="3819952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err="1" smtClean="0"/>
                <a:t>Spout</a:t>
              </a:r>
              <a:endParaRPr lang="en-US" dirty="0"/>
            </a:p>
          </p:txBody>
        </p:sp>
      </p:grpSp>
      <p:grpSp>
        <p:nvGrpSpPr>
          <p:cNvPr id="76" name="Grupa 75"/>
          <p:cNvGrpSpPr/>
          <p:nvPr/>
        </p:nvGrpSpPr>
        <p:grpSpPr>
          <a:xfrm>
            <a:off x="4776693" y="2285256"/>
            <a:ext cx="1080120" cy="504056"/>
            <a:chOff x="1907704" y="2453245"/>
            <a:chExt cx="1080120" cy="504056"/>
          </a:xfrm>
        </p:grpSpPr>
        <p:sp>
          <p:nvSpPr>
            <p:cNvPr id="77" name="Prostokąt 76"/>
            <p:cNvSpPr/>
            <p:nvPr/>
          </p:nvSpPr>
          <p:spPr>
            <a:xfrm>
              <a:off x="1907704" y="2453245"/>
              <a:ext cx="108012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ipsa 77"/>
            <p:cNvSpPr/>
            <p:nvPr/>
          </p:nvSpPr>
          <p:spPr>
            <a:xfrm>
              <a:off x="2087724" y="2510212"/>
              <a:ext cx="720080" cy="4147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pole tekstowe 78"/>
            <p:cNvSpPr txBox="1"/>
            <p:nvPr/>
          </p:nvSpPr>
          <p:spPr>
            <a:xfrm>
              <a:off x="2143381" y="2532912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Bolt</a:t>
              </a:r>
              <a:endParaRPr lang="en-US" dirty="0"/>
            </a:p>
          </p:txBody>
        </p:sp>
      </p:grpSp>
      <p:grpSp>
        <p:nvGrpSpPr>
          <p:cNvPr id="80" name="Grupa 79"/>
          <p:cNvGrpSpPr/>
          <p:nvPr/>
        </p:nvGrpSpPr>
        <p:grpSpPr>
          <a:xfrm>
            <a:off x="3444235" y="1638354"/>
            <a:ext cx="1080120" cy="504056"/>
            <a:chOff x="1907704" y="2453245"/>
            <a:chExt cx="1080120" cy="504056"/>
          </a:xfrm>
        </p:grpSpPr>
        <p:sp>
          <p:nvSpPr>
            <p:cNvPr id="81" name="Prostokąt 80"/>
            <p:cNvSpPr/>
            <p:nvPr/>
          </p:nvSpPr>
          <p:spPr>
            <a:xfrm>
              <a:off x="1907704" y="2453245"/>
              <a:ext cx="108012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Elipsa 81"/>
            <p:cNvSpPr/>
            <p:nvPr/>
          </p:nvSpPr>
          <p:spPr>
            <a:xfrm>
              <a:off x="2087724" y="2510212"/>
              <a:ext cx="720080" cy="4147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ole tekstowe 82"/>
            <p:cNvSpPr txBox="1"/>
            <p:nvPr/>
          </p:nvSpPr>
          <p:spPr>
            <a:xfrm>
              <a:off x="2143381" y="2532912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Bolt</a:t>
              </a:r>
              <a:endParaRPr lang="en-US" dirty="0"/>
            </a:p>
          </p:txBody>
        </p:sp>
      </p:grpSp>
      <p:grpSp>
        <p:nvGrpSpPr>
          <p:cNvPr id="84" name="Grupa 83"/>
          <p:cNvGrpSpPr/>
          <p:nvPr/>
        </p:nvGrpSpPr>
        <p:grpSpPr>
          <a:xfrm>
            <a:off x="1673943" y="4293096"/>
            <a:ext cx="1080120" cy="504056"/>
            <a:chOff x="1907704" y="3753766"/>
            <a:chExt cx="1080120" cy="504056"/>
          </a:xfrm>
        </p:grpSpPr>
        <p:sp>
          <p:nvSpPr>
            <p:cNvPr id="85" name="Prostokąt 84"/>
            <p:cNvSpPr/>
            <p:nvPr/>
          </p:nvSpPr>
          <p:spPr>
            <a:xfrm>
              <a:off x="1907704" y="3753766"/>
              <a:ext cx="108012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Prostokąt 85"/>
            <p:cNvSpPr/>
            <p:nvPr/>
          </p:nvSpPr>
          <p:spPr>
            <a:xfrm>
              <a:off x="2087724" y="3796991"/>
              <a:ext cx="756084" cy="406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pole tekstowe 86"/>
            <p:cNvSpPr txBox="1"/>
            <p:nvPr/>
          </p:nvSpPr>
          <p:spPr>
            <a:xfrm>
              <a:off x="2127323" y="3819952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err="1" smtClean="0"/>
                <a:t>Spout</a:t>
              </a:r>
              <a:endParaRPr lang="en-US" dirty="0"/>
            </a:p>
          </p:txBody>
        </p:sp>
      </p:grpSp>
      <p:cxnSp>
        <p:nvCxnSpPr>
          <p:cNvPr id="88" name="Łącznik prosty ze strzałką 87"/>
          <p:cNvCxnSpPr/>
          <p:nvPr/>
        </p:nvCxnSpPr>
        <p:spPr>
          <a:xfrm flipV="1">
            <a:off x="2813471" y="4336037"/>
            <a:ext cx="842078" cy="196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Łącznik prosty ze strzałką 90"/>
          <p:cNvCxnSpPr/>
          <p:nvPr/>
        </p:nvCxnSpPr>
        <p:spPr>
          <a:xfrm flipV="1">
            <a:off x="4627406" y="2852936"/>
            <a:ext cx="665650" cy="300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Łącznik prosty ze strzałką 92"/>
          <p:cNvCxnSpPr/>
          <p:nvPr/>
        </p:nvCxnSpPr>
        <p:spPr>
          <a:xfrm>
            <a:off x="4619397" y="1933228"/>
            <a:ext cx="600675" cy="2800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Strzałka w prawo 98"/>
          <p:cNvSpPr/>
          <p:nvPr/>
        </p:nvSpPr>
        <p:spPr>
          <a:xfrm>
            <a:off x="2773566" y="3502070"/>
            <a:ext cx="3512457" cy="118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Strzałka w prawo 99"/>
          <p:cNvSpPr/>
          <p:nvPr/>
        </p:nvSpPr>
        <p:spPr>
          <a:xfrm>
            <a:off x="5940152" y="2639474"/>
            <a:ext cx="373368" cy="94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ole tekstowe 100"/>
          <p:cNvSpPr txBox="1"/>
          <p:nvPr/>
        </p:nvSpPr>
        <p:spPr>
          <a:xfrm>
            <a:off x="248906" y="1340768"/>
            <a:ext cx="1844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Storm</a:t>
            </a:r>
            <a:r>
              <a:rPr lang="pl-PL" sz="2800" b="1" dirty="0" smtClean="0"/>
              <a:t> </a:t>
            </a:r>
          </a:p>
          <a:p>
            <a:r>
              <a:rPr lang="pl-PL" sz="2800" b="1" dirty="0" err="1" smtClean="0"/>
              <a:t>application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101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59632" y="0"/>
            <a:ext cx="6840760" cy="85637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3200" dirty="0" err="1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eam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pl-PL" sz="36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://dice.cyfronet.pl</a:t>
            </a:r>
            <a:endParaRPr lang="en-US" sz="3200" dirty="0">
              <a:solidFill>
                <a:srgbClr val="1148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114" y="908720"/>
            <a:ext cx="9144000" cy="129614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1400" dirty="0">
              <a:latin typeface="Gill Sans MT" pitchFamily="34" charset="-18"/>
            </a:endParaRPr>
          </a:p>
          <a:p>
            <a:pPr marL="177800" indent="-163513"/>
            <a:r>
              <a:rPr lang="en-US" sz="7400" dirty="0"/>
              <a:t>I</a:t>
            </a:r>
            <a:r>
              <a:rPr lang="en-US" sz="7400" dirty="0" smtClean="0"/>
              <a:t>nvestigation </a:t>
            </a:r>
            <a:r>
              <a:rPr lang="en-US" sz="7400" dirty="0"/>
              <a:t>of methods for building complex scientific collaborative </a:t>
            </a:r>
            <a:r>
              <a:rPr lang="en-US" sz="7400" dirty="0" smtClean="0"/>
              <a:t>applications</a:t>
            </a:r>
            <a:endParaRPr lang="en-US" sz="7400" dirty="0"/>
          </a:p>
          <a:p>
            <a:pPr marL="177800" indent="-163513"/>
            <a:r>
              <a:rPr lang="en-US" sz="7400" dirty="0"/>
              <a:t>E</a:t>
            </a:r>
            <a:r>
              <a:rPr lang="en-US" sz="7400" dirty="0" smtClean="0"/>
              <a:t>laboration </a:t>
            </a:r>
            <a:r>
              <a:rPr lang="en-US" sz="7400" dirty="0"/>
              <a:t>of environments and tools for </a:t>
            </a:r>
            <a:r>
              <a:rPr lang="en-US" sz="7400" dirty="0" smtClean="0"/>
              <a:t>e-Science</a:t>
            </a:r>
          </a:p>
          <a:p>
            <a:pPr marL="177800" indent="-163513"/>
            <a:r>
              <a:rPr lang="en-US" sz="7400" dirty="0"/>
              <a:t>Integration of large</a:t>
            </a:r>
            <a:r>
              <a:rPr lang="pl-PL" sz="7400" dirty="0"/>
              <a:t>-</a:t>
            </a:r>
            <a:r>
              <a:rPr lang="en-US" sz="7400" dirty="0"/>
              <a:t>scale distributed computing </a:t>
            </a:r>
            <a:r>
              <a:rPr lang="en-US" sz="7400" dirty="0" smtClean="0"/>
              <a:t>infrastructures</a:t>
            </a:r>
            <a:endParaRPr lang="en-US" sz="7400" dirty="0"/>
          </a:p>
          <a:p>
            <a:pPr marL="177800" indent="-163513"/>
            <a:r>
              <a:rPr lang="en-US" sz="7600" dirty="0"/>
              <a:t>Knowledge-based approach to services, components, and</a:t>
            </a:r>
            <a:r>
              <a:rPr lang="pl-PL" sz="7600" dirty="0"/>
              <a:t> </a:t>
            </a:r>
            <a:r>
              <a:rPr lang="en-US" sz="7600" dirty="0"/>
              <a:t>their semantic composition</a:t>
            </a:r>
            <a:endParaRPr lang="nl-NL" sz="7600" dirty="0"/>
          </a:p>
          <a:p>
            <a:endParaRPr lang="en-US" sz="3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44122"/>
              </p:ext>
            </p:extLst>
          </p:nvPr>
        </p:nvGraphicFramePr>
        <p:xfrm>
          <a:off x="251520" y="2376909"/>
          <a:ext cx="8683262" cy="4181872"/>
        </p:xfrm>
        <a:graphic>
          <a:graphicData uri="http://schemas.openxmlformats.org/drawingml/2006/table">
            <a:tbl>
              <a:tblPr/>
              <a:tblGrid>
                <a:gridCol w="1325432"/>
                <a:gridCol w="1193913"/>
                <a:gridCol w="6163917"/>
              </a:tblGrid>
              <a:tr h="340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CrossGrid</a:t>
                      </a:r>
                      <a:endParaRPr kumimoji="0" lang="pl-P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2002-2005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nteractive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compute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 and data-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intensive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applications</a:t>
                      </a:r>
                      <a:endParaRPr kumimoji="0" lang="pl-P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K-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Wf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Grid</a:t>
                      </a:r>
                      <a:endParaRPr kumimoji="0" lang="pl-P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2004-2007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K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nowledge-based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composition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of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grid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workflow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applications</a:t>
                      </a:r>
                      <a:endParaRPr kumimoji="0" lang="pl-P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40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CoreGRID</a:t>
                      </a:r>
                      <a:endParaRPr kumimoji="0" lang="pl-P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2004-2008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roblem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solving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environments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programming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models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for grid applications</a:t>
                      </a:r>
                      <a:endParaRPr kumimoji="0" lang="pl-P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GREDIA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2006-2009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G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rid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platform for media and banking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applications</a:t>
                      </a:r>
                      <a:endParaRPr kumimoji="0" lang="pl-P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40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ViroLab</a:t>
                      </a:r>
                      <a:endParaRPr kumimoji="0" lang="pl-P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2006-2009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Script based composition of applications,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GridSpace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virtual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laboratory</a:t>
                      </a:r>
                      <a:endParaRPr kumimoji="0" lang="pl-P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40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PL-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Grid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;  +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2009-2015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dvanced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virtual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laboratory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DataNet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– metadata models</a:t>
                      </a:r>
                      <a:endParaRPr kumimoji="0" lang="pl-P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gSLM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09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-201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pl-P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ervice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level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management for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grid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and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clouds</a:t>
                      </a:r>
                      <a:endParaRPr kumimoji="0" lang="pl-P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40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UrbanFlood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2009-2012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Common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Information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Space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for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Early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Warning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Systems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05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MAPPER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2010-2013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omputational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strategies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, software and services for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distributed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multiscale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simulations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VPH-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Share</a:t>
                      </a:r>
                      <a:endParaRPr kumimoji="0" lang="pl-P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2011-2015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F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ederating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cloud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resources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 for  VPH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comput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e- 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and data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intensive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applications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199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Collage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2011-?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Executable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Papers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; 1st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award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of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Elsevier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Competition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at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ICCS2011 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199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ISMOP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2013-201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</a:t>
                      </a:r>
                      <a:endParaRPr kumimoji="0" lang="pl-P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M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anagement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of cloud resources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workflows, b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d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ata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storage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and access,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analysis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tools</a:t>
                      </a:r>
                      <a:endParaRPr kumimoji="0" lang="pl-P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199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PaaSage</a:t>
                      </a:r>
                      <a:endParaRPr kumimoji="0" lang="pl-P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2013-2016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Optimization of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workflow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applications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on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cloud</a:t>
                      </a:r>
                      <a:r>
                        <a:rPr kumimoji="0" lang="pl-P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resources</a:t>
                      </a:r>
                      <a:endParaRPr kumimoji="0" lang="pl-P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7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60000" y="0"/>
            <a:ext cx="6840000" cy="856800"/>
          </a:xfrm>
          <a:ln>
            <a:noFill/>
          </a:ln>
        </p:spPr>
        <p:txBody>
          <a:bodyPr>
            <a:normAutofit/>
          </a:bodyPr>
          <a:lstStyle/>
          <a:p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service </a:t>
            </a:r>
            <a:r>
              <a:rPr lang="en-US" sz="3200" dirty="0" smtClean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pl-PL" sz="3200" dirty="0" err="1" smtClean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</a:t>
            </a:r>
            <a:r>
              <a:rPr lang="pl-PL" sz="3200" dirty="0" smtClean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3200" dirty="0" err="1" smtClean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r>
              <a:rPr lang="en-US" sz="3200" dirty="0" smtClean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200" dirty="0">
              <a:solidFill>
                <a:srgbClr val="1148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Symbol zastępczy zawartości 3" descr="Opis: wrapper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344816" cy="4365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7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60000" y="0"/>
            <a:ext cx="6840000" cy="856800"/>
          </a:xfrm>
        </p:spPr>
        <p:txBody>
          <a:bodyPr>
            <a:normAutofit/>
          </a:bodyPr>
          <a:lstStyle/>
          <a:p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VPH-</a:t>
            </a:r>
            <a:r>
              <a:rPr lang="pl-PL" sz="3200" dirty="0" err="1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</a:t>
            </a:r>
            <a:endParaRPr lang="en-US" sz="3200" dirty="0">
              <a:solidFill>
                <a:srgbClr val="1148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az 3" descr="layered_wp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623" y="1124744"/>
            <a:ext cx="7200800" cy="546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8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60000" y="0"/>
            <a:ext cx="6840000" cy="856800"/>
          </a:xfrm>
        </p:spPr>
        <p:txBody>
          <a:bodyPr>
            <a:normAutofit/>
          </a:bodyPr>
          <a:lstStyle/>
          <a:p>
            <a:r>
              <a:rPr lang="pl-PL" sz="3200" dirty="0" smtClean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3200" dirty="0" smtClean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APPER </a:t>
            </a:r>
            <a:endParaRPr lang="en-US" sz="3200" dirty="0">
              <a:solidFill>
                <a:srgbClr val="1148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38125" y="2624132"/>
            <a:ext cx="2595556" cy="7286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44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66600" tIns="33480" rIns="66600" bIns="33480"/>
          <a:lstStyle/>
          <a:p>
            <a:pPr marL="169863" indent="-169863" algn="ctr">
              <a:buClrTx/>
              <a:buFontTx/>
              <a:buNone/>
              <a:tabLst>
                <a:tab pos="1698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Application composition:</a:t>
            </a:r>
          </a:p>
          <a:p>
            <a:pPr marL="169863" indent="-169863" algn="ctr">
              <a:buClrTx/>
              <a:buFontTx/>
              <a:buNone/>
              <a:tabLst>
                <a:tab pos="1698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from MML to executable experiment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9556" y="1423974"/>
            <a:ext cx="2552693" cy="7096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44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66600" tIns="33480" rIns="66600" bIns="33480"/>
          <a:lstStyle/>
          <a:p>
            <a:pPr marL="169863" indent="-169863" algn="ctr">
              <a:buClrTx/>
              <a:buFontTx/>
              <a:buNone/>
              <a:tabLst>
                <a:tab pos="1698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Registration of MML metadata: </a:t>
            </a:r>
            <a:r>
              <a:rPr lang="en-US" sz="1600" b="1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submodules</a:t>
            </a:r>
            <a:r>
              <a:rPr lang="en-US" sz="1600" b="1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and scales </a:t>
            </a:r>
          </a:p>
        </p:txBody>
      </p:sp>
      <p:sp>
        <p:nvSpPr>
          <p:cNvPr id="6" name="Strzałka w dół 5"/>
          <p:cNvSpPr/>
          <p:nvPr/>
        </p:nvSpPr>
        <p:spPr bwMode="auto">
          <a:xfrm>
            <a:off x="1414463" y="2143125"/>
            <a:ext cx="285750" cy="476250"/>
          </a:xfrm>
          <a:prstGeom prst="downArrow">
            <a:avLst>
              <a:gd name="adj1" fmla="val 43333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hangingPunct="1">
              <a:lnSpc>
                <a:spcPct val="100000"/>
              </a:lnSpc>
              <a:buFont typeface="Times New Roman" pitchFamily="16" charset="0"/>
              <a:buNone/>
              <a:defRPr/>
            </a:pPr>
            <a:endParaRPr lang="en-US" sz="16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0982" y="5048262"/>
            <a:ext cx="2619368" cy="5429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44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66600" tIns="33480" rIns="66600" bIns="33480"/>
          <a:lstStyle/>
          <a:p>
            <a:pPr marL="169863" indent="-169863" algn="ctr">
              <a:buClrTx/>
              <a:buFontTx/>
              <a:buNone/>
              <a:tabLst>
                <a:tab pos="1698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Result </a:t>
            </a:r>
            <a:r>
              <a:rPr lang="en-GB" sz="1600" b="1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 and provenance</a:t>
            </a:r>
            <a:endParaRPr lang="en-GB" sz="1600" b="1" dirty="0">
              <a:solidFill>
                <a:srgbClr val="000000"/>
              </a:solidFill>
              <a:latin typeface="+mj-lt"/>
              <a:cs typeface="Times New Roman" pitchFamily="16" charset="0"/>
            </a:endParaRPr>
          </a:p>
          <a:p>
            <a:pPr marL="169863" indent="-169863" algn="ctr">
              <a:buClrTx/>
              <a:buFontTx/>
              <a:buNone/>
              <a:tabLst>
                <a:tab pos="1698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Man</a:t>
            </a:r>
            <a:r>
              <a:rPr lang="pl-PL" sz="1600" b="1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a</a:t>
            </a:r>
            <a:r>
              <a:rPr lang="en-GB" sz="1600" b="1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gement</a:t>
            </a:r>
            <a:endParaRPr lang="en-GB" sz="1600" b="1" dirty="0">
              <a:solidFill>
                <a:srgbClr val="000000"/>
              </a:solidFill>
              <a:latin typeface="+mj-lt"/>
              <a:cs typeface="Times New Roman" pitchFamily="16" charset="0"/>
            </a:endParaRPr>
          </a:p>
        </p:txBody>
      </p:sp>
      <p:sp>
        <p:nvSpPr>
          <p:cNvPr id="8" name="Strzałka w dół 7"/>
          <p:cNvSpPr/>
          <p:nvPr/>
        </p:nvSpPr>
        <p:spPr bwMode="auto">
          <a:xfrm>
            <a:off x="1385888" y="3362325"/>
            <a:ext cx="285750" cy="390525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hangingPunct="1">
              <a:lnSpc>
                <a:spcPct val="100000"/>
              </a:lnSpc>
              <a:buFont typeface="Times New Roman" pitchFamily="16" charset="0"/>
              <a:buNone/>
              <a:defRPr/>
            </a:pPr>
            <a:endParaRPr lang="en-US" sz="16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Strzałka w dół 8"/>
          <p:cNvSpPr/>
          <p:nvPr/>
        </p:nvSpPr>
        <p:spPr bwMode="auto">
          <a:xfrm>
            <a:off x="1423988" y="4505325"/>
            <a:ext cx="285750" cy="561975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hangingPunct="1">
              <a:lnSpc>
                <a:spcPct val="100000"/>
              </a:lnSpc>
              <a:buFont typeface="Times New Roman" pitchFamily="16" charset="0"/>
              <a:buNone/>
              <a:defRPr/>
            </a:pPr>
            <a:endParaRPr lang="en-US" sz="16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Obraz 54" descr="mam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3225" y="1166813"/>
            <a:ext cx="2276475" cy="218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Obraz 53" descr="ma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5950" y="2171700"/>
            <a:ext cx="36083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Obraz 56" descr="workbench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50" y="4276725"/>
            <a:ext cx="4016375" cy="191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trzałka w prawo 13"/>
          <p:cNvSpPr>
            <a:spLocks noChangeArrowheads="1"/>
          </p:cNvSpPr>
          <p:nvPr/>
        </p:nvSpPr>
        <p:spPr bwMode="auto">
          <a:xfrm>
            <a:off x="2752725" y="1714500"/>
            <a:ext cx="4010025" cy="247650"/>
          </a:xfrm>
          <a:prstGeom prst="rightArrow">
            <a:avLst>
              <a:gd name="adj1" fmla="val 50000"/>
              <a:gd name="adj2" fmla="val 50001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Strzałka w prawo 14"/>
          <p:cNvSpPr>
            <a:spLocks noChangeArrowheads="1"/>
          </p:cNvSpPr>
          <p:nvPr/>
        </p:nvSpPr>
        <p:spPr bwMode="auto">
          <a:xfrm>
            <a:off x="2828925" y="2895600"/>
            <a:ext cx="333375" cy="276225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Strzałka w prawo 15"/>
          <p:cNvSpPr>
            <a:spLocks noChangeArrowheads="1"/>
          </p:cNvSpPr>
          <p:nvPr/>
        </p:nvSpPr>
        <p:spPr bwMode="auto">
          <a:xfrm rot="1342926">
            <a:off x="2681288" y="4498975"/>
            <a:ext cx="2109787" cy="2762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Strzałka w prawo 16"/>
          <p:cNvSpPr>
            <a:spLocks noChangeArrowheads="1"/>
          </p:cNvSpPr>
          <p:nvPr/>
        </p:nvSpPr>
        <p:spPr bwMode="auto">
          <a:xfrm rot="-219029">
            <a:off x="2760663" y="4967288"/>
            <a:ext cx="881062" cy="276225"/>
          </a:xfrm>
          <a:prstGeom prst="rightArrow">
            <a:avLst>
              <a:gd name="adj1" fmla="val 50000"/>
              <a:gd name="adj2" fmla="val 5006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4794" y="3690940"/>
            <a:ext cx="2652706" cy="7858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44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66600" tIns="33480" rIns="66600" bIns="33480"/>
          <a:lstStyle/>
          <a:p>
            <a:pPr marL="169863" indent="-169863" algn="ctr">
              <a:buClrTx/>
              <a:buFontTx/>
              <a:buNone/>
              <a:tabLst>
                <a:tab pos="1698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Execution of experiment using interoperability layer</a:t>
            </a:r>
          </a:p>
          <a:p>
            <a:pPr marL="169863" indent="-169863" algn="ctr">
              <a:buClrTx/>
              <a:buFontTx/>
              <a:buNone/>
              <a:tabLst>
                <a:tab pos="1698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on e-infrastructure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5506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60000" y="0"/>
            <a:ext cx="6840000" cy="856800"/>
          </a:xfrm>
        </p:spPr>
        <p:txBody>
          <a:bodyPr>
            <a:normAutofit/>
          </a:bodyPr>
          <a:lstStyle/>
          <a:p>
            <a:r>
              <a:rPr lang="pl-PL" sz="3200" dirty="0" err="1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DataNet</a:t>
            </a:r>
            <a:endParaRPr lang="en-US" sz="3200" dirty="0">
              <a:solidFill>
                <a:srgbClr val="1148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56792"/>
            <a:ext cx="3909068" cy="3968504"/>
          </a:xfrm>
        </p:spPr>
      </p:pic>
      <p:sp>
        <p:nvSpPr>
          <p:cNvPr id="5" name="pole tekstowe 4"/>
          <p:cNvSpPr txBox="1"/>
          <p:nvPr/>
        </p:nvSpPr>
        <p:spPr>
          <a:xfrm>
            <a:off x="467544" y="1412776"/>
            <a:ext cx="43204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Web Interface is used by users to create, extend and discover metadata models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Model repositories are deployed in the </a:t>
            </a:r>
            <a:r>
              <a:rPr lang="en-US" sz="2400" dirty="0" err="1"/>
              <a:t>PaaS</a:t>
            </a:r>
            <a:r>
              <a:rPr lang="en-US" sz="2400" dirty="0"/>
              <a:t> Cloud layer for scalable and reliable access from computing nodes through REST interfaces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Data items from Storage Sites are linked from the model repositories</a:t>
            </a:r>
          </a:p>
        </p:txBody>
      </p:sp>
    </p:spTree>
    <p:extLst>
      <p:ext uri="{BB962C8B-B14F-4D97-AF65-F5344CB8AC3E}">
        <p14:creationId xmlns:p14="http://schemas.microsoft.com/office/powerpoint/2010/main" val="9592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60000" y="0"/>
            <a:ext cx="6840000" cy="856800"/>
          </a:xfrm>
        </p:spPr>
        <p:txBody>
          <a:bodyPr>
            <a:normAutofit/>
          </a:bodyPr>
          <a:lstStyle/>
          <a:p>
            <a:r>
              <a:rPr lang="pl-PL" sz="3200" dirty="0" err="1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GridSpace</a:t>
            </a:r>
            <a:endParaRPr lang="en-US" sz="3200" dirty="0">
              <a:solidFill>
                <a:srgbClr val="1148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7668344" cy="51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60000" y="0"/>
            <a:ext cx="6840000" cy="856800"/>
          </a:xfrm>
        </p:spPr>
        <p:txBody>
          <a:bodyPr>
            <a:normAutofit/>
          </a:bodyPr>
          <a:lstStyle/>
          <a:p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Collage</a:t>
            </a:r>
            <a:endParaRPr lang="en-US" sz="3200" dirty="0">
              <a:solidFill>
                <a:srgbClr val="1148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7668700" cy="486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zawartości 2"/>
          <p:cNvSpPr>
            <a:spLocks noGrp="1"/>
          </p:cNvSpPr>
          <p:nvPr>
            <p:ph idx="1"/>
          </p:nvPr>
        </p:nvSpPr>
        <p:spPr>
          <a:xfrm>
            <a:off x="391680" y="3364193"/>
            <a:ext cx="8428792" cy="3117928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601"/>
              </a:spcAft>
            </a:pPr>
            <a:r>
              <a:rPr lang="en-US" sz="1600" dirty="0" smtClean="0">
                <a:latin typeface="+mj-lt"/>
                <a:cs typeface="Arial" pitchFamily="34" charset="0"/>
              </a:rPr>
              <a:t>Install/configure </a:t>
            </a:r>
            <a:r>
              <a:rPr lang="pl-PL" sz="1600" dirty="0" err="1" smtClean="0">
                <a:latin typeface="+mj-lt"/>
                <a:cs typeface="Arial" pitchFamily="34" charset="0"/>
              </a:rPr>
              <a:t>each</a:t>
            </a:r>
            <a:r>
              <a:rPr lang="pl-PL" sz="1600" dirty="0" smtClean="0">
                <a:latin typeface="+mj-lt"/>
                <a:cs typeface="Arial" pitchFamily="34" charset="0"/>
              </a:rPr>
              <a:t> </a:t>
            </a:r>
            <a:r>
              <a:rPr lang="pl-PL" sz="1600" dirty="0" err="1" smtClean="0">
                <a:latin typeface="+mj-lt"/>
                <a:cs typeface="Arial" pitchFamily="34" charset="0"/>
              </a:rPr>
              <a:t>application</a:t>
            </a:r>
            <a:r>
              <a:rPr lang="pl-PL" sz="1600" dirty="0" smtClean="0">
                <a:latin typeface="+mj-lt"/>
                <a:cs typeface="Arial" pitchFamily="34" charset="0"/>
              </a:rPr>
              <a:t> s</a:t>
            </a:r>
            <a:r>
              <a:rPr lang="en-US" sz="1600" dirty="0" err="1" smtClean="0">
                <a:latin typeface="+mj-lt"/>
                <a:cs typeface="Arial" pitchFamily="34" charset="0"/>
              </a:rPr>
              <a:t>ervice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pl-PL" sz="1600" dirty="0" smtClean="0">
                <a:latin typeface="+mj-lt"/>
                <a:cs typeface="Arial" pitchFamily="34" charset="0"/>
              </a:rPr>
              <a:t>(</a:t>
            </a:r>
            <a:r>
              <a:rPr lang="pl-PL" sz="1600" dirty="0" err="1" smtClean="0">
                <a:latin typeface="+mj-lt"/>
                <a:cs typeface="Arial" pitchFamily="34" charset="0"/>
              </a:rPr>
              <a:t>which</a:t>
            </a:r>
            <a:r>
              <a:rPr lang="pl-PL" sz="1600" dirty="0" smtClean="0">
                <a:latin typeface="+mj-lt"/>
                <a:cs typeface="Arial" pitchFamily="34" charset="0"/>
              </a:rPr>
              <a:t> we </a:t>
            </a:r>
            <a:r>
              <a:rPr lang="pl-PL" sz="1600" dirty="0" err="1" smtClean="0">
                <a:latin typeface="+mj-lt"/>
                <a:cs typeface="Arial" pitchFamily="34" charset="0"/>
              </a:rPr>
              <a:t>call</a:t>
            </a:r>
            <a:r>
              <a:rPr lang="pl-PL" sz="1600" dirty="0" smtClean="0">
                <a:latin typeface="+mj-lt"/>
                <a:cs typeface="Arial" pitchFamily="34" charset="0"/>
              </a:rPr>
              <a:t> </a:t>
            </a:r>
            <a:r>
              <a:rPr lang="pl-PL" sz="1600" dirty="0" err="1" smtClean="0">
                <a:latin typeface="+mj-lt"/>
                <a:cs typeface="Arial" pitchFamily="34" charset="0"/>
              </a:rPr>
              <a:t>an</a:t>
            </a:r>
            <a:r>
              <a:rPr lang="pl-PL" sz="1600" dirty="0" smtClean="0">
                <a:latin typeface="+mj-lt"/>
                <a:cs typeface="Arial" pitchFamily="34" charset="0"/>
              </a:rPr>
              <a:t> </a:t>
            </a:r>
            <a:r>
              <a:rPr lang="pl-PL" sz="1600" dirty="0" err="1" smtClean="0">
                <a:latin typeface="+mj-lt"/>
                <a:cs typeface="Arial" pitchFamily="34" charset="0"/>
              </a:rPr>
              <a:t>Atomic</a:t>
            </a:r>
            <a:r>
              <a:rPr lang="pl-PL" sz="1600" dirty="0" smtClean="0">
                <a:latin typeface="+mj-lt"/>
                <a:cs typeface="Arial" pitchFamily="34" charset="0"/>
              </a:rPr>
              <a:t> Service) </a:t>
            </a:r>
            <a:r>
              <a:rPr lang="en-US" sz="1600" dirty="0" smtClean="0">
                <a:latin typeface="+mj-lt"/>
                <a:cs typeface="Arial" pitchFamily="34" charset="0"/>
              </a:rPr>
              <a:t>once </a:t>
            </a:r>
            <a:r>
              <a:rPr lang="pl-PL" sz="1600" dirty="0" smtClean="0">
                <a:latin typeface="+mj-lt"/>
                <a:cs typeface="Arial" pitchFamily="34" charset="0"/>
              </a:rPr>
              <a:t>– </a:t>
            </a:r>
            <a:r>
              <a:rPr lang="pl-PL" sz="1600" dirty="0" err="1" smtClean="0">
                <a:latin typeface="+mj-lt"/>
                <a:cs typeface="Arial" pitchFamily="34" charset="0"/>
              </a:rPr>
              <a:t>then</a:t>
            </a:r>
            <a:r>
              <a:rPr lang="pl-PL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smtClean="0">
                <a:latin typeface="+mj-lt"/>
                <a:cs typeface="Arial" pitchFamily="34" charset="0"/>
              </a:rPr>
              <a:t>use </a:t>
            </a:r>
            <a:r>
              <a:rPr lang="pl-PL" sz="1600" dirty="0" err="1" smtClean="0">
                <a:latin typeface="+mj-lt"/>
                <a:cs typeface="Arial" pitchFamily="34" charset="0"/>
              </a:rPr>
              <a:t>them</a:t>
            </a:r>
            <a:r>
              <a:rPr lang="pl-PL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smtClean="0">
                <a:latin typeface="+mj-lt"/>
                <a:cs typeface="Arial" pitchFamily="34" charset="0"/>
              </a:rPr>
              <a:t>multiple times in different workflows</a:t>
            </a:r>
            <a:r>
              <a:rPr lang="pl-PL" sz="1600" dirty="0" smtClean="0">
                <a:latin typeface="+mj-lt"/>
                <a:cs typeface="Arial" pitchFamily="34" charset="0"/>
              </a:rPr>
              <a:t>;</a:t>
            </a:r>
          </a:p>
          <a:p>
            <a:pPr>
              <a:lnSpc>
                <a:spcPct val="80000"/>
              </a:lnSpc>
              <a:spcAft>
                <a:spcPts val="601"/>
              </a:spcAft>
            </a:pPr>
            <a:r>
              <a:rPr lang="pl-PL" sz="1600" dirty="0" smtClean="0">
                <a:latin typeface="+mj-lt"/>
                <a:cs typeface="Arial" pitchFamily="34" charset="0"/>
              </a:rPr>
              <a:t>Direct </a:t>
            </a:r>
            <a:r>
              <a:rPr lang="pl-PL" sz="1600" dirty="0" err="1" smtClean="0">
                <a:latin typeface="+mj-lt"/>
                <a:cs typeface="Arial" pitchFamily="34" charset="0"/>
              </a:rPr>
              <a:t>access</a:t>
            </a:r>
            <a:r>
              <a:rPr lang="pl-PL" sz="1600" dirty="0" smtClean="0">
                <a:latin typeface="+mj-lt"/>
                <a:cs typeface="Arial" pitchFamily="34" charset="0"/>
              </a:rPr>
              <a:t> to </a:t>
            </a:r>
            <a:r>
              <a:rPr lang="pl-PL" sz="1600" dirty="0" err="1" smtClean="0">
                <a:latin typeface="+mj-lt"/>
                <a:cs typeface="Arial" pitchFamily="34" charset="0"/>
              </a:rPr>
              <a:t>raw</a:t>
            </a:r>
            <a:r>
              <a:rPr lang="pl-PL" sz="1600" dirty="0" smtClean="0">
                <a:latin typeface="+mj-lt"/>
                <a:cs typeface="Arial" pitchFamily="34" charset="0"/>
              </a:rPr>
              <a:t> </a:t>
            </a:r>
            <a:r>
              <a:rPr lang="pl-PL" sz="1600" dirty="0" err="1" smtClean="0">
                <a:latin typeface="+mj-lt"/>
                <a:cs typeface="Arial" pitchFamily="34" charset="0"/>
              </a:rPr>
              <a:t>virtual</a:t>
            </a:r>
            <a:r>
              <a:rPr lang="pl-PL" sz="1600" dirty="0" smtClean="0">
                <a:latin typeface="+mj-lt"/>
                <a:cs typeface="Arial" pitchFamily="34" charset="0"/>
              </a:rPr>
              <a:t> </a:t>
            </a:r>
            <a:r>
              <a:rPr lang="pl-PL" sz="1600" dirty="0" err="1" smtClean="0">
                <a:latin typeface="+mj-lt"/>
                <a:cs typeface="Arial" pitchFamily="34" charset="0"/>
              </a:rPr>
              <a:t>machines</a:t>
            </a:r>
            <a:r>
              <a:rPr lang="pl-PL" sz="1600" dirty="0" smtClean="0">
                <a:latin typeface="+mj-lt"/>
                <a:cs typeface="Arial" pitchFamily="34" charset="0"/>
              </a:rPr>
              <a:t> </a:t>
            </a:r>
            <a:r>
              <a:rPr lang="pl-PL" sz="1600" dirty="0" err="1" smtClean="0">
                <a:latin typeface="+mj-lt"/>
                <a:cs typeface="Arial" pitchFamily="34" charset="0"/>
              </a:rPr>
              <a:t>is</a:t>
            </a:r>
            <a:r>
              <a:rPr lang="pl-PL" sz="1600" dirty="0" smtClean="0">
                <a:latin typeface="+mj-lt"/>
                <a:cs typeface="Arial" pitchFamily="34" charset="0"/>
              </a:rPr>
              <a:t> </a:t>
            </a:r>
            <a:r>
              <a:rPr lang="pl-PL" sz="1600" dirty="0" err="1" smtClean="0">
                <a:latin typeface="+mj-lt"/>
                <a:cs typeface="Arial" pitchFamily="34" charset="0"/>
              </a:rPr>
              <a:t>provided</a:t>
            </a:r>
            <a:r>
              <a:rPr lang="pl-PL" sz="1600" dirty="0" smtClean="0">
                <a:latin typeface="+mj-lt"/>
                <a:cs typeface="Arial" pitchFamily="34" charset="0"/>
              </a:rPr>
              <a:t> for </a:t>
            </a:r>
            <a:r>
              <a:rPr lang="pl-PL" sz="1600" dirty="0" err="1" smtClean="0">
                <a:latin typeface="+mj-lt"/>
                <a:cs typeface="Arial" pitchFamily="34" charset="0"/>
              </a:rPr>
              <a:t>developers</a:t>
            </a:r>
            <a:r>
              <a:rPr lang="pl-PL" sz="1600" dirty="0" smtClean="0">
                <a:latin typeface="+mj-lt"/>
                <a:cs typeface="Arial" pitchFamily="34" charset="0"/>
              </a:rPr>
              <a:t>, with m</a:t>
            </a:r>
            <a:r>
              <a:rPr lang="en-US" sz="1600" dirty="0" err="1" smtClean="0">
                <a:latin typeface="+mj-lt"/>
                <a:cs typeface="Arial" pitchFamily="34" charset="0"/>
              </a:rPr>
              <a:t>ultitudes</a:t>
            </a:r>
            <a:r>
              <a:rPr lang="en-US" sz="1600" dirty="0" smtClean="0">
                <a:latin typeface="+mj-lt"/>
                <a:cs typeface="Arial" pitchFamily="34" charset="0"/>
              </a:rPr>
              <a:t> of operating systems to choose from</a:t>
            </a:r>
            <a:r>
              <a:rPr lang="pl-PL" sz="1600" dirty="0" smtClean="0">
                <a:latin typeface="+mj-lt"/>
                <a:cs typeface="Arial" pitchFamily="34" charset="0"/>
              </a:rPr>
              <a:t> (</a:t>
            </a:r>
            <a:r>
              <a:rPr lang="pl-PL" sz="1600" dirty="0" err="1" smtClean="0">
                <a:latin typeface="+mj-lt"/>
                <a:cs typeface="Arial" pitchFamily="34" charset="0"/>
              </a:rPr>
              <a:t>IaaS</a:t>
            </a:r>
            <a:r>
              <a:rPr lang="pl-PL" sz="1600" dirty="0" smtClean="0">
                <a:latin typeface="+mj-lt"/>
                <a:cs typeface="Arial" pitchFamily="34" charset="0"/>
              </a:rPr>
              <a:t> </a:t>
            </a:r>
            <a:r>
              <a:rPr lang="pl-PL" sz="1600" dirty="0" err="1" smtClean="0">
                <a:latin typeface="+mj-lt"/>
                <a:cs typeface="Arial" pitchFamily="34" charset="0"/>
              </a:rPr>
              <a:t>solution</a:t>
            </a:r>
            <a:r>
              <a:rPr lang="pl-PL" sz="1600" dirty="0" smtClean="0">
                <a:latin typeface="+mj-lt"/>
                <a:cs typeface="Arial" pitchFamily="34" charset="0"/>
              </a:rPr>
              <a:t>);</a:t>
            </a:r>
          </a:p>
          <a:p>
            <a:pPr>
              <a:lnSpc>
                <a:spcPct val="80000"/>
              </a:lnSpc>
              <a:spcAft>
                <a:spcPts val="601"/>
              </a:spcAft>
            </a:pPr>
            <a:r>
              <a:rPr lang="en-US" sz="1600" dirty="0" smtClean="0">
                <a:latin typeface="+mj-lt"/>
                <a:cs typeface="Arial" pitchFamily="34" charset="0"/>
              </a:rPr>
              <a:t>Install whatever you want (root access to </a:t>
            </a:r>
            <a:r>
              <a:rPr lang="pl-PL" sz="1600" dirty="0" err="1" smtClean="0">
                <a:latin typeface="+mj-lt"/>
                <a:cs typeface="Arial" pitchFamily="34" charset="0"/>
              </a:rPr>
              <a:t>Cloud</a:t>
            </a:r>
            <a:r>
              <a:rPr lang="pl-PL" sz="1600" dirty="0" smtClean="0">
                <a:latin typeface="+mj-lt"/>
                <a:cs typeface="Arial" pitchFamily="34" charset="0"/>
              </a:rPr>
              <a:t> Virtual M</a:t>
            </a:r>
            <a:r>
              <a:rPr lang="en-US" sz="1600" dirty="0" err="1" smtClean="0">
                <a:latin typeface="+mj-lt"/>
                <a:cs typeface="Arial" pitchFamily="34" charset="0"/>
              </a:rPr>
              <a:t>achine</a:t>
            </a:r>
            <a:r>
              <a:rPr lang="pl-PL" sz="1600" dirty="0" smtClean="0">
                <a:latin typeface="+mj-lt"/>
                <a:cs typeface="Arial" pitchFamily="34" charset="0"/>
              </a:rPr>
              <a:t>s</a:t>
            </a:r>
            <a:r>
              <a:rPr lang="en-US" sz="1600" dirty="0" smtClean="0">
                <a:latin typeface="+mj-lt"/>
                <a:cs typeface="Arial" pitchFamily="34" charset="0"/>
              </a:rPr>
              <a:t>)</a:t>
            </a:r>
            <a:r>
              <a:rPr lang="pl-PL" sz="1600" dirty="0" smtClean="0">
                <a:latin typeface="+mj-lt"/>
                <a:cs typeface="Arial" pitchFamily="34" charset="0"/>
              </a:rPr>
              <a:t>;</a:t>
            </a:r>
          </a:p>
          <a:p>
            <a:pPr>
              <a:lnSpc>
                <a:spcPct val="80000"/>
              </a:lnSpc>
              <a:spcAft>
                <a:spcPts val="601"/>
              </a:spcAft>
            </a:pPr>
            <a:r>
              <a:rPr lang="pl-PL" sz="1600" dirty="0" smtClean="0">
                <a:latin typeface="+mj-lt"/>
                <a:cs typeface="Arial" pitchFamily="34" charset="0"/>
              </a:rPr>
              <a:t>The </a:t>
            </a:r>
            <a:r>
              <a:rPr lang="pl-PL" sz="1600" dirty="0" err="1" smtClean="0">
                <a:latin typeface="+mj-lt"/>
                <a:cs typeface="Arial" pitchFamily="34" charset="0"/>
              </a:rPr>
              <a:t>cloud</a:t>
            </a:r>
            <a:r>
              <a:rPr lang="pl-PL" sz="1600" dirty="0" smtClean="0">
                <a:latin typeface="+mj-lt"/>
                <a:cs typeface="Arial" pitchFamily="34" charset="0"/>
              </a:rPr>
              <a:t> platform </a:t>
            </a:r>
            <a:r>
              <a:rPr lang="pl-PL" sz="1600" dirty="0" err="1" smtClean="0">
                <a:latin typeface="+mj-lt"/>
                <a:cs typeface="Arial" pitchFamily="34" charset="0"/>
              </a:rPr>
              <a:t>takes</a:t>
            </a:r>
            <a:r>
              <a:rPr lang="pl-PL" sz="1600" dirty="0" smtClean="0">
                <a:latin typeface="+mj-lt"/>
                <a:cs typeface="Arial" pitchFamily="34" charset="0"/>
              </a:rPr>
              <a:t> </a:t>
            </a:r>
            <a:r>
              <a:rPr lang="pl-PL" sz="1600" dirty="0" err="1" smtClean="0">
                <a:latin typeface="+mj-lt"/>
                <a:cs typeface="Arial" pitchFamily="34" charset="0"/>
              </a:rPr>
              <a:t>over</a:t>
            </a:r>
            <a:r>
              <a:rPr lang="pl-PL" sz="1600" dirty="0" smtClean="0">
                <a:latin typeface="+mj-lt"/>
                <a:cs typeface="Arial" pitchFamily="34" charset="0"/>
              </a:rPr>
              <a:t> management and </a:t>
            </a:r>
            <a:r>
              <a:rPr lang="pl-PL" sz="1600" dirty="0" err="1" smtClean="0">
                <a:latin typeface="+mj-lt"/>
                <a:cs typeface="Arial" pitchFamily="34" charset="0"/>
              </a:rPr>
              <a:t>instantiation</a:t>
            </a:r>
            <a:r>
              <a:rPr lang="pl-PL" sz="1600" dirty="0" smtClean="0">
                <a:latin typeface="+mj-lt"/>
                <a:cs typeface="Arial" pitchFamily="34" charset="0"/>
              </a:rPr>
              <a:t> of </a:t>
            </a:r>
            <a:r>
              <a:rPr lang="pl-PL" sz="1600" dirty="0" err="1" smtClean="0">
                <a:latin typeface="+mj-lt"/>
                <a:cs typeface="Arial" pitchFamily="34" charset="0"/>
              </a:rPr>
              <a:t>Atomic</a:t>
            </a:r>
            <a:r>
              <a:rPr lang="pl-PL" sz="1600" dirty="0" smtClean="0">
                <a:latin typeface="+mj-lt"/>
                <a:cs typeface="Arial" pitchFamily="34" charset="0"/>
              </a:rPr>
              <a:t> Services;</a:t>
            </a:r>
            <a:endParaRPr lang="en-US" sz="1600" dirty="0" smtClean="0">
              <a:latin typeface="+mj-lt"/>
              <a:cs typeface="Arial" pitchFamily="34" charset="0"/>
            </a:endParaRPr>
          </a:p>
          <a:p>
            <a:pPr>
              <a:lnSpc>
                <a:spcPct val="80000"/>
              </a:lnSpc>
              <a:spcAft>
                <a:spcPts val="601"/>
              </a:spcAft>
            </a:pPr>
            <a:r>
              <a:rPr lang="en-US" sz="1600" dirty="0" smtClean="0">
                <a:latin typeface="+mj-lt"/>
                <a:cs typeface="Arial" pitchFamily="34" charset="0"/>
              </a:rPr>
              <a:t>Many instances of Atomic Services can be </a:t>
            </a:r>
            <a:r>
              <a:rPr lang="pl-PL" sz="1600" dirty="0" err="1" smtClean="0">
                <a:latin typeface="+mj-lt"/>
                <a:cs typeface="Arial" pitchFamily="34" charset="0"/>
              </a:rPr>
              <a:t>spawned</a:t>
            </a:r>
            <a:r>
              <a:rPr lang="pl-PL" sz="1600" dirty="0" smtClean="0">
                <a:latin typeface="+mj-lt"/>
                <a:cs typeface="Arial" pitchFamily="34" charset="0"/>
              </a:rPr>
              <a:t> </a:t>
            </a:r>
            <a:r>
              <a:rPr lang="pl-PL" sz="1600" dirty="0" err="1" smtClean="0">
                <a:latin typeface="+mj-lt"/>
                <a:cs typeface="Arial" pitchFamily="34" charset="0"/>
              </a:rPr>
              <a:t>simultaneously</a:t>
            </a:r>
            <a:r>
              <a:rPr lang="pl-PL" sz="1600" dirty="0" smtClean="0">
                <a:latin typeface="+mj-lt"/>
                <a:cs typeface="Arial" pitchFamily="34" charset="0"/>
              </a:rPr>
              <a:t>;</a:t>
            </a:r>
            <a:endParaRPr lang="en-US" sz="1600" dirty="0" smtClean="0">
              <a:latin typeface="+mj-lt"/>
              <a:cs typeface="Arial" pitchFamily="34" charset="0"/>
            </a:endParaRPr>
          </a:p>
          <a:p>
            <a:pPr>
              <a:lnSpc>
                <a:spcPct val="80000"/>
              </a:lnSpc>
              <a:spcAft>
                <a:spcPts val="601"/>
              </a:spcAft>
            </a:pPr>
            <a:r>
              <a:rPr lang="pl-PL" sz="1600" dirty="0" err="1" smtClean="0">
                <a:latin typeface="+mj-lt"/>
                <a:cs typeface="Arial" pitchFamily="34" charset="0"/>
              </a:rPr>
              <a:t>Large-scale</a:t>
            </a:r>
            <a:r>
              <a:rPr lang="pl-PL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smtClean="0">
                <a:latin typeface="+mj-lt"/>
                <a:cs typeface="Arial" pitchFamily="34" charset="0"/>
              </a:rPr>
              <a:t>computation</a:t>
            </a:r>
            <a:r>
              <a:rPr lang="pl-PL" sz="1600" dirty="0" smtClean="0">
                <a:latin typeface="+mj-lt"/>
                <a:cs typeface="Arial" pitchFamily="34" charset="0"/>
              </a:rPr>
              <a:t>s</a:t>
            </a:r>
            <a:r>
              <a:rPr lang="en-US" sz="1600" dirty="0" smtClean="0">
                <a:latin typeface="+mj-lt"/>
                <a:cs typeface="Arial" pitchFamily="34" charset="0"/>
              </a:rPr>
              <a:t> can be delegated from the PC </a:t>
            </a:r>
            <a:r>
              <a:rPr lang="pl-PL" sz="1600" dirty="0" smtClean="0">
                <a:latin typeface="+mj-lt"/>
                <a:cs typeface="Arial" pitchFamily="34" charset="0"/>
              </a:rPr>
              <a:t>to </a:t>
            </a:r>
            <a:r>
              <a:rPr lang="en-US" sz="1600" dirty="0" smtClean="0">
                <a:latin typeface="+mj-lt"/>
                <a:cs typeface="Arial" pitchFamily="34" charset="0"/>
              </a:rPr>
              <a:t>the cloud/HPC</a:t>
            </a:r>
            <a:r>
              <a:rPr lang="pl-PL" sz="1600" dirty="0" smtClean="0">
                <a:latin typeface="+mj-lt"/>
                <a:cs typeface="Arial" pitchFamily="34" charset="0"/>
              </a:rPr>
              <a:t> via a </a:t>
            </a:r>
            <a:r>
              <a:rPr lang="pl-PL" sz="1600" dirty="0" err="1" smtClean="0">
                <a:latin typeface="+mj-lt"/>
                <a:cs typeface="Arial" pitchFamily="34" charset="0"/>
              </a:rPr>
              <a:t>dedicated</a:t>
            </a:r>
            <a:r>
              <a:rPr lang="pl-PL" sz="1600" dirty="0" smtClean="0">
                <a:latin typeface="+mj-lt"/>
                <a:cs typeface="Arial" pitchFamily="34" charset="0"/>
              </a:rPr>
              <a:t> </a:t>
            </a:r>
            <a:r>
              <a:rPr lang="pl-PL" sz="1600" dirty="0" err="1" smtClean="0">
                <a:latin typeface="+mj-lt"/>
                <a:cs typeface="Arial" pitchFamily="34" charset="0"/>
              </a:rPr>
              <a:t>interface</a:t>
            </a:r>
            <a:r>
              <a:rPr lang="pl-PL" sz="1600" dirty="0" smtClean="0">
                <a:latin typeface="+mj-lt"/>
                <a:cs typeface="Arial" pitchFamily="34" charset="0"/>
              </a:rPr>
              <a:t>;</a:t>
            </a:r>
            <a:endParaRPr lang="en-US" sz="1600" dirty="0" smtClean="0">
              <a:latin typeface="+mj-lt"/>
              <a:cs typeface="Arial" pitchFamily="34" charset="0"/>
            </a:endParaRPr>
          </a:p>
          <a:p>
            <a:pPr>
              <a:lnSpc>
                <a:spcPct val="80000"/>
              </a:lnSpc>
              <a:spcAft>
                <a:spcPts val="601"/>
              </a:spcAft>
            </a:pPr>
            <a:r>
              <a:rPr lang="en-US" sz="1600" dirty="0" smtClean="0">
                <a:latin typeface="+mj-lt"/>
                <a:cs typeface="Arial" pitchFamily="34" charset="0"/>
              </a:rPr>
              <a:t>Smart deployment: computation</a:t>
            </a:r>
            <a:r>
              <a:rPr lang="pl-PL" sz="1600" dirty="0" smtClean="0">
                <a:latin typeface="+mj-lt"/>
                <a:cs typeface="Arial" pitchFamily="34" charset="0"/>
              </a:rPr>
              <a:t>s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pl-PL" sz="1600" dirty="0" err="1" smtClean="0">
                <a:latin typeface="+mj-lt"/>
                <a:cs typeface="Arial" pitchFamily="34" charset="0"/>
              </a:rPr>
              <a:t>can</a:t>
            </a:r>
            <a:r>
              <a:rPr lang="pl-PL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smtClean="0">
                <a:latin typeface="+mj-lt"/>
                <a:cs typeface="Arial" pitchFamily="34" charset="0"/>
              </a:rPr>
              <a:t>be executed close to data </a:t>
            </a:r>
            <a:r>
              <a:rPr lang="pl-PL" sz="1600" dirty="0" smtClean="0">
                <a:latin typeface="+mj-lt"/>
                <a:cs typeface="Arial" pitchFamily="34" charset="0"/>
              </a:rPr>
              <a:t>(</a:t>
            </a:r>
            <a:r>
              <a:rPr lang="en-US" sz="1600" dirty="0" smtClean="0">
                <a:latin typeface="+mj-lt"/>
                <a:cs typeface="Arial" pitchFamily="34" charset="0"/>
              </a:rPr>
              <a:t>or the other way round</a:t>
            </a:r>
            <a:r>
              <a:rPr lang="pl-PL" sz="1600" dirty="0" smtClean="0">
                <a:latin typeface="+mj-lt"/>
                <a:cs typeface="Arial" pitchFamily="34" charset="0"/>
              </a:rPr>
              <a:t>).</a:t>
            </a:r>
            <a:endParaRPr lang="en-US" sz="1600" dirty="0" smtClean="0">
              <a:latin typeface="+mj-lt"/>
              <a:cs typeface="Arial" pitchFamily="34" charset="0"/>
            </a:endParaRPr>
          </a:p>
        </p:txBody>
      </p:sp>
      <p:pic>
        <p:nvPicPr>
          <p:cNvPr id="17412" name="Obraz 86" descr="admi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360" y="1337901"/>
            <a:ext cx="49824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hmurka 5"/>
          <p:cNvSpPr/>
          <p:nvPr/>
        </p:nvSpPr>
        <p:spPr>
          <a:xfrm>
            <a:off x="3657600" y="1012427"/>
            <a:ext cx="2155680" cy="202485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7414" name="Obraz 6" descr="1345535114_Desktop.png"/>
          <p:cNvPicPr>
            <a:picLocks noChangeAspect="1"/>
          </p:cNvPicPr>
          <p:nvPr/>
        </p:nvPicPr>
        <p:blipFill>
          <a:blip r:embed="rId3" cstate="print">
            <a:lum bright="14000"/>
          </a:blip>
          <a:srcRect/>
          <a:stretch>
            <a:fillRect/>
          </a:stretch>
        </p:blipFill>
        <p:spPr bwMode="auto">
          <a:xfrm>
            <a:off x="1504800" y="1273094"/>
            <a:ext cx="718560" cy="71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trzałka w prawo 7"/>
          <p:cNvSpPr/>
          <p:nvPr/>
        </p:nvSpPr>
        <p:spPr>
          <a:xfrm>
            <a:off x="2351521" y="1600008"/>
            <a:ext cx="1828800" cy="19586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416" name="pole tekstowe 8"/>
          <p:cNvSpPr txBox="1">
            <a:spLocks noChangeArrowheads="1"/>
          </p:cNvSpPr>
          <p:nvPr/>
        </p:nvSpPr>
        <p:spPr bwMode="auto">
          <a:xfrm>
            <a:off x="636480" y="1937004"/>
            <a:ext cx="759019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pl-PL" sz="1100">
                <a:solidFill>
                  <a:prstClr val="black"/>
                </a:solidFill>
              </a:rPr>
              <a:t>Developer</a:t>
            </a:r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7417" name="pole tekstowe 9"/>
          <p:cNvSpPr txBox="1">
            <a:spLocks noChangeArrowheads="1"/>
          </p:cNvSpPr>
          <p:nvPr/>
        </p:nvSpPr>
        <p:spPr bwMode="auto">
          <a:xfrm>
            <a:off x="1440001" y="1926923"/>
            <a:ext cx="845280" cy="25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pl-PL" sz="1100">
                <a:solidFill>
                  <a:prstClr val="black"/>
                </a:solidFill>
              </a:rPr>
              <a:t>Application</a:t>
            </a:r>
            <a:endParaRPr lang="en-US" sz="1100">
              <a:solidFill>
                <a:prstClr val="black"/>
              </a:solidFill>
            </a:endParaRPr>
          </a:p>
        </p:txBody>
      </p:sp>
      <p:pic>
        <p:nvPicPr>
          <p:cNvPr id="17418" name="Obraz 10" descr="1345535114_Desktop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1361" y="1273094"/>
            <a:ext cx="718560" cy="71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9" name="pole tekstowe 11"/>
          <p:cNvSpPr txBox="1">
            <a:spLocks noChangeArrowheads="1"/>
          </p:cNvSpPr>
          <p:nvPr/>
        </p:nvSpPr>
        <p:spPr bwMode="auto">
          <a:xfrm>
            <a:off x="2324353" y="1208287"/>
            <a:ext cx="1504414" cy="42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pl-PL" sz="1100" b="1">
                <a:solidFill>
                  <a:prstClr val="black"/>
                </a:solidFill>
              </a:rPr>
              <a:t>Install</a:t>
            </a:r>
            <a:r>
              <a:rPr lang="pl-PL" sz="1100">
                <a:solidFill>
                  <a:prstClr val="black"/>
                </a:solidFill>
              </a:rPr>
              <a:t> any scientific</a:t>
            </a:r>
          </a:p>
          <a:p>
            <a:pPr algn="ctr"/>
            <a:r>
              <a:rPr lang="pl-PL" sz="1100">
                <a:solidFill>
                  <a:prstClr val="black"/>
                </a:solidFill>
              </a:rPr>
              <a:t>application in the cloud</a:t>
            </a:r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13" name="Strzałka w prawo 12"/>
          <p:cNvSpPr/>
          <p:nvPr/>
        </p:nvSpPr>
        <p:spPr>
          <a:xfrm>
            <a:off x="5159521" y="1600008"/>
            <a:ext cx="2351520" cy="19586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7421" name="Obraz 87" descr="admi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6321" y="1273094"/>
            <a:ext cx="496800" cy="63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2" name="pole tekstowe 14"/>
          <p:cNvSpPr txBox="1">
            <a:spLocks noChangeArrowheads="1"/>
          </p:cNvSpPr>
          <p:nvPr/>
        </p:nvSpPr>
        <p:spPr bwMode="auto">
          <a:xfrm>
            <a:off x="7505280" y="1860676"/>
            <a:ext cx="659520" cy="25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pl-PL" sz="1100">
                <a:solidFill>
                  <a:prstClr val="black"/>
                </a:solidFill>
              </a:rPr>
              <a:t>End user</a:t>
            </a:r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7423" name="pole tekstowe 15"/>
          <p:cNvSpPr txBox="1">
            <a:spLocks noChangeArrowheads="1"/>
          </p:cNvSpPr>
          <p:nvPr/>
        </p:nvSpPr>
        <p:spPr bwMode="auto">
          <a:xfrm>
            <a:off x="5990063" y="1731062"/>
            <a:ext cx="1387395" cy="60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pl-PL" sz="1100" b="1">
                <a:solidFill>
                  <a:prstClr val="black"/>
                </a:solidFill>
              </a:rPr>
              <a:t>Access</a:t>
            </a:r>
            <a:r>
              <a:rPr lang="pl-PL" sz="1100">
                <a:solidFill>
                  <a:prstClr val="black"/>
                </a:solidFill>
              </a:rPr>
              <a:t> available</a:t>
            </a:r>
          </a:p>
          <a:p>
            <a:pPr algn="ctr"/>
            <a:r>
              <a:rPr lang="pl-PL" sz="1100">
                <a:solidFill>
                  <a:prstClr val="black"/>
                </a:solidFill>
              </a:rPr>
              <a:t>applications and data</a:t>
            </a:r>
          </a:p>
          <a:p>
            <a:pPr algn="ctr"/>
            <a:r>
              <a:rPr lang="pl-PL" sz="1100">
                <a:solidFill>
                  <a:prstClr val="black"/>
                </a:solidFill>
              </a:rPr>
              <a:t>in a secure manner</a:t>
            </a:r>
            <a:endParaRPr lang="en-US" sz="1100">
              <a:solidFill>
                <a:prstClr val="black"/>
              </a:solidFill>
            </a:endParaRPr>
          </a:p>
        </p:txBody>
      </p:sp>
      <p:pic>
        <p:nvPicPr>
          <p:cNvPr id="17424" name="Obraz 85" descr="admin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7761" y="2318644"/>
            <a:ext cx="498240" cy="65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5" name="pole tekstowe 17"/>
          <p:cNvSpPr txBox="1">
            <a:spLocks noChangeArrowheads="1"/>
          </p:cNvSpPr>
          <p:nvPr/>
        </p:nvSpPr>
        <p:spPr bwMode="auto">
          <a:xfrm>
            <a:off x="1437120" y="2916307"/>
            <a:ext cx="960997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pl-PL" sz="1100">
                <a:solidFill>
                  <a:prstClr val="black"/>
                </a:solidFill>
              </a:rPr>
              <a:t>Administrator</a:t>
            </a:r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3950207" y="2291281"/>
            <a:ext cx="1318466" cy="437699"/>
          </a:xfrm>
          <a:prstGeom prst="rect">
            <a:avLst/>
          </a:prstGeom>
          <a:noFill/>
        </p:spPr>
        <p:txBody>
          <a:bodyPr wrap="none" lIns="82945" tIns="41473" rIns="82945" bIns="41473">
            <a:spAutoFit/>
          </a:bodyPr>
          <a:lstStyle/>
          <a:p>
            <a:pPr algn="ctr">
              <a:defRPr/>
            </a:pPr>
            <a:r>
              <a:rPr lang="pl-PL" sz="1100">
                <a:solidFill>
                  <a:srgbClr val="F79646"/>
                </a:solidFill>
                <a:cs typeface="Calibri" pitchFamily="34" charset="0"/>
              </a:rPr>
              <a:t>Cloud infrastructure</a:t>
            </a:r>
          </a:p>
          <a:p>
            <a:pPr algn="ctr">
              <a:defRPr/>
            </a:pPr>
            <a:r>
              <a:rPr lang="pl-PL" sz="1100">
                <a:solidFill>
                  <a:srgbClr val="F79646"/>
                </a:solidFill>
                <a:cs typeface="Calibri" pitchFamily="34" charset="0"/>
              </a:rPr>
              <a:t>for e-science</a:t>
            </a:r>
            <a:endParaRPr lang="en-US" sz="1100">
              <a:solidFill>
                <a:srgbClr val="F79646"/>
              </a:solidFill>
              <a:cs typeface="Calibri" pitchFamily="34" charset="0"/>
            </a:endParaRPr>
          </a:p>
        </p:txBody>
      </p:sp>
      <p:sp>
        <p:nvSpPr>
          <p:cNvPr id="20" name="Strzałka w prawo 19"/>
          <p:cNvSpPr/>
          <p:nvPr/>
        </p:nvSpPr>
        <p:spPr>
          <a:xfrm>
            <a:off x="2220480" y="2383450"/>
            <a:ext cx="1437120" cy="19586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428" name="pole tekstowe 20"/>
          <p:cNvSpPr txBox="1">
            <a:spLocks noChangeArrowheads="1"/>
          </p:cNvSpPr>
          <p:nvPr/>
        </p:nvSpPr>
        <p:spPr bwMode="auto">
          <a:xfrm>
            <a:off x="2319571" y="2514504"/>
            <a:ext cx="1485178" cy="60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pl-PL" sz="1100" b="1">
                <a:solidFill>
                  <a:prstClr val="black"/>
                </a:solidFill>
              </a:rPr>
              <a:t>Manage</a:t>
            </a:r>
            <a:r>
              <a:rPr lang="pl-PL" sz="1100">
                <a:solidFill>
                  <a:prstClr val="black"/>
                </a:solidFill>
              </a:rPr>
              <a:t> cloud</a:t>
            </a:r>
          </a:p>
          <a:p>
            <a:pPr algn="ctr"/>
            <a:r>
              <a:rPr lang="pl-PL" sz="1100">
                <a:solidFill>
                  <a:prstClr val="black"/>
                </a:solidFill>
              </a:rPr>
              <a:t>computing and storage</a:t>
            </a:r>
          </a:p>
          <a:p>
            <a:pPr algn="ctr"/>
            <a:r>
              <a:rPr lang="pl-PL" sz="1100">
                <a:solidFill>
                  <a:prstClr val="black"/>
                </a:solidFill>
              </a:rPr>
              <a:t>resources</a:t>
            </a:r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7429" name="pole tekstowe 21"/>
          <p:cNvSpPr txBox="1">
            <a:spLocks noChangeArrowheads="1"/>
          </p:cNvSpPr>
          <p:nvPr/>
        </p:nvSpPr>
        <p:spPr bwMode="auto">
          <a:xfrm>
            <a:off x="3972960" y="1926923"/>
            <a:ext cx="1357920" cy="25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pl-PL" sz="1100" dirty="0" err="1">
                <a:solidFill>
                  <a:prstClr val="black"/>
                </a:solidFill>
              </a:rPr>
              <a:t>Managed</a:t>
            </a:r>
            <a:r>
              <a:rPr lang="pl-PL" sz="1100" dirty="0">
                <a:solidFill>
                  <a:prstClr val="black"/>
                </a:solidFill>
              </a:rPr>
              <a:t> </a:t>
            </a:r>
            <a:r>
              <a:rPr lang="pl-PL" sz="1100" dirty="0" err="1">
                <a:solidFill>
                  <a:prstClr val="black"/>
                </a:solidFill>
              </a:rPr>
              <a:t>application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260000" y="0"/>
            <a:ext cx="6840000" cy="856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3200" dirty="0" smtClean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unctionality </a:t>
            </a:r>
            <a:r>
              <a:rPr lang="en-US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cloud </a:t>
            </a:r>
            <a:r>
              <a:rPr lang="en-US" sz="3200" dirty="0" smtClean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 for VPH</a:t>
            </a:r>
            <a:endParaRPr lang="en-US" sz="3200" dirty="0">
              <a:solidFill>
                <a:srgbClr val="1148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6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60000" y="0"/>
            <a:ext cx="6840760" cy="856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VPH-Share federated cloud</a:t>
            </a:r>
          </a:p>
        </p:txBody>
      </p:sp>
      <p:pic>
        <p:nvPicPr>
          <p:cNvPr id="5" name="Picture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7851576" cy="516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37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60000" y="0"/>
            <a:ext cx="6840000" cy="85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EWS and CIS framework</a:t>
            </a:r>
            <a:endParaRPr lang="en-US" sz="3200" dirty="0">
              <a:solidFill>
                <a:srgbClr val="1148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An </a:t>
            </a:r>
            <a:r>
              <a:rPr lang="en-US" sz="2400" dirty="0">
                <a:solidFill>
                  <a:srgbClr val="000000"/>
                </a:solidFill>
              </a:rPr>
              <a:t>Early Warning System (EWS) is any system which implements a four-step </a:t>
            </a:r>
            <a:r>
              <a:rPr lang="en-US" sz="2400" dirty="0" smtClean="0">
                <a:solidFill>
                  <a:srgbClr val="000000"/>
                </a:solidFill>
              </a:rPr>
              <a:t>protocol</a:t>
            </a:r>
            <a:endParaRPr lang="pl-PL" sz="2400" dirty="0" smtClean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pl-PL" sz="2400" dirty="0" smtClean="0">
                <a:solidFill>
                  <a:srgbClr val="000000"/>
                </a:solidFill>
              </a:rPr>
              <a:t>Monitoring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pl-PL" sz="2400" dirty="0" smtClean="0">
                <a:solidFill>
                  <a:srgbClr val="000000"/>
                </a:solidFill>
              </a:rPr>
              <a:t>Analysis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pl-PL" sz="2400" dirty="0" err="1" smtClean="0">
                <a:solidFill>
                  <a:srgbClr val="000000"/>
                </a:solidFill>
              </a:rPr>
              <a:t>Judgement</a:t>
            </a:r>
            <a:endParaRPr lang="pl-PL" sz="2400" dirty="0" smtClean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pl-PL" sz="2400" dirty="0" err="1" smtClean="0">
                <a:solidFill>
                  <a:srgbClr val="000000"/>
                </a:solidFill>
              </a:rPr>
              <a:t>Advice</a:t>
            </a:r>
            <a:r>
              <a:rPr lang="pl-PL" sz="2400" dirty="0" smtClean="0">
                <a:solidFill>
                  <a:srgbClr val="000000"/>
                </a:solidFill>
              </a:rPr>
              <a:t> / </a:t>
            </a:r>
            <a:r>
              <a:rPr lang="pl-PL" sz="2400" dirty="0" err="1" smtClean="0">
                <a:solidFill>
                  <a:srgbClr val="000000"/>
                </a:solidFill>
              </a:rPr>
              <a:t>action</a:t>
            </a:r>
            <a:endParaRPr lang="pl-PL" sz="24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pl-PL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The </a:t>
            </a:r>
            <a:r>
              <a:rPr lang="en-US" sz="2400" dirty="0">
                <a:solidFill>
                  <a:srgbClr val="000000"/>
                </a:solidFill>
              </a:rPr>
              <a:t>Common Information Space (CIS) is a service-oriented software framework facilitating development, deployment and execution of distributed time-critical systems</a:t>
            </a:r>
            <a:r>
              <a:rPr lang="pl-PL" sz="2400" dirty="0">
                <a:solidFill>
                  <a:srgbClr val="000000"/>
                </a:solidFill>
              </a:rPr>
              <a:t> (</a:t>
            </a:r>
            <a:r>
              <a:rPr lang="pl-PL" sz="2400" dirty="0" err="1">
                <a:solidFill>
                  <a:srgbClr val="000000"/>
                </a:solidFill>
              </a:rPr>
              <a:t>Early</a:t>
            </a:r>
            <a:r>
              <a:rPr lang="pl-PL" sz="2400" dirty="0">
                <a:solidFill>
                  <a:srgbClr val="000000"/>
                </a:solidFill>
              </a:rPr>
              <a:t> </a:t>
            </a:r>
            <a:r>
              <a:rPr lang="pl-PL" sz="2400" dirty="0" err="1">
                <a:solidFill>
                  <a:srgbClr val="000000"/>
                </a:solidFill>
              </a:rPr>
              <a:t>Warning</a:t>
            </a:r>
            <a:r>
              <a:rPr lang="pl-PL" sz="2400" dirty="0">
                <a:solidFill>
                  <a:srgbClr val="000000"/>
                </a:solidFill>
              </a:rPr>
              <a:t> Systems)</a:t>
            </a:r>
            <a:r>
              <a:rPr lang="en-US" sz="2400" dirty="0">
                <a:solidFill>
                  <a:srgbClr val="000000"/>
                </a:solidFill>
              </a:rPr>
              <a:t> which rely on </a:t>
            </a:r>
            <a:r>
              <a:rPr lang="en-US" sz="2400" dirty="0" smtClean="0">
                <a:solidFill>
                  <a:srgbClr val="000000"/>
                </a:solidFill>
              </a:rPr>
              <a:t>a series scientific </a:t>
            </a:r>
            <a:r>
              <a:rPr lang="en-US" sz="2400" dirty="0">
                <a:solidFill>
                  <a:srgbClr val="000000"/>
                </a:solidFill>
              </a:rPr>
              <a:t>computations</a:t>
            </a:r>
            <a:endParaRPr lang="pl-PL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pl-PL" sz="20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8834" y="2204864"/>
            <a:ext cx="5775166" cy="1858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91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59632" y="0"/>
            <a:ext cx="6840000" cy="8568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 for </a:t>
            </a:r>
            <a:r>
              <a:rPr lang="pl-PL" sz="3200" dirty="0" err="1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Flood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3200" dirty="0" err="1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3200" dirty="0" err="1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Warning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</a:t>
            </a:r>
            <a:endParaRPr lang="en-US" sz="3200" dirty="0">
              <a:solidFill>
                <a:srgbClr val="1148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400" b="1" dirty="0" smtClean="0"/>
              <a:t>Monitoring:</a:t>
            </a:r>
            <a:r>
              <a:rPr lang="pl-PL" sz="2400" dirty="0" smtClean="0"/>
              <a:t> </a:t>
            </a:r>
            <a:r>
              <a:rPr lang="en-US" sz="2400" dirty="0" smtClean="0"/>
              <a:t>dikes </a:t>
            </a:r>
            <a:r>
              <a:rPr lang="en-US" sz="2400" dirty="0"/>
              <a:t>are monitored in real time using wireless </a:t>
            </a:r>
            <a:r>
              <a:rPr lang="en-US" sz="2400" dirty="0" smtClean="0"/>
              <a:t>sensors</a:t>
            </a:r>
            <a:r>
              <a:rPr lang="pl-PL" sz="24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b="1" dirty="0" smtClean="0"/>
              <a:t>Analysis:</a:t>
            </a:r>
            <a:r>
              <a:rPr lang="pl-PL" sz="2400" dirty="0" smtClean="0"/>
              <a:t> </a:t>
            </a:r>
            <a:r>
              <a:rPr lang="en-US" sz="2400" dirty="0" smtClean="0"/>
              <a:t>data </a:t>
            </a:r>
            <a:r>
              <a:rPr lang="en-US" sz="2400" dirty="0"/>
              <a:t>from the sensors is analyzed in order to detect anomalies or compute dike breach </a:t>
            </a:r>
            <a:r>
              <a:rPr lang="en-US" sz="2400" dirty="0" smtClean="0"/>
              <a:t>risk</a:t>
            </a:r>
            <a:endParaRPr lang="pl-PL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pl-PL" sz="2400" b="1" dirty="0" err="1" smtClean="0"/>
              <a:t>Judgement</a:t>
            </a:r>
            <a:r>
              <a:rPr lang="pl-PL" sz="2400" b="1" dirty="0" smtClean="0"/>
              <a:t>:</a:t>
            </a:r>
            <a:r>
              <a:rPr lang="pl-PL" sz="2400" dirty="0" smtClean="0"/>
              <a:t> </a:t>
            </a:r>
            <a:r>
              <a:rPr lang="en-US" sz="2400" dirty="0" smtClean="0"/>
              <a:t>analysis </a:t>
            </a:r>
            <a:r>
              <a:rPr lang="en-US" sz="2400" dirty="0"/>
              <a:t>results are assessed to decide whether an emergency </a:t>
            </a:r>
            <a:r>
              <a:rPr lang="pl-PL" sz="2400" dirty="0" err="1" smtClean="0"/>
              <a:t>situation</a:t>
            </a:r>
            <a:r>
              <a:rPr lang="pl-PL" sz="2400" dirty="0" smtClean="0"/>
              <a:t> </a:t>
            </a:r>
            <a:r>
              <a:rPr lang="en-US" sz="2400" dirty="0" smtClean="0"/>
              <a:t>has occurred</a:t>
            </a:r>
            <a:endParaRPr lang="pl-PL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pl-PL" sz="2400" b="1" dirty="0" smtClean="0"/>
              <a:t>Action:</a:t>
            </a:r>
            <a:r>
              <a:rPr lang="pl-PL" sz="2400" dirty="0" smtClean="0"/>
              <a:t> </a:t>
            </a:r>
            <a:r>
              <a:rPr lang="en-US" sz="2400" dirty="0" smtClean="0"/>
              <a:t>if </a:t>
            </a:r>
            <a:r>
              <a:rPr lang="en-US" sz="2400" dirty="0"/>
              <a:t>assessment indicates an emergency, the system either recommends or automatically takes </a:t>
            </a:r>
            <a:r>
              <a:rPr lang="en-US" sz="2400" dirty="0" smtClean="0"/>
              <a:t>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5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60000" y="0"/>
            <a:ext cx="6840000" cy="856800"/>
          </a:xfrm>
        </p:spPr>
        <p:txBody>
          <a:bodyPr>
            <a:noAutofit/>
          </a:bodyPr>
          <a:lstStyle/>
          <a:p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 </a:t>
            </a:r>
            <a:r>
              <a:rPr lang="pl-PL" sz="3200" dirty="0" err="1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Flood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</a:t>
            </a:r>
            <a:r>
              <a:rPr lang="en-US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 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pl-PL" sz="3200" dirty="0" err="1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SimCity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EWS (1</a:t>
            </a:r>
            <a:r>
              <a:rPr lang="en-US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200" dirty="0">
              <a:solidFill>
                <a:srgbClr val="1148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400" b="1" dirty="0"/>
              <a:t>Monitoring:</a:t>
            </a:r>
            <a:r>
              <a:rPr lang="pl-PL" sz="2400" dirty="0" smtClean="0"/>
              <a:t> </a:t>
            </a:r>
            <a:r>
              <a:rPr lang="en-US" sz="2400" strike="sngStrike" dirty="0" smtClean="0">
                <a:solidFill>
                  <a:schemeClr val="bg1">
                    <a:lumMod val="50000"/>
                  </a:schemeClr>
                </a:solidFill>
              </a:rPr>
              <a:t>dikes </a:t>
            </a:r>
            <a:r>
              <a:rPr lang="en-US" sz="2400" strike="sngStrike" dirty="0">
                <a:solidFill>
                  <a:schemeClr val="bg1">
                    <a:lumMod val="50000"/>
                  </a:schemeClr>
                </a:solidFill>
              </a:rPr>
              <a:t>are monitored in real time using wireless </a:t>
            </a:r>
            <a:r>
              <a:rPr lang="en-US" sz="2400" strike="sngStrike" dirty="0" smtClean="0">
                <a:solidFill>
                  <a:schemeClr val="bg1">
                    <a:lumMod val="50000"/>
                  </a:schemeClr>
                </a:solidFill>
              </a:rPr>
              <a:t>sensors</a:t>
            </a:r>
            <a:r>
              <a:rPr lang="pl-PL" sz="2400" dirty="0" smtClean="0"/>
              <a:t> </a:t>
            </a:r>
            <a:r>
              <a:rPr lang="pl-PL" sz="2400" dirty="0" err="1" smtClean="0"/>
              <a:t>cars</a:t>
            </a:r>
            <a:r>
              <a:rPr lang="pl-PL" sz="2400" dirty="0" smtClean="0"/>
              <a:t> from taxi </a:t>
            </a:r>
            <a:r>
              <a:rPr lang="pl-PL" sz="2400" dirty="0" err="1" smtClean="0"/>
              <a:t>company</a:t>
            </a:r>
            <a:r>
              <a:rPr lang="pl-PL" sz="2400" dirty="0" smtClean="0"/>
              <a:t> </a:t>
            </a:r>
            <a:r>
              <a:rPr lang="pl-PL" sz="2400" dirty="0" err="1" smtClean="0"/>
              <a:t>are</a:t>
            </a:r>
            <a:r>
              <a:rPr lang="pl-PL" sz="2400" dirty="0" smtClean="0"/>
              <a:t> </a:t>
            </a:r>
            <a:r>
              <a:rPr lang="pl-PL" sz="2400" dirty="0" err="1" smtClean="0"/>
              <a:t>monitored</a:t>
            </a:r>
            <a:r>
              <a:rPr lang="pl-PL" sz="2400" dirty="0" smtClean="0"/>
              <a:t> </a:t>
            </a:r>
            <a:r>
              <a:rPr lang="pl-PL" sz="2400" dirty="0" err="1" smtClean="0"/>
              <a:t>using</a:t>
            </a:r>
            <a:r>
              <a:rPr lang="pl-PL" sz="2400" dirty="0" smtClean="0"/>
              <a:t> w</a:t>
            </a:r>
            <a:r>
              <a:rPr lang="en-US" sz="2400" dirty="0" err="1" smtClean="0"/>
              <a:t>i</a:t>
            </a:r>
            <a:r>
              <a:rPr lang="pl-PL" sz="2400" dirty="0" err="1" smtClean="0"/>
              <a:t>reless</a:t>
            </a:r>
            <a:r>
              <a:rPr lang="pl-PL" sz="2400" dirty="0" smtClean="0"/>
              <a:t>/GSM </a:t>
            </a:r>
            <a:r>
              <a:rPr lang="pl-PL" sz="2400" dirty="0" err="1" smtClean="0"/>
              <a:t>sensors</a:t>
            </a:r>
            <a:r>
              <a:rPr lang="pl-PL" sz="24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b="1" dirty="0"/>
              <a:t>Analysis:</a:t>
            </a:r>
            <a:r>
              <a:rPr lang="pl-PL" sz="2400" dirty="0"/>
              <a:t> </a:t>
            </a:r>
            <a:r>
              <a:rPr lang="en-US" sz="2400" dirty="0" smtClean="0"/>
              <a:t>data </a:t>
            </a:r>
            <a:r>
              <a:rPr lang="en-US" sz="2400" dirty="0"/>
              <a:t>from the sensors is analyzed in order </a:t>
            </a:r>
            <a:r>
              <a:rPr lang="en-US" sz="2400" strike="sngStrike" dirty="0">
                <a:solidFill>
                  <a:schemeClr val="bg1">
                    <a:lumMod val="50000"/>
                  </a:schemeClr>
                </a:solidFill>
              </a:rPr>
              <a:t>to detect anomalies or compute dike breach </a:t>
            </a:r>
            <a:r>
              <a:rPr lang="en-US" sz="2400" strike="sngStrike" dirty="0" smtClean="0">
                <a:solidFill>
                  <a:schemeClr val="bg1">
                    <a:lumMod val="50000"/>
                  </a:schemeClr>
                </a:solidFill>
              </a:rPr>
              <a:t>risk</a:t>
            </a:r>
            <a:r>
              <a:rPr lang="pl-PL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2400" dirty="0" smtClean="0"/>
              <a:t>to </a:t>
            </a:r>
            <a:r>
              <a:rPr lang="pl-PL" sz="2400" dirty="0" err="1" smtClean="0"/>
              <a:t>detect</a:t>
            </a:r>
            <a:r>
              <a:rPr lang="pl-PL" sz="2400" dirty="0" smtClean="0"/>
              <a:t> </a:t>
            </a:r>
            <a:r>
              <a:rPr lang="pl-PL" sz="2400" dirty="0" err="1" smtClean="0"/>
              <a:t>traffic</a:t>
            </a:r>
            <a:r>
              <a:rPr lang="pl-PL" sz="2400" dirty="0" smtClean="0"/>
              <a:t> jams 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b="1" dirty="0" err="1" smtClean="0"/>
              <a:t>Judgement</a:t>
            </a:r>
            <a:r>
              <a:rPr lang="pl-PL" sz="2400" b="1" dirty="0" smtClean="0"/>
              <a:t>:</a:t>
            </a:r>
            <a:r>
              <a:rPr lang="en-US" sz="2400" dirty="0" smtClean="0"/>
              <a:t>results of analysis </a:t>
            </a:r>
            <a:r>
              <a:rPr lang="en-US" sz="2400" dirty="0"/>
              <a:t>are assessed to decide whether an emergency </a:t>
            </a:r>
            <a:r>
              <a:rPr lang="pl-PL" sz="2400" dirty="0" err="1" smtClean="0"/>
              <a:t>situation</a:t>
            </a:r>
            <a:r>
              <a:rPr lang="pl-PL" sz="2400" dirty="0" smtClean="0"/>
              <a:t> </a:t>
            </a:r>
            <a:r>
              <a:rPr lang="en-US" sz="2400" dirty="0" smtClean="0"/>
              <a:t>has occurred</a:t>
            </a:r>
            <a:r>
              <a:rPr lang="pl-PL" sz="2400" dirty="0" smtClean="0"/>
              <a:t>, </a:t>
            </a:r>
            <a:r>
              <a:rPr lang="pl-PL" sz="2400" b="1" dirty="0" err="1" smtClean="0"/>
              <a:t>e.g</a:t>
            </a:r>
            <a:r>
              <a:rPr lang="pl-PL" sz="2400" b="1" dirty="0" smtClean="0"/>
              <a:t>. </a:t>
            </a:r>
            <a:r>
              <a:rPr lang="pl-PL" sz="2400" b="1" dirty="0" err="1" smtClean="0"/>
              <a:t>traffic</a:t>
            </a:r>
            <a:r>
              <a:rPr lang="pl-PL" sz="2400" b="1" dirty="0" smtClean="0"/>
              <a:t> jams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b="1" dirty="0"/>
              <a:t>Action:</a:t>
            </a:r>
            <a:r>
              <a:rPr lang="pl-PL" sz="2400" dirty="0"/>
              <a:t> </a:t>
            </a:r>
            <a:r>
              <a:rPr lang="en-US" sz="2400" dirty="0" smtClean="0"/>
              <a:t>if </a:t>
            </a:r>
            <a:r>
              <a:rPr lang="en-US" sz="2400" dirty="0"/>
              <a:t>assessment indicates an emergency, the system either recommends or automatically takes </a:t>
            </a:r>
            <a:r>
              <a:rPr lang="en-US" sz="2400" dirty="0" smtClean="0"/>
              <a:t>actions</a:t>
            </a:r>
            <a:r>
              <a:rPr lang="pl-PL" sz="2400" dirty="0" smtClean="0"/>
              <a:t>, </a:t>
            </a:r>
            <a:r>
              <a:rPr lang="pl-PL" sz="2400" b="1" dirty="0" err="1" smtClean="0"/>
              <a:t>e.g</a:t>
            </a:r>
            <a:r>
              <a:rPr lang="pl-PL" sz="2400" b="1" dirty="0" smtClean="0"/>
              <a:t>. </a:t>
            </a:r>
            <a:r>
              <a:rPr lang="pl-PL" sz="2400" b="1" dirty="0" err="1" smtClean="0"/>
              <a:t>reconfigure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traffic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lights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637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60000" y="0"/>
            <a:ext cx="6840000" cy="856800"/>
          </a:xfrm>
        </p:spPr>
        <p:txBody>
          <a:bodyPr>
            <a:noAutofit/>
          </a:bodyPr>
          <a:lstStyle/>
          <a:p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 </a:t>
            </a:r>
            <a:r>
              <a:rPr lang="pl-PL" sz="3200" dirty="0" err="1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Flood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</a:t>
            </a:r>
            <a:r>
              <a:rPr lang="en-US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 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pl-PL" sz="3200" dirty="0" err="1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SimCity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EWS (</a:t>
            </a:r>
            <a:r>
              <a:rPr lang="en-US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2/2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200" dirty="0">
              <a:solidFill>
                <a:srgbClr val="1148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400" b="1" dirty="0"/>
              <a:t>Monitoring:</a:t>
            </a:r>
            <a:r>
              <a:rPr lang="pl-PL" sz="2400" dirty="0" smtClean="0"/>
              <a:t> </a:t>
            </a:r>
            <a:r>
              <a:rPr lang="en-US" sz="2400" strike="sngStrike" dirty="0" smtClean="0">
                <a:solidFill>
                  <a:schemeClr val="bg1">
                    <a:lumMod val="50000"/>
                  </a:schemeClr>
                </a:solidFill>
              </a:rPr>
              <a:t>dikes </a:t>
            </a:r>
            <a:r>
              <a:rPr lang="en-US" sz="2400" strike="sngStrike" dirty="0">
                <a:solidFill>
                  <a:schemeClr val="bg1">
                    <a:lumMod val="50000"/>
                  </a:schemeClr>
                </a:solidFill>
              </a:rPr>
              <a:t>are monitored in real time using wireless </a:t>
            </a:r>
            <a:r>
              <a:rPr lang="en-US" sz="2400" strike="sngStrike" dirty="0" smtClean="0">
                <a:solidFill>
                  <a:schemeClr val="bg1">
                    <a:lumMod val="50000"/>
                  </a:schemeClr>
                </a:solidFill>
              </a:rPr>
              <a:t>sensors</a:t>
            </a:r>
            <a:r>
              <a:rPr lang="pl-PL" sz="2400" strike="sngStrik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2400" dirty="0" err="1" smtClean="0"/>
              <a:t>twitter</a:t>
            </a:r>
            <a:r>
              <a:rPr lang="pl-PL" sz="2400" dirty="0" smtClean="0"/>
              <a:t>/</a:t>
            </a:r>
            <a:r>
              <a:rPr lang="pl-PL" sz="2400" dirty="0" err="1" smtClean="0"/>
              <a:t>facebook</a:t>
            </a:r>
            <a:r>
              <a:rPr lang="pl-PL" sz="2400" dirty="0" smtClean="0"/>
              <a:t>/… </a:t>
            </a:r>
            <a:r>
              <a:rPr lang="pl-PL" sz="2400" dirty="0" err="1" smtClean="0"/>
              <a:t>is</a:t>
            </a:r>
            <a:r>
              <a:rPr lang="pl-PL" sz="2400" dirty="0" smtClean="0"/>
              <a:t> </a:t>
            </a:r>
            <a:r>
              <a:rPr lang="pl-PL" sz="2400" dirty="0" err="1" smtClean="0"/>
              <a:t>monitored</a:t>
            </a:r>
            <a:r>
              <a:rPr lang="pl-PL" sz="2400" dirty="0" smtClean="0"/>
              <a:t> in real </a:t>
            </a:r>
            <a:r>
              <a:rPr lang="pl-PL" sz="2400" dirty="0" err="1" smtClean="0"/>
              <a:t>time</a:t>
            </a:r>
            <a:endParaRPr lang="pl-PL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pl-PL" sz="2400" b="1" dirty="0"/>
              <a:t>Analysis:</a:t>
            </a:r>
            <a:r>
              <a:rPr lang="pl-PL" sz="2400" dirty="0"/>
              <a:t> </a:t>
            </a:r>
            <a:r>
              <a:rPr lang="en-US" sz="2400" dirty="0" smtClean="0"/>
              <a:t>data </a:t>
            </a:r>
            <a:r>
              <a:rPr lang="en-US" sz="2400" dirty="0"/>
              <a:t>from the sensors is analyzed in order </a:t>
            </a:r>
            <a:r>
              <a:rPr lang="en-US" sz="2400" strike="sngStrike" dirty="0">
                <a:solidFill>
                  <a:schemeClr val="bg1">
                    <a:lumMod val="50000"/>
                  </a:schemeClr>
                </a:solidFill>
              </a:rPr>
              <a:t>to detect anomalies or compute dike breach </a:t>
            </a:r>
            <a:r>
              <a:rPr lang="en-US" sz="2400" strike="sngStrike" dirty="0" smtClean="0">
                <a:solidFill>
                  <a:schemeClr val="bg1">
                    <a:lumMod val="50000"/>
                  </a:schemeClr>
                </a:solidFill>
              </a:rPr>
              <a:t>risk</a:t>
            </a:r>
            <a:r>
              <a:rPr lang="pl-PL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2400" dirty="0" smtClean="0"/>
              <a:t>to </a:t>
            </a:r>
            <a:r>
              <a:rPr lang="pl-PL" sz="2400" dirty="0" err="1" smtClean="0"/>
              <a:t>discover</a:t>
            </a:r>
            <a:r>
              <a:rPr lang="pl-PL" sz="2400" dirty="0" smtClean="0"/>
              <a:t> </a:t>
            </a:r>
            <a:r>
              <a:rPr lang="pl-PL" sz="2400" dirty="0" err="1" smtClean="0"/>
              <a:t>information</a:t>
            </a:r>
            <a:r>
              <a:rPr lang="pl-PL" sz="2400" dirty="0" smtClean="0"/>
              <a:t> </a:t>
            </a:r>
            <a:r>
              <a:rPr lang="pl-PL" sz="2400" dirty="0" err="1" smtClean="0"/>
              <a:t>about</a:t>
            </a:r>
            <a:r>
              <a:rPr lang="pl-PL" sz="2400" dirty="0" smtClean="0"/>
              <a:t> </a:t>
            </a:r>
            <a:r>
              <a:rPr lang="pl-PL" sz="2400" dirty="0" err="1" smtClean="0"/>
              <a:t>drugs</a:t>
            </a:r>
            <a:r>
              <a:rPr lang="pl-PL" sz="2400" dirty="0" smtClean="0"/>
              <a:t>/</a:t>
            </a:r>
            <a:r>
              <a:rPr lang="pl-PL" sz="2400" dirty="0" err="1" smtClean="0"/>
              <a:t>danger</a:t>
            </a:r>
            <a:r>
              <a:rPr lang="pl-PL" sz="2400" dirty="0" smtClean="0"/>
              <a:t> </a:t>
            </a:r>
            <a:r>
              <a:rPr lang="pl-PL" sz="2400" dirty="0" err="1" smtClean="0"/>
              <a:t>activities</a:t>
            </a:r>
            <a:endParaRPr lang="pl-PL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pl-PL" sz="2400" b="1" dirty="0" err="1"/>
              <a:t>Judgement</a:t>
            </a:r>
            <a:r>
              <a:rPr lang="pl-PL" sz="2400" b="1" dirty="0"/>
              <a:t>:</a:t>
            </a:r>
            <a:r>
              <a:rPr lang="pl-PL" sz="2400" dirty="0"/>
              <a:t> </a:t>
            </a:r>
            <a:r>
              <a:rPr lang="en-US" sz="2400" dirty="0" smtClean="0"/>
              <a:t>results of analysis </a:t>
            </a:r>
            <a:r>
              <a:rPr lang="en-US" sz="2400" dirty="0"/>
              <a:t>are assessed to decide whether an emergency </a:t>
            </a:r>
            <a:r>
              <a:rPr lang="pl-PL" sz="2400" dirty="0" err="1" smtClean="0"/>
              <a:t>situation</a:t>
            </a:r>
            <a:r>
              <a:rPr lang="pl-PL" sz="2400" dirty="0" smtClean="0"/>
              <a:t> </a:t>
            </a:r>
            <a:r>
              <a:rPr lang="en-US" sz="2400" dirty="0" smtClean="0"/>
              <a:t>has occurred</a:t>
            </a:r>
            <a:r>
              <a:rPr lang="pl-PL" sz="2400" dirty="0" smtClean="0"/>
              <a:t>, </a:t>
            </a:r>
            <a:r>
              <a:rPr lang="pl-PL" sz="2400" b="1" dirty="0" err="1" smtClean="0"/>
              <a:t>e.g</a:t>
            </a:r>
            <a:r>
              <a:rPr lang="pl-PL" sz="2400" b="1" dirty="0" smtClean="0"/>
              <a:t>. </a:t>
            </a:r>
            <a:r>
              <a:rPr lang="pl-PL" sz="2400" b="1" dirty="0" err="1" smtClean="0"/>
              <a:t>someone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is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selling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drugs</a:t>
            </a:r>
            <a:r>
              <a:rPr lang="pl-PL" sz="2400" b="1" dirty="0" smtClean="0"/>
              <a:t>/</a:t>
            </a:r>
            <a:r>
              <a:rPr lang="pl-PL" sz="2400" b="1" dirty="0" err="1" smtClean="0"/>
              <a:t>preparing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terrorist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attack</a:t>
            </a:r>
            <a:endParaRPr lang="pl-PL" sz="2400" b="1" dirty="0" smtClean="0"/>
          </a:p>
          <a:p>
            <a:pPr marL="514350" indent="-514350">
              <a:buFont typeface="+mj-lt"/>
              <a:buAutoNum type="arabicPeriod"/>
            </a:pPr>
            <a:r>
              <a:rPr lang="pl-PL" sz="2400" b="1" dirty="0"/>
              <a:t>Action:</a:t>
            </a:r>
            <a:r>
              <a:rPr lang="pl-PL" sz="2400" dirty="0"/>
              <a:t> </a:t>
            </a:r>
            <a:r>
              <a:rPr lang="en-US" sz="2400" dirty="0" smtClean="0"/>
              <a:t>if </a:t>
            </a:r>
            <a:r>
              <a:rPr lang="en-US" sz="2400" dirty="0"/>
              <a:t>assessment indicates an emergency, the system either recommends or automatically takes </a:t>
            </a:r>
            <a:r>
              <a:rPr lang="en-US" sz="2400" dirty="0" smtClean="0"/>
              <a:t>actions</a:t>
            </a:r>
            <a:r>
              <a:rPr lang="pl-PL" sz="2400" dirty="0" smtClean="0"/>
              <a:t>, </a:t>
            </a:r>
            <a:r>
              <a:rPr lang="pl-PL" sz="2400" b="1" dirty="0" err="1" smtClean="0"/>
              <a:t>e.g</a:t>
            </a:r>
            <a:r>
              <a:rPr lang="pl-PL" sz="2400" b="1" dirty="0" smtClean="0"/>
              <a:t>. </a:t>
            </a:r>
            <a:r>
              <a:rPr lang="pl-PL" sz="2400" b="1" dirty="0" err="1" smtClean="0"/>
              <a:t>sent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information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into</a:t>
            </a:r>
            <a:r>
              <a:rPr lang="pl-PL" sz="2400" b="1" dirty="0" smtClean="0"/>
              <a:t> police </a:t>
            </a:r>
            <a:r>
              <a:rPr lang="pl-PL" sz="2400" b="1" dirty="0" err="1" smtClean="0"/>
              <a:t>depart</a:t>
            </a:r>
            <a:r>
              <a:rPr lang="en-US" sz="2400" b="1" dirty="0" smtClean="0"/>
              <a:t>m</a:t>
            </a:r>
            <a:r>
              <a:rPr lang="pl-PL" sz="2400" b="1" dirty="0" err="1" smtClean="0"/>
              <a:t>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1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60000" y="0"/>
            <a:ext cx="6840000" cy="856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 for Flood EWS in Operation - </a:t>
            </a:r>
            <a:r>
              <a:rPr lang="pl-PL" sz="3200" dirty="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3200" dirty="0">
              <a:solidFill>
                <a:srgbClr val="1148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l-PL" dirty="0" smtClean="0"/>
          </a:p>
          <a:p>
            <a:pPr marL="457200" lvl="1" indent="0">
              <a:buNone/>
            </a:pP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marL="457200" lvl="1" indent="0">
              <a:buNone/>
            </a:pPr>
            <a:endParaRPr lang="pl-PL" dirty="0" smtClean="0"/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pl-PL" sz="2000" b="1" dirty="0" smtClean="0"/>
              <a:t>EWS </a:t>
            </a:r>
            <a:r>
              <a:rPr lang="pl-PL" sz="2000" b="1" dirty="0" err="1" smtClean="0"/>
              <a:t>creation</a:t>
            </a:r>
            <a:r>
              <a:rPr lang="pl-PL" sz="2000" b="1" dirty="0" smtClean="0"/>
              <a:t>,</a:t>
            </a:r>
            <a:r>
              <a:rPr lang="en-US" sz="2000" b="1" dirty="0" smtClean="0"/>
              <a:t> </a:t>
            </a:r>
            <a:r>
              <a:rPr lang="pl-PL" sz="2000" b="1" dirty="0" err="1" smtClean="0"/>
              <a:t>execution</a:t>
            </a:r>
            <a:r>
              <a:rPr lang="pl-PL" sz="2000" b="1" dirty="0" smtClean="0"/>
              <a:t>, </a:t>
            </a:r>
            <a:r>
              <a:rPr lang="pl-PL" sz="2000" b="1" dirty="0" err="1" smtClean="0"/>
              <a:t>dedicated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UIs</a:t>
            </a:r>
            <a:r>
              <a:rPr lang="pl-PL" sz="2000" b="1" dirty="0" smtClean="0"/>
              <a:t>, </a:t>
            </a:r>
            <a:r>
              <a:rPr lang="pl-PL" sz="2000" b="1" dirty="0" err="1" smtClean="0"/>
              <a:t>autoscalling</a:t>
            </a:r>
            <a:r>
              <a:rPr lang="pl-PL" sz="2000" b="1" dirty="0" smtClean="0"/>
              <a:t>, </a:t>
            </a:r>
            <a:r>
              <a:rPr lang="pl-PL" sz="2000" b="1" dirty="0" err="1" smtClean="0"/>
              <a:t>autohealing</a:t>
            </a:r>
            <a:r>
              <a:rPr lang="pl-PL" sz="2000" b="1" dirty="0" smtClean="0"/>
              <a:t> </a:t>
            </a:r>
            <a:endParaRPr lang="en-US" sz="2000" b="1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0" y="1260360"/>
            <a:ext cx="8064896" cy="444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1075</Words>
  <Application>Microsoft Office PowerPoint</Application>
  <PresentationFormat>Pokaz na ekranie (4:3)</PresentationFormat>
  <Paragraphs>202</Paragraphs>
  <Slides>25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1" baseType="lpstr">
      <vt:lpstr>Arial</vt:lpstr>
      <vt:lpstr>Calibri</vt:lpstr>
      <vt:lpstr>Gill Sans MT</vt:lpstr>
      <vt:lpstr>Times New Roman</vt:lpstr>
      <vt:lpstr>Wingdings 2</vt:lpstr>
      <vt:lpstr>Motyw pakietu Office</vt:lpstr>
      <vt:lpstr>Towards a framework  for creation, deployment and reliable operation of distributed, time-critical applications </vt:lpstr>
      <vt:lpstr>DICE team - http://dice.cyfronet.pl</vt:lpstr>
      <vt:lpstr>Functionality of cloud platform for VPH</vt:lpstr>
      <vt:lpstr>VPH-Share federated cloud</vt:lpstr>
      <vt:lpstr>EWS and CIS framework</vt:lpstr>
      <vt:lpstr>CIS for Flood Early Warning System</vt:lpstr>
      <vt:lpstr>From  Flood EWS to SimCity EWS (1/2)</vt:lpstr>
      <vt:lpstr>From  Flood EWS to SimCity EWS (2/2)</vt:lpstr>
      <vt:lpstr>CIS for Flood EWS in Operation - Demo</vt:lpstr>
      <vt:lpstr>CIS usage in UrbanFlood EWS</vt:lpstr>
      <vt:lpstr>Sensor Data storage in UrbanFlood</vt:lpstr>
      <vt:lpstr>Cloud platform for VPH applications</vt:lpstr>
      <vt:lpstr>CIS concept in ISMOP (flood embankment)</vt:lpstr>
      <vt:lpstr>Summary: possible application of presented concepts (and tools)</vt:lpstr>
      <vt:lpstr>More information at </vt:lpstr>
      <vt:lpstr>Prezentacja programu PowerPoint</vt:lpstr>
      <vt:lpstr>Autoscaling (1)</vt:lpstr>
      <vt:lpstr>Autoscaling (2)</vt:lpstr>
      <vt:lpstr>Autoscaling (3)</vt:lpstr>
      <vt:lpstr>Basic service  (generic architecture)</vt:lpstr>
      <vt:lpstr>VPH-Share</vt:lpstr>
      <vt:lpstr>MAPPER </vt:lpstr>
      <vt:lpstr>DataNet</vt:lpstr>
      <vt:lpstr>GridSpace</vt:lpstr>
      <vt:lpstr>Collage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Kasztelnik</dc:creator>
  <cp:lastModifiedBy>RP</cp:lastModifiedBy>
  <cp:revision>63</cp:revision>
  <dcterms:created xsi:type="dcterms:W3CDTF">2013-11-14T06:47:25Z</dcterms:created>
  <dcterms:modified xsi:type="dcterms:W3CDTF">2013-11-21T13:41:02Z</dcterms:modified>
</cp:coreProperties>
</file>