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90" r:id="rId2"/>
    <p:sldId id="302" r:id="rId3"/>
    <p:sldId id="287" r:id="rId4"/>
    <p:sldId id="296" r:id="rId5"/>
    <p:sldId id="267" r:id="rId6"/>
    <p:sldId id="271" r:id="rId7"/>
    <p:sldId id="298" r:id="rId8"/>
    <p:sldId id="272" r:id="rId9"/>
    <p:sldId id="273" r:id="rId10"/>
    <p:sldId id="274" r:id="rId11"/>
    <p:sldId id="275" r:id="rId12"/>
    <p:sldId id="277" r:id="rId13"/>
    <p:sldId id="293" r:id="rId14"/>
    <p:sldId id="294" r:id="rId15"/>
    <p:sldId id="295" r:id="rId16"/>
    <p:sldId id="278" r:id="rId17"/>
    <p:sldId id="279" r:id="rId18"/>
    <p:sldId id="280" r:id="rId19"/>
    <p:sldId id="281" r:id="rId20"/>
    <p:sldId id="282" r:id="rId21"/>
    <p:sldId id="292" r:id="rId22"/>
    <p:sldId id="283" r:id="rId23"/>
    <p:sldId id="303" r:id="rId24"/>
    <p:sldId id="304" r:id="rId25"/>
    <p:sldId id="305" r:id="rId26"/>
    <p:sldId id="306" r:id="rId27"/>
    <p:sldId id="285" r:id="rId28"/>
    <p:sldId id="286" r:id="rId29"/>
    <p:sldId id="288" r:id="rId30"/>
    <p:sldId id="291" r:id="rId31"/>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88B"/>
    <a:srgbClr val="E9EDF4"/>
    <a:srgbClr val="D0D8E8"/>
    <a:srgbClr val="E8E8F6"/>
    <a:srgbClr val="D7E4BD"/>
    <a:srgbClr val="CDCDEC"/>
    <a:srgbClr val="00CC00"/>
    <a:srgbClr val="FFFFFF"/>
    <a:srgbClr val="7EB77E"/>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717" autoAdjust="0"/>
    <p:restoredTop sz="94414" autoAdjust="0"/>
  </p:normalViewPr>
  <p:slideViewPr>
    <p:cSldViewPr snapToObjects="1">
      <p:cViewPr>
        <p:scale>
          <a:sx n="109" d="100"/>
          <a:sy n="109" d="100"/>
        </p:scale>
        <p:origin x="-1272"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6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550" tIns="45775" rIns="91550" bIns="45775" rtlCol="0"/>
          <a:lstStyle>
            <a:lvl1pPr algn="l">
              <a:defRPr sz="1200"/>
            </a:lvl1pPr>
          </a:lstStyle>
          <a:p>
            <a:endParaRPr lang="en-GB"/>
          </a:p>
        </p:txBody>
      </p:sp>
      <p:sp>
        <p:nvSpPr>
          <p:cNvPr id="3" name="Date Placeholder 2"/>
          <p:cNvSpPr>
            <a:spLocks noGrp="1"/>
          </p:cNvSpPr>
          <p:nvPr>
            <p:ph type="dt" sz="quarter" idx="1"/>
          </p:nvPr>
        </p:nvSpPr>
        <p:spPr>
          <a:xfrm>
            <a:off x="3854940" y="0"/>
            <a:ext cx="2949099" cy="496967"/>
          </a:xfrm>
          <a:prstGeom prst="rect">
            <a:avLst/>
          </a:prstGeom>
        </p:spPr>
        <p:txBody>
          <a:bodyPr vert="horz" lIns="91550" tIns="45775" rIns="91550" bIns="45775" rtlCol="0"/>
          <a:lstStyle>
            <a:lvl1pPr algn="r">
              <a:defRPr sz="1200"/>
            </a:lvl1pPr>
          </a:lstStyle>
          <a:p>
            <a:fld id="{1034EC6A-23EC-40F0-B1A9-40DD1ACE1456}" type="datetimeFigureOut">
              <a:rPr lang="en-GB" smtClean="0"/>
              <a:pPr/>
              <a:t>29/06/2013</a:t>
            </a:fld>
            <a:endParaRPr lang="en-GB"/>
          </a:p>
        </p:txBody>
      </p:sp>
      <p:sp>
        <p:nvSpPr>
          <p:cNvPr id="4" name="Footer Placeholder 3"/>
          <p:cNvSpPr>
            <a:spLocks noGrp="1"/>
          </p:cNvSpPr>
          <p:nvPr>
            <p:ph type="ftr" sz="quarter" idx="2"/>
          </p:nvPr>
        </p:nvSpPr>
        <p:spPr>
          <a:xfrm>
            <a:off x="0" y="9440646"/>
            <a:ext cx="2949099" cy="496967"/>
          </a:xfrm>
          <a:prstGeom prst="rect">
            <a:avLst/>
          </a:prstGeom>
        </p:spPr>
        <p:txBody>
          <a:bodyPr vert="horz" lIns="91550" tIns="45775" rIns="91550" bIns="45775" rtlCol="0" anchor="b"/>
          <a:lstStyle>
            <a:lvl1pPr algn="l">
              <a:defRPr sz="1200"/>
            </a:lvl1pPr>
          </a:lstStyle>
          <a:p>
            <a:endParaRPr lang="en-GB"/>
          </a:p>
        </p:txBody>
      </p:sp>
      <p:sp>
        <p:nvSpPr>
          <p:cNvPr id="5" name="Slide Number Placeholder 4"/>
          <p:cNvSpPr>
            <a:spLocks noGrp="1"/>
          </p:cNvSpPr>
          <p:nvPr>
            <p:ph type="sldNum" sz="quarter" idx="3"/>
          </p:nvPr>
        </p:nvSpPr>
        <p:spPr>
          <a:xfrm>
            <a:off x="3854940" y="9440646"/>
            <a:ext cx="2949099" cy="496967"/>
          </a:xfrm>
          <a:prstGeom prst="rect">
            <a:avLst/>
          </a:prstGeom>
        </p:spPr>
        <p:txBody>
          <a:bodyPr vert="horz" lIns="91550" tIns="45775" rIns="91550" bIns="45775" rtlCol="0" anchor="b"/>
          <a:lstStyle>
            <a:lvl1pPr algn="r">
              <a:defRPr sz="1200"/>
            </a:lvl1pPr>
          </a:lstStyle>
          <a:p>
            <a:fld id="{412BC91F-3EAD-4872-9616-8AA85643F829}" type="slidenum">
              <a:rPr lang="en-GB" smtClean="0"/>
              <a:pPr/>
              <a:t>‹#›</a:t>
            </a:fld>
            <a:endParaRPr lang="en-GB"/>
          </a:p>
        </p:txBody>
      </p:sp>
    </p:spTree>
    <p:extLst>
      <p:ext uri="{BB962C8B-B14F-4D97-AF65-F5344CB8AC3E}">
        <p14:creationId xmlns:p14="http://schemas.microsoft.com/office/powerpoint/2010/main" val="1765459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B538E6EB-9014-472C-BCF9-1EE05064CBCE}" type="datetimeFigureOut">
              <a:rPr lang="en-GB" smtClean="0"/>
              <a:pPr/>
              <a:t>29/06/2013</a:t>
            </a:fld>
            <a:endParaRPr lang="en-GB"/>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763F507F-3C56-4A7B-BDED-0B54C25C693C}" type="slidenum">
              <a:rPr lang="en-GB" smtClean="0"/>
              <a:pPr/>
              <a:t>‹#›</a:t>
            </a:fld>
            <a:endParaRPr lang="en-GB"/>
          </a:p>
        </p:txBody>
      </p:sp>
    </p:spTree>
    <p:extLst>
      <p:ext uri="{BB962C8B-B14F-4D97-AF65-F5344CB8AC3E}">
        <p14:creationId xmlns:p14="http://schemas.microsoft.com/office/powerpoint/2010/main" val="14878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5603" name="Symbol zastępczy notatek 2"/>
          <p:cNvSpPr txBox="1">
            <a:spLocks noGrp="1"/>
          </p:cNvSpPr>
          <p:nvPr>
            <p:ph type="body" sz="quarter" idx="1"/>
          </p:nvPr>
        </p:nvSpPr>
        <p:spPr bwMode="auto">
          <a:xfrm>
            <a:off x="681038" y="4721225"/>
            <a:ext cx="5443537" cy="276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txBox="1">
            <a:spLocks noGrp="1"/>
          </p:cNvSpPr>
          <p:nvPr>
            <p:ph type="body" idx="1"/>
          </p:nvPr>
        </p:nvSpPr>
        <p:spPr bwMode="auto">
          <a:noFill/>
        </p:spPr>
        <p:txBody>
          <a:bodyPr/>
          <a:lstStyle/>
          <a:p>
            <a:pPr defTabSz="477690">
              <a:spcBef>
                <a:spcPct val="0"/>
              </a:spcBef>
            </a:pPr>
            <a:endParaRPr lang="en-GB" sz="1300" smtClean="0">
              <a:latin typeface="Times New Roman" pitchFamily="18" charset="0"/>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3E479A7B-8281-4B8B-9D25-8F1443F1F63B}" type="slidenum">
              <a:rPr lang="en-US"/>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2771"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ymbol zastępczy obrazu slajdu 1"/>
          <p:cNvSpPr>
            <a:spLocks noGrp="1" noRot="1" noChangeAspect="1" noTextEdit="1"/>
          </p:cNvSpPr>
          <p:nvPr>
            <p:ph type="sldImg"/>
          </p:nvPr>
        </p:nvSpPr>
        <p:spPr/>
      </p:sp>
      <p:sp>
        <p:nvSpPr>
          <p:cNvPr id="28675" name="Symbol zastępczy notatek 2"/>
          <p:cNvSpPr txBox="1">
            <a:spLocks noGrp="1"/>
          </p:cNvSpPr>
          <p:nvPr>
            <p:ph type="body" idx="1"/>
          </p:nvPr>
        </p:nvSpPr>
        <p:spPr bwMode="auto">
          <a:noFill/>
        </p:spPr>
        <p:txBody>
          <a:bodyPr/>
          <a:lstStyle/>
          <a:p>
            <a:endParaRPr smtClean="0">
              <a:latin typeface="Liberation Sans"/>
            </a:endParaRPr>
          </a:p>
        </p:txBody>
      </p:sp>
      <p:sp>
        <p:nvSpPr>
          <p:cNvPr id="28676" name="Symbol zastępczy numeru slajdu 3"/>
          <p:cNvSpPr>
            <a:spLocks noGrp="1"/>
          </p:cNvSpPr>
          <p:nvPr>
            <p:ph type="sldNum" sz="quarter" idx="5"/>
          </p:nvPr>
        </p:nvSpPr>
        <p:spPr bwMode="auto">
          <a:noFill/>
          <a:ln>
            <a:miter lim="800000"/>
            <a:headEnd/>
            <a:tailEnd/>
          </a:ln>
        </p:spPr>
        <p:txBody>
          <a:bodyPr/>
          <a:lstStyle/>
          <a:p>
            <a:fld id="{48C6CAB2-FA32-412B-AC58-4162138FA1EC}" type="slidenum">
              <a:rPr lang="en-US" smtClean="0"/>
              <a:pPr/>
              <a:t>28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7651"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idx="5"/>
          </p:nvPr>
        </p:nvSpPr>
        <p:spPr bwMode="auto">
          <a:noFill/>
          <a:ln>
            <a:miter lim="800000"/>
            <a:headEnd/>
            <a:tailEnd/>
          </a:ln>
        </p:spPr>
        <p:txBody>
          <a:bodyPr/>
          <a:lstStyle/>
          <a:p>
            <a:fld id="{E9DAEB4A-357C-4F87-8452-C4B1BCCE1C23}" type="slidenum">
              <a:rPr lang="en-US" smtClean="0"/>
              <a:pPr/>
              <a:t>11</a:t>
            </a:fld>
            <a:endParaRPr lang="en-US" smtClean="0"/>
          </a:p>
        </p:txBody>
      </p:sp>
      <p:sp>
        <p:nvSpPr>
          <p:cNvPr id="29699" name="Rectangle 1"/>
          <p:cNvSpPr>
            <a:spLocks noGrp="1" noRot="1" noChangeAspect="1" noChangeArrowheads="1" noTextEdit="1"/>
          </p:cNvSpPr>
          <p:nvPr>
            <p:ph type="sldImg"/>
          </p:nvPr>
        </p:nvSpPr>
        <p:spPr>
          <a:solidFill>
            <a:srgbClr val="FFFFFF"/>
          </a:solidFill>
          <a:ln>
            <a:solidFill>
              <a:srgbClr val="000000"/>
            </a:solidFill>
          </a:ln>
        </p:spPr>
      </p:sp>
      <p:sp>
        <p:nvSpPr>
          <p:cNvPr id="29700" name="Rectangle 2"/>
          <p:cNvSpPr txBox="1">
            <a:spLocks noGrp="1" noChangeArrowheads="1"/>
          </p:cNvSpPr>
          <p:nvPr>
            <p:ph type="body" idx="1"/>
          </p:nvPr>
        </p:nvSpPr>
        <p:spPr bwMode="auto">
          <a:xfrm>
            <a:off x="680276" y="4721002"/>
            <a:ext cx="5445062" cy="4388952"/>
          </a:xfrm>
          <a:noFill/>
        </p:spPr>
        <p:txBody>
          <a:bodyPr wrap="none" anchor="ctr"/>
          <a:lstStyle/>
          <a:p>
            <a:endParaRPr smtClean="0">
              <a:latin typeface="Times New Roman" pitchFamily="18" charset="0"/>
              <a:ea typeface="MS PGothic"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0F1A11D-0BE9-4026-B989-620A2D8F7E1B}" type="slidenum">
              <a:rPr lang="pl-PL"/>
              <a:pPr/>
              <a:t>12</a:t>
            </a:fld>
            <a:endParaRPr lang="pl-PL"/>
          </a:p>
        </p:txBody>
      </p:sp>
      <p:sp>
        <p:nvSpPr>
          <p:cNvPr id="8193"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BAC10BFE-C0FC-444F-94FB-53F36C3AA12A}" type="slidenum">
              <a:rPr lang="pl-PL"/>
              <a:pPr/>
              <a:t>13</a:t>
            </a:fld>
            <a:endParaRPr lang="pl-PL"/>
          </a:p>
        </p:txBody>
      </p:sp>
      <p:sp>
        <p:nvSpPr>
          <p:cNvPr id="17409"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F4BB5264-66BF-45D4-952D-C72A3B874234}" type="slidenum">
              <a:rPr lang="pl-PL"/>
              <a:pPr/>
              <a:t>14</a:t>
            </a:fld>
            <a:endParaRPr lang="pl-PL"/>
          </a:p>
        </p:txBody>
      </p:sp>
      <p:sp>
        <p:nvSpPr>
          <p:cNvPr id="18433"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C8998B96-D879-4117-8A79-FB34DE78FA7F}" type="slidenum">
              <a:rPr lang="pl-PL"/>
              <a:pPr/>
              <a:t>15</a:t>
            </a:fld>
            <a:endParaRPr lang="pl-PL"/>
          </a:p>
        </p:txBody>
      </p:sp>
      <p:sp>
        <p:nvSpPr>
          <p:cNvPr id="23553"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0723"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1747"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pic>
        <p:nvPicPr>
          <p:cNvPr id="9" name="Immagine 9" descr="health.png"/>
          <p:cNvPicPr>
            <a:picLocks noChangeAspect="1"/>
          </p:cNvPicPr>
          <p:nvPr userDrawn="1"/>
        </p:nvPicPr>
        <p:blipFill>
          <a:blip r:embed="rId3" cstate="print"/>
          <a:srcRect/>
          <a:stretch>
            <a:fillRect/>
          </a:stretch>
        </p:blipFill>
        <p:spPr bwMode="auto">
          <a:xfrm>
            <a:off x="152400" y="6356350"/>
            <a:ext cx="1143000" cy="477838"/>
          </a:xfrm>
          <a:prstGeom prst="rect">
            <a:avLst/>
          </a:prstGeom>
          <a:noFill/>
          <a:ln>
            <a:noFill/>
          </a:ln>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5545353"/>
            <a:ext cx="1721644" cy="13215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812360" y="6356350"/>
            <a:ext cx="87444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a:xfrm>
            <a:off x="8614080" y="6304983"/>
            <a:ext cx="456480" cy="476690"/>
          </a:xfrm>
          <a:prstGeom prst="rect">
            <a:avLst/>
          </a:prstGeom>
        </p:spPr>
        <p:txBody>
          <a:bodyPr lIns="82945" tIns="41473" rIns="82945" bIns="41473"/>
          <a:lstStyle>
            <a:lvl1pPr>
              <a:defRPr/>
            </a:lvl1pPr>
          </a:lstStyle>
          <a:p>
            <a:pPr>
              <a:defRPr/>
            </a:pPr>
            <a:fld id="{E42E8733-0573-4555-99DC-245975FE1997}" type="slidenum">
              <a:rPr lang="pl-PL"/>
              <a:pPr>
                <a:defRPr/>
              </a:pPr>
              <a:t>‹#›</a:t>
            </a:fld>
            <a:endParaRPr lang="pl-PL"/>
          </a:p>
        </p:txBody>
      </p:sp>
    </p:spTree>
    <p:extLst>
      <p:ext uri="{BB962C8B-B14F-4D97-AF65-F5344CB8AC3E}">
        <p14:creationId xmlns:p14="http://schemas.microsoft.com/office/powerpoint/2010/main" val="64998374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1435680" y="1447353"/>
            <a:ext cx="367920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253121" y="1447353"/>
            <a:ext cx="3679200" cy="4524955"/>
          </a:xfrm>
        </p:spPr>
        <p:txBody>
          <a:bodyPr/>
          <a:lstStyle/>
          <a:p>
            <a:pPr lvl="0"/>
            <a:endParaRPr lang="en-US" noProof="0" smtClean="0"/>
          </a:p>
        </p:txBody>
      </p:sp>
      <p:sp>
        <p:nvSpPr>
          <p:cNvPr id="7" name="Rectangle 8"/>
          <p:cNvSpPr>
            <a:spLocks noGrp="1" noChangeArrowheads="1"/>
          </p:cNvSpPr>
          <p:nvPr>
            <p:ph type="sldNum" idx="12"/>
          </p:nvPr>
        </p:nvSpPr>
        <p:spPr>
          <a:xfrm>
            <a:off x="8614080" y="6304983"/>
            <a:ext cx="456480" cy="476690"/>
          </a:xfrm>
          <a:prstGeom prst="rect">
            <a:avLst/>
          </a:prstGeom>
        </p:spPr>
        <p:txBody>
          <a:bodyPr lIns="82945" tIns="41473" rIns="82945" bIns="41473"/>
          <a:lstStyle>
            <a:lvl1pPr>
              <a:defRPr/>
            </a:lvl1pPr>
          </a:lstStyle>
          <a:p>
            <a:pPr>
              <a:defRPr/>
            </a:pPr>
            <a:fld id="{CCE4C2BA-A997-49F3-8892-FA2564A4F928}" type="slidenum">
              <a:rPr lang="pl-PL"/>
              <a:pPr>
                <a:defRPr/>
              </a:pPr>
              <a:t>‹#›</a:t>
            </a:fld>
            <a:endParaRPr lang="pl-PL"/>
          </a:p>
        </p:txBody>
      </p:sp>
    </p:spTree>
    <p:extLst>
      <p:ext uri="{BB962C8B-B14F-4D97-AF65-F5344CB8AC3E}">
        <p14:creationId xmlns:p14="http://schemas.microsoft.com/office/powerpoint/2010/main" val="2779128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gif"/><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2000" y="14400"/>
            <a:ext cx="6984000" cy="1036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VPH-Share Logo_b.jpg"/>
          <p:cNvPicPr>
            <a:picLocks noChangeAspect="1"/>
          </p:cNvPicPr>
          <p:nvPr/>
        </p:nvPicPr>
        <p:blipFill>
          <a:blip r:embed="rId7" cstate="print"/>
          <a:stretch>
            <a:fillRect/>
          </a:stretch>
        </p:blipFill>
        <p:spPr>
          <a:xfrm>
            <a:off x="8229658" y="1"/>
            <a:ext cx="914341" cy="1196752"/>
          </a:xfrm>
          <a:prstGeom prst="rect">
            <a:avLst/>
          </a:prstGeom>
        </p:spPr>
      </p:pic>
      <p:sp>
        <p:nvSpPr>
          <p:cNvPr id="10" name="Footer Placeholder 4"/>
          <p:cNvSpPr txBox="1">
            <a:spLocks/>
          </p:cNvSpPr>
          <p:nvPr/>
        </p:nvSpPr>
        <p:spPr>
          <a:xfrm>
            <a:off x="2743448" y="6448251"/>
            <a:ext cx="367536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err="1" smtClean="0">
                <a:solidFill>
                  <a:srgbClr val="898989"/>
                </a:solidFill>
              </a:rPr>
              <a:t>P-Medicine</a:t>
            </a:r>
            <a:r>
              <a:rPr lang="pl-PL" dirty="0" smtClean="0">
                <a:solidFill>
                  <a:srgbClr val="898989"/>
                </a:solidFill>
              </a:rPr>
              <a:t> </a:t>
            </a:r>
            <a:r>
              <a:rPr lang="pl-PL" dirty="0" err="1" smtClean="0">
                <a:solidFill>
                  <a:srgbClr val="898989"/>
                </a:solidFill>
              </a:rPr>
              <a:t>Summer</a:t>
            </a:r>
            <a:r>
              <a:rPr lang="pl-PL" dirty="0" smtClean="0">
                <a:solidFill>
                  <a:srgbClr val="898989"/>
                </a:solidFill>
              </a:rPr>
              <a:t> </a:t>
            </a:r>
            <a:r>
              <a:rPr lang="pl-PL" dirty="0" err="1" smtClean="0">
                <a:solidFill>
                  <a:srgbClr val="898989"/>
                </a:solidFill>
              </a:rPr>
              <a:t>School</a:t>
            </a:r>
            <a:r>
              <a:rPr lang="pl-PL" dirty="0" smtClean="0">
                <a:solidFill>
                  <a:srgbClr val="898989"/>
                </a:solidFill>
              </a:rPr>
              <a:t>, </a:t>
            </a:r>
            <a:r>
              <a:rPr lang="pl-PL" dirty="0" err="1" smtClean="0">
                <a:solidFill>
                  <a:srgbClr val="898989"/>
                </a:solidFill>
              </a:rPr>
              <a:t>Schloss</a:t>
            </a:r>
            <a:r>
              <a:rPr lang="pl-PL" dirty="0" smtClean="0">
                <a:solidFill>
                  <a:srgbClr val="898989"/>
                </a:solidFill>
              </a:rPr>
              <a:t> </a:t>
            </a:r>
            <a:r>
              <a:rPr lang="pl-PL" dirty="0" err="1" smtClean="0">
                <a:solidFill>
                  <a:srgbClr val="898989"/>
                </a:solidFill>
              </a:rPr>
              <a:t>Dagstuhl</a:t>
            </a:r>
            <a:endParaRPr lang="en-US" dirty="0">
              <a:solidFill>
                <a:srgbClr val="898989"/>
              </a:solidFill>
            </a:endParaRPr>
          </a:p>
        </p:txBody>
      </p:sp>
      <p:sp>
        <p:nvSpPr>
          <p:cNvPr id="11" name="Slide Number Placeholder 5"/>
          <p:cNvSpPr txBox="1">
            <a:spLocks/>
          </p:cNvSpPr>
          <p:nvPr/>
        </p:nvSpPr>
        <p:spPr>
          <a:xfrm>
            <a:off x="8086712" y="6448251"/>
            <a:ext cx="5980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a:p>
        </p:txBody>
      </p:sp>
      <p:sp>
        <p:nvSpPr>
          <p:cNvPr id="13" name="Slide Number Placeholder 8"/>
          <p:cNvSpPr txBox="1">
            <a:spLocks/>
          </p:cNvSpPr>
          <p:nvPr/>
        </p:nvSpPr>
        <p:spPr>
          <a:xfrm>
            <a:off x="457200" y="64482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t>24 </a:t>
            </a:r>
            <a:r>
              <a:rPr lang="pl-PL" dirty="0" err="1" smtClean="0"/>
              <a:t>Jun</a:t>
            </a:r>
            <a:r>
              <a:rPr lang="pl-PL" dirty="0" smtClean="0"/>
              <a:t> 2013</a:t>
            </a:r>
            <a:endParaRPr lang="en-US" dirty="0"/>
          </a:p>
        </p:txBody>
      </p:sp>
      <p:pic>
        <p:nvPicPr>
          <p:cNvPr id="9" name="Picture 8"/>
          <p:cNvPicPr/>
          <p:nvPr/>
        </p:nvPicPr>
        <p:blipFill>
          <a:blip r:embed="rId8"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Lst>
  <p:timing>
    <p:tnLst>
      <p:par>
        <p:cTn id="1" dur="indefinite" restart="never" nodeType="tmRoot"/>
      </p:par>
    </p:tnLst>
  </p:timing>
  <p:txStyles>
    <p:titleStyle>
      <a:lvl1pPr algn="ctr" defTabSz="914400" rtl="0" eaLnBrk="1" latinLnBrk="0" hangingPunct="1">
        <a:spcBef>
          <a:spcPct val="0"/>
        </a:spcBef>
        <a:buNone/>
        <a:defRPr sz="3600" kern="1200">
          <a:solidFill>
            <a:srgbClr val="11488B"/>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30.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23.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redminebacklogs.net/" TargetMode="External"/><Relationship Id="rId2" Type="http://schemas.openxmlformats.org/officeDocument/2006/relationships/hyperlink" Target="http://www.redmine.org/" TargetMode="External"/><Relationship Id="rId1" Type="http://schemas.openxmlformats.org/officeDocument/2006/relationships/slideLayout" Target="../slideLayouts/slideLayout2.xml"/><Relationship Id="rId6" Type="http://schemas.openxmlformats.org/officeDocument/2006/relationships/hyperlink" Target="http://semver.org/" TargetMode="External"/><Relationship Id="rId5" Type="http://schemas.openxmlformats.org/officeDocument/2006/relationships/hyperlink" Target="http://gitlab.org/" TargetMode="External"/><Relationship Id="rId4" Type="http://schemas.openxmlformats.org/officeDocument/2006/relationships/hyperlink" Target="http://jenkins-ci.org/"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odtytuł 1"/>
          <p:cNvSpPr>
            <a:spLocks noGrp="1"/>
          </p:cNvSpPr>
          <p:nvPr>
            <p:ph type="subTitle" idx="4294967295"/>
          </p:nvPr>
        </p:nvSpPr>
        <p:spPr>
          <a:xfrm>
            <a:off x="131041" y="866971"/>
            <a:ext cx="8533440" cy="4441426"/>
          </a:xfrm>
        </p:spPr>
        <p:txBody>
          <a:bodyPr anchor="ctr"/>
          <a:lstStyle/>
          <a:p>
            <a:pPr marL="0" indent="0" algn="ctr">
              <a:spcBef>
                <a:spcPct val="0"/>
              </a:spcBef>
              <a:buSzPct val="45000"/>
              <a:buNone/>
              <a:defRPr/>
            </a:pPr>
            <a:r>
              <a:rPr lang="pl-PL" sz="4400" dirty="0">
                <a:solidFill>
                  <a:schemeClr val="tx2">
                    <a:satMod val="130000"/>
                  </a:schemeClr>
                </a:solidFill>
                <a:effectLst>
                  <a:outerShdw blurRad="38100" dist="38100" dir="2700000" algn="tl">
                    <a:srgbClr val="000000">
                      <a:alpha val="43137"/>
                    </a:srgbClr>
                  </a:outerShdw>
                </a:effectLst>
                <a:latin typeface="+mj-lt"/>
                <a:ea typeface="+mj-ea"/>
                <a:cs typeface="+mj-cs"/>
              </a:rPr>
              <a:t>Cloud Platform for VPH</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pl-PL" sz="4400" dirty="0">
                <a:solidFill>
                  <a:schemeClr val="tx2">
                    <a:satMod val="130000"/>
                  </a:schemeClr>
                </a:solidFill>
                <a:effectLst>
                  <a:outerShdw blurRad="38100" dist="38100" dir="2700000" algn="tl">
                    <a:srgbClr val="000000">
                      <a:alpha val="43137"/>
                    </a:srgbClr>
                  </a:outerShdw>
                </a:effectLst>
                <a:latin typeface="+mj-lt"/>
                <a:ea typeface="+mj-ea"/>
                <a:cs typeface="+mj-cs"/>
              </a:rPr>
              <a:t>Applications</a:t>
            </a:r>
          </a:p>
          <a:p>
            <a:pPr marL="0" indent="0" algn="ctr">
              <a:buSzPct val="45000"/>
              <a:buNone/>
              <a:defRPr/>
            </a:pPr>
            <a:endParaRPr lang="en-US" sz="2200" b="1" dirty="0" smtClean="0"/>
          </a:p>
          <a:p>
            <a:pPr marL="0" indent="0" algn="ctr">
              <a:buSzPct val="45000"/>
              <a:buNone/>
              <a:defRPr/>
            </a:pPr>
            <a:r>
              <a:rPr lang="pl-PL" sz="2200" b="1" dirty="0" smtClean="0"/>
              <a:t>Marian Bubak</a:t>
            </a:r>
            <a:endParaRPr lang="pl-PL" sz="2200" b="1" dirty="0"/>
          </a:p>
          <a:p>
            <a:pPr marL="0" indent="0" algn="ctr">
              <a:buSzPct val="45000"/>
              <a:buNone/>
              <a:defRPr/>
            </a:pPr>
            <a:r>
              <a:rPr lang="en-US" sz="2200" dirty="0" smtClean="0"/>
              <a:t>Department of Computer Science and </a:t>
            </a:r>
            <a:r>
              <a:rPr lang="en-US" sz="2200" dirty="0" err="1" smtClean="0"/>
              <a:t>Cyfronet</a:t>
            </a:r>
            <a:r>
              <a:rPr lang="en-US" sz="2200" dirty="0" smtClean="0"/>
              <a:t>, </a:t>
            </a:r>
            <a:r>
              <a:rPr lang="pl-PL" sz="2200" dirty="0" smtClean="0"/>
              <a:t>AGH </a:t>
            </a:r>
            <a:r>
              <a:rPr lang="pl-PL" sz="2200" dirty="0" err="1" smtClean="0"/>
              <a:t>Krakow</a:t>
            </a:r>
            <a:r>
              <a:rPr lang="en-US" sz="2200" dirty="0" smtClean="0"/>
              <a:t>, PL</a:t>
            </a:r>
          </a:p>
          <a:p>
            <a:pPr marL="0" indent="0" algn="ctr">
              <a:buSzPct val="45000"/>
              <a:buNone/>
              <a:defRPr/>
            </a:pPr>
            <a:r>
              <a:rPr lang="en-US" sz="2200" dirty="0" smtClean="0"/>
              <a:t>Informatics Institute, University of Amsterdam, NL</a:t>
            </a:r>
            <a:endParaRPr lang="en-US" sz="2200" dirty="0"/>
          </a:p>
          <a:p>
            <a:pPr marL="0" indent="0" algn="ctr">
              <a:buSzPct val="45000"/>
              <a:buNone/>
              <a:defRPr/>
            </a:pPr>
            <a:r>
              <a:rPr lang="en-US" sz="2200" dirty="0"/>
              <a:t>a</a:t>
            </a:r>
            <a:r>
              <a:rPr lang="pl-PL" sz="2200" dirty="0" err="1"/>
              <a:t>nd</a:t>
            </a:r>
            <a:endParaRPr lang="pl-PL" sz="2200" dirty="0"/>
          </a:p>
          <a:p>
            <a:pPr marL="0" indent="0" algn="ctr">
              <a:buSzPct val="45000"/>
              <a:buNone/>
              <a:defRPr/>
            </a:pPr>
            <a:r>
              <a:rPr lang="pl-PL" sz="2200" b="1" dirty="0"/>
              <a:t>WP2  Team of  </a:t>
            </a:r>
            <a:r>
              <a:rPr lang="pl-PL" sz="2200" b="1" dirty="0" err="1"/>
              <a:t>VPH-Share</a:t>
            </a:r>
            <a:r>
              <a:rPr lang="pl-PL" sz="2200" b="1" dirty="0"/>
              <a:t> Project  </a:t>
            </a:r>
            <a:endParaRPr lang="en-US" sz="2200" b="1" dirty="0"/>
          </a:p>
          <a:p>
            <a:pPr algn="ctr">
              <a:buFont typeface="Wingdings 2" pitchFamily="18" charset="2"/>
              <a:buNone/>
              <a:defRPr/>
            </a:pPr>
            <a:r>
              <a:rPr lang="pl-PL" sz="2200" b="1" dirty="0" err="1">
                <a:solidFill>
                  <a:srgbClr val="FF0000"/>
                </a:solidFill>
              </a:rPr>
              <a:t>dice.cyfronet.pl</a:t>
            </a:r>
            <a:r>
              <a:rPr lang="pl-PL" sz="2200" b="1" dirty="0">
                <a:solidFill>
                  <a:srgbClr val="FF0000"/>
                </a:solidFill>
              </a:rPr>
              <a:t>/</a:t>
            </a:r>
            <a:r>
              <a:rPr lang="pl-PL" sz="2200" b="1" dirty="0" err="1">
                <a:solidFill>
                  <a:srgbClr val="FF0000"/>
                </a:solidFill>
              </a:rPr>
              <a:t>projects</a:t>
            </a:r>
            <a:r>
              <a:rPr lang="pl-PL" sz="2200" b="1" dirty="0">
                <a:solidFill>
                  <a:srgbClr val="FF0000"/>
                </a:solidFill>
              </a:rPr>
              <a:t>/</a:t>
            </a:r>
            <a:r>
              <a:rPr lang="pl-PL" sz="2200" b="1" dirty="0" err="1">
                <a:solidFill>
                  <a:srgbClr val="FF0000"/>
                </a:solidFill>
              </a:rPr>
              <a:t>VPH-Share</a:t>
            </a:r>
            <a:endParaRPr lang="en-US" sz="2200" b="1" dirty="0">
              <a:solidFill>
                <a:srgbClr val="FF0000"/>
              </a:solidFill>
            </a:endParaRPr>
          </a:p>
          <a:p>
            <a:pPr algn="ctr">
              <a:buFont typeface="Wingdings 2" pitchFamily="18" charset="2"/>
              <a:buNone/>
              <a:defRPr/>
            </a:pPr>
            <a:r>
              <a:rPr lang="en-US" sz="2200" b="1" dirty="0">
                <a:solidFill>
                  <a:srgbClr val="FF0000"/>
                </a:solidFill>
              </a:rPr>
              <a:t>www.vph-share.eu </a:t>
            </a:r>
            <a:endParaRPr lang="pl-PL" sz="2200" dirty="0"/>
          </a:p>
        </p:txBody>
      </p:sp>
      <p:grpSp>
        <p:nvGrpSpPr>
          <p:cNvPr id="6147" name="Grupa 6"/>
          <p:cNvGrpSpPr>
            <a:grpSpLocks/>
          </p:cNvGrpSpPr>
          <p:nvPr/>
        </p:nvGrpSpPr>
        <p:grpSpPr bwMode="auto">
          <a:xfrm>
            <a:off x="1241280" y="5308398"/>
            <a:ext cx="2024640" cy="914496"/>
            <a:chOff x="2880072" y="4571925"/>
            <a:chExt cx="2591543" cy="1152128"/>
          </a:xfrm>
        </p:grpSpPr>
        <p:pic>
          <p:nvPicPr>
            <p:cNvPr id="61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72" y="4571925"/>
              <a:ext cx="1518279" cy="107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5"/>
            <p:cNvSpPr/>
            <p:nvPr/>
          </p:nvSpPr>
          <p:spPr>
            <a:xfrm>
              <a:off x="3672649" y="4571925"/>
              <a:ext cx="864463"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pic>
          <p:nvPicPr>
            <p:cNvPr id="615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4168" y="4643933"/>
              <a:ext cx="1727447" cy="8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6149" name="Immagine 9" descr="health.png"/>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49052" y="6357958"/>
            <a:ext cx="1036800" cy="433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p:nvSpPr>
        <p:spPr>
          <a:xfrm>
            <a:off x="3330720" y="6303543"/>
            <a:ext cx="2626560" cy="331235"/>
          </a:xfrm>
          <a:prstGeom prst="rect">
            <a:avLst/>
          </a:prstGeom>
        </p:spPr>
        <p:txBody>
          <a:bodyPr lIns="82945" tIns="41473" rIns="82945" bIns="41473" anchor="ctr"/>
          <a:lstStyle>
            <a:lvl1pPr algn="ctr">
              <a:defRPr sz="1200">
                <a:solidFill>
                  <a:schemeClr val="tx1"/>
                </a:solidFill>
              </a:defRPr>
            </a:lvl1pPr>
          </a:lstStyle>
          <a:p>
            <a:pPr>
              <a:defRPr/>
            </a:pPr>
            <a:r>
              <a:rPr lang="en-US" dirty="0" smtClean="0">
                <a:latin typeface="+mj-lt"/>
                <a:cs typeface="+mn-cs"/>
              </a:rPr>
              <a:t>VPH-Share (No 269978)</a:t>
            </a:r>
            <a:endParaRPr lang="en-US" dirty="0">
              <a:latin typeface="+mj-lt"/>
              <a:cs typeface="+mn-cs"/>
            </a:endParaRPr>
          </a:p>
        </p:txBody>
      </p:sp>
      <p:pic>
        <p:nvPicPr>
          <p:cNvPr id="615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6561" y="5427931"/>
            <a:ext cx="681120" cy="79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3" name="Obraz 12" descr="atos.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07200" y="5341522"/>
            <a:ext cx="1624320" cy="9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Obraz 13" descr="ucl.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84960" y="5597869"/>
            <a:ext cx="1257120" cy="45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5748" y="5786454"/>
            <a:ext cx="1396208" cy="1071778"/>
          </a:xfrm>
          <a:prstGeom prst="rect">
            <a:avLst/>
          </a:prstGeom>
        </p:spPr>
      </p:pic>
    </p:spTree>
    <p:extLst>
      <p:ext uri="{BB962C8B-B14F-4D97-AF65-F5344CB8AC3E}">
        <p14:creationId xmlns:p14="http://schemas.microsoft.com/office/powerpoint/2010/main" val="1445850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buSzPct val="45000"/>
              <a:defRPr/>
            </a:pPr>
            <a:r>
              <a:rPr lang="pl-PL" dirty="0" err="1">
                <a:solidFill>
                  <a:schemeClr val="tx2">
                    <a:satMod val="130000"/>
                  </a:schemeClr>
                </a:solidFill>
                <a:effectLst>
                  <a:outerShdw blurRad="38100" dist="38100" dir="2700000" algn="tl">
                    <a:srgbClr val="000000">
                      <a:alpha val="43137"/>
                    </a:srgbClr>
                  </a:outerShdw>
                </a:effectLst>
              </a:rPr>
              <a:t>Cloud</a:t>
            </a:r>
            <a:r>
              <a:rPr lang="pl-PL" dirty="0">
                <a:solidFill>
                  <a:schemeClr val="tx2">
                    <a:satMod val="130000"/>
                  </a:schemeClr>
                </a:solidFill>
                <a:effectLst>
                  <a:outerShdw blurRad="38100" dist="38100" dir="2700000" algn="tl">
                    <a:srgbClr val="000000">
                      <a:alpha val="43137"/>
                    </a:srgbClr>
                  </a:outerShdw>
                </a:effectLst>
              </a:rPr>
              <a:t> </a:t>
            </a:r>
            <a:r>
              <a:rPr lang="en-US" dirty="0" err="1">
                <a:solidFill>
                  <a:schemeClr val="tx2">
                    <a:satMod val="130000"/>
                  </a:schemeClr>
                </a:solidFill>
                <a:effectLst>
                  <a:outerShdw blurRad="38100" dist="38100" dir="2700000" algn="tl">
                    <a:srgbClr val="000000">
                      <a:alpha val="43137"/>
                    </a:srgbClr>
                  </a:outerShdw>
                </a:effectLst>
              </a:rPr>
              <a:t>e</a:t>
            </a:r>
            <a:r>
              <a:rPr lang="pl-PL" dirty="0" err="1" smtClean="0">
                <a:solidFill>
                  <a:schemeClr val="tx2">
                    <a:satMod val="130000"/>
                  </a:schemeClr>
                </a:solidFill>
                <a:effectLst>
                  <a:outerShdw blurRad="38100" dist="38100" dir="2700000" algn="tl">
                    <a:srgbClr val="000000">
                      <a:alpha val="43137"/>
                    </a:srgbClr>
                  </a:outerShdw>
                </a:effectLst>
              </a:rPr>
              <a:t>xecution</a:t>
            </a:r>
            <a:r>
              <a:rPr lang="pl-PL" dirty="0" smtClean="0">
                <a:solidFill>
                  <a:schemeClr val="tx2">
                    <a:satMod val="130000"/>
                  </a:schemeClr>
                </a:solidFill>
                <a:effectLst>
                  <a:outerShdw blurRad="38100" dist="38100" dir="2700000" algn="tl">
                    <a:srgbClr val="000000">
                      <a:alpha val="43137"/>
                    </a:srgbClr>
                  </a:outerShdw>
                </a:effectLst>
              </a:rPr>
              <a:t> </a:t>
            </a:r>
            <a:r>
              <a:rPr lang="en-US" dirty="0">
                <a:solidFill>
                  <a:schemeClr val="tx2">
                    <a:satMod val="130000"/>
                  </a:schemeClr>
                </a:solidFill>
                <a:effectLst>
                  <a:outerShdw blurRad="38100" dist="38100" dir="2700000" algn="tl">
                    <a:srgbClr val="000000">
                      <a:alpha val="43137"/>
                    </a:srgbClr>
                  </a:outerShdw>
                </a:effectLst>
              </a:rPr>
              <a:t>e</a:t>
            </a:r>
            <a:r>
              <a:rPr lang="pl-PL" dirty="0" err="1" smtClean="0">
                <a:solidFill>
                  <a:schemeClr val="tx2">
                    <a:satMod val="130000"/>
                  </a:schemeClr>
                </a:solidFill>
                <a:effectLst>
                  <a:outerShdw blurRad="38100" dist="38100" dir="2700000" algn="tl">
                    <a:srgbClr val="000000">
                      <a:alpha val="43137"/>
                    </a:srgbClr>
                  </a:outerShdw>
                </a:effectLst>
              </a:rPr>
              <a:t>nvironment</a:t>
            </a:r>
            <a:endParaRPr lang="en-US" dirty="0">
              <a:solidFill>
                <a:schemeClr val="tx2">
                  <a:satMod val="130000"/>
                </a:schemeClr>
              </a:solidFill>
              <a:effectLst>
                <a:outerShdw blurRad="38100" dist="38100" dir="2700000" algn="tl">
                  <a:srgbClr val="000000">
                    <a:alpha val="43137"/>
                  </a:srgbClr>
                </a:outerShdw>
              </a:effectLst>
            </a:endParaRPr>
          </a:p>
        </p:txBody>
      </p:sp>
      <p:pic>
        <p:nvPicPr>
          <p:cNvPr id="10243" name="Picture 1"/>
          <p:cNvPicPr>
            <a:picLocks noChangeAspect="1" noChangeArrowheads="1"/>
          </p:cNvPicPr>
          <p:nvPr/>
        </p:nvPicPr>
        <p:blipFill>
          <a:blip r:embed="rId2" cstate="print"/>
          <a:srcRect b="69826"/>
          <a:stretch>
            <a:fillRect/>
          </a:stretch>
        </p:blipFill>
        <p:spPr bwMode="auto">
          <a:xfrm>
            <a:off x="4245121" y="1220345"/>
            <a:ext cx="4572000" cy="1780027"/>
          </a:xfrm>
          <a:prstGeom prst="rect">
            <a:avLst/>
          </a:prstGeom>
          <a:noFill/>
          <a:ln w="9525">
            <a:noFill/>
            <a:miter lim="800000"/>
            <a:headEnd/>
            <a:tailEnd/>
          </a:ln>
        </p:spPr>
      </p:pic>
      <p:pic>
        <p:nvPicPr>
          <p:cNvPr id="10244" name="Picture 3" descr="all-price.emf"/>
          <p:cNvPicPr>
            <a:picLocks noChangeAspect="1"/>
          </p:cNvPicPr>
          <p:nvPr/>
        </p:nvPicPr>
        <p:blipFill>
          <a:blip r:embed="rId3" cstate="print"/>
          <a:srcRect/>
          <a:stretch>
            <a:fillRect/>
          </a:stretch>
        </p:blipFill>
        <p:spPr bwMode="auto">
          <a:xfrm>
            <a:off x="214282" y="2857496"/>
            <a:ext cx="2203153" cy="1893898"/>
          </a:xfrm>
          <a:prstGeom prst="rect">
            <a:avLst/>
          </a:prstGeom>
          <a:noFill/>
          <a:ln w="9525">
            <a:noFill/>
            <a:miter lim="800000"/>
            <a:headEnd/>
            <a:tailEnd/>
          </a:ln>
        </p:spPr>
      </p:pic>
      <p:pic>
        <p:nvPicPr>
          <p:cNvPr id="10245" name="Picture 4" descr="all-time.emf"/>
          <p:cNvPicPr>
            <a:picLocks noChangeAspect="1"/>
          </p:cNvPicPr>
          <p:nvPr/>
        </p:nvPicPr>
        <p:blipFill>
          <a:blip r:embed="rId4" cstate="print"/>
          <a:srcRect l="4456" r="2895"/>
          <a:stretch>
            <a:fillRect/>
          </a:stretch>
        </p:blipFill>
        <p:spPr bwMode="auto">
          <a:xfrm>
            <a:off x="2571736" y="2857496"/>
            <a:ext cx="2068012" cy="1862215"/>
          </a:xfrm>
          <a:prstGeom prst="rect">
            <a:avLst/>
          </a:prstGeom>
          <a:noFill/>
          <a:ln w="9525">
            <a:noFill/>
            <a:miter lim="800000"/>
            <a:headEnd/>
            <a:tailEnd/>
          </a:ln>
        </p:spPr>
      </p:pic>
      <p:pic>
        <p:nvPicPr>
          <p:cNvPr id="10246" name="Picture 5" descr="all-price_perf.emf"/>
          <p:cNvPicPr>
            <a:picLocks noChangeAspect="1"/>
          </p:cNvPicPr>
          <p:nvPr/>
        </p:nvPicPr>
        <p:blipFill>
          <a:blip r:embed="rId5" cstate="print"/>
          <a:srcRect l="4456"/>
          <a:stretch>
            <a:fillRect/>
          </a:stretch>
        </p:blipFill>
        <p:spPr bwMode="auto">
          <a:xfrm>
            <a:off x="338061" y="4643446"/>
            <a:ext cx="2090799" cy="1825681"/>
          </a:xfrm>
          <a:prstGeom prst="rect">
            <a:avLst/>
          </a:prstGeom>
          <a:noFill/>
          <a:ln w="9525">
            <a:noFill/>
            <a:miter lim="800000"/>
            <a:headEnd/>
            <a:tailEnd/>
          </a:ln>
        </p:spPr>
      </p:pic>
      <p:pic>
        <p:nvPicPr>
          <p:cNvPr id="10247" name="Picture 6" descr="all-price_perf_core.emf"/>
          <p:cNvPicPr>
            <a:picLocks noChangeAspect="1"/>
          </p:cNvPicPr>
          <p:nvPr/>
        </p:nvPicPr>
        <p:blipFill>
          <a:blip r:embed="rId6" cstate="print"/>
          <a:srcRect l="5791" r="4456"/>
          <a:stretch>
            <a:fillRect/>
          </a:stretch>
        </p:blipFill>
        <p:spPr bwMode="auto">
          <a:xfrm>
            <a:off x="2571736" y="4643446"/>
            <a:ext cx="1997039" cy="1857364"/>
          </a:xfrm>
          <a:prstGeom prst="rect">
            <a:avLst/>
          </a:prstGeom>
          <a:noFill/>
          <a:ln w="9525">
            <a:noFill/>
            <a:miter lim="800000"/>
            <a:headEnd/>
            <a:tailEnd/>
          </a:ln>
        </p:spPr>
      </p:pic>
      <p:pic>
        <p:nvPicPr>
          <p:cNvPr id="10248" name="Picture 7" descr="all-price_time.emf"/>
          <p:cNvPicPr>
            <a:picLocks noChangeAspect="1" noChangeArrowheads="1"/>
          </p:cNvPicPr>
          <p:nvPr/>
        </p:nvPicPr>
        <p:blipFill>
          <a:blip r:embed="rId7" cstate="print"/>
          <a:srcRect l="5029" t="1965" r="6171" b="3064"/>
          <a:stretch>
            <a:fillRect/>
          </a:stretch>
        </p:blipFill>
        <p:spPr bwMode="auto">
          <a:xfrm>
            <a:off x="5524456" y="3143248"/>
            <a:ext cx="3032023" cy="3240341"/>
          </a:xfrm>
          <a:prstGeom prst="rect">
            <a:avLst/>
          </a:prstGeom>
          <a:noFill/>
          <a:ln w="9525">
            <a:noFill/>
            <a:miter lim="800000"/>
            <a:headEnd/>
            <a:tailEnd/>
          </a:ln>
        </p:spPr>
      </p:pic>
      <p:sp>
        <p:nvSpPr>
          <p:cNvPr id="10249" name="pole tekstowe 5"/>
          <p:cNvSpPr txBox="1">
            <a:spLocks noChangeArrowheads="1"/>
          </p:cNvSpPr>
          <p:nvPr/>
        </p:nvSpPr>
        <p:spPr bwMode="auto">
          <a:xfrm>
            <a:off x="131040" y="1196752"/>
            <a:ext cx="4296944" cy="1807305"/>
          </a:xfrm>
          <a:prstGeom prst="rect">
            <a:avLst/>
          </a:prstGeom>
          <a:noFill/>
          <a:ln w="9525">
            <a:noFill/>
            <a:miter lim="800000"/>
            <a:headEnd/>
            <a:tailEnd/>
          </a:ln>
        </p:spPr>
        <p:txBody>
          <a:bodyPr wrap="square" lIns="82945" tIns="41473" rIns="82945" bIns="41473">
            <a:spAutoFit/>
          </a:bodyPr>
          <a:lstStyle/>
          <a:p>
            <a:pPr marL="164162" lvl="1" indent="-164162">
              <a:buFont typeface="Arial" pitchFamily="34" charset="0"/>
              <a:buChar char="•"/>
            </a:pPr>
            <a:r>
              <a:rPr lang="pl-PL" sz="1400">
                <a:latin typeface="+mj-lt"/>
              </a:rPr>
              <a:t>Private cloud sites </a:t>
            </a:r>
            <a:r>
              <a:rPr lang="pl-PL" sz="1400" smtClean="0">
                <a:latin typeface="+mj-lt"/>
              </a:rPr>
              <a:t>deployed at CYFRONET</a:t>
            </a:r>
            <a:r>
              <a:rPr lang="pl-PL" sz="1400">
                <a:latin typeface="+mj-lt"/>
              </a:rPr>
              <a:t>, </a:t>
            </a:r>
            <a:r>
              <a:rPr lang="pl-PL" sz="1400" smtClean="0">
                <a:latin typeface="+mj-lt"/>
              </a:rPr>
              <a:t>USFD </a:t>
            </a:r>
            <a:r>
              <a:rPr lang="pl-PL" sz="1400">
                <a:latin typeface="+mj-lt"/>
              </a:rPr>
              <a:t>and UNIVIE</a:t>
            </a:r>
          </a:p>
          <a:p>
            <a:pPr marL="164162" lvl="1" indent="-164162">
              <a:buFont typeface="Arial" pitchFamily="34" charset="0"/>
              <a:buChar char="•"/>
            </a:pPr>
            <a:r>
              <a:rPr lang="pl-PL" sz="1400">
                <a:latin typeface="+mj-lt"/>
              </a:rPr>
              <a:t>A s</a:t>
            </a:r>
            <a:r>
              <a:rPr lang="en-US" sz="1400">
                <a:latin typeface="+mj-lt"/>
              </a:rPr>
              <a:t>urvey of public IaaS cloud providers</a:t>
            </a:r>
            <a:r>
              <a:rPr lang="pl-PL" sz="1400">
                <a:latin typeface="+mj-lt"/>
              </a:rPr>
              <a:t> has been performed </a:t>
            </a:r>
            <a:endParaRPr lang="en-US" sz="1400">
              <a:latin typeface="+mj-lt"/>
            </a:endParaRPr>
          </a:p>
          <a:p>
            <a:pPr marL="164162" lvl="1" indent="-164162">
              <a:buFont typeface="Arial" pitchFamily="34" charset="0"/>
              <a:buChar char="•"/>
            </a:pPr>
            <a:r>
              <a:rPr lang="en-US" sz="1400">
                <a:latin typeface="+mj-lt"/>
              </a:rPr>
              <a:t>Performance and cost evaluation of EC2, RackSpace and SoftLayer</a:t>
            </a:r>
          </a:p>
          <a:p>
            <a:pPr marL="164162" lvl="1" indent="-164162">
              <a:buFont typeface="Arial" pitchFamily="34" charset="0"/>
              <a:buChar char="•"/>
            </a:pPr>
            <a:r>
              <a:rPr lang="pl-PL" sz="1400">
                <a:latin typeface="+mj-lt"/>
              </a:rPr>
              <a:t>A g</a:t>
            </a:r>
            <a:r>
              <a:rPr lang="en-US" sz="1400">
                <a:latin typeface="+mj-lt"/>
              </a:rPr>
              <a:t>rant from Amazon</a:t>
            </a:r>
            <a:r>
              <a:rPr lang="pl-PL" sz="1400">
                <a:latin typeface="+mj-lt"/>
              </a:rPr>
              <a:t> has been obtained and @neuFuse services are deployed on Amazon resources</a:t>
            </a:r>
            <a:endParaRPr lang="en-US" sz="1400">
              <a:latin typeface="+mj-lt"/>
            </a:endParaRPr>
          </a:p>
        </p:txBody>
      </p:sp>
    </p:spTree>
    <p:extLst>
      <p:ext uri="{BB962C8B-B14F-4D97-AF65-F5344CB8AC3E}">
        <p14:creationId xmlns:p14="http://schemas.microsoft.com/office/powerpoint/2010/main" val="28300378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4"/>
          <p:cNvSpPr>
            <a:spLocks noChangeArrowheads="1"/>
          </p:cNvSpPr>
          <p:nvPr/>
        </p:nvSpPr>
        <p:spPr bwMode="auto">
          <a:xfrm>
            <a:off x="100800" y="1132641"/>
            <a:ext cx="8215615" cy="1648287"/>
          </a:xfrm>
          <a:prstGeom prst="rect">
            <a:avLst/>
          </a:prstGeom>
          <a:noFill/>
          <a:ln w="9525">
            <a:noFill/>
            <a:miter lim="800000"/>
            <a:headEnd/>
            <a:tailEnd/>
          </a:ln>
        </p:spPr>
        <p:txBody>
          <a:bodyPr wrap="square" lIns="82945" tIns="41473" rIns="82945" bIns="41473">
            <a:spAutoFit/>
          </a:bodyPr>
          <a:lstStyle/>
          <a:p>
            <a:pPr marL="362885" indent="-280805">
              <a:spcBef>
                <a:spcPts val="601"/>
              </a:spcBef>
              <a:buClr>
                <a:srgbClr val="3891A7"/>
              </a:buClr>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a:solidFill>
                  <a:srgbClr val="000000"/>
                </a:solidFill>
                <a:latin typeface="+mj-lt"/>
              </a:rPr>
              <a:t>Provide</a:t>
            </a:r>
            <a:r>
              <a:rPr lang="pl-PL">
                <a:solidFill>
                  <a:srgbClr val="000000"/>
                </a:solidFill>
                <a:latin typeface="+mj-lt"/>
              </a:rPr>
              <a:t>s</a:t>
            </a:r>
            <a:r>
              <a:rPr lang="en-GB">
                <a:solidFill>
                  <a:srgbClr val="000000"/>
                </a:solidFill>
                <a:latin typeface="+mj-lt"/>
              </a:rPr>
              <a:t> virtuali</a:t>
            </a:r>
            <a:r>
              <a:rPr lang="pl-PL">
                <a:solidFill>
                  <a:srgbClr val="000000"/>
                </a:solidFill>
                <a:latin typeface="+mj-lt"/>
              </a:rPr>
              <a:t>z</a:t>
            </a:r>
            <a:r>
              <a:rPr lang="en-GB">
                <a:solidFill>
                  <a:srgbClr val="000000"/>
                </a:solidFill>
                <a:latin typeface="+mj-lt"/>
              </a:rPr>
              <a:t>ed access to high performance execution environments</a:t>
            </a:r>
            <a:endParaRPr lang="pl-PL">
              <a:solidFill>
                <a:srgbClr val="000000"/>
              </a:solidFill>
              <a:latin typeface="+mj-lt"/>
            </a:endParaRPr>
          </a:p>
          <a:p>
            <a:pPr marL="362885" indent="-280805">
              <a:spcBef>
                <a:spcPts val="601"/>
              </a:spcBef>
              <a:buClr>
                <a:srgbClr val="3891A7"/>
              </a:buClr>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pl-PL">
                <a:solidFill>
                  <a:srgbClr val="000000"/>
                </a:solidFill>
                <a:latin typeface="+mj-lt"/>
              </a:rPr>
              <a:t>S</a:t>
            </a:r>
            <a:r>
              <a:rPr lang="en-GB">
                <a:solidFill>
                  <a:srgbClr val="000000"/>
                </a:solidFill>
                <a:latin typeface="+mj-lt"/>
              </a:rPr>
              <a:t>eamlessly provide</a:t>
            </a:r>
            <a:r>
              <a:rPr lang="pl-PL">
                <a:solidFill>
                  <a:srgbClr val="000000"/>
                </a:solidFill>
                <a:latin typeface="+mj-lt"/>
              </a:rPr>
              <a:t>s</a:t>
            </a:r>
            <a:r>
              <a:rPr lang="en-GB">
                <a:solidFill>
                  <a:srgbClr val="000000"/>
                </a:solidFill>
                <a:latin typeface="+mj-lt"/>
              </a:rPr>
              <a:t> access to high performance computing to workflows that require more computational power than clouds can provide</a:t>
            </a:r>
          </a:p>
          <a:p>
            <a:pPr marL="362885" indent="-280805">
              <a:spcBef>
                <a:spcPts val="601"/>
              </a:spcBef>
              <a:buClr>
                <a:srgbClr val="3891A7"/>
              </a:buClr>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a:solidFill>
                  <a:srgbClr val="000000"/>
                </a:solidFill>
                <a:latin typeface="+mj-lt"/>
              </a:rPr>
              <a:t>Deploy</a:t>
            </a:r>
            <a:r>
              <a:rPr lang="pl-PL">
                <a:solidFill>
                  <a:srgbClr val="000000"/>
                </a:solidFill>
                <a:latin typeface="+mj-lt"/>
              </a:rPr>
              <a:t>s</a:t>
            </a:r>
            <a:r>
              <a:rPr lang="en-GB">
                <a:solidFill>
                  <a:srgbClr val="000000"/>
                </a:solidFill>
                <a:latin typeface="+mj-lt"/>
              </a:rPr>
              <a:t> and extend</a:t>
            </a:r>
            <a:r>
              <a:rPr lang="pl-PL">
                <a:solidFill>
                  <a:srgbClr val="000000"/>
                </a:solidFill>
                <a:latin typeface="+mj-lt"/>
              </a:rPr>
              <a:t>s the</a:t>
            </a:r>
            <a:r>
              <a:rPr lang="en-GB">
                <a:solidFill>
                  <a:srgbClr val="000000"/>
                </a:solidFill>
                <a:latin typeface="+mj-lt"/>
              </a:rPr>
              <a:t> Application Hosting Environment – provides a set of web services to start and control applications on HPC resources</a:t>
            </a:r>
          </a:p>
        </p:txBody>
      </p:sp>
      <p:grpSp>
        <p:nvGrpSpPr>
          <p:cNvPr id="2" name="Grupa 43"/>
          <p:cNvGrpSpPr>
            <a:grpSpLocks/>
          </p:cNvGrpSpPr>
          <p:nvPr/>
        </p:nvGrpSpPr>
        <p:grpSpPr bwMode="auto">
          <a:xfrm>
            <a:off x="4710240" y="3577572"/>
            <a:ext cx="1559520" cy="652388"/>
            <a:chOff x="5193258" y="4068365"/>
            <a:chExt cx="1719262" cy="719584"/>
          </a:xfrm>
        </p:grpSpPr>
        <p:sp>
          <p:nvSpPr>
            <p:cNvPr id="10" name="Prostokąt zaokrąglony 9"/>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34" name="pole tekstowe 291"/>
            <p:cNvSpPr txBox="1">
              <a:spLocks noChangeArrowheads="1"/>
            </p:cNvSpPr>
            <p:nvPr/>
          </p:nvSpPr>
          <p:spPr bwMode="auto">
            <a:xfrm>
              <a:off x="5696619" y="4283893"/>
              <a:ext cx="783853" cy="288556"/>
            </a:xfrm>
            <a:prstGeom prst="rect">
              <a:avLst/>
            </a:prstGeom>
            <a:noFill/>
            <a:ln w="9525">
              <a:noFill/>
              <a:miter lim="800000"/>
              <a:headEnd/>
              <a:tailEnd/>
            </a:ln>
          </p:spPr>
          <p:txBody>
            <a:bodyPr>
              <a:spAutoFit/>
            </a:bodyPr>
            <a:lstStyle/>
            <a:p>
              <a:r>
                <a:rPr lang="pl-PL" sz="1100">
                  <a:latin typeface="Calibri" pitchFamily="34" charset="0"/>
                </a:rPr>
                <a:t>GridFTP</a:t>
              </a:r>
              <a:endParaRPr lang="en-US" sz="1100">
                <a:latin typeface="Calibri" pitchFamily="34" charset="0"/>
              </a:endParaRPr>
            </a:p>
          </p:txBody>
        </p:sp>
      </p:grpSp>
      <p:sp>
        <p:nvSpPr>
          <p:cNvPr id="13" name="Prostokąt zaokrąglony 12"/>
          <p:cNvSpPr/>
          <p:nvPr/>
        </p:nvSpPr>
        <p:spPr bwMode="auto">
          <a:xfrm>
            <a:off x="3011040" y="3577572"/>
            <a:ext cx="1560960" cy="652388"/>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4" name="pole tekstowe 291"/>
          <p:cNvSpPr txBox="1">
            <a:spLocks noChangeArrowheads="1"/>
          </p:cNvSpPr>
          <p:nvPr/>
        </p:nvSpPr>
        <p:spPr bwMode="auto">
          <a:xfrm>
            <a:off x="3134880" y="3576132"/>
            <a:ext cx="1306080" cy="43769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AHE Web Services</a:t>
            </a:r>
          </a:p>
          <a:p>
            <a:pPr algn="ctr"/>
            <a:r>
              <a:rPr lang="pl-PL" sz="1100">
                <a:latin typeface="Calibri" pitchFamily="34" charset="0"/>
              </a:rPr>
              <a:t>(</a:t>
            </a:r>
            <a:r>
              <a:rPr lang="en-GB" sz="1100">
                <a:latin typeface="Calibri" pitchFamily="34" charset="0"/>
              </a:rPr>
              <a:t>RESTlets</a:t>
            </a:r>
            <a:r>
              <a:rPr lang="pl-PL" sz="1100">
                <a:latin typeface="Calibri" pitchFamily="34" charset="0"/>
              </a:rPr>
              <a:t>)</a:t>
            </a:r>
            <a:endParaRPr lang="en-US" sz="1100">
              <a:latin typeface="Calibri" pitchFamily="34" charset="0"/>
            </a:endParaRPr>
          </a:p>
        </p:txBody>
      </p:sp>
      <p:sp>
        <p:nvSpPr>
          <p:cNvPr id="17" name="Prostokąt zaokrąglony 16"/>
          <p:cNvSpPr/>
          <p:nvPr/>
        </p:nvSpPr>
        <p:spPr bwMode="auto">
          <a:xfrm>
            <a:off x="2808001" y="5774136"/>
            <a:ext cx="6075360" cy="71863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6" name="pole tekstowe 291"/>
          <p:cNvSpPr txBox="1">
            <a:spLocks noChangeArrowheads="1"/>
          </p:cNvSpPr>
          <p:nvPr/>
        </p:nvSpPr>
        <p:spPr bwMode="auto">
          <a:xfrm>
            <a:off x="3134880" y="5863092"/>
            <a:ext cx="3853440" cy="499254"/>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Grid resources running Local Resource Manager</a:t>
            </a:r>
          </a:p>
          <a:p>
            <a:pPr algn="ctr"/>
            <a:r>
              <a:rPr lang="pl-PL" sz="1300">
                <a:latin typeface="Calibri" pitchFamily="34" charset="0"/>
              </a:rPr>
              <a:t>(PBS, SGE, Loadleveler etc.)</a:t>
            </a:r>
            <a:endParaRPr lang="en-US" sz="1300">
              <a:latin typeface="Calibri" pitchFamily="34" charset="0"/>
            </a:endParaRPr>
          </a:p>
        </p:txBody>
      </p:sp>
      <p:sp>
        <p:nvSpPr>
          <p:cNvPr id="19" name="Prostokąt zaokrąglony 18"/>
          <p:cNvSpPr/>
          <p:nvPr/>
        </p:nvSpPr>
        <p:spPr bwMode="auto">
          <a:xfrm>
            <a:off x="2800800" y="2988550"/>
            <a:ext cx="6082560" cy="2155907"/>
          </a:xfrm>
          <a:prstGeom prst="roundRect">
            <a:avLst>
              <a:gd name="adj" fmla="val 3085"/>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20" name="Prostokąt zaokrąglony 19"/>
          <p:cNvSpPr/>
          <p:nvPr/>
        </p:nvSpPr>
        <p:spPr bwMode="auto">
          <a:xfrm>
            <a:off x="4368960" y="2857496"/>
            <a:ext cx="288144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2299" name="pole tekstowe 18"/>
          <p:cNvSpPr txBox="1">
            <a:spLocks noChangeArrowheads="1"/>
          </p:cNvSpPr>
          <p:nvPr/>
        </p:nvSpPr>
        <p:spPr bwMode="auto">
          <a:xfrm>
            <a:off x="4368960" y="2857497"/>
            <a:ext cx="2734688" cy="314588"/>
          </a:xfrm>
          <a:prstGeom prst="rect">
            <a:avLst/>
          </a:prstGeom>
          <a:noFill/>
          <a:ln w="9525">
            <a:noFill/>
            <a:miter lim="800000"/>
            <a:headEnd/>
            <a:tailEnd/>
          </a:ln>
        </p:spPr>
        <p:txBody>
          <a:bodyPr wrap="none" lIns="82945" tIns="41473" rIns="82945" bIns="41473">
            <a:spAutoFit/>
          </a:bodyPr>
          <a:lstStyle/>
          <a:p>
            <a:r>
              <a:rPr lang="pl-PL" sz="1500"/>
              <a:t>Application Hosting Environment</a:t>
            </a:r>
            <a:endParaRPr lang="en-US" sz="1500"/>
          </a:p>
        </p:txBody>
      </p:sp>
      <p:sp>
        <p:nvSpPr>
          <p:cNvPr id="12300" name="pole tekstowe 11"/>
          <p:cNvSpPr txBox="1">
            <a:spLocks noChangeArrowheads="1"/>
          </p:cNvSpPr>
          <p:nvPr/>
        </p:nvSpPr>
        <p:spPr bwMode="auto">
          <a:xfrm>
            <a:off x="2931840" y="3185851"/>
            <a:ext cx="5951520" cy="390281"/>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Auxiliary component of the cloud platform, responsible for managing access to traditional (grid-based) high performance computing environments. Provides a Web Service interface for clients.</a:t>
            </a:r>
          </a:p>
        </p:txBody>
      </p:sp>
      <p:sp>
        <p:nvSpPr>
          <p:cNvPr id="12301" name="pole tekstowe 14"/>
          <p:cNvSpPr txBox="1">
            <a:spLocks noChangeArrowheads="1"/>
          </p:cNvSpPr>
          <p:nvPr/>
        </p:nvSpPr>
        <p:spPr bwMode="auto">
          <a:xfrm>
            <a:off x="1110241" y="2877659"/>
            <a:ext cx="1632960" cy="502612"/>
          </a:xfrm>
          <a:prstGeom prst="rect">
            <a:avLst/>
          </a:prstGeom>
          <a:noFill/>
          <a:ln w="9525">
            <a:noFill/>
            <a:miter lim="800000"/>
            <a:headEnd/>
            <a:tailEnd/>
          </a:ln>
        </p:spPr>
        <p:txBody>
          <a:bodyPr lIns="82945" tIns="41473" rIns="82945" bIns="41473">
            <a:spAutoFit/>
          </a:bodyPr>
          <a:lstStyle/>
          <a:p>
            <a:r>
              <a:rPr lang="pl-PL" sz="900">
                <a:latin typeface="Calibri" pitchFamily="34" charset="0"/>
              </a:rPr>
              <a:t>Invoke the Web Service API of AHE to delegate computation to the grid</a:t>
            </a:r>
          </a:p>
        </p:txBody>
      </p:sp>
      <p:grpSp>
        <p:nvGrpSpPr>
          <p:cNvPr id="3" name="Grupa 31"/>
          <p:cNvGrpSpPr>
            <a:grpSpLocks/>
          </p:cNvGrpSpPr>
          <p:nvPr/>
        </p:nvGrpSpPr>
        <p:grpSpPr bwMode="auto">
          <a:xfrm>
            <a:off x="195840" y="2857496"/>
            <a:ext cx="921600" cy="2794121"/>
            <a:chOff x="283650" y="3275781"/>
            <a:chExt cx="1016381" cy="3079698"/>
          </a:xfrm>
        </p:grpSpPr>
        <p:pic>
          <p:nvPicPr>
            <p:cNvPr id="12325" name="Obraz 17" descr="1345535114_Desktop.png"/>
            <p:cNvPicPr>
              <a:picLocks noChangeAspect="1"/>
            </p:cNvPicPr>
            <p:nvPr/>
          </p:nvPicPr>
          <p:blipFill>
            <a:blip r:embed="rId3" cstate="print"/>
            <a:srcRect/>
            <a:stretch>
              <a:fillRect/>
            </a:stretch>
          </p:blipFill>
          <p:spPr bwMode="auto">
            <a:xfrm>
              <a:off x="467804" y="3275781"/>
              <a:ext cx="648072" cy="648072"/>
            </a:xfrm>
            <a:prstGeom prst="rect">
              <a:avLst/>
            </a:prstGeom>
            <a:noFill/>
            <a:ln w="9525">
              <a:noFill/>
              <a:miter lim="800000"/>
              <a:headEnd/>
              <a:tailEnd/>
            </a:ln>
          </p:spPr>
        </p:pic>
        <p:sp>
          <p:nvSpPr>
            <p:cNvPr id="12326" name="pole tekstowe 23"/>
            <p:cNvSpPr txBox="1">
              <a:spLocks noChangeArrowheads="1"/>
            </p:cNvSpPr>
            <p:nvPr/>
          </p:nvSpPr>
          <p:spPr bwMode="auto">
            <a:xfrm>
              <a:off x="353259" y="3878267"/>
              <a:ext cx="852464" cy="271386"/>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2327" name="Obraz 25" descr="1345537494_Sitemap - Flowchart.png"/>
            <p:cNvPicPr>
              <a:picLocks noChangeAspect="1"/>
            </p:cNvPicPr>
            <p:nvPr/>
          </p:nvPicPr>
          <p:blipFill>
            <a:blip r:embed="rId4" cstate="print"/>
            <a:srcRect/>
            <a:stretch>
              <a:fillRect/>
            </a:stretch>
          </p:blipFill>
          <p:spPr bwMode="auto">
            <a:xfrm>
              <a:off x="431800" y="4211885"/>
              <a:ext cx="720080" cy="720080"/>
            </a:xfrm>
            <a:prstGeom prst="rect">
              <a:avLst/>
            </a:prstGeom>
            <a:noFill/>
            <a:ln w="9525">
              <a:noFill/>
              <a:miter lim="800000"/>
              <a:headEnd/>
              <a:tailEnd/>
            </a:ln>
          </p:spPr>
        </p:pic>
        <p:sp>
          <p:nvSpPr>
            <p:cNvPr id="12328" name="pole tekstowe 26"/>
            <p:cNvSpPr txBox="1">
              <a:spLocks noChangeArrowheads="1"/>
            </p:cNvSpPr>
            <p:nvPr/>
          </p:nvSpPr>
          <p:spPr bwMode="auto">
            <a:xfrm>
              <a:off x="505544" y="4094291"/>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sp>
          <p:nvSpPr>
            <p:cNvPr id="12329" name="pole tekstowe 27"/>
            <p:cNvSpPr txBox="1">
              <a:spLocks noChangeArrowheads="1"/>
            </p:cNvSpPr>
            <p:nvPr/>
          </p:nvSpPr>
          <p:spPr bwMode="auto">
            <a:xfrm>
              <a:off x="283650" y="4859957"/>
              <a:ext cx="1016381" cy="441004"/>
            </a:xfrm>
            <a:prstGeom prst="rect">
              <a:avLst/>
            </a:prstGeom>
            <a:noFill/>
            <a:ln w="9525">
              <a:noFill/>
              <a:miter lim="800000"/>
              <a:headEnd/>
              <a:tailEnd/>
            </a:ln>
          </p:spPr>
          <p:txBody>
            <a:bodyPr>
              <a:spAutoFit/>
            </a:bodyPr>
            <a:lstStyle/>
            <a:p>
              <a:pPr algn="ctr"/>
              <a:r>
                <a:rPr lang="pl-PL" sz="1000">
                  <a:latin typeface="Calibri" pitchFamily="34" charset="0"/>
                </a:rPr>
                <a:t>Workflow environment</a:t>
              </a:r>
            </a:p>
          </p:txBody>
        </p:sp>
        <p:sp>
          <p:nvSpPr>
            <p:cNvPr id="12330" name="pole tekstowe 28"/>
            <p:cNvSpPr txBox="1">
              <a:spLocks noChangeArrowheads="1"/>
            </p:cNvSpPr>
            <p:nvPr/>
          </p:nvSpPr>
          <p:spPr bwMode="auto">
            <a:xfrm>
              <a:off x="505544" y="5246419"/>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pic>
          <p:nvPicPr>
            <p:cNvPr id="12331" name="Obraz 87" descr="admin.png"/>
            <p:cNvPicPr>
              <a:picLocks noChangeAspect="1"/>
            </p:cNvPicPr>
            <p:nvPr/>
          </p:nvPicPr>
          <p:blipFill>
            <a:blip r:embed="rId5" cstate="print"/>
            <a:srcRect/>
            <a:stretch>
              <a:fillRect/>
            </a:stretch>
          </p:blipFill>
          <p:spPr bwMode="auto">
            <a:xfrm>
              <a:off x="567527" y="5508029"/>
              <a:ext cx="448627" cy="576064"/>
            </a:xfrm>
            <a:prstGeom prst="rect">
              <a:avLst/>
            </a:prstGeom>
            <a:noFill/>
            <a:ln w="9525">
              <a:noFill/>
              <a:miter lim="800000"/>
              <a:headEnd/>
              <a:tailEnd/>
            </a:ln>
          </p:spPr>
        </p:pic>
        <p:sp>
          <p:nvSpPr>
            <p:cNvPr id="12332" name="pole tekstowe 30"/>
            <p:cNvSpPr txBox="1">
              <a:spLocks noChangeArrowheads="1"/>
            </p:cNvSpPr>
            <p:nvPr/>
          </p:nvSpPr>
          <p:spPr bwMode="auto">
            <a:xfrm>
              <a:off x="283650" y="6084093"/>
              <a:ext cx="1016381" cy="271386"/>
            </a:xfrm>
            <a:prstGeom prst="rect">
              <a:avLst/>
            </a:prstGeom>
            <a:noFill/>
            <a:ln w="9525">
              <a:noFill/>
              <a:miter lim="800000"/>
              <a:headEnd/>
              <a:tailEnd/>
            </a:ln>
          </p:spPr>
          <p:txBody>
            <a:bodyPr>
              <a:spAutoFit/>
            </a:bodyPr>
            <a:lstStyle/>
            <a:p>
              <a:pPr algn="ctr"/>
              <a:r>
                <a:rPr lang="pl-PL" sz="1000">
                  <a:latin typeface="Calibri" pitchFamily="34" charset="0"/>
                </a:rPr>
                <a:t>End user</a:t>
              </a:r>
            </a:p>
          </p:txBody>
        </p:sp>
      </p:grpSp>
      <p:cxnSp>
        <p:nvCxnSpPr>
          <p:cNvPr id="33" name="Łącznik prosty ze strzałką 32"/>
          <p:cNvCxnSpPr/>
          <p:nvPr/>
        </p:nvCxnSpPr>
        <p:spPr>
          <a:xfrm>
            <a:off x="1110241" y="3380271"/>
            <a:ext cx="1632960" cy="0"/>
          </a:xfrm>
          <a:prstGeom prst="straightConnector1">
            <a:avLst/>
          </a:prstGeom>
          <a:ln>
            <a:solidFill>
              <a:srgbClr val="26697A"/>
            </a:solidFill>
            <a:tailEnd type="triangle"/>
          </a:ln>
        </p:spPr>
        <p:style>
          <a:lnRef idx="1">
            <a:schemeClr val="accent1"/>
          </a:lnRef>
          <a:fillRef idx="0">
            <a:schemeClr val="accent1"/>
          </a:fillRef>
          <a:effectRef idx="0">
            <a:schemeClr val="accent1"/>
          </a:effectRef>
          <a:fontRef idx="minor">
            <a:schemeClr val="tx1"/>
          </a:fontRef>
        </p:style>
      </p:cxnSp>
      <p:sp>
        <p:nvSpPr>
          <p:cNvPr id="12304" name="pole tekstowe 14"/>
          <p:cNvSpPr txBox="1">
            <a:spLocks noChangeArrowheads="1"/>
          </p:cNvSpPr>
          <p:nvPr/>
        </p:nvSpPr>
        <p:spPr bwMode="auto">
          <a:xfrm>
            <a:off x="1110241" y="3380271"/>
            <a:ext cx="1632960" cy="502613"/>
          </a:xfrm>
          <a:prstGeom prst="rect">
            <a:avLst/>
          </a:prstGeom>
          <a:noFill/>
          <a:ln w="9525">
            <a:noFill/>
            <a:miter lim="800000"/>
            <a:headEnd/>
            <a:tailEnd/>
          </a:ln>
        </p:spPr>
        <p:txBody>
          <a:bodyPr lIns="82945" tIns="41473" rIns="82945" bIns="41473">
            <a:spAutoFit/>
          </a:bodyPr>
          <a:lstStyle/>
          <a:p>
            <a:r>
              <a:rPr lang="pl-PL" sz="900">
                <a:latin typeface="Calibri" pitchFamily="34" charset="0"/>
              </a:rPr>
              <a:t>Present security token (obtained from authentication service)</a:t>
            </a:r>
          </a:p>
        </p:txBody>
      </p:sp>
      <p:sp>
        <p:nvSpPr>
          <p:cNvPr id="12305" name="pole tekstowe 291"/>
          <p:cNvSpPr txBox="1">
            <a:spLocks noChangeArrowheads="1"/>
          </p:cNvSpPr>
          <p:nvPr/>
        </p:nvSpPr>
        <p:spPr bwMode="auto">
          <a:xfrm>
            <a:off x="3134880" y="3969294"/>
            <a:ext cx="1306080" cy="250586"/>
          </a:xfrm>
          <a:prstGeom prst="rect">
            <a:avLst/>
          </a:prstGeom>
          <a:noFill/>
          <a:ln w="9525">
            <a:noFill/>
            <a:miter lim="800000"/>
            <a:headEnd/>
            <a:tailEnd/>
          </a:ln>
        </p:spPr>
        <p:txBody>
          <a:bodyPr lIns="82945" tIns="41473" rIns="82945" bIns="41473">
            <a:spAutoFit/>
          </a:bodyPr>
          <a:lstStyle/>
          <a:p>
            <a:pPr algn="ctr"/>
            <a:r>
              <a:rPr lang="pl-PL" sz="1100" dirty="0" err="1">
                <a:latin typeface="Calibri" pitchFamily="34" charset="0"/>
              </a:rPr>
              <a:t>Tomcat</a:t>
            </a:r>
            <a:r>
              <a:rPr lang="pl-PL" sz="1100" dirty="0">
                <a:latin typeface="Calibri" pitchFamily="34" charset="0"/>
              </a:rPr>
              <a:t> </a:t>
            </a:r>
            <a:r>
              <a:rPr lang="pl-PL" sz="1100" dirty="0" err="1">
                <a:latin typeface="Calibri" pitchFamily="34" charset="0"/>
              </a:rPr>
              <a:t>container</a:t>
            </a:r>
            <a:endParaRPr lang="en-US" sz="1100" dirty="0">
              <a:latin typeface="Calibri" pitchFamily="34" charset="0"/>
            </a:endParaRPr>
          </a:p>
        </p:txBody>
      </p:sp>
      <p:cxnSp>
        <p:nvCxnSpPr>
          <p:cNvPr id="43" name="Łącznik prosty 42"/>
          <p:cNvCxnSpPr/>
          <p:nvPr/>
        </p:nvCxnSpPr>
        <p:spPr>
          <a:xfrm>
            <a:off x="3011040" y="3998096"/>
            <a:ext cx="1560960" cy="0"/>
          </a:xfrm>
          <a:prstGeom prst="line">
            <a:avLst/>
          </a:prstGeom>
          <a:ln w="19050">
            <a:solidFill>
              <a:srgbClr val="26697A"/>
            </a:solidFill>
            <a:prstDash val="dash"/>
          </a:ln>
        </p:spPr>
        <p:style>
          <a:lnRef idx="1">
            <a:schemeClr val="accent1"/>
          </a:lnRef>
          <a:fillRef idx="0">
            <a:schemeClr val="accent1"/>
          </a:fillRef>
          <a:effectRef idx="0">
            <a:schemeClr val="accent1"/>
          </a:effectRef>
          <a:fontRef idx="minor">
            <a:schemeClr val="tx1"/>
          </a:fontRef>
        </p:style>
      </p:cxnSp>
      <p:grpSp>
        <p:nvGrpSpPr>
          <p:cNvPr id="4" name="Grupa 44"/>
          <p:cNvGrpSpPr>
            <a:grpSpLocks/>
          </p:cNvGrpSpPr>
          <p:nvPr/>
        </p:nvGrpSpPr>
        <p:grpSpPr bwMode="auto">
          <a:xfrm>
            <a:off x="6400800" y="3576132"/>
            <a:ext cx="1559520" cy="653829"/>
            <a:chOff x="5193258" y="4068365"/>
            <a:chExt cx="1719262" cy="719584"/>
          </a:xfrm>
        </p:grpSpPr>
        <p:sp>
          <p:nvSpPr>
            <p:cNvPr id="46" name="Prostokąt zaokrąglony 45"/>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4" name="pole tekstowe 291"/>
            <p:cNvSpPr txBox="1">
              <a:spLocks noChangeArrowheads="1"/>
            </p:cNvSpPr>
            <p:nvPr/>
          </p:nvSpPr>
          <p:spPr bwMode="auto">
            <a:xfrm>
              <a:off x="5696619" y="4283893"/>
              <a:ext cx="783853" cy="287920"/>
            </a:xfrm>
            <a:prstGeom prst="rect">
              <a:avLst/>
            </a:prstGeom>
            <a:noFill/>
            <a:ln w="9525">
              <a:noFill/>
              <a:miter lim="800000"/>
              <a:headEnd/>
              <a:tailEnd/>
            </a:ln>
          </p:spPr>
          <p:txBody>
            <a:bodyPr>
              <a:spAutoFit/>
            </a:bodyPr>
            <a:lstStyle/>
            <a:p>
              <a:r>
                <a:rPr lang="pl-PL" sz="1100">
                  <a:latin typeface="Calibri" pitchFamily="34" charset="0"/>
                </a:rPr>
                <a:t>WebDAV</a:t>
              </a:r>
              <a:endParaRPr lang="en-US" sz="1100">
                <a:latin typeface="Calibri" pitchFamily="34" charset="0"/>
              </a:endParaRPr>
            </a:p>
          </p:txBody>
        </p:sp>
      </p:grpSp>
      <p:sp>
        <p:nvSpPr>
          <p:cNvPr id="12308" name="pole tekstowe 291"/>
          <p:cNvSpPr txBox="1">
            <a:spLocks noChangeArrowheads="1"/>
          </p:cNvSpPr>
          <p:nvPr/>
        </p:nvSpPr>
        <p:spPr bwMode="auto">
          <a:xfrm>
            <a:off x="8033761" y="3642378"/>
            <a:ext cx="7113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User access</a:t>
            </a:r>
          </a:p>
          <a:p>
            <a:pPr algn="ctr"/>
            <a:r>
              <a:rPr lang="pl-PL" sz="1300">
                <a:latin typeface="Calibri" pitchFamily="34" charset="0"/>
              </a:rPr>
              <a:t>layer</a:t>
            </a:r>
            <a:endParaRPr lang="en-US" sz="1300">
              <a:latin typeface="Calibri" pitchFamily="34" charset="0"/>
            </a:endParaRPr>
          </a:p>
        </p:txBody>
      </p:sp>
      <p:grpSp>
        <p:nvGrpSpPr>
          <p:cNvPr id="5" name="Grupa 48"/>
          <p:cNvGrpSpPr>
            <a:grpSpLocks/>
          </p:cNvGrpSpPr>
          <p:nvPr/>
        </p:nvGrpSpPr>
        <p:grpSpPr bwMode="auto">
          <a:xfrm>
            <a:off x="3003841" y="4361015"/>
            <a:ext cx="1559520" cy="652388"/>
            <a:chOff x="5193258" y="4068365"/>
            <a:chExt cx="1719262" cy="719584"/>
          </a:xfrm>
        </p:grpSpPr>
        <p:sp>
          <p:nvSpPr>
            <p:cNvPr id="50" name="Prostokąt zaokrąglony 49"/>
            <p:cNvSpPr/>
            <p:nvPr/>
          </p:nvSpPr>
          <p:spPr bwMode="auto">
            <a:xfrm>
              <a:off x="5193258" y="4068365"/>
              <a:ext cx="1719262"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2" name="pole tekstowe 291"/>
            <p:cNvSpPr txBox="1">
              <a:spLocks noChangeArrowheads="1"/>
            </p:cNvSpPr>
            <p:nvPr/>
          </p:nvSpPr>
          <p:spPr bwMode="auto">
            <a:xfrm>
              <a:off x="5521858" y="4191415"/>
              <a:ext cx="1079524" cy="475268"/>
            </a:xfrm>
            <a:prstGeom prst="rect">
              <a:avLst/>
            </a:prstGeom>
            <a:noFill/>
            <a:ln w="9525">
              <a:noFill/>
              <a:miter lim="800000"/>
              <a:headEnd/>
              <a:tailEnd/>
            </a:ln>
          </p:spPr>
          <p:txBody>
            <a:bodyPr>
              <a:spAutoFit/>
            </a:bodyPr>
            <a:lstStyle/>
            <a:p>
              <a:pPr algn="ctr"/>
              <a:r>
                <a:rPr lang="en-GB" sz="1100">
                  <a:latin typeface="Calibri" pitchFamily="34" charset="0"/>
                </a:rPr>
                <a:t>QCG Computing</a:t>
              </a:r>
              <a:endParaRPr lang="en-US" sz="1100">
                <a:latin typeface="Calibri" pitchFamily="34" charset="0"/>
              </a:endParaRPr>
            </a:p>
          </p:txBody>
        </p:sp>
      </p:grpSp>
      <p:grpSp>
        <p:nvGrpSpPr>
          <p:cNvPr id="6" name="Grupa 54"/>
          <p:cNvGrpSpPr>
            <a:grpSpLocks/>
          </p:cNvGrpSpPr>
          <p:nvPr/>
        </p:nvGrpSpPr>
        <p:grpSpPr bwMode="auto">
          <a:xfrm>
            <a:off x="4618080" y="4361015"/>
            <a:ext cx="1697760" cy="652388"/>
            <a:chOff x="5099479" y="4068365"/>
            <a:chExt cx="1872208" cy="719584"/>
          </a:xfrm>
        </p:grpSpPr>
        <p:sp>
          <p:nvSpPr>
            <p:cNvPr id="56" name="Prostokąt zaokrąglony 55"/>
            <p:cNvSpPr/>
            <p:nvPr/>
          </p:nvSpPr>
          <p:spPr bwMode="auto">
            <a:xfrm>
              <a:off x="5193168" y="4068365"/>
              <a:ext cx="1719765"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0" name="pole tekstowe 291"/>
            <p:cNvSpPr txBox="1">
              <a:spLocks noChangeArrowheads="1"/>
            </p:cNvSpPr>
            <p:nvPr/>
          </p:nvSpPr>
          <p:spPr bwMode="auto">
            <a:xfrm>
              <a:off x="5099479" y="4111908"/>
              <a:ext cx="1872208" cy="661981"/>
            </a:xfrm>
            <a:prstGeom prst="rect">
              <a:avLst/>
            </a:prstGeom>
            <a:noFill/>
            <a:ln w="9525">
              <a:noFill/>
              <a:miter lim="800000"/>
              <a:headEnd/>
              <a:tailEnd/>
            </a:ln>
          </p:spPr>
          <p:txBody>
            <a:bodyPr>
              <a:spAutoFit/>
            </a:bodyPr>
            <a:lstStyle/>
            <a:p>
              <a:pPr algn="ctr"/>
              <a:r>
                <a:rPr lang="pl-PL" sz="1100">
                  <a:latin typeface="Calibri" pitchFamily="34" charset="0"/>
                </a:rPr>
                <a:t>Job Submission Service (OGSA BES / Globus GRAM)</a:t>
              </a:r>
              <a:endParaRPr lang="en-US" sz="1100">
                <a:latin typeface="Calibri" pitchFamily="34" charset="0"/>
              </a:endParaRPr>
            </a:p>
          </p:txBody>
        </p:sp>
      </p:grpSp>
      <p:grpSp>
        <p:nvGrpSpPr>
          <p:cNvPr id="7" name="Grupa 57"/>
          <p:cNvGrpSpPr>
            <a:grpSpLocks/>
          </p:cNvGrpSpPr>
          <p:nvPr/>
        </p:nvGrpSpPr>
        <p:grpSpPr bwMode="auto">
          <a:xfrm>
            <a:off x="6400801" y="4361015"/>
            <a:ext cx="1568160" cy="652388"/>
            <a:chOff x="5193258" y="4068365"/>
            <a:chExt cx="1728191" cy="719584"/>
          </a:xfrm>
        </p:grpSpPr>
        <p:sp>
          <p:nvSpPr>
            <p:cNvPr id="59" name="Prostokąt zaokrąglony 58"/>
            <p:cNvSpPr/>
            <p:nvPr/>
          </p:nvSpPr>
          <p:spPr bwMode="auto">
            <a:xfrm>
              <a:off x="5193258" y="4068365"/>
              <a:ext cx="1718669"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18" name="pole tekstowe 291"/>
            <p:cNvSpPr txBox="1">
              <a:spLocks noChangeArrowheads="1"/>
            </p:cNvSpPr>
            <p:nvPr/>
          </p:nvSpPr>
          <p:spPr bwMode="auto">
            <a:xfrm>
              <a:off x="5193258" y="4283893"/>
              <a:ext cx="1728191" cy="288556"/>
            </a:xfrm>
            <a:prstGeom prst="rect">
              <a:avLst/>
            </a:prstGeom>
            <a:noFill/>
            <a:ln w="9525">
              <a:noFill/>
              <a:miter lim="800000"/>
              <a:headEnd/>
              <a:tailEnd/>
            </a:ln>
          </p:spPr>
          <p:txBody>
            <a:bodyPr>
              <a:spAutoFit/>
            </a:bodyPr>
            <a:lstStyle/>
            <a:p>
              <a:pPr algn="ctr"/>
              <a:r>
                <a:rPr lang="pl-PL" sz="1100">
                  <a:latin typeface="Calibri" pitchFamily="34" charset="0"/>
                </a:rPr>
                <a:t>RealityGrid SWS</a:t>
              </a:r>
              <a:endParaRPr lang="en-US" sz="1100">
                <a:latin typeface="Calibri" pitchFamily="34" charset="0"/>
              </a:endParaRPr>
            </a:p>
          </p:txBody>
        </p:sp>
      </p:grpSp>
      <p:sp>
        <p:nvSpPr>
          <p:cNvPr id="12312" name="pole tekstowe 291"/>
          <p:cNvSpPr txBox="1">
            <a:spLocks noChangeArrowheads="1"/>
          </p:cNvSpPr>
          <p:nvPr/>
        </p:nvSpPr>
        <p:spPr bwMode="auto">
          <a:xfrm>
            <a:off x="7968960" y="4361015"/>
            <a:ext cx="8481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Resource client</a:t>
            </a:r>
          </a:p>
          <a:p>
            <a:pPr algn="ctr"/>
            <a:r>
              <a:rPr lang="pl-PL" sz="1300">
                <a:latin typeface="Calibri" pitchFamily="34" charset="0"/>
              </a:rPr>
              <a:t>layer</a:t>
            </a:r>
            <a:endParaRPr lang="en-US" sz="1300">
              <a:latin typeface="Calibri" pitchFamily="34" charset="0"/>
            </a:endParaRPr>
          </a:p>
        </p:txBody>
      </p:sp>
      <p:pic>
        <p:nvPicPr>
          <p:cNvPr id="12313" name="Obraz 246" descr="generic_server02.png"/>
          <p:cNvPicPr>
            <a:picLocks noChangeAspect="1"/>
          </p:cNvPicPr>
          <p:nvPr/>
        </p:nvPicPr>
        <p:blipFill>
          <a:blip r:embed="rId6" cstate="print"/>
          <a:srcRect/>
          <a:stretch>
            <a:fillRect/>
          </a:stretch>
        </p:blipFill>
        <p:spPr bwMode="auto">
          <a:xfrm>
            <a:off x="7380001" y="5840383"/>
            <a:ext cx="479520" cy="627906"/>
          </a:xfrm>
          <a:prstGeom prst="rect">
            <a:avLst/>
          </a:prstGeom>
          <a:noFill/>
          <a:ln w="9525">
            <a:noFill/>
            <a:miter lim="800000"/>
            <a:headEnd/>
            <a:tailEnd/>
          </a:ln>
        </p:spPr>
      </p:pic>
      <p:pic>
        <p:nvPicPr>
          <p:cNvPr id="12314" name="Obraz 247" descr="db1.png"/>
          <p:cNvPicPr>
            <a:picLocks noChangeAspect="1"/>
          </p:cNvPicPr>
          <p:nvPr/>
        </p:nvPicPr>
        <p:blipFill>
          <a:blip r:embed="rId7" cstate="print"/>
          <a:srcRect/>
          <a:stretch>
            <a:fillRect/>
          </a:stretch>
        </p:blipFill>
        <p:spPr bwMode="auto">
          <a:xfrm>
            <a:off x="7976160" y="5874947"/>
            <a:ext cx="535680" cy="591902"/>
          </a:xfrm>
          <a:prstGeom prst="rect">
            <a:avLst/>
          </a:prstGeom>
          <a:noFill/>
          <a:ln w="9525">
            <a:noFill/>
            <a:miter lim="800000"/>
            <a:headEnd/>
            <a:tailEnd/>
          </a:ln>
        </p:spPr>
      </p:pic>
      <p:cxnSp>
        <p:nvCxnSpPr>
          <p:cNvPr id="65" name="Łącznik prosty ze strzałką 64"/>
          <p:cNvCxnSpPr/>
          <p:nvPr/>
        </p:nvCxnSpPr>
        <p:spPr>
          <a:xfrm>
            <a:off x="4376160" y="5209263"/>
            <a:ext cx="0" cy="457968"/>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16" name="pole tekstowe 14"/>
          <p:cNvSpPr txBox="1">
            <a:spLocks noChangeArrowheads="1"/>
          </p:cNvSpPr>
          <p:nvPr/>
        </p:nvSpPr>
        <p:spPr bwMode="auto">
          <a:xfrm>
            <a:off x="4440960" y="5209263"/>
            <a:ext cx="2939040" cy="362918"/>
          </a:xfrm>
          <a:prstGeom prst="rect">
            <a:avLst/>
          </a:prstGeom>
          <a:noFill/>
          <a:ln w="9525">
            <a:noFill/>
            <a:miter lim="800000"/>
            <a:headEnd/>
            <a:tailEnd/>
          </a:ln>
        </p:spPr>
        <p:txBody>
          <a:bodyPr lIns="82945" tIns="41473" rIns="82945" bIns="41473">
            <a:spAutoFit/>
          </a:bodyPr>
          <a:lstStyle/>
          <a:p>
            <a:r>
              <a:rPr lang="pl-PL" sz="900">
                <a:latin typeface="Calibri" pitchFamily="34" charset="0"/>
              </a:rPr>
              <a:t>Delegate credentials, instantiate computing tasks, poll for execution status and retrieve results on behalf of the client</a:t>
            </a: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fontAlgn="auto">
              <a:lnSpc>
                <a:spcPct val="100000"/>
              </a:lnSpc>
              <a:spcBef>
                <a:spcPct val="0"/>
              </a:spcBef>
              <a:spcAft>
                <a:spcPts val="0"/>
              </a:spcAft>
              <a:buClrTx/>
              <a:buSzPct val="45000"/>
              <a:tabLst/>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HPC </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execution</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 environment</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9370747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noChangeArrowheads="1"/>
          </p:cNvSpPr>
          <p:nvPr/>
        </p:nvSpPr>
        <p:spPr bwMode="auto">
          <a:xfrm>
            <a:off x="6632640" y="4287331"/>
            <a:ext cx="1224000" cy="246265"/>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6" name="Text Box 2"/>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a:spcBef>
                <a:spcPct val="0"/>
              </a:spcBef>
              <a:buSzPct val="45000"/>
              <a:buFontTx/>
              <a:buNone/>
              <a:tabLst/>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Data </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a</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ccess</a:t>
            </a:r>
            <a:r>
              <a:rPr lang="pl-PL"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for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l</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arge</a:t>
            </a:r>
            <a:r>
              <a:rPr lang="pl-PL"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b</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inary</a:t>
            </a:r>
            <a:r>
              <a:rPr lang="pl-PL"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o</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bjects</a:t>
            </a:r>
            <a:endPar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6147" name="AutoShape 3"/>
          <p:cNvSpPr>
            <a:spLocks noChangeArrowheads="1"/>
          </p:cNvSpPr>
          <p:nvPr/>
        </p:nvSpPr>
        <p:spPr bwMode="auto">
          <a:xfrm>
            <a:off x="874081" y="1299016"/>
            <a:ext cx="3129120" cy="2390651"/>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8" name="AutoShape 4"/>
          <p:cNvSpPr>
            <a:spLocks noChangeArrowheads="1"/>
          </p:cNvSpPr>
          <p:nvPr/>
        </p:nvSpPr>
        <p:spPr bwMode="auto">
          <a:xfrm>
            <a:off x="995040" y="1366704"/>
            <a:ext cx="99648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9" name="Text Box 5"/>
          <p:cNvSpPr txBox="1">
            <a:spLocks noChangeArrowheads="1"/>
          </p:cNvSpPr>
          <p:nvPr/>
        </p:nvSpPr>
        <p:spPr bwMode="auto">
          <a:xfrm>
            <a:off x="895680" y="1394067"/>
            <a:ext cx="115488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LOBCDER host</a:t>
            </a:r>
          </a:p>
          <a:p>
            <a:pPr algn="ctr" eaLnBrk="1" hangingPunct="1">
              <a:buClrTx/>
              <a:buSzPct val="80000"/>
              <a:buFontTx/>
              <a:buNone/>
            </a:pPr>
            <a:r>
              <a:rPr lang="pl-PL" sz="1000">
                <a:latin typeface="Calibri" pitchFamily="34" charset="0"/>
              </a:rPr>
              <a:t>(149.156.10.143)</a:t>
            </a:r>
          </a:p>
        </p:txBody>
      </p:sp>
      <p:sp>
        <p:nvSpPr>
          <p:cNvPr id="6150" name="AutoShape 6"/>
          <p:cNvSpPr>
            <a:spLocks noChangeArrowheads="1"/>
          </p:cNvSpPr>
          <p:nvPr/>
        </p:nvSpPr>
        <p:spPr bwMode="auto">
          <a:xfrm>
            <a:off x="969121" y="2223594"/>
            <a:ext cx="2927520" cy="1360943"/>
          </a:xfrm>
          <a:prstGeom prst="roundRect">
            <a:avLst>
              <a:gd name="adj" fmla="val 691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1" name="Text Box 7"/>
          <p:cNvSpPr txBox="1">
            <a:spLocks noChangeArrowheads="1"/>
          </p:cNvSpPr>
          <p:nvPr/>
        </p:nvSpPr>
        <p:spPr bwMode="auto">
          <a:xfrm>
            <a:off x="1272960" y="2252397"/>
            <a:ext cx="233568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LOBCDER service backend</a:t>
            </a:r>
          </a:p>
        </p:txBody>
      </p:sp>
      <p:sp>
        <p:nvSpPr>
          <p:cNvPr id="6152" name="AutoShape 8"/>
          <p:cNvSpPr>
            <a:spLocks noChangeArrowheads="1"/>
          </p:cNvSpPr>
          <p:nvPr/>
        </p:nvSpPr>
        <p:spPr bwMode="auto">
          <a:xfrm>
            <a:off x="3083040" y="2936469"/>
            <a:ext cx="626400" cy="551577"/>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3" name="Text Box 9"/>
          <p:cNvSpPr txBox="1">
            <a:spLocks noChangeArrowheads="1"/>
          </p:cNvSpPr>
          <p:nvPr/>
        </p:nvSpPr>
        <p:spPr bwMode="auto">
          <a:xfrm>
            <a:off x="2884320" y="3079044"/>
            <a:ext cx="101232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catalogue</a:t>
            </a:r>
          </a:p>
        </p:txBody>
      </p:sp>
      <p:sp>
        <p:nvSpPr>
          <p:cNvPr id="6154" name="AutoShape 10"/>
          <p:cNvSpPr>
            <a:spLocks noChangeArrowheads="1"/>
          </p:cNvSpPr>
          <p:nvPr/>
        </p:nvSpPr>
        <p:spPr bwMode="auto">
          <a:xfrm>
            <a:off x="2584801" y="1458874"/>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5" name="Text Box 11"/>
          <p:cNvSpPr txBox="1">
            <a:spLocks noChangeArrowheads="1"/>
          </p:cNvSpPr>
          <p:nvPr/>
        </p:nvSpPr>
        <p:spPr bwMode="auto">
          <a:xfrm>
            <a:off x="2651041" y="1504958"/>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WebDAV servlet</a:t>
            </a:r>
          </a:p>
        </p:txBody>
      </p:sp>
      <p:sp>
        <p:nvSpPr>
          <p:cNvPr id="6156" name="Oval 12"/>
          <p:cNvSpPr>
            <a:spLocks noChangeArrowheads="1"/>
          </p:cNvSpPr>
          <p:nvPr/>
        </p:nvSpPr>
        <p:spPr bwMode="auto">
          <a:xfrm>
            <a:off x="4168801" y="1565445"/>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7" name="Line 13"/>
          <p:cNvSpPr>
            <a:spLocks noChangeShapeType="1"/>
          </p:cNvSpPr>
          <p:nvPr/>
        </p:nvSpPr>
        <p:spPr bwMode="auto">
          <a:xfrm>
            <a:off x="4088161" y="160144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58" name="AutoShape 14"/>
          <p:cNvSpPr>
            <a:spLocks noChangeArrowheads="1"/>
          </p:cNvSpPr>
          <p:nvPr/>
        </p:nvSpPr>
        <p:spPr bwMode="auto">
          <a:xfrm>
            <a:off x="1088640" y="2513064"/>
            <a:ext cx="1895040" cy="29811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9" name="Text Box 15"/>
          <p:cNvSpPr txBox="1">
            <a:spLocks noChangeArrowheads="1"/>
          </p:cNvSpPr>
          <p:nvPr/>
        </p:nvSpPr>
        <p:spPr bwMode="auto">
          <a:xfrm>
            <a:off x="1592640" y="2524586"/>
            <a:ext cx="1656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factory</a:t>
            </a:r>
          </a:p>
        </p:txBody>
      </p:sp>
      <p:sp>
        <p:nvSpPr>
          <p:cNvPr id="6160" name="AutoShape 16"/>
          <p:cNvSpPr>
            <a:spLocks noChangeArrowheads="1"/>
          </p:cNvSpPr>
          <p:nvPr/>
        </p:nvSpPr>
        <p:spPr bwMode="auto">
          <a:xfrm>
            <a:off x="1123200" y="2950871"/>
            <a:ext cx="604800" cy="521335"/>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1" name="Text Box 17"/>
          <p:cNvSpPr txBox="1">
            <a:spLocks noChangeArrowheads="1"/>
          </p:cNvSpPr>
          <p:nvPr/>
        </p:nvSpPr>
        <p:spPr bwMode="auto">
          <a:xfrm>
            <a:off x="1046880" y="2936469"/>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p:txBody>
      </p:sp>
      <p:sp>
        <p:nvSpPr>
          <p:cNvPr id="6162" name="AutoShape 18"/>
          <p:cNvSpPr>
            <a:spLocks noChangeArrowheads="1"/>
          </p:cNvSpPr>
          <p:nvPr/>
        </p:nvSpPr>
        <p:spPr bwMode="auto">
          <a:xfrm>
            <a:off x="1872000" y="2942230"/>
            <a:ext cx="604800" cy="521335"/>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3" name="Text Box 19"/>
          <p:cNvSpPr txBox="1">
            <a:spLocks noChangeArrowheads="1"/>
          </p:cNvSpPr>
          <p:nvPr/>
        </p:nvSpPr>
        <p:spPr bwMode="auto">
          <a:xfrm>
            <a:off x="1784160" y="2926387"/>
            <a:ext cx="828000" cy="553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a:p>
            <a:pPr algn="ctr" eaLnBrk="1" hangingPunct="1">
              <a:buClrTx/>
              <a:buSzPct val="80000"/>
              <a:buFontTx/>
              <a:buNone/>
            </a:pPr>
            <a:r>
              <a:rPr lang="pl-PL" sz="1000">
                <a:latin typeface="Calibri" pitchFamily="34" charset="0"/>
              </a:rPr>
              <a:t>(SWIFT)</a:t>
            </a:r>
          </a:p>
        </p:txBody>
      </p:sp>
      <p:grpSp>
        <p:nvGrpSpPr>
          <p:cNvPr id="6164" name="Group 20"/>
          <p:cNvGrpSpPr>
            <a:grpSpLocks/>
          </p:cNvGrpSpPr>
          <p:nvPr/>
        </p:nvGrpSpPr>
        <p:grpSpPr bwMode="auto">
          <a:xfrm>
            <a:off x="1638720" y="3866805"/>
            <a:ext cx="1010880" cy="792083"/>
            <a:chOff x="1138" y="2685"/>
            <a:chExt cx="702" cy="550"/>
          </a:xfrm>
        </p:grpSpPr>
        <p:sp>
          <p:nvSpPr>
            <p:cNvPr id="6165" name="AutoShape 21"/>
            <p:cNvSpPr>
              <a:spLocks noChangeArrowheads="1"/>
            </p:cNvSpPr>
            <p:nvPr/>
          </p:nvSpPr>
          <p:spPr bwMode="auto">
            <a:xfrm>
              <a:off x="1276" y="2685"/>
              <a:ext cx="434" cy="548"/>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Text Box 22"/>
            <p:cNvSpPr txBox="1">
              <a:spLocks noChangeArrowheads="1"/>
            </p:cNvSpPr>
            <p:nvPr/>
          </p:nvSpPr>
          <p:spPr bwMode="auto">
            <a:xfrm>
              <a:off x="1138" y="2849"/>
              <a:ext cx="70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SWIFT</a:t>
              </a:r>
            </a:p>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backend</a:t>
              </a:r>
            </a:p>
          </p:txBody>
        </p:sp>
      </p:grpSp>
      <p:sp>
        <p:nvSpPr>
          <p:cNvPr id="6167" name="Line 23"/>
          <p:cNvSpPr>
            <a:spLocks noChangeShapeType="1"/>
          </p:cNvSpPr>
          <p:nvPr/>
        </p:nvSpPr>
        <p:spPr bwMode="auto">
          <a:xfrm>
            <a:off x="2174400" y="3479406"/>
            <a:ext cx="1440" cy="384521"/>
          </a:xfrm>
          <a:prstGeom prst="line">
            <a:avLst/>
          </a:prstGeom>
          <a:noFill/>
          <a:ln w="9360">
            <a:solidFill>
              <a:srgbClr val="385D8A"/>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68" name="AutoShape 24"/>
          <p:cNvSpPr>
            <a:spLocks noChangeArrowheads="1"/>
          </p:cNvSpPr>
          <p:nvPr/>
        </p:nvSpPr>
        <p:spPr bwMode="auto">
          <a:xfrm>
            <a:off x="4832640" y="1568326"/>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9" name="AutoShape 25"/>
          <p:cNvSpPr>
            <a:spLocks noChangeArrowheads="1"/>
          </p:cNvSpPr>
          <p:nvPr/>
        </p:nvSpPr>
        <p:spPr bwMode="auto">
          <a:xfrm>
            <a:off x="4904640" y="1631692"/>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0" name="Text Box 26"/>
          <p:cNvSpPr txBox="1">
            <a:spLocks noChangeArrowheads="1"/>
          </p:cNvSpPr>
          <p:nvPr/>
        </p:nvSpPr>
        <p:spPr bwMode="auto">
          <a:xfrm>
            <a:off x="4904640" y="1631692"/>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Core component host</a:t>
            </a:r>
          </a:p>
          <a:p>
            <a:pPr algn="ctr" eaLnBrk="1" hangingPunct="1">
              <a:buClrTx/>
              <a:buSzPct val="80000"/>
              <a:buFontTx/>
              <a:buNone/>
            </a:pPr>
            <a:r>
              <a:rPr lang="pl-PL" sz="1000">
                <a:latin typeface="Calibri" pitchFamily="34" charset="0"/>
              </a:rPr>
              <a:t>(vph.cyfronet.pl)</a:t>
            </a:r>
          </a:p>
        </p:txBody>
      </p:sp>
      <p:sp>
        <p:nvSpPr>
          <p:cNvPr id="6171" name="AutoShape 27"/>
          <p:cNvSpPr>
            <a:spLocks noChangeArrowheads="1"/>
          </p:cNvSpPr>
          <p:nvPr/>
        </p:nvSpPr>
        <p:spPr bwMode="auto">
          <a:xfrm>
            <a:off x="6704640" y="1640333"/>
            <a:ext cx="1152000" cy="1010986"/>
          </a:xfrm>
          <a:prstGeom prst="roundRect">
            <a:avLst>
              <a:gd name="adj" fmla="val 6912"/>
            </a:avLst>
          </a:prstGeom>
          <a:solidFill>
            <a:srgbClr val="E17B7C"/>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2" name="Text Box 28"/>
          <p:cNvSpPr txBox="1">
            <a:spLocks noChangeArrowheads="1"/>
          </p:cNvSpPr>
          <p:nvPr/>
        </p:nvSpPr>
        <p:spPr bwMode="auto">
          <a:xfrm>
            <a:off x="6632640" y="1712340"/>
            <a:ext cx="1368000" cy="938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Data Manager</a:t>
            </a:r>
          </a:p>
          <a:p>
            <a:pPr algn="ctr" eaLnBrk="1" hangingPunct="1">
              <a:buClrTx/>
              <a:buSzPct val="80000"/>
              <a:buFontTx/>
              <a:buNone/>
            </a:pPr>
            <a:r>
              <a:rPr lang="pl-PL" sz="1100">
                <a:latin typeface="Calibri" pitchFamily="34" charset="0"/>
              </a:rPr>
              <a:t>Portlet</a:t>
            </a:r>
          </a:p>
          <a:p>
            <a:pPr algn="ctr" eaLnBrk="1" hangingPunct="1">
              <a:buClrTx/>
              <a:buSzPct val="80000"/>
              <a:buFontTx/>
              <a:buNone/>
            </a:pPr>
            <a:r>
              <a:rPr lang="pl-PL" sz="1100">
                <a:latin typeface="Calibri" pitchFamily="34" charset="0"/>
              </a:rPr>
              <a:t>(VPH-Share</a:t>
            </a:r>
          </a:p>
          <a:p>
            <a:pPr algn="ctr" eaLnBrk="1" hangingPunct="1">
              <a:buClrTx/>
              <a:buSzPct val="80000"/>
              <a:buFontTx/>
              <a:buNone/>
            </a:pPr>
            <a:r>
              <a:rPr lang="pl-PL" sz="1100">
                <a:latin typeface="Calibri" pitchFamily="34" charset="0"/>
              </a:rPr>
              <a:t>Master Interface component)</a:t>
            </a:r>
          </a:p>
        </p:txBody>
      </p:sp>
      <p:pic>
        <p:nvPicPr>
          <p:cNvPr id="617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2144386"/>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4" name="Line 30"/>
          <p:cNvSpPr>
            <a:spLocks noChangeShapeType="1"/>
          </p:cNvSpPr>
          <p:nvPr/>
        </p:nvSpPr>
        <p:spPr bwMode="auto">
          <a:xfrm>
            <a:off x="4240800" y="1601448"/>
            <a:ext cx="288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5" name="Line 31"/>
          <p:cNvSpPr>
            <a:spLocks noChangeShapeType="1"/>
          </p:cNvSpPr>
          <p:nvPr/>
        </p:nvSpPr>
        <p:spPr bwMode="auto">
          <a:xfrm>
            <a:off x="4528800" y="1601448"/>
            <a:ext cx="15840" cy="2847179"/>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6" name="AutoShape 32"/>
          <p:cNvSpPr>
            <a:spLocks noChangeArrowheads="1"/>
          </p:cNvSpPr>
          <p:nvPr/>
        </p:nvSpPr>
        <p:spPr bwMode="auto">
          <a:xfrm>
            <a:off x="4832640" y="2884624"/>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7" name="AutoShape 33"/>
          <p:cNvSpPr>
            <a:spLocks noChangeArrowheads="1"/>
          </p:cNvSpPr>
          <p:nvPr/>
        </p:nvSpPr>
        <p:spPr bwMode="auto">
          <a:xfrm>
            <a:off x="4904640" y="2947990"/>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8" name="Text Box 34"/>
          <p:cNvSpPr txBox="1">
            <a:spLocks noChangeArrowheads="1"/>
          </p:cNvSpPr>
          <p:nvPr/>
        </p:nvSpPr>
        <p:spPr bwMode="auto">
          <a:xfrm>
            <a:off x="4904640" y="2947990"/>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Atomic Service Instance</a:t>
            </a:r>
          </a:p>
          <a:p>
            <a:pPr algn="ctr" eaLnBrk="1" hangingPunct="1">
              <a:buClrTx/>
              <a:buSzPct val="80000"/>
              <a:buFontTx/>
              <a:buNone/>
            </a:pPr>
            <a:r>
              <a:rPr lang="pl-PL" sz="1000">
                <a:latin typeface="Calibri" pitchFamily="34" charset="0"/>
              </a:rPr>
              <a:t>(10.100.x.x)</a:t>
            </a:r>
          </a:p>
        </p:txBody>
      </p:sp>
      <p:sp>
        <p:nvSpPr>
          <p:cNvPr id="6179" name="AutoShape 35"/>
          <p:cNvSpPr>
            <a:spLocks noChangeArrowheads="1"/>
          </p:cNvSpPr>
          <p:nvPr/>
        </p:nvSpPr>
        <p:spPr bwMode="auto">
          <a:xfrm>
            <a:off x="6704640" y="2956631"/>
            <a:ext cx="1152000" cy="1010986"/>
          </a:xfrm>
          <a:prstGeom prst="roundRect">
            <a:avLst>
              <a:gd name="adj" fmla="val 6912"/>
            </a:avLst>
          </a:prstGeom>
          <a:solidFill>
            <a:srgbClr val="8898C3"/>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0" name="Text Box 36"/>
          <p:cNvSpPr txBox="1">
            <a:spLocks noChangeArrowheads="1"/>
          </p:cNvSpPr>
          <p:nvPr/>
        </p:nvSpPr>
        <p:spPr bwMode="auto">
          <a:xfrm>
            <a:off x="6632640" y="3028639"/>
            <a:ext cx="1368000" cy="76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Service payload (VPH-Share application component)</a:t>
            </a:r>
          </a:p>
        </p:txBody>
      </p:sp>
      <p:pic>
        <p:nvPicPr>
          <p:cNvPr id="6181"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3460684"/>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82" name="AutoShape 38"/>
          <p:cNvSpPr>
            <a:spLocks noChangeArrowheads="1"/>
          </p:cNvSpPr>
          <p:nvPr/>
        </p:nvSpPr>
        <p:spPr bwMode="auto">
          <a:xfrm>
            <a:off x="4832640" y="4225404"/>
            <a:ext cx="3129120" cy="375880"/>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3" name="Text Box 39"/>
          <p:cNvSpPr txBox="1">
            <a:spLocks noChangeArrowheads="1"/>
          </p:cNvSpPr>
          <p:nvPr/>
        </p:nvSpPr>
        <p:spPr bwMode="auto">
          <a:xfrm>
            <a:off x="6704640" y="4287331"/>
            <a:ext cx="1152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External host</a:t>
            </a:r>
          </a:p>
        </p:txBody>
      </p:sp>
      <p:sp>
        <p:nvSpPr>
          <p:cNvPr id="6184" name="AutoShape 40"/>
          <p:cNvSpPr>
            <a:spLocks noChangeArrowheads="1"/>
          </p:cNvSpPr>
          <p:nvPr/>
        </p:nvSpPr>
        <p:spPr bwMode="auto">
          <a:xfrm>
            <a:off x="4904640" y="4287331"/>
            <a:ext cx="1656000" cy="246265"/>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5" name="Text Box 41"/>
          <p:cNvSpPr txBox="1">
            <a:spLocks noChangeArrowheads="1"/>
          </p:cNvSpPr>
          <p:nvPr/>
        </p:nvSpPr>
        <p:spPr bwMode="auto">
          <a:xfrm>
            <a:off x="4904640" y="4287331"/>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Generic WebDAV client</a:t>
            </a:r>
          </a:p>
        </p:txBody>
      </p:sp>
      <p:cxnSp>
        <p:nvCxnSpPr>
          <p:cNvPr id="6186" name="AutoShape 42"/>
          <p:cNvCxnSpPr>
            <a:cxnSpLocks noChangeShapeType="1"/>
          </p:cNvCxnSpPr>
          <p:nvPr/>
        </p:nvCxnSpPr>
        <p:spPr bwMode="auto">
          <a:xfrm>
            <a:off x="4544641" y="4448628"/>
            <a:ext cx="36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7" name="AutoShape 43"/>
          <p:cNvCxnSpPr>
            <a:cxnSpLocks noChangeShapeType="1"/>
          </p:cNvCxnSpPr>
          <p:nvPr/>
        </p:nvCxnSpPr>
        <p:spPr bwMode="auto">
          <a:xfrm>
            <a:off x="4544640" y="3872567"/>
            <a:ext cx="144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8" name="AutoShape 44"/>
          <p:cNvCxnSpPr>
            <a:cxnSpLocks noChangeShapeType="1"/>
          </p:cNvCxnSpPr>
          <p:nvPr/>
        </p:nvCxnSpPr>
        <p:spPr bwMode="auto">
          <a:xfrm flipV="1">
            <a:off x="4544640" y="2576431"/>
            <a:ext cx="1441440" cy="1728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89" name="Text Box 45"/>
          <p:cNvSpPr txBox="1">
            <a:spLocks noChangeArrowheads="1"/>
          </p:cNvSpPr>
          <p:nvPr/>
        </p:nvSpPr>
        <p:spPr bwMode="auto">
          <a:xfrm>
            <a:off x="4760640" y="2294162"/>
            <a:ext cx="1368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GUI-based access</a:t>
            </a:r>
          </a:p>
        </p:txBody>
      </p:sp>
      <p:sp>
        <p:nvSpPr>
          <p:cNvPr id="6190" name="Text Box 46"/>
          <p:cNvSpPr txBox="1">
            <a:spLocks noChangeArrowheads="1"/>
          </p:cNvSpPr>
          <p:nvPr/>
        </p:nvSpPr>
        <p:spPr bwMode="auto">
          <a:xfrm>
            <a:off x="4760640" y="3472205"/>
            <a:ext cx="136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Mounted on local FS</a:t>
            </a:r>
          </a:p>
          <a:p>
            <a:pPr algn="ctr" eaLnBrk="1" hangingPunct="1">
              <a:buClrTx/>
              <a:buSzPct val="80000"/>
              <a:buFontTx/>
              <a:buNone/>
            </a:pPr>
            <a:r>
              <a:rPr lang="pl-PL" sz="1000">
                <a:latin typeface="Calibri" pitchFamily="34" charset="0"/>
              </a:rPr>
              <a:t>(e.g. via davfs2)</a:t>
            </a:r>
          </a:p>
        </p:txBody>
      </p:sp>
      <p:sp>
        <p:nvSpPr>
          <p:cNvPr id="6191" name="Text Box 47"/>
          <p:cNvSpPr txBox="1">
            <a:spLocks noChangeArrowheads="1"/>
          </p:cNvSpPr>
          <p:nvPr/>
        </p:nvSpPr>
        <p:spPr bwMode="auto">
          <a:xfrm>
            <a:off x="108001" y="4869160"/>
            <a:ext cx="8964000" cy="1522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lstStyle>
            <a:lvl1pPr marL="400050" indent="-3095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9pPr>
          </a:lstStyle>
          <a:p>
            <a:pPr marL="342900" indent="-342900">
              <a:lnSpc>
                <a:spcPct val="90000"/>
              </a:lnSpc>
              <a:spcBef>
                <a:spcPct val="20000"/>
              </a:spcBef>
              <a:buClr>
                <a:srgbClr val="3891A7"/>
              </a:buClr>
              <a:buSzPct val="80000"/>
              <a:buFont typeface="Arial" pitchFamily="34" charset="0"/>
              <a:buChar char="•"/>
            </a:pPr>
            <a:r>
              <a:rPr lang="pl-PL" sz="1500" dirty="0" smtClean="0">
                <a:solidFill>
                  <a:schemeClr val="tx1"/>
                </a:solidFill>
                <a:latin typeface="+mn-lt"/>
                <a:cs typeface="+mn-cs"/>
              </a:rPr>
              <a:t>VPH-</a:t>
            </a:r>
            <a:r>
              <a:rPr lang="pl-PL" sz="1500" dirty="0" err="1" smtClean="0">
                <a:solidFill>
                  <a:schemeClr val="tx1"/>
                </a:solidFill>
                <a:latin typeface="+mn-lt"/>
                <a:cs typeface="+mn-cs"/>
              </a:rPr>
              <a:t>Share</a:t>
            </a:r>
            <a:r>
              <a:rPr lang="pl-PL" sz="1500" dirty="0" smtClean="0">
                <a:solidFill>
                  <a:schemeClr val="tx1"/>
                </a:solidFill>
                <a:latin typeface="+mn-lt"/>
                <a:cs typeface="+mn-cs"/>
              </a:rPr>
              <a:t> </a:t>
            </a:r>
            <a:r>
              <a:rPr lang="pl-PL" sz="1500" dirty="0">
                <a:solidFill>
                  <a:schemeClr val="tx1"/>
                </a:solidFill>
                <a:latin typeface="+mn-lt"/>
                <a:cs typeface="+mn-cs"/>
              </a:rPr>
              <a:t>federated data </a:t>
            </a:r>
            <a:r>
              <a:rPr lang="pl-PL" sz="1500" dirty="0" err="1">
                <a:solidFill>
                  <a:schemeClr val="tx1"/>
                </a:solidFill>
                <a:latin typeface="+mn-lt"/>
                <a:cs typeface="+mn-cs"/>
              </a:rPr>
              <a:t>storage</a:t>
            </a:r>
            <a:r>
              <a:rPr lang="pl-PL" sz="1500" dirty="0">
                <a:solidFill>
                  <a:schemeClr val="tx1"/>
                </a:solidFill>
                <a:latin typeface="+mn-lt"/>
                <a:cs typeface="+mn-cs"/>
              </a:rPr>
              <a:t> </a:t>
            </a:r>
            <a:r>
              <a:rPr lang="en-US" sz="1500" dirty="0" smtClean="0">
                <a:solidFill>
                  <a:schemeClr val="tx1"/>
                </a:solidFill>
                <a:latin typeface="+mn-lt"/>
                <a:cs typeface="+mn-cs"/>
              </a:rPr>
              <a:t>module (LOBCDER</a:t>
            </a:r>
            <a:r>
              <a:rPr lang="pl-PL" sz="1500" dirty="0" smtClean="0">
                <a:solidFill>
                  <a:schemeClr val="tx1"/>
                </a:solidFill>
                <a:latin typeface="+mn-lt"/>
                <a:cs typeface="+mn-cs"/>
              </a:rPr>
              <a:t>) </a:t>
            </a:r>
            <a:r>
              <a:rPr lang="pl-PL" sz="1500" dirty="0" err="1">
                <a:solidFill>
                  <a:schemeClr val="tx1"/>
                </a:solidFill>
                <a:latin typeface="+mn-lt"/>
                <a:cs typeface="+mn-cs"/>
              </a:rPr>
              <a:t>enables</a:t>
            </a:r>
            <a:r>
              <a:rPr lang="pl-PL" sz="1500" dirty="0">
                <a:solidFill>
                  <a:schemeClr val="tx1"/>
                </a:solidFill>
                <a:latin typeface="+mn-lt"/>
                <a:cs typeface="+mn-cs"/>
              </a:rPr>
              <a:t> data </a:t>
            </a:r>
            <a:r>
              <a:rPr lang="pl-PL" sz="1500" dirty="0" err="1">
                <a:solidFill>
                  <a:schemeClr val="tx1"/>
                </a:solidFill>
                <a:latin typeface="+mn-lt"/>
                <a:cs typeface="+mn-cs"/>
              </a:rPr>
              <a:t>sharing</a:t>
            </a:r>
            <a:r>
              <a:rPr lang="pl-PL" sz="1500" dirty="0">
                <a:solidFill>
                  <a:schemeClr val="tx1"/>
                </a:solidFill>
                <a:latin typeface="+mn-lt"/>
                <a:cs typeface="+mn-cs"/>
              </a:rPr>
              <a:t> in the </a:t>
            </a:r>
            <a:r>
              <a:rPr lang="pl-PL" sz="1500" dirty="0" err="1">
                <a:solidFill>
                  <a:schemeClr val="tx1"/>
                </a:solidFill>
                <a:latin typeface="+mn-lt"/>
                <a:cs typeface="+mn-cs"/>
              </a:rPr>
              <a:t>context</a:t>
            </a:r>
            <a:r>
              <a:rPr lang="pl-PL" sz="1500" dirty="0">
                <a:solidFill>
                  <a:schemeClr val="tx1"/>
                </a:solidFill>
                <a:latin typeface="+mn-lt"/>
                <a:cs typeface="+mn-cs"/>
              </a:rPr>
              <a:t> of VPH-</a:t>
            </a:r>
            <a:r>
              <a:rPr lang="pl-PL" sz="1500" dirty="0" err="1">
                <a:solidFill>
                  <a:schemeClr val="tx1"/>
                </a:solidFill>
                <a:latin typeface="+mn-lt"/>
                <a:cs typeface="+mn-cs"/>
              </a:rPr>
              <a:t>Share</a:t>
            </a:r>
            <a:r>
              <a:rPr lang="pl-PL" sz="1500" dirty="0">
                <a:solidFill>
                  <a:schemeClr val="tx1"/>
                </a:solidFill>
                <a:latin typeface="+mn-lt"/>
                <a:cs typeface="+mn-cs"/>
              </a:rPr>
              <a:t> </a:t>
            </a:r>
            <a:r>
              <a:rPr lang="pl-PL" sz="1500" dirty="0" err="1">
                <a:solidFill>
                  <a:schemeClr val="tx1"/>
                </a:solidFill>
                <a:latin typeface="+mn-lt"/>
                <a:cs typeface="+mn-cs"/>
              </a:rPr>
              <a:t>applications</a:t>
            </a:r>
            <a:endParaRPr lang="pl-PL" sz="1500" dirty="0">
              <a:solidFill>
                <a:schemeClr val="tx1"/>
              </a:solidFill>
              <a:latin typeface="+mn-lt"/>
              <a:cs typeface="+mn-cs"/>
            </a:endParaRPr>
          </a:p>
          <a:p>
            <a:pPr marL="342900" indent="-342900">
              <a:lnSpc>
                <a:spcPct val="90000"/>
              </a:lnSpc>
              <a:spcBef>
                <a:spcPct val="20000"/>
              </a:spcBef>
              <a:buClr>
                <a:srgbClr val="3891A7"/>
              </a:buClr>
              <a:buSzPct val="80000"/>
              <a:buFont typeface="Arial" pitchFamily="34" charset="0"/>
              <a:buChar char="•"/>
            </a:pPr>
            <a:r>
              <a:rPr lang="pl-PL" sz="1500" dirty="0">
                <a:solidFill>
                  <a:schemeClr val="tx1"/>
                </a:solidFill>
                <a:latin typeface="+mn-lt"/>
                <a:cs typeface="+mn-cs"/>
              </a:rPr>
              <a:t>The </a:t>
            </a:r>
            <a:r>
              <a:rPr lang="en-US" sz="1500" dirty="0" smtClean="0">
                <a:solidFill>
                  <a:schemeClr val="tx1"/>
                </a:solidFill>
                <a:latin typeface="+mn-lt"/>
                <a:cs typeface="+mn-cs"/>
              </a:rPr>
              <a:t>module</a:t>
            </a:r>
            <a:r>
              <a:rPr lang="pl-PL" sz="1500" dirty="0" smtClean="0">
                <a:solidFill>
                  <a:schemeClr val="tx1"/>
                </a:solidFill>
                <a:latin typeface="+mn-lt"/>
                <a:cs typeface="+mn-cs"/>
              </a:rPr>
              <a:t> </a:t>
            </a:r>
            <a:r>
              <a:rPr lang="pl-PL" sz="1500" dirty="0" err="1">
                <a:solidFill>
                  <a:schemeClr val="tx1"/>
                </a:solidFill>
                <a:latin typeface="+mn-lt"/>
                <a:cs typeface="+mn-cs"/>
              </a:rPr>
              <a:t>is</a:t>
            </a:r>
            <a:r>
              <a:rPr lang="pl-PL" sz="1500" dirty="0">
                <a:solidFill>
                  <a:schemeClr val="tx1"/>
                </a:solidFill>
                <a:latin typeface="+mn-lt"/>
                <a:cs typeface="+mn-cs"/>
              </a:rPr>
              <a:t> </a:t>
            </a:r>
            <a:r>
              <a:rPr lang="pl-PL" sz="1500" dirty="0" err="1">
                <a:solidFill>
                  <a:schemeClr val="tx1"/>
                </a:solidFill>
                <a:latin typeface="+mn-lt"/>
                <a:cs typeface="+mn-cs"/>
              </a:rPr>
              <a:t>capable</a:t>
            </a:r>
            <a:r>
              <a:rPr lang="pl-PL" sz="1500" dirty="0">
                <a:solidFill>
                  <a:schemeClr val="tx1"/>
                </a:solidFill>
                <a:latin typeface="+mn-lt"/>
                <a:cs typeface="+mn-cs"/>
              </a:rPr>
              <a:t> of </a:t>
            </a:r>
            <a:r>
              <a:rPr lang="pl-PL" sz="1500" dirty="0" err="1">
                <a:solidFill>
                  <a:schemeClr val="tx1"/>
                </a:solidFill>
                <a:latin typeface="+mn-lt"/>
                <a:cs typeface="+mn-cs"/>
              </a:rPr>
              <a:t>interfacing</a:t>
            </a:r>
            <a:r>
              <a:rPr lang="pl-PL" sz="1500" dirty="0">
                <a:solidFill>
                  <a:schemeClr val="tx1"/>
                </a:solidFill>
                <a:latin typeface="+mn-lt"/>
                <a:cs typeface="+mn-cs"/>
              </a:rPr>
              <a:t> </a:t>
            </a:r>
            <a:r>
              <a:rPr lang="pl-PL" sz="1500" dirty="0" err="1">
                <a:solidFill>
                  <a:schemeClr val="tx1"/>
                </a:solidFill>
                <a:latin typeface="+mn-lt"/>
                <a:cs typeface="+mn-cs"/>
              </a:rPr>
              <a:t>various</a:t>
            </a:r>
            <a:r>
              <a:rPr lang="pl-PL" sz="1500" dirty="0">
                <a:solidFill>
                  <a:schemeClr val="tx1"/>
                </a:solidFill>
                <a:latin typeface="+mn-lt"/>
                <a:cs typeface="+mn-cs"/>
              </a:rPr>
              <a:t> </a:t>
            </a:r>
            <a:r>
              <a:rPr lang="pl-PL" sz="1500" dirty="0" err="1">
                <a:solidFill>
                  <a:schemeClr val="tx1"/>
                </a:solidFill>
                <a:latin typeface="+mn-lt"/>
                <a:cs typeface="+mn-cs"/>
              </a:rPr>
              <a:t>types</a:t>
            </a:r>
            <a:r>
              <a:rPr lang="pl-PL" sz="1500" dirty="0">
                <a:solidFill>
                  <a:schemeClr val="tx1"/>
                </a:solidFill>
                <a:latin typeface="+mn-lt"/>
                <a:cs typeface="+mn-cs"/>
              </a:rPr>
              <a:t> of </a:t>
            </a:r>
            <a:r>
              <a:rPr lang="pl-PL" sz="1500" dirty="0" err="1">
                <a:solidFill>
                  <a:schemeClr val="tx1"/>
                </a:solidFill>
                <a:latin typeface="+mn-lt"/>
                <a:cs typeface="+mn-cs"/>
              </a:rPr>
              <a:t>storage</a:t>
            </a:r>
            <a:r>
              <a:rPr lang="pl-PL" sz="1500" dirty="0">
                <a:solidFill>
                  <a:schemeClr val="tx1"/>
                </a:solidFill>
                <a:latin typeface="+mn-lt"/>
                <a:cs typeface="+mn-cs"/>
              </a:rPr>
              <a:t> </a:t>
            </a:r>
            <a:r>
              <a:rPr lang="pl-PL" sz="1500" dirty="0" err="1">
                <a:solidFill>
                  <a:schemeClr val="tx1"/>
                </a:solidFill>
                <a:latin typeface="+mn-lt"/>
                <a:cs typeface="+mn-cs"/>
              </a:rPr>
              <a:t>resources</a:t>
            </a:r>
            <a:r>
              <a:rPr lang="pl-PL" sz="1500" dirty="0">
                <a:solidFill>
                  <a:schemeClr val="tx1"/>
                </a:solidFill>
                <a:latin typeface="+mn-lt"/>
                <a:cs typeface="+mn-cs"/>
              </a:rPr>
              <a:t> and </a:t>
            </a:r>
            <a:r>
              <a:rPr lang="pl-PL" sz="1500" dirty="0" err="1">
                <a:solidFill>
                  <a:schemeClr val="tx1"/>
                </a:solidFill>
                <a:latin typeface="+mn-lt"/>
                <a:cs typeface="+mn-cs"/>
              </a:rPr>
              <a:t>supports</a:t>
            </a:r>
            <a:r>
              <a:rPr lang="pl-PL" sz="1500" dirty="0">
                <a:solidFill>
                  <a:schemeClr val="tx1"/>
                </a:solidFill>
                <a:latin typeface="+mn-lt"/>
                <a:cs typeface="+mn-cs"/>
              </a:rPr>
              <a:t> SWIFT </a:t>
            </a:r>
            <a:r>
              <a:rPr lang="pl-PL" sz="1500" dirty="0" err="1">
                <a:solidFill>
                  <a:schemeClr val="tx1"/>
                </a:solidFill>
                <a:latin typeface="+mn-lt"/>
                <a:cs typeface="+mn-cs"/>
              </a:rPr>
              <a:t>cloud</a:t>
            </a:r>
            <a:r>
              <a:rPr lang="pl-PL" sz="1500" dirty="0">
                <a:solidFill>
                  <a:schemeClr val="tx1"/>
                </a:solidFill>
                <a:latin typeface="+mn-lt"/>
                <a:cs typeface="+mn-cs"/>
              </a:rPr>
              <a:t> </a:t>
            </a:r>
            <a:r>
              <a:rPr lang="pl-PL" sz="1500" dirty="0" err="1">
                <a:solidFill>
                  <a:schemeClr val="tx1"/>
                </a:solidFill>
                <a:latin typeface="+mn-lt"/>
                <a:cs typeface="+mn-cs"/>
              </a:rPr>
              <a:t>storage</a:t>
            </a:r>
            <a:r>
              <a:rPr lang="pl-PL" sz="1500" dirty="0">
                <a:solidFill>
                  <a:schemeClr val="tx1"/>
                </a:solidFill>
                <a:latin typeface="+mn-lt"/>
                <a:cs typeface="+mn-cs"/>
              </a:rPr>
              <a:t> (</a:t>
            </a:r>
            <a:r>
              <a:rPr lang="pl-PL" sz="1500" dirty="0" err="1">
                <a:solidFill>
                  <a:schemeClr val="tx1"/>
                </a:solidFill>
                <a:latin typeface="+mn-lt"/>
                <a:cs typeface="+mn-cs"/>
              </a:rPr>
              <a:t>support</a:t>
            </a:r>
            <a:r>
              <a:rPr lang="pl-PL" sz="1500" dirty="0">
                <a:solidFill>
                  <a:schemeClr val="tx1"/>
                </a:solidFill>
                <a:latin typeface="+mn-lt"/>
                <a:cs typeface="+mn-cs"/>
              </a:rPr>
              <a:t> for Amazon S3 </a:t>
            </a:r>
            <a:r>
              <a:rPr lang="pl-PL" sz="1500" dirty="0" err="1">
                <a:solidFill>
                  <a:schemeClr val="tx1"/>
                </a:solidFill>
                <a:latin typeface="+mn-lt"/>
                <a:cs typeface="+mn-cs"/>
              </a:rPr>
              <a:t>is</a:t>
            </a:r>
            <a:r>
              <a:rPr lang="pl-PL" sz="1500" dirty="0">
                <a:solidFill>
                  <a:schemeClr val="tx1"/>
                </a:solidFill>
                <a:latin typeface="+mn-lt"/>
                <a:cs typeface="+mn-cs"/>
              </a:rPr>
              <a:t> </a:t>
            </a:r>
            <a:r>
              <a:rPr lang="pl-PL" sz="1500" dirty="0" err="1">
                <a:solidFill>
                  <a:schemeClr val="tx1"/>
                </a:solidFill>
                <a:latin typeface="+mn-lt"/>
                <a:cs typeface="+mn-cs"/>
              </a:rPr>
              <a:t>under</a:t>
            </a:r>
            <a:r>
              <a:rPr lang="pl-PL" sz="1500" dirty="0">
                <a:solidFill>
                  <a:schemeClr val="tx1"/>
                </a:solidFill>
                <a:latin typeface="+mn-lt"/>
                <a:cs typeface="+mn-cs"/>
              </a:rPr>
              <a:t> development)</a:t>
            </a:r>
          </a:p>
          <a:p>
            <a:pPr marL="342900" indent="-342900">
              <a:lnSpc>
                <a:spcPct val="90000"/>
              </a:lnSpc>
              <a:spcBef>
                <a:spcPct val="20000"/>
              </a:spcBef>
              <a:buClr>
                <a:srgbClr val="3891A7"/>
              </a:buClr>
              <a:buSzPct val="80000"/>
              <a:buFont typeface="Arial" pitchFamily="34" charset="0"/>
              <a:buChar char="•"/>
            </a:pPr>
            <a:r>
              <a:rPr lang="pl-PL" sz="1500" dirty="0">
                <a:solidFill>
                  <a:schemeClr val="tx1"/>
                </a:solidFill>
                <a:latin typeface="+mn-lt"/>
                <a:cs typeface="+mn-cs"/>
              </a:rPr>
              <a:t>LOBCDER </a:t>
            </a:r>
            <a:r>
              <a:rPr lang="pl-PL" sz="1500" dirty="0" err="1">
                <a:solidFill>
                  <a:schemeClr val="tx1"/>
                </a:solidFill>
                <a:latin typeface="+mn-lt"/>
                <a:cs typeface="+mn-cs"/>
              </a:rPr>
              <a:t>exposes</a:t>
            </a:r>
            <a:r>
              <a:rPr lang="pl-PL" sz="1500" dirty="0">
                <a:solidFill>
                  <a:schemeClr val="tx1"/>
                </a:solidFill>
                <a:latin typeface="+mn-lt"/>
                <a:cs typeface="+mn-cs"/>
              </a:rPr>
              <a:t> a </a:t>
            </a:r>
            <a:r>
              <a:rPr lang="pl-PL" sz="1500" dirty="0" err="1">
                <a:solidFill>
                  <a:schemeClr val="tx1"/>
                </a:solidFill>
                <a:latin typeface="+mn-lt"/>
                <a:cs typeface="+mn-cs"/>
              </a:rPr>
              <a:t>WebDAV</a:t>
            </a:r>
            <a:r>
              <a:rPr lang="pl-PL" sz="1500" dirty="0">
                <a:solidFill>
                  <a:schemeClr val="tx1"/>
                </a:solidFill>
                <a:latin typeface="+mn-lt"/>
                <a:cs typeface="+mn-cs"/>
              </a:rPr>
              <a:t> </a:t>
            </a:r>
            <a:r>
              <a:rPr lang="pl-PL" sz="1500" dirty="0" err="1">
                <a:solidFill>
                  <a:schemeClr val="tx1"/>
                </a:solidFill>
                <a:latin typeface="+mn-lt"/>
                <a:cs typeface="+mn-cs"/>
              </a:rPr>
              <a:t>interface</a:t>
            </a:r>
            <a:r>
              <a:rPr lang="pl-PL" sz="1500" dirty="0">
                <a:solidFill>
                  <a:schemeClr val="tx1"/>
                </a:solidFill>
                <a:latin typeface="+mn-lt"/>
                <a:cs typeface="+mn-cs"/>
              </a:rPr>
              <a:t> and </a:t>
            </a:r>
            <a:r>
              <a:rPr lang="pl-PL" sz="1500" dirty="0" err="1">
                <a:solidFill>
                  <a:schemeClr val="tx1"/>
                </a:solidFill>
                <a:latin typeface="+mn-lt"/>
                <a:cs typeface="+mn-cs"/>
              </a:rPr>
              <a:t>can</a:t>
            </a:r>
            <a:r>
              <a:rPr lang="pl-PL" sz="1500" dirty="0">
                <a:solidFill>
                  <a:schemeClr val="tx1"/>
                </a:solidFill>
                <a:latin typeface="+mn-lt"/>
                <a:cs typeface="+mn-cs"/>
              </a:rPr>
              <a:t> be </a:t>
            </a:r>
            <a:r>
              <a:rPr lang="pl-PL" sz="1500" dirty="0" err="1">
                <a:solidFill>
                  <a:schemeClr val="tx1"/>
                </a:solidFill>
                <a:latin typeface="+mn-lt"/>
                <a:cs typeface="+mn-cs"/>
              </a:rPr>
              <a:t>accessed</a:t>
            </a:r>
            <a:r>
              <a:rPr lang="pl-PL" sz="1500" dirty="0">
                <a:solidFill>
                  <a:schemeClr val="tx1"/>
                </a:solidFill>
                <a:latin typeface="+mn-lt"/>
                <a:cs typeface="+mn-cs"/>
              </a:rPr>
              <a:t> by </a:t>
            </a:r>
            <a:r>
              <a:rPr lang="pl-PL" sz="1500" dirty="0" err="1">
                <a:solidFill>
                  <a:schemeClr val="tx1"/>
                </a:solidFill>
                <a:latin typeface="+mn-lt"/>
                <a:cs typeface="+mn-cs"/>
              </a:rPr>
              <a:t>any</a:t>
            </a:r>
            <a:r>
              <a:rPr lang="pl-PL" sz="1500" dirty="0">
                <a:solidFill>
                  <a:schemeClr val="tx1"/>
                </a:solidFill>
                <a:latin typeface="+mn-lt"/>
                <a:cs typeface="+mn-cs"/>
              </a:rPr>
              <a:t> DAV-</a:t>
            </a:r>
            <a:r>
              <a:rPr lang="pl-PL" sz="1500" dirty="0" err="1">
                <a:solidFill>
                  <a:schemeClr val="tx1"/>
                </a:solidFill>
                <a:latin typeface="+mn-lt"/>
                <a:cs typeface="+mn-cs"/>
              </a:rPr>
              <a:t>compliant</a:t>
            </a:r>
            <a:r>
              <a:rPr lang="pl-PL" sz="1500" dirty="0">
                <a:solidFill>
                  <a:schemeClr val="tx1"/>
                </a:solidFill>
                <a:latin typeface="+mn-lt"/>
                <a:cs typeface="+mn-cs"/>
              </a:rPr>
              <a:t> </a:t>
            </a:r>
            <a:r>
              <a:rPr lang="pl-PL" sz="1500" dirty="0" err="1">
                <a:solidFill>
                  <a:schemeClr val="tx1"/>
                </a:solidFill>
                <a:latin typeface="+mn-lt"/>
                <a:cs typeface="+mn-cs"/>
              </a:rPr>
              <a:t>client</a:t>
            </a:r>
            <a:r>
              <a:rPr lang="pl-PL" sz="1500" dirty="0">
                <a:solidFill>
                  <a:schemeClr val="tx1"/>
                </a:solidFill>
                <a:latin typeface="+mn-lt"/>
                <a:cs typeface="+mn-cs"/>
              </a:rPr>
              <a:t>. It </a:t>
            </a:r>
            <a:r>
              <a:rPr lang="pl-PL" sz="1500" dirty="0" err="1">
                <a:solidFill>
                  <a:schemeClr val="tx1"/>
                </a:solidFill>
                <a:latin typeface="+mn-lt"/>
                <a:cs typeface="+mn-cs"/>
              </a:rPr>
              <a:t>can</a:t>
            </a:r>
            <a:r>
              <a:rPr lang="pl-PL" sz="1500" dirty="0">
                <a:solidFill>
                  <a:schemeClr val="tx1"/>
                </a:solidFill>
                <a:latin typeface="+mn-lt"/>
                <a:cs typeface="+mn-cs"/>
              </a:rPr>
              <a:t> </a:t>
            </a:r>
            <a:r>
              <a:rPr lang="pl-PL" sz="1500" dirty="0" err="1">
                <a:solidFill>
                  <a:schemeClr val="tx1"/>
                </a:solidFill>
                <a:latin typeface="+mn-lt"/>
                <a:cs typeface="+mn-cs"/>
              </a:rPr>
              <a:t>also</a:t>
            </a:r>
            <a:r>
              <a:rPr lang="pl-PL" sz="1500" dirty="0">
                <a:solidFill>
                  <a:schemeClr val="tx1"/>
                </a:solidFill>
                <a:latin typeface="+mn-lt"/>
                <a:cs typeface="+mn-cs"/>
              </a:rPr>
              <a:t> be </a:t>
            </a:r>
            <a:r>
              <a:rPr lang="pl-PL" sz="1500" dirty="0" err="1">
                <a:solidFill>
                  <a:schemeClr val="tx1"/>
                </a:solidFill>
                <a:latin typeface="+mn-lt"/>
                <a:cs typeface="+mn-cs"/>
              </a:rPr>
              <a:t>mounted</a:t>
            </a:r>
            <a:r>
              <a:rPr lang="pl-PL" sz="1500" dirty="0">
                <a:solidFill>
                  <a:schemeClr val="tx1"/>
                </a:solidFill>
                <a:latin typeface="+mn-lt"/>
                <a:cs typeface="+mn-cs"/>
              </a:rPr>
              <a:t> as a component of the </a:t>
            </a:r>
            <a:r>
              <a:rPr lang="pl-PL" sz="1500" dirty="0" err="1">
                <a:solidFill>
                  <a:schemeClr val="tx1"/>
                </a:solidFill>
                <a:latin typeface="+mn-lt"/>
                <a:cs typeface="+mn-cs"/>
              </a:rPr>
              <a:t>local</a:t>
            </a:r>
            <a:r>
              <a:rPr lang="pl-PL" sz="1500" dirty="0">
                <a:solidFill>
                  <a:schemeClr val="tx1"/>
                </a:solidFill>
                <a:latin typeface="+mn-lt"/>
                <a:cs typeface="+mn-cs"/>
              </a:rPr>
              <a:t> </a:t>
            </a:r>
            <a:r>
              <a:rPr lang="pl-PL" sz="1500" dirty="0" err="1">
                <a:solidFill>
                  <a:schemeClr val="tx1"/>
                </a:solidFill>
                <a:latin typeface="+mn-lt"/>
                <a:cs typeface="+mn-cs"/>
              </a:rPr>
              <a:t>client</a:t>
            </a:r>
            <a:r>
              <a:rPr lang="pl-PL" sz="1500" dirty="0">
                <a:solidFill>
                  <a:schemeClr val="tx1"/>
                </a:solidFill>
                <a:latin typeface="+mn-lt"/>
                <a:cs typeface="+mn-cs"/>
              </a:rPr>
              <a:t> </a:t>
            </a:r>
            <a:r>
              <a:rPr lang="pl-PL" sz="1500" dirty="0" err="1">
                <a:solidFill>
                  <a:schemeClr val="tx1"/>
                </a:solidFill>
                <a:latin typeface="+mn-lt"/>
                <a:cs typeface="+mn-cs"/>
              </a:rPr>
              <a:t>filesystem</a:t>
            </a:r>
            <a:r>
              <a:rPr lang="pl-PL" sz="1500" dirty="0">
                <a:solidFill>
                  <a:schemeClr val="tx1"/>
                </a:solidFill>
                <a:latin typeface="+mn-lt"/>
                <a:cs typeface="+mn-cs"/>
              </a:rPr>
              <a:t> </a:t>
            </a:r>
            <a:r>
              <a:rPr lang="pl-PL" sz="1500" dirty="0" err="1">
                <a:solidFill>
                  <a:schemeClr val="tx1"/>
                </a:solidFill>
                <a:latin typeface="+mn-lt"/>
                <a:cs typeface="+mn-cs"/>
              </a:rPr>
              <a:t>using</a:t>
            </a:r>
            <a:r>
              <a:rPr lang="pl-PL" sz="1500" dirty="0">
                <a:solidFill>
                  <a:schemeClr val="tx1"/>
                </a:solidFill>
                <a:latin typeface="+mn-lt"/>
                <a:cs typeface="+mn-cs"/>
              </a:rPr>
              <a:t> </a:t>
            </a:r>
            <a:r>
              <a:rPr lang="pl-PL" sz="1500" dirty="0" err="1">
                <a:solidFill>
                  <a:schemeClr val="tx1"/>
                </a:solidFill>
                <a:latin typeface="+mn-lt"/>
                <a:cs typeface="+mn-cs"/>
              </a:rPr>
              <a:t>any</a:t>
            </a:r>
            <a:r>
              <a:rPr lang="pl-PL" sz="1500" dirty="0">
                <a:solidFill>
                  <a:schemeClr val="tx1"/>
                </a:solidFill>
                <a:latin typeface="+mn-lt"/>
                <a:cs typeface="+mn-cs"/>
              </a:rPr>
              <a:t> DAV-to-FS driver (</a:t>
            </a:r>
            <a:r>
              <a:rPr lang="pl-PL" sz="1500" dirty="0" err="1">
                <a:solidFill>
                  <a:schemeClr val="tx1"/>
                </a:solidFill>
                <a:latin typeface="+mn-lt"/>
                <a:cs typeface="+mn-cs"/>
              </a:rPr>
              <a:t>such</a:t>
            </a:r>
            <a:r>
              <a:rPr lang="pl-PL" sz="1500" dirty="0">
                <a:solidFill>
                  <a:schemeClr val="tx1"/>
                </a:solidFill>
                <a:latin typeface="+mn-lt"/>
                <a:cs typeface="+mn-cs"/>
              </a:rPr>
              <a:t> as davfs2).</a:t>
            </a:r>
            <a:r>
              <a:rPr lang="en-US" sz="1500" dirty="0">
                <a:solidFill>
                  <a:schemeClr val="tx1"/>
                </a:solidFill>
                <a:latin typeface="+mn-lt"/>
                <a:cs typeface="+mn-cs"/>
              </a:rPr>
              <a:t> </a:t>
            </a:r>
          </a:p>
        </p:txBody>
      </p:sp>
      <p:sp>
        <p:nvSpPr>
          <p:cNvPr id="6192" name="Text Box 48"/>
          <p:cNvSpPr txBox="1">
            <a:spLocks noChangeArrowheads="1"/>
          </p:cNvSpPr>
          <p:nvPr/>
        </p:nvSpPr>
        <p:spPr bwMode="auto">
          <a:xfrm>
            <a:off x="2365920" y="3064642"/>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Encryption keys</a:t>
            </a:r>
          </a:p>
        </p:txBody>
      </p:sp>
      <p:sp>
        <p:nvSpPr>
          <p:cNvPr id="6193" name="AutoShape 49"/>
          <p:cNvSpPr>
            <a:spLocks noChangeArrowheads="1"/>
          </p:cNvSpPr>
          <p:nvPr/>
        </p:nvSpPr>
        <p:spPr bwMode="auto">
          <a:xfrm>
            <a:off x="2593441" y="1826112"/>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4" name="Text Box 50"/>
          <p:cNvSpPr txBox="1">
            <a:spLocks noChangeArrowheads="1"/>
          </p:cNvSpPr>
          <p:nvPr/>
        </p:nvSpPr>
        <p:spPr bwMode="auto">
          <a:xfrm>
            <a:off x="2661120" y="1870757"/>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REST-interface</a:t>
            </a:r>
          </a:p>
        </p:txBody>
      </p:sp>
      <p:sp>
        <p:nvSpPr>
          <p:cNvPr id="6195" name="Oval 51"/>
          <p:cNvSpPr>
            <a:spLocks noChangeArrowheads="1"/>
          </p:cNvSpPr>
          <p:nvPr/>
        </p:nvSpPr>
        <p:spPr bwMode="auto">
          <a:xfrm>
            <a:off x="4193280" y="1951406"/>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6" name="Line 52"/>
          <p:cNvSpPr>
            <a:spLocks noChangeShapeType="1"/>
          </p:cNvSpPr>
          <p:nvPr/>
        </p:nvSpPr>
        <p:spPr bwMode="auto">
          <a:xfrm>
            <a:off x="4112640" y="198740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7" name="AutoShape 53"/>
          <p:cNvSpPr>
            <a:spLocks noChangeArrowheads="1"/>
          </p:cNvSpPr>
          <p:nvPr/>
        </p:nvSpPr>
        <p:spPr bwMode="auto">
          <a:xfrm>
            <a:off x="3365281" y="2151586"/>
            <a:ext cx="89280" cy="761840"/>
          </a:xfrm>
          <a:prstGeom prst="upDownArrow">
            <a:avLst>
              <a:gd name="adj1" fmla="val 50000"/>
              <a:gd name="adj2" fmla="val 50167"/>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8" name="Line 54"/>
          <p:cNvSpPr>
            <a:spLocks noChangeShapeType="1"/>
          </p:cNvSpPr>
          <p:nvPr/>
        </p:nvSpPr>
        <p:spPr bwMode="auto">
          <a:xfrm>
            <a:off x="4272481" y="1987408"/>
            <a:ext cx="936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9" name="Line 55"/>
          <p:cNvSpPr>
            <a:spLocks noChangeShapeType="1"/>
          </p:cNvSpPr>
          <p:nvPr/>
        </p:nvSpPr>
        <p:spPr bwMode="auto">
          <a:xfrm flipH="1">
            <a:off x="4348800" y="1985970"/>
            <a:ext cx="8640" cy="527095"/>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cxnSp>
        <p:nvCxnSpPr>
          <p:cNvPr id="6200" name="AutoShape 56"/>
          <p:cNvCxnSpPr>
            <a:cxnSpLocks noChangeShapeType="1"/>
          </p:cNvCxnSpPr>
          <p:nvPr/>
        </p:nvCxnSpPr>
        <p:spPr bwMode="auto">
          <a:xfrm flipV="1">
            <a:off x="4341601" y="2494342"/>
            <a:ext cx="1644480" cy="1584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1" name="AutoShape 57"/>
          <p:cNvSpPr>
            <a:spLocks noChangeArrowheads="1"/>
          </p:cNvSpPr>
          <p:nvPr/>
        </p:nvSpPr>
        <p:spPr bwMode="auto">
          <a:xfrm>
            <a:off x="6488640" y="1114678"/>
            <a:ext cx="1368000" cy="246266"/>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2" name="AutoShape 58"/>
          <p:cNvSpPr>
            <a:spLocks noChangeArrowheads="1"/>
          </p:cNvSpPr>
          <p:nvPr/>
        </p:nvSpPr>
        <p:spPr bwMode="auto">
          <a:xfrm>
            <a:off x="4832640" y="1052751"/>
            <a:ext cx="3129120" cy="375879"/>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3" name="Text Box 59"/>
          <p:cNvSpPr txBox="1">
            <a:spLocks noChangeArrowheads="1"/>
          </p:cNvSpPr>
          <p:nvPr/>
        </p:nvSpPr>
        <p:spPr bwMode="auto">
          <a:xfrm>
            <a:off x="6317280" y="1142041"/>
            <a:ext cx="1755360" cy="216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800">
                <a:latin typeface="Calibri" pitchFamily="34" charset="0"/>
              </a:rPr>
              <a:t>Master Interface component</a:t>
            </a:r>
          </a:p>
        </p:txBody>
      </p:sp>
      <p:sp>
        <p:nvSpPr>
          <p:cNvPr id="6204" name="AutoShape 60"/>
          <p:cNvSpPr>
            <a:spLocks noChangeArrowheads="1"/>
          </p:cNvSpPr>
          <p:nvPr/>
        </p:nvSpPr>
        <p:spPr bwMode="auto">
          <a:xfrm>
            <a:off x="4904640" y="1114678"/>
            <a:ext cx="1533600" cy="246266"/>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5" name="Text Box 61"/>
          <p:cNvSpPr txBox="1">
            <a:spLocks noChangeArrowheads="1"/>
          </p:cNvSpPr>
          <p:nvPr/>
        </p:nvSpPr>
        <p:spPr bwMode="auto">
          <a:xfrm>
            <a:off x="4904640" y="1114678"/>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Ticket validation service</a:t>
            </a:r>
          </a:p>
        </p:txBody>
      </p:sp>
      <p:sp>
        <p:nvSpPr>
          <p:cNvPr id="6206" name="AutoShape 62"/>
          <p:cNvSpPr>
            <a:spLocks noChangeArrowheads="1"/>
          </p:cNvSpPr>
          <p:nvPr/>
        </p:nvSpPr>
        <p:spPr bwMode="auto">
          <a:xfrm>
            <a:off x="2090881" y="1366704"/>
            <a:ext cx="430560" cy="740238"/>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7" name="Text Box 63"/>
          <p:cNvSpPr txBox="1">
            <a:spLocks noChangeArrowheads="1"/>
          </p:cNvSpPr>
          <p:nvPr/>
        </p:nvSpPr>
        <p:spPr bwMode="auto">
          <a:xfrm>
            <a:off x="1919520" y="1425750"/>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Auth </a:t>
            </a:r>
          </a:p>
          <a:p>
            <a:pPr algn="ctr" eaLnBrk="1" hangingPunct="1">
              <a:buClrTx/>
              <a:buSzPct val="80000"/>
              <a:buFontTx/>
              <a:buNone/>
            </a:pPr>
            <a:r>
              <a:rPr lang="en-US" sz="1000">
                <a:latin typeface="Calibri" pitchFamily="34" charset="0"/>
              </a:rPr>
              <a:t>service</a:t>
            </a:r>
          </a:p>
        </p:txBody>
      </p:sp>
      <p:cxnSp>
        <p:nvCxnSpPr>
          <p:cNvPr id="6208" name="AutoShape 64"/>
          <p:cNvCxnSpPr>
            <a:cxnSpLocks noChangeShapeType="1"/>
            <a:endCxn id="6205" idx="1"/>
          </p:cNvCxnSpPr>
          <p:nvPr/>
        </p:nvCxnSpPr>
        <p:spPr bwMode="auto">
          <a:xfrm flipV="1">
            <a:off x="2305441" y="1245481"/>
            <a:ext cx="2599199" cy="25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9" name="Line 65"/>
          <p:cNvSpPr>
            <a:spLocks noChangeShapeType="1"/>
          </p:cNvSpPr>
          <p:nvPr/>
        </p:nvSpPr>
        <p:spPr bwMode="auto">
          <a:xfrm>
            <a:off x="2305441" y="1251492"/>
            <a:ext cx="1440" cy="115212"/>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147369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ct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Approac</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h to data federation</a:t>
            </a:r>
            <a:endPar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8194" name="Text Box 2"/>
          <p:cNvSpPr txBox="1">
            <a:spLocks noChangeArrowheads="1"/>
          </p:cNvSpPr>
          <p:nvPr/>
        </p:nvSpPr>
        <p:spPr bwMode="auto">
          <a:xfrm>
            <a:off x="498240" y="1327820"/>
            <a:ext cx="8294400" cy="4856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marL="136525" indent="-136525">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1pPr>
            <a:lvl2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2pPr>
            <a:lvl3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3pPr>
            <a:lvl4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4pPr>
            <a:lvl5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Lst>
              <a:defRPr>
                <a:solidFill>
                  <a:srgbClr val="000000"/>
                </a:solidFill>
                <a:latin typeface="Arial" charset="0"/>
                <a:cs typeface="Arial" charset="0"/>
              </a:defRPr>
            </a:lvl9pPr>
          </a:lstStyle>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smtClean="0">
                <a:solidFill>
                  <a:schemeClr val="tx1"/>
                </a:solidFill>
                <a:latin typeface="+mn-lt"/>
                <a:cs typeface="+mn-cs"/>
              </a:rPr>
              <a:t>Need for</a:t>
            </a:r>
            <a:r>
              <a:rPr lang="pl-PL" sz="2000" dirty="0" smtClean="0">
                <a:solidFill>
                  <a:schemeClr val="tx1"/>
                </a:solidFill>
                <a:latin typeface="+mn-lt"/>
                <a:cs typeface="+mn-cs"/>
              </a:rPr>
              <a:t> </a:t>
            </a:r>
            <a:r>
              <a:rPr lang="pl-PL" sz="2000" dirty="0" err="1">
                <a:solidFill>
                  <a:schemeClr val="tx1"/>
                </a:solidFill>
                <a:latin typeface="+mn-lt"/>
                <a:cs typeface="+mn-cs"/>
              </a:rPr>
              <a:t>loosely-coupled</a:t>
            </a:r>
            <a:r>
              <a:rPr lang="pl-PL" sz="2000" dirty="0">
                <a:solidFill>
                  <a:schemeClr val="tx1"/>
                </a:solidFill>
                <a:latin typeface="+mn-lt"/>
                <a:cs typeface="+mn-cs"/>
              </a:rPr>
              <a:t> </a:t>
            </a:r>
            <a:r>
              <a:rPr lang="pl-PL" sz="2000" dirty="0" err="1">
                <a:solidFill>
                  <a:schemeClr val="tx1"/>
                </a:solidFill>
                <a:latin typeface="+mn-lt"/>
                <a:cs typeface="+mn-cs"/>
              </a:rPr>
              <a:t>flexible</a:t>
            </a:r>
            <a:r>
              <a:rPr lang="pl-PL" sz="2000" dirty="0">
                <a:solidFill>
                  <a:schemeClr val="tx1"/>
                </a:solidFill>
                <a:latin typeface="+mn-lt"/>
                <a:cs typeface="+mn-cs"/>
              </a:rPr>
              <a:t> </a:t>
            </a:r>
            <a:r>
              <a:rPr lang="pl-PL" sz="2000" dirty="0" err="1">
                <a:solidFill>
                  <a:schemeClr val="tx1"/>
                </a:solidFill>
                <a:latin typeface="+mn-lt"/>
                <a:cs typeface="+mn-cs"/>
              </a:rPr>
              <a:t>distributed</a:t>
            </a:r>
            <a:r>
              <a:rPr lang="pl-PL" sz="2000" dirty="0">
                <a:solidFill>
                  <a:schemeClr val="tx1"/>
                </a:solidFill>
                <a:latin typeface="+mn-lt"/>
                <a:cs typeface="+mn-cs"/>
              </a:rPr>
              <a:t> </a:t>
            </a:r>
            <a:r>
              <a:rPr lang="pl-PL" sz="2000" dirty="0" err="1">
                <a:solidFill>
                  <a:schemeClr val="tx1"/>
                </a:solidFill>
                <a:latin typeface="+mn-lt"/>
                <a:cs typeface="+mn-cs"/>
              </a:rPr>
              <a:t>easy</a:t>
            </a:r>
            <a:r>
              <a:rPr lang="pl-PL" sz="2000" dirty="0">
                <a:solidFill>
                  <a:schemeClr val="tx1"/>
                </a:solidFill>
                <a:latin typeface="+mn-lt"/>
                <a:cs typeface="+mn-cs"/>
              </a:rPr>
              <a:t> to </a:t>
            </a:r>
            <a:r>
              <a:rPr lang="pl-PL" sz="2000" dirty="0" err="1">
                <a:solidFill>
                  <a:schemeClr val="tx1"/>
                </a:solidFill>
                <a:latin typeface="+mn-lt"/>
                <a:cs typeface="+mn-cs"/>
              </a:rPr>
              <a:t>use</a:t>
            </a:r>
            <a:r>
              <a:rPr lang="pl-PL" sz="2000" dirty="0">
                <a:solidFill>
                  <a:schemeClr val="tx1"/>
                </a:solidFill>
                <a:latin typeface="+mn-lt"/>
                <a:cs typeface="+mn-cs"/>
              </a:rPr>
              <a:t> </a:t>
            </a:r>
            <a:r>
              <a:rPr lang="pl-PL" sz="2000" dirty="0" err="1">
                <a:solidFill>
                  <a:schemeClr val="tx1"/>
                </a:solidFill>
                <a:latin typeface="+mn-lt"/>
                <a:cs typeface="+mn-cs"/>
              </a:rPr>
              <a:t>architecture</a:t>
            </a:r>
            <a:r>
              <a:rPr lang="pl-PL" sz="2000" dirty="0">
                <a:solidFill>
                  <a:schemeClr val="tx1"/>
                </a:solidFill>
                <a:latin typeface="+mn-lt"/>
                <a:cs typeface="+mn-cs"/>
              </a:rPr>
              <a:t>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B</a:t>
            </a:r>
            <a:r>
              <a:rPr lang="pl-PL" sz="2000" dirty="0" err="1" smtClean="0">
                <a:solidFill>
                  <a:schemeClr val="tx1"/>
                </a:solidFill>
                <a:latin typeface="+mn-lt"/>
                <a:cs typeface="+mn-cs"/>
              </a:rPr>
              <a:t>uild</a:t>
            </a:r>
            <a:r>
              <a:rPr lang="pl-PL" sz="2000" dirty="0" smtClean="0">
                <a:solidFill>
                  <a:schemeClr val="tx1"/>
                </a:solidFill>
                <a:latin typeface="+mn-lt"/>
                <a:cs typeface="+mn-cs"/>
              </a:rPr>
              <a:t> </a:t>
            </a:r>
            <a:r>
              <a:rPr lang="pl-PL" sz="2000" dirty="0">
                <a:solidFill>
                  <a:schemeClr val="tx1"/>
                </a:solidFill>
                <a:latin typeface="+mn-lt"/>
                <a:cs typeface="+mn-cs"/>
              </a:rPr>
              <a:t>on top of </a:t>
            </a:r>
            <a:r>
              <a:rPr lang="pl-PL" sz="2000" dirty="0" err="1">
                <a:solidFill>
                  <a:schemeClr val="tx1"/>
                </a:solidFill>
                <a:latin typeface="+mn-lt"/>
                <a:cs typeface="+mn-cs"/>
              </a:rPr>
              <a:t>existing</a:t>
            </a:r>
            <a:r>
              <a:rPr lang="pl-PL" sz="2000" dirty="0">
                <a:solidFill>
                  <a:schemeClr val="tx1"/>
                </a:solidFill>
                <a:latin typeface="+mn-lt"/>
                <a:cs typeface="+mn-cs"/>
              </a:rPr>
              <a:t> </a:t>
            </a:r>
            <a:r>
              <a:rPr lang="pl-PL" sz="2000" dirty="0" err="1">
                <a:solidFill>
                  <a:schemeClr val="tx1"/>
                </a:solidFill>
                <a:latin typeface="+mn-lt"/>
                <a:cs typeface="+mn-cs"/>
              </a:rPr>
              <a:t>solutions</a:t>
            </a:r>
            <a:r>
              <a:rPr lang="pl-PL" sz="2000" dirty="0">
                <a:solidFill>
                  <a:schemeClr val="tx1"/>
                </a:solidFill>
                <a:latin typeface="+mn-lt"/>
                <a:cs typeface="+mn-cs"/>
              </a:rPr>
              <a:t> </a:t>
            </a:r>
            <a:r>
              <a:rPr lang="pl-PL" sz="2000" dirty="0" smtClean="0">
                <a:solidFill>
                  <a:schemeClr val="tx1"/>
                </a:solidFill>
                <a:latin typeface="+mn-lt"/>
                <a:cs typeface="+mn-cs"/>
              </a:rPr>
              <a:t> </a:t>
            </a:r>
            <a:endParaRPr lang="pl-PL" sz="2000" dirty="0">
              <a:solidFill>
                <a:schemeClr val="tx1"/>
              </a:solidFill>
              <a:latin typeface="+mn-lt"/>
              <a:cs typeface="+mn-cs"/>
            </a:endParaRP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T</a:t>
            </a:r>
            <a:r>
              <a:rPr lang="en-US" sz="2000" dirty="0" smtClean="0">
                <a:solidFill>
                  <a:schemeClr val="tx1"/>
                </a:solidFill>
                <a:latin typeface="+mn-lt"/>
                <a:cs typeface="+mn-cs"/>
              </a:rPr>
              <a:t>o </a:t>
            </a:r>
            <a:r>
              <a:rPr lang="en-US" sz="2000" dirty="0">
                <a:solidFill>
                  <a:schemeClr val="tx1"/>
                </a:solidFill>
                <a:latin typeface="+mn-lt"/>
                <a:cs typeface="+mn-cs"/>
              </a:rPr>
              <a:t>aggregate a pool of resources in a client-centric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A</a:t>
            </a:r>
            <a:r>
              <a:rPr lang="en-US" sz="2000" dirty="0" smtClean="0">
                <a:solidFill>
                  <a:schemeClr val="tx1"/>
                </a:solidFill>
                <a:latin typeface="+mn-lt"/>
                <a:cs typeface="+mn-cs"/>
              </a:rPr>
              <a:t> </a:t>
            </a:r>
            <a:r>
              <a:rPr lang="en-US" sz="2000" dirty="0">
                <a:solidFill>
                  <a:schemeClr val="tx1"/>
                </a:solidFill>
                <a:latin typeface="+mn-lt"/>
                <a:cs typeface="+mn-cs"/>
              </a:rPr>
              <a:t>standardized protocol that can be also mounted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Provide a file system abstraction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A</a:t>
            </a:r>
            <a:r>
              <a:rPr lang="en-US" sz="2000" dirty="0" smtClean="0">
                <a:solidFill>
                  <a:schemeClr val="tx1"/>
                </a:solidFill>
                <a:latin typeface="+mn-lt"/>
                <a:cs typeface="+mn-cs"/>
              </a:rPr>
              <a:t> </a:t>
            </a:r>
            <a:r>
              <a:rPr lang="en-US" sz="2000" dirty="0">
                <a:solidFill>
                  <a:schemeClr val="tx1"/>
                </a:solidFill>
                <a:latin typeface="+mn-lt"/>
                <a:cs typeface="+mn-cs"/>
              </a:rPr>
              <a:t>common management layer that loosely couples independent storage resources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As a result, distributed applications have a global shared view of the whole available storage space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Applications can be developed locally and deployed on the cloud platform without changing the data access parameters </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Use storage space efficiently with the copy-on-write strategy</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Replication of data can be based on efficiency cost measures</a:t>
            </a: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chemeClr val="tx1"/>
                </a:solidFill>
                <a:latin typeface="+mn-lt"/>
                <a:cs typeface="+mn-cs"/>
              </a:rPr>
              <a:t>Reduce the risk of vendor lock-in in clouds since no large amount of data are on a single provider</a:t>
            </a:r>
          </a:p>
        </p:txBody>
      </p:sp>
    </p:spTree>
    <p:extLst>
      <p:ext uri="{BB962C8B-B14F-4D97-AF65-F5344CB8AC3E}">
        <p14:creationId xmlns:p14="http://schemas.microsoft.com/office/powerpoint/2010/main" val="20390941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ct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LOBCDER transparency</a:t>
            </a:r>
            <a:endPar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9218" name="Text Box 2"/>
          <p:cNvSpPr txBox="1">
            <a:spLocks noChangeArrowheads="1"/>
          </p:cNvSpPr>
          <p:nvPr/>
        </p:nvSpPr>
        <p:spPr bwMode="auto">
          <a:xfrm>
            <a:off x="249120" y="1327819"/>
            <a:ext cx="8709120" cy="4982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marL="136525" indent="-136525">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1pPr>
            <a:lvl2pPr marL="593725" indent="-136525">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2pPr>
            <a:lvl3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3pPr>
            <a:lvl4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4pPr>
            <a:lvl5pPr>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136525" algn="l"/>
                <a:tab pos="593725" algn="l"/>
                <a:tab pos="1050925" algn="l"/>
                <a:tab pos="1508125" algn="l"/>
                <a:tab pos="1965325" algn="l"/>
                <a:tab pos="2422525" algn="l"/>
                <a:tab pos="2879725" algn="l"/>
                <a:tab pos="3336925" algn="l"/>
                <a:tab pos="3794125" algn="l"/>
                <a:tab pos="4251325" algn="l"/>
                <a:tab pos="4708525" algn="l"/>
                <a:tab pos="5165725" algn="l"/>
                <a:tab pos="5622925" algn="l"/>
                <a:tab pos="6080125" algn="l"/>
                <a:tab pos="6537325" algn="l"/>
                <a:tab pos="6994525" algn="l"/>
                <a:tab pos="7451725" algn="l"/>
                <a:tab pos="7908925" algn="l"/>
                <a:tab pos="8366125" algn="l"/>
                <a:tab pos="8823325" algn="l"/>
                <a:tab pos="9280525" algn="l"/>
                <a:tab pos="9601200" algn="l"/>
              </a:tabLst>
              <a:defRPr>
                <a:solidFill>
                  <a:srgbClr val="000000"/>
                </a:solidFill>
                <a:latin typeface="Arial" charset="0"/>
                <a:cs typeface="Arial" charset="0"/>
              </a:defRPr>
            </a:lvl9pPr>
          </a:lstStyle>
          <a:p>
            <a:pPr marL="0" indent="0">
              <a:lnSpc>
                <a:spcPct val="90000"/>
              </a:lnSpc>
              <a:spcBef>
                <a:spcPct val="20000"/>
              </a:spcBef>
              <a:buClr>
                <a:srgbClr val="3891A7"/>
              </a:buClr>
              <a:buSzPct val="80000"/>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pl-PL" dirty="0">
              <a:solidFill>
                <a:schemeClr val="tx1"/>
              </a:solidFill>
              <a:latin typeface="+mn-lt"/>
              <a:cs typeface="+mn-cs"/>
            </a:endParaRPr>
          </a:p>
          <a:p>
            <a:pPr marL="34290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l-PL" sz="2000" dirty="0" smtClean="0">
                <a:solidFill>
                  <a:schemeClr val="tx1"/>
                </a:solidFill>
                <a:latin typeface="+mn-lt"/>
                <a:cs typeface="+mn-cs"/>
              </a:rPr>
              <a:t>LOBCDER </a:t>
            </a:r>
            <a:r>
              <a:rPr lang="pl-PL" sz="2000" dirty="0" err="1" smtClean="0">
                <a:solidFill>
                  <a:schemeClr val="tx1"/>
                </a:solidFill>
                <a:latin typeface="+mn-lt"/>
                <a:cs typeface="+mn-cs"/>
              </a:rPr>
              <a:t>locat</a:t>
            </a:r>
            <a:r>
              <a:rPr lang="en-US" sz="2000" dirty="0" err="1" smtClean="0">
                <a:solidFill>
                  <a:schemeClr val="tx1"/>
                </a:solidFill>
                <a:latin typeface="+mn-lt"/>
                <a:cs typeface="+mn-cs"/>
              </a:rPr>
              <a:t>es</a:t>
            </a:r>
            <a:r>
              <a:rPr lang="pl-PL" sz="2000" dirty="0" smtClean="0">
                <a:solidFill>
                  <a:schemeClr val="tx1"/>
                </a:solidFill>
                <a:latin typeface="+mn-lt"/>
                <a:cs typeface="+mn-cs"/>
              </a:rPr>
              <a:t> </a:t>
            </a:r>
            <a:r>
              <a:rPr lang="pl-PL" sz="2000" dirty="0" err="1" smtClean="0">
                <a:solidFill>
                  <a:schemeClr val="tx1"/>
                </a:solidFill>
                <a:latin typeface="+mn-lt"/>
                <a:cs typeface="+mn-cs"/>
              </a:rPr>
              <a:t>files</a:t>
            </a:r>
            <a:r>
              <a:rPr lang="en-US" sz="2000" dirty="0">
                <a:solidFill>
                  <a:schemeClr val="tx1"/>
                </a:solidFill>
                <a:latin typeface="+mn-lt"/>
                <a:cs typeface="+mn-cs"/>
              </a:rPr>
              <a:t> </a:t>
            </a:r>
            <a:r>
              <a:rPr lang="en-US" sz="2000" dirty="0" smtClean="0">
                <a:solidFill>
                  <a:schemeClr val="tx1"/>
                </a:solidFill>
                <a:latin typeface="+mn-lt"/>
                <a:cs typeface="+mn-cs"/>
              </a:rPr>
              <a:t>and</a:t>
            </a:r>
            <a:r>
              <a:rPr lang="pl-PL" sz="2000" dirty="0" smtClean="0">
                <a:solidFill>
                  <a:schemeClr val="tx1"/>
                </a:solidFill>
                <a:latin typeface="+mn-lt"/>
                <a:cs typeface="+mn-cs"/>
              </a:rPr>
              <a:t> transport</a:t>
            </a:r>
            <a:r>
              <a:rPr lang="en-US" sz="2000" dirty="0" smtClean="0">
                <a:solidFill>
                  <a:schemeClr val="tx1"/>
                </a:solidFill>
                <a:latin typeface="+mn-lt"/>
                <a:cs typeface="+mn-cs"/>
              </a:rPr>
              <a:t> </a:t>
            </a:r>
            <a:r>
              <a:rPr lang="pl-PL" sz="2000" dirty="0" smtClean="0">
                <a:solidFill>
                  <a:schemeClr val="tx1"/>
                </a:solidFill>
                <a:latin typeface="+mn-lt"/>
                <a:cs typeface="+mn-cs"/>
              </a:rPr>
              <a:t>data </a:t>
            </a:r>
            <a:r>
              <a:rPr lang="pl-PL" sz="2000" dirty="0" err="1">
                <a:solidFill>
                  <a:schemeClr val="tx1"/>
                </a:solidFill>
                <a:latin typeface="+mn-lt"/>
                <a:cs typeface="+mn-cs"/>
              </a:rPr>
              <a:t>providing</a:t>
            </a:r>
            <a:r>
              <a:rPr lang="pl-PL" sz="2000" dirty="0">
                <a:solidFill>
                  <a:schemeClr val="tx1"/>
                </a:solidFill>
                <a:latin typeface="+mn-lt"/>
                <a:cs typeface="+mn-cs"/>
              </a:rPr>
              <a:t>: </a:t>
            </a: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Access transparency</a:t>
            </a:r>
            <a:r>
              <a:rPr lang="en-US" sz="2000" dirty="0">
                <a:solidFill>
                  <a:schemeClr val="tx1"/>
                </a:solidFill>
                <a:latin typeface="+mn-lt"/>
                <a:cs typeface="+mn-cs"/>
              </a:rPr>
              <a:t>: clients are unaware that files are distributed and </a:t>
            </a:r>
            <a:r>
              <a:rPr lang="en-US" sz="2000" dirty="0" smtClean="0">
                <a:solidFill>
                  <a:schemeClr val="tx1"/>
                </a:solidFill>
                <a:latin typeface="+mn-lt"/>
                <a:cs typeface="+mn-cs"/>
              </a:rPr>
              <a:t>may </a:t>
            </a:r>
            <a:r>
              <a:rPr lang="en-US" sz="2000" dirty="0">
                <a:solidFill>
                  <a:schemeClr val="tx1"/>
                </a:solidFill>
                <a:latin typeface="+mn-lt"/>
                <a:cs typeface="+mn-cs"/>
              </a:rPr>
              <a:t>access them in the same way as local files are accessed</a:t>
            </a: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Location transparency</a:t>
            </a:r>
            <a:r>
              <a:rPr lang="en-US" sz="2000" dirty="0">
                <a:solidFill>
                  <a:schemeClr val="tx1"/>
                </a:solidFill>
                <a:latin typeface="+mn-lt"/>
                <a:cs typeface="+mn-cs"/>
              </a:rPr>
              <a:t>: a consistent namespace encompasses remote </a:t>
            </a:r>
            <a:r>
              <a:rPr lang="en-US" sz="2000" dirty="0" smtClean="0">
                <a:solidFill>
                  <a:schemeClr val="tx1"/>
                </a:solidFill>
                <a:latin typeface="+mn-lt"/>
                <a:cs typeface="+mn-cs"/>
              </a:rPr>
              <a:t>files </a:t>
            </a:r>
            <a:r>
              <a:rPr lang="en-US" sz="2000" dirty="0">
                <a:solidFill>
                  <a:schemeClr val="tx1"/>
                </a:solidFill>
                <a:latin typeface="+mn-lt"/>
                <a:cs typeface="+mn-cs"/>
              </a:rPr>
              <a:t>The name of a file does not give its location</a:t>
            </a: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Concurrency transparency</a:t>
            </a:r>
            <a:r>
              <a:rPr lang="en-US" sz="2000" dirty="0">
                <a:solidFill>
                  <a:schemeClr val="tx1"/>
                </a:solidFill>
                <a:latin typeface="+mn-lt"/>
                <a:cs typeface="+mn-cs"/>
              </a:rPr>
              <a:t>: all clients have the same view of the state of the file system</a:t>
            </a: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Heterogeneity:</a:t>
            </a:r>
            <a:r>
              <a:rPr lang="en-US" sz="2000" dirty="0">
                <a:solidFill>
                  <a:schemeClr val="tx1"/>
                </a:solidFill>
                <a:latin typeface="+mn-lt"/>
                <a:cs typeface="+mn-cs"/>
              </a:rPr>
              <a:t> provided across different hardware operating system platforms </a:t>
            </a: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Replication transparency</a:t>
            </a:r>
            <a:r>
              <a:rPr lang="en-US" sz="2000" dirty="0">
                <a:solidFill>
                  <a:schemeClr val="tx1"/>
                </a:solidFill>
                <a:latin typeface="+mn-lt"/>
                <a:cs typeface="+mn-cs"/>
              </a:rPr>
              <a:t>: replicate files across multiple </a:t>
            </a:r>
            <a:r>
              <a:rPr lang="en-US" sz="2000" dirty="0" smtClean="0">
                <a:solidFill>
                  <a:schemeClr val="tx1"/>
                </a:solidFill>
                <a:latin typeface="+mn-lt"/>
                <a:cs typeface="+mn-cs"/>
              </a:rPr>
              <a:t>servers and </a:t>
            </a:r>
            <a:r>
              <a:rPr lang="en-US" sz="2000" dirty="0">
                <a:solidFill>
                  <a:schemeClr val="tx1"/>
                </a:solidFill>
                <a:latin typeface="+mn-lt"/>
                <a:cs typeface="+mn-cs"/>
              </a:rPr>
              <a:t>c</a:t>
            </a:r>
            <a:r>
              <a:rPr lang="en-US" sz="2000" dirty="0" smtClean="0">
                <a:solidFill>
                  <a:schemeClr val="tx1"/>
                </a:solidFill>
                <a:latin typeface="+mn-lt"/>
                <a:cs typeface="+mn-cs"/>
              </a:rPr>
              <a:t>lients </a:t>
            </a:r>
            <a:r>
              <a:rPr lang="en-US" sz="2000" dirty="0">
                <a:solidFill>
                  <a:schemeClr val="tx1"/>
                </a:solidFill>
                <a:latin typeface="+mn-lt"/>
                <a:cs typeface="+mn-cs"/>
              </a:rPr>
              <a:t>are unaware of </a:t>
            </a:r>
            <a:r>
              <a:rPr lang="en-US" sz="2000" dirty="0" smtClean="0">
                <a:solidFill>
                  <a:schemeClr val="tx1"/>
                </a:solidFill>
                <a:latin typeface="+mn-lt"/>
                <a:cs typeface="+mn-cs"/>
              </a:rPr>
              <a:t>it</a:t>
            </a:r>
            <a:endParaRPr lang="en-US" sz="2000" dirty="0">
              <a:solidFill>
                <a:schemeClr val="tx1"/>
              </a:solidFill>
              <a:latin typeface="+mn-lt"/>
              <a:cs typeface="+mn-cs"/>
            </a:endParaRPr>
          </a:p>
          <a:p>
            <a:pPr marL="663575" lvl="2"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chemeClr val="tx1"/>
                </a:solidFill>
                <a:latin typeface="+mn-lt"/>
                <a:cs typeface="+mn-cs"/>
              </a:rPr>
              <a:t>Migration transparency</a:t>
            </a:r>
            <a:r>
              <a:rPr lang="en-US" sz="2000" dirty="0">
                <a:solidFill>
                  <a:schemeClr val="tx1"/>
                </a:solidFill>
                <a:latin typeface="+mn-lt"/>
                <a:cs typeface="+mn-cs"/>
              </a:rPr>
              <a:t>: files are </a:t>
            </a:r>
            <a:r>
              <a:rPr lang="en-US" sz="2000" dirty="0" smtClean="0">
                <a:solidFill>
                  <a:schemeClr val="tx1"/>
                </a:solidFill>
                <a:latin typeface="+mn-lt"/>
                <a:cs typeface="+mn-cs"/>
              </a:rPr>
              <a:t>move </a:t>
            </a:r>
            <a:r>
              <a:rPr lang="en-US" sz="2000" dirty="0">
                <a:solidFill>
                  <a:schemeClr val="tx1"/>
                </a:solidFill>
                <a:latin typeface="+mn-lt"/>
                <a:cs typeface="+mn-cs"/>
              </a:rPr>
              <a:t>around without the client's knowledge</a:t>
            </a:r>
          </a:p>
          <a:p>
            <a:pPr marL="342900" lvl="0" indent="-342900">
              <a:lnSpc>
                <a:spcPct val="90000"/>
              </a:lnSpc>
              <a:spcBef>
                <a:spcPct val="20000"/>
              </a:spcBef>
              <a:buClr>
                <a:srgbClr val="3891A7"/>
              </a:buClr>
              <a:buSzPct val="80000"/>
              <a:buFont typeface="Arial"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pl-PL" sz="2000" dirty="0">
                <a:solidFill>
                  <a:prstClr val="black"/>
                </a:solidFill>
                <a:latin typeface="Calibri"/>
                <a:cs typeface="+mn-cs"/>
              </a:rPr>
              <a:t>LOBCDER </a:t>
            </a:r>
            <a:r>
              <a:rPr lang="pl-PL" sz="2000" dirty="0" err="1">
                <a:solidFill>
                  <a:prstClr val="black"/>
                </a:solidFill>
                <a:latin typeface="Calibri"/>
                <a:cs typeface="+mn-cs"/>
              </a:rPr>
              <a:t>loosely</a:t>
            </a:r>
            <a:r>
              <a:rPr lang="pl-PL" sz="2000" dirty="0">
                <a:solidFill>
                  <a:prstClr val="black"/>
                </a:solidFill>
                <a:latin typeface="Calibri"/>
                <a:cs typeface="+mn-cs"/>
              </a:rPr>
              <a:t> </a:t>
            </a:r>
            <a:r>
              <a:rPr lang="pl-PL" sz="2000" dirty="0" err="1">
                <a:solidFill>
                  <a:prstClr val="black"/>
                </a:solidFill>
                <a:latin typeface="Calibri"/>
                <a:cs typeface="+mn-cs"/>
              </a:rPr>
              <a:t>couples</a:t>
            </a:r>
            <a:r>
              <a:rPr lang="pl-PL" sz="2000" dirty="0">
                <a:solidFill>
                  <a:prstClr val="black"/>
                </a:solidFill>
                <a:latin typeface="Calibri"/>
                <a:cs typeface="+mn-cs"/>
              </a:rPr>
              <a:t> a </a:t>
            </a:r>
            <a:r>
              <a:rPr lang="pl-PL" sz="2000" dirty="0" err="1">
                <a:solidFill>
                  <a:prstClr val="black"/>
                </a:solidFill>
                <a:latin typeface="Calibri"/>
                <a:cs typeface="+mn-cs"/>
              </a:rPr>
              <a:t>variety</a:t>
            </a:r>
            <a:r>
              <a:rPr lang="pl-PL" sz="2000" dirty="0">
                <a:solidFill>
                  <a:prstClr val="black"/>
                </a:solidFill>
                <a:latin typeface="Calibri"/>
                <a:cs typeface="+mn-cs"/>
              </a:rPr>
              <a:t> of </a:t>
            </a:r>
            <a:r>
              <a:rPr lang="pl-PL" sz="2000" dirty="0" err="1">
                <a:solidFill>
                  <a:prstClr val="black"/>
                </a:solidFill>
                <a:latin typeface="Calibri"/>
                <a:cs typeface="+mn-cs"/>
              </a:rPr>
              <a:t>storage</a:t>
            </a:r>
            <a:r>
              <a:rPr lang="pl-PL" sz="2000" dirty="0">
                <a:solidFill>
                  <a:prstClr val="black"/>
                </a:solidFill>
                <a:latin typeface="Calibri"/>
                <a:cs typeface="+mn-cs"/>
              </a:rPr>
              <a:t> </a:t>
            </a:r>
            <a:r>
              <a:rPr lang="pl-PL" sz="2000" dirty="0" err="1">
                <a:solidFill>
                  <a:prstClr val="black"/>
                </a:solidFill>
                <a:latin typeface="Calibri"/>
                <a:cs typeface="+mn-cs"/>
              </a:rPr>
              <a:t>technologies</a:t>
            </a:r>
            <a:r>
              <a:rPr lang="pl-PL" sz="2000" dirty="0">
                <a:solidFill>
                  <a:prstClr val="black"/>
                </a:solidFill>
                <a:latin typeface="Calibri"/>
                <a:cs typeface="+mn-cs"/>
              </a:rPr>
              <a:t> </a:t>
            </a:r>
            <a:r>
              <a:rPr lang="pl-PL" sz="2000" dirty="0" err="1">
                <a:solidFill>
                  <a:prstClr val="black"/>
                </a:solidFill>
                <a:latin typeface="Calibri"/>
                <a:cs typeface="+mn-cs"/>
              </a:rPr>
              <a:t>such</a:t>
            </a:r>
            <a:r>
              <a:rPr lang="pl-PL" sz="2000" dirty="0">
                <a:solidFill>
                  <a:prstClr val="black"/>
                </a:solidFill>
                <a:latin typeface="Calibri"/>
                <a:cs typeface="+mn-cs"/>
              </a:rPr>
              <a:t> as </a:t>
            </a:r>
            <a:r>
              <a:rPr lang="pl-PL" sz="2000" dirty="0" err="1">
                <a:solidFill>
                  <a:prstClr val="black"/>
                </a:solidFill>
                <a:latin typeface="Calibri"/>
                <a:cs typeface="+mn-cs"/>
              </a:rPr>
              <a:t>Openstack</a:t>
            </a:r>
            <a:r>
              <a:rPr lang="pl-PL" sz="2000" dirty="0">
                <a:solidFill>
                  <a:prstClr val="black"/>
                </a:solidFill>
                <a:latin typeface="Calibri"/>
                <a:cs typeface="+mn-cs"/>
              </a:rPr>
              <a:t>-Swift ,</a:t>
            </a:r>
            <a:r>
              <a:rPr lang="en-US" sz="2000" dirty="0">
                <a:solidFill>
                  <a:prstClr val="black"/>
                </a:solidFill>
                <a:latin typeface="Calibri"/>
                <a:cs typeface="+mn-cs"/>
              </a:rPr>
              <a:t>  </a:t>
            </a:r>
            <a:r>
              <a:rPr lang="pl-PL" sz="2000" dirty="0" err="1">
                <a:solidFill>
                  <a:prstClr val="black"/>
                </a:solidFill>
                <a:latin typeface="Calibri"/>
                <a:cs typeface="+mn-cs"/>
              </a:rPr>
              <a:t>iRODS</a:t>
            </a:r>
            <a:r>
              <a:rPr lang="pl-PL" sz="2000" dirty="0">
                <a:solidFill>
                  <a:prstClr val="black"/>
                </a:solidFill>
                <a:latin typeface="Calibri"/>
                <a:cs typeface="+mn-cs"/>
              </a:rPr>
              <a:t> </a:t>
            </a:r>
            <a:r>
              <a:rPr lang="en-US" sz="2000" dirty="0">
                <a:solidFill>
                  <a:prstClr val="black"/>
                </a:solidFill>
                <a:latin typeface="Calibri"/>
                <a:cs typeface="+mn-cs"/>
              </a:rPr>
              <a:t>,</a:t>
            </a:r>
            <a:r>
              <a:rPr lang="pl-PL" sz="2000" dirty="0">
                <a:solidFill>
                  <a:prstClr val="black"/>
                </a:solidFill>
                <a:latin typeface="Calibri"/>
                <a:cs typeface="+mn-cs"/>
              </a:rPr>
              <a:t> </a:t>
            </a:r>
            <a:r>
              <a:rPr lang="pl-PL" sz="2000" dirty="0" err="1" smtClean="0">
                <a:solidFill>
                  <a:prstClr val="black"/>
                </a:solidFill>
                <a:latin typeface="Calibri"/>
                <a:cs typeface="+mn-cs"/>
              </a:rPr>
              <a:t>GridFTP</a:t>
            </a:r>
            <a:endParaRPr lang="en-US" sz="2000" dirty="0" smtClean="0">
              <a:solidFill>
                <a:schemeClr val="tx1"/>
              </a:solidFill>
              <a:latin typeface="+mn-lt"/>
              <a:cs typeface="+mn-cs"/>
            </a:endParaRPr>
          </a:p>
        </p:txBody>
      </p:sp>
    </p:spTree>
    <p:extLst>
      <p:ext uri="{BB962C8B-B14F-4D97-AF65-F5344CB8AC3E}">
        <p14:creationId xmlns:p14="http://schemas.microsoft.com/office/powerpoint/2010/main" val="10747855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36" tIns="45718" rIns="91436" bIns="45718"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ct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Usage</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s</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tatistics</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for LOBCDER</a:t>
            </a:r>
            <a:endPar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587" y="3774929"/>
            <a:ext cx="3883213" cy="258302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3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8929" y="1160762"/>
            <a:ext cx="4193872" cy="26333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9641" y="3794123"/>
            <a:ext cx="4183570" cy="257318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341"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8401" y="1214422"/>
            <a:ext cx="4214810" cy="260174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1065242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ole tekstowe 41"/>
          <p:cNvSpPr txBox="1"/>
          <p:nvPr/>
        </p:nvSpPr>
        <p:spPr>
          <a:xfrm>
            <a:off x="391680" y="1208288"/>
            <a:ext cx="8295840" cy="4515730"/>
          </a:xfrm>
          <a:prstGeom prst="rect">
            <a:avLst/>
          </a:prstGeom>
          <a:noFill/>
        </p:spPr>
        <p:txBody>
          <a:bodyPr lIns="82936" tIns="41469" rIns="82936" bIns="41469">
            <a:spAutoFit/>
          </a:bodyPr>
          <a:lstStyle/>
          <a:p>
            <a:pPr marL="164162" indent="-164162">
              <a:defRPr/>
            </a:pPr>
            <a:r>
              <a:rPr lang="pl-PL" sz="1600" dirty="0">
                <a:solidFill>
                  <a:srgbClr val="FF0000"/>
                </a:solidFill>
                <a:latin typeface="+mj-lt"/>
              </a:rPr>
              <a:t>Problem:</a:t>
            </a:r>
          </a:p>
          <a:p>
            <a:pPr marL="164162" indent="-164162">
              <a:buFont typeface="Arial" pitchFamily="34" charset="0"/>
              <a:buChar char="•"/>
              <a:defRPr/>
            </a:pPr>
            <a:r>
              <a:rPr lang="pl-PL" sz="1600" dirty="0" err="1">
                <a:solidFill>
                  <a:srgbClr val="FF0000"/>
                </a:solidFill>
                <a:latin typeface="+mj-lt"/>
              </a:rPr>
              <a:t>How</a:t>
            </a:r>
            <a:r>
              <a:rPr lang="pl-PL" sz="1600" dirty="0">
                <a:solidFill>
                  <a:srgbClr val="FF0000"/>
                </a:solidFill>
                <a:latin typeface="+mj-lt"/>
              </a:rPr>
              <a:t> to </a:t>
            </a:r>
            <a:r>
              <a:rPr lang="pl-PL" sz="1600" dirty="0" err="1">
                <a:solidFill>
                  <a:srgbClr val="FF0000"/>
                </a:solidFill>
                <a:latin typeface="+mj-lt"/>
              </a:rPr>
              <a:t>ensure</a:t>
            </a:r>
            <a:r>
              <a:rPr lang="pl-PL" sz="1600" dirty="0">
                <a:solidFill>
                  <a:srgbClr val="FF0000"/>
                </a:solidFill>
                <a:latin typeface="+mj-lt"/>
              </a:rPr>
              <a:t> </a:t>
            </a:r>
            <a:r>
              <a:rPr lang="pl-PL" sz="1600" dirty="0" err="1">
                <a:solidFill>
                  <a:srgbClr val="FF0000"/>
                </a:solidFill>
                <a:latin typeface="+mj-lt"/>
              </a:rPr>
              <a:t>secure</a:t>
            </a:r>
            <a:r>
              <a:rPr lang="pl-PL" sz="1600" dirty="0">
                <a:solidFill>
                  <a:srgbClr val="FF0000"/>
                </a:solidFill>
                <a:latin typeface="+mj-lt"/>
              </a:rPr>
              <a:t> </a:t>
            </a:r>
            <a:r>
              <a:rPr lang="pl-PL" sz="1600" dirty="0" err="1">
                <a:solidFill>
                  <a:srgbClr val="FF0000"/>
                </a:solidFill>
                <a:latin typeface="+mj-lt"/>
              </a:rPr>
              <a:t>storage</a:t>
            </a:r>
            <a:r>
              <a:rPr lang="pl-PL" sz="1600" dirty="0">
                <a:solidFill>
                  <a:srgbClr val="FF0000"/>
                </a:solidFill>
                <a:latin typeface="+mj-lt"/>
              </a:rPr>
              <a:t> of </a:t>
            </a:r>
            <a:r>
              <a:rPr lang="pl-PL" sz="1600" dirty="0" err="1">
                <a:solidFill>
                  <a:srgbClr val="FF0000"/>
                </a:solidFill>
                <a:latin typeface="+mj-lt"/>
              </a:rPr>
              <a:t>confidential</a:t>
            </a:r>
            <a:r>
              <a:rPr lang="pl-PL" sz="1600" dirty="0">
                <a:solidFill>
                  <a:srgbClr val="FF0000"/>
                </a:solidFill>
                <a:latin typeface="+mj-lt"/>
              </a:rPr>
              <a:t> data </a:t>
            </a:r>
            <a:r>
              <a:rPr lang="pl-PL" sz="1600" dirty="0" err="1">
                <a:solidFill>
                  <a:srgbClr val="FF0000"/>
                </a:solidFill>
                <a:latin typeface="+mj-lt"/>
              </a:rPr>
              <a:t>in</a:t>
            </a:r>
            <a:r>
              <a:rPr lang="pl-PL" sz="1600" dirty="0">
                <a:solidFill>
                  <a:srgbClr val="FF0000"/>
                </a:solidFill>
                <a:latin typeface="+mj-lt"/>
              </a:rPr>
              <a:t> public </a:t>
            </a:r>
            <a:r>
              <a:rPr lang="pl-PL" sz="1600" dirty="0" err="1">
                <a:solidFill>
                  <a:srgbClr val="FF0000"/>
                </a:solidFill>
                <a:latin typeface="+mj-lt"/>
              </a:rPr>
              <a:t>clouds</a:t>
            </a:r>
            <a:r>
              <a:rPr lang="pl-PL" sz="1600" dirty="0">
                <a:solidFill>
                  <a:srgbClr val="FF0000"/>
                </a:solidFill>
                <a:latin typeface="+mj-lt"/>
              </a:rPr>
              <a:t> </a:t>
            </a:r>
            <a:r>
              <a:rPr lang="pl-PL" sz="1600" dirty="0" err="1">
                <a:solidFill>
                  <a:srgbClr val="FF0000"/>
                </a:solidFill>
                <a:latin typeface="+mj-lt"/>
              </a:rPr>
              <a:t>where</a:t>
            </a:r>
            <a:r>
              <a:rPr lang="pl-PL" sz="1600" dirty="0">
                <a:solidFill>
                  <a:srgbClr val="FF0000"/>
                </a:solidFill>
                <a:latin typeface="+mj-lt"/>
              </a:rPr>
              <a:t> </a:t>
            </a:r>
            <a:r>
              <a:rPr lang="pl-PL" sz="1600" dirty="0" err="1">
                <a:solidFill>
                  <a:srgbClr val="FF0000"/>
                </a:solidFill>
                <a:latin typeface="+mj-lt"/>
              </a:rPr>
              <a:t>it</a:t>
            </a:r>
            <a:r>
              <a:rPr lang="pl-PL" sz="1600" dirty="0">
                <a:solidFill>
                  <a:srgbClr val="FF0000"/>
                </a:solidFill>
                <a:latin typeface="+mj-lt"/>
              </a:rPr>
              <a:t> </a:t>
            </a:r>
            <a:r>
              <a:rPr lang="pl-PL" sz="1600" dirty="0" err="1">
                <a:solidFill>
                  <a:srgbClr val="FF0000"/>
                </a:solidFill>
                <a:latin typeface="+mj-lt"/>
              </a:rPr>
              <a:t>could</a:t>
            </a:r>
            <a:r>
              <a:rPr lang="pl-PL" sz="1600" dirty="0">
                <a:solidFill>
                  <a:srgbClr val="FF0000"/>
                </a:solidFill>
                <a:latin typeface="+mj-lt"/>
              </a:rPr>
              <a:t> be </a:t>
            </a:r>
            <a:r>
              <a:rPr lang="pl-PL" sz="1600" dirty="0" err="1">
                <a:solidFill>
                  <a:srgbClr val="FF0000"/>
                </a:solidFill>
                <a:latin typeface="+mj-lt"/>
              </a:rPr>
              <a:t>efficiently</a:t>
            </a:r>
            <a:r>
              <a:rPr lang="pl-PL" sz="1600" dirty="0">
                <a:solidFill>
                  <a:srgbClr val="FF0000"/>
                </a:solidFill>
                <a:latin typeface="+mj-lt"/>
              </a:rPr>
              <a:t> </a:t>
            </a:r>
            <a:r>
              <a:rPr lang="pl-PL" sz="1600" dirty="0" err="1">
                <a:solidFill>
                  <a:srgbClr val="FF0000"/>
                </a:solidFill>
                <a:latin typeface="+mj-lt"/>
              </a:rPr>
              <a:t>processed</a:t>
            </a:r>
            <a:r>
              <a:rPr lang="pl-PL" sz="1600" dirty="0">
                <a:solidFill>
                  <a:srgbClr val="FF0000"/>
                </a:solidFill>
                <a:latin typeface="+mj-lt"/>
              </a:rPr>
              <a:t> by </a:t>
            </a:r>
            <a:r>
              <a:rPr lang="pl-PL" sz="1600" dirty="0" err="1">
                <a:solidFill>
                  <a:srgbClr val="FF0000"/>
                </a:solidFill>
                <a:latin typeface="+mj-lt"/>
              </a:rPr>
              <a:t>application</a:t>
            </a:r>
            <a:r>
              <a:rPr lang="pl-PL" sz="1600" dirty="0">
                <a:solidFill>
                  <a:srgbClr val="FF0000"/>
                </a:solidFill>
                <a:latin typeface="+mj-lt"/>
              </a:rPr>
              <a:t> services and </a:t>
            </a:r>
            <a:r>
              <a:rPr lang="pl-PL" sz="1600" dirty="0" err="1">
                <a:solidFill>
                  <a:srgbClr val="FF0000"/>
                </a:solidFill>
                <a:latin typeface="+mj-lt"/>
              </a:rPr>
              <a:t>controlled</a:t>
            </a:r>
            <a:r>
              <a:rPr lang="pl-PL" sz="1600" dirty="0">
                <a:solidFill>
                  <a:srgbClr val="FF0000"/>
                </a:solidFill>
                <a:latin typeface="+mj-lt"/>
              </a:rPr>
              <a:t> by </a:t>
            </a:r>
            <a:r>
              <a:rPr lang="pl-PL" sz="1600" dirty="0" err="1">
                <a:solidFill>
                  <a:srgbClr val="FF0000"/>
                </a:solidFill>
                <a:latin typeface="+mj-lt"/>
              </a:rPr>
              <a:t>administrators</a:t>
            </a:r>
            <a:r>
              <a:rPr lang="pl-PL" sz="1600" dirty="0">
                <a:solidFill>
                  <a:srgbClr val="FF0000"/>
                </a:solidFill>
                <a:latin typeface="+mj-lt"/>
              </a:rPr>
              <a:t> (</a:t>
            </a:r>
            <a:r>
              <a:rPr lang="pl-PL" sz="1600" dirty="0" err="1">
                <a:solidFill>
                  <a:srgbClr val="FF0000"/>
                </a:solidFill>
                <a:latin typeface="+mj-lt"/>
              </a:rPr>
              <a:t>including</a:t>
            </a:r>
            <a:r>
              <a:rPr lang="pl-PL" sz="1600" dirty="0">
                <a:solidFill>
                  <a:srgbClr val="FF0000"/>
                </a:solidFill>
                <a:latin typeface="+mj-lt"/>
              </a:rPr>
              <a:t> </a:t>
            </a:r>
            <a:r>
              <a:rPr lang="pl-PL" sz="1600" dirty="0" err="1">
                <a:solidFill>
                  <a:srgbClr val="FF0000"/>
                </a:solidFill>
                <a:latin typeface="+mj-lt"/>
              </a:rPr>
              <a:t>guaranteed</a:t>
            </a:r>
            <a:r>
              <a:rPr lang="pl-PL" sz="1600" dirty="0">
                <a:solidFill>
                  <a:srgbClr val="FF0000"/>
                </a:solidFill>
                <a:latin typeface="+mj-lt"/>
              </a:rPr>
              <a:t> </a:t>
            </a:r>
            <a:r>
              <a:rPr lang="pl-PL" sz="1600" dirty="0" err="1">
                <a:solidFill>
                  <a:srgbClr val="FF0000"/>
                </a:solidFill>
                <a:latin typeface="+mj-lt"/>
              </a:rPr>
              <a:t>erasure</a:t>
            </a:r>
            <a:r>
              <a:rPr lang="pl-PL" sz="1600" dirty="0">
                <a:solidFill>
                  <a:srgbClr val="FF0000"/>
                </a:solidFill>
                <a:latin typeface="+mj-lt"/>
              </a:rPr>
              <a:t> on </a:t>
            </a:r>
            <a:r>
              <a:rPr lang="pl-PL" sz="1600" dirty="0" err="1">
                <a:solidFill>
                  <a:srgbClr val="FF0000"/>
                </a:solidFill>
                <a:latin typeface="+mj-lt"/>
              </a:rPr>
              <a:t>demand</a:t>
            </a:r>
            <a:r>
              <a:rPr lang="pl-PL" sz="1600" dirty="0">
                <a:solidFill>
                  <a:srgbClr val="FF0000"/>
                </a:solidFill>
                <a:latin typeface="+mj-lt"/>
              </a:rPr>
              <a:t>)?</a:t>
            </a:r>
          </a:p>
          <a:p>
            <a:pPr>
              <a:defRPr/>
            </a:pPr>
            <a:endParaRPr lang="pl-PL" sz="1600" dirty="0">
              <a:solidFill>
                <a:srgbClr val="00B050"/>
              </a:solidFill>
              <a:latin typeface="+mj-lt"/>
            </a:endParaRPr>
          </a:p>
          <a:p>
            <a:pPr>
              <a:defRPr/>
            </a:pPr>
            <a:r>
              <a:rPr lang="pl-PL" sz="1600" dirty="0" err="1">
                <a:solidFill>
                  <a:srgbClr val="00B050"/>
                </a:solidFill>
                <a:latin typeface="+mj-lt"/>
              </a:rPr>
              <a:t>Current</a:t>
            </a:r>
            <a:r>
              <a:rPr lang="pl-PL" sz="1600" dirty="0">
                <a:solidFill>
                  <a:srgbClr val="00B050"/>
                </a:solidFill>
                <a:latin typeface="+mj-lt"/>
              </a:rPr>
              <a:t> status:</a:t>
            </a:r>
          </a:p>
          <a:p>
            <a:pPr marL="164162" indent="-164162">
              <a:buFont typeface="Arial" pitchFamily="34" charset="0"/>
              <a:buChar char="•"/>
              <a:defRPr/>
            </a:pPr>
            <a:r>
              <a:rPr lang="pl-PL" sz="1600" dirty="0" err="1">
                <a:solidFill>
                  <a:srgbClr val="00B050"/>
                </a:solidFill>
                <a:latin typeface="+mj-lt"/>
              </a:rPr>
              <a:t>The</a:t>
            </a:r>
            <a:r>
              <a:rPr lang="pl-PL" sz="1600" dirty="0">
                <a:solidFill>
                  <a:srgbClr val="00B050"/>
                </a:solidFill>
                <a:latin typeface="+mj-lt"/>
              </a:rPr>
              <a:t> SWIFT data </a:t>
            </a:r>
            <a:r>
              <a:rPr lang="pl-PL" sz="1600" dirty="0" err="1">
                <a:solidFill>
                  <a:srgbClr val="00B050"/>
                </a:solidFill>
                <a:latin typeface="+mj-lt"/>
              </a:rPr>
              <a:t>storage</a:t>
            </a:r>
            <a:r>
              <a:rPr lang="pl-PL" sz="1600" dirty="0">
                <a:solidFill>
                  <a:srgbClr val="00B050"/>
                </a:solidFill>
                <a:latin typeface="+mj-lt"/>
              </a:rPr>
              <a:t> resources on </a:t>
            </a:r>
            <a:r>
              <a:rPr lang="pl-PL" sz="1600" dirty="0" err="1">
                <a:solidFill>
                  <a:srgbClr val="00B050"/>
                </a:solidFill>
                <a:latin typeface="+mj-lt"/>
              </a:rPr>
              <a:t>which</a:t>
            </a:r>
            <a:r>
              <a:rPr lang="pl-PL" sz="1600" dirty="0">
                <a:solidFill>
                  <a:srgbClr val="00B050"/>
                </a:solidFill>
                <a:latin typeface="+mj-lt"/>
              </a:rPr>
              <a:t> LOBCDER </a:t>
            </a:r>
            <a:r>
              <a:rPr lang="pl-PL" sz="1600" dirty="0" err="1">
                <a:solidFill>
                  <a:srgbClr val="00B050"/>
                </a:solidFill>
                <a:latin typeface="+mj-lt"/>
              </a:rPr>
              <a:t>is</a:t>
            </a:r>
            <a:r>
              <a:rPr lang="pl-PL" sz="1600" dirty="0">
                <a:solidFill>
                  <a:srgbClr val="00B050"/>
                </a:solidFill>
                <a:latin typeface="+mj-lt"/>
              </a:rPr>
              <a:t> </a:t>
            </a:r>
            <a:r>
              <a:rPr lang="pl-PL" sz="1600" dirty="0" err="1">
                <a:solidFill>
                  <a:srgbClr val="00B050"/>
                </a:solidFill>
                <a:latin typeface="+mj-lt"/>
              </a:rPr>
              <a:t>based</a:t>
            </a:r>
            <a:r>
              <a:rPr lang="pl-PL" sz="1600" dirty="0">
                <a:solidFill>
                  <a:srgbClr val="00B050"/>
                </a:solidFill>
                <a:latin typeface="+mj-lt"/>
              </a:rPr>
              <a:t> </a:t>
            </a:r>
            <a:r>
              <a:rPr lang="pl-PL" sz="1600" dirty="0" err="1">
                <a:solidFill>
                  <a:srgbClr val="00B050"/>
                </a:solidFill>
                <a:latin typeface="+mj-lt"/>
              </a:rPr>
              <a:t>are</a:t>
            </a:r>
            <a:r>
              <a:rPr lang="pl-PL" sz="1600" dirty="0">
                <a:solidFill>
                  <a:srgbClr val="00B050"/>
                </a:solidFill>
                <a:latin typeface="+mj-lt"/>
              </a:rPr>
              <a:t> </a:t>
            </a:r>
            <a:r>
              <a:rPr lang="pl-PL" sz="1600" dirty="0" err="1">
                <a:solidFill>
                  <a:srgbClr val="00B050"/>
                </a:solidFill>
                <a:latin typeface="+mj-lt"/>
              </a:rPr>
              <a:t>managed</a:t>
            </a:r>
            <a:r>
              <a:rPr lang="pl-PL" sz="1600" dirty="0">
                <a:solidFill>
                  <a:srgbClr val="00B050"/>
                </a:solidFill>
                <a:latin typeface="+mj-lt"/>
              </a:rPr>
              <a:t> </a:t>
            </a:r>
            <a:r>
              <a:rPr lang="pl-PL" sz="1600" dirty="0" err="1">
                <a:solidFill>
                  <a:srgbClr val="00B050"/>
                </a:solidFill>
                <a:latin typeface="+mj-lt"/>
              </a:rPr>
              <a:t>internally</a:t>
            </a:r>
            <a:r>
              <a:rPr lang="pl-PL" sz="1600" dirty="0">
                <a:solidFill>
                  <a:srgbClr val="00B050"/>
                </a:solidFill>
                <a:latin typeface="+mj-lt"/>
              </a:rPr>
              <a:t> by </a:t>
            </a:r>
            <a:r>
              <a:rPr lang="pl-PL" sz="1600" dirty="0" err="1">
                <a:solidFill>
                  <a:srgbClr val="00B050"/>
                </a:solidFill>
                <a:latin typeface="+mj-lt"/>
              </a:rPr>
              <a:t>Consortium</a:t>
            </a:r>
            <a:r>
              <a:rPr lang="pl-PL" sz="1600" dirty="0">
                <a:solidFill>
                  <a:srgbClr val="00B050"/>
                </a:solidFill>
                <a:latin typeface="+mj-lt"/>
              </a:rPr>
              <a:t> </a:t>
            </a:r>
            <a:r>
              <a:rPr lang="pl-PL" sz="1600" dirty="0" err="1">
                <a:solidFill>
                  <a:srgbClr val="00B050"/>
                </a:solidFill>
                <a:latin typeface="+mj-lt"/>
              </a:rPr>
              <a:t>members</a:t>
            </a:r>
            <a:r>
              <a:rPr lang="pl-PL" sz="1600" dirty="0">
                <a:solidFill>
                  <a:srgbClr val="00B050"/>
                </a:solidFill>
                <a:latin typeface="+mj-lt"/>
              </a:rPr>
              <a:t> and </a:t>
            </a:r>
            <a:r>
              <a:rPr lang="pl-PL" sz="1600" dirty="0" err="1">
                <a:solidFill>
                  <a:srgbClr val="00B050"/>
                </a:solidFill>
                <a:latin typeface="+mj-lt"/>
              </a:rPr>
              <a:t>belong</a:t>
            </a:r>
            <a:r>
              <a:rPr lang="pl-PL" sz="1600" dirty="0">
                <a:solidFill>
                  <a:srgbClr val="00B050"/>
                </a:solidFill>
                <a:latin typeface="+mj-lt"/>
              </a:rPr>
              <a:t> to </a:t>
            </a:r>
            <a:r>
              <a:rPr lang="pl-PL" sz="1600" dirty="0" err="1">
                <a:solidFill>
                  <a:srgbClr val="00B050"/>
                </a:solidFill>
                <a:latin typeface="+mj-lt"/>
              </a:rPr>
              <a:t>their</a:t>
            </a:r>
            <a:r>
              <a:rPr lang="pl-PL" sz="1600" dirty="0">
                <a:solidFill>
                  <a:srgbClr val="00B050"/>
                </a:solidFill>
                <a:latin typeface="+mj-lt"/>
              </a:rPr>
              <a:t> </a:t>
            </a:r>
            <a:r>
              <a:rPr lang="pl-PL" sz="1600" dirty="0" err="1">
                <a:solidFill>
                  <a:srgbClr val="00B050"/>
                </a:solidFill>
                <a:latin typeface="+mj-lt"/>
              </a:rPr>
              <a:t>private</a:t>
            </a:r>
            <a:r>
              <a:rPr lang="pl-PL" sz="1600" dirty="0">
                <a:solidFill>
                  <a:srgbClr val="00B050"/>
                </a:solidFill>
                <a:latin typeface="+mj-lt"/>
              </a:rPr>
              <a:t> </a:t>
            </a:r>
            <a:r>
              <a:rPr lang="pl-PL" sz="1600" dirty="0" err="1">
                <a:solidFill>
                  <a:srgbClr val="00B050"/>
                </a:solidFill>
                <a:latin typeface="+mj-lt"/>
              </a:rPr>
              <a:t>cloud</a:t>
            </a:r>
            <a:r>
              <a:rPr lang="pl-PL" sz="1600" dirty="0">
                <a:solidFill>
                  <a:srgbClr val="00B050"/>
                </a:solidFill>
                <a:latin typeface="+mj-lt"/>
              </a:rPr>
              <a:t> </a:t>
            </a:r>
            <a:r>
              <a:rPr lang="pl-PL" sz="1600" dirty="0" err="1">
                <a:solidFill>
                  <a:srgbClr val="00B050"/>
                </a:solidFill>
                <a:latin typeface="+mj-lt"/>
              </a:rPr>
              <a:t>infrastructures</a:t>
            </a:r>
            <a:r>
              <a:rPr lang="pl-PL" sz="1600" dirty="0">
                <a:solidFill>
                  <a:srgbClr val="00B050"/>
                </a:solidFill>
                <a:latin typeface="+mj-lt"/>
              </a:rPr>
              <a:t>. Under </a:t>
            </a:r>
            <a:r>
              <a:rPr lang="pl-PL" sz="1600" dirty="0" err="1">
                <a:solidFill>
                  <a:srgbClr val="00B050"/>
                </a:solidFill>
                <a:latin typeface="+mj-lt"/>
              </a:rPr>
              <a:t>these</a:t>
            </a:r>
            <a:r>
              <a:rPr lang="pl-PL" sz="1600" dirty="0">
                <a:solidFill>
                  <a:srgbClr val="00B050"/>
                </a:solidFill>
                <a:latin typeface="+mj-lt"/>
              </a:rPr>
              <a:t> </a:t>
            </a:r>
            <a:r>
              <a:rPr lang="pl-PL" sz="1600" dirty="0" err="1">
                <a:solidFill>
                  <a:srgbClr val="00B050"/>
                </a:solidFill>
                <a:latin typeface="+mj-lt"/>
              </a:rPr>
              <a:t>conditions</a:t>
            </a:r>
            <a:r>
              <a:rPr lang="pl-PL" sz="1600" dirty="0">
                <a:solidFill>
                  <a:srgbClr val="00B050"/>
                </a:solidFill>
                <a:latin typeface="+mj-lt"/>
              </a:rPr>
              <a:t> </a:t>
            </a:r>
            <a:r>
              <a:rPr lang="pl-PL" sz="1600" dirty="0" err="1">
                <a:solidFill>
                  <a:srgbClr val="00B050"/>
                </a:solidFill>
                <a:latin typeface="+mj-lt"/>
              </a:rPr>
              <a:t>access</a:t>
            </a:r>
            <a:r>
              <a:rPr lang="pl-PL" sz="1600" dirty="0">
                <a:solidFill>
                  <a:srgbClr val="00B050"/>
                </a:solidFill>
                <a:latin typeface="+mj-lt"/>
              </a:rPr>
              <a:t> to </a:t>
            </a:r>
            <a:r>
              <a:rPr lang="pl-PL" sz="1600" dirty="0" err="1">
                <a:solidFill>
                  <a:srgbClr val="00B050"/>
                </a:solidFill>
                <a:latin typeface="+mj-lt"/>
              </a:rPr>
              <a:t>sensitive</a:t>
            </a:r>
            <a:r>
              <a:rPr lang="pl-PL" sz="1600" dirty="0">
                <a:solidFill>
                  <a:srgbClr val="00B050"/>
                </a:solidFill>
                <a:latin typeface="+mj-lt"/>
              </a:rPr>
              <a:t> data </a:t>
            </a:r>
            <a:r>
              <a:rPr lang="pl-PL" sz="1600" dirty="0" err="1">
                <a:solidFill>
                  <a:srgbClr val="00B050"/>
                </a:solidFill>
                <a:latin typeface="+mj-lt"/>
              </a:rPr>
              <a:t>is</a:t>
            </a:r>
            <a:r>
              <a:rPr lang="pl-PL" sz="1600" dirty="0">
                <a:solidFill>
                  <a:srgbClr val="00B050"/>
                </a:solidFill>
                <a:latin typeface="+mj-lt"/>
              </a:rPr>
              <a:t> </a:t>
            </a:r>
            <a:r>
              <a:rPr lang="pl-PL" sz="1600" dirty="0" err="1">
                <a:solidFill>
                  <a:srgbClr val="00B050"/>
                </a:solidFill>
                <a:latin typeface="+mj-lt"/>
              </a:rPr>
              <a:t>tightly</a:t>
            </a:r>
            <a:r>
              <a:rPr lang="pl-PL" sz="1600" dirty="0">
                <a:solidFill>
                  <a:srgbClr val="00B050"/>
                </a:solidFill>
                <a:latin typeface="+mj-lt"/>
              </a:rPr>
              <a:t> </a:t>
            </a:r>
            <a:r>
              <a:rPr lang="pl-PL" sz="1600" dirty="0" err="1">
                <a:solidFill>
                  <a:srgbClr val="00B050"/>
                </a:solidFill>
                <a:latin typeface="+mj-lt"/>
              </a:rPr>
              <a:t>controlled</a:t>
            </a:r>
            <a:r>
              <a:rPr lang="pl-PL" sz="1600" dirty="0">
                <a:solidFill>
                  <a:srgbClr val="00B050"/>
                </a:solidFill>
                <a:latin typeface="+mj-lt"/>
              </a:rPr>
              <a:t> and security </a:t>
            </a:r>
            <a:r>
              <a:rPr lang="pl-PL" sz="1600" dirty="0" err="1">
                <a:solidFill>
                  <a:srgbClr val="00B050"/>
                </a:solidFill>
                <a:latin typeface="+mj-lt"/>
              </a:rPr>
              <a:t>risks</a:t>
            </a:r>
            <a:r>
              <a:rPr lang="pl-PL" sz="1600" dirty="0">
                <a:solidFill>
                  <a:srgbClr val="00B050"/>
                </a:solidFill>
                <a:latin typeface="+mj-lt"/>
              </a:rPr>
              <a:t> </a:t>
            </a:r>
            <a:r>
              <a:rPr lang="pl-PL" sz="1600" dirty="0" err="1">
                <a:solidFill>
                  <a:srgbClr val="00B050"/>
                </a:solidFill>
                <a:latin typeface="+mj-lt"/>
              </a:rPr>
              <a:t>remain</a:t>
            </a:r>
            <a:r>
              <a:rPr lang="pl-PL" sz="1600" dirty="0">
                <a:solidFill>
                  <a:srgbClr val="00B050"/>
                </a:solidFill>
                <a:latin typeface="+mj-lt"/>
              </a:rPr>
              <a:t> </a:t>
            </a:r>
            <a:r>
              <a:rPr lang="pl-PL" sz="1600" dirty="0" err="1" smtClean="0">
                <a:solidFill>
                  <a:srgbClr val="00B050"/>
                </a:solidFill>
                <a:latin typeface="+mj-lt"/>
              </a:rPr>
              <a:t>minimal</a:t>
            </a:r>
            <a:r>
              <a:rPr lang="en-US" sz="1600" dirty="0">
                <a:solidFill>
                  <a:srgbClr val="00B050"/>
                </a:solidFill>
                <a:latin typeface="+mj-lt"/>
              </a:rPr>
              <a:t>.</a:t>
            </a:r>
            <a:endParaRPr lang="pl-PL" sz="1600" dirty="0">
              <a:solidFill>
                <a:srgbClr val="00B050"/>
              </a:solidFill>
              <a:latin typeface="+mj-lt"/>
            </a:endParaRPr>
          </a:p>
          <a:p>
            <a:pPr marL="164162" indent="-164162">
              <a:buFont typeface="Arial" pitchFamily="34" charset="0"/>
              <a:buChar char="•"/>
              <a:defRPr/>
            </a:pPr>
            <a:r>
              <a:rPr lang="en-US" sz="1600" dirty="0">
                <a:solidFill>
                  <a:srgbClr val="00B050"/>
                </a:solidFill>
                <a:latin typeface="+mj-lt"/>
              </a:rPr>
              <a:t>A</a:t>
            </a:r>
            <a:r>
              <a:rPr lang="pl-PL" sz="1600" dirty="0" smtClean="0">
                <a:solidFill>
                  <a:srgbClr val="00B050"/>
                </a:solidFill>
                <a:latin typeface="+mj-lt"/>
              </a:rPr>
              <a:t> </a:t>
            </a:r>
            <a:r>
              <a:rPr lang="pl-PL" sz="1600" dirty="0" err="1">
                <a:solidFill>
                  <a:srgbClr val="00B050"/>
                </a:solidFill>
                <a:latin typeface="+mj-lt"/>
              </a:rPr>
              <a:t>thorough</a:t>
            </a:r>
            <a:r>
              <a:rPr lang="pl-PL" sz="1600" dirty="0">
                <a:solidFill>
                  <a:srgbClr val="00B050"/>
                </a:solidFill>
                <a:latin typeface="+mj-lt"/>
              </a:rPr>
              <a:t> </a:t>
            </a:r>
            <a:r>
              <a:rPr lang="pl-PL" sz="1600" dirty="0" err="1">
                <a:solidFill>
                  <a:srgbClr val="00B050"/>
                </a:solidFill>
                <a:latin typeface="+mj-lt"/>
              </a:rPr>
              <a:t>analysis</a:t>
            </a:r>
            <a:r>
              <a:rPr lang="pl-PL" sz="1600" dirty="0">
                <a:solidFill>
                  <a:srgbClr val="00B050"/>
                </a:solidFill>
                <a:latin typeface="+mj-lt"/>
              </a:rPr>
              <a:t> of </a:t>
            </a:r>
            <a:r>
              <a:rPr lang="en-US" sz="1600" dirty="0">
                <a:solidFill>
                  <a:srgbClr val="00B050"/>
                </a:solidFill>
                <a:latin typeface="+mj-lt"/>
              </a:rPr>
              <a:t>data instancing on cloud</a:t>
            </a:r>
            <a:r>
              <a:rPr lang="pl-PL" sz="1600" dirty="0">
                <a:solidFill>
                  <a:srgbClr val="00B050"/>
                </a:solidFill>
                <a:latin typeface="+mj-lt"/>
              </a:rPr>
              <a:t> </a:t>
            </a:r>
            <a:r>
              <a:rPr lang="en-US" sz="1600" dirty="0">
                <a:solidFill>
                  <a:srgbClr val="00B050"/>
                </a:solidFill>
                <a:latin typeface="+mj-lt"/>
              </a:rPr>
              <a:t>resources and possibilities for malicious access and clean-up processes after instance closing</a:t>
            </a:r>
            <a:r>
              <a:rPr lang="pl-PL" sz="1600" dirty="0">
                <a:solidFill>
                  <a:srgbClr val="00B050"/>
                </a:solidFill>
                <a:latin typeface="+mj-lt"/>
              </a:rPr>
              <a:t> </a:t>
            </a:r>
            <a:r>
              <a:rPr lang="pl-PL" sz="1600" dirty="0" err="1">
                <a:solidFill>
                  <a:srgbClr val="00B050"/>
                </a:solidFill>
                <a:latin typeface="+mj-lt"/>
              </a:rPr>
              <a:t>has</a:t>
            </a:r>
            <a:r>
              <a:rPr lang="pl-PL" sz="1600" dirty="0">
                <a:solidFill>
                  <a:srgbClr val="00B050"/>
                </a:solidFill>
                <a:latin typeface="+mj-lt"/>
              </a:rPr>
              <a:t> </a:t>
            </a:r>
            <a:r>
              <a:rPr lang="pl-PL" sz="1600" dirty="0" err="1">
                <a:solidFill>
                  <a:srgbClr val="00B050"/>
                </a:solidFill>
                <a:latin typeface="+mj-lt"/>
              </a:rPr>
              <a:t>been</a:t>
            </a:r>
            <a:r>
              <a:rPr lang="pl-PL" sz="1600" dirty="0">
                <a:solidFill>
                  <a:srgbClr val="00B050"/>
                </a:solidFill>
                <a:latin typeface="+mj-lt"/>
              </a:rPr>
              <a:t> </a:t>
            </a:r>
            <a:r>
              <a:rPr lang="pl-PL" sz="1600" dirty="0" err="1" smtClean="0">
                <a:solidFill>
                  <a:srgbClr val="00B050"/>
                </a:solidFill>
                <a:latin typeface="+mj-lt"/>
              </a:rPr>
              <a:t>conducted</a:t>
            </a:r>
            <a:r>
              <a:rPr lang="en-US" sz="1600" dirty="0" smtClean="0">
                <a:solidFill>
                  <a:srgbClr val="00B050"/>
                </a:solidFill>
                <a:latin typeface="+mj-lt"/>
              </a:rPr>
              <a:t>.</a:t>
            </a:r>
            <a:endParaRPr lang="pl-PL" sz="1600" dirty="0">
              <a:latin typeface="+mj-lt"/>
            </a:endParaRPr>
          </a:p>
          <a:p>
            <a:pPr marL="164162" indent="-164162">
              <a:defRPr/>
            </a:pPr>
            <a:endParaRPr lang="pl-PL" sz="1600" dirty="0">
              <a:solidFill>
                <a:srgbClr val="FF0000"/>
              </a:solidFill>
              <a:latin typeface="+mj-lt"/>
            </a:endParaRPr>
          </a:p>
          <a:p>
            <a:pPr>
              <a:defRPr/>
            </a:pPr>
            <a:r>
              <a:rPr lang="pl-PL" sz="1600" dirty="0" err="1">
                <a:solidFill>
                  <a:srgbClr val="7030A0"/>
                </a:solidFill>
                <a:latin typeface="+mj-lt"/>
              </a:rPr>
              <a:t>Proposed</a:t>
            </a:r>
            <a:r>
              <a:rPr lang="pl-PL" sz="1600" dirty="0">
                <a:solidFill>
                  <a:srgbClr val="7030A0"/>
                </a:solidFill>
                <a:latin typeface="+mj-lt"/>
              </a:rPr>
              <a:t> </a:t>
            </a:r>
            <a:r>
              <a:rPr lang="pl-PL" sz="1600" dirty="0" err="1">
                <a:solidFill>
                  <a:srgbClr val="7030A0"/>
                </a:solidFill>
                <a:latin typeface="+mj-lt"/>
              </a:rPr>
              <a:t>solutions</a:t>
            </a:r>
            <a:r>
              <a:rPr lang="pl-PL" sz="1600" dirty="0">
                <a:solidFill>
                  <a:srgbClr val="7030A0"/>
                </a:solidFill>
                <a:latin typeface="+mj-lt"/>
              </a:rPr>
              <a:t> (</a:t>
            </a:r>
            <a:r>
              <a:rPr lang="pl-PL" sz="1600" dirty="0" err="1">
                <a:solidFill>
                  <a:srgbClr val="7030A0"/>
                </a:solidFill>
                <a:latin typeface="+mj-lt"/>
              </a:rPr>
              <a:t>detailed</a:t>
            </a:r>
            <a:r>
              <a:rPr lang="pl-PL" sz="1600" dirty="0">
                <a:solidFill>
                  <a:srgbClr val="7030A0"/>
                </a:solidFill>
                <a:latin typeface="+mj-lt"/>
              </a:rPr>
              <a:t> </a:t>
            </a:r>
            <a:r>
              <a:rPr lang="pl-PL" sz="1600" dirty="0" err="1">
                <a:solidFill>
                  <a:srgbClr val="7030A0"/>
                </a:solidFill>
                <a:latin typeface="+mj-lt"/>
              </a:rPr>
              <a:t>in</a:t>
            </a:r>
            <a:r>
              <a:rPr lang="pl-PL" sz="1600" dirty="0">
                <a:solidFill>
                  <a:srgbClr val="7030A0"/>
                </a:solidFill>
                <a:latin typeface="+mj-lt"/>
              </a:rPr>
              <a:t> State of </a:t>
            </a:r>
            <a:r>
              <a:rPr lang="pl-PL" sz="1600" dirty="0" err="1">
                <a:solidFill>
                  <a:srgbClr val="7030A0"/>
                </a:solidFill>
                <a:latin typeface="+mj-lt"/>
              </a:rPr>
              <a:t>the</a:t>
            </a:r>
            <a:r>
              <a:rPr lang="pl-PL" sz="1600" dirty="0">
                <a:solidFill>
                  <a:srgbClr val="7030A0"/>
                </a:solidFill>
                <a:latin typeface="+mj-lt"/>
              </a:rPr>
              <a:t> Art </a:t>
            </a:r>
            <a:r>
              <a:rPr lang="pl-PL" sz="1600" dirty="0" err="1">
                <a:solidFill>
                  <a:srgbClr val="7030A0"/>
                </a:solidFill>
                <a:latin typeface="+mj-lt"/>
              </a:rPr>
              <a:t>document</a:t>
            </a:r>
            <a:r>
              <a:rPr lang="pl-PL" sz="1600" dirty="0">
                <a:solidFill>
                  <a:srgbClr val="7030A0"/>
                </a:solidFill>
                <a:latin typeface="+mj-lt"/>
              </a:rPr>
              <a:t> </a:t>
            </a:r>
            <a:r>
              <a:rPr lang="pl-PL" sz="1600" dirty="0" err="1">
                <a:solidFill>
                  <a:srgbClr val="7030A0"/>
                </a:solidFill>
                <a:latin typeface="+mj-lt"/>
              </a:rPr>
              <a:t>published</a:t>
            </a:r>
            <a:r>
              <a:rPr lang="pl-PL" sz="1600" dirty="0">
                <a:solidFill>
                  <a:srgbClr val="7030A0"/>
                </a:solidFill>
                <a:latin typeface="+mj-lt"/>
              </a:rPr>
              <a:t> by CYF </a:t>
            </a:r>
            <a:r>
              <a:rPr lang="pl-PL" sz="1600" dirty="0" err="1">
                <a:solidFill>
                  <a:srgbClr val="7030A0"/>
                </a:solidFill>
                <a:latin typeface="+mj-lt"/>
              </a:rPr>
              <a:t>in</a:t>
            </a:r>
            <a:r>
              <a:rPr lang="pl-PL" sz="1600" dirty="0">
                <a:solidFill>
                  <a:srgbClr val="7030A0"/>
                </a:solidFill>
                <a:latin typeface="+mj-lt"/>
              </a:rPr>
              <a:t> </a:t>
            </a:r>
            <a:r>
              <a:rPr lang="pl-PL" sz="1600" dirty="0" err="1">
                <a:solidFill>
                  <a:srgbClr val="7030A0"/>
                </a:solidFill>
                <a:latin typeface="+mj-lt"/>
              </a:rPr>
              <a:t>April</a:t>
            </a:r>
            <a:r>
              <a:rPr lang="pl-PL" sz="1600" dirty="0">
                <a:solidFill>
                  <a:srgbClr val="7030A0"/>
                </a:solidFill>
                <a:latin typeface="+mj-lt"/>
              </a:rPr>
              <a:t> 2013):</a:t>
            </a:r>
          </a:p>
          <a:p>
            <a:pPr marL="164162" indent="-164162">
              <a:buFont typeface="Arial" pitchFamily="34" charset="0"/>
              <a:buChar char="•"/>
              <a:defRPr/>
            </a:pPr>
            <a:r>
              <a:rPr lang="pl-PL" sz="1600" dirty="0">
                <a:solidFill>
                  <a:srgbClr val="7030A0"/>
                </a:solidFill>
                <a:latin typeface="+mj-lt"/>
              </a:rPr>
              <a:t>Data </a:t>
            </a:r>
            <a:r>
              <a:rPr lang="pl-PL" sz="1600" dirty="0" err="1">
                <a:solidFill>
                  <a:srgbClr val="7030A0"/>
                </a:solidFill>
                <a:latin typeface="+mj-lt"/>
              </a:rPr>
              <a:t>sharding</a:t>
            </a:r>
            <a:r>
              <a:rPr lang="pl-PL" sz="1600" dirty="0">
                <a:solidFill>
                  <a:srgbClr val="7030A0"/>
                </a:solidFill>
                <a:latin typeface="+mj-lt"/>
              </a:rPr>
              <a:t>: </a:t>
            </a:r>
            <a:r>
              <a:rPr lang="pl-PL" sz="1600" dirty="0" err="1">
                <a:solidFill>
                  <a:srgbClr val="7030A0"/>
                </a:solidFill>
                <a:latin typeface="+mj-lt"/>
              </a:rPr>
              <a:t>procurement</a:t>
            </a:r>
            <a:r>
              <a:rPr lang="pl-PL" sz="1600" dirty="0">
                <a:solidFill>
                  <a:srgbClr val="7030A0"/>
                </a:solidFill>
                <a:latin typeface="+mj-lt"/>
              </a:rPr>
              <a:t> of </a:t>
            </a:r>
            <a:r>
              <a:rPr lang="pl-PL" sz="1600" dirty="0" err="1">
                <a:solidFill>
                  <a:srgbClr val="7030A0"/>
                </a:solidFill>
                <a:latin typeface="+mj-lt"/>
              </a:rPr>
              <a:t>multiple</a:t>
            </a:r>
            <a:r>
              <a:rPr lang="pl-PL" sz="1600" dirty="0">
                <a:solidFill>
                  <a:srgbClr val="7030A0"/>
                </a:solidFill>
                <a:latin typeface="+mj-lt"/>
              </a:rPr>
              <a:t> </a:t>
            </a:r>
            <a:r>
              <a:rPr lang="pl-PL" sz="1600" dirty="0" err="1">
                <a:solidFill>
                  <a:srgbClr val="7030A0"/>
                </a:solidFill>
                <a:latin typeface="+mj-lt"/>
              </a:rPr>
              <a:t>storage</a:t>
            </a:r>
            <a:r>
              <a:rPr lang="pl-PL" sz="1600" dirty="0">
                <a:solidFill>
                  <a:srgbClr val="7030A0"/>
                </a:solidFill>
                <a:latin typeface="+mj-lt"/>
              </a:rPr>
              <a:t> resources and </a:t>
            </a:r>
            <a:r>
              <a:rPr lang="pl-PL" sz="1600" dirty="0" err="1">
                <a:solidFill>
                  <a:srgbClr val="7030A0"/>
                </a:solidFill>
                <a:latin typeface="+mj-lt"/>
              </a:rPr>
              <a:t>ensuring</a:t>
            </a:r>
            <a:r>
              <a:rPr lang="pl-PL" sz="1600" dirty="0">
                <a:solidFill>
                  <a:srgbClr val="7030A0"/>
                </a:solidFill>
                <a:latin typeface="+mj-lt"/>
              </a:rPr>
              <a:t> </a:t>
            </a:r>
            <a:r>
              <a:rPr lang="pl-PL" sz="1600" dirty="0" err="1">
                <a:solidFill>
                  <a:srgbClr val="7030A0"/>
                </a:solidFill>
                <a:latin typeface="+mj-lt"/>
              </a:rPr>
              <a:t>that</a:t>
            </a:r>
            <a:r>
              <a:rPr lang="pl-PL" sz="1600" dirty="0">
                <a:solidFill>
                  <a:srgbClr val="7030A0"/>
                </a:solidFill>
                <a:latin typeface="+mj-lt"/>
              </a:rPr>
              <a:t> </a:t>
            </a:r>
            <a:r>
              <a:rPr lang="pl-PL" sz="1600" dirty="0" err="1">
                <a:solidFill>
                  <a:srgbClr val="7030A0"/>
                </a:solidFill>
                <a:latin typeface="+mj-lt"/>
              </a:rPr>
              <a:t>each</a:t>
            </a:r>
            <a:r>
              <a:rPr lang="pl-PL" sz="1600" dirty="0">
                <a:solidFill>
                  <a:srgbClr val="7030A0"/>
                </a:solidFill>
                <a:latin typeface="+mj-lt"/>
              </a:rPr>
              <a:t> </a:t>
            </a:r>
            <a:r>
              <a:rPr lang="pl-PL" sz="1600" dirty="0" err="1">
                <a:solidFill>
                  <a:srgbClr val="7030A0"/>
                </a:solidFill>
                <a:latin typeface="+mj-lt"/>
              </a:rPr>
              <a:t>resource</a:t>
            </a:r>
            <a:r>
              <a:rPr lang="pl-PL" sz="1600" dirty="0">
                <a:solidFill>
                  <a:srgbClr val="7030A0"/>
                </a:solidFill>
                <a:latin typeface="+mj-lt"/>
              </a:rPr>
              <a:t> </a:t>
            </a:r>
            <a:r>
              <a:rPr lang="pl-PL" sz="1600" dirty="0" err="1">
                <a:solidFill>
                  <a:srgbClr val="7030A0"/>
                </a:solidFill>
                <a:latin typeface="+mj-lt"/>
              </a:rPr>
              <a:t>only</a:t>
            </a:r>
            <a:r>
              <a:rPr lang="pl-PL" sz="1600" dirty="0">
                <a:solidFill>
                  <a:srgbClr val="7030A0"/>
                </a:solidFill>
                <a:latin typeface="+mj-lt"/>
              </a:rPr>
              <a:t> </a:t>
            </a:r>
            <a:r>
              <a:rPr lang="pl-PL" sz="1600" dirty="0" err="1">
                <a:solidFill>
                  <a:srgbClr val="7030A0"/>
                </a:solidFill>
                <a:latin typeface="+mj-lt"/>
              </a:rPr>
              <a:t>receives</a:t>
            </a:r>
            <a:r>
              <a:rPr lang="pl-PL" sz="1600" dirty="0">
                <a:solidFill>
                  <a:srgbClr val="7030A0"/>
                </a:solidFill>
                <a:latin typeface="+mj-lt"/>
              </a:rPr>
              <a:t> a </a:t>
            </a:r>
            <a:r>
              <a:rPr lang="pl-PL" sz="1600" dirty="0" err="1">
                <a:solidFill>
                  <a:srgbClr val="7030A0"/>
                </a:solidFill>
                <a:latin typeface="+mj-lt"/>
              </a:rPr>
              <a:t>nonrepresentative</a:t>
            </a:r>
            <a:r>
              <a:rPr lang="pl-PL" sz="1600" dirty="0">
                <a:solidFill>
                  <a:srgbClr val="7030A0"/>
                </a:solidFill>
                <a:latin typeface="+mj-lt"/>
              </a:rPr>
              <a:t> </a:t>
            </a:r>
            <a:r>
              <a:rPr lang="pl-PL" sz="1600" dirty="0" err="1">
                <a:solidFill>
                  <a:srgbClr val="7030A0"/>
                </a:solidFill>
                <a:latin typeface="+mj-lt"/>
              </a:rPr>
              <a:t>subset</a:t>
            </a:r>
            <a:r>
              <a:rPr lang="pl-PL" sz="1600" dirty="0">
                <a:solidFill>
                  <a:srgbClr val="7030A0"/>
                </a:solidFill>
                <a:latin typeface="+mj-lt"/>
              </a:rPr>
              <a:t> of </a:t>
            </a:r>
            <a:r>
              <a:rPr lang="pl-PL" sz="1600" dirty="0" err="1">
                <a:solidFill>
                  <a:srgbClr val="7030A0"/>
                </a:solidFill>
                <a:latin typeface="+mj-lt"/>
              </a:rPr>
              <a:t>each</a:t>
            </a:r>
            <a:r>
              <a:rPr lang="pl-PL" sz="1600" dirty="0">
                <a:solidFill>
                  <a:srgbClr val="7030A0"/>
                </a:solidFill>
                <a:latin typeface="+mj-lt"/>
              </a:rPr>
              <a:t> </a:t>
            </a:r>
            <a:r>
              <a:rPr lang="pl-PL" sz="1600" dirty="0" err="1">
                <a:solidFill>
                  <a:srgbClr val="7030A0"/>
                </a:solidFill>
                <a:latin typeface="+mj-lt"/>
              </a:rPr>
              <a:t>dataset</a:t>
            </a:r>
            <a:endParaRPr lang="pl-PL" sz="1600" dirty="0">
              <a:solidFill>
                <a:srgbClr val="7030A0"/>
              </a:solidFill>
              <a:latin typeface="+mj-lt"/>
            </a:endParaRPr>
          </a:p>
          <a:p>
            <a:pPr marL="164162" indent="-164162">
              <a:buFont typeface="Arial" pitchFamily="34" charset="0"/>
              <a:buChar char="•"/>
              <a:defRPr/>
            </a:pPr>
            <a:r>
              <a:rPr lang="pl-PL" sz="1600" dirty="0" err="1">
                <a:solidFill>
                  <a:srgbClr val="7030A0"/>
                </a:solidFill>
                <a:latin typeface="+mj-lt"/>
              </a:rPr>
              <a:t>On-the-fly</a:t>
            </a:r>
            <a:r>
              <a:rPr lang="pl-PL" sz="1600" dirty="0">
                <a:solidFill>
                  <a:srgbClr val="7030A0"/>
                </a:solidFill>
                <a:latin typeface="+mj-lt"/>
              </a:rPr>
              <a:t> </a:t>
            </a:r>
            <a:r>
              <a:rPr lang="pl-PL" sz="1600" dirty="0" err="1">
                <a:solidFill>
                  <a:srgbClr val="7030A0"/>
                </a:solidFill>
                <a:latin typeface="+mj-lt"/>
              </a:rPr>
              <a:t>encryption</a:t>
            </a:r>
            <a:r>
              <a:rPr lang="pl-PL" sz="1600" dirty="0">
                <a:solidFill>
                  <a:srgbClr val="7030A0"/>
                </a:solidFill>
                <a:latin typeface="+mj-lt"/>
              </a:rPr>
              <a:t>, </a:t>
            </a:r>
            <a:r>
              <a:rPr lang="pl-PL" sz="1600" dirty="0" err="1">
                <a:solidFill>
                  <a:srgbClr val="7030A0"/>
                </a:solidFill>
                <a:latin typeface="+mj-lt"/>
              </a:rPr>
              <a:t>either</a:t>
            </a:r>
            <a:r>
              <a:rPr lang="pl-PL" sz="1600" dirty="0">
                <a:solidFill>
                  <a:srgbClr val="7030A0"/>
                </a:solidFill>
                <a:latin typeface="+mj-lt"/>
              </a:rPr>
              <a:t> </a:t>
            </a:r>
            <a:r>
              <a:rPr lang="pl-PL" sz="1600" dirty="0" err="1">
                <a:solidFill>
                  <a:srgbClr val="7030A0"/>
                </a:solidFill>
                <a:latin typeface="+mj-lt"/>
              </a:rPr>
              <a:t>built</a:t>
            </a:r>
            <a:r>
              <a:rPr lang="pl-PL" sz="1600" dirty="0">
                <a:solidFill>
                  <a:srgbClr val="7030A0"/>
                </a:solidFill>
                <a:latin typeface="+mj-lt"/>
              </a:rPr>
              <a:t> </a:t>
            </a:r>
            <a:r>
              <a:rPr lang="pl-PL" sz="1600" dirty="0" err="1">
                <a:solidFill>
                  <a:srgbClr val="7030A0"/>
                </a:solidFill>
                <a:latin typeface="+mj-lt"/>
              </a:rPr>
              <a:t>into</a:t>
            </a:r>
            <a:r>
              <a:rPr lang="pl-PL" sz="1600" dirty="0">
                <a:solidFill>
                  <a:srgbClr val="7030A0"/>
                </a:solidFill>
                <a:latin typeface="+mj-lt"/>
              </a:rPr>
              <a:t> </a:t>
            </a:r>
            <a:r>
              <a:rPr lang="pl-PL" sz="1600" dirty="0" err="1">
                <a:solidFill>
                  <a:srgbClr val="7030A0"/>
                </a:solidFill>
                <a:latin typeface="+mj-lt"/>
              </a:rPr>
              <a:t>the</a:t>
            </a:r>
            <a:r>
              <a:rPr lang="pl-PL" sz="1600" dirty="0">
                <a:solidFill>
                  <a:srgbClr val="7030A0"/>
                </a:solidFill>
                <a:latin typeface="+mj-lt"/>
              </a:rPr>
              <a:t> platform </a:t>
            </a:r>
            <a:r>
              <a:rPr lang="pl-PL" sz="1600" dirty="0" err="1">
                <a:solidFill>
                  <a:srgbClr val="7030A0"/>
                </a:solidFill>
                <a:latin typeface="+mj-lt"/>
              </a:rPr>
              <a:t>or</a:t>
            </a:r>
            <a:r>
              <a:rPr lang="pl-PL" sz="1600" dirty="0">
                <a:solidFill>
                  <a:srgbClr val="7030A0"/>
                </a:solidFill>
                <a:latin typeface="+mj-lt"/>
              </a:rPr>
              <a:t> </a:t>
            </a:r>
            <a:r>
              <a:rPr lang="pl-PL" sz="1600" dirty="0" err="1">
                <a:solidFill>
                  <a:srgbClr val="7030A0"/>
                </a:solidFill>
                <a:latin typeface="+mj-lt"/>
              </a:rPr>
              <a:t>enforced</a:t>
            </a:r>
            <a:r>
              <a:rPr lang="pl-PL" sz="1600" dirty="0">
                <a:solidFill>
                  <a:srgbClr val="7030A0"/>
                </a:solidFill>
                <a:latin typeface="+mj-lt"/>
              </a:rPr>
              <a:t> on </a:t>
            </a:r>
            <a:r>
              <a:rPr lang="pl-PL" sz="1600" dirty="0" err="1">
                <a:solidFill>
                  <a:srgbClr val="7030A0"/>
                </a:solidFill>
                <a:latin typeface="+mj-lt"/>
              </a:rPr>
              <a:t>the</a:t>
            </a:r>
            <a:r>
              <a:rPr lang="pl-PL" sz="1600" dirty="0">
                <a:solidFill>
                  <a:srgbClr val="7030A0"/>
                </a:solidFill>
                <a:latin typeface="+mj-lt"/>
              </a:rPr>
              <a:t> </a:t>
            </a:r>
            <a:r>
              <a:rPr lang="pl-PL" sz="1600" dirty="0" err="1">
                <a:solidFill>
                  <a:srgbClr val="7030A0"/>
                </a:solidFill>
                <a:latin typeface="+mj-lt"/>
              </a:rPr>
              <a:t>application</a:t>
            </a:r>
            <a:r>
              <a:rPr lang="pl-PL" sz="1600" dirty="0">
                <a:solidFill>
                  <a:srgbClr val="7030A0"/>
                </a:solidFill>
                <a:latin typeface="+mj-lt"/>
              </a:rPr>
              <a:t>/AS </a:t>
            </a:r>
            <a:r>
              <a:rPr lang="pl-PL" sz="1600" dirty="0" err="1">
                <a:solidFill>
                  <a:srgbClr val="7030A0"/>
                </a:solidFill>
                <a:latin typeface="+mj-lt"/>
              </a:rPr>
              <a:t>level</a:t>
            </a:r>
            <a:endParaRPr lang="pl-PL" sz="1600" dirty="0">
              <a:solidFill>
                <a:srgbClr val="7030A0"/>
              </a:solidFill>
              <a:latin typeface="+mj-lt"/>
            </a:endParaRPr>
          </a:p>
          <a:p>
            <a:pPr marL="164162" indent="-164162">
              <a:buFont typeface="Arial" pitchFamily="34" charset="0"/>
              <a:buChar char="•"/>
              <a:defRPr/>
            </a:pPr>
            <a:r>
              <a:rPr lang="pl-PL" sz="1600" dirty="0" err="1">
                <a:solidFill>
                  <a:srgbClr val="7030A0"/>
                </a:solidFill>
                <a:latin typeface="+mj-lt"/>
              </a:rPr>
              <a:t>Volatile-memory</a:t>
            </a:r>
            <a:r>
              <a:rPr lang="pl-PL" sz="1600" dirty="0">
                <a:solidFill>
                  <a:srgbClr val="7030A0"/>
                </a:solidFill>
                <a:latin typeface="+mj-lt"/>
              </a:rPr>
              <a:t> </a:t>
            </a:r>
            <a:r>
              <a:rPr lang="pl-PL" sz="1600" dirty="0" err="1">
                <a:solidFill>
                  <a:srgbClr val="7030A0"/>
                </a:solidFill>
                <a:latin typeface="+mj-lt"/>
              </a:rPr>
              <a:t>storage</a:t>
            </a:r>
            <a:r>
              <a:rPr lang="pl-PL" sz="1600" dirty="0">
                <a:solidFill>
                  <a:srgbClr val="7030A0"/>
                </a:solidFill>
                <a:latin typeface="+mj-lt"/>
              </a:rPr>
              <a:t> </a:t>
            </a:r>
            <a:r>
              <a:rPr lang="pl-PL" sz="1600" dirty="0" err="1">
                <a:solidFill>
                  <a:srgbClr val="7030A0"/>
                </a:solidFill>
                <a:latin typeface="+mj-lt"/>
              </a:rPr>
              <a:t>infrastructure</a:t>
            </a:r>
            <a:r>
              <a:rPr lang="pl-PL" sz="1600" dirty="0">
                <a:solidFill>
                  <a:srgbClr val="7030A0"/>
                </a:solidFill>
                <a:latin typeface="+mj-lt"/>
              </a:rPr>
              <a:t> (</a:t>
            </a:r>
            <a:r>
              <a:rPr lang="pl-PL" sz="1600" dirty="0" err="1">
                <a:solidFill>
                  <a:srgbClr val="7030A0"/>
                </a:solidFill>
                <a:latin typeface="+mj-lt"/>
              </a:rPr>
              <a:t>i.e</a:t>
            </a:r>
            <a:r>
              <a:rPr lang="pl-PL" sz="1600" dirty="0">
                <a:solidFill>
                  <a:srgbClr val="7030A0"/>
                </a:solidFill>
                <a:latin typeface="+mj-lt"/>
              </a:rPr>
              <a:t>. </a:t>
            </a:r>
            <a:r>
              <a:rPr lang="pl-PL" sz="1600" dirty="0" err="1">
                <a:solidFill>
                  <a:srgbClr val="7030A0"/>
                </a:solidFill>
                <a:latin typeface="+mj-lt"/>
              </a:rPr>
              <a:t>storage</a:t>
            </a:r>
            <a:r>
              <a:rPr lang="pl-PL" sz="1600" dirty="0">
                <a:solidFill>
                  <a:srgbClr val="7030A0"/>
                </a:solidFill>
                <a:latin typeface="+mj-lt"/>
              </a:rPr>
              <a:t> of </a:t>
            </a:r>
            <a:r>
              <a:rPr lang="pl-PL" sz="1600" dirty="0" err="1">
                <a:solidFill>
                  <a:srgbClr val="7030A0"/>
                </a:solidFill>
                <a:latin typeface="+mj-lt"/>
              </a:rPr>
              <a:t>confidential</a:t>
            </a:r>
            <a:r>
              <a:rPr lang="pl-PL" sz="1600" dirty="0">
                <a:solidFill>
                  <a:srgbClr val="7030A0"/>
                </a:solidFill>
                <a:latin typeface="+mj-lt"/>
              </a:rPr>
              <a:t> data </a:t>
            </a:r>
            <a:r>
              <a:rPr lang="pl-PL" sz="1600" dirty="0" err="1">
                <a:solidFill>
                  <a:srgbClr val="7030A0"/>
                </a:solidFill>
                <a:latin typeface="+mj-lt"/>
              </a:rPr>
              <a:t>in</a:t>
            </a:r>
            <a:r>
              <a:rPr lang="pl-PL" sz="1600" dirty="0">
                <a:solidFill>
                  <a:srgbClr val="7030A0"/>
                </a:solidFill>
                <a:latin typeface="+mj-lt"/>
              </a:rPr>
              <a:t> service RAM </a:t>
            </a:r>
            <a:r>
              <a:rPr lang="pl-PL" sz="1600" dirty="0" err="1">
                <a:solidFill>
                  <a:srgbClr val="7030A0"/>
                </a:solidFill>
                <a:latin typeface="+mj-lt"/>
              </a:rPr>
              <a:t>only</a:t>
            </a:r>
            <a:r>
              <a:rPr lang="pl-PL" sz="1600" dirty="0">
                <a:solidFill>
                  <a:srgbClr val="7030A0"/>
                </a:solidFill>
                <a:latin typeface="+mj-lt"/>
              </a:rPr>
              <a:t>, </a:t>
            </a:r>
            <a:r>
              <a:rPr lang="pl-PL" sz="1600" dirty="0" err="1">
                <a:solidFill>
                  <a:srgbClr val="7030A0"/>
                </a:solidFill>
                <a:latin typeface="+mj-lt"/>
              </a:rPr>
              <a:t>with</a:t>
            </a:r>
            <a:r>
              <a:rPr lang="pl-PL" sz="1600" dirty="0">
                <a:solidFill>
                  <a:srgbClr val="7030A0"/>
                </a:solidFill>
                <a:latin typeface="+mj-lt"/>
              </a:rPr>
              <a:t> </a:t>
            </a:r>
            <a:r>
              <a:rPr lang="pl-PL" sz="1600" dirty="0" err="1">
                <a:solidFill>
                  <a:srgbClr val="7030A0"/>
                </a:solidFill>
                <a:latin typeface="+mj-lt"/>
              </a:rPr>
              <a:t>sufficient</a:t>
            </a:r>
            <a:r>
              <a:rPr lang="pl-PL" sz="1600" dirty="0">
                <a:solidFill>
                  <a:srgbClr val="7030A0"/>
                </a:solidFill>
                <a:latin typeface="+mj-lt"/>
              </a:rPr>
              <a:t> </a:t>
            </a:r>
            <a:r>
              <a:rPr lang="pl-PL" sz="1600" dirty="0" err="1">
                <a:solidFill>
                  <a:srgbClr val="7030A0"/>
                </a:solidFill>
                <a:latin typeface="+mj-lt"/>
              </a:rPr>
              <a:t>replication</a:t>
            </a:r>
            <a:r>
              <a:rPr lang="pl-PL" sz="1600" dirty="0">
                <a:solidFill>
                  <a:srgbClr val="7030A0"/>
                </a:solidFill>
                <a:latin typeface="+mj-lt"/>
              </a:rPr>
              <a:t> to </a:t>
            </a:r>
            <a:r>
              <a:rPr lang="pl-PL" sz="1600" dirty="0" err="1">
                <a:solidFill>
                  <a:srgbClr val="7030A0"/>
                </a:solidFill>
                <a:latin typeface="+mj-lt"/>
              </a:rPr>
              <a:t>guard</a:t>
            </a:r>
            <a:r>
              <a:rPr lang="pl-PL" sz="1600" dirty="0">
                <a:solidFill>
                  <a:srgbClr val="7030A0"/>
                </a:solidFill>
                <a:latin typeface="+mj-lt"/>
              </a:rPr>
              <a:t> </a:t>
            </a:r>
            <a:r>
              <a:rPr lang="pl-PL" sz="1600" dirty="0" err="1">
                <a:solidFill>
                  <a:srgbClr val="7030A0"/>
                </a:solidFill>
                <a:latin typeface="+mj-lt"/>
              </a:rPr>
              <a:t>against</a:t>
            </a:r>
            <a:r>
              <a:rPr lang="pl-PL" sz="1600" dirty="0">
                <a:solidFill>
                  <a:srgbClr val="7030A0"/>
                </a:solidFill>
                <a:latin typeface="+mj-lt"/>
              </a:rPr>
              <a:t> </a:t>
            </a:r>
            <a:r>
              <a:rPr lang="pl-PL" sz="1600" dirty="0" err="1">
                <a:solidFill>
                  <a:srgbClr val="7030A0"/>
                </a:solidFill>
                <a:latin typeface="+mj-lt"/>
              </a:rPr>
              <a:t>potential</a:t>
            </a:r>
            <a:r>
              <a:rPr lang="pl-PL" sz="1600" dirty="0">
                <a:solidFill>
                  <a:srgbClr val="7030A0"/>
                </a:solidFill>
                <a:latin typeface="+mj-lt"/>
              </a:rPr>
              <a:t> </a:t>
            </a:r>
            <a:r>
              <a:rPr lang="pl-PL" sz="1600" dirty="0" err="1">
                <a:solidFill>
                  <a:srgbClr val="7030A0"/>
                </a:solidFill>
                <a:latin typeface="+mj-lt"/>
              </a:rPr>
              <a:t>failures</a:t>
            </a:r>
            <a:r>
              <a:rPr lang="pl-PL" sz="1600" dirty="0">
                <a:solidFill>
                  <a:srgbClr val="7030A0"/>
                </a:solidFill>
                <a:latin typeface="+mj-lt"/>
              </a:rPr>
              <a:t>)</a:t>
            </a:r>
          </a:p>
        </p:txBody>
      </p:sp>
      <p:sp>
        <p:nvSpPr>
          <p:cNvPr id="4"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Data </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storage</a:t>
            </a: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security</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12571936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pole tekstowe 5"/>
          <p:cNvSpPr txBox="1">
            <a:spLocks noChangeArrowheads="1"/>
          </p:cNvSpPr>
          <p:nvPr/>
        </p:nvSpPr>
        <p:spPr bwMode="auto">
          <a:xfrm>
            <a:off x="243808" y="1218103"/>
            <a:ext cx="8360640" cy="914753"/>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a:latin typeface="+mj-lt"/>
              </a:rPr>
              <a:t>Provides a mechanism which keeps track of binary data stored in cloud infrastructure</a:t>
            </a:r>
          </a:p>
          <a:p>
            <a:pPr marL="164162" indent="-164162">
              <a:buFont typeface="Arial" pitchFamily="34" charset="0"/>
              <a:buChar char="•"/>
            </a:pPr>
            <a:r>
              <a:rPr lang="pl-PL">
                <a:latin typeface="+mj-lt"/>
              </a:rPr>
              <a:t>Monitors data availability</a:t>
            </a:r>
          </a:p>
          <a:p>
            <a:pPr marL="164162" indent="-164162">
              <a:buFont typeface="Arial" pitchFamily="34" charset="0"/>
              <a:buChar char="•"/>
            </a:pPr>
            <a:r>
              <a:rPr lang="pl-PL">
                <a:latin typeface="+mj-lt"/>
              </a:rPr>
              <a:t>Advises the cloud platform when instantiating atomic services</a:t>
            </a:r>
          </a:p>
        </p:txBody>
      </p:sp>
      <p:sp>
        <p:nvSpPr>
          <p:cNvPr id="14" name="Prostokąt zaokrąglony 13"/>
          <p:cNvSpPr/>
          <p:nvPr/>
        </p:nvSpPr>
        <p:spPr bwMode="auto">
          <a:xfrm>
            <a:off x="522721" y="2654011"/>
            <a:ext cx="1764000" cy="137102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grpSp>
        <p:nvGrpSpPr>
          <p:cNvPr id="2" name="Grupa 18"/>
          <p:cNvGrpSpPr>
            <a:grpSpLocks/>
          </p:cNvGrpSpPr>
          <p:nvPr/>
        </p:nvGrpSpPr>
        <p:grpSpPr bwMode="auto">
          <a:xfrm>
            <a:off x="652321" y="3110539"/>
            <a:ext cx="653760" cy="718636"/>
            <a:chOff x="4024161" y="4067974"/>
            <a:chExt cx="720797" cy="792445"/>
          </a:xfrm>
        </p:grpSpPr>
        <p:sp>
          <p:nvSpPr>
            <p:cNvPr id="38" name="Puszka 37"/>
            <p:cNvSpPr/>
            <p:nvPr/>
          </p:nvSpPr>
          <p:spPr>
            <a:xfrm>
              <a:off x="4024161" y="4067974"/>
              <a:ext cx="720797" cy="79244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4" name="pole tekstowe 38"/>
            <p:cNvSpPr txBox="1">
              <a:spLocks noChangeArrowheads="1"/>
            </p:cNvSpPr>
            <p:nvPr/>
          </p:nvSpPr>
          <p:spPr bwMode="auto">
            <a:xfrm>
              <a:off x="4024161" y="4212431"/>
              <a:ext cx="720760" cy="610898"/>
            </a:xfrm>
            <a:prstGeom prst="rect">
              <a:avLst/>
            </a:prstGeom>
            <a:noFill/>
            <a:ln w="9525">
              <a:noFill/>
              <a:miter lim="800000"/>
              <a:headEnd/>
              <a:tailEnd/>
            </a:ln>
          </p:spPr>
          <p:txBody>
            <a:bodyPr>
              <a:spAutoFit/>
            </a:bodyPr>
            <a:lstStyle/>
            <a:p>
              <a:pPr algn="ctr"/>
              <a:r>
                <a:rPr lang="pl-PL" sz="1000">
                  <a:latin typeface="Calibri" pitchFamily="34" charset="0"/>
                </a:rPr>
                <a:t>Binary</a:t>
              </a:r>
            </a:p>
            <a:p>
              <a:pPr algn="ctr"/>
              <a:r>
                <a:rPr lang="pl-PL" sz="1000">
                  <a:latin typeface="Calibri" pitchFamily="34" charset="0"/>
                </a:rPr>
                <a:t>data</a:t>
              </a:r>
            </a:p>
            <a:p>
              <a:pPr algn="ctr"/>
              <a:r>
                <a:rPr lang="pl-PL" sz="1000">
                  <a:latin typeface="Calibri" pitchFamily="34" charset="0"/>
                </a:rPr>
                <a:t>registry</a:t>
              </a:r>
            </a:p>
          </p:txBody>
        </p:sp>
      </p:grpSp>
      <p:sp>
        <p:nvSpPr>
          <p:cNvPr id="16" name="Prostokąt zaokrąglony 15"/>
          <p:cNvSpPr/>
          <p:nvPr/>
        </p:nvSpPr>
        <p:spPr bwMode="auto">
          <a:xfrm>
            <a:off x="849600" y="2522957"/>
            <a:ext cx="1111680" cy="326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15" name="pole tekstowe 16"/>
          <p:cNvSpPr txBox="1">
            <a:spLocks noChangeArrowheads="1"/>
          </p:cNvSpPr>
          <p:nvPr/>
        </p:nvSpPr>
        <p:spPr bwMode="auto">
          <a:xfrm>
            <a:off x="915841" y="2522957"/>
            <a:ext cx="798645" cy="283811"/>
          </a:xfrm>
          <a:prstGeom prst="rect">
            <a:avLst/>
          </a:prstGeom>
          <a:noFill/>
          <a:ln w="9525">
            <a:noFill/>
            <a:miter lim="800000"/>
            <a:headEnd/>
            <a:tailEnd/>
          </a:ln>
        </p:spPr>
        <p:txBody>
          <a:bodyPr wrap="none" lIns="82945" tIns="41473" rIns="82945" bIns="41473">
            <a:spAutoFit/>
          </a:bodyPr>
          <a:lstStyle/>
          <a:p>
            <a:r>
              <a:rPr lang="pl-PL" sz="1300"/>
              <a:t>LOBCDER</a:t>
            </a:r>
            <a:endParaRPr lang="en-US" sz="1300"/>
          </a:p>
        </p:txBody>
      </p:sp>
      <p:grpSp>
        <p:nvGrpSpPr>
          <p:cNvPr id="3" name="Grupa 42"/>
          <p:cNvGrpSpPr>
            <a:grpSpLocks/>
          </p:cNvGrpSpPr>
          <p:nvPr/>
        </p:nvGrpSpPr>
        <p:grpSpPr bwMode="auto">
          <a:xfrm>
            <a:off x="4049280" y="4222336"/>
            <a:ext cx="1054080" cy="326915"/>
            <a:chOff x="3168652" y="5868052"/>
            <a:chExt cx="1162044" cy="360437"/>
          </a:xfrm>
        </p:grpSpPr>
        <p:sp>
          <p:nvSpPr>
            <p:cNvPr id="41" name="Prostokąt zaokrąglony 40"/>
            <p:cNvSpPr/>
            <p:nvPr/>
          </p:nvSpPr>
          <p:spPr>
            <a:xfrm>
              <a:off x="3168652" y="5868052"/>
              <a:ext cx="1162044" cy="360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2" name="pole tekstowe 41"/>
            <p:cNvSpPr txBox="1">
              <a:spLocks noChangeArrowheads="1"/>
            </p:cNvSpPr>
            <p:nvPr/>
          </p:nvSpPr>
          <p:spPr bwMode="auto">
            <a:xfrm>
              <a:off x="3261665" y="5868052"/>
              <a:ext cx="1028363" cy="322370"/>
            </a:xfrm>
            <a:prstGeom prst="rect">
              <a:avLst/>
            </a:prstGeom>
            <a:noFill/>
            <a:ln w="9525">
              <a:noFill/>
              <a:miter lim="800000"/>
              <a:headEnd/>
              <a:tailEnd/>
            </a:ln>
          </p:spPr>
          <p:txBody>
            <a:bodyPr wrap="none">
              <a:spAutoFit/>
            </a:bodyPr>
            <a:lstStyle/>
            <a:p>
              <a:r>
                <a:rPr lang="pl-PL" sz="1300">
                  <a:latin typeface="Calibri" pitchFamily="34" charset="0"/>
                </a:rPr>
                <a:t>Amazon S3</a:t>
              </a:r>
              <a:endParaRPr lang="en-US" sz="1300">
                <a:latin typeface="Calibri" pitchFamily="34" charset="0"/>
              </a:endParaRPr>
            </a:p>
          </p:txBody>
        </p:sp>
      </p:grpSp>
      <p:grpSp>
        <p:nvGrpSpPr>
          <p:cNvPr id="5" name="Grupa 46"/>
          <p:cNvGrpSpPr>
            <a:grpSpLocks/>
          </p:cNvGrpSpPr>
          <p:nvPr/>
        </p:nvGrpSpPr>
        <p:grpSpPr bwMode="auto">
          <a:xfrm>
            <a:off x="5191200" y="4222336"/>
            <a:ext cx="1405440" cy="326915"/>
            <a:chOff x="3203954" y="5859222"/>
            <a:chExt cx="1549790" cy="360040"/>
          </a:xfrm>
        </p:grpSpPr>
        <p:sp>
          <p:nvSpPr>
            <p:cNvPr id="48" name="Prostokąt zaokrąglony 47"/>
            <p:cNvSpPr/>
            <p:nvPr/>
          </p:nvSpPr>
          <p:spPr>
            <a:xfrm>
              <a:off x="3203954" y="5859222"/>
              <a:ext cx="154979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0" name="pole tekstowe 48"/>
            <p:cNvSpPr txBox="1">
              <a:spLocks noChangeArrowheads="1"/>
            </p:cNvSpPr>
            <p:nvPr/>
          </p:nvSpPr>
          <p:spPr bwMode="auto">
            <a:xfrm>
              <a:off x="3309701" y="5859222"/>
              <a:ext cx="1423024" cy="322015"/>
            </a:xfrm>
            <a:prstGeom prst="rect">
              <a:avLst/>
            </a:prstGeom>
            <a:noFill/>
            <a:ln w="9525">
              <a:noFill/>
              <a:miter lim="800000"/>
              <a:headEnd/>
              <a:tailEnd/>
            </a:ln>
          </p:spPr>
          <p:txBody>
            <a:bodyPr wrap="none">
              <a:spAutoFit/>
            </a:bodyPr>
            <a:lstStyle/>
            <a:p>
              <a:r>
                <a:rPr lang="pl-PL" sz="1300">
                  <a:latin typeface="Calibri" pitchFamily="34" charset="0"/>
                </a:rPr>
                <a:t>OpenStack Swift</a:t>
              </a:r>
              <a:endParaRPr lang="en-US" sz="1300">
                <a:latin typeface="Calibri" pitchFamily="34" charset="0"/>
              </a:endParaRPr>
            </a:p>
          </p:txBody>
        </p:sp>
      </p:grpSp>
      <p:grpSp>
        <p:nvGrpSpPr>
          <p:cNvPr id="6" name="Grupa 50"/>
          <p:cNvGrpSpPr>
            <a:grpSpLocks/>
          </p:cNvGrpSpPr>
          <p:nvPr/>
        </p:nvGrpSpPr>
        <p:grpSpPr bwMode="auto">
          <a:xfrm>
            <a:off x="6665760" y="4222336"/>
            <a:ext cx="845280" cy="326915"/>
            <a:chOff x="3206512" y="5867754"/>
            <a:chExt cx="999448" cy="360481"/>
          </a:xfrm>
        </p:grpSpPr>
        <p:sp>
          <p:nvSpPr>
            <p:cNvPr id="52" name="Prostokąt zaokrąglony 51"/>
            <p:cNvSpPr/>
            <p:nvPr/>
          </p:nvSpPr>
          <p:spPr>
            <a:xfrm>
              <a:off x="3206512" y="5867754"/>
              <a:ext cx="922830" cy="3604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8" name="pole tekstowe 52"/>
            <p:cNvSpPr txBox="1">
              <a:spLocks noChangeArrowheads="1"/>
            </p:cNvSpPr>
            <p:nvPr/>
          </p:nvSpPr>
          <p:spPr bwMode="auto">
            <a:xfrm>
              <a:off x="3250690" y="5867754"/>
              <a:ext cx="955270" cy="322409"/>
            </a:xfrm>
            <a:prstGeom prst="rect">
              <a:avLst/>
            </a:prstGeom>
            <a:noFill/>
            <a:ln w="9525">
              <a:noFill/>
              <a:miter lim="800000"/>
              <a:headEnd/>
              <a:tailEnd/>
            </a:ln>
          </p:spPr>
          <p:txBody>
            <a:bodyPr>
              <a:spAutoFit/>
            </a:bodyPr>
            <a:lstStyle/>
            <a:p>
              <a:r>
                <a:rPr lang="pl-PL" sz="1300">
                  <a:latin typeface="Calibri" pitchFamily="34" charset="0"/>
                </a:rPr>
                <a:t>Cumulus</a:t>
              </a:r>
              <a:endParaRPr lang="en-US" sz="1300">
                <a:latin typeface="Calibri" pitchFamily="34" charset="0"/>
              </a:endParaRPr>
            </a:p>
          </p:txBody>
        </p:sp>
      </p:grpSp>
      <p:sp>
        <p:nvSpPr>
          <p:cNvPr id="55" name="Prostokąt zaokrąglony 54"/>
          <p:cNvSpPr/>
          <p:nvPr/>
        </p:nvSpPr>
        <p:spPr bwMode="auto">
          <a:xfrm>
            <a:off x="3918241" y="2655451"/>
            <a:ext cx="4834080" cy="2089660"/>
          </a:xfrm>
          <a:prstGeom prst="roundRect">
            <a:avLst>
              <a:gd name="adj" fmla="val 595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cxnSp>
        <p:nvCxnSpPr>
          <p:cNvPr id="61" name="Łącznik prosty ze strzałką 60"/>
          <p:cNvCxnSpPr/>
          <p:nvPr/>
        </p:nvCxnSpPr>
        <p:spPr bwMode="auto">
          <a:xfrm>
            <a:off x="2351520" y="3438893"/>
            <a:ext cx="1501920" cy="1441"/>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1" name="pole tekstowe 61"/>
          <p:cNvSpPr txBox="1">
            <a:spLocks noChangeArrowheads="1"/>
          </p:cNvSpPr>
          <p:nvPr/>
        </p:nvSpPr>
        <p:spPr bwMode="auto">
          <a:xfrm>
            <a:off x="2556938" y="3431693"/>
            <a:ext cx="880847" cy="791642"/>
          </a:xfrm>
          <a:prstGeom prst="rect">
            <a:avLst/>
          </a:prstGeom>
          <a:noFill/>
          <a:ln w="9525">
            <a:noFill/>
            <a:miter lim="800000"/>
            <a:headEnd/>
            <a:tailEnd/>
          </a:ln>
        </p:spPr>
        <p:txBody>
          <a:bodyPr wrap="none" lIns="82945" tIns="41473" rIns="82945" bIns="41473">
            <a:spAutoFit/>
          </a:bodyPr>
          <a:lstStyle/>
          <a:p>
            <a:pPr algn="ctr"/>
            <a:r>
              <a:rPr lang="pl-PL" sz="900">
                <a:latin typeface="Calibri" pitchFamily="34" charset="0"/>
              </a:rPr>
              <a:t>Register files</a:t>
            </a:r>
          </a:p>
          <a:p>
            <a:pPr algn="ctr"/>
            <a:r>
              <a:rPr lang="pl-PL" sz="900">
                <a:latin typeface="Calibri" pitchFamily="34" charset="0"/>
              </a:rPr>
              <a:t>Get metadata</a:t>
            </a:r>
          </a:p>
          <a:p>
            <a:pPr algn="ctr"/>
            <a:r>
              <a:rPr lang="pl-PL" sz="900">
                <a:latin typeface="Calibri" pitchFamily="34" charset="0"/>
              </a:rPr>
              <a:t>Migrate LOBs</a:t>
            </a:r>
          </a:p>
          <a:p>
            <a:pPr algn="ctr"/>
            <a:r>
              <a:rPr lang="pl-PL" sz="900">
                <a:latin typeface="Calibri" pitchFamily="34" charset="0"/>
              </a:rPr>
              <a:t>Get usage stats</a:t>
            </a:r>
          </a:p>
          <a:p>
            <a:pPr algn="ctr"/>
            <a:r>
              <a:rPr lang="pl-PL" sz="900">
                <a:latin typeface="Calibri" pitchFamily="34" charset="0"/>
              </a:rPr>
              <a:t>(etc.)</a:t>
            </a:r>
            <a:endParaRPr lang="en-US" sz="900">
              <a:latin typeface="Calibri" pitchFamily="34" charset="0"/>
            </a:endParaRPr>
          </a:p>
        </p:txBody>
      </p:sp>
      <p:grpSp>
        <p:nvGrpSpPr>
          <p:cNvPr id="7" name="Grupa 71"/>
          <p:cNvGrpSpPr>
            <a:grpSpLocks/>
          </p:cNvGrpSpPr>
          <p:nvPr/>
        </p:nvGrpSpPr>
        <p:grpSpPr bwMode="auto">
          <a:xfrm>
            <a:off x="4963680" y="5398941"/>
            <a:ext cx="2171364" cy="910379"/>
            <a:chOff x="6120117" y="6372375"/>
            <a:chExt cx="2393822" cy="1003545"/>
          </a:xfrm>
        </p:grpSpPr>
        <p:sp>
          <p:nvSpPr>
            <p:cNvPr id="64" name="Puszka 63"/>
            <p:cNvSpPr/>
            <p:nvPr/>
          </p:nvSpPr>
          <p:spPr>
            <a:xfrm>
              <a:off x="6264582" y="6372375"/>
              <a:ext cx="576274" cy="64771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5" name="Puszka 64"/>
            <p:cNvSpPr/>
            <p:nvPr/>
          </p:nvSpPr>
          <p:spPr>
            <a:xfrm>
              <a:off x="6983733" y="6372375"/>
              <a:ext cx="576273" cy="64771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6" name="Puszka 65"/>
            <p:cNvSpPr/>
            <p:nvPr/>
          </p:nvSpPr>
          <p:spPr>
            <a:xfrm>
              <a:off x="7704472" y="6372375"/>
              <a:ext cx="576273" cy="647713"/>
            </a:xfrm>
            <a:prstGeom prst="ca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6" name="pole tekstowe 67"/>
            <p:cNvSpPr txBox="1">
              <a:spLocks noChangeArrowheads="1"/>
            </p:cNvSpPr>
            <p:nvPr/>
          </p:nvSpPr>
          <p:spPr bwMode="auto">
            <a:xfrm>
              <a:off x="6120117" y="7019683"/>
              <a:ext cx="2393822" cy="356237"/>
            </a:xfrm>
            <a:prstGeom prst="rect">
              <a:avLst/>
            </a:prstGeom>
            <a:noFill/>
            <a:ln w="9525">
              <a:noFill/>
              <a:miter lim="800000"/>
              <a:headEnd/>
              <a:tailEnd/>
            </a:ln>
          </p:spPr>
          <p:txBody>
            <a:bodyPr wrap="none">
              <a:spAutoFit/>
            </a:bodyPr>
            <a:lstStyle/>
            <a:p>
              <a:r>
                <a:rPr lang="pl-PL" sz="1500">
                  <a:latin typeface="Calibri" pitchFamily="34" charset="0"/>
                </a:rPr>
                <a:t>Distributed Cloud storage</a:t>
              </a:r>
            </a:p>
          </p:txBody>
        </p:sp>
      </p:grpSp>
      <p:cxnSp>
        <p:nvCxnSpPr>
          <p:cNvPr id="70" name="Łącznik prosty ze strzałką 69"/>
          <p:cNvCxnSpPr/>
          <p:nvPr/>
        </p:nvCxnSpPr>
        <p:spPr bwMode="auto">
          <a:xfrm>
            <a:off x="5355360" y="4811358"/>
            <a:ext cx="0" cy="521335"/>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4" name="pole tekstowe 70"/>
          <p:cNvSpPr txBox="1">
            <a:spLocks noChangeArrowheads="1"/>
          </p:cNvSpPr>
          <p:nvPr/>
        </p:nvSpPr>
        <p:spPr bwMode="auto">
          <a:xfrm>
            <a:off x="5374080" y="4940972"/>
            <a:ext cx="1370880" cy="237624"/>
          </a:xfrm>
          <a:prstGeom prst="rect">
            <a:avLst/>
          </a:prstGeom>
          <a:noFill/>
          <a:ln w="9525">
            <a:noFill/>
            <a:miter lim="800000"/>
            <a:headEnd/>
            <a:tailEnd/>
          </a:ln>
        </p:spPr>
        <p:txBody>
          <a:bodyPr wrap="none" lIns="82945" tIns="41473" rIns="82945" bIns="41473">
            <a:spAutoFit/>
          </a:bodyPr>
          <a:lstStyle/>
          <a:p>
            <a:pPr algn="ctr"/>
            <a:r>
              <a:rPr lang="pl-PL" sz="1000">
                <a:latin typeface="Calibri" pitchFamily="34" charset="0"/>
              </a:rPr>
              <a:t>Store and marshal data</a:t>
            </a:r>
            <a:endParaRPr lang="en-US" sz="1000">
              <a:latin typeface="Calibri" pitchFamily="34" charset="0"/>
            </a:endParaRPr>
          </a:p>
        </p:txBody>
      </p:sp>
      <p:cxnSp>
        <p:nvCxnSpPr>
          <p:cNvPr id="73" name="Łącznik prosty ze strzałką 72"/>
          <p:cNvCxnSpPr/>
          <p:nvPr/>
        </p:nvCxnSpPr>
        <p:spPr bwMode="auto">
          <a:xfrm rot="5400000">
            <a:off x="946050" y="4386513"/>
            <a:ext cx="589022" cy="1440"/>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6" name="pole tekstowe 73"/>
          <p:cNvSpPr txBox="1">
            <a:spLocks noChangeArrowheads="1"/>
          </p:cNvSpPr>
          <p:nvPr/>
        </p:nvSpPr>
        <p:spPr bwMode="auto">
          <a:xfrm>
            <a:off x="1235520" y="4092722"/>
            <a:ext cx="1158166" cy="653143"/>
          </a:xfrm>
          <a:prstGeom prst="rect">
            <a:avLst/>
          </a:prstGeom>
          <a:noFill/>
          <a:ln w="9525">
            <a:noFill/>
            <a:miter lim="800000"/>
            <a:headEnd/>
            <a:tailEnd/>
          </a:ln>
        </p:spPr>
        <p:txBody>
          <a:bodyPr wrap="none" lIns="82945" tIns="41473" rIns="82945" bIns="41473">
            <a:spAutoFit/>
          </a:bodyPr>
          <a:lstStyle/>
          <a:p>
            <a:r>
              <a:rPr lang="pl-PL" sz="900">
                <a:latin typeface="Calibri" pitchFamily="34" charset="0"/>
              </a:rPr>
              <a:t>End-user features</a:t>
            </a:r>
          </a:p>
          <a:p>
            <a:r>
              <a:rPr lang="pl-PL" sz="900">
                <a:latin typeface="Calibri" pitchFamily="34" charset="0"/>
              </a:rPr>
              <a:t>(browsing, querying, </a:t>
            </a:r>
          </a:p>
          <a:p>
            <a:r>
              <a:rPr lang="pl-PL" sz="900">
                <a:latin typeface="Calibri" pitchFamily="34" charset="0"/>
              </a:rPr>
              <a:t>direct access to data,</a:t>
            </a:r>
          </a:p>
          <a:p>
            <a:r>
              <a:rPr lang="pl-PL" sz="900">
                <a:latin typeface="Calibri" pitchFamily="34" charset="0"/>
              </a:rPr>
              <a:t>checksumming)</a:t>
            </a:r>
            <a:endParaRPr lang="en-US" sz="900">
              <a:latin typeface="Calibri" pitchFamily="34" charset="0"/>
            </a:endParaRPr>
          </a:p>
        </p:txBody>
      </p:sp>
      <p:grpSp>
        <p:nvGrpSpPr>
          <p:cNvPr id="8" name="Grupa 80"/>
          <p:cNvGrpSpPr>
            <a:grpSpLocks/>
          </p:cNvGrpSpPr>
          <p:nvPr/>
        </p:nvGrpSpPr>
        <p:grpSpPr bwMode="auto">
          <a:xfrm>
            <a:off x="456481" y="4745111"/>
            <a:ext cx="1632960" cy="1437271"/>
            <a:chOff x="2015976" y="5651416"/>
            <a:chExt cx="1800217" cy="1584546"/>
          </a:xfrm>
        </p:grpSpPr>
        <p:sp>
          <p:nvSpPr>
            <p:cNvPr id="76" name="Prostokąt zaokrąglony 75"/>
            <p:cNvSpPr/>
            <p:nvPr/>
          </p:nvSpPr>
          <p:spPr>
            <a:xfrm>
              <a:off x="2015976" y="5795898"/>
              <a:ext cx="1800217" cy="1440064"/>
            </a:xfrm>
            <a:prstGeom prst="roundRect">
              <a:avLst>
                <a:gd name="adj" fmla="val 854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77" name="Prostokąt zaokrąglony 76"/>
            <p:cNvSpPr/>
            <p:nvPr/>
          </p:nvSpPr>
          <p:spPr>
            <a:xfrm>
              <a:off x="2127101" y="5651416"/>
              <a:ext cx="1544630" cy="36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0" name="pole tekstowe 77"/>
            <p:cNvSpPr txBox="1">
              <a:spLocks noChangeArrowheads="1"/>
            </p:cNvSpPr>
            <p:nvPr/>
          </p:nvSpPr>
          <p:spPr bwMode="auto">
            <a:xfrm>
              <a:off x="2232441" y="5651416"/>
              <a:ext cx="1439761" cy="322349"/>
            </a:xfrm>
            <a:prstGeom prst="rect">
              <a:avLst/>
            </a:prstGeom>
            <a:noFill/>
            <a:ln w="9525">
              <a:noFill/>
              <a:miter lim="800000"/>
              <a:headEnd/>
              <a:tailEnd/>
            </a:ln>
          </p:spPr>
          <p:txBody>
            <a:bodyPr>
              <a:spAutoFit/>
            </a:bodyPr>
            <a:lstStyle/>
            <a:p>
              <a:r>
                <a:rPr lang="pl-PL" sz="1300"/>
                <a:t>VPH Master Int.</a:t>
              </a:r>
              <a:endParaRPr lang="en-US" sz="1300"/>
            </a:p>
          </p:txBody>
        </p:sp>
        <p:sp>
          <p:nvSpPr>
            <p:cNvPr id="79" name="Prostokąt zaokrąglony 78"/>
            <p:cNvSpPr/>
            <p:nvPr/>
          </p:nvSpPr>
          <p:spPr>
            <a:xfrm>
              <a:off x="2127101" y="6084863"/>
              <a:ext cx="1544630" cy="863720"/>
            </a:xfrm>
            <a:prstGeom prst="roundRect">
              <a:avLst>
                <a:gd name="adj" fmla="val 68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2" name="pole tekstowe 79"/>
            <p:cNvSpPr txBox="1">
              <a:spLocks noChangeArrowheads="1"/>
            </p:cNvSpPr>
            <p:nvPr/>
          </p:nvSpPr>
          <p:spPr bwMode="auto">
            <a:xfrm>
              <a:off x="2185833" y="6084000"/>
              <a:ext cx="1414417" cy="780422"/>
            </a:xfrm>
            <a:prstGeom prst="rect">
              <a:avLst/>
            </a:prstGeom>
            <a:noFill/>
            <a:ln w="9525">
              <a:noFill/>
              <a:miter lim="800000"/>
              <a:headEnd/>
              <a:tailEnd/>
            </a:ln>
          </p:spPr>
          <p:txBody>
            <a:bodyPr>
              <a:spAutoFit/>
            </a:bodyPr>
            <a:lstStyle/>
            <a:p>
              <a:pPr algn="ctr"/>
              <a:r>
                <a:rPr lang="pl-PL" sz="1000">
                  <a:latin typeface="Calibri" pitchFamily="34" charset="0"/>
                </a:rPr>
                <a:t>Data management portlet (with DRI management extensions)</a:t>
              </a:r>
              <a:endParaRPr lang="en-US" sz="1000">
                <a:latin typeface="Calibri" pitchFamily="34" charset="0"/>
              </a:endParaRPr>
            </a:p>
          </p:txBody>
        </p:sp>
      </p:grpSp>
      <p:sp>
        <p:nvSpPr>
          <p:cNvPr id="44" name="Prostokąt zaokrąglony 43"/>
          <p:cNvSpPr/>
          <p:nvPr/>
        </p:nvSpPr>
        <p:spPr bwMode="auto">
          <a:xfrm>
            <a:off x="5682240" y="2524397"/>
            <a:ext cx="124128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29" name="pole tekstowe 16"/>
          <p:cNvSpPr txBox="1">
            <a:spLocks noChangeArrowheads="1"/>
          </p:cNvSpPr>
          <p:nvPr/>
        </p:nvSpPr>
        <p:spPr bwMode="auto">
          <a:xfrm>
            <a:off x="5813280" y="2522957"/>
            <a:ext cx="927270" cy="283811"/>
          </a:xfrm>
          <a:prstGeom prst="rect">
            <a:avLst/>
          </a:prstGeom>
          <a:noFill/>
          <a:ln w="9525">
            <a:noFill/>
            <a:miter lim="800000"/>
            <a:headEnd/>
            <a:tailEnd/>
          </a:ln>
        </p:spPr>
        <p:txBody>
          <a:bodyPr wrap="none" lIns="82945" tIns="41473" rIns="82945" bIns="41473">
            <a:spAutoFit/>
          </a:bodyPr>
          <a:lstStyle/>
          <a:p>
            <a:r>
              <a:rPr lang="pl-PL" sz="1300"/>
              <a:t>DRI Service</a:t>
            </a:r>
            <a:endParaRPr lang="en-US" sz="1300"/>
          </a:p>
        </p:txBody>
      </p:sp>
      <p:sp>
        <p:nvSpPr>
          <p:cNvPr id="17430" name="pole tekstowe 11"/>
          <p:cNvSpPr txBox="1">
            <a:spLocks noChangeArrowheads="1"/>
          </p:cNvSpPr>
          <p:nvPr/>
        </p:nvSpPr>
        <p:spPr bwMode="auto">
          <a:xfrm>
            <a:off x="3984480" y="2851312"/>
            <a:ext cx="463680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 standalone application service, capable of autonomous operation. It periodically verifies access to any datasets submitted for validation and is capable of issuing alerts to dataset owners and system administrators in case of irregularities.</a:t>
            </a:r>
          </a:p>
        </p:txBody>
      </p:sp>
      <p:sp>
        <p:nvSpPr>
          <p:cNvPr id="50" name="Zagięty narożnik 49"/>
          <p:cNvSpPr/>
          <p:nvPr/>
        </p:nvSpPr>
        <p:spPr>
          <a:xfrm>
            <a:off x="1437121" y="3178226"/>
            <a:ext cx="718560" cy="58758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32" name="pole tekstowe 38"/>
          <p:cNvSpPr txBox="1">
            <a:spLocks noChangeArrowheads="1"/>
          </p:cNvSpPr>
          <p:nvPr/>
        </p:nvSpPr>
        <p:spPr bwMode="auto">
          <a:xfrm>
            <a:off x="1370880" y="3178226"/>
            <a:ext cx="849600" cy="390281"/>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Validation policy</a:t>
            </a:r>
          </a:p>
        </p:txBody>
      </p:sp>
      <p:sp>
        <p:nvSpPr>
          <p:cNvPr id="54" name="Prostokąt zaokrąglony 53"/>
          <p:cNvSpPr/>
          <p:nvPr/>
        </p:nvSpPr>
        <p:spPr bwMode="auto">
          <a:xfrm>
            <a:off x="4049281" y="3503701"/>
            <a:ext cx="3396960" cy="589021"/>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34" name="pole tekstowe 41"/>
          <p:cNvSpPr txBox="1">
            <a:spLocks noChangeArrowheads="1"/>
          </p:cNvSpPr>
          <p:nvPr/>
        </p:nvSpPr>
        <p:spPr bwMode="auto">
          <a:xfrm>
            <a:off x="4549557" y="3569948"/>
            <a:ext cx="2320087" cy="499254"/>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Configurable validation runtime</a:t>
            </a:r>
          </a:p>
          <a:p>
            <a:pPr algn="ctr"/>
            <a:r>
              <a:rPr lang="pl-PL" sz="1300">
                <a:latin typeface="Calibri" pitchFamily="34" charset="0"/>
              </a:rPr>
              <a:t>(registry-driven)</a:t>
            </a:r>
          </a:p>
        </p:txBody>
      </p:sp>
      <p:sp>
        <p:nvSpPr>
          <p:cNvPr id="17435" name="pole tekstowe 41"/>
          <p:cNvSpPr txBox="1">
            <a:spLocks noChangeArrowheads="1"/>
          </p:cNvSpPr>
          <p:nvPr/>
        </p:nvSpPr>
        <p:spPr bwMode="auto">
          <a:xfrm>
            <a:off x="7540689" y="3634754"/>
            <a:ext cx="1111423" cy="283811"/>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Runtime layer</a:t>
            </a:r>
          </a:p>
        </p:txBody>
      </p:sp>
      <p:sp>
        <p:nvSpPr>
          <p:cNvPr id="17436" name="pole tekstowe 41"/>
          <p:cNvSpPr txBox="1">
            <a:spLocks noChangeArrowheads="1"/>
          </p:cNvSpPr>
          <p:nvPr/>
        </p:nvSpPr>
        <p:spPr bwMode="auto">
          <a:xfrm>
            <a:off x="7351200" y="4026475"/>
            <a:ext cx="1532160" cy="683920"/>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Extensible</a:t>
            </a:r>
          </a:p>
          <a:p>
            <a:pPr algn="ctr"/>
            <a:r>
              <a:rPr lang="pl-PL" sz="1300">
                <a:latin typeface="Calibri" pitchFamily="34" charset="0"/>
              </a:rPr>
              <a:t>resource</a:t>
            </a:r>
          </a:p>
          <a:p>
            <a:pPr algn="ctr"/>
            <a:r>
              <a:rPr lang="pl-PL" sz="1300">
                <a:latin typeface="Calibri" pitchFamily="34" charset="0"/>
              </a:rPr>
              <a:t>client layer</a:t>
            </a:r>
          </a:p>
        </p:txBody>
      </p:sp>
      <p:sp>
        <p:nvSpPr>
          <p:cNvPr id="17437" name="pole tekstowe 73"/>
          <p:cNvSpPr txBox="1">
            <a:spLocks noChangeArrowheads="1"/>
          </p:cNvSpPr>
          <p:nvPr/>
        </p:nvSpPr>
        <p:spPr bwMode="auto">
          <a:xfrm>
            <a:off x="652321" y="2849872"/>
            <a:ext cx="1632960" cy="223223"/>
          </a:xfrm>
          <a:prstGeom prst="rect">
            <a:avLst/>
          </a:prstGeom>
          <a:noFill/>
          <a:ln w="9525">
            <a:noFill/>
            <a:miter lim="800000"/>
            <a:headEnd/>
            <a:tailEnd/>
          </a:ln>
        </p:spPr>
        <p:txBody>
          <a:bodyPr lIns="82945" tIns="41473" rIns="82945" bIns="41473">
            <a:spAutoFit/>
          </a:bodyPr>
          <a:lstStyle/>
          <a:p>
            <a:r>
              <a:rPr lang="pl-PL" sz="900">
                <a:latin typeface="Calibri" pitchFamily="34" charset="0"/>
              </a:rPr>
              <a:t>Metadata extensions for DRI</a:t>
            </a:r>
            <a:endParaRPr lang="en-US" sz="900">
              <a:latin typeface="Calibri" pitchFamily="34" charset="0"/>
            </a:endParaRP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Data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r</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eliability</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 and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i</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ntegrity</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38928830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Łącznik prosty 109"/>
          <p:cNvCxnSpPr/>
          <p:nvPr/>
        </p:nvCxnSpPr>
        <p:spPr>
          <a:xfrm>
            <a:off x="1241280" y="5151086"/>
            <a:ext cx="5486400" cy="0"/>
          </a:xfrm>
          <a:prstGeom prst="line">
            <a:avLst/>
          </a:prstGeom>
          <a:ln w="15875">
            <a:solidFill>
              <a:srgbClr val="26697A"/>
            </a:solidFill>
            <a:prstDash val="dash"/>
          </a:ln>
        </p:spPr>
        <p:style>
          <a:lnRef idx="1">
            <a:schemeClr val="accent1"/>
          </a:lnRef>
          <a:fillRef idx="0">
            <a:schemeClr val="accent1"/>
          </a:fillRef>
          <a:effectRef idx="0">
            <a:schemeClr val="accent1"/>
          </a:effectRef>
          <a:fontRef idx="minor">
            <a:schemeClr val="tx1"/>
          </a:fontRef>
        </p:style>
      </p:cxnSp>
      <p:sp>
        <p:nvSpPr>
          <p:cNvPr id="19460" name="pole tekstowe 3"/>
          <p:cNvSpPr txBox="1">
            <a:spLocks noChangeArrowheads="1"/>
          </p:cNvSpPr>
          <p:nvPr/>
        </p:nvSpPr>
        <p:spPr bwMode="auto">
          <a:xfrm>
            <a:off x="212168" y="1086862"/>
            <a:ext cx="8752320" cy="1838082"/>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sz="1600">
                <a:latin typeface="+mj-lt"/>
              </a:rPr>
              <a:t>Provides a p</a:t>
            </a:r>
            <a:r>
              <a:rPr lang="en-US" sz="1600">
                <a:latin typeface="+mj-lt"/>
              </a:rPr>
              <a:t>olicy-driven access system for the security framework.</a:t>
            </a:r>
            <a:endParaRPr lang="pl-PL" sz="1600">
              <a:latin typeface="+mj-lt"/>
            </a:endParaRPr>
          </a:p>
          <a:p>
            <a:pPr marL="164162" indent="-164162">
              <a:buFont typeface="Arial" pitchFamily="34" charset="0"/>
              <a:buChar char="•"/>
            </a:pPr>
            <a:r>
              <a:rPr lang="en-US" sz="1600">
                <a:latin typeface="+mj-lt"/>
              </a:rPr>
              <a:t>Provid</a:t>
            </a:r>
            <a:r>
              <a:rPr lang="pl-PL" sz="1600">
                <a:latin typeface="+mj-lt"/>
              </a:rPr>
              <a:t>es</a:t>
            </a:r>
            <a:r>
              <a:rPr lang="en-US" sz="1600">
                <a:latin typeface="+mj-lt"/>
              </a:rPr>
              <a:t> </a:t>
            </a:r>
            <a:r>
              <a:rPr lang="pl-PL" sz="1600">
                <a:latin typeface="+mj-lt"/>
              </a:rPr>
              <a:t>a </a:t>
            </a:r>
            <a:r>
              <a:rPr lang="en-US" sz="1600">
                <a:latin typeface="+mj-lt"/>
              </a:rPr>
              <a:t>solution for an open-source based access control system based on fine-grained authorization policies. </a:t>
            </a:r>
            <a:endParaRPr lang="pl-PL" sz="1600">
              <a:latin typeface="+mj-lt"/>
            </a:endParaRPr>
          </a:p>
          <a:p>
            <a:pPr marL="164162" indent="-164162">
              <a:buFont typeface="Arial" pitchFamily="34" charset="0"/>
              <a:buChar char="•"/>
            </a:pPr>
            <a:r>
              <a:rPr lang="pl-PL" sz="1600">
                <a:latin typeface="+mj-lt"/>
              </a:rPr>
              <a:t>Implements </a:t>
            </a:r>
            <a:r>
              <a:rPr lang="en-US" sz="1600">
                <a:latin typeface="+mj-lt"/>
              </a:rPr>
              <a:t>Policy Enforcement, Policy Decision</a:t>
            </a:r>
            <a:r>
              <a:rPr lang="pl-PL" sz="1600">
                <a:latin typeface="+mj-lt"/>
              </a:rPr>
              <a:t> and </a:t>
            </a:r>
            <a:r>
              <a:rPr lang="en-US" sz="1600">
                <a:latin typeface="+mj-lt"/>
              </a:rPr>
              <a:t>Policy Management</a:t>
            </a:r>
            <a:endParaRPr lang="pl-PL" sz="1600">
              <a:latin typeface="+mj-lt"/>
            </a:endParaRPr>
          </a:p>
          <a:p>
            <a:pPr marL="164162" indent="-164162">
              <a:buFont typeface="Arial" pitchFamily="34" charset="0"/>
              <a:buChar char="•"/>
            </a:pPr>
            <a:r>
              <a:rPr lang="pl-PL" sz="1600">
                <a:latin typeface="+mj-lt"/>
              </a:rPr>
              <a:t>Ensures p</a:t>
            </a:r>
            <a:r>
              <a:rPr lang="es-ES" sz="1600">
                <a:latin typeface="+mj-lt"/>
              </a:rPr>
              <a:t>rivacy </a:t>
            </a:r>
            <a:r>
              <a:rPr lang="pl-PL" sz="1600">
                <a:latin typeface="+mj-lt"/>
              </a:rPr>
              <a:t>and c</a:t>
            </a:r>
            <a:r>
              <a:rPr lang="es-ES" sz="1600">
                <a:latin typeface="+mj-lt"/>
              </a:rPr>
              <a:t>onfidentiality of eHealthcare data</a:t>
            </a:r>
          </a:p>
          <a:p>
            <a:pPr marL="164162" indent="-164162">
              <a:buFont typeface="Arial" pitchFamily="34" charset="0"/>
              <a:buChar char="•"/>
            </a:pPr>
            <a:r>
              <a:rPr lang="pl-PL" sz="1600">
                <a:latin typeface="+mj-lt"/>
              </a:rPr>
              <a:t>Capable of expressing </a:t>
            </a:r>
            <a:r>
              <a:rPr lang="es-ES" sz="1600">
                <a:latin typeface="+mj-lt"/>
              </a:rPr>
              <a:t>eHealth requirements </a:t>
            </a:r>
            <a:r>
              <a:rPr lang="pl-PL" sz="1600">
                <a:latin typeface="+mj-lt"/>
              </a:rPr>
              <a:t>and</a:t>
            </a:r>
            <a:r>
              <a:rPr lang="es-ES" sz="1600">
                <a:latin typeface="+mj-lt"/>
              </a:rPr>
              <a:t> constraints in security policies (compliance)</a:t>
            </a:r>
            <a:endParaRPr lang="pl-PL" sz="1600">
              <a:latin typeface="+mj-lt"/>
            </a:endParaRPr>
          </a:p>
          <a:p>
            <a:pPr marL="164162" indent="-164162">
              <a:buFont typeface="Arial" pitchFamily="34" charset="0"/>
              <a:buChar char="•"/>
            </a:pPr>
            <a:r>
              <a:rPr lang="pl-PL" sz="1600">
                <a:latin typeface="+mj-lt"/>
              </a:rPr>
              <a:t>Tailored to the requirements of public clouds</a:t>
            </a:r>
            <a:endParaRPr lang="es-ES" sz="1600">
              <a:latin typeface="+mj-lt"/>
            </a:endParaRPr>
          </a:p>
        </p:txBody>
      </p:sp>
      <p:sp>
        <p:nvSpPr>
          <p:cNvPr id="49" name="Prostokąt zaokrąglony 48"/>
          <p:cNvSpPr/>
          <p:nvPr/>
        </p:nvSpPr>
        <p:spPr bwMode="auto">
          <a:xfrm>
            <a:off x="1241281" y="2928934"/>
            <a:ext cx="6138720" cy="2026292"/>
          </a:xfrm>
          <a:prstGeom prst="roundRect">
            <a:avLst>
              <a:gd name="adj" fmla="val 407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57" name="Prostokąt zaokrąglony 56"/>
          <p:cNvSpPr/>
          <p:nvPr/>
        </p:nvSpPr>
        <p:spPr bwMode="auto">
          <a:xfrm>
            <a:off x="1437121" y="4497258"/>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63" name="pole tekstowe 41"/>
          <p:cNvSpPr txBox="1">
            <a:spLocks noChangeArrowheads="1"/>
          </p:cNvSpPr>
          <p:nvPr/>
        </p:nvSpPr>
        <p:spPr bwMode="auto">
          <a:xfrm>
            <a:off x="3288679" y="4517420"/>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grpSp>
        <p:nvGrpSpPr>
          <p:cNvPr id="2" name="Grupa 84"/>
          <p:cNvGrpSpPr>
            <a:grpSpLocks/>
          </p:cNvGrpSpPr>
          <p:nvPr/>
        </p:nvGrpSpPr>
        <p:grpSpPr bwMode="auto">
          <a:xfrm>
            <a:off x="1632961" y="3059987"/>
            <a:ext cx="4108440" cy="1076641"/>
            <a:chOff x="791840" y="3419797"/>
            <a:chExt cx="4528900" cy="1186687"/>
          </a:xfrm>
        </p:grpSpPr>
        <p:pic>
          <p:nvPicPr>
            <p:cNvPr id="19477" name="Obraz 68" descr="1345535114_Desktop.png"/>
            <p:cNvPicPr>
              <a:picLocks noChangeAspect="1"/>
            </p:cNvPicPr>
            <p:nvPr/>
          </p:nvPicPr>
          <p:blipFill>
            <a:blip r:embed="rId3" cstate="print"/>
            <a:srcRect/>
            <a:stretch>
              <a:fillRect/>
            </a:stretch>
          </p:blipFill>
          <p:spPr bwMode="auto">
            <a:xfrm>
              <a:off x="935856" y="3491805"/>
              <a:ext cx="576064" cy="576064"/>
            </a:xfrm>
            <a:prstGeom prst="rect">
              <a:avLst/>
            </a:prstGeom>
            <a:noFill/>
            <a:ln w="9525">
              <a:noFill/>
              <a:miter lim="800000"/>
              <a:headEnd/>
              <a:tailEnd/>
            </a:ln>
          </p:spPr>
        </p:pic>
        <p:sp>
          <p:nvSpPr>
            <p:cNvPr id="19478" name="pole tekstowe 69"/>
            <p:cNvSpPr txBox="1">
              <a:spLocks noChangeArrowheads="1"/>
            </p:cNvSpPr>
            <p:nvPr/>
          </p:nvSpPr>
          <p:spPr bwMode="auto">
            <a:xfrm>
              <a:off x="791840" y="3995861"/>
              <a:ext cx="852075" cy="271388"/>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9479" name="Obraz 70" descr="1345537494_Sitemap - Flowchart.png"/>
            <p:cNvPicPr>
              <a:picLocks noChangeAspect="1"/>
            </p:cNvPicPr>
            <p:nvPr/>
          </p:nvPicPr>
          <p:blipFill>
            <a:blip r:embed="rId4" cstate="print"/>
            <a:srcRect/>
            <a:stretch>
              <a:fillRect/>
            </a:stretch>
          </p:blipFill>
          <p:spPr bwMode="auto">
            <a:xfrm>
              <a:off x="1799952" y="3419797"/>
              <a:ext cx="720080" cy="720080"/>
            </a:xfrm>
            <a:prstGeom prst="rect">
              <a:avLst/>
            </a:prstGeom>
            <a:noFill/>
            <a:ln w="9525">
              <a:noFill/>
              <a:miter lim="800000"/>
              <a:headEnd/>
              <a:tailEnd/>
            </a:ln>
          </p:spPr>
        </p:pic>
        <p:pic>
          <p:nvPicPr>
            <p:cNvPr id="19480" name="Obraz 87" descr="admin.png"/>
            <p:cNvPicPr>
              <a:picLocks noChangeAspect="1"/>
            </p:cNvPicPr>
            <p:nvPr/>
          </p:nvPicPr>
          <p:blipFill>
            <a:blip r:embed="rId5" cstate="print"/>
            <a:srcRect/>
            <a:stretch>
              <a:fillRect/>
            </a:stretch>
          </p:blipFill>
          <p:spPr bwMode="auto">
            <a:xfrm>
              <a:off x="3744168" y="3563813"/>
              <a:ext cx="336472" cy="432048"/>
            </a:xfrm>
            <a:prstGeom prst="rect">
              <a:avLst/>
            </a:prstGeom>
            <a:noFill/>
            <a:ln w="9525">
              <a:noFill/>
              <a:miter lim="800000"/>
              <a:headEnd/>
              <a:tailEnd/>
            </a:ln>
          </p:spPr>
        </p:pic>
        <p:pic>
          <p:nvPicPr>
            <p:cNvPr id="19481" name="Obraz 86" descr="admin.png"/>
            <p:cNvPicPr>
              <a:picLocks noChangeAspect="1"/>
            </p:cNvPicPr>
            <p:nvPr/>
          </p:nvPicPr>
          <p:blipFill>
            <a:blip r:embed="rId6" cstate="print"/>
            <a:srcRect/>
            <a:stretch>
              <a:fillRect/>
            </a:stretch>
          </p:blipFill>
          <p:spPr bwMode="auto">
            <a:xfrm>
              <a:off x="2901902" y="3563813"/>
              <a:ext cx="338210" cy="432048"/>
            </a:xfrm>
            <a:prstGeom prst="rect">
              <a:avLst/>
            </a:prstGeom>
            <a:noFill/>
            <a:ln w="9525">
              <a:noFill/>
              <a:miter lim="800000"/>
              <a:headEnd/>
              <a:tailEnd/>
            </a:ln>
          </p:spPr>
        </p:pic>
        <p:pic>
          <p:nvPicPr>
            <p:cNvPr id="19482" name="Obraz 198" descr="admin.png"/>
            <p:cNvPicPr>
              <a:picLocks noChangeAspect="1"/>
            </p:cNvPicPr>
            <p:nvPr/>
          </p:nvPicPr>
          <p:blipFill>
            <a:blip r:embed="rId7" cstate="print"/>
            <a:srcRect/>
            <a:stretch>
              <a:fillRect/>
            </a:stretch>
          </p:blipFill>
          <p:spPr bwMode="auto">
            <a:xfrm>
              <a:off x="4641928" y="3563813"/>
              <a:ext cx="326376" cy="432048"/>
            </a:xfrm>
            <a:prstGeom prst="rect">
              <a:avLst/>
            </a:prstGeom>
            <a:noFill/>
            <a:ln w="9525">
              <a:noFill/>
              <a:miter lim="800000"/>
              <a:headEnd/>
              <a:tailEnd/>
            </a:ln>
          </p:spPr>
        </p:pic>
        <p:sp>
          <p:nvSpPr>
            <p:cNvPr id="19483" name="pole tekstowe 78"/>
            <p:cNvSpPr txBox="1">
              <a:spLocks noChangeArrowheads="1"/>
            </p:cNvSpPr>
            <p:nvPr/>
          </p:nvSpPr>
          <p:spPr bwMode="auto">
            <a:xfrm>
              <a:off x="1727944" y="3995861"/>
              <a:ext cx="936104" cy="610623"/>
            </a:xfrm>
            <a:prstGeom prst="rect">
              <a:avLst/>
            </a:prstGeom>
            <a:noFill/>
            <a:ln w="9525">
              <a:noFill/>
              <a:miter lim="800000"/>
              <a:headEnd/>
              <a:tailEnd/>
            </a:ln>
          </p:spPr>
          <p:txBody>
            <a:bodyPr>
              <a:spAutoFit/>
            </a:bodyPr>
            <a:lstStyle/>
            <a:p>
              <a:pPr algn="ctr"/>
              <a:r>
                <a:rPr lang="pl-PL" sz="1000">
                  <a:latin typeface="Calibri" pitchFamily="34" charset="0"/>
                </a:rPr>
                <a:t>Workflow management service</a:t>
              </a:r>
            </a:p>
          </p:txBody>
        </p:sp>
        <p:sp>
          <p:nvSpPr>
            <p:cNvPr id="19484" name="pole tekstowe 80"/>
            <p:cNvSpPr txBox="1">
              <a:spLocks noChangeArrowheads="1"/>
            </p:cNvSpPr>
            <p:nvPr/>
          </p:nvSpPr>
          <p:spPr bwMode="auto">
            <a:xfrm>
              <a:off x="2679961" y="3995861"/>
              <a:ext cx="795528" cy="271388"/>
            </a:xfrm>
            <a:prstGeom prst="rect">
              <a:avLst/>
            </a:prstGeom>
            <a:noFill/>
            <a:ln w="9525">
              <a:noFill/>
              <a:miter lim="800000"/>
              <a:headEnd/>
              <a:tailEnd/>
            </a:ln>
          </p:spPr>
          <p:txBody>
            <a:bodyPr wrap="none">
              <a:spAutoFit/>
            </a:bodyPr>
            <a:lstStyle/>
            <a:p>
              <a:r>
                <a:rPr lang="pl-PL" sz="1000">
                  <a:latin typeface="Calibri" pitchFamily="34" charset="0"/>
                </a:rPr>
                <a:t>Developer</a:t>
              </a:r>
            </a:p>
          </p:txBody>
        </p:sp>
        <p:sp>
          <p:nvSpPr>
            <p:cNvPr id="19485" name="pole tekstowe 81"/>
            <p:cNvSpPr txBox="1">
              <a:spLocks noChangeArrowheads="1"/>
            </p:cNvSpPr>
            <p:nvPr/>
          </p:nvSpPr>
          <p:spPr bwMode="auto">
            <a:xfrm>
              <a:off x="3566627" y="3995861"/>
              <a:ext cx="701875" cy="271388"/>
            </a:xfrm>
            <a:prstGeom prst="rect">
              <a:avLst/>
            </a:prstGeom>
            <a:noFill/>
            <a:ln w="9525">
              <a:noFill/>
              <a:miter lim="800000"/>
              <a:headEnd/>
              <a:tailEnd/>
            </a:ln>
          </p:spPr>
          <p:txBody>
            <a:bodyPr wrap="none">
              <a:spAutoFit/>
            </a:bodyPr>
            <a:lstStyle/>
            <a:p>
              <a:r>
                <a:rPr lang="pl-PL" sz="1000">
                  <a:latin typeface="Calibri" pitchFamily="34" charset="0"/>
                </a:rPr>
                <a:t>End user</a:t>
              </a:r>
            </a:p>
          </p:txBody>
        </p:sp>
        <p:sp>
          <p:nvSpPr>
            <p:cNvPr id="19486" name="pole tekstowe 82"/>
            <p:cNvSpPr txBox="1">
              <a:spLocks noChangeArrowheads="1"/>
            </p:cNvSpPr>
            <p:nvPr/>
          </p:nvSpPr>
          <p:spPr bwMode="auto">
            <a:xfrm>
              <a:off x="4320232" y="3995861"/>
              <a:ext cx="1000508" cy="271388"/>
            </a:xfrm>
            <a:prstGeom prst="rect">
              <a:avLst/>
            </a:prstGeom>
            <a:noFill/>
            <a:ln w="9525">
              <a:noFill/>
              <a:miter lim="800000"/>
              <a:headEnd/>
              <a:tailEnd/>
            </a:ln>
          </p:spPr>
          <p:txBody>
            <a:bodyPr wrap="none">
              <a:spAutoFit/>
            </a:bodyPr>
            <a:lstStyle/>
            <a:p>
              <a:r>
                <a:rPr lang="pl-PL" sz="1000">
                  <a:latin typeface="Calibri" pitchFamily="34" charset="0"/>
                </a:rPr>
                <a:t>Administrator</a:t>
              </a:r>
            </a:p>
          </p:txBody>
        </p:sp>
      </p:grpSp>
      <p:sp>
        <p:nvSpPr>
          <p:cNvPr id="19465" name="pole tekstowe 83"/>
          <p:cNvSpPr txBox="1">
            <a:spLocks noChangeArrowheads="1"/>
          </p:cNvSpPr>
          <p:nvPr/>
        </p:nvSpPr>
        <p:spPr bwMode="auto">
          <a:xfrm>
            <a:off x="6009121" y="3059987"/>
            <a:ext cx="1241280" cy="362918"/>
          </a:xfrm>
          <a:prstGeom prst="rect">
            <a:avLst/>
          </a:prstGeom>
          <a:noFill/>
          <a:ln w="9525">
            <a:noFill/>
            <a:miter lim="800000"/>
            <a:headEnd/>
            <a:tailEnd/>
          </a:ln>
        </p:spPr>
        <p:txBody>
          <a:bodyPr lIns="82945" tIns="41473" rIns="82945" bIns="41473">
            <a:spAutoFit/>
          </a:bodyPr>
          <a:lstStyle/>
          <a:p>
            <a:pPr algn="ctr"/>
            <a:r>
              <a:rPr lang="pl-PL">
                <a:latin typeface="Calibri" pitchFamily="34" charset="0"/>
              </a:rPr>
              <a:t>VPH clients</a:t>
            </a:r>
          </a:p>
        </p:txBody>
      </p:sp>
      <p:sp>
        <p:nvSpPr>
          <p:cNvPr id="87" name="Prostokąt zaokrąglony 86"/>
          <p:cNvSpPr/>
          <p:nvPr/>
        </p:nvSpPr>
        <p:spPr>
          <a:xfrm>
            <a:off x="1437120" y="3059987"/>
            <a:ext cx="4507200" cy="1110357"/>
          </a:xfrm>
          <a:prstGeom prst="roundRect">
            <a:avLst>
              <a:gd name="adj" fmla="val 11331"/>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8" name="Strzałka w górę i w dół 87"/>
          <p:cNvSpPr/>
          <p:nvPr/>
        </p:nvSpPr>
        <p:spPr>
          <a:xfrm>
            <a:off x="4245121" y="4170344"/>
            <a:ext cx="131040" cy="326914"/>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9" name="Prostokąt zaokrąglony 88"/>
          <p:cNvSpPr/>
          <p:nvPr/>
        </p:nvSpPr>
        <p:spPr bwMode="auto">
          <a:xfrm>
            <a:off x="1241281" y="5346947"/>
            <a:ext cx="6138720" cy="1175163"/>
          </a:xfrm>
          <a:prstGeom prst="roundRect">
            <a:avLst>
              <a:gd name="adj" fmla="val 742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90" name="Prostokąt zaokrąglony 89"/>
          <p:cNvSpPr/>
          <p:nvPr/>
        </p:nvSpPr>
        <p:spPr bwMode="auto">
          <a:xfrm>
            <a:off x="1437121" y="5476561"/>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0" name="pole tekstowe 41"/>
          <p:cNvSpPr txBox="1">
            <a:spLocks noChangeArrowheads="1"/>
          </p:cNvSpPr>
          <p:nvPr/>
        </p:nvSpPr>
        <p:spPr bwMode="auto">
          <a:xfrm>
            <a:off x="3300918" y="5476561"/>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sp>
        <p:nvSpPr>
          <p:cNvPr id="105" name="Strzałka w górę i w dół 104"/>
          <p:cNvSpPr/>
          <p:nvPr/>
        </p:nvSpPr>
        <p:spPr>
          <a:xfrm>
            <a:off x="4245121" y="5803475"/>
            <a:ext cx="131040" cy="26210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06" name="Prostokąt zaokrąglony 105"/>
          <p:cNvSpPr/>
          <p:nvPr/>
        </p:nvSpPr>
        <p:spPr bwMode="auto">
          <a:xfrm>
            <a:off x="1437121" y="6065583"/>
            <a:ext cx="5747040" cy="326914"/>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3" name="pole tekstowe 41"/>
          <p:cNvSpPr txBox="1">
            <a:spLocks noChangeArrowheads="1"/>
          </p:cNvSpPr>
          <p:nvPr/>
        </p:nvSpPr>
        <p:spPr bwMode="auto">
          <a:xfrm>
            <a:off x="3181067" y="6065583"/>
            <a:ext cx="2467948"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Atomic Service Instances</a:t>
            </a:r>
          </a:p>
        </p:txBody>
      </p:sp>
      <p:sp>
        <p:nvSpPr>
          <p:cNvPr id="108" name="Strzałka w górę i w dół 107"/>
          <p:cNvSpPr/>
          <p:nvPr/>
        </p:nvSpPr>
        <p:spPr>
          <a:xfrm>
            <a:off x="4245121" y="4824173"/>
            <a:ext cx="131040" cy="65238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9475" name="pole tekstowe 110"/>
          <p:cNvSpPr txBox="1">
            <a:spLocks noChangeArrowheads="1"/>
          </p:cNvSpPr>
          <p:nvPr/>
        </p:nvSpPr>
        <p:spPr bwMode="auto">
          <a:xfrm>
            <a:off x="6596641" y="5062133"/>
            <a:ext cx="1176480" cy="2505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Public internet</a:t>
            </a:r>
          </a:p>
        </p:txBody>
      </p:sp>
      <p:sp>
        <p:nvSpPr>
          <p:cNvPr id="19476" name="pole tekstowe 11"/>
          <p:cNvSpPr txBox="1">
            <a:spLocks noChangeArrowheads="1"/>
          </p:cNvSpPr>
          <p:nvPr/>
        </p:nvSpPr>
        <p:spPr bwMode="auto">
          <a:xfrm>
            <a:off x="5944320" y="3386902"/>
            <a:ext cx="143568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(or any authorized user capable of presenting a valid security token)</a:t>
            </a:r>
          </a:p>
        </p:txBody>
      </p:sp>
      <p:sp>
        <p:nvSpPr>
          <p:cNvPr id="31"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Security </a:t>
            </a: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f</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ramework</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06391983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defRPr/>
            </a:pPr>
            <a:r>
              <a:rPr lang="pl-PL" dirty="0">
                <a:solidFill>
                  <a:schemeClr val="tx2">
                    <a:satMod val="130000"/>
                  </a:schemeClr>
                </a:solidFill>
                <a:effectLst>
                  <a:outerShdw blurRad="38100" dist="38100" dir="2700000" algn="tl">
                    <a:srgbClr val="000000">
                      <a:alpha val="43137"/>
                    </a:srgbClr>
                  </a:outerShdw>
                </a:effectLst>
              </a:rPr>
              <a:t>Security </a:t>
            </a:r>
            <a:r>
              <a:rPr lang="en-US" dirty="0" smtClean="0">
                <a:solidFill>
                  <a:schemeClr val="tx2">
                    <a:satMod val="130000"/>
                  </a:schemeClr>
                </a:solidFill>
                <a:effectLst>
                  <a:outerShdw blurRad="38100" dist="38100" dir="2700000" algn="tl">
                    <a:srgbClr val="000000">
                      <a:alpha val="43137"/>
                    </a:srgbClr>
                  </a:outerShdw>
                </a:effectLst>
              </a:rPr>
              <a:t>and</a:t>
            </a:r>
            <a:r>
              <a:rPr lang="pl-PL" dirty="0" smtClean="0">
                <a:solidFill>
                  <a:schemeClr val="tx2">
                    <a:satMod val="130000"/>
                  </a:schemeClr>
                </a:solidFill>
                <a:effectLst>
                  <a:outerShdw blurRad="38100" dist="38100" dir="2700000" algn="tl">
                    <a:srgbClr val="000000">
                      <a:alpha val="43137"/>
                    </a:srgbClr>
                  </a:outerShdw>
                </a:effectLst>
              </a:rPr>
              <a:t> </a:t>
            </a:r>
            <a:r>
              <a:rPr lang="en-US" dirty="0" err="1">
                <a:solidFill>
                  <a:schemeClr val="tx2">
                    <a:satMod val="130000"/>
                  </a:schemeClr>
                </a:solidFill>
                <a:effectLst>
                  <a:outerShdw blurRad="38100" dist="38100" dir="2700000" algn="tl">
                    <a:srgbClr val="000000">
                      <a:alpha val="43137"/>
                    </a:srgbClr>
                  </a:outerShdw>
                </a:effectLst>
              </a:rPr>
              <a:t>a</a:t>
            </a:r>
            <a:r>
              <a:rPr lang="pl-PL" dirty="0" err="1" smtClean="0">
                <a:solidFill>
                  <a:schemeClr val="tx2">
                    <a:satMod val="130000"/>
                  </a:schemeClr>
                </a:solidFill>
                <a:effectLst>
                  <a:outerShdw blurRad="38100" dist="38100" dir="2700000" algn="tl">
                    <a:srgbClr val="000000">
                      <a:alpha val="43137"/>
                    </a:srgbClr>
                  </a:outerShdw>
                </a:effectLst>
              </a:rPr>
              <a:t>tomic</a:t>
            </a:r>
            <a:r>
              <a:rPr lang="pl-PL" dirty="0" smtClean="0">
                <a:solidFill>
                  <a:schemeClr val="tx2">
                    <a:satMod val="130000"/>
                  </a:schemeClr>
                </a:solidFill>
                <a:effectLst>
                  <a:outerShdw blurRad="38100" dist="38100" dir="2700000" algn="tl">
                    <a:srgbClr val="000000">
                      <a:alpha val="43137"/>
                    </a:srgbClr>
                  </a:outerShdw>
                </a:effectLst>
              </a:rPr>
              <a:t> </a:t>
            </a:r>
            <a:r>
              <a:rPr lang="en-US" dirty="0">
                <a:solidFill>
                  <a:schemeClr val="tx2">
                    <a:satMod val="130000"/>
                  </a:schemeClr>
                </a:solidFill>
                <a:effectLst>
                  <a:outerShdw blurRad="38100" dist="38100" dir="2700000" algn="tl">
                    <a:srgbClr val="000000">
                      <a:alpha val="43137"/>
                    </a:srgbClr>
                  </a:outerShdw>
                </a:effectLst>
              </a:rPr>
              <a:t>s</a:t>
            </a:r>
            <a:r>
              <a:rPr lang="pl-PL" dirty="0" err="1" smtClean="0">
                <a:solidFill>
                  <a:schemeClr val="tx2">
                    <a:satMod val="130000"/>
                  </a:schemeClr>
                </a:solidFill>
                <a:effectLst>
                  <a:outerShdw blurRad="38100" dist="38100" dir="2700000" algn="tl">
                    <a:srgbClr val="000000">
                      <a:alpha val="43137"/>
                    </a:srgbClr>
                  </a:outerShdw>
                </a:effectLst>
              </a:rPr>
              <a:t>ervices</a:t>
            </a:r>
            <a:endParaRPr lang="en-US" dirty="0">
              <a:solidFill>
                <a:schemeClr val="tx2">
                  <a:satMod val="130000"/>
                </a:schemeClr>
              </a:solidFill>
              <a:effectLst>
                <a:outerShdw blurRad="38100" dist="38100" dir="2700000" algn="tl">
                  <a:srgbClr val="000000">
                    <a:alpha val="43137"/>
                  </a:srgbClr>
                </a:outerShdw>
              </a:effectLst>
            </a:endParaRPr>
          </a:p>
        </p:txBody>
      </p:sp>
      <p:sp>
        <p:nvSpPr>
          <p:cNvPr id="105" name="Prostokąt zaokrąglony 104"/>
          <p:cNvSpPr/>
          <p:nvPr/>
        </p:nvSpPr>
        <p:spPr bwMode="auto">
          <a:xfrm>
            <a:off x="1758240" y="1782907"/>
            <a:ext cx="4181760" cy="323026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2484001" y="1644653"/>
            <a:ext cx="2808000" cy="276509"/>
            <a:chOff x="2034360" y="1835621"/>
            <a:chExt cx="4001463" cy="305238"/>
          </a:xfrm>
        </p:grpSpPr>
        <p:sp>
          <p:nvSpPr>
            <p:cNvPr id="109" name="Prostokąt zaokrąglony 108"/>
            <p:cNvSpPr/>
            <p:nvPr/>
          </p:nvSpPr>
          <p:spPr bwMode="auto">
            <a:xfrm>
              <a:off x="2034360" y="1835621"/>
              <a:ext cx="3710074"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0537" name="pole tekstowe 291"/>
            <p:cNvSpPr txBox="1">
              <a:spLocks noChangeArrowheads="1"/>
            </p:cNvSpPr>
            <p:nvPr/>
          </p:nvSpPr>
          <p:spPr bwMode="auto">
            <a:xfrm>
              <a:off x="2325733" y="1835621"/>
              <a:ext cx="3710090" cy="288791"/>
            </a:xfrm>
            <a:prstGeom prst="rect">
              <a:avLst/>
            </a:prstGeom>
            <a:noFill/>
            <a:ln w="9525">
              <a:noFill/>
              <a:miter lim="800000"/>
              <a:headEnd/>
              <a:tailEnd/>
            </a:ln>
          </p:spPr>
          <p:txBody>
            <a:bodyPr>
              <a:spAutoFit/>
            </a:bodyPr>
            <a:lstStyle/>
            <a:p>
              <a:r>
                <a:rPr lang="pl-PL" sz="1100">
                  <a:latin typeface="Calibri" pitchFamily="34" charset="0"/>
                </a:rPr>
                <a:t>VPH-Share Atomic Service Instance</a:t>
              </a:r>
              <a:endParaRPr lang="en-US" sz="1100">
                <a:latin typeface="Calibri" pitchFamily="34" charset="0"/>
              </a:endParaRPr>
            </a:p>
          </p:txBody>
        </p:sp>
      </p:grpSp>
      <p:grpSp>
        <p:nvGrpSpPr>
          <p:cNvPr id="3" name="Grupa 110"/>
          <p:cNvGrpSpPr>
            <a:grpSpLocks/>
          </p:cNvGrpSpPr>
          <p:nvPr/>
        </p:nvGrpSpPr>
        <p:grpSpPr bwMode="auto">
          <a:xfrm>
            <a:off x="2700001" y="2078139"/>
            <a:ext cx="872640" cy="1288935"/>
            <a:chOff x="369818" y="4168775"/>
            <a:chExt cx="809422" cy="1039037"/>
          </a:xfrm>
        </p:grpSpPr>
        <p:sp>
          <p:nvSpPr>
            <p:cNvPr id="113" name="Prostokąt zaokrąglony 300"/>
            <p:cNvSpPr/>
            <p:nvPr/>
          </p:nvSpPr>
          <p:spPr bwMode="auto">
            <a:xfrm>
              <a:off x="369818" y="4168775"/>
              <a:ext cx="809422" cy="1039037"/>
            </a:xfrm>
            <a:prstGeom prst="roundRect">
              <a:avLst>
                <a:gd name="adj" fmla="val 8067"/>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20535" name="pole tekstowe 303"/>
            <p:cNvSpPr txBox="1">
              <a:spLocks noChangeArrowheads="1"/>
            </p:cNvSpPr>
            <p:nvPr/>
          </p:nvSpPr>
          <p:spPr bwMode="auto">
            <a:xfrm>
              <a:off x="395536" y="4168775"/>
              <a:ext cx="783704" cy="35283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Security</a:t>
              </a:r>
            </a:p>
            <a:p>
              <a:pPr algn="ctr"/>
              <a:r>
                <a:rPr lang="pl-PL" sz="1100">
                  <a:latin typeface="Calibri" pitchFamily="34" charset="0"/>
                </a:rPr>
                <a:t>Proxy</a:t>
              </a:r>
            </a:p>
          </p:txBody>
        </p:sp>
      </p:grpSp>
      <p:sp>
        <p:nvSpPr>
          <p:cNvPr id="115" name="Zagięty narożnik 114"/>
          <p:cNvSpPr/>
          <p:nvPr/>
        </p:nvSpPr>
        <p:spPr>
          <a:xfrm>
            <a:off x="2797921" y="2576432"/>
            <a:ext cx="698400" cy="699913"/>
          </a:xfrm>
          <a:prstGeom prst="foldedCorner">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a:p>
        </p:txBody>
      </p:sp>
      <p:sp>
        <p:nvSpPr>
          <p:cNvPr id="20487" name="pole tekstowe 303"/>
          <p:cNvSpPr txBox="1">
            <a:spLocks noChangeArrowheads="1"/>
          </p:cNvSpPr>
          <p:nvPr/>
        </p:nvSpPr>
        <p:spPr bwMode="auto">
          <a:xfrm>
            <a:off x="2734560" y="2576431"/>
            <a:ext cx="783360" cy="437691"/>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Security</a:t>
            </a:r>
          </a:p>
          <a:p>
            <a:pPr algn="ctr"/>
            <a:r>
              <a:rPr lang="pl-PL" sz="1100">
                <a:latin typeface="Calibri" pitchFamily="34" charset="0"/>
              </a:rPr>
              <a:t>Policy</a:t>
            </a:r>
          </a:p>
        </p:txBody>
      </p:sp>
      <p:grpSp>
        <p:nvGrpSpPr>
          <p:cNvPr id="4" name="Grupa 153"/>
          <p:cNvGrpSpPr>
            <a:grpSpLocks/>
          </p:cNvGrpSpPr>
          <p:nvPr/>
        </p:nvGrpSpPr>
        <p:grpSpPr bwMode="auto">
          <a:xfrm>
            <a:off x="4788000" y="2060857"/>
            <a:ext cx="1008000" cy="1288935"/>
            <a:chOff x="4823520" y="1926572"/>
            <a:chExt cx="1008112" cy="1288667"/>
          </a:xfrm>
        </p:grpSpPr>
        <p:sp>
          <p:nvSpPr>
            <p:cNvPr id="117" name="Prostokąt zaokrąglony 116"/>
            <p:cNvSpPr/>
            <p:nvPr/>
          </p:nvSpPr>
          <p:spPr>
            <a:xfrm>
              <a:off x="4823520" y="1926572"/>
              <a:ext cx="1008112" cy="1288667"/>
            </a:xfrm>
            <a:prstGeom prst="roundRect">
              <a:avLst>
                <a:gd name="adj" fmla="val 11018"/>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33" name="pole tekstowe 303"/>
            <p:cNvSpPr txBox="1">
              <a:spLocks noChangeArrowheads="1"/>
            </p:cNvSpPr>
            <p:nvPr/>
          </p:nvSpPr>
          <p:spPr bwMode="auto">
            <a:xfrm>
              <a:off x="4859035" y="2068870"/>
              <a:ext cx="921014" cy="92994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Service payload</a:t>
              </a:r>
            </a:p>
            <a:p>
              <a:pPr algn="ctr"/>
              <a:r>
                <a:rPr lang="pl-PL" sz="1100">
                  <a:latin typeface="Calibri" pitchFamily="34" charset="0"/>
                </a:rPr>
                <a:t>(VPH-Share</a:t>
              </a:r>
            </a:p>
            <a:p>
              <a:pPr algn="ctr"/>
              <a:r>
                <a:rPr lang="pl-PL" sz="1100">
                  <a:latin typeface="Calibri" pitchFamily="34" charset="0"/>
                </a:rPr>
                <a:t>application component)</a:t>
              </a:r>
            </a:p>
          </p:txBody>
        </p:sp>
      </p:grpSp>
      <p:sp>
        <p:nvSpPr>
          <p:cNvPr id="130" name="Prostokąt zaokrąglony 129"/>
          <p:cNvSpPr/>
          <p:nvPr/>
        </p:nvSpPr>
        <p:spPr bwMode="auto">
          <a:xfrm>
            <a:off x="1044001" y="2386332"/>
            <a:ext cx="1044000" cy="882812"/>
          </a:xfrm>
          <a:prstGeom prst="roundRect">
            <a:avLst>
              <a:gd name="adj" fmla="val 9604"/>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0490" name="pole tekstowe 291"/>
          <p:cNvSpPr txBox="1">
            <a:spLocks noChangeArrowheads="1"/>
          </p:cNvSpPr>
          <p:nvPr/>
        </p:nvSpPr>
        <p:spPr bwMode="auto">
          <a:xfrm>
            <a:off x="900001" y="2422334"/>
            <a:ext cx="1368000" cy="446266"/>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Public AS API</a:t>
            </a:r>
          </a:p>
          <a:p>
            <a:pPr algn="ctr"/>
            <a:r>
              <a:rPr lang="pl-PL" sz="1100">
                <a:latin typeface="Calibri" pitchFamily="34" charset="0"/>
              </a:rPr>
              <a:t>(SOAP/REST)</a:t>
            </a:r>
            <a:endParaRPr lang="en-US" sz="1100">
              <a:latin typeface="Calibri" pitchFamily="34" charset="0"/>
            </a:endParaRPr>
          </a:p>
        </p:txBody>
      </p:sp>
      <p:sp>
        <p:nvSpPr>
          <p:cNvPr id="132" name="Elipsa 131"/>
          <p:cNvSpPr/>
          <p:nvPr/>
        </p:nvSpPr>
        <p:spPr>
          <a:xfrm>
            <a:off x="900001" y="2600913"/>
            <a:ext cx="72000" cy="72008"/>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a:p>
        </p:txBody>
      </p:sp>
      <p:cxnSp>
        <p:nvCxnSpPr>
          <p:cNvPr id="133" name="Łącznik prosty 132"/>
          <p:cNvCxnSpPr/>
          <p:nvPr/>
        </p:nvCxnSpPr>
        <p:spPr>
          <a:xfrm>
            <a:off x="972001" y="2636917"/>
            <a:ext cx="72000"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nvGrpSpPr>
          <p:cNvPr id="5" name="Grupa 47"/>
          <p:cNvGrpSpPr>
            <a:grpSpLocks/>
          </p:cNvGrpSpPr>
          <p:nvPr/>
        </p:nvGrpSpPr>
        <p:grpSpPr bwMode="auto">
          <a:xfrm>
            <a:off x="36000" y="2298481"/>
            <a:ext cx="990720" cy="720076"/>
            <a:chOff x="35496" y="2298358"/>
            <a:chExt cx="991006" cy="719764"/>
          </a:xfrm>
        </p:grpSpPr>
        <p:cxnSp>
          <p:nvCxnSpPr>
            <p:cNvPr id="136" name="Łącznik prosty 84"/>
            <p:cNvCxnSpPr/>
            <p:nvPr/>
          </p:nvCxnSpPr>
          <p:spPr>
            <a:xfrm>
              <a:off x="229952" y="2636648"/>
              <a:ext cx="597773"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0530" name="pole tekstowe 291"/>
            <p:cNvSpPr txBox="1">
              <a:spLocks noChangeArrowheads="1"/>
            </p:cNvSpPr>
            <p:nvPr/>
          </p:nvSpPr>
          <p:spPr bwMode="auto">
            <a:xfrm>
              <a:off x="35496" y="2298358"/>
              <a:ext cx="991006" cy="338407"/>
            </a:xfrm>
            <a:prstGeom prst="rect">
              <a:avLst/>
            </a:prstGeom>
            <a:noFill/>
            <a:ln w="9525">
              <a:noFill/>
              <a:miter lim="800000"/>
              <a:headEnd/>
              <a:tailEnd/>
            </a:ln>
          </p:spPr>
          <p:txBody>
            <a:bodyPr>
              <a:spAutoFit/>
            </a:bodyPr>
            <a:lstStyle/>
            <a:p>
              <a:pPr algn="ctr"/>
              <a:r>
                <a:rPr lang="pl-PL" sz="800">
                  <a:latin typeface="Calibri" pitchFamily="34" charset="0"/>
                </a:rPr>
                <a:t>1. Incoming</a:t>
              </a:r>
            </a:p>
            <a:p>
              <a:pPr algn="ctr"/>
              <a:r>
                <a:rPr lang="pl-PL" sz="800">
                  <a:latin typeface="Calibri" pitchFamily="34" charset="0"/>
                </a:rPr>
                <a:t>request</a:t>
              </a:r>
            </a:p>
          </p:txBody>
        </p:sp>
        <p:pic>
          <p:nvPicPr>
            <p:cNvPr id="20531" name="Picture 3" descr="C:\Users\admin\AppData\Local\Microsoft\Windows\Temporary Internet Files\Content.IE5\XMZO8DQA\MC900349643[1].wmf"/>
            <p:cNvPicPr>
              <a:picLocks noChangeAspect="1" noChangeArrowheads="1"/>
            </p:cNvPicPr>
            <p:nvPr/>
          </p:nvPicPr>
          <p:blipFill>
            <a:blip r:embed="rId2" cstate="print"/>
            <a:srcRect/>
            <a:stretch>
              <a:fillRect/>
            </a:stretch>
          </p:blipFill>
          <p:spPr bwMode="auto">
            <a:xfrm>
              <a:off x="365905" y="2707230"/>
              <a:ext cx="317663" cy="310892"/>
            </a:xfrm>
            <a:prstGeom prst="rect">
              <a:avLst/>
            </a:prstGeom>
            <a:noFill/>
            <a:ln w="9525">
              <a:noFill/>
              <a:miter lim="800000"/>
              <a:headEnd/>
              <a:tailEnd/>
            </a:ln>
          </p:spPr>
        </p:pic>
      </p:grpSp>
      <p:sp>
        <p:nvSpPr>
          <p:cNvPr id="151" name="Elipsa 150"/>
          <p:cNvSpPr/>
          <p:nvPr/>
        </p:nvSpPr>
        <p:spPr>
          <a:xfrm>
            <a:off x="4569121" y="2687322"/>
            <a:ext cx="72000" cy="72008"/>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a:p>
        </p:txBody>
      </p:sp>
      <p:cxnSp>
        <p:nvCxnSpPr>
          <p:cNvPr id="153" name="Łącznik prosty 152"/>
          <p:cNvCxnSpPr>
            <a:stCxn id="151" idx="6"/>
          </p:cNvCxnSpPr>
          <p:nvPr/>
        </p:nvCxnSpPr>
        <p:spPr>
          <a:xfrm>
            <a:off x="4641120" y="2723326"/>
            <a:ext cx="144000"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56" name="Łącznik prosty 155"/>
          <p:cNvCxnSpPr/>
          <p:nvPr/>
        </p:nvCxnSpPr>
        <p:spPr>
          <a:xfrm>
            <a:off x="4606560" y="2298482"/>
            <a:ext cx="0" cy="338436"/>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20497" name="pole tekstowe 303"/>
          <p:cNvSpPr txBox="1">
            <a:spLocks noChangeArrowheads="1"/>
          </p:cNvSpPr>
          <p:nvPr/>
        </p:nvSpPr>
        <p:spPr bwMode="auto">
          <a:xfrm>
            <a:off x="3528000" y="1937004"/>
            <a:ext cx="1296000" cy="361477"/>
          </a:xfrm>
          <a:prstGeom prst="rect">
            <a:avLst/>
          </a:prstGeom>
          <a:noFill/>
          <a:ln w="9525">
            <a:noFill/>
            <a:miter lim="800000"/>
            <a:headEnd/>
            <a:tailEnd/>
          </a:ln>
        </p:spPr>
        <p:txBody>
          <a:bodyPr lIns="82936" tIns="41469" rIns="82936" bIns="41469">
            <a:spAutoFit/>
          </a:bodyPr>
          <a:lstStyle/>
          <a:p>
            <a:pPr algn="ctr"/>
            <a:r>
              <a:rPr lang="pl-PL" sz="900">
                <a:solidFill>
                  <a:srgbClr val="7030A0"/>
                </a:solidFill>
                <a:latin typeface="Calibri" pitchFamily="34" charset="0"/>
              </a:rPr>
              <a:t>Actual application API (localhost access only)</a:t>
            </a:r>
          </a:p>
        </p:txBody>
      </p:sp>
      <p:sp>
        <p:nvSpPr>
          <p:cNvPr id="20498" name="pole tekstowe 291"/>
          <p:cNvSpPr txBox="1">
            <a:spLocks noChangeArrowheads="1"/>
          </p:cNvSpPr>
          <p:nvPr/>
        </p:nvSpPr>
        <p:spPr bwMode="auto">
          <a:xfrm>
            <a:off x="1045440" y="2852941"/>
            <a:ext cx="1078560" cy="415488"/>
          </a:xfrm>
          <a:prstGeom prst="rect">
            <a:avLst/>
          </a:prstGeom>
          <a:noFill/>
          <a:ln w="9525">
            <a:noFill/>
            <a:miter lim="800000"/>
            <a:headEnd/>
            <a:tailEnd/>
          </a:ln>
        </p:spPr>
        <p:txBody>
          <a:bodyPr lIns="91430" tIns="45715" rIns="91430" bIns="45715">
            <a:spAutoFit/>
          </a:bodyPr>
          <a:lstStyle/>
          <a:p>
            <a:pPr algn="r"/>
            <a:r>
              <a:rPr lang="pl-PL" sz="700">
                <a:latin typeface="Calibri" pitchFamily="34" charset="0"/>
              </a:rPr>
              <a:t>Exposed externally by</a:t>
            </a:r>
          </a:p>
          <a:p>
            <a:pPr algn="r"/>
            <a:r>
              <a:rPr lang="pl-PL" sz="700">
                <a:latin typeface="Calibri" pitchFamily="34" charset="0"/>
              </a:rPr>
              <a:t>local web server</a:t>
            </a:r>
          </a:p>
          <a:p>
            <a:pPr algn="r"/>
            <a:r>
              <a:rPr lang="pl-PL" sz="700">
                <a:latin typeface="Calibri" pitchFamily="34" charset="0"/>
              </a:rPr>
              <a:t>(apache2/tomcat)</a:t>
            </a:r>
            <a:endParaRPr lang="en-US" sz="700">
              <a:latin typeface="Calibri" pitchFamily="34" charset="0"/>
            </a:endParaRPr>
          </a:p>
        </p:txBody>
      </p:sp>
      <p:grpSp>
        <p:nvGrpSpPr>
          <p:cNvPr id="6" name="Grupa 49"/>
          <p:cNvGrpSpPr>
            <a:grpSpLocks/>
          </p:cNvGrpSpPr>
          <p:nvPr/>
        </p:nvGrpSpPr>
        <p:grpSpPr bwMode="auto">
          <a:xfrm>
            <a:off x="1908000" y="2204869"/>
            <a:ext cx="990720" cy="338554"/>
            <a:chOff x="1907704" y="2204861"/>
            <a:chExt cx="991006" cy="338673"/>
          </a:xfrm>
        </p:grpSpPr>
        <p:cxnSp>
          <p:nvCxnSpPr>
            <p:cNvPr id="166" name="Łącznik prosty 84"/>
            <p:cNvCxnSpPr/>
            <p:nvPr/>
          </p:nvCxnSpPr>
          <p:spPr>
            <a:xfrm>
              <a:off x="2102160" y="2543418"/>
              <a:ext cx="597773"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0528" name="pole tekstowe 291"/>
            <p:cNvSpPr txBox="1">
              <a:spLocks noChangeArrowheads="1"/>
            </p:cNvSpPr>
            <p:nvPr/>
          </p:nvSpPr>
          <p:spPr bwMode="auto">
            <a:xfrm>
              <a:off x="1907704" y="2204861"/>
              <a:ext cx="991006" cy="338673"/>
            </a:xfrm>
            <a:prstGeom prst="rect">
              <a:avLst/>
            </a:prstGeom>
            <a:noFill/>
            <a:ln w="9525">
              <a:noFill/>
              <a:miter lim="800000"/>
              <a:headEnd/>
              <a:tailEnd/>
            </a:ln>
          </p:spPr>
          <p:txBody>
            <a:bodyPr>
              <a:spAutoFit/>
            </a:bodyPr>
            <a:lstStyle/>
            <a:p>
              <a:pPr algn="ctr"/>
              <a:r>
                <a:rPr lang="pl-PL" sz="800">
                  <a:latin typeface="Calibri" pitchFamily="34" charset="0"/>
                </a:rPr>
                <a:t>2. Intercept</a:t>
              </a:r>
            </a:p>
            <a:p>
              <a:pPr algn="ctr"/>
              <a:r>
                <a:rPr lang="pl-PL" sz="800">
                  <a:latin typeface="Calibri" pitchFamily="34" charset="0"/>
                </a:rPr>
                <a:t>request</a:t>
              </a:r>
            </a:p>
          </p:txBody>
        </p:sp>
      </p:grpSp>
      <p:grpSp>
        <p:nvGrpSpPr>
          <p:cNvPr id="7" name="Grupa 48"/>
          <p:cNvGrpSpPr>
            <a:grpSpLocks/>
          </p:cNvGrpSpPr>
          <p:nvPr/>
        </p:nvGrpSpPr>
        <p:grpSpPr bwMode="auto">
          <a:xfrm>
            <a:off x="200161" y="3077603"/>
            <a:ext cx="1239840" cy="2511624"/>
            <a:chOff x="200404" y="3077427"/>
            <a:chExt cx="1239756" cy="2511813"/>
          </a:xfrm>
        </p:grpSpPr>
        <p:sp>
          <p:nvSpPr>
            <p:cNvPr id="172" name="Zagięty narożnik 171"/>
            <p:cNvSpPr/>
            <p:nvPr/>
          </p:nvSpPr>
          <p:spPr>
            <a:xfrm>
              <a:off x="200404" y="3428850"/>
              <a:ext cx="1239756" cy="2160390"/>
            </a:xfrm>
            <a:prstGeom prst="foldedCorner">
              <a:avLst>
                <a:gd name="adj" fmla="val 10144"/>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4" name="Prostokąt 173"/>
            <p:cNvSpPr/>
            <p:nvPr/>
          </p:nvSpPr>
          <p:spPr>
            <a:xfrm>
              <a:off x="230642" y="3716902"/>
              <a:ext cx="1209518" cy="1061909"/>
            </a:xfrm>
            <a:prstGeom prst="rect">
              <a:avLst/>
            </a:prstGeom>
          </p:spPr>
          <p:txBody>
            <a:bodyPr>
              <a:spAutoFit/>
            </a:bodyPr>
            <a:lstStyle/>
            <a:p>
              <a:pPr algn="ctr">
                <a:defRPr/>
              </a:pPr>
              <a:r>
                <a:rPr lang="en-US" sz="900" dirty="0">
                  <a:solidFill>
                    <a:srgbClr val="FF0000"/>
                  </a:solidFill>
                </a:rPr>
                <a:t>a6b72bfb5f2466512ab2700cd27ed5f84f991422</a:t>
              </a:r>
              <a:r>
                <a:rPr lang="en-US" sz="900" b="1" dirty="0">
                  <a:solidFill>
                    <a:schemeClr val="accent4">
                      <a:lumMod val="50000"/>
                    </a:schemeClr>
                  </a:solidFill>
                </a:rPr>
                <a:t>rdiaz</a:t>
              </a:r>
              <a:r>
                <a:rPr lang="en-US" sz="900" dirty="0"/>
                <a:t>!</a:t>
              </a:r>
              <a:r>
                <a:rPr lang="en-US" sz="900" b="1" dirty="0">
                  <a:solidFill>
                    <a:srgbClr val="00CC00"/>
                  </a:solidFill>
                </a:rPr>
                <a:t>developer</a:t>
              </a:r>
              <a:r>
                <a:rPr lang="en-US" sz="900" dirty="0"/>
                <a:t>!</a:t>
              </a:r>
              <a:r>
                <a:rPr lang="en-US" sz="900" dirty="0">
                  <a:solidFill>
                    <a:srgbClr val="00B0F0"/>
                  </a:solidFill>
                </a:rPr>
                <a:t>rdiaz,Rodrigo Diaz,rodrigo.diaz@atosresearch.eu,,SPAIN,08018</a:t>
              </a:r>
            </a:p>
          </p:txBody>
        </p:sp>
        <p:sp>
          <p:nvSpPr>
            <p:cNvPr id="181" name="Strzałka w dół 180"/>
            <p:cNvSpPr/>
            <p:nvPr/>
          </p:nvSpPr>
          <p:spPr>
            <a:xfrm>
              <a:off x="450947" y="3077427"/>
              <a:ext cx="143990" cy="298133"/>
            </a:xfrm>
            <a:prstGeom prst="downArrow">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523" name="pole tekstowe 291"/>
            <p:cNvSpPr txBox="1">
              <a:spLocks noChangeArrowheads="1"/>
            </p:cNvSpPr>
            <p:nvPr/>
          </p:nvSpPr>
          <p:spPr bwMode="auto">
            <a:xfrm>
              <a:off x="377787" y="3455422"/>
              <a:ext cx="1054857" cy="277020"/>
            </a:xfrm>
            <a:prstGeom prst="rect">
              <a:avLst/>
            </a:prstGeom>
            <a:noFill/>
            <a:ln w="9525">
              <a:noFill/>
              <a:miter lim="800000"/>
              <a:headEnd/>
              <a:tailEnd/>
            </a:ln>
          </p:spPr>
          <p:txBody>
            <a:bodyPr>
              <a:spAutoFit/>
            </a:bodyPr>
            <a:lstStyle/>
            <a:p>
              <a:r>
                <a:rPr lang="pl-PL" sz="1200" b="1">
                  <a:latin typeface="Calibri" pitchFamily="34" charset="0"/>
                </a:rPr>
                <a:t>User  token</a:t>
              </a:r>
              <a:endParaRPr lang="en-US" sz="1200" b="1">
                <a:latin typeface="Calibri" pitchFamily="34" charset="0"/>
              </a:endParaRPr>
            </a:p>
          </p:txBody>
        </p:sp>
        <p:grpSp>
          <p:nvGrpSpPr>
            <p:cNvPr id="8" name="Grupa 186"/>
            <p:cNvGrpSpPr>
              <a:grpSpLocks/>
            </p:cNvGrpSpPr>
            <p:nvPr/>
          </p:nvGrpSpPr>
          <p:grpSpPr bwMode="auto">
            <a:xfrm>
              <a:off x="222002" y="4797098"/>
              <a:ext cx="1210959" cy="646676"/>
              <a:chOff x="222002" y="4798839"/>
              <a:chExt cx="1210959" cy="646676"/>
            </a:xfrm>
          </p:grpSpPr>
          <p:sp>
            <p:nvSpPr>
              <p:cNvPr id="185" name="Prostokąt 184"/>
              <p:cNvSpPr/>
              <p:nvPr/>
            </p:nvSpPr>
            <p:spPr>
              <a:xfrm>
                <a:off x="222002" y="4798839"/>
                <a:ext cx="1210959" cy="646380"/>
              </a:xfrm>
              <a:prstGeom prst="rect">
                <a:avLst/>
              </a:prstGeom>
            </p:spPr>
            <p:txBody>
              <a:bodyPr>
                <a:spAutoFit/>
              </a:bodyPr>
              <a:lstStyle/>
              <a:p>
                <a:pPr algn="ctr">
                  <a:defRPr/>
                </a:pPr>
                <a:r>
                  <a:rPr lang="pl-PL" sz="900" dirty="0" err="1">
                    <a:solidFill>
                      <a:srgbClr val="FF0000"/>
                    </a:solidFill>
                  </a:rPr>
                  <a:t>digital</a:t>
                </a:r>
                <a:r>
                  <a:rPr lang="pl-PL" sz="900" dirty="0">
                    <a:solidFill>
                      <a:srgbClr val="FF0000"/>
                    </a:solidFill>
                  </a:rPr>
                  <a:t> </a:t>
                </a:r>
                <a:r>
                  <a:rPr lang="pl-PL" sz="900" dirty="0" err="1">
                    <a:solidFill>
                      <a:srgbClr val="FF0000"/>
                    </a:solidFill>
                  </a:rPr>
                  <a:t>signature</a:t>
                </a:r>
                <a:endParaRPr lang="pl-PL" sz="900" dirty="0">
                  <a:solidFill>
                    <a:srgbClr val="FF0000"/>
                  </a:solidFill>
                </a:endParaRPr>
              </a:p>
              <a:p>
                <a:pPr algn="ctr">
                  <a:defRPr/>
                </a:pPr>
                <a:r>
                  <a:rPr lang="pl-PL" sz="900" b="1" dirty="0" err="1">
                    <a:solidFill>
                      <a:schemeClr val="accent4">
                        <a:lumMod val="50000"/>
                      </a:schemeClr>
                    </a:solidFill>
                  </a:rPr>
                  <a:t>unique</a:t>
                </a:r>
                <a:r>
                  <a:rPr lang="pl-PL" sz="900" b="1" dirty="0">
                    <a:solidFill>
                      <a:schemeClr val="accent4">
                        <a:lumMod val="50000"/>
                      </a:schemeClr>
                    </a:solidFill>
                  </a:rPr>
                  <a:t> </a:t>
                </a:r>
                <a:r>
                  <a:rPr lang="pl-PL" sz="900" b="1" dirty="0" err="1">
                    <a:solidFill>
                      <a:schemeClr val="accent4">
                        <a:lumMod val="50000"/>
                      </a:schemeClr>
                    </a:solidFill>
                  </a:rPr>
                  <a:t>username</a:t>
                </a:r>
                <a:endParaRPr lang="pl-PL" sz="900" b="1" dirty="0">
                  <a:solidFill>
                    <a:schemeClr val="accent4">
                      <a:lumMod val="50000"/>
                    </a:schemeClr>
                  </a:solidFill>
                </a:endParaRPr>
              </a:p>
              <a:p>
                <a:pPr algn="ctr">
                  <a:defRPr/>
                </a:pPr>
                <a:r>
                  <a:rPr lang="pl-PL" sz="900" b="1" dirty="0" err="1">
                    <a:solidFill>
                      <a:srgbClr val="00CC00"/>
                    </a:solidFill>
                  </a:rPr>
                  <a:t>assigned</a:t>
                </a:r>
                <a:r>
                  <a:rPr lang="pl-PL" sz="900" b="1" dirty="0">
                    <a:solidFill>
                      <a:srgbClr val="00CC00"/>
                    </a:solidFill>
                  </a:rPr>
                  <a:t> role(s)</a:t>
                </a:r>
              </a:p>
              <a:p>
                <a:pPr algn="ctr">
                  <a:defRPr/>
                </a:pPr>
                <a:r>
                  <a:rPr lang="pl-PL" sz="900" dirty="0" err="1">
                    <a:solidFill>
                      <a:srgbClr val="00B0F0"/>
                    </a:solidFill>
                  </a:rPr>
                  <a:t>additional</a:t>
                </a:r>
                <a:r>
                  <a:rPr lang="pl-PL" sz="900" dirty="0">
                    <a:solidFill>
                      <a:srgbClr val="00B0F0"/>
                    </a:solidFill>
                  </a:rPr>
                  <a:t> </a:t>
                </a:r>
                <a:r>
                  <a:rPr lang="pl-PL" sz="900" dirty="0" err="1">
                    <a:solidFill>
                      <a:srgbClr val="00B0F0"/>
                    </a:solidFill>
                  </a:rPr>
                  <a:t>info</a:t>
                </a:r>
                <a:endParaRPr lang="en-US" sz="900" dirty="0">
                  <a:solidFill>
                    <a:srgbClr val="00B0F0"/>
                  </a:solidFill>
                </a:endParaRPr>
              </a:p>
            </p:txBody>
          </p:sp>
          <p:sp>
            <p:nvSpPr>
              <p:cNvPr id="186" name="Prostokąt zaokrąglony 300"/>
              <p:cNvSpPr/>
              <p:nvPr/>
            </p:nvSpPr>
            <p:spPr bwMode="auto">
              <a:xfrm>
                <a:off x="278159" y="4798839"/>
                <a:ext cx="1054009" cy="646676"/>
              </a:xfrm>
              <a:prstGeom prst="roundRect">
                <a:avLst>
                  <a:gd name="adj" fmla="val 8067"/>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grpSp>
      <p:sp>
        <p:nvSpPr>
          <p:cNvPr id="20501" name="pole tekstowe 291"/>
          <p:cNvSpPr txBox="1">
            <a:spLocks noChangeArrowheads="1"/>
          </p:cNvSpPr>
          <p:nvPr/>
        </p:nvSpPr>
        <p:spPr bwMode="auto">
          <a:xfrm>
            <a:off x="1807200" y="3429000"/>
            <a:ext cx="2044800" cy="338544"/>
          </a:xfrm>
          <a:prstGeom prst="rect">
            <a:avLst/>
          </a:prstGeom>
          <a:noFill/>
          <a:ln w="9525">
            <a:noFill/>
            <a:miter lim="800000"/>
            <a:headEnd/>
            <a:tailEnd/>
          </a:ln>
        </p:spPr>
        <p:txBody>
          <a:bodyPr lIns="91430" tIns="45715" rIns="91430" bIns="45715">
            <a:spAutoFit/>
          </a:bodyPr>
          <a:lstStyle/>
          <a:p>
            <a:pPr algn="ctr"/>
            <a:r>
              <a:rPr lang="pl-PL" sz="800">
                <a:latin typeface="Calibri" pitchFamily="34" charset="0"/>
              </a:rPr>
              <a:t>3. Decrypt and validate the </a:t>
            </a:r>
            <a:r>
              <a:rPr lang="pl-PL" sz="800">
                <a:solidFill>
                  <a:srgbClr val="FF0000"/>
                </a:solidFill>
                <a:latin typeface="Calibri" pitchFamily="34" charset="0"/>
              </a:rPr>
              <a:t>digital signature </a:t>
            </a:r>
            <a:r>
              <a:rPr lang="pl-PL" sz="800">
                <a:latin typeface="Calibri" pitchFamily="34" charset="0"/>
              </a:rPr>
              <a:t>with the VPH-Share public key.</a:t>
            </a:r>
          </a:p>
        </p:txBody>
      </p:sp>
      <p:sp>
        <p:nvSpPr>
          <p:cNvPr id="20502" name="pole tekstowe 291"/>
          <p:cNvSpPr txBox="1">
            <a:spLocks noChangeArrowheads="1"/>
          </p:cNvSpPr>
          <p:nvPr/>
        </p:nvSpPr>
        <p:spPr bwMode="auto">
          <a:xfrm>
            <a:off x="1807200" y="3738632"/>
            <a:ext cx="2044800" cy="600154"/>
          </a:xfrm>
          <a:prstGeom prst="rect">
            <a:avLst/>
          </a:prstGeom>
          <a:noFill/>
          <a:ln w="9525">
            <a:noFill/>
            <a:miter lim="800000"/>
            <a:headEnd/>
            <a:tailEnd/>
          </a:ln>
        </p:spPr>
        <p:txBody>
          <a:bodyPr lIns="91430" tIns="45715" rIns="91430" bIns="45715">
            <a:spAutoFit/>
          </a:bodyPr>
          <a:lstStyle/>
          <a:p>
            <a:pPr algn="ctr"/>
            <a:r>
              <a:rPr lang="pl-PL" sz="800">
                <a:latin typeface="Calibri" pitchFamily="34" charset="0"/>
              </a:rPr>
              <a:t>4.  If the </a:t>
            </a:r>
            <a:r>
              <a:rPr lang="pl-PL" sz="800">
                <a:solidFill>
                  <a:srgbClr val="FF0000"/>
                </a:solidFill>
                <a:latin typeface="Calibri" pitchFamily="34" charset="0"/>
              </a:rPr>
              <a:t>digital signature</a:t>
            </a:r>
            <a:r>
              <a:rPr lang="pl-PL" sz="800">
                <a:latin typeface="Calibri" pitchFamily="34" charset="0"/>
              </a:rPr>
              <a:t> checks out, consult the security policy to determine whether the user should be granted access on the basis of his/her </a:t>
            </a:r>
            <a:r>
              <a:rPr lang="pl-PL" sz="800">
                <a:solidFill>
                  <a:srgbClr val="00CC00"/>
                </a:solidFill>
                <a:latin typeface="Calibri" pitchFamily="34" charset="0"/>
              </a:rPr>
              <a:t>assigned roles</a:t>
            </a:r>
            <a:r>
              <a:rPr lang="pl-PL" sz="800">
                <a:latin typeface="Calibri" pitchFamily="34" charset="0"/>
              </a:rPr>
              <a:t>.</a:t>
            </a:r>
          </a:p>
        </p:txBody>
      </p:sp>
      <p:grpSp>
        <p:nvGrpSpPr>
          <p:cNvPr id="9" name="Grupa 52"/>
          <p:cNvGrpSpPr>
            <a:grpSpLocks/>
          </p:cNvGrpSpPr>
          <p:nvPr/>
        </p:nvGrpSpPr>
        <p:grpSpPr bwMode="auto">
          <a:xfrm>
            <a:off x="3581280" y="2780932"/>
            <a:ext cx="990720" cy="338435"/>
            <a:chOff x="3580994" y="2780928"/>
            <a:chExt cx="991006" cy="338554"/>
          </a:xfrm>
        </p:grpSpPr>
        <p:cxnSp>
          <p:nvCxnSpPr>
            <p:cNvPr id="194" name="Łącznik prosty 84"/>
            <p:cNvCxnSpPr/>
            <p:nvPr/>
          </p:nvCxnSpPr>
          <p:spPr>
            <a:xfrm>
              <a:off x="3617004" y="2780928"/>
              <a:ext cx="882975" cy="144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519" name="pole tekstowe 291"/>
            <p:cNvSpPr txBox="1">
              <a:spLocks noChangeArrowheads="1"/>
            </p:cNvSpPr>
            <p:nvPr/>
          </p:nvSpPr>
          <p:spPr bwMode="auto">
            <a:xfrm>
              <a:off x="3580994" y="2780928"/>
              <a:ext cx="991006" cy="338554"/>
            </a:xfrm>
            <a:prstGeom prst="rect">
              <a:avLst/>
            </a:prstGeom>
            <a:noFill/>
            <a:ln w="9525">
              <a:noFill/>
              <a:miter lim="800000"/>
              <a:headEnd/>
              <a:tailEnd/>
            </a:ln>
          </p:spPr>
          <p:txBody>
            <a:bodyPr>
              <a:spAutoFit/>
            </a:bodyPr>
            <a:lstStyle/>
            <a:p>
              <a:pPr algn="ctr"/>
              <a:r>
                <a:rPr lang="pl-PL" sz="800">
                  <a:latin typeface="Calibri" pitchFamily="34" charset="0"/>
                </a:rPr>
                <a:t>6. Intercept service response</a:t>
              </a:r>
            </a:p>
          </p:txBody>
        </p:sp>
      </p:grpSp>
      <p:grpSp>
        <p:nvGrpSpPr>
          <p:cNvPr id="10" name="Grupa 53"/>
          <p:cNvGrpSpPr>
            <a:grpSpLocks/>
          </p:cNvGrpSpPr>
          <p:nvPr/>
        </p:nvGrpSpPr>
        <p:grpSpPr bwMode="auto">
          <a:xfrm>
            <a:off x="2088000" y="3090560"/>
            <a:ext cx="612000" cy="338561"/>
            <a:chOff x="2087724" y="3090446"/>
            <a:chExt cx="612068" cy="338056"/>
          </a:xfrm>
        </p:grpSpPr>
        <p:cxnSp>
          <p:nvCxnSpPr>
            <p:cNvPr id="197" name="Łącznik prosty 84"/>
            <p:cNvCxnSpPr/>
            <p:nvPr/>
          </p:nvCxnSpPr>
          <p:spPr>
            <a:xfrm>
              <a:off x="2102126" y="3090446"/>
              <a:ext cx="597666" cy="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517" name="pole tekstowe 291"/>
            <p:cNvSpPr txBox="1">
              <a:spLocks noChangeArrowheads="1"/>
            </p:cNvSpPr>
            <p:nvPr/>
          </p:nvSpPr>
          <p:spPr bwMode="auto">
            <a:xfrm>
              <a:off x="2087724" y="3090453"/>
              <a:ext cx="612068" cy="338049"/>
            </a:xfrm>
            <a:prstGeom prst="rect">
              <a:avLst/>
            </a:prstGeom>
            <a:noFill/>
            <a:ln w="9525">
              <a:noFill/>
              <a:miter lim="800000"/>
              <a:headEnd/>
              <a:tailEnd/>
            </a:ln>
          </p:spPr>
          <p:txBody>
            <a:bodyPr>
              <a:spAutoFit/>
            </a:bodyPr>
            <a:lstStyle/>
            <a:p>
              <a:pPr algn="ctr"/>
              <a:r>
                <a:rPr lang="pl-PL" sz="800">
                  <a:latin typeface="Calibri" pitchFamily="34" charset="0"/>
                </a:rPr>
                <a:t>7. Relay</a:t>
              </a:r>
            </a:p>
            <a:p>
              <a:pPr algn="ctr"/>
              <a:r>
                <a:rPr lang="pl-PL" sz="800">
                  <a:latin typeface="Calibri" pitchFamily="34" charset="0"/>
                </a:rPr>
                <a:t>response</a:t>
              </a:r>
            </a:p>
          </p:txBody>
        </p:sp>
      </p:grpSp>
      <p:sp>
        <p:nvSpPr>
          <p:cNvPr id="20505" name="Content Placeholder 2"/>
          <p:cNvSpPr>
            <a:spLocks noGrp="1"/>
          </p:cNvSpPr>
          <p:nvPr>
            <p:ph idx="1"/>
          </p:nvPr>
        </p:nvSpPr>
        <p:spPr>
          <a:xfrm>
            <a:off x="5921280" y="1412789"/>
            <a:ext cx="3222720" cy="4690572"/>
          </a:xfrm>
        </p:spPr>
        <p:txBody>
          <a:bodyPr/>
          <a:lstStyle/>
          <a:p>
            <a:r>
              <a:rPr lang="pl-PL" sz="1600" smtClean="0"/>
              <a:t>The application API is only exposed to localhost clients</a:t>
            </a:r>
          </a:p>
          <a:p>
            <a:r>
              <a:rPr lang="pl-PL" sz="1600" smtClean="0"/>
              <a:t>Calls to Atomic Services are intercepted by the Security Proxy</a:t>
            </a:r>
          </a:p>
          <a:p>
            <a:r>
              <a:rPr lang="pl-PL" sz="1600" smtClean="0"/>
              <a:t>Each call carries a user token (passed in the request header)</a:t>
            </a:r>
          </a:p>
          <a:p>
            <a:r>
              <a:rPr lang="pl-PL" sz="1600" smtClean="0"/>
              <a:t>The user token is digitally signed to prevent forgery. This signature is validated by the Security Proxy</a:t>
            </a:r>
          </a:p>
          <a:p>
            <a:r>
              <a:rPr lang="pl-PL" sz="1600" smtClean="0"/>
              <a:t>The Security Proxy decides whether to allow or disallow the request on the basis of its internal security policy</a:t>
            </a:r>
          </a:p>
          <a:p>
            <a:r>
              <a:rPr lang="pl-PL" sz="1600" smtClean="0"/>
              <a:t>Cleared requests are forwarded to the local service instance</a:t>
            </a:r>
          </a:p>
        </p:txBody>
      </p:sp>
      <p:grpSp>
        <p:nvGrpSpPr>
          <p:cNvPr id="11" name="Grupa 50"/>
          <p:cNvGrpSpPr>
            <a:grpSpLocks/>
          </p:cNvGrpSpPr>
          <p:nvPr/>
        </p:nvGrpSpPr>
        <p:grpSpPr bwMode="auto">
          <a:xfrm>
            <a:off x="1807200" y="2658519"/>
            <a:ext cx="2044800" cy="2342114"/>
            <a:chOff x="1806510" y="2658398"/>
            <a:chExt cx="2045410" cy="2342788"/>
          </a:xfrm>
        </p:grpSpPr>
        <p:cxnSp>
          <p:nvCxnSpPr>
            <p:cNvPr id="207" name="Łącznik prosty 84"/>
            <p:cNvCxnSpPr/>
            <p:nvPr/>
          </p:nvCxnSpPr>
          <p:spPr>
            <a:xfrm>
              <a:off x="2101798" y="2658398"/>
              <a:ext cx="597779" cy="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514" name="pole tekstowe 291"/>
            <p:cNvSpPr txBox="1">
              <a:spLocks noChangeArrowheads="1"/>
            </p:cNvSpPr>
            <p:nvPr/>
          </p:nvSpPr>
          <p:spPr bwMode="auto">
            <a:xfrm>
              <a:off x="2051720" y="2658398"/>
              <a:ext cx="693518" cy="338554"/>
            </a:xfrm>
            <a:prstGeom prst="rect">
              <a:avLst/>
            </a:prstGeom>
            <a:noFill/>
            <a:ln w="9525">
              <a:noFill/>
              <a:miter lim="800000"/>
              <a:headEnd/>
              <a:tailEnd/>
            </a:ln>
          </p:spPr>
          <p:txBody>
            <a:bodyPr>
              <a:spAutoFit/>
            </a:bodyPr>
            <a:lstStyle/>
            <a:p>
              <a:pPr algn="ctr"/>
              <a:r>
                <a:rPr lang="pl-PL" sz="800">
                  <a:latin typeface="Calibri" pitchFamily="34" charset="0"/>
                </a:rPr>
                <a:t>3’, 4’ Report error</a:t>
              </a:r>
            </a:p>
          </p:txBody>
        </p:sp>
        <p:sp>
          <p:nvSpPr>
            <p:cNvPr id="20515" name="pole tekstowe 291"/>
            <p:cNvSpPr txBox="1">
              <a:spLocks noChangeArrowheads="1"/>
            </p:cNvSpPr>
            <p:nvPr/>
          </p:nvSpPr>
          <p:spPr bwMode="auto">
            <a:xfrm>
              <a:off x="1806510" y="4293096"/>
              <a:ext cx="2045410" cy="708090"/>
            </a:xfrm>
            <a:prstGeom prst="rect">
              <a:avLst/>
            </a:prstGeom>
            <a:noFill/>
            <a:ln w="9525">
              <a:noFill/>
              <a:miter lim="800000"/>
              <a:headEnd/>
              <a:tailEnd/>
            </a:ln>
          </p:spPr>
          <p:txBody>
            <a:bodyPr>
              <a:spAutoFit/>
            </a:bodyPr>
            <a:lstStyle/>
            <a:p>
              <a:pPr algn="ctr"/>
              <a:r>
                <a:rPr lang="pl-PL" sz="800">
                  <a:latin typeface="Calibri" pitchFamily="34" charset="0"/>
                </a:rPr>
                <a:t>3’, 4’.  If the </a:t>
              </a:r>
              <a:r>
                <a:rPr lang="pl-PL" sz="800">
                  <a:solidFill>
                    <a:srgbClr val="FF0000"/>
                  </a:solidFill>
                  <a:latin typeface="Calibri" pitchFamily="34" charset="0"/>
                </a:rPr>
                <a:t>digital signature</a:t>
              </a:r>
              <a:r>
                <a:rPr lang="pl-PL" sz="800">
                  <a:latin typeface="Calibri" pitchFamily="34" charset="0"/>
                </a:rPr>
                <a:t> is invalid or if the security policy prevents access given the user’s existing roles, the Security Proxy throws a HTTP/401 (Unauthorized) exception to the client.</a:t>
              </a:r>
            </a:p>
          </p:txBody>
        </p:sp>
      </p:grpSp>
      <p:grpSp>
        <p:nvGrpSpPr>
          <p:cNvPr id="12" name="Grupa 55"/>
          <p:cNvGrpSpPr>
            <a:grpSpLocks/>
          </p:cNvGrpSpPr>
          <p:nvPr/>
        </p:nvGrpSpPr>
        <p:grpSpPr bwMode="auto">
          <a:xfrm>
            <a:off x="3564000" y="2348887"/>
            <a:ext cx="2332800" cy="1542401"/>
            <a:chOff x="3563888" y="2348880"/>
            <a:chExt cx="2333442" cy="1541785"/>
          </a:xfrm>
        </p:grpSpPr>
        <p:grpSp>
          <p:nvGrpSpPr>
            <p:cNvPr id="13" name="Grupa 51"/>
            <p:cNvGrpSpPr>
              <a:grpSpLocks/>
            </p:cNvGrpSpPr>
            <p:nvPr/>
          </p:nvGrpSpPr>
          <p:grpSpPr bwMode="auto">
            <a:xfrm>
              <a:off x="3563888" y="2348880"/>
              <a:ext cx="991006" cy="338554"/>
              <a:chOff x="3563888" y="2348880"/>
              <a:chExt cx="991006" cy="338554"/>
            </a:xfrm>
          </p:grpSpPr>
          <p:cxnSp>
            <p:nvCxnSpPr>
              <p:cNvPr id="190" name="Łącznik prosty 84"/>
              <p:cNvCxnSpPr/>
              <p:nvPr/>
            </p:nvCxnSpPr>
            <p:spPr>
              <a:xfrm>
                <a:off x="3635908" y="2672784"/>
                <a:ext cx="882962" cy="144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0512" name="pole tekstowe 291"/>
              <p:cNvSpPr txBox="1">
                <a:spLocks noChangeArrowheads="1"/>
              </p:cNvSpPr>
              <p:nvPr/>
            </p:nvSpPr>
            <p:spPr bwMode="auto">
              <a:xfrm>
                <a:off x="3563888" y="2348880"/>
                <a:ext cx="991006" cy="338554"/>
              </a:xfrm>
              <a:prstGeom prst="rect">
                <a:avLst/>
              </a:prstGeom>
              <a:noFill/>
              <a:ln w="9525">
                <a:noFill/>
                <a:miter lim="800000"/>
                <a:headEnd/>
                <a:tailEnd/>
              </a:ln>
            </p:spPr>
            <p:txBody>
              <a:bodyPr>
                <a:spAutoFit/>
              </a:bodyPr>
              <a:lstStyle/>
              <a:p>
                <a:pPr algn="ctr"/>
                <a:r>
                  <a:rPr lang="pl-PL" sz="800">
                    <a:latin typeface="Calibri" pitchFamily="34" charset="0"/>
                  </a:rPr>
                  <a:t>5. Relay original request (if cleared)</a:t>
                </a:r>
              </a:p>
            </p:txBody>
          </p:sp>
        </p:grpSp>
        <p:sp>
          <p:nvSpPr>
            <p:cNvPr id="20510" name="pole tekstowe 291"/>
            <p:cNvSpPr txBox="1">
              <a:spLocks noChangeArrowheads="1"/>
            </p:cNvSpPr>
            <p:nvPr/>
          </p:nvSpPr>
          <p:spPr bwMode="auto">
            <a:xfrm>
              <a:off x="3851920" y="3429000"/>
              <a:ext cx="2045410" cy="461665"/>
            </a:xfrm>
            <a:prstGeom prst="rect">
              <a:avLst/>
            </a:prstGeom>
            <a:noFill/>
            <a:ln w="9525">
              <a:noFill/>
              <a:miter lim="800000"/>
              <a:headEnd/>
              <a:tailEnd/>
            </a:ln>
          </p:spPr>
          <p:txBody>
            <a:bodyPr>
              <a:spAutoFit/>
            </a:bodyPr>
            <a:lstStyle/>
            <a:p>
              <a:pPr algn="ctr"/>
              <a:r>
                <a:rPr lang="pl-PL" sz="800">
                  <a:latin typeface="Calibri" pitchFamily="34" charset="0"/>
                </a:rPr>
                <a:t>5. Otherwise, relay the original request to the service payload. Include the user token for potential use by the service itself.</a:t>
              </a:r>
            </a:p>
          </p:txBody>
        </p:sp>
      </p:grpSp>
      <p:sp>
        <p:nvSpPr>
          <p:cNvPr id="20508" name="pole tekstowe 291"/>
          <p:cNvSpPr txBox="1">
            <a:spLocks noChangeArrowheads="1"/>
          </p:cNvSpPr>
          <p:nvPr/>
        </p:nvSpPr>
        <p:spPr bwMode="auto">
          <a:xfrm>
            <a:off x="3852000" y="3902810"/>
            <a:ext cx="2044800" cy="721516"/>
          </a:xfrm>
          <a:prstGeom prst="rect">
            <a:avLst/>
          </a:prstGeom>
          <a:noFill/>
          <a:ln w="9525">
            <a:noFill/>
            <a:miter lim="800000"/>
            <a:headEnd/>
            <a:tailEnd/>
          </a:ln>
        </p:spPr>
        <p:txBody>
          <a:bodyPr lIns="91430" tIns="45715" rIns="91430" bIns="45715">
            <a:spAutoFit/>
          </a:bodyPr>
          <a:lstStyle/>
          <a:p>
            <a:pPr algn="ctr"/>
            <a:r>
              <a:rPr lang="pl-PL" sz="800">
                <a:latin typeface="Calibri" pitchFamily="34" charset="0"/>
              </a:rPr>
              <a:t>6-7. The service response is relayed to the original client. This mechanism is entirely transparent from the point of view of the person/application invoking the Atomic Service.</a:t>
            </a:r>
          </a:p>
        </p:txBody>
      </p:sp>
    </p:spTree>
    <p:extLst>
      <p:ext uri="{BB962C8B-B14F-4D97-AF65-F5344CB8AC3E}">
        <p14:creationId xmlns:p14="http://schemas.microsoft.com/office/powerpoint/2010/main" val="1212540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Coauthors</a:t>
            </a:r>
            <a:endParaRPr lang="en-US" dirty="0"/>
          </a:p>
        </p:txBody>
      </p:sp>
      <p:sp>
        <p:nvSpPr>
          <p:cNvPr id="3" name="Symbol zastępczy zawartości 2"/>
          <p:cNvSpPr>
            <a:spLocks noGrp="1"/>
          </p:cNvSpPr>
          <p:nvPr>
            <p:ph idx="1"/>
          </p:nvPr>
        </p:nvSpPr>
        <p:spPr/>
        <p:txBody>
          <a:bodyPr>
            <a:normAutofit fontScale="85000" lnSpcReduction="10000"/>
          </a:bodyPr>
          <a:lstStyle/>
          <a:p>
            <a:r>
              <a:rPr lang="en-US" dirty="0" err="1" smtClean="0"/>
              <a:t>Piotr</a:t>
            </a:r>
            <a:r>
              <a:rPr lang="en-US" dirty="0" smtClean="0"/>
              <a:t> </a:t>
            </a:r>
            <a:r>
              <a:rPr lang="en-US" dirty="0" err="1" smtClean="0"/>
              <a:t>Nowakowski</a:t>
            </a:r>
            <a:r>
              <a:rPr lang="en-US" dirty="0" smtClean="0"/>
              <a:t>, </a:t>
            </a:r>
            <a:r>
              <a:rPr lang="en-US" dirty="0" err="1" smtClean="0"/>
              <a:t>Maciej</a:t>
            </a:r>
            <a:r>
              <a:rPr lang="en-US" dirty="0" smtClean="0"/>
              <a:t> </a:t>
            </a:r>
            <a:r>
              <a:rPr lang="en-US" dirty="0" err="1" smtClean="0"/>
              <a:t>Malawski</a:t>
            </a:r>
            <a:r>
              <a:rPr lang="en-US" dirty="0" smtClean="0"/>
              <a:t>, </a:t>
            </a:r>
            <a:r>
              <a:rPr lang="en-US" dirty="0" err="1" smtClean="0"/>
              <a:t>Marek</a:t>
            </a:r>
            <a:r>
              <a:rPr lang="en-US" dirty="0" smtClean="0"/>
              <a:t> </a:t>
            </a:r>
            <a:r>
              <a:rPr lang="en-US" dirty="0" err="1" smtClean="0"/>
              <a:t>Kasztelnik</a:t>
            </a:r>
            <a:r>
              <a:rPr lang="en-US" dirty="0" smtClean="0"/>
              <a:t>,</a:t>
            </a:r>
            <a:r>
              <a:rPr lang="en-US" dirty="0"/>
              <a:t> </a:t>
            </a:r>
            <a:r>
              <a:rPr lang="en-US" dirty="0" smtClean="0"/>
              <a:t>Daniel </a:t>
            </a:r>
            <a:r>
              <a:rPr lang="en-US" dirty="0" err="1" smtClean="0"/>
              <a:t>Harezlak</a:t>
            </a:r>
            <a:r>
              <a:rPr lang="en-US" dirty="0" smtClean="0"/>
              <a:t>, Jan </a:t>
            </a:r>
            <a:r>
              <a:rPr lang="en-US" dirty="0" err="1" smtClean="0"/>
              <a:t>Meizner</a:t>
            </a:r>
            <a:r>
              <a:rPr lang="en-US" dirty="0" smtClean="0"/>
              <a:t>, Tomasz </a:t>
            </a:r>
            <a:r>
              <a:rPr lang="en-US" dirty="0" err="1" smtClean="0"/>
              <a:t>Bartynski</a:t>
            </a:r>
            <a:r>
              <a:rPr lang="en-US" dirty="0" smtClean="0"/>
              <a:t>, Tomasz </a:t>
            </a:r>
            <a:r>
              <a:rPr lang="en-US" dirty="0" err="1" smtClean="0"/>
              <a:t>Gubala</a:t>
            </a:r>
            <a:r>
              <a:rPr lang="en-US" dirty="0" smtClean="0"/>
              <a:t>, </a:t>
            </a:r>
            <a:r>
              <a:rPr lang="en-US" dirty="0" err="1" smtClean="0"/>
              <a:t>Bartosz</a:t>
            </a:r>
            <a:r>
              <a:rPr lang="en-US" dirty="0" smtClean="0"/>
              <a:t> </a:t>
            </a:r>
            <a:r>
              <a:rPr lang="en-US" dirty="0" err="1" smtClean="0"/>
              <a:t>Wilk</a:t>
            </a:r>
            <a:r>
              <a:rPr lang="en-US" dirty="0" smtClean="0"/>
              <a:t>, </a:t>
            </a:r>
            <a:r>
              <a:rPr lang="en-US" dirty="0" err="1" smtClean="0"/>
              <a:t>Wlodzimierz</a:t>
            </a:r>
            <a:r>
              <a:rPr lang="en-US" dirty="0" smtClean="0"/>
              <a:t> </a:t>
            </a:r>
            <a:r>
              <a:rPr lang="en-US" dirty="0" err="1" smtClean="0"/>
              <a:t>Funika</a:t>
            </a:r>
            <a:endParaRPr lang="en-US" dirty="0" smtClean="0"/>
          </a:p>
          <a:p>
            <a:pPr marL="0" indent="0">
              <a:buNone/>
            </a:pPr>
            <a:endParaRPr lang="en-US" dirty="0" smtClean="0"/>
          </a:p>
          <a:p>
            <a:r>
              <a:rPr lang="en-US" dirty="0" err="1" smtClean="0"/>
              <a:t>Spiros</a:t>
            </a:r>
            <a:r>
              <a:rPr lang="en-US" dirty="0" smtClean="0"/>
              <a:t> </a:t>
            </a:r>
            <a:r>
              <a:rPr lang="en-US" dirty="0" err="1" smtClean="0"/>
              <a:t>Koulouzis</a:t>
            </a:r>
            <a:r>
              <a:rPr lang="en-US" dirty="0" smtClean="0"/>
              <a:t>, Dmitry </a:t>
            </a:r>
            <a:r>
              <a:rPr lang="en-US" dirty="0" err="1" smtClean="0"/>
              <a:t>Vasunin</a:t>
            </a:r>
            <a:r>
              <a:rPr lang="en-US" dirty="0" smtClean="0"/>
              <a:t>, Reggie Cushing, Adam </a:t>
            </a:r>
            <a:r>
              <a:rPr lang="en-US" dirty="0" err="1" smtClean="0"/>
              <a:t>Belloum</a:t>
            </a:r>
            <a:endParaRPr lang="en-US" dirty="0" smtClean="0"/>
          </a:p>
          <a:p>
            <a:pPr marL="0" indent="0">
              <a:buNone/>
            </a:pPr>
            <a:endParaRPr lang="en-US" dirty="0" smtClean="0"/>
          </a:p>
          <a:p>
            <a:r>
              <a:rPr lang="en-US" dirty="0" smtClean="0"/>
              <a:t>Stefan </a:t>
            </a:r>
            <a:r>
              <a:rPr lang="en-US" dirty="0" err="1" smtClean="0"/>
              <a:t>Zasada</a:t>
            </a:r>
            <a:endParaRPr lang="en-US" dirty="0" smtClean="0"/>
          </a:p>
          <a:p>
            <a:pPr marL="0" indent="0">
              <a:buNone/>
            </a:pPr>
            <a:endParaRPr lang="en-US" dirty="0" smtClean="0"/>
          </a:p>
          <a:p>
            <a:r>
              <a:rPr lang="en-US" dirty="0" smtClean="0"/>
              <a:t>Dario Ruiz Lopez, Rodrigo Diaz </a:t>
            </a:r>
            <a:r>
              <a:rPr lang="en-US" dirty="0"/>
              <a:t>R</a:t>
            </a:r>
            <a:r>
              <a:rPr lang="en-US" dirty="0" smtClean="0"/>
              <a:t>odriguez</a:t>
            </a:r>
          </a:p>
          <a:p>
            <a:endParaRPr lang="en-US" dirty="0"/>
          </a:p>
        </p:txBody>
      </p:sp>
    </p:spTree>
    <p:extLst>
      <p:ext uri="{BB962C8B-B14F-4D97-AF65-F5344CB8AC3E}">
        <p14:creationId xmlns:p14="http://schemas.microsoft.com/office/powerpoint/2010/main" val="2740756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S</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ensitivity analysis application </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grpSp>
        <p:nvGrpSpPr>
          <p:cNvPr id="22" name="Grupa 21"/>
          <p:cNvGrpSpPr/>
          <p:nvPr/>
        </p:nvGrpSpPr>
        <p:grpSpPr>
          <a:xfrm>
            <a:off x="4374928" y="3220179"/>
            <a:ext cx="2069280" cy="1648981"/>
            <a:chOff x="3995936" y="3220179"/>
            <a:chExt cx="2069280" cy="1648981"/>
          </a:xfrm>
        </p:grpSpPr>
        <p:sp>
          <p:nvSpPr>
            <p:cNvPr id="14" name="Prostokąt zaokrąglony 300"/>
            <p:cNvSpPr/>
            <p:nvPr/>
          </p:nvSpPr>
          <p:spPr bwMode="auto">
            <a:xfrm>
              <a:off x="4338656" y="4307181"/>
              <a:ext cx="1419840" cy="253025"/>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5" name="pole tekstowe 303"/>
            <p:cNvSpPr txBox="1">
              <a:spLocks noChangeArrowheads="1"/>
            </p:cNvSpPr>
            <p:nvPr/>
          </p:nvSpPr>
          <p:spPr bwMode="auto">
            <a:xfrm>
              <a:off x="4292576" y="4307181"/>
              <a:ext cx="1512000" cy="253025"/>
            </a:xfrm>
            <a:prstGeom prst="rect">
              <a:avLst/>
            </a:prstGeom>
            <a:noFill/>
            <a:ln w="9525">
              <a:noFill/>
              <a:miter lim="800000"/>
              <a:headEnd/>
              <a:tailEnd/>
            </a:ln>
          </p:spPr>
          <p:txBody>
            <a:bodyPr lIns="82936" tIns="41469" rIns="82936" bIns="41469">
              <a:spAutoFit/>
            </a:bodyPr>
            <a:lstStyle/>
            <a:p>
              <a:pPr algn="ctr"/>
              <a:r>
                <a:rPr lang="pl-PL" sz="1100" smtClean="0">
                  <a:latin typeface="Calibri" pitchFamily="34" charset="0"/>
                </a:rPr>
                <a:t>DataFluo Listener</a:t>
              </a:r>
              <a:endParaRPr lang="pl-PL" sz="1100">
                <a:latin typeface="Calibri" pitchFamily="34" charset="0"/>
              </a:endParaRPr>
            </a:p>
          </p:txBody>
        </p:sp>
        <p:sp>
          <p:nvSpPr>
            <p:cNvPr id="16" name="Prostokąt zaokrąglony 1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18" name="Prostokąt zaokrąglony 17"/>
            <p:cNvSpPr/>
            <p:nvPr/>
          </p:nvSpPr>
          <p:spPr bwMode="auto">
            <a:xfrm>
              <a:off x="4161537" y="3980268"/>
              <a:ext cx="1759680" cy="744876"/>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9" name="pole tekstowe 291"/>
            <p:cNvSpPr txBox="1">
              <a:spLocks noChangeArrowheads="1"/>
            </p:cNvSpPr>
            <p:nvPr/>
          </p:nvSpPr>
          <p:spPr bwMode="auto">
            <a:xfrm>
              <a:off x="4180257" y="4006189"/>
              <a:ext cx="1686240" cy="260668"/>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DataFluo</a:t>
              </a:r>
              <a:endParaRPr lang="en-US" sz="1100">
                <a:latin typeface="Calibri" pitchFamily="34" charset="0"/>
              </a:endParaRPr>
            </a:p>
          </p:txBody>
        </p:sp>
        <p:sp>
          <p:nvSpPr>
            <p:cNvPr id="10" name="Prostokąt zaokrąglony 9"/>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1" name="Grupa 289"/>
            <p:cNvGrpSpPr>
              <a:grpSpLocks/>
            </p:cNvGrpSpPr>
            <p:nvPr/>
          </p:nvGrpSpPr>
          <p:grpSpPr bwMode="auto">
            <a:xfrm>
              <a:off x="4592296" y="3220179"/>
              <a:ext cx="1203840" cy="276509"/>
              <a:chOff x="2392910" y="1835620"/>
              <a:chExt cx="1715239" cy="305238"/>
            </a:xfrm>
          </p:grpSpPr>
          <p:sp>
            <p:nvSpPr>
              <p:cNvPr id="12" name="Prostokąt zaokrąglony 11"/>
              <p:cNvSpPr/>
              <p:nvPr/>
            </p:nvSpPr>
            <p:spPr bwMode="auto">
              <a:xfrm>
                <a:off x="2392910" y="1835620"/>
                <a:ext cx="108145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Server AS</a:t>
                </a:r>
                <a:endParaRPr lang="en-US" sz="1100">
                  <a:latin typeface="Calibri" pitchFamily="34" charset="0"/>
                </a:endParaRPr>
              </a:p>
            </p:txBody>
          </p:sp>
        </p:grpSp>
      </p:grpSp>
      <p:grpSp>
        <p:nvGrpSpPr>
          <p:cNvPr id="23" name="Grupa 22"/>
          <p:cNvGrpSpPr/>
          <p:nvPr/>
        </p:nvGrpSpPr>
        <p:grpSpPr>
          <a:xfrm>
            <a:off x="6679184" y="5373216"/>
            <a:ext cx="2069280" cy="864097"/>
            <a:chOff x="3995936" y="3220179"/>
            <a:chExt cx="2069280" cy="864097"/>
          </a:xfrm>
        </p:grpSpPr>
        <p:sp>
          <p:nvSpPr>
            <p:cNvPr id="26" name="Prostokąt zaokrąglony 2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0" name="Prostokąt zaokrąglony 29"/>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4592296" y="3220179"/>
              <a:ext cx="1203840" cy="276509"/>
              <a:chOff x="2392910" y="1835620"/>
              <a:chExt cx="1715239" cy="305238"/>
            </a:xfrm>
          </p:grpSpPr>
          <p:sp>
            <p:nvSpPr>
              <p:cNvPr id="32" name="Prostokąt zaokrąglony 31"/>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grpSp>
        <p:nvGrpSpPr>
          <p:cNvPr id="34" name="Grupa 33"/>
          <p:cNvGrpSpPr/>
          <p:nvPr/>
        </p:nvGrpSpPr>
        <p:grpSpPr>
          <a:xfrm>
            <a:off x="4338656" y="5373216"/>
            <a:ext cx="2069280" cy="864097"/>
            <a:chOff x="3995936" y="3220179"/>
            <a:chExt cx="2069280" cy="864097"/>
          </a:xfrm>
        </p:grpSpPr>
        <p:sp>
          <p:nvSpPr>
            <p:cNvPr id="35" name="Prostokąt zaokrąglony 34"/>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36"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7" name="Prostokąt zaokrąglony 36"/>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8" name="Grupa 289"/>
            <p:cNvGrpSpPr>
              <a:grpSpLocks/>
            </p:cNvGrpSpPr>
            <p:nvPr/>
          </p:nvGrpSpPr>
          <p:grpSpPr bwMode="auto">
            <a:xfrm>
              <a:off x="4592296" y="3220179"/>
              <a:ext cx="1203840" cy="276509"/>
              <a:chOff x="2392910" y="1835620"/>
              <a:chExt cx="1715239" cy="305238"/>
            </a:xfrm>
          </p:grpSpPr>
          <p:sp>
            <p:nvSpPr>
              <p:cNvPr id="39" name="Prostokąt zaokrąglony 38"/>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cxnSp>
        <p:nvCxnSpPr>
          <p:cNvPr id="41" name="Łącznik prosty 40"/>
          <p:cNvCxnSpPr/>
          <p:nvPr/>
        </p:nvCxnSpPr>
        <p:spPr>
          <a:xfrm>
            <a:off x="5364088" y="4581128"/>
            <a:ext cx="0" cy="792088"/>
          </a:xfrm>
          <a:prstGeom prst="line">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a:xfrm>
            <a:off x="7668344" y="5085184"/>
            <a:ext cx="0" cy="288032"/>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a:xfrm>
            <a:off x="5364088" y="5085184"/>
            <a:ext cx="2304256" cy="0"/>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upa 47"/>
          <p:cNvGrpSpPr/>
          <p:nvPr/>
        </p:nvGrpSpPr>
        <p:grpSpPr>
          <a:xfrm>
            <a:off x="6827505" y="3228563"/>
            <a:ext cx="2136983" cy="1648981"/>
            <a:chOff x="3995936" y="3220179"/>
            <a:chExt cx="2136983" cy="1648981"/>
          </a:xfrm>
        </p:grpSpPr>
        <p:sp>
          <p:nvSpPr>
            <p:cNvPr id="51" name="Prostokąt zaokrąglony 50"/>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2"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Cloud Facade</a:t>
              </a:r>
              <a:endParaRPr lang="en-US" sz="1100">
                <a:latin typeface="Calibri" pitchFamily="34" charset="0"/>
              </a:endParaRPr>
            </a:p>
          </p:txBody>
        </p:sp>
        <p:sp>
          <p:nvSpPr>
            <p:cNvPr id="53" name="Prostokąt zaokrąglony 52"/>
            <p:cNvSpPr/>
            <p:nvPr/>
          </p:nvSpPr>
          <p:spPr bwMode="auto">
            <a:xfrm>
              <a:off x="4161537" y="3980267"/>
              <a:ext cx="1759680" cy="78584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4" name="pole tekstowe 291"/>
            <p:cNvSpPr txBox="1">
              <a:spLocks noChangeArrowheads="1"/>
            </p:cNvSpPr>
            <p:nvPr/>
          </p:nvSpPr>
          <p:spPr bwMode="auto">
            <a:xfrm>
              <a:off x="4023077" y="3996680"/>
              <a:ext cx="2109842" cy="769431"/>
            </a:xfrm>
            <a:prstGeom prst="rect">
              <a:avLst/>
            </a:prstGeom>
            <a:noFill/>
            <a:ln w="9525">
              <a:noFill/>
              <a:miter lim="800000"/>
              <a:headEnd/>
              <a:tailEnd/>
            </a:ln>
          </p:spPr>
          <p:txBody>
            <a:bodyPr wrap="square" lIns="91430" tIns="45715" rIns="91430" bIns="45715">
              <a:spAutoFit/>
            </a:bodyPr>
            <a:lstStyle/>
            <a:p>
              <a:pPr algn="ctr"/>
              <a:r>
                <a:rPr lang="pl-PL" sz="1100" smtClean="0">
                  <a:latin typeface="Calibri" pitchFamily="34" charset="0"/>
                </a:rPr>
                <a:t>Atmosphere Management</a:t>
              </a:r>
            </a:p>
            <a:p>
              <a:pPr algn="ctr"/>
              <a:r>
                <a:rPr lang="pl-PL" sz="1100" smtClean="0">
                  <a:latin typeface="Calibri" pitchFamily="34" charset="0"/>
                </a:rPr>
                <a:t>Service</a:t>
              </a:r>
            </a:p>
            <a:p>
              <a:pPr algn="ctr"/>
              <a:r>
                <a:rPr lang="pl-PL" sz="1100" smtClean="0">
                  <a:latin typeface="Calibri" pitchFamily="34" charset="0"/>
                </a:rPr>
                <a:t>(Launches server and automatically scales workers)</a:t>
              </a:r>
              <a:endParaRPr lang="en-US" sz="1100">
                <a:latin typeface="Calibri" pitchFamily="34" charset="0"/>
              </a:endParaRPr>
            </a:p>
          </p:txBody>
        </p:sp>
        <p:sp>
          <p:nvSpPr>
            <p:cNvPr id="55" name="Prostokąt zaokrąglony 54"/>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6" name="Grupa 289"/>
            <p:cNvGrpSpPr>
              <a:grpSpLocks/>
            </p:cNvGrpSpPr>
            <p:nvPr/>
          </p:nvGrpSpPr>
          <p:grpSpPr bwMode="auto">
            <a:xfrm>
              <a:off x="4116695" y="3220179"/>
              <a:ext cx="1197182" cy="276509"/>
              <a:chOff x="1715269" y="1835620"/>
              <a:chExt cx="1705752" cy="305238"/>
            </a:xfrm>
          </p:grpSpPr>
          <p:sp>
            <p:nvSpPr>
              <p:cNvPr id="57" name="Prostokąt zaokrąglony 56"/>
              <p:cNvSpPr/>
              <p:nvPr/>
            </p:nvSpPr>
            <p:spPr bwMode="auto">
              <a:xfrm>
                <a:off x="1715270" y="1835620"/>
                <a:ext cx="127171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8" name="pole tekstowe 291"/>
              <p:cNvSpPr txBox="1">
                <a:spLocks noChangeArrowheads="1"/>
              </p:cNvSpPr>
              <p:nvPr/>
            </p:nvSpPr>
            <p:spPr bwMode="auto">
              <a:xfrm>
                <a:off x="1715269" y="1835620"/>
                <a:ext cx="1705752" cy="288791"/>
              </a:xfrm>
              <a:prstGeom prst="rect">
                <a:avLst/>
              </a:prstGeom>
              <a:noFill/>
              <a:ln w="9525">
                <a:noFill/>
                <a:miter lim="800000"/>
                <a:headEnd/>
                <a:tailEnd/>
              </a:ln>
            </p:spPr>
            <p:txBody>
              <a:bodyPr>
                <a:spAutoFit/>
              </a:bodyPr>
              <a:lstStyle/>
              <a:p>
                <a:r>
                  <a:rPr lang="pl-PL" sz="1100" smtClean="0">
                    <a:latin typeface="Calibri" pitchFamily="34" charset="0"/>
                  </a:rPr>
                  <a:t>Atmosphere</a:t>
                </a:r>
                <a:endParaRPr lang="en-US" sz="1100">
                  <a:latin typeface="Calibri" pitchFamily="34" charset="0"/>
                </a:endParaRPr>
              </a:p>
            </p:txBody>
          </p:sp>
        </p:grpSp>
      </p:grpSp>
      <p:cxnSp>
        <p:nvCxnSpPr>
          <p:cNvPr id="81" name="Łącznik prosty 80"/>
          <p:cNvCxnSpPr/>
          <p:nvPr/>
        </p:nvCxnSpPr>
        <p:spPr>
          <a:xfrm>
            <a:off x="6453780" y="4437112"/>
            <a:ext cx="522046" cy="0"/>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Łącznik prosty 83"/>
          <p:cNvCxnSpPr/>
          <p:nvPr/>
        </p:nvCxnSpPr>
        <p:spPr>
          <a:xfrm>
            <a:off x="8374739" y="4774495"/>
            <a:ext cx="0" cy="742738"/>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Łącznik prosty 85"/>
          <p:cNvCxnSpPr/>
          <p:nvPr/>
        </p:nvCxnSpPr>
        <p:spPr>
          <a:xfrm>
            <a:off x="8568444" y="3293367"/>
            <a:ext cx="0" cy="29523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87" name="Elipsa 86"/>
          <p:cNvSpPr/>
          <p:nvPr/>
        </p:nvSpPr>
        <p:spPr>
          <a:xfrm>
            <a:off x="8532440" y="3221359"/>
            <a:ext cx="72008"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a 191"/>
          <p:cNvGrpSpPr/>
          <p:nvPr/>
        </p:nvGrpSpPr>
        <p:grpSpPr>
          <a:xfrm>
            <a:off x="8225456" y="1700808"/>
            <a:ext cx="652320" cy="779416"/>
            <a:chOff x="1564306" y="2093513"/>
            <a:chExt cx="652320" cy="779416"/>
          </a:xfrm>
        </p:grpSpPr>
        <p:sp>
          <p:nvSpPr>
            <p:cNvPr id="91" name="Prostokąt zaokrąglony 90"/>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93"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94" name="Grupa 203"/>
          <p:cNvGrpSpPr/>
          <p:nvPr/>
        </p:nvGrpSpPr>
        <p:grpSpPr>
          <a:xfrm>
            <a:off x="7884368" y="2480224"/>
            <a:ext cx="1296144" cy="549642"/>
            <a:chOff x="745805" y="2271152"/>
            <a:chExt cx="1296144" cy="549642"/>
          </a:xfrm>
        </p:grpSpPr>
        <p:pic>
          <p:nvPicPr>
            <p:cNvPr id="95" name="Obraz 94" descr="terminal.png"/>
            <p:cNvPicPr>
              <a:picLocks noChangeAspect="1"/>
            </p:cNvPicPr>
            <p:nvPr/>
          </p:nvPicPr>
          <p:blipFill>
            <a:blip r:embed="rId4" cstate="print"/>
            <a:stretch>
              <a:fillRect/>
            </a:stretch>
          </p:blipFill>
          <p:spPr>
            <a:xfrm>
              <a:off x="1210997" y="2271152"/>
              <a:ext cx="365760" cy="365760"/>
            </a:xfrm>
            <a:prstGeom prst="rect">
              <a:avLst/>
            </a:prstGeom>
          </p:spPr>
        </p:pic>
        <p:sp>
          <p:nvSpPr>
            <p:cNvPr id="96" name="pole tekstowe 291"/>
            <p:cNvSpPr txBox="1">
              <a:spLocks noChangeArrowheads="1"/>
            </p:cNvSpPr>
            <p:nvPr/>
          </p:nvSpPr>
          <p:spPr bwMode="auto">
            <a:xfrm>
              <a:off x="745805" y="2559184"/>
              <a:ext cx="129614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Launcher script</a:t>
              </a:r>
              <a:endParaRPr lang="en-US" sz="1100">
                <a:latin typeface="Calibri" pitchFamily="34" charset="0"/>
              </a:endParaRPr>
            </a:p>
          </p:txBody>
        </p:sp>
      </p:grpSp>
      <p:cxnSp>
        <p:nvCxnSpPr>
          <p:cNvPr id="97" name="Łącznik prosty 96"/>
          <p:cNvCxnSpPr/>
          <p:nvPr/>
        </p:nvCxnSpPr>
        <p:spPr>
          <a:xfrm>
            <a:off x="8573968" y="2998134"/>
            <a:ext cx="0" cy="142834"/>
          </a:xfrm>
          <a:prstGeom prst="line">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00" name="pole tekstowe 291"/>
          <p:cNvSpPr txBox="1">
            <a:spLocks noChangeArrowheads="1"/>
          </p:cNvSpPr>
          <p:nvPr/>
        </p:nvSpPr>
        <p:spPr bwMode="auto">
          <a:xfrm>
            <a:off x="7609641" y="3152458"/>
            <a:ext cx="1296144" cy="215444"/>
          </a:xfrm>
          <a:prstGeom prst="rect">
            <a:avLst/>
          </a:prstGeom>
          <a:noFill/>
          <a:ln w="9525">
            <a:noFill/>
            <a:miter lim="800000"/>
            <a:headEnd/>
            <a:tailEnd/>
          </a:ln>
        </p:spPr>
        <p:txBody>
          <a:bodyPr wrap="square">
            <a:spAutoFit/>
          </a:bodyPr>
          <a:lstStyle/>
          <a:p>
            <a:pPr algn="ctr"/>
            <a:r>
              <a:rPr lang="pl-PL" sz="800" smtClean="0">
                <a:latin typeface="Calibri" pitchFamily="34" charset="0"/>
              </a:rPr>
              <a:t>Secure API</a:t>
            </a:r>
            <a:endParaRPr lang="en-US" sz="800">
              <a:latin typeface="Calibri" pitchFamily="34" charset="0"/>
            </a:endParaRPr>
          </a:p>
        </p:txBody>
      </p:sp>
      <p:sp>
        <p:nvSpPr>
          <p:cNvPr id="101" name="pole tekstowe 100"/>
          <p:cNvSpPr txBox="1"/>
          <p:nvPr/>
        </p:nvSpPr>
        <p:spPr>
          <a:xfrm>
            <a:off x="-1" y="1181070"/>
            <a:ext cx="8349561" cy="1815882"/>
          </a:xfrm>
          <a:prstGeom prst="rect">
            <a:avLst/>
          </a:prstGeom>
          <a:noFill/>
        </p:spPr>
        <p:txBody>
          <a:bodyPr wrap="square" rtlCol="0">
            <a:spAutoFit/>
          </a:bodyPr>
          <a:lstStyle/>
          <a:p>
            <a:r>
              <a:rPr lang="pl-PL" sz="1600" b="1" smtClean="0"/>
              <a:t>Problem: </a:t>
            </a:r>
            <a:r>
              <a:rPr lang="pl-PL" sz="1600" smtClean="0"/>
              <a:t> Cardiovascular sensitivity study: </a:t>
            </a:r>
            <a:r>
              <a:rPr lang="en-US" sz="1600" smtClean="0"/>
              <a:t> 164 input parameters (e.</a:t>
            </a:r>
            <a:r>
              <a:rPr lang="pl-PL" sz="1600" smtClean="0"/>
              <a:t>g.</a:t>
            </a:r>
            <a:r>
              <a:rPr lang="en-US" sz="1600" smtClean="0"/>
              <a:t> vessel diameter and length)</a:t>
            </a:r>
          </a:p>
          <a:p>
            <a:pPr marL="177800" indent="-177800">
              <a:buFont typeface="Arial" pitchFamily="34" charset="0"/>
              <a:buChar char="•"/>
            </a:pPr>
            <a:r>
              <a:rPr lang="pl-PL" sz="1600" smtClean="0"/>
              <a:t>First analysis: </a:t>
            </a:r>
            <a:r>
              <a:rPr lang="en-US" sz="1600" smtClean="0"/>
              <a:t>1</a:t>
            </a:r>
            <a:r>
              <a:rPr lang="pl-PL" sz="1600" smtClean="0"/>
              <a:t>,</a:t>
            </a:r>
            <a:r>
              <a:rPr lang="en-US" sz="1600" smtClean="0"/>
              <a:t>494</a:t>
            </a:r>
            <a:r>
              <a:rPr lang="pl-PL" sz="1600" smtClean="0"/>
              <a:t>,</a:t>
            </a:r>
            <a:r>
              <a:rPr lang="en-US" sz="1600" smtClean="0"/>
              <a:t>000 Monte Carlo runs </a:t>
            </a:r>
            <a:r>
              <a:rPr lang="pl-PL" sz="1600" smtClean="0"/>
              <a:t>(e</a:t>
            </a:r>
            <a:r>
              <a:rPr lang="en-US" sz="1600" smtClean="0"/>
              <a:t>xpected execution time</a:t>
            </a:r>
            <a:r>
              <a:rPr lang="pl-PL" sz="1600" smtClean="0"/>
              <a:t> on a PC:</a:t>
            </a:r>
            <a:r>
              <a:rPr lang="en-US" sz="1600" smtClean="0"/>
              <a:t> 14</a:t>
            </a:r>
            <a:r>
              <a:rPr lang="pl-PL" sz="1600" smtClean="0"/>
              <a:t>,</a:t>
            </a:r>
            <a:r>
              <a:rPr lang="en-US" sz="1600" smtClean="0"/>
              <a:t>525 hours) </a:t>
            </a:r>
          </a:p>
          <a:p>
            <a:pPr marL="177800" indent="-177800">
              <a:buFont typeface="Arial" pitchFamily="34" charset="0"/>
              <a:buChar char="•"/>
            </a:pPr>
            <a:r>
              <a:rPr lang="en-US" sz="1600" smtClean="0"/>
              <a:t>Second Analysis: 5</a:t>
            </a:r>
            <a:r>
              <a:rPr lang="pl-PL" sz="1600" smtClean="0"/>
              <a:t>,</a:t>
            </a:r>
            <a:r>
              <a:rPr lang="en-US" sz="1600" smtClean="0"/>
              <a:t>000 runs per model parameter for each patient dataset</a:t>
            </a:r>
            <a:r>
              <a:rPr lang="pl-PL" sz="1600" smtClean="0"/>
              <a:t>;</a:t>
            </a:r>
            <a:r>
              <a:rPr lang="en-US" sz="1600" smtClean="0"/>
              <a:t> </a:t>
            </a:r>
            <a:r>
              <a:rPr lang="pl-PL" sz="1600" smtClean="0"/>
              <a:t>requires </a:t>
            </a:r>
            <a:r>
              <a:rPr lang="en-US" sz="1600" smtClean="0"/>
              <a:t>another 830</a:t>
            </a:r>
            <a:r>
              <a:rPr lang="pl-PL" sz="1600" smtClean="0"/>
              <a:t>,</a:t>
            </a:r>
            <a:r>
              <a:rPr lang="en-US" sz="1600" smtClean="0"/>
              <a:t>000 Monte Carlo runs  per patient dataset</a:t>
            </a:r>
            <a:r>
              <a:rPr lang="pl-PL" sz="1600" smtClean="0"/>
              <a:t> f</a:t>
            </a:r>
            <a:r>
              <a:rPr lang="en-US" sz="1600" smtClean="0"/>
              <a:t>or a total of four additional patient datasets</a:t>
            </a:r>
            <a:r>
              <a:rPr lang="pl-PL" sz="1600" smtClean="0"/>
              <a:t> – </a:t>
            </a:r>
            <a:r>
              <a:rPr lang="en-US" sz="1600" smtClean="0"/>
              <a:t>this results in 32</a:t>
            </a:r>
            <a:r>
              <a:rPr lang="pl-PL" sz="1600" smtClean="0"/>
              <a:t>,</a:t>
            </a:r>
            <a:r>
              <a:rPr lang="en-US" sz="1600" smtClean="0"/>
              <a:t>280 hours of calculation time on one personal computer. </a:t>
            </a:r>
          </a:p>
          <a:p>
            <a:pPr marL="177800" indent="-177800">
              <a:buFont typeface="Arial" pitchFamily="34" charset="0"/>
              <a:buChar char="•"/>
            </a:pPr>
            <a:r>
              <a:rPr lang="pl-PL" sz="1600" smtClean="0"/>
              <a:t>Total: </a:t>
            </a:r>
            <a:r>
              <a:rPr lang="en-US" sz="1600" smtClean="0"/>
              <a:t>50</a:t>
            </a:r>
            <a:r>
              <a:rPr lang="pl-PL" sz="1600" smtClean="0"/>
              <a:t>,</a:t>
            </a:r>
            <a:r>
              <a:rPr lang="en-US" sz="1600" smtClean="0"/>
              <a:t>000 hours of calculation time </a:t>
            </a:r>
            <a:r>
              <a:rPr lang="pl-PL" sz="1600" smtClean="0"/>
              <a:t>on </a:t>
            </a:r>
            <a:r>
              <a:rPr lang="en-US" sz="1600" smtClean="0"/>
              <a:t>a </a:t>
            </a:r>
            <a:r>
              <a:rPr lang="pl-PL" sz="1600" smtClean="0"/>
              <a:t>single </a:t>
            </a:r>
            <a:r>
              <a:rPr lang="en-US" sz="1600" smtClean="0"/>
              <a:t>PC</a:t>
            </a:r>
            <a:r>
              <a:rPr lang="pl-PL" sz="1600" smtClean="0"/>
              <a:t>.</a:t>
            </a:r>
          </a:p>
          <a:p>
            <a:pPr marL="177800" indent="-177800">
              <a:buFont typeface="Arial" pitchFamily="34" charset="0"/>
              <a:buChar char="•"/>
            </a:pPr>
            <a:r>
              <a:rPr lang="pl-PL" sz="1600" smtClean="0"/>
              <a:t>Solution: Scale the application with cloud resources.</a:t>
            </a:r>
            <a:endParaRPr lang="en-US" sz="1600"/>
          </a:p>
        </p:txBody>
      </p:sp>
      <p:sp>
        <p:nvSpPr>
          <p:cNvPr id="102" name="pole tekstowe 101"/>
          <p:cNvSpPr txBox="1"/>
          <p:nvPr/>
        </p:nvSpPr>
        <p:spPr>
          <a:xfrm>
            <a:off x="35497" y="3068960"/>
            <a:ext cx="4303160" cy="2800767"/>
          </a:xfrm>
          <a:prstGeom prst="rect">
            <a:avLst/>
          </a:prstGeom>
          <a:noFill/>
        </p:spPr>
        <p:txBody>
          <a:bodyPr wrap="square" rtlCol="0">
            <a:spAutoFit/>
          </a:bodyPr>
          <a:lstStyle/>
          <a:p>
            <a:r>
              <a:rPr lang="en-US" sz="1600" b="1" smtClean="0"/>
              <a:t>VPH-Share implementation:</a:t>
            </a:r>
          </a:p>
          <a:p>
            <a:pPr marL="177800" indent="-177800">
              <a:buFont typeface="Arial" pitchFamily="34" charset="0"/>
              <a:buChar char="•"/>
            </a:pPr>
            <a:r>
              <a:rPr lang="pl-PL" sz="1600" smtClean="0"/>
              <a:t>S</a:t>
            </a:r>
            <a:r>
              <a:rPr lang="en-US" sz="1600" smtClean="0"/>
              <a:t>calable workflow deployed </a:t>
            </a:r>
            <a:r>
              <a:rPr lang="pl-PL" sz="1600" smtClean="0"/>
              <a:t>entirely </a:t>
            </a:r>
            <a:r>
              <a:rPr lang="en-US" sz="1600" smtClean="0"/>
              <a:t>using VPH-Share tools and services</a:t>
            </a:r>
            <a:r>
              <a:rPr lang="pl-PL" sz="1600" smtClean="0"/>
              <a:t>.</a:t>
            </a:r>
            <a:endParaRPr lang="en-US" sz="1600" smtClean="0"/>
          </a:p>
          <a:p>
            <a:pPr marL="177800" indent="-177800">
              <a:buFont typeface="Arial" pitchFamily="34" charset="0"/>
              <a:buChar char="•"/>
            </a:pPr>
            <a:r>
              <a:rPr lang="en-US" sz="1600" smtClean="0"/>
              <a:t>Consists of a RabbitMQ server and a number of clients processing computational tasks in parallel</a:t>
            </a:r>
            <a:r>
              <a:rPr lang="pl-PL" sz="1600" smtClean="0"/>
              <a:t>, each registered as an Atomic Service.</a:t>
            </a:r>
            <a:endParaRPr lang="en-US" sz="1600" smtClean="0"/>
          </a:p>
          <a:p>
            <a:pPr marL="177800" indent="-177800">
              <a:buFont typeface="Arial" pitchFamily="34" charset="0"/>
              <a:buChar char="•"/>
            </a:pPr>
            <a:r>
              <a:rPr lang="en-US" sz="1600" smtClean="0"/>
              <a:t>The server and client Atomic Services are launched by a script which communicates directly withe the Cloud Facade API</a:t>
            </a:r>
            <a:r>
              <a:rPr lang="pl-PL" sz="1600" smtClean="0"/>
              <a:t>.</a:t>
            </a:r>
            <a:endParaRPr lang="en-US" sz="1600" smtClean="0"/>
          </a:p>
          <a:p>
            <a:pPr marL="177800" indent="-177800">
              <a:buFont typeface="Arial" pitchFamily="34" charset="0"/>
              <a:buChar char="•"/>
            </a:pPr>
            <a:r>
              <a:rPr lang="en-US" sz="1600" smtClean="0"/>
              <a:t>Small-scale runs successfully competed, large-scale run in progress. </a:t>
            </a:r>
          </a:p>
        </p:txBody>
      </p:sp>
    </p:spTree>
    <p:extLst>
      <p:ext uri="{BB962C8B-B14F-4D97-AF65-F5344CB8AC3E}">
        <p14:creationId xmlns:p14="http://schemas.microsoft.com/office/powerpoint/2010/main" val="3588475983"/>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143680" y="5287781"/>
            <a:ext cx="8229600" cy="1068633"/>
          </a:xfrm>
          <a:prstGeom prst="rect">
            <a:avLst/>
          </a:prstGeom>
          <a:noFill/>
        </p:spPr>
        <p:txBody>
          <a:bodyPr lIns="82936" tIns="41469" rIns="82936" bIns="41469">
            <a:spAutoFit/>
          </a:bodyPr>
          <a:lstStyle/>
          <a:p>
            <a:pPr>
              <a:defRPr/>
            </a:pPr>
            <a:r>
              <a:rPr lang="pl-PL" sz="1600" dirty="0">
                <a:latin typeface="+mj-lt"/>
              </a:rPr>
              <a:t>Deployment of the </a:t>
            </a:r>
            <a:r>
              <a:rPr lang="pl-PL" sz="1600" dirty="0" err="1">
                <a:latin typeface="+mj-lt"/>
              </a:rPr>
              <a:t>OncoSimulator</a:t>
            </a:r>
            <a:r>
              <a:rPr lang="pl-PL" sz="1600" dirty="0">
                <a:latin typeface="+mj-lt"/>
              </a:rPr>
              <a:t> </a:t>
            </a:r>
            <a:r>
              <a:rPr lang="pl-PL" sz="1600" dirty="0" err="1">
                <a:latin typeface="+mj-lt"/>
              </a:rPr>
              <a:t>Tool</a:t>
            </a:r>
            <a:r>
              <a:rPr lang="pl-PL" sz="1600" dirty="0">
                <a:latin typeface="+mj-lt"/>
              </a:rPr>
              <a:t> on VPH-</a:t>
            </a:r>
            <a:r>
              <a:rPr lang="pl-PL" sz="1600" dirty="0" err="1">
                <a:latin typeface="+mj-lt"/>
              </a:rPr>
              <a:t>Share</a:t>
            </a:r>
            <a:r>
              <a:rPr lang="pl-PL" sz="1600" dirty="0">
                <a:latin typeface="+mj-lt"/>
              </a:rPr>
              <a:t> </a:t>
            </a:r>
            <a:r>
              <a:rPr lang="pl-PL" sz="1600" dirty="0" err="1" smtClean="0">
                <a:latin typeface="+mj-lt"/>
              </a:rPr>
              <a:t>resources</a:t>
            </a:r>
            <a:r>
              <a:rPr lang="en-US" sz="1600" dirty="0">
                <a:latin typeface="+mj-lt"/>
              </a:rPr>
              <a:t>:</a:t>
            </a:r>
            <a:endParaRPr lang="pl-PL" sz="1600" dirty="0">
              <a:latin typeface="+mj-lt"/>
            </a:endParaRPr>
          </a:p>
          <a:p>
            <a:pPr marL="161282" indent="-161282">
              <a:buFont typeface="Arial" pitchFamily="34" charset="0"/>
              <a:buChar char="•"/>
              <a:defRPr/>
            </a:pPr>
            <a:r>
              <a:rPr lang="pl-PL" sz="1600" dirty="0" err="1">
                <a:latin typeface="+mj-lt"/>
              </a:rPr>
              <a:t>Uses</a:t>
            </a:r>
            <a:r>
              <a:rPr lang="pl-PL" sz="1600" dirty="0">
                <a:latin typeface="+mj-lt"/>
              </a:rPr>
              <a:t> a </a:t>
            </a:r>
            <a:r>
              <a:rPr lang="pl-PL" sz="1600" dirty="0" err="1">
                <a:latin typeface="+mj-lt"/>
              </a:rPr>
              <a:t>custom</a:t>
            </a:r>
            <a:r>
              <a:rPr lang="pl-PL" sz="1600" dirty="0">
                <a:latin typeface="+mj-lt"/>
              </a:rPr>
              <a:t> </a:t>
            </a:r>
            <a:r>
              <a:rPr lang="pl-PL" sz="1600" dirty="0" err="1">
                <a:latin typeface="+mj-lt"/>
              </a:rPr>
              <a:t>Atomic</a:t>
            </a:r>
            <a:r>
              <a:rPr lang="pl-PL" sz="1600" dirty="0">
                <a:latin typeface="+mj-lt"/>
              </a:rPr>
              <a:t> Service as </a:t>
            </a:r>
            <a:r>
              <a:rPr lang="pl-PL" sz="1600" dirty="0" err="1">
                <a:latin typeface="+mj-lt"/>
              </a:rPr>
              <a:t>the</a:t>
            </a:r>
            <a:r>
              <a:rPr lang="pl-PL" sz="1600" dirty="0">
                <a:latin typeface="+mj-lt"/>
              </a:rPr>
              <a:t> </a:t>
            </a:r>
            <a:r>
              <a:rPr lang="pl-PL" sz="1600" dirty="0" err="1">
                <a:latin typeface="+mj-lt"/>
              </a:rPr>
              <a:t>computational</a:t>
            </a:r>
            <a:r>
              <a:rPr lang="pl-PL" sz="1600" dirty="0">
                <a:latin typeface="+mj-lt"/>
              </a:rPr>
              <a:t> </a:t>
            </a:r>
            <a:r>
              <a:rPr lang="pl-PL" sz="1600" dirty="0" err="1">
                <a:latin typeface="+mj-lt"/>
              </a:rPr>
              <a:t>backend</a:t>
            </a:r>
            <a:r>
              <a:rPr lang="pl-PL" sz="1600" dirty="0">
                <a:latin typeface="+mj-lt"/>
              </a:rPr>
              <a:t>.</a:t>
            </a:r>
          </a:p>
          <a:p>
            <a:pPr marL="161282" indent="-161282">
              <a:buFont typeface="Arial" pitchFamily="34" charset="0"/>
              <a:buChar char="•"/>
              <a:defRPr/>
            </a:pPr>
            <a:r>
              <a:rPr lang="pl-PL" sz="1600" dirty="0" err="1">
                <a:latin typeface="+mj-lt"/>
              </a:rPr>
              <a:t>Features</a:t>
            </a:r>
            <a:r>
              <a:rPr lang="pl-PL" sz="1600" dirty="0">
                <a:latin typeface="+mj-lt"/>
              </a:rPr>
              <a:t> </a:t>
            </a:r>
            <a:r>
              <a:rPr lang="pl-PL" sz="1600" dirty="0" err="1">
                <a:latin typeface="+mj-lt"/>
              </a:rPr>
              <a:t>integration</a:t>
            </a:r>
            <a:r>
              <a:rPr lang="pl-PL" sz="1600" dirty="0">
                <a:latin typeface="+mj-lt"/>
              </a:rPr>
              <a:t> of data </a:t>
            </a:r>
            <a:r>
              <a:rPr lang="pl-PL" sz="1600" dirty="0" err="1">
                <a:latin typeface="+mj-lt"/>
              </a:rPr>
              <a:t>storage</a:t>
            </a:r>
            <a:r>
              <a:rPr lang="pl-PL" sz="1600" dirty="0">
                <a:latin typeface="+mj-lt"/>
              </a:rPr>
              <a:t> resources</a:t>
            </a:r>
          </a:p>
          <a:p>
            <a:pPr marL="161282" indent="-161282">
              <a:buFont typeface="Arial" pitchFamily="34" charset="0"/>
              <a:buChar char="•"/>
              <a:defRPr/>
            </a:pPr>
            <a:r>
              <a:rPr lang="pl-PL" sz="1600" dirty="0" err="1">
                <a:latin typeface="+mj-lt"/>
              </a:rPr>
              <a:t>OncoSimulator</a:t>
            </a:r>
            <a:r>
              <a:rPr lang="pl-PL" sz="1600" dirty="0">
                <a:latin typeface="+mj-lt"/>
              </a:rPr>
              <a:t> AS </a:t>
            </a:r>
            <a:r>
              <a:rPr lang="pl-PL" sz="1600" dirty="0" err="1">
                <a:latin typeface="+mj-lt"/>
              </a:rPr>
              <a:t>also</a:t>
            </a:r>
            <a:r>
              <a:rPr lang="pl-PL" sz="1600" dirty="0">
                <a:latin typeface="+mj-lt"/>
              </a:rPr>
              <a:t> </a:t>
            </a:r>
            <a:r>
              <a:rPr lang="pl-PL" sz="1600" dirty="0" err="1">
                <a:latin typeface="+mj-lt"/>
              </a:rPr>
              <a:t>registered</a:t>
            </a:r>
            <a:r>
              <a:rPr lang="pl-PL" sz="1600" dirty="0">
                <a:latin typeface="+mj-lt"/>
              </a:rPr>
              <a:t> in VPH-</a:t>
            </a:r>
            <a:r>
              <a:rPr lang="pl-PL" sz="1600" dirty="0" err="1">
                <a:latin typeface="+mj-lt"/>
              </a:rPr>
              <a:t>Share</a:t>
            </a:r>
            <a:r>
              <a:rPr lang="pl-PL" sz="1600" dirty="0">
                <a:latin typeface="+mj-lt"/>
              </a:rPr>
              <a:t> </a:t>
            </a:r>
            <a:r>
              <a:rPr lang="pl-PL" sz="1600" dirty="0" err="1">
                <a:latin typeface="+mj-lt"/>
              </a:rPr>
              <a:t>metadata</a:t>
            </a:r>
            <a:r>
              <a:rPr lang="pl-PL" sz="1600" dirty="0">
                <a:latin typeface="+mj-lt"/>
              </a:rPr>
              <a:t> </a:t>
            </a:r>
            <a:r>
              <a:rPr lang="pl-PL" sz="1600" dirty="0" err="1" smtClean="0">
                <a:latin typeface="+mj-lt"/>
              </a:rPr>
              <a:t>store</a:t>
            </a:r>
            <a:endParaRPr lang="pl-PL" sz="1600" dirty="0">
              <a:latin typeface="+mj-lt"/>
            </a:endParaRPr>
          </a:p>
        </p:txBody>
      </p:sp>
      <p:sp>
        <p:nvSpPr>
          <p:cNvPr id="143" name="Prostokąt zaokrąglony 142"/>
          <p:cNvSpPr/>
          <p:nvPr/>
        </p:nvSpPr>
        <p:spPr bwMode="auto">
          <a:xfrm>
            <a:off x="770800" y="2376250"/>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1235920" y="2232234"/>
            <a:ext cx="1203840" cy="276509"/>
            <a:chOff x="2392910" y="1835620"/>
            <a:chExt cx="1715239" cy="305238"/>
          </a:xfrm>
        </p:grpSpPr>
        <p:sp>
          <p:nvSpPr>
            <p:cNvPr id="145" name="Prostokąt zaokrąglony 144"/>
            <p:cNvSpPr/>
            <p:nvPr/>
          </p:nvSpPr>
          <p:spPr bwMode="auto">
            <a:xfrm>
              <a:off x="2392910" y="1835620"/>
              <a:ext cx="171523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6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a:latin typeface="Calibri" pitchFamily="34" charset="0"/>
                </a:rPr>
                <a:t>P-Medicine Portal</a:t>
              </a:r>
              <a:endParaRPr lang="en-US" sz="1100">
                <a:latin typeface="Calibri" pitchFamily="34" charset="0"/>
              </a:endParaRPr>
            </a:p>
          </p:txBody>
        </p:sp>
      </p:grpSp>
      <p:sp>
        <p:nvSpPr>
          <p:cNvPr id="147" name="Prostokąt zaokrąglony 300"/>
          <p:cNvSpPr/>
          <p:nvPr/>
        </p:nvSpPr>
        <p:spPr bwMode="auto">
          <a:xfrm>
            <a:off x="1113520" y="3547093"/>
            <a:ext cx="1419840" cy="391721"/>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343"/>
          <p:cNvGrpSpPr>
            <a:grpSpLocks/>
          </p:cNvGrpSpPr>
          <p:nvPr/>
        </p:nvGrpSpPr>
        <p:grpSpPr bwMode="auto">
          <a:xfrm>
            <a:off x="1152400" y="936099"/>
            <a:ext cx="1221120" cy="770481"/>
            <a:chOff x="525463" y="1477963"/>
            <a:chExt cx="1346497" cy="849312"/>
          </a:xfrm>
        </p:grpSpPr>
        <p:sp>
          <p:nvSpPr>
            <p:cNvPr id="24655" name="pole tekstowe 191"/>
            <p:cNvSpPr txBox="1">
              <a:spLocks noChangeArrowheads="1"/>
            </p:cNvSpPr>
            <p:nvPr/>
          </p:nvSpPr>
          <p:spPr bwMode="auto">
            <a:xfrm>
              <a:off x="525463" y="2051645"/>
              <a:ext cx="1346497" cy="254449"/>
            </a:xfrm>
            <a:prstGeom prst="rect">
              <a:avLst/>
            </a:prstGeom>
            <a:noFill/>
            <a:ln w="9525">
              <a:noFill/>
              <a:miter lim="800000"/>
              <a:headEnd/>
              <a:tailEnd/>
            </a:ln>
          </p:spPr>
          <p:txBody>
            <a:bodyPr>
              <a:spAutoFit/>
            </a:bodyPr>
            <a:lstStyle/>
            <a:p>
              <a:pPr algn="ctr"/>
              <a:r>
                <a:rPr lang="pl-PL" sz="900">
                  <a:latin typeface="Calibri" pitchFamily="34" charset="0"/>
                </a:rPr>
                <a:t>P-Medicine users</a:t>
              </a:r>
            </a:p>
          </p:txBody>
        </p:sp>
        <p:sp>
          <p:nvSpPr>
            <p:cNvPr id="154" name="Prostokąt zaokrąglony 153"/>
            <p:cNvSpPr/>
            <p:nvPr/>
          </p:nvSpPr>
          <p:spPr bwMode="auto">
            <a:xfrm>
              <a:off x="590564" y="1477963"/>
              <a:ext cx="1209942" cy="84931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57" name="Obraz 199" descr="admin.png"/>
            <p:cNvPicPr>
              <a:picLocks noChangeAspect="1"/>
            </p:cNvPicPr>
            <p:nvPr/>
          </p:nvPicPr>
          <p:blipFill>
            <a:blip r:embed="rId2" cstate="print"/>
            <a:srcRect/>
            <a:stretch>
              <a:fillRect/>
            </a:stretch>
          </p:blipFill>
          <p:spPr bwMode="auto">
            <a:xfrm>
              <a:off x="719832" y="1547589"/>
              <a:ext cx="394824" cy="504023"/>
            </a:xfrm>
            <a:prstGeom prst="rect">
              <a:avLst/>
            </a:prstGeom>
            <a:noFill/>
            <a:ln w="9525">
              <a:noFill/>
              <a:miter lim="800000"/>
              <a:headEnd/>
              <a:tailEnd/>
            </a:ln>
          </p:spPr>
        </p:pic>
        <p:pic>
          <p:nvPicPr>
            <p:cNvPr id="24658" name="Obraz 200" descr="admin.png"/>
            <p:cNvPicPr>
              <a:picLocks noChangeAspect="1"/>
            </p:cNvPicPr>
            <p:nvPr/>
          </p:nvPicPr>
          <p:blipFill>
            <a:blip r:embed="rId3" cstate="print"/>
            <a:srcRect/>
            <a:stretch>
              <a:fillRect/>
            </a:stretch>
          </p:blipFill>
          <p:spPr bwMode="auto">
            <a:xfrm>
              <a:off x="1300801" y="1547589"/>
              <a:ext cx="393162" cy="503832"/>
            </a:xfrm>
            <a:prstGeom prst="rect">
              <a:avLst/>
            </a:prstGeom>
            <a:noFill/>
            <a:ln w="9525">
              <a:noFill/>
              <a:miter lim="800000"/>
              <a:headEnd/>
              <a:tailEnd/>
            </a:ln>
          </p:spPr>
        </p:pic>
      </p:grpSp>
      <p:sp>
        <p:nvSpPr>
          <p:cNvPr id="24584" name="pole tekstowe 303"/>
          <p:cNvSpPr txBox="1">
            <a:spLocks noChangeArrowheads="1"/>
          </p:cNvSpPr>
          <p:nvPr/>
        </p:nvSpPr>
        <p:spPr bwMode="auto">
          <a:xfrm>
            <a:off x="1067440" y="3547093"/>
            <a:ext cx="1512000" cy="419084"/>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VITRALL Visualization Service</a:t>
            </a:r>
          </a:p>
        </p:txBody>
      </p:sp>
      <p:sp>
        <p:nvSpPr>
          <p:cNvPr id="161" name="Prostokąt zaokrąglony 160"/>
          <p:cNvSpPr/>
          <p:nvPr/>
        </p:nvSpPr>
        <p:spPr bwMode="auto">
          <a:xfrm>
            <a:off x="4660240" y="1782908"/>
            <a:ext cx="3512160" cy="1880837"/>
          </a:xfrm>
          <a:prstGeom prst="roundRect">
            <a:avLst>
              <a:gd name="adj" fmla="val 491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4" name="Grupa 289"/>
          <p:cNvGrpSpPr>
            <a:grpSpLocks/>
          </p:cNvGrpSpPr>
          <p:nvPr/>
        </p:nvGrpSpPr>
        <p:grpSpPr bwMode="auto">
          <a:xfrm>
            <a:off x="5116720" y="1651854"/>
            <a:ext cx="2613601" cy="276509"/>
            <a:chOff x="1888237" y="1835618"/>
            <a:chExt cx="3723394" cy="305238"/>
          </a:xfrm>
        </p:grpSpPr>
        <p:sp>
          <p:nvSpPr>
            <p:cNvPr id="163" name="Prostokąt zaokrąglony 162"/>
            <p:cNvSpPr/>
            <p:nvPr/>
          </p:nvSpPr>
          <p:spPr bwMode="auto">
            <a:xfrm>
              <a:off x="1888237" y="1835618"/>
              <a:ext cx="3629552"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54" name="pole tekstowe 291"/>
            <p:cNvSpPr txBox="1">
              <a:spLocks noChangeArrowheads="1"/>
            </p:cNvSpPr>
            <p:nvPr/>
          </p:nvSpPr>
          <p:spPr bwMode="auto">
            <a:xfrm>
              <a:off x="1888239" y="1835619"/>
              <a:ext cx="3723392" cy="288791"/>
            </a:xfrm>
            <a:prstGeom prst="rect">
              <a:avLst/>
            </a:prstGeom>
            <a:noFill/>
            <a:ln w="9525">
              <a:noFill/>
              <a:miter lim="800000"/>
              <a:headEnd/>
              <a:tailEnd/>
            </a:ln>
          </p:spPr>
          <p:txBody>
            <a:bodyPr>
              <a:spAutoFit/>
            </a:bodyPr>
            <a:lstStyle/>
            <a:p>
              <a:r>
                <a:rPr lang="pl-PL" sz="1100">
                  <a:latin typeface="Calibri" pitchFamily="34" charset="0"/>
                </a:rPr>
                <a:t>VPH-Share Computational Cloud Platform</a:t>
              </a:r>
              <a:endParaRPr lang="en-US" sz="1100">
                <a:latin typeface="Calibri" pitchFamily="34" charset="0"/>
              </a:endParaRPr>
            </a:p>
          </p:txBody>
        </p:sp>
      </p:grpSp>
      <p:grpSp>
        <p:nvGrpSpPr>
          <p:cNvPr id="6" name="Grupa 206"/>
          <p:cNvGrpSpPr>
            <a:grpSpLocks/>
          </p:cNvGrpSpPr>
          <p:nvPr/>
        </p:nvGrpSpPr>
        <p:grpSpPr bwMode="auto">
          <a:xfrm>
            <a:off x="1133680" y="1787228"/>
            <a:ext cx="1239840" cy="432045"/>
            <a:chOff x="849344" y="2492896"/>
            <a:chExt cx="1240235" cy="432048"/>
          </a:xfrm>
        </p:grpSpPr>
        <p:cxnSp>
          <p:nvCxnSpPr>
            <p:cNvPr id="166" name="Łącznik prosty 84"/>
            <p:cNvCxnSpPr/>
            <p:nvPr/>
          </p:nvCxnSpPr>
          <p:spPr>
            <a:xfrm>
              <a:off x="1494669"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Łącznik prosty 166"/>
            <p:cNvCxnSpPr/>
            <p:nvPr/>
          </p:nvCxnSpPr>
          <p:spPr>
            <a:xfrm>
              <a:off x="849344" y="2492896"/>
              <a:ext cx="1240235"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sp>
        <p:nvSpPr>
          <p:cNvPr id="212" name="Prostokąt zaokrąglony 211"/>
          <p:cNvSpPr/>
          <p:nvPr/>
        </p:nvSpPr>
        <p:spPr bwMode="auto">
          <a:xfrm>
            <a:off x="4258480" y="2141505"/>
            <a:ext cx="532800" cy="4248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89" name="pole tekstowe 291"/>
          <p:cNvSpPr txBox="1">
            <a:spLocks noChangeArrowheads="1"/>
          </p:cNvSpPr>
          <p:nvPr/>
        </p:nvSpPr>
        <p:spPr bwMode="auto">
          <a:xfrm>
            <a:off x="4006481" y="2140065"/>
            <a:ext cx="1028160" cy="446266"/>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a:t>
            </a:r>
          </a:p>
          <a:p>
            <a:pPr algn="ctr"/>
            <a:r>
              <a:rPr lang="pl-PL" sz="1100">
                <a:latin typeface="Calibri" pitchFamily="34" charset="0"/>
              </a:rPr>
              <a:t>Facade</a:t>
            </a:r>
          </a:p>
        </p:txBody>
      </p:sp>
      <p:grpSp>
        <p:nvGrpSpPr>
          <p:cNvPr id="7" name="Grupa 144"/>
          <p:cNvGrpSpPr>
            <a:grpSpLocks/>
          </p:cNvGrpSpPr>
          <p:nvPr/>
        </p:nvGrpSpPr>
        <p:grpSpPr bwMode="auto">
          <a:xfrm>
            <a:off x="4113041" y="2252397"/>
            <a:ext cx="145440" cy="72008"/>
            <a:chOff x="2987824" y="3465003"/>
            <a:chExt cx="144851" cy="72009"/>
          </a:xfrm>
        </p:grpSpPr>
        <p:cxnSp>
          <p:nvCxnSpPr>
            <p:cNvPr id="215" name="Łącznik prosty 214"/>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216" name="Elipsa 215"/>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upa 256"/>
          <p:cNvGrpSpPr>
            <a:grpSpLocks/>
          </p:cNvGrpSpPr>
          <p:nvPr/>
        </p:nvGrpSpPr>
        <p:grpSpPr bwMode="auto">
          <a:xfrm>
            <a:off x="5229040" y="2045015"/>
            <a:ext cx="1028160" cy="599103"/>
            <a:chOff x="5580112" y="2564904"/>
            <a:chExt cx="1028156" cy="600164"/>
          </a:xfrm>
        </p:grpSpPr>
        <p:sp>
          <p:nvSpPr>
            <p:cNvPr id="251" name="Prostokąt zaokrąglony 250"/>
            <p:cNvSpPr/>
            <p:nvPr/>
          </p:nvSpPr>
          <p:spPr bwMode="auto">
            <a:xfrm>
              <a:off x="5652112" y="2589430"/>
              <a:ext cx="866877" cy="53668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8"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grpSp>
      <p:grpSp>
        <p:nvGrpSpPr>
          <p:cNvPr id="9" name="Grupa 255"/>
          <p:cNvGrpSpPr>
            <a:grpSpLocks/>
          </p:cNvGrpSpPr>
          <p:nvPr/>
        </p:nvGrpSpPr>
        <p:grpSpPr bwMode="auto">
          <a:xfrm>
            <a:off x="6677681" y="2201997"/>
            <a:ext cx="1052640" cy="286617"/>
            <a:chOff x="6740866" y="2710507"/>
            <a:chExt cx="1052366" cy="286713"/>
          </a:xfrm>
        </p:grpSpPr>
        <p:sp>
          <p:nvSpPr>
            <p:cNvPr id="256" name="Prostokąt zaokrąglony 255"/>
            <p:cNvSpPr/>
            <p:nvPr/>
          </p:nvSpPr>
          <p:spPr bwMode="auto">
            <a:xfrm>
              <a:off x="6740866" y="2710507"/>
              <a:ext cx="1052366" cy="285246"/>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5" name="pole tekstowe 291"/>
            <p:cNvSpPr txBox="1">
              <a:spLocks noChangeArrowheads="1"/>
            </p:cNvSpPr>
            <p:nvPr/>
          </p:nvSpPr>
          <p:spPr bwMode="auto">
            <a:xfrm>
              <a:off x="6932294" y="2735522"/>
              <a:ext cx="860936" cy="261698"/>
            </a:xfrm>
            <a:prstGeom prst="rect">
              <a:avLst/>
            </a:prstGeom>
            <a:noFill/>
            <a:ln w="9525">
              <a:noFill/>
              <a:miter lim="800000"/>
              <a:headEnd/>
              <a:tailEnd/>
            </a:ln>
          </p:spPr>
          <p:txBody>
            <a:bodyPr>
              <a:spAutoFit/>
            </a:bodyPr>
            <a:lstStyle/>
            <a:p>
              <a:pPr algn="ctr"/>
              <a:r>
                <a:rPr lang="pl-PL" sz="1100">
                  <a:latin typeface="Calibri" pitchFamily="34" charset="0"/>
                </a:rPr>
                <a:t>AIR registry</a:t>
              </a:r>
            </a:p>
          </p:txBody>
        </p:sp>
        <p:pic>
          <p:nvPicPr>
            <p:cNvPr id="24646" name="Obraz 254" descr="1368547602_onebit_14.png"/>
            <p:cNvPicPr>
              <a:picLocks noChangeAspect="1"/>
            </p:cNvPicPr>
            <p:nvPr/>
          </p:nvPicPr>
          <p:blipFill>
            <a:blip r:embed="rId4" cstate="print"/>
            <a:srcRect/>
            <a:stretch>
              <a:fillRect/>
            </a:stretch>
          </p:blipFill>
          <p:spPr bwMode="auto">
            <a:xfrm>
              <a:off x="6778621" y="2727800"/>
              <a:ext cx="252171" cy="252172"/>
            </a:xfrm>
            <a:prstGeom prst="rect">
              <a:avLst/>
            </a:prstGeom>
            <a:noFill/>
            <a:ln w="9525">
              <a:noFill/>
              <a:miter lim="800000"/>
              <a:headEnd/>
              <a:tailEnd/>
            </a:ln>
          </p:spPr>
        </p:pic>
      </p:grpSp>
      <p:sp>
        <p:nvSpPr>
          <p:cNvPr id="259" name="Prostokąt zaokrąglony 258"/>
          <p:cNvSpPr/>
          <p:nvPr/>
        </p:nvSpPr>
        <p:spPr bwMode="auto">
          <a:xfrm>
            <a:off x="919121" y="2592272"/>
            <a:ext cx="1776960" cy="49685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94" name="pole tekstowe 291"/>
          <p:cNvSpPr txBox="1">
            <a:spLocks noChangeArrowheads="1"/>
          </p:cNvSpPr>
          <p:nvPr/>
        </p:nvSpPr>
        <p:spPr bwMode="auto">
          <a:xfrm>
            <a:off x="936400" y="2618195"/>
            <a:ext cx="1687680" cy="427725"/>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OncoSimulator Submission Form</a:t>
            </a:r>
            <a:endParaRPr lang="en-US" sz="1100">
              <a:latin typeface="Calibri" pitchFamily="34" charset="0"/>
            </a:endParaRPr>
          </a:p>
        </p:txBody>
      </p:sp>
      <p:sp>
        <p:nvSpPr>
          <p:cNvPr id="265" name="Prostokąt zaokrąglony 264"/>
          <p:cNvSpPr/>
          <p:nvPr/>
        </p:nvSpPr>
        <p:spPr bwMode="auto">
          <a:xfrm>
            <a:off x="770800"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0" name="Grupa 289"/>
          <p:cNvGrpSpPr>
            <a:grpSpLocks/>
          </p:cNvGrpSpPr>
          <p:nvPr/>
        </p:nvGrpSpPr>
        <p:grpSpPr bwMode="auto">
          <a:xfrm>
            <a:off x="1104879" y="4320452"/>
            <a:ext cx="1647715" cy="430888"/>
            <a:chOff x="2392910" y="1835617"/>
            <a:chExt cx="2086995" cy="475660"/>
          </a:xfrm>
        </p:grpSpPr>
        <p:sp>
          <p:nvSpPr>
            <p:cNvPr id="267" name="Prostokąt zaokrąglony 266"/>
            <p:cNvSpPr/>
            <p:nvPr/>
          </p:nvSpPr>
          <p:spPr bwMode="auto">
            <a:xfrm>
              <a:off x="2392910" y="1835617"/>
              <a:ext cx="1867679" cy="3052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3" name="pole tekstowe 291"/>
            <p:cNvSpPr txBox="1">
              <a:spLocks noChangeArrowheads="1"/>
            </p:cNvSpPr>
            <p:nvPr/>
          </p:nvSpPr>
          <p:spPr bwMode="auto">
            <a:xfrm>
              <a:off x="2402394" y="1835618"/>
              <a:ext cx="2077511" cy="475659"/>
            </a:xfrm>
            <a:prstGeom prst="rect">
              <a:avLst/>
            </a:prstGeom>
            <a:noFill/>
            <a:ln w="9525">
              <a:noFill/>
              <a:miter lim="800000"/>
              <a:headEnd/>
              <a:tailEnd/>
            </a:ln>
          </p:spPr>
          <p:txBody>
            <a:bodyPr>
              <a:spAutoFit/>
            </a:bodyPr>
            <a:lstStyle/>
            <a:p>
              <a:r>
                <a:rPr lang="pl-PL" sz="1100">
                  <a:latin typeface="Calibri" pitchFamily="34" charset="0"/>
                </a:rPr>
                <a:t>P-Medicine Data Cloud</a:t>
              </a:r>
              <a:endParaRPr lang="en-US" sz="1100">
                <a:latin typeface="Calibri" pitchFamily="34" charset="0"/>
              </a:endParaRPr>
            </a:p>
          </p:txBody>
        </p:sp>
      </p:grpSp>
      <p:cxnSp>
        <p:nvCxnSpPr>
          <p:cNvPr id="272" name="Łącznik prosty 84"/>
          <p:cNvCxnSpPr/>
          <p:nvPr/>
        </p:nvCxnSpPr>
        <p:spPr bwMode="auto">
          <a:xfrm flipV="1">
            <a:off x="3416081" y="2305683"/>
            <a:ext cx="64800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bwMode="auto">
          <a:xfrm>
            <a:off x="3418960" y="2305683"/>
            <a:ext cx="0" cy="52277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74" name="Łącznik prosty 84"/>
          <p:cNvCxnSpPr/>
          <p:nvPr/>
        </p:nvCxnSpPr>
        <p:spPr bwMode="auto">
          <a:xfrm flipH="1">
            <a:off x="2700401" y="2828457"/>
            <a:ext cx="718560" cy="0"/>
          </a:xfrm>
          <a:prstGeom prst="straightConnector1">
            <a:avLst/>
          </a:prstGeom>
          <a:ln>
            <a:solidFill>
              <a:srgbClr val="385D8A"/>
            </a:solidFill>
            <a:tailEnd type="none"/>
          </a:ln>
        </p:spPr>
        <p:style>
          <a:lnRef idx="1">
            <a:schemeClr val="accent1"/>
          </a:lnRef>
          <a:fillRef idx="0">
            <a:schemeClr val="accent1"/>
          </a:fillRef>
          <a:effectRef idx="0">
            <a:schemeClr val="accent1"/>
          </a:effectRef>
          <a:fontRef idx="minor">
            <a:schemeClr val="tx1"/>
          </a:fontRef>
        </p:style>
      </p:cxnSp>
      <p:cxnSp>
        <p:nvCxnSpPr>
          <p:cNvPr id="275" name="Łącznik prosty 84"/>
          <p:cNvCxnSpPr/>
          <p:nvPr/>
        </p:nvCxnSpPr>
        <p:spPr bwMode="auto">
          <a:xfrm flipH="1">
            <a:off x="2569361" y="3807760"/>
            <a:ext cx="117648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Łącznik prosty 84"/>
          <p:cNvCxnSpPr/>
          <p:nvPr/>
        </p:nvCxnSpPr>
        <p:spPr>
          <a:xfrm flipH="1" flipV="1">
            <a:off x="6224081" y="2344566"/>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9" name="Prostokąt zaokrąglony 278"/>
          <p:cNvSpPr/>
          <p:nvPr/>
        </p:nvSpPr>
        <p:spPr bwMode="auto">
          <a:xfrm>
            <a:off x="936401" y="3220179"/>
            <a:ext cx="1776960" cy="849689"/>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603" name="pole tekstowe 291"/>
          <p:cNvSpPr txBox="1">
            <a:spLocks noChangeArrowheads="1"/>
          </p:cNvSpPr>
          <p:nvPr/>
        </p:nvSpPr>
        <p:spPr bwMode="auto">
          <a:xfrm>
            <a:off x="955121" y="3246101"/>
            <a:ext cx="1686240" cy="26066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Visualization window</a:t>
            </a:r>
            <a:endParaRPr lang="en-US" sz="1100">
              <a:latin typeface="Calibri" pitchFamily="34" charset="0"/>
            </a:endParaRPr>
          </a:p>
        </p:txBody>
      </p:sp>
      <p:pic>
        <p:nvPicPr>
          <p:cNvPr id="24604" name="Obraz 254" descr="1368547602_onebit_14.png"/>
          <p:cNvPicPr>
            <a:picLocks noChangeAspect="1"/>
          </p:cNvPicPr>
          <p:nvPr/>
        </p:nvPicPr>
        <p:blipFill>
          <a:blip r:embed="rId4" cstate="print"/>
          <a:srcRect/>
          <a:stretch>
            <a:fillRect/>
          </a:stretch>
        </p:blipFill>
        <p:spPr bwMode="auto">
          <a:xfrm>
            <a:off x="1025680" y="4657449"/>
            <a:ext cx="499680" cy="499733"/>
          </a:xfrm>
          <a:prstGeom prst="rect">
            <a:avLst/>
          </a:prstGeom>
          <a:noFill/>
          <a:ln w="9525">
            <a:noFill/>
            <a:miter lim="800000"/>
            <a:headEnd/>
            <a:tailEnd/>
          </a:ln>
        </p:spPr>
      </p:pic>
      <p:pic>
        <p:nvPicPr>
          <p:cNvPr id="24605" name="Obraz 254" descr="1368547602_onebit_14.png"/>
          <p:cNvPicPr>
            <a:picLocks noChangeAspect="1"/>
          </p:cNvPicPr>
          <p:nvPr/>
        </p:nvPicPr>
        <p:blipFill>
          <a:blip r:embed="rId4" cstate="print"/>
          <a:srcRect/>
          <a:stretch>
            <a:fillRect/>
          </a:stretch>
        </p:blipFill>
        <p:spPr bwMode="auto">
          <a:xfrm>
            <a:off x="1482161" y="4657449"/>
            <a:ext cx="499680" cy="499733"/>
          </a:xfrm>
          <a:prstGeom prst="rect">
            <a:avLst/>
          </a:prstGeom>
          <a:noFill/>
          <a:ln w="9525">
            <a:noFill/>
            <a:miter lim="800000"/>
            <a:headEnd/>
            <a:tailEnd/>
          </a:ln>
        </p:spPr>
      </p:pic>
      <p:sp>
        <p:nvSpPr>
          <p:cNvPr id="24606" name="pole tekstowe 291"/>
          <p:cNvSpPr txBox="1">
            <a:spLocks noChangeArrowheads="1"/>
          </p:cNvSpPr>
          <p:nvPr/>
        </p:nvSpPr>
        <p:spPr bwMode="auto">
          <a:xfrm>
            <a:off x="1786001"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grpSp>
        <p:nvGrpSpPr>
          <p:cNvPr id="11" name="Grupa 293"/>
          <p:cNvGrpSpPr>
            <a:grpSpLocks/>
          </p:cNvGrpSpPr>
          <p:nvPr/>
        </p:nvGrpSpPr>
        <p:grpSpPr bwMode="auto">
          <a:xfrm>
            <a:off x="4725041" y="2763653"/>
            <a:ext cx="684000" cy="810344"/>
            <a:chOff x="4933807" y="3069171"/>
            <a:chExt cx="753487" cy="893767"/>
          </a:xfrm>
        </p:grpSpPr>
        <p:sp>
          <p:nvSpPr>
            <p:cNvPr id="291" name="Prostokąt zaokrąglony 290"/>
            <p:cNvSpPr/>
            <p:nvPr/>
          </p:nvSpPr>
          <p:spPr bwMode="auto">
            <a:xfrm>
              <a:off x="5032157" y="3069171"/>
              <a:ext cx="583754" cy="85456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40" name="Obraz 118" descr="1368547005_server.png"/>
            <p:cNvPicPr>
              <a:picLocks noChangeAspect="1"/>
            </p:cNvPicPr>
            <p:nvPr/>
          </p:nvPicPr>
          <p:blipFill>
            <a:blip r:embed="rId5" cstate="print"/>
            <a:srcRect/>
            <a:stretch>
              <a:fillRect/>
            </a:stretch>
          </p:blipFill>
          <p:spPr bwMode="auto">
            <a:xfrm>
              <a:off x="5112320" y="3131765"/>
              <a:ext cx="403180" cy="403181"/>
            </a:xfrm>
            <a:prstGeom prst="rect">
              <a:avLst/>
            </a:prstGeom>
            <a:noFill/>
            <a:ln w="9525">
              <a:noFill/>
              <a:miter lim="800000"/>
              <a:headEnd/>
              <a:tailEnd/>
            </a:ln>
          </p:spPr>
        </p:pic>
        <p:sp>
          <p:nvSpPr>
            <p:cNvPr id="24641" name="pole tekstowe 303"/>
            <p:cNvSpPr txBox="1">
              <a:spLocks noChangeArrowheads="1"/>
            </p:cNvSpPr>
            <p:nvPr/>
          </p:nvSpPr>
          <p:spPr bwMode="auto">
            <a:xfrm>
              <a:off x="4933807" y="3480179"/>
              <a:ext cx="753487" cy="48275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a:t>
              </a:r>
            </a:p>
            <a:p>
              <a:pPr algn="ctr"/>
              <a:r>
                <a:rPr lang="pl-PL" sz="1100">
                  <a:latin typeface="Calibri" pitchFamily="34" charset="0"/>
                </a:rPr>
                <a:t>HN</a:t>
              </a:r>
            </a:p>
          </p:txBody>
        </p:sp>
      </p:grpSp>
      <p:grpSp>
        <p:nvGrpSpPr>
          <p:cNvPr id="12" name="Grupa 303"/>
          <p:cNvGrpSpPr>
            <a:grpSpLocks/>
          </p:cNvGrpSpPr>
          <p:nvPr/>
        </p:nvGrpSpPr>
        <p:grpSpPr bwMode="auto">
          <a:xfrm>
            <a:off x="5616400" y="2763650"/>
            <a:ext cx="2440800" cy="787858"/>
            <a:chOff x="5877991" y="3059757"/>
            <a:chExt cx="2690713" cy="868967"/>
          </a:xfrm>
        </p:grpSpPr>
        <p:sp>
          <p:nvSpPr>
            <p:cNvPr id="288" name="Prostokąt zaokrąglony 287"/>
            <p:cNvSpPr/>
            <p:nvPr/>
          </p:nvSpPr>
          <p:spPr bwMode="auto">
            <a:xfrm>
              <a:off x="5976412" y="3059757"/>
              <a:ext cx="2592292" cy="86409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27" name="Obraz 65" descr="1368547005_server.png"/>
            <p:cNvPicPr>
              <a:picLocks noChangeAspect="1"/>
            </p:cNvPicPr>
            <p:nvPr/>
          </p:nvPicPr>
          <p:blipFill>
            <a:blip r:embed="rId5" cstate="print"/>
            <a:srcRect/>
            <a:stretch>
              <a:fillRect/>
            </a:stretch>
          </p:blipFill>
          <p:spPr bwMode="auto">
            <a:xfrm>
              <a:off x="6048424" y="3131765"/>
              <a:ext cx="403180" cy="403181"/>
            </a:xfrm>
            <a:prstGeom prst="rect">
              <a:avLst/>
            </a:prstGeom>
            <a:noFill/>
            <a:ln w="9525">
              <a:noFill/>
              <a:miter lim="800000"/>
              <a:headEnd/>
              <a:tailEnd/>
            </a:ln>
          </p:spPr>
        </p:pic>
        <p:sp>
          <p:nvSpPr>
            <p:cNvPr id="24628" name="pole tekstowe 303"/>
            <p:cNvSpPr txBox="1">
              <a:spLocks noChangeArrowheads="1"/>
            </p:cNvSpPr>
            <p:nvPr/>
          </p:nvSpPr>
          <p:spPr bwMode="auto">
            <a:xfrm>
              <a:off x="5877991" y="3462938"/>
              <a:ext cx="753487" cy="4657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 WN</a:t>
              </a:r>
            </a:p>
          </p:txBody>
        </p:sp>
        <p:sp>
          <p:nvSpPr>
            <p:cNvPr id="261" name="Prostokąt zaokrąglony 300"/>
            <p:cNvSpPr/>
            <p:nvPr/>
          </p:nvSpPr>
          <p:spPr bwMode="auto">
            <a:xfrm>
              <a:off x="6481219" y="3174123"/>
              <a:ext cx="2016051" cy="279560"/>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0" name="pole tekstowe 303"/>
            <p:cNvSpPr txBox="1">
              <a:spLocks noChangeArrowheads="1"/>
            </p:cNvSpPr>
            <p:nvPr/>
          </p:nvSpPr>
          <p:spPr bwMode="auto">
            <a:xfrm>
              <a:off x="6336456" y="3174907"/>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sp>
          <p:nvSpPr>
            <p:cNvPr id="295" name="Prostokąt zaokrąglony 300"/>
            <p:cNvSpPr/>
            <p:nvPr/>
          </p:nvSpPr>
          <p:spPr bwMode="auto">
            <a:xfrm>
              <a:off x="6481219" y="3544222"/>
              <a:ext cx="2016051" cy="27797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2" name="pole tekstowe 303"/>
            <p:cNvSpPr txBox="1">
              <a:spLocks noChangeArrowheads="1"/>
            </p:cNvSpPr>
            <p:nvPr/>
          </p:nvSpPr>
          <p:spPr bwMode="auto">
            <a:xfrm>
              <a:off x="6336456" y="3543580"/>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pic>
          <p:nvPicPr>
            <p:cNvPr id="24633" name="Obraz 296" descr="1369234713_gnome-cpu.png"/>
            <p:cNvPicPr>
              <a:picLocks noChangeAspect="1"/>
            </p:cNvPicPr>
            <p:nvPr/>
          </p:nvPicPr>
          <p:blipFill>
            <a:blip r:embed="rId6" cstate="print"/>
            <a:srcRect/>
            <a:stretch>
              <a:fillRect/>
            </a:stretch>
          </p:blipFill>
          <p:spPr bwMode="auto">
            <a:xfrm>
              <a:off x="7848624" y="3246914"/>
              <a:ext cx="144016" cy="144016"/>
            </a:xfrm>
            <a:prstGeom prst="rect">
              <a:avLst/>
            </a:prstGeom>
            <a:noFill/>
            <a:ln w="9525">
              <a:noFill/>
              <a:miter lim="800000"/>
              <a:headEnd/>
              <a:tailEnd/>
            </a:ln>
          </p:spPr>
        </p:pic>
        <p:pic>
          <p:nvPicPr>
            <p:cNvPr id="24634" name="Obraz 297" descr="1369234713_gnome-cpu.png"/>
            <p:cNvPicPr>
              <a:picLocks noChangeAspect="1"/>
            </p:cNvPicPr>
            <p:nvPr/>
          </p:nvPicPr>
          <p:blipFill>
            <a:blip r:embed="rId6" cstate="print"/>
            <a:srcRect/>
            <a:stretch>
              <a:fillRect/>
            </a:stretch>
          </p:blipFill>
          <p:spPr bwMode="auto">
            <a:xfrm>
              <a:off x="7992640" y="3246914"/>
              <a:ext cx="144016" cy="144016"/>
            </a:xfrm>
            <a:prstGeom prst="rect">
              <a:avLst/>
            </a:prstGeom>
            <a:noFill/>
            <a:ln w="9525">
              <a:noFill/>
              <a:miter lim="800000"/>
              <a:headEnd/>
              <a:tailEnd/>
            </a:ln>
          </p:spPr>
        </p:pic>
        <p:pic>
          <p:nvPicPr>
            <p:cNvPr id="24635" name="Obraz 298" descr="1369234713_gnome-cpu.png"/>
            <p:cNvPicPr>
              <a:picLocks noChangeAspect="1"/>
            </p:cNvPicPr>
            <p:nvPr/>
          </p:nvPicPr>
          <p:blipFill>
            <a:blip r:embed="rId6" cstate="print"/>
            <a:srcRect/>
            <a:stretch>
              <a:fillRect/>
            </a:stretch>
          </p:blipFill>
          <p:spPr bwMode="auto">
            <a:xfrm>
              <a:off x="8136656" y="3246914"/>
              <a:ext cx="144016" cy="144016"/>
            </a:xfrm>
            <a:prstGeom prst="rect">
              <a:avLst/>
            </a:prstGeom>
            <a:noFill/>
            <a:ln w="9525">
              <a:noFill/>
              <a:miter lim="800000"/>
              <a:headEnd/>
              <a:tailEnd/>
            </a:ln>
          </p:spPr>
        </p:pic>
        <p:pic>
          <p:nvPicPr>
            <p:cNvPr id="24636" name="Obraz 299" descr="1369234713_gnome-cpu.png"/>
            <p:cNvPicPr>
              <a:picLocks noChangeAspect="1"/>
            </p:cNvPicPr>
            <p:nvPr/>
          </p:nvPicPr>
          <p:blipFill>
            <a:blip r:embed="rId6" cstate="print"/>
            <a:srcRect/>
            <a:stretch>
              <a:fillRect/>
            </a:stretch>
          </p:blipFill>
          <p:spPr bwMode="auto">
            <a:xfrm>
              <a:off x="8280672" y="3246914"/>
              <a:ext cx="144016" cy="144016"/>
            </a:xfrm>
            <a:prstGeom prst="rect">
              <a:avLst/>
            </a:prstGeom>
            <a:noFill/>
            <a:ln w="9525">
              <a:noFill/>
              <a:miter lim="800000"/>
              <a:headEnd/>
              <a:tailEnd/>
            </a:ln>
          </p:spPr>
        </p:pic>
        <p:pic>
          <p:nvPicPr>
            <p:cNvPr id="24637" name="Obraz 300" descr="1369234713_gnome-cpu.png"/>
            <p:cNvPicPr>
              <a:picLocks noChangeAspect="1"/>
            </p:cNvPicPr>
            <p:nvPr/>
          </p:nvPicPr>
          <p:blipFill>
            <a:blip r:embed="rId6" cstate="print"/>
            <a:srcRect/>
            <a:stretch>
              <a:fillRect/>
            </a:stretch>
          </p:blipFill>
          <p:spPr bwMode="auto">
            <a:xfrm>
              <a:off x="7992640" y="3606954"/>
              <a:ext cx="144016" cy="144016"/>
            </a:xfrm>
            <a:prstGeom prst="rect">
              <a:avLst/>
            </a:prstGeom>
            <a:noFill/>
            <a:ln w="9525">
              <a:noFill/>
              <a:miter lim="800000"/>
              <a:headEnd/>
              <a:tailEnd/>
            </a:ln>
          </p:spPr>
        </p:pic>
        <p:pic>
          <p:nvPicPr>
            <p:cNvPr id="24638" name="Obraz 301" descr="1369234713_gnome-cpu.png"/>
            <p:cNvPicPr>
              <a:picLocks noChangeAspect="1"/>
            </p:cNvPicPr>
            <p:nvPr/>
          </p:nvPicPr>
          <p:blipFill>
            <a:blip r:embed="rId6" cstate="print"/>
            <a:srcRect/>
            <a:stretch>
              <a:fillRect/>
            </a:stretch>
          </p:blipFill>
          <p:spPr bwMode="auto">
            <a:xfrm>
              <a:off x="8136656" y="3606954"/>
              <a:ext cx="144016" cy="144016"/>
            </a:xfrm>
            <a:prstGeom prst="rect">
              <a:avLst/>
            </a:prstGeom>
            <a:noFill/>
            <a:ln w="9525">
              <a:noFill/>
              <a:miter lim="800000"/>
              <a:headEnd/>
              <a:tailEnd/>
            </a:ln>
          </p:spPr>
        </p:pic>
      </p:grpSp>
      <p:cxnSp>
        <p:nvCxnSpPr>
          <p:cNvPr id="305" name="Łącznik prosty 84"/>
          <p:cNvCxnSpPr/>
          <p:nvPr/>
        </p:nvCxnSpPr>
        <p:spPr>
          <a:xfrm flipH="1">
            <a:off x="5394641" y="3161132"/>
            <a:ext cx="26064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a 315"/>
          <p:cNvGrpSpPr>
            <a:grpSpLocks/>
          </p:cNvGrpSpPr>
          <p:nvPr/>
        </p:nvGrpSpPr>
        <p:grpSpPr bwMode="auto">
          <a:xfrm>
            <a:off x="4856081" y="2305683"/>
            <a:ext cx="393120" cy="391721"/>
            <a:chOff x="5040312" y="2555701"/>
            <a:chExt cx="433388" cy="432048"/>
          </a:xfrm>
        </p:grpSpPr>
        <p:cxnSp>
          <p:nvCxnSpPr>
            <p:cNvPr id="276" name="Łącznik prosty 84"/>
            <p:cNvCxnSpPr/>
            <p:nvPr/>
          </p:nvCxnSpPr>
          <p:spPr>
            <a:xfrm flipH="1" flipV="1">
              <a:off x="5040312" y="2555701"/>
              <a:ext cx="433388"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1" name="Łącznik prosty 84"/>
            <p:cNvCxnSpPr/>
            <p:nvPr/>
          </p:nvCxnSpPr>
          <p:spPr>
            <a:xfrm flipV="1">
              <a:off x="5256212" y="2555701"/>
              <a:ext cx="0" cy="432048"/>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19" name="Prostokąt zaokrąglony 318"/>
          <p:cNvSpPr/>
          <p:nvPr/>
        </p:nvSpPr>
        <p:spPr bwMode="auto">
          <a:xfrm>
            <a:off x="5342801"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4" name="Grupa 289"/>
          <p:cNvGrpSpPr>
            <a:grpSpLocks/>
          </p:cNvGrpSpPr>
          <p:nvPr/>
        </p:nvGrpSpPr>
        <p:grpSpPr bwMode="auto">
          <a:xfrm>
            <a:off x="5509840" y="4320454"/>
            <a:ext cx="2089440" cy="276509"/>
            <a:chOff x="2246853" y="1835616"/>
            <a:chExt cx="2977405" cy="305242"/>
          </a:xfrm>
        </p:grpSpPr>
        <p:sp>
          <p:nvSpPr>
            <p:cNvPr id="321" name="Prostokąt zaokrąglony 320"/>
            <p:cNvSpPr/>
            <p:nvPr/>
          </p:nvSpPr>
          <p:spPr bwMode="auto">
            <a:xfrm>
              <a:off x="2246853" y="1835616"/>
              <a:ext cx="2572597" cy="3052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23" name="pole tekstowe 291"/>
            <p:cNvSpPr txBox="1">
              <a:spLocks noChangeArrowheads="1"/>
            </p:cNvSpPr>
            <p:nvPr/>
          </p:nvSpPr>
          <p:spPr bwMode="auto">
            <a:xfrm>
              <a:off x="2246853" y="1835616"/>
              <a:ext cx="2977405" cy="288795"/>
            </a:xfrm>
            <a:prstGeom prst="rect">
              <a:avLst/>
            </a:prstGeom>
            <a:noFill/>
            <a:ln w="9525">
              <a:noFill/>
              <a:miter lim="800000"/>
              <a:headEnd/>
              <a:tailEnd/>
            </a:ln>
          </p:spPr>
          <p:txBody>
            <a:bodyPr>
              <a:spAutoFit/>
            </a:bodyPr>
            <a:lstStyle/>
            <a:p>
              <a:r>
                <a:rPr lang="pl-PL" sz="1100">
                  <a:latin typeface="Calibri" pitchFamily="34" charset="0"/>
                </a:rPr>
                <a:t>LOBCDER Storage Federation</a:t>
              </a:r>
              <a:endParaRPr lang="en-US" sz="1100">
                <a:latin typeface="Calibri" pitchFamily="34" charset="0"/>
              </a:endParaRPr>
            </a:p>
          </p:txBody>
        </p:sp>
      </p:grpSp>
      <p:pic>
        <p:nvPicPr>
          <p:cNvPr id="24613" name="Obraz 254" descr="1368547602_onebit_14.png"/>
          <p:cNvPicPr>
            <a:picLocks noChangeAspect="1"/>
          </p:cNvPicPr>
          <p:nvPr/>
        </p:nvPicPr>
        <p:blipFill>
          <a:blip r:embed="rId4" cstate="print"/>
          <a:srcRect/>
          <a:stretch>
            <a:fillRect/>
          </a:stretch>
        </p:blipFill>
        <p:spPr bwMode="auto">
          <a:xfrm>
            <a:off x="5597681" y="4657449"/>
            <a:ext cx="499680" cy="499733"/>
          </a:xfrm>
          <a:prstGeom prst="rect">
            <a:avLst/>
          </a:prstGeom>
          <a:noFill/>
          <a:ln w="9525">
            <a:noFill/>
            <a:miter lim="800000"/>
            <a:headEnd/>
            <a:tailEnd/>
          </a:ln>
        </p:spPr>
      </p:pic>
      <p:pic>
        <p:nvPicPr>
          <p:cNvPr id="24614" name="Obraz 254" descr="1368547602_onebit_14.png"/>
          <p:cNvPicPr>
            <a:picLocks noChangeAspect="1"/>
          </p:cNvPicPr>
          <p:nvPr/>
        </p:nvPicPr>
        <p:blipFill>
          <a:blip r:embed="rId4" cstate="print"/>
          <a:srcRect/>
          <a:stretch>
            <a:fillRect/>
          </a:stretch>
        </p:blipFill>
        <p:spPr bwMode="auto">
          <a:xfrm>
            <a:off x="6055600" y="4657449"/>
            <a:ext cx="498240" cy="499733"/>
          </a:xfrm>
          <a:prstGeom prst="rect">
            <a:avLst/>
          </a:prstGeom>
          <a:noFill/>
          <a:ln w="9525">
            <a:noFill/>
            <a:miter lim="800000"/>
            <a:headEnd/>
            <a:tailEnd/>
          </a:ln>
        </p:spPr>
      </p:pic>
      <p:sp>
        <p:nvSpPr>
          <p:cNvPr id="24615" name="pole tekstowe 291"/>
          <p:cNvSpPr txBox="1">
            <a:spLocks noChangeArrowheads="1"/>
          </p:cNvSpPr>
          <p:nvPr/>
        </p:nvSpPr>
        <p:spPr bwMode="auto">
          <a:xfrm>
            <a:off x="6358000"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cxnSp>
        <p:nvCxnSpPr>
          <p:cNvPr id="326" name="Łącznik prosty 84"/>
          <p:cNvCxnSpPr/>
          <p:nvPr/>
        </p:nvCxnSpPr>
        <p:spPr>
          <a:xfrm flipV="1">
            <a:off x="6358000" y="3482286"/>
            <a:ext cx="0" cy="783442"/>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8" name="Łącznik prosty 337"/>
          <p:cNvCxnSpPr/>
          <p:nvPr/>
        </p:nvCxnSpPr>
        <p:spPr bwMode="auto">
          <a:xfrm>
            <a:off x="3745840" y="3807760"/>
            <a:ext cx="0" cy="980743"/>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341" name="Łącznik prosty 84"/>
          <p:cNvCxnSpPr/>
          <p:nvPr/>
        </p:nvCxnSpPr>
        <p:spPr bwMode="auto">
          <a:xfrm flipH="1">
            <a:off x="2896241" y="4788503"/>
            <a:ext cx="241776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4619" name="pole tekstowe 291"/>
          <p:cNvSpPr txBox="1">
            <a:spLocks noChangeArrowheads="1"/>
          </p:cNvSpPr>
          <p:nvPr/>
        </p:nvSpPr>
        <p:spPr bwMode="auto">
          <a:xfrm>
            <a:off x="2782481" y="2805415"/>
            <a:ext cx="1028160" cy="362918"/>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Launch Atomic Services</a:t>
            </a:r>
          </a:p>
        </p:txBody>
      </p:sp>
      <p:sp>
        <p:nvSpPr>
          <p:cNvPr id="24620" name="pole tekstowe 291"/>
          <p:cNvSpPr txBox="1">
            <a:spLocks noChangeArrowheads="1"/>
          </p:cNvSpPr>
          <p:nvPr/>
        </p:nvSpPr>
        <p:spPr bwMode="auto">
          <a:xfrm>
            <a:off x="6228400" y="3886969"/>
            <a:ext cx="1028160" cy="22322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Store output</a:t>
            </a:r>
          </a:p>
        </p:txBody>
      </p:sp>
      <p:sp>
        <p:nvSpPr>
          <p:cNvPr id="24621" name="pole tekstowe 291"/>
          <p:cNvSpPr txBox="1">
            <a:spLocks noChangeArrowheads="1"/>
          </p:cNvSpPr>
          <p:nvPr/>
        </p:nvSpPr>
        <p:spPr bwMode="auto">
          <a:xfrm>
            <a:off x="2831440" y="3297946"/>
            <a:ext cx="1370880" cy="50261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Mount LOBCDER and select results for storage in P-Medicine Data Cloud</a:t>
            </a:r>
          </a:p>
        </p:txBody>
      </p:sp>
      <p:sp>
        <p:nvSpPr>
          <p:cNvPr id="85"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p</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m</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edicine</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OncoSimulator</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669682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pole tekstowe 41"/>
          <p:cNvSpPr txBox="1"/>
          <p:nvPr/>
        </p:nvSpPr>
        <p:spPr>
          <a:xfrm>
            <a:off x="391681" y="1086864"/>
            <a:ext cx="8229600" cy="4761952"/>
          </a:xfrm>
          <a:prstGeom prst="rect">
            <a:avLst/>
          </a:prstGeom>
          <a:noFill/>
        </p:spPr>
        <p:txBody>
          <a:bodyPr lIns="82936" tIns="41469" rIns="82936" bIns="41469">
            <a:spAutoFit/>
          </a:bodyPr>
          <a:lstStyle/>
          <a:p>
            <a:pPr>
              <a:defRPr/>
            </a:pPr>
            <a:r>
              <a:rPr lang="pl-PL" sz="1600" dirty="0" err="1">
                <a:solidFill>
                  <a:srgbClr val="00B050"/>
                </a:solidFill>
                <a:latin typeface="+mj-lt"/>
              </a:rPr>
              <a:t>Application</a:t>
            </a:r>
            <a:r>
              <a:rPr lang="pl-PL" sz="1600" dirty="0">
                <a:solidFill>
                  <a:srgbClr val="00B050"/>
                </a:solidFill>
                <a:latin typeface="+mj-lt"/>
              </a:rPr>
              <a:t> </a:t>
            </a:r>
            <a:r>
              <a:rPr lang="pl-PL" sz="1600" dirty="0" err="1">
                <a:solidFill>
                  <a:srgbClr val="00B050"/>
                </a:solidFill>
                <a:latin typeface="+mj-lt"/>
              </a:rPr>
              <a:t>deployment</a:t>
            </a:r>
            <a:endParaRPr lang="pl-PL" sz="1600" dirty="0">
              <a:solidFill>
                <a:srgbClr val="00B050"/>
              </a:solidFill>
              <a:latin typeface="+mj-lt"/>
            </a:endParaRPr>
          </a:p>
          <a:p>
            <a:pPr marL="164162" indent="-164162">
              <a:buFont typeface="Arial" pitchFamily="34" charset="0"/>
              <a:buChar char="•"/>
              <a:defRPr/>
            </a:pPr>
            <a:r>
              <a:rPr lang="pl-PL" sz="1600" dirty="0">
                <a:solidFill>
                  <a:srgbClr val="00B050"/>
                </a:solidFill>
                <a:latin typeface="+mj-lt"/>
              </a:rPr>
              <a:t>T</a:t>
            </a:r>
            <a:r>
              <a:rPr lang="en-US" sz="1600" dirty="0">
                <a:solidFill>
                  <a:srgbClr val="00B050"/>
                </a:solidFill>
                <a:latin typeface="+mj-lt"/>
              </a:rPr>
              <a:t>he P-Medicine </a:t>
            </a:r>
            <a:r>
              <a:rPr lang="en-US" sz="1600" dirty="0" err="1">
                <a:solidFill>
                  <a:srgbClr val="00B050"/>
                </a:solidFill>
                <a:latin typeface="+mj-lt"/>
              </a:rPr>
              <a:t>OncoSimulator</a:t>
            </a:r>
            <a:r>
              <a:rPr lang="en-US" sz="1600" dirty="0">
                <a:solidFill>
                  <a:srgbClr val="00B050"/>
                </a:solidFill>
                <a:latin typeface="+mj-lt"/>
              </a:rPr>
              <a:t> application has been deployed as a </a:t>
            </a:r>
            <a:r>
              <a:rPr lang="pl-PL" sz="1600" dirty="0">
                <a:solidFill>
                  <a:srgbClr val="00B050"/>
                </a:solidFill>
                <a:latin typeface="+mj-lt"/>
              </a:rPr>
              <a:t> </a:t>
            </a:r>
            <a:r>
              <a:rPr lang="en-US" sz="1600" dirty="0">
                <a:solidFill>
                  <a:srgbClr val="00B050"/>
                </a:solidFill>
                <a:latin typeface="+mj-lt"/>
              </a:rPr>
              <a:t>VPH-Share Atomic Service and can be instantiated on our existing cloud </a:t>
            </a:r>
            <a:r>
              <a:rPr lang="en-US" sz="1600" dirty="0" smtClean="0">
                <a:solidFill>
                  <a:srgbClr val="00B050"/>
                </a:solidFill>
                <a:latin typeface="+mj-lt"/>
              </a:rPr>
              <a:t>resources</a:t>
            </a:r>
            <a:r>
              <a:rPr lang="pl-PL" sz="1600" dirty="0" smtClean="0">
                <a:solidFill>
                  <a:srgbClr val="00B050"/>
                </a:solidFill>
                <a:latin typeface="+mj-lt"/>
              </a:rPr>
              <a:t>.</a:t>
            </a:r>
            <a:endParaRPr lang="pl-PL" sz="1600" dirty="0">
              <a:solidFill>
                <a:srgbClr val="00B050"/>
              </a:solidFill>
              <a:latin typeface="+mj-lt"/>
            </a:endParaRPr>
          </a:p>
          <a:p>
            <a:pPr marL="164162" indent="-164162">
              <a:buFont typeface="Arial" pitchFamily="34" charset="0"/>
              <a:buChar char="•"/>
              <a:defRPr/>
            </a:pPr>
            <a:r>
              <a:rPr lang="pl-PL" sz="1600" dirty="0" err="1" smtClean="0">
                <a:solidFill>
                  <a:srgbClr val="00B050"/>
                </a:solidFill>
                <a:latin typeface="+mj-lt"/>
              </a:rPr>
              <a:t>OncoSimulator</a:t>
            </a:r>
            <a:r>
              <a:rPr lang="pl-PL" sz="1600" dirty="0" smtClean="0">
                <a:solidFill>
                  <a:srgbClr val="00B050"/>
                </a:solidFill>
                <a:latin typeface="+mj-lt"/>
              </a:rPr>
              <a:t> </a:t>
            </a:r>
            <a:r>
              <a:rPr lang="pl-PL" sz="1600" dirty="0" err="1">
                <a:solidFill>
                  <a:srgbClr val="00B050"/>
                </a:solidFill>
                <a:latin typeface="+mj-lt"/>
              </a:rPr>
              <a:t>applications</a:t>
            </a:r>
            <a:r>
              <a:rPr lang="pl-PL" sz="1600" dirty="0">
                <a:solidFill>
                  <a:srgbClr val="00B050"/>
                </a:solidFill>
                <a:latin typeface="+mj-lt"/>
              </a:rPr>
              <a:t> </a:t>
            </a:r>
            <a:r>
              <a:rPr lang="pl-PL" sz="1600" dirty="0" err="1">
                <a:solidFill>
                  <a:srgbClr val="00B050"/>
                </a:solidFill>
                <a:latin typeface="+mj-lt"/>
              </a:rPr>
              <a:t>have</a:t>
            </a:r>
            <a:r>
              <a:rPr lang="pl-PL" sz="1600" dirty="0">
                <a:solidFill>
                  <a:srgbClr val="00B050"/>
                </a:solidFill>
                <a:latin typeface="+mj-lt"/>
              </a:rPr>
              <a:t> </a:t>
            </a:r>
            <a:r>
              <a:rPr lang="pl-PL" sz="1600" dirty="0" err="1">
                <a:solidFill>
                  <a:srgbClr val="00B050"/>
                </a:solidFill>
                <a:latin typeface="+mj-lt"/>
              </a:rPr>
              <a:t>been</a:t>
            </a:r>
            <a:r>
              <a:rPr lang="pl-PL" sz="1600" dirty="0">
                <a:solidFill>
                  <a:srgbClr val="00B050"/>
                </a:solidFill>
                <a:latin typeface="+mj-lt"/>
              </a:rPr>
              <a:t> </a:t>
            </a:r>
            <a:r>
              <a:rPr lang="pl-PL" sz="1600" dirty="0" err="1">
                <a:solidFill>
                  <a:srgbClr val="00B050"/>
                </a:solidFill>
                <a:latin typeface="+mj-lt"/>
              </a:rPr>
              <a:t>integrated</a:t>
            </a:r>
            <a:r>
              <a:rPr lang="pl-PL" sz="1600" dirty="0">
                <a:solidFill>
                  <a:srgbClr val="00B050"/>
                </a:solidFill>
                <a:latin typeface="+mj-lt"/>
              </a:rPr>
              <a:t> with the VPH-</a:t>
            </a:r>
            <a:r>
              <a:rPr lang="pl-PL" sz="1600" dirty="0" err="1">
                <a:solidFill>
                  <a:srgbClr val="00B050"/>
                </a:solidFill>
                <a:latin typeface="+mj-lt"/>
              </a:rPr>
              <a:t>Share</a:t>
            </a:r>
            <a:r>
              <a:rPr lang="pl-PL" sz="1600" dirty="0">
                <a:solidFill>
                  <a:srgbClr val="00B050"/>
                </a:solidFill>
                <a:latin typeface="+mj-lt"/>
              </a:rPr>
              <a:t> </a:t>
            </a:r>
            <a:r>
              <a:rPr lang="pl-PL" sz="1600" dirty="0" err="1">
                <a:solidFill>
                  <a:srgbClr val="00B050"/>
                </a:solidFill>
                <a:latin typeface="+mj-lt"/>
              </a:rPr>
              <a:t>semantic</a:t>
            </a:r>
            <a:r>
              <a:rPr lang="pl-PL" sz="1600" dirty="0">
                <a:solidFill>
                  <a:srgbClr val="00B050"/>
                </a:solidFill>
                <a:latin typeface="+mj-lt"/>
              </a:rPr>
              <a:t> registry and </a:t>
            </a:r>
            <a:r>
              <a:rPr lang="pl-PL" sz="1600" dirty="0" err="1">
                <a:solidFill>
                  <a:srgbClr val="00B050"/>
                </a:solidFill>
                <a:latin typeface="+mj-lt"/>
              </a:rPr>
              <a:t>can</a:t>
            </a:r>
            <a:r>
              <a:rPr lang="pl-PL" sz="1600" dirty="0">
                <a:solidFill>
                  <a:srgbClr val="00B050"/>
                </a:solidFill>
                <a:latin typeface="+mj-lt"/>
              </a:rPr>
              <a:t> be </a:t>
            </a:r>
            <a:r>
              <a:rPr lang="pl-PL" sz="1600" dirty="0" err="1">
                <a:solidFill>
                  <a:srgbClr val="00B050"/>
                </a:solidFill>
                <a:latin typeface="+mj-lt"/>
              </a:rPr>
              <a:t>searched</a:t>
            </a:r>
            <a:r>
              <a:rPr lang="pl-PL" sz="1600" dirty="0">
                <a:solidFill>
                  <a:srgbClr val="00B050"/>
                </a:solidFill>
                <a:latin typeface="+mj-lt"/>
              </a:rPr>
              <a:t> for </a:t>
            </a:r>
            <a:r>
              <a:rPr lang="pl-PL" sz="1600" dirty="0" err="1">
                <a:solidFill>
                  <a:srgbClr val="00B050"/>
                </a:solidFill>
                <a:latin typeface="+mj-lt"/>
              </a:rPr>
              <a:t>using</a:t>
            </a:r>
            <a:r>
              <a:rPr lang="pl-PL" sz="1600" dirty="0">
                <a:solidFill>
                  <a:srgbClr val="00B050"/>
                </a:solidFill>
                <a:latin typeface="+mj-lt"/>
              </a:rPr>
              <a:t> </a:t>
            </a:r>
            <a:r>
              <a:rPr lang="pl-PL" sz="1600" dirty="0" err="1">
                <a:solidFill>
                  <a:srgbClr val="00B050"/>
                </a:solidFill>
                <a:latin typeface="+mj-lt"/>
              </a:rPr>
              <a:t>this</a:t>
            </a:r>
            <a:r>
              <a:rPr lang="pl-PL" sz="1600" dirty="0">
                <a:solidFill>
                  <a:srgbClr val="00B050"/>
                </a:solidFill>
                <a:latin typeface="+mj-lt"/>
              </a:rPr>
              <a:t> registry.</a:t>
            </a:r>
            <a:endParaRPr lang="pl-PL" sz="1600" dirty="0">
              <a:latin typeface="+mj-lt"/>
            </a:endParaRPr>
          </a:p>
          <a:p>
            <a:pPr marL="164162" indent="-164162">
              <a:defRPr/>
            </a:pPr>
            <a:endParaRPr lang="pl-PL" sz="1600" dirty="0">
              <a:solidFill>
                <a:srgbClr val="FF0000"/>
              </a:solidFill>
              <a:latin typeface="+mj-lt"/>
            </a:endParaRPr>
          </a:p>
          <a:p>
            <a:pPr marL="164162" indent="-164162">
              <a:defRPr/>
            </a:pPr>
            <a:r>
              <a:rPr lang="en-US" sz="1600" dirty="0">
                <a:solidFill>
                  <a:srgbClr val="FF0000"/>
                </a:solidFill>
                <a:latin typeface="+mj-lt"/>
              </a:rPr>
              <a:t>Security and sensitive data</a:t>
            </a:r>
            <a:endParaRPr lang="pl-PL" sz="1600" dirty="0">
              <a:solidFill>
                <a:srgbClr val="FF0000"/>
              </a:solidFill>
              <a:latin typeface="+mj-lt"/>
            </a:endParaRPr>
          </a:p>
          <a:p>
            <a:pPr marL="164162" indent="-164162">
              <a:buFont typeface="Arial" pitchFamily="34" charset="0"/>
              <a:buChar char="•"/>
              <a:defRPr/>
            </a:pPr>
            <a:r>
              <a:rPr lang="en-US" sz="1600" dirty="0">
                <a:solidFill>
                  <a:srgbClr val="FF0000"/>
                </a:solidFill>
                <a:latin typeface="+mj-lt"/>
              </a:rPr>
              <a:t>First approach to a gateway service for translating requests from one service to another: </a:t>
            </a:r>
            <a:br>
              <a:rPr lang="en-US" sz="1600" dirty="0">
                <a:solidFill>
                  <a:srgbClr val="FF0000"/>
                </a:solidFill>
                <a:latin typeface="+mj-lt"/>
              </a:rPr>
            </a:br>
            <a:r>
              <a:rPr lang="en-US" sz="1600" dirty="0">
                <a:solidFill>
                  <a:srgbClr val="FF0000"/>
                </a:solidFill>
                <a:latin typeface="+mj-lt"/>
              </a:rPr>
              <a:t>security token translation service to enable Share </a:t>
            </a:r>
            <a:r>
              <a:rPr lang="pl-PL" sz="1600" dirty="0">
                <a:solidFill>
                  <a:srgbClr val="FF0000"/>
                </a:solidFill>
                <a:latin typeface="+mj-lt"/>
              </a:rPr>
              <a:t>- </a:t>
            </a:r>
            <a:r>
              <a:rPr lang="en-US" sz="1600" dirty="0">
                <a:solidFill>
                  <a:srgbClr val="FF0000"/>
                </a:solidFill>
                <a:latin typeface="+mj-lt"/>
              </a:rPr>
              <a:t>P-Med</a:t>
            </a:r>
            <a:r>
              <a:rPr lang="pl-PL" sz="1600" dirty="0" err="1">
                <a:solidFill>
                  <a:srgbClr val="FF0000"/>
                </a:solidFill>
                <a:latin typeface="+mj-lt"/>
              </a:rPr>
              <a:t>icine</a:t>
            </a:r>
            <a:r>
              <a:rPr lang="en-US" sz="1600" dirty="0">
                <a:solidFill>
                  <a:srgbClr val="FF0000"/>
                </a:solidFill>
                <a:latin typeface="+mj-lt"/>
              </a:rPr>
              <a:t> interoperability</a:t>
            </a:r>
            <a:r>
              <a:rPr lang="pl-PL" sz="1600" dirty="0">
                <a:solidFill>
                  <a:srgbClr val="FF0000"/>
                </a:solidFill>
                <a:latin typeface="+mj-lt"/>
              </a:rPr>
              <a:t>.</a:t>
            </a:r>
          </a:p>
          <a:p>
            <a:pPr marL="164162" indent="-164162">
              <a:buFont typeface="Arial" pitchFamily="34" charset="0"/>
              <a:buChar char="•"/>
              <a:defRPr/>
            </a:pPr>
            <a:r>
              <a:rPr lang="pl-PL" sz="1600" dirty="0" err="1">
                <a:solidFill>
                  <a:srgbClr val="FF0000"/>
                </a:solidFill>
                <a:latin typeface="+mj-lt"/>
              </a:rPr>
              <a:t>BioMedTown</a:t>
            </a:r>
            <a:r>
              <a:rPr lang="pl-PL" sz="1600" dirty="0">
                <a:solidFill>
                  <a:srgbClr val="FF0000"/>
                </a:solidFill>
                <a:latin typeface="+mj-lt"/>
              </a:rPr>
              <a:t> </a:t>
            </a:r>
            <a:r>
              <a:rPr lang="en-US" sz="1600" dirty="0">
                <a:solidFill>
                  <a:srgbClr val="FF0000"/>
                </a:solidFill>
                <a:latin typeface="+mj-lt"/>
              </a:rPr>
              <a:t>accounts </a:t>
            </a:r>
            <a:r>
              <a:rPr lang="pl-PL" sz="1600" dirty="0" err="1">
                <a:solidFill>
                  <a:srgbClr val="FF0000"/>
                </a:solidFill>
                <a:latin typeface="+mj-lt"/>
              </a:rPr>
              <a:t>provided</a:t>
            </a:r>
            <a:r>
              <a:rPr lang="pl-PL" sz="1600" dirty="0">
                <a:solidFill>
                  <a:srgbClr val="FF0000"/>
                </a:solidFill>
                <a:latin typeface="+mj-lt"/>
              </a:rPr>
              <a:t> for </a:t>
            </a:r>
            <a:r>
              <a:rPr lang="en-US" sz="1600" dirty="0" smtClean="0">
                <a:solidFill>
                  <a:srgbClr val="FF0000"/>
                </a:solidFill>
                <a:latin typeface="+mj-lt"/>
              </a:rPr>
              <a:t>p-medicine </a:t>
            </a:r>
            <a:r>
              <a:rPr lang="pl-PL" sz="1600" dirty="0" err="1">
                <a:solidFill>
                  <a:srgbClr val="FF0000"/>
                </a:solidFill>
                <a:latin typeface="+mj-lt"/>
              </a:rPr>
              <a:t>users</a:t>
            </a:r>
            <a:r>
              <a:rPr lang="pl-PL" sz="1600" dirty="0">
                <a:solidFill>
                  <a:srgbClr val="FF0000"/>
                </a:solidFill>
                <a:latin typeface="+mj-lt"/>
              </a:rPr>
              <a:t> </a:t>
            </a:r>
            <a:r>
              <a:rPr lang="en-US" sz="1600" dirty="0">
                <a:solidFill>
                  <a:srgbClr val="FF0000"/>
                </a:solidFill>
                <a:latin typeface="+mj-lt"/>
              </a:rPr>
              <a:t>to allow them to access shared services</a:t>
            </a:r>
            <a:r>
              <a:rPr lang="pl-PL" sz="1600" dirty="0">
                <a:solidFill>
                  <a:srgbClr val="FF0000"/>
                </a:solidFill>
                <a:latin typeface="+mj-lt"/>
              </a:rPr>
              <a:t> (as</a:t>
            </a:r>
            <a:r>
              <a:rPr lang="en-US" sz="1600" dirty="0">
                <a:solidFill>
                  <a:srgbClr val="FF0000"/>
                </a:solidFill>
                <a:latin typeface="+mj-lt"/>
              </a:rPr>
              <a:t> sharing data in the p-medicine data warehouse requires signing and adhering to contracts governing data protection and data</a:t>
            </a:r>
            <a:r>
              <a:rPr lang="pl-PL" sz="1600" dirty="0">
                <a:solidFill>
                  <a:srgbClr val="FF0000"/>
                </a:solidFill>
                <a:latin typeface="+mj-lt"/>
              </a:rPr>
              <a:t> </a:t>
            </a:r>
            <a:r>
              <a:rPr lang="en-US" sz="1600" dirty="0">
                <a:solidFill>
                  <a:srgbClr val="FF0000"/>
                </a:solidFill>
                <a:latin typeface="+mj-lt"/>
              </a:rPr>
              <a:t>security</a:t>
            </a:r>
            <a:r>
              <a:rPr lang="pl-PL" sz="1600" dirty="0">
                <a:solidFill>
                  <a:srgbClr val="FF0000"/>
                </a:solidFill>
                <a:latin typeface="+mj-lt"/>
              </a:rPr>
              <a:t>).</a:t>
            </a:r>
          </a:p>
          <a:p>
            <a:pPr>
              <a:defRPr/>
            </a:pPr>
            <a:endParaRPr lang="pl-PL" sz="1600" dirty="0">
              <a:solidFill>
                <a:srgbClr val="7030A0"/>
              </a:solidFill>
              <a:latin typeface="+mj-lt"/>
            </a:endParaRPr>
          </a:p>
          <a:p>
            <a:pPr>
              <a:defRPr/>
            </a:pPr>
            <a:r>
              <a:rPr lang="en-US" sz="1600" dirty="0">
                <a:solidFill>
                  <a:srgbClr val="7030A0"/>
                </a:solidFill>
                <a:latin typeface="+mj-lt"/>
              </a:rPr>
              <a:t>File storage</a:t>
            </a:r>
            <a:endParaRPr lang="pl-PL" sz="1600" dirty="0">
              <a:solidFill>
                <a:srgbClr val="7030A0"/>
              </a:solidFill>
              <a:latin typeface="+mj-lt"/>
            </a:endParaRPr>
          </a:p>
          <a:p>
            <a:pPr marL="164162" indent="-164162">
              <a:buFont typeface="Arial" pitchFamily="34" charset="0"/>
              <a:buChar char="•"/>
              <a:defRPr/>
            </a:pPr>
            <a:r>
              <a:rPr lang="pl-PL" sz="1600" dirty="0">
                <a:solidFill>
                  <a:srgbClr val="7030A0"/>
                </a:solidFill>
                <a:latin typeface="+mj-lt"/>
              </a:rPr>
              <a:t>A</a:t>
            </a:r>
            <a:r>
              <a:rPr lang="en-US" sz="1600" dirty="0">
                <a:solidFill>
                  <a:srgbClr val="7030A0"/>
                </a:solidFill>
                <a:latin typeface="+mj-lt"/>
              </a:rPr>
              <a:t> LOBCDER extension for the </a:t>
            </a:r>
            <a:r>
              <a:rPr lang="en-US" sz="1600" dirty="0" smtClean="0">
                <a:solidFill>
                  <a:srgbClr val="7030A0"/>
                </a:solidFill>
                <a:latin typeface="+mj-lt"/>
              </a:rPr>
              <a:t>p-medicine </a:t>
            </a:r>
            <a:r>
              <a:rPr lang="en-US" sz="1600" dirty="0">
                <a:solidFill>
                  <a:srgbClr val="7030A0"/>
                </a:solidFill>
                <a:latin typeface="+mj-lt"/>
              </a:rPr>
              <a:t>data storage infrastructure </a:t>
            </a:r>
            <a:r>
              <a:rPr lang="pl-PL" sz="1600" dirty="0" err="1">
                <a:solidFill>
                  <a:srgbClr val="7030A0"/>
                </a:solidFill>
                <a:latin typeface="+mj-lt"/>
              </a:rPr>
              <a:t>is</a:t>
            </a:r>
            <a:r>
              <a:rPr lang="pl-PL" sz="1600" dirty="0">
                <a:solidFill>
                  <a:srgbClr val="7030A0"/>
                </a:solidFill>
                <a:latin typeface="+mj-lt"/>
              </a:rPr>
              <a:t> </a:t>
            </a:r>
            <a:r>
              <a:rPr lang="pl-PL" sz="1600" dirty="0" err="1">
                <a:solidFill>
                  <a:srgbClr val="7030A0"/>
                </a:solidFill>
                <a:latin typeface="+mj-lt"/>
              </a:rPr>
              <a:t>in</a:t>
            </a:r>
            <a:r>
              <a:rPr lang="pl-PL" sz="1600" dirty="0">
                <a:solidFill>
                  <a:srgbClr val="7030A0"/>
                </a:solidFill>
                <a:latin typeface="+mj-lt"/>
              </a:rPr>
              <a:t> </a:t>
            </a:r>
            <a:r>
              <a:rPr lang="pl-PL" sz="1600" dirty="0" err="1">
                <a:solidFill>
                  <a:srgbClr val="7030A0"/>
                </a:solidFill>
                <a:latin typeface="+mj-lt"/>
              </a:rPr>
              <a:t>the</a:t>
            </a:r>
            <a:r>
              <a:rPr lang="pl-PL" sz="1600" dirty="0">
                <a:solidFill>
                  <a:srgbClr val="7030A0"/>
                </a:solidFill>
                <a:latin typeface="+mj-lt"/>
              </a:rPr>
              <a:t> </a:t>
            </a:r>
            <a:r>
              <a:rPr lang="pl-PL" sz="1600" dirty="0" err="1">
                <a:solidFill>
                  <a:srgbClr val="7030A0"/>
                </a:solidFill>
                <a:latin typeface="+mj-lt"/>
              </a:rPr>
              <a:t>planning</a:t>
            </a:r>
            <a:r>
              <a:rPr lang="pl-PL" sz="1600" dirty="0">
                <a:solidFill>
                  <a:srgbClr val="7030A0"/>
                </a:solidFill>
                <a:latin typeface="+mj-lt"/>
              </a:rPr>
              <a:t> </a:t>
            </a:r>
            <a:r>
              <a:rPr lang="pl-PL" sz="1600" dirty="0" err="1">
                <a:solidFill>
                  <a:srgbClr val="7030A0"/>
                </a:solidFill>
                <a:latin typeface="+mj-lt"/>
              </a:rPr>
              <a:t>phase</a:t>
            </a:r>
            <a:endParaRPr lang="pl-PL" sz="1600" dirty="0">
              <a:solidFill>
                <a:srgbClr val="7030A0"/>
              </a:solidFill>
              <a:latin typeface="+mj-lt"/>
            </a:endParaRPr>
          </a:p>
          <a:p>
            <a:pPr marL="164162" indent="-164162">
              <a:buFont typeface="Arial" pitchFamily="34" charset="0"/>
              <a:buChar char="•"/>
              <a:defRPr/>
            </a:pPr>
            <a:r>
              <a:rPr lang="en-US" sz="1600" dirty="0">
                <a:solidFill>
                  <a:srgbClr val="7030A0"/>
                </a:solidFill>
                <a:latin typeface="+mj-lt"/>
              </a:rPr>
              <a:t>Due to the fact that authentication in VPH-Share is based on the security token and there are no such tokens in use within p</a:t>
            </a:r>
            <a:r>
              <a:rPr lang="pl-PL" sz="1600" dirty="0" smtClean="0">
                <a:solidFill>
                  <a:srgbClr val="7030A0"/>
                </a:solidFill>
                <a:latin typeface="+mj-lt"/>
              </a:rPr>
              <a:t>-</a:t>
            </a:r>
            <a:r>
              <a:rPr lang="en-US" sz="1600" dirty="0" err="1">
                <a:solidFill>
                  <a:srgbClr val="7030A0"/>
                </a:solidFill>
                <a:latin typeface="+mj-lt"/>
              </a:rPr>
              <a:t>m</a:t>
            </a:r>
            <a:r>
              <a:rPr lang="pl-PL" sz="1600" dirty="0" err="1" smtClean="0">
                <a:solidFill>
                  <a:srgbClr val="7030A0"/>
                </a:solidFill>
                <a:latin typeface="+mj-lt"/>
              </a:rPr>
              <a:t>edicine</a:t>
            </a:r>
            <a:r>
              <a:rPr lang="pl-PL" sz="1600" dirty="0" smtClean="0">
                <a:solidFill>
                  <a:srgbClr val="7030A0"/>
                </a:solidFill>
                <a:latin typeface="+mj-lt"/>
              </a:rPr>
              <a:t> </a:t>
            </a:r>
            <a:r>
              <a:rPr lang="en-US" sz="1600" dirty="0">
                <a:solidFill>
                  <a:srgbClr val="7030A0"/>
                </a:solidFill>
                <a:latin typeface="+mj-lt"/>
              </a:rPr>
              <a:t>we have extended the LOBCDER authentication model to validate user credentials not only at a remote site, but also against a local credentials DB.</a:t>
            </a:r>
            <a:r>
              <a:rPr lang="pl-PL" sz="1600" dirty="0">
                <a:solidFill>
                  <a:srgbClr val="7030A0"/>
                </a:solidFill>
                <a:latin typeface="+mj-lt"/>
              </a:rPr>
              <a:t> </a:t>
            </a:r>
            <a:r>
              <a:rPr lang="en-US" sz="1600" dirty="0">
                <a:solidFill>
                  <a:srgbClr val="7030A0"/>
                </a:solidFill>
                <a:latin typeface="+mj-lt"/>
              </a:rPr>
              <a:t>This allows non-VPH users </a:t>
            </a:r>
            <a:r>
              <a:rPr lang="en-US" sz="1600" dirty="0" smtClean="0">
                <a:solidFill>
                  <a:srgbClr val="7030A0"/>
                </a:solidFill>
                <a:latin typeface="+mj-lt"/>
              </a:rPr>
              <a:t>to </a:t>
            </a:r>
            <a:r>
              <a:rPr lang="en-US" sz="1600" dirty="0">
                <a:solidFill>
                  <a:srgbClr val="7030A0"/>
                </a:solidFill>
                <a:latin typeface="+mj-lt"/>
              </a:rPr>
              <a:t>obtain authorized access to the data stored in LOBCDER.</a:t>
            </a:r>
            <a:endParaRPr lang="pl-PL" sz="1600" dirty="0">
              <a:solidFill>
                <a:srgbClr val="7030A0"/>
              </a:solidFill>
              <a:latin typeface="+mj-lt"/>
            </a:endParaRPr>
          </a:p>
        </p:txBody>
      </p:sp>
      <p:sp>
        <p:nvSpPr>
          <p:cNvPr id="4"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Collaboration with </a:t>
            </a: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p</a:t>
            </a:r>
            <a:r>
              <a:rPr lang="pl-PL" sz="3600" dirty="0">
                <a:solidFill>
                  <a:schemeClr val="tx2">
                    <a:satMod val="130000"/>
                  </a:schemeClr>
                </a:solidFill>
                <a:effectLst>
                  <a:outerShdw blurRad="38100" dist="38100" dir="2700000" algn="tl">
                    <a:srgbClr val="000000">
                      <a:alpha val="43137"/>
                    </a:srgbClr>
                  </a:outerShdw>
                </a:effectLst>
                <a:latin typeface="+mj-lt"/>
                <a:ea typeface="+mj-ea"/>
                <a:cs typeface="+mj-cs"/>
              </a:rPr>
              <a:t>-</a:t>
            </a:r>
            <a:r>
              <a:rPr lang="en-US" sz="3600" dirty="0" err="1">
                <a:solidFill>
                  <a:schemeClr val="tx2">
                    <a:satMod val="130000"/>
                  </a:schemeClr>
                </a:solidFill>
                <a:effectLst>
                  <a:outerShdw blurRad="38100" dist="38100" dir="2700000" algn="tl">
                    <a:srgbClr val="000000">
                      <a:alpha val="43137"/>
                    </a:srgbClr>
                  </a:outerShdw>
                </a:effectLst>
                <a:latin typeface="+mj-lt"/>
                <a:ea typeface="+mj-ea"/>
                <a:cs typeface="+mj-cs"/>
              </a:rPr>
              <a:t>m</a:t>
            </a:r>
            <a:r>
              <a:rPr lang="pl-PL" sz="3600" dirty="0" err="1">
                <a:solidFill>
                  <a:schemeClr val="tx2">
                    <a:satMod val="130000"/>
                  </a:schemeClr>
                </a:solidFill>
                <a:effectLst>
                  <a:outerShdw blurRad="38100" dist="38100" dir="2700000" algn="tl">
                    <a:srgbClr val="000000">
                      <a:alpha val="43137"/>
                    </a:srgbClr>
                  </a:outerShdw>
                </a:effectLst>
                <a:latin typeface="+mj-lt"/>
                <a:ea typeface="+mj-ea"/>
                <a:cs typeface="+mj-cs"/>
              </a:rPr>
              <a:t>edicine</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1512190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Scientific objectives (1/2)</a:t>
            </a:r>
            <a:endParaRPr lang="en-US" dirty="0"/>
          </a:p>
        </p:txBody>
      </p:sp>
      <p:sp>
        <p:nvSpPr>
          <p:cNvPr id="3" name="Symbol zastępczy zawartości 2"/>
          <p:cNvSpPr>
            <a:spLocks noGrp="1"/>
          </p:cNvSpPr>
          <p:nvPr>
            <p:ph idx="1"/>
          </p:nvPr>
        </p:nvSpPr>
        <p:spPr/>
        <p:txBody>
          <a:bodyPr>
            <a:normAutofit fontScale="55000" lnSpcReduction="20000"/>
          </a:bodyPr>
          <a:lstStyle/>
          <a:p>
            <a:r>
              <a:rPr lang="en-US" dirty="0" smtClean="0"/>
              <a:t>Investigating </a:t>
            </a:r>
            <a:r>
              <a:rPr lang="en-US" dirty="0"/>
              <a:t>the applicability of cloud computing model for complex scientific </a:t>
            </a:r>
            <a:r>
              <a:rPr lang="en-US" dirty="0" smtClean="0"/>
              <a:t>applications</a:t>
            </a:r>
          </a:p>
          <a:p>
            <a:r>
              <a:rPr lang="en-US" dirty="0" smtClean="0"/>
              <a:t>Optimization </a:t>
            </a:r>
            <a:r>
              <a:rPr lang="en-US" dirty="0"/>
              <a:t>of resource allocation for scientific applications on hybrid cloud </a:t>
            </a:r>
            <a:r>
              <a:rPr lang="en-US" dirty="0" smtClean="0"/>
              <a:t>platforms</a:t>
            </a:r>
          </a:p>
          <a:p>
            <a:r>
              <a:rPr lang="en-US" dirty="0" smtClean="0"/>
              <a:t>Resource </a:t>
            </a:r>
            <a:r>
              <a:rPr lang="en-US" dirty="0"/>
              <a:t>management for services on a heterogeneous hybrid cloud platform to meet demands of scientific </a:t>
            </a:r>
            <a:r>
              <a:rPr lang="en-US" dirty="0" smtClean="0"/>
              <a:t>applications</a:t>
            </a:r>
          </a:p>
          <a:p>
            <a:r>
              <a:rPr lang="en-US" dirty="0" smtClean="0"/>
              <a:t>Performance </a:t>
            </a:r>
            <a:r>
              <a:rPr lang="en-US" dirty="0"/>
              <a:t>evaluation of hybrid cloud solutions for VPH </a:t>
            </a:r>
            <a:r>
              <a:rPr lang="en-US" dirty="0" smtClean="0"/>
              <a:t>applications</a:t>
            </a:r>
          </a:p>
          <a:p>
            <a:r>
              <a:rPr lang="en-US" dirty="0"/>
              <a:t>Researching means of supporting urgent computing scenarios in cloud platforms, where users need to be able to access certain services immediately upon </a:t>
            </a:r>
            <a:r>
              <a:rPr lang="en-US" dirty="0" smtClean="0"/>
              <a:t>request</a:t>
            </a:r>
            <a:endParaRPr lang="en-US" dirty="0"/>
          </a:p>
          <a:p>
            <a:r>
              <a:rPr lang="en-US" dirty="0" smtClean="0"/>
              <a:t>Creating </a:t>
            </a:r>
            <a:r>
              <a:rPr lang="en-US" dirty="0"/>
              <a:t>a billing and accounting model for hybrid cloud services by merging the requirements of public and private clouds</a:t>
            </a:r>
            <a:endParaRPr lang="en-US" dirty="0" smtClean="0"/>
          </a:p>
          <a:p>
            <a:r>
              <a:rPr lang="en-US" dirty="0"/>
              <a:t>Research into the use of evolutionary algorithms for automatic discovery of patterns in cloud resources provisioning </a:t>
            </a:r>
          </a:p>
          <a:p>
            <a:r>
              <a:rPr lang="en-US" dirty="0" smtClean="0"/>
              <a:t>Investigation </a:t>
            </a:r>
            <a:r>
              <a:rPr lang="en-US" dirty="0"/>
              <a:t>of behavior-inspired optimization methods for data storage </a:t>
            </a:r>
            <a:r>
              <a:rPr lang="en-US" dirty="0" smtClean="0"/>
              <a:t>services</a:t>
            </a:r>
          </a:p>
          <a:p>
            <a:r>
              <a:rPr lang="en-US" dirty="0" smtClean="0"/>
              <a:t>Research </a:t>
            </a:r>
            <a:r>
              <a:rPr lang="en-US" dirty="0"/>
              <a:t>in domain of operational standards towards provisioning of highly sustainable federated hybrid cloud e-Infrastructures for support of various scientific communities</a:t>
            </a:r>
          </a:p>
          <a:p>
            <a:endParaRPr lang="en-US" dirty="0" smtClean="0"/>
          </a:p>
        </p:txBody>
      </p:sp>
    </p:spTree>
    <p:extLst>
      <p:ext uri="{BB962C8B-B14F-4D97-AF65-F5344CB8AC3E}">
        <p14:creationId xmlns:p14="http://schemas.microsoft.com/office/powerpoint/2010/main" val="4014136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Scientific objectives (2/2)</a:t>
            </a:r>
            <a:endParaRPr lang="en-US" dirty="0"/>
          </a:p>
        </p:txBody>
      </p:sp>
      <p:sp>
        <p:nvSpPr>
          <p:cNvPr id="3" name="Symbol zastępczy zawartości 2"/>
          <p:cNvSpPr>
            <a:spLocks noGrp="1"/>
          </p:cNvSpPr>
          <p:nvPr>
            <p:ph idx="1"/>
          </p:nvPr>
        </p:nvSpPr>
        <p:spPr/>
        <p:txBody>
          <a:bodyPr>
            <a:normAutofit fontScale="55000" lnSpcReduction="20000"/>
          </a:bodyPr>
          <a:lstStyle/>
          <a:p>
            <a:r>
              <a:rPr lang="en-US" dirty="0" smtClean="0"/>
              <a:t>Research </a:t>
            </a:r>
            <a:r>
              <a:rPr lang="en-US" dirty="0"/>
              <a:t>on procedural and technical aspects of ensuring efficient yet secure data storage, transfer and processing featuring use of private and public storage cloud environments, taking into account full lifecycle from data generation to permanent data removal</a:t>
            </a:r>
          </a:p>
          <a:p>
            <a:r>
              <a:rPr lang="en-US" dirty="0"/>
              <a:t>Research on Software Product Lines and Feature Modeling principles in application to Atomic Service component dependency management, composition and deployment</a:t>
            </a:r>
          </a:p>
          <a:p>
            <a:r>
              <a:rPr lang="en-US" dirty="0"/>
              <a:t>Research on tools for Atomic Services provisioning in cloud </a:t>
            </a:r>
            <a:r>
              <a:rPr lang="en-US" dirty="0" smtClean="0"/>
              <a:t>infrastructure</a:t>
            </a:r>
          </a:p>
          <a:p>
            <a:r>
              <a:rPr lang="en-US" dirty="0"/>
              <a:t>Design of domain-specific, consistent information representation model  for </a:t>
            </a:r>
            <a:r>
              <a:rPr lang="en-US" dirty="0" err="1"/>
              <a:t>VPHShare</a:t>
            </a:r>
            <a:r>
              <a:rPr lang="en-US" dirty="0"/>
              <a:t> platform, its components and its operating </a:t>
            </a:r>
            <a:r>
              <a:rPr lang="en-US" dirty="0" smtClean="0"/>
              <a:t>procedures</a:t>
            </a:r>
          </a:p>
          <a:p>
            <a:r>
              <a:rPr lang="en-US" dirty="0" smtClean="0"/>
              <a:t>Design </a:t>
            </a:r>
            <a:r>
              <a:rPr lang="en-US" dirty="0"/>
              <a:t>and development of a persistence solution to keep vital  information safe and efficiently delivered to various elements of </a:t>
            </a:r>
            <a:r>
              <a:rPr lang="en-US" dirty="0" err="1"/>
              <a:t>VPHShare</a:t>
            </a:r>
            <a:r>
              <a:rPr lang="en-US" dirty="0"/>
              <a:t>  </a:t>
            </a:r>
            <a:r>
              <a:rPr lang="en-US" dirty="0" smtClean="0"/>
              <a:t>platform</a:t>
            </a:r>
          </a:p>
          <a:p>
            <a:r>
              <a:rPr lang="en-US" dirty="0" smtClean="0"/>
              <a:t>Design </a:t>
            </a:r>
            <a:r>
              <a:rPr lang="en-US" dirty="0"/>
              <a:t>and implementation of entity identification and naming scheme to  serve as common platform of understanding between various, heterogeneous  elements of </a:t>
            </a:r>
            <a:r>
              <a:rPr lang="en-US" dirty="0" err="1"/>
              <a:t>VPHShare</a:t>
            </a:r>
            <a:r>
              <a:rPr lang="en-US" dirty="0"/>
              <a:t> </a:t>
            </a:r>
            <a:r>
              <a:rPr lang="en-US" dirty="0" smtClean="0"/>
              <a:t>platform</a:t>
            </a:r>
          </a:p>
          <a:p>
            <a:r>
              <a:rPr lang="en-US" dirty="0" smtClean="0"/>
              <a:t>Defining </a:t>
            </a:r>
            <a:r>
              <a:rPr lang="en-US" dirty="0"/>
              <a:t>and delivering unified API for managing scientific applications using virtual machines deployed into heterogeneous </a:t>
            </a:r>
            <a:r>
              <a:rPr lang="en-US" dirty="0" smtClean="0"/>
              <a:t>cloud</a:t>
            </a:r>
          </a:p>
          <a:p>
            <a:r>
              <a:rPr lang="en-US" dirty="0" smtClean="0"/>
              <a:t>Hiding </a:t>
            </a:r>
            <a:r>
              <a:rPr lang="en-US" dirty="0"/>
              <a:t>cloud complexity from the user through simplified API</a:t>
            </a:r>
          </a:p>
          <a:p>
            <a:pPr marL="0" indent="0">
              <a:buNone/>
            </a:pP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159079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Selected publications</a:t>
            </a:r>
            <a:endParaRPr lang="en-US" dirty="0"/>
          </a:p>
        </p:txBody>
      </p:sp>
      <p:sp>
        <p:nvSpPr>
          <p:cNvPr id="3" name="Symbol zastępczy zawartości 2"/>
          <p:cNvSpPr>
            <a:spLocks noGrp="1"/>
          </p:cNvSpPr>
          <p:nvPr>
            <p:ph idx="1"/>
          </p:nvPr>
        </p:nvSpPr>
        <p:spPr/>
        <p:txBody>
          <a:bodyPr>
            <a:normAutofit fontScale="92500" lnSpcReduction="10000"/>
          </a:bodyPr>
          <a:lstStyle/>
          <a:p>
            <a:pPr marL="177800" lvl="0" indent="-177800">
              <a:spcBef>
                <a:spcPts val="0"/>
              </a:spcBef>
              <a:defRPr/>
            </a:pPr>
            <a:r>
              <a:rPr lang="pl-PL" sz="1600" dirty="0">
                <a:solidFill>
                  <a:prstClr val="black"/>
                </a:solidFill>
              </a:rPr>
              <a:t>P. Nowakowski, T. </a:t>
            </a:r>
            <a:r>
              <a:rPr lang="pl-PL" sz="1600" dirty="0" err="1">
                <a:solidFill>
                  <a:prstClr val="black"/>
                </a:solidFill>
              </a:rPr>
              <a:t>Bartynski</a:t>
            </a:r>
            <a:r>
              <a:rPr lang="pl-PL" sz="1600" dirty="0">
                <a:solidFill>
                  <a:prstClr val="black"/>
                </a:solidFill>
              </a:rPr>
              <a:t>, T. </a:t>
            </a:r>
            <a:r>
              <a:rPr lang="pl-PL" sz="1600" dirty="0" err="1">
                <a:solidFill>
                  <a:prstClr val="black"/>
                </a:solidFill>
              </a:rPr>
              <a:t>Gubala</a:t>
            </a:r>
            <a:r>
              <a:rPr lang="pl-PL" sz="1600" dirty="0">
                <a:solidFill>
                  <a:prstClr val="black"/>
                </a:solidFill>
              </a:rPr>
              <a:t>, D. </a:t>
            </a:r>
            <a:r>
              <a:rPr lang="pl-PL" sz="1600" dirty="0" err="1">
                <a:solidFill>
                  <a:prstClr val="black"/>
                </a:solidFill>
              </a:rPr>
              <a:t>Harezlak</a:t>
            </a:r>
            <a:r>
              <a:rPr lang="pl-PL" sz="1600" dirty="0">
                <a:solidFill>
                  <a:prstClr val="black"/>
                </a:solidFill>
              </a:rPr>
              <a:t>, M. </a:t>
            </a:r>
            <a:r>
              <a:rPr lang="pl-PL" sz="1600" dirty="0" err="1">
                <a:solidFill>
                  <a:prstClr val="black"/>
                </a:solidFill>
              </a:rPr>
              <a:t>Kasztelnik</a:t>
            </a:r>
            <a:r>
              <a:rPr lang="pl-PL" sz="1600" dirty="0">
                <a:solidFill>
                  <a:prstClr val="black"/>
                </a:solidFill>
              </a:rPr>
              <a:t>, M. Malawski, J. </a:t>
            </a:r>
            <a:r>
              <a:rPr lang="pl-PL" sz="1600" dirty="0" err="1">
                <a:solidFill>
                  <a:prstClr val="black"/>
                </a:solidFill>
              </a:rPr>
              <a:t>Meizner</a:t>
            </a:r>
            <a:r>
              <a:rPr lang="pl-PL" sz="1600" dirty="0">
                <a:solidFill>
                  <a:prstClr val="black"/>
                </a:solidFill>
              </a:rPr>
              <a:t>, M. Bubak: </a:t>
            </a:r>
            <a:r>
              <a:rPr lang="pl-PL" sz="1600" dirty="0" err="1">
                <a:solidFill>
                  <a:prstClr val="black"/>
                </a:solidFill>
              </a:rPr>
              <a:t>Cloud</a:t>
            </a:r>
            <a:r>
              <a:rPr lang="pl-PL" sz="1600" dirty="0">
                <a:solidFill>
                  <a:prstClr val="black"/>
                </a:solidFill>
              </a:rPr>
              <a:t> Platform for </a:t>
            </a:r>
            <a:r>
              <a:rPr lang="pl-PL" sz="1600" dirty="0" err="1">
                <a:solidFill>
                  <a:prstClr val="black"/>
                </a:solidFill>
              </a:rPr>
              <a:t>Medical</a:t>
            </a:r>
            <a:r>
              <a:rPr lang="pl-PL" sz="1600" dirty="0">
                <a:solidFill>
                  <a:prstClr val="black"/>
                </a:solidFill>
              </a:rPr>
              <a:t> Applications, </a:t>
            </a:r>
            <a:r>
              <a:rPr lang="pl-PL" sz="1600" dirty="0" err="1">
                <a:solidFill>
                  <a:prstClr val="black"/>
                </a:solidFill>
              </a:rPr>
              <a:t>eScience</a:t>
            </a:r>
            <a:r>
              <a:rPr lang="pl-PL" sz="1600" dirty="0">
                <a:solidFill>
                  <a:prstClr val="black"/>
                </a:solidFill>
              </a:rPr>
              <a:t> 2012</a:t>
            </a:r>
          </a:p>
          <a:p>
            <a:pPr marL="177800" lvl="0" indent="-177800">
              <a:spcBef>
                <a:spcPts val="0"/>
              </a:spcBef>
              <a:defRPr/>
            </a:pPr>
            <a:r>
              <a:rPr lang="pl-PL" sz="1600" dirty="0">
                <a:solidFill>
                  <a:prstClr val="black"/>
                </a:solidFill>
              </a:rPr>
              <a:t>S. </a:t>
            </a:r>
            <a:r>
              <a:rPr lang="pl-PL" sz="1600" dirty="0" err="1">
                <a:solidFill>
                  <a:prstClr val="black"/>
                </a:solidFill>
              </a:rPr>
              <a:t>Koulouzis</a:t>
            </a:r>
            <a:r>
              <a:rPr lang="pl-PL" sz="1600" dirty="0">
                <a:solidFill>
                  <a:prstClr val="black"/>
                </a:solidFill>
              </a:rPr>
              <a:t>, R. Cushing, A. </a:t>
            </a:r>
            <a:r>
              <a:rPr lang="pl-PL" sz="1600" dirty="0" err="1">
                <a:solidFill>
                  <a:prstClr val="black"/>
                </a:solidFill>
              </a:rPr>
              <a:t>Belloum</a:t>
            </a:r>
            <a:r>
              <a:rPr lang="pl-PL" sz="1600" dirty="0">
                <a:solidFill>
                  <a:prstClr val="black"/>
                </a:solidFill>
              </a:rPr>
              <a:t> and M. Bubak: </a:t>
            </a:r>
            <a:r>
              <a:rPr lang="pl-PL" sz="1600" dirty="0" err="1">
                <a:solidFill>
                  <a:prstClr val="black"/>
                </a:solidFill>
              </a:rPr>
              <a:t>Cloud</a:t>
            </a:r>
            <a:r>
              <a:rPr lang="pl-PL" sz="1600" dirty="0">
                <a:solidFill>
                  <a:prstClr val="black"/>
                </a:solidFill>
              </a:rPr>
              <a:t> </a:t>
            </a:r>
            <a:r>
              <a:rPr lang="pl-PL" sz="1600" dirty="0" err="1">
                <a:solidFill>
                  <a:prstClr val="black"/>
                </a:solidFill>
              </a:rPr>
              <a:t>Federation</a:t>
            </a:r>
            <a:r>
              <a:rPr lang="pl-PL" sz="1600" dirty="0">
                <a:solidFill>
                  <a:prstClr val="black"/>
                </a:solidFill>
              </a:rPr>
              <a:t> for </a:t>
            </a:r>
            <a:r>
              <a:rPr lang="pl-PL" sz="1600" dirty="0" err="1">
                <a:solidFill>
                  <a:prstClr val="black"/>
                </a:solidFill>
              </a:rPr>
              <a:t>Sharing</a:t>
            </a:r>
            <a:r>
              <a:rPr lang="pl-PL" sz="1600" dirty="0">
                <a:solidFill>
                  <a:prstClr val="black"/>
                </a:solidFill>
              </a:rPr>
              <a:t> </a:t>
            </a:r>
            <a:r>
              <a:rPr lang="pl-PL" sz="1600" dirty="0" err="1">
                <a:solidFill>
                  <a:prstClr val="black"/>
                </a:solidFill>
              </a:rPr>
              <a:t>Scientific</a:t>
            </a:r>
            <a:r>
              <a:rPr lang="pl-PL" sz="1600" dirty="0">
                <a:solidFill>
                  <a:prstClr val="black"/>
                </a:solidFill>
              </a:rPr>
              <a:t> Data, </a:t>
            </a:r>
            <a:r>
              <a:rPr lang="pl-PL" sz="1600" dirty="0" err="1">
                <a:solidFill>
                  <a:prstClr val="black"/>
                </a:solidFill>
              </a:rPr>
              <a:t>eScience</a:t>
            </a:r>
            <a:r>
              <a:rPr lang="pl-PL" sz="1600" dirty="0">
                <a:solidFill>
                  <a:prstClr val="black"/>
                </a:solidFill>
              </a:rPr>
              <a:t> 2012</a:t>
            </a:r>
          </a:p>
          <a:p>
            <a:pPr marL="177800" lvl="0" indent="-177800">
              <a:spcBef>
                <a:spcPts val="0"/>
              </a:spcBef>
              <a:defRPr/>
            </a:pPr>
            <a:r>
              <a:rPr lang="pl-PL" sz="1600" dirty="0">
                <a:solidFill>
                  <a:prstClr val="black"/>
                </a:solidFill>
              </a:rPr>
              <a:t>P. Nowakowski, T. </a:t>
            </a:r>
            <a:r>
              <a:rPr lang="pl-PL" sz="1600" dirty="0" err="1">
                <a:solidFill>
                  <a:prstClr val="black"/>
                </a:solidFill>
              </a:rPr>
              <a:t>Bartyński</a:t>
            </a:r>
            <a:r>
              <a:rPr lang="pl-PL" sz="1600" dirty="0">
                <a:solidFill>
                  <a:prstClr val="black"/>
                </a:solidFill>
              </a:rPr>
              <a:t>, T. Gubała, D. </a:t>
            </a:r>
            <a:r>
              <a:rPr lang="pl-PL" sz="1600" dirty="0" err="1">
                <a:solidFill>
                  <a:prstClr val="black"/>
                </a:solidFill>
              </a:rPr>
              <a:t>Harężlak</a:t>
            </a:r>
            <a:r>
              <a:rPr lang="pl-PL" sz="1600" dirty="0">
                <a:solidFill>
                  <a:prstClr val="black"/>
                </a:solidFill>
              </a:rPr>
              <a:t>, M. </a:t>
            </a:r>
            <a:r>
              <a:rPr lang="pl-PL" sz="1600" dirty="0" err="1">
                <a:solidFill>
                  <a:prstClr val="black"/>
                </a:solidFill>
              </a:rPr>
              <a:t>Kasztelnik</a:t>
            </a:r>
            <a:r>
              <a:rPr lang="pl-PL" sz="1600" dirty="0">
                <a:solidFill>
                  <a:prstClr val="black"/>
                </a:solidFill>
              </a:rPr>
              <a:t>, J. </a:t>
            </a:r>
            <a:r>
              <a:rPr lang="pl-PL" sz="1600" dirty="0" err="1">
                <a:solidFill>
                  <a:prstClr val="black"/>
                </a:solidFill>
              </a:rPr>
              <a:t>Meizner</a:t>
            </a:r>
            <a:r>
              <a:rPr lang="pl-PL" sz="1600" dirty="0">
                <a:solidFill>
                  <a:prstClr val="black"/>
                </a:solidFill>
              </a:rPr>
              <a:t>, M. Bubak: </a:t>
            </a:r>
            <a:r>
              <a:rPr lang="pl-PL" sz="1600" dirty="0" err="1">
                <a:solidFill>
                  <a:prstClr val="black"/>
                </a:solidFill>
              </a:rPr>
              <a:t>Managing</a:t>
            </a:r>
            <a:r>
              <a:rPr lang="pl-PL" sz="1600" dirty="0">
                <a:solidFill>
                  <a:prstClr val="black"/>
                </a:solidFill>
              </a:rPr>
              <a:t> </a:t>
            </a:r>
            <a:r>
              <a:rPr lang="pl-PL" sz="1600" dirty="0" err="1">
                <a:solidFill>
                  <a:prstClr val="black"/>
                </a:solidFill>
              </a:rPr>
              <a:t>Cloud</a:t>
            </a:r>
            <a:r>
              <a:rPr lang="pl-PL" sz="1600" dirty="0">
                <a:solidFill>
                  <a:prstClr val="black"/>
                </a:solidFill>
              </a:rPr>
              <a:t> </a:t>
            </a:r>
            <a:r>
              <a:rPr lang="pl-PL" sz="1600" dirty="0" err="1">
                <a:solidFill>
                  <a:prstClr val="black"/>
                </a:solidFill>
              </a:rPr>
              <a:t>Resources</a:t>
            </a:r>
            <a:r>
              <a:rPr lang="pl-PL" sz="1600" dirty="0">
                <a:solidFill>
                  <a:prstClr val="black"/>
                </a:solidFill>
              </a:rPr>
              <a:t> for </a:t>
            </a:r>
            <a:r>
              <a:rPr lang="pl-PL" sz="1600" dirty="0" err="1">
                <a:solidFill>
                  <a:prstClr val="black"/>
                </a:solidFill>
              </a:rPr>
              <a:t>Medical</a:t>
            </a:r>
            <a:r>
              <a:rPr lang="pl-PL" sz="1600" dirty="0">
                <a:solidFill>
                  <a:prstClr val="black"/>
                </a:solidFill>
              </a:rPr>
              <a:t> Applications, </a:t>
            </a:r>
            <a:r>
              <a:rPr lang="pl-PL" sz="1600" dirty="0" err="1">
                <a:solidFill>
                  <a:prstClr val="black"/>
                </a:solidFill>
              </a:rPr>
              <a:t>Cracow</a:t>
            </a:r>
            <a:r>
              <a:rPr lang="pl-PL" sz="1600" dirty="0">
                <a:solidFill>
                  <a:prstClr val="black"/>
                </a:solidFill>
              </a:rPr>
              <a:t> </a:t>
            </a:r>
            <a:r>
              <a:rPr lang="pl-PL" sz="1600" dirty="0" err="1">
                <a:solidFill>
                  <a:prstClr val="black"/>
                </a:solidFill>
              </a:rPr>
              <a:t>Grid</a:t>
            </a:r>
            <a:r>
              <a:rPr lang="pl-PL" sz="1600" dirty="0">
                <a:solidFill>
                  <a:prstClr val="black"/>
                </a:solidFill>
              </a:rPr>
              <a:t> Workshop 2012, Kraków, Poland, 22 </a:t>
            </a:r>
            <a:r>
              <a:rPr lang="pl-PL" sz="1600" dirty="0" err="1">
                <a:solidFill>
                  <a:prstClr val="black"/>
                </a:solidFill>
              </a:rPr>
              <a:t>October</a:t>
            </a:r>
            <a:r>
              <a:rPr lang="pl-PL" sz="1600" dirty="0">
                <a:solidFill>
                  <a:prstClr val="black"/>
                </a:solidFill>
              </a:rPr>
              <a:t> 2012</a:t>
            </a:r>
          </a:p>
          <a:p>
            <a:pPr marL="177800" lvl="0" indent="-177800">
              <a:spcBef>
                <a:spcPts val="0"/>
              </a:spcBef>
              <a:defRPr/>
            </a:pPr>
            <a:r>
              <a:rPr lang="pl-PL" sz="1600" dirty="0">
                <a:solidFill>
                  <a:prstClr val="black"/>
                </a:solidFill>
              </a:rPr>
              <a:t>M. Bubak, M. </a:t>
            </a:r>
            <a:r>
              <a:rPr lang="pl-PL" sz="1600" dirty="0" err="1">
                <a:solidFill>
                  <a:prstClr val="black"/>
                </a:solidFill>
              </a:rPr>
              <a:t>Kasztelnik</a:t>
            </a:r>
            <a:r>
              <a:rPr lang="pl-PL" sz="1600" dirty="0">
                <a:solidFill>
                  <a:prstClr val="black"/>
                </a:solidFill>
              </a:rPr>
              <a:t>, M. Malawski, J. </a:t>
            </a:r>
            <a:r>
              <a:rPr lang="pl-PL" sz="1600" dirty="0" err="1">
                <a:solidFill>
                  <a:prstClr val="black"/>
                </a:solidFill>
              </a:rPr>
              <a:t>Meizner</a:t>
            </a:r>
            <a:r>
              <a:rPr lang="pl-PL" sz="1600" dirty="0">
                <a:solidFill>
                  <a:prstClr val="black"/>
                </a:solidFill>
              </a:rPr>
              <a:t>, P. Nowakowski, and S. </a:t>
            </a:r>
            <a:r>
              <a:rPr lang="pl-PL" sz="1600" dirty="0" err="1">
                <a:solidFill>
                  <a:prstClr val="black"/>
                </a:solidFill>
              </a:rPr>
              <a:t>Varma</a:t>
            </a:r>
            <a:r>
              <a:rPr lang="pl-PL" sz="1600" dirty="0">
                <a:solidFill>
                  <a:prstClr val="black"/>
                </a:solidFill>
              </a:rPr>
              <a:t>: Evaluation of </a:t>
            </a:r>
            <a:r>
              <a:rPr lang="pl-PL" sz="1600" dirty="0" err="1">
                <a:solidFill>
                  <a:prstClr val="black"/>
                </a:solidFill>
              </a:rPr>
              <a:t>Cloud</a:t>
            </a:r>
            <a:r>
              <a:rPr lang="pl-PL" sz="1600" dirty="0">
                <a:solidFill>
                  <a:prstClr val="black"/>
                </a:solidFill>
              </a:rPr>
              <a:t> Providers for VPH Applications, </a:t>
            </a:r>
            <a:r>
              <a:rPr lang="pl-PL" sz="1600" dirty="0" err="1">
                <a:solidFill>
                  <a:prstClr val="black"/>
                </a:solidFill>
              </a:rPr>
              <a:t>CCGrid</a:t>
            </a:r>
            <a:r>
              <a:rPr lang="pl-PL" sz="1600" dirty="0">
                <a:solidFill>
                  <a:prstClr val="black"/>
                </a:solidFill>
              </a:rPr>
              <a:t> 2013 (2013)</a:t>
            </a:r>
          </a:p>
          <a:p>
            <a:pPr marL="177800" lvl="0" indent="-177800">
              <a:spcBef>
                <a:spcPts val="0"/>
              </a:spcBef>
              <a:defRPr/>
            </a:pPr>
            <a:r>
              <a:rPr lang="pl-PL" sz="1600" dirty="0">
                <a:solidFill>
                  <a:prstClr val="black"/>
                </a:solidFill>
              </a:rPr>
              <a:t>M. Malawski, K. </a:t>
            </a:r>
            <a:r>
              <a:rPr lang="pl-PL" sz="1600" dirty="0" err="1">
                <a:solidFill>
                  <a:prstClr val="black"/>
                </a:solidFill>
              </a:rPr>
              <a:t>Figiela</a:t>
            </a:r>
            <a:r>
              <a:rPr lang="pl-PL" sz="1600" dirty="0">
                <a:solidFill>
                  <a:prstClr val="black"/>
                </a:solidFill>
              </a:rPr>
              <a:t>, J. Nabrzyski: </a:t>
            </a:r>
            <a:r>
              <a:rPr lang="pl-PL" sz="1600" dirty="0" err="1">
                <a:solidFill>
                  <a:prstClr val="black"/>
                </a:solidFill>
              </a:rPr>
              <a:t>Cost</a:t>
            </a:r>
            <a:r>
              <a:rPr lang="pl-PL" sz="1600" dirty="0">
                <a:solidFill>
                  <a:prstClr val="black"/>
                </a:solidFill>
              </a:rPr>
              <a:t> </a:t>
            </a:r>
            <a:r>
              <a:rPr lang="pl-PL" sz="1600" dirty="0" err="1">
                <a:solidFill>
                  <a:prstClr val="black"/>
                </a:solidFill>
              </a:rPr>
              <a:t>Minimization</a:t>
            </a:r>
            <a:r>
              <a:rPr lang="pl-PL" sz="1600" dirty="0">
                <a:solidFill>
                  <a:prstClr val="black"/>
                </a:solidFill>
              </a:rPr>
              <a:t> for </a:t>
            </a:r>
            <a:r>
              <a:rPr lang="pl-PL" sz="1600" dirty="0" err="1">
                <a:solidFill>
                  <a:prstClr val="black"/>
                </a:solidFill>
              </a:rPr>
              <a:t>Computational</a:t>
            </a:r>
            <a:r>
              <a:rPr lang="pl-PL" sz="1600" dirty="0">
                <a:solidFill>
                  <a:prstClr val="black"/>
                </a:solidFill>
              </a:rPr>
              <a:t> Applications on </a:t>
            </a:r>
            <a:r>
              <a:rPr lang="pl-PL" sz="1600" dirty="0" err="1">
                <a:solidFill>
                  <a:prstClr val="black"/>
                </a:solidFill>
              </a:rPr>
              <a:t>Hybrid</a:t>
            </a:r>
            <a:r>
              <a:rPr lang="pl-PL" sz="1600" dirty="0">
                <a:solidFill>
                  <a:prstClr val="black"/>
                </a:solidFill>
              </a:rPr>
              <a:t> </a:t>
            </a:r>
            <a:r>
              <a:rPr lang="pl-PL" sz="1600" dirty="0" err="1">
                <a:solidFill>
                  <a:prstClr val="black"/>
                </a:solidFill>
              </a:rPr>
              <a:t>Cloud</a:t>
            </a:r>
            <a:r>
              <a:rPr lang="pl-PL" sz="1600" dirty="0">
                <a:solidFill>
                  <a:prstClr val="black"/>
                </a:solidFill>
              </a:rPr>
              <a:t> </a:t>
            </a:r>
            <a:r>
              <a:rPr lang="pl-PL" sz="1600" dirty="0" err="1">
                <a:solidFill>
                  <a:prstClr val="black"/>
                </a:solidFill>
              </a:rPr>
              <a:t>Infrastructures</a:t>
            </a:r>
            <a:r>
              <a:rPr lang="pl-PL" sz="1600" dirty="0">
                <a:solidFill>
                  <a:prstClr val="black"/>
                </a:solidFill>
              </a:rPr>
              <a:t>, FGCS 2013</a:t>
            </a:r>
          </a:p>
          <a:p>
            <a:pPr marL="177800" lvl="0" indent="-177800">
              <a:spcBef>
                <a:spcPts val="0"/>
              </a:spcBef>
              <a:defRPr/>
            </a:pPr>
            <a:r>
              <a:rPr lang="pl-PL" sz="1600" dirty="0">
                <a:solidFill>
                  <a:prstClr val="black"/>
                </a:solidFill>
              </a:rPr>
              <a:t>D. </a:t>
            </a:r>
            <a:r>
              <a:rPr lang="pl-PL" sz="1600" dirty="0" err="1">
                <a:solidFill>
                  <a:prstClr val="black"/>
                </a:solidFill>
              </a:rPr>
              <a:t>Chang</a:t>
            </a:r>
            <a:r>
              <a:rPr lang="pl-PL" sz="1600" dirty="0">
                <a:solidFill>
                  <a:prstClr val="black"/>
                </a:solidFill>
              </a:rPr>
              <a:t>, S. Zasada, A. </a:t>
            </a:r>
            <a:r>
              <a:rPr lang="pl-PL" sz="1600" dirty="0" err="1">
                <a:solidFill>
                  <a:prstClr val="black"/>
                </a:solidFill>
              </a:rPr>
              <a:t>Haidar</a:t>
            </a:r>
            <a:r>
              <a:rPr lang="pl-PL" sz="1600" dirty="0">
                <a:solidFill>
                  <a:prstClr val="black"/>
                </a:solidFill>
              </a:rPr>
              <a:t>, P. </a:t>
            </a:r>
            <a:r>
              <a:rPr lang="pl-PL" sz="1600" dirty="0" err="1">
                <a:solidFill>
                  <a:prstClr val="black"/>
                </a:solidFill>
              </a:rPr>
              <a:t>Coveney</a:t>
            </a:r>
            <a:r>
              <a:rPr lang="pl-PL" sz="1600" dirty="0">
                <a:solidFill>
                  <a:prstClr val="black"/>
                </a:solidFill>
              </a:rPr>
              <a:t>: AHE and ACD: A Gateway </a:t>
            </a:r>
            <a:r>
              <a:rPr lang="pl-PL" sz="1600" dirty="0" err="1">
                <a:solidFill>
                  <a:prstClr val="black"/>
                </a:solidFill>
              </a:rPr>
              <a:t>into</a:t>
            </a:r>
            <a:r>
              <a:rPr lang="pl-PL" sz="1600" dirty="0">
                <a:solidFill>
                  <a:prstClr val="black"/>
                </a:solidFill>
              </a:rPr>
              <a:t> the </a:t>
            </a:r>
            <a:r>
              <a:rPr lang="pl-PL" sz="1600" dirty="0" err="1">
                <a:solidFill>
                  <a:prstClr val="black"/>
                </a:solidFill>
              </a:rPr>
              <a:t>Grid</a:t>
            </a:r>
            <a:r>
              <a:rPr lang="pl-PL" sz="1600" dirty="0">
                <a:solidFill>
                  <a:prstClr val="black"/>
                </a:solidFill>
              </a:rPr>
              <a:t> </a:t>
            </a:r>
            <a:r>
              <a:rPr lang="pl-PL" sz="1600" dirty="0" err="1">
                <a:solidFill>
                  <a:prstClr val="black"/>
                </a:solidFill>
              </a:rPr>
              <a:t>Infrastructure</a:t>
            </a:r>
            <a:r>
              <a:rPr lang="pl-PL" sz="1600" dirty="0">
                <a:solidFill>
                  <a:prstClr val="black"/>
                </a:solidFill>
              </a:rPr>
              <a:t> for VPH-</a:t>
            </a:r>
            <a:r>
              <a:rPr lang="pl-PL" sz="1600" dirty="0" err="1">
                <a:solidFill>
                  <a:prstClr val="black"/>
                </a:solidFill>
              </a:rPr>
              <a:t>Share</a:t>
            </a:r>
            <a:r>
              <a:rPr lang="pl-PL" sz="1600" dirty="0">
                <a:solidFill>
                  <a:prstClr val="black"/>
                </a:solidFill>
              </a:rPr>
              <a:t>, VPH 2012 Conference, London</a:t>
            </a:r>
          </a:p>
          <a:p>
            <a:pPr marL="177800" lvl="0" indent="-177800">
              <a:spcBef>
                <a:spcPts val="0"/>
              </a:spcBef>
              <a:defRPr/>
            </a:pPr>
            <a:r>
              <a:rPr lang="pl-PL" sz="1600" dirty="0">
                <a:solidFill>
                  <a:prstClr val="black"/>
                </a:solidFill>
              </a:rPr>
              <a:t>S. Zasada, D. </a:t>
            </a:r>
            <a:r>
              <a:rPr lang="pl-PL" sz="1600" dirty="0" err="1">
                <a:solidFill>
                  <a:prstClr val="black"/>
                </a:solidFill>
              </a:rPr>
              <a:t>Chang</a:t>
            </a:r>
            <a:r>
              <a:rPr lang="pl-PL" sz="1600" dirty="0">
                <a:solidFill>
                  <a:prstClr val="black"/>
                </a:solidFill>
              </a:rPr>
              <a:t>, A. </a:t>
            </a:r>
            <a:r>
              <a:rPr lang="pl-PL" sz="1600" dirty="0" err="1">
                <a:solidFill>
                  <a:prstClr val="black"/>
                </a:solidFill>
              </a:rPr>
              <a:t>Haidar</a:t>
            </a:r>
            <a:r>
              <a:rPr lang="pl-PL" sz="1600" dirty="0">
                <a:solidFill>
                  <a:prstClr val="black"/>
                </a:solidFill>
              </a:rPr>
              <a:t>, P. </a:t>
            </a:r>
            <a:r>
              <a:rPr lang="pl-PL" sz="1600" dirty="0" err="1">
                <a:solidFill>
                  <a:prstClr val="black"/>
                </a:solidFill>
              </a:rPr>
              <a:t>Coveney</a:t>
            </a:r>
            <a:r>
              <a:rPr lang="pl-PL" sz="1600" dirty="0">
                <a:solidFill>
                  <a:prstClr val="black"/>
                </a:solidFill>
              </a:rPr>
              <a:t>: </a:t>
            </a:r>
            <a:r>
              <a:rPr lang="pl-PL" sz="1600" dirty="0" err="1">
                <a:solidFill>
                  <a:prstClr val="black"/>
                </a:solidFill>
              </a:rPr>
              <a:t>Flexible</a:t>
            </a:r>
            <a:r>
              <a:rPr lang="pl-PL" sz="1600" dirty="0">
                <a:solidFill>
                  <a:prstClr val="black"/>
                </a:solidFill>
              </a:rPr>
              <a:t> </a:t>
            </a:r>
            <a:r>
              <a:rPr lang="pl-PL" sz="1600" dirty="0" err="1">
                <a:solidFill>
                  <a:prstClr val="black"/>
                </a:solidFill>
              </a:rPr>
              <a:t>Composition</a:t>
            </a:r>
            <a:r>
              <a:rPr lang="pl-PL" sz="1600" dirty="0">
                <a:solidFill>
                  <a:prstClr val="black"/>
                </a:solidFill>
              </a:rPr>
              <a:t> and </a:t>
            </a:r>
            <a:r>
              <a:rPr lang="pl-PL" sz="1600" dirty="0" err="1">
                <a:solidFill>
                  <a:prstClr val="black"/>
                </a:solidFill>
              </a:rPr>
              <a:t>Execution</a:t>
            </a:r>
            <a:r>
              <a:rPr lang="pl-PL" sz="1600" dirty="0">
                <a:solidFill>
                  <a:prstClr val="black"/>
                </a:solidFill>
              </a:rPr>
              <a:t> of </a:t>
            </a:r>
            <a:r>
              <a:rPr lang="pl-PL" sz="1600" dirty="0" err="1">
                <a:solidFill>
                  <a:prstClr val="black"/>
                </a:solidFill>
              </a:rPr>
              <a:t>Large</a:t>
            </a:r>
            <a:r>
              <a:rPr lang="pl-PL" sz="1600" dirty="0">
                <a:solidFill>
                  <a:prstClr val="black"/>
                </a:solidFill>
              </a:rPr>
              <a:t> </a:t>
            </a:r>
            <a:r>
              <a:rPr lang="pl-PL" sz="1600" dirty="0" err="1">
                <a:solidFill>
                  <a:prstClr val="black"/>
                </a:solidFill>
              </a:rPr>
              <a:t>Scale</a:t>
            </a:r>
            <a:r>
              <a:rPr lang="pl-PL" sz="1600" dirty="0">
                <a:solidFill>
                  <a:prstClr val="black"/>
                </a:solidFill>
              </a:rPr>
              <a:t> Applications on Distributed e-</a:t>
            </a:r>
            <a:r>
              <a:rPr lang="pl-PL" sz="1600" dirty="0" err="1">
                <a:solidFill>
                  <a:prstClr val="black"/>
                </a:solidFill>
              </a:rPr>
              <a:t>Infrastructures</a:t>
            </a:r>
            <a:r>
              <a:rPr lang="pl-PL" sz="1600" dirty="0">
                <a:solidFill>
                  <a:prstClr val="black"/>
                </a:solidFill>
              </a:rPr>
              <a:t>, </a:t>
            </a:r>
            <a:r>
              <a:rPr lang="pl-PL" sz="1600" dirty="0" err="1">
                <a:solidFill>
                  <a:prstClr val="black"/>
                </a:solidFill>
              </a:rPr>
              <a:t>Journal</a:t>
            </a:r>
            <a:r>
              <a:rPr lang="pl-PL" sz="1600" dirty="0">
                <a:solidFill>
                  <a:prstClr val="black"/>
                </a:solidFill>
              </a:rPr>
              <a:t> of </a:t>
            </a:r>
            <a:r>
              <a:rPr lang="pl-PL" sz="1600" dirty="0" err="1">
                <a:solidFill>
                  <a:prstClr val="black"/>
                </a:solidFill>
              </a:rPr>
              <a:t>Computational</a:t>
            </a:r>
            <a:r>
              <a:rPr lang="pl-PL" sz="1600" dirty="0">
                <a:solidFill>
                  <a:prstClr val="black"/>
                </a:solidFill>
              </a:rPr>
              <a:t> Science (in </a:t>
            </a:r>
            <a:r>
              <a:rPr lang="pl-PL" sz="1600" dirty="0" err="1">
                <a:solidFill>
                  <a:prstClr val="black"/>
                </a:solidFill>
              </a:rPr>
              <a:t>print</a:t>
            </a:r>
            <a:r>
              <a:rPr lang="pl-PL" sz="1600" dirty="0">
                <a:solidFill>
                  <a:prstClr val="black"/>
                </a:solidFill>
              </a:rPr>
              <a:t>).</a:t>
            </a:r>
          </a:p>
          <a:p>
            <a:pPr marL="0" lvl="0" indent="0">
              <a:spcBef>
                <a:spcPts val="0"/>
              </a:spcBef>
              <a:buNone/>
              <a:defRPr/>
            </a:pPr>
            <a:endParaRPr lang="pl-PL" sz="1600" dirty="0">
              <a:solidFill>
                <a:prstClr val="black"/>
              </a:solidFill>
            </a:endParaRPr>
          </a:p>
          <a:p>
            <a:pPr marL="0" lvl="0" indent="0">
              <a:spcBef>
                <a:spcPts val="0"/>
              </a:spcBef>
              <a:buNone/>
              <a:defRPr/>
            </a:pPr>
            <a:r>
              <a:rPr lang="pl-PL" sz="1600" dirty="0" err="1">
                <a:solidFill>
                  <a:prstClr val="black"/>
                </a:solidFill>
              </a:rPr>
              <a:t>M.Sc</a:t>
            </a:r>
            <a:r>
              <a:rPr lang="pl-PL" sz="1600" dirty="0">
                <a:solidFill>
                  <a:prstClr val="black"/>
                </a:solidFill>
              </a:rPr>
              <a:t>. </a:t>
            </a:r>
            <a:r>
              <a:rPr lang="pl-PL" sz="1600" dirty="0" err="1">
                <a:solidFill>
                  <a:prstClr val="black"/>
                </a:solidFill>
              </a:rPr>
              <a:t>Thesis</a:t>
            </a:r>
            <a:r>
              <a:rPr lang="pl-PL" sz="1600" dirty="0">
                <a:solidFill>
                  <a:prstClr val="black"/>
                </a:solidFill>
              </a:rPr>
              <a:t>:</a:t>
            </a:r>
          </a:p>
          <a:p>
            <a:pPr marL="0" lvl="0" indent="0">
              <a:spcBef>
                <a:spcPts val="0"/>
              </a:spcBef>
              <a:buNone/>
              <a:defRPr/>
            </a:pPr>
            <a:endParaRPr lang="pl-PL" sz="1600" dirty="0">
              <a:solidFill>
                <a:prstClr val="black"/>
              </a:solidFill>
            </a:endParaRPr>
          </a:p>
          <a:p>
            <a:pPr marL="177800" lvl="0" indent="-177800">
              <a:spcBef>
                <a:spcPts val="0"/>
              </a:spcBef>
              <a:defRPr/>
            </a:pPr>
            <a:r>
              <a:rPr lang="pl-PL" sz="1600" dirty="0">
                <a:solidFill>
                  <a:prstClr val="black"/>
                </a:solidFill>
              </a:rPr>
              <a:t>Bartosz Wilk: Installation of </a:t>
            </a:r>
            <a:r>
              <a:rPr lang="pl-PL" sz="1600" dirty="0" err="1">
                <a:solidFill>
                  <a:prstClr val="black"/>
                </a:solidFill>
              </a:rPr>
              <a:t>Complex</a:t>
            </a:r>
            <a:r>
              <a:rPr lang="pl-PL" sz="1600" dirty="0">
                <a:solidFill>
                  <a:prstClr val="black"/>
                </a:solidFill>
              </a:rPr>
              <a:t> e-Science Applications on </a:t>
            </a:r>
            <a:r>
              <a:rPr lang="pl-PL" sz="1600" dirty="0" err="1">
                <a:solidFill>
                  <a:prstClr val="black"/>
                </a:solidFill>
              </a:rPr>
              <a:t>Heterogeneous</a:t>
            </a:r>
            <a:r>
              <a:rPr lang="pl-PL" sz="1600" dirty="0">
                <a:solidFill>
                  <a:prstClr val="black"/>
                </a:solidFill>
              </a:rPr>
              <a:t> </a:t>
            </a:r>
            <a:r>
              <a:rPr lang="pl-PL" sz="1600" dirty="0" err="1">
                <a:solidFill>
                  <a:prstClr val="black"/>
                </a:solidFill>
              </a:rPr>
              <a:t>Cloud</a:t>
            </a:r>
            <a:r>
              <a:rPr lang="pl-PL" sz="1600" dirty="0">
                <a:solidFill>
                  <a:prstClr val="black"/>
                </a:solidFill>
              </a:rPr>
              <a:t> </a:t>
            </a:r>
            <a:r>
              <a:rPr lang="pl-PL" sz="1600" dirty="0" err="1">
                <a:solidFill>
                  <a:prstClr val="black"/>
                </a:solidFill>
              </a:rPr>
              <a:t>Infrastructures</a:t>
            </a:r>
            <a:r>
              <a:rPr lang="pl-PL" sz="1600" dirty="0">
                <a:solidFill>
                  <a:prstClr val="black"/>
                </a:solidFill>
              </a:rPr>
              <a:t>, AGH </a:t>
            </a:r>
            <a:r>
              <a:rPr lang="pl-PL" sz="1600" dirty="0" err="1">
                <a:solidFill>
                  <a:prstClr val="black"/>
                </a:solidFill>
              </a:rPr>
              <a:t>University</a:t>
            </a:r>
            <a:r>
              <a:rPr lang="pl-PL" sz="1600" dirty="0">
                <a:solidFill>
                  <a:prstClr val="black"/>
                </a:solidFill>
              </a:rPr>
              <a:t> of Science and Technology, Kraków, Poland (August 2012), PTI </a:t>
            </a:r>
            <a:r>
              <a:rPr lang="pl-PL" sz="1600" dirty="0" err="1" smtClean="0">
                <a:solidFill>
                  <a:prstClr val="black"/>
                </a:solidFill>
              </a:rPr>
              <a:t>award</a:t>
            </a:r>
            <a:endParaRPr lang="pl-PL" sz="1600" dirty="0">
              <a:solidFill>
                <a:prstClr val="black"/>
              </a:solidFill>
            </a:endParaRPr>
          </a:p>
        </p:txBody>
      </p:sp>
    </p:spTree>
    <p:extLst>
      <p:ext uri="{BB962C8B-B14F-4D97-AF65-F5344CB8AC3E}">
        <p14:creationId xmlns:p14="http://schemas.microsoft.com/office/powerpoint/2010/main" val="2352409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smtClean="0"/>
              <a:t>Software engineering methods</a:t>
            </a:r>
            <a:endParaRPr lang="en-US" dirty="0"/>
          </a:p>
        </p:txBody>
      </p:sp>
      <p:sp>
        <p:nvSpPr>
          <p:cNvPr id="3" name="Symbol zastępczy zawartości 2"/>
          <p:cNvSpPr>
            <a:spLocks noGrp="1"/>
          </p:cNvSpPr>
          <p:nvPr>
            <p:ph idx="1"/>
          </p:nvPr>
        </p:nvSpPr>
        <p:spPr/>
        <p:txBody>
          <a:bodyPr>
            <a:normAutofit fontScale="70000" lnSpcReduction="20000"/>
          </a:bodyPr>
          <a:lstStyle/>
          <a:p>
            <a:r>
              <a:rPr lang="en-US" dirty="0"/>
              <a:t>Scrum methodology used to organize team work</a:t>
            </a:r>
          </a:p>
          <a:p>
            <a:pPr lvl="1"/>
            <a:r>
              <a:rPr lang="en-US" dirty="0" err="1"/>
              <a:t>Redmine</a:t>
            </a:r>
            <a:r>
              <a:rPr lang="en-US" dirty="0"/>
              <a:t> (</a:t>
            </a:r>
            <a:r>
              <a:rPr lang="en-US" dirty="0">
                <a:hlinkClick r:id="rId2"/>
              </a:rPr>
              <a:t>http://</a:t>
            </a:r>
            <a:r>
              <a:rPr lang="en-US" dirty="0" smtClean="0">
                <a:hlinkClick r:id="rId2"/>
              </a:rPr>
              <a:t>www.redmine.org</a:t>
            </a:r>
            <a:r>
              <a:rPr lang="en-US" dirty="0" smtClean="0"/>
              <a:t> ) </a:t>
            </a:r>
            <a:r>
              <a:rPr lang="en-US" dirty="0"/>
              <a:t>as flexible project management</a:t>
            </a:r>
          </a:p>
          <a:p>
            <a:pPr lvl="1"/>
            <a:r>
              <a:rPr lang="en-US" dirty="0" err="1"/>
              <a:t>Redmine</a:t>
            </a:r>
            <a:r>
              <a:rPr lang="en-US" dirty="0"/>
              <a:t> backlog (</a:t>
            </a:r>
            <a:r>
              <a:rPr lang="en-US" dirty="0">
                <a:hlinkClick r:id="rId3"/>
              </a:rPr>
              <a:t>http://</a:t>
            </a:r>
            <a:r>
              <a:rPr lang="en-US" dirty="0" smtClean="0">
                <a:hlinkClick r:id="rId3"/>
              </a:rPr>
              <a:t>www.redminebacklogs.net</a:t>
            </a:r>
            <a:r>
              <a:rPr lang="en-US" dirty="0" smtClean="0"/>
              <a:t> ) </a:t>
            </a:r>
            <a:r>
              <a:rPr lang="en-US" dirty="0"/>
              <a:t>- </a:t>
            </a:r>
            <a:r>
              <a:rPr lang="en-US" dirty="0" err="1"/>
              <a:t>redmine</a:t>
            </a:r>
            <a:r>
              <a:rPr lang="en-US" dirty="0"/>
              <a:t> plugin for agile teams</a:t>
            </a:r>
          </a:p>
          <a:p>
            <a:r>
              <a:rPr lang="en-US" dirty="0" err="1"/>
              <a:t>Continous</a:t>
            </a:r>
            <a:r>
              <a:rPr lang="en-US" dirty="0"/>
              <a:t> delivery based on Jenkins (</a:t>
            </a:r>
            <a:r>
              <a:rPr lang="en-US" dirty="0">
                <a:hlinkClick r:id="rId4"/>
              </a:rPr>
              <a:t>http://</a:t>
            </a:r>
            <a:r>
              <a:rPr lang="en-US" dirty="0" smtClean="0">
                <a:hlinkClick r:id="rId4"/>
              </a:rPr>
              <a:t>jenkins-ci.org</a:t>
            </a:r>
            <a:r>
              <a:rPr lang="en-US" dirty="0" smtClean="0"/>
              <a:t> )</a:t>
            </a:r>
            <a:endParaRPr lang="en-US" dirty="0"/>
          </a:p>
          <a:p>
            <a:r>
              <a:rPr lang="en-US" dirty="0"/>
              <a:t>Code stored in private </a:t>
            </a:r>
            <a:r>
              <a:rPr lang="en-US" dirty="0" err="1"/>
              <a:t>GitLab</a:t>
            </a:r>
            <a:r>
              <a:rPr lang="en-US" dirty="0"/>
              <a:t> (</a:t>
            </a:r>
            <a:r>
              <a:rPr lang="en-US" dirty="0">
                <a:hlinkClick r:id="rId5"/>
              </a:rPr>
              <a:t>http://</a:t>
            </a:r>
            <a:r>
              <a:rPr lang="en-US" dirty="0" smtClean="0">
                <a:hlinkClick r:id="rId5"/>
              </a:rPr>
              <a:t>gitlab.org</a:t>
            </a:r>
            <a:r>
              <a:rPr lang="en-US" dirty="0" smtClean="0"/>
              <a:t> ) </a:t>
            </a:r>
            <a:r>
              <a:rPr lang="en-US" dirty="0"/>
              <a:t>repository</a:t>
            </a:r>
          </a:p>
          <a:p>
            <a:r>
              <a:rPr lang="en-US" dirty="0"/>
              <a:t>Short release period time:</a:t>
            </a:r>
          </a:p>
          <a:p>
            <a:pPr lvl="1"/>
            <a:r>
              <a:rPr lang="en-US" dirty="0"/>
              <a:t>Fixed 1 month period for delivering new feature rich Atmosphere version</a:t>
            </a:r>
          </a:p>
          <a:p>
            <a:pPr lvl="1"/>
            <a:r>
              <a:rPr lang="en-US" dirty="0"/>
              <a:t>Bug fix version released as fast as possible</a:t>
            </a:r>
          </a:p>
          <a:p>
            <a:pPr lvl="1"/>
            <a:r>
              <a:rPr lang="en-US" dirty="0"/>
              <a:t>Versioning based on semantic versioning (</a:t>
            </a:r>
            <a:r>
              <a:rPr lang="en-US" dirty="0">
                <a:hlinkClick r:id="rId6"/>
              </a:rPr>
              <a:t>http://</a:t>
            </a:r>
            <a:r>
              <a:rPr lang="en-US" dirty="0" smtClean="0">
                <a:hlinkClick r:id="rId6"/>
              </a:rPr>
              <a:t>semver.org</a:t>
            </a:r>
            <a:r>
              <a:rPr lang="en-US" dirty="0" smtClean="0"/>
              <a:t> )</a:t>
            </a:r>
            <a:endParaRPr lang="en-US" dirty="0"/>
          </a:p>
          <a:p>
            <a:r>
              <a:rPr lang="en-US" dirty="0"/>
              <a:t>Tests, tests, test…</a:t>
            </a:r>
          </a:p>
          <a:p>
            <a:pPr lvl="1"/>
            <a:r>
              <a:rPr lang="en-US" dirty="0" err="1"/>
              <a:t>TestNG</a:t>
            </a:r>
            <a:endParaRPr lang="en-US" dirty="0"/>
          </a:p>
          <a:p>
            <a:pPr lvl="1"/>
            <a:r>
              <a:rPr lang="en-US" dirty="0" err="1"/>
              <a:t>Junit</a:t>
            </a:r>
            <a:r>
              <a:rPr lang="en-US" dirty="0"/>
              <a:t> </a:t>
            </a:r>
          </a:p>
          <a:p>
            <a:endParaRPr lang="en-US" dirty="0"/>
          </a:p>
        </p:txBody>
      </p:sp>
    </p:spTree>
    <p:extLst>
      <p:ext uri="{BB962C8B-B14F-4D97-AF65-F5344CB8AC3E}">
        <p14:creationId xmlns:p14="http://schemas.microsoft.com/office/powerpoint/2010/main" val="20797696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Tabela 38"/>
          <p:cNvGraphicFramePr>
            <a:graphicFrameLocks noGrp="1"/>
          </p:cNvGraphicFramePr>
          <p:nvPr>
            <p:extLst>
              <p:ext uri="{D42A27DB-BD31-4B8C-83A1-F6EECF244321}">
                <p14:modId xmlns:p14="http://schemas.microsoft.com/office/powerpoint/2010/main" val="391374364"/>
              </p:ext>
            </p:extLst>
          </p:nvPr>
        </p:nvGraphicFramePr>
        <p:xfrm>
          <a:off x="131040" y="1208288"/>
          <a:ext cx="8817862" cy="5326693"/>
        </p:xfrm>
        <a:graphic>
          <a:graphicData uri="http://schemas.openxmlformats.org/drawingml/2006/table">
            <a:tbl>
              <a:tblPr firstRow="1" bandRow="1">
                <a:tableStyleId>{5C22544A-7EE6-4342-B048-85BDC9FD1C3A}</a:tableStyleId>
              </a:tblPr>
              <a:tblGrid>
                <a:gridCol w="3340100"/>
                <a:gridCol w="5477762"/>
              </a:tblGrid>
              <a:tr h="522593">
                <a:tc>
                  <a:txBody>
                    <a:bodyPr/>
                    <a:lstStyle/>
                    <a:p>
                      <a:pPr algn="ctr"/>
                      <a:r>
                        <a:rPr lang="pl-PL" sz="1800" dirty="0" smtClean="0"/>
                        <a:t>Component/Module</a:t>
                      </a:r>
                      <a:endParaRPr lang="en-US" sz="1800" dirty="0"/>
                    </a:p>
                  </a:txBody>
                  <a:tcPr marL="82944" marR="82944" marT="41476" marB="41476"/>
                </a:tc>
                <a:tc>
                  <a:txBody>
                    <a:bodyPr/>
                    <a:lstStyle/>
                    <a:p>
                      <a:pPr algn="ctr"/>
                      <a:r>
                        <a:rPr lang="pl-PL" sz="1800" dirty="0" smtClean="0"/>
                        <a:t>Technologies </a:t>
                      </a:r>
                      <a:r>
                        <a:rPr lang="pl-PL" sz="1800" dirty="0" err="1" smtClean="0"/>
                        <a:t>used</a:t>
                      </a:r>
                      <a:endParaRPr lang="en-US" sz="1800" dirty="0"/>
                    </a:p>
                  </a:txBody>
                  <a:tcPr marL="82944" marR="82944" marT="41476" marB="41476"/>
                </a:tc>
              </a:tr>
              <a:tr h="829527">
                <a:tc>
                  <a:txBody>
                    <a:bodyPr/>
                    <a:lstStyle/>
                    <a:p>
                      <a:r>
                        <a:rPr lang="pl-PL" sz="1600" baseline="0" dirty="0" err="1" smtClean="0"/>
                        <a:t>Cloud</a:t>
                      </a:r>
                      <a:r>
                        <a:rPr lang="pl-PL" sz="1600" baseline="0" dirty="0" smtClean="0"/>
                        <a:t> Resource </a:t>
                      </a:r>
                      <a:r>
                        <a:rPr lang="pl-PL" sz="1600" baseline="0" dirty="0" err="1" smtClean="0"/>
                        <a:t>Allocation</a:t>
                      </a:r>
                      <a:r>
                        <a:rPr lang="pl-PL" sz="1600" baseline="0" dirty="0" smtClean="0"/>
                        <a:t> Management</a:t>
                      </a:r>
                      <a:endParaRPr lang="en-US" sz="1600" dirty="0"/>
                    </a:p>
                  </a:txBody>
                  <a:tcPr marL="82944" marR="82944" marT="41476" marB="41476"/>
                </a:tc>
                <a:tc>
                  <a:txBody>
                    <a:bodyPr/>
                    <a:lstStyle/>
                    <a:p>
                      <a:r>
                        <a:rPr lang="pl-PL" sz="1600" dirty="0" smtClean="0"/>
                        <a:t>Java </a:t>
                      </a:r>
                      <a:r>
                        <a:rPr lang="pl-PL" sz="1600" dirty="0" err="1" smtClean="0"/>
                        <a:t>application</a:t>
                      </a:r>
                      <a:r>
                        <a:rPr lang="pl-PL" sz="1600" baseline="0" dirty="0" smtClean="0"/>
                        <a:t> </a:t>
                      </a:r>
                      <a:r>
                        <a:rPr lang="pl-PL" sz="1600" baseline="0" dirty="0" err="1" smtClean="0"/>
                        <a:t>with</a:t>
                      </a:r>
                      <a:r>
                        <a:rPr lang="pl-PL" sz="1600" baseline="0" dirty="0" smtClean="0"/>
                        <a:t> Web Service (REST) </a:t>
                      </a:r>
                      <a:r>
                        <a:rPr lang="pl-PL" sz="1600" baseline="0" dirty="0" err="1" smtClean="0"/>
                        <a:t>interfaces</a:t>
                      </a:r>
                      <a:r>
                        <a:rPr lang="pl-PL" sz="1600" baseline="0" dirty="0" smtClean="0"/>
                        <a:t>, </a:t>
                      </a:r>
                      <a:r>
                        <a:rPr lang="pl-PL" sz="1600" baseline="0" dirty="0" err="1" smtClean="0"/>
                        <a:t>OSGi</a:t>
                      </a:r>
                      <a:r>
                        <a:rPr lang="pl-PL" sz="1600" baseline="0" dirty="0" smtClean="0"/>
                        <a:t> </a:t>
                      </a:r>
                      <a:r>
                        <a:rPr lang="pl-PL" sz="1600" baseline="0" dirty="0" err="1" smtClean="0"/>
                        <a:t>bundle</a:t>
                      </a:r>
                      <a:r>
                        <a:rPr lang="pl-PL" sz="1600" baseline="0" dirty="0" smtClean="0"/>
                        <a:t> </a:t>
                      </a:r>
                      <a:r>
                        <a:rPr lang="pl-PL" sz="1600" baseline="0" dirty="0" err="1" smtClean="0"/>
                        <a:t>hosted</a:t>
                      </a:r>
                      <a:r>
                        <a:rPr lang="pl-PL" sz="1600" baseline="0" dirty="0" smtClean="0"/>
                        <a:t> </a:t>
                      </a:r>
                      <a:r>
                        <a:rPr lang="pl-PL" sz="1600" baseline="0" dirty="0" err="1" smtClean="0"/>
                        <a:t>in</a:t>
                      </a:r>
                      <a:r>
                        <a:rPr lang="pl-PL" sz="1600" baseline="0" dirty="0" smtClean="0"/>
                        <a:t> a </a:t>
                      </a:r>
                      <a:r>
                        <a:rPr lang="pl-PL" sz="1600" baseline="0" dirty="0" err="1" smtClean="0"/>
                        <a:t>Karaf</a:t>
                      </a:r>
                      <a:r>
                        <a:rPr lang="pl-PL" sz="1600" baseline="0" dirty="0" smtClean="0"/>
                        <a:t> </a:t>
                      </a:r>
                      <a:r>
                        <a:rPr lang="pl-PL" sz="1600" baseline="0" dirty="0" err="1" smtClean="0"/>
                        <a:t>container</a:t>
                      </a:r>
                      <a:r>
                        <a:rPr lang="pl-PL" sz="1600" baseline="0" dirty="0" smtClean="0"/>
                        <a:t>, Camel </a:t>
                      </a:r>
                      <a:r>
                        <a:rPr lang="pl-PL" sz="1600" baseline="0" dirty="0" err="1" smtClean="0"/>
                        <a:t>integration</a:t>
                      </a:r>
                      <a:r>
                        <a:rPr lang="pl-PL" sz="1600" baseline="0" dirty="0" smtClean="0"/>
                        <a:t> </a:t>
                      </a:r>
                      <a:r>
                        <a:rPr lang="pl-PL" sz="1600" baseline="0" dirty="0" err="1" smtClean="0"/>
                        <a:t>framework</a:t>
                      </a:r>
                      <a:endParaRPr lang="en-US" sz="1600" dirty="0"/>
                    </a:p>
                  </a:txBody>
                  <a:tcPr marL="82944" marR="82944" marT="41476" marB="41476"/>
                </a:tc>
              </a:tr>
              <a:tr h="8295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1600" baseline="0" dirty="0" err="1" smtClean="0"/>
                        <a:t>Cloud</a:t>
                      </a:r>
                      <a:r>
                        <a:rPr lang="pl-PL" sz="1600" baseline="0" dirty="0" smtClean="0"/>
                        <a:t> </a:t>
                      </a:r>
                      <a:r>
                        <a:rPr lang="pl-PL" sz="1600" baseline="0" dirty="0" err="1" smtClean="0"/>
                        <a:t>Execution</a:t>
                      </a:r>
                      <a:r>
                        <a:rPr lang="pl-PL" sz="1600" baseline="0" dirty="0" smtClean="0"/>
                        <a:t> Environment</a:t>
                      </a:r>
                      <a:endParaRPr lang="en-US" sz="1600" dirty="0" smtClean="0"/>
                    </a:p>
                    <a:p>
                      <a:endParaRPr lang="en-US" sz="1600" dirty="0"/>
                    </a:p>
                  </a:txBody>
                  <a:tcPr marL="82944" marR="82944" marT="41476" marB="41476"/>
                </a:tc>
                <a:tc>
                  <a:txBody>
                    <a:bodyPr/>
                    <a:lstStyle/>
                    <a:p>
                      <a:r>
                        <a:rPr lang="pl-PL" sz="1600" smtClean="0"/>
                        <a:t>Java application with Web Service</a:t>
                      </a:r>
                      <a:r>
                        <a:rPr lang="pl-PL" sz="1600" baseline="0" smtClean="0"/>
                        <a:t> (REST) interfaces, OSGi bundle hosted in a Karaf container, Nagios monitoring framework, OpenStack and Amazon EC2 cloud platforms</a:t>
                      </a:r>
                      <a:endParaRPr lang="en-US" sz="1600"/>
                    </a:p>
                  </a:txBody>
                  <a:tcPr marL="82944" marR="82944" marT="41476" marB="41476"/>
                </a:tc>
              </a:tr>
              <a:tr h="742996">
                <a:tc>
                  <a:txBody>
                    <a:bodyPr/>
                    <a:lstStyle/>
                    <a:p>
                      <a:r>
                        <a:rPr lang="pl-PL" sz="1600" dirty="0" smtClean="0"/>
                        <a:t>High Performance</a:t>
                      </a:r>
                      <a:r>
                        <a:rPr lang="pl-PL" sz="1600" baseline="0" dirty="0" smtClean="0"/>
                        <a:t> </a:t>
                      </a:r>
                      <a:r>
                        <a:rPr lang="pl-PL" sz="1600" baseline="0" dirty="0" err="1" smtClean="0"/>
                        <a:t>Execution</a:t>
                      </a:r>
                      <a:r>
                        <a:rPr lang="pl-PL" sz="1600" baseline="0" dirty="0" smtClean="0"/>
                        <a:t> Environment</a:t>
                      </a:r>
                      <a:endParaRPr lang="en-US" sz="1600" dirty="0"/>
                    </a:p>
                  </a:txBody>
                  <a:tcPr marL="82944" marR="82944" marT="41476" marB="41476"/>
                </a:tc>
                <a:tc>
                  <a:txBody>
                    <a:bodyPr/>
                    <a:lstStyle/>
                    <a:p>
                      <a:r>
                        <a:rPr lang="pl-PL" sz="1600" dirty="0" err="1" smtClean="0"/>
                        <a:t>Application</a:t>
                      </a:r>
                      <a:r>
                        <a:rPr lang="pl-PL" sz="1600" dirty="0" smtClean="0"/>
                        <a:t> Hosting Environment </a:t>
                      </a:r>
                      <a:r>
                        <a:rPr lang="pl-PL" sz="1600" dirty="0" err="1" smtClean="0"/>
                        <a:t>with</a:t>
                      </a:r>
                      <a:r>
                        <a:rPr lang="pl-PL" sz="1600" dirty="0" smtClean="0"/>
                        <a:t> Web Service</a:t>
                      </a:r>
                      <a:r>
                        <a:rPr lang="pl-PL" sz="1600" baseline="0" dirty="0" smtClean="0"/>
                        <a:t> (REST/SOAP) </a:t>
                      </a:r>
                      <a:r>
                        <a:rPr lang="pl-PL" sz="1600" baseline="0" dirty="0" err="1" smtClean="0"/>
                        <a:t>interfaces</a:t>
                      </a:r>
                      <a:endParaRPr lang="en-US" sz="1600" dirty="0"/>
                    </a:p>
                  </a:txBody>
                  <a:tcPr marL="82944" marR="82944" marT="41476" marB="41476"/>
                </a:tc>
              </a:tr>
              <a:tr h="829527">
                <a:tc>
                  <a:txBody>
                    <a:bodyPr/>
                    <a:lstStyle/>
                    <a:p>
                      <a:r>
                        <a:rPr lang="pl-PL" sz="1600" baseline="0" dirty="0" smtClean="0"/>
                        <a:t>Data Access for </a:t>
                      </a:r>
                      <a:r>
                        <a:rPr lang="pl-PL" sz="1600" baseline="0" dirty="0" err="1" smtClean="0"/>
                        <a:t>Large</a:t>
                      </a:r>
                      <a:r>
                        <a:rPr lang="pl-PL" sz="1600" baseline="0" dirty="0" smtClean="0"/>
                        <a:t> </a:t>
                      </a:r>
                      <a:r>
                        <a:rPr lang="pl-PL" sz="1600" baseline="0" dirty="0" err="1" smtClean="0"/>
                        <a:t>Binary</a:t>
                      </a:r>
                      <a:r>
                        <a:rPr lang="pl-PL" sz="1600" baseline="0" dirty="0" smtClean="0"/>
                        <a:t> Objects</a:t>
                      </a:r>
                      <a:endParaRPr lang="en-US" sz="1600" dirty="0"/>
                    </a:p>
                  </a:txBody>
                  <a:tcPr marL="82944" marR="82944" marT="41476" marB="41476"/>
                </a:tc>
                <a:tc>
                  <a:txBody>
                    <a:bodyPr/>
                    <a:lstStyle/>
                    <a:p>
                      <a:r>
                        <a:rPr lang="pl-PL" sz="1600" smtClean="0"/>
                        <a:t>Standalone application preinstalled</a:t>
                      </a:r>
                      <a:r>
                        <a:rPr lang="pl-PL" sz="1600" baseline="0" smtClean="0"/>
                        <a:t> </a:t>
                      </a:r>
                      <a:r>
                        <a:rPr lang="pl-PL" sz="1600" smtClean="0"/>
                        <a:t>on VPH-Share</a:t>
                      </a:r>
                      <a:r>
                        <a:rPr lang="pl-PL" sz="1600" baseline="0" smtClean="0"/>
                        <a:t> Virtual Machines; connectors for OpenStack ObjectStore and Amazon S3; GridFTP for file transfer</a:t>
                      </a:r>
                      <a:endParaRPr lang="en-US" sz="1600"/>
                    </a:p>
                  </a:txBody>
                  <a:tcPr marL="82944" marR="82944" marT="41476" marB="41476"/>
                </a:tc>
              </a:tr>
              <a:tr h="829527">
                <a:tc>
                  <a:txBody>
                    <a:bodyPr/>
                    <a:lstStyle/>
                    <a:p>
                      <a:r>
                        <a:rPr lang="pl-PL" sz="1600" dirty="0" smtClean="0"/>
                        <a:t>Data </a:t>
                      </a:r>
                      <a:r>
                        <a:rPr lang="pl-PL" sz="1600" dirty="0" err="1" smtClean="0"/>
                        <a:t>Reliability</a:t>
                      </a:r>
                      <a:r>
                        <a:rPr lang="pl-PL" sz="1600" dirty="0" smtClean="0"/>
                        <a:t> and </a:t>
                      </a:r>
                      <a:r>
                        <a:rPr lang="pl-PL" sz="1600" dirty="0" err="1" smtClean="0"/>
                        <a:t>Integrity</a:t>
                      </a:r>
                      <a:endParaRPr lang="en-US" sz="1600" dirty="0"/>
                    </a:p>
                  </a:txBody>
                  <a:tcPr marL="82944" marR="82944" marT="41476" marB="41476"/>
                </a:tc>
                <a:tc>
                  <a:txBody>
                    <a:bodyPr/>
                    <a:lstStyle/>
                    <a:p>
                      <a:r>
                        <a:rPr lang="pl-PL" sz="1600" dirty="0" err="1" smtClean="0"/>
                        <a:t>Standalone</a:t>
                      </a:r>
                      <a:r>
                        <a:rPr lang="pl-PL" sz="1600" dirty="0" smtClean="0"/>
                        <a:t> </a:t>
                      </a:r>
                      <a:r>
                        <a:rPr lang="pl-PL" sz="1600" dirty="0" err="1" smtClean="0"/>
                        <a:t>application</a:t>
                      </a:r>
                      <a:r>
                        <a:rPr lang="pl-PL" sz="1600" dirty="0" smtClean="0"/>
                        <a:t> </a:t>
                      </a:r>
                      <a:r>
                        <a:rPr lang="pl-PL" sz="1600" dirty="0" err="1" smtClean="0"/>
                        <a:t>wrapped</a:t>
                      </a:r>
                      <a:r>
                        <a:rPr lang="pl-PL" sz="1600" baseline="0" dirty="0" smtClean="0"/>
                        <a:t> as a </a:t>
                      </a:r>
                      <a:r>
                        <a:rPr lang="pl-PL" sz="1600" baseline="0" dirty="0" err="1" smtClean="0"/>
                        <a:t>VPH-Share</a:t>
                      </a:r>
                      <a:r>
                        <a:rPr lang="pl-PL" sz="1600" baseline="0" dirty="0" smtClean="0"/>
                        <a:t> </a:t>
                      </a:r>
                      <a:r>
                        <a:rPr lang="pl-PL" sz="1600" baseline="0" dirty="0" err="1" smtClean="0"/>
                        <a:t>Atomic</a:t>
                      </a:r>
                      <a:r>
                        <a:rPr lang="pl-PL" sz="1600" baseline="0" dirty="0" smtClean="0"/>
                        <a:t> Service, </a:t>
                      </a:r>
                      <a:r>
                        <a:rPr lang="pl-PL" sz="1600" baseline="0" dirty="0" err="1" smtClean="0"/>
                        <a:t>with</a:t>
                      </a:r>
                      <a:r>
                        <a:rPr lang="pl-PL" sz="1600" baseline="0" dirty="0" smtClean="0"/>
                        <a:t> Web Service (REST) </a:t>
                      </a:r>
                      <a:r>
                        <a:rPr lang="pl-PL" sz="1600" baseline="0" dirty="0" err="1" smtClean="0"/>
                        <a:t>interfaces</a:t>
                      </a:r>
                      <a:r>
                        <a:rPr lang="pl-PL" sz="1600" baseline="0" dirty="0" smtClean="0"/>
                        <a:t>; </a:t>
                      </a:r>
                      <a:r>
                        <a:rPr lang="pl-PL" sz="1600" baseline="0" dirty="0" err="1" smtClean="0"/>
                        <a:t>uses</a:t>
                      </a:r>
                      <a:r>
                        <a:rPr lang="pl-PL" sz="1600" baseline="0" dirty="0" smtClean="0"/>
                        <a:t> T2.4 </a:t>
                      </a:r>
                      <a:r>
                        <a:rPr lang="pl-PL" sz="1600" baseline="0" dirty="0" err="1" smtClean="0"/>
                        <a:t>tools</a:t>
                      </a:r>
                      <a:r>
                        <a:rPr lang="pl-PL" sz="1600" baseline="0" dirty="0" smtClean="0"/>
                        <a:t> for </a:t>
                      </a:r>
                      <a:r>
                        <a:rPr lang="pl-PL" sz="1600" baseline="0" dirty="0" err="1" smtClean="0"/>
                        <a:t>access</a:t>
                      </a:r>
                      <a:r>
                        <a:rPr lang="pl-PL" sz="1600" baseline="0" dirty="0" smtClean="0"/>
                        <a:t> to </a:t>
                      </a:r>
                      <a:r>
                        <a:rPr lang="pl-PL" sz="1600" baseline="0" dirty="0" err="1" smtClean="0"/>
                        <a:t>binary</a:t>
                      </a:r>
                      <a:r>
                        <a:rPr lang="pl-PL" sz="1600" baseline="0" dirty="0" smtClean="0"/>
                        <a:t> data and </a:t>
                      </a:r>
                      <a:r>
                        <a:rPr lang="pl-PL" sz="1600" baseline="0" dirty="0" err="1" smtClean="0"/>
                        <a:t>metadata</a:t>
                      </a:r>
                      <a:r>
                        <a:rPr lang="pl-PL" sz="1600" baseline="0" dirty="0" smtClean="0"/>
                        <a:t> </a:t>
                      </a:r>
                      <a:r>
                        <a:rPr lang="pl-PL" sz="1600" baseline="0" dirty="0" err="1" smtClean="0"/>
                        <a:t>storage</a:t>
                      </a:r>
                      <a:endParaRPr lang="en-US" sz="1600" dirty="0"/>
                    </a:p>
                  </a:txBody>
                  <a:tcPr marL="82944" marR="82944" marT="41476" marB="41476"/>
                </a:tc>
              </a:tr>
              <a:tr h="742996">
                <a:tc>
                  <a:txBody>
                    <a:bodyPr/>
                    <a:lstStyle/>
                    <a:p>
                      <a:r>
                        <a:rPr lang="pl-PL" sz="1600" baseline="0" dirty="0" smtClean="0"/>
                        <a:t>Security Framework</a:t>
                      </a:r>
                      <a:endParaRPr lang="en-US" sz="1600" dirty="0"/>
                    </a:p>
                  </a:txBody>
                  <a:tcPr marL="82944" marR="82944" marT="41476" marB="41476"/>
                </a:tc>
                <a:tc>
                  <a:txBody>
                    <a:bodyPr/>
                    <a:lstStyle/>
                    <a:p>
                      <a:r>
                        <a:rPr lang="pl-PL" sz="1600" dirty="0" smtClean="0"/>
                        <a:t>Uniform</a:t>
                      </a:r>
                      <a:r>
                        <a:rPr lang="pl-PL" sz="1600" baseline="0" dirty="0" smtClean="0"/>
                        <a:t> security </a:t>
                      </a:r>
                      <a:r>
                        <a:rPr lang="pl-PL" sz="1600" baseline="0" dirty="0" err="1" smtClean="0"/>
                        <a:t>mechanism</a:t>
                      </a:r>
                      <a:r>
                        <a:rPr lang="pl-PL" sz="1600" baseline="0" dirty="0" smtClean="0"/>
                        <a:t> for SOAP/REST services; Master </a:t>
                      </a:r>
                      <a:r>
                        <a:rPr lang="pl-PL" sz="1600" baseline="0" dirty="0" err="1" smtClean="0"/>
                        <a:t>Interface</a:t>
                      </a:r>
                      <a:r>
                        <a:rPr lang="pl-PL" sz="1600" baseline="0" dirty="0" smtClean="0"/>
                        <a:t> SSO </a:t>
                      </a:r>
                      <a:r>
                        <a:rPr lang="pl-PL" sz="1600" baseline="0" dirty="0" err="1" smtClean="0"/>
                        <a:t>enabling</a:t>
                      </a:r>
                      <a:r>
                        <a:rPr lang="pl-PL" sz="1600" baseline="0" dirty="0" smtClean="0"/>
                        <a:t> </a:t>
                      </a:r>
                      <a:r>
                        <a:rPr lang="pl-PL" sz="1600" baseline="0" dirty="0" err="1" smtClean="0"/>
                        <a:t>shell</a:t>
                      </a:r>
                      <a:r>
                        <a:rPr lang="pl-PL" sz="1600" baseline="0" dirty="0" smtClean="0"/>
                        <a:t> </a:t>
                      </a:r>
                      <a:r>
                        <a:rPr lang="pl-PL" sz="1600" baseline="0" dirty="0" err="1" smtClean="0"/>
                        <a:t>access</a:t>
                      </a:r>
                      <a:r>
                        <a:rPr lang="pl-PL" sz="1600" baseline="0" dirty="0" smtClean="0"/>
                        <a:t> to </a:t>
                      </a:r>
                      <a:r>
                        <a:rPr lang="pl-PL" sz="1600" baseline="0" dirty="0" err="1" smtClean="0"/>
                        <a:t>virtual</a:t>
                      </a:r>
                      <a:r>
                        <a:rPr lang="pl-PL" sz="1600" baseline="0" dirty="0" smtClean="0"/>
                        <a:t> </a:t>
                      </a:r>
                      <a:r>
                        <a:rPr lang="pl-PL" sz="1600" baseline="0" dirty="0" err="1" smtClean="0"/>
                        <a:t>machines</a:t>
                      </a:r>
                      <a:r>
                        <a:rPr lang="pl-PL" sz="1600" baseline="0" dirty="0" smtClean="0"/>
                        <a:t>,</a:t>
                      </a:r>
                      <a:endParaRPr lang="en-US" sz="1600" dirty="0">
                        <a:solidFill>
                          <a:srgbClr val="FF0000"/>
                        </a:solidFill>
                      </a:endParaRPr>
                    </a:p>
                  </a:txBody>
                  <a:tcPr marL="82944" marR="82944" marT="41476" marB="41476"/>
                </a:tc>
              </a:tr>
            </a:tbl>
          </a:graphicData>
        </a:graphic>
      </p:graphicFrame>
      <p:sp>
        <p:nvSpPr>
          <p:cNvPr id="5"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T</a:t>
            </a: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echnologies</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in platform modules</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2007960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Łącznik prosty 31"/>
          <p:cNvCxnSpPr/>
          <p:nvPr/>
        </p:nvCxnSpPr>
        <p:spPr bwMode="auto">
          <a:xfrm>
            <a:off x="391681" y="1824658"/>
            <a:ext cx="91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3"/>
          <p:cNvSpPr>
            <a:spLocks noChangeArrowheads="1"/>
          </p:cNvSpPr>
          <p:nvPr/>
        </p:nvSpPr>
        <p:spPr bwMode="auto">
          <a:xfrm>
            <a:off x="59033" y="3212976"/>
            <a:ext cx="8833447" cy="3130736"/>
          </a:xfrm>
          <a:prstGeom prst="rect">
            <a:avLst/>
          </a:prstGeom>
          <a:noFill/>
          <a:ln w="9525">
            <a:noFill/>
            <a:miter lim="800000"/>
            <a:headEnd/>
            <a:tailEnd/>
          </a:ln>
          <a:effectLst/>
        </p:spPr>
        <p:txBody>
          <a:bodyPr wrap="square" lIns="82936" tIns="41469" rIns="82936" bIns="41469" anchor="ctr">
            <a:spAutoFit/>
          </a:bodyPr>
          <a:lstStyle/>
          <a:p>
            <a:pPr marL="241899" indent="-241899" eaLnBrk="0" hangingPunct="0">
              <a:buFont typeface="Arial" pitchFamily="34" charset="0"/>
              <a:buChar char="•"/>
              <a:defRPr/>
            </a:pPr>
            <a:endParaRPr lang="en-US" dirty="0" smtClean="0">
              <a:latin typeface="+mj-lt"/>
            </a:endParaRPr>
          </a:p>
          <a:p>
            <a:pPr marL="241899" indent="-241899" eaLnBrk="0" hangingPunct="0">
              <a:buFont typeface="Arial" pitchFamily="34" charset="0"/>
              <a:buChar char="•"/>
              <a:defRPr/>
            </a:pPr>
            <a:r>
              <a:rPr lang="pl-PL" dirty="0" err="1" smtClean="0">
                <a:latin typeface="+mj-lt"/>
              </a:rPr>
              <a:t>Further</a:t>
            </a:r>
            <a:r>
              <a:rPr lang="pl-PL" dirty="0" smtClean="0">
                <a:latin typeface="+mj-lt"/>
              </a:rPr>
              <a:t> </a:t>
            </a:r>
            <a:r>
              <a:rPr lang="pl-PL" dirty="0" err="1" smtClean="0">
                <a:latin typeface="+mj-lt"/>
              </a:rPr>
              <a:t>iterative</a:t>
            </a:r>
            <a:r>
              <a:rPr lang="pl-PL" dirty="0" smtClean="0">
                <a:latin typeface="+mj-lt"/>
              </a:rPr>
              <a:t> </a:t>
            </a:r>
            <a:r>
              <a:rPr lang="pl-PL" dirty="0" err="1" smtClean="0">
                <a:latin typeface="+mj-lt"/>
              </a:rPr>
              <a:t>improvements</a:t>
            </a:r>
            <a:r>
              <a:rPr lang="pl-PL" dirty="0" smtClean="0">
                <a:latin typeface="+mj-lt"/>
              </a:rPr>
              <a:t> of platform </a:t>
            </a:r>
            <a:r>
              <a:rPr lang="pl-PL" dirty="0" err="1" smtClean="0">
                <a:latin typeface="+mj-lt"/>
              </a:rPr>
              <a:t>functionality</a:t>
            </a:r>
            <a:endParaRPr lang="pl-PL" dirty="0" smtClean="0">
              <a:latin typeface="+mj-lt"/>
            </a:endParaRPr>
          </a:p>
          <a:p>
            <a:pPr marL="544513" lvl="1" indent="-241300" eaLnBrk="0" hangingPunct="0">
              <a:buSzPct val="75000"/>
              <a:buFont typeface="Courier New" pitchFamily="49" charset="0"/>
              <a:buChar char="o"/>
              <a:defRPr/>
            </a:pPr>
            <a:r>
              <a:rPr lang="en-US" dirty="0">
                <a:latin typeface="+mj-lt"/>
              </a:rPr>
              <a:t>d</a:t>
            </a:r>
            <a:r>
              <a:rPr lang="en-US" dirty="0" smtClean="0">
                <a:latin typeface="+mj-lt"/>
              </a:rPr>
              <a:t>etailed plan for each module</a:t>
            </a:r>
            <a:endParaRPr lang="pl-PL" dirty="0" smtClean="0">
              <a:latin typeface="+mj-lt"/>
            </a:endParaRPr>
          </a:p>
          <a:p>
            <a:pPr marL="544513" lvl="1" indent="-241300" eaLnBrk="0" hangingPunct="0">
              <a:buSzPct val="75000"/>
              <a:buFont typeface="Courier New" pitchFamily="49" charset="0"/>
              <a:buChar char="o"/>
              <a:defRPr/>
            </a:pPr>
            <a:r>
              <a:rPr lang="en-US" dirty="0" smtClean="0">
                <a:latin typeface="+mj-lt"/>
              </a:rPr>
              <a:t>based on </a:t>
            </a:r>
            <a:r>
              <a:rPr lang="pl-PL" dirty="0" err="1" smtClean="0">
                <a:latin typeface="+mj-lt"/>
              </a:rPr>
              <a:t>emerging</a:t>
            </a:r>
            <a:r>
              <a:rPr lang="pl-PL" dirty="0" smtClean="0">
                <a:latin typeface="+mj-lt"/>
              </a:rPr>
              <a:t> </a:t>
            </a:r>
            <a:r>
              <a:rPr lang="en-US" dirty="0" smtClean="0">
                <a:latin typeface="+mj-lt"/>
              </a:rPr>
              <a:t>users' requirements</a:t>
            </a:r>
            <a:endParaRPr lang="pl-PL" dirty="0" smtClean="0">
              <a:latin typeface="+mj-lt"/>
            </a:endParaRPr>
          </a:p>
          <a:p>
            <a:pPr marL="544513" lvl="1" indent="-241300" eaLnBrk="0" hangingPunct="0">
              <a:buSzPct val="75000"/>
              <a:buFont typeface="Courier New" pitchFamily="49" charset="0"/>
              <a:buChar char="o"/>
              <a:defRPr/>
            </a:pPr>
            <a:r>
              <a:rPr lang="pl-PL" dirty="0" err="1" smtClean="0">
                <a:latin typeface="+mj-lt"/>
              </a:rPr>
              <a:t>focusing</a:t>
            </a:r>
            <a:r>
              <a:rPr lang="pl-PL" dirty="0" smtClean="0">
                <a:latin typeface="+mj-lt"/>
              </a:rPr>
              <a:t> on </a:t>
            </a:r>
            <a:r>
              <a:rPr lang="pl-PL" dirty="0" err="1" smtClean="0">
                <a:latin typeface="+mj-lt"/>
              </a:rPr>
              <a:t>robustness</a:t>
            </a:r>
            <a:r>
              <a:rPr lang="pl-PL" dirty="0" smtClean="0">
                <a:latin typeface="+mj-lt"/>
              </a:rPr>
              <a:t> and </a:t>
            </a:r>
            <a:r>
              <a:rPr lang="pl-PL" dirty="0" err="1" smtClean="0">
                <a:latin typeface="+mj-lt"/>
              </a:rPr>
              <a:t>optimization</a:t>
            </a:r>
            <a:r>
              <a:rPr lang="pl-PL" dirty="0" smtClean="0">
                <a:latin typeface="+mj-lt"/>
              </a:rPr>
              <a:t> of </a:t>
            </a:r>
            <a:r>
              <a:rPr lang="pl-PL" dirty="0" err="1" smtClean="0">
                <a:latin typeface="+mj-lt"/>
              </a:rPr>
              <a:t>existing</a:t>
            </a:r>
            <a:r>
              <a:rPr lang="pl-PL" dirty="0" smtClean="0">
                <a:latin typeface="+mj-lt"/>
              </a:rPr>
              <a:t> </a:t>
            </a:r>
            <a:r>
              <a:rPr lang="pl-PL" dirty="0" err="1" smtClean="0">
                <a:latin typeface="+mj-lt"/>
              </a:rPr>
              <a:t>components</a:t>
            </a:r>
            <a:r>
              <a:rPr lang="pl-PL" dirty="0" smtClean="0">
                <a:latin typeface="+mj-lt"/>
              </a:rPr>
              <a:t> (service </a:t>
            </a:r>
            <a:r>
              <a:rPr lang="pl-PL" dirty="0" err="1" smtClean="0">
                <a:latin typeface="+mj-lt"/>
              </a:rPr>
              <a:t>instantiation</a:t>
            </a:r>
            <a:r>
              <a:rPr lang="pl-PL" dirty="0" smtClean="0">
                <a:latin typeface="+mj-lt"/>
              </a:rPr>
              <a:t> and </a:t>
            </a:r>
            <a:r>
              <a:rPr lang="pl-PL" dirty="0" err="1" smtClean="0">
                <a:latin typeface="+mj-lt"/>
              </a:rPr>
              <a:t>storage</a:t>
            </a:r>
            <a:r>
              <a:rPr lang="pl-PL" dirty="0" smtClean="0">
                <a:latin typeface="+mj-lt"/>
              </a:rPr>
              <a:t>, I/O, </a:t>
            </a:r>
            <a:r>
              <a:rPr lang="pl-PL" dirty="0" err="1" smtClean="0">
                <a:latin typeface="+mj-lt"/>
              </a:rPr>
              <a:t>smarter</a:t>
            </a:r>
            <a:r>
              <a:rPr lang="pl-PL" dirty="0" smtClean="0">
                <a:latin typeface="+mj-lt"/>
              </a:rPr>
              <a:t> </a:t>
            </a:r>
            <a:r>
              <a:rPr lang="pl-PL" dirty="0" err="1" smtClean="0">
                <a:latin typeface="+mj-lt"/>
              </a:rPr>
              <a:t>deployment</a:t>
            </a:r>
            <a:r>
              <a:rPr lang="pl-PL" dirty="0" smtClean="0">
                <a:latin typeface="+mj-lt"/>
              </a:rPr>
              <a:t> </a:t>
            </a:r>
            <a:r>
              <a:rPr lang="pl-PL" dirty="0" err="1" smtClean="0">
                <a:latin typeface="+mj-lt"/>
              </a:rPr>
              <a:t>policies</a:t>
            </a:r>
            <a:r>
              <a:rPr lang="pl-PL" dirty="0" smtClean="0">
                <a:latin typeface="+mj-lt"/>
              </a:rPr>
              <a:t>, </a:t>
            </a:r>
            <a:r>
              <a:rPr lang="pl-PL" dirty="0" err="1" smtClean="0">
                <a:latin typeface="+mj-lt"/>
              </a:rPr>
              <a:t>multi-site</a:t>
            </a:r>
            <a:r>
              <a:rPr lang="pl-PL" dirty="0" smtClean="0">
                <a:latin typeface="+mj-lt"/>
              </a:rPr>
              <a:t> </a:t>
            </a:r>
            <a:r>
              <a:rPr lang="pl-PL" dirty="0" err="1" smtClean="0">
                <a:latin typeface="+mj-lt"/>
              </a:rPr>
              <a:t>operation</a:t>
            </a:r>
            <a:r>
              <a:rPr lang="pl-PL" dirty="0" smtClean="0">
                <a:latin typeface="+mj-lt"/>
              </a:rPr>
              <a:t>, </a:t>
            </a:r>
            <a:r>
              <a:rPr lang="pl-PL" dirty="0" err="1" smtClean="0">
                <a:latin typeface="+mj-lt"/>
              </a:rPr>
              <a:t>integration</a:t>
            </a:r>
            <a:r>
              <a:rPr lang="pl-PL" dirty="0" smtClean="0">
                <a:latin typeface="+mj-lt"/>
              </a:rPr>
              <a:t> of </a:t>
            </a:r>
            <a:r>
              <a:rPr lang="pl-PL" dirty="0" err="1" smtClean="0">
                <a:latin typeface="+mj-lt"/>
              </a:rPr>
              <a:t>additional</a:t>
            </a:r>
            <a:r>
              <a:rPr lang="pl-PL" dirty="0" smtClean="0">
                <a:latin typeface="+mj-lt"/>
              </a:rPr>
              <a:t> </a:t>
            </a:r>
            <a:r>
              <a:rPr lang="pl-PL" dirty="0" err="1" smtClean="0">
                <a:latin typeface="+mj-lt"/>
              </a:rPr>
              <a:t>cloud</a:t>
            </a:r>
            <a:r>
              <a:rPr lang="pl-PL" dirty="0" smtClean="0">
                <a:latin typeface="+mj-lt"/>
              </a:rPr>
              <a:t> </a:t>
            </a:r>
            <a:r>
              <a:rPr lang="pl-PL" dirty="0" err="1" smtClean="0">
                <a:latin typeface="+mj-lt"/>
              </a:rPr>
              <a:t>resources</a:t>
            </a:r>
            <a:r>
              <a:rPr lang="pl-PL" dirty="0" smtClean="0">
                <a:latin typeface="+mj-lt"/>
              </a:rPr>
              <a:t> and </a:t>
            </a:r>
            <a:r>
              <a:rPr lang="pl-PL" dirty="0" err="1" smtClean="0">
                <a:latin typeface="+mj-lt"/>
              </a:rPr>
              <a:t>stacks</a:t>
            </a:r>
            <a:r>
              <a:rPr lang="pl-PL" dirty="0" smtClean="0">
                <a:latin typeface="+mj-lt"/>
              </a:rPr>
              <a:t>)</a:t>
            </a:r>
            <a:endParaRPr lang="en-US" dirty="0" smtClean="0">
              <a:latin typeface="+mj-lt"/>
            </a:endParaRPr>
          </a:p>
          <a:p>
            <a:pPr marL="241899" indent="-241899" eaLnBrk="0" hangingPunct="0">
              <a:buFont typeface="Arial" pitchFamily="34" charset="0"/>
              <a:buChar char="•"/>
              <a:defRPr/>
            </a:pPr>
            <a:r>
              <a:rPr lang="pl-PL" dirty="0" err="1" smtClean="0">
                <a:latin typeface="+mj-lt"/>
              </a:rPr>
              <a:t>support</a:t>
            </a:r>
            <a:r>
              <a:rPr lang="pl-PL" dirty="0" smtClean="0">
                <a:latin typeface="+mj-lt"/>
              </a:rPr>
              <a:t> for </a:t>
            </a:r>
            <a:r>
              <a:rPr lang="pl-PL" dirty="0" err="1" smtClean="0">
                <a:latin typeface="+mj-lt"/>
              </a:rPr>
              <a:t>application</a:t>
            </a:r>
            <a:r>
              <a:rPr lang="pl-PL" dirty="0" smtClean="0">
                <a:latin typeface="+mj-lt"/>
              </a:rPr>
              <a:t> development and performance </a:t>
            </a:r>
            <a:r>
              <a:rPr lang="pl-PL" dirty="0" err="1" smtClean="0">
                <a:latin typeface="+mj-lt"/>
              </a:rPr>
              <a:t>testing</a:t>
            </a:r>
            <a:endParaRPr lang="pl-PL" dirty="0" smtClean="0">
              <a:latin typeface="+mj-lt"/>
            </a:endParaRPr>
          </a:p>
          <a:p>
            <a:pPr marL="241899" indent="-241899" eaLnBrk="0" hangingPunct="0">
              <a:buFont typeface="Arial" pitchFamily="34" charset="0"/>
              <a:buChar char="•"/>
              <a:defRPr/>
            </a:pPr>
            <a:r>
              <a:rPr lang="pl-PL" dirty="0" err="1" smtClean="0">
                <a:latin typeface="+mj-lt"/>
              </a:rPr>
              <a:t>ongoing</a:t>
            </a:r>
            <a:r>
              <a:rPr lang="en-US" dirty="0" smtClean="0">
                <a:latin typeface="+mj-lt"/>
              </a:rPr>
              <a:t> integration with VPH-Share</a:t>
            </a:r>
            <a:r>
              <a:rPr lang="pl-PL" dirty="0" smtClean="0">
                <a:latin typeface="+mj-lt"/>
              </a:rPr>
              <a:t> </a:t>
            </a:r>
            <a:r>
              <a:rPr lang="pl-PL" dirty="0" err="1" smtClean="0">
                <a:latin typeface="+mj-lt"/>
              </a:rPr>
              <a:t>components</a:t>
            </a:r>
            <a:r>
              <a:rPr lang="pl-PL" dirty="0" smtClean="0">
                <a:latin typeface="+mj-lt"/>
              </a:rPr>
              <a:t>; </a:t>
            </a:r>
            <a:r>
              <a:rPr lang="pl-PL" dirty="0" err="1" smtClean="0">
                <a:latin typeface="+mj-lt"/>
              </a:rPr>
              <a:t>Cloud</a:t>
            </a:r>
            <a:r>
              <a:rPr lang="pl-PL" dirty="0" smtClean="0">
                <a:latin typeface="+mj-lt"/>
              </a:rPr>
              <a:t> Platform API </a:t>
            </a:r>
            <a:r>
              <a:rPr lang="pl-PL" dirty="0" err="1" smtClean="0">
                <a:latin typeface="+mj-lt"/>
              </a:rPr>
              <a:t>extensions</a:t>
            </a:r>
            <a:r>
              <a:rPr lang="pl-PL" dirty="0" smtClean="0">
                <a:latin typeface="+mj-lt"/>
              </a:rPr>
              <a:t> </a:t>
            </a:r>
            <a:r>
              <a:rPr lang="pl-PL" dirty="0" err="1" smtClean="0">
                <a:latin typeface="+mj-lt"/>
              </a:rPr>
              <a:t>enabling</a:t>
            </a:r>
            <a:r>
              <a:rPr lang="pl-PL" dirty="0" smtClean="0">
                <a:latin typeface="+mj-lt"/>
              </a:rPr>
              <a:t> development of </a:t>
            </a:r>
            <a:r>
              <a:rPr lang="pl-PL" dirty="0" err="1" smtClean="0">
                <a:latin typeface="+mj-lt"/>
              </a:rPr>
              <a:t>advanced</a:t>
            </a:r>
            <a:r>
              <a:rPr lang="pl-PL" dirty="0" smtClean="0">
                <a:latin typeface="+mj-lt"/>
              </a:rPr>
              <a:t> </a:t>
            </a:r>
            <a:r>
              <a:rPr lang="pl-PL" dirty="0" err="1" smtClean="0">
                <a:latin typeface="+mj-lt"/>
              </a:rPr>
              <a:t>external</a:t>
            </a:r>
            <a:r>
              <a:rPr lang="pl-PL" dirty="0" smtClean="0">
                <a:latin typeface="+mj-lt"/>
              </a:rPr>
              <a:t> </a:t>
            </a:r>
            <a:r>
              <a:rPr lang="pl-PL" dirty="0" err="1" smtClean="0">
                <a:latin typeface="+mj-lt"/>
              </a:rPr>
              <a:t>clients</a:t>
            </a:r>
            <a:endParaRPr lang="en-US" dirty="0" smtClean="0">
              <a:latin typeface="+mj-lt"/>
            </a:endParaRPr>
          </a:p>
          <a:p>
            <a:pPr marL="241899" indent="-241899" eaLnBrk="0" hangingPunct="0">
              <a:buFont typeface="Arial" pitchFamily="34" charset="0"/>
              <a:buChar char="•"/>
              <a:defRPr/>
            </a:pPr>
            <a:r>
              <a:rPr lang="en-US" dirty="0" smtClean="0">
                <a:latin typeface="+mj-lt"/>
              </a:rPr>
              <a:t>further collaboration</a:t>
            </a:r>
            <a:r>
              <a:rPr lang="pl-PL" dirty="0" smtClean="0">
                <a:latin typeface="+mj-lt"/>
              </a:rPr>
              <a:t> with </a:t>
            </a:r>
            <a:r>
              <a:rPr lang="en-US" dirty="0">
                <a:latin typeface="+mj-lt"/>
              </a:rPr>
              <a:t>p</a:t>
            </a:r>
            <a:r>
              <a:rPr lang="pl-PL" dirty="0" smtClean="0">
                <a:latin typeface="+mj-lt"/>
              </a:rPr>
              <a:t>-</a:t>
            </a:r>
            <a:r>
              <a:rPr lang="en-US" dirty="0">
                <a:latin typeface="+mj-lt"/>
              </a:rPr>
              <a:t>m</a:t>
            </a:r>
            <a:r>
              <a:rPr lang="pl-PL" dirty="0" err="1" smtClean="0">
                <a:latin typeface="+mj-lt"/>
              </a:rPr>
              <a:t>edicine</a:t>
            </a:r>
            <a:endParaRPr lang="en-US" dirty="0" smtClean="0">
              <a:latin typeface="+mj-lt"/>
            </a:endParaRPr>
          </a:p>
        </p:txBody>
      </p:sp>
      <p:sp>
        <p:nvSpPr>
          <p:cNvPr id="34" name="Prostokąt 33"/>
          <p:cNvSpPr/>
          <p:nvPr/>
        </p:nvSpPr>
        <p:spPr bwMode="auto">
          <a:xfrm>
            <a:off x="391680" y="1432937"/>
            <a:ext cx="979200" cy="260667"/>
          </a:xfrm>
          <a:prstGeom prst="rect">
            <a:avLst/>
          </a:prstGeom>
          <a:solidFill>
            <a:schemeClr val="tx2">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Y0.5</a:t>
            </a:r>
            <a:endParaRPr lang="en-US" dirty="0">
              <a:solidFill>
                <a:schemeClr val="tx1"/>
              </a:solidFill>
            </a:endParaRPr>
          </a:p>
        </p:txBody>
      </p:sp>
      <p:sp>
        <p:nvSpPr>
          <p:cNvPr id="35" name="Prostokąt 34"/>
          <p:cNvSpPr/>
          <p:nvPr/>
        </p:nvSpPr>
        <p:spPr bwMode="auto">
          <a:xfrm>
            <a:off x="1370880" y="1432937"/>
            <a:ext cx="980640" cy="260667"/>
          </a:xfrm>
          <a:prstGeom prst="rect">
            <a:avLst/>
          </a:prstGeom>
          <a:solidFill>
            <a:schemeClr val="accent2">
              <a:lumMod val="7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Y1</a:t>
            </a:r>
            <a:endParaRPr lang="en-US" dirty="0">
              <a:solidFill>
                <a:schemeClr val="tx1"/>
              </a:solidFill>
            </a:endParaRPr>
          </a:p>
        </p:txBody>
      </p:sp>
      <p:sp>
        <p:nvSpPr>
          <p:cNvPr id="36" name="Prostokąt 35"/>
          <p:cNvSpPr/>
          <p:nvPr/>
        </p:nvSpPr>
        <p:spPr bwMode="auto">
          <a:xfrm>
            <a:off x="2351520" y="1432937"/>
            <a:ext cx="979200" cy="260667"/>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Y1.5</a:t>
            </a:r>
            <a:endParaRPr lang="en-US" dirty="0">
              <a:solidFill>
                <a:schemeClr val="tx1"/>
              </a:solidFill>
            </a:endParaRPr>
          </a:p>
        </p:txBody>
      </p:sp>
      <p:sp>
        <p:nvSpPr>
          <p:cNvPr id="39" name="Prostokąt 38"/>
          <p:cNvSpPr/>
          <p:nvPr/>
        </p:nvSpPr>
        <p:spPr bwMode="auto">
          <a:xfrm>
            <a:off x="3330721" y="1432937"/>
            <a:ext cx="980640" cy="260667"/>
          </a:xfrm>
          <a:prstGeom prst="rect">
            <a:avLst/>
          </a:prstGeom>
          <a:solidFill>
            <a:srgbClr val="FFFF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Y2</a:t>
            </a:r>
            <a:endParaRPr lang="en-US" dirty="0">
              <a:solidFill>
                <a:schemeClr val="tx1"/>
              </a:solidFill>
            </a:endParaRPr>
          </a:p>
        </p:txBody>
      </p:sp>
      <p:sp>
        <p:nvSpPr>
          <p:cNvPr id="40" name="Prostokąt 39"/>
          <p:cNvSpPr/>
          <p:nvPr/>
        </p:nvSpPr>
        <p:spPr bwMode="auto">
          <a:xfrm>
            <a:off x="4311360" y="1432937"/>
            <a:ext cx="979200" cy="260667"/>
          </a:xfrm>
          <a:prstGeom prst="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Y2.5</a:t>
            </a:r>
            <a:endParaRPr lang="en-US" dirty="0">
              <a:solidFill>
                <a:schemeClr val="tx1"/>
              </a:solidFill>
            </a:endParaRPr>
          </a:p>
        </p:txBody>
      </p:sp>
      <p:sp>
        <p:nvSpPr>
          <p:cNvPr id="41" name="Prostokąt 40"/>
          <p:cNvSpPr/>
          <p:nvPr/>
        </p:nvSpPr>
        <p:spPr bwMode="auto">
          <a:xfrm>
            <a:off x="5290560" y="1432937"/>
            <a:ext cx="979200" cy="260667"/>
          </a:xfrm>
          <a:prstGeom prst="rect">
            <a:avLst/>
          </a:prstGeom>
          <a:solidFill>
            <a:srgbClr val="92D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Y3</a:t>
            </a:r>
            <a:endParaRPr lang="en-US" dirty="0">
              <a:solidFill>
                <a:schemeClr val="tx1"/>
              </a:solidFill>
            </a:endParaRPr>
          </a:p>
        </p:txBody>
      </p:sp>
      <p:sp>
        <p:nvSpPr>
          <p:cNvPr id="42" name="Prostokąt 41"/>
          <p:cNvSpPr/>
          <p:nvPr/>
        </p:nvSpPr>
        <p:spPr bwMode="auto">
          <a:xfrm>
            <a:off x="6269760" y="1432937"/>
            <a:ext cx="980640" cy="260667"/>
          </a:xfrm>
          <a:prstGeom prst="rect">
            <a:avLst/>
          </a:prstGeom>
          <a:solidFill>
            <a:srgbClr val="00B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Y3.5</a:t>
            </a:r>
            <a:endParaRPr lang="en-US" dirty="0">
              <a:solidFill>
                <a:schemeClr val="tx1"/>
              </a:solidFill>
            </a:endParaRPr>
          </a:p>
        </p:txBody>
      </p:sp>
      <p:sp>
        <p:nvSpPr>
          <p:cNvPr id="43" name="Prostokąt 42"/>
          <p:cNvSpPr/>
          <p:nvPr/>
        </p:nvSpPr>
        <p:spPr bwMode="auto">
          <a:xfrm>
            <a:off x="7250400" y="1432937"/>
            <a:ext cx="979200" cy="260667"/>
          </a:xfrm>
          <a:prstGeom prst="rect">
            <a:avLst/>
          </a:prstGeom>
          <a:solidFill>
            <a:srgbClr val="00B05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r>
              <a:rPr lang="pl-PL" dirty="0">
                <a:solidFill>
                  <a:schemeClr val="tx1"/>
                </a:solidFill>
              </a:rPr>
              <a:t>Y4</a:t>
            </a:r>
            <a:endParaRPr lang="en-US" dirty="0">
              <a:solidFill>
                <a:schemeClr val="tx1"/>
              </a:solidFill>
            </a:endParaRPr>
          </a:p>
        </p:txBody>
      </p:sp>
      <p:sp>
        <p:nvSpPr>
          <p:cNvPr id="53" name="pole tekstowe 52"/>
          <p:cNvSpPr txBox="1"/>
          <p:nvPr/>
        </p:nvSpPr>
        <p:spPr bwMode="auto">
          <a:xfrm>
            <a:off x="313251" y="1807376"/>
            <a:ext cx="1068379" cy="283803"/>
          </a:xfrm>
          <a:prstGeom prst="rect">
            <a:avLst/>
          </a:prstGeom>
          <a:noFill/>
        </p:spPr>
        <p:txBody>
          <a:bodyPr wrap="none" lIns="82936" tIns="41469" rIns="82936" bIns="41469">
            <a:spAutoFit/>
          </a:bodyPr>
          <a:lstStyle/>
          <a:p>
            <a:pPr algn="ctr">
              <a:defRPr/>
            </a:pPr>
            <a:r>
              <a:rPr lang="pl-PL" sz="1300" dirty="0">
                <a:latin typeface="+mj-lt"/>
              </a:rPr>
              <a:t>Design </a:t>
            </a:r>
            <a:r>
              <a:rPr lang="pl-PL" sz="1300" dirty="0" err="1">
                <a:latin typeface="+mj-lt"/>
              </a:rPr>
              <a:t>phase</a:t>
            </a:r>
            <a:endParaRPr lang="en-US" sz="1300" dirty="0">
              <a:latin typeface="+mj-lt"/>
            </a:endParaRPr>
          </a:p>
        </p:txBody>
      </p:sp>
      <p:cxnSp>
        <p:nvCxnSpPr>
          <p:cNvPr id="55" name="Łącznik prosty 54"/>
          <p:cNvCxnSpPr/>
          <p:nvPr/>
        </p:nvCxnSpPr>
        <p:spPr bwMode="auto">
          <a:xfrm>
            <a:off x="1437120" y="1824658"/>
            <a:ext cx="84816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pole tekstowe 59"/>
          <p:cNvSpPr txBox="1"/>
          <p:nvPr/>
        </p:nvSpPr>
        <p:spPr bwMode="auto">
          <a:xfrm>
            <a:off x="1458284" y="1807376"/>
            <a:ext cx="836072" cy="483857"/>
          </a:xfrm>
          <a:prstGeom prst="rect">
            <a:avLst/>
          </a:prstGeom>
          <a:noFill/>
        </p:spPr>
        <p:txBody>
          <a:bodyPr wrap="none" lIns="82936" tIns="41469" rIns="82936" bIns="41469">
            <a:spAutoFit/>
          </a:bodyPr>
          <a:lstStyle/>
          <a:p>
            <a:pPr algn="ctr">
              <a:defRPr/>
            </a:pPr>
            <a:r>
              <a:rPr lang="pl-PL" sz="1300" dirty="0">
                <a:latin typeface="+mj-lt"/>
              </a:rPr>
              <a:t>First </a:t>
            </a:r>
            <a:r>
              <a:rPr lang="pl-PL" sz="1300" dirty="0" err="1">
                <a:latin typeface="+mj-lt"/>
              </a:rPr>
              <a:t>impl</a:t>
            </a:r>
            <a:r>
              <a:rPr lang="pl-PL" sz="1300" dirty="0">
                <a:latin typeface="+mj-lt"/>
              </a:rPr>
              <a:t>.</a:t>
            </a:r>
          </a:p>
          <a:p>
            <a:pPr algn="ctr">
              <a:defRPr/>
            </a:pPr>
            <a:r>
              <a:rPr lang="pl-PL" sz="1300" dirty="0" err="1">
                <a:latin typeface="+mj-lt"/>
              </a:rPr>
              <a:t>phase</a:t>
            </a:r>
            <a:endParaRPr lang="pl-PL" sz="1300" dirty="0">
              <a:latin typeface="+mj-lt"/>
            </a:endParaRPr>
          </a:p>
        </p:txBody>
      </p:sp>
      <p:cxnSp>
        <p:nvCxnSpPr>
          <p:cNvPr id="64" name="Łącznik prosty 63"/>
          <p:cNvCxnSpPr/>
          <p:nvPr/>
        </p:nvCxnSpPr>
        <p:spPr bwMode="auto">
          <a:xfrm>
            <a:off x="2416320" y="1824658"/>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ole tekstowe 66"/>
          <p:cNvSpPr txBox="1"/>
          <p:nvPr/>
        </p:nvSpPr>
        <p:spPr bwMode="auto">
          <a:xfrm>
            <a:off x="2419441" y="1807376"/>
            <a:ext cx="1787999" cy="499246"/>
          </a:xfrm>
          <a:prstGeom prst="rect">
            <a:avLst/>
          </a:prstGeom>
          <a:noFill/>
        </p:spPr>
        <p:txBody>
          <a:bodyPr wrap="none" lIns="82936" tIns="41469" rIns="82936" bIns="41469">
            <a:spAutoFit/>
          </a:bodyPr>
          <a:lstStyle/>
          <a:p>
            <a:pPr algn="ctr">
              <a:defRPr/>
            </a:pPr>
            <a:r>
              <a:rPr lang="pl-PL" sz="1300" dirty="0" err="1">
                <a:latin typeface="+mj-lt"/>
              </a:rPr>
              <a:t>Second</a:t>
            </a:r>
            <a:r>
              <a:rPr lang="pl-PL" sz="1300" dirty="0">
                <a:latin typeface="+mj-lt"/>
              </a:rPr>
              <a:t> </a:t>
            </a:r>
            <a:r>
              <a:rPr lang="pl-PL" sz="1300" dirty="0" err="1">
                <a:latin typeface="+mj-lt"/>
              </a:rPr>
              <a:t>implementation</a:t>
            </a:r>
            <a:endParaRPr lang="pl-PL" sz="1300" dirty="0">
              <a:latin typeface="+mj-lt"/>
            </a:endParaRPr>
          </a:p>
          <a:p>
            <a:pPr algn="ctr">
              <a:defRPr/>
            </a:pPr>
            <a:r>
              <a:rPr lang="pl-PL" sz="1300" dirty="0" err="1">
                <a:latin typeface="+mj-lt"/>
              </a:rPr>
              <a:t>phase</a:t>
            </a:r>
            <a:endParaRPr lang="pl-PL" sz="1300" dirty="0">
              <a:latin typeface="+mj-lt"/>
            </a:endParaRPr>
          </a:p>
        </p:txBody>
      </p:sp>
      <p:cxnSp>
        <p:nvCxnSpPr>
          <p:cNvPr id="69" name="Łącznik prosty 68"/>
          <p:cNvCxnSpPr/>
          <p:nvPr/>
        </p:nvCxnSpPr>
        <p:spPr bwMode="auto">
          <a:xfrm>
            <a:off x="4376161" y="1824658"/>
            <a:ext cx="1828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2" name="pole tekstowe 71"/>
          <p:cNvSpPr txBox="1"/>
          <p:nvPr/>
        </p:nvSpPr>
        <p:spPr bwMode="auto">
          <a:xfrm>
            <a:off x="4412821" y="1824658"/>
            <a:ext cx="1646038" cy="499246"/>
          </a:xfrm>
          <a:prstGeom prst="rect">
            <a:avLst/>
          </a:prstGeom>
          <a:noFill/>
        </p:spPr>
        <p:txBody>
          <a:bodyPr wrap="none" lIns="82936" tIns="41469" rIns="82936" bIns="41469">
            <a:spAutoFit/>
          </a:bodyPr>
          <a:lstStyle/>
          <a:p>
            <a:pPr algn="ctr">
              <a:defRPr/>
            </a:pPr>
            <a:r>
              <a:rPr lang="pl-PL" sz="1300" dirty="0">
                <a:solidFill>
                  <a:srgbClr val="FF0000"/>
                </a:solidFill>
                <a:latin typeface="+mj-lt"/>
              </a:rPr>
              <a:t>Third </a:t>
            </a:r>
            <a:r>
              <a:rPr lang="pl-PL" sz="1300" dirty="0" err="1">
                <a:solidFill>
                  <a:srgbClr val="FF0000"/>
                </a:solidFill>
                <a:latin typeface="+mj-lt"/>
              </a:rPr>
              <a:t>implementation</a:t>
            </a:r>
            <a:endParaRPr lang="pl-PL" sz="1300" dirty="0">
              <a:solidFill>
                <a:srgbClr val="FF0000"/>
              </a:solidFill>
              <a:latin typeface="+mj-lt"/>
            </a:endParaRPr>
          </a:p>
          <a:p>
            <a:pPr algn="ctr">
              <a:defRPr/>
            </a:pPr>
            <a:r>
              <a:rPr lang="pl-PL" sz="1300" dirty="0" err="1">
                <a:solidFill>
                  <a:srgbClr val="FF0000"/>
                </a:solidFill>
                <a:latin typeface="+mj-lt"/>
              </a:rPr>
              <a:t>phase</a:t>
            </a:r>
            <a:endParaRPr lang="pl-PL" sz="1300" dirty="0">
              <a:solidFill>
                <a:srgbClr val="FF0000"/>
              </a:solidFill>
              <a:latin typeface="+mj-lt"/>
            </a:endParaRPr>
          </a:p>
        </p:txBody>
      </p:sp>
      <p:grpSp>
        <p:nvGrpSpPr>
          <p:cNvPr id="3" name="Grupa 90"/>
          <p:cNvGrpSpPr>
            <a:grpSpLocks/>
          </p:cNvGrpSpPr>
          <p:nvPr/>
        </p:nvGrpSpPr>
        <p:grpSpPr bwMode="auto">
          <a:xfrm>
            <a:off x="880176" y="1814578"/>
            <a:ext cx="7903802" cy="1020237"/>
            <a:chOff x="947026" y="2195658"/>
            <a:chExt cx="8713424" cy="1125498"/>
          </a:xfrm>
        </p:grpSpPr>
        <p:grpSp>
          <p:nvGrpSpPr>
            <p:cNvPr id="4" name="Grupa 46"/>
            <p:cNvGrpSpPr>
              <a:grpSpLocks/>
            </p:cNvGrpSpPr>
            <p:nvPr/>
          </p:nvGrpSpPr>
          <p:grpSpPr bwMode="auto">
            <a:xfrm>
              <a:off x="4110432" y="2195659"/>
              <a:ext cx="1263906" cy="1125497"/>
              <a:chOff x="3072760" y="1735910"/>
              <a:chExt cx="1263940" cy="1125928"/>
            </a:xfrm>
          </p:grpSpPr>
          <p:cxnSp>
            <p:nvCxnSpPr>
              <p:cNvPr id="78" name="Łącznik prosty 77"/>
              <p:cNvCxnSpPr/>
              <p:nvPr/>
            </p:nvCxnSpPr>
            <p:spPr>
              <a:xfrm>
                <a:off x="3690440" y="1735910"/>
                <a:ext cx="0" cy="432302"/>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79" name="pole tekstowe 78"/>
              <p:cNvSpPr txBox="1"/>
              <p:nvPr/>
            </p:nvSpPr>
            <p:spPr>
              <a:xfrm>
                <a:off x="3072760" y="2182516"/>
                <a:ext cx="1263940" cy="679322"/>
              </a:xfrm>
              <a:prstGeom prst="rect">
                <a:avLst/>
              </a:prstGeom>
              <a:noFill/>
            </p:spPr>
            <p:txBody>
              <a:bodyPr wrap="none">
                <a:spAutoFit/>
              </a:bodyPr>
              <a:lstStyle/>
              <a:p>
                <a:pPr algn="ctr">
                  <a:defRPr/>
                </a:pPr>
                <a:r>
                  <a:rPr lang="pl-PL" sz="1100" dirty="0">
                    <a:latin typeface="+mj-lt"/>
                  </a:rPr>
                  <a:t>D2.4/2.5</a:t>
                </a:r>
              </a:p>
              <a:p>
                <a:pPr algn="ctr">
                  <a:defRPr/>
                </a:pPr>
                <a:r>
                  <a:rPr lang="pl-PL" sz="1100" dirty="0" err="1">
                    <a:latin typeface="+mj-lt"/>
                  </a:rPr>
                  <a:t>Adv</a:t>
                </a:r>
                <a:r>
                  <a:rPr lang="pl-PL" sz="1100" dirty="0">
                    <a:latin typeface="+mj-lt"/>
                  </a:rPr>
                  <a:t>. </a:t>
                </a:r>
                <a:r>
                  <a:rPr lang="pl-PL" sz="1100" dirty="0" err="1">
                    <a:latin typeface="+mj-lt"/>
                  </a:rPr>
                  <a:t>prototype</a:t>
                </a:r>
                <a:endParaRPr lang="pl-PL" sz="1100" dirty="0">
                  <a:latin typeface="+mj-lt"/>
                </a:endParaRPr>
              </a:p>
              <a:p>
                <a:pPr algn="ctr">
                  <a:defRPr/>
                </a:pPr>
                <a:r>
                  <a:rPr lang="pl-PL" sz="1100" dirty="0">
                    <a:latin typeface="+mj-lt"/>
                  </a:rPr>
                  <a:t>+ </a:t>
                </a:r>
                <a:r>
                  <a:rPr lang="pl-PL" sz="1100" dirty="0" err="1">
                    <a:latin typeface="+mj-lt"/>
                  </a:rPr>
                  <a:t>resource</a:t>
                </a:r>
                <a:r>
                  <a:rPr lang="pl-PL" sz="1100" dirty="0">
                    <a:latin typeface="+mj-lt"/>
                  </a:rPr>
                  <a:t> spec.</a:t>
                </a:r>
                <a:endParaRPr lang="en-US" sz="1100" dirty="0">
                  <a:latin typeface="+mj-lt"/>
                </a:endParaRPr>
              </a:p>
            </p:txBody>
          </p:sp>
        </p:grpSp>
        <p:grpSp>
          <p:nvGrpSpPr>
            <p:cNvPr id="5" name="Grupa 46"/>
            <p:cNvGrpSpPr>
              <a:grpSpLocks/>
            </p:cNvGrpSpPr>
            <p:nvPr/>
          </p:nvGrpSpPr>
          <p:grpSpPr bwMode="auto">
            <a:xfrm>
              <a:off x="2013978" y="2195658"/>
              <a:ext cx="1141967" cy="921777"/>
              <a:chOff x="3133142" y="1735909"/>
              <a:chExt cx="1141996" cy="922130"/>
            </a:xfrm>
          </p:grpSpPr>
          <p:cxnSp>
            <p:nvCxnSpPr>
              <p:cNvPr id="81" name="Łącznik prosty 80"/>
              <p:cNvCxnSpPr/>
              <p:nvPr/>
            </p:nvCxnSpPr>
            <p:spPr>
              <a:xfrm>
                <a:off x="3689853" y="1735909"/>
                <a:ext cx="0" cy="432302"/>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2" name="pole tekstowe 81"/>
              <p:cNvSpPr txBox="1"/>
              <p:nvPr/>
            </p:nvSpPr>
            <p:spPr>
              <a:xfrm>
                <a:off x="3133142" y="2182514"/>
                <a:ext cx="1141996" cy="475525"/>
              </a:xfrm>
              <a:prstGeom prst="rect">
                <a:avLst/>
              </a:prstGeom>
              <a:noFill/>
            </p:spPr>
            <p:txBody>
              <a:bodyPr wrap="none">
                <a:spAutoFit/>
              </a:bodyPr>
              <a:lstStyle/>
              <a:p>
                <a:pPr algn="ctr">
                  <a:defRPr/>
                </a:pPr>
                <a:r>
                  <a:rPr lang="pl-PL" sz="1100" dirty="0">
                    <a:latin typeface="+mj-lt"/>
                  </a:rPr>
                  <a:t>D2.3</a:t>
                </a:r>
              </a:p>
              <a:p>
                <a:pPr algn="ctr">
                  <a:defRPr/>
                </a:pPr>
                <a:r>
                  <a:rPr lang="pl-PL" sz="1100" dirty="0">
                    <a:latin typeface="+mj-lt"/>
                  </a:rPr>
                  <a:t>First </a:t>
                </a:r>
                <a:r>
                  <a:rPr lang="pl-PL" sz="1100" dirty="0" err="1">
                    <a:latin typeface="+mj-lt"/>
                  </a:rPr>
                  <a:t>prototype</a:t>
                </a:r>
                <a:endParaRPr lang="en-US" sz="1100" dirty="0">
                  <a:latin typeface="+mj-lt"/>
                </a:endParaRPr>
              </a:p>
            </p:txBody>
          </p:sp>
        </p:grpSp>
        <p:grpSp>
          <p:nvGrpSpPr>
            <p:cNvPr id="6" name="Grupa 46"/>
            <p:cNvGrpSpPr>
              <a:grpSpLocks/>
            </p:cNvGrpSpPr>
            <p:nvPr/>
          </p:nvGrpSpPr>
          <p:grpSpPr bwMode="auto">
            <a:xfrm>
              <a:off x="947026" y="2195658"/>
              <a:ext cx="1113693" cy="921778"/>
              <a:chOff x="3146311" y="1735909"/>
              <a:chExt cx="1113721" cy="922131"/>
            </a:xfrm>
          </p:grpSpPr>
          <p:cxnSp>
            <p:nvCxnSpPr>
              <p:cNvPr id="84" name="Łącznik prosty 83"/>
              <p:cNvCxnSpPr/>
              <p:nvPr/>
            </p:nvCxnSpPr>
            <p:spPr>
              <a:xfrm>
                <a:off x="3688882" y="1735909"/>
                <a:ext cx="0" cy="432302"/>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5" name="pole tekstowe 84"/>
              <p:cNvSpPr txBox="1"/>
              <p:nvPr/>
            </p:nvSpPr>
            <p:spPr>
              <a:xfrm>
                <a:off x="3146311" y="2182515"/>
                <a:ext cx="1113721" cy="475525"/>
              </a:xfrm>
              <a:prstGeom prst="rect">
                <a:avLst/>
              </a:prstGeom>
              <a:noFill/>
            </p:spPr>
            <p:txBody>
              <a:bodyPr wrap="none">
                <a:spAutoFit/>
              </a:bodyPr>
              <a:lstStyle/>
              <a:p>
                <a:pPr algn="ctr">
                  <a:defRPr/>
                </a:pPr>
                <a:r>
                  <a:rPr lang="pl-PL" sz="1100" dirty="0">
                    <a:latin typeface="+mj-lt"/>
                  </a:rPr>
                  <a:t>D2.1/2.2</a:t>
                </a:r>
              </a:p>
              <a:p>
                <a:pPr algn="ctr">
                  <a:defRPr/>
                </a:pPr>
                <a:r>
                  <a:rPr lang="pl-PL" sz="1100" dirty="0">
                    <a:latin typeface="+mj-lt"/>
                  </a:rPr>
                  <a:t>SOTA + Design</a:t>
                </a:r>
                <a:endParaRPr lang="en-US" sz="1100" dirty="0">
                  <a:latin typeface="+mj-lt"/>
                </a:endParaRPr>
              </a:p>
            </p:txBody>
          </p:sp>
        </p:grpSp>
        <p:grpSp>
          <p:nvGrpSpPr>
            <p:cNvPr id="7" name="Grupa 46"/>
            <p:cNvGrpSpPr>
              <a:grpSpLocks/>
            </p:cNvGrpSpPr>
            <p:nvPr/>
          </p:nvGrpSpPr>
          <p:grpSpPr bwMode="auto">
            <a:xfrm>
              <a:off x="8461931" y="2195659"/>
              <a:ext cx="1198519" cy="1125494"/>
              <a:chOff x="3103781" y="1735909"/>
              <a:chExt cx="1198552" cy="1125925"/>
            </a:xfrm>
          </p:grpSpPr>
          <p:cxnSp>
            <p:nvCxnSpPr>
              <p:cNvPr id="87" name="Łącznik prosty 86"/>
              <p:cNvCxnSpPr/>
              <p:nvPr/>
            </p:nvCxnSpPr>
            <p:spPr>
              <a:xfrm>
                <a:off x="3687976" y="1735909"/>
                <a:ext cx="0" cy="432302"/>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8" name="pole tekstowe 87"/>
              <p:cNvSpPr txBox="1"/>
              <p:nvPr/>
            </p:nvSpPr>
            <p:spPr>
              <a:xfrm>
                <a:off x="3103781" y="2182512"/>
                <a:ext cx="1198552" cy="679322"/>
              </a:xfrm>
              <a:prstGeom prst="rect">
                <a:avLst/>
              </a:prstGeom>
              <a:noFill/>
            </p:spPr>
            <p:txBody>
              <a:bodyPr wrap="none">
                <a:spAutoFit/>
              </a:bodyPr>
              <a:lstStyle/>
              <a:p>
                <a:pPr algn="ctr">
                  <a:defRPr/>
                </a:pPr>
                <a:r>
                  <a:rPr lang="pl-PL" sz="1100" dirty="0">
                    <a:latin typeface="+mj-lt"/>
                  </a:rPr>
                  <a:t>D2.7</a:t>
                </a:r>
              </a:p>
              <a:p>
                <a:pPr algn="ctr">
                  <a:defRPr/>
                </a:pPr>
                <a:r>
                  <a:rPr lang="pl-PL" sz="1100" dirty="0" err="1">
                    <a:latin typeface="+mj-lt"/>
                  </a:rPr>
                  <a:t>Final</a:t>
                </a:r>
                <a:r>
                  <a:rPr lang="pl-PL" sz="1100" dirty="0">
                    <a:latin typeface="+mj-lt"/>
                  </a:rPr>
                  <a:t> </a:t>
                </a:r>
                <a:r>
                  <a:rPr lang="pl-PL" sz="1100" dirty="0" err="1">
                    <a:latin typeface="+mj-lt"/>
                  </a:rPr>
                  <a:t>evaluation</a:t>
                </a:r>
                <a:endParaRPr lang="pl-PL" sz="1100" dirty="0">
                  <a:latin typeface="+mj-lt"/>
                </a:endParaRPr>
              </a:p>
              <a:p>
                <a:pPr algn="ctr">
                  <a:defRPr/>
                </a:pPr>
                <a:r>
                  <a:rPr lang="pl-PL" sz="1100" dirty="0">
                    <a:latin typeface="+mj-lt"/>
                  </a:rPr>
                  <a:t>and </a:t>
                </a:r>
                <a:r>
                  <a:rPr lang="pl-PL" sz="1100" dirty="0" err="1">
                    <a:latin typeface="+mj-lt"/>
                  </a:rPr>
                  <a:t>release</a:t>
                </a:r>
                <a:endParaRPr lang="en-US" sz="1100" dirty="0">
                  <a:latin typeface="+mj-lt"/>
                </a:endParaRPr>
              </a:p>
            </p:txBody>
          </p:sp>
        </p:grpSp>
      </p:grpSp>
      <p:cxnSp>
        <p:nvCxnSpPr>
          <p:cNvPr id="45" name="Łącznik prosty 44"/>
          <p:cNvCxnSpPr/>
          <p:nvPr/>
        </p:nvCxnSpPr>
        <p:spPr bwMode="auto">
          <a:xfrm>
            <a:off x="6275520" y="1816017"/>
            <a:ext cx="0" cy="391721"/>
          </a:xfrm>
          <a:prstGeom prst="line">
            <a:avLst/>
          </a:prstGeom>
          <a:ln w="25400">
            <a:solidFill>
              <a:srgbClr val="FF0000"/>
            </a:solidFill>
            <a:tailEnd type="oval"/>
          </a:ln>
        </p:spPr>
        <p:style>
          <a:lnRef idx="1">
            <a:schemeClr val="accent1"/>
          </a:lnRef>
          <a:fillRef idx="0">
            <a:schemeClr val="accent1"/>
          </a:fillRef>
          <a:effectRef idx="0">
            <a:schemeClr val="accent1"/>
          </a:effectRef>
          <a:fontRef idx="minor">
            <a:schemeClr val="tx1"/>
          </a:fontRef>
        </p:style>
      </p:cxnSp>
      <p:sp>
        <p:nvSpPr>
          <p:cNvPr id="46" name="pole tekstowe 45"/>
          <p:cNvSpPr txBox="1"/>
          <p:nvPr/>
        </p:nvSpPr>
        <p:spPr bwMode="auto">
          <a:xfrm>
            <a:off x="5680767" y="2220699"/>
            <a:ext cx="1215425" cy="776253"/>
          </a:xfrm>
          <a:prstGeom prst="rect">
            <a:avLst/>
          </a:prstGeom>
          <a:noFill/>
        </p:spPr>
        <p:txBody>
          <a:bodyPr wrap="none" lIns="82945" tIns="41473" rIns="82945" bIns="41473">
            <a:spAutoFit/>
          </a:bodyPr>
          <a:lstStyle/>
          <a:p>
            <a:pPr algn="ctr">
              <a:defRPr/>
            </a:pPr>
            <a:r>
              <a:rPr lang="pl-PL" sz="1100" dirty="0">
                <a:solidFill>
                  <a:srgbClr val="FF0000"/>
                </a:solidFill>
                <a:latin typeface="+mj-lt"/>
              </a:rPr>
              <a:t>D2.6</a:t>
            </a:r>
          </a:p>
          <a:p>
            <a:pPr algn="ctr">
              <a:defRPr/>
            </a:pPr>
            <a:r>
              <a:rPr lang="pl-PL" sz="1100" dirty="0">
                <a:solidFill>
                  <a:srgbClr val="FF0000"/>
                </a:solidFill>
                <a:latin typeface="+mj-lt"/>
              </a:rPr>
              <a:t>First </a:t>
            </a:r>
            <a:r>
              <a:rPr lang="pl-PL" sz="1100" dirty="0" err="1">
                <a:solidFill>
                  <a:srgbClr val="FF0000"/>
                </a:solidFill>
                <a:latin typeface="+mj-lt"/>
              </a:rPr>
              <a:t>deployment</a:t>
            </a:r>
            <a:endParaRPr lang="pl-PL" sz="1100" dirty="0">
              <a:solidFill>
                <a:srgbClr val="FF0000"/>
              </a:solidFill>
              <a:latin typeface="+mj-lt"/>
            </a:endParaRPr>
          </a:p>
          <a:p>
            <a:pPr algn="ctr">
              <a:defRPr/>
            </a:pPr>
            <a:r>
              <a:rPr lang="pl-PL" sz="1100" dirty="0">
                <a:solidFill>
                  <a:srgbClr val="FF0000"/>
                </a:solidFill>
                <a:latin typeface="+mj-lt"/>
              </a:rPr>
              <a:t>+ service </a:t>
            </a:r>
            <a:r>
              <a:rPr lang="pl-PL" sz="1100" dirty="0" err="1">
                <a:solidFill>
                  <a:srgbClr val="FF0000"/>
                </a:solidFill>
                <a:latin typeface="+mj-lt"/>
              </a:rPr>
              <a:t>bundle</a:t>
            </a:r>
            <a:endParaRPr lang="pl-PL" sz="1100" dirty="0">
              <a:solidFill>
                <a:srgbClr val="FF0000"/>
              </a:solidFill>
              <a:latin typeface="+mj-lt"/>
            </a:endParaRPr>
          </a:p>
          <a:p>
            <a:pPr algn="ctr">
              <a:defRPr/>
            </a:pPr>
            <a:r>
              <a:rPr lang="pl-PL" sz="1100" dirty="0" err="1">
                <a:solidFill>
                  <a:srgbClr val="FF0000"/>
                </a:solidFill>
                <a:latin typeface="+mj-lt"/>
              </a:rPr>
              <a:t>candidate</a:t>
            </a:r>
            <a:r>
              <a:rPr lang="pl-PL" sz="1100" dirty="0">
                <a:solidFill>
                  <a:srgbClr val="FF0000"/>
                </a:solidFill>
                <a:latin typeface="+mj-lt"/>
              </a:rPr>
              <a:t> </a:t>
            </a:r>
            <a:r>
              <a:rPr lang="pl-PL" sz="1100" dirty="0" err="1">
                <a:solidFill>
                  <a:srgbClr val="FF0000"/>
                </a:solidFill>
                <a:latin typeface="+mj-lt"/>
              </a:rPr>
              <a:t>release</a:t>
            </a:r>
            <a:endParaRPr lang="en-US" sz="1100" dirty="0">
              <a:solidFill>
                <a:srgbClr val="FF0000"/>
              </a:solidFill>
              <a:latin typeface="+mj-lt"/>
            </a:endParaRPr>
          </a:p>
        </p:txBody>
      </p:sp>
      <p:cxnSp>
        <p:nvCxnSpPr>
          <p:cNvPr id="47" name="Łącznik prosty 46"/>
          <p:cNvCxnSpPr/>
          <p:nvPr/>
        </p:nvCxnSpPr>
        <p:spPr bwMode="auto">
          <a:xfrm>
            <a:off x="6336000" y="1824658"/>
            <a:ext cx="1828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pole tekstowe 47"/>
          <p:cNvSpPr txBox="1"/>
          <p:nvPr/>
        </p:nvSpPr>
        <p:spPr bwMode="auto">
          <a:xfrm>
            <a:off x="6336069" y="1824658"/>
            <a:ext cx="1799863" cy="483857"/>
          </a:xfrm>
          <a:prstGeom prst="rect">
            <a:avLst/>
          </a:prstGeom>
          <a:noFill/>
        </p:spPr>
        <p:txBody>
          <a:bodyPr wrap="none" lIns="82936" tIns="41469" rIns="82936" bIns="41469">
            <a:spAutoFit/>
          </a:bodyPr>
          <a:lstStyle/>
          <a:p>
            <a:pPr algn="ctr">
              <a:defRPr/>
            </a:pPr>
            <a:r>
              <a:rPr lang="pl-PL" sz="1300" smtClean="0">
                <a:latin typeface="+mj-lt"/>
              </a:rPr>
              <a:t>Integration/deployment</a:t>
            </a:r>
            <a:endParaRPr lang="pl-PL" sz="1300" dirty="0">
              <a:latin typeface="+mj-lt"/>
            </a:endParaRPr>
          </a:p>
          <a:p>
            <a:pPr algn="ctr">
              <a:defRPr/>
            </a:pPr>
            <a:r>
              <a:rPr lang="pl-PL" sz="1300" dirty="0">
                <a:latin typeface="+mj-lt"/>
              </a:rPr>
              <a:t>of </a:t>
            </a:r>
            <a:r>
              <a:rPr lang="pl-PL" sz="1300" dirty="0" err="1">
                <a:latin typeface="+mj-lt"/>
              </a:rPr>
              <a:t>app</a:t>
            </a:r>
            <a:r>
              <a:rPr lang="pl-PL" sz="1300" dirty="0">
                <a:latin typeface="+mj-lt"/>
              </a:rPr>
              <a:t> </a:t>
            </a:r>
            <a:r>
              <a:rPr lang="pl-PL" sz="1300" dirty="0" err="1">
                <a:latin typeface="+mj-lt"/>
              </a:rPr>
              <a:t>workflows</a:t>
            </a:r>
            <a:endParaRPr lang="pl-PL" sz="1300" dirty="0">
              <a:latin typeface="+mj-lt"/>
            </a:endParaRPr>
          </a:p>
        </p:txBody>
      </p:sp>
      <p:sp>
        <p:nvSpPr>
          <p:cNvPr id="49"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Schedule of platform development</a:t>
            </a:r>
            <a:endPar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461104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2"/>
          <p:cNvSpPr>
            <a:spLocks noGrp="1"/>
          </p:cNvSpPr>
          <p:nvPr>
            <p:ph idx="1"/>
          </p:nvPr>
        </p:nvSpPr>
        <p:spPr>
          <a:xfrm>
            <a:off x="391680" y="3364193"/>
            <a:ext cx="8428792" cy="3117928"/>
          </a:xfrm>
        </p:spPr>
        <p:txBody>
          <a:bodyPr/>
          <a:lstStyle/>
          <a:p>
            <a:pPr>
              <a:lnSpc>
                <a:spcPct val="80000"/>
              </a:lnSpc>
              <a:spcAft>
                <a:spcPts val="601"/>
              </a:spcAft>
            </a:pPr>
            <a:r>
              <a:rPr lang="en-US" sz="1600" smtClean="0">
                <a:latin typeface="+mj-lt"/>
                <a:cs typeface="Arial" pitchFamily="34" charset="0"/>
              </a:rPr>
              <a:t>Install/configure </a:t>
            </a:r>
            <a:r>
              <a:rPr lang="pl-PL" sz="1600" smtClean="0">
                <a:latin typeface="+mj-lt"/>
                <a:cs typeface="Arial" pitchFamily="34" charset="0"/>
              </a:rPr>
              <a:t>each application s</a:t>
            </a:r>
            <a:r>
              <a:rPr lang="en-US" sz="1600" smtClean="0">
                <a:latin typeface="+mj-lt"/>
                <a:cs typeface="Arial" pitchFamily="34" charset="0"/>
              </a:rPr>
              <a:t>ervice </a:t>
            </a:r>
            <a:r>
              <a:rPr lang="pl-PL" sz="1600" smtClean="0">
                <a:latin typeface="+mj-lt"/>
                <a:cs typeface="Arial" pitchFamily="34" charset="0"/>
              </a:rPr>
              <a:t>(which we call an Atomic Service) </a:t>
            </a:r>
            <a:r>
              <a:rPr lang="en-US" sz="1600" smtClean="0">
                <a:latin typeface="+mj-lt"/>
                <a:cs typeface="Arial" pitchFamily="34" charset="0"/>
              </a:rPr>
              <a:t>once </a:t>
            </a:r>
            <a:r>
              <a:rPr lang="pl-PL" sz="1600" smtClean="0">
                <a:latin typeface="+mj-lt"/>
                <a:cs typeface="Arial" pitchFamily="34" charset="0"/>
              </a:rPr>
              <a:t>– then </a:t>
            </a:r>
            <a:r>
              <a:rPr lang="en-US" sz="1600" smtClean="0">
                <a:latin typeface="+mj-lt"/>
                <a:cs typeface="Arial" pitchFamily="34" charset="0"/>
              </a:rPr>
              <a:t>use </a:t>
            </a:r>
            <a:r>
              <a:rPr lang="pl-PL" sz="1600" smtClean="0">
                <a:latin typeface="+mj-lt"/>
                <a:cs typeface="Arial" pitchFamily="34" charset="0"/>
              </a:rPr>
              <a:t>them </a:t>
            </a:r>
            <a:r>
              <a:rPr lang="en-US" sz="1600" smtClean="0">
                <a:latin typeface="+mj-lt"/>
                <a:cs typeface="Arial" pitchFamily="34" charset="0"/>
              </a:rPr>
              <a:t>multiple times in different workflows</a:t>
            </a:r>
            <a:r>
              <a:rPr lang="pl-PL" sz="1600" smtClean="0">
                <a:latin typeface="+mj-lt"/>
                <a:cs typeface="Arial" pitchFamily="34" charset="0"/>
              </a:rPr>
              <a:t>;</a:t>
            </a:r>
          </a:p>
          <a:p>
            <a:pPr>
              <a:lnSpc>
                <a:spcPct val="80000"/>
              </a:lnSpc>
              <a:spcAft>
                <a:spcPts val="601"/>
              </a:spcAft>
            </a:pPr>
            <a:r>
              <a:rPr lang="pl-PL" sz="1600" smtClean="0">
                <a:latin typeface="+mj-lt"/>
                <a:cs typeface="Arial" pitchFamily="34" charset="0"/>
              </a:rPr>
              <a:t>Direct access to raw virtual machines is provided for developers, with m</a:t>
            </a:r>
            <a:r>
              <a:rPr lang="en-US" sz="1600" smtClean="0">
                <a:latin typeface="+mj-lt"/>
                <a:cs typeface="Arial" pitchFamily="34" charset="0"/>
              </a:rPr>
              <a:t>ultitudes of operating systems to choose from</a:t>
            </a:r>
            <a:r>
              <a:rPr lang="pl-PL" sz="1600" smtClean="0">
                <a:latin typeface="+mj-lt"/>
                <a:cs typeface="Arial" pitchFamily="34" charset="0"/>
              </a:rPr>
              <a:t> (IaaS solution);</a:t>
            </a:r>
          </a:p>
          <a:p>
            <a:pPr>
              <a:lnSpc>
                <a:spcPct val="80000"/>
              </a:lnSpc>
              <a:spcAft>
                <a:spcPts val="601"/>
              </a:spcAft>
            </a:pPr>
            <a:r>
              <a:rPr lang="en-US" sz="1600" smtClean="0">
                <a:latin typeface="+mj-lt"/>
                <a:cs typeface="Arial" pitchFamily="34" charset="0"/>
              </a:rPr>
              <a:t>Install whatever you want (root access to </a:t>
            </a:r>
            <a:r>
              <a:rPr lang="pl-PL" sz="1600" smtClean="0">
                <a:latin typeface="+mj-lt"/>
                <a:cs typeface="Arial" pitchFamily="34" charset="0"/>
              </a:rPr>
              <a:t>Cloud Virtual M</a:t>
            </a:r>
            <a:r>
              <a:rPr lang="en-US" sz="1600" smtClean="0">
                <a:latin typeface="+mj-lt"/>
                <a:cs typeface="Arial" pitchFamily="34" charset="0"/>
              </a:rPr>
              <a:t>achine</a:t>
            </a:r>
            <a:r>
              <a:rPr lang="pl-PL" sz="1600" smtClean="0">
                <a:latin typeface="+mj-lt"/>
                <a:cs typeface="Arial" pitchFamily="34" charset="0"/>
              </a:rPr>
              <a:t>s</a:t>
            </a:r>
            <a:r>
              <a:rPr lang="en-US" sz="1600" smtClean="0">
                <a:latin typeface="+mj-lt"/>
                <a:cs typeface="Arial" pitchFamily="34" charset="0"/>
              </a:rPr>
              <a:t>)</a:t>
            </a:r>
            <a:r>
              <a:rPr lang="pl-PL" sz="1600" smtClean="0">
                <a:latin typeface="+mj-lt"/>
                <a:cs typeface="Arial" pitchFamily="34" charset="0"/>
              </a:rPr>
              <a:t>;</a:t>
            </a:r>
          </a:p>
          <a:p>
            <a:pPr>
              <a:lnSpc>
                <a:spcPct val="80000"/>
              </a:lnSpc>
              <a:spcAft>
                <a:spcPts val="601"/>
              </a:spcAft>
            </a:pPr>
            <a:r>
              <a:rPr lang="pl-PL" sz="1600" smtClean="0">
                <a:latin typeface="+mj-lt"/>
                <a:cs typeface="Arial" pitchFamily="34" charset="0"/>
              </a:rPr>
              <a:t>The cloud platform takes over management and instantiation of Atomic Services;</a:t>
            </a:r>
            <a:endParaRPr lang="en-US" sz="1600" smtClean="0">
              <a:latin typeface="+mj-lt"/>
              <a:cs typeface="Arial" pitchFamily="34" charset="0"/>
            </a:endParaRPr>
          </a:p>
          <a:p>
            <a:pPr>
              <a:lnSpc>
                <a:spcPct val="80000"/>
              </a:lnSpc>
              <a:spcAft>
                <a:spcPts val="601"/>
              </a:spcAft>
            </a:pPr>
            <a:r>
              <a:rPr lang="en-US" sz="1600" smtClean="0">
                <a:latin typeface="+mj-lt"/>
                <a:cs typeface="Arial" pitchFamily="34" charset="0"/>
              </a:rPr>
              <a:t>Many instances of Atomic Services can be </a:t>
            </a:r>
            <a:r>
              <a:rPr lang="pl-PL" sz="1600" smtClean="0">
                <a:latin typeface="+mj-lt"/>
                <a:cs typeface="Arial" pitchFamily="34" charset="0"/>
              </a:rPr>
              <a:t>spawned simultaneously;</a:t>
            </a:r>
            <a:endParaRPr lang="en-US" sz="1600" smtClean="0">
              <a:latin typeface="+mj-lt"/>
              <a:cs typeface="Arial" pitchFamily="34" charset="0"/>
            </a:endParaRPr>
          </a:p>
          <a:p>
            <a:pPr>
              <a:lnSpc>
                <a:spcPct val="80000"/>
              </a:lnSpc>
              <a:spcAft>
                <a:spcPts val="601"/>
              </a:spcAft>
            </a:pPr>
            <a:r>
              <a:rPr lang="pl-PL" sz="1600" smtClean="0">
                <a:latin typeface="+mj-lt"/>
                <a:cs typeface="Arial" pitchFamily="34" charset="0"/>
              </a:rPr>
              <a:t>Large-scale </a:t>
            </a:r>
            <a:r>
              <a:rPr lang="en-US" sz="1600" smtClean="0">
                <a:latin typeface="+mj-lt"/>
                <a:cs typeface="Arial" pitchFamily="34" charset="0"/>
              </a:rPr>
              <a:t>computation</a:t>
            </a:r>
            <a:r>
              <a:rPr lang="pl-PL" sz="1600" smtClean="0">
                <a:latin typeface="+mj-lt"/>
                <a:cs typeface="Arial" pitchFamily="34" charset="0"/>
              </a:rPr>
              <a:t>s</a:t>
            </a:r>
            <a:r>
              <a:rPr lang="en-US" sz="1600" smtClean="0">
                <a:latin typeface="+mj-lt"/>
                <a:cs typeface="Arial" pitchFamily="34" charset="0"/>
              </a:rPr>
              <a:t> can be delegated from the PC </a:t>
            </a:r>
            <a:r>
              <a:rPr lang="pl-PL" sz="1600" smtClean="0">
                <a:latin typeface="+mj-lt"/>
                <a:cs typeface="Arial" pitchFamily="34" charset="0"/>
              </a:rPr>
              <a:t>to </a:t>
            </a:r>
            <a:r>
              <a:rPr lang="en-US" sz="1600" smtClean="0">
                <a:latin typeface="+mj-lt"/>
                <a:cs typeface="Arial" pitchFamily="34" charset="0"/>
              </a:rPr>
              <a:t>the cloud/HPC</a:t>
            </a:r>
            <a:r>
              <a:rPr lang="pl-PL" sz="1600" smtClean="0">
                <a:latin typeface="+mj-lt"/>
                <a:cs typeface="Arial" pitchFamily="34" charset="0"/>
              </a:rPr>
              <a:t> via a dedicated interface;</a:t>
            </a:r>
            <a:endParaRPr lang="en-US" sz="1600" smtClean="0">
              <a:latin typeface="+mj-lt"/>
              <a:cs typeface="Arial" pitchFamily="34" charset="0"/>
            </a:endParaRPr>
          </a:p>
          <a:p>
            <a:pPr>
              <a:lnSpc>
                <a:spcPct val="80000"/>
              </a:lnSpc>
              <a:spcAft>
                <a:spcPts val="601"/>
              </a:spcAft>
            </a:pPr>
            <a:r>
              <a:rPr lang="en-US" sz="1600" smtClean="0">
                <a:latin typeface="+mj-lt"/>
                <a:cs typeface="Arial" pitchFamily="34" charset="0"/>
              </a:rPr>
              <a:t>Smart deployment: computation</a:t>
            </a:r>
            <a:r>
              <a:rPr lang="pl-PL" sz="1600" smtClean="0">
                <a:latin typeface="+mj-lt"/>
                <a:cs typeface="Arial" pitchFamily="34" charset="0"/>
              </a:rPr>
              <a:t>s</a:t>
            </a:r>
            <a:r>
              <a:rPr lang="en-US" sz="1600" smtClean="0">
                <a:latin typeface="+mj-lt"/>
                <a:cs typeface="Arial" pitchFamily="34" charset="0"/>
              </a:rPr>
              <a:t> </a:t>
            </a:r>
            <a:r>
              <a:rPr lang="pl-PL" sz="1600" smtClean="0">
                <a:latin typeface="+mj-lt"/>
                <a:cs typeface="Arial" pitchFamily="34" charset="0"/>
              </a:rPr>
              <a:t>can </a:t>
            </a:r>
            <a:r>
              <a:rPr lang="en-US" sz="1600" smtClean="0">
                <a:latin typeface="+mj-lt"/>
                <a:cs typeface="Arial" pitchFamily="34" charset="0"/>
              </a:rPr>
              <a:t>be executed close to data </a:t>
            </a:r>
            <a:r>
              <a:rPr lang="pl-PL" sz="1600" smtClean="0">
                <a:latin typeface="+mj-lt"/>
                <a:cs typeface="Arial" pitchFamily="34" charset="0"/>
              </a:rPr>
              <a:t>(</a:t>
            </a:r>
            <a:r>
              <a:rPr lang="en-US" sz="1600" smtClean="0">
                <a:latin typeface="+mj-lt"/>
                <a:cs typeface="Arial" pitchFamily="34" charset="0"/>
              </a:rPr>
              <a:t>or the other way round</a:t>
            </a:r>
            <a:r>
              <a:rPr lang="pl-PL" sz="1600" smtClean="0">
                <a:latin typeface="+mj-lt"/>
                <a:cs typeface="Arial" pitchFamily="34" charset="0"/>
              </a:rPr>
              <a:t>).</a:t>
            </a:r>
            <a:endParaRPr lang="en-US" sz="1600" smtClean="0">
              <a:latin typeface="+mj-lt"/>
              <a:cs typeface="Arial" pitchFamily="34" charset="0"/>
            </a:endParaRPr>
          </a:p>
        </p:txBody>
      </p:sp>
      <p:pic>
        <p:nvPicPr>
          <p:cNvPr id="17412" name="Obraz 86" descr="admin.png"/>
          <p:cNvPicPr>
            <a:picLocks noChangeAspect="1"/>
          </p:cNvPicPr>
          <p:nvPr/>
        </p:nvPicPr>
        <p:blipFill>
          <a:blip r:embed="rId2" cstate="print"/>
          <a:srcRect/>
          <a:stretch>
            <a:fillRect/>
          </a:stretch>
        </p:blipFill>
        <p:spPr bwMode="auto">
          <a:xfrm>
            <a:off x="783360" y="1337901"/>
            <a:ext cx="498240" cy="636547"/>
          </a:xfrm>
          <a:prstGeom prst="rect">
            <a:avLst/>
          </a:prstGeom>
          <a:noFill/>
          <a:ln w="9525">
            <a:noFill/>
            <a:miter lim="800000"/>
            <a:headEnd/>
            <a:tailEnd/>
          </a:ln>
        </p:spPr>
      </p:pic>
      <p:sp>
        <p:nvSpPr>
          <p:cNvPr id="6" name="Chmurka 5"/>
          <p:cNvSpPr/>
          <p:nvPr/>
        </p:nvSpPr>
        <p:spPr>
          <a:xfrm>
            <a:off x="3657600" y="1012427"/>
            <a:ext cx="2155680" cy="202485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pic>
        <p:nvPicPr>
          <p:cNvPr id="17414" name="Obraz 6" descr="1345535114_Desktop.png"/>
          <p:cNvPicPr>
            <a:picLocks noChangeAspect="1"/>
          </p:cNvPicPr>
          <p:nvPr/>
        </p:nvPicPr>
        <p:blipFill>
          <a:blip r:embed="rId3" cstate="print">
            <a:lum bright="14000"/>
          </a:blip>
          <a:srcRect/>
          <a:stretch>
            <a:fillRect/>
          </a:stretch>
        </p:blipFill>
        <p:spPr bwMode="auto">
          <a:xfrm>
            <a:off x="1504800" y="1273094"/>
            <a:ext cx="718560" cy="718636"/>
          </a:xfrm>
          <a:prstGeom prst="rect">
            <a:avLst/>
          </a:prstGeom>
          <a:noFill/>
          <a:ln w="9525">
            <a:noFill/>
            <a:miter lim="800000"/>
            <a:headEnd/>
            <a:tailEnd/>
          </a:ln>
        </p:spPr>
      </p:pic>
      <p:sp>
        <p:nvSpPr>
          <p:cNvPr id="8" name="Strzałka w prawo 7"/>
          <p:cNvSpPr/>
          <p:nvPr/>
        </p:nvSpPr>
        <p:spPr>
          <a:xfrm>
            <a:off x="2351521" y="1600008"/>
            <a:ext cx="182880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16" name="pole tekstowe 8"/>
          <p:cNvSpPr txBox="1">
            <a:spLocks noChangeArrowheads="1"/>
          </p:cNvSpPr>
          <p:nvPr/>
        </p:nvSpPr>
        <p:spPr bwMode="auto">
          <a:xfrm>
            <a:off x="636480" y="1937004"/>
            <a:ext cx="759019" cy="253033"/>
          </a:xfrm>
          <a:prstGeom prst="rect">
            <a:avLst/>
          </a:prstGeom>
          <a:noFill/>
          <a:ln w="9525">
            <a:noFill/>
            <a:miter lim="800000"/>
            <a:headEnd/>
            <a:tailEnd/>
          </a:ln>
        </p:spPr>
        <p:txBody>
          <a:bodyPr wrap="none" lIns="82945" tIns="41473" rIns="82945" bIns="41473">
            <a:spAutoFit/>
          </a:bodyPr>
          <a:lstStyle/>
          <a:p>
            <a:r>
              <a:rPr lang="pl-PL" sz="1100">
                <a:latin typeface="Calibri" pitchFamily="34" charset="0"/>
              </a:rPr>
              <a:t>Developer</a:t>
            </a:r>
            <a:endParaRPr lang="en-US" sz="1100">
              <a:latin typeface="Calibri" pitchFamily="34" charset="0"/>
            </a:endParaRPr>
          </a:p>
        </p:txBody>
      </p:sp>
      <p:sp>
        <p:nvSpPr>
          <p:cNvPr id="17417" name="pole tekstowe 9"/>
          <p:cNvSpPr txBox="1">
            <a:spLocks noChangeArrowheads="1"/>
          </p:cNvSpPr>
          <p:nvPr/>
        </p:nvSpPr>
        <p:spPr bwMode="auto">
          <a:xfrm>
            <a:off x="1440001" y="1926923"/>
            <a:ext cx="845280" cy="250586"/>
          </a:xfrm>
          <a:prstGeom prst="rect">
            <a:avLst/>
          </a:prstGeom>
          <a:noFill/>
          <a:ln w="9525">
            <a:noFill/>
            <a:miter lim="800000"/>
            <a:headEnd/>
            <a:tailEnd/>
          </a:ln>
        </p:spPr>
        <p:txBody>
          <a:bodyPr wrap="none" lIns="82945" tIns="41473" rIns="82945" bIns="41473">
            <a:spAutoFit/>
          </a:bodyPr>
          <a:lstStyle/>
          <a:p>
            <a:r>
              <a:rPr lang="pl-PL" sz="1100"/>
              <a:t>Application</a:t>
            </a:r>
            <a:endParaRPr lang="en-US" sz="1100"/>
          </a:p>
        </p:txBody>
      </p:sp>
      <p:pic>
        <p:nvPicPr>
          <p:cNvPr id="17418" name="Obraz 10" descr="1345535114_Desktop.png"/>
          <p:cNvPicPr>
            <a:picLocks noChangeAspect="1"/>
          </p:cNvPicPr>
          <p:nvPr/>
        </p:nvPicPr>
        <p:blipFill>
          <a:blip r:embed="rId3" cstate="print"/>
          <a:srcRect/>
          <a:stretch>
            <a:fillRect/>
          </a:stretch>
        </p:blipFill>
        <p:spPr bwMode="auto">
          <a:xfrm>
            <a:off x="4311361" y="1273094"/>
            <a:ext cx="718560" cy="718636"/>
          </a:xfrm>
          <a:prstGeom prst="rect">
            <a:avLst/>
          </a:prstGeom>
          <a:noFill/>
          <a:ln w="9525">
            <a:noFill/>
            <a:miter lim="800000"/>
            <a:headEnd/>
            <a:tailEnd/>
          </a:ln>
        </p:spPr>
      </p:pic>
      <p:sp>
        <p:nvSpPr>
          <p:cNvPr id="17419" name="pole tekstowe 11"/>
          <p:cNvSpPr txBox="1">
            <a:spLocks noChangeArrowheads="1"/>
          </p:cNvSpPr>
          <p:nvPr/>
        </p:nvSpPr>
        <p:spPr bwMode="auto">
          <a:xfrm>
            <a:off x="2324353" y="1208287"/>
            <a:ext cx="1504414" cy="422310"/>
          </a:xfrm>
          <a:prstGeom prst="rect">
            <a:avLst/>
          </a:prstGeom>
          <a:noFill/>
          <a:ln w="9525">
            <a:noFill/>
            <a:miter lim="800000"/>
            <a:headEnd/>
            <a:tailEnd/>
          </a:ln>
        </p:spPr>
        <p:txBody>
          <a:bodyPr wrap="none" lIns="82945" tIns="41473" rIns="82945" bIns="41473">
            <a:spAutoFit/>
          </a:bodyPr>
          <a:lstStyle/>
          <a:p>
            <a:pPr algn="ctr"/>
            <a:r>
              <a:rPr lang="pl-PL" sz="1100" b="1">
                <a:latin typeface="Calibri" pitchFamily="34" charset="0"/>
              </a:rPr>
              <a:t>Install</a:t>
            </a:r>
            <a:r>
              <a:rPr lang="pl-PL" sz="1100">
                <a:latin typeface="Calibri" pitchFamily="34" charset="0"/>
              </a:rPr>
              <a:t> any scientific</a:t>
            </a:r>
          </a:p>
          <a:p>
            <a:pPr algn="ctr"/>
            <a:r>
              <a:rPr lang="pl-PL" sz="1100">
                <a:latin typeface="Calibri" pitchFamily="34" charset="0"/>
              </a:rPr>
              <a:t>application in the cloud</a:t>
            </a:r>
            <a:endParaRPr lang="en-US" sz="1100" b="1">
              <a:latin typeface="Calibri" pitchFamily="34" charset="0"/>
            </a:endParaRPr>
          </a:p>
        </p:txBody>
      </p:sp>
      <p:sp>
        <p:nvSpPr>
          <p:cNvPr id="13" name="Strzałka w prawo 12"/>
          <p:cNvSpPr/>
          <p:nvPr/>
        </p:nvSpPr>
        <p:spPr>
          <a:xfrm>
            <a:off x="5159521" y="1600008"/>
            <a:ext cx="23515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pic>
        <p:nvPicPr>
          <p:cNvPr id="17421" name="Obraz 87" descr="admin.png"/>
          <p:cNvPicPr>
            <a:picLocks noChangeAspect="1"/>
          </p:cNvPicPr>
          <p:nvPr/>
        </p:nvPicPr>
        <p:blipFill>
          <a:blip r:embed="rId4" cstate="print"/>
          <a:srcRect/>
          <a:stretch>
            <a:fillRect/>
          </a:stretch>
        </p:blipFill>
        <p:spPr bwMode="auto">
          <a:xfrm>
            <a:off x="7636321" y="1273094"/>
            <a:ext cx="496800" cy="637987"/>
          </a:xfrm>
          <a:prstGeom prst="rect">
            <a:avLst/>
          </a:prstGeom>
          <a:noFill/>
          <a:ln w="9525">
            <a:noFill/>
            <a:miter lim="800000"/>
            <a:headEnd/>
            <a:tailEnd/>
          </a:ln>
        </p:spPr>
      </p:pic>
      <p:sp>
        <p:nvSpPr>
          <p:cNvPr id="17422" name="pole tekstowe 14"/>
          <p:cNvSpPr txBox="1">
            <a:spLocks noChangeArrowheads="1"/>
          </p:cNvSpPr>
          <p:nvPr/>
        </p:nvSpPr>
        <p:spPr bwMode="auto">
          <a:xfrm>
            <a:off x="7505280" y="1860676"/>
            <a:ext cx="659520" cy="252027"/>
          </a:xfrm>
          <a:prstGeom prst="rect">
            <a:avLst/>
          </a:prstGeom>
          <a:noFill/>
          <a:ln w="9525">
            <a:noFill/>
            <a:miter lim="800000"/>
            <a:headEnd/>
            <a:tailEnd/>
          </a:ln>
        </p:spPr>
        <p:txBody>
          <a:bodyPr wrap="none" lIns="82945" tIns="41473" rIns="82945" bIns="41473">
            <a:spAutoFit/>
          </a:bodyPr>
          <a:lstStyle/>
          <a:p>
            <a:r>
              <a:rPr lang="pl-PL" sz="1100">
                <a:latin typeface="Calibri" pitchFamily="34" charset="0"/>
              </a:rPr>
              <a:t>End user</a:t>
            </a:r>
            <a:endParaRPr lang="en-US" sz="1100">
              <a:latin typeface="Calibri" pitchFamily="34" charset="0"/>
            </a:endParaRPr>
          </a:p>
        </p:txBody>
      </p:sp>
      <p:sp>
        <p:nvSpPr>
          <p:cNvPr id="17423" name="pole tekstowe 15"/>
          <p:cNvSpPr txBox="1">
            <a:spLocks noChangeArrowheads="1"/>
          </p:cNvSpPr>
          <p:nvPr/>
        </p:nvSpPr>
        <p:spPr bwMode="auto">
          <a:xfrm>
            <a:off x="5990063" y="1731062"/>
            <a:ext cx="1387395" cy="606976"/>
          </a:xfrm>
          <a:prstGeom prst="rect">
            <a:avLst/>
          </a:prstGeom>
          <a:noFill/>
          <a:ln w="9525">
            <a:noFill/>
            <a:miter lim="800000"/>
            <a:headEnd/>
            <a:tailEnd/>
          </a:ln>
        </p:spPr>
        <p:txBody>
          <a:bodyPr wrap="none" lIns="82945" tIns="41473" rIns="82945" bIns="41473">
            <a:spAutoFit/>
          </a:bodyPr>
          <a:lstStyle/>
          <a:p>
            <a:pPr algn="ctr"/>
            <a:r>
              <a:rPr lang="pl-PL" sz="1100" b="1">
                <a:latin typeface="Calibri" pitchFamily="34" charset="0"/>
              </a:rPr>
              <a:t>Access</a:t>
            </a:r>
            <a:r>
              <a:rPr lang="pl-PL" sz="1100">
                <a:latin typeface="Calibri" pitchFamily="34" charset="0"/>
              </a:rPr>
              <a:t> available</a:t>
            </a:r>
          </a:p>
          <a:p>
            <a:pPr algn="ctr"/>
            <a:r>
              <a:rPr lang="pl-PL" sz="1100">
                <a:latin typeface="Calibri" pitchFamily="34" charset="0"/>
              </a:rPr>
              <a:t>applications and data</a:t>
            </a:r>
          </a:p>
          <a:p>
            <a:pPr algn="ctr"/>
            <a:r>
              <a:rPr lang="pl-PL" sz="1100">
                <a:latin typeface="Calibri" pitchFamily="34" charset="0"/>
              </a:rPr>
              <a:t>in a secure manner</a:t>
            </a:r>
            <a:endParaRPr lang="en-US" sz="1100">
              <a:latin typeface="Calibri" pitchFamily="34" charset="0"/>
            </a:endParaRPr>
          </a:p>
        </p:txBody>
      </p:sp>
      <p:pic>
        <p:nvPicPr>
          <p:cNvPr id="17424" name="Obraz 85" descr="admin.png"/>
          <p:cNvPicPr>
            <a:picLocks noChangeAspect="1"/>
          </p:cNvPicPr>
          <p:nvPr/>
        </p:nvPicPr>
        <p:blipFill>
          <a:blip r:embed="rId5" cstate="print"/>
          <a:srcRect/>
          <a:stretch>
            <a:fillRect/>
          </a:stretch>
        </p:blipFill>
        <p:spPr bwMode="auto">
          <a:xfrm>
            <a:off x="1697761" y="2318644"/>
            <a:ext cx="498240" cy="659589"/>
          </a:xfrm>
          <a:prstGeom prst="rect">
            <a:avLst/>
          </a:prstGeom>
          <a:noFill/>
          <a:ln w="9525">
            <a:noFill/>
            <a:miter lim="800000"/>
            <a:headEnd/>
            <a:tailEnd/>
          </a:ln>
        </p:spPr>
      </p:pic>
      <p:sp>
        <p:nvSpPr>
          <p:cNvPr id="17425" name="pole tekstowe 17"/>
          <p:cNvSpPr txBox="1">
            <a:spLocks noChangeArrowheads="1"/>
          </p:cNvSpPr>
          <p:nvPr/>
        </p:nvSpPr>
        <p:spPr bwMode="auto">
          <a:xfrm>
            <a:off x="1437120" y="2916307"/>
            <a:ext cx="960997" cy="253033"/>
          </a:xfrm>
          <a:prstGeom prst="rect">
            <a:avLst/>
          </a:prstGeom>
          <a:noFill/>
          <a:ln w="9525">
            <a:noFill/>
            <a:miter lim="800000"/>
            <a:headEnd/>
            <a:tailEnd/>
          </a:ln>
        </p:spPr>
        <p:txBody>
          <a:bodyPr wrap="none" lIns="82945" tIns="41473" rIns="82945" bIns="41473">
            <a:spAutoFit/>
          </a:bodyPr>
          <a:lstStyle/>
          <a:p>
            <a:r>
              <a:rPr lang="pl-PL" sz="1100">
                <a:latin typeface="Calibri" pitchFamily="34" charset="0"/>
              </a:rPr>
              <a:t>Administrator</a:t>
            </a:r>
            <a:endParaRPr lang="en-US" sz="1100">
              <a:latin typeface="Calibri" pitchFamily="34" charset="0"/>
            </a:endParaRPr>
          </a:p>
        </p:txBody>
      </p:sp>
      <p:sp>
        <p:nvSpPr>
          <p:cNvPr id="19" name="pole tekstowe 18"/>
          <p:cNvSpPr txBox="1"/>
          <p:nvPr/>
        </p:nvSpPr>
        <p:spPr>
          <a:xfrm>
            <a:off x="3950207" y="2291281"/>
            <a:ext cx="1318466" cy="437699"/>
          </a:xfrm>
          <a:prstGeom prst="rect">
            <a:avLst/>
          </a:prstGeom>
          <a:noFill/>
        </p:spPr>
        <p:txBody>
          <a:bodyPr wrap="none" lIns="82945" tIns="41473" rIns="82945" bIns="41473">
            <a:spAutoFit/>
          </a:bodyPr>
          <a:lstStyle/>
          <a:p>
            <a:pPr algn="ctr">
              <a:defRPr/>
            </a:pPr>
            <a:r>
              <a:rPr lang="pl-PL" sz="1100">
                <a:solidFill>
                  <a:schemeClr val="accent6"/>
                </a:solidFill>
                <a:latin typeface="Calibri" pitchFamily="34" charset="0"/>
                <a:cs typeface="Calibri" pitchFamily="34" charset="0"/>
              </a:rPr>
              <a:t>Cloud infrastructure</a:t>
            </a:r>
          </a:p>
          <a:p>
            <a:pPr algn="ctr">
              <a:defRPr/>
            </a:pPr>
            <a:r>
              <a:rPr lang="pl-PL" sz="1100">
                <a:solidFill>
                  <a:schemeClr val="accent6"/>
                </a:solidFill>
                <a:latin typeface="Calibri" pitchFamily="34" charset="0"/>
                <a:cs typeface="Calibri" pitchFamily="34" charset="0"/>
              </a:rPr>
              <a:t>for e-science</a:t>
            </a:r>
            <a:endParaRPr lang="en-US" sz="1100">
              <a:solidFill>
                <a:schemeClr val="accent6"/>
              </a:solidFill>
              <a:latin typeface="Calibri" pitchFamily="34" charset="0"/>
              <a:cs typeface="Calibri" pitchFamily="34" charset="0"/>
            </a:endParaRPr>
          </a:p>
        </p:txBody>
      </p:sp>
      <p:sp>
        <p:nvSpPr>
          <p:cNvPr id="20" name="Strzałka w prawo 19"/>
          <p:cNvSpPr/>
          <p:nvPr/>
        </p:nvSpPr>
        <p:spPr>
          <a:xfrm>
            <a:off x="2220480" y="2383450"/>
            <a:ext cx="14371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28" name="pole tekstowe 20"/>
          <p:cNvSpPr txBox="1">
            <a:spLocks noChangeArrowheads="1"/>
          </p:cNvSpPr>
          <p:nvPr/>
        </p:nvSpPr>
        <p:spPr bwMode="auto">
          <a:xfrm>
            <a:off x="2319571" y="2514504"/>
            <a:ext cx="1485178" cy="606976"/>
          </a:xfrm>
          <a:prstGeom prst="rect">
            <a:avLst/>
          </a:prstGeom>
          <a:noFill/>
          <a:ln w="9525">
            <a:noFill/>
            <a:miter lim="800000"/>
            <a:headEnd/>
            <a:tailEnd/>
          </a:ln>
        </p:spPr>
        <p:txBody>
          <a:bodyPr wrap="none" lIns="82945" tIns="41473" rIns="82945" bIns="41473">
            <a:spAutoFit/>
          </a:bodyPr>
          <a:lstStyle/>
          <a:p>
            <a:pPr algn="ctr"/>
            <a:r>
              <a:rPr lang="pl-PL" sz="1100" b="1">
                <a:latin typeface="Calibri" pitchFamily="34" charset="0"/>
              </a:rPr>
              <a:t>Manage</a:t>
            </a:r>
            <a:r>
              <a:rPr lang="pl-PL" sz="1100">
                <a:latin typeface="Calibri" pitchFamily="34" charset="0"/>
              </a:rPr>
              <a:t> cloud</a:t>
            </a:r>
          </a:p>
          <a:p>
            <a:pPr algn="ctr"/>
            <a:r>
              <a:rPr lang="pl-PL" sz="1100">
                <a:latin typeface="Calibri" pitchFamily="34" charset="0"/>
              </a:rPr>
              <a:t>computing and storage</a:t>
            </a:r>
          </a:p>
          <a:p>
            <a:pPr algn="ctr"/>
            <a:r>
              <a:rPr lang="pl-PL" sz="1100">
                <a:latin typeface="Calibri" pitchFamily="34" charset="0"/>
              </a:rPr>
              <a:t>resources</a:t>
            </a:r>
            <a:endParaRPr lang="en-US" sz="1100">
              <a:latin typeface="Calibri" pitchFamily="34" charset="0"/>
            </a:endParaRPr>
          </a:p>
        </p:txBody>
      </p:sp>
      <p:sp>
        <p:nvSpPr>
          <p:cNvPr id="17429" name="pole tekstowe 21"/>
          <p:cNvSpPr txBox="1">
            <a:spLocks noChangeArrowheads="1"/>
          </p:cNvSpPr>
          <p:nvPr/>
        </p:nvSpPr>
        <p:spPr bwMode="auto">
          <a:xfrm>
            <a:off x="3972960" y="1926923"/>
            <a:ext cx="1357920" cy="250586"/>
          </a:xfrm>
          <a:prstGeom prst="rect">
            <a:avLst/>
          </a:prstGeom>
          <a:noFill/>
          <a:ln w="9525">
            <a:noFill/>
            <a:miter lim="800000"/>
            <a:headEnd/>
            <a:tailEnd/>
          </a:ln>
        </p:spPr>
        <p:txBody>
          <a:bodyPr wrap="none" lIns="82945" tIns="41473" rIns="82945" bIns="41473">
            <a:spAutoFit/>
          </a:bodyPr>
          <a:lstStyle/>
          <a:p>
            <a:r>
              <a:rPr lang="pl-PL" sz="1100">
                <a:latin typeface="Calibri" pitchFamily="34" charset="0"/>
              </a:rPr>
              <a:t>Managed application</a:t>
            </a:r>
            <a:endParaRPr lang="en-US" sz="1100">
              <a:latin typeface="Calibri" pitchFamily="34" charset="0"/>
            </a:endParaRPr>
          </a:p>
        </p:txBody>
      </p:sp>
      <p:sp>
        <p:nvSpPr>
          <p:cNvPr id="22" name="Title 1"/>
          <p:cNvSpPr>
            <a:spLocks noGrp="1"/>
          </p:cNvSpPr>
          <p:nvPr>
            <p:ph type="title"/>
          </p:nvPr>
        </p:nvSpPr>
        <p:spPr>
          <a:xfrm>
            <a:off x="1332000" y="14400"/>
            <a:ext cx="6984000" cy="1036800"/>
          </a:xfrm>
        </p:spPr>
        <p:txBody>
          <a:bodyPr/>
          <a:lstStyle/>
          <a:p>
            <a:r>
              <a:rPr lang="en-US" dirty="0">
                <a:solidFill>
                  <a:schemeClr val="tx2">
                    <a:satMod val="130000"/>
                  </a:schemeClr>
                </a:solidFill>
                <a:effectLst>
                  <a:outerShdw blurRad="38100" dist="38100" dir="2700000" algn="tl">
                    <a:srgbClr val="000000">
                      <a:alpha val="43137"/>
                    </a:srgbClr>
                  </a:outerShdw>
                </a:effectLst>
              </a:rPr>
              <a:t>Summary: </a:t>
            </a:r>
            <a:r>
              <a:rPr lang="en-US" dirty="0" smtClean="0">
                <a:solidFill>
                  <a:schemeClr val="tx2">
                    <a:satMod val="130000"/>
                  </a:schemeClr>
                </a:solidFill>
                <a:effectLst>
                  <a:outerShdw blurRad="38100" dist="38100" dir="2700000" algn="tl">
                    <a:srgbClr val="000000">
                      <a:alpha val="43137"/>
                    </a:srgbClr>
                  </a:outerShdw>
                </a:effectLst>
              </a:rPr>
              <a:t>b</a:t>
            </a:r>
            <a:r>
              <a:rPr lang="pl-PL" dirty="0" err="1" smtClean="0">
                <a:solidFill>
                  <a:schemeClr val="tx2">
                    <a:satMod val="130000"/>
                  </a:schemeClr>
                </a:solidFill>
                <a:effectLst>
                  <a:outerShdw blurRad="38100" dist="38100" dir="2700000" algn="tl">
                    <a:srgbClr val="000000">
                      <a:alpha val="43137"/>
                    </a:srgbClr>
                  </a:outerShdw>
                </a:effectLst>
              </a:rPr>
              <a:t>asic</a:t>
            </a:r>
            <a:r>
              <a:rPr lang="en-US" dirty="0">
                <a:solidFill>
                  <a:schemeClr val="tx2">
                    <a:satMod val="130000"/>
                  </a:schemeClr>
                </a:solidFill>
                <a:effectLst>
                  <a:outerShdw blurRad="38100" dist="38100" dir="2700000" algn="tl">
                    <a:srgbClr val="000000">
                      <a:alpha val="43137"/>
                    </a:srgbClr>
                  </a:outerShdw>
                </a:effectLst>
              </a:rPr>
              <a:t> </a:t>
            </a:r>
            <a:r>
              <a:rPr lang="pl-PL" dirty="0" err="1" smtClean="0">
                <a:solidFill>
                  <a:schemeClr val="tx2">
                    <a:satMod val="130000"/>
                  </a:schemeClr>
                </a:solidFill>
                <a:effectLst>
                  <a:outerShdw blurRad="38100" dist="38100" dir="2700000" algn="tl">
                    <a:srgbClr val="000000">
                      <a:alpha val="43137"/>
                    </a:srgbClr>
                  </a:outerShdw>
                </a:effectLst>
              </a:rPr>
              <a:t>features</a:t>
            </a:r>
            <a:r>
              <a:rPr lang="en-US" dirty="0" smtClean="0">
                <a:solidFill>
                  <a:schemeClr val="tx2">
                    <a:satMod val="130000"/>
                  </a:schemeClr>
                </a:solidFill>
                <a:effectLst>
                  <a:outerShdw blurRad="38100" dist="38100" dir="2700000" algn="tl">
                    <a:srgbClr val="000000">
                      <a:alpha val="43137"/>
                    </a:srgbClr>
                  </a:outerShdw>
                </a:effectLst>
              </a:rPr>
              <a:t> of platform</a:t>
            </a:r>
            <a:endParaRPr lang="en-US" dirty="0">
              <a:solidFill>
                <a:schemeClr val="tx2">
                  <a:satMod val="13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26499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331640" y="15579"/>
            <a:ext cx="6984776" cy="1037158"/>
          </a:xfrm>
        </p:spPr>
        <p:txBody>
          <a:bodyPr/>
          <a:lstStyle/>
          <a:p>
            <a:pPr algn="ctr">
              <a:buSzPct val="45000"/>
              <a:defRPr/>
            </a:pPr>
            <a:r>
              <a:rPr lang="en-US" dirty="0">
                <a:solidFill>
                  <a:schemeClr val="tx2">
                    <a:satMod val="130000"/>
                  </a:schemeClr>
                </a:solidFill>
                <a:effectLst>
                  <a:outerShdw blurRad="38100" dist="38100" dir="2700000" algn="tl">
                    <a:srgbClr val="000000">
                      <a:alpha val="43137"/>
                    </a:srgbClr>
                  </a:outerShdw>
                </a:effectLst>
              </a:rPr>
              <a:t>Outline</a:t>
            </a:r>
            <a:endParaRPr lang="pl-PL" dirty="0">
              <a:solidFill>
                <a:schemeClr val="tx2">
                  <a:satMod val="130000"/>
                </a:schemeClr>
              </a:solidFill>
              <a:effectLst>
                <a:outerShdw blurRad="38100" dist="38100" dir="2700000" algn="tl">
                  <a:srgbClr val="000000">
                    <a:alpha val="43137"/>
                  </a:srgbClr>
                </a:outerShdw>
              </a:effectLst>
            </a:endParaRPr>
          </a:p>
        </p:txBody>
      </p:sp>
      <p:sp>
        <p:nvSpPr>
          <p:cNvPr id="7171" name="Symbol zastępczy zawartości 2"/>
          <p:cNvSpPr>
            <a:spLocks noGrp="1"/>
          </p:cNvSpPr>
          <p:nvPr>
            <p:ph idx="1"/>
          </p:nvPr>
        </p:nvSpPr>
        <p:spPr>
          <a:xfrm>
            <a:off x="165926" y="1447353"/>
            <a:ext cx="8768160" cy="4801464"/>
          </a:xfrm>
        </p:spPr>
        <p:txBody>
          <a:bodyPr/>
          <a:lstStyle/>
          <a:p>
            <a:r>
              <a:rPr lang="en-US" dirty="0" smtClean="0"/>
              <a:t>Motivation</a:t>
            </a:r>
          </a:p>
          <a:p>
            <a:r>
              <a:rPr lang="en-US" dirty="0" smtClean="0"/>
              <a:t>Architecture</a:t>
            </a:r>
          </a:p>
          <a:p>
            <a:r>
              <a:rPr lang="en-US" dirty="0" smtClean="0"/>
              <a:t>Overview of platform modules</a:t>
            </a:r>
          </a:p>
          <a:p>
            <a:r>
              <a:rPr lang="en-US" dirty="0" smtClean="0"/>
              <a:t>Use cases</a:t>
            </a:r>
          </a:p>
          <a:p>
            <a:r>
              <a:rPr lang="en-US" dirty="0" smtClean="0"/>
              <a:t>Current functionality </a:t>
            </a:r>
            <a:endParaRPr lang="en-US" dirty="0" smtClean="0"/>
          </a:p>
          <a:p>
            <a:r>
              <a:rPr lang="en-US" dirty="0" smtClean="0"/>
              <a:t>Scientific objectives</a:t>
            </a:r>
            <a:endParaRPr lang="en-US" dirty="0" smtClean="0"/>
          </a:p>
          <a:p>
            <a:r>
              <a:rPr lang="en-US" dirty="0" smtClean="0"/>
              <a:t>Technologies applied</a:t>
            </a:r>
          </a:p>
          <a:p>
            <a:r>
              <a:rPr lang="en-US" dirty="0" smtClean="0"/>
              <a:t>Summary and further development </a:t>
            </a:r>
          </a:p>
          <a:p>
            <a:endParaRPr lang="pl-PL" dirty="0" smtClean="0"/>
          </a:p>
        </p:txBody>
      </p:sp>
    </p:spTree>
    <p:extLst>
      <p:ext uri="{BB962C8B-B14F-4D97-AF65-F5344CB8AC3E}">
        <p14:creationId xmlns:p14="http://schemas.microsoft.com/office/powerpoint/2010/main" val="2707126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lnSpc>
                <a:spcPct val="115000"/>
              </a:lnSpc>
              <a:buSzPct val="45000"/>
              <a:tabLst>
                <a:tab pos="656650" algn="l"/>
                <a:tab pos="1313299" algn="l"/>
                <a:tab pos="1969949" algn="l"/>
                <a:tab pos="2626599" algn="l"/>
                <a:tab pos="3283248" algn="l"/>
                <a:tab pos="3939898" algn="l"/>
                <a:tab pos="4596548" algn="l"/>
                <a:tab pos="5253198" algn="l"/>
                <a:tab pos="5909847" algn="l"/>
                <a:tab pos="6566497" algn="l"/>
                <a:tab pos="7223147" algn="l"/>
              </a:tabLst>
              <a:defRPr/>
            </a:pPr>
            <a:r>
              <a:rPr lang="pl-PL" dirty="0">
                <a:solidFill>
                  <a:schemeClr val="tx2">
                    <a:satMod val="130000"/>
                  </a:schemeClr>
                </a:solidFill>
                <a:effectLst>
                  <a:outerShdw blurRad="38100" dist="38100" dir="2700000" algn="tl">
                    <a:srgbClr val="000000">
                      <a:alpha val="43137"/>
                    </a:srgbClr>
                  </a:outerShdw>
                </a:effectLst>
              </a:rPr>
              <a:t>More </a:t>
            </a:r>
            <a:r>
              <a:rPr lang="pl-PL" dirty="0" err="1">
                <a:solidFill>
                  <a:schemeClr val="tx2">
                    <a:satMod val="130000"/>
                  </a:schemeClr>
                </a:solidFill>
                <a:effectLst>
                  <a:outerShdw blurRad="38100" dist="38100" dir="2700000" algn="tl">
                    <a:srgbClr val="000000">
                      <a:alpha val="43137"/>
                    </a:srgbClr>
                  </a:outerShdw>
                </a:effectLst>
              </a:rPr>
              <a:t>information</a:t>
            </a:r>
            <a:r>
              <a:rPr lang="pl-PL" dirty="0">
                <a:solidFill>
                  <a:schemeClr val="tx2">
                    <a:satMod val="130000"/>
                  </a:schemeClr>
                </a:solidFill>
                <a:effectLst>
                  <a:outerShdw blurRad="38100" dist="38100" dir="2700000" algn="tl">
                    <a:srgbClr val="000000">
                      <a:alpha val="43137"/>
                    </a:srgbClr>
                  </a:outerShdw>
                </a:effectLst>
              </a:rPr>
              <a:t> </a:t>
            </a:r>
            <a:r>
              <a:rPr lang="pl-PL" dirty="0" err="1">
                <a:solidFill>
                  <a:schemeClr val="tx2">
                    <a:satMod val="130000"/>
                  </a:schemeClr>
                </a:solidFill>
                <a:effectLst>
                  <a:outerShdw blurRad="38100" dist="38100" dir="2700000" algn="tl">
                    <a:srgbClr val="000000">
                      <a:alpha val="43137"/>
                    </a:srgbClr>
                  </a:outerShdw>
                </a:effectLst>
              </a:rPr>
              <a:t>at</a:t>
            </a:r>
            <a:r>
              <a:rPr lang="pl-PL" dirty="0">
                <a:solidFill>
                  <a:schemeClr val="tx2">
                    <a:satMod val="130000"/>
                  </a:schemeClr>
                </a:solidFill>
                <a:effectLst>
                  <a:outerShdw blurRad="38100" dist="38100" dir="2700000" algn="tl">
                    <a:srgbClr val="000000">
                      <a:alpha val="43137"/>
                    </a:srgbClr>
                  </a:outerShdw>
                </a:effectLst>
              </a:rPr>
              <a:t> </a:t>
            </a:r>
            <a:endParaRPr lang="en-US" dirty="0" err="1">
              <a:solidFill>
                <a:schemeClr val="tx2">
                  <a:satMod val="130000"/>
                </a:schemeClr>
              </a:solidFill>
              <a:effectLst>
                <a:outerShdw blurRad="38100" dist="38100" dir="2700000" algn="tl">
                  <a:srgbClr val="000000">
                    <a:alpha val="43137"/>
                  </a:srgbClr>
                </a:outerShdw>
              </a:effectLst>
            </a:endParaRPr>
          </a:p>
        </p:txBody>
      </p:sp>
      <p:sp>
        <p:nvSpPr>
          <p:cNvPr id="23555" name="Content Placeholder 2"/>
          <p:cNvSpPr>
            <a:spLocks noGrp="1"/>
          </p:cNvSpPr>
          <p:nvPr>
            <p:ph idx="1"/>
          </p:nvPr>
        </p:nvSpPr>
        <p:spPr>
          <a:xfrm>
            <a:off x="260641" y="1412789"/>
            <a:ext cx="8775360" cy="4690572"/>
          </a:xfrm>
        </p:spPr>
        <p:txBody>
          <a:bodyPr/>
          <a:lstStyle/>
          <a:p>
            <a:pPr algn="ctr">
              <a:buFont typeface="Wingdings 2" pitchFamily="18" charset="2"/>
              <a:buNone/>
            </a:pPr>
            <a:endParaRPr lang="pl-PL" sz="1800" dirty="0"/>
          </a:p>
          <a:p>
            <a:pPr algn="ctr">
              <a:buFont typeface="Wingdings 2" pitchFamily="18" charset="2"/>
              <a:buNone/>
            </a:pPr>
            <a:endParaRPr lang="en-US" sz="4000" b="1" dirty="0">
              <a:solidFill>
                <a:srgbClr val="FF0000"/>
              </a:solidFill>
            </a:endParaRPr>
          </a:p>
          <a:p>
            <a:pPr algn="ctr">
              <a:buFont typeface="Wingdings 2" pitchFamily="18" charset="2"/>
              <a:buNone/>
            </a:pPr>
            <a:r>
              <a:rPr lang="pl-PL" sz="3600" b="1" dirty="0" smtClean="0">
                <a:solidFill>
                  <a:srgbClr val="FF0000"/>
                </a:solidFill>
              </a:rPr>
              <a:t>dice.cyfronet.pl/</a:t>
            </a:r>
            <a:r>
              <a:rPr lang="pl-PL" sz="3600" b="1" dirty="0" err="1" smtClean="0">
                <a:solidFill>
                  <a:srgbClr val="FF0000"/>
                </a:solidFill>
              </a:rPr>
              <a:t>projects</a:t>
            </a:r>
            <a:r>
              <a:rPr lang="pl-PL" sz="3600" b="1" dirty="0" smtClean="0">
                <a:solidFill>
                  <a:srgbClr val="FF0000"/>
                </a:solidFill>
              </a:rPr>
              <a:t>/VPH-</a:t>
            </a:r>
            <a:r>
              <a:rPr lang="pl-PL" sz="3600" b="1" dirty="0" err="1" smtClean="0">
                <a:solidFill>
                  <a:srgbClr val="FF0000"/>
                </a:solidFill>
              </a:rPr>
              <a:t>Share</a:t>
            </a:r>
            <a:endParaRPr lang="pl-PL" sz="3600" b="1" dirty="0">
              <a:solidFill>
                <a:srgbClr val="FF0000"/>
              </a:solidFill>
            </a:endParaRPr>
          </a:p>
          <a:p>
            <a:pPr algn="ctr">
              <a:buFont typeface="Wingdings 2" pitchFamily="18" charset="2"/>
              <a:buNone/>
            </a:pPr>
            <a:r>
              <a:rPr lang="en-US" sz="3600" b="1" dirty="0" smtClean="0">
                <a:solidFill>
                  <a:srgbClr val="FF0000"/>
                </a:solidFill>
              </a:rPr>
              <a:t>www.vph-share.eu</a:t>
            </a:r>
            <a:endParaRPr lang="en-US" sz="3600" b="1" dirty="0">
              <a:solidFill>
                <a:srgbClr val="FF0000"/>
              </a:solidFill>
            </a:endParaRPr>
          </a:p>
          <a:p>
            <a:pPr algn="ctr">
              <a:buNone/>
            </a:pPr>
            <a:r>
              <a:rPr lang="pl-PL" sz="3600" b="1" dirty="0" err="1">
                <a:solidFill>
                  <a:srgbClr val="FF0000"/>
                </a:solidFill>
              </a:rPr>
              <a:t>jump.vph-share.e</a:t>
            </a:r>
            <a:r>
              <a:rPr lang="en-US" sz="3600" b="1" dirty="0">
                <a:solidFill>
                  <a:srgbClr val="FF0000"/>
                </a:solidFill>
              </a:rPr>
              <a:t>u </a:t>
            </a:r>
            <a:endParaRPr lang="pl-PL" sz="3600" b="1" dirty="0">
              <a:solidFill>
                <a:srgbClr val="FF0000"/>
              </a:solidFill>
            </a:endParaRPr>
          </a:p>
        </p:txBody>
      </p:sp>
    </p:spTree>
    <p:extLst>
      <p:ext uri="{BB962C8B-B14F-4D97-AF65-F5344CB8AC3E}">
        <p14:creationId xmlns:p14="http://schemas.microsoft.com/office/powerpoint/2010/main" val="8805140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ytuł 1"/>
          <p:cNvSpPr>
            <a:spLocks noGrp="1"/>
          </p:cNvSpPr>
          <p:nvPr>
            <p:ph type="title"/>
          </p:nvPr>
        </p:nvSpPr>
        <p:spPr>
          <a:xfrm>
            <a:off x="1332000" y="14400"/>
            <a:ext cx="6984000" cy="1036800"/>
          </a:xfrm>
        </p:spPr>
        <p:txBody>
          <a:bodyPr/>
          <a:lstStyle/>
          <a:p>
            <a:pPr>
              <a:buSzPct val="45000"/>
              <a:defRPr/>
            </a:pPr>
            <a:r>
              <a:rPr lang="pl-PL" dirty="0" err="1">
                <a:solidFill>
                  <a:schemeClr val="tx2">
                    <a:satMod val="130000"/>
                  </a:schemeClr>
                </a:solidFill>
                <a:effectLst>
                  <a:outerShdw blurRad="38100" dist="38100" dir="2700000" algn="tl">
                    <a:srgbClr val="000000">
                      <a:alpha val="43137"/>
                    </a:srgbClr>
                  </a:outerShdw>
                </a:effectLst>
              </a:rPr>
              <a:t>Cloud</a:t>
            </a:r>
            <a:r>
              <a:rPr lang="pl-PL" dirty="0">
                <a:solidFill>
                  <a:schemeClr val="tx2">
                    <a:satMod val="130000"/>
                  </a:schemeClr>
                </a:solidFill>
                <a:effectLst>
                  <a:outerShdw blurRad="38100" dist="38100" dir="2700000" algn="tl">
                    <a:srgbClr val="000000">
                      <a:alpha val="43137"/>
                    </a:srgbClr>
                  </a:outerShdw>
                </a:effectLst>
              </a:rPr>
              <a:t> </a:t>
            </a:r>
            <a:r>
              <a:rPr lang="en-US" dirty="0" err="1" smtClean="0">
                <a:solidFill>
                  <a:schemeClr val="tx2">
                    <a:satMod val="130000"/>
                  </a:schemeClr>
                </a:solidFill>
                <a:effectLst>
                  <a:outerShdw blurRad="38100" dist="38100" dir="2700000" algn="tl">
                    <a:srgbClr val="000000">
                      <a:alpha val="43137"/>
                    </a:srgbClr>
                  </a:outerShdw>
                </a:effectLst>
              </a:rPr>
              <a:t>compu</a:t>
            </a:r>
            <a:r>
              <a:rPr lang="pl-PL" dirty="0" err="1" smtClean="0">
                <a:solidFill>
                  <a:schemeClr val="tx2">
                    <a:satMod val="130000"/>
                  </a:schemeClr>
                </a:solidFill>
                <a:effectLst>
                  <a:outerShdw blurRad="38100" dist="38100" dir="2700000" algn="tl">
                    <a:srgbClr val="000000">
                      <a:alpha val="43137"/>
                    </a:srgbClr>
                  </a:outerShdw>
                </a:effectLst>
              </a:rPr>
              <a:t>ting</a:t>
            </a:r>
            <a:endParaRPr lang="pl-PL" dirty="0">
              <a:solidFill>
                <a:schemeClr val="tx2">
                  <a:satMod val="130000"/>
                </a:schemeClr>
              </a:solidFill>
              <a:effectLst>
                <a:outerShdw blurRad="38100" dist="38100" dir="2700000" algn="tl">
                  <a:srgbClr val="000000">
                    <a:alpha val="43137"/>
                  </a:srgbClr>
                </a:outerShdw>
              </a:effectLst>
            </a:endParaRPr>
          </a:p>
        </p:txBody>
      </p:sp>
      <p:sp>
        <p:nvSpPr>
          <p:cNvPr id="3" name="Symbol zastępczy zawartości 2"/>
          <p:cNvSpPr>
            <a:spLocks noGrp="1"/>
          </p:cNvSpPr>
          <p:nvPr>
            <p:ph idx="1"/>
          </p:nvPr>
        </p:nvSpPr>
        <p:spPr>
          <a:xfrm>
            <a:off x="165601" y="1447353"/>
            <a:ext cx="8768160" cy="4801464"/>
          </a:xfrm>
        </p:spPr>
        <p:txBody>
          <a:bodyPr rtlCol="0">
            <a:normAutofit fontScale="85000" lnSpcReduction="10000"/>
          </a:bodyPr>
          <a:lstStyle/>
          <a:p>
            <a:pPr>
              <a:defRPr/>
            </a:pPr>
            <a:r>
              <a:rPr lang="en-US" b="1" dirty="0" smtClean="0"/>
              <a:t>What the Cloud computing is?</a:t>
            </a:r>
          </a:p>
          <a:p>
            <a:pPr lvl="1">
              <a:defRPr/>
            </a:pPr>
            <a:r>
              <a:rPr lang="en-US" dirty="0" smtClean="0"/>
              <a:t>„Unlimited” access into computing power and data storage</a:t>
            </a:r>
          </a:p>
          <a:p>
            <a:pPr lvl="1">
              <a:defRPr/>
            </a:pPr>
            <a:r>
              <a:rPr lang="en-US" dirty="0" smtClean="0"/>
              <a:t>Virtualization technology (enables to run many isolated operating systems on one physical machine) </a:t>
            </a:r>
          </a:p>
          <a:p>
            <a:pPr lvl="1">
              <a:defRPr/>
            </a:pPr>
            <a:r>
              <a:rPr lang="en-US" dirty="0" smtClean="0"/>
              <a:t>Lifecycle management (deploy/start/stop/restart)</a:t>
            </a:r>
          </a:p>
          <a:p>
            <a:pPr lvl="1">
              <a:defRPr/>
            </a:pPr>
            <a:r>
              <a:rPr lang="en-US" dirty="0" smtClean="0"/>
              <a:t>Scalability</a:t>
            </a:r>
          </a:p>
          <a:p>
            <a:pPr lvl="1">
              <a:defRPr/>
            </a:pPr>
            <a:r>
              <a:rPr lang="en-US" dirty="0" smtClean="0"/>
              <a:t>Pay per use charging model</a:t>
            </a:r>
          </a:p>
          <a:p>
            <a:pPr>
              <a:defRPr/>
            </a:pPr>
            <a:r>
              <a:rPr lang="en-US" b="1" dirty="0" smtClean="0"/>
              <a:t>What the Cloud computing isn’t?</a:t>
            </a:r>
          </a:p>
          <a:p>
            <a:pPr lvl="1">
              <a:defRPr/>
            </a:pPr>
            <a:r>
              <a:rPr lang="en-US" dirty="0" smtClean="0"/>
              <a:t>Magic platform to scale your application from your PC </a:t>
            </a:r>
            <a:r>
              <a:rPr lang="en-US" dirty="0" err="1" smtClean="0"/>
              <a:t>automaticaly</a:t>
            </a:r>
            <a:r>
              <a:rPr lang="en-US" dirty="0" smtClean="0"/>
              <a:t> </a:t>
            </a:r>
          </a:p>
          <a:p>
            <a:pPr lvl="1">
              <a:defRPr/>
            </a:pPr>
            <a:r>
              <a:rPr lang="en-US" dirty="0" smtClean="0"/>
              <a:t>Secure place where sensitive data can be stored (that is why we need security and data </a:t>
            </a:r>
            <a:r>
              <a:rPr lang="en-US" dirty="0" err="1" smtClean="0"/>
              <a:t>anonimization</a:t>
            </a:r>
            <a:r>
              <a:rPr lang="en-US" dirty="0" smtClean="0"/>
              <a:t>…)</a:t>
            </a:r>
          </a:p>
          <a:p>
            <a:pPr lvl="1">
              <a:defRPr/>
            </a:pPr>
            <a:endParaRPr lang="en-US" dirty="0" smtClean="0"/>
          </a:p>
        </p:txBody>
      </p:sp>
    </p:spTree>
    <p:extLst>
      <p:ext uri="{BB962C8B-B14F-4D97-AF65-F5344CB8AC3E}">
        <p14:creationId xmlns:p14="http://schemas.microsoft.com/office/powerpoint/2010/main" val="491763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ole tekstowe 11"/>
          <p:cNvSpPr txBox="1"/>
          <p:nvPr/>
        </p:nvSpPr>
        <p:spPr>
          <a:xfrm>
            <a:off x="283681" y="1179783"/>
            <a:ext cx="8752320" cy="1961185"/>
          </a:xfrm>
          <a:prstGeom prst="rect">
            <a:avLst/>
          </a:prstGeom>
          <a:noFill/>
        </p:spPr>
        <p:txBody>
          <a:bodyPr lIns="82936" tIns="41469" rIns="82936" bIns="41469">
            <a:spAutoFit/>
          </a:bodyPr>
          <a:lstStyle/>
          <a:p>
            <a:pPr>
              <a:defRPr/>
            </a:pPr>
            <a:r>
              <a:rPr lang="en-GB" sz="1500" b="1" dirty="0"/>
              <a:t>The goal of </a:t>
            </a:r>
            <a:r>
              <a:rPr lang="pl-PL" sz="1500" b="1" dirty="0"/>
              <a:t>of </a:t>
            </a:r>
            <a:r>
              <a:rPr lang="pl-PL" sz="1500" b="1" dirty="0" err="1"/>
              <a:t>the</a:t>
            </a:r>
            <a:r>
              <a:rPr lang="pl-PL" sz="1500" b="1" dirty="0"/>
              <a:t> platform</a:t>
            </a:r>
            <a:r>
              <a:rPr lang="en-GB" sz="1500" b="1" dirty="0"/>
              <a:t> is to manage cloud/HPC resources in support of VPH-Share applications by</a:t>
            </a:r>
            <a:r>
              <a:rPr lang="en-GB" sz="1500" dirty="0"/>
              <a:t>:</a:t>
            </a:r>
            <a:endParaRPr lang="en-GB" sz="1500" b="1" dirty="0"/>
          </a:p>
          <a:p>
            <a:pPr marL="164162" indent="-164162">
              <a:buFont typeface="Arial" pitchFamily="34" charset="0"/>
              <a:buChar char="•"/>
              <a:defRPr/>
            </a:pPr>
            <a:r>
              <a:rPr lang="en-GB" sz="1500" dirty="0"/>
              <a:t>Providing a mechanism for </a:t>
            </a:r>
            <a:r>
              <a:rPr lang="en-GB" sz="1500" b="1" dirty="0"/>
              <a:t>application developers</a:t>
            </a:r>
            <a:r>
              <a:rPr lang="en-GB" sz="1500" dirty="0"/>
              <a:t> to install their applications/tools/services on the available resources</a:t>
            </a:r>
          </a:p>
          <a:p>
            <a:pPr marL="164162" indent="-164162">
              <a:buFont typeface="Arial" pitchFamily="34" charset="0"/>
              <a:buChar char="•"/>
              <a:defRPr/>
            </a:pPr>
            <a:r>
              <a:rPr lang="en-GB" sz="1500" dirty="0"/>
              <a:t>Providing a mechanism for </a:t>
            </a:r>
            <a:r>
              <a:rPr lang="en-GB" sz="1500" b="1" dirty="0"/>
              <a:t>end users</a:t>
            </a:r>
            <a:r>
              <a:rPr lang="en-GB" sz="1500" dirty="0"/>
              <a:t> (domain scientists) to execute workflows and/or standalone applications on the available resources with minimum fuss</a:t>
            </a:r>
          </a:p>
          <a:p>
            <a:pPr marL="164162" indent="-164162">
              <a:buFont typeface="Arial" pitchFamily="34" charset="0"/>
              <a:buChar char="•"/>
              <a:defRPr/>
            </a:pPr>
            <a:r>
              <a:rPr lang="en-GB" sz="1500" dirty="0"/>
              <a:t>Providing a mechanism for </a:t>
            </a:r>
            <a:r>
              <a:rPr lang="en-GB" sz="1500" b="1" dirty="0"/>
              <a:t>end users</a:t>
            </a:r>
            <a:r>
              <a:rPr lang="en-GB" sz="1500" dirty="0"/>
              <a:t> (domain scientists) to securely manage their binary data in a hybrid cloud environment</a:t>
            </a:r>
          </a:p>
          <a:p>
            <a:pPr marL="164162" indent="-164162">
              <a:buFont typeface="Arial" pitchFamily="34" charset="0"/>
              <a:buChar char="•"/>
              <a:defRPr/>
            </a:pPr>
            <a:r>
              <a:rPr lang="en-GB" sz="1500" dirty="0"/>
              <a:t>Providing </a:t>
            </a:r>
            <a:r>
              <a:rPr lang="en-GB" sz="1500" b="1" dirty="0"/>
              <a:t>administrative tools </a:t>
            </a:r>
            <a:r>
              <a:rPr lang="en-GB" sz="1500" dirty="0"/>
              <a:t>facilitating configuration and monitoring of the platform</a:t>
            </a:r>
          </a:p>
        </p:txBody>
      </p:sp>
      <p:grpSp>
        <p:nvGrpSpPr>
          <p:cNvPr id="2" name="Grupa 78"/>
          <p:cNvGrpSpPr>
            <a:grpSpLocks/>
          </p:cNvGrpSpPr>
          <p:nvPr/>
        </p:nvGrpSpPr>
        <p:grpSpPr bwMode="auto">
          <a:xfrm>
            <a:off x="2808001" y="3573015"/>
            <a:ext cx="6075360" cy="2874542"/>
            <a:chOff x="2880072" y="4067869"/>
            <a:chExt cx="6696744" cy="3168352"/>
          </a:xfrm>
        </p:grpSpPr>
        <p:sp>
          <p:nvSpPr>
            <p:cNvPr id="43" name="Chmurka 41"/>
            <p:cNvSpPr/>
            <p:nvPr/>
          </p:nvSpPr>
          <p:spPr bwMode="auto">
            <a:xfrm>
              <a:off x="3816568" y="4067869"/>
              <a:ext cx="5760248" cy="316835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 name="Prostokąt zaokrąglony 42"/>
            <p:cNvSpPr/>
            <p:nvPr/>
          </p:nvSpPr>
          <p:spPr>
            <a:xfrm>
              <a:off x="2880072" y="4859957"/>
              <a:ext cx="2447589" cy="1439728"/>
            </a:xfrm>
            <a:prstGeom prst="roundRect">
              <a:avLst>
                <a:gd name="adj" fmla="val 12455"/>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45" name="pole tekstowe 44"/>
            <p:cNvSpPr txBox="1"/>
            <p:nvPr/>
          </p:nvSpPr>
          <p:spPr bwMode="auto">
            <a:xfrm>
              <a:off x="2880072" y="4859956"/>
              <a:ext cx="2447589" cy="1221245"/>
            </a:xfrm>
            <a:prstGeom prst="rect">
              <a:avLst/>
            </a:prstGeom>
            <a:noFill/>
          </p:spPr>
          <p:txBody>
            <a:bodyPr>
              <a:spAutoFit/>
            </a:bodyPr>
            <a:lstStyle/>
            <a:p>
              <a:pPr>
                <a:defRPr/>
              </a:pPr>
              <a:r>
                <a:rPr lang="pl-PL" sz="1100" b="1" dirty="0">
                  <a:latin typeface="Calibri" pitchFamily="34" charset="0"/>
                  <a:cs typeface="Calibri" pitchFamily="34" charset="0"/>
                </a:rPr>
                <a:t>Cloud Platform </a:t>
              </a:r>
              <a:r>
                <a:rPr lang="pl-PL" sz="1100" b="1" dirty="0" err="1">
                  <a:latin typeface="Calibri" pitchFamily="34" charset="0"/>
                  <a:cs typeface="Calibri" pitchFamily="34" charset="0"/>
                </a:rPr>
                <a:t>Interface</a:t>
              </a:r>
              <a:endParaRPr lang="pl-PL" sz="1100" b="1" dirty="0">
                <a:latin typeface="Calibri" pitchFamily="34" charset="0"/>
                <a:cs typeface="Calibri" pitchFamily="34" charset="0"/>
              </a:endParaRPr>
            </a:p>
            <a:p>
              <a:pPr marL="161265" indent="-161265">
                <a:buFont typeface="Arial" pitchFamily="34" charset="0"/>
                <a:buChar char="•"/>
                <a:defRPr/>
              </a:pPr>
              <a:r>
                <a:rPr lang="pl-PL" sz="1100" dirty="0" err="1">
                  <a:latin typeface="Calibri" pitchFamily="34" charset="0"/>
                  <a:cs typeface="Calibri" pitchFamily="34" charset="0"/>
                </a:rPr>
                <a:t>Manage</a:t>
              </a:r>
              <a:r>
                <a:rPr lang="pl-PL" sz="1100" dirty="0">
                  <a:latin typeface="Calibri" pitchFamily="34" charset="0"/>
                  <a:cs typeface="Calibri" pitchFamily="34" charset="0"/>
                </a:rPr>
                <a:t> hardware resources</a:t>
              </a:r>
            </a:p>
            <a:p>
              <a:pPr marL="161265" indent="-161265">
                <a:buFont typeface="Arial" pitchFamily="34" charset="0"/>
                <a:buChar char="•"/>
                <a:defRPr/>
              </a:pPr>
              <a:r>
                <a:rPr lang="pl-PL" sz="1100" dirty="0" err="1">
                  <a:latin typeface="Calibri" pitchFamily="34" charset="0"/>
                  <a:cs typeface="Calibri" pitchFamily="34" charset="0"/>
                </a:rPr>
                <a:t>Heuristically</a:t>
              </a:r>
              <a:r>
                <a:rPr lang="pl-PL" sz="1100" dirty="0">
                  <a:latin typeface="Calibri" pitchFamily="34" charset="0"/>
                  <a:cs typeface="Calibri" pitchFamily="34" charset="0"/>
                </a:rPr>
                <a:t> </a:t>
              </a:r>
              <a:r>
                <a:rPr lang="pl-PL" sz="1100" dirty="0" err="1">
                  <a:latin typeface="Calibri" pitchFamily="34" charset="0"/>
                  <a:cs typeface="Calibri" pitchFamily="34" charset="0"/>
                </a:rPr>
                <a:t>deploy</a:t>
              </a:r>
              <a:r>
                <a:rPr lang="pl-PL" sz="1100" dirty="0">
                  <a:latin typeface="Calibri" pitchFamily="34" charset="0"/>
                  <a:cs typeface="Calibri" pitchFamily="34" charset="0"/>
                </a:rPr>
                <a:t> services</a:t>
              </a:r>
            </a:p>
            <a:p>
              <a:pPr marL="161265" indent="-161265">
                <a:buFont typeface="Arial" pitchFamily="34" charset="0"/>
                <a:buChar char="•"/>
                <a:defRPr/>
              </a:pPr>
              <a:r>
                <a:rPr lang="pl-PL" sz="1100" dirty="0" err="1">
                  <a:latin typeface="Calibri" pitchFamily="34" charset="0"/>
                  <a:cs typeface="Calibri" pitchFamily="34" charset="0"/>
                </a:rPr>
                <a:t>Ensure</a:t>
              </a:r>
              <a:r>
                <a:rPr lang="pl-PL" sz="1100" dirty="0">
                  <a:latin typeface="Calibri" pitchFamily="34" charset="0"/>
                  <a:cs typeface="Calibri" pitchFamily="34" charset="0"/>
                </a:rPr>
                <a:t> </a:t>
              </a:r>
              <a:r>
                <a:rPr lang="pl-PL" sz="1100" dirty="0" err="1">
                  <a:latin typeface="Calibri" pitchFamily="34" charset="0"/>
                  <a:cs typeface="Calibri" pitchFamily="34" charset="0"/>
                </a:rPr>
                <a:t>access</a:t>
              </a:r>
              <a:r>
                <a:rPr lang="pl-PL" sz="1100" dirty="0">
                  <a:latin typeface="Calibri" pitchFamily="34" charset="0"/>
                  <a:cs typeface="Calibri" pitchFamily="34" charset="0"/>
                </a:rPr>
                <a:t> to </a:t>
              </a:r>
              <a:r>
                <a:rPr lang="pl-PL" sz="1100" dirty="0" err="1">
                  <a:latin typeface="Calibri" pitchFamily="34" charset="0"/>
                  <a:cs typeface="Calibri" pitchFamily="34" charset="0"/>
                </a:rPr>
                <a:t>applications</a:t>
              </a:r>
              <a:endParaRPr lang="pl-PL" sz="1100" dirty="0">
                <a:latin typeface="Calibri" pitchFamily="34" charset="0"/>
                <a:cs typeface="Calibri" pitchFamily="34" charset="0"/>
              </a:endParaRPr>
            </a:p>
            <a:p>
              <a:pPr marL="161265" indent="-161265">
                <a:buFont typeface="Arial" pitchFamily="34" charset="0"/>
                <a:buChar char="•"/>
                <a:defRPr/>
              </a:pPr>
              <a:r>
                <a:rPr lang="pl-PL" sz="1100" dirty="0" err="1">
                  <a:latin typeface="Calibri" pitchFamily="34" charset="0"/>
                  <a:cs typeface="Calibri" pitchFamily="34" charset="0"/>
                </a:rPr>
                <a:t>Keep</a:t>
              </a:r>
              <a:r>
                <a:rPr lang="pl-PL" sz="1100" dirty="0">
                  <a:latin typeface="Calibri" pitchFamily="34" charset="0"/>
                  <a:cs typeface="Calibri" pitchFamily="34" charset="0"/>
                </a:rPr>
                <a:t> </a:t>
              </a:r>
              <a:r>
                <a:rPr lang="pl-PL" sz="1100" dirty="0" err="1">
                  <a:latin typeface="Calibri" pitchFamily="34" charset="0"/>
                  <a:cs typeface="Calibri" pitchFamily="34" charset="0"/>
                </a:rPr>
                <a:t>track</a:t>
              </a:r>
              <a:r>
                <a:rPr lang="pl-PL" sz="1100" dirty="0">
                  <a:latin typeface="Calibri" pitchFamily="34" charset="0"/>
                  <a:cs typeface="Calibri" pitchFamily="34" charset="0"/>
                </a:rPr>
                <a:t> of </a:t>
              </a:r>
              <a:r>
                <a:rPr lang="pl-PL" sz="1100" dirty="0" err="1">
                  <a:latin typeface="Calibri" pitchFamily="34" charset="0"/>
                  <a:cs typeface="Calibri" pitchFamily="34" charset="0"/>
                </a:rPr>
                <a:t>binary</a:t>
              </a:r>
              <a:r>
                <a:rPr lang="pl-PL" sz="1100" dirty="0">
                  <a:latin typeface="Calibri" pitchFamily="34" charset="0"/>
                  <a:cs typeface="Calibri" pitchFamily="34" charset="0"/>
                </a:rPr>
                <a:t> data</a:t>
              </a:r>
            </a:p>
            <a:p>
              <a:pPr marL="161265" indent="-161265">
                <a:buFont typeface="Arial" pitchFamily="34" charset="0"/>
                <a:buChar char="•"/>
                <a:defRPr/>
              </a:pPr>
              <a:r>
                <a:rPr lang="pl-PL" sz="1100" dirty="0" err="1">
                  <a:latin typeface="Calibri" pitchFamily="34" charset="0"/>
                  <a:cs typeface="Calibri" pitchFamily="34" charset="0"/>
                </a:rPr>
                <a:t>Enforce</a:t>
              </a:r>
              <a:r>
                <a:rPr lang="pl-PL" sz="1100" dirty="0">
                  <a:latin typeface="Calibri" pitchFamily="34" charset="0"/>
                  <a:cs typeface="Calibri" pitchFamily="34" charset="0"/>
                </a:rPr>
                <a:t> </a:t>
              </a:r>
              <a:r>
                <a:rPr lang="pl-PL" sz="1100" dirty="0" err="1">
                  <a:latin typeface="Calibri" pitchFamily="34" charset="0"/>
                  <a:cs typeface="Calibri" pitchFamily="34" charset="0"/>
                </a:rPr>
                <a:t>common</a:t>
              </a:r>
              <a:r>
                <a:rPr lang="pl-PL" sz="1100" dirty="0">
                  <a:latin typeface="Calibri" pitchFamily="34" charset="0"/>
                  <a:cs typeface="Calibri" pitchFamily="34" charset="0"/>
                </a:rPr>
                <a:t> security</a:t>
              </a:r>
            </a:p>
          </p:txBody>
        </p:sp>
        <p:sp>
          <p:nvSpPr>
            <p:cNvPr id="9237" name="pole tekstowe 47"/>
            <p:cNvSpPr txBox="1">
              <a:spLocks noChangeArrowheads="1"/>
            </p:cNvSpPr>
            <p:nvPr/>
          </p:nvSpPr>
          <p:spPr bwMode="auto">
            <a:xfrm>
              <a:off x="5327661" y="6228254"/>
              <a:ext cx="2736474" cy="542776"/>
            </a:xfrm>
            <a:prstGeom prst="rect">
              <a:avLst/>
            </a:prstGeom>
            <a:noFill/>
            <a:ln w="9525">
              <a:noFill/>
              <a:miter lim="800000"/>
              <a:headEnd/>
              <a:tailEnd/>
            </a:ln>
          </p:spPr>
          <p:txBody>
            <a:bodyPr>
              <a:spAutoFit/>
            </a:bodyPr>
            <a:lstStyle/>
            <a:p>
              <a:pPr algn="ctr"/>
              <a:r>
                <a:rPr lang="pl-PL" sz="1300" b="1"/>
                <a:t>Hybrid cloud environment (public and private resources)</a:t>
              </a:r>
              <a:endParaRPr lang="pl-PL" sz="1300"/>
            </a:p>
          </p:txBody>
        </p:sp>
        <p:sp>
          <p:nvSpPr>
            <p:cNvPr id="47" name="Prostokąt zaokrąglony 51"/>
            <p:cNvSpPr/>
            <p:nvPr/>
          </p:nvSpPr>
          <p:spPr bwMode="auto">
            <a:xfrm>
              <a:off x="5545119" y="4715508"/>
              <a:ext cx="1150779" cy="360328"/>
            </a:xfrm>
            <a:prstGeom prst="roundRect">
              <a:avLst/>
            </a:prstGeom>
            <a:solidFill>
              <a:schemeClr val="accent5">
                <a:lumMod val="60000"/>
                <a:lumOff val="40000"/>
                <a:alpha val="19000"/>
              </a:scheme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39" name="pole tekstowe 48"/>
            <p:cNvSpPr txBox="1">
              <a:spLocks noChangeArrowheads="1"/>
            </p:cNvSpPr>
            <p:nvPr/>
          </p:nvSpPr>
          <p:spPr bwMode="auto">
            <a:xfrm>
              <a:off x="5545119" y="4715508"/>
              <a:ext cx="1077208" cy="322273"/>
            </a:xfrm>
            <a:prstGeom prst="rect">
              <a:avLst/>
            </a:prstGeom>
            <a:noFill/>
            <a:ln w="9525">
              <a:noFill/>
              <a:prstDash val="dash"/>
              <a:miter lim="800000"/>
              <a:headEnd/>
              <a:tailEnd/>
            </a:ln>
          </p:spPr>
          <p:txBody>
            <a:bodyPr wrap="none">
              <a:spAutoFit/>
            </a:bodyPr>
            <a:lstStyle/>
            <a:p>
              <a:r>
                <a:rPr lang="pl-PL" sz="1300" b="1"/>
                <a:t>Application</a:t>
              </a:r>
              <a:endParaRPr lang="en-US" sz="1300" b="1"/>
            </a:p>
          </p:txBody>
        </p:sp>
        <p:sp>
          <p:nvSpPr>
            <p:cNvPr id="49" name="Prostokąt zaokrąglony 53"/>
            <p:cNvSpPr/>
            <p:nvPr/>
          </p:nvSpPr>
          <p:spPr bwMode="auto">
            <a:xfrm>
              <a:off x="6911769" y="4572647"/>
              <a:ext cx="1512680" cy="360328"/>
            </a:xfrm>
            <a:prstGeom prst="roundRect">
              <a:avLst/>
            </a:prstGeom>
            <a:solidFill>
              <a:schemeClr val="tx1">
                <a:alpha val="19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41" name="pole tekstowe 48"/>
            <p:cNvSpPr txBox="1">
              <a:spLocks noChangeArrowheads="1"/>
            </p:cNvSpPr>
            <p:nvPr/>
          </p:nvSpPr>
          <p:spPr bwMode="auto">
            <a:xfrm>
              <a:off x="6911769" y="4572647"/>
              <a:ext cx="1367837" cy="322273"/>
            </a:xfrm>
            <a:prstGeom prst="rect">
              <a:avLst/>
            </a:prstGeom>
            <a:noFill/>
            <a:ln w="9525">
              <a:noFill/>
              <a:prstDash val="dash"/>
              <a:miter lim="800000"/>
              <a:headEnd/>
              <a:tailEnd/>
            </a:ln>
          </p:spPr>
          <p:txBody>
            <a:bodyPr wrap="none">
              <a:spAutoFit/>
            </a:bodyPr>
            <a:lstStyle/>
            <a:p>
              <a:r>
                <a:rPr lang="pl-PL" sz="1300" b="1"/>
                <a:t>Generic service</a:t>
              </a:r>
              <a:endParaRPr lang="en-US" sz="1300" b="1"/>
            </a:p>
          </p:txBody>
        </p:sp>
        <p:sp>
          <p:nvSpPr>
            <p:cNvPr id="51" name="Prostokąt zaokrąglony 55"/>
            <p:cNvSpPr/>
            <p:nvPr/>
          </p:nvSpPr>
          <p:spPr bwMode="auto">
            <a:xfrm>
              <a:off x="6337173" y="5147267"/>
              <a:ext cx="1150780" cy="360328"/>
            </a:xfrm>
            <a:prstGeom prst="roundRect">
              <a:avLst/>
            </a:prstGeom>
            <a:solidFill>
              <a:schemeClr val="accent3">
                <a:lumMod val="60000"/>
                <a:lumOff val="40000"/>
                <a:alpha val="19000"/>
              </a:schemeClr>
            </a:solidFill>
            <a:ln>
              <a:solidFill>
                <a:schemeClr val="accent3">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43" name="pole tekstowe 48"/>
            <p:cNvSpPr txBox="1">
              <a:spLocks noChangeArrowheads="1"/>
            </p:cNvSpPr>
            <p:nvPr/>
          </p:nvSpPr>
          <p:spPr bwMode="auto">
            <a:xfrm>
              <a:off x="6337173" y="5147267"/>
              <a:ext cx="1077208" cy="322273"/>
            </a:xfrm>
            <a:prstGeom prst="rect">
              <a:avLst/>
            </a:prstGeom>
            <a:noFill/>
            <a:ln w="9525">
              <a:noFill/>
              <a:prstDash val="dash"/>
              <a:miter lim="800000"/>
              <a:headEnd/>
              <a:tailEnd/>
            </a:ln>
          </p:spPr>
          <p:txBody>
            <a:bodyPr wrap="none">
              <a:spAutoFit/>
            </a:bodyPr>
            <a:lstStyle/>
            <a:p>
              <a:r>
                <a:rPr lang="pl-PL" sz="1300" b="1"/>
                <a:t>Application</a:t>
              </a:r>
              <a:endParaRPr lang="en-US" sz="1300" b="1"/>
            </a:p>
          </p:txBody>
        </p:sp>
        <p:sp>
          <p:nvSpPr>
            <p:cNvPr id="53" name="Prostokąt zaokrąglony 57"/>
            <p:cNvSpPr/>
            <p:nvPr/>
          </p:nvSpPr>
          <p:spPr bwMode="auto">
            <a:xfrm>
              <a:off x="7703823" y="5075836"/>
              <a:ext cx="1152367" cy="360329"/>
            </a:xfrm>
            <a:prstGeom prst="roundRect">
              <a:avLst/>
            </a:prstGeom>
            <a:solidFill>
              <a:schemeClr val="accent1">
                <a:lumMod val="75000"/>
                <a:alpha val="19000"/>
              </a:schemeClr>
            </a:solid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45" name="pole tekstowe 48"/>
            <p:cNvSpPr txBox="1">
              <a:spLocks noChangeArrowheads="1"/>
            </p:cNvSpPr>
            <p:nvPr/>
          </p:nvSpPr>
          <p:spPr bwMode="auto">
            <a:xfrm>
              <a:off x="7703823" y="5075836"/>
              <a:ext cx="1077208" cy="322273"/>
            </a:xfrm>
            <a:prstGeom prst="rect">
              <a:avLst/>
            </a:prstGeom>
            <a:noFill/>
            <a:ln w="9525">
              <a:noFill/>
              <a:prstDash val="dash"/>
              <a:miter lim="800000"/>
              <a:headEnd/>
              <a:tailEnd/>
            </a:ln>
          </p:spPr>
          <p:txBody>
            <a:bodyPr wrap="none">
              <a:spAutoFit/>
            </a:bodyPr>
            <a:lstStyle/>
            <a:p>
              <a:r>
                <a:rPr lang="pl-PL" sz="1300" b="1"/>
                <a:t>Application</a:t>
              </a:r>
              <a:endParaRPr lang="en-US" sz="1300" b="1"/>
            </a:p>
          </p:txBody>
        </p:sp>
        <p:sp>
          <p:nvSpPr>
            <p:cNvPr id="55" name="Puszka 62"/>
            <p:cNvSpPr/>
            <p:nvPr/>
          </p:nvSpPr>
          <p:spPr>
            <a:xfrm>
              <a:off x="5687975" y="5436165"/>
              <a:ext cx="504756" cy="503190"/>
            </a:xfrm>
            <a:prstGeom prst="can">
              <a:avLst/>
            </a:prstGeom>
            <a:solidFill>
              <a:schemeClr val="bg2">
                <a:lumMod val="25000"/>
                <a:alpha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47" name="pole tekstowe 48"/>
            <p:cNvSpPr txBox="1">
              <a:spLocks noChangeArrowheads="1"/>
            </p:cNvSpPr>
            <p:nvPr/>
          </p:nvSpPr>
          <p:spPr bwMode="auto">
            <a:xfrm>
              <a:off x="5649880" y="5580614"/>
              <a:ext cx="560550" cy="322273"/>
            </a:xfrm>
            <a:prstGeom prst="rect">
              <a:avLst/>
            </a:prstGeom>
            <a:noFill/>
            <a:ln w="9525">
              <a:noFill/>
              <a:prstDash val="dash"/>
              <a:miter lim="800000"/>
              <a:headEnd/>
              <a:tailEnd/>
            </a:ln>
          </p:spPr>
          <p:txBody>
            <a:bodyPr wrap="none">
              <a:spAutoFit/>
            </a:bodyPr>
            <a:lstStyle/>
            <a:p>
              <a:r>
                <a:rPr lang="pl-PL" sz="1300" b="1"/>
                <a:t>Data</a:t>
              </a:r>
              <a:endParaRPr lang="en-US" sz="1300" b="1"/>
            </a:p>
          </p:txBody>
        </p:sp>
        <p:sp>
          <p:nvSpPr>
            <p:cNvPr id="57" name="Puszka 64"/>
            <p:cNvSpPr/>
            <p:nvPr/>
          </p:nvSpPr>
          <p:spPr>
            <a:xfrm>
              <a:off x="6624471" y="5652045"/>
              <a:ext cx="504756" cy="504778"/>
            </a:xfrm>
            <a:prstGeom prst="can">
              <a:avLst/>
            </a:prstGeom>
            <a:solidFill>
              <a:schemeClr val="accent6">
                <a:lumMod val="75000"/>
                <a:alpha val="2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49" name="pole tekstowe 48"/>
            <p:cNvSpPr txBox="1">
              <a:spLocks noChangeArrowheads="1"/>
            </p:cNvSpPr>
            <p:nvPr/>
          </p:nvSpPr>
          <p:spPr bwMode="auto">
            <a:xfrm>
              <a:off x="6586376" y="5785382"/>
              <a:ext cx="560550" cy="322273"/>
            </a:xfrm>
            <a:prstGeom prst="rect">
              <a:avLst/>
            </a:prstGeom>
            <a:noFill/>
            <a:ln w="9525">
              <a:noFill/>
              <a:prstDash val="dash"/>
              <a:miter lim="800000"/>
              <a:headEnd/>
              <a:tailEnd/>
            </a:ln>
          </p:spPr>
          <p:txBody>
            <a:bodyPr wrap="none">
              <a:spAutoFit/>
            </a:bodyPr>
            <a:lstStyle/>
            <a:p>
              <a:r>
                <a:rPr lang="pl-PL" sz="1300" b="1"/>
                <a:t>Data</a:t>
              </a:r>
              <a:endParaRPr lang="en-US" sz="1300" b="1"/>
            </a:p>
          </p:txBody>
        </p:sp>
        <p:sp>
          <p:nvSpPr>
            <p:cNvPr id="59" name="Puszka 67"/>
            <p:cNvSpPr/>
            <p:nvPr/>
          </p:nvSpPr>
          <p:spPr>
            <a:xfrm>
              <a:off x="7703823" y="5580614"/>
              <a:ext cx="504756" cy="503191"/>
            </a:xfrm>
            <a:prstGeom prst="can">
              <a:avLst/>
            </a:prstGeom>
            <a:solidFill>
              <a:schemeClr val="accent4">
                <a:lumMod val="75000"/>
                <a:alpha val="2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51" name="pole tekstowe 48"/>
            <p:cNvSpPr txBox="1">
              <a:spLocks noChangeArrowheads="1"/>
            </p:cNvSpPr>
            <p:nvPr/>
          </p:nvSpPr>
          <p:spPr bwMode="auto">
            <a:xfrm>
              <a:off x="7665728" y="5720301"/>
              <a:ext cx="560550" cy="322273"/>
            </a:xfrm>
            <a:prstGeom prst="rect">
              <a:avLst/>
            </a:prstGeom>
            <a:noFill/>
            <a:ln w="9525">
              <a:noFill/>
              <a:prstDash val="dash"/>
              <a:miter lim="800000"/>
              <a:headEnd/>
              <a:tailEnd/>
            </a:ln>
          </p:spPr>
          <p:txBody>
            <a:bodyPr wrap="none">
              <a:spAutoFit/>
            </a:bodyPr>
            <a:lstStyle/>
            <a:p>
              <a:r>
                <a:rPr lang="pl-PL" sz="1300" b="1"/>
                <a:t>Data</a:t>
              </a:r>
              <a:endParaRPr lang="en-US" sz="1300" b="1"/>
            </a:p>
          </p:txBody>
        </p:sp>
      </p:grpSp>
      <p:grpSp>
        <p:nvGrpSpPr>
          <p:cNvPr id="3" name="Grupa 83"/>
          <p:cNvGrpSpPr>
            <a:grpSpLocks/>
          </p:cNvGrpSpPr>
          <p:nvPr/>
        </p:nvGrpSpPr>
        <p:grpSpPr bwMode="auto">
          <a:xfrm>
            <a:off x="195840" y="4553759"/>
            <a:ext cx="2351520" cy="914496"/>
            <a:chOff x="143768" y="5147989"/>
            <a:chExt cx="2591647" cy="1008111"/>
          </a:xfrm>
        </p:grpSpPr>
        <p:sp>
          <p:nvSpPr>
            <p:cNvPr id="62" name="Prostokąt zaokrąglony 80"/>
            <p:cNvSpPr/>
            <p:nvPr/>
          </p:nvSpPr>
          <p:spPr>
            <a:xfrm>
              <a:off x="143768" y="5147989"/>
              <a:ext cx="2448813" cy="1008111"/>
            </a:xfrm>
            <a:prstGeom prst="roundRect">
              <a:avLst>
                <a:gd name="adj" fmla="val 1245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33" name="pole tekstowe 70"/>
            <p:cNvSpPr txBox="1">
              <a:spLocks noChangeArrowheads="1"/>
            </p:cNvSpPr>
            <p:nvPr/>
          </p:nvSpPr>
          <p:spPr bwMode="auto">
            <a:xfrm>
              <a:off x="864349" y="5147991"/>
              <a:ext cx="1871066" cy="848207"/>
            </a:xfrm>
            <a:prstGeom prst="rect">
              <a:avLst/>
            </a:prstGeom>
            <a:noFill/>
            <a:ln w="9525">
              <a:noFill/>
              <a:miter lim="800000"/>
              <a:headEnd/>
              <a:tailEnd/>
            </a:ln>
          </p:spPr>
          <p:txBody>
            <a:bodyPr>
              <a:spAutoFit/>
            </a:bodyPr>
            <a:lstStyle/>
            <a:p>
              <a:r>
                <a:rPr lang="pl-PL" sz="1100" b="1">
                  <a:latin typeface="Calibri" pitchFamily="34" charset="0"/>
                </a:rPr>
                <a:t>Developer support</a:t>
              </a:r>
            </a:p>
            <a:p>
              <a:r>
                <a:rPr lang="pl-PL" sz="1100">
                  <a:latin typeface="Calibri" pitchFamily="34" charset="0"/>
                </a:rPr>
                <a:t>Tools for deploying applications and registering datasets</a:t>
              </a:r>
            </a:p>
          </p:txBody>
        </p:sp>
      </p:grpSp>
      <p:grpSp>
        <p:nvGrpSpPr>
          <p:cNvPr id="4" name="Grupa 84"/>
          <p:cNvGrpSpPr>
            <a:grpSpLocks/>
          </p:cNvGrpSpPr>
          <p:nvPr/>
        </p:nvGrpSpPr>
        <p:grpSpPr bwMode="auto">
          <a:xfrm>
            <a:off x="195841" y="3573015"/>
            <a:ext cx="2285280" cy="914496"/>
            <a:chOff x="143768" y="4067869"/>
            <a:chExt cx="2520280" cy="1008111"/>
          </a:xfrm>
        </p:grpSpPr>
        <p:sp>
          <p:nvSpPr>
            <p:cNvPr id="65" name="Prostokąt zaokrąglony 81"/>
            <p:cNvSpPr/>
            <p:nvPr/>
          </p:nvSpPr>
          <p:spPr>
            <a:xfrm>
              <a:off x="143768" y="4067869"/>
              <a:ext cx="2448816" cy="1008111"/>
            </a:xfrm>
            <a:prstGeom prst="roundRect">
              <a:avLst>
                <a:gd name="adj" fmla="val 1245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31" name="pole tekstowe 72"/>
            <p:cNvSpPr txBox="1">
              <a:spLocks noChangeArrowheads="1"/>
            </p:cNvSpPr>
            <p:nvPr/>
          </p:nvSpPr>
          <p:spPr bwMode="auto">
            <a:xfrm>
              <a:off x="863168" y="4067870"/>
              <a:ext cx="1800880" cy="848207"/>
            </a:xfrm>
            <a:prstGeom prst="rect">
              <a:avLst/>
            </a:prstGeom>
            <a:noFill/>
            <a:ln w="9525">
              <a:noFill/>
              <a:miter lim="800000"/>
              <a:headEnd/>
              <a:tailEnd/>
            </a:ln>
          </p:spPr>
          <p:txBody>
            <a:bodyPr>
              <a:spAutoFit/>
            </a:bodyPr>
            <a:lstStyle/>
            <a:p>
              <a:r>
                <a:rPr lang="pl-PL" sz="1100" b="1">
                  <a:latin typeface="Calibri" pitchFamily="34" charset="0"/>
                </a:rPr>
                <a:t>End user support</a:t>
              </a:r>
            </a:p>
            <a:p>
              <a:r>
                <a:rPr lang="pl-PL" sz="1100">
                  <a:latin typeface="Calibri" pitchFamily="34" charset="0"/>
                </a:rPr>
                <a:t>Easy access to applications and binary data</a:t>
              </a:r>
            </a:p>
          </p:txBody>
        </p:sp>
      </p:grpSp>
      <p:grpSp>
        <p:nvGrpSpPr>
          <p:cNvPr id="5" name="Grupa 82"/>
          <p:cNvGrpSpPr>
            <a:grpSpLocks/>
          </p:cNvGrpSpPr>
          <p:nvPr/>
        </p:nvGrpSpPr>
        <p:grpSpPr bwMode="auto">
          <a:xfrm>
            <a:off x="195840" y="5533062"/>
            <a:ext cx="2220480" cy="914496"/>
            <a:chOff x="143768" y="6372126"/>
            <a:chExt cx="2448272" cy="1007736"/>
          </a:xfrm>
        </p:grpSpPr>
        <p:sp>
          <p:nvSpPr>
            <p:cNvPr id="68" name="Prostokąt zaokrąglony 73"/>
            <p:cNvSpPr/>
            <p:nvPr/>
          </p:nvSpPr>
          <p:spPr>
            <a:xfrm>
              <a:off x="143768" y="6372126"/>
              <a:ext cx="2448272" cy="1007736"/>
            </a:xfrm>
            <a:prstGeom prst="roundRect">
              <a:avLst>
                <a:gd name="adj" fmla="val 12455"/>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9229" name="pole tekstowe 74"/>
            <p:cNvSpPr txBox="1">
              <a:spLocks noChangeArrowheads="1"/>
            </p:cNvSpPr>
            <p:nvPr/>
          </p:nvSpPr>
          <p:spPr bwMode="auto">
            <a:xfrm>
              <a:off x="864595" y="6372126"/>
              <a:ext cx="1727445" cy="847892"/>
            </a:xfrm>
            <a:prstGeom prst="rect">
              <a:avLst/>
            </a:prstGeom>
            <a:noFill/>
            <a:ln w="9525">
              <a:noFill/>
              <a:miter lim="800000"/>
              <a:headEnd/>
              <a:tailEnd/>
            </a:ln>
          </p:spPr>
          <p:txBody>
            <a:bodyPr>
              <a:spAutoFit/>
            </a:bodyPr>
            <a:lstStyle/>
            <a:p>
              <a:r>
                <a:rPr lang="pl-PL" sz="1100" b="1">
                  <a:latin typeface="Calibri" pitchFamily="34" charset="0"/>
                </a:rPr>
                <a:t>Admin support</a:t>
              </a:r>
            </a:p>
            <a:p>
              <a:r>
                <a:rPr lang="pl-PL" sz="1100">
                  <a:latin typeface="Calibri" pitchFamily="34" charset="0"/>
                </a:rPr>
                <a:t>Management of VPH-Share hardware resources</a:t>
              </a:r>
            </a:p>
          </p:txBody>
        </p:sp>
      </p:grpSp>
      <p:sp>
        <p:nvSpPr>
          <p:cNvPr id="70" name="Nawias klamrowy zamykający 79"/>
          <p:cNvSpPr/>
          <p:nvPr/>
        </p:nvSpPr>
        <p:spPr>
          <a:xfrm>
            <a:off x="2481121" y="3573015"/>
            <a:ext cx="197280" cy="2874542"/>
          </a:xfrm>
          <a:prstGeom prst="rightBrace">
            <a:avLst/>
          </a:prstGeom>
          <a:ln w="19050">
            <a:solidFill>
              <a:srgbClr val="26697A"/>
            </a:solidFill>
          </a:ln>
        </p:spPr>
        <p:style>
          <a:lnRef idx="1">
            <a:schemeClr val="accent1"/>
          </a:lnRef>
          <a:fillRef idx="0">
            <a:schemeClr val="accent1"/>
          </a:fillRef>
          <a:effectRef idx="0">
            <a:schemeClr val="accent1"/>
          </a:effectRef>
          <a:fontRef idx="minor">
            <a:schemeClr val="tx1"/>
          </a:fontRef>
        </p:style>
        <p:txBody>
          <a:bodyPr lIns="82936" tIns="41469" rIns="82936" bIns="41469" anchor="ctr"/>
          <a:lstStyle/>
          <a:p>
            <a:pPr algn="ctr">
              <a:defRPr/>
            </a:pPr>
            <a:endParaRPr lang="pl-PL">
              <a:cs typeface="Arial" pitchFamily="34" charset="0"/>
            </a:endParaRPr>
          </a:p>
        </p:txBody>
      </p:sp>
      <p:pic>
        <p:nvPicPr>
          <p:cNvPr id="9225" name="Obraz 85" descr="admin.png"/>
          <p:cNvPicPr>
            <a:picLocks noChangeAspect="1"/>
          </p:cNvPicPr>
          <p:nvPr/>
        </p:nvPicPr>
        <p:blipFill>
          <a:blip r:embed="rId2" cstate="print"/>
          <a:srcRect/>
          <a:stretch>
            <a:fillRect/>
          </a:stretch>
        </p:blipFill>
        <p:spPr bwMode="auto">
          <a:xfrm>
            <a:off x="326881" y="5664116"/>
            <a:ext cx="498240" cy="659589"/>
          </a:xfrm>
          <a:prstGeom prst="rect">
            <a:avLst/>
          </a:prstGeom>
          <a:noFill/>
          <a:ln w="9525">
            <a:noFill/>
            <a:miter lim="800000"/>
            <a:headEnd/>
            <a:tailEnd/>
          </a:ln>
        </p:spPr>
      </p:pic>
      <p:pic>
        <p:nvPicPr>
          <p:cNvPr id="9226" name="Obraz 86" descr="admin.png"/>
          <p:cNvPicPr>
            <a:picLocks noChangeAspect="1"/>
          </p:cNvPicPr>
          <p:nvPr/>
        </p:nvPicPr>
        <p:blipFill>
          <a:blip r:embed="rId3" cstate="print"/>
          <a:srcRect/>
          <a:stretch>
            <a:fillRect/>
          </a:stretch>
        </p:blipFill>
        <p:spPr bwMode="auto">
          <a:xfrm>
            <a:off x="326881" y="4696334"/>
            <a:ext cx="498240" cy="636547"/>
          </a:xfrm>
          <a:prstGeom prst="rect">
            <a:avLst/>
          </a:prstGeom>
          <a:noFill/>
          <a:ln w="9525">
            <a:noFill/>
            <a:miter lim="800000"/>
            <a:headEnd/>
            <a:tailEnd/>
          </a:ln>
        </p:spPr>
      </p:pic>
      <p:pic>
        <p:nvPicPr>
          <p:cNvPr id="9227" name="Obraz 87" descr="admin.png"/>
          <p:cNvPicPr>
            <a:picLocks noChangeAspect="1"/>
          </p:cNvPicPr>
          <p:nvPr/>
        </p:nvPicPr>
        <p:blipFill>
          <a:blip r:embed="rId4" cstate="print"/>
          <a:srcRect/>
          <a:stretch>
            <a:fillRect/>
          </a:stretch>
        </p:blipFill>
        <p:spPr bwMode="auto">
          <a:xfrm>
            <a:off x="326881" y="3704070"/>
            <a:ext cx="496800" cy="637987"/>
          </a:xfrm>
          <a:prstGeom prst="rect">
            <a:avLst/>
          </a:prstGeom>
          <a:noFill/>
          <a:ln w="9525">
            <a:noFill/>
            <a:miter lim="800000"/>
            <a:headEnd/>
            <a:tailEnd/>
          </a:ln>
        </p:spPr>
      </p:pic>
      <p:sp>
        <p:nvSpPr>
          <p:cNvPr id="36" name="Title 1"/>
          <p:cNvSpPr>
            <a:spLocks noGrp="1"/>
          </p:cNvSpPr>
          <p:nvPr>
            <p:ph type="title"/>
          </p:nvPr>
        </p:nvSpPr>
        <p:spPr>
          <a:xfrm>
            <a:off x="1332000" y="14400"/>
            <a:ext cx="6984000" cy="1036800"/>
          </a:xfrm>
        </p:spPr>
        <p:txBody>
          <a:bodyPr/>
          <a:lstStyle/>
          <a:p>
            <a:pPr>
              <a:buSzPct val="45000"/>
              <a:defRPr/>
            </a:pPr>
            <a:r>
              <a:rPr lang="en-US" dirty="0">
                <a:solidFill>
                  <a:schemeClr val="tx2">
                    <a:satMod val="130000"/>
                  </a:schemeClr>
                </a:solidFill>
                <a:effectLst>
                  <a:outerShdw blurRad="38100" dist="38100" dir="2700000" algn="tl">
                    <a:srgbClr val="000000">
                      <a:alpha val="43137"/>
                    </a:srgbClr>
                  </a:outerShdw>
                </a:effectLst>
              </a:rPr>
              <a:t>Motivation: </a:t>
            </a:r>
            <a:r>
              <a:rPr lang="en-US" dirty="0" smtClean="0">
                <a:solidFill>
                  <a:schemeClr val="tx2">
                    <a:satMod val="130000"/>
                  </a:schemeClr>
                </a:solidFill>
                <a:effectLst>
                  <a:outerShdw blurRad="38100" dist="38100" dir="2700000" algn="tl">
                    <a:srgbClr val="000000">
                      <a:alpha val="43137"/>
                    </a:srgbClr>
                  </a:outerShdw>
                </a:effectLst>
              </a:rPr>
              <a:t>3 </a:t>
            </a:r>
            <a:r>
              <a:rPr lang="pl-PL" dirty="0" err="1" smtClean="0">
                <a:solidFill>
                  <a:schemeClr val="tx2">
                    <a:satMod val="130000"/>
                  </a:schemeClr>
                </a:solidFill>
                <a:effectLst>
                  <a:outerShdw blurRad="38100" dist="38100" dir="2700000" algn="tl">
                    <a:srgbClr val="000000">
                      <a:alpha val="43137"/>
                    </a:srgbClr>
                  </a:outerShdw>
                </a:effectLst>
              </a:rPr>
              <a:t>groups</a:t>
            </a:r>
            <a:r>
              <a:rPr lang="en-US" dirty="0" smtClean="0">
                <a:solidFill>
                  <a:schemeClr val="tx2">
                    <a:satMod val="130000"/>
                  </a:schemeClr>
                </a:solidFill>
                <a:effectLst>
                  <a:outerShdw blurRad="38100" dist="38100" dir="2700000" algn="tl">
                    <a:srgbClr val="000000">
                      <a:alpha val="43137"/>
                    </a:srgbClr>
                  </a:outerShdw>
                </a:effectLst>
              </a:rPr>
              <a:t> of users</a:t>
            </a:r>
            <a:endParaRPr lang="en-US" dirty="0">
              <a:solidFill>
                <a:schemeClr val="tx2">
                  <a:satMod val="13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a 7"/>
          <p:cNvGrpSpPr>
            <a:grpSpLocks/>
          </p:cNvGrpSpPr>
          <p:nvPr/>
        </p:nvGrpSpPr>
        <p:grpSpPr bwMode="auto">
          <a:xfrm>
            <a:off x="470881" y="4630087"/>
            <a:ext cx="5094720" cy="1893798"/>
            <a:chOff x="1439912" y="2987749"/>
            <a:chExt cx="7344816" cy="2088232"/>
          </a:xfrm>
        </p:grpSpPr>
        <p:sp>
          <p:nvSpPr>
            <p:cNvPr id="7" name="Chmurka 4"/>
            <p:cNvSpPr/>
            <p:nvPr/>
          </p:nvSpPr>
          <p:spPr>
            <a:xfrm>
              <a:off x="1439912" y="2987749"/>
              <a:ext cx="7344816" cy="208823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6" name="pole tekstowe 5"/>
            <p:cNvSpPr txBox="1">
              <a:spLocks noChangeArrowheads="1"/>
            </p:cNvSpPr>
            <p:nvPr/>
          </p:nvSpPr>
          <p:spPr bwMode="auto">
            <a:xfrm>
              <a:off x="3024086" y="3275782"/>
              <a:ext cx="4893204" cy="1374471"/>
            </a:xfrm>
            <a:prstGeom prst="rect">
              <a:avLst/>
            </a:prstGeom>
            <a:noFill/>
            <a:ln w="9525">
              <a:noFill/>
              <a:miter lim="800000"/>
              <a:headEnd/>
              <a:tailEnd/>
            </a:ln>
          </p:spPr>
          <p:txBody>
            <a:bodyPr>
              <a:spAutoFit/>
            </a:bodyPr>
            <a:lstStyle/>
            <a:p>
              <a:r>
                <a:rPr lang="pl-PL" sz="1500" b="1"/>
                <a:t>Atomic service instance: </a:t>
              </a:r>
              <a:r>
                <a:rPr lang="pl-PL" sz="1500"/>
                <a:t>A </a:t>
              </a:r>
              <a:r>
                <a:rPr lang="pl-PL" sz="1500" i="1"/>
                <a:t>running</a:t>
              </a:r>
              <a:r>
                <a:rPr lang="pl-PL" sz="1500"/>
                <a:t> instance of an atomic service, hosted in the Cloud and capable of being directly interfaced, e.g. by the workflow management tools or VPH-Share GUIs.</a:t>
              </a:r>
            </a:p>
          </p:txBody>
        </p:sp>
        <p:sp>
          <p:nvSpPr>
            <p:cNvPr id="8237" name="pole tekstowe 6"/>
            <p:cNvSpPr txBox="1">
              <a:spLocks noChangeArrowheads="1"/>
            </p:cNvSpPr>
            <p:nvPr/>
          </p:nvSpPr>
          <p:spPr bwMode="auto">
            <a:xfrm>
              <a:off x="2661362" y="3347789"/>
              <a:ext cx="592072" cy="1204784"/>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3" name="Grupa 8"/>
          <p:cNvGrpSpPr>
            <a:grpSpLocks/>
          </p:cNvGrpSpPr>
          <p:nvPr/>
        </p:nvGrpSpPr>
        <p:grpSpPr bwMode="auto">
          <a:xfrm>
            <a:off x="537121" y="881373"/>
            <a:ext cx="5094720" cy="1755545"/>
            <a:chOff x="1439912" y="2987749"/>
            <a:chExt cx="7704856" cy="1934306"/>
          </a:xfrm>
        </p:grpSpPr>
        <p:sp>
          <p:nvSpPr>
            <p:cNvPr id="11" name="Chmurka 9"/>
            <p:cNvSpPr/>
            <p:nvPr/>
          </p:nvSpPr>
          <p:spPr>
            <a:xfrm>
              <a:off x="1439912" y="2987749"/>
              <a:ext cx="7704856" cy="1934306"/>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3" name="pole tekstowe 10"/>
            <p:cNvSpPr txBox="1">
              <a:spLocks noChangeArrowheads="1"/>
            </p:cNvSpPr>
            <p:nvPr/>
          </p:nvSpPr>
          <p:spPr bwMode="auto">
            <a:xfrm>
              <a:off x="3024090" y="3371596"/>
              <a:ext cx="4608512" cy="1373421"/>
            </a:xfrm>
            <a:prstGeom prst="rect">
              <a:avLst/>
            </a:prstGeom>
            <a:noFill/>
            <a:ln w="9525">
              <a:noFill/>
              <a:miter lim="800000"/>
              <a:headEnd/>
              <a:tailEnd/>
            </a:ln>
          </p:spPr>
          <p:txBody>
            <a:bodyPr>
              <a:spAutoFit/>
            </a:bodyPr>
            <a:lstStyle/>
            <a:p>
              <a:r>
                <a:rPr lang="pl-PL" sz="1500" b="1" dirty="0"/>
                <a:t>Virtual Machine: </a:t>
              </a:r>
              <a:r>
                <a:rPr lang="pl-PL" sz="1500" dirty="0"/>
                <a:t>A </a:t>
              </a:r>
              <a:r>
                <a:rPr lang="pl-PL" sz="1500" dirty="0" err="1"/>
                <a:t>self-contained</a:t>
              </a:r>
              <a:r>
                <a:rPr lang="pl-PL" sz="1500" dirty="0"/>
                <a:t> </a:t>
              </a:r>
              <a:r>
                <a:rPr lang="pl-PL" sz="1500" dirty="0" err="1"/>
                <a:t>operating</a:t>
              </a:r>
              <a:r>
                <a:rPr lang="pl-PL" sz="1500" dirty="0"/>
                <a:t> system image, </a:t>
              </a:r>
              <a:r>
                <a:rPr lang="pl-PL" sz="1500" dirty="0" err="1"/>
                <a:t>registered</a:t>
              </a:r>
              <a:r>
                <a:rPr lang="pl-PL" sz="1500" dirty="0"/>
                <a:t> in the </a:t>
              </a:r>
              <a:r>
                <a:rPr lang="pl-PL" sz="1500" dirty="0" err="1"/>
                <a:t>Cloud</a:t>
              </a:r>
              <a:r>
                <a:rPr lang="pl-PL" sz="1500" dirty="0"/>
                <a:t> </a:t>
              </a:r>
              <a:r>
                <a:rPr lang="pl-PL" sz="1500" dirty="0" err="1"/>
                <a:t>framework</a:t>
              </a:r>
              <a:r>
                <a:rPr lang="pl-PL" sz="1500" dirty="0"/>
                <a:t> and </a:t>
              </a:r>
              <a:r>
                <a:rPr lang="pl-PL" sz="1500" dirty="0" err="1"/>
                <a:t>capable</a:t>
              </a:r>
              <a:r>
                <a:rPr lang="pl-PL" sz="1500" dirty="0"/>
                <a:t> of </a:t>
              </a:r>
              <a:r>
                <a:rPr lang="pl-PL" sz="1500" dirty="0" err="1"/>
                <a:t>being</a:t>
              </a:r>
              <a:r>
                <a:rPr lang="pl-PL" sz="1500" dirty="0"/>
                <a:t> </a:t>
              </a:r>
              <a:r>
                <a:rPr lang="pl-PL" sz="1500" dirty="0" err="1"/>
                <a:t>managed</a:t>
              </a:r>
              <a:r>
                <a:rPr lang="pl-PL" sz="1500" dirty="0"/>
                <a:t> by VPH-</a:t>
              </a:r>
              <a:r>
                <a:rPr lang="pl-PL" sz="1500" dirty="0" err="1"/>
                <a:t>Share</a:t>
              </a:r>
              <a:r>
                <a:rPr lang="pl-PL" sz="1500" dirty="0"/>
                <a:t> </a:t>
              </a:r>
              <a:r>
                <a:rPr lang="pl-PL" sz="1500" dirty="0" err="1"/>
                <a:t>mechanisms</a:t>
              </a:r>
              <a:r>
                <a:rPr lang="pl-PL" sz="1500" dirty="0"/>
                <a:t>.</a:t>
              </a:r>
              <a:endParaRPr lang="pl-PL" sz="1500" b="1" dirty="0"/>
            </a:p>
          </p:txBody>
        </p:sp>
        <p:sp>
          <p:nvSpPr>
            <p:cNvPr id="8234" name="pole tekstowe 12"/>
            <p:cNvSpPr txBox="1">
              <a:spLocks noChangeArrowheads="1"/>
            </p:cNvSpPr>
            <p:nvPr/>
          </p:nvSpPr>
          <p:spPr bwMode="auto">
            <a:xfrm>
              <a:off x="2661361" y="3371596"/>
              <a:ext cx="621095" cy="1203863"/>
            </a:xfrm>
            <a:prstGeom prst="rect">
              <a:avLst/>
            </a:prstGeom>
            <a:noFill/>
            <a:ln w="9525">
              <a:noFill/>
              <a:miter lim="800000"/>
              <a:headEnd/>
              <a:tailEnd/>
            </a:ln>
          </p:spPr>
          <p:txBody>
            <a:bodyPr wrap="none">
              <a:spAutoFit/>
            </a:bodyPr>
            <a:lstStyle/>
            <a:p>
              <a:r>
                <a:rPr lang="pl-PL" sz="6500" dirty="0">
                  <a:solidFill>
                    <a:srgbClr val="FF0000"/>
                  </a:solidFill>
                  <a:latin typeface="Gill Sans MT" pitchFamily="34" charset="0"/>
                </a:rPr>
                <a:t>!</a:t>
              </a:r>
              <a:endParaRPr lang="en-US" sz="6500" dirty="0">
                <a:solidFill>
                  <a:srgbClr val="FF0000"/>
                </a:solidFill>
                <a:latin typeface="Gill Sans MT" pitchFamily="34" charset="0"/>
              </a:endParaRPr>
            </a:p>
          </p:txBody>
        </p:sp>
      </p:grpSp>
      <p:grpSp>
        <p:nvGrpSpPr>
          <p:cNvPr id="4" name="Grupa 7"/>
          <p:cNvGrpSpPr>
            <a:grpSpLocks/>
          </p:cNvGrpSpPr>
          <p:nvPr/>
        </p:nvGrpSpPr>
        <p:grpSpPr bwMode="auto">
          <a:xfrm>
            <a:off x="537120" y="2780933"/>
            <a:ext cx="5028480" cy="1720980"/>
            <a:chOff x="1439912" y="2987749"/>
            <a:chExt cx="7344816" cy="1895612"/>
          </a:xfrm>
        </p:grpSpPr>
        <p:sp>
          <p:nvSpPr>
            <p:cNvPr id="15" name="Chmurka 14"/>
            <p:cNvSpPr/>
            <p:nvPr/>
          </p:nvSpPr>
          <p:spPr>
            <a:xfrm>
              <a:off x="1439912" y="2987749"/>
              <a:ext cx="7344816" cy="18956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230" name="pole tekstowe 15"/>
            <p:cNvSpPr txBox="1">
              <a:spLocks noChangeArrowheads="1"/>
            </p:cNvSpPr>
            <p:nvPr/>
          </p:nvSpPr>
          <p:spPr bwMode="auto">
            <a:xfrm>
              <a:off x="3065954" y="3275780"/>
              <a:ext cx="4608512" cy="1372980"/>
            </a:xfrm>
            <a:prstGeom prst="rect">
              <a:avLst/>
            </a:prstGeom>
            <a:noFill/>
            <a:ln w="9525">
              <a:noFill/>
              <a:miter lim="800000"/>
              <a:headEnd/>
              <a:tailEnd/>
            </a:ln>
          </p:spPr>
          <p:txBody>
            <a:bodyPr>
              <a:spAutoFit/>
            </a:bodyPr>
            <a:lstStyle/>
            <a:p>
              <a:r>
                <a:rPr lang="pl-PL" sz="1500" b="1"/>
                <a:t>Atomic service: </a:t>
              </a:r>
              <a:r>
                <a:rPr lang="pl-PL" sz="1500"/>
                <a:t>A VPH-Share application (or a component thereof) installed on a Virtual Machine and registered with the cloud management tools for deployment.</a:t>
              </a:r>
            </a:p>
          </p:txBody>
        </p:sp>
        <p:sp>
          <p:nvSpPr>
            <p:cNvPr id="8231" name="pole tekstowe 16"/>
            <p:cNvSpPr txBox="1">
              <a:spLocks noChangeArrowheads="1"/>
            </p:cNvSpPr>
            <p:nvPr/>
          </p:nvSpPr>
          <p:spPr bwMode="auto">
            <a:xfrm>
              <a:off x="2661362" y="3347789"/>
              <a:ext cx="599872" cy="1203476"/>
            </a:xfrm>
            <a:prstGeom prst="rect">
              <a:avLst/>
            </a:prstGeom>
            <a:noFill/>
            <a:ln w="9525">
              <a:noFill/>
              <a:miter lim="800000"/>
              <a:headEnd/>
              <a:tailEnd/>
            </a:ln>
          </p:spPr>
          <p:txBody>
            <a:bodyPr wrap="none">
              <a:spAutoFit/>
            </a:bodyPr>
            <a:lstStyle/>
            <a:p>
              <a:r>
                <a:rPr lang="pl-PL" sz="6500">
                  <a:solidFill>
                    <a:srgbClr val="FF0000"/>
                  </a:solidFill>
                  <a:latin typeface="Gill Sans MT" pitchFamily="34" charset="0"/>
                </a:rPr>
                <a:t>!</a:t>
              </a:r>
              <a:endParaRPr lang="en-US" sz="6500">
                <a:solidFill>
                  <a:srgbClr val="FF0000"/>
                </a:solidFill>
                <a:latin typeface="Gill Sans MT" pitchFamily="34" charset="0"/>
              </a:endParaRPr>
            </a:p>
          </p:txBody>
        </p:sp>
      </p:grpSp>
      <p:grpSp>
        <p:nvGrpSpPr>
          <p:cNvPr id="5" name="Grupa 19"/>
          <p:cNvGrpSpPr>
            <a:grpSpLocks/>
          </p:cNvGrpSpPr>
          <p:nvPr/>
        </p:nvGrpSpPr>
        <p:grpSpPr bwMode="auto">
          <a:xfrm>
            <a:off x="5892480" y="1077233"/>
            <a:ext cx="2220480" cy="1176604"/>
            <a:chOff x="7416576" y="1043533"/>
            <a:chExt cx="2448272" cy="1296144"/>
          </a:xfrm>
        </p:grpSpPr>
        <p:sp>
          <p:nvSpPr>
            <p:cNvPr id="19" name="Prostokąt zaokrąglony 17"/>
            <p:cNvSpPr/>
            <p:nvPr/>
          </p:nvSpPr>
          <p:spPr>
            <a:xfrm>
              <a:off x="7416576" y="1043533"/>
              <a:ext cx="2448272" cy="129614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8" name="pole tekstowe 18"/>
            <p:cNvSpPr txBox="1">
              <a:spLocks noChangeArrowheads="1"/>
            </p:cNvSpPr>
            <p:nvPr/>
          </p:nvSpPr>
          <p:spPr bwMode="auto">
            <a:xfrm>
              <a:off x="8136656" y="1043533"/>
              <a:ext cx="986591" cy="406855"/>
            </a:xfrm>
            <a:prstGeom prst="rect">
              <a:avLst/>
            </a:prstGeom>
            <a:noFill/>
            <a:ln w="9525">
              <a:noFill/>
              <a:miter lim="800000"/>
              <a:headEnd/>
              <a:tailEnd/>
            </a:ln>
          </p:spPr>
          <p:txBody>
            <a:bodyPr wrap="none">
              <a:spAutoFit/>
            </a:bodyPr>
            <a:lstStyle/>
            <a:p>
              <a:r>
                <a:rPr lang="pl-PL"/>
                <a:t>Raw OS</a:t>
              </a:r>
              <a:endParaRPr lang="en-US"/>
            </a:p>
          </p:txBody>
        </p:sp>
      </p:grpSp>
      <p:grpSp>
        <p:nvGrpSpPr>
          <p:cNvPr id="6" name="Grupa 58"/>
          <p:cNvGrpSpPr>
            <a:grpSpLocks/>
          </p:cNvGrpSpPr>
          <p:nvPr/>
        </p:nvGrpSpPr>
        <p:grpSpPr bwMode="auto">
          <a:xfrm>
            <a:off x="5892480" y="2845739"/>
            <a:ext cx="2220480" cy="1503759"/>
            <a:chOff x="7272560" y="3419796"/>
            <a:chExt cx="2448272" cy="1656301"/>
          </a:xfrm>
        </p:grpSpPr>
        <p:grpSp>
          <p:nvGrpSpPr>
            <p:cNvPr id="8" name="Grupa 20"/>
            <p:cNvGrpSpPr>
              <a:grpSpLocks/>
            </p:cNvGrpSpPr>
            <p:nvPr/>
          </p:nvGrpSpPr>
          <p:grpSpPr bwMode="auto">
            <a:xfrm>
              <a:off x="7272560" y="3419796"/>
              <a:ext cx="2448272" cy="1295959"/>
              <a:chOff x="7416576" y="1043532"/>
              <a:chExt cx="2448272" cy="1295959"/>
            </a:xfrm>
          </p:grpSpPr>
          <p:sp>
            <p:nvSpPr>
              <p:cNvPr id="32" name="Prostokąt zaokrąglony 21"/>
              <p:cNvSpPr/>
              <p:nvPr/>
            </p:nvSpPr>
            <p:spPr>
              <a:xfrm>
                <a:off x="7416576" y="1043532"/>
                <a:ext cx="2448272" cy="1295959"/>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26" name="pole tekstowe 22"/>
              <p:cNvSpPr txBox="1">
                <a:spLocks noChangeArrowheads="1"/>
              </p:cNvSpPr>
              <p:nvPr/>
            </p:nvSpPr>
            <p:spPr bwMode="auto">
              <a:xfrm>
                <a:off x="8303506" y="1043532"/>
                <a:ext cx="488170" cy="406797"/>
              </a:xfrm>
              <a:prstGeom prst="rect">
                <a:avLst/>
              </a:prstGeom>
              <a:noFill/>
              <a:ln w="9525">
                <a:noFill/>
                <a:miter lim="800000"/>
                <a:headEnd/>
                <a:tailEnd/>
              </a:ln>
            </p:spPr>
            <p:txBody>
              <a:bodyPr wrap="none">
                <a:spAutoFit/>
              </a:bodyPr>
              <a:lstStyle/>
              <a:p>
                <a:r>
                  <a:rPr lang="pl-PL"/>
                  <a:t>OS</a:t>
                </a:r>
                <a:endParaRPr lang="en-US"/>
              </a:p>
            </p:txBody>
          </p:sp>
        </p:grpSp>
        <p:sp>
          <p:nvSpPr>
            <p:cNvPr id="23" name="Prostokąt zaokrąglony 23"/>
            <p:cNvSpPr/>
            <p:nvPr/>
          </p:nvSpPr>
          <p:spPr>
            <a:xfrm>
              <a:off x="7417043" y="3851253"/>
              <a:ext cx="2159306" cy="79312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7" name="pole tekstowe 24"/>
            <p:cNvSpPr txBox="1">
              <a:spLocks noChangeArrowheads="1"/>
            </p:cNvSpPr>
            <p:nvPr/>
          </p:nvSpPr>
          <p:spPr bwMode="auto">
            <a:xfrm>
              <a:off x="7603800" y="3923852"/>
              <a:ext cx="1830512" cy="711895"/>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9" name="Grupa 38"/>
            <p:cNvGrpSpPr>
              <a:grpSpLocks/>
            </p:cNvGrpSpPr>
            <p:nvPr/>
          </p:nvGrpSpPr>
          <p:grpSpPr bwMode="auto">
            <a:xfrm>
              <a:off x="7704608" y="4643933"/>
              <a:ext cx="144016" cy="360040"/>
              <a:chOff x="7776616" y="4643933"/>
              <a:chExt cx="144016" cy="360040"/>
            </a:xfrm>
          </p:grpSpPr>
          <p:cxnSp>
            <p:nvCxnSpPr>
              <p:cNvPr id="30" name="Łącznik prosty 26"/>
              <p:cNvCxnSpPr>
                <a:endCxn id="31" idx="0"/>
              </p:cNvCxnSpPr>
              <p:nvPr/>
            </p:nvCxnSpPr>
            <p:spPr>
              <a:xfrm rot="5400000">
                <a:off x="7741600"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Elipsa 27"/>
              <p:cNvSpPr/>
              <p:nvPr/>
            </p:nvSpPr>
            <p:spPr>
              <a:xfrm>
                <a:off x="7776429"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0" name="Grupa 39"/>
            <p:cNvGrpSpPr>
              <a:grpSpLocks/>
            </p:cNvGrpSpPr>
            <p:nvPr/>
          </p:nvGrpSpPr>
          <p:grpSpPr bwMode="auto">
            <a:xfrm>
              <a:off x="7920632" y="4643933"/>
              <a:ext cx="144016" cy="360040"/>
              <a:chOff x="7776616" y="4643933"/>
              <a:chExt cx="144016" cy="360040"/>
            </a:xfrm>
          </p:grpSpPr>
          <p:cxnSp>
            <p:nvCxnSpPr>
              <p:cNvPr id="28" name="Łącznik prosty 40"/>
              <p:cNvCxnSpPr>
                <a:endCxn id="29" idx="0"/>
              </p:cNvCxnSpPr>
              <p:nvPr/>
            </p:nvCxnSpPr>
            <p:spPr>
              <a:xfrm rot="5400000">
                <a:off x="7741507" y="4752238"/>
                <a:ext cx="215729"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Elipsa 41"/>
              <p:cNvSpPr/>
              <p:nvPr/>
            </p:nvSpPr>
            <p:spPr>
              <a:xfrm>
                <a:off x="7776336" y="4860102"/>
                <a:ext cx="144483" cy="1443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20" name="pole tekstowe 42"/>
            <p:cNvSpPr txBox="1">
              <a:spLocks noChangeArrowheads="1"/>
            </p:cNvSpPr>
            <p:nvPr/>
          </p:nvSpPr>
          <p:spPr bwMode="auto">
            <a:xfrm>
              <a:off x="8021831" y="4787949"/>
              <a:ext cx="1025475" cy="288148"/>
            </a:xfrm>
            <a:prstGeom prst="rect">
              <a:avLst/>
            </a:prstGeom>
            <a:noFill/>
            <a:ln w="9525">
              <a:noFill/>
              <a:miter lim="800000"/>
              <a:headEnd/>
              <a:tailEnd/>
            </a:ln>
          </p:spPr>
          <p:txBody>
            <a:bodyPr wrap="none">
              <a:spAutoFit/>
            </a:bodyPr>
            <a:lstStyle/>
            <a:p>
              <a:r>
                <a:rPr lang="pl-PL" sz="1100"/>
                <a:t>External APIs</a:t>
              </a:r>
              <a:endParaRPr lang="en-US" sz="1100"/>
            </a:p>
          </p:txBody>
        </p:sp>
      </p:grpSp>
      <p:grpSp>
        <p:nvGrpSpPr>
          <p:cNvPr id="12" name="Grupa 57"/>
          <p:cNvGrpSpPr>
            <a:grpSpLocks/>
          </p:cNvGrpSpPr>
          <p:nvPr/>
        </p:nvGrpSpPr>
        <p:grpSpPr bwMode="auto">
          <a:xfrm>
            <a:off x="5761441" y="4509114"/>
            <a:ext cx="2468160" cy="1829232"/>
            <a:chOff x="6984528" y="5147989"/>
            <a:chExt cx="2720302" cy="2016598"/>
          </a:xfrm>
        </p:grpSpPr>
        <p:grpSp>
          <p:nvGrpSpPr>
            <p:cNvPr id="13" name="Grupa 43"/>
            <p:cNvGrpSpPr>
              <a:grpSpLocks/>
            </p:cNvGrpSpPr>
            <p:nvPr/>
          </p:nvGrpSpPr>
          <p:grpSpPr bwMode="auto">
            <a:xfrm>
              <a:off x="7128954" y="5508388"/>
              <a:ext cx="2447320" cy="1295534"/>
              <a:chOff x="7416986" y="1043892"/>
              <a:chExt cx="2447320" cy="1295534"/>
            </a:xfrm>
          </p:grpSpPr>
          <p:sp>
            <p:nvSpPr>
              <p:cNvPr id="47" name="Prostokąt zaokrąglony 44"/>
              <p:cNvSpPr/>
              <p:nvPr/>
            </p:nvSpPr>
            <p:spPr>
              <a:xfrm>
                <a:off x="7416986" y="1043892"/>
                <a:ext cx="2447320" cy="1295534"/>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14" name="pole tekstowe 45"/>
              <p:cNvSpPr txBox="1">
                <a:spLocks noChangeArrowheads="1"/>
              </p:cNvSpPr>
              <p:nvPr/>
            </p:nvSpPr>
            <p:spPr bwMode="auto">
              <a:xfrm>
                <a:off x="8424688" y="1095217"/>
                <a:ext cx="487980" cy="407162"/>
              </a:xfrm>
              <a:prstGeom prst="rect">
                <a:avLst/>
              </a:prstGeom>
              <a:noFill/>
              <a:ln w="9525">
                <a:noFill/>
                <a:miter lim="800000"/>
                <a:headEnd/>
                <a:tailEnd/>
              </a:ln>
            </p:spPr>
            <p:txBody>
              <a:bodyPr wrap="none">
                <a:spAutoFit/>
              </a:bodyPr>
              <a:lstStyle/>
              <a:p>
                <a:r>
                  <a:rPr lang="pl-PL"/>
                  <a:t>OS</a:t>
                </a:r>
                <a:endParaRPr lang="en-US"/>
              </a:p>
            </p:txBody>
          </p:sp>
        </p:grpSp>
        <p:sp>
          <p:nvSpPr>
            <p:cNvPr id="36" name="Prostokąt zaokrąglony 46"/>
            <p:cNvSpPr/>
            <p:nvPr/>
          </p:nvSpPr>
          <p:spPr>
            <a:xfrm>
              <a:off x="7271794" y="5940233"/>
              <a:ext cx="2161640" cy="792245"/>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3" name="pole tekstowe 47"/>
            <p:cNvSpPr txBox="1">
              <a:spLocks noChangeArrowheads="1"/>
            </p:cNvSpPr>
            <p:nvPr/>
          </p:nvSpPr>
          <p:spPr bwMode="auto">
            <a:xfrm>
              <a:off x="7460139" y="6012087"/>
              <a:ext cx="1829800" cy="712534"/>
            </a:xfrm>
            <a:prstGeom prst="rect">
              <a:avLst/>
            </a:prstGeom>
            <a:noFill/>
            <a:ln w="9525">
              <a:noFill/>
              <a:miter lim="800000"/>
              <a:headEnd/>
              <a:tailEnd/>
            </a:ln>
          </p:spPr>
          <p:txBody>
            <a:bodyPr wrap="none">
              <a:spAutoFit/>
            </a:bodyPr>
            <a:lstStyle/>
            <a:p>
              <a:pPr algn="ctr"/>
              <a:r>
                <a:rPr lang="pl-PL"/>
                <a:t>VPH-Share app.</a:t>
              </a:r>
            </a:p>
            <a:p>
              <a:pPr algn="ctr"/>
              <a:r>
                <a:rPr lang="pl-PL"/>
                <a:t>(or component)</a:t>
              </a:r>
              <a:endParaRPr lang="en-US"/>
            </a:p>
          </p:txBody>
        </p:sp>
        <p:grpSp>
          <p:nvGrpSpPr>
            <p:cNvPr id="14" name="Grupa 48"/>
            <p:cNvGrpSpPr>
              <a:grpSpLocks/>
            </p:cNvGrpSpPr>
            <p:nvPr/>
          </p:nvGrpSpPr>
          <p:grpSpPr bwMode="auto">
            <a:xfrm>
              <a:off x="7560592" y="6732165"/>
              <a:ext cx="144016" cy="360040"/>
              <a:chOff x="7776616" y="4643933"/>
              <a:chExt cx="144016" cy="360040"/>
            </a:xfrm>
          </p:grpSpPr>
          <p:cxnSp>
            <p:nvCxnSpPr>
              <p:cNvPr id="45" name="Łącznik prosty 49"/>
              <p:cNvCxnSpPr>
                <a:endCxn id="46" idx="0"/>
              </p:cNvCxnSpPr>
              <p:nvPr/>
            </p:nvCxnSpPr>
            <p:spPr>
              <a:xfrm rot="5400000">
                <a:off x="7741717"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Elipsa 50"/>
              <p:cNvSpPr/>
              <p:nvPr/>
            </p:nvSpPr>
            <p:spPr>
              <a:xfrm>
                <a:off x="7776671"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grpSp>
          <p:nvGrpSpPr>
            <p:cNvPr id="16" name="Grupa 51"/>
            <p:cNvGrpSpPr>
              <a:grpSpLocks/>
            </p:cNvGrpSpPr>
            <p:nvPr/>
          </p:nvGrpSpPr>
          <p:grpSpPr bwMode="auto">
            <a:xfrm>
              <a:off x="7776616" y="6732165"/>
              <a:ext cx="144016" cy="360040"/>
              <a:chOff x="7776616" y="4643933"/>
              <a:chExt cx="144016" cy="360040"/>
            </a:xfrm>
          </p:grpSpPr>
          <p:cxnSp>
            <p:nvCxnSpPr>
              <p:cNvPr id="43" name="Łącznik prosty 52"/>
              <p:cNvCxnSpPr>
                <a:endCxn id="44" idx="0"/>
              </p:cNvCxnSpPr>
              <p:nvPr/>
            </p:nvCxnSpPr>
            <p:spPr>
              <a:xfrm rot="5400000">
                <a:off x="7741540" y="4752207"/>
                <a:ext cx="215922"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Elipsa 53"/>
              <p:cNvSpPr/>
              <p:nvPr/>
            </p:nvSpPr>
            <p:spPr>
              <a:xfrm>
                <a:off x="7776494" y="4860168"/>
                <a:ext cx="144427" cy="144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grpSp>
        <p:sp>
          <p:nvSpPr>
            <p:cNvPr id="8206" name="pole tekstowe 54"/>
            <p:cNvSpPr txBox="1">
              <a:spLocks noChangeArrowheads="1"/>
            </p:cNvSpPr>
            <p:nvPr/>
          </p:nvSpPr>
          <p:spPr bwMode="auto">
            <a:xfrm>
              <a:off x="7877815" y="6876181"/>
              <a:ext cx="1025076" cy="288406"/>
            </a:xfrm>
            <a:prstGeom prst="rect">
              <a:avLst/>
            </a:prstGeom>
            <a:noFill/>
            <a:ln w="9525">
              <a:noFill/>
              <a:miter lim="800000"/>
              <a:headEnd/>
              <a:tailEnd/>
            </a:ln>
          </p:spPr>
          <p:txBody>
            <a:bodyPr wrap="none">
              <a:spAutoFit/>
            </a:bodyPr>
            <a:lstStyle/>
            <a:p>
              <a:r>
                <a:rPr lang="pl-PL" sz="1100"/>
                <a:t>External APIs</a:t>
              </a:r>
              <a:endParaRPr lang="en-US" sz="1100"/>
            </a:p>
          </p:txBody>
        </p:sp>
        <p:sp>
          <p:nvSpPr>
            <p:cNvPr id="41" name="Prostokąt zaokrąglony 55"/>
            <p:cNvSpPr/>
            <p:nvPr/>
          </p:nvSpPr>
          <p:spPr>
            <a:xfrm>
              <a:off x="6984528" y="5147989"/>
              <a:ext cx="2720302" cy="1728966"/>
            </a:xfrm>
            <a:prstGeom prst="roundRect">
              <a:avLst>
                <a:gd name="adj" fmla="val 791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8208" name="pole tekstowe 56"/>
            <p:cNvSpPr txBox="1">
              <a:spLocks noChangeArrowheads="1"/>
            </p:cNvSpPr>
            <p:nvPr/>
          </p:nvSpPr>
          <p:spPr bwMode="auto">
            <a:xfrm>
              <a:off x="7726751" y="5147990"/>
              <a:ext cx="1308464" cy="407162"/>
            </a:xfrm>
            <a:prstGeom prst="rect">
              <a:avLst/>
            </a:prstGeom>
            <a:noFill/>
            <a:ln w="9525">
              <a:noFill/>
              <a:miter lim="800000"/>
              <a:headEnd/>
              <a:tailEnd/>
            </a:ln>
          </p:spPr>
          <p:txBody>
            <a:bodyPr wrap="none">
              <a:spAutoFit/>
            </a:bodyPr>
            <a:lstStyle/>
            <a:p>
              <a:r>
                <a:rPr lang="pl-PL"/>
                <a:t>Cloud host</a:t>
              </a:r>
              <a:endParaRPr lang="en-US"/>
            </a:p>
          </p:txBody>
        </p:sp>
      </p:grpSp>
      <p:sp>
        <p:nvSpPr>
          <p:cNvPr id="48" name="Title 1"/>
          <p:cNvSpPr>
            <a:spLocks noGrp="1"/>
          </p:cNvSpPr>
          <p:nvPr>
            <p:ph type="title"/>
          </p:nvPr>
        </p:nvSpPr>
        <p:spPr>
          <a:xfrm>
            <a:off x="1105200" y="14400"/>
            <a:ext cx="6984000" cy="1036800"/>
          </a:xfrm>
        </p:spPr>
        <p:txBody>
          <a:bodyPr/>
          <a:lstStyle/>
          <a:p>
            <a:pPr>
              <a:buSzPct val="45000"/>
              <a:defRPr/>
            </a:pPr>
            <a:r>
              <a:rPr lang="pl-PL" dirty="0">
                <a:solidFill>
                  <a:schemeClr val="tx2">
                    <a:satMod val="130000"/>
                  </a:schemeClr>
                </a:solidFill>
                <a:effectLst>
                  <a:outerShdw blurRad="38100" dist="38100" dir="2700000" algn="tl">
                    <a:srgbClr val="000000">
                      <a:alpha val="43137"/>
                    </a:srgbClr>
                  </a:outerShdw>
                </a:effectLst>
              </a:rPr>
              <a:t>A </a:t>
            </a:r>
            <a:r>
              <a:rPr lang="pl-PL" dirty="0" err="1" smtClean="0">
                <a:solidFill>
                  <a:schemeClr val="tx2">
                    <a:satMod val="130000"/>
                  </a:schemeClr>
                </a:solidFill>
                <a:effectLst>
                  <a:outerShdw blurRad="38100" dist="38100" dir="2700000" algn="tl">
                    <a:srgbClr val="000000">
                      <a:alpha val="43137"/>
                    </a:srgbClr>
                  </a:outerShdw>
                </a:effectLst>
              </a:rPr>
              <a:t>very</a:t>
            </a:r>
            <a:r>
              <a:rPr lang="pl-PL" dirty="0" smtClean="0">
                <a:solidFill>
                  <a:schemeClr val="tx2">
                    <a:satMod val="130000"/>
                  </a:schemeClr>
                </a:solidFill>
                <a:effectLst>
                  <a:outerShdw blurRad="38100" dist="38100" dir="2700000" algn="tl">
                    <a:srgbClr val="000000">
                      <a:alpha val="43137"/>
                    </a:srgbClr>
                  </a:outerShdw>
                </a:effectLst>
              </a:rPr>
              <a:t> </a:t>
            </a:r>
            <a:r>
              <a:rPr lang="pl-PL" dirty="0" err="1">
                <a:solidFill>
                  <a:schemeClr val="tx2">
                    <a:satMod val="130000"/>
                  </a:schemeClr>
                </a:solidFill>
                <a:effectLst>
                  <a:outerShdw blurRad="38100" dist="38100" dir="2700000" algn="tl">
                    <a:srgbClr val="000000">
                      <a:alpha val="43137"/>
                    </a:srgbClr>
                  </a:outerShdw>
                </a:effectLst>
              </a:rPr>
              <a:t>short</a:t>
            </a:r>
            <a:r>
              <a:rPr lang="pl-PL" dirty="0">
                <a:solidFill>
                  <a:schemeClr val="tx2">
                    <a:satMod val="130000"/>
                  </a:schemeClr>
                </a:solidFill>
                <a:effectLst>
                  <a:outerShdw blurRad="38100" dist="38100" dir="2700000" algn="tl">
                    <a:srgbClr val="000000">
                      <a:alpha val="43137"/>
                    </a:srgbClr>
                  </a:outerShdw>
                </a:effectLst>
              </a:rPr>
              <a:t> </a:t>
            </a:r>
            <a:r>
              <a:rPr lang="pl-PL" dirty="0" err="1">
                <a:solidFill>
                  <a:schemeClr val="tx2">
                    <a:satMod val="130000"/>
                  </a:schemeClr>
                </a:solidFill>
                <a:effectLst>
                  <a:outerShdw blurRad="38100" dist="38100" dir="2700000" algn="tl">
                    <a:srgbClr val="000000">
                      <a:alpha val="43137"/>
                    </a:srgbClr>
                  </a:outerShdw>
                </a:effectLst>
              </a:rPr>
              <a:t>glossary</a:t>
            </a:r>
            <a:endParaRPr lang="en-US" dirty="0">
              <a:solidFill>
                <a:schemeClr val="tx2">
                  <a:satMod val="13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78349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ytuł 1"/>
          <p:cNvSpPr>
            <a:spLocks noGrp="1"/>
          </p:cNvSpPr>
          <p:nvPr>
            <p:ph type="title"/>
          </p:nvPr>
        </p:nvSpPr>
        <p:spPr>
          <a:xfrm>
            <a:off x="1331640" y="14400"/>
            <a:ext cx="6984000" cy="1036800"/>
          </a:xfrm>
        </p:spPr>
        <p:txBody>
          <a:bodyPr/>
          <a:lstStyle/>
          <a:p>
            <a:pPr>
              <a:buSzPct val="45000"/>
              <a:defRPr/>
            </a:pPr>
            <a:r>
              <a:rPr lang="en-US" dirty="0" smtClean="0">
                <a:solidFill>
                  <a:schemeClr val="tx2">
                    <a:satMod val="130000"/>
                  </a:schemeClr>
                </a:solidFill>
                <a:effectLst>
                  <a:outerShdw blurRad="38100" dist="38100" dir="2700000" algn="tl">
                    <a:srgbClr val="000000">
                      <a:alpha val="43137"/>
                    </a:srgbClr>
                  </a:outerShdw>
                </a:effectLst>
              </a:rPr>
              <a:t>Cloud platform offer</a:t>
            </a:r>
            <a:endParaRPr lang="en-US" dirty="0">
              <a:solidFill>
                <a:schemeClr val="tx2">
                  <a:satMod val="130000"/>
                </a:schemeClr>
              </a:solidFill>
              <a:effectLst>
                <a:outerShdw blurRad="38100" dist="38100" dir="2700000" algn="tl">
                  <a:srgbClr val="000000">
                    <a:alpha val="43137"/>
                  </a:srgbClr>
                </a:outerShdw>
              </a:effectLst>
            </a:endParaRPr>
          </a:p>
        </p:txBody>
      </p:sp>
      <p:sp>
        <p:nvSpPr>
          <p:cNvPr id="3" name="Symbol zastępczy zawartości 2"/>
          <p:cNvSpPr>
            <a:spLocks noGrp="1"/>
          </p:cNvSpPr>
          <p:nvPr>
            <p:ph idx="1"/>
          </p:nvPr>
        </p:nvSpPr>
        <p:spPr>
          <a:xfrm>
            <a:off x="683568" y="1513616"/>
            <a:ext cx="7692480" cy="4801464"/>
          </a:xfrm>
        </p:spPr>
        <p:txBody>
          <a:bodyPr rtlCol="0">
            <a:normAutofit fontScale="77500" lnSpcReduction="20000"/>
          </a:bodyPr>
          <a:lstStyle/>
          <a:p>
            <a:pPr>
              <a:defRPr/>
            </a:pPr>
            <a:r>
              <a:rPr lang="en-US" dirty="0" smtClean="0"/>
              <a:t>Scale your applications in the Cloud („unlimited” computer power/reliable storage)</a:t>
            </a:r>
          </a:p>
          <a:p>
            <a:pPr>
              <a:defRPr/>
            </a:pPr>
            <a:r>
              <a:rPr lang="en-US" dirty="0" smtClean="0"/>
              <a:t>Use resources in the cost-effective way</a:t>
            </a:r>
          </a:p>
          <a:p>
            <a:pPr>
              <a:defRPr/>
            </a:pPr>
            <a:r>
              <a:rPr lang="en-US" dirty="0" smtClean="0"/>
              <a:t>Install/configure (Atomic Service) once use multiple times in different workflows</a:t>
            </a:r>
          </a:p>
          <a:p>
            <a:pPr>
              <a:defRPr/>
            </a:pPr>
            <a:r>
              <a:rPr lang="en-US" dirty="0" smtClean="0"/>
              <a:t>Many instances of Atomic Services can be instantiated automatically </a:t>
            </a:r>
          </a:p>
          <a:p>
            <a:pPr>
              <a:defRPr/>
            </a:pPr>
            <a:r>
              <a:rPr lang="en-US" dirty="0" smtClean="0"/>
              <a:t>Heavy computation can be delegated from the PC into the cloud/HPC</a:t>
            </a:r>
          </a:p>
          <a:p>
            <a:pPr>
              <a:defRPr/>
            </a:pPr>
            <a:r>
              <a:rPr lang="en-US" dirty="0" smtClean="0"/>
              <a:t>Smart deployment: computation will be executed close to the data or the other way round</a:t>
            </a:r>
          </a:p>
          <a:p>
            <a:pPr>
              <a:defRPr/>
            </a:pPr>
            <a:r>
              <a:rPr lang="en-US" dirty="0" smtClean="0"/>
              <a:t>Multitudes of operating systems to choose from</a:t>
            </a:r>
          </a:p>
          <a:p>
            <a:pPr>
              <a:defRPr/>
            </a:pPr>
            <a:r>
              <a:rPr lang="en-US" dirty="0" smtClean="0"/>
              <a:t>Install whatever you want (root access to the machine)</a:t>
            </a:r>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p:txBody>
      </p:sp>
    </p:spTree>
    <p:extLst>
      <p:ext uri="{BB962C8B-B14F-4D97-AF65-F5344CB8AC3E}">
        <p14:creationId xmlns:p14="http://schemas.microsoft.com/office/powerpoint/2010/main" val="1800260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ostokąt 200"/>
          <p:cNvSpPr/>
          <p:nvPr/>
        </p:nvSpPr>
        <p:spPr bwMode="auto">
          <a:xfrm>
            <a:off x="2325601" y="1945645"/>
            <a:ext cx="6314400" cy="262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pic>
        <p:nvPicPr>
          <p:cNvPr id="6147" name="Obraz 244" descr="generic_server01.png"/>
          <p:cNvPicPr>
            <a:picLocks noChangeAspect="1"/>
          </p:cNvPicPr>
          <p:nvPr/>
        </p:nvPicPr>
        <p:blipFill>
          <a:blip r:embed="rId3" cstate="print"/>
          <a:srcRect/>
          <a:stretch>
            <a:fillRect/>
          </a:stretch>
        </p:blipFill>
        <p:spPr bwMode="auto">
          <a:xfrm>
            <a:off x="6624000" y="5723161"/>
            <a:ext cx="444960" cy="630786"/>
          </a:xfrm>
          <a:prstGeom prst="rect">
            <a:avLst/>
          </a:prstGeom>
          <a:noFill/>
          <a:ln w="9525">
            <a:noFill/>
            <a:miter lim="800000"/>
            <a:headEnd/>
            <a:tailEnd/>
          </a:ln>
        </p:spPr>
      </p:pic>
      <p:pic>
        <p:nvPicPr>
          <p:cNvPr id="6148" name="Obraz 245" descr="generic_server03.png"/>
          <p:cNvPicPr>
            <a:picLocks noChangeAspect="1"/>
          </p:cNvPicPr>
          <p:nvPr/>
        </p:nvPicPr>
        <p:blipFill>
          <a:blip r:embed="rId4" cstate="print"/>
          <a:srcRect/>
          <a:stretch>
            <a:fillRect/>
          </a:stretch>
        </p:blipFill>
        <p:spPr bwMode="auto">
          <a:xfrm>
            <a:off x="6632640" y="5098135"/>
            <a:ext cx="385920" cy="591903"/>
          </a:xfrm>
          <a:prstGeom prst="rect">
            <a:avLst/>
          </a:prstGeom>
          <a:noFill/>
          <a:ln w="9525">
            <a:noFill/>
            <a:miter lim="800000"/>
            <a:headEnd/>
            <a:tailEnd/>
          </a:ln>
        </p:spPr>
      </p:pic>
      <p:pic>
        <p:nvPicPr>
          <p:cNvPr id="6149" name="Obraz 246" descr="generic_server02.png"/>
          <p:cNvPicPr>
            <a:picLocks noChangeAspect="1"/>
          </p:cNvPicPr>
          <p:nvPr/>
        </p:nvPicPr>
        <p:blipFill>
          <a:blip r:embed="rId5" cstate="print"/>
          <a:srcRect/>
          <a:stretch>
            <a:fillRect/>
          </a:stretch>
        </p:blipFill>
        <p:spPr bwMode="auto">
          <a:xfrm>
            <a:off x="7269120" y="5131259"/>
            <a:ext cx="479520" cy="627906"/>
          </a:xfrm>
          <a:prstGeom prst="rect">
            <a:avLst/>
          </a:prstGeom>
          <a:noFill/>
          <a:ln w="9525">
            <a:noFill/>
            <a:miter lim="800000"/>
            <a:headEnd/>
            <a:tailEnd/>
          </a:ln>
        </p:spPr>
      </p:pic>
      <p:pic>
        <p:nvPicPr>
          <p:cNvPr id="6150" name="Obraz 247" descr="db1.png"/>
          <p:cNvPicPr>
            <a:picLocks noChangeAspect="1"/>
          </p:cNvPicPr>
          <p:nvPr/>
        </p:nvPicPr>
        <p:blipFill>
          <a:blip r:embed="rId6" cstate="print"/>
          <a:srcRect/>
          <a:stretch>
            <a:fillRect/>
          </a:stretch>
        </p:blipFill>
        <p:spPr bwMode="auto">
          <a:xfrm>
            <a:off x="7865280" y="5165823"/>
            <a:ext cx="535680" cy="591902"/>
          </a:xfrm>
          <a:prstGeom prst="rect">
            <a:avLst/>
          </a:prstGeom>
          <a:noFill/>
          <a:ln w="9525">
            <a:noFill/>
            <a:miter lim="800000"/>
            <a:headEnd/>
            <a:tailEnd/>
          </a:ln>
        </p:spPr>
      </p:pic>
      <p:sp>
        <p:nvSpPr>
          <p:cNvPr id="210" name="Prostokąt zaokrąglony 209"/>
          <p:cNvSpPr/>
          <p:nvPr/>
        </p:nvSpPr>
        <p:spPr bwMode="auto">
          <a:xfrm>
            <a:off x="6445440" y="5013167"/>
            <a:ext cx="2132640" cy="1421429"/>
          </a:xfrm>
          <a:prstGeom prst="roundRect">
            <a:avLst>
              <a:gd name="adj" fmla="val 3682"/>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11" name="Prostokąt zaokrąglony 210"/>
          <p:cNvSpPr/>
          <p:nvPr/>
        </p:nvSpPr>
        <p:spPr bwMode="auto">
          <a:xfrm>
            <a:off x="7394400" y="5881578"/>
            <a:ext cx="1006560" cy="434926"/>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153" name="pole tekstowe 250"/>
          <p:cNvSpPr txBox="1">
            <a:spLocks noChangeArrowheads="1"/>
          </p:cNvSpPr>
          <p:nvPr/>
        </p:nvSpPr>
        <p:spPr bwMode="auto">
          <a:xfrm>
            <a:off x="7394400" y="5881578"/>
            <a:ext cx="1006560" cy="383745"/>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Physical</a:t>
            </a:r>
          </a:p>
          <a:p>
            <a:pPr algn="ctr"/>
            <a:r>
              <a:rPr lang="pl-PL" sz="1000">
                <a:latin typeface="Calibri" pitchFamily="34" charset="0"/>
              </a:rPr>
              <a:t>resources</a:t>
            </a:r>
          </a:p>
        </p:txBody>
      </p:sp>
      <p:sp>
        <p:nvSpPr>
          <p:cNvPr id="215" name="Prostokąt zaokrąglony 214"/>
          <p:cNvSpPr/>
          <p:nvPr/>
        </p:nvSpPr>
        <p:spPr bwMode="auto">
          <a:xfrm>
            <a:off x="6445440" y="2049336"/>
            <a:ext cx="2134080" cy="2795333"/>
          </a:xfrm>
          <a:prstGeom prst="roundRect">
            <a:avLst>
              <a:gd name="adj" fmla="val 368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2" name="Grupa 255"/>
          <p:cNvGrpSpPr>
            <a:grpSpLocks/>
          </p:cNvGrpSpPr>
          <p:nvPr/>
        </p:nvGrpSpPr>
        <p:grpSpPr bwMode="auto">
          <a:xfrm>
            <a:off x="6572161" y="1811711"/>
            <a:ext cx="1899360" cy="296671"/>
            <a:chOff x="2159992" y="1619596"/>
            <a:chExt cx="2308294" cy="360364"/>
          </a:xfrm>
        </p:grpSpPr>
        <p:sp>
          <p:nvSpPr>
            <p:cNvPr id="461" name="Prostokąt zaokrąglony 460"/>
            <p:cNvSpPr/>
            <p:nvPr/>
          </p:nvSpPr>
          <p:spPr bwMode="auto">
            <a:xfrm>
              <a:off x="2159992" y="1619596"/>
              <a:ext cx="2308294"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41" name="pole tekstowe 257"/>
            <p:cNvSpPr txBox="1">
              <a:spLocks noChangeArrowheads="1"/>
            </p:cNvSpPr>
            <p:nvPr/>
          </p:nvSpPr>
          <p:spPr bwMode="auto">
            <a:xfrm>
              <a:off x="2159992" y="1619596"/>
              <a:ext cx="2261936" cy="355161"/>
            </a:xfrm>
            <a:prstGeom prst="rect">
              <a:avLst/>
            </a:prstGeom>
            <a:noFill/>
            <a:ln w="9525">
              <a:noFill/>
              <a:miter lim="800000"/>
              <a:headEnd/>
              <a:tailEnd/>
            </a:ln>
          </p:spPr>
          <p:txBody>
            <a:bodyPr wrap="none">
              <a:spAutoFit/>
            </a:bodyPr>
            <a:lstStyle/>
            <a:p>
              <a:r>
                <a:rPr lang="pl-PL" sz="1300">
                  <a:latin typeface="Calibri" pitchFamily="34" charset="0"/>
                </a:rPr>
                <a:t>Atomic Service Instances</a:t>
              </a:r>
              <a:endParaRPr lang="en-US" sz="1300">
                <a:latin typeface="Calibri" pitchFamily="34" charset="0"/>
              </a:endParaRPr>
            </a:p>
          </p:txBody>
        </p:sp>
      </p:grpSp>
      <p:sp>
        <p:nvSpPr>
          <p:cNvPr id="6156" name="pole tekstowe 264"/>
          <p:cNvSpPr txBox="1">
            <a:spLocks noChangeArrowheads="1"/>
          </p:cNvSpPr>
          <p:nvPr/>
        </p:nvSpPr>
        <p:spPr bwMode="auto">
          <a:xfrm>
            <a:off x="6387840" y="2088220"/>
            <a:ext cx="2252160" cy="532856"/>
          </a:xfrm>
          <a:prstGeom prst="rect">
            <a:avLst/>
          </a:prstGeom>
          <a:noFill/>
          <a:ln w="9525">
            <a:noFill/>
            <a:miter lim="800000"/>
            <a:headEnd/>
            <a:tailEnd/>
          </a:ln>
        </p:spPr>
        <p:txBody>
          <a:bodyPr lIns="75231" tIns="37617" rIns="75231" bIns="37617">
            <a:spAutoFit/>
          </a:bodyPr>
          <a:lstStyle/>
          <a:p>
            <a:pPr algn="ctr"/>
            <a:r>
              <a:rPr lang="pl-PL" sz="1000">
                <a:solidFill>
                  <a:srgbClr val="FF0000"/>
                </a:solidFill>
                <a:latin typeface="Calibri" pitchFamily="34" charset="0"/>
              </a:rPr>
              <a:t>Deployed by AMS (T2.1) on available resources as required by WF mgmt (T6.5) or generic AS invoker (T6.3) </a:t>
            </a:r>
          </a:p>
        </p:txBody>
      </p:sp>
      <p:grpSp>
        <p:nvGrpSpPr>
          <p:cNvPr id="3" name="Grupa 43"/>
          <p:cNvGrpSpPr>
            <a:grpSpLocks/>
          </p:cNvGrpSpPr>
          <p:nvPr/>
        </p:nvGrpSpPr>
        <p:grpSpPr bwMode="auto">
          <a:xfrm>
            <a:off x="6552000" y="3161133"/>
            <a:ext cx="1955520" cy="295231"/>
            <a:chOff x="1000650" y="2539453"/>
            <a:chExt cx="2159808" cy="360663"/>
          </a:xfrm>
        </p:grpSpPr>
        <p:sp>
          <p:nvSpPr>
            <p:cNvPr id="459" name="Prostokąt zaokrąglony 458"/>
            <p:cNvSpPr/>
            <p:nvPr/>
          </p:nvSpPr>
          <p:spPr>
            <a:xfrm>
              <a:off x="1000650" y="2539453"/>
              <a:ext cx="2159808" cy="360663"/>
            </a:xfrm>
            <a:prstGeom prst="roundRect">
              <a:avLst/>
            </a:prstGeom>
            <a:solidFill>
              <a:schemeClr val="tx1">
                <a:alpha val="19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0" name="pole tekstowe 40"/>
            <p:cNvSpPr txBox="1">
              <a:spLocks noChangeArrowheads="1"/>
            </p:cNvSpPr>
            <p:nvPr/>
          </p:nvSpPr>
          <p:spPr bwMode="auto">
            <a:xfrm>
              <a:off x="1243161" y="2539453"/>
              <a:ext cx="1747944" cy="338390"/>
            </a:xfrm>
            <a:prstGeom prst="rect">
              <a:avLst/>
            </a:prstGeom>
            <a:noFill/>
            <a:ln w="9525">
              <a:noFill/>
              <a:miter lim="800000"/>
              <a:headEnd/>
              <a:tailEnd/>
            </a:ln>
          </p:spPr>
          <p:txBody>
            <a:bodyPr wrap="none">
              <a:spAutoFit/>
            </a:bodyPr>
            <a:lstStyle/>
            <a:p>
              <a:pPr algn="ctr">
                <a:defRPr/>
              </a:pPr>
              <a:r>
                <a:rPr lang="pl-PL" sz="1200" dirty="0">
                  <a:latin typeface="+mj-lt"/>
                </a:rPr>
                <a:t>Raw OS (Linux variant)</a:t>
              </a:r>
              <a:endParaRPr lang="en-US" sz="1200" dirty="0">
                <a:latin typeface="+mj-lt"/>
              </a:endParaRPr>
            </a:p>
          </p:txBody>
        </p:sp>
      </p:grpSp>
      <p:sp>
        <p:nvSpPr>
          <p:cNvPr id="223" name="Prostokąt zaokrąglony 222"/>
          <p:cNvSpPr/>
          <p:nvPr/>
        </p:nvSpPr>
        <p:spPr bwMode="auto">
          <a:xfrm>
            <a:off x="6564961" y="3485166"/>
            <a:ext cx="1955520" cy="296671"/>
          </a:xfrm>
          <a:prstGeom prst="roundRect">
            <a:avLst/>
          </a:prstGeom>
          <a:solidFill>
            <a:srgbClr val="00B050">
              <a:alpha val="19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225" name="pole tekstowe 40"/>
          <p:cNvSpPr txBox="1">
            <a:spLocks noChangeArrowheads="1"/>
          </p:cNvSpPr>
          <p:nvPr/>
        </p:nvSpPr>
        <p:spPr bwMode="auto">
          <a:xfrm>
            <a:off x="6552000" y="3485166"/>
            <a:ext cx="2016000" cy="267868"/>
          </a:xfrm>
          <a:prstGeom prst="rect">
            <a:avLst/>
          </a:prstGeom>
          <a:noFill/>
          <a:ln w="9525">
            <a:noFill/>
            <a:miter lim="800000"/>
            <a:headEnd/>
            <a:tailEnd/>
          </a:ln>
        </p:spPr>
        <p:txBody>
          <a:bodyPr wrap="none" lIns="82936" tIns="41469" rIns="82936" bIns="41469">
            <a:spAutoFit/>
          </a:bodyPr>
          <a:lstStyle/>
          <a:p>
            <a:pPr algn="ctr">
              <a:defRPr/>
            </a:pPr>
            <a:r>
              <a:rPr lang="pl-PL" sz="1200" dirty="0">
                <a:latin typeface="+mj-lt"/>
              </a:rPr>
              <a:t>LOB Federated storage access</a:t>
            </a:r>
            <a:endParaRPr lang="en-US" sz="1200" dirty="0">
              <a:latin typeface="+mj-lt"/>
            </a:endParaRPr>
          </a:p>
        </p:txBody>
      </p:sp>
      <p:sp>
        <p:nvSpPr>
          <p:cNvPr id="226" name="Prostokąt zaokrąglony 225"/>
          <p:cNvSpPr/>
          <p:nvPr/>
        </p:nvSpPr>
        <p:spPr bwMode="auto">
          <a:xfrm>
            <a:off x="6559201" y="3825042"/>
            <a:ext cx="1948320" cy="296671"/>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227" name="pole tekstowe 35"/>
          <p:cNvSpPr txBox="1">
            <a:spLocks noChangeArrowheads="1"/>
          </p:cNvSpPr>
          <p:nvPr/>
        </p:nvSpPr>
        <p:spPr bwMode="auto">
          <a:xfrm>
            <a:off x="6559201" y="3827922"/>
            <a:ext cx="1955520" cy="267868"/>
          </a:xfrm>
          <a:prstGeom prst="rect">
            <a:avLst/>
          </a:prstGeom>
          <a:noFill/>
          <a:ln w="9525">
            <a:noFill/>
            <a:miter lim="800000"/>
            <a:headEnd/>
            <a:tailEnd/>
          </a:ln>
        </p:spPr>
        <p:txBody>
          <a:bodyPr lIns="82936" tIns="41469" rIns="82936" bIns="41469">
            <a:spAutoFit/>
          </a:bodyPr>
          <a:lstStyle/>
          <a:p>
            <a:pPr algn="ctr">
              <a:defRPr/>
            </a:pPr>
            <a:r>
              <a:rPr lang="pl-PL" sz="1200" dirty="0">
                <a:latin typeface="+mj-lt"/>
              </a:rPr>
              <a:t>Web Service cmd. wrapper</a:t>
            </a:r>
            <a:endParaRPr lang="en-US" sz="1200" dirty="0">
              <a:latin typeface="+mj-lt"/>
            </a:endParaRPr>
          </a:p>
        </p:txBody>
      </p:sp>
      <p:grpSp>
        <p:nvGrpSpPr>
          <p:cNvPr id="5" name="Grupa 32"/>
          <p:cNvGrpSpPr>
            <a:grpSpLocks/>
          </p:cNvGrpSpPr>
          <p:nvPr/>
        </p:nvGrpSpPr>
        <p:grpSpPr bwMode="auto">
          <a:xfrm>
            <a:off x="6557760" y="4490392"/>
            <a:ext cx="1955520" cy="296671"/>
            <a:chOff x="856874" y="5865205"/>
            <a:chExt cx="2087874" cy="648820"/>
          </a:xfrm>
        </p:grpSpPr>
        <p:sp>
          <p:nvSpPr>
            <p:cNvPr id="456" name="Prostokąt zaokrąglony 455"/>
            <p:cNvSpPr/>
            <p:nvPr/>
          </p:nvSpPr>
          <p:spPr bwMode="auto">
            <a:xfrm>
              <a:off x="856874" y="5865205"/>
              <a:ext cx="2087874" cy="64882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336" name="pole tekstowe 47"/>
            <p:cNvSpPr txBox="1">
              <a:spLocks noChangeArrowheads="1"/>
            </p:cNvSpPr>
            <p:nvPr/>
          </p:nvSpPr>
          <p:spPr bwMode="auto">
            <a:xfrm>
              <a:off x="1173273" y="5865944"/>
              <a:ext cx="1708554" cy="605797"/>
            </a:xfrm>
            <a:prstGeom prst="rect">
              <a:avLst/>
            </a:prstGeom>
            <a:noFill/>
            <a:ln w="9525">
              <a:noFill/>
              <a:miter lim="800000"/>
              <a:headEnd/>
              <a:tailEnd/>
            </a:ln>
          </p:spPr>
          <p:txBody>
            <a:bodyPr>
              <a:spAutoFit/>
            </a:bodyPr>
            <a:lstStyle/>
            <a:p>
              <a:pPr algn="ctr"/>
              <a:r>
                <a:rPr lang="pl-PL" sz="1200">
                  <a:latin typeface="Gill Sans MT" pitchFamily="34" charset="0"/>
                </a:rPr>
                <a:t>Generic VNC server</a:t>
              </a:r>
            </a:p>
          </p:txBody>
        </p:sp>
        <p:pic>
          <p:nvPicPr>
            <p:cNvPr id="6337" name="Picture 2"/>
            <p:cNvPicPr>
              <a:picLocks noChangeAspect="1" noChangeArrowheads="1"/>
            </p:cNvPicPr>
            <p:nvPr/>
          </p:nvPicPr>
          <p:blipFill>
            <a:blip r:embed="rId7" cstate="print"/>
            <a:srcRect/>
            <a:stretch>
              <a:fillRect/>
            </a:stretch>
          </p:blipFill>
          <p:spPr bwMode="auto">
            <a:xfrm>
              <a:off x="928884" y="5937954"/>
              <a:ext cx="307670" cy="504056"/>
            </a:xfrm>
            <a:prstGeom prst="rect">
              <a:avLst/>
            </a:prstGeom>
            <a:noFill/>
            <a:ln w="9525">
              <a:solidFill>
                <a:schemeClr val="accent1"/>
              </a:solidFill>
              <a:miter lim="800000"/>
              <a:headEnd/>
              <a:tailEnd/>
            </a:ln>
          </p:spPr>
        </p:pic>
      </p:grpSp>
      <p:grpSp>
        <p:nvGrpSpPr>
          <p:cNvPr id="6" name="Grupa 51"/>
          <p:cNvGrpSpPr>
            <a:grpSpLocks/>
          </p:cNvGrpSpPr>
          <p:nvPr/>
        </p:nvGrpSpPr>
        <p:grpSpPr bwMode="auto">
          <a:xfrm>
            <a:off x="6557760" y="2671481"/>
            <a:ext cx="1955520" cy="296671"/>
            <a:chOff x="5616376" y="3275778"/>
            <a:chExt cx="2377169" cy="359821"/>
          </a:xfrm>
        </p:grpSpPr>
        <p:sp>
          <p:nvSpPr>
            <p:cNvPr id="454" name="Prostokąt zaokrąglony 453"/>
            <p:cNvSpPr/>
            <p:nvPr/>
          </p:nvSpPr>
          <p:spPr>
            <a:xfrm>
              <a:off x="5616376" y="3275778"/>
              <a:ext cx="2377169" cy="359821"/>
            </a:xfrm>
            <a:prstGeom prst="roundRect">
              <a:avLst/>
            </a:prstGeom>
            <a:solidFill>
              <a:schemeClr val="accent5">
                <a:lumMod val="60000"/>
                <a:lumOff val="40000"/>
                <a:alpha val="19000"/>
              </a:schemeClr>
            </a:solidFill>
            <a:ln>
              <a:solidFill>
                <a:schemeClr val="accent5">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5" name="pole tekstowe 48"/>
            <p:cNvSpPr txBox="1">
              <a:spLocks noChangeArrowheads="1"/>
            </p:cNvSpPr>
            <p:nvPr/>
          </p:nvSpPr>
          <p:spPr bwMode="auto">
            <a:xfrm>
              <a:off x="5805315" y="3275778"/>
              <a:ext cx="1950280" cy="335962"/>
            </a:xfrm>
            <a:prstGeom prst="rect">
              <a:avLst/>
            </a:prstGeom>
            <a:noFill/>
            <a:ln w="9525">
              <a:noFill/>
              <a:prstDash val="dash"/>
              <a:miter lim="800000"/>
              <a:headEnd/>
              <a:tailEnd/>
            </a:ln>
          </p:spPr>
          <p:txBody>
            <a:bodyPr wrap="none">
              <a:spAutoFit/>
            </a:bodyPr>
            <a:lstStyle/>
            <a:p>
              <a:pPr algn="ctr">
                <a:defRPr/>
              </a:pPr>
              <a:r>
                <a:rPr lang="pl-PL" sz="1200" b="1" dirty="0">
                  <a:latin typeface="+mj-lt"/>
                </a:rPr>
                <a:t>VPH-Share Tool / App.</a:t>
              </a:r>
              <a:endParaRPr lang="en-US" sz="1200" b="1" dirty="0">
                <a:latin typeface="+mj-lt"/>
              </a:endParaRPr>
            </a:p>
          </p:txBody>
        </p:sp>
      </p:grpSp>
      <p:cxnSp>
        <p:nvCxnSpPr>
          <p:cNvPr id="235" name="Łącznik prosty ze strzałką 234"/>
          <p:cNvCxnSpPr>
            <a:stCxn id="215" idx="2"/>
            <a:endCxn id="210" idx="0"/>
          </p:cNvCxnSpPr>
          <p:nvPr/>
        </p:nvCxnSpPr>
        <p:spPr bwMode="auto">
          <a:xfrm rot="5400000">
            <a:off x="7428231" y="4928918"/>
            <a:ext cx="168498"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Łącznik prosty ze strzałką 235"/>
          <p:cNvCxnSpPr/>
          <p:nvPr/>
        </p:nvCxnSpPr>
        <p:spPr bwMode="auto">
          <a:xfrm>
            <a:off x="4017600" y="4350698"/>
            <a:ext cx="236160" cy="1440"/>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7" name="Grupa 252"/>
          <p:cNvGrpSpPr>
            <a:grpSpLocks/>
          </p:cNvGrpSpPr>
          <p:nvPr/>
        </p:nvGrpSpPr>
        <p:grpSpPr bwMode="auto">
          <a:xfrm>
            <a:off x="2950560" y="3886969"/>
            <a:ext cx="1006560" cy="888573"/>
            <a:chOff x="2736056" y="3635821"/>
            <a:chExt cx="1224136" cy="1079947"/>
          </a:xfrm>
        </p:grpSpPr>
        <p:grpSp>
          <p:nvGrpSpPr>
            <p:cNvPr id="8" name="Grupa 106"/>
            <p:cNvGrpSpPr>
              <a:grpSpLocks/>
            </p:cNvGrpSpPr>
            <p:nvPr/>
          </p:nvGrpSpPr>
          <p:grpSpPr bwMode="auto">
            <a:xfrm>
              <a:off x="2809613" y="4423467"/>
              <a:ext cx="446573" cy="224521"/>
              <a:chOff x="7345671" y="5796476"/>
              <a:chExt cx="446476" cy="224644"/>
            </a:xfrm>
          </p:grpSpPr>
          <p:sp>
            <p:nvSpPr>
              <p:cNvPr id="452" name="Prostokąt zaokrąglony 451"/>
              <p:cNvSpPr/>
              <p:nvPr/>
            </p:nvSpPr>
            <p:spPr>
              <a:xfrm>
                <a:off x="7345668" y="5796474"/>
                <a:ext cx="446476" cy="22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32" name="pole tekstowe 96"/>
              <p:cNvSpPr txBox="1">
                <a:spLocks noChangeArrowheads="1"/>
              </p:cNvSpPr>
              <p:nvPr/>
            </p:nvSpPr>
            <p:spPr bwMode="auto">
              <a:xfrm>
                <a:off x="7416586" y="5796559"/>
                <a:ext cx="360335" cy="224561"/>
              </a:xfrm>
              <a:prstGeom prst="rect">
                <a:avLst/>
              </a:prstGeom>
              <a:noFill/>
              <a:ln w="9525">
                <a:noFill/>
                <a:miter lim="800000"/>
                <a:headEnd/>
                <a:tailEnd/>
              </a:ln>
            </p:spPr>
            <p:txBody>
              <a:bodyPr lIns="0" tIns="0" rIns="0" bIns="0">
                <a:spAutoFit/>
              </a:bodyPr>
              <a:lstStyle/>
              <a:p>
                <a:r>
                  <a:rPr lang="pl-PL" sz="1200">
                    <a:latin typeface="Calibri" pitchFamily="34" charset="0"/>
                  </a:rPr>
                  <a:t>T2.5</a:t>
                </a:r>
                <a:endParaRPr lang="en-US" sz="1200">
                  <a:latin typeface="Calibri" pitchFamily="34" charset="0"/>
                </a:endParaRPr>
              </a:p>
            </p:txBody>
          </p:sp>
        </p:grpSp>
        <p:grpSp>
          <p:nvGrpSpPr>
            <p:cNvPr id="9" name="Grupa 94"/>
            <p:cNvGrpSpPr>
              <a:grpSpLocks/>
            </p:cNvGrpSpPr>
            <p:nvPr/>
          </p:nvGrpSpPr>
          <p:grpSpPr bwMode="auto">
            <a:xfrm>
              <a:off x="2809609" y="3754839"/>
              <a:ext cx="1007688" cy="547950"/>
              <a:chOff x="4321174" y="5866876"/>
              <a:chExt cx="1007421" cy="548110"/>
            </a:xfrm>
          </p:grpSpPr>
          <p:sp>
            <p:nvSpPr>
              <p:cNvPr id="448" name="Prostokąt zaokrąglony 447"/>
              <p:cNvSpPr/>
              <p:nvPr/>
            </p:nvSpPr>
            <p:spPr bwMode="auto">
              <a:xfrm>
                <a:off x="4464740" y="5866876"/>
                <a:ext cx="854393" cy="528751"/>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8" name="pole tekstowe 92"/>
              <p:cNvSpPr txBox="1">
                <a:spLocks noChangeArrowheads="1"/>
              </p:cNvSpPr>
              <p:nvPr/>
            </p:nvSpPr>
            <p:spPr bwMode="auto">
              <a:xfrm>
                <a:off x="4607959" y="5909854"/>
                <a:ext cx="720636" cy="505132"/>
              </a:xfrm>
              <a:prstGeom prst="rect">
                <a:avLst/>
              </a:prstGeom>
              <a:noFill/>
              <a:ln w="9525">
                <a:noFill/>
                <a:miter lim="800000"/>
                <a:headEnd/>
                <a:tailEnd/>
              </a:ln>
            </p:spPr>
            <p:txBody>
              <a:bodyPr>
                <a:spAutoFit/>
              </a:bodyPr>
              <a:lstStyle/>
              <a:p>
                <a:pPr algn="ctr"/>
                <a:r>
                  <a:rPr lang="pl-PL" sz="1000">
                    <a:latin typeface="Calibri" pitchFamily="34" charset="0"/>
                  </a:rPr>
                  <a:t>DRI</a:t>
                </a:r>
              </a:p>
              <a:p>
                <a:pPr algn="ctr"/>
                <a:r>
                  <a:rPr lang="pl-PL" sz="1000">
                    <a:latin typeface="Calibri" pitchFamily="34" charset="0"/>
                  </a:rPr>
                  <a:t>Service</a:t>
                </a:r>
              </a:p>
            </p:txBody>
          </p:sp>
          <p:sp>
            <p:nvSpPr>
              <p:cNvPr id="450" name="Prostokąt zaokrąglony 449"/>
              <p:cNvSpPr/>
              <p:nvPr/>
            </p:nvSpPr>
            <p:spPr bwMode="auto">
              <a:xfrm>
                <a:off x="4321174" y="5938659"/>
                <a:ext cx="287132" cy="145320"/>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51" name="Prostokąt zaokrąglony 450"/>
              <p:cNvSpPr/>
              <p:nvPr/>
            </p:nvSpPr>
            <p:spPr bwMode="auto">
              <a:xfrm>
                <a:off x="4321174" y="6155762"/>
                <a:ext cx="287132" cy="143568"/>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47" name="Prostokąt zaokrąglony 446"/>
            <p:cNvSpPr/>
            <p:nvPr/>
          </p:nvSpPr>
          <p:spPr bwMode="auto">
            <a:xfrm>
              <a:off x="2736056" y="3635821"/>
              <a:ext cx="1224136" cy="1079947"/>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5" name="Prostokąt zaokrąglony 244"/>
          <p:cNvSpPr/>
          <p:nvPr/>
        </p:nvSpPr>
        <p:spPr bwMode="auto">
          <a:xfrm>
            <a:off x="2358720" y="2049336"/>
            <a:ext cx="3970080" cy="4385260"/>
          </a:xfrm>
          <a:prstGeom prst="roundRect">
            <a:avLst>
              <a:gd name="adj" fmla="val 1708"/>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10" name="Grupa 18"/>
          <p:cNvGrpSpPr>
            <a:grpSpLocks/>
          </p:cNvGrpSpPr>
          <p:nvPr/>
        </p:nvGrpSpPr>
        <p:grpSpPr bwMode="auto">
          <a:xfrm>
            <a:off x="4314240" y="2167428"/>
            <a:ext cx="1658880" cy="2845739"/>
            <a:chOff x="4188872" y="3784575"/>
            <a:chExt cx="917334" cy="810840"/>
          </a:xfrm>
        </p:grpSpPr>
        <p:sp>
          <p:nvSpPr>
            <p:cNvPr id="443" name="Puszka 442"/>
            <p:cNvSpPr/>
            <p:nvPr/>
          </p:nvSpPr>
          <p:spPr>
            <a:xfrm>
              <a:off x="4188872" y="3784575"/>
              <a:ext cx="917334" cy="810840"/>
            </a:xfrm>
            <a:prstGeom prst="can">
              <a:avLst>
                <a:gd name="adj" fmla="val 18144"/>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23" name="pole tekstowe 98"/>
            <p:cNvSpPr txBox="1">
              <a:spLocks noChangeArrowheads="1"/>
            </p:cNvSpPr>
            <p:nvPr/>
          </p:nvSpPr>
          <p:spPr bwMode="auto">
            <a:xfrm>
              <a:off x="4221376" y="4466976"/>
              <a:ext cx="884830" cy="114004"/>
            </a:xfrm>
            <a:prstGeom prst="rect">
              <a:avLst/>
            </a:prstGeom>
            <a:noFill/>
            <a:ln w="9525">
              <a:noFill/>
              <a:miter lim="800000"/>
              <a:headEnd/>
              <a:tailEnd/>
            </a:ln>
          </p:spPr>
          <p:txBody>
            <a:bodyPr>
              <a:spAutoFit/>
            </a:bodyPr>
            <a:lstStyle/>
            <a:p>
              <a:pPr algn="ctr"/>
              <a:r>
                <a:rPr lang="pl-PL" sz="1000">
                  <a:latin typeface="Calibri" pitchFamily="34" charset="0"/>
                </a:rPr>
                <a:t>Atmosphere persistence layer (internal registry)</a:t>
              </a:r>
            </a:p>
          </p:txBody>
        </p:sp>
      </p:grpSp>
      <p:grpSp>
        <p:nvGrpSpPr>
          <p:cNvPr id="11" name="Grupa 124"/>
          <p:cNvGrpSpPr>
            <a:grpSpLocks/>
          </p:cNvGrpSpPr>
          <p:nvPr/>
        </p:nvGrpSpPr>
        <p:grpSpPr bwMode="auto">
          <a:xfrm>
            <a:off x="4373281" y="2582192"/>
            <a:ext cx="888480" cy="1052750"/>
            <a:chOff x="2591494" y="4643933"/>
            <a:chExt cx="1081433" cy="1278121"/>
          </a:xfrm>
        </p:grpSpPr>
        <p:grpSp>
          <p:nvGrpSpPr>
            <p:cNvPr id="12" name="Grupa 79"/>
            <p:cNvGrpSpPr>
              <a:grpSpLocks/>
            </p:cNvGrpSpPr>
            <p:nvPr/>
          </p:nvGrpSpPr>
          <p:grpSpPr bwMode="auto">
            <a:xfrm>
              <a:off x="2736056" y="4643933"/>
              <a:ext cx="764392" cy="792088"/>
              <a:chOff x="2808064" y="5292005"/>
              <a:chExt cx="764392" cy="792088"/>
            </a:xfrm>
          </p:grpSpPr>
          <p:sp>
            <p:nvSpPr>
              <p:cNvPr id="440" name="Zagięty narożnik 439"/>
              <p:cNvSpPr/>
              <p:nvPr/>
            </p:nvSpPr>
            <p:spPr>
              <a:xfrm>
                <a:off x="2807226" y="5292005"/>
                <a:ext cx="550357" cy="648677"/>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1" name="Zagięty narożnik 440"/>
              <p:cNvSpPr/>
              <p:nvPr/>
            </p:nvSpPr>
            <p:spPr>
              <a:xfrm>
                <a:off x="2907131" y="5363691"/>
                <a:ext cx="564379" cy="648678"/>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42" name="Zagięty narożnik 441"/>
              <p:cNvSpPr/>
              <p:nvPr/>
            </p:nvSpPr>
            <p:spPr>
              <a:xfrm>
                <a:off x="3022811" y="5437126"/>
                <a:ext cx="564379" cy="646929"/>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318" name="pole tekstowe 80"/>
            <p:cNvSpPr txBox="1">
              <a:spLocks noChangeArrowheads="1"/>
            </p:cNvSpPr>
            <p:nvPr/>
          </p:nvSpPr>
          <p:spPr bwMode="auto">
            <a:xfrm>
              <a:off x="2591494" y="5436418"/>
              <a:ext cx="1081433" cy="485636"/>
            </a:xfrm>
            <a:prstGeom prst="rect">
              <a:avLst/>
            </a:prstGeom>
            <a:noFill/>
            <a:ln w="9525">
              <a:noFill/>
              <a:miter lim="800000"/>
              <a:headEnd/>
              <a:tailEnd/>
            </a:ln>
          </p:spPr>
          <p:txBody>
            <a:bodyPr>
              <a:spAutoFit/>
            </a:bodyPr>
            <a:lstStyle/>
            <a:p>
              <a:pPr algn="ctr"/>
              <a:r>
                <a:rPr lang="pl-PL" sz="1000">
                  <a:latin typeface="Calibri" pitchFamily="34" charset="0"/>
                </a:rPr>
                <a:t>VM templates</a:t>
              </a:r>
            </a:p>
          </p:txBody>
        </p:sp>
      </p:grpSp>
      <p:grpSp>
        <p:nvGrpSpPr>
          <p:cNvPr id="13" name="Grupa 79"/>
          <p:cNvGrpSpPr>
            <a:grpSpLocks/>
          </p:cNvGrpSpPr>
          <p:nvPr/>
        </p:nvGrpSpPr>
        <p:grpSpPr bwMode="auto">
          <a:xfrm>
            <a:off x="5261760" y="2592272"/>
            <a:ext cx="629280" cy="650948"/>
            <a:chOff x="2808064" y="5292005"/>
            <a:chExt cx="764392" cy="792088"/>
          </a:xfrm>
        </p:grpSpPr>
        <p:sp>
          <p:nvSpPr>
            <p:cNvPr id="435" name="Zagięty narożnik 434"/>
            <p:cNvSpPr/>
            <p:nvPr/>
          </p:nvSpPr>
          <p:spPr>
            <a:xfrm>
              <a:off x="2808064" y="5292005"/>
              <a:ext cx="549242" cy="648391"/>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6" name="Zagięty narożnik 435"/>
            <p:cNvSpPr/>
            <p:nvPr/>
          </p:nvSpPr>
          <p:spPr>
            <a:xfrm>
              <a:off x="2909516" y="5363854"/>
              <a:ext cx="547494" cy="650142"/>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7" name="Zagięty narożnik 436"/>
            <p:cNvSpPr/>
            <p:nvPr/>
          </p:nvSpPr>
          <p:spPr>
            <a:xfrm>
              <a:off x="3024962" y="5437455"/>
              <a:ext cx="547494" cy="646638"/>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71" name="pole tekstowe 85"/>
          <p:cNvSpPr txBox="1">
            <a:spLocks noChangeArrowheads="1"/>
          </p:cNvSpPr>
          <p:nvPr/>
        </p:nvSpPr>
        <p:spPr bwMode="auto">
          <a:xfrm>
            <a:off x="5143680" y="3244661"/>
            <a:ext cx="888480" cy="236185"/>
          </a:xfrm>
          <a:prstGeom prst="rect">
            <a:avLst/>
          </a:prstGeom>
          <a:noFill/>
          <a:ln w="9525">
            <a:noFill/>
            <a:miter lim="800000"/>
            <a:headEnd/>
            <a:tailEnd/>
          </a:ln>
        </p:spPr>
        <p:txBody>
          <a:bodyPr lIns="82936" tIns="41469" rIns="82936" bIns="41469">
            <a:spAutoFit/>
          </a:bodyPr>
          <a:lstStyle/>
          <a:p>
            <a:pPr algn="ctr"/>
            <a:r>
              <a:rPr lang="pl-PL" sz="1000">
                <a:latin typeface="Calibri" pitchFamily="34" charset="0"/>
              </a:rPr>
              <a:t>AS images</a:t>
            </a:r>
          </a:p>
        </p:txBody>
      </p:sp>
      <p:grpSp>
        <p:nvGrpSpPr>
          <p:cNvPr id="14" name="Grupa 134"/>
          <p:cNvGrpSpPr>
            <a:grpSpLocks/>
          </p:cNvGrpSpPr>
          <p:nvPr/>
        </p:nvGrpSpPr>
        <p:grpSpPr bwMode="auto">
          <a:xfrm>
            <a:off x="4314240" y="3590299"/>
            <a:ext cx="947520" cy="1103261"/>
            <a:chOff x="2592040" y="5436021"/>
            <a:chExt cx="1152894" cy="1531238"/>
          </a:xfrm>
        </p:grpSpPr>
        <p:grpSp>
          <p:nvGrpSpPr>
            <p:cNvPr id="15" name="Grupa 132"/>
            <p:cNvGrpSpPr>
              <a:grpSpLocks/>
            </p:cNvGrpSpPr>
            <p:nvPr/>
          </p:nvGrpSpPr>
          <p:grpSpPr bwMode="auto">
            <a:xfrm>
              <a:off x="2736056" y="5436021"/>
              <a:ext cx="864096" cy="792088"/>
              <a:chOff x="2736056" y="5436021"/>
              <a:chExt cx="864096" cy="792088"/>
            </a:xfrm>
          </p:grpSpPr>
          <p:sp>
            <p:nvSpPr>
              <p:cNvPr id="431" name="Chmurka 430"/>
              <p:cNvSpPr/>
              <p:nvPr/>
            </p:nvSpPr>
            <p:spPr>
              <a:xfrm>
                <a:off x="2735714" y="5436021"/>
                <a:ext cx="863795" cy="79153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2" name="Sześcian 431"/>
              <p:cNvSpPr/>
              <p:nvPr/>
            </p:nvSpPr>
            <p:spPr>
              <a:xfrm>
                <a:off x="2951225" y="5581934"/>
                <a:ext cx="217263" cy="213874"/>
              </a:xfrm>
              <a:prstGeom prst="cub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3" name="Puszka 432"/>
              <p:cNvSpPr/>
              <p:nvPr/>
            </p:nvSpPr>
            <p:spPr>
              <a:xfrm>
                <a:off x="3238572" y="5581934"/>
                <a:ext cx="173459" cy="213874"/>
              </a:xfrm>
              <a:prstGeom prst="can">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34" name="Sześcian 433"/>
              <p:cNvSpPr/>
              <p:nvPr/>
            </p:nvSpPr>
            <p:spPr>
              <a:xfrm>
                <a:off x="3044087" y="5849775"/>
                <a:ext cx="215511" cy="217871"/>
              </a:xfrm>
              <a:prstGeom prst="cub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309" name="pole tekstowe 133"/>
            <p:cNvSpPr txBox="1">
              <a:spLocks noChangeArrowheads="1"/>
            </p:cNvSpPr>
            <p:nvPr/>
          </p:nvSpPr>
          <p:spPr bwMode="auto">
            <a:xfrm>
              <a:off x="2592040" y="6198354"/>
              <a:ext cx="1152894" cy="768905"/>
            </a:xfrm>
            <a:prstGeom prst="rect">
              <a:avLst/>
            </a:prstGeom>
            <a:noFill/>
            <a:ln w="9525">
              <a:noFill/>
              <a:miter lim="800000"/>
              <a:headEnd/>
              <a:tailEnd/>
            </a:ln>
          </p:spPr>
          <p:txBody>
            <a:bodyPr>
              <a:spAutoFit/>
            </a:bodyPr>
            <a:lstStyle/>
            <a:p>
              <a:pPr algn="ctr"/>
              <a:r>
                <a:rPr lang="pl-PL" sz="1000">
                  <a:latin typeface="Calibri" pitchFamily="34" charset="0"/>
                </a:rPr>
                <a:t>Available cloud</a:t>
              </a:r>
            </a:p>
            <a:p>
              <a:pPr algn="ctr"/>
              <a:r>
                <a:rPr lang="pl-PL" sz="1000">
                  <a:latin typeface="Calibri" pitchFamily="34" charset="0"/>
                </a:rPr>
                <a:t>infrastructure</a:t>
              </a:r>
            </a:p>
          </p:txBody>
        </p:sp>
      </p:grpSp>
      <p:grpSp>
        <p:nvGrpSpPr>
          <p:cNvPr id="16" name="Grupa 159"/>
          <p:cNvGrpSpPr>
            <a:grpSpLocks/>
          </p:cNvGrpSpPr>
          <p:nvPr/>
        </p:nvGrpSpPr>
        <p:grpSpPr bwMode="auto">
          <a:xfrm>
            <a:off x="5143680" y="3531251"/>
            <a:ext cx="888480" cy="1042867"/>
            <a:chOff x="3528417" y="5436616"/>
            <a:chExt cx="1079847" cy="1266225"/>
          </a:xfrm>
        </p:grpSpPr>
        <p:sp>
          <p:nvSpPr>
            <p:cNvPr id="6298" name="pole tekstowe 139"/>
            <p:cNvSpPr txBox="1">
              <a:spLocks noChangeArrowheads="1"/>
            </p:cNvSpPr>
            <p:nvPr/>
          </p:nvSpPr>
          <p:spPr bwMode="auto">
            <a:xfrm>
              <a:off x="3528417" y="6198353"/>
              <a:ext cx="1079847" cy="504488"/>
            </a:xfrm>
            <a:prstGeom prst="rect">
              <a:avLst/>
            </a:prstGeom>
            <a:noFill/>
            <a:ln w="9525">
              <a:noFill/>
              <a:miter lim="800000"/>
              <a:headEnd/>
              <a:tailEnd/>
            </a:ln>
          </p:spPr>
          <p:txBody>
            <a:bodyPr>
              <a:spAutoFit/>
            </a:bodyPr>
            <a:lstStyle/>
            <a:p>
              <a:pPr algn="ctr"/>
              <a:r>
                <a:rPr lang="pl-PL" sz="1000">
                  <a:latin typeface="Calibri" pitchFamily="34" charset="0"/>
                </a:rPr>
                <a:t>Managed</a:t>
              </a:r>
            </a:p>
            <a:p>
              <a:pPr algn="ctr"/>
              <a:r>
                <a:rPr lang="pl-PL" sz="1000">
                  <a:latin typeface="Calibri" pitchFamily="34" charset="0"/>
                </a:rPr>
                <a:t>datasets</a:t>
              </a:r>
            </a:p>
          </p:txBody>
        </p:sp>
        <p:grpSp>
          <p:nvGrpSpPr>
            <p:cNvPr id="17" name="Grupa 152"/>
            <p:cNvGrpSpPr>
              <a:grpSpLocks/>
            </p:cNvGrpSpPr>
            <p:nvPr/>
          </p:nvGrpSpPr>
          <p:grpSpPr bwMode="auto">
            <a:xfrm>
              <a:off x="3672927" y="5436616"/>
              <a:ext cx="647908" cy="646981"/>
              <a:chOff x="3646925" y="5436616"/>
              <a:chExt cx="647908" cy="646981"/>
            </a:xfrm>
          </p:grpSpPr>
          <p:sp>
            <p:nvSpPr>
              <p:cNvPr id="427" name="Zagięty narożnik 426"/>
              <p:cNvSpPr/>
              <p:nvPr/>
            </p:nvSpPr>
            <p:spPr>
              <a:xfrm>
                <a:off x="3673930" y="5436616"/>
                <a:ext cx="547799" cy="646981"/>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7" name="pole tekstowe 151"/>
              <p:cNvSpPr txBox="1">
                <a:spLocks noChangeArrowheads="1"/>
              </p:cNvSpPr>
              <p:nvPr/>
            </p:nvSpPr>
            <p:spPr bwMode="auto">
              <a:xfrm>
                <a:off x="3646925" y="5441376"/>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nvGrpSpPr>
            <p:cNvPr id="18" name="Grupa 153"/>
            <p:cNvGrpSpPr>
              <a:grpSpLocks/>
            </p:cNvGrpSpPr>
            <p:nvPr/>
          </p:nvGrpSpPr>
          <p:grpSpPr bwMode="auto">
            <a:xfrm>
              <a:off x="3744388" y="5508309"/>
              <a:ext cx="647908" cy="660970"/>
              <a:chOff x="3646378" y="5436301"/>
              <a:chExt cx="647908" cy="660970"/>
            </a:xfrm>
          </p:grpSpPr>
          <p:sp>
            <p:nvSpPr>
              <p:cNvPr id="425" name="Zagięty narożnik 154"/>
              <p:cNvSpPr/>
              <p:nvPr/>
            </p:nvSpPr>
            <p:spPr>
              <a:xfrm>
                <a:off x="3671929" y="5436301"/>
                <a:ext cx="549549" cy="660970"/>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5" name="pole tekstowe 155"/>
              <p:cNvSpPr txBox="1">
                <a:spLocks noChangeArrowheads="1"/>
              </p:cNvSpPr>
              <p:nvPr/>
            </p:nvSpPr>
            <p:spPr bwMode="auto">
              <a:xfrm>
                <a:off x="3646378" y="5440780"/>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nvGrpSpPr>
            <p:cNvPr id="19" name="Grupa 421"/>
            <p:cNvGrpSpPr>
              <a:grpSpLocks/>
            </p:cNvGrpSpPr>
            <p:nvPr/>
          </p:nvGrpSpPr>
          <p:grpSpPr bwMode="auto">
            <a:xfrm>
              <a:off x="3815848" y="5593990"/>
              <a:ext cx="647908" cy="634741"/>
              <a:chOff x="3645830" y="5449974"/>
              <a:chExt cx="647908" cy="634741"/>
            </a:xfrm>
          </p:grpSpPr>
          <p:sp>
            <p:nvSpPr>
              <p:cNvPr id="423" name="Zagięty narożnik 422"/>
              <p:cNvSpPr/>
              <p:nvPr/>
            </p:nvSpPr>
            <p:spPr>
              <a:xfrm>
                <a:off x="3671677" y="5449974"/>
                <a:ext cx="547798" cy="634741"/>
              </a:xfrm>
              <a:prstGeom prst="foldedCorner">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303" name="pole tekstowe 158"/>
              <p:cNvSpPr txBox="1">
                <a:spLocks noChangeArrowheads="1"/>
              </p:cNvSpPr>
              <p:nvPr/>
            </p:nvSpPr>
            <p:spPr bwMode="auto">
              <a:xfrm>
                <a:off x="3645830" y="5454468"/>
                <a:ext cx="647908" cy="616597"/>
              </a:xfrm>
              <a:prstGeom prst="rect">
                <a:avLst/>
              </a:prstGeom>
              <a:noFill/>
              <a:ln w="9525">
                <a:noFill/>
                <a:miter lim="800000"/>
                <a:headEnd/>
                <a:tailEnd/>
              </a:ln>
            </p:spPr>
            <p:txBody>
              <a:bodyPr>
                <a:spAutoFit/>
              </a:bodyPr>
              <a:lstStyle/>
              <a:p>
                <a:r>
                  <a:rPr lang="pl-PL" sz="900">
                    <a:solidFill>
                      <a:srgbClr val="FF0000"/>
                    </a:solidFill>
                    <a:latin typeface="Calibri" pitchFamily="34" charset="0"/>
                  </a:rPr>
                  <a:t>101101</a:t>
                </a:r>
              </a:p>
              <a:p>
                <a:r>
                  <a:rPr lang="pl-PL" sz="900">
                    <a:solidFill>
                      <a:srgbClr val="FF0000"/>
                    </a:solidFill>
                    <a:latin typeface="Calibri" pitchFamily="34" charset="0"/>
                  </a:rPr>
                  <a:t>011010</a:t>
                </a:r>
              </a:p>
              <a:p>
                <a:r>
                  <a:rPr lang="pl-PL" sz="900">
                    <a:solidFill>
                      <a:srgbClr val="FF0000"/>
                    </a:solidFill>
                    <a:latin typeface="Calibri" pitchFamily="34" charset="0"/>
                  </a:rPr>
                  <a:t>111011</a:t>
                </a:r>
                <a:endParaRPr lang="en-US" sz="900">
                  <a:solidFill>
                    <a:srgbClr val="FF0000"/>
                  </a:solidFill>
                  <a:latin typeface="Calibri" pitchFamily="34" charset="0"/>
                </a:endParaRPr>
              </a:p>
            </p:txBody>
          </p:sp>
        </p:grpSp>
      </p:grpSp>
      <p:cxnSp>
        <p:nvCxnSpPr>
          <p:cNvPr id="256" name="Łącznik prosty ze strzałką 255"/>
          <p:cNvCxnSpPr/>
          <p:nvPr/>
        </p:nvCxnSpPr>
        <p:spPr bwMode="auto">
          <a:xfrm>
            <a:off x="3543841" y="2819816"/>
            <a:ext cx="709920" cy="1441"/>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0" name="Grupa 253"/>
          <p:cNvGrpSpPr>
            <a:grpSpLocks/>
          </p:cNvGrpSpPr>
          <p:nvPr/>
        </p:nvGrpSpPr>
        <p:grpSpPr bwMode="auto">
          <a:xfrm>
            <a:off x="2476800" y="2464100"/>
            <a:ext cx="1008000" cy="888573"/>
            <a:chOff x="2159992" y="2411685"/>
            <a:chExt cx="1224136" cy="1079947"/>
          </a:xfrm>
        </p:grpSpPr>
        <p:grpSp>
          <p:nvGrpSpPr>
            <p:cNvPr id="21" name="Grupa 106"/>
            <p:cNvGrpSpPr>
              <a:grpSpLocks/>
            </p:cNvGrpSpPr>
            <p:nvPr/>
          </p:nvGrpSpPr>
          <p:grpSpPr bwMode="auto">
            <a:xfrm>
              <a:off x="2233445" y="3199331"/>
              <a:ext cx="445937" cy="224521"/>
              <a:chOff x="7345565" y="5796476"/>
              <a:chExt cx="445840" cy="224644"/>
            </a:xfrm>
          </p:grpSpPr>
          <p:sp>
            <p:nvSpPr>
              <p:cNvPr id="417" name="Prostokąt zaokrąglony 416"/>
              <p:cNvSpPr/>
              <p:nvPr/>
            </p:nvSpPr>
            <p:spPr>
              <a:xfrm>
                <a:off x="7345561" y="5796474"/>
                <a:ext cx="445839" cy="22066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7" name="pole tekstowe 163"/>
              <p:cNvSpPr txBox="1">
                <a:spLocks noChangeArrowheads="1"/>
              </p:cNvSpPr>
              <p:nvPr/>
            </p:nvSpPr>
            <p:spPr bwMode="auto">
              <a:xfrm>
                <a:off x="7416398" y="5796559"/>
                <a:ext cx="359869" cy="224561"/>
              </a:xfrm>
              <a:prstGeom prst="rect">
                <a:avLst/>
              </a:prstGeom>
              <a:noFill/>
              <a:ln w="9525">
                <a:noFill/>
                <a:miter lim="800000"/>
                <a:headEnd/>
                <a:tailEnd/>
              </a:ln>
            </p:spPr>
            <p:txBody>
              <a:bodyPr lIns="0" tIns="0" rIns="0" bIns="0">
                <a:spAutoFit/>
              </a:bodyPr>
              <a:lstStyle/>
              <a:p>
                <a:r>
                  <a:rPr lang="pl-PL" sz="1200">
                    <a:latin typeface="Calibri" pitchFamily="34" charset="0"/>
                  </a:rPr>
                  <a:t>T2.1</a:t>
                </a:r>
                <a:endParaRPr lang="en-US" sz="1200">
                  <a:latin typeface="Calibri" pitchFamily="34" charset="0"/>
                </a:endParaRPr>
              </a:p>
            </p:txBody>
          </p:sp>
        </p:grpSp>
        <p:grpSp>
          <p:nvGrpSpPr>
            <p:cNvPr id="22" name="Grupa 94"/>
            <p:cNvGrpSpPr>
              <a:grpSpLocks/>
            </p:cNvGrpSpPr>
            <p:nvPr/>
          </p:nvGrpSpPr>
          <p:grpSpPr bwMode="auto">
            <a:xfrm>
              <a:off x="2233440" y="2530703"/>
              <a:ext cx="1007979" cy="547950"/>
              <a:chOff x="4321070" y="5866876"/>
              <a:chExt cx="1007712" cy="548110"/>
            </a:xfrm>
          </p:grpSpPr>
          <p:sp>
            <p:nvSpPr>
              <p:cNvPr id="413" name="Prostokąt zaokrąglony 412"/>
              <p:cNvSpPr/>
              <p:nvPr/>
            </p:nvSpPr>
            <p:spPr bwMode="auto">
              <a:xfrm>
                <a:off x="4464431" y="5866876"/>
                <a:ext cx="854921" cy="528751"/>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93" name="pole tekstowe 166"/>
              <p:cNvSpPr txBox="1">
                <a:spLocks noChangeArrowheads="1"/>
              </p:cNvSpPr>
              <p:nvPr/>
            </p:nvSpPr>
            <p:spPr bwMode="auto">
              <a:xfrm>
                <a:off x="4607493" y="5909854"/>
                <a:ext cx="721289" cy="505132"/>
              </a:xfrm>
              <a:prstGeom prst="rect">
                <a:avLst/>
              </a:prstGeom>
              <a:noFill/>
              <a:ln w="9525">
                <a:noFill/>
                <a:miter lim="800000"/>
                <a:headEnd/>
                <a:tailEnd/>
              </a:ln>
            </p:spPr>
            <p:txBody>
              <a:bodyPr>
                <a:spAutoFit/>
              </a:bodyPr>
              <a:lstStyle/>
              <a:p>
                <a:pPr algn="ctr"/>
                <a:r>
                  <a:rPr lang="pl-PL" sz="1000">
                    <a:latin typeface="Calibri" pitchFamily="34" charset="0"/>
                  </a:rPr>
                  <a:t>AM</a:t>
                </a:r>
              </a:p>
              <a:p>
                <a:pPr algn="ctr"/>
                <a:r>
                  <a:rPr lang="pl-PL" sz="1000">
                    <a:latin typeface="Calibri" pitchFamily="34" charset="0"/>
                  </a:rPr>
                  <a:t>Service</a:t>
                </a:r>
              </a:p>
            </p:txBody>
          </p:sp>
          <p:sp>
            <p:nvSpPr>
              <p:cNvPr id="415" name="Prostokąt zaokrąglony 414"/>
              <p:cNvSpPr/>
              <p:nvPr/>
            </p:nvSpPr>
            <p:spPr bwMode="auto">
              <a:xfrm>
                <a:off x="4321070" y="5938659"/>
                <a:ext cx="286722" cy="145320"/>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6" name="Prostokąt zaokrąglony 415"/>
              <p:cNvSpPr/>
              <p:nvPr/>
            </p:nvSpPr>
            <p:spPr bwMode="auto">
              <a:xfrm>
                <a:off x="4321070" y="6155762"/>
                <a:ext cx="286722" cy="143568"/>
              </a:xfrm>
              <a:prstGeom prst="roundRect">
                <a:avLst>
                  <a:gd name="adj" fmla="val 621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412" name="Prostokąt zaokrąglony 411"/>
            <p:cNvSpPr/>
            <p:nvPr/>
          </p:nvSpPr>
          <p:spPr bwMode="auto">
            <a:xfrm>
              <a:off x="2159992" y="2411685"/>
              <a:ext cx="1224136" cy="1079947"/>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3" name="Grupa 211"/>
          <p:cNvGrpSpPr>
            <a:grpSpLocks/>
          </p:cNvGrpSpPr>
          <p:nvPr/>
        </p:nvGrpSpPr>
        <p:grpSpPr bwMode="auto">
          <a:xfrm>
            <a:off x="2653920" y="3413159"/>
            <a:ext cx="397440" cy="2721886"/>
            <a:chOff x="3240109" y="4787949"/>
            <a:chExt cx="1239081" cy="1251611"/>
          </a:xfrm>
        </p:grpSpPr>
        <p:cxnSp>
          <p:nvCxnSpPr>
            <p:cNvPr id="408" name="Łącznik prosty 407"/>
            <p:cNvCxnSpPr/>
            <p:nvPr/>
          </p:nvCxnSpPr>
          <p:spPr>
            <a:xfrm rot="5400000">
              <a:off x="2614302" y="5413755"/>
              <a:ext cx="1251611"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9" name="Łącznik prosty ze strzałką 408"/>
            <p:cNvCxnSpPr/>
            <p:nvPr/>
          </p:nvCxnSpPr>
          <p:spPr>
            <a:xfrm>
              <a:off x="3240109" y="6038898"/>
              <a:ext cx="1239081" cy="66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Grupa 224"/>
          <p:cNvGrpSpPr>
            <a:grpSpLocks/>
          </p:cNvGrpSpPr>
          <p:nvPr/>
        </p:nvGrpSpPr>
        <p:grpSpPr bwMode="auto">
          <a:xfrm>
            <a:off x="4491361" y="5131259"/>
            <a:ext cx="1499040" cy="591902"/>
            <a:chOff x="4515307" y="5652046"/>
            <a:chExt cx="1821149" cy="720080"/>
          </a:xfrm>
        </p:grpSpPr>
        <p:grpSp>
          <p:nvGrpSpPr>
            <p:cNvPr id="25" name="Grupa 106"/>
            <p:cNvGrpSpPr>
              <a:grpSpLocks/>
            </p:cNvGrpSpPr>
            <p:nvPr/>
          </p:nvGrpSpPr>
          <p:grpSpPr bwMode="auto">
            <a:xfrm>
              <a:off x="5832623" y="6078706"/>
              <a:ext cx="446104" cy="224656"/>
              <a:chOff x="7345361" y="5795927"/>
              <a:chExt cx="446007" cy="224779"/>
            </a:xfrm>
          </p:grpSpPr>
          <p:sp>
            <p:nvSpPr>
              <p:cNvPr id="406" name="Prostokąt zaokrąglony 405"/>
              <p:cNvSpPr/>
              <p:nvPr/>
            </p:nvSpPr>
            <p:spPr>
              <a:xfrm>
                <a:off x="7345360" y="5796761"/>
                <a:ext cx="446007" cy="22087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6" name="pole tekstowe 217"/>
              <p:cNvSpPr txBox="1">
                <a:spLocks noChangeArrowheads="1"/>
              </p:cNvSpPr>
              <p:nvPr/>
            </p:nvSpPr>
            <p:spPr bwMode="auto">
              <a:xfrm>
                <a:off x="7417317" y="5795927"/>
                <a:ext cx="358753" cy="224779"/>
              </a:xfrm>
              <a:prstGeom prst="rect">
                <a:avLst/>
              </a:prstGeom>
              <a:noFill/>
              <a:ln w="9525">
                <a:noFill/>
                <a:miter lim="800000"/>
                <a:headEnd/>
                <a:tailEnd/>
              </a:ln>
            </p:spPr>
            <p:txBody>
              <a:bodyPr lIns="0" tIns="0" rIns="0" bIns="0">
                <a:spAutoFit/>
              </a:bodyPr>
              <a:lstStyle/>
              <a:p>
                <a:r>
                  <a:rPr lang="pl-PL" sz="1200">
                    <a:latin typeface="Calibri" pitchFamily="34" charset="0"/>
                  </a:rPr>
                  <a:t>T2.4</a:t>
                </a:r>
                <a:endParaRPr lang="en-US" sz="1200">
                  <a:latin typeface="Calibri" pitchFamily="34" charset="0"/>
                </a:endParaRPr>
              </a:p>
            </p:txBody>
          </p:sp>
        </p:grpSp>
        <p:grpSp>
          <p:nvGrpSpPr>
            <p:cNvPr id="26" name="Grupa 94"/>
            <p:cNvGrpSpPr>
              <a:grpSpLocks/>
            </p:cNvGrpSpPr>
            <p:nvPr/>
          </p:nvGrpSpPr>
          <p:grpSpPr bwMode="auto">
            <a:xfrm>
              <a:off x="4515307" y="5771183"/>
              <a:ext cx="1440089" cy="529110"/>
              <a:chOff x="4175653" y="5867067"/>
              <a:chExt cx="1439708" cy="529264"/>
            </a:xfrm>
          </p:grpSpPr>
          <p:sp>
            <p:nvSpPr>
              <p:cNvPr id="404" name="Prostokąt zaokrąglony 403"/>
              <p:cNvSpPr/>
              <p:nvPr/>
            </p:nvSpPr>
            <p:spPr bwMode="auto">
              <a:xfrm>
                <a:off x="4390775" y="5867067"/>
                <a:ext cx="1009151" cy="52926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84" name="pole tekstowe 220"/>
              <p:cNvSpPr txBox="1">
                <a:spLocks noChangeArrowheads="1"/>
              </p:cNvSpPr>
              <p:nvPr/>
            </p:nvSpPr>
            <p:spPr bwMode="auto">
              <a:xfrm>
                <a:off x="4175653" y="5890686"/>
                <a:ext cx="1439708" cy="505622"/>
              </a:xfrm>
              <a:prstGeom prst="rect">
                <a:avLst/>
              </a:prstGeom>
              <a:noFill/>
              <a:ln w="9525">
                <a:noFill/>
                <a:miter lim="800000"/>
                <a:headEnd/>
                <a:tailEnd/>
              </a:ln>
            </p:spPr>
            <p:txBody>
              <a:bodyPr>
                <a:spAutoFit/>
              </a:bodyPr>
              <a:lstStyle/>
              <a:p>
                <a:pPr algn="ctr"/>
                <a:r>
                  <a:rPr lang="pl-PL" sz="1000">
                    <a:latin typeface="Calibri" pitchFamily="34" charset="0"/>
                  </a:rPr>
                  <a:t>LOB federated</a:t>
                </a:r>
              </a:p>
              <a:p>
                <a:pPr algn="ctr"/>
                <a:r>
                  <a:rPr lang="pl-PL" sz="1000">
                    <a:latin typeface="Calibri" pitchFamily="34" charset="0"/>
                  </a:rPr>
                  <a:t>storage access</a:t>
                </a:r>
              </a:p>
            </p:txBody>
          </p:sp>
        </p:grpSp>
        <p:sp>
          <p:nvSpPr>
            <p:cNvPr id="403" name="Prostokąt zaokrąglony 402"/>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7" name="Grupa 225"/>
          <p:cNvGrpSpPr>
            <a:grpSpLocks/>
          </p:cNvGrpSpPr>
          <p:nvPr/>
        </p:nvGrpSpPr>
        <p:grpSpPr bwMode="auto">
          <a:xfrm>
            <a:off x="2992320" y="5782208"/>
            <a:ext cx="1499040" cy="593342"/>
            <a:chOff x="4515307" y="5652046"/>
            <a:chExt cx="1821149" cy="720080"/>
          </a:xfrm>
        </p:grpSpPr>
        <p:grpSp>
          <p:nvGrpSpPr>
            <p:cNvPr id="28" name="Grupa 106"/>
            <p:cNvGrpSpPr>
              <a:grpSpLocks/>
            </p:cNvGrpSpPr>
            <p:nvPr/>
          </p:nvGrpSpPr>
          <p:grpSpPr bwMode="auto">
            <a:xfrm>
              <a:off x="5832627" y="6078507"/>
              <a:ext cx="446102" cy="224304"/>
              <a:chOff x="7345365" y="5795733"/>
              <a:chExt cx="446005" cy="224427"/>
            </a:xfrm>
          </p:grpSpPr>
          <p:sp>
            <p:nvSpPr>
              <p:cNvPr id="399" name="Prostokąt zaokrąglony 398"/>
              <p:cNvSpPr/>
              <p:nvPr/>
            </p:nvSpPr>
            <p:spPr>
              <a:xfrm>
                <a:off x="7345361" y="5795727"/>
                <a:ext cx="446005" cy="222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9" name="pole tekstowe 232"/>
              <p:cNvSpPr txBox="1">
                <a:spLocks noChangeArrowheads="1"/>
              </p:cNvSpPr>
              <p:nvPr/>
            </p:nvSpPr>
            <p:spPr bwMode="auto">
              <a:xfrm>
                <a:off x="7416108" y="5795926"/>
                <a:ext cx="360027" cy="224234"/>
              </a:xfrm>
              <a:prstGeom prst="rect">
                <a:avLst/>
              </a:prstGeom>
              <a:noFill/>
              <a:ln w="9525">
                <a:noFill/>
                <a:miter lim="800000"/>
                <a:headEnd/>
                <a:tailEnd/>
              </a:ln>
            </p:spPr>
            <p:txBody>
              <a:bodyPr lIns="0" tIns="0" rIns="0" bIns="0">
                <a:spAutoFit/>
              </a:bodyPr>
              <a:lstStyle/>
              <a:p>
                <a:r>
                  <a:rPr lang="pl-PL" sz="1200">
                    <a:latin typeface="Calibri" pitchFamily="34" charset="0"/>
                  </a:rPr>
                  <a:t>T2.2</a:t>
                </a:r>
                <a:endParaRPr lang="en-US" sz="1200">
                  <a:latin typeface="Calibri" pitchFamily="34" charset="0"/>
                </a:endParaRPr>
              </a:p>
            </p:txBody>
          </p:sp>
        </p:grpSp>
        <p:grpSp>
          <p:nvGrpSpPr>
            <p:cNvPr id="29" name="Grupa 94"/>
            <p:cNvGrpSpPr>
              <a:grpSpLocks/>
            </p:cNvGrpSpPr>
            <p:nvPr/>
          </p:nvGrpSpPr>
          <p:grpSpPr bwMode="auto">
            <a:xfrm>
              <a:off x="4515307" y="5770894"/>
              <a:ext cx="1440420" cy="529573"/>
              <a:chOff x="4175653" y="5866777"/>
              <a:chExt cx="1440039" cy="529727"/>
            </a:xfrm>
          </p:grpSpPr>
          <p:sp>
            <p:nvSpPr>
              <p:cNvPr id="397" name="Prostokąt zaokrąglony 396"/>
              <p:cNvSpPr/>
              <p:nvPr/>
            </p:nvSpPr>
            <p:spPr bwMode="auto">
              <a:xfrm>
                <a:off x="4390776" y="5866777"/>
                <a:ext cx="1009149" cy="529727"/>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7" name="pole tekstowe 230"/>
              <p:cNvSpPr txBox="1">
                <a:spLocks noChangeArrowheads="1"/>
              </p:cNvSpPr>
              <p:nvPr/>
            </p:nvSpPr>
            <p:spPr bwMode="auto">
              <a:xfrm>
                <a:off x="4175653" y="5890687"/>
                <a:ext cx="1440039" cy="504395"/>
              </a:xfrm>
              <a:prstGeom prst="rect">
                <a:avLst/>
              </a:prstGeom>
              <a:noFill/>
              <a:ln w="9525">
                <a:noFill/>
                <a:miter lim="800000"/>
                <a:headEnd/>
                <a:tailEnd/>
              </a:ln>
            </p:spPr>
            <p:txBody>
              <a:bodyPr>
                <a:spAutoFit/>
              </a:bodyPr>
              <a:lstStyle/>
              <a:p>
                <a:pPr algn="ctr"/>
                <a:r>
                  <a:rPr lang="pl-PL" sz="1000">
                    <a:latin typeface="Calibri" pitchFamily="34" charset="0"/>
                  </a:rPr>
                  <a:t>Cloud stack</a:t>
                </a:r>
              </a:p>
              <a:p>
                <a:pPr algn="ctr"/>
                <a:r>
                  <a:rPr lang="pl-PL" sz="1000">
                    <a:latin typeface="Calibri" pitchFamily="34" charset="0"/>
                  </a:rPr>
                  <a:t>clients</a:t>
                </a:r>
              </a:p>
            </p:txBody>
          </p:sp>
        </p:grpSp>
        <p:sp>
          <p:nvSpPr>
            <p:cNvPr id="396" name="Prostokąt zaokrąglony 395"/>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0" name="Grupa 233"/>
          <p:cNvGrpSpPr>
            <a:grpSpLocks/>
          </p:cNvGrpSpPr>
          <p:nvPr/>
        </p:nvGrpSpPr>
        <p:grpSpPr bwMode="auto">
          <a:xfrm>
            <a:off x="4491361" y="5782208"/>
            <a:ext cx="1499040" cy="593342"/>
            <a:chOff x="4515307" y="5652046"/>
            <a:chExt cx="1821149" cy="720080"/>
          </a:xfrm>
        </p:grpSpPr>
        <p:grpSp>
          <p:nvGrpSpPr>
            <p:cNvPr id="31" name="Grupa 106"/>
            <p:cNvGrpSpPr>
              <a:grpSpLocks/>
            </p:cNvGrpSpPr>
            <p:nvPr/>
          </p:nvGrpSpPr>
          <p:grpSpPr bwMode="auto">
            <a:xfrm>
              <a:off x="5832623" y="6078507"/>
              <a:ext cx="446104" cy="224304"/>
              <a:chOff x="7345361" y="5795733"/>
              <a:chExt cx="446007" cy="224427"/>
            </a:xfrm>
          </p:grpSpPr>
          <p:sp>
            <p:nvSpPr>
              <p:cNvPr id="392" name="Prostokąt zaokrąglony 391"/>
              <p:cNvSpPr/>
              <p:nvPr/>
            </p:nvSpPr>
            <p:spPr>
              <a:xfrm>
                <a:off x="7345360" y="5795727"/>
                <a:ext cx="446007" cy="22208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2" name="pole tekstowe 240"/>
              <p:cNvSpPr txBox="1">
                <a:spLocks noChangeArrowheads="1"/>
              </p:cNvSpPr>
              <p:nvPr/>
            </p:nvSpPr>
            <p:spPr bwMode="auto">
              <a:xfrm>
                <a:off x="7417317" y="5795926"/>
                <a:ext cx="358753" cy="224234"/>
              </a:xfrm>
              <a:prstGeom prst="rect">
                <a:avLst/>
              </a:prstGeom>
              <a:noFill/>
              <a:ln w="9525">
                <a:noFill/>
                <a:miter lim="800000"/>
                <a:headEnd/>
                <a:tailEnd/>
              </a:ln>
            </p:spPr>
            <p:txBody>
              <a:bodyPr lIns="0" tIns="0" rIns="0" bIns="0">
                <a:spAutoFit/>
              </a:bodyPr>
              <a:lstStyle/>
              <a:p>
                <a:r>
                  <a:rPr lang="pl-PL" sz="1200">
                    <a:latin typeface="Calibri" pitchFamily="34" charset="0"/>
                  </a:rPr>
                  <a:t>T2.3</a:t>
                </a:r>
                <a:endParaRPr lang="en-US" sz="1200">
                  <a:latin typeface="Calibri" pitchFamily="34" charset="0"/>
                </a:endParaRPr>
              </a:p>
            </p:txBody>
          </p:sp>
        </p:grpSp>
        <p:grpSp>
          <p:nvGrpSpPr>
            <p:cNvPr id="192" name="Grupa 94"/>
            <p:cNvGrpSpPr>
              <a:grpSpLocks/>
            </p:cNvGrpSpPr>
            <p:nvPr/>
          </p:nvGrpSpPr>
          <p:grpSpPr bwMode="auto">
            <a:xfrm>
              <a:off x="4515307" y="5770894"/>
              <a:ext cx="1440089" cy="529573"/>
              <a:chOff x="4175653" y="5866777"/>
              <a:chExt cx="1439708" cy="529727"/>
            </a:xfrm>
          </p:grpSpPr>
          <p:sp>
            <p:nvSpPr>
              <p:cNvPr id="390" name="Prostokąt zaokrąglony 389"/>
              <p:cNvSpPr/>
              <p:nvPr/>
            </p:nvSpPr>
            <p:spPr bwMode="auto">
              <a:xfrm>
                <a:off x="4390775" y="5866777"/>
                <a:ext cx="1009151" cy="529727"/>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70" name="pole tekstowe 238"/>
              <p:cNvSpPr txBox="1">
                <a:spLocks noChangeArrowheads="1"/>
              </p:cNvSpPr>
              <p:nvPr/>
            </p:nvSpPr>
            <p:spPr bwMode="auto">
              <a:xfrm>
                <a:off x="4175653" y="5890687"/>
                <a:ext cx="1439708" cy="504395"/>
              </a:xfrm>
              <a:prstGeom prst="rect">
                <a:avLst/>
              </a:prstGeom>
              <a:noFill/>
              <a:ln w="9525">
                <a:noFill/>
                <a:miter lim="800000"/>
                <a:headEnd/>
                <a:tailEnd/>
              </a:ln>
            </p:spPr>
            <p:txBody>
              <a:bodyPr>
                <a:spAutoFit/>
              </a:bodyPr>
              <a:lstStyle/>
              <a:p>
                <a:pPr algn="ctr"/>
                <a:r>
                  <a:rPr lang="pl-PL" sz="1000">
                    <a:latin typeface="Calibri" pitchFamily="34" charset="0"/>
                  </a:rPr>
                  <a:t>HPC resource</a:t>
                </a:r>
              </a:p>
              <a:p>
                <a:pPr algn="ctr"/>
                <a:r>
                  <a:rPr lang="pl-PL" sz="1000">
                    <a:latin typeface="Calibri" pitchFamily="34" charset="0"/>
                  </a:rPr>
                  <a:t>client/backend</a:t>
                </a:r>
              </a:p>
            </p:txBody>
          </p:sp>
        </p:grpSp>
        <p:sp>
          <p:nvSpPr>
            <p:cNvPr id="389" name="Prostokąt zaokrąglony 388"/>
            <p:cNvSpPr/>
            <p:nvPr/>
          </p:nvSpPr>
          <p:spPr bwMode="auto">
            <a:xfrm>
              <a:off x="4609776" y="5652046"/>
              <a:ext cx="1726680" cy="720080"/>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cxnSp>
        <p:nvCxnSpPr>
          <p:cNvPr id="267" name="Łącznik prosty ze strzałką 266"/>
          <p:cNvCxnSpPr/>
          <p:nvPr/>
        </p:nvCxnSpPr>
        <p:spPr bwMode="auto">
          <a:xfrm>
            <a:off x="6032160" y="5484096"/>
            <a:ext cx="413280" cy="1441"/>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Łącznik prosty ze strzałką 267"/>
          <p:cNvCxnSpPr/>
          <p:nvPr/>
        </p:nvCxnSpPr>
        <p:spPr bwMode="auto">
          <a:xfrm>
            <a:off x="6032160" y="6078879"/>
            <a:ext cx="413280" cy="144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93" name="Grupa 58"/>
          <p:cNvGrpSpPr>
            <a:grpSpLocks/>
          </p:cNvGrpSpPr>
          <p:nvPr/>
        </p:nvGrpSpPr>
        <p:grpSpPr bwMode="auto">
          <a:xfrm>
            <a:off x="2476800" y="1811711"/>
            <a:ext cx="3732480" cy="296671"/>
            <a:chOff x="2159992" y="1619596"/>
            <a:chExt cx="4536305" cy="360364"/>
          </a:xfrm>
        </p:grpSpPr>
        <p:sp>
          <p:nvSpPr>
            <p:cNvPr id="385" name="Prostokąt zaokrąglony 77"/>
            <p:cNvSpPr/>
            <p:nvPr/>
          </p:nvSpPr>
          <p:spPr bwMode="auto">
            <a:xfrm>
              <a:off x="2159992" y="1619596"/>
              <a:ext cx="4536305"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5" name="pole tekstowe 78"/>
            <p:cNvSpPr txBox="1">
              <a:spLocks noChangeArrowheads="1"/>
            </p:cNvSpPr>
            <p:nvPr/>
          </p:nvSpPr>
          <p:spPr bwMode="auto">
            <a:xfrm>
              <a:off x="2159992" y="1619596"/>
              <a:ext cx="4456447" cy="355161"/>
            </a:xfrm>
            <a:prstGeom prst="rect">
              <a:avLst/>
            </a:prstGeom>
            <a:noFill/>
            <a:ln w="9525">
              <a:noFill/>
              <a:miter lim="800000"/>
              <a:headEnd/>
              <a:tailEnd/>
            </a:ln>
          </p:spPr>
          <p:txBody>
            <a:bodyPr wrap="none">
              <a:spAutoFit/>
            </a:bodyPr>
            <a:lstStyle/>
            <a:p>
              <a:r>
                <a:rPr lang="pl-PL" sz="1300">
                  <a:latin typeface="Calibri" pitchFamily="34" charset="0"/>
                </a:rPr>
                <a:t>Work Package 2: Data and Compute Cloud Platform</a:t>
              </a:r>
              <a:endParaRPr lang="en-US" sz="1300">
                <a:latin typeface="Calibri" pitchFamily="34" charset="0"/>
              </a:endParaRPr>
            </a:p>
          </p:txBody>
        </p:sp>
      </p:grpSp>
      <p:cxnSp>
        <p:nvCxnSpPr>
          <p:cNvPr id="272" name="Łącznik prosty 271"/>
          <p:cNvCxnSpPr/>
          <p:nvPr/>
        </p:nvCxnSpPr>
        <p:spPr bwMode="auto">
          <a:xfrm rot="16200000" flipV="1">
            <a:off x="5429444" y="3658737"/>
            <a:ext cx="1461754" cy="61344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bwMode="auto">
          <a:xfrm rot="5400000">
            <a:off x="5853565" y="2065211"/>
            <a:ext cx="668230" cy="63648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276" name="Prostokąt zaokrąglony 275"/>
          <p:cNvSpPr/>
          <p:nvPr/>
        </p:nvSpPr>
        <p:spPr bwMode="auto">
          <a:xfrm>
            <a:off x="522720" y="2464100"/>
            <a:ext cx="1716480" cy="3970496"/>
          </a:xfrm>
          <a:prstGeom prst="roundRect">
            <a:avLst>
              <a:gd name="adj" fmla="val 368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grpSp>
        <p:nvGrpSpPr>
          <p:cNvPr id="194" name="Grupa 289"/>
          <p:cNvGrpSpPr>
            <a:grpSpLocks/>
          </p:cNvGrpSpPr>
          <p:nvPr/>
        </p:nvGrpSpPr>
        <p:grpSpPr bwMode="auto">
          <a:xfrm>
            <a:off x="580321" y="2315764"/>
            <a:ext cx="1613519" cy="296671"/>
            <a:chOff x="2076072" y="1835620"/>
            <a:chExt cx="2534538" cy="360364"/>
          </a:xfrm>
        </p:grpSpPr>
        <p:sp>
          <p:nvSpPr>
            <p:cNvPr id="383" name="Prostokąt zaokrąglony 382"/>
            <p:cNvSpPr/>
            <p:nvPr/>
          </p:nvSpPr>
          <p:spPr bwMode="auto">
            <a:xfrm>
              <a:off x="2112264" y="1835620"/>
              <a:ext cx="2465549" cy="3603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63" name="pole tekstowe 291"/>
            <p:cNvSpPr txBox="1">
              <a:spLocks noChangeArrowheads="1"/>
            </p:cNvSpPr>
            <p:nvPr/>
          </p:nvSpPr>
          <p:spPr bwMode="auto">
            <a:xfrm>
              <a:off x="2076072" y="1835620"/>
              <a:ext cx="2534538" cy="355161"/>
            </a:xfrm>
            <a:prstGeom prst="rect">
              <a:avLst/>
            </a:prstGeom>
            <a:noFill/>
            <a:ln w="9525">
              <a:noFill/>
              <a:miter lim="800000"/>
              <a:headEnd/>
              <a:tailEnd/>
            </a:ln>
          </p:spPr>
          <p:txBody>
            <a:bodyPr wrap="none">
              <a:spAutoFit/>
            </a:bodyPr>
            <a:lstStyle/>
            <a:p>
              <a:r>
                <a:rPr lang="pl-PL" sz="1300">
                  <a:latin typeface="Calibri" pitchFamily="34" charset="0"/>
                </a:rPr>
                <a:t>VPH-Share Master UI</a:t>
              </a:r>
              <a:endParaRPr lang="en-US" sz="1300">
                <a:latin typeface="Calibri" pitchFamily="34" charset="0"/>
              </a:endParaRPr>
            </a:p>
          </p:txBody>
        </p:sp>
      </p:grpSp>
      <p:sp>
        <p:nvSpPr>
          <p:cNvPr id="279" name="Prostokąt zaokrąglony 278"/>
          <p:cNvSpPr/>
          <p:nvPr/>
        </p:nvSpPr>
        <p:spPr bwMode="auto">
          <a:xfrm>
            <a:off x="639360" y="2701724"/>
            <a:ext cx="1481760" cy="1777147"/>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cxnSp>
        <p:nvCxnSpPr>
          <p:cNvPr id="280" name="Łącznik prosty ze strzałką 279"/>
          <p:cNvCxnSpPr/>
          <p:nvPr/>
        </p:nvCxnSpPr>
        <p:spPr bwMode="auto">
          <a:xfrm>
            <a:off x="2154240" y="3236020"/>
            <a:ext cx="296640" cy="1440"/>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1" name="Prostokąt zaokrąglony 280"/>
          <p:cNvSpPr/>
          <p:nvPr/>
        </p:nvSpPr>
        <p:spPr bwMode="auto">
          <a:xfrm>
            <a:off x="701280" y="2789574"/>
            <a:ext cx="136368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190" name="pole tekstowe 302"/>
          <p:cNvSpPr txBox="1">
            <a:spLocks noChangeArrowheads="1"/>
          </p:cNvSpPr>
          <p:nvPr/>
        </p:nvSpPr>
        <p:spPr bwMode="auto">
          <a:xfrm>
            <a:off x="643680" y="2799654"/>
            <a:ext cx="1480320" cy="230424"/>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AS mgmt. interface</a:t>
            </a:r>
          </a:p>
        </p:txBody>
      </p:sp>
      <p:sp>
        <p:nvSpPr>
          <p:cNvPr id="6191" name="pole tekstowe 303"/>
          <p:cNvSpPr txBox="1">
            <a:spLocks noChangeArrowheads="1"/>
          </p:cNvSpPr>
          <p:nvPr/>
        </p:nvSpPr>
        <p:spPr bwMode="auto">
          <a:xfrm>
            <a:off x="643680" y="3086244"/>
            <a:ext cx="1480320" cy="228984"/>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Generic AS invoker</a:t>
            </a:r>
          </a:p>
        </p:txBody>
      </p:sp>
      <p:sp>
        <p:nvSpPr>
          <p:cNvPr id="6192" name="pole tekstowe 304"/>
          <p:cNvSpPr txBox="1">
            <a:spLocks noChangeArrowheads="1"/>
          </p:cNvSpPr>
          <p:nvPr/>
        </p:nvSpPr>
        <p:spPr bwMode="auto">
          <a:xfrm>
            <a:off x="645120" y="4100111"/>
            <a:ext cx="1480320" cy="383745"/>
          </a:xfrm>
          <a:prstGeom prst="rect">
            <a:avLst/>
          </a:prstGeom>
          <a:noFill/>
          <a:ln w="9525">
            <a:noFill/>
            <a:miter lim="800000"/>
            <a:headEnd/>
            <a:tailEnd/>
          </a:ln>
        </p:spPr>
        <p:txBody>
          <a:bodyPr lIns="75231" tIns="37617" rIns="75231" bIns="37617">
            <a:spAutoFit/>
          </a:bodyPr>
          <a:lstStyle/>
          <a:p>
            <a:pPr algn="r"/>
            <a:r>
              <a:rPr lang="pl-PL" sz="1000">
                <a:latin typeface="Calibri" pitchFamily="34" charset="0"/>
              </a:rPr>
              <a:t>Computation</a:t>
            </a:r>
          </a:p>
          <a:p>
            <a:pPr algn="r"/>
            <a:r>
              <a:rPr lang="pl-PL" sz="1000">
                <a:latin typeface="Calibri" pitchFamily="34" charset="0"/>
              </a:rPr>
              <a:t>UI extensions</a:t>
            </a:r>
          </a:p>
        </p:txBody>
      </p:sp>
      <p:sp>
        <p:nvSpPr>
          <p:cNvPr id="376" name="Prostokąt zaokrąglony 375"/>
          <p:cNvSpPr/>
          <p:nvPr/>
        </p:nvSpPr>
        <p:spPr bwMode="auto">
          <a:xfrm>
            <a:off x="640801" y="4539357"/>
            <a:ext cx="1481760" cy="1006666"/>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cxnSp>
        <p:nvCxnSpPr>
          <p:cNvPr id="377" name="Łącznik prosty ze strzałką 376"/>
          <p:cNvCxnSpPr/>
          <p:nvPr/>
        </p:nvCxnSpPr>
        <p:spPr bwMode="auto">
          <a:xfrm>
            <a:off x="2181601" y="4660329"/>
            <a:ext cx="768960" cy="1441"/>
          </a:xfrm>
          <a:prstGeom prst="straightConnector1">
            <a:avLst/>
          </a:prstGeom>
          <a:ln w="1905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8" name="Prostokąt zaokrąglony 377"/>
          <p:cNvSpPr/>
          <p:nvPr/>
        </p:nvSpPr>
        <p:spPr bwMode="auto">
          <a:xfrm>
            <a:off x="699840" y="4598404"/>
            <a:ext cx="136224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6196" name="pole tekstowe 324"/>
          <p:cNvSpPr txBox="1">
            <a:spLocks noChangeArrowheads="1"/>
          </p:cNvSpPr>
          <p:nvPr/>
        </p:nvSpPr>
        <p:spPr bwMode="auto">
          <a:xfrm>
            <a:off x="640801" y="4607044"/>
            <a:ext cx="1481760" cy="246265"/>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Data mgmt. interface</a:t>
            </a:r>
          </a:p>
        </p:txBody>
      </p:sp>
      <p:sp>
        <p:nvSpPr>
          <p:cNvPr id="6197" name="pole tekstowe 325"/>
          <p:cNvSpPr txBox="1">
            <a:spLocks noChangeArrowheads="1"/>
          </p:cNvSpPr>
          <p:nvPr/>
        </p:nvSpPr>
        <p:spPr bwMode="auto">
          <a:xfrm>
            <a:off x="640801" y="4895075"/>
            <a:ext cx="1481760" cy="246265"/>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Generic data retrieval</a:t>
            </a:r>
          </a:p>
        </p:txBody>
      </p:sp>
      <p:sp>
        <p:nvSpPr>
          <p:cNvPr id="6198" name="pole tekstowe 326"/>
          <p:cNvSpPr txBox="1">
            <a:spLocks noChangeArrowheads="1"/>
          </p:cNvSpPr>
          <p:nvPr/>
        </p:nvSpPr>
        <p:spPr bwMode="auto">
          <a:xfrm>
            <a:off x="640801" y="5165823"/>
            <a:ext cx="1481760" cy="406921"/>
          </a:xfrm>
          <a:prstGeom prst="rect">
            <a:avLst/>
          </a:prstGeom>
          <a:noFill/>
          <a:ln w="9525">
            <a:noFill/>
            <a:miter lim="800000"/>
            <a:headEnd/>
            <a:tailEnd/>
          </a:ln>
        </p:spPr>
        <p:txBody>
          <a:bodyPr lIns="82945" tIns="41473" rIns="82945" bIns="41473">
            <a:spAutoFit/>
          </a:bodyPr>
          <a:lstStyle/>
          <a:p>
            <a:pPr algn="r"/>
            <a:r>
              <a:rPr lang="pl-PL" sz="1000">
                <a:latin typeface="Calibri" pitchFamily="34" charset="0"/>
              </a:rPr>
              <a:t>Data mgmt.</a:t>
            </a:r>
          </a:p>
          <a:p>
            <a:pPr algn="r"/>
            <a:r>
              <a:rPr lang="pl-PL" sz="1000">
                <a:latin typeface="Calibri" pitchFamily="34" charset="0"/>
              </a:rPr>
              <a:t>UI extensions</a:t>
            </a:r>
          </a:p>
        </p:txBody>
      </p:sp>
      <p:sp>
        <p:nvSpPr>
          <p:cNvPr id="295" name="Prostokąt zaokrąglony 294"/>
          <p:cNvSpPr/>
          <p:nvPr/>
        </p:nvSpPr>
        <p:spPr bwMode="auto">
          <a:xfrm>
            <a:off x="640800" y="5605068"/>
            <a:ext cx="1480320" cy="709995"/>
          </a:xfrm>
          <a:prstGeom prst="roundRect">
            <a:avLst>
              <a:gd name="adj" fmla="val 8462"/>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0" name="pole tekstowe 335"/>
          <p:cNvSpPr txBox="1">
            <a:spLocks noChangeArrowheads="1"/>
          </p:cNvSpPr>
          <p:nvPr/>
        </p:nvSpPr>
        <p:spPr bwMode="auto">
          <a:xfrm>
            <a:off x="640800" y="5901740"/>
            <a:ext cx="1480320" cy="383745"/>
          </a:xfrm>
          <a:prstGeom prst="rect">
            <a:avLst/>
          </a:prstGeom>
          <a:noFill/>
          <a:ln w="9525">
            <a:noFill/>
            <a:miter lim="800000"/>
            <a:headEnd/>
            <a:tailEnd/>
          </a:ln>
        </p:spPr>
        <p:txBody>
          <a:bodyPr lIns="75231" tIns="37617" rIns="75231" bIns="37617">
            <a:spAutoFit/>
          </a:bodyPr>
          <a:lstStyle/>
          <a:p>
            <a:pPr algn="r"/>
            <a:r>
              <a:rPr lang="pl-PL" sz="1000">
                <a:latin typeface="Calibri" pitchFamily="34" charset="0"/>
              </a:rPr>
              <a:t>Remote access to</a:t>
            </a:r>
          </a:p>
          <a:p>
            <a:pPr algn="r"/>
            <a:r>
              <a:rPr lang="pl-PL" sz="1000">
                <a:latin typeface="Calibri" pitchFamily="34" charset="0"/>
              </a:rPr>
              <a:t>Atomic Svc. UIs</a:t>
            </a:r>
          </a:p>
        </p:txBody>
      </p:sp>
      <p:grpSp>
        <p:nvGrpSpPr>
          <p:cNvPr id="195" name="Grupa 343"/>
          <p:cNvGrpSpPr>
            <a:grpSpLocks/>
          </p:cNvGrpSpPr>
          <p:nvPr/>
        </p:nvGrpSpPr>
        <p:grpSpPr bwMode="auto">
          <a:xfrm>
            <a:off x="699840" y="5664115"/>
            <a:ext cx="1362240" cy="246265"/>
            <a:chOff x="359792" y="5075981"/>
            <a:chExt cx="1656184" cy="298452"/>
          </a:xfrm>
        </p:grpSpPr>
        <p:sp>
          <p:nvSpPr>
            <p:cNvPr id="372" name="Prostokąt zaokrąglony 371"/>
            <p:cNvSpPr/>
            <p:nvPr/>
          </p:nvSpPr>
          <p:spPr>
            <a:xfrm>
              <a:off x="359792" y="5075981"/>
              <a:ext cx="1656184" cy="287980"/>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nvGrpSpPr>
            <p:cNvPr id="196" name="Grupa 338"/>
            <p:cNvGrpSpPr>
              <a:grpSpLocks/>
            </p:cNvGrpSpPr>
            <p:nvPr/>
          </p:nvGrpSpPr>
          <p:grpSpPr bwMode="auto">
            <a:xfrm>
              <a:off x="442372" y="5075981"/>
              <a:ext cx="1573604" cy="298452"/>
              <a:chOff x="442372" y="5075981"/>
              <a:chExt cx="1573604" cy="298452"/>
            </a:xfrm>
          </p:grpSpPr>
          <p:pic>
            <p:nvPicPr>
              <p:cNvPr id="6260" name="Picture 2"/>
              <p:cNvPicPr>
                <a:picLocks noChangeAspect="1" noChangeArrowheads="1"/>
              </p:cNvPicPr>
              <p:nvPr/>
            </p:nvPicPr>
            <p:blipFill>
              <a:blip r:embed="rId8" cstate="print"/>
              <a:srcRect/>
              <a:stretch>
                <a:fillRect/>
              </a:stretch>
            </p:blipFill>
            <p:spPr bwMode="auto">
              <a:xfrm>
                <a:off x="442372" y="5107694"/>
                <a:ext cx="288032" cy="230381"/>
              </a:xfrm>
              <a:prstGeom prst="rect">
                <a:avLst/>
              </a:prstGeom>
              <a:noFill/>
              <a:ln w="9525">
                <a:solidFill>
                  <a:schemeClr val="accent1"/>
                </a:solidFill>
                <a:miter lim="800000"/>
                <a:headEnd/>
                <a:tailEnd/>
              </a:ln>
            </p:spPr>
          </p:pic>
          <p:sp>
            <p:nvSpPr>
              <p:cNvPr id="6261" name="pole tekstowe 347"/>
              <p:cNvSpPr txBox="1">
                <a:spLocks noChangeArrowheads="1"/>
              </p:cNvSpPr>
              <p:nvPr/>
            </p:nvSpPr>
            <p:spPr bwMode="auto">
              <a:xfrm>
                <a:off x="720246" y="5075981"/>
                <a:ext cx="1295730" cy="298452"/>
              </a:xfrm>
              <a:prstGeom prst="rect">
                <a:avLst/>
              </a:prstGeom>
              <a:noFill/>
              <a:ln w="9525">
                <a:noFill/>
                <a:miter lim="800000"/>
                <a:headEnd/>
                <a:tailEnd/>
              </a:ln>
            </p:spPr>
            <p:txBody>
              <a:bodyPr>
                <a:spAutoFit/>
              </a:bodyPr>
              <a:lstStyle/>
              <a:p>
                <a:pPr algn="r"/>
                <a:r>
                  <a:rPr lang="pl-PL" sz="1000">
                    <a:latin typeface="Calibri" pitchFamily="34" charset="0"/>
                  </a:rPr>
                  <a:t>Custom AS client</a:t>
                </a:r>
              </a:p>
            </p:txBody>
          </p:sp>
        </p:grpSp>
      </p:grpSp>
      <p:sp>
        <p:nvSpPr>
          <p:cNvPr id="298" name="Prostokąt zaokrąglony 297"/>
          <p:cNvSpPr/>
          <p:nvPr/>
        </p:nvSpPr>
        <p:spPr bwMode="auto">
          <a:xfrm>
            <a:off x="699840" y="6078879"/>
            <a:ext cx="368640" cy="181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3" name="pole tekstowe 350"/>
          <p:cNvSpPr txBox="1">
            <a:spLocks noChangeArrowheads="1"/>
          </p:cNvSpPr>
          <p:nvPr/>
        </p:nvSpPr>
        <p:spPr bwMode="auto">
          <a:xfrm>
            <a:off x="758881" y="6078879"/>
            <a:ext cx="296640" cy="184339"/>
          </a:xfrm>
          <a:prstGeom prst="rect">
            <a:avLst/>
          </a:prstGeom>
          <a:noFill/>
          <a:ln w="9525">
            <a:noFill/>
            <a:miter lim="800000"/>
            <a:headEnd/>
            <a:tailEnd/>
          </a:ln>
        </p:spPr>
        <p:txBody>
          <a:bodyPr lIns="0" tIns="0" rIns="0" bIns="0">
            <a:spAutoFit/>
          </a:bodyPr>
          <a:lstStyle/>
          <a:p>
            <a:r>
              <a:rPr lang="pl-PL" sz="1200">
                <a:latin typeface="Calibri" pitchFamily="34" charset="0"/>
              </a:rPr>
              <a:t>T6.1</a:t>
            </a:r>
            <a:endParaRPr lang="en-US" sz="1200">
              <a:latin typeface="Calibri" pitchFamily="34" charset="0"/>
            </a:endParaRPr>
          </a:p>
        </p:txBody>
      </p:sp>
      <p:sp>
        <p:nvSpPr>
          <p:cNvPr id="302" name="Prostokąt zaokrąglony 301"/>
          <p:cNvSpPr/>
          <p:nvPr/>
        </p:nvSpPr>
        <p:spPr bwMode="auto">
          <a:xfrm>
            <a:off x="699840" y="5309838"/>
            <a:ext cx="368640" cy="1814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5" name="pole tekstowe 352"/>
          <p:cNvSpPr txBox="1">
            <a:spLocks noChangeArrowheads="1"/>
          </p:cNvSpPr>
          <p:nvPr/>
        </p:nvSpPr>
        <p:spPr bwMode="auto">
          <a:xfrm>
            <a:off x="758881" y="5309838"/>
            <a:ext cx="296640" cy="184339"/>
          </a:xfrm>
          <a:prstGeom prst="rect">
            <a:avLst/>
          </a:prstGeom>
          <a:noFill/>
          <a:ln w="9525">
            <a:noFill/>
            <a:miter lim="800000"/>
            <a:headEnd/>
            <a:tailEnd/>
          </a:ln>
        </p:spPr>
        <p:txBody>
          <a:bodyPr lIns="0" tIns="0" rIns="0" bIns="0">
            <a:spAutoFit/>
          </a:bodyPr>
          <a:lstStyle/>
          <a:p>
            <a:r>
              <a:rPr lang="pl-PL" sz="1200">
                <a:latin typeface="Calibri" pitchFamily="34" charset="0"/>
              </a:rPr>
              <a:t>T6.4</a:t>
            </a:r>
            <a:endParaRPr lang="en-US" sz="1200">
              <a:latin typeface="Calibri" pitchFamily="34" charset="0"/>
            </a:endParaRPr>
          </a:p>
        </p:txBody>
      </p:sp>
      <p:sp>
        <p:nvSpPr>
          <p:cNvPr id="307" name="Prostokąt zaokrąglony 306"/>
          <p:cNvSpPr/>
          <p:nvPr/>
        </p:nvSpPr>
        <p:spPr bwMode="auto">
          <a:xfrm>
            <a:off x="705601" y="4242686"/>
            <a:ext cx="591840" cy="1829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6207" name="pole tekstowe 354"/>
          <p:cNvSpPr txBox="1">
            <a:spLocks noChangeArrowheads="1"/>
          </p:cNvSpPr>
          <p:nvPr/>
        </p:nvSpPr>
        <p:spPr bwMode="auto">
          <a:xfrm>
            <a:off x="738720" y="4244126"/>
            <a:ext cx="581760" cy="184339"/>
          </a:xfrm>
          <a:prstGeom prst="rect">
            <a:avLst/>
          </a:prstGeom>
          <a:noFill/>
          <a:ln w="9525">
            <a:noFill/>
            <a:miter lim="800000"/>
            <a:headEnd/>
            <a:tailEnd/>
          </a:ln>
        </p:spPr>
        <p:txBody>
          <a:bodyPr lIns="0" tIns="0" rIns="0" bIns="0">
            <a:spAutoFit/>
          </a:bodyPr>
          <a:lstStyle/>
          <a:p>
            <a:r>
              <a:rPr lang="pl-PL" sz="1200">
                <a:latin typeface="Calibri" pitchFamily="34" charset="0"/>
              </a:rPr>
              <a:t>T6.3, 6.5</a:t>
            </a:r>
            <a:endParaRPr lang="en-US" sz="1200">
              <a:latin typeface="Calibri" pitchFamily="34" charset="0"/>
            </a:endParaRPr>
          </a:p>
        </p:txBody>
      </p:sp>
      <p:sp>
        <p:nvSpPr>
          <p:cNvPr id="6208" name="pole tekstowe 189"/>
          <p:cNvSpPr txBox="1">
            <a:spLocks noChangeArrowheads="1"/>
          </p:cNvSpPr>
          <p:nvPr/>
        </p:nvSpPr>
        <p:spPr bwMode="auto">
          <a:xfrm>
            <a:off x="643680" y="3358433"/>
            <a:ext cx="1480320" cy="380200"/>
          </a:xfrm>
          <a:prstGeom prst="rect">
            <a:avLst/>
          </a:prstGeom>
          <a:noFill/>
          <a:ln w="9525">
            <a:noFill/>
            <a:miter lim="800000"/>
            <a:headEnd/>
            <a:tailEnd/>
          </a:ln>
        </p:spPr>
        <p:txBody>
          <a:bodyPr lIns="75231" tIns="37617" rIns="75231" bIns="37617">
            <a:spAutoFit/>
          </a:bodyPr>
          <a:lstStyle/>
          <a:p>
            <a:pPr algn="ctr"/>
            <a:r>
              <a:rPr lang="pl-PL" sz="1000">
                <a:latin typeface="Calibri" pitchFamily="34" charset="0"/>
              </a:rPr>
              <a:t>Workflow description and execution</a:t>
            </a:r>
          </a:p>
        </p:txBody>
      </p:sp>
      <p:grpSp>
        <p:nvGrpSpPr>
          <p:cNvPr id="197" name="Grupa 190"/>
          <p:cNvGrpSpPr>
            <a:grpSpLocks/>
          </p:cNvGrpSpPr>
          <p:nvPr/>
        </p:nvGrpSpPr>
        <p:grpSpPr bwMode="auto">
          <a:xfrm>
            <a:off x="698400" y="580382"/>
            <a:ext cx="1421280" cy="1718100"/>
            <a:chOff x="359792" y="610964"/>
            <a:chExt cx="1727771" cy="2088516"/>
          </a:xfrm>
        </p:grpSpPr>
        <p:sp>
          <p:nvSpPr>
            <p:cNvPr id="6246" name="pole tekstowe 191"/>
            <p:cNvSpPr txBox="1">
              <a:spLocks noChangeArrowheads="1"/>
            </p:cNvSpPr>
            <p:nvPr/>
          </p:nvSpPr>
          <p:spPr bwMode="auto">
            <a:xfrm>
              <a:off x="359792" y="2267483"/>
              <a:ext cx="863886" cy="280599"/>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361" name="Prostokąt zaokrąglony 360"/>
            <p:cNvSpPr/>
            <p:nvPr/>
          </p:nvSpPr>
          <p:spPr bwMode="auto">
            <a:xfrm>
              <a:off x="431563" y="1619334"/>
              <a:ext cx="721218"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2" name="Prostokąt zaokrąglony 361"/>
            <p:cNvSpPr/>
            <p:nvPr/>
          </p:nvSpPr>
          <p:spPr bwMode="auto">
            <a:xfrm>
              <a:off x="1294574" y="1619334"/>
              <a:ext cx="721218"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249" name="pole tekstowe 194"/>
            <p:cNvSpPr txBox="1">
              <a:spLocks noChangeArrowheads="1"/>
            </p:cNvSpPr>
            <p:nvPr/>
          </p:nvSpPr>
          <p:spPr bwMode="auto">
            <a:xfrm>
              <a:off x="1295138" y="2267483"/>
              <a:ext cx="792425" cy="299305"/>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grpSp>
          <p:nvGrpSpPr>
            <p:cNvPr id="203" name="Grupa 381"/>
            <p:cNvGrpSpPr>
              <a:grpSpLocks/>
            </p:cNvGrpSpPr>
            <p:nvPr/>
          </p:nvGrpSpPr>
          <p:grpSpPr bwMode="auto">
            <a:xfrm>
              <a:off x="1152525" y="1547592"/>
              <a:ext cx="142875" cy="1151888"/>
              <a:chOff x="1151880" y="1331805"/>
              <a:chExt cx="144016" cy="1151888"/>
            </a:xfrm>
          </p:grpSpPr>
          <p:cxnSp>
            <p:nvCxnSpPr>
              <p:cNvPr id="370" name="Łącznik prosty 369"/>
              <p:cNvCxnSpPr/>
              <p:nvPr/>
            </p:nvCxnSpPr>
            <p:spPr>
              <a:xfrm>
                <a:off x="1152138" y="1907732"/>
                <a:ext cx="142926"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71" name="Łącznik prosty ze strzałką 370"/>
              <p:cNvCxnSpPr/>
              <p:nvPr/>
            </p:nvCxnSpPr>
            <p:spPr>
              <a:xfrm rot="5400000">
                <a:off x="646756" y="1907732"/>
                <a:ext cx="1151923"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sp>
          <p:nvSpPr>
            <p:cNvPr id="6251" name="pole tekstowe 196"/>
            <p:cNvSpPr txBox="1">
              <a:spLocks noChangeArrowheads="1"/>
            </p:cNvSpPr>
            <p:nvPr/>
          </p:nvSpPr>
          <p:spPr bwMode="auto">
            <a:xfrm>
              <a:off x="798086" y="1258960"/>
              <a:ext cx="857533" cy="299305"/>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366" name="Prostokąt zaokrąglony 365"/>
            <p:cNvSpPr/>
            <p:nvPr/>
          </p:nvSpPr>
          <p:spPr bwMode="auto">
            <a:xfrm>
              <a:off x="863944" y="610964"/>
              <a:ext cx="719467" cy="936593"/>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253" name="Obraz 198" descr="admin.png"/>
            <p:cNvPicPr>
              <a:picLocks noChangeAspect="1"/>
            </p:cNvPicPr>
            <p:nvPr/>
          </p:nvPicPr>
          <p:blipFill>
            <a:blip r:embed="rId9" cstate="print"/>
            <a:srcRect/>
            <a:stretch>
              <a:fillRect/>
            </a:stretch>
          </p:blipFill>
          <p:spPr bwMode="auto">
            <a:xfrm>
              <a:off x="1022494" y="697602"/>
              <a:ext cx="434929" cy="576064"/>
            </a:xfrm>
            <a:prstGeom prst="rect">
              <a:avLst/>
            </a:prstGeom>
            <a:noFill/>
            <a:ln w="9525">
              <a:noFill/>
              <a:miter lim="800000"/>
              <a:headEnd/>
              <a:tailEnd/>
            </a:ln>
          </p:spPr>
        </p:pic>
        <p:pic>
          <p:nvPicPr>
            <p:cNvPr id="6254" name="Obraz 199" descr="admin.png"/>
            <p:cNvPicPr>
              <a:picLocks noChangeAspect="1"/>
            </p:cNvPicPr>
            <p:nvPr/>
          </p:nvPicPr>
          <p:blipFill>
            <a:blip r:embed="rId10" cstate="print"/>
            <a:srcRect/>
            <a:stretch>
              <a:fillRect/>
            </a:stretch>
          </p:blipFill>
          <p:spPr bwMode="auto">
            <a:xfrm>
              <a:off x="568501" y="1713551"/>
              <a:ext cx="434929" cy="555819"/>
            </a:xfrm>
            <a:prstGeom prst="rect">
              <a:avLst/>
            </a:prstGeom>
            <a:noFill/>
            <a:ln w="9525">
              <a:noFill/>
              <a:miter lim="800000"/>
              <a:headEnd/>
              <a:tailEnd/>
            </a:ln>
          </p:spPr>
        </p:pic>
        <p:pic>
          <p:nvPicPr>
            <p:cNvPr id="6255" name="Obraz 200" descr="admin.png"/>
            <p:cNvPicPr>
              <a:picLocks noChangeAspect="1"/>
            </p:cNvPicPr>
            <p:nvPr/>
          </p:nvPicPr>
          <p:blipFill>
            <a:blip r:embed="rId11" cstate="print"/>
            <a:srcRect/>
            <a:stretch>
              <a:fillRect/>
            </a:stretch>
          </p:blipFill>
          <p:spPr bwMode="auto">
            <a:xfrm>
              <a:off x="1469173" y="1713551"/>
              <a:ext cx="433538" cy="555819"/>
            </a:xfrm>
            <a:prstGeom prst="rect">
              <a:avLst/>
            </a:prstGeom>
            <a:noFill/>
            <a:ln w="9525">
              <a:noFill/>
              <a:miter lim="800000"/>
              <a:headEnd/>
              <a:tailEnd/>
            </a:ln>
          </p:spPr>
        </p:pic>
      </p:grpSp>
      <p:sp>
        <p:nvSpPr>
          <p:cNvPr id="6210" name="pole tekstowe 303"/>
          <p:cNvSpPr txBox="1">
            <a:spLocks noChangeArrowheads="1"/>
          </p:cNvSpPr>
          <p:nvPr/>
        </p:nvSpPr>
        <p:spPr bwMode="auto">
          <a:xfrm>
            <a:off x="642240" y="3781837"/>
            <a:ext cx="1481760" cy="230424"/>
          </a:xfrm>
          <a:prstGeom prst="rect">
            <a:avLst/>
          </a:prstGeom>
          <a:noFill/>
          <a:ln w="9525">
            <a:noFill/>
            <a:miter lim="800000"/>
            <a:headEnd/>
            <a:tailEnd/>
          </a:ln>
        </p:spPr>
        <p:txBody>
          <a:bodyPr lIns="75231" tIns="37617" rIns="75231" bIns="37617">
            <a:spAutoFit/>
          </a:bodyPr>
          <a:lstStyle/>
          <a:p>
            <a:pPr algn="ctr"/>
            <a:r>
              <a:rPr lang="es-ES" sz="1000">
                <a:latin typeface="Calibri" pitchFamily="34" charset="0"/>
              </a:rPr>
              <a:t>Security mgmt. interface</a:t>
            </a:r>
            <a:endParaRPr lang="pl-PL" sz="1000">
              <a:latin typeface="Calibri" pitchFamily="34" charset="0"/>
            </a:endParaRPr>
          </a:p>
        </p:txBody>
      </p:sp>
      <p:sp>
        <p:nvSpPr>
          <p:cNvPr id="6211" name="pole tekstowe 232"/>
          <p:cNvSpPr txBox="1">
            <a:spLocks noChangeArrowheads="1"/>
          </p:cNvSpPr>
          <p:nvPr/>
        </p:nvSpPr>
        <p:spPr bwMode="auto">
          <a:xfrm>
            <a:off x="4135680" y="5484096"/>
            <a:ext cx="295200" cy="184666"/>
          </a:xfrm>
          <a:prstGeom prst="rect">
            <a:avLst/>
          </a:prstGeom>
          <a:noFill/>
          <a:ln w="9525">
            <a:noFill/>
            <a:miter lim="800000"/>
            <a:headEnd/>
            <a:tailEnd/>
          </a:ln>
        </p:spPr>
        <p:txBody>
          <a:bodyPr lIns="0" tIns="0" rIns="0" bIns="0">
            <a:spAutoFit/>
          </a:bodyPr>
          <a:lstStyle/>
          <a:p>
            <a:r>
              <a:rPr lang="pl-PL" sz="1200">
                <a:latin typeface="Calibri" pitchFamily="34" charset="0"/>
              </a:rPr>
              <a:t>T2.</a:t>
            </a:r>
            <a:r>
              <a:rPr lang="es-ES" sz="1200">
                <a:latin typeface="Calibri" pitchFamily="34" charset="0"/>
              </a:rPr>
              <a:t>6</a:t>
            </a:r>
            <a:endParaRPr lang="en-US" sz="1200">
              <a:latin typeface="Calibri" pitchFamily="34" charset="0"/>
            </a:endParaRPr>
          </a:p>
        </p:txBody>
      </p:sp>
      <p:sp>
        <p:nvSpPr>
          <p:cNvPr id="6212" name="pole tekstowe 230"/>
          <p:cNvSpPr txBox="1">
            <a:spLocks noChangeArrowheads="1"/>
          </p:cNvSpPr>
          <p:nvPr/>
        </p:nvSpPr>
        <p:spPr bwMode="auto">
          <a:xfrm>
            <a:off x="2992321" y="5249351"/>
            <a:ext cx="1185120" cy="406913"/>
          </a:xfrm>
          <a:prstGeom prst="rect">
            <a:avLst/>
          </a:prstGeom>
          <a:noFill/>
          <a:ln w="9525">
            <a:noFill/>
            <a:miter lim="800000"/>
            <a:headEnd/>
            <a:tailEnd/>
          </a:ln>
        </p:spPr>
        <p:txBody>
          <a:bodyPr lIns="82936" tIns="41469" rIns="82936" bIns="41469">
            <a:spAutoFit/>
          </a:bodyPr>
          <a:lstStyle/>
          <a:p>
            <a:pPr algn="ctr"/>
            <a:r>
              <a:rPr lang="es-ES" sz="1000">
                <a:latin typeface="Calibri" pitchFamily="34" charset="0"/>
              </a:rPr>
              <a:t>Security</a:t>
            </a:r>
            <a:endParaRPr lang="pl-PL" sz="1000">
              <a:latin typeface="Calibri" pitchFamily="34" charset="0"/>
            </a:endParaRPr>
          </a:p>
          <a:p>
            <a:pPr algn="ctr"/>
            <a:r>
              <a:rPr lang="pl-PL" sz="1000">
                <a:latin typeface="Calibri" pitchFamily="34" charset="0"/>
              </a:rPr>
              <a:t>f</a:t>
            </a:r>
            <a:r>
              <a:rPr lang="es-ES" sz="1000">
                <a:latin typeface="Calibri" pitchFamily="34" charset="0"/>
              </a:rPr>
              <a:t>ramework</a:t>
            </a:r>
            <a:endParaRPr lang="pl-PL" sz="1000">
              <a:latin typeface="Calibri" pitchFamily="34" charset="0"/>
            </a:endParaRPr>
          </a:p>
        </p:txBody>
      </p:sp>
      <p:sp>
        <p:nvSpPr>
          <p:cNvPr id="318" name="Prostokąt zaokrąglony 228"/>
          <p:cNvSpPr/>
          <p:nvPr/>
        </p:nvSpPr>
        <p:spPr bwMode="auto">
          <a:xfrm>
            <a:off x="3068640" y="5131259"/>
            <a:ext cx="1422720" cy="593342"/>
          </a:xfrm>
          <a:prstGeom prst="roundRect">
            <a:avLst>
              <a:gd name="adj" fmla="val 621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319" name="Prostokąt zaokrąglony 231"/>
          <p:cNvSpPr/>
          <p:nvPr/>
        </p:nvSpPr>
        <p:spPr bwMode="auto">
          <a:xfrm>
            <a:off x="4063681" y="5471135"/>
            <a:ext cx="367200" cy="1828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sp>
        <p:nvSpPr>
          <p:cNvPr id="320" name="Prostokąt zaokrąglony 229"/>
          <p:cNvSpPr/>
          <p:nvPr/>
        </p:nvSpPr>
        <p:spPr bwMode="auto">
          <a:xfrm>
            <a:off x="3156480" y="5217668"/>
            <a:ext cx="830880" cy="436365"/>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a:p>
        </p:txBody>
      </p:sp>
      <p:grpSp>
        <p:nvGrpSpPr>
          <p:cNvPr id="204" name="Grupa 211"/>
          <p:cNvGrpSpPr>
            <a:grpSpLocks/>
          </p:cNvGrpSpPr>
          <p:nvPr/>
        </p:nvGrpSpPr>
        <p:grpSpPr bwMode="auto">
          <a:xfrm>
            <a:off x="2754721" y="3417479"/>
            <a:ext cx="313920" cy="1893798"/>
            <a:chOff x="3240109" y="4787947"/>
            <a:chExt cx="982307" cy="870645"/>
          </a:xfrm>
        </p:grpSpPr>
        <p:cxnSp>
          <p:nvCxnSpPr>
            <p:cNvPr id="358" name="Łącznik prosty 212"/>
            <p:cNvCxnSpPr/>
            <p:nvPr/>
          </p:nvCxnSpPr>
          <p:spPr>
            <a:xfrm rot="5400000">
              <a:off x="2805116" y="5222939"/>
              <a:ext cx="869983"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9" name="Łącznik prosty ze strzałką 213"/>
            <p:cNvCxnSpPr/>
            <p:nvPr/>
          </p:nvCxnSpPr>
          <p:spPr>
            <a:xfrm>
              <a:off x="3240109" y="5657930"/>
              <a:ext cx="982307" cy="66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6" name="Grupa 211"/>
          <p:cNvGrpSpPr>
            <a:grpSpLocks/>
          </p:cNvGrpSpPr>
          <p:nvPr/>
        </p:nvGrpSpPr>
        <p:grpSpPr bwMode="auto">
          <a:xfrm>
            <a:off x="2754721" y="5546023"/>
            <a:ext cx="313920" cy="411883"/>
            <a:chOff x="3240105" y="5468895"/>
            <a:chExt cx="982310" cy="189035"/>
          </a:xfrm>
        </p:grpSpPr>
        <p:cxnSp>
          <p:nvCxnSpPr>
            <p:cNvPr id="356" name="Łącznik prosty 212"/>
            <p:cNvCxnSpPr/>
            <p:nvPr/>
          </p:nvCxnSpPr>
          <p:spPr>
            <a:xfrm rot="16200000" flipH="1">
              <a:off x="3145586" y="5563413"/>
              <a:ext cx="189035"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7" name="Łącznik prosty ze strzałką 213"/>
            <p:cNvCxnSpPr/>
            <p:nvPr/>
          </p:nvCxnSpPr>
          <p:spPr>
            <a:xfrm>
              <a:off x="3240105" y="5468895"/>
              <a:ext cx="98231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1" name="Łącznik prosty 212"/>
          <p:cNvCxnSpPr/>
          <p:nvPr/>
        </p:nvCxnSpPr>
        <p:spPr bwMode="auto">
          <a:xfrm flipV="1">
            <a:off x="2754721" y="5957906"/>
            <a:ext cx="29664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332" name="Prostokąt zaokrąglony 273"/>
          <p:cNvSpPr/>
          <p:nvPr/>
        </p:nvSpPr>
        <p:spPr bwMode="auto">
          <a:xfrm>
            <a:off x="6557760" y="4154837"/>
            <a:ext cx="1949760" cy="296671"/>
          </a:xfrm>
          <a:prstGeom prst="roundRect">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lIns="82936" tIns="41469" rIns="82936" bIns="41469" anchor="ctr"/>
          <a:lstStyle/>
          <a:p>
            <a:pPr algn="ctr">
              <a:defRPr/>
            </a:pPr>
            <a:endParaRPr lang="en-US"/>
          </a:p>
        </p:txBody>
      </p:sp>
      <p:sp>
        <p:nvSpPr>
          <p:cNvPr id="333" name="pole tekstowe 35"/>
          <p:cNvSpPr txBox="1">
            <a:spLocks noChangeArrowheads="1"/>
          </p:cNvSpPr>
          <p:nvPr/>
        </p:nvSpPr>
        <p:spPr bwMode="auto">
          <a:xfrm>
            <a:off x="6559201" y="4167798"/>
            <a:ext cx="1955520" cy="267868"/>
          </a:xfrm>
          <a:prstGeom prst="rect">
            <a:avLst/>
          </a:prstGeom>
          <a:noFill/>
          <a:ln w="9525">
            <a:noFill/>
            <a:miter lim="800000"/>
            <a:headEnd/>
            <a:tailEnd/>
          </a:ln>
        </p:spPr>
        <p:txBody>
          <a:bodyPr lIns="82936" tIns="41469" rIns="82936" bIns="41469">
            <a:spAutoFit/>
          </a:bodyPr>
          <a:lstStyle/>
          <a:p>
            <a:pPr algn="ctr">
              <a:defRPr/>
            </a:pPr>
            <a:r>
              <a:rPr lang="en-US" sz="1200" dirty="0">
                <a:latin typeface="+mj-lt"/>
              </a:rPr>
              <a:t>Web Service security agent</a:t>
            </a:r>
          </a:p>
        </p:txBody>
      </p:sp>
      <p:grpSp>
        <p:nvGrpSpPr>
          <p:cNvPr id="207" name="Group 298"/>
          <p:cNvGrpSpPr>
            <a:grpSpLocks/>
          </p:cNvGrpSpPr>
          <p:nvPr/>
        </p:nvGrpSpPr>
        <p:grpSpPr bwMode="auto">
          <a:xfrm>
            <a:off x="5486401" y="2773731"/>
            <a:ext cx="355680" cy="401803"/>
            <a:chOff x="5604481" y="2528906"/>
            <a:chExt cx="391680" cy="442845"/>
          </a:xfrm>
        </p:grpSpPr>
        <p:sp>
          <p:nvSpPr>
            <p:cNvPr id="342" name="Prostokąt zaokrąglony 341"/>
            <p:cNvSpPr/>
            <p:nvPr/>
          </p:nvSpPr>
          <p:spPr bwMode="auto">
            <a:xfrm>
              <a:off x="5810628" y="2528906"/>
              <a:ext cx="185533" cy="131743"/>
            </a:xfrm>
            <a:prstGeom prst="roundRect">
              <a:avLst/>
            </a:prstGeom>
            <a:solidFill>
              <a:schemeClr val="tx1">
                <a:alpha val="19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3" name="Prostokąt zaokrąglony 342"/>
            <p:cNvSpPr/>
            <p:nvPr/>
          </p:nvSpPr>
          <p:spPr bwMode="auto">
            <a:xfrm>
              <a:off x="5604481" y="2687632"/>
              <a:ext cx="185533" cy="130155"/>
            </a:xfrm>
            <a:prstGeom prst="roundRect">
              <a:avLst/>
            </a:prstGeom>
            <a:solidFill>
              <a:srgbClr val="00B050">
                <a:alpha val="19000"/>
              </a:srgb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4" name="Prostokąt zaokrąglony 343"/>
            <p:cNvSpPr/>
            <p:nvPr/>
          </p:nvSpPr>
          <p:spPr bwMode="auto">
            <a:xfrm>
              <a:off x="5810628" y="2687632"/>
              <a:ext cx="185533" cy="130155"/>
            </a:xfrm>
            <a:prstGeom prst="roundRect">
              <a:avLst/>
            </a:prstGeom>
            <a:solidFill>
              <a:schemeClr val="accent1">
                <a:alpha val="19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6" name="Prostokąt zaokrąglony 345"/>
            <p:cNvSpPr/>
            <p:nvPr/>
          </p:nvSpPr>
          <p:spPr bwMode="auto">
            <a:xfrm>
              <a:off x="5810628" y="2836834"/>
              <a:ext cx="185533" cy="131743"/>
            </a:xfrm>
            <a:prstGeom prst="roundRect">
              <a:avLst/>
            </a:prstGeom>
            <a:solidFill>
              <a:srgbClr val="FFFF00">
                <a:alpha val="25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7" name="Prostokąt zaokrąglony 346"/>
            <p:cNvSpPr/>
            <p:nvPr/>
          </p:nvSpPr>
          <p:spPr bwMode="auto">
            <a:xfrm>
              <a:off x="5604481" y="2528906"/>
              <a:ext cx="185533" cy="131743"/>
            </a:xfrm>
            <a:prstGeom prst="roundRect">
              <a:avLst/>
            </a:prstGeom>
            <a:solidFill>
              <a:schemeClr val="accent5">
                <a:lumMod val="60000"/>
                <a:lumOff val="40000"/>
                <a:alpha val="19000"/>
              </a:schemeClr>
            </a:solidFill>
            <a:ln w="9525">
              <a:solidFill>
                <a:schemeClr val="accent5">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9" name="Prostokąt zaokrąglony 117"/>
            <p:cNvSpPr/>
            <p:nvPr/>
          </p:nvSpPr>
          <p:spPr bwMode="auto">
            <a:xfrm>
              <a:off x="5604481" y="2840008"/>
              <a:ext cx="185533" cy="131743"/>
            </a:xfrm>
            <a:prstGeom prst="roundRect">
              <a:avLst/>
            </a:prstGeom>
            <a:solidFill>
              <a:srgbClr val="FFC000">
                <a:alpha val="19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8" name="Group 301"/>
          <p:cNvGrpSpPr>
            <a:grpSpLocks/>
          </p:cNvGrpSpPr>
          <p:nvPr/>
        </p:nvGrpSpPr>
        <p:grpSpPr bwMode="auto">
          <a:xfrm>
            <a:off x="4718881" y="2770851"/>
            <a:ext cx="354240" cy="401803"/>
            <a:chOff x="4757041" y="2525308"/>
            <a:chExt cx="391680" cy="442845"/>
          </a:xfrm>
        </p:grpSpPr>
        <p:sp>
          <p:nvSpPr>
            <p:cNvPr id="337" name="Prostokąt zaokrąglony 116"/>
            <p:cNvSpPr/>
            <p:nvPr/>
          </p:nvSpPr>
          <p:spPr bwMode="auto">
            <a:xfrm>
              <a:off x="4962434" y="2525308"/>
              <a:ext cx="186287" cy="131743"/>
            </a:xfrm>
            <a:prstGeom prst="roundRect">
              <a:avLst/>
            </a:prstGeom>
            <a:solidFill>
              <a:schemeClr val="tx1">
                <a:alpha val="19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8" name="Prostokąt zaokrąglony 117"/>
            <p:cNvSpPr/>
            <p:nvPr/>
          </p:nvSpPr>
          <p:spPr bwMode="auto">
            <a:xfrm>
              <a:off x="4757041" y="2684034"/>
              <a:ext cx="186286" cy="130155"/>
            </a:xfrm>
            <a:prstGeom prst="roundRect">
              <a:avLst/>
            </a:prstGeom>
            <a:solidFill>
              <a:srgbClr val="00B050">
                <a:alpha val="19000"/>
              </a:srgb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9" name="Prostokąt zaokrąglony 114"/>
            <p:cNvSpPr/>
            <p:nvPr/>
          </p:nvSpPr>
          <p:spPr bwMode="auto">
            <a:xfrm>
              <a:off x="4962434" y="2684034"/>
              <a:ext cx="186287" cy="130155"/>
            </a:xfrm>
            <a:prstGeom prst="roundRect">
              <a:avLst/>
            </a:prstGeom>
            <a:solidFill>
              <a:schemeClr val="accent1">
                <a:alpha val="19000"/>
              </a:scheme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0" name="Prostokąt zaokrąglony 115"/>
            <p:cNvSpPr/>
            <p:nvPr/>
          </p:nvSpPr>
          <p:spPr bwMode="auto">
            <a:xfrm>
              <a:off x="4962434" y="2833236"/>
              <a:ext cx="186287" cy="131743"/>
            </a:xfrm>
            <a:prstGeom prst="roundRect">
              <a:avLst/>
            </a:prstGeom>
            <a:solidFill>
              <a:srgbClr val="FFFF00">
                <a:alpha val="25000"/>
              </a:srgbClr>
            </a:solid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41" name="Prostokąt zaokrąglony 117"/>
            <p:cNvSpPr/>
            <p:nvPr/>
          </p:nvSpPr>
          <p:spPr bwMode="auto">
            <a:xfrm>
              <a:off x="4757041" y="2836410"/>
              <a:ext cx="186286" cy="131743"/>
            </a:xfrm>
            <a:prstGeom prst="roundRect">
              <a:avLst/>
            </a:prstGeom>
            <a:solidFill>
              <a:srgbClr val="FFC000">
                <a:alpha val="19000"/>
              </a:srgbClr>
            </a:solidFill>
            <a:ln w="95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9" name="Grupa 199"/>
          <p:cNvGrpSpPr>
            <a:grpSpLocks/>
          </p:cNvGrpSpPr>
          <p:nvPr/>
        </p:nvGrpSpPr>
        <p:grpSpPr bwMode="auto">
          <a:xfrm>
            <a:off x="3592802" y="1337902"/>
            <a:ext cx="2550772" cy="247737"/>
            <a:chOff x="7056536" y="1464470"/>
            <a:chExt cx="2812880" cy="272771"/>
          </a:xfrm>
        </p:grpSpPr>
        <p:sp>
          <p:nvSpPr>
            <p:cNvPr id="198" name="Prostokąt zaokrąglony 197"/>
            <p:cNvSpPr/>
            <p:nvPr/>
          </p:nvSpPr>
          <p:spPr bwMode="auto">
            <a:xfrm>
              <a:off x="7056536" y="1464470"/>
              <a:ext cx="2812880" cy="263223"/>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6230" name="pole tekstowe 302"/>
            <p:cNvSpPr txBox="1">
              <a:spLocks noChangeArrowheads="1"/>
            </p:cNvSpPr>
            <p:nvPr/>
          </p:nvSpPr>
          <p:spPr bwMode="auto">
            <a:xfrm>
              <a:off x="7128543" y="1475583"/>
              <a:ext cx="2740872" cy="261658"/>
            </a:xfrm>
            <a:prstGeom prst="rect">
              <a:avLst/>
            </a:prstGeom>
            <a:noFill/>
            <a:ln w="9525">
              <a:noFill/>
              <a:miter lim="800000"/>
              <a:headEnd/>
              <a:tailEnd/>
            </a:ln>
          </p:spPr>
          <p:txBody>
            <a:bodyPr wrap="square" lIns="82945" tIns="41473" rIns="82945" bIns="41473">
              <a:spAutoFit/>
            </a:bodyPr>
            <a:lstStyle/>
            <a:p>
              <a:pPr algn="ctr"/>
              <a:r>
                <a:rPr lang="pl-PL" sz="1000">
                  <a:latin typeface="Calibri" pitchFamily="34" charset="0"/>
                </a:rPr>
                <a:t>Modules available in advanced prototype</a:t>
              </a:r>
            </a:p>
          </p:txBody>
        </p:sp>
      </p:grpSp>
      <p:sp>
        <p:nvSpPr>
          <p:cNvPr id="199" name="Prostokąt zaokrąglony 198"/>
          <p:cNvSpPr/>
          <p:nvPr/>
        </p:nvSpPr>
        <p:spPr bwMode="auto">
          <a:xfrm>
            <a:off x="701280" y="3102086"/>
            <a:ext cx="1363680" cy="237625"/>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0" name="Prostokąt zaokrąglony 199"/>
          <p:cNvSpPr/>
          <p:nvPr/>
        </p:nvSpPr>
        <p:spPr bwMode="auto">
          <a:xfrm>
            <a:off x="701280" y="3408839"/>
            <a:ext cx="1363680" cy="32835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2" name="Prostokąt zaokrąglony 201"/>
          <p:cNvSpPr/>
          <p:nvPr/>
        </p:nvSpPr>
        <p:spPr bwMode="auto">
          <a:xfrm>
            <a:off x="701280" y="3796239"/>
            <a:ext cx="1363680" cy="237625"/>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5231" tIns="37617" rIns="75231" bIns="37617" anchor="ctr"/>
          <a:lstStyle/>
          <a:p>
            <a:pPr algn="ctr">
              <a:defRPr/>
            </a:pPr>
            <a:endParaRPr lang="en-US"/>
          </a:p>
        </p:txBody>
      </p:sp>
      <p:sp>
        <p:nvSpPr>
          <p:cNvPr id="205" name="Prostokąt zaokrąglony 204"/>
          <p:cNvSpPr/>
          <p:nvPr/>
        </p:nvSpPr>
        <p:spPr bwMode="auto">
          <a:xfrm>
            <a:off x="699840" y="4889314"/>
            <a:ext cx="1362240" cy="237624"/>
          </a:xfrm>
          <a:prstGeom prst="roundRect">
            <a:avLst>
              <a:gd name="adj" fmla="val 11943"/>
            </a:avLst>
          </a:prstGeom>
          <a:noFill/>
          <a:ln w="254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212" name="Title 1"/>
          <p:cNvSpPr txBox="1">
            <a:spLocks/>
          </p:cNvSpPr>
          <p:nvPr/>
        </p:nvSpPr>
        <p:spPr>
          <a:xfrm>
            <a:off x="1332000" y="14400"/>
            <a:ext cx="6984000" cy="1036800"/>
          </a:xfrm>
          <a:prstGeom prst="rect">
            <a:avLst/>
          </a:prstGeom>
        </p:spPr>
        <p:txBody>
          <a:bodyPr anchor="ctr" anchorCtr="0"/>
          <a:lstStyle/>
          <a:p>
            <a:pPr marL="0" marR="0" lvl="0" indent="0" algn="ctr" fontAlgn="auto">
              <a:lnSpc>
                <a:spcPct val="100000"/>
              </a:lnSpc>
              <a:spcBef>
                <a:spcPct val="0"/>
              </a:spcBef>
              <a:spcAft>
                <a:spcPts val="0"/>
              </a:spcAft>
              <a:buClrTx/>
              <a:buSzPct val="45000"/>
              <a:tabLst/>
              <a:defRPr/>
            </a:pPr>
            <a:r>
              <a:rPr lang="pl-PL" sz="36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Architecture</a:t>
            </a:r>
            <a:r>
              <a:rPr lang="en-US" sz="3600" dirty="0" smtClean="0">
                <a:solidFill>
                  <a:schemeClr val="tx2">
                    <a:satMod val="130000"/>
                  </a:schemeClr>
                </a:solidFill>
                <a:effectLst>
                  <a:outerShdw blurRad="38100" dist="38100" dir="2700000" algn="tl">
                    <a:srgbClr val="000000">
                      <a:alpha val="43137"/>
                    </a:srgbClr>
                  </a:outerShdw>
                </a:effectLst>
                <a:latin typeface="+mj-lt"/>
                <a:ea typeface="+mj-ea"/>
                <a:cs typeface="+mj-cs"/>
              </a:rPr>
              <a:t> </a:t>
            </a:r>
            <a:r>
              <a:rPr lang="en-US" sz="3600" dirty="0">
                <a:solidFill>
                  <a:schemeClr val="tx2">
                    <a:satMod val="130000"/>
                  </a:schemeClr>
                </a:solidFill>
                <a:effectLst>
                  <a:outerShdw blurRad="38100" dist="38100" dir="2700000" algn="tl">
                    <a:srgbClr val="000000">
                      <a:alpha val="43137"/>
                    </a:srgbClr>
                  </a:outerShdw>
                </a:effectLst>
                <a:latin typeface="+mj-lt"/>
                <a:ea typeface="+mj-ea"/>
                <a:cs typeface="+mj-cs"/>
              </a:rPr>
              <a:t>of cloud platform</a:t>
            </a:r>
          </a:p>
        </p:txBody>
      </p:sp>
    </p:spTree>
    <p:extLst>
      <p:ext uri="{BB962C8B-B14F-4D97-AF65-F5344CB8AC3E}">
        <p14:creationId xmlns:p14="http://schemas.microsoft.com/office/powerpoint/2010/main" val="245422176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buSzPct val="45000"/>
              <a:defRPr/>
            </a:pPr>
            <a:r>
              <a:rPr lang="pl-PL" dirty="0" smtClean="0">
                <a:solidFill>
                  <a:schemeClr val="tx2">
                    <a:satMod val="130000"/>
                  </a:schemeClr>
                </a:solidFill>
                <a:effectLst>
                  <a:outerShdw blurRad="38100" dist="38100" dir="2700000" algn="tl">
                    <a:srgbClr val="000000">
                      <a:alpha val="43137"/>
                    </a:srgbClr>
                  </a:outerShdw>
                </a:effectLst>
              </a:rPr>
              <a:t>Resource </a:t>
            </a:r>
            <a:r>
              <a:rPr lang="en-US" dirty="0" err="1">
                <a:solidFill>
                  <a:schemeClr val="tx2">
                    <a:satMod val="130000"/>
                  </a:schemeClr>
                </a:solidFill>
                <a:effectLst>
                  <a:outerShdw blurRad="38100" dist="38100" dir="2700000" algn="tl">
                    <a:srgbClr val="000000">
                      <a:alpha val="43137"/>
                    </a:srgbClr>
                  </a:outerShdw>
                </a:effectLst>
              </a:rPr>
              <a:t>a</a:t>
            </a:r>
            <a:r>
              <a:rPr lang="pl-PL" dirty="0" err="1" smtClean="0">
                <a:solidFill>
                  <a:schemeClr val="tx2">
                    <a:satMod val="130000"/>
                  </a:schemeClr>
                </a:solidFill>
                <a:effectLst>
                  <a:outerShdw blurRad="38100" dist="38100" dir="2700000" algn="tl">
                    <a:srgbClr val="000000">
                      <a:alpha val="43137"/>
                    </a:srgbClr>
                  </a:outerShdw>
                </a:effectLst>
              </a:rPr>
              <a:t>llocation</a:t>
            </a:r>
            <a:r>
              <a:rPr lang="pl-PL" dirty="0" smtClean="0">
                <a:solidFill>
                  <a:schemeClr val="tx2">
                    <a:satMod val="130000"/>
                  </a:schemeClr>
                </a:solidFill>
                <a:effectLst>
                  <a:outerShdw blurRad="38100" dist="38100" dir="2700000" algn="tl">
                    <a:srgbClr val="000000">
                      <a:alpha val="43137"/>
                    </a:srgbClr>
                  </a:outerShdw>
                </a:effectLst>
              </a:rPr>
              <a:t> </a:t>
            </a:r>
            <a:r>
              <a:rPr lang="en-US" dirty="0">
                <a:solidFill>
                  <a:schemeClr val="tx2">
                    <a:satMod val="130000"/>
                  </a:schemeClr>
                </a:solidFill>
                <a:effectLst>
                  <a:outerShdw blurRad="38100" dist="38100" dir="2700000" algn="tl">
                    <a:srgbClr val="000000">
                      <a:alpha val="43137"/>
                    </a:srgbClr>
                  </a:outerShdw>
                </a:effectLst>
              </a:rPr>
              <a:t>m</a:t>
            </a:r>
            <a:r>
              <a:rPr lang="pl-PL" dirty="0" err="1" smtClean="0">
                <a:solidFill>
                  <a:schemeClr val="tx2">
                    <a:satMod val="130000"/>
                  </a:schemeClr>
                </a:solidFill>
                <a:effectLst>
                  <a:outerShdw blurRad="38100" dist="38100" dir="2700000" algn="tl">
                    <a:srgbClr val="000000">
                      <a:alpha val="43137"/>
                    </a:srgbClr>
                  </a:outerShdw>
                </a:effectLst>
              </a:rPr>
              <a:t>anagement</a:t>
            </a:r>
            <a:endParaRPr lang="en-US" dirty="0">
              <a:solidFill>
                <a:schemeClr val="tx2">
                  <a:satMod val="130000"/>
                </a:schemeClr>
              </a:solidFill>
              <a:effectLst>
                <a:outerShdw blurRad="38100" dist="38100" dir="2700000" algn="tl">
                  <a:srgbClr val="000000">
                    <a:alpha val="43137"/>
                  </a:srgbClr>
                </a:outerShdw>
              </a:effectLst>
            </a:endParaRPr>
          </a:p>
        </p:txBody>
      </p:sp>
      <p:sp>
        <p:nvSpPr>
          <p:cNvPr id="25" name="Prostokąt zaokrąglony 24"/>
          <p:cNvSpPr/>
          <p:nvPr/>
        </p:nvSpPr>
        <p:spPr bwMode="auto">
          <a:xfrm>
            <a:off x="486720" y="2780933"/>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820800" y="2636917"/>
            <a:ext cx="1537920" cy="276509"/>
            <a:chOff x="2392910" y="1835620"/>
            <a:chExt cx="2191279" cy="305238"/>
          </a:xfrm>
        </p:grpSpPr>
        <p:sp>
          <p:nvSpPr>
            <p:cNvPr id="21" name="Prostokąt zaokrąglony 20"/>
            <p:cNvSpPr/>
            <p:nvPr/>
          </p:nvSpPr>
          <p:spPr bwMode="auto">
            <a:xfrm>
              <a:off x="2392910" y="1835620"/>
              <a:ext cx="20620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31" name="pole tekstowe 291"/>
            <p:cNvSpPr txBox="1">
              <a:spLocks noChangeArrowheads="1"/>
            </p:cNvSpPr>
            <p:nvPr/>
          </p:nvSpPr>
          <p:spPr bwMode="auto">
            <a:xfrm>
              <a:off x="2402397" y="1835620"/>
              <a:ext cx="2181792" cy="288791"/>
            </a:xfrm>
            <a:prstGeom prst="rect">
              <a:avLst/>
            </a:prstGeom>
            <a:noFill/>
            <a:ln w="9525">
              <a:noFill/>
              <a:miter lim="800000"/>
              <a:headEnd/>
              <a:tailEnd/>
            </a:ln>
          </p:spPr>
          <p:txBody>
            <a:bodyPr>
              <a:spAutoFit/>
            </a:bodyPr>
            <a:lstStyle/>
            <a:p>
              <a:r>
                <a:rPr lang="pl-PL" sz="1100">
                  <a:latin typeface="Calibri" pitchFamily="34" charset="0"/>
                </a:rPr>
                <a:t>VPH-Share Master Int.</a:t>
              </a:r>
              <a:endParaRPr lang="en-US" sz="1100">
                <a:latin typeface="Calibri" pitchFamily="34" charset="0"/>
              </a:endParaRPr>
            </a:p>
          </p:txBody>
        </p:sp>
      </p:grpSp>
      <p:sp>
        <p:nvSpPr>
          <p:cNvPr id="30" name="Prostokąt zaokrąglony 300"/>
          <p:cNvSpPr/>
          <p:nvPr/>
        </p:nvSpPr>
        <p:spPr bwMode="auto">
          <a:xfrm>
            <a:off x="802081" y="3331070"/>
            <a:ext cx="1419840" cy="252026"/>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192"/>
          <p:cNvGrpSpPr>
            <a:grpSpLocks/>
          </p:cNvGrpSpPr>
          <p:nvPr/>
        </p:nvGrpSpPr>
        <p:grpSpPr bwMode="auto">
          <a:xfrm>
            <a:off x="1188001" y="1340782"/>
            <a:ext cx="705600" cy="779121"/>
            <a:chOff x="1155891" y="1263986"/>
            <a:chExt cx="705414" cy="779290"/>
          </a:xfrm>
        </p:grpSpPr>
        <p:sp>
          <p:nvSpPr>
            <p:cNvPr id="8327"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111" name="Prostokąt zaokrąglony 110"/>
            <p:cNvSpPr/>
            <p:nvPr/>
          </p:nvSpPr>
          <p:spPr bwMode="auto">
            <a:xfrm>
              <a:off x="1210597" y="1263986"/>
              <a:ext cx="591684" cy="770647"/>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9" name="Obraz 198" descr="admin.png"/>
            <p:cNvPicPr>
              <a:picLocks noChangeAspect="1"/>
            </p:cNvPicPr>
            <p:nvPr/>
          </p:nvPicPr>
          <p:blipFill>
            <a:blip r:embed="rId2"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4" name="Grupa 190"/>
          <p:cNvGrpSpPr>
            <a:grpSpLocks/>
          </p:cNvGrpSpPr>
          <p:nvPr/>
        </p:nvGrpSpPr>
        <p:grpSpPr bwMode="auto">
          <a:xfrm>
            <a:off x="476641" y="1340781"/>
            <a:ext cx="711360" cy="770480"/>
            <a:chOff x="795346" y="2093513"/>
            <a:chExt cx="710640" cy="770480"/>
          </a:xfrm>
        </p:grpSpPr>
        <p:sp>
          <p:nvSpPr>
            <p:cNvPr id="8324"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104" name="Prostokąt zaokrąglony 103"/>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6" name="Obraz 199" descr="admin.png"/>
            <p:cNvPicPr>
              <a:picLocks noChangeAspect="1"/>
            </p:cNvPicPr>
            <p:nvPr/>
          </p:nvPicPr>
          <p:blipFill>
            <a:blip r:embed="rId3"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5" name="Grupa 191"/>
          <p:cNvGrpSpPr>
            <a:grpSpLocks/>
          </p:cNvGrpSpPr>
          <p:nvPr/>
        </p:nvGrpSpPr>
        <p:grpSpPr bwMode="auto">
          <a:xfrm>
            <a:off x="1935360" y="1340782"/>
            <a:ext cx="652320" cy="779121"/>
            <a:chOff x="1564306" y="2093513"/>
            <a:chExt cx="652320" cy="779416"/>
          </a:xfrm>
        </p:grpSpPr>
        <p:sp>
          <p:nvSpPr>
            <p:cNvPr id="105" name="Prostokąt zaokrąglony 104"/>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2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8323" name="Obraz 200" descr="admin.png"/>
            <p:cNvPicPr>
              <a:picLocks noChangeAspect="1"/>
            </p:cNvPicPr>
            <p:nvPr/>
          </p:nvPicPr>
          <p:blipFill>
            <a:blip r:embed="rId4" cstate="print"/>
            <a:srcRect/>
            <a:stretch>
              <a:fillRect/>
            </a:stretch>
          </p:blipFill>
          <p:spPr bwMode="auto">
            <a:xfrm>
              <a:off x="1707933" y="2171020"/>
              <a:ext cx="356632" cy="457240"/>
            </a:xfrm>
            <a:prstGeom prst="rect">
              <a:avLst/>
            </a:prstGeom>
            <a:noFill/>
            <a:ln w="9525">
              <a:noFill/>
              <a:miter lim="800000"/>
              <a:headEnd/>
              <a:tailEnd/>
            </a:ln>
          </p:spPr>
        </p:pic>
      </p:grpSp>
      <p:sp>
        <p:nvSpPr>
          <p:cNvPr id="8201" name="pole tekstowe 303"/>
          <p:cNvSpPr txBox="1">
            <a:spLocks noChangeArrowheads="1"/>
          </p:cNvSpPr>
          <p:nvPr/>
        </p:nvSpPr>
        <p:spPr bwMode="auto">
          <a:xfrm>
            <a:off x="756001" y="3331070"/>
            <a:ext cx="1512000" cy="252026"/>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Development Mode</a:t>
            </a:r>
          </a:p>
        </p:txBody>
      </p:sp>
      <p:sp>
        <p:nvSpPr>
          <p:cNvPr id="136" name="Prostokąt zaokrąglony 135"/>
          <p:cNvSpPr/>
          <p:nvPr/>
        </p:nvSpPr>
        <p:spPr bwMode="auto">
          <a:xfrm>
            <a:off x="4390560" y="2348887"/>
            <a:ext cx="3421440" cy="1512159"/>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6" name="Grupa 289"/>
          <p:cNvGrpSpPr>
            <a:grpSpLocks/>
          </p:cNvGrpSpPr>
          <p:nvPr/>
        </p:nvGrpSpPr>
        <p:grpSpPr bwMode="auto">
          <a:xfrm>
            <a:off x="5122081" y="2204872"/>
            <a:ext cx="2132640" cy="276509"/>
            <a:chOff x="2392910" y="1835620"/>
            <a:chExt cx="3039251" cy="305238"/>
          </a:xfrm>
        </p:grpSpPr>
        <p:sp>
          <p:nvSpPr>
            <p:cNvPr id="138" name="Prostokąt zaokrąglony 137"/>
            <p:cNvSpPr/>
            <p:nvPr/>
          </p:nvSpPr>
          <p:spPr bwMode="auto">
            <a:xfrm>
              <a:off x="2392910" y="1835620"/>
              <a:ext cx="2807357"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20" name="pole tekstowe 291"/>
            <p:cNvSpPr txBox="1">
              <a:spLocks noChangeArrowheads="1"/>
            </p:cNvSpPr>
            <p:nvPr/>
          </p:nvSpPr>
          <p:spPr bwMode="auto">
            <a:xfrm>
              <a:off x="2429555" y="1835621"/>
              <a:ext cx="3002606" cy="288791"/>
            </a:xfrm>
            <a:prstGeom prst="rect">
              <a:avLst/>
            </a:prstGeom>
            <a:noFill/>
            <a:ln w="9525">
              <a:noFill/>
              <a:miter lim="800000"/>
              <a:headEnd/>
              <a:tailEnd/>
            </a:ln>
          </p:spPr>
          <p:txBody>
            <a:bodyPr>
              <a:spAutoFit/>
            </a:bodyPr>
            <a:lstStyle/>
            <a:p>
              <a:r>
                <a:rPr lang="pl-PL" sz="1100">
                  <a:latin typeface="Calibri" pitchFamily="34" charset="0"/>
                </a:rPr>
                <a:t>VPH-Share Core Services Host</a:t>
              </a:r>
              <a:endParaRPr lang="en-US" sz="1100">
                <a:latin typeface="Calibri" pitchFamily="34" charset="0"/>
              </a:endParaRPr>
            </a:p>
          </p:txBody>
        </p:sp>
      </p:grpSp>
      <p:grpSp>
        <p:nvGrpSpPr>
          <p:cNvPr id="7" name="Grupa 206"/>
          <p:cNvGrpSpPr>
            <a:grpSpLocks/>
          </p:cNvGrpSpPr>
          <p:nvPr/>
        </p:nvGrpSpPr>
        <p:grpSpPr bwMode="auto">
          <a:xfrm>
            <a:off x="588961" y="2191910"/>
            <a:ext cx="1909440" cy="432045"/>
            <a:chOff x="589569" y="2492896"/>
            <a:chExt cx="1908213" cy="432048"/>
          </a:xfrm>
        </p:grpSpPr>
        <p:cxnSp>
          <p:nvCxnSpPr>
            <p:cNvPr id="194" name="Łącznik prosty 84"/>
            <p:cNvCxnSpPr/>
            <p:nvPr/>
          </p:nvCxnSpPr>
          <p:spPr>
            <a:xfrm>
              <a:off x="1494747"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a:off x="589569" y="2492896"/>
              <a:ext cx="190821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grpSp>
        <p:nvGrpSpPr>
          <p:cNvPr id="8" name="Grupa 132"/>
          <p:cNvGrpSpPr>
            <a:grpSpLocks/>
          </p:cNvGrpSpPr>
          <p:nvPr/>
        </p:nvGrpSpPr>
        <p:grpSpPr bwMode="auto">
          <a:xfrm>
            <a:off x="3286080" y="4258528"/>
            <a:ext cx="3240000" cy="2088219"/>
            <a:chOff x="4499992" y="4221090"/>
            <a:chExt cx="3240360" cy="2088230"/>
          </a:xfrm>
        </p:grpSpPr>
        <p:sp>
          <p:nvSpPr>
            <p:cNvPr id="183" name="Prostokąt zaokrąglony 182"/>
            <p:cNvSpPr/>
            <p:nvPr/>
          </p:nvSpPr>
          <p:spPr bwMode="auto">
            <a:xfrm>
              <a:off x="4572000" y="4365106"/>
              <a:ext cx="3168352" cy="1944214"/>
            </a:xfrm>
            <a:prstGeom prst="roundRect">
              <a:avLst>
                <a:gd name="adj" fmla="val 230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9" name="Grupa 289"/>
            <p:cNvGrpSpPr>
              <a:grpSpLocks/>
            </p:cNvGrpSpPr>
            <p:nvPr/>
          </p:nvGrpSpPr>
          <p:grpSpPr bwMode="auto">
            <a:xfrm>
              <a:off x="4848500" y="4221090"/>
              <a:ext cx="2891852" cy="276510"/>
              <a:chOff x="2017928" y="1835621"/>
              <a:chExt cx="4120497" cy="304698"/>
            </a:xfrm>
          </p:grpSpPr>
          <p:sp>
            <p:nvSpPr>
              <p:cNvPr id="186" name="Prostokąt zaokrąglony 185"/>
              <p:cNvSpPr/>
              <p:nvPr/>
            </p:nvSpPr>
            <p:spPr bwMode="auto">
              <a:xfrm>
                <a:off x="2034360" y="1835621"/>
                <a:ext cx="3710075" cy="304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16" name="pole tekstowe 291"/>
              <p:cNvSpPr txBox="1">
                <a:spLocks noChangeArrowheads="1"/>
              </p:cNvSpPr>
              <p:nvPr/>
            </p:nvSpPr>
            <p:spPr bwMode="auto">
              <a:xfrm>
                <a:off x="2017928" y="1835621"/>
                <a:ext cx="4120497" cy="288280"/>
              </a:xfrm>
              <a:prstGeom prst="rect">
                <a:avLst/>
              </a:prstGeom>
              <a:noFill/>
              <a:ln w="9525">
                <a:noFill/>
                <a:miter lim="800000"/>
                <a:headEnd/>
                <a:tailEnd/>
              </a:ln>
            </p:spPr>
            <p:txBody>
              <a:bodyPr>
                <a:spAutoFit/>
              </a:bodyPr>
              <a:lstStyle/>
              <a:p>
                <a:r>
                  <a:rPr lang="pl-PL" sz="1100">
                    <a:latin typeface="Calibri" pitchFamily="34" charset="0"/>
                  </a:rPr>
                  <a:t>OpenStack/Nova Computational Cloud Site</a:t>
                </a:r>
                <a:endParaRPr lang="en-US" sz="1100">
                  <a:latin typeface="Calibri" pitchFamily="34" charset="0"/>
                </a:endParaRPr>
              </a:p>
            </p:txBody>
          </p:sp>
        </p:grpSp>
        <p:grpSp>
          <p:nvGrpSpPr>
            <p:cNvPr id="10" name="Grupa 111"/>
            <p:cNvGrpSpPr>
              <a:grpSpLocks/>
            </p:cNvGrpSpPr>
            <p:nvPr/>
          </p:nvGrpSpPr>
          <p:grpSpPr bwMode="auto">
            <a:xfrm>
              <a:off x="5436096" y="4581129"/>
              <a:ext cx="2304256" cy="1584176"/>
              <a:chOff x="5436096" y="4437112"/>
              <a:chExt cx="2304256" cy="1584176"/>
            </a:xfrm>
          </p:grpSpPr>
          <p:grpSp>
            <p:nvGrpSpPr>
              <p:cNvPr id="11" name="Grupa 58"/>
              <p:cNvGrpSpPr>
                <a:grpSpLocks/>
              </p:cNvGrpSpPr>
              <p:nvPr/>
            </p:nvGrpSpPr>
            <p:grpSpPr bwMode="auto">
              <a:xfrm>
                <a:off x="5436096" y="4437112"/>
                <a:ext cx="683554" cy="765443"/>
                <a:chOff x="6498287" y="4563035"/>
                <a:chExt cx="683554" cy="765443"/>
              </a:xfrm>
            </p:grpSpPr>
            <p:sp>
              <p:nvSpPr>
                <p:cNvPr id="219" name="Prostokąt zaokrąglony 218"/>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3" name="Obraz 8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4"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2" name="Grupa 59"/>
              <p:cNvGrpSpPr>
                <a:grpSpLocks/>
              </p:cNvGrpSpPr>
              <p:nvPr/>
            </p:nvGrpSpPr>
            <p:grpSpPr bwMode="auto">
              <a:xfrm>
                <a:off x="5976302" y="4437112"/>
                <a:ext cx="683554" cy="765443"/>
                <a:chOff x="6498287" y="4563035"/>
                <a:chExt cx="683554" cy="765443"/>
              </a:xfrm>
            </p:grpSpPr>
            <p:sp>
              <p:nvSpPr>
                <p:cNvPr id="61" name="Prostokąt zaokrąglony 60"/>
                <p:cNvSpPr/>
                <p:nvPr/>
              </p:nvSpPr>
              <p:spPr>
                <a:xfrm>
                  <a:off x="6587432" y="4563036"/>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0" name="Obraz 6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3" name="Grupa 63"/>
              <p:cNvGrpSpPr>
                <a:grpSpLocks/>
              </p:cNvGrpSpPr>
              <p:nvPr/>
            </p:nvGrpSpPr>
            <p:grpSpPr bwMode="auto">
              <a:xfrm>
                <a:off x="6516216" y="4438243"/>
                <a:ext cx="683554" cy="765443"/>
                <a:chOff x="6498287" y="4563035"/>
                <a:chExt cx="683554" cy="765443"/>
              </a:xfrm>
            </p:grpSpPr>
            <p:sp>
              <p:nvSpPr>
                <p:cNvPr id="65" name="Prostokąt zaokrąglony 64"/>
                <p:cNvSpPr/>
                <p:nvPr/>
              </p:nvSpPr>
              <p:spPr>
                <a:xfrm>
                  <a:off x="6587577" y="4563344"/>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7" name="Obraz 6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4" name="Grupa 67"/>
              <p:cNvGrpSpPr>
                <a:grpSpLocks/>
              </p:cNvGrpSpPr>
              <p:nvPr/>
            </p:nvGrpSpPr>
            <p:grpSpPr bwMode="auto">
              <a:xfrm>
                <a:off x="7056422" y="4438243"/>
                <a:ext cx="683554" cy="765443"/>
                <a:chOff x="6498287" y="4563035"/>
                <a:chExt cx="683554" cy="765443"/>
              </a:xfrm>
            </p:grpSpPr>
            <p:sp>
              <p:nvSpPr>
                <p:cNvPr id="69" name="Prostokąt zaokrąglony 68"/>
                <p:cNvSpPr/>
                <p:nvPr/>
              </p:nvSpPr>
              <p:spPr>
                <a:xfrm>
                  <a:off x="6587432" y="4563344"/>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4" name="Obraz 6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5"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5" name="Grupa 89"/>
              <p:cNvGrpSpPr>
                <a:grpSpLocks/>
              </p:cNvGrpSpPr>
              <p:nvPr/>
            </p:nvGrpSpPr>
            <p:grpSpPr bwMode="auto">
              <a:xfrm>
                <a:off x="5436472" y="5254714"/>
                <a:ext cx="683554" cy="765443"/>
                <a:chOff x="6498287" y="4563035"/>
                <a:chExt cx="683554" cy="765443"/>
              </a:xfrm>
            </p:grpSpPr>
            <p:sp>
              <p:nvSpPr>
                <p:cNvPr id="91" name="Prostokąt zaokrąglony 90"/>
                <p:cNvSpPr/>
                <p:nvPr/>
              </p:nvSpPr>
              <p:spPr>
                <a:xfrm>
                  <a:off x="6587201" y="4563444"/>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1" name="Obraz 9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2"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6" name="Grupa 93"/>
              <p:cNvGrpSpPr>
                <a:grpSpLocks/>
              </p:cNvGrpSpPr>
              <p:nvPr/>
            </p:nvGrpSpPr>
            <p:grpSpPr bwMode="auto">
              <a:xfrm>
                <a:off x="5976678" y="5254714"/>
                <a:ext cx="683554" cy="765443"/>
                <a:chOff x="6498287" y="4563035"/>
                <a:chExt cx="683554" cy="765443"/>
              </a:xfrm>
            </p:grpSpPr>
            <p:sp>
              <p:nvSpPr>
                <p:cNvPr id="95" name="Prostokąt zaokrąglony 94"/>
                <p:cNvSpPr/>
                <p:nvPr/>
              </p:nvSpPr>
              <p:spPr>
                <a:xfrm>
                  <a:off x="6587055" y="4563444"/>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8" name="Obraz 9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7" name="Grupa 97"/>
              <p:cNvGrpSpPr>
                <a:grpSpLocks/>
              </p:cNvGrpSpPr>
              <p:nvPr/>
            </p:nvGrpSpPr>
            <p:grpSpPr bwMode="auto">
              <a:xfrm>
                <a:off x="6516592" y="5255845"/>
                <a:ext cx="683554" cy="765443"/>
                <a:chOff x="6498287" y="4563035"/>
                <a:chExt cx="683554" cy="765443"/>
              </a:xfrm>
            </p:grpSpPr>
            <p:sp>
              <p:nvSpPr>
                <p:cNvPr id="99" name="Prostokąt zaokrąglony 98"/>
                <p:cNvSpPr/>
                <p:nvPr/>
              </p:nvSpPr>
              <p:spPr>
                <a:xfrm>
                  <a:off x="6587201" y="4563753"/>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5" name="Obraz 9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6"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8" name="Grupa 101"/>
              <p:cNvGrpSpPr>
                <a:grpSpLocks/>
              </p:cNvGrpSpPr>
              <p:nvPr/>
            </p:nvGrpSpPr>
            <p:grpSpPr bwMode="auto">
              <a:xfrm>
                <a:off x="7056798" y="5255845"/>
                <a:ext cx="683554" cy="765443"/>
                <a:chOff x="6498287" y="4563035"/>
                <a:chExt cx="683554" cy="765443"/>
              </a:xfrm>
            </p:grpSpPr>
            <p:sp>
              <p:nvSpPr>
                <p:cNvPr id="106" name="Prostokąt zaokrąglony 105"/>
                <p:cNvSpPr/>
                <p:nvPr/>
              </p:nvSpPr>
              <p:spPr>
                <a:xfrm>
                  <a:off x="6587055" y="4563753"/>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2" name="Obraz 10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sp>
          <p:nvSpPr>
            <p:cNvPr id="117" name="Prostokąt zaokrąglony 116"/>
            <p:cNvSpPr/>
            <p:nvPr/>
          </p:nvSpPr>
          <p:spPr>
            <a:xfrm>
              <a:off x="4733298" y="4581130"/>
              <a:ext cx="504056" cy="764724"/>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78" name="Obraz 118" descr="1368547005_server.png"/>
            <p:cNvPicPr>
              <a:picLocks noChangeAspect="1"/>
            </p:cNvPicPr>
            <p:nvPr/>
          </p:nvPicPr>
          <p:blipFill>
            <a:blip r:embed="rId5" cstate="print"/>
            <a:srcRect/>
            <a:stretch>
              <a:fillRect/>
            </a:stretch>
          </p:blipFill>
          <p:spPr bwMode="auto">
            <a:xfrm>
              <a:off x="4805953" y="4599222"/>
              <a:ext cx="365760" cy="365760"/>
            </a:xfrm>
            <a:prstGeom prst="rect">
              <a:avLst/>
            </a:prstGeom>
            <a:noFill/>
            <a:ln w="9525">
              <a:noFill/>
              <a:miter lim="800000"/>
              <a:headEnd/>
              <a:tailEnd/>
            </a:ln>
          </p:spPr>
        </p:pic>
        <p:sp>
          <p:nvSpPr>
            <p:cNvPr id="8279" name="pole tekstowe 303"/>
            <p:cNvSpPr txBox="1">
              <a:spLocks noChangeArrowheads="1"/>
            </p:cNvSpPr>
            <p:nvPr/>
          </p:nvSpPr>
          <p:spPr bwMode="auto">
            <a:xfrm>
              <a:off x="4644008" y="4915298"/>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8280" name="Obraz 124" descr="1368547602_onebit_14.png"/>
            <p:cNvPicPr>
              <a:picLocks noChangeAspect="1"/>
            </p:cNvPicPr>
            <p:nvPr/>
          </p:nvPicPr>
          <p:blipFill>
            <a:blip r:embed="rId6" cstate="print"/>
            <a:srcRect/>
            <a:stretch>
              <a:fillRect/>
            </a:stretch>
          </p:blipFill>
          <p:spPr bwMode="auto">
            <a:xfrm>
              <a:off x="4805953" y="5511513"/>
              <a:ext cx="365760" cy="365760"/>
            </a:xfrm>
            <a:prstGeom prst="rect">
              <a:avLst/>
            </a:prstGeom>
            <a:noFill/>
            <a:ln w="9525">
              <a:noFill/>
              <a:miter lim="800000"/>
              <a:headEnd/>
              <a:tailEnd/>
            </a:ln>
          </p:spPr>
        </p:pic>
        <p:sp>
          <p:nvSpPr>
            <p:cNvPr id="8281" name="pole tekstowe 303"/>
            <p:cNvSpPr txBox="1">
              <a:spLocks noChangeArrowheads="1"/>
            </p:cNvSpPr>
            <p:nvPr/>
          </p:nvSpPr>
          <p:spPr bwMode="auto">
            <a:xfrm>
              <a:off x="4499992" y="5815003"/>
              <a:ext cx="979970"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store (Glance)</a:t>
              </a:r>
            </a:p>
          </p:txBody>
        </p:sp>
        <p:sp>
          <p:nvSpPr>
            <p:cNvPr id="127" name="Nawias klamrowy otwierający 126"/>
            <p:cNvSpPr/>
            <p:nvPr/>
          </p:nvSpPr>
          <p:spPr>
            <a:xfrm>
              <a:off x="5328084" y="4599851"/>
              <a:ext cx="151216" cy="1555371"/>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35" name="Prostokąt zaokrąglony 134"/>
          <p:cNvSpPr/>
          <p:nvPr/>
        </p:nvSpPr>
        <p:spPr bwMode="auto">
          <a:xfrm>
            <a:off x="3974400" y="2612434"/>
            <a:ext cx="865440" cy="6005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07" name="pole tekstowe 291"/>
          <p:cNvSpPr txBox="1">
            <a:spLocks noChangeArrowheads="1"/>
          </p:cNvSpPr>
          <p:nvPr/>
        </p:nvSpPr>
        <p:spPr bwMode="auto">
          <a:xfrm>
            <a:off x="3903841" y="2612434"/>
            <a:ext cx="1028160" cy="600154"/>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a:t>
            </a:r>
          </a:p>
          <a:p>
            <a:pPr algn="ctr"/>
            <a:r>
              <a:rPr lang="pl-PL" sz="1100">
                <a:latin typeface="Calibri" pitchFamily="34" charset="0"/>
              </a:rPr>
              <a:t>(secure RESTful API )</a:t>
            </a:r>
            <a:endParaRPr lang="en-US" sz="1100">
              <a:latin typeface="Calibri" pitchFamily="34" charset="0"/>
            </a:endParaRPr>
          </a:p>
        </p:txBody>
      </p:sp>
      <p:grpSp>
        <p:nvGrpSpPr>
          <p:cNvPr id="19" name="Grupa 144"/>
          <p:cNvGrpSpPr>
            <a:grpSpLocks/>
          </p:cNvGrpSpPr>
          <p:nvPr/>
        </p:nvGrpSpPr>
        <p:grpSpPr bwMode="auto">
          <a:xfrm>
            <a:off x="3828961" y="2900465"/>
            <a:ext cx="145440" cy="72008"/>
            <a:chOff x="2987824" y="3465003"/>
            <a:chExt cx="144851" cy="72009"/>
          </a:xfrm>
        </p:grpSpPr>
        <p:cxnSp>
          <p:nvCxnSpPr>
            <p:cNvPr id="141" name="Łącznik prosty 140"/>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142" name="Elipsa 141"/>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upa 204"/>
          <p:cNvGrpSpPr>
            <a:grpSpLocks/>
          </p:cNvGrpSpPr>
          <p:nvPr/>
        </p:nvGrpSpPr>
        <p:grpSpPr bwMode="auto">
          <a:xfrm>
            <a:off x="6654240" y="4281571"/>
            <a:ext cx="2067840" cy="1091634"/>
            <a:chOff x="6032249" y="4293099"/>
            <a:chExt cx="2068143" cy="1091610"/>
          </a:xfrm>
        </p:grpSpPr>
        <p:sp>
          <p:nvSpPr>
            <p:cNvPr id="148" name="Prostokąt zaokrąglony 147"/>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2" name="Grupa 289"/>
            <p:cNvGrpSpPr>
              <a:grpSpLocks/>
            </p:cNvGrpSpPr>
            <p:nvPr/>
          </p:nvGrpSpPr>
          <p:grpSpPr bwMode="auto">
            <a:xfrm>
              <a:off x="6589610" y="4293099"/>
              <a:ext cx="917415" cy="276962"/>
              <a:chOff x="2034867" y="1852540"/>
              <a:chExt cx="1307192" cy="305196"/>
            </a:xfrm>
          </p:grpSpPr>
          <p:sp>
            <p:nvSpPr>
              <p:cNvPr id="192" name="Prostokąt zaokrąglony 191"/>
              <p:cNvSpPr/>
              <p:nvPr/>
            </p:nvSpPr>
            <p:spPr bwMode="auto">
              <a:xfrm>
                <a:off x="2034867"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71" name="pole tekstowe 291"/>
              <p:cNvSpPr txBox="1">
                <a:spLocks noChangeArrowheads="1"/>
              </p:cNvSpPr>
              <p:nvPr/>
            </p:nvSpPr>
            <p:spPr bwMode="auto">
              <a:xfrm>
                <a:off x="2224718" y="1869463"/>
                <a:ext cx="1076377" cy="288273"/>
              </a:xfrm>
              <a:prstGeom prst="rect">
                <a:avLst/>
              </a:prstGeom>
              <a:noFill/>
              <a:ln w="9525">
                <a:noFill/>
                <a:miter lim="800000"/>
                <a:headEnd/>
                <a:tailEnd/>
              </a:ln>
            </p:spPr>
            <p:txBody>
              <a:bodyPr>
                <a:spAutoFit/>
              </a:bodyPr>
              <a:lstStyle/>
              <a:p>
                <a:r>
                  <a:rPr lang="pl-PL" sz="1100">
                    <a:latin typeface="Calibri" pitchFamily="34" charset="0"/>
                  </a:rPr>
                  <a:t>Other CS</a:t>
                </a:r>
                <a:endParaRPr lang="en-US" sz="1100">
                  <a:latin typeface="Calibri" pitchFamily="34" charset="0"/>
                </a:endParaRPr>
              </a:p>
            </p:txBody>
          </p:sp>
        </p:grpSp>
        <p:pic>
          <p:nvPicPr>
            <p:cNvPr id="8259" name="Obraz 153"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3" name="Grupa 203"/>
            <p:cNvGrpSpPr>
              <a:grpSpLocks/>
            </p:cNvGrpSpPr>
            <p:nvPr/>
          </p:nvGrpSpPr>
          <p:grpSpPr bwMode="auto">
            <a:xfrm>
              <a:off x="6534046" y="4653135"/>
              <a:ext cx="1423446" cy="648072"/>
              <a:chOff x="7020272" y="4509120"/>
              <a:chExt cx="1423446" cy="648072"/>
            </a:xfrm>
          </p:grpSpPr>
          <p:sp>
            <p:nvSpPr>
              <p:cNvPr id="189" name="Prostokąt zaokrąglony 188"/>
              <p:cNvSpPr/>
              <p:nvPr/>
            </p:nvSpPr>
            <p:spPr>
              <a:xfrm>
                <a:off x="7019669"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 name="Prostokąt zaokrąglony 194"/>
              <p:cNvSpPr/>
              <p:nvPr/>
            </p:nvSpPr>
            <p:spPr>
              <a:xfrm>
                <a:off x="7379722"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 name="Prostokąt zaokrąglony 195"/>
              <p:cNvSpPr/>
              <p:nvPr/>
            </p:nvSpPr>
            <p:spPr>
              <a:xfrm>
                <a:off x="7739774"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 name="Prostokąt zaokrąglony 197"/>
              <p:cNvSpPr/>
              <p:nvPr/>
            </p:nvSpPr>
            <p:spPr>
              <a:xfrm>
                <a:off x="8099827"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 name="Prostokąt zaokrąglony 198"/>
              <p:cNvSpPr/>
              <p:nvPr/>
            </p:nvSpPr>
            <p:spPr>
              <a:xfrm>
                <a:off x="7019669"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 name="Prostokąt zaokrąglony 199"/>
              <p:cNvSpPr/>
              <p:nvPr/>
            </p:nvSpPr>
            <p:spPr>
              <a:xfrm>
                <a:off x="7379722"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 name="Prostokąt zaokrąglony 200"/>
              <p:cNvSpPr/>
              <p:nvPr/>
            </p:nvSpPr>
            <p:spPr>
              <a:xfrm>
                <a:off x="7739774"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 name="Prostokąt zaokrąglony 201"/>
              <p:cNvSpPr/>
              <p:nvPr/>
            </p:nvSpPr>
            <p:spPr>
              <a:xfrm>
                <a:off x="8099827"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3" name="Prostokąt zaokrąglony 202"/>
            <p:cNvSpPr/>
            <p:nvPr/>
          </p:nvSpPr>
          <p:spPr>
            <a:xfrm>
              <a:off x="6101379" y="4653128"/>
              <a:ext cx="344210"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4" name="Grupa 224"/>
          <p:cNvGrpSpPr>
            <a:grpSpLocks/>
          </p:cNvGrpSpPr>
          <p:nvPr/>
        </p:nvGrpSpPr>
        <p:grpSpPr bwMode="auto">
          <a:xfrm>
            <a:off x="6664320" y="5255112"/>
            <a:ext cx="2067840" cy="1091635"/>
            <a:chOff x="6032249" y="4293098"/>
            <a:chExt cx="2068143" cy="1091611"/>
          </a:xfrm>
        </p:grpSpPr>
        <p:sp>
          <p:nvSpPr>
            <p:cNvPr id="226" name="Prostokąt zaokrąglony 225"/>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6" name="Grupa 289"/>
            <p:cNvGrpSpPr>
              <a:grpSpLocks/>
            </p:cNvGrpSpPr>
            <p:nvPr/>
          </p:nvGrpSpPr>
          <p:grpSpPr bwMode="auto">
            <a:xfrm>
              <a:off x="6589611" y="4293098"/>
              <a:ext cx="1106809" cy="276960"/>
              <a:chOff x="2034871" y="1852540"/>
              <a:chExt cx="1577055" cy="305194"/>
            </a:xfrm>
          </p:grpSpPr>
          <p:sp>
            <p:nvSpPr>
              <p:cNvPr id="239" name="Prostokąt zaokrąglony 238"/>
              <p:cNvSpPr/>
              <p:nvPr/>
            </p:nvSpPr>
            <p:spPr bwMode="auto">
              <a:xfrm>
                <a:off x="2034871"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56" name="pole tekstowe 291"/>
              <p:cNvSpPr txBox="1">
                <a:spLocks noChangeArrowheads="1"/>
              </p:cNvSpPr>
              <p:nvPr/>
            </p:nvSpPr>
            <p:spPr bwMode="auto">
              <a:xfrm>
                <a:off x="2056345" y="1869461"/>
                <a:ext cx="1555581" cy="288273"/>
              </a:xfrm>
              <a:prstGeom prst="rect">
                <a:avLst/>
              </a:prstGeom>
              <a:noFill/>
              <a:ln w="9525">
                <a:noFill/>
                <a:miter lim="800000"/>
                <a:headEnd/>
                <a:tailEnd/>
              </a:ln>
            </p:spPr>
            <p:txBody>
              <a:bodyPr>
                <a:spAutoFit/>
              </a:bodyPr>
              <a:lstStyle/>
              <a:p>
                <a:r>
                  <a:rPr lang="pl-PL" sz="1100">
                    <a:latin typeface="Calibri" pitchFamily="34" charset="0"/>
                  </a:rPr>
                  <a:t>Amazon EC2</a:t>
                </a:r>
                <a:endParaRPr lang="en-US" sz="1100">
                  <a:latin typeface="Calibri" pitchFamily="34" charset="0"/>
                </a:endParaRPr>
              </a:p>
            </p:txBody>
          </p:sp>
        </p:grpSp>
        <p:pic>
          <p:nvPicPr>
            <p:cNvPr id="8244" name="Obraz 227"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7" name="Grupa 203"/>
            <p:cNvGrpSpPr>
              <a:grpSpLocks/>
            </p:cNvGrpSpPr>
            <p:nvPr/>
          </p:nvGrpSpPr>
          <p:grpSpPr bwMode="auto">
            <a:xfrm>
              <a:off x="6534046" y="4653135"/>
              <a:ext cx="1423446" cy="648072"/>
              <a:chOff x="7020272" y="4509120"/>
              <a:chExt cx="1423446" cy="648072"/>
            </a:xfrm>
          </p:grpSpPr>
          <p:sp>
            <p:nvSpPr>
              <p:cNvPr id="231" name="Prostokąt zaokrąglony 230"/>
              <p:cNvSpPr/>
              <p:nvPr/>
            </p:nvSpPr>
            <p:spPr>
              <a:xfrm>
                <a:off x="7019669"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Prostokąt zaokrąglony 231"/>
              <p:cNvSpPr/>
              <p:nvPr/>
            </p:nvSpPr>
            <p:spPr>
              <a:xfrm>
                <a:off x="7379722"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Prostokąt zaokrąglony 232"/>
              <p:cNvSpPr/>
              <p:nvPr/>
            </p:nvSpPr>
            <p:spPr>
              <a:xfrm>
                <a:off x="7739774"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Prostokąt zaokrąglony 233"/>
              <p:cNvSpPr/>
              <p:nvPr/>
            </p:nvSpPr>
            <p:spPr>
              <a:xfrm>
                <a:off x="8099827"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Prostokąt zaokrąglony 234"/>
              <p:cNvSpPr/>
              <p:nvPr/>
            </p:nvSpPr>
            <p:spPr>
              <a:xfrm>
                <a:off x="7019669"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Prostokąt zaokrąglony 235"/>
              <p:cNvSpPr/>
              <p:nvPr/>
            </p:nvSpPr>
            <p:spPr>
              <a:xfrm>
                <a:off x="7379722"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 name="Prostokąt zaokrąglony 236"/>
              <p:cNvSpPr/>
              <p:nvPr/>
            </p:nvSpPr>
            <p:spPr>
              <a:xfrm>
                <a:off x="7739774"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 name="Prostokąt zaokrąglony 237"/>
              <p:cNvSpPr/>
              <p:nvPr/>
            </p:nvSpPr>
            <p:spPr>
              <a:xfrm>
                <a:off x="8099827"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0" name="Prostokąt zaokrąglony 229"/>
            <p:cNvSpPr/>
            <p:nvPr/>
          </p:nvSpPr>
          <p:spPr>
            <a:xfrm>
              <a:off x="6101379" y="4653128"/>
              <a:ext cx="344211"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1" name="Nawias klamrowy zamykający 240"/>
          <p:cNvSpPr/>
          <p:nvPr/>
        </p:nvSpPr>
        <p:spPr>
          <a:xfrm rot="5400000" flipH="1">
            <a:off x="6031430" y="2368505"/>
            <a:ext cx="205942" cy="3355200"/>
          </a:xfrm>
          <a:prstGeom prst="rightBrace">
            <a:avLst>
              <a:gd name="adj1" fmla="val 8333"/>
              <a:gd name="adj2" fmla="val 60220"/>
            </a:avLst>
          </a:prstGeom>
        </p:spPr>
        <p:style>
          <a:lnRef idx="1">
            <a:schemeClr val="accent1"/>
          </a:lnRef>
          <a:fillRef idx="0">
            <a:schemeClr val="accent1"/>
          </a:fillRef>
          <a:effectRef idx="0">
            <a:schemeClr val="accent1"/>
          </a:effectRef>
          <a:fontRef idx="minor">
            <a:schemeClr val="tx1"/>
          </a:fontRef>
        </p:style>
        <p:txBody>
          <a:bodyPr lIns="91430" tIns="45715" rIns="91430" bIns="45715" anchor="ctr"/>
          <a:lstStyle/>
          <a:p>
            <a:pPr algn="ctr">
              <a:defRPr/>
            </a:pPr>
            <a:endParaRPr lang="en-US"/>
          </a:p>
        </p:txBody>
      </p:sp>
      <p:grpSp>
        <p:nvGrpSpPr>
          <p:cNvPr id="28" name="Grupa 256"/>
          <p:cNvGrpSpPr>
            <a:grpSpLocks/>
          </p:cNvGrpSpPr>
          <p:nvPr/>
        </p:nvGrpSpPr>
        <p:grpSpPr bwMode="auto">
          <a:xfrm>
            <a:off x="5271841" y="2540427"/>
            <a:ext cx="1028160" cy="1176604"/>
            <a:chOff x="5580112" y="2564904"/>
            <a:chExt cx="1028156" cy="1176228"/>
          </a:xfrm>
        </p:grpSpPr>
        <p:sp>
          <p:nvSpPr>
            <p:cNvPr id="242" name="Prostokąt zaokrąglony 241"/>
            <p:cNvSpPr/>
            <p:nvPr/>
          </p:nvSpPr>
          <p:spPr bwMode="auto">
            <a:xfrm>
              <a:off x="5652112" y="2589379"/>
              <a:ext cx="866877" cy="114167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9"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cxnSp>
          <p:nvCxnSpPr>
            <p:cNvPr id="252" name="Łącznik prosty 251"/>
            <p:cNvCxnSpPr>
              <a:stCxn id="242" idx="1"/>
              <a:endCxn id="242" idx="3"/>
            </p:cNvCxnSpPr>
            <p:nvPr/>
          </p:nvCxnSpPr>
          <p:spPr>
            <a:xfrm>
              <a:off x="5652112" y="3160936"/>
              <a:ext cx="866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41" name="pole tekstowe 291"/>
            <p:cNvSpPr txBox="1">
              <a:spLocks noChangeArrowheads="1"/>
            </p:cNvSpPr>
            <p:nvPr/>
          </p:nvSpPr>
          <p:spPr bwMode="auto">
            <a:xfrm>
              <a:off x="5580112" y="3140968"/>
              <a:ext cx="1028156" cy="600164"/>
            </a:xfrm>
            <a:prstGeom prst="rect">
              <a:avLst/>
            </a:prstGeom>
            <a:noFill/>
            <a:ln w="9525">
              <a:noFill/>
              <a:miter lim="800000"/>
              <a:headEnd/>
              <a:tailEnd/>
            </a:ln>
          </p:spPr>
          <p:txBody>
            <a:bodyPr>
              <a:spAutoFit/>
            </a:bodyPr>
            <a:lstStyle/>
            <a:p>
              <a:pPr algn="ctr"/>
              <a:r>
                <a:rPr lang="pl-PL" sz="1100">
                  <a:latin typeface="Calibri" pitchFamily="34" charset="0"/>
                </a:rPr>
                <a:t>Cloud stack plugins (JClouds)</a:t>
              </a:r>
              <a:endParaRPr lang="en-US" sz="1100">
                <a:latin typeface="Calibri" pitchFamily="34" charset="0"/>
              </a:endParaRPr>
            </a:p>
          </p:txBody>
        </p:sp>
      </p:grpSp>
      <p:grpSp>
        <p:nvGrpSpPr>
          <p:cNvPr id="29" name="Grupa 255"/>
          <p:cNvGrpSpPr>
            <a:grpSpLocks/>
          </p:cNvGrpSpPr>
          <p:nvPr/>
        </p:nvGrpSpPr>
        <p:grpSpPr bwMode="auto">
          <a:xfrm>
            <a:off x="6639841" y="2564910"/>
            <a:ext cx="1028160" cy="1142039"/>
            <a:chOff x="6660232" y="2564904"/>
            <a:chExt cx="1028156" cy="1142692"/>
          </a:xfrm>
        </p:grpSpPr>
        <p:sp>
          <p:nvSpPr>
            <p:cNvPr id="249" name="Prostokąt zaokrąglony 248"/>
            <p:cNvSpPr/>
            <p:nvPr/>
          </p:nvSpPr>
          <p:spPr bwMode="auto">
            <a:xfrm>
              <a:off x="6740872" y="2564904"/>
              <a:ext cx="866877" cy="1142692"/>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6" name="pole tekstowe 291"/>
            <p:cNvSpPr txBox="1">
              <a:spLocks noChangeArrowheads="1"/>
            </p:cNvSpPr>
            <p:nvPr/>
          </p:nvSpPr>
          <p:spPr bwMode="auto">
            <a:xfrm>
              <a:off x="6660232" y="3100246"/>
              <a:ext cx="1028156" cy="600507"/>
            </a:xfrm>
            <a:prstGeom prst="rect">
              <a:avLst/>
            </a:prstGeom>
            <a:noFill/>
            <a:ln w="9525">
              <a:noFill/>
              <a:miter lim="800000"/>
              <a:headEnd/>
              <a:tailEnd/>
            </a:ln>
          </p:spPr>
          <p:txBody>
            <a:bodyPr>
              <a:spAutoFit/>
            </a:bodyPr>
            <a:lstStyle/>
            <a:p>
              <a:pPr algn="ctr"/>
              <a:r>
                <a:rPr lang="pl-PL" sz="1100">
                  <a:latin typeface="Calibri" pitchFamily="34" charset="0"/>
                </a:rPr>
                <a:t>Atmosphere Internal Registry (AIR)</a:t>
              </a:r>
            </a:p>
          </p:txBody>
        </p:sp>
        <p:pic>
          <p:nvPicPr>
            <p:cNvPr id="8237" name="Obraz 254" descr="1368547602_onebit_14.png"/>
            <p:cNvPicPr>
              <a:picLocks noChangeAspect="1"/>
            </p:cNvPicPr>
            <p:nvPr/>
          </p:nvPicPr>
          <p:blipFill>
            <a:blip r:embed="rId6" cstate="print"/>
            <a:srcRect/>
            <a:stretch>
              <a:fillRect/>
            </a:stretch>
          </p:blipFill>
          <p:spPr bwMode="auto">
            <a:xfrm>
              <a:off x="6924630" y="2596190"/>
              <a:ext cx="499360" cy="499360"/>
            </a:xfrm>
            <a:prstGeom prst="rect">
              <a:avLst/>
            </a:prstGeom>
            <a:noFill/>
            <a:ln w="9525">
              <a:noFill/>
              <a:miter lim="800000"/>
              <a:headEnd/>
              <a:tailEnd/>
            </a:ln>
          </p:spPr>
        </p:pic>
      </p:grpSp>
      <p:sp>
        <p:nvSpPr>
          <p:cNvPr id="264" name="Prostokąt zaokrąglony 263"/>
          <p:cNvSpPr/>
          <p:nvPr/>
        </p:nvSpPr>
        <p:spPr bwMode="auto">
          <a:xfrm>
            <a:off x="635041" y="2996955"/>
            <a:ext cx="1776960" cy="1405588"/>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15" name="pole tekstowe 291"/>
          <p:cNvSpPr txBox="1">
            <a:spLocks noChangeArrowheads="1"/>
          </p:cNvSpPr>
          <p:nvPr/>
        </p:nvSpPr>
        <p:spPr bwMode="auto">
          <a:xfrm>
            <a:off x="799201" y="3022878"/>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Manager</a:t>
            </a:r>
            <a:endParaRPr lang="en-US" sz="1100">
              <a:latin typeface="Calibri" pitchFamily="34" charset="0"/>
            </a:endParaRPr>
          </a:p>
        </p:txBody>
      </p:sp>
      <p:sp>
        <p:nvSpPr>
          <p:cNvPr id="266" name="Prostokąt zaokrąglony 300"/>
          <p:cNvSpPr/>
          <p:nvPr/>
        </p:nvSpPr>
        <p:spPr bwMode="auto">
          <a:xfrm>
            <a:off x="802081" y="3645023"/>
            <a:ext cx="141840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7" name="pole tekstowe 303"/>
          <p:cNvSpPr txBox="1">
            <a:spLocks noChangeArrowheads="1"/>
          </p:cNvSpPr>
          <p:nvPr/>
        </p:nvSpPr>
        <p:spPr bwMode="auto">
          <a:xfrm>
            <a:off x="754561" y="3645023"/>
            <a:ext cx="151344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Generic Invoker</a:t>
            </a:r>
          </a:p>
        </p:txBody>
      </p:sp>
      <p:sp>
        <p:nvSpPr>
          <p:cNvPr id="268" name="Prostokąt zaokrąglony 300"/>
          <p:cNvSpPr/>
          <p:nvPr/>
        </p:nvSpPr>
        <p:spPr bwMode="auto">
          <a:xfrm>
            <a:off x="802081" y="3967617"/>
            <a:ext cx="141984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9" name="pole tekstowe 303"/>
          <p:cNvSpPr txBox="1">
            <a:spLocks noChangeArrowheads="1"/>
          </p:cNvSpPr>
          <p:nvPr/>
        </p:nvSpPr>
        <p:spPr bwMode="auto">
          <a:xfrm>
            <a:off x="756001" y="3967617"/>
            <a:ext cx="151200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Workflow management</a:t>
            </a:r>
          </a:p>
        </p:txBody>
      </p:sp>
      <p:sp>
        <p:nvSpPr>
          <p:cNvPr id="270" name="Prostokąt zaokrąglony 269"/>
          <p:cNvSpPr/>
          <p:nvPr/>
        </p:nvSpPr>
        <p:spPr bwMode="auto">
          <a:xfrm>
            <a:off x="486720" y="4869151"/>
            <a:ext cx="2069280" cy="720076"/>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820800" y="4725137"/>
            <a:ext cx="1447200" cy="276509"/>
            <a:chOff x="2392910" y="1835620"/>
            <a:chExt cx="2061519" cy="305238"/>
          </a:xfrm>
        </p:grpSpPr>
        <p:sp>
          <p:nvSpPr>
            <p:cNvPr id="272" name="Prostokąt zaokrąglony 271"/>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4" name="pole tekstowe 291"/>
            <p:cNvSpPr txBox="1">
              <a:spLocks noChangeArrowheads="1"/>
            </p:cNvSpPr>
            <p:nvPr/>
          </p:nvSpPr>
          <p:spPr bwMode="auto">
            <a:xfrm>
              <a:off x="2402397" y="1835620"/>
              <a:ext cx="1865470" cy="288791"/>
            </a:xfrm>
            <a:prstGeom prst="rect">
              <a:avLst/>
            </a:prstGeom>
            <a:noFill/>
            <a:ln w="9525">
              <a:noFill/>
              <a:miter lim="800000"/>
              <a:headEnd/>
              <a:tailEnd/>
            </a:ln>
          </p:spPr>
          <p:txBody>
            <a:bodyPr>
              <a:spAutoFit/>
            </a:bodyPr>
            <a:lstStyle/>
            <a:p>
              <a:r>
                <a:rPr lang="pl-PL" sz="1100">
                  <a:latin typeface="Calibri" pitchFamily="34" charset="0"/>
                </a:rPr>
                <a:t>External application</a:t>
              </a:r>
              <a:endParaRPr lang="en-US" sz="1100">
                <a:latin typeface="Calibri" pitchFamily="34" charset="0"/>
              </a:endParaRPr>
            </a:p>
          </p:txBody>
        </p:sp>
      </p:grpSp>
      <p:sp>
        <p:nvSpPr>
          <p:cNvPr id="276" name="Prostokąt zaokrąglony 275"/>
          <p:cNvSpPr/>
          <p:nvPr/>
        </p:nvSpPr>
        <p:spPr bwMode="auto">
          <a:xfrm>
            <a:off x="612001" y="5085174"/>
            <a:ext cx="1776960" cy="288030"/>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23" name="pole tekstowe 291"/>
          <p:cNvSpPr txBox="1">
            <a:spLocks noChangeArrowheads="1"/>
          </p:cNvSpPr>
          <p:nvPr/>
        </p:nvSpPr>
        <p:spPr bwMode="auto">
          <a:xfrm>
            <a:off x="776161" y="5111097"/>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 client</a:t>
            </a:r>
            <a:endParaRPr lang="en-US" sz="1100">
              <a:latin typeface="Calibri" pitchFamily="34" charset="0"/>
            </a:endParaRPr>
          </a:p>
        </p:txBody>
      </p:sp>
      <p:grpSp>
        <p:nvGrpSpPr>
          <p:cNvPr id="18432" name="Grupa 293"/>
          <p:cNvGrpSpPr>
            <a:grpSpLocks/>
          </p:cNvGrpSpPr>
          <p:nvPr/>
        </p:nvGrpSpPr>
        <p:grpSpPr bwMode="auto">
          <a:xfrm>
            <a:off x="2659681" y="2939349"/>
            <a:ext cx="1120320" cy="2217833"/>
            <a:chOff x="2587509" y="2939169"/>
            <a:chExt cx="1120395" cy="2218025"/>
          </a:xfrm>
        </p:grpSpPr>
        <p:cxnSp>
          <p:nvCxnSpPr>
            <p:cNvPr id="283" name="Łącznik prosty 84"/>
            <p:cNvCxnSpPr/>
            <p:nvPr/>
          </p:nvCxnSpPr>
          <p:spPr>
            <a:xfrm flipV="1">
              <a:off x="3059861" y="2939169"/>
              <a:ext cx="648043"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Łącznik prosty 283"/>
            <p:cNvCxnSpPr/>
            <p:nvPr/>
          </p:nvCxnSpPr>
          <p:spPr>
            <a:xfrm>
              <a:off x="3059861" y="2939169"/>
              <a:ext cx="0" cy="2218025"/>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89" name="Łącznik prosty 84"/>
            <p:cNvCxnSpPr/>
            <p:nvPr/>
          </p:nvCxnSpPr>
          <p:spPr>
            <a:xfrm flipH="1" flipV="1">
              <a:off x="2587509" y="3701075"/>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Łącznik prosty 84"/>
            <p:cNvCxnSpPr/>
            <p:nvPr/>
          </p:nvCxnSpPr>
          <p:spPr>
            <a:xfrm flipH="1" flipV="1">
              <a:off x="2587509" y="5157194"/>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5" name="Łącznik prosty 84"/>
          <p:cNvCxnSpPr/>
          <p:nvPr/>
        </p:nvCxnSpPr>
        <p:spPr>
          <a:xfrm flipH="1" flipV="1">
            <a:off x="4898880" y="293646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Łącznik prosty 84"/>
          <p:cNvCxnSpPr/>
          <p:nvPr/>
        </p:nvCxnSpPr>
        <p:spPr>
          <a:xfrm flipH="1" flipV="1">
            <a:off x="6266880" y="294078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9" name="Content Placeholder 2"/>
          <p:cNvSpPr txBox="1">
            <a:spLocks/>
          </p:cNvSpPr>
          <p:nvPr/>
        </p:nvSpPr>
        <p:spPr>
          <a:xfrm>
            <a:off x="357121" y="5677076"/>
            <a:ext cx="2774880" cy="704234"/>
          </a:xfrm>
          <a:prstGeom prst="rect">
            <a:avLst/>
          </a:prstGeom>
        </p:spPr>
        <p:txBody>
          <a:bodyPr lIns="91430" tIns="45715" rIns="91430" bIns="45715"/>
          <a:lstStyle/>
          <a:p>
            <a:pPr defTabSz="914305">
              <a:spcBef>
                <a:spcPct val="20000"/>
              </a:spcBef>
              <a:defRPr/>
            </a:pPr>
            <a:r>
              <a:rPr lang="pl-PL" sz="1400" dirty="0" err="1">
                <a:latin typeface="+mn-lt"/>
                <a:cs typeface="+mn-cs"/>
              </a:rPr>
              <a:t>Custom</a:t>
            </a:r>
            <a:r>
              <a:rPr lang="pl-PL" sz="1400" dirty="0" err="1"/>
              <a:t>ized</a:t>
            </a:r>
            <a:r>
              <a:rPr lang="pl-PL" sz="1400" dirty="0"/>
              <a:t> </a:t>
            </a:r>
            <a:r>
              <a:rPr lang="pl-PL" sz="1400" dirty="0" err="1">
                <a:latin typeface="+mn-lt"/>
                <a:cs typeface="+mn-cs"/>
              </a:rPr>
              <a:t>applications</a:t>
            </a:r>
            <a:r>
              <a:rPr lang="pl-PL" sz="1400" dirty="0">
                <a:latin typeface="+mn-lt"/>
                <a:cs typeface="+mn-cs"/>
              </a:rPr>
              <a:t> </a:t>
            </a:r>
            <a:r>
              <a:rPr lang="pl-PL" sz="1400" dirty="0" err="1">
                <a:latin typeface="+mn-lt"/>
                <a:cs typeface="+mn-cs"/>
              </a:rPr>
              <a:t>may</a:t>
            </a:r>
            <a:r>
              <a:rPr lang="pl-PL" sz="1400" dirty="0">
                <a:latin typeface="+mn-lt"/>
                <a:cs typeface="+mn-cs"/>
              </a:rPr>
              <a:t> </a:t>
            </a:r>
            <a:r>
              <a:rPr lang="pl-PL" sz="1400" dirty="0" err="1">
                <a:latin typeface="+mn-lt"/>
                <a:cs typeface="+mn-cs"/>
              </a:rPr>
              <a:t>directly</a:t>
            </a:r>
            <a:r>
              <a:rPr lang="pl-PL" sz="1400" dirty="0">
                <a:latin typeface="+mn-lt"/>
                <a:cs typeface="+mn-cs"/>
              </a:rPr>
              <a:t> </a:t>
            </a:r>
            <a:r>
              <a:rPr lang="pl-PL" sz="1400" dirty="0" err="1">
                <a:latin typeface="+mn-lt"/>
                <a:cs typeface="+mn-cs"/>
              </a:rPr>
              <a:t>interface</a:t>
            </a:r>
            <a:r>
              <a:rPr lang="pl-PL" sz="1400" dirty="0">
                <a:latin typeface="+mn-lt"/>
                <a:cs typeface="+mn-cs"/>
              </a:rPr>
              <a:t> </a:t>
            </a:r>
            <a:r>
              <a:rPr lang="pl-PL" sz="1400" dirty="0" err="1">
                <a:latin typeface="+mn-lt"/>
                <a:cs typeface="+mn-cs"/>
              </a:rPr>
              <a:t>the</a:t>
            </a:r>
            <a:r>
              <a:rPr lang="pl-PL" sz="1400" dirty="0">
                <a:latin typeface="+mn-lt"/>
                <a:cs typeface="+mn-cs"/>
              </a:rPr>
              <a:t> Cloud </a:t>
            </a:r>
            <a:r>
              <a:rPr lang="pl-PL" sz="1400" dirty="0" err="1">
                <a:latin typeface="+mn-lt"/>
                <a:cs typeface="+mn-cs"/>
              </a:rPr>
              <a:t>Facade</a:t>
            </a:r>
            <a:r>
              <a:rPr lang="pl-PL" sz="1400" dirty="0">
                <a:latin typeface="+mn-lt"/>
                <a:cs typeface="+mn-cs"/>
              </a:rPr>
              <a:t> via </a:t>
            </a:r>
            <a:r>
              <a:rPr lang="pl-PL" sz="1400" dirty="0" err="1">
                <a:latin typeface="+mn-lt"/>
                <a:cs typeface="+mn-cs"/>
              </a:rPr>
              <a:t>its</a:t>
            </a:r>
            <a:r>
              <a:rPr lang="pl-PL" sz="1400" dirty="0">
                <a:latin typeface="+mn-lt"/>
                <a:cs typeface="+mn-cs"/>
              </a:rPr>
              <a:t> </a:t>
            </a:r>
            <a:r>
              <a:rPr lang="pl-PL" sz="1400" dirty="0" err="1">
                <a:latin typeface="+mn-lt"/>
                <a:cs typeface="+mn-cs"/>
              </a:rPr>
              <a:t>RESTful</a:t>
            </a:r>
            <a:r>
              <a:rPr lang="pl-PL" sz="1400" dirty="0">
                <a:latin typeface="+mn-lt"/>
                <a:cs typeface="+mn-cs"/>
              </a:rPr>
              <a:t> </a:t>
            </a:r>
            <a:r>
              <a:rPr lang="pl-PL" sz="1400" dirty="0" err="1">
                <a:latin typeface="+mn-lt"/>
                <a:cs typeface="+mn-cs"/>
              </a:rPr>
              <a:t>APIs</a:t>
            </a:r>
            <a:endParaRPr lang="en-GB" sz="1400" dirty="0">
              <a:latin typeface="+mn-lt"/>
              <a:cs typeface="+mn-cs"/>
            </a:endParaRPr>
          </a:p>
        </p:txBody>
      </p:sp>
      <p:sp>
        <p:nvSpPr>
          <p:cNvPr id="143" name="pole tekstowe 142"/>
          <p:cNvSpPr txBox="1"/>
          <p:nvPr/>
        </p:nvSpPr>
        <p:spPr>
          <a:xfrm>
            <a:off x="3116105" y="1268760"/>
            <a:ext cx="5344327" cy="738664"/>
          </a:xfrm>
          <a:prstGeom prst="rect">
            <a:avLst/>
          </a:prstGeom>
          <a:noFill/>
        </p:spPr>
        <p:txBody>
          <a:bodyPr wrap="square" rtlCol="0">
            <a:spAutoFit/>
          </a:bodyPr>
          <a:lstStyle/>
          <a:p>
            <a:r>
              <a:rPr lang="pl-PL" sz="1400" smtClean="0"/>
              <a:t>Management of the VPH-Share cloud features is done via the Cloud Facade which provides a set of APIs for the Master Interface and any external application with the proper security credentials.</a:t>
            </a:r>
            <a:endParaRPr lang="en-GB" sz="1400" smtClean="0"/>
          </a:p>
        </p:txBody>
      </p:sp>
    </p:spTree>
    <p:extLst>
      <p:ext uri="{BB962C8B-B14F-4D97-AF65-F5344CB8AC3E}">
        <p14:creationId xmlns:p14="http://schemas.microsoft.com/office/powerpoint/2010/main" val="1795513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VPH-Share Template Slide_2v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12531</TotalTime>
  <Words>3708</Words>
  <Application>Microsoft Office PowerPoint</Application>
  <PresentationFormat>Pokaz na ekranie (4:3)</PresentationFormat>
  <Paragraphs>593</Paragraphs>
  <Slides>30</Slides>
  <Notes>12</Notes>
  <HiddenSlides>0</HiddenSlides>
  <MMClips>0</MMClips>
  <ScaleCrop>false</ScaleCrop>
  <HeadingPairs>
    <vt:vector size="4" baseType="variant">
      <vt:variant>
        <vt:lpstr>Motyw</vt:lpstr>
      </vt:variant>
      <vt:variant>
        <vt:i4>1</vt:i4>
      </vt:variant>
      <vt:variant>
        <vt:lpstr>Tytuły slajdów</vt:lpstr>
      </vt:variant>
      <vt:variant>
        <vt:i4>30</vt:i4>
      </vt:variant>
    </vt:vector>
  </HeadingPairs>
  <TitlesOfParts>
    <vt:vector size="31" baseType="lpstr">
      <vt:lpstr>VPH-Share Template Slide_2v0</vt:lpstr>
      <vt:lpstr>Prezentacja programu PowerPoint</vt:lpstr>
      <vt:lpstr>Coauthors</vt:lpstr>
      <vt:lpstr>Outline</vt:lpstr>
      <vt:lpstr>Cloud computing</vt:lpstr>
      <vt:lpstr>Motivation: 3 groups of users</vt:lpstr>
      <vt:lpstr>A very short glossary</vt:lpstr>
      <vt:lpstr>Cloud platform offer</vt:lpstr>
      <vt:lpstr>Prezentacja programu PowerPoint</vt:lpstr>
      <vt:lpstr>Resource allocation management</vt:lpstr>
      <vt:lpstr>Cloud execution environment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Security and atomic services</vt:lpstr>
      <vt:lpstr>Prezentacja programu PowerPoint</vt:lpstr>
      <vt:lpstr>Prezentacja programu PowerPoint</vt:lpstr>
      <vt:lpstr>Prezentacja programu PowerPoint</vt:lpstr>
      <vt:lpstr>Scientific objectives (1/2)</vt:lpstr>
      <vt:lpstr>Scientific objectives (2/2)</vt:lpstr>
      <vt:lpstr>Selected publications</vt:lpstr>
      <vt:lpstr>Software engineering methods</vt:lpstr>
      <vt:lpstr>Prezentacja programu PowerPoint</vt:lpstr>
      <vt:lpstr>Prezentacja programu PowerPoint</vt:lpstr>
      <vt:lpstr>Summary: basic features of platform</vt:lpstr>
      <vt:lpstr>More information at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VPH-Share and P-Medicine: Pre-review Meeting</dc:title>
  <dc:creator>Norman James Powell</dc:creator>
  <cp:lastModifiedBy>Marian</cp:lastModifiedBy>
  <cp:revision>418</cp:revision>
  <cp:lastPrinted>2012-03-21T12:52:57Z</cp:lastPrinted>
  <dcterms:created xsi:type="dcterms:W3CDTF">2011-10-20T09:22:03Z</dcterms:created>
  <dcterms:modified xsi:type="dcterms:W3CDTF">2013-06-29T03:42:43Z</dcterms:modified>
</cp:coreProperties>
</file>