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90" r:id="rId2"/>
    <p:sldId id="298" r:id="rId3"/>
    <p:sldId id="304" r:id="rId4"/>
    <p:sldId id="306" r:id="rId5"/>
    <p:sldId id="307" r:id="rId6"/>
    <p:sldId id="314" r:id="rId7"/>
    <p:sldId id="273" r:id="rId8"/>
    <p:sldId id="274" r:id="rId9"/>
    <p:sldId id="275" r:id="rId10"/>
    <p:sldId id="277" r:id="rId11"/>
    <p:sldId id="279" r:id="rId12"/>
    <p:sldId id="280" r:id="rId13"/>
    <p:sldId id="282" r:id="rId14"/>
    <p:sldId id="292" r:id="rId15"/>
    <p:sldId id="301" r:id="rId16"/>
    <p:sldId id="315" r:id="rId17"/>
    <p:sldId id="310" r:id="rId18"/>
  </p:sldIdLst>
  <p:sldSz cx="9144000" cy="6858000" type="screen4x3"/>
  <p:notesSz cx="6805613"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488B"/>
    <a:srgbClr val="E9EDF4"/>
    <a:srgbClr val="D0D8E8"/>
    <a:srgbClr val="E8E8F6"/>
    <a:srgbClr val="D7E4BD"/>
    <a:srgbClr val="CDCDEC"/>
    <a:srgbClr val="00CC00"/>
    <a:srgbClr val="FFFFFF"/>
    <a:srgbClr val="7EB77E"/>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7" autoAdjust="0"/>
    <p:restoredTop sz="94414" autoAdjust="0"/>
  </p:normalViewPr>
  <p:slideViewPr>
    <p:cSldViewPr snapToObjects="1">
      <p:cViewPr varScale="1">
        <p:scale>
          <a:sx n="110" d="100"/>
          <a:sy n="110" d="100"/>
        </p:scale>
        <p:origin x="1050"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42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6967"/>
          </a:xfrm>
          <a:prstGeom prst="rect">
            <a:avLst/>
          </a:prstGeom>
        </p:spPr>
        <p:txBody>
          <a:bodyPr vert="horz" lIns="91550" tIns="45775" rIns="91550" bIns="45775" rtlCol="0"/>
          <a:lstStyle>
            <a:lvl1pPr algn="l">
              <a:defRPr sz="1200"/>
            </a:lvl1pPr>
          </a:lstStyle>
          <a:p>
            <a:endParaRPr lang="en-GB"/>
          </a:p>
        </p:txBody>
      </p:sp>
      <p:sp>
        <p:nvSpPr>
          <p:cNvPr id="3" name="Date Placeholder 2"/>
          <p:cNvSpPr>
            <a:spLocks noGrp="1"/>
          </p:cNvSpPr>
          <p:nvPr>
            <p:ph type="dt" sz="quarter" idx="1"/>
          </p:nvPr>
        </p:nvSpPr>
        <p:spPr>
          <a:xfrm>
            <a:off x="3854940" y="0"/>
            <a:ext cx="2949099" cy="496967"/>
          </a:xfrm>
          <a:prstGeom prst="rect">
            <a:avLst/>
          </a:prstGeom>
        </p:spPr>
        <p:txBody>
          <a:bodyPr vert="horz" lIns="91550" tIns="45775" rIns="91550" bIns="45775" rtlCol="0"/>
          <a:lstStyle>
            <a:lvl1pPr algn="r">
              <a:defRPr sz="1200"/>
            </a:lvl1pPr>
          </a:lstStyle>
          <a:p>
            <a:fld id="{1034EC6A-23EC-40F0-B1A9-40DD1ACE1456}" type="datetimeFigureOut">
              <a:rPr lang="en-GB" smtClean="0"/>
              <a:pPr/>
              <a:t>26/11/2013</a:t>
            </a:fld>
            <a:endParaRPr lang="en-GB"/>
          </a:p>
        </p:txBody>
      </p:sp>
      <p:sp>
        <p:nvSpPr>
          <p:cNvPr id="4" name="Footer Placeholder 3"/>
          <p:cNvSpPr>
            <a:spLocks noGrp="1"/>
          </p:cNvSpPr>
          <p:nvPr>
            <p:ph type="ftr" sz="quarter" idx="2"/>
          </p:nvPr>
        </p:nvSpPr>
        <p:spPr>
          <a:xfrm>
            <a:off x="0" y="9440646"/>
            <a:ext cx="2949099" cy="496967"/>
          </a:xfrm>
          <a:prstGeom prst="rect">
            <a:avLst/>
          </a:prstGeom>
        </p:spPr>
        <p:txBody>
          <a:bodyPr vert="horz" lIns="91550" tIns="45775" rIns="91550" bIns="45775" rtlCol="0" anchor="b"/>
          <a:lstStyle>
            <a:lvl1pPr algn="l">
              <a:defRPr sz="1200"/>
            </a:lvl1pPr>
          </a:lstStyle>
          <a:p>
            <a:endParaRPr lang="en-GB"/>
          </a:p>
        </p:txBody>
      </p:sp>
      <p:sp>
        <p:nvSpPr>
          <p:cNvPr id="5" name="Slide Number Placeholder 4"/>
          <p:cNvSpPr>
            <a:spLocks noGrp="1"/>
          </p:cNvSpPr>
          <p:nvPr>
            <p:ph type="sldNum" sz="quarter" idx="3"/>
          </p:nvPr>
        </p:nvSpPr>
        <p:spPr>
          <a:xfrm>
            <a:off x="3854940" y="9440646"/>
            <a:ext cx="2949099" cy="496967"/>
          </a:xfrm>
          <a:prstGeom prst="rect">
            <a:avLst/>
          </a:prstGeom>
        </p:spPr>
        <p:txBody>
          <a:bodyPr vert="horz" lIns="91550" tIns="45775" rIns="91550" bIns="45775" rtlCol="0" anchor="b"/>
          <a:lstStyle>
            <a:lvl1pPr algn="r">
              <a:defRPr sz="1200"/>
            </a:lvl1pPr>
          </a:lstStyle>
          <a:p>
            <a:fld id="{412BC91F-3EAD-4872-9616-8AA85643F829}" type="slidenum">
              <a:rPr lang="en-GB" smtClean="0"/>
              <a:pPr/>
              <a:t>‹#›</a:t>
            </a:fld>
            <a:endParaRPr lang="en-GB"/>
          </a:p>
        </p:txBody>
      </p:sp>
    </p:spTree>
    <p:extLst>
      <p:ext uri="{BB962C8B-B14F-4D97-AF65-F5344CB8AC3E}">
        <p14:creationId xmlns:p14="http://schemas.microsoft.com/office/powerpoint/2010/main" val="17654594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450" y="0"/>
            <a:ext cx="2949575" cy="496888"/>
          </a:xfrm>
          <a:prstGeom prst="rect">
            <a:avLst/>
          </a:prstGeom>
        </p:spPr>
        <p:txBody>
          <a:bodyPr vert="horz" lIns="91440" tIns="45720" rIns="91440" bIns="45720" rtlCol="0"/>
          <a:lstStyle>
            <a:lvl1pPr algn="r">
              <a:defRPr sz="1200"/>
            </a:lvl1pPr>
          </a:lstStyle>
          <a:p>
            <a:fld id="{B538E6EB-9014-472C-BCF9-1EE05064CBCE}" type="datetimeFigureOut">
              <a:rPr lang="en-GB" smtClean="0"/>
              <a:pPr/>
              <a:t>26/11/2013</a:t>
            </a:fld>
            <a:endParaRPr lang="en-GB"/>
          </a:p>
        </p:txBody>
      </p:sp>
      <p:sp>
        <p:nvSpPr>
          <p:cNvPr id="4" name="Slide Image Placeholder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21225"/>
            <a:ext cx="5443537" cy="447198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450" y="9440863"/>
            <a:ext cx="2949575" cy="496887"/>
          </a:xfrm>
          <a:prstGeom prst="rect">
            <a:avLst/>
          </a:prstGeom>
        </p:spPr>
        <p:txBody>
          <a:bodyPr vert="horz" lIns="91440" tIns="45720" rIns="91440" bIns="45720" rtlCol="0" anchor="b"/>
          <a:lstStyle>
            <a:lvl1pPr algn="r">
              <a:defRPr sz="1200"/>
            </a:lvl1pPr>
          </a:lstStyle>
          <a:p>
            <a:fld id="{763F507F-3C56-4A7B-BDED-0B54C25C693C}" type="slidenum">
              <a:rPr lang="en-GB" smtClean="0"/>
              <a:pPr/>
              <a:t>‹#›</a:t>
            </a:fld>
            <a:endParaRPr lang="en-GB"/>
          </a:p>
        </p:txBody>
      </p:sp>
    </p:spTree>
    <p:extLst>
      <p:ext uri="{BB962C8B-B14F-4D97-AF65-F5344CB8AC3E}">
        <p14:creationId xmlns:p14="http://schemas.microsoft.com/office/powerpoint/2010/main" val="1487891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25603" name="Symbol zastępczy notatek 2"/>
          <p:cNvSpPr txBox="1">
            <a:spLocks noGrp="1"/>
          </p:cNvSpPr>
          <p:nvPr>
            <p:ph type="body" sz="quarter" idx="1"/>
          </p:nvPr>
        </p:nvSpPr>
        <p:spPr bwMode="auto">
          <a:xfrm>
            <a:off x="681038" y="4721225"/>
            <a:ext cx="5443537" cy="27699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58301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6"/>
          <p:cNvSpPr>
            <a:spLocks noGrp="1" noChangeArrowheads="1"/>
          </p:cNvSpPr>
          <p:nvPr>
            <p:ph type="sldNum" sz="quarter" idx="5"/>
          </p:nvPr>
        </p:nvSpPr>
        <p:spPr bwMode="auto">
          <a:noFill/>
          <a:ln>
            <a:miter lim="800000"/>
            <a:headEnd/>
            <a:tailEnd/>
          </a:ln>
        </p:spPr>
        <p:txBody>
          <a:bodyPr/>
          <a:lstStyle/>
          <a:p>
            <a:fld id="{E9DAEB4A-357C-4F87-8452-C4B1BCCE1C23}" type="slidenum">
              <a:rPr lang="en-US" smtClean="0"/>
              <a:pPr/>
              <a:t>9</a:t>
            </a:fld>
            <a:endParaRPr lang="en-US" smtClean="0"/>
          </a:p>
        </p:txBody>
      </p:sp>
      <p:sp>
        <p:nvSpPr>
          <p:cNvPr id="29699" name="Rectangle 1"/>
          <p:cNvSpPr>
            <a:spLocks noGrp="1" noRot="1" noChangeAspect="1" noChangeArrowheads="1" noTextEdit="1"/>
          </p:cNvSpPr>
          <p:nvPr>
            <p:ph type="sldImg"/>
          </p:nvPr>
        </p:nvSpPr>
        <p:spPr>
          <a:solidFill>
            <a:srgbClr val="FFFFFF"/>
          </a:solidFill>
          <a:ln>
            <a:solidFill>
              <a:srgbClr val="000000"/>
            </a:solidFill>
          </a:ln>
        </p:spPr>
      </p:sp>
      <p:sp>
        <p:nvSpPr>
          <p:cNvPr id="29700" name="Rectangle 2"/>
          <p:cNvSpPr txBox="1">
            <a:spLocks noGrp="1" noChangeArrowheads="1"/>
          </p:cNvSpPr>
          <p:nvPr>
            <p:ph type="body" idx="1"/>
          </p:nvPr>
        </p:nvSpPr>
        <p:spPr bwMode="auto">
          <a:xfrm>
            <a:off x="680276" y="4721002"/>
            <a:ext cx="5445062" cy="4388952"/>
          </a:xfrm>
          <a:noFill/>
        </p:spPr>
        <p:txBody>
          <a:bodyPr wrap="none" anchor="ctr"/>
          <a:lstStyle/>
          <a:p>
            <a:endParaRPr smtClean="0">
              <a:latin typeface="Times New Roman" pitchFamily="18" charset="0"/>
              <a:ea typeface="MS PGothic" pitchFamily="34" charset="-128"/>
            </a:endParaRPr>
          </a:p>
        </p:txBody>
      </p:sp>
    </p:spTree>
    <p:extLst>
      <p:ext uri="{BB962C8B-B14F-4D97-AF65-F5344CB8AC3E}">
        <p14:creationId xmlns:p14="http://schemas.microsoft.com/office/powerpoint/2010/main" val="2033540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7"/>
          <p:cNvSpPr>
            <a:spLocks noGrp="1" noChangeArrowheads="1"/>
          </p:cNvSpPr>
          <p:nvPr>
            <p:ph type="sldNum"/>
          </p:nvPr>
        </p:nvSpPr>
        <p:spPr>
          <a:ln/>
        </p:spPr>
        <p:txBody>
          <a:bodyPr/>
          <a:lstStyle/>
          <a:p>
            <a:fld id="{10F1A11D-0BE9-4026-B989-620A2D8F7E1B}" type="slidenum">
              <a:rPr lang="pl-PL"/>
              <a:pPr/>
              <a:t>10</a:t>
            </a:fld>
            <a:endParaRPr lang="pl-PL"/>
          </a:p>
        </p:txBody>
      </p:sp>
      <p:sp>
        <p:nvSpPr>
          <p:cNvPr id="8193" name="Rectangle 1"/>
          <p:cNvSpPr txBox="1">
            <a:spLocks noGrp="1" noRot="1" noChangeAspect="1" noChangeArrowheads="1"/>
          </p:cNvSpPr>
          <p:nvPr>
            <p:ph type="sldImg"/>
          </p:nvPr>
        </p:nvSpPr>
        <p:spPr bwMode="auto">
          <a:xfrm>
            <a:off x="919163" y="755650"/>
            <a:ext cx="4965700" cy="372586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680276" y="4721002"/>
            <a:ext cx="5445062" cy="447307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3009755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0723"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3170354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noResize="1"/>
          </p:cNvSpPr>
          <p:nvPr>
            <p:ph type="sldImg"/>
          </p:nvPr>
        </p:nvSpPr>
        <p:spPr>
          <a:solidFill>
            <a:schemeClr val="accent1"/>
          </a:solidFill>
          <a:ln w="25400">
            <a:solidFill>
              <a:schemeClr val="accent1">
                <a:shade val="50000"/>
              </a:schemeClr>
            </a:solidFill>
          </a:ln>
        </p:spPr>
      </p:sp>
      <p:sp>
        <p:nvSpPr>
          <p:cNvPr id="31747" name="Symbol zastępczy notatek 2"/>
          <p:cNvSpPr txBox="1">
            <a:spLocks noGrp="1"/>
          </p:cNvSpPr>
          <p:nvPr>
            <p:ph type="body" sz="quarter" idx="1"/>
          </p:nvPr>
        </p:nvSpPr>
        <p:spPr bwMode="auto">
          <a:xfrm>
            <a:off x="680276" y="4721002"/>
            <a:ext cx="5445062" cy="4388952"/>
          </a:xfrm>
          <a:noFill/>
        </p:spPr>
        <p:txBody>
          <a:bodyPr/>
          <a:lstStyle/>
          <a:p>
            <a:pPr eaLnBrk="1">
              <a:spcBef>
                <a:spcPct val="0"/>
              </a:spcBef>
            </a:pPr>
            <a:endParaRPr smtClean="0">
              <a:solidFill>
                <a:srgbClr val="000000"/>
              </a:solidFill>
              <a:latin typeface="Liberation Sans"/>
            </a:endParaRPr>
          </a:p>
        </p:txBody>
      </p:sp>
    </p:spTree>
    <p:extLst>
      <p:ext uri="{BB962C8B-B14F-4D97-AF65-F5344CB8AC3E}">
        <p14:creationId xmlns:p14="http://schemas.microsoft.com/office/powerpoint/2010/main" val="601046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p:sp>
      <p:sp>
        <p:nvSpPr>
          <p:cNvPr id="29698" name="Notes Placeholder 2"/>
          <p:cNvSpPr txBox="1">
            <a:spLocks noGrp="1"/>
          </p:cNvSpPr>
          <p:nvPr>
            <p:ph type="body" idx="1"/>
          </p:nvPr>
        </p:nvSpPr>
        <p:spPr bwMode="auto">
          <a:noFill/>
        </p:spPr>
        <p:txBody>
          <a:bodyPr/>
          <a:lstStyle/>
          <a:p>
            <a:pPr defTabSz="477690">
              <a:spcBef>
                <a:spcPct val="0"/>
              </a:spcBef>
            </a:pPr>
            <a:endParaRPr lang="en-GB" sz="1300" smtClean="0">
              <a:latin typeface="Times New Roman" pitchFamily="18" charset="0"/>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3E479A7B-8281-4B8B-9D25-8F1443F1F63B}" type="slidenum">
              <a:rPr lang="en-US"/>
              <a:pPr/>
              <a:t>13</a:t>
            </a:fld>
            <a:endParaRPr lang="en-US"/>
          </a:p>
        </p:txBody>
      </p:sp>
    </p:spTree>
    <p:extLst>
      <p:ext uri="{BB962C8B-B14F-4D97-AF65-F5344CB8AC3E}">
        <p14:creationId xmlns:p14="http://schemas.microsoft.com/office/powerpoint/2010/main" val="2303183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pic>
        <p:nvPicPr>
          <p:cNvPr id="7" name="Picture 6"/>
          <p:cNvPicPr/>
          <p:nvPr userDrawn="1"/>
        </p:nvPicPr>
        <p:blipFill>
          <a:blip r:embed="rId2"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pic>
        <p:nvPicPr>
          <p:cNvPr id="9" name="Immagine 9" descr="health.png"/>
          <p:cNvPicPr>
            <a:picLocks noChangeAspect="1"/>
          </p:cNvPicPr>
          <p:nvPr userDrawn="1"/>
        </p:nvPicPr>
        <p:blipFill>
          <a:blip r:embed="rId3" cstate="print"/>
          <a:srcRect/>
          <a:stretch>
            <a:fillRect/>
          </a:stretch>
        </p:blipFill>
        <p:spPr bwMode="auto">
          <a:xfrm>
            <a:off x="152400" y="6356350"/>
            <a:ext cx="1143000" cy="477838"/>
          </a:xfrm>
          <a:prstGeom prst="rect">
            <a:avLst/>
          </a:prstGeom>
          <a:noFill/>
          <a:ln>
            <a:noFill/>
          </a:ln>
        </p:spPr>
      </p:pic>
      <p:pic>
        <p:nvPicPr>
          <p:cNvPr id="4" name="Picture 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2" y="5545353"/>
            <a:ext cx="1721644" cy="1321594"/>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2000" y="14400"/>
            <a:ext cx="6984000" cy="1036800"/>
          </a:xfr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7812360" y="6356350"/>
            <a:ext cx="874440" cy="365125"/>
          </a:xfrm>
          <a:prstGeom prst="rect">
            <a:avLst/>
          </a:prstGeom>
        </p:spPr>
        <p:txBody>
          <a:bodyPr/>
          <a:lstStyle/>
          <a:p>
            <a:fld id="{B6F15528-21DE-4FAA-801E-634DDDAF4B2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Pusty">
    <p:spTree>
      <p:nvGrpSpPr>
        <p:cNvPr id="1" name=""/>
        <p:cNvGrpSpPr/>
        <p:nvPr/>
      </p:nvGrpSpPr>
      <p:grpSpPr>
        <a:xfrm>
          <a:off x="0" y="0"/>
          <a:ext cx="0" cy="0"/>
          <a:chOff x="0" y="0"/>
          <a:chExt cx="0" cy="0"/>
        </a:xfrm>
      </p:grpSpPr>
      <p:sp>
        <p:nvSpPr>
          <p:cNvPr id="6" name="Symbol zastępczy numeru slajdu 3"/>
          <p:cNvSpPr>
            <a:spLocks noGrp="1"/>
          </p:cNvSpPr>
          <p:nvPr>
            <p:ph type="sldNum" sz="quarter" idx="12"/>
          </p:nvPr>
        </p:nvSpPr>
        <p:spPr>
          <a:xfrm>
            <a:off x="8614080" y="6304983"/>
            <a:ext cx="456480" cy="476690"/>
          </a:xfrm>
          <a:prstGeom prst="rect">
            <a:avLst/>
          </a:prstGeom>
        </p:spPr>
        <p:txBody>
          <a:bodyPr lIns="82945" tIns="41473" rIns="82945" bIns="41473"/>
          <a:lstStyle>
            <a:lvl1pPr>
              <a:defRPr/>
            </a:lvl1pPr>
          </a:lstStyle>
          <a:p>
            <a:pPr>
              <a:defRPr/>
            </a:pPr>
            <a:fld id="{E42E8733-0573-4555-99DC-245975FE1997}" type="slidenum">
              <a:rPr lang="pl-PL"/>
              <a:pPr>
                <a:defRPr/>
              </a:pPr>
              <a:t>‹#›</a:t>
            </a:fld>
            <a:endParaRPr lang="pl-PL"/>
          </a:p>
        </p:txBody>
      </p:sp>
    </p:spTree>
    <p:extLst>
      <p:ext uri="{BB962C8B-B14F-4D97-AF65-F5344CB8AC3E}">
        <p14:creationId xmlns:p14="http://schemas.microsoft.com/office/powerpoint/2010/main" val="649983740"/>
      </p:ext>
    </p:extLst>
  </p:cSld>
  <p:clrMapOvr>
    <a:masterClrMapping/>
  </p:clrMapOvr>
  <p:timing>
    <p:tnLst>
      <p:par>
        <p:cTn id="1" dur="indefinite" restart="never" nodeType="tmRoot"/>
      </p:par>
    </p:tnLst>
  </p:timing>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32000" y="14400"/>
            <a:ext cx="6984000" cy="1036800"/>
          </a:xfrm>
        </p:spPr>
        <p:txBody>
          <a:bodyPr/>
          <a:lstStyle/>
          <a:p>
            <a:r>
              <a:rPr lang="en-US" dirty="0" smtClean="0"/>
              <a:t>Click to edit Master title style</a:t>
            </a:r>
            <a:endParaRPr lang="en-US" dirty="0"/>
          </a:p>
        </p:txBody>
      </p:sp>
      <p:sp>
        <p:nvSpPr>
          <p:cNvPr id="3" name="Text Placeholder 2"/>
          <p:cNvSpPr>
            <a:spLocks noGrp="1"/>
          </p:cNvSpPr>
          <p:nvPr>
            <p:ph type="body" sz="half" idx="1"/>
          </p:nvPr>
        </p:nvSpPr>
        <p:spPr>
          <a:xfrm>
            <a:off x="1435680" y="1447353"/>
            <a:ext cx="367920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253121" y="1447353"/>
            <a:ext cx="3679200" cy="4524955"/>
          </a:xfrm>
        </p:spPr>
        <p:txBody>
          <a:bodyPr/>
          <a:lstStyle/>
          <a:p>
            <a:pPr lvl="0"/>
            <a:endParaRPr lang="en-US" noProof="0" smtClean="0"/>
          </a:p>
        </p:txBody>
      </p:sp>
      <p:sp>
        <p:nvSpPr>
          <p:cNvPr id="7" name="Rectangle 8"/>
          <p:cNvSpPr>
            <a:spLocks noGrp="1" noChangeArrowheads="1"/>
          </p:cNvSpPr>
          <p:nvPr>
            <p:ph type="sldNum" idx="12"/>
          </p:nvPr>
        </p:nvSpPr>
        <p:spPr>
          <a:xfrm>
            <a:off x="8614080" y="6304983"/>
            <a:ext cx="456480" cy="476690"/>
          </a:xfrm>
          <a:prstGeom prst="rect">
            <a:avLst/>
          </a:prstGeom>
        </p:spPr>
        <p:txBody>
          <a:bodyPr lIns="82945" tIns="41473" rIns="82945" bIns="41473"/>
          <a:lstStyle>
            <a:lvl1pPr>
              <a:defRPr/>
            </a:lvl1pPr>
          </a:lstStyle>
          <a:p>
            <a:pPr>
              <a:defRPr/>
            </a:pPr>
            <a:fld id="{CCE4C2BA-A997-49F3-8892-FA2564A4F928}" type="slidenum">
              <a:rPr lang="pl-PL"/>
              <a:pPr>
                <a:defRPr/>
              </a:pPr>
              <a:t>‹#›</a:t>
            </a:fld>
            <a:endParaRPr lang="pl-PL"/>
          </a:p>
        </p:txBody>
      </p:sp>
    </p:spTree>
    <p:extLst>
      <p:ext uri="{BB962C8B-B14F-4D97-AF65-F5344CB8AC3E}">
        <p14:creationId xmlns:p14="http://schemas.microsoft.com/office/powerpoint/2010/main" val="27791283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Tree>
    <p:extLst>
      <p:ext uri="{BB962C8B-B14F-4D97-AF65-F5344CB8AC3E}">
        <p14:creationId xmlns:p14="http://schemas.microsoft.com/office/powerpoint/2010/main" val="2121954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2000" y="14400"/>
            <a:ext cx="6984000" cy="1036800"/>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VPH-Share Logo_b.jpg"/>
          <p:cNvPicPr>
            <a:picLocks noChangeAspect="1"/>
          </p:cNvPicPr>
          <p:nvPr/>
        </p:nvPicPr>
        <p:blipFill>
          <a:blip r:embed="rId8" cstate="print"/>
          <a:stretch>
            <a:fillRect/>
          </a:stretch>
        </p:blipFill>
        <p:spPr>
          <a:xfrm>
            <a:off x="8229658" y="1"/>
            <a:ext cx="914341" cy="1196752"/>
          </a:xfrm>
          <a:prstGeom prst="rect">
            <a:avLst/>
          </a:prstGeom>
        </p:spPr>
      </p:pic>
      <p:sp>
        <p:nvSpPr>
          <p:cNvPr id="10" name="Footer Placeholder 4"/>
          <p:cNvSpPr txBox="1">
            <a:spLocks/>
          </p:cNvSpPr>
          <p:nvPr/>
        </p:nvSpPr>
        <p:spPr>
          <a:xfrm>
            <a:off x="1835696" y="6448251"/>
            <a:ext cx="5688632"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err="1" smtClean="0">
                <a:solidFill>
                  <a:srgbClr val="898989"/>
                </a:solidFill>
              </a:rPr>
              <a:t>Cyfronet</a:t>
            </a:r>
            <a:r>
              <a:rPr lang="en-US" baseline="0" dirty="0" smtClean="0">
                <a:solidFill>
                  <a:srgbClr val="898989"/>
                </a:solidFill>
              </a:rPr>
              <a:t> AGH Open Day 2013</a:t>
            </a:r>
            <a:endParaRPr lang="en-US" dirty="0">
              <a:solidFill>
                <a:srgbClr val="898989"/>
              </a:solidFill>
            </a:endParaRPr>
          </a:p>
        </p:txBody>
      </p:sp>
      <p:sp>
        <p:nvSpPr>
          <p:cNvPr id="11" name="Slide Number Placeholder 5"/>
          <p:cNvSpPr txBox="1">
            <a:spLocks/>
          </p:cNvSpPr>
          <p:nvPr/>
        </p:nvSpPr>
        <p:spPr>
          <a:xfrm>
            <a:off x="8086712" y="6448251"/>
            <a:ext cx="59800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a:t>
            </a:fld>
            <a:endParaRPr lang="en-US" dirty="0"/>
          </a:p>
        </p:txBody>
      </p:sp>
      <p:sp>
        <p:nvSpPr>
          <p:cNvPr id="13" name="Slide Number Placeholder 8"/>
          <p:cNvSpPr txBox="1">
            <a:spLocks/>
          </p:cNvSpPr>
          <p:nvPr/>
        </p:nvSpPr>
        <p:spPr>
          <a:xfrm>
            <a:off x="457200" y="6448250"/>
            <a:ext cx="1522512"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pl-PL" dirty="0" smtClean="0"/>
              <a:t>2</a:t>
            </a:r>
            <a:r>
              <a:rPr lang="en-US" dirty="0" smtClean="0"/>
              <a:t>5</a:t>
            </a:r>
            <a:r>
              <a:rPr lang="en-US" baseline="0" dirty="0" smtClean="0"/>
              <a:t> November </a:t>
            </a:r>
            <a:r>
              <a:rPr lang="pl-PL" dirty="0" smtClean="0"/>
              <a:t>2013</a:t>
            </a:r>
            <a:endParaRPr lang="en-US" dirty="0"/>
          </a:p>
        </p:txBody>
      </p:sp>
      <p:pic>
        <p:nvPicPr>
          <p:cNvPr id="9" name="Picture 8"/>
          <p:cNvPicPr/>
          <p:nvPr/>
        </p:nvPicPr>
        <p:blipFill>
          <a:blip r:embed="rId9" cstate="print">
            <a:extLst>
              <a:ext uri="{28A0092B-C50C-407E-A947-70E740481C1C}">
                <a14:useLocalDpi xmlns:a14="http://schemas.microsoft.com/office/drawing/2010/main" val="0"/>
              </a:ext>
            </a:extLst>
          </a:blip>
          <a:stretch>
            <a:fillRect/>
          </a:stretch>
        </p:blipFill>
        <p:spPr>
          <a:xfrm>
            <a:off x="4236" y="0"/>
            <a:ext cx="1440160" cy="117152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Lst>
  <p:timing>
    <p:tnLst>
      <p:par>
        <p:cTn id="1" dur="indefinite" restart="never" nodeType="tmRoot"/>
      </p:par>
    </p:tnLst>
  </p:timing>
  <p:txStyles>
    <p:titleStyle>
      <a:lvl1pPr algn="ctr" defTabSz="914400" rtl="0" eaLnBrk="1" latinLnBrk="0" hangingPunct="1">
        <a:spcBef>
          <a:spcPct val="0"/>
        </a:spcBef>
        <a:buNone/>
        <a:defRPr sz="3600" kern="1200">
          <a:solidFill>
            <a:srgbClr val="11488B"/>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2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7" Type="http://schemas.openxmlformats.org/officeDocument/2006/relationships/image" Target="../media/image27.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Podtytuł 1"/>
          <p:cNvSpPr>
            <a:spLocks noGrp="1"/>
          </p:cNvSpPr>
          <p:nvPr>
            <p:ph type="subTitle" idx="4294967295"/>
          </p:nvPr>
        </p:nvSpPr>
        <p:spPr>
          <a:xfrm>
            <a:off x="0" y="1176754"/>
            <a:ext cx="9144000" cy="4255661"/>
          </a:xfrm>
        </p:spPr>
        <p:txBody>
          <a:bodyPr anchor="ctr">
            <a:normAutofit/>
          </a:bodyPr>
          <a:lstStyle/>
          <a:p>
            <a:pPr marL="0" indent="0" algn="ctr">
              <a:spcBef>
                <a:spcPct val="0"/>
              </a:spcBef>
              <a:buSzPct val="45000"/>
              <a:buNone/>
              <a:defRPr/>
            </a:pPr>
            <a:r>
              <a:rPr lang="en-US"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Federating cloud resources for building </a:t>
            </a:r>
            <a:r>
              <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rPr>
              <a:t>and execution </a:t>
            </a:r>
            <a:r>
              <a:rPr lang="en-US"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of </a:t>
            </a:r>
            <a:r>
              <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rPr>
              <a:t>VPH </a:t>
            </a:r>
            <a:r>
              <a:rPr lang="en-US" sz="4400" dirty="0" smtClean="0">
                <a:solidFill>
                  <a:schemeClr val="tx2">
                    <a:satMod val="130000"/>
                  </a:schemeClr>
                </a:solidFill>
                <a:effectLst>
                  <a:outerShdw blurRad="38100" dist="38100" dir="2700000" algn="tl">
                    <a:srgbClr val="000000">
                      <a:alpha val="43137"/>
                    </a:srgbClr>
                  </a:outerShdw>
                </a:effectLst>
                <a:latin typeface="+mj-lt"/>
                <a:ea typeface="+mj-ea"/>
                <a:cs typeface="+mj-cs"/>
              </a:rPr>
              <a:t>applications</a:t>
            </a:r>
            <a:endParaRPr lang="en-US" sz="4400" dirty="0">
              <a:solidFill>
                <a:schemeClr val="tx2">
                  <a:satMod val="130000"/>
                </a:schemeClr>
              </a:solidFill>
              <a:effectLst>
                <a:outerShdw blurRad="38100" dist="38100" dir="2700000" algn="tl">
                  <a:srgbClr val="000000">
                    <a:alpha val="43137"/>
                  </a:srgbClr>
                </a:outerShdw>
              </a:effectLst>
              <a:latin typeface="+mj-lt"/>
              <a:ea typeface="+mj-ea"/>
              <a:cs typeface="+mj-cs"/>
            </a:endParaRPr>
          </a:p>
          <a:p>
            <a:pPr marL="0" indent="0" algn="ctr">
              <a:spcBef>
                <a:spcPct val="0"/>
              </a:spcBef>
              <a:buSzPct val="45000"/>
              <a:buNone/>
              <a:defRPr/>
            </a:pPr>
            <a:endParaRPr lang="en-US" sz="2200" b="1" dirty="0" smtClean="0"/>
          </a:p>
          <a:p>
            <a:pPr marL="0" indent="0" algn="ctr">
              <a:buSzPct val="45000"/>
              <a:buNone/>
              <a:defRPr/>
            </a:pPr>
            <a:r>
              <a:rPr lang="pl-PL" sz="2200" b="1" dirty="0" smtClean="0"/>
              <a:t>Marian Bubak</a:t>
            </a:r>
            <a:endParaRPr lang="pl-PL" sz="2200" b="1" dirty="0"/>
          </a:p>
          <a:p>
            <a:pPr marL="0" indent="0" algn="ctr">
              <a:buSzPct val="45000"/>
              <a:buNone/>
              <a:defRPr/>
            </a:pPr>
            <a:r>
              <a:rPr lang="en-US" sz="2200" dirty="0" smtClean="0"/>
              <a:t>Department of Computer Science and </a:t>
            </a:r>
            <a:r>
              <a:rPr lang="en-US" sz="2200" dirty="0" err="1" smtClean="0"/>
              <a:t>Cyfronet</a:t>
            </a:r>
            <a:r>
              <a:rPr lang="en-US" sz="2200" dirty="0" smtClean="0"/>
              <a:t> </a:t>
            </a:r>
            <a:r>
              <a:rPr lang="pl-PL" sz="2200" dirty="0" smtClean="0"/>
              <a:t>AGH </a:t>
            </a:r>
            <a:r>
              <a:rPr lang="pl-PL" sz="2200" dirty="0" err="1" smtClean="0"/>
              <a:t>Krakow</a:t>
            </a:r>
            <a:r>
              <a:rPr lang="en-US" sz="2200" dirty="0" smtClean="0"/>
              <a:t>, PL</a:t>
            </a:r>
            <a:endParaRPr lang="en-US" sz="2200" dirty="0"/>
          </a:p>
          <a:p>
            <a:pPr marL="0" indent="0" algn="ctr">
              <a:buSzPct val="45000"/>
              <a:buNone/>
              <a:defRPr/>
            </a:pPr>
            <a:r>
              <a:rPr lang="en-US" sz="2200" dirty="0" smtClean="0"/>
              <a:t>and</a:t>
            </a:r>
            <a:endParaRPr lang="pl-PL" sz="2200" dirty="0"/>
          </a:p>
          <a:p>
            <a:pPr marL="0" indent="0" algn="ctr">
              <a:buSzPct val="45000"/>
              <a:buNone/>
              <a:defRPr/>
            </a:pPr>
            <a:r>
              <a:rPr lang="pl-PL" sz="2200" b="1" dirty="0" smtClean="0"/>
              <a:t> </a:t>
            </a:r>
            <a:r>
              <a:rPr lang="pl-PL" sz="2200" b="1" dirty="0"/>
              <a:t>VPH-</a:t>
            </a:r>
            <a:r>
              <a:rPr lang="pl-PL" sz="2200" b="1" dirty="0" err="1"/>
              <a:t>Share</a:t>
            </a:r>
            <a:r>
              <a:rPr lang="pl-PL" sz="2200" b="1" dirty="0"/>
              <a:t> </a:t>
            </a:r>
            <a:r>
              <a:rPr lang="pl-PL" sz="2200" b="1" dirty="0" smtClean="0"/>
              <a:t>Project</a:t>
            </a:r>
            <a:r>
              <a:rPr lang="en-US" sz="2200" b="1" dirty="0" smtClean="0"/>
              <a:t> team </a:t>
            </a:r>
            <a:r>
              <a:rPr lang="pl-PL" sz="2200" b="1" dirty="0" smtClean="0"/>
              <a:t>  </a:t>
            </a:r>
            <a:endParaRPr lang="en-US" sz="2200" b="1" dirty="0"/>
          </a:p>
          <a:p>
            <a:pPr algn="ctr">
              <a:buFont typeface="Wingdings 2" pitchFamily="18" charset="2"/>
              <a:buNone/>
              <a:defRPr/>
            </a:pPr>
            <a:r>
              <a:rPr lang="pl-PL" sz="2200" b="1" dirty="0" err="1">
                <a:solidFill>
                  <a:srgbClr val="FF0000"/>
                </a:solidFill>
              </a:rPr>
              <a:t>dice.cyfronet.pl</a:t>
            </a:r>
            <a:r>
              <a:rPr lang="pl-PL" sz="2200" b="1" dirty="0">
                <a:solidFill>
                  <a:srgbClr val="FF0000"/>
                </a:solidFill>
              </a:rPr>
              <a:t>/</a:t>
            </a:r>
            <a:r>
              <a:rPr lang="pl-PL" sz="2200" b="1" dirty="0" err="1">
                <a:solidFill>
                  <a:srgbClr val="FF0000"/>
                </a:solidFill>
              </a:rPr>
              <a:t>projects</a:t>
            </a:r>
            <a:r>
              <a:rPr lang="pl-PL" sz="2200" b="1" dirty="0">
                <a:solidFill>
                  <a:srgbClr val="FF0000"/>
                </a:solidFill>
              </a:rPr>
              <a:t>/</a:t>
            </a:r>
            <a:r>
              <a:rPr lang="pl-PL" sz="2200" b="1" dirty="0" err="1">
                <a:solidFill>
                  <a:srgbClr val="FF0000"/>
                </a:solidFill>
              </a:rPr>
              <a:t>VPH-Share</a:t>
            </a:r>
            <a:endParaRPr lang="en-US" sz="2200" b="1" dirty="0">
              <a:solidFill>
                <a:srgbClr val="FF0000"/>
              </a:solidFill>
            </a:endParaRPr>
          </a:p>
          <a:p>
            <a:pPr algn="ctr">
              <a:buFont typeface="Wingdings 2" pitchFamily="18" charset="2"/>
              <a:buNone/>
              <a:defRPr/>
            </a:pPr>
            <a:r>
              <a:rPr lang="en-US" sz="2200" b="1" dirty="0">
                <a:solidFill>
                  <a:srgbClr val="FF0000"/>
                </a:solidFill>
              </a:rPr>
              <a:t>www.vph-share.eu </a:t>
            </a:r>
            <a:endParaRPr lang="pl-PL" sz="2200" dirty="0"/>
          </a:p>
        </p:txBody>
      </p:sp>
      <p:grpSp>
        <p:nvGrpSpPr>
          <p:cNvPr id="6147" name="Grupa 6"/>
          <p:cNvGrpSpPr>
            <a:grpSpLocks/>
          </p:cNvGrpSpPr>
          <p:nvPr/>
        </p:nvGrpSpPr>
        <p:grpSpPr bwMode="auto">
          <a:xfrm>
            <a:off x="1241280" y="5308398"/>
            <a:ext cx="2024640" cy="914496"/>
            <a:chOff x="2880072" y="4571925"/>
            <a:chExt cx="2591543" cy="1152128"/>
          </a:xfrm>
        </p:grpSpPr>
        <p:pic>
          <p:nvPicPr>
            <p:cNvPr id="615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072" y="4571925"/>
              <a:ext cx="1518279" cy="107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Prostokąt 5"/>
            <p:cNvSpPr/>
            <p:nvPr/>
          </p:nvSpPr>
          <p:spPr>
            <a:xfrm>
              <a:off x="3672649" y="4571925"/>
              <a:ext cx="864463" cy="11521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pic>
          <p:nvPicPr>
            <p:cNvPr id="615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44168" y="4643933"/>
              <a:ext cx="1727447" cy="83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pic>
        <p:nvPicPr>
          <p:cNvPr id="6149" name="Immagine 9" descr="health.png"/>
          <p:cNvPicPr>
            <a:picLocks noChangeAspect="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49052" y="6357958"/>
            <a:ext cx="1036800" cy="43348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Footer Placeholder 4"/>
          <p:cNvSpPr txBox="1">
            <a:spLocks/>
          </p:cNvSpPr>
          <p:nvPr/>
        </p:nvSpPr>
        <p:spPr>
          <a:xfrm>
            <a:off x="3330720" y="6303543"/>
            <a:ext cx="2626560" cy="331235"/>
          </a:xfrm>
          <a:prstGeom prst="rect">
            <a:avLst/>
          </a:prstGeom>
        </p:spPr>
        <p:txBody>
          <a:bodyPr lIns="82945" tIns="41473" rIns="82945" bIns="41473" anchor="ctr"/>
          <a:lstStyle>
            <a:lvl1pPr algn="ctr">
              <a:defRPr sz="1200">
                <a:solidFill>
                  <a:schemeClr val="tx1"/>
                </a:solidFill>
              </a:defRPr>
            </a:lvl1pPr>
          </a:lstStyle>
          <a:p>
            <a:pPr>
              <a:defRPr/>
            </a:pPr>
            <a:r>
              <a:rPr lang="en-US" dirty="0" smtClean="0">
                <a:latin typeface="+mj-lt"/>
                <a:cs typeface="+mn-cs"/>
              </a:rPr>
              <a:t>VPH-Share (No 269978)</a:t>
            </a:r>
            <a:endParaRPr lang="en-US" dirty="0">
              <a:latin typeface="+mj-lt"/>
              <a:cs typeface="+mn-cs"/>
            </a:endParaRPr>
          </a:p>
        </p:txBody>
      </p:sp>
      <p:pic>
        <p:nvPicPr>
          <p:cNvPr id="6152"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26561" y="5427931"/>
            <a:ext cx="681120" cy="79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153" name="Obraz 12" descr="atos.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07200" y="5341522"/>
            <a:ext cx="1624320" cy="90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Obraz 13" descr="ucl.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384960" y="5597869"/>
            <a:ext cx="1257120" cy="456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705748" y="5786454"/>
            <a:ext cx="1396208" cy="1071778"/>
          </a:xfrm>
          <a:prstGeom prst="rect">
            <a:avLst/>
          </a:prstGeom>
        </p:spPr>
      </p:pic>
    </p:spTree>
    <p:extLst>
      <p:ext uri="{BB962C8B-B14F-4D97-AF65-F5344CB8AC3E}">
        <p14:creationId xmlns:p14="http://schemas.microsoft.com/office/powerpoint/2010/main" val="1445850018"/>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AutoShape 1"/>
          <p:cNvSpPr>
            <a:spLocks noChangeArrowheads="1"/>
          </p:cNvSpPr>
          <p:nvPr/>
        </p:nvSpPr>
        <p:spPr bwMode="auto">
          <a:xfrm>
            <a:off x="6632640" y="4287331"/>
            <a:ext cx="1224000" cy="246265"/>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6" name="Text Box 2"/>
          <p:cNvSpPr txBox="1">
            <a:spLocks noChangeArrowheads="1"/>
          </p:cNvSpPr>
          <p:nvPr/>
        </p:nvSpPr>
        <p:spPr bwMode="auto">
          <a:xfrm>
            <a:off x="1332000" y="14400"/>
            <a:ext cx="6984000" cy="103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a:spcBef>
                <a:spcPct val="0"/>
              </a:spcBef>
              <a:buSzPct val="45000"/>
              <a:buFontTx/>
              <a:buNone/>
              <a:tabLst/>
              <a:defRPr/>
            </a:pPr>
            <a:r>
              <a:rPr lang="pl-PL" sz="2800" dirty="0">
                <a:solidFill>
                  <a:srgbClr val="11488B"/>
                </a:solidFill>
                <a:effectLst>
                  <a:outerShdw blurRad="38100" dist="38100" dir="2700000" algn="tl">
                    <a:srgbClr val="000000">
                      <a:alpha val="43137"/>
                    </a:srgbClr>
                  </a:outerShdw>
                </a:effectLst>
                <a:latin typeface="+mj-lt"/>
                <a:ea typeface="+mj-ea"/>
                <a:cs typeface="+mj-cs"/>
              </a:rPr>
              <a:t>Data </a:t>
            </a:r>
            <a:r>
              <a:rPr lang="en-US" sz="2800" dirty="0">
                <a:solidFill>
                  <a:srgbClr val="11488B"/>
                </a:solidFill>
                <a:effectLst>
                  <a:outerShdw blurRad="38100" dist="38100" dir="2700000" algn="tl">
                    <a:srgbClr val="000000">
                      <a:alpha val="43137"/>
                    </a:srgbClr>
                  </a:outerShdw>
                </a:effectLst>
                <a:latin typeface="+mj-lt"/>
                <a:ea typeface="+mj-ea"/>
                <a:cs typeface="+mj-cs"/>
              </a:rPr>
              <a:t>a</a:t>
            </a:r>
            <a:r>
              <a:rPr lang="pl-PL" sz="2800" dirty="0" err="1">
                <a:solidFill>
                  <a:srgbClr val="11488B"/>
                </a:solidFill>
                <a:effectLst>
                  <a:outerShdw blurRad="38100" dist="38100" dir="2700000" algn="tl">
                    <a:srgbClr val="000000">
                      <a:alpha val="43137"/>
                    </a:srgbClr>
                  </a:outerShdw>
                </a:effectLst>
                <a:latin typeface="+mj-lt"/>
                <a:ea typeface="+mj-ea"/>
                <a:cs typeface="+mj-cs"/>
              </a:rPr>
              <a:t>ccess</a:t>
            </a:r>
            <a:r>
              <a:rPr lang="pl-PL" sz="2800" dirty="0">
                <a:solidFill>
                  <a:srgbClr val="11488B"/>
                </a:solidFill>
                <a:effectLst>
                  <a:outerShdw blurRad="38100" dist="38100" dir="2700000" algn="tl">
                    <a:srgbClr val="000000">
                      <a:alpha val="43137"/>
                    </a:srgbClr>
                  </a:outerShdw>
                </a:effectLst>
                <a:latin typeface="+mj-lt"/>
                <a:ea typeface="+mj-ea"/>
                <a:cs typeface="+mj-cs"/>
              </a:rPr>
              <a:t> for </a:t>
            </a:r>
            <a:r>
              <a:rPr lang="en-US" sz="2800" dirty="0" err="1">
                <a:solidFill>
                  <a:srgbClr val="11488B"/>
                </a:solidFill>
                <a:effectLst>
                  <a:outerShdw blurRad="38100" dist="38100" dir="2700000" algn="tl">
                    <a:srgbClr val="000000">
                      <a:alpha val="43137"/>
                    </a:srgbClr>
                  </a:outerShdw>
                </a:effectLst>
                <a:latin typeface="+mj-lt"/>
                <a:ea typeface="+mj-ea"/>
                <a:cs typeface="+mj-cs"/>
              </a:rPr>
              <a:t>l</a:t>
            </a:r>
            <a:r>
              <a:rPr lang="pl-PL" sz="2800" dirty="0" err="1">
                <a:solidFill>
                  <a:srgbClr val="11488B"/>
                </a:solidFill>
                <a:effectLst>
                  <a:outerShdw blurRad="38100" dist="38100" dir="2700000" algn="tl">
                    <a:srgbClr val="000000">
                      <a:alpha val="43137"/>
                    </a:srgbClr>
                  </a:outerShdw>
                </a:effectLst>
                <a:latin typeface="+mj-lt"/>
                <a:ea typeface="+mj-ea"/>
                <a:cs typeface="+mj-cs"/>
              </a:rPr>
              <a:t>arge</a:t>
            </a:r>
            <a:r>
              <a:rPr lang="pl-PL" sz="2800" dirty="0">
                <a:solidFill>
                  <a:srgbClr val="11488B"/>
                </a:solidFill>
                <a:effectLst>
                  <a:outerShdw blurRad="38100" dist="38100" dir="2700000" algn="tl">
                    <a:srgbClr val="000000">
                      <a:alpha val="43137"/>
                    </a:srgbClr>
                  </a:outerShdw>
                </a:effectLst>
                <a:latin typeface="+mj-lt"/>
                <a:ea typeface="+mj-ea"/>
                <a:cs typeface="+mj-cs"/>
              </a:rPr>
              <a:t> </a:t>
            </a:r>
            <a:r>
              <a:rPr lang="en-US" sz="2800" dirty="0" err="1">
                <a:solidFill>
                  <a:srgbClr val="11488B"/>
                </a:solidFill>
                <a:effectLst>
                  <a:outerShdw blurRad="38100" dist="38100" dir="2700000" algn="tl">
                    <a:srgbClr val="000000">
                      <a:alpha val="43137"/>
                    </a:srgbClr>
                  </a:outerShdw>
                </a:effectLst>
                <a:latin typeface="+mj-lt"/>
                <a:ea typeface="+mj-ea"/>
                <a:cs typeface="+mj-cs"/>
              </a:rPr>
              <a:t>b</a:t>
            </a:r>
            <a:r>
              <a:rPr lang="pl-PL" sz="2800" dirty="0" err="1">
                <a:solidFill>
                  <a:srgbClr val="11488B"/>
                </a:solidFill>
                <a:effectLst>
                  <a:outerShdw blurRad="38100" dist="38100" dir="2700000" algn="tl">
                    <a:srgbClr val="000000">
                      <a:alpha val="43137"/>
                    </a:srgbClr>
                  </a:outerShdw>
                </a:effectLst>
                <a:latin typeface="+mj-lt"/>
                <a:ea typeface="+mj-ea"/>
                <a:cs typeface="+mj-cs"/>
              </a:rPr>
              <a:t>inary</a:t>
            </a:r>
            <a:r>
              <a:rPr lang="pl-PL" sz="2800" dirty="0">
                <a:solidFill>
                  <a:srgbClr val="11488B"/>
                </a:solidFill>
                <a:effectLst>
                  <a:outerShdw blurRad="38100" dist="38100" dir="2700000" algn="tl">
                    <a:srgbClr val="000000">
                      <a:alpha val="43137"/>
                    </a:srgbClr>
                  </a:outerShdw>
                </a:effectLst>
                <a:latin typeface="+mj-lt"/>
                <a:ea typeface="+mj-ea"/>
                <a:cs typeface="+mj-cs"/>
              </a:rPr>
              <a:t> </a:t>
            </a:r>
            <a:r>
              <a:rPr lang="en-US" sz="2800" dirty="0">
                <a:solidFill>
                  <a:srgbClr val="11488B"/>
                </a:solidFill>
                <a:effectLst>
                  <a:outerShdw blurRad="38100" dist="38100" dir="2700000" algn="tl">
                    <a:srgbClr val="000000">
                      <a:alpha val="43137"/>
                    </a:srgbClr>
                  </a:outerShdw>
                </a:effectLst>
                <a:latin typeface="+mj-lt"/>
                <a:ea typeface="+mj-ea"/>
                <a:cs typeface="+mj-cs"/>
              </a:rPr>
              <a:t>o</a:t>
            </a:r>
            <a:r>
              <a:rPr lang="pl-PL" sz="2800" dirty="0" err="1">
                <a:solidFill>
                  <a:srgbClr val="11488B"/>
                </a:solidFill>
                <a:effectLst>
                  <a:outerShdw blurRad="38100" dist="38100" dir="2700000" algn="tl">
                    <a:srgbClr val="000000">
                      <a:alpha val="43137"/>
                    </a:srgbClr>
                  </a:outerShdw>
                </a:effectLst>
                <a:latin typeface="+mj-lt"/>
                <a:ea typeface="+mj-ea"/>
                <a:cs typeface="+mj-cs"/>
              </a:rPr>
              <a:t>bj</a:t>
            </a:r>
            <a:r>
              <a:rPr lang="pl-PL" sz="2800" dirty="0" err="1" smtClean="0">
                <a:solidFill>
                  <a:schemeClr val="tx2">
                    <a:satMod val="130000"/>
                  </a:schemeClr>
                </a:solidFill>
                <a:effectLst>
                  <a:outerShdw blurRad="38100" dist="38100" dir="2700000" algn="tl">
                    <a:srgbClr val="000000">
                      <a:alpha val="43137"/>
                    </a:srgbClr>
                  </a:outerShdw>
                </a:effectLst>
                <a:latin typeface="+mj-lt"/>
                <a:ea typeface="+mj-ea"/>
                <a:cs typeface="+mj-cs"/>
              </a:rPr>
              <a:t>ects</a:t>
            </a:r>
            <a:endParaRPr lang="pl-PL" sz="2800" dirty="0">
              <a:solidFill>
                <a:schemeClr val="tx2">
                  <a:satMod val="130000"/>
                </a:schemeClr>
              </a:solidFill>
              <a:effectLst>
                <a:outerShdw blurRad="38100" dist="38100" dir="2700000" algn="tl">
                  <a:srgbClr val="000000">
                    <a:alpha val="43137"/>
                  </a:srgbClr>
                </a:outerShdw>
              </a:effectLst>
              <a:latin typeface="+mj-lt"/>
              <a:ea typeface="+mj-ea"/>
              <a:cs typeface="+mj-cs"/>
            </a:endParaRPr>
          </a:p>
        </p:txBody>
      </p:sp>
      <p:sp>
        <p:nvSpPr>
          <p:cNvPr id="6147" name="AutoShape 3"/>
          <p:cNvSpPr>
            <a:spLocks noChangeArrowheads="1"/>
          </p:cNvSpPr>
          <p:nvPr/>
        </p:nvSpPr>
        <p:spPr bwMode="auto">
          <a:xfrm>
            <a:off x="874081" y="1299016"/>
            <a:ext cx="3129120" cy="2390651"/>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8" name="AutoShape 4"/>
          <p:cNvSpPr>
            <a:spLocks noChangeArrowheads="1"/>
          </p:cNvSpPr>
          <p:nvPr/>
        </p:nvSpPr>
        <p:spPr bwMode="auto">
          <a:xfrm>
            <a:off x="995040" y="1366704"/>
            <a:ext cx="99648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49" name="Text Box 5"/>
          <p:cNvSpPr txBox="1">
            <a:spLocks noChangeArrowheads="1"/>
          </p:cNvSpPr>
          <p:nvPr/>
        </p:nvSpPr>
        <p:spPr bwMode="auto">
          <a:xfrm>
            <a:off x="895680" y="1394067"/>
            <a:ext cx="115488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LOBCDER host</a:t>
            </a:r>
          </a:p>
          <a:p>
            <a:pPr algn="ctr" eaLnBrk="1" hangingPunct="1">
              <a:buClrTx/>
              <a:buSzPct val="80000"/>
              <a:buFontTx/>
              <a:buNone/>
            </a:pPr>
            <a:r>
              <a:rPr lang="pl-PL" sz="1000">
                <a:latin typeface="Calibri" pitchFamily="34" charset="0"/>
              </a:rPr>
              <a:t>(149.156.10.143)</a:t>
            </a:r>
          </a:p>
        </p:txBody>
      </p:sp>
      <p:sp>
        <p:nvSpPr>
          <p:cNvPr id="6150" name="AutoShape 6"/>
          <p:cNvSpPr>
            <a:spLocks noChangeArrowheads="1"/>
          </p:cNvSpPr>
          <p:nvPr/>
        </p:nvSpPr>
        <p:spPr bwMode="auto">
          <a:xfrm>
            <a:off x="969121" y="2223594"/>
            <a:ext cx="2927520" cy="1360943"/>
          </a:xfrm>
          <a:prstGeom prst="roundRect">
            <a:avLst>
              <a:gd name="adj" fmla="val 691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1" name="Text Box 7"/>
          <p:cNvSpPr txBox="1">
            <a:spLocks noChangeArrowheads="1"/>
          </p:cNvSpPr>
          <p:nvPr/>
        </p:nvSpPr>
        <p:spPr bwMode="auto">
          <a:xfrm>
            <a:off x="1272960" y="2252397"/>
            <a:ext cx="233568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LOBCDER service backend</a:t>
            </a:r>
          </a:p>
        </p:txBody>
      </p:sp>
      <p:sp>
        <p:nvSpPr>
          <p:cNvPr id="6152" name="AutoShape 8"/>
          <p:cNvSpPr>
            <a:spLocks noChangeArrowheads="1"/>
          </p:cNvSpPr>
          <p:nvPr/>
        </p:nvSpPr>
        <p:spPr bwMode="auto">
          <a:xfrm>
            <a:off x="3083040" y="2936469"/>
            <a:ext cx="626400" cy="551577"/>
          </a:xfrm>
          <a:prstGeom prst="flowChartMagneticDisk">
            <a:avLst/>
          </a:prstGeom>
          <a:noFill/>
          <a:ln w="1260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3" name="Text Box 9"/>
          <p:cNvSpPr txBox="1">
            <a:spLocks noChangeArrowheads="1"/>
          </p:cNvSpPr>
          <p:nvPr/>
        </p:nvSpPr>
        <p:spPr bwMode="auto">
          <a:xfrm>
            <a:off x="2884320" y="3079044"/>
            <a:ext cx="101232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Resource catalogue</a:t>
            </a:r>
          </a:p>
        </p:txBody>
      </p:sp>
      <p:sp>
        <p:nvSpPr>
          <p:cNvPr id="6154" name="AutoShape 10"/>
          <p:cNvSpPr>
            <a:spLocks noChangeArrowheads="1"/>
          </p:cNvSpPr>
          <p:nvPr/>
        </p:nvSpPr>
        <p:spPr bwMode="auto">
          <a:xfrm>
            <a:off x="2584801" y="1458874"/>
            <a:ext cx="1512000" cy="29667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5" name="Text Box 11"/>
          <p:cNvSpPr txBox="1">
            <a:spLocks noChangeArrowheads="1"/>
          </p:cNvSpPr>
          <p:nvPr/>
        </p:nvSpPr>
        <p:spPr bwMode="auto">
          <a:xfrm>
            <a:off x="2651041" y="1504958"/>
            <a:ext cx="1368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WebDAV servlet</a:t>
            </a:r>
          </a:p>
        </p:txBody>
      </p:sp>
      <p:sp>
        <p:nvSpPr>
          <p:cNvPr id="6156" name="Oval 12"/>
          <p:cNvSpPr>
            <a:spLocks noChangeArrowheads="1"/>
          </p:cNvSpPr>
          <p:nvPr/>
        </p:nvSpPr>
        <p:spPr bwMode="auto">
          <a:xfrm>
            <a:off x="4168801" y="1565445"/>
            <a:ext cx="72000" cy="72008"/>
          </a:xfrm>
          <a:prstGeom prst="ellipse">
            <a:avLst/>
          </a:prstGeom>
          <a:noFill/>
          <a:ln w="93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7" name="Line 13"/>
          <p:cNvSpPr>
            <a:spLocks noChangeShapeType="1"/>
          </p:cNvSpPr>
          <p:nvPr/>
        </p:nvSpPr>
        <p:spPr bwMode="auto">
          <a:xfrm>
            <a:off x="4088161" y="1601448"/>
            <a:ext cx="72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58" name="AutoShape 14"/>
          <p:cNvSpPr>
            <a:spLocks noChangeArrowheads="1"/>
          </p:cNvSpPr>
          <p:nvPr/>
        </p:nvSpPr>
        <p:spPr bwMode="auto">
          <a:xfrm>
            <a:off x="1088640" y="2513064"/>
            <a:ext cx="1895040" cy="29811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59" name="Text Box 15"/>
          <p:cNvSpPr txBox="1">
            <a:spLocks noChangeArrowheads="1"/>
          </p:cNvSpPr>
          <p:nvPr/>
        </p:nvSpPr>
        <p:spPr bwMode="auto">
          <a:xfrm>
            <a:off x="1592640" y="2524586"/>
            <a:ext cx="1656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Resource factory</a:t>
            </a:r>
          </a:p>
        </p:txBody>
      </p:sp>
      <p:sp>
        <p:nvSpPr>
          <p:cNvPr id="6160" name="AutoShape 16"/>
          <p:cNvSpPr>
            <a:spLocks noChangeArrowheads="1"/>
          </p:cNvSpPr>
          <p:nvPr/>
        </p:nvSpPr>
        <p:spPr bwMode="auto">
          <a:xfrm>
            <a:off x="1123200" y="2950871"/>
            <a:ext cx="604800" cy="521335"/>
          </a:xfrm>
          <a:prstGeom prst="roundRect">
            <a:avLst>
              <a:gd name="adj" fmla="val 9602"/>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1" name="Text Box 17"/>
          <p:cNvSpPr txBox="1">
            <a:spLocks noChangeArrowheads="1"/>
          </p:cNvSpPr>
          <p:nvPr/>
        </p:nvSpPr>
        <p:spPr bwMode="auto">
          <a:xfrm>
            <a:off x="1046880" y="2936469"/>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driver</a:t>
            </a:r>
          </a:p>
        </p:txBody>
      </p:sp>
      <p:sp>
        <p:nvSpPr>
          <p:cNvPr id="6162" name="AutoShape 18"/>
          <p:cNvSpPr>
            <a:spLocks noChangeArrowheads="1"/>
          </p:cNvSpPr>
          <p:nvPr/>
        </p:nvSpPr>
        <p:spPr bwMode="auto">
          <a:xfrm>
            <a:off x="1872000" y="2942230"/>
            <a:ext cx="604800" cy="521335"/>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3" name="Text Box 19"/>
          <p:cNvSpPr txBox="1">
            <a:spLocks noChangeArrowheads="1"/>
          </p:cNvSpPr>
          <p:nvPr/>
        </p:nvSpPr>
        <p:spPr bwMode="auto">
          <a:xfrm>
            <a:off x="1784160" y="2926387"/>
            <a:ext cx="828000" cy="5539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driver</a:t>
            </a:r>
          </a:p>
          <a:p>
            <a:pPr algn="ctr" eaLnBrk="1" hangingPunct="1">
              <a:buClrTx/>
              <a:buSzPct val="80000"/>
              <a:buFontTx/>
              <a:buNone/>
            </a:pPr>
            <a:r>
              <a:rPr lang="pl-PL" sz="1000">
                <a:latin typeface="Calibri" pitchFamily="34" charset="0"/>
              </a:rPr>
              <a:t>(SWIFT)</a:t>
            </a:r>
          </a:p>
        </p:txBody>
      </p:sp>
      <p:grpSp>
        <p:nvGrpSpPr>
          <p:cNvPr id="6164" name="Group 20"/>
          <p:cNvGrpSpPr>
            <a:grpSpLocks/>
          </p:cNvGrpSpPr>
          <p:nvPr/>
        </p:nvGrpSpPr>
        <p:grpSpPr bwMode="auto">
          <a:xfrm>
            <a:off x="1638720" y="3866805"/>
            <a:ext cx="1010880" cy="792083"/>
            <a:chOff x="1138" y="2685"/>
            <a:chExt cx="702" cy="550"/>
          </a:xfrm>
        </p:grpSpPr>
        <p:sp>
          <p:nvSpPr>
            <p:cNvPr id="6165" name="AutoShape 21"/>
            <p:cNvSpPr>
              <a:spLocks noChangeArrowheads="1"/>
            </p:cNvSpPr>
            <p:nvPr/>
          </p:nvSpPr>
          <p:spPr bwMode="auto">
            <a:xfrm>
              <a:off x="1276" y="2685"/>
              <a:ext cx="434" cy="548"/>
            </a:xfrm>
            <a:prstGeom prst="flowChartMagneticDisk">
              <a:avLst/>
            </a:prstGeom>
            <a:noFill/>
            <a:ln w="1260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Text Box 22"/>
            <p:cNvSpPr txBox="1">
              <a:spLocks noChangeArrowheads="1"/>
            </p:cNvSpPr>
            <p:nvPr/>
          </p:nvSpPr>
          <p:spPr bwMode="auto">
            <a:xfrm>
              <a:off x="1138" y="2849"/>
              <a:ext cx="702" cy="3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SWIFT</a:t>
              </a:r>
            </a:p>
            <a:p>
              <a:pPr algn="ctr" eaLnBrk="1" hangingPunct="1">
                <a:buClrTx/>
                <a:buSzPct val="80000"/>
                <a:buFontTx/>
                <a:buNone/>
              </a:pPr>
              <a:r>
                <a:rPr lang="pl-PL" sz="1000">
                  <a:latin typeface="Calibri" pitchFamily="34" charset="0"/>
                </a:rPr>
                <a:t>storage</a:t>
              </a:r>
            </a:p>
            <a:p>
              <a:pPr algn="ctr" eaLnBrk="1" hangingPunct="1">
                <a:buClrTx/>
                <a:buSzPct val="80000"/>
                <a:buFontTx/>
                <a:buNone/>
              </a:pPr>
              <a:r>
                <a:rPr lang="pl-PL" sz="1000">
                  <a:latin typeface="Calibri" pitchFamily="34" charset="0"/>
                </a:rPr>
                <a:t>backend</a:t>
              </a:r>
            </a:p>
          </p:txBody>
        </p:sp>
      </p:grpSp>
      <p:sp>
        <p:nvSpPr>
          <p:cNvPr id="6167" name="Line 23"/>
          <p:cNvSpPr>
            <a:spLocks noChangeShapeType="1"/>
          </p:cNvSpPr>
          <p:nvPr/>
        </p:nvSpPr>
        <p:spPr bwMode="auto">
          <a:xfrm>
            <a:off x="2174400" y="3479406"/>
            <a:ext cx="1440" cy="384521"/>
          </a:xfrm>
          <a:prstGeom prst="line">
            <a:avLst/>
          </a:prstGeom>
          <a:noFill/>
          <a:ln w="9360">
            <a:solidFill>
              <a:srgbClr val="385D8A"/>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68" name="AutoShape 24"/>
          <p:cNvSpPr>
            <a:spLocks noChangeArrowheads="1"/>
          </p:cNvSpPr>
          <p:nvPr/>
        </p:nvSpPr>
        <p:spPr bwMode="auto">
          <a:xfrm>
            <a:off x="4832640" y="1568326"/>
            <a:ext cx="3129120" cy="1188124"/>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69" name="AutoShape 25"/>
          <p:cNvSpPr>
            <a:spLocks noChangeArrowheads="1"/>
          </p:cNvSpPr>
          <p:nvPr/>
        </p:nvSpPr>
        <p:spPr bwMode="auto">
          <a:xfrm>
            <a:off x="4904640" y="1631692"/>
            <a:ext cx="158400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0" name="Text Box 26"/>
          <p:cNvSpPr txBox="1">
            <a:spLocks noChangeArrowheads="1"/>
          </p:cNvSpPr>
          <p:nvPr/>
        </p:nvSpPr>
        <p:spPr bwMode="auto">
          <a:xfrm>
            <a:off x="4904640" y="1631692"/>
            <a:ext cx="1656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Core component host</a:t>
            </a:r>
          </a:p>
          <a:p>
            <a:pPr algn="ctr" eaLnBrk="1" hangingPunct="1">
              <a:buClrTx/>
              <a:buSzPct val="80000"/>
              <a:buFontTx/>
              <a:buNone/>
            </a:pPr>
            <a:r>
              <a:rPr lang="pl-PL" sz="1000">
                <a:latin typeface="Calibri" pitchFamily="34" charset="0"/>
              </a:rPr>
              <a:t>(vph.cyfronet.pl)</a:t>
            </a:r>
          </a:p>
        </p:txBody>
      </p:sp>
      <p:sp>
        <p:nvSpPr>
          <p:cNvPr id="6171" name="AutoShape 27"/>
          <p:cNvSpPr>
            <a:spLocks noChangeArrowheads="1"/>
          </p:cNvSpPr>
          <p:nvPr/>
        </p:nvSpPr>
        <p:spPr bwMode="auto">
          <a:xfrm>
            <a:off x="6704640" y="1640333"/>
            <a:ext cx="1152000" cy="1010986"/>
          </a:xfrm>
          <a:prstGeom prst="roundRect">
            <a:avLst>
              <a:gd name="adj" fmla="val 6912"/>
            </a:avLst>
          </a:prstGeom>
          <a:solidFill>
            <a:srgbClr val="E17B7C"/>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2" name="Text Box 28"/>
          <p:cNvSpPr txBox="1">
            <a:spLocks noChangeArrowheads="1"/>
          </p:cNvSpPr>
          <p:nvPr/>
        </p:nvSpPr>
        <p:spPr bwMode="auto">
          <a:xfrm>
            <a:off x="6632640" y="1712340"/>
            <a:ext cx="1368000" cy="9387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Data Manager</a:t>
            </a:r>
          </a:p>
          <a:p>
            <a:pPr algn="ctr" eaLnBrk="1" hangingPunct="1">
              <a:buClrTx/>
              <a:buSzPct val="80000"/>
              <a:buFontTx/>
              <a:buNone/>
            </a:pPr>
            <a:r>
              <a:rPr lang="pl-PL" sz="1100">
                <a:latin typeface="Calibri" pitchFamily="34" charset="0"/>
              </a:rPr>
              <a:t>Portlet</a:t>
            </a:r>
          </a:p>
          <a:p>
            <a:pPr algn="ctr" eaLnBrk="1" hangingPunct="1">
              <a:buClrTx/>
              <a:buSzPct val="80000"/>
              <a:buFontTx/>
              <a:buNone/>
            </a:pPr>
            <a:r>
              <a:rPr lang="pl-PL" sz="1100">
                <a:latin typeface="Calibri" pitchFamily="34" charset="0"/>
              </a:rPr>
              <a:t>(VPH-Share</a:t>
            </a:r>
          </a:p>
          <a:p>
            <a:pPr algn="ctr" eaLnBrk="1" hangingPunct="1">
              <a:buClrTx/>
              <a:buSzPct val="80000"/>
              <a:buFontTx/>
              <a:buNone/>
            </a:pPr>
            <a:r>
              <a:rPr lang="pl-PL" sz="1100">
                <a:latin typeface="Calibri" pitchFamily="34" charset="0"/>
              </a:rPr>
              <a:t>Master Interface component)</a:t>
            </a:r>
          </a:p>
        </p:txBody>
      </p:sp>
      <p:pic>
        <p:nvPicPr>
          <p:cNvPr id="6173" name="Picture 2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640" y="2144386"/>
            <a:ext cx="576000" cy="5760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74" name="Line 30"/>
          <p:cNvSpPr>
            <a:spLocks noChangeShapeType="1"/>
          </p:cNvSpPr>
          <p:nvPr/>
        </p:nvSpPr>
        <p:spPr bwMode="auto">
          <a:xfrm>
            <a:off x="4240800" y="1601448"/>
            <a:ext cx="288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75" name="Line 31"/>
          <p:cNvSpPr>
            <a:spLocks noChangeShapeType="1"/>
          </p:cNvSpPr>
          <p:nvPr/>
        </p:nvSpPr>
        <p:spPr bwMode="auto">
          <a:xfrm>
            <a:off x="4528800" y="1601448"/>
            <a:ext cx="15840" cy="2847179"/>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76" name="AutoShape 32"/>
          <p:cNvSpPr>
            <a:spLocks noChangeArrowheads="1"/>
          </p:cNvSpPr>
          <p:nvPr/>
        </p:nvSpPr>
        <p:spPr bwMode="auto">
          <a:xfrm>
            <a:off x="4832640" y="2884624"/>
            <a:ext cx="3129120" cy="1188124"/>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7" name="AutoShape 33"/>
          <p:cNvSpPr>
            <a:spLocks noChangeArrowheads="1"/>
          </p:cNvSpPr>
          <p:nvPr/>
        </p:nvSpPr>
        <p:spPr bwMode="auto">
          <a:xfrm>
            <a:off x="4904640" y="2947990"/>
            <a:ext cx="1584000" cy="406123"/>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78" name="Text Box 34"/>
          <p:cNvSpPr txBox="1">
            <a:spLocks noChangeArrowheads="1"/>
          </p:cNvSpPr>
          <p:nvPr/>
        </p:nvSpPr>
        <p:spPr bwMode="auto">
          <a:xfrm>
            <a:off x="4904640" y="2947990"/>
            <a:ext cx="1656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Atomic Service Instance</a:t>
            </a:r>
          </a:p>
          <a:p>
            <a:pPr algn="ctr" eaLnBrk="1" hangingPunct="1">
              <a:buClrTx/>
              <a:buSzPct val="80000"/>
              <a:buFontTx/>
              <a:buNone/>
            </a:pPr>
            <a:r>
              <a:rPr lang="pl-PL" sz="1000">
                <a:latin typeface="Calibri" pitchFamily="34" charset="0"/>
              </a:rPr>
              <a:t>(10.100.x.x)</a:t>
            </a:r>
          </a:p>
        </p:txBody>
      </p:sp>
      <p:sp>
        <p:nvSpPr>
          <p:cNvPr id="6179" name="AutoShape 35"/>
          <p:cNvSpPr>
            <a:spLocks noChangeArrowheads="1"/>
          </p:cNvSpPr>
          <p:nvPr/>
        </p:nvSpPr>
        <p:spPr bwMode="auto">
          <a:xfrm>
            <a:off x="6704640" y="2956631"/>
            <a:ext cx="1152000" cy="1010986"/>
          </a:xfrm>
          <a:prstGeom prst="roundRect">
            <a:avLst>
              <a:gd name="adj" fmla="val 6912"/>
            </a:avLst>
          </a:prstGeom>
          <a:solidFill>
            <a:srgbClr val="8898C3"/>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0" name="Text Box 36"/>
          <p:cNvSpPr txBox="1">
            <a:spLocks noChangeArrowheads="1"/>
          </p:cNvSpPr>
          <p:nvPr/>
        </p:nvSpPr>
        <p:spPr bwMode="auto">
          <a:xfrm>
            <a:off x="6632640" y="3028639"/>
            <a:ext cx="1368000" cy="76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Service payload (VPH-Share application component)</a:t>
            </a:r>
          </a:p>
        </p:txBody>
      </p:sp>
      <p:pic>
        <p:nvPicPr>
          <p:cNvPr id="6181" name="Picture 3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640" y="3460684"/>
            <a:ext cx="576000" cy="57606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82" name="AutoShape 38"/>
          <p:cNvSpPr>
            <a:spLocks noChangeArrowheads="1"/>
          </p:cNvSpPr>
          <p:nvPr/>
        </p:nvSpPr>
        <p:spPr bwMode="auto">
          <a:xfrm>
            <a:off x="4832640" y="4225404"/>
            <a:ext cx="3129120" cy="375880"/>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3" name="Text Box 39"/>
          <p:cNvSpPr txBox="1">
            <a:spLocks noChangeArrowheads="1"/>
          </p:cNvSpPr>
          <p:nvPr/>
        </p:nvSpPr>
        <p:spPr bwMode="auto">
          <a:xfrm>
            <a:off x="6704640" y="4287331"/>
            <a:ext cx="1152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External host</a:t>
            </a:r>
          </a:p>
        </p:txBody>
      </p:sp>
      <p:sp>
        <p:nvSpPr>
          <p:cNvPr id="6184" name="AutoShape 40"/>
          <p:cNvSpPr>
            <a:spLocks noChangeArrowheads="1"/>
          </p:cNvSpPr>
          <p:nvPr/>
        </p:nvSpPr>
        <p:spPr bwMode="auto">
          <a:xfrm>
            <a:off x="4904640" y="4287331"/>
            <a:ext cx="1656000" cy="246265"/>
          </a:xfrm>
          <a:prstGeom prst="roundRect">
            <a:avLst>
              <a:gd name="adj" fmla="val 18167"/>
            </a:avLst>
          </a:prstGeom>
          <a:solidFill>
            <a:srgbClr val="7EC3D4"/>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85" name="Text Box 41"/>
          <p:cNvSpPr txBox="1">
            <a:spLocks noChangeArrowheads="1"/>
          </p:cNvSpPr>
          <p:nvPr/>
        </p:nvSpPr>
        <p:spPr bwMode="auto">
          <a:xfrm>
            <a:off x="4904640" y="4287331"/>
            <a:ext cx="1584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100">
                <a:latin typeface="Calibri" pitchFamily="34" charset="0"/>
              </a:rPr>
              <a:t>Generic WebDAV client</a:t>
            </a:r>
          </a:p>
        </p:txBody>
      </p:sp>
      <p:cxnSp>
        <p:nvCxnSpPr>
          <p:cNvPr id="6186" name="AutoShape 42"/>
          <p:cNvCxnSpPr>
            <a:cxnSpLocks noChangeShapeType="1"/>
          </p:cNvCxnSpPr>
          <p:nvPr/>
        </p:nvCxnSpPr>
        <p:spPr bwMode="auto">
          <a:xfrm>
            <a:off x="4544641" y="4448628"/>
            <a:ext cx="361440" cy="144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7" name="AutoShape 43"/>
          <p:cNvCxnSpPr>
            <a:cxnSpLocks noChangeShapeType="1"/>
          </p:cNvCxnSpPr>
          <p:nvPr/>
        </p:nvCxnSpPr>
        <p:spPr bwMode="auto">
          <a:xfrm>
            <a:off x="4544640" y="3872567"/>
            <a:ext cx="1441440" cy="144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6188" name="AutoShape 44"/>
          <p:cNvCxnSpPr>
            <a:cxnSpLocks noChangeShapeType="1"/>
          </p:cNvCxnSpPr>
          <p:nvPr/>
        </p:nvCxnSpPr>
        <p:spPr bwMode="auto">
          <a:xfrm flipV="1">
            <a:off x="4544640" y="2576431"/>
            <a:ext cx="1441440" cy="17282"/>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189" name="Text Box 45"/>
          <p:cNvSpPr txBox="1">
            <a:spLocks noChangeArrowheads="1"/>
          </p:cNvSpPr>
          <p:nvPr/>
        </p:nvSpPr>
        <p:spPr bwMode="auto">
          <a:xfrm>
            <a:off x="4760640" y="2294162"/>
            <a:ext cx="1368000" cy="246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GUI-based access</a:t>
            </a:r>
          </a:p>
        </p:txBody>
      </p:sp>
      <p:sp>
        <p:nvSpPr>
          <p:cNvPr id="6190" name="Text Box 46"/>
          <p:cNvSpPr txBox="1">
            <a:spLocks noChangeArrowheads="1"/>
          </p:cNvSpPr>
          <p:nvPr/>
        </p:nvSpPr>
        <p:spPr bwMode="auto">
          <a:xfrm>
            <a:off x="4760640" y="3472205"/>
            <a:ext cx="136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1000">
                <a:latin typeface="Calibri" pitchFamily="34" charset="0"/>
              </a:rPr>
              <a:t>Mounted on local FS</a:t>
            </a:r>
          </a:p>
          <a:p>
            <a:pPr algn="ctr" eaLnBrk="1" hangingPunct="1">
              <a:buClrTx/>
              <a:buSzPct val="80000"/>
              <a:buFontTx/>
              <a:buNone/>
            </a:pPr>
            <a:r>
              <a:rPr lang="pl-PL" sz="1000">
                <a:latin typeface="Calibri" pitchFamily="34" charset="0"/>
              </a:rPr>
              <a:t>(e.g. via davfs2)</a:t>
            </a:r>
          </a:p>
        </p:txBody>
      </p:sp>
      <p:sp>
        <p:nvSpPr>
          <p:cNvPr id="6191" name="Text Box 47"/>
          <p:cNvSpPr txBox="1">
            <a:spLocks noChangeArrowheads="1"/>
          </p:cNvSpPr>
          <p:nvPr/>
        </p:nvSpPr>
        <p:spPr bwMode="auto">
          <a:xfrm>
            <a:off x="108001" y="4869160"/>
            <a:ext cx="8964000" cy="1522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lstStyle>
            <a:lvl1pPr marL="400050" indent="-309563">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1pPr>
            <a:lvl2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2pPr>
            <a:lvl3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3pPr>
            <a:lvl4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4pPr>
            <a:lvl5pPr>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a:solidFill>
                  <a:srgbClr val="000000"/>
                </a:solidFill>
                <a:latin typeface="Arial" pitchFamily="34" charset="0"/>
                <a:cs typeface="Arial" pitchFamily="34" charset="0"/>
              </a:defRPr>
            </a:lvl9pPr>
          </a:lstStyle>
          <a:p>
            <a:pPr marL="342900" indent="-342900">
              <a:lnSpc>
                <a:spcPct val="90000"/>
              </a:lnSpc>
              <a:spcBef>
                <a:spcPct val="20000"/>
              </a:spcBef>
              <a:buSzPct val="80000"/>
              <a:buFont typeface="Arial" pitchFamily="34" charset="0"/>
              <a:buChar char="•"/>
            </a:pPr>
            <a:r>
              <a:rPr lang="pl-PL" sz="1600" dirty="0" smtClean="0">
                <a:solidFill>
                  <a:schemeClr val="tx1"/>
                </a:solidFill>
                <a:latin typeface="+mn-lt"/>
                <a:cs typeface="+mn-cs"/>
              </a:rPr>
              <a:t>VPH-</a:t>
            </a:r>
            <a:r>
              <a:rPr lang="pl-PL" sz="1600" dirty="0" err="1" smtClean="0">
                <a:solidFill>
                  <a:schemeClr val="tx1"/>
                </a:solidFill>
                <a:latin typeface="+mn-lt"/>
                <a:cs typeface="+mn-cs"/>
              </a:rPr>
              <a:t>Share</a:t>
            </a:r>
            <a:r>
              <a:rPr lang="pl-PL" sz="1600" dirty="0" smtClean="0">
                <a:solidFill>
                  <a:schemeClr val="tx1"/>
                </a:solidFill>
                <a:latin typeface="+mn-lt"/>
                <a:cs typeface="+mn-cs"/>
              </a:rPr>
              <a:t> </a:t>
            </a:r>
            <a:r>
              <a:rPr lang="pl-PL" sz="1600" dirty="0">
                <a:solidFill>
                  <a:schemeClr val="tx1"/>
                </a:solidFill>
                <a:latin typeface="+mn-lt"/>
                <a:cs typeface="+mn-cs"/>
              </a:rPr>
              <a:t>federated data </a:t>
            </a:r>
            <a:r>
              <a:rPr lang="pl-PL" sz="1600" dirty="0" err="1">
                <a:solidFill>
                  <a:schemeClr val="tx1"/>
                </a:solidFill>
                <a:latin typeface="+mn-lt"/>
                <a:cs typeface="+mn-cs"/>
              </a:rPr>
              <a:t>storage</a:t>
            </a:r>
            <a:r>
              <a:rPr lang="pl-PL" sz="1600" dirty="0">
                <a:solidFill>
                  <a:schemeClr val="tx1"/>
                </a:solidFill>
                <a:latin typeface="+mn-lt"/>
                <a:cs typeface="+mn-cs"/>
              </a:rPr>
              <a:t> </a:t>
            </a:r>
            <a:r>
              <a:rPr lang="en-US" sz="1600" dirty="0" smtClean="0">
                <a:solidFill>
                  <a:schemeClr val="tx1"/>
                </a:solidFill>
                <a:latin typeface="+mn-lt"/>
                <a:cs typeface="+mn-cs"/>
              </a:rPr>
              <a:t>module (LOBCDER</a:t>
            </a:r>
            <a:r>
              <a:rPr lang="pl-PL" sz="1600" dirty="0" smtClean="0">
                <a:solidFill>
                  <a:schemeClr val="tx1"/>
                </a:solidFill>
                <a:latin typeface="+mn-lt"/>
                <a:cs typeface="+mn-cs"/>
              </a:rPr>
              <a:t>) </a:t>
            </a:r>
            <a:r>
              <a:rPr lang="pl-PL" sz="1600" dirty="0" err="1">
                <a:solidFill>
                  <a:schemeClr val="tx1"/>
                </a:solidFill>
                <a:latin typeface="+mn-lt"/>
                <a:cs typeface="+mn-cs"/>
              </a:rPr>
              <a:t>enables</a:t>
            </a:r>
            <a:r>
              <a:rPr lang="pl-PL" sz="1600" dirty="0">
                <a:solidFill>
                  <a:schemeClr val="tx1"/>
                </a:solidFill>
                <a:latin typeface="+mn-lt"/>
                <a:cs typeface="+mn-cs"/>
              </a:rPr>
              <a:t> data </a:t>
            </a:r>
            <a:r>
              <a:rPr lang="pl-PL" sz="1600" dirty="0" err="1">
                <a:solidFill>
                  <a:schemeClr val="tx1"/>
                </a:solidFill>
                <a:latin typeface="+mn-lt"/>
                <a:cs typeface="+mn-cs"/>
              </a:rPr>
              <a:t>sharing</a:t>
            </a:r>
            <a:r>
              <a:rPr lang="pl-PL" sz="1600" dirty="0">
                <a:solidFill>
                  <a:schemeClr val="tx1"/>
                </a:solidFill>
                <a:latin typeface="+mn-lt"/>
                <a:cs typeface="+mn-cs"/>
              </a:rPr>
              <a:t> in the </a:t>
            </a:r>
            <a:r>
              <a:rPr lang="pl-PL" sz="1600" dirty="0" err="1">
                <a:solidFill>
                  <a:schemeClr val="tx1"/>
                </a:solidFill>
                <a:latin typeface="+mn-lt"/>
                <a:cs typeface="+mn-cs"/>
              </a:rPr>
              <a:t>context</a:t>
            </a:r>
            <a:r>
              <a:rPr lang="pl-PL" sz="1600" dirty="0">
                <a:solidFill>
                  <a:schemeClr val="tx1"/>
                </a:solidFill>
                <a:latin typeface="+mn-lt"/>
                <a:cs typeface="+mn-cs"/>
              </a:rPr>
              <a:t> of VPH-</a:t>
            </a:r>
            <a:r>
              <a:rPr lang="pl-PL" sz="1600" dirty="0" err="1">
                <a:solidFill>
                  <a:schemeClr val="tx1"/>
                </a:solidFill>
                <a:latin typeface="+mn-lt"/>
                <a:cs typeface="+mn-cs"/>
              </a:rPr>
              <a:t>Share</a:t>
            </a:r>
            <a:r>
              <a:rPr lang="pl-PL" sz="1600" dirty="0">
                <a:solidFill>
                  <a:schemeClr val="tx1"/>
                </a:solidFill>
                <a:latin typeface="+mn-lt"/>
                <a:cs typeface="+mn-cs"/>
              </a:rPr>
              <a:t> </a:t>
            </a:r>
            <a:r>
              <a:rPr lang="pl-PL" sz="1600" dirty="0" err="1">
                <a:solidFill>
                  <a:schemeClr val="tx1"/>
                </a:solidFill>
                <a:latin typeface="+mn-lt"/>
                <a:cs typeface="+mn-cs"/>
              </a:rPr>
              <a:t>applications</a:t>
            </a:r>
            <a:endParaRPr lang="pl-PL" sz="1600" dirty="0">
              <a:solidFill>
                <a:schemeClr val="tx1"/>
              </a:solidFill>
              <a:latin typeface="+mn-lt"/>
              <a:cs typeface="+mn-cs"/>
            </a:endParaRPr>
          </a:p>
          <a:p>
            <a:pPr marL="342900" indent="-342900">
              <a:lnSpc>
                <a:spcPct val="90000"/>
              </a:lnSpc>
              <a:spcBef>
                <a:spcPct val="20000"/>
              </a:spcBef>
              <a:buSzPct val="80000"/>
              <a:buFont typeface="Arial" pitchFamily="34" charset="0"/>
              <a:buChar char="•"/>
            </a:pPr>
            <a:r>
              <a:rPr lang="pl-PL" sz="1600" dirty="0">
                <a:solidFill>
                  <a:schemeClr val="tx1"/>
                </a:solidFill>
                <a:latin typeface="+mn-lt"/>
                <a:cs typeface="+mn-cs"/>
              </a:rPr>
              <a:t>The </a:t>
            </a:r>
            <a:r>
              <a:rPr lang="en-US" sz="1600" dirty="0" smtClean="0">
                <a:solidFill>
                  <a:schemeClr val="tx1"/>
                </a:solidFill>
                <a:latin typeface="+mn-lt"/>
                <a:cs typeface="+mn-cs"/>
              </a:rPr>
              <a:t>module</a:t>
            </a:r>
            <a:r>
              <a:rPr lang="pl-PL" sz="1600" dirty="0" smtClean="0">
                <a:solidFill>
                  <a:schemeClr val="tx1"/>
                </a:solidFill>
                <a:latin typeface="+mn-lt"/>
                <a:cs typeface="+mn-cs"/>
              </a:rPr>
              <a:t> </a:t>
            </a:r>
            <a:r>
              <a:rPr lang="pl-PL" sz="1600" dirty="0" err="1">
                <a:solidFill>
                  <a:schemeClr val="tx1"/>
                </a:solidFill>
                <a:latin typeface="+mn-lt"/>
                <a:cs typeface="+mn-cs"/>
              </a:rPr>
              <a:t>is</a:t>
            </a:r>
            <a:r>
              <a:rPr lang="pl-PL" sz="1600" dirty="0">
                <a:solidFill>
                  <a:schemeClr val="tx1"/>
                </a:solidFill>
                <a:latin typeface="+mn-lt"/>
                <a:cs typeface="+mn-cs"/>
              </a:rPr>
              <a:t> </a:t>
            </a:r>
            <a:r>
              <a:rPr lang="pl-PL" sz="1600" dirty="0" err="1">
                <a:solidFill>
                  <a:schemeClr val="tx1"/>
                </a:solidFill>
                <a:latin typeface="+mn-lt"/>
                <a:cs typeface="+mn-cs"/>
              </a:rPr>
              <a:t>capable</a:t>
            </a:r>
            <a:r>
              <a:rPr lang="pl-PL" sz="1600" dirty="0">
                <a:solidFill>
                  <a:schemeClr val="tx1"/>
                </a:solidFill>
                <a:latin typeface="+mn-lt"/>
                <a:cs typeface="+mn-cs"/>
              </a:rPr>
              <a:t> of </a:t>
            </a:r>
            <a:r>
              <a:rPr lang="pl-PL" sz="1600" dirty="0" err="1">
                <a:solidFill>
                  <a:schemeClr val="tx1"/>
                </a:solidFill>
                <a:latin typeface="+mn-lt"/>
                <a:cs typeface="+mn-cs"/>
              </a:rPr>
              <a:t>interfacing</a:t>
            </a:r>
            <a:r>
              <a:rPr lang="pl-PL" sz="1600" dirty="0">
                <a:solidFill>
                  <a:schemeClr val="tx1"/>
                </a:solidFill>
                <a:latin typeface="+mn-lt"/>
                <a:cs typeface="+mn-cs"/>
              </a:rPr>
              <a:t> </a:t>
            </a:r>
            <a:r>
              <a:rPr lang="pl-PL" sz="1600" dirty="0" err="1">
                <a:solidFill>
                  <a:schemeClr val="tx1"/>
                </a:solidFill>
                <a:latin typeface="+mn-lt"/>
                <a:cs typeface="+mn-cs"/>
              </a:rPr>
              <a:t>various</a:t>
            </a:r>
            <a:r>
              <a:rPr lang="pl-PL" sz="1600" dirty="0">
                <a:solidFill>
                  <a:schemeClr val="tx1"/>
                </a:solidFill>
                <a:latin typeface="+mn-lt"/>
                <a:cs typeface="+mn-cs"/>
              </a:rPr>
              <a:t> </a:t>
            </a:r>
            <a:r>
              <a:rPr lang="pl-PL" sz="1600" dirty="0" err="1">
                <a:solidFill>
                  <a:schemeClr val="tx1"/>
                </a:solidFill>
                <a:latin typeface="+mn-lt"/>
                <a:cs typeface="+mn-cs"/>
              </a:rPr>
              <a:t>types</a:t>
            </a:r>
            <a:r>
              <a:rPr lang="pl-PL" sz="1600" dirty="0">
                <a:solidFill>
                  <a:schemeClr val="tx1"/>
                </a:solidFill>
                <a:latin typeface="+mn-lt"/>
                <a:cs typeface="+mn-cs"/>
              </a:rPr>
              <a:t> of </a:t>
            </a:r>
            <a:r>
              <a:rPr lang="pl-PL" sz="1600" dirty="0" err="1">
                <a:solidFill>
                  <a:schemeClr val="tx1"/>
                </a:solidFill>
                <a:latin typeface="+mn-lt"/>
                <a:cs typeface="+mn-cs"/>
              </a:rPr>
              <a:t>storage</a:t>
            </a:r>
            <a:r>
              <a:rPr lang="pl-PL" sz="1600" dirty="0">
                <a:solidFill>
                  <a:schemeClr val="tx1"/>
                </a:solidFill>
                <a:latin typeface="+mn-lt"/>
                <a:cs typeface="+mn-cs"/>
              </a:rPr>
              <a:t> </a:t>
            </a:r>
            <a:r>
              <a:rPr lang="pl-PL" sz="1600" dirty="0" err="1">
                <a:solidFill>
                  <a:schemeClr val="tx1"/>
                </a:solidFill>
                <a:latin typeface="+mn-lt"/>
                <a:cs typeface="+mn-cs"/>
              </a:rPr>
              <a:t>resources</a:t>
            </a:r>
            <a:r>
              <a:rPr lang="pl-PL" sz="1600" dirty="0">
                <a:solidFill>
                  <a:schemeClr val="tx1"/>
                </a:solidFill>
                <a:latin typeface="+mn-lt"/>
                <a:cs typeface="+mn-cs"/>
              </a:rPr>
              <a:t> and </a:t>
            </a:r>
            <a:r>
              <a:rPr lang="pl-PL" sz="1600" dirty="0" err="1">
                <a:solidFill>
                  <a:schemeClr val="tx1"/>
                </a:solidFill>
                <a:latin typeface="+mn-lt"/>
                <a:cs typeface="+mn-cs"/>
              </a:rPr>
              <a:t>supports</a:t>
            </a:r>
            <a:r>
              <a:rPr lang="pl-PL" sz="1600" dirty="0">
                <a:solidFill>
                  <a:schemeClr val="tx1"/>
                </a:solidFill>
                <a:latin typeface="+mn-lt"/>
                <a:cs typeface="+mn-cs"/>
              </a:rPr>
              <a:t> SWIFT </a:t>
            </a:r>
            <a:r>
              <a:rPr lang="pl-PL" sz="1600" dirty="0" err="1">
                <a:solidFill>
                  <a:schemeClr val="tx1"/>
                </a:solidFill>
                <a:latin typeface="+mn-lt"/>
                <a:cs typeface="+mn-cs"/>
              </a:rPr>
              <a:t>cloud</a:t>
            </a:r>
            <a:r>
              <a:rPr lang="pl-PL" sz="1600" dirty="0">
                <a:solidFill>
                  <a:schemeClr val="tx1"/>
                </a:solidFill>
                <a:latin typeface="+mn-lt"/>
                <a:cs typeface="+mn-cs"/>
              </a:rPr>
              <a:t> </a:t>
            </a:r>
            <a:r>
              <a:rPr lang="pl-PL" sz="1600" dirty="0" err="1">
                <a:solidFill>
                  <a:schemeClr val="tx1"/>
                </a:solidFill>
                <a:latin typeface="+mn-lt"/>
                <a:cs typeface="+mn-cs"/>
              </a:rPr>
              <a:t>storage</a:t>
            </a:r>
            <a:r>
              <a:rPr lang="pl-PL" sz="1600" dirty="0">
                <a:solidFill>
                  <a:schemeClr val="tx1"/>
                </a:solidFill>
                <a:latin typeface="+mn-lt"/>
                <a:cs typeface="+mn-cs"/>
              </a:rPr>
              <a:t> (</a:t>
            </a:r>
            <a:r>
              <a:rPr lang="pl-PL" sz="1600" dirty="0" err="1">
                <a:solidFill>
                  <a:schemeClr val="tx1"/>
                </a:solidFill>
                <a:latin typeface="+mn-lt"/>
                <a:cs typeface="+mn-cs"/>
              </a:rPr>
              <a:t>support</a:t>
            </a:r>
            <a:r>
              <a:rPr lang="pl-PL" sz="1600" dirty="0">
                <a:solidFill>
                  <a:schemeClr val="tx1"/>
                </a:solidFill>
                <a:latin typeface="+mn-lt"/>
                <a:cs typeface="+mn-cs"/>
              </a:rPr>
              <a:t> for Amazon S3 </a:t>
            </a:r>
            <a:r>
              <a:rPr lang="pl-PL" sz="1600" dirty="0" err="1">
                <a:solidFill>
                  <a:schemeClr val="tx1"/>
                </a:solidFill>
                <a:latin typeface="+mn-lt"/>
                <a:cs typeface="+mn-cs"/>
              </a:rPr>
              <a:t>is</a:t>
            </a:r>
            <a:r>
              <a:rPr lang="pl-PL" sz="1600" dirty="0">
                <a:solidFill>
                  <a:schemeClr val="tx1"/>
                </a:solidFill>
                <a:latin typeface="+mn-lt"/>
                <a:cs typeface="+mn-cs"/>
              </a:rPr>
              <a:t> </a:t>
            </a:r>
            <a:r>
              <a:rPr lang="pl-PL" sz="1600" dirty="0" err="1">
                <a:solidFill>
                  <a:schemeClr val="tx1"/>
                </a:solidFill>
                <a:latin typeface="+mn-lt"/>
                <a:cs typeface="+mn-cs"/>
              </a:rPr>
              <a:t>under</a:t>
            </a:r>
            <a:r>
              <a:rPr lang="pl-PL" sz="1600" dirty="0">
                <a:solidFill>
                  <a:schemeClr val="tx1"/>
                </a:solidFill>
                <a:latin typeface="+mn-lt"/>
                <a:cs typeface="+mn-cs"/>
              </a:rPr>
              <a:t> development)</a:t>
            </a:r>
          </a:p>
          <a:p>
            <a:pPr marL="342900" indent="-342900">
              <a:lnSpc>
                <a:spcPct val="90000"/>
              </a:lnSpc>
              <a:spcBef>
                <a:spcPct val="20000"/>
              </a:spcBef>
              <a:buSzPct val="80000"/>
              <a:buFont typeface="Arial" pitchFamily="34" charset="0"/>
              <a:buChar char="•"/>
            </a:pPr>
            <a:r>
              <a:rPr lang="pl-PL" sz="1600" dirty="0">
                <a:solidFill>
                  <a:schemeClr val="tx1"/>
                </a:solidFill>
                <a:latin typeface="+mn-lt"/>
                <a:cs typeface="+mn-cs"/>
              </a:rPr>
              <a:t>LOBCDER </a:t>
            </a:r>
            <a:r>
              <a:rPr lang="pl-PL" sz="1600" dirty="0" err="1">
                <a:solidFill>
                  <a:schemeClr val="tx1"/>
                </a:solidFill>
                <a:latin typeface="+mn-lt"/>
                <a:cs typeface="+mn-cs"/>
              </a:rPr>
              <a:t>exposes</a:t>
            </a:r>
            <a:r>
              <a:rPr lang="pl-PL" sz="1600" dirty="0">
                <a:solidFill>
                  <a:schemeClr val="tx1"/>
                </a:solidFill>
                <a:latin typeface="+mn-lt"/>
                <a:cs typeface="+mn-cs"/>
              </a:rPr>
              <a:t> a </a:t>
            </a:r>
            <a:r>
              <a:rPr lang="pl-PL" sz="1600" dirty="0" err="1">
                <a:solidFill>
                  <a:schemeClr val="tx1"/>
                </a:solidFill>
                <a:latin typeface="+mn-lt"/>
                <a:cs typeface="+mn-cs"/>
              </a:rPr>
              <a:t>WebDAV</a:t>
            </a:r>
            <a:r>
              <a:rPr lang="pl-PL" sz="1600" dirty="0">
                <a:solidFill>
                  <a:schemeClr val="tx1"/>
                </a:solidFill>
                <a:latin typeface="+mn-lt"/>
                <a:cs typeface="+mn-cs"/>
              </a:rPr>
              <a:t> </a:t>
            </a:r>
            <a:r>
              <a:rPr lang="pl-PL" sz="1600" dirty="0" err="1">
                <a:solidFill>
                  <a:schemeClr val="tx1"/>
                </a:solidFill>
                <a:latin typeface="+mn-lt"/>
                <a:cs typeface="+mn-cs"/>
              </a:rPr>
              <a:t>interface</a:t>
            </a:r>
            <a:r>
              <a:rPr lang="pl-PL" sz="1600" dirty="0">
                <a:solidFill>
                  <a:schemeClr val="tx1"/>
                </a:solidFill>
                <a:latin typeface="+mn-lt"/>
                <a:cs typeface="+mn-cs"/>
              </a:rPr>
              <a:t> and </a:t>
            </a:r>
            <a:r>
              <a:rPr lang="pl-PL" sz="1600" dirty="0" err="1">
                <a:solidFill>
                  <a:schemeClr val="tx1"/>
                </a:solidFill>
                <a:latin typeface="+mn-lt"/>
                <a:cs typeface="+mn-cs"/>
              </a:rPr>
              <a:t>can</a:t>
            </a:r>
            <a:r>
              <a:rPr lang="pl-PL" sz="1600" dirty="0">
                <a:solidFill>
                  <a:schemeClr val="tx1"/>
                </a:solidFill>
                <a:latin typeface="+mn-lt"/>
                <a:cs typeface="+mn-cs"/>
              </a:rPr>
              <a:t> be </a:t>
            </a:r>
            <a:r>
              <a:rPr lang="pl-PL" sz="1600" dirty="0" err="1">
                <a:solidFill>
                  <a:schemeClr val="tx1"/>
                </a:solidFill>
                <a:latin typeface="+mn-lt"/>
                <a:cs typeface="+mn-cs"/>
              </a:rPr>
              <a:t>accessed</a:t>
            </a:r>
            <a:r>
              <a:rPr lang="pl-PL" sz="1600" dirty="0">
                <a:solidFill>
                  <a:schemeClr val="tx1"/>
                </a:solidFill>
                <a:latin typeface="+mn-lt"/>
                <a:cs typeface="+mn-cs"/>
              </a:rPr>
              <a:t> by </a:t>
            </a:r>
            <a:r>
              <a:rPr lang="pl-PL" sz="1600" dirty="0" err="1">
                <a:solidFill>
                  <a:schemeClr val="tx1"/>
                </a:solidFill>
                <a:latin typeface="+mn-lt"/>
                <a:cs typeface="+mn-cs"/>
              </a:rPr>
              <a:t>any</a:t>
            </a:r>
            <a:r>
              <a:rPr lang="pl-PL" sz="1600" dirty="0">
                <a:solidFill>
                  <a:schemeClr val="tx1"/>
                </a:solidFill>
                <a:latin typeface="+mn-lt"/>
                <a:cs typeface="+mn-cs"/>
              </a:rPr>
              <a:t> DAV-</a:t>
            </a:r>
            <a:r>
              <a:rPr lang="pl-PL" sz="1600" dirty="0" err="1">
                <a:solidFill>
                  <a:schemeClr val="tx1"/>
                </a:solidFill>
                <a:latin typeface="+mn-lt"/>
                <a:cs typeface="+mn-cs"/>
              </a:rPr>
              <a:t>compliant</a:t>
            </a:r>
            <a:r>
              <a:rPr lang="pl-PL" sz="1600" dirty="0">
                <a:solidFill>
                  <a:schemeClr val="tx1"/>
                </a:solidFill>
                <a:latin typeface="+mn-lt"/>
                <a:cs typeface="+mn-cs"/>
              </a:rPr>
              <a:t> </a:t>
            </a:r>
            <a:r>
              <a:rPr lang="pl-PL" sz="1600" dirty="0" err="1">
                <a:solidFill>
                  <a:schemeClr val="tx1"/>
                </a:solidFill>
                <a:latin typeface="+mn-lt"/>
                <a:cs typeface="+mn-cs"/>
              </a:rPr>
              <a:t>client</a:t>
            </a:r>
            <a:r>
              <a:rPr lang="pl-PL" sz="1600" dirty="0">
                <a:solidFill>
                  <a:schemeClr val="tx1"/>
                </a:solidFill>
                <a:latin typeface="+mn-lt"/>
                <a:cs typeface="+mn-cs"/>
              </a:rPr>
              <a:t>. It </a:t>
            </a:r>
            <a:r>
              <a:rPr lang="pl-PL" sz="1600" dirty="0" err="1">
                <a:solidFill>
                  <a:schemeClr val="tx1"/>
                </a:solidFill>
                <a:latin typeface="+mn-lt"/>
                <a:cs typeface="+mn-cs"/>
              </a:rPr>
              <a:t>can</a:t>
            </a:r>
            <a:r>
              <a:rPr lang="pl-PL" sz="1600" dirty="0">
                <a:solidFill>
                  <a:schemeClr val="tx1"/>
                </a:solidFill>
                <a:latin typeface="+mn-lt"/>
                <a:cs typeface="+mn-cs"/>
              </a:rPr>
              <a:t> </a:t>
            </a:r>
            <a:r>
              <a:rPr lang="pl-PL" sz="1600" dirty="0" err="1">
                <a:solidFill>
                  <a:schemeClr val="tx1"/>
                </a:solidFill>
                <a:latin typeface="+mn-lt"/>
                <a:cs typeface="+mn-cs"/>
              </a:rPr>
              <a:t>also</a:t>
            </a:r>
            <a:r>
              <a:rPr lang="pl-PL" sz="1600" dirty="0">
                <a:solidFill>
                  <a:schemeClr val="tx1"/>
                </a:solidFill>
                <a:latin typeface="+mn-lt"/>
                <a:cs typeface="+mn-cs"/>
              </a:rPr>
              <a:t> be </a:t>
            </a:r>
            <a:r>
              <a:rPr lang="pl-PL" sz="1600" dirty="0" err="1">
                <a:solidFill>
                  <a:schemeClr val="tx1"/>
                </a:solidFill>
                <a:latin typeface="+mn-lt"/>
                <a:cs typeface="+mn-cs"/>
              </a:rPr>
              <a:t>mounted</a:t>
            </a:r>
            <a:r>
              <a:rPr lang="pl-PL" sz="1600" dirty="0">
                <a:solidFill>
                  <a:schemeClr val="tx1"/>
                </a:solidFill>
                <a:latin typeface="+mn-lt"/>
                <a:cs typeface="+mn-cs"/>
              </a:rPr>
              <a:t> as a component of the </a:t>
            </a:r>
            <a:r>
              <a:rPr lang="pl-PL" sz="1600" dirty="0" err="1">
                <a:solidFill>
                  <a:schemeClr val="tx1"/>
                </a:solidFill>
                <a:latin typeface="+mn-lt"/>
                <a:cs typeface="+mn-cs"/>
              </a:rPr>
              <a:t>local</a:t>
            </a:r>
            <a:r>
              <a:rPr lang="pl-PL" sz="1600" dirty="0">
                <a:solidFill>
                  <a:schemeClr val="tx1"/>
                </a:solidFill>
                <a:latin typeface="+mn-lt"/>
                <a:cs typeface="+mn-cs"/>
              </a:rPr>
              <a:t> </a:t>
            </a:r>
            <a:r>
              <a:rPr lang="pl-PL" sz="1600" dirty="0" err="1">
                <a:solidFill>
                  <a:schemeClr val="tx1"/>
                </a:solidFill>
                <a:latin typeface="+mn-lt"/>
                <a:cs typeface="+mn-cs"/>
              </a:rPr>
              <a:t>client</a:t>
            </a:r>
            <a:r>
              <a:rPr lang="pl-PL" sz="1600" dirty="0">
                <a:solidFill>
                  <a:schemeClr val="tx1"/>
                </a:solidFill>
                <a:latin typeface="+mn-lt"/>
                <a:cs typeface="+mn-cs"/>
              </a:rPr>
              <a:t> </a:t>
            </a:r>
            <a:r>
              <a:rPr lang="pl-PL" sz="1600" dirty="0" err="1">
                <a:solidFill>
                  <a:schemeClr val="tx1"/>
                </a:solidFill>
                <a:latin typeface="+mn-lt"/>
                <a:cs typeface="+mn-cs"/>
              </a:rPr>
              <a:t>filesystem</a:t>
            </a:r>
            <a:r>
              <a:rPr lang="pl-PL" sz="1600" dirty="0">
                <a:solidFill>
                  <a:schemeClr val="tx1"/>
                </a:solidFill>
                <a:latin typeface="+mn-lt"/>
                <a:cs typeface="+mn-cs"/>
              </a:rPr>
              <a:t> </a:t>
            </a:r>
            <a:r>
              <a:rPr lang="pl-PL" sz="1600" dirty="0" err="1">
                <a:solidFill>
                  <a:schemeClr val="tx1"/>
                </a:solidFill>
                <a:latin typeface="+mn-lt"/>
                <a:cs typeface="+mn-cs"/>
              </a:rPr>
              <a:t>using</a:t>
            </a:r>
            <a:r>
              <a:rPr lang="pl-PL" sz="1600" dirty="0">
                <a:solidFill>
                  <a:schemeClr val="tx1"/>
                </a:solidFill>
                <a:latin typeface="+mn-lt"/>
                <a:cs typeface="+mn-cs"/>
              </a:rPr>
              <a:t> </a:t>
            </a:r>
            <a:r>
              <a:rPr lang="pl-PL" sz="1600" dirty="0" err="1">
                <a:solidFill>
                  <a:schemeClr val="tx1"/>
                </a:solidFill>
                <a:latin typeface="+mn-lt"/>
                <a:cs typeface="+mn-cs"/>
              </a:rPr>
              <a:t>any</a:t>
            </a:r>
            <a:r>
              <a:rPr lang="pl-PL" sz="1600" dirty="0">
                <a:solidFill>
                  <a:schemeClr val="tx1"/>
                </a:solidFill>
                <a:latin typeface="+mn-lt"/>
                <a:cs typeface="+mn-cs"/>
              </a:rPr>
              <a:t> DAV-to-FS driver (</a:t>
            </a:r>
            <a:r>
              <a:rPr lang="pl-PL" sz="1600" dirty="0" err="1">
                <a:solidFill>
                  <a:schemeClr val="tx1"/>
                </a:solidFill>
                <a:latin typeface="+mn-lt"/>
                <a:cs typeface="+mn-cs"/>
              </a:rPr>
              <a:t>such</a:t>
            </a:r>
            <a:r>
              <a:rPr lang="pl-PL" sz="1600" dirty="0">
                <a:solidFill>
                  <a:schemeClr val="tx1"/>
                </a:solidFill>
                <a:latin typeface="+mn-lt"/>
                <a:cs typeface="+mn-cs"/>
              </a:rPr>
              <a:t> as davfs2).</a:t>
            </a:r>
            <a:r>
              <a:rPr lang="en-US" sz="1600" dirty="0">
                <a:solidFill>
                  <a:schemeClr val="tx1"/>
                </a:solidFill>
                <a:latin typeface="+mn-lt"/>
                <a:cs typeface="+mn-cs"/>
              </a:rPr>
              <a:t> </a:t>
            </a:r>
          </a:p>
        </p:txBody>
      </p:sp>
      <p:sp>
        <p:nvSpPr>
          <p:cNvPr id="6192" name="Text Box 48"/>
          <p:cNvSpPr txBox="1">
            <a:spLocks noChangeArrowheads="1"/>
          </p:cNvSpPr>
          <p:nvPr/>
        </p:nvSpPr>
        <p:spPr bwMode="auto">
          <a:xfrm>
            <a:off x="2365920" y="3064642"/>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000">
                <a:latin typeface="Calibri" pitchFamily="34" charset="0"/>
              </a:rPr>
              <a:t>Encryption keys</a:t>
            </a:r>
          </a:p>
        </p:txBody>
      </p:sp>
      <p:sp>
        <p:nvSpPr>
          <p:cNvPr id="6193" name="AutoShape 49"/>
          <p:cNvSpPr>
            <a:spLocks noChangeArrowheads="1"/>
          </p:cNvSpPr>
          <p:nvPr/>
        </p:nvSpPr>
        <p:spPr bwMode="auto">
          <a:xfrm>
            <a:off x="2593441" y="1826112"/>
            <a:ext cx="1512000" cy="296671"/>
          </a:xfrm>
          <a:prstGeom prst="roundRect">
            <a:avLst>
              <a:gd name="adj" fmla="val 9602"/>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4" name="Text Box 50"/>
          <p:cNvSpPr txBox="1">
            <a:spLocks noChangeArrowheads="1"/>
          </p:cNvSpPr>
          <p:nvPr/>
        </p:nvSpPr>
        <p:spPr bwMode="auto">
          <a:xfrm>
            <a:off x="2661120" y="1870757"/>
            <a:ext cx="1368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100">
                <a:latin typeface="Calibri" pitchFamily="34" charset="0"/>
              </a:rPr>
              <a:t>REST-interface</a:t>
            </a:r>
          </a:p>
        </p:txBody>
      </p:sp>
      <p:sp>
        <p:nvSpPr>
          <p:cNvPr id="6195" name="Oval 51"/>
          <p:cNvSpPr>
            <a:spLocks noChangeArrowheads="1"/>
          </p:cNvSpPr>
          <p:nvPr/>
        </p:nvSpPr>
        <p:spPr bwMode="auto">
          <a:xfrm>
            <a:off x="4193280" y="1951406"/>
            <a:ext cx="72000" cy="72008"/>
          </a:xfrm>
          <a:prstGeom prst="ellipse">
            <a:avLst/>
          </a:prstGeom>
          <a:noFill/>
          <a:ln w="93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6" name="Line 52"/>
          <p:cNvSpPr>
            <a:spLocks noChangeShapeType="1"/>
          </p:cNvSpPr>
          <p:nvPr/>
        </p:nvSpPr>
        <p:spPr bwMode="auto">
          <a:xfrm>
            <a:off x="4112640" y="1987408"/>
            <a:ext cx="720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97" name="AutoShape 53"/>
          <p:cNvSpPr>
            <a:spLocks noChangeArrowheads="1"/>
          </p:cNvSpPr>
          <p:nvPr/>
        </p:nvSpPr>
        <p:spPr bwMode="auto">
          <a:xfrm>
            <a:off x="3365281" y="2151586"/>
            <a:ext cx="89280" cy="761840"/>
          </a:xfrm>
          <a:prstGeom prst="upDownArrow">
            <a:avLst>
              <a:gd name="adj1" fmla="val 50000"/>
              <a:gd name="adj2" fmla="val 50167"/>
            </a:avLst>
          </a:prstGeom>
          <a:solidFill>
            <a:srgbClr val="FFFFFF"/>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198" name="Line 54"/>
          <p:cNvSpPr>
            <a:spLocks noChangeShapeType="1"/>
          </p:cNvSpPr>
          <p:nvPr/>
        </p:nvSpPr>
        <p:spPr bwMode="auto">
          <a:xfrm>
            <a:off x="4272481" y="1987408"/>
            <a:ext cx="93600" cy="1441"/>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
        <p:nvSpPr>
          <p:cNvPr id="6199" name="Line 55"/>
          <p:cNvSpPr>
            <a:spLocks noChangeShapeType="1"/>
          </p:cNvSpPr>
          <p:nvPr/>
        </p:nvSpPr>
        <p:spPr bwMode="auto">
          <a:xfrm flipH="1">
            <a:off x="4348800" y="1985970"/>
            <a:ext cx="8640" cy="527095"/>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cxnSp>
        <p:nvCxnSpPr>
          <p:cNvPr id="6200" name="AutoShape 56"/>
          <p:cNvCxnSpPr>
            <a:cxnSpLocks noChangeShapeType="1"/>
          </p:cNvCxnSpPr>
          <p:nvPr/>
        </p:nvCxnSpPr>
        <p:spPr bwMode="auto">
          <a:xfrm flipV="1">
            <a:off x="4341601" y="2494342"/>
            <a:ext cx="1644480" cy="15842"/>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01" name="AutoShape 57"/>
          <p:cNvSpPr>
            <a:spLocks noChangeArrowheads="1"/>
          </p:cNvSpPr>
          <p:nvPr/>
        </p:nvSpPr>
        <p:spPr bwMode="auto">
          <a:xfrm>
            <a:off x="6488640" y="1114678"/>
            <a:ext cx="1368000" cy="246266"/>
          </a:xfrm>
          <a:prstGeom prst="roundRect">
            <a:avLst>
              <a:gd name="adj" fmla="val 16667"/>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2" name="AutoShape 58"/>
          <p:cNvSpPr>
            <a:spLocks noChangeArrowheads="1"/>
          </p:cNvSpPr>
          <p:nvPr/>
        </p:nvSpPr>
        <p:spPr bwMode="auto">
          <a:xfrm>
            <a:off x="4832640" y="1052751"/>
            <a:ext cx="3129120" cy="375879"/>
          </a:xfrm>
          <a:prstGeom prst="roundRect">
            <a:avLst>
              <a:gd name="adj" fmla="val 4333"/>
            </a:avLst>
          </a:prstGeom>
          <a:noFill/>
          <a:ln w="25560">
            <a:solidFill>
              <a:srgbClr val="26697A"/>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3" name="Text Box 59"/>
          <p:cNvSpPr txBox="1">
            <a:spLocks noChangeArrowheads="1"/>
          </p:cNvSpPr>
          <p:nvPr/>
        </p:nvSpPr>
        <p:spPr bwMode="auto">
          <a:xfrm>
            <a:off x="6317280" y="1142041"/>
            <a:ext cx="1755360" cy="2160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pl-PL" sz="800">
                <a:latin typeface="Calibri" pitchFamily="34" charset="0"/>
              </a:rPr>
              <a:t>Master Interface component</a:t>
            </a:r>
          </a:p>
        </p:txBody>
      </p:sp>
      <p:sp>
        <p:nvSpPr>
          <p:cNvPr id="6204" name="AutoShape 60"/>
          <p:cNvSpPr>
            <a:spLocks noChangeArrowheads="1"/>
          </p:cNvSpPr>
          <p:nvPr/>
        </p:nvSpPr>
        <p:spPr bwMode="auto">
          <a:xfrm>
            <a:off x="4904640" y="1114678"/>
            <a:ext cx="1533600" cy="246266"/>
          </a:xfrm>
          <a:prstGeom prst="roundRect">
            <a:avLst>
              <a:gd name="adj" fmla="val 18167"/>
            </a:avLst>
          </a:prstGeom>
          <a:solidFill>
            <a:srgbClr val="7EC3D4"/>
          </a:solidFill>
          <a:ln w="12600">
            <a:solidFill>
              <a:srgbClr val="26697A"/>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5" name="Text Box 61"/>
          <p:cNvSpPr txBox="1">
            <a:spLocks noChangeArrowheads="1"/>
          </p:cNvSpPr>
          <p:nvPr/>
        </p:nvSpPr>
        <p:spPr bwMode="auto">
          <a:xfrm>
            <a:off x="4904640" y="1114678"/>
            <a:ext cx="1584000" cy="2616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100">
                <a:latin typeface="Calibri" pitchFamily="34" charset="0"/>
              </a:rPr>
              <a:t>Ticket validation service</a:t>
            </a:r>
          </a:p>
        </p:txBody>
      </p:sp>
      <p:sp>
        <p:nvSpPr>
          <p:cNvPr id="6206" name="AutoShape 62"/>
          <p:cNvSpPr>
            <a:spLocks noChangeArrowheads="1"/>
          </p:cNvSpPr>
          <p:nvPr/>
        </p:nvSpPr>
        <p:spPr bwMode="auto">
          <a:xfrm>
            <a:off x="2090881" y="1366704"/>
            <a:ext cx="430560" cy="740238"/>
          </a:xfrm>
          <a:prstGeom prst="roundRect">
            <a:avLst>
              <a:gd name="adj" fmla="val 9602"/>
            </a:avLst>
          </a:prstGeom>
          <a:solidFill>
            <a:srgbClr val="FFFFFF"/>
          </a:solidFill>
          <a:ln w="9360">
            <a:solidFill>
              <a:srgbClr val="26697A"/>
            </a:solidFill>
            <a:prstDash val="dash"/>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2945" tIns="41473" rIns="82945" bIns="41473" anchor="ctr"/>
          <a:lstStyle/>
          <a:p>
            <a:endParaRPr lang="en-US"/>
          </a:p>
        </p:txBody>
      </p:sp>
      <p:sp>
        <p:nvSpPr>
          <p:cNvPr id="6207" name="Text Box 63"/>
          <p:cNvSpPr txBox="1">
            <a:spLocks noChangeArrowheads="1"/>
          </p:cNvSpPr>
          <p:nvPr/>
        </p:nvSpPr>
        <p:spPr bwMode="auto">
          <a:xfrm>
            <a:off x="1919520" y="1425750"/>
            <a:ext cx="828000" cy="4001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36" tIns="45718" rIns="91436" bIns="45718">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5pPr>
            <a:lvl6pPr marL="25146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6pPr>
            <a:lvl7pPr marL="29718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7pPr>
            <a:lvl8pPr marL="34290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8pPr>
            <a:lvl9pPr marL="3886200" indent="-228600" defTabSz="457200" eaLnBrk="0" fontAlgn="base" hangingPunct="0">
              <a:spcBef>
                <a:spcPct val="0"/>
              </a:spcBef>
              <a:spcAft>
                <a:spcPct val="0"/>
              </a:spcAft>
              <a:buClr>
                <a:srgbClr val="000000"/>
              </a:buClr>
              <a:buSzPct val="100000"/>
              <a:buFont typeface="Times New Roman"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itchFamily="34" charset="0"/>
                <a:cs typeface="Arial" pitchFamily="34" charset="0"/>
              </a:defRPr>
            </a:lvl9pPr>
          </a:lstStyle>
          <a:p>
            <a:pPr algn="ctr" eaLnBrk="1" hangingPunct="1">
              <a:buClrTx/>
              <a:buSzPct val="80000"/>
              <a:buFontTx/>
              <a:buNone/>
            </a:pPr>
            <a:r>
              <a:rPr lang="en-US" sz="1000">
                <a:latin typeface="Calibri" pitchFamily="34" charset="0"/>
              </a:rPr>
              <a:t>Auth </a:t>
            </a:r>
          </a:p>
          <a:p>
            <a:pPr algn="ctr" eaLnBrk="1" hangingPunct="1">
              <a:buClrTx/>
              <a:buSzPct val="80000"/>
              <a:buFontTx/>
              <a:buNone/>
            </a:pPr>
            <a:r>
              <a:rPr lang="en-US" sz="1000">
                <a:latin typeface="Calibri" pitchFamily="34" charset="0"/>
              </a:rPr>
              <a:t>service</a:t>
            </a:r>
          </a:p>
        </p:txBody>
      </p:sp>
      <p:cxnSp>
        <p:nvCxnSpPr>
          <p:cNvPr id="6208" name="AutoShape 64"/>
          <p:cNvCxnSpPr>
            <a:cxnSpLocks noChangeShapeType="1"/>
            <a:endCxn id="6205" idx="1"/>
          </p:cNvCxnSpPr>
          <p:nvPr/>
        </p:nvCxnSpPr>
        <p:spPr bwMode="auto">
          <a:xfrm flipV="1">
            <a:off x="2305441" y="1245481"/>
            <a:ext cx="2599199" cy="250"/>
          </a:xfrm>
          <a:prstGeom prst="straightConnector1">
            <a:avLst/>
          </a:prstGeom>
          <a:noFill/>
          <a:ln w="9360">
            <a:solidFill>
              <a:srgbClr val="385D8A"/>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6209" name="Line 65"/>
          <p:cNvSpPr>
            <a:spLocks noChangeShapeType="1"/>
          </p:cNvSpPr>
          <p:nvPr/>
        </p:nvSpPr>
        <p:spPr bwMode="auto">
          <a:xfrm>
            <a:off x="2305441" y="1251492"/>
            <a:ext cx="1440" cy="115212"/>
          </a:xfrm>
          <a:prstGeom prst="line">
            <a:avLst/>
          </a:prstGeom>
          <a:noFill/>
          <a:ln w="9360">
            <a:solidFill>
              <a:srgbClr val="385D8A"/>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US"/>
          </a:p>
        </p:txBody>
      </p:sp>
    </p:spTree>
    <p:extLst>
      <p:ext uri="{BB962C8B-B14F-4D97-AF65-F5344CB8AC3E}">
        <p14:creationId xmlns:p14="http://schemas.microsoft.com/office/powerpoint/2010/main" val="1147369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pole tekstowe 5"/>
          <p:cNvSpPr txBox="1">
            <a:spLocks noChangeArrowheads="1"/>
          </p:cNvSpPr>
          <p:nvPr/>
        </p:nvSpPr>
        <p:spPr bwMode="auto">
          <a:xfrm>
            <a:off x="243808" y="1218103"/>
            <a:ext cx="8360640" cy="914753"/>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dirty="0" err="1">
                <a:latin typeface="+mj-lt"/>
              </a:rPr>
              <a:t>Provides</a:t>
            </a:r>
            <a:r>
              <a:rPr lang="pl-PL" dirty="0">
                <a:latin typeface="+mj-lt"/>
              </a:rPr>
              <a:t> a </a:t>
            </a:r>
            <a:r>
              <a:rPr lang="pl-PL" dirty="0" err="1">
                <a:latin typeface="+mj-lt"/>
              </a:rPr>
              <a:t>mechanism</a:t>
            </a:r>
            <a:r>
              <a:rPr lang="pl-PL" dirty="0">
                <a:latin typeface="+mj-lt"/>
              </a:rPr>
              <a:t> </a:t>
            </a:r>
            <a:r>
              <a:rPr lang="pl-PL" dirty="0" err="1">
                <a:latin typeface="+mj-lt"/>
              </a:rPr>
              <a:t>which</a:t>
            </a:r>
            <a:r>
              <a:rPr lang="pl-PL" dirty="0">
                <a:latin typeface="+mj-lt"/>
              </a:rPr>
              <a:t> </a:t>
            </a:r>
            <a:r>
              <a:rPr lang="pl-PL" dirty="0" err="1">
                <a:latin typeface="+mj-lt"/>
              </a:rPr>
              <a:t>keeps</a:t>
            </a:r>
            <a:r>
              <a:rPr lang="pl-PL" dirty="0">
                <a:latin typeface="+mj-lt"/>
              </a:rPr>
              <a:t> </a:t>
            </a:r>
            <a:r>
              <a:rPr lang="pl-PL" dirty="0" err="1">
                <a:latin typeface="+mj-lt"/>
              </a:rPr>
              <a:t>track</a:t>
            </a:r>
            <a:r>
              <a:rPr lang="pl-PL" dirty="0">
                <a:latin typeface="+mj-lt"/>
              </a:rPr>
              <a:t> of </a:t>
            </a:r>
            <a:r>
              <a:rPr lang="pl-PL" dirty="0" err="1">
                <a:latin typeface="+mj-lt"/>
              </a:rPr>
              <a:t>binary</a:t>
            </a:r>
            <a:r>
              <a:rPr lang="pl-PL" dirty="0">
                <a:latin typeface="+mj-lt"/>
              </a:rPr>
              <a:t> data </a:t>
            </a:r>
            <a:r>
              <a:rPr lang="pl-PL" dirty="0" err="1">
                <a:latin typeface="+mj-lt"/>
              </a:rPr>
              <a:t>stored</a:t>
            </a:r>
            <a:r>
              <a:rPr lang="pl-PL" dirty="0">
                <a:latin typeface="+mj-lt"/>
              </a:rPr>
              <a:t> in </a:t>
            </a:r>
            <a:r>
              <a:rPr lang="pl-PL" dirty="0" err="1">
                <a:latin typeface="+mj-lt"/>
              </a:rPr>
              <a:t>cloud</a:t>
            </a:r>
            <a:r>
              <a:rPr lang="pl-PL" dirty="0">
                <a:latin typeface="+mj-lt"/>
              </a:rPr>
              <a:t> </a:t>
            </a:r>
            <a:r>
              <a:rPr lang="pl-PL" dirty="0" err="1">
                <a:latin typeface="+mj-lt"/>
              </a:rPr>
              <a:t>infrastructure</a:t>
            </a:r>
            <a:endParaRPr lang="pl-PL" dirty="0">
              <a:latin typeface="+mj-lt"/>
            </a:endParaRPr>
          </a:p>
          <a:p>
            <a:pPr marL="164162" indent="-164162">
              <a:buFont typeface="Arial" pitchFamily="34" charset="0"/>
              <a:buChar char="•"/>
            </a:pPr>
            <a:r>
              <a:rPr lang="pl-PL" dirty="0" err="1">
                <a:latin typeface="+mj-lt"/>
              </a:rPr>
              <a:t>Monitors</a:t>
            </a:r>
            <a:r>
              <a:rPr lang="pl-PL" dirty="0">
                <a:latin typeface="+mj-lt"/>
              </a:rPr>
              <a:t> data </a:t>
            </a:r>
            <a:r>
              <a:rPr lang="pl-PL" dirty="0" err="1">
                <a:latin typeface="+mj-lt"/>
              </a:rPr>
              <a:t>availability</a:t>
            </a:r>
            <a:endParaRPr lang="pl-PL" dirty="0">
              <a:latin typeface="+mj-lt"/>
            </a:endParaRPr>
          </a:p>
          <a:p>
            <a:pPr marL="164162" indent="-164162">
              <a:buFont typeface="Arial" pitchFamily="34" charset="0"/>
              <a:buChar char="•"/>
            </a:pPr>
            <a:r>
              <a:rPr lang="pl-PL" dirty="0" err="1">
                <a:latin typeface="+mj-lt"/>
              </a:rPr>
              <a:t>Advises</a:t>
            </a:r>
            <a:r>
              <a:rPr lang="pl-PL" dirty="0">
                <a:latin typeface="+mj-lt"/>
              </a:rPr>
              <a:t> the </a:t>
            </a:r>
            <a:r>
              <a:rPr lang="pl-PL" dirty="0" err="1">
                <a:latin typeface="+mj-lt"/>
              </a:rPr>
              <a:t>cloud</a:t>
            </a:r>
            <a:r>
              <a:rPr lang="pl-PL" dirty="0">
                <a:latin typeface="+mj-lt"/>
              </a:rPr>
              <a:t> platform </a:t>
            </a:r>
            <a:r>
              <a:rPr lang="pl-PL" dirty="0" err="1">
                <a:latin typeface="+mj-lt"/>
              </a:rPr>
              <a:t>when</a:t>
            </a:r>
            <a:r>
              <a:rPr lang="pl-PL" dirty="0">
                <a:latin typeface="+mj-lt"/>
              </a:rPr>
              <a:t> </a:t>
            </a:r>
            <a:r>
              <a:rPr lang="pl-PL" dirty="0" err="1">
                <a:latin typeface="+mj-lt"/>
              </a:rPr>
              <a:t>instantiating</a:t>
            </a:r>
            <a:r>
              <a:rPr lang="pl-PL" dirty="0">
                <a:latin typeface="+mj-lt"/>
              </a:rPr>
              <a:t> </a:t>
            </a:r>
            <a:r>
              <a:rPr lang="pl-PL" dirty="0" err="1">
                <a:latin typeface="+mj-lt"/>
              </a:rPr>
              <a:t>atomic</a:t>
            </a:r>
            <a:r>
              <a:rPr lang="pl-PL" dirty="0">
                <a:latin typeface="+mj-lt"/>
              </a:rPr>
              <a:t> services</a:t>
            </a:r>
          </a:p>
        </p:txBody>
      </p:sp>
      <p:sp>
        <p:nvSpPr>
          <p:cNvPr id="14" name="Prostokąt zaokrąglony 13"/>
          <p:cNvSpPr/>
          <p:nvPr/>
        </p:nvSpPr>
        <p:spPr bwMode="auto">
          <a:xfrm>
            <a:off x="522721" y="2654011"/>
            <a:ext cx="1764000" cy="1371024"/>
          </a:xfrm>
          <a:prstGeom prst="roundRect">
            <a:avLst>
              <a:gd name="adj" fmla="val 621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grpSp>
        <p:nvGrpSpPr>
          <p:cNvPr id="2" name="Grupa 18"/>
          <p:cNvGrpSpPr>
            <a:grpSpLocks/>
          </p:cNvGrpSpPr>
          <p:nvPr/>
        </p:nvGrpSpPr>
        <p:grpSpPr bwMode="auto">
          <a:xfrm>
            <a:off x="652321" y="3110539"/>
            <a:ext cx="653760" cy="718636"/>
            <a:chOff x="4024161" y="4067974"/>
            <a:chExt cx="720797" cy="792445"/>
          </a:xfrm>
        </p:grpSpPr>
        <p:sp>
          <p:nvSpPr>
            <p:cNvPr id="38" name="Puszka 37"/>
            <p:cNvSpPr/>
            <p:nvPr/>
          </p:nvSpPr>
          <p:spPr>
            <a:xfrm>
              <a:off x="4024161" y="4067974"/>
              <a:ext cx="720797" cy="792445"/>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4" name="pole tekstowe 38"/>
            <p:cNvSpPr txBox="1">
              <a:spLocks noChangeArrowheads="1"/>
            </p:cNvSpPr>
            <p:nvPr/>
          </p:nvSpPr>
          <p:spPr bwMode="auto">
            <a:xfrm>
              <a:off x="4024161" y="4212431"/>
              <a:ext cx="720760" cy="610898"/>
            </a:xfrm>
            <a:prstGeom prst="rect">
              <a:avLst/>
            </a:prstGeom>
            <a:noFill/>
            <a:ln w="9525">
              <a:noFill/>
              <a:miter lim="800000"/>
              <a:headEnd/>
              <a:tailEnd/>
            </a:ln>
          </p:spPr>
          <p:txBody>
            <a:bodyPr>
              <a:spAutoFit/>
            </a:bodyPr>
            <a:lstStyle/>
            <a:p>
              <a:pPr algn="ctr"/>
              <a:r>
                <a:rPr lang="pl-PL" sz="1000">
                  <a:latin typeface="Calibri" pitchFamily="34" charset="0"/>
                </a:rPr>
                <a:t>Binary</a:t>
              </a:r>
            </a:p>
            <a:p>
              <a:pPr algn="ctr"/>
              <a:r>
                <a:rPr lang="pl-PL" sz="1000">
                  <a:latin typeface="Calibri" pitchFamily="34" charset="0"/>
                </a:rPr>
                <a:t>data</a:t>
              </a:r>
            </a:p>
            <a:p>
              <a:pPr algn="ctr"/>
              <a:r>
                <a:rPr lang="pl-PL" sz="1000">
                  <a:latin typeface="Calibri" pitchFamily="34" charset="0"/>
                </a:rPr>
                <a:t>registry</a:t>
              </a:r>
            </a:p>
          </p:txBody>
        </p:sp>
      </p:grpSp>
      <p:sp>
        <p:nvSpPr>
          <p:cNvPr id="16" name="Prostokąt zaokrąglony 15"/>
          <p:cNvSpPr/>
          <p:nvPr/>
        </p:nvSpPr>
        <p:spPr bwMode="auto">
          <a:xfrm>
            <a:off x="849600" y="2522957"/>
            <a:ext cx="1111680" cy="32691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15" name="pole tekstowe 16"/>
          <p:cNvSpPr txBox="1">
            <a:spLocks noChangeArrowheads="1"/>
          </p:cNvSpPr>
          <p:nvPr/>
        </p:nvSpPr>
        <p:spPr bwMode="auto">
          <a:xfrm>
            <a:off x="915841" y="2522957"/>
            <a:ext cx="798645" cy="283811"/>
          </a:xfrm>
          <a:prstGeom prst="rect">
            <a:avLst/>
          </a:prstGeom>
          <a:noFill/>
          <a:ln w="9525">
            <a:noFill/>
            <a:miter lim="800000"/>
            <a:headEnd/>
            <a:tailEnd/>
          </a:ln>
        </p:spPr>
        <p:txBody>
          <a:bodyPr wrap="none" lIns="82945" tIns="41473" rIns="82945" bIns="41473">
            <a:spAutoFit/>
          </a:bodyPr>
          <a:lstStyle/>
          <a:p>
            <a:r>
              <a:rPr lang="pl-PL" sz="1300"/>
              <a:t>LOBCDER</a:t>
            </a:r>
            <a:endParaRPr lang="en-US" sz="1300"/>
          </a:p>
        </p:txBody>
      </p:sp>
      <p:grpSp>
        <p:nvGrpSpPr>
          <p:cNvPr id="3" name="Grupa 42"/>
          <p:cNvGrpSpPr>
            <a:grpSpLocks/>
          </p:cNvGrpSpPr>
          <p:nvPr/>
        </p:nvGrpSpPr>
        <p:grpSpPr bwMode="auto">
          <a:xfrm>
            <a:off x="4049280" y="4222336"/>
            <a:ext cx="1054080" cy="326915"/>
            <a:chOff x="3168652" y="5868052"/>
            <a:chExt cx="1162044" cy="360437"/>
          </a:xfrm>
        </p:grpSpPr>
        <p:sp>
          <p:nvSpPr>
            <p:cNvPr id="41" name="Prostokąt zaokrąglony 40"/>
            <p:cNvSpPr/>
            <p:nvPr/>
          </p:nvSpPr>
          <p:spPr>
            <a:xfrm>
              <a:off x="3168652" y="5868052"/>
              <a:ext cx="1162044" cy="36043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2" name="pole tekstowe 41"/>
            <p:cNvSpPr txBox="1">
              <a:spLocks noChangeArrowheads="1"/>
            </p:cNvSpPr>
            <p:nvPr/>
          </p:nvSpPr>
          <p:spPr bwMode="auto">
            <a:xfrm>
              <a:off x="3261665" y="5868052"/>
              <a:ext cx="1028363" cy="322370"/>
            </a:xfrm>
            <a:prstGeom prst="rect">
              <a:avLst/>
            </a:prstGeom>
            <a:noFill/>
            <a:ln w="9525">
              <a:noFill/>
              <a:miter lim="800000"/>
              <a:headEnd/>
              <a:tailEnd/>
            </a:ln>
          </p:spPr>
          <p:txBody>
            <a:bodyPr wrap="none">
              <a:spAutoFit/>
            </a:bodyPr>
            <a:lstStyle/>
            <a:p>
              <a:r>
                <a:rPr lang="pl-PL" sz="1300">
                  <a:latin typeface="Calibri" pitchFamily="34" charset="0"/>
                </a:rPr>
                <a:t>Amazon S3</a:t>
              </a:r>
              <a:endParaRPr lang="en-US" sz="1300">
                <a:latin typeface="Calibri" pitchFamily="34" charset="0"/>
              </a:endParaRPr>
            </a:p>
          </p:txBody>
        </p:sp>
      </p:grpSp>
      <p:grpSp>
        <p:nvGrpSpPr>
          <p:cNvPr id="5" name="Grupa 46"/>
          <p:cNvGrpSpPr>
            <a:grpSpLocks/>
          </p:cNvGrpSpPr>
          <p:nvPr/>
        </p:nvGrpSpPr>
        <p:grpSpPr bwMode="auto">
          <a:xfrm>
            <a:off x="5191200" y="4222336"/>
            <a:ext cx="1405440" cy="326915"/>
            <a:chOff x="3203954" y="5859222"/>
            <a:chExt cx="1549790" cy="360040"/>
          </a:xfrm>
        </p:grpSpPr>
        <p:sp>
          <p:nvSpPr>
            <p:cNvPr id="48" name="Prostokąt zaokrąglony 47"/>
            <p:cNvSpPr/>
            <p:nvPr/>
          </p:nvSpPr>
          <p:spPr>
            <a:xfrm>
              <a:off x="3203954" y="5859222"/>
              <a:ext cx="1549790" cy="3600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50" name="pole tekstowe 48"/>
            <p:cNvSpPr txBox="1">
              <a:spLocks noChangeArrowheads="1"/>
            </p:cNvSpPr>
            <p:nvPr/>
          </p:nvSpPr>
          <p:spPr bwMode="auto">
            <a:xfrm>
              <a:off x="3309701" y="5859222"/>
              <a:ext cx="1423024" cy="322015"/>
            </a:xfrm>
            <a:prstGeom prst="rect">
              <a:avLst/>
            </a:prstGeom>
            <a:noFill/>
            <a:ln w="9525">
              <a:noFill/>
              <a:miter lim="800000"/>
              <a:headEnd/>
              <a:tailEnd/>
            </a:ln>
          </p:spPr>
          <p:txBody>
            <a:bodyPr wrap="none">
              <a:spAutoFit/>
            </a:bodyPr>
            <a:lstStyle/>
            <a:p>
              <a:r>
                <a:rPr lang="pl-PL" sz="1300">
                  <a:latin typeface="Calibri" pitchFamily="34" charset="0"/>
                </a:rPr>
                <a:t>OpenStack Swift</a:t>
              </a:r>
              <a:endParaRPr lang="en-US" sz="1300">
                <a:latin typeface="Calibri" pitchFamily="34" charset="0"/>
              </a:endParaRPr>
            </a:p>
          </p:txBody>
        </p:sp>
      </p:grpSp>
      <p:grpSp>
        <p:nvGrpSpPr>
          <p:cNvPr id="6" name="Grupa 50"/>
          <p:cNvGrpSpPr>
            <a:grpSpLocks/>
          </p:cNvGrpSpPr>
          <p:nvPr/>
        </p:nvGrpSpPr>
        <p:grpSpPr bwMode="auto">
          <a:xfrm>
            <a:off x="6665760" y="4222336"/>
            <a:ext cx="845280" cy="326915"/>
            <a:chOff x="3206512" y="5867754"/>
            <a:chExt cx="999448" cy="360481"/>
          </a:xfrm>
        </p:grpSpPr>
        <p:sp>
          <p:nvSpPr>
            <p:cNvPr id="52" name="Prostokąt zaokrąglony 51"/>
            <p:cNvSpPr/>
            <p:nvPr/>
          </p:nvSpPr>
          <p:spPr>
            <a:xfrm>
              <a:off x="3206512" y="5867754"/>
              <a:ext cx="922830" cy="36048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8" name="pole tekstowe 52"/>
            <p:cNvSpPr txBox="1">
              <a:spLocks noChangeArrowheads="1"/>
            </p:cNvSpPr>
            <p:nvPr/>
          </p:nvSpPr>
          <p:spPr bwMode="auto">
            <a:xfrm>
              <a:off x="3250690" y="5867754"/>
              <a:ext cx="955270" cy="322409"/>
            </a:xfrm>
            <a:prstGeom prst="rect">
              <a:avLst/>
            </a:prstGeom>
            <a:noFill/>
            <a:ln w="9525">
              <a:noFill/>
              <a:miter lim="800000"/>
              <a:headEnd/>
              <a:tailEnd/>
            </a:ln>
          </p:spPr>
          <p:txBody>
            <a:bodyPr>
              <a:spAutoFit/>
            </a:bodyPr>
            <a:lstStyle/>
            <a:p>
              <a:r>
                <a:rPr lang="pl-PL" sz="1300">
                  <a:latin typeface="Calibri" pitchFamily="34" charset="0"/>
                </a:rPr>
                <a:t>Cumulus</a:t>
              </a:r>
              <a:endParaRPr lang="en-US" sz="1300">
                <a:latin typeface="Calibri" pitchFamily="34" charset="0"/>
              </a:endParaRPr>
            </a:p>
          </p:txBody>
        </p:sp>
      </p:grpSp>
      <p:sp>
        <p:nvSpPr>
          <p:cNvPr id="55" name="Prostokąt zaokrąglony 54"/>
          <p:cNvSpPr/>
          <p:nvPr/>
        </p:nvSpPr>
        <p:spPr bwMode="auto">
          <a:xfrm>
            <a:off x="3918241" y="2655451"/>
            <a:ext cx="4834080" cy="2089660"/>
          </a:xfrm>
          <a:prstGeom prst="roundRect">
            <a:avLst>
              <a:gd name="adj" fmla="val 595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cxnSp>
        <p:nvCxnSpPr>
          <p:cNvPr id="61" name="Łącznik prosty ze strzałką 60"/>
          <p:cNvCxnSpPr/>
          <p:nvPr/>
        </p:nvCxnSpPr>
        <p:spPr bwMode="auto">
          <a:xfrm>
            <a:off x="2351520" y="3438893"/>
            <a:ext cx="1501920" cy="1441"/>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1" name="pole tekstowe 61"/>
          <p:cNvSpPr txBox="1">
            <a:spLocks noChangeArrowheads="1"/>
          </p:cNvSpPr>
          <p:nvPr/>
        </p:nvSpPr>
        <p:spPr bwMode="auto">
          <a:xfrm>
            <a:off x="2556938" y="3431693"/>
            <a:ext cx="880847" cy="791642"/>
          </a:xfrm>
          <a:prstGeom prst="rect">
            <a:avLst/>
          </a:prstGeom>
          <a:noFill/>
          <a:ln w="9525">
            <a:noFill/>
            <a:miter lim="800000"/>
            <a:headEnd/>
            <a:tailEnd/>
          </a:ln>
        </p:spPr>
        <p:txBody>
          <a:bodyPr wrap="none" lIns="82945" tIns="41473" rIns="82945" bIns="41473">
            <a:spAutoFit/>
          </a:bodyPr>
          <a:lstStyle/>
          <a:p>
            <a:pPr algn="ctr"/>
            <a:r>
              <a:rPr lang="pl-PL" sz="900">
                <a:latin typeface="Calibri" pitchFamily="34" charset="0"/>
              </a:rPr>
              <a:t>Register files</a:t>
            </a:r>
          </a:p>
          <a:p>
            <a:pPr algn="ctr"/>
            <a:r>
              <a:rPr lang="pl-PL" sz="900">
                <a:latin typeface="Calibri" pitchFamily="34" charset="0"/>
              </a:rPr>
              <a:t>Get metadata</a:t>
            </a:r>
          </a:p>
          <a:p>
            <a:pPr algn="ctr"/>
            <a:r>
              <a:rPr lang="pl-PL" sz="900">
                <a:latin typeface="Calibri" pitchFamily="34" charset="0"/>
              </a:rPr>
              <a:t>Migrate LOBs</a:t>
            </a:r>
          </a:p>
          <a:p>
            <a:pPr algn="ctr"/>
            <a:r>
              <a:rPr lang="pl-PL" sz="900">
                <a:latin typeface="Calibri" pitchFamily="34" charset="0"/>
              </a:rPr>
              <a:t>Get usage stats</a:t>
            </a:r>
          </a:p>
          <a:p>
            <a:pPr algn="ctr"/>
            <a:r>
              <a:rPr lang="pl-PL" sz="900">
                <a:latin typeface="Calibri" pitchFamily="34" charset="0"/>
              </a:rPr>
              <a:t>(etc.)</a:t>
            </a:r>
            <a:endParaRPr lang="en-US" sz="900">
              <a:latin typeface="Calibri" pitchFamily="34" charset="0"/>
            </a:endParaRPr>
          </a:p>
        </p:txBody>
      </p:sp>
      <p:grpSp>
        <p:nvGrpSpPr>
          <p:cNvPr id="7" name="Grupa 71"/>
          <p:cNvGrpSpPr>
            <a:grpSpLocks/>
          </p:cNvGrpSpPr>
          <p:nvPr/>
        </p:nvGrpSpPr>
        <p:grpSpPr bwMode="auto">
          <a:xfrm>
            <a:off x="4963680" y="5398941"/>
            <a:ext cx="2171364" cy="910379"/>
            <a:chOff x="6120117" y="6372375"/>
            <a:chExt cx="2393822" cy="1003545"/>
          </a:xfrm>
        </p:grpSpPr>
        <p:sp>
          <p:nvSpPr>
            <p:cNvPr id="64" name="Puszka 63"/>
            <p:cNvSpPr/>
            <p:nvPr/>
          </p:nvSpPr>
          <p:spPr>
            <a:xfrm>
              <a:off x="6264582" y="6372375"/>
              <a:ext cx="576274" cy="647713"/>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5" name="Puszka 64"/>
            <p:cNvSpPr/>
            <p:nvPr/>
          </p:nvSpPr>
          <p:spPr>
            <a:xfrm>
              <a:off x="6983733" y="6372375"/>
              <a:ext cx="576273" cy="647713"/>
            </a:xfrm>
            <a:prstGeom prst="can">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66" name="Puszka 65"/>
            <p:cNvSpPr/>
            <p:nvPr/>
          </p:nvSpPr>
          <p:spPr>
            <a:xfrm>
              <a:off x="7704472" y="6372375"/>
              <a:ext cx="576273" cy="647713"/>
            </a:xfrm>
            <a:prstGeom prst="can">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6" name="pole tekstowe 67"/>
            <p:cNvSpPr txBox="1">
              <a:spLocks noChangeArrowheads="1"/>
            </p:cNvSpPr>
            <p:nvPr/>
          </p:nvSpPr>
          <p:spPr bwMode="auto">
            <a:xfrm>
              <a:off x="6120117" y="7019683"/>
              <a:ext cx="2393822" cy="356237"/>
            </a:xfrm>
            <a:prstGeom prst="rect">
              <a:avLst/>
            </a:prstGeom>
            <a:noFill/>
            <a:ln w="9525">
              <a:noFill/>
              <a:miter lim="800000"/>
              <a:headEnd/>
              <a:tailEnd/>
            </a:ln>
          </p:spPr>
          <p:txBody>
            <a:bodyPr wrap="none">
              <a:spAutoFit/>
            </a:bodyPr>
            <a:lstStyle/>
            <a:p>
              <a:r>
                <a:rPr lang="pl-PL" sz="1500">
                  <a:latin typeface="Calibri" pitchFamily="34" charset="0"/>
                </a:rPr>
                <a:t>Distributed Cloud storage</a:t>
              </a:r>
            </a:p>
          </p:txBody>
        </p:sp>
      </p:grpSp>
      <p:cxnSp>
        <p:nvCxnSpPr>
          <p:cNvPr id="70" name="Łącznik prosty ze strzałką 69"/>
          <p:cNvCxnSpPr/>
          <p:nvPr/>
        </p:nvCxnSpPr>
        <p:spPr bwMode="auto">
          <a:xfrm>
            <a:off x="5355360" y="4811358"/>
            <a:ext cx="0" cy="521335"/>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4" name="pole tekstowe 70"/>
          <p:cNvSpPr txBox="1">
            <a:spLocks noChangeArrowheads="1"/>
          </p:cNvSpPr>
          <p:nvPr/>
        </p:nvSpPr>
        <p:spPr bwMode="auto">
          <a:xfrm>
            <a:off x="5374080" y="4940972"/>
            <a:ext cx="1370880" cy="237624"/>
          </a:xfrm>
          <a:prstGeom prst="rect">
            <a:avLst/>
          </a:prstGeom>
          <a:noFill/>
          <a:ln w="9525">
            <a:noFill/>
            <a:miter lim="800000"/>
            <a:headEnd/>
            <a:tailEnd/>
          </a:ln>
        </p:spPr>
        <p:txBody>
          <a:bodyPr wrap="none" lIns="82945" tIns="41473" rIns="82945" bIns="41473">
            <a:spAutoFit/>
          </a:bodyPr>
          <a:lstStyle/>
          <a:p>
            <a:pPr algn="ctr"/>
            <a:r>
              <a:rPr lang="pl-PL" sz="1000">
                <a:latin typeface="Calibri" pitchFamily="34" charset="0"/>
              </a:rPr>
              <a:t>Store and marshal data</a:t>
            </a:r>
            <a:endParaRPr lang="en-US" sz="1000">
              <a:latin typeface="Calibri" pitchFamily="34" charset="0"/>
            </a:endParaRPr>
          </a:p>
        </p:txBody>
      </p:sp>
      <p:cxnSp>
        <p:nvCxnSpPr>
          <p:cNvPr id="73" name="Łącznik prosty ze strzałką 72"/>
          <p:cNvCxnSpPr/>
          <p:nvPr/>
        </p:nvCxnSpPr>
        <p:spPr bwMode="auto">
          <a:xfrm rot="5400000">
            <a:off x="946050" y="4386513"/>
            <a:ext cx="589022" cy="1440"/>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426" name="pole tekstowe 73"/>
          <p:cNvSpPr txBox="1">
            <a:spLocks noChangeArrowheads="1"/>
          </p:cNvSpPr>
          <p:nvPr/>
        </p:nvSpPr>
        <p:spPr bwMode="auto">
          <a:xfrm>
            <a:off x="1235520" y="4092722"/>
            <a:ext cx="1158166" cy="653143"/>
          </a:xfrm>
          <a:prstGeom prst="rect">
            <a:avLst/>
          </a:prstGeom>
          <a:noFill/>
          <a:ln w="9525">
            <a:noFill/>
            <a:miter lim="800000"/>
            <a:headEnd/>
            <a:tailEnd/>
          </a:ln>
        </p:spPr>
        <p:txBody>
          <a:bodyPr wrap="none" lIns="82945" tIns="41473" rIns="82945" bIns="41473">
            <a:spAutoFit/>
          </a:bodyPr>
          <a:lstStyle/>
          <a:p>
            <a:r>
              <a:rPr lang="pl-PL" sz="900">
                <a:latin typeface="Calibri" pitchFamily="34" charset="0"/>
              </a:rPr>
              <a:t>End-user features</a:t>
            </a:r>
          </a:p>
          <a:p>
            <a:r>
              <a:rPr lang="pl-PL" sz="900">
                <a:latin typeface="Calibri" pitchFamily="34" charset="0"/>
              </a:rPr>
              <a:t>(browsing, querying, </a:t>
            </a:r>
          </a:p>
          <a:p>
            <a:r>
              <a:rPr lang="pl-PL" sz="900">
                <a:latin typeface="Calibri" pitchFamily="34" charset="0"/>
              </a:rPr>
              <a:t>direct access to data,</a:t>
            </a:r>
          </a:p>
          <a:p>
            <a:r>
              <a:rPr lang="pl-PL" sz="900">
                <a:latin typeface="Calibri" pitchFamily="34" charset="0"/>
              </a:rPr>
              <a:t>checksumming)</a:t>
            </a:r>
            <a:endParaRPr lang="en-US" sz="900">
              <a:latin typeface="Calibri" pitchFamily="34" charset="0"/>
            </a:endParaRPr>
          </a:p>
        </p:txBody>
      </p:sp>
      <p:grpSp>
        <p:nvGrpSpPr>
          <p:cNvPr id="8" name="Grupa 80"/>
          <p:cNvGrpSpPr>
            <a:grpSpLocks/>
          </p:cNvGrpSpPr>
          <p:nvPr/>
        </p:nvGrpSpPr>
        <p:grpSpPr bwMode="auto">
          <a:xfrm>
            <a:off x="456481" y="4745111"/>
            <a:ext cx="1632960" cy="1437271"/>
            <a:chOff x="2015976" y="5651416"/>
            <a:chExt cx="1800217" cy="1584546"/>
          </a:xfrm>
        </p:grpSpPr>
        <p:sp>
          <p:nvSpPr>
            <p:cNvPr id="76" name="Prostokąt zaokrąglony 75"/>
            <p:cNvSpPr/>
            <p:nvPr/>
          </p:nvSpPr>
          <p:spPr>
            <a:xfrm>
              <a:off x="2015976" y="5795898"/>
              <a:ext cx="1800217" cy="1440064"/>
            </a:xfrm>
            <a:prstGeom prst="roundRect">
              <a:avLst>
                <a:gd name="adj" fmla="val 8546"/>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77" name="Prostokąt zaokrąglony 76"/>
            <p:cNvSpPr/>
            <p:nvPr/>
          </p:nvSpPr>
          <p:spPr>
            <a:xfrm>
              <a:off x="2127101" y="5651416"/>
              <a:ext cx="1544630" cy="3604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0" name="pole tekstowe 77"/>
            <p:cNvSpPr txBox="1">
              <a:spLocks noChangeArrowheads="1"/>
            </p:cNvSpPr>
            <p:nvPr/>
          </p:nvSpPr>
          <p:spPr bwMode="auto">
            <a:xfrm>
              <a:off x="2232441" y="5651416"/>
              <a:ext cx="1439761" cy="322349"/>
            </a:xfrm>
            <a:prstGeom prst="rect">
              <a:avLst/>
            </a:prstGeom>
            <a:noFill/>
            <a:ln w="9525">
              <a:noFill/>
              <a:miter lim="800000"/>
              <a:headEnd/>
              <a:tailEnd/>
            </a:ln>
          </p:spPr>
          <p:txBody>
            <a:bodyPr>
              <a:spAutoFit/>
            </a:bodyPr>
            <a:lstStyle/>
            <a:p>
              <a:r>
                <a:rPr lang="pl-PL" sz="1300"/>
                <a:t>VPH Master Int.</a:t>
              </a:r>
              <a:endParaRPr lang="en-US" sz="1300"/>
            </a:p>
          </p:txBody>
        </p:sp>
        <p:sp>
          <p:nvSpPr>
            <p:cNvPr id="79" name="Prostokąt zaokrąglony 78"/>
            <p:cNvSpPr/>
            <p:nvPr/>
          </p:nvSpPr>
          <p:spPr>
            <a:xfrm>
              <a:off x="2127101" y="6084863"/>
              <a:ext cx="1544630" cy="863720"/>
            </a:xfrm>
            <a:prstGeom prst="roundRect">
              <a:avLst>
                <a:gd name="adj" fmla="val 682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l-PL">
                <a:solidFill>
                  <a:srgbClr val="FFFFFF"/>
                </a:solidFill>
                <a:cs typeface="Arial" pitchFamily="34" charset="0"/>
              </a:endParaRPr>
            </a:p>
          </p:txBody>
        </p:sp>
        <p:sp>
          <p:nvSpPr>
            <p:cNvPr id="17442" name="pole tekstowe 79"/>
            <p:cNvSpPr txBox="1">
              <a:spLocks noChangeArrowheads="1"/>
            </p:cNvSpPr>
            <p:nvPr/>
          </p:nvSpPr>
          <p:spPr bwMode="auto">
            <a:xfrm>
              <a:off x="2185833" y="6084000"/>
              <a:ext cx="1414417" cy="780422"/>
            </a:xfrm>
            <a:prstGeom prst="rect">
              <a:avLst/>
            </a:prstGeom>
            <a:noFill/>
            <a:ln w="9525">
              <a:noFill/>
              <a:miter lim="800000"/>
              <a:headEnd/>
              <a:tailEnd/>
            </a:ln>
          </p:spPr>
          <p:txBody>
            <a:bodyPr>
              <a:spAutoFit/>
            </a:bodyPr>
            <a:lstStyle/>
            <a:p>
              <a:pPr algn="ctr"/>
              <a:r>
                <a:rPr lang="pl-PL" sz="1000">
                  <a:latin typeface="Calibri" pitchFamily="34" charset="0"/>
                </a:rPr>
                <a:t>Data management portlet (with DRI management extensions)</a:t>
              </a:r>
              <a:endParaRPr lang="en-US" sz="1000">
                <a:latin typeface="Calibri" pitchFamily="34" charset="0"/>
              </a:endParaRPr>
            </a:p>
          </p:txBody>
        </p:sp>
      </p:grpSp>
      <p:sp>
        <p:nvSpPr>
          <p:cNvPr id="44" name="Prostokąt zaokrąglony 43"/>
          <p:cNvSpPr/>
          <p:nvPr/>
        </p:nvSpPr>
        <p:spPr bwMode="auto">
          <a:xfrm>
            <a:off x="5682240" y="2524397"/>
            <a:ext cx="1241280" cy="3269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29" name="pole tekstowe 16"/>
          <p:cNvSpPr txBox="1">
            <a:spLocks noChangeArrowheads="1"/>
          </p:cNvSpPr>
          <p:nvPr/>
        </p:nvSpPr>
        <p:spPr bwMode="auto">
          <a:xfrm>
            <a:off x="5813280" y="2522957"/>
            <a:ext cx="927270" cy="283811"/>
          </a:xfrm>
          <a:prstGeom prst="rect">
            <a:avLst/>
          </a:prstGeom>
          <a:noFill/>
          <a:ln w="9525">
            <a:noFill/>
            <a:miter lim="800000"/>
            <a:headEnd/>
            <a:tailEnd/>
          </a:ln>
        </p:spPr>
        <p:txBody>
          <a:bodyPr wrap="none" lIns="82945" tIns="41473" rIns="82945" bIns="41473">
            <a:spAutoFit/>
          </a:bodyPr>
          <a:lstStyle/>
          <a:p>
            <a:r>
              <a:rPr lang="pl-PL" sz="1300"/>
              <a:t>DRI Service</a:t>
            </a:r>
            <a:endParaRPr lang="en-US" sz="1300"/>
          </a:p>
        </p:txBody>
      </p:sp>
      <p:sp>
        <p:nvSpPr>
          <p:cNvPr id="17430" name="pole tekstowe 11"/>
          <p:cNvSpPr txBox="1">
            <a:spLocks noChangeArrowheads="1"/>
          </p:cNvSpPr>
          <p:nvPr/>
        </p:nvSpPr>
        <p:spPr bwMode="auto">
          <a:xfrm>
            <a:off x="3984480" y="2851312"/>
            <a:ext cx="463680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A standalone application service, capable of autonomous operation. It periodically verifies access to any datasets submitted for validation and is capable of issuing alerts to dataset owners and system administrators in case of irregularities.</a:t>
            </a:r>
          </a:p>
        </p:txBody>
      </p:sp>
      <p:sp>
        <p:nvSpPr>
          <p:cNvPr id="50" name="Zagięty narożnik 49"/>
          <p:cNvSpPr/>
          <p:nvPr/>
        </p:nvSpPr>
        <p:spPr>
          <a:xfrm>
            <a:off x="1437121" y="3178226"/>
            <a:ext cx="718560" cy="587582"/>
          </a:xfrm>
          <a:prstGeom prst="foldedCorner">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7432" name="pole tekstowe 38"/>
          <p:cNvSpPr txBox="1">
            <a:spLocks noChangeArrowheads="1"/>
          </p:cNvSpPr>
          <p:nvPr/>
        </p:nvSpPr>
        <p:spPr bwMode="auto">
          <a:xfrm>
            <a:off x="1370880" y="3178226"/>
            <a:ext cx="849600" cy="390281"/>
          </a:xfrm>
          <a:prstGeom prst="rect">
            <a:avLst/>
          </a:prstGeom>
          <a:noFill/>
          <a:ln w="9525">
            <a:noFill/>
            <a:miter lim="800000"/>
            <a:headEnd/>
            <a:tailEnd/>
          </a:ln>
        </p:spPr>
        <p:txBody>
          <a:bodyPr lIns="82945" tIns="41473" rIns="82945" bIns="41473">
            <a:spAutoFit/>
          </a:bodyPr>
          <a:lstStyle/>
          <a:p>
            <a:pPr algn="ctr"/>
            <a:r>
              <a:rPr lang="pl-PL" sz="1000">
                <a:latin typeface="Calibri" pitchFamily="34" charset="0"/>
              </a:rPr>
              <a:t>Validation policy</a:t>
            </a:r>
          </a:p>
        </p:txBody>
      </p:sp>
      <p:sp>
        <p:nvSpPr>
          <p:cNvPr id="54" name="Prostokąt zaokrąglony 53"/>
          <p:cNvSpPr/>
          <p:nvPr/>
        </p:nvSpPr>
        <p:spPr bwMode="auto">
          <a:xfrm>
            <a:off x="4049281" y="3503701"/>
            <a:ext cx="3396960" cy="589021"/>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7434" name="pole tekstowe 41"/>
          <p:cNvSpPr txBox="1">
            <a:spLocks noChangeArrowheads="1"/>
          </p:cNvSpPr>
          <p:nvPr/>
        </p:nvSpPr>
        <p:spPr bwMode="auto">
          <a:xfrm>
            <a:off x="4549557" y="3569948"/>
            <a:ext cx="2320087" cy="499254"/>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Configurable validation runtime</a:t>
            </a:r>
          </a:p>
          <a:p>
            <a:pPr algn="ctr"/>
            <a:r>
              <a:rPr lang="pl-PL" sz="1300">
                <a:latin typeface="Calibri" pitchFamily="34" charset="0"/>
              </a:rPr>
              <a:t>(registry-driven)</a:t>
            </a:r>
          </a:p>
        </p:txBody>
      </p:sp>
      <p:sp>
        <p:nvSpPr>
          <p:cNvPr id="17435" name="pole tekstowe 41"/>
          <p:cNvSpPr txBox="1">
            <a:spLocks noChangeArrowheads="1"/>
          </p:cNvSpPr>
          <p:nvPr/>
        </p:nvSpPr>
        <p:spPr bwMode="auto">
          <a:xfrm>
            <a:off x="7540689" y="3634754"/>
            <a:ext cx="1111423" cy="283811"/>
          </a:xfrm>
          <a:prstGeom prst="rect">
            <a:avLst/>
          </a:prstGeom>
          <a:noFill/>
          <a:ln w="9525">
            <a:noFill/>
            <a:miter lim="800000"/>
            <a:headEnd/>
            <a:tailEnd/>
          </a:ln>
        </p:spPr>
        <p:txBody>
          <a:bodyPr wrap="none" lIns="82945" tIns="41473" rIns="82945" bIns="41473">
            <a:spAutoFit/>
          </a:bodyPr>
          <a:lstStyle/>
          <a:p>
            <a:pPr algn="ctr"/>
            <a:r>
              <a:rPr lang="pl-PL" sz="1300">
                <a:latin typeface="Calibri" pitchFamily="34" charset="0"/>
              </a:rPr>
              <a:t>Runtime layer</a:t>
            </a:r>
          </a:p>
        </p:txBody>
      </p:sp>
      <p:sp>
        <p:nvSpPr>
          <p:cNvPr id="17436" name="pole tekstowe 41"/>
          <p:cNvSpPr txBox="1">
            <a:spLocks noChangeArrowheads="1"/>
          </p:cNvSpPr>
          <p:nvPr/>
        </p:nvSpPr>
        <p:spPr bwMode="auto">
          <a:xfrm>
            <a:off x="7351200" y="4026475"/>
            <a:ext cx="1532160" cy="683920"/>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Extensible</a:t>
            </a:r>
          </a:p>
          <a:p>
            <a:pPr algn="ctr"/>
            <a:r>
              <a:rPr lang="pl-PL" sz="1300">
                <a:latin typeface="Calibri" pitchFamily="34" charset="0"/>
              </a:rPr>
              <a:t>resource</a:t>
            </a:r>
          </a:p>
          <a:p>
            <a:pPr algn="ctr"/>
            <a:r>
              <a:rPr lang="pl-PL" sz="1300">
                <a:latin typeface="Calibri" pitchFamily="34" charset="0"/>
              </a:rPr>
              <a:t>client layer</a:t>
            </a:r>
          </a:p>
        </p:txBody>
      </p:sp>
      <p:sp>
        <p:nvSpPr>
          <p:cNvPr id="17437" name="pole tekstowe 73"/>
          <p:cNvSpPr txBox="1">
            <a:spLocks noChangeArrowheads="1"/>
          </p:cNvSpPr>
          <p:nvPr/>
        </p:nvSpPr>
        <p:spPr bwMode="auto">
          <a:xfrm>
            <a:off x="652321" y="2849872"/>
            <a:ext cx="1632960" cy="223223"/>
          </a:xfrm>
          <a:prstGeom prst="rect">
            <a:avLst/>
          </a:prstGeom>
          <a:noFill/>
          <a:ln w="9525">
            <a:noFill/>
            <a:miter lim="800000"/>
            <a:headEnd/>
            <a:tailEnd/>
          </a:ln>
        </p:spPr>
        <p:txBody>
          <a:bodyPr lIns="82945" tIns="41473" rIns="82945" bIns="41473">
            <a:spAutoFit/>
          </a:bodyPr>
          <a:lstStyle/>
          <a:p>
            <a:r>
              <a:rPr lang="pl-PL" sz="900">
                <a:latin typeface="Calibri" pitchFamily="34" charset="0"/>
              </a:rPr>
              <a:t>Metadata extensions for DRI</a:t>
            </a:r>
            <a:endParaRPr lang="en-US" sz="900">
              <a:latin typeface="Calibri" pitchFamily="34" charset="0"/>
            </a:endParaRPr>
          </a:p>
        </p:txBody>
      </p:sp>
      <p:sp>
        <p:nvSpPr>
          <p:cNvPr id="47" name="Title 1"/>
          <p:cNvSpPr txBox="1">
            <a:spLocks/>
          </p:cNvSpPr>
          <p:nvPr/>
        </p:nvSpPr>
        <p:spPr>
          <a:xfrm>
            <a:off x="1332000" y="14400"/>
            <a:ext cx="6984000" cy="1036800"/>
          </a:xfrm>
          <a:prstGeom prst="rect">
            <a:avLst/>
          </a:prstGeom>
        </p:spPr>
        <p:txBody>
          <a:bodyPr anchor="ctr" anchorCtr="0"/>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2800" dirty="0">
                <a:solidFill>
                  <a:srgbClr val="11488B"/>
                </a:solidFill>
                <a:effectLst>
                  <a:outerShdw blurRad="38100" dist="38100" dir="2700000" algn="tl">
                    <a:srgbClr val="000000">
                      <a:alpha val="43137"/>
                    </a:srgbClr>
                  </a:outerShdw>
                </a:effectLst>
                <a:latin typeface="+mj-lt"/>
                <a:ea typeface="+mj-ea"/>
                <a:cs typeface="+mj-cs"/>
              </a:rPr>
              <a:t>Data </a:t>
            </a:r>
            <a:r>
              <a:rPr lang="en-US" sz="2800" dirty="0" err="1">
                <a:solidFill>
                  <a:srgbClr val="11488B"/>
                </a:solidFill>
                <a:effectLst>
                  <a:outerShdw blurRad="38100" dist="38100" dir="2700000" algn="tl">
                    <a:srgbClr val="000000">
                      <a:alpha val="43137"/>
                    </a:srgbClr>
                  </a:outerShdw>
                </a:effectLst>
                <a:latin typeface="+mj-lt"/>
                <a:ea typeface="+mj-ea"/>
                <a:cs typeface="+mj-cs"/>
              </a:rPr>
              <a:t>r</a:t>
            </a:r>
            <a:r>
              <a:rPr lang="pl-PL" sz="2800" dirty="0" err="1">
                <a:solidFill>
                  <a:srgbClr val="11488B"/>
                </a:solidFill>
                <a:effectLst>
                  <a:outerShdw blurRad="38100" dist="38100" dir="2700000" algn="tl">
                    <a:srgbClr val="000000">
                      <a:alpha val="43137"/>
                    </a:srgbClr>
                  </a:outerShdw>
                </a:effectLst>
                <a:latin typeface="+mj-lt"/>
                <a:ea typeface="+mj-ea"/>
                <a:cs typeface="+mj-cs"/>
              </a:rPr>
              <a:t>eliability</a:t>
            </a:r>
            <a:r>
              <a:rPr lang="pl-PL" sz="2800" dirty="0">
                <a:solidFill>
                  <a:srgbClr val="11488B"/>
                </a:solidFill>
                <a:effectLst>
                  <a:outerShdw blurRad="38100" dist="38100" dir="2700000" algn="tl">
                    <a:srgbClr val="000000">
                      <a:alpha val="43137"/>
                    </a:srgbClr>
                  </a:outerShdw>
                </a:effectLst>
                <a:latin typeface="+mj-lt"/>
                <a:ea typeface="+mj-ea"/>
                <a:cs typeface="+mj-cs"/>
              </a:rPr>
              <a:t> and </a:t>
            </a:r>
            <a:r>
              <a:rPr lang="en-US" sz="2800" dirty="0" err="1">
                <a:solidFill>
                  <a:srgbClr val="11488B"/>
                </a:solidFill>
                <a:effectLst>
                  <a:outerShdw blurRad="38100" dist="38100" dir="2700000" algn="tl">
                    <a:srgbClr val="000000">
                      <a:alpha val="43137"/>
                    </a:srgbClr>
                  </a:outerShdw>
                </a:effectLst>
                <a:latin typeface="+mj-lt"/>
                <a:ea typeface="+mj-ea"/>
                <a:cs typeface="+mj-cs"/>
              </a:rPr>
              <a:t>i</a:t>
            </a:r>
            <a:r>
              <a:rPr lang="pl-PL" sz="2800" dirty="0" err="1">
                <a:solidFill>
                  <a:srgbClr val="11488B"/>
                </a:solidFill>
                <a:effectLst>
                  <a:outerShdw blurRad="38100" dist="38100" dir="2700000" algn="tl">
                    <a:srgbClr val="000000">
                      <a:alpha val="43137"/>
                    </a:srgbClr>
                  </a:outerShdw>
                </a:effectLst>
                <a:latin typeface="+mj-lt"/>
                <a:ea typeface="+mj-ea"/>
                <a:cs typeface="+mj-cs"/>
              </a:rPr>
              <a:t>ntegrity</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2389288300"/>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Łącznik prosty 109"/>
          <p:cNvCxnSpPr/>
          <p:nvPr/>
        </p:nvCxnSpPr>
        <p:spPr>
          <a:xfrm>
            <a:off x="1241280" y="5151086"/>
            <a:ext cx="5486400" cy="0"/>
          </a:xfrm>
          <a:prstGeom prst="line">
            <a:avLst/>
          </a:prstGeom>
          <a:ln w="15875">
            <a:solidFill>
              <a:srgbClr val="26697A"/>
            </a:solidFill>
            <a:prstDash val="dash"/>
          </a:ln>
        </p:spPr>
        <p:style>
          <a:lnRef idx="1">
            <a:schemeClr val="accent1"/>
          </a:lnRef>
          <a:fillRef idx="0">
            <a:schemeClr val="accent1"/>
          </a:fillRef>
          <a:effectRef idx="0">
            <a:schemeClr val="accent1"/>
          </a:effectRef>
          <a:fontRef idx="minor">
            <a:schemeClr val="tx1"/>
          </a:fontRef>
        </p:style>
      </p:cxnSp>
      <p:sp>
        <p:nvSpPr>
          <p:cNvPr id="19460" name="pole tekstowe 3"/>
          <p:cNvSpPr txBox="1">
            <a:spLocks noChangeArrowheads="1"/>
          </p:cNvSpPr>
          <p:nvPr/>
        </p:nvSpPr>
        <p:spPr bwMode="auto">
          <a:xfrm>
            <a:off x="212168" y="1086862"/>
            <a:ext cx="8752320" cy="1838082"/>
          </a:xfrm>
          <a:prstGeom prst="rect">
            <a:avLst/>
          </a:prstGeom>
          <a:noFill/>
          <a:ln w="9525">
            <a:noFill/>
            <a:miter lim="800000"/>
            <a:headEnd/>
            <a:tailEnd/>
          </a:ln>
        </p:spPr>
        <p:txBody>
          <a:bodyPr lIns="82945" tIns="41473" rIns="82945" bIns="41473">
            <a:spAutoFit/>
          </a:bodyPr>
          <a:lstStyle/>
          <a:p>
            <a:pPr marL="164162" indent="-164162">
              <a:buFont typeface="Arial" pitchFamily="34" charset="0"/>
              <a:buChar char="•"/>
            </a:pPr>
            <a:r>
              <a:rPr lang="pl-PL" sz="1600" dirty="0" err="1">
                <a:latin typeface="+mj-lt"/>
              </a:rPr>
              <a:t>Provides</a:t>
            </a:r>
            <a:r>
              <a:rPr lang="pl-PL" sz="1600" dirty="0">
                <a:latin typeface="+mj-lt"/>
              </a:rPr>
              <a:t> a p</a:t>
            </a:r>
            <a:r>
              <a:rPr lang="en-US" sz="1600" dirty="0" err="1">
                <a:latin typeface="+mj-lt"/>
              </a:rPr>
              <a:t>olicy</a:t>
            </a:r>
            <a:r>
              <a:rPr lang="en-US" sz="1600" dirty="0">
                <a:latin typeface="+mj-lt"/>
              </a:rPr>
              <a:t>-driven access system for the security framework.</a:t>
            </a:r>
            <a:endParaRPr lang="pl-PL" sz="1600" dirty="0">
              <a:latin typeface="+mj-lt"/>
            </a:endParaRPr>
          </a:p>
          <a:p>
            <a:pPr marL="164162" indent="-164162">
              <a:buFont typeface="Arial" pitchFamily="34" charset="0"/>
              <a:buChar char="•"/>
            </a:pPr>
            <a:r>
              <a:rPr lang="en-US" sz="1600" dirty="0" err="1">
                <a:latin typeface="+mj-lt"/>
              </a:rPr>
              <a:t>Provid</a:t>
            </a:r>
            <a:r>
              <a:rPr lang="pl-PL" sz="1600" dirty="0">
                <a:latin typeface="+mj-lt"/>
              </a:rPr>
              <a:t>es</a:t>
            </a:r>
            <a:r>
              <a:rPr lang="en-US" sz="1600" dirty="0">
                <a:latin typeface="+mj-lt"/>
              </a:rPr>
              <a:t> </a:t>
            </a:r>
            <a:r>
              <a:rPr lang="pl-PL" sz="1600" dirty="0">
                <a:latin typeface="+mj-lt"/>
              </a:rPr>
              <a:t>a </a:t>
            </a:r>
            <a:r>
              <a:rPr lang="en-US" sz="1600" dirty="0">
                <a:latin typeface="+mj-lt"/>
              </a:rPr>
              <a:t>solution for an open-source based access control system based on fine-grained authorization policies. </a:t>
            </a:r>
            <a:endParaRPr lang="pl-PL" sz="1600" dirty="0">
              <a:latin typeface="+mj-lt"/>
            </a:endParaRPr>
          </a:p>
          <a:p>
            <a:pPr marL="164162" indent="-164162">
              <a:buFont typeface="Arial" pitchFamily="34" charset="0"/>
              <a:buChar char="•"/>
            </a:pPr>
            <a:r>
              <a:rPr lang="pl-PL" sz="1600" dirty="0" err="1">
                <a:latin typeface="+mj-lt"/>
              </a:rPr>
              <a:t>Implements</a:t>
            </a:r>
            <a:r>
              <a:rPr lang="pl-PL" sz="1600" dirty="0">
                <a:latin typeface="+mj-lt"/>
              </a:rPr>
              <a:t> </a:t>
            </a:r>
            <a:r>
              <a:rPr lang="en-US" sz="1600" dirty="0">
                <a:latin typeface="+mj-lt"/>
              </a:rPr>
              <a:t>Policy Enforcement, Policy Decision</a:t>
            </a:r>
            <a:r>
              <a:rPr lang="pl-PL" sz="1600" dirty="0">
                <a:latin typeface="+mj-lt"/>
              </a:rPr>
              <a:t> and </a:t>
            </a:r>
            <a:r>
              <a:rPr lang="en-US" sz="1600" dirty="0">
                <a:latin typeface="+mj-lt"/>
              </a:rPr>
              <a:t>Policy Management</a:t>
            </a:r>
            <a:endParaRPr lang="pl-PL" sz="1600" dirty="0">
              <a:latin typeface="+mj-lt"/>
            </a:endParaRPr>
          </a:p>
          <a:p>
            <a:pPr marL="164162" indent="-164162">
              <a:buFont typeface="Arial" pitchFamily="34" charset="0"/>
              <a:buChar char="•"/>
            </a:pPr>
            <a:r>
              <a:rPr lang="pl-PL" sz="1600" dirty="0" err="1">
                <a:latin typeface="+mj-lt"/>
              </a:rPr>
              <a:t>Ensures</a:t>
            </a:r>
            <a:r>
              <a:rPr lang="pl-PL" sz="1600" dirty="0">
                <a:latin typeface="+mj-lt"/>
              </a:rPr>
              <a:t> p</a:t>
            </a:r>
            <a:r>
              <a:rPr lang="es-ES" sz="1600" dirty="0">
                <a:latin typeface="+mj-lt"/>
              </a:rPr>
              <a:t>rivacy </a:t>
            </a:r>
            <a:r>
              <a:rPr lang="pl-PL" sz="1600" dirty="0">
                <a:latin typeface="+mj-lt"/>
              </a:rPr>
              <a:t>and c</a:t>
            </a:r>
            <a:r>
              <a:rPr lang="es-ES" sz="1600" dirty="0">
                <a:latin typeface="+mj-lt"/>
              </a:rPr>
              <a:t>onfidentiality of eHealthcare data</a:t>
            </a:r>
          </a:p>
          <a:p>
            <a:pPr marL="164162" indent="-164162">
              <a:buFont typeface="Arial" pitchFamily="34" charset="0"/>
              <a:buChar char="•"/>
            </a:pPr>
            <a:r>
              <a:rPr lang="pl-PL" sz="1600" dirty="0" err="1">
                <a:latin typeface="+mj-lt"/>
              </a:rPr>
              <a:t>Capable</a:t>
            </a:r>
            <a:r>
              <a:rPr lang="pl-PL" sz="1600" dirty="0">
                <a:latin typeface="+mj-lt"/>
              </a:rPr>
              <a:t> of </a:t>
            </a:r>
            <a:r>
              <a:rPr lang="pl-PL" sz="1600" dirty="0" err="1">
                <a:latin typeface="+mj-lt"/>
              </a:rPr>
              <a:t>expressing</a:t>
            </a:r>
            <a:r>
              <a:rPr lang="pl-PL" sz="1600" dirty="0">
                <a:latin typeface="+mj-lt"/>
              </a:rPr>
              <a:t> </a:t>
            </a:r>
            <a:r>
              <a:rPr lang="es-ES" sz="1600" dirty="0">
                <a:latin typeface="+mj-lt"/>
              </a:rPr>
              <a:t>eHealth requirements </a:t>
            </a:r>
            <a:r>
              <a:rPr lang="pl-PL" sz="1600" dirty="0">
                <a:latin typeface="+mj-lt"/>
              </a:rPr>
              <a:t>and</a:t>
            </a:r>
            <a:r>
              <a:rPr lang="es-ES" sz="1600" dirty="0">
                <a:latin typeface="+mj-lt"/>
              </a:rPr>
              <a:t> constraints in security policies (compliance)</a:t>
            </a:r>
            <a:endParaRPr lang="pl-PL" sz="1600" dirty="0">
              <a:latin typeface="+mj-lt"/>
            </a:endParaRPr>
          </a:p>
          <a:p>
            <a:pPr marL="164162" indent="-164162">
              <a:buFont typeface="Arial" pitchFamily="34" charset="0"/>
              <a:buChar char="•"/>
            </a:pPr>
            <a:r>
              <a:rPr lang="pl-PL" sz="1600" dirty="0" err="1">
                <a:latin typeface="+mj-lt"/>
              </a:rPr>
              <a:t>Tailored</a:t>
            </a:r>
            <a:r>
              <a:rPr lang="pl-PL" sz="1600" dirty="0">
                <a:latin typeface="+mj-lt"/>
              </a:rPr>
              <a:t> to the </a:t>
            </a:r>
            <a:r>
              <a:rPr lang="pl-PL" sz="1600" dirty="0" err="1">
                <a:latin typeface="+mj-lt"/>
              </a:rPr>
              <a:t>requirements</a:t>
            </a:r>
            <a:r>
              <a:rPr lang="pl-PL" sz="1600" dirty="0">
                <a:latin typeface="+mj-lt"/>
              </a:rPr>
              <a:t> of public </a:t>
            </a:r>
            <a:r>
              <a:rPr lang="pl-PL" sz="1600" dirty="0" err="1">
                <a:latin typeface="+mj-lt"/>
              </a:rPr>
              <a:t>clouds</a:t>
            </a:r>
            <a:endParaRPr lang="es-ES" sz="1600" dirty="0">
              <a:latin typeface="+mj-lt"/>
            </a:endParaRPr>
          </a:p>
        </p:txBody>
      </p:sp>
      <p:sp>
        <p:nvSpPr>
          <p:cNvPr id="49" name="Prostokąt zaokrąglony 48"/>
          <p:cNvSpPr/>
          <p:nvPr/>
        </p:nvSpPr>
        <p:spPr bwMode="auto">
          <a:xfrm>
            <a:off x="1241281" y="2928934"/>
            <a:ext cx="6138720" cy="2026292"/>
          </a:xfrm>
          <a:prstGeom prst="roundRect">
            <a:avLst>
              <a:gd name="adj" fmla="val 4070"/>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57" name="Prostokąt zaokrąglony 56"/>
          <p:cNvSpPr/>
          <p:nvPr/>
        </p:nvSpPr>
        <p:spPr bwMode="auto">
          <a:xfrm>
            <a:off x="1437121" y="4497258"/>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63" name="pole tekstowe 41"/>
          <p:cNvSpPr txBox="1">
            <a:spLocks noChangeArrowheads="1"/>
          </p:cNvSpPr>
          <p:nvPr/>
        </p:nvSpPr>
        <p:spPr bwMode="auto">
          <a:xfrm>
            <a:off x="3288679" y="4517420"/>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grpSp>
        <p:nvGrpSpPr>
          <p:cNvPr id="2" name="Grupa 84"/>
          <p:cNvGrpSpPr>
            <a:grpSpLocks/>
          </p:cNvGrpSpPr>
          <p:nvPr/>
        </p:nvGrpSpPr>
        <p:grpSpPr bwMode="auto">
          <a:xfrm>
            <a:off x="1632961" y="3059987"/>
            <a:ext cx="4108440" cy="1076641"/>
            <a:chOff x="791840" y="3419797"/>
            <a:chExt cx="4528900" cy="1186687"/>
          </a:xfrm>
        </p:grpSpPr>
        <p:pic>
          <p:nvPicPr>
            <p:cNvPr id="19477" name="Obraz 68" descr="1345535114_Desktop.png"/>
            <p:cNvPicPr>
              <a:picLocks noChangeAspect="1"/>
            </p:cNvPicPr>
            <p:nvPr/>
          </p:nvPicPr>
          <p:blipFill>
            <a:blip r:embed="rId3" cstate="print"/>
            <a:srcRect/>
            <a:stretch>
              <a:fillRect/>
            </a:stretch>
          </p:blipFill>
          <p:spPr bwMode="auto">
            <a:xfrm>
              <a:off x="935856" y="3491805"/>
              <a:ext cx="576064" cy="576064"/>
            </a:xfrm>
            <a:prstGeom prst="rect">
              <a:avLst/>
            </a:prstGeom>
            <a:noFill/>
            <a:ln w="9525">
              <a:noFill/>
              <a:miter lim="800000"/>
              <a:headEnd/>
              <a:tailEnd/>
            </a:ln>
          </p:spPr>
        </p:pic>
        <p:sp>
          <p:nvSpPr>
            <p:cNvPr id="19478" name="pole tekstowe 69"/>
            <p:cNvSpPr txBox="1">
              <a:spLocks noChangeArrowheads="1"/>
            </p:cNvSpPr>
            <p:nvPr/>
          </p:nvSpPr>
          <p:spPr bwMode="auto">
            <a:xfrm>
              <a:off x="791840" y="3995861"/>
              <a:ext cx="852075" cy="271388"/>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19479" name="Obraz 70" descr="1345537494_Sitemap - Flowchart.png"/>
            <p:cNvPicPr>
              <a:picLocks noChangeAspect="1"/>
            </p:cNvPicPr>
            <p:nvPr/>
          </p:nvPicPr>
          <p:blipFill>
            <a:blip r:embed="rId4" cstate="print"/>
            <a:srcRect/>
            <a:stretch>
              <a:fillRect/>
            </a:stretch>
          </p:blipFill>
          <p:spPr bwMode="auto">
            <a:xfrm>
              <a:off x="1799952" y="3419797"/>
              <a:ext cx="720080" cy="720080"/>
            </a:xfrm>
            <a:prstGeom prst="rect">
              <a:avLst/>
            </a:prstGeom>
            <a:noFill/>
            <a:ln w="9525">
              <a:noFill/>
              <a:miter lim="800000"/>
              <a:headEnd/>
              <a:tailEnd/>
            </a:ln>
          </p:spPr>
        </p:pic>
        <p:pic>
          <p:nvPicPr>
            <p:cNvPr id="19480" name="Obraz 87" descr="admin.png"/>
            <p:cNvPicPr>
              <a:picLocks noChangeAspect="1"/>
            </p:cNvPicPr>
            <p:nvPr/>
          </p:nvPicPr>
          <p:blipFill>
            <a:blip r:embed="rId5" cstate="print"/>
            <a:srcRect/>
            <a:stretch>
              <a:fillRect/>
            </a:stretch>
          </p:blipFill>
          <p:spPr bwMode="auto">
            <a:xfrm>
              <a:off x="3744168" y="3563813"/>
              <a:ext cx="336472" cy="432048"/>
            </a:xfrm>
            <a:prstGeom prst="rect">
              <a:avLst/>
            </a:prstGeom>
            <a:noFill/>
            <a:ln w="9525">
              <a:noFill/>
              <a:miter lim="800000"/>
              <a:headEnd/>
              <a:tailEnd/>
            </a:ln>
          </p:spPr>
        </p:pic>
        <p:pic>
          <p:nvPicPr>
            <p:cNvPr id="19481" name="Obraz 86" descr="admin.png"/>
            <p:cNvPicPr>
              <a:picLocks noChangeAspect="1"/>
            </p:cNvPicPr>
            <p:nvPr/>
          </p:nvPicPr>
          <p:blipFill>
            <a:blip r:embed="rId6" cstate="print"/>
            <a:srcRect/>
            <a:stretch>
              <a:fillRect/>
            </a:stretch>
          </p:blipFill>
          <p:spPr bwMode="auto">
            <a:xfrm>
              <a:off x="2901902" y="3563813"/>
              <a:ext cx="338210" cy="432048"/>
            </a:xfrm>
            <a:prstGeom prst="rect">
              <a:avLst/>
            </a:prstGeom>
            <a:noFill/>
            <a:ln w="9525">
              <a:noFill/>
              <a:miter lim="800000"/>
              <a:headEnd/>
              <a:tailEnd/>
            </a:ln>
          </p:spPr>
        </p:pic>
        <p:pic>
          <p:nvPicPr>
            <p:cNvPr id="19482" name="Obraz 198" descr="admin.png"/>
            <p:cNvPicPr>
              <a:picLocks noChangeAspect="1"/>
            </p:cNvPicPr>
            <p:nvPr/>
          </p:nvPicPr>
          <p:blipFill>
            <a:blip r:embed="rId7" cstate="print"/>
            <a:srcRect/>
            <a:stretch>
              <a:fillRect/>
            </a:stretch>
          </p:blipFill>
          <p:spPr bwMode="auto">
            <a:xfrm>
              <a:off x="4641928" y="3563813"/>
              <a:ext cx="326376" cy="432048"/>
            </a:xfrm>
            <a:prstGeom prst="rect">
              <a:avLst/>
            </a:prstGeom>
            <a:noFill/>
            <a:ln w="9525">
              <a:noFill/>
              <a:miter lim="800000"/>
              <a:headEnd/>
              <a:tailEnd/>
            </a:ln>
          </p:spPr>
        </p:pic>
        <p:sp>
          <p:nvSpPr>
            <p:cNvPr id="19483" name="pole tekstowe 78"/>
            <p:cNvSpPr txBox="1">
              <a:spLocks noChangeArrowheads="1"/>
            </p:cNvSpPr>
            <p:nvPr/>
          </p:nvSpPr>
          <p:spPr bwMode="auto">
            <a:xfrm>
              <a:off x="1727944" y="3995861"/>
              <a:ext cx="936104" cy="610623"/>
            </a:xfrm>
            <a:prstGeom prst="rect">
              <a:avLst/>
            </a:prstGeom>
            <a:noFill/>
            <a:ln w="9525">
              <a:noFill/>
              <a:miter lim="800000"/>
              <a:headEnd/>
              <a:tailEnd/>
            </a:ln>
          </p:spPr>
          <p:txBody>
            <a:bodyPr>
              <a:spAutoFit/>
            </a:bodyPr>
            <a:lstStyle/>
            <a:p>
              <a:pPr algn="ctr"/>
              <a:r>
                <a:rPr lang="pl-PL" sz="1000">
                  <a:latin typeface="Calibri" pitchFamily="34" charset="0"/>
                </a:rPr>
                <a:t>Workflow management service</a:t>
              </a:r>
            </a:p>
          </p:txBody>
        </p:sp>
        <p:sp>
          <p:nvSpPr>
            <p:cNvPr id="19484" name="pole tekstowe 80"/>
            <p:cNvSpPr txBox="1">
              <a:spLocks noChangeArrowheads="1"/>
            </p:cNvSpPr>
            <p:nvPr/>
          </p:nvSpPr>
          <p:spPr bwMode="auto">
            <a:xfrm>
              <a:off x="2679961" y="3995861"/>
              <a:ext cx="795528" cy="271388"/>
            </a:xfrm>
            <a:prstGeom prst="rect">
              <a:avLst/>
            </a:prstGeom>
            <a:noFill/>
            <a:ln w="9525">
              <a:noFill/>
              <a:miter lim="800000"/>
              <a:headEnd/>
              <a:tailEnd/>
            </a:ln>
          </p:spPr>
          <p:txBody>
            <a:bodyPr wrap="none">
              <a:spAutoFit/>
            </a:bodyPr>
            <a:lstStyle/>
            <a:p>
              <a:r>
                <a:rPr lang="pl-PL" sz="1000">
                  <a:latin typeface="Calibri" pitchFamily="34" charset="0"/>
                </a:rPr>
                <a:t>Developer</a:t>
              </a:r>
            </a:p>
          </p:txBody>
        </p:sp>
        <p:sp>
          <p:nvSpPr>
            <p:cNvPr id="19485" name="pole tekstowe 81"/>
            <p:cNvSpPr txBox="1">
              <a:spLocks noChangeArrowheads="1"/>
            </p:cNvSpPr>
            <p:nvPr/>
          </p:nvSpPr>
          <p:spPr bwMode="auto">
            <a:xfrm>
              <a:off x="3566627" y="3995861"/>
              <a:ext cx="701875" cy="271388"/>
            </a:xfrm>
            <a:prstGeom prst="rect">
              <a:avLst/>
            </a:prstGeom>
            <a:noFill/>
            <a:ln w="9525">
              <a:noFill/>
              <a:miter lim="800000"/>
              <a:headEnd/>
              <a:tailEnd/>
            </a:ln>
          </p:spPr>
          <p:txBody>
            <a:bodyPr wrap="none">
              <a:spAutoFit/>
            </a:bodyPr>
            <a:lstStyle/>
            <a:p>
              <a:r>
                <a:rPr lang="pl-PL" sz="1000">
                  <a:latin typeface="Calibri" pitchFamily="34" charset="0"/>
                </a:rPr>
                <a:t>End user</a:t>
              </a:r>
            </a:p>
          </p:txBody>
        </p:sp>
        <p:sp>
          <p:nvSpPr>
            <p:cNvPr id="19486" name="pole tekstowe 82"/>
            <p:cNvSpPr txBox="1">
              <a:spLocks noChangeArrowheads="1"/>
            </p:cNvSpPr>
            <p:nvPr/>
          </p:nvSpPr>
          <p:spPr bwMode="auto">
            <a:xfrm>
              <a:off x="4320232" y="3995861"/>
              <a:ext cx="1000508" cy="271388"/>
            </a:xfrm>
            <a:prstGeom prst="rect">
              <a:avLst/>
            </a:prstGeom>
            <a:noFill/>
            <a:ln w="9525">
              <a:noFill/>
              <a:miter lim="800000"/>
              <a:headEnd/>
              <a:tailEnd/>
            </a:ln>
          </p:spPr>
          <p:txBody>
            <a:bodyPr wrap="none">
              <a:spAutoFit/>
            </a:bodyPr>
            <a:lstStyle/>
            <a:p>
              <a:r>
                <a:rPr lang="pl-PL" sz="1000">
                  <a:latin typeface="Calibri" pitchFamily="34" charset="0"/>
                </a:rPr>
                <a:t>Administrator</a:t>
              </a:r>
            </a:p>
          </p:txBody>
        </p:sp>
      </p:grpSp>
      <p:sp>
        <p:nvSpPr>
          <p:cNvPr id="19465" name="pole tekstowe 83"/>
          <p:cNvSpPr txBox="1">
            <a:spLocks noChangeArrowheads="1"/>
          </p:cNvSpPr>
          <p:nvPr/>
        </p:nvSpPr>
        <p:spPr bwMode="auto">
          <a:xfrm>
            <a:off x="6009121" y="3059987"/>
            <a:ext cx="1241280" cy="362918"/>
          </a:xfrm>
          <a:prstGeom prst="rect">
            <a:avLst/>
          </a:prstGeom>
          <a:noFill/>
          <a:ln w="9525">
            <a:noFill/>
            <a:miter lim="800000"/>
            <a:headEnd/>
            <a:tailEnd/>
          </a:ln>
        </p:spPr>
        <p:txBody>
          <a:bodyPr lIns="82945" tIns="41473" rIns="82945" bIns="41473">
            <a:spAutoFit/>
          </a:bodyPr>
          <a:lstStyle/>
          <a:p>
            <a:pPr algn="ctr"/>
            <a:r>
              <a:rPr lang="pl-PL">
                <a:latin typeface="Calibri" pitchFamily="34" charset="0"/>
              </a:rPr>
              <a:t>VPH clients</a:t>
            </a:r>
          </a:p>
        </p:txBody>
      </p:sp>
      <p:sp>
        <p:nvSpPr>
          <p:cNvPr id="87" name="Prostokąt zaokrąglony 86"/>
          <p:cNvSpPr/>
          <p:nvPr/>
        </p:nvSpPr>
        <p:spPr>
          <a:xfrm>
            <a:off x="1437120" y="3059987"/>
            <a:ext cx="4507200" cy="1110357"/>
          </a:xfrm>
          <a:prstGeom prst="roundRect">
            <a:avLst>
              <a:gd name="adj" fmla="val 11331"/>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8" name="Strzałka w górę i w dół 87"/>
          <p:cNvSpPr/>
          <p:nvPr/>
        </p:nvSpPr>
        <p:spPr>
          <a:xfrm>
            <a:off x="4245121" y="4170344"/>
            <a:ext cx="131040" cy="326914"/>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89" name="Prostokąt zaokrąglony 88"/>
          <p:cNvSpPr/>
          <p:nvPr/>
        </p:nvSpPr>
        <p:spPr bwMode="auto">
          <a:xfrm>
            <a:off x="1241281" y="5346947"/>
            <a:ext cx="6138720" cy="1175163"/>
          </a:xfrm>
          <a:prstGeom prst="roundRect">
            <a:avLst>
              <a:gd name="adj" fmla="val 7429"/>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90" name="Prostokąt zaokrąglony 89"/>
          <p:cNvSpPr/>
          <p:nvPr/>
        </p:nvSpPr>
        <p:spPr bwMode="auto">
          <a:xfrm>
            <a:off x="1437121" y="5476561"/>
            <a:ext cx="5747040" cy="326915"/>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0" name="pole tekstowe 41"/>
          <p:cNvSpPr txBox="1">
            <a:spLocks noChangeArrowheads="1"/>
          </p:cNvSpPr>
          <p:nvPr/>
        </p:nvSpPr>
        <p:spPr bwMode="auto">
          <a:xfrm>
            <a:off x="3300918" y="5476561"/>
            <a:ext cx="2097205"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Security Framework</a:t>
            </a:r>
          </a:p>
        </p:txBody>
      </p:sp>
      <p:sp>
        <p:nvSpPr>
          <p:cNvPr id="105" name="Strzałka w górę i w dół 104"/>
          <p:cNvSpPr/>
          <p:nvPr/>
        </p:nvSpPr>
        <p:spPr>
          <a:xfrm>
            <a:off x="4245121" y="5803475"/>
            <a:ext cx="131040" cy="262108"/>
          </a:xfrm>
          <a:prstGeom prst="upDown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06" name="Prostokąt zaokrąglony 105"/>
          <p:cNvSpPr/>
          <p:nvPr/>
        </p:nvSpPr>
        <p:spPr bwMode="auto">
          <a:xfrm>
            <a:off x="1437121" y="6065583"/>
            <a:ext cx="5747040" cy="326914"/>
          </a:xfrm>
          <a:prstGeom prst="roundRect">
            <a:avLst>
              <a:gd name="adj" fmla="val 9948"/>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9473" name="pole tekstowe 41"/>
          <p:cNvSpPr txBox="1">
            <a:spLocks noChangeArrowheads="1"/>
          </p:cNvSpPr>
          <p:nvPr/>
        </p:nvSpPr>
        <p:spPr bwMode="auto">
          <a:xfrm>
            <a:off x="3181067" y="6065583"/>
            <a:ext cx="2467948" cy="314588"/>
          </a:xfrm>
          <a:prstGeom prst="rect">
            <a:avLst/>
          </a:prstGeom>
          <a:noFill/>
          <a:ln w="9525">
            <a:noFill/>
            <a:miter lim="800000"/>
            <a:headEnd/>
            <a:tailEnd/>
          </a:ln>
        </p:spPr>
        <p:txBody>
          <a:bodyPr wrap="none" lIns="82945" tIns="41473" rIns="82945" bIns="41473">
            <a:spAutoFit/>
          </a:bodyPr>
          <a:lstStyle/>
          <a:p>
            <a:pPr algn="ctr"/>
            <a:r>
              <a:rPr lang="pl-PL" sz="1500">
                <a:latin typeface="Calibri" pitchFamily="34" charset="0"/>
              </a:rPr>
              <a:t>VPH Atomic Service Instances</a:t>
            </a:r>
          </a:p>
        </p:txBody>
      </p:sp>
      <p:sp>
        <p:nvSpPr>
          <p:cNvPr id="108" name="Strzałka w górę i w dół 107"/>
          <p:cNvSpPr/>
          <p:nvPr/>
        </p:nvSpPr>
        <p:spPr>
          <a:xfrm>
            <a:off x="4245121" y="4824173"/>
            <a:ext cx="131040" cy="652388"/>
          </a:xfrm>
          <a:prstGeom prst="up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p>
        </p:txBody>
      </p:sp>
      <p:sp>
        <p:nvSpPr>
          <p:cNvPr id="19475" name="pole tekstowe 110"/>
          <p:cNvSpPr txBox="1">
            <a:spLocks noChangeArrowheads="1"/>
          </p:cNvSpPr>
          <p:nvPr/>
        </p:nvSpPr>
        <p:spPr bwMode="auto">
          <a:xfrm>
            <a:off x="6596641" y="5062133"/>
            <a:ext cx="1176480" cy="250586"/>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Public internet</a:t>
            </a:r>
          </a:p>
        </p:txBody>
      </p:sp>
      <p:sp>
        <p:nvSpPr>
          <p:cNvPr id="19476" name="pole tekstowe 11"/>
          <p:cNvSpPr txBox="1">
            <a:spLocks noChangeArrowheads="1"/>
          </p:cNvSpPr>
          <p:nvPr/>
        </p:nvSpPr>
        <p:spPr bwMode="auto">
          <a:xfrm>
            <a:off x="5944320" y="3386902"/>
            <a:ext cx="1435680" cy="544377"/>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(or any authorized user capable of presenting a valid security token)</a:t>
            </a:r>
          </a:p>
        </p:txBody>
      </p:sp>
      <p:sp>
        <p:nvSpPr>
          <p:cNvPr id="31"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pl-PL" sz="2800" dirty="0">
                <a:solidFill>
                  <a:srgbClr val="11488B"/>
                </a:solidFill>
                <a:effectLst>
                  <a:outerShdw blurRad="38100" dist="38100" dir="2700000" algn="tl">
                    <a:srgbClr val="000000">
                      <a:alpha val="43137"/>
                    </a:srgbClr>
                  </a:outerShdw>
                </a:effectLst>
                <a:latin typeface="+mj-lt"/>
                <a:ea typeface="+mj-ea"/>
                <a:cs typeface="+mj-cs"/>
              </a:rPr>
              <a:t>Security </a:t>
            </a:r>
            <a:r>
              <a:rPr lang="en-US" sz="2800" dirty="0">
                <a:solidFill>
                  <a:srgbClr val="11488B"/>
                </a:solidFill>
                <a:effectLst>
                  <a:outerShdw blurRad="38100" dist="38100" dir="2700000" algn="tl">
                    <a:srgbClr val="000000">
                      <a:alpha val="43137"/>
                    </a:srgbClr>
                  </a:outerShdw>
                </a:effectLst>
                <a:latin typeface="+mj-lt"/>
                <a:ea typeface="+mj-ea"/>
                <a:cs typeface="+mj-cs"/>
              </a:rPr>
              <a:t>f</a:t>
            </a:r>
            <a:r>
              <a:rPr lang="pl-PL" sz="2800" dirty="0" err="1">
                <a:solidFill>
                  <a:srgbClr val="11488B"/>
                </a:solidFill>
                <a:effectLst>
                  <a:outerShdw blurRad="38100" dist="38100" dir="2700000" algn="tl">
                    <a:srgbClr val="000000">
                      <a:alpha val="43137"/>
                    </a:srgbClr>
                  </a:outerShdw>
                </a:effectLst>
                <a:latin typeface="+mj-lt"/>
                <a:ea typeface="+mj-ea"/>
                <a:cs typeface="+mj-cs"/>
              </a:rPr>
              <a:t>ramework</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306391983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332000" y="14400"/>
            <a:ext cx="6984000" cy="1036800"/>
          </a:xfrm>
          <a:prstGeom prst="rect">
            <a:avLst/>
          </a:prstGeom>
        </p:spPr>
        <p:txBody>
          <a:bodyPr anchor="ctr" anchorCtr="0"/>
          <a:lstStyle/>
          <a:p>
            <a:pPr marR="0" lvl="0" indent="0" algn="ctr" fontAlgn="auto">
              <a:lnSpc>
                <a:spcPct val="100000"/>
              </a:lnSpc>
              <a:spcBef>
                <a:spcPct val="0"/>
              </a:spcBef>
              <a:spcAft>
                <a:spcPts val="0"/>
              </a:spcAft>
              <a:buClrTx/>
              <a:buSzTx/>
              <a:buFontTx/>
              <a:buNone/>
              <a:tabLst/>
              <a:defRPr/>
            </a:pPr>
            <a:r>
              <a:rPr lang="en-US" sz="2800" dirty="0" smtClean="0">
                <a:solidFill>
                  <a:srgbClr val="11488B"/>
                </a:solidFill>
                <a:effectLst>
                  <a:outerShdw blurRad="38100" dist="38100" dir="2700000" algn="tl">
                    <a:srgbClr val="000000">
                      <a:alpha val="43137"/>
                    </a:srgbClr>
                  </a:outerShdw>
                </a:effectLst>
                <a:latin typeface="+mj-lt"/>
                <a:ea typeface="+mj-ea"/>
                <a:cs typeface="+mj-cs"/>
              </a:rPr>
              <a:t>Example: sensitivity </a:t>
            </a:r>
            <a:r>
              <a:rPr lang="en-US" sz="2800" dirty="0">
                <a:solidFill>
                  <a:srgbClr val="11488B"/>
                </a:solidFill>
                <a:effectLst>
                  <a:outerShdw blurRad="38100" dist="38100" dir="2700000" algn="tl">
                    <a:srgbClr val="000000">
                      <a:alpha val="43137"/>
                    </a:srgbClr>
                  </a:outerShdw>
                </a:effectLst>
                <a:latin typeface="+mj-lt"/>
                <a:ea typeface="+mj-ea"/>
                <a:cs typeface="+mj-cs"/>
              </a:rPr>
              <a:t>analysis application </a:t>
            </a:r>
          </a:p>
        </p:txBody>
      </p:sp>
      <p:grpSp>
        <p:nvGrpSpPr>
          <p:cNvPr id="22" name="Grupa 21"/>
          <p:cNvGrpSpPr/>
          <p:nvPr/>
        </p:nvGrpSpPr>
        <p:grpSpPr>
          <a:xfrm>
            <a:off x="4374928" y="3220179"/>
            <a:ext cx="2069280" cy="1648981"/>
            <a:chOff x="3995936" y="3220179"/>
            <a:chExt cx="2069280" cy="1648981"/>
          </a:xfrm>
        </p:grpSpPr>
        <p:sp>
          <p:nvSpPr>
            <p:cNvPr id="14" name="Prostokąt zaokrąglony 300"/>
            <p:cNvSpPr/>
            <p:nvPr/>
          </p:nvSpPr>
          <p:spPr bwMode="auto">
            <a:xfrm>
              <a:off x="4338656" y="4307181"/>
              <a:ext cx="1419840" cy="253025"/>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5" name="pole tekstowe 303"/>
            <p:cNvSpPr txBox="1">
              <a:spLocks noChangeArrowheads="1"/>
            </p:cNvSpPr>
            <p:nvPr/>
          </p:nvSpPr>
          <p:spPr bwMode="auto">
            <a:xfrm>
              <a:off x="4292576" y="4307181"/>
              <a:ext cx="1512000" cy="253025"/>
            </a:xfrm>
            <a:prstGeom prst="rect">
              <a:avLst/>
            </a:prstGeom>
            <a:noFill/>
            <a:ln w="9525">
              <a:noFill/>
              <a:miter lim="800000"/>
              <a:headEnd/>
              <a:tailEnd/>
            </a:ln>
          </p:spPr>
          <p:txBody>
            <a:bodyPr lIns="82936" tIns="41469" rIns="82936" bIns="41469">
              <a:spAutoFit/>
            </a:bodyPr>
            <a:lstStyle/>
            <a:p>
              <a:pPr algn="ctr"/>
              <a:r>
                <a:rPr lang="pl-PL" sz="1100" smtClean="0">
                  <a:latin typeface="Calibri" pitchFamily="34" charset="0"/>
                </a:rPr>
                <a:t>DataFluo Listener</a:t>
              </a:r>
              <a:endParaRPr lang="pl-PL" sz="1100">
                <a:latin typeface="Calibri" pitchFamily="34" charset="0"/>
              </a:endParaRPr>
            </a:p>
          </p:txBody>
        </p:sp>
        <p:sp>
          <p:nvSpPr>
            <p:cNvPr id="16" name="Prostokąt zaokrąglony 1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18" name="Prostokąt zaokrąglony 17"/>
            <p:cNvSpPr/>
            <p:nvPr/>
          </p:nvSpPr>
          <p:spPr bwMode="auto">
            <a:xfrm>
              <a:off x="4161537" y="3980268"/>
              <a:ext cx="1759680" cy="744876"/>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9" name="pole tekstowe 291"/>
            <p:cNvSpPr txBox="1">
              <a:spLocks noChangeArrowheads="1"/>
            </p:cNvSpPr>
            <p:nvPr/>
          </p:nvSpPr>
          <p:spPr bwMode="auto">
            <a:xfrm>
              <a:off x="4180257" y="4006189"/>
              <a:ext cx="1686240" cy="260668"/>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DataFluo</a:t>
              </a:r>
              <a:endParaRPr lang="en-US" sz="1100">
                <a:latin typeface="Calibri" pitchFamily="34" charset="0"/>
              </a:endParaRPr>
            </a:p>
          </p:txBody>
        </p:sp>
        <p:sp>
          <p:nvSpPr>
            <p:cNvPr id="10" name="Prostokąt zaokrąglony 9"/>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1" name="Grupa 289"/>
            <p:cNvGrpSpPr>
              <a:grpSpLocks/>
            </p:cNvGrpSpPr>
            <p:nvPr/>
          </p:nvGrpSpPr>
          <p:grpSpPr bwMode="auto">
            <a:xfrm>
              <a:off x="4592296" y="3220179"/>
              <a:ext cx="1203840" cy="276509"/>
              <a:chOff x="2392910" y="1835620"/>
              <a:chExt cx="1715239" cy="305238"/>
            </a:xfrm>
          </p:grpSpPr>
          <p:sp>
            <p:nvSpPr>
              <p:cNvPr id="12" name="Prostokąt zaokrąglony 11"/>
              <p:cNvSpPr/>
              <p:nvPr/>
            </p:nvSpPr>
            <p:spPr bwMode="auto">
              <a:xfrm>
                <a:off x="2392910" y="1835620"/>
                <a:ext cx="108145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Server AS</a:t>
                </a:r>
                <a:endParaRPr lang="en-US" sz="1100">
                  <a:latin typeface="Calibri" pitchFamily="34" charset="0"/>
                </a:endParaRPr>
              </a:p>
            </p:txBody>
          </p:sp>
        </p:grpSp>
      </p:grpSp>
      <p:grpSp>
        <p:nvGrpSpPr>
          <p:cNvPr id="23" name="Grupa 22"/>
          <p:cNvGrpSpPr/>
          <p:nvPr/>
        </p:nvGrpSpPr>
        <p:grpSpPr>
          <a:xfrm>
            <a:off x="6679184" y="5373216"/>
            <a:ext cx="2069280" cy="864097"/>
            <a:chOff x="3995936" y="3220179"/>
            <a:chExt cx="2069280" cy="864097"/>
          </a:xfrm>
        </p:grpSpPr>
        <p:sp>
          <p:nvSpPr>
            <p:cNvPr id="26" name="Prostokąt zaokrąglony 2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0" name="Prostokąt zaokrąglony 29"/>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1" name="Grupa 289"/>
            <p:cNvGrpSpPr>
              <a:grpSpLocks/>
            </p:cNvGrpSpPr>
            <p:nvPr/>
          </p:nvGrpSpPr>
          <p:grpSpPr bwMode="auto">
            <a:xfrm>
              <a:off x="4592296" y="3220179"/>
              <a:ext cx="1203840" cy="276509"/>
              <a:chOff x="2392910" y="1835620"/>
              <a:chExt cx="1715239" cy="305238"/>
            </a:xfrm>
          </p:grpSpPr>
          <p:sp>
            <p:nvSpPr>
              <p:cNvPr id="32" name="Prostokąt zaokrąglony 31"/>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grpSp>
        <p:nvGrpSpPr>
          <p:cNvPr id="34" name="Grupa 33"/>
          <p:cNvGrpSpPr/>
          <p:nvPr/>
        </p:nvGrpSpPr>
        <p:grpSpPr>
          <a:xfrm>
            <a:off x="4338656" y="5373216"/>
            <a:ext cx="2069280" cy="864097"/>
            <a:chOff x="3995936" y="3220179"/>
            <a:chExt cx="2069280" cy="864097"/>
          </a:xfrm>
        </p:grpSpPr>
        <p:sp>
          <p:nvSpPr>
            <p:cNvPr id="35" name="Prostokąt zaokrąglony 34"/>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36"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7" name="Prostokąt zaokrąglony 36"/>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8" name="Grupa 289"/>
            <p:cNvGrpSpPr>
              <a:grpSpLocks/>
            </p:cNvGrpSpPr>
            <p:nvPr/>
          </p:nvGrpSpPr>
          <p:grpSpPr bwMode="auto">
            <a:xfrm>
              <a:off x="4592296" y="3220179"/>
              <a:ext cx="1203840" cy="276509"/>
              <a:chOff x="2392910" y="1835620"/>
              <a:chExt cx="1715239" cy="305238"/>
            </a:xfrm>
          </p:grpSpPr>
          <p:sp>
            <p:nvSpPr>
              <p:cNvPr id="39" name="Prostokąt zaokrąglony 38"/>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cxnSp>
        <p:nvCxnSpPr>
          <p:cNvPr id="41" name="Łącznik prosty 40"/>
          <p:cNvCxnSpPr/>
          <p:nvPr/>
        </p:nvCxnSpPr>
        <p:spPr>
          <a:xfrm>
            <a:off x="5364088" y="4581128"/>
            <a:ext cx="0" cy="792088"/>
          </a:xfrm>
          <a:prstGeom prst="line">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a:xfrm>
            <a:off x="7668344" y="5085184"/>
            <a:ext cx="0" cy="288032"/>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a:xfrm>
            <a:off x="5364088" y="5085184"/>
            <a:ext cx="2304256" cy="0"/>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8" name="Grupa 47"/>
          <p:cNvGrpSpPr/>
          <p:nvPr/>
        </p:nvGrpSpPr>
        <p:grpSpPr>
          <a:xfrm>
            <a:off x="6827505" y="3228563"/>
            <a:ext cx="2136983" cy="1648981"/>
            <a:chOff x="3995936" y="3220179"/>
            <a:chExt cx="2136983" cy="1648981"/>
          </a:xfrm>
        </p:grpSpPr>
        <p:sp>
          <p:nvSpPr>
            <p:cNvPr id="51" name="Prostokąt zaokrąglony 50"/>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2"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Cloud Facade</a:t>
              </a:r>
              <a:endParaRPr lang="en-US" sz="1100">
                <a:latin typeface="Calibri" pitchFamily="34" charset="0"/>
              </a:endParaRPr>
            </a:p>
          </p:txBody>
        </p:sp>
        <p:sp>
          <p:nvSpPr>
            <p:cNvPr id="53" name="Prostokąt zaokrąglony 52"/>
            <p:cNvSpPr/>
            <p:nvPr/>
          </p:nvSpPr>
          <p:spPr bwMode="auto">
            <a:xfrm>
              <a:off x="4161537" y="3980267"/>
              <a:ext cx="1759680" cy="78584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4" name="pole tekstowe 291"/>
            <p:cNvSpPr txBox="1">
              <a:spLocks noChangeArrowheads="1"/>
            </p:cNvSpPr>
            <p:nvPr/>
          </p:nvSpPr>
          <p:spPr bwMode="auto">
            <a:xfrm>
              <a:off x="4023077" y="3996680"/>
              <a:ext cx="2109842" cy="769431"/>
            </a:xfrm>
            <a:prstGeom prst="rect">
              <a:avLst/>
            </a:prstGeom>
            <a:noFill/>
            <a:ln w="9525">
              <a:noFill/>
              <a:miter lim="800000"/>
              <a:headEnd/>
              <a:tailEnd/>
            </a:ln>
          </p:spPr>
          <p:txBody>
            <a:bodyPr wrap="square" lIns="91430" tIns="45715" rIns="91430" bIns="45715">
              <a:spAutoFit/>
            </a:bodyPr>
            <a:lstStyle/>
            <a:p>
              <a:pPr algn="ctr"/>
              <a:r>
                <a:rPr lang="pl-PL" sz="1100" smtClean="0">
                  <a:latin typeface="Calibri" pitchFamily="34" charset="0"/>
                </a:rPr>
                <a:t>Atmosphere Management</a:t>
              </a:r>
            </a:p>
            <a:p>
              <a:pPr algn="ctr"/>
              <a:r>
                <a:rPr lang="pl-PL" sz="1100" smtClean="0">
                  <a:latin typeface="Calibri" pitchFamily="34" charset="0"/>
                </a:rPr>
                <a:t>Service</a:t>
              </a:r>
            </a:p>
            <a:p>
              <a:pPr algn="ctr"/>
              <a:r>
                <a:rPr lang="pl-PL" sz="1100" smtClean="0">
                  <a:latin typeface="Calibri" pitchFamily="34" charset="0"/>
                </a:rPr>
                <a:t>(Launches server and automatically scales workers)</a:t>
              </a:r>
              <a:endParaRPr lang="en-US" sz="1100">
                <a:latin typeface="Calibri" pitchFamily="34" charset="0"/>
              </a:endParaRPr>
            </a:p>
          </p:txBody>
        </p:sp>
        <p:sp>
          <p:nvSpPr>
            <p:cNvPr id="55" name="Prostokąt zaokrąglony 54"/>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56" name="Grupa 289"/>
            <p:cNvGrpSpPr>
              <a:grpSpLocks/>
            </p:cNvGrpSpPr>
            <p:nvPr/>
          </p:nvGrpSpPr>
          <p:grpSpPr bwMode="auto">
            <a:xfrm>
              <a:off x="4116695" y="3220179"/>
              <a:ext cx="1197182" cy="276509"/>
              <a:chOff x="1715269" y="1835620"/>
              <a:chExt cx="1705752" cy="305238"/>
            </a:xfrm>
          </p:grpSpPr>
          <p:sp>
            <p:nvSpPr>
              <p:cNvPr id="57" name="Prostokąt zaokrąglony 56"/>
              <p:cNvSpPr/>
              <p:nvPr/>
            </p:nvSpPr>
            <p:spPr bwMode="auto">
              <a:xfrm>
                <a:off x="1715270" y="1835620"/>
                <a:ext cx="127171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8" name="pole tekstowe 291"/>
              <p:cNvSpPr txBox="1">
                <a:spLocks noChangeArrowheads="1"/>
              </p:cNvSpPr>
              <p:nvPr/>
            </p:nvSpPr>
            <p:spPr bwMode="auto">
              <a:xfrm>
                <a:off x="1715269" y="1835620"/>
                <a:ext cx="1705752" cy="288791"/>
              </a:xfrm>
              <a:prstGeom prst="rect">
                <a:avLst/>
              </a:prstGeom>
              <a:noFill/>
              <a:ln w="9525">
                <a:noFill/>
                <a:miter lim="800000"/>
                <a:headEnd/>
                <a:tailEnd/>
              </a:ln>
            </p:spPr>
            <p:txBody>
              <a:bodyPr>
                <a:spAutoFit/>
              </a:bodyPr>
              <a:lstStyle/>
              <a:p>
                <a:r>
                  <a:rPr lang="pl-PL" sz="1100" smtClean="0">
                    <a:latin typeface="Calibri" pitchFamily="34" charset="0"/>
                  </a:rPr>
                  <a:t>Atmosphere</a:t>
                </a:r>
                <a:endParaRPr lang="en-US" sz="1100">
                  <a:latin typeface="Calibri" pitchFamily="34" charset="0"/>
                </a:endParaRPr>
              </a:p>
            </p:txBody>
          </p:sp>
        </p:grpSp>
      </p:grpSp>
      <p:cxnSp>
        <p:nvCxnSpPr>
          <p:cNvPr id="81" name="Łącznik prosty 80"/>
          <p:cNvCxnSpPr/>
          <p:nvPr/>
        </p:nvCxnSpPr>
        <p:spPr>
          <a:xfrm>
            <a:off x="6453780" y="4437112"/>
            <a:ext cx="522046" cy="0"/>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Łącznik prosty 83"/>
          <p:cNvCxnSpPr/>
          <p:nvPr/>
        </p:nvCxnSpPr>
        <p:spPr>
          <a:xfrm>
            <a:off x="8374739" y="4774495"/>
            <a:ext cx="0" cy="742738"/>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Łącznik prosty 85"/>
          <p:cNvCxnSpPr/>
          <p:nvPr/>
        </p:nvCxnSpPr>
        <p:spPr>
          <a:xfrm>
            <a:off x="8568444" y="3293367"/>
            <a:ext cx="0" cy="295234"/>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87" name="Elipsa 86"/>
          <p:cNvSpPr/>
          <p:nvPr/>
        </p:nvSpPr>
        <p:spPr>
          <a:xfrm>
            <a:off x="8532440" y="3221359"/>
            <a:ext cx="72008"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upa 191"/>
          <p:cNvGrpSpPr/>
          <p:nvPr/>
        </p:nvGrpSpPr>
        <p:grpSpPr>
          <a:xfrm>
            <a:off x="8225456" y="1700808"/>
            <a:ext cx="652320" cy="779416"/>
            <a:chOff x="1564306" y="2093513"/>
            <a:chExt cx="652320" cy="779416"/>
          </a:xfrm>
        </p:grpSpPr>
        <p:sp>
          <p:nvSpPr>
            <p:cNvPr id="91" name="Prostokąt zaokrąglony 90"/>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93" name="Obraz 200" descr="admin.png"/>
            <p:cNvPicPr>
              <a:picLocks noChangeAspect="1"/>
            </p:cNvPicPr>
            <p:nvPr/>
          </p:nvPicPr>
          <p:blipFill>
            <a:blip r:embed="rId3"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94" name="Grupa 203"/>
          <p:cNvGrpSpPr/>
          <p:nvPr/>
        </p:nvGrpSpPr>
        <p:grpSpPr>
          <a:xfrm>
            <a:off x="7884368" y="2480224"/>
            <a:ext cx="1296144" cy="549642"/>
            <a:chOff x="745805" y="2271152"/>
            <a:chExt cx="1296144" cy="549642"/>
          </a:xfrm>
        </p:grpSpPr>
        <p:pic>
          <p:nvPicPr>
            <p:cNvPr id="95" name="Obraz 94" descr="terminal.png"/>
            <p:cNvPicPr>
              <a:picLocks noChangeAspect="1"/>
            </p:cNvPicPr>
            <p:nvPr/>
          </p:nvPicPr>
          <p:blipFill>
            <a:blip r:embed="rId4" cstate="print"/>
            <a:stretch>
              <a:fillRect/>
            </a:stretch>
          </p:blipFill>
          <p:spPr>
            <a:xfrm>
              <a:off x="1210997" y="2271152"/>
              <a:ext cx="365760" cy="365760"/>
            </a:xfrm>
            <a:prstGeom prst="rect">
              <a:avLst/>
            </a:prstGeom>
          </p:spPr>
        </p:pic>
        <p:sp>
          <p:nvSpPr>
            <p:cNvPr id="96" name="pole tekstowe 291"/>
            <p:cNvSpPr txBox="1">
              <a:spLocks noChangeArrowheads="1"/>
            </p:cNvSpPr>
            <p:nvPr/>
          </p:nvSpPr>
          <p:spPr bwMode="auto">
            <a:xfrm>
              <a:off x="745805" y="2559184"/>
              <a:ext cx="1296144"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Launcher script</a:t>
              </a:r>
              <a:endParaRPr lang="en-US" sz="1100">
                <a:latin typeface="Calibri" pitchFamily="34" charset="0"/>
              </a:endParaRPr>
            </a:p>
          </p:txBody>
        </p:sp>
      </p:grpSp>
      <p:cxnSp>
        <p:nvCxnSpPr>
          <p:cNvPr id="97" name="Łącznik prosty 96"/>
          <p:cNvCxnSpPr/>
          <p:nvPr/>
        </p:nvCxnSpPr>
        <p:spPr>
          <a:xfrm>
            <a:off x="8573968" y="2998134"/>
            <a:ext cx="0" cy="142834"/>
          </a:xfrm>
          <a:prstGeom prst="line">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00" name="pole tekstowe 291"/>
          <p:cNvSpPr txBox="1">
            <a:spLocks noChangeArrowheads="1"/>
          </p:cNvSpPr>
          <p:nvPr/>
        </p:nvSpPr>
        <p:spPr bwMode="auto">
          <a:xfrm>
            <a:off x="7609641" y="3152458"/>
            <a:ext cx="1296144" cy="215444"/>
          </a:xfrm>
          <a:prstGeom prst="rect">
            <a:avLst/>
          </a:prstGeom>
          <a:noFill/>
          <a:ln w="9525">
            <a:noFill/>
            <a:miter lim="800000"/>
            <a:headEnd/>
            <a:tailEnd/>
          </a:ln>
        </p:spPr>
        <p:txBody>
          <a:bodyPr wrap="square">
            <a:spAutoFit/>
          </a:bodyPr>
          <a:lstStyle/>
          <a:p>
            <a:pPr algn="ctr"/>
            <a:r>
              <a:rPr lang="pl-PL" sz="800" smtClean="0">
                <a:latin typeface="Calibri" pitchFamily="34" charset="0"/>
              </a:rPr>
              <a:t>Secure API</a:t>
            </a:r>
            <a:endParaRPr lang="en-US" sz="800">
              <a:latin typeface="Calibri" pitchFamily="34" charset="0"/>
            </a:endParaRPr>
          </a:p>
        </p:txBody>
      </p:sp>
      <p:sp>
        <p:nvSpPr>
          <p:cNvPr id="101" name="pole tekstowe 100"/>
          <p:cNvSpPr txBox="1"/>
          <p:nvPr/>
        </p:nvSpPr>
        <p:spPr>
          <a:xfrm>
            <a:off x="-1" y="1181070"/>
            <a:ext cx="8349561" cy="1815882"/>
          </a:xfrm>
          <a:prstGeom prst="rect">
            <a:avLst/>
          </a:prstGeom>
          <a:noFill/>
        </p:spPr>
        <p:txBody>
          <a:bodyPr wrap="square" rtlCol="0">
            <a:spAutoFit/>
          </a:bodyPr>
          <a:lstStyle/>
          <a:p>
            <a:r>
              <a:rPr lang="pl-PL" sz="1600" b="1" dirty="0" smtClean="0"/>
              <a:t>Problem: </a:t>
            </a:r>
            <a:r>
              <a:rPr lang="pl-PL" sz="1600" dirty="0" smtClean="0"/>
              <a:t> </a:t>
            </a:r>
            <a:r>
              <a:rPr lang="pl-PL" sz="1600" dirty="0" err="1" smtClean="0"/>
              <a:t>Cardiovascular</a:t>
            </a:r>
            <a:r>
              <a:rPr lang="pl-PL" sz="1600" dirty="0" smtClean="0"/>
              <a:t> </a:t>
            </a:r>
            <a:r>
              <a:rPr lang="pl-PL" sz="1600" dirty="0" err="1" smtClean="0"/>
              <a:t>sensitivity</a:t>
            </a:r>
            <a:r>
              <a:rPr lang="pl-PL" sz="1600" dirty="0" smtClean="0"/>
              <a:t> </a:t>
            </a:r>
            <a:r>
              <a:rPr lang="pl-PL" sz="1600" dirty="0" err="1" smtClean="0"/>
              <a:t>study</a:t>
            </a:r>
            <a:r>
              <a:rPr lang="pl-PL" sz="1600" dirty="0" smtClean="0"/>
              <a:t>: </a:t>
            </a:r>
            <a:r>
              <a:rPr lang="en-US" sz="1600" dirty="0" smtClean="0"/>
              <a:t> 164 input parameters (e.</a:t>
            </a:r>
            <a:r>
              <a:rPr lang="pl-PL" sz="1600" dirty="0" smtClean="0"/>
              <a:t>g.</a:t>
            </a:r>
            <a:r>
              <a:rPr lang="en-US" sz="1600" dirty="0" smtClean="0"/>
              <a:t> vessel diameter and length)</a:t>
            </a:r>
          </a:p>
          <a:p>
            <a:pPr marL="177800" indent="-177800">
              <a:buFont typeface="Arial" pitchFamily="34" charset="0"/>
              <a:buChar char="•"/>
            </a:pPr>
            <a:r>
              <a:rPr lang="pl-PL" sz="1600" dirty="0" smtClean="0"/>
              <a:t>First </a:t>
            </a:r>
            <a:r>
              <a:rPr lang="pl-PL" sz="1600" dirty="0" err="1" smtClean="0"/>
              <a:t>analysis</a:t>
            </a:r>
            <a:r>
              <a:rPr lang="pl-PL" sz="1600" dirty="0" smtClean="0"/>
              <a:t>: </a:t>
            </a:r>
            <a:r>
              <a:rPr lang="en-US" sz="1600" dirty="0" smtClean="0"/>
              <a:t>1</a:t>
            </a:r>
            <a:r>
              <a:rPr lang="pl-PL" sz="1600" dirty="0" smtClean="0"/>
              <a:t>,</a:t>
            </a:r>
            <a:r>
              <a:rPr lang="en-US" sz="1600" dirty="0" smtClean="0"/>
              <a:t>494</a:t>
            </a:r>
            <a:r>
              <a:rPr lang="pl-PL" sz="1600" dirty="0" smtClean="0"/>
              <a:t>,</a:t>
            </a:r>
            <a:r>
              <a:rPr lang="en-US" sz="1600" dirty="0" smtClean="0"/>
              <a:t>000 Monte Carlo runs </a:t>
            </a:r>
            <a:r>
              <a:rPr lang="pl-PL" sz="1600" dirty="0" smtClean="0"/>
              <a:t>(e</a:t>
            </a:r>
            <a:r>
              <a:rPr lang="en-US" sz="1600" dirty="0" err="1" smtClean="0"/>
              <a:t>xpected</a:t>
            </a:r>
            <a:r>
              <a:rPr lang="en-US" sz="1600" dirty="0" smtClean="0"/>
              <a:t> execution time</a:t>
            </a:r>
            <a:r>
              <a:rPr lang="pl-PL" sz="1600" dirty="0" smtClean="0"/>
              <a:t> on a PC:</a:t>
            </a:r>
            <a:r>
              <a:rPr lang="en-US" sz="1600" dirty="0" smtClean="0"/>
              <a:t> 14</a:t>
            </a:r>
            <a:r>
              <a:rPr lang="pl-PL" sz="1600" dirty="0" smtClean="0"/>
              <a:t>,</a:t>
            </a:r>
            <a:r>
              <a:rPr lang="en-US" sz="1600" dirty="0" smtClean="0"/>
              <a:t>525 hours) </a:t>
            </a:r>
          </a:p>
          <a:p>
            <a:pPr marL="177800" indent="-177800">
              <a:buFont typeface="Arial" pitchFamily="34" charset="0"/>
              <a:buChar char="•"/>
            </a:pPr>
            <a:r>
              <a:rPr lang="en-US" sz="1600" dirty="0" smtClean="0"/>
              <a:t>Second Analysis: 5</a:t>
            </a:r>
            <a:r>
              <a:rPr lang="pl-PL" sz="1600" dirty="0" smtClean="0"/>
              <a:t>,</a:t>
            </a:r>
            <a:r>
              <a:rPr lang="en-US" sz="1600" dirty="0" smtClean="0"/>
              <a:t>000 runs per model parameter for each patient dataset</a:t>
            </a:r>
            <a:r>
              <a:rPr lang="pl-PL" sz="1600" dirty="0" smtClean="0"/>
              <a:t>;</a:t>
            </a:r>
            <a:r>
              <a:rPr lang="en-US" sz="1600" dirty="0" smtClean="0"/>
              <a:t> </a:t>
            </a:r>
            <a:r>
              <a:rPr lang="pl-PL" sz="1600" dirty="0" err="1" smtClean="0"/>
              <a:t>requires</a:t>
            </a:r>
            <a:r>
              <a:rPr lang="pl-PL" sz="1600" dirty="0" smtClean="0"/>
              <a:t> </a:t>
            </a:r>
            <a:r>
              <a:rPr lang="en-US" sz="1600" dirty="0" smtClean="0"/>
              <a:t>another 830</a:t>
            </a:r>
            <a:r>
              <a:rPr lang="pl-PL" sz="1600" dirty="0" smtClean="0"/>
              <a:t>,</a:t>
            </a:r>
            <a:r>
              <a:rPr lang="en-US" sz="1600" dirty="0" smtClean="0"/>
              <a:t>000 Monte Carlo runs  per patient dataset</a:t>
            </a:r>
            <a:r>
              <a:rPr lang="pl-PL" sz="1600" dirty="0" smtClean="0"/>
              <a:t> f</a:t>
            </a:r>
            <a:r>
              <a:rPr lang="en-US" sz="1600" dirty="0" smtClean="0"/>
              <a:t>or a total of four additional patient datasets</a:t>
            </a:r>
            <a:r>
              <a:rPr lang="pl-PL" sz="1600" dirty="0" smtClean="0"/>
              <a:t> – </a:t>
            </a:r>
            <a:r>
              <a:rPr lang="en-US" sz="1600" dirty="0" smtClean="0"/>
              <a:t>this results in 32</a:t>
            </a:r>
            <a:r>
              <a:rPr lang="pl-PL" sz="1600" dirty="0" smtClean="0"/>
              <a:t>,</a:t>
            </a:r>
            <a:r>
              <a:rPr lang="en-US" sz="1600" dirty="0" smtClean="0"/>
              <a:t>280 hours of calculation time on one personal computer. </a:t>
            </a:r>
          </a:p>
          <a:p>
            <a:pPr marL="177800" indent="-177800">
              <a:buFont typeface="Arial" pitchFamily="34" charset="0"/>
              <a:buChar char="•"/>
            </a:pPr>
            <a:r>
              <a:rPr lang="pl-PL" sz="1600" dirty="0" smtClean="0"/>
              <a:t>Total: </a:t>
            </a:r>
            <a:r>
              <a:rPr lang="en-US" sz="1600" dirty="0" smtClean="0"/>
              <a:t>50</a:t>
            </a:r>
            <a:r>
              <a:rPr lang="pl-PL" sz="1600" dirty="0" smtClean="0"/>
              <a:t>,</a:t>
            </a:r>
            <a:r>
              <a:rPr lang="en-US" sz="1600" dirty="0" smtClean="0"/>
              <a:t>000 hours of calculation time </a:t>
            </a:r>
            <a:r>
              <a:rPr lang="pl-PL" sz="1600" dirty="0" smtClean="0"/>
              <a:t>on </a:t>
            </a:r>
            <a:r>
              <a:rPr lang="en-US" sz="1600" dirty="0" smtClean="0"/>
              <a:t>a </a:t>
            </a:r>
            <a:r>
              <a:rPr lang="pl-PL" sz="1600" dirty="0" smtClean="0"/>
              <a:t>single </a:t>
            </a:r>
            <a:r>
              <a:rPr lang="en-US" sz="1600" dirty="0" smtClean="0"/>
              <a:t>PC</a:t>
            </a:r>
            <a:r>
              <a:rPr lang="pl-PL" sz="1600" dirty="0" smtClean="0"/>
              <a:t>.</a:t>
            </a:r>
          </a:p>
          <a:p>
            <a:pPr marL="177800" indent="-177800">
              <a:buFont typeface="Arial" pitchFamily="34" charset="0"/>
              <a:buChar char="•"/>
            </a:pPr>
            <a:r>
              <a:rPr lang="pl-PL" sz="1600" dirty="0" smtClean="0"/>
              <a:t>Solution: </a:t>
            </a:r>
            <a:r>
              <a:rPr lang="pl-PL" sz="1600" dirty="0" err="1" smtClean="0"/>
              <a:t>Scale</a:t>
            </a:r>
            <a:r>
              <a:rPr lang="pl-PL" sz="1600" dirty="0" smtClean="0"/>
              <a:t> the </a:t>
            </a:r>
            <a:r>
              <a:rPr lang="pl-PL" sz="1600" dirty="0" err="1" smtClean="0"/>
              <a:t>application</a:t>
            </a:r>
            <a:r>
              <a:rPr lang="pl-PL" sz="1600" dirty="0" smtClean="0"/>
              <a:t> with </a:t>
            </a:r>
            <a:r>
              <a:rPr lang="pl-PL" sz="1600" dirty="0" err="1" smtClean="0"/>
              <a:t>cloud</a:t>
            </a:r>
            <a:r>
              <a:rPr lang="pl-PL" sz="1600" dirty="0" smtClean="0"/>
              <a:t> </a:t>
            </a:r>
            <a:r>
              <a:rPr lang="pl-PL" sz="1600" dirty="0" err="1" smtClean="0"/>
              <a:t>resources</a:t>
            </a:r>
            <a:r>
              <a:rPr lang="pl-PL" sz="1600" dirty="0" smtClean="0"/>
              <a:t>.</a:t>
            </a:r>
            <a:endParaRPr lang="en-US" sz="1600" dirty="0"/>
          </a:p>
        </p:txBody>
      </p:sp>
      <p:sp>
        <p:nvSpPr>
          <p:cNvPr id="102" name="pole tekstowe 101"/>
          <p:cNvSpPr txBox="1"/>
          <p:nvPr/>
        </p:nvSpPr>
        <p:spPr>
          <a:xfrm>
            <a:off x="35497" y="3068960"/>
            <a:ext cx="4303160" cy="2800767"/>
          </a:xfrm>
          <a:prstGeom prst="rect">
            <a:avLst/>
          </a:prstGeom>
          <a:noFill/>
        </p:spPr>
        <p:txBody>
          <a:bodyPr wrap="square" rtlCol="0">
            <a:spAutoFit/>
          </a:bodyPr>
          <a:lstStyle/>
          <a:p>
            <a:r>
              <a:rPr lang="en-US" sz="1600" b="1" dirty="0" smtClean="0"/>
              <a:t>VPH-Share implementation:</a:t>
            </a:r>
          </a:p>
          <a:p>
            <a:pPr marL="177800" indent="-177800">
              <a:buFont typeface="Arial" pitchFamily="34" charset="0"/>
              <a:buChar char="•"/>
            </a:pPr>
            <a:r>
              <a:rPr lang="pl-PL" sz="1600" dirty="0" smtClean="0"/>
              <a:t>S</a:t>
            </a:r>
            <a:r>
              <a:rPr lang="en-US" sz="1600" dirty="0" err="1" smtClean="0"/>
              <a:t>calable</a:t>
            </a:r>
            <a:r>
              <a:rPr lang="en-US" sz="1600" dirty="0" smtClean="0"/>
              <a:t> workflow deployed </a:t>
            </a:r>
            <a:r>
              <a:rPr lang="pl-PL" sz="1600" dirty="0" err="1" smtClean="0"/>
              <a:t>entirely</a:t>
            </a:r>
            <a:r>
              <a:rPr lang="pl-PL" sz="1600" dirty="0" smtClean="0"/>
              <a:t> </a:t>
            </a:r>
            <a:r>
              <a:rPr lang="en-US" sz="1600" dirty="0" smtClean="0"/>
              <a:t>using VPH-Share tools and services</a:t>
            </a:r>
            <a:r>
              <a:rPr lang="pl-PL" sz="1600" dirty="0" smtClean="0"/>
              <a:t>.</a:t>
            </a:r>
            <a:endParaRPr lang="en-US" sz="1600" dirty="0" smtClean="0"/>
          </a:p>
          <a:p>
            <a:pPr marL="177800" indent="-177800">
              <a:buFont typeface="Arial" pitchFamily="34" charset="0"/>
              <a:buChar char="•"/>
            </a:pPr>
            <a:r>
              <a:rPr lang="en-US" sz="1600" dirty="0" smtClean="0"/>
              <a:t>Consists of a </a:t>
            </a:r>
            <a:r>
              <a:rPr lang="en-US" sz="1600" dirty="0" err="1" smtClean="0"/>
              <a:t>RabbitMQ</a:t>
            </a:r>
            <a:r>
              <a:rPr lang="en-US" sz="1600" dirty="0" smtClean="0"/>
              <a:t> server and a number of clients processing computational tasks in parallel</a:t>
            </a:r>
            <a:r>
              <a:rPr lang="pl-PL" sz="1600" dirty="0" smtClean="0"/>
              <a:t>, </a:t>
            </a:r>
            <a:r>
              <a:rPr lang="pl-PL" sz="1600" dirty="0" err="1" smtClean="0"/>
              <a:t>each</a:t>
            </a:r>
            <a:r>
              <a:rPr lang="pl-PL" sz="1600" dirty="0" smtClean="0"/>
              <a:t> </a:t>
            </a:r>
            <a:r>
              <a:rPr lang="pl-PL" sz="1600" dirty="0" err="1" smtClean="0"/>
              <a:t>registered</a:t>
            </a:r>
            <a:r>
              <a:rPr lang="pl-PL" sz="1600" dirty="0" smtClean="0"/>
              <a:t> as </a:t>
            </a:r>
            <a:r>
              <a:rPr lang="pl-PL" sz="1600" dirty="0" err="1" smtClean="0"/>
              <a:t>an</a:t>
            </a:r>
            <a:r>
              <a:rPr lang="pl-PL" sz="1600" dirty="0" smtClean="0"/>
              <a:t> </a:t>
            </a:r>
            <a:r>
              <a:rPr lang="pl-PL" sz="1600" dirty="0" err="1" smtClean="0"/>
              <a:t>Atomic</a:t>
            </a:r>
            <a:r>
              <a:rPr lang="pl-PL" sz="1600" dirty="0" smtClean="0"/>
              <a:t> Service.</a:t>
            </a:r>
            <a:endParaRPr lang="en-US" sz="1600" dirty="0" smtClean="0"/>
          </a:p>
          <a:p>
            <a:pPr marL="177800" indent="-177800">
              <a:buFont typeface="Arial" pitchFamily="34" charset="0"/>
              <a:buChar char="•"/>
            </a:pPr>
            <a:r>
              <a:rPr lang="en-US" sz="1600" dirty="0" smtClean="0"/>
              <a:t>The server and client Atomic Services are launched by a script which communicates directly withe the Cloud Facade API</a:t>
            </a:r>
            <a:r>
              <a:rPr lang="pl-PL" sz="1600" dirty="0" smtClean="0"/>
              <a:t>.</a:t>
            </a:r>
            <a:endParaRPr lang="en-US" sz="1600" dirty="0" smtClean="0"/>
          </a:p>
          <a:p>
            <a:pPr marL="177800" indent="-177800">
              <a:buFont typeface="Arial" pitchFamily="34" charset="0"/>
              <a:buChar char="•"/>
            </a:pPr>
            <a:r>
              <a:rPr lang="en-US" sz="1600" dirty="0" smtClean="0"/>
              <a:t>Small-scale runs successfully competed, large-scale run in progress. </a:t>
            </a:r>
          </a:p>
        </p:txBody>
      </p:sp>
    </p:spTree>
    <p:extLst>
      <p:ext uri="{BB962C8B-B14F-4D97-AF65-F5344CB8AC3E}">
        <p14:creationId xmlns:p14="http://schemas.microsoft.com/office/powerpoint/2010/main" val="358847598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p:cNvSpPr txBox="1"/>
          <p:nvPr/>
        </p:nvSpPr>
        <p:spPr>
          <a:xfrm>
            <a:off x="143680" y="5287781"/>
            <a:ext cx="8229600" cy="1068633"/>
          </a:xfrm>
          <a:prstGeom prst="rect">
            <a:avLst/>
          </a:prstGeom>
          <a:noFill/>
        </p:spPr>
        <p:txBody>
          <a:bodyPr lIns="82936" tIns="41469" rIns="82936" bIns="41469">
            <a:spAutoFit/>
          </a:bodyPr>
          <a:lstStyle/>
          <a:p>
            <a:pPr>
              <a:defRPr/>
            </a:pPr>
            <a:r>
              <a:rPr lang="pl-PL" sz="1600" dirty="0">
                <a:latin typeface="+mj-lt"/>
              </a:rPr>
              <a:t>Deployment of the </a:t>
            </a:r>
            <a:r>
              <a:rPr lang="pl-PL" sz="1600" dirty="0" err="1">
                <a:latin typeface="+mj-lt"/>
              </a:rPr>
              <a:t>OncoSimulator</a:t>
            </a:r>
            <a:r>
              <a:rPr lang="pl-PL" sz="1600" dirty="0">
                <a:latin typeface="+mj-lt"/>
              </a:rPr>
              <a:t> </a:t>
            </a:r>
            <a:r>
              <a:rPr lang="pl-PL" sz="1600" dirty="0" err="1">
                <a:latin typeface="+mj-lt"/>
              </a:rPr>
              <a:t>Tool</a:t>
            </a:r>
            <a:r>
              <a:rPr lang="pl-PL" sz="1600" dirty="0">
                <a:latin typeface="+mj-lt"/>
              </a:rPr>
              <a:t> on VPH-</a:t>
            </a:r>
            <a:r>
              <a:rPr lang="pl-PL" sz="1600" dirty="0" err="1">
                <a:latin typeface="+mj-lt"/>
              </a:rPr>
              <a:t>Share</a:t>
            </a:r>
            <a:r>
              <a:rPr lang="pl-PL" sz="1600" dirty="0">
                <a:latin typeface="+mj-lt"/>
              </a:rPr>
              <a:t> </a:t>
            </a:r>
            <a:r>
              <a:rPr lang="pl-PL" sz="1600" dirty="0" err="1" smtClean="0">
                <a:latin typeface="+mj-lt"/>
              </a:rPr>
              <a:t>resources</a:t>
            </a:r>
            <a:r>
              <a:rPr lang="en-US" sz="1600" dirty="0">
                <a:latin typeface="+mj-lt"/>
              </a:rPr>
              <a:t>:</a:t>
            </a:r>
            <a:endParaRPr lang="pl-PL" sz="1600" dirty="0">
              <a:latin typeface="+mj-lt"/>
            </a:endParaRPr>
          </a:p>
          <a:p>
            <a:pPr marL="161282" indent="-161282">
              <a:buFont typeface="Arial" pitchFamily="34" charset="0"/>
              <a:buChar char="•"/>
              <a:defRPr/>
            </a:pPr>
            <a:r>
              <a:rPr lang="pl-PL" sz="1600" dirty="0" err="1">
                <a:latin typeface="+mj-lt"/>
              </a:rPr>
              <a:t>Uses</a:t>
            </a:r>
            <a:r>
              <a:rPr lang="pl-PL" sz="1600" dirty="0">
                <a:latin typeface="+mj-lt"/>
              </a:rPr>
              <a:t> a </a:t>
            </a:r>
            <a:r>
              <a:rPr lang="pl-PL" sz="1600" dirty="0" err="1">
                <a:latin typeface="+mj-lt"/>
              </a:rPr>
              <a:t>custom</a:t>
            </a:r>
            <a:r>
              <a:rPr lang="pl-PL" sz="1600" dirty="0">
                <a:latin typeface="+mj-lt"/>
              </a:rPr>
              <a:t> </a:t>
            </a:r>
            <a:r>
              <a:rPr lang="pl-PL" sz="1600" dirty="0" err="1">
                <a:latin typeface="+mj-lt"/>
              </a:rPr>
              <a:t>Atomic</a:t>
            </a:r>
            <a:r>
              <a:rPr lang="pl-PL" sz="1600" dirty="0">
                <a:latin typeface="+mj-lt"/>
              </a:rPr>
              <a:t> Service as </a:t>
            </a:r>
            <a:r>
              <a:rPr lang="pl-PL" sz="1600" dirty="0" err="1">
                <a:latin typeface="+mj-lt"/>
              </a:rPr>
              <a:t>the</a:t>
            </a:r>
            <a:r>
              <a:rPr lang="pl-PL" sz="1600" dirty="0">
                <a:latin typeface="+mj-lt"/>
              </a:rPr>
              <a:t> </a:t>
            </a:r>
            <a:r>
              <a:rPr lang="pl-PL" sz="1600" dirty="0" err="1">
                <a:latin typeface="+mj-lt"/>
              </a:rPr>
              <a:t>computational</a:t>
            </a:r>
            <a:r>
              <a:rPr lang="pl-PL" sz="1600" dirty="0">
                <a:latin typeface="+mj-lt"/>
              </a:rPr>
              <a:t> </a:t>
            </a:r>
            <a:r>
              <a:rPr lang="pl-PL" sz="1600" dirty="0" err="1">
                <a:latin typeface="+mj-lt"/>
              </a:rPr>
              <a:t>backend</a:t>
            </a:r>
            <a:r>
              <a:rPr lang="pl-PL" sz="1600" dirty="0">
                <a:latin typeface="+mj-lt"/>
              </a:rPr>
              <a:t>.</a:t>
            </a:r>
          </a:p>
          <a:p>
            <a:pPr marL="161282" indent="-161282">
              <a:buFont typeface="Arial" pitchFamily="34" charset="0"/>
              <a:buChar char="•"/>
              <a:defRPr/>
            </a:pPr>
            <a:r>
              <a:rPr lang="pl-PL" sz="1600" dirty="0" err="1">
                <a:latin typeface="+mj-lt"/>
              </a:rPr>
              <a:t>Features</a:t>
            </a:r>
            <a:r>
              <a:rPr lang="pl-PL" sz="1600" dirty="0">
                <a:latin typeface="+mj-lt"/>
              </a:rPr>
              <a:t> </a:t>
            </a:r>
            <a:r>
              <a:rPr lang="pl-PL" sz="1600" dirty="0" err="1">
                <a:latin typeface="+mj-lt"/>
              </a:rPr>
              <a:t>integration</a:t>
            </a:r>
            <a:r>
              <a:rPr lang="pl-PL" sz="1600" dirty="0">
                <a:latin typeface="+mj-lt"/>
              </a:rPr>
              <a:t> of data </a:t>
            </a:r>
            <a:r>
              <a:rPr lang="pl-PL" sz="1600" dirty="0" err="1">
                <a:latin typeface="+mj-lt"/>
              </a:rPr>
              <a:t>storage</a:t>
            </a:r>
            <a:r>
              <a:rPr lang="pl-PL" sz="1600" dirty="0">
                <a:latin typeface="+mj-lt"/>
              </a:rPr>
              <a:t> resources</a:t>
            </a:r>
          </a:p>
          <a:p>
            <a:pPr marL="161282" indent="-161282">
              <a:buFont typeface="Arial" pitchFamily="34" charset="0"/>
              <a:buChar char="•"/>
              <a:defRPr/>
            </a:pPr>
            <a:r>
              <a:rPr lang="pl-PL" sz="1600" dirty="0" err="1">
                <a:latin typeface="+mj-lt"/>
              </a:rPr>
              <a:t>OncoSimulator</a:t>
            </a:r>
            <a:r>
              <a:rPr lang="pl-PL" sz="1600" dirty="0">
                <a:latin typeface="+mj-lt"/>
              </a:rPr>
              <a:t> AS </a:t>
            </a:r>
            <a:r>
              <a:rPr lang="pl-PL" sz="1600" dirty="0" err="1">
                <a:latin typeface="+mj-lt"/>
              </a:rPr>
              <a:t>also</a:t>
            </a:r>
            <a:r>
              <a:rPr lang="pl-PL" sz="1600" dirty="0">
                <a:latin typeface="+mj-lt"/>
              </a:rPr>
              <a:t> </a:t>
            </a:r>
            <a:r>
              <a:rPr lang="pl-PL" sz="1600" dirty="0" err="1">
                <a:latin typeface="+mj-lt"/>
              </a:rPr>
              <a:t>registered</a:t>
            </a:r>
            <a:r>
              <a:rPr lang="pl-PL" sz="1600" dirty="0">
                <a:latin typeface="+mj-lt"/>
              </a:rPr>
              <a:t> in VPH-</a:t>
            </a:r>
            <a:r>
              <a:rPr lang="pl-PL" sz="1600" dirty="0" err="1">
                <a:latin typeface="+mj-lt"/>
              </a:rPr>
              <a:t>Share</a:t>
            </a:r>
            <a:r>
              <a:rPr lang="pl-PL" sz="1600" dirty="0">
                <a:latin typeface="+mj-lt"/>
              </a:rPr>
              <a:t> </a:t>
            </a:r>
            <a:r>
              <a:rPr lang="pl-PL" sz="1600" dirty="0" err="1">
                <a:latin typeface="+mj-lt"/>
              </a:rPr>
              <a:t>metadata</a:t>
            </a:r>
            <a:r>
              <a:rPr lang="pl-PL" sz="1600" dirty="0">
                <a:latin typeface="+mj-lt"/>
              </a:rPr>
              <a:t> </a:t>
            </a:r>
            <a:r>
              <a:rPr lang="pl-PL" sz="1600" dirty="0" err="1" smtClean="0">
                <a:latin typeface="+mj-lt"/>
              </a:rPr>
              <a:t>store</a:t>
            </a:r>
            <a:endParaRPr lang="pl-PL" sz="1600" dirty="0">
              <a:latin typeface="+mj-lt"/>
            </a:endParaRPr>
          </a:p>
        </p:txBody>
      </p:sp>
      <p:sp>
        <p:nvSpPr>
          <p:cNvPr id="143" name="Prostokąt zaokrąglony 142"/>
          <p:cNvSpPr/>
          <p:nvPr/>
        </p:nvSpPr>
        <p:spPr bwMode="auto">
          <a:xfrm>
            <a:off x="770800" y="2376250"/>
            <a:ext cx="2069280" cy="1777147"/>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 name="Grupa 289"/>
          <p:cNvGrpSpPr>
            <a:grpSpLocks/>
          </p:cNvGrpSpPr>
          <p:nvPr/>
        </p:nvGrpSpPr>
        <p:grpSpPr bwMode="auto">
          <a:xfrm>
            <a:off x="1235920" y="2232234"/>
            <a:ext cx="1203840" cy="276509"/>
            <a:chOff x="2392910" y="1835620"/>
            <a:chExt cx="1715239" cy="305238"/>
          </a:xfrm>
        </p:grpSpPr>
        <p:sp>
          <p:nvSpPr>
            <p:cNvPr id="145" name="Prostokąt zaokrąglony 144"/>
            <p:cNvSpPr/>
            <p:nvPr/>
          </p:nvSpPr>
          <p:spPr bwMode="auto">
            <a:xfrm>
              <a:off x="2392910" y="1835620"/>
              <a:ext cx="171523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60"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a:latin typeface="Calibri" pitchFamily="34" charset="0"/>
                </a:rPr>
                <a:t>P-Medicine Portal</a:t>
              </a:r>
              <a:endParaRPr lang="en-US" sz="1100">
                <a:latin typeface="Calibri" pitchFamily="34" charset="0"/>
              </a:endParaRPr>
            </a:p>
          </p:txBody>
        </p:sp>
      </p:grpSp>
      <p:sp>
        <p:nvSpPr>
          <p:cNvPr id="147" name="Prostokąt zaokrąglony 300"/>
          <p:cNvSpPr/>
          <p:nvPr/>
        </p:nvSpPr>
        <p:spPr bwMode="auto">
          <a:xfrm>
            <a:off x="1113520" y="3547093"/>
            <a:ext cx="1419840" cy="391721"/>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 name="Grupa 343"/>
          <p:cNvGrpSpPr>
            <a:grpSpLocks/>
          </p:cNvGrpSpPr>
          <p:nvPr/>
        </p:nvGrpSpPr>
        <p:grpSpPr bwMode="auto">
          <a:xfrm>
            <a:off x="1152400" y="936099"/>
            <a:ext cx="1221120" cy="770481"/>
            <a:chOff x="525463" y="1477963"/>
            <a:chExt cx="1346497" cy="849312"/>
          </a:xfrm>
        </p:grpSpPr>
        <p:sp>
          <p:nvSpPr>
            <p:cNvPr id="24655" name="pole tekstowe 191"/>
            <p:cNvSpPr txBox="1">
              <a:spLocks noChangeArrowheads="1"/>
            </p:cNvSpPr>
            <p:nvPr/>
          </p:nvSpPr>
          <p:spPr bwMode="auto">
            <a:xfrm>
              <a:off x="525463" y="2051645"/>
              <a:ext cx="1346497" cy="254449"/>
            </a:xfrm>
            <a:prstGeom prst="rect">
              <a:avLst/>
            </a:prstGeom>
            <a:noFill/>
            <a:ln w="9525">
              <a:noFill/>
              <a:miter lim="800000"/>
              <a:headEnd/>
              <a:tailEnd/>
            </a:ln>
          </p:spPr>
          <p:txBody>
            <a:bodyPr>
              <a:spAutoFit/>
            </a:bodyPr>
            <a:lstStyle/>
            <a:p>
              <a:pPr algn="ctr"/>
              <a:r>
                <a:rPr lang="pl-PL" sz="900">
                  <a:latin typeface="Calibri" pitchFamily="34" charset="0"/>
                </a:rPr>
                <a:t>P-Medicine users</a:t>
              </a:r>
            </a:p>
          </p:txBody>
        </p:sp>
        <p:sp>
          <p:nvSpPr>
            <p:cNvPr id="154" name="Prostokąt zaokrąglony 153"/>
            <p:cNvSpPr/>
            <p:nvPr/>
          </p:nvSpPr>
          <p:spPr bwMode="auto">
            <a:xfrm>
              <a:off x="590564" y="1477963"/>
              <a:ext cx="1209942" cy="84931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57" name="Obraz 199" descr="admin.png"/>
            <p:cNvPicPr>
              <a:picLocks noChangeAspect="1"/>
            </p:cNvPicPr>
            <p:nvPr/>
          </p:nvPicPr>
          <p:blipFill>
            <a:blip r:embed="rId2" cstate="print"/>
            <a:srcRect/>
            <a:stretch>
              <a:fillRect/>
            </a:stretch>
          </p:blipFill>
          <p:spPr bwMode="auto">
            <a:xfrm>
              <a:off x="719832" y="1547589"/>
              <a:ext cx="394824" cy="504023"/>
            </a:xfrm>
            <a:prstGeom prst="rect">
              <a:avLst/>
            </a:prstGeom>
            <a:noFill/>
            <a:ln w="9525">
              <a:noFill/>
              <a:miter lim="800000"/>
              <a:headEnd/>
              <a:tailEnd/>
            </a:ln>
          </p:spPr>
        </p:pic>
        <p:pic>
          <p:nvPicPr>
            <p:cNvPr id="24658" name="Obraz 200" descr="admin.png"/>
            <p:cNvPicPr>
              <a:picLocks noChangeAspect="1"/>
            </p:cNvPicPr>
            <p:nvPr/>
          </p:nvPicPr>
          <p:blipFill>
            <a:blip r:embed="rId3" cstate="print"/>
            <a:srcRect/>
            <a:stretch>
              <a:fillRect/>
            </a:stretch>
          </p:blipFill>
          <p:spPr bwMode="auto">
            <a:xfrm>
              <a:off x="1300801" y="1547589"/>
              <a:ext cx="393162" cy="503832"/>
            </a:xfrm>
            <a:prstGeom prst="rect">
              <a:avLst/>
            </a:prstGeom>
            <a:noFill/>
            <a:ln w="9525">
              <a:noFill/>
              <a:miter lim="800000"/>
              <a:headEnd/>
              <a:tailEnd/>
            </a:ln>
          </p:spPr>
        </p:pic>
      </p:grpSp>
      <p:sp>
        <p:nvSpPr>
          <p:cNvPr id="24584" name="pole tekstowe 303"/>
          <p:cNvSpPr txBox="1">
            <a:spLocks noChangeArrowheads="1"/>
          </p:cNvSpPr>
          <p:nvPr/>
        </p:nvSpPr>
        <p:spPr bwMode="auto">
          <a:xfrm>
            <a:off x="1067440" y="3547093"/>
            <a:ext cx="1512000" cy="419084"/>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VITRALL Visualization Service</a:t>
            </a:r>
          </a:p>
        </p:txBody>
      </p:sp>
      <p:sp>
        <p:nvSpPr>
          <p:cNvPr id="161" name="Prostokąt zaokrąglony 160"/>
          <p:cNvSpPr/>
          <p:nvPr/>
        </p:nvSpPr>
        <p:spPr bwMode="auto">
          <a:xfrm>
            <a:off x="4660240" y="1782908"/>
            <a:ext cx="3512160" cy="1880837"/>
          </a:xfrm>
          <a:prstGeom prst="roundRect">
            <a:avLst>
              <a:gd name="adj" fmla="val 491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4" name="Grupa 289"/>
          <p:cNvGrpSpPr>
            <a:grpSpLocks/>
          </p:cNvGrpSpPr>
          <p:nvPr/>
        </p:nvGrpSpPr>
        <p:grpSpPr bwMode="auto">
          <a:xfrm>
            <a:off x="5116720" y="1651854"/>
            <a:ext cx="2613601" cy="276509"/>
            <a:chOff x="1888237" y="1835618"/>
            <a:chExt cx="3723394" cy="305238"/>
          </a:xfrm>
        </p:grpSpPr>
        <p:sp>
          <p:nvSpPr>
            <p:cNvPr id="163" name="Prostokąt zaokrąglony 162"/>
            <p:cNvSpPr/>
            <p:nvPr/>
          </p:nvSpPr>
          <p:spPr bwMode="auto">
            <a:xfrm>
              <a:off x="1888237" y="1835618"/>
              <a:ext cx="3629552"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54" name="pole tekstowe 291"/>
            <p:cNvSpPr txBox="1">
              <a:spLocks noChangeArrowheads="1"/>
            </p:cNvSpPr>
            <p:nvPr/>
          </p:nvSpPr>
          <p:spPr bwMode="auto">
            <a:xfrm>
              <a:off x="1888239" y="1835619"/>
              <a:ext cx="3723392" cy="288791"/>
            </a:xfrm>
            <a:prstGeom prst="rect">
              <a:avLst/>
            </a:prstGeom>
            <a:noFill/>
            <a:ln w="9525">
              <a:noFill/>
              <a:miter lim="800000"/>
              <a:headEnd/>
              <a:tailEnd/>
            </a:ln>
          </p:spPr>
          <p:txBody>
            <a:bodyPr>
              <a:spAutoFit/>
            </a:bodyPr>
            <a:lstStyle/>
            <a:p>
              <a:r>
                <a:rPr lang="pl-PL" sz="1100">
                  <a:latin typeface="Calibri" pitchFamily="34" charset="0"/>
                </a:rPr>
                <a:t>VPH-Share Computational Cloud Platform</a:t>
              </a:r>
              <a:endParaRPr lang="en-US" sz="1100">
                <a:latin typeface="Calibri" pitchFamily="34" charset="0"/>
              </a:endParaRPr>
            </a:p>
          </p:txBody>
        </p:sp>
      </p:grpSp>
      <p:grpSp>
        <p:nvGrpSpPr>
          <p:cNvPr id="6" name="Grupa 206"/>
          <p:cNvGrpSpPr>
            <a:grpSpLocks/>
          </p:cNvGrpSpPr>
          <p:nvPr/>
        </p:nvGrpSpPr>
        <p:grpSpPr bwMode="auto">
          <a:xfrm>
            <a:off x="1133680" y="1787228"/>
            <a:ext cx="1239840" cy="432045"/>
            <a:chOff x="849344" y="2492896"/>
            <a:chExt cx="1240235" cy="432048"/>
          </a:xfrm>
        </p:grpSpPr>
        <p:cxnSp>
          <p:nvCxnSpPr>
            <p:cNvPr id="166" name="Łącznik prosty 84"/>
            <p:cNvCxnSpPr/>
            <p:nvPr/>
          </p:nvCxnSpPr>
          <p:spPr>
            <a:xfrm>
              <a:off x="1494669"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Łącznik prosty 166"/>
            <p:cNvCxnSpPr/>
            <p:nvPr/>
          </p:nvCxnSpPr>
          <p:spPr>
            <a:xfrm>
              <a:off x="849344" y="2492896"/>
              <a:ext cx="1240235"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sp>
        <p:nvSpPr>
          <p:cNvPr id="212" name="Prostokąt zaokrąglony 211"/>
          <p:cNvSpPr/>
          <p:nvPr/>
        </p:nvSpPr>
        <p:spPr bwMode="auto">
          <a:xfrm>
            <a:off x="4258480" y="2141505"/>
            <a:ext cx="532800" cy="424844"/>
          </a:xfrm>
          <a:prstGeom prst="roundRect">
            <a:avLst>
              <a:gd name="adj" fmla="val 1269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589" name="pole tekstowe 291"/>
          <p:cNvSpPr txBox="1">
            <a:spLocks noChangeArrowheads="1"/>
          </p:cNvSpPr>
          <p:nvPr/>
        </p:nvSpPr>
        <p:spPr bwMode="auto">
          <a:xfrm>
            <a:off x="4006481" y="2140065"/>
            <a:ext cx="1028160" cy="446266"/>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a:t>
            </a:r>
          </a:p>
          <a:p>
            <a:pPr algn="ctr"/>
            <a:r>
              <a:rPr lang="pl-PL" sz="1100">
                <a:latin typeface="Calibri" pitchFamily="34" charset="0"/>
              </a:rPr>
              <a:t>Facade</a:t>
            </a:r>
          </a:p>
        </p:txBody>
      </p:sp>
      <p:grpSp>
        <p:nvGrpSpPr>
          <p:cNvPr id="7" name="Grupa 144"/>
          <p:cNvGrpSpPr>
            <a:grpSpLocks/>
          </p:cNvGrpSpPr>
          <p:nvPr/>
        </p:nvGrpSpPr>
        <p:grpSpPr bwMode="auto">
          <a:xfrm>
            <a:off x="4113041" y="2252397"/>
            <a:ext cx="145440" cy="72008"/>
            <a:chOff x="2987824" y="3465003"/>
            <a:chExt cx="144851" cy="72009"/>
          </a:xfrm>
        </p:grpSpPr>
        <p:cxnSp>
          <p:nvCxnSpPr>
            <p:cNvPr id="215" name="Łącznik prosty 214"/>
            <p:cNvCxnSpPr/>
            <p:nvPr/>
          </p:nvCxnSpPr>
          <p:spPr>
            <a:xfrm>
              <a:off x="3059533" y="3501008"/>
              <a:ext cx="73142"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216" name="Elipsa 215"/>
            <p:cNvSpPr/>
            <p:nvPr/>
          </p:nvSpPr>
          <p:spPr>
            <a:xfrm>
              <a:off x="2987824" y="3465003"/>
              <a:ext cx="71709"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8" name="Grupa 256"/>
          <p:cNvGrpSpPr>
            <a:grpSpLocks/>
          </p:cNvGrpSpPr>
          <p:nvPr/>
        </p:nvGrpSpPr>
        <p:grpSpPr bwMode="auto">
          <a:xfrm>
            <a:off x="5229040" y="2045015"/>
            <a:ext cx="1028160" cy="599103"/>
            <a:chOff x="5580112" y="2564904"/>
            <a:chExt cx="1028156" cy="600164"/>
          </a:xfrm>
        </p:grpSpPr>
        <p:sp>
          <p:nvSpPr>
            <p:cNvPr id="251" name="Prostokąt zaokrąglony 250"/>
            <p:cNvSpPr/>
            <p:nvPr/>
          </p:nvSpPr>
          <p:spPr bwMode="auto">
            <a:xfrm>
              <a:off x="5652112" y="2589430"/>
              <a:ext cx="866877" cy="536685"/>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8" name="pole tekstowe 291"/>
            <p:cNvSpPr txBox="1">
              <a:spLocks noChangeArrowheads="1"/>
            </p:cNvSpPr>
            <p:nvPr/>
          </p:nvSpPr>
          <p:spPr bwMode="auto">
            <a:xfrm>
              <a:off x="5580112" y="2564904"/>
              <a:ext cx="1028156" cy="600164"/>
            </a:xfrm>
            <a:prstGeom prst="rect">
              <a:avLst/>
            </a:prstGeom>
            <a:noFill/>
            <a:ln w="9525">
              <a:noFill/>
              <a:miter lim="800000"/>
              <a:headEnd/>
              <a:tailEnd/>
            </a:ln>
          </p:spPr>
          <p:txBody>
            <a:bodyPr>
              <a:spAutoFit/>
            </a:bodyPr>
            <a:lstStyle/>
            <a:p>
              <a:pPr algn="ctr"/>
              <a:r>
                <a:rPr lang="pl-PL" sz="1100">
                  <a:latin typeface="Calibri" pitchFamily="34" charset="0"/>
                </a:rPr>
                <a:t>Atmosphere Management Service (AMS)</a:t>
              </a:r>
              <a:endParaRPr lang="en-US" sz="1100">
                <a:latin typeface="Calibri" pitchFamily="34" charset="0"/>
              </a:endParaRPr>
            </a:p>
          </p:txBody>
        </p:sp>
      </p:grpSp>
      <p:grpSp>
        <p:nvGrpSpPr>
          <p:cNvPr id="9" name="Grupa 255"/>
          <p:cNvGrpSpPr>
            <a:grpSpLocks/>
          </p:cNvGrpSpPr>
          <p:nvPr/>
        </p:nvGrpSpPr>
        <p:grpSpPr bwMode="auto">
          <a:xfrm>
            <a:off x="6677681" y="2201997"/>
            <a:ext cx="1052640" cy="286617"/>
            <a:chOff x="6740866" y="2710507"/>
            <a:chExt cx="1052366" cy="286713"/>
          </a:xfrm>
        </p:grpSpPr>
        <p:sp>
          <p:nvSpPr>
            <p:cNvPr id="256" name="Prostokąt zaokrąglony 255"/>
            <p:cNvSpPr/>
            <p:nvPr/>
          </p:nvSpPr>
          <p:spPr bwMode="auto">
            <a:xfrm>
              <a:off x="6740866" y="2710507"/>
              <a:ext cx="1052366" cy="285246"/>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5" name="pole tekstowe 291"/>
            <p:cNvSpPr txBox="1">
              <a:spLocks noChangeArrowheads="1"/>
            </p:cNvSpPr>
            <p:nvPr/>
          </p:nvSpPr>
          <p:spPr bwMode="auto">
            <a:xfrm>
              <a:off x="6932294" y="2735522"/>
              <a:ext cx="860936" cy="261698"/>
            </a:xfrm>
            <a:prstGeom prst="rect">
              <a:avLst/>
            </a:prstGeom>
            <a:noFill/>
            <a:ln w="9525">
              <a:noFill/>
              <a:miter lim="800000"/>
              <a:headEnd/>
              <a:tailEnd/>
            </a:ln>
          </p:spPr>
          <p:txBody>
            <a:bodyPr>
              <a:spAutoFit/>
            </a:bodyPr>
            <a:lstStyle/>
            <a:p>
              <a:pPr algn="ctr"/>
              <a:r>
                <a:rPr lang="pl-PL" sz="1100">
                  <a:latin typeface="Calibri" pitchFamily="34" charset="0"/>
                </a:rPr>
                <a:t>AIR registry</a:t>
              </a:r>
            </a:p>
          </p:txBody>
        </p:sp>
        <p:pic>
          <p:nvPicPr>
            <p:cNvPr id="24646" name="Obraz 254" descr="1368547602_onebit_14.png"/>
            <p:cNvPicPr>
              <a:picLocks noChangeAspect="1"/>
            </p:cNvPicPr>
            <p:nvPr/>
          </p:nvPicPr>
          <p:blipFill>
            <a:blip r:embed="rId4" cstate="print"/>
            <a:srcRect/>
            <a:stretch>
              <a:fillRect/>
            </a:stretch>
          </p:blipFill>
          <p:spPr bwMode="auto">
            <a:xfrm>
              <a:off x="6778621" y="2727800"/>
              <a:ext cx="252171" cy="252172"/>
            </a:xfrm>
            <a:prstGeom prst="rect">
              <a:avLst/>
            </a:prstGeom>
            <a:noFill/>
            <a:ln w="9525">
              <a:noFill/>
              <a:miter lim="800000"/>
              <a:headEnd/>
              <a:tailEnd/>
            </a:ln>
          </p:spPr>
        </p:pic>
      </p:grpSp>
      <p:sp>
        <p:nvSpPr>
          <p:cNvPr id="259" name="Prostokąt zaokrąglony 258"/>
          <p:cNvSpPr/>
          <p:nvPr/>
        </p:nvSpPr>
        <p:spPr bwMode="auto">
          <a:xfrm>
            <a:off x="919121" y="2592272"/>
            <a:ext cx="1776960" cy="49685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594" name="pole tekstowe 291"/>
          <p:cNvSpPr txBox="1">
            <a:spLocks noChangeArrowheads="1"/>
          </p:cNvSpPr>
          <p:nvPr/>
        </p:nvSpPr>
        <p:spPr bwMode="auto">
          <a:xfrm>
            <a:off x="936400" y="2618195"/>
            <a:ext cx="1687680" cy="427725"/>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OncoSimulator Submission Form</a:t>
            </a:r>
            <a:endParaRPr lang="en-US" sz="1100">
              <a:latin typeface="Calibri" pitchFamily="34" charset="0"/>
            </a:endParaRPr>
          </a:p>
        </p:txBody>
      </p:sp>
      <p:sp>
        <p:nvSpPr>
          <p:cNvPr id="265" name="Prostokąt zaokrąglony 264"/>
          <p:cNvSpPr/>
          <p:nvPr/>
        </p:nvSpPr>
        <p:spPr bwMode="auto">
          <a:xfrm>
            <a:off x="770800" y="4464469"/>
            <a:ext cx="2069280" cy="780562"/>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0" name="Grupa 289"/>
          <p:cNvGrpSpPr>
            <a:grpSpLocks/>
          </p:cNvGrpSpPr>
          <p:nvPr/>
        </p:nvGrpSpPr>
        <p:grpSpPr bwMode="auto">
          <a:xfrm>
            <a:off x="1104879" y="4320452"/>
            <a:ext cx="1647715" cy="430888"/>
            <a:chOff x="2392910" y="1835617"/>
            <a:chExt cx="2086995" cy="475660"/>
          </a:xfrm>
        </p:grpSpPr>
        <p:sp>
          <p:nvSpPr>
            <p:cNvPr id="267" name="Prostokąt zaokrąglony 266"/>
            <p:cNvSpPr/>
            <p:nvPr/>
          </p:nvSpPr>
          <p:spPr bwMode="auto">
            <a:xfrm>
              <a:off x="2392910" y="1835617"/>
              <a:ext cx="1867679" cy="30524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43" name="pole tekstowe 291"/>
            <p:cNvSpPr txBox="1">
              <a:spLocks noChangeArrowheads="1"/>
            </p:cNvSpPr>
            <p:nvPr/>
          </p:nvSpPr>
          <p:spPr bwMode="auto">
            <a:xfrm>
              <a:off x="2402394" y="1835618"/>
              <a:ext cx="2077511" cy="475659"/>
            </a:xfrm>
            <a:prstGeom prst="rect">
              <a:avLst/>
            </a:prstGeom>
            <a:noFill/>
            <a:ln w="9525">
              <a:noFill/>
              <a:miter lim="800000"/>
              <a:headEnd/>
              <a:tailEnd/>
            </a:ln>
          </p:spPr>
          <p:txBody>
            <a:bodyPr>
              <a:spAutoFit/>
            </a:bodyPr>
            <a:lstStyle/>
            <a:p>
              <a:r>
                <a:rPr lang="pl-PL" sz="1100">
                  <a:latin typeface="Calibri" pitchFamily="34" charset="0"/>
                </a:rPr>
                <a:t>P-Medicine Data Cloud</a:t>
              </a:r>
              <a:endParaRPr lang="en-US" sz="1100">
                <a:latin typeface="Calibri" pitchFamily="34" charset="0"/>
              </a:endParaRPr>
            </a:p>
          </p:txBody>
        </p:sp>
      </p:grpSp>
      <p:cxnSp>
        <p:nvCxnSpPr>
          <p:cNvPr id="272" name="Łącznik prosty 84"/>
          <p:cNvCxnSpPr/>
          <p:nvPr/>
        </p:nvCxnSpPr>
        <p:spPr bwMode="auto">
          <a:xfrm flipV="1">
            <a:off x="3416081" y="2305683"/>
            <a:ext cx="64800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Łącznik prosty 272"/>
          <p:cNvCxnSpPr/>
          <p:nvPr/>
        </p:nvCxnSpPr>
        <p:spPr bwMode="auto">
          <a:xfrm>
            <a:off x="3418960" y="2305683"/>
            <a:ext cx="0" cy="522774"/>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74" name="Łącznik prosty 84"/>
          <p:cNvCxnSpPr/>
          <p:nvPr/>
        </p:nvCxnSpPr>
        <p:spPr bwMode="auto">
          <a:xfrm flipH="1">
            <a:off x="2700401" y="2828457"/>
            <a:ext cx="718560" cy="0"/>
          </a:xfrm>
          <a:prstGeom prst="straightConnector1">
            <a:avLst/>
          </a:prstGeom>
          <a:ln>
            <a:solidFill>
              <a:srgbClr val="385D8A"/>
            </a:solidFill>
            <a:tailEnd type="none"/>
          </a:ln>
        </p:spPr>
        <p:style>
          <a:lnRef idx="1">
            <a:schemeClr val="accent1"/>
          </a:lnRef>
          <a:fillRef idx="0">
            <a:schemeClr val="accent1"/>
          </a:fillRef>
          <a:effectRef idx="0">
            <a:schemeClr val="accent1"/>
          </a:effectRef>
          <a:fontRef idx="minor">
            <a:schemeClr val="tx1"/>
          </a:fontRef>
        </p:style>
      </p:cxnSp>
      <p:cxnSp>
        <p:nvCxnSpPr>
          <p:cNvPr id="275" name="Łącznik prosty 84"/>
          <p:cNvCxnSpPr/>
          <p:nvPr/>
        </p:nvCxnSpPr>
        <p:spPr bwMode="auto">
          <a:xfrm flipH="1">
            <a:off x="2569361" y="3807760"/>
            <a:ext cx="117648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Łącznik prosty 84"/>
          <p:cNvCxnSpPr/>
          <p:nvPr/>
        </p:nvCxnSpPr>
        <p:spPr>
          <a:xfrm flipH="1" flipV="1">
            <a:off x="6224081" y="2344566"/>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9" name="Prostokąt zaokrąglony 278"/>
          <p:cNvSpPr/>
          <p:nvPr/>
        </p:nvSpPr>
        <p:spPr bwMode="auto">
          <a:xfrm>
            <a:off x="936401" y="3220179"/>
            <a:ext cx="1776960" cy="849689"/>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4603" name="pole tekstowe 291"/>
          <p:cNvSpPr txBox="1">
            <a:spLocks noChangeArrowheads="1"/>
          </p:cNvSpPr>
          <p:nvPr/>
        </p:nvSpPr>
        <p:spPr bwMode="auto">
          <a:xfrm>
            <a:off x="955121" y="3246101"/>
            <a:ext cx="1686240" cy="26066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Visualization window</a:t>
            </a:r>
            <a:endParaRPr lang="en-US" sz="1100">
              <a:latin typeface="Calibri" pitchFamily="34" charset="0"/>
            </a:endParaRPr>
          </a:p>
        </p:txBody>
      </p:sp>
      <p:pic>
        <p:nvPicPr>
          <p:cNvPr id="24604" name="Obraz 254" descr="1368547602_onebit_14.png"/>
          <p:cNvPicPr>
            <a:picLocks noChangeAspect="1"/>
          </p:cNvPicPr>
          <p:nvPr/>
        </p:nvPicPr>
        <p:blipFill>
          <a:blip r:embed="rId4" cstate="print"/>
          <a:srcRect/>
          <a:stretch>
            <a:fillRect/>
          </a:stretch>
        </p:blipFill>
        <p:spPr bwMode="auto">
          <a:xfrm>
            <a:off x="1025680" y="4657449"/>
            <a:ext cx="499680" cy="499733"/>
          </a:xfrm>
          <a:prstGeom prst="rect">
            <a:avLst/>
          </a:prstGeom>
          <a:noFill/>
          <a:ln w="9525">
            <a:noFill/>
            <a:miter lim="800000"/>
            <a:headEnd/>
            <a:tailEnd/>
          </a:ln>
        </p:spPr>
      </p:pic>
      <p:pic>
        <p:nvPicPr>
          <p:cNvPr id="24605" name="Obraz 254" descr="1368547602_onebit_14.png"/>
          <p:cNvPicPr>
            <a:picLocks noChangeAspect="1"/>
          </p:cNvPicPr>
          <p:nvPr/>
        </p:nvPicPr>
        <p:blipFill>
          <a:blip r:embed="rId4" cstate="print"/>
          <a:srcRect/>
          <a:stretch>
            <a:fillRect/>
          </a:stretch>
        </p:blipFill>
        <p:spPr bwMode="auto">
          <a:xfrm>
            <a:off x="1482161" y="4657449"/>
            <a:ext cx="499680" cy="499733"/>
          </a:xfrm>
          <a:prstGeom prst="rect">
            <a:avLst/>
          </a:prstGeom>
          <a:noFill/>
          <a:ln w="9525">
            <a:noFill/>
            <a:miter lim="800000"/>
            <a:headEnd/>
            <a:tailEnd/>
          </a:ln>
        </p:spPr>
      </p:pic>
      <p:sp>
        <p:nvSpPr>
          <p:cNvPr id="24606" name="pole tekstowe 291"/>
          <p:cNvSpPr txBox="1">
            <a:spLocks noChangeArrowheads="1"/>
          </p:cNvSpPr>
          <p:nvPr/>
        </p:nvSpPr>
        <p:spPr bwMode="auto">
          <a:xfrm>
            <a:off x="1786001" y="4657450"/>
            <a:ext cx="1028160" cy="419084"/>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Storage resources</a:t>
            </a:r>
          </a:p>
        </p:txBody>
      </p:sp>
      <p:grpSp>
        <p:nvGrpSpPr>
          <p:cNvPr id="11" name="Grupa 293"/>
          <p:cNvGrpSpPr>
            <a:grpSpLocks/>
          </p:cNvGrpSpPr>
          <p:nvPr/>
        </p:nvGrpSpPr>
        <p:grpSpPr bwMode="auto">
          <a:xfrm>
            <a:off x="4725041" y="2763653"/>
            <a:ext cx="684000" cy="810344"/>
            <a:chOff x="4933807" y="3069171"/>
            <a:chExt cx="753487" cy="893767"/>
          </a:xfrm>
        </p:grpSpPr>
        <p:sp>
          <p:nvSpPr>
            <p:cNvPr id="291" name="Prostokąt zaokrąglony 290"/>
            <p:cNvSpPr/>
            <p:nvPr/>
          </p:nvSpPr>
          <p:spPr bwMode="auto">
            <a:xfrm>
              <a:off x="5032157" y="3069171"/>
              <a:ext cx="583754" cy="85456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40" name="Obraz 118" descr="1368547005_server.png"/>
            <p:cNvPicPr>
              <a:picLocks noChangeAspect="1"/>
            </p:cNvPicPr>
            <p:nvPr/>
          </p:nvPicPr>
          <p:blipFill>
            <a:blip r:embed="rId5" cstate="print"/>
            <a:srcRect/>
            <a:stretch>
              <a:fillRect/>
            </a:stretch>
          </p:blipFill>
          <p:spPr bwMode="auto">
            <a:xfrm>
              <a:off x="5112320" y="3131765"/>
              <a:ext cx="403180" cy="403181"/>
            </a:xfrm>
            <a:prstGeom prst="rect">
              <a:avLst/>
            </a:prstGeom>
            <a:noFill/>
            <a:ln w="9525">
              <a:noFill/>
              <a:miter lim="800000"/>
              <a:headEnd/>
              <a:tailEnd/>
            </a:ln>
          </p:spPr>
        </p:pic>
        <p:sp>
          <p:nvSpPr>
            <p:cNvPr id="24641" name="pole tekstowe 303"/>
            <p:cNvSpPr txBox="1">
              <a:spLocks noChangeArrowheads="1"/>
            </p:cNvSpPr>
            <p:nvPr/>
          </p:nvSpPr>
          <p:spPr bwMode="auto">
            <a:xfrm>
              <a:off x="4933807" y="3480179"/>
              <a:ext cx="753487" cy="482759"/>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Cloud</a:t>
              </a:r>
            </a:p>
            <a:p>
              <a:pPr algn="ctr"/>
              <a:r>
                <a:rPr lang="pl-PL" sz="1100">
                  <a:latin typeface="Calibri" pitchFamily="34" charset="0"/>
                </a:rPr>
                <a:t>HN</a:t>
              </a:r>
            </a:p>
          </p:txBody>
        </p:sp>
      </p:grpSp>
      <p:grpSp>
        <p:nvGrpSpPr>
          <p:cNvPr id="12" name="Grupa 303"/>
          <p:cNvGrpSpPr>
            <a:grpSpLocks/>
          </p:cNvGrpSpPr>
          <p:nvPr/>
        </p:nvGrpSpPr>
        <p:grpSpPr bwMode="auto">
          <a:xfrm>
            <a:off x="5616400" y="2763650"/>
            <a:ext cx="2440800" cy="787858"/>
            <a:chOff x="5877991" y="3059757"/>
            <a:chExt cx="2690713" cy="868967"/>
          </a:xfrm>
        </p:grpSpPr>
        <p:sp>
          <p:nvSpPr>
            <p:cNvPr id="288" name="Prostokąt zaokrąglony 287"/>
            <p:cNvSpPr/>
            <p:nvPr/>
          </p:nvSpPr>
          <p:spPr bwMode="auto">
            <a:xfrm>
              <a:off x="5976412" y="3059757"/>
              <a:ext cx="2592292" cy="86409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627" name="Obraz 65" descr="1368547005_server.png"/>
            <p:cNvPicPr>
              <a:picLocks noChangeAspect="1"/>
            </p:cNvPicPr>
            <p:nvPr/>
          </p:nvPicPr>
          <p:blipFill>
            <a:blip r:embed="rId5" cstate="print"/>
            <a:srcRect/>
            <a:stretch>
              <a:fillRect/>
            </a:stretch>
          </p:blipFill>
          <p:spPr bwMode="auto">
            <a:xfrm>
              <a:off x="6048424" y="3131765"/>
              <a:ext cx="403180" cy="403181"/>
            </a:xfrm>
            <a:prstGeom prst="rect">
              <a:avLst/>
            </a:prstGeom>
            <a:noFill/>
            <a:ln w="9525">
              <a:noFill/>
              <a:miter lim="800000"/>
              <a:headEnd/>
              <a:tailEnd/>
            </a:ln>
          </p:spPr>
        </p:pic>
        <p:sp>
          <p:nvSpPr>
            <p:cNvPr id="24628" name="pole tekstowe 303"/>
            <p:cNvSpPr txBox="1">
              <a:spLocks noChangeArrowheads="1"/>
            </p:cNvSpPr>
            <p:nvPr/>
          </p:nvSpPr>
          <p:spPr bwMode="auto">
            <a:xfrm>
              <a:off x="5877991" y="3462938"/>
              <a:ext cx="753487" cy="465786"/>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Cloud WN</a:t>
              </a:r>
            </a:p>
          </p:txBody>
        </p:sp>
        <p:sp>
          <p:nvSpPr>
            <p:cNvPr id="261" name="Prostokąt zaokrąglony 300"/>
            <p:cNvSpPr/>
            <p:nvPr/>
          </p:nvSpPr>
          <p:spPr bwMode="auto">
            <a:xfrm>
              <a:off x="6481219" y="3174123"/>
              <a:ext cx="2016051" cy="279560"/>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24630" name="pole tekstowe 303"/>
            <p:cNvSpPr txBox="1">
              <a:spLocks noChangeArrowheads="1"/>
            </p:cNvSpPr>
            <p:nvPr/>
          </p:nvSpPr>
          <p:spPr bwMode="auto">
            <a:xfrm>
              <a:off x="6336456" y="3174907"/>
              <a:ext cx="1668463" cy="288534"/>
            </a:xfrm>
            <a:prstGeom prst="rect">
              <a:avLst/>
            </a:prstGeom>
            <a:noFill/>
            <a:ln w="9525">
              <a:noFill/>
              <a:miter lim="800000"/>
              <a:headEnd/>
              <a:tailEnd/>
            </a:ln>
          </p:spPr>
          <p:txBody>
            <a:bodyPr lIns="91430" tIns="45716" rIns="91430" bIns="45716">
              <a:spAutoFit/>
            </a:bodyPr>
            <a:lstStyle/>
            <a:p>
              <a:pPr algn="ctr"/>
              <a:r>
                <a:rPr lang="pl-PL" sz="1100">
                  <a:latin typeface="Calibri" pitchFamily="34" charset="0"/>
                </a:rPr>
                <a:t>OncoSimulator ASI</a:t>
              </a:r>
            </a:p>
          </p:txBody>
        </p:sp>
        <p:sp>
          <p:nvSpPr>
            <p:cNvPr id="295" name="Prostokąt zaokrąglony 300"/>
            <p:cNvSpPr/>
            <p:nvPr/>
          </p:nvSpPr>
          <p:spPr bwMode="auto">
            <a:xfrm>
              <a:off x="6481219" y="3544222"/>
              <a:ext cx="2016051" cy="277973"/>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24632" name="pole tekstowe 303"/>
            <p:cNvSpPr txBox="1">
              <a:spLocks noChangeArrowheads="1"/>
            </p:cNvSpPr>
            <p:nvPr/>
          </p:nvSpPr>
          <p:spPr bwMode="auto">
            <a:xfrm>
              <a:off x="6336456" y="3543580"/>
              <a:ext cx="1668463" cy="288534"/>
            </a:xfrm>
            <a:prstGeom prst="rect">
              <a:avLst/>
            </a:prstGeom>
            <a:noFill/>
            <a:ln w="9525">
              <a:noFill/>
              <a:miter lim="800000"/>
              <a:headEnd/>
              <a:tailEnd/>
            </a:ln>
          </p:spPr>
          <p:txBody>
            <a:bodyPr lIns="91430" tIns="45716" rIns="91430" bIns="45716">
              <a:spAutoFit/>
            </a:bodyPr>
            <a:lstStyle/>
            <a:p>
              <a:pPr algn="ctr"/>
              <a:r>
                <a:rPr lang="pl-PL" sz="1100">
                  <a:latin typeface="Calibri" pitchFamily="34" charset="0"/>
                </a:rPr>
                <a:t>OncoSimulator ASI</a:t>
              </a:r>
            </a:p>
          </p:txBody>
        </p:sp>
        <p:pic>
          <p:nvPicPr>
            <p:cNvPr id="24633" name="Obraz 296" descr="1369234713_gnome-cpu.png"/>
            <p:cNvPicPr>
              <a:picLocks noChangeAspect="1"/>
            </p:cNvPicPr>
            <p:nvPr/>
          </p:nvPicPr>
          <p:blipFill>
            <a:blip r:embed="rId6" cstate="print"/>
            <a:srcRect/>
            <a:stretch>
              <a:fillRect/>
            </a:stretch>
          </p:blipFill>
          <p:spPr bwMode="auto">
            <a:xfrm>
              <a:off x="7848624" y="3246914"/>
              <a:ext cx="144016" cy="144016"/>
            </a:xfrm>
            <a:prstGeom prst="rect">
              <a:avLst/>
            </a:prstGeom>
            <a:noFill/>
            <a:ln w="9525">
              <a:noFill/>
              <a:miter lim="800000"/>
              <a:headEnd/>
              <a:tailEnd/>
            </a:ln>
          </p:spPr>
        </p:pic>
        <p:pic>
          <p:nvPicPr>
            <p:cNvPr id="24634" name="Obraz 297" descr="1369234713_gnome-cpu.png"/>
            <p:cNvPicPr>
              <a:picLocks noChangeAspect="1"/>
            </p:cNvPicPr>
            <p:nvPr/>
          </p:nvPicPr>
          <p:blipFill>
            <a:blip r:embed="rId6" cstate="print"/>
            <a:srcRect/>
            <a:stretch>
              <a:fillRect/>
            </a:stretch>
          </p:blipFill>
          <p:spPr bwMode="auto">
            <a:xfrm>
              <a:off x="7992640" y="3246914"/>
              <a:ext cx="144016" cy="144016"/>
            </a:xfrm>
            <a:prstGeom prst="rect">
              <a:avLst/>
            </a:prstGeom>
            <a:noFill/>
            <a:ln w="9525">
              <a:noFill/>
              <a:miter lim="800000"/>
              <a:headEnd/>
              <a:tailEnd/>
            </a:ln>
          </p:spPr>
        </p:pic>
        <p:pic>
          <p:nvPicPr>
            <p:cNvPr id="24635" name="Obraz 298" descr="1369234713_gnome-cpu.png"/>
            <p:cNvPicPr>
              <a:picLocks noChangeAspect="1"/>
            </p:cNvPicPr>
            <p:nvPr/>
          </p:nvPicPr>
          <p:blipFill>
            <a:blip r:embed="rId6" cstate="print"/>
            <a:srcRect/>
            <a:stretch>
              <a:fillRect/>
            </a:stretch>
          </p:blipFill>
          <p:spPr bwMode="auto">
            <a:xfrm>
              <a:off x="8136656" y="3246914"/>
              <a:ext cx="144016" cy="144016"/>
            </a:xfrm>
            <a:prstGeom prst="rect">
              <a:avLst/>
            </a:prstGeom>
            <a:noFill/>
            <a:ln w="9525">
              <a:noFill/>
              <a:miter lim="800000"/>
              <a:headEnd/>
              <a:tailEnd/>
            </a:ln>
          </p:spPr>
        </p:pic>
        <p:pic>
          <p:nvPicPr>
            <p:cNvPr id="24636" name="Obraz 299" descr="1369234713_gnome-cpu.png"/>
            <p:cNvPicPr>
              <a:picLocks noChangeAspect="1"/>
            </p:cNvPicPr>
            <p:nvPr/>
          </p:nvPicPr>
          <p:blipFill>
            <a:blip r:embed="rId6" cstate="print"/>
            <a:srcRect/>
            <a:stretch>
              <a:fillRect/>
            </a:stretch>
          </p:blipFill>
          <p:spPr bwMode="auto">
            <a:xfrm>
              <a:off x="8280672" y="3246914"/>
              <a:ext cx="144016" cy="144016"/>
            </a:xfrm>
            <a:prstGeom prst="rect">
              <a:avLst/>
            </a:prstGeom>
            <a:noFill/>
            <a:ln w="9525">
              <a:noFill/>
              <a:miter lim="800000"/>
              <a:headEnd/>
              <a:tailEnd/>
            </a:ln>
          </p:spPr>
        </p:pic>
        <p:pic>
          <p:nvPicPr>
            <p:cNvPr id="24637" name="Obraz 300" descr="1369234713_gnome-cpu.png"/>
            <p:cNvPicPr>
              <a:picLocks noChangeAspect="1"/>
            </p:cNvPicPr>
            <p:nvPr/>
          </p:nvPicPr>
          <p:blipFill>
            <a:blip r:embed="rId6" cstate="print"/>
            <a:srcRect/>
            <a:stretch>
              <a:fillRect/>
            </a:stretch>
          </p:blipFill>
          <p:spPr bwMode="auto">
            <a:xfrm>
              <a:off x="7992640" y="3606954"/>
              <a:ext cx="144016" cy="144016"/>
            </a:xfrm>
            <a:prstGeom prst="rect">
              <a:avLst/>
            </a:prstGeom>
            <a:noFill/>
            <a:ln w="9525">
              <a:noFill/>
              <a:miter lim="800000"/>
              <a:headEnd/>
              <a:tailEnd/>
            </a:ln>
          </p:spPr>
        </p:pic>
        <p:pic>
          <p:nvPicPr>
            <p:cNvPr id="24638" name="Obraz 301" descr="1369234713_gnome-cpu.png"/>
            <p:cNvPicPr>
              <a:picLocks noChangeAspect="1"/>
            </p:cNvPicPr>
            <p:nvPr/>
          </p:nvPicPr>
          <p:blipFill>
            <a:blip r:embed="rId6" cstate="print"/>
            <a:srcRect/>
            <a:stretch>
              <a:fillRect/>
            </a:stretch>
          </p:blipFill>
          <p:spPr bwMode="auto">
            <a:xfrm>
              <a:off x="8136656" y="3606954"/>
              <a:ext cx="144016" cy="144016"/>
            </a:xfrm>
            <a:prstGeom prst="rect">
              <a:avLst/>
            </a:prstGeom>
            <a:noFill/>
            <a:ln w="9525">
              <a:noFill/>
              <a:miter lim="800000"/>
              <a:headEnd/>
              <a:tailEnd/>
            </a:ln>
          </p:spPr>
        </p:pic>
      </p:grpSp>
      <p:cxnSp>
        <p:nvCxnSpPr>
          <p:cNvPr id="305" name="Łącznik prosty 84"/>
          <p:cNvCxnSpPr/>
          <p:nvPr/>
        </p:nvCxnSpPr>
        <p:spPr>
          <a:xfrm flipH="1">
            <a:off x="5394641" y="3161132"/>
            <a:ext cx="26064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3" name="Grupa 315"/>
          <p:cNvGrpSpPr>
            <a:grpSpLocks/>
          </p:cNvGrpSpPr>
          <p:nvPr/>
        </p:nvGrpSpPr>
        <p:grpSpPr bwMode="auto">
          <a:xfrm>
            <a:off x="4856081" y="2305683"/>
            <a:ext cx="393120" cy="391721"/>
            <a:chOff x="5040312" y="2555701"/>
            <a:chExt cx="433388" cy="432048"/>
          </a:xfrm>
        </p:grpSpPr>
        <p:cxnSp>
          <p:nvCxnSpPr>
            <p:cNvPr id="276" name="Łącznik prosty 84"/>
            <p:cNvCxnSpPr/>
            <p:nvPr/>
          </p:nvCxnSpPr>
          <p:spPr>
            <a:xfrm flipH="1" flipV="1">
              <a:off x="5040312" y="2555701"/>
              <a:ext cx="433388"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1" name="Łącznik prosty 84"/>
            <p:cNvCxnSpPr/>
            <p:nvPr/>
          </p:nvCxnSpPr>
          <p:spPr>
            <a:xfrm flipV="1">
              <a:off x="5256212" y="2555701"/>
              <a:ext cx="0" cy="432048"/>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319" name="Prostokąt zaokrąglony 318"/>
          <p:cNvSpPr/>
          <p:nvPr/>
        </p:nvSpPr>
        <p:spPr bwMode="auto">
          <a:xfrm>
            <a:off x="5342801" y="4464469"/>
            <a:ext cx="2069280" cy="780562"/>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4" name="Grupa 289"/>
          <p:cNvGrpSpPr>
            <a:grpSpLocks/>
          </p:cNvGrpSpPr>
          <p:nvPr/>
        </p:nvGrpSpPr>
        <p:grpSpPr bwMode="auto">
          <a:xfrm>
            <a:off x="5509840" y="4320454"/>
            <a:ext cx="2089440" cy="276509"/>
            <a:chOff x="2246853" y="1835616"/>
            <a:chExt cx="2977405" cy="305242"/>
          </a:xfrm>
        </p:grpSpPr>
        <p:sp>
          <p:nvSpPr>
            <p:cNvPr id="321" name="Prostokąt zaokrąglony 320"/>
            <p:cNvSpPr/>
            <p:nvPr/>
          </p:nvSpPr>
          <p:spPr bwMode="auto">
            <a:xfrm>
              <a:off x="2246853" y="1835616"/>
              <a:ext cx="2572597" cy="30524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24623" name="pole tekstowe 291"/>
            <p:cNvSpPr txBox="1">
              <a:spLocks noChangeArrowheads="1"/>
            </p:cNvSpPr>
            <p:nvPr/>
          </p:nvSpPr>
          <p:spPr bwMode="auto">
            <a:xfrm>
              <a:off x="2246853" y="1835616"/>
              <a:ext cx="2977405" cy="288795"/>
            </a:xfrm>
            <a:prstGeom prst="rect">
              <a:avLst/>
            </a:prstGeom>
            <a:noFill/>
            <a:ln w="9525">
              <a:noFill/>
              <a:miter lim="800000"/>
              <a:headEnd/>
              <a:tailEnd/>
            </a:ln>
          </p:spPr>
          <p:txBody>
            <a:bodyPr>
              <a:spAutoFit/>
            </a:bodyPr>
            <a:lstStyle/>
            <a:p>
              <a:r>
                <a:rPr lang="pl-PL" sz="1100">
                  <a:latin typeface="Calibri" pitchFamily="34" charset="0"/>
                </a:rPr>
                <a:t>LOBCDER Storage Federation</a:t>
              </a:r>
              <a:endParaRPr lang="en-US" sz="1100">
                <a:latin typeface="Calibri" pitchFamily="34" charset="0"/>
              </a:endParaRPr>
            </a:p>
          </p:txBody>
        </p:sp>
      </p:grpSp>
      <p:pic>
        <p:nvPicPr>
          <p:cNvPr id="24613" name="Obraz 254" descr="1368547602_onebit_14.png"/>
          <p:cNvPicPr>
            <a:picLocks noChangeAspect="1"/>
          </p:cNvPicPr>
          <p:nvPr/>
        </p:nvPicPr>
        <p:blipFill>
          <a:blip r:embed="rId4" cstate="print"/>
          <a:srcRect/>
          <a:stretch>
            <a:fillRect/>
          </a:stretch>
        </p:blipFill>
        <p:spPr bwMode="auto">
          <a:xfrm>
            <a:off x="5597681" y="4657449"/>
            <a:ext cx="499680" cy="499733"/>
          </a:xfrm>
          <a:prstGeom prst="rect">
            <a:avLst/>
          </a:prstGeom>
          <a:noFill/>
          <a:ln w="9525">
            <a:noFill/>
            <a:miter lim="800000"/>
            <a:headEnd/>
            <a:tailEnd/>
          </a:ln>
        </p:spPr>
      </p:pic>
      <p:pic>
        <p:nvPicPr>
          <p:cNvPr id="24614" name="Obraz 254" descr="1368547602_onebit_14.png"/>
          <p:cNvPicPr>
            <a:picLocks noChangeAspect="1"/>
          </p:cNvPicPr>
          <p:nvPr/>
        </p:nvPicPr>
        <p:blipFill>
          <a:blip r:embed="rId4" cstate="print"/>
          <a:srcRect/>
          <a:stretch>
            <a:fillRect/>
          </a:stretch>
        </p:blipFill>
        <p:spPr bwMode="auto">
          <a:xfrm>
            <a:off x="6055600" y="4657449"/>
            <a:ext cx="498240" cy="499733"/>
          </a:xfrm>
          <a:prstGeom prst="rect">
            <a:avLst/>
          </a:prstGeom>
          <a:noFill/>
          <a:ln w="9525">
            <a:noFill/>
            <a:miter lim="800000"/>
            <a:headEnd/>
            <a:tailEnd/>
          </a:ln>
        </p:spPr>
      </p:pic>
      <p:sp>
        <p:nvSpPr>
          <p:cNvPr id="24615" name="pole tekstowe 291"/>
          <p:cNvSpPr txBox="1">
            <a:spLocks noChangeArrowheads="1"/>
          </p:cNvSpPr>
          <p:nvPr/>
        </p:nvSpPr>
        <p:spPr bwMode="auto">
          <a:xfrm>
            <a:off x="6358000" y="4657450"/>
            <a:ext cx="1028160" cy="419084"/>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Storage resources</a:t>
            </a:r>
          </a:p>
        </p:txBody>
      </p:sp>
      <p:cxnSp>
        <p:nvCxnSpPr>
          <p:cNvPr id="326" name="Łącznik prosty 84"/>
          <p:cNvCxnSpPr/>
          <p:nvPr/>
        </p:nvCxnSpPr>
        <p:spPr>
          <a:xfrm flipV="1">
            <a:off x="6358000" y="3482286"/>
            <a:ext cx="0" cy="783442"/>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38" name="Łącznik prosty 337"/>
          <p:cNvCxnSpPr/>
          <p:nvPr/>
        </p:nvCxnSpPr>
        <p:spPr bwMode="auto">
          <a:xfrm>
            <a:off x="3745840" y="3807760"/>
            <a:ext cx="0" cy="980743"/>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341" name="Łącznik prosty 84"/>
          <p:cNvCxnSpPr/>
          <p:nvPr/>
        </p:nvCxnSpPr>
        <p:spPr bwMode="auto">
          <a:xfrm flipH="1">
            <a:off x="2896241" y="4788503"/>
            <a:ext cx="2417760"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24619" name="pole tekstowe 291"/>
          <p:cNvSpPr txBox="1">
            <a:spLocks noChangeArrowheads="1"/>
          </p:cNvSpPr>
          <p:nvPr/>
        </p:nvSpPr>
        <p:spPr bwMode="auto">
          <a:xfrm>
            <a:off x="2782481" y="2805415"/>
            <a:ext cx="1028160" cy="362918"/>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Launch Atomic Services</a:t>
            </a:r>
          </a:p>
        </p:txBody>
      </p:sp>
      <p:sp>
        <p:nvSpPr>
          <p:cNvPr id="24620" name="pole tekstowe 291"/>
          <p:cNvSpPr txBox="1">
            <a:spLocks noChangeArrowheads="1"/>
          </p:cNvSpPr>
          <p:nvPr/>
        </p:nvSpPr>
        <p:spPr bwMode="auto">
          <a:xfrm>
            <a:off x="6228400" y="3886969"/>
            <a:ext cx="1028160" cy="223223"/>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Store output</a:t>
            </a:r>
          </a:p>
        </p:txBody>
      </p:sp>
      <p:sp>
        <p:nvSpPr>
          <p:cNvPr id="24621" name="pole tekstowe 291"/>
          <p:cNvSpPr txBox="1">
            <a:spLocks noChangeArrowheads="1"/>
          </p:cNvSpPr>
          <p:nvPr/>
        </p:nvSpPr>
        <p:spPr bwMode="auto">
          <a:xfrm>
            <a:off x="2831440" y="3297946"/>
            <a:ext cx="1370880" cy="502613"/>
          </a:xfrm>
          <a:prstGeom prst="rect">
            <a:avLst/>
          </a:prstGeom>
          <a:noFill/>
          <a:ln w="9525">
            <a:noFill/>
            <a:miter lim="800000"/>
            <a:headEnd/>
            <a:tailEnd/>
          </a:ln>
        </p:spPr>
        <p:txBody>
          <a:bodyPr lIns="82945" tIns="41473" rIns="82945" bIns="41473">
            <a:spAutoFit/>
          </a:bodyPr>
          <a:lstStyle/>
          <a:p>
            <a:pPr algn="ctr"/>
            <a:r>
              <a:rPr lang="pl-PL" sz="900">
                <a:latin typeface="Calibri" pitchFamily="34" charset="0"/>
              </a:rPr>
              <a:t>Mount LOBCDER and select results for storage in P-Medicine Data Cloud</a:t>
            </a:r>
          </a:p>
        </p:txBody>
      </p:sp>
      <p:sp>
        <p:nvSpPr>
          <p:cNvPr id="85" name="Title 1"/>
          <p:cNvSpPr txBox="1">
            <a:spLocks/>
          </p:cNvSpPr>
          <p:nvPr/>
        </p:nvSpPr>
        <p:spPr>
          <a:xfrm>
            <a:off x="1332000" y="14400"/>
            <a:ext cx="6984000" cy="1036800"/>
          </a:xfrm>
          <a:prstGeom prst="rect">
            <a:avLst/>
          </a:prstGeom>
        </p:spPr>
        <p:txBody>
          <a:bodyPr anchor="ctr" anchorCtr="0"/>
          <a:lstStyle/>
          <a:p>
            <a:pPr algn="ctr">
              <a:spcBef>
                <a:spcPct val="0"/>
              </a:spcBef>
              <a:defRPr/>
            </a:pPr>
            <a:r>
              <a:rPr lang="en-US" sz="2800" dirty="0" smtClean="0">
                <a:solidFill>
                  <a:srgbClr val="11488B"/>
                </a:solidFill>
                <a:effectLst>
                  <a:outerShdw blurRad="38100" dist="38100" dir="2700000" algn="tl">
                    <a:srgbClr val="000000">
                      <a:alpha val="43137"/>
                    </a:srgbClr>
                  </a:outerShdw>
                </a:effectLst>
                <a:latin typeface="+mj-lt"/>
                <a:ea typeface="+mj-ea"/>
                <a:cs typeface="+mj-cs"/>
              </a:rPr>
              <a:t>Example: p</a:t>
            </a:r>
            <a:r>
              <a:rPr lang="pl-PL" sz="2800" dirty="0">
                <a:solidFill>
                  <a:srgbClr val="11488B"/>
                </a:solidFill>
                <a:effectLst>
                  <a:outerShdw blurRad="38100" dist="38100" dir="2700000" algn="tl">
                    <a:srgbClr val="000000">
                      <a:alpha val="43137"/>
                    </a:srgbClr>
                  </a:outerShdw>
                </a:effectLst>
                <a:latin typeface="+mj-lt"/>
                <a:ea typeface="+mj-ea"/>
                <a:cs typeface="+mj-cs"/>
              </a:rPr>
              <a:t>-</a:t>
            </a:r>
            <a:r>
              <a:rPr lang="en-US" sz="2800" dirty="0" err="1">
                <a:solidFill>
                  <a:srgbClr val="11488B"/>
                </a:solidFill>
                <a:effectLst>
                  <a:outerShdw blurRad="38100" dist="38100" dir="2700000" algn="tl">
                    <a:srgbClr val="000000">
                      <a:alpha val="43137"/>
                    </a:srgbClr>
                  </a:outerShdw>
                </a:effectLst>
                <a:latin typeface="+mj-lt"/>
                <a:ea typeface="+mj-ea"/>
                <a:cs typeface="+mj-cs"/>
              </a:rPr>
              <a:t>m</a:t>
            </a:r>
            <a:r>
              <a:rPr lang="pl-PL" sz="2800" dirty="0" err="1">
                <a:solidFill>
                  <a:srgbClr val="11488B"/>
                </a:solidFill>
                <a:effectLst>
                  <a:outerShdw blurRad="38100" dist="38100" dir="2700000" algn="tl">
                    <a:srgbClr val="000000">
                      <a:alpha val="43137"/>
                    </a:srgbClr>
                  </a:outerShdw>
                </a:effectLst>
                <a:latin typeface="+mj-lt"/>
                <a:ea typeface="+mj-ea"/>
                <a:cs typeface="+mj-cs"/>
              </a:rPr>
              <a:t>edicine</a:t>
            </a:r>
            <a:r>
              <a:rPr lang="pl-PL" sz="2800" dirty="0">
                <a:solidFill>
                  <a:srgbClr val="11488B"/>
                </a:solidFill>
                <a:effectLst>
                  <a:outerShdw blurRad="38100" dist="38100" dir="2700000" algn="tl">
                    <a:srgbClr val="000000">
                      <a:alpha val="43137"/>
                    </a:srgbClr>
                  </a:outerShdw>
                </a:effectLst>
                <a:latin typeface="+mj-lt"/>
                <a:ea typeface="+mj-ea"/>
                <a:cs typeface="+mj-cs"/>
              </a:rPr>
              <a:t> </a:t>
            </a:r>
            <a:r>
              <a:rPr lang="en-US" sz="2800" dirty="0" err="1">
                <a:solidFill>
                  <a:srgbClr val="11488B"/>
                </a:solidFill>
                <a:effectLst>
                  <a:outerShdw blurRad="38100" dist="38100" dir="2700000" algn="tl">
                    <a:srgbClr val="000000">
                      <a:alpha val="43137"/>
                    </a:srgbClr>
                  </a:outerShdw>
                </a:effectLst>
                <a:latin typeface="+mj-lt"/>
                <a:ea typeface="+mj-ea"/>
                <a:cs typeface="+mj-cs"/>
              </a:rPr>
              <a:t>OncoSimulator</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6696825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2800" dirty="0"/>
              <a:t>Selected publications</a:t>
            </a:r>
          </a:p>
        </p:txBody>
      </p:sp>
      <p:sp>
        <p:nvSpPr>
          <p:cNvPr id="3" name="Symbol zastępczy zawartości 2"/>
          <p:cNvSpPr>
            <a:spLocks noGrp="1"/>
          </p:cNvSpPr>
          <p:nvPr>
            <p:ph idx="1"/>
          </p:nvPr>
        </p:nvSpPr>
        <p:spPr>
          <a:xfrm>
            <a:off x="323528" y="1196752"/>
            <a:ext cx="8712968" cy="5184576"/>
          </a:xfrm>
        </p:spPr>
        <p:txBody>
          <a:bodyPr>
            <a:normAutofit fontScale="85000" lnSpcReduction="10000"/>
          </a:bodyPr>
          <a:lstStyle/>
          <a:p>
            <a:pPr marL="177800" indent="-177800">
              <a:spcBef>
                <a:spcPts val="0"/>
              </a:spcBef>
              <a:defRPr/>
            </a:pPr>
            <a:r>
              <a:rPr lang="en-US" sz="1800" dirty="0">
                <a:solidFill>
                  <a:prstClr val="black"/>
                </a:solidFill>
              </a:rPr>
              <a:t>R. Cushing, S. </a:t>
            </a:r>
            <a:r>
              <a:rPr lang="en-US" sz="1800" dirty="0" err="1">
                <a:solidFill>
                  <a:prstClr val="black"/>
                </a:solidFill>
              </a:rPr>
              <a:t>Koulouzis</a:t>
            </a:r>
            <a:r>
              <a:rPr lang="en-US" sz="1800" dirty="0">
                <a:solidFill>
                  <a:prstClr val="black"/>
                </a:solidFill>
              </a:rPr>
              <a:t>, A. </a:t>
            </a:r>
            <a:r>
              <a:rPr lang="en-US" sz="1800" dirty="0" err="1">
                <a:solidFill>
                  <a:prstClr val="black"/>
                </a:solidFill>
              </a:rPr>
              <a:t>Belloum</a:t>
            </a:r>
            <a:r>
              <a:rPr lang="en-US" sz="1800" dirty="0">
                <a:solidFill>
                  <a:prstClr val="black"/>
                </a:solidFill>
              </a:rPr>
              <a:t> and M. </a:t>
            </a:r>
            <a:r>
              <a:rPr lang="en-US" sz="1800" dirty="0" err="1">
                <a:solidFill>
                  <a:prstClr val="black"/>
                </a:solidFill>
              </a:rPr>
              <a:t>Bubak</a:t>
            </a:r>
            <a:r>
              <a:rPr lang="en-US" sz="1800" dirty="0">
                <a:solidFill>
                  <a:prstClr val="black"/>
                </a:solidFill>
              </a:rPr>
              <a:t>: </a:t>
            </a:r>
            <a:r>
              <a:rPr lang="en-US" sz="1800" i="1" dirty="0">
                <a:solidFill>
                  <a:prstClr val="black"/>
                </a:solidFill>
              </a:rPr>
              <a:t>Applying workflow as a service paradigm to application farming</a:t>
            </a:r>
            <a:r>
              <a:rPr lang="en-US" sz="1800" dirty="0">
                <a:solidFill>
                  <a:prstClr val="black"/>
                </a:solidFill>
              </a:rPr>
              <a:t>, Concurrency and Computation: Practice and Experience, DOI: 10.1002/cpe.3073, 2013</a:t>
            </a:r>
          </a:p>
          <a:p>
            <a:pPr marL="177800" indent="-177800">
              <a:spcBef>
                <a:spcPts val="0"/>
              </a:spcBef>
              <a:defRPr/>
            </a:pPr>
            <a:r>
              <a:rPr lang="en-US" sz="1800" dirty="0">
                <a:solidFill>
                  <a:prstClr val="black"/>
                </a:solidFill>
              </a:rPr>
              <a:t>R. Cushing, G. Putra, A. </a:t>
            </a:r>
            <a:r>
              <a:rPr lang="en-US" sz="1800" dirty="0" err="1">
                <a:solidFill>
                  <a:prstClr val="black"/>
                </a:solidFill>
              </a:rPr>
              <a:t>Belloum</a:t>
            </a:r>
            <a:r>
              <a:rPr lang="en-US" sz="1800" dirty="0">
                <a:solidFill>
                  <a:prstClr val="black"/>
                </a:solidFill>
              </a:rPr>
              <a:t>, S. </a:t>
            </a:r>
            <a:r>
              <a:rPr lang="en-US" sz="1800" dirty="0" err="1">
                <a:solidFill>
                  <a:prstClr val="black"/>
                </a:solidFill>
              </a:rPr>
              <a:t>Koulouzis</a:t>
            </a:r>
            <a:r>
              <a:rPr lang="en-US" sz="1800" dirty="0">
                <a:solidFill>
                  <a:prstClr val="black"/>
                </a:solidFill>
              </a:rPr>
              <a:t>, M. </a:t>
            </a:r>
            <a:r>
              <a:rPr lang="en-US" sz="1800" dirty="0" err="1">
                <a:solidFill>
                  <a:prstClr val="black"/>
                </a:solidFill>
              </a:rPr>
              <a:t>Bubak</a:t>
            </a:r>
            <a:r>
              <a:rPr lang="en-US" sz="1800" dirty="0">
                <a:solidFill>
                  <a:prstClr val="black"/>
                </a:solidFill>
              </a:rPr>
              <a:t>, C. de </a:t>
            </a:r>
            <a:r>
              <a:rPr lang="en-US" sz="1800" dirty="0" err="1">
                <a:solidFill>
                  <a:prstClr val="black"/>
                </a:solidFill>
              </a:rPr>
              <a:t>Laat</a:t>
            </a:r>
            <a:r>
              <a:rPr lang="en-US" sz="1800" dirty="0">
                <a:solidFill>
                  <a:prstClr val="black"/>
                </a:solidFill>
              </a:rPr>
              <a:t>: </a:t>
            </a:r>
            <a:r>
              <a:rPr lang="en-US" sz="1800" i="1" dirty="0">
                <a:solidFill>
                  <a:prstClr val="black"/>
                </a:solidFill>
              </a:rPr>
              <a:t>Distributed Computing on an Ensemble of Browsers,</a:t>
            </a:r>
            <a:r>
              <a:rPr lang="en-US" sz="1800" dirty="0">
                <a:solidFill>
                  <a:prstClr val="black"/>
                </a:solidFill>
              </a:rPr>
              <a:t> IEEE Internet Computing, Sept.-Oct. 2013, vol. 17 no. 5,  pp. 54-61</a:t>
            </a:r>
          </a:p>
          <a:p>
            <a:pPr marL="177800" indent="-177800">
              <a:spcBef>
                <a:spcPts val="0"/>
              </a:spcBef>
              <a:defRPr/>
            </a:pPr>
            <a:r>
              <a:rPr lang="en-US" sz="1800" dirty="0">
                <a:solidFill>
                  <a:prstClr val="black"/>
                </a:solidFill>
              </a:rPr>
              <a:t>E. </a:t>
            </a:r>
            <a:r>
              <a:rPr lang="en-US" sz="1800" dirty="0" err="1">
                <a:solidFill>
                  <a:prstClr val="black"/>
                </a:solidFill>
              </a:rPr>
              <a:t>Deelman</a:t>
            </a:r>
            <a:r>
              <a:rPr lang="en-US" sz="1800" dirty="0">
                <a:solidFill>
                  <a:prstClr val="black"/>
                </a:solidFill>
              </a:rPr>
              <a:t>, G. </a:t>
            </a:r>
            <a:r>
              <a:rPr lang="en-US" sz="1800" dirty="0" err="1">
                <a:solidFill>
                  <a:prstClr val="black"/>
                </a:solidFill>
              </a:rPr>
              <a:t>Juve</a:t>
            </a:r>
            <a:r>
              <a:rPr lang="en-US" sz="1800" dirty="0">
                <a:solidFill>
                  <a:prstClr val="black"/>
                </a:solidFill>
              </a:rPr>
              <a:t>, M. </a:t>
            </a:r>
            <a:r>
              <a:rPr lang="en-US" sz="1800" dirty="0" err="1">
                <a:solidFill>
                  <a:prstClr val="black"/>
                </a:solidFill>
              </a:rPr>
              <a:t>Malawski</a:t>
            </a:r>
            <a:r>
              <a:rPr lang="en-US" sz="1800" dirty="0">
                <a:solidFill>
                  <a:prstClr val="black"/>
                </a:solidFill>
              </a:rPr>
              <a:t>, J. </a:t>
            </a:r>
            <a:r>
              <a:rPr lang="en-US" sz="1800" dirty="0" err="1">
                <a:solidFill>
                  <a:prstClr val="black"/>
                </a:solidFill>
              </a:rPr>
              <a:t>Nabrzyski</a:t>
            </a:r>
            <a:r>
              <a:rPr lang="en-US" sz="1800" dirty="0">
                <a:solidFill>
                  <a:prstClr val="black"/>
                </a:solidFill>
              </a:rPr>
              <a:t>: </a:t>
            </a:r>
            <a:r>
              <a:rPr lang="en-US" sz="1800" i="1" dirty="0">
                <a:solidFill>
                  <a:prstClr val="black"/>
                </a:solidFill>
              </a:rPr>
              <a:t>Hosted Science: Managing Computational Workflows in the </a:t>
            </a:r>
            <a:r>
              <a:rPr lang="en-US" sz="1800" i="1" dirty="0" smtClean="0">
                <a:solidFill>
                  <a:prstClr val="black"/>
                </a:solidFill>
              </a:rPr>
              <a:t>Cloud,</a:t>
            </a:r>
            <a:r>
              <a:rPr lang="en-US" sz="1800" dirty="0" smtClean="0">
                <a:solidFill>
                  <a:prstClr val="black"/>
                </a:solidFill>
              </a:rPr>
              <a:t> </a:t>
            </a:r>
            <a:r>
              <a:rPr lang="en-US" sz="1800" dirty="0">
                <a:solidFill>
                  <a:prstClr val="black"/>
                </a:solidFill>
              </a:rPr>
              <a:t>Parallel Processing Letters Vol. 23, No. 02, 2013</a:t>
            </a:r>
          </a:p>
          <a:p>
            <a:pPr marL="177800" indent="-177800">
              <a:spcBef>
                <a:spcPts val="0"/>
              </a:spcBef>
              <a:defRPr/>
            </a:pPr>
            <a:r>
              <a:rPr lang="pl-PL" sz="1800" dirty="0" smtClean="0">
                <a:solidFill>
                  <a:prstClr val="black"/>
                </a:solidFill>
              </a:rPr>
              <a:t>P</a:t>
            </a:r>
            <a:r>
              <a:rPr lang="pl-PL" sz="1800" dirty="0">
                <a:solidFill>
                  <a:prstClr val="black"/>
                </a:solidFill>
              </a:rPr>
              <a:t>. Nowakowski, T. </a:t>
            </a:r>
            <a:r>
              <a:rPr lang="pl-PL" sz="1800" dirty="0" err="1">
                <a:solidFill>
                  <a:prstClr val="black"/>
                </a:solidFill>
              </a:rPr>
              <a:t>Bartynski</a:t>
            </a:r>
            <a:r>
              <a:rPr lang="pl-PL" sz="1800" dirty="0">
                <a:solidFill>
                  <a:prstClr val="black"/>
                </a:solidFill>
              </a:rPr>
              <a:t>, T. </a:t>
            </a:r>
            <a:r>
              <a:rPr lang="pl-PL" sz="1800" dirty="0" err="1">
                <a:solidFill>
                  <a:prstClr val="black"/>
                </a:solidFill>
              </a:rPr>
              <a:t>Gubala</a:t>
            </a:r>
            <a:r>
              <a:rPr lang="pl-PL" sz="1800" dirty="0">
                <a:solidFill>
                  <a:prstClr val="black"/>
                </a:solidFill>
              </a:rPr>
              <a:t>, D. </a:t>
            </a:r>
            <a:r>
              <a:rPr lang="pl-PL" sz="1800" dirty="0" err="1">
                <a:solidFill>
                  <a:prstClr val="black"/>
                </a:solidFill>
              </a:rPr>
              <a:t>Harezlak</a:t>
            </a:r>
            <a:r>
              <a:rPr lang="pl-PL" sz="1800" dirty="0">
                <a:solidFill>
                  <a:prstClr val="black"/>
                </a:solidFill>
              </a:rPr>
              <a:t>, M. </a:t>
            </a:r>
            <a:r>
              <a:rPr lang="pl-PL" sz="1800" dirty="0" err="1">
                <a:solidFill>
                  <a:prstClr val="black"/>
                </a:solidFill>
              </a:rPr>
              <a:t>Kasztelnik</a:t>
            </a:r>
            <a:r>
              <a:rPr lang="pl-PL" sz="1800" dirty="0">
                <a:solidFill>
                  <a:prstClr val="black"/>
                </a:solidFill>
              </a:rPr>
              <a:t>, M. Malawski, J. </a:t>
            </a:r>
            <a:r>
              <a:rPr lang="pl-PL" sz="1800" dirty="0" err="1">
                <a:solidFill>
                  <a:prstClr val="black"/>
                </a:solidFill>
              </a:rPr>
              <a:t>Meizner</a:t>
            </a:r>
            <a:r>
              <a:rPr lang="pl-PL" sz="1800" dirty="0">
                <a:solidFill>
                  <a:prstClr val="black"/>
                </a:solidFill>
              </a:rPr>
              <a:t>, M. Bubak: </a:t>
            </a:r>
            <a:r>
              <a:rPr lang="pl-PL" sz="1800" i="1" dirty="0" err="1">
                <a:solidFill>
                  <a:prstClr val="black"/>
                </a:solidFill>
              </a:rPr>
              <a:t>Cloud</a:t>
            </a:r>
            <a:r>
              <a:rPr lang="pl-PL" sz="1800" i="1" dirty="0">
                <a:solidFill>
                  <a:prstClr val="black"/>
                </a:solidFill>
              </a:rPr>
              <a:t> Platform for </a:t>
            </a:r>
            <a:r>
              <a:rPr lang="pl-PL" sz="1800" i="1" dirty="0" err="1">
                <a:solidFill>
                  <a:prstClr val="black"/>
                </a:solidFill>
              </a:rPr>
              <a:t>Medical</a:t>
            </a:r>
            <a:r>
              <a:rPr lang="pl-PL" sz="1800" i="1" dirty="0">
                <a:solidFill>
                  <a:prstClr val="black"/>
                </a:solidFill>
              </a:rPr>
              <a:t> Applications</a:t>
            </a:r>
            <a:r>
              <a:rPr lang="pl-PL" sz="1800" dirty="0">
                <a:solidFill>
                  <a:prstClr val="black"/>
                </a:solidFill>
              </a:rPr>
              <a:t>, </a:t>
            </a:r>
            <a:r>
              <a:rPr lang="pl-PL" sz="1800" dirty="0" err="1">
                <a:solidFill>
                  <a:prstClr val="black"/>
                </a:solidFill>
              </a:rPr>
              <a:t>eScience</a:t>
            </a:r>
            <a:r>
              <a:rPr lang="pl-PL" sz="1800" dirty="0">
                <a:solidFill>
                  <a:prstClr val="black"/>
                </a:solidFill>
              </a:rPr>
              <a:t> 2012</a:t>
            </a:r>
          </a:p>
          <a:p>
            <a:pPr marL="177800" lvl="0" indent="-177800">
              <a:spcBef>
                <a:spcPts val="0"/>
              </a:spcBef>
              <a:defRPr/>
            </a:pPr>
            <a:r>
              <a:rPr lang="pl-PL" sz="1800" dirty="0">
                <a:solidFill>
                  <a:prstClr val="black"/>
                </a:solidFill>
              </a:rPr>
              <a:t>S. </a:t>
            </a:r>
            <a:r>
              <a:rPr lang="pl-PL" sz="1800" dirty="0" err="1">
                <a:solidFill>
                  <a:prstClr val="black"/>
                </a:solidFill>
              </a:rPr>
              <a:t>Koulouzis</a:t>
            </a:r>
            <a:r>
              <a:rPr lang="pl-PL" sz="1800" dirty="0">
                <a:solidFill>
                  <a:prstClr val="black"/>
                </a:solidFill>
              </a:rPr>
              <a:t>, R. Cushing, A. </a:t>
            </a:r>
            <a:r>
              <a:rPr lang="pl-PL" sz="1800" dirty="0" err="1">
                <a:solidFill>
                  <a:prstClr val="black"/>
                </a:solidFill>
              </a:rPr>
              <a:t>Belloum</a:t>
            </a:r>
            <a:r>
              <a:rPr lang="pl-PL" sz="1800" dirty="0">
                <a:solidFill>
                  <a:prstClr val="black"/>
                </a:solidFill>
              </a:rPr>
              <a:t> and M. Bubak: </a:t>
            </a:r>
            <a:r>
              <a:rPr lang="pl-PL" sz="1800" i="1" dirty="0" err="1">
                <a:solidFill>
                  <a:prstClr val="black"/>
                </a:solidFill>
              </a:rPr>
              <a:t>Cloud</a:t>
            </a:r>
            <a:r>
              <a:rPr lang="pl-PL" sz="1800" i="1" dirty="0">
                <a:solidFill>
                  <a:prstClr val="black"/>
                </a:solidFill>
              </a:rPr>
              <a:t> </a:t>
            </a:r>
            <a:r>
              <a:rPr lang="pl-PL" sz="1800" i="1" dirty="0" err="1">
                <a:solidFill>
                  <a:prstClr val="black"/>
                </a:solidFill>
              </a:rPr>
              <a:t>Federation</a:t>
            </a:r>
            <a:r>
              <a:rPr lang="pl-PL" sz="1800" i="1" dirty="0">
                <a:solidFill>
                  <a:prstClr val="black"/>
                </a:solidFill>
              </a:rPr>
              <a:t> for </a:t>
            </a:r>
            <a:r>
              <a:rPr lang="pl-PL" sz="1800" i="1" dirty="0" err="1">
                <a:solidFill>
                  <a:prstClr val="black"/>
                </a:solidFill>
              </a:rPr>
              <a:t>Sharing</a:t>
            </a:r>
            <a:r>
              <a:rPr lang="pl-PL" sz="1800" i="1" dirty="0">
                <a:solidFill>
                  <a:prstClr val="black"/>
                </a:solidFill>
              </a:rPr>
              <a:t> </a:t>
            </a:r>
            <a:r>
              <a:rPr lang="pl-PL" sz="1800" i="1" dirty="0" err="1">
                <a:solidFill>
                  <a:prstClr val="black"/>
                </a:solidFill>
              </a:rPr>
              <a:t>Scientific</a:t>
            </a:r>
            <a:r>
              <a:rPr lang="pl-PL" sz="1800" i="1" dirty="0">
                <a:solidFill>
                  <a:prstClr val="black"/>
                </a:solidFill>
              </a:rPr>
              <a:t> D</a:t>
            </a:r>
            <a:r>
              <a:rPr lang="pl-PL" sz="1800" dirty="0">
                <a:solidFill>
                  <a:prstClr val="black"/>
                </a:solidFill>
              </a:rPr>
              <a:t>ata, </a:t>
            </a:r>
            <a:r>
              <a:rPr lang="pl-PL" sz="1800" dirty="0" err="1">
                <a:solidFill>
                  <a:prstClr val="black"/>
                </a:solidFill>
              </a:rPr>
              <a:t>eScience</a:t>
            </a:r>
            <a:r>
              <a:rPr lang="pl-PL" sz="1800" dirty="0">
                <a:solidFill>
                  <a:prstClr val="black"/>
                </a:solidFill>
              </a:rPr>
              <a:t> 2012</a:t>
            </a:r>
          </a:p>
          <a:p>
            <a:pPr marL="177800" lvl="0" indent="-177800">
              <a:spcBef>
                <a:spcPts val="0"/>
              </a:spcBef>
              <a:defRPr/>
            </a:pPr>
            <a:r>
              <a:rPr lang="pl-PL" sz="1800" dirty="0">
                <a:solidFill>
                  <a:prstClr val="black"/>
                </a:solidFill>
              </a:rPr>
              <a:t>P. Nowakowski, T. </a:t>
            </a:r>
            <a:r>
              <a:rPr lang="pl-PL" sz="1800" dirty="0" err="1">
                <a:solidFill>
                  <a:prstClr val="black"/>
                </a:solidFill>
              </a:rPr>
              <a:t>Bartyński</a:t>
            </a:r>
            <a:r>
              <a:rPr lang="pl-PL" sz="1800" dirty="0">
                <a:solidFill>
                  <a:prstClr val="black"/>
                </a:solidFill>
              </a:rPr>
              <a:t>, T. Gubała, D. </a:t>
            </a:r>
            <a:r>
              <a:rPr lang="pl-PL" sz="1800" dirty="0" err="1">
                <a:solidFill>
                  <a:prstClr val="black"/>
                </a:solidFill>
              </a:rPr>
              <a:t>Harężlak</a:t>
            </a:r>
            <a:r>
              <a:rPr lang="pl-PL" sz="1800" dirty="0">
                <a:solidFill>
                  <a:prstClr val="black"/>
                </a:solidFill>
              </a:rPr>
              <a:t>, M. </a:t>
            </a:r>
            <a:r>
              <a:rPr lang="pl-PL" sz="1800" dirty="0" err="1">
                <a:solidFill>
                  <a:prstClr val="black"/>
                </a:solidFill>
              </a:rPr>
              <a:t>Kasztelnik</a:t>
            </a:r>
            <a:r>
              <a:rPr lang="pl-PL" sz="1800" dirty="0">
                <a:solidFill>
                  <a:prstClr val="black"/>
                </a:solidFill>
              </a:rPr>
              <a:t>, J. </a:t>
            </a:r>
            <a:r>
              <a:rPr lang="pl-PL" sz="1800" dirty="0" err="1">
                <a:solidFill>
                  <a:prstClr val="black"/>
                </a:solidFill>
              </a:rPr>
              <a:t>Meizner</a:t>
            </a:r>
            <a:r>
              <a:rPr lang="pl-PL" sz="1800" dirty="0">
                <a:solidFill>
                  <a:prstClr val="black"/>
                </a:solidFill>
              </a:rPr>
              <a:t>, M. Bubak: </a:t>
            </a:r>
            <a:r>
              <a:rPr lang="pl-PL" sz="1800" i="1" dirty="0" err="1">
                <a:solidFill>
                  <a:prstClr val="black"/>
                </a:solidFill>
              </a:rPr>
              <a:t>Managing</a:t>
            </a:r>
            <a:r>
              <a:rPr lang="pl-PL" sz="1800" i="1" dirty="0">
                <a:solidFill>
                  <a:prstClr val="black"/>
                </a:solidFill>
              </a:rPr>
              <a:t> </a:t>
            </a:r>
            <a:r>
              <a:rPr lang="pl-PL" sz="1800" i="1" dirty="0" err="1">
                <a:solidFill>
                  <a:prstClr val="black"/>
                </a:solidFill>
              </a:rPr>
              <a:t>Cloud</a:t>
            </a:r>
            <a:r>
              <a:rPr lang="pl-PL" sz="1800" i="1" dirty="0">
                <a:solidFill>
                  <a:prstClr val="black"/>
                </a:solidFill>
              </a:rPr>
              <a:t> </a:t>
            </a:r>
            <a:r>
              <a:rPr lang="pl-PL" sz="1800" i="1" dirty="0" err="1">
                <a:solidFill>
                  <a:prstClr val="black"/>
                </a:solidFill>
              </a:rPr>
              <a:t>Resources</a:t>
            </a:r>
            <a:r>
              <a:rPr lang="pl-PL" sz="1800" i="1" dirty="0">
                <a:solidFill>
                  <a:prstClr val="black"/>
                </a:solidFill>
              </a:rPr>
              <a:t> for </a:t>
            </a:r>
            <a:r>
              <a:rPr lang="pl-PL" sz="1800" i="1" dirty="0" err="1">
                <a:solidFill>
                  <a:prstClr val="black"/>
                </a:solidFill>
              </a:rPr>
              <a:t>Medical</a:t>
            </a:r>
            <a:r>
              <a:rPr lang="pl-PL" sz="1800" i="1" dirty="0">
                <a:solidFill>
                  <a:prstClr val="black"/>
                </a:solidFill>
              </a:rPr>
              <a:t> Applications</a:t>
            </a:r>
            <a:r>
              <a:rPr lang="pl-PL" sz="1800" dirty="0">
                <a:solidFill>
                  <a:prstClr val="black"/>
                </a:solidFill>
              </a:rPr>
              <a:t>, </a:t>
            </a:r>
            <a:r>
              <a:rPr lang="pl-PL" sz="1800" dirty="0" err="1">
                <a:solidFill>
                  <a:prstClr val="black"/>
                </a:solidFill>
              </a:rPr>
              <a:t>Cracow</a:t>
            </a:r>
            <a:r>
              <a:rPr lang="pl-PL" sz="1800" dirty="0">
                <a:solidFill>
                  <a:prstClr val="black"/>
                </a:solidFill>
              </a:rPr>
              <a:t> </a:t>
            </a:r>
            <a:r>
              <a:rPr lang="pl-PL" sz="1800" dirty="0" err="1">
                <a:solidFill>
                  <a:prstClr val="black"/>
                </a:solidFill>
              </a:rPr>
              <a:t>Grid</a:t>
            </a:r>
            <a:r>
              <a:rPr lang="pl-PL" sz="1800" dirty="0">
                <a:solidFill>
                  <a:prstClr val="black"/>
                </a:solidFill>
              </a:rPr>
              <a:t> Workshop 2012, Kraków, Poland, 22 </a:t>
            </a:r>
            <a:r>
              <a:rPr lang="pl-PL" sz="1800" dirty="0" err="1">
                <a:solidFill>
                  <a:prstClr val="black"/>
                </a:solidFill>
              </a:rPr>
              <a:t>October</a:t>
            </a:r>
            <a:r>
              <a:rPr lang="pl-PL" sz="1800" dirty="0">
                <a:solidFill>
                  <a:prstClr val="black"/>
                </a:solidFill>
              </a:rPr>
              <a:t> 2012</a:t>
            </a:r>
          </a:p>
          <a:p>
            <a:pPr marL="177800" lvl="0" indent="-177800">
              <a:spcBef>
                <a:spcPts val="0"/>
              </a:spcBef>
              <a:defRPr/>
            </a:pPr>
            <a:r>
              <a:rPr lang="pl-PL" sz="1800" dirty="0">
                <a:solidFill>
                  <a:prstClr val="black"/>
                </a:solidFill>
              </a:rPr>
              <a:t>M. Bubak, M. </a:t>
            </a:r>
            <a:r>
              <a:rPr lang="pl-PL" sz="1800" dirty="0" err="1">
                <a:solidFill>
                  <a:prstClr val="black"/>
                </a:solidFill>
              </a:rPr>
              <a:t>Kasztelnik</a:t>
            </a:r>
            <a:r>
              <a:rPr lang="pl-PL" sz="1800" dirty="0">
                <a:solidFill>
                  <a:prstClr val="black"/>
                </a:solidFill>
              </a:rPr>
              <a:t>, M. Malawski, J. </a:t>
            </a:r>
            <a:r>
              <a:rPr lang="pl-PL" sz="1800" dirty="0" err="1">
                <a:solidFill>
                  <a:prstClr val="black"/>
                </a:solidFill>
              </a:rPr>
              <a:t>Meizner</a:t>
            </a:r>
            <a:r>
              <a:rPr lang="pl-PL" sz="1800" dirty="0">
                <a:solidFill>
                  <a:prstClr val="black"/>
                </a:solidFill>
              </a:rPr>
              <a:t>, P. Nowakowski, and S. </a:t>
            </a:r>
            <a:r>
              <a:rPr lang="pl-PL" sz="1800" dirty="0" err="1">
                <a:solidFill>
                  <a:prstClr val="black"/>
                </a:solidFill>
              </a:rPr>
              <a:t>Varma</a:t>
            </a:r>
            <a:r>
              <a:rPr lang="pl-PL" sz="1800" dirty="0">
                <a:solidFill>
                  <a:prstClr val="black"/>
                </a:solidFill>
              </a:rPr>
              <a:t>: </a:t>
            </a:r>
            <a:r>
              <a:rPr lang="pl-PL" sz="1800" i="1" dirty="0">
                <a:solidFill>
                  <a:prstClr val="black"/>
                </a:solidFill>
              </a:rPr>
              <a:t>Evaluation of </a:t>
            </a:r>
            <a:r>
              <a:rPr lang="pl-PL" sz="1800" i="1" dirty="0" err="1">
                <a:solidFill>
                  <a:prstClr val="black"/>
                </a:solidFill>
              </a:rPr>
              <a:t>Cloud</a:t>
            </a:r>
            <a:r>
              <a:rPr lang="pl-PL" sz="1800" i="1" dirty="0">
                <a:solidFill>
                  <a:prstClr val="black"/>
                </a:solidFill>
              </a:rPr>
              <a:t> Providers for VPH Applications, </a:t>
            </a:r>
            <a:r>
              <a:rPr lang="pl-PL" sz="1800" dirty="0" err="1">
                <a:solidFill>
                  <a:prstClr val="black"/>
                </a:solidFill>
              </a:rPr>
              <a:t>CCGrid</a:t>
            </a:r>
            <a:r>
              <a:rPr lang="pl-PL" sz="1800" dirty="0">
                <a:solidFill>
                  <a:prstClr val="black"/>
                </a:solidFill>
              </a:rPr>
              <a:t> 2013 (2013)</a:t>
            </a:r>
          </a:p>
          <a:p>
            <a:pPr marL="177800" lvl="0" indent="-177800">
              <a:spcBef>
                <a:spcPts val="0"/>
              </a:spcBef>
              <a:defRPr/>
            </a:pPr>
            <a:r>
              <a:rPr lang="pl-PL" sz="1800" dirty="0">
                <a:solidFill>
                  <a:prstClr val="black"/>
                </a:solidFill>
              </a:rPr>
              <a:t>M. Malawski, K. </a:t>
            </a:r>
            <a:r>
              <a:rPr lang="pl-PL" sz="1800" dirty="0" err="1">
                <a:solidFill>
                  <a:prstClr val="black"/>
                </a:solidFill>
              </a:rPr>
              <a:t>Figiela</a:t>
            </a:r>
            <a:r>
              <a:rPr lang="pl-PL" sz="1800" dirty="0">
                <a:solidFill>
                  <a:prstClr val="black"/>
                </a:solidFill>
              </a:rPr>
              <a:t>, J. Nabrzyski: </a:t>
            </a:r>
            <a:r>
              <a:rPr lang="pl-PL" sz="1800" i="1" dirty="0" err="1">
                <a:solidFill>
                  <a:prstClr val="black"/>
                </a:solidFill>
              </a:rPr>
              <a:t>Cost</a:t>
            </a:r>
            <a:r>
              <a:rPr lang="pl-PL" sz="1800" i="1" dirty="0">
                <a:solidFill>
                  <a:prstClr val="black"/>
                </a:solidFill>
              </a:rPr>
              <a:t> </a:t>
            </a:r>
            <a:r>
              <a:rPr lang="pl-PL" sz="1800" i="1" dirty="0" err="1">
                <a:solidFill>
                  <a:prstClr val="black"/>
                </a:solidFill>
              </a:rPr>
              <a:t>Minimization</a:t>
            </a:r>
            <a:r>
              <a:rPr lang="pl-PL" sz="1800" i="1" dirty="0">
                <a:solidFill>
                  <a:prstClr val="black"/>
                </a:solidFill>
              </a:rPr>
              <a:t> for </a:t>
            </a:r>
            <a:r>
              <a:rPr lang="pl-PL" sz="1800" i="1" dirty="0" err="1">
                <a:solidFill>
                  <a:prstClr val="black"/>
                </a:solidFill>
              </a:rPr>
              <a:t>Computational</a:t>
            </a:r>
            <a:r>
              <a:rPr lang="pl-PL" sz="1800" i="1" dirty="0">
                <a:solidFill>
                  <a:prstClr val="black"/>
                </a:solidFill>
              </a:rPr>
              <a:t> Applications on </a:t>
            </a:r>
            <a:r>
              <a:rPr lang="pl-PL" sz="1800" i="1" dirty="0" err="1">
                <a:solidFill>
                  <a:prstClr val="black"/>
                </a:solidFill>
              </a:rPr>
              <a:t>Hybrid</a:t>
            </a:r>
            <a:r>
              <a:rPr lang="pl-PL" sz="1800" i="1" dirty="0">
                <a:solidFill>
                  <a:prstClr val="black"/>
                </a:solidFill>
              </a:rPr>
              <a:t> </a:t>
            </a:r>
            <a:r>
              <a:rPr lang="pl-PL" sz="1800" i="1" dirty="0" err="1">
                <a:solidFill>
                  <a:prstClr val="black"/>
                </a:solidFill>
              </a:rPr>
              <a:t>Cloud</a:t>
            </a:r>
            <a:r>
              <a:rPr lang="pl-PL" sz="1800" i="1" dirty="0">
                <a:solidFill>
                  <a:prstClr val="black"/>
                </a:solidFill>
              </a:rPr>
              <a:t> </a:t>
            </a:r>
            <a:r>
              <a:rPr lang="pl-PL" sz="1800" i="1" dirty="0" err="1">
                <a:solidFill>
                  <a:prstClr val="black"/>
                </a:solidFill>
              </a:rPr>
              <a:t>Infrastructure</a:t>
            </a:r>
            <a:r>
              <a:rPr lang="pl-PL" sz="1800" dirty="0" err="1">
                <a:solidFill>
                  <a:prstClr val="black"/>
                </a:solidFill>
              </a:rPr>
              <a:t>s</a:t>
            </a:r>
            <a:r>
              <a:rPr lang="pl-PL" sz="1800" dirty="0">
                <a:solidFill>
                  <a:prstClr val="black"/>
                </a:solidFill>
              </a:rPr>
              <a:t>, FGCS 2013</a:t>
            </a:r>
          </a:p>
          <a:p>
            <a:pPr marL="0" lvl="0" indent="0">
              <a:spcBef>
                <a:spcPts val="0"/>
              </a:spcBef>
              <a:buNone/>
              <a:defRPr/>
            </a:pPr>
            <a:endParaRPr lang="en-US" sz="1600" dirty="0">
              <a:solidFill>
                <a:prstClr val="black"/>
              </a:solidFill>
            </a:endParaRPr>
          </a:p>
          <a:p>
            <a:pPr marL="0" lvl="0" indent="0">
              <a:spcBef>
                <a:spcPts val="0"/>
              </a:spcBef>
              <a:buNone/>
              <a:defRPr/>
            </a:pPr>
            <a:endParaRPr lang="en-US" sz="1600" dirty="0" smtClean="0">
              <a:solidFill>
                <a:prstClr val="black"/>
              </a:solidFill>
            </a:endParaRPr>
          </a:p>
          <a:p>
            <a:pPr marL="0" lvl="0" indent="0">
              <a:spcBef>
                <a:spcPts val="0"/>
              </a:spcBef>
              <a:buNone/>
              <a:defRPr/>
            </a:pPr>
            <a:r>
              <a:rPr lang="pl-PL" sz="2300" dirty="0" err="1" smtClean="0">
                <a:solidFill>
                  <a:prstClr val="black"/>
                </a:solidFill>
              </a:rPr>
              <a:t>M.Sc</a:t>
            </a:r>
            <a:r>
              <a:rPr lang="pl-PL" sz="2300" dirty="0">
                <a:solidFill>
                  <a:prstClr val="black"/>
                </a:solidFill>
              </a:rPr>
              <a:t>. </a:t>
            </a:r>
            <a:r>
              <a:rPr lang="pl-PL" sz="2300" dirty="0" err="1" smtClean="0">
                <a:solidFill>
                  <a:prstClr val="black"/>
                </a:solidFill>
              </a:rPr>
              <a:t>Theses</a:t>
            </a:r>
            <a:r>
              <a:rPr lang="pl-PL" sz="2300" dirty="0">
                <a:solidFill>
                  <a:prstClr val="black"/>
                </a:solidFill>
              </a:rPr>
              <a:t>:</a:t>
            </a:r>
          </a:p>
          <a:p>
            <a:pPr marL="0" lvl="0" indent="0">
              <a:spcBef>
                <a:spcPts val="0"/>
              </a:spcBef>
              <a:buNone/>
              <a:defRPr/>
            </a:pPr>
            <a:endParaRPr lang="pl-PL" sz="1600" dirty="0">
              <a:solidFill>
                <a:prstClr val="black"/>
              </a:solidFill>
            </a:endParaRPr>
          </a:p>
          <a:p>
            <a:pPr marL="177800" lvl="0" indent="-177800">
              <a:spcBef>
                <a:spcPts val="0"/>
              </a:spcBef>
              <a:defRPr/>
            </a:pPr>
            <a:r>
              <a:rPr lang="pl-PL" sz="1800" dirty="0">
                <a:solidFill>
                  <a:prstClr val="black"/>
                </a:solidFill>
              </a:rPr>
              <a:t>Bartosz Wilk: </a:t>
            </a:r>
            <a:r>
              <a:rPr lang="pl-PL" sz="1800" i="1" dirty="0">
                <a:solidFill>
                  <a:prstClr val="black"/>
                </a:solidFill>
              </a:rPr>
              <a:t>Installation of </a:t>
            </a:r>
            <a:r>
              <a:rPr lang="pl-PL" sz="1800" i="1" dirty="0" err="1">
                <a:solidFill>
                  <a:prstClr val="black"/>
                </a:solidFill>
              </a:rPr>
              <a:t>Complex</a:t>
            </a:r>
            <a:r>
              <a:rPr lang="pl-PL" sz="1800" i="1" dirty="0">
                <a:solidFill>
                  <a:prstClr val="black"/>
                </a:solidFill>
              </a:rPr>
              <a:t> e-Science Applications on </a:t>
            </a:r>
            <a:r>
              <a:rPr lang="pl-PL" sz="1800" i="1" dirty="0" err="1">
                <a:solidFill>
                  <a:prstClr val="black"/>
                </a:solidFill>
              </a:rPr>
              <a:t>Heterogeneous</a:t>
            </a:r>
            <a:r>
              <a:rPr lang="pl-PL" sz="1800" i="1" dirty="0">
                <a:solidFill>
                  <a:prstClr val="black"/>
                </a:solidFill>
              </a:rPr>
              <a:t> </a:t>
            </a:r>
            <a:r>
              <a:rPr lang="pl-PL" sz="1800" i="1" dirty="0" err="1">
                <a:solidFill>
                  <a:prstClr val="black"/>
                </a:solidFill>
              </a:rPr>
              <a:t>Cloud</a:t>
            </a:r>
            <a:r>
              <a:rPr lang="pl-PL" sz="1800" i="1" dirty="0">
                <a:solidFill>
                  <a:prstClr val="black"/>
                </a:solidFill>
              </a:rPr>
              <a:t> </a:t>
            </a:r>
            <a:r>
              <a:rPr lang="pl-PL" sz="1800" i="1" dirty="0" err="1">
                <a:solidFill>
                  <a:prstClr val="black"/>
                </a:solidFill>
              </a:rPr>
              <a:t>Infrastructures</a:t>
            </a:r>
            <a:r>
              <a:rPr lang="pl-PL" sz="1800" dirty="0">
                <a:solidFill>
                  <a:prstClr val="black"/>
                </a:solidFill>
              </a:rPr>
              <a:t>, AGH </a:t>
            </a:r>
            <a:r>
              <a:rPr lang="pl-PL" sz="1800" dirty="0" err="1">
                <a:solidFill>
                  <a:prstClr val="black"/>
                </a:solidFill>
              </a:rPr>
              <a:t>University</a:t>
            </a:r>
            <a:r>
              <a:rPr lang="pl-PL" sz="1800" dirty="0">
                <a:solidFill>
                  <a:prstClr val="black"/>
                </a:solidFill>
              </a:rPr>
              <a:t> of Science and Technology, Kraków, Poland (August 2012), PTI </a:t>
            </a:r>
            <a:r>
              <a:rPr lang="pl-PL" sz="1800" dirty="0" err="1" smtClean="0">
                <a:solidFill>
                  <a:prstClr val="black"/>
                </a:solidFill>
              </a:rPr>
              <a:t>award</a:t>
            </a:r>
            <a:endParaRPr lang="en-US" sz="1800" dirty="0" smtClean="0">
              <a:solidFill>
                <a:prstClr val="black"/>
              </a:solidFill>
            </a:endParaRPr>
          </a:p>
          <a:p>
            <a:pPr marL="177800" lvl="0" indent="-177800">
              <a:spcBef>
                <a:spcPts val="0"/>
              </a:spcBef>
              <a:defRPr/>
            </a:pPr>
            <a:r>
              <a:rPr lang="en-US" sz="1800" dirty="0" smtClean="0"/>
              <a:t>Krzysztof </a:t>
            </a:r>
            <a:r>
              <a:rPr lang="en-US" sz="1800" dirty="0" err="1" smtClean="0"/>
              <a:t>Styrc</a:t>
            </a:r>
            <a:r>
              <a:rPr lang="en-US" sz="1800" dirty="0" smtClean="0"/>
              <a:t>: </a:t>
            </a:r>
            <a:r>
              <a:rPr lang="en-US" sz="1800" i="1" dirty="0" smtClean="0"/>
              <a:t>Managing </a:t>
            </a:r>
            <a:r>
              <a:rPr lang="en-US" sz="1800" i="1" dirty="0"/>
              <a:t>Data Reliability and Integrity in Federated Cloud </a:t>
            </a:r>
            <a:r>
              <a:rPr lang="en-US" sz="1800" i="1" dirty="0" smtClean="0"/>
              <a:t>Storage</a:t>
            </a:r>
            <a:r>
              <a:rPr lang="en-US" sz="1800" dirty="0" smtClean="0"/>
              <a:t>, </a:t>
            </a:r>
            <a:r>
              <a:rPr lang="pl-PL" sz="1800" dirty="0">
                <a:solidFill>
                  <a:prstClr val="black"/>
                </a:solidFill>
              </a:rPr>
              <a:t>AGH </a:t>
            </a:r>
            <a:r>
              <a:rPr lang="pl-PL" sz="1800" dirty="0" err="1">
                <a:solidFill>
                  <a:prstClr val="black"/>
                </a:solidFill>
              </a:rPr>
              <a:t>University</a:t>
            </a:r>
            <a:r>
              <a:rPr lang="pl-PL" sz="1800" dirty="0">
                <a:solidFill>
                  <a:prstClr val="black"/>
                </a:solidFill>
              </a:rPr>
              <a:t> of Science and Technology, Kraków, Poland </a:t>
            </a:r>
            <a:r>
              <a:rPr lang="pl-PL" sz="1800" dirty="0" smtClean="0">
                <a:solidFill>
                  <a:prstClr val="black"/>
                </a:solidFill>
              </a:rPr>
              <a:t>(</a:t>
            </a:r>
            <a:r>
              <a:rPr lang="en-US" sz="1800" dirty="0" smtClean="0">
                <a:solidFill>
                  <a:prstClr val="black"/>
                </a:solidFill>
              </a:rPr>
              <a:t>September</a:t>
            </a:r>
            <a:r>
              <a:rPr lang="pl-PL" sz="1800" dirty="0" smtClean="0">
                <a:solidFill>
                  <a:prstClr val="black"/>
                </a:solidFill>
              </a:rPr>
              <a:t> 201</a:t>
            </a:r>
            <a:r>
              <a:rPr lang="en-US" sz="1800" dirty="0" smtClean="0">
                <a:solidFill>
                  <a:prstClr val="black"/>
                </a:solidFill>
              </a:rPr>
              <a:t>3</a:t>
            </a:r>
            <a:r>
              <a:rPr lang="pl-PL" sz="1800" dirty="0" smtClean="0">
                <a:solidFill>
                  <a:prstClr val="black"/>
                </a:solidFill>
              </a:rPr>
              <a:t>)</a:t>
            </a:r>
            <a:endParaRPr lang="pl-PL" sz="1800" dirty="0">
              <a:solidFill>
                <a:prstClr val="black"/>
              </a:solidFill>
            </a:endParaRPr>
          </a:p>
        </p:txBody>
      </p:sp>
    </p:spTree>
    <p:extLst>
      <p:ext uri="{BB962C8B-B14F-4D97-AF65-F5344CB8AC3E}">
        <p14:creationId xmlns:p14="http://schemas.microsoft.com/office/powerpoint/2010/main" val="2420485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2800" dirty="0" smtClean="0"/>
              <a:t>Exploitation </a:t>
            </a:r>
            <a:endParaRPr lang="en-US" sz="2800" dirty="0"/>
          </a:p>
        </p:txBody>
      </p:sp>
      <p:sp>
        <p:nvSpPr>
          <p:cNvPr id="3" name="Symbol zastępczy zawartości 2"/>
          <p:cNvSpPr>
            <a:spLocks noGrp="1"/>
          </p:cNvSpPr>
          <p:nvPr>
            <p:ph idx="1"/>
          </p:nvPr>
        </p:nvSpPr>
        <p:spPr>
          <a:xfrm>
            <a:off x="323528" y="1600200"/>
            <a:ext cx="8507288" cy="4525963"/>
          </a:xfrm>
        </p:spPr>
        <p:txBody>
          <a:bodyPr>
            <a:normAutofit/>
          </a:bodyPr>
          <a:lstStyle/>
          <a:p>
            <a:pPr marL="177800" lvl="0" indent="-177800">
              <a:spcBef>
                <a:spcPts val="0"/>
              </a:spcBef>
              <a:defRPr/>
            </a:pPr>
            <a:r>
              <a:rPr lang="en-US" sz="2200" dirty="0" smtClean="0">
                <a:solidFill>
                  <a:prstClr val="black"/>
                </a:solidFill>
              </a:rPr>
              <a:t>Collaboration with the core teams of the VPH community</a:t>
            </a:r>
            <a:endParaRPr lang="pl-PL" sz="2200" dirty="0">
              <a:solidFill>
                <a:prstClr val="black"/>
              </a:solidFill>
            </a:endParaRPr>
          </a:p>
          <a:p>
            <a:pPr marL="177800" lvl="0" indent="-177800">
              <a:spcBef>
                <a:spcPts val="0"/>
              </a:spcBef>
              <a:defRPr/>
            </a:pPr>
            <a:r>
              <a:rPr lang="en-US" sz="2200" dirty="0" smtClean="0">
                <a:solidFill>
                  <a:prstClr val="black"/>
                </a:solidFill>
              </a:rPr>
              <a:t>Transfer of the elaborated methods and tools to the PL-Grid</a:t>
            </a:r>
          </a:p>
          <a:p>
            <a:pPr marL="177800" lvl="0" indent="-177800">
              <a:spcBef>
                <a:spcPts val="0"/>
              </a:spcBef>
              <a:defRPr/>
            </a:pPr>
            <a:r>
              <a:rPr lang="en-US" sz="2200" dirty="0" smtClean="0">
                <a:solidFill>
                  <a:prstClr val="black"/>
                </a:solidFill>
              </a:rPr>
              <a:t>Solutions and software artefacts as a teaching material at the Department of Computer Science AGH (</a:t>
            </a:r>
            <a:r>
              <a:rPr lang="en-US" sz="2200" i="1" dirty="0" smtClean="0">
                <a:solidFill>
                  <a:prstClr val="black"/>
                </a:solidFill>
              </a:rPr>
              <a:t>Large scale systems</a:t>
            </a:r>
            <a:r>
              <a:rPr lang="en-US" sz="2200" dirty="0" smtClean="0">
                <a:solidFill>
                  <a:prstClr val="black"/>
                </a:solidFill>
              </a:rPr>
              <a:t>)</a:t>
            </a:r>
            <a:endParaRPr lang="pl-PL" sz="2200" dirty="0">
              <a:solidFill>
                <a:prstClr val="black"/>
              </a:solidFill>
            </a:endParaRPr>
          </a:p>
          <a:p>
            <a:pPr marL="177800" lvl="0" indent="-177800">
              <a:spcBef>
                <a:spcPts val="0"/>
              </a:spcBef>
              <a:defRPr/>
            </a:pPr>
            <a:r>
              <a:rPr lang="en-US" sz="2200" dirty="0" smtClean="0">
                <a:solidFill>
                  <a:prstClr val="black"/>
                </a:solidFill>
              </a:rPr>
              <a:t>Already in use at the Collegium </a:t>
            </a:r>
            <a:r>
              <a:rPr lang="en-US" sz="2200" dirty="0" err="1" smtClean="0">
                <a:solidFill>
                  <a:prstClr val="black"/>
                </a:solidFill>
              </a:rPr>
              <a:t>Medicum</a:t>
            </a:r>
            <a:r>
              <a:rPr lang="en-US" sz="2200" dirty="0" smtClean="0">
                <a:solidFill>
                  <a:prstClr val="black"/>
                </a:solidFill>
              </a:rPr>
              <a:t> (prof. I. </a:t>
            </a:r>
            <a:r>
              <a:rPr lang="en-US" sz="2200" dirty="0" err="1" smtClean="0">
                <a:solidFill>
                  <a:prstClr val="black"/>
                </a:solidFill>
              </a:rPr>
              <a:t>Roterman</a:t>
            </a:r>
            <a:r>
              <a:rPr lang="en-US" sz="2200" dirty="0" smtClean="0">
                <a:solidFill>
                  <a:prstClr val="black"/>
                </a:solidFill>
              </a:rPr>
              <a:t>)</a:t>
            </a:r>
            <a:endParaRPr lang="pl-PL" sz="2200" dirty="0">
              <a:solidFill>
                <a:prstClr val="black"/>
              </a:solidFill>
            </a:endParaRPr>
          </a:p>
          <a:p>
            <a:pPr marL="177800" lvl="0" indent="-177800">
              <a:spcBef>
                <a:spcPts val="0"/>
              </a:spcBef>
              <a:defRPr/>
            </a:pPr>
            <a:r>
              <a:rPr lang="en-US" sz="2200" dirty="0" smtClean="0">
                <a:solidFill>
                  <a:prstClr val="black"/>
                </a:solidFill>
              </a:rPr>
              <a:t>New areas of usage, e.g. city science, computing on demand for early warning systems, a problem solving environment</a:t>
            </a:r>
          </a:p>
          <a:p>
            <a:pPr marL="177800" lvl="0" indent="-177800">
              <a:spcBef>
                <a:spcPts val="0"/>
              </a:spcBef>
              <a:defRPr/>
            </a:pPr>
            <a:r>
              <a:rPr lang="en-US" sz="2200" dirty="0" smtClean="0">
                <a:solidFill>
                  <a:prstClr val="black"/>
                </a:solidFill>
              </a:rPr>
              <a:t>…</a:t>
            </a:r>
            <a:endParaRPr lang="pl-PL" sz="2200" dirty="0">
              <a:solidFill>
                <a:prstClr val="black"/>
              </a:solidFill>
            </a:endParaRPr>
          </a:p>
        </p:txBody>
      </p:sp>
    </p:spTree>
    <p:extLst>
      <p:ext uri="{BB962C8B-B14F-4D97-AF65-F5344CB8AC3E}">
        <p14:creationId xmlns:p14="http://schemas.microsoft.com/office/powerpoint/2010/main" val="26328554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r>
              <a:rPr lang="pl-PL" sz="2800" dirty="0"/>
              <a:t>For </a:t>
            </a:r>
            <a:r>
              <a:rPr lang="pl-PL" sz="2800" dirty="0" err="1"/>
              <a:t>more</a:t>
            </a:r>
            <a:r>
              <a:rPr lang="pl-PL" sz="2800" dirty="0"/>
              <a:t> </a:t>
            </a:r>
            <a:r>
              <a:rPr lang="pl-PL" sz="2800" dirty="0" err="1"/>
              <a:t>information</a:t>
            </a:r>
            <a:r>
              <a:rPr lang="pl-PL" sz="2800" dirty="0"/>
              <a:t>…</a:t>
            </a:r>
            <a:endParaRPr lang="en-US" sz="2800" dirty="0"/>
          </a:p>
        </p:txBody>
      </p:sp>
      <p:pic>
        <p:nvPicPr>
          <p:cNvPr id="123" name="Obraz 122" descr="dice_website.png"/>
          <p:cNvPicPr>
            <a:picLocks noChangeAspect="1"/>
          </p:cNvPicPr>
          <p:nvPr/>
        </p:nvPicPr>
        <p:blipFill>
          <a:blip r:embed="rId2" cstate="print"/>
          <a:stretch>
            <a:fillRect/>
          </a:stretch>
        </p:blipFill>
        <p:spPr>
          <a:xfrm>
            <a:off x="187086" y="1051291"/>
            <a:ext cx="4600938" cy="2809757"/>
          </a:xfrm>
          <a:prstGeom prst="rect">
            <a:avLst/>
          </a:prstGeom>
        </p:spPr>
      </p:pic>
      <p:sp>
        <p:nvSpPr>
          <p:cNvPr id="127" name="Content Placeholder 2"/>
          <p:cNvSpPr>
            <a:spLocks noGrp="1"/>
          </p:cNvSpPr>
          <p:nvPr>
            <p:ph idx="1"/>
          </p:nvPr>
        </p:nvSpPr>
        <p:spPr>
          <a:xfrm>
            <a:off x="4932041" y="1187623"/>
            <a:ext cx="4032448" cy="1593305"/>
          </a:xfrm>
        </p:spPr>
        <p:txBody>
          <a:bodyPr>
            <a:noAutofit/>
          </a:bodyPr>
          <a:lstStyle/>
          <a:p>
            <a:pPr marL="0" indent="0">
              <a:buNone/>
            </a:pPr>
            <a:r>
              <a:rPr lang="pl-PL" b="1" dirty="0" smtClean="0">
                <a:solidFill>
                  <a:srgbClr val="FF0000"/>
                </a:solidFill>
              </a:rPr>
              <a:t>dice.cyfronet.pl</a:t>
            </a:r>
            <a:endParaRPr lang="pl-PL" dirty="0" smtClean="0"/>
          </a:p>
          <a:p>
            <a:pPr marL="0" indent="0">
              <a:buNone/>
            </a:pPr>
            <a:r>
              <a:rPr lang="pl-PL" sz="1600" dirty="0" err="1" smtClean="0"/>
              <a:t>documentation</a:t>
            </a:r>
            <a:r>
              <a:rPr lang="pl-PL" sz="1600" dirty="0" smtClean="0"/>
              <a:t>, </a:t>
            </a:r>
            <a:r>
              <a:rPr lang="pl-PL" sz="1600" dirty="0" err="1" smtClean="0"/>
              <a:t>publications</a:t>
            </a:r>
            <a:r>
              <a:rPr lang="pl-PL" sz="1600" dirty="0" smtClean="0"/>
              <a:t>, </a:t>
            </a:r>
            <a:r>
              <a:rPr lang="pl-PL" sz="1600" dirty="0" err="1" smtClean="0"/>
              <a:t>links</a:t>
            </a:r>
            <a:r>
              <a:rPr lang="pl-PL" sz="1600" dirty="0" smtClean="0"/>
              <a:t> to </a:t>
            </a:r>
            <a:r>
              <a:rPr lang="pl-PL" sz="1600" dirty="0" err="1" smtClean="0"/>
              <a:t>manuals</a:t>
            </a:r>
            <a:r>
              <a:rPr lang="pl-PL" sz="1600" dirty="0" smtClean="0"/>
              <a:t>, </a:t>
            </a:r>
            <a:r>
              <a:rPr lang="pl-PL" sz="1600" dirty="0" err="1" smtClean="0"/>
              <a:t>videos</a:t>
            </a:r>
            <a:r>
              <a:rPr lang="pl-PL" sz="1600" dirty="0" smtClean="0"/>
              <a:t>, </a:t>
            </a:r>
            <a:r>
              <a:rPr lang="pl-PL" sz="1600" dirty="0" smtClean="0"/>
              <a:t>etc.</a:t>
            </a:r>
          </a:p>
          <a:p>
            <a:pPr marL="0" indent="0">
              <a:buNone/>
            </a:pPr>
            <a:endParaRPr lang="pl-PL" sz="1600" dirty="0" smtClean="0"/>
          </a:p>
        </p:txBody>
      </p:sp>
      <p:pic>
        <p:nvPicPr>
          <p:cNvPr id="128" name="Obraz 127" descr="jump.png"/>
          <p:cNvPicPr>
            <a:picLocks noChangeAspect="1"/>
          </p:cNvPicPr>
          <p:nvPr/>
        </p:nvPicPr>
        <p:blipFill>
          <a:blip r:embed="rId3" cstate="print"/>
          <a:stretch>
            <a:fillRect/>
          </a:stretch>
        </p:blipFill>
        <p:spPr>
          <a:xfrm>
            <a:off x="3308145" y="2727607"/>
            <a:ext cx="5616624" cy="2645610"/>
          </a:xfrm>
          <a:prstGeom prst="rect">
            <a:avLst/>
          </a:prstGeom>
        </p:spPr>
      </p:pic>
      <p:sp>
        <p:nvSpPr>
          <p:cNvPr id="132" name="Content Placeholder 2"/>
          <p:cNvSpPr txBox="1">
            <a:spLocks/>
          </p:cNvSpPr>
          <p:nvPr/>
        </p:nvSpPr>
        <p:spPr>
          <a:xfrm>
            <a:off x="323528" y="3727637"/>
            <a:ext cx="3520818" cy="1881336"/>
          </a:xfrm>
          <a:prstGeom prst="rect">
            <a:avLst/>
          </a:prstGeom>
        </p:spPr>
        <p:txBody>
          <a:bodyPr vert="horz" lIns="91440" tIns="45720" rIns="91440" bIns="45720" rtlCol="0">
            <a:noAutofit/>
          </a:bodyPr>
          <a:lstStyle/>
          <a:p>
            <a:pPr marR="0" lvl="0" fontAlgn="auto">
              <a:lnSpc>
                <a:spcPct val="100000"/>
              </a:lnSpc>
              <a:spcBef>
                <a:spcPct val="20000"/>
              </a:spcBef>
              <a:spcAft>
                <a:spcPts val="0"/>
              </a:spcAft>
              <a:buClrTx/>
              <a:buSzTx/>
              <a:tabLst/>
              <a:defRPr/>
            </a:pPr>
            <a:r>
              <a:rPr lang="en-US" sz="3200" b="1" dirty="0">
                <a:solidFill>
                  <a:srgbClr val="FF0000"/>
                </a:solidFill>
              </a:rPr>
              <a:t>www</a:t>
            </a:r>
            <a:r>
              <a:rPr lang="pl-PL" sz="3200" b="1" dirty="0">
                <a:solidFill>
                  <a:srgbClr val="FF0000"/>
                </a:solidFill>
              </a:rPr>
              <a:t>.vph-share.eu</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pl-PL" sz="1600" b="0" dirty="0" err="1" smtClean="0"/>
              <a:t>Your</a:t>
            </a:r>
            <a:r>
              <a:rPr lang="pl-PL" sz="1600" b="0" dirty="0" smtClean="0"/>
              <a:t> one-stop </a:t>
            </a:r>
            <a:r>
              <a:rPr lang="pl-PL" sz="1600" b="0" dirty="0" err="1" smtClean="0"/>
              <a:t>entry</a:t>
            </a:r>
            <a:r>
              <a:rPr lang="pl-PL" sz="1600" b="0" dirty="0" smtClean="0"/>
              <a:t> to </a:t>
            </a:r>
            <a:r>
              <a:rPr lang="pl-PL" sz="1600" b="0" dirty="0" err="1" smtClean="0"/>
              <a:t>all</a:t>
            </a:r>
            <a:r>
              <a:rPr lang="pl-PL" sz="1600" b="0" dirty="0" smtClean="0"/>
              <a:t> VPH-</a:t>
            </a:r>
            <a:r>
              <a:rPr lang="pl-PL" sz="1600" b="0" dirty="0" err="1" smtClean="0"/>
              <a:t>Share</a:t>
            </a:r>
            <a:r>
              <a:rPr lang="pl-PL" sz="1600" b="0" dirty="0" smtClean="0"/>
              <a:t> </a:t>
            </a:r>
            <a:r>
              <a:rPr lang="pl-PL" sz="1600" b="0" dirty="0" err="1" smtClean="0"/>
              <a:t>functionality</a:t>
            </a:r>
            <a:r>
              <a:rPr lang="pl-PL" sz="1600" b="0" dirty="0" smtClean="0"/>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pl-PL" sz="1600" i="0" u="none" strike="noStrike" kern="1200" cap="none" spc="0" normalizeH="0" baseline="0" noProof="0" dirty="0" err="1" smtClean="0">
                <a:ln>
                  <a:noFill/>
                </a:ln>
                <a:solidFill>
                  <a:schemeClr val="tx1"/>
                </a:solidFill>
                <a:effectLst/>
                <a:uLnTx/>
                <a:uFillTx/>
                <a:latin typeface="+mn-lt"/>
                <a:ea typeface="+mn-ea"/>
                <a:cs typeface="+mn-cs"/>
              </a:rPr>
              <a:t>You</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can</a:t>
            </a:r>
            <a:r>
              <a:rPr kumimoji="0" lang="pl-PL" sz="1600" i="0" u="none" strike="noStrike" kern="1200" cap="none" spc="0" normalizeH="0" noProof="0" dirty="0" smtClean="0">
                <a:ln>
                  <a:noFill/>
                </a:ln>
                <a:solidFill>
                  <a:schemeClr val="tx1"/>
                </a:solidFill>
                <a:effectLst/>
                <a:uLnTx/>
                <a:uFillTx/>
                <a:latin typeface="+mn-lt"/>
                <a:ea typeface="+mn-ea"/>
                <a:cs typeface="+mn-cs"/>
              </a:rPr>
              <a:t> log in with </a:t>
            </a:r>
            <a:r>
              <a:rPr kumimoji="0" lang="pl-PL" sz="1600" i="0" u="none" strike="noStrike" kern="1200" cap="none" spc="0" normalizeH="0" noProof="0" dirty="0" err="1" smtClean="0">
                <a:ln>
                  <a:noFill/>
                </a:ln>
                <a:solidFill>
                  <a:schemeClr val="tx1"/>
                </a:solidFill>
                <a:effectLst/>
                <a:uLnTx/>
                <a:uFillTx/>
                <a:latin typeface="+mn-lt"/>
                <a:ea typeface="+mn-ea"/>
                <a:cs typeface="+mn-cs"/>
              </a:rPr>
              <a:t>your</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BioMedTown</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account</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available</a:t>
            </a:r>
            <a:r>
              <a:rPr kumimoji="0" lang="pl-PL" sz="1600" i="0" u="none" strike="noStrike" kern="1200" cap="none" spc="0" normalizeH="0" noProof="0" dirty="0" smtClean="0">
                <a:ln>
                  <a:noFill/>
                </a:ln>
                <a:solidFill>
                  <a:schemeClr val="tx1"/>
                </a:solidFill>
                <a:effectLst/>
                <a:uLnTx/>
                <a:uFillTx/>
                <a:latin typeface="+mn-lt"/>
                <a:ea typeface="+mn-ea"/>
                <a:cs typeface="+mn-cs"/>
              </a:rPr>
              <a:t> to </a:t>
            </a:r>
            <a:r>
              <a:rPr kumimoji="0" lang="pl-PL" sz="1600" i="0" u="none" strike="noStrike" kern="1200" cap="none" spc="0" normalizeH="0" noProof="0" dirty="0" err="1" smtClean="0">
                <a:ln>
                  <a:noFill/>
                </a:ln>
                <a:solidFill>
                  <a:schemeClr val="tx1"/>
                </a:solidFill>
                <a:effectLst/>
                <a:uLnTx/>
                <a:uFillTx/>
                <a:latin typeface="+mn-lt"/>
                <a:ea typeface="+mn-ea"/>
                <a:cs typeface="+mn-cs"/>
              </a:rPr>
              <a:t>all</a:t>
            </a:r>
            <a:r>
              <a:rPr kumimoji="0" lang="pl-PL" sz="1600" i="0" u="none" strike="noStrike" kern="1200" cap="none" spc="0" normalizeH="0" noProof="0" dirty="0" smtClean="0">
                <a:ln>
                  <a:noFill/>
                </a:ln>
                <a:solidFill>
                  <a:schemeClr val="tx1"/>
                </a:solidFill>
                <a:effectLst/>
                <a:uLnTx/>
                <a:uFillTx/>
                <a:latin typeface="+mn-lt"/>
                <a:ea typeface="+mn-ea"/>
                <a:cs typeface="+mn-cs"/>
              </a:rPr>
              <a:t> </a:t>
            </a:r>
            <a:r>
              <a:rPr kumimoji="0" lang="pl-PL" sz="1600" i="0" u="none" strike="noStrike" kern="1200" cap="none" spc="0" normalizeH="0" noProof="0" dirty="0" err="1" smtClean="0">
                <a:ln>
                  <a:noFill/>
                </a:ln>
                <a:solidFill>
                  <a:schemeClr val="tx1"/>
                </a:solidFill>
                <a:effectLst/>
                <a:uLnTx/>
                <a:uFillTx/>
                <a:latin typeface="+mn-lt"/>
                <a:ea typeface="+mn-ea"/>
                <a:cs typeface="+mn-cs"/>
              </a:rPr>
              <a:t>members</a:t>
            </a:r>
            <a:r>
              <a:rPr kumimoji="0" lang="pl-PL" sz="1600" i="0" u="none" strike="noStrike" kern="1200" cap="none" spc="0" normalizeH="0" noProof="0" dirty="0" smtClean="0">
                <a:ln>
                  <a:noFill/>
                </a:ln>
                <a:solidFill>
                  <a:schemeClr val="tx1"/>
                </a:solidFill>
                <a:effectLst/>
                <a:uLnTx/>
                <a:uFillTx/>
                <a:latin typeface="+mn-lt"/>
                <a:ea typeface="+mn-ea"/>
                <a:cs typeface="+mn-cs"/>
              </a:rPr>
              <a:t> of the VPH </a:t>
            </a:r>
            <a:r>
              <a:rPr kumimoji="0" lang="pl-PL" sz="1600" i="0" u="none" strike="noStrike" kern="1200" cap="none" spc="0" normalizeH="0" noProof="0" dirty="0" err="1" smtClean="0">
                <a:ln>
                  <a:noFill/>
                </a:ln>
                <a:solidFill>
                  <a:schemeClr val="tx1"/>
                </a:solidFill>
                <a:effectLst/>
                <a:uLnTx/>
                <a:uFillTx/>
                <a:latin typeface="+mn-lt"/>
                <a:ea typeface="+mn-ea"/>
                <a:cs typeface="+mn-cs"/>
              </a:rPr>
              <a:t>NoE</a:t>
            </a:r>
            <a:r>
              <a:rPr kumimoji="0" lang="pl-PL" sz="1600" i="0" u="none" strike="noStrike" kern="1200" cap="none" spc="0" normalizeH="0" noProof="0" dirty="0" smtClean="0">
                <a:ln>
                  <a:noFill/>
                </a:ln>
                <a:solidFill>
                  <a:schemeClr val="tx1"/>
                </a:solidFill>
                <a:effectLst/>
                <a:uLnTx/>
                <a:uFillTx/>
                <a:latin typeface="+mn-lt"/>
                <a:ea typeface="+mn-ea"/>
                <a:cs typeface="+mn-cs"/>
              </a:rPr>
              <a:t>)</a:t>
            </a:r>
            <a:endParaRPr kumimoji="0" lang="pl-PL" sz="16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Prostokąt 1"/>
          <p:cNvSpPr/>
          <p:nvPr/>
        </p:nvSpPr>
        <p:spPr>
          <a:xfrm>
            <a:off x="13387" y="5864383"/>
            <a:ext cx="9143999" cy="707886"/>
          </a:xfrm>
          <a:prstGeom prst="rect">
            <a:avLst/>
          </a:prstGeom>
        </p:spPr>
        <p:txBody>
          <a:bodyPr wrap="square">
            <a:spAutoFit/>
          </a:bodyPr>
          <a:lstStyle/>
          <a:p>
            <a:pPr marL="14287" indent="0" algn="just">
              <a:buNone/>
            </a:pPr>
            <a:r>
              <a:rPr lang="en-US" sz="2000" b="1" dirty="0" smtClean="0">
                <a:solidFill>
                  <a:srgbClr val="0070C0"/>
                </a:solidFill>
              </a:rPr>
              <a:t>The VPH-Share </a:t>
            </a:r>
            <a:r>
              <a:rPr lang="en-US" sz="2000" b="1" dirty="0" err="1" smtClean="0">
                <a:solidFill>
                  <a:srgbClr val="0070C0"/>
                </a:solidFill>
              </a:rPr>
              <a:t>Cyfronet</a:t>
            </a:r>
            <a:r>
              <a:rPr lang="en-US" sz="2000" b="1" dirty="0" smtClean="0">
                <a:solidFill>
                  <a:srgbClr val="0070C0"/>
                </a:solidFill>
              </a:rPr>
              <a:t> Team </a:t>
            </a:r>
            <a:r>
              <a:rPr lang="en-US" sz="2000" b="1" dirty="0">
                <a:solidFill>
                  <a:srgbClr val="0070C0"/>
                </a:solidFill>
              </a:rPr>
              <a:t>is very grateful to the Management and staff members of the ACC </a:t>
            </a:r>
            <a:r>
              <a:rPr lang="en-US" sz="2000" b="1" dirty="0" err="1">
                <a:solidFill>
                  <a:srgbClr val="0070C0"/>
                </a:solidFill>
              </a:rPr>
              <a:t>Cyfronet</a:t>
            </a:r>
            <a:r>
              <a:rPr lang="en-US" sz="2000" b="1" dirty="0">
                <a:solidFill>
                  <a:srgbClr val="0070C0"/>
                </a:solidFill>
              </a:rPr>
              <a:t> AGH for continued support and encouragement.  </a:t>
            </a:r>
          </a:p>
        </p:txBody>
      </p:sp>
    </p:spTree>
    <p:extLst>
      <p:ext uri="{BB962C8B-B14F-4D97-AF65-F5344CB8AC3E}">
        <p14:creationId xmlns:p14="http://schemas.microsoft.com/office/powerpoint/2010/main" val="683373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sz="2800" dirty="0" smtClean="0"/>
              <a:t>Co</a:t>
            </a:r>
            <a:r>
              <a:rPr lang="pl-PL" sz="2800" dirty="0" smtClean="0"/>
              <a:t>-</a:t>
            </a:r>
            <a:r>
              <a:rPr lang="en-US" sz="2800" dirty="0" smtClean="0"/>
              <a:t>authors</a:t>
            </a:r>
            <a:endParaRPr lang="en-US" sz="2800" dirty="0"/>
          </a:p>
        </p:txBody>
      </p:sp>
      <p:sp>
        <p:nvSpPr>
          <p:cNvPr id="3" name="Symbol zastępczy zawartości 2"/>
          <p:cNvSpPr>
            <a:spLocks noGrp="1"/>
          </p:cNvSpPr>
          <p:nvPr>
            <p:ph idx="1"/>
          </p:nvPr>
        </p:nvSpPr>
        <p:spPr/>
        <p:txBody>
          <a:bodyPr>
            <a:normAutofit fontScale="70000" lnSpcReduction="20000"/>
          </a:bodyPr>
          <a:lstStyle/>
          <a:p>
            <a:r>
              <a:rPr lang="en-US" sz="3300" dirty="0">
                <a:solidFill>
                  <a:srgbClr val="11488B"/>
                </a:solidFill>
                <a:effectLst>
                  <a:outerShdw blurRad="38100" dist="38100" dir="2700000" algn="tl">
                    <a:srgbClr val="000000">
                      <a:alpha val="43137"/>
                    </a:srgbClr>
                  </a:outerShdw>
                </a:effectLst>
                <a:latin typeface="+mj-lt"/>
                <a:ea typeface="+mj-ea"/>
                <a:cs typeface="+mj-cs"/>
              </a:rPr>
              <a:t>AGH Krakow – </a:t>
            </a:r>
            <a:r>
              <a:rPr lang="en-US" sz="3300" dirty="0" err="1" smtClean="0">
                <a:solidFill>
                  <a:srgbClr val="11488B"/>
                </a:solidFill>
                <a:effectLst>
                  <a:outerShdw blurRad="38100" dist="38100" dir="2700000" algn="tl">
                    <a:srgbClr val="000000">
                      <a:alpha val="43137"/>
                    </a:srgbClr>
                  </a:outerShdw>
                </a:effectLst>
                <a:latin typeface="+mj-lt"/>
                <a:ea typeface="+mj-ea"/>
                <a:cs typeface="+mj-cs"/>
              </a:rPr>
              <a:t>Cyfronet</a:t>
            </a:r>
            <a:r>
              <a:rPr lang="en-US" sz="3300" dirty="0" smtClean="0">
                <a:solidFill>
                  <a:srgbClr val="11488B"/>
                </a:solidFill>
                <a:effectLst>
                  <a:outerShdw blurRad="38100" dist="38100" dir="2700000" algn="tl">
                    <a:srgbClr val="000000">
                      <a:alpha val="43137"/>
                    </a:srgbClr>
                  </a:outerShdw>
                </a:effectLst>
                <a:latin typeface="+mj-lt"/>
                <a:ea typeface="+mj-ea"/>
                <a:cs typeface="+mj-cs"/>
              </a:rPr>
              <a:t>:</a:t>
            </a:r>
            <a:r>
              <a:rPr lang="en-US" dirty="0" smtClean="0"/>
              <a:t> </a:t>
            </a:r>
            <a:r>
              <a:rPr lang="en-US" dirty="0" err="1" smtClean="0"/>
              <a:t>Piotr</a:t>
            </a:r>
            <a:r>
              <a:rPr lang="en-US" dirty="0" smtClean="0"/>
              <a:t> </a:t>
            </a:r>
            <a:r>
              <a:rPr lang="en-US" dirty="0" err="1" smtClean="0"/>
              <a:t>Nowakowski</a:t>
            </a:r>
            <a:r>
              <a:rPr lang="en-US" dirty="0" smtClean="0"/>
              <a:t>, </a:t>
            </a:r>
            <a:r>
              <a:rPr lang="en-US" dirty="0" err="1" smtClean="0"/>
              <a:t>Maciej</a:t>
            </a:r>
            <a:r>
              <a:rPr lang="en-US" dirty="0" smtClean="0"/>
              <a:t> </a:t>
            </a:r>
            <a:r>
              <a:rPr lang="en-US" dirty="0" err="1" smtClean="0"/>
              <a:t>Malawski</a:t>
            </a:r>
            <a:r>
              <a:rPr lang="en-US" dirty="0" smtClean="0"/>
              <a:t>, </a:t>
            </a:r>
            <a:r>
              <a:rPr lang="en-US" dirty="0" err="1" smtClean="0"/>
              <a:t>Marek</a:t>
            </a:r>
            <a:r>
              <a:rPr lang="en-US" dirty="0" smtClean="0"/>
              <a:t> </a:t>
            </a:r>
            <a:r>
              <a:rPr lang="en-US" dirty="0" err="1" smtClean="0"/>
              <a:t>Kasztelnik</a:t>
            </a:r>
            <a:r>
              <a:rPr lang="en-US" dirty="0" smtClean="0"/>
              <a:t>,</a:t>
            </a:r>
            <a:r>
              <a:rPr lang="en-US" dirty="0"/>
              <a:t> </a:t>
            </a:r>
            <a:r>
              <a:rPr lang="en-US" dirty="0" smtClean="0"/>
              <a:t>Daniel </a:t>
            </a:r>
            <a:r>
              <a:rPr lang="en-US" dirty="0" err="1" smtClean="0"/>
              <a:t>Harezlak</a:t>
            </a:r>
            <a:r>
              <a:rPr lang="en-US" dirty="0" smtClean="0"/>
              <a:t>, Jan </a:t>
            </a:r>
            <a:r>
              <a:rPr lang="en-US" dirty="0" err="1" smtClean="0"/>
              <a:t>Meizner</a:t>
            </a:r>
            <a:r>
              <a:rPr lang="en-US" dirty="0" smtClean="0"/>
              <a:t>, Tomasz </a:t>
            </a:r>
            <a:r>
              <a:rPr lang="en-US" dirty="0" err="1" smtClean="0"/>
              <a:t>Bartynski</a:t>
            </a:r>
            <a:r>
              <a:rPr lang="en-US" dirty="0" smtClean="0"/>
              <a:t>, Tomasz </a:t>
            </a:r>
            <a:r>
              <a:rPr lang="en-US" dirty="0" err="1" smtClean="0"/>
              <a:t>Gubala</a:t>
            </a:r>
            <a:r>
              <a:rPr lang="en-US" dirty="0" smtClean="0"/>
              <a:t>, </a:t>
            </a:r>
            <a:r>
              <a:rPr lang="en-US" dirty="0" err="1" smtClean="0"/>
              <a:t>Bartosz</a:t>
            </a:r>
            <a:r>
              <a:rPr lang="en-US" dirty="0" smtClean="0"/>
              <a:t> </a:t>
            </a:r>
            <a:r>
              <a:rPr lang="en-US" dirty="0" err="1" smtClean="0"/>
              <a:t>Wilk</a:t>
            </a:r>
            <a:r>
              <a:rPr lang="en-US" dirty="0" smtClean="0"/>
              <a:t>, </a:t>
            </a:r>
            <a:r>
              <a:rPr lang="en-US" dirty="0" err="1" smtClean="0"/>
              <a:t>Wlodzimierz</a:t>
            </a:r>
            <a:r>
              <a:rPr lang="en-US" dirty="0" smtClean="0"/>
              <a:t> </a:t>
            </a:r>
            <a:r>
              <a:rPr lang="en-US" dirty="0" err="1" smtClean="0"/>
              <a:t>Funika</a:t>
            </a:r>
            <a:endParaRPr lang="en-US" dirty="0" smtClean="0"/>
          </a:p>
          <a:p>
            <a:pPr marL="0" indent="0">
              <a:buNone/>
            </a:pPr>
            <a:endParaRPr lang="en-US" dirty="0" smtClean="0"/>
          </a:p>
          <a:p>
            <a:r>
              <a:rPr lang="en-US" sz="3300" dirty="0">
                <a:solidFill>
                  <a:srgbClr val="11488B"/>
                </a:solidFill>
                <a:effectLst>
                  <a:outerShdw blurRad="38100" dist="38100" dir="2700000" algn="tl">
                    <a:srgbClr val="000000">
                      <a:alpha val="43137"/>
                    </a:srgbClr>
                  </a:outerShdw>
                </a:effectLst>
                <a:latin typeface="+mj-lt"/>
                <a:ea typeface="+mj-ea"/>
                <a:cs typeface="+mj-cs"/>
              </a:rPr>
              <a:t>University of Amsterdam: </a:t>
            </a:r>
            <a:r>
              <a:rPr lang="en-US" dirty="0" err="1" smtClean="0"/>
              <a:t>Spiros</a:t>
            </a:r>
            <a:r>
              <a:rPr lang="en-US" dirty="0" smtClean="0"/>
              <a:t> </a:t>
            </a:r>
            <a:r>
              <a:rPr lang="en-US" dirty="0" err="1" smtClean="0"/>
              <a:t>Koulouzis</a:t>
            </a:r>
            <a:r>
              <a:rPr lang="en-US" dirty="0" smtClean="0"/>
              <a:t>, Dmitry </a:t>
            </a:r>
            <a:r>
              <a:rPr lang="en-US" dirty="0" err="1" smtClean="0"/>
              <a:t>Vasunin</a:t>
            </a:r>
            <a:r>
              <a:rPr lang="en-US" dirty="0" smtClean="0"/>
              <a:t>, Reggie Cushing, Adam </a:t>
            </a:r>
            <a:r>
              <a:rPr lang="en-US" dirty="0" err="1" smtClean="0"/>
              <a:t>Belloum</a:t>
            </a:r>
            <a:endParaRPr lang="en-US" dirty="0" smtClean="0"/>
          </a:p>
          <a:p>
            <a:pPr marL="0" indent="0">
              <a:buNone/>
            </a:pPr>
            <a:endParaRPr lang="en-US" dirty="0" smtClean="0"/>
          </a:p>
          <a:p>
            <a:r>
              <a:rPr lang="en-US" sz="3300" dirty="0">
                <a:solidFill>
                  <a:srgbClr val="11488B"/>
                </a:solidFill>
                <a:effectLst>
                  <a:outerShdw blurRad="38100" dist="38100" dir="2700000" algn="tl">
                    <a:srgbClr val="000000">
                      <a:alpha val="43137"/>
                    </a:srgbClr>
                  </a:outerShdw>
                </a:effectLst>
                <a:latin typeface="+mj-lt"/>
                <a:ea typeface="+mj-ea"/>
                <a:cs typeface="+mj-cs"/>
              </a:rPr>
              <a:t>UCL London: </a:t>
            </a:r>
            <a:r>
              <a:rPr lang="en-US" dirty="0" smtClean="0"/>
              <a:t>David Chang, Stefan </a:t>
            </a:r>
            <a:r>
              <a:rPr lang="en-US" dirty="0" err="1" smtClean="0"/>
              <a:t>Zasada</a:t>
            </a:r>
            <a:r>
              <a:rPr lang="en-US" dirty="0" smtClean="0"/>
              <a:t>, Peter </a:t>
            </a:r>
            <a:r>
              <a:rPr lang="en-US" dirty="0" err="1" smtClean="0"/>
              <a:t>Coveney</a:t>
            </a:r>
            <a:endParaRPr lang="en-US" dirty="0" smtClean="0"/>
          </a:p>
          <a:p>
            <a:pPr marL="0" indent="0">
              <a:buNone/>
            </a:pPr>
            <a:endParaRPr lang="en-US" dirty="0" smtClean="0"/>
          </a:p>
          <a:p>
            <a:r>
              <a:rPr lang="en-US" sz="3400" dirty="0">
                <a:solidFill>
                  <a:srgbClr val="11488B"/>
                </a:solidFill>
                <a:effectLst>
                  <a:outerShdw blurRad="38100" dist="38100" dir="2700000" algn="tl">
                    <a:srgbClr val="000000">
                      <a:alpha val="43137"/>
                    </a:srgbClr>
                  </a:outerShdw>
                </a:effectLst>
                <a:latin typeface="+mj-lt"/>
                <a:ea typeface="+mj-ea"/>
                <a:cs typeface="+mj-cs"/>
              </a:rPr>
              <a:t>ATOS Research: </a:t>
            </a:r>
            <a:r>
              <a:rPr lang="en-US" dirty="0" smtClean="0"/>
              <a:t>Dario Ruiz Lopez, Rodrigo Diaz Rodriguez</a:t>
            </a:r>
          </a:p>
          <a:p>
            <a:pPr marL="0" indent="0">
              <a:buNone/>
            </a:pPr>
            <a:endParaRPr lang="en-US" dirty="0" smtClean="0"/>
          </a:p>
          <a:p>
            <a:r>
              <a:rPr lang="en-US" sz="3400" dirty="0">
                <a:solidFill>
                  <a:srgbClr val="11488B"/>
                </a:solidFill>
                <a:effectLst>
                  <a:outerShdw blurRad="38100" dist="38100" dir="2700000" algn="tl">
                    <a:srgbClr val="000000">
                      <a:alpha val="43137"/>
                    </a:srgbClr>
                  </a:outerShdw>
                </a:effectLst>
                <a:latin typeface="+mj-lt"/>
                <a:ea typeface="+mj-ea"/>
                <a:cs typeface="+mj-cs"/>
              </a:rPr>
              <a:t>University of Sheffield: </a:t>
            </a:r>
            <a:r>
              <a:rPr lang="en-US" dirty="0" err="1" smtClean="0"/>
              <a:t>Susheel</a:t>
            </a:r>
            <a:r>
              <a:rPr lang="en-US" dirty="0" smtClean="0"/>
              <a:t> </a:t>
            </a:r>
            <a:r>
              <a:rPr lang="en-US" dirty="0" err="1" smtClean="0"/>
              <a:t>Varma</a:t>
            </a:r>
            <a:endParaRPr lang="en-US" dirty="0" smtClean="0"/>
          </a:p>
          <a:p>
            <a:endParaRPr lang="en-US" dirty="0"/>
          </a:p>
        </p:txBody>
      </p:sp>
    </p:spTree>
    <p:extLst>
      <p:ext uri="{BB962C8B-B14F-4D97-AF65-F5344CB8AC3E}">
        <p14:creationId xmlns:p14="http://schemas.microsoft.com/office/powerpoint/2010/main" val="802998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7" descr="VPH_Summary_Slide.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025" y="762000"/>
            <a:ext cx="811212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675" name="Group 10"/>
          <p:cNvGrpSpPr>
            <a:grpSpLocks/>
          </p:cNvGrpSpPr>
          <p:nvPr/>
        </p:nvGrpSpPr>
        <p:grpSpPr bwMode="auto">
          <a:xfrm>
            <a:off x="4999038" y="5002213"/>
            <a:ext cx="503237" cy="649287"/>
            <a:chOff x="971600" y="2420888"/>
            <a:chExt cx="504056" cy="648072"/>
          </a:xfrm>
        </p:grpSpPr>
        <p:sp>
          <p:nvSpPr>
            <p:cNvPr id="9" name="Oval 8"/>
            <p:cNvSpPr/>
            <p:nvPr/>
          </p:nvSpPr>
          <p:spPr>
            <a:xfrm>
              <a:off x="971600" y="2420888"/>
              <a:ext cx="504056" cy="6480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828675">
                <a:lnSpc>
                  <a:spcPct val="100000"/>
                </a:lnSpc>
                <a:buClrTx/>
                <a:buSzTx/>
                <a:defRPr/>
              </a:pPr>
              <a:endParaRPr lang="en-US" sz="1600">
                <a:solidFill>
                  <a:srgbClr val="FFFFFF"/>
                </a:solidFill>
                <a:ea typeface="MS PGothic" pitchFamily="34" charset="-128"/>
              </a:endParaRPr>
            </a:p>
          </p:txBody>
        </p:sp>
        <p:sp>
          <p:nvSpPr>
            <p:cNvPr id="28679" name="TextBox 9"/>
            <p:cNvSpPr txBox="1">
              <a:spLocks noChangeArrowheads="1"/>
            </p:cNvSpPr>
            <p:nvPr/>
          </p:nvSpPr>
          <p:spPr bwMode="auto">
            <a:xfrm>
              <a:off x="1043153" y="2420888"/>
              <a:ext cx="360949" cy="584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8675" eaLnBrk="0" hangingPunct="0">
                <a:defRPr sz="4000">
                  <a:solidFill>
                    <a:schemeClr val="bg1"/>
                  </a:solidFill>
                  <a:latin typeface="Arial" pitchFamily="34" charset="0"/>
                  <a:ea typeface="MS PGothic" pitchFamily="34" charset="-128"/>
                </a:defRPr>
              </a:lvl1pPr>
              <a:lvl2pPr marL="742950" indent="-285750" defTabSz="828675" eaLnBrk="0" hangingPunct="0">
                <a:defRPr sz="4000">
                  <a:solidFill>
                    <a:schemeClr val="bg1"/>
                  </a:solidFill>
                  <a:latin typeface="Arial" pitchFamily="34" charset="0"/>
                  <a:ea typeface="MS PGothic" pitchFamily="34" charset="-128"/>
                </a:defRPr>
              </a:lvl2pPr>
              <a:lvl3pPr marL="1143000" indent="-228600" defTabSz="828675" eaLnBrk="0" hangingPunct="0">
                <a:defRPr sz="4000">
                  <a:solidFill>
                    <a:schemeClr val="bg1"/>
                  </a:solidFill>
                  <a:latin typeface="Arial" pitchFamily="34" charset="0"/>
                  <a:ea typeface="MS PGothic" pitchFamily="34" charset="-128"/>
                </a:defRPr>
              </a:lvl3pPr>
              <a:lvl4pPr marL="1600200" indent="-228600" defTabSz="828675" eaLnBrk="0" hangingPunct="0">
                <a:defRPr sz="4000">
                  <a:solidFill>
                    <a:schemeClr val="bg1"/>
                  </a:solidFill>
                  <a:latin typeface="Arial" pitchFamily="34" charset="0"/>
                  <a:ea typeface="MS PGothic" pitchFamily="34" charset="-128"/>
                </a:defRPr>
              </a:lvl4pPr>
              <a:lvl5pPr marL="2057400" indent="-228600" defTabSz="828675" eaLnBrk="0" hangingPunct="0">
                <a:defRPr sz="4000">
                  <a:solidFill>
                    <a:schemeClr val="bg1"/>
                  </a:solidFill>
                  <a:latin typeface="Arial" pitchFamily="34" charset="0"/>
                  <a:ea typeface="MS PGothic" pitchFamily="34" charset="-128"/>
                </a:defRPr>
              </a:lvl5pPr>
              <a:lvl6pPr marL="25146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6pPr>
              <a:lvl7pPr marL="29718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7pPr>
              <a:lvl8pPr marL="34290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8pPr>
              <a:lvl9pPr marL="3886200" indent="-228600" defTabSz="828675" eaLnBrk="0" fontAlgn="base" hangingPunct="0">
                <a:lnSpc>
                  <a:spcPct val="93000"/>
                </a:lnSpc>
                <a:spcBef>
                  <a:spcPct val="0"/>
                </a:spcBef>
                <a:spcAft>
                  <a:spcPct val="0"/>
                </a:spcAft>
                <a:buClr>
                  <a:srgbClr val="000000"/>
                </a:buClr>
                <a:buSzPct val="100000"/>
                <a:buFont typeface="Arial" pitchFamily="34" charset="0"/>
                <a:defRPr sz="4000">
                  <a:solidFill>
                    <a:schemeClr val="bg1"/>
                  </a:solidFill>
                  <a:latin typeface="Arial" pitchFamily="34" charset="0"/>
                  <a:ea typeface="MS PGothic" pitchFamily="34" charset="-128"/>
                </a:defRPr>
              </a:lvl9pPr>
            </a:lstStyle>
            <a:p>
              <a:pPr eaLnBrk="1" hangingPunct="1">
                <a:lnSpc>
                  <a:spcPct val="100000"/>
                </a:lnSpc>
                <a:buClrTx/>
                <a:buSzTx/>
              </a:pPr>
              <a:r>
                <a:rPr lang="en-GB" altLang="en-US" sz="3200">
                  <a:solidFill>
                    <a:srgbClr val="FFFFFF"/>
                  </a:solidFill>
                  <a:latin typeface="Calibri" pitchFamily="34" charset="0"/>
                  <a:cs typeface="Arial" pitchFamily="34" charset="0"/>
                </a:rPr>
                <a:t>2</a:t>
              </a:r>
              <a:endParaRPr lang="en-GB" altLang="en-US" sz="1600">
                <a:solidFill>
                  <a:srgbClr val="FFFFFF"/>
                </a:solidFill>
                <a:latin typeface="Calibri" pitchFamily="34" charset="0"/>
                <a:cs typeface="Arial" pitchFamily="34" charset="0"/>
              </a:endParaRPr>
            </a:p>
          </p:txBody>
        </p:sp>
      </p:grpSp>
      <p:sp>
        <p:nvSpPr>
          <p:cNvPr id="14" name="Rectangle 13"/>
          <p:cNvSpPr/>
          <p:nvPr/>
        </p:nvSpPr>
        <p:spPr>
          <a:xfrm>
            <a:off x="8305800" y="3548063"/>
            <a:ext cx="838200" cy="11826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702" rIns="91400" bIns="45702" anchor="ctr"/>
          <a:lstStyle/>
          <a:p>
            <a:pPr algn="ctr" defTabSz="828675">
              <a:lnSpc>
                <a:spcPct val="100000"/>
              </a:lnSpc>
              <a:buClrTx/>
              <a:buSzTx/>
              <a:defRPr/>
            </a:pPr>
            <a:endParaRPr lang="en-US" sz="1600">
              <a:solidFill>
                <a:srgbClr val="FFFFFF"/>
              </a:solidFill>
              <a:ea typeface="MS PGothic" pitchFamily="34" charset="-128"/>
            </a:endParaRPr>
          </a:p>
        </p:txBody>
      </p:sp>
      <p:sp>
        <p:nvSpPr>
          <p:cNvPr id="28677" name="Tytuł 1"/>
          <p:cNvSpPr>
            <a:spLocks noGrp="1"/>
          </p:cNvSpPr>
          <p:nvPr>
            <p:ph type="title"/>
          </p:nvPr>
        </p:nvSpPr>
        <p:spPr>
          <a:xfrm>
            <a:off x="740834" y="14400"/>
            <a:ext cx="7557242" cy="1036800"/>
          </a:xfrm>
        </p:spPr>
        <p:txBody>
          <a:bodyPr/>
          <a:lstStyle/>
          <a:p>
            <a:r>
              <a:rPr lang="en-US" altLang="en-US" sz="2800" dirty="0" err="1"/>
              <a:t>Infostructure</a:t>
            </a:r>
            <a:r>
              <a:rPr lang="en-US" altLang="en-US" sz="2800" dirty="0"/>
              <a:t> for Virtual Physiological Human</a:t>
            </a:r>
            <a:endParaRPr lang="pl-PL" altLang="en-US" sz="2800" dirty="0"/>
          </a:p>
        </p:txBody>
      </p:sp>
    </p:spTree>
    <p:extLst>
      <p:ext uri="{BB962C8B-B14F-4D97-AF65-F5344CB8AC3E}">
        <p14:creationId xmlns:p14="http://schemas.microsoft.com/office/powerpoint/2010/main" val="2883354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2"/>
          <p:cNvSpPr>
            <a:spLocks noGrp="1"/>
          </p:cNvSpPr>
          <p:nvPr>
            <p:ph idx="1"/>
          </p:nvPr>
        </p:nvSpPr>
        <p:spPr>
          <a:xfrm>
            <a:off x="391680" y="3364193"/>
            <a:ext cx="8428792" cy="3117928"/>
          </a:xfrm>
        </p:spPr>
        <p:txBody>
          <a:bodyPr/>
          <a:lstStyle/>
          <a:p>
            <a:pPr>
              <a:lnSpc>
                <a:spcPct val="80000"/>
              </a:lnSpc>
              <a:spcAft>
                <a:spcPts val="601"/>
              </a:spcAft>
            </a:pPr>
            <a:r>
              <a:rPr lang="en-US" sz="1600" dirty="0" smtClean="0">
                <a:latin typeface="+mj-lt"/>
                <a:cs typeface="Arial" pitchFamily="34" charset="0"/>
              </a:rPr>
              <a:t>Install/configure </a:t>
            </a:r>
            <a:r>
              <a:rPr lang="pl-PL" sz="1600" dirty="0" err="1" smtClean="0">
                <a:latin typeface="+mj-lt"/>
                <a:cs typeface="Arial" pitchFamily="34" charset="0"/>
              </a:rPr>
              <a:t>each</a:t>
            </a:r>
            <a:r>
              <a:rPr lang="pl-PL" sz="1600" dirty="0" smtClean="0">
                <a:latin typeface="+mj-lt"/>
                <a:cs typeface="Arial" pitchFamily="34" charset="0"/>
              </a:rPr>
              <a:t> </a:t>
            </a:r>
            <a:r>
              <a:rPr lang="pl-PL" sz="1600" dirty="0" err="1" smtClean="0">
                <a:latin typeface="+mj-lt"/>
                <a:cs typeface="Arial" pitchFamily="34" charset="0"/>
              </a:rPr>
              <a:t>application</a:t>
            </a:r>
            <a:r>
              <a:rPr lang="pl-PL" sz="1600" dirty="0" smtClean="0">
                <a:latin typeface="+mj-lt"/>
                <a:cs typeface="Arial" pitchFamily="34" charset="0"/>
              </a:rPr>
              <a:t> s</a:t>
            </a:r>
            <a:r>
              <a:rPr lang="en-US" sz="1600" dirty="0" err="1" smtClean="0">
                <a:latin typeface="+mj-lt"/>
                <a:cs typeface="Arial" pitchFamily="34" charset="0"/>
              </a:rPr>
              <a:t>ervice</a:t>
            </a:r>
            <a:r>
              <a:rPr lang="en-US" sz="1600" dirty="0" smtClean="0">
                <a:latin typeface="+mj-lt"/>
                <a:cs typeface="Arial" pitchFamily="34" charset="0"/>
              </a:rPr>
              <a:t> </a:t>
            </a:r>
            <a:r>
              <a:rPr lang="pl-PL" sz="1600" dirty="0" smtClean="0">
                <a:latin typeface="+mj-lt"/>
                <a:cs typeface="Arial" pitchFamily="34" charset="0"/>
              </a:rPr>
              <a:t>(</a:t>
            </a:r>
            <a:r>
              <a:rPr lang="pl-PL" sz="1600" dirty="0" err="1" smtClean="0">
                <a:latin typeface="+mj-lt"/>
                <a:cs typeface="Arial" pitchFamily="34" charset="0"/>
              </a:rPr>
              <a:t>which</a:t>
            </a:r>
            <a:r>
              <a:rPr lang="pl-PL" sz="1600" dirty="0" smtClean="0">
                <a:latin typeface="+mj-lt"/>
                <a:cs typeface="Arial" pitchFamily="34" charset="0"/>
              </a:rPr>
              <a:t> we </a:t>
            </a:r>
            <a:r>
              <a:rPr lang="pl-PL" sz="1600" dirty="0" err="1" smtClean="0">
                <a:latin typeface="+mj-lt"/>
                <a:cs typeface="Arial" pitchFamily="34" charset="0"/>
              </a:rPr>
              <a:t>call</a:t>
            </a:r>
            <a:r>
              <a:rPr lang="pl-PL" sz="1600" dirty="0" smtClean="0">
                <a:latin typeface="+mj-lt"/>
                <a:cs typeface="Arial" pitchFamily="34" charset="0"/>
              </a:rPr>
              <a:t> </a:t>
            </a:r>
            <a:r>
              <a:rPr lang="pl-PL" sz="1600" dirty="0" err="1" smtClean="0">
                <a:latin typeface="+mj-lt"/>
                <a:cs typeface="Arial" pitchFamily="34" charset="0"/>
              </a:rPr>
              <a:t>an</a:t>
            </a:r>
            <a:r>
              <a:rPr lang="pl-PL" sz="1600" dirty="0" smtClean="0">
                <a:latin typeface="+mj-lt"/>
                <a:cs typeface="Arial" pitchFamily="34" charset="0"/>
              </a:rPr>
              <a:t> </a:t>
            </a:r>
            <a:r>
              <a:rPr lang="pl-PL" sz="1600" dirty="0" err="1" smtClean="0">
                <a:latin typeface="+mj-lt"/>
                <a:cs typeface="Arial" pitchFamily="34" charset="0"/>
              </a:rPr>
              <a:t>Atomic</a:t>
            </a:r>
            <a:r>
              <a:rPr lang="pl-PL" sz="1600" dirty="0" smtClean="0">
                <a:latin typeface="+mj-lt"/>
                <a:cs typeface="Arial" pitchFamily="34" charset="0"/>
              </a:rPr>
              <a:t> Service) </a:t>
            </a:r>
            <a:r>
              <a:rPr lang="en-US" sz="1600" dirty="0" smtClean="0">
                <a:latin typeface="+mj-lt"/>
                <a:cs typeface="Arial" pitchFamily="34" charset="0"/>
              </a:rPr>
              <a:t>once </a:t>
            </a:r>
            <a:r>
              <a:rPr lang="pl-PL" sz="1600" dirty="0" smtClean="0">
                <a:latin typeface="+mj-lt"/>
                <a:cs typeface="Arial" pitchFamily="34" charset="0"/>
              </a:rPr>
              <a:t>– </a:t>
            </a:r>
            <a:r>
              <a:rPr lang="pl-PL" sz="1600" dirty="0" err="1" smtClean="0">
                <a:latin typeface="+mj-lt"/>
                <a:cs typeface="Arial" pitchFamily="34" charset="0"/>
              </a:rPr>
              <a:t>then</a:t>
            </a:r>
            <a:r>
              <a:rPr lang="pl-PL" sz="1600" dirty="0" smtClean="0">
                <a:latin typeface="+mj-lt"/>
                <a:cs typeface="Arial" pitchFamily="34" charset="0"/>
              </a:rPr>
              <a:t> </a:t>
            </a:r>
            <a:r>
              <a:rPr lang="en-US" sz="1600" dirty="0" smtClean="0">
                <a:latin typeface="+mj-lt"/>
                <a:cs typeface="Arial" pitchFamily="34" charset="0"/>
              </a:rPr>
              <a:t>use </a:t>
            </a:r>
            <a:r>
              <a:rPr lang="pl-PL" sz="1600" dirty="0" err="1" smtClean="0">
                <a:latin typeface="+mj-lt"/>
                <a:cs typeface="Arial" pitchFamily="34" charset="0"/>
              </a:rPr>
              <a:t>them</a:t>
            </a:r>
            <a:r>
              <a:rPr lang="pl-PL" sz="1600" dirty="0" smtClean="0">
                <a:latin typeface="+mj-lt"/>
                <a:cs typeface="Arial" pitchFamily="34" charset="0"/>
              </a:rPr>
              <a:t> </a:t>
            </a:r>
            <a:r>
              <a:rPr lang="en-US" sz="1600" dirty="0" smtClean="0">
                <a:latin typeface="+mj-lt"/>
                <a:cs typeface="Arial" pitchFamily="34" charset="0"/>
              </a:rPr>
              <a:t>multiple times in different workflows</a:t>
            </a:r>
            <a:r>
              <a:rPr lang="pl-PL" sz="1600" dirty="0" smtClean="0">
                <a:latin typeface="+mj-lt"/>
                <a:cs typeface="Arial" pitchFamily="34" charset="0"/>
              </a:rPr>
              <a:t>;</a:t>
            </a:r>
          </a:p>
          <a:p>
            <a:pPr>
              <a:lnSpc>
                <a:spcPct val="80000"/>
              </a:lnSpc>
              <a:spcAft>
                <a:spcPts val="601"/>
              </a:spcAft>
            </a:pPr>
            <a:r>
              <a:rPr lang="pl-PL" sz="1600" dirty="0" smtClean="0">
                <a:latin typeface="+mj-lt"/>
                <a:cs typeface="Arial" pitchFamily="34" charset="0"/>
              </a:rPr>
              <a:t>Direct </a:t>
            </a:r>
            <a:r>
              <a:rPr lang="pl-PL" sz="1600" dirty="0" err="1" smtClean="0">
                <a:latin typeface="+mj-lt"/>
                <a:cs typeface="Arial" pitchFamily="34" charset="0"/>
              </a:rPr>
              <a:t>access</a:t>
            </a:r>
            <a:r>
              <a:rPr lang="pl-PL" sz="1600" dirty="0" smtClean="0">
                <a:latin typeface="+mj-lt"/>
                <a:cs typeface="Arial" pitchFamily="34" charset="0"/>
              </a:rPr>
              <a:t> to </a:t>
            </a:r>
            <a:r>
              <a:rPr lang="pl-PL" sz="1600" dirty="0" err="1" smtClean="0">
                <a:latin typeface="+mj-lt"/>
                <a:cs typeface="Arial" pitchFamily="34" charset="0"/>
              </a:rPr>
              <a:t>raw</a:t>
            </a:r>
            <a:r>
              <a:rPr lang="pl-PL" sz="1600" dirty="0" smtClean="0">
                <a:latin typeface="+mj-lt"/>
                <a:cs typeface="Arial" pitchFamily="34" charset="0"/>
              </a:rPr>
              <a:t> </a:t>
            </a:r>
            <a:r>
              <a:rPr lang="pl-PL" sz="1600" dirty="0" err="1" smtClean="0">
                <a:latin typeface="+mj-lt"/>
                <a:cs typeface="Arial" pitchFamily="34" charset="0"/>
              </a:rPr>
              <a:t>virtual</a:t>
            </a:r>
            <a:r>
              <a:rPr lang="pl-PL" sz="1600" dirty="0" smtClean="0">
                <a:latin typeface="+mj-lt"/>
                <a:cs typeface="Arial" pitchFamily="34" charset="0"/>
              </a:rPr>
              <a:t> </a:t>
            </a:r>
            <a:r>
              <a:rPr lang="pl-PL" sz="1600" dirty="0" err="1" smtClean="0">
                <a:latin typeface="+mj-lt"/>
                <a:cs typeface="Arial" pitchFamily="34" charset="0"/>
              </a:rPr>
              <a:t>machines</a:t>
            </a:r>
            <a:r>
              <a:rPr lang="pl-PL" sz="1600" dirty="0" smtClean="0">
                <a:latin typeface="+mj-lt"/>
                <a:cs typeface="Arial" pitchFamily="34" charset="0"/>
              </a:rPr>
              <a:t> </a:t>
            </a:r>
            <a:r>
              <a:rPr lang="pl-PL" sz="1600" dirty="0" err="1" smtClean="0">
                <a:latin typeface="+mj-lt"/>
                <a:cs typeface="Arial" pitchFamily="34" charset="0"/>
              </a:rPr>
              <a:t>is</a:t>
            </a:r>
            <a:r>
              <a:rPr lang="pl-PL" sz="1600" dirty="0" smtClean="0">
                <a:latin typeface="+mj-lt"/>
                <a:cs typeface="Arial" pitchFamily="34" charset="0"/>
              </a:rPr>
              <a:t> </a:t>
            </a:r>
            <a:r>
              <a:rPr lang="pl-PL" sz="1600" dirty="0" err="1" smtClean="0">
                <a:latin typeface="+mj-lt"/>
                <a:cs typeface="Arial" pitchFamily="34" charset="0"/>
              </a:rPr>
              <a:t>provided</a:t>
            </a:r>
            <a:r>
              <a:rPr lang="pl-PL" sz="1600" dirty="0" smtClean="0">
                <a:latin typeface="+mj-lt"/>
                <a:cs typeface="Arial" pitchFamily="34" charset="0"/>
              </a:rPr>
              <a:t> for </a:t>
            </a:r>
            <a:r>
              <a:rPr lang="pl-PL" sz="1600" dirty="0" err="1" smtClean="0">
                <a:latin typeface="+mj-lt"/>
                <a:cs typeface="Arial" pitchFamily="34" charset="0"/>
              </a:rPr>
              <a:t>developers</a:t>
            </a:r>
            <a:r>
              <a:rPr lang="pl-PL" sz="1600" dirty="0" smtClean="0">
                <a:latin typeface="+mj-lt"/>
                <a:cs typeface="Arial" pitchFamily="34" charset="0"/>
              </a:rPr>
              <a:t>, with m</a:t>
            </a:r>
            <a:r>
              <a:rPr lang="en-US" sz="1600" dirty="0" err="1" smtClean="0">
                <a:latin typeface="+mj-lt"/>
                <a:cs typeface="Arial" pitchFamily="34" charset="0"/>
              </a:rPr>
              <a:t>ultitudes</a:t>
            </a:r>
            <a:r>
              <a:rPr lang="en-US" sz="1600" dirty="0" smtClean="0">
                <a:latin typeface="+mj-lt"/>
                <a:cs typeface="Arial" pitchFamily="34" charset="0"/>
              </a:rPr>
              <a:t> of operating systems to choose from</a:t>
            </a:r>
            <a:r>
              <a:rPr lang="pl-PL" sz="1600" dirty="0" smtClean="0">
                <a:latin typeface="+mj-lt"/>
                <a:cs typeface="Arial" pitchFamily="34" charset="0"/>
              </a:rPr>
              <a:t> (</a:t>
            </a:r>
            <a:r>
              <a:rPr lang="pl-PL" sz="1600" dirty="0" err="1" smtClean="0">
                <a:latin typeface="+mj-lt"/>
                <a:cs typeface="Arial" pitchFamily="34" charset="0"/>
              </a:rPr>
              <a:t>IaaS</a:t>
            </a:r>
            <a:r>
              <a:rPr lang="pl-PL" sz="1600" dirty="0" smtClean="0">
                <a:latin typeface="+mj-lt"/>
                <a:cs typeface="Arial" pitchFamily="34" charset="0"/>
              </a:rPr>
              <a:t> </a:t>
            </a:r>
            <a:r>
              <a:rPr lang="pl-PL" sz="1600" dirty="0" err="1" smtClean="0">
                <a:latin typeface="+mj-lt"/>
                <a:cs typeface="Arial" pitchFamily="34" charset="0"/>
              </a:rPr>
              <a:t>solution</a:t>
            </a:r>
            <a:r>
              <a:rPr lang="pl-PL" sz="1600" dirty="0" smtClean="0">
                <a:latin typeface="+mj-lt"/>
                <a:cs typeface="Arial" pitchFamily="34" charset="0"/>
              </a:rPr>
              <a:t>);</a:t>
            </a:r>
          </a:p>
          <a:p>
            <a:pPr>
              <a:lnSpc>
                <a:spcPct val="80000"/>
              </a:lnSpc>
              <a:spcAft>
                <a:spcPts val="601"/>
              </a:spcAft>
            </a:pPr>
            <a:r>
              <a:rPr lang="en-US" sz="1600" dirty="0" smtClean="0">
                <a:latin typeface="+mj-lt"/>
                <a:cs typeface="Arial" pitchFamily="34" charset="0"/>
              </a:rPr>
              <a:t>Install whatever you want (root access to </a:t>
            </a:r>
            <a:r>
              <a:rPr lang="pl-PL" sz="1600" dirty="0" err="1" smtClean="0">
                <a:latin typeface="+mj-lt"/>
                <a:cs typeface="Arial" pitchFamily="34" charset="0"/>
              </a:rPr>
              <a:t>Cloud</a:t>
            </a:r>
            <a:r>
              <a:rPr lang="pl-PL" sz="1600" dirty="0" smtClean="0">
                <a:latin typeface="+mj-lt"/>
                <a:cs typeface="Arial" pitchFamily="34" charset="0"/>
              </a:rPr>
              <a:t> Virtual M</a:t>
            </a:r>
            <a:r>
              <a:rPr lang="en-US" sz="1600" dirty="0" err="1" smtClean="0">
                <a:latin typeface="+mj-lt"/>
                <a:cs typeface="Arial" pitchFamily="34" charset="0"/>
              </a:rPr>
              <a:t>achine</a:t>
            </a:r>
            <a:r>
              <a:rPr lang="pl-PL" sz="1600" dirty="0" smtClean="0">
                <a:latin typeface="+mj-lt"/>
                <a:cs typeface="Arial" pitchFamily="34" charset="0"/>
              </a:rPr>
              <a:t>s</a:t>
            </a:r>
            <a:r>
              <a:rPr lang="en-US" sz="1600" dirty="0" smtClean="0">
                <a:latin typeface="+mj-lt"/>
                <a:cs typeface="Arial" pitchFamily="34" charset="0"/>
              </a:rPr>
              <a:t>)</a:t>
            </a:r>
            <a:r>
              <a:rPr lang="pl-PL" sz="1600" dirty="0" smtClean="0">
                <a:latin typeface="+mj-lt"/>
                <a:cs typeface="Arial" pitchFamily="34" charset="0"/>
              </a:rPr>
              <a:t>;</a:t>
            </a:r>
          </a:p>
          <a:p>
            <a:pPr>
              <a:lnSpc>
                <a:spcPct val="80000"/>
              </a:lnSpc>
              <a:spcAft>
                <a:spcPts val="601"/>
              </a:spcAft>
            </a:pPr>
            <a:r>
              <a:rPr lang="pl-PL" sz="1600" dirty="0" smtClean="0">
                <a:latin typeface="+mj-lt"/>
                <a:cs typeface="Arial" pitchFamily="34" charset="0"/>
              </a:rPr>
              <a:t>The </a:t>
            </a:r>
            <a:r>
              <a:rPr lang="pl-PL" sz="1600" dirty="0" err="1" smtClean="0">
                <a:latin typeface="+mj-lt"/>
                <a:cs typeface="Arial" pitchFamily="34" charset="0"/>
              </a:rPr>
              <a:t>cloud</a:t>
            </a:r>
            <a:r>
              <a:rPr lang="pl-PL" sz="1600" dirty="0" smtClean="0">
                <a:latin typeface="+mj-lt"/>
                <a:cs typeface="Arial" pitchFamily="34" charset="0"/>
              </a:rPr>
              <a:t> platform </a:t>
            </a:r>
            <a:r>
              <a:rPr lang="pl-PL" sz="1600" dirty="0" err="1" smtClean="0">
                <a:latin typeface="+mj-lt"/>
                <a:cs typeface="Arial" pitchFamily="34" charset="0"/>
              </a:rPr>
              <a:t>takes</a:t>
            </a:r>
            <a:r>
              <a:rPr lang="pl-PL" sz="1600" dirty="0" smtClean="0">
                <a:latin typeface="+mj-lt"/>
                <a:cs typeface="Arial" pitchFamily="34" charset="0"/>
              </a:rPr>
              <a:t> </a:t>
            </a:r>
            <a:r>
              <a:rPr lang="pl-PL" sz="1600" dirty="0" err="1" smtClean="0">
                <a:latin typeface="+mj-lt"/>
                <a:cs typeface="Arial" pitchFamily="34" charset="0"/>
              </a:rPr>
              <a:t>over</a:t>
            </a:r>
            <a:r>
              <a:rPr lang="pl-PL" sz="1600" dirty="0" smtClean="0">
                <a:latin typeface="+mj-lt"/>
                <a:cs typeface="Arial" pitchFamily="34" charset="0"/>
              </a:rPr>
              <a:t> management and </a:t>
            </a:r>
            <a:r>
              <a:rPr lang="pl-PL" sz="1600" dirty="0" err="1" smtClean="0">
                <a:latin typeface="+mj-lt"/>
                <a:cs typeface="Arial" pitchFamily="34" charset="0"/>
              </a:rPr>
              <a:t>instantiation</a:t>
            </a:r>
            <a:r>
              <a:rPr lang="pl-PL" sz="1600" dirty="0" smtClean="0">
                <a:latin typeface="+mj-lt"/>
                <a:cs typeface="Arial" pitchFamily="34" charset="0"/>
              </a:rPr>
              <a:t> of </a:t>
            </a:r>
            <a:r>
              <a:rPr lang="pl-PL" sz="1600" dirty="0" err="1" smtClean="0">
                <a:latin typeface="+mj-lt"/>
                <a:cs typeface="Arial" pitchFamily="34" charset="0"/>
              </a:rPr>
              <a:t>Atomic</a:t>
            </a:r>
            <a:r>
              <a:rPr lang="pl-PL" sz="1600" dirty="0" smtClean="0">
                <a:latin typeface="+mj-lt"/>
                <a:cs typeface="Arial" pitchFamily="34" charset="0"/>
              </a:rPr>
              <a:t> Services;</a:t>
            </a:r>
            <a:endParaRPr lang="en-US" sz="1600" dirty="0" smtClean="0">
              <a:latin typeface="+mj-lt"/>
              <a:cs typeface="Arial" pitchFamily="34" charset="0"/>
            </a:endParaRPr>
          </a:p>
          <a:p>
            <a:pPr>
              <a:lnSpc>
                <a:spcPct val="80000"/>
              </a:lnSpc>
              <a:spcAft>
                <a:spcPts val="601"/>
              </a:spcAft>
            </a:pPr>
            <a:r>
              <a:rPr lang="en-US" sz="1600" dirty="0" smtClean="0">
                <a:latin typeface="+mj-lt"/>
                <a:cs typeface="Arial" pitchFamily="34" charset="0"/>
              </a:rPr>
              <a:t>Many instances of Atomic Services can be </a:t>
            </a:r>
            <a:r>
              <a:rPr lang="pl-PL" sz="1600" dirty="0" err="1" smtClean="0">
                <a:latin typeface="+mj-lt"/>
                <a:cs typeface="Arial" pitchFamily="34" charset="0"/>
              </a:rPr>
              <a:t>spawned</a:t>
            </a:r>
            <a:r>
              <a:rPr lang="pl-PL" sz="1600" dirty="0" smtClean="0">
                <a:latin typeface="+mj-lt"/>
                <a:cs typeface="Arial" pitchFamily="34" charset="0"/>
              </a:rPr>
              <a:t> </a:t>
            </a:r>
            <a:r>
              <a:rPr lang="pl-PL" sz="1600" dirty="0" err="1" smtClean="0">
                <a:latin typeface="+mj-lt"/>
                <a:cs typeface="Arial" pitchFamily="34" charset="0"/>
              </a:rPr>
              <a:t>simultaneously</a:t>
            </a:r>
            <a:r>
              <a:rPr lang="pl-PL" sz="1600" dirty="0" smtClean="0">
                <a:latin typeface="+mj-lt"/>
                <a:cs typeface="Arial" pitchFamily="34" charset="0"/>
              </a:rPr>
              <a:t>;</a:t>
            </a:r>
            <a:endParaRPr lang="en-US" sz="1600" dirty="0" smtClean="0">
              <a:latin typeface="+mj-lt"/>
              <a:cs typeface="Arial" pitchFamily="34" charset="0"/>
            </a:endParaRPr>
          </a:p>
          <a:p>
            <a:pPr>
              <a:lnSpc>
                <a:spcPct val="80000"/>
              </a:lnSpc>
              <a:spcAft>
                <a:spcPts val="601"/>
              </a:spcAft>
            </a:pPr>
            <a:r>
              <a:rPr lang="pl-PL" sz="1600" dirty="0" err="1" smtClean="0">
                <a:latin typeface="+mj-lt"/>
                <a:cs typeface="Arial" pitchFamily="34" charset="0"/>
              </a:rPr>
              <a:t>Large-scale</a:t>
            </a:r>
            <a:r>
              <a:rPr lang="pl-PL" sz="1600" dirty="0" smtClean="0">
                <a:latin typeface="+mj-lt"/>
                <a:cs typeface="Arial" pitchFamily="34" charset="0"/>
              </a:rPr>
              <a:t> </a:t>
            </a:r>
            <a:r>
              <a:rPr lang="en-US" sz="1600" dirty="0" smtClean="0">
                <a:latin typeface="+mj-lt"/>
                <a:cs typeface="Arial" pitchFamily="34" charset="0"/>
              </a:rPr>
              <a:t>computation</a:t>
            </a:r>
            <a:r>
              <a:rPr lang="pl-PL" sz="1600" dirty="0" smtClean="0">
                <a:latin typeface="+mj-lt"/>
                <a:cs typeface="Arial" pitchFamily="34" charset="0"/>
              </a:rPr>
              <a:t>s</a:t>
            </a:r>
            <a:r>
              <a:rPr lang="en-US" sz="1600" dirty="0" smtClean="0">
                <a:latin typeface="+mj-lt"/>
                <a:cs typeface="Arial" pitchFamily="34" charset="0"/>
              </a:rPr>
              <a:t> can be delegated from the PC </a:t>
            </a:r>
            <a:r>
              <a:rPr lang="pl-PL" sz="1600" dirty="0" smtClean="0">
                <a:latin typeface="+mj-lt"/>
                <a:cs typeface="Arial" pitchFamily="34" charset="0"/>
              </a:rPr>
              <a:t>to </a:t>
            </a:r>
            <a:r>
              <a:rPr lang="en-US" sz="1600" dirty="0" smtClean="0">
                <a:latin typeface="+mj-lt"/>
                <a:cs typeface="Arial" pitchFamily="34" charset="0"/>
              </a:rPr>
              <a:t>the cloud/HPC</a:t>
            </a:r>
            <a:r>
              <a:rPr lang="pl-PL" sz="1600" dirty="0" smtClean="0">
                <a:latin typeface="+mj-lt"/>
                <a:cs typeface="Arial" pitchFamily="34" charset="0"/>
              </a:rPr>
              <a:t> via a </a:t>
            </a:r>
            <a:r>
              <a:rPr lang="pl-PL" sz="1600" dirty="0" err="1" smtClean="0">
                <a:latin typeface="+mj-lt"/>
                <a:cs typeface="Arial" pitchFamily="34" charset="0"/>
              </a:rPr>
              <a:t>dedicated</a:t>
            </a:r>
            <a:r>
              <a:rPr lang="pl-PL" sz="1600" dirty="0" smtClean="0">
                <a:latin typeface="+mj-lt"/>
                <a:cs typeface="Arial" pitchFamily="34" charset="0"/>
              </a:rPr>
              <a:t> </a:t>
            </a:r>
            <a:r>
              <a:rPr lang="pl-PL" sz="1600" dirty="0" err="1" smtClean="0">
                <a:latin typeface="+mj-lt"/>
                <a:cs typeface="Arial" pitchFamily="34" charset="0"/>
              </a:rPr>
              <a:t>interface</a:t>
            </a:r>
            <a:r>
              <a:rPr lang="pl-PL" sz="1600" dirty="0" smtClean="0">
                <a:latin typeface="+mj-lt"/>
                <a:cs typeface="Arial" pitchFamily="34" charset="0"/>
              </a:rPr>
              <a:t>;</a:t>
            </a:r>
            <a:endParaRPr lang="en-US" sz="1600" dirty="0" smtClean="0">
              <a:latin typeface="+mj-lt"/>
              <a:cs typeface="Arial" pitchFamily="34" charset="0"/>
            </a:endParaRPr>
          </a:p>
          <a:p>
            <a:pPr>
              <a:lnSpc>
                <a:spcPct val="80000"/>
              </a:lnSpc>
              <a:spcAft>
                <a:spcPts val="601"/>
              </a:spcAft>
            </a:pPr>
            <a:r>
              <a:rPr lang="en-US" sz="1600" dirty="0" smtClean="0">
                <a:latin typeface="+mj-lt"/>
                <a:cs typeface="Arial" pitchFamily="34" charset="0"/>
              </a:rPr>
              <a:t>Smart deployment: computation</a:t>
            </a:r>
            <a:r>
              <a:rPr lang="pl-PL" sz="1600" dirty="0" smtClean="0">
                <a:latin typeface="+mj-lt"/>
                <a:cs typeface="Arial" pitchFamily="34" charset="0"/>
              </a:rPr>
              <a:t>s</a:t>
            </a:r>
            <a:r>
              <a:rPr lang="en-US" sz="1600" dirty="0" smtClean="0">
                <a:latin typeface="+mj-lt"/>
                <a:cs typeface="Arial" pitchFamily="34" charset="0"/>
              </a:rPr>
              <a:t> </a:t>
            </a:r>
            <a:r>
              <a:rPr lang="pl-PL" sz="1600" dirty="0" err="1" smtClean="0">
                <a:latin typeface="+mj-lt"/>
                <a:cs typeface="Arial" pitchFamily="34" charset="0"/>
              </a:rPr>
              <a:t>can</a:t>
            </a:r>
            <a:r>
              <a:rPr lang="pl-PL" sz="1600" dirty="0" smtClean="0">
                <a:latin typeface="+mj-lt"/>
                <a:cs typeface="Arial" pitchFamily="34" charset="0"/>
              </a:rPr>
              <a:t> </a:t>
            </a:r>
            <a:r>
              <a:rPr lang="en-US" sz="1600" dirty="0" smtClean="0">
                <a:latin typeface="+mj-lt"/>
                <a:cs typeface="Arial" pitchFamily="34" charset="0"/>
              </a:rPr>
              <a:t>be executed close to data </a:t>
            </a:r>
            <a:r>
              <a:rPr lang="pl-PL" sz="1600" dirty="0" smtClean="0">
                <a:latin typeface="+mj-lt"/>
                <a:cs typeface="Arial" pitchFamily="34" charset="0"/>
              </a:rPr>
              <a:t>(</a:t>
            </a:r>
            <a:r>
              <a:rPr lang="en-US" sz="1600" dirty="0" smtClean="0">
                <a:latin typeface="+mj-lt"/>
                <a:cs typeface="Arial" pitchFamily="34" charset="0"/>
              </a:rPr>
              <a:t>or the other way round</a:t>
            </a:r>
            <a:r>
              <a:rPr lang="pl-PL" sz="1600" dirty="0" smtClean="0">
                <a:latin typeface="+mj-lt"/>
                <a:cs typeface="Arial" pitchFamily="34" charset="0"/>
              </a:rPr>
              <a:t>).</a:t>
            </a:r>
            <a:endParaRPr lang="en-US" sz="1600" dirty="0" smtClean="0">
              <a:latin typeface="+mj-lt"/>
              <a:cs typeface="Arial" pitchFamily="34" charset="0"/>
            </a:endParaRPr>
          </a:p>
        </p:txBody>
      </p:sp>
      <p:pic>
        <p:nvPicPr>
          <p:cNvPr id="17412" name="Obraz 86" descr="admin.png"/>
          <p:cNvPicPr>
            <a:picLocks noChangeAspect="1"/>
          </p:cNvPicPr>
          <p:nvPr/>
        </p:nvPicPr>
        <p:blipFill>
          <a:blip r:embed="rId2" cstate="print"/>
          <a:srcRect/>
          <a:stretch>
            <a:fillRect/>
          </a:stretch>
        </p:blipFill>
        <p:spPr bwMode="auto">
          <a:xfrm>
            <a:off x="783360" y="1337901"/>
            <a:ext cx="498240" cy="636547"/>
          </a:xfrm>
          <a:prstGeom prst="rect">
            <a:avLst/>
          </a:prstGeom>
          <a:noFill/>
          <a:ln w="9525">
            <a:noFill/>
            <a:miter lim="800000"/>
            <a:headEnd/>
            <a:tailEnd/>
          </a:ln>
        </p:spPr>
      </p:pic>
      <p:sp>
        <p:nvSpPr>
          <p:cNvPr id="6" name="Chmurka 5"/>
          <p:cNvSpPr/>
          <p:nvPr/>
        </p:nvSpPr>
        <p:spPr>
          <a:xfrm>
            <a:off x="3657600" y="1012427"/>
            <a:ext cx="2155680" cy="202485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14" name="Obraz 6" descr="1345535114_Desktop.png"/>
          <p:cNvPicPr>
            <a:picLocks noChangeAspect="1"/>
          </p:cNvPicPr>
          <p:nvPr/>
        </p:nvPicPr>
        <p:blipFill>
          <a:blip r:embed="rId3" cstate="print">
            <a:lum bright="14000"/>
          </a:blip>
          <a:srcRect/>
          <a:stretch>
            <a:fillRect/>
          </a:stretch>
        </p:blipFill>
        <p:spPr bwMode="auto">
          <a:xfrm>
            <a:off x="1504800" y="1273094"/>
            <a:ext cx="718560" cy="718636"/>
          </a:xfrm>
          <a:prstGeom prst="rect">
            <a:avLst/>
          </a:prstGeom>
          <a:noFill/>
          <a:ln w="9525">
            <a:noFill/>
            <a:miter lim="800000"/>
            <a:headEnd/>
            <a:tailEnd/>
          </a:ln>
        </p:spPr>
      </p:pic>
      <p:sp>
        <p:nvSpPr>
          <p:cNvPr id="8" name="Strzałka w prawo 7"/>
          <p:cNvSpPr/>
          <p:nvPr/>
        </p:nvSpPr>
        <p:spPr>
          <a:xfrm>
            <a:off x="2351521" y="1600008"/>
            <a:ext cx="182880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16" name="pole tekstowe 8"/>
          <p:cNvSpPr txBox="1">
            <a:spLocks noChangeArrowheads="1"/>
          </p:cNvSpPr>
          <p:nvPr/>
        </p:nvSpPr>
        <p:spPr bwMode="auto">
          <a:xfrm>
            <a:off x="636480" y="1937004"/>
            <a:ext cx="759019"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Developer</a:t>
            </a:r>
            <a:endParaRPr lang="en-US" sz="1100">
              <a:solidFill>
                <a:prstClr val="black"/>
              </a:solidFill>
            </a:endParaRPr>
          </a:p>
        </p:txBody>
      </p:sp>
      <p:sp>
        <p:nvSpPr>
          <p:cNvPr id="17417" name="pole tekstowe 9"/>
          <p:cNvSpPr txBox="1">
            <a:spLocks noChangeArrowheads="1"/>
          </p:cNvSpPr>
          <p:nvPr/>
        </p:nvSpPr>
        <p:spPr bwMode="auto">
          <a:xfrm>
            <a:off x="1440001" y="1926923"/>
            <a:ext cx="845280" cy="250586"/>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Application</a:t>
            </a:r>
            <a:endParaRPr lang="en-US" sz="1100">
              <a:solidFill>
                <a:prstClr val="black"/>
              </a:solidFill>
            </a:endParaRPr>
          </a:p>
        </p:txBody>
      </p:sp>
      <p:pic>
        <p:nvPicPr>
          <p:cNvPr id="17418" name="Obraz 10" descr="1345535114_Desktop.png"/>
          <p:cNvPicPr>
            <a:picLocks noChangeAspect="1"/>
          </p:cNvPicPr>
          <p:nvPr/>
        </p:nvPicPr>
        <p:blipFill>
          <a:blip r:embed="rId3" cstate="print"/>
          <a:srcRect/>
          <a:stretch>
            <a:fillRect/>
          </a:stretch>
        </p:blipFill>
        <p:spPr bwMode="auto">
          <a:xfrm>
            <a:off x="4311361" y="1273094"/>
            <a:ext cx="718560" cy="718636"/>
          </a:xfrm>
          <a:prstGeom prst="rect">
            <a:avLst/>
          </a:prstGeom>
          <a:noFill/>
          <a:ln w="9525">
            <a:noFill/>
            <a:miter lim="800000"/>
            <a:headEnd/>
            <a:tailEnd/>
          </a:ln>
        </p:spPr>
      </p:pic>
      <p:sp>
        <p:nvSpPr>
          <p:cNvPr id="17419" name="pole tekstowe 11"/>
          <p:cNvSpPr txBox="1">
            <a:spLocks noChangeArrowheads="1"/>
          </p:cNvSpPr>
          <p:nvPr/>
        </p:nvSpPr>
        <p:spPr bwMode="auto">
          <a:xfrm>
            <a:off x="2324353" y="1208287"/>
            <a:ext cx="1504414" cy="422310"/>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Install</a:t>
            </a:r>
            <a:r>
              <a:rPr lang="pl-PL" sz="1100">
                <a:solidFill>
                  <a:prstClr val="black"/>
                </a:solidFill>
              </a:rPr>
              <a:t> any scientific</a:t>
            </a:r>
          </a:p>
          <a:p>
            <a:pPr algn="ctr"/>
            <a:r>
              <a:rPr lang="pl-PL" sz="1100">
                <a:solidFill>
                  <a:prstClr val="black"/>
                </a:solidFill>
              </a:rPr>
              <a:t>application in the cloud</a:t>
            </a:r>
            <a:endParaRPr lang="en-US" sz="1100" b="1">
              <a:solidFill>
                <a:prstClr val="black"/>
              </a:solidFill>
            </a:endParaRPr>
          </a:p>
        </p:txBody>
      </p:sp>
      <p:sp>
        <p:nvSpPr>
          <p:cNvPr id="13" name="Strzałka w prawo 12"/>
          <p:cNvSpPr/>
          <p:nvPr/>
        </p:nvSpPr>
        <p:spPr>
          <a:xfrm>
            <a:off x="5159521" y="1600008"/>
            <a:ext cx="23515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21" name="Obraz 87" descr="admin.png"/>
          <p:cNvPicPr>
            <a:picLocks noChangeAspect="1"/>
          </p:cNvPicPr>
          <p:nvPr/>
        </p:nvPicPr>
        <p:blipFill>
          <a:blip r:embed="rId4" cstate="print"/>
          <a:srcRect/>
          <a:stretch>
            <a:fillRect/>
          </a:stretch>
        </p:blipFill>
        <p:spPr bwMode="auto">
          <a:xfrm>
            <a:off x="7636321" y="1273094"/>
            <a:ext cx="496800" cy="637987"/>
          </a:xfrm>
          <a:prstGeom prst="rect">
            <a:avLst/>
          </a:prstGeom>
          <a:noFill/>
          <a:ln w="9525">
            <a:noFill/>
            <a:miter lim="800000"/>
            <a:headEnd/>
            <a:tailEnd/>
          </a:ln>
        </p:spPr>
      </p:pic>
      <p:sp>
        <p:nvSpPr>
          <p:cNvPr id="17422" name="pole tekstowe 14"/>
          <p:cNvSpPr txBox="1">
            <a:spLocks noChangeArrowheads="1"/>
          </p:cNvSpPr>
          <p:nvPr/>
        </p:nvSpPr>
        <p:spPr bwMode="auto">
          <a:xfrm>
            <a:off x="7505280" y="1860676"/>
            <a:ext cx="659520" cy="252027"/>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End user</a:t>
            </a:r>
            <a:endParaRPr lang="en-US" sz="1100">
              <a:solidFill>
                <a:prstClr val="black"/>
              </a:solidFill>
            </a:endParaRPr>
          </a:p>
        </p:txBody>
      </p:sp>
      <p:sp>
        <p:nvSpPr>
          <p:cNvPr id="17423" name="pole tekstowe 15"/>
          <p:cNvSpPr txBox="1">
            <a:spLocks noChangeArrowheads="1"/>
          </p:cNvSpPr>
          <p:nvPr/>
        </p:nvSpPr>
        <p:spPr bwMode="auto">
          <a:xfrm>
            <a:off x="5990063" y="1731062"/>
            <a:ext cx="1387395"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Access</a:t>
            </a:r>
            <a:r>
              <a:rPr lang="pl-PL" sz="1100">
                <a:solidFill>
                  <a:prstClr val="black"/>
                </a:solidFill>
              </a:rPr>
              <a:t> available</a:t>
            </a:r>
          </a:p>
          <a:p>
            <a:pPr algn="ctr"/>
            <a:r>
              <a:rPr lang="pl-PL" sz="1100">
                <a:solidFill>
                  <a:prstClr val="black"/>
                </a:solidFill>
              </a:rPr>
              <a:t>applications and data</a:t>
            </a:r>
          </a:p>
          <a:p>
            <a:pPr algn="ctr"/>
            <a:r>
              <a:rPr lang="pl-PL" sz="1100">
                <a:solidFill>
                  <a:prstClr val="black"/>
                </a:solidFill>
              </a:rPr>
              <a:t>in a secure manner</a:t>
            </a:r>
            <a:endParaRPr lang="en-US" sz="1100">
              <a:solidFill>
                <a:prstClr val="black"/>
              </a:solidFill>
            </a:endParaRPr>
          </a:p>
        </p:txBody>
      </p:sp>
      <p:pic>
        <p:nvPicPr>
          <p:cNvPr id="17424" name="Obraz 85" descr="admin.png"/>
          <p:cNvPicPr>
            <a:picLocks noChangeAspect="1"/>
          </p:cNvPicPr>
          <p:nvPr/>
        </p:nvPicPr>
        <p:blipFill>
          <a:blip r:embed="rId5" cstate="print"/>
          <a:srcRect/>
          <a:stretch>
            <a:fillRect/>
          </a:stretch>
        </p:blipFill>
        <p:spPr bwMode="auto">
          <a:xfrm>
            <a:off x="1697761" y="2318644"/>
            <a:ext cx="498240" cy="659589"/>
          </a:xfrm>
          <a:prstGeom prst="rect">
            <a:avLst/>
          </a:prstGeom>
          <a:noFill/>
          <a:ln w="9525">
            <a:noFill/>
            <a:miter lim="800000"/>
            <a:headEnd/>
            <a:tailEnd/>
          </a:ln>
        </p:spPr>
      </p:pic>
      <p:sp>
        <p:nvSpPr>
          <p:cNvPr id="17425" name="pole tekstowe 17"/>
          <p:cNvSpPr txBox="1">
            <a:spLocks noChangeArrowheads="1"/>
          </p:cNvSpPr>
          <p:nvPr/>
        </p:nvSpPr>
        <p:spPr bwMode="auto">
          <a:xfrm>
            <a:off x="1437120" y="2916307"/>
            <a:ext cx="960997"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Administrator</a:t>
            </a:r>
            <a:endParaRPr lang="en-US" sz="1100">
              <a:solidFill>
                <a:prstClr val="black"/>
              </a:solidFill>
            </a:endParaRPr>
          </a:p>
        </p:txBody>
      </p:sp>
      <p:sp>
        <p:nvSpPr>
          <p:cNvPr id="19" name="pole tekstowe 18"/>
          <p:cNvSpPr txBox="1"/>
          <p:nvPr/>
        </p:nvSpPr>
        <p:spPr>
          <a:xfrm>
            <a:off x="3950207" y="2291281"/>
            <a:ext cx="1318466" cy="437699"/>
          </a:xfrm>
          <a:prstGeom prst="rect">
            <a:avLst/>
          </a:prstGeom>
          <a:noFill/>
        </p:spPr>
        <p:txBody>
          <a:bodyPr wrap="none" lIns="82945" tIns="41473" rIns="82945" bIns="41473">
            <a:spAutoFit/>
          </a:bodyPr>
          <a:lstStyle/>
          <a:p>
            <a:pPr algn="ctr">
              <a:defRPr/>
            </a:pPr>
            <a:r>
              <a:rPr lang="pl-PL" sz="1100">
                <a:solidFill>
                  <a:srgbClr val="F79646"/>
                </a:solidFill>
                <a:cs typeface="Calibri" pitchFamily="34" charset="0"/>
              </a:rPr>
              <a:t>Cloud infrastructure</a:t>
            </a:r>
          </a:p>
          <a:p>
            <a:pPr algn="ctr">
              <a:defRPr/>
            </a:pPr>
            <a:r>
              <a:rPr lang="pl-PL" sz="1100">
                <a:solidFill>
                  <a:srgbClr val="F79646"/>
                </a:solidFill>
                <a:cs typeface="Calibri" pitchFamily="34" charset="0"/>
              </a:rPr>
              <a:t>for e-science</a:t>
            </a:r>
            <a:endParaRPr lang="en-US" sz="1100">
              <a:solidFill>
                <a:srgbClr val="F79646"/>
              </a:solidFill>
              <a:cs typeface="Calibri" pitchFamily="34" charset="0"/>
            </a:endParaRPr>
          </a:p>
        </p:txBody>
      </p:sp>
      <p:sp>
        <p:nvSpPr>
          <p:cNvPr id="20" name="Strzałka w prawo 19"/>
          <p:cNvSpPr/>
          <p:nvPr/>
        </p:nvSpPr>
        <p:spPr>
          <a:xfrm>
            <a:off x="2220480" y="2383450"/>
            <a:ext cx="14371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28" name="pole tekstowe 20"/>
          <p:cNvSpPr txBox="1">
            <a:spLocks noChangeArrowheads="1"/>
          </p:cNvSpPr>
          <p:nvPr/>
        </p:nvSpPr>
        <p:spPr bwMode="auto">
          <a:xfrm>
            <a:off x="2319571" y="2514504"/>
            <a:ext cx="1485178"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Manage</a:t>
            </a:r>
            <a:r>
              <a:rPr lang="pl-PL" sz="1100">
                <a:solidFill>
                  <a:prstClr val="black"/>
                </a:solidFill>
              </a:rPr>
              <a:t> cloud</a:t>
            </a:r>
          </a:p>
          <a:p>
            <a:pPr algn="ctr"/>
            <a:r>
              <a:rPr lang="pl-PL" sz="1100">
                <a:solidFill>
                  <a:prstClr val="black"/>
                </a:solidFill>
              </a:rPr>
              <a:t>computing and storage</a:t>
            </a:r>
          </a:p>
          <a:p>
            <a:pPr algn="ctr"/>
            <a:r>
              <a:rPr lang="pl-PL" sz="1100">
                <a:solidFill>
                  <a:prstClr val="black"/>
                </a:solidFill>
              </a:rPr>
              <a:t>resources</a:t>
            </a:r>
            <a:endParaRPr lang="en-US" sz="1100">
              <a:solidFill>
                <a:prstClr val="black"/>
              </a:solidFill>
            </a:endParaRPr>
          </a:p>
        </p:txBody>
      </p:sp>
      <p:sp>
        <p:nvSpPr>
          <p:cNvPr id="17429" name="pole tekstowe 21"/>
          <p:cNvSpPr txBox="1">
            <a:spLocks noChangeArrowheads="1"/>
          </p:cNvSpPr>
          <p:nvPr/>
        </p:nvSpPr>
        <p:spPr bwMode="auto">
          <a:xfrm>
            <a:off x="3972960" y="1926923"/>
            <a:ext cx="1357920" cy="250586"/>
          </a:xfrm>
          <a:prstGeom prst="rect">
            <a:avLst/>
          </a:prstGeom>
          <a:noFill/>
          <a:ln w="9525">
            <a:noFill/>
            <a:miter lim="800000"/>
            <a:headEnd/>
            <a:tailEnd/>
          </a:ln>
        </p:spPr>
        <p:txBody>
          <a:bodyPr wrap="none" lIns="82945" tIns="41473" rIns="82945" bIns="41473">
            <a:spAutoFit/>
          </a:bodyPr>
          <a:lstStyle/>
          <a:p>
            <a:r>
              <a:rPr lang="pl-PL" sz="1100" dirty="0" err="1">
                <a:solidFill>
                  <a:prstClr val="black"/>
                </a:solidFill>
              </a:rPr>
              <a:t>Managed</a:t>
            </a:r>
            <a:r>
              <a:rPr lang="pl-PL" sz="1100" dirty="0">
                <a:solidFill>
                  <a:prstClr val="black"/>
                </a:solidFill>
              </a:rPr>
              <a:t> </a:t>
            </a:r>
            <a:r>
              <a:rPr lang="pl-PL" sz="1100" dirty="0" err="1">
                <a:solidFill>
                  <a:prstClr val="black"/>
                </a:solidFill>
              </a:rPr>
              <a:t>application</a:t>
            </a:r>
            <a:endParaRPr lang="en-US" sz="1100" dirty="0">
              <a:solidFill>
                <a:prstClr val="black"/>
              </a:solidFill>
            </a:endParaRPr>
          </a:p>
        </p:txBody>
      </p:sp>
      <p:sp>
        <p:nvSpPr>
          <p:cNvPr id="22" name="Title 1"/>
          <p:cNvSpPr>
            <a:spLocks noGrp="1"/>
          </p:cNvSpPr>
          <p:nvPr>
            <p:ph type="title"/>
          </p:nvPr>
        </p:nvSpPr>
        <p:spPr>
          <a:xfrm>
            <a:off x="1332000" y="14400"/>
            <a:ext cx="6984000" cy="1036800"/>
          </a:xfrm>
        </p:spPr>
        <p:txBody>
          <a:bodyPr/>
          <a:lstStyle/>
          <a:p>
            <a:r>
              <a:rPr lang="en-US" sz="2800" dirty="0"/>
              <a:t>B</a:t>
            </a:r>
            <a:r>
              <a:rPr lang="pl-PL" sz="2800" dirty="0" err="1"/>
              <a:t>asic</a:t>
            </a:r>
            <a:r>
              <a:rPr lang="en-US" sz="2800" dirty="0"/>
              <a:t> functionality of cloud platform</a:t>
            </a:r>
          </a:p>
        </p:txBody>
      </p:sp>
    </p:spTree>
    <p:extLst>
      <p:ext uri="{BB962C8B-B14F-4D97-AF65-F5344CB8AC3E}">
        <p14:creationId xmlns:p14="http://schemas.microsoft.com/office/powerpoint/2010/main" val="159516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en-US" sz="2800" dirty="0"/>
              <a:t>VPH-Share federated cloud</a:t>
            </a:r>
          </a:p>
        </p:txBody>
      </p:sp>
      <p:pic>
        <p:nvPicPr>
          <p:cNvPr id="5" name="Picture 11"/>
          <p:cNvPicPr/>
          <p:nvPr/>
        </p:nvPicPr>
        <p:blipFill>
          <a:blip r:embed="rId2" cstate="print"/>
          <a:srcRect/>
          <a:stretch>
            <a:fillRect/>
          </a:stretch>
        </p:blipFill>
        <p:spPr bwMode="auto">
          <a:xfrm>
            <a:off x="755576" y="1268760"/>
            <a:ext cx="7851576" cy="5161050"/>
          </a:xfrm>
          <a:prstGeom prst="rect">
            <a:avLst/>
          </a:prstGeom>
          <a:noFill/>
          <a:ln w="9525">
            <a:noFill/>
            <a:miter lim="800000"/>
            <a:headEnd/>
            <a:tailEnd/>
          </a:ln>
        </p:spPr>
      </p:pic>
    </p:spTree>
    <p:extLst>
      <p:ext uri="{BB962C8B-B14F-4D97-AF65-F5344CB8AC3E}">
        <p14:creationId xmlns:p14="http://schemas.microsoft.com/office/powerpoint/2010/main" val="15326105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pPr>
              <a:defRPr/>
            </a:pPr>
            <a:r>
              <a:rPr lang="en-US" sz="2800" dirty="0"/>
              <a:t>Scientific </a:t>
            </a:r>
            <a:r>
              <a:rPr lang="en-US" sz="2800" dirty="0" smtClean="0"/>
              <a:t>objectives</a:t>
            </a:r>
            <a:endParaRPr lang="en-US" sz="2800" dirty="0"/>
          </a:p>
        </p:txBody>
      </p:sp>
      <p:sp>
        <p:nvSpPr>
          <p:cNvPr id="3" name="Symbol zastępczy zawartości 2"/>
          <p:cNvSpPr>
            <a:spLocks noGrp="1"/>
          </p:cNvSpPr>
          <p:nvPr>
            <p:ph idx="1"/>
          </p:nvPr>
        </p:nvSpPr>
        <p:spPr/>
        <p:txBody>
          <a:bodyPr>
            <a:normAutofit fontScale="62500" lnSpcReduction="20000"/>
          </a:bodyPr>
          <a:lstStyle/>
          <a:p>
            <a:r>
              <a:rPr lang="en-US" dirty="0" smtClean="0"/>
              <a:t>Investigating </a:t>
            </a:r>
            <a:r>
              <a:rPr lang="en-US" dirty="0"/>
              <a:t>the applicability of cloud computing model for complex scientific </a:t>
            </a:r>
            <a:r>
              <a:rPr lang="en-US" dirty="0" smtClean="0"/>
              <a:t>applications</a:t>
            </a:r>
          </a:p>
          <a:p>
            <a:r>
              <a:rPr lang="en-US" dirty="0" smtClean="0"/>
              <a:t>Optimization </a:t>
            </a:r>
            <a:r>
              <a:rPr lang="en-US" dirty="0"/>
              <a:t>of resource allocation for scientific applications on </a:t>
            </a:r>
            <a:r>
              <a:rPr lang="en-US" dirty="0" smtClean="0"/>
              <a:t>clouds</a:t>
            </a:r>
          </a:p>
          <a:p>
            <a:r>
              <a:rPr lang="en-US" dirty="0" smtClean="0"/>
              <a:t>Resource </a:t>
            </a:r>
            <a:r>
              <a:rPr lang="en-US" dirty="0"/>
              <a:t>management for services on </a:t>
            </a:r>
            <a:r>
              <a:rPr lang="en-US" dirty="0" smtClean="0"/>
              <a:t>heterogeneous resources </a:t>
            </a:r>
          </a:p>
          <a:p>
            <a:r>
              <a:rPr lang="en-US" dirty="0"/>
              <a:t>Researching means of supporting urgent computing scenarios </a:t>
            </a:r>
            <a:r>
              <a:rPr lang="en-US" dirty="0" smtClean="0"/>
              <a:t>on distributed infrastructures</a:t>
            </a:r>
            <a:endParaRPr lang="en-US" dirty="0"/>
          </a:p>
          <a:p>
            <a:r>
              <a:rPr lang="en-US" dirty="0" smtClean="0"/>
              <a:t>Elaborating a </a:t>
            </a:r>
            <a:r>
              <a:rPr lang="en-US" dirty="0"/>
              <a:t>billing and accounting models </a:t>
            </a:r>
            <a:endParaRPr lang="en-US" dirty="0" smtClean="0"/>
          </a:p>
          <a:p>
            <a:r>
              <a:rPr lang="en-US" dirty="0" smtClean="0"/>
              <a:t>Research of </a:t>
            </a:r>
            <a:r>
              <a:rPr lang="en-US" dirty="0"/>
              <a:t>procedural and technical aspects of ensuring efficient yet secure data storage, transfer and </a:t>
            </a:r>
            <a:r>
              <a:rPr lang="en-US" dirty="0" smtClean="0"/>
              <a:t>processing</a:t>
            </a:r>
            <a:endParaRPr lang="en-US" dirty="0"/>
          </a:p>
          <a:p>
            <a:r>
              <a:rPr lang="en-US" dirty="0"/>
              <a:t>Research on </a:t>
            </a:r>
            <a:r>
              <a:rPr lang="en-US" dirty="0" smtClean="0"/>
              <a:t>methods for component dependency </a:t>
            </a:r>
            <a:r>
              <a:rPr lang="en-US" dirty="0"/>
              <a:t>management, composition and </a:t>
            </a:r>
            <a:r>
              <a:rPr lang="en-US" dirty="0" smtClean="0"/>
              <a:t>deployment</a:t>
            </a:r>
            <a:endParaRPr lang="en-US" dirty="0"/>
          </a:p>
          <a:p>
            <a:r>
              <a:rPr lang="en-US" dirty="0"/>
              <a:t>Design of domain-specific, consistent information representation model  for </a:t>
            </a:r>
            <a:r>
              <a:rPr lang="en-US" dirty="0" err="1"/>
              <a:t>VPHShare</a:t>
            </a:r>
            <a:r>
              <a:rPr lang="en-US" dirty="0"/>
              <a:t> platform, its components and its operating </a:t>
            </a:r>
            <a:r>
              <a:rPr lang="en-US" dirty="0" smtClean="0"/>
              <a:t>procedures</a:t>
            </a:r>
            <a:endParaRPr lang="en-US" dirty="0"/>
          </a:p>
          <a:p>
            <a:endParaRPr lang="en-US" dirty="0" smtClean="0"/>
          </a:p>
        </p:txBody>
      </p:sp>
    </p:spTree>
    <p:extLst>
      <p:ext uri="{BB962C8B-B14F-4D97-AF65-F5344CB8AC3E}">
        <p14:creationId xmlns:p14="http://schemas.microsoft.com/office/powerpoint/2010/main" val="513706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pPr>
              <a:buSzPct val="45000"/>
              <a:defRPr/>
            </a:pPr>
            <a:r>
              <a:rPr lang="pl-PL" sz="2800" dirty="0"/>
              <a:t>Resource </a:t>
            </a:r>
            <a:r>
              <a:rPr lang="en-US" sz="2800" dirty="0"/>
              <a:t>allocation</a:t>
            </a:r>
            <a:r>
              <a:rPr lang="pl-PL" sz="2800" dirty="0"/>
              <a:t> </a:t>
            </a:r>
            <a:r>
              <a:rPr lang="en-US" sz="2800" dirty="0"/>
              <a:t>m</a:t>
            </a:r>
            <a:r>
              <a:rPr lang="pl-PL" sz="2800" dirty="0" err="1"/>
              <a:t>anagement</a:t>
            </a:r>
            <a:endParaRPr lang="en-US" sz="2800" dirty="0"/>
          </a:p>
        </p:txBody>
      </p:sp>
      <p:sp>
        <p:nvSpPr>
          <p:cNvPr id="25" name="Prostokąt zaokrąglony 24"/>
          <p:cNvSpPr/>
          <p:nvPr/>
        </p:nvSpPr>
        <p:spPr bwMode="auto">
          <a:xfrm>
            <a:off x="486720" y="2780933"/>
            <a:ext cx="2069280" cy="1777147"/>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 name="Grupa 289"/>
          <p:cNvGrpSpPr>
            <a:grpSpLocks/>
          </p:cNvGrpSpPr>
          <p:nvPr/>
        </p:nvGrpSpPr>
        <p:grpSpPr bwMode="auto">
          <a:xfrm>
            <a:off x="820800" y="2636917"/>
            <a:ext cx="1537920" cy="276509"/>
            <a:chOff x="2392910" y="1835620"/>
            <a:chExt cx="2191279" cy="305238"/>
          </a:xfrm>
        </p:grpSpPr>
        <p:sp>
          <p:nvSpPr>
            <p:cNvPr id="21" name="Prostokąt zaokrąglony 20"/>
            <p:cNvSpPr/>
            <p:nvPr/>
          </p:nvSpPr>
          <p:spPr bwMode="auto">
            <a:xfrm>
              <a:off x="2392910" y="1835620"/>
              <a:ext cx="20620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31" name="pole tekstowe 291"/>
            <p:cNvSpPr txBox="1">
              <a:spLocks noChangeArrowheads="1"/>
            </p:cNvSpPr>
            <p:nvPr/>
          </p:nvSpPr>
          <p:spPr bwMode="auto">
            <a:xfrm>
              <a:off x="2402397" y="1835620"/>
              <a:ext cx="2181792" cy="288791"/>
            </a:xfrm>
            <a:prstGeom prst="rect">
              <a:avLst/>
            </a:prstGeom>
            <a:noFill/>
            <a:ln w="9525">
              <a:noFill/>
              <a:miter lim="800000"/>
              <a:headEnd/>
              <a:tailEnd/>
            </a:ln>
          </p:spPr>
          <p:txBody>
            <a:bodyPr>
              <a:spAutoFit/>
            </a:bodyPr>
            <a:lstStyle/>
            <a:p>
              <a:r>
                <a:rPr lang="pl-PL" sz="1100">
                  <a:latin typeface="Calibri" pitchFamily="34" charset="0"/>
                </a:rPr>
                <a:t>VPH-Share Master Int.</a:t>
              </a:r>
              <a:endParaRPr lang="en-US" sz="1100">
                <a:latin typeface="Calibri" pitchFamily="34" charset="0"/>
              </a:endParaRPr>
            </a:p>
          </p:txBody>
        </p:sp>
      </p:grpSp>
      <p:sp>
        <p:nvSpPr>
          <p:cNvPr id="30" name="Prostokąt zaokrąglony 300"/>
          <p:cNvSpPr/>
          <p:nvPr/>
        </p:nvSpPr>
        <p:spPr bwMode="auto">
          <a:xfrm>
            <a:off x="802081" y="3331070"/>
            <a:ext cx="1419840" cy="252026"/>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 name="Grupa 192"/>
          <p:cNvGrpSpPr>
            <a:grpSpLocks/>
          </p:cNvGrpSpPr>
          <p:nvPr/>
        </p:nvGrpSpPr>
        <p:grpSpPr bwMode="auto">
          <a:xfrm>
            <a:off x="1188001" y="1340782"/>
            <a:ext cx="705600" cy="779121"/>
            <a:chOff x="1155891" y="1263986"/>
            <a:chExt cx="705414" cy="779290"/>
          </a:xfrm>
        </p:grpSpPr>
        <p:sp>
          <p:nvSpPr>
            <p:cNvPr id="8327" name="pole tekstowe 196"/>
            <p:cNvSpPr txBox="1">
              <a:spLocks noChangeArrowheads="1"/>
            </p:cNvSpPr>
            <p:nvPr/>
          </p:nvSpPr>
          <p:spPr bwMode="auto">
            <a:xfrm>
              <a:off x="1155891" y="1797055"/>
              <a:ext cx="705414" cy="246221"/>
            </a:xfrm>
            <a:prstGeom prst="rect">
              <a:avLst/>
            </a:prstGeom>
            <a:noFill/>
            <a:ln w="9525">
              <a:noFill/>
              <a:miter lim="800000"/>
              <a:headEnd/>
              <a:tailEnd/>
            </a:ln>
          </p:spPr>
          <p:txBody>
            <a:bodyPr>
              <a:spAutoFit/>
            </a:bodyPr>
            <a:lstStyle/>
            <a:p>
              <a:pPr algn="ctr"/>
              <a:r>
                <a:rPr lang="pl-PL" sz="1000">
                  <a:latin typeface="Calibri" pitchFamily="34" charset="0"/>
                </a:rPr>
                <a:t>Admin</a:t>
              </a:r>
            </a:p>
          </p:txBody>
        </p:sp>
        <p:sp>
          <p:nvSpPr>
            <p:cNvPr id="111" name="Prostokąt zaokrąglony 110"/>
            <p:cNvSpPr/>
            <p:nvPr/>
          </p:nvSpPr>
          <p:spPr bwMode="auto">
            <a:xfrm>
              <a:off x="1210597" y="1263986"/>
              <a:ext cx="591684" cy="770647"/>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29" name="Obraz 198" descr="admin.png"/>
            <p:cNvPicPr>
              <a:picLocks noChangeAspect="1"/>
            </p:cNvPicPr>
            <p:nvPr/>
          </p:nvPicPr>
          <p:blipFill>
            <a:blip r:embed="rId2" cstate="print"/>
            <a:srcRect/>
            <a:stretch>
              <a:fillRect/>
            </a:stretch>
          </p:blipFill>
          <p:spPr bwMode="auto">
            <a:xfrm>
              <a:off x="1340491" y="1335258"/>
              <a:ext cx="357777" cy="473894"/>
            </a:xfrm>
            <a:prstGeom prst="rect">
              <a:avLst/>
            </a:prstGeom>
            <a:noFill/>
            <a:ln w="9525">
              <a:noFill/>
              <a:miter lim="800000"/>
              <a:headEnd/>
              <a:tailEnd/>
            </a:ln>
          </p:spPr>
        </p:pic>
      </p:grpSp>
      <p:grpSp>
        <p:nvGrpSpPr>
          <p:cNvPr id="4" name="Grupa 190"/>
          <p:cNvGrpSpPr>
            <a:grpSpLocks/>
          </p:cNvGrpSpPr>
          <p:nvPr/>
        </p:nvGrpSpPr>
        <p:grpSpPr bwMode="auto">
          <a:xfrm>
            <a:off x="476641" y="1340781"/>
            <a:ext cx="711360" cy="770480"/>
            <a:chOff x="795346" y="2093513"/>
            <a:chExt cx="710640" cy="770480"/>
          </a:xfrm>
        </p:grpSpPr>
        <p:sp>
          <p:nvSpPr>
            <p:cNvPr id="8324" name="pole tekstowe 191"/>
            <p:cNvSpPr txBox="1">
              <a:spLocks noChangeArrowheads="1"/>
            </p:cNvSpPr>
            <p:nvPr/>
          </p:nvSpPr>
          <p:spPr bwMode="auto">
            <a:xfrm>
              <a:off x="795346" y="2626708"/>
              <a:ext cx="71064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104" name="Prostokąt zaokrąglony 103"/>
            <p:cNvSpPr/>
            <p:nvPr/>
          </p:nvSpPr>
          <p:spPr bwMode="auto">
            <a:xfrm>
              <a:off x="854326" y="2093513"/>
              <a:ext cx="5926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26" name="Obraz 199" descr="admin.png"/>
            <p:cNvPicPr>
              <a:picLocks noChangeAspect="1"/>
            </p:cNvPicPr>
            <p:nvPr/>
          </p:nvPicPr>
          <p:blipFill>
            <a:blip r:embed="rId3" cstate="print"/>
            <a:srcRect/>
            <a:stretch>
              <a:fillRect/>
            </a:stretch>
          </p:blipFill>
          <p:spPr bwMode="auto">
            <a:xfrm>
              <a:off x="967032" y="2171020"/>
              <a:ext cx="357777" cy="457240"/>
            </a:xfrm>
            <a:prstGeom prst="rect">
              <a:avLst/>
            </a:prstGeom>
            <a:noFill/>
            <a:ln w="9525">
              <a:noFill/>
              <a:miter lim="800000"/>
              <a:headEnd/>
              <a:tailEnd/>
            </a:ln>
          </p:spPr>
        </p:pic>
      </p:grpSp>
      <p:grpSp>
        <p:nvGrpSpPr>
          <p:cNvPr id="5" name="Grupa 191"/>
          <p:cNvGrpSpPr>
            <a:grpSpLocks/>
          </p:cNvGrpSpPr>
          <p:nvPr/>
        </p:nvGrpSpPr>
        <p:grpSpPr bwMode="auto">
          <a:xfrm>
            <a:off x="1935360" y="1340782"/>
            <a:ext cx="652320" cy="779121"/>
            <a:chOff x="1564306" y="2093513"/>
            <a:chExt cx="652320" cy="779416"/>
          </a:xfrm>
        </p:grpSpPr>
        <p:sp>
          <p:nvSpPr>
            <p:cNvPr id="105" name="Prostokąt zaokrąglony 104"/>
            <p:cNvSpPr/>
            <p:nvPr/>
          </p:nvSpPr>
          <p:spPr bwMode="auto">
            <a:xfrm>
              <a:off x="1564306" y="2093513"/>
              <a:ext cx="593280" cy="77077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322"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8323" name="Obraz 200" descr="admin.png"/>
            <p:cNvPicPr>
              <a:picLocks noChangeAspect="1"/>
            </p:cNvPicPr>
            <p:nvPr/>
          </p:nvPicPr>
          <p:blipFill>
            <a:blip r:embed="rId4" cstate="print"/>
            <a:srcRect/>
            <a:stretch>
              <a:fillRect/>
            </a:stretch>
          </p:blipFill>
          <p:spPr bwMode="auto">
            <a:xfrm>
              <a:off x="1707933" y="2171020"/>
              <a:ext cx="356632" cy="457240"/>
            </a:xfrm>
            <a:prstGeom prst="rect">
              <a:avLst/>
            </a:prstGeom>
            <a:noFill/>
            <a:ln w="9525">
              <a:noFill/>
              <a:miter lim="800000"/>
              <a:headEnd/>
              <a:tailEnd/>
            </a:ln>
          </p:spPr>
        </p:pic>
      </p:grpSp>
      <p:sp>
        <p:nvSpPr>
          <p:cNvPr id="8201" name="pole tekstowe 303"/>
          <p:cNvSpPr txBox="1">
            <a:spLocks noChangeArrowheads="1"/>
          </p:cNvSpPr>
          <p:nvPr/>
        </p:nvSpPr>
        <p:spPr bwMode="auto">
          <a:xfrm>
            <a:off x="756001" y="3331070"/>
            <a:ext cx="1512000" cy="252026"/>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Development Mode</a:t>
            </a:r>
          </a:p>
        </p:txBody>
      </p:sp>
      <p:sp>
        <p:nvSpPr>
          <p:cNvPr id="136" name="Prostokąt zaokrąglony 135"/>
          <p:cNvSpPr/>
          <p:nvPr/>
        </p:nvSpPr>
        <p:spPr bwMode="auto">
          <a:xfrm>
            <a:off x="4390560" y="2348887"/>
            <a:ext cx="3421440" cy="1512159"/>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6" name="Grupa 289"/>
          <p:cNvGrpSpPr>
            <a:grpSpLocks/>
          </p:cNvGrpSpPr>
          <p:nvPr/>
        </p:nvGrpSpPr>
        <p:grpSpPr bwMode="auto">
          <a:xfrm>
            <a:off x="5122081" y="2204872"/>
            <a:ext cx="2132640" cy="276509"/>
            <a:chOff x="2392910" y="1835620"/>
            <a:chExt cx="3039251" cy="305238"/>
          </a:xfrm>
        </p:grpSpPr>
        <p:sp>
          <p:nvSpPr>
            <p:cNvPr id="138" name="Prostokąt zaokrąglony 137"/>
            <p:cNvSpPr/>
            <p:nvPr/>
          </p:nvSpPr>
          <p:spPr bwMode="auto">
            <a:xfrm>
              <a:off x="2392910" y="1835620"/>
              <a:ext cx="2807357"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20" name="pole tekstowe 291"/>
            <p:cNvSpPr txBox="1">
              <a:spLocks noChangeArrowheads="1"/>
            </p:cNvSpPr>
            <p:nvPr/>
          </p:nvSpPr>
          <p:spPr bwMode="auto">
            <a:xfrm>
              <a:off x="2429555" y="1835621"/>
              <a:ext cx="3002606" cy="288791"/>
            </a:xfrm>
            <a:prstGeom prst="rect">
              <a:avLst/>
            </a:prstGeom>
            <a:noFill/>
            <a:ln w="9525">
              <a:noFill/>
              <a:miter lim="800000"/>
              <a:headEnd/>
              <a:tailEnd/>
            </a:ln>
          </p:spPr>
          <p:txBody>
            <a:bodyPr>
              <a:spAutoFit/>
            </a:bodyPr>
            <a:lstStyle/>
            <a:p>
              <a:r>
                <a:rPr lang="pl-PL" sz="1100">
                  <a:latin typeface="Calibri" pitchFamily="34" charset="0"/>
                </a:rPr>
                <a:t>VPH-Share Core Services Host</a:t>
              </a:r>
              <a:endParaRPr lang="en-US" sz="1100">
                <a:latin typeface="Calibri" pitchFamily="34" charset="0"/>
              </a:endParaRPr>
            </a:p>
          </p:txBody>
        </p:sp>
      </p:grpSp>
      <p:grpSp>
        <p:nvGrpSpPr>
          <p:cNvPr id="7" name="Grupa 206"/>
          <p:cNvGrpSpPr>
            <a:grpSpLocks/>
          </p:cNvGrpSpPr>
          <p:nvPr/>
        </p:nvGrpSpPr>
        <p:grpSpPr bwMode="auto">
          <a:xfrm>
            <a:off x="588961" y="2191910"/>
            <a:ext cx="1909440" cy="432045"/>
            <a:chOff x="589569" y="2492896"/>
            <a:chExt cx="1908213" cy="432048"/>
          </a:xfrm>
        </p:grpSpPr>
        <p:cxnSp>
          <p:nvCxnSpPr>
            <p:cNvPr id="194" name="Łącznik prosty 84"/>
            <p:cNvCxnSpPr/>
            <p:nvPr/>
          </p:nvCxnSpPr>
          <p:spPr>
            <a:xfrm>
              <a:off x="1494747" y="2492896"/>
              <a:ext cx="0" cy="432048"/>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Łącznik prosty 196"/>
            <p:cNvCxnSpPr/>
            <p:nvPr/>
          </p:nvCxnSpPr>
          <p:spPr>
            <a:xfrm>
              <a:off x="589569" y="2492896"/>
              <a:ext cx="1908213"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grpSp>
      <p:grpSp>
        <p:nvGrpSpPr>
          <p:cNvPr id="8" name="Grupa 132"/>
          <p:cNvGrpSpPr>
            <a:grpSpLocks/>
          </p:cNvGrpSpPr>
          <p:nvPr/>
        </p:nvGrpSpPr>
        <p:grpSpPr bwMode="auto">
          <a:xfrm>
            <a:off x="3286080" y="4258528"/>
            <a:ext cx="3240000" cy="2088219"/>
            <a:chOff x="4499992" y="4221090"/>
            <a:chExt cx="3240360" cy="2088230"/>
          </a:xfrm>
        </p:grpSpPr>
        <p:sp>
          <p:nvSpPr>
            <p:cNvPr id="183" name="Prostokąt zaokrąglony 182"/>
            <p:cNvSpPr/>
            <p:nvPr/>
          </p:nvSpPr>
          <p:spPr bwMode="auto">
            <a:xfrm>
              <a:off x="4572000" y="4365106"/>
              <a:ext cx="3168352" cy="1944214"/>
            </a:xfrm>
            <a:prstGeom prst="roundRect">
              <a:avLst>
                <a:gd name="adj" fmla="val 230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9" name="Grupa 289"/>
            <p:cNvGrpSpPr>
              <a:grpSpLocks/>
            </p:cNvGrpSpPr>
            <p:nvPr/>
          </p:nvGrpSpPr>
          <p:grpSpPr bwMode="auto">
            <a:xfrm>
              <a:off x="4848500" y="4221090"/>
              <a:ext cx="2891852" cy="276510"/>
              <a:chOff x="2017928" y="1835621"/>
              <a:chExt cx="4120497" cy="304698"/>
            </a:xfrm>
          </p:grpSpPr>
          <p:sp>
            <p:nvSpPr>
              <p:cNvPr id="186" name="Prostokąt zaokrąglony 185"/>
              <p:cNvSpPr/>
              <p:nvPr/>
            </p:nvSpPr>
            <p:spPr bwMode="auto">
              <a:xfrm>
                <a:off x="2034360" y="1835621"/>
                <a:ext cx="3710075" cy="30469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316" name="pole tekstowe 291"/>
              <p:cNvSpPr txBox="1">
                <a:spLocks noChangeArrowheads="1"/>
              </p:cNvSpPr>
              <p:nvPr/>
            </p:nvSpPr>
            <p:spPr bwMode="auto">
              <a:xfrm>
                <a:off x="2017928" y="1835621"/>
                <a:ext cx="4120497" cy="288280"/>
              </a:xfrm>
              <a:prstGeom prst="rect">
                <a:avLst/>
              </a:prstGeom>
              <a:noFill/>
              <a:ln w="9525">
                <a:noFill/>
                <a:miter lim="800000"/>
                <a:headEnd/>
                <a:tailEnd/>
              </a:ln>
            </p:spPr>
            <p:txBody>
              <a:bodyPr>
                <a:spAutoFit/>
              </a:bodyPr>
              <a:lstStyle/>
              <a:p>
                <a:r>
                  <a:rPr lang="pl-PL" sz="1100">
                    <a:latin typeface="Calibri" pitchFamily="34" charset="0"/>
                  </a:rPr>
                  <a:t>OpenStack/Nova Computational Cloud Site</a:t>
                </a:r>
                <a:endParaRPr lang="en-US" sz="1100">
                  <a:latin typeface="Calibri" pitchFamily="34" charset="0"/>
                </a:endParaRPr>
              </a:p>
            </p:txBody>
          </p:sp>
        </p:grpSp>
        <p:grpSp>
          <p:nvGrpSpPr>
            <p:cNvPr id="10" name="Grupa 111"/>
            <p:cNvGrpSpPr>
              <a:grpSpLocks/>
            </p:cNvGrpSpPr>
            <p:nvPr/>
          </p:nvGrpSpPr>
          <p:grpSpPr bwMode="auto">
            <a:xfrm>
              <a:off x="5436096" y="4581129"/>
              <a:ext cx="2304256" cy="1584176"/>
              <a:chOff x="5436096" y="4437112"/>
              <a:chExt cx="2304256" cy="1584176"/>
            </a:xfrm>
          </p:grpSpPr>
          <p:grpSp>
            <p:nvGrpSpPr>
              <p:cNvPr id="11" name="Grupa 58"/>
              <p:cNvGrpSpPr>
                <a:grpSpLocks/>
              </p:cNvGrpSpPr>
              <p:nvPr/>
            </p:nvGrpSpPr>
            <p:grpSpPr bwMode="auto">
              <a:xfrm>
                <a:off x="5436096" y="4437112"/>
                <a:ext cx="683554" cy="765443"/>
                <a:chOff x="6498287" y="4563035"/>
                <a:chExt cx="683554" cy="765443"/>
              </a:xfrm>
            </p:grpSpPr>
            <p:sp>
              <p:nvSpPr>
                <p:cNvPr id="219" name="Prostokąt zaokrąglony 218"/>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13" name="Obraz 86"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14"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2" name="Grupa 59"/>
              <p:cNvGrpSpPr>
                <a:grpSpLocks/>
              </p:cNvGrpSpPr>
              <p:nvPr/>
            </p:nvGrpSpPr>
            <p:grpSpPr bwMode="auto">
              <a:xfrm>
                <a:off x="5976302" y="4437112"/>
                <a:ext cx="683554" cy="765443"/>
                <a:chOff x="6498287" y="4563035"/>
                <a:chExt cx="683554" cy="765443"/>
              </a:xfrm>
            </p:grpSpPr>
            <p:sp>
              <p:nvSpPr>
                <p:cNvPr id="61" name="Prostokąt zaokrąglony 60"/>
                <p:cNvSpPr/>
                <p:nvPr/>
              </p:nvSpPr>
              <p:spPr>
                <a:xfrm>
                  <a:off x="6587432" y="4563036"/>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10" name="Obraz 61"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11"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3" name="Grupa 63"/>
              <p:cNvGrpSpPr>
                <a:grpSpLocks/>
              </p:cNvGrpSpPr>
              <p:nvPr/>
            </p:nvGrpSpPr>
            <p:grpSpPr bwMode="auto">
              <a:xfrm>
                <a:off x="6516216" y="4438243"/>
                <a:ext cx="683554" cy="765443"/>
                <a:chOff x="6498287" y="4563035"/>
                <a:chExt cx="683554" cy="765443"/>
              </a:xfrm>
            </p:grpSpPr>
            <p:sp>
              <p:nvSpPr>
                <p:cNvPr id="65" name="Prostokąt zaokrąglony 64"/>
                <p:cNvSpPr/>
                <p:nvPr/>
              </p:nvSpPr>
              <p:spPr>
                <a:xfrm>
                  <a:off x="6587577" y="4563344"/>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7" name="Obraz 65"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8"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4" name="Grupa 67"/>
              <p:cNvGrpSpPr>
                <a:grpSpLocks/>
              </p:cNvGrpSpPr>
              <p:nvPr/>
            </p:nvGrpSpPr>
            <p:grpSpPr bwMode="auto">
              <a:xfrm>
                <a:off x="7056422" y="4438243"/>
                <a:ext cx="683554" cy="765443"/>
                <a:chOff x="6498287" y="4563035"/>
                <a:chExt cx="683554" cy="765443"/>
              </a:xfrm>
            </p:grpSpPr>
            <p:sp>
              <p:nvSpPr>
                <p:cNvPr id="69" name="Prostokąt zaokrąglony 68"/>
                <p:cNvSpPr/>
                <p:nvPr/>
              </p:nvSpPr>
              <p:spPr>
                <a:xfrm>
                  <a:off x="6587432" y="4563344"/>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4" name="Obraz 69"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5"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5" name="Grupa 89"/>
              <p:cNvGrpSpPr>
                <a:grpSpLocks/>
              </p:cNvGrpSpPr>
              <p:nvPr/>
            </p:nvGrpSpPr>
            <p:grpSpPr bwMode="auto">
              <a:xfrm>
                <a:off x="5436472" y="5254714"/>
                <a:ext cx="683554" cy="765443"/>
                <a:chOff x="6498287" y="4563035"/>
                <a:chExt cx="683554" cy="765443"/>
              </a:xfrm>
            </p:grpSpPr>
            <p:sp>
              <p:nvSpPr>
                <p:cNvPr id="91" name="Prostokąt zaokrąglony 90"/>
                <p:cNvSpPr/>
                <p:nvPr/>
              </p:nvSpPr>
              <p:spPr>
                <a:xfrm>
                  <a:off x="6587201" y="4563444"/>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301" name="Obraz 91"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302"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6" name="Grupa 93"/>
              <p:cNvGrpSpPr>
                <a:grpSpLocks/>
              </p:cNvGrpSpPr>
              <p:nvPr/>
            </p:nvGrpSpPr>
            <p:grpSpPr bwMode="auto">
              <a:xfrm>
                <a:off x="5976678" y="5254714"/>
                <a:ext cx="683554" cy="765443"/>
                <a:chOff x="6498287" y="4563035"/>
                <a:chExt cx="683554" cy="765443"/>
              </a:xfrm>
            </p:grpSpPr>
            <p:sp>
              <p:nvSpPr>
                <p:cNvPr id="95" name="Prostokąt zaokrąglony 94"/>
                <p:cNvSpPr/>
                <p:nvPr/>
              </p:nvSpPr>
              <p:spPr>
                <a:xfrm>
                  <a:off x="6587055" y="4563444"/>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8" name="Obraz 95"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9"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7" name="Grupa 97"/>
              <p:cNvGrpSpPr>
                <a:grpSpLocks/>
              </p:cNvGrpSpPr>
              <p:nvPr/>
            </p:nvGrpSpPr>
            <p:grpSpPr bwMode="auto">
              <a:xfrm>
                <a:off x="6516592" y="5255845"/>
                <a:ext cx="683554" cy="765443"/>
                <a:chOff x="6498287" y="4563035"/>
                <a:chExt cx="683554" cy="765443"/>
              </a:xfrm>
            </p:grpSpPr>
            <p:sp>
              <p:nvSpPr>
                <p:cNvPr id="99" name="Prostokąt zaokrąglony 98"/>
                <p:cNvSpPr/>
                <p:nvPr/>
              </p:nvSpPr>
              <p:spPr>
                <a:xfrm>
                  <a:off x="6587201" y="4563753"/>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5" name="Obraz 99"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6"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18" name="Grupa 101"/>
              <p:cNvGrpSpPr>
                <a:grpSpLocks/>
              </p:cNvGrpSpPr>
              <p:nvPr/>
            </p:nvGrpSpPr>
            <p:grpSpPr bwMode="auto">
              <a:xfrm>
                <a:off x="7056798" y="5255845"/>
                <a:ext cx="683554" cy="765443"/>
                <a:chOff x="6498287" y="4563035"/>
                <a:chExt cx="683554" cy="765443"/>
              </a:xfrm>
            </p:grpSpPr>
            <p:sp>
              <p:nvSpPr>
                <p:cNvPr id="106" name="Prostokąt zaokrąglony 105"/>
                <p:cNvSpPr/>
                <p:nvPr/>
              </p:nvSpPr>
              <p:spPr>
                <a:xfrm>
                  <a:off x="6587055" y="4563753"/>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92" name="Obraz 106" descr="1368547005_server.png"/>
                <p:cNvPicPr>
                  <a:picLocks noChangeAspect="1"/>
                </p:cNvPicPr>
                <p:nvPr/>
              </p:nvPicPr>
              <p:blipFill>
                <a:blip r:embed="rId5" cstate="print"/>
                <a:srcRect/>
                <a:stretch>
                  <a:fillRect/>
                </a:stretch>
              </p:blipFill>
              <p:spPr bwMode="auto">
                <a:xfrm>
                  <a:off x="6660232" y="4581128"/>
                  <a:ext cx="365760" cy="365760"/>
                </a:xfrm>
                <a:prstGeom prst="rect">
                  <a:avLst/>
                </a:prstGeom>
                <a:noFill/>
                <a:ln w="9525">
                  <a:noFill/>
                  <a:miter lim="800000"/>
                  <a:headEnd/>
                  <a:tailEnd/>
                </a:ln>
              </p:spPr>
            </p:pic>
            <p:sp>
              <p:nvSpPr>
                <p:cNvPr id="8293"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sp>
          <p:nvSpPr>
            <p:cNvPr id="117" name="Prostokąt zaokrąglony 116"/>
            <p:cNvSpPr/>
            <p:nvPr/>
          </p:nvSpPr>
          <p:spPr>
            <a:xfrm>
              <a:off x="4733298" y="4581130"/>
              <a:ext cx="504056" cy="764724"/>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278" name="Obraz 118" descr="1368547005_server.png"/>
            <p:cNvPicPr>
              <a:picLocks noChangeAspect="1"/>
            </p:cNvPicPr>
            <p:nvPr/>
          </p:nvPicPr>
          <p:blipFill>
            <a:blip r:embed="rId5" cstate="print"/>
            <a:srcRect/>
            <a:stretch>
              <a:fillRect/>
            </a:stretch>
          </p:blipFill>
          <p:spPr bwMode="auto">
            <a:xfrm>
              <a:off x="4805953" y="4599222"/>
              <a:ext cx="365760" cy="365760"/>
            </a:xfrm>
            <a:prstGeom prst="rect">
              <a:avLst/>
            </a:prstGeom>
            <a:noFill/>
            <a:ln w="9525">
              <a:noFill/>
              <a:miter lim="800000"/>
              <a:headEnd/>
              <a:tailEnd/>
            </a:ln>
          </p:spPr>
        </p:pic>
        <p:sp>
          <p:nvSpPr>
            <p:cNvPr id="8279" name="pole tekstowe 303"/>
            <p:cNvSpPr txBox="1">
              <a:spLocks noChangeArrowheads="1"/>
            </p:cNvSpPr>
            <p:nvPr/>
          </p:nvSpPr>
          <p:spPr bwMode="auto">
            <a:xfrm>
              <a:off x="4644008" y="4915298"/>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pic>
          <p:nvPicPr>
            <p:cNvPr id="8280" name="Obraz 124" descr="1368547602_onebit_14.png"/>
            <p:cNvPicPr>
              <a:picLocks noChangeAspect="1"/>
            </p:cNvPicPr>
            <p:nvPr/>
          </p:nvPicPr>
          <p:blipFill>
            <a:blip r:embed="rId6" cstate="print"/>
            <a:srcRect/>
            <a:stretch>
              <a:fillRect/>
            </a:stretch>
          </p:blipFill>
          <p:spPr bwMode="auto">
            <a:xfrm>
              <a:off x="4805953" y="5511513"/>
              <a:ext cx="365760" cy="365760"/>
            </a:xfrm>
            <a:prstGeom prst="rect">
              <a:avLst/>
            </a:prstGeom>
            <a:noFill/>
            <a:ln w="9525">
              <a:noFill/>
              <a:miter lim="800000"/>
              <a:headEnd/>
              <a:tailEnd/>
            </a:ln>
          </p:spPr>
        </p:pic>
        <p:sp>
          <p:nvSpPr>
            <p:cNvPr id="8281" name="pole tekstowe 303"/>
            <p:cNvSpPr txBox="1">
              <a:spLocks noChangeArrowheads="1"/>
            </p:cNvSpPr>
            <p:nvPr/>
          </p:nvSpPr>
          <p:spPr bwMode="auto">
            <a:xfrm>
              <a:off x="4499992" y="5815003"/>
              <a:ext cx="979970"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store (Glance)</a:t>
              </a:r>
            </a:p>
          </p:txBody>
        </p:sp>
        <p:sp>
          <p:nvSpPr>
            <p:cNvPr id="127" name="Nawias klamrowy otwierający 126"/>
            <p:cNvSpPr/>
            <p:nvPr/>
          </p:nvSpPr>
          <p:spPr>
            <a:xfrm>
              <a:off x="5328084" y="4599851"/>
              <a:ext cx="151216" cy="1555371"/>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sp>
        <p:nvSpPr>
          <p:cNvPr id="135" name="Prostokąt zaokrąglony 134"/>
          <p:cNvSpPr/>
          <p:nvPr/>
        </p:nvSpPr>
        <p:spPr bwMode="auto">
          <a:xfrm>
            <a:off x="3974400" y="2612434"/>
            <a:ext cx="865440" cy="600544"/>
          </a:xfrm>
          <a:prstGeom prst="roundRect">
            <a:avLst>
              <a:gd name="adj" fmla="val 1269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07" name="pole tekstowe 291"/>
          <p:cNvSpPr txBox="1">
            <a:spLocks noChangeArrowheads="1"/>
          </p:cNvSpPr>
          <p:nvPr/>
        </p:nvSpPr>
        <p:spPr bwMode="auto">
          <a:xfrm>
            <a:off x="3903841" y="2612434"/>
            <a:ext cx="1028160" cy="600154"/>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Facade</a:t>
            </a:r>
          </a:p>
          <a:p>
            <a:pPr algn="ctr"/>
            <a:r>
              <a:rPr lang="pl-PL" sz="1100">
                <a:latin typeface="Calibri" pitchFamily="34" charset="0"/>
              </a:rPr>
              <a:t>(secure RESTful API )</a:t>
            </a:r>
            <a:endParaRPr lang="en-US" sz="1100">
              <a:latin typeface="Calibri" pitchFamily="34" charset="0"/>
            </a:endParaRPr>
          </a:p>
        </p:txBody>
      </p:sp>
      <p:grpSp>
        <p:nvGrpSpPr>
          <p:cNvPr id="19" name="Grupa 144"/>
          <p:cNvGrpSpPr>
            <a:grpSpLocks/>
          </p:cNvGrpSpPr>
          <p:nvPr/>
        </p:nvGrpSpPr>
        <p:grpSpPr bwMode="auto">
          <a:xfrm>
            <a:off x="3828961" y="2900465"/>
            <a:ext cx="145440" cy="72008"/>
            <a:chOff x="2987824" y="3465003"/>
            <a:chExt cx="144851" cy="72009"/>
          </a:xfrm>
        </p:grpSpPr>
        <p:cxnSp>
          <p:nvCxnSpPr>
            <p:cNvPr id="141" name="Łącznik prosty 140"/>
            <p:cNvCxnSpPr/>
            <p:nvPr/>
          </p:nvCxnSpPr>
          <p:spPr>
            <a:xfrm>
              <a:off x="3059533" y="3501008"/>
              <a:ext cx="73142" cy="0"/>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142" name="Elipsa 141"/>
            <p:cNvSpPr/>
            <p:nvPr/>
          </p:nvSpPr>
          <p:spPr>
            <a:xfrm>
              <a:off x="2987824" y="3465003"/>
              <a:ext cx="71709"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0" name="Grupa 204"/>
          <p:cNvGrpSpPr>
            <a:grpSpLocks/>
          </p:cNvGrpSpPr>
          <p:nvPr/>
        </p:nvGrpSpPr>
        <p:grpSpPr bwMode="auto">
          <a:xfrm>
            <a:off x="6654240" y="4281571"/>
            <a:ext cx="2067840" cy="1091634"/>
            <a:chOff x="6032249" y="4293099"/>
            <a:chExt cx="2068143" cy="1091610"/>
          </a:xfrm>
        </p:grpSpPr>
        <p:sp>
          <p:nvSpPr>
            <p:cNvPr id="148" name="Prostokąt zaokrąglony 147"/>
            <p:cNvSpPr/>
            <p:nvPr/>
          </p:nvSpPr>
          <p:spPr bwMode="auto">
            <a:xfrm>
              <a:off x="6032249" y="4519196"/>
              <a:ext cx="2068143" cy="86551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2" name="Grupa 289"/>
            <p:cNvGrpSpPr>
              <a:grpSpLocks/>
            </p:cNvGrpSpPr>
            <p:nvPr/>
          </p:nvGrpSpPr>
          <p:grpSpPr bwMode="auto">
            <a:xfrm>
              <a:off x="6589610" y="4293099"/>
              <a:ext cx="917415" cy="276962"/>
              <a:chOff x="2034867" y="1852540"/>
              <a:chExt cx="1307192" cy="305196"/>
            </a:xfrm>
          </p:grpSpPr>
          <p:sp>
            <p:nvSpPr>
              <p:cNvPr id="192" name="Prostokąt zaokrąglony 191"/>
              <p:cNvSpPr/>
              <p:nvPr/>
            </p:nvSpPr>
            <p:spPr bwMode="auto">
              <a:xfrm>
                <a:off x="2034867" y="1852540"/>
                <a:ext cx="1307192" cy="3046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71" name="pole tekstowe 291"/>
              <p:cNvSpPr txBox="1">
                <a:spLocks noChangeArrowheads="1"/>
              </p:cNvSpPr>
              <p:nvPr/>
            </p:nvSpPr>
            <p:spPr bwMode="auto">
              <a:xfrm>
                <a:off x="2224718" y="1869463"/>
                <a:ext cx="1076377" cy="288273"/>
              </a:xfrm>
              <a:prstGeom prst="rect">
                <a:avLst/>
              </a:prstGeom>
              <a:noFill/>
              <a:ln w="9525">
                <a:noFill/>
                <a:miter lim="800000"/>
                <a:headEnd/>
                <a:tailEnd/>
              </a:ln>
            </p:spPr>
            <p:txBody>
              <a:bodyPr>
                <a:spAutoFit/>
              </a:bodyPr>
              <a:lstStyle/>
              <a:p>
                <a:r>
                  <a:rPr lang="pl-PL" sz="1100">
                    <a:latin typeface="Calibri" pitchFamily="34" charset="0"/>
                  </a:rPr>
                  <a:t>Other CS</a:t>
                </a:r>
                <a:endParaRPr lang="en-US" sz="1100">
                  <a:latin typeface="Calibri" pitchFamily="34" charset="0"/>
                </a:endParaRPr>
              </a:p>
            </p:txBody>
          </p:sp>
        </p:grpSp>
        <p:pic>
          <p:nvPicPr>
            <p:cNvPr id="8259" name="Obraz 153" descr="1368547602_onebit_14.png"/>
            <p:cNvPicPr>
              <a:picLocks noChangeAspect="1"/>
            </p:cNvPicPr>
            <p:nvPr/>
          </p:nvPicPr>
          <p:blipFill>
            <a:blip r:embed="rId6" cstate="print"/>
            <a:srcRect/>
            <a:stretch>
              <a:fillRect/>
            </a:stretch>
          </p:blipFill>
          <p:spPr bwMode="auto">
            <a:xfrm>
              <a:off x="6123615" y="5001115"/>
              <a:ext cx="300092" cy="300092"/>
            </a:xfrm>
            <a:prstGeom prst="rect">
              <a:avLst/>
            </a:prstGeom>
            <a:noFill/>
            <a:ln w="9525">
              <a:noFill/>
              <a:miter lim="800000"/>
              <a:headEnd/>
              <a:tailEnd/>
            </a:ln>
          </p:spPr>
        </p:pic>
        <p:grpSp>
          <p:nvGrpSpPr>
            <p:cNvPr id="23" name="Grupa 203"/>
            <p:cNvGrpSpPr>
              <a:grpSpLocks/>
            </p:cNvGrpSpPr>
            <p:nvPr/>
          </p:nvGrpSpPr>
          <p:grpSpPr bwMode="auto">
            <a:xfrm>
              <a:off x="6534046" y="4653135"/>
              <a:ext cx="1423446" cy="648072"/>
              <a:chOff x="7020272" y="4509120"/>
              <a:chExt cx="1423446" cy="648072"/>
            </a:xfrm>
          </p:grpSpPr>
          <p:sp>
            <p:nvSpPr>
              <p:cNvPr id="189" name="Prostokąt zaokrąglony 188"/>
              <p:cNvSpPr/>
              <p:nvPr/>
            </p:nvSpPr>
            <p:spPr>
              <a:xfrm>
                <a:off x="7019669"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5" name="Prostokąt zaokrąglony 194"/>
              <p:cNvSpPr/>
              <p:nvPr/>
            </p:nvSpPr>
            <p:spPr>
              <a:xfrm>
                <a:off x="7379722"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 name="Prostokąt zaokrąglony 195"/>
              <p:cNvSpPr/>
              <p:nvPr/>
            </p:nvSpPr>
            <p:spPr>
              <a:xfrm>
                <a:off x="7739774"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8" name="Prostokąt zaokrąglony 197"/>
              <p:cNvSpPr/>
              <p:nvPr/>
            </p:nvSpPr>
            <p:spPr>
              <a:xfrm>
                <a:off x="8099827" y="4509113"/>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9" name="Prostokąt zaokrąglony 198"/>
              <p:cNvSpPr/>
              <p:nvPr/>
            </p:nvSpPr>
            <p:spPr>
              <a:xfrm>
                <a:off x="7019669"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0" name="Prostokąt zaokrąglony 199"/>
              <p:cNvSpPr/>
              <p:nvPr/>
            </p:nvSpPr>
            <p:spPr>
              <a:xfrm>
                <a:off x="7379722"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1" name="Prostokąt zaokrąglony 200"/>
              <p:cNvSpPr/>
              <p:nvPr/>
            </p:nvSpPr>
            <p:spPr>
              <a:xfrm>
                <a:off x="7739774"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2" name="Prostokąt zaokrąglony 201"/>
              <p:cNvSpPr/>
              <p:nvPr/>
            </p:nvSpPr>
            <p:spPr>
              <a:xfrm>
                <a:off x="8099827" y="4844660"/>
                <a:ext cx="344210"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03" name="Prostokąt zaokrąglony 202"/>
            <p:cNvSpPr/>
            <p:nvPr/>
          </p:nvSpPr>
          <p:spPr>
            <a:xfrm>
              <a:off x="6101379" y="4653128"/>
              <a:ext cx="344210" cy="31250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24" name="Grupa 224"/>
          <p:cNvGrpSpPr>
            <a:grpSpLocks/>
          </p:cNvGrpSpPr>
          <p:nvPr/>
        </p:nvGrpSpPr>
        <p:grpSpPr bwMode="auto">
          <a:xfrm>
            <a:off x="6664320" y="5255112"/>
            <a:ext cx="2067840" cy="1091635"/>
            <a:chOff x="6032249" y="4293098"/>
            <a:chExt cx="2068143" cy="1091611"/>
          </a:xfrm>
        </p:grpSpPr>
        <p:sp>
          <p:nvSpPr>
            <p:cNvPr id="226" name="Prostokąt zaokrąglony 225"/>
            <p:cNvSpPr/>
            <p:nvPr/>
          </p:nvSpPr>
          <p:spPr bwMode="auto">
            <a:xfrm>
              <a:off x="6032249" y="4519196"/>
              <a:ext cx="2068143" cy="865513"/>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6" name="Grupa 289"/>
            <p:cNvGrpSpPr>
              <a:grpSpLocks/>
            </p:cNvGrpSpPr>
            <p:nvPr/>
          </p:nvGrpSpPr>
          <p:grpSpPr bwMode="auto">
            <a:xfrm>
              <a:off x="6589611" y="4293098"/>
              <a:ext cx="1106809" cy="276960"/>
              <a:chOff x="2034871" y="1852540"/>
              <a:chExt cx="1577055" cy="305194"/>
            </a:xfrm>
          </p:grpSpPr>
          <p:sp>
            <p:nvSpPr>
              <p:cNvPr id="239" name="Prostokąt zaokrąglony 238"/>
              <p:cNvSpPr/>
              <p:nvPr/>
            </p:nvSpPr>
            <p:spPr bwMode="auto">
              <a:xfrm>
                <a:off x="2034871" y="1852540"/>
                <a:ext cx="1307192" cy="3046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56" name="pole tekstowe 291"/>
              <p:cNvSpPr txBox="1">
                <a:spLocks noChangeArrowheads="1"/>
              </p:cNvSpPr>
              <p:nvPr/>
            </p:nvSpPr>
            <p:spPr bwMode="auto">
              <a:xfrm>
                <a:off x="2056345" y="1869461"/>
                <a:ext cx="1555581" cy="288273"/>
              </a:xfrm>
              <a:prstGeom prst="rect">
                <a:avLst/>
              </a:prstGeom>
              <a:noFill/>
              <a:ln w="9525">
                <a:noFill/>
                <a:miter lim="800000"/>
                <a:headEnd/>
                <a:tailEnd/>
              </a:ln>
            </p:spPr>
            <p:txBody>
              <a:bodyPr>
                <a:spAutoFit/>
              </a:bodyPr>
              <a:lstStyle/>
              <a:p>
                <a:r>
                  <a:rPr lang="pl-PL" sz="1100">
                    <a:latin typeface="Calibri" pitchFamily="34" charset="0"/>
                  </a:rPr>
                  <a:t>Amazon EC2</a:t>
                </a:r>
                <a:endParaRPr lang="en-US" sz="1100">
                  <a:latin typeface="Calibri" pitchFamily="34" charset="0"/>
                </a:endParaRPr>
              </a:p>
            </p:txBody>
          </p:sp>
        </p:grpSp>
        <p:pic>
          <p:nvPicPr>
            <p:cNvPr id="8244" name="Obraz 227" descr="1368547602_onebit_14.png"/>
            <p:cNvPicPr>
              <a:picLocks noChangeAspect="1"/>
            </p:cNvPicPr>
            <p:nvPr/>
          </p:nvPicPr>
          <p:blipFill>
            <a:blip r:embed="rId6" cstate="print"/>
            <a:srcRect/>
            <a:stretch>
              <a:fillRect/>
            </a:stretch>
          </p:blipFill>
          <p:spPr bwMode="auto">
            <a:xfrm>
              <a:off x="6123615" y="5001115"/>
              <a:ext cx="300092" cy="300092"/>
            </a:xfrm>
            <a:prstGeom prst="rect">
              <a:avLst/>
            </a:prstGeom>
            <a:noFill/>
            <a:ln w="9525">
              <a:noFill/>
              <a:miter lim="800000"/>
              <a:headEnd/>
              <a:tailEnd/>
            </a:ln>
          </p:spPr>
        </p:pic>
        <p:grpSp>
          <p:nvGrpSpPr>
            <p:cNvPr id="27" name="Grupa 203"/>
            <p:cNvGrpSpPr>
              <a:grpSpLocks/>
            </p:cNvGrpSpPr>
            <p:nvPr/>
          </p:nvGrpSpPr>
          <p:grpSpPr bwMode="auto">
            <a:xfrm>
              <a:off x="6534046" y="4653135"/>
              <a:ext cx="1423446" cy="648072"/>
              <a:chOff x="7020272" y="4509120"/>
              <a:chExt cx="1423446" cy="648072"/>
            </a:xfrm>
          </p:grpSpPr>
          <p:sp>
            <p:nvSpPr>
              <p:cNvPr id="231" name="Prostokąt zaokrąglony 230"/>
              <p:cNvSpPr/>
              <p:nvPr/>
            </p:nvSpPr>
            <p:spPr>
              <a:xfrm>
                <a:off x="7019669"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2" name="Prostokąt zaokrąglony 231"/>
              <p:cNvSpPr/>
              <p:nvPr/>
            </p:nvSpPr>
            <p:spPr>
              <a:xfrm>
                <a:off x="7379722"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3" name="Prostokąt zaokrąglony 232"/>
              <p:cNvSpPr/>
              <p:nvPr/>
            </p:nvSpPr>
            <p:spPr>
              <a:xfrm>
                <a:off x="7739774"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4" name="Prostokąt zaokrąglony 233"/>
              <p:cNvSpPr/>
              <p:nvPr/>
            </p:nvSpPr>
            <p:spPr>
              <a:xfrm>
                <a:off x="8099827" y="4509113"/>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5" name="Prostokąt zaokrąglony 234"/>
              <p:cNvSpPr/>
              <p:nvPr/>
            </p:nvSpPr>
            <p:spPr>
              <a:xfrm>
                <a:off x="7019669"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6" name="Prostokąt zaokrąglony 235"/>
              <p:cNvSpPr/>
              <p:nvPr/>
            </p:nvSpPr>
            <p:spPr>
              <a:xfrm>
                <a:off x="7379722"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7" name="Prostokąt zaokrąglony 236"/>
              <p:cNvSpPr/>
              <p:nvPr/>
            </p:nvSpPr>
            <p:spPr>
              <a:xfrm>
                <a:off x="7739774"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38" name="Prostokąt zaokrąglony 237"/>
              <p:cNvSpPr/>
              <p:nvPr/>
            </p:nvSpPr>
            <p:spPr>
              <a:xfrm>
                <a:off x="8099827" y="4844660"/>
                <a:ext cx="344211" cy="31250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30" name="Prostokąt zaokrąglony 229"/>
            <p:cNvSpPr/>
            <p:nvPr/>
          </p:nvSpPr>
          <p:spPr>
            <a:xfrm>
              <a:off x="6101379" y="4653128"/>
              <a:ext cx="344211" cy="312506"/>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241" name="Nawias klamrowy zamykający 240"/>
          <p:cNvSpPr/>
          <p:nvPr/>
        </p:nvSpPr>
        <p:spPr>
          <a:xfrm rot="5400000" flipH="1">
            <a:off x="6031430" y="2368505"/>
            <a:ext cx="205942" cy="3355200"/>
          </a:xfrm>
          <a:prstGeom prst="rightBrace">
            <a:avLst>
              <a:gd name="adj1" fmla="val 8333"/>
              <a:gd name="adj2" fmla="val 60220"/>
            </a:avLst>
          </a:prstGeom>
        </p:spPr>
        <p:style>
          <a:lnRef idx="1">
            <a:schemeClr val="accent1"/>
          </a:lnRef>
          <a:fillRef idx="0">
            <a:schemeClr val="accent1"/>
          </a:fillRef>
          <a:effectRef idx="0">
            <a:schemeClr val="accent1"/>
          </a:effectRef>
          <a:fontRef idx="minor">
            <a:schemeClr val="tx1"/>
          </a:fontRef>
        </p:style>
        <p:txBody>
          <a:bodyPr lIns="91430" tIns="45715" rIns="91430" bIns="45715" anchor="ctr"/>
          <a:lstStyle/>
          <a:p>
            <a:pPr algn="ctr">
              <a:defRPr/>
            </a:pPr>
            <a:endParaRPr lang="en-US"/>
          </a:p>
        </p:txBody>
      </p:sp>
      <p:grpSp>
        <p:nvGrpSpPr>
          <p:cNvPr id="28" name="Grupa 256"/>
          <p:cNvGrpSpPr>
            <a:grpSpLocks/>
          </p:cNvGrpSpPr>
          <p:nvPr/>
        </p:nvGrpSpPr>
        <p:grpSpPr bwMode="auto">
          <a:xfrm>
            <a:off x="5271841" y="2540427"/>
            <a:ext cx="1028160" cy="1176604"/>
            <a:chOff x="5580112" y="2564904"/>
            <a:chExt cx="1028156" cy="1176228"/>
          </a:xfrm>
        </p:grpSpPr>
        <p:sp>
          <p:nvSpPr>
            <p:cNvPr id="242" name="Prostokąt zaokrąglony 241"/>
            <p:cNvSpPr/>
            <p:nvPr/>
          </p:nvSpPr>
          <p:spPr bwMode="auto">
            <a:xfrm>
              <a:off x="5652112" y="2589379"/>
              <a:ext cx="866877" cy="1141675"/>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9" name="pole tekstowe 291"/>
            <p:cNvSpPr txBox="1">
              <a:spLocks noChangeArrowheads="1"/>
            </p:cNvSpPr>
            <p:nvPr/>
          </p:nvSpPr>
          <p:spPr bwMode="auto">
            <a:xfrm>
              <a:off x="5580112" y="2564904"/>
              <a:ext cx="1028156" cy="600164"/>
            </a:xfrm>
            <a:prstGeom prst="rect">
              <a:avLst/>
            </a:prstGeom>
            <a:noFill/>
            <a:ln w="9525">
              <a:noFill/>
              <a:miter lim="800000"/>
              <a:headEnd/>
              <a:tailEnd/>
            </a:ln>
          </p:spPr>
          <p:txBody>
            <a:bodyPr>
              <a:spAutoFit/>
            </a:bodyPr>
            <a:lstStyle/>
            <a:p>
              <a:pPr algn="ctr"/>
              <a:r>
                <a:rPr lang="pl-PL" sz="1100">
                  <a:latin typeface="Calibri" pitchFamily="34" charset="0"/>
                </a:rPr>
                <a:t>Atmosphere Management Service (AMS)</a:t>
              </a:r>
              <a:endParaRPr lang="en-US" sz="1100">
                <a:latin typeface="Calibri" pitchFamily="34" charset="0"/>
              </a:endParaRPr>
            </a:p>
          </p:txBody>
        </p:sp>
        <p:cxnSp>
          <p:nvCxnSpPr>
            <p:cNvPr id="252" name="Łącznik prosty 251"/>
            <p:cNvCxnSpPr>
              <a:stCxn id="242" idx="1"/>
              <a:endCxn id="242" idx="3"/>
            </p:cNvCxnSpPr>
            <p:nvPr/>
          </p:nvCxnSpPr>
          <p:spPr>
            <a:xfrm>
              <a:off x="5652112" y="3160936"/>
              <a:ext cx="8668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8241" name="pole tekstowe 291"/>
            <p:cNvSpPr txBox="1">
              <a:spLocks noChangeArrowheads="1"/>
            </p:cNvSpPr>
            <p:nvPr/>
          </p:nvSpPr>
          <p:spPr bwMode="auto">
            <a:xfrm>
              <a:off x="5580112" y="3140968"/>
              <a:ext cx="1028156" cy="600164"/>
            </a:xfrm>
            <a:prstGeom prst="rect">
              <a:avLst/>
            </a:prstGeom>
            <a:noFill/>
            <a:ln w="9525">
              <a:noFill/>
              <a:miter lim="800000"/>
              <a:headEnd/>
              <a:tailEnd/>
            </a:ln>
          </p:spPr>
          <p:txBody>
            <a:bodyPr>
              <a:spAutoFit/>
            </a:bodyPr>
            <a:lstStyle/>
            <a:p>
              <a:pPr algn="ctr"/>
              <a:r>
                <a:rPr lang="pl-PL" sz="1100">
                  <a:latin typeface="Calibri" pitchFamily="34" charset="0"/>
                </a:rPr>
                <a:t>Cloud stack plugins (JClouds)</a:t>
              </a:r>
              <a:endParaRPr lang="en-US" sz="1100">
                <a:latin typeface="Calibri" pitchFamily="34" charset="0"/>
              </a:endParaRPr>
            </a:p>
          </p:txBody>
        </p:sp>
      </p:grpSp>
      <p:grpSp>
        <p:nvGrpSpPr>
          <p:cNvPr id="29" name="Grupa 255"/>
          <p:cNvGrpSpPr>
            <a:grpSpLocks/>
          </p:cNvGrpSpPr>
          <p:nvPr/>
        </p:nvGrpSpPr>
        <p:grpSpPr bwMode="auto">
          <a:xfrm>
            <a:off x="6639841" y="2564910"/>
            <a:ext cx="1028160" cy="1142039"/>
            <a:chOff x="6660232" y="2564904"/>
            <a:chExt cx="1028156" cy="1142692"/>
          </a:xfrm>
        </p:grpSpPr>
        <p:sp>
          <p:nvSpPr>
            <p:cNvPr id="249" name="Prostokąt zaokrąglony 248"/>
            <p:cNvSpPr/>
            <p:nvPr/>
          </p:nvSpPr>
          <p:spPr bwMode="auto">
            <a:xfrm>
              <a:off x="6740872" y="2564904"/>
              <a:ext cx="866877" cy="1142692"/>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6" name="pole tekstowe 291"/>
            <p:cNvSpPr txBox="1">
              <a:spLocks noChangeArrowheads="1"/>
            </p:cNvSpPr>
            <p:nvPr/>
          </p:nvSpPr>
          <p:spPr bwMode="auto">
            <a:xfrm>
              <a:off x="6660232" y="3100246"/>
              <a:ext cx="1028156" cy="600507"/>
            </a:xfrm>
            <a:prstGeom prst="rect">
              <a:avLst/>
            </a:prstGeom>
            <a:noFill/>
            <a:ln w="9525">
              <a:noFill/>
              <a:miter lim="800000"/>
              <a:headEnd/>
              <a:tailEnd/>
            </a:ln>
          </p:spPr>
          <p:txBody>
            <a:bodyPr>
              <a:spAutoFit/>
            </a:bodyPr>
            <a:lstStyle/>
            <a:p>
              <a:pPr algn="ctr"/>
              <a:r>
                <a:rPr lang="pl-PL" sz="1100">
                  <a:latin typeface="Calibri" pitchFamily="34" charset="0"/>
                </a:rPr>
                <a:t>Atmosphere Internal Registry (AIR)</a:t>
              </a:r>
            </a:p>
          </p:txBody>
        </p:sp>
        <p:pic>
          <p:nvPicPr>
            <p:cNvPr id="8237" name="Obraz 254" descr="1368547602_onebit_14.png"/>
            <p:cNvPicPr>
              <a:picLocks noChangeAspect="1"/>
            </p:cNvPicPr>
            <p:nvPr/>
          </p:nvPicPr>
          <p:blipFill>
            <a:blip r:embed="rId6" cstate="print"/>
            <a:srcRect/>
            <a:stretch>
              <a:fillRect/>
            </a:stretch>
          </p:blipFill>
          <p:spPr bwMode="auto">
            <a:xfrm>
              <a:off x="6924630" y="2596190"/>
              <a:ext cx="499360" cy="499360"/>
            </a:xfrm>
            <a:prstGeom prst="rect">
              <a:avLst/>
            </a:prstGeom>
            <a:noFill/>
            <a:ln w="9525">
              <a:noFill/>
              <a:miter lim="800000"/>
              <a:headEnd/>
              <a:tailEnd/>
            </a:ln>
          </p:spPr>
        </p:pic>
      </p:grpSp>
      <p:sp>
        <p:nvSpPr>
          <p:cNvPr id="264" name="Prostokąt zaokrąglony 263"/>
          <p:cNvSpPr/>
          <p:nvPr/>
        </p:nvSpPr>
        <p:spPr bwMode="auto">
          <a:xfrm>
            <a:off x="635041" y="2996955"/>
            <a:ext cx="1776960" cy="1405588"/>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15" name="pole tekstowe 291"/>
          <p:cNvSpPr txBox="1">
            <a:spLocks noChangeArrowheads="1"/>
          </p:cNvSpPr>
          <p:nvPr/>
        </p:nvSpPr>
        <p:spPr bwMode="auto">
          <a:xfrm>
            <a:off x="799201" y="3022878"/>
            <a:ext cx="1540800" cy="26210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Manager</a:t>
            </a:r>
            <a:endParaRPr lang="en-US" sz="1100">
              <a:latin typeface="Calibri" pitchFamily="34" charset="0"/>
            </a:endParaRPr>
          </a:p>
        </p:txBody>
      </p:sp>
      <p:sp>
        <p:nvSpPr>
          <p:cNvPr id="266" name="Prostokąt zaokrąglony 300"/>
          <p:cNvSpPr/>
          <p:nvPr/>
        </p:nvSpPr>
        <p:spPr bwMode="auto">
          <a:xfrm>
            <a:off x="802081" y="3645023"/>
            <a:ext cx="1418400" cy="253467"/>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8217" name="pole tekstowe 303"/>
          <p:cNvSpPr txBox="1">
            <a:spLocks noChangeArrowheads="1"/>
          </p:cNvSpPr>
          <p:nvPr/>
        </p:nvSpPr>
        <p:spPr bwMode="auto">
          <a:xfrm>
            <a:off x="754561" y="3645023"/>
            <a:ext cx="1513440" cy="253467"/>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Generic Invoker</a:t>
            </a:r>
          </a:p>
        </p:txBody>
      </p:sp>
      <p:sp>
        <p:nvSpPr>
          <p:cNvPr id="268" name="Prostokąt zaokrąglony 300"/>
          <p:cNvSpPr/>
          <p:nvPr/>
        </p:nvSpPr>
        <p:spPr bwMode="auto">
          <a:xfrm>
            <a:off x="802081" y="3967617"/>
            <a:ext cx="1419840" cy="253467"/>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8219" name="pole tekstowe 303"/>
          <p:cNvSpPr txBox="1">
            <a:spLocks noChangeArrowheads="1"/>
          </p:cNvSpPr>
          <p:nvPr/>
        </p:nvSpPr>
        <p:spPr bwMode="auto">
          <a:xfrm>
            <a:off x="756001" y="3967617"/>
            <a:ext cx="1512000" cy="253467"/>
          </a:xfrm>
          <a:prstGeom prst="rect">
            <a:avLst/>
          </a:prstGeom>
          <a:noFill/>
          <a:ln w="9525">
            <a:noFill/>
            <a:miter lim="800000"/>
            <a:headEnd/>
            <a:tailEnd/>
          </a:ln>
        </p:spPr>
        <p:txBody>
          <a:bodyPr lIns="82936" tIns="41469" rIns="82936" bIns="41469">
            <a:spAutoFit/>
          </a:bodyPr>
          <a:lstStyle/>
          <a:p>
            <a:pPr algn="ctr"/>
            <a:r>
              <a:rPr lang="pl-PL" sz="1100">
                <a:latin typeface="Calibri" pitchFamily="34" charset="0"/>
              </a:rPr>
              <a:t>Workflow management</a:t>
            </a:r>
          </a:p>
        </p:txBody>
      </p:sp>
      <p:sp>
        <p:nvSpPr>
          <p:cNvPr id="270" name="Prostokąt zaokrąglony 269"/>
          <p:cNvSpPr/>
          <p:nvPr/>
        </p:nvSpPr>
        <p:spPr bwMode="auto">
          <a:xfrm>
            <a:off x="486720" y="4869151"/>
            <a:ext cx="2069280" cy="720076"/>
          </a:xfrm>
          <a:prstGeom prst="roundRect">
            <a:avLst>
              <a:gd name="adj" fmla="val 11515"/>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1" name="Grupa 289"/>
          <p:cNvGrpSpPr>
            <a:grpSpLocks/>
          </p:cNvGrpSpPr>
          <p:nvPr/>
        </p:nvGrpSpPr>
        <p:grpSpPr bwMode="auto">
          <a:xfrm>
            <a:off x="820800" y="4725137"/>
            <a:ext cx="1447200" cy="276509"/>
            <a:chOff x="2392910" y="1835620"/>
            <a:chExt cx="2061519" cy="305238"/>
          </a:xfrm>
        </p:grpSpPr>
        <p:sp>
          <p:nvSpPr>
            <p:cNvPr id="272" name="Prostokąt zaokrąglony 271"/>
            <p:cNvSpPr/>
            <p:nvPr/>
          </p:nvSpPr>
          <p:spPr bwMode="auto">
            <a:xfrm>
              <a:off x="2392910" y="1835620"/>
              <a:ext cx="2061519"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234" name="pole tekstowe 291"/>
            <p:cNvSpPr txBox="1">
              <a:spLocks noChangeArrowheads="1"/>
            </p:cNvSpPr>
            <p:nvPr/>
          </p:nvSpPr>
          <p:spPr bwMode="auto">
            <a:xfrm>
              <a:off x="2402397" y="1835620"/>
              <a:ext cx="1865470" cy="288791"/>
            </a:xfrm>
            <a:prstGeom prst="rect">
              <a:avLst/>
            </a:prstGeom>
            <a:noFill/>
            <a:ln w="9525">
              <a:noFill/>
              <a:miter lim="800000"/>
              <a:headEnd/>
              <a:tailEnd/>
            </a:ln>
          </p:spPr>
          <p:txBody>
            <a:bodyPr>
              <a:spAutoFit/>
            </a:bodyPr>
            <a:lstStyle/>
            <a:p>
              <a:r>
                <a:rPr lang="pl-PL" sz="1100">
                  <a:latin typeface="Calibri" pitchFamily="34" charset="0"/>
                </a:rPr>
                <a:t>External application</a:t>
              </a:r>
              <a:endParaRPr lang="en-US" sz="1100">
                <a:latin typeface="Calibri" pitchFamily="34" charset="0"/>
              </a:endParaRPr>
            </a:p>
          </p:txBody>
        </p:sp>
      </p:grpSp>
      <p:sp>
        <p:nvSpPr>
          <p:cNvPr id="276" name="Prostokąt zaokrąglony 275"/>
          <p:cNvSpPr/>
          <p:nvPr/>
        </p:nvSpPr>
        <p:spPr bwMode="auto">
          <a:xfrm>
            <a:off x="612001" y="5085174"/>
            <a:ext cx="1776960" cy="288030"/>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8223" name="pole tekstowe 291"/>
          <p:cNvSpPr txBox="1">
            <a:spLocks noChangeArrowheads="1"/>
          </p:cNvSpPr>
          <p:nvPr/>
        </p:nvSpPr>
        <p:spPr bwMode="auto">
          <a:xfrm>
            <a:off x="776161" y="5111097"/>
            <a:ext cx="1540800" cy="262108"/>
          </a:xfrm>
          <a:prstGeom prst="rect">
            <a:avLst/>
          </a:prstGeom>
          <a:noFill/>
          <a:ln w="9525">
            <a:noFill/>
            <a:miter lim="800000"/>
            <a:headEnd/>
            <a:tailEnd/>
          </a:ln>
        </p:spPr>
        <p:txBody>
          <a:bodyPr lIns="91430" tIns="45715" rIns="91430" bIns="45715">
            <a:spAutoFit/>
          </a:bodyPr>
          <a:lstStyle/>
          <a:p>
            <a:pPr algn="ctr"/>
            <a:r>
              <a:rPr lang="pl-PL" sz="1100">
                <a:latin typeface="Calibri" pitchFamily="34" charset="0"/>
              </a:rPr>
              <a:t>Cloud Facade client</a:t>
            </a:r>
            <a:endParaRPr lang="en-US" sz="1100">
              <a:latin typeface="Calibri" pitchFamily="34" charset="0"/>
            </a:endParaRPr>
          </a:p>
        </p:txBody>
      </p:sp>
      <p:grpSp>
        <p:nvGrpSpPr>
          <p:cNvPr id="18432" name="Grupa 293"/>
          <p:cNvGrpSpPr>
            <a:grpSpLocks/>
          </p:cNvGrpSpPr>
          <p:nvPr/>
        </p:nvGrpSpPr>
        <p:grpSpPr bwMode="auto">
          <a:xfrm>
            <a:off x="2659681" y="2939349"/>
            <a:ext cx="1120320" cy="2217833"/>
            <a:chOff x="2587509" y="2939169"/>
            <a:chExt cx="1120395" cy="2218025"/>
          </a:xfrm>
        </p:grpSpPr>
        <p:cxnSp>
          <p:nvCxnSpPr>
            <p:cNvPr id="283" name="Łącznik prosty 84"/>
            <p:cNvCxnSpPr/>
            <p:nvPr/>
          </p:nvCxnSpPr>
          <p:spPr>
            <a:xfrm flipV="1">
              <a:off x="3059861" y="2939169"/>
              <a:ext cx="648043"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Łącznik prosty 283"/>
            <p:cNvCxnSpPr/>
            <p:nvPr/>
          </p:nvCxnSpPr>
          <p:spPr>
            <a:xfrm>
              <a:off x="3059861" y="2939169"/>
              <a:ext cx="0" cy="2218025"/>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289" name="Łącznik prosty 84"/>
            <p:cNvCxnSpPr/>
            <p:nvPr/>
          </p:nvCxnSpPr>
          <p:spPr>
            <a:xfrm flipH="1" flipV="1">
              <a:off x="2587509" y="3701075"/>
              <a:ext cx="472352"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Łącznik prosty 84"/>
            <p:cNvCxnSpPr/>
            <p:nvPr/>
          </p:nvCxnSpPr>
          <p:spPr>
            <a:xfrm flipH="1" flipV="1">
              <a:off x="2587509" y="5157194"/>
              <a:ext cx="472352"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95" name="Łącznik prosty 84"/>
          <p:cNvCxnSpPr/>
          <p:nvPr/>
        </p:nvCxnSpPr>
        <p:spPr>
          <a:xfrm flipH="1" flipV="1">
            <a:off x="4898880" y="2936469"/>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7" name="Łącznik prosty 84"/>
          <p:cNvCxnSpPr/>
          <p:nvPr/>
        </p:nvCxnSpPr>
        <p:spPr>
          <a:xfrm flipH="1" flipV="1">
            <a:off x="6266880" y="2940789"/>
            <a:ext cx="393120" cy="0"/>
          </a:xfrm>
          <a:prstGeom prst="straightConnector1">
            <a:avLst/>
          </a:prstGeom>
          <a:ln>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9" name="Content Placeholder 2"/>
          <p:cNvSpPr txBox="1">
            <a:spLocks/>
          </p:cNvSpPr>
          <p:nvPr/>
        </p:nvSpPr>
        <p:spPr>
          <a:xfrm>
            <a:off x="357121" y="5677076"/>
            <a:ext cx="2774880" cy="704234"/>
          </a:xfrm>
          <a:prstGeom prst="rect">
            <a:avLst/>
          </a:prstGeom>
        </p:spPr>
        <p:txBody>
          <a:bodyPr lIns="91430" tIns="45715" rIns="91430" bIns="45715"/>
          <a:lstStyle/>
          <a:p>
            <a:pPr defTabSz="914305">
              <a:spcBef>
                <a:spcPct val="20000"/>
              </a:spcBef>
              <a:defRPr/>
            </a:pPr>
            <a:r>
              <a:rPr lang="pl-PL" sz="1400" dirty="0" err="1">
                <a:latin typeface="+mn-lt"/>
                <a:cs typeface="+mn-cs"/>
              </a:rPr>
              <a:t>Custom</a:t>
            </a:r>
            <a:r>
              <a:rPr lang="pl-PL" sz="1400" dirty="0" err="1"/>
              <a:t>ized</a:t>
            </a:r>
            <a:r>
              <a:rPr lang="pl-PL" sz="1400" dirty="0"/>
              <a:t> </a:t>
            </a:r>
            <a:r>
              <a:rPr lang="pl-PL" sz="1400" dirty="0" err="1">
                <a:latin typeface="+mn-lt"/>
                <a:cs typeface="+mn-cs"/>
              </a:rPr>
              <a:t>applications</a:t>
            </a:r>
            <a:r>
              <a:rPr lang="pl-PL" sz="1400" dirty="0">
                <a:latin typeface="+mn-lt"/>
                <a:cs typeface="+mn-cs"/>
              </a:rPr>
              <a:t> </a:t>
            </a:r>
            <a:r>
              <a:rPr lang="pl-PL" sz="1400" dirty="0" err="1">
                <a:latin typeface="+mn-lt"/>
                <a:cs typeface="+mn-cs"/>
              </a:rPr>
              <a:t>may</a:t>
            </a:r>
            <a:r>
              <a:rPr lang="pl-PL" sz="1400" dirty="0">
                <a:latin typeface="+mn-lt"/>
                <a:cs typeface="+mn-cs"/>
              </a:rPr>
              <a:t> </a:t>
            </a:r>
            <a:r>
              <a:rPr lang="pl-PL" sz="1400" dirty="0" err="1">
                <a:latin typeface="+mn-lt"/>
                <a:cs typeface="+mn-cs"/>
              </a:rPr>
              <a:t>directly</a:t>
            </a:r>
            <a:r>
              <a:rPr lang="pl-PL" sz="1400" dirty="0">
                <a:latin typeface="+mn-lt"/>
                <a:cs typeface="+mn-cs"/>
              </a:rPr>
              <a:t> </a:t>
            </a:r>
            <a:r>
              <a:rPr lang="pl-PL" sz="1400" dirty="0" err="1">
                <a:latin typeface="+mn-lt"/>
                <a:cs typeface="+mn-cs"/>
              </a:rPr>
              <a:t>interface</a:t>
            </a:r>
            <a:r>
              <a:rPr lang="pl-PL" sz="1400" dirty="0">
                <a:latin typeface="+mn-lt"/>
                <a:cs typeface="+mn-cs"/>
              </a:rPr>
              <a:t> </a:t>
            </a:r>
            <a:r>
              <a:rPr lang="pl-PL" sz="1400" dirty="0" err="1">
                <a:latin typeface="+mn-lt"/>
                <a:cs typeface="+mn-cs"/>
              </a:rPr>
              <a:t>the</a:t>
            </a:r>
            <a:r>
              <a:rPr lang="pl-PL" sz="1400" dirty="0">
                <a:latin typeface="+mn-lt"/>
                <a:cs typeface="+mn-cs"/>
              </a:rPr>
              <a:t> Cloud </a:t>
            </a:r>
            <a:r>
              <a:rPr lang="pl-PL" sz="1400" dirty="0" err="1">
                <a:latin typeface="+mn-lt"/>
                <a:cs typeface="+mn-cs"/>
              </a:rPr>
              <a:t>Facade</a:t>
            </a:r>
            <a:r>
              <a:rPr lang="pl-PL" sz="1400" dirty="0">
                <a:latin typeface="+mn-lt"/>
                <a:cs typeface="+mn-cs"/>
              </a:rPr>
              <a:t> via </a:t>
            </a:r>
            <a:r>
              <a:rPr lang="pl-PL" sz="1400" dirty="0" err="1">
                <a:latin typeface="+mn-lt"/>
                <a:cs typeface="+mn-cs"/>
              </a:rPr>
              <a:t>its</a:t>
            </a:r>
            <a:r>
              <a:rPr lang="pl-PL" sz="1400" dirty="0">
                <a:latin typeface="+mn-lt"/>
                <a:cs typeface="+mn-cs"/>
              </a:rPr>
              <a:t> </a:t>
            </a:r>
            <a:r>
              <a:rPr lang="pl-PL" sz="1400" dirty="0" err="1">
                <a:latin typeface="+mn-lt"/>
                <a:cs typeface="+mn-cs"/>
              </a:rPr>
              <a:t>RESTful</a:t>
            </a:r>
            <a:r>
              <a:rPr lang="pl-PL" sz="1400" dirty="0">
                <a:latin typeface="+mn-lt"/>
                <a:cs typeface="+mn-cs"/>
              </a:rPr>
              <a:t> </a:t>
            </a:r>
            <a:r>
              <a:rPr lang="pl-PL" sz="1400" dirty="0" err="1">
                <a:latin typeface="+mn-lt"/>
                <a:cs typeface="+mn-cs"/>
              </a:rPr>
              <a:t>APIs</a:t>
            </a:r>
            <a:endParaRPr lang="en-GB" sz="1400" dirty="0">
              <a:latin typeface="+mn-lt"/>
              <a:cs typeface="+mn-cs"/>
            </a:endParaRPr>
          </a:p>
        </p:txBody>
      </p:sp>
      <p:sp>
        <p:nvSpPr>
          <p:cNvPr id="143" name="pole tekstowe 142"/>
          <p:cNvSpPr txBox="1"/>
          <p:nvPr/>
        </p:nvSpPr>
        <p:spPr>
          <a:xfrm>
            <a:off x="3116105" y="1268760"/>
            <a:ext cx="5344327" cy="738664"/>
          </a:xfrm>
          <a:prstGeom prst="rect">
            <a:avLst/>
          </a:prstGeom>
          <a:noFill/>
        </p:spPr>
        <p:txBody>
          <a:bodyPr wrap="square" rtlCol="0">
            <a:spAutoFit/>
          </a:bodyPr>
          <a:lstStyle/>
          <a:p>
            <a:r>
              <a:rPr lang="pl-PL" sz="1400" dirty="0" smtClean="0"/>
              <a:t>Management of the VPH-</a:t>
            </a:r>
            <a:r>
              <a:rPr lang="pl-PL" sz="1400" dirty="0" err="1" smtClean="0"/>
              <a:t>Share</a:t>
            </a:r>
            <a:r>
              <a:rPr lang="pl-PL" sz="1400" dirty="0" smtClean="0"/>
              <a:t> </a:t>
            </a:r>
            <a:r>
              <a:rPr lang="pl-PL" sz="1400" dirty="0" err="1" smtClean="0"/>
              <a:t>cloud</a:t>
            </a:r>
            <a:r>
              <a:rPr lang="pl-PL" sz="1400" dirty="0" smtClean="0"/>
              <a:t> </a:t>
            </a:r>
            <a:r>
              <a:rPr lang="pl-PL" sz="1400" dirty="0" err="1" smtClean="0"/>
              <a:t>features</a:t>
            </a:r>
            <a:r>
              <a:rPr lang="pl-PL" sz="1400" dirty="0" smtClean="0"/>
              <a:t> </a:t>
            </a:r>
            <a:r>
              <a:rPr lang="pl-PL" sz="1400" dirty="0" err="1" smtClean="0"/>
              <a:t>is</a:t>
            </a:r>
            <a:r>
              <a:rPr lang="pl-PL" sz="1400" dirty="0" smtClean="0"/>
              <a:t> </a:t>
            </a:r>
            <a:r>
              <a:rPr lang="pl-PL" sz="1400" dirty="0" err="1" smtClean="0"/>
              <a:t>done</a:t>
            </a:r>
            <a:r>
              <a:rPr lang="pl-PL" sz="1400" dirty="0" smtClean="0"/>
              <a:t> via the </a:t>
            </a:r>
            <a:r>
              <a:rPr lang="pl-PL" sz="1400" dirty="0" err="1" smtClean="0"/>
              <a:t>Cloud</a:t>
            </a:r>
            <a:r>
              <a:rPr lang="pl-PL" sz="1400" dirty="0" smtClean="0"/>
              <a:t> </a:t>
            </a:r>
            <a:r>
              <a:rPr lang="pl-PL" sz="1400" dirty="0" err="1" smtClean="0"/>
              <a:t>Facade</a:t>
            </a:r>
            <a:r>
              <a:rPr lang="pl-PL" sz="1400" dirty="0" smtClean="0"/>
              <a:t> </a:t>
            </a:r>
            <a:r>
              <a:rPr lang="pl-PL" sz="1400" dirty="0" err="1" smtClean="0"/>
              <a:t>which</a:t>
            </a:r>
            <a:r>
              <a:rPr lang="pl-PL" sz="1400" dirty="0" smtClean="0"/>
              <a:t> </a:t>
            </a:r>
            <a:r>
              <a:rPr lang="pl-PL" sz="1400" dirty="0" err="1" smtClean="0"/>
              <a:t>provides</a:t>
            </a:r>
            <a:r>
              <a:rPr lang="pl-PL" sz="1400" dirty="0" smtClean="0"/>
              <a:t> a set of </a:t>
            </a:r>
            <a:r>
              <a:rPr lang="pl-PL" sz="1400" dirty="0" err="1" smtClean="0"/>
              <a:t>APIs</a:t>
            </a:r>
            <a:r>
              <a:rPr lang="pl-PL" sz="1400" dirty="0" smtClean="0"/>
              <a:t> for the Master Interface and </a:t>
            </a:r>
            <a:r>
              <a:rPr lang="pl-PL" sz="1400" dirty="0" err="1" smtClean="0"/>
              <a:t>any</a:t>
            </a:r>
            <a:r>
              <a:rPr lang="pl-PL" sz="1400" dirty="0" smtClean="0"/>
              <a:t> </a:t>
            </a:r>
            <a:r>
              <a:rPr lang="pl-PL" sz="1400" dirty="0" err="1" smtClean="0"/>
              <a:t>external</a:t>
            </a:r>
            <a:r>
              <a:rPr lang="pl-PL" sz="1400" dirty="0" smtClean="0"/>
              <a:t> </a:t>
            </a:r>
            <a:r>
              <a:rPr lang="pl-PL" sz="1400" dirty="0" err="1" smtClean="0"/>
              <a:t>application</a:t>
            </a:r>
            <a:r>
              <a:rPr lang="pl-PL" sz="1400" dirty="0" smtClean="0"/>
              <a:t> with the </a:t>
            </a:r>
            <a:r>
              <a:rPr lang="pl-PL" sz="1400" dirty="0" err="1" smtClean="0"/>
              <a:t>proper</a:t>
            </a:r>
            <a:r>
              <a:rPr lang="pl-PL" sz="1400" dirty="0" smtClean="0"/>
              <a:t> </a:t>
            </a:r>
            <a:r>
              <a:rPr lang="pl-PL" sz="1400" dirty="0" err="1" smtClean="0"/>
              <a:t>security</a:t>
            </a:r>
            <a:r>
              <a:rPr lang="pl-PL" sz="1400" dirty="0" smtClean="0"/>
              <a:t> </a:t>
            </a:r>
            <a:r>
              <a:rPr lang="pl-PL" sz="1400" dirty="0" err="1" smtClean="0"/>
              <a:t>credentials</a:t>
            </a:r>
            <a:r>
              <a:rPr lang="pl-PL" sz="1400" dirty="0" smtClean="0"/>
              <a:t>.</a:t>
            </a:r>
            <a:endParaRPr lang="en-GB" sz="1400" dirty="0" smtClean="0"/>
          </a:p>
        </p:txBody>
      </p:sp>
    </p:spTree>
    <p:extLst>
      <p:ext uri="{BB962C8B-B14F-4D97-AF65-F5344CB8AC3E}">
        <p14:creationId xmlns:p14="http://schemas.microsoft.com/office/powerpoint/2010/main" val="1795513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332000" y="14400"/>
            <a:ext cx="6984000" cy="1036800"/>
          </a:xfrm>
        </p:spPr>
        <p:txBody>
          <a:bodyPr/>
          <a:lstStyle/>
          <a:p>
            <a:pPr>
              <a:buSzPct val="45000"/>
              <a:defRPr/>
            </a:pPr>
            <a:r>
              <a:rPr lang="pl-PL" sz="2800" dirty="0" err="1"/>
              <a:t>Cloud</a:t>
            </a:r>
            <a:r>
              <a:rPr lang="pl-PL" sz="2800" dirty="0"/>
              <a:t> </a:t>
            </a:r>
            <a:r>
              <a:rPr lang="en-US" sz="2800" dirty="0" err="1"/>
              <a:t>e</a:t>
            </a:r>
            <a:r>
              <a:rPr lang="pl-PL" sz="2800" dirty="0" err="1"/>
              <a:t>xecution</a:t>
            </a:r>
            <a:r>
              <a:rPr lang="pl-PL" sz="2800" dirty="0"/>
              <a:t> </a:t>
            </a:r>
            <a:r>
              <a:rPr lang="en-US" sz="2800" dirty="0"/>
              <a:t>e</a:t>
            </a:r>
            <a:r>
              <a:rPr lang="pl-PL" sz="2800" dirty="0" err="1"/>
              <a:t>nvironment</a:t>
            </a:r>
            <a:endParaRPr lang="en-US" sz="2800" dirty="0"/>
          </a:p>
        </p:txBody>
      </p:sp>
      <p:pic>
        <p:nvPicPr>
          <p:cNvPr id="10243" name="Picture 1"/>
          <p:cNvPicPr>
            <a:picLocks noChangeAspect="1" noChangeArrowheads="1"/>
          </p:cNvPicPr>
          <p:nvPr/>
        </p:nvPicPr>
        <p:blipFill>
          <a:blip r:embed="rId2" cstate="print"/>
          <a:srcRect b="69826"/>
          <a:stretch>
            <a:fillRect/>
          </a:stretch>
        </p:blipFill>
        <p:spPr bwMode="auto">
          <a:xfrm>
            <a:off x="4245121" y="1220345"/>
            <a:ext cx="4572000" cy="1780027"/>
          </a:xfrm>
          <a:prstGeom prst="rect">
            <a:avLst/>
          </a:prstGeom>
          <a:noFill/>
          <a:ln w="9525">
            <a:noFill/>
            <a:miter lim="800000"/>
            <a:headEnd/>
            <a:tailEnd/>
          </a:ln>
        </p:spPr>
      </p:pic>
      <p:pic>
        <p:nvPicPr>
          <p:cNvPr id="10244" name="Picture 3" descr="all-price.emf"/>
          <p:cNvPicPr>
            <a:picLocks noChangeAspect="1"/>
          </p:cNvPicPr>
          <p:nvPr/>
        </p:nvPicPr>
        <p:blipFill>
          <a:blip r:embed="rId3" cstate="print"/>
          <a:srcRect/>
          <a:stretch>
            <a:fillRect/>
          </a:stretch>
        </p:blipFill>
        <p:spPr bwMode="auto">
          <a:xfrm>
            <a:off x="214282" y="2857496"/>
            <a:ext cx="2203153" cy="1893898"/>
          </a:xfrm>
          <a:prstGeom prst="rect">
            <a:avLst/>
          </a:prstGeom>
          <a:noFill/>
          <a:ln w="9525">
            <a:noFill/>
            <a:miter lim="800000"/>
            <a:headEnd/>
            <a:tailEnd/>
          </a:ln>
        </p:spPr>
      </p:pic>
      <p:pic>
        <p:nvPicPr>
          <p:cNvPr id="10245" name="Picture 4" descr="all-time.emf"/>
          <p:cNvPicPr>
            <a:picLocks noChangeAspect="1"/>
          </p:cNvPicPr>
          <p:nvPr/>
        </p:nvPicPr>
        <p:blipFill>
          <a:blip r:embed="rId4" cstate="print"/>
          <a:srcRect l="4456" r="2895"/>
          <a:stretch>
            <a:fillRect/>
          </a:stretch>
        </p:blipFill>
        <p:spPr bwMode="auto">
          <a:xfrm>
            <a:off x="2571736" y="2857496"/>
            <a:ext cx="2068012" cy="1862215"/>
          </a:xfrm>
          <a:prstGeom prst="rect">
            <a:avLst/>
          </a:prstGeom>
          <a:noFill/>
          <a:ln w="9525">
            <a:noFill/>
            <a:miter lim="800000"/>
            <a:headEnd/>
            <a:tailEnd/>
          </a:ln>
        </p:spPr>
      </p:pic>
      <p:pic>
        <p:nvPicPr>
          <p:cNvPr id="10246" name="Picture 5" descr="all-price_perf.emf"/>
          <p:cNvPicPr>
            <a:picLocks noChangeAspect="1"/>
          </p:cNvPicPr>
          <p:nvPr/>
        </p:nvPicPr>
        <p:blipFill>
          <a:blip r:embed="rId5" cstate="print"/>
          <a:srcRect l="4456"/>
          <a:stretch>
            <a:fillRect/>
          </a:stretch>
        </p:blipFill>
        <p:spPr bwMode="auto">
          <a:xfrm>
            <a:off x="338061" y="4643446"/>
            <a:ext cx="2090799" cy="1825681"/>
          </a:xfrm>
          <a:prstGeom prst="rect">
            <a:avLst/>
          </a:prstGeom>
          <a:noFill/>
          <a:ln w="9525">
            <a:noFill/>
            <a:miter lim="800000"/>
            <a:headEnd/>
            <a:tailEnd/>
          </a:ln>
        </p:spPr>
      </p:pic>
      <p:pic>
        <p:nvPicPr>
          <p:cNvPr id="10247" name="Picture 6" descr="all-price_perf_core.emf"/>
          <p:cNvPicPr>
            <a:picLocks noChangeAspect="1"/>
          </p:cNvPicPr>
          <p:nvPr/>
        </p:nvPicPr>
        <p:blipFill>
          <a:blip r:embed="rId6" cstate="print"/>
          <a:srcRect l="5791" r="4456"/>
          <a:stretch>
            <a:fillRect/>
          </a:stretch>
        </p:blipFill>
        <p:spPr bwMode="auto">
          <a:xfrm>
            <a:off x="2571736" y="4643446"/>
            <a:ext cx="1997039" cy="1857364"/>
          </a:xfrm>
          <a:prstGeom prst="rect">
            <a:avLst/>
          </a:prstGeom>
          <a:noFill/>
          <a:ln w="9525">
            <a:noFill/>
            <a:miter lim="800000"/>
            <a:headEnd/>
            <a:tailEnd/>
          </a:ln>
        </p:spPr>
      </p:pic>
      <p:pic>
        <p:nvPicPr>
          <p:cNvPr id="10248" name="Picture 7" descr="all-price_time.emf"/>
          <p:cNvPicPr>
            <a:picLocks noChangeAspect="1" noChangeArrowheads="1"/>
          </p:cNvPicPr>
          <p:nvPr/>
        </p:nvPicPr>
        <p:blipFill>
          <a:blip r:embed="rId7" cstate="print"/>
          <a:srcRect l="5029" t="1965" r="6171" b="3064"/>
          <a:stretch>
            <a:fillRect/>
          </a:stretch>
        </p:blipFill>
        <p:spPr bwMode="auto">
          <a:xfrm>
            <a:off x="5524456" y="3143248"/>
            <a:ext cx="3032023" cy="3240341"/>
          </a:xfrm>
          <a:prstGeom prst="rect">
            <a:avLst/>
          </a:prstGeom>
          <a:noFill/>
          <a:ln w="9525">
            <a:noFill/>
            <a:miter lim="800000"/>
            <a:headEnd/>
            <a:tailEnd/>
          </a:ln>
        </p:spPr>
      </p:pic>
      <p:sp>
        <p:nvSpPr>
          <p:cNvPr id="10249" name="pole tekstowe 5"/>
          <p:cNvSpPr txBox="1">
            <a:spLocks noChangeArrowheads="1"/>
          </p:cNvSpPr>
          <p:nvPr/>
        </p:nvSpPr>
        <p:spPr bwMode="auto">
          <a:xfrm>
            <a:off x="131040" y="1196752"/>
            <a:ext cx="4296944" cy="1807305"/>
          </a:xfrm>
          <a:prstGeom prst="rect">
            <a:avLst/>
          </a:prstGeom>
          <a:noFill/>
          <a:ln w="9525">
            <a:noFill/>
            <a:miter lim="800000"/>
            <a:headEnd/>
            <a:tailEnd/>
          </a:ln>
        </p:spPr>
        <p:txBody>
          <a:bodyPr wrap="square" lIns="82945" tIns="41473" rIns="82945" bIns="41473">
            <a:spAutoFit/>
          </a:bodyPr>
          <a:lstStyle/>
          <a:p>
            <a:pPr marL="164162" lvl="1" indent="-164162">
              <a:buFont typeface="Arial" pitchFamily="34" charset="0"/>
              <a:buChar char="•"/>
            </a:pPr>
            <a:r>
              <a:rPr lang="pl-PL" sz="1400" dirty="0" err="1">
                <a:latin typeface="+mj-lt"/>
              </a:rPr>
              <a:t>Private</a:t>
            </a:r>
            <a:r>
              <a:rPr lang="pl-PL" sz="1400" dirty="0">
                <a:latin typeface="+mj-lt"/>
              </a:rPr>
              <a:t> </a:t>
            </a:r>
            <a:r>
              <a:rPr lang="pl-PL" sz="1400" dirty="0" err="1">
                <a:latin typeface="+mj-lt"/>
              </a:rPr>
              <a:t>cloud</a:t>
            </a:r>
            <a:r>
              <a:rPr lang="pl-PL" sz="1400" dirty="0">
                <a:latin typeface="+mj-lt"/>
              </a:rPr>
              <a:t> </a:t>
            </a:r>
            <a:r>
              <a:rPr lang="pl-PL" sz="1400" dirty="0" err="1">
                <a:latin typeface="+mj-lt"/>
              </a:rPr>
              <a:t>sites</a:t>
            </a:r>
            <a:r>
              <a:rPr lang="pl-PL" sz="1400" dirty="0">
                <a:latin typeface="+mj-lt"/>
              </a:rPr>
              <a:t> </a:t>
            </a:r>
            <a:r>
              <a:rPr lang="pl-PL" sz="1400" dirty="0" err="1" smtClean="0">
                <a:latin typeface="+mj-lt"/>
              </a:rPr>
              <a:t>deployed</a:t>
            </a:r>
            <a:r>
              <a:rPr lang="pl-PL" sz="1400" dirty="0" smtClean="0">
                <a:latin typeface="+mj-lt"/>
              </a:rPr>
              <a:t> </a:t>
            </a:r>
            <a:r>
              <a:rPr lang="pl-PL" sz="1400" dirty="0" err="1" smtClean="0">
                <a:latin typeface="+mj-lt"/>
              </a:rPr>
              <a:t>at</a:t>
            </a:r>
            <a:r>
              <a:rPr lang="pl-PL" sz="1400" dirty="0" smtClean="0">
                <a:latin typeface="+mj-lt"/>
              </a:rPr>
              <a:t> CYFRONET</a:t>
            </a:r>
            <a:r>
              <a:rPr lang="pl-PL" sz="1400" dirty="0">
                <a:latin typeface="+mj-lt"/>
              </a:rPr>
              <a:t>, </a:t>
            </a:r>
            <a:r>
              <a:rPr lang="pl-PL" sz="1400" dirty="0" smtClean="0">
                <a:latin typeface="+mj-lt"/>
              </a:rPr>
              <a:t>USFD </a:t>
            </a:r>
            <a:r>
              <a:rPr lang="pl-PL" sz="1400" dirty="0">
                <a:latin typeface="+mj-lt"/>
              </a:rPr>
              <a:t>and UNIVIE</a:t>
            </a:r>
          </a:p>
          <a:p>
            <a:pPr marL="164162" lvl="1" indent="-164162">
              <a:buFont typeface="Arial" pitchFamily="34" charset="0"/>
              <a:buChar char="•"/>
            </a:pPr>
            <a:r>
              <a:rPr lang="pl-PL" sz="1400" dirty="0">
                <a:latin typeface="+mj-lt"/>
              </a:rPr>
              <a:t>A s</a:t>
            </a:r>
            <a:r>
              <a:rPr lang="en-US" sz="1400" dirty="0" err="1">
                <a:latin typeface="+mj-lt"/>
              </a:rPr>
              <a:t>urvey</a:t>
            </a:r>
            <a:r>
              <a:rPr lang="en-US" sz="1400" dirty="0">
                <a:latin typeface="+mj-lt"/>
              </a:rPr>
              <a:t> of public </a:t>
            </a:r>
            <a:r>
              <a:rPr lang="en-US" sz="1400" dirty="0" err="1">
                <a:latin typeface="+mj-lt"/>
              </a:rPr>
              <a:t>IaaS</a:t>
            </a:r>
            <a:r>
              <a:rPr lang="en-US" sz="1400" dirty="0">
                <a:latin typeface="+mj-lt"/>
              </a:rPr>
              <a:t> cloud providers</a:t>
            </a:r>
            <a:r>
              <a:rPr lang="pl-PL" sz="1400" dirty="0">
                <a:latin typeface="+mj-lt"/>
              </a:rPr>
              <a:t> </a:t>
            </a:r>
            <a:r>
              <a:rPr lang="pl-PL" sz="1400" dirty="0" err="1">
                <a:latin typeface="+mj-lt"/>
              </a:rPr>
              <a:t>has</a:t>
            </a:r>
            <a:r>
              <a:rPr lang="pl-PL" sz="1400" dirty="0">
                <a:latin typeface="+mj-lt"/>
              </a:rPr>
              <a:t> </a:t>
            </a:r>
            <a:r>
              <a:rPr lang="pl-PL" sz="1400" dirty="0" err="1">
                <a:latin typeface="+mj-lt"/>
              </a:rPr>
              <a:t>been</a:t>
            </a:r>
            <a:r>
              <a:rPr lang="pl-PL" sz="1400" dirty="0">
                <a:latin typeface="+mj-lt"/>
              </a:rPr>
              <a:t> </a:t>
            </a:r>
            <a:r>
              <a:rPr lang="pl-PL" sz="1400" dirty="0" err="1">
                <a:latin typeface="+mj-lt"/>
              </a:rPr>
              <a:t>performed</a:t>
            </a:r>
            <a:r>
              <a:rPr lang="pl-PL" sz="1400" dirty="0">
                <a:latin typeface="+mj-lt"/>
              </a:rPr>
              <a:t> </a:t>
            </a:r>
            <a:endParaRPr lang="en-US" sz="1400" dirty="0">
              <a:latin typeface="+mj-lt"/>
            </a:endParaRPr>
          </a:p>
          <a:p>
            <a:pPr marL="164162" lvl="1" indent="-164162">
              <a:buFont typeface="Arial" pitchFamily="34" charset="0"/>
              <a:buChar char="•"/>
            </a:pPr>
            <a:r>
              <a:rPr lang="en-US" sz="1400" dirty="0">
                <a:latin typeface="+mj-lt"/>
              </a:rPr>
              <a:t>Performance and cost evaluation of EC2, </a:t>
            </a:r>
            <a:r>
              <a:rPr lang="en-US" sz="1400" dirty="0" err="1">
                <a:latin typeface="+mj-lt"/>
              </a:rPr>
              <a:t>RackSpace</a:t>
            </a:r>
            <a:r>
              <a:rPr lang="en-US" sz="1400" dirty="0">
                <a:latin typeface="+mj-lt"/>
              </a:rPr>
              <a:t> and </a:t>
            </a:r>
            <a:r>
              <a:rPr lang="en-US" sz="1400" dirty="0" err="1">
                <a:latin typeface="+mj-lt"/>
              </a:rPr>
              <a:t>SoftLayer</a:t>
            </a:r>
            <a:endParaRPr lang="en-US" sz="1400" dirty="0">
              <a:latin typeface="+mj-lt"/>
            </a:endParaRPr>
          </a:p>
          <a:p>
            <a:pPr marL="164162" lvl="1" indent="-164162">
              <a:buFont typeface="Arial" pitchFamily="34" charset="0"/>
              <a:buChar char="•"/>
            </a:pPr>
            <a:r>
              <a:rPr lang="pl-PL" sz="1400" dirty="0">
                <a:latin typeface="+mj-lt"/>
              </a:rPr>
              <a:t>A g</a:t>
            </a:r>
            <a:r>
              <a:rPr lang="en-US" sz="1400" dirty="0">
                <a:latin typeface="+mj-lt"/>
              </a:rPr>
              <a:t>rant from Amazon</a:t>
            </a:r>
            <a:r>
              <a:rPr lang="pl-PL" sz="1400" dirty="0">
                <a:latin typeface="+mj-lt"/>
              </a:rPr>
              <a:t> </a:t>
            </a:r>
            <a:r>
              <a:rPr lang="pl-PL" sz="1400" dirty="0" err="1">
                <a:latin typeface="+mj-lt"/>
              </a:rPr>
              <a:t>has</a:t>
            </a:r>
            <a:r>
              <a:rPr lang="pl-PL" sz="1400" dirty="0">
                <a:latin typeface="+mj-lt"/>
              </a:rPr>
              <a:t> </a:t>
            </a:r>
            <a:r>
              <a:rPr lang="pl-PL" sz="1400" dirty="0" err="1">
                <a:latin typeface="+mj-lt"/>
              </a:rPr>
              <a:t>been</a:t>
            </a:r>
            <a:r>
              <a:rPr lang="pl-PL" sz="1400" dirty="0">
                <a:latin typeface="+mj-lt"/>
              </a:rPr>
              <a:t> </a:t>
            </a:r>
            <a:r>
              <a:rPr lang="pl-PL" sz="1400" dirty="0" err="1">
                <a:latin typeface="+mj-lt"/>
              </a:rPr>
              <a:t>obtained</a:t>
            </a:r>
            <a:r>
              <a:rPr lang="pl-PL" sz="1400" dirty="0">
                <a:latin typeface="+mj-lt"/>
              </a:rPr>
              <a:t> and @</a:t>
            </a:r>
            <a:r>
              <a:rPr lang="pl-PL" sz="1400" dirty="0" err="1">
                <a:latin typeface="+mj-lt"/>
              </a:rPr>
              <a:t>neuFuse</a:t>
            </a:r>
            <a:r>
              <a:rPr lang="pl-PL" sz="1400" dirty="0">
                <a:latin typeface="+mj-lt"/>
              </a:rPr>
              <a:t> services </a:t>
            </a:r>
            <a:r>
              <a:rPr lang="pl-PL" sz="1400" dirty="0" err="1">
                <a:latin typeface="+mj-lt"/>
              </a:rPr>
              <a:t>are</a:t>
            </a:r>
            <a:r>
              <a:rPr lang="pl-PL" sz="1400" dirty="0">
                <a:latin typeface="+mj-lt"/>
              </a:rPr>
              <a:t> </a:t>
            </a:r>
            <a:r>
              <a:rPr lang="pl-PL" sz="1400" dirty="0" err="1">
                <a:latin typeface="+mj-lt"/>
              </a:rPr>
              <a:t>deployed</a:t>
            </a:r>
            <a:r>
              <a:rPr lang="pl-PL" sz="1400" dirty="0">
                <a:latin typeface="+mj-lt"/>
              </a:rPr>
              <a:t> on Amazon </a:t>
            </a:r>
            <a:r>
              <a:rPr lang="pl-PL" sz="1400" dirty="0" err="1">
                <a:latin typeface="+mj-lt"/>
              </a:rPr>
              <a:t>resources</a:t>
            </a:r>
            <a:endParaRPr lang="en-US" sz="1400" dirty="0">
              <a:latin typeface="+mj-lt"/>
            </a:endParaRPr>
          </a:p>
        </p:txBody>
      </p:sp>
    </p:spTree>
    <p:extLst>
      <p:ext uri="{BB962C8B-B14F-4D97-AF65-F5344CB8AC3E}">
        <p14:creationId xmlns:p14="http://schemas.microsoft.com/office/powerpoint/2010/main" val="2830037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4"/>
          <p:cNvSpPr>
            <a:spLocks noChangeArrowheads="1"/>
          </p:cNvSpPr>
          <p:nvPr/>
        </p:nvSpPr>
        <p:spPr bwMode="auto">
          <a:xfrm>
            <a:off x="100800" y="1132641"/>
            <a:ext cx="8215615" cy="1648287"/>
          </a:xfrm>
          <a:prstGeom prst="rect">
            <a:avLst/>
          </a:prstGeom>
          <a:noFill/>
          <a:ln w="9525">
            <a:noFill/>
            <a:miter lim="800000"/>
            <a:headEnd/>
            <a:tailEnd/>
          </a:ln>
        </p:spPr>
        <p:txBody>
          <a:bodyPr wrap="square" lIns="82945" tIns="41473" rIns="82945" bIns="41473">
            <a:spAutoFit/>
          </a:bodyPr>
          <a:lstStyle/>
          <a:p>
            <a:pPr marL="362885" indent="-280805">
              <a:spcBef>
                <a:spcPts val="601"/>
              </a:spcBef>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en-GB" dirty="0">
                <a:solidFill>
                  <a:srgbClr val="000000"/>
                </a:solidFill>
                <a:latin typeface="+mj-lt"/>
              </a:rPr>
              <a:t>Provide</a:t>
            </a:r>
            <a:r>
              <a:rPr lang="pl-PL" dirty="0">
                <a:solidFill>
                  <a:srgbClr val="000000"/>
                </a:solidFill>
                <a:latin typeface="+mj-lt"/>
              </a:rPr>
              <a:t>s</a:t>
            </a:r>
            <a:r>
              <a:rPr lang="en-GB" dirty="0">
                <a:solidFill>
                  <a:srgbClr val="000000"/>
                </a:solidFill>
                <a:latin typeface="+mj-lt"/>
              </a:rPr>
              <a:t> </a:t>
            </a:r>
            <a:r>
              <a:rPr lang="en-GB" dirty="0" err="1">
                <a:solidFill>
                  <a:srgbClr val="000000"/>
                </a:solidFill>
                <a:latin typeface="+mj-lt"/>
              </a:rPr>
              <a:t>virtuali</a:t>
            </a:r>
            <a:r>
              <a:rPr lang="pl-PL" dirty="0">
                <a:solidFill>
                  <a:srgbClr val="000000"/>
                </a:solidFill>
                <a:latin typeface="+mj-lt"/>
              </a:rPr>
              <a:t>z</a:t>
            </a:r>
            <a:r>
              <a:rPr lang="en-GB" dirty="0" err="1">
                <a:solidFill>
                  <a:srgbClr val="000000"/>
                </a:solidFill>
                <a:latin typeface="+mj-lt"/>
              </a:rPr>
              <a:t>ed</a:t>
            </a:r>
            <a:r>
              <a:rPr lang="en-GB" dirty="0">
                <a:solidFill>
                  <a:srgbClr val="000000"/>
                </a:solidFill>
                <a:latin typeface="+mj-lt"/>
              </a:rPr>
              <a:t> access to high performance execution environments</a:t>
            </a:r>
            <a:endParaRPr lang="pl-PL" dirty="0">
              <a:solidFill>
                <a:srgbClr val="000000"/>
              </a:solidFill>
              <a:latin typeface="+mj-lt"/>
            </a:endParaRPr>
          </a:p>
          <a:p>
            <a:pPr marL="362885" indent="-280805">
              <a:spcBef>
                <a:spcPts val="601"/>
              </a:spcBef>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pl-PL" dirty="0">
                <a:solidFill>
                  <a:srgbClr val="000000"/>
                </a:solidFill>
                <a:latin typeface="+mj-lt"/>
              </a:rPr>
              <a:t>S</a:t>
            </a:r>
            <a:r>
              <a:rPr lang="en-GB" dirty="0" err="1">
                <a:solidFill>
                  <a:srgbClr val="000000"/>
                </a:solidFill>
                <a:latin typeface="+mj-lt"/>
              </a:rPr>
              <a:t>eamlessly</a:t>
            </a:r>
            <a:r>
              <a:rPr lang="en-GB" dirty="0">
                <a:solidFill>
                  <a:srgbClr val="000000"/>
                </a:solidFill>
                <a:latin typeface="+mj-lt"/>
              </a:rPr>
              <a:t> provide</a:t>
            </a:r>
            <a:r>
              <a:rPr lang="pl-PL" dirty="0">
                <a:solidFill>
                  <a:srgbClr val="000000"/>
                </a:solidFill>
                <a:latin typeface="+mj-lt"/>
              </a:rPr>
              <a:t>s</a:t>
            </a:r>
            <a:r>
              <a:rPr lang="en-GB" dirty="0">
                <a:solidFill>
                  <a:srgbClr val="000000"/>
                </a:solidFill>
                <a:latin typeface="+mj-lt"/>
              </a:rPr>
              <a:t> access to high performance computing to workflows that require more computational power than clouds can provide</a:t>
            </a:r>
          </a:p>
          <a:p>
            <a:pPr marL="362885" indent="-280805">
              <a:spcBef>
                <a:spcPts val="601"/>
              </a:spcBef>
              <a:buSzPct val="80000"/>
              <a:buFont typeface="Wingdings 2" pitchFamily="18" charset="2"/>
              <a:buChar char=""/>
              <a:tabLst>
                <a:tab pos="463687" algn="l"/>
                <a:tab pos="1293139" algn="l"/>
                <a:tab pos="2122591" algn="l"/>
                <a:tab pos="2952044" algn="l"/>
                <a:tab pos="3781496" algn="l"/>
                <a:tab pos="4610948" algn="l"/>
                <a:tab pos="5440400" algn="l"/>
                <a:tab pos="6269853" algn="l"/>
                <a:tab pos="7099305" algn="l"/>
                <a:tab pos="7928757" algn="l"/>
                <a:tab pos="8758209" algn="l"/>
              </a:tabLst>
            </a:pPr>
            <a:r>
              <a:rPr lang="en-GB" dirty="0">
                <a:solidFill>
                  <a:srgbClr val="000000"/>
                </a:solidFill>
                <a:latin typeface="+mj-lt"/>
              </a:rPr>
              <a:t>Deploy</a:t>
            </a:r>
            <a:r>
              <a:rPr lang="pl-PL" dirty="0">
                <a:solidFill>
                  <a:srgbClr val="000000"/>
                </a:solidFill>
                <a:latin typeface="+mj-lt"/>
              </a:rPr>
              <a:t>s</a:t>
            </a:r>
            <a:r>
              <a:rPr lang="en-GB" dirty="0">
                <a:solidFill>
                  <a:srgbClr val="000000"/>
                </a:solidFill>
                <a:latin typeface="+mj-lt"/>
              </a:rPr>
              <a:t> and extend</a:t>
            </a:r>
            <a:r>
              <a:rPr lang="pl-PL" dirty="0">
                <a:solidFill>
                  <a:srgbClr val="000000"/>
                </a:solidFill>
                <a:latin typeface="+mj-lt"/>
              </a:rPr>
              <a:t>s the</a:t>
            </a:r>
            <a:r>
              <a:rPr lang="en-GB" dirty="0">
                <a:solidFill>
                  <a:srgbClr val="000000"/>
                </a:solidFill>
                <a:latin typeface="+mj-lt"/>
              </a:rPr>
              <a:t> Application Hosting Environment – provides a set of web services to start and control applications on HPC resources</a:t>
            </a:r>
          </a:p>
        </p:txBody>
      </p:sp>
      <p:grpSp>
        <p:nvGrpSpPr>
          <p:cNvPr id="2" name="Grupa 43"/>
          <p:cNvGrpSpPr>
            <a:grpSpLocks/>
          </p:cNvGrpSpPr>
          <p:nvPr/>
        </p:nvGrpSpPr>
        <p:grpSpPr bwMode="auto">
          <a:xfrm>
            <a:off x="4710240" y="3577572"/>
            <a:ext cx="1559520" cy="652388"/>
            <a:chOff x="5193258" y="4068365"/>
            <a:chExt cx="1719262" cy="719584"/>
          </a:xfrm>
        </p:grpSpPr>
        <p:sp>
          <p:nvSpPr>
            <p:cNvPr id="10" name="Prostokąt zaokrąglony 9"/>
            <p:cNvSpPr/>
            <p:nvPr/>
          </p:nvSpPr>
          <p:spPr bwMode="auto">
            <a:xfrm>
              <a:off x="5193258" y="4068365"/>
              <a:ext cx="1719262" cy="719584"/>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34" name="pole tekstowe 291"/>
            <p:cNvSpPr txBox="1">
              <a:spLocks noChangeArrowheads="1"/>
            </p:cNvSpPr>
            <p:nvPr/>
          </p:nvSpPr>
          <p:spPr bwMode="auto">
            <a:xfrm>
              <a:off x="5696619" y="4283893"/>
              <a:ext cx="783853" cy="288556"/>
            </a:xfrm>
            <a:prstGeom prst="rect">
              <a:avLst/>
            </a:prstGeom>
            <a:noFill/>
            <a:ln w="9525">
              <a:noFill/>
              <a:miter lim="800000"/>
              <a:headEnd/>
              <a:tailEnd/>
            </a:ln>
          </p:spPr>
          <p:txBody>
            <a:bodyPr>
              <a:spAutoFit/>
            </a:bodyPr>
            <a:lstStyle/>
            <a:p>
              <a:r>
                <a:rPr lang="pl-PL" sz="1100">
                  <a:latin typeface="Calibri" pitchFamily="34" charset="0"/>
                </a:rPr>
                <a:t>GridFTP</a:t>
              </a:r>
              <a:endParaRPr lang="en-US" sz="1100">
                <a:latin typeface="Calibri" pitchFamily="34" charset="0"/>
              </a:endParaRPr>
            </a:p>
          </p:txBody>
        </p:sp>
      </p:grpSp>
      <p:sp>
        <p:nvSpPr>
          <p:cNvPr id="13" name="Prostokąt zaokrąglony 12"/>
          <p:cNvSpPr/>
          <p:nvPr/>
        </p:nvSpPr>
        <p:spPr bwMode="auto">
          <a:xfrm>
            <a:off x="3011040" y="3577572"/>
            <a:ext cx="1560960" cy="652388"/>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2294" name="pole tekstowe 291"/>
          <p:cNvSpPr txBox="1">
            <a:spLocks noChangeArrowheads="1"/>
          </p:cNvSpPr>
          <p:nvPr/>
        </p:nvSpPr>
        <p:spPr bwMode="auto">
          <a:xfrm>
            <a:off x="3134880" y="3576132"/>
            <a:ext cx="1306080" cy="437699"/>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AHE Web Services</a:t>
            </a:r>
          </a:p>
          <a:p>
            <a:pPr algn="ctr"/>
            <a:r>
              <a:rPr lang="pl-PL" sz="1100">
                <a:latin typeface="Calibri" pitchFamily="34" charset="0"/>
              </a:rPr>
              <a:t>(</a:t>
            </a:r>
            <a:r>
              <a:rPr lang="en-GB" sz="1100">
                <a:latin typeface="Calibri" pitchFamily="34" charset="0"/>
              </a:rPr>
              <a:t>RESTlets</a:t>
            </a:r>
            <a:r>
              <a:rPr lang="pl-PL" sz="1100">
                <a:latin typeface="Calibri" pitchFamily="34" charset="0"/>
              </a:rPr>
              <a:t>)</a:t>
            </a:r>
            <a:endParaRPr lang="en-US" sz="1100">
              <a:latin typeface="Calibri" pitchFamily="34" charset="0"/>
            </a:endParaRPr>
          </a:p>
        </p:txBody>
      </p:sp>
      <p:sp>
        <p:nvSpPr>
          <p:cNvPr id="17" name="Prostokąt zaokrąglony 16"/>
          <p:cNvSpPr/>
          <p:nvPr/>
        </p:nvSpPr>
        <p:spPr bwMode="auto">
          <a:xfrm>
            <a:off x="2808001" y="5774136"/>
            <a:ext cx="6075360" cy="71863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2296" name="pole tekstowe 291"/>
          <p:cNvSpPr txBox="1">
            <a:spLocks noChangeArrowheads="1"/>
          </p:cNvSpPr>
          <p:nvPr/>
        </p:nvSpPr>
        <p:spPr bwMode="auto">
          <a:xfrm>
            <a:off x="3134880" y="5863092"/>
            <a:ext cx="3853440" cy="499254"/>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Grid resources running Local Resource Manager</a:t>
            </a:r>
          </a:p>
          <a:p>
            <a:pPr algn="ctr"/>
            <a:r>
              <a:rPr lang="pl-PL" sz="1300">
                <a:latin typeface="Calibri" pitchFamily="34" charset="0"/>
              </a:rPr>
              <a:t>(PBS, SGE, Loadleveler etc.)</a:t>
            </a:r>
            <a:endParaRPr lang="en-US" sz="1300">
              <a:latin typeface="Calibri" pitchFamily="34" charset="0"/>
            </a:endParaRPr>
          </a:p>
        </p:txBody>
      </p:sp>
      <p:sp>
        <p:nvSpPr>
          <p:cNvPr id="19" name="Prostokąt zaokrąglony 18"/>
          <p:cNvSpPr/>
          <p:nvPr/>
        </p:nvSpPr>
        <p:spPr bwMode="auto">
          <a:xfrm>
            <a:off x="2800800" y="2988550"/>
            <a:ext cx="6082560" cy="2155907"/>
          </a:xfrm>
          <a:prstGeom prst="roundRect">
            <a:avLst>
              <a:gd name="adj" fmla="val 3085"/>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20" name="Prostokąt zaokrąglony 19"/>
          <p:cNvSpPr/>
          <p:nvPr/>
        </p:nvSpPr>
        <p:spPr bwMode="auto">
          <a:xfrm>
            <a:off x="4368960" y="2857496"/>
            <a:ext cx="2881440" cy="32691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pl-PL">
              <a:solidFill>
                <a:srgbClr val="FFFFFF"/>
              </a:solidFill>
              <a:cs typeface="Arial" pitchFamily="34" charset="0"/>
            </a:endParaRPr>
          </a:p>
        </p:txBody>
      </p:sp>
      <p:sp>
        <p:nvSpPr>
          <p:cNvPr id="12299" name="pole tekstowe 18"/>
          <p:cNvSpPr txBox="1">
            <a:spLocks noChangeArrowheads="1"/>
          </p:cNvSpPr>
          <p:nvPr/>
        </p:nvSpPr>
        <p:spPr bwMode="auto">
          <a:xfrm>
            <a:off x="4368960" y="2857497"/>
            <a:ext cx="2734688" cy="314588"/>
          </a:xfrm>
          <a:prstGeom prst="rect">
            <a:avLst/>
          </a:prstGeom>
          <a:noFill/>
          <a:ln w="9525">
            <a:noFill/>
            <a:miter lim="800000"/>
            <a:headEnd/>
            <a:tailEnd/>
          </a:ln>
        </p:spPr>
        <p:txBody>
          <a:bodyPr wrap="none" lIns="82945" tIns="41473" rIns="82945" bIns="41473">
            <a:spAutoFit/>
          </a:bodyPr>
          <a:lstStyle/>
          <a:p>
            <a:r>
              <a:rPr lang="pl-PL" sz="1500"/>
              <a:t>Application Hosting Environment</a:t>
            </a:r>
            <a:endParaRPr lang="en-US" sz="1500"/>
          </a:p>
        </p:txBody>
      </p:sp>
      <p:sp>
        <p:nvSpPr>
          <p:cNvPr id="12300" name="pole tekstowe 11"/>
          <p:cNvSpPr txBox="1">
            <a:spLocks noChangeArrowheads="1"/>
          </p:cNvSpPr>
          <p:nvPr/>
        </p:nvSpPr>
        <p:spPr bwMode="auto">
          <a:xfrm>
            <a:off x="2931840" y="3185851"/>
            <a:ext cx="5951520" cy="390281"/>
          </a:xfrm>
          <a:prstGeom prst="rect">
            <a:avLst/>
          </a:prstGeom>
          <a:noFill/>
          <a:ln w="9525">
            <a:noFill/>
            <a:miter lim="800000"/>
            <a:headEnd/>
            <a:tailEnd/>
          </a:ln>
        </p:spPr>
        <p:txBody>
          <a:bodyPr lIns="82945" tIns="41473" rIns="82945" bIns="41473">
            <a:spAutoFit/>
          </a:bodyPr>
          <a:lstStyle/>
          <a:p>
            <a:r>
              <a:rPr lang="pl-PL" sz="1000">
                <a:solidFill>
                  <a:srgbClr val="FF0000"/>
                </a:solidFill>
                <a:latin typeface="Calibri" pitchFamily="34" charset="0"/>
              </a:rPr>
              <a:t>Auxiliary component of the cloud platform, responsible for managing access to traditional (grid-based) high performance computing environments. Provides a Web Service interface for clients.</a:t>
            </a:r>
          </a:p>
        </p:txBody>
      </p:sp>
      <p:sp>
        <p:nvSpPr>
          <p:cNvPr id="12301" name="pole tekstowe 14"/>
          <p:cNvSpPr txBox="1">
            <a:spLocks noChangeArrowheads="1"/>
          </p:cNvSpPr>
          <p:nvPr/>
        </p:nvSpPr>
        <p:spPr bwMode="auto">
          <a:xfrm>
            <a:off x="1110241" y="2877659"/>
            <a:ext cx="1632960" cy="502612"/>
          </a:xfrm>
          <a:prstGeom prst="rect">
            <a:avLst/>
          </a:prstGeom>
          <a:noFill/>
          <a:ln w="9525">
            <a:noFill/>
            <a:miter lim="800000"/>
            <a:headEnd/>
            <a:tailEnd/>
          </a:ln>
        </p:spPr>
        <p:txBody>
          <a:bodyPr lIns="82945" tIns="41473" rIns="82945" bIns="41473">
            <a:spAutoFit/>
          </a:bodyPr>
          <a:lstStyle/>
          <a:p>
            <a:r>
              <a:rPr lang="pl-PL" sz="900">
                <a:latin typeface="Calibri" pitchFamily="34" charset="0"/>
              </a:rPr>
              <a:t>Invoke the Web Service API of AHE to delegate computation to the grid</a:t>
            </a:r>
          </a:p>
        </p:txBody>
      </p:sp>
      <p:grpSp>
        <p:nvGrpSpPr>
          <p:cNvPr id="3" name="Grupa 31"/>
          <p:cNvGrpSpPr>
            <a:grpSpLocks/>
          </p:cNvGrpSpPr>
          <p:nvPr/>
        </p:nvGrpSpPr>
        <p:grpSpPr bwMode="auto">
          <a:xfrm>
            <a:off x="195840" y="2857496"/>
            <a:ext cx="921600" cy="2794121"/>
            <a:chOff x="283650" y="3275781"/>
            <a:chExt cx="1016381" cy="3079698"/>
          </a:xfrm>
        </p:grpSpPr>
        <p:pic>
          <p:nvPicPr>
            <p:cNvPr id="12325" name="Obraz 17" descr="1345535114_Desktop.png"/>
            <p:cNvPicPr>
              <a:picLocks noChangeAspect="1"/>
            </p:cNvPicPr>
            <p:nvPr/>
          </p:nvPicPr>
          <p:blipFill>
            <a:blip r:embed="rId3" cstate="print"/>
            <a:srcRect/>
            <a:stretch>
              <a:fillRect/>
            </a:stretch>
          </p:blipFill>
          <p:spPr bwMode="auto">
            <a:xfrm>
              <a:off x="467804" y="3275781"/>
              <a:ext cx="648072" cy="648072"/>
            </a:xfrm>
            <a:prstGeom prst="rect">
              <a:avLst/>
            </a:prstGeom>
            <a:noFill/>
            <a:ln w="9525">
              <a:noFill/>
              <a:miter lim="800000"/>
              <a:headEnd/>
              <a:tailEnd/>
            </a:ln>
          </p:spPr>
        </p:pic>
        <p:sp>
          <p:nvSpPr>
            <p:cNvPr id="12326" name="pole tekstowe 23"/>
            <p:cNvSpPr txBox="1">
              <a:spLocks noChangeArrowheads="1"/>
            </p:cNvSpPr>
            <p:nvPr/>
          </p:nvSpPr>
          <p:spPr bwMode="auto">
            <a:xfrm>
              <a:off x="353259" y="3878267"/>
              <a:ext cx="852464" cy="271386"/>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12327" name="Obraz 25" descr="1345537494_Sitemap - Flowchart.png"/>
            <p:cNvPicPr>
              <a:picLocks noChangeAspect="1"/>
            </p:cNvPicPr>
            <p:nvPr/>
          </p:nvPicPr>
          <p:blipFill>
            <a:blip r:embed="rId4" cstate="print"/>
            <a:srcRect/>
            <a:stretch>
              <a:fillRect/>
            </a:stretch>
          </p:blipFill>
          <p:spPr bwMode="auto">
            <a:xfrm>
              <a:off x="431800" y="4211885"/>
              <a:ext cx="720080" cy="720080"/>
            </a:xfrm>
            <a:prstGeom prst="rect">
              <a:avLst/>
            </a:prstGeom>
            <a:noFill/>
            <a:ln w="9525">
              <a:noFill/>
              <a:miter lim="800000"/>
              <a:headEnd/>
              <a:tailEnd/>
            </a:ln>
          </p:spPr>
        </p:pic>
        <p:sp>
          <p:nvSpPr>
            <p:cNvPr id="12328" name="pole tekstowe 26"/>
            <p:cNvSpPr txBox="1">
              <a:spLocks noChangeArrowheads="1"/>
            </p:cNvSpPr>
            <p:nvPr/>
          </p:nvSpPr>
          <p:spPr bwMode="auto">
            <a:xfrm>
              <a:off x="505544" y="4094291"/>
              <a:ext cx="560766" cy="271386"/>
            </a:xfrm>
            <a:prstGeom prst="rect">
              <a:avLst/>
            </a:prstGeom>
            <a:noFill/>
            <a:ln w="9525">
              <a:noFill/>
              <a:miter lim="800000"/>
              <a:headEnd/>
              <a:tailEnd/>
            </a:ln>
          </p:spPr>
          <p:txBody>
            <a:bodyPr wrap="none">
              <a:spAutoFit/>
            </a:bodyPr>
            <a:lstStyle/>
            <a:p>
              <a:r>
                <a:rPr lang="pl-PL" sz="1000">
                  <a:latin typeface="Calibri" pitchFamily="34" charset="0"/>
                </a:rPr>
                <a:t>-- or --</a:t>
              </a:r>
              <a:endParaRPr lang="en-US" sz="1000">
                <a:latin typeface="Calibri" pitchFamily="34" charset="0"/>
              </a:endParaRPr>
            </a:p>
          </p:txBody>
        </p:sp>
        <p:sp>
          <p:nvSpPr>
            <p:cNvPr id="12329" name="pole tekstowe 27"/>
            <p:cNvSpPr txBox="1">
              <a:spLocks noChangeArrowheads="1"/>
            </p:cNvSpPr>
            <p:nvPr/>
          </p:nvSpPr>
          <p:spPr bwMode="auto">
            <a:xfrm>
              <a:off x="283650" y="4859957"/>
              <a:ext cx="1016381" cy="441004"/>
            </a:xfrm>
            <a:prstGeom prst="rect">
              <a:avLst/>
            </a:prstGeom>
            <a:noFill/>
            <a:ln w="9525">
              <a:noFill/>
              <a:miter lim="800000"/>
              <a:headEnd/>
              <a:tailEnd/>
            </a:ln>
          </p:spPr>
          <p:txBody>
            <a:bodyPr>
              <a:spAutoFit/>
            </a:bodyPr>
            <a:lstStyle/>
            <a:p>
              <a:pPr algn="ctr"/>
              <a:r>
                <a:rPr lang="pl-PL" sz="1000">
                  <a:latin typeface="Calibri" pitchFamily="34" charset="0"/>
                </a:rPr>
                <a:t>Workflow environment</a:t>
              </a:r>
            </a:p>
          </p:txBody>
        </p:sp>
        <p:sp>
          <p:nvSpPr>
            <p:cNvPr id="12330" name="pole tekstowe 28"/>
            <p:cNvSpPr txBox="1">
              <a:spLocks noChangeArrowheads="1"/>
            </p:cNvSpPr>
            <p:nvPr/>
          </p:nvSpPr>
          <p:spPr bwMode="auto">
            <a:xfrm>
              <a:off x="505544" y="5246419"/>
              <a:ext cx="560766" cy="271386"/>
            </a:xfrm>
            <a:prstGeom prst="rect">
              <a:avLst/>
            </a:prstGeom>
            <a:noFill/>
            <a:ln w="9525">
              <a:noFill/>
              <a:miter lim="800000"/>
              <a:headEnd/>
              <a:tailEnd/>
            </a:ln>
          </p:spPr>
          <p:txBody>
            <a:bodyPr wrap="none">
              <a:spAutoFit/>
            </a:bodyPr>
            <a:lstStyle/>
            <a:p>
              <a:r>
                <a:rPr lang="pl-PL" sz="1000">
                  <a:latin typeface="Calibri" pitchFamily="34" charset="0"/>
                </a:rPr>
                <a:t>-- or --</a:t>
              </a:r>
              <a:endParaRPr lang="en-US" sz="1000">
                <a:latin typeface="Calibri" pitchFamily="34" charset="0"/>
              </a:endParaRPr>
            </a:p>
          </p:txBody>
        </p:sp>
        <p:pic>
          <p:nvPicPr>
            <p:cNvPr id="12331" name="Obraz 87" descr="admin.png"/>
            <p:cNvPicPr>
              <a:picLocks noChangeAspect="1"/>
            </p:cNvPicPr>
            <p:nvPr/>
          </p:nvPicPr>
          <p:blipFill>
            <a:blip r:embed="rId5" cstate="print"/>
            <a:srcRect/>
            <a:stretch>
              <a:fillRect/>
            </a:stretch>
          </p:blipFill>
          <p:spPr bwMode="auto">
            <a:xfrm>
              <a:off x="567527" y="5508029"/>
              <a:ext cx="448627" cy="576064"/>
            </a:xfrm>
            <a:prstGeom prst="rect">
              <a:avLst/>
            </a:prstGeom>
            <a:noFill/>
            <a:ln w="9525">
              <a:noFill/>
              <a:miter lim="800000"/>
              <a:headEnd/>
              <a:tailEnd/>
            </a:ln>
          </p:spPr>
        </p:pic>
        <p:sp>
          <p:nvSpPr>
            <p:cNvPr id="12332" name="pole tekstowe 30"/>
            <p:cNvSpPr txBox="1">
              <a:spLocks noChangeArrowheads="1"/>
            </p:cNvSpPr>
            <p:nvPr/>
          </p:nvSpPr>
          <p:spPr bwMode="auto">
            <a:xfrm>
              <a:off x="283650" y="6084093"/>
              <a:ext cx="1016381" cy="271386"/>
            </a:xfrm>
            <a:prstGeom prst="rect">
              <a:avLst/>
            </a:prstGeom>
            <a:noFill/>
            <a:ln w="9525">
              <a:noFill/>
              <a:miter lim="800000"/>
              <a:headEnd/>
              <a:tailEnd/>
            </a:ln>
          </p:spPr>
          <p:txBody>
            <a:bodyPr>
              <a:spAutoFit/>
            </a:bodyPr>
            <a:lstStyle/>
            <a:p>
              <a:pPr algn="ctr"/>
              <a:r>
                <a:rPr lang="pl-PL" sz="1000">
                  <a:latin typeface="Calibri" pitchFamily="34" charset="0"/>
                </a:rPr>
                <a:t>End user</a:t>
              </a:r>
            </a:p>
          </p:txBody>
        </p:sp>
      </p:grpSp>
      <p:cxnSp>
        <p:nvCxnSpPr>
          <p:cNvPr id="33" name="Łącznik prosty ze strzałką 32"/>
          <p:cNvCxnSpPr/>
          <p:nvPr/>
        </p:nvCxnSpPr>
        <p:spPr>
          <a:xfrm>
            <a:off x="1110241" y="3380271"/>
            <a:ext cx="1632960" cy="0"/>
          </a:xfrm>
          <a:prstGeom prst="straightConnector1">
            <a:avLst/>
          </a:prstGeom>
          <a:ln>
            <a:solidFill>
              <a:srgbClr val="26697A"/>
            </a:solidFill>
            <a:tailEnd type="triangle"/>
          </a:ln>
        </p:spPr>
        <p:style>
          <a:lnRef idx="1">
            <a:schemeClr val="accent1"/>
          </a:lnRef>
          <a:fillRef idx="0">
            <a:schemeClr val="accent1"/>
          </a:fillRef>
          <a:effectRef idx="0">
            <a:schemeClr val="accent1"/>
          </a:effectRef>
          <a:fontRef idx="minor">
            <a:schemeClr val="tx1"/>
          </a:fontRef>
        </p:style>
      </p:cxnSp>
      <p:sp>
        <p:nvSpPr>
          <p:cNvPr id="12304" name="pole tekstowe 14"/>
          <p:cNvSpPr txBox="1">
            <a:spLocks noChangeArrowheads="1"/>
          </p:cNvSpPr>
          <p:nvPr/>
        </p:nvSpPr>
        <p:spPr bwMode="auto">
          <a:xfrm>
            <a:off x="1110241" y="3380271"/>
            <a:ext cx="1632960" cy="502613"/>
          </a:xfrm>
          <a:prstGeom prst="rect">
            <a:avLst/>
          </a:prstGeom>
          <a:noFill/>
          <a:ln w="9525">
            <a:noFill/>
            <a:miter lim="800000"/>
            <a:headEnd/>
            <a:tailEnd/>
          </a:ln>
        </p:spPr>
        <p:txBody>
          <a:bodyPr lIns="82945" tIns="41473" rIns="82945" bIns="41473">
            <a:spAutoFit/>
          </a:bodyPr>
          <a:lstStyle/>
          <a:p>
            <a:r>
              <a:rPr lang="pl-PL" sz="900">
                <a:latin typeface="Calibri" pitchFamily="34" charset="0"/>
              </a:rPr>
              <a:t>Present security token (obtained from authentication service)</a:t>
            </a:r>
          </a:p>
        </p:txBody>
      </p:sp>
      <p:sp>
        <p:nvSpPr>
          <p:cNvPr id="12305" name="pole tekstowe 291"/>
          <p:cNvSpPr txBox="1">
            <a:spLocks noChangeArrowheads="1"/>
          </p:cNvSpPr>
          <p:nvPr/>
        </p:nvSpPr>
        <p:spPr bwMode="auto">
          <a:xfrm>
            <a:off x="3134880" y="3969294"/>
            <a:ext cx="1306080" cy="250586"/>
          </a:xfrm>
          <a:prstGeom prst="rect">
            <a:avLst/>
          </a:prstGeom>
          <a:noFill/>
          <a:ln w="9525">
            <a:noFill/>
            <a:miter lim="800000"/>
            <a:headEnd/>
            <a:tailEnd/>
          </a:ln>
        </p:spPr>
        <p:txBody>
          <a:bodyPr lIns="82945" tIns="41473" rIns="82945" bIns="41473">
            <a:spAutoFit/>
          </a:bodyPr>
          <a:lstStyle/>
          <a:p>
            <a:pPr algn="ctr"/>
            <a:r>
              <a:rPr lang="pl-PL" sz="1100" dirty="0" err="1">
                <a:latin typeface="Calibri" pitchFamily="34" charset="0"/>
              </a:rPr>
              <a:t>Tomcat</a:t>
            </a:r>
            <a:r>
              <a:rPr lang="pl-PL" sz="1100" dirty="0">
                <a:latin typeface="Calibri" pitchFamily="34" charset="0"/>
              </a:rPr>
              <a:t> </a:t>
            </a:r>
            <a:r>
              <a:rPr lang="pl-PL" sz="1100" dirty="0" err="1">
                <a:latin typeface="Calibri" pitchFamily="34" charset="0"/>
              </a:rPr>
              <a:t>container</a:t>
            </a:r>
            <a:endParaRPr lang="en-US" sz="1100" dirty="0">
              <a:latin typeface="Calibri" pitchFamily="34" charset="0"/>
            </a:endParaRPr>
          </a:p>
        </p:txBody>
      </p:sp>
      <p:cxnSp>
        <p:nvCxnSpPr>
          <p:cNvPr id="43" name="Łącznik prosty 42"/>
          <p:cNvCxnSpPr/>
          <p:nvPr/>
        </p:nvCxnSpPr>
        <p:spPr>
          <a:xfrm>
            <a:off x="3011040" y="3998096"/>
            <a:ext cx="1560960" cy="0"/>
          </a:xfrm>
          <a:prstGeom prst="line">
            <a:avLst/>
          </a:prstGeom>
          <a:ln w="19050">
            <a:solidFill>
              <a:srgbClr val="26697A"/>
            </a:solidFill>
            <a:prstDash val="dash"/>
          </a:ln>
        </p:spPr>
        <p:style>
          <a:lnRef idx="1">
            <a:schemeClr val="accent1"/>
          </a:lnRef>
          <a:fillRef idx="0">
            <a:schemeClr val="accent1"/>
          </a:fillRef>
          <a:effectRef idx="0">
            <a:schemeClr val="accent1"/>
          </a:effectRef>
          <a:fontRef idx="minor">
            <a:schemeClr val="tx1"/>
          </a:fontRef>
        </p:style>
      </p:cxnSp>
      <p:grpSp>
        <p:nvGrpSpPr>
          <p:cNvPr id="4" name="Grupa 44"/>
          <p:cNvGrpSpPr>
            <a:grpSpLocks/>
          </p:cNvGrpSpPr>
          <p:nvPr/>
        </p:nvGrpSpPr>
        <p:grpSpPr bwMode="auto">
          <a:xfrm>
            <a:off x="6400800" y="3576132"/>
            <a:ext cx="1559520" cy="653829"/>
            <a:chOff x="5193258" y="4068365"/>
            <a:chExt cx="1719262" cy="719584"/>
          </a:xfrm>
        </p:grpSpPr>
        <p:sp>
          <p:nvSpPr>
            <p:cNvPr id="46" name="Prostokąt zaokrąglony 45"/>
            <p:cNvSpPr/>
            <p:nvPr/>
          </p:nvSpPr>
          <p:spPr bwMode="auto">
            <a:xfrm>
              <a:off x="5193258" y="4068365"/>
              <a:ext cx="1719262" cy="719584"/>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4" name="pole tekstowe 291"/>
            <p:cNvSpPr txBox="1">
              <a:spLocks noChangeArrowheads="1"/>
            </p:cNvSpPr>
            <p:nvPr/>
          </p:nvSpPr>
          <p:spPr bwMode="auto">
            <a:xfrm>
              <a:off x="5696619" y="4283893"/>
              <a:ext cx="783853" cy="287920"/>
            </a:xfrm>
            <a:prstGeom prst="rect">
              <a:avLst/>
            </a:prstGeom>
            <a:noFill/>
            <a:ln w="9525">
              <a:noFill/>
              <a:miter lim="800000"/>
              <a:headEnd/>
              <a:tailEnd/>
            </a:ln>
          </p:spPr>
          <p:txBody>
            <a:bodyPr>
              <a:spAutoFit/>
            </a:bodyPr>
            <a:lstStyle/>
            <a:p>
              <a:r>
                <a:rPr lang="pl-PL" sz="1100">
                  <a:latin typeface="Calibri" pitchFamily="34" charset="0"/>
                </a:rPr>
                <a:t>WebDAV</a:t>
              </a:r>
              <a:endParaRPr lang="en-US" sz="1100">
                <a:latin typeface="Calibri" pitchFamily="34" charset="0"/>
              </a:endParaRPr>
            </a:p>
          </p:txBody>
        </p:sp>
      </p:grpSp>
      <p:sp>
        <p:nvSpPr>
          <p:cNvPr id="12308" name="pole tekstowe 291"/>
          <p:cNvSpPr txBox="1">
            <a:spLocks noChangeArrowheads="1"/>
          </p:cNvSpPr>
          <p:nvPr/>
        </p:nvSpPr>
        <p:spPr bwMode="auto">
          <a:xfrm>
            <a:off x="8033761" y="3642378"/>
            <a:ext cx="711360" cy="699309"/>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User access</a:t>
            </a:r>
          </a:p>
          <a:p>
            <a:pPr algn="ctr"/>
            <a:r>
              <a:rPr lang="pl-PL" sz="1300">
                <a:latin typeface="Calibri" pitchFamily="34" charset="0"/>
              </a:rPr>
              <a:t>layer</a:t>
            </a:r>
            <a:endParaRPr lang="en-US" sz="1300">
              <a:latin typeface="Calibri" pitchFamily="34" charset="0"/>
            </a:endParaRPr>
          </a:p>
        </p:txBody>
      </p:sp>
      <p:grpSp>
        <p:nvGrpSpPr>
          <p:cNvPr id="5" name="Grupa 48"/>
          <p:cNvGrpSpPr>
            <a:grpSpLocks/>
          </p:cNvGrpSpPr>
          <p:nvPr/>
        </p:nvGrpSpPr>
        <p:grpSpPr bwMode="auto">
          <a:xfrm>
            <a:off x="3003841" y="4361015"/>
            <a:ext cx="1559520" cy="652388"/>
            <a:chOff x="5193258" y="4068365"/>
            <a:chExt cx="1719262" cy="719584"/>
          </a:xfrm>
        </p:grpSpPr>
        <p:sp>
          <p:nvSpPr>
            <p:cNvPr id="50" name="Prostokąt zaokrąglony 49"/>
            <p:cNvSpPr/>
            <p:nvPr/>
          </p:nvSpPr>
          <p:spPr bwMode="auto">
            <a:xfrm>
              <a:off x="5193258" y="4068365"/>
              <a:ext cx="1719262"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2" name="pole tekstowe 291"/>
            <p:cNvSpPr txBox="1">
              <a:spLocks noChangeArrowheads="1"/>
            </p:cNvSpPr>
            <p:nvPr/>
          </p:nvSpPr>
          <p:spPr bwMode="auto">
            <a:xfrm>
              <a:off x="5521858" y="4191415"/>
              <a:ext cx="1079524" cy="475268"/>
            </a:xfrm>
            <a:prstGeom prst="rect">
              <a:avLst/>
            </a:prstGeom>
            <a:noFill/>
            <a:ln w="9525">
              <a:noFill/>
              <a:miter lim="800000"/>
              <a:headEnd/>
              <a:tailEnd/>
            </a:ln>
          </p:spPr>
          <p:txBody>
            <a:bodyPr>
              <a:spAutoFit/>
            </a:bodyPr>
            <a:lstStyle/>
            <a:p>
              <a:pPr algn="ctr"/>
              <a:r>
                <a:rPr lang="en-GB" sz="1100">
                  <a:latin typeface="Calibri" pitchFamily="34" charset="0"/>
                </a:rPr>
                <a:t>QCG Computing</a:t>
              </a:r>
              <a:endParaRPr lang="en-US" sz="1100">
                <a:latin typeface="Calibri" pitchFamily="34" charset="0"/>
              </a:endParaRPr>
            </a:p>
          </p:txBody>
        </p:sp>
      </p:grpSp>
      <p:grpSp>
        <p:nvGrpSpPr>
          <p:cNvPr id="6" name="Grupa 54"/>
          <p:cNvGrpSpPr>
            <a:grpSpLocks/>
          </p:cNvGrpSpPr>
          <p:nvPr/>
        </p:nvGrpSpPr>
        <p:grpSpPr bwMode="auto">
          <a:xfrm>
            <a:off x="4618080" y="4361015"/>
            <a:ext cx="1697760" cy="652388"/>
            <a:chOff x="5099479" y="4068365"/>
            <a:chExt cx="1872208" cy="719584"/>
          </a:xfrm>
        </p:grpSpPr>
        <p:sp>
          <p:nvSpPr>
            <p:cNvPr id="56" name="Prostokąt zaokrąglony 55"/>
            <p:cNvSpPr/>
            <p:nvPr/>
          </p:nvSpPr>
          <p:spPr bwMode="auto">
            <a:xfrm>
              <a:off x="5193168" y="4068365"/>
              <a:ext cx="1719765"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20" name="pole tekstowe 291"/>
            <p:cNvSpPr txBox="1">
              <a:spLocks noChangeArrowheads="1"/>
            </p:cNvSpPr>
            <p:nvPr/>
          </p:nvSpPr>
          <p:spPr bwMode="auto">
            <a:xfrm>
              <a:off x="5099479" y="4111908"/>
              <a:ext cx="1872208" cy="661981"/>
            </a:xfrm>
            <a:prstGeom prst="rect">
              <a:avLst/>
            </a:prstGeom>
            <a:noFill/>
            <a:ln w="9525">
              <a:noFill/>
              <a:miter lim="800000"/>
              <a:headEnd/>
              <a:tailEnd/>
            </a:ln>
          </p:spPr>
          <p:txBody>
            <a:bodyPr>
              <a:spAutoFit/>
            </a:bodyPr>
            <a:lstStyle/>
            <a:p>
              <a:pPr algn="ctr"/>
              <a:r>
                <a:rPr lang="pl-PL" sz="1100">
                  <a:latin typeface="Calibri" pitchFamily="34" charset="0"/>
                </a:rPr>
                <a:t>Job Submission Service (OGSA BES / Globus GRAM)</a:t>
              </a:r>
              <a:endParaRPr lang="en-US" sz="1100">
                <a:latin typeface="Calibri" pitchFamily="34" charset="0"/>
              </a:endParaRPr>
            </a:p>
          </p:txBody>
        </p:sp>
      </p:grpSp>
      <p:grpSp>
        <p:nvGrpSpPr>
          <p:cNvPr id="7" name="Grupa 57"/>
          <p:cNvGrpSpPr>
            <a:grpSpLocks/>
          </p:cNvGrpSpPr>
          <p:nvPr/>
        </p:nvGrpSpPr>
        <p:grpSpPr bwMode="auto">
          <a:xfrm>
            <a:off x="6400801" y="4361015"/>
            <a:ext cx="1568160" cy="652388"/>
            <a:chOff x="5193258" y="4068365"/>
            <a:chExt cx="1728191" cy="719584"/>
          </a:xfrm>
        </p:grpSpPr>
        <p:sp>
          <p:nvSpPr>
            <p:cNvPr id="59" name="Prostokąt zaokrąglony 58"/>
            <p:cNvSpPr/>
            <p:nvPr/>
          </p:nvSpPr>
          <p:spPr bwMode="auto">
            <a:xfrm>
              <a:off x="5193258" y="4068365"/>
              <a:ext cx="1718669" cy="719584"/>
            </a:xfrm>
            <a:prstGeom prst="roundRect">
              <a:avLst>
                <a:gd name="adj" fmla="val 6222"/>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a:defRPr/>
              </a:pPr>
              <a:endParaRPr lang="en-US" dirty="0"/>
            </a:p>
          </p:txBody>
        </p:sp>
        <p:sp>
          <p:nvSpPr>
            <p:cNvPr id="12318" name="pole tekstowe 291"/>
            <p:cNvSpPr txBox="1">
              <a:spLocks noChangeArrowheads="1"/>
            </p:cNvSpPr>
            <p:nvPr/>
          </p:nvSpPr>
          <p:spPr bwMode="auto">
            <a:xfrm>
              <a:off x="5193258" y="4283893"/>
              <a:ext cx="1728191" cy="288556"/>
            </a:xfrm>
            <a:prstGeom prst="rect">
              <a:avLst/>
            </a:prstGeom>
            <a:noFill/>
            <a:ln w="9525">
              <a:noFill/>
              <a:miter lim="800000"/>
              <a:headEnd/>
              <a:tailEnd/>
            </a:ln>
          </p:spPr>
          <p:txBody>
            <a:bodyPr>
              <a:spAutoFit/>
            </a:bodyPr>
            <a:lstStyle/>
            <a:p>
              <a:pPr algn="ctr"/>
              <a:r>
                <a:rPr lang="pl-PL" sz="1100">
                  <a:latin typeface="Calibri" pitchFamily="34" charset="0"/>
                </a:rPr>
                <a:t>RealityGrid SWS</a:t>
              </a:r>
              <a:endParaRPr lang="en-US" sz="1100">
                <a:latin typeface="Calibri" pitchFamily="34" charset="0"/>
              </a:endParaRPr>
            </a:p>
          </p:txBody>
        </p:sp>
      </p:grpSp>
      <p:sp>
        <p:nvSpPr>
          <p:cNvPr id="12312" name="pole tekstowe 291"/>
          <p:cNvSpPr txBox="1">
            <a:spLocks noChangeArrowheads="1"/>
          </p:cNvSpPr>
          <p:nvPr/>
        </p:nvSpPr>
        <p:spPr bwMode="auto">
          <a:xfrm>
            <a:off x="7968960" y="4361015"/>
            <a:ext cx="848160" cy="699309"/>
          </a:xfrm>
          <a:prstGeom prst="rect">
            <a:avLst/>
          </a:prstGeom>
          <a:noFill/>
          <a:ln w="9525">
            <a:noFill/>
            <a:miter lim="800000"/>
            <a:headEnd/>
            <a:tailEnd/>
          </a:ln>
        </p:spPr>
        <p:txBody>
          <a:bodyPr lIns="82945" tIns="41473" rIns="82945" bIns="41473">
            <a:spAutoFit/>
          </a:bodyPr>
          <a:lstStyle/>
          <a:p>
            <a:pPr algn="ctr"/>
            <a:r>
              <a:rPr lang="pl-PL" sz="1300">
                <a:latin typeface="Calibri" pitchFamily="34" charset="0"/>
              </a:rPr>
              <a:t>Resource client</a:t>
            </a:r>
          </a:p>
          <a:p>
            <a:pPr algn="ctr"/>
            <a:r>
              <a:rPr lang="pl-PL" sz="1300">
                <a:latin typeface="Calibri" pitchFamily="34" charset="0"/>
              </a:rPr>
              <a:t>layer</a:t>
            </a:r>
            <a:endParaRPr lang="en-US" sz="1300">
              <a:latin typeface="Calibri" pitchFamily="34" charset="0"/>
            </a:endParaRPr>
          </a:p>
        </p:txBody>
      </p:sp>
      <p:pic>
        <p:nvPicPr>
          <p:cNvPr id="12313" name="Obraz 246" descr="generic_server02.png"/>
          <p:cNvPicPr>
            <a:picLocks noChangeAspect="1"/>
          </p:cNvPicPr>
          <p:nvPr/>
        </p:nvPicPr>
        <p:blipFill>
          <a:blip r:embed="rId6" cstate="print"/>
          <a:srcRect/>
          <a:stretch>
            <a:fillRect/>
          </a:stretch>
        </p:blipFill>
        <p:spPr bwMode="auto">
          <a:xfrm>
            <a:off x="7380001" y="5840383"/>
            <a:ext cx="479520" cy="627906"/>
          </a:xfrm>
          <a:prstGeom prst="rect">
            <a:avLst/>
          </a:prstGeom>
          <a:noFill/>
          <a:ln w="9525">
            <a:noFill/>
            <a:miter lim="800000"/>
            <a:headEnd/>
            <a:tailEnd/>
          </a:ln>
        </p:spPr>
      </p:pic>
      <p:pic>
        <p:nvPicPr>
          <p:cNvPr id="12314" name="Obraz 247" descr="db1.png"/>
          <p:cNvPicPr>
            <a:picLocks noChangeAspect="1"/>
          </p:cNvPicPr>
          <p:nvPr/>
        </p:nvPicPr>
        <p:blipFill>
          <a:blip r:embed="rId7" cstate="print"/>
          <a:srcRect/>
          <a:stretch>
            <a:fillRect/>
          </a:stretch>
        </p:blipFill>
        <p:spPr bwMode="auto">
          <a:xfrm>
            <a:off x="7976160" y="5874947"/>
            <a:ext cx="535680" cy="591902"/>
          </a:xfrm>
          <a:prstGeom prst="rect">
            <a:avLst/>
          </a:prstGeom>
          <a:noFill/>
          <a:ln w="9525">
            <a:noFill/>
            <a:miter lim="800000"/>
            <a:headEnd/>
            <a:tailEnd/>
          </a:ln>
        </p:spPr>
      </p:pic>
      <p:cxnSp>
        <p:nvCxnSpPr>
          <p:cNvPr id="65" name="Łącznik prosty ze strzałką 64"/>
          <p:cNvCxnSpPr/>
          <p:nvPr/>
        </p:nvCxnSpPr>
        <p:spPr>
          <a:xfrm>
            <a:off x="4376160" y="5209263"/>
            <a:ext cx="0" cy="457968"/>
          </a:xfrm>
          <a:prstGeom prst="straightConnector1">
            <a:avLst/>
          </a:prstGeom>
          <a:ln>
            <a:solidFill>
              <a:srgbClr val="26697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16" name="pole tekstowe 14"/>
          <p:cNvSpPr txBox="1">
            <a:spLocks noChangeArrowheads="1"/>
          </p:cNvSpPr>
          <p:nvPr/>
        </p:nvSpPr>
        <p:spPr bwMode="auto">
          <a:xfrm>
            <a:off x="4440960" y="5209263"/>
            <a:ext cx="2939040" cy="362918"/>
          </a:xfrm>
          <a:prstGeom prst="rect">
            <a:avLst/>
          </a:prstGeom>
          <a:noFill/>
          <a:ln w="9525">
            <a:noFill/>
            <a:miter lim="800000"/>
            <a:headEnd/>
            <a:tailEnd/>
          </a:ln>
        </p:spPr>
        <p:txBody>
          <a:bodyPr lIns="82945" tIns="41473" rIns="82945" bIns="41473">
            <a:spAutoFit/>
          </a:bodyPr>
          <a:lstStyle/>
          <a:p>
            <a:r>
              <a:rPr lang="pl-PL" sz="900">
                <a:latin typeface="Calibri" pitchFamily="34" charset="0"/>
              </a:rPr>
              <a:t>Delegate credentials, instantiate computing tasks, poll for execution status and retrieve results on behalf of the client</a:t>
            </a:r>
          </a:p>
        </p:txBody>
      </p:sp>
      <p:sp>
        <p:nvSpPr>
          <p:cNvPr id="47" name="Title 1"/>
          <p:cNvSpPr txBox="1">
            <a:spLocks/>
          </p:cNvSpPr>
          <p:nvPr/>
        </p:nvSpPr>
        <p:spPr>
          <a:xfrm>
            <a:off x="1332000" y="14400"/>
            <a:ext cx="6984000" cy="1036800"/>
          </a:xfrm>
          <a:prstGeom prst="rect">
            <a:avLst/>
          </a:prstGeom>
        </p:spPr>
        <p:txBody>
          <a:bodyPr anchor="ctr" anchorCtr="0"/>
          <a:lstStyle/>
          <a:p>
            <a:pPr marL="0" marR="0" lvl="0" indent="0" algn="ctr" fontAlgn="auto">
              <a:lnSpc>
                <a:spcPct val="100000"/>
              </a:lnSpc>
              <a:spcBef>
                <a:spcPct val="0"/>
              </a:spcBef>
              <a:spcAft>
                <a:spcPts val="0"/>
              </a:spcAft>
              <a:buClrTx/>
              <a:buSzPct val="45000"/>
              <a:tabLst/>
              <a:defRPr/>
            </a:pPr>
            <a:r>
              <a:rPr lang="pl-PL" sz="2800" dirty="0">
                <a:solidFill>
                  <a:srgbClr val="11488B"/>
                </a:solidFill>
                <a:effectLst>
                  <a:outerShdw blurRad="38100" dist="38100" dir="2700000" algn="tl">
                    <a:srgbClr val="000000">
                      <a:alpha val="43137"/>
                    </a:srgbClr>
                  </a:outerShdw>
                </a:effectLst>
                <a:latin typeface="+mj-lt"/>
                <a:ea typeface="+mj-ea"/>
                <a:cs typeface="+mj-cs"/>
              </a:rPr>
              <a:t>HPC </a:t>
            </a:r>
            <a:r>
              <a:rPr lang="pl-PL" sz="2800" dirty="0" err="1">
                <a:solidFill>
                  <a:srgbClr val="11488B"/>
                </a:solidFill>
                <a:effectLst>
                  <a:outerShdw blurRad="38100" dist="38100" dir="2700000" algn="tl">
                    <a:srgbClr val="000000">
                      <a:alpha val="43137"/>
                    </a:srgbClr>
                  </a:outerShdw>
                </a:effectLst>
                <a:latin typeface="+mj-lt"/>
                <a:ea typeface="+mj-ea"/>
                <a:cs typeface="+mj-cs"/>
              </a:rPr>
              <a:t>execution</a:t>
            </a:r>
            <a:r>
              <a:rPr lang="pl-PL" sz="2800" dirty="0">
                <a:solidFill>
                  <a:srgbClr val="11488B"/>
                </a:solidFill>
                <a:effectLst>
                  <a:outerShdw blurRad="38100" dist="38100" dir="2700000" algn="tl">
                    <a:srgbClr val="000000">
                      <a:alpha val="43137"/>
                    </a:srgbClr>
                  </a:outerShdw>
                </a:effectLst>
                <a:latin typeface="+mj-lt"/>
                <a:ea typeface="+mj-ea"/>
                <a:cs typeface="+mj-cs"/>
              </a:rPr>
              <a:t> environment</a:t>
            </a:r>
            <a:endParaRPr lang="en-US" sz="2800" dirty="0">
              <a:solidFill>
                <a:srgbClr val="11488B"/>
              </a:solidFill>
              <a:effectLst>
                <a:outerShdw blurRad="38100" dist="38100" dir="2700000" algn="tl">
                  <a:srgbClr val="000000">
                    <a:alpha val="43137"/>
                  </a:srgbClr>
                </a:outerShdw>
              </a:effectLst>
              <a:latin typeface="+mj-lt"/>
              <a:ea typeface="+mj-ea"/>
              <a:cs typeface="+mj-cs"/>
            </a:endParaRPr>
          </a:p>
        </p:txBody>
      </p:sp>
    </p:spTree>
    <p:extLst>
      <p:ext uri="{BB962C8B-B14F-4D97-AF65-F5344CB8AC3E}">
        <p14:creationId xmlns:p14="http://schemas.microsoft.com/office/powerpoint/2010/main" val="937074782"/>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VPH-Share Template Slide_2v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12731</TotalTime>
  <Words>1606</Words>
  <Application>Microsoft Office PowerPoint</Application>
  <PresentationFormat>Pokaz na ekranie (4:3)</PresentationFormat>
  <Paragraphs>295</Paragraphs>
  <Slides>17</Slides>
  <Notes>6</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17</vt:i4>
      </vt:variant>
    </vt:vector>
  </HeadingPairs>
  <TitlesOfParts>
    <vt:vector size="24" baseType="lpstr">
      <vt:lpstr>MS PGothic</vt:lpstr>
      <vt:lpstr>Arial</vt:lpstr>
      <vt:lpstr>Calibri</vt:lpstr>
      <vt:lpstr>Liberation Sans</vt:lpstr>
      <vt:lpstr>Times New Roman</vt:lpstr>
      <vt:lpstr>Wingdings 2</vt:lpstr>
      <vt:lpstr>VPH-Share Template Slide_2v0</vt:lpstr>
      <vt:lpstr>Prezentacja programu PowerPoint</vt:lpstr>
      <vt:lpstr>Co-authors</vt:lpstr>
      <vt:lpstr>Infostructure for Virtual Physiological Human</vt:lpstr>
      <vt:lpstr>Basic functionality of cloud platform</vt:lpstr>
      <vt:lpstr>VPH-Share federated cloud</vt:lpstr>
      <vt:lpstr>Scientific objectives</vt:lpstr>
      <vt:lpstr>Resource allocation management</vt:lpstr>
      <vt:lpstr>Cloud execution environment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Selected publications</vt:lpstr>
      <vt:lpstr>Exploitation </vt:lpstr>
      <vt:lpstr>For more information…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VPH-Share and P-Medicine: Pre-review Meeting</dc:title>
  <dc:creator>Norman James Powell</dc:creator>
  <cp:lastModifiedBy>RP</cp:lastModifiedBy>
  <cp:revision>448</cp:revision>
  <cp:lastPrinted>2012-03-21T12:52:57Z</cp:lastPrinted>
  <dcterms:created xsi:type="dcterms:W3CDTF">2011-10-20T09:22:03Z</dcterms:created>
  <dcterms:modified xsi:type="dcterms:W3CDTF">2013-11-26T10:14:05Z</dcterms:modified>
</cp:coreProperties>
</file>