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372" r:id="rId3"/>
    <p:sldId id="359" r:id="rId4"/>
    <p:sldId id="371" r:id="rId5"/>
    <p:sldId id="268" r:id="rId6"/>
    <p:sldId id="360" r:id="rId7"/>
    <p:sldId id="351" r:id="rId8"/>
    <p:sldId id="363" r:id="rId9"/>
    <p:sldId id="364" r:id="rId10"/>
    <p:sldId id="365" r:id="rId11"/>
    <p:sldId id="367" r:id="rId12"/>
    <p:sldId id="336" r:id="rId13"/>
    <p:sldId id="368" r:id="rId14"/>
    <p:sldId id="369" r:id="rId15"/>
    <p:sldId id="332" r:id="rId16"/>
    <p:sldId id="370" r:id="rId17"/>
    <p:sldId id="36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88A8AFA8-E684-2D40-A254-8860CC4C1C05}">
          <p14:sldIdLst>
            <p14:sldId id="256"/>
            <p14:sldId id="329"/>
            <p14:sldId id="307"/>
            <p14:sldId id="259"/>
            <p14:sldId id="331"/>
            <p14:sldId id="258"/>
            <p14:sldId id="302"/>
          </p14:sldIdLst>
        </p14:section>
        <p14:section name="Workpackage 5" id="{F4AB15A4-4B4A-AF42-BD08-93AA3D86FA2C}">
          <p14:sldIdLst>
            <p14:sldId id="260"/>
            <p14:sldId id="280"/>
            <p14:sldId id="261"/>
            <p14:sldId id="263"/>
            <p14:sldId id="297"/>
            <p14:sldId id="322"/>
          </p14:sldIdLst>
        </p14:section>
        <p14:section name="Workpackage 6" id="{19A65E2E-0DB9-0A45-A458-FFFED0325E0D}">
          <p14:sldIdLst>
            <p14:sldId id="273"/>
            <p14:sldId id="288"/>
            <p14:sldId id="289"/>
            <p14:sldId id="290"/>
            <p14:sldId id="303"/>
            <p14:sldId id="328"/>
          </p14:sldIdLst>
        </p14:section>
        <p14:section name="Coffee Break" id="{A6853A75-BC4A-0C45-9801-E66F38075843}">
          <p14:sldIdLst>
            <p14:sldId id="271"/>
          </p14:sldIdLst>
        </p14:section>
        <p14:section name="Workpackage 4" id="{7855B701-5F8A-494C-87C3-0DE354039859}">
          <p14:sldIdLst>
            <p14:sldId id="272"/>
            <p14:sldId id="284"/>
            <p14:sldId id="285"/>
            <p14:sldId id="286"/>
            <p14:sldId id="299"/>
            <p14:sldId id="327"/>
          </p14:sldIdLst>
        </p14:section>
        <p14:section name="Workpackage 3" id="{37FEDA9D-3BAF-1E4B-A4AB-A7ECE60AD04D}">
          <p14:sldIdLst>
            <p14:sldId id="270"/>
            <p14:sldId id="281"/>
            <p14:sldId id="282"/>
            <p14:sldId id="283"/>
            <p14:sldId id="300"/>
            <p14:sldId id="324"/>
            <p14:sldId id="326"/>
            <p14:sldId id="325"/>
          </p14:sldIdLst>
        </p14:section>
        <p14:section name="Workpackage 2" id="{21DDB86A-52F4-CE41-A118-0A5F5210F320}">
          <p14:sldIdLst>
            <p14:sldId id="264"/>
            <p14:sldId id="265"/>
            <p14:sldId id="268"/>
            <p14:sldId id="267"/>
            <p14:sldId id="298"/>
            <p14:sldId id="323"/>
          </p14:sldIdLst>
        </p14:section>
        <p14:section name="Lunch" id="{3D0E53E9-1275-4247-9050-4539D2946BA7}">
          <p14:sldIdLst>
            <p14:sldId id="274"/>
          </p14:sldIdLst>
        </p14:section>
        <p14:section name="Workpackage 7" id="{AC224DB3-ED1B-2D44-BF19-D7FEEA3188A3}">
          <p14:sldIdLst>
            <p14:sldId id="275"/>
            <p14:sldId id="291"/>
            <p14:sldId id="292"/>
            <p14:sldId id="293"/>
            <p14:sldId id="304"/>
          </p14:sldIdLst>
        </p14:section>
        <p14:section name="Workpackage 8" id="{DDF644DF-E5BB-834D-B5DD-231CAFE22954}">
          <p14:sldIdLst>
            <p14:sldId id="276"/>
            <p14:sldId id="294"/>
            <p14:sldId id="295"/>
            <p14:sldId id="296"/>
            <p14:sldId id="305"/>
          </p14:sldIdLst>
        </p14:section>
        <p14:section name="Workpackage 1" id="{CB1CDE34-AA87-7649-ACEB-A403B8CBF988}">
          <p14:sldIdLst>
            <p14:sldId id="277"/>
          </p14:sldIdLst>
        </p14:section>
        <p14:section name="Tea Break" id="{3823AE33-C815-6A4C-B335-A3049F5ADF8F}">
          <p14:sldIdLst>
            <p14:sldId id="287"/>
          </p14:sldIdLst>
        </p14:section>
        <p14:section name="Clinical Demo" id="{5E5CC1E4-ACE2-534B-949B-895376191179}">
          <p14:sldIdLst>
            <p14:sldId id="330"/>
            <p14:sldId id="310"/>
          </p14:sldIdLst>
        </p14:section>
        <p14:section name="Final Wrapup" id="{C132FF1B-6C03-CF41-910F-7C5606F78DE5}">
          <p14:sldIdLst>
            <p14:sldId id="30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E44AD"/>
    <a:srgbClr val="24AF68"/>
    <a:srgbClr val="FAC090"/>
    <a:srgbClr val="FF6600"/>
    <a:srgbClr val="385D8A"/>
    <a:srgbClr val="FF0000"/>
    <a:srgbClr val="2C3E50"/>
    <a:srgbClr val="FFFFFF"/>
    <a:srgbClr val="ECF0F1"/>
    <a:srgbClr val="2163D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Styl pośredni 2 — Ak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Styl pośredni 2 — Ak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Styl pośredni 2 — Ak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34" autoAdjust="0"/>
    <p:restoredTop sz="92503" autoAdjust="0"/>
  </p:normalViewPr>
  <p:slideViewPr>
    <p:cSldViewPr snapToObjects="1">
      <p:cViewPr>
        <p:scale>
          <a:sx n="110" d="100"/>
          <a:sy n="110" d="100"/>
        </p:scale>
        <p:origin x="-706" y="-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16BA91D-210D-EF44-9036-0E6FF7509076}" type="datetimeFigureOut">
              <a:rPr lang="en-US" smtClean="0"/>
              <a:pPr/>
              <a:t>9/10/2014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84E961B-02E8-1E4C-86C7-DE53D996FE9B}" type="slidenum">
              <a:rPr lang="en-GB" smtClean="0"/>
              <a:pPr/>
              <a:t>‹#›</a:t>
            </a:fld>
            <a:endParaRPr lang="en-GB"/>
          </a:p>
        </p:txBody>
      </p:sp>
    </p:spTree>
    <p:extLst>
      <p:ext uri="{BB962C8B-B14F-4D97-AF65-F5344CB8AC3E}">
        <p14:creationId xmlns:p14="http://schemas.microsoft.com/office/powerpoint/2010/main" xmlns="" val="7784426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27602C-15BC-D048-80AB-0E4FE9D8119E}" type="datetimeFigureOut">
              <a:rPr lang="en-US" smtClean="0"/>
              <a:pPr/>
              <a:t>9/10/2014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3462FF-2BC6-B34F-ABED-AA6D55A899E4}" type="slidenum">
              <a:rPr lang="en-GB" smtClean="0"/>
              <a:pPr/>
              <a:t>‹#›</a:t>
            </a:fld>
            <a:endParaRPr lang="en-GB"/>
          </a:p>
        </p:txBody>
      </p:sp>
    </p:spTree>
    <p:extLst>
      <p:ext uri="{BB962C8B-B14F-4D97-AF65-F5344CB8AC3E}">
        <p14:creationId xmlns:p14="http://schemas.microsoft.com/office/powerpoint/2010/main" xmlns="" val="1604232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US"/>
          </a:p>
        </p:txBody>
      </p:sp>
      <p:sp>
        <p:nvSpPr>
          <p:cNvPr id="4" name="Symbol zastępczy numeru slajdu 3"/>
          <p:cNvSpPr>
            <a:spLocks noGrp="1"/>
          </p:cNvSpPr>
          <p:nvPr>
            <p:ph type="sldNum" sz="quarter" idx="10"/>
          </p:nvPr>
        </p:nvSpPr>
        <p:spPr/>
        <p:txBody>
          <a:bodyPr/>
          <a:lstStyle/>
          <a:p>
            <a:fld id="{763F507F-3C56-4A7B-BDED-0B54C25C693C}" type="slidenum">
              <a:rPr lang="en-GB" smtClean="0"/>
              <a:pPr/>
              <a:t>3</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p:sp>
      <p:sp>
        <p:nvSpPr>
          <p:cNvPr id="29698" name="Notes Placeholder 2"/>
          <p:cNvSpPr txBox="1">
            <a:spLocks noGrp="1"/>
          </p:cNvSpPr>
          <p:nvPr>
            <p:ph type="body" idx="1"/>
          </p:nvPr>
        </p:nvSpPr>
        <p:spPr bwMode="auto">
          <a:noFill/>
        </p:spPr>
        <p:txBody>
          <a:bodyPr/>
          <a:lstStyle/>
          <a:p>
            <a:pPr defTabSz="477690">
              <a:spcBef>
                <a:spcPct val="0"/>
              </a:spcBef>
            </a:pPr>
            <a:endParaRPr lang="en-GB" sz="1300" smtClean="0">
              <a:latin typeface="Times New Roman" pitchFamily="18" charset="0"/>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3E479A7B-8281-4B8B-9D25-8F1443F1F63B}" type="slidenum">
              <a:rPr lang="en-US"/>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endParaRPr lang="en-GB"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A93462FF-2BC6-B34F-ABED-AA6D55A899E4}" type="slidenum">
              <a:rPr lang="en-GB" smtClean="0"/>
              <a:pPr/>
              <a:t>15</a:t>
            </a:fld>
            <a:endParaRPr lang="en-GB"/>
          </a:p>
        </p:txBody>
      </p:sp>
    </p:spTree>
    <p:extLst>
      <p:ext uri="{BB962C8B-B14F-4D97-AF65-F5344CB8AC3E}">
        <p14:creationId xmlns:p14="http://schemas.microsoft.com/office/powerpoint/2010/main" xmlns="" val="1895455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endParaRPr lang="en-GB"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A93462FF-2BC6-B34F-ABED-AA6D55A899E4}" type="slidenum">
              <a:rPr lang="en-GB" smtClean="0"/>
              <a:pPr/>
              <a:t>5</a:t>
            </a:fld>
            <a:endParaRPr lang="en-GB"/>
          </a:p>
        </p:txBody>
      </p:sp>
    </p:spTree>
    <p:extLst>
      <p:ext uri="{BB962C8B-B14F-4D97-AF65-F5344CB8AC3E}">
        <p14:creationId xmlns:p14="http://schemas.microsoft.com/office/powerpoint/2010/main" xmlns="" val="189545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endParaRPr lang="en-US" baseline="0" dirty="0" smtClean="0"/>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endParaRPr lang="en-GB" dirty="0" smtClean="0"/>
          </a:p>
          <a:p>
            <a:endParaRPr lang="en-GB" dirty="0" smtClean="0"/>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A93462FF-2BC6-B34F-ABED-AA6D55A899E4}" type="slidenum">
              <a:rPr lang="en-GB" smtClean="0"/>
              <a:pPr/>
              <a:t>6</a:t>
            </a:fld>
            <a:endParaRPr lang="en-GB"/>
          </a:p>
        </p:txBody>
      </p:sp>
    </p:spTree>
    <p:extLst>
      <p:ext uri="{BB962C8B-B14F-4D97-AF65-F5344CB8AC3E}">
        <p14:creationId xmlns:p14="http://schemas.microsoft.com/office/powerpoint/2010/main" xmlns="" val="1895455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US"/>
          </a:p>
        </p:txBody>
      </p:sp>
      <p:sp>
        <p:nvSpPr>
          <p:cNvPr id="4" name="Symbol zastępczy numeru slajdu 3"/>
          <p:cNvSpPr>
            <a:spLocks noGrp="1"/>
          </p:cNvSpPr>
          <p:nvPr>
            <p:ph type="sldNum" sz="quarter" idx="10"/>
          </p:nvPr>
        </p:nvSpPr>
        <p:spPr/>
        <p:txBody>
          <a:bodyPr/>
          <a:lstStyle/>
          <a:p>
            <a:fld id="{763F507F-3C56-4A7B-BDED-0B54C25C693C}" type="slidenum">
              <a:rPr lang="en-GB" smtClean="0"/>
              <a:pPr/>
              <a:t>7</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US"/>
          </a:p>
        </p:txBody>
      </p:sp>
      <p:sp>
        <p:nvSpPr>
          <p:cNvPr id="4" name="Symbol zastępczy numeru slajdu 3"/>
          <p:cNvSpPr>
            <a:spLocks noGrp="1"/>
          </p:cNvSpPr>
          <p:nvPr>
            <p:ph type="sldNum" sz="quarter" idx="10"/>
          </p:nvPr>
        </p:nvSpPr>
        <p:spPr/>
        <p:txBody>
          <a:bodyPr/>
          <a:lstStyle/>
          <a:p>
            <a:fld id="{763F507F-3C56-4A7B-BDED-0B54C25C693C}" type="slidenum">
              <a:rPr lang="en-GB" smtClean="0"/>
              <a:pPr/>
              <a:t>8</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normAutofit/>
          </a:bodyPr>
          <a:lstStyle/>
          <a:p>
            <a:endParaRPr lang="en-US"/>
          </a:p>
        </p:txBody>
      </p:sp>
      <p:sp>
        <p:nvSpPr>
          <p:cNvPr id="4" name="Symbol zastępczy numeru slajdu 3"/>
          <p:cNvSpPr>
            <a:spLocks noGrp="1"/>
          </p:cNvSpPr>
          <p:nvPr>
            <p:ph type="sldNum" sz="quarter" idx="10"/>
          </p:nvPr>
        </p:nvSpPr>
        <p:spPr/>
        <p:txBody>
          <a:bodyPr/>
          <a:lstStyle/>
          <a:p>
            <a:fld id="{763F507F-3C56-4A7B-BDED-0B54C25C693C}" type="slidenum">
              <a:rPr lang="en-GB" smtClean="0"/>
              <a:pPr/>
              <a:t>9</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aseline="0" dirty="0" smtClean="0"/>
              <a:t>Highlight and showcase effort not shown in Clinical Demos (above are just suggestions)</a:t>
            </a:r>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pPr marL="171450" indent="-171450">
              <a:buFont typeface="Arial"/>
              <a:buChar char="•"/>
            </a:pPr>
            <a:endParaRPr lang="en-GB" dirty="0" smtClean="0"/>
          </a:p>
        </p:txBody>
      </p:sp>
      <p:sp>
        <p:nvSpPr>
          <p:cNvPr id="4" name="Slide Number Placeholder 3"/>
          <p:cNvSpPr>
            <a:spLocks noGrp="1"/>
          </p:cNvSpPr>
          <p:nvPr>
            <p:ph type="sldNum" sz="quarter" idx="10"/>
          </p:nvPr>
        </p:nvSpPr>
        <p:spPr/>
        <p:txBody>
          <a:bodyPr/>
          <a:lstStyle/>
          <a:p>
            <a:fld id="{A93462FF-2BC6-B34F-ABED-AA6D55A899E4}" type="slidenum">
              <a:rPr lang="en-GB" smtClean="0"/>
              <a:pPr/>
              <a:t>10</a:t>
            </a:fld>
            <a:endParaRPr lang="en-GB"/>
          </a:p>
        </p:txBody>
      </p:sp>
    </p:spTree>
    <p:extLst>
      <p:ext uri="{BB962C8B-B14F-4D97-AF65-F5344CB8AC3E}">
        <p14:creationId xmlns:p14="http://schemas.microsoft.com/office/powerpoint/2010/main" xmlns="" val="3235008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Slide Objectives:</a:t>
            </a:r>
          </a:p>
          <a:p>
            <a:pPr marL="171450" indent="-171450">
              <a:buFont typeface="Arial" pitchFamily="34" charset="0"/>
              <a:buChar char="•"/>
            </a:pPr>
            <a:r>
              <a:rPr lang="en-US" baseline="0" dirty="0" smtClean="0"/>
              <a:t>Highlight and showcase effort not shown in Clinical Demos (above are just suggestions)</a:t>
            </a:r>
          </a:p>
          <a:p>
            <a:pPr marL="0" indent="0">
              <a:buFont typeface="Arial" pitchFamily="34" charset="0"/>
              <a:buNone/>
            </a:pPr>
            <a:endParaRPr lang="en-US" baseline="0" dirty="0" smtClean="0"/>
          </a:p>
          <a:p>
            <a:pPr marL="0" indent="0">
              <a:buFont typeface="Arial" pitchFamily="34" charset="0"/>
              <a:buNone/>
            </a:pPr>
            <a:r>
              <a:rPr lang="en-US" b="1" baseline="0" dirty="0" smtClean="0"/>
              <a:t>Speaking Points:</a:t>
            </a:r>
          </a:p>
          <a:p>
            <a:pPr marL="171450" indent="-171450">
              <a:buFont typeface="Arial"/>
              <a:buChar char="•"/>
            </a:pPr>
            <a:endParaRPr lang="en-GB" dirty="0" smtClean="0"/>
          </a:p>
        </p:txBody>
      </p:sp>
      <p:sp>
        <p:nvSpPr>
          <p:cNvPr id="4" name="Slide Number Placeholder 3"/>
          <p:cNvSpPr>
            <a:spLocks noGrp="1"/>
          </p:cNvSpPr>
          <p:nvPr>
            <p:ph type="sldNum" sz="quarter" idx="10"/>
          </p:nvPr>
        </p:nvSpPr>
        <p:spPr/>
        <p:txBody>
          <a:bodyPr/>
          <a:lstStyle/>
          <a:p>
            <a:fld id="{A93462FF-2BC6-B34F-ABED-AA6D55A899E4}" type="slidenum">
              <a:rPr lang="en-GB" smtClean="0"/>
              <a:pPr/>
              <a:t>12</a:t>
            </a:fld>
            <a:endParaRPr lang="en-GB"/>
          </a:p>
        </p:txBody>
      </p:sp>
    </p:spTree>
    <p:extLst>
      <p:ext uri="{BB962C8B-B14F-4D97-AF65-F5344CB8AC3E}">
        <p14:creationId xmlns:p14="http://schemas.microsoft.com/office/powerpoint/2010/main" xmlns="" val="3235008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p:sp>
      <p:sp>
        <p:nvSpPr>
          <p:cNvPr id="29698" name="Notes Placeholder 2"/>
          <p:cNvSpPr txBox="1">
            <a:spLocks noGrp="1"/>
          </p:cNvSpPr>
          <p:nvPr>
            <p:ph type="body" idx="1"/>
          </p:nvPr>
        </p:nvSpPr>
        <p:spPr bwMode="auto">
          <a:noFill/>
        </p:spPr>
        <p:txBody>
          <a:bodyPr/>
          <a:lstStyle/>
          <a:p>
            <a:pPr defTabSz="477690">
              <a:spcBef>
                <a:spcPct val="0"/>
              </a:spcBef>
            </a:pPr>
            <a:endParaRPr lang="en-GB" sz="1300" smtClean="0">
              <a:latin typeface="Times New Roman" pitchFamily="18" charset="0"/>
            </a:endParaRPr>
          </a:p>
        </p:txBody>
      </p:sp>
      <p:sp>
        <p:nvSpPr>
          <p:cNvPr id="29699" name="Slide Number Placeholder 3"/>
          <p:cNvSpPr>
            <a:spLocks noGrp="1"/>
          </p:cNvSpPr>
          <p:nvPr>
            <p:ph type="sldNum" sz="quarter" idx="5"/>
          </p:nvPr>
        </p:nvSpPr>
        <p:spPr bwMode="auto">
          <a:noFill/>
          <a:ln>
            <a:miter lim="800000"/>
            <a:headEnd/>
            <a:tailEnd/>
          </a:ln>
        </p:spPr>
        <p:txBody>
          <a:bodyPr/>
          <a:lstStyle/>
          <a:p>
            <a:fld id="{3E479A7B-8281-4B8B-9D25-8F1443F1F63B}" type="slidenum">
              <a:rPr lang="en-US"/>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Rounded Rectangle 13"/>
          <p:cNvSpPr/>
          <p:nvPr userDrawn="1"/>
        </p:nvSpPr>
        <p:spPr>
          <a:xfrm>
            <a:off x="-685799" y="685800"/>
            <a:ext cx="2623928" cy="914400"/>
          </a:xfrm>
          <a:prstGeom prst="roundRect">
            <a:avLst>
              <a:gd name="adj" fmla="val 11136"/>
            </a:avLst>
          </a:prstGeom>
          <a:solidFill>
            <a:srgbClr val="999999">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1066799" y="1923387"/>
            <a:ext cx="7401889" cy="1353213"/>
          </a:xfrm>
        </p:spPr>
        <p:txBody>
          <a:bodyPr anchor="t">
            <a:normAutofit/>
          </a:bodyPr>
          <a:lstStyle/>
          <a:p>
            <a:r>
              <a:rPr lang="en-US" dirty="0" smtClean="0"/>
              <a:t>Click to edit Master title style</a:t>
            </a:r>
            <a:endParaRPr lang="en-US" dirty="0"/>
          </a:p>
        </p:txBody>
      </p:sp>
      <p:sp>
        <p:nvSpPr>
          <p:cNvPr id="3" name="Subtitle 2"/>
          <p:cNvSpPr>
            <a:spLocks noGrp="1"/>
          </p:cNvSpPr>
          <p:nvPr>
            <p:ph type="subTitle" idx="1"/>
          </p:nvPr>
        </p:nvSpPr>
        <p:spPr>
          <a:xfrm>
            <a:off x="1066799" y="3450051"/>
            <a:ext cx="7407193" cy="969549"/>
          </a:xfrm>
        </p:spPr>
        <p:txBody>
          <a:bodyPr>
            <a:normAutofit/>
          </a:bodyPr>
          <a:lstStyle>
            <a:lvl1pPr marL="0" indent="0" algn="l">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vph_share_icon_128.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66798" y="733287"/>
            <a:ext cx="772715" cy="838200"/>
          </a:xfrm>
          <a:prstGeom prst="rect">
            <a:avLst/>
          </a:prstGeom>
        </p:spPr>
      </p:pic>
      <p:sp>
        <p:nvSpPr>
          <p:cNvPr id="5" name="Text Placeholder 4"/>
          <p:cNvSpPr>
            <a:spLocks noGrp="1"/>
          </p:cNvSpPr>
          <p:nvPr>
            <p:ph type="body" sz="quarter" idx="10"/>
          </p:nvPr>
        </p:nvSpPr>
        <p:spPr>
          <a:xfrm>
            <a:off x="1066800" y="4597569"/>
            <a:ext cx="7407275" cy="685800"/>
          </a:xfrm>
        </p:spPr>
        <p:txBody>
          <a:bodyPr>
            <a:normAutofit/>
          </a:bodyPr>
          <a:lstStyle>
            <a:lvl1pPr marL="0" indent="0">
              <a:buNone/>
              <a:defRPr sz="1800"/>
            </a:lvl1pPr>
          </a:lstStyle>
          <a:p>
            <a:pPr lvl="0"/>
            <a:endParaRPr lang="en-GB" dirty="0"/>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543800" y="154866"/>
            <a:ext cx="1412377" cy="959651"/>
          </a:xfrm>
          <a:prstGeom prst="rect">
            <a:avLst/>
          </a:prstGeom>
        </p:spPr>
      </p:pic>
      <p:pic>
        <p:nvPicPr>
          <p:cNvPr id="11" name="Picture 10"/>
          <p:cNvPicPr>
            <a:picLocks noChangeAspect="1"/>
          </p:cNvPicPr>
          <p:nvPr userDrawn="1"/>
        </p:nvPicPr>
        <p:blipFill rotWithShape="1">
          <a:blip r:embed="rId4" cstate="print">
            <a:extLst>
              <a:ext uri="{28A0092B-C50C-407E-A947-70E740481C1C}">
                <a14:useLocalDpi xmlns:a14="http://schemas.microsoft.com/office/drawing/2010/main" xmlns="" val="0"/>
              </a:ext>
            </a:extLst>
          </a:blip>
          <a:srcRect r="72063"/>
          <a:stretch/>
        </p:blipFill>
        <p:spPr>
          <a:xfrm>
            <a:off x="209745" y="5542201"/>
            <a:ext cx="1542855" cy="1219200"/>
          </a:xfrm>
          <a:prstGeom prst="rect">
            <a:avLst/>
          </a:prstGeom>
        </p:spPr>
      </p:pic>
      <p:pic>
        <p:nvPicPr>
          <p:cNvPr id="12" name="Immagine 9" descr="health.png"/>
          <p:cNvPicPr>
            <a:picLocks noChangeAspect="1"/>
          </p:cNvPicPr>
          <p:nvPr userDrawn="1"/>
        </p:nvPicPr>
        <p:blipFill>
          <a:blip r:embed="rId5" cstate="print">
            <a:clrChange>
              <a:clrFrom>
                <a:srgbClr val="FEFEFE"/>
              </a:clrFrom>
              <a:clrTo>
                <a:srgbClr val="FEFEFE">
                  <a:alpha val="0"/>
                </a:srgbClr>
              </a:clrTo>
            </a:clrChange>
          </a:blip>
          <a:srcRect/>
          <a:stretch>
            <a:fillRect/>
          </a:stretch>
        </p:blipFill>
        <p:spPr bwMode="auto">
          <a:xfrm>
            <a:off x="7848600" y="6286341"/>
            <a:ext cx="1143000" cy="477838"/>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0-#ppt_w/2"/>
                                          </p:val>
                                        </p:tav>
                                        <p:tav tm="100000">
                                          <p:val>
                                            <p:strVal val="#ppt_x"/>
                                          </p:val>
                                        </p:tav>
                                      </p:tavLst>
                                    </p:anim>
                                    <p:anim calcmode="lin" valueType="num">
                                      <p:cBhvr additive="base">
                                        <p:cTn id="8" dur="1000" fill="hold"/>
                                        <p:tgtEl>
                                          <p:spTgt spid="1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 grpId="0"/>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5" grpId="0" build="p">
        <p:tmplLst>
          <p:tmpl lvl="1">
            <p:tnLst>
              <p:par>
                <p:cTn presetID="1" presetClass="entr" presetSubtype="0" fill="hold" nodeType="withEffect" nodePh="1">
                  <p:stCondLst>
                    <p:cond delay="0"/>
                  </p:stCondLst>
                  <p:endCondLst>
                    <p:cond delay="0"/>
                  </p:endCondLst>
                  <p:childTnLst>
                    <p:set>
                      <p:cBhvr>
                        <p:cTn dur="1" fill="hold">
                          <p:stCondLst>
                            <p:cond delay="0"/>
                          </p:stCondLst>
                        </p:cTn>
                        <p:tgtEl>
                          <p:spTgt spid="5"/>
                        </p:tgtEl>
                        <p:attrNameLst>
                          <p:attrName>style.visibility</p:attrName>
                        </p:attrNameLst>
                      </p:cBhvr>
                      <p:to>
                        <p:strVal val="visible"/>
                      </p:to>
                    </p:se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egue Grey Slide">
    <p:bg>
      <p:bgPr>
        <a:solidFill>
          <a:srgbClr val="2C3E50"/>
        </a:solidFill>
        <a:effectLst/>
      </p:bgPr>
    </p:bg>
    <p:spTree>
      <p:nvGrpSpPr>
        <p:cNvPr id="1" name=""/>
        <p:cNvGrpSpPr/>
        <p:nvPr/>
      </p:nvGrpSpPr>
      <p:grpSpPr>
        <a:xfrm>
          <a:off x="0" y="0"/>
          <a:ext cx="0" cy="0"/>
          <a:chOff x="0" y="0"/>
          <a:chExt cx="0" cy="0"/>
        </a:xfrm>
      </p:grpSpPr>
      <p:pic>
        <p:nvPicPr>
          <p:cNvPr id="8" name="Picture 7" descr="vph_share_icon_128.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29419"/>
            <a:ext cx="353601" cy="383567"/>
          </a:xfrm>
          <a:prstGeom prst="rect">
            <a:avLst/>
          </a:prstGeom>
        </p:spPr>
      </p:pic>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6798" y="733287"/>
            <a:ext cx="772715" cy="838200"/>
          </a:xfrm>
          <a:prstGeom prst="rect">
            <a:avLst/>
          </a:prstGeom>
        </p:spPr>
      </p:pic>
      <p:sp>
        <p:nvSpPr>
          <p:cNvPr id="13" name="Title 1"/>
          <p:cNvSpPr>
            <a:spLocks noGrp="1"/>
          </p:cNvSpPr>
          <p:nvPr>
            <p:ph type="ctrTitle" hasCustomPrompt="1"/>
          </p:nvPr>
        </p:nvSpPr>
        <p:spPr>
          <a:xfrm>
            <a:off x="1066799" y="1923387"/>
            <a:ext cx="7401889" cy="743613"/>
          </a:xfrm>
        </p:spPr>
        <p:txBody>
          <a:bodyPr anchor="t"/>
          <a:lstStyle>
            <a:lvl1pPr>
              <a:defRPr sz="3600" baseline="0">
                <a:solidFill>
                  <a:srgbClr val="E0E0E0"/>
                </a:solidFill>
              </a:defRPr>
            </a:lvl1pPr>
          </a:lstStyle>
          <a:p>
            <a:r>
              <a:rPr lang="en-US" dirty="0" smtClean="0"/>
              <a:t>Click to edit Title</a:t>
            </a:r>
            <a:endParaRPr lang="en-US" dirty="0"/>
          </a:p>
        </p:txBody>
      </p:sp>
      <p:sp>
        <p:nvSpPr>
          <p:cNvPr id="14"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E0E0E0"/>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15"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solidFill>
                  <a:srgbClr val="E0E0E0"/>
                </a:solidFill>
                <a:latin typeface="Open Sans"/>
                <a:cs typeface="Open Sans"/>
              </a:defRPr>
            </a:lvl1pPr>
          </a:lstStyle>
          <a:p>
            <a:pPr lvl="0"/>
            <a:r>
              <a:rPr lang="en-GB" dirty="0" smtClean="0"/>
              <a:t>Click to edit </a:t>
            </a:r>
            <a:r>
              <a:rPr lang="en-GB" dirty="0" err="1" smtClean="0"/>
              <a:t>SubTitle</a:t>
            </a:r>
            <a:endParaRPr lang="en-GB" dirty="0"/>
          </a:p>
        </p:txBody>
      </p:sp>
      <p:graphicFrame>
        <p:nvGraphicFramePr>
          <p:cNvPr id="12" name="Table 11"/>
          <p:cNvGraphicFramePr>
            <a:graphicFrameLocks noGrp="1"/>
          </p:cNvGraphicFramePr>
          <p:nvPr userDrawn="1">
            <p:extLst>
              <p:ext uri="{D42A27DB-BD31-4B8C-83A1-F6EECF244321}">
                <p14:modId xmlns:p14="http://schemas.microsoft.com/office/powerpoint/2010/main" xmlns="" val="1095528693"/>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ECF0F1"/>
                          </a:solidFill>
                          <a:latin typeface="Open Sans"/>
                          <a:cs typeface="Open Sans"/>
                        </a:rPr>
                        <a:t>VPH-Share</a:t>
                      </a:r>
                      <a:endParaRPr lang="en-GB" sz="1200" b="0" dirty="0">
                        <a:solidFill>
                          <a:srgbClr val="ECF0F1"/>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ECF0F1"/>
                          </a:solidFill>
                          <a:latin typeface="Open Sans Light"/>
                          <a:cs typeface="Open Sans Light"/>
                        </a:rPr>
                        <a:t>#Y3Review</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ECF0F1"/>
                          </a:solidFill>
                          <a:latin typeface="Open Sans Light"/>
                          <a:cs typeface="Open Sans Light"/>
                        </a:rPr>
                        <a:t>23-May-14</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149461149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fade">
                                      <p:cBhvr>
                                        <p:cTn id="18" dur="1000"/>
                                        <p:tgtEl>
                                          <p:spTgt spid="1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10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gue Blue Slide">
    <p:bg>
      <p:bgPr>
        <a:solidFill>
          <a:srgbClr val="1F62E1"/>
        </a:solidFill>
        <a:effectLst/>
      </p:bgPr>
    </p:bg>
    <p:spTree>
      <p:nvGrpSpPr>
        <p:cNvPr id="1" name=""/>
        <p:cNvGrpSpPr/>
        <p:nvPr/>
      </p:nvGrpSpPr>
      <p:grpSpPr>
        <a:xfrm>
          <a:off x="0" y="0"/>
          <a:ext cx="0" cy="0"/>
          <a:chOff x="0" y="0"/>
          <a:chExt cx="0" cy="0"/>
        </a:xfrm>
      </p:grpSpPr>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066798" y="733287"/>
            <a:ext cx="772715" cy="838200"/>
          </a:xfrm>
          <a:prstGeom prst="rect">
            <a:avLst/>
          </a:prstGeom>
        </p:spPr>
      </p:pic>
      <p:pic>
        <p:nvPicPr>
          <p:cNvPr id="14" name="Picture 13" descr="vph_share_icon_128.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22" name="Title 1"/>
          <p:cNvSpPr>
            <a:spLocks noGrp="1"/>
          </p:cNvSpPr>
          <p:nvPr>
            <p:ph type="ctrTitle" hasCustomPrompt="1"/>
          </p:nvPr>
        </p:nvSpPr>
        <p:spPr>
          <a:xfrm>
            <a:off x="1066799" y="1923387"/>
            <a:ext cx="7401889" cy="743613"/>
          </a:xfrm>
        </p:spPr>
        <p:txBody>
          <a:bodyPr anchor="t"/>
          <a:lstStyle>
            <a:lvl1pPr>
              <a:defRPr sz="3600" baseline="0">
                <a:solidFill>
                  <a:srgbClr val="E0E0E0"/>
                </a:solidFill>
              </a:defRPr>
            </a:lvl1pPr>
          </a:lstStyle>
          <a:p>
            <a:r>
              <a:rPr lang="en-US" dirty="0" smtClean="0"/>
              <a:t>Click to edit Title</a:t>
            </a:r>
            <a:endParaRPr lang="en-US" dirty="0"/>
          </a:p>
        </p:txBody>
      </p:sp>
      <p:sp>
        <p:nvSpPr>
          <p:cNvPr id="23"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E0E0E0"/>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24"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solidFill>
                  <a:srgbClr val="E0E0E0"/>
                </a:solidFill>
                <a:latin typeface="Open Sans"/>
                <a:cs typeface="Open Sans"/>
              </a:defRPr>
            </a:lvl1pPr>
          </a:lstStyle>
          <a:p>
            <a:pPr lvl="0"/>
            <a:r>
              <a:rPr lang="en-GB" dirty="0" smtClean="0"/>
              <a:t>Click to edit </a:t>
            </a:r>
            <a:r>
              <a:rPr lang="en-GB" dirty="0" err="1" smtClean="0"/>
              <a:t>SubTitle</a:t>
            </a:r>
            <a:endParaRPr lang="en-GB" dirty="0"/>
          </a:p>
        </p:txBody>
      </p:sp>
      <p:graphicFrame>
        <p:nvGraphicFramePr>
          <p:cNvPr id="12" name="Table 11"/>
          <p:cNvGraphicFramePr>
            <a:graphicFrameLocks noGrp="1"/>
          </p:cNvGraphicFramePr>
          <p:nvPr userDrawn="1">
            <p:extLst>
              <p:ext uri="{D42A27DB-BD31-4B8C-83A1-F6EECF244321}">
                <p14:modId xmlns:p14="http://schemas.microsoft.com/office/powerpoint/2010/main" xmlns="" val="143709034"/>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ECF0F1"/>
                          </a:solidFill>
                          <a:latin typeface="Open Sans"/>
                          <a:cs typeface="Open Sans"/>
                        </a:rPr>
                        <a:t>VPH-Share</a:t>
                      </a:r>
                      <a:endParaRPr lang="en-GB" sz="1200" b="0" dirty="0">
                        <a:solidFill>
                          <a:srgbClr val="ECF0F1"/>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ECF0F1"/>
                          </a:solidFill>
                          <a:latin typeface="Open Sans Light"/>
                          <a:cs typeface="Open Sans Light"/>
                        </a:rPr>
                        <a:t>#Y3Review</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ECF0F1"/>
                          </a:solidFill>
                          <a:latin typeface="Open Sans Light"/>
                          <a:cs typeface="Open Sans Light"/>
                        </a:rPr>
                        <a:t>23-May-14</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23066056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1000"/>
                                        <p:tgtEl>
                                          <p:spTgt spid="2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gue Green Slide">
    <p:bg>
      <p:bgPr>
        <a:solidFill>
          <a:srgbClr val="27AE60"/>
        </a:solidFill>
        <a:effectLst/>
      </p:bgPr>
    </p:bg>
    <p:spTree>
      <p:nvGrpSpPr>
        <p:cNvPr id="1" name=""/>
        <p:cNvGrpSpPr/>
        <p:nvPr/>
      </p:nvGrpSpPr>
      <p:grpSpPr>
        <a:xfrm>
          <a:off x="0" y="0"/>
          <a:ext cx="0" cy="0"/>
          <a:chOff x="0" y="0"/>
          <a:chExt cx="0" cy="0"/>
        </a:xfrm>
      </p:grpSpPr>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066798" y="733287"/>
            <a:ext cx="772715" cy="838200"/>
          </a:xfrm>
          <a:prstGeom prst="rect">
            <a:avLst/>
          </a:prstGeom>
        </p:spPr>
      </p:pic>
      <p:pic>
        <p:nvPicPr>
          <p:cNvPr id="14" name="Picture 13" descr="vph_share_icon_128.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11" name="Title 1"/>
          <p:cNvSpPr>
            <a:spLocks noGrp="1"/>
          </p:cNvSpPr>
          <p:nvPr>
            <p:ph type="ctrTitle" hasCustomPrompt="1"/>
          </p:nvPr>
        </p:nvSpPr>
        <p:spPr>
          <a:xfrm>
            <a:off x="1066799" y="1923387"/>
            <a:ext cx="7401889" cy="743613"/>
          </a:xfrm>
        </p:spPr>
        <p:txBody>
          <a:bodyPr anchor="t"/>
          <a:lstStyle>
            <a:lvl1pPr>
              <a:defRPr sz="3600" baseline="0">
                <a:solidFill>
                  <a:srgbClr val="E0E0E0"/>
                </a:solidFill>
              </a:defRPr>
            </a:lvl1pPr>
          </a:lstStyle>
          <a:p>
            <a:r>
              <a:rPr lang="en-US" dirty="0" smtClean="0"/>
              <a:t>Click to edit Title</a:t>
            </a:r>
            <a:endParaRPr lang="en-US" dirty="0"/>
          </a:p>
        </p:txBody>
      </p:sp>
      <p:sp>
        <p:nvSpPr>
          <p:cNvPr id="12"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E0E0E0"/>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15"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solidFill>
                  <a:srgbClr val="E0E0E0"/>
                </a:solidFill>
                <a:latin typeface="Open Sans"/>
                <a:cs typeface="Open Sans"/>
              </a:defRPr>
            </a:lvl1pPr>
          </a:lstStyle>
          <a:p>
            <a:pPr lvl="0"/>
            <a:r>
              <a:rPr lang="en-GB" dirty="0" smtClean="0"/>
              <a:t>Click to edit </a:t>
            </a:r>
            <a:r>
              <a:rPr lang="en-GB" dirty="0" err="1" smtClean="0"/>
              <a:t>SubTitle</a:t>
            </a:r>
            <a:endParaRPr lang="en-GB" dirty="0"/>
          </a:p>
        </p:txBody>
      </p:sp>
      <p:graphicFrame>
        <p:nvGraphicFramePr>
          <p:cNvPr id="17" name="Table 16"/>
          <p:cNvGraphicFramePr>
            <a:graphicFrameLocks noGrp="1"/>
          </p:cNvGraphicFramePr>
          <p:nvPr userDrawn="1">
            <p:extLst>
              <p:ext uri="{D42A27DB-BD31-4B8C-83A1-F6EECF244321}">
                <p14:modId xmlns:p14="http://schemas.microsoft.com/office/powerpoint/2010/main" xmlns="" val="2871066791"/>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ECF0F1"/>
                          </a:solidFill>
                          <a:latin typeface="Open Sans"/>
                          <a:cs typeface="Open Sans"/>
                        </a:rPr>
                        <a:t>VPH-Share</a:t>
                      </a:r>
                      <a:endParaRPr lang="en-GB" sz="1200" b="0" dirty="0">
                        <a:solidFill>
                          <a:srgbClr val="ECF0F1"/>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ECF0F1"/>
                          </a:solidFill>
                          <a:latin typeface="Open Sans Light"/>
                          <a:cs typeface="Open Sans Light"/>
                        </a:rPr>
                        <a:t>#Y3Review</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ECF0F1"/>
                          </a:solidFill>
                          <a:latin typeface="Open Sans Light"/>
                          <a:cs typeface="Open Sans Light"/>
                        </a:rPr>
                        <a:t>23-May-14</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3338147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Effect transition="in" filter="fade">
                                      <p:cBhvr>
                                        <p:cTn id="18" dur="1000"/>
                                        <p:tgtEl>
                                          <p:spTgt spid="15">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1000"/>
                        <p:tgtEl>
                          <p:spTgt spid="15"/>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gue Red Slide">
    <p:bg>
      <p:bgPr>
        <a:solidFill>
          <a:srgbClr val="C0392B"/>
        </a:solidFill>
        <a:effectLst/>
      </p:bgPr>
    </p:bg>
    <p:spTree>
      <p:nvGrpSpPr>
        <p:cNvPr id="1" name=""/>
        <p:cNvGrpSpPr/>
        <p:nvPr/>
      </p:nvGrpSpPr>
      <p:grpSpPr>
        <a:xfrm>
          <a:off x="0" y="0"/>
          <a:ext cx="0" cy="0"/>
          <a:chOff x="0" y="0"/>
          <a:chExt cx="0" cy="0"/>
        </a:xfrm>
      </p:grpSpPr>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066798" y="733287"/>
            <a:ext cx="772715" cy="838200"/>
          </a:xfrm>
          <a:prstGeom prst="rect">
            <a:avLst/>
          </a:prstGeom>
        </p:spPr>
      </p:pic>
      <p:pic>
        <p:nvPicPr>
          <p:cNvPr id="14" name="Picture 13" descr="vph_share_icon_128.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20" name="Title 1"/>
          <p:cNvSpPr>
            <a:spLocks noGrp="1"/>
          </p:cNvSpPr>
          <p:nvPr>
            <p:ph type="ctrTitle" hasCustomPrompt="1"/>
          </p:nvPr>
        </p:nvSpPr>
        <p:spPr>
          <a:xfrm>
            <a:off x="1066799" y="1923387"/>
            <a:ext cx="7401889" cy="743613"/>
          </a:xfrm>
        </p:spPr>
        <p:txBody>
          <a:bodyPr anchor="t"/>
          <a:lstStyle>
            <a:lvl1pPr>
              <a:defRPr sz="3600" baseline="0">
                <a:solidFill>
                  <a:srgbClr val="E0E0E0"/>
                </a:solidFill>
              </a:defRPr>
            </a:lvl1pPr>
          </a:lstStyle>
          <a:p>
            <a:r>
              <a:rPr lang="en-US" dirty="0" smtClean="0"/>
              <a:t>Click to edit Title</a:t>
            </a:r>
            <a:endParaRPr lang="en-US" dirty="0"/>
          </a:p>
        </p:txBody>
      </p:sp>
      <p:sp>
        <p:nvSpPr>
          <p:cNvPr id="21"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E0E0E0"/>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22"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solidFill>
                  <a:srgbClr val="E0E0E0"/>
                </a:solidFill>
                <a:latin typeface="Open Sans"/>
                <a:cs typeface="Open Sans"/>
              </a:defRPr>
            </a:lvl1pPr>
          </a:lstStyle>
          <a:p>
            <a:pPr lvl="0"/>
            <a:r>
              <a:rPr lang="en-GB" dirty="0" smtClean="0"/>
              <a:t>Click to edit </a:t>
            </a:r>
            <a:r>
              <a:rPr lang="en-GB" dirty="0" err="1" smtClean="0"/>
              <a:t>SubTitle</a:t>
            </a:r>
            <a:endParaRPr lang="en-GB"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268036306"/>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ECF0F1"/>
                          </a:solidFill>
                          <a:latin typeface="Open Sans"/>
                          <a:cs typeface="Open Sans"/>
                        </a:rPr>
                        <a:t>VPH-Share</a:t>
                      </a:r>
                      <a:endParaRPr lang="en-GB" sz="1200" b="0" dirty="0">
                        <a:solidFill>
                          <a:srgbClr val="ECF0F1"/>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ECF0F1"/>
                          </a:solidFill>
                          <a:latin typeface="Open Sans Light"/>
                          <a:cs typeface="Open Sans Light"/>
                        </a:rPr>
                        <a:t>#Y3Review</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ECF0F1"/>
                          </a:solidFill>
                          <a:latin typeface="Open Sans Light"/>
                          <a:cs typeface="Open Sans Light"/>
                        </a:rPr>
                        <a:t>23-May-14</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1242813500"/>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fade">
                                      <p:cBhvr>
                                        <p:cTn id="18" dur="1000"/>
                                        <p:tgtEl>
                                          <p:spTgt spid="22">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xEl>
                                              <p:pRg st="0" end="0"/>
                                            </p:txEl>
                                          </p:spTgt>
                                        </p:tgtEl>
                                        <p:attrNameLst>
                                          <p:attrName>style.visibility</p:attrName>
                                        </p:attrNameLst>
                                      </p:cBhvr>
                                      <p:to>
                                        <p:strVal val="visible"/>
                                      </p:to>
                                    </p:set>
                                    <p:animEffect transition="in" filter="fade">
                                      <p:cBhvr>
                                        <p:cTn id="21" dur="10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gue Purple Slide">
    <p:bg>
      <p:bgPr>
        <a:solidFill>
          <a:srgbClr val="8E44AD"/>
        </a:solidFill>
        <a:effectLst/>
      </p:bgPr>
    </p:bg>
    <p:spTree>
      <p:nvGrpSpPr>
        <p:cNvPr id="1" name=""/>
        <p:cNvGrpSpPr/>
        <p:nvPr/>
      </p:nvGrpSpPr>
      <p:grpSpPr>
        <a:xfrm>
          <a:off x="0" y="0"/>
          <a:ext cx="0" cy="0"/>
          <a:chOff x="0" y="0"/>
          <a:chExt cx="0" cy="0"/>
        </a:xfrm>
      </p:grpSpPr>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066798" y="733287"/>
            <a:ext cx="772715" cy="838200"/>
          </a:xfrm>
          <a:prstGeom prst="rect">
            <a:avLst/>
          </a:prstGeom>
        </p:spPr>
      </p:pic>
      <p:pic>
        <p:nvPicPr>
          <p:cNvPr id="14" name="Picture 13" descr="vph_share_icon_128.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11" name="Title 1"/>
          <p:cNvSpPr>
            <a:spLocks noGrp="1"/>
          </p:cNvSpPr>
          <p:nvPr>
            <p:ph type="ctrTitle" hasCustomPrompt="1"/>
          </p:nvPr>
        </p:nvSpPr>
        <p:spPr>
          <a:xfrm>
            <a:off x="1066799" y="1923387"/>
            <a:ext cx="7401889" cy="743613"/>
          </a:xfrm>
        </p:spPr>
        <p:txBody>
          <a:bodyPr anchor="t"/>
          <a:lstStyle>
            <a:lvl1pPr>
              <a:defRPr sz="3600" baseline="0">
                <a:solidFill>
                  <a:srgbClr val="E0E0E0"/>
                </a:solidFill>
              </a:defRPr>
            </a:lvl1pPr>
          </a:lstStyle>
          <a:p>
            <a:r>
              <a:rPr lang="en-US" dirty="0" smtClean="0"/>
              <a:t>Click to edit Title</a:t>
            </a:r>
            <a:endParaRPr lang="en-US" dirty="0"/>
          </a:p>
        </p:txBody>
      </p:sp>
      <p:sp>
        <p:nvSpPr>
          <p:cNvPr id="12"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E0E0E0"/>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19"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solidFill>
                  <a:srgbClr val="E0E0E0"/>
                </a:solidFill>
                <a:latin typeface="Open Sans"/>
                <a:cs typeface="Open Sans"/>
              </a:defRPr>
            </a:lvl1pPr>
          </a:lstStyle>
          <a:p>
            <a:pPr lvl="0"/>
            <a:r>
              <a:rPr lang="en-GB" dirty="0" smtClean="0"/>
              <a:t>Click to edit </a:t>
            </a:r>
            <a:r>
              <a:rPr lang="en-GB" dirty="0" err="1" smtClean="0"/>
              <a:t>SubTitle</a:t>
            </a:r>
            <a:endParaRPr lang="en-GB" dirty="0"/>
          </a:p>
        </p:txBody>
      </p:sp>
      <p:graphicFrame>
        <p:nvGraphicFramePr>
          <p:cNvPr id="15" name="Table 14"/>
          <p:cNvGraphicFramePr>
            <a:graphicFrameLocks noGrp="1"/>
          </p:cNvGraphicFramePr>
          <p:nvPr userDrawn="1">
            <p:extLst>
              <p:ext uri="{D42A27DB-BD31-4B8C-83A1-F6EECF244321}">
                <p14:modId xmlns:p14="http://schemas.microsoft.com/office/powerpoint/2010/main" xmlns="" val="3846594393"/>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ECF0F1"/>
                          </a:solidFill>
                          <a:latin typeface="Open Sans"/>
                          <a:cs typeface="Open Sans"/>
                        </a:rPr>
                        <a:t>VPH-Share</a:t>
                      </a:r>
                      <a:endParaRPr lang="en-GB" sz="1200" b="0" dirty="0">
                        <a:solidFill>
                          <a:srgbClr val="ECF0F1"/>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ECF0F1"/>
                          </a:solidFill>
                          <a:latin typeface="Open Sans Light"/>
                          <a:cs typeface="Open Sans Light"/>
                        </a:rPr>
                        <a:t>#Y3Review</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ECF0F1"/>
                          </a:solidFill>
                          <a:latin typeface="Open Sans Light"/>
                          <a:cs typeface="Open Sans Light"/>
                        </a:rPr>
                        <a:t>23-May-14</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6082942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Effect transition="in" filter="fade">
                                      <p:cBhvr>
                                        <p:cTn id="18" dur="1000"/>
                                        <p:tgtEl>
                                          <p:spTgt spid="1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Segue Red Slide">
    <p:bg>
      <p:bgPr>
        <a:solidFill>
          <a:srgbClr val="7F8C8D"/>
        </a:solidFill>
        <a:effectLst/>
      </p:bgPr>
    </p:bg>
    <p:spTree>
      <p:nvGrpSpPr>
        <p:cNvPr id="1" name=""/>
        <p:cNvGrpSpPr/>
        <p:nvPr/>
      </p:nvGrpSpPr>
      <p:grpSpPr>
        <a:xfrm>
          <a:off x="0" y="0"/>
          <a:ext cx="0" cy="0"/>
          <a:chOff x="0" y="0"/>
          <a:chExt cx="0" cy="0"/>
        </a:xfrm>
      </p:grpSpPr>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066798" y="733287"/>
            <a:ext cx="772715" cy="838200"/>
          </a:xfrm>
          <a:prstGeom prst="rect">
            <a:avLst/>
          </a:prstGeom>
        </p:spPr>
      </p:pic>
      <p:pic>
        <p:nvPicPr>
          <p:cNvPr id="14" name="Picture 13" descr="vph_share_icon_128.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11" name="Title 1"/>
          <p:cNvSpPr>
            <a:spLocks noGrp="1"/>
          </p:cNvSpPr>
          <p:nvPr>
            <p:ph type="ctrTitle" hasCustomPrompt="1"/>
          </p:nvPr>
        </p:nvSpPr>
        <p:spPr>
          <a:xfrm>
            <a:off x="1066799" y="1923387"/>
            <a:ext cx="7401889" cy="743613"/>
          </a:xfrm>
        </p:spPr>
        <p:txBody>
          <a:bodyPr anchor="t"/>
          <a:lstStyle>
            <a:lvl1pPr>
              <a:defRPr sz="3600" baseline="0">
                <a:solidFill>
                  <a:srgbClr val="E0E0E0"/>
                </a:solidFill>
              </a:defRPr>
            </a:lvl1pPr>
          </a:lstStyle>
          <a:p>
            <a:r>
              <a:rPr lang="en-US" dirty="0" smtClean="0"/>
              <a:t>Click to edit Title</a:t>
            </a:r>
            <a:endParaRPr lang="en-US" dirty="0"/>
          </a:p>
        </p:txBody>
      </p:sp>
      <p:sp>
        <p:nvSpPr>
          <p:cNvPr id="12"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E0E0E0"/>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19"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solidFill>
                  <a:srgbClr val="E0E0E0"/>
                </a:solidFill>
                <a:latin typeface="Open Sans"/>
                <a:cs typeface="Open Sans"/>
              </a:defRPr>
            </a:lvl1pPr>
          </a:lstStyle>
          <a:p>
            <a:pPr lvl="0"/>
            <a:r>
              <a:rPr lang="en-GB" dirty="0" smtClean="0"/>
              <a:t>Click to edit </a:t>
            </a:r>
            <a:r>
              <a:rPr lang="en-GB" dirty="0" err="1" smtClean="0"/>
              <a:t>SubTitle</a:t>
            </a:r>
            <a:endParaRPr lang="en-GB" dirty="0"/>
          </a:p>
        </p:txBody>
      </p:sp>
      <p:graphicFrame>
        <p:nvGraphicFramePr>
          <p:cNvPr id="15" name="Table 14"/>
          <p:cNvGraphicFramePr>
            <a:graphicFrameLocks noGrp="1"/>
          </p:cNvGraphicFramePr>
          <p:nvPr userDrawn="1">
            <p:extLst>
              <p:ext uri="{D42A27DB-BD31-4B8C-83A1-F6EECF244321}">
                <p14:modId xmlns:p14="http://schemas.microsoft.com/office/powerpoint/2010/main" xmlns="" val="1830982861"/>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ECF0F1"/>
                          </a:solidFill>
                          <a:latin typeface="Open Sans"/>
                          <a:cs typeface="Open Sans"/>
                        </a:rPr>
                        <a:t>VPH-Share</a:t>
                      </a:r>
                      <a:endParaRPr lang="en-GB" sz="1200" b="0" dirty="0">
                        <a:solidFill>
                          <a:srgbClr val="ECF0F1"/>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ECF0F1"/>
                          </a:solidFill>
                          <a:latin typeface="Open Sans Light"/>
                          <a:cs typeface="Open Sans Light"/>
                        </a:rPr>
                        <a:t>#Y3Review</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ECF0F1"/>
                          </a:solidFill>
                          <a:latin typeface="Open Sans Light"/>
                          <a:cs typeface="Open Sans Light"/>
                        </a:rPr>
                        <a:t>23-May-14</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99665390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Effect transition="in" filter="fade">
                                      <p:cBhvr>
                                        <p:cTn id="18" dur="1000"/>
                                        <p:tgtEl>
                                          <p:spTgt spid="1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gue Orange Slide">
    <p:bg>
      <p:bgPr>
        <a:solidFill>
          <a:srgbClr val="F39C12"/>
        </a:solidFill>
        <a:effectLst/>
      </p:bgPr>
    </p:bg>
    <p:spTree>
      <p:nvGrpSpPr>
        <p:cNvPr id="1" name=""/>
        <p:cNvGrpSpPr/>
        <p:nvPr/>
      </p:nvGrpSpPr>
      <p:grpSpPr>
        <a:xfrm>
          <a:off x="0" y="0"/>
          <a:ext cx="0" cy="0"/>
          <a:chOff x="0" y="0"/>
          <a:chExt cx="0" cy="0"/>
        </a:xfrm>
      </p:grpSpPr>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066798" y="733287"/>
            <a:ext cx="772715" cy="838200"/>
          </a:xfrm>
          <a:prstGeom prst="rect">
            <a:avLst/>
          </a:prstGeom>
        </p:spPr>
      </p:pic>
      <p:pic>
        <p:nvPicPr>
          <p:cNvPr id="14" name="Picture 13" descr="vph_share_icon_128.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22" name="Title 1"/>
          <p:cNvSpPr>
            <a:spLocks noGrp="1"/>
          </p:cNvSpPr>
          <p:nvPr>
            <p:ph type="ctrTitle" hasCustomPrompt="1"/>
          </p:nvPr>
        </p:nvSpPr>
        <p:spPr>
          <a:xfrm>
            <a:off x="1066799" y="1923387"/>
            <a:ext cx="7401889" cy="743613"/>
          </a:xfrm>
        </p:spPr>
        <p:txBody>
          <a:bodyPr anchor="t"/>
          <a:lstStyle>
            <a:lvl1pPr>
              <a:defRPr sz="3600" baseline="0">
                <a:solidFill>
                  <a:srgbClr val="515151"/>
                </a:solidFill>
              </a:defRPr>
            </a:lvl1pPr>
          </a:lstStyle>
          <a:p>
            <a:r>
              <a:rPr lang="en-US" dirty="0" smtClean="0"/>
              <a:t>Click to edit Title</a:t>
            </a:r>
            <a:endParaRPr lang="en-US" dirty="0"/>
          </a:p>
        </p:txBody>
      </p:sp>
      <p:sp>
        <p:nvSpPr>
          <p:cNvPr id="23"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898989"/>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24"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latin typeface="Open Sans"/>
                <a:cs typeface="Open Sans"/>
              </a:defRPr>
            </a:lvl1pPr>
          </a:lstStyle>
          <a:p>
            <a:pPr lvl="0"/>
            <a:r>
              <a:rPr lang="en-GB" dirty="0" smtClean="0"/>
              <a:t>Click to edit Subtitle</a:t>
            </a:r>
            <a:endParaRPr lang="en-GB" dirty="0"/>
          </a:p>
        </p:txBody>
      </p:sp>
      <p:graphicFrame>
        <p:nvGraphicFramePr>
          <p:cNvPr id="12" name="Table 11"/>
          <p:cNvGraphicFramePr>
            <a:graphicFrameLocks noGrp="1"/>
          </p:cNvGraphicFramePr>
          <p:nvPr userDrawn="1">
            <p:extLst>
              <p:ext uri="{D42A27DB-BD31-4B8C-83A1-F6EECF244321}">
                <p14:modId xmlns:p14="http://schemas.microsoft.com/office/powerpoint/2010/main" xmlns="" val="623550600"/>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3F3F3F"/>
                          </a:solidFill>
                          <a:latin typeface="Open Sans"/>
                          <a:cs typeface="Open Sans"/>
                        </a:rPr>
                        <a:t>VPH-Share</a:t>
                      </a:r>
                      <a:endParaRPr lang="en-GB" sz="1200" b="0" dirty="0">
                        <a:solidFill>
                          <a:srgbClr val="3F3F3F"/>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3F3F3F"/>
                          </a:solidFill>
                          <a:latin typeface="Open Sans Light"/>
                          <a:cs typeface="Open Sans Light"/>
                        </a:rPr>
                        <a:t>#Y3Review</a:t>
                      </a:r>
                      <a:endParaRPr lang="en-GB" sz="1200" b="0" dirty="0">
                        <a:solidFill>
                          <a:srgbClr val="3F3F3F"/>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3F3F3F"/>
                          </a:solidFill>
                          <a:latin typeface="Open Sans Light"/>
                          <a:cs typeface="Open Sans Light"/>
                        </a:rPr>
                        <a:t>23-May-14</a:t>
                      </a:r>
                      <a:endParaRPr lang="en-GB" sz="1200" b="0" dirty="0">
                        <a:solidFill>
                          <a:srgbClr val="3F3F3F"/>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3F3F3F"/>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3412860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10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4">
                                            <p:txEl>
                                              <p:pRg st="0" end="0"/>
                                            </p:txEl>
                                          </p:spTgt>
                                        </p:tgtEl>
                                        <p:attrNameLst>
                                          <p:attrName>style.visibility</p:attrName>
                                        </p:attrNameLst>
                                      </p:cBhvr>
                                      <p:to>
                                        <p:strVal val="visible"/>
                                      </p:to>
                                    </p:set>
                                    <p:animEffect transition="in" filter="fade">
                                      <p:cBhvr>
                                        <p:cTn id="18" dur="1000"/>
                                        <p:tgtEl>
                                          <p:spTgt spid="2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xEl>
                                              <p:pRg st="0" end="0"/>
                                            </p:txEl>
                                          </p:spTgt>
                                        </p:tgtEl>
                                        <p:attrNameLst>
                                          <p:attrName>style.visibility</p:attrName>
                                        </p:attrNameLst>
                                      </p:cBhvr>
                                      <p:to>
                                        <p:strVal val="visible"/>
                                      </p:to>
                                    </p:set>
                                    <p:animEffect transition="in" filter="fade">
                                      <p:cBhvr>
                                        <p:cTn id="21"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2" grpId="0"/>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Us">
    <p:spTree>
      <p:nvGrpSpPr>
        <p:cNvPr id="1" name=""/>
        <p:cNvGrpSpPr/>
        <p:nvPr/>
      </p:nvGrpSpPr>
      <p:grpSpPr>
        <a:xfrm>
          <a:off x="0" y="0"/>
          <a:ext cx="0" cy="0"/>
          <a:chOff x="0" y="0"/>
          <a:chExt cx="0" cy="0"/>
        </a:xfrm>
      </p:grpSpPr>
      <p:pic>
        <p:nvPicPr>
          <p:cNvPr id="14" name="Picture 13" descr="vph_share_icon_128.png"/>
          <p:cNvPicPr>
            <a:picLocks noChangeAspect="1"/>
          </p:cNvPicPr>
          <p:nvPr userDrawn="1"/>
        </p:nvPicPr>
        <p:blipFill>
          <a:blip r:embed="rId2"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13" name="Rounded Rectangle 12"/>
          <p:cNvSpPr/>
          <p:nvPr userDrawn="1"/>
        </p:nvSpPr>
        <p:spPr>
          <a:xfrm>
            <a:off x="7239000"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5" name="Picture 14" descr="vph_share_icon_128.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7304485" y="723900"/>
            <a:ext cx="772715" cy="838200"/>
          </a:xfrm>
          <a:prstGeom prst="rect">
            <a:avLst/>
          </a:prstGeom>
        </p:spPr>
      </p:pic>
      <p:cxnSp>
        <p:nvCxnSpPr>
          <p:cNvPr id="16" name="Straight Connector 15"/>
          <p:cNvCxnSpPr/>
          <p:nvPr userDrawn="1"/>
        </p:nvCxnSpPr>
        <p:spPr>
          <a:xfrm>
            <a:off x="6248400" y="1134742"/>
            <a:ext cx="0" cy="478766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Text Placeholder 5"/>
          <p:cNvSpPr>
            <a:spLocks noGrp="1"/>
          </p:cNvSpPr>
          <p:nvPr>
            <p:ph type="body" sz="quarter" idx="11" hasCustomPrompt="1"/>
          </p:nvPr>
        </p:nvSpPr>
        <p:spPr>
          <a:xfrm>
            <a:off x="7010400" y="3738856"/>
            <a:ext cx="1676400" cy="2177702"/>
          </a:xfrm>
        </p:spPr>
        <p:txBody>
          <a:bodyPr>
            <a:normAutofit/>
          </a:bodyPr>
          <a:lstStyle>
            <a:lvl1pPr marL="0" indent="0" algn="l">
              <a:buNone/>
              <a:defRPr sz="1600" baseline="0">
                <a:solidFill>
                  <a:srgbClr val="3F3F3F"/>
                </a:solidFill>
              </a:defRPr>
            </a:lvl1pPr>
            <a:lvl2pPr>
              <a:defRPr>
                <a:solidFill>
                  <a:srgbClr val="E0E0E0"/>
                </a:solidFill>
              </a:defRPr>
            </a:lvl2pPr>
            <a:lvl3pPr>
              <a:defRPr>
                <a:solidFill>
                  <a:srgbClr val="E0E0E0"/>
                </a:solidFill>
              </a:defRPr>
            </a:lvl3pPr>
            <a:lvl4pPr>
              <a:defRPr>
                <a:solidFill>
                  <a:srgbClr val="E0E0E0"/>
                </a:solidFill>
              </a:defRPr>
            </a:lvl4pPr>
            <a:lvl5pPr>
              <a:defRPr>
                <a:solidFill>
                  <a:srgbClr val="E0E0E0"/>
                </a:solidFill>
              </a:defRPr>
            </a:lvl5pPr>
          </a:lstStyle>
          <a:p>
            <a:pPr lvl="0"/>
            <a:r>
              <a:rPr lang="en-GB" dirty="0" smtClean="0"/>
              <a:t>Contact Information</a:t>
            </a:r>
            <a:endParaRPr lang="en-GB" dirty="0"/>
          </a:p>
        </p:txBody>
      </p:sp>
      <p:sp>
        <p:nvSpPr>
          <p:cNvPr id="37" name="Content Placeholder 3"/>
          <p:cNvSpPr>
            <a:spLocks noGrp="1"/>
          </p:cNvSpPr>
          <p:nvPr>
            <p:ph sz="half" idx="2" hasCustomPrompt="1"/>
          </p:nvPr>
        </p:nvSpPr>
        <p:spPr>
          <a:xfrm>
            <a:off x="7200106" y="1987620"/>
            <a:ext cx="1296988" cy="1223636"/>
          </a:xfrm>
        </p:spPr>
        <p:txBody>
          <a:bodyPr anchor="ctr">
            <a:normAutofit/>
          </a:bodyPr>
          <a:lstStyle>
            <a:lvl1pPr marL="0" indent="0" algn="ctr">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Author Image</a:t>
            </a:r>
            <a:endParaRPr lang="en-US" dirty="0"/>
          </a:p>
        </p:txBody>
      </p:sp>
      <p:sp>
        <p:nvSpPr>
          <p:cNvPr id="4" name="TextBox 3"/>
          <p:cNvSpPr txBox="1"/>
          <p:nvPr userDrawn="1"/>
        </p:nvSpPr>
        <p:spPr>
          <a:xfrm>
            <a:off x="2921945" y="4671902"/>
            <a:ext cx="902811" cy="430887"/>
          </a:xfrm>
          <a:prstGeom prst="rect">
            <a:avLst/>
          </a:prstGeom>
          <a:noFill/>
        </p:spPr>
        <p:txBody>
          <a:bodyPr wrap="none" rtlCol="0">
            <a:spAutoFit/>
          </a:bodyPr>
          <a:lstStyle/>
          <a:p>
            <a:pPr algn="ctr"/>
            <a:r>
              <a:rPr lang="en-GB" sz="1100" dirty="0" smtClean="0">
                <a:solidFill>
                  <a:srgbClr val="3F3F3F"/>
                </a:solidFill>
                <a:latin typeface="Open Sans Semibold"/>
                <a:cs typeface="Open Sans Semibold"/>
              </a:rPr>
              <a:t>Google+:</a:t>
            </a:r>
          </a:p>
          <a:p>
            <a:pPr algn="ctr"/>
            <a:r>
              <a:rPr lang="en-GB" sz="1100" u="none" dirty="0" smtClean="0">
                <a:solidFill>
                  <a:srgbClr val="999999"/>
                </a:solidFill>
                <a:latin typeface="Open Sans Semibold"/>
                <a:cs typeface="Open Sans Semibold"/>
              </a:rPr>
              <a:t>VPH-Share</a:t>
            </a:r>
          </a:p>
        </p:txBody>
      </p:sp>
      <p:pic>
        <p:nvPicPr>
          <p:cNvPr id="40" name="Picture 39" descr="email.png"/>
          <p:cNvPicPr>
            <a:picLocks/>
          </p:cNvPicPr>
          <p:nvPr userDrawn="1"/>
        </p:nvPicPr>
        <p:blipFill>
          <a:blip r:embed="rId4" cstate="print">
            <a:extLst>
              <a:ext uri="{28A0092B-C50C-407E-A947-70E740481C1C}">
                <a14:useLocalDpi xmlns:a14="http://schemas.microsoft.com/office/drawing/2010/main" xmlns="" val="0"/>
              </a:ext>
            </a:extLst>
          </a:blip>
          <a:stretch>
            <a:fillRect/>
          </a:stretch>
        </p:blipFill>
        <p:spPr>
          <a:xfrm>
            <a:off x="4279690" y="1961980"/>
            <a:ext cx="828000" cy="828000"/>
          </a:xfrm>
          <a:prstGeom prst="rect">
            <a:avLst/>
          </a:prstGeom>
        </p:spPr>
      </p:pic>
      <p:pic>
        <p:nvPicPr>
          <p:cNvPr id="44" name="Picture 6"/>
          <p:cNvPicPr>
            <a:picLocks noChangeAspect="1" noChangeArrowheads="1"/>
          </p:cNvPicPr>
          <p:nvPr userDrawn="1"/>
        </p:nvPicPr>
        <p:blipFill>
          <a:blip r:embed="rId5" cstate="print">
            <a:extLst>
              <a:ext uri="{28A0092B-C50C-407E-A947-70E740481C1C}">
                <a14:useLocalDpi xmlns:a14="http://schemas.microsoft.com/office/drawing/2010/main" xmlns="" val="0"/>
              </a:ext>
            </a:extLst>
          </a:blip>
          <a:srcRect/>
          <a:stretch>
            <a:fillRect/>
          </a:stretch>
        </p:blipFill>
        <p:spPr bwMode="auto">
          <a:xfrm>
            <a:off x="4295264" y="3738856"/>
            <a:ext cx="812426" cy="812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9" name="TextBox 38"/>
          <p:cNvSpPr txBox="1"/>
          <p:nvPr userDrawn="1"/>
        </p:nvSpPr>
        <p:spPr>
          <a:xfrm>
            <a:off x="2863463" y="2906431"/>
            <a:ext cx="946399" cy="430887"/>
          </a:xfrm>
          <a:prstGeom prst="rect">
            <a:avLst/>
          </a:prstGeom>
          <a:noFill/>
        </p:spPr>
        <p:txBody>
          <a:bodyPr wrap="none" rtlCol="0">
            <a:spAutoFit/>
          </a:bodyPr>
          <a:lstStyle/>
          <a:p>
            <a:pPr algn="ctr"/>
            <a:r>
              <a:rPr lang="en-GB" sz="1100" dirty="0" smtClean="0">
                <a:solidFill>
                  <a:srgbClr val="3F3F3F"/>
                </a:solidFill>
                <a:latin typeface="Open Sans Semibold"/>
                <a:cs typeface="Open Sans Semibold"/>
              </a:rPr>
              <a:t>Twitter:</a:t>
            </a:r>
          </a:p>
          <a:p>
            <a:pPr algn="ctr"/>
            <a:r>
              <a:rPr lang="en-GB" sz="1100" dirty="0" smtClean="0">
                <a:solidFill>
                  <a:srgbClr val="999999"/>
                </a:solidFill>
                <a:latin typeface="Open Sans Semibold"/>
                <a:cs typeface="Open Sans Semibold"/>
              </a:rPr>
              <a:t>@</a:t>
            </a:r>
            <a:r>
              <a:rPr lang="en-GB" sz="1100" dirty="0" err="1" smtClean="0">
                <a:solidFill>
                  <a:srgbClr val="999999"/>
                </a:solidFill>
                <a:latin typeface="Open Sans Semibold"/>
                <a:cs typeface="Open Sans Semibold"/>
              </a:rPr>
              <a:t>vphshare</a:t>
            </a:r>
            <a:endParaRPr lang="en-GB" sz="1100" dirty="0" smtClean="0">
              <a:solidFill>
                <a:srgbClr val="999999"/>
              </a:solidFill>
              <a:latin typeface="Open Sans Semibold"/>
              <a:cs typeface="Open Sans Semibold"/>
            </a:endParaRPr>
          </a:p>
        </p:txBody>
      </p:sp>
      <p:pic>
        <p:nvPicPr>
          <p:cNvPr id="52" name="Picture 2"/>
          <p:cNvPicPr>
            <a:picLocks noChangeAspect="1" noChangeArrowheads="1"/>
          </p:cNvPicPr>
          <p:nvPr userDrawn="1"/>
        </p:nvPicPr>
        <p:blipFill>
          <a:blip r:embed="rId6" cstate="print">
            <a:extLst>
              <a:ext uri="{28A0092B-C50C-407E-A947-70E740481C1C}">
                <a14:useLocalDpi xmlns:a14="http://schemas.microsoft.com/office/drawing/2010/main" xmlns="" val="0"/>
              </a:ext>
            </a:extLst>
          </a:blip>
          <a:srcRect/>
          <a:stretch>
            <a:fillRect/>
          </a:stretch>
        </p:blipFill>
        <p:spPr bwMode="auto">
          <a:xfrm>
            <a:off x="2935248" y="1987620"/>
            <a:ext cx="803074" cy="81242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8" name="TextBox 37"/>
          <p:cNvSpPr txBox="1"/>
          <p:nvPr userDrawn="1"/>
        </p:nvSpPr>
        <p:spPr>
          <a:xfrm>
            <a:off x="1483542" y="4685639"/>
            <a:ext cx="902811" cy="430887"/>
          </a:xfrm>
          <a:prstGeom prst="rect">
            <a:avLst/>
          </a:prstGeom>
          <a:noFill/>
        </p:spPr>
        <p:txBody>
          <a:bodyPr wrap="none" rtlCol="0">
            <a:spAutoFit/>
          </a:bodyPr>
          <a:lstStyle/>
          <a:p>
            <a:pPr algn="ctr"/>
            <a:r>
              <a:rPr lang="en-GB" sz="1100" dirty="0" smtClean="0">
                <a:solidFill>
                  <a:srgbClr val="3F3F3F"/>
                </a:solidFill>
                <a:latin typeface="Open Sans Semibold"/>
                <a:cs typeface="Open Sans Semibold"/>
              </a:rPr>
              <a:t>Facebook:</a:t>
            </a:r>
          </a:p>
          <a:p>
            <a:pPr algn="ctr"/>
            <a:r>
              <a:rPr lang="en-GB" sz="1100" dirty="0" smtClean="0">
                <a:solidFill>
                  <a:srgbClr val="999999"/>
                </a:solidFill>
                <a:latin typeface="Open Sans Semibold"/>
                <a:cs typeface="Open Sans Semibold"/>
              </a:rPr>
              <a:t>VPH-Share</a:t>
            </a:r>
          </a:p>
        </p:txBody>
      </p:sp>
      <p:pic>
        <p:nvPicPr>
          <p:cNvPr id="54" name="Picture 53" descr="facebook500.png"/>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1521553" y="3744699"/>
            <a:ext cx="826789" cy="826789"/>
          </a:xfrm>
          <a:prstGeom prst="rect">
            <a:avLst/>
          </a:prstGeom>
        </p:spPr>
      </p:pic>
      <p:pic>
        <p:nvPicPr>
          <p:cNvPr id="55" name="Picture 54" descr="googleplus-revised.png"/>
          <p:cNvPicPr>
            <a:picLocks noChangeAspect="1"/>
          </p:cNvPicPr>
          <p:nvPr userDrawn="1"/>
        </p:nvPicPr>
        <p:blipFill>
          <a:blip r:embed="rId8" cstate="print">
            <a:extLst>
              <a:ext uri="{28A0092B-C50C-407E-A947-70E740481C1C}">
                <a14:useLocalDpi xmlns:a14="http://schemas.microsoft.com/office/drawing/2010/main" xmlns="" val="0"/>
              </a:ext>
            </a:extLst>
          </a:blip>
          <a:stretch>
            <a:fillRect/>
          </a:stretch>
        </p:blipFill>
        <p:spPr>
          <a:xfrm>
            <a:off x="2926418" y="3744699"/>
            <a:ext cx="828000" cy="828000"/>
          </a:xfrm>
          <a:prstGeom prst="rect">
            <a:avLst/>
          </a:prstGeom>
        </p:spPr>
      </p:pic>
      <p:sp>
        <p:nvSpPr>
          <p:cNvPr id="56" name="TextBox 55"/>
          <p:cNvSpPr txBox="1"/>
          <p:nvPr userDrawn="1"/>
        </p:nvSpPr>
        <p:spPr>
          <a:xfrm>
            <a:off x="4024664" y="4650492"/>
            <a:ext cx="1421596" cy="430887"/>
          </a:xfrm>
          <a:prstGeom prst="rect">
            <a:avLst/>
          </a:prstGeom>
          <a:noFill/>
        </p:spPr>
        <p:txBody>
          <a:bodyPr wrap="none" rtlCol="0">
            <a:spAutoFit/>
          </a:bodyPr>
          <a:lstStyle/>
          <a:p>
            <a:pPr algn="ctr"/>
            <a:r>
              <a:rPr lang="en-GB" sz="1100" dirty="0" smtClean="0">
                <a:solidFill>
                  <a:srgbClr val="3F3F3F"/>
                </a:solidFill>
                <a:latin typeface="Open Sans Semibold"/>
                <a:cs typeface="Open Sans Semibold"/>
              </a:rPr>
              <a:t>Blog:</a:t>
            </a:r>
          </a:p>
          <a:p>
            <a:pPr marL="0" marR="0" indent="0" algn="ctr" defTabSz="914400" rtl="0" eaLnBrk="1" fontAlgn="auto" latinLnBrk="0" hangingPunct="1">
              <a:lnSpc>
                <a:spcPct val="100000"/>
              </a:lnSpc>
              <a:spcBef>
                <a:spcPts val="0"/>
              </a:spcBef>
              <a:spcAft>
                <a:spcPts val="0"/>
              </a:spcAft>
              <a:buClrTx/>
              <a:buSzTx/>
              <a:buFontTx/>
              <a:buNone/>
              <a:tabLst/>
              <a:defRPr/>
            </a:pPr>
            <a:r>
              <a:rPr lang="en-GB" sz="1100" dirty="0" err="1" smtClean="0">
                <a:solidFill>
                  <a:srgbClr val="999999"/>
                </a:solidFill>
                <a:latin typeface="Open Sans Semibold"/>
                <a:cs typeface="Open Sans Semibold"/>
              </a:rPr>
              <a:t>vph-share.eu</a:t>
            </a:r>
            <a:r>
              <a:rPr lang="en-GB" sz="1100" u="none" dirty="0" smtClean="0">
                <a:solidFill>
                  <a:srgbClr val="999999"/>
                </a:solidFill>
                <a:latin typeface="Open Sans Semibold"/>
                <a:cs typeface="Open Sans Semibold"/>
              </a:rPr>
              <a:t>/blog</a:t>
            </a:r>
            <a:endParaRPr lang="en-GB" sz="1100" dirty="0" smtClean="0">
              <a:solidFill>
                <a:srgbClr val="999999"/>
              </a:solidFill>
              <a:latin typeface="Open Sans Semibold"/>
              <a:cs typeface="Open Sans Semibold"/>
            </a:endParaRPr>
          </a:p>
        </p:txBody>
      </p:sp>
      <p:sp>
        <p:nvSpPr>
          <p:cNvPr id="57" name="TextBox 56"/>
          <p:cNvSpPr txBox="1"/>
          <p:nvPr userDrawn="1"/>
        </p:nvSpPr>
        <p:spPr>
          <a:xfrm>
            <a:off x="3824781" y="2905492"/>
            <a:ext cx="1737819" cy="430887"/>
          </a:xfrm>
          <a:prstGeom prst="rect">
            <a:avLst/>
          </a:prstGeom>
          <a:noFill/>
        </p:spPr>
        <p:txBody>
          <a:bodyPr wrap="none" rtlCol="0">
            <a:spAutoFit/>
          </a:bodyPr>
          <a:lstStyle/>
          <a:p>
            <a:pPr algn="ctr"/>
            <a:r>
              <a:rPr lang="en-GB" sz="1100" dirty="0" smtClean="0">
                <a:solidFill>
                  <a:srgbClr val="3F3F3F"/>
                </a:solidFill>
                <a:latin typeface="Open Sans Semibold"/>
                <a:cs typeface="Open Sans Semibold"/>
              </a:rPr>
              <a:t>Email:</a:t>
            </a:r>
          </a:p>
          <a:p>
            <a:pPr algn="ctr"/>
            <a:r>
              <a:rPr lang="en-GB" sz="1100" dirty="0" err="1" smtClean="0">
                <a:solidFill>
                  <a:srgbClr val="999999"/>
                </a:solidFill>
                <a:latin typeface="Open Sans Semibold"/>
                <a:cs typeface="Open Sans Semibold"/>
              </a:rPr>
              <a:t>support@vph-share.eu</a:t>
            </a:r>
            <a:endParaRPr lang="en-GB" sz="1100" dirty="0" smtClean="0">
              <a:solidFill>
                <a:srgbClr val="999999"/>
              </a:solidFill>
              <a:latin typeface="Open Sans Semibold"/>
              <a:cs typeface="Open Sans Semibold"/>
            </a:endParaRPr>
          </a:p>
        </p:txBody>
      </p:sp>
      <p:sp>
        <p:nvSpPr>
          <p:cNvPr id="49" name="Oval 48"/>
          <p:cNvSpPr/>
          <p:nvPr userDrawn="1"/>
        </p:nvSpPr>
        <p:spPr>
          <a:xfrm>
            <a:off x="1571160" y="1979833"/>
            <a:ext cx="828000" cy="828000"/>
          </a:xfrm>
          <a:prstGeom prst="ellipse">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50" name="Picture 49" descr="vph_share_icon_128.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709705" y="2095034"/>
            <a:ext cx="550911" cy="597599"/>
          </a:xfrm>
          <a:prstGeom prst="rect">
            <a:avLst/>
          </a:prstGeom>
        </p:spPr>
      </p:pic>
      <p:sp>
        <p:nvSpPr>
          <p:cNvPr id="58" name="TextBox 57"/>
          <p:cNvSpPr txBox="1"/>
          <p:nvPr userDrawn="1"/>
        </p:nvSpPr>
        <p:spPr>
          <a:xfrm>
            <a:off x="1447800" y="2921379"/>
            <a:ext cx="1074721" cy="430887"/>
          </a:xfrm>
          <a:prstGeom prst="rect">
            <a:avLst/>
          </a:prstGeom>
          <a:noFill/>
        </p:spPr>
        <p:txBody>
          <a:bodyPr wrap="none" rtlCol="0">
            <a:spAutoFit/>
          </a:bodyPr>
          <a:lstStyle/>
          <a:p>
            <a:pPr algn="ctr"/>
            <a:r>
              <a:rPr lang="en-GB" sz="1100" dirty="0" smtClean="0">
                <a:solidFill>
                  <a:srgbClr val="3F3F3F"/>
                </a:solidFill>
                <a:latin typeface="Open Sans Semibold"/>
                <a:cs typeface="Open Sans Semibold"/>
              </a:rPr>
              <a:t>Webpage:</a:t>
            </a:r>
          </a:p>
          <a:p>
            <a:pPr algn="ctr"/>
            <a:r>
              <a:rPr lang="en-GB" sz="1100" dirty="0" err="1" smtClean="0">
                <a:solidFill>
                  <a:srgbClr val="999999"/>
                </a:solidFill>
                <a:latin typeface="Open Sans Semibold"/>
                <a:cs typeface="Open Sans Semibold"/>
              </a:rPr>
              <a:t>vph-share.eu</a:t>
            </a:r>
            <a:endParaRPr lang="en-GB" sz="1100" dirty="0" smtClean="0">
              <a:solidFill>
                <a:srgbClr val="999999"/>
              </a:solidFill>
              <a:latin typeface="Open Sans Semibold"/>
              <a:cs typeface="Open Sans Semibold"/>
            </a:endParaRPr>
          </a:p>
        </p:txBody>
      </p:sp>
      <p:sp>
        <p:nvSpPr>
          <p:cNvPr id="62" name="TextBox 61"/>
          <p:cNvSpPr txBox="1"/>
          <p:nvPr userDrawn="1"/>
        </p:nvSpPr>
        <p:spPr>
          <a:xfrm>
            <a:off x="457200" y="811576"/>
            <a:ext cx="3038963" cy="646331"/>
          </a:xfrm>
          <a:prstGeom prst="rect">
            <a:avLst/>
          </a:prstGeom>
          <a:noFill/>
        </p:spPr>
        <p:txBody>
          <a:bodyPr wrap="none" rtlCol="0">
            <a:spAutoFit/>
          </a:bodyPr>
          <a:lstStyle/>
          <a:p>
            <a:r>
              <a:rPr lang="en-GB" sz="3600" dirty="0" smtClean="0">
                <a:solidFill>
                  <a:srgbClr val="3F3F3F"/>
                </a:solidFill>
                <a:latin typeface="Open Sans Semibold"/>
                <a:cs typeface="Open Sans Semibold"/>
              </a:rPr>
              <a:t>CONTACT US</a:t>
            </a:r>
            <a:endParaRPr lang="en-GB" sz="3600" dirty="0">
              <a:solidFill>
                <a:srgbClr val="3F3F3F"/>
              </a:solidFill>
              <a:latin typeface="Open Sans Semibold"/>
              <a:cs typeface="Open Sans Semibold"/>
            </a:endParaRPr>
          </a:p>
        </p:txBody>
      </p:sp>
      <p:graphicFrame>
        <p:nvGraphicFramePr>
          <p:cNvPr id="25" name="Table 24"/>
          <p:cNvGraphicFramePr>
            <a:graphicFrameLocks noGrp="1"/>
          </p:cNvGraphicFramePr>
          <p:nvPr userDrawn="1">
            <p:extLst>
              <p:ext uri="{D42A27DB-BD31-4B8C-83A1-F6EECF244321}">
                <p14:modId xmlns:p14="http://schemas.microsoft.com/office/powerpoint/2010/main" xmlns="" val="4042082534"/>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37656270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1+#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sortium Partners">
    <p:spTree>
      <p:nvGrpSpPr>
        <p:cNvPr id="1" name=""/>
        <p:cNvGrpSpPr/>
        <p:nvPr/>
      </p:nvGrpSpPr>
      <p:grpSpPr>
        <a:xfrm>
          <a:off x="0" y="0"/>
          <a:ext cx="0" cy="0"/>
          <a:chOff x="0" y="0"/>
          <a:chExt cx="0" cy="0"/>
        </a:xfrm>
      </p:grpSpPr>
      <p:sp>
        <p:nvSpPr>
          <p:cNvPr id="6" name="Rectangle 5"/>
          <p:cNvSpPr/>
          <p:nvPr userDrawn="1"/>
        </p:nvSpPr>
        <p:spPr>
          <a:xfrm>
            <a:off x="11279" y="8182"/>
            <a:ext cx="9132721" cy="6849818"/>
          </a:xfrm>
          <a:prstGeom prst="rect">
            <a:avLst/>
          </a:prstGeom>
          <a:gradFill>
            <a:gsLst>
              <a:gs pos="50000">
                <a:srgbClr val="FFFFFF"/>
              </a:gs>
              <a:gs pos="100000">
                <a:srgbClr val="E0E0E0"/>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7" name="Picture 6"/>
          <p:cNvPicPr>
            <a:picLocks noChangeAspect="1"/>
          </p:cNvPicPr>
          <p:nvPr userDrawn="1"/>
        </p:nvPicPr>
        <p:blipFill>
          <a:blip r:embed="rId2" cstate="print"/>
          <a:stretch>
            <a:fillRect/>
          </a:stretch>
        </p:blipFill>
        <p:spPr>
          <a:xfrm>
            <a:off x="0" y="1093257"/>
            <a:ext cx="9082767" cy="5715000"/>
          </a:xfrm>
          <a:prstGeom prst="rect">
            <a:avLst/>
          </a:prstGeom>
        </p:spPr>
      </p:pic>
      <p:sp>
        <p:nvSpPr>
          <p:cNvPr id="10" name="TextBox 9"/>
          <p:cNvSpPr txBox="1"/>
          <p:nvPr userDrawn="1"/>
        </p:nvSpPr>
        <p:spPr>
          <a:xfrm>
            <a:off x="457200" y="240851"/>
            <a:ext cx="8229600" cy="825949"/>
          </a:xfrm>
          <a:prstGeom prst="rect">
            <a:avLst/>
          </a:prstGeom>
          <a:noFill/>
        </p:spPr>
        <p:txBody>
          <a:bodyPr wrap="none" rtlCol="0" anchor="ctr">
            <a:normAutofit/>
          </a:bodyPr>
          <a:lstStyle/>
          <a:p>
            <a:pPr algn="ctr"/>
            <a:r>
              <a:rPr lang="en-GB" sz="3600" dirty="0" smtClean="0">
                <a:solidFill>
                  <a:srgbClr val="3F3F3F"/>
                </a:solidFill>
                <a:latin typeface="Open Sans Semibold"/>
                <a:cs typeface="Open Sans Semibold"/>
              </a:rPr>
              <a:t>VPH-Share Consortium Partners</a:t>
            </a:r>
            <a:endParaRPr lang="en-GB" sz="3600" dirty="0">
              <a:solidFill>
                <a:srgbClr val="3F3F3F"/>
              </a:solidFill>
              <a:latin typeface="Open Sans Semibold"/>
              <a:cs typeface="Open Sans Semibold"/>
            </a:endParaRPr>
          </a:p>
        </p:txBody>
      </p:sp>
    </p:spTree>
    <p:extLst>
      <p:ext uri="{BB962C8B-B14F-4D97-AF65-F5344CB8AC3E}">
        <p14:creationId xmlns:p14="http://schemas.microsoft.com/office/powerpoint/2010/main" xmlns="" val="393891312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51"/>
            <a:ext cx="8229600" cy="825949"/>
          </a:xfrm>
        </p:spPr>
        <p:txBody>
          <a:bodyPr>
            <a:norm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aphicFrame>
        <p:nvGraphicFramePr>
          <p:cNvPr id="9" name="Table 8"/>
          <p:cNvGraphicFramePr>
            <a:graphicFrameLocks noGrp="1"/>
          </p:cNvGraphicFramePr>
          <p:nvPr userDrawn="1">
            <p:extLst>
              <p:ext uri="{D42A27DB-BD31-4B8C-83A1-F6EECF244321}">
                <p14:modId xmlns:p14="http://schemas.microsoft.com/office/powerpoint/2010/main" xmlns="" val="60871148"/>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8" name="Slide Number Placeholder 9"/>
          <p:cNvSpPr>
            <a:spLocks noGrp="1"/>
          </p:cNvSpPr>
          <p:nvPr>
            <p:ph type="sldNum" sz="quarter" idx="10"/>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graphicFrame>
        <p:nvGraphicFramePr>
          <p:cNvPr id="7" name="Table 6"/>
          <p:cNvGraphicFramePr>
            <a:graphicFrameLocks noGrp="1"/>
          </p:cNvGraphicFramePr>
          <p:nvPr userDrawn="1">
            <p:extLst>
              <p:ext uri="{D42A27DB-BD31-4B8C-83A1-F6EECF244321}">
                <p14:modId xmlns:p14="http://schemas.microsoft.com/office/powerpoint/2010/main" xmlns="" val="1259365693"/>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1200" b="1" dirty="0" smtClean="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5"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normAutofit/>
          </a:bodyPr>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graphicFrame>
        <p:nvGraphicFramePr>
          <p:cNvPr id="7" name="Table 6"/>
          <p:cNvGraphicFramePr>
            <a:graphicFrameLocks noGrp="1"/>
          </p:cNvGraphicFramePr>
          <p:nvPr userDrawn="1">
            <p:extLst>
              <p:ext uri="{D42A27DB-BD31-4B8C-83A1-F6EECF244321}">
                <p14:modId xmlns:p14="http://schemas.microsoft.com/office/powerpoint/2010/main" xmlns="" val="2005845670"/>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6"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norm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aphicFrame>
        <p:nvGraphicFramePr>
          <p:cNvPr id="7" name="Table 6"/>
          <p:cNvGraphicFramePr>
            <a:graphicFrameLocks noGrp="1"/>
          </p:cNvGraphicFramePr>
          <p:nvPr userDrawn="1">
            <p:extLst>
              <p:ext uri="{D42A27DB-BD31-4B8C-83A1-F6EECF244321}">
                <p14:modId xmlns:p14="http://schemas.microsoft.com/office/powerpoint/2010/main" xmlns="" val="4187310054"/>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6"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xmlns="" val="3271341353"/>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5"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76401"/>
            <a:ext cx="2057400" cy="3048000"/>
          </a:xfrm>
        </p:spPr>
        <p:txBody>
          <a:bodyPr vert="eaVert">
            <a:normAutofit/>
          </a:body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graphicFrame>
        <p:nvGraphicFramePr>
          <p:cNvPr id="6" name="Table 5"/>
          <p:cNvGraphicFramePr>
            <a:graphicFrameLocks noGrp="1"/>
          </p:cNvGraphicFramePr>
          <p:nvPr userDrawn="1">
            <p:extLst>
              <p:ext uri="{D42A27DB-BD31-4B8C-83A1-F6EECF244321}">
                <p14:modId xmlns:p14="http://schemas.microsoft.com/office/powerpoint/2010/main" xmlns="" val="4065493868"/>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5"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extLst/>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extLs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a:xfrm>
            <a:off x="3581400" y="6305550"/>
            <a:ext cx="2133600" cy="476250"/>
          </a:xfrm>
          <a:prstGeom prst="rect">
            <a:avLst/>
          </a:prstGeom>
        </p:spPr>
        <p:txBody>
          <a:bodyPr/>
          <a:lstStyle>
            <a:extLst/>
          </a:lstStyle>
          <a:p>
            <a:fld id="{84BF1AA9-7BA7-41A3-8E3E-FFF0EA9F4C26}" type="datetimeFigureOut">
              <a:rPr lang="en-US" smtClean="0"/>
              <a:pPr/>
              <a:t>9/10/2014</a:t>
            </a:fld>
            <a:endParaRPr lang="en-US"/>
          </a:p>
        </p:txBody>
      </p:sp>
      <p:sp>
        <p:nvSpPr>
          <p:cNvPr id="5" name="Symbol zastępczy stopki 4"/>
          <p:cNvSpPr>
            <a:spLocks noGrp="1"/>
          </p:cNvSpPr>
          <p:nvPr>
            <p:ph type="ftr" sz="quarter" idx="11"/>
          </p:nvPr>
        </p:nvSpPr>
        <p:spPr>
          <a:xfrm>
            <a:off x="5715000" y="6305550"/>
            <a:ext cx="2895600" cy="476250"/>
          </a:xfrm>
          <a:prstGeom prst="rect">
            <a:avLst/>
          </a:prstGeom>
        </p:spPr>
        <p:txBody>
          <a:bodyPr/>
          <a:lstStyle>
            <a:extLst/>
          </a:lstStyle>
          <a:p>
            <a:endParaRPr lang="en-US"/>
          </a:p>
        </p:txBody>
      </p:sp>
      <p:sp>
        <p:nvSpPr>
          <p:cNvPr id="6" name="Symbol zastępczy numeru slajdu 5"/>
          <p:cNvSpPr>
            <a:spLocks noGrp="1"/>
          </p:cNvSpPr>
          <p:nvPr>
            <p:ph type="sldNum" sz="quarter" idx="12"/>
          </p:nvPr>
        </p:nvSpPr>
        <p:spPr/>
        <p:txBody>
          <a:bodyPr/>
          <a:lstStyle>
            <a:extLst/>
          </a:lstStyle>
          <a:p>
            <a:fld id="{A36D4C05-56AC-45C7-9E4A-24A7D269E85F}"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A356BB26-2B3E-41C3-92A4-A9396A0C5A76}" type="datetimeFigureOut">
              <a:rPr lang="en-GB" smtClean="0"/>
              <a:pPr/>
              <a:t>10/09/2014</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p:txBody>
          <a:bodyPr/>
          <a:lstStyle/>
          <a:p>
            <a:fld id="{2D7A6F8E-90B4-422E-833C-43B44BDB40A5}" type="slidenum">
              <a:rPr lang="en-GB" smtClean="0"/>
              <a:pPr/>
              <a:t>‹#›</a:t>
            </a:fld>
            <a:endParaRPr lang="en-GB"/>
          </a:p>
        </p:txBody>
      </p:sp>
    </p:spTree>
    <p:extLst>
      <p:ext uri="{BB962C8B-B14F-4D97-AF65-F5344CB8AC3E}">
        <p14:creationId xmlns="" xmlns:p14="http://schemas.microsoft.com/office/powerpoint/2010/main" val="342344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sp>
        <p:nvSpPr>
          <p:cNvPr id="3" name="Content Placeholder 2"/>
          <p:cNvSpPr>
            <a:spLocks noGrp="1"/>
          </p:cNvSpPr>
          <p:nvPr>
            <p:ph sz="half" idx="1"/>
          </p:nvPr>
        </p:nvSpPr>
        <p:spPr>
          <a:xfrm>
            <a:off x="457200" y="1219200"/>
            <a:ext cx="4038600" cy="4906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4038600" cy="4906963"/>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vph_share_icon_128.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29419"/>
            <a:ext cx="353601" cy="383567"/>
          </a:xfrm>
          <a:prstGeom prst="rect">
            <a:avLst/>
          </a:prstGeom>
        </p:spPr>
      </p:pic>
      <p:graphicFrame>
        <p:nvGraphicFramePr>
          <p:cNvPr id="11" name="Table 10"/>
          <p:cNvGraphicFramePr>
            <a:graphicFrameLocks noGrp="1"/>
          </p:cNvGraphicFramePr>
          <p:nvPr userDrawn="1">
            <p:extLst>
              <p:ext uri="{D42A27DB-BD31-4B8C-83A1-F6EECF244321}">
                <p14:modId xmlns:p14="http://schemas.microsoft.com/office/powerpoint/2010/main" xmlns="" val="1871196075"/>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7"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Click to edit Master title style</a:t>
            </a:r>
            <a:endParaRPr lang="en-US"/>
          </a:p>
        </p:txBody>
      </p:sp>
      <p:graphicFrame>
        <p:nvGraphicFramePr>
          <p:cNvPr id="7" name="Table 6"/>
          <p:cNvGraphicFramePr>
            <a:graphicFrameLocks noGrp="1"/>
          </p:cNvGraphicFramePr>
          <p:nvPr userDrawn="1">
            <p:extLst>
              <p:ext uri="{D42A27DB-BD31-4B8C-83A1-F6EECF244321}">
                <p14:modId xmlns:p14="http://schemas.microsoft.com/office/powerpoint/2010/main" xmlns="" val="2549053062"/>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4"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xmlns="" val="3766241659"/>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l-PL" sz="1200" b="0" smtClean="0">
                          <a:solidFill>
                            <a:srgbClr val="898989"/>
                          </a:solidFill>
                          <a:latin typeface="Open Sans Light"/>
                          <a:cs typeface="Open Sans Light"/>
                        </a:rPr>
                        <a:t>VPH2014, Trondheim, Norway</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gn="r">
                        <a:tabLst/>
                      </a:pPr>
                      <a:r>
                        <a:rPr lang="pl-PL" sz="1200" b="0" baseline="0" smtClean="0">
                          <a:solidFill>
                            <a:srgbClr val="898989"/>
                          </a:solidFill>
                          <a:latin typeface="Open Sans Light"/>
                          <a:cs typeface="Open Sans Light"/>
                        </a:rPr>
                        <a:t>11-09-2014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3" name="Slide Number Placeholder 9"/>
          <p:cNvSpPr>
            <a:spLocks noGrp="1"/>
          </p:cNvSpPr>
          <p:nvPr>
            <p:ph type="sldNum" sz="quarter" idx="4"/>
          </p:nvPr>
        </p:nvSpPr>
        <p:spPr>
          <a:xfrm>
            <a:off x="6400800" y="6356350"/>
            <a:ext cx="22860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ll Layout">
    <p:spTree>
      <p:nvGrpSpPr>
        <p:cNvPr id="1" name=""/>
        <p:cNvGrpSpPr/>
        <p:nvPr/>
      </p:nvGrpSpPr>
      <p:grpSpPr>
        <a:xfrm>
          <a:off x="0" y="0"/>
          <a:ext cx="0" cy="0"/>
          <a:chOff x="0" y="0"/>
          <a:chExt cx="0" cy="0"/>
        </a:xfrm>
      </p:grpSpPr>
      <p:sp>
        <p:nvSpPr>
          <p:cNvPr id="3" name="Rectangle 2"/>
          <p:cNvSpPr/>
          <p:nvPr userDrawn="1"/>
        </p:nvSpPr>
        <p:spPr>
          <a:xfrm>
            <a:off x="304800" y="6248400"/>
            <a:ext cx="685800" cy="533400"/>
          </a:xfrm>
          <a:prstGeom prst="rect">
            <a:avLst/>
          </a:prstGeom>
          <a:solidFill>
            <a:srgbClr val="F2F2F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4"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extLst>
      <p:ext uri="{BB962C8B-B14F-4D97-AF65-F5344CB8AC3E}">
        <p14:creationId xmlns:p14="http://schemas.microsoft.com/office/powerpoint/2010/main" xmlns="" val="284528252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ation Layout">
    <p:spTree>
      <p:nvGrpSpPr>
        <p:cNvPr id="1" name=""/>
        <p:cNvGrpSpPr/>
        <p:nvPr/>
      </p:nvGrpSpPr>
      <p:grpSpPr>
        <a:xfrm>
          <a:off x="0" y="0"/>
          <a:ext cx="0" cy="0"/>
          <a:chOff x="0" y="0"/>
          <a:chExt cx="0" cy="0"/>
        </a:xfrm>
      </p:grpSpPr>
      <p:sp>
        <p:nvSpPr>
          <p:cNvPr id="10" name="Content Placeholder 5"/>
          <p:cNvSpPr>
            <a:spLocks noGrp="1"/>
          </p:cNvSpPr>
          <p:nvPr>
            <p:ph sz="quarter" idx="12" hasCustomPrompt="1"/>
          </p:nvPr>
        </p:nvSpPr>
        <p:spPr>
          <a:xfrm>
            <a:off x="0" y="0"/>
            <a:ext cx="9144000" cy="6858000"/>
          </a:xfrm>
        </p:spPr>
        <p:txBody>
          <a:bodyPr anchor="ctr">
            <a:normAutofit/>
          </a:bodyPr>
          <a:lstStyle>
            <a:lvl1pPr marL="0" indent="0">
              <a:buNone/>
              <a:defRPr sz="18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Format Background with Image</a:t>
            </a:r>
            <a:endParaRPr lang="en-US" dirty="0"/>
          </a:p>
        </p:txBody>
      </p:sp>
      <p:sp>
        <p:nvSpPr>
          <p:cNvPr id="6" name="Text Placeholder 4"/>
          <p:cNvSpPr>
            <a:spLocks noGrp="1"/>
          </p:cNvSpPr>
          <p:nvPr>
            <p:ph type="body" sz="quarter" idx="3" hasCustomPrompt="1"/>
          </p:nvPr>
        </p:nvSpPr>
        <p:spPr>
          <a:xfrm>
            <a:off x="4645025" y="533400"/>
            <a:ext cx="4041775" cy="63976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Author</a:t>
            </a:r>
          </a:p>
        </p:txBody>
      </p:sp>
      <p:sp>
        <p:nvSpPr>
          <p:cNvPr id="7" name="Content Placeholder 5"/>
          <p:cNvSpPr>
            <a:spLocks noGrp="1"/>
          </p:cNvSpPr>
          <p:nvPr>
            <p:ph sz="quarter" idx="4" hasCustomPrompt="1"/>
          </p:nvPr>
        </p:nvSpPr>
        <p:spPr>
          <a:xfrm>
            <a:off x="4645025" y="1371600"/>
            <a:ext cx="4041775" cy="4754563"/>
          </a:xfrm>
        </p:spPr>
        <p:txBody>
          <a:bodyPr>
            <a:normAutofit/>
          </a:bodyPr>
          <a:lstStyle>
            <a:lvl1pPr marL="0" indent="0">
              <a:buNone/>
              <a:defRPr sz="18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Quotation</a:t>
            </a:r>
            <a:endParaRPr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4251895563"/>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8" name="Slide Number Placeholder 9"/>
          <p:cNvSpPr>
            <a:spLocks noGrp="1"/>
          </p:cNvSpPr>
          <p:nvPr>
            <p:ph type="sldNum" sz="quarter" idx="13"/>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extLst>
      <p:ext uri="{BB962C8B-B14F-4D97-AF65-F5344CB8AC3E}">
        <p14:creationId xmlns:p14="http://schemas.microsoft.com/office/powerpoint/2010/main" xmlns="" val="382209828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gue White Slide">
    <p:spTree>
      <p:nvGrpSpPr>
        <p:cNvPr id="1" name=""/>
        <p:cNvGrpSpPr/>
        <p:nvPr/>
      </p:nvGrpSpPr>
      <p:grpSpPr>
        <a:xfrm>
          <a:off x="0" y="0"/>
          <a:ext cx="0" cy="0"/>
          <a:chOff x="0" y="0"/>
          <a:chExt cx="0" cy="0"/>
        </a:xfrm>
      </p:grpSpPr>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2" cstate="print">
            <a:extLst>
              <a:ext uri="{28A0092B-C50C-407E-A947-70E740481C1C}">
                <a14:useLocalDpi xmlns:a14="http://schemas.microsoft.com/office/drawing/2010/main" xmlns=""/>
              </a:ext>
            </a:extLst>
          </a:blip>
          <a:stretch>
            <a:fillRect/>
          </a:stretch>
        </p:blipFill>
        <p:spPr>
          <a:xfrm>
            <a:off x="1066798" y="733287"/>
            <a:ext cx="772715" cy="838200"/>
          </a:xfrm>
          <a:prstGeom prst="rect">
            <a:avLst/>
          </a:prstGeom>
        </p:spPr>
      </p:pic>
      <p:sp>
        <p:nvSpPr>
          <p:cNvPr id="11" name="Title 1"/>
          <p:cNvSpPr>
            <a:spLocks noGrp="1"/>
          </p:cNvSpPr>
          <p:nvPr>
            <p:ph type="ctrTitle" hasCustomPrompt="1"/>
          </p:nvPr>
        </p:nvSpPr>
        <p:spPr>
          <a:xfrm>
            <a:off x="1066799" y="1923387"/>
            <a:ext cx="7401889" cy="743613"/>
          </a:xfrm>
        </p:spPr>
        <p:txBody>
          <a:bodyPr anchor="t"/>
          <a:lstStyle>
            <a:lvl1pPr>
              <a:defRPr sz="3600" baseline="0">
                <a:solidFill>
                  <a:srgbClr val="515151"/>
                </a:solidFill>
              </a:defRPr>
            </a:lvl1pPr>
          </a:lstStyle>
          <a:p>
            <a:r>
              <a:rPr lang="en-US" dirty="0" smtClean="0"/>
              <a:t>Click to edit Title</a:t>
            </a:r>
            <a:endParaRPr lang="en-US" dirty="0"/>
          </a:p>
        </p:txBody>
      </p:sp>
      <p:sp>
        <p:nvSpPr>
          <p:cNvPr id="12"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898989"/>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pic>
        <p:nvPicPr>
          <p:cNvPr id="14" name="Picture 13" descr="vph_share_icon_128.png"/>
          <p:cNvPicPr>
            <a:picLocks noChangeAspect="1"/>
          </p:cNvPicPr>
          <p:nvPr userDrawn="1"/>
        </p:nvPicPr>
        <p:blipFill>
          <a:blip r:embed="rId3" cstate="screen">
            <a:extLst>
              <a:ext uri="{28A0092B-C50C-407E-A947-70E740481C1C}">
                <a14:useLocalDpi xmlns:a14="http://schemas.microsoft.com/office/drawing/2010/main" xmlns=""/>
              </a:ext>
            </a:extLst>
          </a:blip>
          <a:stretch>
            <a:fillRect/>
          </a:stretch>
        </p:blipFill>
        <p:spPr>
          <a:xfrm>
            <a:off x="457200" y="6329419"/>
            <a:ext cx="353601" cy="383567"/>
          </a:xfrm>
          <a:prstGeom prst="rect">
            <a:avLst/>
          </a:prstGeom>
        </p:spPr>
      </p:pic>
      <p:sp>
        <p:nvSpPr>
          <p:cNvPr id="3"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latin typeface="Open Sans"/>
                <a:cs typeface="Open Sans"/>
              </a:defRPr>
            </a:lvl1pPr>
          </a:lstStyle>
          <a:p>
            <a:pPr lvl="0"/>
            <a:r>
              <a:rPr lang="en-GB" dirty="0" smtClean="0"/>
              <a:t>Click to edit Subtitle</a:t>
            </a:r>
            <a:endParaRPr lang="en-GB" dirty="0"/>
          </a:p>
        </p:txBody>
      </p:sp>
      <p:graphicFrame>
        <p:nvGraphicFramePr>
          <p:cNvPr id="15" name="Table 14"/>
          <p:cNvGraphicFramePr>
            <a:graphicFrameLocks noGrp="1"/>
          </p:cNvGraphicFramePr>
          <p:nvPr userDrawn="1">
            <p:extLst>
              <p:ext uri="{D42A27DB-BD31-4B8C-83A1-F6EECF244321}">
                <p14:modId xmlns:p14="http://schemas.microsoft.com/office/powerpoint/2010/main" xmlns="" val="636884671"/>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898989"/>
                          </a:solidFill>
                          <a:latin typeface="Open Sans"/>
                          <a:cs typeface="Open Sans"/>
                        </a:rPr>
                        <a:t>VPH-Share</a:t>
                      </a:r>
                      <a:endParaRPr lang="en-GB" sz="1200" b="0" dirty="0">
                        <a:solidFill>
                          <a:srgbClr val="898989"/>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898989"/>
                          </a:solidFill>
                          <a:latin typeface="Open Sans Light"/>
                          <a:cs typeface="Open Sans Light"/>
                        </a:rPr>
                        <a:t>#Y3Review</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898989"/>
                          </a:solidFill>
                          <a:latin typeface="Open Sans Light"/>
                          <a:cs typeface="Open Sans Light"/>
                        </a:rPr>
                        <a:t>23-May-14</a:t>
                      </a: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898989"/>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
        <p:nvSpPr>
          <p:cNvPr id="13"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extLst>
      <p:ext uri="{BB962C8B-B14F-4D97-AF65-F5344CB8AC3E}">
        <p14:creationId xmlns:p14="http://schemas.microsoft.com/office/powerpoint/2010/main" xmlns="" val="7455944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1000"/>
                                        <p:tgtEl>
                                          <p:spTgt spid="3">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1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1000"/>
                        <p:tgtEl>
                          <p:spTgt spid="12"/>
                        </p:tgtEl>
                      </p:cBhvr>
                    </p:animEffect>
                  </p:childTnLst>
                </p:cTn>
              </p:par>
            </p:tnLst>
          </p:tmpl>
        </p:tmplLst>
      </p:bldP>
      <p:bldP spid="3" grpId="0" build="p">
        <p:tmplLst>
          <p:tmpl lvl="1">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gue Grey Slide">
    <p:bg>
      <p:bgPr>
        <a:solidFill>
          <a:srgbClr val="3F3F3F"/>
        </a:solidFill>
        <a:effectLst/>
      </p:bgPr>
    </p:bg>
    <p:spTree>
      <p:nvGrpSpPr>
        <p:cNvPr id="1" name=""/>
        <p:cNvGrpSpPr/>
        <p:nvPr/>
      </p:nvGrpSpPr>
      <p:grpSpPr>
        <a:xfrm>
          <a:off x="0" y="0"/>
          <a:ext cx="0" cy="0"/>
          <a:chOff x="0" y="0"/>
          <a:chExt cx="0" cy="0"/>
        </a:xfrm>
      </p:grpSpPr>
      <p:pic>
        <p:nvPicPr>
          <p:cNvPr id="8" name="Picture 7" descr="vph_share_icon_128.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57200" y="6329419"/>
            <a:ext cx="353601" cy="383567"/>
          </a:xfrm>
          <a:prstGeom prst="rect">
            <a:avLst/>
          </a:prstGeom>
        </p:spPr>
      </p:pic>
      <p:sp>
        <p:nvSpPr>
          <p:cNvPr id="9" name="Rounded Rectangle 8"/>
          <p:cNvSpPr/>
          <p:nvPr userDrawn="1"/>
        </p:nvSpPr>
        <p:spPr>
          <a:xfrm>
            <a:off x="-685799" y="685800"/>
            <a:ext cx="2623928" cy="914400"/>
          </a:xfrm>
          <a:prstGeom prst="roundRect">
            <a:avLst>
              <a:gd name="adj" fmla="val 11136"/>
            </a:avLst>
          </a:prstGeom>
          <a:solidFill>
            <a:srgbClr val="E0E0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0" name="Picture 9" descr="vph_share_icon_128.png"/>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66798" y="733287"/>
            <a:ext cx="772715" cy="838200"/>
          </a:xfrm>
          <a:prstGeom prst="rect">
            <a:avLst/>
          </a:prstGeom>
        </p:spPr>
      </p:pic>
      <p:sp>
        <p:nvSpPr>
          <p:cNvPr id="13" name="Title 1"/>
          <p:cNvSpPr>
            <a:spLocks noGrp="1"/>
          </p:cNvSpPr>
          <p:nvPr>
            <p:ph type="ctrTitle" hasCustomPrompt="1"/>
          </p:nvPr>
        </p:nvSpPr>
        <p:spPr>
          <a:xfrm>
            <a:off x="1066799" y="1923387"/>
            <a:ext cx="7401889" cy="743613"/>
          </a:xfrm>
        </p:spPr>
        <p:txBody>
          <a:bodyPr anchor="t"/>
          <a:lstStyle>
            <a:lvl1pPr>
              <a:defRPr sz="3600" baseline="0">
                <a:solidFill>
                  <a:srgbClr val="E0E0E0"/>
                </a:solidFill>
              </a:defRPr>
            </a:lvl1pPr>
          </a:lstStyle>
          <a:p>
            <a:r>
              <a:rPr lang="en-US" dirty="0" smtClean="0"/>
              <a:t>Click to edit Title</a:t>
            </a:r>
            <a:endParaRPr lang="en-US" dirty="0"/>
          </a:p>
        </p:txBody>
      </p:sp>
      <p:sp>
        <p:nvSpPr>
          <p:cNvPr id="14" name="Subtitle 2"/>
          <p:cNvSpPr>
            <a:spLocks noGrp="1"/>
          </p:cNvSpPr>
          <p:nvPr>
            <p:ph type="subTitle" idx="1" hasCustomPrompt="1"/>
          </p:nvPr>
        </p:nvSpPr>
        <p:spPr>
          <a:xfrm>
            <a:off x="1066798" y="3429000"/>
            <a:ext cx="7407193" cy="1295399"/>
          </a:xfrm>
        </p:spPr>
        <p:txBody>
          <a:bodyPr>
            <a:normAutofit/>
          </a:bodyPr>
          <a:lstStyle>
            <a:lvl1pPr marL="0" indent="0" algn="l">
              <a:buNone/>
              <a:defRPr sz="2800">
                <a:solidFill>
                  <a:srgbClr val="E0E0E0"/>
                </a:solidFill>
                <a:latin typeface="Open Sans Light"/>
                <a:cs typeface="Open Sans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a:t>
            </a:r>
            <a:r>
              <a:rPr lang="en-US" dirty="0" err="1" smtClean="0"/>
              <a:t>Subsubtitle</a:t>
            </a:r>
            <a:endParaRPr lang="en-US" dirty="0"/>
          </a:p>
        </p:txBody>
      </p:sp>
      <p:sp>
        <p:nvSpPr>
          <p:cNvPr id="15" name="Text Placeholder 2"/>
          <p:cNvSpPr>
            <a:spLocks noGrp="1"/>
          </p:cNvSpPr>
          <p:nvPr>
            <p:ph type="body" sz="quarter" idx="10" hasCustomPrompt="1"/>
          </p:nvPr>
        </p:nvSpPr>
        <p:spPr>
          <a:xfrm>
            <a:off x="1066800" y="2667000"/>
            <a:ext cx="7402513" cy="609600"/>
          </a:xfrm>
        </p:spPr>
        <p:txBody>
          <a:bodyPr>
            <a:normAutofit/>
          </a:bodyPr>
          <a:lstStyle>
            <a:lvl1pPr marL="0" indent="0">
              <a:buNone/>
              <a:defRPr sz="3200" baseline="0">
                <a:solidFill>
                  <a:srgbClr val="E0E0E0"/>
                </a:solidFill>
                <a:latin typeface="Open Sans"/>
                <a:cs typeface="Open Sans"/>
              </a:defRPr>
            </a:lvl1pPr>
          </a:lstStyle>
          <a:p>
            <a:pPr lvl="0"/>
            <a:r>
              <a:rPr lang="en-GB" dirty="0" smtClean="0"/>
              <a:t>Click to edit </a:t>
            </a:r>
            <a:r>
              <a:rPr lang="en-GB" dirty="0" err="1" smtClean="0"/>
              <a:t>SubTitle</a:t>
            </a:r>
            <a:endParaRPr lang="en-GB" dirty="0"/>
          </a:p>
        </p:txBody>
      </p:sp>
      <p:graphicFrame>
        <p:nvGraphicFramePr>
          <p:cNvPr id="12" name="Table 11"/>
          <p:cNvGraphicFramePr>
            <a:graphicFrameLocks noGrp="1"/>
          </p:cNvGraphicFramePr>
          <p:nvPr userDrawn="1">
            <p:extLst>
              <p:ext uri="{D42A27DB-BD31-4B8C-83A1-F6EECF244321}">
                <p14:modId xmlns:p14="http://schemas.microsoft.com/office/powerpoint/2010/main" xmlns="" val="1914373526"/>
              </p:ext>
            </p:extLst>
          </p:nvPr>
        </p:nvGraphicFramePr>
        <p:xfrm>
          <a:off x="769941" y="6357027"/>
          <a:ext cx="7938052" cy="370840"/>
        </p:xfrm>
        <a:graphic>
          <a:graphicData uri="http://schemas.openxmlformats.org/drawingml/2006/table">
            <a:tbl>
              <a:tblPr firstRow="1" bandRow="1">
                <a:tableStyleId>{5C22544A-7EE6-4342-B048-85BDC9FD1C3A}</a:tableStyleId>
              </a:tblPr>
              <a:tblGrid>
                <a:gridCol w="982659"/>
                <a:gridCol w="5486400"/>
                <a:gridCol w="990600"/>
                <a:gridCol w="478393"/>
              </a:tblGrid>
              <a:tr h="370840">
                <a:tc>
                  <a:txBody>
                    <a:bodyPr/>
                    <a:lstStyle/>
                    <a:p>
                      <a:r>
                        <a:rPr lang="en-GB" sz="1200" b="0" dirty="0" smtClean="0">
                          <a:solidFill>
                            <a:srgbClr val="ECF0F1"/>
                          </a:solidFill>
                          <a:latin typeface="Open Sans"/>
                          <a:cs typeface="Open Sans"/>
                        </a:rPr>
                        <a:t>VPH-Share</a:t>
                      </a:r>
                      <a:endParaRPr lang="en-GB" sz="1200" b="0" dirty="0">
                        <a:solidFill>
                          <a:srgbClr val="ECF0F1"/>
                        </a:solidFill>
                        <a:latin typeface="Open Sans"/>
                        <a:cs typeface="Open San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GB" sz="1200" b="0" dirty="0" smtClean="0">
                          <a:solidFill>
                            <a:srgbClr val="ECF0F1"/>
                          </a:solidFill>
                          <a:latin typeface="Open Sans Light"/>
                          <a:cs typeface="Open Sans Light"/>
                        </a:rPr>
                        <a:t>#Y3Review</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GB" sz="1200" b="0" dirty="0" smtClean="0">
                          <a:solidFill>
                            <a:srgbClr val="ECF0F1"/>
                          </a:solidFill>
                          <a:latin typeface="Open Sans Light"/>
                          <a:cs typeface="Open Sans Light"/>
                        </a:rPr>
                        <a:t>23-May-14</a:t>
                      </a: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endParaRPr lang="en-GB" sz="1200" b="0" dirty="0">
                        <a:solidFill>
                          <a:srgbClr val="ECF0F1"/>
                        </a:solidFill>
                        <a:latin typeface="Open Sans Light"/>
                        <a:cs typeface="Open Sans Ligh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xmlns="" val="17641006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1000" fill="hold"/>
                                        <p:tgtEl>
                                          <p:spTgt spid="9"/>
                                        </p:tgtEl>
                                        <p:attrNameLst>
                                          <p:attrName>ppt_x</p:attrName>
                                        </p:attrNameLst>
                                      </p:cBhvr>
                                      <p:tavLst>
                                        <p:tav tm="0">
                                          <p:val>
                                            <p:strVal val="0-#ppt_w/2"/>
                                          </p:val>
                                        </p:tav>
                                        <p:tav tm="100000">
                                          <p:val>
                                            <p:strVal val="#ppt_x"/>
                                          </p:val>
                                        </p:tav>
                                      </p:tavLst>
                                    </p:anim>
                                    <p:anim calcmode="lin" valueType="num">
                                      <p:cBhvr additive="base">
                                        <p:cTn id="8" dur="10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 presetClass="entr" presetSubtype="0"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1000"/>
                                        <p:tgtEl>
                                          <p:spTgt spid="1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xEl>
                                              <p:pRg st="0" end="0"/>
                                            </p:txEl>
                                          </p:spTgt>
                                        </p:tgtEl>
                                        <p:attrNameLst>
                                          <p:attrName>style.visibility</p:attrName>
                                        </p:attrNameLst>
                                      </p:cBhvr>
                                      <p:to>
                                        <p:strVal val="visible"/>
                                      </p:to>
                                    </p:set>
                                    <p:animEffect transition="in" filter="fade">
                                      <p:cBhvr>
                                        <p:cTn id="18" dur="1000"/>
                                        <p:tgtEl>
                                          <p:spTgt spid="1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fade">
                                      <p:cBhvr>
                                        <p:cTn id="21" dur="10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1000"/>
                        <p:tgtEl>
                          <p:spTgt spid="14"/>
                        </p:tgtEl>
                      </p:cBhvr>
                    </p:animEffect>
                  </p:childTnLst>
                </p:cTn>
              </p:par>
            </p:tnLst>
          </p:tmpl>
        </p:tmplLst>
      </p:bldP>
      <p:bldP spid="15" grpId="0" build="p">
        <p:tmplLst>
          <p:tmpl lvl="1">
            <p:tnLst>
              <p:par>
                <p:cTn presetID="10" presetClass="entr" presetSubtype="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1000"/>
                        <p:tgtEl>
                          <p:spTgt spid="15"/>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0000">
              <a:schemeClr val="bg1"/>
            </a:gs>
            <a:gs pos="100000">
              <a:srgbClr val="E0E0E0">
                <a:alpha val="50000"/>
              </a:srgb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40851"/>
            <a:ext cx="8229600" cy="825949"/>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219200"/>
            <a:ext cx="8229600" cy="4906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5" name="Picture 14" descr="vph_share_icon_128.png"/>
          <p:cNvPicPr>
            <a:picLocks noChangeAspect="1"/>
          </p:cNvPicPr>
          <p:nvPr userDrawn="1"/>
        </p:nvPicPr>
        <p:blipFill>
          <a:blip r:embed="rId27" cstate="print">
            <a:extLst>
              <a:ext uri="{28A0092B-C50C-407E-A947-70E740481C1C}">
                <a14:useLocalDpi xmlns:a14="http://schemas.microsoft.com/office/drawing/2010/main" xmlns="" val="0"/>
              </a:ext>
            </a:extLst>
          </a:blip>
          <a:stretch>
            <a:fillRect/>
          </a:stretch>
        </p:blipFill>
        <p:spPr>
          <a:xfrm>
            <a:off x="457200" y="6329419"/>
            <a:ext cx="353601" cy="383567"/>
          </a:xfrm>
          <a:prstGeom prst="rect">
            <a:avLst/>
          </a:prstGeom>
        </p:spPr>
      </p:pic>
      <p:sp>
        <p:nvSpPr>
          <p:cNvPr id="10" name="Slide Number Placeholder 9"/>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290593-E10C-3642-8720-496C4E50AFEB}"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73" r:id="rId6"/>
    <p:sldLayoutId id="2147483669" r:id="rId7"/>
    <p:sldLayoutId id="2147483667" r:id="rId8"/>
    <p:sldLayoutId id="2147483660" r:id="rId9"/>
    <p:sldLayoutId id="2147483672" r:id="rId10"/>
    <p:sldLayoutId id="2147483666" r:id="rId11"/>
    <p:sldLayoutId id="2147483663" r:id="rId12"/>
    <p:sldLayoutId id="2147483665" r:id="rId13"/>
    <p:sldLayoutId id="2147483664" r:id="rId14"/>
    <p:sldLayoutId id="2147483671" r:id="rId15"/>
    <p:sldLayoutId id="2147483662" r:id="rId16"/>
    <p:sldLayoutId id="2147483670" r:id="rId17"/>
    <p:sldLayoutId id="2147483668" r:id="rId18"/>
    <p:sldLayoutId id="2147483653" r:id="rId19"/>
    <p:sldLayoutId id="2147483656" r:id="rId20"/>
    <p:sldLayoutId id="2147483657" r:id="rId21"/>
    <p:sldLayoutId id="2147483658" r:id="rId22"/>
    <p:sldLayoutId id="2147483659" r:id="rId23"/>
    <p:sldLayoutId id="2147483674" r:id="rId24"/>
    <p:sldLayoutId id="2147483675" r:id="rId25"/>
  </p:sldLayoutIdLst>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hf hdr="0" ftr="0" dt="0"/>
  <p:txStyles>
    <p:titleStyle>
      <a:lvl1pPr algn="l" defTabSz="914400" rtl="0" eaLnBrk="1" latinLnBrk="0" hangingPunct="1">
        <a:spcBef>
          <a:spcPct val="0"/>
        </a:spcBef>
        <a:buNone/>
        <a:defRPr sz="3600" kern="1200">
          <a:solidFill>
            <a:srgbClr val="515151"/>
          </a:solidFill>
          <a:latin typeface="Open Sans Semibold"/>
          <a:ea typeface="+mj-ea"/>
          <a:cs typeface="Open Sans Semibold"/>
        </a:defRPr>
      </a:lvl1pPr>
    </p:titleStyle>
    <p:bodyStyle>
      <a:lvl1pPr marL="342900" indent="-342900" algn="l" defTabSz="914400" rtl="0" eaLnBrk="1" latinLnBrk="0" hangingPunct="1">
        <a:spcBef>
          <a:spcPct val="20000"/>
        </a:spcBef>
        <a:buFont typeface="Arial" pitchFamily="34" charset="0"/>
        <a:buChar char="•"/>
        <a:defRPr sz="3200" kern="1200">
          <a:solidFill>
            <a:srgbClr val="797979"/>
          </a:solidFill>
          <a:latin typeface="Open Sans"/>
          <a:ea typeface="+mn-ea"/>
          <a:cs typeface="Open Sans"/>
        </a:defRPr>
      </a:lvl1pPr>
      <a:lvl2pPr marL="742950" indent="-285750" algn="l" defTabSz="914400" rtl="0" eaLnBrk="1" latinLnBrk="0" hangingPunct="1">
        <a:spcBef>
          <a:spcPct val="20000"/>
        </a:spcBef>
        <a:buFont typeface="Arial" pitchFamily="34" charset="0"/>
        <a:buChar char="–"/>
        <a:defRPr sz="2800" kern="1200">
          <a:solidFill>
            <a:srgbClr val="797979"/>
          </a:solidFill>
          <a:latin typeface="Open Sans"/>
          <a:ea typeface="+mn-ea"/>
          <a:cs typeface="Open Sans"/>
        </a:defRPr>
      </a:lvl2pPr>
      <a:lvl3pPr marL="1143000" indent="-228600" algn="l" defTabSz="914400" rtl="0" eaLnBrk="1" latinLnBrk="0" hangingPunct="1">
        <a:spcBef>
          <a:spcPct val="20000"/>
        </a:spcBef>
        <a:buFont typeface="Arial" pitchFamily="34" charset="0"/>
        <a:buChar char="•"/>
        <a:defRPr sz="2400" kern="1200">
          <a:solidFill>
            <a:srgbClr val="797979"/>
          </a:solidFill>
          <a:latin typeface="Open Sans"/>
          <a:ea typeface="+mn-ea"/>
          <a:cs typeface="Open Sans"/>
        </a:defRPr>
      </a:lvl3pPr>
      <a:lvl4pPr marL="1600200" indent="-228600" algn="l" defTabSz="914400" rtl="0" eaLnBrk="1" latinLnBrk="0" hangingPunct="1">
        <a:spcBef>
          <a:spcPct val="20000"/>
        </a:spcBef>
        <a:buFont typeface="Arial" pitchFamily="34" charset="0"/>
        <a:buChar char="–"/>
        <a:defRPr sz="2000" kern="1200">
          <a:solidFill>
            <a:srgbClr val="797979"/>
          </a:solidFill>
          <a:latin typeface="Open Sans"/>
          <a:ea typeface="+mn-ea"/>
          <a:cs typeface="Open Sans"/>
        </a:defRPr>
      </a:lvl4pPr>
      <a:lvl5pPr marL="2057400" indent="-228600" algn="l" defTabSz="914400" rtl="0" eaLnBrk="1" latinLnBrk="0" hangingPunct="1">
        <a:spcBef>
          <a:spcPct val="20000"/>
        </a:spcBef>
        <a:buFont typeface="Arial" pitchFamily="34" charset="0"/>
        <a:buChar char="»"/>
        <a:defRPr sz="2000" kern="1200">
          <a:solidFill>
            <a:srgbClr val="797979"/>
          </a:solidFill>
          <a:latin typeface="Open Sans"/>
          <a:ea typeface="+mn-ea"/>
          <a:cs typeface="Open San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28.png"/><Relationship Id="rId2" Type="http://schemas.openxmlformats.org/officeDocument/2006/relationships/image" Target="../media/image13.png"/><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22.png"/><Relationship Id="rId4" Type="http://schemas.openxmlformats.org/officeDocument/2006/relationships/image" Target="../media/image4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43.png"/><Relationship Id="rId5" Type="http://schemas.openxmlformats.org/officeDocument/2006/relationships/image" Target="../media/image13.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6.jpe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jpeg"/><Relationship Id="rId7" Type="http://schemas.openxmlformats.org/officeDocument/2006/relationships/image" Target="../media/image53.png"/><Relationship Id="rId2" Type="http://schemas.openxmlformats.org/officeDocument/2006/relationships/image" Target="../media/image48.jpeg"/><Relationship Id="rId1" Type="http://schemas.openxmlformats.org/officeDocument/2006/relationships/slideLayout" Target="../slideLayouts/slideLayout25.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7.xml.rels><?xml version="1.0" encoding="UTF-8" standalone="yes"?>
<Relationships xmlns="http://schemas.openxmlformats.org/package/2006/relationships"><Relationship Id="rId3" Type="http://schemas.openxmlformats.org/officeDocument/2006/relationships/hyperlink" Target="http://dice.cyfronet.pl/" TargetMode="External"/><Relationship Id="rId2" Type="http://schemas.openxmlformats.org/officeDocument/2006/relationships/hyperlink" Target="https://vph.cyfronet.pl/tutorial" TargetMode="External"/><Relationship Id="rId1" Type="http://schemas.openxmlformats.org/officeDocument/2006/relationships/slideLayout" Target="../slideLayouts/slideLayout5.xml"/><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22.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3.png"/><Relationship Id="rId3" Type="http://schemas.openxmlformats.org/officeDocument/2006/relationships/image" Target="../media/image22.png"/><Relationship Id="rId7" Type="http://schemas.openxmlformats.org/officeDocument/2006/relationships/image" Target="../media/image29.png"/><Relationship Id="rId12" Type="http://schemas.openxmlformats.org/officeDocument/2006/relationships/image" Target="../media/image14.png"/><Relationship Id="rId2" Type="http://schemas.openxmlformats.org/officeDocument/2006/relationships/notesSlide" Target="../notesSlides/notesSlide4.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image" Target="../media/image28.png"/><Relationship Id="rId11" Type="http://schemas.openxmlformats.org/officeDocument/2006/relationships/image" Target="../media/image23.png"/><Relationship Id="rId5" Type="http://schemas.openxmlformats.org/officeDocument/2006/relationships/image" Target="../media/image27.png"/><Relationship Id="rId15" Type="http://schemas.openxmlformats.org/officeDocument/2006/relationships/image" Target="../media/image16.png"/><Relationship Id="rId10" Type="http://schemas.openxmlformats.org/officeDocument/2006/relationships/image" Target="../media/image32.gif"/><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21.png"/><Relationship Id="rId3" Type="http://schemas.openxmlformats.org/officeDocument/2006/relationships/hyperlink" Target="http://www.biomedtown.org/" TargetMode="External"/><Relationship Id="rId7" Type="http://schemas.openxmlformats.org/officeDocument/2006/relationships/image" Target="../media/image36.png"/><Relationship Id="rId12"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33.png"/><Relationship Id="rId5" Type="http://schemas.openxmlformats.org/officeDocument/2006/relationships/image" Target="../media/image34.png"/><Relationship Id="rId15" Type="http://schemas.openxmlformats.org/officeDocument/2006/relationships/image" Target="../media/image22.png"/><Relationship Id="rId10" Type="http://schemas.openxmlformats.org/officeDocument/2006/relationships/image" Target="../media/image13.png"/><Relationship Id="rId4" Type="http://schemas.openxmlformats.org/officeDocument/2006/relationships/image" Target="../media/image18.png"/><Relationship Id="rId9" Type="http://schemas.openxmlformats.org/officeDocument/2006/relationships/image" Target="../media/image14.png"/><Relationship Id="rId1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800" smtClean="0"/>
              <a:t>Development, Execution and Sharing of VPH Applications in the Cloud with the Atmosphere Platform</a:t>
            </a:r>
            <a:endParaRPr lang="en-GB" sz="2800" dirty="0"/>
          </a:p>
        </p:txBody>
      </p:sp>
      <p:sp>
        <p:nvSpPr>
          <p:cNvPr id="3" name="Subtitle 2"/>
          <p:cNvSpPr>
            <a:spLocks noGrp="1"/>
          </p:cNvSpPr>
          <p:nvPr>
            <p:ph type="subTitle" idx="1"/>
          </p:nvPr>
        </p:nvSpPr>
        <p:spPr/>
        <p:txBody>
          <a:bodyPr>
            <a:normAutofit fontScale="85000" lnSpcReduction="20000"/>
          </a:bodyPr>
          <a:lstStyle/>
          <a:p>
            <a:r>
              <a:rPr lang="pl-PL" sz="2400" u="sng" dirty="0" smtClean="0"/>
              <a:t>Piotr Nowakowski</a:t>
            </a:r>
            <a:r>
              <a:rPr lang="pl-PL" sz="2400" dirty="0" smtClean="0"/>
              <a:t>, Tomasz </a:t>
            </a:r>
            <a:r>
              <a:rPr lang="pl-PL" sz="2400" dirty="0" err="1" smtClean="0"/>
              <a:t>Bartyński</a:t>
            </a:r>
            <a:r>
              <a:rPr lang="pl-PL" sz="2400" smtClean="0"/>
              <a:t>, Marian Bubak, Tomasz </a:t>
            </a:r>
            <a:r>
              <a:rPr lang="pl-PL" sz="2400" dirty="0" smtClean="0"/>
              <a:t>Gubała, Daniel </a:t>
            </a:r>
            <a:r>
              <a:rPr lang="pl-PL" sz="2400" dirty="0" err="1" smtClean="0"/>
              <a:t>Harężlak</a:t>
            </a:r>
            <a:r>
              <a:rPr lang="pl-PL" sz="2400" dirty="0" smtClean="0"/>
              <a:t>, Marek </a:t>
            </a:r>
            <a:r>
              <a:rPr lang="pl-PL" sz="2400" dirty="0" err="1" smtClean="0"/>
              <a:t>Kasztelnik</a:t>
            </a:r>
            <a:r>
              <a:rPr lang="pl-PL" sz="2400" dirty="0" smtClean="0"/>
              <a:t>, </a:t>
            </a:r>
            <a:r>
              <a:rPr lang="pl-PL" sz="2400" smtClean="0"/>
              <a:t>Maciej Malawski</a:t>
            </a:r>
            <a:endParaRPr lang="pl-PL" sz="2400" dirty="0" smtClean="0"/>
          </a:p>
          <a:p>
            <a:r>
              <a:rPr lang="pl-PL" sz="2400" dirty="0" smtClean="0"/>
              <a:t>ACC CYFRONET AGH</a:t>
            </a:r>
            <a:endParaRPr lang="en-GB" sz="2400" dirty="0"/>
          </a:p>
          <a:p>
            <a:endParaRPr lang="en-GB" sz="2400" dirty="0"/>
          </a:p>
        </p:txBody>
      </p:sp>
      <p:sp>
        <p:nvSpPr>
          <p:cNvPr id="4" name="Text Placeholder 3"/>
          <p:cNvSpPr>
            <a:spLocks noGrp="1"/>
          </p:cNvSpPr>
          <p:nvPr>
            <p:ph type="body" sz="quarter" idx="10"/>
          </p:nvPr>
        </p:nvSpPr>
        <p:spPr/>
        <p:txBody>
          <a:bodyPr>
            <a:normAutofit lnSpcReduction="10000"/>
          </a:bodyPr>
          <a:lstStyle/>
          <a:p>
            <a:r>
              <a:rPr lang="pl-PL" smtClean="0"/>
              <a:t>Virtual Physiological Human Conference 2014</a:t>
            </a:r>
          </a:p>
          <a:p>
            <a:r>
              <a:rPr lang="pl-PL" smtClean="0"/>
              <a:t>Trondheim, 9-12 September 2014</a:t>
            </a:r>
            <a:endParaRPr lang="en-GB" dirty="0"/>
          </a:p>
        </p:txBody>
      </p:sp>
    </p:spTree>
    <p:extLst>
      <p:ext uri="{BB962C8B-B14F-4D97-AF65-F5344CB8AC3E}">
        <p14:creationId xmlns:p14="http://schemas.microsoft.com/office/powerpoint/2010/main" xmlns="" val="314839236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290593-E10C-3642-8720-496C4E50AFEB}" type="slidenum">
              <a:rPr lang="en-GB" smtClean="0"/>
              <a:pPr/>
              <a:t>10</a:t>
            </a:fld>
            <a:endParaRPr lang="en-GB"/>
          </a:p>
        </p:txBody>
      </p:sp>
      <p:sp>
        <p:nvSpPr>
          <p:cNvPr id="2" name="Title 1"/>
          <p:cNvSpPr>
            <a:spLocks noGrp="1"/>
          </p:cNvSpPr>
          <p:nvPr>
            <p:ph type="title" idx="4294967295"/>
          </p:nvPr>
        </p:nvSpPr>
        <p:spPr>
          <a:xfrm>
            <a:off x="2467266" y="88900"/>
            <a:ext cx="4154487" cy="825500"/>
          </a:xfrm>
        </p:spPr>
        <p:txBody>
          <a:bodyPr>
            <a:noAutofit/>
          </a:bodyPr>
          <a:lstStyle/>
          <a:p>
            <a:r>
              <a:rPr lang="pl-PL" sz="2400" dirty="0" err="1" smtClean="0">
                <a:solidFill>
                  <a:srgbClr val="2C3E50"/>
                </a:solidFill>
              </a:rPr>
              <a:t>Domain</a:t>
            </a:r>
            <a:r>
              <a:rPr lang="pl-PL" sz="2400" dirty="0" err="1" smtClean="0">
                <a:solidFill>
                  <a:srgbClr val="3F3F3F"/>
                </a:solidFill>
              </a:rPr>
              <a:t>-based</a:t>
            </a:r>
            <a:r>
              <a:rPr lang="pl-PL" sz="2400" dirty="0" smtClean="0">
                <a:solidFill>
                  <a:srgbClr val="3F3F3F"/>
                </a:solidFill>
              </a:rPr>
              <a:t> service </a:t>
            </a:r>
            <a:r>
              <a:rPr lang="pl-PL" sz="2400" dirty="0" err="1" smtClean="0">
                <a:solidFill>
                  <a:srgbClr val="3F3F3F"/>
                </a:solidFill>
              </a:rPr>
              <a:t>proxy</a:t>
            </a:r>
            <a:endParaRPr lang="en-GB" sz="2400" dirty="0"/>
          </a:p>
        </p:txBody>
      </p:sp>
      <p:sp>
        <p:nvSpPr>
          <p:cNvPr id="115" name="Prostokąt zaokrąglony 114"/>
          <p:cNvSpPr/>
          <p:nvPr/>
        </p:nvSpPr>
        <p:spPr bwMode="auto">
          <a:xfrm>
            <a:off x="4167470" y="1066801"/>
            <a:ext cx="2309530" cy="720282"/>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6" name="Prostokąt zaokrąglony 5"/>
          <p:cNvSpPr/>
          <p:nvPr/>
        </p:nvSpPr>
        <p:spPr bwMode="auto">
          <a:xfrm>
            <a:off x="304800" y="1066800"/>
            <a:ext cx="2438400" cy="2971799"/>
          </a:xfrm>
          <a:prstGeom prst="roundRect">
            <a:avLst>
              <a:gd name="adj" fmla="val 423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13" name="pole tekstowe 112"/>
          <p:cNvSpPr txBox="1"/>
          <p:nvPr/>
        </p:nvSpPr>
        <p:spPr>
          <a:xfrm>
            <a:off x="468449" y="1066800"/>
            <a:ext cx="2198551" cy="307777"/>
          </a:xfrm>
          <a:prstGeom prst="rect">
            <a:avLst/>
          </a:prstGeom>
          <a:noFill/>
        </p:spPr>
        <p:txBody>
          <a:bodyPr wrap="none" rtlCol="0">
            <a:spAutoFit/>
          </a:bodyPr>
          <a:lstStyle/>
          <a:p>
            <a:r>
              <a:rPr lang="pl-PL" sz="1400" smtClean="0"/>
              <a:t>Private cloud site (OST/CYF)</a:t>
            </a:r>
            <a:endParaRPr lang="en-US" sz="1400"/>
          </a:p>
        </p:txBody>
      </p:sp>
      <p:sp>
        <p:nvSpPr>
          <p:cNvPr id="160" name="pole tekstowe 159"/>
          <p:cNvSpPr txBox="1"/>
          <p:nvPr/>
        </p:nvSpPr>
        <p:spPr>
          <a:xfrm>
            <a:off x="4602102" y="1066801"/>
            <a:ext cx="1440266" cy="307777"/>
          </a:xfrm>
          <a:prstGeom prst="rect">
            <a:avLst/>
          </a:prstGeom>
          <a:noFill/>
        </p:spPr>
        <p:txBody>
          <a:bodyPr wrap="none" rtlCol="0">
            <a:spAutoFit/>
          </a:bodyPr>
          <a:lstStyle/>
          <a:p>
            <a:r>
              <a:rPr lang="pl-PL" sz="1400" smtClean="0"/>
              <a:t>Atmosphere core</a:t>
            </a:r>
            <a:endParaRPr lang="en-US" sz="1400"/>
          </a:p>
        </p:txBody>
      </p:sp>
      <p:sp>
        <p:nvSpPr>
          <p:cNvPr id="55" name="Prostokąt zaokrąglony 54"/>
          <p:cNvSpPr/>
          <p:nvPr/>
        </p:nvSpPr>
        <p:spPr bwMode="auto">
          <a:xfrm>
            <a:off x="4372492" y="1374578"/>
            <a:ext cx="1899487" cy="301822"/>
          </a:xfrm>
          <a:prstGeom prst="roundRect">
            <a:avLst>
              <a:gd name="adj" fmla="val 6292"/>
            </a:avLst>
          </a:prstGeom>
          <a:solidFill>
            <a:schemeClr val="accent4">
              <a:lumMod val="60000"/>
              <a:lumOff val="40000"/>
              <a:alpha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56" name="pole tekstowe 55"/>
          <p:cNvSpPr txBox="1"/>
          <p:nvPr/>
        </p:nvSpPr>
        <p:spPr>
          <a:xfrm>
            <a:off x="4610850" y="1368623"/>
            <a:ext cx="1485150" cy="307777"/>
          </a:xfrm>
          <a:prstGeom prst="rect">
            <a:avLst/>
          </a:prstGeom>
          <a:noFill/>
        </p:spPr>
        <p:txBody>
          <a:bodyPr wrap="none" rtlCol="0">
            <a:spAutoFit/>
          </a:bodyPr>
          <a:lstStyle/>
          <a:p>
            <a:r>
              <a:rPr lang="pl-PL" sz="1400" smtClean="0"/>
              <a:t>Redirus controller</a:t>
            </a:r>
            <a:endParaRPr lang="en-US" sz="1400"/>
          </a:p>
        </p:txBody>
      </p:sp>
      <p:grpSp>
        <p:nvGrpSpPr>
          <p:cNvPr id="3" name="Grupa 59"/>
          <p:cNvGrpSpPr/>
          <p:nvPr/>
        </p:nvGrpSpPr>
        <p:grpSpPr>
          <a:xfrm>
            <a:off x="381000" y="1452916"/>
            <a:ext cx="683478" cy="764720"/>
            <a:chOff x="4747235" y="4833394"/>
            <a:chExt cx="683478" cy="764720"/>
          </a:xfrm>
        </p:grpSpPr>
        <p:sp>
          <p:nvSpPr>
            <p:cNvPr id="57" name="Prostokąt zaokrąglony 56"/>
            <p:cNvSpPr/>
            <p:nvPr/>
          </p:nvSpPr>
          <p:spPr bwMode="auto">
            <a:xfrm>
              <a:off x="4836515" y="4833394"/>
              <a:ext cx="504000" cy="764720"/>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8" name="Obraz 118" descr="1368547005_server.png"/>
            <p:cNvPicPr>
              <a:picLocks noChangeAspect="1"/>
            </p:cNvPicPr>
            <p:nvPr/>
          </p:nvPicPr>
          <p:blipFill>
            <a:blip r:embed="rId3" cstate="print"/>
            <a:srcRect/>
            <a:stretch>
              <a:fillRect/>
            </a:stretch>
          </p:blipFill>
          <p:spPr bwMode="auto">
            <a:xfrm>
              <a:off x="4909162" y="4851486"/>
              <a:ext cx="365719" cy="365758"/>
            </a:xfrm>
            <a:prstGeom prst="rect">
              <a:avLst/>
            </a:prstGeom>
            <a:noFill/>
            <a:ln w="9525">
              <a:noFill/>
              <a:miter lim="800000"/>
              <a:headEnd/>
              <a:tailEnd/>
            </a:ln>
          </p:spPr>
        </p:pic>
        <p:sp>
          <p:nvSpPr>
            <p:cNvPr id="59" name="pole tekstowe 303"/>
            <p:cNvSpPr txBox="1">
              <a:spLocks noChangeArrowheads="1"/>
            </p:cNvSpPr>
            <p:nvPr/>
          </p:nvSpPr>
          <p:spPr bwMode="auto">
            <a:xfrm>
              <a:off x="4747235" y="5167560"/>
              <a:ext cx="683478" cy="42230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grpSp>
      <p:grpSp>
        <p:nvGrpSpPr>
          <p:cNvPr id="5" name="Grupa 63"/>
          <p:cNvGrpSpPr/>
          <p:nvPr/>
        </p:nvGrpSpPr>
        <p:grpSpPr>
          <a:xfrm>
            <a:off x="381000" y="2293836"/>
            <a:ext cx="683478" cy="764720"/>
            <a:chOff x="5539235" y="4833394"/>
            <a:chExt cx="683478" cy="764720"/>
          </a:xfrm>
        </p:grpSpPr>
        <p:sp>
          <p:nvSpPr>
            <p:cNvPr id="61" name="Prostokąt zaokrąglony 60"/>
            <p:cNvSpPr/>
            <p:nvPr/>
          </p:nvSpPr>
          <p:spPr bwMode="auto">
            <a:xfrm>
              <a:off x="5628515" y="4833394"/>
              <a:ext cx="505441" cy="764720"/>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62" name="Obraz 86" descr="1368547005_server.png"/>
            <p:cNvPicPr>
              <a:picLocks noChangeAspect="1"/>
            </p:cNvPicPr>
            <p:nvPr/>
          </p:nvPicPr>
          <p:blipFill>
            <a:blip r:embed="rId3" cstate="print"/>
            <a:srcRect/>
            <a:stretch>
              <a:fillRect/>
            </a:stretch>
          </p:blipFill>
          <p:spPr bwMode="auto">
            <a:xfrm>
              <a:off x="5701162" y="4851486"/>
              <a:ext cx="365719" cy="365758"/>
            </a:xfrm>
            <a:prstGeom prst="rect">
              <a:avLst/>
            </a:prstGeom>
            <a:noFill/>
            <a:ln w="9525">
              <a:noFill/>
              <a:miter lim="800000"/>
              <a:headEnd/>
              <a:tailEnd/>
            </a:ln>
          </p:spPr>
        </p:pic>
        <p:sp>
          <p:nvSpPr>
            <p:cNvPr id="63" name="pole tekstowe 303"/>
            <p:cNvSpPr txBox="1">
              <a:spLocks noChangeArrowheads="1"/>
            </p:cNvSpPr>
            <p:nvPr/>
          </p:nvSpPr>
          <p:spPr bwMode="auto">
            <a:xfrm>
              <a:off x="5539235" y="5167560"/>
              <a:ext cx="683478" cy="42230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7" name="Grupa 67"/>
          <p:cNvGrpSpPr/>
          <p:nvPr/>
        </p:nvGrpSpPr>
        <p:grpSpPr>
          <a:xfrm>
            <a:off x="381000" y="3121480"/>
            <a:ext cx="683478" cy="764720"/>
            <a:chOff x="5539235" y="4833394"/>
            <a:chExt cx="683478" cy="764720"/>
          </a:xfrm>
        </p:grpSpPr>
        <p:sp>
          <p:nvSpPr>
            <p:cNvPr id="69" name="Prostokąt zaokrąglony 68"/>
            <p:cNvSpPr/>
            <p:nvPr/>
          </p:nvSpPr>
          <p:spPr bwMode="auto">
            <a:xfrm>
              <a:off x="5628515" y="4833394"/>
              <a:ext cx="505441" cy="764720"/>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0" name="Obraz 86" descr="1368547005_server.png"/>
            <p:cNvPicPr>
              <a:picLocks noChangeAspect="1"/>
            </p:cNvPicPr>
            <p:nvPr/>
          </p:nvPicPr>
          <p:blipFill>
            <a:blip r:embed="rId3" cstate="print"/>
            <a:srcRect/>
            <a:stretch>
              <a:fillRect/>
            </a:stretch>
          </p:blipFill>
          <p:spPr bwMode="auto">
            <a:xfrm>
              <a:off x="5701162" y="4851486"/>
              <a:ext cx="365719" cy="365758"/>
            </a:xfrm>
            <a:prstGeom prst="rect">
              <a:avLst/>
            </a:prstGeom>
            <a:noFill/>
            <a:ln w="9525">
              <a:noFill/>
              <a:miter lim="800000"/>
              <a:headEnd/>
              <a:tailEnd/>
            </a:ln>
          </p:spPr>
        </p:pic>
        <p:sp>
          <p:nvSpPr>
            <p:cNvPr id="71" name="pole tekstowe 303"/>
            <p:cNvSpPr txBox="1">
              <a:spLocks noChangeArrowheads="1"/>
            </p:cNvSpPr>
            <p:nvPr/>
          </p:nvSpPr>
          <p:spPr bwMode="auto">
            <a:xfrm>
              <a:off x="5539235" y="5167560"/>
              <a:ext cx="683478" cy="42230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sp>
        <p:nvSpPr>
          <p:cNvPr id="73" name="Prostokąt zaokrąglony 72"/>
          <p:cNvSpPr/>
          <p:nvPr/>
        </p:nvSpPr>
        <p:spPr bwMode="auto">
          <a:xfrm>
            <a:off x="1063560" y="1454406"/>
            <a:ext cx="1527240" cy="2431794"/>
          </a:xfrm>
          <a:prstGeom prst="roundRect">
            <a:avLst>
              <a:gd name="adj" fmla="val 2754"/>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74" name="Obraz 86" descr="1368547005_server.png"/>
          <p:cNvPicPr>
            <a:picLocks noChangeAspect="1"/>
          </p:cNvPicPr>
          <p:nvPr/>
        </p:nvPicPr>
        <p:blipFill>
          <a:blip r:embed="rId3" cstate="print"/>
          <a:srcRect/>
          <a:stretch>
            <a:fillRect/>
          </a:stretch>
        </p:blipFill>
        <p:spPr bwMode="auto">
          <a:xfrm>
            <a:off x="1136207" y="1472498"/>
            <a:ext cx="365719" cy="365758"/>
          </a:xfrm>
          <a:prstGeom prst="rect">
            <a:avLst/>
          </a:prstGeom>
          <a:noFill/>
          <a:ln w="9525">
            <a:noFill/>
            <a:miter lim="800000"/>
            <a:headEnd/>
            <a:tailEnd/>
          </a:ln>
        </p:spPr>
      </p:pic>
      <p:sp>
        <p:nvSpPr>
          <p:cNvPr id="75" name="pole tekstowe 303"/>
          <p:cNvSpPr txBox="1">
            <a:spLocks noChangeArrowheads="1"/>
          </p:cNvSpPr>
          <p:nvPr/>
        </p:nvSpPr>
        <p:spPr bwMode="auto">
          <a:xfrm>
            <a:off x="1447800" y="1507403"/>
            <a:ext cx="1012674" cy="253033"/>
          </a:xfrm>
          <a:prstGeom prst="rect">
            <a:avLst/>
          </a:prstGeom>
          <a:noFill/>
          <a:ln w="9525">
            <a:noFill/>
            <a:miter lim="800000"/>
            <a:headEnd/>
            <a:tailEnd/>
          </a:ln>
        </p:spPr>
        <p:txBody>
          <a:bodyPr wrap="square" lIns="82945" tIns="41473" rIns="82945" bIns="41473">
            <a:spAutoFit/>
          </a:bodyPr>
          <a:lstStyle/>
          <a:p>
            <a:pPr algn="ctr"/>
            <a:r>
              <a:rPr lang="pl-PL" sz="1100">
                <a:latin typeface="Calibri" pitchFamily="34" charset="0"/>
              </a:rPr>
              <a:t>Worker Node</a:t>
            </a:r>
          </a:p>
        </p:txBody>
      </p:sp>
      <p:sp>
        <p:nvSpPr>
          <p:cNvPr id="118" name="Prostokąt zaokrąglony 117"/>
          <p:cNvSpPr/>
          <p:nvPr/>
        </p:nvSpPr>
        <p:spPr bwMode="auto">
          <a:xfrm>
            <a:off x="1143000" y="1982414"/>
            <a:ext cx="1324266" cy="1441563"/>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122" name="Obraz 121" descr="1399565533_012.png"/>
          <p:cNvPicPr>
            <a:picLocks noChangeAspect="1"/>
          </p:cNvPicPr>
          <p:nvPr/>
        </p:nvPicPr>
        <p:blipFill>
          <a:blip r:embed="rId4" cstate="print"/>
          <a:stretch>
            <a:fillRect/>
          </a:stretch>
        </p:blipFill>
        <p:spPr>
          <a:xfrm>
            <a:off x="1577931" y="2002586"/>
            <a:ext cx="494134" cy="494134"/>
          </a:xfrm>
          <a:prstGeom prst="rect">
            <a:avLst/>
          </a:prstGeom>
        </p:spPr>
      </p:pic>
      <p:sp>
        <p:nvSpPr>
          <p:cNvPr id="123" name="Prostokąt 122"/>
          <p:cNvSpPr/>
          <p:nvPr/>
        </p:nvSpPr>
        <p:spPr>
          <a:xfrm>
            <a:off x="1143000" y="2469871"/>
            <a:ext cx="1317474" cy="954107"/>
          </a:xfrm>
          <a:prstGeom prst="rect">
            <a:avLst/>
          </a:prstGeom>
        </p:spPr>
        <p:txBody>
          <a:bodyPr wrap="square">
            <a:spAutoFit/>
          </a:bodyPr>
          <a:lstStyle/>
          <a:p>
            <a:r>
              <a:rPr lang="pl-PL" sz="800" smtClean="0"/>
              <a:t>AS Instance: </a:t>
            </a:r>
            <a:r>
              <a:rPr lang="pl-PL" sz="800" b="1" smtClean="0"/>
              <a:t>Google Refine</a:t>
            </a:r>
            <a:endParaRPr lang="pl-PL" sz="800" smtClean="0"/>
          </a:p>
          <a:p>
            <a:r>
              <a:rPr lang="pl-PL" sz="800" smtClean="0"/>
              <a:t>Local IP: </a:t>
            </a:r>
            <a:r>
              <a:rPr lang="pl-PL" sz="800" b="1" smtClean="0"/>
              <a:t>10.100.8.34</a:t>
            </a:r>
          </a:p>
          <a:p>
            <a:r>
              <a:rPr lang="pl-PL" sz="800" smtClean="0"/>
              <a:t>Exposes external interface on port </a:t>
            </a:r>
            <a:r>
              <a:rPr lang="pl-PL" sz="800" b="1" smtClean="0"/>
              <a:t>3333</a:t>
            </a:r>
            <a:endParaRPr lang="pl-PL" sz="800" smtClean="0"/>
          </a:p>
          <a:p>
            <a:r>
              <a:rPr lang="pl-PL" sz="800" smtClean="0"/>
              <a:t>Exposes HTTP endpoint with path </a:t>
            </a:r>
            <a:r>
              <a:rPr lang="pl-PL" sz="800" b="1" smtClean="0"/>
              <a:t>app/ </a:t>
            </a:r>
            <a:r>
              <a:rPr lang="pl-PL" sz="800" smtClean="0"/>
              <a:t>through the interface listed above</a:t>
            </a:r>
          </a:p>
        </p:txBody>
      </p:sp>
      <p:sp>
        <p:nvSpPr>
          <p:cNvPr id="82" name="Prostokąt zaokrąglony 81"/>
          <p:cNvSpPr/>
          <p:nvPr/>
        </p:nvSpPr>
        <p:spPr bwMode="auto">
          <a:xfrm>
            <a:off x="4167470" y="2216175"/>
            <a:ext cx="2309530" cy="1517625"/>
          </a:xfrm>
          <a:prstGeom prst="roundRect">
            <a:avLst>
              <a:gd name="adj" fmla="val 527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pic>
        <p:nvPicPr>
          <p:cNvPr id="107" name="Obraz 106" descr="nginx.png"/>
          <p:cNvPicPr>
            <a:picLocks noChangeAspect="1"/>
          </p:cNvPicPr>
          <p:nvPr/>
        </p:nvPicPr>
        <p:blipFill>
          <a:blip r:embed="rId5" cstate="print"/>
          <a:stretch>
            <a:fillRect/>
          </a:stretch>
        </p:blipFill>
        <p:spPr>
          <a:xfrm>
            <a:off x="5538664" y="3217100"/>
            <a:ext cx="633536" cy="135700"/>
          </a:xfrm>
          <a:prstGeom prst="rect">
            <a:avLst/>
          </a:prstGeom>
        </p:spPr>
      </p:pic>
      <p:sp>
        <p:nvSpPr>
          <p:cNvPr id="108" name="pole tekstowe 291"/>
          <p:cNvSpPr txBox="1">
            <a:spLocks noChangeArrowheads="1"/>
          </p:cNvSpPr>
          <p:nvPr/>
        </p:nvSpPr>
        <p:spPr bwMode="auto">
          <a:xfrm>
            <a:off x="4343400" y="3074313"/>
            <a:ext cx="1143000" cy="430887"/>
          </a:xfrm>
          <a:prstGeom prst="rect">
            <a:avLst/>
          </a:prstGeom>
          <a:noFill/>
          <a:ln w="9525">
            <a:noFill/>
            <a:miter lim="800000"/>
            <a:headEnd/>
            <a:tailEnd/>
          </a:ln>
        </p:spPr>
        <p:txBody>
          <a:bodyPr wrap="square">
            <a:spAutoFit/>
          </a:bodyPr>
          <a:lstStyle/>
          <a:p>
            <a:pPr algn="ctr"/>
            <a:r>
              <a:rPr lang="pl-PL" sz="1100" smtClean="0">
                <a:latin typeface="+mj-lt"/>
                <a:cs typeface="Courier New" pitchFamily="49" charset="0"/>
              </a:rPr>
              <a:t>Redirus worker</a:t>
            </a:r>
          </a:p>
          <a:p>
            <a:pPr algn="ctr"/>
            <a:r>
              <a:rPr lang="pl-PL" sz="1100" smtClean="0">
                <a:latin typeface="+mj-lt"/>
                <a:cs typeface="Courier New" pitchFamily="49" charset="0"/>
              </a:rPr>
              <a:t>(proxy webhost)</a:t>
            </a:r>
            <a:endParaRPr lang="en-US" sz="1100">
              <a:latin typeface="+mj-lt"/>
              <a:cs typeface="Courier New" pitchFamily="49" charset="0"/>
            </a:endParaRPr>
          </a:p>
        </p:txBody>
      </p:sp>
      <p:grpSp>
        <p:nvGrpSpPr>
          <p:cNvPr id="8" name="Grupa 172"/>
          <p:cNvGrpSpPr/>
          <p:nvPr/>
        </p:nvGrpSpPr>
        <p:grpSpPr>
          <a:xfrm>
            <a:off x="4495800" y="1676400"/>
            <a:ext cx="2209800" cy="683789"/>
            <a:chOff x="4495800" y="1676400"/>
            <a:chExt cx="2209800" cy="683789"/>
          </a:xfrm>
        </p:grpSpPr>
        <p:cxnSp>
          <p:nvCxnSpPr>
            <p:cNvPr id="186" name="Łącznik prosty ze strzałką 185"/>
            <p:cNvCxnSpPr/>
            <p:nvPr/>
          </p:nvCxnSpPr>
          <p:spPr>
            <a:xfrm>
              <a:off x="4495800" y="1676400"/>
              <a:ext cx="0" cy="683789"/>
            </a:xfrm>
            <a:prstGeom prst="straightConnector1">
              <a:avLst/>
            </a:prstGeom>
            <a:ln w="25400">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26" name="pole tekstowe 303"/>
            <p:cNvSpPr txBox="1">
              <a:spLocks noChangeArrowheads="1"/>
            </p:cNvSpPr>
            <p:nvPr/>
          </p:nvSpPr>
          <p:spPr bwMode="auto">
            <a:xfrm>
              <a:off x="4495800" y="1790700"/>
              <a:ext cx="2209800" cy="422310"/>
            </a:xfrm>
            <a:prstGeom prst="rect">
              <a:avLst/>
            </a:prstGeom>
            <a:noFill/>
            <a:ln w="9525">
              <a:noFill/>
              <a:miter lim="800000"/>
              <a:headEnd/>
              <a:tailEnd/>
            </a:ln>
          </p:spPr>
          <p:txBody>
            <a:bodyPr wrap="square" lIns="82945" tIns="41473" rIns="82945" bIns="41473">
              <a:spAutoFit/>
            </a:bodyPr>
            <a:lstStyle/>
            <a:p>
              <a:r>
                <a:rPr lang="pl-PL" sz="1100" smtClean="0">
                  <a:latin typeface="Calibri" pitchFamily="34" charset="0"/>
                </a:rPr>
                <a:t>1. Atmosphere instructs the proxy host to set up a redirection</a:t>
              </a:r>
            </a:p>
          </p:txBody>
        </p:sp>
      </p:grpSp>
      <p:grpSp>
        <p:nvGrpSpPr>
          <p:cNvPr id="9" name="Grupa 173"/>
          <p:cNvGrpSpPr/>
          <p:nvPr/>
        </p:nvGrpSpPr>
        <p:grpSpPr>
          <a:xfrm>
            <a:off x="2467266" y="2362200"/>
            <a:ext cx="1876134" cy="778700"/>
            <a:chOff x="2467266" y="2362200"/>
            <a:chExt cx="1876134" cy="778700"/>
          </a:xfrm>
        </p:grpSpPr>
        <p:cxnSp>
          <p:nvCxnSpPr>
            <p:cNvPr id="117" name="Łącznik prosty ze strzałką 116"/>
            <p:cNvCxnSpPr/>
            <p:nvPr/>
          </p:nvCxnSpPr>
          <p:spPr>
            <a:xfrm>
              <a:off x="2467266" y="3140900"/>
              <a:ext cx="1876134" cy="0"/>
            </a:xfrm>
            <a:prstGeom prst="straightConnector1">
              <a:avLst/>
            </a:prstGeom>
            <a:ln w="25400">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pole tekstowe 303"/>
            <p:cNvSpPr txBox="1">
              <a:spLocks noChangeArrowheads="1"/>
            </p:cNvSpPr>
            <p:nvPr/>
          </p:nvSpPr>
          <p:spPr bwMode="auto">
            <a:xfrm>
              <a:off x="2743200" y="2362200"/>
              <a:ext cx="1424270" cy="760864"/>
            </a:xfrm>
            <a:prstGeom prst="rect">
              <a:avLst/>
            </a:prstGeom>
            <a:noFill/>
            <a:ln w="9525">
              <a:noFill/>
              <a:miter lim="800000"/>
              <a:headEnd/>
              <a:tailEnd/>
            </a:ln>
          </p:spPr>
          <p:txBody>
            <a:bodyPr wrap="square" lIns="82945" tIns="41473" rIns="82945" bIns="41473">
              <a:spAutoFit/>
            </a:bodyPr>
            <a:lstStyle/>
            <a:p>
              <a:r>
                <a:rPr lang="pl-PL" sz="1100" smtClean="0">
                  <a:latin typeface="Calibri" pitchFamily="34" charset="0"/>
                </a:rPr>
                <a:t>2. A downstream link is opened to the Worker Node hosting the service instance</a:t>
              </a:r>
            </a:p>
          </p:txBody>
        </p:sp>
      </p:grpSp>
      <p:cxnSp>
        <p:nvCxnSpPr>
          <p:cNvPr id="130" name="Łącznik prosty 129"/>
          <p:cNvCxnSpPr>
            <a:endCxn id="151" idx="1"/>
          </p:cNvCxnSpPr>
          <p:nvPr/>
        </p:nvCxnSpPr>
        <p:spPr>
          <a:xfrm>
            <a:off x="5334000" y="3598088"/>
            <a:ext cx="0" cy="41327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Łącznik prosty ze strzałką 132"/>
          <p:cNvCxnSpPr/>
          <p:nvPr/>
        </p:nvCxnSpPr>
        <p:spPr>
          <a:xfrm flipH="1">
            <a:off x="3581400" y="3907933"/>
            <a:ext cx="1676400" cy="0"/>
          </a:xfrm>
          <a:prstGeom prst="straightConnector1">
            <a:avLst/>
          </a:prstGeom>
          <a:ln w="25400">
            <a:solidFill>
              <a:srgbClr val="FF0000"/>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7" name="Łącznik prosty 136"/>
          <p:cNvCxnSpPr/>
          <p:nvPr/>
        </p:nvCxnSpPr>
        <p:spPr>
          <a:xfrm>
            <a:off x="5334000" y="2850977"/>
            <a:ext cx="0" cy="12082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 name="Grupa 105"/>
          <p:cNvGrpSpPr/>
          <p:nvPr/>
        </p:nvGrpSpPr>
        <p:grpSpPr>
          <a:xfrm>
            <a:off x="4349447" y="2360189"/>
            <a:ext cx="1945577" cy="490788"/>
            <a:chOff x="3472605" y="2283989"/>
            <a:chExt cx="1945577" cy="490788"/>
          </a:xfrm>
        </p:grpSpPr>
        <p:sp>
          <p:nvSpPr>
            <p:cNvPr id="88" name="Prostokąt zaokrąglony 87"/>
            <p:cNvSpPr/>
            <p:nvPr/>
          </p:nvSpPr>
          <p:spPr bwMode="auto">
            <a:xfrm>
              <a:off x="3472605" y="2283989"/>
              <a:ext cx="1945577" cy="4907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0" name="pole tekstowe 291"/>
            <p:cNvSpPr txBox="1">
              <a:spLocks noChangeArrowheads="1"/>
            </p:cNvSpPr>
            <p:nvPr/>
          </p:nvSpPr>
          <p:spPr bwMode="auto">
            <a:xfrm>
              <a:off x="3832645" y="2304647"/>
              <a:ext cx="1585537" cy="461665"/>
            </a:xfrm>
            <a:prstGeom prst="rect">
              <a:avLst/>
            </a:prstGeom>
            <a:noFill/>
            <a:ln w="9525">
              <a:noFill/>
              <a:miter lim="800000"/>
              <a:headEnd/>
              <a:tailEnd/>
            </a:ln>
          </p:spPr>
          <p:txBody>
            <a:bodyPr wrap="square">
              <a:spAutoFit/>
            </a:bodyPr>
            <a:lstStyle/>
            <a:p>
              <a:r>
                <a:rPr lang="pl-PL" sz="1200" smtClean="0">
                  <a:latin typeface="Calibri" pitchFamily="34" charset="0"/>
                </a:rPr>
                <a:t>HTTP proxy host</a:t>
              </a:r>
            </a:p>
            <a:p>
              <a:r>
                <a:rPr lang="pl-PL" sz="1200" smtClean="0">
                  <a:latin typeface="Courier New" pitchFamily="49" charset="0"/>
                  <a:cs typeface="Courier New" pitchFamily="49" charset="0"/>
                </a:rPr>
                <a:t>149.156.10.135</a:t>
              </a:r>
              <a:endParaRPr lang="en-US" sz="1200">
                <a:latin typeface="Courier New" pitchFamily="49" charset="0"/>
                <a:cs typeface="Courier New" pitchFamily="49" charset="0"/>
              </a:endParaRPr>
            </a:p>
          </p:txBody>
        </p:sp>
        <p:pic>
          <p:nvPicPr>
            <p:cNvPr id="91" name="Obraz 118" descr="1368547005_server.png"/>
            <p:cNvPicPr>
              <a:picLocks noChangeAspect="1"/>
            </p:cNvPicPr>
            <p:nvPr/>
          </p:nvPicPr>
          <p:blipFill>
            <a:blip r:embed="rId3" cstate="print"/>
            <a:srcRect/>
            <a:stretch>
              <a:fillRect/>
            </a:stretch>
          </p:blipFill>
          <p:spPr bwMode="auto">
            <a:xfrm>
              <a:off x="3533878" y="2352562"/>
              <a:ext cx="365719" cy="365758"/>
            </a:xfrm>
            <a:prstGeom prst="rect">
              <a:avLst/>
            </a:prstGeom>
            <a:noFill/>
            <a:ln w="9525">
              <a:noFill/>
              <a:miter lim="800000"/>
              <a:headEnd/>
              <a:tailEnd/>
            </a:ln>
          </p:spPr>
        </p:pic>
      </p:grpSp>
      <p:sp>
        <p:nvSpPr>
          <p:cNvPr id="86" name="Prostokąt zaokrąglony 85"/>
          <p:cNvSpPr/>
          <p:nvPr/>
        </p:nvSpPr>
        <p:spPr bwMode="auto">
          <a:xfrm>
            <a:off x="4341648" y="2971800"/>
            <a:ext cx="1961175" cy="626288"/>
          </a:xfrm>
          <a:prstGeom prst="roundRect">
            <a:avLst>
              <a:gd name="adj" fmla="val 11214"/>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46" name="pole tekstowe 303"/>
          <p:cNvSpPr txBox="1">
            <a:spLocks noChangeArrowheads="1"/>
          </p:cNvSpPr>
          <p:nvPr/>
        </p:nvSpPr>
        <p:spPr bwMode="auto">
          <a:xfrm>
            <a:off x="3886200" y="3907933"/>
            <a:ext cx="1600200" cy="206867"/>
          </a:xfrm>
          <a:prstGeom prst="rect">
            <a:avLst/>
          </a:prstGeom>
          <a:noFill/>
          <a:ln w="9525">
            <a:noFill/>
            <a:miter lim="800000"/>
            <a:headEnd/>
            <a:tailEnd/>
          </a:ln>
        </p:spPr>
        <p:txBody>
          <a:bodyPr wrap="square" lIns="82945" tIns="41473" rIns="82945" bIns="41473">
            <a:spAutoFit/>
          </a:bodyPr>
          <a:lstStyle/>
          <a:p>
            <a:r>
              <a:rPr lang="pl-PL" sz="800" smtClean="0">
                <a:latin typeface="Calibri" pitchFamily="34" charset="0"/>
              </a:rPr>
              <a:t>Private intranet (10.100.8.0/22)</a:t>
            </a:r>
          </a:p>
        </p:txBody>
      </p:sp>
      <p:cxnSp>
        <p:nvCxnSpPr>
          <p:cNvPr id="149" name="Łącznik prosty ze strzałką 148"/>
          <p:cNvCxnSpPr/>
          <p:nvPr/>
        </p:nvCxnSpPr>
        <p:spPr>
          <a:xfrm flipH="1">
            <a:off x="5334000" y="3907933"/>
            <a:ext cx="1801510" cy="0"/>
          </a:xfrm>
          <a:prstGeom prst="straightConnector1">
            <a:avLst/>
          </a:prstGeom>
          <a:ln w="25400">
            <a:solidFill>
              <a:srgbClr val="FF0000"/>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151" name="pole tekstowe 303"/>
          <p:cNvSpPr txBox="1">
            <a:spLocks noChangeArrowheads="1"/>
          </p:cNvSpPr>
          <p:nvPr/>
        </p:nvSpPr>
        <p:spPr bwMode="auto">
          <a:xfrm>
            <a:off x="5334000" y="3907933"/>
            <a:ext cx="1801510" cy="206867"/>
          </a:xfrm>
          <a:prstGeom prst="rect">
            <a:avLst/>
          </a:prstGeom>
          <a:noFill/>
          <a:ln w="9525">
            <a:noFill/>
            <a:miter lim="800000"/>
            <a:headEnd/>
            <a:tailEnd/>
          </a:ln>
        </p:spPr>
        <p:txBody>
          <a:bodyPr wrap="square" lIns="82945" tIns="41473" rIns="82945" bIns="41473">
            <a:spAutoFit/>
          </a:bodyPr>
          <a:lstStyle/>
          <a:p>
            <a:r>
              <a:rPr lang="pl-PL" sz="800" smtClean="0">
                <a:latin typeface="Calibri" pitchFamily="34" charset="0"/>
              </a:rPr>
              <a:t>Public Internet (149.156.10.132/28)</a:t>
            </a:r>
          </a:p>
        </p:txBody>
      </p:sp>
      <p:sp>
        <p:nvSpPr>
          <p:cNvPr id="155" name="pole tekstowe 291"/>
          <p:cNvSpPr txBox="1">
            <a:spLocks noChangeArrowheads="1"/>
          </p:cNvSpPr>
          <p:nvPr/>
        </p:nvSpPr>
        <p:spPr bwMode="auto">
          <a:xfrm>
            <a:off x="4419600" y="3048000"/>
            <a:ext cx="685800" cy="461665"/>
          </a:xfrm>
          <a:prstGeom prst="rect">
            <a:avLst/>
          </a:prstGeom>
          <a:noFill/>
          <a:ln w="9525">
            <a:noFill/>
            <a:miter lim="800000"/>
            <a:headEnd/>
            <a:tailEnd/>
          </a:ln>
        </p:spPr>
        <p:txBody>
          <a:bodyPr wrap="square">
            <a:spAutoFit/>
          </a:bodyPr>
          <a:lstStyle/>
          <a:p>
            <a:pPr algn="ctr"/>
            <a:r>
              <a:rPr lang="pl-PL" sz="1200" smtClean="0">
                <a:latin typeface="Calibri" pitchFamily="34" charset="0"/>
              </a:rPr>
              <a:t>Redirus</a:t>
            </a:r>
          </a:p>
          <a:p>
            <a:pPr algn="ctr"/>
            <a:r>
              <a:rPr lang="pl-PL" sz="1200" smtClean="0">
                <a:latin typeface="Calibri" pitchFamily="34" charset="0"/>
                <a:cs typeface="Courier New" pitchFamily="49" charset="0"/>
              </a:rPr>
              <a:t>worker</a:t>
            </a:r>
            <a:endParaRPr lang="en-US" sz="1200">
              <a:latin typeface="Courier New" pitchFamily="49" charset="0"/>
              <a:cs typeface="Courier New" pitchFamily="49" charset="0"/>
            </a:endParaRPr>
          </a:p>
        </p:txBody>
      </p:sp>
      <p:pic>
        <p:nvPicPr>
          <p:cNvPr id="159" name="Obraz 158" descr="nginx.png"/>
          <p:cNvPicPr>
            <a:picLocks noChangeAspect="1"/>
          </p:cNvPicPr>
          <p:nvPr/>
        </p:nvPicPr>
        <p:blipFill>
          <a:blip r:embed="rId6" cstate="print"/>
          <a:stretch>
            <a:fillRect/>
          </a:stretch>
        </p:blipFill>
        <p:spPr>
          <a:xfrm>
            <a:off x="5178679" y="3172555"/>
            <a:ext cx="936968" cy="200694"/>
          </a:xfrm>
          <a:prstGeom prst="rect">
            <a:avLst/>
          </a:prstGeom>
        </p:spPr>
      </p:pic>
      <p:sp>
        <p:nvSpPr>
          <p:cNvPr id="163" name="pole tekstowe 303"/>
          <p:cNvSpPr txBox="1">
            <a:spLocks noChangeArrowheads="1"/>
          </p:cNvSpPr>
          <p:nvPr/>
        </p:nvSpPr>
        <p:spPr bwMode="auto">
          <a:xfrm>
            <a:off x="6553200" y="2862237"/>
            <a:ext cx="2464735" cy="591587"/>
          </a:xfrm>
          <a:prstGeom prst="rect">
            <a:avLst/>
          </a:prstGeom>
          <a:noFill/>
          <a:ln w="9525">
            <a:noFill/>
            <a:miter lim="800000"/>
            <a:headEnd/>
            <a:tailEnd/>
          </a:ln>
        </p:spPr>
        <p:txBody>
          <a:bodyPr wrap="square" lIns="82945" tIns="41473" rIns="82945" bIns="41473">
            <a:spAutoFit/>
          </a:bodyPr>
          <a:lstStyle/>
          <a:p>
            <a:r>
              <a:rPr lang="pl-PL" sz="1100" smtClean="0">
                <a:latin typeface="Calibri" pitchFamily="34" charset="0"/>
              </a:rPr>
              <a:t>3. The </a:t>
            </a:r>
            <a:r>
              <a:rPr lang="pl-PL" sz="1100" b="1" smtClean="0">
                <a:solidFill>
                  <a:srgbClr val="24AF68"/>
                </a:solidFill>
                <a:latin typeface="Calibri" pitchFamily="34" charset="0"/>
              </a:rPr>
              <a:t>domain-based proxy</a:t>
            </a:r>
            <a:r>
              <a:rPr lang="pl-PL" sz="1100" smtClean="0">
                <a:solidFill>
                  <a:srgbClr val="24AF68"/>
                </a:solidFill>
                <a:latin typeface="Calibri" pitchFamily="34" charset="0"/>
              </a:rPr>
              <a:t> </a:t>
            </a:r>
            <a:r>
              <a:rPr lang="pl-PL" sz="1100" smtClean="0">
                <a:latin typeface="Calibri" pitchFamily="34" charset="0"/>
              </a:rPr>
              <a:t>creates a dedicated domain on the fly, and can do so using secure (HTTPS) channels:</a:t>
            </a:r>
          </a:p>
        </p:txBody>
      </p:sp>
      <p:grpSp>
        <p:nvGrpSpPr>
          <p:cNvPr id="11" name="Grupa 174"/>
          <p:cNvGrpSpPr/>
          <p:nvPr/>
        </p:nvGrpSpPr>
        <p:grpSpPr>
          <a:xfrm>
            <a:off x="6477000" y="2057400"/>
            <a:ext cx="1929840" cy="771722"/>
            <a:chOff x="6477000" y="2057400"/>
            <a:chExt cx="1929840" cy="771722"/>
          </a:xfrm>
        </p:grpSpPr>
        <p:cxnSp>
          <p:nvCxnSpPr>
            <p:cNvPr id="120" name="Łącznik prosty ze strzałką 119"/>
            <p:cNvCxnSpPr/>
            <p:nvPr/>
          </p:nvCxnSpPr>
          <p:spPr>
            <a:xfrm>
              <a:off x="6477000" y="2514600"/>
              <a:ext cx="1295400" cy="0"/>
            </a:xfrm>
            <a:prstGeom prst="straightConnector1">
              <a:avLst/>
            </a:prstGeom>
            <a:ln w="25400">
              <a:solidFill>
                <a:srgbClr val="385D8A"/>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2" name="Grupa 190"/>
            <p:cNvGrpSpPr/>
            <p:nvPr/>
          </p:nvGrpSpPr>
          <p:grpSpPr>
            <a:xfrm>
              <a:off x="7696200" y="2057400"/>
              <a:ext cx="710640" cy="771722"/>
              <a:chOff x="667786" y="2093513"/>
              <a:chExt cx="710640" cy="771722"/>
            </a:xfrm>
          </p:grpSpPr>
          <p:sp>
            <p:nvSpPr>
              <p:cNvPr id="165" name="pole tekstowe 191"/>
              <p:cNvSpPr txBox="1">
                <a:spLocks noChangeArrowheads="1"/>
              </p:cNvSpPr>
              <p:nvPr/>
            </p:nvSpPr>
            <p:spPr bwMode="auto">
              <a:xfrm>
                <a:off x="667786" y="2626708"/>
                <a:ext cx="710640" cy="238527"/>
              </a:xfrm>
              <a:prstGeom prst="rect">
                <a:avLst/>
              </a:prstGeom>
              <a:noFill/>
              <a:ln w="9525">
                <a:noFill/>
                <a:miter lim="800000"/>
                <a:headEnd/>
                <a:tailEnd/>
              </a:ln>
            </p:spPr>
            <p:txBody>
              <a:bodyPr>
                <a:spAutoFit/>
              </a:bodyPr>
              <a:lstStyle/>
              <a:p>
                <a:pPr algn="ctr"/>
                <a:r>
                  <a:rPr lang="pl-PL" sz="950" smtClean="0">
                    <a:latin typeface="Calibri" pitchFamily="34" charset="0"/>
                  </a:rPr>
                  <a:t>User</a:t>
                </a:r>
                <a:endParaRPr lang="pl-PL" sz="950">
                  <a:latin typeface="Calibri" pitchFamily="34" charset="0"/>
                </a:endParaRPr>
              </a:p>
            </p:txBody>
          </p:sp>
          <p:sp>
            <p:nvSpPr>
              <p:cNvPr id="167" name="Prostokąt zaokrąglony 166"/>
              <p:cNvSpPr/>
              <p:nvPr/>
            </p:nvSpPr>
            <p:spPr bwMode="auto">
              <a:xfrm>
                <a:off x="726825"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68" name="Obraz 199" descr="admin.png"/>
              <p:cNvPicPr>
                <a:picLocks noChangeAspect="1"/>
              </p:cNvPicPr>
              <p:nvPr/>
            </p:nvPicPr>
            <p:blipFill>
              <a:blip r:embed="rId7" cstate="print"/>
              <a:srcRect/>
              <a:stretch>
                <a:fillRect/>
              </a:stretch>
            </p:blipFill>
            <p:spPr bwMode="auto">
              <a:xfrm>
                <a:off x="839472" y="2171020"/>
                <a:ext cx="357777" cy="457240"/>
              </a:xfrm>
              <a:prstGeom prst="rect">
                <a:avLst/>
              </a:prstGeom>
              <a:noFill/>
              <a:ln w="9525">
                <a:noFill/>
                <a:miter lim="800000"/>
                <a:headEnd/>
                <a:tailEnd/>
              </a:ln>
            </p:spPr>
          </p:pic>
        </p:grpSp>
      </p:grpSp>
      <p:sp>
        <p:nvSpPr>
          <p:cNvPr id="172" name="Prostokąt 171"/>
          <p:cNvSpPr/>
          <p:nvPr/>
        </p:nvSpPr>
        <p:spPr>
          <a:xfrm>
            <a:off x="152400" y="4191000"/>
            <a:ext cx="8914415" cy="1815882"/>
          </a:xfrm>
          <a:prstGeom prst="rect">
            <a:avLst/>
          </a:prstGeom>
        </p:spPr>
        <p:txBody>
          <a:bodyPr wrap="square">
            <a:spAutoFit/>
          </a:bodyPr>
          <a:lstStyle/>
          <a:p>
            <a:r>
              <a:rPr lang="pl-PL" sz="1600" smtClean="0"/>
              <a:t>The HTTP proxy is a component of the cloud platform which enables external access to HTTP-based service instances deployed in a private cloud site. This includes (in particular) web applications which expose graphical interfaces to end users, but also SOAP/RESTful services which perform computations as part of larger application workflows. The proxy resolves the IP address crunch in a graceful manner, ensuring that each HTTP endpoint is matched to a unique domain (created on the fly by a dedicated Atmosphere component). This change enables seamless deployment of web applications and services which reference themselves through HTTP/HTTPS hyperlinks.</a:t>
            </a:r>
            <a:endParaRPr lang="en-US" sz="1600"/>
          </a:p>
        </p:txBody>
      </p:sp>
      <p:sp>
        <p:nvSpPr>
          <p:cNvPr id="64" name="Prostokąt 63"/>
          <p:cNvSpPr/>
          <p:nvPr/>
        </p:nvSpPr>
        <p:spPr>
          <a:xfrm>
            <a:off x="6680100" y="1765756"/>
            <a:ext cx="2540100" cy="215444"/>
          </a:xfrm>
          <a:prstGeom prst="rect">
            <a:avLst/>
          </a:prstGeom>
        </p:spPr>
        <p:txBody>
          <a:bodyPr wrap="square">
            <a:spAutoFit/>
          </a:bodyPr>
          <a:lstStyle/>
          <a:p>
            <a:r>
              <a:rPr lang="pl-PL" sz="800" smtClean="0">
                <a:latin typeface="Courier New" pitchFamily="49" charset="0"/>
                <a:cs typeface="Courier New" pitchFamily="49" charset="0"/>
              </a:rPr>
              <a:t>https://</a:t>
            </a:r>
            <a:r>
              <a:rPr lang="pl-PL" sz="800" b="1" smtClean="0">
                <a:solidFill>
                  <a:srgbClr val="24AF68"/>
                </a:solidFill>
                <a:latin typeface="Courier New" pitchFamily="49" charset="0"/>
                <a:cs typeface="Courier New" pitchFamily="49" charset="0"/>
              </a:rPr>
              <a:t>web-7936</a:t>
            </a:r>
            <a:r>
              <a:rPr lang="pl-PL" sz="800" smtClean="0">
                <a:solidFill>
                  <a:srgbClr val="385D8A"/>
                </a:solidFill>
                <a:latin typeface="Courier New" pitchFamily="49" charset="0"/>
                <a:cs typeface="Courier New" pitchFamily="49" charset="0"/>
              </a:rPr>
              <a:t>.</a:t>
            </a:r>
            <a:r>
              <a:rPr lang="pl-PL" sz="800" smtClean="0">
                <a:solidFill>
                  <a:srgbClr val="8E44AD"/>
                </a:solidFill>
                <a:latin typeface="Courier New" pitchFamily="49" charset="0"/>
                <a:cs typeface="Courier New" pitchFamily="49" charset="0"/>
              </a:rPr>
              <a:t>vph.cyfronet.pl</a:t>
            </a:r>
            <a:r>
              <a:rPr lang="pl-PL" sz="800" smtClean="0">
                <a:latin typeface="Courier New" pitchFamily="49" charset="0"/>
                <a:cs typeface="Courier New" pitchFamily="49" charset="0"/>
              </a:rPr>
              <a:t>/</a:t>
            </a:r>
            <a:r>
              <a:rPr lang="pl-PL" sz="800" b="1" smtClean="0">
                <a:latin typeface="Courier New" pitchFamily="49" charset="0"/>
                <a:cs typeface="Courier New" pitchFamily="49" charset="0"/>
              </a:rPr>
              <a:t>app/</a:t>
            </a:r>
          </a:p>
        </p:txBody>
      </p:sp>
      <p:cxnSp>
        <p:nvCxnSpPr>
          <p:cNvPr id="66" name="Łącznik prosty 65"/>
          <p:cNvCxnSpPr/>
          <p:nvPr/>
        </p:nvCxnSpPr>
        <p:spPr>
          <a:xfrm flipV="1">
            <a:off x="6786312" y="1981200"/>
            <a:ext cx="0" cy="42617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169609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ou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ou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out)">
                                      <p:cBhvr>
                                        <p:cTn id="17" dur="500"/>
                                        <p:tgtEl>
                                          <p:spTgt spid="11"/>
                                        </p:tgtEl>
                                      </p:cBhvr>
                                    </p:animEffect>
                                  </p:childTnLst>
                                </p:cTn>
                              </p:par>
                              <p:par>
                                <p:cTn id="18" presetID="4" presetClass="entr" presetSubtype="32" fill="hold" nodeType="withEffect">
                                  <p:stCondLst>
                                    <p:cond delay="0"/>
                                  </p:stCondLst>
                                  <p:childTnLst>
                                    <p:set>
                                      <p:cBhvr>
                                        <p:cTn id="19" dur="1" fill="hold">
                                          <p:stCondLst>
                                            <p:cond delay="0"/>
                                          </p:stCondLst>
                                        </p:cTn>
                                        <p:tgtEl>
                                          <p:spTgt spid="66"/>
                                        </p:tgtEl>
                                        <p:attrNameLst>
                                          <p:attrName>style.visibility</p:attrName>
                                        </p:attrNameLst>
                                      </p:cBhvr>
                                      <p:to>
                                        <p:strVal val="visible"/>
                                      </p:to>
                                    </p:set>
                                    <p:animEffect transition="in" filter="box(out)">
                                      <p:cBhvr>
                                        <p:cTn id="20" dur="500"/>
                                        <p:tgtEl>
                                          <p:spTgt spid="66"/>
                                        </p:tgtEl>
                                      </p:cBhvr>
                                    </p:animEffect>
                                  </p:childTnLst>
                                </p:cTn>
                              </p:par>
                              <p:par>
                                <p:cTn id="21" presetID="4" presetClass="entr" presetSubtype="32"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animEffect transition="in" filter="box(out)">
                                      <p:cBhvr>
                                        <p:cTn id="23" dur="500"/>
                                        <p:tgtEl>
                                          <p:spTgt spid="64"/>
                                        </p:tgtEl>
                                      </p:cBhvr>
                                    </p:animEffect>
                                  </p:childTnLst>
                                </p:cTn>
                              </p:par>
                              <p:par>
                                <p:cTn id="24" presetID="4" presetClass="entr" presetSubtype="32" fill="hold" grpId="0" nodeType="withEffect">
                                  <p:stCondLst>
                                    <p:cond delay="0"/>
                                  </p:stCondLst>
                                  <p:childTnLst>
                                    <p:set>
                                      <p:cBhvr>
                                        <p:cTn id="25" dur="1" fill="hold">
                                          <p:stCondLst>
                                            <p:cond delay="0"/>
                                          </p:stCondLst>
                                        </p:cTn>
                                        <p:tgtEl>
                                          <p:spTgt spid="163"/>
                                        </p:tgtEl>
                                        <p:attrNameLst>
                                          <p:attrName>style.visibility</p:attrName>
                                        </p:attrNameLst>
                                      </p:cBhvr>
                                      <p:to>
                                        <p:strVal val="visible"/>
                                      </p:to>
                                    </p:set>
                                    <p:animEffect transition="in" filter="box(out)">
                                      <p:cBhvr>
                                        <p:cTn id="26"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6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0" y="0"/>
            <a:ext cx="8443913" cy="1143000"/>
          </a:xfrm>
        </p:spPr>
        <p:txBody>
          <a:bodyPr/>
          <a:lstStyle/>
          <a:p>
            <a:pPr algn="ctr"/>
            <a:r>
              <a:rPr lang="pl-PL" sz="2800" smtClean="0">
                <a:latin typeface="+mj-lt"/>
                <a:cs typeface="Courier New" pitchFamily="49" charset="0"/>
              </a:rPr>
              <a:t>Shared and scalable services – smart utilization of hardware resources</a:t>
            </a:r>
            <a:endParaRPr lang="en-US" sz="2800" dirty="0" smtClean="0">
              <a:latin typeface="+mj-lt"/>
              <a:cs typeface="Courier New" pitchFamily="49" charset="0"/>
            </a:endParaRPr>
          </a:p>
        </p:txBody>
      </p:sp>
      <p:sp>
        <p:nvSpPr>
          <p:cNvPr id="210" name="Content Placeholder 2"/>
          <p:cNvSpPr>
            <a:spLocks noGrp="1"/>
          </p:cNvSpPr>
          <p:nvPr>
            <p:ph idx="4294967295"/>
          </p:nvPr>
        </p:nvSpPr>
        <p:spPr>
          <a:xfrm>
            <a:off x="0" y="1187450"/>
            <a:ext cx="4918075" cy="1309688"/>
          </a:xfrm>
        </p:spPr>
        <p:txBody>
          <a:bodyPr>
            <a:noAutofit/>
          </a:bodyPr>
          <a:lstStyle/>
          <a:p>
            <a:pPr marL="179388" indent="-179388"/>
            <a:r>
              <a:rPr lang="pl-PL" sz="1600" b="1" smtClean="0">
                <a:solidFill>
                  <a:schemeClr val="tx1"/>
                </a:solidFill>
                <a:latin typeface="+mj-lt"/>
              </a:rPr>
              <a:t>Published</a:t>
            </a:r>
            <a:r>
              <a:rPr lang="pl-PL" sz="1600" smtClean="0">
                <a:solidFill>
                  <a:schemeClr val="tx1"/>
                </a:solidFill>
                <a:latin typeface="+mj-lt"/>
              </a:rPr>
              <a:t> services become visible to non-developers and can be instantiated using the Generic Invoker.</a:t>
            </a:r>
          </a:p>
          <a:p>
            <a:pPr marL="179388" indent="-179388"/>
            <a:r>
              <a:rPr lang="pl-PL" sz="1600" smtClean="0">
                <a:solidFill>
                  <a:schemeClr val="tx1"/>
                </a:solidFill>
                <a:latin typeface="+mj-lt"/>
              </a:rPr>
              <a:t>Developers are free to spawn „snapshot” images of their cloud services (e.g. for backup purposes) without exposing them to external users.</a:t>
            </a:r>
          </a:p>
        </p:txBody>
      </p:sp>
      <p:cxnSp>
        <p:nvCxnSpPr>
          <p:cNvPr id="30" name="Łącznik prosty 29"/>
          <p:cNvCxnSpPr/>
          <p:nvPr/>
        </p:nvCxnSpPr>
        <p:spPr>
          <a:xfrm>
            <a:off x="251520" y="2636912"/>
            <a:ext cx="8647787" cy="0"/>
          </a:xfrm>
          <a:prstGeom prst="line">
            <a:avLst/>
          </a:prstGeom>
          <a:ln w="19050">
            <a:solidFill>
              <a:srgbClr val="385D8A"/>
            </a:solidFill>
            <a:tailEnd type="none"/>
          </a:ln>
        </p:spPr>
        <p:style>
          <a:lnRef idx="1">
            <a:schemeClr val="accent1"/>
          </a:lnRef>
          <a:fillRef idx="0">
            <a:schemeClr val="accent1"/>
          </a:fillRef>
          <a:effectRef idx="0">
            <a:schemeClr val="accent1"/>
          </a:effectRef>
          <a:fontRef idx="minor">
            <a:schemeClr val="tx1"/>
          </a:fontRef>
        </p:style>
      </p:cxnSp>
      <p:grpSp>
        <p:nvGrpSpPr>
          <p:cNvPr id="2" name="Grupa 66"/>
          <p:cNvGrpSpPr/>
          <p:nvPr/>
        </p:nvGrpSpPr>
        <p:grpSpPr>
          <a:xfrm>
            <a:off x="5004360" y="1052736"/>
            <a:ext cx="3816112" cy="1443772"/>
            <a:chOff x="4343400" y="1189497"/>
            <a:chExt cx="3816112" cy="1443772"/>
          </a:xfrm>
        </p:grpSpPr>
        <p:grpSp>
          <p:nvGrpSpPr>
            <p:cNvPr id="3" name="Grupa 57"/>
            <p:cNvGrpSpPr/>
            <p:nvPr/>
          </p:nvGrpSpPr>
          <p:grpSpPr>
            <a:xfrm>
              <a:off x="7507192" y="1529792"/>
              <a:ext cx="652320" cy="779416"/>
              <a:chOff x="1564306" y="2093513"/>
              <a:chExt cx="652320" cy="779416"/>
            </a:xfrm>
          </p:grpSpPr>
          <p:sp>
            <p:nvSpPr>
              <p:cNvPr id="59" name="Prostokąt zaokrąglony 58"/>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0"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61" name="Obraz 200" descr="admin.png"/>
              <p:cNvPicPr>
                <a:picLocks noChangeAspect="1"/>
              </p:cNvPicPr>
              <p:nvPr/>
            </p:nvPicPr>
            <p:blipFill>
              <a:blip r:embed="rId2"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4" name="Grupa 190"/>
            <p:cNvGrpSpPr/>
            <p:nvPr/>
          </p:nvGrpSpPr>
          <p:grpSpPr>
            <a:xfrm>
              <a:off x="4343400" y="1577158"/>
              <a:ext cx="710640" cy="771722"/>
              <a:chOff x="926786" y="2093513"/>
              <a:chExt cx="710640" cy="771722"/>
            </a:xfrm>
          </p:grpSpPr>
          <p:sp>
            <p:nvSpPr>
              <p:cNvPr id="9" name="pole tekstowe 191"/>
              <p:cNvSpPr txBox="1">
                <a:spLocks noChangeArrowheads="1"/>
              </p:cNvSpPr>
              <p:nvPr/>
            </p:nvSpPr>
            <p:spPr bwMode="auto">
              <a:xfrm>
                <a:off x="926786" y="2626708"/>
                <a:ext cx="710640" cy="238527"/>
              </a:xfrm>
              <a:prstGeom prst="rect">
                <a:avLst/>
              </a:prstGeom>
              <a:noFill/>
              <a:ln w="9525">
                <a:noFill/>
                <a:miter lim="800000"/>
                <a:headEnd/>
                <a:tailEnd/>
              </a:ln>
            </p:spPr>
            <p:txBody>
              <a:bodyPr>
                <a:spAutoFit/>
              </a:bodyPr>
              <a:lstStyle/>
              <a:p>
                <a:pPr algn="ctr"/>
                <a:r>
                  <a:rPr lang="pl-PL" sz="950">
                    <a:latin typeface="Calibri" pitchFamily="34" charset="0"/>
                  </a:rPr>
                  <a:t>Developer</a:t>
                </a:r>
              </a:p>
            </p:txBody>
          </p:sp>
          <p:sp>
            <p:nvSpPr>
              <p:cNvPr id="10" name="Prostokąt zaokrąglony 9"/>
              <p:cNvSpPr/>
              <p:nvPr/>
            </p:nvSpPr>
            <p:spPr bwMode="auto">
              <a:xfrm>
                <a:off x="985825"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1" name="Obraz 199" descr="admin.png"/>
              <p:cNvPicPr>
                <a:picLocks noChangeAspect="1"/>
              </p:cNvPicPr>
              <p:nvPr/>
            </p:nvPicPr>
            <p:blipFill>
              <a:blip r:embed="rId3" cstate="print"/>
              <a:srcRect/>
              <a:stretch>
                <a:fillRect/>
              </a:stretch>
            </p:blipFill>
            <p:spPr bwMode="auto">
              <a:xfrm>
                <a:off x="1098472" y="2171020"/>
                <a:ext cx="357777" cy="457240"/>
              </a:xfrm>
              <a:prstGeom prst="rect">
                <a:avLst/>
              </a:prstGeom>
              <a:noFill/>
              <a:ln w="9525">
                <a:noFill/>
                <a:miter lim="800000"/>
                <a:headEnd/>
                <a:tailEnd/>
              </a:ln>
            </p:spPr>
          </p:pic>
        </p:grpSp>
        <p:sp>
          <p:nvSpPr>
            <p:cNvPr id="32" name="Prostokąt zaokrąglony 31"/>
            <p:cNvSpPr/>
            <p:nvPr/>
          </p:nvSpPr>
          <p:spPr bwMode="auto">
            <a:xfrm>
              <a:off x="5220072" y="1327997"/>
              <a:ext cx="1965717" cy="1305272"/>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5" name="Grupa 289"/>
            <p:cNvGrpSpPr>
              <a:grpSpLocks/>
            </p:cNvGrpSpPr>
            <p:nvPr/>
          </p:nvGrpSpPr>
          <p:grpSpPr bwMode="auto">
            <a:xfrm>
              <a:off x="5345028" y="1189497"/>
              <a:ext cx="2107292" cy="277000"/>
              <a:chOff x="2351369" y="1835620"/>
              <a:chExt cx="3002607" cy="305238"/>
            </a:xfrm>
          </p:grpSpPr>
          <p:sp>
            <p:nvSpPr>
              <p:cNvPr id="34" name="Prostokąt zaokrąglony 33"/>
              <p:cNvSpPr/>
              <p:nvPr/>
            </p:nvSpPr>
            <p:spPr bwMode="auto">
              <a:xfrm>
                <a:off x="2392911" y="1835620"/>
                <a:ext cx="2420900"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pole tekstowe 291"/>
              <p:cNvSpPr txBox="1">
                <a:spLocks noChangeArrowheads="1"/>
              </p:cNvSpPr>
              <p:nvPr/>
            </p:nvSpPr>
            <p:spPr bwMode="auto">
              <a:xfrm>
                <a:off x="2351369" y="1835621"/>
                <a:ext cx="3002607" cy="288279"/>
              </a:xfrm>
              <a:prstGeom prst="rect">
                <a:avLst/>
              </a:prstGeom>
              <a:noFill/>
              <a:ln w="9525">
                <a:noFill/>
                <a:miter lim="800000"/>
                <a:headEnd/>
                <a:tailEnd/>
              </a:ln>
            </p:spPr>
            <p:txBody>
              <a:bodyPr wrap="square">
                <a:spAutoFit/>
              </a:bodyPr>
              <a:lstStyle/>
              <a:p>
                <a:r>
                  <a:rPr lang="pl-PL" sz="1100" smtClean="0">
                    <a:latin typeface="Calibri" pitchFamily="34" charset="0"/>
                  </a:rPr>
                  <a:t>Atmosphere Cloud Platform</a:t>
                </a:r>
                <a:endParaRPr lang="en-US" sz="1100">
                  <a:latin typeface="Calibri" pitchFamily="34" charset="0"/>
                </a:endParaRPr>
              </a:p>
            </p:txBody>
          </p:sp>
        </p:grpSp>
        <p:grpSp>
          <p:nvGrpSpPr>
            <p:cNvPr id="6" name="Grupa 40"/>
            <p:cNvGrpSpPr/>
            <p:nvPr/>
          </p:nvGrpSpPr>
          <p:grpSpPr>
            <a:xfrm>
              <a:off x="5575896" y="1547664"/>
              <a:ext cx="1228352" cy="925353"/>
              <a:chOff x="5430422" y="2603858"/>
              <a:chExt cx="1228352" cy="925353"/>
            </a:xfrm>
          </p:grpSpPr>
          <p:sp>
            <p:nvSpPr>
              <p:cNvPr id="42" name="Prostokąt zaokrąglony 41"/>
              <p:cNvSpPr/>
              <p:nvPr/>
            </p:nvSpPr>
            <p:spPr bwMode="auto">
              <a:xfrm>
                <a:off x="5430422" y="2603858"/>
                <a:ext cx="1228352" cy="925353"/>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pole tekstowe 291"/>
              <p:cNvSpPr txBox="1">
                <a:spLocks noChangeArrowheads="1"/>
              </p:cNvSpPr>
              <p:nvPr/>
            </p:nvSpPr>
            <p:spPr bwMode="auto">
              <a:xfrm>
                <a:off x="5578654" y="2605940"/>
                <a:ext cx="938220" cy="430887"/>
              </a:xfrm>
              <a:prstGeom prst="rect">
                <a:avLst/>
              </a:prstGeom>
              <a:noFill/>
              <a:ln w="9525">
                <a:noFill/>
                <a:miter lim="800000"/>
                <a:headEnd/>
                <a:tailEnd/>
              </a:ln>
            </p:spPr>
            <p:txBody>
              <a:bodyPr wrap="square">
                <a:spAutoFit/>
              </a:bodyPr>
              <a:lstStyle/>
              <a:p>
                <a:pPr algn="ctr"/>
                <a:r>
                  <a:rPr lang="pl-PL" sz="1100" smtClean="0">
                    <a:latin typeface="Calibri" pitchFamily="34" charset="0"/>
                  </a:rPr>
                  <a:t>Cloud Service</a:t>
                </a:r>
                <a:endParaRPr lang="en-US" sz="1100">
                  <a:latin typeface="Calibri" pitchFamily="34" charset="0"/>
                </a:endParaRPr>
              </a:p>
            </p:txBody>
          </p:sp>
        </p:grpSp>
        <p:grpSp>
          <p:nvGrpSpPr>
            <p:cNvPr id="7" name="Grupa 54"/>
            <p:cNvGrpSpPr/>
            <p:nvPr/>
          </p:nvGrpSpPr>
          <p:grpSpPr>
            <a:xfrm>
              <a:off x="5601296" y="2060848"/>
              <a:ext cx="1054720" cy="288031"/>
              <a:chOff x="5317480" y="2060848"/>
              <a:chExt cx="1054720" cy="288031"/>
            </a:xfrm>
          </p:grpSpPr>
          <p:sp>
            <p:nvSpPr>
              <p:cNvPr id="52" name="Prostokąt zaokrąglony 51"/>
              <p:cNvSpPr/>
              <p:nvPr/>
            </p:nvSpPr>
            <p:spPr bwMode="auto">
              <a:xfrm>
                <a:off x="5429764" y="2060848"/>
                <a:ext cx="942436" cy="288031"/>
              </a:xfrm>
              <a:prstGeom prst="roundRect">
                <a:avLst>
                  <a:gd name="adj" fmla="val 1031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3" name="pole tekstowe 291"/>
              <p:cNvSpPr txBox="1">
                <a:spLocks noChangeArrowheads="1"/>
              </p:cNvSpPr>
              <p:nvPr/>
            </p:nvSpPr>
            <p:spPr bwMode="auto">
              <a:xfrm>
                <a:off x="5317480" y="2068105"/>
                <a:ext cx="938220"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Published</a:t>
                </a:r>
                <a:endParaRPr lang="en-US" sz="1100">
                  <a:latin typeface="Calibri" pitchFamily="34" charset="0"/>
                </a:endParaRPr>
              </a:p>
            </p:txBody>
          </p:sp>
          <p:pic>
            <p:nvPicPr>
              <p:cNvPr id="54" name="Obraz 53" descr="checkmark.png"/>
              <p:cNvPicPr>
                <a:picLocks noChangeAspect="1"/>
              </p:cNvPicPr>
              <p:nvPr/>
            </p:nvPicPr>
            <p:blipFill>
              <a:blip r:embed="rId4" cstate="print"/>
              <a:stretch>
                <a:fillRect/>
              </a:stretch>
            </p:blipFill>
            <p:spPr>
              <a:xfrm>
                <a:off x="6096999" y="2092426"/>
                <a:ext cx="238915" cy="238915"/>
              </a:xfrm>
              <a:prstGeom prst="rect">
                <a:avLst/>
              </a:prstGeom>
            </p:spPr>
          </p:pic>
        </p:grpSp>
        <p:cxnSp>
          <p:nvCxnSpPr>
            <p:cNvPr id="62" name="Łącznik prosty 84"/>
            <p:cNvCxnSpPr/>
            <p:nvPr/>
          </p:nvCxnSpPr>
          <p:spPr>
            <a:xfrm>
              <a:off x="4991160" y="1980633"/>
              <a:ext cx="562478"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64" name="Łącznik prosty 84"/>
            <p:cNvCxnSpPr/>
            <p:nvPr/>
          </p:nvCxnSpPr>
          <p:spPr>
            <a:xfrm>
              <a:off x="6813586" y="1980633"/>
              <a:ext cx="693606" cy="0"/>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66" name="Obraz 65" descr="checkmark.png"/>
            <p:cNvPicPr>
              <a:picLocks noChangeAspect="1"/>
            </p:cNvPicPr>
            <p:nvPr/>
          </p:nvPicPr>
          <p:blipFill>
            <a:blip r:embed="rId4" cstate="print"/>
            <a:stretch>
              <a:fillRect/>
            </a:stretch>
          </p:blipFill>
          <p:spPr>
            <a:xfrm>
              <a:off x="7213405" y="1741718"/>
              <a:ext cx="238915" cy="238915"/>
            </a:xfrm>
            <a:prstGeom prst="rect">
              <a:avLst/>
            </a:prstGeom>
          </p:spPr>
        </p:pic>
      </p:grpSp>
      <p:grpSp>
        <p:nvGrpSpPr>
          <p:cNvPr id="8" name="Grupa 232"/>
          <p:cNvGrpSpPr/>
          <p:nvPr/>
        </p:nvGrpSpPr>
        <p:grpSpPr>
          <a:xfrm>
            <a:off x="4067945" y="2780928"/>
            <a:ext cx="4968551" cy="1584176"/>
            <a:chOff x="3995937" y="2852936"/>
            <a:chExt cx="4968551" cy="1584176"/>
          </a:xfrm>
        </p:grpSpPr>
        <p:sp>
          <p:nvSpPr>
            <p:cNvPr id="71" name="Prostokąt zaokrąglony 70"/>
            <p:cNvSpPr/>
            <p:nvPr/>
          </p:nvSpPr>
          <p:spPr bwMode="auto">
            <a:xfrm>
              <a:off x="3995937" y="2991436"/>
              <a:ext cx="1525056" cy="1305272"/>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12" name="Grupa 289"/>
            <p:cNvGrpSpPr>
              <a:grpSpLocks/>
            </p:cNvGrpSpPr>
            <p:nvPr/>
          </p:nvGrpSpPr>
          <p:grpSpPr bwMode="auto">
            <a:xfrm>
              <a:off x="4283968" y="2852936"/>
              <a:ext cx="2107292" cy="277000"/>
              <a:chOff x="2378527" y="1835620"/>
              <a:chExt cx="3002607" cy="305238"/>
            </a:xfrm>
          </p:grpSpPr>
          <p:sp>
            <p:nvSpPr>
              <p:cNvPr id="83" name="Prostokąt zaokrąglony 82"/>
              <p:cNvSpPr/>
              <p:nvPr/>
            </p:nvSpPr>
            <p:spPr bwMode="auto">
              <a:xfrm>
                <a:off x="2392911" y="1835620"/>
                <a:ext cx="1216836"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4" name="pole tekstowe 291"/>
              <p:cNvSpPr txBox="1">
                <a:spLocks noChangeArrowheads="1"/>
              </p:cNvSpPr>
              <p:nvPr/>
            </p:nvSpPr>
            <p:spPr bwMode="auto">
              <a:xfrm>
                <a:off x="2378527" y="1835621"/>
                <a:ext cx="3002607" cy="288279"/>
              </a:xfrm>
              <a:prstGeom prst="rect">
                <a:avLst/>
              </a:prstGeom>
              <a:noFill/>
              <a:ln w="9525">
                <a:noFill/>
                <a:miter lim="800000"/>
                <a:headEnd/>
                <a:tailEnd/>
              </a:ln>
            </p:spPr>
            <p:txBody>
              <a:bodyPr wrap="square">
                <a:spAutoFit/>
              </a:bodyPr>
              <a:lstStyle/>
              <a:p>
                <a:r>
                  <a:rPr lang="pl-PL" sz="1100" smtClean="0">
                    <a:latin typeface="Calibri" pitchFamily="34" charset="0"/>
                  </a:rPr>
                  <a:t>Atmosphere</a:t>
                </a:r>
                <a:endParaRPr lang="en-US" sz="1100">
                  <a:latin typeface="Calibri" pitchFamily="34" charset="0"/>
                </a:endParaRPr>
              </a:p>
            </p:txBody>
          </p:sp>
        </p:grpSp>
        <p:grpSp>
          <p:nvGrpSpPr>
            <p:cNvPr id="13" name="Grupa 40"/>
            <p:cNvGrpSpPr/>
            <p:nvPr/>
          </p:nvGrpSpPr>
          <p:grpSpPr>
            <a:xfrm>
              <a:off x="4135736" y="3211103"/>
              <a:ext cx="1228352" cy="925353"/>
              <a:chOff x="5430422" y="2603858"/>
              <a:chExt cx="1228352" cy="925353"/>
            </a:xfrm>
          </p:grpSpPr>
          <p:sp>
            <p:nvSpPr>
              <p:cNvPr id="81" name="Prostokąt zaokrąglony 80"/>
              <p:cNvSpPr/>
              <p:nvPr/>
            </p:nvSpPr>
            <p:spPr bwMode="auto">
              <a:xfrm>
                <a:off x="5430422" y="2603858"/>
                <a:ext cx="1228352" cy="925353"/>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pole tekstowe 291"/>
              <p:cNvSpPr txBox="1">
                <a:spLocks noChangeArrowheads="1"/>
              </p:cNvSpPr>
              <p:nvPr/>
            </p:nvSpPr>
            <p:spPr bwMode="auto">
              <a:xfrm>
                <a:off x="5578654" y="2605940"/>
                <a:ext cx="938220" cy="430887"/>
              </a:xfrm>
              <a:prstGeom prst="rect">
                <a:avLst/>
              </a:prstGeom>
              <a:noFill/>
              <a:ln w="9525">
                <a:noFill/>
                <a:miter lim="800000"/>
                <a:headEnd/>
                <a:tailEnd/>
              </a:ln>
            </p:spPr>
            <p:txBody>
              <a:bodyPr wrap="square">
                <a:spAutoFit/>
              </a:bodyPr>
              <a:lstStyle/>
              <a:p>
                <a:pPr algn="ctr"/>
                <a:r>
                  <a:rPr lang="pl-PL" sz="1100" smtClean="0">
                    <a:latin typeface="Calibri" pitchFamily="34" charset="0"/>
                  </a:rPr>
                  <a:t>Cloud Service</a:t>
                </a:r>
                <a:endParaRPr lang="en-US" sz="1100">
                  <a:latin typeface="Calibri" pitchFamily="34" charset="0"/>
                </a:endParaRPr>
              </a:p>
            </p:txBody>
          </p:sp>
        </p:grpSp>
        <p:grpSp>
          <p:nvGrpSpPr>
            <p:cNvPr id="14" name="Grupa 54"/>
            <p:cNvGrpSpPr/>
            <p:nvPr/>
          </p:nvGrpSpPr>
          <p:grpSpPr>
            <a:xfrm>
              <a:off x="4161136" y="3724287"/>
              <a:ext cx="1054720" cy="288031"/>
              <a:chOff x="5317480" y="2060848"/>
              <a:chExt cx="1054720" cy="288031"/>
            </a:xfrm>
          </p:grpSpPr>
          <p:sp>
            <p:nvSpPr>
              <p:cNvPr id="78" name="Prostokąt zaokrąglony 77"/>
              <p:cNvSpPr/>
              <p:nvPr/>
            </p:nvSpPr>
            <p:spPr bwMode="auto">
              <a:xfrm>
                <a:off x="5429764" y="2060848"/>
                <a:ext cx="942436" cy="288031"/>
              </a:xfrm>
              <a:prstGeom prst="roundRect">
                <a:avLst>
                  <a:gd name="adj" fmla="val 1031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9" name="pole tekstowe 291"/>
              <p:cNvSpPr txBox="1">
                <a:spLocks noChangeArrowheads="1"/>
              </p:cNvSpPr>
              <p:nvPr/>
            </p:nvSpPr>
            <p:spPr bwMode="auto">
              <a:xfrm>
                <a:off x="5317480" y="2068105"/>
                <a:ext cx="938220"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Shared</a:t>
                </a:r>
                <a:endParaRPr lang="en-US" sz="1100">
                  <a:latin typeface="Calibri" pitchFamily="34" charset="0"/>
                </a:endParaRPr>
              </a:p>
            </p:txBody>
          </p:sp>
          <p:pic>
            <p:nvPicPr>
              <p:cNvPr id="80" name="Obraz 79" descr="checkmark.png"/>
              <p:cNvPicPr>
                <a:picLocks noChangeAspect="1"/>
              </p:cNvPicPr>
              <p:nvPr/>
            </p:nvPicPr>
            <p:blipFill>
              <a:blip r:embed="rId4" cstate="print"/>
              <a:stretch>
                <a:fillRect/>
              </a:stretch>
            </p:blipFill>
            <p:spPr>
              <a:xfrm>
                <a:off x="6096999" y="2092426"/>
                <a:ext cx="238915" cy="238915"/>
              </a:xfrm>
              <a:prstGeom prst="rect">
                <a:avLst/>
              </a:prstGeom>
            </p:spPr>
          </p:pic>
        </p:grpSp>
        <p:cxnSp>
          <p:nvCxnSpPr>
            <p:cNvPr id="75" name="Łącznik prosty 84"/>
            <p:cNvCxnSpPr/>
            <p:nvPr/>
          </p:nvCxnSpPr>
          <p:spPr>
            <a:xfrm>
              <a:off x="5376420" y="3659248"/>
              <a:ext cx="289144" cy="0"/>
            </a:xfrm>
            <a:prstGeom prst="straightConnector1">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upa 126"/>
            <p:cNvGrpSpPr/>
            <p:nvPr/>
          </p:nvGrpSpPr>
          <p:grpSpPr>
            <a:xfrm>
              <a:off x="5580112" y="3213472"/>
              <a:ext cx="1988128" cy="863600"/>
              <a:chOff x="5724128" y="3141464"/>
              <a:chExt cx="1988128" cy="863600"/>
            </a:xfrm>
          </p:grpSpPr>
          <p:grpSp>
            <p:nvGrpSpPr>
              <p:cNvPr id="16" name="Grupa 303"/>
              <p:cNvGrpSpPr>
                <a:grpSpLocks/>
              </p:cNvGrpSpPr>
              <p:nvPr/>
            </p:nvGrpSpPr>
            <p:grpSpPr bwMode="auto">
              <a:xfrm>
                <a:off x="5724128" y="3141464"/>
                <a:ext cx="1988128" cy="863600"/>
                <a:chOff x="5877991" y="3059757"/>
                <a:chExt cx="1988055" cy="864096"/>
              </a:xfrm>
            </p:grpSpPr>
            <p:sp>
              <p:nvSpPr>
                <p:cNvPr id="104" name="Prostokąt zaokrąglony 103"/>
                <p:cNvSpPr/>
                <p:nvPr/>
              </p:nvSpPr>
              <p:spPr bwMode="auto">
                <a:xfrm>
                  <a:off x="5976412" y="3059757"/>
                  <a:ext cx="1685820" cy="864096"/>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5" name="Obraz 65" descr="1368547005_server.png"/>
                <p:cNvPicPr>
                  <a:picLocks noChangeAspect="1"/>
                </p:cNvPicPr>
                <p:nvPr/>
              </p:nvPicPr>
              <p:blipFill>
                <a:blip r:embed="rId5" cstate="print"/>
                <a:srcRect/>
                <a:stretch>
                  <a:fillRect/>
                </a:stretch>
              </p:blipFill>
              <p:spPr bwMode="auto">
                <a:xfrm>
                  <a:off x="6048424" y="3131765"/>
                  <a:ext cx="403180" cy="403181"/>
                </a:xfrm>
                <a:prstGeom prst="rect">
                  <a:avLst/>
                </a:prstGeom>
                <a:noFill/>
                <a:ln w="9525">
                  <a:noFill/>
                  <a:miter lim="800000"/>
                  <a:headEnd/>
                  <a:tailEnd/>
                </a:ln>
              </p:spPr>
            </p:pic>
            <p:sp>
              <p:nvSpPr>
                <p:cNvPr id="106" name="pole tekstowe 303"/>
                <p:cNvSpPr txBox="1">
                  <a:spLocks noChangeArrowheads="1"/>
                </p:cNvSpPr>
                <p:nvPr/>
              </p:nvSpPr>
              <p:spPr bwMode="auto">
                <a:xfrm>
                  <a:off x="5877991" y="3462938"/>
                  <a:ext cx="753487" cy="453088"/>
                </a:xfrm>
                <a:prstGeom prst="rect">
                  <a:avLst/>
                </a:prstGeom>
                <a:noFill/>
                <a:ln w="9525">
                  <a:noFill/>
                  <a:miter lim="800000"/>
                  <a:headEnd/>
                  <a:tailEnd/>
                </a:ln>
              </p:spPr>
              <p:txBody>
                <a:bodyPr lIns="82945" tIns="41473" rIns="82945" bIns="41473">
                  <a:spAutoFit/>
                </a:bodyPr>
                <a:lstStyle/>
                <a:p>
                  <a:pPr algn="ctr"/>
                  <a:r>
                    <a:rPr lang="pl-PL" sz="1200">
                      <a:latin typeface="Calibri" pitchFamily="34" charset="0"/>
                    </a:rPr>
                    <a:t>Cloud WN</a:t>
                  </a:r>
                </a:p>
              </p:txBody>
            </p:sp>
            <p:sp>
              <p:nvSpPr>
                <p:cNvPr id="107" name="Prostokąt zaokrąglony 300"/>
                <p:cNvSpPr/>
                <p:nvPr/>
              </p:nvSpPr>
              <p:spPr bwMode="auto">
                <a:xfrm>
                  <a:off x="6481220" y="3174122"/>
                  <a:ext cx="1084466" cy="569318"/>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fontAlgn="auto">
                    <a:spcBef>
                      <a:spcPts val="0"/>
                    </a:spcBef>
                    <a:spcAft>
                      <a:spcPts val="0"/>
                    </a:spcAft>
                    <a:defRPr/>
                  </a:pPr>
                  <a:endParaRPr lang="en-US" dirty="0"/>
                </a:p>
              </p:txBody>
            </p:sp>
            <p:sp>
              <p:nvSpPr>
                <p:cNvPr id="108" name="pole tekstowe 303"/>
                <p:cNvSpPr txBox="1">
                  <a:spLocks noChangeArrowheads="1"/>
                </p:cNvSpPr>
                <p:nvPr/>
              </p:nvSpPr>
              <p:spPr bwMode="auto">
                <a:xfrm>
                  <a:off x="6197583" y="3174906"/>
                  <a:ext cx="1668463" cy="279400"/>
                </a:xfrm>
                <a:prstGeom prst="rect">
                  <a:avLst/>
                </a:prstGeom>
                <a:noFill/>
                <a:ln w="9525">
                  <a:noFill/>
                  <a:miter lim="800000"/>
                  <a:headEnd/>
                  <a:tailEnd/>
                </a:ln>
              </p:spPr>
              <p:txBody>
                <a:bodyPr lIns="91430" tIns="45716" rIns="91430" bIns="45716">
                  <a:spAutoFit/>
                </a:bodyPr>
                <a:lstStyle/>
                <a:p>
                  <a:pPr algn="ctr"/>
                  <a:r>
                    <a:rPr lang="pl-PL" sz="1200" smtClean="0">
                      <a:latin typeface="Calibri" pitchFamily="34" charset="0"/>
                    </a:rPr>
                    <a:t>Shared VM</a:t>
                  </a:r>
                  <a:endParaRPr lang="pl-PL" sz="1200">
                    <a:latin typeface="Calibri" pitchFamily="34" charset="0"/>
                  </a:endParaRPr>
                </a:p>
              </p:txBody>
            </p:sp>
            <p:pic>
              <p:nvPicPr>
                <p:cNvPr id="112" name="Obraz 297" descr="1369234713_gnome-cpu.png"/>
                <p:cNvPicPr>
                  <a:picLocks noChangeAspect="1"/>
                </p:cNvPicPr>
                <p:nvPr/>
              </p:nvPicPr>
              <p:blipFill>
                <a:blip r:embed="rId6" cstate="print"/>
                <a:srcRect/>
                <a:stretch>
                  <a:fillRect/>
                </a:stretch>
              </p:blipFill>
              <p:spPr bwMode="auto">
                <a:xfrm>
                  <a:off x="6629615" y="3462938"/>
                  <a:ext cx="203012" cy="203012"/>
                </a:xfrm>
                <a:prstGeom prst="rect">
                  <a:avLst/>
                </a:prstGeom>
                <a:noFill/>
                <a:ln w="9525">
                  <a:noFill/>
                  <a:miter lim="800000"/>
                  <a:headEnd/>
                  <a:tailEnd/>
                </a:ln>
              </p:spPr>
            </p:pic>
          </p:grpSp>
          <p:pic>
            <p:nvPicPr>
              <p:cNvPr id="117" name="Obraz 116" descr="ram.png"/>
              <p:cNvPicPr>
                <a:picLocks noChangeAspect="1"/>
              </p:cNvPicPr>
              <p:nvPr/>
            </p:nvPicPr>
            <p:blipFill>
              <a:blip r:embed="rId7" cstate="print"/>
              <a:stretch>
                <a:fillRect/>
              </a:stretch>
            </p:blipFill>
            <p:spPr>
              <a:xfrm>
                <a:off x="6728378" y="3495872"/>
                <a:ext cx="251458" cy="251458"/>
              </a:xfrm>
              <a:prstGeom prst="rect">
                <a:avLst/>
              </a:prstGeom>
            </p:spPr>
          </p:pic>
          <p:pic>
            <p:nvPicPr>
              <p:cNvPr id="118" name="Obraz 117" descr="hdd.png"/>
              <p:cNvPicPr>
                <a:picLocks noChangeAspect="1"/>
              </p:cNvPicPr>
              <p:nvPr/>
            </p:nvPicPr>
            <p:blipFill>
              <a:blip r:embed="rId8" cstate="print"/>
              <a:stretch>
                <a:fillRect/>
              </a:stretch>
            </p:blipFill>
            <p:spPr>
              <a:xfrm>
                <a:off x="7037525" y="3514176"/>
                <a:ext cx="233133" cy="233133"/>
              </a:xfrm>
              <a:prstGeom prst="rect">
                <a:avLst/>
              </a:prstGeom>
            </p:spPr>
          </p:pic>
        </p:grpSp>
        <p:grpSp>
          <p:nvGrpSpPr>
            <p:cNvPr id="17" name="Grupa 118"/>
            <p:cNvGrpSpPr/>
            <p:nvPr/>
          </p:nvGrpSpPr>
          <p:grpSpPr>
            <a:xfrm>
              <a:off x="7677064" y="2865608"/>
              <a:ext cx="652320" cy="779416"/>
              <a:chOff x="1564306" y="2093513"/>
              <a:chExt cx="652320" cy="779416"/>
            </a:xfrm>
          </p:grpSpPr>
          <p:sp>
            <p:nvSpPr>
              <p:cNvPr id="120" name="Prostokąt zaokrąglony 119"/>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1"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22" name="Obraz 200" descr="admin.png"/>
              <p:cNvPicPr>
                <a:picLocks noChangeAspect="1"/>
              </p:cNvPicPr>
              <p:nvPr/>
            </p:nvPicPr>
            <p:blipFill>
              <a:blip r:embed="rId2"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18" name="Grupa 122"/>
            <p:cNvGrpSpPr/>
            <p:nvPr/>
          </p:nvGrpSpPr>
          <p:grpSpPr>
            <a:xfrm>
              <a:off x="7683205" y="3657696"/>
              <a:ext cx="652320" cy="779416"/>
              <a:chOff x="1564306" y="2093513"/>
              <a:chExt cx="652320" cy="779416"/>
            </a:xfrm>
          </p:grpSpPr>
          <p:sp>
            <p:nvSpPr>
              <p:cNvPr id="124" name="Prostokąt zaokrąglony 123"/>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5"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26" name="Obraz 200" descr="admin.png"/>
              <p:cNvPicPr>
                <a:picLocks noChangeAspect="1"/>
              </p:cNvPicPr>
              <p:nvPr/>
            </p:nvPicPr>
            <p:blipFill>
              <a:blip r:embed="rId2"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19" name="Grupa 127"/>
            <p:cNvGrpSpPr/>
            <p:nvPr/>
          </p:nvGrpSpPr>
          <p:grpSpPr>
            <a:xfrm>
              <a:off x="8306027" y="2865608"/>
              <a:ext cx="652320" cy="779416"/>
              <a:chOff x="1564306" y="2093513"/>
              <a:chExt cx="652320" cy="779416"/>
            </a:xfrm>
          </p:grpSpPr>
          <p:sp>
            <p:nvSpPr>
              <p:cNvPr id="129" name="Prostokąt zaokrąglony 128"/>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0"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31" name="Obraz 200" descr="admin.png"/>
              <p:cNvPicPr>
                <a:picLocks noChangeAspect="1"/>
              </p:cNvPicPr>
              <p:nvPr/>
            </p:nvPicPr>
            <p:blipFill>
              <a:blip r:embed="rId2"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20" name="Grupa 131"/>
            <p:cNvGrpSpPr/>
            <p:nvPr/>
          </p:nvGrpSpPr>
          <p:grpSpPr>
            <a:xfrm>
              <a:off x="8312168" y="3657696"/>
              <a:ext cx="652320" cy="779416"/>
              <a:chOff x="1564306" y="2093513"/>
              <a:chExt cx="652320" cy="779416"/>
            </a:xfrm>
          </p:grpSpPr>
          <p:sp>
            <p:nvSpPr>
              <p:cNvPr id="133" name="Prostokąt zaokrąglony 132"/>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4"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35" name="Obraz 200" descr="admin.png"/>
              <p:cNvPicPr>
                <a:picLocks noChangeAspect="1"/>
              </p:cNvPicPr>
              <p:nvPr/>
            </p:nvPicPr>
            <p:blipFill>
              <a:blip r:embed="rId2"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21" name="Grupa 147"/>
            <p:cNvGrpSpPr/>
            <p:nvPr/>
          </p:nvGrpSpPr>
          <p:grpSpPr>
            <a:xfrm>
              <a:off x="7267869" y="3285439"/>
              <a:ext cx="398856" cy="793185"/>
              <a:chOff x="7267869" y="3213431"/>
              <a:chExt cx="398856" cy="793185"/>
            </a:xfrm>
          </p:grpSpPr>
          <p:cxnSp>
            <p:nvCxnSpPr>
              <p:cNvPr id="137" name="Łącznik prosty 84"/>
              <p:cNvCxnSpPr/>
              <p:nvPr/>
            </p:nvCxnSpPr>
            <p:spPr>
              <a:xfrm>
                <a:off x="7267869" y="3572064"/>
                <a:ext cx="246456" cy="0"/>
              </a:xfrm>
              <a:prstGeom prst="straightConnector1">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Łącznik prosty 84"/>
              <p:cNvCxnSpPr/>
              <p:nvPr/>
            </p:nvCxnSpPr>
            <p:spPr>
              <a:xfrm flipV="1">
                <a:off x="7514325" y="3213431"/>
                <a:ext cx="0" cy="791633"/>
              </a:xfrm>
              <a:prstGeom prst="straightConnector1">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5" name="Łącznik prosty 84"/>
              <p:cNvCxnSpPr/>
              <p:nvPr/>
            </p:nvCxnSpPr>
            <p:spPr>
              <a:xfrm>
                <a:off x="7514325" y="3213431"/>
                <a:ext cx="150369" cy="1552"/>
              </a:xfrm>
              <a:prstGeom prst="straightConnector1">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7" name="Łącznik prosty 84"/>
              <p:cNvCxnSpPr/>
              <p:nvPr/>
            </p:nvCxnSpPr>
            <p:spPr>
              <a:xfrm>
                <a:off x="7516356" y="4005064"/>
                <a:ext cx="150369" cy="1552"/>
              </a:xfrm>
              <a:prstGeom prst="straightConnector1">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grpSp>
      </p:grpSp>
      <p:cxnSp>
        <p:nvCxnSpPr>
          <p:cNvPr id="150" name="Łącznik prosty 149"/>
          <p:cNvCxnSpPr/>
          <p:nvPr/>
        </p:nvCxnSpPr>
        <p:spPr>
          <a:xfrm>
            <a:off x="251520" y="4500184"/>
            <a:ext cx="8647787" cy="0"/>
          </a:xfrm>
          <a:prstGeom prst="line">
            <a:avLst/>
          </a:prstGeom>
          <a:ln w="19050">
            <a:solidFill>
              <a:srgbClr val="385D8A"/>
            </a:solidFill>
            <a:tailEnd type="none"/>
          </a:ln>
        </p:spPr>
        <p:style>
          <a:lnRef idx="1">
            <a:schemeClr val="accent1"/>
          </a:lnRef>
          <a:fillRef idx="0">
            <a:schemeClr val="accent1"/>
          </a:fillRef>
          <a:effectRef idx="0">
            <a:schemeClr val="accent1"/>
          </a:effectRef>
          <a:fontRef idx="minor">
            <a:schemeClr val="tx1"/>
          </a:fontRef>
        </p:style>
      </p:cxnSp>
      <p:grpSp>
        <p:nvGrpSpPr>
          <p:cNvPr id="22" name="Grupa 231"/>
          <p:cNvGrpSpPr/>
          <p:nvPr/>
        </p:nvGrpSpPr>
        <p:grpSpPr>
          <a:xfrm>
            <a:off x="4332678" y="4653136"/>
            <a:ext cx="4415786" cy="1800200"/>
            <a:chOff x="3995936" y="4653136"/>
            <a:chExt cx="4415786" cy="1800200"/>
          </a:xfrm>
        </p:grpSpPr>
        <p:sp>
          <p:nvSpPr>
            <p:cNvPr id="152" name="Prostokąt zaokrąglony 151"/>
            <p:cNvSpPr/>
            <p:nvPr/>
          </p:nvSpPr>
          <p:spPr bwMode="auto">
            <a:xfrm>
              <a:off x="3995936" y="4881815"/>
              <a:ext cx="1525056" cy="1305272"/>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23" name="Grupa 289"/>
            <p:cNvGrpSpPr>
              <a:grpSpLocks/>
            </p:cNvGrpSpPr>
            <p:nvPr/>
          </p:nvGrpSpPr>
          <p:grpSpPr bwMode="auto">
            <a:xfrm>
              <a:off x="4287919" y="4743315"/>
              <a:ext cx="2107292" cy="277000"/>
              <a:chOff x="2378527" y="1835620"/>
              <a:chExt cx="3002607" cy="305238"/>
            </a:xfrm>
          </p:grpSpPr>
          <p:sp>
            <p:nvSpPr>
              <p:cNvPr id="194" name="Prostokąt zaokrąglony 193"/>
              <p:cNvSpPr/>
              <p:nvPr/>
            </p:nvSpPr>
            <p:spPr bwMode="auto">
              <a:xfrm>
                <a:off x="2392911" y="1835620"/>
                <a:ext cx="1216836"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5" name="pole tekstowe 291"/>
              <p:cNvSpPr txBox="1">
                <a:spLocks noChangeArrowheads="1"/>
              </p:cNvSpPr>
              <p:nvPr/>
            </p:nvSpPr>
            <p:spPr bwMode="auto">
              <a:xfrm>
                <a:off x="2378527" y="1835621"/>
                <a:ext cx="3002607" cy="288279"/>
              </a:xfrm>
              <a:prstGeom prst="rect">
                <a:avLst/>
              </a:prstGeom>
              <a:noFill/>
              <a:ln w="9525">
                <a:noFill/>
                <a:miter lim="800000"/>
                <a:headEnd/>
                <a:tailEnd/>
              </a:ln>
            </p:spPr>
            <p:txBody>
              <a:bodyPr wrap="square">
                <a:spAutoFit/>
              </a:bodyPr>
              <a:lstStyle/>
              <a:p>
                <a:r>
                  <a:rPr lang="pl-PL" sz="1100" smtClean="0">
                    <a:latin typeface="Calibri" pitchFamily="34" charset="0"/>
                  </a:rPr>
                  <a:t>Atmosphere</a:t>
                </a:r>
                <a:endParaRPr lang="en-US" sz="1100">
                  <a:latin typeface="Calibri" pitchFamily="34" charset="0"/>
                </a:endParaRPr>
              </a:p>
            </p:txBody>
          </p:sp>
        </p:grpSp>
        <p:grpSp>
          <p:nvGrpSpPr>
            <p:cNvPr id="24" name="Grupa 40"/>
            <p:cNvGrpSpPr/>
            <p:nvPr/>
          </p:nvGrpSpPr>
          <p:grpSpPr>
            <a:xfrm>
              <a:off x="4139687" y="5101482"/>
              <a:ext cx="1228352" cy="925353"/>
              <a:chOff x="5430422" y="2603858"/>
              <a:chExt cx="1228352" cy="925353"/>
            </a:xfrm>
          </p:grpSpPr>
          <p:sp>
            <p:nvSpPr>
              <p:cNvPr id="192" name="Prostokąt zaokrąglony 191"/>
              <p:cNvSpPr/>
              <p:nvPr/>
            </p:nvSpPr>
            <p:spPr bwMode="auto">
              <a:xfrm>
                <a:off x="5430422" y="2603858"/>
                <a:ext cx="1228352" cy="925353"/>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3" name="pole tekstowe 291"/>
              <p:cNvSpPr txBox="1">
                <a:spLocks noChangeArrowheads="1"/>
              </p:cNvSpPr>
              <p:nvPr/>
            </p:nvSpPr>
            <p:spPr bwMode="auto">
              <a:xfrm>
                <a:off x="5578654" y="2605940"/>
                <a:ext cx="938220" cy="430887"/>
              </a:xfrm>
              <a:prstGeom prst="rect">
                <a:avLst/>
              </a:prstGeom>
              <a:noFill/>
              <a:ln w="9525">
                <a:noFill/>
                <a:miter lim="800000"/>
                <a:headEnd/>
                <a:tailEnd/>
              </a:ln>
            </p:spPr>
            <p:txBody>
              <a:bodyPr wrap="square">
                <a:spAutoFit/>
              </a:bodyPr>
              <a:lstStyle/>
              <a:p>
                <a:pPr algn="ctr"/>
                <a:r>
                  <a:rPr lang="pl-PL" sz="1100" smtClean="0">
                    <a:latin typeface="Calibri" pitchFamily="34" charset="0"/>
                  </a:rPr>
                  <a:t>Cloud Service</a:t>
                </a:r>
                <a:endParaRPr lang="en-US" sz="1100">
                  <a:latin typeface="Calibri" pitchFamily="34" charset="0"/>
                </a:endParaRPr>
              </a:p>
            </p:txBody>
          </p:sp>
        </p:grpSp>
        <p:grpSp>
          <p:nvGrpSpPr>
            <p:cNvPr id="25" name="Grupa 54"/>
            <p:cNvGrpSpPr/>
            <p:nvPr/>
          </p:nvGrpSpPr>
          <p:grpSpPr>
            <a:xfrm>
              <a:off x="4165087" y="5614666"/>
              <a:ext cx="1054720" cy="288031"/>
              <a:chOff x="5317480" y="2060848"/>
              <a:chExt cx="1054720" cy="288031"/>
            </a:xfrm>
          </p:grpSpPr>
          <p:sp>
            <p:nvSpPr>
              <p:cNvPr id="189" name="Prostokąt zaokrąglony 188"/>
              <p:cNvSpPr/>
              <p:nvPr/>
            </p:nvSpPr>
            <p:spPr bwMode="auto">
              <a:xfrm>
                <a:off x="5429764" y="2060848"/>
                <a:ext cx="942436" cy="288031"/>
              </a:xfrm>
              <a:prstGeom prst="roundRect">
                <a:avLst>
                  <a:gd name="adj" fmla="val 10319"/>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90" name="pole tekstowe 291"/>
              <p:cNvSpPr txBox="1">
                <a:spLocks noChangeArrowheads="1"/>
              </p:cNvSpPr>
              <p:nvPr/>
            </p:nvSpPr>
            <p:spPr bwMode="auto">
              <a:xfrm>
                <a:off x="5317480" y="2068105"/>
                <a:ext cx="938220"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Scalable</a:t>
                </a:r>
                <a:endParaRPr lang="en-US" sz="1100">
                  <a:latin typeface="Calibri" pitchFamily="34" charset="0"/>
                </a:endParaRPr>
              </a:p>
            </p:txBody>
          </p:sp>
          <p:pic>
            <p:nvPicPr>
              <p:cNvPr id="191" name="Obraz 190" descr="checkmark.png"/>
              <p:cNvPicPr>
                <a:picLocks noChangeAspect="1"/>
              </p:cNvPicPr>
              <p:nvPr/>
            </p:nvPicPr>
            <p:blipFill>
              <a:blip r:embed="rId4" cstate="print"/>
              <a:stretch>
                <a:fillRect/>
              </a:stretch>
            </p:blipFill>
            <p:spPr>
              <a:xfrm>
                <a:off x="6096999" y="2092426"/>
                <a:ext cx="238915" cy="238915"/>
              </a:xfrm>
              <a:prstGeom prst="rect">
                <a:avLst/>
              </a:prstGeom>
            </p:spPr>
          </p:pic>
        </p:grpSp>
        <p:grpSp>
          <p:nvGrpSpPr>
            <p:cNvPr id="26" name="Grupa 195"/>
            <p:cNvGrpSpPr/>
            <p:nvPr/>
          </p:nvGrpSpPr>
          <p:grpSpPr>
            <a:xfrm>
              <a:off x="5656071" y="4653136"/>
              <a:ext cx="1988128" cy="863600"/>
              <a:chOff x="5584063" y="4581128"/>
              <a:chExt cx="1988128" cy="863600"/>
            </a:xfrm>
          </p:grpSpPr>
          <p:sp>
            <p:nvSpPr>
              <p:cNvPr id="183" name="Prostokąt zaokrąglony 182"/>
              <p:cNvSpPr/>
              <p:nvPr/>
            </p:nvSpPr>
            <p:spPr bwMode="auto">
              <a:xfrm>
                <a:off x="5682488" y="4581128"/>
                <a:ext cx="1685882" cy="863600"/>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84" name="Obraz 65" descr="1368547005_server.png"/>
              <p:cNvPicPr>
                <a:picLocks noChangeAspect="1"/>
              </p:cNvPicPr>
              <p:nvPr/>
            </p:nvPicPr>
            <p:blipFill>
              <a:blip r:embed="rId5" cstate="print"/>
              <a:srcRect/>
              <a:stretch>
                <a:fillRect/>
              </a:stretch>
            </p:blipFill>
            <p:spPr bwMode="auto">
              <a:xfrm>
                <a:off x="5754502" y="4653095"/>
                <a:ext cx="403195" cy="402950"/>
              </a:xfrm>
              <a:prstGeom prst="rect">
                <a:avLst/>
              </a:prstGeom>
              <a:noFill/>
              <a:ln w="9525">
                <a:noFill/>
                <a:miter lim="800000"/>
                <a:headEnd/>
                <a:tailEnd/>
              </a:ln>
            </p:spPr>
          </p:pic>
          <p:sp>
            <p:nvSpPr>
              <p:cNvPr id="185" name="pole tekstowe 303"/>
              <p:cNvSpPr txBox="1">
                <a:spLocks noChangeArrowheads="1"/>
              </p:cNvSpPr>
              <p:nvPr/>
            </p:nvSpPr>
            <p:spPr bwMode="auto">
              <a:xfrm>
                <a:off x="5584063" y="4984078"/>
                <a:ext cx="753515" cy="452828"/>
              </a:xfrm>
              <a:prstGeom prst="rect">
                <a:avLst/>
              </a:prstGeom>
              <a:noFill/>
              <a:ln w="9525">
                <a:noFill/>
                <a:miter lim="800000"/>
                <a:headEnd/>
                <a:tailEnd/>
              </a:ln>
            </p:spPr>
            <p:txBody>
              <a:bodyPr lIns="82945" tIns="41473" rIns="82945" bIns="41473">
                <a:spAutoFit/>
              </a:bodyPr>
              <a:lstStyle/>
              <a:p>
                <a:pPr algn="ctr"/>
                <a:r>
                  <a:rPr lang="pl-PL" sz="1200">
                    <a:latin typeface="Calibri" pitchFamily="34" charset="0"/>
                  </a:rPr>
                  <a:t>Cloud WN</a:t>
                </a:r>
              </a:p>
            </p:txBody>
          </p:sp>
          <p:sp>
            <p:nvSpPr>
              <p:cNvPr id="186" name="Prostokąt zaokrąglony 300"/>
              <p:cNvSpPr/>
              <p:nvPr/>
            </p:nvSpPr>
            <p:spPr bwMode="auto">
              <a:xfrm>
                <a:off x="6187314" y="4695427"/>
                <a:ext cx="1084506" cy="568991"/>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fontAlgn="auto">
                  <a:spcBef>
                    <a:spcPts val="0"/>
                  </a:spcBef>
                  <a:spcAft>
                    <a:spcPts val="0"/>
                  </a:spcAft>
                  <a:defRPr/>
                </a:pPr>
                <a:endParaRPr lang="en-US" dirty="0"/>
              </a:p>
            </p:txBody>
          </p:sp>
          <p:sp>
            <p:nvSpPr>
              <p:cNvPr id="187" name="pole tekstowe 303"/>
              <p:cNvSpPr txBox="1">
                <a:spLocks noChangeArrowheads="1"/>
              </p:cNvSpPr>
              <p:nvPr/>
            </p:nvSpPr>
            <p:spPr bwMode="auto">
              <a:xfrm>
                <a:off x="5903667" y="4696211"/>
                <a:ext cx="1668524" cy="279240"/>
              </a:xfrm>
              <a:prstGeom prst="rect">
                <a:avLst/>
              </a:prstGeom>
              <a:noFill/>
              <a:ln w="9525">
                <a:noFill/>
                <a:miter lim="800000"/>
                <a:headEnd/>
                <a:tailEnd/>
              </a:ln>
            </p:spPr>
            <p:txBody>
              <a:bodyPr lIns="91430" tIns="45716" rIns="91430" bIns="45716">
                <a:spAutoFit/>
              </a:bodyPr>
              <a:lstStyle/>
              <a:p>
                <a:pPr algn="ctr"/>
                <a:r>
                  <a:rPr lang="pl-PL" sz="1200" smtClean="0">
                    <a:latin typeface="Calibri" pitchFamily="34" charset="0"/>
                  </a:rPr>
                  <a:t>Separate VM</a:t>
                </a:r>
                <a:endParaRPr lang="pl-PL" sz="1200">
                  <a:latin typeface="Calibri" pitchFamily="34" charset="0"/>
                </a:endParaRPr>
              </a:p>
            </p:txBody>
          </p:sp>
          <p:pic>
            <p:nvPicPr>
              <p:cNvPr id="188" name="Obraz 297" descr="1369234713_gnome-cpu.png"/>
              <p:cNvPicPr>
                <a:picLocks noChangeAspect="1"/>
              </p:cNvPicPr>
              <p:nvPr/>
            </p:nvPicPr>
            <p:blipFill>
              <a:blip r:embed="rId6" cstate="print"/>
              <a:srcRect/>
              <a:stretch>
                <a:fillRect/>
              </a:stretch>
            </p:blipFill>
            <p:spPr bwMode="auto">
              <a:xfrm>
                <a:off x="6335715" y="4984078"/>
                <a:ext cx="203019" cy="202895"/>
              </a:xfrm>
              <a:prstGeom prst="rect">
                <a:avLst/>
              </a:prstGeom>
              <a:noFill/>
              <a:ln w="9525">
                <a:noFill/>
                <a:miter lim="800000"/>
                <a:headEnd/>
                <a:tailEnd/>
              </a:ln>
            </p:spPr>
          </p:pic>
          <p:pic>
            <p:nvPicPr>
              <p:cNvPr id="181" name="Obraz 180" descr="ram.png"/>
              <p:cNvPicPr>
                <a:picLocks noChangeAspect="1"/>
              </p:cNvPicPr>
              <p:nvPr/>
            </p:nvPicPr>
            <p:blipFill>
              <a:blip r:embed="rId7" cstate="print"/>
              <a:stretch>
                <a:fillRect/>
              </a:stretch>
            </p:blipFill>
            <p:spPr>
              <a:xfrm>
                <a:off x="6588313" y="4935536"/>
                <a:ext cx="251458" cy="251458"/>
              </a:xfrm>
              <a:prstGeom prst="rect">
                <a:avLst/>
              </a:prstGeom>
            </p:spPr>
          </p:pic>
          <p:pic>
            <p:nvPicPr>
              <p:cNvPr id="182" name="Obraz 181" descr="hdd.png"/>
              <p:cNvPicPr>
                <a:picLocks noChangeAspect="1"/>
              </p:cNvPicPr>
              <p:nvPr/>
            </p:nvPicPr>
            <p:blipFill>
              <a:blip r:embed="rId8" cstate="print"/>
              <a:stretch>
                <a:fillRect/>
              </a:stretch>
            </p:blipFill>
            <p:spPr>
              <a:xfrm>
                <a:off x="6897460" y="4953840"/>
                <a:ext cx="233133" cy="233133"/>
              </a:xfrm>
              <a:prstGeom prst="rect">
                <a:avLst/>
              </a:prstGeom>
            </p:spPr>
          </p:pic>
        </p:grpSp>
        <p:grpSp>
          <p:nvGrpSpPr>
            <p:cNvPr id="27" name="Grupa 118"/>
            <p:cNvGrpSpPr/>
            <p:nvPr/>
          </p:nvGrpSpPr>
          <p:grpSpPr>
            <a:xfrm>
              <a:off x="7759402" y="5139384"/>
              <a:ext cx="652320" cy="779416"/>
              <a:chOff x="1564306" y="2093513"/>
              <a:chExt cx="652320" cy="779416"/>
            </a:xfrm>
          </p:grpSpPr>
          <p:sp>
            <p:nvSpPr>
              <p:cNvPr id="177" name="Prostokąt zaokrąglony 176"/>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78"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79" name="Obraz 200" descr="admin.png"/>
              <p:cNvPicPr>
                <a:picLocks noChangeAspect="1"/>
              </p:cNvPicPr>
              <p:nvPr/>
            </p:nvPicPr>
            <p:blipFill>
              <a:blip r:embed="rId2"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28" name="Grupa 147"/>
            <p:cNvGrpSpPr/>
            <p:nvPr/>
          </p:nvGrpSpPr>
          <p:grpSpPr>
            <a:xfrm>
              <a:off x="5390511" y="5157464"/>
              <a:ext cx="360040" cy="793185"/>
              <a:chOff x="7267869" y="3213431"/>
              <a:chExt cx="398856" cy="793185"/>
            </a:xfrm>
          </p:grpSpPr>
          <p:cxnSp>
            <p:nvCxnSpPr>
              <p:cNvPr id="160" name="Łącznik prosty 84"/>
              <p:cNvCxnSpPr/>
              <p:nvPr/>
            </p:nvCxnSpPr>
            <p:spPr>
              <a:xfrm flipV="1">
                <a:off x="7267869" y="3572064"/>
                <a:ext cx="246456" cy="639"/>
              </a:xfrm>
              <a:prstGeom prst="straightConnector1">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1" name="Łącznik prosty 84"/>
              <p:cNvCxnSpPr/>
              <p:nvPr/>
            </p:nvCxnSpPr>
            <p:spPr>
              <a:xfrm flipV="1">
                <a:off x="7514325" y="3213431"/>
                <a:ext cx="0" cy="791633"/>
              </a:xfrm>
              <a:prstGeom prst="straightConnector1">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2" name="Łącznik prosty 84"/>
              <p:cNvCxnSpPr/>
              <p:nvPr/>
            </p:nvCxnSpPr>
            <p:spPr>
              <a:xfrm>
                <a:off x="7514325" y="3213431"/>
                <a:ext cx="150369" cy="1552"/>
              </a:xfrm>
              <a:prstGeom prst="straightConnector1">
                <a:avLst/>
              </a:prstGeom>
              <a:ln>
                <a:solidFill>
                  <a:srgbClr val="385D8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63" name="Łącznik prosty 84"/>
              <p:cNvCxnSpPr/>
              <p:nvPr/>
            </p:nvCxnSpPr>
            <p:spPr>
              <a:xfrm>
                <a:off x="7516356" y="4005064"/>
                <a:ext cx="150369" cy="1552"/>
              </a:xfrm>
              <a:prstGeom prst="straightConnector1">
                <a:avLst/>
              </a:prstGeom>
              <a:ln>
                <a:solidFill>
                  <a:srgbClr val="385D8A"/>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29" name="Grupa 196"/>
            <p:cNvGrpSpPr/>
            <p:nvPr/>
          </p:nvGrpSpPr>
          <p:grpSpPr>
            <a:xfrm>
              <a:off x="5652120" y="5589736"/>
              <a:ext cx="1988128" cy="863600"/>
              <a:chOff x="5584063" y="4581128"/>
              <a:chExt cx="1988128" cy="863600"/>
            </a:xfrm>
          </p:grpSpPr>
          <p:sp>
            <p:nvSpPr>
              <p:cNvPr id="198" name="Prostokąt zaokrąglony 197"/>
              <p:cNvSpPr/>
              <p:nvPr/>
            </p:nvSpPr>
            <p:spPr bwMode="auto">
              <a:xfrm>
                <a:off x="5682488" y="4581128"/>
                <a:ext cx="1685882" cy="863600"/>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9" name="Obraz 65" descr="1368547005_server.png"/>
              <p:cNvPicPr>
                <a:picLocks noChangeAspect="1"/>
              </p:cNvPicPr>
              <p:nvPr/>
            </p:nvPicPr>
            <p:blipFill>
              <a:blip r:embed="rId5" cstate="print"/>
              <a:srcRect/>
              <a:stretch>
                <a:fillRect/>
              </a:stretch>
            </p:blipFill>
            <p:spPr bwMode="auto">
              <a:xfrm>
                <a:off x="5754502" y="4653095"/>
                <a:ext cx="403195" cy="402950"/>
              </a:xfrm>
              <a:prstGeom prst="rect">
                <a:avLst/>
              </a:prstGeom>
              <a:noFill/>
              <a:ln w="9525">
                <a:noFill/>
                <a:miter lim="800000"/>
                <a:headEnd/>
                <a:tailEnd/>
              </a:ln>
            </p:spPr>
          </p:pic>
          <p:sp>
            <p:nvSpPr>
              <p:cNvPr id="200" name="pole tekstowe 303"/>
              <p:cNvSpPr txBox="1">
                <a:spLocks noChangeArrowheads="1"/>
              </p:cNvSpPr>
              <p:nvPr/>
            </p:nvSpPr>
            <p:spPr bwMode="auto">
              <a:xfrm>
                <a:off x="5584063" y="4984078"/>
                <a:ext cx="753515" cy="452828"/>
              </a:xfrm>
              <a:prstGeom prst="rect">
                <a:avLst/>
              </a:prstGeom>
              <a:noFill/>
              <a:ln w="9525">
                <a:noFill/>
                <a:miter lim="800000"/>
                <a:headEnd/>
                <a:tailEnd/>
              </a:ln>
            </p:spPr>
            <p:txBody>
              <a:bodyPr lIns="82945" tIns="41473" rIns="82945" bIns="41473">
                <a:spAutoFit/>
              </a:bodyPr>
              <a:lstStyle/>
              <a:p>
                <a:pPr algn="ctr"/>
                <a:r>
                  <a:rPr lang="pl-PL" sz="1200">
                    <a:latin typeface="Calibri" pitchFamily="34" charset="0"/>
                  </a:rPr>
                  <a:t>Cloud WN</a:t>
                </a:r>
              </a:p>
            </p:txBody>
          </p:sp>
          <p:sp>
            <p:nvSpPr>
              <p:cNvPr id="201" name="Prostokąt zaokrąglony 300"/>
              <p:cNvSpPr/>
              <p:nvPr/>
            </p:nvSpPr>
            <p:spPr bwMode="auto">
              <a:xfrm>
                <a:off x="6187314" y="4695427"/>
                <a:ext cx="1084506" cy="568991"/>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91430" tIns="45716" rIns="91430" bIns="45716" anchor="ctr"/>
              <a:lstStyle/>
              <a:p>
                <a:pPr algn="ctr" fontAlgn="auto">
                  <a:spcBef>
                    <a:spcPts val="0"/>
                  </a:spcBef>
                  <a:spcAft>
                    <a:spcPts val="0"/>
                  </a:spcAft>
                  <a:defRPr/>
                </a:pPr>
                <a:endParaRPr lang="en-US" dirty="0"/>
              </a:p>
            </p:txBody>
          </p:sp>
          <p:sp>
            <p:nvSpPr>
              <p:cNvPr id="202" name="pole tekstowe 303"/>
              <p:cNvSpPr txBox="1">
                <a:spLocks noChangeArrowheads="1"/>
              </p:cNvSpPr>
              <p:nvPr/>
            </p:nvSpPr>
            <p:spPr bwMode="auto">
              <a:xfrm>
                <a:off x="5903667" y="4696211"/>
                <a:ext cx="1668524" cy="279240"/>
              </a:xfrm>
              <a:prstGeom prst="rect">
                <a:avLst/>
              </a:prstGeom>
              <a:noFill/>
              <a:ln w="9525">
                <a:noFill/>
                <a:miter lim="800000"/>
                <a:headEnd/>
                <a:tailEnd/>
              </a:ln>
            </p:spPr>
            <p:txBody>
              <a:bodyPr lIns="91430" tIns="45716" rIns="91430" bIns="45716">
                <a:spAutoFit/>
              </a:bodyPr>
              <a:lstStyle/>
              <a:p>
                <a:pPr algn="ctr"/>
                <a:r>
                  <a:rPr lang="pl-PL" sz="1200" smtClean="0">
                    <a:latin typeface="Calibri" pitchFamily="34" charset="0"/>
                  </a:rPr>
                  <a:t>Separate VM</a:t>
                </a:r>
                <a:endParaRPr lang="pl-PL" sz="1200">
                  <a:latin typeface="Calibri" pitchFamily="34" charset="0"/>
                </a:endParaRPr>
              </a:p>
            </p:txBody>
          </p:sp>
          <p:pic>
            <p:nvPicPr>
              <p:cNvPr id="203" name="Obraz 297" descr="1369234713_gnome-cpu.png"/>
              <p:cNvPicPr>
                <a:picLocks noChangeAspect="1"/>
              </p:cNvPicPr>
              <p:nvPr/>
            </p:nvPicPr>
            <p:blipFill>
              <a:blip r:embed="rId6" cstate="print"/>
              <a:srcRect/>
              <a:stretch>
                <a:fillRect/>
              </a:stretch>
            </p:blipFill>
            <p:spPr bwMode="auto">
              <a:xfrm>
                <a:off x="6335715" y="4984078"/>
                <a:ext cx="203019" cy="202895"/>
              </a:xfrm>
              <a:prstGeom prst="rect">
                <a:avLst/>
              </a:prstGeom>
              <a:noFill/>
              <a:ln w="9525">
                <a:noFill/>
                <a:miter lim="800000"/>
                <a:headEnd/>
                <a:tailEnd/>
              </a:ln>
            </p:spPr>
          </p:pic>
          <p:pic>
            <p:nvPicPr>
              <p:cNvPr id="204" name="Obraz 203" descr="ram.png"/>
              <p:cNvPicPr>
                <a:picLocks noChangeAspect="1"/>
              </p:cNvPicPr>
              <p:nvPr/>
            </p:nvPicPr>
            <p:blipFill>
              <a:blip r:embed="rId7" cstate="print"/>
              <a:stretch>
                <a:fillRect/>
              </a:stretch>
            </p:blipFill>
            <p:spPr>
              <a:xfrm>
                <a:off x="6588313" y="4935536"/>
                <a:ext cx="251458" cy="251458"/>
              </a:xfrm>
              <a:prstGeom prst="rect">
                <a:avLst/>
              </a:prstGeom>
            </p:spPr>
          </p:pic>
          <p:pic>
            <p:nvPicPr>
              <p:cNvPr id="205" name="Obraz 204" descr="hdd.png"/>
              <p:cNvPicPr>
                <a:picLocks noChangeAspect="1"/>
              </p:cNvPicPr>
              <p:nvPr/>
            </p:nvPicPr>
            <p:blipFill>
              <a:blip r:embed="rId8" cstate="print"/>
              <a:stretch>
                <a:fillRect/>
              </a:stretch>
            </p:blipFill>
            <p:spPr>
              <a:xfrm>
                <a:off x="6897460" y="4953840"/>
                <a:ext cx="233133" cy="233133"/>
              </a:xfrm>
              <a:prstGeom prst="rect">
                <a:avLst/>
              </a:prstGeom>
            </p:spPr>
          </p:pic>
        </p:grpSp>
        <p:grpSp>
          <p:nvGrpSpPr>
            <p:cNvPr id="31" name="Grupa 147"/>
            <p:cNvGrpSpPr/>
            <p:nvPr/>
          </p:nvGrpSpPr>
          <p:grpSpPr>
            <a:xfrm flipH="1">
              <a:off x="7343841" y="5126501"/>
              <a:ext cx="409412" cy="793185"/>
              <a:chOff x="7372053" y="3213431"/>
              <a:chExt cx="294672" cy="793185"/>
            </a:xfrm>
          </p:grpSpPr>
          <p:cxnSp>
            <p:nvCxnSpPr>
              <p:cNvPr id="207" name="Łącznik prosty 84"/>
              <p:cNvCxnSpPr/>
              <p:nvPr/>
            </p:nvCxnSpPr>
            <p:spPr>
              <a:xfrm>
                <a:off x="7372053" y="3572064"/>
                <a:ext cx="142275" cy="0"/>
              </a:xfrm>
              <a:prstGeom prst="straightConnector1">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8" name="Łącznik prosty 84"/>
              <p:cNvCxnSpPr/>
              <p:nvPr/>
            </p:nvCxnSpPr>
            <p:spPr>
              <a:xfrm flipV="1">
                <a:off x="7514325" y="3213431"/>
                <a:ext cx="0" cy="791633"/>
              </a:xfrm>
              <a:prstGeom prst="straightConnector1">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9" name="Łącznik prosty 84"/>
              <p:cNvCxnSpPr/>
              <p:nvPr/>
            </p:nvCxnSpPr>
            <p:spPr>
              <a:xfrm>
                <a:off x="7514325" y="3213431"/>
                <a:ext cx="150369" cy="1552"/>
              </a:xfrm>
              <a:prstGeom prst="straightConnector1">
                <a:avLst/>
              </a:prstGeom>
              <a:ln>
                <a:solidFill>
                  <a:srgbClr val="385D8A"/>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1" name="Łącznik prosty 84"/>
              <p:cNvCxnSpPr/>
              <p:nvPr/>
            </p:nvCxnSpPr>
            <p:spPr>
              <a:xfrm>
                <a:off x="7516356" y="4005064"/>
                <a:ext cx="150369" cy="1552"/>
              </a:xfrm>
              <a:prstGeom prst="straightConnector1">
                <a:avLst/>
              </a:prstGeom>
              <a:ln>
                <a:solidFill>
                  <a:srgbClr val="385D8A"/>
                </a:solidFill>
                <a:headEnd type="none"/>
                <a:tailEnd type="triangle"/>
              </a:ln>
            </p:spPr>
            <p:style>
              <a:lnRef idx="1">
                <a:schemeClr val="accent1"/>
              </a:lnRef>
              <a:fillRef idx="0">
                <a:schemeClr val="accent1"/>
              </a:fillRef>
              <a:effectRef idx="0">
                <a:schemeClr val="accent1"/>
              </a:effectRef>
              <a:fontRef idx="minor">
                <a:schemeClr val="tx1"/>
              </a:fontRef>
            </p:style>
          </p:cxnSp>
        </p:grpSp>
      </p:grpSp>
      <p:sp>
        <p:nvSpPr>
          <p:cNvPr id="234" name="Content Placeholder 2"/>
          <p:cNvSpPr txBox="1">
            <a:spLocks/>
          </p:cNvSpPr>
          <p:nvPr/>
        </p:nvSpPr>
        <p:spPr>
          <a:xfrm>
            <a:off x="98920" y="2780928"/>
            <a:ext cx="3969024" cy="1437594"/>
          </a:xfrm>
          <a:prstGeom prst="rect">
            <a:avLst/>
          </a:prstGeom>
        </p:spPr>
        <p:txBody>
          <a:bodyPr vert="horz" lIns="91440" tIns="45720" rIns="91440" bIns="45720" rtlCol="0">
            <a:noAutofit/>
          </a:bodyPr>
          <a:lstStyle/>
          <a:p>
            <a:pPr marL="179388" marR="0" lvl="0" indent="-179388" algn="l" defTabSz="914400" rtl="0" eaLnBrk="1" fontAlgn="auto" latinLnBrk="0" hangingPunct="1">
              <a:lnSpc>
                <a:spcPct val="100000"/>
              </a:lnSpc>
              <a:spcBef>
                <a:spcPct val="20000"/>
              </a:spcBef>
              <a:spcAft>
                <a:spcPts val="0"/>
              </a:spcAft>
              <a:buClrTx/>
              <a:buSzTx/>
              <a:buFont typeface="Arial" pitchFamily="34" charset="0"/>
              <a:buChar char="•"/>
              <a:tabLst/>
              <a:defRPr/>
            </a:pPr>
            <a:r>
              <a:rPr lang="pl-PL" sz="1600" smtClean="0"/>
              <a:t>A </a:t>
            </a:r>
            <a:r>
              <a:rPr lang="pl-PL" sz="1600" b="1" smtClean="0"/>
              <a:t>Shared</a:t>
            </a:r>
            <a:r>
              <a:rPr lang="pl-PL" sz="1600" smtClean="0"/>
              <a:t> service is backended by a single virtual machine which „mimics” multiple instances from the users’ point of view.</a:t>
            </a:r>
          </a:p>
          <a:p>
            <a:pPr marL="179388" marR="0" lvl="0" indent="-179388"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pl-PL" sz="1600" i="0" u="none" strike="noStrike" kern="1200" cap="none" spc="0" normalizeH="0" baseline="0" noProof="0" smtClean="0">
                <a:ln>
                  <a:noFill/>
                </a:ln>
                <a:solidFill>
                  <a:schemeClr val="tx1"/>
                </a:solidFill>
                <a:effectLst/>
                <a:uLnTx/>
                <a:uFillTx/>
                <a:latin typeface="+mn-lt"/>
                <a:ea typeface="+mn-ea"/>
                <a:cs typeface="+mn-cs"/>
              </a:rPr>
              <a:t>Shared services greatly conserve</a:t>
            </a:r>
            <a:r>
              <a:rPr kumimoji="0" lang="pl-PL" sz="1600" i="0" u="none" strike="noStrike" kern="1200" cap="none" spc="0" normalizeH="0" noProof="0" smtClean="0">
                <a:ln>
                  <a:noFill/>
                </a:ln>
                <a:solidFill>
                  <a:schemeClr val="tx1"/>
                </a:solidFill>
                <a:effectLst/>
                <a:uLnTx/>
                <a:uFillTx/>
                <a:latin typeface="+mn-lt"/>
                <a:ea typeface="+mn-ea"/>
                <a:cs typeface="+mn-cs"/>
              </a:rPr>
              <a:t> hardware resources and can be instantiated quickly.</a:t>
            </a:r>
            <a:endParaRPr kumimoji="0" lang="pl-PL" sz="1600" i="0" u="none" strike="noStrike" kern="1200" cap="none" spc="0" normalizeH="0" baseline="0" noProof="0" smtClean="0">
              <a:ln>
                <a:noFill/>
              </a:ln>
              <a:solidFill>
                <a:schemeClr val="tx1"/>
              </a:solidFill>
              <a:effectLst/>
              <a:uLnTx/>
              <a:uFillTx/>
              <a:latin typeface="+mn-lt"/>
              <a:ea typeface="+mn-ea"/>
              <a:cs typeface="+mn-cs"/>
            </a:endParaRPr>
          </a:p>
        </p:txBody>
      </p:sp>
      <p:sp>
        <p:nvSpPr>
          <p:cNvPr id="235" name="Content Placeholder 2"/>
          <p:cNvSpPr txBox="1">
            <a:spLocks/>
          </p:cNvSpPr>
          <p:nvPr/>
        </p:nvSpPr>
        <p:spPr>
          <a:xfrm>
            <a:off x="86320" y="4617629"/>
            <a:ext cx="4125640" cy="1437594"/>
          </a:xfrm>
          <a:prstGeom prst="rect">
            <a:avLst/>
          </a:prstGeom>
        </p:spPr>
        <p:txBody>
          <a:bodyPr vert="horz" lIns="91440" tIns="45720" rIns="91440" bIns="45720" rtlCol="0">
            <a:noAutofit/>
          </a:bodyPr>
          <a:lstStyle/>
          <a:p>
            <a:pPr marL="179388" marR="0" lvl="0" indent="-179388" algn="l" defTabSz="914400" rtl="0" eaLnBrk="1" fontAlgn="auto" latinLnBrk="0" hangingPunct="1">
              <a:lnSpc>
                <a:spcPct val="100000"/>
              </a:lnSpc>
              <a:spcBef>
                <a:spcPct val="20000"/>
              </a:spcBef>
              <a:spcAft>
                <a:spcPts val="0"/>
              </a:spcAft>
              <a:buClrTx/>
              <a:buSzTx/>
              <a:buFont typeface="Arial" pitchFamily="34" charset="0"/>
              <a:buChar char="•"/>
              <a:tabLst/>
              <a:defRPr/>
            </a:pPr>
            <a:r>
              <a:rPr lang="pl-PL" sz="1600" smtClean="0"/>
              <a:t>When a </a:t>
            </a:r>
            <a:r>
              <a:rPr lang="pl-PL" sz="1600" b="1" smtClean="0"/>
              <a:t>Scalable</a:t>
            </a:r>
            <a:r>
              <a:rPr lang="pl-PL" sz="1600" smtClean="0"/>
              <a:t> service is overloaded with requests Atmosphere can spawn additional instances in the cloud to handle the additional load.</a:t>
            </a:r>
          </a:p>
          <a:p>
            <a:pPr marL="179388" marR="0" lvl="0" indent="-179388" algn="l" defTabSz="914400" rtl="0" eaLnBrk="1" fontAlgn="auto" latinLnBrk="0" hangingPunct="1">
              <a:lnSpc>
                <a:spcPct val="100000"/>
              </a:lnSpc>
              <a:spcBef>
                <a:spcPct val="20000"/>
              </a:spcBef>
              <a:spcAft>
                <a:spcPts val="0"/>
              </a:spcAft>
              <a:buClrTx/>
              <a:buSzTx/>
              <a:buFont typeface="Arial" pitchFamily="34" charset="0"/>
              <a:buChar char="•"/>
              <a:tabLst/>
              <a:defRPr/>
            </a:pPr>
            <a:r>
              <a:rPr lang="pl-PL" sz="1600" smtClean="0"/>
              <a:t>The process is transparent from the user’s perspective.</a:t>
            </a:r>
          </a:p>
          <a:p>
            <a:pPr marL="179388" marR="0" lvl="0" indent="-179388"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pl-PL" sz="1600" smtClean="0"/>
          </a:p>
        </p:txBody>
      </p:sp>
    </p:spTree>
    <p:extLst>
      <p:ext uri="{BB962C8B-B14F-4D97-AF65-F5344CB8AC3E}">
        <p14:creationId xmlns:p14="http://schemas.microsoft.com/office/powerpoint/2010/main" xmlns="" val="3633809776"/>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290593-E10C-3642-8720-496C4E50AFEB}" type="slidenum">
              <a:rPr lang="en-GB" smtClean="0"/>
              <a:pPr/>
              <a:t>12</a:t>
            </a:fld>
            <a:endParaRPr lang="en-GB"/>
          </a:p>
        </p:txBody>
      </p:sp>
      <p:sp>
        <p:nvSpPr>
          <p:cNvPr id="56" name="Title 1"/>
          <p:cNvSpPr>
            <a:spLocks noGrp="1"/>
          </p:cNvSpPr>
          <p:nvPr>
            <p:ph type="title" idx="4294967295"/>
          </p:nvPr>
        </p:nvSpPr>
        <p:spPr>
          <a:xfrm>
            <a:off x="0" y="0"/>
            <a:ext cx="8443913" cy="1143000"/>
          </a:xfrm>
        </p:spPr>
        <p:txBody>
          <a:bodyPr>
            <a:normAutofit/>
          </a:bodyPr>
          <a:lstStyle/>
          <a:p>
            <a:pPr algn="ctr"/>
            <a:r>
              <a:rPr lang="pl-PL" sz="4000" smtClean="0">
                <a:latin typeface="+mj-lt"/>
                <a:cs typeface="Courier New" pitchFamily="49" charset="0"/>
              </a:rPr>
              <a:t>Cloud billing logic</a:t>
            </a:r>
            <a:endParaRPr lang="en-US" sz="4000" dirty="0" smtClean="0">
              <a:latin typeface="+mj-lt"/>
              <a:cs typeface="Courier New" pitchFamily="49" charset="0"/>
            </a:endParaRPr>
          </a:p>
        </p:txBody>
      </p:sp>
      <p:sp>
        <p:nvSpPr>
          <p:cNvPr id="111" name="Prostokąt zaokrąglony 110"/>
          <p:cNvSpPr/>
          <p:nvPr/>
        </p:nvSpPr>
        <p:spPr bwMode="auto">
          <a:xfrm>
            <a:off x="6160654" y="1066800"/>
            <a:ext cx="2449945" cy="1032050"/>
          </a:xfrm>
          <a:prstGeom prst="roundRect">
            <a:avLst>
              <a:gd name="adj" fmla="val 1238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48" name="pole tekstowe 303"/>
          <p:cNvSpPr txBox="1">
            <a:spLocks noChangeArrowheads="1"/>
          </p:cNvSpPr>
          <p:nvPr/>
        </p:nvSpPr>
        <p:spPr bwMode="auto">
          <a:xfrm>
            <a:off x="7769832" y="1723701"/>
            <a:ext cx="688368"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Fund1</a:t>
            </a:r>
          </a:p>
        </p:txBody>
      </p:sp>
      <p:grpSp>
        <p:nvGrpSpPr>
          <p:cNvPr id="78" name="Grupa 192"/>
          <p:cNvGrpSpPr/>
          <p:nvPr/>
        </p:nvGrpSpPr>
        <p:grpSpPr>
          <a:xfrm>
            <a:off x="6990786" y="1201910"/>
            <a:ext cx="705414" cy="779290"/>
            <a:chOff x="1155891" y="1263986"/>
            <a:chExt cx="705414" cy="779290"/>
          </a:xfrm>
        </p:grpSpPr>
        <p:sp>
          <p:nvSpPr>
            <p:cNvPr id="79" name="pole tekstowe 196"/>
            <p:cNvSpPr txBox="1">
              <a:spLocks noChangeArrowheads="1"/>
            </p:cNvSpPr>
            <p:nvPr/>
          </p:nvSpPr>
          <p:spPr bwMode="auto">
            <a:xfrm>
              <a:off x="1155891" y="1797055"/>
              <a:ext cx="705414" cy="246221"/>
            </a:xfrm>
            <a:prstGeom prst="rect">
              <a:avLst/>
            </a:prstGeom>
            <a:noFill/>
            <a:ln w="9525">
              <a:noFill/>
              <a:miter lim="800000"/>
              <a:headEnd/>
              <a:tailEnd/>
            </a:ln>
          </p:spPr>
          <p:txBody>
            <a:bodyPr>
              <a:spAutoFit/>
            </a:bodyPr>
            <a:lstStyle/>
            <a:p>
              <a:pPr algn="ctr"/>
              <a:r>
                <a:rPr lang="pl-PL" sz="1000" smtClean="0">
                  <a:latin typeface="Calibri" pitchFamily="34" charset="0"/>
                </a:rPr>
                <a:t>User 2</a:t>
              </a:r>
              <a:endParaRPr lang="pl-PL" sz="1000">
                <a:latin typeface="Calibri" pitchFamily="34" charset="0"/>
              </a:endParaRPr>
            </a:p>
          </p:txBody>
        </p:sp>
        <p:sp>
          <p:nvSpPr>
            <p:cNvPr id="80" name="Prostokąt zaokrąglony 79"/>
            <p:cNvSpPr/>
            <p:nvPr/>
          </p:nvSpPr>
          <p:spPr bwMode="auto">
            <a:xfrm>
              <a:off x="1210066" y="1263986"/>
              <a:ext cx="59184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1" name="Obraz 198" descr="admin.png"/>
            <p:cNvPicPr>
              <a:picLocks noChangeAspect="1"/>
            </p:cNvPicPr>
            <p:nvPr/>
          </p:nvPicPr>
          <p:blipFill>
            <a:blip r:embed="rId3" cstate="print"/>
            <a:srcRect/>
            <a:stretch>
              <a:fillRect/>
            </a:stretch>
          </p:blipFill>
          <p:spPr bwMode="auto">
            <a:xfrm>
              <a:off x="1340491" y="1335258"/>
              <a:ext cx="357777" cy="473894"/>
            </a:xfrm>
            <a:prstGeom prst="rect">
              <a:avLst/>
            </a:prstGeom>
            <a:noFill/>
            <a:ln w="9525">
              <a:noFill/>
              <a:miter lim="800000"/>
              <a:headEnd/>
              <a:tailEnd/>
            </a:ln>
          </p:spPr>
        </p:pic>
      </p:grpSp>
      <p:grpSp>
        <p:nvGrpSpPr>
          <p:cNvPr id="82" name="Grupa 190"/>
          <p:cNvGrpSpPr/>
          <p:nvPr/>
        </p:nvGrpSpPr>
        <p:grpSpPr>
          <a:xfrm>
            <a:off x="6280146" y="1201910"/>
            <a:ext cx="710640" cy="771722"/>
            <a:chOff x="795346" y="2093513"/>
            <a:chExt cx="710640" cy="771722"/>
          </a:xfrm>
        </p:grpSpPr>
        <p:sp>
          <p:nvSpPr>
            <p:cNvPr id="83" name="pole tekstowe 191"/>
            <p:cNvSpPr txBox="1">
              <a:spLocks noChangeArrowheads="1"/>
            </p:cNvSpPr>
            <p:nvPr/>
          </p:nvSpPr>
          <p:spPr bwMode="auto">
            <a:xfrm>
              <a:off x="795346" y="2626708"/>
              <a:ext cx="710640" cy="238527"/>
            </a:xfrm>
            <a:prstGeom prst="rect">
              <a:avLst/>
            </a:prstGeom>
            <a:noFill/>
            <a:ln w="9525">
              <a:noFill/>
              <a:miter lim="800000"/>
              <a:headEnd/>
              <a:tailEnd/>
            </a:ln>
          </p:spPr>
          <p:txBody>
            <a:bodyPr>
              <a:spAutoFit/>
            </a:bodyPr>
            <a:lstStyle/>
            <a:p>
              <a:pPr algn="ctr"/>
              <a:r>
                <a:rPr lang="pl-PL" sz="950" smtClean="0">
                  <a:latin typeface="Calibri" pitchFamily="34" charset="0"/>
                </a:rPr>
                <a:t>User 1</a:t>
              </a:r>
              <a:endParaRPr lang="pl-PL" sz="950">
                <a:latin typeface="Calibri" pitchFamily="34" charset="0"/>
              </a:endParaRPr>
            </a:p>
          </p:txBody>
        </p:sp>
        <p:sp>
          <p:nvSpPr>
            <p:cNvPr id="84" name="Prostokąt zaokrąglony 83"/>
            <p:cNvSpPr/>
            <p:nvPr/>
          </p:nvSpPr>
          <p:spPr bwMode="auto">
            <a:xfrm>
              <a:off x="854385"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85" name="Obraz 199" descr="admin.png"/>
            <p:cNvPicPr>
              <a:picLocks noChangeAspect="1"/>
            </p:cNvPicPr>
            <p:nvPr/>
          </p:nvPicPr>
          <p:blipFill>
            <a:blip r:embed="rId4" cstate="print"/>
            <a:srcRect/>
            <a:stretch>
              <a:fillRect/>
            </a:stretch>
          </p:blipFill>
          <p:spPr bwMode="auto">
            <a:xfrm>
              <a:off x="967032" y="2171020"/>
              <a:ext cx="357777" cy="457240"/>
            </a:xfrm>
            <a:prstGeom prst="rect">
              <a:avLst/>
            </a:prstGeom>
            <a:noFill/>
            <a:ln w="9525">
              <a:noFill/>
              <a:miter lim="800000"/>
              <a:headEnd/>
              <a:tailEnd/>
            </a:ln>
          </p:spPr>
        </p:pic>
      </p:grpSp>
      <p:grpSp>
        <p:nvGrpSpPr>
          <p:cNvPr id="86" name="Grupa 191"/>
          <p:cNvGrpSpPr/>
          <p:nvPr/>
        </p:nvGrpSpPr>
        <p:grpSpPr>
          <a:xfrm>
            <a:off x="6358080" y="2317978"/>
            <a:ext cx="652320" cy="779416"/>
            <a:chOff x="1564306" y="2093513"/>
            <a:chExt cx="652320" cy="779416"/>
          </a:xfrm>
        </p:grpSpPr>
        <p:sp>
          <p:nvSpPr>
            <p:cNvPr id="87" name="Prostokąt zaokrąglony 86"/>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9"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smtClean="0">
                  <a:latin typeface="Calibri" pitchFamily="34" charset="0"/>
                </a:rPr>
                <a:t>User 3</a:t>
              </a:r>
              <a:endParaRPr lang="pl-PL" sz="1000">
                <a:latin typeface="Calibri" pitchFamily="34" charset="0"/>
              </a:endParaRPr>
            </a:p>
          </p:txBody>
        </p:sp>
        <p:pic>
          <p:nvPicPr>
            <p:cNvPr id="93" name="Obraz 200" descr="admin.png"/>
            <p:cNvPicPr>
              <a:picLocks noChangeAspect="1"/>
            </p:cNvPicPr>
            <p:nvPr/>
          </p:nvPicPr>
          <p:blipFill>
            <a:blip r:embed="rId5" cstate="print"/>
            <a:srcRect/>
            <a:stretch>
              <a:fillRect/>
            </a:stretch>
          </p:blipFill>
          <p:spPr bwMode="auto">
            <a:xfrm>
              <a:off x="1707933" y="2171020"/>
              <a:ext cx="356632" cy="457240"/>
            </a:xfrm>
            <a:prstGeom prst="rect">
              <a:avLst/>
            </a:prstGeom>
            <a:noFill/>
            <a:ln w="9525">
              <a:noFill/>
              <a:miter lim="800000"/>
              <a:headEnd/>
              <a:tailEnd/>
            </a:ln>
          </p:spPr>
        </p:pic>
      </p:grpSp>
      <p:pic>
        <p:nvPicPr>
          <p:cNvPr id="97" name="Obraz 96" descr="1399570053_wallet.png"/>
          <p:cNvPicPr>
            <a:picLocks noChangeAspect="1"/>
          </p:cNvPicPr>
          <p:nvPr/>
        </p:nvPicPr>
        <p:blipFill>
          <a:blip r:embed="rId6" cstate="print"/>
          <a:stretch>
            <a:fillRect/>
          </a:stretch>
        </p:blipFill>
        <p:spPr>
          <a:xfrm>
            <a:off x="7769832" y="1066800"/>
            <a:ext cx="641535" cy="641535"/>
          </a:xfrm>
          <a:prstGeom prst="rect">
            <a:avLst/>
          </a:prstGeom>
        </p:spPr>
      </p:pic>
      <p:sp>
        <p:nvSpPr>
          <p:cNvPr id="98" name="Prostokąt zaokrąglony 97"/>
          <p:cNvSpPr/>
          <p:nvPr/>
        </p:nvSpPr>
        <p:spPr bwMode="auto">
          <a:xfrm>
            <a:off x="6160655" y="2187460"/>
            <a:ext cx="2449945" cy="1032050"/>
          </a:xfrm>
          <a:prstGeom prst="roundRect">
            <a:avLst>
              <a:gd name="adj" fmla="val 1238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01" name="pole tekstowe 303"/>
          <p:cNvSpPr txBox="1">
            <a:spLocks noChangeArrowheads="1"/>
          </p:cNvSpPr>
          <p:nvPr/>
        </p:nvSpPr>
        <p:spPr bwMode="auto">
          <a:xfrm>
            <a:off x="7769833" y="2844361"/>
            <a:ext cx="688368"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Fund 2</a:t>
            </a:r>
          </a:p>
        </p:txBody>
      </p:sp>
      <p:pic>
        <p:nvPicPr>
          <p:cNvPr id="112" name="Obraz 111" descr="1399570053_wallet.png"/>
          <p:cNvPicPr>
            <a:picLocks noChangeAspect="1"/>
          </p:cNvPicPr>
          <p:nvPr/>
        </p:nvPicPr>
        <p:blipFill>
          <a:blip r:embed="rId6" cstate="print"/>
          <a:stretch>
            <a:fillRect/>
          </a:stretch>
        </p:blipFill>
        <p:spPr>
          <a:xfrm>
            <a:off x="7769833" y="2187460"/>
            <a:ext cx="641535" cy="641535"/>
          </a:xfrm>
          <a:prstGeom prst="rect">
            <a:avLst/>
          </a:prstGeom>
        </p:spPr>
      </p:pic>
      <p:sp>
        <p:nvSpPr>
          <p:cNvPr id="114" name="Strzałka w prawo 113"/>
          <p:cNvSpPr/>
          <p:nvPr/>
        </p:nvSpPr>
        <p:spPr>
          <a:xfrm flipH="1">
            <a:off x="5562600" y="2057400"/>
            <a:ext cx="457200" cy="215070"/>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Prostokąt zaokrąglony 114"/>
          <p:cNvSpPr/>
          <p:nvPr/>
        </p:nvSpPr>
        <p:spPr bwMode="auto">
          <a:xfrm>
            <a:off x="3253070" y="1066800"/>
            <a:ext cx="2157130" cy="215271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159" name="Grupa 158"/>
          <p:cNvGrpSpPr/>
          <p:nvPr/>
        </p:nvGrpSpPr>
        <p:grpSpPr>
          <a:xfrm>
            <a:off x="304800" y="1032633"/>
            <a:ext cx="2362200" cy="3234567"/>
            <a:chOff x="457200" y="1032633"/>
            <a:chExt cx="2362200" cy="3234567"/>
          </a:xfrm>
        </p:grpSpPr>
        <p:sp>
          <p:nvSpPr>
            <p:cNvPr id="6" name="Prostokąt zaokrąglony 5"/>
            <p:cNvSpPr/>
            <p:nvPr/>
          </p:nvSpPr>
          <p:spPr bwMode="auto">
            <a:xfrm>
              <a:off x="457200" y="1066800"/>
              <a:ext cx="2362200" cy="3200399"/>
            </a:xfrm>
            <a:prstGeom prst="roundRect">
              <a:avLst>
                <a:gd name="adj" fmla="val 4237"/>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116" name="Grupa 115"/>
            <p:cNvGrpSpPr/>
            <p:nvPr/>
          </p:nvGrpSpPr>
          <p:grpSpPr>
            <a:xfrm>
              <a:off x="536812" y="1377837"/>
              <a:ext cx="1059197" cy="1441563"/>
              <a:chOff x="536812" y="1143000"/>
              <a:chExt cx="1059197" cy="1441563"/>
            </a:xfrm>
          </p:grpSpPr>
          <p:sp>
            <p:nvSpPr>
              <p:cNvPr id="99" name="Prostokąt zaokrąglony 98"/>
              <p:cNvSpPr/>
              <p:nvPr/>
            </p:nvSpPr>
            <p:spPr bwMode="auto">
              <a:xfrm>
                <a:off x="536812" y="1143000"/>
                <a:ext cx="1059197" cy="1371600"/>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92" name="Obraz 91" descr="1399565533_012.png"/>
              <p:cNvPicPr>
                <a:picLocks noChangeAspect="1"/>
              </p:cNvPicPr>
              <p:nvPr/>
            </p:nvPicPr>
            <p:blipFill>
              <a:blip r:embed="rId7" cstate="print"/>
              <a:stretch>
                <a:fillRect/>
              </a:stretch>
            </p:blipFill>
            <p:spPr>
              <a:xfrm>
                <a:off x="819343" y="1163171"/>
                <a:ext cx="494134" cy="494134"/>
              </a:xfrm>
              <a:prstGeom prst="rect">
                <a:avLst/>
              </a:prstGeom>
            </p:spPr>
          </p:pic>
          <p:sp>
            <p:nvSpPr>
              <p:cNvPr id="100" name="Prostokąt 99"/>
              <p:cNvSpPr/>
              <p:nvPr/>
            </p:nvSpPr>
            <p:spPr>
              <a:xfrm>
                <a:off x="538053" y="1630456"/>
                <a:ext cx="1056714" cy="954107"/>
              </a:xfrm>
              <a:prstGeom prst="rect">
                <a:avLst/>
              </a:prstGeom>
            </p:spPr>
            <p:txBody>
              <a:bodyPr wrap="square">
                <a:spAutoFit/>
              </a:bodyPr>
              <a:lstStyle/>
              <a:p>
                <a:r>
                  <a:rPr lang="pl-PL" sz="800" smtClean="0"/>
                  <a:t>Instance #1</a:t>
                </a:r>
              </a:p>
              <a:p>
                <a:r>
                  <a:rPr lang="pl-PL" sz="800" smtClean="0"/>
                  <a:t>Running at: </a:t>
                </a:r>
                <a:r>
                  <a:rPr lang="pl-PL" sz="800" b="1" smtClean="0"/>
                  <a:t>CYF</a:t>
                </a:r>
              </a:p>
              <a:p>
                <a:r>
                  <a:rPr lang="pl-PL" sz="800" smtClean="0"/>
                  <a:t>Launched by: </a:t>
                </a:r>
                <a:r>
                  <a:rPr lang="pl-PL" sz="800" b="1" smtClean="0"/>
                  <a:t>User 1</a:t>
                </a:r>
              </a:p>
              <a:p>
                <a:r>
                  <a:rPr lang="pl-PL" sz="800" smtClean="0"/>
                  <a:t>Paid for by: </a:t>
                </a:r>
                <a:r>
                  <a:rPr lang="pl-PL" sz="800" b="1" smtClean="0"/>
                  <a:t>Fund 1</a:t>
                </a:r>
              </a:p>
              <a:p>
                <a:r>
                  <a:rPr lang="pl-PL" sz="800" smtClean="0"/>
                  <a:t>Requirements: </a:t>
                </a:r>
                <a:r>
                  <a:rPr lang="pl-PL" sz="800" b="1" smtClean="0">
                    <a:solidFill>
                      <a:srgbClr val="24AF68"/>
                    </a:solidFill>
                  </a:rPr>
                  <a:t>med</a:t>
                </a:r>
                <a:r>
                  <a:rPr lang="pl-PL" sz="800" smtClean="0">
                    <a:solidFill>
                      <a:srgbClr val="24AF68"/>
                    </a:solidFill>
                  </a:rPr>
                  <a:t> </a:t>
                </a:r>
              </a:p>
              <a:p>
                <a:r>
                  <a:rPr lang="pl-PL" sz="800" smtClean="0"/>
                  <a:t>Hourly cost: </a:t>
                </a:r>
                <a:r>
                  <a:rPr lang="pl-PL" sz="800" b="1" smtClean="0"/>
                  <a:t>$0.0114</a:t>
                </a:r>
                <a:endParaRPr lang="pl-PL" sz="800" smtClean="0"/>
              </a:p>
              <a:p>
                <a:endParaRPr lang="en-US" sz="800"/>
              </a:p>
            </p:txBody>
          </p:sp>
        </p:grpSp>
        <p:sp>
          <p:nvSpPr>
            <p:cNvPr id="113" name="pole tekstowe 112"/>
            <p:cNvSpPr txBox="1"/>
            <p:nvPr/>
          </p:nvSpPr>
          <p:spPr>
            <a:xfrm>
              <a:off x="499854" y="1032633"/>
              <a:ext cx="2319546" cy="307777"/>
            </a:xfrm>
            <a:prstGeom prst="rect">
              <a:avLst/>
            </a:prstGeom>
            <a:noFill/>
          </p:spPr>
          <p:txBody>
            <a:bodyPr wrap="none" rtlCol="0">
              <a:spAutoFit/>
            </a:bodyPr>
            <a:lstStyle/>
            <a:p>
              <a:r>
                <a:rPr lang="pl-PL" sz="1400" smtClean="0"/>
                <a:t>Atmosphere Internal Registry</a:t>
              </a:r>
              <a:endParaRPr lang="en-US" sz="1400"/>
            </a:p>
          </p:txBody>
        </p:sp>
        <p:grpSp>
          <p:nvGrpSpPr>
            <p:cNvPr id="117" name="Grupa 116"/>
            <p:cNvGrpSpPr/>
            <p:nvPr/>
          </p:nvGrpSpPr>
          <p:grpSpPr>
            <a:xfrm>
              <a:off x="1684003" y="1377837"/>
              <a:ext cx="1059197" cy="1441563"/>
              <a:chOff x="536812" y="1143000"/>
              <a:chExt cx="1059197" cy="1441563"/>
            </a:xfrm>
          </p:grpSpPr>
          <p:sp>
            <p:nvSpPr>
              <p:cNvPr id="118" name="Prostokąt zaokrąglony 117"/>
              <p:cNvSpPr/>
              <p:nvPr/>
            </p:nvSpPr>
            <p:spPr bwMode="auto">
              <a:xfrm>
                <a:off x="536812" y="1143000"/>
                <a:ext cx="1059197" cy="1371600"/>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122" name="Obraz 121" descr="1399565533_012.png"/>
              <p:cNvPicPr>
                <a:picLocks noChangeAspect="1"/>
              </p:cNvPicPr>
              <p:nvPr/>
            </p:nvPicPr>
            <p:blipFill>
              <a:blip r:embed="rId7" cstate="print"/>
              <a:stretch>
                <a:fillRect/>
              </a:stretch>
            </p:blipFill>
            <p:spPr>
              <a:xfrm>
                <a:off x="819343" y="1163171"/>
                <a:ext cx="494134" cy="494134"/>
              </a:xfrm>
              <a:prstGeom prst="rect">
                <a:avLst/>
              </a:prstGeom>
            </p:spPr>
          </p:pic>
          <p:sp>
            <p:nvSpPr>
              <p:cNvPr id="123" name="Prostokąt 122"/>
              <p:cNvSpPr/>
              <p:nvPr/>
            </p:nvSpPr>
            <p:spPr>
              <a:xfrm>
                <a:off x="538053" y="1630456"/>
                <a:ext cx="1056714" cy="954107"/>
              </a:xfrm>
              <a:prstGeom prst="rect">
                <a:avLst/>
              </a:prstGeom>
            </p:spPr>
            <p:txBody>
              <a:bodyPr wrap="square">
                <a:spAutoFit/>
              </a:bodyPr>
              <a:lstStyle/>
              <a:p>
                <a:r>
                  <a:rPr lang="pl-PL" sz="800" smtClean="0"/>
                  <a:t>Instance #2</a:t>
                </a:r>
              </a:p>
              <a:p>
                <a:r>
                  <a:rPr lang="pl-PL" sz="800" smtClean="0"/>
                  <a:t>Running at: </a:t>
                </a:r>
                <a:r>
                  <a:rPr lang="pl-PL" sz="800" b="1" smtClean="0"/>
                  <a:t>CYF</a:t>
                </a:r>
              </a:p>
              <a:p>
                <a:r>
                  <a:rPr lang="pl-PL" sz="800" smtClean="0"/>
                  <a:t>Launched by: </a:t>
                </a:r>
                <a:r>
                  <a:rPr lang="pl-PL" sz="800" b="1" smtClean="0"/>
                  <a:t>User 2</a:t>
                </a:r>
              </a:p>
              <a:p>
                <a:r>
                  <a:rPr lang="pl-PL" sz="800" smtClean="0"/>
                  <a:t>Paid for by: </a:t>
                </a:r>
                <a:r>
                  <a:rPr lang="pl-PL" sz="800" b="1" smtClean="0"/>
                  <a:t>Fund 1</a:t>
                </a:r>
              </a:p>
              <a:p>
                <a:r>
                  <a:rPr lang="pl-PL" sz="800" smtClean="0"/>
                  <a:t>Requirements: </a:t>
                </a:r>
                <a:r>
                  <a:rPr lang="pl-PL" sz="800" b="1" smtClean="0">
                    <a:solidFill>
                      <a:srgbClr val="00B0F0"/>
                    </a:solidFill>
                  </a:rPr>
                  <a:t>low</a:t>
                </a:r>
                <a:endParaRPr lang="pl-PL" sz="800" smtClean="0">
                  <a:solidFill>
                    <a:srgbClr val="00B0F0"/>
                  </a:solidFill>
                </a:endParaRPr>
              </a:p>
              <a:p>
                <a:r>
                  <a:rPr lang="pl-PL" sz="800" smtClean="0"/>
                  <a:t>Hourly cost: </a:t>
                </a:r>
                <a:r>
                  <a:rPr lang="pl-PL" sz="800" b="1" smtClean="0">
                    <a:solidFill>
                      <a:srgbClr val="00B0F0"/>
                    </a:solidFill>
                  </a:rPr>
                  <a:t>free</a:t>
                </a:r>
                <a:endParaRPr lang="pl-PL" sz="800" smtClean="0">
                  <a:solidFill>
                    <a:srgbClr val="00B0F0"/>
                  </a:solidFill>
                </a:endParaRPr>
              </a:p>
              <a:p>
                <a:endParaRPr lang="en-US" sz="800"/>
              </a:p>
            </p:txBody>
          </p:sp>
        </p:grpSp>
        <p:grpSp>
          <p:nvGrpSpPr>
            <p:cNvPr id="149" name="Grupa 148"/>
            <p:cNvGrpSpPr/>
            <p:nvPr/>
          </p:nvGrpSpPr>
          <p:grpSpPr>
            <a:xfrm>
              <a:off x="533400" y="2825637"/>
              <a:ext cx="1059197" cy="1441563"/>
              <a:chOff x="536812" y="1143000"/>
              <a:chExt cx="1059197" cy="1441563"/>
            </a:xfrm>
          </p:grpSpPr>
          <p:sp>
            <p:nvSpPr>
              <p:cNvPr id="150" name="Prostokąt zaokrąglony 149"/>
              <p:cNvSpPr/>
              <p:nvPr/>
            </p:nvSpPr>
            <p:spPr bwMode="auto">
              <a:xfrm>
                <a:off x="536812" y="1143000"/>
                <a:ext cx="1059197" cy="1371600"/>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152" name="Obraz 151" descr="1399565533_012.png"/>
              <p:cNvPicPr>
                <a:picLocks noChangeAspect="1"/>
              </p:cNvPicPr>
              <p:nvPr/>
            </p:nvPicPr>
            <p:blipFill>
              <a:blip r:embed="rId7" cstate="print"/>
              <a:stretch>
                <a:fillRect/>
              </a:stretch>
            </p:blipFill>
            <p:spPr>
              <a:xfrm>
                <a:off x="819343" y="1163171"/>
                <a:ext cx="494134" cy="494134"/>
              </a:xfrm>
              <a:prstGeom prst="rect">
                <a:avLst/>
              </a:prstGeom>
            </p:spPr>
          </p:pic>
          <p:sp>
            <p:nvSpPr>
              <p:cNvPr id="153" name="Prostokąt 152"/>
              <p:cNvSpPr/>
              <p:nvPr/>
            </p:nvSpPr>
            <p:spPr>
              <a:xfrm>
                <a:off x="538053" y="1630456"/>
                <a:ext cx="1056714" cy="954107"/>
              </a:xfrm>
              <a:prstGeom prst="rect">
                <a:avLst/>
              </a:prstGeom>
            </p:spPr>
            <p:txBody>
              <a:bodyPr wrap="square">
                <a:spAutoFit/>
              </a:bodyPr>
              <a:lstStyle/>
              <a:p>
                <a:r>
                  <a:rPr lang="pl-PL" sz="800" smtClean="0"/>
                  <a:t>Instance #3</a:t>
                </a:r>
              </a:p>
              <a:p>
                <a:r>
                  <a:rPr lang="pl-PL" sz="800" smtClean="0"/>
                  <a:t>Running at: </a:t>
                </a:r>
                <a:r>
                  <a:rPr lang="pl-PL" sz="800" b="1" smtClean="0"/>
                  <a:t>AWS</a:t>
                </a:r>
              </a:p>
              <a:p>
                <a:r>
                  <a:rPr lang="pl-PL" sz="800" smtClean="0"/>
                  <a:t>Launched by: </a:t>
                </a:r>
                <a:r>
                  <a:rPr lang="pl-PL" sz="800" b="1" smtClean="0"/>
                  <a:t>User 3</a:t>
                </a:r>
              </a:p>
              <a:p>
                <a:r>
                  <a:rPr lang="pl-PL" sz="800" smtClean="0"/>
                  <a:t>Paid for by: </a:t>
                </a:r>
                <a:r>
                  <a:rPr lang="pl-PL" sz="800" b="1" smtClean="0"/>
                  <a:t>Fund 2</a:t>
                </a:r>
              </a:p>
              <a:p>
                <a:r>
                  <a:rPr lang="pl-PL" sz="800" smtClean="0"/>
                  <a:t>Requirements: </a:t>
                </a:r>
                <a:r>
                  <a:rPr lang="pl-PL" sz="800" b="1" smtClean="0">
                    <a:solidFill>
                      <a:srgbClr val="FF6600"/>
                    </a:solidFill>
                  </a:rPr>
                  <a:t>hi</a:t>
                </a:r>
                <a:endParaRPr lang="pl-PL" sz="800" smtClean="0">
                  <a:solidFill>
                    <a:srgbClr val="FF6600"/>
                  </a:solidFill>
                </a:endParaRPr>
              </a:p>
              <a:p>
                <a:r>
                  <a:rPr lang="pl-PL" sz="800" smtClean="0"/>
                  <a:t>Hourly cost: </a:t>
                </a:r>
                <a:r>
                  <a:rPr lang="pl-PL" sz="800" b="1" smtClean="0"/>
                  <a:t>$0.2660</a:t>
                </a:r>
                <a:endParaRPr lang="pl-PL" sz="800" smtClean="0"/>
              </a:p>
              <a:p>
                <a:endParaRPr lang="en-US" sz="800"/>
              </a:p>
            </p:txBody>
          </p:sp>
        </p:grpSp>
        <p:grpSp>
          <p:nvGrpSpPr>
            <p:cNvPr id="154" name="Grupa 153"/>
            <p:cNvGrpSpPr/>
            <p:nvPr/>
          </p:nvGrpSpPr>
          <p:grpSpPr>
            <a:xfrm>
              <a:off x="1680591" y="2825637"/>
              <a:ext cx="1059197" cy="1441563"/>
              <a:chOff x="536812" y="1143000"/>
              <a:chExt cx="1059197" cy="1441563"/>
            </a:xfrm>
          </p:grpSpPr>
          <p:sp>
            <p:nvSpPr>
              <p:cNvPr id="156" name="Prostokąt zaokrąglony 155"/>
              <p:cNvSpPr/>
              <p:nvPr/>
            </p:nvSpPr>
            <p:spPr bwMode="auto">
              <a:xfrm>
                <a:off x="536812" y="1143000"/>
                <a:ext cx="1059197" cy="1371600"/>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157" name="Obraz 156" descr="1399565533_012.png"/>
              <p:cNvPicPr>
                <a:picLocks noChangeAspect="1"/>
              </p:cNvPicPr>
              <p:nvPr/>
            </p:nvPicPr>
            <p:blipFill>
              <a:blip r:embed="rId7" cstate="print"/>
              <a:stretch>
                <a:fillRect/>
              </a:stretch>
            </p:blipFill>
            <p:spPr>
              <a:xfrm>
                <a:off x="819343" y="1163171"/>
                <a:ext cx="494134" cy="494134"/>
              </a:xfrm>
              <a:prstGeom prst="rect">
                <a:avLst/>
              </a:prstGeom>
            </p:spPr>
          </p:pic>
          <p:sp>
            <p:nvSpPr>
              <p:cNvPr id="158" name="Prostokąt 157"/>
              <p:cNvSpPr/>
              <p:nvPr/>
            </p:nvSpPr>
            <p:spPr>
              <a:xfrm>
                <a:off x="538053" y="1630456"/>
                <a:ext cx="1056714" cy="954107"/>
              </a:xfrm>
              <a:prstGeom prst="rect">
                <a:avLst/>
              </a:prstGeom>
            </p:spPr>
            <p:txBody>
              <a:bodyPr wrap="square">
                <a:spAutoFit/>
              </a:bodyPr>
              <a:lstStyle/>
              <a:p>
                <a:r>
                  <a:rPr lang="pl-PL" sz="800" smtClean="0"/>
                  <a:t>Instance #4</a:t>
                </a:r>
              </a:p>
              <a:p>
                <a:r>
                  <a:rPr lang="pl-PL" sz="800" smtClean="0"/>
                  <a:t>Running at: </a:t>
                </a:r>
                <a:r>
                  <a:rPr lang="pl-PL" sz="800" b="1" smtClean="0"/>
                  <a:t>AWS</a:t>
                </a:r>
              </a:p>
              <a:p>
                <a:r>
                  <a:rPr lang="pl-PL" sz="800" smtClean="0"/>
                  <a:t>Launched by: </a:t>
                </a:r>
                <a:r>
                  <a:rPr lang="pl-PL" sz="800" b="1" smtClean="0"/>
                  <a:t>User 3</a:t>
                </a:r>
              </a:p>
              <a:p>
                <a:r>
                  <a:rPr lang="pl-PL" sz="800" smtClean="0"/>
                  <a:t>Paid for by: </a:t>
                </a:r>
                <a:r>
                  <a:rPr lang="pl-PL" sz="800" b="1" smtClean="0"/>
                  <a:t>Fund 2</a:t>
                </a:r>
              </a:p>
              <a:p>
                <a:r>
                  <a:rPr lang="pl-PL" sz="800" smtClean="0"/>
                  <a:t>Requirements: </a:t>
                </a:r>
                <a:r>
                  <a:rPr lang="pl-PL" sz="800" b="1" smtClean="0">
                    <a:solidFill>
                      <a:srgbClr val="FF0000"/>
                    </a:solidFill>
                  </a:rPr>
                  <a:t>v. hi</a:t>
                </a:r>
                <a:endParaRPr lang="pl-PL" sz="800" smtClean="0">
                  <a:solidFill>
                    <a:srgbClr val="FF0000"/>
                  </a:solidFill>
                </a:endParaRPr>
              </a:p>
              <a:p>
                <a:r>
                  <a:rPr lang="pl-PL" sz="800" smtClean="0"/>
                  <a:t>Hourly cost: </a:t>
                </a:r>
                <a:r>
                  <a:rPr lang="pl-PL" sz="800" b="1" smtClean="0"/>
                  <a:t>$0.5320</a:t>
                </a:r>
                <a:endParaRPr lang="pl-PL" sz="800" smtClean="0">
                  <a:solidFill>
                    <a:srgbClr val="00B050"/>
                  </a:solidFill>
                </a:endParaRPr>
              </a:p>
              <a:p>
                <a:endParaRPr lang="en-US" sz="800"/>
              </a:p>
            </p:txBody>
          </p:sp>
        </p:grpSp>
      </p:grpSp>
      <p:sp>
        <p:nvSpPr>
          <p:cNvPr id="160" name="pole tekstowe 159"/>
          <p:cNvSpPr txBox="1"/>
          <p:nvPr/>
        </p:nvSpPr>
        <p:spPr>
          <a:xfrm>
            <a:off x="3581400" y="1066800"/>
            <a:ext cx="1440266" cy="307777"/>
          </a:xfrm>
          <a:prstGeom prst="rect">
            <a:avLst/>
          </a:prstGeom>
          <a:noFill/>
        </p:spPr>
        <p:txBody>
          <a:bodyPr wrap="none" rtlCol="0">
            <a:spAutoFit/>
          </a:bodyPr>
          <a:lstStyle/>
          <a:p>
            <a:r>
              <a:rPr lang="pl-PL" sz="1400" smtClean="0"/>
              <a:t>Atmosphere core</a:t>
            </a:r>
            <a:endParaRPr lang="en-US" sz="1400"/>
          </a:p>
        </p:txBody>
      </p:sp>
      <p:sp>
        <p:nvSpPr>
          <p:cNvPr id="162" name="Prostokąt zaokrąglony 161"/>
          <p:cNvSpPr/>
          <p:nvPr/>
        </p:nvSpPr>
        <p:spPr bwMode="auto">
          <a:xfrm>
            <a:off x="3253070" y="3371910"/>
            <a:ext cx="2157130" cy="895290"/>
          </a:xfrm>
          <a:prstGeom prst="roundRect">
            <a:avLst>
              <a:gd name="adj" fmla="val 14733"/>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66" name="pole tekstowe 165"/>
          <p:cNvSpPr txBox="1"/>
          <p:nvPr/>
        </p:nvSpPr>
        <p:spPr>
          <a:xfrm>
            <a:off x="3910613" y="3371910"/>
            <a:ext cx="889987" cy="307777"/>
          </a:xfrm>
          <a:prstGeom prst="rect">
            <a:avLst/>
          </a:prstGeom>
          <a:noFill/>
        </p:spPr>
        <p:txBody>
          <a:bodyPr wrap="none" rtlCol="0">
            <a:spAutoFit/>
          </a:bodyPr>
          <a:lstStyle/>
          <a:p>
            <a:r>
              <a:rPr lang="pl-PL" sz="1400" smtClean="0"/>
              <a:t>Billing log</a:t>
            </a:r>
            <a:endParaRPr lang="en-US" sz="1400"/>
          </a:p>
        </p:txBody>
      </p:sp>
      <p:grpSp>
        <p:nvGrpSpPr>
          <p:cNvPr id="167" name="Grupa 166"/>
          <p:cNvGrpSpPr/>
          <p:nvPr/>
        </p:nvGrpSpPr>
        <p:grpSpPr>
          <a:xfrm>
            <a:off x="3352800" y="1454660"/>
            <a:ext cx="1957450" cy="1633798"/>
            <a:chOff x="5257800" y="1562100"/>
            <a:chExt cx="1957450" cy="1633798"/>
          </a:xfrm>
        </p:grpSpPr>
        <p:sp>
          <p:nvSpPr>
            <p:cNvPr id="169" name="Prostokąt zaokrąglony 168"/>
            <p:cNvSpPr/>
            <p:nvPr/>
          </p:nvSpPr>
          <p:spPr bwMode="auto">
            <a:xfrm>
              <a:off x="5334000" y="1562100"/>
              <a:ext cx="1828800" cy="1633798"/>
            </a:xfrm>
            <a:prstGeom prst="roundRect">
              <a:avLst>
                <a:gd name="adj" fmla="val 6292"/>
              </a:avLst>
            </a:prstGeom>
            <a:solidFill>
              <a:schemeClr val="accent3">
                <a:lumMod val="60000"/>
                <a:lumOff val="40000"/>
                <a:alpha val="6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sp>
          <p:nvSpPr>
            <p:cNvPr id="171" name="pole tekstowe 303"/>
            <p:cNvSpPr txBox="1">
              <a:spLocks noChangeArrowheads="1"/>
            </p:cNvSpPr>
            <p:nvPr/>
          </p:nvSpPr>
          <p:spPr bwMode="auto">
            <a:xfrm>
              <a:off x="5257800" y="1600200"/>
              <a:ext cx="1957450" cy="299201"/>
            </a:xfrm>
            <a:prstGeom prst="rect">
              <a:avLst/>
            </a:prstGeom>
            <a:noFill/>
            <a:ln w="9525">
              <a:noFill/>
              <a:miter lim="800000"/>
              <a:headEnd/>
              <a:tailEnd/>
            </a:ln>
          </p:spPr>
          <p:txBody>
            <a:bodyPr wrap="square" lIns="82945" tIns="41473" rIns="82945" bIns="41473">
              <a:spAutoFit/>
            </a:bodyPr>
            <a:lstStyle/>
            <a:p>
              <a:pPr algn="ctr"/>
              <a:r>
                <a:rPr lang="pl-PL" sz="1400" smtClean="0">
                  <a:latin typeface="Calibri" pitchFamily="34" charset="0"/>
                </a:rPr>
                <a:t>Billing service</a:t>
              </a:r>
            </a:p>
          </p:txBody>
        </p:sp>
      </p:grpSp>
      <p:sp>
        <p:nvSpPr>
          <p:cNvPr id="180" name="pole tekstowe 179"/>
          <p:cNvSpPr txBox="1"/>
          <p:nvPr/>
        </p:nvSpPr>
        <p:spPr>
          <a:xfrm>
            <a:off x="3429000" y="1770727"/>
            <a:ext cx="1752600" cy="1277273"/>
          </a:xfrm>
          <a:prstGeom prst="rect">
            <a:avLst/>
          </a:prstGeom>
          <a:noFill/>
        </p:spPr>
        <p:txBody>
          <a:bodyPr wrap="square" rtlCol="0">
            <a:spAutoFit/>
          </a:bodyPr>
          <a:lstStyle/>
          <a:p>
            <a:pPr marL="93663" indent="-93663">
              <a:buFont typeface="Arial" pitchFamily="34" charset="0"/>
              <a:buChar char="•"/>
            </a:pPr>
            <a:r>
              <a:rPr lang="pl-PL" sz="1100" smtClean="0"/>
              <a:t>Determines who can run what and on which sites;</a:t>
            </a:r>
          </a:p>
          <a:p>
            <a:pPr marL="93663" indent="-93663">
              <a:buFont typeface="Arial" pitchFamily="34" charset="0"/>
              <a:buChar char="•"/>
            </a:pPr>
            <a:r>
              <a:rPr lang="pl-PL" sz="1100" smtClean="0"/>
              <a:t>Periodically bills all running instances;</a:t>
            </a:r>
          </a:p>
          <a:p>
            <a:pPr marL="93663" indent="-93663">
              <a:buFont typeface="Arial" pitchFamily="34" charset="0"/>
              <a:buChar char="•"/>
            </a:pPr>
            <a:r>
              <a:rPr lang="pl-PL" sz="1100" smtClean="0"/>
              <a:t>Can shut down/suspend instances when out of funds.</a:t>
            </a:r>
            <a:endParaRPr lang="en-US" sz="1100"/>
          </a:p>
        </p:txBody>
      </p:sp>
      <p:sp>
        <p:nvSpPr>
          <p:cNvPr id="184" name="pole tekstowe 183"/>
          <p:cNvSpPr txBox="1"/>
          <p:nvPr/>
        </p:nvSpPr>
        <p:spPr>
          <a:xfrm>
            <a:off x="3352800" y="3628563"/>
            <a:ext cx="1957450" cy="600164"/>
          </a:xfrm>
          <a:prstGeom prst="rect">
            <a:avLst/>
          </a:prstGeom>
          <a:noFill/>
        </p:spPr>
        <p:txBody>
          <a:bodyPr wrap="square" rtlCol="0">
            <a:spAutoFit/>
          </a:bodyPr>
          <a:lstStyle/>
          <a:p>
            <a:r>
              <a:rPr lang="pl-PL" sz="1100" smtClean="0"/>
              <a:t>Registers all billing actions for post-mortem analysis and debugging.</a:t>
            </a:r>
            <a:endParaRPr lang="en-US" sz="1100"/>
          </a:p>
        </p:txBody>
      </p:sp>
      <p:cxnSp>
        <p:nvCxnSpPr>
          <p:cNvPr id="186" name="Łącznik prosty ze strzałką 185"/>
          <p:cNvCxnSpPr/>
          <p:nvPr/>
        </p:nvCxnSpPr>
        <p:spPr>
          <a:xfrm flipH="1">
            <a:off x="2667000" y="1972390"/>
            <a:ext cx="762000" cy="0"/>
          </a:xfrm>
          <a:prstGeom prst="straightConnector1">
            <a:avLst/>
          </a:prstGeom>
          <a:ln w="25400">
            <a:solidFill>
              <a:srgbClr val="385D8A"/>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Łącznik prosty ze strzałką 186"/>
          <p:cNvCxnSpPr/>
          <p:nvPr/>
        </p:nvCxnSpPr>
        <p:spPr>
          <a:xfrm>
            <a:off x="2667000" y="3810000"/>
            <a:ext cx="604946" cy="0"/>
          </a:xfrm>
          <a:prstGeom prst="straightConnector1">
            <a:avLst/>
          </a:prstGeom>
          <a:ln w="25400">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99" name="pole tekstowe 198"/>
          <p:cNvSpPr txBox="1"/>
          <p:nvPr/>
        </p:nvSpPr>
        <p:spPr>
          <a:xfrm>
            <a:off x="6160655" y="3339942"/>
            <a:ext cx="2526145" cy="938719"/>
          </a:xfrm>
          <a:prstGeom prst="rect">
            <a:avLst/>
          </a:prstGeom>
          <a:noFill/>
        </p:spPr>
        <p:txBody>
          <a:bodyPr wrap="square" rtlCol="0">
            <a:spAutoFit/>
          </a:bodyPr>
          <a:lstStyle/>
          <a:p>
            <a:r>
              <a:rPr lang="pl-PL" sz="1100" smtClean="0"/>
              <a:t>Each user may be assigned to one or more </a:t>
            </a:r>
            <a:r>
              <a:rPr lang="pl-PL" sz="1100" b="1" smtClean="0"/>
              <a:t>Funds</a:t>
            </a:r>
            <a:r>
              <a:rPr lang="pl-PL" sz="1100" smtClean="0"/>
              <a:t>.</a:t>
            </a:r>
          </a:p>
          <a:p>
            <a:r>
              <a:rPr lang="pl-PL" sz="1100" smtClean="0"/>
              <a:t>Each fund contains a set quantity of monetary resources and can be drawn upon when launching instances.</a:t>
            </a:r>
            <a:endParaRPr lang="en-US" sz="1100"/>
          </a:p>
        </p:txBody>
      </p:sp>
      <p:sp>
        <p:nvSpPr>
          <p:cNvPr id="200" name="Prostokąt 199"/>
          <p:cNvSpPr/>
          <p:nvPr/>
        </p:nvSpPr>
        <p:spPr>
          <a:xfrm>
            <a:off x="152400" y="4419600"/>
            <a:ext cx="8914415" cy="1569660"/>
          </a:xfrm>
          <a:prstGeom prst="rect">
            <a:avLst/>
          </a:prstGeom>
        </p:spPr>
        <p:txBody>
          <a:bodyPr wrap="square">
            <a:spAutoFit/>
          </a:bodyPr>
          <a:lstStyle/>
          <a:p>
            <a:r>
              <a:rPr lang="pl-PL" sz="1600" smtClean="0"/>
              <a:t>The cloud billing service is a dedicated module built into Atmosphere which monitors financial expenditures associated with the use of cloud resources. Each service instance must be assigned to a </a:t>
            </a:r>
            <a:r>
              <a:rPr lang="pl-PL" sz="1600" b="1" smtClean="0"/>
              <a:t>Fund</a:t>
            </a:r>
            <a:r>
              <a:rPr lang="pl-PL" sz="1600" smtClean="0"/>
              <a:t> which is periodically charged for continued operation of that service. Hourly charges depend on the quantity of hardware resources (CPU, memory etc.) required by the service. Atmosphere interfaces with the underlying billing APIs exposed by popular cloud providers; however system administrators may assign arbitrary hourly rates to each service flavor.</a:t>
            </a:r>
            <a:endParaRPr lang="en-US" sz="1600"/>
          </a:p>
        </p:txBody>
      </p:sp>
    </p:spTree>
    <p:extLst>
      <p:ext uri="{BB962C8B-B14F-4D97-AF65-F5344CB8AC3E}">
        <p14:creationId xmlns:p14="http://schemas.microsoft.com/office/powerpoint/2010/main" xmlns="" val="61696093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403648" y="260648"/>
            <a:ext cx="6495736" cy="63942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pl-PL" sz="2800" b="0" i="0" u="none" strike="noStrike" kern="1200" cap="none" spc="0" normalizeH="0" baseline="0" noProof="0" smtClean="0">
                <a:ln>
                  <a:noFill/>
                </a:ln>
                <a:solidFill>
                  <a:schemeClr val="tx1"/>
                </a:solidFill>
                <a:effectLst/>
                <a:uLnTx/>
                <a:uFillTx/>
                <a:latin typeface="+mj-lt"/>
                <a:ea typeface="+mj-ea"/>
                <a:cs typeface="+mj-cs"/>
              </a:rPr>
              <a:t>VPH-Share application services</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01" name="pole tekstowe 100"/>
          <p:cNvSpPr txBox="1"/>
          <p:nvPr/>
        </p:nvSpPr>
        <p:spPr>
          <a:xfrm>
            <a:off x="4953000" y="990600"/>
            <a:ext cx="4038600" cy="1815882"/>
          </a:xfrm>
          <a:prstGeom prst="rect">
            <a:avLst/>
          </a:prstGeom>
          <a:noFill/>
        </p:spPr>
        <p:txBody>
          <a:bodyPr wrap="square" rtlCol="0">
            <a:spAutoFit/>
          </a:bodyPr>
          <a:lstStyle/>
          <a:p>
            <a:r>
              <a:rPr lang="pl-PL" sz="1600" smtClean="0"/>
              <a:t>Not just a proof-of-concept deployment: a real production infrastructure with real-world applications and services.</a:t>
            </a:r>
          </a:p>
          <a:p>
            <a:r>
              <a:rPr lang="pl-PL" sz="1600" smtClean="0"/>
              <a:t>Over 150 service templates currently registered, with approximately 50 instances launched on a daily basis across three computational cloud sites.</a:t>
            </a:r>
          </a:p>
        </p:txBody>
      </p:sp>
      <p:pic>
        <p:nvPicPr>
          <p:cNvPr id="56" name="Obraz 55" descr="drs_ui.png"/>
          <p:cNvPicPr>
            <a:picLocks noChangeAspect="1"/>
          </p:cNvPicPr>
          <p:nvPr/>
        </p:nvPicPr>
        <p:blipFill>
          <a:blip r:embed="rId3" cstate="print"/>
          <a:stretch>
            <a:fillRect/>
          </a:stretch>
        </p:blipFill>
        <p:spPr>
          <a:xfrm>
            <a:off x="228600" y="1066800"/>
            <a:ext cx="4648200" cy="1171497"/>
          </a:xfrm>
          <a:prstGeom prst="rect">
            <a:avLst/>
          </a:prstGeom>
        </p:spPr>
      </p:pic>
      <p:sp>
        <p:nvSpPr>
          <p:cNvPr id="59" name="pole tekstowe 58"/>
          <p:cNvSpPr txBox="1"/>
          <p:nvPr/>
        </p:nvSpPr>
        <p:spPr>
          <a:xfrm>
            <a:off x="152400" y="2209800"/>
            <a:ext cx="4648200" cy="1323439"/>
          </a:xfrm>
          <a:prstGeom prst="rect">
            <a:avLst/>
          </a:prstGeom>
          <a:noFill/>
        </p:spPr>
        <p:txBody>
          <a:bodyPr wrap="square" rtlCol="0">
            <a:spAutoFit/>
          </a:bodyPr>
          <a:lstStyle/>
          <a:p>
            <a:r>
              <a:rPr lang="pl-PL" sz="1600" smtClean="0"/>
              <a:t>A ticketing system is in place and technical support is available on a regular basis both to service developers and end users.</a:t>
            </a:r>
          </a:p>
          <a:p>
            <a:r>
              <a:rPr lang="pl-PL" sz="1600" smtClean="0"/>
              <a:t>Online user manuals and platform API documentation is available.</a:t>
            </a:r>
          </a:p>
        </p:txBody>
      </p:sp>
      <p:pic>
        <p:nvPicPr>
          <p:cNvPr id="60" name="Obraz 59" descr="olab_ui.png"/>
          <p:cNvPicPr>
            <a:picLocks noChangeAspect="1"/>
          </p:cNvPicPr>
          <p:nvPr/>
        </p:nvPicPr>
        <p:blipFill>
          <a:blip r:embed="rId4" cstate="print"/>
          <a:stretch>
            <a:fillRect/>
          </a:stretch>
        </p:blipFill>
        <p:spPr>
          <a:xfrm>
            <a:off x="5029200" y="2803233"/>
            <a:ext cx="3886200" cy="3445167"/>
          </a:xfrm>
          <a:prstGeom prst="rect">
            <a:avLst/>
          </a:prstGeom>
        </p:spPr>
      </p:pic>
      <p:pic>
        <p:nvPicPr>
          <p:cNvPr id="7" name="Obraz 6" descr="vertebrae.JPG"/>
          <p:cNvPicPr>
            <a:picLocks noChangeAspect="1"/>
          </p:cNvPicPr>
          <p:nvPr/>
        </p:nvPicPr>
        <p:blipFill>
          <a:blip r:embed="rId5" cstate="print"/>
          <a:stretch>
            <a:fillRect/>
          </a:stretch>
        </p:blipFill>
        <p:spPr>
          <a:xfrm>
            <a:off x="202247" y="3618964"/>
            <a:ext cx="4674553" cy="2629436"/>
          </a:xfrm>
          <a:prstGeom prst="rect">
            <a:avLst/>
          </a:prstGeom>
        </p:spPr>
      </p:pic>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8639" y="260648"/>
            <a:ext cx="8806761" cy="639424"/>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pl-PL" sz="2800" smtClean="0">
                <a:latin typeface="+mj-lt"/>
                <a:ea typeface="+mj-ea"/>
                <a:cs typeface="+mj-cs"/>
              </a:rPr>
              <a:t>A more complex c</a:t>
            </a:r>
            <a:r>
              <a:rPr kumimoji="0" lang="pl-PL" sz="2800" b="0" i="0" u="none" strike="noStrike" kern="1200" cap="none" spc="0" normalizeH="0" baseline="0" noProof="0" smtClean="0">
                <a:ln>
                  <a:noFill/>
                </a:ln>
                <a:solidFill>
                  <a:schemeClr val="tx1"/>
                </a:solidFill>
                <a:effectLst/>
                <a:uLnTx/>
                <a:uFillTx/>
                <a:latin typeface="+mj-lt"/>
                <a:ea typeface="+mj-ea"/>
                <a:cs typeface="+mj-cs"/>
              </a:rPr>
              <a:t>ase study – the DataFluo Application</a:t>
            </a:r>
            <a:endParaRPr kumimoji="0" lang="en-US" sz="2800" b="0" i="0" u="none" strike="noStrike" kern="1200" cap="none" spc="0" normalizeH="0" baseline="0" noProof="0" dirty="0" smtClean="0">
              <a:ln>
                <a:noFill/>
              </a:ln>
              <a:solidFill>
                <a:schemeClr val="tx1"/>
              </a:solidFill>
              <a:effectLst/>
              <a:uLnTx/>
              <a:uFillTx/>
              <a:latin typeface="+mj-lt"/>
              <a:ea typeface="+mj-ea"/>
              <a:cs typeface="+mj-cs"/>
            </a:endParaRPr>
          </a:p>
        </p:txBody>
      </p:sp>
      <p:grpSp>
        <p:nvGrpSpPr>
          <p:cNvPr id="2" name="Grupa 21"/>
          <p:cNvGrpSpPr/>
          <p:nvPr/>
        </p:nvGrpSpPr>
        <p:grpSpPr>
          <a:xfrm>
            <a:off x="4374928" y="3220179"/>
            <a:ext cx="2069280" cy="1648981"/>
            <a:chOff x="3995936" y="3220179"/>
            <a:chExt cx="2069280" cy="1648981"/>
          </a:xfrm>
        </p:grpSpPr>
        <p:sp>
          <p:nvSpPr>
            <p:cNvPr id="14" name="Prostokąt zaokrąglony 300"/>
            <p:cNvSpPr/>
            <p:nvPr/>
          </p:nvSpPr>
          <p:spPr bwMode="auto">
            <a:xfrm>
              <a:off x="4338656" y="4307181"/>
              <a:ext cx="1419840" cy="253025"/>
            </a:xfrm>
            <a:prstGeom prst="roundRect">
              <a:avLst>
                <a:gd name="adj" fmla="val 11943"/>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5" name="pole tekstowe 303"/>
            <p:cNvSpPr txBox="1">
              <a:spLocks noChangeArrowheads="1"/>
            </p:cNvSpPr>
            <p:nvPr/>
          </p:nvSpPr>
          <p:spPr bwMode="auto">
            <a:xfrm>
              <a:off x="4292576" y="4307181"/>
              <a:ext cx="1512000" cy="253025"/>
            </a:xfrm>
            <a:prstGeom prst="rect">
              <a:avLst/>
            </a:prstGeom>
            <a:noFill/>
            <a:ln w="9525">
              <a:noFill/>
              <a:miter lim="800000"/>
              <a:headEnd/>
              <a:tailEnd/>
            </a:ln>
          </p:spPr>
          <p:txBody>
            <a:bodyPr lIns="82936" tIns="41469" rIns="82936" bIns="41469">
              <a:spAutoFit/>
            </a:bodyPr>
            <a:lstStyle/>
            <a:p>
              <a:pPr algn="ctr"/>
              <a:r>
                <a:rPr lang="pl-PL" sz="1100" smtClean="0">
                  <a:latin typeface="Calibri" pitchFamily="34" charset="0"/>
                </a:rPr>
                <a:t>DataFluo Listener</a:t>
              </a:r>
              <a:endParaRPr lang="pl-PL" sz="1100">
                <a:latin typeface="Calibri" pitchFamily="34" charset="0"/>
              </a:endParaRPr>
            </a:p>
          </p:txBody>
        </p:sp>
        <p:sp>
          <p:nvSpPr>
            <p:cNvPr id="16" name="Prostokąt zaokrąglony 1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18" name="Prostokąt zaokrąglony 17"/>
            <p:cNvSpPr/>
            <p:nvPr/>
          </p:nvSpPr>
          <p:spPr bwMode="auto">
            <a:xfrm>
              <a:off x="4161537" y="3980268"/>
              <a:ext cx="1759680" cy="744876"/>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19" name="pole tekstowe 291"/>
            <p:cNvSpPr txBox="1">
              <a:spLocks noChangeArrowheads="1"/>
            </p:cNvSpPr>
            <p:nvPr/>
          </p:nvSpPr>
          <p:spPr bwMode="auto">
            <a:xfrm>
              <a:off x="4180257" y="4006189"/>
              <a:ext cx="1686240" cy="260668"/>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DataFluo</a:t>
              </a:r>
              <a:endParaRPr lang="en-US" sz="1100">
                <a:latin typeface="Calibri" pitchFamily="34" charset="0"/>
              </a:endParaRPr>
            </a:p>
          </p:txBody>
        </p:sp>
        <p:sp>
          <p:nvSpPr>
            <p:cNvPr id="10" name="Prostokąt zaokrąglony 9"/>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3" name="Grupa 289"/>
            <p:cNvGrpSpPr>
              <a:grpSpLocks/>
            </p:cNvGrpSpPr>
            <p:nvPr/>
          </p:nvGrpSpPr>
          <p:grpSpPr bwMode="auto">
            <a:xfrm>
              <a:off x="4592296" y="3220179"/>
              <a:ext cx="1203840" cy="276509"/>
              <a:chOff x="2392910" y="1835620"/>
              <a:chExt cx="1715239" cy="305238"/>
            </a:xfrm>
          </p:grpSpPr>
          <p:sp>
            <p:nvSpPr>
              <p:cNvPr id="12" name="Prostokąt zaokrąglony 11"/>
              <p:cNvSpPr/>
              <p:nvPr/>
            </p:nvSpPr>
            <p:spPr bwMode="auto">
              <a:xfrm>
                <a:off x="2392910" y="1835620"/>
                <a:ext cx="108145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Server AS</a:t>
                </a:r>
                <a:endParaRPr lang="en-US" sz="1100">
                  <a:latin typeface="Calibri" pitchFamily="34" charset="0"/>
                </a:endParaRPr>
              </a:p>
            </p:txBody>
          </p:sp>
        </p:grpSp>
      </p:grpSp>
      <p:grpSp>
        <p:nvGrpSpPr>
          <p:cNvPr id="4" name="Grupa 22"/>
          <p:cNvGrpSpPr/>
          <p:nvPr/>
        </p:nvGrpSpPr>
        <p:grpSpPr>
          <a:xfrm>
            <a:off x="6679184" y="5373216"/>
            <a:ext cx="2069280" cy="864097"/>
            <a:chOff x="3995936" y="3220179"/>
            <a:chExt cx="2069280" cy="864097"/>
          </a:xfrm>
        </p:grpSpPr>
        <p:sp>
          <p:nvSpPr>
            <p:cNvPr id="26" name="Prostokąt zaokrąglony 25"/>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27"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0" name="Prostokąt zaokrąglony 29"/>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6" name="Grupa 289"/>
            <p:cNvGrpSpPr>
              <a:grpSpLocks/>
            </p:cNvGrpSpPr>
            <p:nvPr/>
          </p:nvGrpSpPr>
          <p:grpSpPr bwMode="auto">
            <a:xfrm>
              <a:off x="4592296" y="3220179"/>
              <a:ext cx="1203840" cy="276509"/>
              <a:chOff x="2392910" y="1835620"/>
              <a:chExt cx="1715239" cy="305238"/>
            </a:xfrm>
          </p:grpSpPr>
          <p:sp>
            <p:nvSpPr>
              <p:cNvPr id="32" name="Prostokąt zaokrąglony 31"/>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33"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grpSp>
        <p:nvGrpSpPr>
          <p:cNvPr id="7" name="Grupa 33"/>
          <p:cNvGrpSpPr/>
          <p:nvPr/>
        </p:nvGrpSpPr>
        <p:grpSpPr>
          <a:xfrm>
            <a:off x="4338656" y="5373216"/>
            <a:ext cx="2069280" cy="864097"/>
            <a:chOff x="3995936" y="3220179"/>
            <a:chExt cx="2069280" cy="864097"/>
          </a:xfrm>
        </p:grpSpPr>
        <p:sp>
          <p:nvSpPr>
            <p:cNvPr id="35" name="Prostokąt zaokrąglony 34"/>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36"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RabbitMQ</a:t>
              </a:r>
              <a:endParaRPr lang="en-US" sz="1100">
                <a:latin typeface="Calibri" pitchFamily="34" charset="0"/>
              </a:endParaRPr>
            </a:p>
          </p:txBody>
        </p:sp>
        <p:sp>
          <p:nvSpPr>
            <p:cNvPr id="37" name="Prostokąt zaokrąglony 36"/>
            <p:cNvSpPr/>
            <p:nvPr/>
          </p:nvSpPr>
          <p:spPr bwMode="auto">
            <a:xfrm>
              <a:off x="3995936" y="3364196"/>
              <a:ext cx="2069280" cy="720080"/>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8" name="Grupa 289"/>
            <p:cNvGrpSpPr>
              <a:grpSpLocks/>
            </p:cNvGrpSpPr>
            <p:nvPr/>
          </p:nvGrpSpPr>
          <p:grpSpPr bwMode="auto">
            <a:xfrm>
              <a:off x="4592296" y="3220179"/>
              <a:ext cx="1203840" cy="276509"/>
              <a:chOff x="2392910" y="1835620"/>
              <a:chExt cx="1715239" cy="305238"/>
            </a:xfrm>
          </p:grpSpPr>
          <p:sp>
            <p:nvSpPr>
              <p:cNvPr id="39" name="Prostokąt zaokrąglony 38"/>
              <p:cNvSpPr/>
              <p:nvPr/>
            </p:nvSpPr>
            <p:spPr bwMode="auto">
              <a:xfrm>
                <a:off x="2392910" y="1835620"/>
                <a:ext cx="1116705"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40" name="pole tekstowe 291"/>
              <p:cNvSpPr txBox="1">
                <a:spLocks noChangeArrowheads="1"/>
              </p:cNvSpPr>
              <p:nvPr/>
            </p:nvSpPr>
            <p:spPr bwMode="auto">
              <a:xfrm>
                <a:off x="2402396" y="1835620"/>
                <a:ext cx="1705753" cy="288791"/>
              </a:xfrm>
              <a:prstGeom prst="rect">
                <a:avLst/>
              </a:prstGeom>
              <a:noFill/>
              <a:ln w="9525">
                <a:noFill/>
                <a:miter lim="800000"/>
                <a:headEnd/>
                <a:tailEnd/>
              </a:ln>
            </p:spPr>
            <p:txBody>
              <a:bodyPr>
                <a:spAutoFit/>
              </a:bodyPr>
              <a:lstStyle/>
              <a:p>
                <a:r>
                  <a:rPr lang="pl-PL" sz="1100" smtClean="0">
                    <a:latin typeface="Calibri" pitchFamily="34" charset="0"/>
                  </a:rPr>
                  <a:t>Worker AS</a:t>
                </a:r>
                <a:endParaRPr lang="en-US" sz="1100">
                  <a:latin typeface="Calibri" pitchFamily="34" charset="0"/>
                </a:endParaRPr>
              </a:p>
            </p:txBody>
          </p:sp>
        </p:grpSp>
      </p:grpSp>
      <p:cxnSp>
        <p:nvCxnSpPr>
          <p:cNvPr id="41" name="Łącznik prosty 40"/>
          <p:cNvCxnSpPr/>
          <p:nvPr/>
        </p:nvCxnSpPr>
        <p:spPr>
          <a:xfrm>
            <a:off x="5364088" y="4581128"/>
            <a:ext cx="0" cy="792088"/>
          </a:xfrm>
          <a:prstGeom prst="line">
            <a:avLst/>
          </a:prstGeom>
          <a:ln>
            <a:solidFill>
              <a:srgbClr val="385D8A"/>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Łącznik prosty 43"/>
          <p:cNvCxnSpPr/>
          <p:nvPr/>
        </p:nvCxnSpPr>
        <p:spPr>
          <a:xfrm>
            <a:off x="7668344" y="5085184"/>
            <a:ext cx="0" cy="288032"/>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Łącznik prosty 45"/>
          <p:cNvCxnSpPr/>
          <p:nvPr/>
        </p:nvCxnSpPr>
        <p:spPr>
          <a:xfrm>
            <a:off x="5364088" y="5085184"/>
            <a:ext cx="2304256" cy="0"/>
          </a:xfrm>
          <a:prstGeom prst="line">
            <a:avLst/>
          </a:prstGeom>
          <a:ln>
            <a:solidFill>
              <a:srgbClr val="385D8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9" name="Grupa 47"/>
          <p:cNvGrpSpPr/>
          <p:nvPr/>
        </p:nvGrpSpPr>
        <p:grpSpPr>
          <a:xfrm>
            <a:off x="6805558" y="3228563"/>
            <a:ext cx="2109842" cy="1648981"/>
            <a:chOff x="3973989" y="3220179"/>
            <a:chExt cx="2109842" cy="1648981"/>
          </a:xfrm>
        </p:grpSpPr>
        <p:sp>
          <p:nvSpPr>
            <p:cNvPr id="51" name="Prostokąt zaokrąglony 50"/>
            <p:cNvSpPr/>
            <p:nvPr/>
          </p:nvSpPr>
          <p:spPr bwMode="auto">
            <a:xfrm>
              <a:off x="4144257" y="3580217"/>
              <a:ext cx="1776960" cy="28752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2" name="pole tekstowe 291"/>
            <p:cNvSpPr txBox="1">
              <a:spLocks noChangeArrowheads="1"/>
            </p:cNvSpPr>
            <p:nvPr/>
          </p:nvSpPr>
          <p:spPr bwMode="auto">
            <a:xfrm>
              <a:off x="4161536" y="3606140"/>
              <a:ext cx="1687680" cy="261600"/>
            </a:xfrm>
            <a:prstGeom prst="rect">
              <a:avLst/>
            </a:prstGeom>
            <a:noFill/>
            <a:ln w="9525">
              <a:noFill/>
              <a:miter lim="800000"/>
              <a:headEnd/>
              <a:tailEnd/>
            </a:ln>
          </p:spPr>
          <p:txBody>
            <a:bodyPr lIns="91430" tIns="45715" rIns="91430" bIns="45715">
              <a:spAutoFit/>
            </a:bodyPr>
            <a:lstStyle/>
            <a:p>
              <a:pPr algn="ctr"/>
              <a:r>
                <a:rPr lang="pl-PL" sz="1100" smtClean="0">
                  <a:latin typeface="Calibri" pitchFamily="34" charset="0"/>
                </a:rPr>
                <a:t>Cloud Facade</a:t>
              </a:r>
              <a:endParaRPr lang="en-US" sz="1100">
                <a:latin typeface="Calibri" pitchFamily="34" charset="0"/>
              </a:endParaRPr>
            </a:p>
          </p:txBody>
        </p:sp>
        <p:sp>
          <p:nvSpPr>
            <p:cNvPr id="53" name="Prostokąt zaokrąglony 52"/>
            <p:cNvSpPr/>
            <p:nvPr/>
          </p:nvSpPr>
          <p:spPr bwMode="auto">
            <a:xfrm>
              <a:off x="4161537" y="3980267"/>
              <a:ext cx="1759680" cy="785843"/>
            </a:xfrm>
            <a:prstGeom prst="roundRect">
              <a:avLst>
                <a:gd name="adj" fmla="val 4745"/>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4" name="pole tekstowe 291"/>
            <p:cNvSpPr txBox="1">
              <a:spLocks noChangeArrowheads="1"/>
            </p:cNvSpPr>
            <p:nvPr/>
          </p:nvSpPr>
          <p:spPr bwMode="auto">
            <a:xfrm>
              <a:off x="3973989" y="3996680"/>
              <a:ext cx="2109842" cy="769431"/>
            </a:xfrm>
            <a:prstGeom prst="rect">
              <a:avLst/>
            </a:prstGeom>
            <a:noFill/>
            <a:ln w="9525">
              <a:noFill/>
              <a:miter lim="800000"/>
              <a:headEnd/>
              <a:tailEnd/>
            </a:ln>
          </p:spPr>
          <p:txBody>
            <a:bodyPr wrap="square" lIns="91430" tIns="45715" rIns="91430" bIns="45715">
              <a:spAutoFit/>
            </a:bodyPr>
            <a:lstStyle/>
            <a:p>
              <a:pPr algn="ctr"/>
              <a:r>
                <a:rPr lang="pl-PL" sz="1100" smtClean="0">
                  <a:latin typeface="Calibri" pitchFamily="34" charset="0"/>
                </a:rPr>
                <a:t>Atmosphere Management</a:t>
              </a:r>
            </a:p>
            <a:p>
              <a:pPr algn="ctr"/>
              <a:r>
                <a:rPr lang="pl-PL" sz="1100" smtClean="0">
                  <a:latin typeface="Calibri" pitchFamily="34" charset="0"/>
                </a:rPr>
                <a:t>Service</a:t>
              </a:r>
            </a:p>
            <a:p>
              <a:pPr algn="ctr"/>
              <a:r>
                <a:rPr lang="pl-PL" sz="1100" smtClean="0">
                  <a:latin typeface="Calibri" pitchFamily="34" charset="0"/>
                </a:rPr>
                <a:t>(Launches server and automatically scales workers)</a:t>
              </a:r>
              <a:endParaRPr lang="en-US" sz="1100">
                <a:latin typeface="Calibri" pitchFamily="34" charset="0"/>
              </a:endParaRPr>
            </a:p>
          </p:txBody>
        </p:sp>
        <p:sp>
          <p:nvSpPr>
            <p:cNvPr id="55" name="Prostokąt zaokrąglony 54"/>
            <p:cNvSpPr/>
            <p:nvPr/>
          </p:nvSpPr>
          <p:spPr bwMode="auto">
            <a:xfrm>
              <a:off x="3995936" y="3364195"/>
              <a:ext cx="2069280" cy="1504965"/>
            </a:xfrm>
            <a:prstGeom prst="roundRect">
              <a:avLst>
                <a:gd name="adj" fmla="val 6222"/>
              </a:avLst>
            </a:prstGeom>
            <a:no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11" name="Grupa 289"/>
            <p:cNvGrpSpPr>
              <a:grpSpLocks/>
            </p:cNvGrpSpPr>
            <p:nvPr/>
          </p:nvGrpSpPr>
          <p:grpSpPr bwMode="auto">
            <a:xfrm>
              <a:off x="4116695" y="3220179"/>
              <a:ext cx="1197182" cy="276509"/>
              <a:chOff x="1715269" y="1835620"/>
              <a:chExt cx="1705752" cy="305238"/>
            </a:xfrm>
          </p:grpSpPr>
          <p:sp>
            <p:nvSpPr>
              <p:cNvPr id="57" name="Prostokąt zaokrąglony 56"/>
              <p:cNvSpPr/>
              <p:nvPr/>
            </p:nvSpPr>
            <p:spPr bwMode="auto">
              <a:xfrm>
                <a:off x="1715270" y="1835620"/>
                <a:ext cx="1271711" cy="3052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8" name="pole tekstowe 291"/>
              <p:cNvSpPr txBox="1">
                <a:spLocks noChangeArrowheads="1"/>
              </p:cNvSpPr>
              <p:nvPr/>
            </p:nvSpPr>
            <p:spPr bwMode="auto">
              <a:xfrm>
                <a:off x="1715269" y="1835620"/>
                <a:ext cx="1705752" cy="288791"/>
              </a:xfrm>
              <a:prstGeom prst="rect">
                <a:avLst/>
              </a:prstGeom>
              <a:noFill/>
              <a:ln w="9525">
                <a:noFill/>
                <a:miter lim="800000"/>
                <a:headEnd/>
                <a:tailEnd/>
              </a:ln>
            </p:spPr>
            <p:txBody>
              <a:bodyPr>
                <a:spAutoFit/>
              </a:bodyPr>
              <a:lstStyle/>
              <a:p>
                <a:r>
                  <a:rPr lang="pl-PL" sz="1100" smtClean="0">
                    <a:latin typeface="Calibri" pitchFamily="34" charset="0"/>
                  </a:rPr>
                  <a:t>Atmosphere</a:t>
                </a:r>
                <a:endParaRPr lang="en-US" sz="1100">
                  <a:latin typeface="Calibri" pitchFamily="34" charset="0"/>
                </a:endParaRPr>
              </a:p>
            </p:txBody>
          </p:sp>
        </p:grpSp>
      </p:grpSp>
      <p:cxnSp>
        <p:nvCxnSpPr>
          <p:cNvPr id="81" name="Łącznik prosty 80"/>
          <p:cNvCxnSpPr/>
          <p:nvPr/>
        </p:nvCxnSpPr>
        <p:spPr>
          <a:xfrm>
            <a:off x="6453780" y="4437112"/>
            <a:ext cx="522046" cy="0"/>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Łącznik prosty 83"/>
          <p:cNvCxnSpPr/>
          <p:nvPr/>
        </p:nvCxnSpPr>
        <p:spPr>
          <a:xfrm>
            <a:off x="8374739" y="4774495"/>
            <a:ext cx="0" cy="742738"/>
          </a:xfrm>
          <a:prstGeom prst="line">
            <a:avLst/>
          </a:prstGeom>
          <a:ln>
            <a:solidFill>
              <a:srgbClr val="385D8A"/>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Łącznik prosty 85"/>
          <p:cNvCxnSpPr/>
          <p:nvPr/>
        </p:nvCxnSpPr>
        <p:spPr>
          <a:xfrm>
            <a:off x="8568444" y="3293367"/>
            <a:ext cx="0" cy="295234"/>
          </a:xfrm>
          <a:prstGeom prst="line">
            <a:avLst/>
          </a:prstGeom>
          <a:ln>
            <a:solidFill>
              <a:srgbClr val="385D8A"/>
            </a:solidFill>
          </a:ln>
        </p:spPr>
        <p:style>
          <a:lnRef idx="1">
            <a:schemeClr val="accent1"/>
          </a:lnRef>
          <a:fillRef idx="0">
            <a:schemeClr val="accent1"/>
          </a:fillRef>
          <a:effectRef idx="0">
            <a:schemeClr val="accent1"/>
          </a:effectRef>
          <a:fontRef idx="minor">
            <a:schemeClr val="tx1"/>
          </a:fontRef>
        </p:style>
      </p:cxnSp>
      <p:sp>
        <p:nvSpPr>
          <p:cNvPr id="87" name="Elipsa 86"/>
          <p:cNvSpPr/>
          <p:nvPr/>
        </p:nvSpPr>
        <p:spPr>
          <a:xfrm>
            <a:off x="8532440" y="3221359"/>
            <a:ext cx="72008" cy="72009"/>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upa 191"/>
          <p:cNvGrpSpPr/>
          <p:nvPr/>
        </p:nvGrpSpPr>
        <p:grpSpPr>
          <a:xfrm>
            <a:off x="8225456" y="1700808"/>
            <a:ext cx="652320" cy="779416"/>
            <a:chOff x="1564306" y="2093513"/>
            <a:chExt cx="652320" cy="779416"/>
          </a:xfrm>
        </p:grpSpPr>
        <p:sp>
          <p:nvSpPr>
            <p:cNvPr id="91" name="Prostokąt zaokrąglony 90"/>
            <p:cNvSpPr/>
            <p:nvPr/>
          </p:nvSpPr>
          <p:spPr bwMode="auto">
            <a:xfrm>
              <a:off x="1564306" y="2093513"/>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2"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93" name="Obraz 200" descr="admin.png"/>
            <p:cNvPicPr>
              <a:picLocks noChangeAspect="1"/>
            </p:cNvPicPr>
            <p:nvPr/>
          </p:nvPicPr>
          <p:blipFill>
            <a:blip r:embed="rId3"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21" name="Grupa 203"/>
          <p:cNvGrpSpPr/>
          <p:nvPr/>
        </p:nvGrpSpPr>
        <p:grpSpPr>
          <a:xfrm>
            <a:off x="7884368" y="2480224"/>
            <a:ext cx="1296144" cy="549642"/>
            <a:chOff x="745805" y="2271152"/>
            <a:chExt cx="1296144" cy="549642"/>
          </a:xfrm>
        </p:grpSpPr>
        <p:pic>
          <p:nvPicPr>
            <p:cNvPr id="95" name="Obraz 94" descr="terminal.png"/>
            <p:cNvPicPr>
              <a:picLocks noChangeAspect="1"/>
            </p:cNvPicPr>
            <p:nvPr/>
          </p:nvPicPr>
          <p:blipFill>
            <a:blip r:embed="rId4" cstate="print"/>
            <a:stretch>
              <a:fillRect/>
            </a:stretch>
          </p:blipFill>
          <p:spPr>
            <a:xfrm>
              <a:off x="1210997" y="2271152"/>
              <a:ext cx="365760" cy="365760"/>
            </a:xfrm>
            <a:prstGeom prst="rect">
              <a:avLst/>
            </a:prstGeom>
          </p:spPr>
        </p:pic>
        <p:sp>
          <p:nvSpPr>
            <p:cNvPr id="96" name="pole tekstowe 291"/>
            <p:cNvSpPr txBox="1">
              <a:spLocks noChangeArrowheads="1"/>
            </p:cNvSpPr>
            <p:nvPr/>
          </p:nvSpPr>
          <p:spPr bwMode="auto">
            <a:xfrm>
              <a:off x="745805" y="2559184"/>
              <a:ext cx="1296144" cy="261610"/>
            </a:xfrm>
            <a:prstGeom prst="rect">
              <a:avLst/>
            </a:prstGeom>
            <a:noFill/>
            <a:ln w="9525">
              <a:noFill/>
              <a:miter lim="800000"/>
              <a:headEnd/>
              <a:tailEnd/>
            </a:ln>
          </p:spPr>
          <p:txBody>
            <a:bodyPr wrap="square">
              <a:spAutoFit/>
            </a:bodyPr>
            <a:lstStyle/>
            <a:p>
              <a:pPr algn="ctr"/>
              <a:r>
                <a:rPr lang="pl-PL" sz="1100" smtClean="0">
                  <a:latin typeface="Calibri" pitchFamily="34" charset="0"/>
                </a:rPr>
                <a:t>Launcher script</a:t>
              </a:r>
              <a:endParaRPr lang="en-US" sz="1100">
                <a:latin typeface="Calibri" pitchFamily="34" charset="0"/>
              </a:endParaRPr>
            </a:p>
          </p:txBody>
        </p:sp>
      </p:grpSp>
      <p:cxnSp>
        <p:nvCxnSpPr>
          <p:cNvPr id="97" name="Łącznik prosty 96"/>
          <p:cNvCxnSpPr/>
          <p:nvPr/>
        </p:nvCxnSpPr>
        <p:spPr>
          <a:xfrm>
            <a:off x="8573968" y="2998134"/>
            <a:ext cx="0" cy="142834"/>
          </a:xfrm>
          <a:prstGeom prst="line">
            <a:avLst/>
          </a:prstGeom>
          <a:ln>
            <a:solidFill>
              <a:srgbClr val="385D8A"/>
            </a:solidFill>
            <a:tailEnd type="triangle"/>
          </a:ln>
        </p:spPr>
        <p:style>
          <a:lnRef idx="1">
            <a:schemeClr val="accent1"/>
          </a:lnRef>
          <a:fillRef idx="0">
            <a:schemeClr val="accent1"/>
          </a:fillRef>
          <a:effectRef idx="0">
            <a:schemeClr val="accent1"/>
          </a:effectRef>
          <a:fontRef idx="minor">
            <a:schemeClr val="tx1"/>
          </a:fontRef>
        </p:style>
      </p:cxnSp>
      <p:sp>
        <p:nvSpPr>
          <p:cNvPr id="100" name="pole tekstowe 291"/>
          <p:cNvSpPr txBox="1">
            <a:spLocks noChangeArrowheads="1"/>
          </p:cNvSpPr>
          <p:nvPr/>
        </p:nvSpPr>
        <p:spPr bwMode="auto">
          <a:xfrm>
            <a:off x="7609641" y="3152458"/>
            <a:ext cx="1296144" cy="215444"/>
          </a:xfrm>
          <a:prstGeom prst="rect">
            <a:avLst/>
          </a:prstGeom>
          <a:noFill/>
          <a:ln w="9525">
            <a:noFill/>
            <a:miter lim="800000"/>
            <a:headEnd/>
            <a:tailEnd/>
          </a:ln>
        </p:spPr>
        <p:txBody>
          <a:bodyPr wrap="square">
            <a:spAutoFit/>
          </a:bodyPr>
          <a:lstStyle/>
          <a:p>
            <a:pPr algn="ctr"/>
            <a:r>
              <a:rPr lang="pl-PL" sz="800" smtClean="0">
                <a:latin typeface="Calibri" pitchFamily="34" charset="0"/>
              </a:rPr>
              <a:t>Secure API</a:t>
            </a:r>
            <a:endParaRPr lang="en-US" sz="800">
              <a:latin typeface="Calibri" pitchFamily="34" charset="0"/>
            </a:endParaRPr>
          </a:p>
        </p:txBody>
      </p:sp>
      <p:sp>
        <p:nvSpPr>
          <p:cNvPr id="101" name="pole tekstowe 100"/>
          <p:cNvSpPr txBox="1"/>
          <p:nvPr/>
        </p:nvSpPr>
        <p:spPr>
          <a:xfrm>
            <a:off x="108639" y="1181070"/>
            <a:ext cx="8349561" cy="1815882"/>
          </a:xfrm>
          <a:prstGeom prst="rect">
            <a:avLst/>
          </a:prstGeom>
          <a:noFill/>
        </p:spPr>
        <p:txBody>
          <a:bodyPr wrap="square" rtlCol="0">
            <a:spAutoFit/>
          </a:bodyPr>
          <a:lstStyle/>
          <a:p>
            <a:r>
              <a:rPr lang="pl-PL" sz="1600" b="1" smtClean="0"/>
              <a:t>Problem: </a:t>
            </a:r>
            <a:r>
              <a:rPr lang="pl-PL" sz="1600" smtClean="0"/>
              <a:t> Cardiovascular sensitivity study: </a:t>
            </a:r>
            <a:r>
              <a:rPr lang="en-US" sz="1600" smtClean="0"/>
              <a:t> 164 input parameters (e.</a:t>
            </a:r>
            <a:r>
              <a:rPr lang="pl-PL" sz="1600" smtClean="0"/>
              <a:t>g.</a:t>
            </a:r>
            <a:r>
              <a:rPr lang="en-US" sz="1600" smtClean="0"/>
              <a:t> vessel diameter and length)</a:t>
            </a:r>
          </a:p>
          <a:p>
            <a:pPr marL="177800" indent="-177800">
              <a:buFont typeface="Arial" pitchFamily="34" charset="0"/>
              <a:buChar char="•"/>
            </a:pPr>
            <a:r>
              <a:rPr lang="pl-PL" sz="1600" smtClean="0"/>
              <a:t>First analysis: </a:t>
            </a:r>
            <a:r>
              <a:rPr lang="en-US" sz="1600" smtClean="0"/>
              <a:t>1</a:t>
            </a:r>
            <a:r>
              <a:rPr lang="pl-PL" sz="1600" smtClean="0"/>
              <a:t>,</a:t>
            </a:r>
            <a:r>
              <a:rPr lang="en-US" sz="1600" smtClean="0"/>
              <a:t>494</a:t>
            </a:r>
            <a:r>
              <a:rPr lang="pl-PL" sz="1600" smtClean="0"/>
              <a:t>,</a:t>
            </a:r>
            <a:r>
              <a:rPr lang="en-US" sz="1600" smtClean="0"/>
              <a:t>000 Monte Carlo runs </a:t>
            </a:r>
            <a:r>
              <a:rPr lang="pl-PL" sz="1600" smtClean="0"/>
              <a:t>(e</a:t>
            </a:r>
            <a:r>
              <a:rPr lang="en-US" sz="1600" smtClean="0"/>
              <a:t>xpected execution time</a:t>
            </a:r>
            <a:r>
              <a:rPr lang="pl-PL" sz="1600" smtClean="0"/>
              <a:t> on a PC:</a:t>
            </a:r>
            <a:r>
              <a:rPr lang="en-US" sz="1600" smtClean="0"/>
              <a:t> 14</a:t>
            </a:r>
            <a:r>
              <a:rPr lang="pl-PL" sz="1600" smtClean="0"/>
              <a:t>,</a:t>
            </a:r>
            <a:r>
              <a:rPr lang="en-US" sz="1600" smtClean="0"/>
              <a:t>525 hours) </a:t>
            </a:r>
          </a:p>
          <a:p>
            <a:pPr marL="177800" indent="-177800">
              <a:buFont typeface="Arial" pitchFamily="34" charset="0"/>
              <a:buChar char="•"/>
            </a:pPr>
            <a:r>
              <a:rPr lang="en-US" sz="1600" smtClean="0"/>
              <a:t>Second Analysis: 5</a:t>
            </a:r>
            <a:r>
              <a:rPr lang="pl-PL" sz="1600" smtClean="0"/>
              <a:t>,</a:t>
            </a:r>
            <a:r>
              <a:rPr lang="en-US" sz="1600" smtClean="0"/>
              <a:t>000 runs per model parameter for each patient dataset</a:t>
            </a:r>
            <a:r>
              <a:rPr lang="pl-PL" sz="1600" smtClean="0"/>
              <a:t>;</a:t>
            </a:r>
            <a:r>
              <a:rPr lang="en-US" sz="1600" smtClean="0"/>
              <a:t> </a:t>
            </a:r>
            <a:r>
              <a:rPr lang="pl-PL" sz="1600" smtClean="0"/>
              <a:t>requires </a:t>
            </a:r>
            <a:r>
              <a:rPr lang="en-US" sz="1600" smtClean="0"/>
              <a:t>another 830</a:t>
            </a:r>
            <a:r>
              <a:rPr lang="pl-PL" sz="1600" smtClean="0"/>
              <a:t>,</a:t>
            </a:r>
            <a:r>
              <a:rPr lang="en-US" sz="1600" smtClean="0"/>
              <a:t>000 Monte Carlo runs  per patient dataset</a:t>
            </a:r>
            <a:r>
              <a:rPr lang="pl-PL" sz="1600" smtClean="0"/>
              <a:t> f</a:t>
            </a:r>
            <a:r>
              <a:rPr lang="en-US" sz="1600" smtClean="0"/>
              <a:t>or a total of four additional patient datasets</a:t>
            </a:r>
            <a:r>
              <a:rPr lang="pl-PL" sz="1600" smtClean="0"/>
              <a:t> – </a:t>
            </a:r>
            <a:r>
              <a:rPr lang="en-US" sz="1600" smtClean="0"/>
              <a:t>this results in 32</a:t>
            </a:r>
            <a:r>
              <a:rPr lang="pl-PL" sz="1600" smtClean="0"/>
              <a:t>,</a:t>
            </a:r>
            <a:r>
              <a:rPr lang="en-US" sz="1600" smtClean="0"/>
              <a:t>280 hours of calculation time on one personal computer. </a:t>
            </a:r>
          </a:p>
          <a:p>
            <a:pPr marL="177800" indent="-177800">
              <a:buFont typeface="Arial" pitchFamily="34" charset="0"/>
              <a:buChar char="•"/>
            </a:pPr>
            <a:r>
              <a:rPr lang="pl-PL" sz="1600" smtClean="0"/>
              <a:t>Total: </a:t>
            </a:r>
            <a:r>
              <a:rPr lang="en-US" sz="1600" smtClean="0"/>
              <a:t>50</a:t>
            </a:r>
            <a:r>
              <a:rPr lang="pl-PL" sz="1600" smtClean="0"/>
              <a:t>,</a:t>
            </a:r>
            <a:r>
              <a:rPr lang="en-US" sz="1600" smtClean="0"/>
              <a:t>000 hours of calculation time </a:t>
            </a:r>
            <a:r>
              <a:rPr lang="pl-PL" sz="1600" smtClean="0"/>
              <a:t>on </a:t>
            </a:r>
            <a:r>
              <a:rPr lang="en-US" sz="1600" smtClean="0"/>
              <a:t>a </a:t>
            </a:r>
            <a:r>
              <a:rPr lang="pl-PL" sz="1600" smtClean="0"/>
              <a:t>single </a:t>
            </a:r>
            <a:r>
              <a:rPr lang="en-US" sz="1600" smtClean="0"/>
              <a:t>PC</a:t>
            </a:r>
            <a:r>
              <a:rPr lang="pl-PL" sz="1600" smtClean="0"/>
              <a:t>.</a:t>
            </a:r>
          </a:p>
          <a:p>
            <a:pPr marL="177800" indent="-177800">
              <a:buFont typeface="Arial" pitchFamily="34" charset="0"/>
              <a:buChar char="•"/>
            </a:pPr>
            <a:r>
              <a:rPr lang="pl-PL" sz="1600" smtClean="0"/>
              <a:t>Solution: Scale the application with cloud resources.</a:t>
            </a:r>
            <a:endParaRPr lang="en-US" sz="1600"/>
          </a:p>
        </p:txBody>
      </p:sp>
      <p:sp>
        <p:nvSpPr>
          <p:cNvPr id="102" name="pole tekstowe 101"/>
          <p:cNvSpPr txBox="1"/>
          <p:nvPr/>
        </p:nvSpPr>
        <p:spPr>
          <a:xfrm>
            <a:off x="108639" y="3068960"/>
            <a:ext cx="4230018" cy="2308324"/>
          </a:xfrm>
          <a:prstGeom prst="rect">
            <a:avLst/>
          </a:prstGeom>
          <a:noFill/>
        </p:spPr>
        <p:txBody>
          <a:bodyPr wrap="square" rtlCol="0">
            <a:spAutoFit/>
          </a:bodyPr>
          <a:lstStyle/>
          <a:p>
            <a:r>
              <a:rPr lang="en-US" sz="1600" b="1" smtClean="0"/>
              <a:t>VPH-Share implementation:</a:t>
            </a:r>
          </a:p>
          <a:p>
            <a:pPr marL="177800" indent="-177800">
              <a:buFont typeface="Arial" pitchFamily="34" charset="0"/>
              <a:buChar char="•"/>
            </a:pPr>
            <a:r>
              <a:rPr lang="pl-PL" sz="1600" smtClean="0"/>
              <a:t>S</a:t>
            </a:r>
            <a:r>
              <a:rPr lang="en-US" sz="1600" smtClean="0"/>
              <a:t>calable workflow deployed </a:t>
            </a:r>
            <a:r>
              <a:rPr lang="pl-PL" sz="1600" smtClean="0"/>
              <a:t>entirely </a:t>
            </a:r>
            <a:r>
              <a:rPr lang="en-US" sz="1600" smtClean="0"/>
              <a:t>using VPH-Share tools and services</a:t>
            </a:r>
            <a:r>
              <a:rPr lang="pl-PL" sz="1600" smtClean="0"/>
              <a:t>.</a:t>
            </a:r>
            <a:endParaRPr lang="en-US" sz="1600" smtClean="0"/>
          </a:p>
          <a:p>
            <a:pPr marL="177800" indent="-177800">
              <a:buFont typeface="Arial" pitchFamily="34" charset="0"/>
              <a:buChar char="•"/>
            </a:pPr>
            <a:r>
              <a:rPr lang="en-US" sz="1600" smtClean="0"/>
              <a:t>Consists of a RabbitMQ server and a number of clients processing computational tasks in parallel</a:t>
            </a:r>
            <a:r>
              <a:rPr lang="pl-PL" sz="1600" smtClean="0"/>
              <a:t>, each registered as a service.</a:t>
            </a:r>
            <a:endParaRPr lang="en-US" sz="1600" smtClean="0"/>
          </a:p>
          <a:p>
            <a:pPr marL="177800" indent="-177800">
              <a:buFont typeface="Arial" pitchFamily="34" charset="0"/>
              <a:buChar char="•"/>
            </a:pPr>
            <a:r>
              <a:rPr lang="en-US" sz="1600" smtClean="0"/>
              <a:t>The server and client </a:t>
            </a:r>
            <a:r>
              <a:rPr lang="pl-PL" sz="1600" smtClean="0"/>
              <a:t>s</a:t>
            </a:r>
            <a:r>
              <a:rPr lang="en-US" sz="1600" smtClean="0"/>
              <a:t>ervices are launched by a script which communicates directly withe the Cloud Facade API</a:t>
            </a:r>
            <a:r>
              <a:rPr lang="pl-PL" sz="1600" smtClean="0"/>
              <a:t>.</a:t>
            </a:r>
            <a:endParaRPr lang="en-US" sz="1600" smtClean="0"/>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290593-E10C-3642-8720-496C4E50AFEB}" type="slidenum">
              <a:rPr lang="en-GB" smtClean="0"/>
              <a:pPr/>
              <a:t>15</a:t>
            </a:fld>
            <a:endParaRPr lang="en-GB"/>
          </a:p>
        </p:txBody>
      </p:sp>
      <p:sp>
        <p:nvSpPr>
          <p:cNvPr id="2" name="Title 1"/>
          <p:cNvSpPr>
            <a:spLocks noGrp="1"/>
          </p:cNvSpPr>
          <p:nvPr>
            <p:ph type="title" idx="4294967295"/>
          </p:nvPr>
        </p:nvSpPr>
        <p:spPr>
          <a:xfrm>
            <a:off x="990600" y="241300"/>
            <a:ext cx="8077200" cy="825500"/>
          </a:xfrm>
        </p:spPr>
        <p:txBody>
          <a:bodyPr/>
          <a:lstStyle/>
          <a:p>
            <a:r>
              <a:rPr lang="pl-PL" smtClean="0">
                <a:solidFill>
                  <a:schemeClr val="tx1"/>
                </a:solidFill>
                <a:latin typeface="+mj-lt"/>
              </a:rPr>
              <a:t>Summary: challenges and solutions</a:t>
            </a:r>
            <a:endParaRPr lang="en-GB" dirty="0">
              <a:solidFill>
                <a:schemeClr val="tx1"/>
              </a:solidFill>
              <a:latin typeface="+mj-lt"/>
            </a:endParaRPr>
          </a:p>
        </p:txBody>
      </p:sp>
      <p:sp>
        <p:nvSpPr>
          <p:cNvPr id="3" name="Content Placeholder 2"/>
          <p:cNvSpPr>
            <a:spLocks noGrp="1"/>
          </p:cNvSpPr>
          <p:nvPr>
            <p:ph idx="4294967295"/>
          </p:nvPr>
        </p:nvSpPr>
        <p:spPr>
          <a:xfrm>
            <a:off x="381000" y="1219200"/>
            <a:ext cx="8229600" cy="4906963"/>
          </a:xfrm>
        </p:spPr>
        <p:txBody>
          <a:bodyPr>
            <a:normAutofit fontScale="55000" lnSpcReduction="20000"/>
          </a:bodyPr>
          <a:lstStyle/>
          <a:p>
            <a:r>
              <a:rPr lang="pl-PL" dirty="0" err="1" smtClean="0">
                <a:solidFill>
                  <a:schemeClr val="tx1"/>
                </a:solidFill>
                <a:latin typeface="+mj-lt"/>
              </a:rPr>
              <a:t>The</a:t>
            </a:r>
            <a:r>
              <a:rPr lang="pl-PL" dirty="0" smtClean="0">
                <a:solidFill>
                  <a:schemeClr val="tx1"/>
                </a:solidFill>
                <a:latin typeface="+mj-lt"/>
              </a:rPr>
              <a:t> </a:t>
            </a:r>
            <a:r>
              <a:rPr lang="pl-PL" dirty="0" err="1" smtClean="0">
                <a:solidFill>
                  <a:schemeClr val="tx1"/>
                </a:solidFill>
                <a:latin typeface="+mj-lt"/>
              </a:rPr>
              <a:t>Atmosphere</a:t>
            </a:r>
            <a:r>
              <a:rPr lang="pl-PL" dirty="0" smtClean="0">
                <a:solidFill>
                  <a:schemeClr val="tx1"/>
                </a:solidFill>
                <a:latin typeface="+mj-lt"/>
              </a:rPr>
              <a:t> </a:t>
            </a:r>
            <a:r>
              <a:rPr lang="pl-PL" dirty="0" err="1" smtClean="0">
                <a:solidFill>
                  <a:schemeClr val="tx1"/>
                </a:solidFill>
                <a:latin typeface="+mj-lt"/>
              </a:rPr>
              <a:t>framework</a:t>
            </a:r>
            <a:r>
              <a:rPr lang="pl-PL" dirty="0" smtClean="0">
                <a:solidFill>
                  <a:schemeClr val="tx1"/>
                </a:solidFill>
                <a:latin typeface="+mj-lt"/>
              </a:rPr>
              <a:t> </a:t>
            </a:r>
            <a:r>
              <a:rPr lang="pl-PL" dirty="0" err="1" smtClean="0">
                <a:solidFill>
                  <a:schemeClr val="tx1"/>
                </a:solidFill>
                <a:latin typeface="+mj-lt"/>
              </a:rPr>
              <a:t>provides</a:t>
            </a:r>
            <a:r>
              <a:rPr lang="pl-PL" dirty="0" smtClean="0">
                <a:solidFill>
                  <a:schemeClr val="tx1"/>
                </a:solidFill>
                <a:latin typeface="+mj-lt"/>
              </a:rPr>
              <a:t> a </a:t>
            </a:r>
            <a:r>
              <a:rPr lang="pl-PL" dirty="0" err="1" smtClean="0">
                <a:solidFill>
                  <a:schemeClr val="tx1"/>
                </a:solidFill>
                <a:latin typeface="+mj-lt"/>
              </a:rPr>
              <a:t>way</a:t>
            </a:r>
            <a:r>
              <a:rPr lang="pl-PL" dirty="0" smtClean="0">
                <a:solidFill>
                  <a:schemeClr val="tx1"/>
                </a:solidFill>
                <a:latin typeface="+mj-lt"/>
              </a:rPr>
              <a:t> to port scientific </a:t>
            </a:r>
            <a:r>
              <a:rPr lang="pl-PL" dirty="0" err="1" smtClean="0">
                <a:solidFill>
                  <a:schemeClr val="tx1"/>
                </a:solidFill>
                <a:latin typeface="+mj-lt"/>
              </a:rPr>
              <a:t>applications</a:t>
            </a:r>
            <a:r>
              <a:rPr lang="pl-PL" dirty="0" smtClean="0">
                <a:solidFill>
                  <a:schemeClr val="tx1"/>
                </a:solidFill>
                <a:latin typeface="+mj-lt"/>
              </a:rPr>
              <a:t> to </a:t>
            </a:r>
            <a:r>
              <a:rPr lang="pl-PL" dirty="0" err="1" smtClean="0">
                <a:solidFill>
                  <a:schemeClr val="tx1"/>
                </a:solidFill>
                <a:latin typeface="+mj-lt"/>
              </a:rPr>
              <a:t>the</a:t>
            </a:r>
            <a:r>
              <a:rPr lang="pl-PL" dirty="0" smtClean="0">
                <a:solidFill>
                  <a:schemeClr val="tx1"/>
                </a:solidFill>
                <a:latin typeface="+mj-lt"/>
              </a:rPr>
              <a:t> </a:t>
            </a:r>
            <a:r>
              <a:rPr lang="pl-PL" dirty="0" err="1" smtClean="0">
                <a:solidFill>
                  <a:schemeClr val="tx1"/>
                </a:solidFill>
                <a:latin typeface="+mj-lt"/>
              </a:rPr>
              <a:t>cloud</a:t>
            </a:r>
            <a:endParaRPr lang="pl-PL" dirty="0" smtClean="0">
              <a:solidFill>
                <a:schemeClr val="tx1"/>
              </a:solidFill>
              <a:latin typeface="+mj-lt"/>
            </a:endParaRPr>
          </a:p>
          <a:p>
            <a:r>
              <a:rPr lang="pl-PL" dirty="0" smtClean="0">
                <a:solidFill>
                  <a:schemeClr val="tx1"/>
                </a:solidFill>
                <a:latin typeface="+mj-lt"/>
              </a:rPr>
              <a:t>A</a:t>
            </a:r>
            <a:r>
              <a:rPr lang="en-US" dirty="0" smtClean="0">
                <a:solidFill>
                  <a:schemeClr val="tx1"/>
                </a:solidFill>
                <a:latin typeface="+mj-lt"/>
              </a:rPr>
              <a:t> layer of abstraction </a:t>
            </a:r>
            <a:r>
              <a:rPr lang="pl-PL" dirty="0" err="1" smtClean="0">
                <a:solidFill>
                  <a:schemeClr val="tx1"/>
                </a:solidFill>
                <a:latin typeface="+mj-lt"/>
              </a:rPr>
              <a:t>is</a:t>
            </a:r>
            <a:r>
              <a:rPr lang="pl-PL" dirty="0" smtClean="0">
                <a:solidFill>
                  <a:schemeClr val="tx1"/>
                </a:solidFill>
                <a:latin typeface="+mj-lt"/>
              </a:rPr>
              <a:t> </a:t>
            </a:r>
            <a:r>
              <a:rPr lang="pl-PL" dirty="0" err="1" smtClean="0">
                <a:solidFill>
                  <a:schemeClr val="tx1"/>
                </a:solidFill>
                <a:latin typeface="+mj-lt"/>
              </a:rPr>
              <a:t>created</a:t>
            </a:r>
            <a:r>
              <a:rPr lang="pl-PL" dirty="0" smtClean="0">
                <a:solidFill>
                  <a:schemeClr val="tx1"/>
                </a:solidFill>
                <a:latin typeface="+mj-lt"/>
              </a:rPr>
              <a:t> </a:t>
            </a:r>
            <a:r>
              <a:rPr lang="en-US" dirty="0" smtClean="0">
                <a:solidFill>
                  <a:schemeClr val="tx1"/>
                </a:solidFill>
                <a:latin typeface="+mj-lt"/>
              </a:rPr>
              <a:t>over cloud-based virtual machines, enabling the platform to automatically select the best hardware resources upon which to deploy application services</a:t>
            </a:r>
            <a:endParaRPr lang="pl-PL" dirty="0" smtClean="0">
              <a:solidFill>
                <a:schemeClr val="tx1"/>
              </a:solidFill>
              <a:latin typeface="+mj-lt"/>
            </a:endParaRPr>
          </a:p>
          <a:p>
            <a:r>
              <a:rPr lang="pl-PL" dirty="0" smtClean="0">
                <a:solidFill>
                  <a:schemeClr val="tx1"/>
                </a:solidFill>
                <a:latin typeface="+mj-lt"/>
              </a:rPr>
              <a:t>Automatic </a:t>
            </a:r>
            <a:r>
              <a:rPr lang="pl-PL" dirty="0" err="1" smtClean="0">
                <a:solidFill>
                  <a:schemeClr val="tx1"/>
                </a:solidFill>
                <a:latin typeface="+mj-lt"/>
              </a:rPr>
              <a:t>load</a:t>
            </a:r>
            <a:r>
              <a:rPr lang="pl-PL" dirty="0" smtClean="0">
                <a:solidFill>
                  <a:schemeClr val="tx1"/>
                </a:solidFill>
                <a:latin typeface="+mj-lt"/>
              </a:rPr>
              <a:t> </a:t>
            </a:r>
            <a:r>
              <a:rPr lang="pl-PL" dirty="0" err="1" smtClean="0">
                <a:solidFill>
                  <a:schemeClr val="tx1"/>
                </a:solidFill>
                <a:latin typeface="+mj-lt"/>
              </a:rPr>
              <a:t>balancing</a:t>
            </a:r>
            <a:r>
              <a:rPr lang="pl-PL" dirty="0" smtClean="0">
                <a:solidFill>
                  <a:schemeClr val="tx1"/>
                </a:solidFill>
                <a:latin typeface="+mj-lt"/>
              </a:rPr>
              <a:t> </a:t>
            </a:r>
            <a:r>
              <a:rPr lang="pl-PL" dirty="0" err="1" smtClean="0">
                <a:solidFill>
                  <a:schemeClr val="tx1"/>
                </a:solidFill>
                <a:latin typeface="+mj-lt"/>
              </a:rPr>
              <a:t>allows</a:t>
            </a:r>
            <a:r>
              <a:rPr lang="pl-PL" dirty="0" smtClean="0">
                <a:solidFill>
                  <a:schemeClr val="tx1"/>
                </a:solidFill>
                <a:latin typeface="+mj-lt"/>
              </a:rPr>
              <a:t> </a:t>
            </a:r>
            <a:r>
              <a:rPr lang="pl-PL" dirty="0" err="1" smtClean="0">
                <a:solidFill>
                  <a:schemeClr val="tx1"/>
                </a:solidFill>
                <a:latin typeface="+mj-lt"/>
              </a:rPr>
              <a:t>applications</a:t>
            </a:r>
            <a:r>
              <a:rPr lang="pl-PL" dirty="0" smtClean="0">
                <a:solidFill>
                  <a:schemeClr val="tx1"/>
                </a:solidFill>
                <a:latin typeface="+mj-lt"/>
              </a:rPr>
              <a:t> to </a:t>
            </a:r>
            <a:r>
              <a:rPr lang="pl-PL" dirty="0" err="1" smtClean="0">
                <a:solidFill>
                  <a:schemeClr val="tx1"/>
                </a:solidFill>
                <a:latin typeface="+mj-lt"/>
              </a:rPr>
              <a:t>scale</a:t>
            </a:r>
            <a:r>
              <a:rPr lang="pl-PL" dirty="0" smtClean="0">
                <a:solidFill>
                  <a:schemeClr val="tx1"/>
                </a:solidFill>
                <a:latin typeface="+mj-lt"/>
              </a:rPr>
              <a:t> </a:t>
            </a:r>
            <a:r>
              <a:rPr lang="pl-PL" dirty="0" err="1" smtClean="0">
                <a:solidFill>
                  <a:schemeClr val="tx1"/>
                </a:solidFill>
                <a:latin typeface="+mj-lt"/>
              </a:rPr>
              <a:t>up</a:t>
            </a:r>
            <a:r>
              <a:rPr lang="pl-PL" dirty="0" smtClean="0">
                <a:solidFill>
                  <a:schemeClr val="tx1"/>
                </a:solidFill>
                <a:latin typeface="+mj-lt"/>
              </a:rPr>
              <a:t> as </a:t>
            </a:r>
            <a:r>
              <a:rPr lang="pl-PL" dirty="0" err="1" smtClean="0">
                <a:solidFill>
                  <a:schemeClr val="tx1"/>
                </a:solidFill>
                <a:latin typeface="+mj-lt"/>
              </a:rPr>
              <a:t>needed</a:t>
            </a:r>
            <a:endParaRPr lang="en-US" dirty="0" smtClean="0">
              <a:solidFill>
                <a:schemeClr val="tx1"/>
              </a:solidFill>
              <a:latin typeface="+mj-lt"/>
            </a:endParaRPr>
          </a:p>
          <a:p>
            <a:r>
              <a:rPr lang="pl-PL" dirty="0" err="1" smtClean="0">
                <a:solidFill>
                  <a:schemeClr val="tx1"/>
                </a:solidFill>
                <a:latin typeface="+mj-lt"/>
              </a:rPr>
              <a:t>VPH-Share</a:t>
            </a:r>
            <a:r>
              <a:rPr lang="pl-PL" dirty="0" smtClean="0">
                <a:solidFill>
                  <a:schemeClr val="tx1"/>
                </a:solidFill>
                <a:latin typeface="+mj-lt"/>
              </a:rPr>
              <a:t> </a:t>
            </a:r>
            <a:r>
              <a:rPr lang="pl-PL" dirty="0" err="1" smtClean="0">
                <a:solidFill>
                  <a:schemeClr val="tx1"/>
                </a:solidFill>
                <a:latin typeface="+mj-lt"/>
              </a:rPr>
              <a:t>also</a:t>
            </a:r>
            <a:r>
              <a:rPr lang="pl-PL" dirty="0" smtClean="0">
                <a:solidFill>
                  <a:schemeClr val="tx1"/>
                </a:solidFill>
                <a:latin typeface="+mj-lt"/>
              </a:rPr>
              <a:t> </a:t>
            </a:r>
            <a:r>
              <a:rPr lang="pl-PL" dirty="0" err="1" smtClean="0">
                <a:solidFill>
                  <a:schemeClr val="tx1"/>
                </a:solidFill>
                <a:latin typeface="+mj-lt"/>
              </a:rPr>
              <a:t>provides</a:t>
            </a:r>
            <a:r>
              <a:rPr lang="pl-PL" dirty="0" smtClean="0">
                <a:solidFill>
                  <a:schemeClr val="tx1"/>
                </a:solidFill>
                <a:latin typeface="+mj-lt"/>
              </a:rPr>
              <a:t> </a:t>
            </a:r>
            <a:r>
              <a:rPr lang="pl-PL" dirty="0" err="1" smtClean="0">
                <a:solidFill>
                  <a:schemeClr val="tx1"/>
                </a:solidFill>
                <a:latin typeface="+mj-lt"/>
              </a:rPr>
              <a:t>access</a:t>
            </a:r>
            <a:r>
              <a:rPr lang="pl-PL" dirty="0" smtClean="0">
                <a:solidFill>
                  <a:schemeClr val="tx1"/>
                </a:solidFill>
                <a:latin typeface="+mj-lt"/>
              </a:rPr>
              <a:t> to </a:t>
            </a:r>
            <a:r>
              <a:rPr lang="pl-PL" dirty="0" err="1" smtClean="0">
                <a:solidFill>
                  <a:schemeClr val="tx1"/>
                </a:solidFill>
                <a:latin typeface="+mj-lt"/>
              </a:rPr>
              <a:t>cloud</a:t>
            </a:r>
            <a:r>
              <a:rPr lang="pl-PL" dirty="0" smtClean="0">
                <a:solidFill>
                  <a:schemeClr val="tx1"/>
                </a:solidFill>
                <a:latin typeface="+mj-lt"/>
              </a:rPr>
              <a:t> hardware upon </a:t>
            </a:r>
            <a:r>
              <a:rPr lang="pl-PL" dirty="0" err="1" smtClean="0">
                <a:solidFill>
                  <a:schemeClr val="tx1"/>
                </a:solidFill>
                <a:latin typeface="+mj-lt"/>
              </a:rPr>
              <a:t>which</a:t>
            </a:r>
            <a:r>
              <a:rPr lang="pl-PL" dirty="0" smtClean="0">
                <a:solidFill>
                  <a:schemeClr val="tx1"/>
                </a:solidFill>
                <a:latin typeface="+mj-lt"/>
              </a:rPr>
              <a:t> scientific </a:t>
            </a:r>
            <a:r>
              <a:rPr lang="pl-PL" dirty="0" err="1" smtClean="0">
                <a:solidFill>
                  <a:schemeClr val="tx1"/>
                </a:solidFill>
                <a:latin typeface="+mj-lt"/>
              </a:rPr>
              <a:t>applications</a:t>
            </a:r>
            <a:r>
              <a:rPr lang="pl-PL" dirty="0" smtClean="0">
                <a:solidFill>
                  <a:schemeClr val="tx1"/>
                </a:solidFill>
                <a:latin typeface="+mj-lt"/>
              </a:rPr>
              <a:t> </a:t>
            </a:r>
            <a:r>
              <a:rPr lang="pl-PL" dirty="0" err="1" smtClean="0">
                <a:solidFill>
                  <a:schemeClr val="tx1"/>
                </a:solidFill>
                <a:latin typeface="+mj-lt"/>
              </a:rPr>
              <a:t>can</a:t>
            </a:r>
            <a:r>
              <a:rPr lang="pl-PL" dirty="0" smtClean="0">
                <a:solidFill>
                  <a:schemeClr val="tx1"/>
                </a:solidFill>
                <a:latin typeface="+mj-lt"/>
              </a:rPr>
              <a:t> be </a:t>
            </a:r>
            <a:r>
              <a:rPr lang="pl-PL" dirty="0" err="1" smtClean="0">
                <a:solidFill>
                  <a:schemeClr val="tx1"/>
                </a:solidFill>
                <a:latin typeface="+mj-lt"/>
              </a:rPr>
              <a:t>deployed</a:t>
            </a:r>
            <a:endParaRPr lang="pl-PL" dirty="0" smtClean="0">
              <a:solidFill>
                <a:schemeClr val="tx1"/>
              </a:solidFill>
              <a:latin typeface="+mj-lt"/>
            </a:endParaRPr>
          </a:p>
          <a:p>
            <a:r>
              <a:rPr lang="pl-PL" dirty="0" smtClean="0">
                <a:solidFill>
                  <a:schemeClr val="tx1"/>
                </a:solidFill>
                <a:latin typeface="+mj-lt"/>
              </a:rPr>
              <a:t>A </a:t>
            </a:r>
            <a:r>
              <a:rPr lang="pl-PL" dirty="0" err="1" smtClean="0">
                <a:solidFill>
                  <a:schemeClr val="tx1"/>
                </a:solidFill>
                <a:latin typeface="+mj-lt"/>
              </a:rPr>
              <a:t>whole</a:t>
            </a:r>
            <a:r>
              <a:rPr lang="pl-PL" dirty="0" smtClean="0">
                <a:solidFill>
                  <a:schemeClr val="tx1"/>
                </a:solidFill>
                <a:latin typeface="+mj-lt"/>
              </a:rPr>
              <a:t> </a:t>
            </a:r>
            <a:r>
              <a:rPr lang="pl-PL" dirty="0" err="1" smtClean="0">
                <a:solidFill>
                  <a:schemeClr val="tx1"/>
                </a:solidFill>
                <a:latin typeface="+mj-lt"/>
              </a:rPr>
              <a:t>range</a:t>
            </a:r>
            <a:r>
              <a:rPr lang="pl-PL" dirty="0" smtClean="0">
                <a:solidFill>
                  <a:schemeClr val="tx1"/>
                </a:solidFill>
                <a:latin typeface="+mj-lt"/>
              </a:rPr>
              <a:t> of </a:t>
            </a:r>
            <a:r>
              <a:rPr lang="pl-PL" dirty="0" err="1" smtClean="0">
                <a:solidFill>
                  <a:schemeClr val="tx1"/>
                </a:solidFill>
                <a:latin typeface="+mj-lt"/>
              </a:rPr>
              <a:t>applications</a:t>
            </a:r>
            <a:r>
              <a:rPr lang="pl-PL" dirty="0" smtClean="0">
                <a:solidFill>
                  <a:schemeClr val="tx1"/>
                </a:solidFill>
                <a:latin typeface="+mj-lt"/>
              </a:rPr>
              <a:t> – </a:t>
            </a:r>
            <a:r>
              <a:rPr lang="pl-PL" dirty="0" err="1" smtClean="0">
                <a:solidFill>
                  <a:schemeClr val="tx1"/>
                </a:solidFill>
                <a:latin typeface="+mj-lt"/>
              </a:rPr>
              <a:t>from</a:t>
            </a:r>
            <a:r>
              <a:rPr lang="pl-PL" dirty="0" smtClean="0">
                <a:solidFill>
                  <a:schemeClr val="tx1"/>
                </a:solidFill>
                <a:latin typeface="+mj-lt"/>
              </a:rPr>
              <a:t> </a:t>
            </a:r>
            <a:r>
              <a:rPr lang="pl-PL" dirty="0" err="1" smtClean="0">
                <a:solidFill>
                  <a:schemeClr val="tx1"/>
                </a:solidFill>
                <a:latin typeface="+mj-lt"/>
              </a:rPr>
              <a:t>Linux-based</a:t>
            </a:r>
            <a:r>
              <a:rPr lang="pl-PL" dirty="0" smtClean="0">
                <a:solidFill>
                  <a:schemeClr val="tx1"/>
                </a:solidFill>
                <a:latin typeface="+mj-lt"/>
              </a:rPr>
              <a:t> SOAP/REST services </a:t>
            </a:r>
            <a:r>
              <a:rPr lang="pl-PL" dirty="0" err="1" smtClean="0">
                <a:solidFill>
                  <a:schemeClr val="tx1"/>
                </a:solidFill>
                <a:latin typeface="+mj-lt"/>
              </a:rPr>
              <a:t>all</a:t>
            </a:r>
            <a:r>
              <a:rPr lang="pl-PL" dirty="0" smtClean="0">
                <a:solidFill>
                  <a:schemeClr val="tx1"/>
                </a:solidFill>
                <a:latin typeface="+mj-lt"/>
              </a:rPr>
              <a:t> </a:t>
            </a:r>
            <a:r>
              <a:rPr lang="pl-PL" dirty="0" err="1" smtClean="0">
                <a:solidFill>
                  <a:schemeClr val="tx1"/>
                </a:solidFill>
                <a:latin typeface="+mj-lt"/>
              </a:rPr>
              <a:t>the</a:t>
            </a:r>
            <a:r>
              <a:rPr lang="pl-PL" dirty="0" smtClean="0">
                <a:solidFill>
                  <a:schemeClr val="tx1"/>
                </a:solidFill>
                <a:latin typeface="+mj-lt"/>
              </a:rPr>
              <a:t> </a:t>
            </a:r>
            <a:r>
              <a:rPr lang="pl-PL" dirty="0" err="1" smtClean="0">
                <a:solidFill>
                  <a:schemeClr val="tx1"/>
                </a:solidFill>
                <a:latin typeface="+mj-lt"/>
              </a:rPr>
              <a:t>way</a:t>
            </a:r>
            <a:r>
              <a:rPr lang="pl-PL" dirty="0" smtClean="0">
                <a:solidFill>
                  <a:schemeClr val="tx1"/>
                </a:solidFill>
                <a:latin typeface="+mj-lt"/>
              </a:rPr>
              <a:t> to </a:t>
            </a:r>
            <a:r>
              <a:rPr lang="pl-PL" dirty="0" err="1" smtClean="0">
                <a:solidFill>
                  <a:schemeClr val="tx1"/>
                </a:solidFill>
                <a:latin typeface="+mj-lt"/>
              </a:rPr>
              <a:t>rich</a:t>
            </a:r>
            <a:r>
              <a:rPr lang="pl-PL" dirty="0" smtClean="0">
                <a:solidFill>
                  <a:schemeClr val="tx1"/>
                </a:solidFill>
                <a:latin typeface="+mj-lt"/>
              </a:rPr>
              <a:t> </a:t>
            </a:r>
            <a:r>
              <a:rPr lang="pl-PL" dirty="0" err="1" smtClean="0">
                <a:solidFill>
                  <a:schemeClr val="tx1"/>
                </a:solidFill>
                <a:latin typeface="+mj-lt"/>
              </a:rPr>
              <a:t>graphical</a:t>
            </a:r>
            <a:r>
              <a:rPr lang="pl-PL" dirty="0" smtClean="0">
                <a:solidFill>
                  <a:schemeClr val="tx1"/>
                </a:solidFill>
                <a:latin typeface="+mj-lt"/>
              </a:rPr>
              <a:t> </a:t>
            </a:r>
            <a:r>
              <a:rPr lang="pl-PL" dirty="0" err="1" smtClean="0">
                <a:solidFill>
                  <a:schemeClr val="tx1"/>
                </a:solidFill>
                <a:latin typeface="+mj-lt"/>
              </a:rPr>
              <a:t>clients</a:t>
            </a:r>
            <a:r>
              <a:rPr lang="pl-PL" dirty="0" smtClean="0">
                <a:solidFill>
                  <a:schemeClr val="tx1"/>
                </a:solidFill>
                <a:latin typeface="+mj-lt"/>
              </a:rPr>
              <a:t> </a:t>
            </a:r>
            <a:r>
              <a:rPr lang="pl-PL" dirty="0" err="1" smtClean="0">
                <a:solidFill>
                  <a:schemeClr val="tx1"/>
                </a:solidFill>
                <a:latin typeface="+mj-lt"/>
              </a:rPr>
              <a:t>running</a:t>
            </a:r>
            <a:r>
              <a:rPr lang="pl-PL" dirty="0" smtClean="0">
                <a:solidFill>
                  <a:schemeClr val="tx1"/>
                </a:solidFill>
                <a:latin typeface="+mj-lt"/>
              </a:rPr>
              <a:t> under MS Windows </a:t>
            </a:r>
            <a:r>
              <a:rPr lang="pl-PL" dirty="0" err="1" smtClean="0">
                <a:solidFill>
                  <a:schemeClr val="tx1"/>
                </a:solidFill>
                <a:latin typeface="+mj-lt"/>
              </a:rPr>
              <a:t>have</a:t>
            </a:r>
            <a:r>
              <a:rPr lang="pl-PL" dirty="0" smtClean="0">
                <a:solidFill>
                  <a:schemeClr val="tx1"/>
                </a:solidFill>
                <a:latin typeface="+mj-lt"/>
              </a:rPr>
              <a:t> </a:t>
            </a:r>
            <a:r>
              <a:rPr lang="pl-PL" dirty="0" err="1" smtClean="0">
                <a:solidFill>
                  <a:schemeClr val="tx1"/>
                </a:solidFill>
                <a:latin typeface="+mj-lt"/>
              </a:rPr>
              <a:t>been</a:t>
            </a:r>
            <a:r>
              <a:rPr lang="pl-PL" dirty="0" smtClean="0">
                <a:solidFill>
                  <a:schemeClr val="tx1"/>
                </a:solidFill>
                <a:latin typeface="+mj-lt"/>
              </a:rPr>
              <a:t> </a:t>
            </a:r>
            <a:r>
              <a:rPr lang="pl-PL" dirty="0" err="1" smtClean="0">
                <a:solidFill>
                  <a:schemeClr val="tx1"/>
                </a:solidFill>
                <a:latin typeface="+mj-lt"/>
              </a:rPr>
              <a:t>successfully</a:t>
            </a:r>
            <a:r>
              <a:rPr lang="pl-PL" dirty="0" smtClean="0">
                <a:solidFill>
                  <a:schemeClr val="tx1"/>
                </a:solidFill>
                <a:latin typeface="+mj-lt"/>
              </a:rPr>
              <a:t> </a:t>
            </a:r>
            <a:r>
              <a:rPr lang="pl-PL" dirty="0" err="1" smtClean="0">
                <a:solidFill>
                  <a:schemeClr val="tx1"/>
                </a:solidFill>
                <a:latin typeface="+mj-lt"/>
              </a:rPr>
              <a:t>ported</a:t>
            </a:r>
            <a:r>
              <a:rPr lang="pl-PL" dirty="0" smtClean="0">
                <a:solidFill>
                  <a:schemeClr val="tx1"/>
                </a:solidFill>
                <a:latin typeface="+mj-lt"/>
              </a:rPr>
              <a:t>, </a:t>
            </a:r>
            <a:r>
              <a:rPr lang="pl-PL" dirty="0" err="1" smtClean="0">
                <a:solidFill>
                  <a:schemeClr val="tx1"/>
                </a:solidFill>
                <a:latin typeface="+mj-lt"/>
              </a:rPr>
              <a:t>proving</a:t>
            </a:r>
            <a:r>
              <a:rPr lang="pl-PL" dirty="0" smtClean="0">
                <a:solidFill>
                  <a:schemeClr val="tx1"/>
                </a:solidFill>
                <a:latin typeface="+mj-lt"/>
              </a:rPr>
              <a:t> </a:t>
            </a:r>
            <a:r>
              <a:rPr lang="pl-PL" dirty="0" err="1" smtClean="0">
                <a:solidFill>
                  <a:schemeClr val="tx1"/>
                </a:solidFill>
                <a:latin typeface="+mj-lt"/>
              </a:rPr>
              <a:t>the</a:t>
            </a:r>
            <a:r>
              <a:rPr lang="pl-PL" dirty="0" smtClean="0">
                <a:solidFill>
                  <a:schemeClr val="tx1"/>
                </a:solidFill>
                <a:latin typeface="+mj-lt"/>
              </a:rPr>
              <a:t> </a:t>
            </a:r>
            <a:r>
              <a:rPr lang="pl-PL" dirty="0" err="1" smtClean="0">
                <a:solidFill>
                  <a:schemeClr val="tx1"/>
                </a:solidFill>
                <a:latin typeface="+mj-lt"/>
              </a:rPr>
              <a:t>usefulness</a:t>
            </a:r>
            <a:r>
              <a:rPr lang="pl-PL" dirty="0" smtClean="0">
                <a:solidFill>
                  <a:schemeClr val="tx1"/>
                </a:solidFill>
                <a:latin typeface="+mj-lt"/>
              </a:rPr>
              <a:t> and </a:t>
            </a:r>
            <a:r>
              <a:rPr lang="pl-PL" dirty="0" err="1" smtClean="0">
                <a:solidFill>
                  <a:schemeClr val="tx1"/>
                </a:solidFill>
                <a:latin typeface="+mj-lt"/>
              </a:rPr>
              <a:t>versatility</a:t>
            </a:r>
            <a:r>
              <a:rPr lang="pl-PL" dirty="0" smtClean="0">
                <a:solidFill>
                  <a:schemeClr val="tx1"/>
                </a:solidFill>
                <a:latin typeface="+mj-lt"/>
              </a:rPr>
              <a:t> of </a:t>
            </a:r>
            <a:r>
              <a:rPr lang="pl-PL" dirty="0" err="1" smtClean="0">
                <a:solidFill>
                  <a:schemeClr val="tx1"/>
                </a:solidFill>
                <a:latin typeface="+mj-lt"/>
              </a:rPr>
              <a:t>our</a:t>
            </a:r>
            <a:r>
              <a:rPr lang="pl-PL" dirty="0" smtClean="0">
                <a:solidFill>
                  <a:schemeClr val="tx1"/>
                </a:solidFill>
                <a:latin typeface="+mj-lt"/>
              </a:rPr>
              <a:t> </a:t>
            </a:r>
            <a:r>
              <a:rPr lang="pl-PL" dirty="0" err="1" smtClean="0">
                <a:solidFill>
                  <a:schemeClr val="tx1"/>
                </a:solidFill>
                <a:latin typeface="+mj-lt"/>
              </a:rPr>
              <a:t>solution</a:t>
            </a:r>
            <a:endParaRPr lang="pl-PL" dirty="0" smtClean="0">
              <a:solidFill>
                <a:schemeClr val="tx1"/>
              </a:solidFill>
              <a:latin typeface="+mj-lt"/>
            </a:endParaRPr>
          </a:p>
          <a:p>
            <a:r>
              <a:rPr lang="pl-PL" dirty="0" err="1" smtClean="0">
                <a:solidFill>
                  <a:schemeClr val="tx1"/>
                </a:solidFill>
                <a:latin typeface="+mj-lt"/>
              </a:rPr>
              <a:t>The</a:t>
            </a:r>
            <a:r>
              <a:rPr lang="pl-PL" dirty="0" smtClean="0">
                <a:solidFill>
                  <a:schemeClr val="tx1"/>
                </a:solidFill>
                <a:latin typeface="+mj-lt"/>
              </a:rPr>
              <a:t> platform </a:t>
            </a:r>
            <a:r>
              <a:rPr lang="pl-PL" dirty="0" err="1" smtClean="0">
                <a:solidFill>
                  <a:schemeClr val="tx1"/>
                </a:solidFill>
                <a:latin typeface="+mj-lt"/>
              </a:rPr>
              <a:t>is</a:t>
            </a:r>
            <a:r>
              <a:rPr lang="pl-PL" dirty="0" smtClean="0">
                <a:solidFill>
                  <a:schemeClr val="tx1"/>
                </a:solidFill>
                <a:latin typeface="+mj-lt"/>
              </a:rPr>
              <a:t> </a:t>
            </a:r>
            <a:r>
              <a:rPr lang="pl-PL" dirty="0" err="1" smtClean="0">
                <a:solidFill>
                  <a:schemeClr val="tx1"/>
                </a:solidFill>
                <a:latin typeface="+mj-lt"/>
              </a:rPr>
              <a:t>fully</a:t>
            </a:r>
            <a:r>
              <a:rPr lang="pl-PL" dirty="0" smtClean="0">
                <a:solidFill>
                  <a:schemeClr val="tx1"/>
                </a:solidFill>
                <a:latin typeface="+mj-lt"/>
              </a:rPr>
              <a:t> </a:t>
            </a:r>
            <a:r>
              <a:rPr lang="pl-PL" dirty="0" err="1" smtClean="0">
                <a:solidFill>
                  <a:schemeClr val="tx1"/>
                </a:solidFill>
                <a:latin typeface="+mj-lt"/>
              </a:rPr>
              <a:t>integrated</a:t>
            </a:r>
            <a:r>
              <a:rPr lang="pl-PL" dirty="0" smtClean="0">
                <a:solidFill>
                  <a:schemeClr val="tx1"/>
                </a:solidFill>
                <a:latin typeface="+mj-lt"/>
              </a:rPr>
              <a:t> </a:t>
            </a:r>
            <a:r>
              <a:rPr lang="pl-PL" dirty="0" err="1" smtClean="0">
                <a:solidFill>
                  <a:schemeClr val="tx1"/>
                </a:solidFill>
                <a:latin typeface="+mj-lt"/>
              </a:rPr>
              <a:t>with</a:t>
            </a:r>
            <a:r>
              <a:rPr lang="pl-PL" dirty="0" smtClean="0">
                <a:solidFill>
                  <a:schemeClr val="tx1"/>
                </a:solidFill>
                <a:latin typeface="+mj-lt"/>
              </a:rPr>
              <a:t> </a:t>
            </a:r>
            <a:r>
              <a:rPr lang="pl-PL" dirty="0" err="1" smtClean="0">
                <a:solidFill>
                  <a:schemeClr val="tx1"/>
                </a:solidFill>
                <a:latin typeface="+mj-lt"/>
              </a:rPr>
              <a:t>the</a:t>
            </a:r>
            <a:r>
              <a:rPr lang="pl-PL" dirty="0" smtClean="0">
                <a:solidFill>
                  <a:schemeClr val="tx1"/>
                </a:solidFill>
                <a:latin typeface="+mj-lt"/>
              </a:rPr>
              <a:t> </a:t>
            </a:r>
            <a:r>
              <a:rPr lang="pl-PL" dirty="0" err="1" smtClean="0">
                <a:solidFill>
                  <a:schemeClr val="tx1"/>
                </a:solidFill>
                <a:latin typeface="+mj-lt"/>
              </a:rPr>
              <a:t>wider</a:t>
            </a:r>
            <a:r>
              <a:rPr lang="pl-PL" dirty="0" smtClean="0">
                <a:solidFill>
                  <a:schemeClr val="tx1"/>
                </a:solidFill>
                <a:latin typeface="+mj-lt"/>
              </a:rPr>
              <a:t> VPH </a:t>
            </a:r>
            <a:r>
              <a:rPr lang="pl-PL" dirty="0" err="1" smtClean="0">
                <a:solidFill>
                  <a:schemeClr val="tx1"/>
                </a:solidFill>
                <a:latin typeface="+mj-lt"/>
              </a:rPr>
              <a:t>ecosystem</a:t>
            </a:r>
            <a:r>
              <a:rPr lang="pl-PL" dirty="0" smtClean="0">
                <a:solidFill>
                  <a:schemeClr val="tx1"/>
                </a:solidFill>
                <a:latin typeface="+mj-lt"/>
              </a:rPr>
              <a:t>, </a:t>
            </a:r>
            <a:r>
              <a:rPr lang="pl-PL" dirty="0" err="1" smtClean="0">
                <a:solidFill>
                  <a:schemeClr val="tx1"/>
                </a:solidFill>
                <a:latin typeface="+mj-lt"/>
              </a:rPr>
              <a:t>including</a:t>
            </a:r>
            <a:r>
              <a:rPr lang="pl-PL" dirty="0" smtClean="0">
                <a:solidFill>
                  <a:schemeClr val="tx1"/>
                </a:solidFill>
                <a:latin typeface="+mj-lt"/>
              </a:rPr>
              <a:t> </a:t>
            </a:r>
            <a:r>
              <a:rPr lang="pl-PL" dirty="0" err="1" smtClean="0">
                <a:solidFill>
                  <a:schemeClr val="tx1"/>
                </a:solidFill>
                <a:latin typeface="+mj-lt"/>
              </a:rPr>
              <a:t>its</a:t>
            </a:r>
            <a:r>
              <a:rPr lang="pl-PL" dirty="0" smtClean="0">
                <a:solidFill>
                  <a:schemeClr val="tx1"/>
                </a:solidFill>
                <a:latin typeface="+mj-lt"/>
              </a:rPr>
              <a:t> </a:t>
            </a:r>
            <a:r>
              <a:rPr lang="pl-PL" dirty="0" err="1" smtClean="0">
                <a:solidFill>
                  <a:schemeClr val="tx1"/>
                </a:solidFill>
                <a:latin typeface="+mj-lt"/>
              </a:rPr>
              <a:t>authentication</a:t>
            </a:r>
            <a:r>
              <a:rPr lang="pl-PL" dirty="0" smtClean="0">
                <a:solidFill>
                  <a:schemeClr val="tx1"/>
                </a:solidFill>
                <a:latin typeface="+mj-lt"/>
              </a:rPr>
              <a:t>/</a:t>
            </a:r>
            <a:r>
              <a:rPr lang="pl-PL" dirty="0" err="1" smtClean="0">
                <a:solidFill>
                  <a:schemeClr val="tx1"/>
                </a:solidFill>
                <a:latin typeface="+mj-lt"/>
              </a:rPr>
              <a:t>authorization</a:t>
            </a:r>
            <a:r>
              <a:rPr lang="pl-PL" dirty="0" smtClean="0">
                <a:solidFill>
                  <a:schemeClr val="tx1"/>
                </a:solidFill>
                <a:latin typeface="+mj-lt"/>
              </a:rPr>
              <a:t>, </a:t>
            </a:r>
            <a:r>
              <a:rPr lang="pl-PL" dirty="0" err="1" smtClean="0">
                <a:solidFill>
                  <a:schemeClr val="tx1"/>
                </a:solidFill>
                <a:latin typeface="+mj-lt"/>
              </a:rPr>
              <a:t>sharing</a:t>
            </a:r>
            <a:r>
              <a:rPr lang="pl-PL" dirty="0" smtClean="0">
                <a:solidFill>
                  <a:schemeClr val="tx1"/>
                </a:solidFill>
                <a:latin typeface="+mj-lt"/>
              </a:rPr>
              <a:t> and data management </a:t>
            </a:r>
            <a:r>
              <a:rPr lang="pl-PL" dirty="0" err="1" smtClean="0">
                <a:solidFill>
                  <a:schemeClr val="tx1"/>
                </a:solidFill>
                <a:latin typeface="+mj-lt"/>
              </a:rPr>
              <a:t>mechanisms</a:t>
            </a:r>
            <a:endParaRPr lang="pl-PL" dirty="0" smtClean="0">
              <a:solidFill>
                <a:schemeClr val="tx1"/>
              </a:solidFill>
              <a:latin typeface="+mj-lt"/>
            </a:endParaRPr>
          </a:p>
          <a:p>
            <a:r>
              <a:rPr lang="pl-PL" dirty="0" smtClean="0">
                <a:solidFill>
                  <a:schemeClr val="tx1"/>
                </a:solidFill>
                <a:latin typeface="+mj-lt"/>
              </a:rPr>
              <a:t>A billing model </a:t>
            </a:r>
            <a:r>
              <a:rPr lang="pl-PL" dirty="0" err="1" smtClean="0">
                <a:solidFill>
                  <a:schemeClr val="tx1"/>
                </a:solidFill>
                <a:latin typeface="+mj-lt"/>
              </a:rPr>
              <a:t>has</a:t>
            </a:r>
            <a:r>
              <a:rPr lang="pl-PL" dirty="0" smtClean="0">
                <a:solidFill>
                  <a:schemeClr val="tx1"/>
                </a:solidFill>
                <a:latin typeface="+mj-lt"/>
              </a:rPr>
              <a:t> </a:t>
            </a:r>
            <a:r>
              <a:rPr lang="pl-PL" dirty="0" err="1" smtClean="0">
                <a:solidFill>
                  <a:schemeClr val="tx1"/>
                </a:solidFill>
                <a:latin typeface="+mj-lt"/>
              </a:rPr>
              <a:t>been</a:t>
            </a:r>
            <a:r>
              <a:rPr lang="pl-PL" dirty="0" smtClean="0">
                <a:solidFill>
                  <a:schemeClr val="tx1"/>
                </a:solidFill>
                <a:latin typeface="+mj-lt"/>
              </a:rPr>
              <a:t> </a:t>
            </a:r>
            <a:r>
              <a:rPr lang="pl-PL" dirty="0" err="1" smtClean="0">
                <a:solidFill>
                  <a:schemeClr val="tx1"/>
                </a:solidFill>
                <a:latin typeface="+mj-lt"/>
              </a:rPr>
              <a:t>implemented</a:t>
            </a:r>
            <a:r>
              <a:rPr lang="pl-PL" dirty="0" smtClean="0">
                <a:solidFill>
                  <a:schemeClr val="tx1"/>
                </a:solidFill>
                <a:latin typeface="+mj-lt"/>
              </a:rPr>
              <a:t> </a:t>
            </a:r>
            <a:r>
              <a:rPr lang="pl-PL" dirty="0" err="1" smtClean="0">
                <a:solidFill>
                  <a:schemeClr val="tx1"/>
                </a:solidFill>
                <a:latin typeface="+mj-lt"/>
              </a:rPr>
              <a:t>in</a:t>
            </a:r>
            <a:r>
              <a:rPr lang="pl-PL" dirty="0" smtClean="0">
                <a:solidFill>
                  <a:schemeClr val="tx1"/>
                </a:solidFill>
                <a:latin typeface="+mj-lt"/>
              </a:rPr>
              <a:t> order to </a:t>
            </a:r>
            <a:r>
              <a:rPr lang="pl-PL" dirty="0" err="1" smtClean="0">
                <a:solidFill>
                  <a:schemeClr val="tx1"/>
                </a:solidFill>
                <a:latin typeface="+mj-lt"/>
              </a:rPr>
              <a:t>ensure</a:t>
            </a:r>
            <a:r>
              <a:rPr lang="pl-PL" dirty="0" smtClean="0">
                <a:solidFill>
                  <a:schemeClr val="tx1"/>
                </a:solidFill>
                <a:latin typeface="+mj-lt"/>
              </a:rPr>
              <a:t> long-term </a:t>
            </a:r>
            <a:r>
              <a:rPr lang="pl-PL" dirty="0" err="1" smtClean="0">
                <a:solidFill>
                  <a:schemeClr val="tx1"/>
                </a:solidFill>
                <a:latin typeface="+mj-lt"/>
              </a:rPr>
              <a:t>sustainability</a:t>
            </a:r>
            <a:r>
              <a:rPr lang="pl-PL" dirty="0" smtClean="0">
                <a:solidFill>
                  <a:schemeClr val="tx1"/>
                </a:solidFill>
                <a:latin typeface="+mj-lt"/>
              </a:rPr>
              <a:t> of </a:t>
            </a:r>
            <a:r>
              <a:rPr lang="pl-PL" dirty="0" err="1" smtClean="0">
                <a:solidFill>
                  <a:schemeClr val="tx1"/>
                </a:solidFill>
                <a:latin typeface="+mj-lt"/>
              </a:rPr>
              <a:t>the</a:t>
            </a:r>
            <a:r>
              <a:rPr lang="pl-PL" dirty="0" smtClean="0">
                <a:solidFill>
                  <a:schemeClr val="tx1"/>
                </a:solidFill>
                <a:latin typeface="+mj-lt"/>
              </a:rPr>
              <a:t> Project </a:t>
            </a:r>
            <a:r>
              <a:rPr lang="pl-PL" dirty="0" err="1" smtClean="0">
                <a:solidFill>
                  <a:schemeClr val="tx1"/>
                </a:solidFill>
                <a:latin typeface="+mj-lt"/>
              </a:rPr>
              <a:t>architecture</a:t>
            </a:r>
            <a:endParaRPr lang="pl-PL" dirty="0" smtClean="0">
              <a:solidFill>
                <a:schemeClr val="tx1"/>
              </a:solidFill>
              <a:latin typeface="+mj-lt"/>
            </a:endParaRPr>
          </a:p>
          <a:p>
            <a:r>
              <a:rPr lang="pl-PL" dirty="0" smtClean="0">
                <a:solidFill>
                  <a:schemeClr val="tx1"/>
                </a:solidFill>
                <a:latin typeface="+mj-lt"/>
              </a:rPr>
              <a:t>We </a:t>
            </a:r>
            <a:r>
              <a:rPr lang="pl-PL" dirty="0" err="1" smtClean="0">
                <a:solidFill>
                  <a:schemeClr val="tx1"/>
                </a:solidFill>
                <a:latin typeface="+mj-lt"/>
              </a:rPr>
              <a:t>provide</a:t>
            </a:r>
            <a:r>
              <a:rPr lang="pl-PL" dirty="0" smtClean="0">
                <a:solidFill>
                  <a:schemeClr val="tx1"/>
                </a:solidFill>
                <a:latin typeface="+mj-lt"/>
              </a:rPr>
              <a:t> </a:t>
            </a:r>
            <a:r>
              <a:rPr lang="pl-PL" dirty="0" err="1" smtClean="0">
                <a:solidFill>
                  <a:schemeClr val="tx1"/>
                </a:solidFill>
                <a:latin typeface="+mj-lt"/>
              </a:rPr>
              <a:t>ongoing</a:t>
            </a:r>
            <a:r>
              <a:rPr lang="pl-PL" dirty="0" smtClean="0">
                <a:solidFill>
                  <a:schemeClr val="tx1"/>
                </a:solidFill>
                <a:latin typeface="+mj-lt"/>
              </a:rPr>
              <a:t> </a:t>
            </a:r>
            <a:r>
              <a:rPr lang="pl-PL" dirty="0" err="1" smtClean="0">
                <a:solidFill>
                  <a:schemeClr val="tx1"/>
                </a:solidFill>
                <a:latin typeface="+mj-lt"/>
              </a:rPr>
              <a:t>technical</a:t>
            </a:r>
            <a:r>
              <a:rPr lang="pl-PL" dirty="0" smtClean="0">
                <a:solidFill>
                  <a:schemeClr val="tx1"/>
                </a:solidFill>
                <a:latin typeface="+mj-lt"/>
              </a:rPr>
              <a:t> </a:t>
            </a:r>
            <a:r>
              <a:rPr lang="pl-PL" dirty="0" err="1" smtClean="0">
                <a:solidFill>
                  <a:schemeClr val="tx1"/>
                </a:solidFill>
                <a:latin typeface="+mj-lt"/>
              </a:rPr>
              <a:t>support</a:t>
            </a:r>
            <a:r>
              <a:rPr lang="pl-PL" dirty="0" smtClean="0">
                <a:solidFill>
                  <a:schemeClr val="tx1"/>
                </a:solidFill>
                <a:latin typeface="+mj-lt"/>
              </a:rPr>
              <a:t> and </a:t>
            </a:r>
            <a:r>
              <a:rPr lang="pl-PL" dirty="0" err="1" smtClean="0">
                <a:solidFill>
                  <a:schemeClr val="tx1"/>
                </a:solidFill>
                <a:latin typeface="+mj-lt"/>
              </a:rPr>
              <a:t>advice</a:t>
            </a:r>
            <a:r>
              <a:rPr lang="pl-PL" dirty="0" smtClean="0">
                <a:solidFill>
                  <a:schemeClr val="tx1"/>
                </a:solidFill>
                <a:latin typeface="+mj-lt"/>
              </a:rPr>
              <a:t> to </a:t>
            </a:r>
            <a:r>
              <a:rPr lang="pl-PL" dirty="0" err="1" smtClean="0">
                <a:solidFill>
                  <a:schemeClr val="tx1"/>
                </a:solidFill>
                <a:latin typeface="+mj-lt"/>
              </a:rPr>
              <a:t>application</a:t>
            </a:r>
            <a:r>
              <a:rPr lang="pl-PL" dirty="0" smtClean="0">
                <a:solidFill>
                  <a:schemeClr val="tx1"/>
                </a:solidFill>
                <a:latin typeface="+mj-lt"/>
              </a:rPr>
              <a:t> </a:t>
            </a:r>
            <a:r>
              <a:rPr lang="pl-PL" dirty="0" err="1" smtClean="0">
                <a:solidFill>
                  <a:schemeClr val="tx1"/>
                </a:solidFill>
                <a:latin typeface="+mj-lt"/>
              </a:rPr>
              <a:t>developers</a:t>
            </a:r>
            <a:r>
              <a:rPr lang="pl-PL" dirty="0" smtClean="0">
                <a:solidFill>
                  <a:schemeClr val="tx1"/>
                </a:solidFill>
                <a:latin typeface="+mj-lt"/>
              </a:rPr>
              <a:t> and </a:t>
            </a:r>
            <a:r>
              <a:rPr lang="pl-PL" dirty="0" err="1" smtClean="0">
                <a:solidFill>
                  <a:schemeClr val="tx1"/>
                </a:solidFill>
                <a:latin typeface="+mj-lt"/>
              </a:rPr>
              <a:t>end</a:t>
            </a:r>
            <a:r>
              <a:rPr lang="pl-PL" dirty="0" smtClean="0">
                <a:solidFill>
                  <a:schemeClr val="tx1"/>
                </a:solidFill>
                <a:latin typeface="+mj-lt"/>
              </a:rPr>
              <a:t> </a:t>
            </a:r>
            <a:r>
              <a:rPr lang="pl-PL" dirty="0" err="1" smtClean="0">
                <a:solidFill>
                  <a:schemeClr val="tx1"/>
                </a:solidFill>
                <a:latin typeface="+mj-lt"/>
              </a:rPr>
              <a:t>users</a:t>
            </a:r>
            <a:endParaRPr lang="pl-PL" dirty="0" smtClean="0">
              <a:solidFill>
                <a:schemeClr val="tx1"/>
              </a:solidFill>
              <a:latin typeface="+mj-lt"/>
            </a:endParaRPr>
          </a:p>
        </p:txBody>
      </p:sp>
    </p:spTree>
    <p:extLst>
      <p:ext uri="{BB962C8B-B14F-4D97-AF65-F5344CB8AC3E}">
        <p14:creationId xmlns:p14="http://schemas.microsoft.com/office/powerpoint/2010/main" xmlns="" val="20838461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67944" y="188640"/>
            <a:ext cx="4176464" cy="1231106"/>
          </a:xfrm>
          <a:prstGeom prst="rect">
            <a:avLst/>
          </a:prstGeom>
          <a:noFill/>
        </p:spPr>
        <p:txBody>
          <a:bodyPr wrap="square" rtlCol="0">
            <a:spAutoFit/>
          </a:bodyPr>
          <a:lstStyle/>
          <a:p>
            <a:r>
              <a:rPr lang="en-GB" sz="1400" b="1" dirty="0" smtClean="0">
                <a:solidFill>
                  <a:schemeClr val="bg1">
                    <a:lumMod val="50000"/>
                  </a:schemeClr>
                </a:solidFill>
                <a:latin typeface="Arial" pitchFamily="34" charset="0"/>
                <a:ea typeface="Verdana" pitchFamily="34" charset="0"/>
                <a:cs typeface="Arial" pitchFamily="34" charset="0"/>
              </a:rPr>
              <a:t>Cloud Platform</a:t>
            </a:r>
          </a:p>
          <a:p>
            <a:r>
              <a:rPr lang="en-GB" sz="1200" i="1" dirty="0" smtClean="0">
                <a:solidFill>
                  <a:schemeClr val="bg1">
                    <a:lumMod val="50000"/>
                  </a:schemeClr>
                </a:solidFill>
                <a:latin typeface="Arial" pitchFamily="34" charset="0"/>
                <a:ea typeface="Verdana" pitchFamily="34" charset="0"/>
                <a:cs typeface="Arial" pitchFamily="34" charset="0"/>
              </a:rPr>
              <a:t>Cloud based home for data collection and processing</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Cloud and Grid Computing</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Virtual Machines </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Database Services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Scalable Storage</a:t>
            </a:r>
            <a:endParaRPr lang="en-GB" sz="1200" dirty="0">
              <a:solidFill>
                <a:schemeClr val="bg1">
                  <a:lumMod val="50000"/>
                </a:schemeClr>
              </a:solidFill>
              <a:latin typeface="Arial" pitchFamily="34" charset="0"/>
              <a:ea typeface="Verdana" pitchFamily="34" charset="0"/>
              <a:cs typeface="Arial" pitchFamily="34" charset="0"/>
            </a:endParaRPr>
          </a:p>
        </p:txBody>
      </p:sp>
      <p:sp>
        <p:nvSpPr>
          <p:cNvPr id="10" name="TextBox 9"/>
          <p:cNvSpPr txBox="1"/>
          <p:nvPr/>
        </p:nvSpPr>
        <p:spPr>
          <a:xfrm>
            <a:off x="4932040" y="1484784"/>
            <a:ext cx="3672408" cy="1231106"/>
          </a:xfrm>
          <a:prstGeom prst="rect">
            <a:avLst/>
          </a:prstGeom>
          <a:noFill/>
        </p:spPr>
        <p:txBody>
          <a:bodyPr wrap="square" rtlCol="0">
            <a:spAutoFit/>
          </a:bodyPr>
          <a:lstStyle/>
          <a:p>
            <a:r>
              <a:rPr lang="en-GB" sz="1400" b="1" dirty="0" smtClean="0">
                <a:solidFill>
                  <a:schemeClr val="bg1">
                    <a:lumMod val="50000"/>
                  </a:schemeClr>
                </a:solidFill>
                <a:latin typeface="Arial" pitchFamily="34" charset="0"/>
                <a:ea typeface="Verdana" pitchFamily="34" charset="0"/>
                <a:cs typeface="Arial" pitchFamily="34" charset="0"/>
              </a:rPr>
              <a:t>Scientific Applications</a:t>
            </a:r>
          </a:p>
          <a:p>
            <a:r>
              <a:rPr lang="en-GB" sz="1200" i="1" dirty="0" smtClean="0">
                <a:solidFill>
                  <a:schemeClr val="bg1">
                    <a:lumMod val="50000"/>
                  </a:schemeClr>
                </a:solidFill>
                <a:latin typeface="Arial" pitchFamily="34" charset="0"/>
                <a:ea typeface="Verdana" pitchFamily="34" charset="0"/>
                <a:cs typeface="Arial" pitchFamily="34" charset="0"/>
              </a:rPr>
              <a:t>Sophisticated image processing pipeline</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Clinical or Industrial Workflows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Library of Applications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Command-line Tools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Whole or Part Workflows </a:t>
            </a:r>
            <a:r>
              <a:rPr lang="en-GB" sz="1200" dirty="0">
                <a:solidFill>
                  <a:schemeClr val="bg1">
                    <a:lumMod val="50000"/>
                  </a:schemeClr>
                </a:solidFill>
                <a:latin typeface="Arial" pitchFamily="34" charset="0"/>
                <a:ea typeface="Verdana" pitchFamily="34" charset="0"/>
                <a:cs typeface="Arial" pitchFamily="34" charset="0"/>
              </a:rPr>
              <a:t>A</a:t>
            </a:r>
            <a:r>
              <a:rPr lang="en-GB" sz="1200" dirty="0" smtClean="0">
                <a:solidFill>
                  <a:schemeClr val="bg1">
                    <a:lumMod val="50000"/>
                  </a:schemeClr>
                </a:solidFill>
                <a:latin typeface="Arial" pitchFamily="34" charset="0"/>
                <a:ea typeface="Verdana" pitchFamily="34" charset="0"/>
                <a:cs typeface="Arial" pitchFamily="34" charset="0"/>
              </a:rPr>
              <a:t>vailable</a:t>
            </a:r>
            <a:endParaRPr lang="en-GB" sz="1200" dirty="0">
              <a:solidFill>
                <a:schemeClr val="bg1">
                  <a:lumMod val="50000"/>
                </a:schemeClr>
              </a:solidFill>
              <a:latin typeface="Arial" pitchFamily="34" charset="0"/>
              <a:ea typeface="Verdana" pitchFamily="34" charset="0"/>
              <a:cs typeface="Arial" pitchFamily="34" charset="0"/>
            </a:endParaRPr>
          </a:p>
        </p:txBody>
      </p:sp>
      <p:sp>
        <p:nvSpPr>
          <p:cNvPr id="11" name="TextBox 10"/>
          <p:cNvSpPr txBox="1"/>
          <p:nvPr/>
        </p:nvSpPr>
        <p:spPr>
          <a:xfrm>
            <a:off x="5364088" y="2780928"/>
            <a:ext cx="4104456" cy="1415772"/>
          </a:xfrm>
          <a:prstGeom prst="rect">
            <a:avLst/>
          </a:prstGeom>
          <a:noFill/>
        </p:spPr>
        <p:txBody>
          <a:bodyPr wrap="square" rtlCol="0">
            <a:spAutoFit/>
          </a:bodyPr>
          <a:lstStyle/>
          <a:p>
            <a:r>
              <a:rPr lang="en-GB" sz="1400" b="1" dirty="0" smtClean="0">
                <a:solidFill>
                  <a:schemeClr val="bg1">
                    <a:lumMod val="50000"/>
                  </a:schemeClr>
                </a:solidFill>
                <a:latin typeface="Arial" pitchFamily="34" charset="0"/>
                <a:ea typeface="Verdana" pitchFamily="34" charset="0"/>
                <a:cs typeface="Arial" pitchFamily="34" charset="0"/>
              </a:rPr>
              <a:t>Pan-European Collaborative Environment</a:t>
            </a:r>
          </a:p>
          <a:p>
            <a:r>
              <a:rPr lang="en-GB" sz="1200" i="1" dirty="0" smtClean="0">
                <a:solidFill>
                  <a:schemeClr val="bg1">
                    <a:lumMod val="50000"/>
                  </a:schemeClr>
                </a:solidFill>
                <a:latin typeface="Arial" pitchFamily="34" charset="0"/>
                <a:ea typeface="Verdana" pitchFamily="34" charset="0"/>
                <a:cs typeface="Arial" pitchFamily="34" charset="0"/>
              </a:rPr>
              <a:t>Share VPH data tools and services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Rich Library of </a:t>
            </a:r>
            <a:r>
              <a:rPr lang="en-GB" sz="1200" dirty="0" err="1">
                <a:solidFill>
                  <a:schemeClr val="bg1">
                    <a:lumMod val="50000"/>
                  </a:schemeClr>
                </a:solidFill>
                <a:latin typeface="Arial" pitchFamily="34" charset="0"/>
                <a:ea typeface="Verdana" pitchFamily="34" charset="0"/>
                <a:cs typeface="Arial" pitchFamily="34" charset="0"/>
              </a:rPr>
              <a:t>A</a:t>
            </a:r>
            <a:r>
              <a:rPr lang="en-GB" sz="1200" dirty="0" err="1" smtClean="0">
                <a:solidFill>
                  <a:schemeClr val="bg1">
                    <a:lumMod val="50000"/>
                  </a:schemeClr>
                </a:solidFill>
                <a:latin typeface="Arial" pitchFamily="34" charset="0"/>
                <a:ea typeface="Verdana" pitchFamily="34" charset="0"/>
                <a:cs typeface="Arial" pitchFamily="34" charset="0"/>
              </a:rPr>
              <a:t>nonymised</a:t>
            </a:r>
            <a:r>
              <a:rPr lang="en-GB" sz="1200" dirty="0" smtClean="0">
                <a:solidFill>
                  <a:schemeClr val="bg1">
                    <a:lumMod val="50000"/>
                  </a:schemeClr>
                </a:solidFill>
                <a:latin typeface="Arial" pitchFamily="34" charset="0"/>
                <a:ea typeface="Verdana" pitchFamily="34" charset="0"/>
                <a:cs typeface="Arial" pitchFamily="34" charset="0"/>
              </a:rPr>
              <a:t> Medical </a:t>
            </a:r>
            <a:r>
              <a:rPr lang="en-GB" sz="1200" dirty="0">
                <a:solidFill>
                  <a:schemeClr val="bg1">
                    <a:lumMod val="50000"/>
                  </a:schemeClr>
                </a:solidFill>
                <a:latin typeface="Arial" pitchFamily="34" charset="0"/>
                <a:ea typeface="Verdana" pitchFamily="34" charset="0"/>
                <a:cs typeface="Arial" pitchFamily="34" charset="0"/>
              </a:rPr>
              <a:t>I</a:t>
            </a:r>
            <a:r>
              <a:rPr lang="en-GB" sz="1200" dirty="0" smtClean="0">
                <a:solidFill>
                  <a:schemeClr val="bg1">
                    <a:lumMod val="50000"/>
                  </a:schemeClr>
                </a:solidFill>
                <a:latin typeface="Arial" pitchFamily="34" charset="0"/>
                <a:ea typeface="Verdana" pitchFamily="34" charset="0"/>
                <a:cs typeface="Arial" pitchFamily="34" charset="0"/>
              </a:rPr>
              <a:t>mages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Free text, Guided and Semantic Search</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Request Access to Data</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Find Experts</a:t>
            </a:r>
          </a:p>
          <a:p>
            <a:endParaRPr lang="en-GB" sz="1200" dirty="0">
              <a:solidFill>
                <a:schemeClr val="bg1">
                  <a:lumMod val="50000"/>
                </a:schemeClr>
              </a:solidFill>
              <a:latin typeface="Arial" pitchFamily="34" charset="0"/>
              <a:ea typeface="Verdana" pitchFamily="34" charset="0"/>
              <a:cs typeface="Arial" pitchFamily="34" charset="0"/>
            </a:endParaRPr>
          </a:p>
        </p:txBody>
      </p:sp>
      <p:sp>
        <p:nvSpPr>
          <p:cNvPr id="12" name="TextBox 11"/>
          <p:cNvSpPr txBox="1"/>
          <p:nvPr/>
        </p:nvSpPr>
        <p:spPr>
          <a:xfrm>
            <a:off x="4932040" y="4077072"/>
            <a:ext cx="4104456" cy="1231106"/>
          </a:xfrm>
          <a:prstGeom prst="rect">
            <a:avLst/>
          </a:prstGeom>
          <a:noFill/>
        </p:spPr>
        <p:txBody>
          <a:bodyPr wrap="square" rtlCol="0">
            <a:spAutoFit/>
          </a:bodyPr>
          <a:lstStyle/>
          <a:p>
            <a:r>
              <a:rPr lang="en-GB" sz="1400" b="1" dirty="0" smtClean="0">
                <a:solidFill>
                  <a:schemeClr val="bg1">
                    <a:lumMod val="50000"/>
                  </a:schemeClr>
                </a:solidFill>
                <a:latin typeface="Arial" pitchFamily="34" charset="0"/>
                <a:ea typeface="Verdana" pitchFamily="34" charset="0"/>
                <a:cs typeface="Arial" pitchFamily="34" charset="0"/>
              </a:rPr>
              <a:t>Research Results</a:t>
            </a:r>
          </a:p>
          <a:p>
            <a:r>
              <a:rPr lang="en-GB" sz="1200" i="1" dirty="0" smtClean="0">
                <a:solidFill>
                  <a:schemeClr val="bg1">
                    <a:lumMod val="50000"/>
                  </a:schemeClr>
                </a:solidFill>
                <a:latin typeface="Arial" pitchFamily="34" charset="0"/>
                <a:ea typeface="Verdana" pitchFamily="34" charset="0"/>
                <a:cs typeface="Arial" pitchFamily="34" charset="0"/>
              </a:rPr>
              <a:t>Risk Analysis, e.g. Shape Analysis for Aneurysms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Retrieve Results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Run Simulations</a:t>
            </a:r>
          </a:p>
          <a:p>
            <a:pPr marL="87313" indent="-87313">
              <a:buFont typeface="Arial"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Generate New  Knowledge</a:t>
            </a:r>
          </a:p>
          <a:p>
            <a:endParaRPr lang="en-GB" sz="1200" dirty="0">
              <a:solidFill>
                <a:schemeClr val="bg1">
                  <a:lumMod val="50000"/>
                </a:schemeClr>
              </a:solidFill>
              <a:latin typeface="Arial" pitchFamily="34" charset="0"/>
              <a:ea typeface="Verdana" pitchFamily="34" charset="0"/>
              <a:cs typeface="Arial" pitchFamily="34" charset="0"/>
            </a:endParaRPr>
          </a:p>
        </p:txBody>
      </p:sp>
      <p:sp>
        <p:nvSpPr>
          <p:cNvPr id="13" name="TextBox 12"/>
          <p:cNvSpPr txBox="1"/>
          <p:nvPr/>
        </p:nvSpPr>
        <p:spPr>
          <a:xfrm>
            <a:off x="4139952" y="5229200"/>
            <a:ext cx="4464496" cy="1415772"/>
          </a:xfrm>
          <a:prstGeom prst="rect">
            <a:avLst/>
          </a:prstGeom>
          <a:noFill/>
        </p:spPr>
        <p:txBody>
          <a:bodyPr wrap="square" rtlCol="0">
            <a:spAutoFit/>
          </a:bodyPr>
          <a:lstStyle/>
          <a:p>
            <a:r>
              <a:rPr lang="en-GB" sz="1400" b="1" dirty="0" smtClean="0">
                <a:solidFill>
                  <a:schemeClr val="bg1">
                    <a:lumMod val="50000"/>
                  </a:schemeClr>
                </a:solidFill>
                <a:latin typeface="Arial" pitchFamily="34" charset="0"/>
                <a:ea typeface="Verdana" pitchFamily="34" charset="0"/>
                <a:cs typeface="Arial" pitchFamily="34" charset="0"/>
              </a:rPr>
              <a:t>Clinical Applications</a:t>
            </a:r>
          </a:p>
          <a:p>
            <a:r>
              <a:rPr lang="en-GB" sz="1200" i="1" dirty="0" smtClean="0">
                <a:solidFill>
                  <a:schemeClr val="bg1">
                    <a:lumMod val="50000"/>
                  </a:schemeClr>
                </a:solidFill>
                <a:latin typeface="Arial" pitchFamily="34" charset="0"/>
                <a:ea typeface="Verdana" pitchFamily="34" charset="0"/>
                <a:cs typeface="Arial" pitchFamily="34" charset="0"/>
              </a:rPr>
              <a:t>Multipurpose platform for multiple medical specialisms</a:t>
            </a:r>
          </a:p>
          <a:p>
            <a:pPr marL="87313" indent="-87313">
              <a:buFont typeface="Arial" panose="020B0604020202020204"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Complex Analysis </a:t>
            </a:r>
            <a:r>
              <a:rPr lang="en-GB" sz="1200" dirty="0">
                <a:solidFill>
                  <a:schemeClr val="bg1">
                    <a:lumMod val="50000"/>
                  </a:schemeClr>
                </a:solidFill>
                <a:latin typeface="Arial" pitchFamily="34" charset="0"/>
                <a:ea typeface="Verdana" pitchFamily="34" charset="0"/>
                <a:cs typeface="Arial" pitchFamily="34" charset="0"/>
              </a:rPr>
              <a:t>S</a:t>
            </a:r>
            <a:r>
              <a:rPr lang="en-GB" sz="1200" dirty="0" smtClean="0">
                <a:solidFill>
                  <a:schemeClr val="bg1">
                    <a:lumMod val="50000"/>
                  </a:schemeClr>
                </a:solidFill>
                <a:latin typeface="Arial" pitchFamily="34" charset="0"/>
                <a:ea typeface="Verdana" pitchFamily="34" charset="0"/>
                <a:cs typeface="Arial" pitchFamily="34" charset="0"/>
              </a:rPr>
              <a:t>implified </a:t>
            </a:r>
            <a:r>
              <a:rPr lang="en-GB" sz="1200" dirty="0">
                <a:solidFill>
                  <a:schemeClr val="bg1">
                    <a:lumMod val="50000"/>
                  </a:schemeClr>
                </a:solidFill>
                <a:latin typeface="Arial" pitchFamily="34" charset="0"/>
                <a:ea typeface="Verdana" pitchFamily="34" charset="0"/>
                <a:cs typeface="Arial" pitchFamily="34" charset="0"/>
              </a:rPr>
              <a:t>T</a:t>
            </a:r>
            <a:r>
              <a:rPr lang="en-GB" sz="1200" dirty="0" smtClean="0">
                <a:solidFill>
                  <a:schemeClr val="bg1">
                    <a:lumMod val="50000"/>
                  </a:schemeClr>
                </a:solidFill>
                <a:latin typeface="Arial" pitchFamily="34" charset="0"/>
                <a:ea typeface="Verdana" pitchFamily="34" charset="0"/>
                <a:cs typeface="Arial" pitchFamily="34" charset="0"/>
              </a:rPr>
              <a:t>hrough </a:t>
            </a:r>
            <a:r>
              <a:rPr lang="en-GB" sz="1200" dirty="0">
                <a:solidFill>
                  <a:schemeClr val="bg1">
                    <a:lumMod val="50000"/>
                  </a:schemeClr>
                </a:solidFill>
                <a:latin typeface="Arial" pitchFamily="34" charset="0"/>
                <a:ea typeface="Verdana" pitchFamily="34" charset="0"/>
                <a:cs typeface="Arial" pitchFamily="34" charset="0"/>
              </a:rPr>
              <a:t>U</a:t>
            </a:r>
            <a:r>
              <a:rPr lang="en-GB" sz="1200" dirty="0" smtClean="0">
                <a:solidFill>
                  <a:schemeClr val="bg1">
                    <a:lumMod val="50000"/>
                  </a:schemeClr>
                </a:solidFill>
                <a:latin typeface="Arial" pitchFamily="34" charset="0"/>
                <a:ea typeface="Verdana" pitchFamily="34" charset="0"/>
                <a:cs typeface="Arial" pitchFamily="34" charset="0"/>
              </a:rPr>
              <a:t>ser </a:t>
            </a:r>
            <a:r>
              <a:rPr lang="en-GB" sz="1200" dirty="0">
                <a:solidFill>
                  <a:schemeClr val="bg1">
                    <a:lumMod val="50000"/>
                  </a:schemeClr>
                </a:solidFill>
                <a:latin typeface="Arial" pitchFamily="34" charset="0"/>
                <a:ea typeface="Verdana" pitchFamily="34" charset="0"/>
                <a:cs typeface="Arial" pitchFamily="34" charset="0"/>
              </a:rPr>
              <a:t>P</a:t>
            </a:r>
            <a:r>
              <a:rPr lang="en-GB" sz="1200" dirty="0" smtClean="0">
                <a:solidFill>
                  <a:schemeClr val="bg1">
                    <a:lumMod val="50000"/>
                  </a:schemeClr>
                </a:solidFill>
                <a:latin typeface="Arial" pitchFamily="34" charset="0"/>
                <a:ea typeface="Verdana" pitchFamily="34" charset="0"/>
                <a:cs typeface="Arial" pitchFamily="34" charset="0"/>
              </a:rPr>
              <a:t>ortal</a:t>
            </a:r>
          </a:p>
          <a:p>
            <a:pPr marL="87313" indent="-87313">
              <a:buFont typeface="Arial" panose="020B0604020202020204"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Wealth of Cross </a:t>
            </a:r>
            <a:r>
              <a:rPr lang="en-GB" sz="1200" dirty="0">
                <a:solidFill>
                  <a:schemeClr val="bg1">
                    <a:lumMod val="50000"/>
                  </a:schemeClr>
                </a:solidFill>
                <a:latin typeface="Arial" pitchFamily="34" charset="0"/>
                <a:ea typeface="Verdana" pitchFamily="34" charset="0"/>
                <a:cs typeface="Arial" pitchFamily="34" charset="0"/>
              </a:rPr>
              <a:t>D</a:t>
            </a:r>
            <a:r>
              <a:rPr lang="en-GB" sz="1200" dirty="0" smtClean="0">
                <a:solidFill>
                  <a:schemeClr val="bg1">
                    <a:lumMod val="50000"/>
                  </a:schemeClr>
                </a:solidFill>
                <a:latin typeface="Arial" pitchFamily="34" charset="0"/>
                <a:ea typeface="Verdana" pitchFamily="34" charset="0"/>
                <a:cs typeface="Arial" pitchFamily="34" charset="0"/>
              </a:rPr>
              <a:t>omain Resources</a:t>
            </a:r>
          </a:p>
          <a:p>
            <a:pPr marL="87313" indent="-87313">
              <a:buFont typeface="Arial" panose="020B0604020202020204" pitchFamily="34" charset="0"/>
              <a:buChar char="•"/>
            </a:pPr>
            <a:r>
              <a:rPr lang="en-GB" sz="1200" dirty="0" smtClean="0">
                <a:solidFill>
                  <a:schemeClr val="bg1">
                    <a:lumMod val="50000"/>
                  </a:schemeClr>
                </a:solidFill>
                <a:latin typeface="Arial" pitchFamily="34" charset="0"/>
                <a:ea typeface="Verdana" pitchFamily="34" charset="0"/>
                <a:cs typeface="Arial" pitchFamily="34" charset="0"/>
              </a:rPr>
              <a:t>Easy to Develop New Workflows</a:t>
            </a:r>
          </a:p>
          <a:p>
            <a:endParaRPr lang="en-GB" sz="1200" dirty="0" smtClean="0">
              <a:solidFill>
                <a:schemeClr val="bg1">
                  <a:lumMod val="50000"/>
                </a:schemeClr>
              </a:solidFill>
              <a:latin typeface="Arial" pitchFamily="34" charset="0"/>
              <a:ea typeface="Verdana" pitchFamily="34" charset="0"/>
              <a:cs typeface="Arial" pitchFamily="34" charset="0"/>
            </a:endParaRPr>
          </a:p>
          <a:p>
            <a:endParaRPr lang="en-GB" sz="1200" dirty="0">
              <a:solidFill>
                <a:schemeClr val="bg1">
                  <a:lumMod val="50000"/>
                </a:schemeClr>
              </a:solidFill>
              <a:latin typeface="Arial" pitchFamily="34" charset="0"/>
              <a:ea typeface="Verdana" pitchFamily="34" charset="0"/>
              <a:cs typeface="Arial" pitchFamily="34" charset="0"/>
            </a:endParaRPr>
          </a:p>
        </p:txBody>
      </p:sp>
      <p:sp>
        <p:nvSpPr>
          <p:cNvPr id="8" name="Freeform 7"/>
          <p:cNvSpPr/>
          <p:nvPr/>
        </p:nvSpPr>
        <p:spPr>
          <a:xfrm>
            <a:off x="-2385392" y="332656"/>
            <a:ext cx="5949280" cy="5949280"/>
          </a:xfrm>
          <a:custGeom>
            <a:avLst/>
            <a:gdLst>
              <a:gd name="connsiteX0" fmla="*/ 0 w 5949280"/>
              <a:gd name="connsiteY0" fmla="*/ 2974640 h 5949280"/>
              <a:gd name="connsiteX1" fmla="*/ 871255 w 5949280"/>
              <a:gd name="connsiteY1" fmla="*/ 871252 h 5949280"/>
              <a:gd name="connsiteX2" fmla="*/ 2974645 w 5949280"/>
              <a:gd name="connsiteY2" fmla="*/ 3 h 5949280"/>
              <a:gd name="connsiteX3" fmla="*/ 5078033 w 5949280"/>
              <a:gd name="connsiteY3" fmla="*/ 871258 h 5949280"/>
              <a:gd name="connsiteX4" fmla="*/ 5949282 w 5949280"/>
              <a:gd name="connsiteY4" fmla="*/ 2974648 h 5949280"/>
              <a:gd name="connsiteX5" fmla="*/ 5078030 w 5949280"/>
              <a:gd name="connsiteY5" fmla="*/ 5078037 h 5949280"/>
              <a:gd name="connsiteX6" fmla="*/ 2974641 w 5949280"/>
              <a:gd name="connsiteY6" fmla="*/ 5949288 h 5949280"/>
              <a:gd name="connsiteX7" fmla="*/ 871253 w 5949280"/>
              <a:gd name="connsiteY7" fmla="*/ 5078034 h 5949280"/>
              <a:gd name="connsiteX8" fmla="*/ 3 w 5949280"/>
              <a:gd name="connsiteY8" fmla="*/ 2974644 h 5949280"/>
              <a:gd name="connsiteX9" fmla="*/ 0 w 5949280"/>
              <a:gd name="connsiteY9" fmla="*/ 2974640 h 594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9280" h="5949280">
                <a:moveTo>
                  <a:pt x="0" y="2974640"/>
                </a:moveTo>
                <a:cubicBezTo>
                  <a:pt x="1" y="2185716"/>
                  <a:pt x="313401" y="1429105"/>
                  <a:pt x="871255" y="871252"/>
                </a:cubicBezTo>
                <a:cubicBezTo>
                  <a:pt x="1429109" y="313399"/>
                  <a:pt x="2185721" y="2"/>
                  <a:pt x="2974645" y="3"/>
                </a:cubicBezTo>
                <a:cubicBezTo>
                  <a:pt x="3763569" y="4"/>
                  <a:pt x="4520180" y="313404"/>
                  <a:pt x="5078033" y="871258"/>
                </a:cubicBezTo>
                <a:cubicBezTo>
                  <a:pt x="5635886" y="1429112"/>
                  <a:pt x="5949283" y="2185724"/>
                  <a:pt x="5949282" y="2974648"/>
                </a:cubicBezTo>
                <a:cubicBezTo>
                  <a:pt x="5949282" y="3763572"/>
                  <a:pt x="5635883" y="4520183"/>
                  <a:pt x="5078030" y="5078037"/>
                </a:cubicBezTo>
                <a:cubicBezTo>
                  <a:pt x="4520176" y="5635890"/>
                  <a:pt x="3763565" y="5949289"/>
                  <a:pt x="2974641" y="5949288"/>
                </a:cubicBezTo>
                <a:cubicBezTo>
                  <a:pt x="2185717" y="5949288"/>
                  <a:pt x="1429106" y="5635888"/>
                  <a:pt x="871253" y="5078034"/>
                </a:cubicBezTo>
                <a:cubicBezTo>
                  <a:pt x="313400" y="4520180"/>
                  <a:pt x="2" y="3763568"/>
                  <a:pt x="3" y="2974644"/>
                </a:cubicBezTo>
                <a:cubicBezTo>
                  <a:pt x="2" y="2974643"/>
                  <a:pt x="1" y="2974641"/>
                  <a:pt x="0" y="2974640"/>
                </a:cubicBezTo>
                <a:close/>
              </a:path>
            </a:pathLst>
          </a:custGeom>
          <a:noFill/>
          <a:ln w="1047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3059832" y="404664"/>
            <a:ext cx="864096" cy="864096"/>
          </a:xfrm>
          <a:prstGeom prst="ellipse">
            <a:avLst/>
          </a:prstGeom>
          <a:solidFill>
            <a:srgbClr val="FFC000"/>
          </a:solidFill>
          <a:ln>
            <a:noFill/>
          </a:ln>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3851920" y="1664808"/>
            <a:ext cx="864096" cy="864096"/>
          </a:xfrm>
          <a:prstGeom prst="ellipse">
            <a:avLst/>
          </a:prstGeom>
          <a:solidFill>
            <a:srgbClr val="D40EB8"/>
          </a:solidFill>
          <a:ln>
            <a:noFill/>
          </a:ln>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4211960" y="2924944"/>
            <a:ext cx="864096" cy="864096"/>
          </a:xfrm>
          <a:prstGeom prst="ellipse">
            <a:avLst/>
          </a:prstGeom>
          <a:solidFill>
            <a:srgbClr val="0066CC"/>
          </a:solidFill>
          <a:ln>
            <a:noFill/>
          </a:ln>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3851920" y="4141529"/>
            <a:ext cx="864096" cy="864096"/>
          </a:xfrm>
          <a:prstGeom prst="ellipse">
            <a:avLst/>
          </a:prstGeom>
          <a:solidFill>
            <a:srgbClr val="0099FF"/>
          </a:solidFill>
          <a:ln>
            <a:noFill/>
          </a:ln>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131840" y="5298886"/>
            <a:ext cx="864096" cy="864096"/>
          </a:xfrm>
          <a:prstGeom prst="ellipse">
            <a:avLst/>
          </a:prstGeom>
          <a:solidFill>
            <a:srgbClr val="42D905"/>
          </a:solidFill>
          <a:ln>
            <a:noFill/>
          </a:ln>
          <a:effectLst>
            <a:outerShdw blurRad="2540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40"/>
          <p:cNvGrpSpPr/>
          <p:nvPr/>
        </p:nvGrpSpPr>
        <p:grpSpPr>
          <a:xfrm>
            <a:off x="2627784" y="4389884"/>
            <a:ext cx="725016" cy="1127348"/>
            <a:chOff x="2627784" y="4533900"/>
            <a:chExt cx="725016" cy="1127348"/>
          </a:xfrm>
        </p:grpSpPr>
        <p:sp>
          <p:nvSpPr>
            <p:cNvPr id="22" name="Oval 21"/>
            <p:cNvSpPr/>
            <p:nvPr/>
          </p:nvSpPr>
          <p:spPr>
            <a:xfrm>
              <a:off x="2627784" y="5373216"/>
              <a:ext cx="288032" cy="288032"/>
            </a:xfrm>
            <a:prstGeom prst="ellipse">
              <a:avLst/>
            </a:prstGeom>
            <a:solidFill>
              <a:srgbClr val="42D90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Freeform 35"/>
            <p:cNvSpPr/>
            <p:nvPr/>
          </p:nvSpPr>
          <p:spPr>
            <a:xfrm>
              <a:off x="2757488" y="4533900"/>
              <a:ext cx="595312" cy="957263"/>
            </a:xfrm>
            <a:custGeom>
              <a:avLst/>
              <a:gdLst>
                <a:gd name="connsiteX0" fmla="*/ 595312 w 595312"/>
                <a:gd name="connsiteY0" fmla="*/ 0 h 957263"/>
                <a:gd name="connsiteX1" fmla="*/ 328612 w 595312"/>
                <a:gd name="connsiteY1" fmla="*/ 538163 h 957263"/>
                <a:gd name="connsiteX2" fmla="*/ 0 w 595312"/>
                <a:gd name="connsiteY2" fmla="*/ 957263 h 957263"/>
              </a:gdLst>
              <a:ahLst/>
              <a:cxnLst>
                <a:cxn ang="0">
                  <a:pos x="connsiteX0" y="connsiteY0"/>
                </a:cxn>
                <a:cxn ang="0">
                  <a:pos x="connsiteX1" y="connsiteY1"/>
                </a:cxn>
                <a:cxn ang="0">
                  <a:pos x="connsiteX2" y="connsiteY2"/>
                </a:cxn>
              </a:cxnLst>
              <a:rect l="l" t="t" r="r" b="b"/>
              <a:pathLst>
                <a:path w="595312" h="957263">
                  <a:moveTo>
                    <a:pt x="595312" y="0"/>
                  </a:moveTo>
                  <a:cubicBezTo>
                    <a:pt x="511571" y="189309"/>
                    <a:pt x="427831" y="378619"/>
                    <a:pt x="328612" y="538163"/>
                  </a:cubicBezTo>
                  <a:cubicBezTo>
                    <a:pt x="229393" y="697707"/>
                    <a:pt x="114696" y="827485"/>
                    <a:pt x="0" y="957263"/>
                  </a:cubicBezTo>
                </a:path>
              </a:pathLst>
            </a:custGeom>
            <a:ln w="127000">
              <a:solidFill>
                <a:srgbClr val="42D9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5" name="Group 39"/>
          <p:cNvGrpSpPr/>
          <p:nvPr/>
        </p:nvGrpSpPr>
        <p:grpSpPr>
          <a:xfrm>
            <a:off x="3203848" y="3418334"/>
            <a:ext cx="353740" cy="1090786"/>
            <a:chOff x="3203848" y="3562350"/>
            <a:chExt cx="353740" cy="1090786"/>
          </a:xfrm>
        </p:grpSpPr>
        <p:sp>
          <p:nvSpPr>
            <p:cNvPr id="35" name="Freeform 34"/>
            <p:cNvSpPr/>
            <p:nvPr/>
          </p:nvSpPr>
          <p:spPr>
            <a:xfrm>
              <a:off x="3357563" y="3562350"/>
              <a:ext cx="200025" cy="957263"/>
            </a:xfrm>
            <a:custGeom>
              <a:avLst/>
              <a:gdLst>
                <a:gd name="connsiteX0" fmla="*/ 200025 w 200025"/>
                <a:gd name="connsiteY0" fmla="*/ 0 h 957263"/>
                <a:gd name="connsiteX1" fmla="*/ 147637 w 200025"/>
                <a:gd name="connsiteY1" fmla="*/ 509588 h 957263"/>
                <a:gd name="connsiteX2" fmla="*/ 0 w 200025"/>
                <a:gd name="connsiteY2" fmla="*/ 957263 h 957263"/>
              </a:gdLst>
              <a:ahLst/>
              <a:cxnLst>
                <a:cxn ang="0">
                  <a:pos x="connsiteX0" y="connsiteY0"/>
                </a:cxn>
                <a:cxn ang="0">
                  <a:pos x="connsiteX1" y="connsiteY1"/>
                </a:cxn>
                <a:cxn ang="0">
                  <a:pos x="connsiteX2" y="connsiteY2"/>
                </a:cxn>
              </a:cxnLst>
              <a:rect l="l" t="t" r="r" b="b"/>
              <a:pathLst>
                <a:path w="200025" h="957263">
                  <a:moveTo>
                    <a:pt x="200025" y="0"/>
                  </a:moveTo>
                  <a:cubicBezTo>
                    <a:pt x="190499" y="175022"/>
                    <a:pt x="180974" y="350044"/>
                    <a:pt x="147637" y="509588"/>
                  </a:cubicBezTo>
                  <a:cubicBezTo>
                    <a:pt x="114300" y="669132"/>
                    <a:pt x="57150" y="813197"/>
                    <a:pt x="0" y="957263"/>
                  </a:cubicBezTo>
                </a:path>
              </a:pathLst>
            </a:custGeom>
            <a:ln w="127000">
              <a:solidFill>
                <a:srgbClr val="0099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Oval 22"/>
            <p:cNvSpPr/>
            <p:nvPr/>
          </p:nvSpPr>
          <p:spPr>
            <a:xfrm>
              <a:off x="3203848" y="4365104"/>
              <a:ext cx="288032" cy="288032"/>
            </a:xfrm>
            <a:prstGeom prst="ellipse">
              <a:avLst/>
            </a:prstGeom>
            <a:solidFill>
              <a:srgbClr val="0099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6" name="Group 38"/>
          <p:cNvGrpSpPr/>
          <p:nvPr/>
        </p:nvGrpSpPr>
        <p:grpSpPr>
          <a:xfrm>
            <a:off x="3367088" y="2280097"/>
            <a:ext cx="340816" cy="1292919"/>
            <a:chOff x="3367088" y="2424113"/>
            <a:chExt cx="340816" cy="1292919"/>
          </a:xfrm>
        </p:grpSpPr>
        <p:sp>
          <p:nvSpPr>
            <p:cNvPr id="34" name="Freeform 33"/>
            <p:cNvSpPr/>
            <p:nvPr/>
          </p:nvSpPr>
          <p:spPr>
            <a:xfrm>
              <a:off x="3367088" y="2424113"/>
              <a:ext cx="203994" cy="1152525"/>
            </a:xfrm>
            <a:custGeom>
              <a:avLst/>
              <a:gdLst>
                <a:gd name="connsiteX0" fmla="*/ 0 w 203994"/>
                <a:gd name="connsiteY0" fmla="*/ 0 h 1152525"/>
                <a:gd name="connsiteX1" fmla="*/ 171450 w 203994"/>
                <a:gd name="connsiteY1" fmla="*/ 581025 h 1152525"/>
                <a:gd name="connsiteX2" fmla="*/ 195262 w 203994"/>
                <a:gd name="connsiteY2" fmla="*/ 1152525 h 1152525"/>
              </a:gdLst>
              <a:ahLst/>
              <a:cxnLst>
                <a:cxn ang="0">
                  <a:pos x="connsiteX0" y="connsiteY0"/>
                </a:cxn>
                <a:cxn ang="0">
                  <a:pos x="connsiteX1" y="connsiteY1"/>
                </a:cxn>
                <a:cxn ang="0">
                  <a:pos x="connsiteX2" y="connsiteY2"/>
                </a:cxn>
              </a:cxnLst>
              <a:rect l="l" t="t" r="r" b="b"/>
              <a:pathLst>
                <a:path w="203994" h="1152525">
                  <a:moveTo>
                    <a:pt x="0" y="0"/>
                  </a:moveTo>
                  <a:cubicBezTo>
                    <a:pt x="69453" y="194469"/>
                    <a:pt x="138906" y="388938"/>
                    <a:pt x="171450" y="581025"/>
                  </a:cubicBezTo>
                  <a:cubicBezTo>
                    <a:pt x="203994" y="773113"/>
                    <a:pt x="199628" y="962819"/>
                    <a:pt x="195262" y="1152525"/>
                  </a:cubicBezTo>
                </a:path>
              </a:pathLst>
            </a:custGeom>
            <a:solidFill>
              <a:srgbClr val="0066CC"/>
            </a:solidFill>
            <a:ln w="127000">
              <a:solidFill>
                <a:srgbClr val="0066C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Oval 23"/>
            <p:cNvSpPr/>
            <p:nvPr/>
          </p:nvSpPr>
          <p:spPr>
            <a:xfrm>
              <a:off x="3419872" y="3429000"/>
              <a:ext cx="288032" cy="288032"/>
            </a:xfrm>
            <a:prstGeom prst="ellipse">
              <a:avLst/>
            </a:prstGeom>
            <a:solidFill>
              <a:srgbClr val="0066C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7" name="Group 37"/>
          <p:cNvGrpSpPr/>
          <p:nvPr/>
        </p:nvGrpSpPr>
        <p:grpSpPr>
          <a:xfrm>
            <a:off x="2690813" y="1199009"/>
            <a:ext cx="801067" cy="1221879"/>
            <a:chOff x="2690813" y="1343025"/>
            <a:chExt cx="801067" cy="1221879"/>
          </a:xfrm>
        </p:grpSpPr>
        <p:sp>
          <p:nvSpPr>
            <p:cNvPr id="33" name="Freeform 32"/>
            <p:cNvSpPr/>
            <p:nvPr/>
          </p:nvSpPr>
          <p:spPr>
            <a:xfrm>
              <a:off x="2690813" y="1343025"/>
              <a:ext cx="671512" cy="1066800"/>
            </a:xfrm>
            <a:custGeom>
              <a:avLst/>
              <a:gdLst>
                <a:gd name="connsiteX0" fmla="*/ 0 w 671512"/>
                <a:gd name="connsiteY0" fmla="*/ 0 h 1066800"/>
                <a:gd name="connsiteX1" fmla="*/ 433387 w 671512"/>
                <a:gd name="connsiteY1" fmla="*/ 538163 h 1066800"/>
                <a:gd name="connsiteX2" fmla="*/ 671512 w 671512"/>
                <a:gd name="connsiteY2" fmla="*/ 1066800 h 1066800"/>
              </a:gdLst>
              <a:ahLst/>
              <a:cxnLst>
                <a:cxn ang="0">
                  <a:pos x="connsiteX0" y="connsiteY0"/>
                </a:cxn>
                <a:cxn ang="0">
                  <a:pos x="connsiteX1" y="connsiteY1"/>
                </a:cxn>
                <a:cxn ang="0">
                  <a:pos x="connsiteX2" y="connsiteY2"/>
                </a:cxn>
              </a:cxnLst>
              <a:rect l="l" t="t" r="r" b="b"/>
              <a:pathLst>
                <a:path w="671512" h="1066800">
                  <a:moveTo>
                    <a:pt x="0" y="0"/>
                  </a:moveTo>
                  <a:cubicBezTo>
                    <a:pt x="160734" y="180181"/>
                    <a:pt x="321468" y="360363"/>
                    <a:pt x="433387" y="538163"/>
                  </a:cubicBezTo>
                  <a:cubicBezTo>
                    <a:pt x="545306" y="715963"/>
                    <a:pt x="608409" y="891381"/>
                    <a:pt x="671512" y="1066800"/>
                  </a:cubicBezTo>
                </a:path>
              </a:pathLst>
            </a:custGeom>
            <a:ln w="127000">
              <a:solidFill>
                <a:srgbClr val="D40EB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Oval 20"/>
            <p:cNvSpPr/>
            <p:nvPr/>
          </p:nvSpPr>
          <p:spPr>
            <a:xfrm>
              <a:off x="3203848" y="2276872"/>
              <a:ext cx="288032" cy="288032"/>
            </a:xfrm>
            <a:prstGeom prst="ellipse">
              <a:avLst/>
            </a:prstGeom>
            <a:solidFill>
              <a:srgbClr val="D40EB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4" name="Group 36"/>
          <p:cNvGrpSpPr/>
          <p:nvPr/>
        </p:nvGrpSpPr>
        <p:grpSpPr>
          <a:xfrm>
            <a:off x="1722944" y="552670"/>
            <a:ext cx="1102094" cy="788098"/>
            <a:chOff x="1741714" y="696686"/>
            <a:chExt cx="1102094" cy="788098"/>
          </a:xfrm>
        </p:grpSpPr>
        <p:sp>
          <p:nvSpPr>
            <p:cNvPr id="32" name="Freeform 31"/>
            <p:cNvSpPr/>
            <p:nvPr/>
          </p:nvSpPr>
          <p:spPr>
            <a:xfrm>
              <a:off x="1741714" y="696686"/>
              <a:ext cx="972457" cy="638628"/>
            </a:xfrm>
            <a:custGeom>
              <a:avLst/>
              <a:gdLst>
                <a:gd name="connsiteX0" fmla="*/ 0 w 972457"/>
                <a:gd name="connsiteY0" fmla="*/ 0 h 638628"/>
                <a:gd name="connsiteX1" fmla="*/ 493486 w 972457"/>
                <a:gd name="connsiteY1" fmla="*/ 261257 h 638628"/>
                <a:gd name="connsiteX2" fmla="*/ 972457 w 972457"/>
                <a:gd name="connsiteY2" fmla="*/ 638628 h 638628"/>
              </a:gdLst>
              <a:ahLst/>
              <a:cxnLst>
                <a:cxn ang="0">
                  <a:pos x="connsiteX0" y="connsiteY0"/>
                </a:cxn>
                <a:cxn ang="0">
                  <a:pos x="connsiteX1" y="connsiteY1"/>
                </a:cxn>
                <a:cxn ang="0">
                  <a:pos x="connsiteX2" y="connsiteY2"/>
                </a:cxn>
              </a:cxnLst>
              <a:rect l="l" t="t" r="r" b="b"/>
              <a:pathLst>
                <a:path w="972457" h="638628">
                  <a:moveTo>
                    <a:pt x="0" y="0"/>
                  </a:moveTo>
                  <a:cubicBezTo>
                    <a:pt x="165705" y="77409"/>
                    <a:pt x="331410" y="154819"/>
                    <a:pt x="493486" y="261257"/>
                  </a:cubicBezTo>
                  <a:cubicBezTo>
                    <a:pt x="655562" y="367695"/>
                    <a:pt x="814009" y="503161"/>
                    <a:pt x="972457" y="638628"/>
                  </a:cubicBezTo>
                </a:path>
              </a:pathLst>
            </a:custGeom>
            <a:solidFill>
              <a:srgbClr val="FFC000"/>
            </a:solidFill>
            <a:ln w="127000">
              <a:solidFill>
                <a:srgbClr val="FFC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Oval 19"/>
            <p:cNvSpPr/>
            <p:nvPr/>
          </p:nvSpPr>
          <p:spPr>
            <a:xfrm>
              <a:off x="2555776" y="1196752"/>
              <a:ext cx="288032" cy="288032"/>
            </a:xfrm>
            <a:prstGeom prst="ellipse">
              <a:avLst/>
            </a:prstGeom>
            <a:solidFill>
              <a:srgbClr val="FFC00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29" name="Picture 28" descr="Share slide banner.jpg"/>
          <p:cNvPicPr>
            <a:picLocks noChangeAspect="1"/>
          </p:cNvPicPr>
          <p:nvPr/>
        </p:nvPicPr>
        <p:blipFill rotWithShape="1">
          <a:blip r:embed="rId2" cstate="print"/>
          <a:srcRect t="96380"/>
          <a:stretch/>
        </p:blipFill>
        <p:spPr>
          <a:xfrm>
            <a:off x="-30530" y="6622472"/>
            <a:ext cx="9205059" cy="249219"/>
          </a:xfrm>
          <a:prstGeom prst="rect">
            <a:avLst/>
          </a:prstGeom>
          <a:ln>
            <a:noFill/>
          </a:ln>
        </p:spPr>
      </p:pic>
      <p:pic>
        <p:nvPicPr>
          <p:cNvPr id="43" name="Picture 42" descr="vphsharelogo.jpg"/>
          <p:cNvPicPr>
            <a:picLocks noChangeAspect="1"/>
          </p:cNvPicPr>
          <p:nvPr/>
        </p:nvPicPr>
        <p:blipFill>
          <a:blip r:embed="rId3" cstate="print"/>
          <a:stretch>
            <a:fillRect/>
          </a:stretch>
        </p:blipFill>
        <p:spPr>
          <a:xfrm>
            <a:off x="8219397" y="99521"/>
            <a:ext cx="864096" cy="938086"/>
          </a:xfrm>
          <a:prstGeom prst="rect">
            <a:avLst/>
          </a:prstGeom>
        </p:spPr>
      </p:pic>
      <p:pic>
        <p:nvPicPr>
          <p:cNvPr id="3" name="Picture 2"/>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3168959" y="571338"/>
            <a:ext cx="660229" cy="466269"/>
          </a:xfrm>
          <a:prstGeom prst="rect">
            <a:avLst/>
          </a:prstGeom>
        </p:spPr>
      </p:pic>
      <p:sp>
        <p:nvSpPr>
          <p:cNvPr id="4" name="TextBox 3"/>
          <p:cNvSpPr txBox="1"/>
          <p:nvPr/>
        </p:nvSpPr>
        <p:spPr>
          <a:xfrm>
            <a:off x="3887924" y="4141529"/>
            <a:ext cx="612068" cy="1015663"/>
          </a:xfrm>
          <a:prstGeom prst="rect">
            <a:avLst/>
          </a:prstGeom>
          <a:noFill/>
        </p:spPr>
        <p:txBody>
          <a:bodyPr wrap="square" rtlCol="0">
            <a:spAutoFit/>
          </a:bodyPr>
          <a:lstStyle/>
          <a:p>
            <a:r>
              <a:rPr lang="en-GB" sz="6000" b="1" dirty="0" smtClean="0">
                <a:solidFill>
                  <a:schemeClr val="bg1"/>
                </a:solidFill>
                <a:latin typeface="Tw Cen MT" panose="020B0602020104020603" pitchFamily="34" charset="0"/>
                <a:sym typeface="Wingdings 2"/>
              </a:rPr>
              <a:t></a:t>
            </a:r>
            <a:endParaRPr lang="en-GB" sz="6000" b="1" dirty="0">
              <a:solidFill>
                <a:schemeClr val="bg1"/>
              </a:solidFill>
              <a:latin typeface="Tw Cen MT" panose="020B0602020104020603" pitchFamily="34" charset="0"/>
            </a:endParaRPr>
          </a:p>
        </p:txBody>
      </p:sp>
      <p:pic>
        <p:nvPicPr>
          <p:cNvPr id="1030" name="Picture 1029"/>
          <p:cNvPicPr>
            <a:picLocks noChangeAspect="1"/>
          </p:cNvPicPr>
          <p:nvPr/>
        </p:nvPicPr>
        <p:blipFill rotWithShape="1">
          <a:blip r:embed="rId5" cstate="print">
            <a:extLst>
              <a:ext uri="{28A0092B-C50C-407E-A947-70E740481C1C}">
                <a14:useLocalDpi xmlns="" xmlns:a14="http://schemas.microsoft.com/office/drawing/2010/main" val="0"/>
              </a:ext>
            </a:extLst>
          </a:blip>
          <a:srcRect l="19395" t="16552" r="20524" b="21841"/>
          <a:stretch/>
        </p:blipFill>
        <p:spPr>
          <a:xfrm>
            <a:off x="4139951" y="2850451"/>
            <a:ext cx="1003549" cy="985837"/>
          </a:xfrm>
          <a:prstGeom prst="rect">
            <a:avLst/>
          </a:prstGeom>
        </p:spPr>
      </p:pic>
      <p:pic>
        <p:nvPicPr>
          <p:cNvPr id="1031" name="Picture 1030"/>
          <p:cNvPicPr>
            <a:picLocks noChangeAspect="1"/>
          </p:cNvPicPr>
          <p:nvPr/>
        </p:nvPicPr>
        <p:blipFill rotWithShape="1">
          <a:blip r:embed="rId6" cstate="print">
            <a:extLst>
              <a:ext uri="{28A0092B-C50C-407E-A947-70E740481C1C}">
                <a14:useLocalDpi xmlns="" xmlns:a14="http://schemas.microsoft.com/office/drawing/2010/main" val="0"/>
              </a:ext>
            </a:extLst>
          </a:blip>
          <a:srcRect r="64425"/>
          <a:stretch/>
        </p:blipFill>
        <p:spPr>
          <a:xfrm>
            <a:off x="3995936" y="1799984"/>
            <a:ext cx="674093" cy="764920"/>
          </a:xfrm>
          <a:prstGeom prst="rect">
            <a:avLst/>
          </a:prstGeom>
        </p:spPr>
      </p:pic>
      <p:sp>
        <p:nvSpPr>
          <p:cNvPr id="1032" name="TextBox 1031"/>
          <p:cNvSpPr txBox="1"/>
          <p:nvPr/>
        </p:nvSpPr>
        <p:spPr>
          <a:xfrm>
            <a:off x="330915" y="6381328"/>
            <a:ext cx="1080120" cy="253916"/>
          </a:xfrm>
          <a:prstGeom prst="rect">
            <a:avLst/>
          </a:prstGeom>
          <a:noFill/>
        </p:spPr>
        <p:txBody>
          <a:bodyPr wrap="square" rtlCol="0">
            <a:spAutoFit/>
          </a:bodyPr>
          <a:lstStyle/>
          <a:p>
            <a:r>
              <a:rPr lang="en-GB" sz="1050" dirty="0" smtClean="0">
                <a:solidFill>
                  <a:schemeClr val="bg1">
                    <a:lumMod val="50000"/>
                  </a:schemeClr>
                </a:solidFill>
              </a:rPr>
              <a:t>VPH-Share</a:t>
            </a:r>
            <a:endParaRPr lang="en-GB" sz="1050" dirty="0">
              <a:solidFill>
                <a:schemeClr val="bg1">
                  <a:lumMod val="50000"/>
                </a:schemeClr>
              </a:solidFill>
            </a:endParaRPr>
          </a:p>
        </p:txBody>
      </p:sp>
      <p:sp>
        <p:nvSpPr>
          <p:cNvPr id="78" name="TextBox 77"/>
          <p:cNvSpPr txBox="1"/>
          <p:nvPr/>
        </p:nvSpPr>
        <p:spPr>
          <a:xfrm>
            <a:off x="1483043" y="6381328"/>
            <a:ext cx="2614856" cy="253916"/>
          </a:xfrm>
          <a:prstGeom prst="rect">
            <a:avLst/>
          </a:prstGeom>
          <a:noFill/>
        </p:spPr>
        <p:txBody>
          <a:bodyPr wrap="square" rtlCol="0">
            <a:spAutoFit/>
          </a:bodyPr>
          <a:lstStyle/>
          <a:p>
            <a:r>
              <a:rPr lang="en-GB" sz="1050" dirty="0" smtClean="0">
                <a:solidFill>
                  <a:schemeClr val="bg1">
                    <a:lumMod val="50000"/>
                  </a:schemeClr>
                </a:solidFill>
              </a:rPr>
              <a:t>19 International Partners</a:t>
            </a:r>
            <a:endParaRPr lang="en-GB" sz="1050" dirty="0">
              <a:solidFill>
                <a:schemeClr val="bg1">
                  <a:lumMod val="50000"/>
                </a:schemeClr>
              </a:solidFill>
            </a:endParaRPr>
          </a:p>
        </p:txBody>
      </p:sp>
      <p:sp>
        <p:nvSpPr>
          <p:cNvPr id="80" name="TextBox 79"/>
          <p:cNvSpPr txBox="1"/>
          <p:nvPr/>
        </p:nvSpPr>
        <p:spPr>
          <a:xfrm>
            <a:off x="3511420" y="6381328"/>
            <a:ext cx="3076804" cy="253916"/>
          </a:xfrm>
          <a:prstGeom prst="rect">
            <a:avLst/>
          </a:prstGeom>
          <a:noFill/>
        </p:spPr>
        <p:txBody>
          <a:bodyPr wrap="square" rtlCol="0">
            <a:spAutoFit/>
          </a:bodyPr>
          <a:lstStyle/>
          <a:p>
            <a:r>
              <a:rPr lang="en-GB" sz="1050" dirty="0" smtClean="0">
                <a:solidFill>
                  <a:schemeClr val="bg1">
                    <a:lumMod val="50000"/>
                  </a:schemeClr>
                </a:solidFill>
              </a:rPr>
              <a:t>Coordinated by Sheffield University</a:t>
            </a:r>
            <a:endParaRPr lang="en-GB" sz="1050" dirty="0">
              <a:solidFill>
                <a:schemeClr val="bg1">
                  <a:lumMod val="50000"/>
                </a:schemeClr>
              </a:solidFill>
            </a:endParaRPr>
          </a:p>
        </p:txBody>
      </p:sp>
      <p:sp>
        <p:nvSpPr>
          <p:cNvPr id="82" name="TextBox 81"/>
          <p:cNvSpPr txBox="1"/>
          <p:nvPr/>
        </p:nvSpPr>
        <p:spPr>
          <a:xfrm>
            <a:off x="6037171" y="6361898"/>
            <a:ext cx="1631173" cy="253916"/>
          </a:xfrm>
          <a:prstGeom prst="rect">
            <a:avLst/>
          </a:prstGeom>
          <a:noFill/>
        </p:spPr>
        <p:txBody>
          <a:bodyPr wrap="square" rtlCol="0">
            <a:spAutoFit/>
          </a:bodyPr>
          <a:lstStyle/>
          <a:p>
            <a:r>
              <a:rPr lang="en-GB" sz="1050" dirty="0" smtClean="0">
                <a:solidFill>
                  <a:schemeClr val="bg1">
                    <a:lumMod val="50000"/>
                  </a:schemeClr>
                </a:solidFill>
              </a:rPr>
              <a:t>www.vph-share.eu</a:t>
            </a:r>
            <a:endParaRPr lang="en-GB" sz="1050" dirty="0">
              <a:solidFill>
                <a:schemeClr val="bg1">
                  <a:lumMod val="50000"/>
                </a:schemeClr>
              </a:solidFill>
            </a:endParaRPr>
          </a:p>
        </p:txBody>
      </p:sp>
      <p:sp>
        <p:nvSpPr>
          <p:cNvPr id="85" name="TextBox 84"/>
          <p:cNvSpPr txBox="1"/>
          <p:nvPr/>
        </p:nvSpPr>
        <p:spPr>
          <a:xfrm>
            <a:off x="7776864" y="6368556"/>
            <a:ext cx="1835696" cy="253916"/>
          </a:xfrm>
          <a:prstGeom prst="rect">
            <a:avLst/>
          </a:prstGeom>
          <a:noFill/>
        </p:spPr>
        <p:txBody>
          <a:bodyPr wrap="square" rtlCol="0">
            <a:spAutoFit/>
          </a:bodyPr>
          <a:lstStyle/>
          <a:p>
            <a:r>
              <a:rPr lang="en-GB" sz="1050" dirty="0" smtClean="0">
                <a:solidFill>
                  <a:schemeClr val="bg1">
                    <a:lumMod val="50000"/>
                  </a:schemeClr>
                </a:solidFill>
              </a:rPr>
              <a:t>€10 Million Funding</a:t>
            </a:r>
            <a:endParaRPr lang="en-GB" sz="1050" dirty="0">
              <a:solidFill>
                <a:schemeClr val="bg1">
                  <a:lumMod val="50000"/>
                </a:schemeClr>
              </a:solidFill>
            </a:endParaRPr>
          </a:p>
        </p:txBody>
      </p:sp>
      <p:grpSp>
        <p:nvGrpSpPr>
          <p:cNvPr id="25" name="Group 1033"/>
          <p:cNvGrpSpPr/>
          <p:nvPr/>
        </p:nvGrpSpPr>
        <p:grpSpPr>
          <a:xfrm>
            <a:off x="3351600" y="6309320"/>
            <a:ext cx="155555" cy="276999"/>
            <a:chOff x="3351600" y="6309320"/>
            <a:chExt cx="155555" cy="276999"/>
          </a:xfrm>
        </p:grpSpPr>
        <p:sp>
          <p:nvSpPr>
            <p:cNvPr id="79" name="Oval 78"/>
            <p:cNvSpPr/>
            <p:nvPr/>
          </p:nvSpPr>
          <p:spPr>
            <a:xfrm>
              <a:off x="3355752" y="6432584"/>
              <a:ext cx="151403" cy="15140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33" name="TextBox 1032"/>
            <p:cNvSpPr txBox="1"/>
            <p:nvPr/>
          </p:nvSpPr>
          <p:spPr>
            <a:xfrm>
              <a:off x="3351600" y="6309320"/>
              <a:ext cx="87283" cy="276999"/>
            </a:xfrm>
            <a:prstGeom prst="rect">
              <a:avLst/>
            </a:prstGeom>
            <a:noFill/>
          </p:spPr>
          <p:txBody>
            <a:bodyPr wrap="square" rtlCol="0">
              <a:spAutoFit/>
            </a:bodyPr>
            <a:lstStyle/>
            <a:p>
              <a:r>
                <a:rPr lang="en-GB" baseline="-25000" dirty="0" smtClean="0">
                  <a:solidFill>
                    <a:schemeClr val="bg1"/>
                  </a:solidFill>
                </a:rPr>
                <a:t>+</a:t>
              </a:r>
              <a:endParaRPr lang="en-GB" baseline="-25000" dirty="0">
                <a:solidFill>
                  <a:schemeClr val="bg1"/>
                </a:solidFill>
              </a:endParaRPr>
            </a:p>
          </p:txBody>
        </p:sp>
      </p:grpSp>
      <p:sp>
        <p:nvSpPr>
          <p:cNvPr id="93" name="Oval 92"/>
          <p:cNvSpPr/>
          <p:nvPr/>
        </p:nvSpPr>
        <p:spPr>
          <a:xfrm>
            <a:off x="1335333" y="6428390"/>
            <a:ext cx="151403" cy="15140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TextBox 93"/>
          <p:cNvSpPr txBox="1"/>
          <p:nvPr/>
        </p:nvSpPr>
        <p:spPr>
          <a:xfrm>
            <a:off x="1331181" y="6305126"/>
            <a:ext cx="87283" cy="276999"/>
          </a:xfrm>
          <a:prstGeom prst="rect">
            <a:avLst/>
          </a:prstGeom>
          <a:noFill/>
        </p:spPr>
        <p:txBody>
          <a:bodyPr wrap="square" rtlCol="0">
            <a:spAutoFit/>
          </a:bodyPr>
          <a:lstStyle/>
          <a:p>
            <a:r>
              <a:rPr lang="en-GB" baseline="-25000" dirty="0" smtClean="0">
                <a:solidFill>
                  <a:schemeClr val="bg1"/>
                </a:solidFill>
              </a:rPr>
              <a:t>+</a:t>
            </a:r>
            <a:endParaRPr lang="en-GB" baseline="-25000" dirty="0">
              <a:solidFill>
                <a:schemeClr val="bg1"/>
              </a:solidFill>
            </a:endParaRPr>
          </a:p>
        </p:txBody>
      </p:sp>
      <p:sp>
        <p:nvSpPr>
          <p:cNvPr id="95" name="Oval 94"/>
          <p:cNvSpPr/>
          <p:nvPr/>
        </p:nvSpPr>
        <p:spPr>
          <a:xfrm>
            <a:off x="200497" y="6430722"/>
            <a:ext cx="151403" cy="15140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6" name="TextBox 95"/>
          <p:cNvSpPr txBox="1"/>
          <p:nvPr/>
        </p:nvSpPr>
        <p:spPr>
          <a:xfrm>
            <a:off x="196345" y="6307458"/>
            <a:ext cx="87283" cy="276999"/>
          </a:xfrm>
          <a:prstGeom prst="rect">
            <a:avLst/>
          </a:prstGeom>
          <a:noFill/>
        </p:spPr>
        <p:txBody>
          <a:bodyPr wrap="square" rtlCol="0">
            <a:spAutoFit/>
          </a:bodyPr>
          <a:lstStyle/>
          <a:p>
            <a:r>
              <a:rPr lang="en-GB" baseline="-25000" dirty="0" smtClean="0">
                <a:solidFill>
                  <a:schemeClr val="bg1"/>
                </a:solidFill>
              </a:rPr>
              <a:t>+</a:t>
            </a:r>
            <a:endParaRPr lang="en-GB" baseline="-25000" dirty="0">
              <a:solidFill>
                <a:schemeClr val="bg1"/>
              </a:solidFill>
            </a:endParaRPr>
          </a:p>
        </p:txBody>
      </p:sp>
      <p:sp>
        <p:nvSpPr>
          <p:cNvPr id="97" name="Oval 96"/>
          <p:cNvSpPr/>
          <p:nvPr/>
        </p:nvSpPr>
        <p:spPr>
          <a:xfrm>
            <a:off x="5872296" y="6423420"/>
            <a:ext cx="151403" cy="15140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8" name="TextBox 97"/>
          <p:cNvSpPr txBox="1"/>
          <p:nvPr/>
        </p:nvSpPr>
        <p:spPr>
          <a:xfrm>
            <a:off x="5868144" y="6300156"/>
            <a:ext cx="87283" cy="276999"/>
          </a:xfrm>
          <a:prstGeom prst="rect">
            <a:avLst/>
          </a:prstGeom>
          <a:noFill/>
        </p:spPr>
        <p:txBody>
          <a:bodyPr wrap="square" rtlCol="0">
            <a:spAutoFit/>
          </a:bodyPr>
          <a:lstStyle/>
          <a:p>
            <a:r>
              <a:rPr lang="en-GB" baseline="-25000" dirty="0" smtClean="0">
                <a:solidFill>
                  <a:schemeClr val="bg1"/>
                </a:solidFill>
              </a:rPr>
              <a:t>+</a:t>
            </a:r>
            <a:endParaRPr lang="en-GB" baseline="-25000" dirty="0">
              <a:solidFill>
                <a:schemeClr val="bg1"/>
              </a:solidFill>
            </a:endParaRPr>
          </a:p>
        </p:txBody>
      </p:sp>
      <p:sp>
        <p:nvSpPr>
          <p:cNvPr id="100" name="Oval 99"/>
          <p:cNvSpPr/>
          <p:nvPr/>
        </p:nvSpPr>
        <p:spPr>
          <a:xfrm>
            <a:off x="7600488" y="6418127"/>
            <a:ext cx="151403" cy="151403"/>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1" name="TextBox 100"/>
          <p:cNvSpPr txBox="1"/>
          <p:nvPr/>
        </p:nvSpPr>
        <p:spPr>
          <a:xfrm>
            <a:off x="7596336" y="6294863"/>
            <a:ext cx="87283" cy="276999"/>
          </a:xfrm>
          <a:prstGeom prst="rect">
            <a:avLst/>
          </a:prstGeom>
          <a:noFill/>
        </p:spPr>
        <p:txBody>
          <a:bodyPr wrap="square" rtlCol="0">
            <a:spAutoFit/>
          </a:bodyPr>
          <a:lstStyle/>
          <a:p>
            <a:r>
              <a:rPr lang="en-GB" baseline="-25000" dirty="0" smtClean="0">
                <a:solidFill>
                  <a:schemeClr val="bg1"/>
                </a:solidFill>
              </a:rPr>
              <a:t>+</a:t>
            </a:r>
            <a:endParaRPr lang="en-GB" baseline="-25000" dirty="0">
              <a:solidFill>
                <a:schemeClr val="bg1"/>
              </a:solidFill>
            </a:endParaRPr>
          </a:p>
        </p:txBody>
      </p:sp>
      <p:pic>
        <p:nvPicPr>
          <p:cNvPr id="1046" name="Picture 1045"/>
          <p:cNvPicPr>
            <a:picLocks noChangeAspect="1"/>
          </p:cNvPicPr>
          <p:nvPr/>
        </p:nvPicPr>
        <p:blipFill rotWithShape="1">
          <a:blip r:embed="rId7" cstate="print">
            <a:extLst>
              <a:ext uri="{28A0092B-C50C-407E-A947-70E740481C1C}">
                <a14:useLocalDpi xmlns="" xmlns:a14="http://schemas.microsoft.com/office/drawing/2010/main" val="0"/>
              </a:ext>
            </a:extLst>
          </a:blip>
          <a:srcRect l="52418" t="58818"/>
          <a:stretch/>
        </p:blipFill>
        <p:spPr>
          <a:xfrm>
            <a:off x="3203848" y="5306274"/>
            <a:ext cx="601878" cy="787022"/>
          </a:xfrm>
          <a:prstGeom prst="rect">
            <a:avLst/>
          </a:prstGeom>
        </p:spPr>
      </p:pic>
      <p:pic>
        <p:nvPicPr>
          <p:cNvPr id="1049" name="Picture 1048"/>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8336943" y="5699785"/>
            <a:ext cx="713482" cy="713482"/>
          </a:xfrm>
          <a:prstGeom prst="rect">
            <a:avLst/>
          </a:prstGeom>
        </p:spPr>
      </p:pic>
      <p:sp>
        <p:nvSpPr>
          <p:cNvPr id="118" name="TextBox 117"/>
          <p:cNvSpPr txBox="1"/>
          <p:nvPr/>
        </p:nvSpPr>
        <p:spPr>
          <a:xfrm>
            <a:off x="-180528" y="2788473"/>
            <a:ext cx="3002699" cy="3108543"/>
          </a:xfrm>
          <a:prstGeom prst="rect">
            <a:avLst/>
          </a:prstGeom>
          <a:noFill/>
        </p:spPr>
        <p:txBody>
          <a:bodyPr wrap="square" rtlCol="0">
            <a:spAutoFit/>
          </a:bodyPr>
          <a:lstStyle/>
          <a:p>
            <a:pPr algn="ctr"/>
            <a:r>
              <a:rPr lang="en-GB" sz="4000" b="1" cap="all" dirty="0">
                <a:solidFill>
                  <a:srgbClr val="81CCFF"/>
                </a:solidFill>
                <a:latin typeface="Franklin Gothic Heavy" panose="020B0903020102020204" pitchFamily="34" charset="0"/>
              </a:rPr>
              <a:t>Visit Us! </a:t>
            </a:r>
          </a:p>
          <a:p>
            <a:pPr algn="ctr"/>
            <a:endParaRPr lang="en-GB" sz="1200" b="1" dirty="0" smtClean="0">
              <a:solidFill>
                <a:schemeClr val="bg1">
                  <a:lumMod val="50000"/>
                </a:schemeClr>
              </a:solidFill>
              <a:latin typeface="Helvetica" panose="020B0604020202030204" pitchFamily="34" charset="0"/>
            </a:endParaRPr>
          </a:p>
          <a:p>
            <a:pPr marL="342900" indent="-342900" algn="ctr">
              <a:buFont typeface="Arial" panose="020B0604020202020204" pitchFamily="34" charset="0"/>
              <a:buChar char="•"/>
            </a:pPr>
            <a:r>
              <a:rPr lang="en-GB" sz="2400" dirty="0">
                <a:solidFill>
                  <a:srgbClr val="0099FF"/>
                </a:solidFill>
                <a:latin typeface="Franklin Gothic Heavy" panose="020B0903020102020204" pitchFamily="34" charset="0"/>
              </a:rPr>
              <a:t>Booth </a:t>
            </a:r>
            <a:r>
              <a:rPr lang="en-GB" sz="2400" dirty="0" smtClean="0">
                <a:solidFill>
                  <a:srgbClr val="0099FF"/>
                </a:solidFill>
                <a:latin typeface="Franklin Gothic Heavy" panose="020B0903020102020204" pitchFamily="34" charset="0"/>
              </a:rPr>
              <a:t>in the conference </a:t>
            </a:r>
            <a:r>
              <a:rPr lang="en-GB" sz="2400" dirty="0">
                <a:solidFill>
                  <a:srgbClr val="0099FF"/>
                </a:solidFill>
                <a:latin typeface="Franklin Gothic Heavy" panose="020B0903020102020204" pitchFamily="34" charset="0"/>
              </a:rPr>
              <a:t>hall</a:t>
            </a:r>
          </a:p>
          <a:p>
            <a:pPr marL="342900" indent="-342900" algn="ctr">
              <a:buFont typeface="Arial" panose="020B0604020202020204" pitchFamily="34" charset="0"/>
              <a:buChar char="•"/>
            </a:pPr>
            <a:r>
              <a:rPr lang="en-GB" sz="2400" dirty="0">
                <a:solidFill>
                  <a:srgbClr val="0099FF"/>
                </a:solidFill>
                <a:latin typeface="Franklin Gothic Heavy" panose="020B0903020102020204" pitchFamily="34" charset="0"/>
              </a:rPr>
              <a:t>Hands-on session on 12th September at 12:30</a:t>
            </a:r>
          </a:p>
        </p:txBody>
      </p:sp>
      <p:sp>
        <p:nvSpPr>
          <p:cNvPr id="53" name="TextBox 117"/>
          <p:cNvSpPr txBox="1"/>
          <p:nvPr/>
        </p:nvSpPr>
        <p:spPr>
          <a:xfrm>
            <a:off x="-540568" y="1484784"/>
            <a:ext cx="4082819" cy="1246495"/>
          </a:xfrm>
          <a:prstGeom prst="rect">
            <a:avLst/>
          </a:prstGeom>
          <a:noFill/>
        </p:spPr>
        <p:txBody>
          <a:bodyPr wrap="square" rtlCol="0">
            <a:spAutoFit/>
          </a:bodyPr>
          <a:lstStyle/>
          <a:p>
            <a:pPr algn="ctr"/>
            <a:r>
              <a:rPr lang="en-GB" sz="4000" b="1" dirty="0" smtClean="0">
                <a:solidFill>
                  <a:srgbClr val="0099FF"/>
                </a:solidFill>
                <a:latin typeface="Franklin Gothic Heavy" panose="020B0903020102020204" pitchFamily="34" charset="0"/>
              </a:rPr>
              <a:t>VPH</a:t>
            </a:r>
            <a:r>
              <a:rPr lang="en-GB" sz="4000" b="1" dirty="0" smtClean="0">
                <a:solidFill>
                  <a:srgbClr val="81CCFF"/>
                </a:solidFill>
                <a:latin typeface="Franklin Gothic Heavy" panose="020B0903020102020204" pitchFamily="34" charset="0"/>
              </a:rPr>
              <a:t>-SHARE</a:t>
            </a:r>
          </a:p>
          <a:p>
            <a:pPr algn="ctr"/>
            <a:r>
              <a:rPr lang="en-GB" sz="1050" b="1" dirty="0" smtClean="0">
                <a:solidFill>
                  <a:schemeClr val="bg1">
                    <a:lumMod val="50000"/>
                  </a:schemeClr>
                </a:solidFill>
                <a:latin typeface="Helvetica" panose="020B0604020202030204" pitchFamily="34" charset="0"/>
              </a:rPr>
              <a:t>A single platform for the development</a:t>
            </a:r>
          </a:p>
          <a:p>
            <a:pPr algn="ctr"/>
            <a:r>
              <a:rPr lang="en-GB" sz="1050" b="1" dirty="0" smtClean="0">
                <a:solidFill>
                  <a:schemeClr val="bg1">
                    <a:lumMod val="50000"/>
                  </a:schemeClr>
                </a:solidFill>
                <a:latin typeface="Helvetica" panose="020B0604020202030204" pitchFamily="34" charset="0"/>
              </a:rPr>
              <a:t> of scientific workflows</a:t>
            </a:r>
          </a:p>
          <a:p>
            <a:pPr algn="ctr"/>
            <a:r>
              <a:rPr lang="en-GB" sz="1400" b="1" dirty="0" smtClean="0">
                <a:solidFill>
                  <a:schemeClr val="bg1">
                    <a:lumMod val="50000"/>
                  </a:schemeClr>
                </a:solidFill>
                <a:latin typeface="Helvetica" panose="020B0604020202030204" pitchFamily="34" charset="0"/>
              </a:rPr>
              <a:t>www.vph-share.eu</a:t>
            </a:r>
            <a:endParaRPr lang="en-GB" sz="1400" b="1" dirty="0">
              <a:solidFill>
                <a:schemeClr val="bg1">
                  <a:lumMod val="50000"/>
                </a:schemeClr>
              </a:solidFill>
              <a:latin typeface="Helvetica" panose="020B0604020202030204" pitchFamily="34" charset="0"/>
            </a:endParaRPr>
          </a:p>
        </p:txBody>
      </p:sp>
    </p:spTree>
    <p:extLst>
      <p:ext uri="{BB962C8B-B14F-4D97-AF65-F5344CB8AC3E}">
        <p14:creationId xmlns="" xmlns:p14="http://schemas.microsoft.com/office/powerpoint/2010/main" val="108328465"/>
      </p:ext>
    </p:extLst>
  </p:cSld>
  <p:clrMapOvr>
    <a:masterClrMapping/>
  </p:clrMapOvr>
  <p:transition advClick="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idx="4294967295"/>
          </p:nvPr>
        </p:nvSpPr>
        <p:spPr>
          <a:xfrm>
            <a:off x="152400" y="241300"/>
            <a:ext cx="8229600" cy="825500"/>
          </a:xfrm>
        </p:spPr>
        <p:txBody>
          <a:bodyPr/>
          <a:lstStyle/>
          <a:p>
            <a:r>
              <a:rPr lang="pl-PL" dirty="0" smtClean="0">
                <a:latin typeface="+mj-lt"/>
              </a:rPr>
              <a:t>For </a:t>
            </a:r>
            <a:r>
              <a:rPr lang="pl-PL" dirty="0" err="1" smtClean="0">
                <a:latin typeface="+mj-lt"/>
              </a:rPr>
              <a:t>further</a:t>
            </a:r>
            <a:r>
              <a:rPr lang="pl-PL" dirty="0" smtClean="0">
                <a:latin typeface="+mj-lt"/>
              </a:rPr>
              <a:t> </a:t>
            </a:r>
            <a:r>
              <a:rPr lang="pl-PL" dirty="0" err="1" smtClean="0">
                <a:latin typeface="+mj-lt"/>
              </a:rPr>
              <a:t>information</a:t>
            </a:r>
            <a:r>
              <a:rPr lang="pl-PL" dirty="0" smtClean="0">
                <a:latin typeface="+mj-lt"/>
              </a:rPr>
              <a:t>…</a:t>
            </a:r>
            <a:endParaRPr lang="en-US" dirty="0">
              <a:latin typeface="+mj-lt"/>
            </a:endParaRPr>
          </a:p>
        </p:txBody>
      </p:sp>
      <p:sp>
        <p:nvSpPr>
          <p:cNvPr id="3" name="Symbol zastępczy zawartości 2"/>
          <p:cNvSpPr>
            <a:spLocks noGrp="1"/>
          </p:cNvSpPr>
          <p:nvPr>
            <p:ph idx="4294967295"/>
          </p:nvPr>
        </p:nvSpPr>
        <p:spPr>
          <a:xfrm>
            <a:off x="762000" y="1371600"/>
            <a:ext cx="8382000" cy="2773363"/>
          </a:xfrm>
        </p:spPr>
        <p:txBody>
          <a:bodyPr>
            <a:normAutofit fontScale="92500" lnSpcReduction="20000"/>
          </a:bodyPr>
          <a:lstStyle/>
          <a:p>
            <a:r>
              <a:rPr lang="pl-PL" dirty="0" smtClean="0"/>
              <a:t>A </a:t>
            </a:r>
            <a:r>
              <a:rPr lang="pl-PL" dirty="0" err="1" smtClean="0"/>
              <a:t>more</a:t>
            </a:r>
            <a:r>
              <a:rPr lang="pl-PL" dirty="0" smtClean="0"/>
              <a:t> </a:t>
            </a:r>
            <a:r>
              <a:rPr lang="pl-PL" dirty="0" err="1" smtClean="0"/>
              <a:t>detailed</a:t>
            </a:r>
            <a:r>
              <a:rPr lang="pl-PL" dirty="0" smtClean="0"/>
              <a:t> </a:t>
            </a:r>
            <a:r>
              <a:rPr lang="pl-PL" dirty="0" err="1" smtClean="0"/>
              <a:t>introduction</a:t>
            </a:r>
            <a:r>
              <a:rPr lang="pl-PL" dirty="0" smtClean="0"/>
              <a:t> </a:t>
            </a:r>
            <a:r>
              <a:rPr lang="pl-PL" smtClean="0"/>
              <a:t>to the Atmosphere cloud platform (including </a:t>
            </a:r>
            <a:r>
              <a:rPr lang="pl-PL" err="1" smtClean="0"/>
              <a:t>user</a:t>
            </a:r>
            <a:r>
              <a:rPr lang="pl-PL" smtClean="0"/>
              <a:t> manuals) </a:t>
            </a:r>
            <a:r>
              <a:rPr lang="pl-PL" dirty="0" err="1" smtClean="0"/>
              <a:t>can</a:t>
            </a:r>
            <a:r>
              <a:rPr lang="pl-PL" dirty="0" smtClean="0"/>
              <a:t> be </a:t>
            </a:r>
            <a:r>
              <a:rPr lang="pl-PL" dirty="0" err="1" smtClean="0"/>
              <a:t>found</a:t>
            </a:r>
            <a:r>
              <a:rPr lang="pl-PL" dirty="0" smtClean="0"/>
              <a:t> </a:t>
            </a:r>
            <a:r>
              <a:rPr lang="pl-PL" err="1" smtClean="0"/>
              <a:t>at</a:t>
            </a:r>
            <a:r>
              <a:rPr lang="pl-PL" smtClean="0"/>
              <a:t> </a:t>
            </a:r>
            <a:r>
              <a:rPr lang="pl-PL" smtClean="0">
                <a:hlinkClick r:id="rId2"/>
              </a:rPr>
              <a:t>https://vph.cyfronet.pl/tutorial</a:t>
            </a:r>
            <a:endParaRPr lang="pl-PL" smtClean="0"/>
          </a:p>
          <a:p>
            <a:r>
              <a:rPr lang="pl-PL" smtClean="0"/>
              <a:t>You’re also welcome to visit our DIstributed Computing Environments (DICE) team homepage at </a:t>
            </a:r>
            <a:r>
              <a:rPr lang="pl-PL" smtClean="0">
                <a:hlinkClick r:id="rId3"/>
              </a:rPr>
              <a:t>http://dice.cyfronet.pl</a:t>
            </a:r>
            <a:endParaRPr lang="pl-PL" dirty="0" smtClean="0"/>
          </a:p>
          <a:p>
            <a:endParaRPr lang="pl-PL" dirty="0" smtClean="0"/>
          </a:p>
          <a:p>
            <a:endParaRPr lang="pl-PL" dirty="0" smtClean="0"/>
          </a:p>
          <a:p>
            <a:endParaRPr lang="en-US" dirty="0"/>
          </a:p>
        </p:txBody>
      </p:sp>
      <p:pic>
        <p:nvPicPr>
          <p:cNvPr id="4" name="Obraz 3" descr="dice_logo01.png"/>
          <p:cNvPicPr>
            <a:picLocks noChangeAspect="1"/>
          </p:cNvPicPr>
          <p:nvPr/>
        </p:nvPicPr>
        <p:blipFill>
          <a:blip r:embed="rId4" cstate="print"/>
          <a:stretch>
            <a:fillRect/>
          </a:stretch>
        </p:blipFill>
        <p:spPr>
          <a:xfrm>
            <a:off x="3067472" y="3816535"/>
            <a:ext cx="2952328" cy="2736665"/>
          </a:xfrm>
          <a:prstGeom prst="rect">
            <a:avLst/>
          </a:prstGeom>
        </p:spPr>
      </p:pic>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idx="4294967295"/>
          </p:nvPr>
        </p:nvSpPr>
        <p:spPr>
          <a:xfrm>
            <a:off x="2743200" y="241300"/>
            <a:ext cx="3352800" cy="825500"/>
          </a:xfrm>
        </p:spPr>
        <p:txBody>
          <a:bodyPr/>
          <a:lstStyle/>
          <a:p>
            <a:pPr>
              <a:defRPr/>
            </a:pPr>
            <a:r>
              <a:rPr lang="en-US" sz="2800" dirty="0">
                <a:latin typeface="+mj-lt"/>
              </a:rPr>
              <a:t>Scientific </a:t>
            </a:r>
            <a:r>
              <a:rPr lang="en-US" sz="2800" dirty="0" smtClean="0">
                <a:latin typeface="+mj-lt"/>
              </a:rPr>
              <a:t>objectives</a:t>
            </a:r>
            <a:endParaRPr lang="en-US" sz="2800" dirty="0">
              <a:latin typeface="+mj-lt"/>
            </a:endParaRPr>
          </a:p>
        </p:txBody>
      </p:sp>
      <p:sp>
        <p:nvSpPr>
          <p:cNvPr id="3" name="Symbol zastępczy zawartości 2"/>
          <p:cNvSpPr>
            <a:spLocks noGrp="1"/>
          </p:cNvSpPr>
          <p:nvPr>
            <p:ph idx="4294967295"/>
          </p:nvPr>
        </p:nvSpPr>
        <p:spPr>
          <a:xfrm>
            <a:off x="152400" y="1219200"/>
            <a:ext cx="8839200" cy="4906963"/>
          </a:xfrm>
        </p:spPr>
        <p:txBody>
          <a:bodyPr>
            <a:normAutofit fontScale="77500" lnSpcReduction="20000"/>
          </a:bodyPr>
          <a:lstStyle/>
          <a:p>
            <a:r>
              <a:rPr lang="en-US" dirty="0" smtClean="0">
                <a:solidFill>
                  <a:schemeClr val="tx1"/>
                </a:solidFill>
                <a:latin typeface="+mj-lt"/>
              </a:rPr>
              <a:t>Investigating </a:t>
            </a:r>
            <a:r>
              <a:rPr lang="en-US" dirty="0">
                <a:solidFill>
                  <a:schemeClr val="tx1"/>
                </a:solidFill>
                <a:latin typeface="+mj-lt"/>
              </a:rPr>
              <a:t>the applicability of cloud computing model for complex scientific </a:t>
            </a:r>
            <a:r>
              <a:rPr lang="en-US" dirty="0" smtClean="0">
                <a:solidFill>
                  <a:schemeClr val="tx1"/>
                </a:solidFill>
                <a:latin typeface="+mj-lt"/>
              </a:rPr>
              <a:t>applications</a:t>
            </a:r>
          </a:p>
          <a:p>
            <a:r>
              <a:rPr lang="en-US" dirty="0" smtClean="0">
                <a:solidFill>
                  <a:schemeClr val="tx1"/>
                </a:solidFill>
                <a:latin typeface="+mj-lt"/>
              </a:rPr>
              <a:t>Optimization </a:t>
            </a:r>
            <a:r>
              <a:rPr lang="en-US" dirty="0">
                <a:solidFill>
                  <a:schemeClr val="tx1"/>
                </a:solidFill>
                <a:latin typeface="+mj-lt"/>
              </a:rPr>
              <a:t>of resource allocation for scientific applications on </a:t>
            </a:r>
            <a:r>
              <a:rPr lang="en-US" dirty="0" smtClean="0">
                <a:solidFill>
                  <a:schemeClr val="tx1"/>
                </a:solidFill>
                <a:latin typeface="+mj-lt"/>
              </a:rPr>
              <a:t>clouds</a:t>
            </a:r>
          </a:p>
          <a:p>
            <a:r>
              <a:rPr lang="en-US" dirty="0" smtClean="0">
                <a:solidFill>
                  <a:schemeClr val="tx1"/>
                </a:solidFill>
                <a:latin typeface="+mj-lt"/>
              </a:rPr>
              <a:t>Resource </a:t>
            </a:r>
            <a:r>
              <a:rPr lang="en-US" dirty="0">
                <a:solidFill>
                  <a:schemeClr val="tx1"/>
                </a:solidFill>
                <a:latin typeface="+mj-lt"/>
              </a:rPr>
              <a:t>management for services on </a:t>
            </a:r>
            <a:r>
              <a:rPr lang="en-US" dirty="0" smtClean="0">
                <a:solidFill>
                  <a:schemeClr val="tx1"/>
                </a:solidFill>
                <a:latin typeface="+mj-lt"/>
              </a:rPr>
              <a:t>heterogeneous resources </a:t>
            </a:r>
          </a:p>
          <a:p>
            <a:r>
              <a:rPr lang="en-US" dirty="0">
                <a:solidFill>
                  <a:schemeClr val="tx1"/>
                </a:solidFill>
                <a:latin typeface="+mj-lt"/>
              </a:rPr>
              <a:t>Researching means of supporting urgent computing scenarios </a:t>
            </a:r>
            <a:r>
              <a:rPr lang="en-US" dirty="0" smtClean="0">
                <a:solidFill>
                  <a:schemeClr val="tx1"/>
                </a:solidFill>
                <a:latin typeface="+mj-lt"/>
              </a:rPr>
              <a:t>on distributed infrastructures</a:t>
            </a:r>
            <a:endParaRPr lang="en-US" dirty="0">
              <a:solidFill>
                <a:schemeClr val="tx1"/>
              </a:solidFill>
              <a:latin typeface="+mj-lt"/>
            </a:endParaRPr>
          </a:p>
          <a:p>
            <a:r>
              <a:rPr lang="en-US" dirty="0" smtClean="0">
                <a:solidFill>
                  <a:schemeClr val="tx1"/>
                </a:solidFill>
                <a:latin typeface="+mj-lt"/>
              </a:rPr>
              <a:t>Elaborating billing </a:t>
            </a:r>
            <a:r>
              <a:rPr lang="en-US" dirty="0">
                <a:solidFill>
                  <a:schemeClr val="tx1"/>
                </a:solidFill>
                <a:latin typeface="+mj-lt"/>
              </a:rPr>
              <a:t>and accounting models </a:t>
            </a:r>
            <a:r>
              <a:rPr lang="pl-PL" dirty="0" smtClean="0">
                <a:solidFill>
                  <a:schemeClr val="tx1"/>
                </a:solidFill>
                <a:latin typeface="+mj-lt"/>
              </a:rPr>
              <a:t>for </a:t>
            </a:r>
            <a:r>
              <a:rPr lang="pl-PL" dirty="0" err="1" smtClean="0">
                <a:solidFill>
                  <a:schemeClr val="tx1"/>
                </a:solidFill>
                <a:latin typeface="+mj-lt"/>
              </a:rPr>
              <a:t>cloud</a:t>
            </a:r>
            <a:r>
              <a:rPr lang="pl-PL" dirty="0" smtClean="0">
                <a:solidFill>
                  <a:schemeClr val="tx1"/>
                </a:solidFill>
                <a:latin typeface="+mj-lt"/>
              </a:rPr>
              <a:t> </a:t>
            </a:r>
            <a:r>
              <a:rPr lang="pl-PL" dirty="0" err="1" smtClean="0">
                <a:solidFill>
                  <a:schemeClr val="tx1"/>
                </a:solidFill>
                <a:latin typeface="+mj-lt"/>
              </a:rPr>
              <a:t>computing</a:t>
            </a:r>
            <a:endParaRPr lang="en-US" dirty="0" smtClean="0">
              <a:solidFill>
                <a:schemeClr val="tx1"/>
              </a:solidFill>
              <a:latin typeface="+mj-lt"/>
            </a:endParaRPr>
          </a:p>
          <a:p>
            <a:r>
              <a:rPr lang="en-US" dirty="0" smtClean="0">
                <a:solidFill>
                  <a:schemeClr val="tx1"/>
                </a:solidFill>
                <a:latin typeface="+mj-lt"/>
              </a:rPr>
              <a:t>Research </a:t>
            </a:r>
            <a:r>
              <a:rPr lang="pl-PL" dirty="0" err="1" smtClean="0">
                <a:solidFill>
                  <a:schemeClr val="tx1"/>
                </a:solidFill>
                <a:latin typeface="+mj-lt"/>
              </a:rPr>
              <a:t>into</a:t>
            </a:r>
            <a:r>
              <a:rPr lang="pl-PL" dirty="0" smtClean="0">
                <a:solidFill>
                  <a:schemeClr val="tx1"/>
                </a:solidFill>
                <a:latin typeface="+mj-lt"/>
              </a:rPr>
              <a:t> </a:t>
            </a:r>
            <a:r>
              <a:rPr lang="pl-PL" dirty="0" err="1" smtClean="0">
                <a:solidFill>
                  <a:schemeClr val="tx1"/>
                </a:solidFill>
                <a:latin typeface="+mj-lt"/>
              </a:rPr>
              <a:t>the</a:t>
            </a:r>
            <a:r>
              <a:rPr lang="pl-PL" dirty="0" smtClean="0">
                <a:solidFill>
                  <a:schemeClr val="tx1"/>
                </a:solidFill>
                <a:latin typeface="+mj-lt"/>
              </a:rPr>
              <a:t> </a:t>
            </a:r>
            <a:r>
              <a:rPr lang="en-US" dirty="0" smtClean="0">
                <a:solidFill>
                  <a:schemeClr val="tx1"/>
                </a:solidFill>
                <a:latin typeface="+mj-lt"/>
              </a:rPr>
              <a:t>procedural </a:t>
            </a:r>
            <a:r>
              <a:rPr lang="en-US" dirty="0">
                <a:solidFill>
                  <a:schemeClr val="tx1"/>
                </a:solidFill>
                <a:latin typeface="+mj-lt"/>
              </a:rPr>
              <a:t>and technical aspects of </a:t>
            </a:r>
            <a:r>
              <a:rPr lang="en-US" dirty="0" smtClean="0">
                <a:solidFill>
                  <a:schemeClr val="tx1"/>
                </a:solidFill>
                <a:latin typeface="+mj-lt"/>
              </a:rPr>
              <a:t>efficient </a:t>
            </a:r>
            <a:r>
              <a:rPr lang="en-US" dirty="0">
                <a:solidFill>
                  <a:schemeClr val="tx1"/>
                </a:solidFill>
                <a:latin typeface="+mj-lt"/>
              </a:rPr>
              <a:t>yet secure data storage, transfer and </a:t>
            </a:r>
            <a:r>
              <a:rPr lang="en-US" dirty="0" smtClean="0">
                <a:solidFill>
                  <a:schemeClr val="tx1"/>
                </a:solidFill>
                <a:latin typeface="+mj-lt"/>
              </a:rPr>
              <a:t>processing</a:t>
            </a:r>
            <a:endParaRPr lang="en-US" dirty="0">
              <a:solidFill>
                <a:schemeClr val="tx1"/>
              </a:solidFill>
              <a:latin typeface="+mj-lt"/>
            </a:endParaRPr>
          </a:p>
          <a:p>
            <a:r>
              <a:rPr lang="en-US" dirty="0">
                <a:solidFill>
                  <a:schemeClr val="tx1"/>
                </a:solidFill>
                <a:latin typeface="+mj-lt"/>
              </a:rPr>
              <a:t>Research </a:t>
            </a:r>
            <a:r>
              <a:rPr lang="pl-PL" dirty="0" err="1" smtClean="0">
                <a:solidFill>
                  <a:schemeClr val="tx1"/>
                </a:solidFill>
                <a:latin typeface="+mj-lt"/>
              </a:rPr>
              <a:t>into</a:t>
            </a:r>
            <a:r>
              <a:rPr lang="en-US" dirty="0" smtClean="0">
                <a:solidFill>
                  <a:schemeClr val="tx1"/>
                </a:solidFill>
                <a:latin typeface="+mj-lt"/>
              </a:rPr>
              <a:t> component dependency </a:t>
            </a:r>
            <a:r>
              <a:rPr lang="en-US" dirty="0">
                <a:solidFill>
                  <a:schemeClr val="tx1"/>
                </a:solidFill>
                <a:latin typeface="+mj-lt"/>
              </a:rPr>
              <a:t>management, composition and </a:t>
            </a:r>
            <a:r>
              <a:rPr lang="en-US" dirty="0" smtClean="0">
                <a:solidFill>
                  <a:schemeClr val="tx1"/>
                </a:solidFill>
                <a:latin typeface="+mj-lt"/>
              </a:rPr>
              <a:t>deployment</a:t>
            </a:r>
            <a:endParaRPr lang="en-US" dirty="0">
              <a:solidFill>
                <a:schemeClr val="tx1"/>
              </a:solidFill>
              <a:latin typeface="+mj-lt"/>
            </a:endParaRPr>
          </a:p>
        </p:txBody>
      </p:sp>
    </p:spTree>
    <p:extLst>
      <p:ext uri="{BB962C8B-B14F-4D97-AF65-F5344CB8AC3E}">
        <p14:creationId xmlns:p14="http://schemas.microsoft.com/office/powerpoint/2010/main" xmlns="" val="51370639"/>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 name="Title 1"/>
          <p:cNvSpPr txBox="1">
            <a:spLocks/>
          </p:cNvSpPr>
          <p:nvPr/>
        </p:nvSpPr>
        <p:spPr>
          <a:xfrm>
            <a:off x="2362200" y="152400"/>
            <a:ext cx="4253738" cy="825949"/>
          </a:xfrm>
          <a:prstGeom prst="rect">
            <a:avLst/>
          </a:prstGeom>
        </p:spPr>
        <p:txBody>
          <a:bodyPr>
            <a:normAutofit fontScale="97500"/>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l-PL" sz="2800" b="0" i="0" u="none" strike="noStrike" kern="1200" cap="none" spc="0" normalizeH="0" baseline="0" noProof="0" dirty="0" smtClean="0">
                <a:ln>
                  <a:noFill/>
                </a:ln>
                <a:solidFill>
                  <a:srgbClr val="2C3E50"/>
                </a:solidFill>
                <a:effectLst/>
                <a:uLnTx/>
                <a:uFillTx/>
                <a:latin typeface="+mj-lt"/>
                <a:ea typeface="+mj-ea"/>
                <a:cs typeface="Open Sans Semibold"/>
              </a:rPr>
              <a:t>A (</a:t>
            </a:r>
            <a:r>
              <a:rPr kumimoji="0" lang="pl-PL" sz="2800" b="0" i="0" u="none" strike="noStrike" kern="1200" cap="none" spc="0" normalizeH="0" baseline="0" noProof="0" dirty="0" err="1" smtClean="0">
                <a:ln>
                  <a:noFill/>
                </a:ln>
                <a:solidFill>
                  <a:srgbClr val="2C3E50"/>
                </a:solidFill>
                <a:effectLst/>
                <a:uLnTx/>
                <a:uFillTx/>
                <a:latin typeface="+mj-lt"/>
                <a:ea typeface="+mj-ea"/>
                <a:cs typeface="Open Sans Semibold"/>
              </a:rPr>
              <a:t>very</a:t>
            </a:r>
            <a:r>
              <a:rPr kumimoji="0" lang="pl-PL" sz="2800" b="0" i="0" u="none" strike="noStrike" kern="1200" cap="none" spc="0" normalizeH="0" baseline="0" noProof="0" dirty="0" smtClean="0">
                <a:ln>
                  <a:noFill/>
                </a:ln>
                <a:solidFill>
                  <a:srgbClr val="2C3E50"/>
                </a:solidFill>
                <a:effectLst/>
                <a:uLnTx/>
                <a:uFillTx/>
                <a:latin typeface="+mj-lt"/>
                <a:ea typeface="+mj-ea"/>
                <a:cs typeface="Open Sans Semibold"/>
              </a:rPr>
              <a:t>)</a:t>
            </a:r>
            <a:r>
              <a:rPr kumimoji="0" lang="pl-PL" sz="2800" b="0" i="0" u="none" strike="noStrike" kern="1200" cap="none" spc="0" normalizeH="0" noProof="0" dirty="0" smtClean="0">
                <a:ln>
                  <a:noFill/>
                </a:ln>
                <a:solidFill>
                  <a:srgbClr val="2C3E50"/>
                </a:solidFill>
                <a:effectLst/>
                <a:uLnTx/>
                <a:uFillTx/>
                <a:latin typeface="+mj-lt"/>
                <a:ea typeface="+mj-ea"/>
                <a:cs typeface="Open Sans Semibold"/>
              </a:rPr>
              <a:t> </a:t>
            </a:r>
            <a:r>
              <a:rPr kumimoji="0" lang="pl-PL" sz="2800" b="0" i="0" u="none" strike="noStrike" kern="1200" cap="none" spc="0" normalizeH="0" noProof="0" dirty="0" err="1" smtClean="0">
                <a:ln>
                  <a:noFill/>
                </a:ln>
                <a:solidFill>
                  <a:srgbClr val="2C3E50"/>
                </a:solidFill>
                <a:effectLst/>
                <a:uLnTx/>
                <a:uFillTx/>
                <a:latin typeface="+mj-lt"/>
                <a:ea typeface="+mj-ea"/>
                <a:cs typeface="Open Sans Semibold"/>
              </a:rPr>
              <a:t>brief</a:t>
            </a:r>
            <a:r>
              <a:rPr kumimoji="0" lang="pl-PL" sz="2800" b="0" i="0" u="none" strike="noStrike" kern="1200" cap="none" spc="0" normalizeH="0" noProof="0" dirty="0" smtClean="0">
                <a:ln>
                  <a:noFill/>
                </a:ln>
                <a:solidFill>
                  <a:srgbClr val="2C3E50"/>
                </a:solidFill>
                <a:effectLst/>
                <a:uLnTx/>
                <a:uFillTx/>
                <a:latin typeface="+mj-lt"/>
                <a:ea typeface="+mj-ea"/>
                <a:cs typeface="Open Sans Semibold"/>
              </a:rPr>
              <a:t> </a:t>
            </a:r>
            <a:r>
              <a:rPr kumimoji="0" lang="pl-PL" sz="2800" b="0" i="0" u="none" strike="noStrike" kern="1200" cap="none" spc="0" normalizeH="0" noProof="0" dirty="0" err="1" smtClean="0">
                <a:ln>
                  <a:noFill/>
                </a:ln>
                <a:solidFill>
                  <a:srgbClr val="2C3E50"/>
                </a:solidFill>
                <a:effectLst/>
                <a:uLnTx/>
                <a:uFillTx/>
                <a:latin typeface="+mj-lt"/>
                <a:ea typeface="+mj-ea"/>
                <a:cs typeface="Open Sans Semibold"/>
              </a:rPr>
              <a:t>i</a:t>
            </a:r>
            <a:r>
              <a:rPr kumimoji="0" lang="pl-PL" sz="2800" b="0" i="0" u="none" strike="noStrike" kern="1200" cap="none" spc="0" normalizeH="0" baseline="0" noProof="0" dirty="0" err="1" smtClean="0">
                <a:ln>
                  <a:noFill/>
                </a:ln>
                <a:solidFill>
                  <a:srgbClr val="2C3E50"/>
                </a:solidFill>
                <a:effectLst/>
                <a:uLnTx/>
                <a:uFillTx/>
                <a:latin typeface="+mj-lt"/>
                <a:ea typeface="+mj-ea"/>
                <a:cs typeface="Open Sans Semibold"/>
              </a:rPr>
              <a:t>ntroduction</a:t>
            </a:r>
            <a:endParaRPr kumimoji="0" lang="en-GB" sz="2800" b="0" i="0" u="none" strike="noStrike" kern="1200" cap="none" spc="0" normalizeH="0" baseline="0" noProof="0" dirty="0">
              <a:ln>
                <a:noFill/>
              </a:ln>
              <a:solidFill>
                <a:srgbClr val="515151"/>
              </a:solidFill>
              <a:effectLst/>
              <a:uLnTx/>
              <a:uFillTx/>
              <a:latin typeface="+mj-lt"/>
              <a:ea typeface="+mj-ea"/>
              <a:cs typeface="Open Sans Semibold"/>
            </a:endParaRPr>
          </a:p>
        </p:txBody>
      </p:sp>
      <p:grpSp>
        <p:nvGrpSpPr>
          <p:cNvPr id="222" name="Grupa 221"/>
          <p:cNvGrpSpPr/>
          <p:nvPr/>
        </p:nvGrpSpPr>
        <p:grpSpPr>
          <a:xfrm>
            <a:off x="366318" y="783675"/>
            <a:ext cx="1614882" cy="1963607"/>
            <a:chOff x="366318" y="783675"/>
            <a:chExt cx="1614882" cy="1963607"/>
          </a:xfrm>
        </p:grpSpPr>
        <p:grpSp>
          <p:nvGrpSpPr>
            <p:cNvPr id="199" name="Grupa 198"/>
            <p:cNvGrpSpPr/>
            <p:nvPr/>
          </p:nvGrpSpPr>
          <p:grpSpPr>
            <a:xfrm>
              <a:off x="366318" y="1597841"/>
              <a:ext cx="1614882" cy="1149441"/>
              <a:chOff x="518718" y="1288959"/>
              <a:chExt cx="1614882" cy="1149441"/>
            </a:xfrm>
          </p:grpSpPr>
          <p:grpSp>
            <p:nvGrpSpPr>
              <p:cNvPr id="8194" name="Grupa 191"/>
              <p:cNvGrpSpPr>
                <a:grpSpLocks/>
              </p:cNvGrpSpPr>
              <p:nvPr/>
            </p:nvGrpSpPr>
            <p:grpSpPr bwMode="auto">
              <a:xfrm>
                <a:off x="518718" y="1659279"/>
                <a:ext cx="652320" cy="779121"/>
                <a:chOff x="1564306" y="2093513"/>
                <a:chExt cx="652320" cy="779416"/>
              </a:xfrm>
            </p:grpSpPr>
            <p:sp>
              <p:nvSpPr>
                <p:cNvPr id="463" name="Prostokąt zaokrąglony 462"/>
                <p:cNvSpPr/>
                <p:nvPr/>
              </p:nvSpPr>
              <p:spPr bwMode="auto">
                <a:xfrm>
                  <a:off x="1564306" y="2093513"/>
                  <a:ext cx="593280" cy="77077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64"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465" name="Obraz 200" descr="admin.png"/>
                <p:cNvPicPr>
                  <a:picLocks noChangeAspect="1"/>
                </p:cNvPicPr>
                <p:nvPr/>
              </p:nvPicPr>
              <p:blipFill>
                <a:blip r:embed="rId3" cstate="print"/>
                <a:srcRect/>
                <a:stretch>
                  <a:fillRect/>
                </a:stretch>
              </p:blipFill>
              <p:spPr bwMode="auto">
                <a:xfrm>
                  <a:off x="1707933" y="2171020"/>
                  <a:ext cx="356632" cy="457240"/>
                </a:xfrm>
                <a:prstGeom prst="rect">
                  <a:avLst/>
                </a:prstGeom>
                <a:noFill/>
                <a:ln w="9525">
                  <a:noFill/>
                  <a:miter lim="800000"/>
                  <a:headEnd/>
                  <a:tailEnd/>
                </a:ln>
              </p:spPr>
            </p:pic>
          </p:grpSp>
          <p:sp>
            <p:nvSpPr>
              <p:cNvPr id="175" name="Objaśnienie prostokątne 174"/>
              <p:cNvSpPr/>
              <p:nvPr/>
            </p:nvSpPr>
            <p:spPr>
              <a:xfrm>
                <a:off x="1246199" y="1319737"/>
                <a:ext cx="720319" cy="523220"/>
              </a:xfrm>
              <a:prstGeom prst="wedgeRectCallout">
                <a:avLst>
                  <a:gd name="adj1" fmla="val -53853"/>
                  <a:gd name="adj2" fmla="val 82537"/>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pole tekstowe 175"/>
              <p:cNvSpPr txBox="1"/>
              <p:nvPr/>
            </p:nvSpPr>
            <p:spPr>
              <a:xfrm>
                <a:off x="1052118" y="1288959"/>
                <a:ext cx="1081482" cy="553998"/>
              </a:xfrm>
              <a:prstGeom prst="rect">
                <a:avLst/>
              </a:prstGeom>
              <a:noFill/>
            </p:spPr>
            <p:txBody>
              <a:bodyPr wrap="square" rtlCol="0">
                <a:spAutoFit/>
              </a:bodyPr>
              <a:lstStyle/>
              <a:p>
                <a:pPr algn="ctr"/>
                <a:r>
                  <a:rPr lang="pl-PL" sz="1000" smtClean="0"/>
                  <a:t>I need to compute</a:t>
                </a:r>
              </a:p>
              <a:p>
                <a:pPr algn="ctr"/>
                <a:r>
                  <a:rPr lang="pl-PL" sz="1000" smtClean="0"/>
                  <a:t>something.</a:t>
                </a:r>
              </a:p>
            </p:txBody>
          </p:sp>
        </p:grpSp>
        <p:sp>
          <p:nvSpPr>
            <p:cNvPr id="183" name="pole tekstowe 182"/>
            <p:cNvSpPr txBox="1"/>
            <p:nvPr/>
          </p:nvSpPr>
          <p:spPr>
            <a:xfrm>
              <a:off x="457200" y="783675"/>
              <a:ext cx="1482778" cy="369332"/>
            </a:xfrm>
            <a:prstGeom prst="rect">
              <a:avLst/>
            </a:prstGeom>
            <a:noFill/>
          </p:spPr>
          <p:txBody>
            <a:bodyPr wrap="none" rtlCol="0">
              <a:spAutoFit/>
            </a:bodyPr>
            <a:lstStyle/>
            <a:p>
              <a:r>
                <a:rPr lang="pl-PL" smtClean="0"/>
                <a:t>The challenge</a:t>
              </a:r>
              <a:endParaRPr lang="en-US"/>
            </a:p>
          </p:txBody>
        </p:sp>
      </p:grpSp>
      <p:grpSp>
        <p:nvGrpSpPr>
          <p:cNvPr id="223" name="Grupa 222"/>
          <p:cNvGrpSpPr/>
          <p:nvPr/>
        </p:nvGrpSpPr>
        <p:grpSpPr>
          <a:xfrm>
            <a:off x="2822201" y="783675"/>
            <a:ext cx="2359399" cy="2193749"/>
            <a:chOff x="2822201" y="783675"/>
            <a:chExt cx="2359399" cy="2193749"/>
          </a:xfrm>
        </p:grpSpPr>
        <p:sp>
          <p:nvSpPr>
            <p:cNvPr id="184" name="pole tekstowe 183"/>
            <p:cNvSpPr txBox="1"/>
            <p:nvPr/>
          </p:nvSpPr>
          <p:spPr>
            <a:xfrm>
              <a:off x="3505200" y="783675"/>
              <a:ext cx="1507079" cy="369332"/>
            </a:xfrm>
            <a:prstGeom prst="rect">
              <a:avLst/>
            </a:prstGeom>
            <a:noFill/>
          </p:spPr>
          <p:txBody>
            <a:bodyPr wrap="none" rtlCol="0">
              <a:spAutoFit/>
            </a:bodyPr>
            <a:lstStyle/>
            <a:p>
              <a:r>
                <a:rPr lang="pl-PL" smtClean="0"/>
                <a:t>Where we are</a:t>
              </a:r>
              <a:endParaRPr lang="en-US"/>
            </a:p>
          </p:txBody>
        </p:sp>
        <p:grpSp>
          <p:nvGrpSpPr>
            <p:cNvPr id="220" name="Grupa 219"/>
            <p:cNvGrpSpPr/>
            <p:nvPr/>
          </p:nvGrpSpPr>
          <p:grpSpPr>
            <a:xfrm>
              <a:off x="2822201" y="1367698"/>
              <a:ext cx="2359399" cy="1609726"/>
              <a:chOff x="2822201" y="1371600"/>
              <a:chExt cx="2359399" cy="1609726"/>
            </a:xfrm>
          </p:grpSpPr>
          <p:sp>
            <p:nvSpPr>
              <p:cNvPr id="188" name="Prostokąt zaokrąglony 187"/>
              <p:cNvSpPr/>
              <p:nvPr/>
            </p:nvSpPr>
            <p:spPr bwMode="auto">
              <a:xfrm>
                <a:off x="3579690" y="1371601"/>
                <a:ext cx="1601910" cy="1603272"/>
              </a:xfrm>
              <a:prstGeom prst="roundRect">
                <a:avLst>
                  <a:gd name="adj" fmla="val 3422"/>
                </a:avLst>
              </a:prstGeom>
              <a:solidFill>
                <a:schemeClr val="accent3">
                  <a:lumMod val="20000"/>
                  <a:lumOff val="80000"/>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8193" name="Grupa 190"/>
              <p:cNvGrpSpPr>
                <a:grpSpLocks/>
              </p:cNvGrpSpPr>
              <p:nvPr/>
            </p:nvGrpSpPr>
            <p:grpSpPr bwMode="auto">
              <a:xfrm>
                <a:off x="2822201" y="2210846"/>
                <a:ext cx="711360" cy="770480"/>
                <a:chOff x="795346" y="2093513"/>
                <a:chExt cx="710640" cy="770480"/>
              </a:xfrm>
            </p:grpSpPr>
            <p:sp>
              <p:nvSpPr>
                <p:cNvPr id="459" name="pole tekstowe 191"/>
                <p:cNvSpPr txBox="1">
                  <a:spLocks noChangeArrowheads="1"/>
                </p:cNvSpPr>
                <p:nvPr/>
              </p:nvSpPr>
              <p:spPr bwMode="auto">
                <a:xfrm>
                  <a:off x="795346" y="2626708"/>
                  <a:ext cx="71064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460" name="Prostokąt zaokrąglony 459"/>
                <p:cNvSpPr/>
                <p:nvPr/>
              </p:nvSpPr>
              <p:spPr bwMode="auto">
                <a:xfrm>
                  <a:off x="854326" y="2093513"/>
                  <a:ext cx="5926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61" name="Obraz 199" descr="admin.png"/>
                <p:cNvPicPr>
                  <a:picLocks noChangeAspect="1"/>
                </p:cNvPicPr>
                <p:nvPr/>
              </p:nvPicPr>
              <p:blipFill>
                <a:blip r:embed="rId4" cstate="print"/>
                <a:srcRect/>
                <a:stretch>
                  <a:fillRect/>
                </a:stretch>
              </p:blipFill>
              <p:spPr bwMode="auto">
                <a:xfrm>
                  <a:off x="967032" y="2171020"/>
                  <a:ext cx="357777" cy="457240"/>
                </a:xfrm>
                <a:prstGeom prst="rect">
                  <a:avLst/>
                </a:prstGeom>
                <a:noFill/>
                <a:ln w="9525">
                  <a:noFill/>
                  <a:miter lim="800000"/>
                  <a:headEnd/>
                  <a:tailEnd/>
                </a:ln>
              </p:spPr>
            </p:pic>
          </p:grpSp>
          <p:pic>
            <p:nvPicPr>
              <p:cNvPr id="178" name="Obraz 177" descr="desktop_pc.png"/>
              <p:cNvPicPr>
                <a:picLocks noChangeAspect="1"/>
              </p:cNvPicPr>
              <p:nvPr/>
            </p:nvPicPr>
            <p:blipFill>
              <a:blip r:embed="rId5" cstate="print"/>
              <a:stretch>
                <a:fillRect/>
              </a:stretch>
            </p:blipFill>
            <p:spPr>
              <a:xfrm>
                <a:off x="3657727" y="1390527"/>
                <a:ext cx="447798" cy="447798"/>
              </a:xfrm>
              <a:prstGeom prst="rect">
                <a:avLst/>
              </a:prstGeom>
            </p:spPr>
          </p:pic>
          <p:sp>
            <p:nvSpPr>
              <p:cNvPr id="189" name="pole tekstowe 191"/>
              <p:cNvSpPr txBox="1">
                <a:spLocks noChangeArrowheads="1"/>
              </p:cNvSpPr>
              <p:nvPr/>
            </p:nvSpPr>
            <p:spPr bwMode="auto">
              <a:xfrm>
                <a:off x="4128233" y="1470936"/>
                <a:ext cx="827568" cy="276999"/>
              </a:xfrm>
              <a:prstGeom prst="rect">
                <a:avLst/>
              </a:prstGeom>
              <a:noFill/>
              <a:ln w="9525">
                <a:noFill/>
                <a:miter lim="800000"/>
                <a:headEnd/>
                <a:tailEnd/>
              </a:ln>
            </p:spPr>
            <p:txBody>
              <a:bodyPr wrap="square">
                <a:spAutoFit/>
              </a:bodyPr>
              <a:lstStyle/>
              <a:p>
                <a:pPr algn="ctr"/>
                <a:r>
                  <a:rPr lang="pl-PL" sz="1200" smtClean="0">
                    <a:latin typeface="Calibri" pitchFamily="34" charset="0"/>
                  </a:rPr>
                  <a:t>Office PC</a:t>
                </a:r>
                <a:endParaRPr lang="pl-PL" sz="1200">
                  <a:latin typeface="Calibri" pitchFamily="34" charset="0"/>
                </a:endParaRPr>
              </a:p>
            </p:txBody>
          </p:sp>
          <p:grpSp>
            <p:nvGrpSpPr>
              <p:cNvPr id="194" name="Grupa 191"/>
              <p:cNvGrpSpPr>
                <a:grpSpLocks/>
              </p:cNvGrpSpPr>
              <p:nvPr/>
            </p:nvGrpSpPr>
            <p:grpSpPr bwMode="auto">
              <a:xfrm>
                <a:off x="2877041" y="1371600"/>
                <a:ext cx="652320" cy="779121"/>
                <a:chOff x="1564306" y="2093513"/>
                <a:chExt cx="652320" cy="779416"/>
              </a:xfrm>
            </p:grpSpPr>
            <p:sp>
              <p:nvSpPr>
                <p:cNvPr id="195" name="Prostokąt zaokrąglony 194"/>
                <p:cNvSpPr/>
                <p:nvPr/>
              </p:nvSpPr>
              <p:spPr bwMode="auto">
                <a:xfrm>
                  <a:off x="1564306" y="2093513"/>
                  <a:ext cx="593280" cy="77077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6"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197" name="Obraz 200" descr="admin.png"/>
                <p:cNvPicPr>
                  <a:picLocks noChangeAspect="1"/>
                </p:cNvPicPr>
                <p:nvPr/>
              </p:nvPicPr>
              <p:blipFill>
                <a:blip r:embed="rId3"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204" name="Grupa 203"/>
              <p:cNvGrpSpPr/>
              <p:nvPr/>
            </p:nvGrpSpPr>
            <p:grpSpPr>
              <a:xfrm>
                <a:off x="3657727" y="1990768"/>
                <a:ext cx="1435146" cy="838158"/>
                <a:chOff x="3060655" y="3281763"/>
                <a:chExt cx="1435146" cy="838158"/>
              </a:xfrm>
            </p:grpSpPr>
            <p:sp>
              <p:nvSpPr>
                <p:cNvPr id="200" name="Prostokąt zaokrąglony 199"/>
                <p:cNvSpPr/>
                <p:nvPr/>
              </p:nvSpPr>
              <p:spPr bwMode="auto">
                <a:xfrm>
                  <a:off x="3101235" y="3281763"/>
                  <a:ext cx="1353987" cy="838158"/>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01" name="Obraz 200" descr="1399565533_012.png"/>
                <p:cNvPicPr>
                  <a:picLocks noChangeAspect="1"/>
                </p:cNvPicPr>
                <p:nvPr/>
              </p:nvPicPr>
              <p:blipFill>
                <a:blip r:embed="rId6" cstate="print"/>
                <a:stretch>
                  <a:fillRect/>
                </a:stretch>
              </p:blipFill>
              <p:spPr>
                <a:xfrm>
                  <a:off x="3531161" y="3301933"/>
                  <a:ext cx="494134" cy="494134"/>
                </a:xfrm>
                <a:prstGeom prst="rect">
                  <a:avLst/>
                </a:prstGeom>
              </p:spPr>
            </p:pic>
            <p:sp>
              <p:nvSpPr>
                <p:cNvPr id="202" name="Prostokąt 201"/>
                <p:cNvSpPr/>
                <p:nvPr/>
              </p:nvSpPr>
              <p:spPr>
                <a:xfrm>
                  <a:off x="3060655" y="3769218"/>
                  <a:ext cx="1435146" cy="338554"/>
                </a:xfrm>
                <a:prstGeom prst="rect">
                  <a:avLst/>
                </a:prstGeom>
              </p:spPr>
              <p:txBody>
                <a:bodyPr wrap="square">
                  <a:spAutoFit/>
                </a:bodyPr>
                <a:lstStyle/>
                <a:p>
                  <a:r>
                    <a:rPr lang="pl-PL" sz="800" b="1" smtClean="0"/>
                    <a:t>MySpine </a:t>
                  </a:r>
                  <a:r>
                    <a:rPr lang="pl-PL" sz="800" smtClean="0"/>
                    <a:t>(client application)</a:t>
                  </a:r>
                  <a:endParaRPr lang="pl-PL" sz="800" b="1" smtClean="0"/>
                </a:p>
                <a:p>
                  <a:r>
                    <a:rPr lang="pl-PL" sz="800" smtClean="0"/>
                    <a:t>Requires: </a:t>
                  </a:r>
                  <a:r>
                    <a:rPr lang="pl-PL" sz="800" b="1" smtClean="0"/>
                    <a:t>MS Windows</a:t>
                  </a:r>
                  <a:endParaRPr lang="pl-PL" sz="800" smtClean="0"/>
                </a:p>
              </p:txBody>
            </p:sp>
          </p:grpSp>
        </p:grpSp>
      </p:grpSp>
      <p:grpSp>
        <p:nvGrpSpPr>
          <p:cNvPr id="224" name="Grupa 223"/>
          <p:cNvGrpSpPr/>
          <p:nvPr/>
        </p:nvGrpSpPr>
        <p:grpSpPr>
          <a:xfrm>
            <a:off x="5997155" y="783675"/>
            <a:ext cx="2901548" cy="2340525"/>
            <a:chOff x="5997155" y="783675"/>
            <a:chExt cx="2901548" cy="2340525"/>
          </a:xfrm>
        </p:grpSpPr>
        <p:sp>
          <p:nvSpPr>
            <p:cNvPr id="185" name="pole tekstowe 184"/>
            <p:cNvSpPr txBox="1"/>
            <p:nvPr/>
          </p:nvSpPr>
          <p:spPr>
            <a:xfrm>
              <a:off x="6460859" y="783675"/>
              <a:ext cx="2157450" cy="369332"/>
            </a:xfrm>
            <a:prstGeom prst="rect">
              <a:avLst/>
            </a:prstGeom>
            <a:noFill/>
          </p:spPr>
          <p:txBody>
            <a:bodyPr wrap="none" rtlCol="0">
              <a:spAutoFit/>
            </a:bodyPr>
            <a:lstStyle/>
            <a:p>
              <a:r>
                <a:rPr lang="pl-PL" smtClean="0"/>
                <a:t>There’s a better way!</a:t>
              </a:r>
              <a:endParaRPr lang="en-US"/>
            </a:p>
          </p:txBody>
        </p:sp>
        <p:grpSp>
          <p:nvGrpSpPr>
            <p:cNvPr id="221" name="Grupa 220"/>
            <p:cNvGrpSpPr/>
            <p:nvPr/>
          </p:nvGrpSpPr>
          <p:grpSpPr>
            <a:xfrm>
              <a:off x="5997155" y="1220923"/>
              <a:ext cx="2901548" cy="1903277"/>
              <a:chOff x="5997155" y="1220923"/>
              <a:chExt cx="2901548" cy="1903277"/>
            </a:xfrm>
          </p:grpSpPr>
          <p:sp>
            <p:nvSpPr>
              <p:cNvPr id="205" name="Chmurka 204"/>
              <p:cNvSpPr/>
              <p:nvPr/>
            </p:nvSpPr>
            <p:spPr>
              <a:xfrm>
                <a:off x="6781538" y="1220923"/>
                <a:ext cx="2117165" cy="1903277"/>
              </a:xfrm>
              <a:prstGeom prst="cloud">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1" name="Grupa 210"/>
              <p:cNvGrpSpPr/>
              <p:nvPr/>
            </p:nvGrpSpPr>
            <p:grpSpPr>
              <a:xfrm>
                <a:off x="7076962" y="1826219"/>
                <a:ext cx="1353987" cy="838158"/>
                <a:chOff x="5046003" y="3124200"/>
                <a:chExt cx="1353987" cy="838158"/>
              </a:xfrm>
            </p:grpSpPr>
            <p:sp>
              <p:nvSpPr>
                <p:cNvPr id="207" name="Prostokąt zaokrąglony 206"/>
                <p:cNvSpPr/>
                <p:nvPr/>
              </p:nvSpPr>
              <p:spPr bwMode="auto">
                <a:xfrm>
                  <a:off x="5046003" y="3124200"/>
                  <a:ext cx="1353987" cy="838158"/>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08" name="Obraz 207" descr="1399565533_012.png"/>
                <p:cNvPicPr>
                  <a:picLocks noChangeAspect="1"/>
                </p:cNvPicPr>
                <p:nvPr/>
              </p:nvPicPr>
              <p:blipFill>
                <a:blip r:embed="rId6" cstate="print"/>
                <a:stretch>
                  <a:fillRect/>
                </a:stretch>
              </p:blipFill>
              <p:spPr>
                <a:xfrm>
                  <a:off x="5475929" y="3144370"/>
                  <a:ext cx="494134" cy="494134"/>
                </a:xfrm>
                <a:prstGeom prst="rect">
                  <a:avLst/>
                </a:prstGeom>
              </p:spPr>
            </p:pic>
            <p:sp>
              <p:nvSpPr>
                <p:cNvPr id="209" name="Prostokąt 208"/>
                <p:cNvSpPr/>
                <p:nvPr/>
              </p:nvSpPr>
              <p:spPr>
                <a:xfrm>
                  <a:off x="5115011" y="3611655"/>
                  <a:ext cx="1215971" cy="338554"/>
                </a:xfrm>
                <a:prstGeom prst="rect">
                  <a:avLst/>
                </a:prstGeom>
              </p:spPr>
              <p:txBody>
                <a:bodyPr wrap="square">
                  <a:spAutoFit/>
                </a:bodyPr>
                <a:lstStyle/>
                <a:p>
                  <a:r>
                    <a:rPr lang="pl-PL" sz="800" b="1" smtClean="0"/>
                    <a:t>MySpine </a:t>
                  </a:r>
                  <a:r>
                    <a:rPr lang="pl-PL" sz="800" smtClean="0"/>
                    <a:t>(cloud service)</a:t>
                  </a:r>
                  <a:endParaRPr lang="pl-PL" sz="800" b="1" smtClean="0"/>
                </a:p>
                <a:p>
                  <a:r>
                    <a:rPr lang="pl-PL" sz="800" smtClean="0"/>
                    <a:t>Requires: </a:t>
                  </a:r>
                  <a:r>
                    <a:rPr lang="pl-PL" sz="800" b="1" smtClean="0"/>
                    <a:t>MS Windows</a:t>
                  </a:r>
                  <a:endParaRPr lang="pl-PL" sz="800" smtClean="0"/>
                </a:p>
              </p:txBody>
            </p:sp>
          </p:grpSp>
          <p:sp>
            <p:nvSpPr>
              <p:cNvPr id="210" name="pole tekstowe 191"/>
              <p:cNvSpPr txBox="1">
                <a:spLocks noChangeArrowheads="1"/>
              </p:cNvSpPr>
              <p:nvPr/>
            </p:nvSpPr>
            <p:spPr bwMode="auto">
              <a:xfrm>
                <a:off x="7146881" y="1481663"/>
                <a:ext cx="1687418" cy="276999"/>
              </a:xfrm>
              <a:prstGeom prst="rect">
                <a:avLst/>
              </a:prstGeom>
              <a:noFill/>
              <a:ln w="9525">
                <a:noFill/>
                <a:miter lim="800000"/>
                <a:headEnd/>
                <a:tailEnd/>
              </a:ln>
            </p:spPr>
            <p:txBody>
              <a:bodyPr wrap="square">
                <a:spAutoFit/>
              </a:bodyPr>
              <a:lstStyle/>
              <a:p>
                <a:pPr algn="ctr"/>
                <a:r>
                  <a:rPr lang="pl-PL" sz="1200" smtClean="0">
                    <a:latin typeface="Calibri" pitchFamily="34" charset="0"/>
                  </a:rPr>
                  <a:t>Computational cloud</a:t>
                </a:r>
                <a:endParaRPr lang="pl-PL" sz="1200">
                  <a:latin typeface="Calibri" pitchFamily="34" charset="0"/>
                </a:endParaRPr>
              </a:p>
            </p:txBody>
          </p:sp>
          <p:grpSp>
            <p:nvGrpSpPr>
              <p:cNvPr id="212" name="Grupa 190"/>
              <p:cNvGrpSpPr>
                <a:grpSpLocks/>
              </p:cNvGrpSpPr>
              <p:nvPr/>
            </p:nvGrpSpPr>
            <p:grpSpPr bwMode="auto">
              <a:xfrm>
                <a:off x="5997155" y="2204393"/>
                <a:ext cx="711360" cy="770480"/>
                <a:chOff x="795346" y="2093513"/>
                <a:chExt cx="710640" cy="770480"/>
              </a:xfrm>
            </p:grpSpPr>
            <p:sp>
              <p:nvSpPr>
                <p:cNvPr id="213" name="pole tekstowe 191"/>
                <p:cNvSpPr txBox="1">
                  <a:spLocks noChangeArrowheads="1"/>
                </p:cNvSpPr>
                <p:nvPr/>
              </p:nvSpPr>
              <p:spPr bwMode="auto">
                <a:xfrm>
                  <a:off x="795346" y="2626708"/>
                  <a:ext cx="71064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214" name="Prostokąt zaokrąglony 213"/>
                <p:cNvSpPr/>
                <p:nvPr/>
              </p:nvSpPr>
              <p:spPr bwMode="auto">
                <a:xfrm>
                  <a:off x="854326" y="2093513"/>
                  <a:ext cx="5926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15" name="Obraz 199" descr="admin.png"/>
                <p:cNvPicPr>
                  <a:picLocks noChangeAspect="1"/>
                </p:cNvPicPr>
                <p:nvPr/>
              </p:nvPicPr>
              <p:blipFill>
                <a:blip r:embed="rId4" cstate="print"/>
                <a:srcRect/>
                <a:stretch>
                  <a:fillRect/>
                </a:stretch>
              </p:blipFill>
              <p:spPr bwMode="auto">
                <a:xfrm>
                  <a:off x="967032" y="2171020"/>
                  <a:ext cx="357777" cy="457240"/>
                </a:xfrm>
                <a:prstGeom prst="rect">
                  <a:avLst/>
                </a:prstGeom>
                <a:noFill/>
                <a:ln w="9525">
                  <a:noFill/>
                  <a:miter lim="800000"/>
                  <a:headEnd/>
                  <a:tailEnd/>
                </a:ln>
              </p:spPr>
            </p:pic>
          </p:grpSp>
          <p:grpSp>
            <p:nvGrpSpPr>
              <p:cNvPr id="216" name="Grupa 191"/>
              <p:cNvGrpSpPr>
                <a:grpSpLocks/>
              </p:cNvGrpSpPr>
              <p:nvPr/>
            </p:nvGrpSpPr>
            <p:grpSpPr bwMode="auto">
              <a:xfrm>
                <a:off x="6051995" y="1365147"/>
                <a:ext cx="652320" cy="779121"/>
                <a:chOff x="1564306" y="2093513"/>
                <a:chExt cx="652320" cy="779416"/>
              </a:xfrm>
            </p:grpSpPr>
            <p:sp>
              <p:nvSpPr>
                <p:cNvPr id="217" name="Prostokąt zaokrąglony 216"/>
                <p:cNvSpPr/>
                <p:nvPr/>
              </p:nvSpPr>
              <p:spPr bwMode="auto">
                <a:xfrm>
                  <a:off x="1564306" y="2093513"/>
                  <a:ext cx="593280" cy="77077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18"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219" name="Obraz 200" descr="admin.png"/>
                <p:cNvPicPr>
                  <a:picLocks noChangeAspect="1"/>
                </p:cNvPicPr>
                <p:nvPr/>
              </p:nvPicPr>
              <p:blipFill>
                <a:blip r:embed="rId3" cstate="print"/>
                <a:srcRect/>
                <a:stretch>
                  <a:fillRect/>
                </a:stretch>
              </p:blipFill>
              <p:spPr bwMode="auto">
                <a:xfrm>
                  <a:off x="1707933" y="2171020"/>
                  <a:ext cx="356632" cy="457240"/>
                </a:xfrm>
                <a:prstGeom prst="rect">
                  <a:avLst/>
                </a:prstGeom>
                <a:noFill/>
                <a:ln w="9525">
                  <a:noFill/>
                  <a:miter lim="800000"/>
                  <a:headEnd/>
                  <a:tailEnd/>
                </a:ln>
              </p:spPr>
            </p:pic>
          </p:grpSp>
        </p:grpSp>
      </p:grpSp>
      <p:sp>
        <p:nvSpPr>
          <p:cNvPr id="225" name="pole tekstowe 224"/>
          <p:cNvSpPr txBox="1"/>
          <p:nvPr/>
        </p:nvSpPr>
        <p:spPr>
          <a:xfrm>
            <a:off x="155574" y="3124200"/>
            <a:ext cx="2511425" cy="2246769"/>
          </a:xfrm>
          <a:prstGeom prst="rect">
            <a:avLst/>
          </a:prstGeom>
          <a:noFill/>
        </p:spPr>
        <p:txBody>
          <a:bodyPr wrap="square" rtlCol="0">
            <a:spAutoFit/>
          </a:bodyPr>
          <a:lstStyle/>
          <a:p>
            <a:r>
              <a:rPr lang="pl-PL" sz="1400" smtClean="0"/>
              <a:t>Computations are an inherent part of modern e-science, particularly within the life sciences domain. As the available IT tools grow ever more sophisticated, domain scientists require help from scientific programmers and other IT specialists to be able to perform their research.</a:t>
            </a:r>
            <a:endParaRPr lang="en-US" sz="1400"/>
          </a:p>
        </p:txBody>
      </p:sp>
      <p:sp>
        <p:nvSpPr>
          <p:cNvPr id="226" name="pole tekstowe 225"/>
          <p:cNvSpPr txBox="1"/>
          <p:nvPr/>
        </p:nvSpPr>
        <p:spPr>
          <a:xfrm>
            <a:off x="2743200" y="3124201"/>
            <a:ext cx="2819400" cy="1815882"/>
          </a:xfrm>
          <a:prstGeom prst="rect">
            <a:avLst/>
          </a:prstGeom>
          <a:noFill/>
        </p:spPr>
        <p:txBody>
          <a:bodyPr wrap="square" rtlCol="0">
            <a:spAutoFit/>
          </a:bodyPr>
          <a:lstStyle/>
          <a:p>
            <a:r>
              <a:rPr lang="pl-PL" sz="1400" smtClean="0"/>
              <a:t>When faced with a computational task, the first reaction is to either install the necessary software by oneself or call in help from the IT department. Either way, such traditional setups carry serious drawbacks:</a:t>
            </a:r>
          </a:p>
          <a:p>
            <a:endParaRPr lang="en-US" sz="1400"/>
          </a:p>
        </p:txBody>
      </p:sp>
      <p:sp>
        <p:nvSpPr>
          <p:cNvPr id="227" name="pole tekstowe 226"/>
          <p:cNvSpPr txBox="1"/>
          <p:nvPr/>
        </p:nvSpPr>
        <p:spPr>
          <a:xfrm>
            <a:off x="2819400" y="4648200"/>
            <a:ext cx="2895600" cy="1815882"/>
          </a:xfrm>
          <a:prstGeom prst="rect">
            <a:avLst/>
          </a:prstGeom>
          <a:noFill/>
        </p:spPr>
        <p:txBody>
          <a:bodyPr wrap="square" rtlCol="0">
            <a:spAutoFit/>
          </a:bodyPr>
          <a:lstStyle/>
          <a:p>
            <a:pPr marL="179388" indent="-179388">
              <a:buFont typeface="Arial" pitchFamily="34" charset="0"/>
              <a:buChar char="•"/>
            </a:pPr>
            <a:r>
              <a:rPr lang="pl-PL" sz="1400" smtClean="0">
                <a:solidFill>
                  <a:srgbClr val="FF0000"/>
                </a:solidFill>
              </a:rPr>
              <a:t>You need to provision your own hardware (typically an office PC)</a:t>
            </a:r>
          </a:p>
          <a:p>
            <a:pPr marL="179388" indent="-179388">
              <a:buFont typeface="Arial" pitchFamily="34" charset="0"/>
              <a:buChar char="•"/>
            </a:pPr>
            <a:r>
              <a:rPr lang="pl-PL" sz="1400" smtClean="0">
                <a:solidFill>
                  <a:srgbClr val="FF0000"/>
                </a:solidFill>
              </a:rPr>
              <a:t>A locally running application is only accessible from one place (typically your office)</a:t>
            </a:r>
          </a:p>
          <a:p>
            <a:pPr marL="179388" indent="-179388">
              <a:buFont typeface="Arial" pitchFamily="34" charset="0"/>
              <a:buChar char="•"/>
            </a:pPr>
            <a:r>
              <a:rPr lang="pl-PL" sz="1400" smtClean="0">
                <a:solidFill>
                  <a:srgbClr val="FF0000"/>
                </a:solidFill>
              </a:rPr>
              <a:t>Applications and data cannot be easily transferred to other computers</a:t>
            </a:r>
            <a:endParaRPr lang="en-US" sz="1400">
              <a:solidFill>
                <a:srgbClr val="FF0000"/>
              </a:solidFill>
            </a:endParaRPr>
          </a:p>
        </p:txBody>
      </p:sp>
      <p:sp>
        <p:nvSpPr>
          <p:cNvPr id="228" name="pole tekstowe 227"/>
          <p:cNvSpPr txBox="1"/>
          <p:nvPr/>
        </p:nvSpPr>
        <p:spPr>
          <a:xfrm>
            <a:off x="6096000" y="3124200"/>
            <a:ext cx="2819400" cy="1600438"/>
          </a:xfrm>
          <a:prstGeom prst="rect">
            <a:avLst/>
          </a:prstGeom>
          <a:noFill/>
        </p:spPr>
        <p:txBody>
          <a:bodyPr wrap="square" rtlCol="0">
            <a:spAutoFit/>
          </a:bodyPr>
          <a:lstStyle/>
          <a:p>
            <a:r>
              <a:rPr lang="pl-PL" sz="1400" smtClean="0"/>
              <a:t>Computational clouds enable us to avoid these problems entirely. A cloud-based service can perform all the functions of a locally running application, with the following benefits:</a:t>
            </a:r>
          </a:p>
          <a:p>
            <a:endParaRPr lang="en-US" sz="1400"/>
          </a:p>
        </p:txBody>
      </p:sp>
      <p:sp>
        <p:nvSpPr>
          <p:cNvPr id="229" name="pole tekstowe 228"/>
          <p:cNvSpPr txBox="1"/>
          <p:nvPr/>
        </p:nvSpPr>
        <p:spPr>
          <a:xfrm>
            <a:off x="6096000" y="4419600"/>
            <a:ext cx="2895600" cy="2031325"/>
          </a:xfrm>
          <a:prstGeom prst="rect">
            <a:avLst/>
          </a:prstGeom>
          <a:noFill/>
        </p:spPr>
        <p:txBody>
          <a:bodyPr wrap="square" rtlCol="0">
            <a:spAutoFit/>
          </a:bodyPr>
          <a:lstStyle/>
          <a:p>
            <a:pPr marL="179388" indent="-179388">
              <a:buFont typeface="Arial" pitchFamily="34" charset="0"/>
              <a:buChar char="•"/>
            </a:pPr>
            <a:r>
              <a:rPr lang="pl-PL" sz="1400" smtClean="0">
                <a:solidFill>
                  <a:srgbClr val="24AF68"/>
                </a:solidFill>
              </a:rPr>
              <a:t>The hardware is provided by the cloud operator (and can be vastly more powerful than any local resources you have access to!)</a:t>
            </a:r>
          </a:p>
          <a:p>
            <a:pPr marL="179388" indent="-179388">
              <a:buFont typeface="Arial" pitchFamily="34" charset="0"/>
              <a:buChar char="•"/>
            </a:pPr>
            <a:r>
              <a:rPr lang="pl-PL" sz="1400" smtClean="0">
                <a:solidFill>
                  <a:srgbClr val="24AF68"/>
                </a:solidFill>
              </a:rPr>
              <a:t>A cloud application is available from anywhere</a:t>
            </a:r>
          </a:p>
          <a:p>
            <a:pPr marL="179388" indent="-179388">
              <a:buFont typeface="Arial" pitchFamily="34" charset="0"/>
              <a:buChar char="•"/>
            </a:pPr>
            <a:r>
              <a:rPr lang="pl-PL" sz="1400" smtClean="0">
                <a:solidFill>
                  <a:srgbClr val="24AF68"/>
                </a:solidFill>
              </a:rPr>
              <a:t>Once deployed, the application can be accessed by many users at the click of a button</a:t>
            </a:r>
            <a:endParaRPr lang="en-US" sz="1400">
              <a:solidFill>
                <a:srgbClr val="24AF68"/>
              </a:solidFill>
            </a:endParaRPr>
          </a:p>
        </p:txBody>
      </p:sp>
    </p:spTree>
    <p:extLst>
      <p:ext uri="{BB962C8B-B14F-4D97-AF65-F5344CB8AC3E}">
        <p14:creationId xmlns:p14="http://schemas.microsoft.com/office/powerpoint/2010/main" xmlns="" val="17955139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2"/>
                                        </p:tgtEl>
                                        <p:attrNameLst>
                                          <p:attrName>style.visibility</p:attrName>
                                        </p:attrNameLst>
                                      </p:cBhvr>
                                      <p:to>
                                        <p:strVal val="visible"/>
                                      </p:to>
                                    </p:set>
                                    <p:animEffect transition="in" filter="box(out)">
                                      <p:cBhvr>
                                        <p:cTn id="7" dur="500"/>
                                        <p:tgtEl>
                                          <p:spTgt spid="222"/>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225"/>
                                        </p:tgtEl>
                                        <p:attrNameLst>
                                          <p:attrName>style.visibility</p:attrName>
                                        </p:attrNameLst>
                                      </p:cBhvr>
                                      <p:to>
                                        <p:strVal val="visible"/>
                                      </p:to>
                                    </p:set>
                                    <p:animEffect transition="in" filter="box(out)">
                                      <p:cBhvr>
                                        <p:cTn id="10" dur="500"/>
                                        <p:tgtEl>
                                          <p:spTgt spid="22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32" fill="hold" nodeType="clickEffect">
                                  <p:stCondLst>
                                    <p:cond delay="0"/>
                                  </p:stCondLst>
                                  <p:childTnLst>
                                    <p:set>
                                      <p:cBhvr>
                                        <p:cTn id="14" dur="1" fill="hold">
                                          <p:stCondLst>
                                            <p:cond delay="0"/>
                                          </p:stCondLst>
                                        </p:cTn>
                                        <p:tgtEl>
                                          <p:spTgt spid="223"/>
                                        </p:tgtEl>
                                        <p:attrNameLst>
                                          <p:attrName>style.visibility</p:attrName>
                                        </p:attrNameLst>
                                      </p:cBhvr>
                                      <p:to>
                                        <p:strVal val="visible"/>
                                      </p:to>
                                    </p:set>
                                    <p:animEffect transition="in" filter="box(out)">
                                      <p:cBhvr>
                                        <p:cTn id="15" dur="500"/>
                                        <p:tgtEl>
                                          <p:spTgt spid="223"/>
                                        </p:tgtEl>
                                      </p:cBhvr>
                                    </p:animEffect>
                                  </p:childTnLst>
                                </p:cTn>
                              </p:par>
                              <p:par>
                                <p:cTn id="16" presetID="4" presetClass="entr" presetSubtype="32" fill="hold" grpId="0" nodeType="withEffect">
                                  <p:stCondLst>
                                    <p:cond delay="0"/>
                                  </p:stCondLst>
                                  <p:childTnLst>
                                    <p:set>
                                      <p:cBhvr>
                                        <p:cTn id="17" dur="1" fill="hold">
                                          <p:stCondLst>
                                            <p:cond delay="0"/>
                                          </p:stCondLst>
                                        </p:cTn>
                                        <p:tgtEl>
                                          <p:spTgt spid="226"/>
                                        </p:tgtEl>
                                        <p:attrNameLst>
                                          <p:attrName>style.visibility</p:attrName>
                                        </p:attrNameLst>
                                      </p:cBhvr>
                                      <p:to>
                                        <p:strVal val="visible"/>
                                      </p:to>
                                    </p:set>
                                    <p:animEffect transition="in" filter="box(out)">
                                      <p:cBhvr>
                                        <p:cTn id="18" dur="500"/>
                                        <p:tgtEl>
                                          <p:spTgt spid="22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27">
                                            <p:txEl>
                                              <p:pRg st="0" end="0"/>
                                            </p:txEl>
                                          </p:spTgt>
                                        </p:tgtEl>
                                        <p:attrNameLst>
                                          <p:attrName>style.visibility</p:attrName>
                                        </p:attrNameLst>
                                      </p:cBhvr>
                                      <p:to>
                                        <p:strVal val="visible"/>
                                      </p:to>
                                    </p:set>
                                    <p:animEffect transition="in" filter="box(out)">
                                      <p:cBhvr>
                                        <p:cTn id="23" dur="500"/>
                                        <p:tgtEl>
                                          <p:spTgt spid="22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227">
                                            <p:txEl>
                                              <p:pRg st="1" end="1"/>
                                            </p:txEl>
                                          </p:spTgt>
                                        </p:tgtEl>
                                        <p:attrNameLst>
                                          <p:attrName>style.visibility</p:attrName>
                                        </p:attrNameLst>
                                      </p:cBhvr>
                                      <p:to>
                                        <p:strVal val="visible"/>
                                      </p:to>
                                    </p:set>
                                    <p:animEffect transition="in" filter="box(out)">
                                      <p:cBhvr>
                                        <p:cTn id="28" dur="500"/>
                                        <p:tgtEl>
                                          <p:spTgt spid="22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32" fill="hold" nodeType="clickEffect">
                                  <p:stCondLst>
                                    <p:cond delay="0"/>
                                  </p:stCondLst>
                                  <p:childTnLst>
                                    <p:set>
                                      <p:cBhvr>
                                        <p:cTn id="32" dur="1" fill="hold">
                                          <p:stCondLst>
                                            <p:cond delay="0"/>
                                          </p:stCondLst>
                                        </p:cTn>
                                        <p:tgtEl>
                                          <p:spTgt spid="227">
                                            <p:txEl>
                                              <p:pRg st="2" end="2"/>
                                            </p:txEl>
                                          </p:spTgt>
                                        </p:tgtEl>
                                        <p:attrNameLst>
                                          <p:attrName>style.visibility</p:attrName>
                                        </p:attrNameLst>
                                      </p:cBhvr>
                                      <p:to>
                                        <p:strVal val="visible"/>
                                      </p:to>
                                    </p:set>
                                    <p:animEffect transition="in" filter="box(out)">
                                      <p:cBhvr>
                                        <p:cTn id="33" dur="500"/>
                                        <p:tgtEl>
                                          <p:spTgt spid="22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nodeType="clickEffect">
                                  <p:stCondLst>
                                    <p:cond delay="0"/>
                                  </p:stCondLst>
                                  <p:childTnLst>
                                    <p:set>
                                      <p:cBhvr>
                                        <p:cTn id="37" dur="1" fill="hold">
                                          <p:stCondLst>
                                            <p:cond delay="0"/>
                                          </p:stCondLst>
                                        </p:cTn>
                                        <p:tgtEl>
                                          <p:spTgt spid="224"/>
                                        </p:tgtEl>
                                        <p:attrNameLst>
                                          <p:attrName>style.visibility</p:attrName>
                                        </p:attrNameLst>
                                      </p:cBhvr>
                                      <p:to>
                                        <p:strVal val="visible"/>
                                      </p:to>
                                    </p:set>
                                    <p:animEffect transition="in" filter="box(out)">
                                      <p:cBhvr>
                                        <p:cTn id="38" dur="500"/>
                                        <p:tgtEl>
                                          <p:spTgt spid="224"/>
                                        </p:tgtEl>
                                      </p:cBhvr>
                                    </p:animEffect>
                                  </p:childTnLst>
                                </p:cTn>
                              </p:par>
                              <p:par>
                                <p:cTn id="39" presetID="4" presetClass="entr" presetSubtype="32" fill="hold" grpId="0" nodeType="withEffect">
                                  <p:stCondLst>
                                    <p:cond delay="0"/>
                                  </p:stCondLst>
                                  <p:childTnLst>
                                    <p:set>
                                      <p:cBhvr>
                                        <p:cTn id="40" dur="1" fill="hold">
                                          <p:stCondLst>
                                            <p:cond delay="0"/>
                                          </p:stCondLst>
                                        </p:cTn>
                                        <p:tgtEl>
                                          <p:spTgt spid="228"/>
                                        </p:tgtEl>
                                        <p:attrNameLst>
                                          <p:attrName>style.visibility</p:attrName>
                                        </p:attrNameLst>
                                      </p:cBhvr>
                                      <p:to>
                                        <p:strVal val="visible"/>
                                      </p:to>
                                    </p:set>
                                    <p:animEffect transition="in" filter="box(out)">
                                      <p:cBhvr>
                                        <p:cTn id="41" dur="500"/>
                                        <p:tgtEl>
                                          <p:spTgt spid="228"/>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32" fill="hold" nodeType="clickEffect">
                                  <p:stCondLst>
                                    <p:cond delay="0"/>
                                  </p:stCondLst>
                                  <p:childTnLst>
                                    <p:set>
                                      <p:cBhvr>
                                        <p:cTn id="45" dur="1" fill="hold">
                                          <p:stCondLst>
                                            <p:cond delay="0"/>
                                          </p:stCondLst>
                                        </p:cTn>
                                        <p:tgtEl>
                                          <p:spTgt spid="229">
                                            <p:txEl>
                                              <p:pRg st="0" end="0"/>
                                            </p:txEl>
                                          </p:spTgt>
                                        </p:tgtEl>
                                        <p:attrNameLst>
                                          <p:attrName>style.visibility</p:attrName>
                                        </p:attrNameLst>
                                      </p:cBhvr>
                                      <p:to>
                                        <p:strVal val="visible"/>
                                      </p:to>
                                    </p:set>
                                    <p:animEffect transition="in" filter="box(out)">
                                      <p:cBhvr>
                                        <p:cTn id="46" dur="500"/>
                                        <p:tgtEl>
                                          <p:spTgt spid="229">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32" fill="hold" nodeType="clickEffect">
                                  <p:stCondLst>
                                    <p:cond delay="0"/>
                                  </p:stCondLst>
                                  <p:childTnLst>
                                    <p:set>
                                      <p:cBhvr>
                                        <p:cTn id="50" dur="1" fill="hold">
                                          <p:stCondLst>
                                            <p:cond delay="0"/>
                                          </p:stCondLst>
                                        </p:cTn>
                                        <p:tgtEl>
                                          <p:spTgt spid="229">
                                            <p:txEl>
                                              <p:pRg st="1" end="1"/>
                                            </p:txEl>
                                          </p:spTgt>
                                        </p:tgtEl>
                                        <p:attrNameLst>
                                          <p:attrName>style.visibility</p:attrName>
                                        </p:attrNameLst>
                                      </p:cBhvr>
                                      <p:to>
                                        <p:strVal val="visible"/>
                                      </p:to>
                                    </p:set>
                                    <p:animEffect transition="in" filter="box(out)">
                                      <p:cBhvr>
                                        <p:cTn id="51" dur="500"/>
                                        <p:tgtEl>
                                          <p:spTgt spid="229">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32" fill="hold" nodeType="clickEffect">
                                  <p:stCondLst>
                                    <p:cond delay="0"/>
                                  </p:stCondLst>
                                  <p:childTnLst>
                                    <p:set>
                                      <p:cBhvr>
                                        <p:cTn id="55" dur="1" fill="hold">
                                          <p:stCondLst>
                                            <p:cond delay="0"/>
                                          </p:stCondLst>
                                        </p:cTn>
                                        <p:tgtEl>
                                          <p:spTgt spid="229">
                                            <p:txEl>
                                              <p:pRg st="2" end="2"/>
                                            </p:txEl>
                                          </p:spTgt>
                                        </p:tgtEl>
                                        <p:attrNameLst>
                                          <p:attrName>style.visibility</p:attrName>
                                        </p:attrNameLst>
                                      </p:cBhvr>
                                      <p:to>
                                        <p:strVal val="visible"/>
                                      </p:to>
                                    </p:set>
                                    <p:animEffect transition="in" filter="box(out)">
                                      <p:cBhvr>
                                        <p:cTn id="56" dur="500"/>
                                        <p:tgtEl>
                                          <p:spTgt spid="2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 grpId="0"/>
      <p:bldP spid="226" grpId="0"/>
      <p:bldP spid="2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ymbol zastępczy zawartości 2"/>
          <p:cNvSpPr>
            <a:spLocks noGrp="1"/>
          </p:cNvSpPr>
          <p:nvPr>
            <p:ph idx="4294967295"/>
          </p:nvPr>
        </p:nvSpPr>
        <p:spPr>
          <a:xfrm>
            <a:off x="381000" y="3352800"/>
            <a:ext cx="8428037" cy="3117850"/>
          </a:xfrm>
        </p:spPr>
        <p:txBody>
          <a:bodyPr>
            <a:noAutofit/>
          </a:bodyPr>
          <a:lstStyle/>
          <a:p>
            <a:pPr>
              <a:lnSpc>
                <a:spcPct val="80000"/>
              </a:lnSpc>
              <a:spcAft>
                <a:spcPts val="601"/>
              </a:spcAft>
            </a:pPr>
            <a:r>
              <a:rPr lang="en-US" sz="1800" dirty="0" smtClean="0">
                <a:solidFill>
                  <a:schemeClr val="tx1"/>
                </a:solidFill>
                <a:latin typeface="+mj-lt"/>
                <a:cs typeface="Arial" pitchFamily="34" charset="0"/>
              </a:rPr>
              <a:t>Install/configure </a:t>
            </a:r>
            <a:r>
              <a:rPr lang="pl-PL" sz="1800" dirty="0" err="1" smtClean="0">
                <a:solidFill>
                  <a:schemeClr val="tx1"/>
                </a:solidFill>
                <a:latin typeface="+mj-lt"/>
                <a:cs typeface="Arial" pitchFamily="34" charset="0"/>
              </a:rPr>
              <a:t>each</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application</a:t>
            </a:r>
            <a:r>
              <a:rPr lang="pl-PL" sz="1800" dirty="0" smtClean="0">
                <a:solidFill>
                  <a:schemeClr val="tx1"/>
                </a:solidFill>
                <a:latin typeface="+mj-lt"/>
                <a:cs typeface="Arial" pitchFamily="34" charset="0"/>
              </a:rPr>
              <a:t> s</a:t>
            </a:r>
            <a:r>
              <a:rPr lang="en-US" sz="1800" dirty="0" err="1" smtClean="0">
                <a:solidFill>
                  <a:schemeClr val="tx1"/>
                </a:solidFill>
                <a:latin typeface="+mj-lt"/>
                <a:cs typeface="Arial" pitchFamily="34" charset="0"/>
              </a:rPr>
              <a:t>ervice</a:t>
            </a:r>
            <a:r>
              <a:rPr lang="en-US" sz="1800" dirty="0" smtClean="0">
                <a:solidFill>
                  <a:schemeClr val="tx1"/>
                </a:solidFill>
                <a:latin typeface="+mj-lt"/>
                <a:cs typeface="Arial" pitchFamily="34" charset="0"/>
              </a:rPr>
              <a:t> </a:t>
            </a:r>
            <a:r>
              <a:rPr lang="pl-PL" sz="1800" dirty="0" smtClean="0">
                <a:solidFill>
                  <a:schemeClr val="tx1"/>
                </a:solidFill>
                <a:latin typeface="+mj-lt"/>
                <a:cs typeface="Arial" pitchFamily="34" charset="0"/>
              </a:rPr>
              <a:t>(</a:t>
            </a:r>
            <a:r>
              <a:rPr lang="pl-PL" sz="1800" dirty="0" err="1" smtClean="0">
                <a:solidFill>
                  <a:schemeClr val="tx1"/>
                </a:solidFill>
                <a:latin typeface="+mj-lt"/>
                <a:cs typeface="Arial" pitchFamily="34" charset="0"/>
              </a:rPr>
              <a:t>which</a:t>
            </a:r>
            <a:r>
              <a:rPr lang="pl-PL" sz="1800" dirty="0" smtClean="0">
                <a:solidFill>
                  <a:schemeClr val="tx1"/>
                </a:solidFill>
                <a:latin typeface="+mj-lt"/>
                <a:cs typeface="Arial" pitchFamily="34" charset="0"/>
              </a:rPr>
              <a:t> we </a:t>
            </a:r>
            <a:r>
              <a:rPr lang="pl-PL" sz="1800" dirty="0" err="1" smtClean="0">
                <a:solidFill>
                  <a:schemeClr val="tx1"/>
                </a:solidFill>
                <a:latin typeface="+mj-lt"/>
                <a:cs typeface="Arial" pitchFamily="34" charset="0"/>
              </a:rPr>
              <a:t>call</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an</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Atomic</a:t>
            </a:r>
            <a:r>
              <a:rPr lang="pl-PL" sz="1800" dirty="0" smtClean="0">
                <a:solidFill>
                  <a:schemeClr val="tx1"/>
                </a:solidFill>
                <a:latin typeface="+mj-lt"/>
                <a:cs typeface="Arial" pitchFamily="34" charset="0"/>
              </a:rPr>
              <a:t> Service) </a:t>
            </a:r>
            <a:r>
              <a:rPr lang="en-US" sz="1800" dirty="0" smtClean="0">
                <a:solidFill>
                  <a:schemeClr val="tx1"/>
                </a:solidFill>
                <a:latin typeface="+mj-lt"/>
                <a:cs typeface="Arial" pitchFamily="34" charset="0"/>
              </a:rPr>
              <a:t>once </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then</a:t>
            </a:r>
            <a:r>
              <a:rPr lang="pl-PL" sz="1800" dirty="0" smtClean="0">
                <a:solidFill>
                  <a:schemeClr val="tx1"/>
                </a:solidFill>
                <a:latin typeface="+mj-lt"/>
                <a:cs typeface="Arial" pitchFamily="34" charset="0"/>
              </a:rPr>
              <a:t> </a:t>
            </a:r>
            <a:r>
              <a:rPr lang="en-US" sz="1800" dirty="0" smtClean="0">
                <a:solidFill>
                  <a:schemeClr val="tx1"/>
                </a:solidFill>
                <a:latin typeface="+mj-lt"/>
                <a:cs typeface="Arial" pitchFamily="34" charset="0"/>
              </a:rPr>
              <a:t>use </a:t>
            </a:r>
            <a:r>
              <a:rPr lang="pl-PL" sz="1800" dirty="0" err="1" smtClean="0">
                <a:solidFill>
                  <a:schemeClr val="tx1"/>
                </a:solidFill>
                <a:latin typeface="+mj-lt"/>
                <a:cs typeface="Arial" pitchFamily="34" charset="0"/>
              </a:rPr>
              <a:t>them</a:t>
            </a:r>
            <a:r>
              <a:rPr lang="pl-PL" sz="1800" dirty="0" smtClean="0">
                <a:solidFill>
                  <a:schemeClr val="tx1"/>
                </a:solidFill>
                <a:latin typeface="+mj-lt"/>
                <a:cs typeface="Arial" pitchFamily="34" charset="0"/>
              </a:rPr>
              <a:t> </a:t>
            </a:r>
            <a:r>
              <a:rPr lang="en-US" sz="1800" dirty="0" smtClean="0">
                <a:solidFill>
                  <a:schemeClr val="tx1"/>
                </a:solidFill>
                <a:latin typeface="+mj-lt"/>
                <a:cs typeface="Arial" pitchFamily="34" charset="0"/>
              </a:rPr>
              <a:t>multiple times in different workflows</a:t>
            </a:r>
            <a:r>
              <a:rPr lang="pl-PL" sz="1800" dirty="0" smtClean="0">
                <a:solidFill>
                  <a:schemeClr val="tx1"/>
                </a:solidFill>
                <a:latin typeface="+mj-lt"/>
                <a:cs typeface="Arial" pitchFamily="34" charset="0"/>
              </a:rPr>
              <a:t>;</a:t>
            </a:r>
          </a:p>
          <a:p>
            <a:pPr>
              <a:lnSpc>
                <a:spcPct val="80000"/>
              </a:lnSpc>
              <a:spcAft>
                <a:spcPts val="601"/>
              </a:spcAft>
            </a:pPr>
            <a:r>
              <a:rPr lang="pl-PL" sz="1800" dirty="0" smtClean="0">
                <a:solidFill>
                  <a:schemeClr val="tx1"/>
                </a:solidFill>
                <a:latin typeface="+mj-lt"/>
                <a:cs typeface="Arial" pitchFamily="34" charset="0"/>
              </a:rPr>
              <a:t>Direct </a:t>
            </a:r>
            <a:r>
              <a:rPr lang="pl-PL" sz="1800" dirty="0" err="1" smtClean="0">
                <a:solidFill>
                  <a:schemeClr val="tx1"/>
                </a:solidFill>
                <a:latin typeface="+mj-lt"/>
                <a:cs typeface="Arial" pitchFamily="34" charset="0"/>
              </a:rPr>
              <a:t>access</a:t>
            </a:r>
            <a:r>
              <a:rPr lang="pl-PL" sz="1800" dirty="0" smtClean="0">
                <a:solidFill>
                  <a:schemeClr val="tx1"/>
                </a:solidFill>
                <a:latin typeface="+mj-lt"/>
                <a:cs typeface="Arial" pitchFamily="34" charset="0"/>
              </a:rPr>
              <a:t> to </a:t>
            </a:r>
            <a:r>
              <a:rPr lang="pl-PL" sz="1800" dirty="0" err="1" smtClean="0">
                <a:solidFill>
                  <a:schemeClr val="tx1"/>
                </a:solidFill>
                <a:latin typeface="+mj-lt"/>
                <a:cs typeface="Arial" pitchFamily="34" charset="0"/>
              </a:rPr>
              <a:t>raw</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virtual</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machines</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is</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provided</a:t>
            </a:r>
            <a:r>
              <a:rPr lang="pl-PL" sz="1800" dirty="0" smtClean="0">
                <a:solidFill>
                  <a:schemeClr val="tx1"/>
                </a:solidFill>
                <a:latin typeface="+mj-lt"/>
                <a:cs typeface="Arial" pitchFamily="34" charset="0"/>
              </a:rPr>
              <a:t> for </a:t>
            </a:r>
            <a:r>
              <a:rPr lang="pl-PL" sz="1800" dirty="0" err="1" smtClean="0">
                <a:solidFill>
                  <a:schemeClr val="tx1"/>
                </a:solidFill>
                <a:latin typeface="+mj-lt"/>
                <a:cs typeface="Arial" pitchFamily="34" charset="0"/>
              </a:rPr>
              <a:t>developers</a:t>
            </a:r>
            <a:r>
              <a:rPr lang="pl-PL" sz="1800" dirty="0" smtClean="0">
                <a:solidFill>
                  <a:schemeClr val="tx1"/>
                </a:solidFill>
                <a:latin typeface="+mj-lt"/>
                <a:cs typeface="Arial" pitchFamily="34" charset="0"/>
              </a:rPr>
              <a:t>, with m</a:t>
            </a:r>
            <a:r>
              <a:rPr lang="en-US" sz="1800" dirty="0" err="1" smtClean="0">
                <a:solidFill>
                  <a:schemeClr val="tx1"/>
                </a:solidFill>
                <a:latin typeface="+mj-lt"/>
                <a:cs typeface="Arial" pitchFamily="34" charset="0"/>
              </a:rPr>
              <a:t>ultitudes</a:t>
            </a:r>
            <a:r>
              <a:rPr lang="en-US" sz="1800" dirty="0" smtClean="0">
                <a:solidFill>
                  <a:schemeClr val="tx1"/>
                </a:solidFill>
                <a:latin typeface="+mj-lt"/>
                <a:cs typeface="Arial" pitchFamily="34" charset="0"/>
              </a:rPr>
              <a:t> of operating systems to choose from</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IaaS</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solution</a:t>
            </a:r>
            <a:r>
              <a:rPr lang="pl-PL" sz="1800" dirty="0" smtClean="0">
                <a:solidFill>
                  <a:schemeClr val="tx1"/>
                </a:solidFill>
                <a:latin typeface="+mj-lt"/>
                <a:cs typeface="Arial" pitchFamily="34" charset="0"/>
              </a:rPr>
              <a:t>);</a:t>
            </a:r>
          </a:p>
          <a:p>
            <a:pPr>
              <a:lnSpc>
                <a:spcPct val="80000"/>
              </a:lnSpc>
              <a:spcAft>
                <a:spcPts val="601"/>
              </a:spcAft>
            </a:pPr>
            <a:r>
              <a:rPr lang="en-US" sz="1800" dirty="0" smtClean="0">
                <a:solidFill>
                  <a:schemeClr val="tx1"/>
                </a:solidFill>
                <a:latin typeface="+mj-lt"/>
                <a:cs typeface="Arial" pitchFamily="34" charset="0"/>
              </a:rPr>
              <a:t>Install whatever you want (root access to </a:t>
            </a:r>
            <a:r>
              <a:rPr lang="pl-PL" sz="1800" dirty="0" err="1" smtClean="0">
                <a:solidFill>
                  <a:schemeClr val="tx1"/>
                </a:solidFill>
                <a:latin typeface="+mj-lt"/>
                <a:cs typeface="Arial" pitchFamily="34" charset="0"/>
              </a:rPr>
              <a:t>cloud</a:t>
            </a:r>
            <a:r>
              <a:rPr lang="pl-PL" sz="1800" dirty="0" smtClean="0">
                <a:solidFill>
                  <a:schemeClr val="tx1"/>
                </a:solidFill>
                <a:latin typeface="+mj-lt"/>
                <a:cs typeface="Arial" pitchFamily="34" charset="0"/>
              </a:rPr>
              <a:t> Virtual M</a:t>
            </a:r>
            <a:r>
              <a:rPr lang="en-US" sz="1800" dirty="0" err="1" smtClean="0">
                <a:solidFill>
                  <a:schemeClr val="tx1"/>
                </a:solidFill>
                <a:latin typeface="+mj-lt"/>
                <a:cs typeface="Arial" pitchFamily="34" charset="0"/>
              </a:rPr>
              <a:t>achine</a:t>
            </a:r>
            <a:r>
              <a:rPr lang="pl-PL" sz="1800" dirty="0" smtClean="0">
                <a:solidFill>
                  <a:schemeClr val="tx1"/>
                </a:solidFill>
                <a:latin typeface="+mj-lt"/>
                <a:cs typeface="Arial" pitchFamily="34" charset="0"/>
              </a:rPr>
              <a:t>s</a:t>
            </a:r>
            <a:r>
              <a:rPr lang="en-US" sz="1800" dirty="0" smtClean="0">
                <a:solidFill>
                  <a:schemeClr val="tx1"/>
                </a:solidFill>
                <a:latin typeface="+mj-lt"/>
                <a:cs typeface="Arial" pitchFamily="34" charset="0"/>
              </a:rPr>
              <a:t>)</a:t>
            </a:r>
            <a:r>
              <a:rPr lang="pl-PL" sz="1800" dirty="0" smtClean="0">
                <a:solidFill>
                  <a:schemeClr val="tx1"/>
                </a:solidFill>
                <a:latin typeface="+mj-lt"/>
                <a:cs typeface="Arial" pitchFamily="34" charset="0"/>
              </a:rPr>
              <a:t>;</a:t>
            </a:r>
          </a:p>
          <a:p>
            <a:pPr>
              <a:lnSpc>
                <a:spcPct val="80000"/>
              </a:lnSpc>
              <a:spcAft>
                <a:spcPts val="601"/>
              </a:spcAft>
            </a:pPr>
            <a:r>
              <a:rPr lang="pl-PL" sz="1800" dirty="0" smtClean="0">
                <a:solidFill>
                  <a:schemeClr val="tx1"/>
                </a:solidFill>
                <a:latin typeface="+mj-lt"/>
                <a:cs typeface="Arial" pitchFamily="34" charset="0"/>
              </a:rPr>
              <a:t>The </a:t>
            </a:r>
            <a:r>
              <a:rPr lang="pl-PL" sz="1800" dirty="0" err="1" smtClean="0">
                <a:solidFill>
                  <a:schemeClr val="tx1"/>
                </a:solidFill>
                <a:latin typeface="+mj-lt"/>
                <a:cs typeface="Arial" pitchFamily="34" charset="0"/>
              </a:rPr>
              <a:t>cloud</a:t>
            </a:r>
            <a:r>
              <a:rPr lang="pl-PL" sz="1800" dirty="0" smtClean="0">
                <a:solidFill>
                  <a:schemeClr val="tx1"/>
                </a:solidFill>
                <a:latin typeface="+mj-lt"/>
                <a:cs typeface="Arial" pitchFamily="34" charset="0"/>
              </a:rPr>
              <a:t> platform </a:t>
            </a:r>
            <a:r>
              <a:rPr lang="pl-PL" sz="1800" dirty="0" err="1" smtClean="0">
                <a:solidFill>
                  <a:schemeClr val="tx1"/>
                </a:solidFill>
                <a:latin typeface="+mj-lt"/>
                <a:cs typeface="Arial" pitchFamily="34" charset="0"/>
              </a:rPr>
              <a:t>takes</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over</a:t>
            </a:r>
            <a:r>
              <a:rPr lang="pl-PL" sz="1800" dirty="0" smtClean="0">
                <a:solidFill>
                  <a:schemeClr val="tx1"/>
                </a:solidFill>
                <a:latin typeface="+mj-lt"/>
                <a:cs typeface="Arial" pitchFamily="34" charset="0"/>
              </a:rPr>
              <a:t> management and </a:t>
            </a:r>
            <a:r>
              <a:rPr lang="pl-PL" sz="1800" dirty="0" err="1" smtClean="0">
                <a:solidFill>
                  <a:schemeClr val="tx1"/>
                </a:solidFill>
                <a:latin typeface="+mj-lt"/>
                <a:cs typeface="Arial" pitchFamily="34" charset="0"/>
              </a:rPr>
              <a:t>instantiation</a:t>
            </a:r>
            <a:r>
              <a:rPr lang="pl-PL" sz="1800" dirty="0" smtClean="0">
                <a:solidFill>
                  <a:schemeClr val="tx1"/>
                </a:solidFill>
                <a:latin typeface="+mj-lt"/>
                <a:cs typeface="Arial" pitchFamily="34" charset="0"/>
              </a:rPr>
              <a:t> of </a:t>
            </a:r>
            <a:r>
              <a:rPr lang="pl-PL" sz="1800" dirty="0" err="1" smtClean="0">
                <a:solidFill>
                  <a:schemeClr val="tx1"/>
                </a:solidFill>
                <a:latin typeface="+mj-lt"/>
                <a:cs typeface="Arial" pitchFamily="34" charset="0"/>
              </a:rPr>
              <a:t>Atomic</a:t>
            </a:r>
            <a:r>
              <a:rPr lang="pl-PL" sz="1800" dirty="0" smtClean="0">
                <a:solidFill>
                  <a:schemeClr val="tx1"/>
                </a:solidFill>
                <a:latin typeface="+mj-lt"/>
                <a:cs typeface="Arial" pitchFamily="34" charset="0"/>
              </a:rPr>
              <a:t> Services;</a:t>
            </a:r>
            <a:endParaRPr lang="en-US" sz="1800" dirty="0" smtClean="0">
              <a:solidFill>
                <a:schemeClr val="tx1"/>
              </a:solidFill>
              <a:latin typeface="+mj-lt"/>
              <a:cs typeface="Arial" pitchFamily="34" charset="0"/>
            </a:endParaRPr>
          </a:p>
          <a:p>
            <a:pPr>
              <a:lnSpc>
                <a:spcPct val="80000"/>
              </a:lnSpc>
              <a:spcAft>
                <a:spcPts val="601"/>
              </a:spcAft>
            </a:pPr>
            <a:r>
              <a:rPr lang="en-US" sz="1800" dirty="0" smtClean="0">
                <a:solidFill>
                  <a:schemeClr val="tx1"/>
                </a:solidFill>
                <a:latin typeface="+mj-lt"/>
                <a:cs typeface="Arial" pitchFamily="34" charset="0"/>
              </a:rPr>
              <a:t>Many instances of Atomic Services can be </a:t>
            </a:r>
            <a:r>
              <a:rPr lang="pl-PL" sz="1800" dirty="0" err="1" smtClean="0">
                <a:solidFill>
                  <a:schemeClr val="tx1"/>
                </a:solidFill>
                <a:latin typeface="+mj-lt"/>
                <a:cs typeface="Arial" pitchFamily="34" charset="0"/>
              </a:rPr>
              <a:t>spawned</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simultaneously</a:t>
            </a:r>
            <a:r>
              <a:rPr lang="pl-PL" sz="1800" dirty="0" smtClean="0">
                <a:solidFill>
                  <a:schemeClr val="tx1"/>
                </a:solidFill>
                <a:latin typeface="+mj-lt"/>
                <a:cs typeface="Arial" pitchFamily="34" charset="0"/>
              </a:rPr>
              <a:t>;</a:t>
            </a:r>
            <a:endParaRPr lang="en-US" sz="1800" dirty="0" smtClean="0">
              <a:solidFill>
                <a:schemeClr val="tx1"/>
              </a:solidFill>
              <a:latin typeface="+mj-lt"/>
              <a:cs typeface="Arial" pitchFamily="34" charset="0"/>
            </a:endParaRPr>
          </a:p>
          <a:p>
            <a:pPr>
              <a:lnSpc>
                <a:spcPct val="80000"/>
              </a:lnSpc>
              <a:spcAft>
                <a:spcPts val="601"/>
              </a:spcAft>
            </a:pPr>
            <a:r>
              <a:rPr lang="pl-PL" sz="1800" dirty="0" err="1" smtClean="0">
                <a:solidFill>
                  <a:schemeClr val="tx1"/>
                </a:solidFill>
                <a:latin typeface="+mj-lt"/>
                <a:cs typeface="Arial" pitchFamily="34" charset="0"/>
              </a:rPr>
              <a:t>Large-scale</a:t>
            </a:r>
            <a:r>
              <a:rPr lang="pl-PL" sz="1800" dirty="0" smtClean="0">
                <a:solidFill>
                  <a:schemeClr val="tx1"/>
                </a:solidFill>
                <a:latin typeface="+mj-lt"/>
                <a:cs typeface="Arial" pitchFamily="34" charset="0"/>
              </a:rPr>
              <a:t> </a:t>
            </a:r>
            <a:r>
              <a:rPr lang="en-US" sz="1800" dirty="0" smtClean="0">
                <a:solidFill>
                  <a:schemeClr val="tx1"/>
                </a:solidFill>
                <a:latin typeface="+mj-lt"/>
                <a:cs typeface="Arial" pitchFamily="34" charset="0"/>
              </a:rPr>
              <a:t>computation</a:t>
            </a:r>
            <a:r>
              <a:rPr lang="pl-PL" sz="1800" dirty="0" smtClean="0">
                <a:solidFill>
                  <a:schemeClr val="tx1"/>
                </a:solidFill>
                <a:latin typeface="+mj-lt"/>
                <a:cs typeface="Arial" pitchFamily="34" charset="0"/>
              </a:rPr>
              <a:t>s</a:t>
            </a:r>
            <a:r>
              <a:rPr lang="en-US" sz="1800" dirty="0" smtClean="0">
                <a:solidFill>
                  <a:schemeClr val="tx1"/>
                </a:solidFill>
                <a:latin typeface="+mj-lt"/>
                <a:cs typeface="Arial" pitchFamily="34" charset="0"/>
              </a:rPr>
              <a:t> can be delegated from the PC </a:t>
            </a:r>
            <a:r>
              <a:rPr lang="pl-PL" sz="1800" dirty="0" smtClean="0">
                <a:solidFill>
                  <a:schemeClr val="tx1"/>
                </a:solidFill>
                <a:latin typeface="+mj-lt"/>
                <a:cs typeface="Arial" pitchFamily="34" charset="0"/>
              </a:rPr>
              <a:t>to </a:t>
            </a:r>
            <a:r>
              <a:rPr lang="en-US" sz="1800" dirty="0" smtClean="0">
                <a:solidFill>
                  <a:schemeClr val="tx1"/>
                </a:solidFill>
                <a:latin typeface="+mj-lt"/>
                <a:cs typeface="Arial" pitchFamily="34" charset="0"/>
              </a:rPr>
              <a:t>the cloud/HPC</a:t>
            </a:r>
            <a:r>
              <a:rPr lang="pl-PL" sz="1800" dirty="0" smtClean="0">
                <a:solidFill>
                  <a:schemeClr val="tx1"/>
                </a:solidFill>
                <a:latin typeface="+mj-lt"/>
                <a:cs typeface="Arial" pitchFamily="34" charset="0"/>
              </a:rPr>
              <a:t> via a </a:t>
            </a:r>
            <a:r>
              <a:rPr lang="pl-PL" sz="1800" dirty="0" err="1" smtClean="0">
                <a:solidFill>
                  <a:schemeClr val="tx1"/>
                </a:solidFill>
                <a:latin typeface="+mj-lt"/>
                <a:cs typeface="Arial" pitchFamily="34" charset="0"/>
              </a:rPr>
              <a:t>dedicated</a:t>
            </a:r>
            <a:r>
              <a:rPr lang="pl-PL" sz="1800" dirty="0" smtClean="0">
                <a:solidFill>
                  <a:schemeClr val="tx1"/>
                </a:solidFill>
                <a:latin typeface="+mj-lt"/>
                <a:cs typeface="Arial" pitchFamily="34" charset="0"/>
              </a:rPr>
              <a:t> </a:t>
            </a:r>
            <a:r>
              <a:rPr lang="pl-PL" sz="1800" dirty="0" err="1" smtClean="0">
                <a:solidFill>
                  <a:schemeClr val="tx1"/>
                </a:solidFill>
                <a:latin typeface="+mj-lt"/>
                <a:cs typeface="Arial" pitchFamily="34" charset="0"/>
              </a:rPr>
              <a:t>interface</a:t>
            </a:r>
            <a:r>
              <a:rPr lang="pl-PL" sz="1800" dirty="0" smtClean="0">
                <a:solidFill>
                  <a:schemeClr val="tx1"/>
                </a:solidFill>
                <a:latin typeface="+mj-lt"/>
                <a:cs typeface="Arial" pitchFamily="34" charset="0"/>
              </a:rPr>
              <a:t>.</a:t>
            </a:r>
            <a:endParaRPr lang="en-US" sz="1800" dirty="0" smtClean="0">
              <a:solidFill>
                <a:schemeClr val="tx1"/>
              </a:solidFill>
              <a:latin typeface="+mj-lt"/>
              <a:cs typeface="Arial" pitchFamily="34" charset="0"/>
            </a:endParaRPr>
          </a:p>
        </p:txBody>
      </p:sp>
      <p:sp>
        <p:nvSpPr>
          <p:cNvPr id="22" name="Title 1"/>
          <p:cNvSpPr>
            <a:spLocks noGrp="1"/>
          </p:cNvSpPr>
          <p:nvPr>
            <p:ph type="title" idx="4294967295"/>
          </p:nvPr>
        </p:nvSpPr>
        <p:spPr>
          <a:xfrm>
            <a:off x="1398588" y="14288"/>
            <a:ext cx="6983412" cy="1036637"/>
          </a:xfrm>
        </p:spPr>
        <p:txBody>
          <a:bodyPr/>
          <a:lstStyle/>
          <a:p>
            <a:r>
              <a:rPr lang="en-US" sz="2800" dirty="0">
                <a:latin typeface="+mj-lt"/>
              </a:rPr>
              <a:t>B</a:t>
            </a:r>
            <a:r>
              <a:rPr lang="pl-PL" sz="2800" dirty="0" err="1">
                <a:latin typeface="+mj-lt"/>
              </a:rPr>
              <a:t>asic</a:t>
            </a:r>
            <a:r>
              <a:rPr lang="en-US" sz="2800" dirty="0">
                <a:latin typeface="+mj-lt"/>
              </a:rPr>
              <a:t> functionality of </a:t>
            </a:r>
            <a:r>
              <a:rPr lang="pl-PL" sz="2800" dirty="0" err="1" smtClean="0">
                <a:latin typeface="+mj-lt"/>
              </a:rPr>
              <a:t>the</a:t>
            </a:r>
            <a:r>
              <a:rPr lang="pl-PL" sz="2800" dirty="0" smtClean="0">
                <a:latin typeface="+mj-lt"/>
              </a:rPr>
              <a:t> </a:t>
            </a:r>
            <a:r>
              <a:rPr lang="en-US" sz="2800" dirty="0" smtClean="0">
                <a:latin typeface="+mj-lt"/>
              </a:rPr>
              <a:t>cloud </a:t>
            </a:r>
            <a:r>
              <a:rPr lang="en-US" sz="2800" dirty="0">
                <a:latin typeface="+mj-lt"/>
              </a:rPr>
              <a:t>platform</a:t>
            </a:r>
          </a:p>
        </p:txBody>
      </p:sp>
      <p:pic>
        <p:nvPicPr>
          <p:cNvPr id="17412" name="Obraz 86" descr="admin.png"/>
          <p:cNvPicPr>
            <a:picLocks noChangeAspect="1"/>
          </p:cNvPicPr>
          <p:nvPr/>
        </p:nvPicPr>
        <p:blipFill>
          <a:blip r:embed="rId2" cstate="print"/>
          <a:srcRect/>
          <a:stretch>
            <a:fillRect/>
          </a:stretch>
        </p:blipFill>
        <p:spPr bwMode="auto">
          <a:xfrm>
            <a:off x="783360" y="1337901"/>
            <a:ext cx="498240" cy="636547"/>
          </a:xfrm>
          <a:prstGeom prst="rect">
            <a:avLst/>
          </a:prstGeom>
          <a:noFill/>
          <a:ln w="9525">
            <a:noFill/>
            <a:miter lim="800000"/>
            <a:headEnd/>
            <a:tailEnd/>
          </a:ln>
        </p:spPr>
      </p:pic>
      <p:sp>
        <p:nvSpPr>
          <p:cNvPr id="6" name="Chmurka 5"/>
          <p:cNvSpPr/>
          <p:nvPr/>
        </p:nvSpPr>
        <p:spPr>
          <a:xfrm>
            <a:off x="3657600" y="1012427"/>
            <a:ext cx="2155680" cy="2024853"/>
          </a:xfrm>
          <a:prstGeom prst="cloud">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14" name="Obraz 6" descr="1345535114_Desktop.png"/>
          <p:cNvPicPr>
            <a:picLocks noChangeAspect="1"/>
          </p:cNvPicPr>
          <p:nvPr/>
        </p:nvPicPr>
        <p:blipFill>
          <a:blip r:embed="rId3" cstate="print">
            <a:lum bright="14000"/>
          </a:blip>
          <a:srcRect/>
          <a:stretch>
            <a:fillRect/>
          </a:stretch>
        </p:blipFill>
        <p:spPr bwMode="auto">
          <a:xfrm>
            <a:off x="1504800" y="1273094"/>
            <a:ext cx="718560" cy="718636"/>
          </a:xfrm>
          <a:prstGeom prst="rect">
            <a:avLst/>
          </a:prstGeom>
          <a:noFill/>
          <a:ln w="9525">
            <a:noFill/>
            <a:miter lim="800000"/>
            <a:headEnd/>
            <a:tailEnd/>
          </a:ln>
        </p:spPr>
      </p:pic>
      <p:sp>
        <p:nvSpPr>
          <p:cNvPr id="8" name="Strzałka w prawo 7"/>
          <p:cNvSpPr/>
          <p:nvPr/>
        </p:nvSpPr>
        <p:spPr>
          <a:xfrm>
            <a:off x="2351521" y="1600008"/>
            <a:ext cx="1828800" cy="19586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16" name="pole tekstowe 8"/>
          <p:cNvSpPr txBox="1">
            <a:spLocks noChangeArrowheads="1"/>
          </p:cNvSpPr>
          <p:nvPr/>
        </p:nvSpPr>
        <p:spPr bwMode="auto">
          <a:xfrm>
            <a:off x="636480" y="1937004"/>
            <a:ext cx="759019"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Developer</a:t>
            </a:r>
            <a:endParaRPr lang="en-US" sz="1100">
              <a:solidFill>
                <a:prstClr val="black"/>
              </a:solidFill>
            </a:endParaRPr>
          </a:p>
        </p:txBody>
      </p:sp>
      <p:sp>
        <p:nvSpPr>
          <p:cNvPr id="17417" name="pole tekstowe 9"/>
          <p:cNvSpPr txBox="1">
            <a:spLocks noChangeArrowheads="1"/>
          </p:cNvSpPr>
          <p:nvPr/>
        </p:nvSpPr>
        <p:spPr bwMode="auto">
          <a:xfrm>
            <a:off x="1440001" y="1926923"/>
            <a:ext cx="845280" cy="250586"/>
          </a:xfrm>
          <a:prstGeom prst="rect">
            <a:avLst/>
          </a:prstGeom>
          <a:noFill/>
          <a:ln w="9525">
            <a:noFill/>
            <a:miter lim="800000"/>
            <a:headEnd/>
            <a:tailEnd/>
          </a:ln>
        </p:spPr>
        <p:txBody>
          <a:bodyPr wrap="none" lIns="82945" tIns="41473" rIns="82945" bIns="41473">
            <a:spAutoFit/>
          </a:bodyPr>
          <a:lstStyle/>
          <a:p>
            <a:r>
              <a:rPr lang="pl-PL" sz="1100" dirty="0" err="1">
                <a:solidFill>
                  <a:prstClr val="black"/>
                </a:solidFill>
              </a:rPr>
              <a:t>Application</a:t>
            </a:r>
            <a:endParaRPr lang="en-US" sz="1100" dirty="0">
              <a:solidFill>
                <a:prstClr val="black"/>
              </a:solidFill>
            </a:endParaRPr>
          </a:p>
        </p:txBody>
      </p:sp>
      <p:pic>
        <p:nvPicPr>
          <p:cNvPr id="17418" name="Obraz 10" descr="1345535114_Desktop.png"/>
          <p:cNvPicPr>
            <a:picLocks noChangeAspect="1"/>
          </p:cNvPicPr>
          <p:nvPr/>
        </p:nvPicPr>
        <p:blipFill>
          <a:blip r:embed="rId3" cstate="print"/>
          <a:srcRect/>
          <a:stretch>
            <a:fillRect/>
          </a:stretch>
        </p:blipFill>
        <p:spPr bwMode="auto">
          <a:xfrm>
            <a:off x="4311361" y="1273094"/>
            <a:ext cx="718560" cy="718636"/>
          </a:xfrm>
          <a:prstGeom prst="rect">
            <a:avLst/>
          </a:prstGeom>
          <a:noFill/>
          <a:ln w="9525">
            <a:noFill/>
            <a:miter lim="800000"/>
            <a:headEnd/>
            <a:tailEnd/>
          </a:ln>
        </p:spPr>
      </p:pic>
      <p:sp>
        <p:nvSpPr>
          <p:cNvPr id="17419" name="pole tekstowe 11"/>
          <p:cNvSpPr txBox="1">
            <a:spLocks noChangeArrowheads="1"/>
          </p:cNvSpPr>
          <p:nvPr/>
        </p:nvSpPr>
        <p:spPr bwMode="auto">
          <a:xfrm>
            <a:off x="2324353" y="1208287"/>
            <a:ext cx="1504414" cy="422310"/>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Install</a:t>
            </a:r>
            <a:r>
              <a:rPr lang="pl-PL" sz="1100">
                <a:solidFill>
                  <a:prstClr val="black"/>
                </a:solidFill>
              </a:rPr>
              <a:t> any scientific</a:t>
            </a:r>
          </a:p>
          <a:p>
            <a:pPr algn="ctr"/>
            <a:r>
              <a:rPr lang="pl-PL" sz="1100">
                <a:solidFill>
                  <a:prstClr val="black"/>
                </a:solidFill>
              </a:rPr>
              <a:t>application in the cloud</a:t>
            </a:r>
            <a:endParaRPr lang="en-US" sz="1100" b="1">
              <a:solidFill>
                <a:prstClr val="black"/>
              </a:solidFill>
            </a:endParaRPr>
          </a:p>
        </p:txBody>
      </p:sp>
      <p:sp>
        <p:nvSpPr>
          <p:cNvPr id="13" name="Strzałka w prawo 12"/>
          <p:cNvSpPr/>
          <p:nvPr/>
        </p:nvSpPr>
        <p:spPr>
          <a:xfrm>
            <a:off x="5159521" y="1600008"/>
            <a:ext cx="2351520" cy="195861"/>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pic>
        <p:nvPicPr>
          <p:cNvPr id="17421" name="Obraz 87" descr="admin.png"/>
          <p:cNvPicPr>
            <a:picLocks noChangeAspect="1"/>
          </p:cNvPicPr>
          <p:nvPr/>
        </p:nvPicPr>
        <p:blipFill>
          <a:blip r:embed="rId4" cstate="print"/>
          <a:srcRect/>
          <a:stretch>
            <a:fillRect/>
          </a:stretch>
        </p:blipFill>
        <p:spPr bwMode="auto">
          <a:xfrm>
            <a:off x="7636321" y="1273094"/>
            <a:ext cx="496800" cy="637987"/>
          </a:xfrm>
          <a:prstGeom prst="rect">
            <a:avLst/>
          </a:prstGeom>
          <a:noFill/>
          <a:ln w="9525">
            <a:noFill/>
            <a:miter lim="800000"/>
            <a:headEnd/>
            <a:tailEnd/>
          </a:ln>
        </p:spPr>
      </p:pic>
      <p:sp>
        <p:nvSpPr>
          <p:cNvPr id="17422" name="pole tekstowe 14"/>
          <p:cNvSpPr txBox="1">
            <a:spLocks noChangeArrowheads="1"/>
          </p:cNvSpPr>
          <p:nvPr/>
        </p:nvSpPr>
        <p:spPr bwMode="auto">
          <a:xfrm>
            <a:off x="7505280" y="1860676"/>
            <a:ext cx="659520" cy="252027"/>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End user</a:t>
            </a:r>
            <a:endParaRPr lang="en-US" sz="1100">
              <a:solidFill>
                <a:prstClr val="black"/>
              </a:solidFill>
            </a:endParaRPr>
          </a:p>
        </p:txBody>
      </p:sp>
      <p:sp>
        <p:nvSpPr>
          <p:cNvPr id="17423" name="pole tekstowe 15"/>
          <p:cNvSpPr txBox="1">
            <a:spLocks noChangeArrowheads="1"/>
          </p:cNvSpPr>
          <p:nvPr/>
        </p:nvSpPr>
        <p:spPr bwMode="auto">
          <a:xfrm>
            <a:off x="5990063" y="1731062"/>
            <a:ext cx="1387395"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Access</a:t>
            </a:r>
            <a:r>
              <a:rPr lang="pl-PL" sz="1100">
                <a:solidFill>
                  <a:prstClr val="black"/>
                </a:solidFill>
              </a:rPr>
              <a:t> available</a:t>
            </a:r>
          </a:p>
          <a:p>
            <a:pPr algn="ctr"/>
            <a:r>
              <a:rPr lang="pl-PL" sz="1100">
                <a:solidFill>
                  <a:prstClr val="black"/>
                </a:solidFill>
              </a:rPr>
              <a:t>applications and data</a:t>
            </a:r>
          </a:p>
          <a:p>
            <a:pPr algn="ctr"/>
            <a:r>
              <a:rPr lang="pl-PL" sz="1100">
                <a:solidFill>
                  <a:prstClr val="black"/>
                </a:solidFill>
              </a:rPr>
              <a:t>in a secure manner</a:t>
            </a:r>
            <a:endParaRPr lang="en-US" sz="1100">
              <a:solidFill>
                <a:prstClr val="black"/>
              </a:solidFill>
            </a:endParaRPr>
          </a:p>
        </p:txBody>
      </p:sp>
      <p:pic>
        <p:nvPicPr>
          <p:cNvPr id="17424" name="Obraz 85" descr="admin.png"/>
          <p:cNvPicPr>
            <a:picLocks noChangeAspect="1"/>
          </p:cNvPicPr>
          <p:nvPr/>
        </p:nvPicPr>
        <p:blipFill>
          <a:blip r:embed="rId5" cstate="print"/>
          <a:srcRect/>
          <a:stretch>
            <a:fillRect/>
          </a:stretch>
        </p:blipFill>
        <p:spPr bwMode="auto">
          <a:xfrm>
            <a:off x="1697761" y="2318644"/>
            <a:ext cx="498240" cy="659589"/>
          </a:xfrm>
          <a:prstGeom prst="rect">
            <a:avLst/>
          </a:prstGeom>
          <a:noFill/>
          <a:ln w="9525">
            <a:noFill/>
            <a:miter lim="800000"/>
            <a:headEnd/>
            <a:tailEnd/>
          </a:ln>
        </p:spPr>
      </p:pic>
      <p:sp>
        <p:nvSpPr>
          <p:cNvPr id="17425" name="pole tekstowe 17"/>
          <p:cNvSpPr txBox="1">
            <a:spLocks noChangeArrowheads="1"/>
          </p:cNvSpPr>
          <p:nvPr/>
        </p:nvSpPr>
        <p:spPr bwMode="auto">
          <a:xfrm>
            <a:off x="1437120" y="2916307"/>
            <a:ext cx="960997" cy="253033"/>
          </a:xfrm>
          <a:prstGeom prst="rect">
            <a:avLst/>
          </a:prstGeom>
          <a:noFill/>
          <a:ln w="9525">
            <a:noFill/>
            <a:miter lim="800000"/>
            <a:headEnd/>
            <a:tailEnd/>
          </a:ln>
        </p:spPr>
        <p:txBody>
          <a:bodyPr wrap="none" lIns="82945" tIns="41473" rIns="82945" bIns="41473">
            <a:spAutoFit/>
          </a:bodyPr>
          <a:lstStyle/>
          <a:p>
            <a:r>
              <a:rPr lang="pl-PL" sz="1100">
                <a:solidFill>
                  <a:prstClr val="black"/>
                </a:solidFill>
              </a:rPr>
              <a:t>Administrator</a:t>
            </a:r>
            <a:endParaRPr lang="en-US" sz="1100">
              <a:solidFill>
                <a:prstClr val="black"/>
              </a:solidFill>
            </a:endParaRPr>
          </a:p>
        </p:txBody>
      </p:sp>
      <p:sp>
        <p:nvSpPr>
          <p:cNvPr id="19" name="pole tekstowe 18"/>
          <p:cNvSpPr txBox="1"/>
          <p:nvPr/>
        </p:nvSpPr>
        <p:spPr>
          <a:xfrm>
            <a:off x="3950207" y="2291281"/>
            <a:ext cx="1318466" cy="437699"/>
          </a:xfrm>
          <a:prstGeom prst="rect">
            <a:avLst/>
          </a:prstGeom>
          <a:noFill/>
        </p:spPr>
        <p:txBody>
          <a:bodyPr wrap="none" lIns="82945" tIns="41473" rIns="82945" bIns="41473">
            <a:spAutoFit/>
          </a:bodyPr>
          <a:lstStyle/>
          <a:p>
            <a:pPr algn="ctr">
              <a:defRPr/>
            </a:pPr>
            <a:r>
              <a:rPr lang="pl-PL" sz="1100">
                <a:solidFill>
                  <a:srgbClr val="F79646"/>
                </a:solidFill>
                <a:cs typeface="Calibri" pitchFamily="34" charset="0"/>
              </a:rPr>
              <a:t>Cloud infrastructure</a:t>
            </a:r>
          </a:p>
          <a:p>
            <a:pPr algn="ctr">
              <a:defRPr/>
            </a:pPr>
            <a:r>
              <a:rPr lang="pl-PL" sz="1100">
                <a:solidFill>
                  <a:srgbClr val="F79646"/>
                </a:solidFill>
                <a:cs typeface="Calibri" pitchFamily="34" charset="0"/>
              </a:rPr>
              <a:t>for e-science</a:t>
            </a:r>
            <a:endParaRPr lang="en-US" sz="1100">
              <a:solidFill>
                <a:srgbClr val="F79646"/>
              </a:solidFill>
              <a:cs typeface="Calibri" pitchFamily="34" charset="0"/>
            </a:endParaRPr>
          </a:p>
        </p:txBody>
      </p:sp>
      <p:sp>
        <p:nvSpPr>
          <p:cNvPr id="20" name="Strzałka w prawo 19"/>
          <p:cNvSpPr/>
          <p:nvPr/>
        </p:nvSpPr>
        <p:spPr>
          <a:xfrm>
            <a:off x="2220480" y="2383450"/>
            <a:ext cx="1437120" cy="195861"/>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a:solidFill>
                <a:prstClr val="white"/>
              </a:solidFill>
            </a:endParaRPr>
          </a:p>
        </p:txBody>
      </p:sp>
      <p:sp>
        <p:nvSpPr>
          <p:cNvPr id="17428" name="pole tekstowe 20"/>
          <p:cNvSpPr txBox="1">
            <a:spLocks noChangeArrowheads="1"/>
          </p:cNvSpPr>
          <p:nvPr/>
        </p:nvSpPr>
        <p:spPr bwMode="auto">
          <a:xfrm>
            <a:off x="2319571" y="2514504"/>
            <a:ext cx="1485178" cy="606976"/>
          </a:xfrm>
          <a:prstGeom prst="rect">
            <a:avLst/>
          </a:prstGeom>
          <a:noFill/>
          <a:ln w="9525">
            <a:noFill/>
            <a:miter lim="800000"/>
            <a:headEnd/>
            <a:tailEnd/>
          </a:ln>
        </p:spPr>
        <p:txBody>
          <a:bodyPr wrap="none" lIns="82945" tIns="41473" rIns="82945" bIns="41473">
            <a:spAutoFit/>
          </a:bodyPr>
          <a:lstStyle/>
          <a:p>
            <a:pPr algn="ctr"/>
            <a:r>
              <a:rPr lang="pl-PL" sz="1100" b="1">
                <a:solidFill>
                  <a:prstClr val="black"/>
                </a:solidFill>
              </a:rPr>
              <a:t>Manage</a:t>
            </a:r>
            <a:r>
              <a:rPr lang="pl-PL" sz="1100">
                <a:solidFill>
                  <a:prstClr val="black"/>
                </a:solidFill>
              </a:rPr>
              <a:t> cloud</a:t>
            </a:r>
          </a:p>
          <a:p>
            <a:pPr algn="ctr"/>
            <a:r>
              <a:rPr lang="pl-PL" sz="1100">
                <a:solidFill>
                  <a:prstClr val="black"/>
                </a:solidFill>
              </a:rPr>
              <a:t>computing and storage</a:t>
            </a:r>
          </a:p>
          <a:p>
            <a:pPr algn="ctr"/>
            <a:r>
              <a:rPr lang="pl-PL" sz="1100">
                <a:solidFill>
                  <a:prstClr val="black"/>
                </a:solidFill>
              </a:rPr>
              <a:t>resources</a:t>
            </a:r>
            <a:endParaRPr lang="en-US" sz="1100">
              <a:solidFill>
                <a:prstClr val="black"/>
              </a:solidFill>
            </a:endParaRPr>
          </a:p>
        </p:txBody>
      </p:sp>
      <p:sp>
        <p:nvSpPr>
          <p:cNvPr id="17429" name="pole tekstowe 21"/>
          <p:cNvSpPr txBox="1">
            <a:spLocks noChangeArrowheads="1"/>
          </p:cNvSpPr>
          <p:nvPr/>
        </p:nvSpPr>
        <p:spPr bwMode="auto">
          <a:xfrm>
            <a:off x="3972960" y="1926923"/>
            <a:ext cx="1357920" cy="250586"/>
          </a:xfrm>
          <a:prstGeom prst="rect">
            <a:avLst/>
          </a:prstGeom>
          <a:noFill/>
          <a:ln w="9525">
            <a:noFill/>
            <a:miter lim="800000"/>
            <a:headEnd/>
            <a:tailEnd/>
          </a:ln>
        </p:spPr>
        <p:txBody>
          <a:bodyPr wrap="none" lIns="82945" tIns="41473" rIns="82945" bIns="41473">
            <a:spAutoFit/>
          </a:bodyPr>
          <a:lstStyle/>
          <a:p>
            <a:r>
              <a:rPr lang="pl-PL" sz="1100" dirty="0" err="1">
                <a:solidFill>
                  <a:prstClr val="black"/>
                </a:solidFill>
              </a:rPr>
              <a:t>Managed</a:t>
            </a:r>
            <a:r>
              <a:rPr lang="pl-PL" sz="1100" dirty="0">
                <a:solidFill>
                  <a:prstClr val="black"/>
                </a:solidFill>
              </a:rPr>
              <a:t> </a:t>
            </a:r>
            <a:r>
              <a:rPr lang="pl-PL" sz="1100" dirty="0" err="1">
                <a:solidFill>
                  <a:prstClr val="black"/>
                </a:solidFill>
              </a:rPr>
              <a:t>application</a:t>
            </a:r>
            <a:endParaRPr lang="en-US" sz="1100" dirty="0">
              <a:solidFill>
                <a:prstClr val="black"/>
              </a:solidFill>
            </a:endParaRPr>
          </a:p>
        </p:txBody>
      </p:sp>
    </p:spTree>
    <p:extLst>
      <p:ext uri="{BB962C8B-B14F-4D97-AF65-F5344CB8AC3E}">
        <p14:creationId xmlns:p14="http://schemas.microsoft.com/office/powerpoint/2010/main" xmlns="" val="159516781"/>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290593-E10C-3642-8720-496C4E50AFEB}" type="slidenum">
              <a:rPr lang="en-GB" smtClean="0"/>
              <a:pPr/>
              <a:t>5</a:t>
            </a:fld>
            <a:endParaRPr lang="en-GB"/>
          </a:p>
        </p:txBody>
      </p:sp>
      <p:sp>
        <p:nvSpPr>
          <p:cNvPr id="2" name="Title 1"/>
          <p:cNvSpPr>
            <a:spLocks noGrp="1"/>
          </p:cNvSpPr>
          <p:nvPr>
            <p:ph type="title" idx="4294967295"/>
          </p:nvPr>
        </p:nvSpPr>
        <p:spPr>
          <a:xfrm>
            <a:off x="457200" y="152400"/>
            <a:ext cx="7881115" cy="685800"/>
          </a:xfrm>
        </p:spPr>
        <p:txBody>
          <a:bodyPr/>
          <a:lstStyle/>
          <a:p>
            <a:r>
              <a:rPr lang="pl-PL" sz="2800" smtClean="0">
                <a:solidFill>
                  <a:srgbClr val="2C3E50"/>
                </a:solidFill>
                <a:latin typeface="+mj-lt"/>
              </a:rPr>
              <a:t>VPH-Share Computational Cloud: developers’ view</a:t>
            </a:r>
            <a:endParaRPr lang="en-GB" sz="2800" dirty="0">
              <a:solidFill>
                <a:srgbClr val="3F3F3F"/>
              </a:solidFill>
              <a:latin typeface="+mj-lt"/>
            </a:endParaRPr>
          </a:p>
        </p:txBody>
      </p:sp>
      <p:sp>
        <p:nvSpPr>
          <p:cNvPr id="9" name="Chmurka 8"/>
          <p:cNvSpPr/>
          <p:nvPr/>
        </p:nvSpPr>
        <p:spPr>
          <a:xfrm>
            <a:off x="152466" y="838200"/>
            <a:ext cx="5562534" cy="3304185"/>
          </a:xfrm>
          <a:prstGeom prst="cloud">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upa 210"/>
          <p:cNvGrpSpPr/>
          <p:nvPr/>
        </p:nvGrpSpPr>
        <p:grpSpPr>
          <a:xfrm>
            <a:off x="893946" y="1519600"/>
            <a:ext cx="1353987" cy="702899"/>
            <a:chOff x="5046003" y="3124200"/>
            <a:chExt cx="1353987" cy="702899"/>
          </a:xfrm>
        </p:grpSpPr>
        <p:sp>
          <p:nvSpPr>
            <p:cNvPr id="20" name="Prostokąt zaokrąglony 19"/>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1" name="Obraz 20"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22" name="Prostokąt 21"/>
            <p:cNvSpPr/>
            <p:nvPr/>
          </p:nvSpPr>
          <p:spPr>
            <a:xfrm>
              <a:off x="5046003" y="3611655"/>
              <a:ext cx="1353987" cy="215444"/>
            </a:xfrm>
            <a:prstGeom prst="rect">
              <a:avLst/>
            </a:prstGeom>
          </p:spPr>
          <p:txBody>
            <a:bodyPr wrap="square">
              <a:spAutoFit/>
            </a:bodyPr>
            <a:lstStyle/>
            <a:p>
              <a:r>
                <a:rPr lang="pl-PL" sz="800" b="1" smtClean="0"/>
                <a:t>MySpine v22 </a:t>
              </a:r>
              <a:r>
                <a:rPr lang="pl-PL" sz="800" smtClean="0"/>
                <a:t>(cloud service)</a:t>
              </a:r>
              <a:endParaRPr lang="pl-PL" sz="800" b="1" smtClean="0"/>
            </a:p>
          </p:txBody>
        </p:sp>
      </p:grpSp>
      <p:grpSp>
        <p:nvGrpSpPr>
          <p:cNvPr id="23" name="Grupa 210"/>
          <p:cNvGrpSpPr/>
          <p:nvPr/>
        </p:nvGrpSpPr>
        <p:grpSpPr>
          <a:xfrm>
            <a:off x="589146" y="2298699"/>
            <a:ext cx="1353987" cy="702899"/>
            <a:chOff x="5046003" y="3124200"/>
            <a:chExt cx="1353987" cy="702899"/>
          </a:xfrm>
        </p:grpSpPr>
        <p:sp>
          <p:nvSpPr>
            <p:cNvPr id="24" name="Prostokąt zaokrąglony 23"/>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5" name="Obraz 24"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26" name="Prostokąt 25"/>
            <p:cNvSpPr/>
            <p:nvPr/>
          </p:nvSpPr>
          <p:spPr>
            <a:xfrm>
              <a:off x="5046003" y="3611655"/>
              <a:ext cx="1353987" cy="215444"/>
            </a:xfrm>
            <a:prstGeom prst="rect">
              <a:avLst/>
            </a:prstGeom>
          </p:spPr>
          <p:txBody>
            <a:bodyPr wrap="square">
              <a:spAutoFit/>
            </a:bodyPr>
            <a:lstStyle/>
            <a:p>
              <a:r>
                <a:rPr lang="pl-PL" sz="800" b="1" smtClean="0"/>
                <a:t>ViroLab DRS </a:t>
              </a:r>
              <a:r>
                <a:rPr lang="pl-PL" sz="800" smtClean="0"/>
                <a:t>(cloud service)</a:t>
              </a:r>
              <a:endParaRPr lang="pl-PL" sz="800" b="1" smtClean="0"/>
            </a:p>
          </p:txBody>
        </p:sp>
      </p:grpSp>
      <p:grpSp>
        <p:nvGrpSpPr>
          <p:cNvPr id="27" name="Grupa 210"/>
          <p:cNvGrpSpPr/>
          <p:nvPr/>
        </p:nvGrpSpPr>
        <p:grpSpPr>
          <a:xfrm>
            <a:off x="2341746" y="1519600"/>
            <a:ext cx="1353987" cy="702899"/>
            <a:chOff x="5046003" y="3124200"/>
            <a:chExt cx="1353987" cy="702899"/>
          </a:xfrm>
        </p:grpSpPr>
        <p:sp>
          <p:nvSpPr>
            <p:cNvPr id="28" name="Prostokąt zaokrąglony 27"/>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9" name="Obraz 28"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30" name="Prostokąt 29"/>
            <p:cNvSpPr/>
            <p:nvPr/>
          </p:nvSpPr>
          <p:spPr>
            <a:xfrm>
              <a:off x="5198404" y="3611655"/>
              <a:ext cx="1167673" cy="215444"/>
            </a:xfrm>
            <a:prstGeom prst="rect">
              <a:avLst/>
            </a:prstGeom>
          </p:spPr>
          <p:txBody>
            <a:bodyPr wrap="square">
              <a:spAutoFit/>
            </a:bodyPr>
            <a:lstStyle/>
            <a:p>
              <a:r>
                <a:rPr lang="pl-PL" sz="800" b="1" smtClean="0"/>
                <a:t>GIMIAS </a:t>
              </a:r>
              <a:r>
                <a:rPr lang="pl-PL" sz="800" smtClean="0"/>
                <a:t>(cloud service)</a:t>
              </a:r>
              <a:endParaRPr lang="pl-PL" sz="800" b="1" smtClean="0"/>
            </a:p>
          </p:txBody>
        </p:sp>
      </p:grpSp>
      <p:grpSp>
        <p:nvGrpSpPr>
          <p:cNvPr id="31" name="Grupa 210"/>
          <p:cNvGrpSpPr/>
          <p:nvPr/>
        </p:nvGrpSpPr>
        <p:grpSpPr>
          <a:xfrm>
            <a:off x="1351146" y="3060699"/>
            <a:ext cx="1353987" cy="702899"/>
            <a:chOff x="5046003" y="3124200"/>
            <a:chExt cx="1353987" cy="702899"/>
          </a:xfrm>
        </p:grpSpPr>
        <p:sp>
          <p:nvSpPr>
            <p:cNvPr id="32" name="Prostokąt zaokrąglony 31"/>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33" name="Obraz 32" descr="1399565533_012.png"/>
            <p:cNvPicPr>
              <a:picLocks noChangeAspect="1"/>
            </p:cNvPicPr>
            <p:nvPr/>
          </p:nvPicPr>
          <p:blipFill>
            <a:blip r:embed="rId4" cstate="print"/>
            <a:stretch>
              <a:fillRect/>
            </a:stretch>
          </p:blipFill>
          <p:spPr>
            <a:xfrm>
              <a:off x="5475929" y="3144370"/>
              <a:ext cx="494134" cy="494134"/>
            </a:xfrm>
            <a:prstGeom prst="rect">
              <a:avLst/>
            </a:prstGeom>
          </p:spPr>
        </p:pic>
        <p:sp>
          <p:nvSpPr>
            <p:cNvPr id="34" name="Prostokąt 33"/>
            <p:cNvSpPr/>
            <p:nvPr/>
          </p:nvSpPr>
          <p:spPr>
            <a:xfrm>
              <a:off x="5046003" y="3611655"/>
              <a:ext cx="1353987" cy="215444"/>
            </a:xfrm>
            <a:prstGeom prst="rect">
              <a:avLst/>
            </a:prstGeom>
          </p:spPr>
          <p:txBody>
            <a:bodyPr wrap="square">
              <a:spAutoFit/>
            </a:bodyPr>
            <a:lstStyle/>
            <a:p>
              <a:r>
                <a:rPr lang="pl-PL" sz="800" b="1" smtClean="0"/>
                <a:t>Ubuntu Linux </a:t>
              </a:r>
              <a:r>
                <a:rPr lang="pl-PL" sz="800" smtClean="0"/>
                <a:t>(OS template)</a:t>
              </a:r>
              <a:endParaRPr lang="pl-PL" sz="800" b="1" smtClean="0"/>
            </a:p>
          </p:txBody>
        </p:sp>
      </p:grpSp>
      <p:grpSp>
        <p:nvGrpSpPr>
          <p:cNvPr id="35" name="Grupa 210"/>
          <p:cNvGrpSpPr/>
          <p:nvPr/>
        </p:nvGrpSpPr>
        <p:grpSpPr>
          <a:xfrm>
            <a:off x="2036946" y="2281600"/>
            <a:ext cx="1353987" cy="702899"/>
            <a:chOff x="5046003" y="3124200"/>
            <a:chExt cx="1353987" cy="702899"/>
          </a:xfrm>
        </p:grpSpPr>
        <p:sp>
          <p:nvSpPr>
            <p:cNvPr id="36" name="Prostokąt zaokrąglony 35"/>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37" name="Obraz 36" descr="1399565533_012.png"/>
            <p:cNvPicPr>
              <a:picLocks noChangeAspect="1"/>
            </p:cNvPicPr>
            <p:nvPr/>
          </p:nvPicPr>
          <p:blipFill>
            <a:blip r:embed="rId4" cstate="print"/>
            <a:stretch>
              <a:fillRect/>
            </a:stretch>
          </p:blipFill>
          <p:spPr>
            <a:xfrm>
              <a:off x="5475929" y="3144370"/>
              <a:ext cx="494134" cy="494134"/>
            </a:xfrm>
            <a:prstGeom prst="rect">
              <a:avLst/>
            </a:prstGeom>
          </p:spPr>
        </p:pic>
        <p:sp>
          <p:nvSpPr>
            <p:cNvPr id="38" name="Prostokąt 37"/>
            <p:cNvSpPr/>
            <p:nvPr/>
          </p:nvSpPr>
          <p:spPr>
            <a:xfrm>
              <a:off x="5046003" y="3611655"/>
              <a:ext cx="1353987" cy="215444"/>
            </a:xfrm>
            <a:prstGeom prst="rect">
              <a:avLst/>
            </a:prstGeom>
          </p:spPr>
          <p:txBody>
            <a:bodyPr wrap="square">
              <a:spAutoFit/>
            </a:bodyPr>
            <a:lstStyle/>
            <a:p>
              <a:r>
                <a:rPr lang="pl-PL" sz="800" b="1" smtClean="0"/>
                <a:t>MS Windows </a:t>
              </a:r>
              <a:r>
                <a:rPr lang="pl-PL" sz="800" smtClean="0"/>
                <a:t>(OS template)</a:t>
              </a:r>
              <a:endParaRPr lang="pl-PL" sz="800" b="1" smtClean="0"/>
            </a:p>
          </p:txBody>
        </p:sp>
      </p:grpSp>
      <p:sp>
        <p:nvSpPr>
          <p:cNvPr id="39" name="pole tekstowe 191"/>
          <p:cNvSpPr txBox="1">
            <a:spLocks noChangeArrowheads="1"/>
          </p:cNvSpPr>
          <p:nvPr/>
        </p:nvSpPr>
        <p:spPr bwMode="auto">
          <a:xfrm>
            <a:off x="2283605" y="1184589"/>
            <a:ext cx="2376619" cy="276999"/>
          </a:xfrm>
          <a:prstGeom prst="rect">
            <a:avLst/>
          </a:prstGeom>
          <a:noFill/>
          <a:ln w="9525">
            <a:noFill/>
            <a:miter lim="800000"/>
            <a:headEnd/>
            <a:tailEnd/>
          </a:ln>
        </p:spPr>
        <p:txBody>
          <a:bodyPr wrap="square">
            <a:spAutoFit/>
          </a:bodyPr>
          <a:lstStyle/>
          <a:p>
            <a:pPr algn="ctr"/>
            <a:r>
              <a:rPr lang="pl-PL" sz="1200" b="1" smtClean="0">
                <a:latin typeface="Calibri" pitchFamily="34" charset="0"/>
              </a:rPr>
              <a:t>VPH-Share Computational Cloud</a:t>
            </a:r>
            <a:endParaRPr lang="pl-PL" sz="1200" b="1">
              <a:latin typeface="Calibri" pitchFamily="34" charset="0"/>
            </a:endParaRPr>
          </a:p>
        </p:txBody>
      </p:sp>
      <p:sp>
        <p:nvSpPr>
          <p:cNvPr id="55" name="Strzałka w dół 54"/>
          <p:cNvSpPr/>
          <p:nvPr/>
        </p:nvSpPr>
        <p:spPr>
          <a:xfrm>
            <a:off x="1094023" y="4017132"/>
            <a:ext cx="140720" cy="508047"/>
          </a:xfrm>
          <a:prstGeom prst="down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upa 61"/>
          <p:cNvGrpSpPr/>
          <p:nvPr/>
        </p:nvGrpSpPr>
        <p:grpSpPr>
          <a:xfrm>
            <a:off x="838200" y="4648200"/>
            <a:ext cx="1676400" cy="1579253"/>
            <a:chOff x="838200" y="4622847"/>
            <a:chExt cx="1676400" cy="1579253"/>
          </a:xfrm>
        </p:grpSpPr>
        <p:sp>
          <p:nvSpPr>
            <p:cNvPr id="51" name="Prostokąt zaokrąglony 50"/>
            <p:cNvSpPr/>
            <p:nvPr/>
          </p:nvSpPr>
          <p:spPr bwMode="auto">
            <a:xfrm>
              <a:off x="838200" y="4622847"/>
              <a:ext cx="1676400" cy="1579253"/>
            </a:xfrm>
            <a:prstGeom prst="roundRect">
              <a:avLst>
                <a:gd name="adj" fmla="val 6222"/>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52" name="Obraz 51" descr="1368547005_server.png"/>
            <p:cNvPicPr>
              <a:picLocks noChangeAspect="1"/>
            </p:cNvPicPr>
            <p:nvPr/>
          </p:nvPicPr>
          <p:blipFill>
            <a:blip r:embed="rId5" cstate="print"/>
            <a:stretch>
              <a:fillRect/>
            </a:stretch>
          </p:blipFill>
          <p:spPr>
            <a:xfrm>
              <a:off x="914400" y="4663440"/>
              <a:ext cx="365760" cy="365760"/>
            </a:xfrm>
            <a:prstGeom prst="rect">
              <a:avLst/>
            </a:prstGeom>
          </p:spPr>
        </p:pic>
        <p:sp>
          <p:nvSpPr>
            <p:cNvPr id="53" name="pole tekstowe 303"/>
            <p:cNvSpPr txBox="1">
              <a:spLocks noChangeArrowheads="1"/>
            </p:cNvSpPr>
            <p:nvPr/>
          </p:nvSpPr>
          <p:spPr bwMode="auto">
            <a:xfrm>
              <a:off x="1213505" y="4748164"/>
              <a:ext cx="1148695"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Service instance</a:t>
              </a:r>
            </a:p>
          </p:txBody>
        </p:sp>
        <p:grpSp>
          <p:nvGrpSpPr>
            <p:cNvPr id="57" name="Grupa 210"/>
            <p:cNvGrpSpPr/>
            <p:nvPr/>
          </p:nvGrpSpPr>
          <p:grpSpPr>
            <a:xfrm>
              <a:off x="990600" y="5105400"/>
              <a:ext cx="1353987" cy="949120"/>
              <a:chOff x="5046003" y="3124200"/>
              <a:chExt cx="1353987" cy="949120"/>
            </a:xfrm>
          </p:grpSpPr>
          <p:sp>
            <p:nvSpPr>
              <p:cNvPr id="58" name="Prostokąt zaokrąglony 57"/>
              <p:cNvSpPr/>
              <p:nvPr/>
            </p:nvSpPr>
            <p:spPr bwMode="auto">
              <a:xfrm>
                <a:off x="5046003" y="3124200"/>
                <a:ext cx="1353987" cy="949120"/>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59" name="Obraz 58" descr="1399565533_012.png"/>
              <p:cNvPicPr>
                <a:picLocks noChangeAspect="1"/>
              </p:cNvPicPr>
              <p:nvPr/>
            </p:nvPicPr>
            <p:blipFill>
              <a:blip r:embed="rId4" cstate="print"/>
              <a:stretch>
                <a:fillRect/>
              </a:stretch>
            </p:blipFill>
            <p:spPr>
              <a:xfrm>
                <a:off x="5475929" y="3144370"/>
                <a:ext cx="494134" cy="494134"/>
              </a:xfrm>
              <a:prstGeom prst="rect">
                <a:avLst/>
              </a:prstGeom>
            </p:spPr>
          </p:pic>
          <p:sp>
            <p:nvSpPr>
              <p:cNvPr id="60" name="Prostokąt 59"/>
              <p:cNvSpPr/>
              <p:nvPr/>
            </p:nvSpPr>
            <p:spPr>
              <a:xfrm>
                <a:off x="5046003" y="3611655"/>
                <a:ext cx="1353987" cy="461665"/>
              </a:xfrm>
              <a:prstGeom prst="rect">
                <a:avLst/>
              </a:prstGeom>
            </p:spPr>
            <p:txBody>
              <a:bodyPr wrap="square">
                <a:spAutoFit/>
              </a:bodyPr>
              <a:lstStyle/>
              <a:p>
                <a:r>
                  <a:rPr lang="pl-PL" sz="800" b="1" smtClean="0"/>
                  <a:t>Ubuntu Linux </a:t>
                </a:r>
                <a:r>
                  <a:rPr lang="pl-PL" sz="800" smtClean="0"/>
                  <a:t>(OS template)</a:t>
                </a:r>
              </a:p>
              <a:p>
                <a:r>
                  <a:rPr lang="pl-PL" sz="800" b="1" smtClean="0"/>
                  <a:t>Hardware: </a:t>
                </a:r>
                <a:r>
                  <a:rPr lang="pl-PL" sz="800" smtClean="0"/>
                  <a:t>4 cores, 8 GB RAM, 30 GB HDD</a:t>
                </a:r>
                <a:endParaRPr lang="pl-PL" sz="800" b="1" smtClean="0"/>
              </a:p>
            </p:txBody>
          </p:sp>
        </p:grpSp>
      </p:grpSp>
      <p:sp>
        <p:nvSpPr>
          <p:cNvPr id="61" name="Prostokąt 60"/>
          <p:cNvSpPr/>
          <p:nvPr/>
        </p:nvSpPr>
        <p:spPr>
          <a:xfrm>
            <a:off x="1219200" y="4191000"/>
            <a:ext cx="4572000" cy="577081"/>
          </a:xfrm>
          <a:prstGeom prst="rect">
            <a:avLst/>
          </a:prstGeom>
        </p:spPr>
        <p:txBody>
          <a:bodyPr wrap="square">
            <a:spAutoFit/>
          </a:bodyPr>
          <a:lstStyle/>
          <a:p>
            <a:pPr marL="228600" indent="-228600">
              <a:buAutoNum type="arabicPeriod"/>
            </a:pPr>
            <a:r>
              <a:rPr lang="pl-PL" sz="1050" smtClean="0">
                <a:latin typeface="Calibri" pitchFamily="34" charset="0"/>
              </a:rPr>
              <a:t>The developer, selects and </a:t>
            </a:r>
            <a:r>
              <a:rPr lang="pl-PL" sz="1050" b="1" smtClean="0">
                <a:latin typeface="Calibri" pitchFamily="34" charset="0"/>
              </a:rPr>
              <a:t>instantiates</a:t>
            </a:r>
            <a:r>
              <a:rPr lang="pl-PL" sz="1050" smtClean="0">
                <a:latin typeface="Calibri" pitchFamily="34" charset="0"/>
              </a:rPr>
              <a:t> a service. This can be an existing application (e.g. MySpine) or a „raw” OS image (e.g. MS Windows Server)</a:t>
            </a:r>
          </a:p>
          <a:p>
            <a:pPr marL="228600" indent="-228600">
              <a:buAutoNum type="arabicPeriod"/>
            </a:pPr>
            <a:endParaRPr lang="pl-PL" sz="1050" smtClean="0">
              <a:latin typeface="Calibri" pitchFamily="34" charset="0"/>
            </a:endParaRPr>
          </a:p>
        </p:txBody>
      </p:sp>
      <p:grpSp>
        <p:nvGrpSpPr>
          <p:cNvPr id="63" name="Grupa 62"/>
          <p:cNvGrpSpPr/>
          <p:nvPr/>
        </p:nvGrpSpPr>
        <p:grpSpPr>
          <a:xfrm>
            <a:off x="6248400" y="4648200"/>
            <a:ext cx="1676400" cy="1579253"/>
            <a:chOff x="838200" y="4622847"/>
            <a:chExt cx="1676400" cy="1579253"/>
          </a:xfrm>
        </p:grpSpPr>
        <p:sp>
          <p:nvSpPr>
            <p:cNvPr id="64" name="Prostokąt zaokrąglony 63"/>
            <p:cNvSpPr/>
            <p:nvPr/>
          </p:nvSpPr>
          <p:spPr bwMode="auto">
            <a:xfrm>
              <a:off x="838200" y="4622847"/>
              <a:ext cx="1676400" cy="1579253"/>
            </a:xfrm>
            <a:prstGeom prst="roundRect">
              <a:avLst>
                <a:gd name="adj" fmla="val 6222"/>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65" name="Obraz 64" descr="1368547005_server.png"/>
            <p:cNvPicPr>
              <a:picLocks noChangeAspect="1"/>
            </p:cNvPicPr>
            <p:nvPr/>
          </p:nvPicPr>
          <p:blipFill>
            <a:blip r:embed="rId5" cstate="print"/>
            <a:stretch>
              <a:fillRect/>
            </a:stretch>
          </p:blipFill>
          <p:spPr>
            <a:xfrm>
              <a:off x="914400" y="4663440"/>
              <a:ext cx="365760" cy="365760"/>
            </a:xfrm>
            <a:prstGeom prst="rect">
              <a:avLst/>
            </a:prstGeom>
          </p:spPr>
        </p:pic>
        <p:sp>
          <p:nvSpPr>
            <p:cNvPr id="66" name="pole tekstowe 303"/>
            <p:cNvSpPr txBox="1">
              <a:spLocks noChangeArrowheads="1"/>
            </p:cNvSpPr>
            <p:nvPr/>
          </p:nvSpPr>
          <p:spPr bwMode="auto">
            <a:xfrm>
              <a:off x="1213505" y="4748164"/>
              <a:ext cx="1148695"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Service instance</a:t>
              </a:r>
            </a:p>
          </p:txBody>
        </p:sp>
        <p:grpSp>
          <p:nvGrpSpPr>
            <p:cNvPr id="67" name="Grupa 210"/>
            <p:cNvGrpSpPr/>
            <p:nvPr/>
          </p:nvGrpSpPr>
          <p:grpSpPr>
            <a:xfrm>
              <a:off x="990600" y="5105400"/>
              <a:ext cx="1353987" cy="949120"/>
              <a:chOff x="5046003" y="3124200"/>
              <a:chExt cx="1353987" cy="949120"/>
            </a:xfrm>
          </p:grpSpPr>
          <p:sp>
            <p:nvSpPr>
              <p:cNvPr id="68" name="Prostokąt zaokrąglony 67"/>
              <p:cNvSpPr/>
              <p:nvPr/>
            </p:nvSpPr>
            <p:spPr bwMode="auto">
              <a:xfrm>
                <a:off x="5046003" y="3124200"/>
                <a:ext cx="1353987" cy="949120"/>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69" name="Obraz 68"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70" name="Prostokąt 69"/>
              <p:cNvSpPr/>
              <p:nvPr/>
            </p:nvSpPr>
            <p:spPr>
              <a:xfrm>
                <a:off x="5046003" y="3611655"/>
                <a:ext cx="1353987" cy="461665"/>
              </a:xfrm>
              <a:prstGeom prst="rect">
                <a:avLst/>
              </a:prstGeom>
            </p:spPr>
            <p:txBody>
              <a:bodyPr wrap="square">
                <a:spAutoFit/>
              </a:bodyPr>
              <a:lstStyle/>
              <a:p>
                <a:r>
                  <a:rPr lang="pl-PL" sz="800" b="1" smtClean="0"/>
                  <a:t>OpenLab v1 </a:t>
                </a:r>
                <a:r>
                  <a:rPr lang="pl-PL" sz="800" smtClean="0"/>
                  <a:t>(development)</a:t>
                </a:r>
              </a:p>
              <a:p>
                <a:r>
                  <a:rPr lang="pl-PL" sz="800" b="1" smtClean="0"/>
                  <a:t>Hardware: </a:t>
                </a:r>
                <a:r>
                  <a:rPr lang="pl-PL" sz="800" smtClean="0"/>
                  <a:t>4 cores, 8 GB RAM, 30 GB HDD</a:t>
                </a:r>
                <a:endParaRPr lang="pl-PL" sz="800" b="1" smtClean="0"/>
              </a:p>
            </p:txBody>
          </p:sp>
        </p:grpSp>
      </p:grpSp>
      <p:sp>
        <p:nvSpPr>
          <p:cNvPr id="72" name="Strzałka w prawo 71"/>
          <p:cNvSpPr/>
          <p:nvPr/>
        </p:nvSpPr>
        <p:spPr>
          <a:xfrm>
            <a:off x="2667000" y="5334000"/>
            <a:ext cx="3505200" cy="152400"/>
          </a:xfrm>
          <a:prstGeom prst="right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stokąt 72"/>
          <p:cNvSpPr/>
          <p:nvPr/>
        </p:nvSpPr>
        <p:spPr>
          <a:xfrm>
            <a:off x="2628933" y="4800600"/>
            <a:ext cx="3543267" cy="577081"/>
          </a:xfrm>
          <a:prstGeom prst="rect">
            <a:avLst/>
          </a:prstGeom>
        </p:spPr>
        <p:txBody>
          <a:bodyPr wrap="square">
            <a:spAutoFit/>
          </a:bodyPr>
          <a:lstStyle/>
          <a:p>
            <a:pPr marL="179388" indent="-179388"/>
            <a:r>
              <a:rPr lang="pl-PL" sz="1050" smtClean="0">
                <a:latin typeface="Calibri" pitchFamily="34" charset="0"/>
              </a:rPr>
              <a:t>2.  The VPH-Share cloud platform creates a </a:t>
            </a:r>
            <a:r>
              <a:rPr lang="pl-PL" sz="1050" b="1" smtClean="0">
                <a:latin typeface="Calibri" pitchFamily="34" charset="0"/>
              </a:rPr>
              <a:t>virtual machine</a:t>
            </a:r>
            <a:r>
              <a:rPr lang="pl-PL" sz="1050" smtClean="0">
                <a:latin typeface="Calibri" pitchFamily="34" charset="0"/>
              </a:rPr>
              <a:t> which hosts an instance of the selected template and provides the required quantity of hardware resources.</a:t>
            </a:r>
          </a:p>
        </p:txBody>
      </p:sp>
      <p:sp>
        <p:nvSpPr>
          <p:cNvPr id="74" name="Prostokąt 73"/>
          <p:cNvSpPr/>
          <p:nvPr/>
        </p:nvSpPr>
        <p:spPr>
          <a:xfrm>
            <a:off x="2628933" y="5442719"/>
            <a:ext cx="3543267" cy="738664"/>
          </a:xfrm>
          <a:prstGeom prst="rect">
            <a:avLst/>
          </a:prstGeom>
        </p:spPr>
        <p:txBody>
          <a:bodyPr wrap="square">
            <a:spAutoFit/>
          </a:bodyPr>
          <a:lstStyle/>
          <a:p>
            <a:pPr marL="179388" indent="-179388"/>
            <a:r>
              <a:rPr lang="pl-PL" sz="1050" smtClean="0">
                <a:latin typeface="Calibri" pitchFamily="34" charset="0"/>
              </a:rPr>
              <a:t>2’.  The developer may securely log into the machine and install any software of his/her choosing – in this case, we’re installing the </a:t>
            </a:r>
            <a:r>
              <a:rPr lang="pl-PL" sz="1050" b="1" smtClean="0">
                <a:latin typeface="Calibri" pitchFamily="34" charset="0"/>
              </a:rPr>
              <a:t>OpenLabyrinth</a:t>
            </a:r>
            <a:r>
              <a:rPr lang="pl-PL" sz="1050" smtClean="0">
                <a:latin typeface="Calibri" pitchFamily="34" charset="0"/>
              </a:rPr>
              <a:t> virtual patient management application.</a:t>
            </a:r>
          </a:p>
        </p:txBody>
      </p:sp>
      <p:grpSp>
        <p:nvGrpSpPr>
          <p:cNvPr id="79" name="Grupa 210"/>
          <p:cNvGrpSpPr/>
          <p:nvPr/>
        </p:nvGrpSpPr>
        <p:grpSpPr>
          <a:xfrm>
            <a:off x="7010400" y="1811701"/>
            <a:ext cx="1353987" cy="702899"/>
            <a:chOff x="5046003" y="3124200"/>
            <a:chExt cx="1353987" cy="702899"/>
          </a:xfrm>
        </p:grpSpPr>
        <p:sp>
          <p:nvSpPr>
            <p:cNvPr id="80" name="Prostokąt zaokrąglony 79"/>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81" name="Obraz 80"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82" name="Prostokąt 81"/>
            <p:cNvSpPr/>
            <p:nvPr/>
          </p:nvSpPr>
          <p:spPr>
            <a:xfrm>
              <a:off x="5046003" y="3611655"/>
              <a:ext cx="1353987" cy="215444"/>
            </a:xfrm>
            <a:prstGeom prst="rect">
              <a:avLst/>
            </a:prstGeom>
          </p:spPr>
          <p:txBody>
            <a:bodyPr wrap="square">
              <a:spAutoFit/>
            </a:bodyPr>
            <a:lstStyle/>
            <a:p>
              <a:r>
                <a:rPr lang="pl-PL" sz="800" b="1" smtClean="0"/>
                <a:t>OpenLab v1 </a:t>
              </a:r>
              <a:r>
                <a:rPr lang="pl-PL" sz="800" smtClean="0"/>
                <a:t>(cloud service)</a:t>
              </a:r>
            </a:p>
          </p:txBody>
        </p:sp>
      </p:grpSp>
      <p:sp>
        <p:nvSpPr>
          <p:cNvPr id="83" name="Strzałka w dół 82"/>
          <p:cNvSpPr/>
          <p:nvPr/>
        </p:nvSpPr>
        <p:spPr>
          <a:xfrm flipV="1">
            <a:off x="7162799" y="2667000"/>
            <a:ext cx="146705" cy="1864436"/>
          </a:xfrm>
          <a:prstGeom prst="down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Prostokąt 83"/>
          <p:cNvSpPr/>
          <p:nvPr/>
        </p:nvSpPr>
        <p:spPr>
          <a:xfrm>
            <a:off x="7364580" y="2689693"/>
            <a:ext cx="1627020" cy="1384995"/>
          </a:xfrm>
          <a:prstGeom prst="rect">
            <a:avLst/>
          </a:prstGeom>
        </p:spPr>
        <p:txBody>
          <a:bodyPr wrap="square">
            <a:spAutoFit/>
          </a:bodyPr>
          <a:lstStyle/>
          <a:p>
            <a:pPr marL="179388" indent="-179388"/>
            <a:r>
              <a:rPr lang="pl-PL" sz="1050" smtClean="0">
                <a:latin typeface="Calibri" pitchFamily="34" charset="0"/>
              </a:rPr>
              <a:t>3.  Once the developer is satisfied with the application, he/she may instruct the VPH-Share cloud platform to package and upload it as a new service to the cloud.</a:t>
            </a:r>
          </a:p>
        </p:txBody>
      </p:sp>
      <p:sp>
        <p:nvSpPr>
          <p:cNvPr id="86" name="Strzałka w prawo 85"/>
          <p:cNvSpPr/>
          <p:nvPr/>
        </p:nvSpPr>
        <p:spPr>
          <a:xfrm flipH="1">
            <a:off x="5711598" y="1854655"/>
            <a:ext cx="1169999" cy="152400"/>
          </a:xfrm>
          <a:prstGeom prst="right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upa 210"/>
          <p:cNvGrpSpPr/>
          <p:nvPr/>
        </p:nvGrpSpPr>
        <p:grpSpPr>
          <a:xfrm>
            <a:off x="3810000" y="1524000"/>
            <a:ext cx="1353987" cy="702899"/>
            <a:chOff x="5046003" y="3124200"/>
            <a:chExt cx="1353987" cy="702899"/>
          </a:xfrm>
        </p:grpSpPr>
        <p:sp>
          <p:nvSpPr>
            <p:cNvPr id="88" name="Prostokąt zaokrąglony 87"/>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89" name="Obraz 88"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90" name="Prostokąt 89"/>
            <p:cNvSpPr/>
            <p:nvPr/>
          </p:nvSpPr>
          <p:spPr>
            <a:xfrm>
              <a:off x="5046003" y="3611655"/>
              <a:ext cx="1353987" cy="215444"/>
            </a:xfrm>
            <a:prstGeom prst="rect">
              <a:avLst/>
            </a:prstGeom>
          </p:spPr>
          <p:txBody>
            <a:bodyPr wrap="square">
              <a:spAutoFit/>
            </a:bodyPr>
            <a:lstStyle/>
            <a:p>
              <a:r>
                <a:rPr lang="pl-PL" sz="800" b="1" smtClean="0"/>
                <a:t>OpenLab v1 </a:t>
              </a:r>
              <a:r>
                <a:rPr lang="pl-PL" sz="800" smtClean="0"/>
                <a:t>(cloud service)</a:t>
              </a:r>
            </a:p>
          </p:txBody>
        </p:sp>
      </p:grpSp>
      <p:sp>
        <p:nvSpPr>
          <p:cNvPr id="91" name="Prostokąt 90"/>
          <p:cNvSpPr/>
          <p:nvPr/>
        </p:nvSpPr>
        <p:spPr>
          <a:xfrm>
            <a:off x="5562600" y="914400"/>
            <a:ext cx="2775716" cy="900246"/>
          </a:xfrm>
          <a:prstGeom prst="rect">
            <a:avLst/>
          </a:prstGeom>
        </p:spPr>
        <p:txBody>
          <a:bodyPr wrap="square">
            <a:spAutoFit/>
          </a:bodyPr>
          <a:lstStyle/>
          <a:p>
            <a:pPr marL="179388" indent="-179388"/>
            <a:r>
              <a:rPr lang="pl-PL" sz="1050" smtClean="0">
                <a:latin typeface="Calibri" pitchFamily="34" charset="0"/>
              </a:rPr>
              <a:t>4. The new service is automatically registered in VPH-Share and can be shared with platform users (including other developers, who may wish to continue development work on the application).</a:t>
            </a:r>
          </a:p>
        </p:txBody>
      </p:sp>
      <p:grpSp>
        <p:nvGrpSpPr>
          <p:cNvPr id="93" name="Grupa 92"/>
          <p:cNvGrpSpPr/>
          <p:nvPr/>
        </p:nvGrpSpPr>
        <p:grpSpPr>
          <a:xfrm>
            <a:off x="4904074" y="2237074"/>
            <a:ext cx="1877726" cy="1877726"/>
            <a:chOff x="4953000" y="2326005"/>
            <a:chExt cx="1877726" cy="1877726"/>
          </a:xfrm>
        </p:grpSpPr>
        <p:sp>
          <p:nvSpPr>
            <p:cNvPr id="92" name="Elipsa 91"/>
            <p:cNvSpPr/>
            <p:nvPr/>
          </p:nvSpPr>
          <p:spPr>
            <a:xfrm>
              <a:off x="4953000" y="2326005"/>
              <a:ext cx="1877726" cy="18777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a 190"/>
            <p:cNvGrpSpPr>
              <a:grpSpLocks/>
            </p:cNvGrpSpPr>
            <p:nvPr/>
          </p:nvGrpSpPr>
          <p:grpSpPr bwMode="auto">
            <a:xfrm>
              <a:off x="5536183" y="2879628"/>
              <a:ext cx="711360" cy="770480"/>
              <a:chOff x="795346" y="2093513"/>
              <a:chExt cx="710640" cy="770480"/>
            </a:xfrm>
          </p:grpSpPr>
          <p:sp>
            <p:nvSpPr>
              <p:cNvPr id="17" name="pole tekstowe 191"/>
              <p:cNvSpPr txBox="1">
                <a:spLocks noChangeArrowheads="1"/>
              </p:cNvSpPr>
              <p:nvPr/>
            </p:nvSpPr>
            <p:spPr bwMode="auto">
              <a:xfrm>
                <a:off x="795346" y="2626708"/>
                <a:ext cx="71064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18" name="Prostokąt zaokrąglony 17"/>
              <p:cNvSpPr/>
              <p:nvPr/>
            </p:nvSpPr>
            <p:spPr bwMode="auto">
              <a:xfrm>
                <a:off x="854326" y="2093513"/>
                <a:ext cx="5926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 name="Obraz 199" descr="admin.png"/>
              <p:cNvPicPr>
                <a:picLocks noChangeAspect="1"/>
              </p:cNvPicPr>
              <p:nvPr/>
            </p:nvPicPr>
            <p:blipFill>
              <a:blip r:embed="rId6" cstate="print"/>
              <a:srcRect/>
              <a:stretch>
                <a:fillRect/>
              </a:stretch>
            </p:blipFill>
            <p:spPr bwMode="auto">
              <a:xfrm>
                <a:off x="967032" y="2171020"/>
                <a:ext cx="357777" cy="457240"/>
              </a:xfrm>
              <a:prstGeom prst="rect">
                <a:avLst/>
              </a:prstGeom>
              <a:noFill/>
              <a:ln w="9525">
                <a:noFill/>
                <a:miter lim="800000"/>
                <a:headEnd/>
                <a:tailEnd/>
              </a:ln>
            </p:spPr>
          </p:pic>
        </p:grpSp>
      </p:grpSp>
      <p:sp>
        <p:nvSpPr>
          <p:cNvPr id="94" name="Strzałka w dół 93"/>
          <p:cNvSpPr/>
          <p:nvPr/>
        </p:nvSpPr>
        <p:spPr>
          <a:xfrm>
            <a:off x="5546297" y="3674667"/>
            <a:ext cx="593280" cy="311090"/>
          </a:xfrm>
          <a:prstGeom prst="down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trzałka w dół 94"/>
          <p:cNvSpPr/>
          <p:nvPr/>
        </p:nvSpPr>
        <p:spPr>
          <a:xfrm flipV="1">
            <a:off x="5546297" y="2349468"/>
            <a:ext cx="593280" cy="330655"/>
          </a:xfrm>
          <a:prstGeom prst="down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Strzałka w prawo 95"/>
          <p:cNvSpPr/>
          <p:nvPr/>
        </p:nvSpPr>
        <p:spPr>
          <a:xfrm>
            <a:off x="6351874" y="2882869"/>
            <a:ext cx="304800" cy="546556"/>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trzałka w prawo 96"/>
          <p:cNvSpPr/>
          <p:nvPr/>
        </p:nvSpPr>
        <p:spPr>
          <a:xfrm flipH="1">
            <a:off x="5011177" y="2882869"/>
            <a:ext cx="342559" cy="546556"/>
          </a:xfrm>
          <a:prstGeom prst="rightArrow">
            <a:avLst/>
          </a:prstGeom>
          <a:solidFill>
            <a:schemeClr val="accent1">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0838461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ox(out)">
                                      <p:cBhvr>
                                        <p:cTn id="10" dur="500"/>
                                        <p:tgtEl>
                                          <p:spTgt spid="55"/>
                                        </p:tgtEl>
                                      </p:cBhvr>
                                    </p:animEffect>
                                  </p:childTnLst>
                                </p:cTn>
                              </p:par>
                              <p:par>
                                <p:cTn id="11" presetID="4" presetClass="entr" presetSubtype="32" fill="hold"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box(out)">
                                      <p:cBhvr>
                                        <p:cTn id="13" dur="500"/>
                                        <p:tgtEl>
                                          <p:spTgt spid="62"/>
                                        </p:tgtEl>
                                      </p:cBhvr>
                                    </p:animEffect>
                                  </p:childTnLst>
                                </p:cTn>
                              </p:par>
                              <p:par>
                                <p:cTn id="14" presetID="4" presetClass="entr" presetSubtype="32"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box(out)">
                                      <p:cBhvr>
                                        <p:cTn id="16" dur="500"/>
                                        <p:tgtEl>
                                          <p:spTgt spid="97"/>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grpId="0" nodeType="click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box(out)">
                                      <p:cBhvr>
                                        <p:cTn id="21" dur="500"/>
                                        <p:tgtEl>
                                          <p:spTgt spid="73"/>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72"/>
                                        </p:tgtEl>
                                        <p:attrNameLst>
                                          <p:attrName>style.visibility</p:attrName>
                                        </p:attrNameLst>
                                      </p:cBhvr>
                                      <p:to>
                                        <p:strVal val="visible"/>
                                      </p:to>
                                    </p:set>
                                    <p:animEffect transition="in" filter="box(out)">
                                      <p:cBhvr>
                                        <p:cTn id="24" dur="500"/>
                                        <p:tgtEl>
                                          <p:spTgt spid="72"/>
                                        </p:tgtEl>
                                      </p:cBhvr>
                                    </p:animEffect>
                                  </p:childTnLst>
                                </p:cTn>
                              </p:par>
                              <p:par>
                                <p:cTn id="25" presetID="4" presetClass="entr" presetSubtype="32"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box(out)">
                                      <p:cBhvr>
                                        <p:cTn id="27" dur="500"/>
                                        <p:tgtEl>
                                          <p:spTgt spid="74"/>
                                        </p:tgtEl>
                                      </p:cBhvr>
                                    </p:animEffect>
                                  </p:childTnLst>
                                </p:cTn>
                              </p:par>
                              <p:par>
                                <p:cTn id="28" presetID="4" presetClass="entr" presetSubtype="32" fill="hold" nodeType="withEffect">
                                  <p:stCondLst>
                                    <p:cond delay="0"/>
                                  </p:stCondLst>
                                  <p:childTnLst>
                                    <p:set>
                                      <p:cBhvr>
                                        <p:cTn id="29" dur="1" fill="hold">
                                          <p:stCondLst>
                                            <p:cond delay="0"/>
                                          </p:stCondLst>
                                        </p:cTn>
                                        <p:tgtEl>
                                          <p:spTgt spid="63"/>
                                        </p:tgtEl>
                                        <p:attrNameLst>
                                          <p:attrName>style.visibility</p:attrName>
                                        </p:attrNameLst>
                                      </p:cBhvr>
                                      <p:to>
                                        <p:strVal val="visible"/>
                                      </p:to>
                                    </p:set>
                                    <p:animEffect transition="in" filter="box(out)">
                                      <p:cBhvr>
                                        <p:cTn id="30" dur="500"/>
                                        <p:tgtEl>
                                          <p:spTgt spid="63"/>
                                        </p:tgtEl>
                                      </p:cBhvr>
                                    </p:animEffect>
                                  </p:childTnLst>
                                </p:cTn>
                              </p:par>
                              <p:par>
                                <p:cTn id="31" presetID="4" presetClass="entr" presetSubtype="32"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box(out)">
                                      <p:cBhvr>
                                        <p:cTn id="33" dur="500"/>
                                        <p:tgtEl>
                                          <p:spTgt spid="94"/>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83"/>
                                        </p:tgtEl>
                                        <p:attrNameLst>
                                          <p:attrName>style.visibility</p:attrName>
                                        </p:attrNameLst>
                                      </p:cBhvr>
                                      <p:to>
                                        <p:strVal val="visible"/>
                                      </p:to>
                                    </p:set>
                                    <p:animEffect transition="in" filter="box(out)">
                                      <p:cBhvr>
                                        <p:cTn id="38" dur="500"/>
                                        <p:tgtEl>
                                          <p:spTgt spid="83"/>
                                        </p:tgtEl>
                                      </p:cBhvr>
                                    </p:animEffect>
                                  </p:childTnLst>
                                </p:cTn>
                              </p:par>
                              <p:par>
                                <p:cTn id="39" presetID="4" presetClass="entr" presetSubtype="32" fill="hold" grpId="0" nodeType="withEffect">
                                  <p:stCondLst>
                                    <p:cond delay="0"/>
                                  </p:stCondLst>
                                  <p:childTnLst>
                                    <p:set>
                                      <p:cBhvr>
                                        <p:cTn id="40" dur="1" fill="hold">
                                          <p:stCondLst>
                                            <p:cond delay="0"/>
                                          </p:stCondLst>
                                        </p:cTn>
                                        <p:tgtEl>
                                          <p:spTgt spid="84"/>
                                        </p:tgtEl>
                                        <p:attrNameLst>
                                          <p:attrName>style.visibility</p:attrName>
                                        </p:attrNameLst>
                                      </p:cBhvr>
                                      <p:to>
                                        <p:strVal val="visible"/>
                                      </p:to>
                                    </p:set>
                                    <p:animEffect transition="in" filter="box(out)">
                                      <p:cBhvr>
                                        <p:cTn id="41" dur="500"/>
                                        <p:tgtEl>
                                          <p:spTgt spid="84"/>
                                        </p:tgtEl>
                                      </p:cBhvr>
                                    </p:animEffect>
                                  </p:childTnLst>
                                </p:cTn>
                              </p:par>
                              <p:par>
                                <p:cTn id="42" presetID="4" presetClass="entr" presetSubtype="32" fill="hold" nodeType="withEffect">
                                  <p:stCondLst>
                                    <p:cond delay="0"/>
                                  </p:stCondLst>
                                  <p:childTnLst>
                                    <p:set>
                                      <p:cBhvr>
                                        <p:cTn id="43" dur="1" fill="hold">
                                          <p:stCondLst>
                                            <p:cond delay="0"/>
                                          </p:stCondLst>
                                        </p:cTn>
                                        <p:tgtEl>
                                          <p:spTgt spid="79"/>
                                        </p:tgtEl>
                                        <p:attrNameLst>
                                          <p:attrName>style.visibility</p:attrName>
                                        </p:attrNameLst>
                                      </p:cBhvr>
                                      <p:to>
                                        <p:strVal val="visible"/>
                                      </p:to>
                                    </p:set>
                                    <p:animEffect transition="in" filter="box(out)">
                                      <p:cBhvr>
                                        <p:cTn id="44" dur="500"/>
                                        <p:tgtEl>
                                          <p:spTgt spid="79"/>
                                        </p:tgtEl>
                                      </p:cBhvr>
                                    </p:animEffect>
                                  </p:childTnLst>
                                </p:cTn>
                              </p:par>
                              <p:par>
                                <p:cTn id="45" presetID="4" presetClass="entr" presetSubtype="32" fill="hold" grpId="0" nodeType="withEffect">
                                  <p:stCondLst>
                                    <p:cond delay="0"/>
                                  </p:stCondLst>
                                  <p:childTnLst>
                                    <p:set>
                                      <p:cBhvr>
                                        <p:cTn id="46" dur="1" fill="hold">
                                          <p:stCondLst>
                                            <p:cond delay="0"/>
                                          </p:stCondLst>
                                        </p:cTn>
                                        <p:tgtEl>
                                          <p:spTgt spid="96"/>
                                        </p:tgtEl>
                                        <p:attrNameLst>
                                          <p:attrName>style.visibility</p:attrName>
                                        </p:attrNameLst>
                                      </p:cBhvr>
                                      <p:to>
                                        <p:strVal val="visible"/>
                                      </p:to>
                                    </p:set>
                                    <p:animEffect transition="in" filter="box(out)">
                                      <p:cBhvr>
                                        <p:cTn id="47" dur="500"/>
                                        <p:tgtEl>
                                          <p:spTgt spid="96"/>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1"/>
                                        </p:tgtEl>
                                        <p:attrNameLst>
                                          <p:attrName>style.visibility</p:attrName>
                                        </p:attrNameLst>
                                      </p:cBhvr>
                                      <p:to>
                                        <p:strVal val="visible"/>
                                      </p:to>
                                    </p:set>
                                    <p:animEffect transition="in" filter="box(out)">
                                      <p:cBhvr>
                                        <p:cTn id="52" dur="500"/>
                                        <p:tgtEl>
                                          <p:spTgt spid="91"/>
                                        </p:tgtEl>
                                      </p:cBhvr>
                                    </p:animEffect>
                                  </p:childTnLst>
                                </p:cTn>
                              </p:par>
                              <p:par>
                                <p:cTn id="53" presetID="4" presetClass="entr" presetSubtype="32"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animEffect transition="in" filter="box(out)">
                                      <p:cBhvr>
                                        <p:cTn id="55" dur="500"/>
                                        <p:tgtEl>
                                          <p:spTgt spid="86"/>
                                        </p:tgtEl>
                                      </p:cBhvr>
                                    </p:animEffect>
                                  </p:childTnLst>
                                </p:cTn>
                              </p:par>
                              <p:par>
                                <p:cTn id="56" presetID="4" presetClass="entr" presetSubtype="32" fill="hold" nodeType="withEffect">
                                  <p:stCondLst>
                                    <p:cond delay="0"/>
                                  </p:stCondLst>
                                  <p:childTnLst>
                                    <p:set>
                                      <p:cBhvr>
                                        <p:cTn id="57" dur="1" fill="hold">
                                          <p:stCondLst>
                                            <p:cond delay="0"/>
                                          </p:stCondLst>
                                        </p:cTn>
                                        <p:tgtEl>
                                          <p:spTgt spid="87"/>
                                        </p:tgtEl>
                                        <p:attrNameLst>
                                          <p:attrName>style.visibility</p:attrName>
                                        </p:attrNameLst>
                                      </p:cBhvr>
                                      <p:to>
                                        <p:strVal val="visible"/>
                                      </p:to>
                                    </p:set>
                                    <p:animEffect transition="in" filter="box(out)">
                                      <p:cBhvr>
                                        <p:cTn id="58" dur="500"/>
                                        <p:tgtEl>
                                          <p:spTgt spid="87"/>
                                        </p:tgtEl>
                                      </p:cBhvr>
                                    </p:animEffect>
                                  </p:childTnLst>
                                </p:cTn>
                              </p:par>
                              <p:par>
                                <p:cTn id="59" presetID="4" presetClass="entr" presetSubtype="32" fill="hold" grpId="0" nodeType="withEffect">
                                  <p:stCondLst>
                                    <p:cond delay="0"/>
                                  </p:stCondLst>
                                  <p:childTnLst>
                                    <p:set>
                                      <p:cBhvr>
                                        <p:cTn id="60" dur="1" fill="hold">
                                          <p:stCondLst>
                                            <p:cond delay="0"/>
                                          </p:stCondLst>
                                        </p:cTn>
                                        <p:tgtEl>
                                          <p:spTgt spid="95"/>
                                        </p:tgtEl>
                                        <p:attrNameLst>
                                          <p:attrName>style.visibility</p:attrName>
                                        </p:attrNameLst>
                                      </p:cBhvr>
                                      <p:to>
                                        <p:strVal val="visible"/>
                                      </p:to>
                                    </p:set>
                                    <p:animEffect transition="in" filter="box(out)">
                                      <p:cBhvr>
                                        <p:cTn id="61"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1" grpId="0"/>
      <p:bldP spid="72" grpId="0" animBg="1"/>
      <p:bldP spid="73" grpId="0"/>
      <p:bldP spid="74" grpId="0"/>
      <p:bldP spid="83" grpId="0" animBg="1"/>
      <p:bldP spid="84" grpId="0"/>
      <p:bldP spid="86" grpId="0" animBg="1"/>
      <p:bldP spid="91" grpId="0"/>
      <p:bldP spid="94" grpId="0" animBg="1"/>
      <p:bldP spid="95" grpId="0" animBg="1"/>
      <p:bldP spid="96" grpId="0" animBg="1"/>
      <p:bldP spid="9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2D290593-E10C-3642-8720-496C4E50AFEB}" type="slidenum">
              <a:rPr lang="en-GB" smtClean="0"/>
              <a:pPr/>
              <a:t>6</a:t>
            </a:fld>
            <a:endParaRPr lang="en-GB"/>
          </a:p>
        </p:txBody>
      </p:sp>
      <p:sp>
        <p:nvSpPr>
          <p:cNvPr id="2" name="Title 1"/>
          <p:cNvSpPr>
            <a:spLocks noGrp="1"/>
          </p:cNvSpPr>
          <p:nvPr>
            <p:ph type="title" idx="4294967295"/>
          </p:nvPr>
        </p:nvSpPr>
        <p:spPr>
          <a:xfrm>
            <a:off x="457200" y="152400"/>
            <a:ext cx="7881115" cy="685800"/>
          </a:xfrm>
        </p:spPr>
        <p:txBody>
          <a:bodyPr/>
          <a:lstStyle/>
          <a:p>
            <a:r>
              <a:rPr lang="pl-PL" sz="2800" smtClean="0">
                <a:solidFill>
                  <a:srgbClr val="2C3E50"/>
                </a:solidFill>
                <a:latin typeface="+mj-lt"/>
              </a:rPr>
              <a:t>VPH-Share Computational Cloud: end users’ view</a:t>
            </a:r>
            <a:endParaRPr lang="en-GB" sz="2800" dirty="0">
              <a:solidFill>
                <a:srgbClr val="3F3F3F"/>
              </a:solidFill>
              <a:latin typeface="+mj-lt"/>
            </a:endParaRPr>
          </a:p>
        </p:txBody>
      </p:sp>
      <p:sp>
        <p:nvSpPr>
          <p:cNvPr id="9" name="Chmurka 8"/>
          <p:cNvSpPr/>
          <p:nvPr/>
        </p:nvSpPr>
        <p:spPr>
          <a:xfrm>
            <a:off x="152466" y="838200"/>
            <a:ext cx="5562534" cy="3304185"/>
          </a:xfrm>
          <a:prstGeom prst="cloud">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a 210"/>
          <p:cNvGrpSpPr/>
          <p:nvPr/>
        </p:nvGrpSpPr>
        <p:grpSpPr>
          <a:xfrm>
            <a:off x="893946" y="1519600"/>
            <a:ext cx="1353987" cy="702899"/>
            <a:chOff x="5046003" y="3124200"/>
            <a:chExt cx="1353987" cy="702899"/>
          </a:xfrm>
        </p:grpSpPr>
        <p:sp>
          <p:nvSpPr>
            <p:cNvPr id="20" name="Prostokąt zaokrąglony 19"/>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1" name="Obraz 20"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22" name="Prostokąt 21"/>
            <p:cNvSpPr/>
            <p:nvPr/>
          </p:nvSpPr>
          <p:spPr>
            <a:xfrm>
              <a:off x="5046003" y="3611655"/>
              <a:ext cx="1353987" cy="215444"/>
            </a:xfrm>
            <a:prstGeom prst="rect">
              <a:avLst/>
            </a:prstGeom>
          </p:spPr>
          <p:txBody>
            <a:bodyPr wrap="square">
              <a:spAutoFit/>
            </a:bodyPr>
            <a:lstStyle/>
            <a:p>
              <a:r>
                <a:rPr lang="pl-PL" sz="800" b="1" smtClean="0"/>
                <a:t>MySpine v22 </a:t>
              </a:r>
              <a:r>
                <a:rPr lang="pl-PL" sz="800" smtClean="0"/>
                <a:t>(cloud service)</a:t>
              </a:r>
              <a:endParaRPr lang="pl-PL" sz="800" b="1" smtClean="0"/>
            </a:p>
          </p:txBody>
        </p:sp>
      </p:grpSp>
      <p:grpSp>
        <p:nvGrpSpPr>
          <p:cNvPr id="5" name="Grupa 210"/>
          <p:cNvGrpSpPr/>
          <p:nvPr/>
        </p:nvGrpSpPr>
        <p:grpSpPr>
          <a:xfrm>
            <a:off x="627213" y="2286000"/>
            <a:ext cx="1353987" cy="702899"/>
            <a:chOff x="5046003" y="3124200"/>
            <a:chExt cx="1353987" cy="702899"/>
          </a:xfrm>
        </p:grpSpPr>
        <p:sp>
          <p:nvSpPr>
            <p:cNvPr id="24" name="Prostokąt zaokrąglony 23"/>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5" name="Obraz 24"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26" name="Prostokąt 25"/>
            <p:cNvSpPr/>
            <p:nvPr/>
          </p:nvSpPr>
          <p:spPr>
            <a:xfrm>
              <a:off x="5046003" y="3611655"/>
              <a:ext cx="1353987" cy="215444"/>
            </a:xfrm>
            <a:prstGeom prst="rect">
              <a:avLst/>
            </a:prstGeom>
          </p:spPr>
          <p:txBody>
            <a:bodyPr wrap="square">
              <a:spAutoFit/>
            </a:bodyPr>
            <a:lstStyle/>
            <a:p>
              <a:r>
                <a:rPr lang="pl-PL" sz="800" b="1" smtClean="0"/>
                <a:t>ViroLab DRS </a:t>
              </a:r>
              <a:r>
                <a:rPr lang="pl-PL" sz="800" smtClean="0"/>
                <a:t>(cloud service)</a:t>
              </a:r>
              <a:endParaRPr lang="pl-PL" sz="800" b="1" smtClean="0"/>
            </a:p>
          </p:txBody>
        </p:sp>
      </p:grpSp>
      <p:grpSp>
        <p:nvGrpSpPr>
          <p:cNvPr id="6" name="Grupa 210"/>
          <p:cNvGrpSpPr/>
          <p:nvPr/>
        </p:nvGrpSpPr>
        <p:grpSpPr>
          <a:xfrm>
            <a:off x="2341746" y="1519600"/>
            <a:ext cx="1353987" cy="702899"/>
            <a:chOff x="5046003" y="3124200"/>
            <a:chExt cx="1353987" cy="702899"/>
          </a:xfrm>
        </p:grpSpPr>
        <p:sp>
          <p:nvSpPr>
            <p:cNvPr id="28" name="Prostokąt zaokrąglony 27"/>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9" name="Obraz 28"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30" name="Prostokąt 29"/>
            <p:cNvSpPr/>
            <p:nvPr/>
          </p:nvSpPr>
          <p:spPr>
            <a:xfrm>
              <a:off x="5198404" y="3611655"/>
              <a:ext cx="1167673" cy="215444"/>
            </a:xfrm>
            <a:prstGeom prst="rect">
              <a:avLst/>
            </a:prstGeom>
          </p:spPr>
          <p:txBody>
            <a:bodyPr wrap="square">
              <a:spAutoFit/>
            </a:bodyPr>
            <a:lstStyle/>
            <a:p>
              <a:r>
                <a:rPr lang="pl-PL" sz="800" b="1" smtClean="0"/>
                <a:t>GIMIAS </a:t>
              </a:r>
              <a:r>
                <a:rPr lang="pl-PL" sz="800" smtClean="0"/>
                <a:t>(cloud service)</a:t>
              </a:r>
              <a:endParaRPr lang="pl-PL" sz="800" b="1" smtClean="0"/>
            </a:p>
          </p:txBody>
        </p:sp>
      </p:grpSp>
      <p:sp>
        <p:nvSpPr>
          <p:cNvPr id="39" name="pole tekstowe 191"/>
          <p:cNvSpPr txBox="1">
            <a:spLocks noChangeArrowheads="1"/>
          </p:cNvSpPr>
          <p:nvPr/>
        </p:nvSpPr>
        <p:spPr bwMode="auto">
          <a:xfrm>
            <a:off x="2283605" y="1184589"/>
            <a:ext cx="2376619" cy="276999"/>
          </a:xfrm>
          <a:prstGeom prst="rect">
            <a:avLst/>
          </a:prstGeom>
          <a:noFill/>
          <a:ln w="9525">
            <a:noFill/>
            <a:miter lim="800000"/>
            <a:headEnd/>
            <a:tailEnd/>
          </a:ln>
        </p:spPr>
        <p:txBody>
          <a:bodyPr wrap="square">
            <a:spAutoFit/>
          </a:bodyPr>
          <a:lstStyle/>
          <a:p>
            <a:pPr algn="ctr"/>
            <a:r>
              <a:rPr lang="pl-PL" sz="1200" b="1" smtClean="0">
                <a:latin typeface="Calibri" pitchFamily="34" charset="0"/>
              </a:rPr>
              <a:t>VPH-Share Computational Cloud</a:t>
            </a:r>
            <a:endParaRPr lang="pl-PL" sz="1200" b="1">
              <a:latin typeface="Calibri" pitchFamily="34" charset="0"/>
            </a:endParaRPr>
          </a:p>
        </p:txBody>
      </p:sp>
      <p:sp>
        <p:nvSpPr>
          <p:cNvPr id="55" name="Strzałka w dół 54"/>
          <p:cNvSpPr/>
          <p:nvPr/>
        </p:nvSpPr>
        <p:spPr>
          <a:xfrm>
            <a:off x="1365736" y="4017132"/>
            <a:ext cx="140720" cy="508047"/>
          </a:xfrm>
          <a:prstGeom prst="downArrow">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Prostokąt 60"/>
          <p:cNvSpPr/>
          <p:nvPr/>
        </p:nvSpPr>
        <p:spPr>
          <a:xfrm>
            <a:off x="1490912" y="4191000"/>
            <a:ext cx="4833687" cy="415498"/>
          </a:xfrm>
          <a:prstGeom prst="rect">
            <a:avLst/>
          </a:prstGeom>
        </p:spPr>
        <p:txBody>
          <a:bodyPr wrap="square">
            <a:spAutoFit/>
          </a:bodyPr>
          <a:lstStyle/>
          <a:p>
            <a:pPr marL="228600" indent="-228600">
              <a:buAutoNum type="arabicPeriod"/>
            </a:pPr>
            <a:r>
              <a:rPr lang="pl-PL" sz="1050" smtClean="0">
                <a:latin typeface="Calibri" pitchFamily="34" charset="0"/>
              </a:rPr>
              <a:t>The scientist browses the available services and requests access to a given service. Only published services (not OS templates) are visible to non-developers.</a:t>
            </a:r>
          </a:p>
        </p:txBody>
      </p:sp>
      <p:grpSp>
        <p:nvGrpSpPr>
          <p:cNvPr id="12" name="Grupa 62"/>
          <p:cNvGrpSpPr/>
          <p:nvPr/>
        </p:nvGrpSpPr>
        <p:grpSpPr>
          <a:xfrm>
            <a:off x="6248400" y="4648200"/>
            <a:ext cx="1676400" cy="1579253"/>
            <a:chOff x="838200" y="4622847"/>
            <a:chExt cx="1676400" cy="1579253"/>
          </a:xfrm>
        </p:grpSpPr>
        <p:sp>
          <p:nvSpPr>
            <p:cNvPr id="64" name="Prostokąt zaokrąglony 63"/>
            <p:cNvSpPr/>
            <p:nvPr/>
          </p:nvSpPr>
          <p:spPr bwMode="auto">
            <a:xfrm>
              <a:off x="838200" y="4622847"/>
              <a:ext cx="1676400" cy="1579253"/>
            </a:xfrm>
            <a:prstGeom prst="roundRect">
              <a:avLst>
                <a:gd name="adj" fmla="val 6222"/>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65" name="Obraz 64" descr="1368547005_server.png"/>
            <p:cNvPicPr>
              <a:picLocks noChangeAspect="1"/>
            </p:cNvPicPr>
            <p:nvPr/>
          </p:nvPicPr>
          <p:blipFill>
            <a:blip r:embed="rId4" cstate="print"/>
            <a:stretch>
              <a:fillRect/>
            </a:stretch>
          </p:blipFill>
          <p:spPr>
            <a:xfrm>
              <a:off x="914400" y="4663440"/>
              <a:ext cx="365760" cy="365760"/>
            </a:xfrm>
            <a:prstGeom prst="rect">
              <a:avLst/>
            </a:prstGeom>
          </p:spPr>
        </p:pic>
        <p:sp>
          <p:nvSpPr>
            <p:cNvPr id="66" name="pole tekstowe 303"/>
            <p:cNvSpPr txBox="1">
              <a:spLocks noChangeArrowheads="1"/>
            </p:cNvSpPr>
            <p:nvPr/>
          </p:nvSpPr>
          <p:spPr bwMode="auto">
            <a:xfrm>
              <a:off x="1213505" y="4748164"/>
              <a:ext cx="1148695"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Service instance</a:t>
              </a:r>
            </a:p>
          </p:txBody>
        </p:sp>
        <p:grpSp>
          <p:nvGrpSpPr>
            <p:cNvPr id="13" name="Grupa 210"/>
            <p:cNvGrpSpPr/>
            <p:nvPr/>
          </p:nvGrpSpPr>
          <p:grpSpPr>
            <a:xfrm>
              <a:off x="990600" y="5105400"/>
              <a:ext cx="1353987" cy="949120"/>
              <a:chOff x="5046003" y="3124200"/>
              <a:chExt cx="1353987" cy="949120"/>
            </a:xfrm>
          </p:grpSpPr>
          <p:sp>
            <p:nvSpPr>
              <p:cNvPr id="68" name="Prostokąt zaokrąglony 67"/>
              <p:cNvSpPr/>
              <p:nvPr/>
            </p:nvSpPr>
            <p:spPr bwMode="auto">
              <a:xfrm>
                <a:off x="5046003" y="3124200"/>
                <a:ext cx="1353987" cy="949120"/>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69" name="Obraz 68"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70" name="Prostokąt 69"/>
              <p:cNvSpPr/>
              <p:nvPr/>
            </p:nvSpPr>
            <p:spPr>
              <a:xfrm>
                <a:off x="5046003" y="3611655"/>
                <a:ext cx="1353987" cy="461665"/>
              </a:xfrm>
              <a:prstGeom prst="rect">
                <a:avLst/>
              </a:prstGeom>
            </p:spPr>
            <p:txBody>
              <a:bodyPr wrap="square">
                <a:spAutoFit/>
              </a:bodyPr>
              <a:lstStyle/>
              <a:p>
                <a:r>
                  <a:rPr lang="pl-PL" sz="800" b="1" smtClean="0"/>
                  <a:t>OpenLab v1 </a:t>
                </a:r>
                <a:r>
                  <a:rPr lang="pl-PL" sz="800" smtClean="0"/>
                  <a:t>(cloud service)</a:t>
                </a:r>
              </a:p>
              <a:p>
                <a:r>
                  <a:rPr lang="pl-PL" sz="800" b="1" smtClean="0"/>
                  <a:t>Hardware: </a:t>
                </a:r>
                <a:r>
                  <a:rPr lang="pl-PL" sz="800" smtClean="0"/>
                  <a:t>as required by the application</a:t>
                </a:r>
                <a:endParaRPr lang="pl-PL" sz="800" b="1" smtClean="0"/>
              </a:p>
            </p:txBody>
          </p:sp>
        </p:grpSp>
      </p:grpSp>
      <p:sp>
        <p:nvSpPr>
          <p:cNvPr id="72" name="Strzałka w prawo 71"/>
          <p:cNvSpPr/>
          <p:nvPr/>
        </p:nvSpPr>
        <p:spPr>
          <a:xfrm>
            <a:off x="2590800" y="5334000"/>
            <a:ext cx="3505200" cy="152400"/>
          </a:xfrm>
          <a:prstGeom prst="rightArrow">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stokąt 72"/>
          <p:cNvSpPr/>
          <p:nvPr/>
        </p:nvSpPr>
        <p:spPr>
          <a:xfrm>
            <a:off x="2552733" y="4800600"/>
            <a:ext cx="3543267" cy="577081"/>
          </a:xfrm>
          <a:prstGeom prst="rect">
            <a:avLst/>
          </a:prstGeom>
        </p:spPr>
        <p:txBody>
          <a:bodyPr wrap="square">
            <a:spAutoFit/>
          </a:bodyPr>
          <a:lstStyle/>
          <a:p>
            <a:pPr marL="179388" indent="-179388"/>
            <a:r>
              <a:rPr lang="pl-PL" sz="1050" smtClean="0">
                <a:latin typeface="Calibri" pitchFamily="34" charset="0"/>
              </a:rPr>
              <a:t>2.  The service’s owner (typically its developer) approves the sharing request, following which the scientist may spawn instances of the service in the cloud infrastructure</a:t>
            </a:r>
          </a:p>
        </p:txBody>
      </p:sp>
      <p:sp>
        <p:nvSpPr>
          <p:cNvPr id="74" name="Prostokąt 73"/>
          <p:cNvSpPr/>
          <p:nvPr/>
        </p:nvSpPr>
        <p:spPr>
          <a:xfrm>
            <a:off x="2552733" y="5442719"/>
            <a:ext cx="3543267" cy="577081"/>
          </a:xfrm>
          <a:prstGeom prst="rect">
            <a:avLst/>
          </a:prstGeom>
        </p:spPr>
        <p:txBody>
          <a:bodyPr wrap="square">
            <a:spAutoFit/>
          </a:bodyPr>
          <a:lstStyle/>
          <a:p>
            <a:pPr marL="179388" indent="-179388"/>
            <a:r>
              <a:rPr lang="pl-PL" sz="1050" smtClean="0">
                <a:latin typeface="Calibri" pitchFamily="34" charset="0"/>
              </a:rPr>
              <a:t>2’.  The cloud platform creates an instance of the service with the appropriate hardware allocation (as set by the developer) and provides the user with access information.</a:t>
            </a:r>
          </a:p>
        </p:txBody>
      </p:sp>
      <p:sp>
        <p:nvSpPr>
          <p:cNvPr id="83" name="Strzałka w dół 82"/>
          <p:cNvSpPr/>
          <p:nvPr/>
        </p:nvSpPr>
        <p:spPr>
          <a:xfrm flipV="1">
            <a:off x="6400800" y="3462909"/>
            <a:ext cx="146705" cy="1093956"/>
          </a:xfrm>
          <a:prstGeom prst="downArrow">
            <a:avLst/>
          </a:prstGeom>
          <a:solidFill>
            <a:srgbClr val="00B050">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upa 210"/>
          <p:cNvGrpSpPr/>
          <p:nvPr/>
        </p:nvGrpSpPr>
        <p:grpSpPr>
          <a:xfrm>
            <a:off x="2075013" y="2286000"/>
            <a:ext cx="1353987" cy="702899"/>
            <a:chOff x="5046003" y="3124200"/>
            <a:chExt cx="1353987" cy="702899"/>
          </a:xfrm>
        </p:grpSpPr>
        <p:sp>
          <p:nvSpPr>
            <p:cNvPr id="88" name="Prostokąt zaokrąglony 87"/>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89" name="Obraz 88"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90" name="Prostokąt 89"/>
            <p:cNvSpPr/>
            <p:nvPr/>
          </p:nvSpPr>
          <p:spPr>
            <a:xfrm>
              <a:off x="5046003" y="3611655"/>
              <a:ext cx="1353987" cy="215444"/>
            </a:xfrm>
            <a:prstGeom prst="rect">
              <a:avLst/>
            </a:prstGeom>
          </p:spPr>
          <p:txBody>
            <a:bodyPr wrap="square">
              <a:spAutoFit/>
            </a:bodyPr>
            <a:lstStyle/>
            <a:p>
              <a:r>
                <a:rPr lang="pl-PL" sz="800" b="1" smtClean="0"/>
                <a:t>OpenLab v1 </a:t>
              </a:r>
              <a:r>
                <a:rPr lang="pl-PL" sz="800" smtClean="0"/>
                <a:t>(cloud service)</a:t>
              </a:r>
            </a:p>
          </p:txBody>
        </p:sp>
      </p:grpSp>
      <p:sp>
        <p:nvSpPr>
          <p:cNvPr id="91" name="Prostokąt 90"/>
          <p:cNvSpPr/>
          <p:nvPr/>
        </p:nvSpPr>
        <p:spPr>
          <a:xfrm>
            <a:off x="6553200" y="3519354"/>
            <a:ext cx="2228906" cy="900246"/>
          </a:xfrm>
          <a:prstGeom prst="rect">
            <a:avLst/>
          </a:prstGeom>
        </p:spPr>
        <p:txBody>
          <a:bodyPr wrap="square">
            <a:spAutoFit/>
          </a:bodyPr>
          <a:lstStyle/>
          <a:p>
            <a:pPr marL="177800" indent="-177800"/>
            <a:r>
              <a:rPr lang="pl-PL" sz="1050" smtClean="0">
                <a:latin typeface="Calibri" pitchFamily="34" charset="0"/>
              </a:rPr>
              <a:t>3. The user is free to interact with the service. Once the instance is no longer needed, it can be shut down in order to conserve computational resources.</a:t>
            </a:r>
          </a:p>
        </p:txBody>
      </p:sp>
      <p:sp>
        <p:nvSpPr>
          <p:cNvPr id="92" name="Elipsa 91"/>
          <p:cNvSpPr/>
          <p:nvPr/>
        </p:nvSpPr>
        <p:spPr>
          <a:xfrm>
            <a:off x="4065874" y="2237074"/>
            <a:ext cx="1877726" cy="187772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Strzałka w dół 93"/>
          <p:cNvSpPr/>
          <p:nvPr/>
        </p:nvSpPr>
        <p:spPr>
          <a:xfrm>
            <a:off x="4708097" y="3674667"/>
            <a:ext cx="593280" cy="311090"/>
          </a:xfrm>
          <a:prstGeom prst="downArrow">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Strzałka w prawo 95"/>
          <p:cNvSpPr/>
          <p:nvPr/>
        </p:nvSpPr>
        <p:spPr>
          <a:xfrm>
            <a:off x="5513674" y="2882869"/>
            <a:ext cx="304800" cy="546556"/>
          </a:xfrm>
          <a:prstGeom prst="rightArrow">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trzałka w prawo 96"/>
          <p:cNvSpPr/>
          <p:nvPr/>
        </p:nvSpPr>
        <p:spPr>
          <a:xfrm flipH="1">
            <a:off x="4172977" y="2882869"/>
            <a:ext cx="342559" cy="546556"/>
          </a:xfrm>
          <a:prstGeom prst="rightArrow">
            <a:avLst/>
          </a:prstGeom>
          <a:solidFill>
            <a:srgbClr val="00B050">
              <a:alpha val="3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Grupa 191"/>
          <p:cNvGrpSpPr>
            <a:grpSpLocks/>
          </p:cNvGrpSpPr>
          <p:nvPr/>
        </p:nvGrpSpPr>
        <p:grpSpPr bwMode="auto">
          <a:xfrm>
            <a:off x="4708097" y="2795904"/>
            <a:ext cx="652320" cy="779121"/>
            <a:chOff x="1564306" y="2093513"/>
            <a:chExt cx="652320" cy="779416"/>
          </a:xfrm>
        </p:grpSpPr>
        <p:sp>
          <p:nvSpPr>
            <p:cNvPr id="87" name="Prostokąt zaokrąglony 86"/>
            <p:cNvSpPr/>
            <p:nvPr/>
          </p:nvSpPr>
          <p:spPr bwMode="auto">
            <a:xfrm>
              <a:off x="1564306" y="2093513"/>
              <a:ext cx="593280" cy="770772"/>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3" name="pole tekstowe 194"/>
            <p:cNvSpPr txBox="1">
              <a:spLocks noChangeArrowheads="1"/>
            </p:cNvSpPr>
            <p:nvPr/>
          </p:nvSpPr>
          <p:spPr bwMode="auto">
            <a:xfrm>
              <a:off x="1564770" y="2626708"/>
              <a:ext cx="651856" cy="246221"/>
            </a:xfrm>
            <a:prstGeom prst="rect">
              <a:avLst/>
            </a:prstGeom>
            <a:noFill/>
            <a:ln w="9525">
              <a:noFill/>
              <a:miter lim="800000"/>
              <a:headEnd/>
              <a:tailEnd/>
            </a:ln>
          </p:spPr>
          <p:txBody>
            <a:bodyPr>
              <a:spAutoFit/>
            </a:bodyPr>
            <a:lstStyle/>
            <a:p>
              <a:pPr algn="ctr"/>
              <a:r>
                <a:rPr lang="pl-PL" sz="1000">
                  <a:latin typeface="Calibri" pitchFamily="34" charset="0"/>
                </a:rPr>
                <a:t>Scientist</a:t>
              </a:r>
            </a:p>
          </p:txBody>
        </p:sp>
        <p:pic>
          <p:nvPicPr>
            <p:cNvPr id="98" name="Obraz 200" descr="admin.png"/>
            <p:cNvPicPr>
              <a:picLocks noChangeAspect="1"/>
            </p:cNvPicPr>
            <p:nvPr/>
          </p:nvPicPr>
          <p:blipFill>
            <a:blip r:embed="rId5" cstate="print"/>
            <a:srcRect/>
            <a:stretch>
              <a:fillRect/>
            </a:stretch>
          </p:blipFill>
          <p:spPr bwMode="auto">
            <a:xfrm>
              <a:off x="1707933" y="2171020"/>
              <a:ext cx="356632" cy="457240"/>
            </a:xfrm>
            <a:prstGeom prst="rect">
              <a:avLst/>
            </a:prstGeom>
            <a:noFill/>
            <a:ln w="9525">
              <a:noFill/>
              <a:miter lim="800000"/>
              <a:headEnd/>
              <a:tailEnd/>
            </a:ln>
          </p:spPr>
        </p:pic>
      </p:grpSp>
      <p:grpSp>
        <p:nvGrpSpPr>
          <p:cNvPr id="99" name="Grupa 210"/>
          <p:cNvGrpSpPr/>
          <p:nvPr/>
        </p:nvGrpSpPr>
        <p:grpSpPr>
          <a:xfrm>
            <a:off x="987759" y="4648199"/>
            <a:ext cx="1353987" cy="1431673"/>
            <a:chOff x="5046003" y="3124199"/>
            <a:chExt cx="1353987" cy="1431673"/>
          </a:xfrm>
        </p:grpSpPr>
        <p:sp>
          <p:nvSpPr>
            <p:cNvPr id="100" name="Prostokąt zaokrąglony 99"/>
            <p:cNvSpPr/>
            <p:nvPr/>
          </p:nvSpPr>
          <p:spPr bwMode="auto">
            <a:xfrm>
              <a:off x="5046003" y="3124199"/>
              <a:ext cx="1353987" cy="1431673"/>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101" name="Obraz 100" descr="1399565533_012.png"/>
            <p:cNvPicPr>
              <a:picLocks noChangeAspect="1"/>
            </p:cNvPicPr>
            <p:nvPr/>
          </p:nvPicPr>
          <p:blipFill>
            <a:blip r:embed="rId3" cstate="print"/>
            <a:stretch>
              <a:fillRect/>
            </a:stretch>
          </p:blipFill>
          <p:spPr>
            <a:xfrm>
              <a:off x="5475929" y="3144370"/>
              <a:ext cx="494134" cy="494134"/>
            </a:xfrm>
            <a:prstGeom prst="rect">
              <a:avLst/>
            </a:prstGeom>
          </p:spPr>
        </p:pic>
        <p:sp>
          <p:nvSpPr>
            <p:cNvPr id="102" name="Prostokąt 101"/>
            <p:cNvSpPr/>
            <p:nvPr/>
          </p:nvSpPr>
          <p:spPr>
            <a:xfrm>
              <a:off x="5046003" y="3611655"/>
              <a:ext cx="1353987" cy="338554"/>
            </a:xfrm>
            <a:prstGeom prst="rect">
              <a:avLst/>
            </a:prstGeom>
          </p:spPr>
          <p:txBody>
            <a:bodyPr wrap="square">
              <a:spAutoFit/>
            </a:bodyPr>
            <a:lstStyle/>
            <a:p>
              <a:r>
                <a:rPr lang="pl-PL" sz="800" b="1" smtClean="0"/>
                <a:t>OpenLab v1 </a:t>
              </a:r>
              <a:r>
                <a:rPr lang="pl-PL" sz="800" smtClean="0"/>
                <a:t>(cloud service)</a:t>
              </a:r>
            </a:p>
            <a:p>
              <a:r>
                <a:rPr lang="pl-PL" sz="800" b="1" smtClean="0"/>
                <a:t>Authorized users:</a:t>
              </a:r>
            </a:p>
          </p:txBody>
        </p:sp>
      </p:grpSp>
      <p:grpSp>
        <p:nvGrpSpPr>
          <p:cNvPr id="117" name="Grupa 116"/>
          <p:cNvGrpSpPr/>
          <p:nvPr/>
        </p:nvGrpSpPr>
        <p:grpSpPr>
          <a:xfrm>
            <a:off x="203040" y="5020720"/>
            <a:ext cx="711360" cy="770480"/>
            <a:chOff x="203040" y="5020720"/>
            <a:chExt cx="711360" cy="770480"/>
          </a:xfrm>
        </p:grpSpPr>
        <p:sp>
          <p:nvSpPr>
            <p:cNvPr id="104" name="pole tekstowe 191"/>
            <p:cNvSpPr txBox="1">
              <a:spLocks noChangeArrowheads="1"/>
            </p:cNvSpPr>
            <p:nvPr/>
          </p:nvSpPr>
          <p:spPr bwMode="auto">
            <a:xfrm>
              <a:off x="203040" y="5553915"/>
              <a:ext cx="71136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grpSp>
          <p:nvGrpSpPr>
            <p:cNvPr id="116" name="Grupa 115"/>
            <p:cNvGrpSpPr/>
            <p:nvPr/>
          </p:nvGrpSpPr>
          <p:grpSpPr>
            <a:xfrm>
              <a:off x="262080" y="5020720"/>
              <a:ext cx="593280" cy="770480"/>
              <a:chOff x="262080" y="5020720"/>
              <a:chExt cx="593280" cy="770480"/>
            </a:xfrm>
          </p:grpSpPr>
          <p:sp>
            <p:nvSpPr>
              <p:cNvPr id="105" name="Prostokąt zaokrąglony 104"/>
              <p:cNvSpPr/>
              <p:nvPr/>
            </p:nvSpPr>
            <p:spPr bwMode="auto">
              <a:xfrm>
                <a:off x="262080" y="5020720"/>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6" name="Obraz 199" descr="admin.png"/>
              <p:cNvPicPr>
                <a:picLocks noChangeAspect="1"/>
              </p:cNvPicPr>
              <p:nvPr/>
            </p:nvPicPr>
            <p:blipFill>
              <a:blip r:embed="rId6" cstate="print"/>
              <a:srcRect/>
              <a:stretch>
                <a:fillRect/>
              </a:stretch>
            </p:blipFill>
            <p:spPr bwMode="auto">
              <a:xfrm>
                <a:off x="374900" y="5098227"/>
                <a:ext cx="358139" cy="457240"/>
              </a:xfrm>
              <a:prstGeom prst="rect">
                <a:avLst/>
              </a:prstGeom>
              <a:noFill/>
              <a:ln w="9525">
                <a:noFill/>
                <a:miter lim="800000"/>
                <a:headEnd/>
                <a:tailEnd/>
              </a:ln>
            </p:spPr>
          </p:pic>
        </p:grpSp>
      </p:grpSp>
      <p:pic>
        <p:nvPicPr>
          <p:cNvPr id="108" name="Obraz 198" descr="admin.png"/>
          <p:cNvPicPr>
            <a:picLocks noChangeAspect="1"/>
          </p:cNvPicPr>
          <p:nvPr/>
        </p:nvPicPr>
        <p:blipFill>
          <a:blip r:embed="rId7" cstate="print"/>
          <a:srcRect/>
          <a:stretch>
            <a:fillRect/>
          </a:stretch>
        </p:blipFill>
        <p:spPr bwMode="auto">
          <a:xfrm>
            <a:off x="1537504" y="5492872"/>
            <a:ext cx="295219" cy="390846"/>
          </a:xfrm>
          <a:prstGeom prst="rect">
            <a:avLst/>
          </a:prstGeom>
          <a:noFill/>
          <a:ln w="9525">
            <a:noFill/>
            <a:miter lim="800000"/>
            <a:headEnd/>
            <a:tailEnd/>
          </a:ln>
        </p:spPr>
      </p:pic>
      <p:pic>
        <p:nvPicPr>
          <p:cNvPr id="109" name="Obraz 199" descr="admin.png"/>
          <p:cNvPicPr>
            <a:picLocks noChangeAspect="1"/>
          </p:cNvPicPr>
          <p:nvPr/>
        </p:nvPicPr>
        <p:blipFill>
          <a:blip r:embed="rId6" cstate="print"/>
          <a:srcRect/>
          <a:stretch>
            <a:fillRect/>
          </a:stretch>
        </p:blipFill>
        <p:spPr bwMode="auto">
          <a:xfrm>
            <a:off x="1143000" y="5486399"/>
            <a:ext cx="316276" cy="403793"/>
          </a:xfrm>
          <a:prstGeom prst="rect">
            <a:avLst/>
          </a:prstGeom>
          <a:noFill/>
          <a:ln w="9525">
            <a:noFill/>
            <a:miter lim="800000"/>
            <a:headEnd/>
            <a:tailEnd/>
          </a:ln>
        </p:spPr>
      </p:pic>
      <p:grpSp>
        <p:nvGrpSpPr>
          <p:cNvPr id="114" name="Grupa 113"/>
          <p:cNvGrpSpPr/>
          <p:nvPr/>
        </p:nvGrpSpPr>
        <p:grpSpPr>
          <a:xfrm>
            <a:off x="1910950" y="5496789"/>
            <a:ext cx="298850" cy="502988"/>
            <a:chOff x="1910950" y="5496789"/>
            <a:chExt cx="298850" cy="502988"/>
          </a:xfrm>
        </p:grpSpPr>
        <p:pic>
          <p:nvPicPr>
            <p:cNvPr id="107" name="Obraz 200" descr="admin.png"/>
            <p:cNvPicPr>
              <a:picLocks noChangeAspect="1"/>
            </p:cNvPicPr>
            <p:nvPr/>
          </p:nvPicPr>
          <p:blipFill>
            <a:blip r:embed="rId5" cstate="print"/>
            <a:srcRect/>
            <a:stretch>
              <a:fillRect/>
            </a:stretch>
          </p:blipFill>
          <p:spPr bwMode="auto">
            <a:xfrm>
              <a:off x="1910950" y="5496789"/>
              <a:ext cx="298850" cy="383012"/>
            </a:xfrm>
            <a:prstGeom prst="rect">
              <a:avLst/>
            </a:prstGeom>
            <a:noFill/>
            <a:ln w="9525">
              <a:noFill/>
              <a:miter lim="800000"/>
              <a:headEnd/>
              <a:tailEnd/>
            </a:ln>
          </p:spPr>
        </p:pic>
        <p:pic>
          <p:nvPicPr>
            <p:cNvPr id="112" name="Obraz 111" descr="green_check.png"/>
            <p:cNvPicPr>
              <a:picLocks noChangeAspect="1"/>
            </p:cNvPicPr>
            <p:nvPr/>
          </p:nvPicPr>
          <p:blipFill>
            <a:blip r:embed="rId8" cstate="print"/>
            <a:stretch>
              <a:fillRect/>
            </a:stretch>
          </p:blipFill>
          <p:spPr>
            <a:xfrm>
              <a:off x="1959775" y="5811642"/>
              <a:ext cx="188135" cy="188135"/>
            </a:xfrm>
            <a:prstGeom prst="rect">
              <a:avLst/>
            </a:prstGeom>
          </p:spPr>
        </p:pic>
      </p:grpSp>
      <p:pic>
        <p:nvPicPr>
          <p:cNvPr id="115" name="Obraz 114" descr="olab_browser.png"/>
          <p:cNvPicPr>
            <a:picLocks noChangeAspect="1"/>
          </p:cNvPicPr>
          <p:nvPr/>
        </p:nvPicPr>
        <p:blipFill>
          <a:blip r:embed="rId9" cstate="print"/>
          <a:stretch>
            <a:fillRect/>
          </a:stretch>
        </p:blipFill>
        <p:spPr>
          <a:xfrm>
            <a:off x="6245095" y="995195"/>
            <a:ext cx="1755905" cy="2357605"/>
          </a:xfrm>
          <a:prstGeom prst="rect">
            <a:avLst/>
          </a:prstGeom>
          <a:ln w="19050">
            <a:solidFill>
              <a:srgbClr val="385D8A"/>
            </a:solidFill>
          </a:ln>
        </p:spPr>
      </p:pic>
    </p:spTree>
    <p:extLst>
      <p:ext uri="{BB962C8B-B14F-4D97-AF65-F5344CB8AC3E}">
        <p14:creationId xmlns:p14="http://schemas.microsoft.com/office/powerpoint/2010/main" xmlns="" val="208384619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ox(out)">
                                      <p:cBhvr>
                                        <p:cTn id="7" dur="500"/>
                                        <p:tgtEl>
                                          <p:spTgt spid="97"/>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box(out)">
                                      <p:cBhvr>
                                        <p:cTn id="10" dur="500"/>
                                        <p:tgtEl>
                                          <p:spTgt spid="55"/>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box(out)">
                                      <p:cBhvr>
                                        <p:cTn id="13" dur="500"/>
                                        <p:tgtEl>
                                          <p:spTgt spid="61"/>
                                        </p:tgtEl>
                                      </p:cBhvr>
                                    </p:animEffect>
                                  </p:childTnLst>
                                </p:cTn>
                              </p:par>
                              <p:par>
                                <p:cTn id="14" presetID="4" presetClass="entr" presetSubtype="32" fill="hold" nodeType="withEffect">
                                  <p:stCondLst>
                                    <p:cond delay="0"/>
                                  </p:stCondLst>
                                  <p:childTnLst>
                                    <p:set>
                                      <p:cBhvr>
                                        <p:cTn id="15" dur="1" fill="hold">
                                          <p:stCondLst>
                                            <p:cond delay="0"/>
                                          </p:stCondLst>
                                        </p:cTn>
                                        <p:tgtEl>
                                          <p:spTgt spid="99"/>
                                        </p:tgtEl>
                                        <p:attrNameLst>
                                          <p:attrName>style.visibility</p:attrName>
                                        </p:attrNameLst>
                                      </p:cBhvr>
                                      <p:to>
                                        <p:strVal val="visible"/>
                                      </p:to>
                                    </p:set>
                                    <p:animEffect transition="in" filter="box(out)">
                                      <p:cBhvr>
                                        <p:cTn id="16" dur="500"/>
                                        <p:tgtEl>
                                          <p:spTgt spid="99"/>
                                        </p:tgtEl>
                                      </p:cBhvr>
                                    </p:animEffect>
                                  </p:childTnLst>
                                </p:cTn>
                              </p:par>
                              <p:par>
                                <p:cTn id="17" presetID="4" presetClass="entr" presetSubtype="32" fill="hold" nodeType="withEffect">
                                  <p:stCondLst>
                                    <p:cond delay="0"/>
                                  </p:stCondLst>
                                  <p:childTnLst>
                                    <p:set>
                                      <p:cBhvr>
                                        <p:cTn id="18" dur="1" fill="hold">
                                          <p:stCondLst>
                                            <p:cond delay="0"/>
                                          </p:stCondLst>
                                        </p:cTn>
                                        <p:tgtEl>
                                          <p:spTgt spid="109"/>
                                        </p:tgtEl>
                                        <p:attrNameLst>
                                          <p:attrName>style.visibility</p:attrName>
                                        </p:attrNameLst>
                                      </p:cBhvr>
                                      <p:to>
                                        <p:strVal val="visible"/>
                                      </p:to>
                                    </p:set>
                                    <p:animEffect transition="in" filter="box(out)">
                                      <p:cBhvr>
                                        <p:cTn id="19" dur="500"/>
                                        <p:tgtEl>
                                          <p:spTgt spid="109"/>
                                        </p:tgtEl>
                                      </p:cBhvr>
                                    </p:animEffect>
                                  </p:childTnLst>
                                </p:cTn>
                              </p:par>
                              <p:par>
                                <p:cTn id="20" presetID="4" presetClass="entr" presetSubtype="32" fill="hold" nodeType="withEffect">
                                  <p:stCondLst>
                                    <p:cond delay="0"/>
                                  </p:stCondLst>
                                  <p:childTnLst>
                                    <p:set>
                                      <p:cBhvr>
                                        <p:cTn id="21" dur="1" fill="hold">
                                          <p:stCondLst>
                                            <p:cond delay="0"/>
                                          </p:stCondLst>
                                        </p:cTn>
                                        <p:tgtEl>
                                          <p:spTgt spid="108"/>
                                        </p:tgtEl>
                                        <p:attrNameLst>
                                          <p:attrName>style.visibility</p:attrName>
                                        </p:attrNameLst>
                                      </p:cBhvr>
                                      <p:to>
                                        <p:strVal val="visible"/>
                                      </p:to>
                                    </p:set>
                                    <p:animEffect transition="in" filter="box(out)">
                                      <p:cBhvr>
                                        <p:cTn id="22" dur="500"/>
                                        <p:tgtEl>
                                          <p:spTgt spid="10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box(out)">
                                      <p:cBhvr>
                                        <p:cTn id="27" dur="500"/>
                                        <p:tgtEl>
                                          <p:spTgt spid="117"/>
                                        </p:tgtEl>
                                      </p:cBhvr>
                                    </p:animEffect>
                                  </p:childTnLst>
                                </p:cTn>
                              </p:par>
                              <p:par>
                                <p:cTn id="28" presetID="4" presetClass="entr" presetSubtype="32" fill="hold" nodeType="withEffect">
                                  <p:stCondLst>
                                    <p:cond delay="0"/>
                                  </p:stCondLst>
                                  <p:childTnLst>
                                    <p:set>
                                      <p:cBhvr>
                                        <p:cTn id="29" dur="1" fill="hold">
                                          <p:stCondLst>
                                            <p:cond delay="0"/>
                                          </p:stCondLst>
                                        </p:cTn>
                                        <p:tgtEl>
                                          <p:spTgt spid="114"/>
                                        </p:tgtEl>
                                        <p:attrNameLst>
                                          <p:attrName>style.visibility</p:attrName>
                                        </p:attrNameLst>
                                      </p:cBhvr>
                                      <p:to>
                                        <p:strVal val="visible"/>
                                      </p:to>
                                    </p:set>
                                    <p:animEffect transition="in" filter="box(out)">
                                      <p:cBhvr>
                                        <p:cTn id="30" dur="500"/>
                                        <p:tgtEl>
                                          <p:spTgt spid="114"/>
                                        </p:tgtEl>
                                      </p:cBhvr>
                                    </p:animEffect>
                                  </p:childTnLst>
                                </p:cTn>
                              </p:par>
                              <p:par>
                                <p:cTn id="31" presetID="4" presetClass="entr" presetSubtype="32"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box(out)">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32" fill="hold" grpId="0" nodeType="click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box(out)">
                                      <p:cBhvr>
                                        <p:cTn id="38" dur="500"/>
                                        <p:tgtEl>
                                          <p:spTgt spid="94"/>
                                        </p:tgtEl>
                                      </p:cBhvr>
                                    </p:animEffect>
                                  </p:childTnLst>
                                </p:cTn>
                              </p:par>
                              <p:par>
                                <p:cTn id="39" presetID="4" presetClass="entr" presetSubtype="32"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animEffect transition="in" filter="box(out)">
                                      <p:cBhvr>
                                        <p:cTn id="41" dur="500"/>
                                        <p:tgtEl>
                                          <p:spTgt spid="74"/>
                                        </p:tgtEl>
                                      </p:cBhvr>
                                    </p:animEffect>
                                  </p:childTnLst>
                                </p:cTn>
                              </p:par>
                              <p:par>
                                <p:cTn id="42" presetID="4" presetClass="entr" presetSubtype="32" fill="hold" grpId="0"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box(out)">
                                      <p:cBhvr>
                                        <p:cTn id="44" dur="500"/>
                                        <p:tgtEl>
                                          <p:spTgt spid="72"/>
                                        </p:tgtEl>
                                      </p:cBhvr>
                                    </p:animEffect>
                                  </p:childTnLst>
                                </p:cTn>
                              </p:par>
                              <p:par>
                                <p:cTn id="45" presetID="4" presetClass="entr" presetSubtype="32"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box(out)">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96"/>
                                        </p:tgtEl>
                                        <p:attrNameLst>
                                          <p:attrName>style.visibility</p:attrName>
                                        </p:attrNameLst>
                                      </p:cBhvr>
                                      <p:to>
                                        <p:strVal val="visible"/>
                                      </p:to>
                                    </p:set>
                                    <p:animEffect transition="in" filter="box(out)">
                                      <p:cBhvr>
                                        <p:cTn id="52" dur="500"/>
                                        <p:tgtEl>
                                          <p:spTgt spid="96"/>
                                        </p:tgtEl>
                                      </p:cBhvr>
                                    </p:animEffect>
                                  </p:childTnLst>
                                </p:cTn>
                              </p:par>
                              <p:par>
                                <p:cTn id="53" presetID="4" presetClass="entr" presetSubtype="32" fill="hold" grpId="0" nodeType="withEffect">
                                  <p:stCondLst>
                                    <p:cond delay="0"/>
                                  </p:stCondLst>
                                  <p:childTnLst>
                                    <p:set>
                                      <p:cBhvr>
                                        <p:cTn id="54" dur="1" fill="hold">
                                          <p:stCondLst>
                                            <p:cond delay="0"/>
                                          </p:stCondLst>
                                        </p:cTn>
                                        <p:tgtEl>
                                          <p:spTgt spid="83"/>
                                        </p:tgtEl>
                                        <p:attrNameLst>
                                          <p:attrName>style.visibility</p:attrName>
                                        </p:attrNameLst>
                                      </p:cBhvr>
                                      <p:to>
                                        <p:strVal val="visible"/>
                                      </p:to>
                                    </p:set>
                                    <p:animEffect transition="in" filter="box(out)">
                                      <p:cBhvr>
                                        <p:cTn id="55" dur="500"/>
                                        <p:tgtEl>
                                          <p:spTgt spid="83"/>
                                        </p:tgtEl>
                                      </p:cBhvr>
                                    </p:animEffect>
                                  </p:childTnLst>
                                </p:cTn>
                              </p:par>
                              <p:par>
                                <p:cTn id="56" presetID="4" presetClass="entr" presetSubtype="32" fill="hold" grpId="0"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box(out)">
                                      <p:cBhvr>
                                        <p:cTn id="58" dur="500"/>
                                        <p:tgtEl>
                                          <p:spTgt spid="91"/>
                                        </p:tgtEl>
                                      </p:cBhvr>
                                    </p:animEffect>
                                  </p:childTnLst>
                                </p:cTn>
                              </p:par>
                              <p:par>
                                <p:cTn id="59" presetID="4" presetClass="entr" presetSubtype="32" fill="hold" nodeType="withEffect">
                                  <p:stCondLst>
                                    <p:cond delay="0"/>
                                  </p:stCondLst>
                                  <p:childTnLst>
                                    <p:set>
                                      <p:cBhvr>
                                        <p:cTn id="60" dur="1" fill="hold">
                                          <p:stCondLst>
                                            <p:cond delay="0"/>
                                          </p:stCondLst>
                                        </p:cTn>
                                        <p:tgtEl>
                                          <p:spTgt spid="115"/>
                                        </p:tgtEl>
                                        <p:attrNameLst>
                                          <p:attrName>style.visibility</p:attrName>
                                        </p:attrNameLst>
                                      </p:cBhvr>
                                      <p:to>
                                        <p:strVal val="visible"/>
                                      </p:to>
                                    </p:set>
                                    <p:animEffect transition="in" filter="box(out)">
                                      <p:cBhvr>
                                        <p:cTn id="61"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61" grpId="0"/>
      <p:bldP spid="72" grpId="0" animBg="1"/>
      <p:bldP spid="73" grpId="0"/>
      <p:bldP spid="74" grpId="0"/>
      <p:bldP spid="83" grpId="0" animBg="1"/>
      <p:bldP spid="91" grpId="0"/>
      <p:bldP spid="94" grpId="0" animBg="1"/>
      <p:bldP spid="96" grpId="0" animBg="1"/>
      <p:bldP spid="9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84" name="Prostokąt zaokrąglony 383"/>
          <p:cNvSpPr/>
          <p:nvPr/>
        </p:nvSpPr>
        <p:spPr bwMode="auto">
          <a:xfrm>
            <a:off x="4644000" y="722785"/>
            <a:ext cx="4289252" cy="1944215"/>
          </a:xfrm>
          <a:prstGeom prst="roundRect">
            <a:avLst>
              <a:gd name="adj" fmla="val 8332"/>
            </a:avLst>
          </a:prstGeom>
          <a:solidFill>
            <a:srgbClr val="385D8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20" name="Grupa 58"/>
          <p:cNvGrpSpPr>
            <a:grpSpLocks/>
          </p:cNvGrpSpPr>
          <p:nvPr/>
        </p:nvGrpSpPr>
        <p:grpSpPr bwMode="auto">
          <a:xfrm>
            <a:off x="5508000" y="794793"/>
            <a:ext cx="683478" cy="765439"/>
            <a:chOff x="6498287" y="4563035"/>
            <a:chExt cx="683554" cy="765443"/>
          </a:xfrm>
        </p:grpSpPr>
        <p:sp>
          <p:nvSpPr>
            <p:cNvPr id="422" name="Prostokąt zaokrąglony 421"/>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3" name="Obraz 8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24"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1" name="Grupa 59"/>
          <p:cNvGrpSpPr>
            <a:grpSpLocks/>
          </p:cNvGrpSpPr>
          <p:nvPr/>
        </p:nvGrpSpPr>
        <p:grpSpPr bwMode="auto">
          <a:xfrm>
            <a:off x="6048146" y="794793"/>
            <a:ext cx="683478" cy="765439"/>
            <a:chOff x="6498287" y="4563035"/>
            <a:chExt cx="683554" cy="765443"/>
          </a:xfrm>
        </p:grpSpPr>
        <p:sp>
          <p:nvSpPr>
            <p:cNvPr id="419" name="Prostokąt zaokrąglony 418"/>
            <p:cNvSpPr/>
            <p:nvPr/>
          </p:nvSpPr>
          <p:spPr>
            <a:xfrm>
              <a:off x="6587432" y="4563036"/>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0" name="Obraz 61"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21"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2" name="Grupa 63"/>
          <p:cNvGrpSpPr>
            <a:grpSpLocks/>
          </p:cNvGrpSpPr>
          <p:nvPr/>
        </p:nvGrpSpPr>
        <p:grpSpPr bwMode="auto">
          <a:xfrm>
            <a:off x="6588000" y="795924"/>
            <a:ext cx="683478" cy="765439"/>
            <a:chOff x="6498287" y="4563035"/>
            <a:chExt cx="683554" cy="765443"/>
          </a:xfrm>
        </p:grpSpPr>
        <p:sp>
          <p:nvSpPr>
            <p:cNvPr id="416" name="Prostokąt zaokrąglony 415"/>
            <p:cNvSpPr/>
            <p:nvPr/>
          </p:nvSpPr>
          <p:spPr>
            <a:xfrm>
              <a:off x="6587577" y="4563344"/>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7" name="Obraz 65"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18"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3" name="Grupa 67"/>
          <p:cNvGrpSpPr>
            <a:grpSpLocks/>
          </p:cNvGrpSpPr>
          <p:nvPr/>
        </p:nvGrpSpPr>
        <p:grpSpPr bwMode="auto">
          <a:xfrm>
            <a:off x="7128146" y="795924"/>
            <a:ext cx="683478" cy="765439"/>
            <a:chOff x="6498287" y="4563035"/>
            <a:chExt cx="683554" cy="765443"/>
          </a:xfrm>
        </p:grpSpPr>
        <p:sp>
          <p:nvSpPr>
            <p:cNvPr id="413" name="Prostokąt zaokrąglony 412"/>
            <p:cNvSpPr/>
            <p:nvPr/>
          </p:nvSpPr>
          <p:spPr>
            <a:xfrm>
              <a:off x="6587432" y="4563344"/>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4" name="Obraz 69"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15"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4" name="Grupa 89"/>
          <p:cNvGrpSpPr>
            <a:grpSpLocks/>
          </p:cNvGrpSpPr>
          <p:nvPr/>
        </p:nvGrpSpPr>
        <p:grpSpPr bwMode="auto">
          <a:xfrm>
            <a:off x="5508376" y="1612391"/>
            <a:ext cx="683478" cy="765439"/>
            <a:chOff x="6498287" y="4563035"/>
            <a:chExt cx="683554" cy="765443"/>
          </a:xfrm>
        </p:grpSpPr>
        <p:sp>
          <p:nvSpPr>
            <p:cNvPr id="410" name="Prostokąt zaokrąglony 409"/>
            <p:cNvSpPr/>
            <p:nvPr/>
          </p:nvSpPr>
          <p:spPr>
            <a:xfrm>
              <a:off x="6587201" y="4563444"/>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11" name="Obraz 91"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12"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5" name="Grupa 93"/>
          <p:cNvGrpSpPr>
            <a:grpSpLocks/>
          </p:cNvGrpSpPr>
          <p:nvPr/>
        </p:nvGrpSpPr>
        <p:grpSpPr bwMode="auto">
          <a:xfrm>
            <a:off x="6048522" y="1612391"/>
            <a:ext cx="683478" cy="765439"/>
            <a:chOff x="6498287" y="4563035"/>
            <a:chExt cx="683554" cy="765443"/>
          </a:xfrm>
        </p:grpSpPr>
        <p:sp>
          <p:nvSpPr>
            <p:cNvPr id="407" name="Prostokąt zaokrąglony 406"/>
            <p:cNvSpPr/>
            <p:nvPr/>
          </p:nvSpPr>
          <p:spPr>
            <a:xfrm>
              <a:off x="6587055" y="4563444"/>
              <a:ext cx="505496"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8" name="Obraz 95"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09"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6" name="Grupa 97"/>
          <p:cNvGrpSpPr>
            <a:grpSpLocks/>
          </p:cNvGrpSpPr>
          <p:nvPr/>
        </p:nvGrpSpPr>
        <p:grpSpPr bwMode="auto">
          <a:xfrm>
            <a:off x="6588376" y="1613522"/>
            <a:ext cx="683478" cy="765439"/>
            <a:chOff x="6498287" y="4563035"/>
            <a:chExt cx="683554" cy="765443"/>
          </a:xfrm>
        </p:grpSpPr>
        <p:sp>
          <p:nvSpPr>
            <p:cNvPr id="404" name="Prostokąt zaokrąglony 403"/>
            <p:cNvSpPr/>
            <p:nvPr/>
          </p:nvSpPr>
          <p:spPr>
            <a:xfrm>
              <a:off x="6587201" y="4563753"/>
              <a:ext cx="505497"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5" name="Obraz 99"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06"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27" name="Grupa 101"/>
          <p:cNvGrpSpPr>
            <a:grpSpLocks/>
          </p:cNvGrpSpPr>
          <p:nvPr/>
        </p:nvGrpSpPr>
        <p:grpSpPr bwMode="auto">
          <a:xfrm>
            <a:off x="7128522" y="1613522"/>
            <a:ext cx="683478" cy="765439"/>
            <a:chOff x="6498287" y="4563035"/>
            <a:chExt cx="683554" cy="765443"/>
          </a:xfrm>
        </p:grpSpPr>
        <p:sp>
          <p:nvSpPr>
            <p:cNvPr id="401" name="Prostokąt zaokrąglony 400"/>
            <p:cNvSpPr/>
            <p:nvPr/>
          </p:nvSpPr>
          <p:spPr>
            <a:xfrm>
              <a:off x="6587055" y="4563753"/>
              <a:ext cx="505496" cy="764725"/>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02" name="Obraz 10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403"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sp>
        <p:nvSpPr>
          <p:cNvPr id="387" name="Prostokąt zaokrąglony 386"/>
          <p:cNvSpPr/>
          <p:nvPr/>
        </p:nvSpPr>
        <p:spPr bwMode="auto">
          <a:xfrm>
            <a:off x="4805280" y="794794"/>
            <a:ext cx="504000" cy="764720"/>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8" name="Obraz 118" descr="1368547005_server.png"/>
          <p:cNvPicPr>
            <a:picLocks noChangeAspect="1"/>
          </p:cNvPicPr>
          <p:nvPr/>
        </p:nvPicPr>
        <p:blipFill>
          <a:blip r:embed="rId3" cstate="print"/>
          <a:srcRect/>
          <a:stretch>
            <a:fillRect/>
          </a:stretch>
        </p:blipFill>
        <p:spPr bwMode="auto">
          <a:xfrm>
            <a:off x="4877927" y="812886"/>
            <a:ext cx="365719" cy="365758"/>
          </a:xfrm>
          <a:prstGeom prst="rect">
            <a:avLst/>
          </a:prstGeom>
          <a:noFill/>
          <a:ln w="9525">
            <a:noFill/>
            <a:miter lim="800000"/>
            <a:headEnd/>
            <a:tailEnd/>
          </a:ln>
        </p:spPr>
      </p:pic>
      <p:sp>
        <p:nvSpPr>
          <p:cNvPr id="389" name="pole tekstowe 303"/>
          <p:cNvSpPr txBox="1">
            <a:spLocks noChangeArrowheads="1"/>
          </p:cNvSpPr>
          <p:nvPr/>
        </p:nvSpPr>
        <p:spPr bwMode="auto">
          <a:xfrm>
            <a:off x="4716000" y="1128960"/>
            <a:ext cx="683478" cy="42230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pic>
        <p:nvPicPr>
          <p:cNvPr id="390" name="Obraz 124" descr="1368547602_onebit_14.png"/>
          <p:cNvPicPr>
            <a:picLocks noChangeAspect="1"/>
          </p:cNvPicPr>
          <p:nvPr/>
        </p:nvPicPr>
        <p:blipFill>
          <a:blip r:embed="rId4" cstate="print"/>
          <a:srcRect/>
          <a:stretch>
            <a:fillRect/>
          </a:stretch>
        </p:blipFill>
        <p:spPr bwMode="auto">
          <a:xfrm>
            <a:off x="4877927" y="1725172"/>
            <a:ext cx="365719" cy="365758"/>
          </a:xfrm>
          <a:prstGeom prst="rect">
            <a:avLst/>
          </a:prstGeom>
          <a:noFill/>
          <a:ln w="9525">
            <a:noFill/>
            <a:miter lim="800000"/>
            <a:headEnd/>
            <a:tailEnd/>
          </a:ln>
        </p:spPr>
      </p:pic>
      <p:sp>
        <p:nvSpPr>
          <p:cNvPr id="391" name="pole tekstowe 303"/>
          <p:cNvSpPr txBox="1">
            <a:spLocks noChangeArrowheads="1"/>
          </p:cNvSpPr>
          <p:nvPr/>
        </p:nvSpPr>
        <p:spPr bwMode="auto">
          <a:xfrm>
            <a:off x="4572000" y="2028661"/>
            <a:ext cx="979861" cy="253033"/>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a:t>
            </a:r>
            <a:r>
              <a:rPr lang="pl-PL" sz="1100" smtClean="0">
                <a:latin typeface="Calibri" pitchFamily="34" charset="0"/>
              </a:rPr>
              <a:t>store</a:t>
            </a:r>
            <a:endParaRPr lang="pl-PL" sz="1100">
              <a:latin typeface="Calibri" pitchFamily="34" charset="0"/>
            </a:endParaRPr>
          </a:p>
        </p:txBody>
      </p:sp>
      <p:sp>
        <p:nvSpPr>
          <p:cNvPr id="392" name="Nawias klamrowy otwierający 391"/>
          <p:cNvSpPr/>
          <p:nvPr/>
        </p:nvSpPr>
        <p:spPr bwMode="auto">
          <a:xfrm>
            <a:off x="5400000" y="813515"/>
            <a:ext cx="151199" cy="1555363"/>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427" name="pole tekstowe 303"/>
          <p:cNvSpPr txBox="1">
            <a:spLocks noChangeArrowheads="1"/>
          </p:cNvSpPr>
          <p:nvPr/>
        </p:nvSpPr>
        <p:spPr bwMode="auto">
          <a:xfrm>
            <a:off x="5313016" y="2378969"/>
            <a:ext cx="29313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VPH-Share cloud site at ACC CYFRONET AGH</a:t>
            </a:r>
            <a:endParaRPr lang="pl-PL" sz="1100">
              <a:latin typeface="Calibri" pitchFamily="34" charset="0"/>
            </a:endParaRPr>
          </a:p>
        </p:txBody>
      </p:sp>
      <p:sp>
        <p:nvSpPr>
          <p:cNvPr id="176" name="Prostokąt zaokrąglony 175"/>
          <p:cNvSpPr/>
          <p:nvPr/>
        </p:nvSpPr>
        <p:spPr bwMode="auto">
          <a:xfrm>
            <a:off x="4644000" y="2740970"/>
            <a:ext cx="4289252" cy="1944215"/>
          </a:xfrm>
          <a:prstGeom prst="roundRect">
            <a:avLst>
              <a:gd name="adj" fmla="val 8332"/>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grpSp>
        <p:nvGrpSpPr>
          <p:cNvPr id="178" name="Grupa 58"/>
          <p:cNvGrpSpPr>
            <a:grpSpLocks/>
          </p:cNvGrpSpPr>
          <p:nvPr/>
        </p:nvGrpSpPr>
        <p:grpSpPr bwMode="auto">
          <a:xfrm>
            <a:off x="5524407" y="2812979"/>
            <a:ext cx="2259763" cy="764720"/>
            <a:chOff x="6514698" y="4563036"/>
            <a:chExt cx="2260015" cy="764724"/>
          </a:xfrm>
        </p:grpSpPr>
        <p:sp>
          <p:nvSpPr>
            <p:cNvPr id="235" name="Prostokąt zaokrąglony 234"/>
            <p:cNvSpPr/>
            <p:nvPr/>
          </p:nvSpPr>
          <p:spPr>
            <a:xfrm>
              <a:off x="6587576" y="4563036"/>
              <a:ext cx="2125677" cy="764724"/>
            </a:xfrm>
            <a:prstGeom prst="roundRect">
              <a:avLst>
                <a:gd name="adj" fmla="val 6523"/>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36" name="Obraz 86" descr="1368547005_server.png"/>
            <p:cNvPicPr>
              <a:picLocks noChangeAspect="1"/>
            </p:cNvPicPr>
            <p:nvPr/>
          </p:nvPicPr>
          <p:blipFill>
            <a:blip r:embed="rId3" cstate="print"/>
            <a:srcRect/>
            <a:stretch>
              <a:fillRect/>
            </a:stretch>
          </p:blipFill>
          <p:spPr bwMode="auto">
            <a:xfrm>
              <a:off x="7479165" y="4581128"/>
              <a:ext cx="365760" cy="365760"/>
            </a:xfrm>
            <a:prstGeom prst="rect">
              <a:avLst/>
            </a:prstGeom>
            <a:noFill/>
            <a:ln w="9525">
              <a:noFill/>
              <a:miter lim="800000"/>
              <a:headEnd/>
              <a:tailEnd/>
            </a:ln>
          </p:spPr>
        </p:pic>
        <p:sp>
          <p:nvSpPr>
            <p:cNvPr id="237" name="pole tekstowe 303"/>
            <p:cNvSpPr txBox="1">
              <a:spLocks noChangeArrowheads="1"/>
            </p:cNvSpPr>
            <p:nvPr/>
          </p:nvSpPr>
          <p:spPr bwMode="auto">
            <a:xfrm>
              <a:off x="6514698" y="4897204"/>
              <a:ext cx="2260015" cy="422312"/>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 w/large resource pool </a:t>
              </a:r>
            </a:p>
            <a:p>
              <a:pPr algn="ctr"/>
              <a:r>
                <a:rPr lang="pl-PL" sz="1100" smtClean="0">
                  <a:latin typeface="Calibri" pitchFamily="34" charset="0"/>
                </a:rPr>
                <a:t>(„fat node”)</a:t>
              </a:r>
              <a:endParaRPr lang="pl-PL" sz="1100">
                <a:latin typeface="Calibri" pitchFamily="34" charset="0"/>
              </a:endParaRPr>
            </a:p>
          </p:txBody>
        </p:sp>
      </p:grpSp>
      <p:sp>
        <p:nvSpPr>
          <p:cNvPr id="191" name="Prostokąt zaokrąglony 190"/>
          <p:cNvSpPr/>
          <p:nvPr/>
        </p:nvSpPr>
        <p:spPr bwMode="auto">
          <a:xfrm>
            <a:off x="4805280" y="2812979"/>
            <a:ext cx="504000" cy="764720"/>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92" name="Obraz 118" descr="1368547005_server.png"/>
          <p:cNvPicPr>
            <a:picLocks noChangeAspect="1"/>
          </p:cNvPicPr>
          <p:nvPr/>
        </p:nvPicPr>
        <p:blipFill>
          <a:blip r:embed="rId3" cstate="print"/>
          <a:srcRect/>
          <a:stretch>
            <a:fillRect/>
          </a:stretch>
        </p:blipFill>
        <p:spPr bwMode="auto">
          <a:xfrm>
            <a:off x="4877927" y="2831071"/>
            <a:ext cx="365719" cy="365758"/>
          </a:xfrm>
          <a:prstGeom prst="rect">
            <a:avLst/>
          </a:prstGeom>
          <a:noFill/>
          <a:ln w="9525">
            <a:noFill/>
            <a:miter lim="800000"/>
            <a:headEnd/>
            <a:tailEnd/>
          </a:ln>
        </p:spPr>
      </p:pic>
      <p:sp>
        <p:nvSpPr>
          <p:cNvPr id="193" name="pole tekstowe 303"/>
          <p:cNvSpPr txBox="1">
            <a:spLocks noChangeArrowheads="1"/>
          </p:cNvSpPr>
          <p:nvPr/>
        </p:nvSpPr>
        <p:spPr bwMode="auto">
          <a:xfrm>
            <a:off x="4716000" y="3147145"/>
            <a:ext cx="683478" cy="422308"/>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Head Node</a:t>
            </a:r>
          </a:p>
        </p:txBody>
      </p:sp>
      <p:pic>
        <p:nvPicPr>
          <p:cNvPr id="194" name="Obraz 124" descr="1368547602_onebit_14.png"/>
          <p:cNvPicPr>
            <a:picLocks noChangeAspect="1"/>
          </p:cNvPicPr>
          <p:nvPr/>
        </p:nvPicPr>
        <p:blipFill>
          <a:blip r:embed="rId4" cstate="print"/>
          <a:srcRect/>
          <a:stretch>
            <a:fillRect/>
          </a:stretch>
        </p:blipFill>
        <p:spPr bwMode="auto">
          <a:xfrm>
            <a:off x="4877927" y="3743357"/>
            <a:ext cx="365719" cy="365758"/>
          </a:xfrm>
          <a:prstGeom prst="rect">
            <a:avLst/>
          </a:prstGeom>
          <a:noFill/>
          <a:ln w="9525">
            <a:noFill/>
            <a:miter lim="800000"/>
            <a:headEnd/>
            <a:tailEnd/>
          </a:ln>
        </p:spPr>
      </p:pic>
      <p:sp>
        <p:nvSpPr>
          <p:cNvPr id="195" name="pole tekstowe 303"/>
          <p:cNvSpPr txBox="1">
            <a:spLocks noChangeArrowheads="1"/>
          </p:cNvSpPr>
          <p:nvPr/>
        </p:nvSpPr>
        <p:spPr bwMode="auto">
          <a:xfrm>
            <a:off x="4572000" y="4046846"/>
            <a:ext cx="979861" cy="253033"/>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a:t>
            </a:r>
            <a:r>
              <a:rPr lang="pl-PL" sz="1100" smtClean="0">
                <a:latin typeface="Calibri" pitchFamily="34" charset="0"/>
              </a:rPr>
              <a:t>store</a:t>
            </a:r>
            <a:endParaRPr lang="pl-PL" sz="1100">
              <a:latin typeface="Calibri" pitchFamily="34" charset="0"/>
            </a:endParaRPr>
          </a:p>
        </p:txBody>
      </p:sp>
      <p:sp>
        <p:nvSpPr>
          <p:cNvPr id="196" name="Nawias klamrowy otwierający 195"/>
          <p:cNvSpPr/>
          <p:nvPr/>
        </p:nvSpPr>
        <p:spPr bwMode="auto">
          <a:xfrm>
            <a:off x="5400000" y="2831700"/>
            <a:ext cx="151199" cy="1555363"/>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7" name="pole tekstowe 303"/>
          <p:cNvSpPr txBox="1">
            <a:spLocks noChangeArrowheads="1"/>
          </p:cNvSpPr>
          <p:nvPr/>
        </p:nvSpPr>
        <p:spPr bwMode="auto">
          <a:xfrm>
            <a:off x="5313016" y="4397154"/>
            <a:ext cx="29313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VPH-Share cloud site at UNIVIE</a:t>
            </a:r>
            <a:endParaRPr lang="pl-PL" sz="1100">
              <a:latin typeface="Calibri" pitchFamily="34" charset="0"/>
            </a:endParaRPr>
          </a:p>
        </p:txBody>
      </p:sp>
      <p:sp>
        <p:nvSpPr>
          <p:cNvPr id="238" name="Title 1"/>
          <p:cNvSpPr txBox="1">
            <a:spLocks/>
          </p:cNvSpPr>
          <p:nvPr/>
        </p:nvSpPr>
        <p:spPr>
          <a:xfrm>
            <a:off x="2591624" y="0"/>
            <a:ext cx="4104751" cy="685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l-PL" sz="2800" b="0" i="0" u="none" strike="noStrike" kern="1200" cap="none" spc="0" normalizeH="0" baseline="0" noProof="0" smtClean="0">
                <a:ln>
                  <a:noFill/>
                </a:ln>
                <a:solidFill>
                  <a:srgbClr val="2C3E50"/>
                </a:solidFill>
                <a:effectLst/>
                <a:uLnTx/>
                <a:uFillTx/>
                <a:latin typeface="+mj-lt"/>
                <a:ea typeface="+mj-ea"/>
                <a:cs typeface="Open Sans Semibold"/>
              </a:rPr>
              <a:t>Hybrid</a:t>
            </a:r>
            <a:r>
              <a:rPr kumimoji="0" lang="pl-PL" sz="2800" b="0" i="0" u="none" strike="noStrike" kern="1200" cap="none" spc="0" normalizeH="0" noProof="0" smtClean="0">
                <a:ln>
                  <a:noFill/>
                </a:ln>
                <a:solidFill>
                  <a:srgbClr val="2C3E50"/>
                </a:solidFill>
                <a:effectLst/>
                <a:uLnTx/>
                <a:uFillTx/>
                <a:latin typeface="+mj-lt"/>
                <a:ea typeface="+mj-ea"/>
                <a:cs typeface="Open Sans Semibold"/>
              </a:rPr>
              <a:t> cloud environment</a:t>
            </a:r>
            <a:endParaRPr kumimoji="0" lang="en-GB" sz="2800" b="0" i="0" u="none" strike="noStrike" kern="1200" cap="none" spc="0" normalizeH="0" baseline="0" noProof="0" dirty="0">
              <a:ln>
                <a:noFill/>
              </a:ln>
              <a:solidFill>
                <a:srgbClr val="3F3F3F"/>
              </a:solidFill>
              <a:effectLst/>
              <a:uLnTx/>
              <a:uFillTx/>
              <a:latin typeface="+mj-lt"/>
              <a:ea typeface="+mj-ea"/>
              <a:cs typeface="Open Sans Semibold"/>
            </a:endParaRPr>
          </a:p>
        </p:txBody>
      </p:sp>
      <p:sp>
        <p:nvSpPr>
          <p:cNvPr id="241" name="Prostokąt zaokrąglony 240"/>
          <p:cNvSpPr/>
          <p:nvPr/>
        </p:nvSpPr>
        <p:spPr bwMode="auto">
          <a:xfrm>
            <a:off x="4644000" y="4761385"/>
            <a:ext cx="4289252" cy="1944215"/>
          </a:xfrm>
          <a:prstGeom prst="roundRect">
            <a:avLst>
              <a:gd name="adj" fmla="val 8332"/>
            </a:avLst>
          </a:prstGeom>
          <a:solidFill>
            <a:srgbClr val="8E44AD">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251" name="Prostokąt zaokrąglony 250"/>
          <p:cNvSpPr/>
          <p:nvPr/>
        </p:nvSpPr>
        <p:spPr bwMode="auto">
          <a:xfrm>
            <a:off x="4805280" y="4833394"/>
            <a:ext cx="504000" cy="764720"/>
          </a:xfrm>
          <a:prstGeom prst="roundRect">
            <a:avLst>
              <a:gd name="adj" fmla="val 11018"/>
            </a:avLst>
          </a:prstGeom>
          <a:solidFill>
            <a:schemeClr val="accent6">
              <a:lumMod val="60000"/>
              <a:lumOff val="40000"/>
              <a:alpha val="5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52" name="Obraz 118" descr="1368547005_server.png"/>
          <p:cNvPicPr>
            <a:picLocks noChangeAspect="1"/>
          </p:cNvPicPr>
          <p:nvPr/>
        </p:nvPicPr>
        <p:blipFill>
          <a:blip r:embed="rId3" cstate="print"/>
          <a:srcRect/>
          <a:stretch>
            <a:fillRect/>
          </a:stretch>
        </p:blipFill>
        <p:spPr bwMode="auto">
          <a:xfrm>
            <a:off x="4877927" y="4851486"/>
            <a:ext cx="365719" cy="365758"/>
          </a:xfrm>
          <a:prstGeom prst="rect">
            <a:avLst/>
          </a:prstGeom>
          <a:noFill/>
          <a:ln w="9525">
            <a:noFill/>
            <a:miter lim="800000"/>
            <a:headEnd/>
            <a:tailEnd/>
          </a:ln>
        </p:spPr>
      </p:pic>
      <p:sp>
        <p:nvSpPr>
          <p:cNvPr id="253" name="pole tekstowe 303"/>
          <p:cNvSpPr txBox="1">
            <a:spLocks noChangeArrowheads="1"/>
          </p:cNvSpPr>
          <p:nvPr/>
        </p:nvSpPr>
        <p:spPr bwMode="auto">
          <a:xfrm>
            <a:off x="4716000" y="5167560"/>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API</a:t>
            </a:r>
          </a:p>
          <a:p>
            <a:pPr algn="ctr"/>
            <a:r>
              <a:rPr lang="pl-PL" sz="1100" smtClean="0">
                <a:latin typeface="Calibri" pitchFamily="34" charset="0"/>
              </a:rPr>
              <a:t>host</a:t>
            </a:r>
          </a:p>
        </p:txBody>
      </p:sp>
      <p:pic>
        <p:nvPicPr>
          <p:cNvPr id="257" name="Obraz 124" descr="1368547602_onebit_14.png"/>
          <p:cNvPicPr>
            <a:picLocks noChangeAspect="1"/>
          </p:cNvPicPr>
          <p:nvPr/>
        </p:nvPicPr>
        <p:blipFill>
          <a:blip r:embed="rId4" cstate="print"/>
          <a:srcRect/>
          <a:stretch>
            <a:fillRect/>
          </a:stretch>
        </p:blipFill>
        <p:spPr bwMode="auto">
          <a:xfrm>
            <a:off x="4877927" y="5763772"/>
            <a:ext cx="365719" cy="365758"/>
          </a:xfrm>
          <a:prstGeom prst="rect">
            <a:avLst/>
          </a:prstGeom>
          <a:noFill/>
          <a:ln w="9525">
            <a:noFill/>
            <a:miter lim="800000"/>
            <a:headEnd/>
            <a:tailEnd/>
          </a:ln>
        </p:spPr>
      </p:pic>
      <p:sp>
        <p:nvSpPr>
          <p:cNvPr id="258" name="pole tekstowe 303"/>
          <p:cNvSpPr txBox="1">
            <a:spLocks noChangeArrowheads="1"/>
          </p:cNvSpPr>
          <p:nvPr/>
        </p:nvSpPr>
        <p:spPr bwMode="auto">
          <a:xfrm>
            <a:off x="4572000" y="6067261"/>
            <a:ext cx="979861" cy="253033"/>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Image </a:t>
            </a:r>
            <a:r>
              <a:rPr lang="pl-PL" sz="1100" smtClean="0">
                <a:latin typeface="Calibri" pitchFamily="34" charset="0"/>
              </a:rPr>
              <a:t>store</a:t>
            </a:r>
            <a:endParaRPr lang="pl-PL" sz="1100">
              <a:latin typeface="Calibri" pitchFamily="34" charset="0"/>
            </a:endParaRPr>
          </a:p>
        </p:txBody>
      </p:sp>
      <p:sp>
        <p:nvSpPr>
          <p:cNvPr id="265" name="pole tekstowe 303"/>
          <p:cNvSpPr txBox="1">
            <a:spLocks noChangeArrowheads="1"/>
          </p:cNvSpPr>
          <p:nvPr/>
        </p:nvSpPr>
        <p:spPr bwMode="auto">
          <a:xfrm>
            <a:off x="4715999" y="6417569"/>
            <a:ext cx="4015397"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Amazon Elastic Compute Cloud (EC2) – European availability zone</a:t>
            </a:r>
            <a:endParaRPr lang="pl-PL" sz="1100">
              <a:latin typeface="Calibri" pitchFamily="34" charset="0"/>
            </a:endParaRPr>
          </a:p>
        </p:txBody>
      </p:sp>
      <p:grpSp>
        <p:nvGrpSpPr>
          <p:cNvPr id="331" name="Grupa 330"/>
          <p:cNvGrpSpPr/>
          <p:nvPr/>
        </p:nvGrpSpPr>
        <p:grpSpPr>
          <a:xfrm>
            <a:off x="7860370" y="850752"/>
            <a:ext cx="914400" cy="1568931"/>
            <a:chOff x="7924800" y="737567"/>
            <a:chExt cx="914400" cy="1568931"/>
          </a:xfrm>
        </p:grpSpPr>
        <p:grpSp>
          <p:nvGrpSpPr>
            <p:cNvPr id="315" name="Grupa 314"/>
            <p:cNvGrpSpPr/>
            <p:nvPr/>
          </p:nvGrpSpPr>
          <p:grpSpPr>
            <a:xfrm>
              <a:off x="7924801" y="737567"/>
              <a:ext cx="914399" cy="422310"/>
              <a:chOff x="7924801" y="737567"/>
              <a:chExt cx="914399" cy="422310"/>
            </a:xfrm>
          </p:grpSpPr>
          <p:pic>
            <p:nvPicPr>
              <p:cNvPr id="313" name="Obraz 312" descr="cpu.png"/>
              <p:cNvPicPr>
                <a:picLocks noChangeAspect="1"/>
              </p:cNvPicPr>
              <p:nvPr/>
            </p:nvPicPr>
            <p:blipFill>
              <a:blip r:embed="rId5" cstate="print"/>
              <a:stretch>
                <a:fillRect/>
              </a:stretch>
            </p:blipFill>
            <p:spPr>
              <a:xfrm>
                <a:off x="7924801" y="816948"/>
                <a:ext cx="263548" cy="263548"/>
              </a:xfrm>
              <a:prstGeom prst="rect">
                <a:avLst/>
              </a:prstGeom>
            </p:spPr>
          </p:pic>
          <p:sp>
            <p:nvSpPr>
              <p:cNvPr id="314" name="pole tekstowe 303"/>
              <p:cNvSpPr txBox="1">
                <a:spLocks noChangeArrowheads="1"/>
              </p:cNvSpPr>
              <p:nvPr/>
            </p:nvSpPr>
            <p:spPr bwMode="auto">
              <a:xfrm>
                <a:off x="8155722" y="73756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96 CPU cores</a:t>
                </a:r>
                <a:endParaRPr lang="pl-PL" sz="1100">
                  <a:latin typeface="Calibri" pitchFamily="34" charset="0"/>
                </a:endParaRPr>
              </a:p>
            </p:txBody>
          </p:sp>
        </p:grpSp>
        <p:grpSp>
          <p:nvGrpSpPr>
            <p:cNvPr id="317" name="Grupa 316"/>
            <p:cNvGrpSpPr/>
            <p:nvPr/>
          </p:nvGrpSpPr>
          <p:grpSpPr>
            <a:xfrm>
              <a:off x="7924800" y="1101690"/>
              <a:ext cx="887030" cy="422310"/>
              <a:chOff x="7949848" y="1189677"/>
              <a:chExt cx="887030" cy="422310"/>
            </a:xfrm>
          </p:grpSpPr>
          <p:pic>
            <p:nvPicPr>
              <p:cNvPr id="311" name="Obraz 310" descr="ram.png"/>
              <p:cNvPicPr>
                <a:picLocks noChangeAspect="1"/>
              </p:cNvPicPr>
              <p:nvPr/>
            </p:nvPicPr>
            <p:blipFill>
              <a:blip r:embed="rId6" cstate="print"/>
              <a:stretch>
                <a:fillRect/>
              </a:stretch>
            </p:blipFill>
            <p:spPr>
              <a:xfrm>
                <a:off x="7949848" y="1275103"/>
                <a:ext cx="251458" cy="251458"/>
              </a:xfrm>
              <a:prstGeom prst="rect">
                <a:avLst/>
              </a:prstGeom>
            </p:spPr>
          </p:pic>
          <p:sp>
            <p:nvSpPr>
              <p:cNvPr id="316" name="pole tekstowe 303"/>
              <p:cNvSpPr txBox="1">
                <a:spLocks noChangeArrowheads="1"/>
              </p:cNvSpPr>
              <p:nvPr/>
            </p:nvSpPr>
            <p:spPr bwMode="auto">
              <a:xfrm>
                <a:off x="8153400" y="118967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184 GB</a:t>
                </a:r>
              </a:p>
              <a:p>
                <a:pPr algn="ctr"/>
                <a:r>
                  <a:rPr lang="pl-PL" sz="1100" smtClean="0">
                    <a:latin typeface="Calibri" pitchFamily="34" charset="0"/>
                  </a:rPr>
                  <a:t>RAM</a:t>
                </a:r>
                <a:endParaRPr lang="pl-PL" sz="1100">
                  <a:latin typeface="Calibri" pitchFamily="34" charset="0"/>
                </a:endParaRPr>
              </a:p>
            </p:txBody>
          </p:sp>
        </p:grpSp>
        <p:grpSp>
          <p:nvGrpSpPr>
            <p:cNvPr id="322" name="Grupa 321"/>
            <p:cNvGrpSpPr/>
            <p:nvPr/>
          </p:nvGrpSpPr>
          <p:grpSpPr>
            <a:xfrm>
              <a:off x="7924800" y="1482690"/>
              <a:ext cx="871027" cy="422310"/>
              <a:chOff x="7968173" y="1678961"/>
              <a:chExt cx="871027" cy="422310"/>
            </a:xfrm>
          </p:grpSpPr>
          <p:sp>
            <p:nvSpPr>
              <p:cNvPr id="320"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4 TB</a:t>
                </a:r>
              </a:p>
              <a:p>
                <a:pPr algn="ctr"/>
                <a:r>
                  <a:rPr lang="pl-PL" sz="1100" smtClean="0">
                    <a:latin typeface="Calibri" pitchFamily="34" charset="0"/>
                  </a:rPr>
                  <a:t>storage</a:t>
                </a:r>
                <a:endParaRPr lang="pl-PL" sz="1100">
                  <a:latin typeface="Calibri" pitchFamily="34" charset="0"/>
                </a:endParaRPr>
              </a:p>
            </p:txBody>
          </p:sp>
          <p:pic>
            <p:nvPicPr>
              <p:cNvPr id="321" name="Obraz 320" descr="hdd.png"/>
              <p:cNvPicPr>
                <a:picLocks noChangeAspect="1"/>
              </p:cNvPicPr>
              <p:nvPr/>
            </p:nvPicPr>
            <p:blipFill>
              <a:blip r:embed="rId7" cstate="print"/>
              <a:stretch>
                <a:fillRect/>
              </a:stretch>
            </p:blipFill>
            <p:spPr>
              <a:xfrm>
                <a:off x="7968173" y="1773550"/>
                <a:ext cx="233133" cy="233133"/>
              </a:xfrm>
              <a:prstGeom prst="rect">
                <a:avLst/>
              </a:prstGeom>
            </p:spPr>
          </p:pic>
        </p:grpSp>
        <p:grpSp>
          <p:nvGrpSpPr>
            <p:cNvPr id="323" name="Grupa 322"/>
            <p:cNvGrpSpPr/>
            <p:nvPr/>
          </p:nvGrpSpPr>
          <p:grpSpPr>
            <a:xfrm>
              <a:off x="7924800" y="1884188"/>
              <a:ext cx="871027" cy="422310"/>
              <a:chOff x="7968173" y="1678961"/>
              <a:chExt cx="871027" cy="422310"/>
            </a:xfrm>
          </p:grpSpPr>
          <p:sp>
            <p:nvSpPr>
              <p:cNvPr id="324"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private IP space</a:t>
                </a:r>
                <a:endParaRPr lang="pl-PL" sz="1100">
                  <a:latin typeface="Calibri" pitchFamily="34" charset="0"/>
                </a:endParaRPr>
              </a:p>
            </p:txBody>
          </p:sp>
          <p:pic>
            <p:nvPicPr>
              <p:cNvPr id="325" name="Obraz 324" descr="hdd.png"/>
              <p:cNvPicPr>
                <a:picLocks noChangeAspect="1"/>
              </p:cNvPicPr>
              <p:nvPr/>
            </p:nvPicPr>
            <p:blipFill>
              <a:blip r:embed="rId8" cstate="print"/>
              <a:stretch>
                <a:fillRect/>
              </a:stretch>
            </p:blipFill>
            <p:spPr>
              <a:xfrm>
                <a:off x="7968173" y="1773550"/>
                <a:ext cx="233133" cy="233133"/>
              </a:xfrm>
              <a:prstGeom prst="rect">
                <a:avLst/>
              </a:prstGeom>
            </p:spPr>
          </p:pic>
        </p:grpSp>
      </p:grpSp>
      <p:grpSp>
        <p:nvGrpSpPr>
          <p:cNvPr id="326" name="Grupa 58"/>
          <p:cNvGrpSpPr>
            <a:grpSpLocks/>
          </p:cNvGrpSpPr>
          <p:nvPr/>
        </p:nvGrpSpPr>
        <p:grpSpPr bwMode="auto">
          <a:xfrm>
            <a:off x="5524407" y="3632434"/>
            <a:ext cx="2259763" cy="764720"/>
            <a:chOff x="6514698" y="4563036"/>
            <a:chExt cx="2260015" cy="764724"/>
          </a:xfrm>
        </p:grpSpPr>
        <p:sp>
          <p:nvSpPr>
            <p:cNvPr id="327" name="Prostokąt zaokrąglony 326"/>
            <p:cNvSpPr/>
            <p:nvPr/>
          </p:nvSpPr>
          <p:spPr>
            <a:xfrm>
              <a:off x="6587576" y="4563036"/>
              <a:ext cx="2125677" cy="764724"/>
            </a:xfrm>
            <a:prstGeom prst="roundRect">
              <a:avLst>
                <a:gd name="adj" fmla="val 6523"/>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28" name="Obraz 86" descr="1368547005_server.png"/>
            <p:cNvPicPr>
              <a:picLocks noChangeAspect="1"/>
            </p:cNvPicPr>
            <p:nvPr/>
          </p:nvPicPr>
          <p:blipFill>
            <a:blip r:embed="rId3" cstate="print"/>
            <a:srcRect/>
            <a:stretch>
              <a:fillRect/>
            </a:stretch>
          </p:blipFill>
          <p:spPr bwMode="auto">
            <a:xfrm>
              <a:off x="7479165" y="4581128"/>
              <a:ext cx="365760" cy="365760"/>
            </a:xfrm>
            <a:prstGeom prst="rect">
              <a:avLst/>
            </a:prstGeom>
            <a:noFill/>
            <a:ln w="9525">
              <a:noFill/>
              <a:miter lim="800000"/>
              <a:headEnd/>
              <a:tailEnd/>
            </a:ln>
          </p:spPr>
        </p:pic>
        <p:sp>
          <p:nvSpPr>
            <p:cNvPr id="329" name="pole tekstowe 303"/>
            <p:cNvSpPr txBox="1">
              <a:spLocks noChangeArrowheads="1"/>
            </p:cNvSpPr>
            <p:nvPr/>
          </p:nvSpPr>
          <p:spPr bwMode="auto">
            <a:xfrm>
              <a:off x="6514698" y="4897204"/>
              <a:ext cx="2260015" cy="422312"/>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Worker node w/large resource pool </a:t>
              </a:r>
            </a:p>
            <a:p>
              <a:pPr algn="ctr"/>
              <a:r>
                <a:rPr lang="pl-PL" sz="1100" smtClean="0">
                  <a:latin typeface="Calibri" pitchFamily="34" charset="0"/>
                </a:rPr>
                <a:t>(„fat node”)</a:t>
              </a:r>
              <a:endParaRPr lang="pl-PL" sz="1100">
                <a:latin typeface="Calibri" pitchFamily="34" charset="0"/>
              </a:endParaRPr>
            </a:p>
          </p:txBody>
        </p:sp>
      </p:grpSp>
      <p:grpSp>
        <p:nvGrpSpPr>
          <p:cNvPr id="332" name="Grupa 331"/>
          <p:cNvGrpSpPr/>
          <p:nvPr/>
        </p:nvGrpSpPr>
        <p:grpSpPr>
          <a:xfrm>
            <a:off x="7860370" y="2866060"/>
            <a:ext cx="914400" cy="1568931"/>
            <a:chOff x="7924800" y="737567"/>
            <a:chExt cx="914400" cy="1568931"/>
          </a:xfrm>
        </p:grpSpPr>
        <p:grpSp>
          <p:nvGrpSpPr>
            <p:cNvPr id="333" name="Grupa 314"/>
            <p:cNvGrpSpPr/>
            <p:nvPr/>
          </p:nvGrpSpPr>
          <p:grpSpPr>
            <a:xfrm>
              <a:off x="7924800" y="737567"/>
              <a:ext cx="914400" cy="422310"/>
              <a:chOff x="7924800" y="737567"/>
              <a:chExt cx="914400" cy="422310"/>
            </a:xfrm>
          </p:grpSpPr>
          <p:pic>
            <p:nvPicPr>
              <p:cNvPr id="343" name="Obraz 342" descr="cpu.png"/>
              <p:cNvPicPr>
                <a:picLocks noChangeAspect="1"/>
              </p:cNvPicPr>
              <p:nvPr/>
            </p:nvPicPr>
            <p:blipFill>
              <a:blip r:embed="rId9" cstate="print"/>
              <a:stretch>
                <a:fillRect/>
              </a:stretch>
            </p:blipFill>
            <p:spPr>
              <a:xfrm>
                <a:off x="7924800" y="808354"/>
                <a:ext cx="280737" cy="280737"/>
              </a:xfrm>
              <a:prstGeom prst="rect">
                <a:avLst/>
              </a:prstGeom>
            </p:spPr>
          </p:pic>
          <p:sp>
            <p:nvSpPr>
              <p:cNvPr id="344" name="pole tekstowe 303"/>
              <p:cNvSpPr txBox="1">
                <a:spLocks noChangeArrowheads="1"/>
              </p:cNvSpPr>
              <p:nvPr/>
            </p:nvSpPr>
            <p:spPr bwMode="auto">
              <a:xfrm>
                <a:off x="8155722" y="73756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128 CPU cores</a:t>
                </a:r>
                <a:endParaRPr lang="pl-PL" sz="1100">
                  <a:latin typeface="Calibri" pitchFamily="34" charset="0"/>
                </a:endParaRPr>
              </a:p>
            </p:txBody>
          </p:sp>
        </p:grpSp>
        <p:grpSp>
          <p:nvGrpSpPr>
            <p:cNvPr id="334" name="Grupa 316"/>
            <p:cNvGrpSpPr/>
            <p:nvPr/>
          </p:nvGrpSpPr>
          <p:grpSpPr>
            <a:xfrm>
              <a:off x="7924800" y="1101690"/>
              <a:ext cx="887030" cy="422310"/>
              <a:chOff x="7949848" y="1189677"/>
              <a:chExt cx="887030" cy="422310"/>
            </a:xfrm>
          </p:grpSpPr>
          <p:pic>
            <p:nvPicPr>
              <p:cNvPr id="341" name="Obraz 340" descr="ram.png"/>
              <p:cNvPicPr>
                <a:picLocks noChangeAspect="1"/>
              </p:cNvPicPr>
              <p:nvPr/>
            </p:nvPicPr>
            <p:blipFill>
              <a:blip r:embed="rId6" cstate="print"/>
              <a:stretch>
                <a:fillRect/>
              </a:stretch>
            </p:blipFill>
            <p:spPr>
              <a:xfrm>
                <a:off x="7949848" y="1275103"/>
                <a:ext cx="251458" cy="251458"/>
              </a:xfrm>
              <a:prstGeom prst="rect">
                <a:avLst/>
              </a:prstGeom>
            </p:spPr>
          </p:pic>
          <p:sp>
            <p:nvSpPr>
              <p:cNvPr id="342" name="pole tekstowe 303"/>
              <p:cNvSpPr txBox="1">
                <a:spLocks noChangeArrowheads="1"/>
              </p:cNvSpPr>
              <p:nvPr/>
            </p:nvSpPr>
            <p:spPr bwMode="auto">
              <a:xfrm>
                <a:off x="8153400" y="1189677"/>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256 GB</a:t>
                </a:r>
              </a:p>
              <a:p>
                <a:pPr algn="ctr"/>
                <a:r>
                  <a:rPr lang="pl-PL" sz="1100" smtClean="0">
                    <a:latin typeface="Calibri" pitchFamily="34" charset="0"/>
                  </a:rPr>
                  <a:t>RAM</a:t>
                </a:r>
                <a:endParaRPr lang="pl-PL" sz="1100">
                  <a:latin typeface="Calibri" pitchFamily="34" charset="0"/>
                </a:endParaRPr>
              </a:p>
            </p:txBody>
          </p:sp>
        </p:grpSp>
        <p:grpSp>
          <p:nvGrpSpPr>
            <p:cNvPr id="335" name="Grupa 321"/>
            <p:cNvGrpSpPr/>
            <p:nvPr/>
          </p:nvGrpSpPr>
          <p:grpSpPr>
            <a:xfrm>
              <a:off x="7924800" y="1482690"/>
              <a:ext cx="871027" cy="422310"/>
              <a:chOff x="7968173" y="1678961"/>
              <a:chExt cx="871027" cy="422310"/>
            </a:xfrm>
          </p:grpSpPr>
          <p:sp>
            <p:nvSpPr>
              <p:cNvPr id="339"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4 TB</a:t>
                </a:r>
              </a:p>
              <a:p>
                <a:pPr algn="ctr"/>
                <a:r>
                  <a:rPr lang="pl-PL" sz="1100" smtClean="0">
                    <a:latin typeface="Calibri" pitchFamily="34" charset="0"/>
                  </a:rPr>
                  <a:t>storage</a:t>
                </a:r>
                <a:endParaRPr lang="pl-PL" sz="1100">
                  <a:latin typeface="Calibri" pitchFamily="34" charset="0"/>
                </a:endParaRPr>
              </a:p>
            </p:txBody>
          </p:sp>
          <p:pic>
            <p:nvPicPr>
              <p:cNvPr id="340" name="Obraz 339" descr="hdd.png"/>
              <p:cNvPicPr>
                <a:picLocks noChangeAspect="1"/>
              </p:cNvPicPr>
              <p:nvPr/>
            </p:nvPicPr>
            <p:blipFill>
              <a:blip r:embed="rId7" cstate="print"/>
              <a:stretch>
                <a:fillRect/>
              </a:stretch>
            </p:blipFill>
            <p:spPr>
              <a:xfrm>
                <a:off x="7968173" y="1773550"/>
                <a:ext cx="233133" cy="233133"/>
              </a:xfrm>
              <a:prstGeom prst="rect">
                <a:avLst/>
              </a:prstGeom>
            </p:spPr>
          </p:pic>
        </p:grpSp>
        <p:grpSp>
          <p:nvGrpSpPr>
            <p:cNvPr id="336" name="Grupa 322"/>
            <p:cNvGrpSpPr/>
            <p:nvPr/>
          </p:nvGrpSpPr>
          <p:grpSpPr>
            <a:xfrm>
              <a:off x="7924800" y="1884188"/>
              <a:ext cx="871027" cy="422310"/>
              <a:chOff x="7968173" y="1678961"/>
              <a:chExt cx="871027" cy="422310"/>
            </a:xfrm>
          </p:grpSpPr>
          <p:sp>
            <p:nvSpPr>
              <p:cNvPr id="337" name="pole tekstowe 303"/>
              <p:cNvSpPr txBox="1">
                <a:spLocks noChangeArrowheads="1"/>
              </p:cNvSpPr>
              <p:nvPr/>
            </p:nvSpPr>
            <p:spPr bwMode="auto">
              <a:xfrm>
                <a:off x="8155722" y="1678961"/>
                <a:ext cx="683478" cy="422310"/>
              </a:xfrm>
              <a:prstGeom prst="rect">
                <a:avLst/>
              </a:prstGeom>
              <a:noFill/>
              <a:ln w="9525">
                <a:noFill/>
                <a:miter lim="800000"/>
                <a:headEnd/>
                <a:tailEnd/>
              </a:ln>
            </p:spPr>
            <p:txBody>
              <a:bodyPr lIns="82945" tIns="41473" rIns="82945" bIns="41473">
                <a:spAutoFit/>
              </a:bodyPr>
              <a:lstStyle/>
              <a:p>
                <a:pPr algn="ctr"/>
                <a:r>
                  <a:rPr lang="pl-PL" sz="1100" smtClean="0">
                    <a:latin typeface="Calibri" pitchFamily="34" charset="0"/>
                  </a:rPr>
                  <a:t>private IP space</a:t>
                </a:r>
                <a:endParaRPr lang="pl-PL" sz="1100">
                  <a:latin typeface="Calibri" pitchFamily="34" charset="0"/>
                </a:endParaRPr>
              </a:p>
            </p:txBody>
          </p:sp>
          <p:pic>
            <p:nvPicPr>
              <p:cNvPr id="338" name="Obraz 337" descr="hdd.png"/>
              <p:cNvPicPr>
                <a:picLocks noChangeAspect="1"/>
              </p:cNvPicPr>
              <p:nvPr/>
            </p:nvPicPr>
            <p:blipFill>
              <a:blip r:embed="rId8" cstate="print"/>
              <a:stretch>
                <a:fillRect/>
              </a:stretch>
            </p:blipFill>
            <p:spPr>
              <a:xfrm>
                <a:off x="7968173" y="1773550"/>
                <a:ext cx="233133" cy="233133"/>
              </a:xfrm>
              <a:prstGeom prst="rect">
                <a:avLst/>
              </a:prstGeom>
            </p:spPr>
          </p:pic>
        </p:grpSp>
      </p:grpSp>
      <p:grpSp>
        <p:nvGrpSpPr>
          <p:cNvPr id="452" name="Grupa 451"/>
          <p:cNvGrpSpPr/>
          <p:nvPr/>
        </p:nvGrpSpPr>
        <p:grpSpPr>
          <a:xfrm>
            <a:off x="5508000" y="4833393"/>
            <a:ext cx="1971370" cy="765439"/>
            <a:chOff x="5572430" y="4757193"/>
            <a:chExt cx="1971370" cy="765439"/>
          </a:xfrm>
        </p:grpSpPr>
        <p:grpSp>
          <p:nvGrpSpPr>
            <p:cNvPr id="242" name="Grupa 58"/>
            <p:cNvGrpSpPr>
              <a:grpSpLocks/>
            </p:cNvGrpSpPr>
            <p:nvPr/>
          </p:nvGrpSpPr>
          <p:grpSpPr bwMode="auto">
            <a:xfrm>
              <a:off x="5572430" y="4757193"/>
              <a:ext cx="683478" cy="765439"/>
              <a:chOff x="6498287" y="4563035"/>
              <a:chExt cx="683554" cy="765443"/>
            </a:xfrm>
          </p:grpSpPr>
          <p:sp>
            <p:nvSpPr>
              <p:cNvPr id="305" name="Prostokąt zaokrąglony 304"/>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06" name="Obraz 8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307"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347" name="Grupa 346"/>
            <p:cNvGrpSpPr/>
            <p:nvPr/>
          </p:nvGrpSpPr>
          <p:grpSpPr>
            <a:xfrm>
              <a:off x="6236270" y="4758633"/>
              <a:ext cx="505440" cy="349632"/>
              <a:chOff x="6236270" y="4758633"/>
              <a:chExt cx="505440" cy="349632"/>
            </a:xfrm>
          </p:grpSpPr>
          <p:sp>
            <p:nvSpPr>
              <p:cNvPr id="345" name="Prostokąt zaokrąglony 34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4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51" name="Grupa 350"/>
            <p:cNvGrpSpPr/>
            <p:nvPr/>
          </p:nvGrpSpPr>
          <p:grpSpPr>
            <a:xfrm>
              <a:off x="6236270" y="5173000"/>
              <a:ext cx="505440" cy="349632"/>
              <a:chOff x="6236270" y="4758633"/>
              <a:chExt cx="505440" cy="349632"/>
            </a:xfrm>
          </p:grpSpPr>
          <p:sp>
            <p:nvSpPr>
              <p:cNvPr id="352" name="Prostokąt zaokrąglony 35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3"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57" name="Grupa 356"/>
            <p:cNvGrpSpPr/>
            <p:nvPr/>
          </p:nvGrpSpPr>
          <p:grpSpPr>
            <a:xfrm>
              <a:off x="6814733" y="4758003"/>
              <a:ext cx="195667" cy="142860"/>
              <a:chOff x="6236270" y="4758633"/>
              <a:chExt cx="505440" cy="349632"/>
            </a:xfrm>
          </p:grpSpPr>
          <p:sp>
            <p:nvSpPr>
              <p:cNvPr id="358" name="Prostokąt zaokrąglony 357"/>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9"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63" name="Grupa 362"/>
            <p:cNvGrpSpPr/>
            <p:nvPr/>
          </p:nvGrpSpPr>
          <p:grpSpPr>
            <a:xfrm>
              <a:off x="6814733" y="4964201"/>
              <a:ext cx="195667" cy="142860"/>
              <a:chOff x="6236270" y="4758633"/>
              <a:chExt cx="505440" cy="349632"/>
            </a:xfrm>
          </p:grpSpPr>
          <p:sp>
            <p:nvSpPr>
              <p:cNvPr id="364" name="Prostokąt zaokrąglony 363"/>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65"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69" name="Grupa 368"/>
            <p:cNvGrpSpPr/>
            <p:nvPr/>
          </p:nvGrpSpPr>
          <p:grpSpPr>
            <a:xfrm>
              <a:off x="6814733" y="5170399"/>
              <a:ext cx="195667" cy="142860"/>
              <a:chOff x="6236270" y="4758633"/>
              <a:chExt cx="505440" cy="349632"/>
            </a:xfrm>
          </p:grpSpPr>
          <p:sp>
            <p:nvSpPr>
              <p:cNvPr id="370" name="Prostokąt zaokrąglony 369"/>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1"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75" name="Grupa 374"/>
            <p:cNvGrpSpPr/>
            <p:nvPr/>
          </p:nvGrpSpPr>
          <p:grpSpPr>
            <a:xfrm>
              <a:off x="6814733" y="5376597"/>
              <a:ext cx="195667" cy="142860"/>
              <a:chOff x="6236270" y="4758633"/>
              <a:chExt cx="505440" cy="349632"/>
            </a:xfrm>
          </p:grpSpPr>
          <p:sp>
            <p:nvSpPr>
              <p:cNvPr id="376" name="Prostokąt zaokrąglony 375"/>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77"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78" name="Grupa 377"/>
            <p:cNvGrpSpPr/>
            <p:nvPr/>
          </p:nvGrpSpPr>
          <p:grpSpPr>
            <a:xfrm>
              <a:off x="7086600" y="4758003"/>
              <a:ext cx="195667" cy="142860"/>
              <a:chOff x="6236270" y="4758633"/>
              <a:chExt cx="505440" cy="349632"/>
            </a:xfrm>
          </p:grpSpPr>
          <p:sp>
            <p:nvSpPr>
              <p:cNvPr id="379" name="Prostokąt zaokrąglony 37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0"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81" name="Grupa 380"/>
            <p:cNvGrpSpPr/>
            <p:nvPr/>
          </p:nvGrpSpPr>
          <p:grpSpPr>
            <a:xfrm>
              <a:off x="7086600" y="4964201"/>
              <a:ext cx="195667" cy="142860"/>
              <a:chOff x="6236270" y="4758633"/>
              <a:chExt cx="505440" cy="349632"/>
            </a:xfrm>
          </p:grpSpPr>
          <p:sp>
            <p:nvSpPr>
              <p:cNvPr id="382" name="Prostokąt zaokrąglony 38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83"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85" name="Grupa 384"/>
            <p:cNvGrpSpPr/>
            <p:nvPr/>
          </p:nvGrpSpPr>
          <p:grpSpPr>
            <a:xfrm>
              <a:off x="7086600" y="5170399"/>
              <a:ext cx="195667" cy="142860"/>
              <a:chOff x="6236270" y="4758633"/>
              <a:chExt cx="505440" cy="349632"/>
            </a:xfrm>
          </p:grpSpPr>
          <p:sp>
            <p:nvSpPr>
              <p:cNvPr id="386" name="Prostokąt zaokrąglony 385"/>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93"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94" name="Grupa 393"/>
            <p:cNvGrpSpPr/>
            <p:nvPr/>
          </p:nvGrpSpPr>
          <p:grpSpPr>
            <a:xfrm>
              <a:off x="7086600" y="5376597"/>
              <a:ext cx="195667" cy="142860"/>
              <a:chOff x="6236270" y="4758633"/>
              <a:chExt cx="505440" cy="349632"/>
            </a:xfrm>
          </p:grpSpPr>
          <p:sp>
            <p:nvSpPr>
              <p:cNvPr id="395" name="Prostokąt zaokrąglony 39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9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97" name="Grupa 396"/>
            <p:cNvGrpSpPr/>
            <p:nvPr/>
          </p:nvGrpSpPr>
          <p:grpSpPr>
            <a:xfrm>
              <a:off x="7348133" y="4758003"/>
              <a:ext cx="195667" cy="142860"/>
              <a:chOff x="6236270" y="4758633"/>
              <a:chExt cx="505440" cy="349632"/>
            </a:xfrm>
          </p:grpSpPr>
          <p:sp>
            <p:nvSpPr>
              <p:cNvPr id="398" name="Prostokąt zaokrąglony 397"/>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99"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00" name="Grupa 399"/>
            <p:cNvGrpSpPr/>
            <p:nvPr/>
          </p:nvGrpSpPr>
          <p:grpSpPr>
            <a:xfrm>
              <a:off x="7348133" y="4964201"/>
              <a:ext cx="195667" cy="142860"/>
              <a:chOff x="6236270" y="4758633"/>
              <a:chExt cx="505440" cy="349632"/>
            </a:xfrm>
          </p:grpSpPr>
          <p:sp>
            <p:nvSpPr>
              <p:cNvPr id="425" name="Prostokąt zaokrąglony 42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28" name="Grupa 427"/>
            <p:cNvGrpSpPr/>
            <p:nvPr/>
          </p:nvGrpSpPr>
          <p:grpSpPr>
            <a:xfrm>
              <a:off x="7348133" y="5170399"/>
              <a:ext cx="195667" cy="142860"/>
              <a:chOff x="6236270" y="4758633"/>
              <a:chExt cx="505440" cy="349632"/>
            </a:xfrm>
          </p:grpSpPr>
          <p:sp>
            <p:nvSpPr>
              <p:cNvPr id="432" name="Prostokąt zaokrąglony 43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3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40" name="Grupa 439"/>
            <p:cNvGrpSpPr/>
            <p:nvPr/>
          </p:nvGrpSpPr>
          <p:grpSpPr>
            <a:xfrm>
              <a:off x="7348133" y="5376597"/>
              <a:ext cx="195667" cy="142860"/>
              <a:chOff x="6236270" y="4758633"/>
              <a:chExt cx="505440" cy="349632"/>
            </a:xfrm>
          </p:grpSpPr>
          <p:sp>
            <p:nvSpPr>
              <p:cNvPr id="445" name="Prostokąt zaokrąglony 44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4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sp>
        <p:nvSpPr>
          <p:cNvPr id="447" name="Elipsa 446"/>
          <p:cNvSpPr/>
          <p:nvPr/>
        </p:nvSpPr>
        <p:spPr>
          <a:xfrm>
            <a:off x="7586051" y="5508281"/>
            <a:ext cx="45719" cy="457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Elipsa 447"/>
          <p:cNvSpPr/>
          <p:nvPr/>
        </p:nvSpPr>
        <p:spPr>
          <a:xfrm>
            <a:off x="7586051" y="5623562"/>
            <a:ext cx="45719" cy="457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Elipsa 448"/>
          <p:cNvSpPr/>
          <p:nvPr/>
        </p:nvSpPr>
        <p:spPr>
          <a:xfrm>
            <a:off x="7586051" y="5745481"/>
            <a:ext cx="45719" cy="45719"/>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Nawias klamrowy otwierający 450"/>
          <p:cNvSpPr/>
          <p:nvPr/>
        </p:nvSpPr>
        <p:spPr bwMode="auto">
          <a:xfrm>
            <a:off x="5399478" y="4845437"/>
            <a:ext cx="151199" cy="1555363"/>
          </a:xfrm>
          <a:prstGeom prst="leftBrace">
            <a:avLst>
              <a:gd name="adj1" fmla="val 8333"/>
              <a:gd name="adj2" fmla="val 1213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grpSp>
        <p:nvGrpSpPr>
          <p:cNvPr id="453" name="Grupa 452"/>
          <p:cNvGrpSpPr/>
          <p:nvPr/>
        </p:nvGrpSpPr>
        <p:grpSpPr>
          <a:xfrm>
            <a:off x="5514453" y="5652130"/>
            <a:ext cx="1971370" cy="765439"/>
            <a:chOff x="5572430" y="4757193"/>
            <a:chExt cx="1971370" cy="765439"/>
          </a:xfrm>
        </p:grpSpPr>
        <p:grpSp>
          <p:nvGrpSpPr>
            <p:cNvPr id="454" name="Grupa 58"/>
            <p:cNvGrpSpPr>
              <a:grpSpLocks/>
            </p:cNvGrpSpPr>
            <p:nvPr/>
          </p:nvGrpSpPr>
          <p:grpSpPr bwMode="auto">
            <a:xfrm>
              <a:off x="5572430" y="4757193"/>
              <a:ext cx="683478" cy="765439"/>
              <a:chOff x="6498287" y="4563035"/>
              <a:chExt cx="683554" cy="765443"/>
            </a:xfrm>
          </p:grpSpPr>
          <p:sp>
            <p:nvSpPr>
              <p:cNvPr id="535" name="Prostokąt zaokrąglony 534"/>
              <p:cNvSpPr/>
              <p:nvPr/>
            </p:nvSpPr>
            <p:spPr>
              <a:xfrm>
                <a:off x="6587577" y="4563036"/>
                <a:ext cx="505497" cy="764724"/>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6" name="Obraz 86" descr="1368547005_server.png"/>
              <p:cNvPicPr>
                <a:picLocks noChangeAspect="1"/>
              </p:cNvPicPr>
              <p:nvPr/>
            </p:nvPicPr>
            <p:blipFill>
              <a:blip r:embed="rId3" cstate="print"/>
              <a:srcRect/>
              <a:stretch>
                <a:fillRect/>
              </a:stretch>
            </p:blipFill>
            <p:spPr bwMode="auto">
              <a:xfrm>
                <a:off x="6660232" y="4581128"/>
                <a:ext cx="365760" cy="365760"/>
              </a:xfrm>
              <a:prstGeom prst="rect">
                <a:avLst/>
              </a:prstGeom>
              <a:noFill/>
              <a:ln w="9525">
                <a:noFill/>
                <a:miter lim="800000"/>
                <a:headEnd/>
                <a:tailEnd/>
              </a:ln>
            </p:spPr>
          </p:pic>
          <p:sp>
            <p:nvSpPr>
              <p:cNvPr id="537" name="pole tekstowe 303"/>
              <p:cNvSpPr txBox="1">
                <a:spLocks noChangeArrowheads="1"/>
              </p:cNvSpPr>
              <p:nvPr/>
            </p:nvSpPr>
            <p:spPr bwMode="auto">
              <a:xfrm>
                <a:off x="6498287" y="4897204"/>
                <a:ext cx="683554" cy="422310"/>
              </a:xfrm>
              <a:prstGeom prst="rect">
                <a:avLst/>
              </a:prstGeom>
              <a:noFill/>
              <a:ln w="9525">
                <a:noFill/>
                <a:miter lim="800000"/>
                <a:headEnd/>
                <a:tailEnd/>
              </a:ln>
            </p:spPr>
            <p:txBody>
              <a:bodyPr lIns="82945" tIns="41473" rIns="82945" bIns="41473">
                <a:spAutoFit/>
              </a:bodyPr>
              <a:lstStyle/>
              <a:p>
                <a:pPr algn="ctr"/>
                <a:r>
                  <a:rPr lang="pl-PL" sz="1100">
                    <a:latin typeface="Calibri" pitchFamily="34" charset="0"/>
                  </a:rPr>
                  <a:t>Worker Node</a:t>
                </a:r>
              </a:p>
            </p:txBody>
          </p:sp>
        </p:grpSp>
        <p:grpSp>
          <p:nvGrpSpPr>
            <p:cNvPr id="458" name="Grupa 346"/>
            <p:cNvGrpSpPr/>
            <p:nvPr/>
          </p:nvGrpSpPr>
          <p:grpSpPr>
            <a:xfrm>
              <a:off x="6236270" y="4758633"/>
              <a:ext cx="505440" cy="349632"/>
              <a:chOff x="6236270" y="4758633"/>
              <a:chExt cx="505440" cy="349632"/>
            </a:xfrm>
          </p:grpSpPr>
          <p:sp>
            <p:nvSpPr>
              <p:cNvPr id="533" name="Prostokąt zaokrąglony 532"/>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4"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62" name="Grupa 350"/>
            <p:cNvGrpSpPr/>
            <p:nvPr/>
          </p:nvGrpSpPr>
          <p:grpSpPr>
            <a:xfrm>
              <a:off x="6236270" y="5173000"/>
              <a:ext cx="505440" cy="349632"/>
              <a:chOff x="6236270" y="4758633"/>
              <a:chExt cx="505440" cy="349632"/>
            </a:xfrm>
          </p:grpSpPr>
          <p:sp>
            <p:nvSpPr>
              <p:cNvPr id="531" name="Prostokąt zaokrąglony 530"/>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2"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66" name="Grupa 356"/>
            <p:cNvGrpSpPr/>
            <p:nvPr/>
          </p:nvGrpSpPr>
          <p:grpSpPr>
            <a:xfrm>
              <a:off x="6814733" y="4758003"/>
              <a:ext cx="195667" cy="142860"/>
              <a:chOff x="6236270" y="4758633"/>
              <a:chExt cx="505440" cy="349632"/>
            </a:xfrm>
          </p:grpSpPr>
          <p:sp>
            <p:nvSpPr>
              <p:cNvPr id="529" name="Prostokąt zaokrąglony 52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30"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0" name="Grupa 362"/>
            <p:cNvGrpSpPr/>
            <p:nvPr/>
          </p:nvGrpSpPr>
          <p:grpSpPr>
            <a:xfrm>
              <a:off x="6814733" y="4964201"/>
              <a:ext cx="195667" cy="142860"/>
              <a:chOff x="6236270" y="4758633"/>
              <a:chExt cx="505440" cy="349632"/>
            </a:xfrm>
          </p:grpSpPr>
          <p:sp>
            <p:nvSpPr>
              <p:cNvPr id="527" name="Prostokąt zaokrąglony 526"/>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28"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2" name="Grupa 368"/>
            <p:cNvGrpSpPr/>
            <p:nvPr/>
          </p:nvGrpSpPr>
          <p:grpSpPr>
            <a:xfrm>
              <a:off x="6814733" y="5170399"/>
              <a:ext cx="195667" cy="142860"/>
              <a:chOff x="6236270" y="4758633"/>
              <a:chExt cx="505440" cy="349632"/>
            </a:xfrm>
          </p:grpSpPr>
          <p:sp>
            <p:nvSpPr>
              <p:cNvPr id="525" name="Prostokąt zaokrąglony 52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2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7" name="Grupa 374"/>
            <p:cNvGrpSpPr/>
            <p:nvPr/>
          </p:nvGrpSpPr>
          <p:grpSpPr>
            <a:xfrm>
              <a:off x="6814733" y="5376597"/>
              <a:ext cx="195667" cy="142860"/>
              <a:chOff x="6236270" y="4758633"/>
              <a:chExt cx="505440" cy="349632"/>
            </a:xfrm>
          </p:grpSpPr>
          <p:sp>
            <p:nvSpPr>
              <p:cNvPr id="522" name="Prostokąt zaokrąglony 52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23"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8" name="Grupa 377"/>
            <p:cNvGrpSpPr/>
            <p:nvPr/>
          </p:nvGrpSpPr>
          <p:grpSpPr>
            <a:xfrm>
              <a:off x="7086600" y="4758003"/>
              <a:ext cx="195667" cy="142860"/>
              <a:chOff x="6236270" y="4758633"/>
              <a:chExt cx="505440" cy="349632"/>
            </a:xfrm>
          </p:grpSpPr>
          <p:sp>
            <p:nvSpPr>
              <p:cNvPr id="517" name="Prostokąt zaokrąglony 516"/>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9"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79" name="Grupa 380"/>
            <p:cNvGrpSpPr/>
            <p:nvPr/>
          </p:nvGrpSpPr>
          <p:grpSpPr>
            <a:xfrm>
              <a:off x="7086600" y="4964201"/>
              <a:ext cx="195667" cy="142860"/>
              <a:chOff x="6236270" y="4758633"/>
              <a:chExt cx="505440" cy="349632"/>
            </a:xfrm>
          </p:grpSpPr>
          <p:sp>
            <p:nvSpPr>
              <p:cNvPr id="515" name="Prostokąt zaokrąglony 51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6"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0" name="Grupa 384"/>
            <p:cNvGrpSpPr/>
            <p:nvPr/>
          </p:nvGrpSpPr>
          <p:grpSpPr>
            <a:xfrm>
              <a:off x="7086600" y="5170399"/>
              <a:ext cx="195667" cy="142860"/>
              <a:chOff x="6236270" y="4758633"/>
              <a:chExt cx="505440" cy="349632"/>
            </a:xfrm>
          </p:grpSpPr>
          <p:sp>
            <p:nvSpPr>
              <p:cNvPr id="512" name="Prostokąt zaokrąglony 51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3"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2" name="Grupa 393"/>
            <p:cNvGrpSpPr/>
            <p:nvPr/>
          </p:nvGrpSpPr>
          <p:grpSpPr>
            <a:xfrm>
              <a:off x="7086600" y="5376597"/>
              <a:ext cx="195667" cy="142860"/>
              <a:chOff x="6236270" y="4758633"/>
              <a:chExt cx="505440" cy="349632"/>
            </a:xfrm>
          </p:grpSpPr>
          <p:sp>
            <p:nvSpPr>
              <p:cNvPr id="509" name="Prostokąt zaokrąglony 50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10"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3" name="Grupa 396"/>
            <p:cNvGrpSpPr/>
            <p:nvPr/>
          </p:nvGrpSpPr>
          <p:grpSpPr>
            <a:xfrm>
              <a:off x="7348133" y="4758003"/>
              <a:ext cx="195667" cy="142860"/>
              <a:chOff x="6236270" y="4758633"/>
              <a:chExt cx="505440" cy="349632"/>
            </a:xfrm>
          </p:grpSpPr>
          <p:sp>
            <p:nvSpPr>
              <p:cNvPr id="506" name="Prostokąt zaokrąglony 505"/>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07"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6" name="Grupa 399"/>
            <p:cNvGrpSpPr/>
            <p:nvPr/>
          </p:nvGrpSpPr>
          <p:grpSpPr>
            <a:xfrm>
              <a:off x="7348133" y="4964201"/>
              <a:ext cx="195667" cy="142860"/>
              <a:chOff x="6236270" y="4758633"/>
              <a:chExt cx="505440" cy="349632"/>
            </a:xfrm>
          </p:grpSpPr>
          <p:sp>
            <p:nvSpPr>
              <p:cNvPr id="502" name="Prostokąt zaokrąglony 501"/>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05"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87" name="Grupa 427"/>
            <p:cNvGrpSpPr/>
            <p:nvPr/>
          </p:nvGrpSpPr>
          <p:grpSpPr>
            <a:xfrm>
              <a:off x="7348133" y="5170399"/>
              <a:ext cx="195667" cy="142860"/>
              <a:chOff x="6236270" y="4758633"/>
              <a:chExt cx="505440" cy="349632"/>
            </a:xfrm>
          </p:grpSpPr>
          <p:sp>
            <p:nvSpPr>
              <p:cNvPr id="499" name="Prostokąt zaokrąglony 498"/>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500"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490" name="Grupa 439"/>
            <p:cNvGrpSpPr/>
            <p:nvPr/>
          </p:nvGrpSpPr>
          <p:grpSpPr>
            <a:xfrm>
              <a:off x="7348133" y="5376597"/>
              <a:ext cx="195667" cy="142860"/>
              <a:chOff x="6236270" y="4758633"/>
              <a:chExt cx="505440" cy="349632"/>
            </a:xfrm>
          </p:grpSpPr>
          <p:sp>
            <p:nvSpPr>
              <p:cNvPr id="495" name="Prostokąt zaokrąglony 494"/>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97" name="Obraz 86" descr="1368547005_server.png"/>
              <p:cNvPicPr>
                <a:picLocks noChangeAspect="1"/>
              </p:cNvPicPr>
              <p:nvPr/>
            </p:nvPicPr>
            <p:blipFill>
              <a:blip r:embed="rId3" cstate="print"/>
              <a:srcRect/>
              <a:stretch>
                <a:fillRect/>
              </a:stretch>
            </p:blipFill>
            <p:spPr bwMode="auto">
              <a:xfrm>
                <a:off x="6364705" y="4793498"/>
                <a:ext cx="255527" cy="255554"/>
              </a:xfrm>
              <a:prstGeom prst="rect">
                <a:avLst/>
              </a:prstGeom>
              <a:noFill/>
              <a:ln w="9525">
                <a:noFill/>
                <a:miter lim="800000"/>
                <a:headEnd/>
                <a:tailEnd/>
              </a:ln>
            </p:spPr>
          </p:pic>
        </p:grpSp>
      </p:grpSp>
      <p:grpSp>
        <p:nvGrpSpPr>
          <p:cNvPr id="538" name="Grupa 537"/>
          <p:cNvGrpSpPr/>
          <p:nvPr/>
        </p:nvGrpSpPr>
        <p:grpSpPr>
          <a:xfrm>
            <a:off x="7784170" y="4876800"/>
            <a:ext cx="1143000" cy="1524000"/>
            <a:chOff x="7924800" y="782498"/>
            <a:chExt cx="1143000" cy="1524000"/>
          </a:xfrm>
        </p:grpSpPr>
        <p:grpSp>
          <p:nvGrpSpPr>
            <p:cNvPr id="539" name="Grupa 314"/>
            <p:cNvGrpSpPr/>
            <p:nvPr/>
          </p:nvGrpSpPr>
          <p:grpSpPr>
            <a:xfrm>
              <a:off x="7924800" y="782498"/>
              <a:ext cx="1143000" cy="1099419"/>
              <a:chOff x="7924800" y="782498"/>
              <a:chExt cx="1143000" cy="1099419"/>
            </a:xfrm>
          </p:grpSpPr>
          <p:pic>
            <p:nvPicPr>
              <p:cNvPr id="549" name="Obraz 548" descr="cpu.png"/>
              <p:cNvPicPr>
                <a:picLocks noChangeAspect="1"/>
              </p:cNvPicPr>
              <p:nvPr/>
            </p:nvPicPr>
            <p:blipFill>
              <a:blip r:embed="rId9" cstate="print"/>
              <a:stretch>
                <a:fillRect/>
              </a:stretch>
            </p:blipFill>
            <p:spPr>
              <a:xfrm>
                <a:off x="7924800" y="808354"/>
                <a:ext cx="280737" cy="280737"/>
              </a:xfrm>
              <a:prstGeom prst="rect">
                <a:avLst/>
              </a:prstGeom>
            </p:spPr>
          </p:pic>
          <p:sp>
            <p:nvSpPr>
              <p:cNvPr id="550" name="pole tekstowe 303"/>
              <p:cNvSpPr txBox="1">
                <a:spLocks noChangeArrowheads="1"/>
              </p:cNvSpPr>
              <p:nvPr/>
            </p:nvSpPr>
            <p:spPr bwMode="auto">
              <a:xfrm>
                <a:off x="8184160" y="782498"/>
                <a:ext cx="883640" cy="1099419"/>
              </a:xfrm>
              <a:prstGeom prst="rect">
                <a:avLst/>
              </a:prstGeom>
              <a:noFill/>
              <a:ln w="9525">
                <a:noFill/>
                <a:miter lim="800000"/>
                <a:headEnd/>
                <a:tailEnd/>
              </a:ln>
            </p:spPr>
            <p:txBody>
              <a:bodyPr wrap="square" lIns="82945" tIns="41473" rIns="82945" bIns="41473">
                <a:spAutoFit/>
              </a:bodyPr>
              <a:lstStyle/>
              <a:p>
                <a:r>
                  <a:rPr lang="pl-PL" sz="1100" smtClean="0">
                    <a:latin typeface="Calibri" pitchFamily="34" charset="0"/>
                  </a:rPr>
                  <a:t>Massive (functionally limitless) hardware resource pool</a:t>
                </a:r>
                <a:endParaRPr lang="pl-PL" sz="1100">
                  <a:latin typeface="Calibri" pitchFamily="34" charset="0"/>
                </a:endParaRPr>
              </a:p>
            </p:txBody>
          </p:sp>
        </p:grpSp>
        <p:pic>
          <p:nvPicPr>
            <p:cNvPr id="547" name="Obraz 546" descr="ram.png"/>
            <p:cNvPicPr>
              <a:picLocks noChangeAspect="1"/>
            </p:cNvPicPr>
            <p:nvPr/>
          </p:nvPicPr>
          <p:blipFill>
            <a:blip r:embed="rId6" cstate="print"/>
            <a:stretch>
              <a:fillRect/>
            </a:stretch>
          </p:blipFill>
          <p:spPr>
            <a:xfrm>
              <a:off x="7924800" y="1187116"/>
              <a:ext cx="251458" cy="251458"/>
            </a:xfrm>
            <a:prstGeom prst="rect">
              <a:avLst/>
            </a:prstGeom>
          </p:spPr>
        </p:pic>
        <p:pic>
          <p:nvPicPr>
            <p:cNvPr id="546" name="Obraz 545" descr="hdd.png"/>
            <p:cNvPicPr>
              <a:picLocks noChangeAspect="1"/>
            </p:cNvPicPr>
            <p:nvPr/>
          </p:nvPicPr>
          <p:blipFill>
            <a:blip r:embed="rId7" cstate="print"/>
            <a:stretch>
              <a:fillRect/>
            </a:stretch>
          </p:blipFill>
          <p:spPr>
            <a:xfrm>
              <a:off x="7924800" y="1577279"/>
              <a:ext cx="233133" cy="233133"/>
            </a:xfrm>
            <a:prstGeom prst="rect">
              <a:avLst/>
            </a:prstGeom>
          </p:spPr>
        </p:pic>
        <p:grpSp>
          <p:nvGrpSpPr>
            <p:cNvPr id="542" name="Grupa 322"/>
            <p:cNvGrpSpPr/>
            <p:nvPr/>
          </p:nvGrpSpPr>
          <p:grpSpPr>
            <a:xfrm>
              <a:off x="7924800" y="1884188"/>
              <a:ext cx="942838" cy="422310"/>
              <a:chOff x="7968173" y="1678961"/>
              <a:chExt cx="942838" cy="422310"/>
            </a:xfrm>
          </p:grpSpPr>
          <p:sp>
            <p:nvSpPr>
              <p:cNvPr id="543" name="pole tekstowe 303"/>
              <p:cNvSpPr txBox="1">
                <a:spLocks noChangeArrowheads="1"/>
              </p:cNvSpPr>
              <p:nvPr/>
            </p:nvSpPr>
            <p:spPr bwMode="auto">
              <a:xfrm>
                <a:off x="8227533" y="1678961"/>
                <a:ext cx="683478" cy="422310"/>
              </a:xfrm>
              <a:prstGeom prst="rect">
                <a:avLst/>
              </a:prstGeom>
              <a:noFill/>
              <a:ln w="9525">
                <a:noFill/>
                <a:miter lim="800000"/>
                <a:headEnd/>
                <a:tailEnd/>
              </a:ln>
            </p:spPr>
            <p:txBody>
              <a:bodyPr lIns="82945" tIns="41473" rIns="82945" bIns="41473">
                <a:spAutoFit/>
              </a:bodyPr>
              <a:lstStyle/>
              <a:p>
                <a:r>
                  <a:rPr lang="pl-PL" sz="1100" smtClean="0">
                    <a:latin typeface="Calibri" pitchFamily="34" charset="0"/>
                  </a:rPr>
                  <a:t>public IP space</a:t>
                </a:r>
                <a:endParaRPr lang="pl-PL" sz="1100">
                  <a:latin typeface="Calibri" pitchFamily="34" charset="0"/>
                </a:endParaRPr>
              </a:p>
            </p:txBody>
          </p:sp>
          <p:pic>
            <p:nvPicPr>
              <p:cNvPr id="544" name="Obraz 543" descr="hdd.png"/>
              <p:cNvPicPr>
                <a:picLocks noChangeAspect="1"/>
              </p:cNvPicPr>
              <p:nvPr/>
            </p:nvPicPr>
            <p:blipFill>
              <a:blip r:embed="rId8" cstate="print"/>
              <a:stretch>
                <a:fillRect/>
              </a:stretch>
            </p:blipFill>
            <p:spPr>
              <a:xfrm>
                <a:off x="7968173" y="1773550"/>
                <a:ext cx="233133" cy="233133"/>
              </a:xfrm>
              <a:prstGeom prst="rect">
                <a:avLst/>
              </a:prstGeom>
            </p:spPr>
          </p:pic>
        </p:grpSp>
      </p:grpSp>
      <p:grpSp>
        <p:nvGrpSpPr>
          <p:cNvPr id="552" name="Grupa 465"/>
          <p:cNvGrpSpPr/>
          <p:nvPr/>
        </p:nvGrpSpPr>
        <p:grpSpPr>
          <a:xfrm>
            <a:off x="291139" y="722785"/>
            <a:ext cx="3671261" cy="1525076"/>
            <a:chOff x="4687331" y="1484783"/>
            <a:chExt cx="3671261" cy="1525076"/>
          </a:xfrm>
        </p:grpSpPr>
        <p:sp>
          <p:nvSpPr>
            <p:cNvPr id="553" name="Prostokąt zaokrąglony 552"/>
            <p:cNvSpPr/>
            <p:nvPr/>
          </p:nvSpPr>
          <p:spPr bwMode="auto">
            <a:xfrm>
              <a:off x="4687331" y="1484783"/>
              <a:ext cx="3671261" cy="1525076"/>
            </a:xfrm>
            <a:prstGeom prst="roundRect">
              <a:avLst>
                <a:gd name="adj" fmla="val 8462"/>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554" name="Prostokąt zaokrąglony 553"/>
            <p:cNvSpPr/>
            <p:nvPr/>
          </p:nvSpPr>
          <p:spPr bwMode="auto">
            <a:xfrm>
              <a:off x="4786661" y="2155906"/>
              <a:ext cx="3419531" cy="770045"/>
            </a:xfrm>
            <a:prstGeom prst="roundRect">
              <a:avLst>
                <a:gd name="adj" fmla="val 10172"/>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anchor="ctr"/>
            <a:lstStyle/>
            <a:p>
              <a:pPr algn="ctr">
                <a:defRPr/>
              </a:pPr>
              <a:endParaRPr lang="en-US" dirty="0"/>
            </a:p>
          </p:txBody>
        </p:sp>
        <p:sp>
          <p:nvSpPr>
            <p:cNvPr id="555" name="pole tekstowe 291"/>
            <p:cNvSpPr txBox="1">
              <a:spLocks noChangeArrowheads="1"/>
            </p:cNvSpPr>
            <p:nvPr/>
          </p:nvSpPr>
          <p:spPr bwMode="auto">
            <a:xfrm>
              <a:off x="4837235" y="2132856"/>
              <a:ext cx="3216557"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Cloud Management Portlets</a:t>
              </a:r>
              <a:endParaRPr lang="en-US" sz="1200">
                <a:latin typeface="Calibri" pitchFamily="34" charset="0"/>
              </a:endParaRPr>
            </a:p>
          </p:txBody>
        </p:sp>
        <p:grpSp>
          <p:nvGrpSpPr>
            <p:cNvPr id="556" name="Grupa 224"/>
            <p:cNvGrpSpPr/>
            <p:nvPr/>
          </p:nvGrpSpPr>
          <p:grpSpPr>
            <a:xfrm>
              <a:off x="4786662" y="1580825"/>
              <a:ext cx="3089090" cy="490788"/>
              <a:chOff x="8459751" y="1738111"/>
              <a:chExt cx="3089090" cy="490788"/>
            </a:xfrm>
          </p:grpSpPr>
          <p:grpSp>
            <p:nvGrpSpPr>
              <p:cNvPr id="558" name="Grupa 289"/>
              <p:cNvGrpSpPr>
                <a:grpSpLocks/>
              </p:cNvGrpSpPr>
              <p:nvPr/>
            </p:nvGrpSpPr>
            <p:grpSpPr bwMode="auto">
              <a:xfrm>
                <a:off x="8459751" y="1738111"/>
                <a:ext cx="3089090" cy="490788"/>
                <a:chOff x="2392910" y="1941644"/>
                <a:chExt cx="4402302" cy="541780"/>
              </a:xfrm>
            </p:grpSpPr>
            <p:sp>
              <p:nvSpPr>
                <p:cNvPr id="560" name="Prostokąt zaokrąglony 559"/>
                <p:cNvSpPr/>
                <p:nvPr/>
              </p:nvSpPr>
              <p:spPr bwMode="auto">
                <a:xfrm>
                  <a:off x="2392910" y="1941644"/>
                  <a:ext cx="3963223" cy="5417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1" name="pole tekstowe 291"/>
                <p:cNvSpPr txBox="1">
                  <a:spLocks noChangeArrowheads="1"/>
                </p:cNvSpPr>
                <p:nvPr/>
              </p:nvSpPr>
              <p:spPr bwMode="auto">
                <a:xfrm>
                  <a:off x="2906008" y="1964449"/>
                  <a:ext cx="3889204" cy="509631"/>
                </a:xfrm>
                <a:prstGeom prst="rect">
                  <a:avLst/>
                </a:prstGeom>
                <a:noFill/>
                <a:ln w="9525">
                  <a:noFill/>
                  <a:miter lim="800000"/>
                  <a:headEnd/>
                  <a:tailEnd/>
                </a:ln>
              </p:spPr>
              <p:txBody>
                <a:bodyPr wrap="square">
                  <a:spAutoFit/>
                </a:bodyPr>
                <a:lstStyle/>
                <a:p>
                  <a:r>
                    <a:rPr lang="pl-PL" sz="1200" smtClean="0">
                      <a:latin typeface="Calibri" pitchFamily="34" charset="0"/>
                    </a:rPr>
                    <a:t>VPH-Share Master Interface host</a:t>
                  </a:r>
                </a:p>
                <a:p>
                  <a:r>
                    <a:rPr lang="pl-PL" sz="1200" smtClean="0">
                      <a:latin typeface="Courier New" pitchFamily="49" charset="0"/>
                      <a:cs typeface="Courier New" pitchFamily="49" charset="0"/>
                    </a:rPr>
                    <a:t>portal.vph-share.eu</a:t>
                  </a:r>
                  <a:endParaRPr lang="en-US" sz="1200">
                    <a:latin typeface="Courier New" pitchFamily="49" charset="0"/>
                    <a:cs typeface="Courier New" pitchFamily="49" charset="0"/>
                  </a:endParaRPr>
                </a:p>
              </p:txBody>
            </p:sp>
          </p:grpSp>
          <p:pic>
            <p:nvPicPr>
              <p:cNvPr id="559" name="Obraz 118" descr="1368547005_server.png"/>
              <p:cNvPicPr>
                <a:picLocks noChangeAspect="1"/>
              </p:cNvPicPr>
              <p:nvPr/>
            </p:nvPicPr>
            <p:blipFill>
              <a:blip r:embed="rId3" cstate="print"/>
              <a:srcRect/>
              <a:stretch>
                <a:fillRect/>
              </a:stretch>
            </p:blipFill>
            <p:spPr bwMode="auto">
              <a:xfrm>
                <a:off x="8521024" y="1786842"/>
                <a:ext cx="365719" cy="365758"/>
              </a:xfrm>
              <a:prstGeom prst="rect">
                <a:avLst/>
              </a:prstGeom>
              <a:noFill/>
              <a:ln w="9525">
                <a:noFill/>
                <a:miter lim="800000"/>
                <a:headEnd/>
                <a:tailEnd/>
              </a:ln>
            </p:spPr>
          </p:pic>
        </p:grpSp>
        <p:sp>
          <p:nvSpPr>
            <p:cNvPr id="557" name="pole tekstowe 291"/>
            <p:cNvSpPr txBox="1">
              <a:spLocks noChangeArrowheads="1"/>
            </p:cNvSpPr>
            <p:nvPr/>
          </p:nvSpPr>
          <p:spPr bwMode="auto">
            <a:xfrm>
              <a:off x="4710460" y="2348880"/>
              <a:ext cx="3495732" cy="577071"/>
            </a:xfrm>
            <a:prstGeom prst="rect">
              <a:avLst/>
            </a:prstGeom>
            <a:noFill/>
            <a:ln w="9525">
              <a:noFill/>
              <a:miter lim="800000"/>
              <a:headEnd/>
              <a:tailEnd/>
            </a:ln>
          </p:spPr>
          <p:txBody>
            <a:bodyPr wrap="square" lIns="91430" tIns="45715" rIns="91430" bIns="45715">
              <a:spAutoFit/>
            </a:bodyPr>
            <a:lstStyle/>
            <a:p>
              <a:pPr algn="ctr"/>
              <a:r>
                <a:rPr lang="pl-PL" sz="1050" smtClean="0">
                  <a:latin typeface="Calibri" pitchFamily="34" charset="0"/>
                </a:rPr>
                <a:t>Provide GUI elements which enable service developers and end users to interact with the Atmosphere platform and create/deploy services on the available cloud resources</a:t>
              </a:r>
              <a:endParaRPr lang="en-US" sz="1050">
                <a:latin typeface="Calibri" pitchFamily="34" charset="0"/>
              </a:endParaRPr>
            </a:p>
          </p:txBody>
        </p:sp>
      </p:grpSp>
      <p:pic>
        <p:nvPicPr>
          <p:cNvPr id="562" name="Obraz 561" descr="vph-share.gif"/>
          <p:cNvPicPr>
            <a:picLocks noChangeAspect="1"/>
          </p:cNvPicPr>
          <p:nvPr/>
        </p:nvPicPr>
        <p:blipFill>
          <a:blip r:embed="rId10" cstate="print"/>
          <a:stretch>
            <a:fillRect/>
          </a:stretch>
        </p:blipFill>
        <p:spPr>
          <a:xfrm>
            <a:off x="3238575" y="849707"/>
            <a:ext cx="647625" cy="459908"/>
          </a:xfrm>
          <a:prstGeom prst="rect">
            <a:avLst/>
          </a:prstGeom>
        </p:spPr>
      </p:pic>
      <p:cxnSp>
        <p:nvCxnSpPr>
          <p:cNvPr id="606" name="Łącznik prosty 605"/>
          <p:cNvCxnSpPr/>
          <p:nvPr/>
        </p:nvCxnSpPr>
        <p:spPr bwMode="auto">
          <a:xfrm>
            <a:off x="633764" y="2157975"/>
            <a:ext cx="0" cy="523415"/>
          </a:xfrm>
          <a:prstGeom prst="line">
            <a:avLst/>
          </a:prstGeom>
          <a:ln w="12700">
            <a:solidFill>
              <a:srgbClr val="385D8A"/>
            </a:solidFill>
            <a:tailEnd type="triangle"/>
          </a:ln>
        </p:spPr>
        <p:style>
          <a:lnRef idx="1">
            <a:schemeClr val="accent1"/>
          </a:lnRef>
          <a:fillRef idx="0">
            <a:schemeClr val="accent1"/>
          </a:fillRef>
          <a:effectRef idx="0">
            <a:schemeClr val="accent1"/>
          </a:effectRef>
          <a:fontRef idx="minor">
            <a:schemeClr val="tx1"/>
          </a:fontRef>
        </p:style>
      </p:cxnSp>
      <p:grpSp>
        <p:nvGrpSpPr>
          <p:cNvPr id="260" name="Grupa 259"/>
          <p:cNvGrpSpPr/>
          <p:nvPr/>
        </p:nvGrpSpPr>
        <p:grpSpPr>
          <a:xfrm>
            <a:off x="291139" y="2468738"/>
            <a:ext cx="4220818" cy="4236862"/>
            <a:chOff x="291139" y="2468738"/>
            <a:chExt cx="4220818" cy="4236862"/>
          </a:xfrm>
        </p:grpSpPr>
        <p:sp>
          <p:nvSpPr>
            <p:cNvPr id="551" name="Prostokąt zaokrąglony 550"/>
            <p:cNvSpPr/>
            <p:nvPr/>
          </p:nvSpPr>
          <p:spPr bwMode="auto">
            <a:xfrm>
              <a:off x="291139" y="2468738"/>
              <a:ext cx="3654425" cy="4236862"/>
            </a:xfrm>
            <a:prstGeom prst="roundRect">
              <a:avLst>
                <a:gd name="adj" fmla="val 3637"/>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563" name="Grupa 228"/>
            <p:cNvGrpSpPr/>
            <p:nvPr/>
          </p:nvGrpSpPr>
          <p:grpSpPr>
            <a:xfrm>
              <a:off x="1820139" y="2551256"/>
              <a:ext cx="2066061" cy="490788"/>
              <a:chOff x="2411760" y="1536133"/>
              <a:chExt cx="2066061" cy="490788"/>
            </a:xfrm>
          </p:grpSpPr>
          <p:grpSp>
            <p:nvGrpSpPr>
              <p:cNvPr id="564" name="Grupa 289"/>
              <p:cNvGrpSpPr>
                <a:grpSpLocks/>
              </p:cNvGrpSpPr>
              <p:nvPr/>
            </p:nvGrpSpPr>
            <p:grpSpPr bwMode="auto">
              <a:xfrm>
                <a:off x="2411760" y="1536133"/>
                <a:ext cx="2066061" cy="490788"/>
                <a:chOff x="2392910" y="1835621"/>
                <a:chExt cx="2944370" cy="541780"/>
              </a:xfrm>
            </p:grpSpPr>
            <p:sp>
              <p:nvSpPr>
                <p:cNvPr id="566" name="Prostokąt zaokrąglony 565"/>
                <p:cNvSpPr/>
                <p:nvPr/>
              </p:nvSpPr>
              <p:spPr bwMode="auto">
                <a:xfrm>
                  <a:off x="2392910" y="1835621"/>
                  <a:ext cx="2822281" cy="5417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67" name="pole tekstowe 291"/>
                <p:cNvSpPr txBox="1">
                  <a:spLocks noChangeArrowheads="1"/>
                </p:cNvSpPr>
                <p:nvPr/>
              </p:nvSpPr>
              <p:spPr bwMode="auto">
                <a:xfrm>
                  <a:off x="2906009" y="1858425"/>
                  <a:ext cx="2431271" cy="509631"/>
                </a:xfrm>
                <a:prstGeom prst="rect">
                  <a:avLst/>
                </a:prstGeom>
                <a:noFill/>
                <a:ln w="9525">
                  <a:noFill/>
                  <a:miter lim="800000"/>
                  <a:headEnd/>
                  <a:tailEnd/>
                </a:ln>
              </p:spPr>
              <p:txBody>
                <a:bodyPr wrap="square">
                  <a:spAutoFit/>
                </a:bodyPr>
                <a:lstStyle/>
                <a:p>
                  <a:r>
                    <a:rPr lang="pl-PL" sz="1200" smtClean="0">
                      <a:latin typeface="Calibri" pitchFamily="34" charset="0"/>
                    </a:rPr>
                    <a:t>WP2 Core Services Host</a:t>
                  </a:r>
                </a:p>
                <a:p>
                  <a:r>
                    <a:rPr lang="pl-PL" sz="1200" smtClean="0">
                      <a:latin typeface="Courier New" pitchFamily="49" charset="0"/>
                      <a:cs typeface="Courier New" pitchFamily="49" charset="0"/>
                    </a:rPr>
                    <a:t>vph.cyfronet.pl</a:t>
                  </a:r>
                  <a:endParaRPr lang="en-US" sz="1200">
                    <a:latin typeface="Courier New" pitchFamily="49" charset="0"/>
                    <a:cs typeface="Courier New" pitchFamily="49" charset="0"/>
                  </a:endParaRPr>
                </a:p>
              </p:txBody>
            </p:sp>
          </p:grpSp>
          <p:pic>
            <p:nvPicPr>
              <p:cNvPr id="565" name="Obraz 118" descr="1368547005_server.png"/>
              <p:cNvPicPr>
                <a:picLocks noChangeAspect="1"/>
              </p:cNvPicPr>
              <p:nvPr/>
            </p:nvPicPr>
            <p:blipFill>
              <a:blip r:embed="rId3" cstate="print"/>
              <a:srcRect/>
              <a:stretch>
                <a:fillRect/>
              </a:stretch>
            </p:blipFill>
            <p:spPr bwMode="auto">
              <a:xfrm>
                <a:off x="2473033" y="1604706"/>
                <a:ext cx="365719" cy="365758"/>
              </a:xfrm>
              <a:prstGeom prst="rect">
                <a:avLst/>
              </a:prstGeom>
              <a:noFill/>
              <a:ln w="9525">
                <a:noFill/>
                <a:miter lim="800000"/>
                <a:headEnd/>
                <a:tailEnd/>
              </a:ln>
            </p:spPr>
          </p:pic>
        </p:grpSp>
        <p:grpSp>
          <p:nvGrpSpPr>
            <p:cNvPr id="599" name="Grupa 598"/>
            <p:cNvGrpSpPr/>
            <p:nvPr/>
          </p:nvGrpSpPr>
          <p:grpSpPr>
            <a:xfrm>
              <a:off x="334420" y="4703197"/>
              <a:ext cx="3466110" cy="1886988"/>
              <a:chOff x="182020" y="4590012"/>
              <a:chExt cx="3466110" cy="1886988"/>
            </a:xfrm>
          </p:grpSpPr>
          <p:sp>
            <p:nvSpPr>
              <p:cNvPr id="586" name="Prostokąt zaokrąglony 585"/>
              <p:cNvSpPr/>
              <p:nvPr/>
            </p:nvSpPr>
            <p:spPr bwMode="auto">
              <a:xfrm>
                <a:off x="228600" y="4590012"/>
                <a:ext cx="3419530" cy="1886988"/>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591" name="Grupa 590"/>
              <p:cNvGrpSpPr/>
              <p:nvPr/>
            </p:nvGrpSpPr>
            <p:grpSpPr>
              <a:xfrm>
                <a:off x="459151" y="4962473"/>
                <a:ext cx="1445849" cy="676327"/>
                <a:chOff x="459151" y="4876800"/>
                <a:chExt cx="1445849" cy="676327"/>
              </a:xfrm>
            </p:grpSpPr>
            <p:pic>
              <p:nvPicPr>
                <p:cNvPr id="581" name="Obraz 198" descr="admin.png"/>
                <p:cNvPicPr>
                  <a:picLocks noChangeAspect="1"/>
                </p:cNvPicPr>
                <p:nvPr/>
              </p:nvPicPr>
              <p:blipFill>
                <a:blip r:embed="rId11" cstate="print"/>
                <a:srcRect/>
                <a:stretch>
                  <a:fillRect/>
                </a:stretch>
              </p:blipFill>
              <p:spPr bwMode="auto">
                <a:xfrm>
                  <a:off x="1004104" y="4883273"/>
                  <a:ext cx="295219" cy="390846"/>
                </a:xfrm>
                <a:prstGeom prst="rect">
                  <a:avLst/>
                </a:prstGeom>
                <a:noFill/>
                <a:ln w="9525">
                  <a:noFill/>
                  <a:miter lim="800000"/>
                  <a:headEnd/>
                  <a:tailEnd/>
                </a:ln>
              </p:spPr>
            </p:pic>
            <p:pic>
              <p:nvPicPr>
                <p:cNvPr id="582" name="Obraz 199" descr="admin.png"/>
                <p:cNvPicPr>
                  <a:picLocks noChangeAspect="1"/>
                </p:cNvPicPr>
                <p:nvPr/>
              </p:nvPicPr>
              <p:blipFill>
                <a:blip r:embed="rId12" cstate="print"/>
                <a:srcRect/>
                <a:stretch>
                  <a:fillRect/>
                </a:stretch>
              </p:blipFill>
              <p:spPr bwMode="auto">
                <a:xfrm>
                  <a:off x="533400" y="4876800"/>
                  <a:ext cx="316276" cy="403793"/>
                </a:xfrm>
                <a:prstGeom prst="rect">
                  <a:avLst/>
                </a:prstGeom>
                <a:noFill/>
                <a:ln w="9525">
                  <a:noFill/>
                  <a:miter lim="800000"/>
                  <a:headEnd/>
                  <a:tailEnd/>
                </a:ln>
              </p:spPr>
            </p:pic>
            <p:pic>
              <p:nvPicPr>
                <p:cNvPr id="584" name="Obraz 200" descr="admin.png"/>
                <p:cNvPicPr>
                  <a:picLocks noChangeAspect="1"/>
                </p:cNvPicPr>
                <p:nvPr/>
              </p:nvPicPr>
              <p:blipFill>
                <a:blip r:embed="rId13" cstate="print"/>
                <a:srcRect/>
                <a:stretch>
                  <a:fillRect/>
                </a:stretch>
              </p:blipFill>
              <p:spPr bwMode="auto">
                <a:xfrm>
                  <a:off x="1453750" y="4887190"/>
                  <a:ext cx="298850" cy="383012"/>
                </a:xfrm>
                <a:prstGeom prst="rect">
                  <a:avLst/>
                </a:prstGeom>
                <a:noFill/>
                <a:ln w="9525">
                  <a:noFill/>
                  <a:miter lim="800000"/>
                  <a:headEnd/>
                  <a:tailEnd/>
                </a:ln>
              </p:spPr>
            </p:pic>
            <p:sp>
              <p:nvSpPr>
                <p:cNvPr id="589" name="pole tekstowe 291"/>
                <p:cNvSpPr txBox="1">
                  <a:spLocks noChangeArrowheads="1"/>
                </p:cNvSpPr>
                <p:nvPr/>
              </p:nvSpPr>
              <p:spPr bwMode="auto">
                <a:xfrm>
                  <a:off x="459151" y="5276138"/>
                  <a:ext cx="1445849"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user accounts</a:t>
                  </a:r>
                </a:p>
              </p:txBody>
            </p:sp>
          </p:grpSp>
          <p:sp>
            <p:nvSpPr>
              <p:cNvPr id="590" name="pole tekstowe 291"/>
              <p:cNvSpPr txBox="1">
                <a:spLocks noChangeArrowheads="1"/>
              </p:cNvSpPr>
              <p:nvPr/>
            </p:nvSpPr>
            <p:spPr bwMode="auto">
              <a:xfrm>
                <a:off x="182020" y="4599811"/>
                <a:ext cx="1951580"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Atmosphere Registry (AIR)</a:t>
                </a:r>
                <a:endParaRPr lang="en-US" sz="1200">
                  <a:latin typeface="Calibri" pitchFamily="34" charset="0"/>
                </a:endParaRPr>
              </a:p>
            </p:txBody>
          </p:sp>
          <p:grpSp>
            <p:nvGrpSpPr>
              <p:cNvPr id="598" name="Grupa 597"/>
              <p:cNvGrpSpPr/>
              <p:nvPr/>
            </p:nvGrpSpPr>
            <p:grpSpPr>
              <a:xfrm>
                <a:off x="457200" y="5632296"/>
                <a:ext cx="1447800" cy="740693"/>
                <a:chOff x="457200" y="5632296"/>
                <a:chExt cx="1447800" cy="740693"/>
              </a:xfrm>
            </p:grpSpPr>
            <p:pic>
              <p:nvPicPr>
                <p:cNvPr id="593" name="Obraz 592" descr="servers.png"/>
                <p:cNvPicPr>
                  <a:picLocks noChangeAspect="1"/>
                </p:cNvPicPr>
                <p:nvPr/>
              </p:nvPicPr>
              <p:blipFill>
                <a:blip r:embed="rId14" cstate="print"/>
                <a:stretch>
                  <a:fillRect/>
                </a:stretch>
              </p:blipFill>
              <p:spPr>
                <a:xfrm>
                  <a:off x="461956" y="5632296"/>
                  <a:ext cx="433290" cy="433290"/>
                </a:xfrm>
                <a:prstGeom prst="rect">
                  <a:avLst/>
                </a:prstGeom>
              </p:spPr>
            </p:pic>
            <p:pic>
              <p:nvPicPr>
                <p:cNvPr id="595" name="Obraz 594" descr="servers.png"/>
                <p:cNvPicPr>
                  <a:picLocks noChangeAspect="1"/>
                </p:cNvPicPr>
                <p:nvPr/>
              </p:nvPicPr>
              <p:blipFill>
                <a:blip r:embed="rId14" cstate="print"/>
                <a:stretch>
                  <a:fillRect/>
                </a:stretch>
              </p:blipFill>
              <p:spPr>
                <a:xfrm>
                  <a:off x="962220" y="5638800"/>
                  <a:ext cx="433290" cy="433290"/>
                </a:xfrm>
                <a:prstGeom prst="rect">
                  <a:avLst/>
                </a:prstGeom>
              </p:spPr>
            </p:pic>
            <p:pic>
              <p:nvPicPr>
                <p:cNvPr id="596" name="Obraz 595" descr="servers.png"/>
                <p:cNvPicPr>
                  <a:picLocks noChangeAspect="1"/>
                </p:cNvPicPr>
                <p:nvPr/>
              </p:nvPicPr>
              <p:blipFill>
                <a:blip r:embed="rId14" cstate="print"/>
                <a:stretch>
                  <a:fillRect/>
                </a:stretch>
              </p:blipFill>
              <p:spPr>
                <a:xfrm>
                  <a:off x="1471710" y="5638800"/>
                  <a:ext cx="433290" cy="433290"/>
                </a:xfrm>
                <a:prstGeom prst="rect">
                  <a:avLst/>
                </a:prstGeom>
              </p:spPr>
            </p:pic>
            <p:sp>
              <p:nvSpPr>
                <p:cNvPr id="597" name="pole tekstowe 291"/>
                <p:cNvSpPr txBox="1">
                  <a:spLocks noChangeArrowheads="1"/>
                </p:cNvSpPr>
                <p:nvPr/>
              </p:nvSpPr>
              <p:spPr bwMode="auto">
                <a:xfrm>
                  <a:off x="457200" y="6096000"/>
                  <a:ext cx="1445849"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available cloud sites</a:t>
                  </a:r>
                </a:p>
              </p:txBody>
            </p:sp>
          </p:grpSp>
        </p:grpSp>
        <p:grpSp>
          <p:nvGrpSpPr>
            <p:cNvPr id="588" name="Grupa 587"/>
            <p:cNvGrpSpPr/>
            <p:nvPr/>
          </p:nvGrpSpPr>
          <p:grpSpPr>
            <a:xfrm>
              <a:off x="1295400" y="4761385"/>
              <a:ext cx="3216557" cy="1724789"/>
              <a:chOff x="1203043" y="4648200"/>
              <a:chExt cx="3216557" cy="1724789"/>
            </a:xfrm>
          </p:grpSpPr>
          <p:grpSp>
            <p:nvGrpSpPr>
              <p:cNvPr id="580" name="Grupa 579"/>
              <p:cNvGrpSpPr/>
              <p:nvPr/>
            </p:nvGrpSpPr>
            <p:grpSpPr>
              <a:xfrm>
                <a:off x="2068954" y="4648200"/>
                <a:ext cx="1484734" cy="1484734"/>
                <a:chOff x="1868066" y="4572000"/>
                <a:chExt cx="1484734" cy="1484734"/>
              </a:xfrm>
            </p:grpSpPr>
            <p:pic>
              <p:nvPicPr>
                <p:cNvPr id="570" name="Obraz 569" descr="1399565533_012.png"/>
                <p:cNvPicPr>
                  <a:picLocks noChangeAspect="1"/>
                </p:cNvPicPr>
                <p:nvPr/>
              </p:nvPicPr>
              <p:blipFill>
                <a:blip r:embed="rId15" cstate="print"/>
                <a:stretch>
                  <a:fillRect/>
                </a:stretch>
              </p:blipFill>
              <p:spPr>
                <a:xfrm>
                  <a:off x="2362200" y="4572000"/>
                  <a:ext cx="494134" cy="494134"/>
                </a:xfrm>
                <a:prstGeom prst="rect">
                  <a:avLst/>
                </a:prstGeom>
              </p:spPr>
            </p:pic>
            <p:pic>
              <p:nvPicPr>
                <p:cNvPr id="572" name="Obraz 571" descr="1399565533_012.png"/>
                <p:cNvPicPr>
                  <a:picLocks noChangeAspect="1"/>
                </p:cNvPicPr>
                <p:nvPr/>
              </p:nvPicPr>
              <p:blipFill>
                <a:blip r:embed="rId15" cstate="print"/>
                <a:stretch>
                  <a:fillRect/>
                </a:stretch>
              </p:blipFill>
              <p:spPr>
                <a:xfrm>
                  <a:off x="2858666" y="4572000"/>
                  <a:ext cx="494134" cy="494134"/>
                </a:xfrm>
                <a:prstGeom prst="rect">
                  <a:avLst/>
                </a:prstGeom>
              </p:spPr>
            </p:pic>
            <p:pic>
              <p:nvPicPr>
                <p:cNvPr id="573" name="Obraz 572" descr="1399565533_012.png"/>
                <p:cNvPicPr>
                  <a:picLocks noChangeAspect="1"/>
                </p:cNvPicPr>
                <p:nvPr/>
              </p:nvPicPr>
              <p:blipFill>
                <a:blip r:embed="rId15" cstate="print"/>
                <a:stretch>
                  <a:fillRect/>
                </a:stretch>
              </p:blipFill>
              <p:spPr>
                <a:xfrm>
                  <a:off x="1868066" y="4572000"/>
                  <a:ext cx="494134" cy="494134"/>
                </a:xfrm>
                <a:prstGeom prst="rect">
                  <a:avLst/>
                </a:prstGeom>
              </p:spPr>
            </p:pic>
            <p:pic>
              <p:nvPicPr>
                <p:cNvPr id="574" name="Obraz 573" descr="1399565533_012.png"/>
                <p:cNvPicPr>
                  <a:picLocks noChangeAspect="1"/>
                </p:cNvPicPr>
                <p:nvPr/>
              </p:nvPicPr>
              <p:blipFill>
                <a:blip r:embed="rId15" cstate="print"/>
                <a:stretch>
                  <a:fillRect/>
                </a:stretch>
              </p:blipFill>
              <p:spPr>
                <a:xfrm>
                  <a:off x="2362200" y="5068466"/>
                  <a:ext cx="494134" cy="494134"/>
                </a:xfrm>
                <a:prstGeom prst="rect">
                  <a:avLst/>
                </a:prstGeom>
              </p:spPr>
            </p:pic>
            <p:pic>
              <p:nvPicPr>
                <p:cNvPr id="575" name="Obraz 574" descr="1399565533_012.png"/>
                <p:cNvPicPr>
                  <a:picLocks noChangeAspect="1"/>
                </p:cNvPicPr>
                <p:nvPr/>
              </p:nvPicPr>
              <p:blipFill>
                <a:blip r:embed="rId15" cstate="print"/>
                <a:stretch>
                  <a:fillRect/>
                </a:stretch>
              </p:blipFill>
              <p:spPr>
                <a:xfrm>
                  <a:off x="2858666" y="5068466"/>
                  <a:ext cx="494134" cy="494134"/>
                </a:xfrm>
                <a:prstGeom prst="rect">
                  <a:avLst/>
                </a:prstGeom>
              </p:spPr>
            </p:pic>
            <p:pic>
              <p:nvPicPr>
                <p:cNvPr id="576" name="Obraz 575" descr="1399565533_012.png"/>
                <p:cNvPicPr>
                  <a:picLocks noChangeAspect="1"/>
                </p:cNvPicPr>
                <p:nvPr/>
              </p:nvPicPr>
              <p:blipFill>
                <a:blip r:embed="rId15" cstate="print"/>
                <a:stretch>
                  <a:fillRect/>
                </a:stretch>
              </p:blipFill>
              <p:spPr>
                <a:xfrm>
                  <a:off x="1868066" y="5068466"/>
                  <a:ext cx="494134" cy="494134"/>
                </a:xfrm>
                <a:prstGeom prst="rect">
                  <a:avLst/>
                </a:prstGeom>
              </p:spPr>
            </p:pic>
            <p:pic>
              <p:nvPicPr>
                <p:cNvPr id="577" name="Obraz 576" descr="1399565533_012.png"/>
                <p:cNvPicPr>
                  <a:picLocks noChangeAspect="1"/>
                </p:cNvPicPr>
                <p:nvPr/>
              </p:nvPicPr>
              <p:blipFill>
                <a:blip r:embed="rId16" cstate="print"/>
                <a:stretch>
                  <a:fillRect/>
                </a:stretch>
              </p:blipFill>
              <p:spPr>
                <a:xfrm>
                  <a:off x="1868066" y="5562600"/>
                  <a:ext cx="494134" cy="494134"/>
                </a:xfrm>
                <a:prstGeom prst="rect">
                  <a:avLst/>
                </a:prstGeom>
              </p:spPr>
            </p:pic>
            <p:pic>
              <p:nvPicPr>
                <p:cNvPr id="578" name="Obraz 577" descr="1399565533_012.png"/>
                <p:cNvPicPr>
                  <a:picLocks noChangeAspect="1"/>
                </p:cNvPicPr>
                <p:nvPr/>
              </p:nvPicPr>
              <p:blipFill>
                <a:blip r:embed="rId16" cstate="print"/>
                <a:stretch>
                  <a:fillRect/>
                </a:stretch>
              </p:blipFill>
              <p:spPr>
                <a:xfrm>
                  <a:off x="2362200" y="5562600"/>
                  <a:ext cx="494134" cy="494134"/>
                </a:xfrm>
                <a:prstGeom prst="rect">
                  <a:avLst/>
                </a:prstGeom>
              </p:spPr>
            </p:pic>
            <p:pic>
              <p:nvPicPr>
                <p:cNvPr id="579" name="Obraz 578" descr="1399565533_012.png"/>
                <p:cNvPicPr>
                  <a:picLocks noChangeAspect="1"/>
                </p:cNvPicPr>
                <p:nvPr/>
              </p:nvPicPr>
              <p:blipFill>
                <a:blip r:embed="rId16" cstate="print"/>
                <a:stretch>
                  <a:fillRect/>
                </a:stretch>
              </p:blipFill>
              <p:spPr>
                <a:xfrm>
                  <a:off x="2858666" y="5562600"/>
                  <a:ext cx="494134" cy="494134"/>
                </a:xfrm>
                <a:prstGeom prst="rect">
                  <a:avLst/>
                </a:prstGeom>
              </p:spPr>
            </p:pic>
          </p:grpSp>
          <p:sp>
            <p:nvSpPr>
              <p:cNvPr id="587" name="pole tekstowe 291"/>
              <p:cNvSpPr txBox="1">
                <a:spLocks noChangeArrowheads="1"/>
              </p:cNvSpPr>
              <p:nvPr/>
            </p:nvSpPr>
            <p:spPr bwMode="auto">
              <a:xfrm>
                <a:off x="1203043" y="6096000"/>
                <a:ext cx="3216557"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services and templates</a:t>
                </a:r>
                <a:endParaRPr lang="en-US" sz="1200">
                  <a:latin typeface="Calibri" pitchFamily="34" charset="0"/>
                </a:endParaRPr>
              </a:p>
            </p:txBody>
          </p:sp>
        </p:grpSp>
        <p:sp>
          <p:nvSpPr>
            <p:cNvPr id="600" name="Prostokąt zaokrąglony 599"/>
            <p:cNvSpPr/>
            <p:nvPr/>
          </p:nvSpPr>
          <p:spPr bwMode="auto">
            <a:xfrm>
              <a:off x="381000" y="3161185"/>
              <a:ext cx="3419531" cy="1388600"/>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01" name="pole tekstowe 291"/>
            <p:cNvSpPr txBox="1">
              <a:spLocks noChangeArrowheads="1"/>
            </p:cNvSpPr>
            <p:nvPr/>
          </p:nvSpPr>
          <p:spPr bwMode="auto">
            <a:xfrm>
              <a:off x="1295400" y="3177114"/>
              <a:ext cx="1567132"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Atmosphere Core</a:t>
              </a:r>
              <a:endParaRPr lang="en-US" sz="1200">
                <a:latin typeface="Calibri" pitchFamily="34" charset="0"/>
              </a:endParaRPr>
            </a:p>
          </p:txBody>
        </p:sp>
        <p:grpSp>
          <p:nvGrpSpPr>
            <p:cNvPr id="602" name="Grupa 144"/>
            <p:cNvGrpSpPr>
              <a:grpSpLocks/>
            </p:cNvGrpSpPr>
            <p:nvPr/>
          </p:nvGrpSpPr>
          <p:grpSpPr bwMode="auto">
            <a:xfrm>
              <a:off x="536848" y="2694526"/>
              <a:ext cx="185639" cy="460365"/>
              <a:chOff x="2987824" y="3465003"/>
              <a:chExt cx="71709" cy="178557"/>
            </a:xfrm>
          </p:grpSpPr>
          <p:cxnSp>
            <p:nvCxnSpPr>
              <p:cNvPr id="603" name="Łącznik prosty 602"/>
              <p:cNvCxnSpPr/>
              <p:nvPr/>
            </p:nvCxnSpPr>
            <p:spPr>
              <a:xfrm>
                <a:off x="3025261" y="3536127"/>
                <a:ext cx="0" cy="107433"/>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sp>
            <p:nvSpPr>
              <p:cNvPr id="604" name="Elipsa 603"/>
              <p:cNvSpPr/>
              <p:nvPr/>
            </p:nvSpPr>
            <p:spPr>
              <a:xfrm>
                <a:off x="2987824" y="3465003"/>
                <a:ext cx="71709" cy="72009"/>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05" name="pole tekstowe 291"/>
            <p:cNvSpPr txBox="1">
              <a:spLocks noChangeArrowheads="1"/>
            </p:cNvSpPr>
            <p:nvPr/>
          </p:nvSpPr>
          <p:spPr bwMode="auto">
            <a:xfrm>
              <a:off x="609600" y="2627785"/>
              <a:ext cx="1244886" cy="400099"/>
            </a:xfrm>
            <a:prstGeom prst="rect">
              <a:avLst/>
            </a:prstGeom>
            <a:noFill/>
            <a:ln w="9525">
              <a:noFill/>
              <a:miter lim="800000"/>
              <a:headEnd/>
              <a:tailEnd/>
            </a:ln>
          </p:spPr>
          <p:txBody>
            <a:bodyPr wrap="square" lIns="91430" tIns="45715" rIns="91430" bIns="45715">
              <a:spAutoFit/>
            </a:bodyPr>
            <a:lstStyle/>
            <a:p>
              <a:pPr algn="ctr"/>
              <a:r>
                <a:rPr lang="pl-PL" sz="1000" smtClean="0">
                  <a:latin typeface="Calibri" pitchFamily="34" charset="0"/>
                </a:rPr>
                <a:t>Secure RESTful API</a:t>
              </a:r>
            </a:p>
            <a:p>
              <a:pPr algn="ctr"/>
              <a:r>
                <a:rPr lang="pl-PL" sz="1000" smtClean="0">
                  <a:latin typeface="Calibri" pitchFamily="34" charset="0"/>
                </a:rPr>
                <a:t>(Cloud Facade)</a:t>
              </a:r>
              <a:endParaRPr lang="en-US" sz="1000">
                <a:latin typeface="Calibri" pitchFamily="34" charset="0"/>
              </a:endParaRPr>
            </a:p>
          </p:txBody>
        </p:sp>
        <p:sp>
          <p:nvSpPr>
            <p:cNvPr id="610" name="pole tekstowe 291"/>
            <p:cNvSpPr txBox="1">
              <a:spLocks noChangeArrowheads="1"/>
            </p:cNvSpPr>
            <p:nvPr/>
          </p:nvSpPr>
          <p:spPr bwMode="auto">
            <a:xfrm>
              <a:off x="381000" y="3417596"/>
              <a:ext cx="3325088" cy="1061819"/>
            </a:xfrm>
            <a:prstGeom prst="rect">
              <a:avLst/>
            </a:prstGeom>
            <a:noFill/>
            <a:ln w="9525">
              <a:noFill/>
              <a:miter lim="800000"/>
              <a:headEnd/>
              <a:tailEnd/>
            </a:ln>
          </p:spPr>
          <p:txBody>
            <a:bodyPr wrap="square" lIns="91430" tIns="45715" rIns="91430" bIns="45715">
              <a:spAutoFit/>
            </a:bodyPr>
            <a:lstStyle/>
            <a:p>
              <a:pPr marL="85725" indent="-85725">
                <a:buFont typeface="Arial" pitchFamily="34" charset="0"/>
                <a:buChar char="•"/>
              </a:pPr>
              <a:r>
                <a:rPr lang="pl-PL" sz="1050" smtClean="0">
                  <a:latin typeface="Calibri" pitchFamily="34" charset="0"/>
                </a:rPr>
                <a:t>Authentication and authorization logic</a:t>
              </a:r>
            </a:p>
            <a:p>
              <a:pPr marL="85725" indent="-85725">
                <a:buFont typeface="Arial" pitchFamily="34" charset="0"/>
                <a:buChar char="•"/>
              </a:pPr>
              <a:r>
                <a:rPr lang="pl-PL" sz="1050" smtClean="0">
                  <a:latin typeface="Calibri" pitchFamily="34" charset="0"/>
                </a:rPr>
                <a:t>Communication with underlying computational clouds</a:t>
              </a:r>
            </a:p>
            <a:p>
              <a:pPr marL="85725" indent="-85725">
                <a:buFont typeface="Arial" pitchFamily="34" charset="0"/>
                <a:buChar char="•"/>
              </a:pPr>
              <a:r>
                <a:rPr lang="pl-PL" sz="1050" smtClean="0">
                  <a:latin typeface="Calibri" pitchFamily="34" charset="0"/>
                </a:rPr>
                <a:t>Launching and monitoring service instances</a:t>
              </a:r>
            </a:p>
            <a:p>
              <a:pPr marL="85725" indent="-85725">
                <a:buFont typeface="Arial" pitchFamily="34" charset="0"/>
                <a:buChar char="•"/>
              </a:pPr>
              <a:r>
                <a:rPr lang="pl-PL" sz="1050" smtClean="0">
                  <a:latin typeface="Calibri" pitchFamily="34" charset="0"/>
                </a:rPr>
                <a:t>Creating new service templates</a:t>
              </a:r>
            </a:p>
            <a:p>
              <a:pPr marL="85725" indent="-85725">
                <a:buFont typeface="Arial" pitchFamily="34" charset="0"/>
                <a:buChar char="•"/>
              </a:pPr>
              <a:r>
                <a:rPr lang="pl-PL" sz="1050" smtClean="0">
                  <a:latin typeface="Calibri" pitchFamily="34" charset="0"/>
                </a:rPr>
                <a:t>Billing and accounting</a:t>
              </a:r>
            </a:p>
            <a:p>
              <a:pPr marL="85725" indent="-85725">
                <a:buFont typeface="Arial" pitchFamily="34" charset="0"/>
                <a:buChar char="•"/>
              </a:pPr>
              <a:r>
                <a:rPr lang="pl-PL" sz="1050" smtClean="0">
                  <a:latin typeface="Calibri" pitchFamily="34" charset="0"/>
                </a:rPr>
                <a:t>Logging and administrative services</a:t>
              </a:r>
              <a:endParaRPr lang="en-US" sz="1050">
                <a:latin typeface="Calibri" pitchFamily="34" charset="0"/>
              </a:endParaRPr>
            </a:p>
          </p:txBody>
        </p:sp>
      </p:grpSp>
      <p:grpSp>
        <p:nvGrpSpPr>
          <p:cNvPr id="635" name="Grupa 634"/>
          <p:cNvGrpSpPr/>
          <p:nvPr/>
        </p:nvGrpSpPr>
        <p:grpSpPr>
          <a:xfrm>
            <a:off x="3800532" y="1178644"/>
            <a:ext cx="1000069" cy="4089625"/>
            <a:chOff x="3800532" y="1065459"/>
            <a:chExt cx="1000069" cy="4089625"/>
          </a:xfrm>
        </p:grpSpPr>
        <p:cxnSp>
          <p:nvCxnSpPr>
            <p:cNvPr id="611" name="Łącznik prosty 610"/>
            <p:cNvCxnSpPr/>
            <p:nvPr/>
          </p:nvCxnSpPr>
          <p:spPr bwMode="auto">
            <a:xfrm flipV="1">
              <a:off x="4267200" y="1066800"/>
              <a:ext cx="0" cy="4088284"/>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0" name="Łącznik prosty 619"/>
            <p:cNvCxnSpPr/>
            <p:nvPr/>
          </p:nvCxnSpPr>
          <p:spPr bwMode="auto">
            <a:xfrm flipH="1" flipV="1">
              <a:off x="4267200" y="1065459"/>
              <a:ext cx="533400" cy="1341"/>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2" name="Łącznik prosty 621"/>
            <p:cNvCxnSpPr/>
            <p:nvPr/>
          </p:nvCxnSpPr>
          <p:spPr bwMode="auto">
            <a:xfrm flipH="1">
              <a:off x="4267200" y="3048000"/>
              <a:ext cx="533401"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3" name="Łącznik prosty 622"/>
            <p:cNvCxnSpPr/>
            <p:nvPr/>
          </p:nvCxnSpPr>
          <p:spPr bwMode="auto">
            <a:xfrm flipH="1">
              <a:off x="4267200" y="5155084"/>
              <a:ext cx="533401"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624" name="Łącznik prosty 623"/>
            <p:cNvCxnSpPr/>
            <p:nvPr/>
          </p:nvCxnSpPr>
          <p:spPr bwMode="auto">
            <a:xfrm flipH="1">
              <a:off x="3800532" y="3733800"/>
              <a:ext cx="466668"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795513908"/>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8" name="Title 1"/>
          <p:cNvSpPr txBox="1">
            <a:spLocks/>
          </p:cNvSpPr>
          <p:nvPr/>
        </p:nvSpPr>
        <p:spPr>
          <a:xfrm>
            <a:off x="838200" y="0"/>
            <a:ext cx="7616825" cy="685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l-PL" sz="2800" b="0" i="0" u="none" strike="noStrike" kern="1200" cap="none" spc="0" normalizeH="0" baseline="0" noProof="0" smtClean="0">
                <a:ln>
                  <a:noFill/>
                </a:ln>
                <a:solidFill>
                  <a:srgbClr val="2C3E50"/>
                </a:solidFill>
                <a:effectLst/>
                <a:uLnTx/>
                <a:uFillTx/>
                <a:latin typeface="+mj-lt"/>
                <a:ea typeface="+mj-ea"/>
                <a:cs typeface="Open Sans Semibold"/>
              </a:rPr>
              <a:t>Service propagation in a hybrid cloud</a:t>
            </a:r>
            <a:r>
              <a:rPr lang="pl-PL" sz="2800" smtClean="0">
                <a:solidFill>
                  <a:srgbClr val="2C3E50"/>
                </a:solidFill>
                <a:latin typeface="+mj-lt"/>
                <a:ea typeface="+mj-ea"/>
                <a:cs typeface="Open Sans Semibold"/>
              </a:rPr>
              <a:t> </a:t>
            </a:r>
            <a:r>
              <a:rPr kumimoji="0" lang="pl-PL" sz="2800" b="0" i="0" u="none" strike="noStrike" kern="1200" cap="none" spc="0" normalizeH="0" noProof="0" smtClean="0">
                <a:ln>
                  <a:noFill/>
                </a:ln>
                <a:solidFill>
                  <a:srgbClr val="2C3E50"/>
                </a:solidFill>
                <a:effectLst/>
                <a:uLnTx/>
                <a:uFillTx/>
                <a:latin typeface="+mj-lt"/>
                <a:ea typeface="+mj-ea"/>
                <a:cs typeface="Open Sans Semibold"/>
              </a:rPr>
              <a:t>environment</a:t>
            </a:r>
            <a:endParaRPr kumimoji="0" lang="en-GB" sz="2800" b="0" i="0" u="none" strike="noStrike" kern="1200" cap="none" spc="0" normalizeH="0" baseline="0" noProof="0" dirty="0">
              <a:ln>
                <a:noFill/>
              </a:ln>
              <a:solidFill>
                <a:srgbClr val="3F3F3F"/>
              </a:solidFill>
              <a:effectLst/>
              <a:uLnTx/>
              <a:uFillTx/>
              <a:latin typeface="+mj-lt"/>
              <a:ea typeface="+mj-ea"/>
              <a:cs typeface="Open Sans Semibold"/>
            </a:endParaRPr>
          </a:p>
        </p:txBody>
      </p:sp>
      <p:sp>
        <p:nvSpPr>
          <p:cNvPr id="551" name="Prostokąt zaokrąglony 550"/>
          <p:cNvSpPr/>
          <p:nvPr/>
        </p:nvSpPr>
        <p:spPr bwMode="auto">
          <a:xfrm>
            <a:off x="3652776" y="2599736"/>
            <a:ext cx="2138424" cy="579833"/>
          </a:xfrm>
          <a:prstGeom prst="roundRect">
            <a:avLst>
              <a:gd name="adj" fmla="val 3637"/>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277" name="Grupa 276"/>
          <p:cNvGrpSpPr/>
          <p:nvPr/>
        </p:nvGrpSpPr>
        <p:grpSpPr>
          <a:xfrm>
            <a:off x="8034027" y="1143456"/>
            <a:ext cx="711360" cy="770480"/>
            <a:chOff x="7518240" y="1058320"/>
            <a:chExt cx="711360" cy="770480"/>
          </a:xfrm>
        </p:grpSpPr>
        <p:sp>
          <p:nvSpPr>
            <p:cNvPr id="269" name="pole tekstowe 191"/>
            <p:cNvSpPr txBox="1">
              <a:spLocks noChangeArrowheads="1"/>
            </p:cNvSpPr>
            <p:nvPr/>
          </p:nvSpPr>
          <p:spPr bwMode="auto">
            <a:xfrm>
              <a:off x="7518240" y="1591515"/>
              <a:ext cx="711360" cy="230832"/>
            </a:xfrm>
            <a:prstGeom prst="rect">
              <a:avLst/>
            </a:prstGeom>
            <a:noFill/>
            <a:ln w="9525">
              <a:noFill/>
              <a:miter lim="800000"/>
              <a:headEnd/>
              <a:tailEnd/>
            </a:ln>
          </p:spPr>
          <p:txBody>
            <a:bodyPr>
              <a:spAutoFit/>
            </a:bodyPr>
            <a:lstStyle/>
            <a:p>
              <a:pPr algn="ctr"/>
              <a:r>
                <a:rPr lang="pl-PL" sz="900">
                  <a:latin typeface="Calibri" pitchFamily="34" charset="0"/>
                </a:rPr>
                <a:t>Developer</a:t>
              </a:r>
            </a:p>
          </p:txBody>
        </p:sp>
        <p:sp>
          <p:nvSpPr>
            <p:cNvPr id="270" name="Prostokąt zaokrąglony 269"/>
            <p:cNvSpPr/>
            <p:nvPr/>
          </p:nvSpPr>
          <p:spPr bwMode="auto">
            <a:xfrm>
              <a:off x="7577280" y="1058320"/>
              <a:ext cx="593280" cy="770480"/>
            </a:xfrm>
            <a:prstGeom prst="roundRect">
              <a:avLst>
                <a:gd name="adj" fmla="val 6213"/>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71" name="Obraz 199" descr="admin.png"/>
            <p:cNvPicPr>
              <a:picLocks noChangeAspect="1"/>
            </p:cNvPicPr>
            <p:nvPr/>
          </p:nvPicPr>
          <p:blipFill>
            <a:blip r:embed="rId3" cstate="print"/>
            <a:srcRect/>
            <a:stretch>
              <a:fillRect/>
            </a:stretch>
          </p:blipFill>
          <p:spPr bwMode="auto">
            <a:xfrm>
              <a:off x="7690100" y="1135827"/>
              <a:ext cx="358139" cy="457240"/>
            </a:xfrm>
            <a:prstGeom prst="rect">
              <a:avLst/>
            </a:prstGeom>
            <a:noFill/>
            <a:ln w="9525">
              <a:noFill/>
              <a:miter lim="800000"/>
              <a:headEnd/>
              <a:tailEnd/>
            </a:ln>
          </p:spPr>
        </p:pic>
      </p:grpSp>
      <p:grpSp>
        <p:nvGrpSpPr>
          <p:cNvPr id="273" name="Grupa 210"/>
          <p:cNvGrpSpPr/>
          <p:nvPr/>
        </p:nvGrpSpPr>
        <p:grpSpPr>
          <a:xfrm>
            <a:off x="6629400" y="1177247"/>
            <a:ext cx="1353987" cy="702899"/>
            <a:chOff x="5046003" y="3124200"/>
            <a:chExt cx="1353987" cy="702899"/>
          </a:xfrm>
        </p:grpSpPr>
        <p:sp>
          <p:nvSpPr>
            <p:cNvPr id="274" name="Prostokąt zaokrąglony 273"/>
            <p:cNvSpPr/>
            <p:nvPr/>
          </p:nvSpPr>
          <p:spPr bwMode="auto">
            <a:xfrm>
              <a:off x="5046003" y="3124200"/>
              <a:ext cx="1353987" cy="702899"/>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275" name="Obraz 274" descr="1399565533_012.png"/>
            <p:cNvPicPr>
              <a:picLocks noChangeAspect="1"/>
            </p:cNvPicPr>
            <p:nvPr/>
          </p:nvPicPr>
          <p:blipFill>
            <a:blip r:embed="rId4" cstate="print"/>
            <a:stretch>
              <a:fillRect/>
            </a:stretch>
          </p:blipFill>
          <p:spPr>
            <a:xfrm>
              <a:off x="5475929" y="3144370"/>
              <a:ext cx="494134" cy="494134"/>
            </a:xfrm>
            <a:prstGeom prst="rect">
              <a:avLst/>
            </a:prstGeom>
          </p:spPr>
        </p:pic>
        <p:sp>
          <p:nvSpPr>
            <p:cNvPr id="276" name="Prostokąt 275"/>
            <p:cNvSpPr/>
            <p:nvPr/>
          </p:nvSpPr>
          <p:spPr>
            <a:xfrm>
              <a:off x="5046003" y="3611655"/>
              <a:ext cx="1353987" cy="215444"/>
            </a:xfrm>
            <a:prstGeom prst="rect">
              <a:avLst/>
            </a:prstGeom>
          </p:spPr>
          <p:txBody>
            <a:bodyPr wrap="square">
              <a:spAutoFit/>
            </a:bodyPr>
            <a:lstStyle/>
            <a:p>
              <a:r>
                <a:rPr lang="pl-PL" sz="800" b="1" smtClean="0"/>
                <a:t>OpenLab v1 </a:t>
              </a:r>
              <a:r>
                <a:rPr lang="pl-PL" sz="800" smtClean="0"/>
                <a:t>(cloud service)</a:t>
              </a:r>
            </a:p>
          </p:txBody>
        </p:sp>
      </p:grpSp>
      <p:sp>
        <p:nvSpPr>
          <p:cNvPr id="278" name="Strzałka w prawo 277"/>
          <p:cNvSpPr/>
          <p:nvPr/>
        </p:nvSpPr>
        <p:spPr>
          <a:xfrm flipH="1">
            <a:off x="4419600" y="1452495"/>
            <a:ext cx="2136202" cy="156029"/>
          </a:xfrm>
          <a:prstGeom prst="right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3" name="Grupa 442"/>
          <p:cNvGrpSpPr/>
          <p:nvPr/>
        </p:nvGrpSpPr>
        <p:grpSpPr>
          <a:xfrm>
            <a:off x="228600" y="685800"/>
            <a:ext cx="4130957" cy="1380536"/>
            <a:chOff x="228600" y="685800"/>
            <a:chExt cx="4130957" cy="1380536"/>
          </a:xfrm>
        </p:grpSpPr>
        <p:sp>
          <p:nvSpPr>
            <p:cNvPr id="384" name="Prostokąt zaokrąglony 383"/>
            <p:cNvSpPr/>
            <p:nvPr/>
          </p:nvSpPr>
          <p:spPr bwMode="auto">
            <a:xfrm>
              <a:off x="228600" y="685800"/>
              <a:ext cx="4130957" cy="1380536"/>
            </a:xfrm>
            <a:prstGeom prst="roundRect">
              <a:avLst>
                <a:gd name="adj" fmla="val 4511"/>
              </a:avLst>
            </a:prstGeom>
            <a:solidFill>
              <a:srgbClr val="385D8A">
                <a:alpha val="20000"/>
              </a:srgb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427" name="pole tekstowe 303"/>
            <p:cNvSpPr txBox="1">
              <a:spLocks noChangeArrowheads="1"/>
            </p:cNvSpPr>
            <p:nvPr/>
          </p:nvSpPr>
          <p:spPr bwMode="auto">
            <a:xfrm>
              <a:off x="802409" y="694736"/>
              <a:ext cx="29313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VPH-Share cloud site at ACC CYFRONET AGH</a:t>
              </a:r>
              <a:endParaRPr lang="pl-PL" sz="1100">
                <a:latin typeface="Calibri" pitchFamily="34" charset="0"/>
              </a:endParaRPr>
            </a:p>
          </p:txBody>
        </p:sp>
        <p:sp>
          <p:nvSpPr>
            <p:cNvPr id="259" name="Prostokąt zaokrąglony 258"/>
            <p:cNvSpPr/>
            <p:nvPr/>
          </p:nvSpPr>
          <p:spPr bwMode="auto">
            <a:xfrm>
              <a:off x="849677" y="1023969"/>
              <a:ext cx="3419530" cy="966167"/>
            </a:xfrm>
            <a:prstGeom prst="roundRect">
              <a:avLst>
                <a:gd name="adj" fmla="val 4319"/>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573" name="Obraz 572" descr="1399565533_012.png"/>
            <p:cNvPicPr>
              <a:picLocks noChangeAspect="1"/>
            </p:cNvPicPr>
            <p:nvPr/>
          </p:nvPicPr>
          <p:blipFill>
            <a:blip r:embed="rId4" cstate="print"/>
            <a:stretch>
              <a:fillRect/>
            </a:stretch>
          </p:blipFill>
          <p:spPr>
            <a:xfrm>
              <a:off x="959617" y="1267402"/>
              <a:ext cx="494134" cy="494134"/>
            </a:xfrm>
            <a:prstGeom prst="rect">
              <a:avLst/>
            </a:prstGeom>
          </p:spPr>
        </p:pic>
        <p:sp>
          <p:nvSpPr>
            <p:cNvPr id="261" name="pole tekstowe 303"/>
            <p:cNvSpPr txBox="1">
              <a:spLocks noChangeArrowheads="1"/>
            </p:cNvSpPr>
            <p:nvPr/>
          </p:nvSpPr>
          <p:spPr bwMode="auto">
            <a:xfrm>
              <a:off x="802409" y="999536"/>
              <a:ext cx="33885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Template repository (GLANCE)</a:t>
              </a:r>
              <a:endParaRPr lang="pl-PL" sz="1100">
                <a:latin typeface="Calibri" pitchFamily="34" charset="0"/>
              </a:endParaRPr>
            </a:p>
          </p:txBody>
        </p:sp>
        <p:pic>
          <p:nvPicPr>
            <p:cNvPr id="262" name="Obraz 261" descr="1399565533_012.png"/>
            <p:cNvPicPr>
              <a:picLocks noChangeAspect="1"/>
            </p:cNvPicPr>
            <p:nvPr/>
          </p:nvPicPr>
          <p:blipFill>
            <a:blip r:embed="rId4" cstate="print"/>
            <a:stretch>
              <a:fillRect/>
            </a:stretch>
          </p:blipFill>
          <p:spPr>
            <a:xfrm>
              <a:off x="1487067" y="1267402"/>
              <a:ext cx="494134" cy="494134"/>
            </a:xfrm>
            <a:prstGeom prst="rect">
              <a:avLst/>
            </a:prstGeom>
          </p:spPr>
        </p:pic>
        <p:pic>
          <p:nvPicPr>
            <p:cNvPr id="263" name="Obraz 262" descr="1399565533_012.png"/>
            <p:cNvPicPr>
              <a:picLocks noChangeAspect="1"/>
            </p:cNvPicPr>
            <p:nvPr/>
          </p:nvPicPr>
          <p:blipFill>
            <a:blip r:embed="rId4" cstate="print"/>
            <a:stretch>
              <a:fillRect/>
            </a:stretch>
          </p:blipFill>
          <p:spPr>
            <a:xfrm>
              <a:off x="2020467" y="1267402"/>
              <a:ext cx="494134" cy="494134"/>
            </a:xfrm>
            <a:prstGeom prst="rect">
              <a:avLst/>
            </a:prstGeom>
          </p:spPr>
        </p:pic>
        <p:pic>
          <p:nvPicPr>
            <p:cNvPr id="264" name="Obraz 263" descr="1399565533_012.png"/>
            <p:cNvPicPr>
              <a:picLocks noChangeAspect="1"/>
            </p:cNvPicPr>
            <p:nvPr/>
          </p:nvPicPr>
          <p:blipFill>
            <a:blip r:embed="rId4" cstate="print"/>
            <a:stretch>
              <a:fillRect/>
            </a:stretch>
          </p:blipFill>
          <p:spPr>
            <a:xfrm>
              <a:off x="2553867" y="1267402"/>
              <a:ext cx="494134" cy="494134"/>
            </a:xfrm>
            <a:prstGeom prst="rect">
              <a:avLst/>
            </a:prstGeom>
          </p:spPr>
        </p:pic>
        <p:sp>
          <p:nvSpPr>
            <p:cNvPr id="272" name="pole tekstowe 303"/>
            <p:cNvSpPr txBox="1">
              <a:spLocks noChangeArrowheads="1"/>
            </p:cNvSpPr>
            <p:nvPr/>
          </p:nvSpPr>
          <p:spPr bwMode="auto">
            <a:xfrm>
              <a:off x="914401" y="1737103"/>
              <a:ext cx="33885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Service templates (qcow2 format)</a:t>
              </a:r>
              <a:endParaRPr lang="pl-PL" sz="1100">
                <a:latin typeface="Calibri" pitchFamily="34" charset="0"/>
              </a:endParaRPr>
            </a:p>
          </p:txBody>
        </p:sp>
        <p:grpSp>
          <p:nvGrpSpPr>
            <p:cNvPr id="279" name="Grupa 356"/>
            <p:cNvGrpSpPr/>
            <p:nvPr/>
          </p:nvGrpSpPr>
          <p:grpSpPr>
            <a:xfrm>
              <a:off x="345209" y="1369918"/>
              <a:ext cx="381000" cy="287256"/>
              <a:chOff x="6236270" y="4758633"/>
              <a:chExt cx="505440" cy="349632"/>
            </a:xfrm>
          </p:grpSpPr>
          <p:sp>
            <p:nvSpPr>
              <p:cNvPr id="280" name="Prostokąt zaokrąglony 279"/>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81"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03" name="Grupa 356"/>
            <p:cNvGrpSpPr/>
            <p:nvPr/>
          </p:nvGrpSpPr>
          <p:grpSpPr>
            <a:xfrm>
              <a:off x="345209" y="1034624"/>
              <a:ext cx="381000" cy="287256"/>
              <a:chOff x="6236270" y="4758633"/>
              <a:chExt cx="505440" cy="349632"/>
            </a:xfrm>
          </p:grpSpPr>
          <p:sp>
            <p:nvSpPr>
              <p:cNvPr id="304" name="Prostokąt zaokrąglony 303"/>
              <p:cNvSpPr/>
              <p:nvPr/>
            </p:nvSpPr>
            <p:spPr bwMode="auto">
              <a:xfrm>
                <a:off x="6236270" y="4758633"/>
                <a:ext cx="505440" cy="349632"/>
              </a:xfrm>
              <a:prstGeom prst="roundRect">
                <a:avLst>
                  <a:gd name="adj" fmla="val 11018"/>
                </a:avLst>
              </a:prstGeom>
              <a:solidFill>
                <a:srgbClr val="FAC090">
                  <a:alpha val="49804"/>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08"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09" name="Grupa 356"/>
            <p:cNvGrpSpPr/>
            <p:nvPr/>
          </p:nvGrpSpPr>
          <p:grpSpPr>
            <a:xfrm>
              <a:off x="345209" y="1702880"/>
              <a:ext cx="381000" cy="287256"/>
              <a:chOff x="6236270" y="4758633"/>
              <a:chExt cx="505440" cy="349632"/>
            </a:xfrm>
          </p:grpSpPr>
          <p:sp>
            <p:nvSpPr>
              <p:cNvPr id="310" name="Prostokąt zaokrąglony 309"/>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12"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pic>
        <p:nvPicPr>
          <p:cNvPr id="315" name="Obraz 314" descr="1399565533_012.png"/>
          <p:cNvPicPr>
            <a:picLocks noChangeAspect="1"/>
          </p:cNvPicPr>
          <p:nvPr/>
        </p:nvPicPr>
        <p:blipFill>
          <a:blip r:embed="rId4" cstate="print"/>
          <a:stretch>
            <a:fillRect/>
          </a:stretch>
        </p:blipFill>
        <p:spPr>
          <a:xfrm>
            <a:off x="3546098" y="1273231"/>
            <a:ext cx="494134" cy="494134"/>
          </a:xfrm>
          <a:prstGeom prst="rect">
            <a:avLst/>
          </a:prstGeom>
        </p:spPr>
      </p:pic>
      <p:sp>
        <p:nvSpPr>
          <p:cNvPr id="317" name="Prostokąt 316"/>
          <p:cNvSpPr/>
          <p:nvPr/>
        </p:nvSpPr>
        <p:spPr>
          <a:xfrm>
            <a:off x="4419600" y="1065482"/>
            <a:ext cx="2511206" cy="415498"/>
          </a:xfrm>
          <a:prstGeom prst="rect">
            <a:avLst/>
          </a:prstGeom>
        </p:spPr>
        <p:txBody>
          <a:bodyPr wrap="square">
            <a:spAutoFit/>
          </a:bodyPr>
          <a:lstStyle/>
          <a:p>
            <a:pPr marL="180975" indent="-180975"/>
            <a:r>
              <a:rPr lang="pl-PL" sz="1050" smtClean="0">
                <a:latin typeface="Calibri" pitchFamily="34" charset="0"/>
              </a:rPr>
              <a:t>1. 	Developer creates a new service</a:t>
            </a:r>
          </a:p>
          <a:p>
            <a:pPr marL="180975" indent="-180975"/>
            <a:r>
              <a:rPr lang="pl-PL" sz="1050" smtClean="0">
                <a:latin typeface="Calibri" pitchFamily="34" charset="0"/>
              </a:rPr>
              <a:t>	on one of the available cloud sites</a:t>
            </a:r>
          </a:p>
        </p:txBody>
      </p:sp>
      <p:grpSp>
        <p:nvGrpSpPr>
          <p:cNvPr id="444" name="Grupa 443"/>
          <p:cNvGrpSpPr/>
          <p:nvPr/>
        </p:nvGrpSpPr>
        <p:grpSpPr>
          <a:xfrm>
            <a:off x="228600" y="3742736"/>
            <a:ext cx="4130957" cy="1380536"/>
            <a:chOff x="228600" y="3742736"/>
            <a:chExt cx="4130957" cy="1380536"/>
          </a:xfrm>
        </p:grpSpPr>
        <p:sp>
          <p:nvSpPr>
            <p:cNvPr id="322" name="Prostokąt zaokrąglony 321"/>
            <p:cNvSpPr/>
            <p:nvPr/>
          </p:nvSpPr>
          <p:spPr bwMode="auto">
            <a:xfrm>
              <a:off x="228600" y="3742736"/>
              <a:ext cx="4130957" cy="1380536"/>
            </a:xfrm>
            <a:prstGeom prst="roundRect">
              <a:avLst>
                <a:gd name="adj" fmla="val 4511"/>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323" name="pole tekstowe 303"/>
            <p:cNvSpPr txBox="1">
              <a:spLocks noChangeArrowheads="1"/>
            </p:cNvSpPr>
            <p:nvPr/>
          </p:nvSpPr>
          <p:spPr bwMode="auto">
            <a:xfrm>
              <a:off x="802409" y="3751672"/>
              <a:ext cx="29313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VPH-Share cloud site at UNIVIE</a:t>
              </a:r>
              <a:endParaRPr lang="pl-PL" sz="1100">
                <a:latin typeface="Calibri" pitchFamily="34" charset="0"/>
              </a:endParaRPr>
            </a:p>
          </p:txBody>
        </p:sp>
        <p:sp>
          <p:nvSpPr>
            <p:cNvPr id="326" name="Prostokąt zaokrąglony 325"/>
            <p:cNvSpPr/>
            <p:nvPr/>
          </p:nvSpPr>
          <p:spPr bwMode="auto">
            <a:xfrm>
              <a:off x="849677" y="4080905"/>
              <a:ext cx="3419530" cy="966167"/>
            </a:xfrm>
            <a:prstGeom prst="roundRect">
              <a:avLst>
                <a:gd name="adj" fmla="val 4319"/>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330" name="Obraz 329" descr="1399565533_012.png"/>
            <p:cNvPicPr>
              <a:picLocks noChangeAspect="1"/>
            </p:cNvPicPr>
            <p:nvPr/>
          </p:nvPicPr>
          <p:blipFill>
            <a:blip r:embed="rId4" cstate="print"/>
            <a:stretch>
              <a:fillRect/>
            </a:stretch>
          </p:blipFill>
          <p:spPr>
            <a:xfrm>
              <a:off x="959617" y="4324338"/>
              <a:ext cx="494134" cy="494134"/>
            </a:xfrm>
            <a:prstGeom prst="rect">
              <a:avLst/>
            </a:prstGeom>
          </p:spPr>
        </p:pic>
        <p:sp>
          <p:nvSpPr>
            <p:cNvPr id="331" name="pole tekstowe 303"/>
            <p:cNvSpPr txBox="1">
              <a:spLocks noChangeArrowheads="1"/>
            </p:cNvSpPr>
            <p:nvPr/>
          </p:nvSpPr>
          <p:spPr bwMode="auto">
            <a:xfrm>
              <a:off x="802409" y="4056472"/>
              <a:ext cx="33885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Template repository (GLANCE)</a:t>
              </a:r>
              <a:endParaRPr lang="pl-PL" sz="1100">
                <a:latin typeface="Calibri" pitchFamily="34" charset="0"/>
              </a:endParaRPr>
            </a:p>
          </p:txBody>
        </p:sp>
        <p:pic>
          <p:nvPicPr>
            <p:cNvPr id="332" name="Obraz 331" descr="1399565533_012.png"/>
            <p:cNvPicPr>
              <a:picLocks noChangeAspect="1"/>
            </p:cNvPicPr>
            <p:nvPr/>
          </p:nvPicPr>
          <p:blipFill>
            <a:blip r:embed="rId4" cstate="print"/>
            <a:stretch>
              <a:fillRect/>
            </a:stretch>
          </p:blipFill>
          <p:spPr>
            <a:xfrm>
              <a:off x="1487067" y="4324338"/>
              <a:ext cx="494134" cy="494134"/>
            </a:xfrm>
            <a:prstGeom prst="rect">
              <a:avLst/>
            </a:prstGeom>
          </p:spPr>
        </p:pic>
        <p:pic>
          <p:nvPicPr>
            <p:cNvPr id="333" name="Obraz 332" descr="1399565533_012.png"/>
            <p:cNvPicPr>
              <a:picLocks noChangeAspect="1"/>
            </p:cNvPicPr>
            <p:nvPr/>
          </p:nvPicPr>
          <p:blipFill>
            <a:blip r:embed="rId4" cstate="print"/>
            <a:stretch>
              <a:fillRect/>
            </a:stretch>
          </p:blipFill>
          <p:spPr>
            <a:xfrm>
              <a:off x="2020467" y="4324338"/>
              <a:ext cx="494134" cy="494134"/>
            </a:xfrm>
            <a:prstGeom prst="rect">
              <a:avLst/>
            </a:prstGeom>
          </p:spPr>
        </p:pic>
        <p:pic>
          <p:nvPicPr>
            <p:cNvPr id="334" name="Obraz 333" descr="1399565533_012.png"/>
            <p:cNvPicPr>
              <a:picLocks noChangeAspect="1"/>
            </p:cNvPicPr>
            <p:nvPr/>
          </p:nvPicPr>
          <p:blipFill>
            <a:blip r:embed="rId4" cstate="print"/>
            <a:stretch>
              <a:fillRect/>
            </a:stretch>
          </p:blipFill>
          <p:spPr>
            <a:xfrm>
              <a:off x="2553867" y="4324338"/>
              <a:ext cx="494134" cy="494134"/>
            </a:xfrm>
            <a:prstGeom prst="rect">
              <a:avLst/>
            </a:prstGeom>
          </p:spPr>
        </p:pic>
        <p:sp>
          <p:nvSpPr>
            <p:cNvPr id="335" name="pole tekstowe 303"/>
            <p:cNvSpPr txBox="1">
              <a:spLocks noChangeArrowheads="1"/>
            </p:cNvSpPr>
            <p:nvPr/>
          </p:nvSpPr>
          <p:spPr bwMode="auto">
            <a:xfrm>
              <a:off x="914401" y="4794039"/>
              <a:ext cx="33885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Service templates (qcow2 format)</a:t>
              </a:r>
              <a:endParaRPr lang="pl-PL" sz="1100">
                <a:latin typeface="Calibri" pitchFamily="34" charset="0"/>
              </a:endParaRPr>
            </a:p>
          </p:txBody>
        </p:sp>
        <p:grpSp>
          <p:nvGrpSpPr>
            <p:cNvPr id="336" name="Grupa 356"/>
            <p:cNvGrpSpPr/>
            <p:nvPr/>
          </p:nvGrpSpPr>
          <p:grpSpPr>
            <a:xfrm>
              <a:off x="345209" y="4426854"/>
              <a:ext cx="381000" cy="287256"/>
              <a:chOff x="6236270" y="4758633"/>
              <a:chExt cx="505440" cy="349632"/>
            </a:xfrm>
          </p:grpSpPr>
          <p:sp>
            <p:nvSpPr>
              <p:cNvPr id="356" name="Prostokąt zaokrąglony 355"/>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7"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47" name="Grupa 356"/>
            <p:cNvGrpSpPr/>
            <p:nvPr/>
          </p:nvGrpSpPr>
          <p:grpSpPr>
            <a:xfrm>
              <a:off x="345209" y="4091560"/>
              <a:ext cx="381000" cy="287256"/>
              <a:chOff x="6236270" y="4758633"/>
              <a:chExt cx="505440" cy="349632"/>
            </a:xfrm>
          </p:grpSpPr>
          <p:sp>
            <p:nvSpPr>
              <p:cNvPr id="354" name="Prostokąt zaokrąglony 353"/>
              <p:cNvSpPr/>
              <p:nvPr/>
            </p:nvSpPr>
            <p:spPr bwMode="auto">
              <a:xfrm>
                <a:off x="6236270" y="4758633"/>
                <a:ext cx="505440" cy="349632"/>
              </a:xfrm>
              <a:prstGeom prst="roundRect">
                <a:avLst>
                  <a:gd name="adj" fmla="val 11018"/>
                </a:avLst>
              </a:prstGeom>
              <a:solidFill>
                <a:srgbClr val="FAC090">
                  <a:alpha val="49804"/>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5"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48" name="Grupa 356"/>
            <p:cNvGrpSpPr/>
            <p:nvPr/>
          </p:nvGrpSpPr>
          <p:grpSpPr>
            <a:xfrm>
              <a:off x="345209" y="4759816"/>
              <a:ext cx="381000" cy="287256"/>
              <a:chOff x="6236270" y="4758633"/>
              <a:chExt cx="505440" cy="349632"/>
            </a:xfrm>
          </p:grpSpPr>
          <p:sp>
            <p:nvSpPr>
              <p:cNvPr id="350" name="Prostokąt zaokrąglony 349"/>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351"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pic>
        <p:nvPicPr>
          <p:cNvPr id="349" name="Obraz 348" descr="1399565533_012.png"/>
          <p:cNvPicPr>
            <a:picLocks noChangeAspect="1"/>
          </p:cNvPicPr>
          <p:nvPr/>
        </p:nvPicPr>
        <p:blipFill>
          <a:blip r:embed="rId4" cstate="print"/>
          <a:stretch>
            <a:fillRect/>
          </a:stretch>
        </p:blipFill>
        <p:spPr>
          <a:xfrm>
            <a:off x="3546098" y="4330167"/>
            <a:ext cx="494134" cy="494134"/>
          </a:xfrm>
          <a:prstGeom prst="rect">
            <a:avLst/>
          </a:prstGeom>
        </p:spPr>
      </p:pic>
      <p:sp>
        <p:nvSpPr>
          <p:cNvPr id="360" name="pole tekstowe 303"/>
          <p:cNvSpPr txBox="1">
            <a:spLocks noChangeArrowheads="1"/>
          </p:cNvSpPr>
          <p:nvPr/>
        </p:nvSpPr>
        <p:spPr bwMode="auto">
          <a:xfrm>
            <a:off x="3581400" y="2599736"/>
            <a:ext cx="1103733"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Atmosphere</a:t>
            </a:r>
            <a:endParaRPr lang="pl-PL" sz="1100">
              <a:latin typeface="Calibri" pitchFamily="34" charset="0"/>
            </a:endParaRPr>
          </a:p>
        </p:txBody>
      </p:sp>
      <p:sp>
        <p:nvSpPr>
          <p:cNvPr id="361" name="Strzałka w dół 360"/>
          <p:cNvSpPr/>
          <p:nvPr/>
        </p:nvSpPr>
        <p:spPr>
          <a:xfrm>
            <a:off x="3733801" y="2142537"/>
            <a:ext cx="140720" cy="381000"/>
          </a:xfrm>
          <a:prstGeom prst="down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Strzałka w dół 361"/>
          <p:cNvSpPr/>
          <p:nvPr/>
        </p:nvSpPr>
        <p:spPr>
          <a:xfrm>
            <a:off x="3733801" y="3285536"/>
            <a:ext cx="140720" cy="381000"/>
          </a:xfrm>
          <a:prstGeom prst="down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Prostokąt zaokrąglony 362"/>
          <p:cNvSpPr/>
          <p:nvPr/>
        </p:nvSpPr>
        <p:spPr bwMode="auto">
          <a:xfrm>
            <a:off x="4577483" y="2675936"/>
            <a:ext cx="1098898" cy="422310"/>
          </a:xfrm>
          <a:prstGeom prst="roundRect">
            <a:avLst>
              <a:gd name="adj" fmla="val 3637"/>
            </a:avLst>
          </a:prstGeom>
          <a:solidFill>
            <a:srgbClr val="00B0F0">
              <a:alpha val="42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450" name="Grupa 449"/>
          <p:cNvGrpSpPr/>
          <p:nvPr/>
        </p:nvGrpSpPr>
        <p:grpSpPr>
          <a:xfrm>
            <a:off x="4784443" y="3742736"/>
            <a:ext cx="4130957" cy="1380536"/>
            <a:chOff x="4784443" y="3742736"/>
            <a:chExt cx="4130957" cy="1380536"/>
          </a:xfrm>
        </p:grpSpPr>
        <p:sp>
          <p:nvSpPr>
            <p:cNvPr id="367" name="Prostokąt zaokrąglony 366"/>
            <p:cNvSpPr/>
            <p:nvPr/>
          </p:nvSpPr>
          <p:spPr bwMode="auto">
            <a:xfrm>
              <a:off x="4784443" y="3742736"/>
              <a:ext cx="4130957" cy="1380536"/>
            </a:xfrm>
            <a:prstGeom prst="roundRect">
              <a:avLst>
                <a:gd name="adj" fmla="val 4511"/>
              </a:avLst>
            </a:prstGeom>
            <a:solidFill>
              <a:srgbClr val="8E44AD">
                <a:alpha val="10000"/>
              </a:srgbClr>
            </a:solidFill>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a:defRPr/>
              </a:pPr>
              <a:endParaRPr lang="en-US" dirty="0"/>
            </a:p>
          </p:txBody>
        </p:sp>
        <p:sp>
          <p:nvSpPr>
            <p:cNvPr id="368" name="pole tekstowe 303"/>
            <p:cNvSpPr txBox="1">
              <a:spLocks noChangeArrowheads="1"/>
            </p:cNvSpPr>
            <p:nvPr/>
          </p:nvSpPr>
          <p:spPr bwMode="auto">
            <a:xfrm>
              <a:off x="4901052" y="3751672"/>
              <a:ext cx="3923998"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Amazon Elastic Compute Cloud (EC2) – EU availability zone </a:t>
              </a:r>
              <a:endParaRPr lang="pl-PL" sz="1100">
                <a:latin typeface="Calibri" pitchFamily="34" charset="0"/>
              </a:endParaRPr>
            </a:p>
          </p:txBody>
        </p:sp>
        <p:sp>
          <p:nvSpPr>
            <p:cNvPr id="369" name="Prostokąt zaokrąglony 368"/>
            <p:cNvSpPr/>
            <p:nvPr/>
          </p:nvSpPr>
          <p:spPr bwMode="auto">
            <a:xfrm>
              <a:off x="5405520" y="4080905"/>
              <a:ext cx="3419530" cy="966167"/>
            </a:xfrm>
            <a:prstGeom prst="roundRect">
              <a:avLst>
                <a:gd name="adj" fmla="val 4319"/>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372" name="Obraz 371" descr="1399565533_012.png"/>
            <p:cNvPicPr>
              <a:picLocks noChangeAspect="1"/>
            </p:cNvPicPr>
            <p:nvPr/>
          </p:nvPicPr>
          <p:blipFill>
            <a:blip r:embed="rId4" cstate="print"/>
            <a:stretch>
              <a:fillRect/>
            </a:stretch>
          </p:blipFill>
          <p:spPr>
            <a:xfrm>
              <a:off x="5515460" y="4324338"/>
              <a:ext cx="494134" cy="494134"/>
            </a:xfrm>
            <a:prstGeom prst="rect">
              <a:avLst/>
            </a:prstGeom>
          </p:spPr>
        </p:pic>
        <p:sp>
          <p:nvSpPr>
            <p:cNvPr id="373" name="pole tekstowe 303"/>
            <p:cNvSpPr txBox="1">
              <a:spLocks noChangeArrowheads="1"/>
            </p:cNvSpPr>
            <p:nvPr/>
          </p:nvSpPr>
          <p:spPr bwMode="auto">
            <a:xfrm>
              <a:off x="5358252" y="4056472"/>
              <a:ext cx="33885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Template repository</a:t>
              </a:r>
              <a:endParaRPr lang="pl-PL" sz="1100">
                <a:latin typeface="Calibri" pitchFamily="34" charset="0"/>
              </a:endParaRPr>
            </a:p>
          </p:txBody>
        </p:sp>
        <p:pic>
          <p:nvPicPr>
            <p:cNvPr id="374" name="Obraz 373" descr="1399565533_012.png"/>
            <p:cNvPicPr>
              <a:picLocks noChangeAspect="1"/>
            </p:cNvPicPr>
            <p:nvPr/>
          </p:nvPicPr>
          <p:blipFill>
            <a:blip r:embed="rId4" cstate="print"/>
            <a:stretch>
              <a:fillRect/>
            </a:stretch>
          </p:blipFill>
          <p:spPr>
            <a:xfrm>
              <a:off x="6042910" y="4324338"/>
              <a:ext cx="494134" cy="494134"/>
            </a:xfrm>
            <a:prstGeom prst="rect">
              <a:avLst/>
            </a:prstGeom>
          </p:spPr>
        </p:pic>
        <p:pic>
          <p:nvPicPr>
            <p:cNvPr id="375" name="Obraz 374" descr="1399565533_012.png"/>
            <p:cNvPicPr>
              <a:picLocks noChangeAspect="1"/>
            </p:cNvPicPr>
            <p:nvPr/>
          </p:nvPicPr>
          <p:blipFill>
            <a:blip r:embed="rId4" cstate="print"/>
            <a:stretch>
              <a:fillRect/>
            </a:stretch>
          </p:blipFill>
          <p:spPr>
            <a:xfrm>
              <a:off x="6576310" y="4324338"/>
              <a:ext cx="494134" cy="494134"/>
            </a:xfrm>
            <a:prstGeom prst="rect">
              <a:avLst/>
            </a:prstGeom>
          </p:spPr>
        </p:pic>
        <p:pic>
          <p:nvPicPr>
            <p:cNvPr id="378" name="Obraz 377" descr="1399565533_012.png"/>
            <p:cNvPicPr>
              <a:picLocks noChangeAspect="1"/>
            </p:cNvPicPr>
            <p:nvPr/>
          </p:nvPicPr>
          <p:blipFill>
            <a:blip r:embed="rId4" cstate="print"/>
            <a:stretch>
              <a:fillRect/>
            </a:stretch>
          </p:blipFill>
          <p:spPr>
            <a:xfrm>
              <a:off x="7109710" y="4324338"/>
              <a:ext cx="494134" cy="494134"/>
            </a:xfrm>
            <a:prstGeom prst="rect">
              <a:avLst/>
            </a:prstGeom>
          </p:spPr>
        </p:pic>
        <p:sp>
          <p:nvSpPr>
            <p:cNvPr id="381" name="pole tekstowe 303"/>
            <p:cNvSpPr txBox="1">
              <a:spLocks noChangeArrowheads="1"/>
            </p:cNvSpPr>
            <p:nvPr/>
          </p:nvSpPr>
          <p:spPr bwMode="auto">
            <a:xfrm>
              <a:off x="5470244" y="4794039"/>
              <a:ext cx="3388592" cy="253033"/>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Service templates (AMI format)</a:t>
              </a:r>
              <a:endParaRPr lang="pl-PL" sz="1100">
                <a:latin typeface="Calibri" pitchFamily="34" charset="0"/>
              </a:endParaRPr>
            </a:p>
          </p:txBody>
        </p:sp>
        <p:grpSp>
          <p:nvGrpSpPr>
            <p:cNvPr id="385" name="Grupa 356"/>
            <p:cNvGrpSpPr/>
            <p:nvPr/>
          </p:nvGrpSpPr>
          <p:grpSpPr>
            <a:xfrm>
              <a:off x="4901052" y="4426854"/>
              <a:ext cx="381000" cy="287256"/>
              <a:chOff x="6236270" y="4758633"/>
              <a:chExt cx="505440" cy="349632"/>
            </a:xfrm>
          </p:grpSpPr>
          <p:sp>
            <p:nvSpPr>
              <p:cNvPr id="433" name="Prostokąt zaokrąglony 432"/>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34"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94" name="Grupa 356"/>
            <p:cNvGrpSpPr/>
            <p:nvPr/>
          </p:nvGrpSpPr>
          <p:grpSpPr>
            <a:xfrm>
              <a:off x="4901052" y="4091560"/>
              <a:ext cx="381000" cy="287256"/>
              <a:chOff x="6236270" y="4758633"/>
              <a:chExt cx="505440" cy="349632"/>
            </a:xfrm>
          </p:grpSpPr>
          <p:sp>
            <p:nvSpPr>
              <p:cNvPr id="430" name="Prostokąt zaokrąglony 429"/>
              <p:cNvSpPr/>
              <p:nvPr/>
            </p:nvSpPr>
            <p:spPr bwMode="auto">
              <a:xfrm>
                <a:off x="6236270" y="4758633"/>
                <a:ext cx="505440" cy="349632"/>
              </a:xfrm>
              <a:prstGeom prst="roundRect">
                <a:avLst>
                  <a:gd name="adj" fmla="val 11018"/>
                </a:avLst>
              </a:prstGeom>
              <a:solidFill>
                <a:srgbClr val="FAC090">
                  <a:alpha val="49804"/>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31"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397" name="Grupa 356"/>
            <p:cNvGrpSpPr/>
            <p:nvPr/>
          </p:nvGrpSpPr>
          <p:grpSpPr>
            <a:xfrm>
              <a:off x="4901052" y="4759816"/>
              <a:ext cx="381000" cy="287256"/>
              <a:chOff x="6236270" y="4758633"/>
              <a:chExt cx="505440" cy="349632"/>
            </a:xfrm>
          </p:grpSpPr>
          <p:sp>
            <p:nvSpPr>
              <p:cNvPr id="428" name="Prostokąt zaokrąglony 427"/>
              <p:cNvSpPr/>
              <p:nvPr/>
            </p:nvSpPr>
            <p:spPr bwMode="auto">
              <a:xfrm>
                <a:off x="6236270" y="4758633"/>
                <a:ext cx="505440" cy="349632"/>
              </a:xfrm>
              <a:prstGeom prst="roundRect">
                <a:avLst>
                  <a:gd name="adj" fmla="val 11018"/>
                </a:avLst>
              </a:prstGeom>
              <a:solidFill>
                <a:srgbClr val="FFFF00">
                  <a:alpha val="5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429" name="Obraz 86" descr="1368547005_server.png"/>
              <p:cNvPicPr>
                <a:picLocks noChangeAspect="1"/>
              </p:cNvPicPr>
              <p:nvPr/>
            </p:nvPicPr>
            <p:blipFill>
              <a:blip r:embed="rId5" cstate="print"/>
              <a:srcRect/>
              <a:stretch>
                <a:fillRect/>
              </a:stretch>
            </p:blipFill>
            <p:spPr bwMode="auto">
              <a:xfrm>
                <a:off x="6364705" y="4793498"/>
                <a:ext cx="255527" cy="255554"/>
              </a:xfrm>
              <a:prstGeom prst="rect">
                <a:avLst/>
              </a:prstGeom>
              <a:noFill/>
              <a:ln w="9525">
                <a:noFill/>
                <a:miter lim="800000"/>
                <a:headEnd/>
                <a:tailEnd/>
              </a:ln>
            </p:spPr>
          </p:pic>
        </p:grpSp>
      </p:grpSp>
      <p:pic>
        <p:nvPicPr>
          <p:cNvPr id="400" name="Obraz 399" descr="1399565533_012.png"/>
          <p:cNvPicPr>
            <a:picLocks noChangeAspect="1"/>
          </p:cNvPicPr>
          <p:nvPr/>
        </p:nvPicPr>
        <p:blipFill>
          <a:blip r:embed="rId4" cstate="print"/>
          <a:stretch>
            <a:fillRect/>
          </a:stretch>
        </p:blipFill>
        <p:spPr>
          <a:xfrm>
            <a:off x="8101941" y="4330167"/>
            <a:ext cx="494134" cy="494134"/>
          </a:xfrm>
          <a:prstGeom prst="rect">
            <a:avLst/>
          </a:prstGeom>
        </p:spPr>
      </p:pic>
      <p:sp>
        <p:nvSpPr>
          <p:cNvPr id="435" name="pole tekstowe 303"/>
          <p:cNvSpPr txBox="1">
            <a:spLocks noChangeArrowheads="1"/>
          </p:cNvSpPr>
          <p:nvPr/>
        </p:nvSpPr>
        <p:spPr bwMode="auto">
          <a:xfrm>
            <a:off x="4575045" y="2675936"/>
            <a:ext cx="1101336" cy="422310"/>
          </a:xfrm>
          <a:prstGeom prst="rect">
            <a:avLst/>
          </a:prstGeom>
          <a:noFill/>
          <a:ln w="9525">
            <a:noFill/>
            <a:miter lim="800000"/>
            <a:headEnd/>
            <a:tailEnd/>
          </a:ln>
        </p:spPr>
        <p:txBody>
          <a:bodyPr wrap="square" lIns="82945" tIns="41473" rIns="82945" bIns="41473">
            <a:spAutoFit/>
          </a:bodyPr>
          <a:lstStyle/>
          <a:p>
            <a:pPr algn="ctr"/>
            <a:r>
              <a:rPr lang="pl-PL" sz="1100" smtClean="0">
                <a:latin typeface="Calibri" pitchFamily="34" charset="0"/>
              </a:rPr>
              <a:t>Template</a:t>
            </a:r>
          </a:p>
          <a:p>
            <a:pPr algn="ctr"/>
            <a:r>
              <a:rPr lang="pl-PL" sz="1100" smtClean="0">
                <a:latin typeface="Calibri" pitchFamily="34" charset="0"/>
              </a:rPr>
              <a:t>converter</a:t>
            </a:r>
            <a:endParaRPr lang="pl-PL" sz="1100">
              <a:latin typeface="Calibri" pitchFamily="34" charset="0"/>
            </a:endParaRPr>
          </a:p>
        </p:txBody>
      </p:sp>
      <p:sp>
        <p:nvSpPr>
          <p:cNvPr id="437" name="Strzałka w dół 436"/>
          <p:cNvSpPr/>
          <p:nvPr/>
        </p:nvSpPr>
        <p:spPr>
          <a:xfrm>
            <a:off x="5498080" y="3285536"/>
            <a:ext cx="140720" cy="381000"/>
          </a:xfrm>
          <a:prstGeom prst="down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Prostokąt 437"/>
          <p:cNvSpPr/>
          <p:nvPr/>
        </p:nvSpPr>
        <p:spPr>
          <a:xfrm>
            <a:off x="3886200" y="2108038"/>
            <a:ext cx="4495800" cy="415498"/>
          </a:xfrm>
          <a:prstGeom prst="rect">
            <a:avLst/>
          </a:prstGeom>
        </p:spPr>
        <p:txBody>
          <a:bodyPr wrap="square">
            <a:spAutoFit/>
          </a:bodyPr>
          <a:lstStyle/>
          <a:p>
            <a:pPr marL="180975" indent="-180975"/>
            <a:r>
              <a:rPr lang="pl-PL" sz="1050" smtClean="0">
                <a:latin typeface="Calibri" pitchFamily="34" charset="0"/>
              </a:rPr>
              <a:t>2. 	Upon request, the service template may be automatically propagated to other federated sites so that it can be instantiated and accessed there</a:t>
            </a:r>
          </a:p>
        </p:txBody>
      </p:sp>
      <p:sp>
        <p:nvSpPr>
          <p:cNvPr id="439" name="Prostokąt 438"/>
          <p:cNvSpPr/>
          <p:nvPr/>
        </p:nvSpPr>
        <p:spPr>
          <a:xfrm>
            <a:off x="312798" y="3251038"/>
            <a:ext cx="3497202" cy="415498"/>
          </a:xfrm>
          <a:prstGeom prst="rect">
            <a:avLst/>
          </a:prstGeom>
        </p:spPr>
        <p:txBody>
          <a:bodyPr wrap="square">
            <a:spAutoFit/>
          </a:bodyPr>
          <a:lstStyle/>
          <a:p>
            <a:pPr marL="180975" indent="-180975"/>
            <a:r>
              <a:rPr lang="pl-PL" sz="1050" smtClean="0">
                <a:latin typeface="Calibri" pitchFamily="34" charset="0"/>
              </a:rPr>
              <a:t>3.	The template image can be directly copied to OpenStack sites which use the qcow2 image format</a:t>
            </a:r>
          </a:p>
        </p:txBody>
      </p:sp>
      <p:sp>
        <p:nvSpPr>
          <p:cNvPr id="440" name="Prostokąt 439"/>
          <p:cNvSpPr/>
          <p:nvPr/>
        </p:nvSpPr>
        <p:spPr>
          <a:xfrm>
            <a:off x="5638800" y="3251038"/>
            <a:ext cx="3497202" cy="415498"/>
          </a:xfrm>
          <a:prstGeom prst="rect">
            <a:avLst/>
          </a:prstGeom>
        </p:spPr>
        <p:txBody>
          <a:bodyPr wrap="square">
            <a:spAutoFit/>
          </a:bodyPr>
          <a:lstStyle/>
          <a:p>
            <a:pPr marL="180975" indent="-180975"/>
            <a:r>
              <a:rPr lang="pl-PL" sz="1050" smtClean="0">
                <a:latin typeface="Calibri" pitchFamily="34" charset="0"/>
              </a:rPr>
              <a:t>4.	In order to deploy the template in a public cloud, the template must first undergo (automated) conversion</a:t>
            </a:r>
          </a:p>
        </p:txBody>
      </p:sp>
      <p:sp>
        <p:nvSpPr>
          <p:cNvPr id="441" name="Prostokąt 440"/>
          <p:cNvSpPr/>
          <p:nvPr/>
        </p:nvSpPr>
        <p:spPr>
          <a:xfrm>
            <a:off x="5857194" y="2675936"/>
            <a:ext cx="3134406" cy="415498"/>
          </a:xfrm>
          <a:prstGeom prst="rect">
            <a:avLst/>
          </a:prstGeom>
        </p:spPr>
        <p:txBody>
          <a:bodyPr wrap="square">
            <a:spAutoFit/>
          </a:bodyPr>
          <a:lstStyle/>
          <a:p>
            <a:r>
              <a:rPr lang="pl-PL" sz="1050" smtClean="0">
                <a:latin typeface="Calibri" pitchFamily="34" charset="0"/>
              </a:rPr>
              <a:t>The Atmosphere platform handles propagation and registration of templates in an automatic fashion.</a:t>
            </a:r>
          </a:p>
        </p:txBody>
      </p:sp>
      <p:sp>
        <p:nvSpPr>
          <p:cNvPr id="442" name="Prostokąt 441"/>
          <p:cNvSpPr/>
          <p:nvPr/>
        </p:nvSpPr>
        <p:spPr>
          <a:xfrm>
            <a:off x="155574" y="5181600"/>
            <a:ext cx="8836025" cy="1492716"/>
          </a:xfrm>
          <a:prstGeom prst="rect">
            <a:avLst/>
          </a:prstGeom>
        </p:spPr>
        <p:txBody>
          <a:bodyPr wrap="square">
            <a:spAutoFit/>
          </a:bodyPr>
          <a:lstStyle/>
          <a:p>
            <a:r>
              <a:rPr lang="pl-PL" sz="1300" smtClean="0">
                <a:latin typeface="Calibri" pitchFamily="34" charset="0"/>
              </a:rPr>
              <a:t>The VPH-Share computational cloud is a hybrid environment composed of multiple cloud sites – „private” sites maintained by Project partners as well as the public (commercial) resources purchased from Amazon EC2.</a:t>
            </a:r>
          </a:p>
          <a:p>
            <a:r>
              <a:rPr lang="pl-PL" sz="1300" smtClean="0">
                <a:latin typeface="Calibri" pitchFamily="34" charset="0"/>
              </a:rPr>
              <a:t>In order to enable instantiation of services on arbitrary cloud sites, the Atmosphere platform implements template propagation. New services can be uploaded (upon developer’s request) to selected cloud sites. This feature creates a truly federated cloud with scale-out capability for applications which require more computational power than a single site can provide.</a:t>
            </a:r>
          </a:p>
          <a:p>
            <a:r>
              <a:rPr lang="pl-PL" sz="1300" smtClean="0">
                <a:latin typeface="Calibri" pitchFamily="34" charset="0"/>
              </a:rPr>
              <a:t>Additionally, services which manage sensitive data may be restricted to certain (private) sites so that such data is processed in a controlled environment, in accordance with legal restrictions.</a:t>
            </a:r>
          </a:p>
        </p:txBody>
      </p:sp>
    </p:spTree>
    <p:extLst>
      <p:ext uri="{BB962C8B-B14F-4D97-AF65-F5344CB8AC3E}">
        <p14:creationId xmlns:p14="http://schemas.microsoft.com/office/powerpoint/2010/main" xmlns="" val="179551390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78"/>
                                        </p:tgtEl>
                                        <p:attrNameLst>
                                          <p:attrName>style.visibility</p:attrName>
                                        </p:attrNameLst>
                                      </p:cBhvr>
                                      <p:to>
                                        <p:strVal val="visible"/>
                                      </p:to>
                                    </p:set>
                                    <p:animEffect transition="in" filter="box(out)">
                                      <p:cBhvr>
                                        <p:cTn id="7" dur="500"/>
                                        <p:tgtEl>
                                          <p:spTgt spid="278"/>
                                        </p:tgtEl>
                                      </p:cBhvr>
                                    </p:animEffect>
                                  </p:childTnLst>
                                </p:cTn>
                              </p:par>
                              <p:par>
                                <p:cTn id="8" presetID="4" presetClass="entr" presetSubtype="32" fill="hold" grpId="0"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box(out)">
                                      <p:cBhvr>
                                        <p:cTn id="10" dur="500"/>
                                        <p:tgtEl>
                                          <p:spTgt spid="317"/>
                                        </p:tgtEl>
                                      </p:cBhvr>
                                    </p:animEffect>
                                  </p:childTnLst>
                                </p:cTn>
                              </p:par>
                              <p:par>
                                <p:cTn id="11" presetID="4" presetClass="entr" presetSubtype="32" fill="hold" nodeType="withEffect">
                                  <p:stCondLst>
                                    <p:cond delay="0"/>
                                  </p:stCondLst>
                                  <p:childTnLst>
                                    <p:set>
                                      <p:cBhvr>
                                        <p:cTn id="12" dur="1" fill="hold">
                                          <p:stCondLst>
                                            <p:cond delay="0"/>
                                          </p:stCondLst>
                                        </p:cTn>
                                        <p:tgtEl>
                                          <p:spTgt spid="315"/>
                                        </p:tgtEl>
                                        <p:attrNameLst>
                                          <p:attrName>style.visibility</p:attrName>
                                        </p:attrNameLst>
                                      </p:cBhvr>
                                      <p:to>
                                        <p:strVal val="visible"/>
                                      </p:to>
                                    </p:set>
                                    <p:animEffect transition="in" filter="box(out)">
                                      <p:cBhvr>
                                        <p:cTn id="13" dur="500"/>
                                        <p:tgtEl>
                                          <p:spTgt spid="315"/>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grpId="0" nodeType="clickEffect">
                                  <p:stCondLst>
                                    <p:cond delay="0"/>
                                  </p:stCondLst>
                                  <p:childTnLst>
                                    <p:set>
                                      <p:cBhvr>
                                        <p:cTn id="17" dur="1" fill="hold">
                                          <p:stCondLst>
                                            <p:cond delay="0"/>
                                          </p:stCondLst>
                                        </p:cTn>
                                        <p:tgtEl>
                                          <p:spTgt spid="438"/>
                                        </p:tgtEl>
                                        <p:attrNameLst>
                                          <p:attrName>style.visibility</p:attrName>
                                        </p:attrNameLst>
                                      </p:cBhvr>
                                      <p:to>
                                        <p:strVal val="visible"/>
                                      </p:to>
                                    </p:set>
                                    <p:animEffect transition="in" filter="box(out)">
                                      <p:cBhvr>
                                        <p:cTn id="18" dur="500"/>
                                        <p:tgtEl>
                                          <p:spTgt spid="438"/>
                                        </p:tgtEl>
                                      </p:cBhvr>
                                    </p:animEffect>
                                  </p:childTnLst>
                                </p:cTn>
                              </p:par>
                              <p:par>
                                <p:cTn id="19" presetID="4" presetClass="entr" presetSubtype="32" fill="hold" grpId="0" nodeType="withEffect">
                                  <p:stCondLst>
                                    <p:cond delay="0"/>
                                  </p:stCondLst>
                                  <p:childTnLst>
                                    <p:set>
                                      <p:cBhvr>
                                        <p:cTn id="20" dur="1" fill="hold">
                                          <p:stCondLst>
                                            <p:cond delay="0"/>
                                          </p:stCondLst>
                                        </p:cTn>
                                        <p:tgtEl>
                                          <p:spTgt spid="361"/>
                                        </p:tgtEl>
                                        <p:attrNameLst>
                                          <p:attrName>style.visibility</p:attrName>
                                        </p:attrNameLst>
                                      </p:cBhvr>
                                      <p:to>
                                        <p:strVal val="visible"/>
                                      </p:to>
                                    </p:set>
                                    <p:animEffect transition="in" filter="box(out)">
                                      <p:cBhvr>
                                        <p:cTn id="21" dur="500"/>
                                        <p:tgtEl>
                                          <p:spTgt spid="361"/>
                                        </p:tgtEl>
                                      </p:cBhvr>
                                    </p:animEffect>
                                  </p:childTnLst>
                                </p:cTn>
                              </p:par>
                              <p:par>
                                <p:cTn id="22" presetID="4" presetClass="entr" presetSubtype="32" fill="hold" grpId="0" nodeType="withEffect">
                                  <p:stCondLst>
                                    <p:cond delay="0"/>
                                  </p:stCondLst>
                                  <p:childTnLst>
                                    <p:set>
                                      <p:cBhvr>
                                        <p:cTn id="23" dur="1" fill="hold">
                                          <p:stCondLst>
                                            <p:cond delay="0"/>
                                          </p:stCondLst>
                                        </p:cTn>
                                        <p:tgtEl>
                                          <p:spTgt spid="441"/>
                                        </p:tgtEl>
                                        <p:attrNameLst>
                                          <p:attrName>style.visibility</p:attrName>
                                        </p:attrNameLst>
                                      </p:cBhvr>
                                      <p:to>
                                        <p:strVal val="visible"/>
                                      </p:to>
                                    </p:set>
                                    <p:animEffect transition="in" filter="box(out)">
                                      <p:cBhvr>
                                        <p:cTn id="24" dur="500"/>
                                        <p:tgtEl>
                                          <p:spTgt spid="441"/>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439"/>
                                        </p:tgtEl>
                                        <p:attrNameLst>
                                          <p:attrName>style.visibility</p:attrName>
                                        </p:attrNameLst>
                                      </p:cBhvr>
                                      <p:to>
                                        <p:strVal val="visible"/>
                                      </p:to>
                                    </p:set>
                                    <p:animEffect transition="in" filter="box(out)">
                                      <p:cBhvr>
                                        <p:cTn id="29" dur="500"/>
                                        <p:tgtEl>
                                          <p:spTgt spid="439"/>
                                        </p:tgtEl>
                                      </p:cBhvr>
                                    </p:animEffect>
                                  </p:childTnLst>
                                </p:cTn>
                              </p:par>
                              <p:par>
                                <p:cTn id="30" presetID="4" presetClass="entr" presetSubtype="32" fill="hold" grpId="0" nodeType="withEffect">
                                  <p:stCondLst>
                                    <p:cond delay="0"/>
                                  </p:stCondLst>
                                  <p:childTnLst>
                                    <p:set>
                                      <p:cBhvr>
                                        <p:cTn id="31" dur="1" fill="hold">
                                          <p:stCondLst>
                                            <p:cond delay="0"/>
                                          </p:stCondLst>
                                        </p:cTn>
                                        <p:tgtEl>
                                          <p:spTgt spid="362"/>
                                        </p:tgtEl>
                                        <p:attrNameLst>
                                          <p:attrName>style.visibility</p:attrName>
                                        </p:attrNameLst>
                                      </p:cBhvr>
                                      <p:to>
                                        <p:strVal val="visible"/>
                                      </p:to>
                                    </p:set>
                                    <p:animEffect transition="in" filter="box(out)">
                                      <p:cBhvr>
                                        <p:cTn id="32" dur="500"/>
                                        <p:tgtEl>
                                          <p:spTgt spid="362"/>
                                        </p:tgtEl>
                                      </p:cBhvr>
                                    </p:animEffect>
                                  </p:childTnLst>
                                </p:cTn>
                              </p:par>
                              <p:par>
                                <p:cTn id="33" presetID="4" presetClass="entr" presetSubtype="32" fill="hold" nodeType="withEffect">
                                  <p:stCondLst>
                                    <p:cond delay="0"/>
                                  </p:stCondLst>
                                  <p:childTnLst>
                                    <p:set>
                                      <p:cBhvr>
                                        <p:cTn id="34" dur="1" fill="hold">
                                          <p:stCondLst>
                                            <p:cond delay="0"/>
                                          </p:stCondLst>
                                        </p:cTn>
                                        <p:tgtEl>
                                          <p:spTgt spid="349"/>
                                        </p:tgtEl>
                                        <p:attrNameLst>
                                          <p:attrName>style.visibility</p:attrName>
                                        </p:attrNameLst>
                                      </p:cBhvr>
                                      <p:to>
                                        <p:strVal val="visible"/>
                                      </p:to>
                                    </p:set>
                                    <p:animEffect transition="in" filter="box(out)">
                                      <p:cBhvr>
                                        <p:cTn id="35" dur="500"/>
                                        <p:tgtEl>
                                          <p:spTgt spid="349"/>
                                        </p:tgtEl>
                                      </p:cBhvr>
                                    </p:animEffect>
                                  </p:childTnLst>
                                </p:cTn>
                              </p:par>
                            </p:childTnLst>
                          </p:cTn>
                        </p:par>
                      </p:childTnLst>
                    </p:cTn>
                  </p:par>
                  <p:par>
                    <p:cTn id="36" fill="hold">
                      <p:stCondLst>
                        <p:cond delay="indefinite"/>
                      </p:stCondLst>
                      <p:childTnLst>
                        <p:par>
                          <p:cTn id="37" fill="hold">
                            <p:stCondLst>
                              <p:cond delay="0"/>
                            </p:stCondLst>
                            <p:childTnLst>
                              <p:par>
                                <p:cTn id="38" presetID="4" presetClass="entr" presetSubtype="32" fill="hold" grpId="0" nodeType="clickEffect">
                                  <p:stCondLst>
                                    <p:cond delay="0"/>
                                  </p:stCondLst>
                                  <p:childTnLst>
                                    <p:set>
                                      <p:cBhvr>
                                        <p:cTn id="39" dur="1" fill="hold">
                                          <p:stCondLst>
                                            <p:cond delay="0"/>
                                          </p:stCondLst>
                                        </p:cTn>
                                        <p:tgtEl>
                                          <p:spTgt spid="437"/>
                                        </p:tgtEl>
                                        <p:attrNameLst>
                                          <p:attrName>style.visibility</p:attrName>
                                        </p:attrNameLst>
                                      </p:cBhvr>
                                      <p:to>
                                        <p:strVal val="visible"/>
                                      </p:to>
                                    </p:set>
                                    <p:animEffect transition="in" filter="box(out)">
                                      <p:cBhvr>
                                        <p:cTn id="40" dur="500"/>
                                        <p:tgtEl>
                                          <p:spTgt spid="437"/>
                                        </p:tgtEl>
                                      </p:cBhvr>
                                    </p:animEffect>
                                  </p:childTnLst>
                                </p:cTn>
                              </p:par>
                              <p:par>
                                <p:cTn id="41" presetID="4" presetClass="entr" presetSubtype="32" fill="hold" grpId="0" nodeType="withEffect">
                                  <p:stCondLst>
                                    <p:cond delay="0"/>
                                  </p:stCondLst>
                                  <p:childTnLst>
                                    <p:set>
                                      <p:cBhvr>
                                        <p:cTn id="42" dur="1" fill="hold">
                                          <p:stCondLst>
                                            <p:cond delay="0"/>
                                          </p:stCondLst>
                                        </p:cTn>
                                        <p:tgtEl>
                                          <p:spTgt spid="440"/>
                                        </p:tgtEl>
                                        <p:attrNameLst>
                                          <p:attrName>style.visibility</p:attrName>
                                        </p:attrNameLst>
                                      </p:cBhvr>
                                      <p:to>
                                        <p:strVal val="visible"/>
                                      </p:to>
                                    </p:set>
                                    <p:animEffect transition="in" filter="box(out)">
                                      <p:cBhvr>
                                        <p:cTn id="43" dur="500"/>
                                        <p:tgtEl>
                                          <p:spTgt spid="440"/>
                                        </p:tgtEl>
                                      </p:cBhvr>
                                    </p:animEffect>
                                  </p:childTnLst>
                                </p:cTn>
                              </p:par>
                              <p:par>
                                <p:cTn id="44" presetID="4" presetClass="entr" presetSubtype="32" fill="hold" nodeType="withEffect">
                                  <p:stCondLst>
                                    <p:cond delay="0"/>
                                  </p:stCondLst>
                                  <p:childTnLst>
                                    <p:set>
                                      <p:cBhvr>
                                        <p:cTn id="45" dur="1" fill="hold">
                                          <p:stCondLst>
                                            <p:cond delay="0"/>
                                          </p:stCondLst>
                                        </p:cTn>
                                        <p:tgtEl>
                                          <p:spTgt spid="400"/>
                                        </p:tgtEl>
                                        <p:attrNameLst>
                                          <p:attrName>style.visibility</p:attrName>
                                        </p:attrNameLst>
                                      </p:cBhvr>
                                      <p:to>
                                        <p:strVal val="visible"/>
                                      </p:to>
                                    </p:set>
                                    <p:animEffect transition="in" filter="box(out)">
                                      <p:cBhvr>
                                        <p:cTn id="46" dur="500"/>
                                        <p:tgtEl>
                                          <p:spTgt spid="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 grpId="0" animBg="1"/>
      <p:bldP spid="317" grpId="0"/>
      <p:bldP spid="361" grpId="0" animBg="1"/>
      <p:bldP spid="362" grpId="0" animBg="1"/>
      <p:bldP spid="437" grpId="0" animBg="1"/>
      <p:bldP spid="438" grpId="0"/>
      <p:bldP spid="439" grpId="0"/>
      <p:bldP spid="440" grpId="0"/>
      <p:bldP spid="4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8" name="Title 1"/>
          <p:cNvSpPr txBox="1">
            <a:spLocks/>
          </p:cNvSpPr>
          <p:nvPr/>
        </p:nvSpPr>
        <p:spPr>
          <a:xfrm>
            <a:off x="2567690" y="0"/>
            <a:ext cx="4137910" cy="685800"/>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pl-PL" sz="2800" b="0" i="0" u="none" strike="noStrike" kern="1200" cap="none" spc="0" normalizeH="0" baseline="0" noProof="0" smtClean="0">
                <a:ln>
                  <a:noFill/>
                </a:ln>
                <a:solidFill>
                  <a:srgbClr val="2C3E50"/>
                </a:solidFill>
                <a:effectLst/>
                <a:uLnTx/>
                <a:uFillTx/>
                <a:latin typeface="+mj-lt"/>
                <a:ea typeface="+mj-ea"/>
                <a:cs typeface="Open Sans Semibold"/>
              </a:rPr>
              <a:t>Cloud platform interfaces</a:t>
            </a:r>
            <a:endParaRPr kumimoji="0" lang="en-GB" sz="2800" b="0" i="0" u="none" strike="noStrike" kern="1200" cap="none" spc="0" normalizeH="0" baseline="0" noProof="0" dirty="0">
              <a:ln>
                <a:noFill/>
              </a:ln>
              <a:solidFill>
                <a:srgbClr val="3F3F3F"/>
              </a:solidFill>
              <a:effectLst/>
              <a:uLnTx/>
              <a:uFillTx/>
              <a:latin typeface="+mj-lt"/>
              <a:ea typeface="+mj-ea"/>
              <a:cs typeface="Open Sans Semibold"/>
            </a:endParaRPr>
          </a:p>
        </p:txBody>
      </p:sp>
      <p:sp>
        <p:nvSpPr>
          <p:cNvPr id="442" name="Prostokąt 441"/>
          <p:cNvSpPr/>
          <p:nvPr/>
        </p:nvSpPr>
        <p:spPr>
          <a:xfrm>
            <a:off x="155574" y="5181600"/>
            <a:ext cx="8836025" cy="1492716"/>
          </a:xfrm>
          <a:prstGeom prst="rect">
            <a:avLst/>
          </a:prstGeom>
        </p:spPr>
        <p:txBody>
          <a:bodyPr wrap="square">
            <a:spAutoFit/>
          </a:bodyPr>
          <a:lstStyle/>
          <a:p>
            <a:r>
              <a:rPr lang="pl-PL" sz="1300" smtClean="0">
                <a:latin typeface="Calibri" pitchFamily="34" charset="0"/>
              </a:rPr>
              <a:t>All operations on cloud hardware are abstracted by the Atmosphere platform which exposes a unified RESTful API (with a suitable set of developer’s documentation available). </a:t>
            </a:r>
          </a:p>
          <a:p>
            <a:r>
              <a:rPr lang="pl-PL" sz="1300" smtClean="0">
                <a:latin typeface="Calibri" pitchFamily="34" charset="0"/>
              </a:rPr>
              <a:t>For end users, the API is concealed by a layer of platform GUIs embedded in the VPH-Share portal and providing a user-friendly work environment - for domain scientists and service developers alike.</a:t>
            </a:r>
          </a:p>
          <a:p>
            <a:r>
              <a:rPr lang="pl-PL" sz="1300" smtClean="0">
                <a:latin typeface="Calibri" pitchFamily="34" charset="0"/>
              </a:rPr>
              <a:t>The API can also be directly invoked by external services as long as they possess the required security credentials (Atmosphere relies on the well-known OpenID authentication standard with the VPH site at </a:t>
            </a:r>
            <a:r>
              <a:rPr lang="pl-PL" sz="1300" smtClean="0">
                <a:latin typeface="Calibri" pitchFamily="34" charset="0"/>
                <a:hlinkClick r:id="rId3"/>
              </a:rPr>
              <a:t>www.biomedtown.org</a:t>
            </a:r>
            <a:r>
              <a:rPr lang="pl-PL" sz="1300" smtClean="0">
                <a:latin typeface="Calibri" pitchFamily="34" charset="0"/>
              </a:rPr>
              <a:t> acting as its identity provider).</a:t>
            </a:r>
          </a:p>
        </p:txBody>
      </p:sp>
      <p:grpSp>
        <p:nvGrpSpPr>
          <p:cNvPr id="98" name="Grupa 97"/>
          <p:cNvGrpSpPr/>
          <p:nvPr/>
        </p:nvGrpSpPr>
        <p:grpSpPr>
          <a:xfrm>
            <a:off x="304800" y="3124200"/>
            <a:ext cx="921600" cy="1837387"/>
            <a:chOff x="522305" y="1143000"/>
            <a:chExt cx="921600" cy="1837387"/>
          </a:xfrm>
        </p:grpSpPr>
        <p:pic>
          <p:nvPicPr>
            <p:cNvPr id="89" name="Obraz 17" descr="1345535114_Desktop.png"/>
            <p:cNvPicPr>
              <a:picLocks noChangeAspect="1"/>
            </p:cNvPicPr>
            <p:nvPr/>
          </p:nvPicPr>
          <p:blipFill>
            <a:blip r:embed="rId4" cstate="print"/>
            <a:srcRect/>
            <a:stretch>
              <a:fillRect/>
            </a:stretch>
          </p:blipFill>
          <p:spPr bwMode="auto">
            <a:xfrm>
              <a:off x="689286" y="1143000"/>
              <a:ext cx="587637" cy="587977"/>
            </a:xfrm>
            <a:prstGeom prst="rect">
              <a:avLst/>
            </a:prstGeom>
            <a:noFill/>
            <a:ln w="9525">
              <a:noFill/>
              <a:miter lim="800000"/>
              <a:headEnd/>
              <a:tailEnd/>
            </a:ln>
          </p:spPr>
        </p:pic>
        <p:sp>
          <p:nvSpPr>
            <p:cNvPr id="90" name="pole tekstowe 23"/>
            <p:cNvSpPr txBox="1">
              <a:spLocks noChangeArrowheads="1"/>
            </p:cNvSpPr>
            <p:nvPr/>
          </p:nvSpPr>
          <p:spPr bwMode="auto">
            <a:xfrm>
              <a:off x="585423" y="1689618"/>
              <a:ext cx="772969" cy="246221"/>
            </a:xfrm>
            <a:prstGeom prst="rect">
              <a:avLst/>
            </a:prstGeom>
            <a:noFill/>
            <a:ln w="9525">
              <a:noFill/>
              <a:miter lim="800000"/>
              <a:headEnd/>
              <a:tailEnd/>
            </a:ln>
          </p:spPr>
          <p:txBody>
            <a:bodyPr wrap="none">
              <a:spAutoFit/>
            </a:bodyPr>
            <a:lstStyle/>
            <a:p>
              <a:r>
                <a:rPr lang="pl-PL" sz="1000">
                  <a:latin typeface="Calibri" pitchFamily="34" charset="0"/>
                </a:rPr>
                <a:t>Application</a:t>
              </a:r>
            </a:p>
          </p:txBody>
        </p:sp>
        <p:pic>
          <p:nvPicPr>
            <p:cNvPr id="91" name="Obraz 25" descr="1345537494_Sitemap - Flowchart.png"/>
            <p:cNvPicPr>
              <a:picLocks noChangeAspect="1"/>
            </p:cNvPicPr>
            <p:nvPr/>
          </p:nvPicPr>
          <p:blipFill>
            <a:blip r:embed="rId5" cstate="print"/>
            <a:srcRect/>
            <a:stretch>
              <a:fillRect/>
            </a:stretch>
          </p:blipFill>
          <p:spPr bwMode="auto">
            <a:xfrm>
              <a:off x="656640" y="1992300"/>
              <a:ext cx="652930" cy="653308"/>
            </a:xfrm>
            <a:prstGeom prst="rect">
              <a:avLst/>
            </a:prstGeom>
            <a:noFill/>
            <a:ln w="9525">
              <a:noFill/>
              <a:miter lim="800000"/>
              <a:headEnd/>
              <a:tailEnd/>
            </a:ln>
          </p:spPr>
        </p:pic>
        <p:sp>
          <p:nvSpPr>
            <p:cNvPr id="92" name="pole tekstowe 26"/>
            <p:cNvSpPr txBox="1">
              <a:spLocks noChangeArrowheads="1"/>
            </p:cNvSpPr>
            <p:nvPr/>
          </p:nvSpPr>
          <p:spPr bwMode="auto">
            <a:xfrm>
              <a:off x="723507" y="1885610"/>
              <a:ext cx="508473" cy="246221"/>
            </a:xfrm>
            <a:prstGeom prst="rect">
              <a:avLst/>
            </a:prstGeom>
            <a:noFill/>
            <a:ln w="9525">
              <a:noFill/>
              <a:miter lim="800000"/>
              <a:headEnd/>
              <a:tailEnd/>
            </a:ln>
          </p:spPr>
          <p:txBody>
            <a:bodyPr wrap="none">
              <a:spAutoFit/>
            </a:bodyPr>
            <a:lstStyle/>
            <a:p>
              <a:r>
                <a:rPr lang="pl-PL" sz="1000">
                  <a:latin typeface="Calibri" pitchFamily="34" charset="0"/>
                </a:rPr>
                <a:t>-- or --</a:t>
              </a:r>
              <a:endParaRPr lang="en-US" sz="1000">
                <a:latin typeface="Calibri" pitchFamily="34" charset="0"/>
              </a:endParaRPr>
            </a:p>
          </p:txBody>
        </p:sp>
        <p:sp>
          <p:nvSpPr>
            <p:cNvPr id="93" name="pole tekstowe 27"/>
            <p:cNvSpPr txBox="1">
              <a:spLocks noChangeArrowheads="1"/>
            </p:cNvSpPr>
            <p:nvPr/>
          </p:nvSpPr>
          <p:spPr bwMode="auto">
            <a:xfrm>
              <a:off x="522305" y="2580277"/>
              <a:ext cx="921600" cy="400110"/>
            </a:xfrm>
            <a:prstGeom prst="rect">
              <a:avLst/>
            </a:prstGeom>
            <a:noFill/>
            <a:ln w="9525">
              <a:noFill/>
              <a:miter lim="800000"/>
              <a:headEnd/>
              <a:tailEnd/>
            </a:ln>
          </p:spPr>
          <p:txBody>
            <a:bodyPr>
              <a:spAutoFit/>
            </a:bodyPr>
            <a:lstStyle/>
            <a:p>
              <a:pPr algn="ctr"/>
              <a:r>
                <a:rPr lang="pl-PL" sz="1000">
                  <a:latin typeface="Calibri" pitchFamily="34" charset="0"/>
                </a:rPr>
                <a:t>Workflow environment</a:t>
              </a:r>
            </a:p>
          </p:txBody>
        </p:sp>
      </p:grpSp>
      <p:grpSp>
        <p:nvGrpSpPr>
          <p:cNvPr id="97" name="Grupa 96"/>
          <p:cNvGrpSpPr/>
          <p:nvPr/>
        </p:nvGrpSpPr>
        <p:grpSpPr>
          <a:xfrm>
            <a:off x="304800" y="838200"/>
            <a:ext cx="921600" cy="768867"/>
            <a:chOff x="522305" y="3168254"/>
            <a:chExt cx="921600" cy="768867"/>
          </a:xfrm>
        </p:grpSpPr>
        <p:pic>
          <p:nvPicPr>
            <p:cNvPr id="95" name="Obraz 87" descr="admin.png"/>
            <p:cNvPicPr>
              <a:picLocks noChangeAspect="1"/>
            </p:cNvPicPr>
            <p:nvPr/>
          </p:nvPicPr>
          <p:blipFill>
            <a:blip r:embed="rId6" cstate="print"/>
            <a:srcRect/>
            <a:stretch>
              <a:fillRect/>
            </a:stretch>
          </p:blipFill>
          <p:spPr bwMode="auto">
            <a:xfrm>
              <a:off x="779710" y="3168254"/>
              <a:ext cx="406791" cy="522646"/>
            </a:xfrm>
            <a:prstGeom prst="rect">
              <a:avLst/>
            </a:prstGeom>
            <a:noFill/>
            <a:ln w="9525">
              <a:noFill/>
              <a:miter lim="800000"/>
              <a:headEnd/>
              <a:tailEnd/>
            </a:ln>
          </p:spPr>
        </p:pic>
        <p:sp>
          <p:nvSpPr>
            <p:cNvPr id="96" name="pole tekstowe 30"/>
            <p:cNvSpPr txBox="1">
              <a:spLocks noChangeArrowheads="1"/>
            </p:cNvSpPr>
            <p:nvPr/>
          </p:nvSpPr>
          <p:spPr bwMode="auto">
            <a:xfrm>
              <a:off x="522305" y="3690900"/>
              <a:ext cx="921600" cy="246221"/>
            </a:xfrm>
            <a:prstGeom prst="rect">
              <a:avLst/>
            </a:prstGeom>
            <a:noFill/>
            <a:ln w="9525">
              <a:noFill/>
              <a:miter lim="800000"/>
              <a:headEnd/>
              <a:tailEnd/>
            </a:ln>
          </p:spPr>
          <p:txBody>
            <a:bodyPr>
              <a:spAutoFit/>
            </a:bodyPr>
            <a:lstStyle/>
            <a:p>
              <a:pPr algn="ctr"/>
              <a:r>
                <a:rPr lang="pl-PL" sz="1000">
                  <a:latin typeface="Calibri" pitchFamily="34" charset="0"/>
                </a:rPr>
                <a:t>End user</a:t>
              </a:r>
            </a:p>
          </p:txBody>
        </p:sp>
      </p:grpSp>
      <p:pic>
        <p:nvPicPr>
          <p:cNvPr id="101" name="Obraz 100" descr="cmp_devmode_aslist.png"/>
          <p:cNvPicPr>
            <a:picLocks noChangeAspect="1"/>
          </p:cNvPicPr>
          <p:nvPr/>
        </p:nvPicPr>
        <p:blipFill>
          <a:blip r:embed="rId7" cstate="print"/>
          <a:stretch>
            <a:fillRect/>
          </a:stretch>
        </p:blipFill>
        <p:spPr>
          <a:xfrm>
            <a:off x="1828800" y="685800"/>
            <a:ext cx="2438400" cy="1649091"/>
          </a:xfrm>
          <a:prstGeom prst="rect">
            <a:avLst/>
          </a:prstGeom>
        </p:spPr>
      </p:pic>
      <p:pic>
        <p:nvPicPr>
          <p:cNvPr id="102" name="Obraz 101" descr="cmp_devmode_accessinfo.png"/>
          <p:cNvPicPr>
            <a:picLocks noChangeAspect="1"/>
          </p:cNvPicPr>
          <p:nvPr/>
        </p:nvPicPr>
        <p:blipFill>
          <a:blip r:embed="rId8" cstate="print"/>
          <a:stretch>
            <a:fillRect/>
          </a:stretch>
        </p:blipFill>
        <p:spPr>
          <a:xfrm>
            <a:off x="4419600" y="685800"/>
            <a:ext cx="4572000" cy="1222116"/>
          </a:xfrm>
          <a:prstGeom prst="rect">
            <a:avLst/>
          </a:prstGeom>
          <a:ln w="9525">
            <a:solidFill>
              <a:schemeClr val="tx1"/>
            </a:solidFill>
          </a:ln>
        </p:spPr>
      </p:pic>
      <p:sp>
        <p:nvSpPr>
          <p:cNvPr id="103" name="Prostokąt 102"/>
          <p:cNvSpPr/>
          <p:nvPr/>
        </p:nvSpPr>
        <p:spPr>
          <a:xfrm>
            <a:off x="4419600" y="1981200"/>
            <a:ext cx="4571999" cy="415498"/>
          </a:xfrm>
          <a:prstGeom prst="rect">
            <a:avLst/>
          </a:prstGeom>
        </p:spPr>
        <p:txBody>
          <a:bodyPr wrap="square">
            <a:spAutoFit/>
          </a:bodyPr>
          <a:lstStyle/>
          <a:p>
            <a:r>
              <a:rPr lang="pl-PL" sz="1050" smtClean="0">
                <a:latin typeface="Calibri" pitchFamily="34" charset="0"/>
              </a:rPr>
              <a:t>A full range of user-friendly GUIs is provided to enable service creation, instantiation and access. A comprehensive online user guide is also available.</a:t>
            </a:r>
          </a:p>
        </p:txBody>
      </p:sp>
      <p:grpSp>
        <p:nvGrpSpPr>
          <p:cNvPr id="192" name="Grupa 191"/>
          <p:cNvGrpSpPr/>
          <p:nvPr/>
        </p:nvGrpSpPr>
        <p:grpSpPr>
          <a:xfrm>
            <a:off x="3810000" y="2818470"/>
            <a:ext cx="5103665" cy="2134531"/>
            <a:chOff x="3962400" y="2818470"/>
            <a:chExt cx="5103665" cy="2134531"/>
          </a:xfrm>
        </p:grpSpPr>
        <p:sp>
          <p:nvSpPr>
            <p:cNvPr id="106" name="Prostokąt zaokrąglony 105"/>
            <p:cNvSpPr/>
            <p:nvPr/>
          </p:nvSpPr>
          <p:spPr bwMode="auto">
            <a:xfrm>
              <a:off x="4270375" y="2819400"/>
              <a:ext cx="3654425" cy="2133601"/>
            </a:xfrm>
            <a:prstGeom prst="roundRect">
              <a:avLst>
                <a:gd name="adj" fmla="val 3637"/>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sp>
          <p:nvSpPr>
            <p:cNvPr id="128" name="Prostokąt zaokrąglony 127"/>
            <p:cNvSpPr/>
            <p:nvPr/>
          </p:nvSpPr>
          <p:spPr bwMode="auto">
            <a:xfrm>
              <a:off x="4360236" y="3924647"/>
              <a:ext cx="3419530" cy="875954"/>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pic>
          <p:nvPicPr>
            <p:cNvPr id="137" name="Obraz 199" descr="admin.png"/>
            <p:cNvPicPr>
              <a:picLocks noChangeAspect="1"/>
            </p:cNvPicPr>
            <p:nvPr/>
          </p:nvPicPr>
          <p:blipFill>
            <a:blip r:embed="rId9" cstate="print"/>
            <a:srcRect/>
            <a:stretch>
              <a:fillRect/>
            </a:stretch>
          </p:blipFill>
          <p:spPr bwMode="auto">
            <a:xfrm>
              <a:off x="4452593" y="4275438"/>
              <a:ext cx="316276" cy="403793"/>
            </a:xfrm>
            <a:prstGeom prst="rect">
              <a:avLst/>
            </a:prstGeom>
            <a:noFill/>
            <a:ln w="9525">
              <a:noFill/>
              <a:miter lim="800000"/>
              <a:headEnd/>
              <a:tailEnd/>
            </a:ln>
          </p:spPr>
        </p:pic>
        <p:pic>
          <p:nvPicPr>
            <p:cNvPr id="138" name="Obraz 200" descr="admin.png"/>
            <p:cNvPicPr>
              <a:picLocks noChangeAspect="1"/>
            </p:cNvPicPr>
            <p:nvPr/>
          </p:nvPicPr>
          <p:blipFill>
            <a:blip r:embed="rId10" cstate="print"/>
            <a:srcRect/>
            <a:stretch>
              <a:fillRect/>
            </a:stretch>
          </p:blipFill>
          <p:spPr bwMode="auto">
            <a:xfrm>
              <a:off x="4899714" y="4285828"/>
              <a:ext cx="298850" cy="383012"/>
            </a:xfrm>
            <a:prstGeom prst="rect">
              <a:avLst/>
            </a:prstGeom>
            <a:noFill/>
            <a:ln w="9525">
              <a:noFill/>
              <a:miter lim="800000"/>
              <a:headEnd/>
              <a:tailEnd/>
            </a:ln>
          </p:spPr>
        </p:pic>
        <p:sp>
          <p:nvSpPr>
            <p:cNvPr id="130" name="pole tekstowe 291"/>
            <p:cNvSpPr txBox="1">
              <a:spLocks noChangeArrowheads="1"/>
            </p:cNvSpPr>
            <p:nvPr/>
          </p:nvSpPr>
          <p:spPr bwMode="auto">
            <a:xfrm>
              <a:off x="5138393" y="3934446"/>
              <a:ext cx="1951580"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Atmosphere Registry (AIR)</a:t>
              </a:r>
              <a:endParaRPr lang="en-US" sz="1200">
                <a:latin typeface="Calibri" pitchFamily="34" charset="0"/>
              </a:endParaRPr>
            </a:p>
          </p:txBody>
        </p:sp>
        <p:pic>
          <p:nvPicPr>
            <p:cNvPr id="133" name="Obraz 132" descr="servers.png"/>
            <p:cNvPicPr>
              <a:picLocks noChangeAspect="1"/>
            </p:cNvPicPr>
            <p:nvPr/>
          </p:nvPicPr>
          <p:blipFill>
            <a:blip r:embed="rId11" cstate="print"/>
            <a:stretch>
              <a:fillRect/>
            </a:stretch>
          </p:blipFill>
          <p:spPr>
            <a:xfrm>
              <a:off x="5329409" y="4260689"/>
              <a:ext cx="433290" cy="433290"/>
            </a:xfrm>
            <a:prstGeom prst="rect">
              <a:avLst/>
            </a:prstGeom>
          </p:spPr>
        </p:pic>
        <p:pic>
          <p:nvPicPr>
            <p:cNvPr id="134" name="Obraz 133" descr="servers.png"/>
            <p:cNvPicPr>
              <a:picLocks noChangeAspect="1"/>
            </p:cNvPicPr>
            <p:nvPr/>
          </p:nvPicPr>
          <p:blipFill>
            <a:blip r:embed="rId11" cstate="print"/>
            <a:stretch>
              <a:fillRect/>
            </a:stretch>
          </p:blipFill>
          <p:spPr>
            <a:xfrm>
              <a:off x="5893544" y="4260689"/>
              <a:ext cx="433290" cy="433290"/>
            </a:xfrm>
            <a:prstGeom prst="rect">
              <a:avLst/>
            </a:prstGeom>
          </p:spPr>
        </p:pic>
        <p:pic>
          <p:nvPicPr>
            <p:cNvPr id="121" name="Obraz 120" descr="1399565533_012.png"/>
            <p:cNvPicPr>
              <a:picLocks noChangeAspect="1"/>
            </p:cNvPicPr>
            <p:nvPr/>
          </p:nvPicPr>
          <p:blipFill>
            <a:blip r:embed="rId12" cstate="print"/>
            <a:stretch>
              <a:fillRect/>
            </a:stretch>
          </p:blipFill>
          <p:spPr>
            <a:xfrm>
              <a:off x="6457679" y="4230267"/>
              <a:ext cx="494134" cy="494134"/>
            </a:xfrm>
            <a:prstGeom prst="rect">
              <a:avLst/>
            </a:prstGeom>
          </p:spPr>
        </p:pic>
        <p:pic>
          <p:nvPicPr>
            <p:cNvPr id="125" name="Obraz 124" descr="1399565533_012.png"/>
            <p:cNvPicPr>
              <a:picLocks noChangeAspect="1"/>
            </p:cNvPicPr>
            <p:nvPr/>
          </p:nvPicPr>
          <p:blipFill>
            <a:blip r:embed="rId13" cstate="print"/>
            <a:stretch>
              <a:fillRect/>
            </a:stretch>
          </p:blipFill>
          <p:spPr>
            <a:xfrm>
              <a:off x="7082659" y="4230267"/>
              <a:ext cx="494134" cy="494134"/>
            </a:xfrm>
            <a:prstGeom prst="rect">
              <a:avLst/>
            </a:prstGeom>
          </p:spPr>
        </p:pic>
        <p:sp>
          <p:nvSpPr>
            <p:cNvPr id="111" name="pole tekstowe 291"/>
            <p:cNvSpPr txBox="1">
              <a:spLocks noChangeArrowheads="1"/>
            </p:cNvSpPr>
            <p:nvPr/>
          </p:nvSpPr>
          <p:spPr bwMode="auto">
            <a:xfrm>
              <a:off x="5274636" y="2819401"/>
              <a:ext cx="1567132" cy="276989"/>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Atmosphere</a:t>
              </a:r>
              <a:endParaRPr lang="en-US" sz="1200">
                <a:latin typeface="Calibri" pitchFamily="34" charset="0"/>
              </a:endParaRPr>
            </a:p>
          </p:txBody>
        </p:sp>
        <p:cxnSp>
          <p:nvCxnSpPr>
            <p:cNvPr id="115" name="Łącznik prosty 114"/>
            <p:cNvCxnSpPr/>
            <p:nvPr/>
          </p:nvCxnSpPr>
          <p:spPr bwMode="auto">
            <a:xfrm>
              <a:off x="4148039" y="3390750"/>
              <a:ext cx="248451"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sp>
          <p:nvSpPr>
            <p:cNvPr id="116" name="Elipsa 115"/>
            <p:cNvSpPr/>
            <p:nvPr/>
          </p:nvSpPr>
          <p:spPr bwMode="auto">
            <a:xfrm>
              <a:off x="3962400" y="3297922"/>
              <a:ext cx="185639" cy="185657"/>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5" name="Prostokąt zaokrąglony 144"/>
            <p:cNvSpPr/>
            <p:nvPr/>
          </p:nvSpPr>
          <p:spPr bwMode="auto">
            <a:xfrm>
              <a:off x="4383503" y="3146223"/>
              <a:ext cx="3396264" cy="652373"/>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6" name="pole tekstowe 291"/>
            <p:cNvSpPr txBox="1">
              <a:spLocks noChangeArrowheads="1"/>
            </p:cNvSpPr>
            <p:nvPr/>
          </p:nvSpPr>
          <p:spPr bwMode="auto">
            <a:xfrm>
              <a:off x="4751923" y="3222532"/>
              <a:ext cx="2901070" cy="461655"/>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Ruby on Rails controller layer</a:t>
              </a:r>
            </a:p>
            <a:p>
              <a:pPr algn="ctr"/>
              <a:r>
                <a:rPr lang="pl-PL" sz="1200" smtClean="0">
                  <a:latin typeface="Calibri" pitchFamily="34" charset="0"/>
                </a:rPr>
                <a:t>(core Atmosphere logic)</a:t>
              </a:r>
              <a:endParaRPr lang="en-US" sz="1200">
                <a:latin typeface="Calibri" pitchFamily="34" charset="0"/>
              </a:endParaRPr>
            </a:p>
          </p:txBody>
        </p:sp>
        <p:pic>
          <p:nvPicPr>
            <p:cNvPr id="147" name="Picture 2" descr="Rails"/>
            <p:cNvPicPr>
              <a:picLocks noChangeAspect="1" noChangeArrowheads="1"/>
            </p:cNvPicPr>
            <p:nvPr/>
          </p:nvPicPr>
          <p:blipFill>
            <a:blip r:embed="rId14" cstate="print"/>
            <a:srcRect/>
            <a:stretch>
              <a:fillRect/>
            </a:stretch>
          </p:blipFill>
          <p:spPr bwMode="auto">
            <a:xfrm>
              <a:off x="4458727" y="3222532"/>
              <a:ext cx="398931" cy="508981"/>
            </a:xfrm>
            <a:prstGeom prst="rect">
              <a:avLst/>
            </a:prstGeom>
            <a:noFill/>
          </p:spPr>
        </p:pic>
        <p:grpSp>
          <p:nvGrpSpPr>
            <p:cNvPr id="179" name="Grupa 178"/>
            <p:cNvGrpSpPr/>
            <p:nvPr/>
          </p:nvGrpSpPr>
          <p:grpSpPr>
            <a:xfrm>
              <a:off x="8305800" y="2818470"/>
              <a:ext cx="685800" cy="1595428"/>
              <a:chOff x="8140974" y="2818470"/>
              <a:chExt cx="685800" cy="1595428"/>
            </a:xfrm>
          </p:grpSpPr>
          <p:grpSp>
            <p:nvGrpSpPr>
              <p:cNvPr id="165" name="Grupa 356"/>
              <p:cNvGrpSpPr/>
              <p:nvPr/>
            </p:nvGrpSpPr>
            <p:grpSpPr>
              <a:xfrm>
                <a:off x="8140974" y="2818470"/>
                <a:ext cx="685800" cy="479452"/>
                <a:chOff x="6236270" y="4758633"/>
                <a:chExt cx="505440" cy="349632"/>
              </a:xfrm>
            </p:grpSpPr>
            <p:sp>
              <p:nvSpPr>
                <p:cNvPr id="169" name="Prostokąt zaokrąglony 168"/>
                <p:cNvSpPr/>
                <p:nvPr/>
              </p:nvSpPr>
              <p:spPr bwMode="auto">
                <a:xfrm>
                  <a:off x="6236270" y="4758633"/>
                  <a:ext cx="505440" cy="349632"/>
                </a:xfrm>
                <a:prstGeom prst="roundRect">
                  <a:avLst>
                    <a:gd name="adj" fmla="val 11018"/>
                  </a:avLst>
                </a:prstGeom>
                <a:solidFill>
                  <a:srgbClr val="FAC090">
                    <a:alpha val="49804"/>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0" name="Obraz 86" descr="1368547005_server.png"/>
                <p:cNvPicPr>
                  <a:picLocks noChangeAspect="1"/>
                </p:cNvPicPr>
                <p:nvPr/>
              </p:nvPicPr>
              <p:blipFill>
                <a:blip r:embed="rId1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173" name="Grupa 356"/>
              <p:cNvGrpSpPr/>
              <p:nvPr/>
            </p:nvGrpSpPr>
            <p:grpSpPr>
              <a:xfrm>
                <a:off x="8140974" y="3376458"/>
                <a:ext cx="685800" cy="479452"/>
                <a:chOff x="6236270" y="4758633"/>
                <a:chExt cx="505440" cy="349632"/>
              </a:xfrm>
            </p:grpSpPr>
            <p:sp>
              <p:nvSpPr>
                <p:cNvPr id="174" name="Prostokąt zaokrąglony 173"/>
                <p:cNvSpPr/>
                <p:nvPr/>
              </p:nvSpPr>
              <p:spPr bwMode="auto">
                <a:xfrm>
                  <a:off x="6236270" y="4758633"/>
                  <a:ext cx="505440" cy="349632"/>
                </a:xfrm>
                <a:prstGeom prst="roundRect">
                  <a:avLst>
                    <a:gd name="adj" fmla="val 11018"/>
                  </a:avLst>
                </a:prstGeom>
                <a:solidFill>
                  <a:schemeClr val="accent3">
                    <a:lumMod val="20000"/>
                    <a:lumOff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5" name="Obraz 86" descr="1368547005_server.png"/>
                <p:cNvPicPr>
                  <a:picLocks noChangeAspect="1"/>
                </p:cNvPicPr>
                <p:nvPr/>
              </p:nvPicPr>
              <p:blipFill>
                <a:blip r:embed="rId15" cstate="print"/>
                <a:srcRect/>
                <a:stretch>
                  <a:fillRect/>
                </a:stretch>
              </p:blipFill>
              <p:spPr bwMode="auto">
                <a:xfrm>
                  <a:off x="6364705" y="4793498"/>
                  <a:ext cx="255527" cy="255554"/>
                </a:xfrm>
                <a:prstGeom prst="rect">
                  <a:avLst/>
                </a:prstGeom>
                <a:noFill/>
                <a:ln w="9525">
                  <a:noFill/>
                  <a:miter lim="800000"/>
                  <a:headEnd/>
                  <a:tailEnd/>
                </a:ln>
              </p:spPr>
            </p:pic>
          </p:grpSp>
          <p:grpSp>
            <p:nvGrpSpPr>
              <p:cNvPr id="176" name="Grupa 356"/>
              <p:cNvGrpSpPr/>
              <p:nvPr/>
            </p:nvGrpSpPr>
            <p:grpSpPr>
              <a:xfrm>
                <a:off x="8140974" y="3934446"/>
                <a:ext cx="685800" cy="479452"/>
                <a:chOff x="6236270" y="4758633"/>
                <a:chExt cx="505440" cy="349632"/>
              </a:xfrm>
            </p:grpSpPr>
            <p:sp>
              <p:nvSpPr>
                <p:cNvPr id="177" name="Prostokąt zaokrąglony 176"/>
                <p:cNvSpPr/>
                <p:nvPr/>
              </p:nvSpPr>
              <p:spPr bwMode="auto">
                <a:xfrm>
                  <a:off x="6236270" y="4758633"/>
                  <a:ext cx="505440" cy="349632"/>
                </a:xfrm>
                <a:prstGeom prst="roundRect">
                  <a:avLst>
                    <a:gd name="adj" fmla="val 11018"/>
                  </a:avLst>
                </a:prstGeom>
                <a:solidFill>
                  <a:srgbClr val="0070C0">
                    <a:alpha val="10000"/>
                  </a:srgbClr>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78" name="Obraz 86" descr="1368547005_server.png"/>
                <p:cNvPicPr>
                  <a:picLocks noChangeAspect="1"/>
                </p:cNvPicPr>
                <p:nvPr/>
              </p:nvPicPr>
              <p:blipFill>
                <a:blip r:embed="rId15" cstate="print"/>
                <a:srcRect/>
                <a:stretch>
                  <a:fillRect/>
                </a:stretch>
              </p:blipFill>
              <p:spPr bwMode="auto">
                <a:xfrm>
                  <a:off x="6364705" y="4793498"/>
                  <a:ext cx="255527" cy="255554"/>
                </a:xfrm>
                <a:prstGeom prst="rect">
                  <a:avLst/>
                </a:prstGeom>
                <a:noFill/>
                <a:ln w="9525">
                  <a:noFill/>
                  <a:miter lim="800000"/>
                  <a:headEnd/>
                  <a:tailEnd/>
                </a:ln>
              </p:spPr>
            </p:pic>
          </p:grpSp>
        </p:grpSp>
        <p:sp>
          <p:nvSpPr>
            <p:cNvPr id="180" name="pole tekstowe 291"/>
            <p:cNvSpPr txBox="1">
              <a:spLocks noChangeArrowheads="1"/>
            </p:cNvSpPr>
            <p:nvPr/>
          </p:nvSpPr>
          <p:spPr bwMode="auto">
            <a:xfrm>
              <a:off x="8153400" y="4415145"/>
              <a:ext cx="912665" cy="461655"/>
            </a:xfrm>
            <a:prstGeom prst="rect">
              <a:avLst/>
            </a:prstGeom>
            <a:noFill/>
            <a:ln w="9525">
              <a:noFill/>
              <a:miter lim="800000"/>
              <a:headEnd/>
              <a:tailEnd/>
            </a:ln>
          </p:spPr>
          <p:txBody>
            <a:bodyPr wrap="square" lIns="91430" tIns="45715" rIns="91430" bIns="45715">
              <a:spAutoFit/>
            </a:bodyPr>
            <a:lstStyle/>
            <a:p>
              <a:pPr algn="ctr"/>
              <a:r>
                <a:rPr lang="pl-PL" sz="1200" smtClean="0">
                  <a:latin typeface="Calibri" pitchFamily="34" charset="0"/>
                </a:rPr>
                <a:t>Cloud</a:t>
              </a:r>
            </a:p>
            <a:p>
              <a:pPr algn="ctr"/>
              <a:r>
                <a:rPr lang="pl-PL" sz="1200" smtClean="0">
                  <a:latin typeface="Calibri" pitchFamily="34" charset="0"/>
                </a:rPr>
                <a:t>sites</a:t>
              </a:r>
              <a:endParaRPr lang="en-US" sz="1200">
                <a:latin typeface="Calibri" pitchFamily="34" charset="0"/>
              </a:endParaRPr>
            </a:p>
          </p:txBody>
        </p:sp>
        <p:grpSp>
          <p:nvGrpSpPr>
            <p:cNvPr id="191" name="Grupa 190"/>
            <p:cNvGrpSpPr/>
            <p:nvPr/>
          </p:nvGrpSpPr>
          <p:grpSpPr>
            <a:xfrm>
              <a:off x="7774136" y="3048000"/>
              <a:ext cx="531664" cy="1066800"/>
              <a:chOff x="7774136" y="3048000"/>
              <a:chExt cx="531664" cy="1066800"/>
            </a:xfrm>
          </p:grpSpPr>
          <p:cxnSp>
            <p:nvCxnSpPr>
              <p:cNvPr id="181" name="Łącznik prosty 180"/>
              <p:cNvCxnSpPr/>
              <p:nvPr/>
            </p:nvCxnSpPr>
            <p:spPr bwMode="auto">
              <a:xfrm flipH="1">
                <a:off x="7774136" y="3505200"/>
                <a:ext cx="304799"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183" name="Łącznik prosty 182"/>
              <p:cNvCxnSpPr/>
              <p:nvPr/>
            </p:nvCxnSpPr>
            <p:spPr bwMode="auto">
              <a:xfrm flipH="1">
                <a:off x="8078935" y="3048000"/>
                <a:ext cx="226865"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184" name="Łącznik prosty 183"/>
              <p:cNvCxnSpPr/>
              <p:nvPr/>
            </p:nvCxnSpPr>
            <p:spPr bwMode="auto">
              <a:xfrm flipH="1">
                <a:off x="8078935" y="3581400"/>
                <a:ext cx="226865"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185" name="Łącznik prosty 184"/>
              <p:cNvCxnSpPr/>
              <p:nvPr/>
            </p:nvCxnSpPr>
            <p:spPr bwMode="auto">
              <a:xfrm flipH="1">
                <a:off x="8078935" y="4114800"/>
                <a:ext cx="226865" cy="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cxnSp>
            <p:nvCxnSpPr>
              <p:cNvPr id="186" name="Łącznik prosty 185"/>
              <p:cNvCxnSpPr/>
              <p:nvPr/>
            </p:nvCxnSpPr>
            <p:spPr bwMode="auto">
              <a:xfrm>
                <a:off x="8078935" y="3048000"/>
                <a:ext cx="0" cy="1066800"/>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grpSp>
      </p:grpSp>
      <p:sp>
        <p:nvSpPr>
          <p:cNvPr id="193" name="Strzałka w dół 192"/>
          <p:cNvSpPr/>
          <p:nvPr/>
        </p:nvSpPr>
        <p:spPr>
          <a:xfrm>
            <a:off x="3834646" y="2396697"/>
            <a:ext cx="134881" cy="820025"/>
          </a:xfrm>
          <a:prstGeom prst="down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Strzałka w prawo 193"/>
          <p:cNvSpPr/>
          <p:nvPr/>
        </p:nvSpPr>
        <p:spPr>
          <a:xfrm>
            <a:off x="1371599" y="3314550"/>
            <a:ext cx="2362201" cy="152400"/>
          </a:xfrm>
          <a:prstGeom prst="right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Prostokąt 194"/>
          <p:cNvSpPr/>
          <p:nvPr/>
        </p:nvSpPr>
        <p:spPr>
          <a:xfrm>
            <a:off x="1295400" y="2514600"/>
            <a:ext cx="2624040" cy="738664"/>
          </a:xfrm>
          <a:prstGeom prst="rect">
            <a:avLst/>
          </a:prstGeom>
        </p:spPr>
        <p:txBody>
          <a:bodyPr wrap="square">
            <a:spAutoFit/>
          </a:bodyPr>
          <a:lstStyle/>
          <a:p>
            <a:r>
              <a:rPr lang="pl-PL" sz="1050" smtClean="0">
                <a:latin typeface="Calibri" pitchFamily="34" charset="0"/>
              </a:rPr>
              <a:t>The GUIs work by invoking a secure RESTful API  which is exposed by the Atmosphere host. We refer to this API as the </a:t>
            </a:r>
            <a:r>
              <a:rPr lang="pl-PL" sz="1050" b="1" smtClean="0">
                <a:latin typeface="Calibri" pitchFamily="34" charset="0"/>
              </a:rPr>
              <a:t>Cloud Facade</a:t>
            </a:r>
            <a:r>
              <a:rPr lang="pl-PL" sz="1050" smtClean="0">
                <a:latin typeface="Calibri" pitchFamily="34" charset="0"/>
              </a:rPr>
              <a:t>.</a:t>
            </a:r>
          </a:p>
        </p:txBody>
      </p:sp>
      <p:sp>
        <p:nvSpPr>
          <p:cNvPr id="196" name="Prostokąt 195"/>
          <p:cNvSpPr/>
          <p:nvPr/>
        </p:nvSpPr>
        <p:spPr>
          <a:xfrm>
            <a:off x="1295399" y="3505200"/>
            <a:ext cx="2822576" cy="1061829"/>
          </a:xfrm>
          <a:prstGeom prst="rect">
            <a:avLst/>
          </a:prstGeom>
        </p:spPr>
        <p:txBody>
          <a:bodyPr wrap="square">
            <a:spAutoFit/>
          </a:bodyPr>
          <a:lstStyle/>
          <a:p>
            <a:r>
              <a:rPr lang="pl-PL" sz="1050" smtClean="0">
                <a:latin typeface="Calibri" pitchFamily="34" charset="0"/>
              </a:rPr>
              <a:t>Any operation which can be performed using the GUI may also be invoked programmatically by tools acting on behalf of the platform user – this includes standalone applications and workflow management environments (which VPH-Share also provides).</a:t>
            </a:r>
          </a:p>
        </p:txBody>
      </p:sp>
      <p:sp>
        <p:nvSpPr>
          <p:cNvPr id="197" name="Strzałka w prawo 196"/>
          <p:cNvSpPr/>
          <p:nvPr/>
        </p:nvSpPr>
        <p:spPr>
          <a:xfrm>
            <a:off x="1140887" y="1066800"/>
            <a:ext cx="611713" cy="152400"/>
          </a:xfrm>
          <a:prstGeom prst="rightArrow">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79551390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3275</TotalTime>
  <Words>2897</Words>
  <Application>Microsoft Office PowerPoint</Application>
  <PresentationFormat>Pokaz na ekranie (4:3)</PresentationFormat>
  <Paragraphs>430</Paragraphs>
  <Slides>17</Slides>
  <Notes>11</Notes>
  <HiddenSlides>0</HiddenSlides>
  <MMClips>0</MMClips>
  <ScaleCrop>false</ScaleCrop>
  <HeadingPairs>
    <vt:vector size="4" baseType="variant">
      <vt:variant>
        <vt:lpstr>Motyw</vt:lpstr>
      </vt:variant>
      <vt:variant>
        <vt:i4>1</vt:i4>
      </vt:variant>
      <vt:variant>
        <vt:lpstr>Tytuły slajdów</vt:lpstr>
      </vt:variant>
      <vt:variant>
        <vt:i4>17</vt:i4>
      </vt:variant>
    </vt:vector>
  </HeadingPairs>
  <TitlesOfParts>
    <vt:vector size="18" baseType="lpstr">
      <vt:lpstr>Office Theme</vt:lpstr>
      <vt:lpstr>Development, Execution and Sharing of VPH Applications in the Cloud with the Atmosphere Platform</vt:lpstr>
      <vt:lpstr>Scientific objectives</vt:lpstr>
      <vt:lpstr>Slajd 3</vt:lpstr>
      <vt:lpstr>Basic functionality of the cloud platform</vt:lpstr>
      <vt:lpstr>VPH-Share Computational Cloud: developers’ view</vt:lpstr>
      <vt:lpstr>VPH-Share Computational Cloud: end users’ view</vt:lpstr>
      <vt:lpstr>Slajd 7</vt:lpstr>
      <vt:lpstr>Slajd 8</vt:lpstr>
      <vt:lpstr>Slajd 9</vt:lpstr>
      <vt:lpstr>Domain-based service proxy</vt:lpstr>
      <vt:lpstr>Shared and scalable services – smart utilization of hardware resources</vt:lpstr>
      <vt:lpstr>Cloud billing logic</vt:lpstr>
      <vt:lpstr>Slajd 13</vt:lpstr>
      <vt:lpstr>Slajd 14</vt:lpstr>
      <vt:lpstr>Summary: challenges and solutions</vt:lpstr>
      <vt:lpstr>Slajd 16</vt:lpstr>
      <vt:lpstr>For further information…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Norman</dc:creator>
  <cp:lastModifiedBy>admin</cp:lastModifiedBy>
  <cp:revision>387</cp:revision>
  <dcterms:created xsi:type="dcterms:W3CDTF">2006-08-16T00:00:00Z</dcterms:created>
  <dcterms:modified xsi:type="dcterms:W3CDTF">2014-09-10T15:25:41Z</dcterms:modified>
</cp:coreProperties>
</file>