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64" r:id="rId3"/>
    <p:sldId id="365" r:id="rId4"/>
    <p:sldId id="366" r:id="rId5"/>
    <p:sldId id="367" r:id="rId6"/>
    <p:sldId id="368" r:id="rId7"/>
    <p:sldId id="369" r:id="rId8"/>
    <p:sldId id="375" r:id="rId9"/>
    <p:sldId id="370" r:id="rId10"/>
    <p:sldId id="371" r:id="rId11"/>
    <p:sldId id="374" r:id="rId12"/>
    <p:sldId id="376" r:id="rId13"/>
    <p:sldId id="378" r:id="rId14"/>
    <p:sldId id="372" r:id="rId15"/>
    <p:sldId id="377" r:id="rId16"/>
    <p:sldId id="3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8A8AFA8-E684-2D40-A254-8860CC4C1C05}">
          <p14:sldIdLst>
            <p14:sldId id="256"/>
            <p14:sldId id="364"/>
            <p14:sldId id="365"/>
            <p14:sldId id="366"/>
            <p14:sldId id="367"/>
            <p14:sldId id="368"/>
            <p14:sldId id="369"/>
            <p14:sldId id="375"/>
            <p14:sldId id="370"/>
            <p14:sldId id="371"/>
            <p14:sldId id="374"/>
            <p14:sldId id="376"/>
            <p14:sldId id="378"/>
            <p14:sldId id="372"/>
            <p14:sldId id="377"/>
            <p14:sldId id="3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44AD"/>
    <a:srgbClr val="385D8A"/>
    <a:srgbClr val="24AF68"/>
    <a:srgbClr val="FF0000"/>
    <a:srgbClr val="FF6600"/>
    <a:srgbClr val="FAC090"/>
    <a:srgbClr val="2C3E50"/>
    <a:srgbClr val="FFFFFF"/>
    <a:srgbClr val="ECF0F1"/>
    <a:srgbClr val="216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2503" autoAdjust="0"/>
  </p:normalViewPr>
  <p:slideViewPr>
    <p:cSldViewPr snapToObjects="1">
      <p:cViewPr varScale="1">
        <p:scale>
          <a:sx n="94" d="100"/>
          <a:sy n="94" d="100"/>
        </p:scale>
        <p:origin x="-10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BA91D-210D-EF44-9036-0E6FF7509076}" type="datetimeFigureOut">
              <a:rPr lang="en-US" smtClean="0"/>
              <a:pPr/>
              <a:t>9/11/2014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E961B-02E8-1E4C-86C7-DE53D996FE9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4426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7602C-15BC-D048-80AB-0E4FE9D8119E}" type="datetimeFigureOut">
              <a:rPr lang="en-US" smtClean="0"/>
              <a:pPr/>
              <a:t>9/11/2014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462FF-2BC6-B34F-ABED-AA6D55A899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232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999999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799" y="1923387"/>
            <a:ext cx="7401889" cy="1353213"/>
          </a:xfrm>
        </p:spPr>
        <p:txBody>
          <a:bodyPr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799" y="3450051"/>
            <a:ext cx="7407193" cy="96954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66800" y="4597569"/>
            <a:ext cx="7407275" cy="685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4866"/>
            <a:ext cx="1412377" cy="9596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63"/>
          <a:stretch/>
        </p:blipFill>
        <p:spPr>
          <a:xfrm>
            <a:off x="209745" y="5542201"/>
            <a:ext cx="1542855" cy="1219200"/>
          </a:xfrm>
          <a:prstGeom prst="rect">
            <a:avLst/>
          </a:prstGeom>
        </p:spPr>
      </p:pic>
      <p:pic>
        <p:nvPicPr>
          <p:cNvPr id="12" name="Immagine 9" descr="health.png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48600" y="6286341"/>
            <a:ext cx="11430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 Grey Slide"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vph_share_icon_128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66799" y="1923387"/>
            <a:ext cx="7401889" cy="743613"/>
          </a:xfrm>
        </p:spPr>
        <p:txBody>
          <a:bodyPr anchor="t"/>
          <a:lstStyle>
            <a:lvl1pPr>
              <a:defRPr sz="3600" baseline="0">
                <a:solidFill>
                  <a:srgbClr val="E0E0E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798" y="3429000"/>
            <a:ext cx="7407193" cy="129539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0E0E0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Subsubtitle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667000"/>
            <a:ext cx="7402513" cy="60960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rgbClr val="E0E0E0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GB" dirty="0" smtClean="0"/>
              <a:t>Click to edit </a:t>
            </a:r>
            <a:r>
              <a:rPr lang="en-GB" dirty="0" err="1" smtClean="0"/>
              <a:t>SubTitle</a:t>
            </a:r>
            <a:endParaRPr lang="en-GB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5528693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61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Blue Slide">
    <p:bg>
      <p:bgPr>
        <a:solidFill>
          <a:srgbClr val="1F62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pic>
        <p:nvPicPr>
          <p:cNvPr id="14" name="Picture 13" descr="vph_share_icon_128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1066799" y="1923387"/>
            <a:ext cx="7401889" cy="743613"/>
          </a:xfrm>
        </p:spPr>
        <p:txBody>
          <a:bodyPr anchor="t"/>
          <a:lstStyle>
            <a:lvl1pPr>
              <a:defRPr sz="3600" baseline="0">
                <a:solidFill>
                  <a:srgbClr val="E0E0E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798" y="3429000"/>
            <a:ext cx="7407193" cy="129539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0E0E0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Subsubtitle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667000"/>
            <a:ext cx="7402513" cy="60960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rgbClr val="E0E0E0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GB" dirty="0" smtClean="0"/>
              <a:t>Click to edit </a:t>
            </a:r>
            <a:r>
              <a:rPr lang="en-GB" dirty="0" err="1" smtClean="0"/>
              <a:t>SubTitle</a:t>
            </a:r>
            <a:endParaRPr lang="en-GB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3709034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0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Green Slide">
    <p:bg>
      <p:bgPr>
        <a:solidFill>
          <a:srgbClr val="27A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pic>
        <p:nvPicPr>
          <p:cNvPr id="14" name="Picture 13" descr="vph_share_icon_128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66799" y="1923387"/>
            <a:ext cx="7401889" cy="743613"/>
          </a:xfrm>
        </p:spPr>
        <p:txBody>
          <a:bodyPr anchor="t"/>
          <a:lstStyle>
            <a:lvl1pPr>
              <a:defRPr sz="3600" baseline="0">
                <a:solidFill>
                  <a:srgbClr val="E0E0E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798" y="3429000"/>
            <a:ext cx="7407193" cy="129539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0E0E0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Subsubtitle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667000"/>
            <a:ext cx="7402513" cy="60960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rgbClr val="E0E0E0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GB" dirty="0" smtClean="0"/>
              <a:t>Click to edit </a:t>
            </a:r>
            <a:r>
              <a:rPr lang="en-GB" dirty="0" err="1" smtClean="0"/>
              <a:t>SubTitle</a:t>
            </a:r>
            <a:endParaRPr lang="en-GB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71066791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81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Red Slide">
    <p:bg>
      <p:bgPr>
        <a:solidFill>
          <a:srgbClr val="C0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pic>
        <p:nvPicPr>
          <p:cNvPr id="14" name="Picture 13" descr="vph_share_icon_128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066799" y="1923387"/>
            <a:ext cx="7401889" cy="743613"/>
          </a:xfrm>
        </p:spPr>
        <p:txBody>
          <a:bodyPr anchor="t"/>
          <a:lstStyle>
            <a:lvl1pPr>
              <a:defRPr sz="3600" baseline="0">
                <a:solidFill>
                  <a:srgbClr val="E0E0E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798" y="3429000"/>
            <a:ext cx="7407193" cy="129539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0E0E0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Subsubtitle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667000"/>
            <a:ext cx="7402513" cy="60960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rgbClr val="E0E0E0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GB" dirty="0" smtClean="0"/>
              <a:t>Click to edit </a:t>
            </a:r>
            <a:r>
              <a:rPr lang="en-GB" dirty="0" err="1" smtClean="0"/>
              <a:t>SubTitle</a:t>
            </a:r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036306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81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Purple Slide">
    <p:bg>
      <p:bgPr>
        <a:solidFill>
          <a:srgbClr val="8E44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pic>
        <p:nvPicPr>
          <p:cNvPr id="14" name="Picture 13" descr="vph_share_icon_128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66799" y="1923387"/>
            <a:ext cx="7401889" cy="743613"/>
          </a:xfrm>
        </p:spPr>
        <p:txBody>
          <a:bodyPr anchor="t"/>
          <a:lstStyle>
            <a:lvl1pPr>
              <a:defRPr sz="3600" baseline="0">
                <a:solidFill>
                  <a:srgbClr val="E0E0E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798" y="3429000"/>
            <a:ext cx="7407193" cy="129539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0E0E0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Subsubtitle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667000"/>
            <a:ext cx="7402513" cy="60960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rgbClr val="E0E0E0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GB" dirty="0" smtClean="0"/>
              <a:t>Click to edit </a:t>
            </a:r>
            <a:r>
              <a:rPr lang="en-GB" dirty="0" err="1" smtClean="0"/>
              <a:t>SubTitle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46594393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29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 Red Slide">
    <p:bg>
      <p:bgPr>
        <a:solidFill>
          <a:srgbClr val="7F8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pic>
        <p:nvPicPr>
          <p:cNvPr id="14" name="Picture 13" descr="vph_share_icon_128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66799" y="1923387"/>
            <a:ext cx="7401889" cy="743613"/>
          </a:xfrm>
        </p:spPr>
        <p:txBody>
          <a:bodyPr anchor="t"/>
          <a:lstStyle>
            <a:lvl1pPr>
              <a:defRPr sz="3600" baseline="0">
                <a:solidFill>
                  <a:srgbClr val="E0E0E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798" y="3429000"/>
            <a:ext cx="7407193" cy="129539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0E0E0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Subsubtitle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667000"/>
            <a:ext cx="7402513" cy="60960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rgbClr val="E0E0E0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GB" dirty="0" smtClean="0"/>
              <a:t>Click to edit </a:t>
            </a:r>
            <a:r>
              <a:rPr lang="en-GB" dirty="0" err="1" smtClean="0"/>
              <a:t>SubTitle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30982861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65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Orange Slide">
    <p:bg>
      <p:bgPr>
        <a:solidFill>
          <a:srgbClr val="F39C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pic>
        <p:nvPicPr>
          <p:cNvPr id="14" name="Picture 13" descr="vph_share_icon_128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1066799" y="1923387"/>
            <a:ext cx="7401889" cy="743613"/>
          </a:xfrm>
        </p:spPr>
        <p:txBody>
          <a:bodyPr anchor="t"/>
          <a:lstStyle>
            <a:lvl1pPr>
              <a:defRPr sz="3600" baseline="0">
                <a:solidFill>
                  <a:srgbClr val="51515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798" y="3429000"/>
            <a:ext cx="7407193" cy="129539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898989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Subsubtitle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667000"/>
            <a:ext cx="7402513" cy="60960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latin typeface="Open Sans"/>
                <a:cs typeface="Open Sans"/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3550600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3F3F3F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3F3F3F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3F3F3F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3F3F3F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3F3F3F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3F3F3F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3F3F3F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2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vph_share_icon_128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13" name="Rounded Rectangle 12"/>
          <p:cNvSpPr/>
          <p:nvPr userDrawn="1"/>
        </p:nvSpPr>
        <p:spPr>
          <a:xfrm>
            <a:off x="7239000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 descr="vph_share_icon_128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485" y="723900"/>
            <a:ext cx="772715" cy="8382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6248400" y="1134742"/>
            <a:ext cx="0" cy="478766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010400" y="3738856"/>
            <a:ext cx="1676400" cy="2177702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rgbClr val="3F3F3F"/>
                </a:solidFill>
              </a:defRPr>
            </a:lvl1pPr>
            <a:lvl2pPr>
              <a:defRPr>
                <a:solidFill>
                  <a:srgbClr val="E0E0E0"/>
                </a:solidFill>
              </a:defRPr>
            </a:lvl2pPr>
            <a:lvl3pPr>
              <a:defRPr>
                <a:solidFill>
                  <a:srgbClr val="E0E0E0"/>
                </a:solidFill>
              </a:defRPr>
            </a:lvl3pPr>
            <a:lvl4pPr>
              <a:defRPr>
                <a:solidFill>
                  <a:srgbClr val="E0E0E0"/>
                </a:solidFill>
              </a:defRPr>
            </a:lvl4pPr>
            <a:lvl5pPr>
              <a:defRPr>
                <a:solidFill>
                  <a:srgbClr val="E0E0E0"/>
                </a:solidFill>
              </a:defRPr>
            </a:lvl5pPr>
          </a:lstStyle>
          <a:p>
            <a:pPr lvl="0"/>
            <a:r>
              <a:rPr lang="en-GB" dirty="0" smtClean="0"/>
              <a:t>Contact Information</a:t>
            </a:r>
            <a:endParaRPr lang="en-GB" dirty="0"/>
          </a:p>
        </p:txBody>
      </p:sp>
      <p:sp>
        <p:nvSpPr>
          <p:cNvPr id="3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200106" y="1987620"/>
            <a:ext cx="1296988" cy="122363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Author Image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21945" y="4671902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rgbClr val="3F3F3F"/>
                </a:solidFill>
                <a:latin typeface="Open Sans Semibold"/>
                <a:cs typeface="Open Sans Semibold"/>
              </a:rPr>
              <a:t>Google+:</a:t>
            </a:r>
          </a:p>
          <a:p>
            <a:pPr algn="ctr"/>
            <a:r>
              <a:rPr lang="en-GB" sz="1100" u="none" dirty="0" smtClean="0">
                <a:solidFill>
                  <a:srgbClr val="999999"/>
                </a:solidFill>
                <a:latin typeface="Open Sans Semibold"/>
                <a:cs typeface="Open Sans Semibold"/>
              </a:rPr>
              <a:t>VPH-Share</a:t>
            </a:r>
          </a:p>
        </p:txBody>
      </p:sp>
      <p:pic>
        <p:nvPicPr>
          <p:cNvPr id="40" name="Picture 39" descr="email.pn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690" y="1961980"/>
            <a:ext cx="828000" cy="828000"/>
          </a:xfrm>
          <a:prstGeom prst="rect">
            <a:avLst/>
          </a:prstGeom>
        </p:spPr>
      </p:pic>
      <p:pic>
        <p:nvPicPr>
          <p:cNvPr id="44" name="Picture 6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264" y="3738856"/>
            <a:ext cx="812426" cy="81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 userDrawn="1"/>
        </p:nvSpPr>
        <p:spPr>
          <a:xfrm>
            <a:off x="2863463" y="2906431"/>
            <a:ext cx="9463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rgbClr val="3F3F3F"/>
                </a:solidFill>
                <a:latin typeface="Open Sans Semibold"/>
                <a:cs typeface="Open Sans Semibold"/>
              </a:rPr>
              <a:t>Twitter:</a:t>
            </a:r>
          </a:p>
          <a:p>
            <a:pPr algn="ctr"/>
            <a:r>
              <a:rPr lang="en-GB" sz="1100" dirty="0" smtClean="0">
                <a:solidFill>
                  <a:srgbClr val="999999"/>
                </a:solidFill>
                <a:latin typeface="Open Sans Semibold"/>
                <a:cs typeface="Open Sans Semibold"/>
              </a:rPr>
              <a:t>@</a:t>
            </a:r>
            <a:r>
              <a:rPr lang="en-GB" sz="1100" dirty="0" err="1" smtClean="0">
                <a:solidFill>
                  <a:srgbClr val="999999"/>
                </a:solidFill>
                <a:latin typeface="Open Sans Semibold"/>
                <a:cs typeface="Open Sans Semibold"/>
              </a:rPr>
              <a:t>vphshare</a:t>
            </a:r>
            <a:endParaRPr lang="en-GB" sz="1100" dirty="0" smtClean="0">
              <a:solidFill>
                <a:srgbClr val="999999"/>
              </a:solidFill>
              <a:latin typeface="Open Sans Semibold"/>
              <a:cs typeface="Open Sans Semibold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48" y="1987620"/>
            <a:ext cx="803074" cy="81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 userDrawn="1"/>
        </p:nvSpPr>
        <p:spPr>
          <a:xfrm>
            <a:off x="1483542" y="4685639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rgbClr val="3F3F3F"/>
                </a:solidFill>
                <a:latin typeface="Open Sans Semibold"/>
                <a:cs typeface="Open Sans Semibold"/>
              </a:rPr>
              <a:t>Facebook:</a:t>
            </a:r>
          </a:p>
          <a:p>
            <a:pPr algn="ctr"/>
            <a:r>
              <a:rPr lang="en-GB" sz="1100" dirty="0" smtClean="0">
                <a:solidFill>
                  <a:srgbClr val="999999"/>
                </a:solidFill>
                <a:latin typeface="Open Sans Semibold"/>
                <a:cs typeface="Open Sans Semibold"/>
              </a:rPr>
              <a:t>VPH-Share</a:t>
            </a:r>
          </a:p>
        </p:txBody>
      </p:sp>
      <p:pic>
        <p:nvPicPr>
          <p:cNvPr id="54" name="Picture 53" descr="facebook500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53" y="3744699"/>
            <a:ext cx="826789" cy="826789"/>
          </a:xfrm>
          <a:prstGeom prst="rect">
            <a:avLst/>
          </a:prstGeom>
        </p:spPr>
      </p:pic>
      <p:pic>
        <p:nvPicPr>
          <p:cNvPr id="55" name="Picture 54" descr="googleplus-revised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418" y="3744699"/>
            <a:ext cx="828000" cy="828000"/>
          </a:xfrm>
          <a:prstGeom prst="rect">
            <a:avLst/>
          </a:prstGeom>
        </p:spPr>
      </p:pic>
      <p:sp>
        <p:nvSpPr>
          <p:cNvPr id="56" name="TextBox 55"/>
          <p:cNvSpPr txBox="1"/>
          <p:nvPr userDrawn="1"/>
        </p:nvSpPr>
        <p:spPr>
          <a:xfrm>
            <a:off x="4024664" y="4650492"/>
            <a:ext cx="1421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rgbClr val="3F3F3F"/>
                </a:solidFill>
                <a:latin typeface="Open Sans Semibold"/>
                <a:cs typeface="Open Sans Semibold"/>
              </a:rPr>
              <a:t>Blog: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dirty="0" err="1" smtClean="0">
                <a:solidFill>
                  <a:srgbClr val="999999"/>
                </a:solidFill>
                <a:latin typeface="Open Sans Semibold"/>
                <a:cs typeface="Open Sans Semibold"/>
              </a:rPr>
              <a:t>vph-share.eu</a:t>
            </a:r>
            <a:r>
              <a:rPr lang="en-GB" sz="1100" u="none" dirty="0" smtClean="0">
                <a:solidFill>
                  <a:srgbClr val="999999"/>
                </a:solidFill>
                <a:latin typeface="Open Sans Semibold"/>
                <a:cs typeface="Open Sans Semibold"/>
              </a:rPr>
              <a:t>/blog</a:t>
            </a:r>
            <a:endParaRPr lang="en-GB" sz="1100" dirty="0" smtClean="0">
              <a:solidFill>
                <a:srgbClr val="999999"/>
              </a:solidFill>
              <a:latin typeface="Open Sans Semibold"/>
              <a:cs typeface="Open Sans Semibold"/>
            </a:endParaRPr>
          </a:p>
        </p:txBody>
      </p:sp>
      <p:sp>
        <p:nvSpPr>
          <p:cNvPr id="57" name="TextBox 56"/>
          <p:cNvSpPr txBox="1"/>
          <p:nvPr userDrawn="1"/>
        </p:nvSpPr>
        <p:spPr>
          <a:xfrm>
            <a:off x="3824781" y="2905492"/>
            <a:ext cx="17378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rgbClr val="3F3F3F"/>
                </a:solidFill>
                <a:latin typeface="Open Sans Semibold"/>
                <a:cs typeface="Open Sans Semibold"/>
              </a:rPr>
              <a:t>Email:</a:t>
            </a:r>
          </a:p>
          <a:p>
            <a:pPr algn="ctr"/>
            <a:r>
              <a:rPr lang="en-GB" sz="1100" dirty="0" err="1" smtClean="0">
                <a:solidFill>
                  <a:srgbClr val="999999"/>
                </a:solidFill>
                <a:latin typeface="Open Sans Semibold"/>
                <a:cs typeface="Open Sans Semibold"/>
              </a:rPr>
              <a:t>support@vph-share.eu</a:t>
            </a:r>
            <a:endParaRPr lang="en-GB" sz="1100" dirty="0" smtClean="0">
              <a:solidFill>
                <a:srgbClr val="999999"/>
              </a:solidFill>
              <a:latin typeface="Open Sans Semibold"/>
              <a:cs typeface="Open Sans Semibold"/>
            </a:endParaRPr>
          </a:p>
        </p:txBody>
      </p:sp>
      <p:sp>
        <p:nvSpPr>
          <p:cNvPr id="49" name="Oval 48"/>
          <p:cNvSpPr/>
          <p:nvPr userDrawn="1"/>
        </p:nvSpPr>
        <p:spPr>
          <a:xfrm>
            <a:off x="1571160" y="1979833"/>
            <a:ext cx="828000" cy="828000"/>
          </a:xfrm>
          <a:prstGeom prst="ellipse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 descr="vph_share_icon_128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05" y="2095034"/>
            <a:ext cx="550911" cy="597599"/>
          </a:xfrm>
          <a:prstGeom prst="rect">
            <a:avLst/>
          </a:prstGeom>
        </p:spPr>
      </p:pic>
      <p:sp>
        <p:nvSpPr>
          <p:cNvPr id="58" name="TextBox 57"/>
          <p:cNvSpPr txBox="1"/>
          <p:nvPr userDrawn="1"/>
        </p:nvSpPr>
        <p:spPr>
          <a:xfrm>
            <a:off x="1447800" y="2921379"/>
            <a:ext cx="10747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dirty="0" smtClean="0">
                <a:solidFill>
                  <a:srgbClr val="3F3F3F"/>
                </a:solidFill>
                <a:latin typeface="Open Sans Semibold"/>
                <a:cs typeface="Open Sans Semibold"/>
              </a:rPr>
              <a:t>Webpage:</a:t>
            </a:r>
          </a:p>
          <a:p>
            <a:pPr algn="ctr"/>
            <a:r>
              <a:rPr lang="en-GB" sz="1100" dirty="0" err="1" smtClean="0">
                <a:solidFill>
                  <a:srgbClr val="999999"/>
                </a:solidFill>
                <a:latin typeface="Open Sans Semibold"/>
                <a:cs typeface="Open Sans Semibold"/>
              </a:rPr>
              <a:t>vph-share.eu</a:t>
            </a:r>
            <a:endParaRPr lang="en-GB" sz="1100" dirty="0" smtClean="0">
              <a:solidFill>
                <a:srgbClr val="999999"/>
              </a:solidFill>
              <a:latin typeface="Open Sans Semibold"/>
              <a:cs typeface="Open Sans Semibold"/>
            </a:endParaRPr>
          </a:p>
        </p:txBody>
      </p:sp>
      <p:sp>
        <p:nvSpPr>
          <p:cNvPr id="62" name="TextBox 61"/>
          <p:cNvSpPr txBox="1"/>
          <p:nvPr userDrawn="1"/>
        </p:nvSpPr>
        <p:spPr>
          <a:xfrm>
            <a:off x="457200" y="811576"/>
            <a:ext cx="3038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rgbClr val="3F3F3F"/>
                </a:solidFill>
                <a:latin typeface="Open Sans Semibold"/>
                <a:cs typeface="Open Sans Semibold"/>
              </a:rPr>
              <a:t>CONTACT US</a:t>
            </a:r>
            <a:endParaRPr lang="en-GB" sz="3600" dirty="0">
              <a:solidFill>
                <a:srgbClr val="3F3F3F"/>
              </a:solidFill>
              <a:latin typeface="Open Sans Semibold"/>
              <a:cs typeface="Open Sans Semibold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42082534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62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rtium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1279" y="8182"/>
            <a:ext cx="9132721" cy="6849818"/>
          </a:xfrm>
          <a:prstGeom prst="rect">
            <a:avLst/>
          </a:prstGeom>
          <a:gradFill>
            <a:gsLst>
              <a:gs pos="50000">
                <a:srgbClr val="FFFFFF"/>
              </a:gs>
              <a:gs pos="100000">
                <a:srgbClr val="E0E0E0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93257"/>
            <a:ext cx="9082767" cy="5715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57200" y="240851"/>
            <a:ext cx="8229600" cy="825949"/>
          </a:xfrm>
          <a:prstGeom prst="rect">
            <a:avLst/>
          </a:prstGeom>
          <a:noFill/>
        </p:spPr>
        <p:txBody>
          <a:bodyPr wrap="none" rtlCol="0" anchor="ctr">
            <a:normAutofit/>
          </a:bodyPr>
          <a:lstStyle/>
          <a:p>
            <a:pPr algn="ctr"/>
            <a:r>
              <a:rPr lang="en-GB" sz="3600" dirty="0" smtClean="0">
                <a:solidFill>
                  <a:srgbClr val="3F3F3F"/>
                </a:solidFill>
                <a:latin typeface="Open Sans Semibold"/>
                <a:cs typeface="Open Sans Semibold"/>
              </a:rPr>
              <a:t>VPH-Share Consortium Partners</a:t>
            </a:r>
            <a:endParaRPr lang="en-GB" sz="3600" dirty="0">
              <a:solidFill>
                <a:srgbClr val="3F3F3F"/>
              </a:solidFill>
              <a:latin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3891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851"/>
            <a:ext cx="8229600" cy="825949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0871148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9365693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VPH2014, </a:t>
                      </a:r>
                      <a:r>
                        <a:rPr lang="pl-PL" sz="1200" b="0" dirty="0" err="1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Trondheim</a:t>
                      </a:r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, </a:t>
                      </a:r>
                      <a:r>
                        <a:rPr lang="pl-PL" sz="1200" b="0" dirty="0" err="1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Norway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11</a:t>
                      </a:r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-</a:t>
                      </a:r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Sept</a:t>
                      </a:r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dirty="0" smtClean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05845670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87310054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71341353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76401"/>
            <a:ext cx="2057400" cy="3048000"/>
          </a:xfrm>
        </p:spPr>
        <p:txBody>
          <a:bodyPr vert="eaVer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65493868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84BF1AA9-7BA7-41A3-8E3E-FFF0EA9F4C26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36D4C05-56AC-45C7-9E4A-24A7D269E8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56BB26-2B3E-41C3-92A4-A9396A0C5A76}" type="datetimeFigureOut">
              <a:rPr lang="en-GB" smtClean="0"/>
              <a:pPr/>
              <a:t>11/09/2014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6F8E-90B4-422E-833C-43B44BDB40A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12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1196075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VPH2014, </a:t>
                      </a:r>
                      <a:r>
                        <a:rPr lang="pl-PL" sz="1200" b="0" dirty="0" err="1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Trondheim</a:t>
                      </a:r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, </a:t>
                      </a:r>
                      <a:r>
                        <a:rPr lang="pl-PL" sz="1200" b="0" dirty="0" err="1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Norway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11</a:t>
                      </a:r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-</a:t>
                      </a:r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Sept</a:t>
                      </a:r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9053062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VPH2014, </a:t>
                      </a:r>
                      <a:r>
                        <a:rPr lang="pl-PL" sz="1200" b="0" dirty="0" err="1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Trondheim</a:t>
                      </a:r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, </a:t>
                      </a:r>
                      <a:r>
                        <a:rPr lang="pl-PL" sz="1200" b="0" dirty="0" err="1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Norway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11</a:t>
                      </a:r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-</a:t>
                      </a:r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Sept</a:t>
                      </a:r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6241659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VPH2014, </a:t>
                      </a:r>
                      <a:r>
                        <a:rPr lang="pl-PL" sz="1200" b="0" dirty="0" err="1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Trondheim</a:t>
                      </a:r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, </a:t>
                      </a:r>
                      <a:r>
                        <a:rPr lang="pl-PL" sz="1200" b="0" dirty="0" err="1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Norway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11</a:t>
                      </a:r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-</a:t>
                      </a:r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Sept</a:t>
                      </a:r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28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l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4800" y="6248400"/>
            <a:ext cx="685800" cy="5334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8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Format Background with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5334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Author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371600"/>
            <a:ext cx="4041775" cy="47545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Quotation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1895563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VPH2014, </a:t>
                      </a:r>
                      <a:r>
                        <a:rPr lang="pl-PL" sz="1200" b="0" dirty="0" err="1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Trondheim</a:t>
                      </a:r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, </a:t>
                      </a:r>
                      <a:r>
                        <a:rPr lang="pl-PL" sz="1200" b="0" dirty="0" err="1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Norway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11</a:t>
                      </a:r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-</a:t>
                      </a:r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Sept</a:t>
                      </a:r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Slide Number Placeholder 9"/>
          <p:cNvSpPr>
            <a:spLocks noGrp="1"/>
          </p:cNvSpPr>
          <p:nvPr>
            <p:ph type="sldNum" sz="quarter" idx="13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09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66799" y="1923387"/>
            <a:ext cx="7401889" cy="743613"/>
          </a:xfrm>
        </p:spPr>
        <p:txBody>
          <a:bodyPr anchor="t"/>
          <a:lstStyle>
            <a:lvl1pPr>
              <a:defRPr sz="3600" baseline="0">
                <a:solidFill>
                  <a:srgbClr val="51515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798" y="3429000"/>
            <a:ext cx="7407193" cy="129539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898989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Subsubtitle</a:t>
            </a:r>
            <a:endParaRPr lang="en-US" dirty="0"/>
          </a:p>
        </p:txBody>
      </p:sp>
      <p:pic>
        <p:nvPicPr>
          <p:cNvPr id="14" name="Picture 13" descr="vph_share_icon_128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667000"/>
            <a:ext cx="7402513" cy="60960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latin typeface="Open Sans"/>
                <a:cs typeface="Open Sans"/>
              </a:defRPr>
            </a:lvl1pPr>
          </a:lstStyle>
          <a:p>
            <a:pPr lvl="0"/>
            <a:r>
              <a:rPr lang="en-GB" dirty="0" smtClean="0"/>
              <a:t>Click to edit Subtitle</a:t>
            </a:r>
            <a:endParaRPr lang="en-GB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09403340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VPH2014, </a:t>
                      </a:r>
                      <a:r>
                        <a:rPr lang="pl-PL" sz="1200" b="0" dirty="0" err="1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Trondheim</a:t>
                      </a:r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, </a:t>
                      </a:r>
                      <a:r>
                        <a:rPr lang="pl-PL" sz="1200" b="0" dirty="0" err="1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Norway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11</a:t>
                      </a:r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-</a:t>
                      </a:r>
                      <a:r>
                        <a:rPr lang="pl-PL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Sept</a:t>
                      </a:r>
                      <a:r>
                        <a:rPr lang="en-GB" sz="1200" b="0" dirty="0" smtClean="0">
                          <a:solidFill>
                            <a:srgbClr val="898989"/>
                          </a:solidFill>
                          <a:latin typeface="Open Sans Light"/>
                          <a:cs typeface="Open Sans Light"/>
                        </a:rPr>
                        <a:t>-14</a:t>
                      </a:r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898989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Grey Slide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9" name="Rounded Rectangle 8"/>
          <p:cNvSpPr/>
          <p:nvPr userDrawn="1"/>
        </p:nvSpPr>
        <p:spPr>
          <a:xfrm>
            <a:off x="-685799" y="685800"/>
            <a:ext cx="2623928" cy="914400"/>
          </a:xfrm>
          <a:prstGeom prst="roundRect">
            <a:avLst>
              <a:gd name="adj" fmla="val 11136"/>
            </a:avLst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vph_share_icon_128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8" y="733287"/>
            <a:ext cx="772715" cy="8382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66799" y="1923387"/>
            <a:ext cx="7401889" cy="743613"/>
          </a:xfrm>
        </p:spPr>
        <p:txBody>
          <a:bodyPr anchor="t"/>
          <a:lstStyle>
            <a:lvl1pPr>
              <a:defRPr sz="3600" baseline="0">
                <a:solidFill>
                  <a:srgbClr val="E0E0E0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798" y="3429000"/>
            <a:ext cx="7407193" cy="1295399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E0E0E0"/>
                </a:solidFill>
                <a:latin typeface="Open Sans Light"/>
                <a:cs typeface="Open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Subsubtitle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2667000"/>
            <a:ext cx="7402513" cy="609600"/>
          </a:xfrm>
        </p:spPr>
        <p:txBody>
          <a:bodyPr>
            <a:normAutofit/>
          </a:bodyPr>
          <a:lstStyle>
            <a:lvl1pPr marL="0" indent="0">
              <a:buNone/>
              <a:defRPr sz="3200" baseline="0">
                <a:solidFill>
                  <a:srgbClr val="E0E0E0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GB" dirty="0" smtClean="0"/>
              <a:t>Click to edit </a:t>
            </a:r>
            <a:r>
              <a:rPr lang="en-GB" dirty="0" err="1" smtClean="0"/>
              <a:t>SubTitle</a:t>
            </a:r>
            <a:endParaRPr lang="en-GB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14373526"/>
              </p:ext>
            </p:extLst>
          </p:nvPr>
        </p:nvGraphicFramePr>
        <p:xfrm>
          <a:off x="769941" y="6357027"/>
          <a:ext cx="79380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659"/>
                <a:gridCol w="5486400"/>
                <a:gridCol w="990600"/>
                <a:gridCol w="47839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"/>
                        <a:cs typeface="Open San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#Y3Review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 smtClean="0">
                          <a:solidFill>
                            <a:srgbClr val="ECF0F1"/>
                          </a:solidFill>
                          <a:latin typeface="Open Sans Light"/>
                          <a:cs typeface="Open Sans Light"/>
                        </a:rPr>
                        <a:t>23-May-14</a:t>
                      </a:r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GB" sz="1200" b="0" dirty="0">
                        <a:solidFill>
                          <a:srgbClr val="ECF0F1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10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/>
            </a:gs>
            <a:gs pos="100000">
              <a:srgbClr val="E0E0E0">
                <a:alpha val="5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40851"/>
            <a:ext cx="8229600" cy="8259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5" name="Picture 14" descr="vph_share_icon_128.png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29419"/>
            <a:ext cx="353601" cy="383567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0593-E10C-3642-8720-496C4E50AFE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73" r:id="rId6"/>
    <p:sldLayoutId id="2147483669" r:id="rId7"/>
    <p:sldLayoutId id="2147483667" r:id="rId8"/>
    <p:sldLayoutId id="2147483660" r:id="rId9"/>
    <p:sldLayoutId id="2147483672" r:id="rId10"/>
    <p:sldLayoutId id="2147483666" r:id="rId11"/>
    <p:sldLayoutId id="2147483663" r:id="rId12"/>
    <p:sldLayoutId id="2147483665" r:id="rId13"/>
    <p:sldLayoutId id="2147483664" r:id="rId14"/>
    <p:sldLayoutId id="2147483671" r:id="rId15"/>
    <p:sldLayoutId id="2147483662" r:id="rId16"/>
    <p:sldLayoutId id="2147483670" r:id="rId17"/>
    <p:sldLayoutId id="2147483668" r:id="rId18"/>
    <p:sldLayoutId id="2147483653" r:id="rId19"/>
    <p:sldLayoutId id="2147483656" r:id="rId20"/>
    <p:sldLayoutId id="2147483657" r:id="rId21"/>
    <p:sldLayoutId id="2147483658" r:id="rId22"/>
    <p:sldLayoutId id="2147483659" r:id="rId23"/>
    <p:sldLayoutId id="2147483674" r:id="rId24"/>
    <p:sldLayoutId id="2147483675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515151"/>
          </a:solidFill>
          <a:latin typeface="Open Sans Semibold"/>
          <a:ea typeface="+mj-ea"/>
          <a:cs typeface="Open Sans Semibold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797979"/>
          </a:solidFill>
          <a:latin typeface="Open Sans"/>
          <a:ea typeface="+mn-ea"/>
          <a:cs typeface="Open San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797979"/>
          </a:solidFill>
          <a:latin typeface="Open Sans"/>
          <a:ea typeface="+mn-ea"/>
          <a:cs typeface="Open San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797979"/>
          </a:solidFill>
          <a:latin typeface="Open Sans"/>
          <a:ea typeface="+mn-ea"/>
          <a:cs typeface="Open San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797979"/>
          </a:solidFill>
          <a:latin typeface="Open Sans"/>
          <a:ea typeface="+mn-ea"/>
          <a:cs typeface="Open San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797979"/>
          </a:solidFill>
          <a:latin typeface="Open Sans"/>
          <a:ea typeface="+mn-ea"/>
          <a:cs typeface="Open San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ice.cyfronet.pl/projects/details/VPH-Shar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vph-share.eu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ice.cyfronet.pl/" TargetMode="External"/><Relationship Id="rId2" Type="http://schemas.openxmlformats.org/officeDocument/2006/relationships/hyperlink" Target="https://vph.cyfronet.pl/tutoria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799" y="1676400"/>
            <a:ext cx="7401889" cy="1353213"/>
          </a:xfrm>
        </p:spPr>
        <p:txBody>
          <a:bodyPr>
            <a:noAutofit/>
          </a:bodyPr>
          <a:lstStyle/>
          <a:p>
            <a:pPr algn="ctr"/>
            <a:r>
              <a:rPr lang="pl-PL" sz="3200" dirty="0" err="1" smtClean="0"/>
              <a:t>Support</a:t>
            </a:r>
            <a:r>
              <a:rPr lang="pl-PL" sz="3200" dirty="0" smtClean="0"/>
              <a:t> for </a:t>
            </a:r>
            <a:r>
              <a:rPr lang="pl-PL" sz="3200" dirty="0" err="1" smtClean="0"/>
              <a:t>Taverna</a:t>
            </a:r>
            <a:r>
              <a:rPr lang="pl-PL" sz="3200" dirty="0" smtClean="0"/>
              <a:t> </a:t>
            </a:r>
            <a:r>
              <a:rPr lang="pl-PL" sz="3200" dirty="0" err="1" smtClean="0"/>
              <a:t>Workflows</a:t>
            </a:r>
            <a:r>
              <a:rPr lang="pl-PL" sz="3200" dirty="0" smtClean="0"/>
              <a:t> </a:t>
            </a:r>
            <a:br>
              <a:rPr lang="pl-PL" sz="3200" dirty="0" smtClean="0"/>
            </a:br>
            <a:r>
              <a:rPr lang="pl-PL" sz="3200" dirty="0" smtClean="0"/>
              <a:t>in VPH-</a:t>
            </a:r>
            <a:r>
              <a:rPr lang="pl-PL" sz="3200" dirty="0" err="1" smtClean="0"/>
              <a:t>Share</a:t>
            </a:r>
            <a:r>
              <a:rPr lang="pl-PL" sz="3200" dirty="0" smtClean="0"/>
              <a:t> </a:t>
            </a:r>
            <a:r>
              <a:rPr lang="pl-PL" sz="3200" dirty="0" err="1" smtClean="0"/>
              <a:t>Cloud</a:t>
            </a:r>
            <a:r>
              <a:rPr lang="pl-PL" sz="3200" dirty="0" smtClean="0"/>
              <a:t> Platform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799" y="2819400"/>
            <a:ext cx="7407193" cy="1397168"/>
          </a:xfrm>
        </p:spPr>
        <p:txBody>
          <a:bodyPr>
            <a:normAutofit fontScale="47500" lnSpcReduction="20000"/>
          </a:bodyPr>
          <a:lstStyle/>
          <a:p>
            <a:r>
              <a:rPr lang="pl-PL" sz="3800" b="1" u="sng" dirty="0" smtClean="0"/>
              <a:t>Marek Kasztelnik</a:t>
            </a:r>
            <a:r>
              <a:rPr lang="pl-PL" sz="3800" b="1" u="sng" baseline="30000" dirty="0" smtClean="0"/>
              <a:t>1</a:t>
            </a:r>
            <a:r>
              <a:rPr lang="pl-PL" sz="3800" dirty="0" smtClean="0"/>
              <a:t>, Marian Bubak</a:t>
            </a:r>
            <a:r>
              <a:rPr lang="pl-PL" sz="3800" baseline="30000" dirty="0" smtClean="0"/>
              <a:t>2,1</a:t>
            </a:r>
            <a:r>
              <a:rPr lang="pl-PL" sz="3800" dirty="0" smtClean="0"/>
              <a:t>, Maciej Malawski</a:t>
            </a:r>
            <a:r>
              <a:rPr lang="pl-PL" sz="3800" baseline="30000" dirty="0" smtClean="0"/>
              <a:t>2,1</a:t>
            </a:r>
            <a:r>
              <a:rPr lang="pl-PL" sz="3800" dirty="0" smtClean="0"/>
              <a:t>, Piotr Nowakowski</a:t>
            </a:r>
            <a:r>
              <a:rPr lang="pl-PL" sz="3800" baseline="30000" dirty="0" smtClean="0"/>
              <a:t>1</a:t>
            </a:r>
            <a:r>
              <a:rPr lang="pl-PL" sz="3800" dirty="0" smtClean="0"/>
              <a:t>, Ernesto Coto</a:t>
            </a:r>
            <a:r>
              <a:rPr lang="pl-PL" sz="3800" baseline="30000" dirty="0" smtClean="0"/>
              <a:t>3</a:t>
            </a:r>
            <a:r>
              <a:rPr lang="pl-PL" sz="3800" dirty="0" smtClean="0"/>
              <a:t>, Juan Arenas</a:t>
            </a:r>
            <a:r>
              <a:rPr lang="pl-PL" sz="3600" baseline="30000" dirty="0" smtClean="0"/>
              <a:t>3</a:t>
            </a:r>
          </a:p>
          <a:p>
            <a:endParaRPr lang="pl-PL" sz="2400" dirty="0" smtClean="0"/>
          </a:p>
          <a:p>
            <a:r>
              <a:rPr lang="pl-PL" sz="2900" baseline="30000" dirty="0" smtClean="0"/>
              <a:t>1</a:t>
            </a:r>
            <a:r>
              <a:rPr lang="pl-PL" sz="2900" dirty="0" smtClean="0"/>
              <a:t>ACC CYFRONET AGH</a:t>
            </a:r>
          </a:p>
          <a:p>
            <a:r>
              <a:rPr lang="pl-PL" sz="2900" baseline="30000" dirty="0" smtClean="0"/>
              <a:t>2</a:t>
            </a:r>
            <a:r>
              <a:rPr lang="pl-PL" sz="2900" dirty="0" smtClean="0"/>
              <a:t>AGH </a:t>
            </a:r>
            <a:r>
              <a:rPr lang="pl-PL" sz="2900" dirty="0" err="1" smtClean="0"/>
              <a:t>University</a:t>
            </a:r>
            <a:r>
              <a:rPr lang="pl-PL" sz="2900" dirty="0" smtClean="0"/>
              <a:t> of Science and Technology</a:t>
            </a:r>
          </a:p>
          <a:p>
            <a:r>
              <a:rPr lang="pl-PL" sz="2900" baseline="30000" dirty="0" smtClean="0"/>
              <a:t>3</a:t>
            </a:r>
            <a:r>
              <a:rPr lang="pl-PL" sz="2900" dirty="0" smtClean="0"/>
              <a:t>CISTIB, INSIGNEO, </a:t>
            </a:r>
            <a:r>
              <a:rPr lang="pl-PL" sz="2900" dirty="0" err="1" smtClean="0"/>
              <a:t>University</a:t>
            </a:r>
            <a:r>
              <a:rPr lang="pl-PL" sz="2900" dirty="0" smtClean="0"/>
              <a:t> of Sheffield</a:t>
            </a:r>
          </a:p>
          <a:p>
            <a:pPr marL="342900" indent="-342900">
              <a:buFont typeface="Arial" charset="0"/>
              <a:buChar char="•"/>
            </a:pPr>
            <a:endParaRPr lang="en-GB" sz="2400" dirty="0"/>
          </a:p>
          <a:p>
            <a:endParaRPr lang="en-GB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61413" y="4216568"/>
            <a:ext cx="7407275" cy="1269832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Virtual </a:t>
            </a:r>
            <a:r>
              <a:rPr lang="pl-PL" dirty="0" err="1" smtClean="0"/>
              <a:t>Physiological</a:t>
            </a:r>
            <a:r>
              <a:rPr lang="pl-PL" dirty="0" smtClean="0"/>
              <a:t> Human Conference 2014</a:t>
            </a:r>
          </a:p>
          <a:p>
            <a:r>
              <a:rPr lang="pl-PL" dirty="0" err="1" smtClean="0"/>
              <a:t>Trondheim</a:t>
            </a:r>
            <a:r>
              <a:rPr lang="pl-PL" dirty="0" smtClean="0"/>
              <a:t>, 9-12 </a:t>
            </a:r>
            <a:r>
              <a:rPr lang="pl-PL" dirty="0" err="1" smtClean="0"/>
              <a:t>September</a:t>
            </a:r>
            <a:r>
              <a:rPr lang="pl-PL" dirty="0" smtClean="0"/>
              <a:t> 2014</a:t>
            </a:r>
          </a:p>
          <a:p>
            <a:endParaRPr lang="pl-PL" dirty="0"/>
          </a:p>
          <a:p>
            <a:r>
              <a:rPr lang="pl-PL" dirty="0" smtClean="0"/>
              <a:t>Presentation </a:t>
            </a:r>
            <a:r>
              <a:rPr lang="pl-PL" dirty="0" err="1" smtClean="0"/>
              <a:t>available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: </a:t>
            </a:r>
          </a:p>
          <a:p>
            <a:r>
              <a:rPr lang="pl-PL" dirty="0" smtClean="0">
                <a:hlinkClick r:id="rId2"/>
              </a:rPr>
              <a:t>http://dice.cyfronet.pl/projects/details/VPH-Share</a:t>
            </a:r>
            <a:r>
              <a:rPr lang="pl-PL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39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5400" dirty="0" smtClean="0"/>
              <a:t>And run </a:t>
            </a:r>
            <a:r>
              <a:rPr lang="pl-PL" sz="5400" dirty="0" err="1" smtClean="0"/>
              <a:t>it</a:t>
            </a:r>
            <a:r>
              <a:rPr lang="pl-PL" sz="5400" dirty="0" smtClean="0"/>
              <a:t> (</a:t>
            </a:r>
            <a:r>
              <a:rPr lang="pl-PL" sz="5400" dirty="0" err="1" smtClean="0"/>
              <a:t>phase</a:t>
            </a:r>
            <a:r>
              <a:rPr lang="pl-PL" sz="5400" dirty="0" smtClean="0"/>
              <a:t> 3)</a:t>
            </a:r>
            <a:endParaRPr lang="pl-PL" sz="5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5" name="Grupa 191"/>
          <p:cNvGrpSpPr>
            <a:grpSpLocks/>
          </p:cNvGrpSpPr>
          <p:nvPr/>
        </p:nvGrpSpPr>
        <p:grpSpPr bwMode="auto">
          <a:xfrm>
            <a:off x="1321522" y="2189437"/>
            <a:ext cx="652320" cy="779121"/>
            <a:chOff x="1564306" y="2093513"/>
            <a:chExt cx="652320" cy="779416"/>
          </a:xfrm>
        </p:grpSpPr>
        <p:sp>
          <p:nvSpPr>
            <p:cNvPr id="6" name="Prostokąt zaokrąglony 5"/>
            <p:cNvSpPr/>
            <p:nvPr/>
          </p:nvSpPr>
          <p:spPr bwMode="auto">
            <a:xfrm>
              <a:off x="1564306" y="2093513"/>
              <a:ext cx="593280" cy="770772"/>
            </a:xfrm>
            <a:prstGeom prst="roundRect">
              <a:avLst>
                <a:gd name="adj" fmla="val 6213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pole tekstowe 194"/>
            <p:cNvSpPr txBox="1">
              <a:spLocks noChangeArrowheads="1"/>
            </p:cNvSpPr>
            <p:nvPr/>
          </p:nvSpPr>
          <p:spPr bwMode="auto">
            <a:xfrm>
              <a:off x="1564770" y="2626708"/>
              <a:ext cx="6518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1000">
                  <a:latin typeface="Calibri" pitchFamily="34" charset="0"/>
                </a:rPr>
                <a:t>Scientist</a:t>
              </a:r>
            </a:p>
          </p:txBody>
        </p:sp>
        <p:pic>
          <p:nvPicPr>
            <p:cNvPr id="8" name="Obraz 200" descr="admin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07933" y="2171020"/>
              <a:ext cx="356632" cy="45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upa 8"/>
          <p:cNvGrpSpPr/>
          <p:nvPr/>
        </p:nvGrpSpPr>
        <p:grpSpPr>
          <a:xfrm>
            <a:off x="1476776" y="1478018"/>
            <a:ext cx="1488621" cy="523220"/>
            <a:chOff x="3408590" y="3183870"/>
            <a:chExt cx="1488621" cy="523220"/>
          </a:xfrm>
        </p:grpSpPr>
        <p:sp>
          <p:nvSpPr>
            <p:cNvPr id="10" name="Objaśnienie prostokątne 9"/>
            <p:cNvSpPr/>
            <p:nvPr/>
          </p:nvSpPr>
          <p:spPr>
            <a:xfrm>
              <a:off x="3481935" y="3183870"/>
              <a:ext cx="1341930" cy="523220"/>
            </a:xfrm>
            <a:prstGeom prst="wedgeRectCallout">
              <a:avLst>
                <a:gd name="adj1" fmla="val -37954"/>
                <a:gd name="adj2" fmla="val 7088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ole tekstowe 10"/>
            <p:cNvSpPr txBox="1"/>
            <p:nvPr/>
          </p:nvSpPr>
          <p:spPr>
            <a:xfrm>
              <a:off x="3408590" y="3183870"/>
              <a:ext cx="1488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 smtClean="0"/>
                <a:t>Uff.. </a:t>
              </a:r>
              <a:r>
                <a:rPr lang="pl-PL" sz="1000" dirty="0" err="1"/>
                <a:t>w</a:t>
              </a:r>
              <a:r>
                <a:rPr lang="pl-PL" sz="1000" dirty="0" err="1" smtClean="0"/>
                <a:t>orkflow</a:t>
              </a:r>
              <a:r>
                <a:rPr lang="pl-PL" sz="1000" dirty="0" smtClean="0"/>
                <a:t> </a:t>
              </a:r>
              <a:r>
                <a:rPr lang="pl-PL" sz="1000" dirty="0" err="1" smtClean="0"/>
                <a:t>is</a:t>
              </a:r>
              <a:r>
                <a:rPr lang="pl-PL" sz="1000" dirty="0" smtClean="0"/>
                <a:t> </a:t>
              </a:r>
              <a:r>
                <a:rPr lang="pl-PL" sz="1000" dirty="0" err="1" smtClean="0"/>
                <a:t>ready</a:t>
              </a:r>
              <a:r>
                <a:rPr lang="pl-PL" sz="1000" dirty="0" smtClean="0"/>
                <a:t>. It </a:t>
              </a:r>
              <a:r>
                <a:rPr lang="pl-PL" sz="1000" dirty="0" err="1" smtClean="0"/>
                <a:t>is</a:t>
              </a:r>
              <a:r>
                <a:rPr lang="pl-PL" sz="1000" dirty="0" smtClean="0"/>
                <a:t> </a:t>
              </a:r>
              <a:r>
                <a:rPr lang="pl-PL" sz="1000" dirty="0" err="1" smtClean="0"/>
                <a:t>time</a:t>
              </a:r>
              <a:r>
                <a:rPr lang="pl-PL" sz="1000" dirty="0" smtClean="0"/>
                <a:t> to run </a:t>
              </a:r>
              <a:r>
                <a:rPr lang="pl-PL" sz="1000" dirty="0" err="1" smtClean="0"/>
                <a:t>it</a:t>
              </a:r>
              <a:r>
                <a:rPr lang="pl-PL" sz="1000" dirty="0" smtClean="0"/>
                <a:t>.</a:t>
              </a:r>
            </a:p>
          </p:txBody>
        </p:sp>
      </p:grpSp>
      <p:pic>
        <p:nvPicPr>
          <p:cNvPr id="12" name="Obraz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44826"/>
            <a:ext cx="5682504" cy="2542754"/>
          </a:xfrm>
          <a:prstGeom prst="rect">
            <a:avLst/>
          </a:prstGeom>
        </p:spPr>
      </p:pic>
      <p:sp>
        <p:nvSpPr>
          <p:cNvPr id="13" name="Strzałka w prawo 12"/>
          <p:cNvSpPr/>
          <p:nvPr/>
        </p:nvSpPr>
        <p:spPr>
          <a:xfrm>
            <a:off x="2057400" y="2457348"/>
            <a:ext cx="1066800" cy="152400"/>
          </a:xfrm>
          <a:prstGeom prst="rightArrow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a 13"/>
          <p:cNvSpPr/>
          <p:nvPr/>
        </p:nvSpPr>
        <p:spPr>
          <a:xfrm>
            <a:off x="3886200" y="2144593"/>
            <a:ext cx="762000" cy="777910"/>
          </a:xfrm>
          <a:prstGeom prst="ellipse">
            <a:avLst/>
          </a:prstGeom>
          <a:solidFill>
            <a:schemeClr val="accent3">
              <a:alpha val="27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ymbol zastępczy zawartości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676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4400" dirty="0" err="1" smtClean="0"/>
              <a:t>That’s</a:t>
            </a:r>
            <a:r>
              <a:rPr lang="pl-PL" sz="4400" dirty="0" smtClean="0"/>
              <a:t> </a:t>
            </a:r>
            <a:r>
              <a:rPr lang="pl-PL" sz="4400" dirty="0" err="1" smtClean="0"/>
              <a:t>it</a:t>
            </a:r>
            <a:r>
              <a:rPr lang="pl-PL" sz="4400" dirty="0" smtClean="0"/>
              <a:t>, </a:t>
            </a:r>
            <a:r>
              <a:rPr lang="pl-PL" sz="4400" dirty="0" err="1" smtClean="0"/>
              <a:t>there</a:t>
            </a:r>
            <a:r>
              <a:rPr lang="pl-PL" sz="4400" dirty="0" smtClean="0"/>
              <a:t> </a:t>
            </a:r>
            <a:r>
              <a:rPr lang="pl-PL" sz="4400" dirty="0" err="1" smtClean="0"/>
              <a:t>is</a:t>
            </a:r>
            <a:r>
              <a:rPr lang="pl-PL" sz="4400" dirty="0" smtClean="0"/>
              <a:t> </a:t>
            </a:r>
            <a:r>
              <a:rPr lang="pl-PL" sz="4400" b="1" dirty="0" smtClean="0"/>
              <a:t>NO</a:t>
            </a:r>
            <a:r>
              <a:rPr lang="pl-PL" sz="4400" dirty="0" smtClean="0"/>
              <a:t> </a:t>
            </a:r>
            <a:r>
              <a:rPr lang="pl-PL" sz="4400" dirty="0" err="1" smtClean="0"/>
              <a:t>phase</a:t>
            </a:r>
            <a:r>
              <a:rPr lang="pl-PL" sz="4400" dirty="0" smtClean="0"/>
              <a:t> 4 </a:t>
            </a:r>
          </a:p>
          <a:p>
            <a:pPr marL="0" indent="0" algn="ctr">
              <a:buNone/>
            </a:pPr>
            <a:r>
              <a:rPr lang="pl-PL" sz="66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endParaRPr lang="pl-PL" sz="66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0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5400" dirty="0"/>
              <a:t>How </a:t>
            </a:r>
            <a:r>
              <a:rPr lang="pl-PL" sz="5400" dirty="0" err="1"/>
              <a:t>is</a:t>
            </a:r>
            <a:r>
              <a:rPr lang="pl-PL" sz="5400" dirty="0"/>
              <a:t> </a:t>
            </a:r>
            <a:r>
              <a:rPr lang="pl-PL" sz="5400" dirty="0" err="1"/>
              <a:t>it</a:t>
            </a:r>
            <a:r>
              <a:rPr lang="pl-PL" sz="5400" dirty="0"/>
              <a:t> </a:t>
            </a:r>
            <a:r>
              <a:rPr lang="pl-PL" sz="5400" dirty="0" err="1"/>
              <a:t>possible</a:t>
            </a:r>
            <a:r>
              <a:rPr lang="pl-PL" sz="5400" dirty="0"/>
              <a:t>?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6" name="Strzałka zawracania 5"/>
          <p:cNvSpPr/>
          <p:nvPr/>
        </p:nvSpPr>
        <p:spPr>
          <a:xfrm>
            <a:off x="1143000" y="1870900"/>
            <a:ext cx="810768" cy="877824"/>
          </a:xfrm>
          <a:prstGeom prst="uturnArrow">
            <a:avLst>
              <a:gd name="adj1" fmla="val 25000"/>
              <a:gd name="adj2" fmla="val 25000"/>
              <a:gd name="adj3" fmla="val 23264"/>
              <a:gd name="adj4" fmla="val 43924"/>
              <a:gd name="adj5" fmla="val 6892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8" name="Symbol zastępczy zawartości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4" y="2473452"/>
            <a:ext cx="876300" cy="809625"/>
          </a:xfrm>
          <a:prstGeom prst="rect">
            <a:avLst/>
          </a:prstGeom>
        </p:spPr>
      </p:pic>
      <p:sp>
        <p:nvSpPr>
          <p:cNvPr id="10" name="Symbol zastępczy zawartości 2"/>
          <p:cNvSpPr>
            <a:spLocks noGrp="1"/>
          </p:cNvSpPr>
          <p:nvPr>
            <p:ph idx="1"/>
          </p:nvPr>
        </p:nvSpPr>
        <p:spPr>
          <a:xfrm>
            <a:off x="192934" y="1219200"/>
            <a:ext cx="2787703" cy="5867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1600" dirty="0" err="1" smtClean="0"/>
              <a:t>Analyze</a:t>
            </a:r>
            <a:r>
              <a:rPr lang="pl-PL" sz="1600" dirty="0" smtClean="0"/>
              <a:t> </a:t>
            </a:r>
            <a:r>
              <a:rPr lang="pl-PL" sz="1600" dirty="0" err="1" smtClean="0"/>
              <a:t>workflow</a:t>
            </a:r>
            <a:r>
              <a:rPr lang="pl-PL" sz="1600" dirty="0" smtClean="0"/>
              <a:t>. </a:t>
            </a:r>
            <a:r>
              <a:rPr lang="pl-PL" sz="1600" dirty="0" err="1" smtClean="0"/>
              <a:t>Discover</a:t>
            </a:r>
            <a:r>
              <a:rPr lang="pl-PL" sz="1600" dirty="0" smtClean="0"/>
              <a:t> </a:t>
            </a:r>
            <a:r>
              <a:rPr lang="pl-PL" sz="1600" dirty="0" err="1" smtClean="0"/>
              <a:t>required</a:t>
            </a:r>
            <a:r>
              <a:rPr lang="pl-PL" sz="1600" dirty="0" smtClean="0"/>
              <a:t> </a:t>
            </a:r>
            <a:r>
              <a:rPr lang="pl-PL" sz="1600" dirty="0" err="1" smtClean="0"/>
              <a:t>resources</a:t>
            </a:r>
            <a:r>
              <a:rPr lang="pl-PL" sz="1600" dirty="0" smtClean="0"/>
              <a:t>.</a:t>
            </a:r>
            <a:endParaRPr lang="pl-PL" sz="1600" dirty="0"/>
          </a:p>
        </p:txBody>
      </p:sp>
      <p:sp>
        <p:nvSpPr>
          <p:cNvPr id="12" name="Strzałka w prawo 11"/>
          <p:cNvSpPr/>
          <p:nvPr/>
        </p:nvSpPr>
        <p:spPr>
          <a:xfrm>
            <a:off x="1990037" y="2600032"/>
            <a:ext cx="1981200" cy="219368"/>
          </a:xfrm>
          <a:prstGeom prst="rightArrow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ymbol zastępczy zawartości 2"/>
          <p:cNvSpPr txBox="1">
            <a:spLocks/>
          </p:cNvSpPr>
          <p:nvPr/>
        </p:nvSpPr>
        <p:spPr>
          <a:xfrm>
            <a:off x="1905000" y="2297431"/>
            <a:ext cx="2199132" cy="293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sz="1400" smtClean="0"/>
              <a:t>Register required resources</a:t>
            </a:r>
            <a:endParaRPr lang="pl-PL" sz="1400" dirty="0"/>
          </a:p>
        </p:txBody>
      </p:sp>
      <p:sp>
        <p:nvSpPr>
          <p:cNvPr id="14" name="Strzałka zawracania 13"/>
          <p:cNvSpPr/>
          <p:nvPr/>
        </p:nvSpPr>
        <p:spPr>
          <a:xfrm rot="5400000">
            <a:off x="5551932" y="2416303"/>
            <a:ext cx="810768" cy="877824"/>
          </a:xfrm>
          <a:prstGeom prst="uturnArrow">
            <a:avLst>
              <a:gd name="adj1" fmla="val 25000"/>
              <a:gd name="adj2" fmla="val 25000"/>
              <a:gd name="adj3" fmla="val 23264"/>
              <a:gd name="adj4" fmla="val 43924"/>
              <a:gd name="adj5" fmla="val 6892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4114800" y="1996725"/>
            <a:ext cx="1676400" cy="150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ymbol zastępczy zawartości 2"/>
          <p:cNvSpPr txBox="1">
            <a:spLocks/>
          </p:cNvSpPr>
          <p:nvPr/>
        </p:nvSpPr>
        <p:spPr>
          <a:xfrm>
            <a:off x="6495288" y="2438402"/>
            <a:ext cx="2199132" cy="914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1400" dirty="0" err="1" smtClean="0"/>
              <a:t>Optimize</a:t>
            </a:r>
            <a:r>
              <a:rPr lang="pl-PL" sz="1400" dirty="0"/>
              <a:t> </a:t>
            </a:r>
            <a:r>
              <a:rPr lang="pl-PL" sz="1400" dirty="0" err="1" smtClean="0"/>
              <a:t>resources</a:t>
            </a:r>
            <a:r>
              <a:rPr lang="pl-PL" sz="1400" dirty="0" smtClean="0"/>
              <a:t>. As </a:t>
            </a:r>
            <a:r>
              <a:rPr lang="pl-PL" sz="1400" smtClean="0"/>
              <a:t>a result, a </a:t>
            </a:r>
            <a:r>
              <a:rPr lang="pl-PL" sz="1400" dirty="0" err="1" smtClean="0"/>
              <a:t>deployment</a:t>
            </a:r>
            <a:r>
              <a:rPr lang="pl-PL" sz="1400" dirty="0" smtClean="0"/>
              <a:t> plan </a:t>
            </a:r>
            <a:r>
              <a:rPr lang="pl-PL" sz="1400" err="1" smtClean="0"/>
              <a:t>is</a:t>
            </a:r>
            <a:r>
              <a:rPr lang="pl-PL" sz="1400" smtClean="0"/>
              <a:t> prepared.</a:t>
            </a:r>
            <a:endParaRPr lang="pl-PL" sz="1400" dirty="0"/>
          </a:p>
        </p:txBody>
      </p:sp>
      <p:sp>
        <p:nvSpPr>
          <p:cNvPr id="17" name="Symbol zastępczy zawartości 4"/>
          <p:cNvSpPr txBox="1">
            <a:spLocks/>
          </p:cNvSpPr>
          <p:nvPr/>
        </p:nvSpPr>
        <p:spPr>
          <a:xfrm>
            <a:off x="3413760" y="4739640"/>
            <a:ext cx="3124200" cy="1516379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 </a:t>
            </a:r>
            <a:r>
              <a:rPr lang="pl-PL" dirty="0" smtClean="0"/>
              <a:t>    </a:t>
            </a:r>
            <a:r>
              <a:rPr lang="pl-PL" dirty="0" err="1" smtClean="0"/>
              <a:t>Cloud</a:t>
            </a:r>
            <a:endParaRPr lang="pl-PL" dirty="0"/>
          </a:p>
        </p:txBody>
      </p:sp>
      <p:sp>
        <p:nvSpPr>
          <p:cNvPr id="18" name="Symbol zastępczy zawartości 2"/>
          <p:cNvSpPr txBox="1">
            <a:spLocks/>
          </p:cNvSpPr>
          <p:nvPr/>
        </p:nvSpPr>
        <p:spPr>
          <a:xfrm>
            <a:off x="4104132" y="2590801"/>
            <a:ext cx="1687068" cy="45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sz="1400" b="1" dirty="0" err="1" smtClean="0">
                <a:solidFill>
                  <a:schemeClr val="bg1"/>
                </a:solidFill>
              </a:rPr>
              <a:t>Atmosphere</a:t>
            </a:r>
            <a:endParaRPr lang="pl-PL" sz="1400" b="1" dirty="0">
              <a:solidFill>
                <a:schemeClr val="bg1"/>
              </a:solidFill>
            </a:endParaRPr>
          </a:p>
        </p:txBody>
      </p:sp>
      <p:sp>
        <p:nvSpPr>
          <p:cNvPr id="19" name="Strzałka w prawo 18"/>
          <p:cNvSpPr/>
          <p:nvPr/>
        </p:nvSpPr>
        <p:spPr>
          <a:xfrm rot="5400000">
            <a:off x="4462316" y="4005116"/>
            <a:ext cx="1066800" cy="219368"/>
          </a:xfrm>
          <a:prstGeom prst="rightArrow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ymbol zastępczy zawartości 2"/>
          <p:cNvSpPr txBox="1">
            <a:spLocks/>
          </p:cNvSpPr>
          <p:nvPr/>
        </p:nvSpPr>
        <p:spPr>
          <a:xfrm>
            <a:off x="5225708" y="3810000"/>
            <a:ext cx="2199132" cy="609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1400" dirty="0" smtClean="0"/>
              <a:t>Start </a:t>
            </a:r>
            <a:r>
              <a:rPr lang="pl-PL" sz="1400" dirty="0" err="1" smtClean="0"/>
              <a:t>required</a:t>
            </a:r>
            <a:r>
              <a:rPr lang="pl-PL" sz="1400" dirty="0" smtClean="0"/>
              <a:t> </a:t>
            </a:r>
            <a:r>
              <a:rPr lang="pl-PL" sz="1400" dirty="0" err="1" smtClean="0"/>
              <a:t>virtual</a:t>
            </a:r>
            <a:r>
              <a:rPr lang="pl-PL" sz="1400" dirty="0" smtClean="0"/>
              <a:t> </a:t>
            </a:r>
            <a:r>
              <a:rPr lang="pl-PL" sz="1400" dirty="0" err="1" smtClean="0"/>
              <a:t>machines</a:t>
            </a:r>
            <a:r>
              <a:rPr lang="pl-PL" sz="1400" dirty="0" smtClean="0"/>
              <a:t>. Virtual </a:t>
            </a:r>
            <a:r>
              <a:rPr lang="pl-PL" sz="1400" dirty="0" err="1" smtClean="0"/>
              <a:t>machines</a:t>
            </a:r>
            <a:r>
              <a:rPr lang="pl-PL" sz="1400" dirty="0" smtClean="0"/>
              <a:t> </a:t>
            </a:r>
            <a:r>
              <a:rPr lang="pl-PL" sz="1400" dirty="0" err="1" smtClean="0"/>
              <a:t>can</a:t>
            </a:r>
            <a:r>
              <a:rPr lang="pl-PL" sz="1400" dirty="0" smtClean="0"/>
              <a:t> be </a:t>
            </a:r>
            <a:r>
              <a:rPr lang="pl-PL" sz="1400" err="1" smtClean="0"/>
              <a:t>started</a:t>
            </a:r>
            <a:r>
              <a:rPr lang="pl-PL" sz="1400" smtClean="0"/>
              <a:t> in a private </a:t>
            </a:r>
            <a:r>
              <a:rPr lang="pl-PL" sz="1400" dirty="0" err="1" smtClean="0"/>
              <a:t>cloud</a:t>
            </a:r>
            <a:r>
              <a:rPr lang="pl-PL" sz="1400" dirty="0" smtClean="0"/>
              <a:t> </a:t>
            </a:r>
            <a:r>
              <a:rPr lang="pl-PL" sz="1400" dirty="0" err="1" smtClean="0"/>
              <a:t>site</a:t>
            </a:r>
            <a:r>
              <a:rPr lang="pl-PL" sz="1400" dirty="0" smtClean="0"/>
              <a:t> with </a:t>
            </a:r>
            <a:r>
              <a:rPr lang="pl-PL" sz="1400" err="1" smtClean="0"/>
              <a:t>private</a:t>
            </a:r>
            <a:r>
              <a:rPr lang="pl-PL" sz="1400" smtClean="0"/>
              <a:t> IP addresses</a:t>
            </a:r>
            <a:endParaRPr lang="pl-PL" sz="1400" dirty="0"/>
          </a:p>
        </p:txBody>
      </p:sp>
      <p:grpSp>
        <p:nvGrpSpPr>
          <p:cNvPr id="21" name="Grupa 210"/>
          <p:cNvGrpSpPr/>
          <p:nvPr/>
        </p:nvGrpSpPr>
        <p:grpSpPr>
          <a:xfrm>
            <a:off x="4038600" y="4972096"/>
            <a:ext cx="924060" cy="514304"/>
            <a:chOff x="5046003" y="3124200"/>
            <a:chExt cx="1353987" cy="702899"/>
          </a:xfrm>
        </p:grpSpPr>
        <p:sp>
          <p:nvSpPr>
            <p:cNvPr id="22" name="Prostokąt zaokrąglony 21"/>
            <p:cNvSpPr/>
            <p:nvPr/>
          </p:nvSpPr>
          <p:spPr bwMode="auto">
            <a:xfrm>
              <a:off x="5046003" y="3124200"/>
              <a:ext cx="1353987" cy="702899"/>
            </a:xfrm>
            <a:prstGeom prst="roundRect">
              <a:avLst>
                <a:gd name="adj" fmla="val 8566"/>
              </a:avLst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23" name="Obraz 22" descr="1399565533_01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5929" y="3144370"/>
              <a:ext cx="494134" cy="494134"/>
            </a:xfrm>
            <a:prstGeom prst="rect">
              <a:avLst/>
            </a:prstGeom>
          </p:spPr>
        </p:pic>
        <p:sp>
          <p:nvSpPr>
            <p:cNvPr id="24" name="Prostokąt 23"/>
            <p:cNvSpPr/>
            <p:nvPr/>
          </p:nvSpPr>
          <p:spPr>
            <a:xfrm>
              <a:off x="5046003" y="3611655"/>
              <a:ext cx="1353987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800" b="1" dirty="0" err="1" smtClean="0"/>
                <a:t>MySpine</a:t>
              </a:r>
              <a:r>
                <a:rPr lang="pl-PL" sz="800" b="1" dirty="0" smtClean="0"/>
                <a:t> v22</a:t>
              </a:r>
            </a:p>
          </p:txBody>
        </p:sp>
      </p:grpSp>
      <p:grpSp>
        <p:nvGrpSpPr>
          <p:cNvPr id="25" name="Grupa 210"/>
          <p:cNvGrpSpPr/>
          <p:nvPr/>
        </p:nvGrpSpPr>
        <p:grpSpPr>
          <a:xfrm>
            <a:off x="4576806" y="5548160"/>
            <a:ext cx="752388" cy="595695"/>
            <a:chOff x="5046003" y="3124200"/>
            <a:chExt cx="1353987" cy="781902"/>
          </a:xfrm>
        </p:grpSpPr>
        <p:sp>
          <p:nvSpPr>
            <p:cNvPr id="26" name="Prostokąt zaokrąglony 25"/>
            <p:cNvSpPr/>
            <p:nvPr/>
          </p:nvSpPr>
          <p:spPr bwMode="auto">
            <a:xfrm>
              <a:off x="5046003" y="3124200"/>
              <a:ext cx="1353987" cy="702899"/>
            </a:xfrm>
            <a:prstGeom prst="roundRect">
              <a:avLst>
                <a:gd name="adj" fmla="val 8566"/>
              </a:avLst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27" name="Obraz 26" descr="1399565533_01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5929" y="3144370"/>
              <a:ext cx="494134" cy="494134"/>
            </a:xfrm>
            <a:prstGeom prst="rect">
              <a:avLst/>
            </a:prstGeom>
          </p:spPr>
        </p:pic>
        <p:sp>
          <p:nvSpPr>
            <p:cNvPr id="28" name="Prostokąt 27"/>
            <p:cNvSpPr/>
            <p:nvPr/>
          </p:nvSpPr>
          <p:spPr>
            <a:xfrm>
              <a:off x="5046003" y="3611655"/>
              <a:ext cx="1353987" cy="2944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800" b="1" dirty="0" smtClean="0"/>
                <a:t>          </a:t>
              </a:r>
              <a:r>
                <a:rPr lang="pl-PL" sz="800" b="1" dirty="0" err="1" smtClean="0"/>
                <a:t>ViroLab</a:t>
              </a:r>
              <a:endParaRPr lang="pl-PL" sz="800" b="1" dirty="0" smtClean="0"/>
            </a:p>
          </p:txBody>
        </p:sp>
      </p:grpSp>
      <p:grpSp>
        <p:nvGrpSpPr>
          <p:cNvPr id="29" name="Grupa 210"/>
          <p:cNvGrpSpPr/>
          <p:nvPr/>
        </p:nvGrpSpPr>
        <p:grpSpPr>
          <a:xfrm>
            <a:off x="5068351" y="4957306"/>
            <a:ext cx="924060" cy="514304"/>
            <a:chOff x="5046003" y="3124200"/>
            <a:chExt cx="1353987" cy="741893"/>
          </a:xfrm>
        </p:grpSpPr>
        <p:sp>
          <p:nvSpPr>
            <p:cNvPr id="30" name="Prostokąt zaokrąglony 29"/>
            <p:cNvSpPr/>
            <p:nvPr/>
          </p:nvSpPr>
          <p:spPr bwMode="auto">
            <a:xfrm>
              <a:off x="5046003" y="3124200"/>
              <a:ext cx="1353987" cy="702899"/>
            </a:xfrm>
            <a:prstGeom prst="roundRect">
              <a:avLst>
                <a:gd name="adj" fmla="val 8566"/>
              </a:avLst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31" name="Obraz 30" descr="1399565533_01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5929" y="3144370"/>
              <a:ext cx="494134" cy="494134"/>
            </a:xfrm>
            <a:prstGeom prst="rect">
              <a:avLst/>
            </a:prstGeom>
          </p:spPr>
        </p:pic>
        <p:sp>
          <p:nvSpPr>
            <p:cNvPr id="32" name="Prostokąt 31"/>
            <p:cNvSpPr/>
            <p:nvPr/>
          </p:nvSpPr>
          <p:spPr>
            <a:xfrm>
              <a:off x="5198405" y="3611655"/>
              <a:ext cx="1167673" cy="254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800" b="1" dirty="0" smtClean="0"/>
                <a:t>      GIMIAS</a:t>
              </a:r>
            </a:p>
          </p:txBody>
        </p:sp>
      </p:grpSp>
      <p:sp>
        <p:nvSpPr>
          <p:cNvPr id="33" name="Prostokąt 32"/>
          <p:cNvSpPr/>
          <p:nvPr/>
        </p:nvSpPr>
        <p:spPr>
          <a:xfrm>
            <a:off x="947621" y="5013959"/>
            <a:ext cx="1042416" cy="716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Symbol zastępczy zawartości 2"/>
          <p:cNvSpPr txBox="1">
            <a:spLocks/>
          </p:cNvSpPr>
          <p:nvPr/>
        </p:nvSpPr>
        <p:spPr>
          <a:xfrm>
            <a:off x="965909" y="5176791"/>
            <a:ext cx="1019556" cy="457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sz="1400" b="1" dirty="0" err="1" smtClean="0">
                <a:solidFill>
                  <a:schemeClr val="bg1"/>
                </a:solidFill>
              </a:rPr>
              <a:t>Redirus</a:t>
            </a:r>
            <a:endParaRPr lang="pl-PL" sz="1400" b="1" dirty="0">
              <a:solidFill>
                <a:schemeClr val="bg1"/>
              </a:solidFill>
            </a:endParaRPr>
          </a:p>
        </p:txBody>
      </p:sp>
      <p:sp>
        <p:nvSpPr>
          <p:cNvPr id="35" name="Strzałka w prawo 34"/>
          <p:cNvSpPr/>
          <p:nvPr/>
        </p:nvSpPr>
        <p:spPr>
          <a:xfrm rot="9173892">
            <a:off x="1803911" y="4137216"/>
            <a:ext cx="2751467" cy="219368"/>
          </a:xfrm>
          <a:prstGeom prst="rightArrow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ymbol zastępczy zawartości 2"/>
          <p:cNvSpPr txBox="1">
            <a:spLocks/>
          </p:cNvSpPr>
          <p:nvPr/>
        </p:nvSpPr>
        <p:spPr>
          <a:xfrm>
            <a:off x="3003716" y="4343400"/>
            <a:ext cx="2199132" cy="49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l-PL" sz="1100" dirty="0" smtClean="0"/>
              <a:t>Register </a:t>
            </a:r>
            <a:r>
              <a:rPr lang="pl-PL" sz="1100" dirty="0" err="1" smtClean="0"/>
              <a:t>redirections</a:t>
            </a:r>
            <a:r>
              <a:rPr lang="pl-PL" sz="1100" dirty="0" smtClean="0"/>
              <a:t>, </a:t>
            </a:r>
            <a:r>
              <a:rPr lang="pl-PL" sz="1100" dirty="0" err="1" smtClean="0"/>
              <a:t>load</a:t>
            </a:r>
            <a:r>
              <a:rPr lang="pl-PL" sz="1100" dirty="0" smtClean="0"/>
              <a:t> </a:t>
            </a:r>
            <a:r>
              <a:rPr lang="pl-PL" sz="1100" dirty="0" err="1" smtClean="0"/>
              <a:t>balancing</a:t>
            </a:r>
            <a:r>
              <a:rPr lang="pl-PL" sz="1100" dirty="0" smtClean="0"/>
              <a:t> </a:t>
            </a:r>
            <a:r>
              <a:rPr lang="pl-PL" sz="1100" dirty="0" err="1" smtClean="0"/>
              <a:t>policies</a:t>
            </a:r>
            <a:endParaRPr lang="pl-PL" sz="1100" dirty="0"/>
          </a:p>
        </p:txBody>
      </p:sp>
      <p:sp>
        <p:nvSpPr>
          <p:cNvPr id="37" name="Symbol zastępczy zawartości 2"/>
          <p:cNvSpPr txBox="1">
            <a:spLocks/>
          </p:cNvSpPr>
          <p:nvPr/>
        </p:nvSpPr>
        <p:spPr>
          <a:xfrm>
            <a:off x="0" y="2630819"/>
            <a:ext cx="1094994" cy="493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sz="1400" b="1" dirty="0" smtClean="0">
                <a:solidFill>
                  <a:schemeClr val="accent3"/>
                </a:solidFill>
              </a:rPr>
              <a:t>Start </a:t>
            </a:r>
          </a:p>
          <a:p>
            <a:pPr marL="0" indent="0" algn="ctr">
              <a:buFont typeface="Arial" pitchFamily="34" charset="0"/>
              <a:buNone/>
            </a:pPr>
            <a:r>
              <a:rPr lang="pl-PL" sz="1400" b="1" dirty="0" err="1" smtClean="0">
                <a:solidFill>
                  <a:schemeClr val="accent3"/>
                </a:solidFill>
              </a:rPr>
              <a:t>workflow</a:t>
            </a:r>
            <a:endParaRPr lang="pl-PL" sz="1400" b="1" dirty="0">
              <a:solidFill>
                <a:schemeClr val="accent3"/>
              </a:solidFill>
            </a:endParaRPr>
          </a:p>
        </p:txBody>
      </p:sp>
      <p:sp>
        <p:nvSpPr>
          <p:cNvPr id="39" name="Strzałka w prawo 38"/>
          <p:cNvSpPr/>
          <p:nvPr/>
        </p:nvSpPr>
        <p:spPr>
          <a:xfrm rot="5400000">
            <a:off x="829253" y="4023206"/>
            <a:ext cx="1407781" cy="21936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trzałka w prawo 39"/>
          <p:cNvSpPr/>
          <p:nvPr/>
        </p:nvSpPr>
        <p:spPr>
          <a:xfrm>
            <a:off x="2058836" y="5142563"/>
            <a:ext cx="1912401" cy="21936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ymbol zastępczy zawartości 2"/>
          <p:cNvSpPr txBox="1">
            <a:spLocks/>
          </p:cNvSpPr>
          <p:nvPr/>
        </p:nvSpPr>
        <p:spPr>
          <a:xfrm>
            <a:off x="663745" y="3819539"/>
            <a:ext cx="736854" cy="49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pl-PL" sz="1100" dirty="0" err="1" smtClean="0">
                <a:solidFill>
                  <a:schemeClr val="accent3"/>
                </a:solidFill>
              </a:rPr>
              <a:t>Invoke</a:t>
            </a:r>
            <a:r>
              <a:rPr lang="pl-PL" sz="1100" dirty="0" smtClean="0">
                <a:solidFill>
                  <a:schemeClr val="accent3"/>
                </a:solidFill>
              </a:rPr>
              <a:t> services</a:t>
            </a:r>
            <a:endParaRPr lang="pl-PL" sz="1100" dirty="0">
              <a:solidFill>
                <a:schemeClr val="accent3"/>
              </a:solidFill>
            </a:endParaRPr>
          </a:p>
        </p:txBody>
      </p:sp>
      <p:sp>
        <p:nvSpPr>
          <p:cNvPr id="42" name="Strzałka w prawo 41"/>
          <p:cNvSpPr/>
          <p:nvPr/>
        </p:nvSpPr>
        <p:spPr>
          <a:xfrm>
            <a:off x="1985465" y="2862116"/>
            <a:ext cx="1981200" cy="219368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ymbol zastępczy zawartości 2"/>
          <p:cNvSpPr txBox="1">
            <a:spLocks/>
          </p:cNvSpPr>
          <p:nvPr/>
        </p:nvSpPr>
        <p:spPr>
          <a:xfrm>
            <a:off x="1869948" y="3124200"/>
            <a:ext cx="2199132" cy="293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pl-PL" sz="1400" dirty="0" err="1" smtClean="0"/>
              <a:t>Workflow</a:t>
            </a:r>
            <a:r>
              <a:rPr lang="pl-PL" sz="1400" dirty="0" smtClean="0"/>
              <a:t> </a:t>
            </a:r>
            <a:r>
              <a:rPr lang="pl-PL" sz="1400" dirty="0" err="1" smtClean="0"/>
              <a:t>finished</a:t>
            </a:r>
            <a:endParaRPr lang="pl-PL" sz="1400" dirty="0"/>
          </a:p>
        </p:txBody>
      </p:sp>
      <p:sp>
        <p:nvSpPr>
          <p:cNvPr id="3" name="Mnożenie 2"/>
          <p:cNvSpPr/>
          <p:nvPr/>
        </p:nvSpPr>
        <p:spPr>
          <a:xfrm>
            <a:off x="3912647" y="4709239"/>
            <a:ext cx="1175964" cy="1040017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Mnożenie 43"/>
          <p:cNvSpPr/>
          <p:nvPr/>
        </p:nvSpPr>
        <p:spPr>
          <a:xfrm>
            <a:off x="4371218" y="5322409"/>
            <a:ext cx="1175964" cy="1040017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Mnożenie 44"/>
          <p:cNvSpPr/>
          <p:nvPr/>
        </p:nvSpPr>
        <p:spPr>
          <a:xfrm>
            <a:off x="4930422" y="4709239"/>
            <a:ext cx="1175964" cy="1040017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421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build="p"/>
      <p:bldP spid="12" grpId="0" animBg="1"/>
      <p:bldP spid="13" grpId="0"/>
      <p:bldP spid="14" grpId="0" animBg="1"/>
      <p:bldP spid="16" grpId="0"/>
      <p:bldP spid="19" grpId="0" animBg="1"/>
      <p:bldP spid="35" grpId="0" animBg="1"/>
      <p:bldP spid="36" grpId="0"/>
      <p:bldP spid="37" grpId="0"/>
      <p:bldP spid="39" grpId="0" animBg="1"/>
      <p:bldP spid="40" grpId="0" animBg="1"/>
      <p:bldP spid="41" grpId="0"/>
      <p:bldP spid="42" grpId="0" animBg="1"/>
      <p:bldP spid="43" grpId="0"/>
      <p:bldP spid="3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5400" dirty="0" err="1" smtClean="0"/>
              <a:t>Atmosphere</a:t>
            </a:r>
            <a:r>
              <a:rPr lang="pl-PL" sz="5400" dirty="0" smtClean="0"/>
              <a:t> </a:t>
            </a:r>
            <a:r>
              <a:rPr lang="pl-PL" sz="5400" dirty="0" err="1" smtClean="0"/>
              <a:t>can</a:t>
            </a:r>
            <a:r>
              <a:rPr lang="pl-PL" sz="5400" dirty="0" smtClean="0"/>
              <a:t> do </a:t>
            </a:r>
            <a:r>
              <a:rPr lang="pl-PL" sz="5400" dirty="0" err="1" smtClean="0"/>
              <a:t>more</a:t>
            </a:r>
            <a:endParaRPr lang="pl-PL" sz="5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 smtClean="0"/>
              <a:t>Integration of </a:t>
            </a:r>
            <a:r>
              <a:rPr lang="pl-PL" dirty="0" err="1" smtClean="0"/>
              <a:t>heterogeneous</a:t>
            </a:r>
            <a:r>
              <a:rPr lang="pl-PL" dirty="0" smtClean="0"/>
              <a:t> </a:t>
            </a:r>
            <a:r>
              <a:rPr lang="pl-PL" dirty="0" err="1" smtClean="0"/>
              <a:t>compute</a:t>
            </a:r>
            <a:r>
              <a:rPr lang="pl-PL" dirty="0" smtClean="0"/>
              <a:t> </a:t>
            </a:r>
            <a:r>
              <a:rPr lang="pl-PL" dirty="0" err="1" smtClean="0"/>
              <a:t>sites</a:t>
            </a:r>
            <a:endParaRPr lang="pl-PL" dirty="0" smtClean="0"/>
          </a:p>
          <a:p>
            <a:pPr lvl="1"/>
            <a:r>
              <a:rPr lang="pl-PL" dirty="0" err="1" smtClean="0"/>
              <a:t>Currently</a:t>
            </a:r>
            <a:r>
              <a:rPr lang="pl-PL" dirty="0" smtClean="0"/>
              <a:t> in VPH </a:t>
            </a:r>
            <a:r>
              <a:rPr lang="pl-PL" dirty="0" err="1" smtClean="0"/>
              <a:t>Share</a:t>
            </a:r>
            <a:r>
              <a:rPr lang="pl-PL" dirty="0" smtClean="0"/>
              <a:t> we </a:t>
            </a:r>
            <a:r>
              <a:rPr lang="pl-PL" dirty="0" err="1" smtClean="0"/>
              <a:t>have</a:t>
            </a:r>
            <a:r>
              <a:rPr lang="pl-PL" dirty="0" smtClean="0"/>
              <a:t>:</a:t>
            </a:r>
          </a:p>
          <a:p>
            <a:pPr lvl="2"/>
            <a:r>
              <a:rPr lang="pl-PL" dirty="0" smtClean="0"/>
              <a:t>Amazon </a:t>
            </a:r>
            <a:r>
              <a:rPr lang="pl-PL" sz="1900" dirty="0" smtClean="0"/>
              <a:t>(58 </a:t>
            </a:r>
            <a:r>
              <a:rPr lang="pl-PL" sz="1900" dirty="0" err="1" smtClean="0"/>
              <a:t>VMTs</a:t>
            </a:r>
            <a:r>
              <a:rPr lang="pl-PL" sz="1900" dirty="0" smtClean="0"/>
              <a:t>, 10 </a:t>
            </a:r>
            <a:r>
              <a:rPr lang="pl-PL" sz="1900" dirty="0" err="1" smtClean="0"/>
              <a:t>VMs</a:t>
            </a:r>
            <a:r>
              <a:rPr lang="pl-PL" sz="1900" dirty="0" smtClean="0"/>
              <a:t>)</a:t>
            </a:r>
          </a:p>
          <a:p>
            <a:pPr lvl="2"/>
            <a:r>
              <a:rPr lang="pl-PL" dirty="0" err="1" smtClean="0"/>
              <a:t>OpenStack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err="1" smtClean="0"/>
              <a:t>Cyfronet</a:t>
            </a:r>
            <a:r>
              <a:rPr lang="pl-PL" dirty="0" smtClean="0"/>
              <a:t> </a:t>
            </a:r>
            <a:r>
              <a:rPr lang="pl-PL" sz="1900" dirty="0" smtClean="0"/>
              <a:t>(214 </a:t>
            </a:r>
            <a:r>
              <a:rPr lang="pl-PL" sz="1900" dirty="0" err="1" smtClean="0"/>
              <a:t>VMTs</a:t>
            </a:r>
            <a:r>
              <a:rPr lang="pl-PL" sz="1900" dirty="0" smtClean="0"/>
              <a:t>, 21 </a:t>
            </a:r>
            <a:r>
              <a:rPr lang="pl-PL" sz="1900" dirty="0" err="1" smtClean="0"/>
              <a:t>VMs</a:t>
            </a:r>
            <a:r>
              <a:rPr lang="pl-PL" sz="1900" dirty="0" smtClean="0"/>
              <a:t>)</a:t>
            </a:r>
          </a:p>
          <a:p>
            <a:pPr lvl="2"/>
            <a:r>
              <a:rPr lang="pl-PL" dirty="0" err="1" smtClean="0"/>
              <a:t>OpenStack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the </a:t>
            </a:r>
            <a:r>
              <a:rPr lang="pl-PL" dirty="0" err="1" smtClean="0"/>
              <a:t>University</a:t>
            </a:r>
            <a:r>
              <a:rPr lang="pl-PL" dirty="0" smtClean="0"/>
              <a:t> of </a:t>
            </a:r>
            <a:r>
              <a:rPr lang="pl-PL" dirty="0" err="1" smtClean="0"/>
              <a:t>Vienna</a:t>
            </a:r>
            <a:r>
              <a:rPr lang="pl-PL" dirty="0" smtClean="0"/>
              <a:t> </a:t>
            </a:r>
            <a:r>
              <a:rPr lang="pl-PL" sz="1900" dirty="0" smtClean="0"/>
              <a:t>(218 </a:t>
            </a:r>
            <a:r>
              <a:rPr lang="pl-PL" sz="1900" dirty="0" err="1" smtClean="0"/>
              <a:t>VMTs</a:t>
            </a:r>
            <a:r>
              <a:rPr lang="pl-PL" sz="1900" dirty="0" smtClean="0"/>
              <a:t>, 5 </a:t>
            </a:r>
            <a:r>
              <a:rPr lang="pl-PL" sz="1900" dirty="0" err="1" smtClean="0"/>
              <a:t>VMs</a:t>
            </a:r>
            <a:r>
              <a:rPr lang="pl-PL" sz="1900" dirty="0" smtClean="0"/>
              <a:t>)</a:t>
            </a:r>
            <a:endParaRPr lang="pl-PL" dirty="0" smtClean="0"/>
          </a:p>
          <a:p>
            <a:r>
              <a:rPr lang="pl-PL" dirty="0" smtClean="0"/>
              <a:t>Advanced </a:t>
            </a:r>
            <a:r>
              <a:rPr lang="pl-PL" dirty="0" err="1" smtClean="0"/>
              <a:t>optimization</a:t>
            </a:r>
            <a:r>
              <a:rPr lang="pl-PL" dirty="0"/>
              <a:t> </a:t>
            </a:r>
            <a:r>
              <a:rPr lang="pl-PL" dirty="0" err="1" smtClean="0"/>
              <a:t>strategies</a:t>
            </a:r>
            <a:endParaRPr lang="pl-PL" dirty="0" smtClean="0"/>
          </a:p>
          <a:p>
            <a:r>
              <a:rPr lang="pl-PL" dirty="0" err="1" smtClean="0"/>
              <a:t>Redirection</a:t>
            </a:r>
            <a:r>
              <a:rPr lang="pl-PL" dirty="0" smtClean="0"/>
              <a:t> management</a:t>
            </a:r>
          </a:p>
          <a:p>
            <a:r>
              <a:rPr lang="pl-PL" dirty="0" smtClean="0"/>
              <a:t>Billing </a:t>
            </a:r>
            <a:r>
              <a:rPr lang="pl-PL" dirty="0" err="1" smtClean="0"/>
              <a:t>triggers</a:t>
            </a:r>
            <a:endParaRPr lang="pl-PL" dirty="0" smtClean="0"/>
          </a:p>
          <a:p>
            <a:r>
              <a:rPr lang="pl-PL" dirty="0" smtClean="0"/>
              <a:t>Automatic </a:t>
            </a:r>
            <a:r>
              <a:rPr lang="pl-PL" dirty="0" err="1" smtClean="0"/>
              <a:t>virtual</a:t>
            </a:r>
            <a:r>
              <a:rPr lang="pl-PL" dirty="0" smtClean="0"/>
              <a:t> </a:t>
            </a:r>
            <a:r>
              <a:rPr lang="pl-PL" dirty="0" err="1" smtClean="0"/>
              <a:t>machine</a:t>
            </a:r>
            <a:r>
              <a:rPr lang="pl-PL" dirty="0" smtClean="0"/>
              <a:t> </a:t>
            </a:r>
            <a:r>
              <a:rPr lang="pl-PL" dirty="0" err="1" smtClean="0"/>
              <a:t>template</a:t>
            </a:r>
            <a:r>
              <a:rPr lang="pl-PL" dirty="0" smtClean="0"/>
              <a:t> </a:t>
            </a:r>
            <a:r>
              <a:rPr lang="pl-PL" dirty="0" err="1" smtClean="0"/>
              <a:t>migration</a:t>
            </a:r>
            <a:r>
              <a:rPr lang="pl-PL" dirty="0" smtClean="0"/>
              <a:t> </a:t>
            </a:r>
            <a:r>
              <a:rPr lang="pl-PL" dirty="0" err="1" smtClean="0"/>
              <a:t>between</a:t>
            </a:r>
            <a:r>
              <a:rPr lang="pl-PL" dirty="0" smtClean="0"/>
              <a:t> </a:t>
            </a:r>
            <a:r>
              <a:rPr lang="pl-PL" dirty="0" err="1" smtClean="0"/>
              <a:t>compute</a:t>
            </a:r>
            <a:r>
              <a:rPr lang="pl-PL" dirty="0" smtClean="0"/>
              <a:t> </a:t>
            </a:r>
            <a:r>
              <a:rPr lang="pl-PL" dirty="0" err="1" smtClean="0"/>
              <a:t>sites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68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5400" dirty="0" err="1" smtClean="0"/>
              <a:t>Existing</a:t>
            </a:r>
            <a:r>
              <a:rPr lang="pl-PL" sz="5400" dirty="0" smtClean="0"/>
              <a:t> </a:t>
            </a:r>
            <a:r>
              <a:rPr lang="pl-PL" sz="5400" dirty="0" err="1" smtClean="0"/>
              <a:t>workflows</a:t>
            </a:r>
            <a:endParaRPr lang="pl-PL" sz="5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@</a:t>
            </a:r>
            <a:r>
              <a:rPr lang="pl-PL" dirty="0" err="1" smtClean="0"/>
              <a:t>neurIST</a:t>
            </a:r>
            <a:r>
              <a:rPr lang="pl-PL" dirty="0" smtClean="0"/>
              <a:t> </a:t>
            </a:r>
            <a:r>
              <a:rPr lang="pl-PL" sz="2200" dirty="0" smtClean="0"/>
              <a:t>(</a:t>
            </a:r>
            <a:r>
              <a:rPr lang="pl-PL" sz="2200" dirty="0" err="1" smtClean="0"/>
              <a:t>allows</a:t>
            </a:r>
            <a:r>
              <a:rPr lang="pl-PL" sz="2200" dirty="0" smtClean="0"/>
              <a:t> to test the </a:t>
            </a:r>
            <a:r>
              <a:rPr lang="pl-PL" sz="2200" dirty="0" err="1" smtClean="0"/>
              <a:t>aneurist</a:t>
            </a:r>
            <a:r>
              <a:rPr lang="pl-PL" sz="2200" dirty="0" smtClean="0"/>
              <a:t> </a:t>
            </a:r>
            <a:r>
              <a:rPr lang="pl-PL" sz="2200" dirty="0" err="1" smtClean="0"/>
              <a:t>morhoplogical</a:t>
            </a:r>
            <a:r>
              <a:rPr lang="pl-PL" sz="2200" dirty="0" smtClean="0"/>
              <a:t> </a:t>
            </a:r>
            <a:r>
              <a:rPr lang="pl-PL" sz="2200" dirty="0" err="1" smtClean="0"/>
              <a:t>analysis</a:t>
            </a:r>
            <a:r>
              <a:rPr lang="pl-PL" sz="2200" dirty="0" smtClean="0"/>
              <a:t>)</a:t>
            </a:r>
            <a:endParaRPr lang="pl-PL" sz="2600" dirty="0" smtClean="0"/>
          </a:p>
          <a:p>
            <a:r>
              <a:rPr lang="pl-PL" dirty="0" smtClean="0"/>
              <a:t>N4 </a:t>
            </a:r>
            <a:r>
              <a:rPr lang="pl-PL" dirty="0" err="1" smtClean="0"/>
              <a:t>bias</a:t>
            </a:r>
            <a:r>
              <a:rPr lang="pl-PL" dirty="0" smtClean="0"/>
              <a:t> </a:t>
            </a:r>
            <a:r>
              <a:rPr lang="pl-PL" dirty="0" err="1" smtClean="0"/>
              <a:t>Correction</a:t>
            </a:r>
            <a:r>
              <a:rPr lang="pl-PL" dirty="0" smtClean="0"/>
              <a:t> </a:t>
            </a:r>
            <a:r>
              <a:rPr lang="pl-PL" sz="1900" dirty="0" smtClean="0"/>
              <a:t>(N4 to </a:t>
            </a:r>
            <a:r>
              <a:rPr lang="pl-PL" sz="1900" dirty="0" err="1" smtClean="0"/>
              <a:t>correct</a:t>
            </a:r>
            <a:r>
              <a:rPr lang="pl-PL" sz="1900" dirty="0" smtClean="0"/>
              <a:t> the MR </a:t>
            </a:r>
            <a:r>
              <a:rPr lang="pl-PL" sz="1900" dirty="0" err="1" smtClean="0"/>
              <a:t>bias</a:t>
            </a:r>
            <a:r>
              <a:rPr lang="pl-PL" sz="1900" dirty="0" smtClean="0"/>
              <a:t> field of and image)</a:t>
            </a:r>
            <a:endParaRPr lang="pl-PL" dirty="0" smtClean="0"/>
          </a:p>
          <a:p>
            <a:r>
              <a:rPr lang="pl-PL" dirty="0" smtClean="0"/>
              <a:t>VPHOP </a:t>
            </a:r>
            <a:r>
              <a:rPr lang="pl-PL" sz="1800" dirty="0" smtClean="0"/>
              <a:t>(The </a:t>
            </a:r>
            <a:r>
              <a:rPr lang="pl-PL" sz="1800" dirty="0" err="1" smtClean="0"/>
              <a:t>workflow</a:t>
            </a:r>
            <a:r>
              <a:rPr lang="pl-PL" sz="1800" dirty="0" smtClean="0"/>
              <a:t> </a:t>
            </a:r>
            <a:r>
              <a:rPr lang="pl-PL" sz="1800" dirty="0" err="1" smtClean="0"/>
              <a:t>starts</a:t>
            </a:r>
            <a:r>
              <a:rPr lang="pl-PL" sz="1800" dirty="0" smtClean="0"/>
              <a:t> from the </a:t>
            </a:r>
            <a:r>
              <a:rPr lang="pl-PL" sz="1800" dirty="0" err="1" smtClean="0"/>
              <a:t>patient</a:t>
            </a:r>
            <a:r>
              <a:rPr lang="pl-PL" sz="1800" dirty="0" smtClean="0"/>
              <a:t> data </a:t>
            </a:r>
            <a:r>
              <a:rPr lang="pl-PL" sz="1800" dirty="0" err="1" smtClean="0"/>
              <a:t>hosted</a:t>
            </a:r>
            <a:r>
              <a:rPr lang="pl-PL" sz="1800" dirty="0" smtClean="0"/>
              <a:t> on </a:t>
            </a:r>
            <a:r>
              <a:rPr lang="pl-PL" sz="1800" dirty="0" err="1" smtClean="0"/>
              <a:t>PhysiomeSpace</a:t>
            </a:r>
            <a:r>
              <a:rPr lang="pl-PL" sz="1800" dirty="0" smtClean="0"/>
              <a:t>, </a:t>
            </a:r>
            <a:r>
              <a:rPr lang="pl-PL" sz="1800" dirty="0" err="1" smtClean="0"/>
              <a:t>applies</a:t>
            </a:r>
            <a:r>
              <a:rPr lang="pl-PL" sz="1800" dirty="0" smtClean="0"/>
              <a:t> the </a:t>
            </a:r>
            <a:r>
              <a:rPr lang="pl-PL" sz="1800" dirty="0" err="1" smtClean="0"/>
              <a:t>patient-specific</a:t>
            </a:r>
            <a:r>
              <a:rPr lang="pl-PL" sz="1800" dirty="0" smtClean="0"/>
              <a:t> </a:t>
            </a:r>
            <a:r>
              <a:rPr lang="pl-PL" sz="1800" dirty="0" err="1" smtClean="0"/>
              <a:t>loading</a:t>
            </a:r>
            <a:r>
              <a:rPr lang="pl-PL" sz="1800" dirty="0" smtClean="0"/>
              <a:t> </a:t>
            </a:r>
            <a:r>
              <a:rPr lang="pl-PL" sz="1800" dirty="0" err="1" smtClean="0"/>
              <a:t>conditions</a:t>
            </a:r>
            <a:r>
              <a:rPr lang="pl-PL" sz="1800" dirty="0" smtClean="0"/>
              <a:t>, and </a:t>
            </a:r>
            <a:r>
              <a:rPr lang="pl-PL" sz="1800" dirty="0" err="1" smtClean="0"/>
              <a:t>performs</a:t>
            </a:r>
            <a:r>
              <a:rPr lang="pl-PL" sz="1800" dirty="0" smtClean="0"/>
              <a:t> the FE </a:t>
            </a:r>
            <a:r>
              <a:rPr lang="pl-PL" sz="1800" dirty="0" err="1" smtClean="0"/>
              <a:t>simulation</a:t>
            </a:r>
            <a:r>
              <a:rPr lang="pl-PL" sz="1800" dirty="0" smtClean="0"/>
              <a:t> </a:t>
            </a:r>
            <a:r>
              <a:rPr lang="pl-PL" sz="1800" dirty="0" err="1" smtClean="0"/>
              <a:t>over</a:t>
            </a:r>
            <a:r>
              <a:rPr lang="pl-PL" sz="1800" dirty="0" smtClean="0"/>
              <a:t> 10 </a:t>
            </a:r>
            <a:r>
              <a:rPr lang="pl-PL" sz="1800" dirty="0" err="1" smtClean="0"/>
              <a:t>years</a:t>
            </a:r>
            <a:r>
              <a:rPr lang="pl-PL" sz="1800" dirty="0" smtClean="0"/>
              <a:t>)</a:t>
            </a:r>
            <a:endParaRPr lang="pl-PL" dirty="0" smtClean="0"/>
          </a:p>
          <a:p>
            <a:r>
              <a:rPr lang="pl-PL" dirty="0" err="1" smtClean="0"/>
              <a:t>Heartgen</a:t>
            </a:r>
            <a:r>
              <a:rPr lang="pl-PL" dirty="0" smtClean="0"/>
              <a:t> </a:t>
            </a:r>
            <a:r>
              <a:rPr lang="pl-PL" sz="1800" dirty="0" smtClean="0"/>
              <a:t>(</a:t>
            </a:r>
            <a:r>
              <a:rPr lang="pl-PL" sz="1800" dirty="0" err="1" smtClean="0"/>
              <a:t>executes</a:t>
            </a:r>
            <a:r>
              <a:rPr lang="pl-PL" sz="1800" dirty="0" smtClean="0"/>
              <a:t> the </a:t>
            </a:r>
            <a:r>
              <a:rPr lang="pl-PL" sz="1800" dirty="0" err="1" smtClean="0"/>
              <a:t>heartgen</a:t>
            </a:r>
            <a:r>
              <a:rPr lang="pl-PL" sz="1800" dirty="0" smtClean="0"/>
              <a:t> service on a </a:t>
            </a:r>
            <a:r>
              <a:rPr lang="pl-PL" sz="1800" dirty="0" err="1" smtClean="0"/>
              <a:t>cohort</a:t>
            </a:r>
            <a:r>
              <a:rPr lang="pl-PL" sz="1800" dirty="0" smtClean="0"/>
              <a:t> of </a:t>
            </a:r>
            <a:r>
              <a:rPr lang="pl-PL" sz="1800" dirty="0" err="1" smtClean="0"/>
              <a:t>binary</a:t>
            </a:r>
            <a:r>
              <a:rPr lang="pl-PL" sz="1800" dirty="0" smtClean="0"/>
              <a:t> </a:t>
            </a:r>
            <a:r>
              <a:rPr lang="pl-PL" sz="1800" dirty="0" err="1" smtClean="0"/>
              <a:t>masks</a:t>
            </a:r>
            <a:r>
              <a:rPr lang="pl-PL" sz="1800" dirty="0" smtClean="0"/>
              <a:t>)</a:t>
            </a:r>
            <a:endParaRPr lang="pl-PL" dirty="0"/>
          </a:p>
          <a:p>
            <a:r>
              <a:rPr lang="pl-PL" dirty="0" smtClean="0"/>
              <a:t>Many </a:t>
            </a:r>
            <a:r>
              <a:rPr lang="pl-PL" dirty="0" err="1" smtClean="0"/>
              <a:t>more</a:t>
            </a:r>
            <a:r>
              <a:rPr lang="pl-PL" dirty="0" smtClean="0"/>
              <a:t>!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9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5400" dirty="0" err="1" smtClean="0"/>
              <a:t>Conclusions</a:t>
            </a:r>
            <a:endParaRPr lang="pl-PL" sz="5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>
            <a:normAutofit/>
          </a:bodyPr>
          <a:lstStyle/>
          <a:p>
            <a:r>
              <a:rPr lang="pl-PL" dirty="0" smtClean="0"/>
              <a:t>We expose </a:t>
            </a:r>
            <a:r>
              <a:rPr lang="pl-PL" dirty="0" err="1" smtClean="0"/>
              <a:t>what’s</a:t>
            </a:r>
            <a:r>
              <a:rPr lang="pl-PL" dirty="0" smtClean="0"/>
              <a:t> </a:t>
            </a:r>
            <a:r>
              <a:rPr lang="pl-PL" dirty="0" err="1" smtClean="0"/>
              <a:t>good</a:t>
            </a:r>
            <a:r>
              <a:rPr lang="pl-PL" dirty="0" smtClean="0"/>
              <a:t> and </a:t>
            </a:r>
            <a:r>
              <a:rPr lang="pl-PL" dirty="0" err="1" smtClean="0"/>
              <a:t>conceal</a:t>
            </a:r>
            <a:r>
              <a:rPr lang="pl-PL" dirty="0" smtClean="0"/>
              <a:t> the </a:t>
            </a:r>
            <a:r>
              <a:rPr lang="pl-PL" dirty="0" err="1" smtClean="0"/>
              <a:t>underlying</a:t>
            </a:r>
            <a:r>
              <a:rPr lang="pl-PL" dirty="0" smtClean="0"/>
              <a:t> </a:t>
            </a:r>
            <a:r>
              <a:rPr lang="pl-PL" dirty="0" err="1" smtClean="0"/>
              <a:t>complexity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Services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started</a:t>
            </a:r>
            <a:r>
              <a:rPr lang="pl-PL" dirty="0" smtClean="0"/>
              <a:t> on </a:t>
            </a:r>
            <a:r>
              <a:rPr lang="pl-PL" dirty="0" err="1" smtClean="0"/>
              <a:t>demand</a:t>
            </a:r>
            <a:endParaRPr lang="pl-PL" dirty="0" smtClean="0"/>
          </a:p>
          <a:p>
            <a:pPr lvl="1"/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pay</a:t>
            </a:r>
            <a:r>
              <a:rPr lang="pl-PL" dirty="0" smtClean="0"/>
              <a:t> for the </a:t>
            </a:r>
            <a:r>
              <a:rPr lang="pl-PL" dirty="0" err="1" smtClean="0"/>
              <a:t>resources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</a:t>
            </a:r>
            <a:r>
              <a:rPr lang="pl-PL" dirty="0" err="1" smtClean="0"/>
              <a:t>actually</a:t>
            </a:r>
            <a:r>
              <a:rPr lang="pl-PL" dirty="0" smtClean="0"/>
              <a:t> </a:t>
            </a:r>
            <a:r>
              <a:rPr lang="pl-PL" dirty="0" err="1" smtClean="0"/>
              <a:t>use</a:t>
            </a:r>
            <a:endParaRPr lang="pl-PL" dirty="0" smtClean="0"/>
          </a:p>
          <a:p>
            <a:pPr lvl="1"/>
            <a:r>
              <a:rPr lang="pl-PL" dirty="0" err="1" smtClean="0"/>
              <a:t>Thanks</a:t>
            </a:r>
            <a:r>
              <a:rPr lang="pl-PL" dirty="0" smtClean="0"/>
              <a:t> to the </a:t>
            </a:r>
            <a:r>
              <a:rPr lang="pl-PL" dirty="0" err="1" smtClean="0"/>
              <a:t>Taverna</a:t>
            </a:r>
            <a:r>
              <a:rPr lang="pl-PL" dirty="0" smtClean="0"/>
              <a:t> </a:t>
            </a:r>
            <a:r>
              <a:rPr lang="pl-PL" dirty="0" err="1" smtClean="0"/>
              <a:t>plugin</a:t>
            </a:r>
            <a:r>
              <a:rPr lang="pl-PL" dirty="0" smtClean="0"/>
              <a:t> </a:t>
            </a:r>
            <a:r>
              <a:rPr lang="pl-PL" dirty="0" err="1" smtClean="0"/>
              <a:t>there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no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focus</a:t>
            </a:r>
            <a:r>
              <a:rPr lang="pl-PL" dirty="0" smtClean="0"/>
              <a:t> on </a:t>
            </a:r>
            <a:r>
              <a:rPr lang="pl-PL" dirty="0" err="1" smtClean="0"/>
              <a:t>boring</a:t>
            </a:r>
            <a:r>
              <a:rPr lang="pl-PL" dirty="0" smtClean="0"/>
              <a:t> and error-</a:t>
            </a:r>
            <a:r>
              <a:rPr lang="pl-PL" dirty="0" err="1" smtClean="0"/>
              <a:t>prone</a:t>
            </a:r>
            <a:r>
              <a:rPr lang="pl-PL" dirty="0" smtClean="0"/>
              <a:t> </a:t>
            </a:r>
            <a:r>
              <a:rPr lang="pl-PL" dirty="0" err="1" smtClean="0"/>
              <a:t>cloud</a:t>
            </a:r>
            <a:r>
              <a:rPr lang="pl-PL" dirty="0" smtClean="0"/>
              <a:t> </a:t>
            </a:r>
            <a:r>
              <a:rPr lang="pl-PL" dirty="0" err="1" smtClean="0"/>
              <a:t>tasks</a:t>
            </a:r>
            <a:endParaRPr lang="pl-PL" dirty="0" smtClean="0"/>
          </a:p>
          <a:p>
            <a:pPr marL="457200" lvl="1" indent="0">
              <a:buNone/>
            </a:pPr>
            <a:endParaRPr lang="pl-PL" dirty="0"/>
          </a:p>
          <a:p>
            <a:pPr marL="457200" lvl="1" indent="0" algn="ctr">
              <a:buNone/>
            </a:pPr>
            <a:r>
              <a:rPr lang="pl-PL" sz="3600" dirty="0" err="1" smtClean="0"/>
              <a:t>You</a:t>
            </a:r>
            <a:r>
              <a:rPr lang="pl-PL" sz="3600" dirty="0" smtClean="0"/>
              <a:t> </a:t>
            </a:r>
            <a:r>
              <a:rPr lang="pl-PL" sz="3600" dirty="0" err="1" smtClean="0"/>
              <a:t>can</a:t>
            </a:r>
            <a:r>
              <a:rPr lang="pl-PL" sz="3600" dirty="0" smtClean="0"/>
              <a:t> </a:t>
            </a:r>
            <a:r>
              <a:rPr lang="pl-PL" sz="3600" dirty="0" err="1" smtClean="0"/>
              <a:t>use</a:t>
            </a:r>
            <a:r>
              <a:rPr lang="pl-PL" sz="3600" dirty="0" smtClean="0"/>
              <a:t> </a:t>
            </a:r>
            <a:r>
              <a:rPr lang="pl-PL" sz="3600" dirty="0" err="1" smtClean="0"/>
              <a:t>it</a:t>
            </a:r>
            <a:r>
              <a:rPr lang="pl-PL" sz="3600" dirty="0" smtClean="0"/>
              <a:t> for </a:t>
            </a:r>
            <a:r>
              <a:rPr lang="pl-PL" sz="3600" dirty="0" err="1" smtClean="0">
                <a:solidFill>
                  <a:schemeClr val="accent3"/>
                </a:solidFill>
              </a:rPr>
              <a:t>free</a:t>
            </a:r>
            <a:r>
              <a:rPr lang="pl-PL" sz="3600" dirty="0" smtClean="0">
                <a:solidFill>
                  <a:schemeClr val="accent3"/>
                </a:solidFill>
              </a:rPr>
              <a:t> </a:t>
            </a:r>
            <a:r>
              <a:rPr lang="pl-PL" sz="3600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</a:t>
            </a:r>
          </a:p>
          <a:p>
            <a:pPr marL="457200" lvl="1" indent="0" algn="ctr">
              <a:buNone/>
            </a:pPr>
            <a:r>
              <a:rPr lang="pl-PL" sz="3600" dirty="0" smtClean="0">
                <a:sym typeface="Wingdings" panose="05000000000000000000" pitchFamily="2" charset="2"/>
                <a:hlinkClick r:id="rId2"/>
              </a:rPr>
              <a:t>https://portal.vph-share.eu</a:t>
            </a:r>
            <a:r>
              <a:rPr lang="pl-PL" sz="3600" dirty="0" smtClean="0">
                <a:sym typeface="Wingdings" panose="05000000000000000000" pitchFamily="2" charset="2"/>
              </a:rPr>
              <a:t> </a:t>
            </a:r>
          </a:p>
          <a:p>
            <a:pPr marL="457200" lvl="1" indent="0">
              <a:buNone/>
            </a:pPr>
            <a:endParaRPr lang="pl-PL" sz="360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9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67944" y="188640"/>
            <a:ext cx="41764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Cloud Platform</a:t>
            </a:r>
          </a:p>
          <a:p>
            <a:r>
              <a:rPr lang="en-GB" sz="1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Cloud based home for data collection and processing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Cloud and Grid Computing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Virtual Machines 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Database Services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Scalable Storage</a:t>
            </a:r>
            <a:endParaRPr lang="en-GB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2040" y="1484784"/>
            <a:ext cx="367240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Scientific Applications</a:t>
            </a:r>
          </a:p>
          <a:p>
            <a:r>
              <a:rPr lang="en-GB" sz="1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Sophisticated image processing pipeline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Clinical or Industrial Workflows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Library of Applications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Command-line Tools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Whole or Part Workflows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A</a:t>
            </a: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vailable</a:t>
            </a:r>
            <a:endParaRPr lang="en-GB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088" y="2780928"/>
            <a:ext cx="410445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Pan-European Collaborative Environment</a:t>
            </a:r>
          </a:p>
          <a:p>
            <a:r>
              <a:rPr lang="en-GB" sz="1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Share VPH data tools and services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Rich Library of </a:t>
            </a:r>
            <a:r>
              <a:rPr lang="en-GB" sz="1200" dirty="0" err="1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A</a:t>
            </a:r>
            <a:r>
              <a:rPr lang="en-GB" sz="1200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nonymised</a:t>
            </a: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 Medical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</a:t>
            </a: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mages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Free text, Guided and Semantic Search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Request Access to Data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Find Experts</a:t>
            </a:r>
          </a:p>
          <a:p>
            <a:endParaRPr lang="en-GB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040" y="4077072"/>
            <a:ext cx="41044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Research Results</a:t>
            </a:r>
          </a:p>
          <a:p>
            <a:r>
              <a:rPr lang="en-GB" sz="1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Risk Analysis, e.g. Shape Analysis for Aneurysms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Retrieve Results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Run Simulations</a:t>
            </a:r>
          </a:p>
          <a:p>
            <a:pPr marL="87313" indent="-87313">
              <a:buFont typeface="Arial" pitchFamily="34" charset="0"/>
              <a:buChar char="•"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Generate New  Knowledge</a:t>
            </a:r>
          </a:p>
          <a:p>
            <a:endParaRPr lang="en-GB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39952" y="5229200"/>
            <a:ext cx="44644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Clinical Applications</a:t>
            </a:r>
          </a:p>
          <a:p>
            <a:r>
              <a:rPr lang="en-GB" sz="1200" i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Multipurpose platform for multiple medical specialisms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Complex Analysis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S</a:t>
            </a: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implified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</a:t>
            </a: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hrough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U</a:t>
            </a: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ser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</a:t>
            </a: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ortal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Wealth of Cross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D</a:t>
            </a: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omain Resources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GB" sz="12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Easy to Develop New Workflows</a:t>
            </a:r>
          </a:p>
          <a:p>
            <a:endParaRPr lang="en-GB" sz="120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endParaRPr lang="en-GB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5392" y="332656"/>
            <a:ext cx="5949280" cy="5949280"/>
          </a:xfrm>
          <a:custGeom>
            <a:avLst/>
            <a:gdLst>
              <a:gd name="connsiteX0" fmla="*/ 0 w 5949280"/>
              <a:gd name="connsiteY0" fmla="*/ 2974640 h 5949280"/>
              <a:gd name="connsiteX1" fmla="*/ 871255 w 5949280"/>
              <a:gd name="connsiteY1" fmla="*/ 871252 h 5949280"/>
              <a:gd name="connsiteX2" fmla="*/ 2974645 w 5949280"/>
              <a:gd name="connsiteY2" fmla="*/ 3 h 5949280"/>
              <a:gd name="connsiteX3" fmla="*/ 5078033 w 5949280"/>
              <a:gd name="connsiteY3" fmla="*/ 871258 h 5949280"/>
              <a:gd name="connsiteX4" fmla="*/ 5949282 w 5949280"/>
              <a:gd name="connsiteY4" fmla="*/ 2974648 h 5949280"/>
              <a:gd name="connsiteX5" fmla="*/ 5078030 w 5949280"/>
              <a:gd name="connsiteY5" fmla="*/ 5078037 h 5949280"/>
              <a:gd name="connsiteX6" fmla="*/ 2974641 w 5949280"/>
              <a:gd name="connsiteY6" fmla="*/ 5949288 h 5949280"/>
              <a:gd name="connsiteX7" fmla="*/ 871253 w 5949280"/>
              <a:gd name="connsiteY7" fmla="*/ 5078034 h 5949280"/>
              <a:gd name="connsiteX8" fmla="*/ 3 w 5949280"/>
              <a:gd name="connsiteY8" fmla="*/ 2974644 h 5949280"/>
              <a:gd name="connsiteX9" fmla="*/ 0 w 5949280"/>
              <a:gd name="connsiteY9" fmla="*/ 2974640 h 594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9280" h="5949280">
                <a:moveTo>
                  <a:pt x="0" y="2974640"/>
                </a:moveTo>
                <a:cubicBezTo>
                  <a:pt x="1" y="2185716"/>
                  <a:pt x="313401" y="1429105"/>
                  <a:pt x="871255" y="871252"/>
                </a:cubicBezTo>
                <a:cubicBezTo>
                  <a:pt x="1429109" y="313399"/>
                  <a:pt x="2185721" y="2"/>
                  <a:pt x="2974645" y="3"/>
                </a:cubicBezTo>
                <a:cubicBezTo>
                  <a:pt x="3763569" y="4"/>
                  <a:pt x="4520180" y="313404"/>
                  <a:pt x="5078033" y="871258"/>
                </a:cubicBezTo>
                <a:cubicBezTo>
                  <a:pt x="5635886" y="1429112"/>
                  <a:pt x="5949283" y="2185724"/>
                  <a:pt x="5949282" y="2974648"/>
                </a:cubicBezTo>
                <a:cubicBezTo>
                  <a:pt x="5949282" y="3763572"/>
                  <a:pt x="5635883" y="4520183"/>
                  <a:pt x="5078030" y="5078037"/>
                </a:cubicBezTo>
                <a:cubicBezTo>
                  <a:pt x="4520176" y="5635890"/>
                  <a:pt x="3763565" y="5949289"/>
                  <a:pt x="2974641" y="5949288"/>
                </a:cubicBezTo>
                <a:cubicBezTo>
                  <a:pt x="2185717" y="5949288"/>
                  <a:pt x="1429106" y="5635888"/>
                  <a:pt x="871253" y="5078034"/>
                </a:cubicBezTo>
                <a:cubicBezTo>
                  <a:pt x="313400" y="4520180"/>
                  <a:pt x="2" y="3763568"/>
                  <a:pt x="3" y="2974644"/>
                </a:cubicBezTo>
                <a:cubicBezTo>
                  <a:pt x="2" y="2974643"/>
                  <a:pt x="1" y="2974641"/>
                  <a:pt x="0" y="2974640"/>
                </a:cubicBezTo>
                <a:close/>
              </a:path>
            </a:pathLst>
          </a:custGeom>
          <a:noFill/>
          <a:ln w="1047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3059832" y="404664"/>
            <a:ext cx="864096" cy="86409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3851920" y="1664808"/>
            <a:ext cx="864096" cy="864096"/>
          </a:xfrm>
          <a:prstGeom prst="ellipse">
            <a:avLst/>
          </a:prstGeom>
          <a:solidFill>
            <a:srgbClr val="D40EB8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211960" y="2924944"/>
            <a:ext cx="864096" cy="864096"/>
          </a:xfrm>
          <a:prstGeom prst="ellipse">
            <a:avLst/>
          </a:prstGeom>
          <a:solidFill>
            <a:srgbClr val="0066CC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851920" y="4141529"/>
            <a:ext cx="864096" cy="864096"/>
          </a:xfrm>
          <a:prstGeom prst="ellipse">
            <a:avLst/>
          </a:prstGeom>
          <a:solidFill>
            <a:srgbClr val="0099FF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131840" y="5298886"/>
            <a:ext cx="864096" cy="864096"/>
          </a:xfrm>
          <a:prstGeom prst="ellipse">
            <a:avLst/>
          </a:prstGeom>
          <a:solidFill>
            <a:srgbClr val="42D905"/>
          </a:solidFill>
          <a:ln>
            <a:noFill/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up 40"/>
          <p:cNvGrpSpPr/>
          <p:nvPr/>
        </p:nvGrpSpPr>
        <p:grpSpPr>
          <a:xfrm>
            <a:off x="2627784" y="4389884"/>
            <a:ext cx="725016" cy="1127348"/>
            <a:chOff x="2627784" y="4533900"/>
            <a:chExt cx="725016" cy="1127348"/>
          </a:xfrm>
        </p:grpSpPr>
        <p:sp>
          <p:nvSpPr>
            <p:cNvPr id="22" name="Oval 21"/>
            <p:cNvSpPr/>
            <p:nvPr/>
          </p:nvSpPr>
          <p:spPr>
            <a:xfrm>
              <a:off x="2627784" y="5373216"/>
              <a:ext cx="288032" cy="288032"/>
            </a:xfrm>
            <a:prstGeom prst="ellipse">
              <a:avLst/>
            </a:prstGeom>
            <a:solidFill>
              <a:srgbClr val="42D90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2757488" y="4533900"/>
              <a:ext cx="595312" cy="957263"/>
            </a:xfrm>
            <a:custGeom>
              <a:avLst/>
              <a:gdLst>
                <a:gd name="connsiteX0" fmla="*/ 595312 w 595312"/>
                <a:gd name="connsiteY0" fmla="*/ 0 h 957263"/>
                <a:gd name="connsiteX1" fmla="*/ 328612 w 595312"/>
                <a:gd name="connsiteY1" fmla="*/ 538163 h 957263"/>
                <a:gd name="connsiteX2" fmla="*/ 0 w 595312"/>
                <a:gd name="connsiteY2" fmla="*/ 957263 h 957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312" h="957263">
                  <a:moveTo>
                    <a:pt x="595312" y="0"/>
                  </a:moveTo>
                  <a:cubicBezTo>
                    <a:pt x="511571" y="189309"/>
                    <a:pt x="427831" y="378619"/>
                    <a:pt x="328612" y="538163"/>
                  </a:cubicBezTo>
                  <a:cubicBezTo>
                    <a:pt x="229393" y="697707"/>
                    <a:pt x="114696" y="827485"/>
                    <a:pt x="0" y="957263"/>
                  </a:cubicBezTo>
                </a:path>
              </a:pathLst>
            </a:custGeom>
            <a:ln w="127000">
              <a:solidFill>
                <a:srgbClr val="42D9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203848" y="3418334"/>
            <a:ext cx="353740" cy="1090786"/>
            <a:chOff x="3203848" y="3562350"/>
            <a:chExt cx="353740" cy="1090786"/>
          </a:xfrm>
        </p:grpSpPr>
        <p:sp>
          <p:nvSpPr>
            <p:cNvPr id="35" name="Freeform 34"/>
            <p:cNvSpPr/>
            <p:nvPr/>
          </p:nvSpPr>
          <p:spPr>
            <a:xfrm>
              <a:off x="3357563" y="3562350"/>
              <a:ext cx="200025" cy="957263"/>
            </a:xfrm>
            <a:custGeom>
              <a:avLst/>
              <a:gdLst>
                <a:gd name="connsiteX0" fmla="*/ 200025 w 200025"/>
                <a:gd name="connsiteY0" fmla="*/ 0 h 957263"/>
                <a:gd name="connsiteX1" fmla="*/ 147637 w 200025"/>
                <a:gd name="connsiteY1" fmla="*/ 509588 h 957263"/>
                <a:gd name="connsiteX2" fmla="*/ 0 w 200025"/>
                <a:gd name="connsiteY2" fmla="*/ 957263 h 957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0025" h="957263">
                  <a:moveTo>
                    <a:pt x="200025" y="0"/>
                  </a:moveTo>
                  <a:cubicBezTo>
                    <a:pt x="190499" y="175022"/>
                    <a:pt x="180974" y="350044"/>
                    <a:pt x="147637" y="509588"/>
                  </a:cubicBezTo>
                  <a:cubicBezTo>
                    <a:pt x="114300" y="669132"/>
                    <a:pt x="57150" y="813197"/>
                    <a:pt x="0" y="957263"/>
                  </a:cubicBezTo>
                </a:path>
              </a:pathLst>
            </a:custGeom>
            <a:ln w="127000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/>
            <p:cNvSpPr/>
            <p:nvPr/>
          </p:nvSpPr>
          <p:spPr>
            <a:xfrm>
              <a:off x="3203848" y="4365104"/>
              <a:ext cx="288032" cy="288032"/>
            </a:xfrm>
            <a:prstGeom prst="ellipse">
              <a:avLst/>
            </a:prstGeom>
            <a:solidFill>
              <a:srgbClr val="0099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367088" y="2280097"/>
            <a:ext cx="340816" cy="1292919"/>
            <a:chOff x="3367088" y="2424113"/>
            <a:chExt cx="340816" cy="1292919"/>
          </a:xfrm>
        </p:grpSpPr>
        <p:sp>
          <p:nvSpPr>
            <p:cNvPr id="34" name="Freeform 33"/>
            <p:cNvSpPr/>
            <p:nvPr/>
          </p:nvSpPr>
          <p:spPr>
            <a:xfrm>
              <a:off x="3367088" y="2424113"/>
              <a:ext cx="203994" cy="1152525"/>
            </a:xfrm>
            <a:custGeom>
              <a:avLst/>
              <a:gdLst>
                <a:gd name="connsiteX0" fmla="*/ 0 w 203994"/>
                <a:gd name="connsiteY0" fmla="*/ 0 h 1152525"/>
                <a:gd name="connsiteX1" fmla="*/ 171450 w 203994"/>
                <a:gd name="connsiteY1" fmla="*/ 581025 h 1152525"/>
                <a:gd name="connsiteX2" fmla="*/ 195262 w 203994"/>
                <a:gd name="connsiteY2" fmla="*/ 1152525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994" h="1152525">
                  <a:moveTo>
                    <a:pt x="0" y="0"/>
                  </a:moveTo>
                  <a:cubicBezTo>
                    <a:pt x="69453" y="194469"/>
                    <a:pt x="138906" y="388938"/>
                    <a:pt x="171450" y="581025"/>
                  </a:cubicBezTo>
                  <a:cubicBezTo>
                    <a:pt x="203994" y="773113"/>
                    <a:pt x="199628" y="962819"/>
                    <a:pt x="195262" y="1152525"/>
                  </a:cubicBezTo>
                </a:path>
              </a:pathLst>
            </a:custGeom>
            <a:solidFill>
              <a:srgbClr val="0066CC"/>
            </a:solidFill>
            <a:ln w="127000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/>
            <p:nvPr/>
          </p:nvSpPr>
          <p:spPr>
            <a:xfrm>
              <a:off x="3419872" y="3429000"/>
              <a:ext cx="288032" cy="288032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690813" y="1199009"/>
            <a:ext cx="801067" cy="1221879"/>
            <a:chOff x="2690813" y="1343025"/>
            <a:chExt cx="801067" cy="1221879"/>
          </a:xfrm>
        </p:grpSpPr>
        <p:sp>
          <p:nvSpPr>
            <p:cNvPr id="33" name="Freeform 32"/>
            <p:cNvSpPr/>
            <p:nvPr/>
          </p:nvSpPr>
          <p:spPr>
            <a:xfrm>
              <a:off x="2690813" y="1343025"/>
              <a:ext cx="671512" cy="1066800"/>
            </a:xfrm>
            <a:custGeom>
              <a:avLst/>
              <a:gdLst>
                <a:gd name="connsiteX0" fmla="*/ 0 w 671512"/>
                <a:gd name="connsiteY0" fmla="*/ 0 h 1066800"/>
                <a:gd name="connsiteX1" fmla="*/ 433387 w 671512"/>
                <a:gd name="connsiteY1" fmla="*/ 538163 h 1066800"/>
                <a:gd name="connsiteX2" fmla="*/ 671512 w 671512"/>
                <a:gd name="connsiteY2" fmla="*/ 1066800 h 106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1512" h="1066800">
                  <a:moveTo>
                    <a:pt x="0" y="0"/>
                  </a:moveTo>
                  <a:cubicBezTo>
                    <a:pt x="160734" y="180181"/>
                    <a:pt x="321468" y="360363"/>
                    <a:pt x="433387" y="538163"/>
                  </a:cubicBezTo>
                  <a:cubicBezTo>
                    <a:pt x="545306" y="715963"/>
                    <a:pt x="608409" y="891381"/>
                    <a:pt x="671512" y="1066800"/>
                  </a:cubicBezTo>
                </a:path>
              </a:pathLst>
            </a:custGeom>
            <a:ln w="127000">
              <a:solidFill>
                <a:srgbClr val="D40E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3203848" y="2276872"/>
              <a:ext cx="288032" cy="288032"/>
            </a:xfrm>
            <a:prstGeom prst="ellipse">
              <a:avLst/>
            </a:prstGeom>
            <a:solidFill>
              <a:srgbClr val="D40EB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722944" y="552670"/>
            <a:ext cx="1102094" cy="788098"/>
            <a:chOff x="1741714" y="696686"/>
            <a:chExt cx="1102094" cy="788098"/>
          </a:xfrm>
        </p:grpSpPr>
        <p:sp>
          <p:nvSpPr>
            <p:cNvPr id="32" name="Freeform 31"/>
            <p:cNvSpPr/>
            <p:nvPr/>
          </p:nvSpPr>
          <p:spPr>
            <a:xfrm>
              <a:off x="1741714" y="696686"/>
              <a:ext cx="972457" cy="638628"/>
            </a:xfrm>
            <a:custGeom>
              <a:avLst/>
              <a:gdLst>
                <a:gd name="connsiteX0" fmla="*/ 0 w 972457"/>
                <a:gd name="connsiteY0" fmla="*/ 0 h 638628"/>
                <a:gd name="connsiteX1" fmla="*/ 493486 w 972457"/>
                <a:gd name="connsiteY1" fmla="*/ 261257 h 638628"/>
                <a:gd name="connsiteX2" fmla="*/ 972457 w 972457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2457" h="638628">
                  <a:moveTo>
                    <a:pt x="0" y="0"/>
                  </a:moveTo>
                  <a:cubicBezTo>
                    <a:pt x="165705" y="77409"/>
                    <a:pt x="331410" y="154819"/>
                    <a:pt x="493486" y="261257"/>
                  </a:cubicBezTo>
                  <a:cubicBezTo>
                    <a:pt x="655562" y="367695"/>
                    <a:pt x="814009" y="503161"/>
                    <a:pt x="972457" y="638628"/>
                  </a:cubicBezTo>
                </a:path>
              </a:pathLst>
            </a:custGeom>
            <a:solidFill>
              <a:srgbClr val="FFC000"/>
            </a:solidFill>
            <a:ln w="1270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2555776" y="1196752"/>
              <a:ext cx="288032" cy="28803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9" name="Picture 28" descr="Share slide banner.jpg"/>
          <p:cNvPicPr>
            <a:picLocks noChangeAspect="1"/>
          </p:cNvPicPr>
          <p:nvPr/>
        </p:nvPicPr>
        <p:blipFill rotWithShape="1">
          <a:blip r:embed="rId2" cstate="print"/>
          <a:srcRect t="96380"/>
          <a:stretch/>
        </p:blipFill>
        <p:spPr>
          <a:xfrm>
            <a:off x="-30530" y="6622472"/>
            <a:ext cx="9205059" cy="249219"/>
          </a:xfrm>
          <a:prstGeom prst="rect">
            <a:avLst/>
          </a:prstGeom>
          <a:ln>
            <a:noFill/>
          </a:ln>
        </p:spPr>
      </p:pic>
      <p:pic>
        <p:nvPicPr>
          <p:cNvPr id="43" name="Picture 42" descr="vphshare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9397" y="99521"/>
            <a:ext cx="864096" cy="938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959" y="571338"/>
            <a:ext cx="660229" cy="466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7924" y="4141529"/>
            <a:ext cx="612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smtClean="0">
                <a:solidFill>
                  <a:schemeClr val="bg1"/>
                </a:solidFill>
                <a:latin typeface="Tw Cen MT" panose="020B0602020104020603" pitchFamily="34" charset="0"/>
                <a:sym typeface="Wingdings 2"/>
              </a:rPr>
              <a:t></a:t>
            </a:r>
            <a:endParaRPr lang="en-GB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030" name="Picture 102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5" t="16552" r="20524" b="21841"/>
          <a:stretch/>
        </p:blipFill>
        <p:spPr>
          <a:xfrm>
            <a:off x="4139951" y="2850451"/>
            <a:ext cx="1003549" cy="985837"/>
          </a:xfrm>
          <a:prstGeom prst="rect">
            <a:avLst/>
          </a:prstGeom>
        </p:spPr>
      </p:pic>
      <p:pic>
        <p:nvPicPr>
          <p:cNvPr id="1031" name="Picture 103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25"/>
          <a:stretch/>
        </p:blipFill>
        <p:spPr>
          <a:xfrm>
            <a:off x="3995936" y="1799984"/>
            <a:ext cx="674093" cy="764920"/>
          </a:xfrm>
          <a:prstGeom prst="rect">
            <a:avLst/>
          </a:prstGeom>
        </p:spPr>
      </p:pic>
      <p:sp>
        <p:nvSpPr>
          <p:cNvPr id="1032" name="TextBox 1031"/>
          <p:cNvSpPr txBox="1"/>
          <p:nvPr/>
        </p:nvSpPr>
        <p:spPr>
          <a:xfrm>
            <a:off x="330915" y="6381328"/>
            <a:ext cx="1080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>
                    <a:lumMod val="50000"/>
                  </a:schemeClr>
                </a:solidFill>
              </a:rPr>
              <a:t>VPH-Share</a:t>
            </a:r>
            <a:endParaRPr lang="en-GB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83043" y="6381328"/>
            <a:ext cx="2614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>
                    <a:lumMod val="50000"/>
                  </a:schemeClr>
                </a:solidFill>
              </a:rPr>
              <a:t>19 International Partners</a:t>
            </a:r>
            <a:endParaRPr lang="en-GB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11420" y="6381328"/>
            <a:ext cx="30768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>
                    <a:lumMod val="50000"/>
                  </a:schemeClr>
                </a:solidFill>
              </a:rPr>
              <a:t>Coordinated by Sheffield University</a:t>
            </a:r>
            <a:endParaRPr lang="en-GB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037171" y="6361898"/>
            <a:ext cx="16311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>
                    <a:lumMod val="50000"/>
                  </a:schemeClr>
                </a:solidFill>
              </a:rPr>
              <a:t>www.vph-share.eu</a:t>
            </a:r>
            <a:endParaRPr lang="en-GB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776864" y="6368556"/>
            <a:ext cx="1835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smtClean="0">
                <a:solidFill>
                  <a:schemeClr val="bg1">
                    <a:lumMod val="50000"/>
                  </a:schemeClr>
                </a:solidFill>
              </a:rPr>
              <a:t>€10 Million Funding</a:t>
            </a:r>
            <a:endParaRPr lang="en-GB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34" name="Group 1033"/>
          <p:cNvGrpSpPr/>
          <p:nvPr/>
        </p:nvGrpSpPr>
        <p:grpSpPr>
          <a:xfrm>
            <a:off x="3351600" y="6309320"/>
            <a:ext cx="155555" cy="276999"/>
            <a:chOff x="3351600" y="6309320"/>
            <a:chExt cx="155555" cy="276999"/>
          </a:xfrm>
        </p:grpSpPr>
        <p:sp>
          <p:nvSpPr>
            <p:cNvPr id="79" name="Oval 78"/>
            <p:cNvSpPr/>
            <p:nvPr/>
          </p:nvSpPr>
          <p:spPr>
            <a:xfrm>
              <a:off x="3355752" y="6432584"/>
              <a:ext cx="151403" cy="1514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3" name="TextBox 1032"/>
            <p:cNvSpPr txBox="1"/>
            <p:nvPr/>
          </p:nvSpPr>
          <p:spPr>
            <a:xfrm>
              <a:off x="3351600" y="6309320"/>
              <a:ext cx="87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aseline="-25000" dirty="0" smtClean="0">
                  <a:solidFill>
                    <a:schemeClr val="bg1"/>
                  </a:solidFill>
                </a:rPr>
                <a:t>+</a:t>
              </a:r>
              <a:endParaRPr lang="en-GB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3" name="Oval 92"/>
          <p:cNvSpPr/>
          <p:nvPr/>
        </p:nvSpPr>
        <p:spPr>
          <a:xfrm>
            <a:off x="1335333" y="6428390"/>
            <a:ext cx="151403" cy="1514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4" name="TextBox 93"/>
          <p:cNvSpPr txBox="1"/>
          <p:nvPr/>
        </p:nvSpPr>
        <p:spPr>
          <a:xfrm>
            <a:off x="1331181" y="6305126"/>
            <a:ext cx="8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-25000" dirty="0" smtClean="0">
                <a:solidFill>
                  <a:schemeClr val="bg1"/>
                </a:solidFill>
              </a:rPr>
              <a:t>+</a:t>
            </a:r>
            <a:endParaRPr lang="en-GB" baseline="-25000" dirty="0">
              <a:solidFill>
                <a:schemeClr val="bg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200497" y="6430722"/>
            <a:ext cx="151403" cy="1514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/>
          <p:cNvSpPr txBox="1"/>
          <p:nvPr/>
        </p:nvSpPr>
        <p:spPr>
          <a:xfrm>
            <a:off x="196345" y="6307458"/>
            <a:ext cx="8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-25000" dirty="0" smtClean="0">
                <a:solidFill>
                  <a:schemeClr val="bg1"/>
                </a:solidFill>
              </a:rPr>
              <a:t>+</a:t>
            </a:r>
            <a:endParaRPr lang="en-GB" baseline="-25000" dirty="0">
              <a:solidFill>
                <a:schemeClr val="bg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5872296" y="6423420"/>
            <a:ext cx="151403" cy="1514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TextBox 97"/>
          <p:cNvSpPr txBox="1"/>
          <p:nvPr/>
        </p:nvSpPr>
        <p:spPr>
          <a:xfrm>
            <a:off x="5868144" y="6300156"/>
            <a:ext cx="8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-25000" dirty="0" smtClean="0">
                <a:solidFill>
                  <a:schemeClr val="bg1"/>
                </a:solidFill>
              </a:rPr>
              <a:t>+</a:t>
            </a:r>
            <a:endParaRPr lang="en-GB" baseline="-25000" dirty="0">
              <a:solidFill>
                <a:schemeClr val="bg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7600488" y="6418127"/>
            <a:ext cx="151403" cy="15140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TextBox 100"/>
          <p:cNvSpPr txBox="1"/>
          <p:nvPr/>
        </p:nvSpPr>
        <p:spPr>
          <a:xfrm>
            <a:off x="7596336" y="6294863"/>
            <a:ext cx="87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-25000" dirty="0" smtClean="0">
                <a:solidFill>
                  <a:schemeClr val="bg1"/>
                </a:solidFill>
              </a:rPr>
              <a:t>+</a:t>
            </a:r>
            <a:endParaRPr lang="en-GB" baseline="-25000" dirty="0">
              <a:solidFill>
                <a:schemeClr val="bg1"/>
              </a:solidFill>
            </a:endParaRPr>
          </a:p>
        </p:txBody>
      </p:sp>
      <p:pic>
        <p:nvPicPr>
          <p:cNvPr id="1046" name="Picture 104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18" t="58818"/>
          <a:stretch/>
        </p:blipFill>
        <p:spPr>
          <a:xfrm>
            <a:off x="3203848" y="5306274"/>
            <a:ext cx="601878" cy="787022"/>
          </a:xfrm>
          <a:prstGeom prst="rect">
            <a:avLst/>
          </a:prstGeom>
        </p:spPr>
      </p:pic>
      <p:pic>
        <p:nvPicPr>
          <p:cNvPr id="1049" name="Picture 10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943" y="5699785"/>
            <a:ext cx="713482" cy="713482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-180528" y="2788473"/>
            <a:ext cx="30026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cap="all" dirty="0">
                <a:solidFill>
                  <a:srgbClr val="81CCFF"/>
                </a:solidFill>
                <a:latin typeface="Franklin Gothic Heavy" panose="020B0903020102020204" pitchFamily="34" charset="0"/>
              </a:rPr>
              <a:t>Visit Us! </a:t>
            </a:r>
          </a:p>
          <a:p>
            <a:pPr algn="ctr"/>
            <a:endParaRPr lang="en-GB" sz="1200" b="1" dirty="0" smtClean="0">
              <a:solidFill>
                <a:schemeClr val="bg1">
                  <a:lumMod val="50000"/>
                </a:schemeClr>
              </a:solidFill>
              <a:latin typeface="Helvetica" panose="020B0604020202030204" pitchFamily="34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99FF"/>
                </a:solidFill>
                <a:latin typeface="Franklin Gothic Heavy" panose="020B0903020102020204" pitchFamily="34" charset="0"/>
              </a:rPr>
              <a:t>Booth </a:t>
            </a:r>
            <a:r>
              <a:rPr lang="en-GB" sz="2400" dirty="0" smtClean="0">
                <a:solidFill>
                  <a:srgbClr val="0099FF"/>
                </a:solidFill>
                <a:latin typeface="Franklin Gothic Heavy" panose="020B0903020102020204" pitchFamily="34" charset="0"/>
              </a:rPr>
              <a:t>in the conference </a:t>
            </a:r>
            <a:r>
              <a:rPr lang="en-GB" sz="2400" dirty="0">
                <a:solidFill>
                  <a:srgbClr val="0099FF"/>
                </a:solidFill>
                <a:latin typeface="Franklin Gothic Heavy" panose="020B0903020102020204" pitchFamily="34" charset="0"/>
              </a:rPr>
              <a:t>hall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99FF"/>
                </a:solidFill>
                <a:latin typeface="Franklin Gothic Heavy" panose="020B0903020102020204" pitchFamily="34" charset="0"/>
              </a:rPr>
              <a:t>Hands-on session on 12th September at 12:30</a:t>
            </a:r>
          </a:p>
        </p:txBody>
      </p:sp>
      <p:sp>
        <p:nvSpPr>
          <p:cNvPr id="53" name="TextBox 117"/>
          <p:cNvSpPr txBox="1"/>
          <p:nvPr/>
        </p:nvSpPr>
        <p:spPr>
          <a:xfrm>
            <a:off x="-540568" y="1484784"/>
            <a:ext cx="408281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smtClean="0">
                <a:solidFill>
                  <a:srgbClr val="0099FF"/>
                </a:solidFill>
                <a:latin typeface="Franklin Gothic Heavy" panose="020B0903020102020204" pitchFamily="34" charset="0"/>
              </a:rPr>
              <a:t>VPH</a:t>
            </a:r>
            <a:r>
              <a:rPr lang="en-GB" sz="4000" b="1" dirty="0" smtClean="0">
                <a:solidFill>
                  <a:srgbClr val="81CCFF"/>
                </a:solidFill>
                <a:latin typeface="Franklin Gothic Heavy" panose="020B0903020102020204" pitchFamily="34" charset="0"/>
              </a:rPr>
              <a:t>-SHARE</a:t>
            </a:r>
          </a:p>
          <a:p>
            <a:pPr algn="ctr"/>
            <a:r>
              <a:rPr lang="en-GB" sz="1050" b="1" dirty="0" smtClean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A single platform for the development</a:t>
            </a:r>
          </a:p>
          <a:p>
            <a:pPr algn="ctr"/>
            <a:r>
              <a:rPr lang="en-GB" sz="1050" b="1" dirty="0" smtClean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 of scientific workflows</a:t>
            </a:r>
          </a:p>
          <a:p>
            <a:pPr algn="ctr"/>
            <a:r>
              <a:rPr lang="en-GB" sz="1400" b="1" dirty="0" smtClean="0">
                <a:solidFill>
                  <a:schemeClr val="bg1">
                    <a:lumMod val="50000"/>
                  </a:schemeClr>
                </a:solidFill>
                <a:latin typeface="Helvetica" panose="020B0604020202030204" pitchFamily="34" charset="0"/>
              </a:rPr>
              <a:t>www.vph-share.eu</a:t>
            </a:r>
            <a:endParaRPr lang="en-GB" sz="1400" b="1" dirty="0">
              <a:solidFill>
                <a:schemeClr val="bg1">
                  <a:lumMod val="50000"/>
                </a:schemeClr>
              </a:solidFill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4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idx="4294967295"/>
          </p:nvPr>
        </p:nvSpPr>
        <p:spPr>
          <a:xfrm>
            <a:off x="152400" y="241300"/>
            <a:ext cx="8229600" cy="825500"/>
          </a:xfrm>
        </p:spPr>
        <p:txBody>
          <a:bodyPr/>
          <a:lstStyle/>
          <a:p>
            <a:pPr algn="ctr"/>
            <a:r>
              <a:rPr lang="pl-PL" sz="5400" smtClean="0">
                <a:latin typeface="+mj-lt"/>
              </a:rPr>
              <a:t>Want </a:t>
            </a:r>
            <a:r>
              <a:rPr lang="pl-PL" sz="5400" dirty="0" err="1" smtClean="0">
                <a:latin typeface="+mj-lt"/>
              </a:rPr>
              <a:t>more</a:t>
            </a:r>
            <a:r>
              <a:rPr lang="pl-PL" sz="5400" dirty="0" smtClean="0">
                <a:latin typeface="+mj-lt"/>
              </a:rPr>
              <a:t>?</a:t>
            </a:r>
            <a:endParaRPr lang="en-US" sz="5400" dirty="0">
              <a:latin typeface="+mj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762000" y="1371600"/>
            <a:ext cx="8382000" cy="2773363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A </a:t>
            </a:r>
            <a:r>
              <a:rPr lang="pl-PL" dirty="0" err="1" smtClean="0"/>
              <a:t>more</a:t>
            </a:r>
            <a:r>
              <a:rPr lang="pl-PL" dirty="0" smtClean="0"/>
              <a:t> </a:t>
            </a:r>
            <a:r>
              <a:rPr lang="pl-PL" dirty="0" err="1" smtClean="0"/>
              <a:t>detailed</a:t>
            </a:r>
            <a:r>
              <a:rPr lang="pl-PL" dirty="0" smtClean="0"/>
              <a:t> </a:t>
            </a:r>
            <a:r>
              <a:rPr lang="pl-PL" dirty="0" err="1" smtClean="0"/>
              <a:t>introduction</a:t>
            </a:r>
            <a:r>
              <a:rPr lang="pl-PL" dirty="0" smtClean="0"/>
              <a:t> to the </a:t>
            </a:r>
            <a:r>
              <a:rPr lang="pl-PL" dirty="0" err="1" smtClean="0"/>
              <a:t>Atmosphere</a:t>
            </a:r>
            <a:r>
              <a:rPr lang="pl-PL" dirty="0" smtClean="0"/>
              <a:t> </a:t>
            </a:r>
            <a:r>
              <a:rPr lang="pl-PL" dirty="0" err="1" smtClean="0"/>
              <a:t>cloud</a:t>
            </a:r>
            <a:r>
              <a:rPr lang="pl-PL" dirty="0" smtClean="0"/>
              <a:t> platform (</a:t>
            </a:r>
            <a:r>
              <a:rPr lang="pl-PL" dirty="0" err="1" smtClean="0"/>
              <a:t>including</a:t>
            </a:r>
            <a:r>
              <a:rPr lang="pl-PL" dirty="0" smtClean="0"/>
              <a:t> </a:t>
            </a:r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err="1" smtClean="0"/>
              <a:t>manuals</a:t>
            </a:r>
            <a:r>
              <a:rPr lang="pl-PL" dirty="0" smtClean="0"/>
              <a:t>)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found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smtClean="0">
                <a:hlinkClick r:id="rId2"/>
              </a:rPr>
              <a:t>https://vph.cyfronet.pl/tutorial</a:t>
            </a:r>
            <a:endParaRPr lang="pl-PL" dirty="0" smtClean="0"/>
          </a:p>
          <a:p>
            <a:r>
              <a:rPr lang="pl-PL" dirty="0" err="1" smtClean="0"/>
              <a:t>You’re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 </a:t>
            </a:r>
            <a:r>
              <a:rPr lang="pl-PL" dirty="0" err="1" smtClean="0"/>
              <a:t>welcome</a:t>
            </a:r>
            <a:r>
              <a:rPr lang="pl-PL" dirty="0" smtClean="0"/>
              <a:t> to </a:t>
            </a:r>
            <a:r>
              <a:rPr lang="pl-PL" dirty="0" err="1" smtClean="0"/>
              <a:t>visit</a:t>
            </a:r>
            <a:r>
              <a:rPr lang="pl-PL" dirty="0" smtClean="0"/>
              <a:t> </a:t>
            </a:r>
            <a:r>
              <a:rPr lang="pl-PL" dirty="0" err="1" smtClean="0"/>
              <a:t>our</a:t>
            </a:r>
            <a:r>
              <a:rPr lang="pl-PL" dirty="0" smtClean="0"/>
              <a:t> </a:t>
            </a:r>
            <a:r>
              <a:rPr lang="pl-PL" dirty="0" err="1" smtClean="0"/>
              <a:t>DIstributed</a:t>
            </a:r>
            <a:r>
              <a:rPr lang="pl-PL" dirty="0" smtClean="0"/>
              <a:t> Computing </a:t>
            </a:r>
            <a:r>
              <a:rPr lang="pl-PL" dirty="0" err="1" smtClean="0"/>
              <a:t>Environments</a:t>
            </a:r>
            <a:r>
              <a:rPr lang="pl-PL" dirty="0" smtClean="0"/>
              <a:t> (DICE) team </a:t>
            </a:r>
            <a:r>
              <a:rPr lang="pl-PL" dirty="0" err="1" smtClean="0"/>
              <a:t>homepage</a:t>
            </a:r>
            <a:r>
              <a:rPr lang="pl-PL" dirty="0" smtClean="0"/>
              <a:t> </a:t>
            </a:r>
            <a:r>
              <a:rPr lang="pl-PL" dirty="0" err="1" smtClean="0"/>
              <a:t>at</a:t>
            </a:r>
            <a:r>
              <a:rPr lang="pl-PL" dirty="0" smtClean="0"/>
              <a:t> </a:t>
            </a:r>
            <a:r>
              <a:rPr lang="pl-PL" dirty="0" smtClean="0">
                <a:hlinkClick r:id="rId3"/>
              </a:rPr>
              <a:t>http://dice.cyfronet.pl</a:t>
            </a:r>
            <a:endParaRPr lang="pl-PL" dirty="0" smtClean="0"/>
          </a:p>
          <a:p>
            <a:r>
              <a:rPr lang="pl-PL" dirty="0" smtClean="0"/>
              <a:t>Take a </a:t>
            </a:r>
            <a:r>
              <a:rPr lang="pl-PL" dirty="0" err="1" smtClean="0"/>
              <a:t>flyer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en-US" dirty="0"/>
          </a:p>
        </p:txBody>
      </p:sp>
      <p:pic>
        <p:nvPicPr>
          <p:cNvPr id="4" name="Obraz 3" descr="dice_logo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8425" y="3733800"/>
            <a:ext cx="2952328" cy="2736665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53" y="3962400"/>
            <a:ext cx="4544314" cy="18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272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5400" dirty="0" err="1" smtClean="0"/>
              <a:t>Facts</a:t>
            </a:r>
            <a:endParaRPr lang="pl-PL" sz="5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Modern science </a:t>
            </a:r>
            <a:r>
              <a:rPr lang="pl-PL" dirty="0" err="1" smtClean="0"/>
              <a:t>uses</a:t>
            </a:r>
            <a:r>
              <a:rPr lang="pl-PL" dirty="0" smtClean="0"/>
              <a:t> </a:t>
            </a:r>
            <a:r>
              <a:rPr lang="pl-PL" dirty="0" err="1" smtClean="0"/>
              <a:t>computations</a:t>
            </a:r>
            <a:r>
              <a:rPr lang="pl-PL" dirty="0" smtClean="0"/>
              <a:t>…</a:t>
            </a:r>
          </a:p>
          <a:p>
            <a:r>
              <a:rPr lang="pl-PL" dirty="0" err="1" smtClean="0"/>
              <a:t>Computations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wrapped</a:t>
            </a:r>
            <a:r>
              <a:rPr lang="pl-PL" dirty="0" smtClean="0"/>
              <a:t> and </a:t>
            </a:r>
            <a:r>
              <a:rPr lang="pl-PL" dirty="0" err="1" smtClean="0"/>
              <a:t>accessible</a:t>
            </a:r>
            <a:r>
              <a:rPr lang="pl-PL" dirty="0" smtClean="0"/>
              <a:t> as services</a:t>
            </a:r>
          </a:p>
          <a:p>
            <a:r>
              <a:rPr lang="pl-PL" dirty="0" err="1" smtClean="0"/>
              <a:t>Workflow</a:t>
            </a:r>
            <a:r>
              <a:rPr lang="pl-PL" dirty="0" smtClean="0"/>
              <a:t> </a:t>
            </a:r>
            <a:r>
              <a:rPr lang="pl-PL" dirty="0" err="1" smtClean="0"/>
              <a:t>systems</a:t>
            </a:r>
            <a:r>
              <a:rPr lang="pl-PL" dirty="0" smtClean="0"/>
              <a:t> (</a:t>
            </a:r>
            <a:r>
              <a:rPr lang="pl-PL" dirty="0" err="1" smtClean="0"/>
              <a:t>like</a:t>
            </a:r>
            <a:r>
              <a:rPr lang="pl-PL" dirty="0" smtClean="0"/>
              <a:t> </a:t>
            </a:r>
            <a:r>
              <a:rPr lang="pl-PL" dirty="0" err="1"/>
              <a:t>T</a:t>
            </a:r>
            <a:r>
              <a:rPr lang="pl-PL" dirty="0" err="1" smtClean="0"/>
              <a:t>averna</a:t>
            </a:r>
            <a:r>
              <a:rPr lang="pl-PL" dirty="0" smtClean="0"/>
              <a:t>)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to </a:t>
            </a:r>
            <a:r>
              <a:rPr lang="pl-PL" dirty="0" err="1" smtClean="0"/>
              <a:t>create</a:t>
            </a:r>
            <a:r>
              <a:rPr lang="pl-PL" dirty="0" smtClean="0"/>
              <a:t> and </a:t>
            </a:r>
            <a:r>
              <a:rPr lang="pl-PL" dirty="0" err="1" smtClean="0"/>
              <a:t>execute</a:t>
            </a:r>
            <a:r>
              <a:rPr lang="pl-PL" dirty="0" smtClean="0"/>
              <a:t> </a:t>
            </a:r>
            <a:r>
              <a:rPr lang="pl-PL" dirty="0" err="1" smtClean="0"/>
              <a:t>scientific</a:t>
            </a:r>
            <a:r>
              <a:rPr lang="pl-PL" dirty="0" smtClean="0"/>
              <a:t> </a:t>
            </a:r>
            <a:r>
              <a:rPr lang="pl-PL" dirty="0" err="1" smtClean="0"/>
              <a:t>workflows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7696200" y="1295400"/>
            <a:ext cx="914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smtClean="0"/>
              <a:t>a lot</a:t>
            </a:r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2286000" y="4648200"/>
            <a:ext cx="58674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4400" smtClean="0"/>
              <a:t>That’s great, </a:t>
            </a:r>
            <a:r>
              <a:rPr lang="pl-PL" sz="4400" dirty="0" smtClean="0"/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65962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5400" dirty="0" err="1" smtClean="0"/>
              <a:t>There</a:t>
            </a:r>
            <a:r>
              <a:rPr lang="pl-PL" sz="5400" dirty="0" smtClean="0"/>
              <a:t> </a:t>
            </a:r>
            <a:r>
              <a:rPr lang="pl-PL" sz="5400" dirty="0" err="1" smtClean="0"/>
              <a:t>are</a:t>
            </a:r>
            <a:r>
              <a:rPr lang="pl-PL" sz="5400" dirty="0" smtClean="0"/>
              <a:t> </a:t>
            </a:r>
            <a:r>
              <a:rPr lang="pl-PL" sz="5400" smtClean="0"/>
              <a:t>drawbacks</a:t>
            </a:r>
            <a:endParaRPr lang="pl-PL" sz="5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 </a:t>
            </a:r>
            <a:r>
              <a:rPr lang="pl-PL" dirty="0" err="1" smtClean="0"/>
              <a:t>only</a:t>
            </a:r>
            <a:r>
              <a:rPr lang="pl-PL" dirty="0" smtClean="0"/>
              <a:t> </a:t>
            </a:r>
            <a:r>
              <a:rPr lang="pl-PL" dirty="0" err="1" smtClean="0"/>
              <a:t>have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installed</a:t>
            </a:r>
            <a:r>
              <a:rPr lang="pl-PL" dirty="0" smtClean="0"/>
              <a:t> on my laptop</a:t>
            </a:r>
          </a:p>
          <a:p>
            <a:r>
              <a:rPr lang="pl-PL" dirty="0" smtClean="0"/>
              <a:t>My laptop </a:t>
            </a:r>
            <a:r>
              <a:rPr lang="pl-PL" dirty="0" err="1" smtClean="0"/>
              <a:t>is</a:t>
            </a:r>
            <a:r>
              <a:rPr lang="pl-PL" dirty="0" smtClean="0"/>
              <a:t> not </a:t>
            </a:r>
            <a:r>
              <a:rPr lang="pl-PL" dirty="0" err="1" smtClean="0"/>
              <a:t>enough</a:t>
            </a:r>
            <a:endParaRPr lang="pl-PL" dirty="0" smtClean="0"/>
          </a:p>
          <a:p>
            <a:r>
              <a:rPr lang="pl-PL" dirty="0" smtClean="0"/>
              <a:t>I </a:t>
            </a:r>
            <a:r>
              <a:rPr lang="pl-PL" dirty="0" err="1" smtClean="0"/>
              <a:t>need</a:t>
            </a:r>
            <a:r>
              <a:rPr lang="pl-PL" dirty="0" smtClean="0"/>
              <a:t> to </a:t>
            </a:r>
            <a:r>
              <a:rPr lang="pl-PL" dirty="0" err="1" smtClean="0"/>
              <a:t>pay</a:t>
            </a:r>
            <a:r>
              <a:rPr lang="pl-PL" dirty="0" smtClean="0"/>
              <a:t> for </a:t>
            </a:r>
            <a:r>
              <a:rPr lang="pl-PL" dirty="0" err="1" smtClean="0"/>
              <a:t>resources</a:t>
            </a:r>
            <a:r>
              <a:rPr lang="pl-PL" dirty="0" smtClean="0"/>
              <a:t>… </a:t>
            </a:r>
          </a:p>
          <a:p>
            <a:endParaRPr lang="pl-PL" dirty="0"/>
          </a:p>
          <a:p>
            <a:r>
              <a:rPr lang="pl-PL" dirty="0" smtClean="0"/>
              <a:t>The service I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  <a:r>
              <a:rPr lang="pl-PL" dirty="0" err="1" smtClean="0"/>
              <a:t>yesterday</a:t>
            </a:r>
            <a:r>
              <a:rPr lang="pl-PL" dirty="0" smtClean="0"/>
              <a:t> </a:t>
            </a:r>
            <a:r>
              <a:rPr lang="pl-PL" dirty="0" err="1" smtClean="0"/>
              <a:t>has</a:t>
            </a:r>
            <a:r>
              <a:rPr lang="pl-PL" dirty="0" smtClean="0"/>
              <a:t> </a:t>
            </a:r>
            <a:r>
              <a:rPr lang="pl-PL" dirty="0" err="1" smtClean="0"/>
              <a:t>just</a:t>
            </a:r>
            <a:r>
              <a:rPr lang="pl-PL" dirty="0" smtClean="0"/>
              <a:t> </a:t>
            </a:r>
            <a:r>
              <a:rPr lang="pl-PL" dirty="0" err="1" smtClean="0"/>
              <a:t>disappeared</a:t>
            </a:r>
            <a:r>
              <a:rPr lang="pl-PL" dirty="0" smtClean="0"/>
              <a:t> </a:t>
            </a:r>
          </a:p>
          <a:p>
            <a:endParaRPr lang="pl-PL" dirty="0"/>
          </a:p>
          <a:p>
            <a:pPr marL="0" indent="0" algn="ctr">
              <a:buNone/>
            </a:pPr>
            <a:r>
              <a:rPr lang="pl-PL" sz="4400" dirty="0" err="1" smtClean="0"/>
              <a:t>Is</a:t>
            </a:r>
            <a:r>
              <a:rPr lang="pl-PL" sz="4400" dirty="0" smtClean="0"/>
              <a:t> </a:t>
            </a:r>
            <a:r>
              <a:rPr lang="pl-PL" sz="4400" dirty="0" err="1" smtClean="0"/>
              <a:t>there</a:t>
            </a:r>
            <a:r>
              <a:rPr lang="pl-PL" sz="4400" dirty="0" smtClean="0"/>
              <a:t> </a:t>
            </a:r>
            <a:r>
              <a:rPr lang="pl-PL" sz="4400" dirty="0" err="1" smtClean="0"/>
              <a:t>hope</a:t>
            </a:r>
            <a:r>
              <a:rPr lang="pl-PL" sz="4400" dirty="0" smtClean="0"/>
              <a:t>?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830580" y="2971800"/>
            <a:ext cx="4724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err="1"/>
              <a:t>e</a:t>
            </a:r>
            <a:r>
              <a:rPr lang="pl-PL" dirty="0" err="1" smtClean="0"/>
              <a:t>ven</a:t>
            </a:r>
            <a:r>
              <a:rPr lang="pl-PL" dirty="0" smtClean="0"/>
              <a:t> </a:t>
            </a:r>
            <a:r>
              <a:rPr lang="pl-PL" dirty="0" err="1" smtClean="0"/>
              <a:t>if</a:t>
            </a:r>
            <a:r>
              <a:rPr lang="pl-PL" dirty="0" smtClean="0"/>
              <a:t> </a:t>
            </a:r>
            <a:r>
              <a:rPr lang="pl-PL" dirty="0" err="1" smtClean="0"/>
              <a:t>they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not </a:t>
            </a:r>
            <a:r>
              <a:rPr lang="pl-PL" dirty="0" err="1" smtClean="0"/>
              <a:t>used</a:t>
            </a:r>
            <a:r>
              <a:rPr lang="pl-PL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988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5400" dirty="0" err="1" smtClean="0"/>
              <a:t>Cloud</a:t>
            </a:r>
            <a:r>
              <a:rPr lang="pl-PL" sz="5400" dirty="0" smtClean="0"/>
              <a:t> to the </a:t>
            </a:r>
            <a:r>
              <a:rPr lang="pl-PL" sz="5400" dirty="0" err="1" smtClean="0"/>
              <a:t>rescue</a:t>
            </a:r>
            <a:endParaRPr lang="pl-PL" sz="54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>
          <a:xfrm>
            <a:off x="6553200" y="6324600"/>
            <a:ext cx="2133600" cy="365125"/>
          </a:xfrm>
        </p:spPr>
        <p:txBody>
          <a:bodyPr/>
          <a:lstStyle/>
          <a:p>
            <a:fld id="{2D290593-E10C-3642-8720-496C4E50AFE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228600" y="1219200"/>
            <a:ext cx="8382000" cy="3947158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pl-PL" smtClean="0"/>
              <a:t>The service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turned</a:t>
            </a:r>
            <a:r>
              <a:rPr lang="pl-PL" dirty="0" smtClean="0"/>
              <a:t> ON and OFF and I </a:t>
            </a:r>
            <a:r>
              <a:rPr lang="pl-PL" dirty="0" err="1" smtClean="0"/>
              <a:t>can</a:t>
            </a:r>
            <a:r>
              <a:rPr lang="pl-PL" dirty="0" smtClean="0"/>
              <a:t> do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myself</a:t>
            </a:r>
            <a:r>
              <a:rPr lang="pl-PL" smtClean="0"/>
              <a:t> </a:t>
            </a:r>
            <a:r>
              <a:rPr lang="pl-PL" smtClean="0">
                <a:sym typeface="Wingdings" panose="05000000000000000000" pitchFamily="2" charset="2"/>
              </a:rPr>
              <a:t></a:t>
            </a:r>
            <a:endParaRPr lang="pl-PL" dirty="0" smtClean="0">
              <a:sym typeface="Wingdings" panose="05000000000000000000" pitchFamily="2" charset="2"/>
            </a:endParaRPr>
          </a:p>
          <a:p>
            <a:r>
              <a:rPr lang="pl-PL" dirty="0" err="1" smtClean="0">
                <a:sym typeface="Wingdings" panose="05000000000000000000" pitchFamily="2" charset="2"/>
              </a:rPr>
              <a:t>If</a:t>
            </a:r>
            <a:r>
              <a:rPr lang="pl-PL" dirty="0" smtClean="0">
                <a:sym typeface="Wingdings" panose="05000000000000000000" pitchFamily="2" charset="2"/>
              </a:rPr>
              <a:t> I </a:t>
            </a:r>
            <a:r>
              <a:rPr lang="pl-PL" dirty="0" err="1" smtClean="0">
                <a:sym typeface="Wingdings" panose="05000000000000000000" pitchFamily="2" charset="2"/>
              </a:rPr>
              <a:t>need</a:t>
            </a:r>
            <a:r>
              <a:rPr lang="pl-PL" dirty="0" smtClean="0">
                <a:sym typeface="Wingdings" panose="05000000000000000000" pitchFamily="2" charset="2"/>
              </a:rPr>
              <a:t> </a:t>
            </a:r>
            <a:r>
              <a:rPr lang="pl-PL" dirty="0" err="1" smtClean="0">
                <a:sym typeface="Wingdings" panose="05000000000000000000" pitchFamily="2" charset="2"/>
              </a:rPr>
              <a:t>another</a:t>
            </a:r>
            <a:r>
              <a:rPr lang="pl-PL" dirty="0" smtClean="0">
                <a:sym typeface="Wingdings" panose="05000000000000000000" pitchFamily="2" charset="2"/>
              </a:rPr>
              <a:t> service for my </a:t>
            </a:r>
            <a:r>
              <a:rPr lang="pl-PL" dirty="0" err="1" smtClean="0">
                <a:sym typeface="Wingdings" panose="05000000000000000000" pitchFamily="2" charset="2"/>
              </a:rPr>
              <a:t>friend</a:t>
            </a:r>
            <a:r>
              <a:rPr lang="pl-PL" dirty="0" smtClean="0">
                <a:sym typeface="Wingdings" panose="05000000000000000000" pitchFamily="2" charset="2"/>
              </a:rPr>
              <a:t> – not a problem </a:t>
            </a:r>
            <a:r>
              <a:rPr lang="pl-PL" dirty="0" err="1" smtClean="0">
                <a:sym typeface="Wingdings" panose="05000000000000000000" pitchFamily="2" charset="2"/>
              </a:rPr>
              <a:t>let’s</a:t>
            </a:r>
            <a:r>
              <a:rPr lang="pl-PL" dirty="0" smtClean="0">
                <a:sym typeface="Wingdings" panose="05000000000000000000" pitchFamily="2" charset="2"/>
              </a:rPr>
              <a:t> start a </a:t>
            </a:r>
            <a:r>
              <a:rPr lang="pl-PL" dirty="0" err="1" smtClean="0">
                <a:sym typeface="Wingdings" panose="05000000000000000000" pitchFamily="2" charset="2"/>
              </a:rPr>
              <a:t>new</a:t>
            </a:r>
            <a:r>
              <a:rPr lang="pl-PL" dirty="0" smtClean="0">
                <a:sym typeface="Wingdings" panose="05000000000000000000" pitchFamily="2" charset="2"/>
              </a:rPr>
              <a:t> service </a:t>
            </a:r>
            <a:r>
              <a:rPr lang="pl-PL" dirty="0" err="1" smtClean="0">
                <a:sym typeface="Wingdings" panose="05000000000000000000" pitchFamily="2" charset="2"/>
              </a:rPr>
              <a:t>instance</a:t>
            </a:r>
            <a:endParaRPr lang="pl-PL" dirty="0" smtClean="0"/>
          </a:p>
          <a:p>
            <a:r>
              <a:rPr lang="pl-PL" smtClean="0"/>
              <a:t>Spending under control </a:t>
            </a:r>
            <a:r>
              <a:rPr lang="pl-PL" dirty="0" smtClean="0"/>
              <a:t>– </a:t>
            </a:r>
            <a:r>
              <a:rPr lang="pl-PL" dirty="0" err="1" smtClean="0"/>
              <a:t>I’m</a:t>
            </a:r>
            <a:r>
              <a:rPr lang="pl-PL" dirty="0" smtClean="0"/>
              <a:t> </a:t>
            </a:r>
            <a:r>
              <a:rPr lang="pl-PL" dirty="0" err="1" smtClean="0"/>
              <a:t>paying</a:t>
            </a:r>
            <a:r>
              <a:rPr lang="pl-PL" dirty="0" smtClean="0"/>
              <a:t> </a:t>
            </a:r>
            <a:r>
              <a:rPr lang="pl-PL" err="1" smtClean="0"/>
              <a:t>only</a:t>
            </a:r>
            <a:r>
              <a:rPr lang="pl-PL" smtClean="0"/>
              <a:t> when the </a:t>
            </a:r>
            <a:r>
              <a:rPr lang="pl-PL" dirty="0" smtClean="0"/>
              <a:t>service </a:t>
            </a:r>
            <a:r>
              <a:rPr lang="pl-PL" dirty="0" err="1" smtClean="0"/>
              <a:t>is</a:t>
            </a:r>
            <a:r>
              <a:rPr lang="pl-PL" dirty="0" smtClean="0"/>
              <a:t> ON</a:t>
            </a:r>
          </a:p>
          <a:p>
            <a:endParaRPr lang="pl-PL" dirty="0"/>
          </a:p>
        </p:txBody>
      </p:sp>
      <p:sp>
        <p:nvSpPr>
          <p:cNvPr id="7" name="Symbol zastępczy zawartości 2"/>
          <p:cNvSpPr txBox="1">
            <a:spLocks/>
          </p:cNvSpPr>
          <p:nvPr/>
        </p:nvSpPr>
        <p:spPr>
          <a:xfrm>
            <a:off x="1524000" y="5334000"/>
            <a:ext cx="6324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dirty="0" smtClean="0"/>
              <a:t>It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great</a:t>
            </a:r>
            <a:r>
              <a:rPr lang="pl-PL" dirty="0" smtClean="0"/>
              <a:t> but…</a:t>
            </a:r>
          </a:p>
        </p:txBody>
      </p:sp>
    </p:spTree>
    <p:extLst>
      <p:ext uri="{BB962C8B-B14F-4D97-AF65-F5344CB8AC3E}">
        <p14:creationId xmlns:p14="http://schemas.microsoft.com/office/powerpoint/2010/main" val="333282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5400" smtClean="0"/>
              <a:t>What </a:t>
            </a:r>
            <a:r>
              <a:rPr lang="pl-PL" sz="5400" dirty="0" err="1" smtClean="0"/>
              <a:t>it</a:t>
            </a:r>
            <a:r>
              <a:rPr lang="pl-PL" sz="5400" dirty="0" smtClean="0"/>
              <a:t> </a:t>
            </a:r>
            <a:r>
              <a:rPr lang="pl-PL" sz="5400" dirty="0" err="1" smtClean="0"/>
              <a:t>looks</a:t>
            </a:r>
            <a:r>
              <a:rPr lang="pl-PL" sz="5400" dirty="0" smtClean="0"/>
              <a:t> </a:t>
            </a:r>
            <a:r>
              <a:rPr lang="pl-PL" sz="5400" dirty="0" err="1" smtClean="0"/>
              <a:t>like</a:t>
            </a:r>
            <a:endParaRPr lang="pl-PL" sz="5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Log </a:t>
            </a:r>
            <a:r>
              <a:rPr lang="pl-PL" dirty="0" err="1" smtClean="0"/>
              <a:t>into</a:t>
            </a:r>
            <a:r>
              <a:rPr lang="pl-PL" dirty="0" smtClean="0"/>
              <a:t> </a:t>
            </a:r>
            <a:r>
              <a:rPr lang="pl-PL" dirty="0" err="1" smtClean="0"/>
              <a:t>e.g</a:t>
            </a:r>
            <a:r>
              <a:rPr lang="pl-PL" dirty="0" smtClean="0"/>
              <a:t>. Amazon, </a:t>
            </a:r>
            <a:r>
              <a:rPr lang="pl-PL" dirty="0" err="1" smtClean="0"/>
              <a:t>RackSpace</a:t>
            </a:r>
            <a:endParaRPr lang="pl-PL" dirty="0" smtClean="0"/>
          </a:p>
          <a:p>
            <a:r>
              <a:rPr lang="pl-PL" dirty="0" err="1" smtClean="0"/>
              <a:t>Launch</a:t>
            </a:r>
            <a:r>
              <a:rPr lang="pl-PL" dirty="0" smtClean="0"/>
              <a:t> </a:t>
            </a:r>
            <a:r>
              <a:rPr lang="pl-PL" dirty="0" err="1" smtClean="0"/>
              <a:t>required</a:t>
            </a:r>
            <a:r>
              <a:rPr lang="pl-PL" dirty="0" smtClean="0"/>
              <a:t> services with the </a:t>
            </a:r>
            <a:r>
              <a:rPr lang="pl-PL" dirty="0" err="1" smtClean="0"/>
              <a:t>correct</a:t>
            </a:r>
            <a:r>
              <a:rPr lang="pl-PL" dirty="0" smtClean="0"/>
              <a:t> </a:t>
            </a:r>
            <a:r>
              <a:rPr lang="pl-PL" dirty="0" err="1" smtClean="0"/>
              <a:t>flavor</a:t>
            </a:r>
            <a:endParaRPr lang="pl-PL" dirty="0" smtClean="0"/>
          </a:p>
          <a:p>
            <a:endParaRPr lang="pl-PL" dirty="0"/>
          </a:p>
          <a:p>
            <a:r>
              <a:rPr lang="pl-PL" dirty="0" err="1" smtClean="0"/>
              <a:t>Locate</a:t>
            </a:r>
            <a:r>
              <a:rPr lang="pl-PL" dirty="0" smtClean="0"/>
              <a:t> service </a:t>
            </a:r>
            <a:r>
              <a:rPr lang="pl-PL" dirty="0" err="1" smtClean="0"/>
              <a:t>endpoints</a:t>
            </a:r>
            <a:endParaRPr lang="pl-PL" dirty="0" smtClean="0"/>
          </a:p>
          <a:p>
            <a:r>
              <a:rPr lang="pl-PL" dirty="0" smtClean="0"/>
              <a:t>Register service </a:t>
            </a:r>
            <a:r>
              <a:rPr lang="pl-PL" dirty="0" err="1" smtClean="0"/>
              <a:t>endponts</a:t>
            </a:r>
            <a:r>
              <a:rPr lang="pl-PL" dirty="0" smtClean="0"/>
              <a:t> in </a:t>
            </a:r>
            <a:r>
              <a:rPr lang="pl-PL" dirty="0" err="1" smtClean="0"/>
              <a:t>Taverna</a:t>
            </a:r>
            <a:endParaRPr lang="pl-PL" dirty="0" smtClean="0"/>
          </a:p>
          <a:p>
            <a:r>
              <a:rPr lang="pl-PL" dirty="0" smtClean="0">
                <a:solidFill>
                  <a:srgbClr val="92D050"/>
                </a:solidFill>
              </a:rPr>
              <a:t>SUCCESS: I </a:t>
            </a:r>
            <a:r>
              <a:rPr lang="pl-PL" dirty="0" err="1" smtClean="0">
                <a:solidFill>
                  <a:srgbClr val="92D050"/>
                </a:solidFill>
              </a:rPr>
              <a:t>can</a:t>
            </a:r>
            <a:r>
              <a:rPr lang="pl-PL" dirty="0" smtClean="0">
                <a:solidFill>
                  <a:srgbClr val="92D050"/>
                </a:solidFill>
              </a:rPr>
              <a:t> start my </a:t>
            </a:r>
            <a:r>
              <a:rPr lang="pl-PL" dirty="0" err="1" smtClean="0">
                <a:solidFill>
                  <a:srgbClr val="92D050"/>
                </a:solidFill>
              </a:rPr>
              <a:t>workflow</a:t>
            </a:r>
            <a:endParaRPr lang="pl-PL" dirty="0" smtClean="0">
              <a:solidFill>
                <a:srgbClr val="92D050"/>
              </a:solidFill>
            </a:endParaRPr>
          </a:p>
          <a:p>
            <a:r>
              <a:rPr lang="pl-PL" dirty="0" err="1" smtClean="0">
                <a:solidFill>
                  <a:schemeClr val="accent2"/>
                </a:solidFill>
              </a:rPr>
              <a:t>Oops</a:t>
            </a:r>
            <a:r>
              <a:rPr lang="pl-PL" dirty="0" smtClean="0">
                <a:solidFill>
                  <a:schemeClr val="accent2"/>
                </a:solidFill>
              </a:rPr>
              <a:t>; I </a:t>
            </a:r>
            <a:r>
              <a:rPr lang="pl-PL" dirty="0" err="1" smtClean="0">
                <a:solidFill>
                  <a:schemeClr val="accent2"/>
                </a:solidFill>
              </a:rPr>
              <a:t>forgot</a:t>
            </a:r>
            <a:r>
              <a:rPr lang="pl-PL" dirty="0" smtClean="0">
                <a:solidFill>
                  <a:schemeClr val="accent2"/>
                </a:solidFill>
              </a:rPr>
              <a:t> to </a:t>
            </a:r>
            <a:r>
              <a:rPr lang="pl-PL" dirty="0" err="1" smtClean="0">
                <a:solidFill>
                  <a:schemeClr val="accent2"/>
                </a:solidFill>
              </a:rPr>
              <a:t>turn</a:t>
            </a:r>
            <a:r>
              <a:rPr lang="pl-PL" dirty="0" smtClean="0">
                <a:solidFill>
                  <a:schemeClr val="accent2"/>
                </a:solidFill>
              </a:rPr>
              <a:t> off </a:t>
            </a:r>
            <a:r>
              <a:rPr lang="pl-PL" dirty="0" err="1" smtClean="0">
                <a:solidFill>
                  <a:schemeClr val="accent2"/>
                </a:solidFill>
              </a:rPr>
              <a:t>unused</a:t>
            </a:r>
            <a:r>
              <a:rPr lang="pl-PL" dirty="0" smtClean="0">
                <a:solidFill>
                  <a:schemeClr val="accent2"/>
                </a:solidFill>
              </a:rPr>
              <a:t> services, my bill </a:t>
            </a:r>
            <a:r>
              <a:rPr lang="pl-PL" dirty="0" err="1" smtClean="0">
                <a:solidFill>
                  <a:schemeClr val="accent2"/>
                </a:solidFill>
              </a:rPr>
              <a:t>is</a:t>
            </a:r>
            <a:r>
              <a:rPr lang="pl-PL" dirty="0" smtClean="0">
                <a:solidFill>
                  <a:schemeClr val="accent2"/>
                </a:solidFill>
              </a:rPr>
              <a:t> </a:t>
            </a:r>
            <a:r>
              <a:rPr lang="pl-PL" dirty="0" err="1" smtClean="0">
                <a:solidFill>
                  <a:schemeClr val="accent2"/>
                </a:solidFill>
              </a:rPr>
              <a:t>huge</a:t>
            </a:r>
            <a:r>
              <a:rPr lang="pl-PL" dirty="0" smtClean="0">
                <a:solidFill>
                  <a:schemeClr val="accent2"/>
                </a:solidFill>
              </a:rPr>
              <a:t> </a:t>
            </a:r>
            <a:r>
              <a:rPr lang="pl-PL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</a:t>
            </a:r>
            <a:endParaRPr lang="pl-PL" dirty="0">
              <a:solidFill>
                <a:schemeClr val="accent2"/>
              </a:solidFill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838200" y="2667000"/>
            <a:ext cx="7848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err="1" smtClean="0">
                <a:solidFill>
                  <a:srgbClr val="FFC000"/>
                </a:solidFill>
              </a:rPr>
              <a:t>What</a:t>
            </a:r>
            <a:r>
              <a:rPr lang="pl-PL" dirty="0" smtClean="0">
                <a:solidFill>
                  <a:srgbClr val="FFC000"/>
                </a:solidFill>
              </a:rPr>
              <a:t> </a:t>
            </a:r>
            <a:r>
              <a:rPr lang="pl-PL" err="1" smtClean="0">
                <a:solidFill>
                  <a:srgbClr val="FFC000"/>
                </a:solidFill>
              </a:rPr>
              <a:t>is</a:t>
            </a:r>
            <a:r>
              <a:rPr lang="pl-PL" smtClean="0">
                <a:solidFill>
                  <a:srgbClr val="FFC000"/>
                </a:solidFill>
              </a:rPr>
              <a:t> a flavor</a:t>
            </a:r>
            <a:r>
              <a:rPr lang="pl-PL" dirty="0" smtClean="0">
                <a:solidFill>
                  <a:srgbClr val="FFC000"/>
                </a:solidFill>
              </a:rPr>
              <a:t>? </a:t>
            </a:r>
            <a:r>
              <a:rPr lang="pl-PL" err="1" smtClean="0">
                <a:solidFill>
                  <a:srgbClr val="FFC000"/>
                </a:solidFill>
              </a:rPr>
              <a:t>Why</a:t>
            </a:r>
            <a:r>
              <a:rPr lang="pl-PL" smtClean="0">
                <a:solidFill>
                  <a:srgbClr val="FFC000"/>
                </a:solidFill>
              </a:rPr>
              <a:t> do I </a:t>
            </a:r>
            <a:r>
              <a:rPr lang="pl-PL" dirty="0" err="1" smtClean="0">
                <a:solidFill>
                  <a:srgbClr val="FFC000"/>
                </a:solidFill>
              </a:rPr>
              <a:t>need</a:t>
            </a:r>
            <a:r>
              <a:rPr lang="pl-PL" dirty="0" smtClean="0">
                <a:solidFill>
                  <a:srgbClr val="FFC000"/>
                </a:solidFill>
              </a:rPr>
              <a:t> to </a:t>
            </a:r>
            <a:r>
              <a:rPr lang="pl-PL" dirty="0" err="1" smtClean="0">
                <a:solidFill>
                  <a:srgbClr val="FFC000"/>
                </a:solidFill>
              </a:rPr>
              <a:t>care</a:t>
            </a:r>
            <a:r>
              <a:rPr lang="pl-PL" dirty="0" smtClean="0">
                <a:solidFill>
                  <a:srgbClr val="FFC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691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l-PL" sz="4800" dirty="0" smtClean="0"/>
              <a:t>I </a:t>
            </a:r>
            <a:r>
              <a:rPr lang="pl-PL" sz="4800" dirty="0" err="1" smtClean="0"/>
              <a:t>just</a:t>
            </a:r>
            <a:r>
              <a:rPr lang="pl-PL" sz="4800" dirty="0" smtClean="0"/>
              <a:t> want to start my </a:t>
            </a:r>
            <a:r>
              <a:rPr lang="pl-PL" sz="4800" dirty="0" err="1" smtClean="0"/>
              <a:t>workflow</a:t>
            </a:r>
            <a:r>
              <a:rPr lang="pl-PL" sz="4800" dirty="0" smtClean="0"/>
              <a:t> and I </a:t>
            </a:r>
            <a:r>
              <a:rPr lang="pl-PL" sz="4800" b="1" dirty="0" err="1" smtClean="0"/>
              <a:t>don’t</a:t>
            </a:r>
            <a:r>
              <a:rPr lang="pl-PL" sz="4800" b="1" dirty="0" smtClean="0"/>
              <a:t> </a:t>
            </a:r>
            <a:r>
              <a:rPr lang="pl-PL" sz="4800" b="1" dirty="0" err="1" smtClean="0"/>
              <a:t>care</a:t>
            </a:r>
            <a:r>
              <a:rPr lang="pl-PL" sz="4800" dirty="0" smtClean="0"/>
              <a:t> </a:t>
            </a:r>
            <a:r>
              <a:rPr lang="pl-PL" sz="4800" dirty="0" err="1" smtClean="0"/>
              <a:t>about</a:t>
            </a:r>
            <a:r>
              <a:rPr lang="pl-PL" sz="4800" dirty="0" smtClean="0"/>
              <a:t> the </a:t>
            </a:r>
            <a:r>
              <a:rPr lang="pl-PL" sz="4800" dirty="0" err="1" smtClean="0"/>
              <a:t>rest</a:t>
            </a:r>
            <a:endParaRPr lang="pl-PL" sz="4800" dirty="0" smtClean="0"/>
          </a:p>
          <a:p>
            <a:pPr marL="0" indent="0" algn="ctr">
              <a:buNone/>
            </a:pPr>
            <a:endParaRPr lang="pl-PL" sz="4800" dirty="0"/>
          </a:p>
          <a:p>
            <a:pPr marL="0" indent="0" algn="ctr">
              <a:buNone/>
            </a:pPr>
            <a:r>
              <a:rPr lang="pl-PL" sz="4800" dirty="0" smtClean="0"/>
              <a:t>The </a:t>
            </a:r>
            <a:r>
              <a:rPr lang="pl-PL" sz="4800" dirty="0" err="1" smtClean="0"/>
              <a:t>cloud</a:t>
            </a:r>
            <a:r>
              <a:rPr lang="pl-PL" sz="4800" dirty="0" smtClean="0"/>
              <a:t> </a:t>
            </a:r>
            <a:r>
              <a:rPr lang="pl-PL" sz="4800" dirty="0" err="1" smtClean="0"/>
              <a:t>is</a:t>
            </a:r>
            <a:r>
              <a:rPr lang="pl-PL" sz="4800" dirty="0" smtClean="0"/>
              <a:t> not </a:t>
            </a:r>
            <a:r>
              <a:rPr lang="pl-PL" sz="4800" dirty="0" err="1" smtClean="0"/>
              <a:t>enough</a:t>
            </a:r>
            <a:r>
              <a:rPr lang="pl-PL" sz="4800" dirty="0" smtClean="0"/>
              <a:t> </a:t>
            </a:r>
          </a:p>
          <a:p>
            <a:pPr marL="0" indent="0" algn="ctr">
              <a:buNone/>
            </a:pPr>
            <a:r>
              <a:rPr lang="pl-PL" sz="4800" dirty="0" smtClean="0"/>
              <a:t>We </a:t>
            </a:r>
            <a:r>
              <a:rPr lang="pl-PL" sz="4800" dirty="0" err="1" smtClean="0"/>
              <a:t>need</a:t>
            </a:r>
            <a:r>
              <a:rPr lang="pl-PL" sz="4800" dirty="0" smtClean="0"/>
              <a:t> </a:t>
            </a:r>
            <a:r>
              <a:rPr lang="pl-PL" sz="4800" b="1" dirty="0" err="1" smtClean="0">
                <a:solidFill>
                  <a:schemeClr val="accent3">
                    <a:lumMod val="75000"/>
                  </a:schemeClr>
                </a:solidFill>
              </a:rPr>
              <a:t>Atmosphere</a:t>
            </a:r>
            <a:endParaRPr lang="pl-PL" sz="4800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7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5400" b="1" dirty="0" err="1" smtClean="0">
                <a:solidFill>
                  <a:schemeClr val="accent3">
                    <a:lumMod val="75000"/>
                  </a:schemeClr>
                </a:solidFill>
              </a:rPr>
              <a:t>Atmosphere</a:t>
            </a:r>
            <a:r>
              <a:rPr lang="pl-PL" sz="54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l-PL" sz="5400" dirty="0" smtClean="0"/>
              <a:t>– </a:t>
            </a:r>
            <a:r>
              <a:rPr lang="pl-PL" sz="5400" dirty="0" err="1" smtClean="0"/>
              <a:t>what</a:t>
            </a:r>
            <a:r>
              <a:rPr lang="pl-PL" sz="5400" dirty="0" smtClean="0"/>
              <a:t> </a:t>
            </a:r>
            <a:r>
              <a:rPr lang="pl-PL" sz="5400" dirty="0" err="1" smtClean="0"/>
              <a:t>is</a:t>
            </a:r>
            <a:r>
              <a:rPr lang="pl-PL" sz="5400" dirty="0" smtClean="0"/>
              <a:t> </a:t>
            </a:r>
            <a:r>
              <a:rPr lang="pl-PL" sz="5400" dirty="0" err="1" smtClean="0"/>
              <a:t>it</a:t>
            </a:r>
            <a:r>
              <a:rPr lang="pl-PL" sz="5400" dirty="0" smtClean="0"/>
              <a:t>?</a:t>
            </a:r>
            <a:endParaRPr lang="pl-PL" sz="54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dirty="0" err="1" smtClean="0"/>
              <a:t>Context-aware</a:t>
            </a:r>
            <a:r>
              <a:rPr lang="pl-PL" sz="2000" dirty="0" smtClean="0"/>
              <a:t> environment for </a:t>
            </a:r>
            <a:r>
              <a:rPr lang="pl-PL" sz="2000" dirty="0" err="1" smtClean="0"/>
              <a:t>managing</a:t>
            </a:r>
            <a:r>
              <a:rPr lang="pl-PL" sz="2000" dirty="0" smtClean="0"/>
              <a:t> </a:t>
            </a:r>
            <a:r>
              <a:rPr lang="pl-PL" sz="2000" dirty="0" err="1" smtClean="0"/>
              <a:t>scientific</a:t>
            </a:r>
            <a:r>
              <a:rPr lang="pl-PL" sz="2000" dirty="0" smtClean="0"/>
              <a:t> </a:t>
            </a:r>
            <a:r>
              <a:rPr lang="pl-PL" sz="2000" dirty="0" err="1" smtClean="0"/>
              <a:t>applications</a:t>
            </a:r>
            <a:r>
              <a:rPr lang="pl-PL" sz="2000" dirty="0" smtClean="0"/>
              <a:t> </a:t>
            </a:r>
            <a:r>
              <a:rPr lang="pl-PL" sz="2000" dirty="0" err="1" smtClean="0"/>
              <a:t>hosted</a:t>
            </a:r>
            <a:r>
              <a:rPr lang="pl-PL" sz="2000" dirty="0" smtClean="0"/>
              <a:t> in the </a:t>
            </a:r>
            <a:r>
              <a:rPr lang="pl-PL" sz="2000" dirty="0" err="1" smtClean="0"/>
              <a:t>cloud</a:t>
            </a:r>
            <a:endParaRPr lang="pl-PL" sz="2000" dirty="0" smtClean="0"/>
          </a:p>
          <a:p>
            <a:r>
              <a:rPr lang="pl-PL" sz="2000" dirty="0" err="1" smtClean="0"/>
              <a:t>Create</a:t>
            </a:r>
            <a:r>
              <a:rPr lang="pl-PL" sz="2000" dirty="0" smtClean="0"/>
              <a:t> </a:t>
            </a:r>
            <a:r>
              <a:rPr lang="pl-PL" sz="2000" dirty="0" err="1" smtClean="0"/>
              <a:t>context</a:t>
            </a:r>
            <a:r>
              <a:rPr lang="pl-PL" sz="2000" dirty="0" smtClean="0"/>
              <a:t>, </a:t>
            </a:r>
            <a:r>
              <a:rPr lang="pl-PL" sz="2000" dirty="0" err="1" smtClean="0"/>
              <a:t>add</a:t>
            </a:r>
            <a:r>
              <a:rPr lang="pl-PL" sz="2000" dirty="0" smtClean="0"/>
              <a:t> </a:t>
            </a:r>
            <a:r>
              <a:rPr lang="pl-PL" sz="2000" dirty="0" err="1" smtClean="0"/>
              <a:t>information</a:t>
            </a:r>
            <a:r>
              <a:rPr lang="pl-PL" sz="2000" dirty="0" smtClean="0"/>
              <a:t> </a:t>
            </a:r>
            <a:r>
              <a:rPr lang="pl-PL" sz="2000" dirty="0" err="1" smtClean="0"/>
              <a:t>about</a:t>
            </a:r>
            <a:r>
              <a:rPr lang="pl-PL" sz="2000" dirty="0" smtClean="0"/>
              <a:t> </a:t>
            </a:r>
            <a:r>
              <a:rPr lang="pl-PL" sz="2000" dirty="0" err="1" smtClean="0"/>
              <a:t>required</a:t>
            </a:r>
            <a:r>
              <a:rPr lang="pl-PL" sz="2000" dirty="0" smtClean="0"/>
              <a:t> services and </a:t>
            </a:r>
            <a:r>
              <a:rPr lang="pl-PL" sz="2000" b="1" dirty="0" err="1" smtClean="0">
                <a:solidFill>
                  <a:schemeClr val="accent3">
                    <a:lumMod val="75000"/>
                  </a:schemeClr>
                </a:solidFill>
              </a:rPr>
              <a:t>Atmosphere</a:t>
            </a:r>
            <a:r>
              <a:rPr lang="pl-PL" sz="2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l-PL" sz="2000" dirty="0" err="1" smtClean="0"/>
              <a:t>will</a:t>
            </a:r>
            <a:r>
              <a:rPr lang="pl-PL" sz="2000" dirty="0" smtClean="0"/>
              <a:t> </a:t>
            </a:r>
            <a:r>
              <a:rPr lang="pl-PL" sz="2000" dirty="0" err="1" smtClean="0"/>
              <a:t>take</a:t>
            </a:r>
            <a:r>
              <a:rPr lang="pl-PL" sz="2000" dirty="0" smtClean="0"/>
              <a:t> </a:t>
            </a:r>
            <a:r>
              <a:rPr lang="pl-PL" sz="2000" dirty="0" err="1" smtClean="0"/>
              <a:t>care</a:t>
            </a:r>
            <a:r>
              <a:rPr lang="pl-PL" sz="2000" dirty="0" smtClean="0"/>
              <a:t> of the </a:t>
            </a:r>
            <a:r>
              <a:rPr lang="pl-PL" sz="2000" dirty="0" err="1" smtClean="0"/>
              <a:t>rest</a:t>
            </a:r>
            <a:r>
              <a:rPr lang="pl-PL" sz="2000" dirty="0" smtClean="0"/>
              <a:t>:</a:t>
            </a:r>
          </a:p>
          <a:p>
            <a:pPr lvl="1"/>
            <a:r>
              <a:rPr lang="pl-PL" sz="1800" b="1" dirty="0" err="1" smtClean="0">
                <a:solidFill>
                  <a:schemeClr val="tx2">
                    <a:lumMod val="75000"/>
                  </a:schemeClr>
                </a:solidFill>
              </a:rPr>
              <a:t>Optimizer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decide</a:t>
            </a:r>
            <a:r>
              <a:rPr lang="pl-PL" sz="1800" dirty="0" smtClean="0"/>
              <a:t> </a:t>
            </a:r>
            <a:r>
              <a:rPr lang="pl-PL" sz="1800" dirty="0" err="1" smtClean="0"/>
              <a:t>which</a:t>
            </a:r>
            <a:r>
              <a:rPr lang="pl-PL" sz="1800" dirty="0" smtClean="0"/>
              <a:t> </a:t>
            </a:r>
            <a:r>
              <a:rPr lang="pl-PL" sz="1800" dirty="0" err="1" smtClean="0"/>
              <a:t>cloud</a:t>
            </a:r>
            <a:r>
              <a:rPr lang="pl-PL" sz="1800" dirty="0" smtClean="0"/>
              <a:t> </a:t>
            </a:r>
            <a:r>
              <a:rPr lang="pl-PL" sz="1800" dirty="0" err="1" smtClean="0"/>
              <a:t>site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used</a:t>
            </a:r>
            <a:r>
              <a:rPr lang="pl-PL" sz="1800" dirty="0" smtClean="0"/>
              <a:t> and </a:t>
            </a:r>
            <a:r>
              <a:rPr lang="pl-PL" sz="1800" dirty="0" err="1" smtClean="0"/>
              <a:t>how</a:t>
            </a:r>
            <a:r>
              <a:rPr lang="pl-PL" sz="1800" dirty="0" smtClean="0"/>
              <a:t> </a:t>
            </a:r>
            <a:r>
              <a:rPr lang="pl-PL" sz="1800" dirty="0" err="1" smtClean="0"/>
              <a:t>many</a:t>
            </a:r>
            <a:r>
              <a:rPr lang="pl-PL" sz="1800" dirty="0" smtClean="0"/>
              <a:t> </a:t>
            </a:r>
            <a:r>
              <a:rPr lang="pl-PL" sz="1800" dirty="0" err="1" smtClean="0"/>
              <a:t>resources</a:t>
            </a:r>
            <a:r>
              <a:rPr lang="pl-PL" sz="1800" dirty="0" smtClean="0"/>
              <a:t> </a:t>
            </a:r>
            <a:r>
              <a:rPr lang="pl-PL" sz="1800" dirty="0" err="1" smtClean="0"/>
              <a:t>should</a:t>
            </a:r>
            <a:r>
              <a:rPr lang="pl-PL" sz="1800" dirty="0" smtClean="0"/>
              <a:t> be </a:t>
            </a:r>
            <a:r>
              <a:rPr lang="pl-PL" sz="1800" dirty="0" err="1" smtClean="0"/>
              <a:t>allocated</a:t>
            </a:r>
            <a:r>
              <a:rPr lang="pl-PL" sz="1800" dirty="0" smtClean="0"/>
              <a:t> to a </a:t>
            </a:r>
            <a:r>
              <a:rPr lang="pl-PL" sz="1800" dirty="0" err="1" smtClean="0"/>
              <a:t>given</a:t>
            </a:r>
            <a:r>
              <a:rPr lang="pl-PL" sz="1800" dirty="0" smtClean="0"/>
              <a:t> service</a:t>
            </a:r>
          </a:p>
          <a:p>
            <a:pPr lvl="1"/>
            <a:r>
              <a:rPr lang="pl-PL" sz="1800" b="1" dirty="0" err="1" smtClean="0">
                <a:solidFill>
                  <a:srgbClr val="002060"/>
                </a:solidFill>
              </a:rPr>
              <a:t>Redirus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take</a:t>
            </a:r>
            <a:r>
              <a:rPr lang="pl-PL" sz="1800" dirty="0" smtClean="0"/>
              <a:t> </a:t>
            </a:r>
            <a:r>
              <a:rPr lang="pl-PL" sz="1800" dirty="0" err="1" smtClean="0"/>
              <a:t>care</a:t>
            </a:r>
            <a:r>
              <a:rPr lang="pl-PL" sz="1800" dirty="0" smtClean="0"/>
              <a:t> of </a:t>
            </a:r>
            <a:r>
              <a:rPr lang="pl-PL" sz="1800" dirty="0" err="1" smtClean="0"/>
              <a:t>endpoint</a:t>
            </a:r>
            <a:r>
              <a:rPr lang="pl-PL" sz="1800" dirty="0" smtClean="0"/>
              <a:t> </a:t>
            </a:r>
            <a:r>
              <a:rPr lang="pl-PL" sz="1800" dirty="0" err="1" smtClean="0"/>
              <a:t>mapping</a:t>
            </a:r>
            <a:r>
              <a:rPr lang="pl-PL" sz="1800" dirty="0" smtClean="0"/>
              <a:t> and </a:t>
            </a:r>
            <a:r>
              <a:rPr lang="pl-PL" sz="1800" dirty="0" err="1" smtClean="0"/>
              <a:t>load</a:t>
            </a:r>
            <a:r>
              <a:rPr lang="pl-PL" sz="1800" dirty="0" smtClean="0"/>
              <a:t> </a:t>
            </a:r>
            <a:r>
              <a:rPr lang="pl-PL" sz="1800" dirty="0" err="1" smtClean="0"/>
              <a:t>balancing</a:t>
            </a:r>
            <a:endParaRPr lang="pl-PL" sz="1800" dirty="0" smtClean="0"/>
          </a:p>
          <a:p>
            <a:pPr lvl="1"/>
            <a:r>
              <a:rPr lang="pl-PL" sz="1800" b="1" dirty="0" smtClean="0">
                <a:solidFill>
                  <a:srgbClr val="002060"/>
                </a:solidFill>
              </a:rPr>
              <a:t>Billing</a:t>
            </a:r>
            <a:r>
              <a:rPr lang="pl-PL" sz="1800" dirty="0" smtClean="0"/>
              <a:t> </a:t>
            </a:r>
            <a:r>
              <a:rPr lang="pl-PL" sz="1800" dirty="0" err="1" smtClean="0"/>
              <a:t>will</a:t>
            </a:r>
            <a:r>
              <a:rPr lang="pl-PL" sz="1800" dirty="0" smtClean="0"/>
              <a:t> </a:t>
            </a:r>
            <a:r>
              <a:rPr lang="pl-PL" sz="1800" dirty="0" err="1" smtClean="0"/>
              <a:t>check</a:t>
            </a:r>
            <a:r>
              <a:rPr lang="pl-PL" sz="1800" dirty="0" smtClean="0"/>
              <a:t> </a:t>
            </a:r>
            <a:r>
              <a:rPr lang="pl-PL" sz="1800" dirty="0" err="1" smtClean="0"/>
              <a:t>whether</a:t>
            </a:r>
            <a:r>
              <a:rPr lang="pl-PL" sz="1800" dirty="0" smtClean="0"/>
              <a:t> the </a:t>
            </a:r>
            <a:r>
              <a:rPr lang="pl-PL" sz="1800" dirty="0" err="1" smtClean="0"/>
              <a:t>defined</a:t>
            </a:r>
            <a:r>
              <a:rPr lang="pl-PL" sz="1800" dirty="0" smtClean="0"/>
              <a:t> </a:t>
            </a:r>
            <a:r>
              <a:rPr lang="pl-PL" sz="1800" dirty="0" err="1" smtClean="0"/>
              <a:t>budged</a:t>
            </a:r>
            <a:r>
              <a:rPr lang="pl-PL" sz="1800" dirty="0" smtClean="0"/>
              <a:t> </a:t>
            </a:r>
            <a:r>
              <a:rPr lang="pl-PL" sz="1800" dirty="0" err="1" smtClean="0"/>
              <a:t>has</a:t>
            </a:r>
            <a:r>
              <a:rPr lang="pl-PL" sz="1800" dirty="0" smtClean="0"/>
              <a:t> not </a:t>
            </a:r>
            <a:r>
              <a:rPr lang="pl-PL" sz="1800" dirty="0" err="1" smtClean="0"/>
              <a:t>been</a:t>
            </a:r>
            <a:r>
              <a:rPr lang="pl-PL" sz="1800" dirty="0" smtClean="0"/>
              <a:t> </a:t>
            </a:r>
            <a:r>
              <a:rPr lang="pl-PL" sz="1800" dirty="0" err="1" smtClean="0"/>
              <a:t>exceeded</a:t>
            </a:r>
            <a:endParaRPr lang="pl-PL" sz="1800" dirty="0" smtClean="0"/>
          </a:p>
          <a:p>
            <a:pPr lvl="1"/>
            <a:r>
              <a:rPr lang="pl-PL" sz="1800" dirty="0" err="1" smtClean="0"/>
              <a:t>If</a:t>
            </a:r>
            <a:r>
              <a:rPr lang="pl-PL" sz="1800" dirty="0" smtClean="0"/>
              <a:t> </a:t>
            </a:r>
            <a:r>
              <a:rPr lang="pl-PL" sz="1800" dirty="0" err="1" smtClean="0"/>
              <a:t>needed</a:t>
            </a:r>
            <a:r>
              <a:rPr lang="pl-PL" sz="1800" dirty="0" smtClean="0"/>
              <a:t>, the service image </a:t>
            </a:r>
            <a:r>
              <a:rPr lang="pl-PL" sz="1800" dirty="0" err="1" smtClean="0"/>
              <a:t>will</a:t>
            </a:r>
            <a:r>
              <a:rPr lang="pl-PL" sz="1800" dirty="0" smtClean="0"/>
              <a:t> be </a:t>
            </a:r>
            <a:r>
              <a:rPr lang="pl-PL" sz="1800" b="1" dirty="0" err="1" smtClean="0">
                <a:solidFill>
                  <a:srgbClr val="002060"/>
                </a:solidFill>
              </a:rPr>
              <a:t>migrated</a:t>
            </a:r>
            <a:r>
              <a:rPr lang="pl-PL" sz="1800" dirty="0" smtClean="0">
                <a:solidFill>
                  <a:srgbClr val="002060"/>
                </a:solidFill>
              </a:rPr>
              <a:t> </a:t>
            </a:r>
            <a:r>
              <a:rPr lang="pl-PL" sz="1800" dirty="0" smtClean="0"/>
              <a:t>to a </a:t>
            </a:r>
            <a:r>
              <a:rPr lang="pl-PL" sz="1800" dirty="0" err="1" smtClean="0"/>
              <a:t>new</a:t>
            </a:r>
            <a:r>
              <a:rPr lang="pl-PL" sz="1800" dirty="0" smtClean="0"/>
              <a:t> </a:t>
            </a:r>
            <a:r>
              <a:rPr lang="pl-PL" sz="1800" dirty="0" err="1" smtClean="0"/>
              <a:t>cloud</a:t>
            </a:r>
            <a:r>
              <a:rPr lang="pl-PL" sz="1800" dirty="0" smtClean="0"/>
              <a:t> </a:t>
            </a:r>
            <a:r>
              <a:rPr lang="pl-PL" sz="1800" dirty="0" err="1" smtClean="0"/>
              <a:t>site</a:t>
            </a:r>
            <a:r>
              <a:rPr lang="pl-PL" sz="1800" dirty="0" smtClean="0"/>
              <a:t> and </a:t>
            </a:r>
            <a:r>
              <a:rPr lang="pl-PL" sz="1800" dirty="0" err="1" smtClean="0"/>
              <a:t>started</a:t>
            </a:r>
            <a:r>
              <a:rPr lang="pl-PL" sz="1800" dirty="0" smtClean="0"/>
              <a:t> </a:t>
            </a:r>
            <a:r>
              <a:rPr lang="pl-PL" sz="1800" dirty="0" err="1" smtClean="0"/>
              <a:t>there</a:t>
            </a:r>
            <a:r>
              <a:rPr lang="pl-PL" sz="1800" dirty="0" smtClean="0"/>
              <a:t> (</a:t>
            </a:r>
            <a:r>
              <a:rPr lang="pl-PL" sz="1800" dirty="0" err="1" smtClean="0"/>
              <a:t>cloud</a:t>
            </a:r>
            <a:r>
              <a:rPr lang="pl-PL" sz="1800" dirty="0" smtClean="0"/>
              <a:t> </a:t>
            </a:r>
            <a:r>
              <a:rPr lang="pl-PL" sz="1800" dirty="0" err="1" smtClean="0"/>
              <a:t>bursting</a:t>
            </a:r>
            <a:r>
              <a:rPr lang="pl-PL" sz="1800" dirty="0" smtClean="0"/>
              <a:t>)</a:t>
            </a:r>
          </a:p>
          <a:p>
            <a:r>
              <a:rPr lang="pl-PL" sz="2000" dirty="0" smtClean="0"/>
              <a:t>And </a:t>
            </a:r>
            <a:r>
              <a:rPr lang="pl-PL" sz="2000" dirty="0" err="1" smtClean="0"/>
              <a:t>when</a:t>
            </a:r>
            <a:r>
              <a:rPr lang="pl-PL" sz="2000" dirty="0" smtClean="0"/>
              <a:t> </a:t>
            </a:r>
            <a:r>
              <a:rPr lang="pl-PL" sz="2000" dirty="0" err="1" smtClean="0"/>
              <a:t>you</a:t>
            </a:r>
            <a:r>
              <a:rPr lang="pl-PL" sz="2000" dirty="0" smtClean="0"/>
              <a:t> </a:t>
            </a:r>
            <a:r>
              <a:rPr lang="pl-PL" sz="2000" dirty="0" err="1" smtClean="0"/>
              <a:t>don’t</a:t>
            </a:r>
            <a:r>
              <a:rPr lang="pl-PL" sz="2000" dirty="0" smtClean="0"/>
              <a:t> </a:t>
            </a:r>
            <a:r>
              <a:rPr lang="pl-PL" sz="2000" dirty="0" err="1" smtClean="0"/>
              <a:t>need</a:t>
            </a:r>
            <a:r>
              <a:rPr lang="pl-PL" sz="2000" dirty="0" smtClean="0"/>
              <a:t> </a:t>
            </a:r>
            <a:r>
              <a:rPr lang="pl-PL" sz="2000" dirty="0" err="1" smtClean="0"/>
              <a:t>your</a:t>
            </a:r>
            <a:r>
              <a:rPr lang="pl-PL" sz="2000" dirty="0" smtClean="0"/>
              <a:t> services </a:t>
            </a:r>
            <a:r>
              <a:rPr lang="pl-PL" sz="2000" dirty="0" err="1" smtClean="0"/>
              <a:t>anymore</a:t>
            </a:r>
            <a:r>
              <a:rPr lang="pl-PL" sz="2000" dirty="0" smtClean="0"/>
              <a:t>, </a:t>
            </a:r>
            <a:r>
              <a:rPr lang="pl-PL" sz="2000" dirty="0" err="1" smtClean="0"/>
              <a:t>simply</a:t>
            </a:r>
            <a:r>
              <a:rPr lang="pl-PL" sz="2000" dirty="0" smtClean="0"/>
              <a:t> </a:t>
            </a:r>
            <a:r>
              <a:rPr lang="pl-PL" sz="2000" dirty="0" err="1" smtClean="0"/>
              <a:t>delete</a:t>
            </a:r>
            <a:r>
              <a:rPr lang="pl-PL" sz="2000" dirty="0" smtClean="0"/>
              <a:t> the </a:t>
            </a:r>
            <a:r>
              <a:rPr lang="pl-PL" sz="2000" dirty="0" err="1" smtClean="0"/>
              <a:t>context</a:t>
            </a:r>
            <a:endParaRPr lang="pl-PL" sz="2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Symbol zastępczy zawartości 2"/>
          <p:cNvSpPr txBox="1">
            <a:spLocks/>
          </p:cNvSpPr>
          <p:nvPr/>
        </p:nvSpPr>
        <p:spPr>
          <a:xfrm>
            <a:off x="1295400" y="5257800"/>
            <a:ext cx="6987540" cy="793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 smtClean="0"/>
              <a:t>But </a:t>
            </a:r>
            <a:r>
              <a:rPr lang="pl-PL" dirty="0" err="1" smtClean="0"/>
              <a:t>wait</a:t>
            </a:r>
            <a:r>
              <a:rPr lang="pl-PL" dirty="0" smtClean="0"/>
              <a:t>… </a:t>
            </a:r>
            <a:r>
              <a:rPr lang="pl-PL" err="1" smtClean="0"/>
              <a:t>it</a:t>
            </a:r>
            <a:r>
              <a:rPr lang="pl-PL" smtClean="0"/>
              <a:t> is supposed </a:t>
            </a:r>
            <a:r>
              <a:rPr lang="pl-PL" dirty="0" smtClean="0"/>
              <a:t>to be </a:t>
            </a:r>
            <a:r>
              <a:rPr lang="pl-PL" dirty="0" err="1" smtClean="0"/>
              <a:t>easy</a:t>
            </a:r>
            <a:r>
              <a:rPr lang="pl-PL" dirty="0" smtClean="0"/>
              <a:t>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5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pl-PL" sz="4000" dirty="0" err="1" smtClean="0"/>
              <a:t>You</a:t>
            </a:r>
            <a:r>
              <a:rPr lang="pl-PL" sz="4000" dirty="0" smtClean="0"/>
              <a:t> </a:t>
            </a:r>
            <a:r>
              <a:rPr lang="pl-PL" sz="4000" dirty="0" err="1" smtClean="0"/>
              <a:t>can</a:t>
            </a:r>
            <a:r>
              <a:rPr lang="pl-PL" sz="4000" dirty="0" smtClean="0"/>
              <a:t> </a:t>
            </a:r>
            <a:r>
              <a:rPr lang="pl-PL" sz="4000" dirty="0" err="1" smtClean="0"/>
              <a:t>forget</a:t>
            </a:r>
            <a:r>
              <a:rPr lang="pl-PL" sz="4000" dirty="0" smtClean="0"/>
              <a:t> </a:t>
            </a:r>
            <a:r>
              <a:rPr lang="pl-PL" sz="4000" dirty="0" err="1" smtClean="0"/>
              <a:t>about</a:t>
            </a:r>
            <a:r>
              <a:rPr lang="pl-PL" sz="4000" dirty="0" smtClean="0"/>
              <a:t> </a:t>
            </a:r>
            <a:r>
              <a:rPr lang="pl-PL" sz="4000" dirty="0" err="1" smtClean="0"/>
              <a:t>previous</a:t>
            </a:r>
            <a:r>
              <a:rPr lang="pl-PL" sz="4000" dirty="0" smtClean="0"/>
              <a:t> </a:t>
            </a:r>
            <a:r>
              <a:rPr lang="pl-PL" sz="4000" dirty="0" err="1" smtClean="0"/>
              <a:t>slide</a:t>
            </a:r>
            <a:r>
              <a:rPr lang="pl-PL" sz="4000" dirty="0" smtClean="0"/>
              <a:t>…</a:t>
            </a:r>
          </a:p>
          <a:p>
            <a:pPr marL="0" indent="0" algn="ctr">
              <a:buNone/>
            </a:pPr>
            <a:r>
              <a:rPr lang="pl-PL" sz="4000" dirty="0" smtClean="0"/>
              <a:t>…</a:t>
            </a:r>
            <a:r>
              <a:rPr lang="pl-PL" sz="4000" dirty="0" err="1" smtClean="0"/>
              <a:t>because</a:t>
            </a:r>
            <a:r>
              <a:rPr lang="pl-PL" sz="4000" dirty="0" smtClean="0"/>
              <a:t>…</a:t>
            </a:r>
          </a:p>
          <a:p>
            <a:pPr marL="0" indent="0" algn="ctr">
              <a:buNone/>
            </a:pPr>
            <a:endParaRPr lang="pl-PL" sz="4000" dirty="0"/>
          </a:p>
          <a:p>
            <a:pPr marL="0" indent="0" algn="ctr">
              <a:buNone/>
            </a:pPr>
            <a:r>
              <a:rPr lang="pl-PL" sz="4000" dirty="0" smtClean="0"/>
              <a:t>We </a:t>
            </a:r>
            <a:r>
              <a:rPr lang="pl-PL" sz="4000" err="1" smtClean="0"/>
              <a:t>have</a:t>
            </a:r>
            <a:r>
              <a:rPr lang="pl-PL" sz="4000" smtClean="0"/>
              <a:t> a Taverna </a:t>
            </a:r>
            <a:r>
              <a:rPr lang="pl-PL" sz="4000" dirty="0" err="1" smtClean="0"/>
              <a:t>plugin</a:t>
            </a:r>
            <a:r>
              <a:rPr lang="pl-PL" sz="4000" dirty="0" smtClean="0"/>
              <a:t> </a:t>
            </a:r>
            <a:r>
              <a:rPr lang="pl-PL" sz="4000" dirty="0" err="1" smtClean="0"/>
              <a:t>which</a:t>
            </a:r>
            <a:r>
              <a:rPr lang="pl-PL" sz="4000" dirty="0" smtClean="0"/>
              <a:t> </a:t>
            </a:r>
            <a:r>
              <a:rPr lang="pl-PL" sz="4000" dirty="0" err="1" smtClean="0"/>
              <a:t>will</a:t>
            </a:r>
            <a:r>
              <a:rPr lang="pl-PL" sz="4000" dirty="0" smtClean="0"/>
              <a:t> do </a:t>
            </a:r>
            <a:r>
              <a:rPr lang="pl-PL" sz="4000" dirty="0" err="1" smtClean="0"/>
              <a:t>it</a:t>
            </a:r>
            <a:r>
              <a:rPr lang="pl-PL" sz="4000" dirty="0" smtClean="0"/>
              <a:t> for </a:t>
            </a:r>
            <a:r>
              <a:rPr lang="pl-PL" sz="4000" dirty="0" err="1" smtClean="0"/>
              <a:t>you</a:t>
            </a:r>
            <a:endParaRPr lang="pl-PL" sz="4000" dirty="0" smtClean="0"/>
          </a:p>
          <a:p>
            <a:pPr marL="0" indent="0" algn="ctr">
              <a:buNone/>
            </a:pPr>
            <a:r>
              <a:rPr lang="pl-PL" sz="72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endParaRPr lang="pl-PL" sz="7200" dirty="0" smtClean="0">
              <a:solidFill>
                <a:srgbClr val="92D050"/>
              </a:solidFill>
            </a:endParaRPr>
          </a:p>
          <a:p>
            <a:pPr marL="0" indent="0" algn="ctr">
              <a:buNone/>
            </a:pPr>
            <a:endParaRPr lang="pl-PL" sz="4000" dirty="0"/>
          </a:p>
          <a:p>
            <a:pPr marL="0" indent="0" algn="ctr">
              <a:buNone/>
            </a:pPr>
            <a:endParaRPr lang="pl-PL" sz="40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98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800" dirty="0" err="1" smtClean="0"/>
              <a:t>Let’s</a:t>
            </a:r>
            <a:r>
              <a:rPr lang="pl-PL" sz="4800" dirty="0" smtClean="0"/>
              <a:t> </a:t>
            </a:r>
            <a:r>
              <a:rPr lang="pl-PL" sz="4800" dirty="0" err="1" smtClean="0"/>
              <a:t>create</a:t>
            </a:r>
            <a:r>
              <a:rPr lang="pl-PL" sz="4800" dirty="0" smtClean="0"/>
              <a:t> a </a:t>
            </a:r>
            <a:r>
              <a:rPr lang="pl-PL" sz="4800" dirty="0" err="1" smtClean="0"/>
              <a:t>new</a:t>
            </a:r>
            <a:r>
              <a:rPr lang="pl-PL" sz="4800" dirty="0" smtClean="0"/>
              <a:t> </a:t>
            </a:r>
            <a:r>
              <a:rPr lang="pl-PL" sz="4800" dirty="0" err="1" smtClean="0"/>
              <a:t>workflow</a:t>
            </a:r>
            <a:endParaRPr lang="pl-PL" sz="48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D290593-E10C-3642-8720-496C4E50AFEB}" type="slidenum">
              <a:rPr lang="en-GB" smtClean="0"/>
              <a:pPr/>
              <a:t>9</a:t>
            </a:fld>
            <a:endParaRPr lang="en-GB"/>
          </a:p>
        </p:txBody>
      </p:sp>
      <p:grpSp>
        <p:nvGrpSpPr>
          <p:cNvPr id="5" name="Grupa 191"/>
          <p:cNvGrpSpPr>
            <a:grpSpLocks/>
          </p:cNvGrpSpPr>
          <p:nvPr/>
        </p:nvGrpSpPr>
        <p:grpSpPr bwMode="auto">
          <a:xfrm>
            <a:off x="1321522" y="2189437"/>
            <a:ext cx="652320" cy="779121"/>
            <a:chOff x="1564306" y="2093513"/>
            <a:chExt cx="652320" cy="779416"/>
          </a:xfrm>
        </p:grpSpPr>
        <p:sp>
          <p:nvSpPr>
            <p:cNvPr id="6" name="Prostokąt zaokrąglony 5"/>
            <p:cNvSpPr/>
            <p:nvPr/>
          </p:nvSpPr>
          <p:spPr bwMode="auto">
            <a:xfrm>
              <a:off x="1564306" y="2093513"/>
              <a:ext cx="593280" cy="770772"/>
            </a:xfrm>
            <a:prstGeom prst="roundRect">
              <a:avLst>
                <a:gd name="adj" fmla="val 6213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pole tekstowe 194"/>
            <p:cNvSpPr txBox="1">
              <a:spLocks noChangeArrowheads="1"/>
            </p:cNvSpPr>
            <p:nvPr/>
          </p:nvSpPr>
          <p:spPr bwMode="auto">
            <a:xfrm>
              <a:off x="1564770" y="2626708"/>
              <a:ext cx="6518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1000">
                  <a:latin typeface="Calibri" pitchFamily="34" charset="0"/>
                </a:rPr>
                <a:t>Scientist</a:t>
              </a:r>
            </a:p>
          </p:txBody>
        </p:sp>
        <p:pic>
          <p:nvPicPr>
            <p:cNvPr id="8" name="Obraz 200" descr="admin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07933" y="2171020"/>
              <a:ext cx="356632" cy="45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7" name="Grupa 16"/>
          <p:cNvGrpSpPr/>
          <p:nvPr/>
        </p:nvGrpSpPr>
        <p:grpSpPr>
          <a:xfrm>
            <a:off x="1433100" y="1442180"/>
            <a:ext cx="1488621" cy="559058"/>
            <a:chOff x="1433100" y="1442180"/>
            <a:chExt cx="1488621" cy="559058"/>
          </a:xfrm>
        </p:grpSpPr>
        <p:sp>
          <p:nvSpPr>
            <p:cNvPr id="9" name="Objaśnienie prostokątne 8"/>
            <p:cNvSpPr/>
            <p:nvPr/>
          </p:nvSpPr>
          <p:spPr>
            <a:xfrm>
              <a:off x="1550122" y="1478018"/>
              <a:ext cx="1341930" cy="523220"/>
            </a:xfrm>
            <a:prstGeom prst="wedgeRectCallout">
              <a:avLst>
                <a:gd name="adj1" fmla="val -37954"/>
                <a:gd name="adj2" fmla="val 7088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ole tekstowe 9"/>
            <p:cNvSpPr txBox="1"/>
            <p:nvPr/>
          </p:nvSpPr>
          <p:spPr>
            <a:xfrm>
              <a:off x="1433100" y="1442180"/>
              <a:ext cx="14886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 smtClean="0"/>
                <a:t>I want to </a:t>
              </a:r>
              <a:r>
                <a:rPr lang="pl-PL" sz="1000" dirty="0" err="1" smtClean="0"/>
                <a:t>create</a:t>
              </a:r>
              <a:r>
                <a:rPr lang="pl-PL" sz="1000" dirty="0" smtClean="0"/>
                <a:t> a </a:t>
              </a:r>
              <a:r>
                <a:rPr lang="pl-PL" sz="1000" dirty="0" err="1" smtClean="0"/>
                <a:t>new</a:t>
              </a:r>
              <a:r>
                <a:rPr lang="pl-PL" sz="1000" dirty="0" smtClean="0"/>
                <a:t> </a:t>
              </a:r>
              <a:r>
                <a:rPr lang="pl-PL" sz="1000" dirty="0" err="1" smtClean="0"/>
                <a:t>workflow</a:t>
              </a:r>
              <a:r>
                <a:rPr lang="pl-PL" sz="1000" dirty="0" smtClean="0"/>
                <a:t>. </a:t>
              </a:r>
              <a:r>
                <a:rPr lang="pl-PL" sz="1000" dirty="0" err="1" smtClean="0"/>
                <a:t>What</a:t>
              </a:r>
              <a:r>
                <a:rPr lang="pl-PL" sz="1000" dirty="0" smtClean="0"/>
                <a:t> </a:t>
              </a:r>
              <a:r>
                <a:rPr lang="pl-PL" sz="1000" dirty="0" err="1" smtClean="0"/>
                <a:t>kind</a:t>
              </a:r>
              <a:r>
                <a:rPr lang="pl-PL" sz="1000" dirty="0" smtClean="0"/>
                <a:t> of services </a:t>
              </a:r>
              <a:r>
                <a:rPr lang="pl-PL" sz="1000" dirty="0" err="1"/>
                <a:t>can</a:t>
              </a:r>
              <a:r>
                <a:rPr lang="pl-PL" sz="1000" dirty="0"/>
                <a:t> </a:t>
              </a:r>
              <a:r>
                <a:rPr lang="pl-PL" sz="1000" dirty="0" smtClean="0"/>
                <a:t>I </a:t>
              </a:r>
              <a:r>
                <a:rPr lang="pl-PL" sz="1000" dirty="0" err="1" smtClean="0"/>
                <a:t>use</a:t>
              </a:r>
              <a:r>
                <a:rPr lang="pl-PL" sz="1000" dirty="0" smtClean="0"/>
                <a:t>?</a:t>
              </a:r>
            </a:p>
          </p:txBody>
        </p:sp>
      </p:grpSp>
      <p:pic>
        <p:nvPicPr>
          <p:cNvPr id="11" name="Obraz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367449"/>
            <a:ext cx="4724400" cy="3202218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60" y="3882335"/>
            <a:ext cx="1520609" cy="1374663"/>
          </a:xfrm>
          <a:prstGeom prst="rect">
            <a:avLst/>
          </a:prstGeom>
        </p:spPr>
      </p:pic>
      <p:sp>
        <p:nvSpPr>
          <p:cNvPr id="15" name="Strzałka w prawo 14"/>
          <p:cNvSpPr/>
          <p:nvPr/>
        </p:nvSpPr>
        <p:spPr>
          <a:xfrm>
            <a:off x="2057400" y="2457348"/>
            <a:ext cx="1981200" cy="152400"/>
          </a:xfrm>
          <a:prstGeom prst="rightArrow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 w prawo 15"/>
          <p:cNvSpPr/>
          <p:nvPr/>
        </p:nvSpPr>
        <p:spPr>
          <a:xfrm rot="5400000">
            <a:off x="1299398" y="3389736"/>
            <a:ext cx="688134" cy="152400"/>
          </a:xfrm>
          <a:prstGeom prst="rightArrow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rostokąt zaokrąglony 17"/>
          <p:cNvSpPr/>
          <p:nvPr/>
        </p:nvSpPr>
        <p:spPr bwMode="auto">
          <a:xfrm>
            <a:off x="1344846" y="1243714"/>
            <a:ext cx="1855613" cy="905209"/>
          </a:xfrm>
          <a:prstGeom prst="roundRect">
            <a:avLst>
              <a:gd name="adj" fmla="val 4443"/>
            </a:avLst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0" name="Grupa 19"/>
          <p:cNvGrpSpPr/>
          <p:nvPr/>
        </p:nvGrpSpPr>
        <p:grpSpPr>
          <a:xfrm>
            <a:off x="1476776" y="1478018"/>
            <a:ext cx="1488621" cy="553998"/>
            <a:chOff x="3408590" y="3183870"/>
            <a:chExt cx="1488621" cy="553998"/>
          </a:xfrm>
        </p:grpSpPr>
        <p:sp>
          <p:nvSpPr>
            <p:cNvPr id="21" name="Objaśnienie prostokątne 20"/>
            <p:cNvSpPr/>
            <p:nvPr/>
          </p:nvSpPr>
          <p:spPr>
            <a:xfrm>
              <a:off x="3481935" y="3183870"/>
              <a:ext cx="1341930" cy="523220"/>
            </a:xfrm>
            <a:prstGeom prst="wedgeRectCallout">
              <a:avLst>
                <a:gd name="adj1" fmla="val -37954"/>
                <a:gd name="adj2" fmla="val 7088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ole tekstowe 21"/>
            <p:cNvSpPr txBox="1"/>
            <p:nvPr/>
          </p:nvSpPr>
          <p:spPr>
            <a:xfrm>
              <a:off x="3408590" y="3183870"/>
              <a:ext cx="14886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 smtClean="0"/>
                <a:t>Great</a:t>
              </a:r>
              <a:r>
                <a:rPr lang="pl-PL" sz="1000" smtClean="0"/>
                <a:t>! Now </a:t>
              </a:r>
              <a:r>
                <a:rPr lang="pl-PL" sz="1000" dirty="0" smtClean="0"/>
                <a:t>I </a:t>
              </a:r>
              <a:r>
                <a:rPr lang="pl-PL" sz="1000" dirty="0" err="1" smtClean="0"/>
                <a:t>can</a:t>
              </a:r>
              <a:r>
                <a:rPr lang="pl-PL" sz="1000" dirty="0" smtClean="0"/>
                <a:t> </a:t>
              </a:r>
              <a:r>
                <a:rPr lang="pl-PL" sz="1000" dirty="0" err="1" smtClean="0"/>
                <a:t>create</a:t>
              </a:r>
              <a:r>
                <a:rPr lang="pl-PL" sz="1000" dirty="0" smtClean="0"/>
                <a:t> my </a:t>
              </a:r>
              <a:r>
                <a:rPr lang="pl-PL" sz="1000" dirty="0" err="1" smtClean="0"/>
                <a:t>workflow</a:t>
              </a:r>
              <a:r>
                <a:rPr lang="pl-PL" sz="1000" dirty="0" smtClean="0"/>
                <a:t> as I </a:t>
              </a:r>
              <a:r>
                <a:rPr lang="pl-PL" sz="1000" dirty="0" err="1" smtClean="0"/>
                <a:t>always</a:t>
              </a:r>
              <a:r>
                <a:rPr lang="pl-PL" sz="1000" dirty="0" smtClean="0"/>
                <a:t> do</a:t>
              </a:r>
            </a:p>
          </p:txBody>
        </p:sp>
      </p:grpSp>
      <p:sp>
        <p:nvSpPr>
          <p:cNvPr id="24" name="Symbol zastępczy zawartości 2"/>
          <p:cNvSpPr>
            <a:spLocks noGrp="1"/>
          </p:cNvSpPr>
          <p:nvPr>
            <p:ph idx="1"/>
          </p:nvPr>
        </p:nvSpPr>
        <p:spPr>
          <a:xfrm>
            <a:off x="3003497" y="4747262"/>
            <a:ext cx="5791141" cy="1371600"/>
          </a:xfrm>
        </p:spPr>
        <p:txBody>
          <a:bodyPr>
            <a:normAutofit/>
          </a:bodyPr>
          <a:lstStyle/>
          <a:p>
            <a:r>
              <a:rPr lang="pl-PL" dirty="0" err="1" smtClean="0"/>
              <a:t>Phase</a:t>
            </a:r>
            <a:r>
              <a:rPr lang="pl-PL" dirty="0" smtClean="0"/>
              <a:t> 1: </a:t>
            </a:r>
            <a:r>
              <a:rPr lang="pl-PL" dirty="0" err="1" smtClean="0"/>
              <a:t>Discover</a:t>
            </a:r>
            <a:r>
              <a:rPr lang="pl-PL" dirty="0" smtClean="0"/>
              <a:t> services</a:t>
            </a:r>
          </a:p>
          <a:p>
            <a:r>
              <a:rPr lang="pl-PL" dirty="0" err="1" smtClean="0"/>
              <a:t>Phase</a:t>
            </a:r>
            <a:r>
              <a:rPr lang="pl-PL" dirty="0" smtClean="0"/>
              <a:t> 2: </a:t>
            </a:r>
            <a:r>
              <a:rPr lang="pl-PL" dirty="0" err="1" smtClean="0"/>
              <a:t>Create</a:t>
            </a:r>
            <a:r>
              <a:rPr lang="pl-PL" dirty="0" smtClean="0"/>
              <a:t> </a:t>
            </a:r>
            <a:r>
              <a:rPr lang="pl-PL" dirty="0" err="1" smtClean="0"/>
              <a:t>workflow</a:t>
            </a:r>
            <a:r>
              <a:rPr lang="pl-PL" dirty="0" smtClean="0"/>
              <a:t> 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25" name="Symbol zastępczy zawartości 2"/>
          <p:cNvSpPr txBox="1">
            <a:spLocks/>
          </p:cNvSpPr>
          <p:nvPr/>
        </p:nvSpPr>
        <p:spPr>
          <a:xfrm>
            <a:off x="533460" y="5257800"/>
            <a:ext cx="2358592" cy="861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797979"/>
                </a:solidFill>
                <a:latin typeface="Open Sans"/>
                <a:ea typeface="+mn-ea"/>
                <a:cs typeface="Open San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 err="1" smtClean="0"/>
              <a:t>Taverna</a:t>
            </a:r>
            <a:r>
              <a:rPr lang="pl-PL" sz="2000" dirty="0" smtClean="0"/>
              <a:t> </a:t>
            </a:r>
            <a:r>
              <a:rPr lang="pl-PL" sz="2000" dirty="0" err="1" smtClean="0"/>
              <a:t>workbench</a:t>
            </a:r>
            <a:r>
              <a:rPr lang="pl-PL" sz="2000" dirty="0" smtClean="0"/>
              <a:t> </a:t>
            </a:r>
          </a:p>
          <a:p>
            <a:pPr marL="0" indent="0" algn="ctr">
              <a:buNone/>
            </a:pPr>
            <a:r>
              <a:rPr lang="pl-PL" sz="2000" dirty="0" err="1" smtClean="0"/>
              <a:t>or</a:t>
            </a:r>
            <a:r>
              <a:rPr lang="pl-PL" sz="2000" dirty="0" smtClean="0"/>
              <a:t> </a:t>
            </a:r>
            <a:r>
              <a:rPr lang="pl-PL" sz="2000" dirty="0" err="1" smtClean="0"/>
              <a:t>Taverna</a:t>
            </a:r>
            <a:r>
              <a:rPr lang="pl-PL" sz="2000" dirty="0" smtClean="0"/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39342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4151</TotalTime>
  <Words>953</Words>
  <Application>Microsoft Office PowerPoint</Application>
  <PresentationFormat>Pokaz na ekranie (4:3)</PresentationFormat>
  <Paragraphs>176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Office Theme</vt:lpstr>
      <vt:lpstr>Support for Taverna Workflows  in VPH-Share Cloud Platform</vt:lpstr>
      <vt:lpstr>Facts</vt:lpstr>
      <vt:lpstr>There are drawbacks</vt:lpstr>
      <vt:lpstr>Cloud to the rescue</vt:lpstr>
      <vt:lpstr>What it looks like</vt:lpstr>
      <vt:lpstr>Prezentacja programu PowerPoint</vt:lpstr>
      <vt:lpstr>Atmosphere – what is it?</vt:lpstr>
      <vt:lpstr>Prezentacja programu PowerPoint</vt:lpstr>
      <vt:lpstr>Let’s create a new workflow</vt:lpstr>
      <vt:lpstr>And run it (phase 3)</vt:lpstr>
      <vt:lpstr>How is it possible?</vt:lpstr>
      <vt:lpstr>Atmosphere can do more</vt:lpstr>
      <vt:lpstr>Existing workflows</vt:lpstr>
      <vt:lpstr>Conclusions</vt:lpstr>
      <vt:lpstr>Prezentacja programu PowerPoint</vt:lpstr>
      <vt:lpstr>Want more?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Norman</dc:creator>
  <cp:lastModifiedBy>User</cp:lastModifiedBy>
  <cp:revision>415</cp:revision>
  <dcterms:created xsi:type="dcterms:W3CDTF">2006-08-16T00:00:00Z</dcterms:created>
  <dcterms:modified xsi:type="dcterms:W3CDTF">2014-09-11T19:20:19Z</dcterms:modified>
</cp:coreProperties>
</file>