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90" r:id="rId2"/>
    <p:sldId id="302" r:id="rId3"/>
    <p:sldId id="287" r:id="rId4"/>
    <p:sldId id="317" r:id="rId5"/>
    <p:sldId id="327" r:id="rId6"/>
    <p:sldId id="303" r:id="rId7"/>
    <p:sldId id="318" r:id="rId8"/>
    <p:sldId id="330" r:id="rId9"/>
    <p:sldId id="326" r:id="rId10"/>
    <p:sldId id="319" r:id="rId11"/>
    <p:sldId id="320" r:id="rId12"/>
    <p:sldId id="321" r:id="rId13"/>
    <p:sldId id="322" r:id="rId14"/>
    <p:sldId id="323" r:id="rId15"/>
    <p:sldId id="324" r:id="rId16"/>
    <p:sldId id="280" r:id="rId17"/>
    <p:sldId id="328" r:id="rId18"/>
    <p:sldId id="329" r:id="rId19"/>
    <p:sldId id="310" r:id="rId20"/>
    <p:sldId id="311" r:id="rId21"/>
    <p:sldId id="305" r:id="rId22"/>
    <p:sldId id="308" r:id="rId23"/>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88B"/>
    <a:srgbClr val="E9EDF4"/>
    <a:srgbClr val="D0D8E8"/>
    <a:srgbClr val="E8E8F6"/>
    <a:srgbClr val="D7E4BD"/>
    <a:srgbClr val="CDCDEC"/>
    <a:srgbClr val="00CC00"/>
    <a:srgbClr val="FFFFFF"/>
    <a:srgbClr val="7EB77E"/>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7" autoAdjust="0"/>
    <p:restoredTop sz="94699" autoAdjust="0"/>
  </p:normalViewPr>
  <p:slideViewPr>
    <p:cSldViewPr snapToObjects="1">
      <p:cViewPr varScale="1">
        <p:scale>
          <a:sx n="110" d="100"/>
          <a:sy n="110" d="100"/>
        </p:scale>
        <p:origin x="1050" y="1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550" tIns="45775" rIns="91550" bIns="45775" rtlCol="0"/>
          <a:lstStyle>
            <a:lvl1pPr algn="l">
              <a:defRPr sz="1200"/>
            </a:lvl1pPr>
          </a:lstStyle>
          <a:p>
            <a:endParaRPr lang="en-GB"/>
          </a:p>
        </p:txBody>
      </p:sp>
      <p:sp>
        <p:nvSpPr>
          <p:cNvPr id="3" name="Date Placeholder 2"/>
          <p:cNvSpPr>
            <a:spLocks noGrp="1"/>
          </p:cNvSpPr>
          <p:nvPr>
            <p:ph type="dt" sz="quarter" idx="1"/>
          </p:nvPr>
        </p:nvSpPr>
        <p:spPr>
          <a:xfrm>
            <a:off x="3854940" y="0"/>
            <a:ext cx="2949099" cy="496967"/>
          </a:xfrm>
          <a:prstGeom prst="rect">
            <a:avLst/>
          </a:prstGeom>
        </p:spPr>
        <p:txBody>
          <a:bodyPr vert="horz" lIns="91550" tIns="45775" rIns="91550" bIns="45775" rtlCol="0"/>
          <a:lstStyle>
            <a:lvl1pPr algn="r">
              <a:defRPr sz="1200"/>
            </a:lvl1pPr>
          </a:lstStyle>
          <a:p>
            <a:fld id="{1034EC6A-23EC-40F0-B1A9-40DD1ACE1456}" type="datetimeFigureOut">
              <a:rPr lang="en-GB" smtClean="0"/>
              <a:pPr/>
              <a:t>20/11/2013</a:t>
            </a:fld>
            <a:endParaRPr lang="en-GB"/>
          </a:p>
        </p:txBody>
      </p:sp>
      <p:sp>
        <p:nvSpPr>
          <p:cNvPr id="4" name="Footer Placeholder 3"/>
          <p:cNvSpPr>
            <a:spLocks noGrp="1"/>
          </p:cNvSpPr>
          <p:nvPr>
            <p:ph type="ftr" sz="quarter" idx="2"/>
          </p:nvPr>
        </p:nvSpPr>
        <p:spPr>
          <a:xfrm>
            <a:off x="0" y="9440646"/>
            <a:ext cx="2949099" cy="496967"/>
          </a:xfrm>
          <a:prstGeom prst="rect">
            <a:avLst/>
          </a:prstGeom>
        </p:spPr>
        <p:txBody>
          <a:bodyPr vert="horz" lIns="91550" tIns="45775" rIns="91550" bIns="45775" rtlCol="0" anchor="b"/>
          <a:lstStyle>
            <a:lvl1pPr algn="l">
              <a:defRPr sz="1200"/>
            </a:lvl1pPr>
          </a:lstStyle>
          <a:p>
            <a:endParaRPr lang="en-GB"/>
          </a:p>
        </p:txBody>
      </p:sp>
      <p:sp>
        <p:nvSpPr>
          <p:cNvPr id="5" name="Slide Number Placeholder 4"/>
          <p:cNvSpPr>
            <a:spLocks noGrp="1"/>
          </p:cNvSpPr>
          <p:nvPr>
            <p:ph type="sldNum" sz="quarter" idx="3"/>
          </p:nvPr>
        </p:nvSpPr>
        <p:spPr>
          <a:xfrm>
            <a:off x="3854940" y="9440646"/>
            <a:ext cx="2949099" cy="496967"/>
          </a:xfrm>
          <a:prstGeom prst="rect">
            <a:avLst/>
          </a:prstGeom>
        </p:spPr>
        <p:txBody>
          <a:bodyPr vert="horz" lIns="91550" tIns="45775" rIns="91550" bIns="45775" rtlCol="0" anchor="b"/>
          <a:lstStyle>
            <a:lvl1pPr algn="r">
              <a:defRPr sz="1200"/>
            </a:lvl1pPr>
          </a:lstStyle>
          <a:p>
            <a:fld id="{412BC91F-3EAD-4872-9616-8AA85643F829}" type="slidenum">
              <a:rPr lang="en-GB" smtClean="0"/>
              <a:pPr/>
              <a:t>‹#›</a:t>
            </a:fld>
            <a:endParaRPr lang="en-GB"/>
          </a:p>
        </p:txBody>
      </p:sp>
    </p:spTree>
    <p:extLst>
      <p:ext uri="{BB962C8B-B14F-4D97-AF65-F5344CB8AC3E}">
        <p14:creationId xmlns:p14="http://schemas.microsoft.com/office/powerpoint/2010/main" val="1765459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B538E6EB-9014-472C-BCF9-1EE05064CBCE}" type="datetimeFigureOut">
              <a:rPr lang="en-GB" smtClean="0"/>
              <a:pPr/>
              <a:t>20/11/2013</a:t>
            </a:fld>
            <a:endParaRPr lang="en-GB"/>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21225"/>
            <a:ext cx="5443537" cy="44719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763F507F-3C56-4A7B-BDED-0B54C25C693C}" type="slidenum">
              <a:rPr lang="en-GB" smtClean="0"/>
              <a:pPr/>
              <a:t>‹#›</a:t>
            </a:fld>
            <a:endParaRPr lang="en-GB"/>
          </a:p>
        </p:txBody>
      </p:sp>
    </p:spTree>
    <p:extLst>
      <p:ext uri="{BB962C8B-B14F-4D97-AF65-F5344CB8AC3E}">
        <p14:creationId xmlns:p14="http://schemas.microsoft.com/office/powerpoint/2010/main" val="14878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25603" name="Symbol zastępczy notatek 2"/>
          <p:cNvSpPr txBox="1">
            <a:spLocks noGrp="1"/>
          </p:cNvSpPr>
          <p:nvPr>
            <p:ph type="body" sz="quarter" idx="1"/>
          </p:nvPr>
        </p:nvSpPr>
        <p:spPr bwMode="auto">
          <a:xfrm>
            <a:off x="681038" y="4721225"/>
            <a:ext cx="5443537" cy="276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spcBef>
                <a:spcPct val="0"/>
              </a:spcBef>
            </a:pPr>
            <a:endParaRPr smtClean="0">
              <a:solidFill>
                <a:srgbClr val="000000"/>
              </a:solidFill>
              <a:latin typeface="Liberation Sans"/>
            </a:endParaRPr>
          </a:p>
        </p:txBody>
      </p:sp>
    </p:spTree>
    <p:extLst>
      <p:ext uri="{BB962C8B-B14F-4D97-AF65-F5344CB8AC3E}">
        <p14:creationId xmlns:p14="http://schemas.microsoft.com/office/powerpoint/2010/main" val="272094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1747"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extLst>
      <p:ext uri="{BB962C8B-B14F-4D97-AF65-F5344CB8AC3E}">
        <p14:creationId xmlns:p14="http://schemas.microsoft.com/office/powerpoint/2010/main" val="181444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noProof="0" dirty="0" smtClean="0"/>
              <a:t>Assurances – </a:t>
            </a:r>
            <a:r>
              <a:rPr lang="pl-PL" noProof="0" dirty="0" err="1" smtClean="0"/>
              <a:t>self</a:t>
            </a:r>
            <a:r>
              <a:rPr lang="pl-PL" baseline="0" noProof="0" dirty="0" smtClean="0"/>
              <a:t> </a:t>
            </a:r>
            <a:r>
              <a:rPr lang="pl-PL" baseline="0" noProof="0" dirty="0" err="1" smtClean="0"/>
              <a:t>assesment</a:t>
            </a:r>
            <a:r>
              <a:rPr lang="pl-PL" baseline="0" noProof="0" dirty="0" smtClean="0"/>
              <a:t> </a:t>
            </a:r>
            <a:r>
              <a:rPr lang="pl-PL" baseline="0" noProof="0" dirty="0" err="1" smtClean="0"/>
              <a:t>or</a:t>
            </a:r>
            <a:r>
              <a:rPr lang="pl-PL" baseline="0" noProof="0" dirty="0" smtClean="0"/>
              <a:t> third-party </a:t>
            </a:r>
            <a:r>
              <a:rPr lang="pl-PL" baseline="0" noProof="0" dirty="0" err="1" smtClean="0"/>
              <a:t>certification</a:t>
            </a:r>
            <a:r>
              <a:rPr lang="pl-PL" baseline="0" noProof="0" dirty="0" smtClean="0"/>
              <a:t>.</a:t>
            </a:r>
          </a:p>
          <a:p>
            <a:r>
              <a:rPr lang="pl-PL" baseline="0" noProof="0" dirty="0" smtClean="0"/>
              <a:t>Services:</a:t>
            </a:r>
          </a:p>
          <a:p>
            <a:r>
              <a:rPr lang="pl-PL" baseline="0" noProof="0" dirty="0" err="1" smtClean="0"/>
              <a:t>CloudHSM</a:t>
            </a:r>
            <a:r>
              <a:rPr lang="pl-PL" baseline="0" noProof="0" dirty="0" smtClean="0"/>
              <a:t> (HSM = Hardware Security Module) -&gt; </a:t>
            </a:r>
            <a:r>
              <a:rPr lang="pl-PL" baseline="0" noProof="0" dirty="0" err="1" smtClean="0"/>
              <a:t>allows</a:t>
            </a:r>
            <a:r>
              <a:rPr lang="pl-PL" baseline="0" noProof="0" dirty="0" smtClean="0"/>
              <a:t> to </a:t>
            </a:r>
            <a:r>
              <a:rPr lang="pl-PL" baseline="0" noProof="0" dirty="0" err="1" smtClean="0"/>
              <a:t>store</a:t>
            </a:r>
            <a:r>
              <a:rPr lang="pl-PL" baseline="0" noProof="0" dirty="0" smtClean="0"/>
              <a:t> </a:t>
            </a:r>
            <a:r>
              <a:rPr lang="pl-PL" baseline="0" noProof="0" dirty="0" err="1" smtClean="0"/>
              <a:t>cryptographic</a:t>
            </a:r>
            <a:r>
              <a:rPr lang="pl-PL" baseline="0" noProof="0" dirty="0" smtClean="0"/>
              <a:t> </a:t>
            </a:r>
            <a:r>
              <a:rPr lang="pl-PL" baseline="0" noProof="0" dirty="0" err="1" smtClean="0"/>
              <a:t>material</a:t>
            </a:r>
            <a:r>
              <a:rPr lang="pl-PL" baseline="0" noProof="0" dirty="0" smtClean="0"/>
              <a:t> (</a:t>
            </a:r>
            <a:r>
              <a:rPr lang="pl-PL" baseline="0" noProof="0" dirty="0" err="1" smtClean="0"/>
              <a:t>keys</a:t>
            </a:r>
            <a:r>
              <a:rPr lang="pl-PL" baseline="0" noProof="0" dirty="0" smtClean="0"/>
              <a:t>) in a </a:t>
            </a:r>
            <a:r>
              <a:rPr lang="pl-PL" baseline="0" noProof="0" dirty="0" err="1" smtClean="0"/>
              <a:t>way</a:t>
            </a:r>
            <a:r>
              <a:rPr lang="pl-PL" baseline="0" noProof="0" dirty="0" smtClean="0"/>
              <a:t> not </a:t>
            </a:r>
            <a:r>
              <a:rPr lang="pl-PL" baseline="0" noProof="0" dirty="0" err="1" smtClean="0"/>
              <a:t>accessible</a:t>
            </a:r>
            <a:r>
              <a:rPr lang="pl-PL" baseline="0" noProof="0" dirty="0" smtClean="0"/>
              <a:t> </a:t>
            </a:r>
            <a:r>
              <a:rPr lang="pl-PL" baseline="0" noProof="0" dirty="0" err="1" smtClean="0"/>
              <a:t>even</a:t>
            </a:r>
            <a:r>
              <a:rPr lang="pl-PL" baseline="0" noProof="0" dirty="0" smtClean="0"/>
              <a:t> for </a:t>
            </a:r>
            <a:r>
              <a:rPr lang="pl-PL" baseline="0" noProof="0" dirty="0" err="1" smtClean="0"/>
              <a:t>Amazon’s</a:t>
            </a:r>
            <a:r>
              <a:rPr lang="pl-PL" baseline="0" noProof="0" dirty="0" smtClean="0"/>
              <a:t> </a:t>
            </a:r>
            <a:r>
              <a:rPr lang="pl-PL" baseline="0" noProof="0" dirty="0" err="1" smtClean="0"/>
              <a:t>administrators</a:t>
            </a:r>
            <a:endParaRPr lang="pl-PL" baseline="0" noProof="0" dirty="0" smtClean="0"/>
          </a:p>
          <a:p>
            <a:r>
              <a:rPr lang="pl-PL" baseline="0" noProof="0" dirty="0" smtClean="0"/>
              <a:t>VPC (Virtual </a:t>
            </a:r>
            <a:r>
              <a:rPr lang="pl-PL" baseline="0" noProof="0" dirty="0" err="1" smtClean="0"/>
              <a:t>Private</a:t>
            </a:r>
            <a:r>
              <a:rPr lang="pl-PL" baseline="0" noProof="0" dirty="0" smtClean="0"/>
              <a:t> </a:t>
            </a:r>
            <a:r>
              <a:rPr lang="pl-PL" baseline="0" noProof="0" dirty="0" err="1" smtClean="0"/>
              <a:t>Cloud</a:t>
            </a:r>
            <a:r>
              <a:rPr lang="pl-PL" baseline="0" noProof="0" dirty="0" smtClean="0"/>
              <a:t>) -&gt; </a:t>
            </a:r>
            <a:r>
              <a:rPr lang="pl-PL" baseline="0" noProof="0" dirty="0" err="1" smtClean="0"/>
              <a:t>allows</a:t>
            </a:r>
            <a:r>
              <a:rPr lang="pl-PL" baseline="0" noProof="0" dirty="0" smtClean="0"/>
              <a:t> </a:t>
            </a:r>
            <a:r>
              <a:rPr lang="pl-PL" baseline="0" noProof="0" dirty="0" err="1" smtClean="0"/>
              <a:t>interconnecting</a:t>
            </a:r>
            <a:r>
              <a:rPr lang="pl-PL" baseline="0" noProof="0" dirty="0" smtClean="0"/>
              <a:t> </a:t>
            </a:r>
            <a:r>
              <a:rPr lang="pl-PL" baseline="0" noProof="0" dirty="0" err="1" smtClean="0"/>
              <a:t>private</a:t>
            </a:r>
            <a:r>
              <a:rPr lang="pl-PL" baseline="0" noProof="0" dirty="0" smtClean="0"/>
              <a:t> and public </a:t>
            </a:r>
            <a:r>
              <a:rPr lang="pl-PL" baseline="0" noProof="0" dirty="0" err="1" smtClean="0"/>
              <a:t>cloud</a:t>
            </a:r>
            <a:r>
              <a:rPr lang="pl-PL" baseline="0" noProof="0" dirty="0" smtClean="0"/>
              <a:t> </a:t>
            </a:r>
            <a:r>
              <a:rPr lang="pl-PL" baseline="0" noProof="0" dirty="0" err="1" smtClean="0"/>
              <a:t>using</a:t>
            </a:r>
            <a:r>
              <a:rPr lang="pl-PL" baseline="0" noProof="0" dirty="0" smtClean="0"/>
              <a:t> </a:t>
            </a:r>
            <a:r>
              <a:rPr lang="pl-PL" baseline="0" noProof="0" dirty="0" err="1" smtClean="0"/>
              <a:t>encrypted</a:t>
            </a:r>
            <a:r>
              <a:rPr lang="pl-PL" baseline="0" noProof="0" dirty="0" smtClean="0"/>
              <a:t> Virtual </a:t>
            </a:r>
            <a:r>
              <a:rPr lang="pl-PL" baseline="0" noProof="0" dirty="0" err="1" smtClean="0"/>
              <a:t>Private</a:t>
            </a:r>
            <a:r>
              <a:rPr lang="pl-PL" baseline="0" noProof="0" dirty="0" smtClean="0"/>
              <a:t> Network (VPN)</a:t>
            </a:r>
          </a:p>
          <a:p>
            <a:r>
              <a:rPr lang="pl-PL" baseline="0" noProof="0" dirty="0" smtClean="0"/>
              <a:t>Tools:</a:t>
            </a:r>
          </a:p>
          <a:p>
            <a:r>
              <a:rPr lang="pl-PL" baseline="0" noProof="0" dirty="0" err="1" smtClean="0"/>
              <a:t>OpenSSL</a:t>
            </a:r>
            <a:r>
              <a:rPr lang="pl-PL" baseline="0" noProof="0" dirty="0" smtClean="0"/>
              <a:t>/</a:t>
            </a:r>
            <a:r>
              <a:rPr lang="pl-PL" baseline="0" noProof="0" dirty="0" err="1" smtClean="0"/>
              <a:t>GnuTLS</a:t>
            </a:r>
            <a:r>
              <a:rPr lang="pl-PL" baseline="0" noProof="0" dirty="0" smtClean="0"/>
              <a:t>/</a:t>
            </a:r>
            <a:r>
              <a:rPr lang="pl-PL" baseline="0" noProof="0" dirty="0" err="1" smtClean="0"/>
              <a:t>gcrypt</a:t>
            </a:r>
            <a:r>
              <a:rPr lang="pl-PL" baseline="0" noProof="0" dirty="0" smtClean="0"/>
              <a:t>/</a:t>
            </a:r>
            <a:r>
              <a:rPr lang="pl-PL" baseline="0" noProof="0" dirty="0" err="1" smtClean="0"/>
              <a:t>GnuPG</a:t>
            </a:r>
            <a:r>
              <a:rPr lang="pl-PL" baseline="0" noProof="0" dirty="0" smtClean="0"/>
              <a:t> – </a:t>
            </a:r>
            <a:r>
              <a:rPr lang="pl-PL" baseline="0" noProof="0" dirty="0" err="1" smtClean="0"/>
              <a:t>encryption</a:t>
            </a:r>
            <a:r>
              <a:rPr lang="pl-PL" baseline="0" noProof="0" dirty="0" smtClean="0"/>
              <a:t> + </a:t>
            </a:r>
            <a:r>
              <a:rPr lang="pl-PL" baseline="0" noProof="0" dirty="0" err="1" smtClean="0"/>
              <a:t>signing</a:t>
            </a:r>
            <a:r>
              <a:rPr lang="pl-PL" baseline="0" noProof="0" dirty="0" smtClean="0"/>
              <a:t> (</a:t>
            </a:r>
            <a:r>
              <a:rPr lang="pl-PL" baseline="0" noProof="0" dirty="0" err="1" smtClean="0"/>
              <a:t>generic</a:t>
            </a:r>
            <a:r>
              <a:rPr lang="pl-PL" baseline="0" noProof="0" dirty="0" smtClean="0"/>
              <a:t>) ; LUKS – </a:t>
            </a:r>
            <a:r>
              <a:rPr lang="pl-PL" baseline="0" noProof="0" dirty="0" err="1" smtClean="0"/>
              <a:t>encrypted</a:t>
            </a:r>
            <a:r>
              <a:rPr lang="pl-PL" baseline="0" noProof="0" dirty="0" smtClean="0"/>
              <a:t> file </a:t>
            </a:r>
            <a:r>
              <a:rPr lang="pl-PL" baseline="0" noProof="0" dirty="0" err="1" smtClean="0"/>
              <a:t>systems</a:t>
            </a:r>
            <a:r>
              <a:rPr lang="pl-PL" baseline="0" noProof="0" dirty="0" smtClean="0"/>
              <a:t>; </a:t>
            </a:r>
            <a:r>
              <a:rPr lang="pl-PL" baseline="0" noProof="0" dirty="0" err="1" smtClean="0"/>
              <a:t>OpenVPN</a:t>
            </a:r>
            <a:r>
              <a:rPr lang="pl-PL" baseline="0" noProof="0" dirty="0" smtClean="0"/>
              <a:t>/</a:t>
            </a:r>
            <a:r>
              <a:rPr lang="pl-PL" baseline="0" noProof="0" dirty="0" err="1" smtClean="0"/>
              <a:t>IPSec</a:t>
            </a:r>
            <a:r>
              <a:rPr lang="pl-PL" baseline="0" noProof="0" dirty="0" smtClean="0"/>
              <a:t> – </a:t>
            </a:r>
            <a:r>
              <a:rPr lang="pl-PL" baseline="0" noProof="0" dirty="0" err="1" smtClean="0"/>
              <a:t>secured</a:t>
            </a:r>
            <a:r>
              <a:rPr lang="pl-PL" baseline="0" noProof="0" dirty="0" smtClean="0"/>
              <a:t> </a:t>
            </a:r>
            <a:r>
              <a:rPr lang="pl-PL" baseline="0" noProof="0" dirty="0" err="1" smtClean="0"/>
              <a:t>communication</a:t>
            </a:r>
            <a:r>
              <a:rPr lang="pl-PL" baseline="0" noProof="0" dirty="0" smtClean="0"/>
              <a:t> (VPN)</a:t>
            </a:r>
            <a:endParaRPr lang="en-US" noProof="0" dirty="0"/>
          </a:p>
        </p:txBody>
      </p:sp>
      <p:sp>
        <p:nvSpPr>
          <p:cNvPr id="4" name="Symbol zastępczy numeru slajdu 3"/>
          <p:cNvSpPr>
            <a:spLocks noGrp="1"/>
          </p:cNvSpPr>
          <p:nvPr>
            <p:ph type="sldNum" sz="quarter" idx="10"/>
          </p:nvPr>
        </p:nvSpPr>
        <p:spPr/>
        <p:txBody>
          <a:bodyPr/>
          <a:lstStyle/>
          <a:p>
            <a:fld id="{763F507F-3C56-4A7B-BDED-0B54C25C693C}" type="slidenum">
              <a:rPr lang="en-GB" smtClean="0"/>
              <a:pPr/>
              <a:t>19</a:t>
            </a:fld>
            <a:endParaRPr lang="en-GB"/>
          </a:p>
        </p:txBody>
      </p:sp>
    </p:spTree>
    <p:extLst>
      <p:ext uri="{BB962C8B-B14F-4D97-AF65-F5344CB8AC3E}">
        <p14:creationId xmlns:p14="http://schemas.microsoft.com/office/powerpoint/2010/main" val="3425522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noProof="0" dirty="0"/>
          </a:p>
        </p:txBody>
      </p:sp>
      <p:sp>
        <p:nvSpPr>
          <p:cNvPr id="4" name="Symbol zastępczy numeru slajdu 3"/>
          <p:cNvSpPr>
            <a:spLocks noGrp="1"/>
          </p:cNvSpPr>
          <p:nvPr>
            <p:ph type="sldNum" sz="quarter" idx="10"/>
          </p:nvPr>
        </p:nvSpPr>
        <p:spPr/>
        <p:txBody>
          <a:bodyPr/>
          <a:lstStyle/>
          <a:p>
            <a:fld id="{763F507F-3C56-4A7B-BDED-0B54C25C693C}" type="slidenum">
              <a:rPr lang="en-GB" smtClean="0"/>
              <a:pPr/>
              <a:t>20</a:t>
            </a:fld>
            <a:endParaRPr lang="en-GB"/>
          </a:p>
        </p:txBody>
      </p:sp>
    </p:spTree>
    <p:extLst>
      <p:ext uri="{BB962C8B-B14F-4D97-AF65-F5344CB8AC3E}">
        <p14:creationId xmlns:p14="http://schemas.microsoft.com/office/powerpoint/2010/main" val="3425522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0723"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extLst>
      <p:ext uri="{BB962C8B-B14F-4D97-AF65-F5344CB8AC3E}">
        <p14:creationId xmlns:p14="http://schemas.microsoft.com/office/powerpoint/2010/main" val="2449550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p:cNvPicPr/>
          <p:nvPr userDrawn="1"/>
        </p:nvPicPr>
        <p:blipFill>
          <a:blip r:embed="rId2" cstate="print">
            <a:extLst>
              <a:ext uri="{28A0092B-C50C-407E-A947-70E740481C1C}">
                <a14:useLocalDpi xmlns:a14="http://schemas.microsoft.com/office/drawing/2010/main" val="0"/>
              </a:ext>
            </a:extLst>
          </a:blip>
          <a:stretch>
            <a:fillRect/>
          </a:stretch>
        </p:blipFill>
        <p:spPr>
          <a:xfrm>
            <a:off x="4236" y="0"/>
            <a:ext cx="1440160" cy="1171521"/>
          </a:xfrm>
          <a:prstGeom prst="rect">
            <a:avLst/>
          </a:prstGeom>
        </p:spPr>
      </p:pic>
      <p:pic>
        <p:nvPicPr>
          <p:cNvPr id="9" name="Immagine 9" descr="health.png"/>
          <p:cNvPicPr>
            <a:picLocks noChangeAspect="1"/>
          </p:cNvPicPr>
          <p:nvPr userDrawn="1"/>
        </p:nvPicPr>
        <p:blipFill>
          <a:blip r:embed="rId3" cstate="print"/>
          <a:srcRect/>
          <a:stretch>
            <a:fillRect/>
          </a:stretch>
        </p:blipFill>
        <p:spPr bwMode="auto">
          <a:xfrm>
            <a:off x="152400" y="6356350"/>
            <a:ext cx="1143000" cy="477838"/>
          </a:xfrm>
          <a:prstGeom prst="rect">
            <a:avLst/>
          </a:prstGeom>
          <a:noFill/>
          <a:ln>
            <a:noFill/>
          </a:ln>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0312" y="5545353"/>
            <a:ext cx="1721644" cy="132159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2000" y="14400"/>
            <a:ext cx="6984000" cy="1036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7812360" y="6356350"/>
            <a:ext cx="87444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Pusty">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a:xfrm>
            <a:off x="8614080" y="6304983"/>
            <a:ext cx="456480" cy="476690"/>
          </a:xfrm>
          <a:prstGeom prst="rect">
            <a:avLst/>
          </a:prstGeom>
        </p:spPr>
        <p:txBody>
          <a:bodyPr lIns="82945" tIns="41473" rIns="82945" bIns="41473"/>
          <a:lstStyle>
            <a:lvl1pPr>
              <a:defRPr/>
            </a:lvl1pPr>
          </a:lstStyle>
          <a:p>
            <a:pPr>
              <a:defRPr/>
            </a:pPr>
            <a:fld id="{E42E8733-0573-4555-99DC-245975FE1997}" type="slidenum">
              <a:rPr lang="pl-PL"/>
              <a:pPr>
                <a:defRPr/>
              </a:pPr>
              <a:t>‹#›</a:t>
            </a:fld>
            <a:endParaRPr lang="pl-PL"/>
          </a:p>
        </p:txBody>
      </p:sp>
    </p:spTree>
    <p:extLst>
      <p:ext uri="{BB962C8B-B14F-4D97-AF65-F5344CB8AC3E}">
        <p14:creationId xmlns:p14="http://schemas.microsoft.com/office/powerpoint/2010/main" val="649983740"/>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Tree>
    <p:extLst>
      <p:ext uri="{BB962C8B-B14F-4D97-AF65-F5344CB8AC3E}">
        <p14:creationId xmlns:p14="http://schemas.microsoft.com/office/powerpoint/2010/main" val="134333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2000" y="14400"/>
            <a:ext cx="6984000" cy="10368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VPH-Share Logo_b.jpg"/>
          <p:cNvPicPr>
            <a:picLocks noChangeAspect="1"/>
          </p:cNvPicPr>
          <p:nvPr/>
        </p:nvPicPr>
        <p:blipFill>
          <a:blip r:embed="rId7" cstate="print"/>
          <a:stretch>
            <a:fillRect/>
          </a:stretch>
        </p:blipFill>
        <p:spPr>
          <a:xfrm>
            <a:off x="8229658" y="1"/>
            <a:ext cx="914341" cy="1196752"/>
          </a:xfrm>
          <a:prstGeom prst="rect">
            <a:avLst/>
          </a:prstGeom>
        </p:spPr>
      </p:pic>
      <p:sp>
        <p:nvSpPr>
          <p:cNvPr id="10" name="Footer Placeholder 4"/>
          <p:cNvSpPr txBox="1">
            <a:spLocks/>
          </p:cNvSpPr>
          <p:nvPr/>
        </p:nvSpPr>
        <p:spPr>
          <a:xfrm>
            <a:off x="2743448" y="6448251"/>
            <a:ext cx="367536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898989"/>
                </a:solidFill>
              </a:rPr>
              <a:t>CIRRUS</a:t>
            </a:r>
            <a:r>
              <a:rPr lang="en-US" baseline="0" dirty="0" smtClean="0">
                <a:solidFill>
                  <a:srgbClr val="898989"/>
                </a:solidFill>
              </a:rPr>
              <a:t> Workshop, Vienna, Austria</a:t>
            </a:r>
            <a:endParaRPr lang="en-US" dirty="0">
              <a:solidFill>
                <a:srgbClr val="898989"/>
              </a:solidFill>
            </a:endParaRPr>
          </a:p>
        </p:txBody>
      </p:sp>
      <p:sp>
        <p:nvSpPr>
          <p:cNvPr id="11" name="Slide Number Placeholder 5"/>
          <p:cNvSpPr txBox="1">
            <a:spLocks/>
          </p:cNvSpPr>
          <p:nvPr/>
        </p:nvSpPr>
        <p:spPr>
          <a:xfrm>
            <a:off x="8086712" y="6448251"/>
            <a:ext cx="59800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a:p>
        </p:txBody>
      </p:sp>
      <p:sp>
        <p:nvSpPr>
          <p:cNvPr id="13" name="Slide Number Placeholder 8"/>
          <p:cNvSpPr txBox="1">
            <a:spLocks/>
          </p:cNvSpPr>
          <p:nvPr/>
        </p:nvSpPr>
        <p:spPr>
          <a:xfrm>
            <a:off x="457200" y="64482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19</a:t>
            </a:r>
            <a:r>
              <a:rPr lang="pl-PL" dirty="0" smtClean="0"/>
              <a:t> </a:t>
            </a:r>
            <a:r>
              <a:rPr lang="en-US" dirty="0" smtClean="0"/>
              <a:t>Nov</a:t>
            </a:r>
            <a:r>
              <a:rPr lang="pl-PL" dirty="0" smtClean="0"/>
              <a:t> 2013</a:t>
            </a:r>
            <a:endParaRPr lang="en-US" dirty="0"/>
          </a:p>
        </p:txBody>
      </p:sp>
      <p:pic>
        <p:nvPicPr>
          <p:cNvPr id="9" name="Picture 8"/>
          <p:cNvPicPr/>
          <p:nvPr/>
        </p:nvPicPr>
        <p:blipFill>
          <a:blip r:embed="rId8" cstate="print">
            <a:extLst>
              <a:ext uri="{28A0092B-C50C-407E-A947-70E740481C1C}">
                <a14:useLocalDpi xmlns:a14="http://schemas.microsoft.com/office/drawing/2010/main" val="0"/>
              </a:ext>
            </a:extLst>
          </a:blip>
          <a:stretch>
            <a:fillRect/>
          </a:stretch>
        </p:blipFill>
        <p:spPr>
          <a:xfrm>
            <a:off x="4236" y="0"/>
            <a:ext cx="1440160" cy="117152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3600" kern="1200">
          <a:solidFill>
            <a:srgbClr val="11488B"/>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Podtytuł 1"/>
          <p:cNvSpPr>
            <a:spLocks noGrp="1"/>
          </p:cNvSpPr>
          <p:nvPr>
            <p:ph type="subTitle" idx="4294967295"/>
          </p:nvPr>
        </p:nvSpPr>
        <p:spPr>
          <a:xfrm>
            <a:off x="131041" y="866971"/>
            <a:ext cx="8533440" cy="4441426"/>
          </a:xfrm>
        </p:spPr>
        <p:txBody>
          <a:bodyPr anchor="ctr">
            <a:normAutofit lnSpcReduction="10000"/>
          </a:bodyPr>
          <a:lstStyle/>
          <a:p>
            <a:pPr marL="0" indent="0" algn="ctr">
              <a:spcBef>
                <a:spcPct val="0"/>
              </a:spcBef>
              <a:buSzPct val="45000"/>
              <a:buNone/>
              <a:defRPr/>
            </a:pPr>
            <a:r>
              <a:rPr lang="en-US" sz="4400" dirty="0" smtClean="0">
                <a:solidFill>
                  <a:schemeClr val="tx2">
                    <a:satMod val="130000"/>
                  </a:schemeClr>
                </a:solidFill>
                <a:effectLst>
                  <a:outerShdw blurRad="38100" dist="38100" dir="2700000" algn="tl">
                    <a:srgbClr val="000000">
                      <a:alpha val="43137"/>
                    </a:srgbClr>
                  </a:outerShdw>
                </a:effectLst>
                <a:latin typeface="+mj-lt"/>
                <a:ea typeface="+mj-ea"/>
                <a:cs typeface="+mj-cs"/>
              </a:rPr>
              <a:t>Security in the </a:t>
            </a:r>
            <a:r>
              <a:rPr lang="pl-PL" sz="44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Cloud</a:t>
            </a:r>
            <a:r>
              <a:rPr lang="pl-PL" sz="4400" dirty="0" smtClean="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pl-PL" sz="4400" dirty="0">
                <a:solidFill>
                  <a:schemeClr val="tx2">
                    <a:satMod val="130000"/>
                  </a:schemeClr>
                </a:solidFill>
                <a:effectLst>
                  <a:outerShdw blurRad="38100" dist="38100" dir="2700000" algn="tl">
                    <a:srgbClr val="000000">
                      <a:alpha val="43137"/>
                    </a:srgbClr>
                  </a:outerShdw>
                </a:effectLst>
                <a:latin typeface="+mj-lt"/>
                <a:ea typeface="+mj-ea"/>
                <a:cs typeface="+mj-cs"/>
              </a:rPr>
              <a:t>Platform for VPH</a:t>
            </a:r>
            <a:r>
              <a:rPr lang="en-US" sz="4400" dirty="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pl-PL" sz="4400" dirty="0">
                <a:solidFill>
                  <a:schemeClr val="tx2">
                    <a:satMod val="130000"/>
                  </a:schemeClr>
                </a:solidFill>
                <a:effectLst>
                  <a:outerShdw blurRad="38100" dist="38100" dir="2700000" algn="tl">
                    <a:srgbClr val="000000">
                      <a:alpha val="43137"/>
                    </a:srgbClr>
                  </a:outerShdw>
                </a:effectLst>
                <a:latin typeface="+mj-lt"/>
                <a:ea typeface="+mj-ea"/>
                <a:cs typeface="+mj-cs"/>
              </a:rPr>
              <a:t>Applications</a:t>
            </a:r>
          </a:p>
          <a:p>
            <a:pPr marL="0" indent="0" algn="ctr">
              <a:buSzPct val="45000"/>
              <a:buNone/>
              <a:defRPr/>
            </a:pPr>
            <a:endParaRPr lang="en-US" sz="2200" b="1" dirty="0" smtClean="0"/>
          </a:p>
          <a:p>
            <a:pPr marL="0" indent="0" algn="ctr">
              <a:buSzPct val="45000"/>
              <a:buNone/>
              <a:defRPr/>
            </a:pPr>
            <a:r>
              <a:rPr lang="pl-PL" sz="2200" b="1" dirty="0" smtClean="0"/>
              <a:t>Marian Bubak</a:t>
            </a:r>
            <a:endParaRPr lang="pl-PL" sz="2200" b="1" dirty="0"/>
          </a:p>
          <a:p>
            <a:pPr marL="0" indent="0" algn="ctr">
              <a:buSzPct val="45000"/>
              <a:buNone/>
              <a:defRPr/>
            </a:pPr>
            <a:r>
              <a:rPr lang="en-US" sz="2200" dirty="0" smtClean="0"/>
              <a:t>Department of Computer Science and </a:t>
            </a:r>
            <a:r>
              <a:rPr lang="en-US" sz="2200" dirty="0" err="1" smtClean="0"/>
              <a:t>Cyfronet</a:t>
            </a:r>
            <a:r>
              <a:rPr lang="en-US" sz="2200" dirty="0" smtClean="0"/>
              <a:t>, </a:t>
            </a:r>
            <a:r>
              <a:rPr lang="pl-PL" sz="2200" dirty="0" smtClean="0"/>
              <a:t>AGH </a:t>
            </a:r>
            <a:r>
              <a:rPr lang="pl-PL" sz="2200" dirty="0" err="1" smtClean="0"/>
              <a:t>Krakow</a:t>
            </a:r>
            <a:r>
              <a:rPr lang="en-US" sz="2200" dirty="0" smtClean="0"/>
              <a:t>, PL</a:t>
            </a:r>
          </a:p>
          <a:p>
            <a:pPr marL="0" indent="0" algn="ctr">
              <a:buSzPct val="45000"/>
              <a:buNone/>
              <a:defRPr/>
            </a:pPr>
            <a:r>
              <a:rPr lang="en-US" sz="2200" dirty="0" smtClean="0"/>
              <a:t>Informatics Institute, University of Amsterdam, NL</a:t>
            </a:r>
            <a:endParaRPr lang="en-US" sz="2200" dirty="0"/>
          </a:p>
          <a:p>
            <a:pPr marL="0" indent="0" algn="ctr">
              <a:buSzPct val="45000"/>
              <a:buNone/>
              <a:defRPr/>
            </a:pPr>
            <a:r>
              <a:rPr lang="en-US" sz="2200" dirty="0"/>
              <a:t>a</a:t>
            </a:r>
            <a:r>
              <a:rPr lang="pl-PL" sz="2200" dirty="0" err="1"/>
              <a:t>nd</a:t>
            </a:r>
            <a:endParaRPr lang="pl-PL" sz="2200" dirty="0"/>
          </a:p>
          <a:p>
            <a:pPr marL="0" indent="0" algn="ctr">
              <a:buSzPct val="45000"/>
              <a:buNone/>
              <a:defRPr/>
            </a:pPr>
            <a:r>
              <a:rPr lang="pl-PL" sz="2200" b="1" dirty="0"/>
              <a:t>WP2  Team of  </a:t>
            </a:r>
            <a:r>
              <a:rPr lang="pl-PL" sz="2200" b="1" dirty="0" err="1"/>
              <a:t>VPH-Share</a:t>
            </a:r>
            <a:r>
              <a:rPr lang="pl-PL" sz="2200" b="1" dirty="0"/>
              <a:t> Project  </a:t>
            </a:r>
            <a:endParaRPr lang="en-US" sz="2200" b="1" dirty="0"/>
          </a:p>
          <a:p>
            <a:pPr algn="ctr">
              <a:buFont typeface="Wingdings 2" pitchFamily="18" charset="2"/>
              <a:buNone/>
              <a:defRPr/>
            </a:pPr>
            <a:r>
              <a:rPr lang="pl-PL" sz="2200" b="1" dirty="0" err="1">
                <a:solidFill>
                  <a:srgbClr val="FF0000"/>
                </a:solidFill>
              </a:rPr>
              <a:t>dice.cyfronet.pl</a:t>
            </a:r>
            <a:r>
              <a:rPr lang="pl-PL" sz="2200" b="1" dirty="0">
                <a:solidFill>
                  <a:srgbClr val="FF0000"/>
                </a:solidFill>
              </a:rPr>
              <a:t>/</a:t>
            </a:r>
            <a:r>
              <a:rPr lang="pl-PL" sz="2200" b="1" dirty="0" err="1">
                <a:solidFill>
                  <a:srgbClr val="FF0000"/>
                </a:solidFill>
              </a:rPr>
              <a:t>projects</a:t>
            </a:r>
            <a:r>
              <a:rPr lang="pl-PL" sz="2200" b="1" dirty="0">
                <a:solidFill>
                  <a:srgbClr val="FF0000"/>
                </a:solidFill>
              </a:rPr>
              <a:t>/</a:t>
            </a:r>
            <a:r>
              <a:rPr lang="pl-PL" sz="2200" b="1" dirty="0" err="1">
                <a:solidFill>
                  <a:srgbClr val="FF0000"/>
                </a:solidFill>
              </a:rPr>
              <a:t>VPH-Share</a:t>
            </a:r>
            <a:endParaRPr lang="en-US" sz="2200" b="1" dirty="0">
              <a:solidFill>
                <a:srgbClr val="FF0000"/>
              </a:solidFill>
            </a:endParaRPr>
          </a:p>
          <a:p>
            <a:pPr algn="ctr">
              <a:buFont typeface="Wingdings 2" pitchFamily="18" charset="2"/>
              <a:buNone/>
              <a:defRPr/>
            </a:pPr>
            <a:r>
              <a:rPr lang="en-US" sz="2200" b="1" dirty="0">
                <a:solidFill>
                  <a:srgbClr val="FF0000"/>
                </a:solidFill>
              </a:rPr>
              <a:t>www.vph-share.eu </a:t>
            </a:r>
            <a:endParaRPr lang="pl-PL" sz="2200" dirty="0"/>
          </a:p>
        </p:txBody>
      </p:sp>
      <p:grpSp>
        <p:nvGrpSpPr>
          <p:cNvPr id="6147" name="Grupa 6"/>
          <p:cNvGrpSpPr>
            <a:grpSpLocks/>
          </p:cNvGrpSpPr>
          <p:nvPr/>
        </p:nvGrpSpPr>
        <p:grpSpPr bwMode="auto">
          <a:xfrm>
            <a:off x="1241280" y="5308398"/>
            <a:ext cx="2024640" cy="914496"/>
            <a:chOff x="2880072" y="4571925"/>
            <a:chExt cx="2591543" cy="1152128"/>
          </a:xfrm>
        </p:grpSpPr>
        <p:pic>
          <p:nvPicPr>
            <p:cNvPr id="615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072" y="4571925"/>
              <a:ext cx="1518279" cy="107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5"/>
            <p:cNvSpPr/>
            <p:nvPr/>
          </p:nvSpPr>
          <p:spPr>
            <a:xfrm>
              <a:off x="3672649" y="4571925"/>
              <a:ext cx="864463"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pic>
          <p:nvPicPr>
            <p:cNvPr id="615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4168" y="4643933"/>
              <a:ext cx="1727447" cy="83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pic>
        <p:nvPicPr>
          <p:cNvPr id="6149" name="Immagine 9" descr="health.png"/>
          <p:cNvPicPr>
            <a:picLocks noChangeAspect="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49052" y="6357958"/>
            <a:ext cx="1036800" cy="4334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p:nvSpPr>
        <p:spPr>
          <a:xfrm>
            <a:off x="3330720" y="6303543"/>
            <a:ext cx="2626560" cy="331235"/>
          </a:xfrm>
          <a:prstGeom prst="rect">
            <a:avLst/>
          </a:prstGeom>
        </p:spPr>
        <p:txBody>
          <a:bodyPr lIns="82945" tIns="41473" rIns="82945" bIns="41473" anchor="ctr"/>
          <a:lstStyle>
            <a:lvl1pPr algn="ctr">
              <a:defRPr sz="1200">
                <a:solidFill>
                  <a:schemeClr val="tx1"/>
                </a:solidFill>
              </a:defRPr>
            </a:lvl1pPr>
          </a:lstStyle>
          <a:p>
            <a:pPr>
              <a:defRPr/>
            </a:pPr>
            <a:r>
              <a:rPr lang="en-US" dirty="0" smtClean="0">
                <a:latin typeface="+mj-lt"/>
                <a:cs typeface="+mn-cs"/>
              </a:rPr>
              <a:t>VPH-Share (No 269978)</a:t>
            </a:r>
            <a:endParaRPr lang="en-US" dirty="0">
              <a:latin typeface="+mj-lt"/>
              <a:cs typeface="+mn-cs"/>
            </a:endParaRPr>
          </a:p>
        </p:txBody>
      </p:sp>
      <p:pic>
        <p:nvPicPr>
          <p:cNvPr id="615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6561" y="5427931"/>
            <a:ext cx="681120" cy="79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53" name="Obraz 12" descr="atos.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07200" y="5341522"/>
            <a:ext cx="1624320" cy="9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Obraz 13" descr="ucl.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84960" y="5597869"/>
            <a:ext cx="1257120" cy="45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05748" y="5786454"/>
            <a:ext cx="1396208" cy="1071778"/>
          </a:xfrm>
          <a:prstGeom prst="rect">
            <a:avLst/>
          </a:prstGeom>
        </p:spPr>
      </p:pic>
    </p:spTree>
    <p:extLst>
      <p:ext uri="{BB962C8B-B14F-4D97-AF65-F5344CB8AC3E}">
        <p14:creationId xmlns:p14="http://schemas.microsoft.com/office/powerpoint/2010/main" val="14458500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sz="3200" dirty="0"/>
              <a:t>S</a:t>
            </a:r>
            <a:r>
              <a:rPr lang="en-US" sz="3200" dirty="0" smtClean="0"/>
              <a:t>ecurity in VPH-Share</a:t>
            </a:r>
            <a:endParaRPr lang="pl-PL" sz="3200" dirty="0"/>
          </a:p>
        </p:txBody>
      </p:sp>
      <p:sp>
        <p:nvSpPr>
          <p:cNvPr id="5" name="Symbol zastępczy zawartości 4"/>
          <p:cNvSpPr>
            <a:spLocks noGrp="1"/>
          </p:cNvSpPr>
          <p:nvPr>
            <p:ph idx="1"/>
          </p:nvPr>
        </p:nvSpPr>
        <p:spPr/>
        <p:txBody>
          <a:bodyPr>
            <a:normAutofit fontScale="92500" lnSpcReduction="10000"/>
          </a:bodyPr>
          <a:lstStyle/>
          <a:p>
            <a:r>
              <a:rPr lang="en-US" sz="3000" dirty="0"/>
              <a:t>Information security =</a:t>
            </a:r>
            <a:r>
              <a:rPr lang="en-US" sz="3000" dirty="0" smtClean="0"/>
              <a:t> </a:t>
            </a:r>
            <a:r>
              <a:rPr lang="en-US" sz="3000" dirty="0"/>
              <a:t>preservation of confidentiality, integrity and availability of information (</a:t>
            </a:r>
            <a:r>
              <a:rPr lang="es-ES" sz="3000" dirty="0"/>
              <a:t>ISO/IEC 27001</a:t>
            </a:r>
            <a:r>
              <a:rPr lang="en-US" sz="3000" dirty="0" smtClean="0"/>
              <a:t>)</a:t>
            </a:r>
          </a:p>
          <a:p>
            <a:r>
              <a:rPr lang="en-US" sz="3000" dirty="0" smtClean="0"/>
              <a:t>Security framework should provide secure</a:t>
            </a:r>
          </a:p>
          <a:p>
            <a:pPr lvl="1"/>
            <a:r>
              <a:rPr lang="en-US" dirty="0" smtClean="0"/>
              <a:t>access to the platform</a:t>
            </a:r>
          </a:p>
          <a:p>
            <a:pPr lvl="1"/>
            <a:r>
              <a:rPr lang="en-US" dirty="0" smtClean="0"/>
              <a:t>access to VMs</a:t>
            </a:r>
          </a:p>
          <a:p>
            <a:pPr lvl="1"/>
            <a:r>
              <a:rPr lang="en-US" dirty="0" smtClean="0"/>
              <a:t>access to services</a:t>
            </a:r>
          </a:p>
          <a:p>
            <a:pPr lvl="1"/>
            <a:r>
              <a:rPr lang="en-US" dirty="0"/>
              <a:t>s</a:t>
            </a:r>
            <a:r>
              <a:rPr lang="en-US" dirty="0" smtClean="0"/>
              <a:t>tored data handling</a:t>
            </a:r>
          </a:p>
          <a:p>
            <a:pPr lvl="1"/>
            <a:r>
              <a:rPr lang="en-US" dirty="0"/>
              <a:t>c</a:t>
            </a:r>
            <a:r>
              <a:rPr lang="en-US" dirty="0" smtClean="0"/>
              <a:t>omputed data handling</a:t>
            </a:r>
          </a:p>
          <a:p>
            <a:pPr lvl="1"/>
            <a:r>
              <a:rPr lang="en-US" dirty="0"/>
              <a:t>c</a:t>
            </a:r>
            <a:r>
              <a:rPr lang="en-US" dirty="0" smtClean="0"/>
              <a:t>ommunication (VPNs, </a:t>
            </a:r>
            <a:r>
              <a:rPr lang="pl-PL" dirty="0" err="1" smtClean="0"/>
              <a:t>firewalls</a:t>
            </a:r>
            <a:r>
              <a:rPr lang="en-US" dirty="0" smtClean="0"/>
              <a:t> </a:t>
            </a:r>
            <a:r>
              <a:rPr lang="en-US" dirty="0" err="1" smtClean="0"/>
              <a:t>etc</a:t>
            </a:r>
            <a:r>
              <a:rPr lang="en-US" dirty="0" smtClean="0"/>
              <a:t>)</a:t>
            </a:r>
            <a:endParaRPr lang="pl-PL" dirty="0"/>
          </a:p>
        </p:txBody>
      </p:sp>
    </p:spTree>
    <p:extLst>
      <p:ext uri="{BB962C8B-B14F-4D97-AF65-F5344CB8AC3E}">
        <p14:creationId xmlns:p14="http://schemas.microsoft.com/office/powerpoint/2010/main" val="80216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sz="3200" dirty="0" smtClean="0"/>
              <a:t>Secure access to platform</a:t>
            </a:r>
            <a:endParaRPr lang="pl-PL" sz="3200" dirty="0"/>
          </a:p>
        </p:txBody>
      </p:sp>
      <p:sp>
        <p:nvSpPr>
          <p:cNvPr id="3" name="Symbol zastępczy zawartości 2"/>
          <p:cNvSpPr>
            <a:spLocks noGrp="1"/>
          </p:cNvSpPr>
          <p:nvPr>
            <p:ph idx="1"/>
          </p:nvPr>
        </p:nvSpPr>
        <p:spPr/>
        <p:txBody>
          <a:bodyPr>
            <a:normAutofit/>
          </a:bodyPr>
          <a:lstStyle/>
          <a:p>
            <a:r>
              <a:rPr lang="en-US" sz="2800" dirty="0" smtClean="0"/>
              <a:t>Needed for management of the public and private services underneath</a:t>
            </a:r>
          </a:p>
          <a:p>
            <a:r>
              <a:rPr lang="en-US" sz="2800" dirty="0" smtClean="0"/>
              <a:t>Handled by the VPH-Share platform itself</a:t>
            </a:r>
          </a:p>
          <a:p>
            <a:r>
              <a:rPr lang="en-US" sz="2800" dirty="0" smtClean="0"/>
              <a:t>Currently tenant</a:t>
            </a:r>
            <a:r>
              <a:rPr lang="pl-PL" sz="2800" dirty="0" smtClean="0"/>
              <a:t>/</a:t>
            </a:r>
            <a:r>
              <a:rPr lang="en-US" sz="2800" dirty="0" smtClean="0"/>
              <a:t>user/password (</a:t>
            </a:r>
            <a:r>
              <a:rPr lang="en-US" sz="2800" dirty="0" err="1" smtClean="0"/>
              <a:t>OpenStack</a:t>
            </a:r>
            <a:r>
              <a:rPr lang="en-US" sz="2800" dirty="0" smtClean="0"/>
              <a:t>) and public/secret key paradigms (Amazon)</a:t>
            </a:r>
          </a:p>
          <a:p>
            <a:r>
              <a:rPr lang="en-US" sz="2800" dirty="0" smtClean="0"/>
              <a:t>Other might be added if needed (such as X.509 certificates used in the EGI </a:t>
            </a:r>
            <a:r>
              <a:rPr lang="en-US" sz="2800" dirty="0" err="1" smtClean="0"/>
              <a:t>FedCloud</a:t>
            </a:r>
            <a:r>
              <a:rPr lang="en-US" sz="2800" dirty="0" smtClean="0"/>
              <a:t>)</a:t>
            </a:r>
            <a:endParaRPr lang="pl-PL" sz="2800" dirty="0"/>
          </a:p>
        </p:txBody>
      </p:sp>
    </p:spTree>
    <p:extLst>
      <p:ext uri="{BB962C8B-B14F-4D97-AF65-F5344CB8AC3E}">
        <p14:creationId xmlns:p14="http://schemas.microsoft.com/office/powerpoint/2010/main" val="691916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sz="3200" dirty="0"/>
              <a:t>Secure access to </a:t>
            </a:r>
            <a:r>
              <a:rPr lang="en-US" sz="3200" dirty="0" smtClean="0"/>
              <a:t>VMs</a:t>
            </a:r>
            <a:endParaRPr lang="pl-PL" sz="3200" dirty="0"/>
          </a:p>
        </p:txBody>
      </p:sp>
      <p:sp>
        <p:nvSpPr>
          <p:cNvPr id="3" name="Symbol zastępczy zawartości 2"/>
          <p:cNvSpPr>
            <a:spLocks noGrp="1"/>
          </p:cNvSpPr>
          <p:nvPr>
            <p:ph idx="1"/>
          </p:nvPr>
        </p:nvSpPr>
        <p:spPr/>
        <p:txBody>
          <a:bodyPr>
            <a:normAutofit/>
          </a:bodyPr>
          <a:lstStyle/>
          <a:p>
            <a:r>
              <a:rPr lang="en-US" sz="2800" dirty="0" smtClean="0"/>
              <a:t>Needed to access VM as user/administrator (NOT </a:t>
            </a:r>
            <a:r>
              <a:rPr lang="pl-PL" sz="2800" dirty="0" smtClean="0"/>
              <a:t>the </a:t>
            </a:r>
            <a:r>
              <a:rPr lang="en-US" sz="2800" dirty="0" smtClean="0"/>
              <a:t>service deployed there)</a:t>
            </a:r>
          </a:p>
          <a:p>
            <a:r>
              <a:rPr lang="en-US" sz="2800" dirty="0" smtClean="0"/>
              <a:t>Currently -&gt; SSH key pair injection mechanism in place </a:t>
            </a:r>
          </a:p>
          <a:p>
            <a:r>
              <a:rPr lang="en-US" sz="2800" dirty="0" smtClean="0"/>
              <a:t>Used in development mode</a:t>
            </a:r>
          </a:p>
        </p:txBody>
      </p:sp>
    </p:spTree>
    <p:extLst>
      <p:ext uri="{BB962C8B-B14F-4D97-AF65-F5344CB8AC3E}">
        <p14:creationId xmlns:p14="http://schemas.microsoft.com/office/powerpoint/2010/main" val="367970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200" dirty="0" smtClean="0"/>
              <a:t>Access to the services</a:t>
            </a:r>
            <a:endParaRPr lang="pl-PL" sz="3200" dirty="0"/>
          </a:p>
        </p:txBody>
      </p:sp>
      <p:sp>
        <p:nvSpPr>
          <p:cNvPr id="3" name="Symbol zastępczy zawartości 2"/>
          <p:cNvSpPr>
            <a:spLocks noGrp="1"/>
          </p:cNvSpPr>
          <p:nvPr>
            <p:ph idx="1"/>
          </p:nvPr>
        </p:nvSpPr>
        <p:spPr/>
        <p:txBody>
          <a:bodyPr>
            <a:normAutofit/>
          </a:bodyPr>
          <a:lstStyle/>
          <a:p>
            <a:r>
              <a:rPr lang="en-US" sz="2800" dirty="0" smtClean="0"/>
              <a:t>Handled by </a:t>
            </a:r>
            <a:r>
              <a:rPr lang="pl-PL" sz="2800" dirty="0" smtClean="0"/>
              <a:t>a </a:t>
            </a:r>
            <a:r>
              <a:rPr lang="pl-PL" sz="2800" dirty="0" err="1" smtClean="0"/>
              <a:t>custom</a:t>
            </a:r>
            <a:r>
              <a:rPr lang="pl-PL" sz="2800" dirty="0" smtClean="0"/>
              <a:t> </a:t>
            </a:r>
            <a:r>
              <a:rPr lang="en-US" sz="2800" dirty="0" smtClean="0"/>
              <a:t>Security Proxy</a:t>
            </a:r>
          </a:p>
          <a:p>
            <a:r>
              <a:rPr lang="en-US" sz="2800" dirty="0" smtClean="0"/>
              <a:t>Authentication based on </a:t>
            </a:r>
            <a:r>
              <a:rPr lang="en-US" sz="2800" dirty="0" err="1" smtClean="0"/>
              <a:t>BiomedTown</a:t>
            </a:r>
            <a:r>
              <a:rPr lang="pl-PL" sz="2800" dirty="0" smtClean="0"/>
              <a:t> </a:t>
            </a:r>
            <a:r>
              <a:rPr lang="pl-PL" sz="2800" dirty="0" err="1" smtClean="0"/>
              <a:t>which</a:t>
            </a:r>
            <a:r>
              <a:rPr lang="pl-PL" sz="2800" dirty="0" smtClean="0"/>
              <a:t> </a:t>
            </a:r>
            <a:r>
              <a:rPr lang="pl-PL" sz="2800" dirty="0" err="1" smtClean="0"/>
              <a:t>implements</a:t>
            </a:r>
            <a:r>
              <a:rPr lang="pl-PL" sz="2800" dirty="0" smtClean="0"/>
              <a:t> the </a:t>
            </a:r>
            <a:r>
              <a:rPr lang="pl-PL" sz="2800" dirty="0" err="1" smtClean="0"/>
              <a:t>OpenID</a:t>
            </a:r>
            <a:r>
              <a:rPr lang="pl-PL" sz="2800" dirty="0" smtClean="0"/>
              <a:t> </a:t>
            </a:r>
            <a:r>
              <a:rPr lang="pl-PL" sz="2800" dirty="0" err="1" smtClean="0"/>
              <a:t>paradigm</a:t>
            </a:r>
            <a:endParaRPr lang="en-US" sz="2800" dirty="0" smtClean="0"/>
          </a:p>
          <a:p>
            <a:r>
              <a:rPr lang="en-US" sz="2800" dirty="0" smtClean="0"/>
              <a:t>Policy</a:t>
            </a:r>
            <a:r>
              <a:rPr lang="pl-PL" sz="2800" dirty="0" smtClean="0"/>
              <a:t>-</a:t>
            </a:r>
            <a:r>
              <a:rPr lang="en-US" sz="2800" dirty="0" smtClean="0"/>
              <a:t>based authorization</a:t>
            </a:r>
            <a:endParaRPr lang="en-US" sz="2800" dirty="0"/>
          </a:p>
          <a:p>
            <a:r>
              <a:rPr lang="en-US" sz="2800" dirty="0" err="1" smtClean="0"/>
              <a:t>SecProxy</a:t>
            </a:r>
            <a:r>
              <a:rPr lang="en-US" sz="2800" dirty="0" smtClean="0"/>
              <a:t> – installed between </a:t>
            </a:r>
            <a:r>
              <a:rPr lang="pl-PL" sz="2800" dirty="0" smtClean="0"/>
              <a:t>the </a:t>
            </a:r>
            <a:r>
              <a:rPr lang="en-US" sz="2800" dirty="0" smtClean="0"/>
              <a:t>user and </a:t>
            </a:r>
            <a:r>
              <a:rPr lang="pl-PL" sz="2800" dirty="0" smtClean="0"/>
              <a:t>the </a:t>
            </a:r>
            <a:r>
              <a:rPr lang="en-US" sz="2800" dirty="0" smtClean="0"/>
              <a:t>service</a:t>
            </a:r>
            <a:endParaRPr lang="pl-PL" sz="2800" dirty="0"/>
          </a:p>
        </p:txBody>
      </p:sp>
    </p:spTree>
    <p:extLst>
      <p:ext uri="{BB962C8B-B14F-4D97-AF65-F5344CB8AC3E}">
        <p14:creationId xmlns:p14="http://schemas.microsoft.com/office/powerpoint/2010/main" val="3109387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200" dirty="0" smtClean="0"/>
              <a:t>Stored data handling</a:t>
            </a:r>
            <a:endParaRPr lang="pl-PL" sz="3200" dirty="0"/>
          </a:p>
        </p:txBody>
      </p:sp>
      <p:sp>
        <p:nvSpPr>
          <p:cNvPr id="3" name="Symbol zastępczy zawartości 2"/>
          <p:cNvSpPr>
            <a:spLocks noGrp="1"/>
          </p:cNvSpPr>
          <p:nvPr>
            <p:ph idx="1"/>
          </p:nvPr>
        </p:nvSpPr>
        <p:spPr/>
        <p:txBody>
          <a:bodyPr>
            <a:normAutofit fontScale="92500" lnSpcReduction="10000"/>
          </a:bodyPr>
          <a:lstStyle/>
          <a:p>
            <a:r>
              <a:rPr lang="en-US" sz="3000" dirty="0" smtClean="0"/>
              <a:t>Critical for many VP</a:t>
            </a:r>
            <a:r>
              <a:rPr lang="pl-PL" sz="3000" dirty="0" smtClean="0"/>
              <a:t>H</a:t>
            </a:r>
            <a:r>
              <a:rPr lang="en-US" sz="3000" dirty="0" smtClean="0"/>
              <a:t> applications</a:t>
            </a:r>
          </a:p>
          <a:p>
            <a:r>
              <a:rPr lang="en-US" sz="3000" dirty="0" smtClean="0"/>
              <a:t>Some data needs to be stored in private clouds</a:t>
            </a:r>
          </a:p>
          <a:p>
            <a:r>
              <a:rPr lang="en-US" sz="3000" dirty="0" smtClean="0"/>
              <a:t>Less confidential data might be stored in public cloud with following provisions:</a:t>
            </a:r>
          </a:p>
          <a:p>
            <a:pPr lvl="1"/>
            <a:r>
              <a:rPr lang="en-US" dirty="0" smtClean="0"/>
              <a:t>Trust for the provider (should we?)</a:t>
            </a:r>
          </a:p>
          <a:p>
            <a:pPr lvl="1"/>
            <a:r>
              <a:rPr lang="en-US" dirty="0" smtClean="0"/>
              <a:t>End-to-end encryption (decryption key stays in protected/private zone)</a:t>
            </a:r>
          </a:p>
          <a:p>
            <a:pPr lvl="1"/>
            <a:r>
              <a:rPr lang="en-US" dirty="0" smtClean="0"/>
              <a:t>Data dispersal (portion</a:t>
            </a:r>
            <a:r>
              <a:rPr lang="pl-PL" dirty="0" smtClean="0"/>
              <a:t>s</a:t>
            </a:r>
            <a:r>
              <a:rPr lang="en-US" dirty="0" smtClean="0"/>
              <a:t> of data dispersed between nodes so </a:t>
            </a:r>
            <a:r>
              <a:rPr lang="pl-PL" dirty="0" err="1" smtClean="0"/>
              <a:t>it</a:t>
            </a:r>
            <a:r>
              <a:rPr lang="pl-PL" dirty="0" smtClean="0"/>
              <a:t> </a:t>
            </a:r>
            <a:r>
              <a:rPr lang="pl-PL" dirty="0" err="1" smtClean="0"/>
              <a:t>becomes</a:t>
            </a:r>
            <a:r>
              <a:rPr lang="en-US" dirty="0" smtClean="0"/>
              <a:t> nontrivial/impossible to recover </a:t>
            </a:r>
            <a:r>
              <a:rPr lang="pl-PL" dirty="0" smtClean="0"/>
              <a:t>the </a:t>
            </a:r>
            <a:r>
              <a:rPr lang="pl-PL" dirty="0" err="1" smtClean="0"/>
              <a:t>entire</a:t>
            </a:r>
            <a:r>
              <a:rPr lang="pl-PL" dirty="0" smtClean="0"/>
              <a:t> </a:t>
            </a:r>
            <a:r>
              <a:rPr lang="en-US" dirty="0" smtClean="0"/>
              <a:t>message)</a:t>
            </a:r>
            <a:endParaRPr lang="pl-PL" dirty="0"/>
          </a:p>
        </p:txBody>
      </p:sp>
    </p:spTree>
    <p:extLst>
      <p:ext uri="{BB962C8B-B14F-4D97-AF65-F5344CB8AC3E}">
        <p14:creationId xmlns:p14="http://schemas.microsoft.com/office/powerpoint/2010/main" val="244079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200" dirty="0" smtClean="0"/>
              <a:t>Processed data handling</a:t>
            </a:r>
            <a:endParaRPr lang="pl-PL" sz="3200" dirty="0"/>
          </a:p>
        </p:txBody>
      </p:sp>
      <p:sp>
        <p:nvSpPr>
          <p:cNvPr id="3" name="Symbol zastępczy zawartości 2"/>
          <p:cNvSpPr>
            <a:spLocks noGrp="1"/>
          </p:cNvSpPr>
          <p:nvPr>
            <p:ph idx="1"/>
          </p:nvPr>
        </p:nvSpPr>
        <p:spPr>
          <a:xfrm>
            <a:off x="457200" y="1268760"/>
            <a:ext cx="8229600" cy="4525963"/>
          </a:xfrm>
        </p:spPr>
        <p:txBody>
          <a:bodyPr>
            <a:normAutofit/>
          </a:bodyPr>
          <a:lstStyle/>
          <a:p>
            <a:pPr marL="0" indent="0">
              <a:buNone/>
            </a:pPr>
            <a:endParaRPr lang="en-US" dirty="0" smtClean="0"/>
          </a:p>
          <a:p>
            <a:r>
              <a:rPr lang="en-US" sz="2800" dirty="0" smtClean="0"/>
              <a:t>End-to-end encryption not possible as data needs to be decrypted for processing (usually)</a:t>
            </a:r>
          </a:p>
          <a:p>
            <a:r>
              <a:rPr lang="en-US" sz="2800" dirty="0" smtClean="0"/>
              <a:t>Possible mitigation</a:t>
            </a:r>
            <a:r>
              <a:rPr lang="pl-PL" sz="2800" dirty="0" smtClean="0"/>
              <a:t> </a:t>
            </a:r>
            <a:r>
              <a:rPr lang="pl-PL" sz="2800" dirty="0" err="1" smtClean="0"/>
              <a:t>strategies</a:t>
            </a:r>
            <a:r>
              <a:rPr lang="pl-PL" sz="2800" dirty="0" smtClean="0"/>
              <a:t>:</a:t>
            </a:r>
            <a:endParaRPr lang="en-US" sz="2800" dirty="0" smtClean="0"/>
          </a:p>
          <a:p>
            <a:pPr lvl="1"/>
            <a:r>
              <a:rPr lang="en-US" sz="2600" dirty="0" smtClean="0"/>
              <a:t>No permanent storage of unencrypted data</a:t>
            </a:r>
          </a:p>
          <a:p>
            <a:pPr lvl="1"/>
            <a:r>
              <a:rPr lang="en-US" sz="2600" dirty="0" smtClean="0"/>
              <a:t>Data encryption through secure service</a:t>
            </a:r>
            <a:r>
              <a:rPr lang="pl-PL" sz="2600" dirty="0" smtClean="0"/>
              <a:t>s</a:t>
            </a:r>
            <a:r>
              <a:rPr lang="en-US" sz="2600" dirty="0" smtClean="0"/>
              <a:t> located in </a:t>
            </a:r>
            <a:r>
              <a:rPr lang="pl-PL" sz="2600" dirty="0" smtClean="0"/>
              <a:t>the </a:t>
            </a:r>
            <a:r>
              <a:rPr lang="en-US" sz="2600" dirty="0" smtClean="0"/>
              <a:t>private zone (on the fly)</a:t>
            </a:r>
          </a:p>
          <a:p>
            <a:pPr lvl="1"/>
            <a:r>
              <a:rPr lang="en-US" sz="2600" dirty="0" smtClean="0"/>
              <a:t>Dedicated hardware solution – e.g. AWS </a:t>
            </a:r>
            <a:r>
              <a:rPr lang="en-US" sz="2600" dirty="0" err="1" smtClean="0"/>
              <a:t>CloudHSM</a:t>
            </a:r>
            <a:r>
              <a:rPr lang="pl-PL" sz="2600" dirty="0" smtClean="0"/>
              <a:t>, </a:t>
            </a:r>
            <a:r>
              <a:rPr lang="pl-PL" sz="2600" dirty="0" err="1" smtClean="0"/>
              <a:t>recently</a:t>
            </a:r>
            <a:r>
              <a:rPr lang="pl-PL" sz="2600" dirty="0" smtClean="0"/>
              <a:t> </a:t>
            </a:r>
            <a:r>
              <a:rPr lang="pl-PL" sz="2600" dirty="0" err="1" smtClean="0"/>
              <a:t>supplied</a:t>
            </a:r>
            <a:r>
              <a:rPr lang="pl-PL" sz="2600" dirty="0" smtClean="0"/>
              <a:t> by Amazon</a:t>
            </a:r>
            <a:endParaRPr lang="en-US" sz="2600" dirty="0" smtClean="0"/>
          </a:p>
        </p:txBody>
      </p:sp>
    </p:spTree>
    <p:extLst>
      <p:ext uri="{BB962C8B-B14F-4D97-AF65-F5344CB8AC3E}">
        <p14:creationId xmlns:p14="http://schemas.microsoft.com/office/powerpoint/2010/main" val="1224400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Łącznik prosty 109"/>
          <p:cNvCxnSpPr/>
          <p:nvPr/>
        </p:nvCxnSpPr>
        <p:spPr>
          <a:xfrm>
            <a:off x="1241280" y="5151086"/>
            <a:ext cx="5486400" cy="0"/>
          </a:xfrm>
          <a:prstGeom prst="line">
            <a:avLst/>
          </a:prstGeom>
          <a:ln w="15875">
            <a:solidFill>
              <a:srgbClr val="26697A"/>
            </a:solidFill>
            <a:prstDash val="dash"/>
          </a:ln>
        </p:spPr>
        <p:style>
          <a:lnRef idx="1">
            <a:schemeClr val="accent1"/>
          </a:lnRef>
          <a:fillRef idx="0">
            <a:schemeClr val="accent1"/>
          </a:fillRef>
          <a:effectRef idx="0">
            <a:schemeClr val="accent1"/>
          </a:effectRef>
          <a:fontRef idx="minor">
            <a:schemeClr val="tx1"/>
          </a:fontRef>
        </p:style>
      </p:cxnSp>
      <p:sp>
        <p:nvSpPr>
          <p:cNvPr id="19460" name="pole tekstowe 3"/>
          <p:cNvSpPr txBox="1">
            <a:spLocks noChangeArrowheads="1"/>
          </p:cNvSpPr>
          <p:nvPr/>
        </p:nvSpPr>
        <p:spPr bwMode="auto">
          <a:xfrm>
            <a:off x="212168" y="1086862"/>
            <a:ext cx="8752320" cy="1838082"/>
          </a:xfrm>
          <a:prstGeom prst="rect">
            <a:avLst/>
          </a:prstGeom>
          <a:noFill/>
          <a:ln w="9525">
            <a:noFill/>
            <a:miter lim="800000"/>
            <a:headEnd/>
            <a:tailEnd/>
          </a:ln>
        </p:spPr>
        <p:txBody>
          <a:bodyPr lIns="82945" tIns="41473" rIns="82945" bIns="41473">
            <a:spAutoFit/>
          </a:bodyPr>
          <a:lstStyle/>
          <a:p>
            <a:pPr marL="164162" indent="-164162">
              <a:buFont typeface="Arial" pitchFamily="34" charset="0"/>
              <a:buChar char="•"/>
            </a:pPr>
            <a:r>
              <a:rPr lang="pl-PL" sz="1600" dirty="0" err="1">
                <a:latin typeface="+mj-lt"/>
              </a:rPr>
              <a:t>Provides</a:t>
            </a:r>
            <a:r>
              <a:rPr lang="pl-PL" sz="1600" dirty="0">
                <a:latin typeface="+mj-lt"/>
              </a:rPr>
              <a:t> a p</a:t>
            </a:r>
            <a:r>
              <a:rPr lang="en-US" sz="1600" dirty="0" err="1">
                <a:latin typeface="+mj-lt"/>
              </a:rPr>
              <a:t>olicy</a:t>
            </a:r>
            <a:r>
              <a:rPr lang="en-US" sz="1600" dirty="0">
                <a:latin typeface="+mj-lt"/>
              </a:rPr>
              <a:t>-driven access system for the security framework.</a:t>
            </a:r>
            <a:endParaRPr lang="pl-PL" sz="1600" dirty="0">
              <a:latin typeface="+mj-lt"/>
            </a:endParaRPr>
          </a:p>
          <a:p>
            <a:pPr marL="164162" indent="-164162">
              <a:buFont typeface="Arial" pitchFamily="34" charset="0"/>
              <a:buChar char="•"/>
            </a:pPr>
            <a:r>
              <a:rPr lang="en-US" sz="1600" dirty="0" err="1">
                <a:latin typeface="+mj-lt"/>
              </a:rPr>
              <a:t>Provid</a:t>
            </a:r>
            <a:r>
              <a:rPr lang="pl-PL" sz="1600" dirty="0">
                <a:latin typeface="+mj-lt"/>
              </a:rPr>
              <a:t>es</a:t>
            </a:r>
            <a:r>
              <a:rPr lang="en-US" sz="1600" dirty="0">
                <a:latin typeface="+mj-lt"/>
              </a:rPr>
              <a:t> </a:t>
            </a:r>
            <a:r>
              <a:rPr lang="pl-PL" sz="1600" dirty="0">
                <a:latin typeface="+mj-lt"/>
              </a:rPr>
              <a:t>a </a:t>
            </a:r>
            <a:r>
              <a:rPr lang="en-US" sz="1600" dirty="0">
                <a:latin typeface="+mj-lt"/>
              </a:rPr>
              <a:t>solution for an open-source based access control system based on fine-grained authorization policies. </a:t>
            </a:r>
            <a:endParaRPr lang="pl-PL" sz="1600" dirty="0">
              <a:latin typeface="+mj-lt"/>
            </a:endParaRPr>
          </a:p>
          <a:p>
            <a:pPr marL="164162" indent="-164162">
              <a:buFont typeface="Arial" pitchFamily="34" charset="0"/>
              <a:buChar char="•"/>
            </a:pPr>
            <a:r>
              <a:rPr lang="pl-PL" sz="1600" dirty="0" err="1">
                <a:latin typeface="+mj-lt"/>
              </a:rPr>
              <a:t>Implements</a:t>
            </a:r>
            <a:r>
              <a:rPr lang="pl-PL" sz="1600" dirty="0">
                <a:latin typeface="+mj-lt"/>
              </a:rPr>
              <a:t> </a:t>
            </a:r>
            <a:r>
              <a:rPr lang="en-US" sz="1600" dirty="0">
                <a:latin typeface="+mj-lt"/>
              </a:rPr>
              <a:t>Policy Enforcement, Policy Decision</a:t>
            </a:r>
            <a:r>
              <a:rPr lang="pl-PL" sz="1600" dirty="0">
                <a:latin typeface="+mj-lt"/>
              </a:rPr>
              <a:t> and </a:t>
            </a:r>
            <a:r>
              <a:rPr lang="en-US" sz="1600" dirty="0">
                <a:latin typeface="+mj-lt"/>
              </a:rPr>
              <a:t>Policy Management</a:t>
            </a:r>
            <a:endParaRPr lang="pl-PL" sz="1600" dirty="0">
              <a:latin typeface="+mj-lt"/>
            </a:endParaRPr>
          </a:p>
          <a:p>
            <a:pPr marL="164162" indent="-164162">
              <a:buFont typeface="Arial" pitchFamily="34" charset="0"/>
              <a:buChar char="•"/>
            </a:pPr>
            <a:r>
              <a:rPr lang="pl-PL" sz="1600" dirty="0" err="1">
                <a:latin typeface="+mj-lt"/>
              </a:rPr>
              <a:t>Ensures</a:t>
            </a:r>
            <a:r>
              <a:rPr lang="pl-PL" sz="1600" dirty="0">
                <a:latin typeface="+mj-lt"/>
              </a:rPr>
              <a:t> p</a:t>
            </a:r>
            <a:r>
              <a:rPr lang="es-ES" sz="1600" dirty="0">
                <a:latin typeface="+mj-lt"/>
              </a:rPr>
              <a:t>rivacy </a:t>
            </a:r>
            <a:r>
              <a:rPr lang="pl-PL" sz="1600" dirty="0">
                <a:latin typeface="+mj-lt"/>
              </a:rPr>
              <a:t>and c</a:t>
            </a:r>
            <a:r>
              <a:rPr lang="es-ES" sz="1600" dirty="0">
                <a:latin typeface="+mj-lt"/>
              </a:rPr>
              <a:t>onfidentiality of eHealthcare data</a:t>
            </a:r>
          </a:p>
          <a:p>
            <a:pPr marL="164162" indent="-164162">
              <a:buFont typeface="Arial" pitchFamily="34" charset="0"/>
              <a:buChar char="•"/>
            </a:pPr>
            <a:r>
              <a:rPr lang="pl-PL" sz="1600" dirty="0" err="1">
                <a:latin typeface="+mj-lt"/>
              </a:rPr>
              <a:t>Capable</a:t>
            </a:r>
            <a:r>
              <a:rPr lang="pl-PL" sz="1600" dirty="0">
                <a:latin typeface="+mj-lt"/>
              </a:rPr>
              <a:t> of </a:t>
            </a:r>
            <a:r>
              <a:rPr lang="pl-PL" sz="1600" dirty="0" err="1">
                <a:latin typeface="+mj-lt"/>
              </a:rPr>
              <a:t>expressing</a:t>
            </a:r>
            <a:r>
              <a:rPr lang="pl-PL" sz="1600" dirty="0">
                <a:latin typeface="+mj-lt"/>
              </a:rPr>
              <a:t> </a:t>
            </a:r>
            <a:r>
              <a:rPr lang="es-ES" sz="1600" dirty="0">
                <a:latin typeface="+mj-lt"/>
              </a:rPr>
              <a:t>eHealth requirements </a:t>
            </a:r>
            <a:r>
              <a:rPr lang="pl-PL" sz="1600" dirty="0">
                <a:latin typeface="+mj-lt"/>
              </a:rPr>
              <a:t>and</a:t>
            </a:r>
            <a:r>
              <a:rPr lang="es-ES" sz="1600" dirty="0">
                <a:latin typeface="+mj-lt"/>
              </a:rPr>
              <a:t> constraints in security policies (compliance)</a:t>
            </a:r>
            <a:endParaRPr lang="pl-PL" sz="1600" dirty="0">
              <a:latin typeface="+mj-lt"/>
            </a:endParaRPr>
          </a:p>
          <a:p>
            <a:pPr marL="164162" indent="-164162">
              <a:buFont typeface="Arial" pitchFamily="34" charset="0"/>
              <a:buChar char="•"/>
            </a:pPr>
            <a:r>
              <a:rPr lang="pl-PL" sz="1600" dirty="0" err="1">
                <a:latin typeface="+mj-lt"/>
              </a:rPr>
              <a:t>Tailored</a:t>
            </a:r>
            <a:r>
              <a:rPr lang="pl-PL" sz="1600" dirty="0">
                <a:latin typeface="+mj-lt"/>
              </a:rPr>
              <a:t> to the </a:t>
            </a:r>
            <a:r>
              <a:rPr lang="pl-PL" sz="1600" dirty="0" err="1">
                <a:latin typeface="+mj-lt"/>
              </a:rPr>
              <a:t>requirements</a:t>
            </a:r>
            <a:r>
              <a:rPr lang="pl-PL" sz="1600" dirty="0">
                <a:latin typeface="+mj-lt"/>
              </a:rPr>
              <a:t> of public </a:t>
            </a:r>
            <a:r>
              <a:rPr lang="pl-PL" sz="1600" dirty="0" err="1">
                <a:latin typeface="+mj-lt"/>
              </a:rPr>
              <a:t>clouds</a:t>
            </a:r>
            <a:endParaRPr lang="es-ES" sz="1600" dirty="0">
              <a:latin typeface="+mj-lt"/>
            </a:endParaRPr>
          </a:p>
        </p:txBody>
      </p:sp>
      <p:sp>
        <p:nvSpPr>
          <p:cNvPr id="49" name="Prostokąt zaokrąglony 48"/>
          <p:cNvSpPr/>
          <p:nvPr/>
        </p:nvSpPr>
        <p:spPr bwMode="auto">
          <a:xfrm>
            <a:off x="1241281" y="2928934"/>
            <a:ext cx="6138720" cy="2026292"/>
          </a:xfrm>
          <a:prstGeom prst="roundRect">
            <a:avLst>
              <a:gd name="adj" fmla="val 4070"/>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57" name="Prostokąt zaokrąglony 56"/>
          <p:cNvSpPr/>
          <p:nvPr/>
        </p:nvSpPr>
        <p:spPr bwMode="auto">
          <a:xfrm>
            <a:off x="1437121" y="4497258"/>
            <a:ext cx="5747040" cy="326915"/>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63" name="pole tekstowe 41"/>
          <p:cNvSpPr txBox="1">
            <a:spLocks noChangeArrowheads="1"/>
          </p:cNvSpPr>
          <p:nvPr/>
        </p:nvSpPr>
        <p:spPr bwMode="auto">
          <a:xfrm>
            <a:off x="3288679" y="4517420"/>
            <a:ext cx="2097205"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Security Framework</a:t>
            </a:r>
          </a:p>
        </p:txBody>
      </p:sp>
      <p:grpSp>
        <p:nvGrpSpPr>
          <p:cNvPr id="2" name="Grupa 84"/>
          <p:cNvGrpSpPr>
            <a:grpSpLocks/>
          </p:cNvGrpSpPr>
          <p:nvPr/>
        </p:nvGrpSpPr>
        <p:grpSpPr bwMode="auto">
          <a:xfrm>
            <a:off x="1632961" y="3059987"/>
            <a:ext cx="4108440" cy="1076642"/>
            <a:chOff x="791840" y="3419797"/>
            <a:chExt cx="4528900" cy="1186688"/>
          </a:xfrm>
        </p:grpSpPr>
        <p:pic>
          <p:nvPicPr>
            <p:cNvPr id="19477" name="Obraz 68" descr="1345535114_Desktop.png"/>
            <p:cNvPicPr>
              <a:picLocks noChangeAspect="1"/>
            </p:cNvPicPr>
            <p:nvPr/>
          </p:nvPicPr>
          <p:blipFill>
            <a:blip r:embed="rId3" cstate="print"/>
            <a:srcRect/>
            <a:stretch>
              <a:fillRect/>
            </a:stretch>
          </p:blipFill>
          <p:spPr bwMode="auto">
            <a:xfrm>
              <a:off x="935856" y="3491805"/>
              <a:ext cx="576064" cy="576064"/>
            </a:xfrm>
            <a:prstGeom prst="rect">
              <a:avLst/>
            </a:prstGeom>
            <a:noFill/>
            <a:ln w="9525">
              <a:noFill/>
              <a:miter lim="800000"/>
              <a:headEnd/>
              <a:tailEnd/>
            </a:ln>
          </p:spPr>
        </p:pic>
        <p:sp>
          <p:nvSpPr>
            <p:cNvPr id="19478" name="pole tekstowe 69"/>
            <p:cNvSpPr txBox="1">
              <a:spLocks noChangeArrowheads="1"/>
            </p:cNvSpPr>
            <p:nvPr/>
          </p:nvSpPr>
          <p:spPr bwMode="auto">
            <a:xfrm>
              <a:off x="791840" y="3995861"/>
              <a:ext cx="852075" cy="271388"/>
            </a:xfrm>
            <a:prstGeom prst="rect">
              <a:avLst/>
            </a:prstGeom>
            <a:noFill/>
            <a:ln w="9525">
              <a:noFill/>
              <a:miter lim="800000"/>
              <a:headEnd/>
              <a:tailEnd/>
            </a:ln>
          </p:spPr>
          <p:txBody>
            <a:bodyPr wrap="none">
              <a:spAutoFit/>
            </a:bodyPr>
            <a:lstStyle/>
            <a:p>
              <a:r>
                <a:rPr lang="pl-PL" sz="1000">
                  <a:latin typeface="Calibri" pitchFamily="34" charset="0"/>
                </a:rPr>
                <a:t>Application</a:t>
              </a:r>
            </a:p>
          </p:txBody>
        </p:sp>
        <p:pic>
          <p:nvPicPr>
            <p:cNvPr id="19479" name="Obraz 70" descr="1345537494_Sitemap - Flowchart.png"/>
            <p:cNvPicPr>
              <a:picLocks noChangeAspect="1"/>
            </p:cNvPicPr>
            <p:nvPr/>
          </p:nvPicPr>
          <p:blipFill>
            <a:blip r:embed="rId4" cstate="print"/>
            <a:srcRect/>
            <a:stretch>
              <a:fillRect/>
            </a:stretch>
          </p:blipFill>
          <p:spPr bwMode="auto">
            <a:xfrm>
              <a:off x="1799952" y="3419797"/>
              <a:ext cx="720080" cy="720080"/>
            </a:xfrm>
            <a:prstGeom prst="rect">
              <a:avLst/>
            </a:prstGeom>
            <a:noFill/>
            <a:ln w="9525">
              <a:noFill/>
              <a:miter lim="800000"/>
              <a:headEnd/>
              <a:tailEnd/>
            </a:ln>
          </p:spPr>
        </p:pic>
        <p:pic>
          <p:nvPicPr>
            <p:cNvPr id="19480" name="Obraz 87" descr="admin.png"/>
            <p:cNvPicPr>
              <a:picLocks noChangeAspect="1"/>
            </p:cNvPicPr>
            <p:nvPr/>
          </p:nvPicPr>
          <p:blipFill>
            <a:blip r:embed="rId5" cstate="print"/>
            <a:srcRect/>
            <a:stretch>
              <a:fillRect/>
            </a:stretch>
          </p:blipFill>
          <p:spPr bwMode="auto">
            <a:xfrm>
              <a:off x="3744168" y="3563813"/>
              <a:ext cx="336472" cy="432048"/>
            </a:xfrm>
            <a:prstGeom prst="rect">
              <a:avLst/>
            </a:prstGeom>
            <a:noFill/>
            <a:ln w="9525">
              <a:noFill/>
              <a:miter lim="800000"/>
              <a:headEnd/>
              <a:tailEnd/>
            </a:ln>
          </p:spPr>
        </p:pic>
        <p:pic>
          <p:nvPicPr>
            <p:cNvPr id="19481" name="Obraz 86" descr="admin.png"/>
            <p:cNvPicPr>
              <a:picLocks noChangeAspect="1"/>
            </p:cNvPicPr>
            <p:nvPr/>
          </p:nvPicPr>
          <p:blipFill>
            <a:blip r:embed="rId6" cstate="print"/>
            <a:srcRect/>
            <a:stretch>
              <a:fillRect/>
            </a:stretch>
          </p:blipFill>
          <p:spPr bwMode="auto">
            <a:xfrm>
              <a:off x="2901902" y="3563813"/>
              <a:ext cx="338210" cy="432048"/>
            </a:xfrm>
            <a:prstGeom prst="rect">
              <a:avLst/>
            </a:prstGeom>
            <a:noFill/>
            <a:ln w="9525">
              <a:noFill/>
              <a:miter lim="800000"/>
              <a:headEnd/>
              <a:tailEnd/>
            </a:ln>
          </p:spPr>
        </p:pic>
        <p:pic>
          <p:nvPicPr>
            <p:cNvPr id="19482" name="Obraz 198" descr="admin.png"/>
            <p:cNvPicPr>
              <a:picLocks noChangeAspect="1"/>
            </p:cNvPicPr>
            <p:nvPr/>
          </p:nvPicPr>
          <p:blipFill>
            <a:blip r:embed="rId7" cstate="print"/>
            <a:srcRect/>
            <a:stretch>
              <a:fillRect/>
            </a:stretch>
          </p:blipFill>
          <p:spPr bwMode="auto">
            <a:xfrm>
              <a:off x="4641928" y="3563813"/>
              <a:ext cx="326376" cy="432048"/>
            </a:xfrm>
            <a:prstGeom prst="rect">
              <a:avLst/>
            </a:prstGeom>
            <a:noFill/>
            <a:ln w="9525">
              <a:noFill/>
              <a:miter lim="800000"/>
              <a:headEnd/>
              <a:tailEnd/>
            </a:ln>
          </p:spPr>
        </p:pic>
        <p:sp>
          <p:nvSpPr>
            <p:cNvPr id="19483" name="pole tekstowe 78"/>
            <p:cNvSpPr txBox="1">
              <a:spLocks noChangeArrowheads="1"/>
            </p:cNvSpPr>
            <p:nvPr/>
          </p:nvSpPr>
          <p:spPr bwMode="auto">
            <a:xfrm>
              <a:off x="1727944" y="3995862"/>
              <a:ext cx="1033680" cy="610623"/>
            </a:xfrm>
            <a:prstGeom prst="rect">
              <a:avLst/>
            </a:prstGeom>
            <a:noFill/>
            <a:ln w="9525">
              <a:noFill/>
              <a:miter lim="800000"/>
              <a:headEnd/>
              <a:tailEnd/>
            </a:ln>
          </p:spPr>
          <p:txBody>
            <a:bodyPr wrap="square">
              <a:spAutoFit/>
            </a:bodyPr>
            <a:lstStyle/>
            <a:p>
              <a:pPr algn="ctr"/>
              <a:r>
                <a:rPr lang="pl-PL" sz="1000" dirty="0" err="1">
                  <a:latin typeface="Calibri" pitchFamily="34" charset="0"/>
                </a:rPr>
                <a:t>Workflow</a:t>
              </a:r>
              <a:r>
                <a:rPr lang="pl-PL" sz="1000" dirty="0">
                  <a:latin typeface="Calibri" pitchFamily="34" charset="0"/>
                </a:rPr>
                <a:t> management service</a:t>
              </a:r>
            </a:p>
          </p:txBody>
        </p:sp>
        <p:sp>
          <p:nvSpPr>
            <p:cNvPr id="19484" name="pole tekstowe 80"/>
            <p:cNvSpPr txBox="1">
              <a:spLocks noChangeArrowheads="1"/>
            </p:cNvSpPr>
            <p:nvPr/>
          </p:nvSpPr>
          <p:spPr bwMode="auto">
            <a:xfrm>
              <a:off x="2679961" y="3995861"/>
              <a:ext cx="795528" cy="271388"/>
            </a:xfrm>
            <a:prstGeom prst="rect">
              <a:avLst/>
            </a:prstGeom>
            <a:noFill/>
            <a:ln w="9525">
              <a:noFill/>
              <a:miter lim="800000"/>
              <a:headEnd/>
              <a:tailEnd/>
            </a:ln>
          </p:spPr>
          <p:txBody>
            <a:bodyPr wrap="none">
              <a:spAutoFit/>
            </a:bodyPr>
            <a:lstStyle/>
            <a:p>
              <a:r>
                <a:rPr lang="pl-PL" sz="1000">
                  <a:latin typeface="Calibri" pitchFamily="34" charset="0"/>
                </a:rPr>
                <a:t>Developer</a:t>
              </a:r>
            </a:p>
          </p:txBody>
        </p:sp>
        <p:sp>
          <p:nvSpPr>
            <p:cNvPr id="19485" name="pole tekstowe 81"/>
            <p:cNvSpPr txBox="1">
              <a:spLocks noChangeArrowheads="1"/>
            </p:cNvSpPr>
            <p:nvPr/>
          </p:nvSpPr>
          <p:spPr bwMode="auto">
            <a:xfrm>
              <a:off x="3566627" y="3995861"/>
              <a:ext cx="701875" cy="271388"/>
            </a:xfrm>
            <a:prstGeom prst="rect">
              <a:avLst/>
            </a:prstGeom>
            <a:noFill/>
            <a:ln w="9525">
              <a:noFill/>
              <a:miter lim="800000"/>
              <a:headEnd/>
              <a:tailEnd/>
            </a:ln>
          </p:spPr>
          <p:txBody>
            <a:bodyPr wrap="none">
              <a:spAutoFit/>
            </a:bodyPr>
            <a:lstStyle/>
            <a:p>
              <a:r>
                <a:rPr lang="pl-PL" sz="1000">
                  <a:latin typeface="Calibri" pitchFamily="34" charset="0"/>
                </a:rPr>
                <a:t>End user</a:t>
              </a:r>
            </a:p>
          </p:txBody>
        </p:sp>
        <p:sp>
          <p:nvSpPr>
            <p:cNvPr id="19486" name="pole tekstowe 82"/>
            <p:cNvSpPr txBox="1">
              <a:spLocks noChangeArrowheads="1"/>
            </p:cNvSpPr>
            <p:nvPr/>
          </p:nvSpPr>
          <p:spPr bwMode="auto">
            <a:xfrm>
              <a:off x="4320232" y="3995861"/>
              <a:ext cx="1000508" cy="271388"/>
            </a:xfrm>
            <a:prstGeom prst="rect">
              <a:avLst/>
            </a:prstGeom>
            <a:noFill/>
            <a:ln w="9525">
              <a:noFill/>
              <a:miter lim="800000"/>
              <a:headEnd/>
              <a:tailEnd/>
            </a:ln>
          </p:spPr>
          <p:txBody>
            <a:bodyPr wrap="none">
              <a:spAutoFit/>
            </a:bodyPr>
            <a:lstStyle/>
            <a:p>
              <a:r>
                <a:rPr lang="pl-PL" sz="1000">
                  <a:latin typeface="Calibri" pitchFamily="34" charset="0"/>
                </a:rPr>
                <a:t>Administrator</a:t>
              </a:r>
            </a:p>
          </p:txBody>
        </p:sp>
      </p:grpSp>
      <p:sp>
        <p:nvSpPr>
          <p:cNvPr id="19465" name="pole tekstowe 83"/>
          <p:cNvSpPr txBox="1">
            <a:spLocks noChangeArrowheads="1"/>
          </p:cNvSpPr>
          <p:nvPr/>
        </p:nvSpPr>
        <p:spPr bwMode="auto">
          <a:xfrm>
            <a:off x="6009121" y="3059987"/>
            <a:ext cx="1241280" cy="362918"/>
          </a:xfrm>
          <a:prstGeom prst="rect">
            <a:avLst/>
          </a:prstGeom>
          <a:noFill/>
          <a:ln w="9525">
            <a:noFill/>
            <a:miter lim="800000"/>
            <a:headEnd/>
            <a:tailEnd/>
          </a:ln>
        </p:spPr>
        <p:txBody>
          <a:bodyPr lIns="82945" tIns="41473" rIns="82945" bIns="41473">
            <a:spAutoFit/>
          </a:bodyPr>
          <a:lstStyle/>
          <a:p>
            <a:pPr algn="ctr"/>
            <a:r>
              <a:rPr lang="pl-PL" dirty="0">
                <a:latin typeface="Calibri" pitchFamily="34" charset="0"/>
              </a:rPr>
              <a:t>VPH </a:t>
            </a:r>
            <a:r>
              <a:rPr lang="pl-PL" dirty="0" err="1">
                <a:latin typeface="Calibri" pitchFamily="34" charset="0"/>
              </a:rPr>
              <a:t>clients</a:t>
            </a:r>
            <a:endParaRPr lang="pl-PL" dirty="0">
              <a:latin typeface="Calibri" pitchFamily="34" charset="0"/>
            </a:endParaRPr>
          </a:p>
        </p:txBody>
      </p:sp>
      <p:sp>
        <p:nvSpPr>
          <p:cNvPr id="87" name="Prostokąt zaokrąglony 86"/>
          <p:cNvSpPr/>
          <p:nvPr/>
        </p:nvSpPr>
        <p:spPr>
          <a:xfrm>
            <a:off x="1437120" y="3059987"/>
            <a:ext cx="4507200" cy="1110357"/>
          </a:xfrm>
          <a:prstGeom prst="roundRect">
            <a:avLst>
              <a:gd name="adj" fmla="val 11331"/>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88" name="Strzałka w górę i w dół 87"/>
          <p:cNvSpPr/>
          <p:nvPr/>
        </p:nvSpPr>
        <p:spPr>
          <a:xfrm>
            <a:off x="4245121" y="4170344"/>
            <a:ext cx="131040" cy="326914"/>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89" name="Prostokąt zaokrąglony 88"/>
          <p:cNvSpPr/>
          <p:nvPr/>
        </p:nvSpPr>
        <p:spPr bwMode="auto">
          <a:xfrm>
            <a:off x="1241281" y="5346947"/>
            <a:ext cx="6138720" cy="1175163"/>
          </a:xfrm>
          <a:prstGeom prst="roundRect">
            <a:avLst>
              <a:gd name="adj" fmla="val 742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90" name="Prostokąt zaokrąglony 89"/>
          <p:cNvSpPr/>
          <p:nvPr/>
        </p:nvSpPr>
        <p:spPr bwMode="auto">
          <a:xfrm>
            <a:off x="1437121" y="5476561"/>
            <a:ext cx="5747040" cy="326915"/>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70" name="pole tekstowe 41"/>
          <p:cNvSpPr txBox="1">
            <a:spLocks noChangeArrowheads="1"/>
          </p:cNvSpPr>
          <p:nvPr/>
        </p:nvSpPr>
        <p:spPr bwMode="auto">
          <a:xfrm>
            <a:off x="3300918" y="5476561"/>
            <a:ext cx="2097205"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Security Framework</a:t>
            </a:r>
          </a:p>
        </p:txBody>
      </p:sp>
      <p:sp>
        <p:nvSpPr>
          <p:cNvPr id="105" name="Strzałka w górę i w dół 104"/>
          <p:cNvSpPr/>
          <p:nvPr/>
        </p:nvSpPr>
        <p:spPr>
          <a:xfrm>
            <a:off x="4245121" y="5803475"/>
            <a:ext cx="131040" cy="262108"/>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06" name="Prostokąt zaokrąglony 105"/>
          <p:cNvSpPr/>
          <p:nvPr/>
        </p:nvSpPr>
        <p:spPr bwMode="auto">
          <a:xfrm>
            <a:off x="1437121" y="6065583"/>
            <a:ext cx="5747040" cy="326914"/>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73" name="pole tekstowe 41"/>
          <p:cNvSpPr txBox="1">
            <a:spLocks noChangeArrowheads="1"/>
          </p:cNvSpPr>
          <p:nvPr/>
        </p:nvSpPr>
        <p:spPr bwMode="auto">
          <a:xfrm>
            <a:off x="3181067" y="6065583"/>
            <a:ext cx="2467948"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Atomic Service Instances</a:t>
            </a:r>
          </a:p>
        </p:txBody>
      </p:sp>
      <p:sp>
        <p:nvSpPr>
          <p:cNvPr id="108" name="Strzałka w górę i w dół 107"/>
          <p:cNvSpPr/>
          <p:nvPr/>
        </p:nvSpPr>
        <p:spPr>
          <a:xfrm>
            <a:off x="4245121" y="4824173"/>
            <a:ext cx="131040" cy="65238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9475" name="pole tekstowe 110"/>
          <p:cNvSpPr txBox="1">
            <a:spLocks noChangeArrowheads="1"/>
          </p:cNvSpPr>
          <p:nvPr/>
        </p:nvSpPr>
        <p:spPr bwMode="auto">
          <a:xfrm>
            <a:off x="6596641" y="5062133"/>
            <a:ext cx="1176480" cy="250586"/>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Public internet</a:t>
            </a:r>
          </a:p>
        </p:txBody>
      </p:sp>
      <p:sp>
        <p:nvSpPr>
          <p:cNvPr id="19476" name="pole tekstowe 11"/>
          <p:cNvSpPr txBox="1">
            <a:spLocks noChangeArrowheads="1"/>
          </p:cNvSpPr>
          <p:nvPr/>
        </p:nvSpPr>
        <p:spPr bwMode="auto">
          <a:xfrm>
            <a:off x="5944320" y="3386902"/>
            <a:ext cx="1435680" cy="544377"/>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(or any authorized user capable of presenting a valid security token)</a:t>
            </a:r>
          </a:p>
        </p:txBody>
      </p:sp>
      <p:sp>
        <p:nvSpPr>
          <p:cNvPr id="31" name="Title 1"/>
          <p:cNvSpPr txBox="1">
            <a:spLocks/>
          </p:cNvSpPr>
          <p:nvPr/>
        </p:nvSpPr>
        <p:spPr>
          <a:xfrm>
            <a:off x="1332000" y="14400"/>
            <a:ext cx="6984000" cy="1036800"/>
          </a:xfrm>
          <a:prstGeom prst="rect">
            <a:avLst/>
          </a:prstGeom>
        </p:spPr>
        <p:txBody>
          <a:bodyPr anchor="ctr" anchorCtr="0"/>
          <a:lstStyle/>
          <a:p>
            <a:pPr algn="ctr">
              <a:spcBef>
                <a:spcPct val="0"/>
              </a:spcBef>
              <a:defRPr/>
            </a:pPr>
            <a:r>
              <a:rPr lang="pl-PL" sz="3200" dirty="0">
                <a:solidFill>
                  <a:schemeClr val="tx2">
                    <a:satMod val="130000"/>
                  </a:schemeClr>
                </a:solidFill>
                <a:effectLst>
                  <a:outerShdw blurRad="38100" dist="38100" dir="2700000" algn="tl">
                    <a:srgbClr val="000000">
                      <a:alpha val="43137"/>
                    </a:srgbClr>
                  </a:outerShdw>
                </a:effectLst>
                <a:latin typeface="+mj-lt"/>
                <a:ea typeface="+mj-ea"/>
                <a:cs typeface="+mj-cs"/>
              </a:rPr>
              <a:t>Security </a:t>
            </a:r>
            <a:r>
              <a:rPr lang="en-US" sz="3200" dirty="0">
                <a:solidFill>
                  <a:schemeClr val="tx2">
                    <a:satMod val="130000"/>
                  </a:schemeClr>
                </a:solidFill>
                <a:effectLst>
                  <a:outerShdw blurRad="38100" dist="38100" dir="2700000" algn="tl">
                    <a:srgbClr val="000000">
                      <a:alpha val="43137"/>
                    </a:srgbClr>
                  </a:outerShdw>
                </a:effectLst>
                <a:latin typeface="+mj-lt"/>
                <a:ea typeface="+mj-ea"/>
                <a:cs typeface="+mj-cs"/>
              </a:rPr>
              <a:t>f</a:t>
            </a:r>
            <a:r>
              <a:rPr lang="pl-PL" sz="3200" dirty="0" err="1">
                <a:solidFill>
                  <a:schemeClr val="tx2">
                    <a:satMod val="130000"/>
                  </a:schemeClr>
                </a:solidFill>
                <a:effectLst>
                  <a:outerShdw blurRad="38100" dist="38100" dir="2700000" algn="tl">
                    <a:srgbClr val="000000">
                      <a:alpha val="43137"/>
                    </a:srgbClr>
                  </a:outerShdw>
                </a:effectLst>
                <a:latin typeface="+mj-lt"/>
                <a:ea typeface="+mj-ea"/>
                <a:cs typeface="+mj-cs"/>
              </a:rPr>
              <a:t>ramework</a:t>
            </a:r>
            <a:endParaRPr lang="en-US" sz="32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306391983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GB" sz="3200" dirty="0"/>
              <a:t>Security Policies</a:t>
            </a:r>
            <a:endParaRPr lang="pl-PL" sz="3200" dirty="0"/>
          </a:p>
        </p:txBody>
      </p:sp>
      <p:sp>
        <p:nvSpPr>
          <p:cNvPr id="4" name="Content Placeholder 2"/>
          <p:cNvSpPr>
            <a:spLocks noGrp="1"/>
          </p:cNvSpPr>
          <p:nvPr/>
        </p:nvSpPr>
        <p:spPr>
          <a:xfrm>
            <a:off x="3779912" y="1412776"/>
            <a:ext cx="5050904" cy="47091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GB" sz="2400" dirty="0" smtClean="0"/>
              <a:t>Allowing developers to decide whether to grant access to a VPH-Share app</a:t>
            </a:r>
            <a:r>
              <a:rPr lang="pl-PL" sz="2400" dirty="0" err="1" smtClean="0"/>
              <a:t>lications</a:t>
            </a:r>
            <a:r>
              <a:rPr lang="en-GB" sz="2400" dirty="0" smtClean="0"/>
              <a:t> or not</a:t>
            </a:r>
          </a:p>
          <a:p>
            <a:pPr algn="just"/>
            <a:r>
              <a:rPr lang="en-GB" sz="2400" dirty="0" smtClean="0"/>
              <a:t>Policy definition </a:t>
            </a:r>
            <a:r>
              <a:rPr lang="pl-PL" sz="2400" dirty="0" err="1" smtClean="0"/>
              <a:t>can</a:t>
            </a:r>
            <a:r>
              <a:rPr lang="pl-PL" sz="2400" dirty="0" smtClean="0"/>
              <a:t> be </a:t>
            </a:r>
            <a:r>
              <a:rPr lang="pl-PL" sz="2400" dirty="0" err="1" smtClean="0"/>
              <a:t>established</a:t>
            </a:r>
            <a:r>
              <a:rPr lang="pl-PL" sz="2400" dirty="0" smtClean="0"/>
              <a:t> </a:t>
            </a:r>
            <a:r>
              <a:rPr lang="en-GB" sz="2400" dirty="0" smtClean="0"/>
              <a:t>during app registration but can </a:t>
            </a:r>
            <a:r>
              <a:rPr lang="pl-PL" sz="2400" dirty="0" err="1" smtClean="0"/>
              <a:t>also</a:t>
            </a:r>
            <a:r>
              <a:rPr lang="pl-PL" sz="2400" dirty="0" smtClean="0"/>
              <a:t> </a:t>
            </a:r>
            <a:r>
              <a:rPr lang="en-GB" sz="2400" dirty="0" smtClean="0"/>
              <a:t>be modified later through </a:t>
            </a:r>
            <a:r>
              <a:rPr lang="pl-PL" sz="2400" dirty="0" smtClean="0"/>
              <a:t>the GUI</a:t>
            </a:r>
            <a:endParaRPr lang="en-GB" sz="2400" dirty="0" smtClean="0"/>
          </a:p>
          <a:p>
            <a:pPr algn="just"/>
            <a:r>
              <a:rPr lang="en-GB" sz="2400" dirty="0" smtClean="0"/>
              <a:t>All policies </a:t>
            </a:r>
            <a:r>
              <a:rPr lang="pl-PL" sz="2400" dirty="0" err="1" smtClean="0"/>
              <a:t>are</a:t>
            </a:r>
            <a:r>
              <a:rPr lang="pl-PL" sz="2400" dirty="0" smtClean="0"/>
              <a:t> </a:t>
            </a:r>
            <a:r>
              <a:rPr lang="en-GB" sz="2400" dirty="0" smtClean="0"/>
              <a:t>stored in the Atmosphere Internal Registry</a:t>
            </a:r>
            <a:r>
              <a:rPr lang="pl-PL" sz="2400" dirty="0" smtClean="0"/>
              <a:t> via the </a:t>
            </a:r>
            <a:r>
              <a:rPr lang="pl-PL" sz="2400" dirty="0" err="1" smtClean="0"/>
              <a:t>Cloud</a:t>
            </a:r>
            <a:r>
              <a:rPr lang="pl-PL" sz="2400" dirty="0" smtClean="0"/>
              <a:t> </a:t>
            </a:r>
            <a:r>
              <a:rPr lang="pl-PL" sz="2400" dirty="0" err="1" smtClean="0"/>
              <a:t>Facade</a:t>
            </a:r>
            <a:endParaRPr lang="en-GB" sz="2400" dirty="0" smtClean="0"/>
          </a:p>
          <a:p>
            <a:pPr algn="just"/>
            <a:r>
              <a:rPr lang="en-GB" sz="2400" dirty="0" smtClean="0"/>
              <a:t>Appropriate policies </a:t>
            </a:r>
            <a:r>
              <a:rPr lang="pl-PL" sz="2400" dirty="0" err="1" smtClean="0"/>
              <a:t>are</a:t>
            </a:r>
            <a:r>
              <a:rPr lang="pl-PL" sz="2400" dirty="0" smtClean="0"/>
              <a:t> </a:t>
            </a:r>
            <a:r>
              <a:rPr lang="en-GB" sz="2400" dirty="0" smtClean="0"/>
              <a:t>deployed through the Security Agent and stored locally</a:t>
            </a:r>
          </a:p>
          <a:p>
            <a:endParaRPr lang="en-GB" dirty="0"/>
          </a:p>
        </p:txBody>
      </p:sp>
      <p:pic>
        <p:nvPicPr>
          <p:cNvPr id="5" name="Picture 2"/>
          <p:cNvPicPr>
            <a:picLocks noChangeAspect="1" noChangeArrowheads="1"/>
          </p:cNvPicPr>
          <p:nvPr/>
        </p:nvPicPr>
        <p:blipFill>
          <a:blip r:embed="rId2" cstate="print"/>
          <a:srcRect/>
          <a:stretch>
            <a:fillRect/>
          </a:stretch>
        </p:blipFill>
        <p:spPr bwMode="auto">
          <a:xfrm>
            <a:off x="117546" y="1945431"/>
            <a:ext cx="3662366" cy="3191049"/>
          </a:xfrm>
          <a:prstGeom prst="rect">
            <a:avLst/>
          </a:prstGeom>
          <a:noFill/>
          <a:ln w="9525">
            <a:noFill/>
            <a:miter lim="800000"/>
            <a:headEnd/>
            <a:tailEnd/>
          </a:ln>
        </p:spPr>
      </p:pic>
    </p:spTree>
    <p:extLst>
      <p:ext uri="{BB962C8B-B14F-4D97-AF65-F5344CB8AC3E}">
        <p14:creationId xmlns:p14="http://schemas.microsoft.com/office/powerpoint/2010/main" val="989795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29303" y="44624"/>
            <a:ext cx="7187113" cy="1143000"/>
          </a:xfrm>
        </p:spPr>
        <p:txBody>
          <a:bodyPr/>
          <a:lstStyle/>
          <a:p>
            <a:r>
              <a:rPr lang="pl-PL" sz="3200" dirty="0" smtClean="0"/>
              <a:t>VPH-</a:t>
            </a:r>
            <a:r>
              <a:rPr lang="pl-PL" sz="3200" dirty="0" err="1" smtClean="0"/>
              <a:t>Share</a:t>
            </a:r>
            <a:r>
              <a:rPr lang="pl-PL" sz="3200" dirty="0" smtClean="0"/>
              <a:t> Master Interface: </a:t>
            </a:r>
            <a:r>
              <a:rPr lang="pl-PL" sz="3200" dirty="0" err="1" smtClean="0"/>
              <a:t>integrated</a:t>
            </a:r>
            <a:r>
              <a:rPr lang="pl-PL" sz="3200" dirty="0" smtClean="0"/>
              <a:t> </a:t>
            </a:r>
            <a:r>
              <a:rPr lang="pl-PL" sz="3200" dirty="0" err="1" smtClean="0"/>
              <a:t>security</a:t>
            </a:r>
            <a:endParaRPr lang="en-US" sz="3200" dirty="0" smtClean="0"/>
          </a:p>
        </p:txBody>
      </p:sp>
      <p:sp>
        <p:nvSpPr>
          <p:cNvPr id="25" name="Prostokąt zaokrąglony 24"/>
          <p:cNvSpPr/>
          <p:nvPr/>
        </p:nvSpPr>
        <p:spPr bwMode="auto">
          <a:xfrm>
            <a:off x="486605" y="2780929"/>
            <a:ext cx="2069171" cy="263903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2" name="Grupa 289"/>
          <p:cNvGrpSpPr>
            <a:grpSpLocks/>
          </p:cNvGrpSpPr>
          <p:nvPr/>
        </p:nvGrpSpPr>
        <p:grpSpPr bwMode="auto">
          <a:xfrm>
            <a:off x="820927" y="2636912"/>
            <a:ext cx="1537886" cy="277000"/>
            <a:chOff x="2392910" y="1835620"/>
            <a:chExt cx="2191279" cy="305238"/>
          </a:xfrm>
        </p:grpSpPr>
        <p:sp>
          <p:nvSpPr>
            <p:cNvPr id="21" name="Prostokąt zaokrąglony 20"/>
            <p:cNvSpPr/>
            <p:nvPr/>
          </p:nvSpPr>
          <p:spPr bwMode="auto">
            <a:xfrm>
              <a:off x="2392910" y="1835620"/>
              <a:ext cx="206151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pole tekstowe 291"/>
            <p:cNvSpPr txBox="1">
              <a:spLocks noChangeArrowheads="1"/>
            </p:cNvSpPr>
            <p:nvPr/>
          </p:nvSpPr>
          <p:spPr bwMode="auto">
            <a:xfrm>
              <a:off x="2402397" y="1835620"/>
              <a:ext cx="2181792" cy="288279"/>
            </a:xfrm>
            <a:prstGeom prst="rect">
              <a:avLst/>
            </a:prstGeom>
            <a:noFill/>
            <a:ln w="9525">
              <a:noFill/>
              <a:miter lim="800000"/>
              <a:headEnd/>
              <a:tailEnd/>
            </a:ln>
          </p:spPr>
          <p:txBody>
            <a:bodyPr wrap="square">
              <a:spAutoFit/>
            </a:bodyPr>
            <a:lstStyle/>
            <a:p>
              <a:r>
                <a:rPr lang="pl-PL" sz="1100">
                  <a:latin typeface="Calibri" pitchFamily="34" charset="0"/>
                </a:rPr>
                <a:t>VPH-Share Master </a:t>
              </a:r>
              <a:r>
                <a:rPr lang="pl-PL" sz="1100" smtClean="0">
                  <a:latin typeface="Calibri" pitchFamily="34" charset="0"/>
                </a:rPr>
                <a:t>Int.</a:t>
              </a:r>
              <a:endParaRPr lang="en-US" sz="1100">
                <a:latin typeface="Calibri" pitchFamily="34" charset="0"/>
              </a:endParaRPr>
            </a:p>
          </p:txBody>
        </p:sp>
      </p:grpSp>
      <p:grpSp>
        <p:nvGrpSpPr>
          <p:cNvPr id="3" name="Grupa 28"/>
          <p:cNvGrpSpPr/>
          <p:nvPr/>
        </p:nvGrpSpPr>
        <p:grpSpPr>
          <a:xfrm>
            <a:off x="539553" y="3068960"/>
            <a:ext cx="1958230" cy="720080"/>
            <a:chOff x="467544" y="4168775"/>
            <a:chExt cx="1958230" cy="720080"/>
          </a:xfrm>
        </p:grpSpPr>
        <p:sp>
          <p:nvSpPr>
            <p:cNvPr id="27" name="Prostokąt zaokrąglony 300"/>
            <p:cNvSpPr/>
            <p:nvPr/>
          </p:nvSpPr>
          <p:spPr bwMode="auto">
            <a:xfrm>
              <a:off x="526554" y="4168775"/>
              <a:ext cx="1827212" cy="720080"/>
            </a:xfrm>
            <a:prstGeom prst="roundRect">
              <a:avLst>
                <a:gd name="adj" fmla="val 8067"/>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28" name="pole tekstowe 303"/>
            <p:cNvSpPr txBox="1">
              <a:spLocks noChangeArrowheads="1"/>
            </p:cNvSpPr>
            <p:nvPr/>
          </p:nvSpPr>
          <p:spPr bwMode="auto">
            <a:xfrm>
              <a:off x="467544" y="4168775"/>
              <a:ext cx="1958230"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Authentication widget</a:t>
              </a:r>
              <a:endParaRPr lang="pl-PL" sz="1100">
                <a:latin typeface="Calibri" pitchFamily="34" charset="0"/>
              </a:endParaRPr>
            </a:p>
          </p:txBody>
        </p:sp>
      </p:grpSp>
      <p:sp>
        <p:nvSpPr>
          <p:cNvPr id="30" name="Prostokąt zaokrąglony 300"/>
          <p:cNvSpPr/>
          <p:nvPr/>
        </p:nvSpPr>
        <p:spPr bwMode="auto">
          <a:xfrm>
            <a:off x="576167" y="4005064"/>
            <a:ext cx="1849607" cy="25303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4" name="Grupa 35"/>
          <p:cNvGrpSpPr/>
          <p:nvPr/>
        </p:nvGrpSpPr>
        <p:grpSpPr>
          <a:xfrm>
            <a:off x="813322" y="3356992"/>
            <a:ext cx="1382414" cy="254426"/>
            <a:chOff x="3736180" y="3590033"/>
            <a:chExt cx="1382414" cy="254426"/>
          </a:xfrm>
        </p:grpSpPr>
        <p:sp>
          <p:nvSpPr>
            <p:cNvPr id="32" name="Prostokąt zaokrąglony 31"/>
            <p:cNvSpPr/>
            <p:nvPr/>
          </p:nvSpPr>
          <p:spPr bwMode="auto">
            <a:xfrm>
              <a:off x="3750195" y="3590033"/>
              <a:ext cx="1368399" cy="254426"/>
            </a:xfrm>
            <a:prstGeom prst="roundRect">
              <a:avLst>
                <a:gd name="adj" fmla="val 8462"/>
              </a:avLst>
            </a:prstGeom>
            <a:solidFill>
              <a:srgbClr val="FFFF00">
                <a:alpha val="60000"/>
              </a:srgbClr>
            </a:solidFill>
            <a:ln w="127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33" name="pole tekstowe 303"/>
            <p:cNvSpPr txBox="1">
              <a:spLocks noChangeArrowheads="1"/>
            </p:cNvSpPr>
            <p:nvPr/>
          </p:nvSpPr>
          <p:spPr bwMode="auto">
            <a:xfrm>
              <a:off x="3736180" y="3590033"/>
              <a:ext cx="1382414" cy="25400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Login feature</a:t>
              </a:r>
              <a:endParaRPr lang="pl-PL" sz="1100">
                <a:latin typeface="Calibri" pitchFamily="34" charset="0"/>
              </a:endParaRPr>
            </a:p>
          </p:txBody>
        </p:sp>
      </p:grpSp>
      <p:grpSp>
        <p:nvGrpSpPr>
          <p:cNvPr id="5" name="Grupa 192"/>
          <p:cNvGrpSpPr/>
          <p:nvPr/>
        </p:nvGrpSpPr>
        <p:grpSpPr>
          <a:xfrm>
            <a:off x="1187624" y="1340768"/>
            <a:ext cx="705414" cy="779290"/>
            <a:chOff x="1155891" y="1263986"/>
            <a:chExt cx="705414" cy="779290"/>
          </a:xfrm>
        </p:grpSpPr>
        <p:sp>
          <p:nvSpPr>
            <p:cNvPr id="110" name="pole tekstowe 196"/>
            <p:cNvSpPr txBox="1">
              <a:spLocks noChangeArrowheads="1"/>
            </p:cNvSpPr>
            <p:nvPr/>
          </p:nvSpPr>
          <p:spPr bwMode="auto">
            <a:xfrm>
              <a:off x="1155891" y="1797055"/>
              <a:ext cx="705414" cy="246221"/>
            </a:xfrm>
            <a:prstGeom prst="rect">
              <a:avLst/>
            </a:prstGeom>
            <a:noFill/>
            <a:ln w="9525">
              <a:noFill/>
              <a:miter lim="800000"/>
              <a:headEnd/>
              <a:tailEnd/>
            </a:ln>
          </p:spPr>
          <p:txBody>
            <a:bodyPr>
              <a:spAutoFit/>
            </a:bodyPr>
            <a:lstStyle/>
            <a:p>
              <a:pPr algn="ctr"/>
              <a:r>
                <a:rPr lang="pl-PL" sz="1000">
                  <a:latin typeface="Calibri" pitchFamily="34" charset="0"/>
                </a:rPr>
                <a:t>Admin</a:t>
              </a:r>
            </a:p>
          </p:txBody>
        </p:sp>
        <p:sp>
          <p:nvSpPr>
            <p:cNvPr id="111" name="Prostokąt zaokrąglony 110"/>
            <p:cNvSpPr/>
            <p:nvPr/>
          </p:nvSpPr>
          <p:spPr bwMode="auto">
            <a:xfrm>
              <a:off x="1210066" y="1263986"/>
              <a:ext cx="59184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13" name="Obraz 198" descr="admin.png"/>
            <p:cNvPicPr>
              <a:picLocks noChangeAspect="1"/>
            </p:cNvPicPr>
            <p:nvPr/>
          </p:nvPicPr>
          <p:blipFill>
            <a:blip r:embed="rId2" cstate="print"/>
            <a:srcRect/>
            <a:stretch>
              <a:fillRect/>
            </a:stretch>
          </p:blipFill>
          <p:spPr bwMode="auto">
            <a:xfrm>
              <a:off x="1340491" y="1335258"/>
              <a:ext cx="357777" cy="473894"/>
            </a:xfrm>
            <a:prstGeom prst="rect">
              <a:avLst/>
            </a:prstGeom>
            <a:noFill/>
            <a:ln w="9525">
              <a:noFill/>
              <a:miter lim="800000"/>
              <a:headEnd/>
              <a:tailEnd/>
            </a:ln>
          </p:spPr>
        </p:pic>
      </p:grpSp>
      <p:grpSp>
        <p:nvGrpSpPr>
          <p:cNvPr id="6" name="Grupa 190"/>
          <p:cNvGrpSpPr/>
          <p:nvPr/>
        </p:nvGrpSpPr>
        <p:grpSpPr>
          <a:xfrm>
            <a:off x="476984" y="1340768"/>
            <a:ext cx="710640" cy="771722"/>
            <a:chOff x="795346" y="2093513"/>
            <a:chExt cx="710640" cy="771722"/>
          </a:xfrm>
        </p:grpSpPr>
        <p:sp>
          <p:nvSpPr>
            <p:cNvPr id="103" name="pole tekstowe 191"/>
            <p:cNvSpPr txBox="1">
              <a:spLocks noChangeArrowheads="1"/>
            </p:cNvSpPr>
            <p:nvPr/>
          </p:nvSpPr>
          <p:spPr bwMode="auto">
            <a:xfrm>
              <a:off x="795346" y="2626708"/>
              <a:ext cx="710640" cy="238527"/>
            </a:xfrm>
            <a:prstGeom prst="rect">
              <a:avLst/>
            </a:prstGeom>
            <a:noFill/>
            <a:ln w="9525">
              <a:noFill/>
              <a:miter lim="800000"/>
              <a:headEnd/>
              <a:tailEnd/>
            </a:ln>
          </p:spPr>
          <p:txBody>
            <a:bodyPr>
              <a:spAutoFit/>
            </a:bodyPr>
            <a:lstStyle/>
            <a:p>
              <a:pPr algn="ctr"/>
              <a:r>
                <a:rPr lang="pl-PL" sz="950">
                  <a:latin typeface="Calibri" pitchFamily="34" charset="0"/>
                </a:rPr>
                <a:t>Developer</a:t>
              </a:r>
            </a:p>
          </p:txBody>
        </p:sp>
        <p:sp>
          <p:nvSpPr>
            <p:cNvPr id="104" name="Prostokąt zaokrąglony 103"/>
            <p:cNvSpPr/>
            <p:nvPr/>
          </p:nvSpPr>
          <p:spPr bwMode="auto">
            <a:xfrm>
              <a:off x="854385"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14" name="Obraz 199" descr="admin.png"/>
            <p:cNvPicPr>
              <a:picLocks noChangeAspect="1"/>
            </p:cNvPicPr>
            <p:nvPr/>
          </p:nvPicPr>
          <p:blipFill>
            <a:blip r:embed="rId3" cstate="print"/>
            <a:srcRect/>
            <a:stretch>
              <a:fillRect/>
            </a:stretch>
          </p:blipFill>
          <p:spPr bwMode="auto">
            <a:xfrm>
              <a:off x="967032" y="2171020"/>
              <a:ext cx="357777" cy="457240"/>
            </a:xfrm>
            <a:prstGeom prst="rect">
              <a:avLst/>
            </a:prstGeom>
            <a:noFill/>
            <a:ln w="9525">
              <a:noFill/>
              <a:miter lim="800000"/>
              <a:headEnd/>
              <a:tailEnd/>
            </a:ln>
          </p:spPr>
        </p:pic>
      </p:grpSp>
      <p:grpSp>
        <p:nvGrpSpPr>
          <p:cNvPr id="7" name="Grupa 191"/>
          <p:cNvGrpSpPr/>
          <p:nvPr/>
        </p:nvGrpSpPr>
        <p:grpSpPr>
          <a:xfrm>
            <a:off x="1935189" y="1340768"/>
            <a:ext cx="652320" cy="779416"/>
            <a:chOff x="1564306" y="2093513"/>
            <a:chExt cx="652320" cy="779416"/>
          </a:xfrm>
        </p:grpSpPr>
        <p:sp>
          <p:nvSpPr>
            <p:cNvPr id="105" name="Prostokąt zaokrąglony 104"/>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115" name="Obraz 200" descr="admin.png"/>
            <p:cNvPicPr>
              <a:picLocks noChangeAspect="1"/>
            </p:cNvPicPr>
            <p:nvPr/>
          </p:nvPicPr>
          <p:blipFill>
            <a:blip r:embed="rId4" cstate="print"/>
            <a:srcRect/>
            <a:stretch>
              <a:fillRect/>
            </a:stretch>
          </p:blipFill>
          <p:spPr bwMode="auto">
            <a:xfrm>
              <a:off x="1707933" y="2171020"/>
              <a:ext cx="356632" cy="457240"/>
            </a:xfrm>
            <a:prstGeom prst="rect">
              <a:avLst/>
            </a:prstGeom>
            <a:noFill/>
            <a:ln w="9525">
              <a:noFill/>
              <a:miter lim="800000"/>
              <a:headEnd/>
              <a:tailEnd/>
            </a:ln>
          </p:spPr>
        </p:pic>
      </p:grpSp>
      <p:sp>
        <p:nvSpPr>
          <p:cNvPr id="118" name="pole tekstowe 303"/>
          <p:cNvSpPr txBox="1">
            <a:spLocks noChangeArrowheads="1"/>
          </p:cNvSpPr>
          <p:nvPr/>
        </p:nvSpPr>
        <p:spPr bwMode="auto">
          <a:xfrm>
            <a:off x="526150" y="4005064"/>
            <a:ext cx="1958230"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Portlet</a:t>
            </a:r>
            <a:endParaRPr lang="pl-PL" sz="1100">
              <a:latin typeface="Calibri" pitchFamily="34" charset="0"/>
            </a:endParaRPr>
          </a:p>
        </p:txBody>
      </p:sp>
      <p:sp>
        <p:nvSpPr>
          <p:cNvPr id="120" name="Prostokąt zaokrąglony 300"/>
          <p:cNvSpPr/>
          <p:nvPr/>
        </p:nvSpPr>
        <p:spPr bwMode="auto">
          <a:xfrm>
            <a:off x="589569" y="4328095"/>
            <a:ext cx="1849607" cy="25303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21" name="pole tekstowe 303"/>
          <p:cNvSpPr txBox="1">
            <a:spLocks noChangeArrowheads="1"/>
          </p:cNvSpPr>
          <p:nvPr/>
        </p:nvSpPr>
        <p:spPr bwMode="auto">
          <a:xfrm>
            <a:off x="539552" y="4328095"/>
            <a:ext cx="1958230"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Portlet</a:t>
            </a:r>
            <a:endParaRPr lang="pl-PL" sz="1100">
              <a:latin typeface="Calibri" pitchFamily="34" charset="0"/>
            </a:endParaRPr>
          </a:p>
        </p:txBody>
      </p:sp>
      <p:sp>
        <p:nvSpPr>
          <p:cNvPr id="123" name="Prostokąt zaokrąglony 300"/>
          <p:cNvSpPr/>
          <p:nvPr/>
        </p:nvSpPr>
        <p:spPr bwMode="auto">
          <a:xfrm>
            <a:off x="589569" y="4653136"/>
            <a:ext cx="1849607" cy="25303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24" name="pole tekstowe 303"/>
          <p:cNvSpPr txBox="1">
            <a:spLocks noChangeArrowheads="1"/>
          </p:cNvSpPr>
          <p:nvPr/>
        </p:nvSpPr>
        <p:spPr bwMode="auto">
          <a:xfrm>
            <a:off x="539552" y="4653136"/>
            <a:ext cx="1958230"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Portlet</a:t>
            </a:r>
            <a:endParaRPr lang="pl-PL" sz="1100">
              <a:latin typeface="Calibri" pitchFamily="34" charset="0"/>
            </a:endParaRPr>
          </a:p>
        </p:txBody>
      </p:sp>
      <p:sp>
        <p:nvSpPr>
          <p:cNvPr id="129" name="Prostokąt zaokrąglony 300"/>
          <p:cNvSpPr/>
          <p:nvPr/>
        </p:nvSpPr>
        <p:spPr bwMode="auto">
          <a:xfrm>
            <a:off x="589569" y="4976167"/>
            <a:ext cx="1849607" cy="25303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30" name="pole tekstowe 303"/>
          <p:cNvSpPr txBox="1">
            <a:spLocks noChangeArrowheads="1"/>
          </p:cNvSpPr>
          <p:nvPr/>
        </p:nvSpPr>
        <p:spPr bwMode="auto">
          <a:xfrm>
            <a:off x="539552" y="4976167"/>
            <a:ext cx="1958230"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Portlet</a:t>
            </a:r>
            <a:endParaRPr lang="pl-PL" sz="1100">
              <a:latin typeface="Calibri" pitchFamily="34" charset="0"/>
            </a:endParaRPr>
          </a:p>
        </p:txBody>
      </p:sp>
      <p:sp>
        <p:nvSpPr>
          <p:cNvPr id="136" name="Prostokąt zaokrąglony 135"/>
          <p:cNvSpPr/>
          <p:nvPr/>
        </p:nvSpPr>
        <p:spPr bwMode="auto">
          <a:xfrm>
            <a:off x="4389864" y="2780930"/>
            <a:ext cx="3422496" cy="1152126"/>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8" name="Grupa 289"/>
          <p:cNvGrpSpPr>
            <a:grpSpLocks/>
          </p:cNvGrpSpPr>
          <p:nvPr/>
        </p:nvGrpSpPr>
        <p:grpSpPr bwMode="auto">
          <a:xfrm>
            <a:off x="5122346" y="2636912"/>
            <a:ext cx="2113950" cy="277000"/>
            <a:chOff x="2392910" y="1835620"/>
            <a:chExt cx="3012092" cy="305238"/>
          </a:xfrm>
        </p:grpSpPr>
        <p:sp>
          <p:nvSpPr>
            <p:cNvPr id="138" name="Prostokąt zaokrąglony 137"/>
            <p:cNvSpPr/>
            <p:nvPr/>
          </p:nvSpPr>
          <p:spPr bwMode="auto">
            <a:xfrm>
              <a:off x="2392910" y="1835620"/>
              <a:ext cx="280688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 name="pole tekstowe 291"/>
            <p:cNvSpPr txBox="1">
              <a:spLocks noChangeArrowheads="1"/>
            </p:cNvSpPr>
            <p:nvPr/>
          </p:nvSpPr>
          <p:spPr bwMode="auto">
            <a:xfrm>
              <a:off x="2402397" y="1835621"/>
              <a:ext cx="3002605" cy="288279"/>
            </a:xfrm>
            <a:prstGeom prst="rect">
              <a:avLst/>
            </a:prstGeom>
            <a:noFill/>
            <a:ln w="9525">
              <a:noFill/>
              <a:miter lim="800000"/>
              <a:headEnd/>
              <a:tailEnd/>
            </a:ln>
          </p:spPr>
          <p:txBody>
            <a:bodyPr wrap="square">
              <a:spAutoFit/>
            </a:bodyPr>
            <a:lstStyle/>
            <a:p>
              <a:r>
                <a:rPr lang="pl-PL" sz="1100" smtClean="0">
                  <a:latin typeface="Calibri" pitchFamily="34" charset="0"/>
                </a:rPr>
                <a:t>BiomedTown Identity Provider</a:t>
              </a:r>
              <a:endParaRPr lang="en-US" sz="1100">
                <a:latin typeface="Calibri" pitchFamily="34" charset="0"/>
              </a:endParaRPr>
            </a:p>
          </p:txBody>
        </p:sp>
      </p:grpSp>
      <p:sp>
        <p:nvSpPr>
          <p:cNvPr id="151" name="Prostokąt zaokrąglony 300"/>
          <p:cNvSpPr/>
          <p:nvPr/>
        </p:nvSpPr>
        <p:spPr bwMode="auto">
          <a:xfrm>
            <a:off x="4644008" y="3068959"/>
            <a:ext cx="1772970" cy="648074"/>
          </a:xfrm>
          <a:prstGeom prst="roundRect">
            <a:avLst>
              <a:gd name="adj" fmla="val 8067"/>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53" name="pole tekstowe 303"/>
          <p:cNvSpPr txBox="1">
            <a:spLocks noChangeArrowheads="1"/>
          </p:cNvSpPr>
          <p:nvPr/>
        </p:nvSpPr>
        <p:spPr bwMode="auto">
          <a:xfrm>
            <a:off x="4644008" y="3068960"/>
            <a:ext cx="1891268"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Authentication service</a:t>
            </a:r>
            <a:endParaRPr lang="pl-PL" sz="1100">
              <a:latin typeface="Calibri" pitchFamily="34" charset="0"/>
            </a:endParaRPr>
          </a:p>
        </p:txBody>
      </p:sp>
      <p:grpSp>
        <p:nvGrpSpPr>
          <p:cNvPr id="9" name="Grupa 74"/>
          <p:cNvGrpSpPr/>
          <p:nvPr/>
        </p:nvGrpSpPr>
        <p:grpSpPr>
          <a:xfrm>
            <a:off x="2425774" y="2996952"/>
            <a:ext cx="2190224" cy="338554"/>
            <a:chOff x="2425774" y="2996952"/>
            <a:chExt cx="2190224" cy="338554"/>
          </a:xfrm>
        </p:grpSpPr>
        <p:cxnSp>
          <p:nvCxnSpPr>
            <p:cNvPr id="167" name="Łącznik prosty 84"/>
            <p:cNvCxnSpPr/>
            <p:nvPr/>
          </p:nvCxnSpPr>
          <p:spPr>
            <a:xfrm>
              <a:off x="2425774" y="3335506"/>
              <a:ext cx="2190224"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173" name="pole tekstowe 291"/>
            <p:cNvSpPr txBox="1">
              <a:spLocks noChangeArrowheads="1"/>
            </p:cNvSpPr>
            <p:nvPr/>
          </p:nvSpPr>
          <p:spPr bwMode="auto">
            <a:xfrm>
              <a:off x="2860914" y="2996952"/>
              <a:ext cx="1207030" cy="338554"/>
            </a:xfrm>
            <a:prstGeom prst="rect">
              <a:avLst/>
            </a:prstGeom>
            <a:noFill/>
            <a:ln w="9525">
              <a:noFill/>
              <a:miter lim="800000"/>
              <a:headEnd/>
              <a:tailEnd/>
            </a:ln>
          </p:spPr>
          <p:txBody>
            <a:bodyPr wrap="square">
              <a:spAutoFit/>
            </a:bodyPr>
            <a:lstStyle/>
            <a:p>
              <a:pPr algn="ctr"/>
              <a:r>
                <a:rPr lang="pl-PL" sz="800" smtClean="0">
                  <a:latin typeface="Calibri" pitchFamily="34" charset="0"/>
                </a:rPr>
                <a:t>2. Open login window and delegate credentials</a:t>
              </a:r>
            </a:p>
          </p:txBody>
        </p:sp>
      </p:grpSp>
      <p:sp>
        <p:nvSpPr>
          <p:cNvPr id="183" name="Prostokąt zaokrąglony 182"/>
          <p:cNvSpPr/>
          <p:nvPr/>
        </p:nvSpPr>
        <p:spPr bwMode="auto">
          <a:xfrm>
            <a:off x="4398248" y="4221089"/>
            <a:ext cx="3414112" cy="1697586"/>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10" name="Grupa 289"/>
          <p:cNvGrpSpPr>
            <a:grpSpLocks/>
          </p:cNvGrpSpPr>
          <p:nvPr/>
        </p:nvGrpSpPr>
        <p:grpSpPr bwMode="auto">
          <a:xfrm>
            <a:off x="4860032" y="4077073"/>
            <a:ext cx="2808312" cy="277000"/>
            <a:chOff x="2034360" y="1835621"/>
            <a:chExt cx="4001463" cy="305238"/>
          </a:xfrm>
        </p:grpSpPr>
        <p:sp>
          <p:nvSpPr>
            <p:cNvPr id="186" name="Prostokąt zaokrąglony 185"/>
            <p:cNvSpPr/>
            <p:nvPr/>
          </p:nvSpPr>
          <p:spPr bwMode="auto">
            <a:xfrm>
              <a:off x="2034360" y="1835621"/>
              <a:ext cx="3710090"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7" name="pole tekstowe 291"/>
            <p:cNvSpPr txBox="1">
              <a:spLocks noChangeArrowheads="1"/>
            </p:cNvSpPr>
            <p:nvPr/>
          </p:nvSpPr>
          <p:spPr bwMode="auto">
            <a:xfrm>
              <a:off x="2325733" y="1835621"/>
              <a:ext cx="3710090" cy="288279"/>
            </a:xfrm>
            <a:prstGeom prst="rect">
              <a:avLst/>
            </a:prstGeom>
            <a:noFill/>
            <a:ln w="9525">
              <a:noFill/>
              <a:miter lim="800000"/>
              <a:headEnd/>
              <a:tailEnd/>
            </a:ln>
          </p:spPr>
          <p:txBody>
            <a:bodyPr wrap="square">
              <a:spAutoFit/>
            </a:bodyPr>
            <a:lstStyle/>
            <a:p>
              <a:r>
                <a:rPr lang="pl-PL" sz="1100" smtClean="0">
                  <a:latin typeface="Calibri" pitchFamily="34" charset="0"/>
                </a:rPr>
                <a:t>VPH-Share Atomic Service Instance</a:t>
              </a:r>
              <a:endParaRPr lang="en-US" sz="1100">
                <a:latin typeface="Calibri" pitchFamily="34" charset="0"/>
              </a:endParaRPr>
            </a:p>
          </p:txBody>
        </p:sp>
      </p:grpSp>
      <p:grpSp>
        <p:nvGrpSpPr>
          <p:cNvPr id="11" name="Grupa 187"/>
          <p:cNvGrpSpPr/>
          <p:nvPr/>
        </p:nvGrpSpPr>
        <p:grpSpPr>
          <a:xfrm>
            <a:off x="4615998" y="4499380"/>
            <a:ext cx="873046" cy="1288667"/>
            <a:chOff x="369818" y="4168775"/>
            <a:chExt cx="809422" cy="1039037"/>
          </a:xfrm>
        </p:grpSpPr>
        <p:sp>
          <p:nvSpPr>
            <p:cNvPr id="189" name="Prostokąt zaokrąglony 300"/>
            <p:cNvSpPr/>
            <p:nvPr/>
          </p:nvSpPr>
          <p:spPr bwMode="auto">
            <a:xfrm>
              <a:off x="369818" y="4168776"/>
              <a:ext cx="809422" cy="1039036"/>
            </a:xfrm>
            <a:prstGeom prst="roundRect">
              <a:avLst>
                <a:gd name="adj" fmla="val 8067"/>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90" name="pole tekstowe 303"/>
            <p:cNvSpPr txBox="1">
              <a:spLocks noChangeArrowheads="1"/>
            </p:cNvSpPr>
            <p:nvPr/>
          </p:nvSpPr>
          <p:spPr bwMode="auto">
            <a:xfrm>
              <a:off x="395536" y="4168775"/>
              <a:ext cx="78370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Security</a:t>
              </a:r>
            </a:p>
            <a:p>
              <a:pPr algn="ctr"/>
              <a:r>
                <a:rPr lang="pl-PL" sz="1100" smtClean="0">
                  <a:latin typeface="Calibri" pitchFamily="34" charset="0"/>
                </a:rPr>
                <a:t>Proxy</a:t>
              </a:r>
              <a:endParaRPr lang="pl-PL" sz="1100">
                <a:latin typeface="Calibri" pitchFamily="34" charset="0"/>
              </a:endParaRPr>
            </a:p>
          </p:txBody>
        </p:sp>
      </p:grpSp>
      <p:grpSp>
        <p:nvGrpSpPr>
          <p:cNvPr id="12" name="Grupa 80"/>
          <p:cNvGrpSpPr/>
          <p:nvPr/>
        </p:nvGrpSpPr>
        <p:grpSpPr>
          <a:xfrm>
            <a:off x="589569" y="2192192"/>
            <a:ext cx="2038215" cy="432048"/>
            <a:chOff x="589569" y="2192192"/>
            <a:chExt cx="2038215" cy="432048"/>
          </a:xfrm>
        </p:grpSpPr>
        <p:sp>
          <p:nvSpPr>
            <p:cNvPr id="132" name="pole tekstowe 291"/>
            <p:cNvSpPr txBox="1">
              <a:spLocks noChangeArrowheads="1"/>
            </p:cNvSpPr>
            <p:nvPr/>
          </p:nvSpPr>
          <p:spPr bwMode="auto">
            <a:xfrm>
              <a:off x="1420754" y="2285686"/>
              <a:ext cx="1207030" cy="338554"/>
            </a:xfrm>
            <a:prstGeom prst="rect">
              <a:avLst/>
            </a:prstGeom>
            <a:noFill/>
            <a:ln w="9525">
              <a:noFill/>
              <a:miter lim="800000"/>
              <a:headEnd/>
              <a:tailEnd/>
            </a:ln>
          </p:spPr>
          <p:txBody>
            <a:bodyPr wrap="square">
              <a:spAutoFit/>
            </a:bodyPr>
            <a:lstStyle/>
            <a:p>
              <a:pPr algn="ctr"/>
              <a:r>
                <a:rPr lang="pl-PL" sz="800" smtClean="0">
                  <a:latin typeface="Calibri" pitchFamily="34" charset="0"/>
                </a:rPr>
                <a:t>1. User selects „Log in with BiomedTown”</a:t>
              </a:r>
            </a:p>
          </p:txBody>
        </p:sp>
        <p:grpSp>
          <p:nvGrpSpPr>
            <p:cNvPr id="13" name="Grupa 206"/>
            <p:cNvGrpSpPr/>
            <p:nvPr/>
          </p:nvGrpSpPr>
          <p:grpSpPr>
            <a:xfrm>
              <a:off x="589569" y="2192192"/>
              <a:ext cx="1908213" cy="432048"/>
              <a:chOff x="589569" y="2492896"/>
              <a:chExt cx="1908213" cy="432048"/>
            </a:xfrm>
          </p:grpSpPr>
          <p:cxnSp>
            <p:nvCxnSpPr>
              <p:cNvPr id="194" name="Łącznik prosty 84"/>
              <p:cNvCxnSpPr/>
              <p:nvPr/>
            </p:nvCxnSpPr>
            <p:spPr>
              <a:xfrm>
                <a:off x="1495023" y="2492896"/>
                <a:ext cx="0" cy="432048"/>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a:xfrm>
                <a:off x="589569" y="2492896"/>
                <a:ext cx="1908213"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grpSp>
      </p:grpSp>
      <p:sp>
        <p:nvSpPr>
          <p:cNvPr id="210" name="Schemat blokowy: dysk magnetyczny 209"/>
          <p:cNvSpPr/>
          <p:nvPr/>
        </p:nvSpPr>
        <p:spPr>
          <a:xfrm>
            <a:off x="6791672" y="3068959"/>
            <a:ext cx="672180" cy="648073"/>
          </a:xfrm>
          <a:prstGeom prst="flowChartMagneticDisk">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pole tekstowe 303"/>
          <p:cNvSpPr txBox="1">
            <a:spLocks noChangeArrowheads="1"/>
          </p:cNvSpPr>
          <p:nvPr/>
        </p:nvSpPr>
        <p:spPr bwMode="auto">
          <a:xfrm>
            <a:off x="6732240" y="3294722"/>
            <a:ext cx="827570"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Users and</a:t>
            </a:r>
          </a:p>
          <a:p>
            <a:pPr algn="ctr"/>
            <a:r>
              <a:rPr lang="pl-PL" sz="1100" smtClean="0">
                <a:latin typeface="Calibri" pitchFamily="34" charset="0"/>
              </a:rPr>
              <a:t>roles</a:t>
            </a:r>
          </a:p>
        </p:txBody>
      </p:sp>
      <p:sp>
        <p:nvSpPr>
          <p:cNvPr id="216" name="Zagięty narożnik 215"/>
          <p:cNvSpPr/>
          <p:nvPr/>
        </p:nvSpPr>
        <p:spPr>
          <a:xfrm>
            <a:off x="4713723" y="4997654"/>
            <a:ext cx="699188" cy="700603"/>
          </a:xfrm>
          <a:prstGeom prst="foldedCorne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pole tekstowe 303"/>
          <p:cNvSpPr txBox="1">
            <a:spLocks noChangeArrowheads="1"/>
          </p:cNvSpPr>
          <p:nvPr/>
        </p:nvSpPr>
        <p:spPr bwMode="auto">
          <a:xfrm>
            <a:off x="4650100" y="4997654"/>
            <a:ext cx="78370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Security</a:t>
            </a:r>
          </a:p>
          <a:p>
            <a:pPr algn="ctr"/>
            <a:r>
              <a:rPr lang="pl-PL" sz="1100" smtClean="0">
                <a:latin typeface="Calibri" pitchFamily="34" charset="0"/>
              </a:rPr>
              <a:t>Policy</a:t>
            </a:r>
            <a:endParaRPr lang="pl-PL" sz="1100">
              <a:latin typeface="Calibri" pitchFamily="34" charset="0"/>
            </a:endParaRPr>
          </a:p>
        </p:txBody>
      </p:sp>
      <p:sp>
        <p:nvSpPr>
          <p:cNvPr id="219" name="Prostokąt zaokrąglony 218"/>
          <p:cNvSpPr/>
          <p:nvPr/>
        </p:nvSpPr>
        <p:spPr>
          <a:xfrm>
            <a:off x="6588224" y="4499380"/>
            <a:ext cx="1008112" cy="1288667"/>
          </a:xfrm>
          <a:prstGeom prst="roundRect">
            <a:avLst>
              <a:gd name="adj" fmla="val 1101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pole tekstowe 303"/>
          <p:cNvSpPr txBox="1">
            <a:spLocks noChangeArrowheads="1"/>
          </p:cNvSpPr>
          <p:nvPr/>
        </p:nvSpPr>
        <p:spPr bwMode="auto">
          <a:xfrm>
            <a:off x="6623739" y="4641678"/>
            <a:ext cx="921014" cy="930142"/>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Service payload</a:t>
            </a:r>
          </a:p>
          <a:p>
            <a:pPr algn="ctr"/>
            <a:r>
              <a:rPr lang="pl-PL" sz="1100" smtClean="0">
                <a:latin typeface="Calibri" pitchFamily="34" charset="0"/>
              </a:rPr>
              <a:t>(VPH-Share</a:t>
            </a:r>
          </a:p>
          <a:p>
            <a:pPr algn="ctr"/>
            <a:r>
              <a:rPr lang="pl-PL" sz="1100" smtClean="0">
                <a:latin typeface="Calibri" pitchFamily="34" charset="0"/>
              </a:rPr>
              <a:t>application component)</a:t>
            </a:r>
            <a:endParaRPr lang="pl-PL" sz="1100">
              <a:latin typeface="Calibri" pitchFamily="34" charset="0"/>
            </a:endParaRPr>
          </a:p>
        </p:txBody>
      </p:sp>
      <p:grpSp>
        <p:nvGrpSpPr>
          <p:cNvPr id="14" name="Grupa 81"/>
          <p:cNvGrpSpPr/>
          <p:nvPr/>
        </p:nvGrpSpPr>
        <p:grpSpPr>
          <a:xfrm>
            <a:off x="2411760" y="3392996"/>
            <a:ext cx="4379912" cy="804150"/>
            <a:chOff x="2411760" y="3392996"/>
            <a:chExt cx="4379912" cy="804150"/>
          </a:xfrm>
        </p:grpSpPr>
        <p:grpSp>
          <p:nvGrpSpPr>
            <p:cNvPr id="15" name="Grupa 75"/>
            <p:cNvGrpSpPr/>
            <p:nvPr/>
          </p:nvGrpSpPr>
          <p:grpSpPr>
            <a:xfrm>
              <a:off x="2411760" y="3481774"/>
              <a:ext cx="2204238" cy="715372"/>
              <a:chOff x="2411760" y="3481774"/>
              <a:chExt cx="2204238" cy="715372"/>
            </a:xfrm>
          </p:grpSpPr>
          <p:cxnSp>
            <p:nvCxnSpPr>
              <p:cNvPr id="174" name="Łącznik prosty 84"/>
              <p:cNvCxnSpPr/>
              <p:nvPr/>
            </p:nvCxnSpPr>
            <p:spPr>
              <a:xfrm flipH="1">
                <a:off x="2411760" y="3481774"/>
                <a:ext cx="2204238"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181" name="pole tekstowe 291"/>
              <p:cNvSpPr txBox="1">
                <a:spLocks noChangeArrowheads="1"/>
              </p:cNvSpPr>
              <p:nvPr/>
            </p:nvSpPr>
            <p:spPr bwMode="auto">
              <a:xfrm>
                <a:off x="2693098" y="3489260"/>
                <a:ext cx="1279038" cy="707886"/>
              </a:xfrm>
              <a:prstGeom prst="rect">
                <a:avLst/>
              </a:prstGeom>
              <a:noFill/>
              <a:ln w="9525">
                <a:noFill/>
                <a:miter lim="800000"/>
                <a:headEnd/>
                <a:tailEnd/>
              </a:ln>
            </p:spPr>
            <p:txBody>
              <a:bodyPr wrap="square">
                <a:spAutoFit/>
              </a:bodyPr>
              <a:lstStyle/>
              <a:p>
                <a:pPr algn="ctr"/>
                <a:r>
                  <a:rPr lang="pl-PL" sz="800" smtClean="0">
                    <a:latin typeface="Calibri" pitchFamily="34" charset="0"/>
                  </a:rPr>
                  <a:t>3. Validate credentials and spawn session cookie containing user token (created by the Master Interface)</a:t>
                </a:r>
              </a:p>
            </p:txBody>
          </p:sp>
          <p:pic>
            <p:nvPicPr>
              <p:cNvPr id="1027" name="Picture 3" descr="C:\Users\admin\AppData\Local\Microsoft\Windows\Temporary Internet Files\Content.IE5\XMZO8DQA\MC900349643[1].wmf"/>
              <p:cNvPicPr>
                <a:picLocks noChangeAspect="1" noChangeArrowheads="1"/>
              </p:cNvPicPr>
              <p:nvPr/>
            </p:nvPicPr>
            <p:blipFill>
              <a:blip r:embed="rId5" cstate="print"/>
              <a:srcRect/>
              <a:stretch>
                <a:fillRect/>
              </a:stretch>
            </p:blipFill>
            <p:spPr bwMode="auto">
              <a:xfrm>
                <a:off x="3948725" y="3550156"/>
                <a:ext cx="317663" cy="310892"/>
              </a:xfrm>
              <a:prstGeom prst="rect">
                <a:avLst/>
              </a:prstGeom>
              <a:noFill/>
            </p:spPr>
          </p:pic>
        </p:grpSp>
        <p:cxnSp>
          <p:nvCxnSpPr>
            <p:cNvPr id="228" name="Łącznik prosty 84"/>
            <p:cNvCxnSpPr>
              <a:stCxn id="151" idx="3"/>
              <a:endCxn id="210" idx="2"/>
            </p:cNvCxnSpPr>
            <p:nvPr/>
          </p:nvCxnSpPr>
          <p:spPr>
            <a:xfrm>
              <a:off x="6416978" y="3392996"/>
              <a:ext cx="374694"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6" name="Grupa 79"/>
          <p:cNvGrpSpPr/>
          <p:nvPr/>
        </p:nvGrpSpPr>
        <p:grpSpPr>
          <a:xfrm>
            <a:off x="4283968" y="5788048"/>
            <a:ext cx="1622296" cy="766913"/>
            <a:chOff x="4283968" y="5788048"/>
            <a:chExt cx="1622296" cy="766913"/>
          </a:xfrm>
        </p:grpSpPr>
        <p:grpSp>
          <p:nvGrpSpPr>
            <p:cNvPr id="17" name="Grupa 244"/>
            <p:cNvGrpSpPr/>
            <p:nvPr/>
          </p:nvGrpSpPr>
          <p:grpSpPr>
            <a:xfrm>
              <a:off x="4860032" y="5788048"/>
              <a:ext cx="412988" cy="305249"/>
              <a:chOff x="4860032" y="5788048"/>
              <a:chExt cx="412988" cy="305249"/>
            </a:xfrm>
          </p:grpSpPr>
          <p:cxnSp>
            <p:nvCxnSpPr>
              <p:cNvPr id="237" name="Łącznik prosty 84"/>
              <p:cNvCxnSpPr/>
              <p:nvPr/>
            </p:nvCxnSpPr>
            <p:spPr>
              <a:xfrm flipV="1">
                <a:off x="5273020" y="5788048"/>
                <a:ext cx="0" cy="305249"/>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Łącznik prosty 84"/>
              <p:cNvCxnSpPr/>
              <p:nvPr/>
            </p:nvCxnSpPr>
            <p:spPr>
              <a:xfrm flipV="1">
                <a:off x="4860032" y="5788048"/>
                <a:ext cx="0" cy="305248"/>
              </a:xfrm>
              <a:prstGeom prst="straightConnector1">
                <a:avLst/>
              </a:prstGeom>
              <a:ln>
                <a:solidFill>
                  <a:srgbClr val="385D8A"/>
                </a:solidFill>
                <a:tailEnd type="none"/>
              </a:ln>
            </p:spPr>
            <p:style>
              <a:lnRef idx="1">
                <a:schemeClr val="accent1"/>
              </a:lnRef>
              <a:fillRef idx="0">
                <a:schemeClr val="accent1"/>
              </a:fillRef>
              <a:effectRef idx="0">
                <a:schemeClr val="accent1"/>
              </a:effectRef>
              <a:fontRef idx="minor">
                <a:schemeClr val="tx1"/>
              </a:fontRef>
            </p:style>
          </p:cxnSp>
          <p:cxnSp>
            <p:nvCxnSpPr>
              <p:cNvPr id="241" name="Łącznik prosty 84"/>
              <p:cNvCxnSpPr/>
              <p:nvPr/>
            </p:nvCxnSpPr>
            <p:spPr>
              <a:xfrm flipH="1">
                <a:off x="4860032" y="6093296"/>
                <a:ext cx="412988" cy="1"/>
              </a:xfrm>
              <a:prstGeom prst="straightConnector1">
                <a:avLst/>
              </a:prstGeom>
              <a:ln>
                <a:solidFill>
                  <a:srgbClr val="385D8A"/>
                </a:solidFill>
                <a:tailEnd type="none"/>
              </a:ln>
            </p:spPr>
            <p:style>
              <a:lnRef idx="1">
                <a:schemeClr val="accent1"/>
              </a:lnRef>
              <a:fillRef idx="0">
                <a:schemeClr val="accent1"/>
              </a:fillRef>
              <a:effectRef idx="0">
                <a:schemeClr val="accent1"/>
              </a:effectRef>
              <a:fontRef idx="minor">
                <a:schemeClr val="tx1"/>
              </a:fontRef>
            </p:style>
          </p:cxnSp>
        </p:grpSp>
        <p:sp>
          <p:nvSpPr>
            <p:cNvPr id="246" name="pole tekstowe 291"/>
            <p:cNvSpPr txBox="1">
              <a:spLocks noChangeArrowheads="1"/>
            </p:cNvSpPr>
            <p:nvPr/>
          </p:nvSpPr>
          <p:spPr bwMode="auto">
            <a:xfrm>
              <a:off x="4283968" y="6093296"/>
              <a:ext cx="1622296" cy="461665"/>
            </a:xfrm>
            <a:prstGeom prst="rect">
              <a:avLst/>
            </a:prstGeom>
            <a:noFill/>
            <a:ln w="9525">
              <a:noFill/>
              <a:miter lim="800000"/>
              <a:headEnd/>
              <a:tailEnd/>
            </a:ln>
          </p:spPr>
          <p:txBody>
            <a:bodyPr wrap="square">
              <a:spAutoFit/>
            </a:bodyPr>
            <a:lstStyle/>
            <a:p>
              <a:pPr algn="ctr"/>
              <a:r>
                <a:rPr lang="pl-PL" sz="800" smtClean="0">
                  <a:latin typeface="Calibri" pitchFamily="34" charset="0"/>
                </a:rPr>
                <a:t>5. Parse user token, retrieve roles and allow/deny access to the ASI according to the security policy</a:t>
              </a:r>
            </a:p>
          </p:txBody>
        </p:sp>
      </p:grpSp>
      <p:grpSp>
        <p:nvGrpSpPr>
          <p:cNvPr id="18" name="Grupa 78"/>
          <p:cNvGrpSpPr/>
          <p:nvPr/>
        </p:nvGrpSpPr>
        <p:grpSpPr>
          <a:xfrm>
            <a:off x="5433804" y="4818638"/>
            <a:ext cx="1207030" cy="338554"/>
            <a:chOff x="5433804" y="4818638"/>
            <a:chExt cx="1207030" cy="338554"/>
          </a:xfrm>
        </p:grpSpPr>
        <p:cxnSp>
          <p:nvCxnSpPr>
            <p:cNvPr id="247" name="Łącznik prosty 84"/>
            <p:cNvCxnSpPr>
              <a:stCxn id="189" idx="3"/>
              <a:endCxn id="219" idx="1"/>
            </p:cNvCxnSpPr>
            <p:nvPr/>
          </p:nvCxnSpPr>
          <p:spPr>
            <a:xfrm>
              <a:off x="5489044" y="5143714"/>
              <a:ext cx="109918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250" name="pole tekstowe 291"/>
            <p:cNvSpPr txBox="1">
              <a:spLocks noChangeArrowheads="1"/>
            </p:cNvSpPr>
            <p:nvPr/>
          </p:nvSpPr>
          <p:spPr bwMode="auto">
            <a:xfrm>
              <a:off x="5433804" y="4818638"/>
              <a:ext cx="1207030" cy="338554"/>
            </a:xfrm>
            <a:prstGeom prst="rect">
              <a:avLst/>
            </a:prstGeom>
            <a:noFill/>
            <a:ln w="9525">
              <a:noFill/>
              <a:miter lim="800000"/>
              <a:headEnd/>
              <a:tailEnd/>
            </a:ln>
          </p:spPr>
          <p:txBody>
            <a:bodyPr wrap="square">
              <a:spAutoFit/>
            </a:bodyPr>
            <a:lstStyle/>
            <a:p>
              <a:pPr algn="ctr"/>
              <a:r>
                <a:rPr lang="pl-PL" sz="800" smtClean="0">
                  <a:latin typeface="Calibri" pitchFamily="34" charset="0"/>
                </a:rPr>
                <a:t>6’. Relay request</a:t>
              </a:r>
            </a:p>
            <a:p>
              <a:pPr algn="ctr"/>
              <a:r>
                <a:rPr lang="pl-PL" sz="800" smtClean="0">
                  <a:latin typeface="Calibri" pitchFamily="34" charset="0"/>
                </a:rPr>
                <a:t>if authorized</a:t>
              </a:r>
            </a:p>
          </p:txBody>
        </p:sp>
      </p:grpSp>
      <p:grpSp>
        <p:nvGrpSpPr>
          <p:cNvPr id="19" name="Grupa 77"/>
          <p:cNvGrpSpPr/>
          <p:nvPr/>
        </p:nvGrpSpPr>
        <p:grpSpPr>
          <a:xfrm>
            <a:off x="2439176" y="5157192"/>
            <a:ext cx="2176822" cy="461665"/>
            <a:chOff x="2439176" y="5157192"/>
            <a:chExt cx="2176822" cy="461665"/>
          </a:xfrm>
        </p:grpSpPr>
        <p:sp>
          <p:nvSpPr>
            <p:cNvPr id="251" name="pole tekstowe 291"/>
            <p:cNvSpPr txBox="1">
              <a:spLocks noChangeArrowheads="1"/>
            </p:cNvSpPr>
            <p:nvPr/>
          </p:nvSpPr>
          <p:spPr bwMode="auto">
            <a:xfrm>
              <a:off x="2843808" y="5157192"/>
              <a:ext cx="1207030" cy="461665"/>
            </a:xfrm>
            <a:prstGeom prst="rect">
              <a:avLst/>
            </a:prstGeom>
            <a:noFill/>
            <a:ln w="9525">
              <a:noFill/>
              <a:miter lim="800000"/>
              <a:headEnd/>
              <a:tailEnd/>
            </a:ln>
          </p:spPr>
          <p:txBody>
            <a:bodyPr wrap="square">
              <a:spAutoFit/>
            </a:bodyPr>
            <a:lstStyle/>
            <a:p>
              <a:pPr algn="ctr"/>
              <a:r>
                <a:rPr lang="pl-PL" sz="800" smtClean="0">
                  <a:latin typeface="Calibri" pitchFamily="34" charset="0"/>
                </a:rPr>
                <a:t>6’. Report error (HTTP/401)</a:t>
              </a:r>
            </a:p>
            <a:p>
              <a:pPr algn="ctr"/>
              <a:r>
                <a:rPr lang="pl-PL" sz="800" smtClean="0">
                  <a:latin typeface="Calibri" pitchFamily="34" charset="0"/>
                </a:rPr>
                <a:t>if not authorized</a:t>
              </a:r>
            </a:p>
          </p:txBody>
        </p:sp>
        <p:cxnSp>
          <p:nvCxnSpPr>
            <p:cNvPr id="252" name="Łącznik prosty 84"/>
            <p:cNvCxnSpPr/>
            <p:nvPr/>
          </p:nvCxnSpPr>
          <p:spPr>
            <a:xfrm>
              <a:off x="2439176" y="5157192"/>
              <a:ext cx="2176822" cy="0"/>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20" name="Grupa 76"/>
          <p:cNvGrpSpPr/>
          <p:nvPr/>
        </p:nvGrpSpPr>
        <p:grpSpPr>
          <a:xfrm>
            <a:off x="2439176" y="4581128"/>
            <a:ext cx="2176822" cy="461665"/>
            <a:chOff x="2439176" y="4581128"/>
            <a:chExt cx="2176822" cy="461665"/>
          </a:xfrm>
        </p:grpSpPr>
        <p:sp>
          <p:nvSpPr>
            <p:cNvPr id="222" name="pole tekstowe 291"/>
            <p:cNvSpPr txBox="1">
              <a:spLocks noChangeArrowheads="1"/>
            </p:cNvSpPr>
            <p:nvPr/>
          </p:nvSpPr>
          <p:spPr bwMode="auto">
            <a:xfrm>
              <a:off x="2719189" y="4581128"/>
              <a:ext cx="1207030" cy="461665"/>
            </a:xfrm>
            <a:prstGeom prst="rect">
              <a:avLst/>
            </a:prstGeom>
            <a:noFill/>
            <a:ln w="9525">
              <a:noFill/>
              <a:miter lim="800000"/>
              <a:headEnd/>
              <a:tailEnd/>
            </a:ln>
          </p:spPr>
          <p:txBody>
            <a:bodyPr wrap="square">
              <a:spAutoFit/>
            </a:bodyPr>
            <a:lstStyle/>
            <a:p>
              <a:pPr algn="ctr"/>
              <a:r>
                <a:rPr lang="pl-PL" sz="800" smtClean="0">
                  <a:latin typeface="Calibri" pitchFamily="34" charset="0"/>
                </a:rPr>
                <a:t>4. When invoking AS, pass user token along with request header </a:t>
              </a:r>
            </a:p>
          </p:txBody>
        </p:sp>
        <p:pic>
          <p:nvPicPr>
            <p:cNvPr id="225" name="Picture 3" descr="C:\Users\admin\AppData\Local\Microsoft\Windows\Temporary Internet Files\Content.IE5\XMZO8DQA\MC900349643[1].wmf"/>
            <p:cNvPicPr>
              <a:picLocks noChangeAspect="1" noChangeArrowheads="1"/>
            </p:cNvPicPr>
            <p:nvPr/>
          </p:nvPicPr>
          <p:blipFill>
            <a:blip r:embed="rId5" cstate="print"/>
            <a:srcRect/>
            <a:stretch>
              <a:fillRect/>
            </a:stretch>
          </p:blipFill>
          <p:spPr bwMode="auto">
            <a:xfrm>
              <a:off x="3851920" y="4665247"/>
              <a:ext cx="317663" cy="310892"/>
            </a:xfrm>
            <a:prstGeom prst="rect">
              <a:avLst/>
            </a:prstGeom>
            <a:noFill/>
          </p:spPr>
        </p:pic>
        <p:cxnSp>
          <p:nvCxnSpPr>
            <p:cNvPr id="264" name="Łącznik prosty 84"/>
            <p:cNvCxnSpPr/>
            <p:nvPr/>
          </p:nvCxnSpPr>
          <p:spPr>
            <a:xfrm>
              <a:off x="2439176" y="5034947"/>
              <a:ext cx="2176822" cy="0"/>
            </a:xfrm>
            <a:prstGeom prst="straightConnector1">
              <a:avLst/>
            </a:prstGeom>
            <a:ln>
              <a:solidFill>
                <a:srgbClr val="385D8A"/>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68" name="Content Placeholder 2"/>
          <p:cNvSpPr>
            <a:spLocks noGrp="1"/>
          </p:cNvSpPr>
          <p:nvPr>
            <p:ph idx="1"/>
          </p:nvPr>
        </p:nvSpPr>
        <p:spPr>
          <a:xfrm>
            <a:off x="2693097" y="1196752"/>
            <a:ext cx="6450903" cy="703675"/>
          </a:xfrm>
        </p:spPr>
        <p:txBody>
          <a:bodyPr>
            <a:noAutofit/>
          </a:bodyPr>
          <a:lstStyle/>
          <a:p>
            <a:r>
              <a:rPr lang="pl-PL" sz="1600" dirty="0" smtClean="0"/>
              <a:t>The </a:t>
            </a:r>
            <a:r>
              <a:rPr lang="pl-PL" sz="1600" dirty="0" err="1" smtClean="0"/>
              <a:t>OpenID</a:t>
            </a:r>
            <a:r>
              <a:rPr lang="pl-PL" sz="1600" dirty="0" smtClean="0"/>
              <a:t> </a:t>
            </a:r>
            <a:r>
              <a:rPr lang="pl-PL" sz="1600" dirty="0" err="1" smtClean="0"/>
              <a:t>architecture</a:t>
            </a:r>
            <a:r>
              <a:rPr lang="pl-PL" sz="1600" dirty="0" smtClean="0"/>
              <a:t> </a:t>
            </a:r>
            <a:r>
              <a:rPr lang="pl-PL" sz="1600" dirty="0" err="1" smtClean="0"/>
              <a:t>enables</a:t>
            </a:r>
            <a:r>
              <a:rPr lang="pl-PL" sz="1600" dirty="0" smtClean="0"/>
              <a:t> the Master </a:t>
            </a:r>
            <a:r>
              <a:rPr lang="pl-PL" sz="1600" dirty="0" err="1" smtClean="0"/>
              <a:t>Interace</a:t>
            </a:r>
            <a:r>
              <a:rPr lang="pl-PL" sz="1600" dirty="0" smtClean="0"/>
              <a:t> to </a:t>
            </a:r>
            <a:r>
              <a:rPr lang="pl-PL" sz="1600" dirty="0" err="1" smtClean="0"/>
              <a:t>delegate</a:t>
            </a:r>
            <a:r>
              <a:rPr lang="pl-PL" sz="1600" dirty="0" smtClean="0"/>
              <a:t> </a:t>
            </a:r>
            <a:r>
              <a:rPr lang="pl-PL" sz="1600" dirty="0" err="1" smtClean="0"/>
              <a:t>authentication</a:t>
            </a:r>
            <a:r>
              <a:rPr lang="pl-PL" sz="1600" dirty="0" smtClean="0"/>
              <a:t> to </a:t>
            </a:r>
            <a:r>
              <a:rPr lang="pl-PL" sz="1600" dirty="0" err="1" smtClean="0"/>
              <a:t>any</a:t>
            </a:r>
            <a:r>
              <a:rPr lang="pl-PL" sz="1600" dirty="0" smtClean="0"/>
              <a:t> public </a:t>
            </a:r>
            <a:r>
              <a:rPr lang="pl-PL" sz="1600" dirty="0" err="1" smtClean="0"/>
              <a:t>identity</a:t>
            </a:r>
            <a:r>
              <a:rPr lang="pl-PL" sz="1600" dirty="0" smtClean="0"/>
              <a:t> </a:t>
            </a:r>
            <a:r>
              <a:rPr lang="pl-PL" sz="1600" dirty="0" err="1" smtClean="0"/>
              <a:t>provider</a:t>
            </a:r>
            <a:r>
              <a:rPr lang="pl-PL" sz="1600" dirty="0" smtClean="0"/>
              <a:t> (</a:t>
            </a:r>
            <a:r>
              <a:rPr lang="pl-PL" sz="1600" dirty="0" err="1" smtClean="0"/>
              <a:t>e.g</a:t>
            </a:r>
            <a:r>
              <a:rPr lang="pl-PL" sz="1600" dirty="0" smtClean="0"/>
              <a:t>. </a:t>
            </a:r>
            <a:r>
              <a:rPr lang="pl-PL" sz="1600" dirty="0" err="1" smtClean="0"/>
              <a:t>BiomedTown</a:t>
            </a:r>
            <a:r>
              <a:rPr lang="pl-PL" sz="1600" dirty="0" smtClean="0"/>
              <a:t>).</a:t>
            </a:r>
          </a:p>
          <a:p>
            <a:r>
              <a:rPr lang="pl-PL" sz="1600" dirty="0" err="1" smtClean="0"/>
              <a:t>Following</a:t>
            </a:r>
            <a:r>
              <a:rPr lang="pl-PL" sz="1600" dirty="0" smtClean="0"/>
              <a:t> </a:t>
            </a:r>
            <a:r>
              <a:rPr lang="pl-PL" sz="1600" dirty="0" err="1" smtClean="0"/>
              <a:t>authentication</a:t>
            </a:r>
            <a:r>
              <a:rPr lang="pl-PL" sz="1600" dirty="0" smtClean="0"/>
              <a:t> the MI </a:t>
            </a:r>
            <a:r>
              <a:rPr lang="pl-PL" sz="1600" dirty="0" err="1" smtClean="0"/>
              <a:t>obtains</a:t>
            </a:r>
            <a:r>
              <a:rPr lang="pl-PL" sz="1600" dirty="0" smtClean="0"/>
              <a:t> a </a:t>
            </a:r>
            <a:r>
              <a:rPr lang="pl-PL" sz="1600" dirty="0" err="1" smtClean="0"/>
              <a:t>secure</a:t>
            </a:r>
            <a:r>
              <a:rPr lang="pl-PL" sz="1600" dirty="0" smtClean="0"/>
              <a:t> </a:t>
            </a:r>
            <a:r>
              <a:rPr lang="pl-PL" sz="1600" dirty="0" err="1" smtClean="0"/>
              <a:t>user</a:t>
            </a:r>
            <a:r>
              <a:rPr lang="pl-PL" sz="1600" dirty="0" smtClean="0"/>
              <a:t> </a:t>
            </a:r>
            <a:r>
              <a:rPr lang="pl-PL" sz="1600" dirty="0" err="1" smtClean="0"/>
              <a:t>token</a:t>
            </a:r>
            <a:r>
              <a:rPr lang="pl-PL" sz="1600" dirty="0" smtClean="0"/>
              <a:t> </a:t>
            </a:r>
            <a:r>
              <a:rPr lang="pl-PL" sz="1600" dirty="0" err="1" smtClean="0"/>
              <a:t>containing</a:t>
            </a:r>
            <a:r>
              <a:rPr lang="pl-PL" sz="1600" dirty="0" smtClean="0"/>
              <a:t> the </a:t>
            </a:r>
            <a:r>
              <a:rPr lang="pl-PL" sz="1600" dirty="0" err="1" smtClean="0"/>
              <a:t>current</a:t>
            </a:r>
            <a:r>
              <a:rPr lang="pl-PL" sz="1600" dirty="0" smtClean="0"/>
              <a:t> </a:t>
            </a:r>
            <a:r>
              <a:rPr lang="pl-PL" sz="1600" dirty="0" err="1" smtClean="0"/>
              <a:t>user’s</a:t>
            </a:r>
            <a:r>
              <a:rPr lang="pl-PL" sz="1600" dirty="0" smtClean="0"/>
              <a:t> </a:t>
            </a:r>
            <a:r>
              <a:rPr lang="pl-PL" sz="1600" dirty="0" err="1" smtClean="0"/>
              <a:t>roles</a:t>
            </a:r>
            <a:r>
              <a:rPr lang="pl-PL" sz="1600" dirty="0" smtClean="0"/>
              <a:t>. </a:t>
            </a:r>
            <a:r>
              <a:rPr lang="pl-PL" sz="1600" dirty="0" err="1" smtClean="0"/>
              <a:t>This</a:t>
            </a:r>
            <a:r>
              <a:rPr lang="pl-PL" sz="1600" dirty="0" smtClean="0"/>
              <a:t> </a:t>
            </a:r>
            <a:r>
              <a:rPr lang="pl-PL" sz="1600" dirty="0" err="1" smtClean="0"/>
              <a:t>token</a:t>
            </a:r>
            <a:r>
              <a:rPr lang="pl-PL" sz="1600" dirty="0" smtClean="0"/>
              <a:t> </a:t>
            </a:r>
            <a:r>
              <a:rPr lang="pl-PL" sz="1600" dirty="0" err="1" smtClean="0"/>
              <a:t>is</a:t>
            </a:r>
            <a:r>
              <a:rPr lang="pl-PL" sz="1600" dirty="0" smtClean="0"/>
              <a:t> </a:t>
            </a:r>
            <a:r>
              <a:rPr lang="pl-PL" sz="1600" dirty="0" err="1" smtClean="0"/>
              <a:t>then</a:t>
            </a:r>
            <a:r>
              <a:rPr lang="pl-PL" sz="1600" dirty="0" smtClean="0"/>
              <a:t> </a:t>
            </a:r>
            <a:r>
              <a:rPr lang="pl-PL" sz="1600" dirty="0" err="1" smtClean="0"/>
              <a:t>used</a:t>
            </a:r>
            <a:r>
              <a:rPr lang="pl-PL" sz="1600" dirty="0" smtClean="0"/>
              <a:t> to </a:t>
            </a:r>
            <a:r>
              <a:rPr lang="pl-PL" sz="1600" dirty="0" err="1" smtClean="0"/>
              <a:t>authorize</a:t>
            </a:r>
            <a:r>
              <a:rPr lang="pl-PL" sz="1600" dirty="0" smtClean="0"/>
              <a:t> </a:t>
            </a:r>
            <a:r>
              <a:rPr lang="pl-PL" sz="1600" dirty="0" err="1" smtClean="0"/>
              <a:t>access</a:t>
            </a:r>
            <a:r>
              <a:rPr lang="pl-PL" sz="1600" dirty="0" smtClean="0"/>
              <a:t> to </a:t>
            </a:r>
            <a:r>
              <a:rPr lang="pl-PL" sz="1600" dirty="0" err="1" smtClean="0"/>
              <a:t>Atomic</a:t>
            </a:r>
            <a:r>
              <a:rPr lang="pl-PL" sz="1600" dirty="0" smtClean="0"/>
              <a:t> Service </a:t>
            </a:r>
            <a:r>
              <a:rPr lang="pl-PL" sz="1600" dirty="0" err="1" smtClean="0"/>
              <a:t>Instances</a:t>
            </a:r>
            <a:r>
              <a:rPr lang="pl-PL" sz="1600" dirty="0" smtClean="0"/>
              <a:t>, in </a:t>
            </a:r>
            <a:r>
              <a:rPr lang="pl-PL" sz="1600" dirty="0" err="1" smtClean="0"/>
              <a:t>accordance</a:t>
            </a:r>
            <a:r>
              <a:rPr lang="pl-PL" sz="1600" dirty="0" smtClean="0"/>
              <a:t> with </a:t>
            </a:r>
            <a:r>
              <a:rPr lang="pl-PL" sz="1600" dirty="0" err="1" smtClean="0"/>
              <a:t>their</a:t>
            </a:r>
            <a:r>
              <a:rPr lang="pl-PL" sz="1600" dirty="0" smtClean="0"/>
              <a:t> </a:t>
            </a:r>
            <a:r>
              <a:rPr lang="pl-PL" sz="1600" dirty="0" err="1" smtClean="0"/>
              <a:t>security</a:t>
            </a:r>
            <a:r>
              <a:rPr lang="pl-PL" sz="1600" dirty="0" smtClean="0"/>
              <a:t> </a:t>
            </a:r>
            <a:r>
              <a:rPr lang="pl-PL" sz="1600" dirty="0" err="1" smtClean="0"/>
              <a:t>policies</a:t>
            </a:r>
            <a:r>
              <a:rPr lang="pl-PL" sz="1600" dirty="0" smtClean="0"/>
              <a:t>.</a:t>
            </a:r>
            <a:endParaRPr lang="en-GB" sz="1600" dirty="0" smtClean="0"/>
          </a:p>
        </p:txBody>
      </p:sp>
    </p:spTree>
    <p:extLst>
      <p:ext uri="{BB962C8B-B14F-4D97-AF65-F5344CB8AC3E}">
        <p14:creationId xmlns:p14="http://schemas.microsoft.com/office/powerpoint/2010/main" val="3984241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solidFill>
                  <a:schemeClr val="tx2">
                    <a:satMod val="130000"/>
                  </a:schemeClr>
                </a:solidFill>
                <a:effectLst>
                  <a:outerShdw blurRad="38100" dist="38100" dir="2700000" algn="tl">
                    <a:srgbClr val="000000">
                      <a:alpha val="43137"/>
                    </a:srgbClr>
                  </a:outerShdw>
                </a:effectLst>
                <a:latin typeface="+mj-lt"/>
                <a:ea typeface="+mj-ea"/>
                <a:cs typeface="+mj-cs"/>
              </a:rPr>
              <a:t>P</a:t>
            </a:r>
            <a:r>
              <a:rPr lang="en-US" sz="3200" dirty="0" smtClean="0">
                <a:solidFill>
                  <a:schemeClr val="tx2">
                    <a:satMod val="130000"/>
                  </a:schemeClr>
                </a:solidFill>
                <a:effectLst>
                  <a:outerShdw blurRad="38100" dist="38100" dir="2700000" algn="tl">
                    <a:srgbClr val="000000">
                      <a:alpha val="43137"/>
                    </a:srgbClr>
                  </a:outerShdw>
                </a:effectLst>
                <a:latin typeface="+mj-lt"/>
                <a:ea typeface="+mj-ea"/>
                <a:cs typeface="+mj-cs"/>
              </a:rPr>
              <a:t>rocedural assurances for data storage</a:t>
            </a:r>
            <a:endParaRPr lang="en-US" sz="32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pic>
        <p:nvPicPr>
          <p:cNvPr id="7" name="Symbol zastępczy zawartości 3"/>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60" y="2492896"/>
            <a:ext cx="7816724" cy="3977063"/>
          </a:xfrm>
          <a:prstGeom prst="rect">
            <a:avLst/>
          </a:prstGeom>
        </p:spPr>
      </p:pic>
      <p:sp>
        <p:nvSpPr>
          <p:cNvPr id="8" name="pole tekstowe 5"/>
          <p:cNvSpPr txBox="1">
            <a:spLocks noChangeArrowheads="1"/>
          </p:cNvSpPr>
          <p:nvPr/>
        </p:nvSpPr>
        <p:spPr bwMode="auto">
          <a:xfrm>
            <a:off x="243808" y="1217006"/>
            <a:ext cx="8360640" cy="1191752"/>
          </a:xfrm>
          <a:prstGeom prst="rect">
            <a:avLst/>
          </a:prstGeom>
          <a:noFill/>
          <a:ln w="9525">
            <a:noFill/>
            <a:miter lim="800000"/>
            <a:headEnd/>
            <a:tailEnd/>
          </a:ln>
        </p:spPr>
        <p:txBody>
          <a:bodyPr lIns="82945" tIns="41473" rIns="82945" bIns="41473">
            <a:spAutoFit/>
          </a:bodyPr>
          <a:lstStyle/>
          <a:p>
            <a:pPr marL="164162" indent="-164162">
              <a:buFont typeface="Arial" pitchFamily="34" charset="0"/>
              <a:buChar char="•"/>
            </a:pPr>
            <a:r>
              <a:rPr lang="en-US" dirty="0" smtClean="0">
                <a:latin typeface="+mj-lt"/>
              </a:rPr>
              <a:t>Providers commonly offer some assurances related to procedures and certifications</a:t>
            </a:r>
          </a:p>
          <a:p>
            <a:pPr marL="164162" indent="-164162">
              <a:buFont typeface="Arial" pitchFamily="34" charset="0"/>
              <a:buChar char="•"/>
            </a:pPr>
            <a:r>
              <a:rPr lang="en-US" dirty="0" smtClean="0">
                <a:latin typeface="+mj-lt"/>
              </a:rPr>
              <a:t>We cannot rely just on those as the project data might be highly sensitive</a:t>
            </a:r>
          </a:p>
          <a:p>
            <a:pPr marL="164162" indent="-164162">
              <a:buFont typeface="Arial" pitchFamily="34" charset="0"/>
              <a:buChar char="•"/>
            </a:pPr>
            <a:r>
              <a:rPr lang="en-US" dirty="0" smtClean="0">
                <a:latin typeface="+mj-lt"/>
              </a:rPr>
              <a:t>Providers could assist us by offering some security related services</a:t>
            </a:r>
          </a:p>
          <a:p>
            <a:pPr marL="164162" indent="-164162">
              <a:buFont typeface="Arial" pitchFamily="34" charset="0"/>
              <a:buChar char="•"/>
            </a:pPr>
            <a:r>
              <a:rPr lang="en-US" dirty="0" smtClean="0">
                <a:latin typeface="+mj-lt"/>
              </a:rPr>
              <a:t>There are also some external tools and libraries available</a:t>
            </a:r>
            <a:endParaRPr lang="en-US" dirty="0">
              <a:latin typeface="+mj-lt"/>
            </a:endParaRPr>
          </a:p>
        </p:txBody>
      </p:sp>
    </p:spTree>
    <p:extLst>
      <p:ext uri="{BB962C8B-B14F-4D97-AF65-F5344CB8AC3E}">
        <p14:creationId xmlns:p14="http://schemas.microsoft.com/office/powerpoint/2010/main" val="2060384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3200" dirty="0" smtClean="0"/>
              <a:t>Coauthors</a:t>
            </a:r>
            <a:endParaRPr lang="en-US" sz="3200" dirty="0"/>
          </a:p>
        </p:txBody>
      </p:sp>
      <p:sp>
        <p:nvSpPr>
          <p:cNvPr id="3" name="Symbol zastępczy zawartości 2"/>
          <p:cNvSpPr>
            <a:spLocks noGrp="1"/>
          </p:cNvSpPr>
          <p:nvPr>
            <p:ph idx="1"/>
          </p:nvPr>
        </p:nvSpPr>
        <p:spPr/>
        <p:txBody>
          <a:bodyPr>
            <a:normAutofit fontScale="85000" lnSpcReduction="20000"/>
          </a:bodyPr>
          <a:lstStyle/>
          <a:p>
            <a:r>
              <a:rPr lang="en-US" sz="3300" dirty="0">
                <a:solidFill>
                  <a:srgbClr val="11488B"/>
                </a:solidFill>
                <a:effectLst>
                  <a:outerShdw blurRad="38100" dist="38100" dir="2700000" algn="tl">
                    <a:srgbClr val="000000">
                      <a:alpha val="43137"/>
                    </a:srgbClr>
                  </a:outerShdw>
                </a:effectLst>
                <a:latin typeface="+mj-lt"/>
                <a:ea typeface="+mj-ea"/>
                <a:cs typeface="+mj-cs"/>
              </a:rPr>
              <a:t>AGH Krakow: </a:t>
            </a:r>
            <a:r>
              <a:rPr lang="en-US" dirty="0" err="1" smtClean="0">
                <a:solidFill>
                  <a:srgbClr val="FF0000"/>
                </a:solidFill>
              </a:rPr>
              <a:t>Piotr</a:t>
            </a:r>
            <a:r>
              <a:rPr lang="en-US" dirty="0" smtClean="0">
                <a:solidFill>
                  <a:srgbClr val="FF0000"/>
                </a:solidFill>
              </a:rPr>
              <a:t> </a:t>
            </a:r>
            <a:r>
              <a:rPr lang="en-US" dirty="0" err="1" smtClean="0">
                <a:solidFill>
                  <a:srgbClr val="FF0000"/>
                </a:solidFill>
              </a:rPr>
              <a:t>Nowakowski</a:t>
            </a:r>
            <a:r>
              <a:rPr lang="en-US" dirty="0" smtClean="0"/>
              <a:t>, </a:t>
            </a:r>
            <a:r>
              <a:rPr lang="en-US" dirty="0" err="1" smtClean="0"/>
              <a:t>Maciej</a:t>
            </a:r>
            <a:r>
              <a:rPr lang="en-US" dirty="0" smtClean="0"/>
              <a:t> </a:t>
            </a:r>
            <a:r>
              <a:rPr lang="en-US" dirty="0" err="1" smtClean="0"/>
              <a:t>Malawski</a:t>
            </a:r>
            <a:r>
              <a:rPr lang="en-US" dirty="0" smtClean="0"/>
              <a:t>, </a:t>
            </a:r>
            <a:r>
              <a:rPr lang="en-US" dirty="0" err="1" smtClean="0"/>
              <a:t>Marek</a:t>
            </a:r>
            <a:r>
              <a:rPr lang="en-US" dirty="0" smtClean="0"/>
              <a:t> </a:t>
            </a:r>
            <a:r>
              <a:rPr lang="en-US" dirty="0" err="1" smtClean="0"/>
              <a:t>Kasztelnik</a:t>
            </a:r>
            <a:r>
              <a:rPr lang="en-US" dirty="0" smtClean="0"/>
              <a:t>,</a:t>
            </a:r>
            <a:r>
              <a:rPr lang="en-US" dirty="0"/>
              <a:t> </a:t>
            </a:r>
            <a:r>
              <a:rPr lang="en-US" dirty="0" smtClean="0"/>
              <a:t>Daniel </a:t>
            </a:r>
            <a:r>
              <a:rPr lang="en-US" dirty="0" err="1" smtClean="0"/>
              <a:t>Harezlak</a:t>
            </a:r>
            <a:r>
              <a:rPr lang="en-US" dirty="0" smtClean="0"/>
              <a:t>, </a:t>
            </a:r>
            <a:r>
              <a:rPr lang="en-US" dirty="0" smtClean="0">
                <a:solidFill>
                  <a:srgbClr val="FF0000"/>
                </a:solidFill>
              </a:rPr>
              <a:t>Jan </a:t>
            </a:r>
            <a:r>
              <a:rPr lang="en-US" dirty="0" err="1" smtClean="0">
                <a:solidFill>
                  <a:srgbClr val="FF0000"/>
                </a:solidFill>
              </a:rPr>
              <a:t>Meizner</a:t>
            </a:r>
            <a:r>
              <a:rPr lang="en-US" dirty="0" smtClean="0"/>
              <a:t>, Tomasz </a:t>
            </a:r>
            <a:r>
              <a:rPr lang="en-US" dirty="0" err="1" smtClean="0"/>
              <a:t>Bartynski</a:t>
            </a:r>
            <a:r>
              <a:rPr lang="en-US" dirty="0" smtClean="0"/>
              <a:t>, Tomasz </a:t>
            </a:r>
            <a:r>
              <a:rPr lang="en-US" dirty="0" err="1" smtClean="0"/>
              <a:t>Gubala</a:t>
            </a:r>
            <a:r>
              <a:rPr lang="en-US" dirty="0" smtClean="0"/>
              <a:t>, </a:t>
            </a:r>
            <a:r>
              <a:rPr lang="en-US" dirty="0" err="1" smtClean="0"/>
              <a:t>Bartosz</a:t>
            </a:r>
            <a:r>
              <a:rPr lang="en-US" dirty="0" smtClean="0"/>
              <a:t> </a:t>
            </a:r>
            <a:r>
              <a:rPr lang="en-US" dirty="0" err="1" smtClean="0"/>
              <a:t>Wilk</a:t>
            </a:r>
            <a:r>
              <a:rPr lang="en-US" dirty="0" smtClean="0"/>
              <a:t>, </a:t>
            </a:r>
            <a:r>
              <a:rPr lang="en-US" dirty="0" err="1" smtClean="0"/>
              <a:t>Wlodzimierz</a:t>
            </a:r>
            <a:r>
              <a:rPr lang="en-US" dirty="0" smtClean="0"/>
              <a:t> </a:t>
            </a:r>
            <a:r>
              <a:rPr lang="en-US" dirty="0" err="1" smtClean="0"/>
              <a:t>Funika</a:t>
            </a:r>
            <a:endParaRPr lang="en-US" dirty="0" smtClean="0"/>
          </a:p>
          <a:p>
            <a:pPr marL="0" indent="0">
              <a:buNone/>
            </a:pPr>
            <a:endParaRPr lang="en-US" dirty="0" smtClean="0"/>
          </a:p>
          <a:p>
            <a:r>
              <a:rPr lang="en-US" sz="3300" dirty="0" err="1">
                <a:solidFill>
                  <a:srgbClr val="11488B"/>
                </a:solidFill>
                <a:effectLst>
                  <a:outerShdw blurRad="38100" dist="38100" dir="2700000" algn="tl">
                    <a:srgbClr val="000000">
                      <a:alpha val="43137"/>
                    </a:srgbClr>
                  </a:outerShdw>
                </a:effectLst>
                <a:latin typeface="+mj-lt"/>
                <a:ea typeface="+mj-ea"/>
                <a:cs typeface="+mj-cs"/>
              </a:rPr>
              <a:t>UvA</a:t>
            </a:r>
            <a:r>
              <a:rPr lang="en-US" sz="3300" dirty="0">
                <a:solidFill>
                  <a:srgbClr val="11488B"/>
                </a:solidFill>
                <a:effectLst>
                  <a:outerShdw blurRad="38100" dist="38100" dir="2700000" algn="tl">
                    <a:srgbClr val="000000">
                      <a:alpha val="43137"/>
                    </a:srgbClr>
                  </a:outerShdw>
                </a:effectLst>
                <a:latin typeface="+mj-lt"/>
                <a:ea typeface="+mj-ea"/>
                <a:cs typeface="+mj-cs"/>
              </a:rPr>
              <a:t> </a:t>
            </a:r>
            <a:r>
              <a:rPr lang="en-US" sz="3300" dirty="0" smtClean="0">
                <a:solidFill>
                  <a:srgbClr val="11488B"/>
                </a:solidFill>
                <a:effectLst>
                  <a:outerShdw blurRad="38100" dist="38100" dir="2700000" algn="tl">
                    <a:srgbClr val="000000">
                      <a:alpha val="43137"/>
                    </a:srgbClr>
                  </a:outerShdw>
                </a:effectLst>
                <a:latin typeface="+mj-lt"/>
                <a:ea typeface="+mj-ea"/>
                <a:cs typeface="+mj-cs"/>
              </a:rPr>
              <a:t>Amsterdam</a:t>
            </a:r>
            <a:r>
              <a:rPr lang="en-US" sz="3300" dirty="0">
                <a:solidFill>
                  <a:srgbClr val="11488B"/>
                </a:solidFill>
                <a:effectLst>
                  <a:outerShdw blurRad="38100" dist="38100" dir="2700000" algn="tl">
                    <a:srgbClr val="000000">
                      <a:alpha val="43137"/>
                    </a:srgbClr>
                  </a:outerShdw>
                </a:effectLst>
                <a:latin typeface="+mj-lt"/>
                <a:ea typeface="+mj-ea"/>
                <a:cs typeface="+mj-cs"/>
              </a:rPr>
              <a:t>:</a:t>
            </a:r>
            <a:r>
              <a:rPr lang="en-US" b="1" dirty="0" smtClean="0"/>
              <a:t> </a:t>
            </a:r>
            <a:r>
              <a:rPr lang="en-US" dirty="0" err="1" smtClean="0"/>
              <a:t>Spiros</a:t>
            </a:r>
            <a:r>
              <a:rPr lang="en-US" dirty="0" smtClean="0"/>
              <a:t> </a:t>
            </a:r>
            <a:r>
              <a:rPr lang="en-US" dirty="0" err="1" smtClean="0"/>
              <a:t>Koulouzis</a:t>
            </a:r>
            <a:r>
              <a:rPr lang="en-US" dirty="0" smtClean="0"/>
              <a:t>, Dmitry </a:t>
            </a:r>
            <a:r>
              <a:rPr lang="en-US" dirty="0" err="1" smtClean="0"/>
              <a:t>Vasunin</a:t>
            </a:r>
            <a:r>
              <a:rPr lang="en-US" dirty="0" smtClean="0"/>
              <a:t>, Reggie Cushing, Adam </a:t>
            </a:r>
            <a:r>
              <a:rPr lang="en-US" dirty="0" err="1" smtClean="0"/>
              <a:t>Belloum</a:t>
            </a:r>
            <a:endParaRPr lang="en-US" dirty="0" smtClean="0"/>
          </a:p>
          <a:p>
            <a:pPr marL="0" indent="0">
              <a:buNone/>
            </a:pPr>
            <a:endParaRPr lang="en-US" dirty="0" smtClean="0"/>
          </a:p>
          <a:p>
            <a:r>
              <a:rPr lang="en-US" sz="3300" dirty="0">
                <a:solidFill>
                  <a:srgbClr val="11488B"/>
                </a:solidFill>
                <a:effectLst>
                  <a:outerShdw blurRad="38100" dist="38100" dir="2700000" algn="tl">
                    <a:srgbClr val="000000">
                      <a:alpha val="43137"/>
                    </a:srgbClr>
                  </a:outerShdw>
                </a:effectLst>
                <a:latin typeface="+mj-lt"/>
                <a:ea typeface="+mj-ea"/>
                <a:cs typeface="+mj-cs"/>
              </a:rPr>
              <a:t>UCL London: </a:t>
            </a:r>
            <a:r>
              <a:rPr lang="en-US" dirty="0" smtClean="0"/>
              <a:t>Stefan </a:t>
            </a:r>
            <a:r>
              <a:rPr lang="en-US" dirty="0" err="1" smtClean="0"/>
              <a:t>Zasada</a:t>
            </a:r>
            <a:r>
              <a:rPr lang="en-US" dirty="0" smtClean="0"/>
              <a:t>, Peter </a:t>
            </a:r>
            <a:r>
              <a:rPr lang="en-US" dirty="0" err="1" smtClean="0"/>
              <a:t>Coveney</a:t>
            </a:r>
            <a:endParaRPr lang="en-US" dirty="0" smtClean="0"/>
          </a:p>
          <a:p>
            <a:pPr marL="0" indent="0">
              <a:buNone/>
            </a:pPr>
            <a:endParaRPr lang="en-US" dirty="0" smtClean="0"/>
          </a:p>
          <a:p>
            <a:r>
              <a:rPr lang="en-US" sz="3300" dirty="0">
                <a:solidFill>
                  <a:srgbClr val="11488B"/>
                </a:solidFill>
                <a:effectLst>
                  <a:outerShdw blurRad="38100" dist="38100" dir="2700000" algn="tl">
                    <a:srgbClr val="000000">
                      <a:alpha val="43137"/>
                    </a:srgbClr>
                  </a:outerShdw>
                </a:effectLst>
                <a:latin typeface="+mj-lt"/>
                <a:ea typeface="+mj-ea"/>
                <a:cs typeface="+mj-cs"/>
              </a:rPr>
              <a:t>ATOS:</a:t>
            </a:r>
            <a:r>
              <a:rPr lang="en-US" dirty="0" smtClean="0"/>
              <a:t> </a:t>
            </a:r>
            <a:r>
              <a:rPr lang="en-US" dirty="0" smtClean="0">
                <a:solidFill>
                  <a:srgbClr val="FF0000"/>
                </a:solidFill>
              </a:rPr>
              <a:t>Dario Ruiz Lopez</a:t>
            </a:r>
            <a:r>
              <a:rPr lang="en-US" dirty="0" smtClean="0"/>
              <a:t>, Rodrigo Diaz </a:t>
            </a:r>
            <a:r>
              <a:rPr lang="en-US" dirty="0"/>
              <a:t>R</a:t>
            </a:r>
            <a:r>
              <a:rPr lang="en-US" dirty="0" smtClean="0"/>
              <a:t>odriguez</a:t>
            </a:r>
          </a:p>
          <a:p>
            <a:endParaRPr lang="en-US" dirty="0"/>
          </a:p>
        </p:txBody>
      </p:sp>
    </p:spTree>
    <p:extLst>
      <p:ext uri="{BB962C8B-B14F-4D97-AF65-F5344CB8AC3E}">
        <p14:creationId xmlns:p14="http://schemas.microsoft.com/office/powerpoint/2010/main" val="2740756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atMod val="130000"/>
                  </a:schemeClr>
                </a:solidFill>
                <a:effectLst>
                  <a:outerShdw blurRad="38100" dist="38100" dir="2700000" algn="tl">
                    <a:srgbClr val="000000">
                      <a:alpha val="43137"/>
                    </a:srgbClr>
                  </a:outerShdw>
                </a:effectLst>
                <a:latin typeface="+mj-lt"/>
                <a:ea typeface="+mj-ea"/>
                <a:cs typeface="+mj-cs"/>
              </a:rPr>
              <a:t>Secure data storage solutions</a:t>
            </a:r>
            <a:endParaRPr lang="en-US" sz="32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pic>
        <p:nvPicPr>
          <p:cNvPr id="5" name="Symbol zastępczy zawartości 3"/>
          <p:cNvPicPr>
            <a:picLocks noGrp="1"/>
          </p:cNvPicPr>
          <p:nvPr/>
        </p:nvPicPr>
        <p:blipFill>
          <a:blip r:embed="rId3" cstate="print">
            <a:extLst>
              <a:ext uri="{28A0092B-C50C-407E-A947-70E740481C1C}">
                <a14:useLocalDpi xmlns:a14="http://schemas.microsoft.com/office/drawing/2010/main" val="0"/>
              </a:ext>
            </a:extLst>
          </a:blip>
          <a:stretch>
            <a:fillRect/>
          </a:stretch>
        </p:blipFill>
        <p:spPr>
          <a:xfrm>
            <a:off x="4427984" y="4710700"/>
            <a:ext cx="4041775" cy="1108997"/>
          </a:xfrm>
          <a:prstGeom prst="rect">
            <a:avLst/>
          </a:prstGeom>
        </p:spPr>
      </p:pic>
      <p:pic>
        <p:nvPicPr>
          <p:cNvPr id="6" name="Symbol zastępczy zawartości 3"/>
          <p:cNvPicPr>
            <a:picLocks noGrp="1"/>
          </p:cNvPicPr>
          <p:nvPr/>
        </p:nvPicPr>
        <p:blipFill>
          <a:blip r:embed="rId4" cstate="print">
            <a:extLst>
              <a:ext uri="{28A0092B-C50C-407E-A947-70E740481C1C}">
                <a14:useLocalDpi xmlns:a14="http://schemas.microsoft.com/office/drawing/2010/main" val="0"/>
              </a:ext>
            </a:extLst>
          </a:blip>
          <a:stretch>
            <a:fillRect/>
          </a:stretch>
        </p:blipFill>
        <p:spPr>
          <a:xfrm>
            <a:off x="890719" y="4149080"/>
            <a:ext cx="2761790" cy="2231361"/>
          </a:xfrm>
          <a:prstGeom prst="rect">
            <a:avLst/>
          </a:prstGeom>
        </p:spPr>
      </p:pic>
      <p:sp>
        <p:nvSpPr>
          <p:cNvPr id="9" name="pole tekstowe 8"/>
          <p:cNvSpPr txBox="1"/>
          <p:nvPr/>
        </p:nvSpPr>
        <p:spPr>
          <a:xfrm>
            <a:off x="107504" y="1412776"/>
            <a:ext cx="4176464" cy="3170099"/>
          </a:xfrm>
          <a:prstGeom prst="rect">
            <a:avLst/>
          </a:prstGeom>
          <a:noFill/>
        </p:spPr>
        <p:txBody>
          <a:bodyPr wrap="square" rtlCol="0">
            <a:sp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42950" lvl="1" indent="-285750">
              <a:buFont typeface="Arial" pitchFamily="34" charset="0"/>
              <a:buChar char="•"/>
            </a:pPr>
            <a:r>
              <a:rPr lang="en-US" sz="2000" dirty="0"/>
              <a:t>End-to-end encryption (decryption key stays in protected/private zone)</a:t>
            </a:r>
          </a:p>
          <a:p>
            <a:pPr marL="742950" lvl="1" indent="-285750">
              <a:buFont typeface="Arial" pitchFamily="34" charset="0"/>
              <a:buChar char="•"/>
            </a:pPr>
            <a:r>
              <a:rPr lang="en-US" sz="2000" dirty="0" smtClean="0"/>
              <a:t>Trusted organization manages keys and en/decryption process</a:t>
            </a:r>
          </a:p>
          <a:p>
            <a:pPr marL="742950" lvl="1" indent="-285750">
              <a:buFont typeface="Arial" pitchFamily="34" charset="0"/>
              <a:buChar char="•"/>
            </a:pPr>
            <a:r>
              <a:rPr lang="en-US" sz="2000" dirty="0" smtClean="0"/>
              <a:t>Easy for end users</a:t>
            </a:r>
            <a:endParaRPr lang="pl-PL" sz="2000" dirty="0" smtClean="0"/>
          </a:p>
          <a:p>
            <a:pPr marL="742950" lvl="1" indent="-285750">
              <a:buFont typeface="Arial" pitchFamily="34" charset="0"/>
              <a:buChar char="•"/>
            </a:pPr>
            <a:r>
              <a:rPr lang="en-US" sz="2000" dirty="0" smtClean="0"/>
              <a:t>Would require </a:t>
            </a:r>
            <a:r>
              <a:rPr lang="pl-PL" sz="2000" dirty="0" smtClean="0"/>
              <a:t>LOBCDER </a:t>
            </a:r>
            <a:r>
              <a:rPr lang="en-US" sz="2000" dirty="0" smtClean="0"/>
              <a:t>extensions</a:t>
            </a:r>
          </a:p>
          <a:p>
            <a:pPr marL="742950" lvl="1" indent="-285750">
              <a:buFont typeface="Arial" pitchFamily="34" charset="0"/>
              <a:buChar char="•"/>
            </a:pPr>
            <a:endParaRPr lang="pl-PL" sz="2000" dirty="0"/>
          </a:p>
        </p:txBody>
      </p:sp>
      <p:sp>
        <p:nvSpPr>
          <p:cNvPr id="10" name="pole tekstowe 9"/>
          <p:cNvSpPr txBox="1"/>
          <p:nvPr/>
        </p:nvSpPr>
        <p:spPr>
          <a:xfrm>
            <a:off x="4436368" y="1380509"/>
            <a:ext cx="4176464" cy="3447098"/>
          </a:xfrm>
          <a:prstGeom prst="rect">
            <a:avLst/>
          </a:prstGeom>
          <a:noFill/>
        </p:spPr>
        <p:txBody>
          <a:bodyPr wrap="square" rtlCol="0">
            <a:spAutoFit/>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sz="2000" dirty="0" smtClean="0"/>
              <a:t>User responsible for en/decryption</a:t>
            </a:r>
          </a:p>
          <a:p>
            <a:pPr marL="285750" indent="-285750">
              <a:buFont typeface="Arial" pitchFamily="34" charset="0"/>
              <a:buChar char="•"/>
            </a:pPr>
            <a:r>
              <a:rPr lang="en-US" sz="2000" dirty="0" smtClean="0"/>
              <a:t>No external trusted parties</a:t>
            </a:r>
            <a:r>
              <a:rPr lang="pl-PL" sz="2000" dirty="0" smtClean="0"/>
              <a:t> </a:t>
            </a:r>
            <a:r>
              <a:rPr lang="en-US" sz="2000" dirty="0" smtClean="0"/>
              <a:t>needed</a:t>
            </a:r>
          </a:p>
          <a:p>
            <a:pPr marL="285750" indent="-285750">
              <a:buFont typeface="Arial" pitchFamily="34" charset="0"/>
              <a:buChar char="•"/>
            </a:pPr>
            <a:r>
              <a:rPr lang="en-US" sz="2000" dirty="0" smtClean="0"/>
              <a:t>More complex – user </a:t>
            </a:r>
            <a:r>
              <a:rPr lang="pl-PL" sz="2000" dirty="0" err="1" smtClean="0"/>
              <a:t>requires</a:t>
            </a:r>
            <a:r>
              <a:rPr lang="pl-PL" sz="2000" dirty="0" smtClean="0"/>
              <a:t> </a:t>
            </a:r>
            <a:r>
              <a:rPr lang="en-US" sz="2000" dirty="0" smtClean="0"/>
              <a:t>special knowledge</a:t>
            </a:r>
            <a:r>
              <a:rPr lang="pl-PL" sz="2000" dirty="0" smtClean="0"/>
              <a:t> </a:t>
            </a:r>
            <a:r>
              <a:rPr lang="pl-PL" sz="2000" dirty="0" err="1" smtClean="0"/>
              <a:t>regarding</a:t>
            </a:r>
            <a:r>
              <a:rPr lang="pl-PL" sz="2000" dirty="0" smtClean="0"/>
              <a:t> </a:t>
            </a:r>
            <a:r>
              <a:rPr lang="en-US" sz="2000" dirty="0" smtClean="0"/>
              <a:t>specific</a:t>
            </a:r>
            <a:r>
              <a:rPr lang="pl-PL" sz="2000" dirty="0" smtClean="0"/>
              <a:t> </a:t>
            </a:r>
            <a:r>
              <a:rPr lang="en-US" sz="2000" dirty="0" smtClean="0"/>
              <a:t>tools</a:t>
            </a:r>
          </a:p>
          <a:p>
            <a:pPr marL="285750" indent="-285750">
              <a:buFont typeface="Arial" pitchFamily="34" charset="0"/>
              <a:buChar char="•"/>
            </a:pPr>
            <a:r>
              <a:rPr lang="en-US" sz="2000" dirty="0" smtClean="0"/>
              <a:t>W</a:t>
            </a:r>
            <a:r>
              <a:rPr lang="pl-PL" sz="2000" dirty="0" smtClean="0"/>
              <a:t>e</a:t>
            </a:r>
            <a:r>
              <a:rPr lang="en-US" sz="2000" dirty="0" smtClean="0"/>
              <a:t> may </a:t>
            </a:r>
            <a:r>
              <a:rPr lang="pl-PL" sz="2000" dirty="0" err="1" smtClean="0"/>
              <a:t>provide</a:t>
            </a:r>
            <a:r>
              <a:rPr lang="pl-PL" sz="2000" dirty="0" smtClean="0"/>
              <a:t> </a:t>
            </a:r>
            <a:r>
              <a:rPr lang="en-US" sz="2000" dirty="0" smtClean="0"/>
              <a:t>advice </a:t>
            </a:r>
            <a:r>
              <a:rPr lang="pl-PL" sz="2000" dirty="0" smtClean="0"/>
              <a:t>on </a:t>
            </a:r>
            <a:r>
              <a:rPr lang="en-US" sz="2000" dirty="0" smtClean="0"/>
              <a:t>how which technologies are well suited for the task</a:t>
            </a:r>
            <a:endParaRPr lang="pl-PL" sz="2000" dirty="0" smtClean="0"/>
          </a:p>
          <a:p>
            <a:pPr marL="285750" indent="-285750">
              <a:buFont typeface="Arial" pitchFamily="34" charset="0"/>
              <a:buChar char="•"/>
            </a:pPr>
            <a:r>
              <a:rPr lang="en-US" sz="2000" dirty="0" smtClean="0"/>
              <a:t>Could</a:t>
            </a:r>
            <a:r>
              <a:rPr lang="pl-PL" sz="2000" dirty="0" smtClean="0"/>
              <a:t> b</a:t>
            </a:r>
            <a:r>
              <a:rPr lang="en-US" sz="2000" dirty="0" smtClean="0"/>
              <a:t>e used immediately by VPH users</a:t>
            </a:r>
          </a:p>
          <a:p>
            <a:pPr marL="285750" indent="-285750">
              <a:buFont typeface="Arial" pitchFamily="34" charset="0"/>
              <a:buChar char="•"/>
            </a:pPr>
            <a:endParaRPr lang="pl-PL" dirty="0"/>
          </a:p>
        </p:txBody>
      </p:sp>
    </p:spTree>
    <p:extLst>
      <p:ext uri="{BB962C8B-B14F-4D97-AF65-F5344CB8AC3E}">
        <p14:creationId xmlns:p14="http://schemas.microsoft.com/office/powerpoint/2010/main" val="4070475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pole tekstowe 5"/>
          <p:cNvSpPr txBox="1">
            <a:spLocks noChangeArrowheads="1"/>
          </p:cNvSpPr>
          <p:nvPr/>
        </p:nvSpPr>
        <p:spPr bwMode="auto">
          <a:xfrm>
            <a:off x="243808" y="1218103"/>
            <a:ext cx="8360640" cy="914753"/>
          </a:xfrm>
          <a:prstGeom prst="rect">
            <a:avLst/>
          </a:prstGeom>
          <a:noFill/>
          <a:ln w="9525">
            <a:noFill/>
            <a:miter lim="800000"/>
            <a:headEnd/>
            <a:tailEnd/>
          </a:ln>
        </p:spPr>
        <p:txBody>
          <a:bodyPr lIns="82945" tIns="41473" rIns="82945" bIns="41473">
            <a:spAutoFit/>
          </a:bodyPr>
          <a:lstStyle/>
          <a:p>
            <a:pPr marL="164162" indent="-164162">
              <a:buFont typeface="Arial" pitchFamily="34" charset="0"/>
              <a:buChar char="•"/>
            </a:pPr>
            <a:r>
              <a:rPr lang="pl-PL" dirty="0" err="1">
                <a:latin typeface="+mj-lt"/>
              </a:rPr>
              <a:t>Provides</a:t>
            </a:r>
            <a:r>
              <a:rPr lang="pl-PL" dirty="0">
                <a:latin typeface="+mj-lt"/>
              </a:rPr>
              <a:t> a </a:t>
            </a:r>
            <a:r>
              <a:rPr lang="pl-PL" dirty="0" err="1">
                <a:latin typeface="+mj-lt"/>
              </a:rPr>
              <a:t>mechanism</a:t>
            </a:r>
            <a:r>
              <a:rPr lang="pl-PL" dirty="0">
                <a:latin typeface="+mj-lt"/>
              </a:rPr>
              <a:t> </a:t>
            </a:r>
            <a:r>
              <a:rPr lang="pl-PL" dirty="0" err="1">
                <a:latin typeface="+mj-lt"/>
              </a:rPr>
              <a:t>which</a:t>
            </a:r>
            <a:r>
              <a:rPr lang="pl-PL" dirty="0">
                <a:latin typeface="+mj-lt"/>
              </a:rPr>
              <a:t> </a:t>
            </a:r>
            <a:r>
              <a:rPr lang="pl-PL" dirty="0" err="1">
                <a:latin typeface="+mj-lt"/>
              </a:rPr>
              <a:t>keeps</a:t>
            </a:r>
            <a:r>
              <a:rPr lang="pl-PL" dirty="0">
                <a:latin typeface="+mj-lt"/>
              </a:rPr>
              <a:t> </a:t>
            </a:r>
            <a:r>
              <a:rPr lang="pl-PL" dirty="0" err="1">
                <a:latin typeface="+mj-lt"/>
              </a:rPr>
              <a:t>track</a:t>
            </a:r>
            <a:r>
              <a:rPr lang="pl-PL" dirty="0">
                <a:latin typeface="+mj-lt"/>
              </a:rPr>
              <a:t> of </a:t>
            </a:r>
            <a:r>
              <a:rPr lang="pl-PL" dirty="0" err="1">
                <a:latin typeface="+mj-lt"/>
              </a:rPr>
              <a:t>binary</a:t>
            </a:r>
            <a:r>
              <a:rPr lang="pl-PL" dirty="0">
                <a:latin typeface="+mj-lt"/>
              </a:rPr>
              <a:t> data </a:t>
            </a:r>
            <a:r>
              <a:rPr lang="pl-PL" dirty="0" err="1">
                <a:latin typeface="+mj-lt"/>
              </a:rPr>
              <a:t>stored</a:t>
            </a:r>
            <a:r>
              <a:rPr lang="pl-PL" dirty="0">
                <a:latin typeface="+mj-lt"/>
              </a:rPr>
              <a:t> in </a:t>
            </a:r>
            <a:r>
              <a:rPr lang="pl-PL" dirty="0" err="1">
                <a:latin typeface="+mj-lt"/>
              </a:rPr>
              <a:t>cloud</a:t>
            </a:r>
            <a:r>
              <a:rPr lang="pl-PL" dirty="0">
                <a:latin typeface="+mj-lt"/>
              </a:rPr>
              <a:t> </a:t>
            </a:r>
            <a:r>
              <a:rPr lang="pl-PL" dirty="0" err="1">
                <a:latin typeface="+mj-lt"/>
              </a:rPr>
              <a:t>infrastructure</a:t>
            </a:r>
            <a:endParaRPr lang="pl-PL" dirty="0">
              <a:latin typeface="+mj-lt"/>
            </a:endParaRPr>
          </a:p>
          <a:p>
            <a:pPr marL="164162" indent="-164162">
              <a:buFont typeface="Arial" pitchFamily="34" charset="0"/>
              <a:buChar char="•"/>
            </a:pPr>
            <a:r>
              <a:rPr lang="pl-PL" dirty="0" err="1">
                <a:latin typeface="+mj-lt"/>
              </a:rPr>
              <a:t>Monitors</a:t>
            </a:r>
            <a:r>
              <a:rPr lang="pl-PL" dirty="0">
                <a:latin typeface="+mj-lt"/>
              </a:rPr>
              <a:t> data </a:t>
            </a:r>
            <a:r>
              <a:rPr lang="pl-PL" dirty="0" err="1">
                <a:latin typeface="+mj-lt"/>
              </a:rPr>
              <a:t>availability</a:t>
            </a:r>
            <a:endParaRPr lang="pl-PL" dirty="0">
              <a:latin typeface="+mj-lt"/>
            </a:endParaRPr>
          </a:p>
          <a:p>
            <a:pPr marL="164162" indent="-164162">
              <a:buFont typeface="Arial" pitchFamily="34" charset="0"/>
              <a:buChar char="•"/>
            </a:pPr>
            <a:r>
              <a:rPr lang="pl-PL" dirty="0" err="1">
                <a:latin typeface="+mj-lt"/>
              </a:rPr>
              <a:t>Advises</a:t>
            </a:r>
            <a:r>
              <a:rPr lang="pl-PL" dirty="0">
                <a:latin typeface="+mj-lt"/>
              </a:rPr>
              <a:t> the </a:t>
            </a:r>
            <a:r>
              <a:rPr lang="pl-PL" dirty="0" err="1">
                <a:latin typeface="+mj-lt"/>
              </a:rPr>
              <a:t>cloud</a:t>
            </a:r>
            <a:r>
              <a:rPr lang="pl-PL" dirty="0">
                <a:latin typeface="+mj-lt"/>
              </a:rPr>
              <a:t> platform </a:t>
            </a:r>
            <a:r>
              <a:rPr lang="pl-PL" dirty="0" err="1">
                <a:latin typeface="+mj-lt"/>
              </a:rPr>
              <a:t>when</a:t>
            </a:r>
            <a:r>
              <a:rPr lang="pl-PL" dirty="0">
                <a:latin typeface="+mj-lt"/>
              </a:rPr>
              <a:t> </a:t>
            </a:r>
            <a:r>
              <a:rPr lang="pl-PL" dirty="0" err="1">
                <a:latin typeface="+mj-lt"/>
              </a:rPr>
              <a:t>instantiating</a:t>
            </a:r>
            <a:r>
              <a:rPr lang="pl-PL" dirty="0">
                <a:latin typeface="+mj-lt"/>
              </a:rPr>
              <a:t> </a:t>
            </a:r>
            <a:r>
              <a:rPr lang="pl-PL" dirty="0" err="1">
                <a:latin typeface="+mj-lt"/>
              </a:rPr>
              <a:t>atomic</a:t>
            </a:r>
            <a:r>
              <a:rPr lang="pl-PL" dirty="0">
                <a:latin typeface="+mj-lt"/>
              </a:rPr>
              <a:t> services</a:t>
            </a:r>
          </a:p>
        </p:txBody>
      </p:sp>
      <p:sp>
        <p:nvSpPr>
          <p:cNvPr id="14" name="Prostokąt zaokrąglony 13"/>
          <p:cNvSpPr/>
          <p:nvPr/>
        </p:nvSpPr>
        <p:spPr bwMode="auto">
          <a:xfrm>
            <a:off x="522721" y="2654011"/>
            <a:ext cx="1764000" cy="1371024"/>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grpSp>
        <p:nvGrpSpPr>
          <p:cNvPr id="2" name="Grupa 18"/>
          <p:cNvGrpSpPr>
            <a:grpSpLocks/>
          </p:cNvGrpSpPr>
          <p:nvPr/>
        </p:nvGrpSpPr>
        <p:grpSpPr bwMode="auto">
          <a:xfrm>
            <a:off x="652321" y="3110539"/>
            <a:ext cx="653760" cy="718636"/>
            <a:chOff x="4024161" y="4067974"/>
            <a:chExt cx="720797" cy="792445"/>
          </a:xfrm>
        </p:grpSpPr>
        <p:sp>
          <p:nvSpPr>
            <p:cNvPr id="38" name="Puszka 37"/>
            <p:cNvSpPr/>
            <p:nvPr/>
          </p:nvSpPr>
          <p:spPr>
            <a:xfrm>
              <a:off x="4024161" y="4067974"/>
              <a:ext cx="720797" cy="79244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4" name="pole tekstowe 38"/>
            <p:cNvSpPr txBox="1">
              <a:spLocks noChangeArrowheads="1"/>
            </p:cNvSpPr>
            <p:nvPr/>
          </p:nvSpPr>
          <p:spPr bwMode="auto">
            <a:xfrm>
              <a:off x="4024161" y="4212431"/>
              <a:ext cx="720760" cy="610898"/>
            </a:xfrm>
            <a:prstGeom prst="rect">
              <a:avLst/>
            </a:prstGeom>
            <a:noFill/>
            <a:ln w="9525">
              <a:noFill/>
              <a:miter lim="800000"/>
              <a:headEnd/>
              <a:tailEnd/>
            </a:ln>
          </p:spPr>
          <p:txBody>
            <a:bodyPr>
              <a:spAutoFit/>
            </a:bodyPr>
            <a:lstStyle/>
            <a:p>
              <a:pPr algn="ctr"/>
              <a:r>
                <a:rPr lang="pl-PL" sz="1000">
                  <a:latin typeface="Calibri" pitchFamily="34" charset="0"/>
                </a:rPr>
                <a:t>Binary</a:t>
              </a:r>
            </a:p>
            <a:p>
              <a:pPr algn="ctr"/>
              <a:r>
                <a:rPr lang="pl-PL" sz="1000">
                  <a:latin typeface="Calibri" pitchFamily="34" charset="0"/>
                </a:rPr>
                <a:t>data</a:t>
              </a:r>
            </a:p>
            <a:p>
              <a:pPr algn="ctr"/>
              <a:r>
                <a:rPr lang="pl-PL" sz="1000">
                  <a:latin typeface="Calibri" pitchFamily="34" charset="0"/>
                </a:rPr>
                <a:t>registry</a:t>
              </a:r>
            </a:p>
          </p:txBody>
        </p:sp>
      </p:grpSp>
      <p:sp>
        <p:nvSpPr>
          <p:cNvPr id="16" name="Prostokąt zaokrąglony 15"/>
          <p:cNvSpPr/>
          <p:nvPr/>
        </p:nvSpPr>
        <p:spPr bwMode="auto">
          <a:xfrm>
            <a:off x="849600" y="2522957"/>
            <a:ext cx="1111680" cy="3269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15" name="pole tekstowe 16"/>
          <p:cNvSpPr txBox="1">
            <a:spLocks noChangeArrowheads="1"/>
          </p:cNvSpPr>
          <p:nvPr/>
        </p:nvSpPr>
        <p:spPr bwMode="auto">
          <a:xfrm>
            <a:off x="915841" y="2522957"/>
            <a:ext cx="798645" cy="283811"/>
          </a:xfrm>
          <a:prstGeom prst="rect">
            <a:avLst/>
          </a:prstGeom>
          <a:noFill/>
          <a:ln w="9525">
            <a:noFill/>
            <a:miter lim="800000"/>
            <a:headEnd/>
            <a:tailEnd/>
          </a:ln>
        </p:spPr>
        <p:txBody>
          <a:bodyPr wrap="none" lIns="82945" tIns="41473" rIns="82945" bIns="41473">
            <a:spAutoFit/>
          </a:bodyPr>
          <a:lstStyle/>
          <a:p>
            <a:r>
              <a:rPr lang="pl-PL" sz="1300"/>
              <a:t>LOBCDER</a:t>
            </a:r>
            <a:endParaRPr lang="en-US" sz="1300"/>
          </a:p>
        </p:txBody>
      </p:sp>
      <p:grpSp>
        <p:nvGrpSpPr>
          <p:cNvPr id="3" name="Grupa 42"/>
          <p:cNvGrpSpPr>
            <a:grpSpLocks/>
          </p:cNvGrpSpPr>
          <p:nvPr/>
        </p:nvGrpSpPr>
        <p:grpSpPr bwMode="auto">
          <a:xfrm>
            <a:off x="4049280" y="4222336"/>
            <a:ext cx="1054080" cy="326915"/>
            <a:chOff x="3168652" y="5868052"/>
            <a:chExt cx="1162044" cy="360437"/>
          </a:xfrm>
        </p:grpSpPr>
        <p:sp>
          <p:nvSpPr>
            <p:cNvPr id="41" name="Prostokąt zaokrąglony 40"/>
            <p:cNvSpPr/>
            <p:nvPr/>
          </p:nvSpPr>
          <p:spPr>
            <a:xfrm>
              <a:off x="3168652" y="5868052"/>
              <a:ext cx="1162044" cy="360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2" name="pole tekstowe 41"/>
            <p:cNvSpPr txBox="1">
              <a:spLocks noChangeArrowheads="1"/>
            </p:cNvSpPr>
            <p:nvPr/>
          </p:nvSpPr>
          <p:spPr bwMode="auto">
            <a:xfrm>
              <a:off x="3261665" y="5868052"/>
              <a:ext cx="1028363" cy="322370"/>
            </a:xfrm>
            <a:prstGeom prst="rect">
              <a:avLst/>
            </a:prstGeom>
            <a:noFill/>
            <a:ln w="9525">
              <a:noFill/>
              <a:miter lim="800000"/>
              <a:headEnd/>
              <a:tailEnd/>
            </a:ln>
          </p:spPr>
          <p:txBody>
            <a:bodyPr wrap="none">
              <a:spAutoFit/>
            </a:bodyPr>
            <a:lstStyle/>
            <a:p>
              <a:r>
                <a:rPr lang="pl-PL" sz="1300">
                  <a:latin typeface="Calibri" pitchFamily="34" charset="0"/>
                </a:rPr>
                <a:t>Amazon S3</a:t>
              </a:r>
              <a:endParaRPr lang="en-US" sz="1300">
                <a:latin typeface="Calibri" pitchFamily="34" charset="0"/>
              </a:endParaRPr>
            </a:p>
          </p:txBody>
        </p:sp>
      </p:grpSp>
      <p:grpSp>
        <p:nvGrpSpPr>
          <p:cNvPr id="5" name="Grupa 46"/>
          <p:cNvGrpSpPr>
            <a:grpSpLocks/>
          </p:cNvGrpSpPr>
          <p:nvPr/>
        </p:nvGrpSpPr>
        <p:grpSpPr bwMode="auto">
          <a:xfrm>
            <a:off x="5191200" y="4222336"/>
            <a:ext cx="1405440" cy="326915"/>
            <a:chOff x="3203954" y="5859222"/>
            <a:chExt cx="1549790" cy="360040"/>
          </a:xfrm>
        </p:grpSpPr>
        <p:sp>
          <p:nvSpPr>
            <p:cNvPr id="48" name="Prostokąt zaokrąglony 47"/>
            <p:cNvSpPr/>
            <p:nvPr/>
          </p:nvSpPr>
          <p:spPr>
            <a:xfrm>
              <a:off x="3203954" y="5859222"/>
              <a:ext cx="1549790"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0" name="pole tekstowe 48"/>
            <p:cNvSpPr txBox="1">
              <a:spLocks noChangeArrowheads="1"/>
            </p:cNvSpPr>
            <p:nvPr/>
          </p:nvSpPr>
          <p:spPr bwMode="auto">
            <a:xfrm>
              <a:off x="3309701" y="5859222"/>
              <a:ext cx="1423024" cy="322015"/>
            </a:xfrm>
            <a:prstGeom prst="rect">
              <a:avLst/>
            </a:prstGeom>
            <a:noFill/>
            <a:ln w="9525">
              <a:noFill/>
              <a:miter lim="800000"/>
              <a:headEnd/>
              <a:tailEnd/>
            </a:ln>
          </p:spPr>
          <p:txBody>
            <a:bodyPr wrap="none">
              <a:spAutoFit/>
            </a:bodyPr>
            <a:lstStyle/>
            <a:p>
              <a:r>
                <a:rPr lang="pl-PL" sz="1300">
                  <a:latin typeface="Calibri" pitchFamily="34" charset="0"/>
                </a:rPr>
                <a:t>OpenStack Swift</a:t>
              </a:r>
              <a:endParaRPr lang="en-US" sz="1300">
                <a:latin typeface="Calibri" pitchFamily="34" charset="0"/>
              </a:endParaRPr>
            </a:p>
          </p:txBody>
        </p:sp>
      </p:grpSp>
      <p:grpSp>
        <p:nvGrpSpPr>
          <p:cNvPr id="6" name="Grupa 50"/>
          <p:cNvGrpSpPr>
            <a:grpSpLocks/>
          </p:cNvGrpSpPr>
          <p:nvPr/>
        </p:nvGrpSpPr>
        <p:grpSpPr bwMode="auto">
          <a:xfrm>
            <a:off x="6665760" y="4222336"/>
            <a:ext cx="845280" cy="326915"/>
            <a:chOff x="3206512" y="5867754"/>
            <a:chExt cx="999448" cy="360481"/>
          </a:xfrm>
        </p:grpSpPr>
        <p:sp>
          <p:nvSpPr>
            <p:cNvPr id="52" name="Prostokąt zaokrąglony 51"/>
            <p:cNvSpPr/>
            <p:nvPr/>
          </p:nvSpPr>
          <p:spPr>
            <a:xfrm>
              <a:off x="3206512" y="5867754"/>
              <a:ext cx="922830" cy="3604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8" name="pole tekstowe 52"/>
            <p:cNvSpPr txBox="1">
              <a:spLocks noChangeArrowheads="1"/>
            </p:cNvSpPr>
            <p:nvPr/>
          </p:nvSpPr>
          <p:spPr bwMode="auto">
            <a:xfrm>
              <a:off x="3250690" y="5867754"/>
              <a:ext cx="955270" cy="322409"/>
            </a:xfrm>
            <a:prstGeom prst="rect">
              <a:avLst/>
            </a:prstGeom>
            <a:noFill/>
            <a:ln w="9525">
              <a:noFill/>
              <a:miter lim="800000"/>
              <a:headEnd/>
              <a:tailEnd/>
            </a:ln>
          </p:spPr>
          <p:txBody>
            <a:bodyPr>
              <a:spAutoFit/>
            </a:bodyPr>
            <a:lstStyle/>
            <a:p>
              <a:r>
                <a:rPr lang="pl-PL" sz="1300">
                  <a:latin typeface="Calibri" pitchFamily="34" charset="0"/>
                </a:rPr>
                <a:t>Cumulus</a:t>
              </a:r>
              <a:endParaRPr lang="en-US" sz="1300">
                <a:latin typeface="Calibri" pitchFamily="34" charset="0"/>
              </a:endParaRPr>
            </a:p>
          </p:txBody>
        </p:sp>
      </p:grpSp>
      <p:sp>
        <p:nvSpPr>
          <p:cNvPr id="55" name="Prostokąt zaokrąglony 54"/>
          <p:cNvSpPr/>
          <p:nvPr/>
        </p:nvSpPr>
        <p:spPr bwMode="auto">
          <a:xfrm>
            <a:off x="3918241" y="2655451"/>
            <a:ext cx="4834080" cy="2089660"/>
          </a:xfrm>
          <a:prstGeom prst="roundRect">
            <a:avLst>
              <a:gd name="adj" fmla="val 595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cxnSp>
        <p:nvCxnSpPr>
          <p:cNvPr id="61" name="Łącznik prosty ze strzałką 60"/>
          <p:cNvCxnSpPr/>
          <p:nvPr/>
        </p:nvCxnSpPr>
        <p:spPr bwMode="auto">
          <a:xfrm>
            <a:off x="2351520" y="3438893"/>
            <a:ext cx="1501920" cy="1441"/>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1" name="pole tekstowe 61"/>
          <p:cNvSpPr txBox="1">
            <a:spLocks noChangeArrowheads="1"/>
          </p:cNvSpPr>
          <p:nvPr/>
        </p:nvSpPr>
        <p:spPr bwMode="auto">
          <a:xfrm>
            <a:off x="2556938" y="3431693"/>
            <a:ext cx="880847" cy="791642"/>
          </a:xfrm>
          <a:prstGeom prst="rect">
            <a:avLst/>
          </a:prstGeom>
          <a:noFill/>
          <a:ln w="9525">
            <a:noFill/>
            <a:miter lim="800000"/>
            <a:headEnd/>
            <a:tailEnd/>
          </a:ln>
        </p:spPr>
        <p:txBody>
          <a:bodyPr wrap="none" lIns="82945" tIns="41473" rIns="82945" bIns="41473">
            <a:spAutoFit/>
          </a:bodyPr>
          <a:lstStyle/>
          <a:p>
            <a:pPr algn="ctr"/>
            <a:r>
              <a:rPr lang="pl-PL" sz="900">
                <a:latin typeface="Calibri" pitchFamily="34" charset="0"/>
              </a:rPr>
              <a:t>Register files</a:t>
            </a:r>
          </a:p>
          <a:p>
            <a:pPr algn="ctr"/>
            <a:r>
              <a:rPr lang="pl-PL" sz="900">
                <a:latin typeface="Calibri" pitchFamily="34" charset="0"/>
              </a:rPr>
              <a:t>Get metadata</a:t>
            </a:r>
          </a:p>
          <a:p>
            <a:pPr algn="ctr"/>
            <a:r>
              <a:rPr lang="pl-PL" sz="900">
                <a:latin typeface="Calibri" pitchFamily="34" charset="0"/>
              </a:rPr>
              <a:t>Migrate LOBs</a:t>
            </a:r>
          </a:p>
          <a:p>
            <a:pPr algn="ctr"/>
            <a:r>
              <a:rPr lang="pl-PL" sz="900">
                <a:latin typeface="Calibri" pitchFamily="34" charset="0"/>
              </a:rPr>
              <a:t>Get usage stats</a:t>
            </a:r>
          </a:p>
          <a:p>
            <a:pPr algn="ctr"/>
            <a:r>
              <a:rPr lang="pl-PL" sz="900">
                <a:latin typeface="Calibri" pitchFamily="34" charset="0"/>
              </a:rPr>
              <a:t>(etc.)</a:t>
            </a:r>
            <a:endParaRPr lang="en-US" sz="900">
              <a:latin typeface="Calibri" pitchFamily="34" charset="0"/>
            </a:endParaRPr>
          </a:p>
        </p:txBody>
      </p:sp>
      <p:grpSp>
        <p:nvGrpSpPr>
          <p:cNvPr id="7" name="Grupa 71"/>
          <p:cNvGrpSpPr>
            <a:grpSpLocks/>
          </p:cNvGrpSpPr>
          <p:nvPr/>
        </p:nvGrpSpPr>
        <p:grpSpPr bwMode="auto">
          <a:xfrm>
            <a:off x="4963680" y="5398941"/>
            <a:ext cx="2171364" cy="910379"/>
            <a:chOff x="6120117" y="6372375"/>
            <a:chExt cx="2393822" cy="1003545"/>
          </a:xfrm>
        </p:grpSpPr>
        <p:sp>
          <p:nvSpPr>
            <p:cNvPr id="64" name="Puszka 63"/>
            <p:cNvSpPr/>
            <p:nvPr/>
          </p:nvSpPr>
          <p:spPr>
            <a:xfrm>
              <a:off x="6264582" y="6372375"/>
              <a:ext cx="576274" cy="64771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65" name="Puszka 64"/>
            <p:cNvSpPr/>
            <p:nvPr/>
          </p:nvSpPr>
          <p:spPr>
            <a:xfrm>
              <a:off x="6983733" y="6372375"/>
              <a:ext cx="576273" cy="647713"/>
            </a:xfrm>
            <a:prstGeom prst="can">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66" name="Puszka 65"/>
            <p:cNvSpPr/>
            <p:nvPr/>
          </p:nvSpPr>
          <p:spPr>
            <a:xfrm>
              <a:off x="7704472" y="6372375"/>
              <a:ext cx="576273" cy="647713"/>
            </a:xfrm>
            <a:prstGeom prst="can">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6" name="pole tekstowe 67"/>
            <p:cNvSpPr txBox="1">
              <a:spLocks noChangeArrowheads="1"/>
            </p:cNvSpPr>
            <p:nvPr/>
          </p:nvSpPr>
          <p:spPr bwMode="auto">
            <a:xfrm>
              <a:off x="6120117" y="7019683"/>
              <a:ext cx="2393822" cy="356237"/>
            </a:xfrm>
            <a:prstGeom prst="rect">
              <a:avLst/>
            </a:prstGeom>
            <a:noFill/>
            <a:ln w="9525">
              <a:noFill/>
              <a:miter lim="800000"/>
              <a:headEnd/>
              <a:tailEnd/>
            </a:ln>
          </p:spPr>
          <p:txBody>
            <a:bodyPr wrap="none">
              <a:spAutoFit/>
            </a:bodyPr>
            <a:lstStyle/>
            <a:p>
              <a:r>
                <a:rPr lang="pl-PL" sz="1500">
                  <a:latin typeface="Calibri" pitchFamily="34" charset="0"/>
                </a:rPr>
                <a:t>Distributed Cloud storage</a:t>
              </a:r>
            </a:p>
          </p:txBody>
        </p:sp>
      </p:grpSp>
      <p:cxnSp>
        <p:nvCxnSpPr>
          <p:cNvPr id="70" name="Łącznik prosty ze strzałką 69"/>
          <p:cNvCxnSpPr/>
          <p:nvPr/>
        </p:nvCxnSpPr>
        <p:spPr bwMode="auto">
          <a:xfrm>
            <a:off x="5355360" y="4811358"/>
            <a:ext cx="0" cy="521335"/>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4" name="pole tekstowe 70"/>
          <p:cNvSpPr txBox="1">
            <a:spLocks noChangeArrowheads="1"/>
          </p:cNvSpPr>
          <p:nvPr/>
        </p:nvSpPr>
        <p:spPr bwMode="auto">
          <a:xfrm>
            <a:off x="5374080" y="4940972"/>
            <a:ext cx="1370880" cy="237624"/>
          </a:xfrm>
          <a:prstGeom prst="rect">
            <a:avLst/>
          </a:prstGeom>
          <a:noFill/>
          <a:ln w="9525">
            <a:noFill/>
            <a:miter lim="800000"/>
            <a:headEnd/>
            <a:tailEnd/>
          </a:ln>
        </p:spPr>
        <p:txBody>
          <a:bodyPr wrap="none" lIns="82945" tIns="41473" rIns="82945" bIns="41473">
            <a:spAutoFit/>
          </a:bodyPr>
          <a:lstStyle/>
          <a:p>
            <a:pPr algn="ctr"/>
            <a:r>
              <a:rPr lang="pl-PL" sz="1000">
                <a:latin typeface="Calibri" pitchFamily="34" charset="0"/>
              </a:rPr>
              <a:t>Store and marshal data</a:t>
            </a:r>
            <a:endParaRPr lang="en-US" sz="1000">
              <a:latin typeface="Calibri" pitchFamily="34" charset="0"/>
            </a:endParaRPr>
          </a:p>
        </p:txBody>
      </p:sp>
      <p:cxnSp>
        <p:nvCxnSpPr>
          <p:cNvPr id="73" name="Łącznik prosty ze strzałką 72"/>
          <p:cNvCxnSpPr/>
          <p:nvPr/>
        </p:nvCxnSpPr>
        <p:spPr bwMode="auto">
          <a:xfrm rot="5400000">
            <a:off x="946050" y="4386513"/>
            <a:ext cx="589022" cy="1440"/>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6" name="pole tekstowe 73"/>
          <p:cNvSpPr txBox="1">
            <a:spLocks noChangeArrowheads="1"/>
          </p:cNvSpPr>
          <p:nvPr/>
        </p:nvSpPr>
        <p:spPr bwMode="auto">
          <a:xfrm>
            <a:off x="1235520" y="4092722"/>
            <a:ext cx="1158166" cy="653143"/>
          </a:xfrm>
          <a:prstGeom prst="rect">
            <a:avLst/>
          </a:prstGeom>
          <a:noFill/>
          <a:ln w="9525">
            <a:noFill/>
            <a:miter lim="800000"/>
            <a:headEnd/>
            <a:tailEnd/>
          </a:ln>
        </p:spPr>
        <p:txBody>
          <a:bodyPr wrap="none" lIns="82945" tIns="41473" rIns="82945" bIns="41473">
            <a:spAutoFit/>
          </a:bodyPr>
          <a:lstStyle/>
          <a:p>
            <a:r>
              <a:rPr lang="pl-PL" sz="900">
                <a:latin typeface="Calibri" pitchFamily="34" charset="0"/>
              </a:rPr>
              <a:t>End-user features</a:t>
            </a:r>
          </a:p>
          <a:p>
            <a:r>
              <a:rPr lang="pl-PL" sz="900">
                <a:latin typeface="Calibri" pitchFamily="34" charset="0"/>
              </a:rPr>
              <a:t>(browsing, querying, </a:t>
            </a:r>
          </a:p>
          <a:p>
            <a:r>
              <a:rPr lang="pl-PL" sz="900">
                <a:latin typeface="Calibri" pitchFamily="34" charset="0"/>
              </a:rPr>
              <a:t>direct access to data,</a:t>
            </a:r>
          </a:p>
          <a:p>
            <a:r>
              <a:rPr lang="pl-PL" sz="900">
                <a:latin typeface="Calibri" pitchFamily="34" charset="0"/>
              </a:rPr>
              <a:t>checksumming)</a:t>
            </a:r>
            <a:endParaRPr lang="en-US" sz="900">
              <a:latin typeface="Calibri" pitchFamily="34" charset="0"/>
            </a:endParaRPr>
          </a:p>
        </p:txBody>
      </p:sp>
      <p:grpSp>
        <p:nvGrpSpPr>
          <p:cNvPr id="8" name="Grupa 80"/>
          <p:cNvGrpSpPr>
            <a:grpSpLocks/>
          </p:cNvGrpSpPr>
          <p:nvPr/>
        </p:nvGrpSpPr>
        <p:grpSpPr bwMode="auto">
          <a:xfrm>
            <a:off x="456481" y="4745111"/>
            <a:ext cx="1632960" cy="1437271"/>
            <a:chOff x="2015976" y="5651416"/>
            <a:chExt cx="1800217" cy="1584546"/>
          </a:xfrm>
        </p:grpSpPr>
        <p:sp>
          <p:nvSpPr>
            <p:cNvPr id="76" name="Prostokąt zaokrąglony 75"/>
            <p:cNvSpPr/>
            <p:nvPr/>
          </p:nvSpPr>
          <p:spPr>
            <a:xfrm>
              <a:off x="2015976" y="5795898"/>
              <a:ext cx="1800217" cy="1440064"/>
            </a:xfrm>
            <a:prstGeom prst="roundRect">
              <a:avLst>
                <a:gd name="adj" fmla="val 8546"/>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77" name="Prostokąt zaokrąglony 76"/>
            <p:cNvSpPr/>
            <p:nvPr/>
          </p:nvSpPr>
          <p:spPr>
            <a:xfrm>
              <a:off x="2127101" y="5651416"/>
              <a:ext cx="1544630" cy="3604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0" name="pole tekstowe 77"/>
            <p:cNvSpPr txBox="1">
              <a:spLocks noChangeArrowheads="1"/>
            </p:cNvSpPr>
            <p:nvPr/>
          </p:nvSpPr>
          <p:spPr bwMode="auto">
            <a:xfrm>
              <a:off x="2232441" y="5651416"/>
              <a:ext cx="1439761" cy="322349"/>
            </a:xfrm>
            <a:prstGeom prst="rect">
              <a:avLst/>
            </a:prstGeom>
            <a:noFill/>
            <a:ln w="9525">
              <a:noFill/>
              <a:miter lim="800000"/>
              <a:headEnd/>
              <a:tailEnd/>
            </a:ln>
          </p:spPr>
          <p:txBody>
            <a:bodyPr>
              <a:spAutoFit/>
            </a:bodyPr>
            <a:lstStyle/>
            <a:p>
              <a:r>
                <a:rPr lang="pl-PL" sz="1300"/>
                <a:t>VPH Master Int.</a:t>
              </a:r>
              <a:endParaRPr lang="en-US" sz="1300"/>
            </a:p>
          </p:txBody>
        </p:sp>
        <p:sp>
          <p:nvSpPr>
            <p:cNvPr id="79" name="Prostokąt zaokrąglony 78"/>
            <p:cNvSpPr/>
            <p:nvPr/>
          </p:nvSpPr>
          <p:spPr>
            <a:xfrm>
              <a:off x="2127101" y="6084863"/>
              <a:ext cx="1544630" cy="863720"/>
            </a:xfrm>
            <a:prstGeom prst="roundRect">
              <a:avLst>
                <a:gd name="adj" fmla="val 68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2" name="pole tekstowe 79"/>
            <p:cNvSpPr txBox="1">
              <a:spLocks noChangeArrowheads="1"/>
            </p:cNvSpPr>
            <p:nvPr/>
          </p:nvSpPr>
          <p:spPr bwMode="auto">
            <a:xfrm>
              <a:off x="2185833" y="6084000"/>
              <a:ext cx="1414417" cy="780422"/>
            </a:xfrm>
            <a:prstGeom prst="rect">
              <a:avLst/>
            </a:prstGeom>
            <a:noFill/>
            <a:ln w="9525">
              <a:noFill/>
              <a:miter lim="800000"/>
              <a:headEnd/>
              <a:tailEnd/>
            </a:ln>
          </p:spPr>
          <p:txBody>
            <a:bodyPr>
              <a:spAutoFit/>
            </a:bodyPr>
            <a:lstStyle/>
            <a:p>
              <a:pPr algn="ctr"/>
              <a:r>
                <a:rPr lang="pl-PL" sz="1000">
                  <a:latin typeface="Calibri" pitchFamily="34" charset="0"/>
                </a:rPr>
                <a:t>Data management portlet (with DRI management extensions)</a:t>
              </a:r>
              <a:endParaRPr lang="en-US" sz="1000">
                <a:latin typeface="Calibri" pitchFamily="34" charset="0"/>
              </a:endParaRPr>
            </a:p>
          </p:txBody>
        </p:sp>
      </p:grpSp>
      <p:sp>
        <p:nvSpPr>
          <p:cNvPr id="44" name="Prostokąt zaokrąglony 43"/>
          <p:cNvSpPr/>
          <p:nvPr/>
        </p:nvSpPr>
        <p:spPr bwMode="auto">
          <a:xfrm>
            <a:off x="5682240" y="2524397"/>
            <a:ext cx="1241280" cy="3269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29" name="pole tekstowe 16"/>
          <p:cNvSpPr txBox="1">
            <a:spLocks noChangeArrowheads="1"/>
          </p:cNvSpPr>
          <p:nvPr/>
        </p:nvSpPr>
        <p:spPr bwMode="auto">
          <a:xfrm>
            <a:off x="5813280" y="2522957"/>
            <a:ext cx="927270" cy="283811"/>
          </a:xfrm>
          <a:prstGeom prst="rect">
            <a:avLst/>
          </a:prstGeom>
          <a:noFill/>
          <a:ln w="9525">
            <a:noFill/>
            <a:miter lim="800000"/>
            <a:headEnd/>
            <a:tailEnd/>
          </a:ln>
        </p:spPr>
        <p:txBody>
          <a:bodyPr wrap="none" lIns="82945" tIns="41473" rIns="82945" bIns="41473">
            <a:spAutoFit/>
          </a:bodyPr>
          <a:lstStyle/>
          <a:p>
            <a:r>
              <a:rPr lang="pl-PL" sz="1300"/>
              <a:t>DRI Service</a:t>
            </a:r>
            <a:endParaRPr lang="en-US" sz="1300"/>
          </a:p>
        </p:txBody>
      </p:sp>
      <p:sp>
        <p:nvSpPr>
          <p:cNvPr id="17430" name="pole tekstowe 11"/>
          <p:cNvSpPr txBox="1">
            <a:spLocks noChangeArrowheads="1"/>
          </p:cNvSpPr>
          <p:nvPr/>
        </p:nvSpPr>
        <p:spPr bwMode="auto">
          <a:xfrm>
            <a:off x="3984480" y="2851312"/>
            <a:ext cx="4636800" cy="544377"/>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A standalone application service, capable of autonomous operation. It periodically verifies access to any datasets submitted for validation and is capable of issuing alerts to dataset owners and system administrators in case of irregularities.</a:t>
            </a:r>
          </a:p>
        </p:txBody>
      </p:sp>
      <p:sp>
        <p:nvSpPr>
          <p:cNvPr id="50" name="Zagięty narożnik 49"/>
          <p:cNvSpPr/>
          <p:nvPr/>
        </p:nvSpPr>
        <p:spPr>
          <a:xfrm>
            <a:off x="1437121" y="3178226"/>
            <a:ext cx="718560" cy="58758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7432" name="pole tekstowe 38"/>
          <p:cNvSpPr txBox="1">
            <a:spLocks noChangeArrowheads="1"/>
          </p:cNvSpPr>
          <p:nvPr/>
        </p:nvSpPr>
        <p:spPr bwMode="auto">
          <a:xfrm>
            <a:off x="1370880" y="3178226"/>
            <a:ext cx="849600" cy="390281"/>
          </a:xfrm>
          <a:prstGeom prst="rect">
            <a:avLst/>
          </a:prstGeom>
          <a:noFill/>
          <a:ln w="9525">
            <a:noFill/>
            <a:miter lim="800000"/>
            <a:headEnd/>
            <a:tailEnd/>
          </a:ln>
        </p:spPr>
        <p:txBody>
          <a:bodyPr lIns="82945" tIns="41473" rIns="82945" bIns="41473">
            <a:spAutoFit/>
          </a:bodyPr>
          <a:lstStyle/>
          <a:p>
            <a:pPr algn="ctr"/>
            <a:r>
              <a:rPr lang="pl-PL" sz="1000">
                <a:latin typeface="Calibri" pitchFamily="34" charset="0"/>
              </a:rPr>
              <a:t>Validation policy</a:t>
            </a:r>
          </a:p>
        </p:txBody>
      </p:sp>
      <p:sp>
        <p:nvSpPr>
          <p:cNvPr id="54" name="Prostokąt zaokrąglony 53"/>
          <p:cNvSpPr/>
          <p:nvPr/>
        </p:nvSpPr>
        <p:spPr bwMode="auto">
          <a:xfrm>
            <a:off x="4049281" y="3503701"/>
            <a:ext cx="3396960" cy="589021"/>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34" name="pole tekstowe 41"/>
          <p:cNvSpPr txBox="1">
            <a:spLocks noChangeArrowheads="1"/>
          </p:cNvSpPr>
          <p:nvPr/>
        </p:nvSpPr>
        <p:spPr bwMode="auto">
          <a:xfrm>
            <a:off x="4549557" y="3569948"/>
            <a:ext cx="2320087" cy="499254"/>
          </a:xfrm>
          <a:prstGeom prst="rect">
            <a:avLst/>
          </a:prstGeom>
          <a:noFill/>
          <a:ln w="9525">
            <a:noFill/>
            <a:miter lim="800000"/>
            <a:headEnd/>
            <a:tailEnd/>
          </a:ln>
        </p:spPr>
        <p:txBody>
          <a:bodyPr wrap="none" lIns="82945" tIns="41473" rIns="82945" bIns="41473">
            <a:spAutoFit/>
          </a:bodyPr>
          <a:lstStyle/>
          <a:p>
            <a:pPr algn="ctr"/>
            <a:r>
              <a:rPr lang="pl-PL" sz="1300">
                <a:latin typeface="Calibri" pitchFamily="34" charset="0"/>
              </a:rPr>
              <a:t>Configurable validation runtime</a:t>
            </a:r>
          </a:p>
          <a:p>
            <a:pPr algn="ctr"/>
            <a:r>
              <a:rPr lang="pl-PL" sz="1300">
                <a:latin typeface="Calibri" pitchFamily="34" charset="0"/>
              </a:rPr>
              <a:t>(registry-driven)</a:t>
            </a:r>
          </a:p>
        </p:txBody>
      </p:sp>
      <p:sp>
        <p:nvSpPr>
          <p:cNvPr id="17435" name="pole tekstowe 41"/>
          <p:cNvSpPr txBox="1">
            <a:spLocks noChangeArrowheads="1"/>
          </p:cNvSpPr>
          <p:nvPr/>
        </p:nvSpPr>
        <p:spPr bwMode="auto">
          <a:xfrm>
            <a:off x="7540689" y="3634754"/>
            <a:ext cx="1111423" cy="283811"/>
          </a:xfrm>
          <a:prstGeom prst="rect">
            <a:avLst/>
          </a:prstGeom>
          <a:noFill/>
          <a:ln w="9525">
            <a:noFill/>
            <a:miter lim="800000"/>
            <a:headEnd/>
            <a:tailEnd/>
          </a:ln>
        </p:spPr>
        <p:txBody>
          <a:bodyPr wrap="none" lIns="82945" tIns="41473" rIns="82945" bIns="41473">
            <a:spAutoFit/>
          </a:bodyPr>
          <a:lstStyle/>
          <a:p>
            <a:pPr algn="ctr"/>
            <a:r>
              <a:rPr lang="pl-PL" sz="1300">
                <a:latin typeface="Calibri" pitchFamily="34" charset="0"/>
              </a:rPr>
              <a:t>Runtime layer</a:t>
            </a:r>
          </a:p>
        </p:txBody>
      </p:sp>
      <p:sp>
        <p:nvSpPr>
          <p:cNvPr id="17436" name="pole tekstowe 41"/>
          <p:cNvSpPr txBox="1">
            <a:spLocks noChangeArrowheads="1"/>
          </p:cNvSpPr>
          <p:nvPr/>
        </p:nvSpPr>
        <p:spPr bwMode="auto">
          <a:xfrm>
            <a:off x="7351200" y="4026475"/>
            <a:ext cx="1532160" cy="683920"/>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Extensible</a:t>
            </a:r>
          </a:p>
          <a:p>
            <a:pPr algn="ctr"/>
            <a:r>
              <a:rPr lang="pl-PL" sz="1300">
                <a:latin typeface="Calibri" pitchFamily="34" charset="0"/>
              </a:rPr>
              <a:t>resource</a:t>
            </a:r>
          </a:p>
          <a:p>
            <a:pPr algn="ctr"/>
            <a:r>
              <a:rPr lang="pl-PL" sz="1300">
                <a:latin typeface="Calibri" pitchFamily="34" charset="0"/>
              </a:rPr>
              <a:t>client layer</a:t>
            </a:r>
          </a:p>
        </p:txBody>
      </p:sp>
      <p:sp>
        <p:nvSpPr>
          <p:cNvPr id="17437" name="pole tekstowe 73"/>
          <p:cNvSpPr txBox="1">
            <a:spLocks noChangeArrowheads="1"/>
          </p:cNvSpPr>
          <p:nvPr/>
        </p:nvSpPr>
        <p:spPr bwMode="auto">
          <a:xfrm>
            <a:off x="652321" y="2849872"/>
            <a:ext cx="1632960" cy="223223"/>
          </a:xfrm>
          <a:prstGeom prst="rect">
            <a:avLst/>
          </a:prstGeom>
          <a:noFill/>
          <a:ln w="9525">
            <a:noFill/>
            <a:miter lim="800000"/>
            <a:headEnd/>
            <a:tailEnd/>
          </a:ln>
        </p:spPr>
        <p:txBody>
          <a:bodyPr lIns="82945" tIns="41473" rIns="82945" bIns="41473">
            <a:spAutoFit/>
          </a:bodyPr>
          <a:lstStyle/>
          <a:p>
            <a:r>
              <a:rPr lang="pl-PL" sz="900">
                <a:latin typeface="Calibri" pitchFamily="34" charset="0"/>
              </a:rPr>
              <a:t>Metadata extensions for DRI</a:t>
            </a:r>
            <a:endParaRPr lang="en-US" sz="900">
              <a:latin typeface="Calibri" pitchFamily="34" charset="0"/>
            </a:endParaRPr>
          </a:p>
        </p:txBody>
      </p:sp>
      <p:sp>
        <p:nvSpPr>
          <p:cNvPr id="47"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3200" dirty="0">
                <a:solidFill>
                  <a:schemeClr val="tx2">
                    <a:satMod val="130000"/>
                  </a:schemeClr>
                </a:solidFill>
                <a:effectLst>
                  <a:outerShdw blurRad="38100" dist="38100" dir="2700000" algn="tl">
                    <a:srgbClr val="000000">
                      <a:alpha val="43137"/>
                    </a:srgbClr>
                  </a:outerShdw>
                </a:effectLst>
                <a:latin typeface="+mj-lt"/>
                <a:ea typeface="+mj-ea"/>
                <a:cs typeface="+mj-cs"/>
              </a:rPr>
              <a:t>Data </a:t>
            </a:r>
            <a:r>
              <a:rPr lang="en-US" sz="3200" dirty="0" err="1">
                <a:solidFill>
                  <a:schemeClr val="tx2">
                    <a:satMod val="130000"/>
                  </a:schemeClr>
                </a:solidFill>
                <a:effectLst>
                  <a:outerShdw blurRad="38100" dist="38100" dir="2700000" algn="tl">
                    <a:srgbClr val="000000">
                      <a:alpha val="43137"/>
                    </a:srgbClr>
                  </a:outerShdw>
                </a:effectLst>
                <a:latin typeface="+mj-lt"/>
                <a:ea typeface="+mj-ea"/>
                <a:cs typeface="+mj-cs"/>
              </a:rPr>
              <a:t>r</a:t>
            </a:r>
            <a:r>
              <a:rPr lang="pl-PL" sz="3200" dirty="0" err="1">
                <a:solidFill>
                  <a:schemeClr val="tx2">
                    <a:satMod val="130000"/>
                  </a:schemeClr>
                </a:solidFill>
                <a:effectLst>
                  <a:outerShdw blurRad="38100" dist="38100" dir="2700000" algn="tl">
                    <a:srgbClr val="000000">
                      <a:alpha val="43137"/>
                    </a:srgbClr>
                  </a:outerShdw>
                </a:effectLst>
                <a:latin typeface="+mj-lt"/>
                <a:ea typeface="+mj-ea"/>
                <a:cs typeface="+mj-cs"/>
              </a:rPr>
              <a:t>eliability</a:t>
            </a:r>
            <a:r>
              <a:rPr lang="pl-PL" sz="3200" dirty="0">
                <a:solidFill>
                  <a:schemeClr val="tx2">
                    <a:satMod val="130000"/>
                  </a:schemeClr>
                </a:solidFill>
                <a:effectLst>
                  <a:outerShdw blurRad="38100" dist="38100" dir="2700000" algn="tl">
                    <a:srgbClr val="000000">
                      <a:alpha val="43137"/>
                    </a:srgbClr>
                  </a:outerShdw>
                </a:effectLst>
                <a:latin typeface="+mj-lt"/>
                <a:ea typeface="+mj-ea"/>
                <a:cs typeface="+mj-cs"/>
              </a:rPr>
              <a:t> and </a:t>
            </a:r>
            <a:r>
              <a:rPr lang="en-US" sz="3200" dirty="0" err="1">
                <a:solidFill>
                  <a:schemeClr val="tx2">
                    <a:satMod val="130000"/>
                  </a:schemeClr>
                </a:solidFill>
                <a:effectLst>
                  <a:outerShdw blurRad="38100" dist="38100" dir="2700000" algn="tl">
                    <a:srgbClr val="000000">
                      <a:alpha val="43137"/>
                    </a:srgbClr>
                  </a:outerShdw>
                </a:effectLst>
                <a:latin typeface="+mj-lt"/>
                <a:ea typeface="+mj-ea"/>
                <a:cs typeface="+mj-cs"/>
              </a:rPr>
              <a:t>i</a:t>
            </a:r>
            <a:r>
              <a:rPr lang="pl-PL" sz="3200" dirty="0" err="1">
                <a:solidFill>
                  <a:schemeClr val="tx2">
                    <a:satMod val="130000"/>
                  </a:schemeClr>
                </a:solidFill>
                <a:effectLst>
                  <a:outerShdw blurRad="38100" dist="38100" dir="2700000" algn="tl">
                    <a:srgbClr val="000000">
                      <a:alpha val="43137"/>
                    </a:srgbClr>
                  </a:outerShdw>
                </a:effectLst>
                <a:latin typeface="+mj-lt"/>
                <a:ea typeface="+mj-ea"/>
                <a:cs typeface="+mj-cs"/>
              </a:rPr>
              <a:t>ntegrity</a:t>
            </a:r>
            <a:endParaRPr lang="en-US" sz="32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415252770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r>
              <a:rPr lang="pl-PL" sz="3200" dirty="0" smtClean="0"/>
              <a:t>For </a:t>
            </a:r>
            <a:r>
              <a:rPr lang="pl-PL" sz="3200" dirty="0" err="1" smtClean="0"/>
              <a:t>more</a:t>
            </a:r>
            <a:r>
              <a:rPr lang="pl-PL" sz="3200" dirty="0" smtClean="0"/>
              <a:t> </a:t>
            </a:r>
            <a:r>
              <a:rPr lang="pl-PL" sz="3200" dirty="0" err="1" smtClean="0"/>
              <a:t>information</a:t>
            </a:r>
            <a:r>
              <a:rPr lang="pl-PL" sz="3200" dirty="0" smtClean="0"/>
              <a:t>…</a:t>
            </a:r>
            <a:endParaRPr lang="en-US" sz="3200" dirty="0" smtClean="0"/>
          </a:p>
        </p:txBody>
      </p:sp>
      <p:pic>
        <p:nvPicPr>
          <p:cNvPr id="123" name="Obraz 122" descr="dice_website.png"/>
          <p:cNvPicPr>
            <a:picLocks noChangeAspect="1"/>
          </p:cNvPicPr>
          <p:nvPr/>
        </p:nvPicPr>
        <p:blipFill>
          <a:blip r:embed="rId2" cstate="print"/>
          <a:stretch>
            <a:fillRect/>
          </a:stretch>
        </p:blipFill>
        <p:spPr>
          <a:xfrm>
            <a:off x="187086" y="1187624"/>
            <a:ext cx="4600938" cy="3001151"/>
          </a:xfrm>
          <a:prstGeom prst="rect">
            <a:avLst/>
          </a:prstGeom>
        </p:spPr>
      </p:pic>
      <p:sp>
        <p:nvSpPr>
          <p:cNvPr id="127" name="Content Placeholder 2"/>
          <p:cNvSpPr>
            <a:spLocks noGrp="1"/>
          </p:cNvSpPr>
          <p:nvPr>
            <p:ph idx="1"/>
          </p:nvPr>
        </p:nvSpPr>
        <p:spPr>
          <a:xfrm>
            <a:off x="4932041" y="1187623"/>
            <a:ext cx="4032448" cy="3001151"/>
          </a:xfrm>
        </p:spPr>
        <p:txBody>
          <a:bodyPr>
            <a:noAutofit/>
          </a:bodyPr>
          <a:lstStyle/>
          <a:p>
            <a:pPr marL="0" indent="0">
              <a:buNone/>
            </a:pPr>
            <a:r>
              <a:rPr lang="pl-PL" sz="1600" b="1" dirty="0" smtClean="0">
                <a:solidFill>
                  <a:srgbClr val="FF0000"/>
                </a:solidFill>
              </a:rPr>
              <a:t>dice.cyfronet.pl</a:t>
            </a:r>
            <a:r>
              <a:rPr lang="pl-PL" sz="1600" b="1" dirty="0" smtClean="0"/>
              <a:t> </a:t>
            </a:r>
            <a:r>
              <a:rPr lang="pl-PL" sz="1600" dirty="0" smtClean="0"/>
              <a:t>–</a:t>
            </a:r>
            <a:r>
              <a:rPr lang="pl-PL" sz="1600" b="1" dirty="0" smtClean="0"/>
              <a:t> </a:t>
            </a:r>
            <a:r>
              <a:rPr lang="pl-PL" sz="1600" dirty="0" smtClean="0"/>
              <a:t>the </a:t>
            </a:r>
            <a:r>
              <a:rPr lang="pl-PL" sz="1600" dirty="0" err="1" smtClean="0"/>
              <a:t>DIstributed</a:t>
            </a:r>
            <a:r>
              <a:rPr lang="pl-PL" sz="1600" dirty="0" smtClean="0"/>
              <a:t> Computing </a:t>
            </a:r>
            <a:r>
              <a:rPr lang="pl-PL" sz="1600" dirty="0" err="1" smtClean="0"/>
              <a:t>Environments</a:t>
            </a:r>
            <a:r>
              <a:rPr lang="pl-PL" sz="1600" dirty="0" smtClean="0"/>
              <a:t> (DICE) team </a:t>
            </a:r>
            <a:r>
              <a:rPr lang="pl-PL" sz="1600" dirty="0" err="1" smtClean="0"/>
              <a:t>at</a:t>
            </a:r>
            <a:r>
              <a:rPr lang="pl-PL" sz="1600" dirty="0" smtClean="0"/>
              <a:t> CYFRONET (i.e. „</a:t>
            </a:r>
            <a:r>
              <a:rPr lang="pl-PL" sz="1600" dirty="0" err="1" smtClean="0"/>
              <a:t>those</a:t>
            </a:r>
            <a:r>
              <a:rPr lang="pl-PL" sz="1600" dirty="0" smtClean="0"/>
              <a:t> </a:t>
            </a:r>
            <a:r>
              <a:rPr lang="pl-PL" sz="1600" dirty="0" err="1" smtClean="0"/>
              <a:t>guys</a:t>
            </a:r>
            <a:r>
              <a:rPr lang="pl-PL" sz="1600" dirty="0" smtClean="0"/>
              <a:t> </a:t>
            </a:r>
            <a:r>
              <a:rPr lang="pl-PL" sz="1600" dirty="0" err="1" smtClean="0"/>
              <a:t>who</a:t>
            </a:r>
            <a:r>
              <a:rPr lang="pl-PL" sz="1600" dirty="0" smtClean="0"/>
              <a:t> </a:t>
            </a:r>
            <a:r>
              <a:rPr lang="pl-PL" sz="1600" dirty="0" err="1" smtClean="0"/>
              <a:t>develop</a:t>
            </a:r>
            <a:r>
              <a:rPr lang="pl-PL" sz="1600" dirty="0" smtClean="0"/>
              <a:t> the VPH-</a:t>
            </a:r>
            <a:r>
              <a:rPr lang="pl-PL" sz="1600" dirty="0" err="1" smtClean="0"/>
              <a:t>Share</a:t>
            </a:r>
            <a:r>
              <a:rPr lang="pl-PL" sz="1600" dirty="0" smtClean="0"/>
              <a:t> </a:t>
            </a:r>
            <a:r>
              <a:rPr lang="pl-PL" sz="1600" dirty="0" err="1" smtClean="0"/>
              <a:t>cloud</a:t>
            </a:r>
            <a:r>
              <a:rPr lang="pl-PL" sz="1600" dirty="0" smtClean="0"/>
              <a:t> platform”).</a:t>
            </a:r>
          </a:p>
          <a:p>
            <a:pPr marL="0" indent="0">
              <a:buNone/>
            </a:pPr>
            <a:r>
              <a:rPr lang="pl-PL" sz="1600" dirty="0" err="1" smtClean="0"/>
              <a:t>Contains</a:t>
            </a:r>
            <a:r>
              <a:rPr lang="pl-PL" sz="1600" dirty="0" smtClean="0"/>
              <a:t> </a:t>
            </a:r>
            <a:r>
              <a:rPr lang="pl-PL" sz="1600" dirty="0" err="1" smtClean="0"/>
              <a:t>documentation</a:t>
            </a:r>
            <a:r>
              <a:rPr lang="pl-PL" sz="1600" dirty="0" smtClean="0"/>
              <a:t>, </a:t>
            </a:r>
            <a:r>
              <a:rPr lang="pl-PL" sz="1600" dirty="0" err="1" smtClean="0"/>
              <a:t>publications</a:t>
            </a:r>
            <a:r>
              <a:rPr lang="pl-PL" sz="1600" dirty="0" smtClean="0"/>
              <a:t>, </a:t>
            </a:r>
            <a:r>
              <a:rPr lang="pl-PL" sz="1600" dirty="0" err="1" smtClean="0"/>
              <a:t>links</a:t>
            </a:r>
            <a:r>
              <a:rPr lang="pl-PL" sz="1600" dirty="0" smtClean="0"/>
              <a:t> to </a:t>
            </a:r>
            <a:r>
              <a:rPr lang="pl-PL" sz="1600" dirty="0" err="1" smtClean="0"/>
              <a:t>manuals</a:t>
            </a:r>
            <a:r>
              <a:rPr lang="pl-PL" sz="1600" dirty="0" smtClean="0"/>
              <a:t>, </a:t>
            </a:r>
            <a:r>
              <a:rPr lang="pl-PL" sz="1600" dirty="0" err="1" smtClean="0"/>
              <a:t>videos</a:t>
            </a:r>
            <a:r>
              <a:rPr lang="pl-PL" sz="1600" dirty="0" smtClean="0"/>
              <a:t> etc.</a:t>
            </a:r>
          </a:p>
          <a:p>
            <a:pPr marL="0" indent="0">
              <a:buNone/>
            </a:pPr>
            <a:r>
              <a:rPr lang="pl-PL" sz="1600" dirty="0" err="1" smtClean="0"/>
              <a:t>Also</a:t>
            </a:r>
            <a:r>
              <a:rPr lang="pl-PL" sz="1600" dirty="0" smtClean="0"/>
              <a:t> </a:t>
            </a:r>
            <a:r>
              <a:rPr lang="pl-PL" sz="1600" dirty="0" err="1" smtClean="0"/>
              <a:t>describes</a:t>
            </a:r>
            <a:r>
              <a:rPr lang="pl-PL" sz="1600" dirty="0" smtClean="0"/>
              <a:t> </a:t>
            </a:r>
            <a:r>
              <a:rPr lang="pl-PL" sz="1600" dirty="0" err="1" smtClean="0"/>
              <a:t>some</a:t>
            </a:r>
            <a:r>
              <a:rPr lang="pl-PL" sz="1600" dirty="0" smtClean="0"/>
              <a:t> of </a:t>
            </a:r>
            <a:r>
              <a:rPr lang="pl-PL" sz="1600" dirty="0" err="1" smtClean="0"/>
              <a:t>our</a:t>
            </a:r>
            <a:r>
              <a:rPr lang="pl-PL" sz="1600" dirty="0" smtClean="0"/>
              <a:t> </a:t>
            </a:r>
            <a:r>
              <a:rPr lang="pl-PL" sz="1600" dirty="0" err="1" smtClean="0"/>
              <a:t>other</a:t>
            </a:r>
            <a:r>
              <a:rPr lang="pl-PL" sz="1600" dirty="0" smtClean="0"/>
              <a:t> </a:t>
            </a:r>
            <a:r>
              <a:rPr lang="pl-PL" sz="1600" dirty="0" err="1" smtClean="0"/>
              <a:t>ideas</a:t>
            </a:r>
            <a:r>
              <a:rPr lang="pl-PL" sz="1600" dirty="0" smtClean="0"/>
              <a:t> and development </a:t>
            </a:r>
            <a:r>
              <a:rPr lang="pl-PL" sz="1600" dirty="0" err="1" smtClean="0"/>
              <a:t>projects</a:t>
            </a:r>
            <a:r>
              <a:rPr lang="pl-PL" sz="1600" dirty="0" smtClean="0"/>
              <a:t>.</a:t>
            </a:r>
          </a:p>
        </p:txBody>
      </p:sp>
      <p:pic>
        <p:nvPicPr>
          <p:cNvPr id="128" name="Obraz 127" descr="jump.png"/>
          <p:cNvPicPr>
            <a:picLocks noChangeAspect="1"/>
          </p:cNvPicPr>
          <p:nvPr/>
        </p:nvPicPr>
        <p:blipFill>
          <a:blip r:embed="rId3" cstate="print"/>
          <a:stretch>
            <a:fillRect/>
          </a:stretch>
        </p:blipFill>
        <p:spPr>
          <a:xfrm>
            <a:off x="3347864" y="3376671"/>
            <a:ext cx="5616624" cy="2860641"/>
          </a:xfrm>
          <a:prstGeom prst="rect">
            <a:avLst/>
          </a:prstGeom>
        </p:spPr>
      </p:pic>
      <p:sp>
        <p:nvSpPr>
          <p:cNvPr id="132" name="Content Placeholder 2"/>
          <p:cNvSpPr txBox="1">
            <a:spLocks/>
          </p:cNvSpPr>
          <p:nvPr/>
        </p:nvSpPr>
        <p:spPr>
          <a:xfrm>
            <a:off x="187086" y="4283968"/>
            <a:ext cx="3160778" cy="2313384"/>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600" b="1" dirty="0" smtClean="0">
                <a:solidFill>
                  <a:srgbClr val="FF0000"/>
                </a:solidFill>
              </a:rPr>
              <a:t>www</a:t>
            </a:r>
            <a:r>
              <a:rPr kumimoji="0" lang="pl-PL" sz="1600" b="1" i="0" u="none" strike="noStrike" kern="1200" cap="none" spc="0" normalizeH="0" baseline="0" noProof="0" dirty="0" smtClean="0">
                <a:ln>
                  <a:noFill/>
                </a:ln>
                <a:solidFill>
                  <a:srgbClr val="FF0000"/>
                </a:solidFill>
                <a:effectLst/>
                <a:uLnTx/>
                <a:uFillTx/>
                <a:latin typeface="+mn-lt"/>
                <a:ea typeface="+mn-ea"/>
                <a:cs typeface="+mn-cs"/>
              </a:rPr>
              <a:t>.vph-share.eu</a:t>
            </a:r>
            <a:r>
              <a:rPr kumimoji="0" lang="pl-PL" sz="1600" i="0" u="none" strike="noStrike" kern="1200" cap="none" spc="0" normalizeH="0" baseline="0" noProof="0" dirty="0" smtClean="0">
                <a:ln>
                  <a:noFill/>
                </a:ln>
                <a:solidFill>
                  <a:srgbClr val="FF0000"/>
                </a:solidFill>
                <a:effectLst/>
                <a:uLnTx/>
                <a:uFillTx/>
                <a:latin typeface="+mn-lt"/>
                <a:ea typeface="+mn-ea"/>
                <a:cs typeface="+mn-cs"/>
              </a:rPr>
              <a:t> </a:t>
            </a:r>
            <a:r>
              <a:rPr kumimoji="0" lang="pl-PL" sz="1600" i="0" u="none" strike="noStrike" kern="1200" cap="none" spc="0" normalizeH="0" baseline="0" noProof="0" dirty="0" smtClean="0">
                <a:ln>
                  <a:noFill/>
                </a:ln>
                <a:solidFill>
                  <a:schemeClr val="tx1"/>
                </a:solidFill>
                <a:effectLst/>
                <a:uLnTx/>
                <a:uFillTx/>
                <a:latin typeface="+mn-lt"/>
                <a:ea typeface="+mn-ea"/>
                <a:cs typeface="+mn-cs"/>
              </a:rPr>
              <a:t>– the </a:t>
            </a:r>
            <a:r>
              <a:rPr kumimoji="0" lang="pl-PL" sz="1600" i="0" u="none" strike="noStrike" kern="1200" cap="none" spc="0" normalizeH="0" baseline="0" noProof="0" dirty="0" err="1" smtClean="0">
                <a:ln>
                  <a:noFill/>
                </a:ln>
                <a:solidFill>
                  <a:schemeClr val="tx1"/>
                </a:solidFill>
                <a:effectLst/>
                <a:uLnTx/>
                <a:uFillTx/>
                <a:latin typeface="+mn-lt"/>
                <a:ea typeface="+mn-ea"/>
                <a:cs typeface="+mn-cs"/>
              </a:rPr>
              <a:t>newest</a:t>
            </a:r>
            <a:r>
              <a:rPr kumimoji="0" lang="pl-PL" sz="1600" i="0" u="none" strike="noStrike" kern="1200" cap="none" spc="0" normalizeH="0" baseline="0" noProof="0" dirty="0" smtClean="0">
                <a:ln>
                  <a:noFill/>
                </a:ln>
                <a:solidFill>
                  <a:schemeClr val="tx1"/>
                </a:solidFill>
                <a:effectLst/>
                <a:uLnTx/>
                <a:uFillTx/>
                <a:latin typeface="+mn-lt"/>
                <a:ea typeface="+mn-ea"/>
                <a:cs typeface="+mn-cs"/>
              </a:rPr>
              <a:t> </a:t>
            </a:r>
            <a:r>
              <a:rPr kumimoji="0" lang="pl-PL" sz="1600" i="0" u="none" strike="noStrike" kern="1200" cap="none" spc="0" normalizeH="0" baseline="0" noProof="0" dirty="0" err="1" smtClean="0">
                <a:ln>
                  <a:noFill/>
                </a:ln>
                <a:solidFill>
                  <a:schemeClr val="tx1"/>
                </a:solidFill>
                <a:effectLst/>
                <a:uLnTx/>
                <a:uFillTx/>
                <a:latin typeface="+mn-lt"/>
                <a:ea typeface="+mn-ea"/>
                <a:cs typeface="+mn-cs"/>
              </a:rPr>
              <a:t>release</a:t>
            </a:r>
            <a:r>
              <a:rPr kumimoji="0" lang="pl-PL" sz="1600" i="0" u="none" strike="noStrike" kern="1200" cap="none" spc="0" normalizeH="0" baseline="0" noProof="0" dirty="0" smtClean="0">
                <a:ln>
                  <a:noFill/>
                </a:ln>
                <a:solidFill>
                  <a:schemeClr val="tx1"/>
                </a:solidFill>
                <a:effectLst/>
                <a:uLnTx/>
                <a:uFillTx/>
                <a:latin typeface="+mn-lt"/>
                <a:ea typeface="+mn-ea"/>
                <a:cs typeface="+mn-cs"/>
              </a:rPr>
              <a:t> of the VPH-</a:t>
            </a:r>
            <a:r>
              <a:rPr kumimoji="0" lang="pl-PL" sz="1600" i="0" u="none" strike="noStrike" kern="1200" cap="none" spc="0" normalizeH="0" baseline="0" noProof="0" dirty="0" err="1" smtClean="0">
                <a:ln>
                  <a:noFill/>
                </a:ln>
                <a:solidFill>
                  <a:schemeClr val="tx1"/>
                </a:solidFill>
                <a:effectLst/>
                <a:uLnTx/>
                <a:uFillTx/>
                <a:latin typeface="+mn-lt"/>
                <a:ea typeface="+mn-ea"/>
                <a:cs typeface="+mn-cs"/>
              </a:rPr>
              <a:t>Share</a:t>
            </a:r>
            <a:r>
              <a:rPr kumimoji="0" lang="pl-PL" sz="1600" i="0" u="none" strike="noStrike" kern="1200" cap="none" spc="0" normalizeH="0" baseline="0" noProof="0" dirty="0" smtClean="0">
                <a:ln>
                  <a:noFill/>
                </a:ln>
                <a:solidFill>
                  <a:schemeClr val="tx1"/>
                </a:solidFill>
                <a:effectLst/>
                <a:uLnTx/>
                <a:uFillTx/>
                <a:latin typeface="+mn-lt"/>
                <a:ea typeface="+mn-ea"/>
                <a:cs typeface="+mn-cs"/>
              </a:rPr>
              <a:t> Master Interface.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pl-PL" sz="1600" b="0" dirty="0" err="1" smtClean="0"/>
              <a:t>Your</a:t>
            </a:r>
            <a:r>
              <a:rPr lang="pl-PL" sz="1600" b="0" dirty="0" smtClean="0"/>
              <a:t> one-stop </a:t>
            </a:r>
            <a:r>
              <a:rPr lang="pl-PL" sz="1600" b="0" dirty="0" err="1" smtClean="0"/>
              <a:t>entry</a:t>
            </a:r>
            <a:r>
              <a:rPr lang="pl-PL" sz="1600" b="0" dirty="0" smtClean="0"/>
              <a:t> to </a:t>
            </a:r>
            <a:r>
              <a:rPr lang="pl-PL" sz="1600" b="0" dirty="0" err="1" smtClean="0"/>
              <a:t>all</a:t>
            </a:r>
            <a:r>
              <a:rPr lang="pl-PL" sz="1600" b="0" dirty="0" smtClean="0"/>
              <a:t> VPH-</a:t>
            </a:r>
            <a:r>
              <a:rPr lang="pl-PL" sz="1600" b="0" dirty="0" err="1" smtClean="0"/>
              <a:t>Share</a:t>
            </a:r>
            <a:r>
              <a:rPr lang="pl-PL" sz="1600" b="0" dirty="0" smtClean="0"/>
              <a:t> </a:t>
            </a:r>
            <a:r>
              <a:rPr lang="pl-PL" sz="1600" b="0" dirty="0" err="1" smtClean="0"/>
              <a:t>functionality</a:t>
            </a:r>
            <a:r>
              <a:rPr lang="pl-PL" sz="1600" b="0" dirty="0" smtClean="0"/>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l-PL" sz="1600" i="0" u="none" strike="noStrike" kern="1200" cap="none" spc="0" normalizeH="0" baseline="0" noProof="0" dirty="0" err="1" smtClean="0">
                <a:ln>
                  <a:noFill/>
                </a:ln>
                <a:solidFill>
                  <a:schemeClr val="tx1"/>
                </a:solidFill>
                <a:effectLst/>
                <a:uLnTx/>
                <a:uFillTx/>
                <a:latin typeface="+mn-lt"/>
                <a:ea typeface="+mn-ea"/>
                <a:cs typeface="+mn-cs"/>
              </a:rPr>
              <a:t>You</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can</a:t>
            </a:r>
            <a:r>
              <a:rPr kumimoji="0" lang="pl-PL" sz="1600" i="0" u="none" strike="noStrike" kern="1200" cap="none" spc="0" normalizeH="0" noProof="0" dirty="0" smtClean="0">
                <a:ln>
                  <a:noFill/>
                </a:ln>
                <a:solidFill>
                  <a:schemeClr val="tx1"/>
                </a:solidFill>
                <a:effectLst/>
                <a:uLnTx/>
                <a:uFillTx/>
                <a:latin typeface="+mn-lt"/>
                <a:ea typeface="+mn-ea"/>
                <a:cs typeface="+mn-cs"/>
              </a:rPr>
              <a:t> log in with </a:t>
            </a:r>
            <a:r>
              <a:rPr kumimoji="0" lang="pl-PL" sz="1600" i="0" u="none" strike="noStrike" kern="1200" cap="none" spc="0" normalizeH="0" noProof="0" dirty="0" err="1" smtClean="0">
                <a:ln>
                  <a:noFill/>
                </a:ln>
                <a:solidFill>
                  <a:schemeClr val="tx1"/>
                </a:solidFill>
                <a:effectLst/>
                <a:uLnTx/>
                <a:uFillTx/>
                <a:latin typeface="+mn-lt"/>
                <a:ea typeface="+mn-ea"/>
                <a:cs typeface="+mn-cs"/>
              </a:rPr>
              <a:t>your</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BioMedTown</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account</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available</a:t>
            </a:r>
            <a:r>
              <a:rPr kumimoji="0" lang="pl-PL" sz="1600" i="0" u="none" strike="noStrike" kern="1200" cap="none" spc="0" normalizeH="0" noProof="0" dirty="0" smtClean="0">
                <a:ln>
                  <a:noFill/>
                </a:ln>
                <a:solidFill>
                  <a:schemeClr val="tx1"/>
                </a:solidFill>
                <a:effectLst/>
                <a:uLnTx/>
                <a:uFillTx/>
                <a:latin typeface="+mn-lt"/>
                <a:ea typeface="+mn-ea"/>
                <a:cs typeface="+mn-cs"/>
              </a:rPr>
              <a:t> to </a:t>
            </a:r>
            <a:r>
              <a:rPr kumimoji="0" lang="pl-PL" sz="1600" i="0" u="none" strike="noStrike" kern="1200" cap="none" spc="0" normalizeH="0" noProof="0" dirty="0" err="1" smtClean="0">
                <a:ln>
                  <a:noFill/>
                </a:ln>
                <a:solidFill>
                  <a:schemeClr val="tx1"/>
                </a:solidFill>
                <a:effectLst/>
                <a:uLnTx/>
                <a:uFillTx/>
                <a:latin typeface="+mn-lt"/>
                <a:ea typeface="+mn-ea"/>
                <a:cs typeface="+mn-cs"/>
              </a:rPr>
              <a:t>all</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members</a:t>
            </a:r>
            <a:r>
              <a:rPr kumimoji="0" lang="pl-PL" sz="1600" i="0" u="none" strike="noStrike" kern="1200" cap="none" spc="0" normalizeH="0" noProof="0" dirty="0" smtClean="0">
                <a:ln>
                  <a:noFill/>
                </a:ln>
                <a:solidFill>
                  <a:schemeClr val="tx1"/>
                </a:solidFill>
                <a:effectLst/>
                <a:uLnTx/>
                <a:uFillTx/>
                <a:latin typeface="+mn-lt"/>
                <a:ea typeface="+mn-ea"/>
                <a:cs typeface="+mn-cs"/>
              </a:rPr>
              <a:t> of the VPH </a:t>
            </a:r>
            <a:r>
              <a:rPr kumimoji="0" lang="pl-PL" sz="1600" i="0" u="none" strike="noStrike" kern="1200" cap="none" spc="0" normalizeH="0" noProof="0" dirty="0" err="1" smtClean="0">
                <a:ln>
                  <a:noFill/>
                </a:ln>
                <a:solidFill>
                  <a:schemeClr val="tx1"/>
                </a:solidFill>
                <a:effectLst/>
                <a:uLnTx/>
                <a:uFillTx/>
                <a:latin typeface="+mn-lt"/>
                <a:ea typeface="+mn-ea"/>
                <a:cs typeface="+mn-cs"/>
              </a:rPr>
              <a:t>NoE</a:t>
            </a:r>
            <a:r>
              <a:rPr kumimoji="0" lang="pl-PL" sz="1600" i="0" u="none" strike="noStrike" kern="1200" cap="none" spc="0" normalizeH="0" noProof="0" dirty="0" smtClean="0">
                <a:ln>
                  <a:noFill/>
                </a:ln>
                <a:solidFill>
                  <a:schemeClr val="tx1"/>
                </a:solidFill>
                <a:effectLst/>
                <a:uLnTx/>
                <a:uFillTx/>
                <a:latin typeface="+mn-lt"/>
                <a:ea typeface="+mn-ea"/>
                <a:cs typeface="+mn-cs"/>
              </a:rPr>
              <a:t>)</a:t>
            </a:r>
            <a:endParaRPr kumimoji="0" lang="pl-PL" sz="16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413207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331640" y="15579"/>
            <a:ext cx="6984776" cy="1037158"/>
          </a:xfrm>
        </p:spPr>
        <p:txBody>
          <a:bodyPr/>
          <a:lstStyle/>
          <a:p>
            <a:pPr algn="ctr">
              <a:buSzPct val="45000"/>
              <a:defRPr/>
            </a:pPr>
            <a:r>
              <a:rPr lang="en-US" sz="3200" dirty="0">
                <a:solidFill>
                  <a:schemeClr val="tx2">
                    <a:satMod val="130000"/>
                  </a:schemeClr>
                </a:solidFill>
                <a:effectLst>
                  <a:outerShdw blurRad="38100" dist="38100" dir="2700000" algn="tl">
                    <a:srgbClr val="000000">
                      <a:alpha val="43137"/>
                    </a:srgbClr>
                  </a:outerShdw>
                </a:effectLst>
              </a:rPr>
              <a:t>Outline</a:t>
            </a:r>
            <a:endParaRPr lang="pl-PL" sz="3200" dirty="0">
              <a:solidFill>
                <a:schemeClr val="tx2">
                  <a:satMod val="130000"/>
                </a:schemeClr>
              </a:solidFill>
              <a:effectLst>
                <a:outerShdw blurRad="38100" dist="38100" dir="2700000" algn="tl">
                  <a:srgbClr val="000000">
                    <a:alpha val="43137"/>
                  </a:srgbClr>
                </a:outerShdw>
              </a:effectLst>
            </a:endParaRPr>
          </a:p>
        </p:txBody>
      </p:sp>
      <p:sp>
        <p:nvSpPr>
          <p:cNvPr id="7171" name="Symbol zastępczy zawartości 2"/>
          <p:cNvSpPr>
            <a:spLocks noGrp="1"/>
          </p:cNvSpPr>
          <p:nvPr>
            <p:ph idx="1"/>
          </p:nvPr>
        </p:nvSpPr>
        <p:spPr>
          <a:xfrm>
            <a:off x="165926" y="1447353"/>
            <a:ext cx="8768160" cy="4801464"/>
          </a:xfrm>
        </p:spPr>
        <p:txBody>
          <a:bodyPr/>
          <a:lstStyle/>
          <a:p>
            <a:r>
              <a:rPr lang="en-US" dirty="0" smtClean="0"/>
              <a:t>Motivation</a:t>
            </a:r>
          </a:p>
          <a:p>
            <a:r>
              <a:rPr lang="en-US" dirty="0" smtClean="0"/>
              <a:t>Overview of </a:t>
            </a:r>
            <a:r>
              <a:rPr lang="en-US" dirty="0"/>
              <a:t>c</a:t>
            </a:r>
            <a:r>
              <a:rPr lang="en-US" dirty="0" smtClean="0"/>
              <a:t>loud </a:t>
            </a:r>
            <a:r>
              <a:rPr lang="en-US" dirty="0"/>
              <a:t>p</a:t>
            </a:r>
            <a:r>
              <a:rPr lang="en-US" dirty="0" smtClean="0"/>
              <a:t>latform</a:t>
            </a:r>
          </a:p>
          <a:p>
            <a:r>
              <a:rPr lang="en-US" dirty="0" smtClean="0"/>
              <a:t>Security issues for VPH applications</a:t>
            </a:r>
          </a:p>
          <a:p>
            <a:r>
              <a:rPr lang="en-US" dirty="0" smtClean="0"/>
              <a:t>VPH-Share security framework</a:t>
            </a:r>
          </a:p>
          <a:p>
            <a:r>
              <a:rPr lang="en-US" dirty="0" smtClean="0"/>
              <a:t>Data security</a:t>
            </a:r>
          </a:p>
          <a:p>
            <a:r>
              <a:rPr lang="en-US" dirty="0" smtClean="0"/>
              <a:t>Data integrity and availability  </a:t>
            </a:r>
          </a:p>
          <a:p>
            <a:endParaRPr lang="pl-PL" dirty="0" smtClean="0"/>
          </a:p>
        </p:txBody>
      </p:sp>
    </p:spTree>
    <p:extLst>
      <p:ext uri="{BB962C8B-B14F-4D97-AF65-F5344CB8AC3E}">
        <p14:creationId xmlns:p14="http://schemas.microsoft.com/office/powerpoint/2010/main" val="2707126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7" descr="VPH_Summary_Slid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25" y="762000"/>
            <a:ext cx="811212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5" name="Group 10"/>
          <p:cNvGrpSpPr>
            <a:grpSpLocks/>
          </p:cNvGrpSpPr>
          <p:nvPr/>
        </p:nvGrpSpPr>
        <p:grpSpPr bwMode="auto">
          <a:xfrm>
            <a:off x="4999038" y="5002213"/>
            <a:ext cx="503237" cy="649287"/>
            <a:chOff x="971600" y="2420888"/>
            <a:chExt cx="504056" cy="648072"/>
          </a:xfrm>
        </p:grpSpPr>
        <p:sp>
          <p:nvSpPr>
            <p:cNvPr id="9" name="Oval 8"/>
            <p:cNvSpPr/>
            <p:nvPr/>
          </p:nvSpPr>
          <p:spPr>
            <a:xfrm>
              <a:off x="971600" y="2420888"/>
              <a:ext cx="504056" cy="6480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28675">
                <a:lnSpc>
                  <a:spcPct val="100000"/>
                </a:lnSpc>
                <a:buClrTx/>
                <a:buSzTx/>
                <a:defRPr/>
              </a:pPr>
              <a:endParaRPr lang="en-US" sz="1600">
                <a:solidFill>
                  <a:srgbClr val="FFFFFF"/>
                </a:solidFill>
                <a:ea typeface="MS PGothic" pitchFamily="34" charset="-128"/>
              </a:endParaRPr>
            </a:p>
          </p:txBody>
        </p:sp>
        <p:sp>
          <p:nvSpPr>
            <p:cNvPr id="28679" name="TextBox 9"/>
            <p:cNvSpPr txBox="1">
              <a:spLocks noChangeArrowheads="1"/>
            </p:cNvSpPr>
            <p:nvPr/>
          </p:nvSpPr>
          <p:spPr bwMode="auto">
            <a:xfrm>
              <a:off x="1043153" y="2420888"/>
              <a:ext cx="360949" cy="58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8675" eaLnBrk="0" hangingPunct="0">
                <a:defRPr sz="4000">
                  <a:solidFill>
                    <a:schemeClr val="bg1"/>
                  </a:solidFill>
                  <a:latin typeface="Arial" pitchFamily="34" charset="0"/>
                  <a:ea typeface="MS PGothic" pitchFamily="34" charset="-128"/>
                </a:defRPr>
              </a:lvl1pPr>
              <a:lvl2pPr marL="742950" indent="-285750" defTabSz="828675" eaLnBrk="0" hangingPunct="0">
                <a:defRPr sz="4000">
                  <a:solidFill>
                    <a:schemeClr val="bg1"/>
                  </a:solidFill>
                  <a:latin typeface="Arial" pitchFamily="34" charset="0"/>
                  <a:ea typeface="MS PGothic" pitchFamily="34" charset="-128"/>
                </a:defRPr>
              </a:lvl2pPr>
              <a:lvl3pPr marL="1143000" indent="-228600" defTabSz="828675" eaLnBrk="0" hangingPunct="0">
                <a:defRPr sz="4000">
                  <a:solidFill>
                    <a:schemeClr val="bg1"/>
                  </a:solidFill>
                  <a:latin typeface="Arial" pitchFamily="34" charset="0"/>
                  <a:ea typeface="MS PGothic" pitchFamily="34" charset="-128"/>
                </a:defRPr>
              </a:lvl3pPr>
              <a:lvl4pPr marL="1600200" indent="-228600" defTabSz="828675" eaLnBrk="0" hangingPunct="0">
                <a:defRPr sz="4000">
                  <a:solidFill>
                    <a:schemeClr val="bg1"/>
                  </a:solidFill>
                  <a:latin typeface="Arial" pitchFamily="34" charset="0"/>
                  <a:ea typeface="MS PGothic" pitchFamily="34" charset="-128"/>
                </a:defRPr>
              </a:lvl4pPr>
              <a:lvl5pPr marL="2057400" indent="-228600" defTabSz="828675" eaLnBrk="0" hangingPunct="0">
                <a:defRPr sz="4000">
                  <a:solidFill>
                    <a:schemeClr val="bg1"/>
                  </a:solidFill>
                  <a:latin typeface="Arial" pitchFamily="34" charset="0"/>
                  <a:ea typeface="MS PGothic" pitchFamily="34" charset="-128"/>
                </a:defRPr>
              </a:lvl5pPr>
              <a:lvl6pPr marL="25146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6pPr>
              <a:lvl7pPr marL="29718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7pPr>
              <a:lvl8pPr marL="34290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8pPr>
              <a:lvl9pPr marL="38862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9pPr>
            </a:lstStyle>
            <a:p>
              <a:pPr eaLnBrk="1" hangingPunct="1">
                <a:lnSpc>
                  <a:spcPct val="100000"/>
                </a:lnSpc>
                <a:buClrTx/>
                <a:buSzTx/>
              </a:pPr>
              <a:r>
                <a:rPr lang="en-GB" altLang="en-US" sz="3200">
                  <a:solidFill>
                    <a:srgbClr val="FFFFFF"/>
                  </a:solidFill>
                  <a:latin typeface="Calibri" pitchFamily="34" charset="0"/>
                  <a:cs typeface="Arial" pitchFamily="34" charset="0"/>
                </a:rPr>
                <a:t>2</a:t>
              </a:r>
              <a:endParaRPr lang="en-GB" altLang="en-US" sz="1600">
                <a:solidFill>
                  <a:srgbClr val="FFFFFF"/>
                </a:solidFill>
                <a:latin typeface="Calibri" pitchFamily="34" charset="0"/>
                <a:cs typeface="Arial" pitchFamily="34" charset="0"/>
              </a:endParaRPr>
            </a:p>
          </p:txBody>
        </p:sp>
      </p:grpSp>
      <p:sp>
        <p:nvSpPr>
          <p:cNvPr id="14" name="Rectangle 13"/>
          <p:cNvSpPr/>
          <p:nvPr/>
        </p:nvSpPr>
        <p:spPr>
          <a:xfrm>
            <a:off x="8305800" y="3548063"/>
            <a:ext cx="838200" cy="1182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anchor="ctr"/>
          <a:lstStyle/>
          <a:p>
            <a:pPr algn="ctr" defTabSz="828675">
              <a:lnSpc>
                <a:spcPct val="100000"/>
              </a:lnSpc>
              <a:buClrTx/>
              <a:buSzTx/>
              <a:defRPr/>
            </a:pPr>
            <a:endParaRPr lang="en-US" sz="1600">
              <a:solidFill>
                <a:srgbClr val="FFFFFF"/>
              </a:solidFill>
              <a:ea typeface="MS PGothic" pitchFamily="34" charset="-128"/>
            </a:endParaRPr>
          </a:p>
        </p:txBody>
      </p:sp>
      <p:sp>
        <p:nvSpPr>
          <p:cNvPr id="28677" name="Tytuł 1"/>
          <p:cNvSpPr>
            <a:spLocks noGrp="1"/>
          </p:cNvSpPr>
          <p:nvPr>
            <p:ph type="title"/>
          </p:nvPr>
        </p:nvSpPr>
        <p:spPr>
          <a:xfrm>
            <a:off x="1043608" y="14400"/>
            <a:ext cx="7395542" cy="1036800"/>
          </a:xfrm>
        </p:spPr>
        <p:txBody>
          <a:bodyPr/>
          <a:lstStyle/>
          <a:p>
            <a:pPr eaLnBrk="1" hangingPunct="1"/>
            <a:r>
              <a:rPr lang="en-US" altLang="en-US" sz="2800" dirty="0" err="1" smtClean="0"/>
              <a:t>Infostructure</a:t>
            </a:r>
            <a:r>
              <a:rPr lang="en-US" altLang="en-US" sz="2800" dirty="0" smtClean="0"/>
              <a:t> for Virtual Physiological Human</a:t>
            </a:r>
            <a:endParaRPr lang="pl-PL" altLang="en-US" sz="2800" dirty="0" smtClean="0"/>
          </a:p>
        </p:txBody>
      </p:sp>
    </p:spTree>
    <p:extLst>
      <p:ext uri="{BB962C8B-B14F-4D97-AF65-F5344CB8AC3E}">
        <p14:creationId xmlns:p14="http://schemas.microsoft.com/office/powerpoint/2010/main" val="9356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7"/>
          <p:cNvGrpSpPr>
            <a:grpSpLocks/>
          </p:cNvGrpSpPr>
          <p:nvPr/>
        </p:nvGrpSpPr>
        <p:grpSpPr bwMode="auto">
          <a:xfrm>
            <a:off x="470881" y="4630087"/>
            <a:ext cx="5094720" cy="1893798"/>
            <a:chOff x="1439912" y="2987749"/>
            <a:chExt cx="7344816" cy="2088232"/>
          </a:xfrm>
        </p:grpSpPr>
        <p:sp>
          <p:nvSpPr>
            <p:cNvPr id="7" name="Chmurka 4"/>
            <p:cNvSpPr/>
            <p:nvPr/>
          </p:nvSpPr>
          <p:spPr>
            <a:xfrm>
              <a:off x="1439912" y="2987749"/>
              <a:ext cx="7344816" cy="208823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6" name="pole tekstowe 5"/>
            <p:cNvSpPr txBox="1">
              <a:spLocks noChangeArrowheads="1"/>
            </p:cNvSpPr>
            <p:nvPr/>
          </p:nvSpPr>
          <p:spPr bwMode="auto">
            <a:xfrm>
              <a:off x="3024086" y="3275782"/>
              <a:ext cx="4893204" cy="1374471"/>
            </a:xfrm>
            <a:prstGeom prst="rect">
              <a:avLst/>
            </a:prstGeom>
            <a:noFill/>
            <a:ln w="9525">
              <a:noFill/>
              <a:miter lim="800000"/>
              <a:headEnd/>
              <a:tailEnd/>
            </a:ln>
          </p:spPr>
          <p:txBody>
            <a:bodyPr>
              <a:spAutoFit/>
            </a:bodyPr>
            <a:lstStyle/>
            <a:p>
              <a:r>
                <a:rPr lang="pl-PL" sz="1500" b="1"/>
                <a:t>Atomic service instance: </a:t>
              </a:r>
              <a:r>
                <a:rPr lang="pl-PL" sz="1500"/>
                <a:t>A </a:t>
              </a:r>
              <a:r>
                <a:rPr lang="pl-PL" sz="1500" i="1"/>
                <a:t>running</a:t>
              </a:r>
              <a:r>
                <a:rPr lang="pl-PL" sz="1500"/>
                <a:t> instance of an atomic service, hosted in the Cloud and capable of being directly interfaced, e.g. by the workflow management tools or VPH-Share GUIs.</a:t>
              </a:r>
            </a:p>
          </p:txBody>
        </p:sp>
        <p:sp>
          <p:nvSpPr>
            <p:cNvPr id="8237" name="pole tekstowe 6"/>
            <p:cNvSpPr txBox="1">
              <a:spLocks noChangeArrowheads="1"/>
            </p:cNvSpPr>
            <p:nvPr/>
          </p:nvSpPr>
          <p:spPr bwMode="auto">
            <a:xfrm>
              <a:off x="2661362" y="3347789"/>
              <a:ext cx="592072" cy="1204784"/>
            </a:xfrm>
            <a:prstGeom prst="rect">
              <a:avLst/>
            </a:prstGeom>
            <a:noFill/>
            <a:ln w="9525">
              <a:noFill/>
              <a:miter lim="800000"/>
              <a:headEnd/>
              <a:tailEnd/>
            </a:ln>
          </p:spPr>
          <p:txBody>
            <a:bodyPr wrap="none">
              <a:spAutoFit/>
            </a:bodyPr>
            <a:lstStyle/>
            <a:p>
              <a:r>
                <a:rPr lang="pl-PL" sz="6500">
                  <a:solidFill>
                    <a:srgbClr val="FF0000"/>
                  </a:solidFill>
                  <a:latin typeface="Gill Sans MT" pitchFamily="34" charset="0"/>
                </a:rPr>
                <a:t>!</a:t>
              </a:r>
              <a:endParaRPr lang="en-US" sz="6500">
                <a:solidFill>
                  <a:srgbClr val="FF0000"/>
                </a:solidFill>
                <a:latin typeface="Gill Sans MT" pitchFamily="34" charset="0"/>
              </a:endParaRPr>
            </a:p>
          </p:txBody>
        </p:sp>
      </p:grpSp>
      <p:grpSp>
        <p:nvGrpSpPr>
          <p:cNvPr id="3" name="Grupa 8"/>
          <p:cNvGrpSpPr>
            <a:grpSpLocks/>
          </p:cNvGrpSpPr>
          <p:nvPr/>
        </p:nvGrpSpPr>
        <p:grpSpPr bwMode="auto">
          <a:xfrm>
            <a:off x="537121" y="881373"/>
            <a:ext cx="5094720" cy="1755545"/>
            <a:chOff x="1439912" y="2987749"/>
            <a:chExt cx="7704856" cy="1934306"/>
          </a:xfrm>
        </p:grpSpPr>
        <p:sp>
          <p:nvSpPr>
            <p:cNvPr id="11" name="Chmurka 9"/>
            <p:cNvSpPr/>
            <p:nvPr/>
          </p:nvSpPr>
          <p:spPr>
            <a:xfrm>
              <a:off x="1439912" y="2987749"/>
              <a:ext cx="7704856" cy="19343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3" name="pole tekstowe 10"/>
            <p:cNvSpPr txBox="1">
              <a:spLocks noChangeArrowheads="1"/>
            </p:cNvSpPr>
            <p:nvPr/>
          </p:nvSpPr>
          <p:spPr bwMode="auto">
            <a:xfrm>
              <a:off x="3024090" y="3371596"/>
              <a:ext cx="4608512" cy="1373421"/>
            </a:xfrm>
            <a:prstGeom prst="rect">
              <a:avLst/>
            </a:prstGeom>
            <a:noFill/>
            <a:ln w="9525">
              <a:noFill/>
              <a:miter lim="800000"/>
              <a:headEnd/>
              <a:tailEnd/>
            </a:ln>
          </p:spPr>
          <p:txBody>
            <a:bodyPr>
              <a:spAutoFit/>
            </a:bodyPr>
            <a:lstStyle/>
            <a:p>
              <a:r>
                <a:rPr lang="pl-PL" sz="1500" b="1" dirty="0"/>
                <a:t>Virtual Machine: </a:t>
              </a:r>
              <a:r>
                <a:rPr lang="pl-PL" sz="1500" dirty="0"/>
                <a:t>A </a:t>
              </a:r>
              <a:r>
                <a:rPr lang="pl-PL" sz="1500" dirty="0" err="1"/>
                <a:t>self-contained</a:t>
              </a:r>
              <a:r>
                <a:rPr lang="pl-PL" sz="1500" dirty="0"/>
                <a:t> </a:t>
              </a:r>
              <a:r>
                <a:rPr lang="pl-PL" sz="1500" dirty="0" err="1"/>
                <a:t>operating</a:t>
              </a:r>
              <a:r>
                <a:rPr lang="pl-PL" sz="1500" dirty="0"/>
                <a:t> system image, </a:t>
              </a:r>
              <a:r>
                <a:rPr lang="pl-PL" sz="1500" dirty="0" err="1"/>
                <a:t>registered</a:t>
              </a:r>
              <a:r>
                <a:rPr lang="pl-PL" sz="1500" dirty="0"/>
                <a:t> in the </a:t>
              </a:r>
              <a:r>
                <a:rPr lang="pl-PL" sz="1500" dirty="0" err="1"/>
                <a:t>Cloud</a:t>
              </a:r>
              <a:r>
                <a:rPr lang="pl-PL" sz="1500" dirty="0"/>
                <a:t> </a:t>
              </a:r>
              <a:r>
                <a:rPr lang="pl-PL" sz="1500" dirty="0" err="1"/>
                <a:t>framework</a:t>
              </a:r>
              <a:r>
                <a:rPr lang="pl-PL" sz="1500" dirty="0"/>
                <a:t> and </a:t>
              </a:r>
              <a:r>
                <a:rPr lang="pl-PL" sz="1500" dirty="0" err="1"/>
                <a:t>capable</a:t>
              </a:r>
              <a:r>
                <a:rPr lang="pl-PL" sz="1500" dirty="0"/>
                <a:t> of </a:t>
              </a:r>
              <a:r>
                <a:rPr lang="pl-PL" sz="1500" dirty="0" err="1"/>
                <a:t>being</a:t>
              </a:r>
              <a:r>
                <a:rPr lang="pl-PL" sz="1500" dirty="0"/>
                <a:t> </a:t>
              </a:r>
              <a:r>
                <a:rPr lang="pl-PL" sz="1500" dirty="0" err="1"/>
                <a:t>managed</a:t>
              </a:r>
              <a:r>
                <a:rPr lang="pl-PL" sz="1500" dirty="0"/>
                <a:t> by VPH-</a:t>
              </a:r>
              <a:r>
                <a:rPr lang="pl-PL" sz="1500" dirty="0" err="1"/>
                <a:t>Share</a:t>
              </a:r>
              <a:r>
                <a:rPr lang="pl-PL" sz="1500" dirty="0"/>
                <a:t> </a:t>
              </a:r>
              <a:r>
                <a:rPr lang="pl-PL" sz="1500" dirty="0" err="1"/>
                <a:t>mechanisms</a:t>
              </a:r>
              <a:r>
                <a:rPr lang="pl-PL" sz="1500" dirty="0"/>
                <a:t>.</a:t>
              </a:r>
              <a:endParaRPr lang="pl-PL" sz="1500" b="1" dirty="0"/>
            </a:p>
          </p:txBody>
        </p:sp>
        <p:sp>
          <p:nvSpPr>
            <p:cNvPr id="8234" name="pole tekstowe 12"/>
            <p:cNvSpPr txBox="1">
              <a:spLocks noChangeArrowheads="1"/>
            </p:cNvSpPr>
            <p:nvPr/>
          </p:nvSpPr>
          <p:spPr bwMode="auto">
            <a:xfrm>
              <a:off x="2661361" y="3371596"/>
              <a:ext cx="621095" cy="1203863"/>
            </a:xfrm>
            <a:prstGeom prst="rect">
              <a:avLst/>
            </a:prstGeom>
            <a:noFill/>
            <a:ln w="9525">
              <a:noFill/>
              <a:miter lim="800000"/>
              <a:headEnd/>
              <a:tailEnd/>
            </a:ln>
          </p:spPr>
          <p:txBody>
            <a:bodyPr wrap="none">
              <a:spAutoFit/>
            </a:bodyPr>
            <a:lstStyle/>
            <a:p>
              <a:r>
                <a:rPr lang="pl-PL" sz="6500">
                  <a:solidFill>
                    <a:srgbClr val="FF0000"/>
                  </a:solidFill>
                  <a:latin typeface="Gill Sans MT" pitchFamily="34" charset="0"/>
                </a:rPr>
                <a:t>!</a:t>
              </a:r>
              <a:endParaRPr lang="en-US" sz="6500">
                <a:solidFill>
                  <a:srgbClr val="FF0000"/>
                </a:solidFill>
                <a:latin typeface="Gill Sans MT" pitchFamily="34" charset="0"/>
              </a:endParaRPr>
            </a:p>
          </p:txBody>
        </p:sp>
      </p:grpSp>
      <p:grpSp>
        <p:nvGrpSpPr>
          <p:cNvPr id="4" name="Grupa 7"/>
          <p:cNvGrpSpPr>
            <a:grpSpLocks/>
          </p:cNvGrpSpPr>
          <p:nvPr/>
        </p:nvGrpSpPr>
        <p:grpSpPr bwMode="auto">
          <a:xfrm>
            <a:off x="537120" y="2780933"/>
            <a:ext cx="5028480" cy="1720980"/>
            <a:chOff x="1439912" y="2987749"/>
            <a:chExt cx="7344816" cy="1895612"/>
          </a:xfrm>
        </p:grpSpPr>
        <p:sp>
          <p:nvSpPr>
            <p:cNvPr id="15" name="Chmurka 14"/>
            <p:cNvSpPr/>
            <p:nvPr/>
          </p:nvSpPr>
          <p:spPr>
            <a:xfrm>
              <a:off x="1439912" y="2987749"/>
              <a:ext cx="7344816" cy="18956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0" name="pole tekstowe 15"/>
            <p:cNvSpPr txBox="1">
              <a:spLocks noChangeArrowheads="1"/>
            </p:cNvSpPr>
            <p:nvPr/>
          </p:nvSpPr>
          <p:spPr bwMode="auto">
            <a:xfrm>
              <a:off x="3065954" y="3275780"/>
              <a:ext cx="4608512" cy="1372980"/>
            </a:xfrm>
            <a:prstGeom prst="rect">
              <a:avLst/>
            </a:prstGeom>
            <a:noFill/>
            <a:ln w="9525">
              <a:noFill/>
              <a:miter lim="800000"/>
              <a:headEnd/>
              <a:tailEnd/>
            </a:ln>
          </p:spPr>
          <p:txBody>
            <a:bodyPr>
              <a:spAutoFit/>
            </a:bodyPr>
            <a:lstStyle/>
            <a:p>
              <a:r>
                <a:rPr lang="pl-PL" sz="1500" b="1"/>
                <a:t>Atomic service: </a:t>
              </a:r>
              <a:r>
                <a:rPr lang="pl-PL" sz="1500"/>
                <a:t>A VPH-Share application (or a component thereof) installed on a Virtual Machine and registered with the cloud management tools for deployment.</a:t>
              </a:r>
            </a:p>
          </p:txBody>
        </p:sp>
        <p:sp>
          <p:nvSpPr>
            <p:cNvPr id="8231" name="pole tekstowe 16"/>
            <p:cNvSpPr txBox="1">
              <a:spLocks noChangeArrowheads="1"/>
            </p:cNvSpPr>
            <p:nvPr/>
          </p:nvSpPr>
          <p:spPr bwMode="auto">
            <a:xfrm>
              <a:off x="2661362" y="3347789"/>
              <a:ext cx="599872" cy="1203476"/>
            </a:xfrm>
            <a:prstGeom prst="rect">
              <a:avLst/>
            </a:prstGeom>
            <a:noFill/>
            <a:ln w="9525">
              <a:noFill/>
              <a:miter lim="800000"/>
              <a:headEnd/>
              <a:tailEnd/>
            </a:ln>
          </p:spPr>
          <p:txBody>
            <a:bodyPr wrap="none">
              <a:spAutoFit/>
            </a:bodyPr>
            <a:lstStyle/>
            <a:p>
              <a:r>
                <a:rPr lang="pl-PL" sz="6500">
                  <a:solidFill>
                    <a:srgbClr val="FF0000"/>
                  </a:solidFill>
                  <a:latin typeface="Gill Sans MT" pitchFamily="34" charset="0"/>
                </a:rPr>
                <a:t>!</a:t>
              </a:r>
              <a:endParaRPr lang="en-US" sz="6500">
                <a:solidFill>
                  <a:srgbClr val="FF0000"/>
                </a:solidFill>
                <a:latin typeface="Gill Sans MT" pitchFamily="34" charset="0"/>
              </a:endParaRPr>
            </a:p>
          </p:txBody>
        </p:sp>
      </p:grpSp>
      <p:grpSp>
        <p:nvGrpSpPr>
          <p:cNvPr id="5" name="Grupa 19"/>
          <p:cNvGrpSpPr>
            <a:grpSpLocks/>
          </p:cNvGrpSpPr>
          <p:nvPr/>
        </p:nvGrpSpPr>
        <p:grpSpPr bwMode="auto">
          <a:xfrm>
            <a:off x="5892480" y="1077233"/>
            <a:ext cx="2220480" cy="1176604"/>
            <a:chOff x="7416576" y="1043533"/>
            <a:chExt cx="2448272" cy="1296144"/>
          </a:xfrm>
        </p:grpSpPr>
        <p:sp>
          <p:nvSpPr>
            <p:cNvPr id="19" name="Prostokąt zaokrąglony 17"/>
            <p:cNvSpPr/>
            <p:nvPr/>
          </p:nvSpPr>
          <p:spPr>
            <a:xfrm>
              <a:off x="7416576" y="1043533"/>
              <a:ext cx="2448272" cy="1296144"/>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28" name="pole tekstowe 18"/>
            <p:cNvSpPr txBox="1">
              <a:spLocks noChangeArrowheads="1"/>
            </p:cNvSpPr>
            <p:nvPr/>
          </p:nvSpPr>
          <p:spPr bwMode="auto">
            <a:xfrm>
              <a:off x="8136656" y="1043533"/>
              <a:ext cx="986591" cy="406855"/>
            </a:xfrm>
            <a:prstGeom prst="rect">
              <a:avLst/>
            </a:prstGeom>
            <a:noFill/>
            <a:ln w="9525">
              <a:noFill/>
              <a:miter lim="800000"/>
              <a:headEnd/>
              <a:tailEnd/>
            </a:ln>
          </p:spPr>
          <p:txBody>
            <a:bodyPr wrap="none">
              <a:spAutoFit/>
            </a:bodyPr>
            <a:lstStyle/>
            <a:p>
              <a:r>
                <a:rPr lang="pl-PL"/>
                <a:t>Raw OS</a:t>
              </a:r>
              <a:endParaRPr lang="en-US"/>
            </a:p>
          </p:txBody>
        </p:sp>
      </p:grpSp>
      <p:grpSp>
        <p:nvGrpSpPr>
          <p:cNvPr id="6" name="Grupa 58"/>
          <p:cNvGrpSpPr>
            <a:grpSpLocks/>
          </p:cNvGrpSpPr>
          <p:nvPr/>
        </p:nvGrpSpPr>
        <p:grpSpPr bwMode="auto">
          <a:xfrm>
            <a:off x="5892480" y="2845739"/>
            <a:ext cx="2220480" cy="1503759"/>
            <a:chOff x="7272560" y="3419796"/>
            <a:chExt cx="2448272" cy="1656301"/>
          </a:xfrm>
        </p:grpSpPr>
        <p:grpSp>
          <p:nvGrpSpPr>
            <p:cNvPr id="8" name="Grupa 20"/>
            <p:cNvGrpSpPr>
              <a:grpSpLocks/>
            </p:cNvGrpSpPr>
            <p:nvPr/>
          </p:nvGrpSpPr>
          <p:grpSpPr bwMode="auto">
            <a:xfrm>
              <a:off x="7272560" y="3419796"/>
              <a:ext cx="2448272" cy="1295959"/>
              <a:chOff x="7416576" y="1043532"/>
              <a:chExt cx="2448272" cy="1295959"/>
            </a:xfrm>
          </p:grpSpPr>
          <p:sp>
            <p:nvSpPr>
              <p:cNvPr id="32" name="Prostokąt zaokrąglony 21"/>
              <p:cNvSpPr/>
              <p:nvPr/>
            </p:nvSpPr>
            <p:spPr>
              <a:xfrm>
                <a:off x="7416576" y="1043532"/>
                <a:ext cx="2448272" cy="1295959"/>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26" name="pole tekstowe 22"/>
              <p:cNvSpPr txBox="1">
                <a:spLocks noChangeArrowheads="1"/>
              </p:cNvSpPr>
              <p:nvPr/>
            </p:nvSpPr>
            <p:spPr bwMode="auto">
              <a:xfrm>
                <a:off x="8303506" y="1043532"/>
                <a:ext cx="488170" cy="406797"/>
              </a:xfrm>
              <a:prstGeom prst="rect">
                <a:avLst/>
              </a:prstGeom>
              <a:noFill/>
              <a:ln w="9525">
                <a:noFill/>
                <a:miter lim="800000"/>
                <a:headEnd/>
                <a:tailEnd/>
              </a:ln>
            </p:spPr>
            <p:txBody>
              <a:bodyPr wrap="none">
                <a:spAutoFit/>
              </a:bodyPr>
              <a:lstStyle/>
              <a:p>
                <a:r>
                  <a:rPr lang="pl-PL"/>
                  <a:t>OS</a:t>
                </a:r>
                <a:endParaRPr lang="en-US"/>
              </a:p>
            </p:txBody>
          </p:sp>
        </p:grpSp>
        <p:sp>
          <p:nvSpPr>
            <p:cNvPr id="23" name="Prostokąt zaokrąglony 23"/>
            <p:cNvSpPr/>
            <p:nvPr/>
          </p:nvSpPr>
          <p:spPr>
            <a:xfrm>
              <a:off x="7417043" y="3851253"/>
              <a:ext cx="2159306" cy="793120"/>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17" name="pole tekstowe 24"/>
            <p:cNvSpPr txBox="1">
              <a:spLocks noChangeArrowheads="1"/>
            </p:cNvSpPr>
            <p:nvPr/>
          </p:nvSpPr>
          <p:spPr bwMode="auto">
            <a:xfrm>
              <a:off x="7603800" y="3923852"/>
              <a:ext cx="1830512" cy="711895"/>
            </a:xfrm>
            <a:prstGeom prst="rect">
              <a:avLst/>
            </a:prstGeom>
            <a:noFill/>
            <a:ln w="9525">
              <a:noFill/>
              <a:miter lim="800000"/>
              <a:headEnd/>
              <a:tailEnd/>
            </a:ln>
          </p:spPr>
          <p:txBody>
            <a:bodyPr wrap="none">
              <a:spAutoFit/>
            </a:bodyPr>
            <a:lstStyle/>
            <a:p>
              <a:pPr algn="ctr"/>
              <a:r>
                <a:rPr lang="pl-PL"/>
                <a:t>VPH-Share app.</a:t>
              </a:r>
            </a:p>
            <a:p>
              <a:pPr algn="ctr"/>
              <a:r>
                <a:rPr lang="pl-PL"/>
                <a:t>(or component)</a:t>
              </a:r>
              <a:endParaRPr lang="en-US"/>
            </a:p>
          </p:txBody>
        </p:sp>
        <p:grpSp>
          <p:nvGrpSpPr>
            <p:cNvPr id="9" name="Grupa 38"/>
            <p:cNvGrpSpPr>
              <a:grpSpLocks/>
            </p:cNvGrpSpPr>
            <p:nvPr/>
          </p:nvGrpSpPr>
          <p:grpSpPr bwMode="auto">
            <a:xfrm>
              <a:off x="7704608" y="4643933"/>
              <a:ext cx="144016" cy="360040"/>
              <a:chOff x="7776616" y="4643933"/>
              <a:chExt cx="144016" cy="360040"/>
            </a:xfrm>
          </p:grpSpPr>
          <p:cxnSp>
            <p:nvCxnSpPr>
              <p:cNvPr id="30" name="Łącznik prosty 26"/>
              <p:cNvCxnSpPr>
                <a:endCxn id="31" idx="0"/>
              </p:cNvCxnSpPr>
              <p:nvPr/>
            </p:nvCxnSpPr>
            <p:spPr>
              <a:xfrm rot="5400000">
                <a:off x="7741600" y="4752238"/>
                <a:ext cx="21572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Elipsa 27"/>
              <p:cNvSpPr/>
              <p:nvPr/>
            </p:nvSpPr>
            <p:spPr>
              <a:xfrm>
                <a:off x="7776429" y="4860102"/>
                <a:ext cx="144483" cy="144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grpSp>
          <p:nvGrpSpPr>
            <p:cNvPr id="10" name="Grupa 39"/>
            <p:cNvGrpSpPr>
              <a:grpSpLocks/>
            </p:cNvGrpSpPr>
            <p:nvPr/>
          </p:nvGrpSpPr>
          <p:grpSpPr bwMode="auto">
            <a:xfrm>
              <a:off x="7920632" y="4643933"/>
              <a:ext cx="144016" cy="360040"/>
              <a:chOff x="7776616" y="4643933"/>
              <a:chExt cx="144016" cy="360040"/>
            </a:xfrm>
          </p:grpSpPr>
          <p:cxnSp>
            <p:nvCxnSpPr>
              <p:cNvPr id="28" name="Łącznik prosty 40"/>
              <p:cNvCxnSpPr>
                <a:endCxn id="29" idx="0"/>
              </p:cNvCxnSpPr>
              <p:nvPr/>
            </p:nvCxnSpPr>
            <p:spPr>
              <a:xfrm rot="5400000">
                <a:off x="7741507" y="4752238"/>
                <a:ext cx="21572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Elipsa 41"/>
              <p:cNvSpPr/>
              <p:nvPr/>
            </p:nvSpPr>
            <p:spPr>
              <a:xfrm>
                <a:off x="7776336" y="4860102"/>
                <a:ext cx="144483" cy="144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sp>
          <p:nvSpPr>
            <p:cNvPr id="8220" name="pole tekstowe 42"/>
            <p:cNvSpPr txBox="1">
              <a:spLocks noChangeArrowheads="1"/>
            </p:cNvSpPr>
            <p:nvPr/>
          </p:nvSpPr>
          <p:spPr bwMode="auto">
            <a:xfrm>
              <a:off x="8021831" y="4787949"/>
              <a:ext cx="1025475" cy="288148"/>
            </a:xfrm>
            <a:prstGeom prst="rect">
              <a:avLst/>
            </a:prstGeom>
            <a:noFill/>
            <a:ln w="9525">
              <a:noFill/>
              <a:miter lim="800000"/>
              <a:headEnd/>
              <a:tailEnd/>
            </a:ln>
          </p:spPr>
          <p:txBody>
            <a:bodyPr wrap="none">
              <a:spAutoFit/>
            </a:bodyPr>
            <a:lstStyle/>
            <a:p>
              <a:r>
                <a:rPr lang="pl-PL" sz="1100"/>
                <a:t>External APIs</a:t>
              </a:r>
              <a:endParaRPr lang="en-US" sz="1100"/>
            </a:p>
          </p:txBody>
        </p:sp>
      </p:grpSp>
      <p:grpSp>
        <p:nvGrpSpPr>
          <p:cNvPr id="12" name="Grupa 57"/>
          <p:cNvGrpSpPr>
            <a:grpSpLocks/>
          </p:cNvGrpSpPr>
          <p:nvPr/>
        </p:nvGrpSpPr>
        <p:grpSpPr bwMode="auto">
          <a:xfrm>
            <a:off x="5761441" y="4509114"/>
            <a:ext cx="2468160" cy="1829232"/>
            <a:chOff x="6984528" y="5147989"/>
            <a:chExt cx="2720302" cy="2016598"/>
          </a:xfrm>
        </p:grpSpPr>
        <p:grpSp>
          <p:nvGrpSpPr>
            <p:cNvPr id="13" name="Grupa 43"/>
            <p:cNvGrpSpPr>
              <a:grpSpLocks/>
            </p:cNvGrpSpPr>
            <p:nvPr/>
          </p:nvGrpSpPr>
          <p:grpSpPr bwMode="auto">
            <a:xfrm>
              <a:off x="7128954" y="5508388"/>
              <a:ext cx="2447320" cy="1295534"/>
              <a:chOff x="7416986" y="1043892"/>
              <a:chExt cx="2447320" cy="1295534"/>
            </a:xfrm>
          </p:grpSpPr>
          <p:sp>
            <p:nvSpPr>
              <p:cNvPr id="47" name="Prostokąt zaokrąglony 44"/>
              <p:cNvSpPr/>
              <p:nvPr/>
            </p:nvSpPr>
            <p:spPr>
              <a:xfrm>
                <a:off x="7416986" y="1043892"/>
                <a:ext cx="2447320" cy="1295534"/>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14" name="pole tekstowe 45"/>
              <p:cNvSpPr txBox="1">
                <a:spLocks noChangeArrowheads="1"/>
              </p:cNvSpPr>
              <p:nvPr/>
            </p:nvSpPr>
            <p:spPr bwMode="auto">
              <a:xfrm>
                <a:off x="8424688" y="1095217"/>
                <a:ext cx="487980" cy="407162"/>
              </a:xfrm>
              <a:prstGeom prst="rect">
                <a:avLst/>
              </a:prstGeom>
              <a:noFill/>
              <a:ln w="9525">
                <a:noFill/>
                <a:miter lim="800000"/>
                <a:headEnd/>
                <a:tailEnd/>
              </a:ln>
            </p:spPr>
            <p:txBody>
              <a:bodyPr wrap="none">
                <a:spAutoFit/>
              </a:bodyPr>
              <a:lstStyle/>
              <a:p>
                <a:r>
                  <a:rPr lang="pl-PL"/>
                  <a:t>OS</a:t>
                </a:r>
                <a:endParaRPr lang="en-US"/>
              </a:p>
            </p:txBody>
          </p:sp>
        </p:grpSp>
        <p:sp>
          <p:nvSpPr>
            <p:cNvPr id="36" name="Prostokąt zaokrąglony 46"/>
            <p:cNvSpPr/>
            <p:nvPr/>
          </p:nvSpPr>
          <p:spPr>
            <a:xfrm>
              <a:off x="7271794" y="5940233"/>
              <a:ext cx="2161640" cy="792245"/>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03" name="pole tekstowe 47"/>
            <p:cNvSpPr txBox="1">
              <a:spLocks noChangeArrowheads="1"/>
            </p:cNvSpPr>
            <p:nvPr/>
          </p:nvSpPr>
          <p:spPr bwMode="auto">
            <a:xfrm>
              <a:off x="7460139" y="6012087"/>
              <a:ext cx="1829800" cy="712534"/>
            </a:xfrm>
            <a:prstGeom prst="rect">
              <a:avLst/>
            </a:prstGeom>
            <a:noFill/>
            <a:ln w="9525">
              <a:noFill/>
              <a:miter lim="800000"/>
              <a:headEnd/>
              <a:tailEnd/>
            </a:ln>
          </p:spPr>
          <p:txBody>
            <a:bodyPr wrap="none">
              <a:spAutoFit/>
            </a:bodyPr>
            <a:lstStyle/>
            <a:p>
              <a:pPr algn="ctr"/>
              <a:r>
                <a:rPr lang="pl-PL"/>
                <a:t>VPH-Share app.</a:t>
              </a:r>
            </a:p>
            <a:p>
              <a:pPr algn="ctr"/>
              <a:r>
                <a:rPr lang="pl-PL"/>
                <a:t>(or component)</a:t>
              </a:r>
              <a:endParaRPr lang="en-US"/>
            </a:p>
          </p:txBody>
        </p:sp>
        <p:grpSp>
          <p:nvGrpSpPr>
            <p:cNvPr id="14" name="Grupa 48"/>
            <p:cNvGrpSpPr>
              <a:grpSpLocks/>
            </p:cNvGrpSpPr>
            <p:nvPr/>
          </p:nvGrpSpPr>
          <p:grpSpPr bwMode="auto">
            <a:xfrm>
              <a:off x="7560592" y="6732165"/>
              <a:ext cx="144016" cy="360040"/>
              <a:chOff x="7776616" y="4643933"/>
              <a:chExt cx="144016" cy="360040"/>
            </a:xfrm>
          </p:grpSpPr>
          <p:cxnSp>
            <p:nvCxnSpPr>
              <p:cNvPr id="45" name="Łącznik prosty 49"/>
              <p:cNvCxnSpPr>
                <a:endCxn id="46" idx="0"/>
              </p:cNvCxnSpPr>
              <p:nvPr/>
            </p:nvCxnSpPr>
            <p:spPr>
              <a:xfrm rot="5400000">
                <a:off x="7741717" y="4752207"/>
                <a:ext cx="215922"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Elipsa 50"/>
              <p:cNvSpPr/>
              <p:nvPr/>
            </p:nvSpPr>
            <p:spPr>
              <a:xfrm>
                <a:off x="7776671" y="4860168"/>
                <a:ext cx="144427" cy="144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grpSp>
          <p:nvGrpSpPr>
            <p:cNvPr id="16" name="Grupa 51"/>
            <p:cNvGrpSpPr>
              <a:grpSpLocks/>
            </p:cNvGrpSpPr>
            <p:nvPr/>
          </p:nvGrpSpPr>
          <p:grpSpPr bwMode="auto">
            <a:xfrm>
              <a:off x="7776616" y="6732165"/>
              <a:ext cx="144016" cy="360040"/>
              <a:chOff x="7776616" y="4643933"/>
              <a:chExt cx="144016" cy="360040"/>
            </a:xfrm>
          </p:grpSpPr>
          <p:cxnSp>
            <p:nvCxnSpPr>
              <p:cNvPr id="43" name="Łącznik prosty 52"/>
              <p:cNvCxnSpPr>
                <a:endCxn id="44" idx="0"/>
              </p:cNvCxnSpPr>
              <p:nvPr/>
            </p:nvCxnSpPr>
            <p:spPr>
              <a:xfrm rot="5400000">
                <a:off x="7741540" y="4752207"/>
                <a:ext cx="215922"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Elipsa 53"/>
              <p:cNvSpPr/>
              <p:nvPr/>
            </p:nvSpPr>
            <p:spPr>
              <a:xfrm>
                <a:off x="7776494" y="4860168"/>
                <a:ext cx="144427" cy="144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sp>
          <p:nvSpPr>
            <p:cNvPr id="8206" name="pole tekstowe 54"/>
            <p:cNvSpPr txBox="1">
              <a:spLocks noChangeArrowheads="1"/>
            </p:cNvSpPr>
            <p:nvPr/>
          </p:nvSpPr>
          <p:spPr bwMode="auto">
            <a:xfrm>
              <a:off x="7877815" y="6876181"/>
              <a:ext cx="1025076" cy="288406"/>
            </a:xfrm>
            <a:prstGeom prst="rect">
              <a:avLst/>
            </a:prstGeom>
            <a:noFill/>
            <a:ln w="9525">
              <a:noFill/>
              <a:miter lim="800000"/>
              <a:headEnd/>
              <a:tailEnd/>
            </a:ln>
          </p:spPr>
          <p:txBody>
            <a:bodyPr wrap="none">
              <a:spAutoFit/>
            </a:bodyPr>
            <a:lstStyle/>
            <a:p>
              <a:r>
                <a:rPr lang="pl-PL" sz="1100"/>
                <a:t>External APIs</a:t>
              </a:r>
              <a:endParaRPr lang="en-US" sz="1100"/>
            </a:p>
          </p:txBody>
        </p:sp>
        <p:sp>
          <p:nvSpPr>
            <p:cNvPr id="41" name="Prostokąt zaokrąglony 55"/>
            <p:cNvSpPr/>
            <p:nvPr/>
          </p:nvSpPr>
          <p:spPr>
            <a:xfrm>
              <a:off x="6984528" y="5147989"/>
              <a:ext cx="2720302" cy="1728966"/>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08" name="pole tekstowe 56"/>
            <p:cNvSpPr txBox="1">
              <a:spLocks noChangeArrowheads="1"/>
            </p:cNvSpPr>
            <p:nvPr/>
          </p:nvSpPr>
          <p:spPr bwMode="auto">
            <a:xfrm>
              <a:off x="7726751" y="5147990"/>
              <a:ext cx="1308464" cy="407162"/>
            </a:xfrm>
            <a:prstGeom prst="rect">
              <a:avLst/>
            </a:prstGeom>
            <a:noFill/>
            <a:ln w="9525">
              <a:noFill/>
              <a:miter lim="800000"/>
              <a:headEnd/>
              <a:tailEnd/>
            </a:ln>
          </p:spPr>
          <p:txBody>
            <a:bodyPr wrap="none">
              <a:spAutoFit/>
            </a:bodyPr>
            <a:lstStyle/>
            <a:p>
              <a:r>
                <a:rPr lang="pl-PL"/>
                <a:t>Cloud host</a:t>
              </a:r>
              <a:endParaRPr lang="en-US"/>
            </a:p>
          </p:txBody>
        </p:sp>
      </p:grpSp>
      <p:sp>
        <p:nvSpPr>
          <p:cNvPr id="48" name="Title 1"/>
          <p:cNvSpPr>
            <a:spLocks noGrp="1"/>
          </p:cNvSpPr>
          <p:nvPr>
            <p:ph type="title"/>
          </p:nvPr>
        </p:nvSpPr>
        <p:spPr>
          <a:xfrm>
            <a:off x="1332000" y="14400"/>
            <a:ext cx="6984000" cy="1036800"/>
          </a:xfrm>
        </p:spPr>
        <p:txBody>
          <a:bodyPr/>
          <a:lstStyle/>
          <a:p>
            <a:r>
              <a:rPr lang="pl-PL" sz="3200" dirty="0" smtClean="0"/>
              <a:t>A (</a:t>
            </a:r>
            <a:r>
              <a:rPr lang="pl-PL" sz="3200" dirty="0" err="1" smtClean="0"/>
              <a:t>very</a:t>
            </a:r>
            <a:r>
              <a:rPr lang="pl-PL" sz="3200" dirty="0" smtClean="0"/>
              <a:t>) </a:t>
            </a:r>
            <a:r>
              <a:rPr lang="pl-PL" sz="3200" dirty="0" err="1" smtClean="0"/>
              <a:t>short</a:t>
            </a:r>
            <a:r>
              <a:rPr lang="pl-PL" sz="3200" dirty="0" smtClean="0"/>
              <a:t> </a:t>
            </a:r>
            <a:r>
              <a:rPr lang="pl-PL" sz="3200" dirty="0" err="1" smtClean="0"/>
              <a:t>glossary</a:t>
            </a:r>
            <a:endParaRPr lang="en-US" sz="3200" dirty="0" smtClean="0"/>
          </a:p>
        </p:txBody>
      </p:sp>
    </p:spTree>
    <p:extLst>
      <p:ext uri="{BB962C8B-B14F-4D97-AF65-F5344CB8AC3E}">
        <p14:creationId xmlns:p14="http://schemas.microsoft.com/office/powerpoint/2010/main" val="333035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zawartości 2"/>
          <p:cNvSpPr>
            <a:spLocks noGrp="1"/>
          </p:cNvSpPr>
          <p:nvPr>
            <p:ph idx="1"/>
          </p:nvPr>
        </p:nvSpPr>
        <p:spPr>
          <a:xfrm>
            <a:off x="391680" y="3364193"/>
            <a:ext cx="8428792" cy="3117928"/>
          </a:xfrm>
        </p:spPr>
        <p:txBody>
          <a:bodyPr/>
          <a:lstStyle/>
          <a:p>
            <a:pPr>
              <a:lnSpc>
                <a:spcPct val="80000"/>
              </a:lnSpc>
              <a:spcAft>
                <a:spcPts val="601"/>
              </a:spcAft>
            </a:pPr>
            <a:r>
              <a:rPr lang="en-US" sz="1600" dirty="0" smtClean="0">
                <a:latin typeface="+mj-lt"/>
                <a:cs typeface="Arial" pitchFamily="34" charset="0"/>
              </a:rPr>
              <a:t>Install/configure </a:t>
            </a:r>
            <a:r>
              <a:rPr lang="pl-PL" sz="1600" dirty="0" err="1" smtClean="0">
                <a:latin typeface="+mj-lt"/>
                <a:cs typeface="Arial" pitchFamily="34" charset="0"/>
              </a:rPr>
              <a:t>each</a:t>
            </a:r>
            <a:r>
              <a:rPr lang="pl-PL" sz="1600" dirty="0" smtClean="0">
                <a:latin typeface="+mj-lt"/>
                <a:cs typeface="Arial" pitchFamily="34" charset="0"/>
              </a:rPr>
              <a:t> </a:t>
            </a:r>
            <a:r>
              <a:rPr lang="pl-PL" sz="1600" dirty="0" err="1" smtClean="0">
                <a:latin typeface="+mj-lt"/>
                <a:cs typeface="Arial" pitchFamily="34" charset="0"/>
              </a:rPr>
              <a:t>application</a:t>
            </a:r>
            <a:r>
              <a:rPr lang="pl-PL" sz="1600" dirty="0" smtClean="0">
                <a:latin typeface="+mj-lt"/>
                <a:cs typeface="Arial" pitchFamily="34" charset="0"/>
              </a:rPr>
              <a:t> s</a:t>
            </a:r>
            <a:r>
              <a:rPr lang="en-US" sz="1600" dirty="0" err="1" smtClean="0">
                <a:latin typeface="+mj-lt"/>
                <a:cs typeface="Arial" pitchFamily="34" charset="0"/>
              </a:rPr>
              <a:t>ervice</a:t>
            </a:r>
            <a:r>
              <a:rPr lang="en-US" sz="1600" dirty="0" smtClean="0">
                <a:latin typeface="+mj-lt"/>
                <a:cs typeface="Arial" pitchFamily="34" charset="0"/>
              </a:rPr>
              <a:t> </a:t>
            </a:r>
            <a:r>
              <a:rPr lang="pl-PL" sz="1600" dirty="0" smtClean="0">
                <a:latin typeface="+mj-lt"/>
                <a:cs typeface="Arial" pitchFamily="34" charset="0"/>
              </a:rPr>
              <a:t>(</a:t>
            </a:r>
            <a:r>
              <a:rPr lang="pl-PL" sz="1600" dirty="0" err="1" smtClean="0">
                <a:latin typeface="+mj-lt"/>
                <a:cs typeface="Arial" pitchFamily="34" charset="0"/>
              </a:rPr>
              <a:t>which</a:t>
            </a:r>
            <a:r>
              <a:rPr lang="pl-PL" sz="1600" dirty="0" smtClean="0">
                <a:latin typeface="+mj-lt"/>
                <a:cs typeface="Arial" pitchFamily="34" charset="0"/>
              </a:rPr>
              <a:t> we </a:t>
            </a:r>
            <a:r>
              <a:rPr lang="pl-PL" sz="1600" dirty="0" err="1" smtClean="0">
                <a:latin typeface="+mj-lt"/>
                <a:cs typeface="Arial" pitchFamily="34" charset="0"/>
              </a:rPr>
              <a:t>call</a:t>
            </a:r>
            <a:r>
              <a:rPr lang="pl-PL" sz="1600" dirty="0" smtClean="0">
                <a:latin typeface="+mj-lt"/>
                <a:cs typeface="Arial" pitchFamily="34" charset="0"/>
              </a:rPr>
              <a:t> </a:t>
            </a:r>
            <a:r>
              <a:rPr lang="pl-PL" sz="1600" dirty="0" err="1" smtClean="0">
                <a:latin typeface="+mj-lt"/>
                <a:cs typeface="Arial" pitchFamily="34" charset="0"/>
              </a:rPr>
              <a:t>an</a:t>
            </a:r>
            <a:r>
              <a:rPr lang="pl-PL" sz="1600" dirty="0" smtClean="0">
                <a:latin typeface="+mj-lt"/>
                <a:cs typeface="Arial" pitchFamily="34" charset="0"/>
              </a:rPr>
              <a:t> </a:t>
            </a:r>
            <a:r>
              <a:rPr lang="pl-PL" sz="1600" dirty="0" err="1" smtClean="0">
                <a:latin typeface="+mj-lt"/>
                <a:cs typeface="Arial" pitchFamily="34" charset="0"/>
              </a:rPr>
              <a:t>Atomic</a:t>
            </a:r>
            <a:r>
              <a:rPr lang="pl-PL" sz="1600" dirty="0" smtClean="0">
                <a:latin typeface="+mj-lt"/>
                <a:cs typeface="Arial" pitchFamily="34" charset="0"/>
              </a:rPr>
              <a:t> Service) </a:t>
            </a:r>
            <a:r>
              <a:rPr lang="en-US" sz="1600" dirty="0" smtClean="0">
                <a:latin typeface="+mj-lt"/>
                <a:cs typeface="Arial" pitchFamily="34" charset="0"/>
              </a:rPr>
              <a:t>once </a:t>
            </a:r>
            <a:r>
              <a:rPr lang="pl-PL" sz="1600" dirty="0" smtClean="0">
                <a:latin typeface="+mj-lt"/>
                <a:cs typeface="Arial" pitchFamily="34" charset="0"/>
              </a:rPr>
              <a:t>– </a:t>
            </a:r>
            <a:r>
              <a:rPr lang="pl-PL" sz="1600" dirty="0" err="1" smtClean="0">
                <a:latin typeface="+mj-lt"/>
                <a:cs typeface="Arial" pitchFamily="34" charset="0"/>
              </a:rPr>
              <a:t>then</a:t>
            </a:r>
            <a:r>
              <a:rPr lang="pl-PL" sz="1600" dirty="0" smtClean="0">
                <a:latin typeface="+mj-lt"/>
                <a:cs typeface="Arial" pitchFamily="34" charset="0"/>
              </a:rPr>
              <a:t> </a:t>
            </a:r>
            <a:r>
              <a:rPr lang="en-US" sz="1600" dirty="0" smtClean="0">
                <a:latin typeface="+mj-lt"/>
                <a:cs typeface="Arial" pitchFamily="34" charset="0"/>
              </a:rPr>
              <a:t>use </a:t>
            </a:r>
            <a:r>
              <a:rPr lang="pl-PL" sz="1600" dirty="0" err="1" smtClean="0">
                <a:latin typeface="+mj-lt"/>
                <a:cs typeface="Arial" pitchFamily="34" charset="0"/>
              </a:rPr>
              <a:t>them</a:t>
            </a:r>
            <a:r>
              <a:rPr lang="pl-PL" sz="1600" dirty="0" smtClean="0">
                <a:latin typeface="+mj-lt"/>
                <a:cs typeface="Arial" pitchFamily="34" charset="0"/>
              </a:rPr>
              <a:t> </a:t>
            </a:r>
            <a:r>
              <a:rPr lang="en-US" sz="1600" dirty="0" smtClean="0">
                <a:latin typeface="+mj-lt"/>
                <a:cs typeface="Arial" pitchFamily="34" charset="0"/>
              </a:rPr>
              <a:t>multiple times in different workflows</a:t>
            </a:r>
            <a:r>
              <a:rPr lang="pl-PL" sz="1600" dirty="0" smtClean="0">
                <a:latin typeface="+mj-lt"/>
                <a:cs typeface="Arial" pitchFamily="34" charset="0"/>
              </a:rPr>
              <a:t>;</a:t>
            </a:r>
          </a:p>
          <a:p>
            <a:pPr>
              <a:lnSpc>
                <a:spcPct val="80000"/>
              </a:lnSpc>
              <a:spcAft>
                <a:spcPts val="601"/>
              </a:spcAft>
            </a:pPr>
            <a:r>
              <a:rPr lang="pl-PL" sz="1600" dirty="0" smtClean="0">
                <a:latin typeface="+mj-lt"/>
                <a:cs typeface="Arial" pitchFamily="34" charset="0"/>
              </a:rPr>
              <a:t>Direct </a:t>
            </a:r>
            <a:r>
              <a:rPr lang="pl-PL" sz="1600" dirty="0" err="1" smtClean="0">
                <a:latin typeface="+mj-lt"/>
                <a:cs typeface="Arial" pitchFamily="34" charset="0"/>
              </a:rPr>
              <a:t>access</a:t>
            </a:r>
            <a:r>
              <a:rPr lang="pl-PL" sz="1600" dirty="0" smtClean="0">
                <a:latin typeface="+mj-lt"/>
                <a:cs typeface="Arial" pitchFamily="34" charset="0"/>
              </a:rPr>
              <a:t> to </a:t>
            </a:r>
            <a:r>
              <a:rPr lang="pl-PL" sz="1600" dirty="0" err="1" smtClean="0">
                <a:latin typeface="+mj-lt"/>
                <a:cs typeface="Arial" pitchFamily="34" charset="0"/>
              </a:rPr>
              <a:t>raw</a:t>
            </a:r>
            <a:r>
              <a:rPr lang="pl-PL" sz="1600" dirty="0" smtClean="0">
                <a:latin typeface="+mj-lt"/>
                <a:cs typeface="Arial" pitchFamily="34" charset="0"/>
              </a:rPr>
              <a:t> </a:t>
            </a:r>
            <a:r>
              <a:rPr lang="pl-PL" sz="1600" dirty="0" err="1" smtClean="0">
                <a:latin typeface="+mj-lt"/>
                <a:cs typeface="Arial" pitchFamily="34" charset="0"/>
              </a:rPr>
              <a:t>virtual</a:t>
            </a:r>
            <a:r>
              <a:rPr lang="pl-PL" sz="1600" dirty="0" smtClean="0">
                <a:latin typeface="+mj-lt"/>
                <a:cs typeface="Arial" pitchFamily="34" charset="0"/>
              </a:rPr>
              <a:t> </a:t>
            </a:r>
            <a:r>
              <a:rPr lang="pl-PL" sz="1600" dirty="0" err="1" smtClean="0">
                <a:latin typeface="+mj-lt"/>
                <a:cs typeface="Arial" pitchFamily="34" charset="0"/>
              </a:rPr>
              <a:t>machines</a:t>
            </a:r>
            <a:r>
              <a:rPr lang="pl-PL" sz="1600" dirty="0" smtClean="0">
                <a:latin typeface="+mj-lt"/>
                <a:cs typeface="Arial" pitchFamily="34" charset="0"/>
              </a:rPr>
              <a:t> </a:t>
            </a:r>
            <a:r>
              <a:rPr lang="pl-PL" sz="1600" dirty="0" err="1" smtClean="0">
                <a:latin typeface="+mj-lt"/>
                <a:cs typeface="Arial" pitchFamily="34" charset="0"/>
              </a:rPr>
              <a:t>is</a:t>
            </a:r>
            <a:r>
              <a:rPr lang="pl-PL" sz="1600" dirty="0" smtClean="0">
                <a:latin typeface="+mj-lt"/>
                <a:cs typeface="Arial" pitchFamily="34" charset="0"/>
              </a:rPr>
              <a:t> </a:t>
            </a:r>
            <a:r>
              <a:rPr lang="pl-PL" sz="1600" dirty="0" err="1" smtClean="0">
                <a:latin typeface="+mj-lt"/>
                <a:cs typeface="Arial" pitchFamily="34" charset="0"/>
              </a:rPr>
              <a:t>provided</a:t>
            </a:r>
            <a:r>
              <a:rPr lang="pl-PL" sz="1600" dirty="0" smtClean="0">
                <a:latin typeface="+mj-lt"/>
                <a:cs typeface="Arial" pitchFamily="34" charset="0"/>
              </a:rPr>
              <a:t> for </a:t>
            </a:r>
            <a:r>
              <a:rPr lang="pl-PL" sz="1600" dirty="0" err="1" smtClean="0">
                <a:latin typeface="+mj-lt"/>
                <a:cs typeface="Arial" pitchFamily="34" charset="0"/>
              </a:rPr>
              <a:t>developers</a:t>
            </a:r>
            <a:r>
              <a:rPr lang="pl-PL" sz="1600" dirty="0" smtClean="0">
                <a:latin typeface="+mj-lt"/>
                <a:cs typeface="Arial" pitchFamily="34" charset="0"/>
              </a:rPr>
              <a:t>, with m</a:t>
            </a:r>
            <a:r>
              <a:rPr lang="en-US" sz="1600" dirty="0" err="1" smtClean="0">
                <a:latin typeface="+mj-lt"/>
                <a:cs typeface="Arial" pitchFamily="34" charset="0"/>
              </a:rPr>
              <a:t>ultitudes</a:t>
            </a:r>
            <a:r>
              <a:rPr lang="en-US" sz="1600" dirty="0" smtClean="0">
                <a:latin typeface="+mj-lt"/>
                <a:cs typeface="Arial" pitchFamily="34" charset="0"/>
              </a:rPr>
              <a:t> of operating systems to choose from</a:t>
            </a:r>
            <a:r>
              <a:rPr lang="pl-PL" sz="1600" dirty="0" smtClean="0">
                <a:latin typeface="+mj-lt"/>
                <a:cs typeface="Arial" pitchFamily="34" charset="0"/>
              </a:rPr>
              <a:t> (</a:t>
            </a:r>
            <a:r>
              <a:rPr lang="pl-PL" sz="1600" dirty="0" err="1" smtClean="0">
                <a:latin typeface="+mj-lt"/>
                <a:cs typeface="Arial" pitchFamily="34" charset="0"/>
              </a:rPr>
              <a:t>IaaS</a:t>
            </a:r>
            <a:r>
              <a:rPr lang="pl-PL" sz="1600" dirty="0" smtClean="0">
                <a:latin typeface="+mj-lt"/>
                <a:cs typeface="Arial" pitchFamily="34" charset="0"/>
              </a:rPr>
              <a:t> </a:t>
            </a:r>
            <a:r>
              <a:rPr lang="pl-PL" sz="1600" dirty="0" err="1" smtClean="0">
                <a:latin typeface="+mj-lt"/>
                <a:cs typeface="Arial" pitchFamily="34" charset="0"/>
              </a:rPr>
              <a:t>solution</a:t>
            </a:r>
            <a:r>
              <a:rPr lang="pl-PL" sz="1600" dirty="0" smtClean="0">
                <a:latin typeface="+mj-lt"/>
                <a:cs typeface="Arial" pitchFamily="34" charset="0"/>
              </a:rPr>
              <a:t>);</a:t>
            </a:r>
          </a:p>
          <a:p>
            <a:pPr>
              <a:lnSpc>
                <a:spcPct val="80000"/>
              </a:lnSpc>
              <a:spcAft>
                <a:spcPts val="601"/>
              </a:spcAft>
            </a:pPr>
            <a:r>
              <a:rPr lang="en-US" sz="1600" dirty="0" smtClean="0">
                <a:latin typeface="+mj-lt"/>
                <a:cs typeface="Arial" pitchFamily="34" charset="0"/>
              </a:rPr>
              <a:t>Install whatever you want (root access to </a:t>
            </a:r>
            <a:r>
              <a:rPr lang="pl-PL" sz="1600" dirty="0" err="1" smtClean="0">
                <a:latin typeface="+mj-lt"/>
                <a:cs typeface="Arial" pitchFamily="34" charset="0"/>
              </a:rPr>
              <a:t>Cloud</a:t>
            </a:r>
            <a:r>
              <a:rPr lang="pl-PL" sz="1600" dirty="0" smtClean="0">
                <a:latin typeface="+mj-lt"/>
                <a:cs typeface="Arial" pitchFamily="34" charset="0"/>
              </a:rPr>
              <a:t> Virtual M</a:t>
            </a:r>
            <a:r>
              <a:rPr lang="en-US" sz="1600" dirty="0" err="1" smtClean="0">
                <a:latin typeface="+mj-lt"/>
                <a:cs typeface="Arial" pitchFamily="34" charset="0"/>
              </a:rPr>
              <a:t>achine</a:t>
            </a:r>
            <a:r>
              <a:rPr lang="pl-PL" sz="1600" dirty="0" smtClean="0">
                <a:latin typeface="+mj-lt"/>
                <a:cs typeface="Arial" pitchFamily="34" charset="0"/>
              </a:rPr>
              <a:t>s</a:t>
            </a:r>
            <a:r>
              <a:rPr lang="en-US" sz="1600" dirty="0" smtClean="0">
                <a:latin typeface="+mj-lt"/>
                <a:cs typeface="Arial" pitchFamily="34" charset="0"/>
              </a:rPr>
              <a:t>)</a:t>
            </a:r>
            <a:r>
              <a:rPr lang="pl-PL" sz="1600" dirty="0" smtClean="0">
                <a:latin typeface="+mj-lt"/>
                <a:cs typeface="Arial" pitchFamily="34" charset="0"/>
              </a:rPr>
              <a:t>;</a:t>
            </a:r>
          </a:p>
          <a:p>
            <a:pPr>
              <a:lnSpc>
                <a:spcPct val="80000"/>
              </a:lnSpc>
              <a:spcAft>
                <a:spcPts val="601"/>
              </a:spcAft>
            </a:pPr>
            <a:r>
              <a:rPr lang="pl-PL" sz="1600" dirty="0" smtClean="0">
                <a:latin typeface="+mj-lt"/>
                <a:cs typeface="Arial" pitchFamily="34" charset="0"/>
              </a:rPr>
              <a:t>The </a:t>
            </a:r>
            <a:r>
              <a:rPr lang="pl-PL" sz="1600" dirty="0" err="1" smtClean="0">
                <a:latin typeface="+mj-lt"/>
                <a:cs typeface="Arial" pitchFamily="34" charset="0"/>
              </a:rPr>
              <a:t>cloud</a:t>
            </a:r>
            <a:r>
              <a:rPr lang="pl-PL" sz="1600" dirty="0" smtClean="0">
                <a:latin typeface="+mj-lt"/>
                <a:cs typeface="Arial" pitchFamily="34" charset="0"/>
              </a:rPr>
              <a:t> platform </a:t>
            </a:r>
            <a:r>
              <a:rPr lang="pl-PL" sz="1600" dirty="0" err="1" smtClean="0">
                <a:latin typeface="+mj-lt"/>
                <a:cs typeface="Arial" pitchFamily="34" charset="0"/>
              </a:rPr>
              <a:t>takes</a:t>
            </a:r>
            <a:r>
              <a:rPr lang="pl-PL" sz="1600" dirty="0" smtClean="0">
                <a:latin typeface="+mj-lt"/>
                <a:cs typeface="Arial" pitchFamily="34" charset="0"/>
              </a:rPr>
              <a:t> </a:t>
            </a:r>
            <a:r>
              <a:rPr lang="pl-PL" sz="1600" dirty="0" err="1" smtClean="0">
                <a:latin typeface="+mj-lt"/>
                <a:cs typeface="Arial" pitchFamily="34" charset="0"/>
              </a:rPr>
              <a:t>over</a:t>
            </a:r>
            <a:r>
              <a:rPr lang="pl-PL" sz="1600" dirty="0" smtClean="0">
                <a:latin typeface="+mj-lt"/>
                <a:cs typeface="Arial" pitchFamily="34" charset="0"/>
              </a:rPr>
              <a:t> management and </a:t>
            </a:r>
            <a:r>
              <a:rPr lang="pl-PL" sz="1600" dirty="0" err="1" smtClean="0">
                <a:latin typeface="+mj-lt"/>
                <a:cs typeface="Arial" pitchFamily="34" charset="0"/>
              </a:rPr>
              <a:t>instantiation</a:t>
            </a:r>
            <a:r>
              <a:rPr lang="pl-PL" sz="1600" dirty="0" smtClean="0">
                <a:latin typeface="+mj-lt"/>
                <a:cs typeface="Arial" pitchFamily="34" charset="0"/>
              </a:rPr>
              <a:t> of </a:t>
            </a:r>
            <a:r>
              <a:rPr lang="pl-PL" sz="1600" dirty="0" err="1" smtClean="0">
                <a:latin typeface="+mj-lt"/>
                <a:cs typeface="Arial" pitchFamily="34" charset="0"/>
              </a:rPr>
              <a:t>Atomic</a:t>
            </a:r>
            <a:r>
              <a:rPr lang="pl-PL" sz="1600" dirty="0" smtClean="0">
                <a:latin typeface="+mj-lt"/>
                <a:cs typeface="Arial" pitchFamily="34" charset="0"/>
              </a:rPr>
              <a:t> Services;</a:t>
            </a:r>
            <a:endParaRPr lang="en-US" sz="1600" dirty="0" smtClean="0">
              <a:latin typeface="+mj-lt"/>
              <a:cs typeface="Arial" pitchFamily="34" charset="0"/>
            </a:endParaRPr>
          </a:p>
          <a:p>
            <a:pPr>
              <a:lnSpc>
                <a:spcPct val="80000"/>
              </a:lnSpc>
              <a:spcAft>
                <a:spcPts val="601"/>
              </a:spcAft>
            </a:pPr>
            <a:r>
              <a:rPr lang="en-US" sz="1600" dirty="0" smtClean="0">
                <a:latin typeface="+mj-lt"/>
                <a:cs typeface="Arial" pitchFamily="34" charset="0"/>
              </a:rPr>
              <a:t>Many instances of Atomic Services can be </a:t>
            </a:r>
            <a:r>
              <a:rPr lang="pl-PL" sz="1600" dirty="0" err="1" smtClean="0">
                <a:latin typeface="+mj-lt"/>
                <a:cs typeface="Arial" pitchFamily="34" charset="0"/>
              </a:rPr>
              <a:t>spawned</a:t>
            </a:r>
            <a:r>
              <a:rPr lang="pl-PL" sz="1600" dirty="0" smtClean="0">
                <a:latin typeface="+mj-lt"/>
                <a:cs typeface="Arial" pitchFamily="34" charset="0"/>
              </a:rPr>
              <a:t> </a:t>
            </a:r>
            <a:r>
              <a:rPr lang="pl-PL" sz="1600" dirty="0" err="1" smtClean="0">
                <a:latin typeface="+mj-lt"/>
                <a:cs typeface="Arial" pitchFamily="34" charset="0"/>
              </a:rPr>
              <a:t>simultaneously</a:t>
            </a:r>
            <a:r>
              <a:rPr lang="pl-PL" sz="1600" dirty="0" smtClean="0">
                <a:latin typeface="+mj-lt"/>
                <a:cs typeface="Arial" pitchFamily="34" charset="0"/>
              </a:rPr>
              <a:t>;</a:t>
            </a:r>
            <a:endParaRPr lang="en-US" sz="1600" dirty="0" smtClean="0">
              <a:latin typeface="+mj-lt"/>
              <a:cs typeface="Arial" pitchFamily="34" charset="0"/>
            </a:endParaRPr>
          </a:p>
          <a:p>
            <a:pPr>
              <a:lnSpc>
                <a:spcPct val="80000"/>
              </a:lnSpc>
              <a:spcAft>
                <a:spcPts val="601"/>
              </a:spcAft>
            </a:pPr>
            <a:r>
              <a:rPr lang="pl-PL" sz="1600" dirty="0" err="1" smtClean="0">
                <a:latin typeface="+mj-lt"/>
                <a:cs typeface="Arial" pitchFamily="34" charset="0"/>
              </a:rPr>
              <a:t>Large-scale</a:t>
            </a:r>
            <a:r>
              <a:rPr lang="pl-PL" sz="1600" dirty="0" smtClean="0">
                <a:latin typeface="+mj-lt"/>
                <a:cs typeface="Arial" pitchFamily="34" charset="0"/>
              </a:rPr>
              <a:t> </a:t>
            </a:r>
            <a:r>
              <a:rPr lang="en-US" sz="1600" dirty="0" smtClean="0">
                <a:latin typeface="+mj-lt"/>
                <a:cs typeface="Arial" pitchFamily="34" charset="0"/>
              </a:rPr>
              <a:t>computation</a:t>
            </a:r>
            <a:r>
              <a:rPr lang="pl-PL" sz="1600" dirty="0" smtClean="0">
                <a:latin typeface="+mj-lt"/>
                <a:cs typeface="Arial" pitchFamily="34" charset="0"/>
              </a:rPr>
              <a:t>s</a:t>
            </a:r>
            <a:r>
              <a:rPr lang="en-US" sz="1600" dirty="0" smtClean="0">
                <a:latin typeface="+mj-lt"/>
                <a:cs typeface="Arial" pitchFamily="34" charset="0"/>
              </a:rPr>
              <a:t> can be delegated from the PC </a:t>
            </a:r>
            <a:r>
              <a:rPr lang="pl-PL" sz="1600" dirty="0" smtClean="0">
                <a:latin typeface="+mj-lt"/>
                <a:cs typeface="Arial" pitchFamily="34" charset="0"/>
              </a:rPr>
              <a:t>to </a:t>
            </a:r>
            <a:r>
              <a:rPr lang="en-US" sz="1600" dirty="0" smtClean="0">
                <a:latin typeface="+mj-lt"/>
                <a:cs typeface="Arial" pitchFamily="34" charset="0"/>
              </a:rPr>
              <a:t>the cloud/HPC</a:t>
            </a:r>
            <a:r>
              <a:rPr lang="pl-PL" sz="1600" dirty="0" smtClean="0">
                <a:latin typeface="+mj-lt"/>
                <a:cs typeface="Arial" pitchFamily="34" charset="0"/>
              </a:rPr>
              <a:t> via a </a:t>
            </a:r>
            <a:r>
              <a:rPr lang="pl-PL" sz="1600" dirty="0" err="1" smtClean="0">
                <a:latin typeface="+mj-lt"/>
                <a:cs typeface="Arial" pitchFamily="34" charset="0"/>
              </a:rPr>
              <a:t>dedicated</a:t>
            </a:r>
            <a:r>
              <a:rPr lang="pl-PL" sz="1600" dirty="0" smtClean="0">
                <a:latin typeface="+mj-lt"/>
                <a:cs typeface="Arial" pitchFamily="34" charset="0"/>
              </a:rPr>
              <a:t> </a:t>
            </a:r>
            <a:r>
              <a:rPr lang="pl-PL" sz="1600" dirty="0" err="1" smtClean="0">
                <a:latin typeface="+mj-lt"/>
                <a:cs typeface="Arial" pitchFamily="34" charset="0"/>
              </a:rPr>
              <a:t>interface</a:t>
            </a:r>
            <a:r>
              <a:rPr lang="pl-PL" sz="1600" dirty="0" smtClean="0">
                <a:latin typeface="+mj-lt"/>
                <a:cs typeface="Arial" pitchFamily="34" charset="0"/>
              </a:rPr>
              <a:t>;</a:t>
            </a:r>
            <a:endParaRPr lang="en-US" sz="1600" dirty="0" smtClean="0">
              <a:latin typeface="+mj-lt"/>
              <a:cs typeface="Arial" pitchFamily="34" charset="0"/>
            </a:endParaRPr>
          </a:p>
          <a:p>
            <a:pPr>
              <a:lnSpc>
                <a:spcPct val="80000"/>
              </a:lnSpc>
              <a:spcAft>
                <a:spcPts val="601"/>
              </a:spcAft>
            </a:pPr>
            <a:r>
              <a:rPr lang="en-US" sz="1600" dirty="0" smtClean="0">
                <a:latin typeface="+mj-lt"/>
                <a:cs typeface="Arial" pitchFamily="34" charset="0"/>
              </a:rPr>
              <a:t>Smart deployment: computation</a:t>
            </a:r>
            <a:r>
              <a:rPr lang="pl-PL" sz="1600" dirty="0" smtClean="0">
                <a:latin typeface="+mj-lt"/>
                <a:cs typeface="Arial" pitchFamily="34" charset="0"/>
              </a:rPr>
              <a:t>s</a:t>
            </a:r>
            <a:r>
              <a:rPr lang="en-US" sz="1600" dirty="0" smtClean="0">
                <a:latin typeface="+mj-lt"/>
                <a:cs typeface="Arial" pitchFamily="34" charset="0"/>
              </a:rPr>
              <a:t> </a:t>
            </a:r>
            <a:r>
              <a:rPr lang="pl-PL" sz="1600" dirty="0" err="1" smtClean="0">
                <a:latin typeface="+mj-lt"/>
                <a:cs typeface="Arial" pitchFamily="34" charset="0"/>
              </a:rPr>
              <a:t>can</a:t>
            </a:r>
            <a:r>
              <a:rPr lang="pl-PL" sz="1600" dirty="0" smtClean="0">
                <a:latin typeface="+mj-lt"/>
                <a:cs typeface="Arial" pitchFamily="34" charset="0"/>
              </a:rPr>
              <a:t> </a:t>
            </a:r>
            <a:r>
              <a:rPr lang="en-US" sz="1600" dirty="0" smtClean="0">
                <a:latin typeface="+mj-lt"/>
                <a:cs typeface="Arial" pitchFamily="34" charset="0"/>
              </a:rPr>
              <a:t>be executed close to data </a:t>
            </a:r>
            <a:r>
              <a:rPr lang="pl-PL" sz="1600" dirty="0" smtClean="0">
                <a:latin typeface="+mj-lt"/>
                <a:cs typeface="Arial" pitchFamily="34" charset="0"/>
              </a:rPr>
              <a:t>(</a:t>
            </a:r>
            <a:r>
              <a:rPr lang="en-US" sz="1600" dirty="0" smtClean="0">
                <a:latin typeface="+mj-lt"/>
                <a:cs typeface="Arial" pitchFamily="34" charset="0"/>
              </a:rPr>
              <a:t>or the other way round</a:t>
            </a:r>
            <a:r>
              <a:rPr lang="pl-PL" sz="1600" dirty="0" smtClean="0">
                <a:latin typeface="+mj-lt"/>
                <a:cs typeface="Arial" pitchFamily="34" charset="0"/>
              </a:rPr>
              <a:t>).</a:t>
            </a:r>
            <a:endParaRPr lang="en-US" sz="1600" dirty="0" smtClean="0">
              <a:latin typeface="+mj-lt"/>
              <a:cs typeface="Arial" pitchFamily="34" charset="0"/>
            </a:endParaRPr>
          </a:p>
        </p:txBody>
      </p:sp>
      <p:pic>
        <p:nvPicPr>
          <p:cNvPr id="17412" name="Obraz 86" descr="admin.png"/>
          <p:cNvPicPr>
            <a:picLocks noChangeAspect="1"/>
          </p:cNvPicPr>
          <p:nvPr/>
        </p:nvPicPr>
        <p:blipFill>
          <a:blip r:embed="rId2" cstate="print"/>
          <a:srcRect/>
          <a:stretch>
            <a:fillRect/>
          </a:stretch>
        </p:blipFill>
        <p:spPr bwMode="auto">
          <a:xfrm>
            <a:off x="783360" y="1337901"/>
            <a:ext cx="498240" cy="636547"/>
          </a:xfrm>
          <a:prstGeom prst="rect">
            <a:avLst/>
          </a:prstGeom>
          <a:noFill/>
          <a:ln w="9525">
            <a:noFill/>
            <a:miter lim="800000"/>
            <a:headEnd/>
            <a:tailEnd/>
          </a:ln>
        </p:spPr>
      </p:pic>
      <p:sp>
        <p:nvSpPr>
          <p:cNvPr id="6" name="Chmurka 5"/>
          <p:cNvSpPr/>
          <p:nvPr/>
        </p:nvSpPr>
        <p:spPr>
          <a:xfrm>
            <a:off x="3657600" y="1012427"/>
            <a:ext cx="2155680" cy="202485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pic>
        <p:nvPicPr>
          <p:cNvPr id="17414" name="Obraz 6" descr="1345535114_Desktop.png"/>
          <p:cNvPicPr>
            <a:picLocks noChangeAspect="1"/>
          </p:cNvPicPr>
          <p:nvPr/>
        </p:nvPicPr>
        <p:blipFill>
          <a:blip r:embed="rId3" cstate="print">
            <a:lum bright="14000"/>
          </a:blip>
          <a:srcRect/>
          <a:stretch>
            <a:fillRect/>
          </a:stretch>
        </p:blipFill>
        <p:spPr bwMode="auto">
          <a:xfrm>
            <a:off x="1504800" y="1273094"/>
            <a:ext cx="718560" cy="718636"/>
          </a:xfrm>
          <a:prstGeom prst="rect">
            <a:avLst/>
          </a:prstGeom>
          <a:noFill/>
          <a:ln w="9525">
            <a:noFill/>
            <a:miter lim="800000"/>
            <a:headEnd/>
            <a:tailEnd/>
          </a:ln>
        </p:spPr>
      </p:pic>
      <p:sp>
        <p:nvSpPr>
          <p:cNvPr id="8" name="Strzałka w prawo 7"/>
          <p:cNvSpPr/>
          <p:nvPr/>
        </p:nvSpPr>
        <p:spPr>
          <a:xfrm>
            <a:off x="2351521" y="1600008"/>
            <a:ext cx="182880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sp>
        <p:nvSpPr>
          <p:cNvPr id="17416" name="pole tekstowe 8"/>
          <p:cNvSpPr txBox="1">
            <a:spLocks noChangeArrowheads="1"/>
          </p:cNvSpPr>
          <p:nvPr/>
        </p:nvSpPr>
        <p:spPr bwMode="auto">
          <a:xfrm>
            <a:off x="636480" y="1937004"/>
            <a:ext cx="759019" cy="253033"/>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Developer</a:t>
            </a:r>
            <a:endParaRPr lang="en-US" sz="1100">
              <a:solidFill>
                <a:prstClr val="black"/>
              </a:solidFill>
            </a:endParaRPr>
          </a:p>
        </p:txBody>
      </p:sp>
      <p:sp>
        <p:nvSpPr>
          <p:cNvPr id="17417" name="pole tekstowe 9"/>
          <p:cNvSpPr txBox="1">
            <a:spLocks noChangeArrowheads="1"/>
          </p:cNvSpPr>
          <p:nvPr/>
        </p:nvSpPr>
        <p:spPr bwMode="auto">
          <a:xfrm>
            <a:off x="1440001" y="1926923"/>
            <a:ext cx="845280" cy="250586"/>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Application</a:t>
            </a:r>
            <a:endParaRPr lang="en-US" sz="1100">
              <a:solidFill>
                <a:prstClr val="black"/>
              </a:solidFill>
            </a:endParaRPr>
          </a:p>
        </p:txBody>
      </p:sp>
      <p:pic>
        <p:nvPicPr>
          <p:cNvPr id="17418" name="Obraz 10" descr="1345535114_Desktop.png"/>
          <p:cNvPicPr>
            <a:picLocks noChangeAspect="1"/>
          </p:cNvPicPr>
          <p:nvPr/>
        </p:nvPicPr>
        <p:blipFill>
          <a:blip r:embed="rId3" cstate="print"/>
          <a:srcRect/>
          <a:stretch>
            <a:fillRect/>
          </a:stretch>
        </p:blipFill>
        <p:spPr bwMode="auto">
          <a:xfrm>
            <a:off x="4311361" y="1273094"/>
            <a:ext cx="718560" cy="718636"/>
          </a:xfrm>
          <a:prstGeom prst="rect">
            <a:avLst/>
          </a:prstGeom>
          <a:noFill/>
          <a:ln w="9525">
            <a:noFill/>
            <a:miter lim="800000"/>
            <a:headEnd/>
            <a:tailEnd/>
          </a:ln>
        </p:spPr>
      </p:pic>
      <p:sp>
        <p:nvSpPr>
          <p:cNvPr id="17419" name="pole tekstowe 11"/>
          <p:cNvSpPr txBox="1">
            <a:spLocks noChangeArrowheads="1"/>
          </p:cNvSpPr>
          <p:nvPr/>
        </p:nvSpPr>
        <p:spPr bwMode="auto">
          <a:xfrm>
            <a:off x="2324353" y="1208287"/>
            <a:ext cx="1504414" cy="422310"/>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Install</a:t>
            </a:r>
            <a:r>
              <a:rPr lang="pl-PL" sz="1100">
                <a:solidFill>
                  <a:prstClr val="black"/>
                </a:solidFill>
              </a:rPr>
              <a:t> any scientific</a:t>
            </a:r>
          </a:p>
          <a:p>
            <a:pPr algn="ctr"/>
            <a:r>
              <a:rPr lang="pl-PL" sz="1100">
                <a:solidFill>
                  <a:prstClr val="black"/>
                </a:solidFill>
              </a:rPr>
              <a:t>application in the cloud</a:t>
            </a:r>
            <a:endParaRPr lang="en-US" sz="1100" b="1">
              <a:solidFill>
                <a:prstClr val="black"/>
              </a:solidFill>
            </a:endParaRPr>
          </a:p>
        </p:txBody>
      </p:sp>
      <p:sp>
        <p:nvSpPr>
          <p:cNvPr id="13" name="Strzałka w prawo 12"/>
          <p:cNvSpPr/>
          <p:nvPr/>
        </p:nvSpPr>
        <p:spPr>
          <a:xfrm>
            <a:off x="5159521" y="1600008"/>
            <a:ext cx="235152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pic>
        <p:nvPicPr>
          <p:cNvPr id="17421" name="Obraz 87" descr="admin.png"/>
          <p:cNvPicPr>
            <a:picLocks noChangeAspect="1"/>
          </p:cNvPicPr>
          <p:nvPr/>
        </p:nvPicPr>
        <p:blipFill>
          <a:blip r:embed="rId4" cstate="print"/>
          <a:srcRect/>
          <a:stretch>
            <a:fillRect/>
          </a:stretch>
        </p:blipFill>
        <p:spPr bwMode="auto">
          <a:xfrm>
            <a:off x="7636321" y="1273094"/>
            <a:ext cx="496800" cy="637987"/>
          </a:xfrm>
          <a:prstGeom prst="rect">
            <a:avLst/>
          </a:prstGeom>
          <a:noFill/>
          <a:ln w="9525">
            <a:noFill/>
            <a:miter lim="800000"/>
            <a:headEnd/>
            <a:tailEnd/>
          </a:ln>
        </p:spPr>
      </p:pic>
      <p:sp>
        <p:nvSpPr>
          <p:cNvPr id="17422" name="pole tekstowe 14"/>
          <p:cNvSpPr txBox="1">
            <a:spLocks noChangeArrowheads="1"/>
          </p:cNvSpPr>
          <p:nvPr/>
        </p:nvSpPr>
        <p:spPr bwMode="auto">
          <a:xfrm>
            <a:off x="7505280" y="1860676"/>
            <a:ext cx="659520" cy="252027"/>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End user</a:t>
            </a:r>
            <a:endParaRPr lang="en-US" sz="1100">
              <a:solidFill>
                <a:prstClr val="black"/>
              </a:solidFill>
            </a:endParaRPr>
          </a:p>
        </p:txBody>
      </p:sp>
      <p:sp>
        <p:nvSpPr>
          <p:cNvPr id="17423" name="pole tekstowe 15"/>
          <p:cNvSpPr txBox="1">
            <a:spLocks noChangeArrowheads="1"/>
          </p:cNvSpPr>
          <p:nvPr/>
        </p:nvSpPr>
        <p:spPr bwMode="auto">
          <a:xfrm>
            <a:off x="5990063" y="1731062"/>
            <a:ext cx="1387395" cy="606976"/>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Access</a:t>
            </a:r>
            <a:r>
              <a:rPr lang="pl-PL" sz="1100">
                <a:solidFill>
                  <a:prstClr val="black"/>
                </a:solidFill>
              </a:rPr>
              <a:t> available</a:t>
            </a:r>
          </a:p>
          <a:p>
            <a:pPr algn="ctr"/>
            <a:r>
              <a:rPr lang="pl-PL" sz="1100">
                <a:solidFill>
                  <a:prstClr val="black"/>
                </a:solidFill>
              </a:rPr>
              <a:t>applications and data</a:t>
            </a:r>
          </a:p>
          <a:p>
            <a:pPr algn="ctr"/>
            <a:r>
              <a:rPr lang="pl-PL" sz="1100">
                <a:solidFill>
                  <a:prstClr val="black"/>
                </a:solidFill>
              </a:rPr>
              <a:t>in a secure manner</a:t>
            </a:r>
            <a:endParaRPr lang="en-US" sz="1100">
              <a:solidFill>
                <a:prstClr val="black"/>
              </a:solidFill>
            </a:endParaRPr>
          </a:p>
        </p:txBody>
      </p:sp>
      <p:pic>
        <p:nvPicPr>
          <p:cNvPr id="17424" name="Obraz 85" descr="admin.png"/>
          <p:cNvPicPr>
            <a:picLocks noChangeAspect="1"/>
          </p:cNvPicPr>
          <p:nvPr/>
        </p:nvPicPr>
        <p:blipFill>
          <a:blip r:embed="rId5" cstate="print"/>
          <a:srcRect/>
          <a:stretch>
            <a:fillRect/>
          </a:stretch>
        </p:blipFill>
        <p:spPr bwMode="auto">
          <a:xfrm>
            <a:off x="1697761" y="2318644"/>
            <a:ext cx="498240" cy="659589"/>
          </a:xfrm>
          <a:prstGeom prst="rect">
            <a:avLst/>
          </a:prstGeom>
          <a:noFill/>
          <a:ln w="9525">
            <a:noFill/>
            <a:miter lim="800000"/>
            <a:headEnd/>
            <a:tailEnd/>
          </a:ln>
        </p:spPr>
      </p:pic>
      <p:sp>
        <p:nvSpPr>
          <p:cNvPr id="17425" name="pole tekstowe 17"/>
          <p:cNvSpPr txBox="1">
            <a:spLocks noChangeArrowheads="1"/>
          </p:cNvSpPr>
          <p:nvPr/>
        </p:nvSpPr>
        <p:spPr bwMode="auto">
          <a:xfrm>
            <a:off x="1437120" y="2916307"/>
            <a:ext cx="960997" cy="253033"/>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Administrator</a:t>
            </a:r>
            <a:endParaRPr lang="en-US" sz="1100">
              <a:solidFill>
                <a:prstClr val="black"/>
              </a:solidFill>
            </a:endParaRPr>
          </a:p>
        </p:txBody>
      </p:sp>
      <p:sp>
        <p:nvSpPr>
          <p:cNvPr id="19" name="pole tekstowe 18"/>
          <p:cNvSpPr txBox="1"/>
          <p:nvPr/>
        </p:nvSpPr>
        <p:spPr>
          <a:xfrm>
            <a:off x="3950207" y="2291281"/>
            <a:ext cx="1318466" cy="437699"/>
          </a:xfrm>
          <a:prstGeom prst="rect">
            <a:avLst/>
          </a:prstGeom>
          <a:noFill/>
        </p:spPr>
        <p:txBody>
          <a:bodyPr wrap="none" lIns="82945" tIns="41473" rIns="82945" bIns="41473">
            <a:spAutoFit/>
          </a:bodyPr>
          <a:lstStyle/>
          <a:p>
            <a:pPr algn="ctr">
              <a:defRPr/>
            </a:pPr>
            <a:r>
              <a:rPr lang="pl-PL" sz="1100">
                <a:solidFill>
                  <a:srgbClr val="F79646"/>
                </a:solidFill>
                <a:cs typeface="Calibri" pitchFamily="34" charset="0"/>
              </a:rPr>
              <a:t>Cloud infrastructure</a:t>
            </a:r>
          </a:p>
          <a:p>
            <a:pPr algn="ctr">
              <a:defRPr/>
            </a:pPr>
            <a:r>
              <a:rPr lang="pl-PL" sz="1100">
                <a:solidFill>
                  <a:srgbClr val="F79646"/>
                </a:solidFill>
                <a:cs typeface="Calibri" pitchFamily="34" charset="0"/>
              </a:rPr>
              <a:t>for e-science</a:t>
            </a:r>
            <a:endParaRPr lang="en-US" sz="1100">
              <a:solidFill>
                <a:srgbClr val="F79646"/>
              </a:solidFill>
              <a:cs typeface="Calibri" pitchFamily="34" charset="0"/>
            </a:endParaRPr>
          </a:p>
        </p:txBody>
      </p:sp>
      <p:sp>
        <p:nvSpPr>
          <p:cNvPr id="20" name="Strzałka w prawo 19"/>
          <p:cNvSpPr/>
          <p:nvPr/>
        </p:nvSpPr>
        <p:spPr>
          <a:xfrm>
            <a:off x="2220480" y="2383450"/>
            <a:ext cx="143712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sp>
        <p:nvSpPr>
          <p:cNvPr id="17428" name="pole tekstowe 20"/>
          <p:cNvSpPr txBox="1">
            <a:spLocks noChangeArrowheads="1"/>
          </p:cNvSpPr>
          <p:nvPr/>
        </p:nvSpPr>
        <p:spPr bwMode="auto">
          <a:xfrm>
            <a:off x="2319571" y="2514504"/>
            <a:ext cx="1485178" cy="606976"/>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Manage</a:t>
            </a:r>
            <a:r>
              <a:rPr lang="pl-PL" sz="1100">
                <a:solidFill>
                  <a:prstClr val="black"/>
                </a:solidFill>
              </a:rPr>
              <a:t> cloud</a:t>
            </a:r>
          </a:p>
          <a:p>
            <a:pPr algn="ctr"/>
            <a:r>
              <a:rPr lang="pl-PL" sz="1100">
                <a:solidFill>
                  <a:prstClr val="black"/>
                </a:solidFill>
              </a:rPr>
              <a:t>computing and storage</a:t>
            </a:r>
          </a:p>
          <a:p>
            <a:pPr algn="ctr"/>
            <a:r>
              <a:rPr lang="pl-PL" sz="1100">
                <a:solidFill>
                  <a:prstClr val="black"/>
                </a:solidFill>
              </a:rPr>
              <a:t>resources</a:t>
            </a:r>
            <a:endParaRPr lang="en-US" sz="1100">
              <a:solidFill>
                <a:prstClr val="black"/>
              </a:solidFill>
            </a:endParaRPr>
          </a:p>
        </p:txBody>
      </p:sp>
      <p:sp>
        <p:nvSpPr>
          <p:cNvPr id="17429" name="pole tekstowe 21"/>
          <p:cNvSpPr txBox="1">
            <a:spLocks noChangeArrowheads="1"/>
          </p:cNvSpPr>
          <p:nvPr/>
        </p:nvSpPr>
        <p:spPr bwMode="auto">
          <a:xfrm>
            <a:off x="3972960" y="1926923"/>
            <a:ext cx="1357920" cy="250586"/>
          </a:xfrm>
          <a:prstGeom prst="rect">
            <a:avLst/>
          </a:prstGeom>
          <a:noFill/>
          <a:ln w="9525">
            <a:noFill/>
            <a:miter lim="800000"/>
            <a:headEnd/>
            <a:tailEnd/>
          </a:ln>
        </p:spPr>
        <p:txBody>
          <a:bodyPr wrap="none" lIns="82945" tIns="41473" rIns="82945" bIns="41473">
            <a:spAutoFit/>
          </a:bodyPr>
          <a:lstStyle/>
          <a:p>
            <a:r>
              <a:rPr lang="pl-PL" sz="1100" dirty="0" err="1">
                <a:solidFill>
                  <a:prstClr val="black"/>
                </a:solidFill>
              </a:rPr>
              <a:t>Managed</a:t>
            </a:r>
            <a:r>
              <a:rPr lang="pl-PL" sz="1100" dirty="0">
                <a:solidFill>
                  <a:prstClr val="black"/>
                </a:solidFill>
              </a:rPr>
              <a:t> </a:t>
            </a:r>
            <a:r>
              <a:rPr lang="pl-PL" sz="1100" dirty="0" err="1">
                <a:solidFill>
                  <a:prstClr val="black"/>
                </a:solidFill>
              </a:rPr>
              <a:t>application</a:t>
            </a:r>
            <a:endParaRPr lang="en-US" sz="1100" dirty="0">
              <a:solidFill>
                <a:prstClr val="black"/>
              </a:solidFill>
            </a:endParaRPr>
          </a:p>
        </p:txBody>
      </p:sp>
      <p:sp>
        <p:nvSpPr>
          <p:cNvPr id="22" name="Title 1"/>
          <p:cNvSpPr>
            <a:spLocks noGrp="1"/>
          </p:cNvSpPr>
          <p:nvPr>
            <p:ph type="title"/>
          </p:nvPr>
        </p:nvSpPr>
        <p:spPr>
          <a:xfrm>
            <a:off x="1332000" y="14400"/>
            <a:ext cx="6984000" cy="1036800"/>
          </a:xfrm>
        </p:spPr>
        <p:txBody>
          <a:bodyPr/>
          <a:lstStyle/>
          <a:p>
            <a:r>
              <a:rPr lang="en-US" sz="3200" dirty="0">
                <a:solidFill>
                  <a:schemeClr val="tx2">
                    <a:satMod val="130000"/>
                  </a:schemeClr>
                </a:solidFill>
              </a:rPr>
              <a:t>B</a:t>
            </a:r>
            <a:r>
              <a:rPr lang="pl-PL" sz="3200" dirty="0" err="1" smtClean="0">
                <a:solidFill>
                  <a:schemeClr val="tx2">
                    <a:satMod val="130000"/>
                  </a:schemeClr>
                </a:solidFill>
                <a:effectLst>
                  <a:outerShdw blurRad="38100" dist="38100" dir="2700000" algn="tl">
                    <a:srgbClr val="000000">
                      <a:alpha val="43137"/>
                    </a:srgbClr>
                  </a:outerShdw>
                </a:effectLst>
              </a:rPr>
              <a:t>asic</a:t>
            </a:r>
            <a:r>
              <a:rPr lang="en-US" sz="3200" dirty="0" smtClean="0">
                <a:solidFill>
                  <a:schemeClr val="tx2">
                    <a:satMod val="130000"/>
                  </a:schemeClr>
                </a:solidFill>
                <a:effectLst>
                  <a:outerShdw blurRad="38100" dist="38100" dir="2700000" algn="tl">
                    <a:srgbClr val="000000">
                      <a:alpha val="43137"/>
                    </a:srgbClr>
                  </a:outerShdw>
                </a:effectLst>
              </a:rPr>
              <a:t> </a:t>
            </a:r>
            <a:r>
              <a:rPr lang="en-US" sz="3200" dirty="0" smtClean="0">
                <a:solidFill>
                  <a:schemeClr val="tx2">
                    <a:satMod val="130000"/>
                  </a:schemeClr>
                </a:solidFill>
              </a:rPr>
              <a:t>functionality </a:t>
            </a:r>
            <a:r>
              <a:rPr lang="en-US" sz="3200" dirty="0" smtClean="0">
                <a:solidFill>
                  <a:schemeClr val="tx2">
                    <a:satMod val="130000"/>
                  </a:schemeClr>
                </a:solidFill>
                <a:effectLst>
                  <a:outerShdw blurRad="38100" dist="38100" dir="2700000" algn="tl">
                    <a:srgbClr val="000000">
                      <a:alpha val="43137"/>
                    </a:srgbClr>
                  </a:outerShdw>
                </a:effectLst>
              </a:rPr>
              <a:t>of cloud platform</a:t>
            </a:r>
            <a:endParaRPr lang="en-US" sz="3200" dirty="0">
              <a:solidFill>
                <a:schemeClr val="tx2">
                  <a:satMod val="13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03657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sz="3200" dirty="0" smtClean="0"/>
              <a:t>VPH-Share federated cloud</a:t>
            </a:r>
          </a:p>
        </p:txBody>
      </p:sp>
      <p:pic>
        <p:nvPicPr>
          <p:cNvPr id="5" name="Picture 11"/>
          <p:cNvPicPr/>
          <p:nvPr/>
        </p:nvPicPr>
        <p:blipFill>
          <a:blip r:embed="rId2" cstate="print"/>
          <a:srcRect/>
          <a:stretch>
            <a:fillRect/>
          </a:stretch>
        </p:blipFill>
        <p:spPr bwMode="auto">
          <a:xfrm>
            <a:off x="755576" y="1268760"/>
            <a:ext cx="7851576" cy="5161050"/>
          </a:xfrm>
          <a:prstGeom prst="rect">
            <a:avLst/>
          </a:prstGeom>
          <a:noFill/>
          <a:ln w="9525">
            <a:noFill/>
            <a:miter lim="800000"/>
            <a:headEnd/>
            <a:tailEnd/>
          </a:ln>
        </p:spPr>
      </p:pic>
    </p:spTree>
    <p:extLst>
      <p:ext uri="{BB962C8B-B14F-4D97-AF65-F5344CB8AC3E}">
        <p14:creationId xmlns:p14="http://schemas.microsoft.com/office/powerpoint/2010/main" val="1454882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r>
              <a:rPr lang="pl-PL" sz="3200" dirty="0" smtClean="0"/>
              <a:t>VPH </a:t>
            </a:r>
            <a:r>
              <a:rPr lang="en-US" sz="3200" dirty="0"/>
              <a:t>a</a:t>
            </a:r>
            <a:r>
              <a:rPr lang="pl-PL" sz="3200" dirty="0" err="1" smtClean="0"/>
              <a:t>pplication</a:t>
            </a:r>
            <a:r>
              <a:rPr lang="pl-PL" sz="3200" dirty="0" smtClean="0"/>
              <a:t> </a:t>
            </a:r>
            <a:r>
              <a:rPr lang="en-US" sz="3200" dirty="0" smtClean="0"/>
              <a:t>d</a:t>
            </a:r>
            <a:r>
              <a:rPr lang="pl-PL" sz="3200" dirty="0" err="1" smtClean="0"/>
              <a:t>eployment</a:t>
            </a:r>
            <a:endParaRPr lang="en-US" sz="3200" dirty="0" smtClean="0"/>
          </a:p>
        </p:txBody>
      </p:sp>
      <p:sp>
        <p:nvSpPr>
          <p:cNvPr id="25" name="Prostokąt zaokrąglony 24"/>
          <p:cNvSpPr/>
          <p:nvPr/>
        </p:nvSpPr>
        <p:spPr bwMode="auto">
          <a:xfrm>
            <a:off x="486605" y="2780930"/>
            <a:ext cx="2069171" cy="1777676"/>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2" name="Grupa 289"/>
          <p:cNvGrpSpPr>
            <a:grpSpLocks/>
          </p:cNvGrpSpPr>
          <p:nvPr/>
        </p:nvGrpSpPr>
        <p:grpSpPr bwMode="auto">
          <a:xfrm>
            <a:off x="820927" y="2636912"/>
            <a:ext cx="1537886" cy="277000"/>
            <a:chOff x="2392910" y="1835620"/>
            <a:chExt cx="2191279" cy="305238"/>
          </a:xfrm>
        </p:grpSpPr>
        <p:sp>
          <p:nvSpPr>
            <p:cNvPr id="21" name="Prostokąt zaokrąglony 20"/>
            <p:cNvSpPr/>
            <p:nvPr/>
          </p:nvSpPr>
          <p:spPr bwMode="auto">
            <a:xfrm>
              <a:off x="2392910" y="1835620"/>
              <a:ext cx="206151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 name="pole tekstowe 291"/>
            <p:cNvSpPr txBox="1">
              <a:spLocks noChangeArrowheads="1"/>
            </p:cNvSpPr>
            <p:nvPr/>
          </p:nvSpPr>
          <p:spPr bwMode="auto">
            <a:xfrm>
              <a:off x="2402397" y="1835620"/>
              <a:ext cx="2181792" cy="288279"/>
            </a:xfrm>
            <a:prstGeom prst="rect">
              <a:avLst/>
            </a:prstGeom>
            <a:noFill/>
            <a:ln w="9525">
              <a:noFill/>
              <a:miter lim="800000"/>
              <a:headEnd/>
              <a:tailEnd/>
            </a:ln>
          </p:spPr>
          <p:txBody>
            <a:bodyPr wrap="square">
              <a:spAutoFit/>
            </a:bodyPr>
            <a:lstStyle/>
            <a:p>
              <a:r>
                <a:rPr lang="pl-PL" sz="1100">
                  <a:latin typeface="Calibri" pitchFamily="34" charset="0"/>
                </a:rPr>
                <a:t>VPH-Share Master </a:t>
              </a:r>
              <a:r>
                <a:rPr lang="pl-PL" sz="1100" smtClean="0">
                  <a:latin typeface="Calibri" pitchFamily="34" charset="0"/>
                </a:rPr>
                <a:t>Int.</a:t>
              </a:r>
              <a:endParaRPr lang="en-US" sz="1100">
                <a:latin typeface="Calibri" pitchFamily="34" charset="0"/>
              </a:endParaRPr>
            </a:p>
          </p:txBody>
        </p:sp>
      </p:grpSp>
      <p:sp>
        <p:nvSpPr>
          <p:cNvPr id="30" name="Prostokąt zaokrąglony 300"/>
          <p:cNvSpPr/>
          <p:nvPr/>
        </p:nvSpPr>
        <p:spPr bwMode="auto">
          <a:xfrm>
            <a:off x="802503" y="3330570"/>
            <a:ext cx="1419327" cy="25303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3" name="Grupa 192"/>
          <p:cNvGrpSpPr/>
          <p:nvPr/>
        </p:nvGrpSpPr>
        <p:grpSpPr>
          <a:xfrm>
            <a:off x="1187624" y="1340768"/>
            <a:ext cx="705414" cy="779290"/>
            <a:chOff x="1155891" y="1263986"/>
            <a:chExt cx="705414" cy="779290"/>
          </a:xfrm>
        </p:grpSpPr>
        <p:sp>
          <p:nvSpPr>
            <p:cNvPr id="110" name="pole tekstowe 196"/>
            <p:cNvSpPr txBox="1">
              <a:spLocks noChangeArrowheads="1"/>
            </p:cNvSpPr>
            <p:nvPr/>
          </p:nvSpPr>
          <p:spPr bwMode="auto">
            <a:xfrm>
              <a:off x="1155891" y="1797055"/>
              <a:ext cx="705414" cy="246221"/>
            </a:xfrm>
            <a:prstGeom prst="rect">
              <a:avLst/>
            </a:prstGeom>
            <a:noFill/>
            <a:ln w="9525">
              <a:noFill/>
              <a:miter lim="800000"/>
              <a:headEnd/>
              <a:tailEnd/>
            </a:ln>
          </p:spPr>
          <p:txBody>
            <a:bodyPr>
              <a:spAutoFit/>
            </a:bodyPr>
            <a:lstStyle/>
            <a:p>
              <a:pPr algn="ctr"/>
              <a:r>
                <a:rPr lang="pl-PL" sz="1000">
                  <a:latin typeface="Calibri" pitchFamily="34" charset="0"/>
                </a:rPr>
                <a:t>Admin</a:t>
              </a:r>
            </a:p>
          </p:txBody>
        </p:sp>
        <p:sp>
          <p:nvSpPr>
            <p:cNvPr id="111" name="Prostokąt zaokrąglony 110"/>
            <p:cNvSpPr/>
            <p:nvPr/>
          </p:nvSpPr>
          <p:spPr bwMode="auto">
            <a:xfrm>
              <a:off x="1210066" y="1263986"/>
              <a:ext cx="59184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13" name="Obraz 198" descr="admin.png"/>
            <p:cNvPicPr>
              <a:picLocks noChangeAspect="1"/>
            </p:cNvPicPr>
            <p:nvPr/>
          </p:nvPicPr>
          <p:blipFill>
            <a:blip r:embed="rId2" cstate="print"/>
            <a:srcRect/>
            <a:stretch>
              <a:fillRect/>
            </a:stretch>
          </p:blipFill>
          <p:spPr bwMode="auto">
            <a:xfrm>
              <a:off x="1340491" y="1335258"/>
              <a:ext cx="357777" cy="473894"/>
            </a:xfrm>
            <a:prstGeom prst="rect">
              <a:avLst/>
            </a:prstGeom>
            <a:noFill/>
            <a:ln w="9525">
              <a:noFill/>
              <a:miter lim="800000"/>
              <a:headEnd/>
              <a:tailEnd/>
            </a:ln>
          </p:spPr>
        </p:pic>
      </p:grpSp>
      <p:grpSp>
        <p:nvGrpSpPr>
          <p:cNvPr id="4" name="Grupa 190"/>
          <p:cNvGrpSpPr/>
          <p:nvPr/>
        </p:nvGrpSpPr>
        <p:grpSpPr>
          <a:xfrm>
            <a:off x="476984" y="1340768"/>
            <a:ext cx="710640" cy="771722"/>
            <a:chOff x="795346" y="2093513"/>
            <a:chExt cx="710640" cy="771722"/>
          </a:xfrm>
        </p:grpSpPr>
        <p:sp>
          <p:nvSpPr>
            <p:cNvPr id="103" name="pole tekstowe 191"/>
            <p:cNvSpPr txBox="1">
              <a:spLocks noChangeArrowheads="1"/>
            </p:cNvSpPr>
            <p:nvPr/>
          </p:nvSpPr>
          <p:spPr bwMode="auto">
            <a:xfrm>
              <a:off x="795346" y="2626708"/>
              <a:ext cx="710640" cy="238527"/>
            </a:xfrm>
            <a:prstGeom prst="rect">
              <a:avLst/>
            </a:prstGeom>
            <a:noFill/>
            <a:ln w="9525">
              <a:noFill/>
              <a:miter lim="800000"/>
              <a:headEnd/>
              <a:tailEnd/>
            </a:ln>
          </p:spPr>
          <p:txBody>
            <a:bodyPr>
              <a:spAutoFit/>
            </a:bodyPr>
            <a:lstStyle/>
            <a:p>
              <a:pPr algn="ctr"/>
              <a:r>
                <a:rPr lang="pl-PL" sz="950">
                  <a:latin typeface="Calibri" pitchFamily="34" charset="0"/>
                </a:rPr>
                <a:t>Developer</a:t>
              </a:r>
            </a:p>
          </p:txBody>
        </p:sp>
        <p:sp>
          <p:nvSpPr>
            <p:cNvPr id="104" name="Prostokąt zaokrąglony 103"/>
            <p:cNvSpPr/>
            <p:nvPr/>
          </p:nvSpPr>
          <p:spPr bwMode="auto">
            <a:xfrm>
              <a:off x="854385"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14" name="Obraz 199" descr="admin.png"/>
            <p:cNvPicPr>
              <a:picLocks noChangeAspect="1"/>
            </p:cNvPicPr>
            <p:nvPr/>
          </p:nvPicPr>
          <p:blipFill>
            <a:blip r:embed="rId3" cstate="print"/>
            <a:srcRect/>
            <a:stretch>
              <a:fillRect/>
            </a:stretch>
          </p:blipFill>
          <p:spPr bwMode="auto">
            <a:xfrm>
              <a:off x="967032" y="2171020"/>
              <a:ext cx="357777" cy="457240"/>
            </a:xfrm>
            <a:prstGeom prst="rect">
              <a:avLst/>
            </a:prstGeom>
            <a:noFill/>
            <a:ln w="9525">
              <a:noFill/>
              <a:miter lim="800000"/>
              <a:headEnd/>
              <a:tailEnd/>
            </a:ln>
          </p:spPr>
        </p:pic>
      </p:grpSp>
      <p:grpSp>
        <p:nvGrpSpPr>
          <p:cNvPr id="5" name="Grupa 191"/>
          <p:cNvGrpSpPr/>
          <p:nvPr/>
        </p:nvGrpSpPr>
        <p:grpSpPr>
          <a:xfrm>
            <a:off x="1935189" y="1340768"/>
            <a:ext cx="652320" cy="779416"/>
            <a:chOff x="1564306" y="2093513"/>
            <a:chExt cx="652320" cy="779416"/>
          </a:xfrm>
        </p:grpSpPr>
        <p:sp>
          <p:nvSpPr>
            <p:cNvPr id="105" name="Prostokąt zaokrąglony 104"/>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8"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115" name="Obraz 200" descr="admin.png"/>
            <p:cNvPicPr>
              <a:picLocks noChangeAspect="1"/>
            </p:cNvPicPr>
            <p:nvPr/>
          </p:nvPicPr>
          <p:blipFill>
            <a:blip r:embed="rId4" cstate="print"/>
            <a:srcRect/>
            <a:stretch>
              <a:fillRect/>
            </a:stretch>
          </p:blipFill>
          <p:spPr bwMode="auto">
            <a:xfrm>
              <a:off x="1707933" y="2171020"/>
              <a:ext cx="356632" cy="457240"/>
            </a:xfrm>
            <a:prstGeom prst="rect">
              <a:avLst/>
            </a:prstGeom>
            <a:noFill/>
            <a:ln w="9525">
              <a:noFill/>
              <a:miter lim="800000"/>
              <a:headEnd/>
              <a:tailEnd/>
            </a:ln>
          </p:spPr>
        </p:pic>
      </p:grpSp>
      <p:sp>
        <p:nvSpPr>
          <p:cNvPr id="118" name="pole tekstowe 303"/>
          <p:cNvSpPr txBox="1">
            <a:spLocks noChangeArrowheads="1"/>
          </p:cNvSpPr>
          <p:nvPr/>
        </p:nvSpPr>
        <p:spPr bwMode="auto">
          <a:xfrm>
            <a:off x="755777" y="3330570"/>
            <a:ext cx="1512779"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Development Mode</a:t>
            </a:r>
            <a:endParaRPr lang="pl-PL" sz="1100">
              <a:latin typeface="Calibri" pitchFamily="34" charset="0"/>
            </a:endParaRPr>
          </a:p>
        </p:txBody>
      </p:sp>
      <p:sp>
        <p:nvSpPr>
          <p:cNvPr id="136" name="Prostokąt zaokrąglony 135"/>
          <p:cNvSpPr/>
          <p:nvPr/>
        </p:nvSpPr>
        <p:spPr bwMode="auto">
          <a:xfrm>
            <a:off x="4389864" y="2348880"/>
            <a:ext cx="3422496" cy="1512168"/>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6" name="Grupa 289"/>
          <p:cNvGrpSpPr>
            <a:grpSpLocks/>
          </p:cNvGrpSpPr>
          <p:nvPr/>
        </p:nvGrpSpPr>
        <p:grpSpPr bwMode="auto">
          <a:xfrm>
            <a:off x="5122346" y="2204864"/>
            <a:ext cx="2133010" cy="277000"/>
            <a:chOff x="2392910" y="1835620"/>
            <a:chExt cx="3039251" cy="305238"/>
          </a:xfrm>
        </p:grpSpPr>
        <p:sp>
          <p:nvSpPr>
            <p:cNvPr id="138" name="Prostokąt zaokrąglony 137"/>
            <p:cNvSpPr/>
            <p:nvPr/>
          </p:nvSpPr>
          <p:spPr bwMode="auto">
            <a:xfrm>
              <a:off x="2392910" y="1835620"/>
              <a:ext cx="280688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9" name="pole tekstowe 291"/>
            <p:cNvSpPr txBox="1">
              <a:spLocks noChangeArrowheads="1"/>
            </p:cNvSpPr>
            <p:nvPr/>
          </p:nvSpPr>
          <p:spPr bwMode="auto">
            <a:xfrm>
              <a:off x="2429555" y="1835621"/>
              <a:ext cx="3002606" cy="288279"/>
            </a:xfrm>
            <a:prstGeom prst="rect">
              <a:avLst/>
            </a:prstGeom>
            <a:noFill/>
            <a:ln w="9525">
              <a:noFill/>
              <a:miter lim="800000"/>
              <a:headEnd/>
              <a:tailEnd/>
            </a:ln>
          </p:spPr>
          <p:txBody>
            <a:bodyPr wrap="square">
              <a:spAutoFit/>
            </a:bodyPr>
            <a:lstStyle/>
            <a:p>
              <a:r>
                <a:rPr lang="pl-PL" sz="1100" smtClean="0">
                  <a:latin typeface="Calibri" pitchFamily="34" charset="0"/>
                </a:rPr>
                <a:t>VPH-Share Core Services Host</a:t>
              </a:r>
              <a:endParaRPr lang="en-US" sz="1100">
                <a:latin typeface="Calibri" pitchFamily="34" charset="0"/>
              </a:endParaRPr>
            </a:p>
          </p:txBody>
        </p:sp>
      </p:grpSp>
      <p:grpSp>
        <p:nvGrpSpPr>
          <p:cNvPr id="7" name="Grupa 206"/>
          <p:cNvGrpSpPr/>
          <p:nvPr/>
        </p:nvGrpSpPr>
        <p:grpSpPr>
          <a:xfrm>
            <a:off x="589569" y="2192192"/>
            <a:ext cx="1908213" cy="432048"/>
            <a:chOff x="589569" y="2492896"/>
            <a:chExt cx="1908213" cy="432048"/>
          </a:xfrm>
        </p:grpSpPr>
        <p:cxnSp>
          <p:nvCxnSpPr>
            <p:cNvPr id="194" name="Łącznik prosty 84"/>
            <p:cNvCxnSpPr/>
            <p:nvPr/>
          </p:nvCxnSpPr>
          <p:spPr>
            <a:xfrm>
              <a:off x="1495023" y="2492896"/>
              <a:ext cx="0" cy="432048"/>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a:xfrm>
              <a:off x="589569" y="2492896"/>
              <a:ext cx="1908213"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grpSp>
      <p:grpSp>
        <p:nvGrpSpPr>
          <p:cNvPr id="8" name="Grupa 132"/>
          <p:cNvGrpSpPr/>
          <p:nvPr/>
        </p:nvGrpSpPr>
        <p:grpSpPr>
          <a:xfrm>
            <a:off x="3286424" y="4258097"/>
            <a:ext cx="3240360" cy="2088230"/>
            <a:chOff x="4499992" y="4221090"/>
            <a:chExt cx="3240360" cy="2088230"/>
          </a:xfrm>
        </p:grpSpPr>
        <p:sp>
          <p:nvSpPr>
            <p:cNvPr id="183" name="Prostokąt zaokrąglony 182"/>
            <p:cNvSpPr/>
            <p:nvPr/>
          </p:nvSpPr>
          <p:spPr bwMode="auto">
            <a:xfrm>
              <a:off x="4572000" y="4365105"/>
              <a:ext cx="3168352" cy="1944215"/>
            </a:xfrm>
            <a:prstGeom prst="roundRect">
              <a:avLst>
                <a:gd name="adj" fmla="val 2303"/>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9" name="Grupa 289"/>
            <p:cNvGrpSpPr>
              <a:grpSpLocks/>
            </p:cNvGrpSpPr>
            <p:nvPr/>
          </p:nvGrpSpPr>
          <p:grpSpPr bwMode="auto">
            <a:xfrm>
              <a:off x="4848500" y="4221090"/>
              <a:ext cx="2891852" cy="277000"/>
              <a:chOff x="2017928" y="1835621"/>
              <a:chExt cx="4120497" cy="305238"/>
            </a:xfrm>
          </p:grpSpPr>
          <p:sp>
            <p:nvSpPr>
              <p:cNvPr id="186" name="Prostokąt zaokrąglony 185"/>
              <p:cNvSpPr/>
              <p:nvPr/>
            </p:nvSpPr>
            <p:spPr bwMode="auto">
              <a:xfrm>
                <a:off x="2034360" y="1835621"/>
                <a:ext cx="3710090"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7" name="pole tekstowe 291"/>
              <p:cNvSpPr txBox="1">
                <a:spLocks noChangeArrowheads="1"/>
              </p:cNvSpPr>
              <p:nvPr/>
            </p:nvSpPr>
            <p:spPr bwMode="auto">
              <a:xfrm>
                <a:off x="2017928" y="1835621"/>
                <a:ext cx="4120497" cy="288279"/>
              </a:xfrm>
              <a:prstGeom prst="rect">
                <a:avLst/>
              </a:prstGeom>
              <a:noFill/>
              <a:ln w="9525">
                <a:noFill/>
                <a:miter lim="800000"/>
                <a:headEnd/>
                <a:tailEnd/>
              </a:ln>
            </p:spPr>
            <p:txBody>
              <a:bodyPr wrap="square">
                <a:spAutoFit/>
              </a:bodyPr>
              <a:lstStyle/>
              <a:p>
                <a:r>
                  <a:rPr lang="pl-PL" sz="1100" smtClean="0">
                    <a:latin typeface="Calibri" pitchFamily="34" charset="0"/>
                  </a:rPr>
                  <a:t>OpenStack/Nova Computational Cloud Site</a:t>
                </a:r>
                <a:endParaRPr lang="en-US" sz="1100">
                  <a:latin typeface="Calibri" pitchFamily="34" charset="0"/>
                </a:endParaRPr>
              </a:p>
            </p:txBody>
          </p:sp>
        </p:grpSp>
        <p:grpSp>
          <p:nvGrpSpPr>
            <p:cNvPr id="10" name="Grupa 111"/>
            <p:cNvGrpSpPr/>
            <p:nvPr/>
          </p:nvGrpSpPr>
          <p:grpSpPr>
            <a:xfrm>
              <a:off x="5436096" y="4581129"/>
              <a:ext cx="2304256" cy="1584176"/>
              <a:chOff x="5436096" y="4437112"/>
              <a:chExt cx="2304256" cy="1584176"/>
            </a:xfrm>
          </p:grpSpPr>
          <p:grpSp>
            <p:nvGrpSpPr>
              <p:cNvPr id="11" name="Grupa 58"/>
              <p:cNvGrpSpPr/>
              <p:nvPr/>
            </p:nvGrpSpPr>
            <p:grpSpPr>
              <a:xfrm>
                <a:off x="5436096" y="4437112"/>
                <a:ext cx="683554" cy="765443"/>
                <a:chOff x="6498287" y="4563035"/>
                <a:chExt cx="683554" cy="765443"/>
              </a:xfrm>
            </p:grpSpPr>
            <p:sp>
              <p:nvSpPr>
                <p:cNvPr id="219" name="Prostokąt zaokrąglony 218"/>
                <p:cNvSpPr/>
                <p:nvPr/>
              </p:nvSpPr>
              <p:spPr>
                <a:xfrm>
                  <a:off x="6588224" y="4563035"/>
                  <a:ext cx="504056" cy="765443"/>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Obraz 86" descr="1368547005_server.png"/>
                <p:cNvPicPr>
                  <a:picLocks noChangeAspect="1"/>
                </p:cNvPicPr>
                <p:nvPr/>
              </p:nvPicPr>
              <p:blipFill>
                <a:blip r:embed="rId5" cstate="print"/>
                <a:stretch>
                  <a:fillRect/>
                </a:stretch>
              </p:blipFill>
              <p:spPr>
                <a:xfrm>
                  <a:off x="6660232" y="4581128"/>
                  <a:ext cx="365760" cy="365760"/>
                </a:xfrm>
                <a:prstGeom prst="rect">
                  <a:avLst/>
                </a:prstGeom>
              </p:spPr>
            </p:pic>
            <p:sp>
              <p:nvSpPr>
                <p:cNvPr id="88"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a:t>
                  </a:r>
                </a:p>
              </p:txBody>
            </p:sp>
          </p:grpSp>
          <p:grpSp>
            <p:nvGrpSpPr>
              <p:cNvPr id="12" name="Grupa 59"/>
              <p:cNvGrpSpPr/>
              <p:nvPr/>
            </p:nvGrpSpPr>
            <p:grpSpPr>
              <a:xfrm>
                <a:off x="5976302" y="4437112"/>
                <a:ext cx="683554" cy="765443"/>
                <a:chOff x="6498287" y="4563035"/>
                <a:chExt cx="683554" cy="765443"/>
              </a:xfrm>
            </p:grpSpPr>
            <p:sp>
              <p:nvSpPr>
                <p:cNvPr id="61" name="Prostokąt zaokrąglony 60"/>
                <p:cNvSpPr/>
                <p:nvPr/>
              </p:nvSpPr>
              <p:spPr>
                <a:xfrm>
                  <a:off x="6588224" y="4563035"/>
                  <a:ext cx="504056" cy="765443"/>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Obraz 61" descr="1368547005_server.png"/>
                <p:cNvPicPr>
                  <a:picLocks noChangeAspect="1"/>
                </p:cNvPicPr>
                <p:nvPr/>
              </p:nvPicPr>
              <p:blipFill>
                <a:blip r:embed="rId5" cstate="print"/>
                <a:stretch>
                  <a:fillRect/>
                </a:stretch>
              </p:blipFill>
              <p:spPr>
                <a:xfrm>
                  <a:off x="6660232" y="4581128"/>
                  <a:ext cx="365760" cy="365760"/>
                </a:xfrm>
                <a:prstGeom prst="rect">
                  <a:avLst/>
                </a:prstGeom>
              </p:spPr>
            </p:pic>
            <p:sp>
              <p:nvSpPr>
                <p:cNvPr id="63"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a:t>
                  </a:r>
                </a:p>
              </p:txBody>
            </p:sp>
          </p:grpSp>
          <p:grpSp>
            <p:nvGrpSpPr>
              <p:cNvPr id="13" name="Grupa 63"/>
              <p:cNvGrpSpPr/>
              <p:nvPr/>
            </p:nvGrpSpPr>
            <p:grpSpPr>
              <a:xfrm>
                <a:off x="6516216" y="4438243"/>
                <a:ext cx="683554" cy="765443"/>
                <a:chOff x="6498287" y="4563035"/>
                <a:chExt cx="683554" cy="765443"/>
              </a:xfrm>
            </p:grpSpPr>
            <p:sp>
              <p:nvSpPr>
                <p:cNvPr id="65" name="Prostokąt zaokrąglony 64"/>
                <p:cNvSpPr/>
                <p:nvPr/>
              </p:nvSpPr>
              <p:spPr>
                <a:xfrm>
                  <a:off x="6588224" y="4563035"/>
                  <a:ext cx="504056" cy="765443"/>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Obraz 65" descr="1368547005_server.png"/>
                <p:cNvPicPr>
                  <a:picLocks noChangeAspect="1"/>
                </p:cNvPicPr>
                <p:nvPr/>
              </p:nvPicPr>
              <p:blipFill>
                <a:blip r:embed="rId5" cstate="print"/>
                <a:stretch>
                  <a:fillRect/>
                </a:stretch>
              </p:blipFill>
              <p:spPr>
                <a:xfrm>
                  <a:off x="6660232" y="4581128"/>
                  <a:ext cx="365760" cy="365760"/>
                </a:xfrm>
                <a:prstGeom prst="rect">
                  <a:avLst/>
                </a:prstGeom>
              </p:spPr>
            </p:pic>
            <p:sp>
              <p:nvSpPr>
                <p:cNvPr id="67"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a:t>
                  </a:r>
                </a:p>
              </p:txBody>
            </p:sp>
          </p:grpSp>
          <p:grpSp>
            <p:nvGrpSpPr>
              <p:cNvPr id="14" name="Grupa 67"/>
              <p:cNvGrpSpPr/>
              <p:nvPr/>
            </p:nvGrpSpPr>
            <p:grpSpPr>
              <a:xfrm>
                <a:off x="7056422" y="4438243"/>
                <a:ext cx="683554" cy="765443"/>
                <a:chOff x="6498287" y="4563035"/>
                <a:chExt cx="683554" cy="765443"/>
              </a:xfrm>
            </p:grpSpPr>
            <p:sp>
              <p:nvSpPr>
                <p:cNvPr id="69" name="Prostokąt zaokrąglony 68"/>
                <p:cNvSpPr/>
                <p:nvPr/>
              </p:nvSpPr>
              <p:spPr>
                <a:xfrm>
                  <a:off x="6588224" y="4563035"/>
                  <a:ext cx="504056" cy="765443"/>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Obraz 69" descr="1368547005_server.png"/>
                <p:cNvPicPr>
                  <a:picLocks noChangeAspect="1"/>
                </p:cNvPicPr>
                <p:nvPr/>
              </p:nvPicPr>
              <p:blipFill>
                <a:blip r:embed="rId5" cstate="print"/>
                <a:stretch>
                  <a:fillRect/>
                </a:stretch>
              </p:blipFill>
              <p:spPr>
                <a:xfrm>
                  <a:off x="6660232" y="4581128"/>
                  <a:ext cx="365760" cy="365760"/>
                </a:xfrm>
                <a:prstGeom prst="rect">
                  <a:avLst/>
                </a:prstGeom>
              </p:spPr>
            </p:pic>
            <p:sp>
              <p:nvSpPr>
                <p:cNvPr id="71"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a:t>
                  </a:r>
                </a:p>
              </p:txBody>
            </p:sp>
          </p:grpSp>
          <p:grpSp>
            <p:nvGrpSpPr>
              <p:cNvPr id="15" name="Grupa 89"/>
              <p:cNvGrpSpPr/>
              <p:nvPr/>
            </p:nvGrpSpPr>
            <p:grpSpPr>
              <a:xfrm>
                <a:off x="5436472" y="5254714"/>
                <a:ext cx="683554" cy="765443"/>
                <a:chOff x="6498287" y="4563035"/>
                <a:chExt cx="683554" cy="765443"/>
              </a:xfrm>
            </p:grpSpPr>
            <p:sp>
              <p:nvSpPr>
                <p:cNvPr id="91" name="Prostokąt zaokrąglony 90"/>
                <p:cNvSpPr/>
                <p:nvPr/>
              </p:nvSpPr>
              <p:spPr>
                <a:xfrm>
                  <a:off x="6588224" y="4563035"/>
                  <a:ext cx="504056" cy="765443"/>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Obraz 91" descr="1368547005_server.png"/>
                <p:cNvPicPr>
                  <a:picLocks noChangeAspect="1"/>
                </p:cNvPicPr>
                <p:nvPr/>
              </p:nvPicPr>
              <p:blipFill>
                <a:blip r:embed="rId5" cstate="print"/>
                <a:stretch>
                  <a:fillRect/>
                </a:stretch>
              </p:blipFill>
              <p:spPr>
                <a:xfrm>
                  <a:off x="6660232" y="4581128"/>
                  <a:ext cx="365760" cy="365760"/>
                </a:xfrm>
                <a:prstGeom prst="rect">
                  <a:avLst/>
                </a:prstGeom>
              </p:spPr>
            </p:pic>
            <p:sp>
              <p:nvSpPr>
                <p:cNvPr id="93"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a:t>
                  </a:r>
                </a:p>
              </p:txBody>
            </p:sp>
          </p:grpSp>
          <p:grpSp>
            <p:nvGrpSpPr>
              <p:cNvPr id="16" name="Grupa 93"/>
              <p:cNvGrpSpPr/>
              <p:nvPr/>
            </p:nvGrpSpPr>
            <p:grpSpPr>
              <a:xfrm>
                <a:off x="5976678" y="5254714"/>
                <a:ext cx="683554" cy="765443"/>
                <a:chOff x="6498287" y="4563035"/>
                <a:chExt cx="683554" cy="765443"/>
              </a:xfrm>
            </p:grpSpPr>
            <p:sp>
              <p:nvSpPr>
                <p:cNvPr id="95" name="Prostokąt zaokrąglony 94"/>
                <p:cNvSpPr/>
                <p:nvPr/>
              </p:nvSpPr>
              <p:spPr>
                <a:xfrm>
                  <a:off x="6588224" y="4563035"/>
                  <a:ext cx="504056" cy="765443"/>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Obraz 95" descr="1368547005_server.png"/>
                <p:cNvPicPr>
                  <a:picLocks noChangeAspect="1"/>
                </p:cNvPicPr>
                <p:nvPr/>
              </p:nvPicPr>
              <p:blipFill>
                <a:blip r:embed="rId5" cstate="print"/>
                <a:stretch>
                  <a:fillRect/>
                </a:stretch>
              </p:blipFill>
              <p:spPr>
                <a:xfrm>
                  <a:off x="6660232" y="4581128"/>
                  <a:ext cx="365760" cy="365760"/>
                </a:xfrm>
                <a:prstGeom prst="rect">
                  <a:avLst/>
                </a:prstGeom>
              </p:spPr>
            </p:pic>
            <p:sp>
              <p:nvSpPr>
                <p:cNvPr id="97"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a:t>
                  </a:r>
                </a:p>
              </p:txBody>
            </p:sp>
          </p:grpSp>
          <p:grpSp>
            <p:nvGrpSpPr>
              <p:cNvPr id="17" name="Grupa 97"/>
              <p:cNvGrpSpPr/>
              <p:nvPr/>
            </p:nvGrpSpPr>
            <p:grpSpPr>
              <a:xfrm>
                <a:off x="6516592" y="5255845"/>
                <a:ext cx="683554" cy="765443"/>
                <a:chOff x="6498287" y="4563035"/>
                <a:chExt cx="683554" cy="765443"/>
              </a:xfrm>
            </p:grpSpPr>
            <p:sp>
              <p:nvSpPr>
                <p:cNvPr id="99" name="Prostokąt zaokrąglony 98"/>
                <p:cNvSpPr/>
                <p:nvPr/>
              </p:nvSpPr>
              <p:spPr>
                <a:xfrm>
                  <a:off x="6588224" y="4563035"/>
                  <a:ext cx="504056" cy="765443"/>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Obraz 99" descr="1368547005_server.png"/>
                <p:cNvPicPr>
                  <a:picLocks noChangeAspect="1"/>
                </p:cNvPicPr>
                <p:nvPr/>
              </p:nvPicPr>
              <p:blipFill>
                <a:blip r:embed="rId5" cstate="print"/>
                <a:stretch>
                  <a:fillRect/>
                </a:stretch>
              </p:blipFill>
              <p:spPr>
                <a:xfrm>
                  <a:off x="6660232" y="4581128"/>
                  <a:ext cx="365760" cy="365760"/>
                </a:xfrm>
                <a:prstGeom prst="rect">
                  <a:avLst/>
                </a:prstGeom>
              </p:spPr>
            </p:pic>
            <p:sp>
              <p:nvSpPr>
                <p:cNvPr id="101"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a:t>
                  </a:r>
                </a:p>
              </p:txBody>
            </p:sp>
          </p:grpSp>
          <p:grpSp>
            <p:nvGrpSpPr>
              <p:cNvPr id="18" name="Grupa 101"/>
              <p:cNvGrpSpPr/>
              <p:nvPr/>
            </p:nvGrpSpPr>
            <p:grpSpPr>
              <a:xfrm>
                <a:off x="7056798" y="5255845"/>
                <a:ext cx="683554" cy="765443"/>
                <a:chOff x="6498287" y="4563035"/>
                <a:chExt cx="683554" cy="765443"/>
              </a:xfrm>
            </p:grpSpPr>
            <p:sp>
              <p:nvSpPr>
                <p:cNvPr id="106" name="Prostokąt zaokrąglony 105"/>
                <p:cNvSpPr/>
                <p:nvPr/>
              </p:nvSpPr>
              <p:spPr>
                <a:xfrm>
                  <a:off x="6588224" y="4563035"/>
                  <a:ext cx="504056" cy="765443"/>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Obraz 106" descr="1368547005_server.png"/>
                <p:cNvPicPr>
                  <a:picLocks noChangeAspect="1"/>
                </p:cNvPicPr>
                <p:nvPr/>
              </p:nvPicPr>
              <p:blipFill>
                <a:blip r:embed="rId5" cstate="print"/>
                <a:stretch>
                  <a:fillRect/>
                </a:stretch>
              </p:blipFill>
              <p:spPr>
                <a:xfrm>
                  <a:off x="6660232" y="4581128"/>
                  <a:ext cx="365760" cy="365760"/>
                </a:xfrm>
                <a:prstGeom prst="rect">
                  <a:avLst/>
                </a:prstGeom>
              </p:spPr>
            </p:pic>
            <p:sp>
              <p:nvSpPr>
                <p:cNvPr id="109"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a:t>
                  </a:r>
                </a:p>
              </p:txBody>
            </p:sp>
          </p:grpSp>
        </p:grpSp>
        <p:sp>
          <p:nvSpPr>
            <p:cNvPr id="117" name="Prostokąt zaokrąglony 116"/>
            <p:cNvSpPr/>
            <p:nvPr/>
          </p:nvSpPr>
          <p:spPr>
            <a:xfrm>
              <a:off x="4733945" y="4581129"/>
              <a:ext cx="504056" cy="765443"/>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Obraz 118" descr="1368547005_server.png"/>
            <p:cNvPicPr>
              <a:picLocks noChangeAspect="1"/>
            </p:cNvPicPr>
            <p:nvPr/>
          </p:nvPicPr>
          <p:blipFill>
            <a:blip r:embed="rId5" cstate="print"/>
            <a:stretch>
              <a:fillRect/>
            </a:stretch>
          </p:blipFill>
          <p:spPr>
            <a:xfrm>
              <a:off x="4805953" y="4599222"/>
              <a:ext cx="365760" cy="365760"/>
            </a:xfrm>
            <a:prstGeom prst="rect">
              <a:avLst/>
            </a:prstGeom>
          </p:spPr>
        </p:pic>
        <p:sp>
          <p:nvSpPr>
            <p:cNvPr id="122" name="pole tekstowe 303"/>
            <p:cNvSpPr txBox="1">
              <a:spLocks noChangeArrowheads="1"/>
            </p:cNvSpPr>
            <p:nvPr/>
          </p:nvSpPr>
          <p:spPr bwMode="auto">
            <a:xfrm>
              <a:off x="4644008" y="4915298"/>
              <a:ext cx="683554"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Head Node</a:t>
              </a:r>
            </a:p>
          </p:txBody>
        </p:sp>
        <p:pic>
          <p:nvPicPr>
            <p:cNvPr id="125" name="Obraz 124" descr="1368547602_onebit_14.png"/>
            <p:cNvPicPr>
              <a:picLocks noChangeAspect="1"/>
            </p:cNvPicPr>
            <p:nvPr/>
          </p:nvPicPr>
          <p:blipFill>
            <a:blip r:embed="rId6" cstate="print"/>
            <a:stretch>
              <a:fillRect/>
            </a:stretch>
          </p:blipFill>
          <p:spPr>
            <a:xfrm>
              <a:off x="4805953" y="5511513"/>
              <a:ext cx="365760" cy="365760"/>
            </a:xfrm>
            <a:prstGeom prst="rect">
              <a:avLst/>
            </a:prstGeom>
          </p:spPr>
        </p:pic>
        <p:sp>
          <p:nvSpPr>
            <p:cNvPr id="126" name="pole tekstowe 303"/>
            <p:cNvSpPr txBox="1">
              <a:spLocks noChangeArrowheads="1"/>
            </p:cNvSpPr>
            <p:nvPr/>
          </p:nvSpPr>
          <p:spPr bwMode="auto">
            <a:xfrm>
              <a:off x="4499992" y="5815003"/>
              <a:ext cx="979970"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Image store (Glance)</a:t>
              </a:r>
            </a:p>
          </p:txBody>
        </p:sp>
        <p:sp>
          <p:nvSpPr>
            <p:cNvPr id="127" name="Nawias klamrowy otwierający 126"/>
            <p:cNvSpPr/>
            <p:nvPr/>
          </p:nvSpPr>
          <p:spPr>
            <a:xfrm>
              <a:off x="5327562" y="4600353"/>
              <a:ext cx="152400" cy="1554857"/>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5" name="Prostokąt zaokrąglony 134"/>
          <p:cNvSpPr/>
          <p:nvPr/>
        </p:nvSpPr>
        <p:spPr bwMode="auto">
          <a:xfrm>
            <a:off x="3973776" y="2612812"/>
            <a:ext cx="866212" cy="600164"/>
          </a:xfrm>
          <a:prstGeom prst="roundRect">
            <a:avLst>
              <a:gd name="adj" fmla="val 1269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7" name="pole tekstowe 291"/>
          <p:cNvSpPr txBox="1">
            <a:spLocks noChangeArrowheads="1"/>
          </p:cNvSpPr>
          <p:nvPr/>
        </p:nvSpPr>
        <p:spPr bwMode="auto">
          <a:xfrm>
            <a:off x="3903884" y="2612812"/>
            <a:ext cx="1028156" cy="600164"/>
          </a:xfrm>
          <a:prstGeom prst="rect">
            <a:avLst/>
          </a:prstGeom>
          <a:noFill/>
          <a:ln w="9525">
            <a:noFill/>
            <a:miter lim="800000"/>
            <a:headEnd/>
            <a:tailEnd/>
          </a:ln>
        </p:spPr>
        <p:txBody>
          <a:bodyPr wrap="square">
            <a:spAutoFit/>
          </a:bodyPr>
          <a:lstStyle/>
          <a:p>
            <a:pPr algn="ctr"/>
            <a:r>
              <a:rPr lang="pl-PL" sz="1100" smtClean="0">
                <a:latin typeface="Calibri" pitchFamily="34" charset="0"/>
              </a:rPr>
              <a:t>Cloud Facade</a:t>
            </a:r>
          </a:p>
          <a:p>
            <a:pPr algn="ctr"/>
            <a:r>
              <a:rPr lang="pl-PL" sz="1100" smtClean="0">
                <a:latin typeface="Calibri" pitchFamily="34" charset="0"/>
              </a:rPr>
              <a:t>(secure RESTful API )</a:t>
            </a:r>
            <a:endParaRPr lang="en-US" sz="1100">
              <a:latin typeface="Calibri" pitchFamily="34" charset="0"/>
            </a:endParaRPr>
          </a:p>
        </p:txBody>
      </p:sp>
      <p:grpSp>
        <p:nvGrpSpPr>
          <p:cNvPr id="19" name="Grupa 144"/>
          <p:cNvGrpSpPr/>
          <p:nvPr/>
        </p:nvGrpSpPr>
        <p:grpSpPr>
          <a:xfrm>
            <a:off x="3828925" y="2900843"/>
            <a:ext cx="144851" cy="72009"/>
            <a:chOff x="2987824" y="3465003"/>
            <a:chExt cx="144851" cy="72009"/>
          </a:xfrm>
        </p:grpSpPr>
        <p:cxnSp>
          <p:nvCxnSpPr>
            <p:cNvPr id="141" name="Łącznik prosty 140"/>
            <p:cNvCxnSpPr/>
            <p:nvPr/>
          </p:nvCxnSpPr>
          <p:spPr>
            <a:xfrm>
              <a:off x="3059832" y="3501008"/>
              <a:ext cx="72843"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142" name="Elipsa 141"/>
            <p:cNvSpPr/>
            <p:nvPr/>
          </p:nvSpPr>
          <p:spPr>
            <a:xfrm>
              <a:off x="2987824" y="3465003"/>
              <a:ext cx="72008"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upa 204"/>
          <p:cNvGrpSpPr/>
          <p:nvPr/>
        </p:nvGrpSpPr>
        <p:grpSpPr>
          <a:xfrm>
            <a:off x="6654363" y="4281605"/>
            <a:ext cx="2068143" cy="1091611"/>
            <a:chOff x="6032249" y="4293098"/>
            <a:chExt cx="2068143" cy="1091611"/>
          </a:xfrm>
        </p:grpSpPr>
        <p:sp>
          <p:nvSpPr>
            <p:cNvPr id="148" name="Prostokąt zaokrąglony 147"/>
            <p:cNvSpPr/>
            <p:nvPr/>
          </p:nvSpPr>
          <p:spPr bwMode="auto">
            <a:xfrm>
              <a:off x="6032249" y="4519706"/>
              <a:ext cx="2068143" cy="865003"/>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23" name="Grupa 289"/>
            <p:cNvGrpSpPr>
              <a:grpSpLocks/>
            </p:cNvGrpSpPr>
            <p:nvPr/>
          </p:nvGrpSpPr>
          <p:grpSpPr bwMode="auto">
            <a:xfrm>
              <a:off x="6589255" y="4293098"/>
              <a:ext cx="917131" cy="277000"/>
              <a:chOff x="2034360" y="1852540"/>
              <a:chExt cx="1306787" cy="305238"/>
            </a:xfrm>
          </p:grpSpPr>
          <p:sp>
            <p:nvSpPr>
              <p:cNvPr id="192" name="Prostokąt zaokrąglony 191"/>
              <p:cNvSpPr/>
              <p:nvPr/>
            </p:nvSpPr>
            <p:spPr bwMode="auto">
              <a:xfrm>
                <a:off x="2034360" y="1852540"/>
                <a:ext cx="1306787"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3" name="pole tekstowe 291"/>
              <p:cNvSpPr txBox="1">
                <a:spLocks noChangeArrowheads="1"/>
              </p:cNvSpPr>
              <p:nvPr/>
            </p:nvSpPr>
            <p:spPr bwMode="auto">
              <a:xfrm>
                <a:off x="2224719" y="1869463"/>
                <a:ext cx="1076378" cy="288279"/>
              </a:xfrm>
              <a:prstGeom prst="rect">
                <a:avLst/>
              </a:prstGeom>
              <a:noFill/>
              <a:ln w="9525">
                <a:noFill/>
                <a:miter lim="800000"/>
                <a:headEnd/>
                <a:tailEnd/>
              </a:ln>
            </p:spPr>
            <p:txBody>
              <a:bodyPr wrap="square">
                <a:spAutoFit/>
              </a:bodyPr>
              <a:lstStyle/>
              <a:p>
                <a:r>
                  <a:rPr lang="pl-PL" sz="1100" smtClean="0">
                    <a:latin typeface="Calibri" pitchFamily="34" charset="0"/>
                  </a:rPr>
                  <a:t>Other CS</a:t>
                </a:r>
                <a:endParaRPr lang="en-US" sz="1100">
                  <a:latin typeface="Calibri" pitchFamily="34" charset="0"/>
                </a:endParaRPr>
              </a:p>
            </p:txBody>
          </p:sp>
        </p:grpSp>
        <p:pic>
          <p:nvPicPr>
            <p:cNvPr id="154" name="Obraz 153" descr="1368547602_onebit_14.png"/>
            <p:cNvPicPr>
              <a:picLocks noChangeAspect="1"/>
            </p:cNvPicPr>
            <p:nvPr/>
          </p:nvPicPr>
          <p:blipFill>
            <a:blip r:embed="rId6" cstate="print"/>
            <a:stretch>
              <a:fillRect/>
            </a:stretch>
          </p:blipFill>
          <p:spPr>
            <a:xfrm>
              <a:off x="6123615" y="5001115"/>
              <a:ext cx="300092" cy="300092"/>
            </a:xfrm>
            <a:prstGeom prst="rect">
              <a:avLst/>
            </a:prstGeom>
          </p:spPr>
        </p:pic>
        <p:grpSp>
          <p:nvGrpSpPr>
            <p:cNvPr id="24" name="Grupa 203"/>
            <p:cNvGrpSpPr/>
            <p:nvPr/>
          </p:nvGrpSpPr>
          <p:grpSpPr>
            <a:xfrm>
              <a:off x="6534046" y="4653135"/>
              <a:ext cx="1423446" cy="648072"/>
              <a:chOff x="7020272" y="4509120"/>
              <a:chExt cx="1423446" cy="648072"/>
            </a:xfrm>
          </p:grpSpPr>
          <p:sp>
            <p:nvSpPr>
              <p:cNvPr id="189" name="Prostokąt zaokrąglony 188"/>
              <p:cNvSpPr/>
              <p:nvPr/>
            </p:nvSpPr>
            <p:spPr>
              <a:xfrm>
                <a:off x="7020272" y="4509120"/>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Prostokąt zaokrąglony 194"/>
              <p:cNvSpPr/>
              <p:nvPr/>
            </p:nvSpPr>
            <p:spPr>
              <a:xfrm>
                <a:off x="7380312" y="4509120"/>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Prostokąt zaokrąglony 195"/>
              <p:cNvSpPr/>
              <p:nvPr/>
            </p:nvSpPr>
            <p:spPr>
              <a:xfrm>
                <a:off x="7740352" y="4509120"/>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Prostokąt zaokrąglony 197"/>
              <p:cNvSpPr/>
              <p:nvPr/>
            </p:nvSpPr>
            <p:spPr>
              <a:xfrm>
                <a:off x="8100392" y="4509120"/>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Prostokąt zaokrąglony 198"/>
              <p:cNvSpPr/>
              <p:nvPr/>
            </p:nvSpPr>
            <p:spPr>
              <a:xfrm>
                <a:off x="7020272" y="4844216"/>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Prostokąt zaokrąglony 199"/>
              <p:cNvSpPr/>
              <p:nvPr/>
            </p:nvSpPr>
            <p:spPr>
              <a:xfrm>
                <a:off x="7380312" y="4844216"/>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Prostokąt zaokrąglony 200"/>
              <p:cNvSpPr/>
              <p:nvPr/>
            </p:nvSpPr>
            <p:spPr>
              <a:xfrm>
                <a:off x="7740352" y="4844216"/>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Prostokąt zaokrąglony 201"/>
              <p:cNvSpPr/>
              <p:nvPr/>
            </p:nvSpPr>
            <p:spPr>
              <a:xfrm>
                <a:off x="8100392" y="4844216"/>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Prostokąt zaokrąglony 202"/>
            <p:cNvSpPr/>
            <p:nvPr/>
          </p:nvSpPr>
          <p:spPr>
            <a:xfrm>
              <a:off x="6101998" y="4653135"/>
              <a:ext cx="343326" cy="31297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a 224"/>
          <p:cNvGrpSpPr/>
          <p:nvPr/>
        </p:nvGrpSpPr>
        <p:grpSpPr>
          <a:xfrm>
            <a:off x="6663863" y="5254716"/>
            <a:ext cx="2068143" cy="1091611"/>
            <a:chOff x="6032249" y="4293098"/>
            <a:chExt cx="2068143" cy="1091611"/>
          </a:xfrm>
        </p:grpSpPr>
        <p:sp>
          <p:nvSpPr>
            <p:cNvPr id="226" name="Prostokąt zaokrąglony 225"/>
            <p:cNvSpPr/>
            <p:nvPr/>
          </p:nvSpPr>
          <p:spPr bwMode="auto">
            <a:xfrm>
              <a:off x="6032249" y="4519706"/>
              <a:ext cx="2068143" cy="865003"/>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27" name="Grupa 289"/>
            <p:cNvGrpSpPr>
              <a:grpSpLocks/>
            </p:cNvGrpSpPr>
            <p:nvPr/>
          </p:nvGrpSpPr>
          <p:grpSpPr bwMode="auto">
            <a:xfrm>
              <a:off x="6589253" y="4293098"/>
              <a:ext cx="1107168" cy="277000"/>
              <a:chOff x="2034360" y="1852540"/>
              <a:chExt cx="1577566" cy="305238"/>
            </a:xfrm>
          </p:grpSpPr>
          <p:sp>
            <p:nvSpPr>
              <p:cNvPr id="239" name="Prostokąt zaokrąglony 238"/>
              <p:cNvSpPr/>
              <p:nvPr/>
            </p:nvSpPr>
            <p:spPr bwMode="auto">
              <a:xfrm>
                <a:off x="2034360" y="1852540"/>
                <a:ext cx="1306787"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0" name="pole tekstowe 291"/>
              <p:cNvSpPr txBox="1">
                <a:spLocks noChangeArrowheads="1"/>
              </p:cNvSpPr>
              <p:nvPr/>
            </p:nvSpPr>
            <p:spPr bwMode="auto">
              <a:xfrm>
                <a:off x="2056344" y="1869461"/>
                <a:ext cx="1555582" cy="288280"/>
              </a:xfrm>
              <a:prstGeom prst="rect">
                <a:avLst/>
              </a:prstGeom>
              <a:noFill/>
              <a:ln w="9525">
                <a:noFill/>
                <a:miter lim="800000"/>
                <a:headEnd/>
                <a:tailEnd/>
              </a:ln>
            </p:spPr>
            <p:txBody>
              <a:bodyPr wrap="square">
                <a:spAutoFit/>
              </a:bodyPr>
              <a:lstStyle/>
              <a:p>
                <a:r>
                  <a:rPr lang="pl-PL" sz="1100" smtClean="0">
                    <a:latin typeface="Calibri" pitchFamily="34" charset="0"/>
                  </a:rPr>
                  <a:t>Amazon EC2</a:t>
                </a:r>
                <a:endParaRPr lang="en-US" sz="1100">
                  <a:latin typeface="Calibri" pitchFamily="34" charset="0"/>
                </a:endParaRPr>
              </a:p>
            </p:txBody>
          </p:sp>
        </p:grpSp>
        <p:pic>
          <p:nvPicPr>
            <p:cNvPr id="228" name="Obraz 227" descr="1368547602_onebit_14.png"/>
            <p:cNvPicPr>
              <a:picLocks noChangeAspect="1"/>
            </p:cNvPicPr>
            <p:nvPr/>
          </p:nvPicPr>
          <p:blipFill>
            <a:blip r:embed="rId6" cstate="print"/>
            <a:stretch>
              <a:fillRect/>
            </a:stretch>
          </p:blipFill>
          <p:spPr>
            <a:xfrm>
              <a:off x="6123615" y="5001115"/>
              <a:ext cx="300092" cy="300092"/>
            </a:xfrm>
            <a:prstGeom prst="rect">
              <a:avLst/>
            </a:prstGeom>
          </p:spPr>
        </p:pic>
        <p:grpSp>
          <p:nvGrpSpPr>
            <p:cNvPr id="28" name="Grupa 203"/>
            <p:cNvGrpSpPr/>
            <p:nvPr/>
          </p:nvGrpSpPr>
          <p:grpSpPr>
            <a:xfrm>
              <a:off x="6534046" y="4653135"/>
              <a:ext cx="1423446" cy="648072"/>
              <a:chOff x="7020272" y="4509120"/>
              <a:chExt cx="1423446" cy="648072"/>
            </a:xfrm>
          </p:grpSpPr>
          <p:sp>
            <p:nvSpPr>
              <p:cNvPr id="231" name="Prostokąt zaokrąglony 230"/>
              <p:cNvSpPr/>
              <p:nvPr/>
            </p:nvSpPr>
            <p:spPr>
              <a:xfrm>
                <a:off x="7020272" y="4509120"/>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Prostokąt zaokrąglony 231"/>
              <p:cNvSpPr/>
              <p:nvPr/>
            </p:nvSpPr>
            <p:spPr>
              <a:xfrm>
                <a:off x="7380312" y="4509120"/>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rostokąt zaokrąglony 232"/>
              <p:cNvSpPr/>
              <p:nvPr/>
            </p:nvSpPr>
            <p:spPr>
              <a:xfrm>
                <a:off x="7740352" y="4509120"/>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Prostokąt zaokrąglony 233"/>
              <p:cNvSpPr/>
              <p:nvPr/>
            </p:nvSpPr>
            <p:spPr>
              <a:xfrm>
                <a:off x="8100392" y="4509120"/>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Prostokąt zaokrąglony 234"/>
              <p:cNvSpPr/>
              <p:nvPr/>
            </p:nvSpPr>
            <p:spPr>
              <a:xfrm>
                <a:off x="7020272" y="4844216"/>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Prostokąt zaokrąglony 235"/>
              <p:cNvSpPr/>
              <p:nvPr/>
            </p:nvSpPr>
            <p:spPr>
              <a:xfrm>
                <a:off x="7380312" y="4844216"/>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Prostokąt zaokrąglony 236"/>
              <p:cNvSpPr/>
              <p:nvPr/>
            </p:nvSpPr>
            <p:spPr>
              <a:xfrm>
                <a:off x="7740352" y="4844216"/>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Prostokąt zaokrąglony 237"/>
              <p:cNvSpPr/>
              <p:nvPr/>
            </p:nvSpPr>
            <p:spPr>
              <a:xfrm>
                <a:off x="8100392" y="4844216"/>
                <a:ext cx="343326" cy="31297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0" name="Prostokąt zaokrąglony 229"/>
            <p:cNvSpPr/>
            <p:nvPr/>
          </p:nvSpPr>
          <p:spPr>
            <a:xfrm>
              <a:off x="6101998" y="4653135"/>
              <a:ext cx="343326" cy="31297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1" name="Nawias klamrowy zamykający 240"/>
          <p:cNvSpPr/>
          <p:nvPr/>
        </p:nvSpPr>
        <p:spPr>
          <a:xfrm rot="5400000" flipH="1">
            <a:off x="6031674" y="2368395"/>
            <a:ext cx="205868" cy="3355502"/>
          </a:xfrm>
          <a:prstGeom prst="rightBrace">
            <a:avLst>
              <a:gd name="adj1" fmla="val 8333"/>
              <a:gd name="adj2" fmla="val 602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9" name="Grupa 256"/>
          <p:cNvGrpSpPr/>
          <p:nvPr/>
        </p:nvGrpSpPr>
        <p:grpSpPr>
          <a:xfrm>
            <a:off x="5272036" y="2540804"/>
            <a:ext cx="1028156" cy="1176228"/>
            <a:chOff x="5580112" y="2564904"/>
            <a:chExt cx="1028156" cy="1176228"/>
          </a:xfrm>
        </p:grpSpPr>
        <p:sp>
          <p:nvSpPr>
            <p:cNvPr id="242" name="Prostokąt zaokrąglony 241"/>
            <p:cNvSpPr/>
            <p:nvPr/>
          </p:nvSpPr>
          <p:spPr bwMode="auto">
            <a:xfrm>
              <a:off x="5652120" y="2589004"/>
              <a:ext cx="866212" cy="1142692"/>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3" name="pole tekstowe 291"/>
            <p:cNvSpPr txBox="1">
              <a:spLocks noChangeArrowheads="1"/>
            </p:cNvSpPr>
            <p:nvPr/>
          </p:nvSpPr>
          <p:spPr bwMode="auto">
            <a:xfrm>
              <a:off x="5580112" y="2564904"/>
              <a:ext cx="1028156" cy="600164"/>
            </a:xfrm>
            <a:prstGeom prst="rect">
              <a:avLst/>
            </a:prstGeom>
            <a:noFill/>
            <a:ln w="9525">
              <a:noFill/>
              <a:miter lim="800000"/>
              <a:headEnd/>
              <a:tailEnd/>
            </a:ln>
          </p:spPr>
          <p:txBody>
            <a:bodyPr wrap="square">
              <a:spAutoFit/>
            </a:bodyPr>
            <a:lstStyle/>
            <a:p>
              <a:pPr algn="ctr"/>
              <a:r>
                <a:rPr lang="pl-PL" sz="1100" smtClean="0">
                  <a:latin typeface="Calibri" pitchFamily="34" charset="0"/>
                </a:rPr>
                <a:t>Atmosphere Management Service (AMS)</a:t>
              </a:r>
              <a:endParaRPr lang="en-US" sz="1100">
                <a:latin typeface="Calibri" pitchFamily="34" charset="0"/>
              </a:endParaRPr>
            </a:p>
          </p:txBody>
        </p:sp>
        <p:cxnSp>
          <p:nvCxnSpPr>
            <p:cNvPr id="252" name="Łącznik prosty 251"/>
            <p:cNvCxnSpPr>
              <a:stCxn id="242" idx="1"/>
              <a:endCxn id="242" idx="3"/>
            </p:cNvCxnSpPr>
            <p:nvPr/>
          </p:nvCxnSpPr>
          <p:spPr>
            <a:xfrm>
              <a:off x="5652120" y="3160350"/>
              <a:ext cx="866212"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4" name="pole tekstowe 291"/>
            <p:cNvSpPr txBox="1">
              <a:spLocks noChangeArrowheads="1"/>
            </p:cNvSpPr>
            <p:nvPr/>
          </p:nvSpPr>
          <p:spPr bwMode="auto">
            <a:xfrm>
              <a:off x="5580112" y="3140968"/>
              <a:ext cx="1028156" cy="600164"/>
            </a:xfrm>
            <a:prstGeom prst="rect">
              <a:avLst/>
            </a:prstGeom>
            <a:noFill/>
            <a:ln w="9525">
              <a:noFill/>
              <a:miter lim="800000"/>
              <a:headEnd/>
              <a:tailEnd/>
            </a:ln>
          </p:spPr>
          <p:txBody>
            <a:bodyPr wrap="square">
              <a:spAutoFit/>
            </a:bodyPr>
            <a:lstStyle/>
            <a:p>
              <a:pPr algn="ctr"/>
              <a:r>
                <a:rPr lang="pl-PL" sz="1100" smtClean="0">
                  <a:latin typeface="Calibri" pitchFamily="34" charset="0"/>
                </a:rPr>
                <a:t>Cloud stack plugins (JClouds)</a:t>
              </a:r>
              <a:endParaRPr lang="en-US" sz="1100">
                <a:latin typeface="Calibri" pitchFamily="34" charset="0"/>
              </a:endParaRPr>
            </a:p>
          </p:txBody>
        </p:sp>
      </p:grpSp>
      <p:grpSp>
        <p:nvGrpSpPr>
          <p:cNvPr id="31" name="Grupa 255"/>
          <p:cNvGrpSpPr/>
          <p:nvPr/>
        </p:nvGrpSpPr>
        <p:grpSpPr>
          <a:xfrm>
            <a:off x="6640188" y="2564904"/>
            <a:ext cx="1028156" cy="1142692"/>
            <a:chOff x="6660232" y="2564904"/>
            <a:chExt cx="1028156" cy="1142692"/>
          </a:xfrm>
        </p:grpSpPr>
        <p:sp>
          <p:nvSpPr>
            <p:cNvPr id="249" name="Prostokąt zaokrąglony 248"/>
            <p:cNvSpPr/>
            <p:nvPr/>
          </p:nvSpPr>
          <p:spPr bwMode="auto">
            <a:xfrm>
              <a:off x="6741204" y="2564904"/>
              <a:ext cx="866212" cy="1142692"/>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 name="pole tekstowe 291"/>
            <p:cNvSpPr txBox="1">
              <a:spLocks noChangeArrowheads="1"/>
            </p:cNvSpPr>
            <p:nvPr/>
          </p:nvSpPr>
          <p:spPr bwMode="auto">
            <a:xfrm>
              <a:off x="6660232" y="3100246"/>
              <a:ext cx="1028156" cy="600164"/>
            </a:xfrm>
            <a:prstGeom prst="rect">
              <a:avLst/>
            </a:prstGeom>
            <a:noFill/>
            <a:ln w="9525">
              <a:noFill/>
              <a:miter lim="800000"/>
              <a:headEnd/>
              <a:tailEnd/>
            </a:ln>
          </p:spPr>
          <p:txBody>
            <a:bodyPr wrap="square">
              <a:spAutoFit/>
            </a:bodyPr>
            <a:lstStyle/>
            <a:p>
              <a:pPr algn="ctr"/>
              <a:r>
                <a:rPr lang="pl-PL" sz="1100" smtClean="0">
                  <a:latin typeface="Calibri" pitchFamily="34" charset="0"/>
                </a:rPr>
                <a:t>Atmosphere</a:t>
              </a:r>
              <a:r>
                <a:rPr lang="pl-PL" sz="1100">
                  <a:latin typeface="Calibri" pitchFamily="34" charset="0"/>
                </a:rPr>
                <a:t> </a:t>
              </a:r>
              <a:r>
                <a:rPr lang="pl-PL" sz="1100" smtClean="0">
                  <a:latin typeface="Calibri" pitchFamily="34" charset="0"/>
                </a:rPr>
                <a:t>Internal Registry (AIR)</a:t>
              </a:r>
            </a:p>
          </p:txBody>
        </p:sp>
        <p:pic>
          <p:nvPicPr>
            <p:cNvPr id="255" name="Obraz 254" descr="1368547602_onebit_14.png"/>
            <p:cNvPicPr>
              <a:picLocks noChangeAspect="1"/>
            </p:cNvPicPr>
            <p:nvPr/>
          </p:nvPicPr>
          <p:blipFill>
            <a:blip r:embed="rId6" cstate="print"/>
            <a:stretch>
              <a:fillRect/>
            </a:stretch>
          </p:blipFill>
          <p:spPr>
            <a:xfrm>
              <a:off x="6924630" y="2596190"/>
              <a:ext cx="499360" cy="499360"/>
            </a:xfrm>
            <a:prstGeom prst="rect">
              <a:avLst/>
            </a:prstGeom>
          </p:spPr>
        </p:pic>
      </p:grpSp>
      <p:sp>
        <p:nvSpPr>
          <p:cNvPr id="264" name="Prostokąt zaokrąglony 263"/>
          <p:cNvSpPr/>
          <p:nvPr/>
        </p:nvSpPr>
        <p:spPr bwMode="auto">
          <a:xfrm>
            <a:off x="634656" y="2996952"/>
            <a:ext cx="1777104" cy="1405160"/>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5" name="pole tekstowe 291"/>
          <p:cNvSpPr txBox="1">
            <a:spLocks noChangeArrowheads="1"/>
          </p:cNvSpPr>
          <p:nvPr/>
        </p:nvSpPr>
        <p:spPr bwMode="auto">
          <a:xfrm>
            <a:off x="799728" y="3023374"/>
            <a:ext cx="1540024" cy="261610"/>
          </a:xfrm>
          <a:prstGeom prst="rect">
            <a:avLst/>
          </a:prstGeom>
          <a:noFill/>
          <a:ln w="9525">
            <a:noFill/>
            <a:miter lim="800000"/>
            <a:headEnd/>
            <a:tailEnd/>
          </a:ln>
        </p:spPr>
        <p:txBody>
          <a:bodyPr wrap="square">
            <a:spAutoFit/>
          </a:bodyPr>
          <a:lstStyle/>
          <a:p>
            <a:pPr algn="ctr"/>
            <a:r>
              <a:rPr lang="pl-PL" sz="1100" smtClean="0">
                <a:latin typeface="Calibri" pitchFamily="34" charset="0"/>
              </a:rPr>
              <a:t>Cloud Manager</a:t>
            </a:r>
            <a:endParaRPr lang="en-US" sz="1100">
              <a:latin typeface="Calibri" pitchFamily="34" charset="0"/>
            </a:endParaRPr>
          </a:p>
        </p:txBody>
      </p:sp>
      <p:sp>
        <p:nvSpPr>
          <p:cNvPr id="266" name="Prostokąt zaokrąglony 300"/>
          <p:cNvSpPr/>
          <p:nvPr/>
        </p:nvSpPr>
        <p:spPr bwMode="auto">
          <a:xfrm>
            <a:off x="801691" y="3645024"/>
            <a:ext cx="1419327" cy="25303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267" name="pole tekstowe 303"/>
          <p:cNvSpPr txBox="1">
            <a:spLocks noChangeArrowheads="1"/>
          </p:cNvSpPr>
          <p:nvPr/>
        </p:nvSpPr>
        <p:spPr bwMode="auto">
          <a:xfrm>
            <a:off x="754965" y="3645024"/>
            <a:ext cx="1512779"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Generic Invoker</a:t>
            </a:r>
            <a:endParaRPr lang="pl-PL" sz="1100">
              <a:latin typeface="Calibri" pitchFamily="34" charset="0"/>
            </a:endParaRPr>
          </a:p>
        </p:txBody>
      </p:sp>
      <p:sp>
        <p:nvSpPr>
          <p:cNvPr id="268" name="Prostokąt zaokrąglony 300"/>
          <p:cNvSpPr/>
          <p:nvPr/>
        </p:nvSpPr>
        <p:spPr bwMode="auto">
          <a:xfrm>
            <a:off x="802302" y="3968055"/>
            <a:ext cx="1419327" cy="25303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269" name="pole tekstowe 303"/>
          <p:cNvSpPr txBox="1">
            <a:spLocks noChangeArrowheads="1"/>
          </p:cNvSpPr>
          <p:nvPr/>
        </p:nvSpPr>
        <p:spPr bwMode="auto">
          <a:xfrm>
            <a:off x="755576" y="3968055"/>
            <a:ext cx="1512779"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Workflow management</a:t>
            </a:r>
            <a:endParaRPr lang="pl-PL" sz="1100">
              <a:latin typeface="Calibri" pitchFamily="34" charset="0"/>
            </a:endParaRPr>
          </a:p>
        </p:txBody>
      </p:sp>
      <p:sp>
        <p:nvSpPr>
          <p:cNvPr id="270" name="Prostokąt zaokrąglony 269"/>
          <p:cNvSpPr/>
          <p:nvPr/>
        </p:nvSpPr>
        <p:spPr bwMode="auto">
          <a:xfrm>
            <a:off x="486605" y="4869162"/>
            <a:ext cx="2069171" cy="719854"/>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18432" name="Grupa 289"/>
          <p:cNvGrpSpPr>
            <a:grpSpLocks/>
          </p:cNvGrpSpPr>
          <p:nvPr/>
        </p:nvGrpSpPr>
        <p:grpSpPr bwMode="auto">
          <a:xfrm>
            <a:off x="820927" y="4725144"/>
            <a:ext cx="1446818" cy="277000"/>
            <a:chOff x="2392910" y="1835620"/>
            <a:chExt cx="2061519" cy="305238"/>
          </a:xfrm>
        </p:grpSpPr>
        <p:sp>
          <p:nvSpPr>
            <p:cNvPr id="272" name="Prostokąt zaokrąglony 271"/>
            <p:cNvSpPr/>
            <p:nvPr/>
          </p:nvSpPr>
          <p:spPr bwMode="auto">
            <a:xfrm>
              <a:off x="2392910" y="1835620"/>
              <a:ext cx="206151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3" name="pole tekstowe 291"/>
            <p:cNvSpPr txBox="1">
              <a:spLocks noChangeArrowheads="1"/>
            </p:cNvSpPr>
            <p:nvPr/>
          </p:nvSpPr>
          <p:spPr bwMode="auto">
            <a:xfrm>
              <a:off x="2402397" y="1835620"/>
              <a:ext cx="1865468" cy="288279"/>
            </a:xfrm>
            <a:prstGeom prst="rect">
              <a:avLst/>
            </a:prstGeom>
            <a:noFill/>
            <a:ln w="9525">
              <a:noFill/>
              <a:miter lim="800000"/>
              <a:headEnd/>
              <a:tailEnd/>
            </a:ln>
          </p:spPr>
          <p:txBody>
            <a:bodyPr wrap="square">
              <a:spAutoFit/>
            </a:bodyPr>
            <a:lstStyle/>
            <a:p>
              <a:r>
                <a:rPr lang="pl-PL" sz="1100" smtClean="0">
                  <a:latin typeface="Calibri" pitchFamily="34" charset="0"/>
                </a:rPr>
                <a:t>External application</a:t>
              </a:r>
              <a:endParaRPr lang="en-US" sz="1100">
                <a:latin typeface="Calibri" pitchFamily="34" charset="0"/>
              </a:endParaRPr>
            </a:p>
          </p:txBody>
        </p:sp>
      </p:grpSp>
      <p:sp>
        <p:nvSpPr>
          <p:cNvPr id="276" name="Prostokąt zaokrąglony 275"/>
          <p:cNvSpPr/>
          <p:nvPr/>
        </p:nvSpPr>
        <p:spPr bwMode="auto">
          <a:xfrm>
            <a:off x="611560" y="5084960"/>
            <a:ext cx="1777104" cy="288032"/>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7" name="pole tekstowe 291"/>
          <p:cNvSpPr txBox="1">
            <a:spLocks noChangeArrowheads="1"/>
          </p:cNvSpPr>
          <p:nvPr/>
        </p:nvSpPr>
        <p:spPr bwMode="auto">
          <a:xfrm>
            <a:off x="776632" y="5111382"/>
            <a:ext cx="1540024" cy="261610"/>
          </a:xfrm>
          <a:prstGeom prst="rect">
            <a:avLst/>
          </a:prstGeom>
          <a:noFill/>
          <a:ln w="9525">
            <a:noFill/>
            <a:miter lim="800000"/>
            <a:headEnd/>
            <a:tailEnd/>
          </a:ln>
        </p:spPr>
        <p:txBody>
          <a:bodyPr wrap="square">
            <a:spAutoFit/>
          </a:bodyPr>
          <a:lstStyle/>
          <a:p>
            <a:pPr algn="ctr"/>
            <a:r>
              <a:rPr lang="pl-PL" sz="1100" smtClean="0">
                <a:latin typeface="Calibri" pitchFamily="34" charset="0"/>
              </a:rPr>
              <a:t>Cloud Facade client</a:t>
            </a:r>
            <a:endParaRPr lang="en-US" sz="1100">
              <a:latin typeface="Calibri" pitchFamily="34" charset="0"/>
            </a:endParaRPr>
          </a:p>
        </p:txBody>
      </p:sp>
      <p:grpSp>
        <p:nvGrpSpPr>
          <p:cNvPr id="18433" name="Grupa 293"/>
          <p:cNvGrpSpPr/>
          <p:nvPr/>
        </p:nvGrpSpPr>
        <p:grpSpPr>
          <a:xfrm>
            <a:off x="2659517" y="2939169"/>
            <a:ext cx="1120395" cy="2218025"/>
            <a:chOff x="2587509" y="2939169"/>
            <a:chExt cx="1120395" cy="2218025"/>
          </a:xfrm>
        </p:grpSpPr>
        <p:cxnSp>
          <p:nvCxnSpPr>
            <p:cNvPr id="283" name="Łącznik prosty 84"/>
            <p:cNvCxnSpPr/>
            <p:nvPr/>
          </p:nvCxnSpPr>
          <p:spPr>
            <a:xfrm flipV="1">
              <a:off x="3059832" y="2939169"/>
              <a:ext cx="648072" cy="1"/>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Łącznik prosty 283"/>
            <p:cNvCxnSpPr/>
            <p:nvPr/>
          </p:nvCxnSpPr>
          <p:spPr>
            <a:xfrm>
              <a:off x="3059832" y="2939169"/>
              <a:ext cx="2" cy="2217799"/>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89" name="Łącznik prosty 84"/>
            <p:cNvCxnSpPr/>
            <p:nvPr/>
          </p:nvCxnSpPr>
          <p:spPr>
            <a:xfrm flipH="1" flipV="1">
              <a:off x="2587509" y="3700409"/>
              <a:ext cx="472325" cy="2"/>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Łącznik prosty 84"/>
            <p:cNvCxnSpPr/>
            <p:nvPr/>
          </p:nvCxnSpPr>
          <p:spPr>
            <a:xfrm flipH="1" flipV="1">
              <a:off x="2587509" y="5157192"/>
              <a:ext cx="472325" cy="2"/>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5" name="Łącznik prosty 84"/>
          <p:cNvCxnSpPr/>
          <p:nvPr/>
        </p:nvCxnSpPr>
        <p:spPr>
          <a:xfrm flipH="1" flipV="1">
            <a:off x="4898478" y="2936848"/>
            <a:ext cx="393602" cy="128"/>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Łącznik prosty 84"/>
          <p:cNvCxnSpPr/>
          <p:nvPr/>
        </p:nvCxnSpPr>
        <p:spPr>
          <a:xfrm flipH="1" flipV="1">
            <a:off x="6266630" y="2940184"/>
            <a:ext cx="393602" cy="128"/>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8" name="Content Placeholder 2"/>
          <p:cNvSpPr>
            <a:spLocks noGrp="1"/>
          </p:cNvSpPr>
          <p:nvPr>
            <p:ph idx="1"/>
          </p:nvPr>
        </p:nvSpPr>
        <p:spPr>
          <a:xfrm>
            <a:off x="2693097" y="1196752"/>
            <a:ext cx="6631431" cy="703675"/>
          </a:xfrm>
        </p:spPr>
        <p:txBody>
          <a:bodyPr>
            <a:noAutofit/>
          </a:bodyPr>
          <a:lstStyle/>
          <a:p>
            <a:r>
              <a:rPr lang="pl-PL" sz="1600" dirty="0" smtClean="0"/>
              <a:t>The platform </a:t>
            </a:r>
            <a:r>
              <a:rPr lang="pl-PL" sz="1600" dirty="0" err="1" smtClean="0"/>
              <a:t>provides</a:t>
            </a:r>
            <a:r>
              <a:rPr lang="pl-PL" sz="1600" dirty="0" smtClean="0"/>
              <a:t> a set of </a:t>
            </a:r>
            <a:r>
              <a:rPr lang="pl-PL" sz="1600" dirty="0" err="1" smtClean="0"/>
              <a:t>APIs</a:t>
            </a:r>
            <a:r>
              <a:rPr lang="pl-PL" sz="1600" dirty="0" smtClean="0"/>
              <a:t> for the VPH-</a:t>
            </a:r>
            <a:r>
              <a:rPr lang="pl-PL" sz="1600" dirty="0" err="1" smtClean="0"/>
              <a:t>Share</a:t>
            </a:r>
            <a:r>
              <a:rPr lang="pl-PL" sz="1600" dirty="0" smtClean="0"/>
              <a:t> Master Interface and </a:t>
            </a:r>
            <a:r>
              <a:rPr lang="pl-PL" sz="1600" dirty="0" err="1" smtClean="0"/>
              <a:t>other</a:t>
            </a:r>
            <a:r>
              <a:rPr lang="pl-PL" sz="1600" dirty="0" smtClean="0"/>
              <a:t> </a:t>
            </a:r>
            <a:r>
              <a:rPr lang="pl-PL" sz="1600" dirty="0" err="1" smtClean="0"/>
              <a:t>applications</a:t>
            </a:r>
            <a:r>
              <a:rPr lang="pl-PL" sz="1600" dirty="0" smtClean="0"/>
              <a:t>, </a:t>
            </a:r>
            <a:r>
              <a:rPr lang="pl-PL" sz="1600" dirty="0" err="1" smtClean="0"/>
              <a:t>enabling</a:t>
            </a:r>
            <a:r>
              <a:rPr lang="pl-PL" sz="1600" dirty="0" smtClean="0"/>
              <a:t> </a:t>
            </a:r>
            <a:r>
              <a:rPr lang="pl-PL" sz="1600" dirty="0" err="1" smtClean="0"/>
              <a:t>Atomic</a:t>
            </a:r>
            <a:r>
              <a:rPr lang="pl-PL" sz="1600" dirty="0" smtClean="0"/>
              <a:t> Services to be </a:t>
            </a:r>
            <a:r>
              <a:rPr lang="pl-PL" sz="1600" dirty="0" err="1" smtClean="0"/>
              <a:t>developed</a:t>
            </a:r>
            <a:r>
              <a:rPr lang="pl-PL" sz="1600" dirty="0" smtClean="0"/>
              <a:t>.</a:t>
            </a:r>
          </a:p>
          <a:p>
            <a:r>
              <a:rPr lang="en-US" sz="1600" dirty="0"/>
              <a:t>U</a:t>
            </a:r>
            <a:r>
              <a:rPr lang="pl-PL" sz="1600" dirty="0" smtClean="0"/>
              <a:t>ser </a:t>
            </a:r>
            <a:r>
              <a:rPr lang="pl-PL" sz="1600" dirty="0" err="1" smtClean="0"/>
              <a:t>manual</a:t>
            </a:r>
            <a:r>
              <a:rPr lang="pl-PL" sz="1600" dirty="0" smtClean="0"/>
              <a:t> </a:t>
            </a:r>
            <a:r>
              <a:rPr lang="pl-PL" sz="1600" dirty="0" err="1" smtClean="0"/>
              <a:t>is</a:t>
            </a:r>
            <a:r>
              <a:rPr lang="pl-PL" sz="1600" dirty="0" smtClean="0"/>
              <a:t> </a:t>
            </a:r>
            <a:r>
              <a:rPr lang="pl-PL" sz="1600" dirty="0" err="1" smtClean="0"/>
              <a:t>available</a:t>
            </a:r>
            <a:r>
              <a:rPr lang="pl-PL" sz="1600" dirty="0" smtClean="0"/>
              <a:t> </a:t>
            </a:r>
            <a:r>
              <a:rPr lang="pl-PL" sz="1600" dirty="0" err="1" smtClean="0"/>
              <a:t>at</a:t>
            </a:r>
            <a:r>
              <a:rPr lang="pl-PL" sz="1600" dirty="0" smtClean="0"/>
              <a:t> </a:t>
            </a:r>
            <a:r>
              <a:rPr lang="pl-PL" sz="1600" dirty="0" smtClean="0">
                <a:solidFill>
                  <a:schemeClr val="tx2">
                    <a:lumMod val="60000"/>
                    <a:lumOff val="40000"/>
                  </a:schemeClr>
                </a:solidFill>
              </a:rPr>
              <a:t>http://vph.cyfronet.pl/wiki</a:t>
            </a:r>
            <a:endParaRPr lang="en-GB" sz="1600" dirty="0" smtClean="0">
              <a:solidFill>
                <a:schemeClr val="tx2">
                  <a:lumMod val="60000"/>
                  <a:lumOff val="40000"/>
                </a:schemeClr>
              </a:solidFill>
            </a:endParaRPr>
          </a:p>
        </p:txBody>
      </p:sp>
      <p:sp>
        <p:nvSpPr>
          <p:cNvPr id="299" name="Content Placeholder 2"/>
          <p:cNvSpPr txBox="1">
            <a:spLocks/>
          </p:cNvSpPr>
          <p:nvPr/>
        </p:nvSpPr>
        <p:spPr>
          <a:xfrm>
            <a:off x="356553" y="5677653"/>
            <a:ext cx="2775287" cy="703675"/>
          </a:xfrm>
          <a:prstGeom prst="rect">
            <a:avLst/>
          </a:prstGeom>
        </p:spPr>
        <p:txBody>
          <a:bodyPr vert="horz" lIns="91440" tIns="45720" rIns="91440" bIns="45720" rtlCol="0">
            <a:noAutofit/>
          </a:bodyPr>
          <a:lstStyle/>
          <a:p>
            <a:pPr marR="0" lvl="0" defTabSz="914400" rtl="0" eaLnBrk="1" fontAlgn="auto" latinLnBrk="0" hangingPunct="1">
              <a:lnSpc>
                <a:spcPct val="100000"/>
              </a:lnSpc>
              <a:spcBef>
                <a:spcPct val="20000"/>
              </a:spcBef>
              <a:spcAft>
                <a:spcPts val="0"/>
              </a:spcAft>
              <a:buClrTx/>
              <a:buSzTx/>
              <a:tabLst/>
              <a:defRPr/>
            </a:pPr>
            <a:r>
              <a:rPr kumimoji="0" lang="pl-PL" sz="1600" b="0" i="0" u="none" strike="noStrike" kern="1200" cap="none" spc="0" normalizeH="0" baseline="0" noProof="0" dirty="0" err="1" smtClean="0">
                <a:ln>
                  <a:noFill/>
                </a:ln>
                <a:solidFill>
                  <a:schemeClr val="tx1"/>
                </a:solidFill>
                <a:effectLst/>
                <a:uLnTx/>
                <a:uFillTx/>
                <a:latin typeface="+mn-lt"/>
                <a:ea typeface="+mn-ea"/>
                <a:cs typeface="+mn-cs"/>
              </a:rPr>
              <a:t>Custom</a:t>
            </a:r>
            <a:r>
              <a:rPr lang="pl-PL" sz="1600" dirty="0" err="1" smtClean="0"/>
              <a:t>ized</a:t>
            </a:r>
            <a:r>
              <a:rPr lang="pl-PL" sz="1600" dirty="0" smtClean="0"/>
              <a:t> </a:t>
            </a:r>
            <a:r>
              <a:rPr kumimoji="0" lang="pl-PL" sz="1600" b="0" i="0" u="none" strike="noStrike" kern="1200" cap="none" spc="0" normalizeH="0" baseline="0" noProof="0" dirty="0" err="1" smtClean="0">
                <a:ln>
                  <a:noFill/>
                </a:ln>
                <a:solidFill>
                  <a:schemeClr val="tx1"/>
                </a:solidFill>
                <a:effectLst/>
                <a:uLnTx/>
                <a:uFillTx/>
                <a:latin typeface="+mn-lt"/>
                <a:ea typeface="+mn-ea"/>
                <a:cs typeface="+mn-cs"/>
              </a:rPr>
              <a:t>applications</a:t>
            </a:r>
            <a:r>
              <a:rPr kumimoji="0" lang="pl-PL" sz="1600" b="0" i="0" u="none" strike="noStrike" kern="1200" cap="none" spc="0" normalizeH="0" baseline="0" noProof="0" dirty="0" smtClean="0">
                <a:ln>
                  <a:noFill/>
                </a:ln>
                <a:solidFill>
                  <a:schemeClr val="tx1"/>
                </a:solidFill>
                <a:effectLst/>
                <a:uLnTx/>
                <a:uFillTx/>
                <a:latin typeface="+mn-lt"/>
                <a:ea typeface="+mn-ea"/>
                <a:cs typeface="+mn-cs"/>
              </a:rPr>
              <a:t> </a:t>
            </a:r>
            <a:r>
              <a:rPr kumimoji="0" lang="pl-PL" sz="1600" b="0" i="0" u="none" strike="noStrike" kern="1200" cap="none" spc="0" normalizeH="0" baseline="0" noProof="0" dirty="0" err="1" smtClean="0">
                <a:ln>
                  <a:noFill/>
                </a:ln>
                <a:solidFill>
                  <a:schemeClr val="tx1"/>
                </a:solidFill>
                <a:effectLst/>
                <a:uLnTx/>
                <a:uFillTx/>
                <a:latin typeface="+mn-lt"/>
                <a:ea typeface="+mn-ea"/>
                <a:cs typeface="+mn-cs"/>
              </a:rPr>
              <a:t>may</a:t>
            </a:r>
            <a:r>
              <a:rPr kumimoji="0" lang="pl-PL" sz="1600" b="0" i="0" u="none" strike="noStrike" kern="1200" cap="none" spc="0" normalizeH="0" baseline="0" noProof="0" dirty="0" smtClean="0">
                <a:ln>
                  <a:noFill/>
                </a:ln>
                <a:solidFill>
                  <a:schemeClr val="tx1"/>
                </a:solidFill>
                <a:effectLst/>
                <a:uLnTx/>
                <a:uFillTx/>
                <a:latin typeface="+mn-lt"/>
                <a:ea typeface="+mn-ea"/>
                <a:cs typeface="+mn-cs"/>
              </a:rPr>
              <a:t> </a:t>
            </a:r>
            <a:r>
              <a:rPr kumimoji="0" lang="pl-PL" sz="1600" b="0" i="0" u="none" strike="noStrike" kern="1200" cap="none" spc="0" normalizeH="0" baseline="0" noProof="0" dirty="0" err="1" smtClean="0">
                <a:ln>
                  <a:noFill/>
                </a:ln>
                <a:solidFill>
                  <a:schemeClr val="tx1"/>
                </a:solidFill>
                <a:effectLst/>
                <a:uLnTx/>
                <a:uFillTx/>
                <a:latin typeface="+mn-lt"/>
                <a:ea typeface="+mn-ea"/>
                <a:cs typeface="+mn-cs"/>
              </a:rPr>
              <a:t>directly</a:t>
            </a:r>
            <a:r>
              <a:rPr kumimoji="0" lang="pl-PL" sz="1600" b="0" i="0" u="none" strike="noStrike" kern="1200" cap="none" spc="0" normalizeH="0" baseline="0" noProof="0" dirty="0" smtClean="0">
                <a:ln>
                  <a:noFill/>
                </a:ln>
                <a:solidFill>
                  <a:schemeClr val="tx1"/>
                </a:solidFill>
                <a:effectLst/>
                <a:uLnTx/>
                <a:uFillTx/>
                <a:latin typeface="+mn-lt"/>
                <a:ea typeface="+mn-ea"/>
                <a:cs typeface="+mn-cs"/>
              </a:rPr>
              <a:t> </a:t>
            </a:r>
            <a:r>
              <a:rPr kumimoji="0" lang="pl-PL" sz="1600" b="0" i="0" u="none" strike="noStrike" kern="1200" cap="none" spc="0" normalizeH="0" baseline="0" noProof="0" dirty="0" err="1" smtClean="0">
                <a:ln>
                  <a:noFill/>
                </a:ln>
                <a:solidFill>
                  <a:schemeClr val="tx1"/>
                </a:solidFill>
                <a:effectLst/>
                <a:uLnTx/>
                <a:uFillTx/>
                <a:latin typeface="+mn-lt"/>
                <a:ea typeface="+mn-ea"/>
                <a:cs typeface="+mn-cs"/>
              </a:rPr>
              <a:t>interface</a:t>
            </a:r>
            <a:r>
              <a:rPr kumimoji="0" lang="pl-PL" sz="1600" b="0" i="0" u="none" strike="noStrike" kern="1200" cap="none" spc="0" normalizeH="0" baseline="0" noProof="0" dirty="0" smtClean="0">
                <a:ln>
                  <a:noFill/>
                </a:ln>
                <a:solidFill>
                  <a:schemeClr val="tx1"/>
                </a:solidFill>
                <a:effectLst/>
                <a:uLnTx/>
                <a:uFillTx/>
                <a:latin typeface="+mn-lt"/>
                <a:ea typeface="+mn-ea"/>
                <a:cs typeface="+mn-cs"/>
              </a:rPr>
              <a:t> the </a:t>
            </a:r>
            <a:r>
              <a:rPr kumimoji="0" lang="pl-PL" sz="1600" b="0" i="0" u="none" strike="noStrike" kern="1200" cap="none" spc="0" normalizeH="0" baseline="0" noProof="0" dirty="0" err="1" smtClean="0">
                <a:ln>
                  <a:noFill/>
                </a:ln>
                <a:solidFill>
                  <a:schemeClr val="tx1"/>
                </a:solidFill>
                <a:effectLst/>
                <a:uLnTx/>
                <a:uFillTx/>
                <a:latin typeface="+mn-lt"/>
                <a:ea typeface="+mn-ea"/>
                <a:cs typeface="+mn-cs"/>
              </a:rPr>
              <a:t>Cloud</a:t>
            </a:r>
            <a:r>
              <a:rPr kumimoji="0" lang="pl-PL" sz="1600" b="0" i="0" u="none" strike="noStrike" kern="1200" cap="none" spc="0" normalizeH="0" noProof="0" dirty="0" smtClean="0">
                <a:ln>
                  <a:noFill/>
                </a:ln>
                <a:solidFill>
                  <a:schemeClr val="tx1"/>
                </a:solidFill>
                <a:effectLst/>
                <a:uLnTx/>
                <a:uFillTx/>
                <a:latin typeface="+mn-lt"/>
                <a:ea typeface="+mn-ea"/>
                <a:cs typeface="+mn-cs"/>
              </a:rPr>
              <a:t> </a:t>
            </a:r>
            <a:r>
              <a:rPr kumimoji="0" lang="pl-PL" sz="1600" b="0" i="0" u="none" strike="noStrike" kern="1200" cap="none" spc="0" normalizeH="0" noProof="0" dirty="0" err="1" smtClean="0">
                <a:ln>
                  <a:noFill/>
                </a:ln>
                <a:solidFill>
                  <a:schemeClr val="tx1"/>
                </a:solidFill>
                <a:effectLst/>
                <a:uLnTx/>
                <a:uFillTx/>
                <a:latin typeface="+mn-lt"/>
                <a:ea typeface="+mn-ea"/>
                <a:cs typeface="+mn-cs"/>
              </a:rPr>
              <a:t>Facade</a:t>
            </a:r>
            <a:r>
              <a:rPr kumimoji="0" lang="pl-PL" sz="1600" b="0" i="0" u="none" strike="noStrike" kern="1200" cap="none" spc="0" normalizeH="0" noProof="0" dirty="0" smtClean="0">
                <a:ln>
                  <a:noFill/>
                </a:ln>
                <a:solidFill>
                  <a:schemeClr val="tx1"/>
                </a:solidFill>
                <a:effectLst/>
                <a:uLnTx/>
                <a:uFillTx/>
                <a:latin typeface="+mn-lt"/>
                <a:ea typeface="+mn-ea"/>
                <a:cs typeface="+mn-cs"/>
              </a:rPr>
              <a:t> via </a:t>
            </a:r>
            <a:r>
              <a:rPr kumimoji="0" lang="pl-PL" sz="1600" b="0" i="0" u="none" strike="noStrike" kern="1200" cap="none" spc="0" normalizeH="0" noProof="0" dirty="0" err="1" smtClean="0">
                <a:ln>
                  <a:noFill/>
                </a:ln>
                <a:solidFill>
                  <a:schemeClr val="tx1"/>
                </a:solidFill>
                <a:effectLst/>
                <a:uLnTx/>
                <a:uFillTx/>
                <a:latin typeface="+mn-lt"/>
                <a:ea typeface="+mn-ea"/>
                <a:cs typeface="+mn-cs"/>
              </a:rPr>
              <a:t>its</a:t>
            </a:r>
            <a:r>
              <a:rPr kumimoji="0" lang="pl-PL" sz="1600" b="0" i="0" u="none" strike="noStrike" kern="1200" cap="none" spc="0" normalizeH="0" noProof="0" dirty="0" smtClean="0">
                <a:ln>
                  <a:noFill/>
                </a:ln>
                <a:solidFill>
                  <a:schemeClr val="tx1"/>
                </a:solidFill>
                <a:effectLst/>
                <a:uLnTx/>
                <a:uFillTx/>
                <a:latin typeface="+mn-lt"/>
                <a:ea typeface="+mn-ea"/>
                <a:cs typeface="+mn-cs"/>
              </a:rPr>
              <a:t> </a:t>
            </a:r>
            <a:r>
              <a:rPr kumimoji="0" lang="pl-PL" sz="1600" b="0" i="0" u="none" strike="noStrike" kern="1200" cap="none" spc="0" normalizeH="0" noProof="0" dirty="0" err="1" smtClean="0">
                <a:ln>
                  <a:noFill/>
                </a:ln>
                <a:solidFill>
                  <a:schemeClr val="tx1"/>
                </a:solidFill>
                <a:effectLst/>
                <a:uLnTx/>
                <a:uFillTx/>
                <a:latin typeface="+mn-lt"/>
                <a:ea typeface="+mn-ea"/>
                <a:cs typeface="+mn-cs"/>
              </a:rPr>
              <a:t>RESTful</a:t>
            </a:r>
            <a:r>
              <a:rPr kumimoji="0" lang="pl-PL" sz="1600" b="0" i="0" u="none" strike="noStrike" kern="1200" cap="none" spc="0" normalizeH="0" noProof="0" dirty="0" smtClean="0">
                <a:ln>
                  <a:noFill/>
                </a:ln>
                <a:solidFill>
                  <a:schemeClr val="tx1"/>
                </a:solidFill>
                <a:effectLst/>
                <a:uLnTx/>
                <a:uFillTx/>
                <a:latin typeface="+mn-lt"/>
                <a:ea typeface="+mn-ea"/>
                <a:cs typeface="+mn-cs"/>
              </a:rPr>
              <a:t> </a:t>
            </a:r>
            <a:r>
              <a:rPr kumimoji="0" lang="pl-PL" sz="1600" b="0" i="0" u="none" strike="noStrike" kern="1200" cap="none" spc="0" normalizeH="0" noProof="0" dirty="0" err="1" smtClean="0">
                <a:ln>
                  <a:noFill/>
                </a:ln>
                <a:solidFill>
                  <a:schemeClr val="tx1"/>
                </a:solidFill>
                <a:effectLst/>
                <a:uLnTx/>
                <a:uFillTx/>
                <a:latin typeface="+mn-lt"/>
                <a:ea typeface="+mn-ea"/>
                <a:cs typeface="+mn-cs"/>
              </a:rPr>
              <a:t>APIs</a:t>
            </a:r>
            <a:endParaRPr kumimoji="0" lang="en-GB" sz="16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39629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tx2">
                    <a:satMod val="130000"/>
                  </a:schemeClr>
                </a:solidFill>
                <a:effectLst>
                  <a:outerShdw blurRad="38100" dist="38100" dir="2700000" algn="tl">
                    <a:srgbClr val="000000">
                      <a:alpha val="43137"/>
                    </a:srgbClr>
                  </a:outerShdw>
                </a:effectLst>
                <a:latin typeface="+mj-lt"/>
                <a:ea typeface="+mj-ea"/>
                <a:cs typeface="+mj-cs"/>
              </a:rPr>
              <a:t>Cloud types and security risks</a:t>
            </a:r>
            <a:endParaRPr lang="en-US" sz="32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
        <p:nvSpPr>
          <p:cNvPr id="6" name="Content Placeholder 2"/>
          <p:cNvSpPr txBox="1">
            <a:spLocks/>
          </p:cNvSpPr>
          <p:nvPr/>
        </p:nvSpPr>
        <p:spPr>
          <a:xfrm>
            <a:off x="6212212" y="1412789"/>
            <a:ext cx="2931787" cy="469057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Infrastructure ownership impacts data security</a:t>
            </a:r>
          </a:p>
          <a:p>
            <a:r>
              <a:rPr lang="pl-PL" sz="1600" dirty="0" smtClean="0"/>
              <a:t>A p</a:t>
            </a:r>
            <a:r>
              <a:rPr lang="en-US" sz="1600" dirty="0" err="1" smtClean="0"/>
              <a:t>rivate</a:t>
            </a:r>
            <a:r>
              <a:rPr lang="en-US" sz="1600" dirty="0" smtClean="0"/>
              <a:t> system</a:t>
            </a:r>
            <a:r>
              <a:rPr lang="pl-PL" sz="1600" dirty="0" smtClean="0"/>
              <a:t> </a:t>
            </a:r>
            <a:r>
              <a:rPr lang="pl-PL" sz="1600" dirty="0" err="1" smtClean="0"/>
              <a:t>can</a:t>
            </a:r>
            <a:r>
              <a:rPr lang="pl-PL" sz="1600" dirty="0" smtClean="0"/>
              <a:t> be </a:t>
            </a:r>
            <a:r>
              <a:rPr lang="pl-PL" sz="1600" dirty="0" err="1" smtClean="0"/>
              <a:t>made</a:t>
            </a:r>
            <a:r>
              <a:rPr lang="pl-PL" sz="1600" dirty="0" smtClean="0"/>
              <a:t> </a:t>
            </a:r>
            <a:r>
              <a:rPr lang="en-US" sz="1600" dirty="0" smtClean="0"/>
              <a:t>quite secure without complex mechanisms</a:t>
            </a:r>
          </a:p>
          <a:p>
            <a:r>
              <a:rPr lang="en-US" sz="1600" dirty="0" smtClean="0"/>
              <a:t>If the system </a:t>
            </a:r>
            <a:r>
              <a:rPr lang="pl-PL" sz="1600" dirty="0" err="1" smtClean="0"/>
              <a:t>is</a:t>
            </a:r>
            <a:r>
              <a:rPr lang="pl-PL" sz="1600" dirty="0" smtClean="0"/>
              <a:t> to be </a:t>
            </a:r>
            <a:r>
              <a:rPr lang="en-US" sz="1600" dirty="0" smtClean="0"/>
              <a:t>used in community environments it </a:t>
            </a:r>
            <a:r>
              <a:rPr lang="pl-PL" sz="1600" dirty="0" err="1" smtClean="0"/>
              <a:t>might</a:t>
            </a:r>
            <a:r>
              <a:rPr lang="pl-PL" sz="1600" dirty="0" smtClean="0"/>
              <a:t> </a:t>
            </a:r>
            <a:r>
              <a:rPr lang="en-US" sz="1600" dirty="0" smtClean="0"/>
              <a:t>be more </a:t>
            </a:r>
            <a:r>
              <a:rPr lang="pl-PL" sz="1600" dirty="0" err="1" smtClean="0"/>
              <a:t>difficult</a:t>
            </a:r>
            <a:r>
              <a:rPr lang="pl-PL" sz="1600" dirty="0" smtClean="0"/>
              <a:t> </a:t>
            </a:r>
            <a:r>
              <a:rPr lang="en-US" sz="1600" dirty="0" smtClean="0"/>
              <a:t>to secure</a:t>
            </a:r>
          </a:p>
          <a:p>
            <a:r>
              <a:rPr lang="en-US" sz="1600" dirty="0" smtClean="0"/>
              <a:t>As the VPH Platform is designed for deployment in public clouds</a:t>
            </a:r>
            <a:r>
              <a:rPr lang="pl-PL" sz="1600" dirty="0" smtClean="0"/>
              <a:t>, </a:t>
            </a:r>
            <a:r>
              <a:rPr lang="en-US" sz="1600" dirty="0" smtClean="0"/>
              <a:t>special care needs to be taken </a:t>
            </a:r>
            <a:r>
              <a:rPr lang="pl-PL" sz="1600" dirty="0" smtClean="0"/>
              <a:t>(</a:t>
            </a:r>
            <a:r>
              <a:rPr lang="en-US" sz="1600" dirty="0" smtClean="0"/>
              <a:t>such environment</a:t>
            </a:r>
            <a:r>
              <a:rPr lang="pl-PL" sz="1600" dirty="0" smtClean="0"/>
              <a:t>s</a:t>
            </a:r>
            <a:r>
              <a:rPr lang="en-US" sz="1600" dirty="0" smtClean="0"/>
              <a:t> could be considered potentially hostile</a:t>
            </a:r>
            <a:r>
              <a:rPr lang="pl-PL" sz="1600" dirty="0" smtClean="0"/>
              <a:t>)</a:t>
            </a:r>
            <a:endParaRPr lang="en-US" sz="1600" dirty="0" smtClean="0"/>
          </a:p>
        </p:txBody>
      </p:sp>
      <p:grpSp>
        <p:nvGrpSpPr>
          <p:cNvPr id="8" name="Grupa 7"/>
          <p:cNvGrpSpPr/>
          <p:nvPr/>
        </p:nvGrpSpPr>
        <p:grpSpPr>
          <a:xfrm>
            <a:off x="1833290" y="1126911"/>
            <a:ext cx="4397842" cy="1754109"/>
            <a:chOff x="971600" y="2677961"/>
            <a:chExt cx="4397842" cy="1754109"/>
          </a:xfrm>
        </p:grpSpPr>
        <p:sp>
          <p:nvSpPr>
            <p:cNvPr id="3" name="Objaśnienie w chmurce 2"/>
            <p:cNvSpPr/>
            <p:nvPr/>
          </p:nvSpPr>
          <p:spPr>
            <a:xfrm>
              <a:off x="971600" y="2677961"/>
              <a:ext cx="1656184" cy="1080114"/>
            </a:xfrm>
            <a:prstGeom prst="cloudCallout">
              <a:avLst>
                <a:gd name="adj1" fmla="val 27008"/>
                <a:gd name="adj2" fmla="val 29277"/>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Private</a:t>
              </a:r>
              <a:endParaRPr lang="en-US" dirty="0"/>
            </a:p>
          </p:txBody>
        </p:sp>
        <p:sp>
          <p:nvSpPr>
            <p:cNvPr id="7" name="Prostokąt zaokrąglony 6"/>
            <p:cNvSpPr/>
            <p:nvPr/>
          </p:nvSpPr>
          <p:spPr>
            <a:xfrm>
              <a:off x="1805046" y="3356992"/>
              <a:ext cx="3564396" cy="1075078"/>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Isolated infrastructure</a:t>
              </a:r>
            </a:p>
            <a:p>
              <a:r>
                <a:rPr lang="en-US" dirty="0" smtClean="0"/>
                <a:t>Trusted users</a:t>
              </a:r>
            </a:p>
            <a:p>
              <a:r>
                <a:rPr lang="en-US" dirty="0" smtClean="0"/>
                <a:t>Full control over middleware</a:t>
              </a:r>
              <a:endParaRPr lang="en-US" dirty="0"/>
            </a:p>
          </p:txBody>
        </p:sp>
      </p:grpSp>
      <p:grpSp>
        <p:nvGrpSpPr>
          <p:cNvPr id="9" name="Grupa 8"/>
          <p:cNvGrpSpPr/>
          <p:nvPr/>
        </p:nvGrpSpPr>
        <p:grpSpPr>
          <a:xfrm>
            <a:off x="966246" y="2852936"/>
            <a:ext cx="4397842" cy="1754109"/>
            <a:chOff x="971600" y="2677961"/>
            <a:chExt cx="4397842" cy="1754109"/>
          </a:xfrm>
        </p:grpSpPr>
        <p:sp>
          <p:nvSpPr>
            <p:cNvPr id="10" name="Objaśnienie w chmurce 9"/>
            <p:cNvSpPr/>
            <p:nvPr/>
          </p:nvSpPr>
          <p:spPr>
            <a:xfrm>
              <a:off x="971600" y="2677961"/>
              <a:ext cx="2088232" cy="1080114"/>
            </a:xfrm>
            <a:prstGeom prst="cloudCallout">
              <a:avLst>
                <a:gd name="adj1" fmla="val 27008"/>
                <a:gd name="adj2" fmla="val 29277"/>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Community</a:t>
              </a:r>
              <a:endParaRPr lang="en-US" dirty="0"/>
            </a:p>
          </p:txBody>
        </p:sp>
        <p:sp>
          <p:nvSpPr>
            <p:cNvPr id="11" name="Prostokąt zaokrąglony 10"/>
            <p:cNvSpPr/>
            <p:nvPr/>
          </p:nvSpPr>
          <p:spPr>
            <a:xfrm>
              <a:off x="1805046" y="3356992"/>
              <a:ext cx="3564396" cy="1075078"/>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Less isolated then private one</a:t>
              </a:r>
            </a:p>
            <a:p>
              <a:r>
                <a:rPr lang="en-US" dirty="0" smtClean="0"/>
                <a:t>Users external yet still trusted</a:t>
              </a:r>
            </a:p>
            <a:p>
              <a:r>
                <a:rPr lang="en-US" dirty="0" smtClean="0"/>
                <a:t>Some control over middleware</a:t>
              </a:r>
              <a:endParaRPr lang="en-US" dirty="0"/>
            </a:p>
          </p:txBody>
        </p:sp>
      </p:grpSp>
      <p:grpSp>
        <p:nvGrpSpPr>
          <p:cNvPr id="12" name="Grupa 11"/>
          <p:cNvGrpSpPr/>
          <p:nvPr/>
        </p:nvGrpSpPr>
        <p:grpSpPr>
          <a:xfrm>
            <a:off x="323528" y="4581128"/>
            <a:ext cx="4397842" cy="1754109"/>
            <a:chOff x="971600" y="2677961"/>
            <a:chExt cx="4397842" cy="1754109"/>
          </a:xfrm>
        </p:grpSpPr>
        <p:sp>
          <p:nvSpPr>
            <p:cNvPr id="13" name="Objaśnienie w chmurce 12"/>
            <p:cNvSpPr/>
            <p:nvPr/>
          </p:nvSpPr>
          <p:spPr>
            <a:xfrm>
              <a:off x="971600" y="2677961"/>
              <a:ext cx="1656184" cy="1080114"/>
            </a:xfrm>
            <a:prstGeom prst="cloudCallout">
              <a:avLst>
                <a:gd name="adj1" fmla="val 27008"/>
                <a:gd name="adj2" fmla="val 29277"/>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a:t>
              </a:r>
              <a:endParaRPr lang="en-US" dirty="0"/>
            </a:p>
          </p:txBody>
        </p:sp>
        <p:sp>
          <p:nvSpPr>
            <p:cNvPr id="14" name="Prostokąt zaokrąglony 13"/>
            <p:cNvSpPr/>
            <p:nvPr/>
          </p:nvSpPr>
          <p:spPr>
            <a:xfrm>
              <a:off x="1805046" y="3356992"/>
              <a:ext cx="3564396" cy="1075078"/>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Exposed to the Internet</a:t>
              </a:r>
            </a:p>
            <a:p>
              <a:r>
                <a:rPr lang="en-US" dirty="0" smtClean="0"/>
                <a:t>Open to all users</a:t>
              </a:r>
            </a:p>
            <a:p>
              <a:r>
                <a:rPr lang="en-US" dirty="0" smtClean="0"/>
                <a:t>No control over middleware</a:t>
              </a:r>
              <a:endParaRPr lang="en-US" dirty="0"/>
            </a:p>
          </p:txBody>
        </p:sp>
      </p:grpSp>
    </p:spTree>
    <p:extLst>
      <p:ext uri="{BB962C8B-B14F-4D97-AF65-F5344CB8AC3E}">
        <p14:creationId xmlns:p14="http://schemas.microsoft.com/office/powerpoint/2010/main" val="3854280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VPH-Share Template Slide_2v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12785</TotalTime>
  <Words>1707</Words>
  <Application>Microsoft Office PowerPoint</Application>
  <PresentationFormat>Pokaz na ekranie (4:3)</PresentationFormat>
  <Paragraphs>276</Paragraphs>
  <Slides>22</Slides>
  <Notes>5</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22</vt:i4>
      </vt:variant>
    </vt:vector>
  </HeadingPairs>
  <TitlesOfParts>
    <vt:vector size="29" baseType="lpstr">
      <vt:lpstr>MS PGothic</vt:lpstr>
      <vt:lpstr>Arial</vt:lpstr>
      <vt:lpstr>Calibri</vt:lpstr>
      <vt:lpstr>Gill Sans MT</vt:lpstr>
      <vt:lpstr>Liberation Sans</vt:lpstr>
      <vt:lpstr>Wingdings 2</vt:lpstr>
      <vt:lpstr>VPH-Share Template Slide_2v0</vt:lpstr>
      <vt:lpstr>Prezentacja programu PowerPoint</vt:lpstr>
      <vt:lpstr>Coauthors</vt:lpstr>
      <vt:lpstr>Outline</vt:lpstr>
      <vt:lpstr>Infostructure for Virtual Physiological Human</vt:lpstr>
      <vt:lpstr>A (very) short glossary</vt:lpstr>
      <vt:lpstr>Basic functionality of cloud platform</vt:lpstr>
      <vt:lpstr>VPH-Share federated cloud</vt:lpstr>
      <vt:lpstr>VPH application deployment</vt:lpstr>
      <vt:lpstr>Prezentacja programu PowerPoint</vt:lpstr>
      <vt:lpstr>Security in VPH-Share</vt:lpstr>
      <vt:lpstr>Secure access to platform</vt:lpstr>
      <vt:lpstr>Secure access to VMs</vt:lpstr>
      <vt:lpstr>Access to the services</vt:lpstr>
      <vt:lpstr>Stored data handling</vt:lpstr>
      <vt:lpstr>Processed data handling</vt:lpstr>
      <vt:lpstr>Prezentacja programu PowerPoint</vt:lpstr>
      <vt:lpstr>Security Policies</vt:lpstr>
      <vt:lpstr>VPH-Share Master Interface: integrated security</vt:lpstr>
      <vt:lpstr>Prezentacja programu PowerPoint</vt:lpstr>
      <vt:lpstr>Prezentacja programu PowerPoint</vt:lpstr>
      <vt:lpstr>Prezentacja programu PowerPoint</vt:lpstr>
      <vt:lpstr>For more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VPH-Share and P-Medicine: Pre-review Meeting</dc:title>
  <dc:creator>Norman James Powell</dc:creator>
  <cp:lastModifiedBy>RP</cp:lastModifiedBy>
  <cp:revision>472</cp:revision>
  <cp:lastPrinted>2012-03-21T12:52:57Z</cp:lastPrinted>
  <dcterms:created xsi:type="dcterms:W3CDTF">2011-10-20T09:22:03Z</dcterms:created>
  <dcterms:modified xsi:type="dcterms:W3CDTF">2013-11-20T09:11:48Z</dcterms:modified>
</cp:coreProperties>
</file>