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67" r:id="rId3"/>
    <p:sldId id="269" r:id="rId4"/>
    <p:sldId id="266" r:id="rId5"/>
    <p:sldId id="257" r:id="rId6"/>
    <p:sldId id="268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72" r:id="rId16"/>
    <p:sldId id="271" r:id="rId17"/>
    <p:sldId id="270" r:id="rId18"/>
  </p:sldIdLst>
  <p:sldSz cx="9144000" cy="6858000" type="screen4x3"/>
  <p:notesSz cx="6805613" cy="99393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E9EDF4"/>
    <a:srgbClr val="D0D8E8"/>
    <a:srgbClr val="E8E8F6"/>
    <a:srgbClr val="D7E4BD"/>
    <a:srgbClr val="CDCDEC"/>
    <a:srgbClr val="00CC00"/>
    <a:srgbClr val="FFFFFF"/>
    <a:srgbClr val="7EB77E"/>
    <a:srgbClr val="385D8A"/>
    <a:srgbClr val="C0504D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17" autoAdjust="0"/>
    <p:restoredTop sz="94414" autoAdjust="0"/>
  </p:normalViewPr>
  <p:slideViewPr>
    <p:cSldViewPr snapToObjects="1">
      <p:cViewPr varScale="1">
        <p:scale>
          <a:sx n="85" d="100"/>
          <a:sy n="85" d="100"/>
        </p:scale>
        <p:origin x="-1502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342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40" y="0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/>
          <a:lstStyle>
            <a:lvl1pPr algn="r">
              <a:defRPr sz="1200"/>
            </a:lvl1pPr>
          </a:lstStyle>
          <a:p>
            <a:fld id="{1034EC6A-23EC-40F0-B1A9-40DD1ACE1456}" type="datetimeFigureOut">
              <a:rPr lang="en-GB" smtClean="0"/>
              <a:pPr/>
              <a:t>24/06/2013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40" y="9440646"/>
            <a:ext cx="2949099" cy="496967"/>
          </a:xfrm>
          <a:prstGeom prst="rect">
            <a:avLst/>
          </a:prstGeom>
        </p:spPr>
        <p:txBody>
          <a:bodyPr vert="horz" lIns="91550" tIns="45775" rIns="91550" bIns="45775" rtlCol="0" anchor="b"/>
          <a:lstStyle>
            <a:lvl1pPr algn="r">
              <a:defRPr sz="1200"/>
            </a:lvl1pPr>
          </a:lstStyle>
          <a:p>
            <a:fld id="{412BC91F-3EAD-4872-9616-8AA85643F82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765459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45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38E6EB-9014-472C-BCF9-1EE05064CBCE}" type="datetimeFigureOut">
              <a:rPr lang="en-GB" smtClean="0"/>
              <a:pPr/>
              <a:t>24/06/2013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5700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3537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45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F507F-3C56-4A7B-BDED-0B54C25C693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487891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F507F-3C56-4A7B-BDED-0B54C25C693C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F507F-3C56-4A7B-BDED-0B54C25C693C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Notes Placeholder 2"/>
          <p:cNvSpPr txBox="1"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defTabSz="477690">
              <a:spcBef>
                <a:spcPct val="0"/>
              </a:spcBef>
            </a:pPr>
            <a:endParaRPr lang="en-GB" sz="1300" smtClean="0">
              <a:latin typeface="Times New Roman" pitchFamily="18" charset="0"/>
            </a:endParaRPr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E479A7B-8281-4B8B-9D25-8F1443F1F63B}" type="slidenum">
              <a:rPr lang="en-US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pic>
        <p:nvPicPr>
          <p:cNvPr id="7" name="Picture 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" y="0"/>
            <a:ext cx="1440160" cy="1171521"/>
          </a:xfrm>
          <a:prstGeom prst="rect">
            <a:avLst/>
          </a:prstGeom>
        </p:spPr>
      </p:pic>
      <p:pic>
        <p:nvPicPr>
          <p:cNvPr id="9" name="Immagine 9" descr="health.png"/>
          <p:cNvPicPr>
            <a:picLocks noChangeAspect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6356350"/>
            <a:ext cx="1143000" cy="477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312" y="5545353"/>
            <a:ext cx="1721644" cy="13215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12360" y="6356350"/>
            <a:ext cx="874440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ostokąt 1"/>
          <p:cNvSpPr/>
          <p:nvPr/>
        </p:nvSpPr>
        <p:spPr>
          <a:xfrm>
            <a:off x="1015201" y="0"/>
            <a:ext cx="81288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3" name="Picture 6" descr="Logo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94400" y="162738"/>
            <a:ext cx="699840" cy="91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ymbol zastępczy daty 1"/>
          <p:cNvSpPr>
            <a:spLocks noGrp="1"/>
          </p:cNvSpPr>
          <p:nvPr>
            <p:ph type="dt" sz="half" idx="10"/>
          </p:nvPr>
        </p:nvSpPr>
        <p:spPr>
          <a:xfrm>
            <a:off x="3581281" y="6304983"/>
            <a:ext cx="2134080" cy="476690"/>
          </a:xfrm>
          <a:prstGeom prst="rect">
            <a:avLst/>
          </a:prstGeom>
        </p:spPr>
        <p:txBody>
          <a:bodyPr lIns="82945" tIns="41473" rIns="82945" bIns="41473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pl-PL"/>
              <a:t>13-14 </a:t>
            </a:r>
            <a:r>
              <a:rPr lang="pl-PL" err="1"/>
              <a:t>April</a:t>
            </a:r>
            <a:r>
              <a:rPr lang="pl-PL"/>
              <a:t> 2011</a:t>
            </a:r>
          </a:p>
        </p:txBody>
      </p:sp>
      <p:sp>
        <p:nvSpPr>
          <p:cNvPr id="5" name="Symbol zastępczy stopki 2"/>
          <p:cNvSpPr>
            <a:spLocks noGrp="1"/>
          </p:cNvSpPr>
          <p:nvPr>
            <p:ph type="ftr" sz="quarter" idx="11"/>
          </p:nvPr>
        </p:nvSpPr>
        <p:spPr>
          <a:xfrm>
            <a:off x="5715360" y="6304983"/>
            <a:ext cx="2895840" cy="476690"/>
          </a:xfrm>
          <a:prstGeom prst="rect">
            <a:avLst/>
          </a:prstGeom>
        </p:spPr>
        <p:txBody>
          <a:bodyPr lIns="82945" tIns="41473" rIns="82945" bIns="41473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solidFill>
                  <a:schemeClr val="bg2">
                    <a:shade val="50000"/>
                    <a:satMod val="200000"/>
                  </a:schemeClr>
                </a:solidFill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r>
              <a:rPr lang="pl-PL"/>
              <a:t>VPH-Share Kickoff Event; Sheffield </a:t>
            </a:r>
          </a:p>
        </p:txBody>
      </p:sp>
      <p:sp>
        <p:nvSpPr>
          <p:cNvPr id="6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8614080" y="6304983"/>
            <a:ext cx="456480" cy="476690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>
              <a:defRPr/>
            </a:pPr>
            <a:fld id="{C9046D61-B6D1-407B-B6D2-94F607507D4A}" type="slidenum">
              <a:rPr lang="pl-PL"/>
              <a:pPr>
                <a:defRPr/>
              </a:pPr>
              <a:t>‹#›</a:t>
            </a:fld>
            <a:endParaRPr lang="pl-PL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gi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0160" y="240851"/>
            <a:ext cx="6515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pic>
        <p:nvPicPr>
          <p:cNvPr id="8" name="Picture 7" descr="VPH-Share Logo_b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8229658" y="1"/>
            <a:ext cx="914341" cy="1196752"/>
          </a:xfrm>
          <a:prstGeom prst="rect">
            <a:avLst/>
          </a:prstGeom>
        </p:spPr>
      </p:pic>
      <p:sp>
        <p:nvSpPr>
          <p:cNvPr id="10" name="Footer Placeholder 4"/>
          <p:cNvSpPr txBox="1">
            <a:spLocks/>
          </p:cNvSpPr>
          <p:nvPr/>
        </p:nvSpPr>
        <p:spPr>
          <a:xfrm>
            <a:off x="2743448" y="6448251"/>
            <a:ext cx="36753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mtClean="0">
                <a:solidFill>
                  <a:srgbClr val="898989"/>
                </a:solidFill>
              </a:rPr>
              <a:t>P-Medicine Summer School, Schloss </a:t>
            </a:r>
            <a:r>
              <a:rPr lang="pl-PL" smtClean="0">
                <a:solidFill>
                  <a:srgbClr val="898989"/>
                </a:solidFill>
              </a:rPr>
              <a:t>Dagstuhl</a:t>
            </a:r>
            <a:endParaRPr lang="en-US" dirty="0">
              <a:solidFill>
                <a:srgbClr val="898989"/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086712" y="6448251"/>
            <a:ext cx="5980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Slide Number Placeholder 8"/>
          <p:cNvSpPr txBox="1">
            <a:spLocks/>
          </p:cNvSpPr>
          <p:nvPr/>
        </p:nvSpPr>
        <p:spPr>
          <a:xfrm>
            <a:off x="457200" y="64482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smtClean="0"/>
              <a:t>24 Jun 2013</a:t>
            </a:r>
            <a:endParaRPr lang="en-US" dirty="0"/>
          </a:p>
        </p:txBody>
      </p:sp>
      <p:pic>
        <p:nvPicPr>
          <p:cNvPr id="9" name="Picture 8"/>
          <p:cNvPicPr/>
          <p:nvPr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" y="0"/>
            <a:ext cx="1440160" cy="11715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10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3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1.png"/><Relationship Id="rId7" Type="http://schemas.openxmlformats.org/officeDocument/2006/relationships/image" Target="../media/image2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wm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/>
          <a:p>
            <a:r>
              <a:rPr lang="pl-PL" sz="3200" smtClean="0"/>
              <a:t>Cloud-centric Development of Scientific Applications for the VPH Community</a:t>
            </a:r>
            <a:endParaRPr lang="en-GB" sz="160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r>
              <a:rPr lang="pl-PL" smtClean="0"/>
              <a:t>Piotr Nowakowski</a:t>
            </a:r>
            <a:endParaRPr lang="en-GB" dirty="0" smtClean="0"/>
          </a:p>
          <a:p>
            <a:r>
              <a:rPr lang="pl-PL" smtClean="0"/>
              <a:t>ACC CYFRONET AGH</a:t>
            </a:r>
          </a:p>
          <a:p>
            <a:r>
              <a:rPr lang="en-GB" smtClean="0"/>
              <a:t>Krak</a:t>
            </a:r>
            <a:r>
              <a:rPr lang="pl-PL" smtClean="0"/>
              <a:t>ó</a:t>
            </a:r>
            <a:r>
              <a:rPr lang="en-GB" smtClean="0"/>
              <a:t>w, </a:t>
            </a:r>
            <a:r>
              <a:rPr lang="pl-PL" smtClean="0"/>
              <a:t>Poland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Łącznik prosty ze strzałką 17"/>
          <p:cNvCxnSpPr/>
          <p:nvPr/>
        </p:nvCxnSpPr>
        <p:spPr bwMode="auto">
          <a:xfrm>
            <a:off x="1349092" y="2262146"/>
            <a:ext cx="0" cy="21602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a 18"/>
          <p:cNvGrpSpPr/>
          <p:nvPr/>
        </p:nvGrpSpPr>
        <p:grpSpPr>
          <a:xfrm>
            <a:off x="957376" y="1340768"/>
            <a:ext cx="783431" cy="849371"/>
            <a:chOff x="656729" y="2468563"/>
            <a:chExt cx="783431" cy="849371"/>
          </a:xfrm>
        </p:grpSpPr>
        <p:sp>
          <p:nvSpPr>
            <p:cNvPr id="7" name="pole tekstowe 191"/>
            <p:cNvSpPr txBox="1">
              <a:spLocks noChangeArrowheads="1"/>
            </p:cNvSpPr>
            <p:nvPr/>
          </p:nvSpPr>
          <p:spPr bwMode="auto">
            <a:xfrm>
              <a:off x="656729" y="3056312"/>
              <a:ext cx="783431" cy="261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100">
                  <a:latin typeface="Calibri" pitchFamily="34" charset="0"/>
                </a:rPr>
                <a:t>Developer</a:t>
              </a:r>
            </a:p>
          </p:txBody>
        </p:sp>
        <p:sp>
          <p:nvSpPr>
            <p:cNvPr id="8" name="Prostokąt zaokrąglony 7"/>
            <p:cNvSpPr/>
            <p:nvPr/>
          </p:nvSpPr>
          <p:spPr bwMode="auto">
            <a:xfrm>
              <a:off x="721816" y="2468563"/>
              <a:ext cx="654050" cy="849312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5" name="Obraz 199" descr="admin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6001" y="2554000"/>
              <a:ext cx="394424" cy="50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a 37"/>
          <p:cNvGrpSpPr/>
          <p:nvPr/>
        </p:nvGrpSpPr>
        <p:grpSpPr>
          <a:xfrm>
            <a:off x="323528" y="2550180"/>
            <a:ext cx="2069171" cy="1656185"/>
            <a:chOff x="414596" y="3284984"/>
            <a:chExt cx="2069171" cy="1656185"/>
          </a:xfrm>
        </p:grpSpPr>
        <p:sp>
          <p:nvSpPr>
            <p:cNvPr id="25" name="Prostokąt zaokrąglony 24"/>
            <p:cNvSpPr/>
            <p:nvPr/>
          </p:nvSpPr>
          <p:spPr bwMode="auto">
            <a:xfrm>
              <a:off x="414596" y="3429001"/>
              <a:ext cx="2069171" cy="1512168"/>
            </a:xfrm>
            <a:prstGeom prst="roundRect">
              <a:avLst>
                <a:gd name="adj" fmla="val 62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" name="Grupa 289"/>
            <p:cNvGrpSpPr>
              <a:grpSpLocks/>
            </p:cNvGrpSpPr>
            <p:nvPr/>
          </p:nvGrpSpPr>
          <p:grpSpPr bwMode="auto">
            <a:xfrm>
              <a:off x="748918" y="3284984"/>
              <a:ext cx="1537886" cy="277000"/>
              <a:chOff x="2392910" y="1835620"/>
              <a:chExt cx="2191279" cy="305238"/>
            </a:xfrm>
          </p:grpSpPr>
          <p:sp>
            <p:nvSpPr>
              <p:cNvPr id="21" name="Prostokąt zaokrąglony 20"/>
              <p:cNvSpPr/>
              <p:nvPr/>
            </p:nvSpPr>
            <p:spPr bwMode="auto">
              <a:xfrm>
                <a:off x="2392910" y="1835620"/>
                <a:ext cx="2061519" cy="3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pole tekstowe 291"/>
              <p:cNvSpPr txBox="1">
                <a:spLocks noChangeArrowheads="1"/>
              </p:cNvSpPr>
              <p:nvPr/>
            </p:nvSpPr>
            <p:spPr bwMode="auto">
              <a:xfrm>
                <a:off x="2402397" y="1835620"/>
                <a:ext cx="2181792" cy="288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l-PL" sz="1100">
                    <a:latin typeface="Calibri" pitchFamily="34" charset="0"/>
                  </a:rPr>
                  <a:t>VPH-Share Master </a:t>
                </a:r>
                <a:r>
                  <a:rPr lang="pl-PL" sz="1100" smtClean="0">
                    <a:latin typeface="Calibri" pitchFamily="34" charset="0"/>
                  </a:rPr>
                  <a:t>Int.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  <p:grpSp>
          <p:nvGrpSpPr>
            <p:cNvPr id="5" name="Grupa 28"/>
            <p:cNvGrpSpPr/>
            <p:nvPr/>
          </p:nvGrpSpPr>
          <p:grpSpPr>
            <a:xfrm>
              <a:off x="467544" y="3717032"/>
              <a:ext cx="1958230" cy="1080120"/>
              <a:chOff x="467544" y="4168775"/>
              <a:chExt cx="1958230" cy="1080120"/>
            </a:xfrm>
          </p:grpSpPr>
          <p:sp>
            <p:nvSpPr>
              <p:cNvPr id="27" name="Prostokąt zaokrąglony 300"/>
              <p:cNvSpPr/>
              <p:nvPr/>
            </p:nvSpPr>
            <p:spPr bwMode="auto">
              <a:xfrm>
                <a:off x="526554" y="4168775"/>
                <a:ext cx="1827212" cy="1080120"/>
              </a:xfrm>
              <a:prstGeom prst="roundRect">
                <a:avLst>
                  <a:gd name="adj" fmla="val 8067"/>
                </a:avLst>
              </a:prstGeom>
              <a:noFill/>
              <a:ln w="95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45" tIns="41473" rIns="82945" bIns="41473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pole tekstowe 303"/>
              <p:cNvSpPr txBox="1">
                <a:spLocks noChangeArrowheads="1"/>
              </p:cNvSpPr>
              <p:nvPr/>
            </p:nvSpPr>
            <p:spPr bwMode="auto">
              <a:xfrm>
                <a:off x="467544" y="4168775"/>
                <a:ext cx="1958230" cy="25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smtClean="0">
                    <a:latin typeface="Calibri" pitchFamily="34" charset="0"/>
                  </a:rPr>
                  <a:t>Cloud Manager</a:t>
                </a:r>
                <a:endParaRPr lang="pl-PL" sz="1100">
                  <a:latin typeface="Calibri" pitchFamily="34" charset="0"/>
                </a:endParaRPr>
              </a:p>
            </p:txBody>
          </p:sp>
        </p:grpSp>
        <p:sp>
          <p:nvSpPr>
            <p:cNvPr id="30" name="Prostokąt zaokrąglony 300"/>
            <p:cNvSpPr/>
            <p:nvPr/>
          </p:nvSpPr>
          <p:spPr bwMode="auto">
            <a:xfrm>
              <a:off x="630620" y="4005064"/>
              <a:ext cx="1640458" cy="648072"/>
            </a:xfrm>
            <a:prstGeom prst="roundRect">
              <a:avLst>
                <a:gd name="adj" fmla="val 11943"/>
              </a:avLst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pole tekstowe 303"/>
            <p:cNvSpPr txBox="1">
              <a:spLocks noChangeArrowheads="1"/>
            </p:cNvSpPr>
            <p:nvPr/>
          </p:nvSpPr>
          <p:spPr bwMode="auto">
            <a:xfrm>
              <a:off x="683568" y="4005064"/>
              <a:ext cx="1561530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Development Mode</a:t>
              </a:r>
              <a:endParaRPr lang="pl-PL" sz="1100">
                <a:latin typeface="Calibri" pitchFamily="34" charset="0"/>
              </a:endParaRPr>
            </a:p>
          </p:txBody>
        </p:sp>
      </p:grpSp>
      <p:sp>
        <p:nvSpPr>
          <p:cNvPr id="40" name="Prostokąt zaokrąglony 39"/>
          <p:cNvSpPr/>
          <p:nvPr/>
        </p:nvSpPr>
        <p:spPr bwMode="auto">
          <a:xfrm>
            <a:off x="323528" y="4557450"/>
            <a:ext cx="3384376" cy="1895886"/>
          </a:xfrm>
          <a:prstGeom prst="roundRect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Prostokąt zaokrąglony 49"/>
          <p:cNvSpPr/>
          <p:nvPr/>
        </p:nvSpPr>
        <p:spPr bwMode="auto">
          <a:xfrm>
            <a:off x="395536" y="4653136"/>
            <a:ext cx="1368152" cy="406400"/>
          </a:xfrm>
          <a:prstGeom prst="roundRect">
            <a:avLst/>
          </a:pr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pole tekstowe 291"/>
          <p:cNvSpPr txBox="1">
            <a:spLocks noChangeArrowheads="1"/>
          </p:cNvSpPr>
          <p:nvPr/>
        </p:nvSpPr>
        <p:spPr bwMode="auto">
          <a:xfrm>
            <a:off x="323528" y="4653136"/>
            <a:ext cx="151216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Core Component Host</a:t>
            </a:r>
          </a:p>
          <a:p>
            <a:pPr algn="ctr"/>
            <a:r>
              <a:rPr lang="pl-PL" sz="1000" smtClean="0">
                <a:latin typeface="Calibri" pitchFamily="34" charset="0"/>
              </a:rPr>
              <a:t>(149.156.10.143)</a:t>
            </a:r>
            <a:endParaRPr lang="en-US" sz="1000">
              <a:latin typeface="Calibri" pitchFamily="34" charset="0"/>
            </a:endParaRPr>
          </a:p>
        </p:txBody>
      </p:sp>
      <p:grpSp>
        <p:nvGrpSpPr>
          <p:cNvPr id="6" name="Grupa 72"/>
          <p:cNvGrpSpPr/>
          <p:nvPr/>
        </p:nvGrpSpPr>
        <p:grpSpPr>
          <a:xfrm>
            <a:off x="1979712" y="4293096"/>
            <a:ext cx="1368152" cy="424765"/>
            <a:chOff x="3707904" y="4797152"/>
            <a:chExt cx="1368152" cy="424765"/>
          </a:xfrm>
        </p:grpSpPr>
        <p:sp>
          <p:nvSpPr>
            <p:cNvPr id="56" name="Prostokąt zaokrąglony 55"/>
            <p:cNvSpPr/>
            <p:nvPr/>
          </p:nvSpPr>
          <p:spPr bwMode="auto">
            <a:xfrm>
              <a:off x="3707904" y="4941168"/>
              <a:ext cx="1368152" cy="280749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pole tekstowe 291"/>
            <p:cNvSpPr txBox="1">
              <a:spLocks noChangeArrowheads="1"/>
            </p:cNvSpPr>
            <p:nvPr/>
          </p:nvSpPr>
          <p:spPr bwMode="auto">
            <a:xfrm>
              <a:off x="3707904" y="4941168"/>
              <a:ext cx="136815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Cloud Facade (API)</a:t>
              </a:r>
              <a:endParaRPr lang="en-US" sz="1100">
                <a:latin typeface="Calibri" pitchFamily="34" charset="0"/>
              </a:endParaRPr>
            </a:p>
          </p:txBody>
        </p:sp>
        <p:grpSp>
          <p:nvGrpSpPr>
            <p:cNvPr id="9" name="Grupa 69"/>
            <p:cNvGrpSpPr/>
            <p:nvPr/>
          </p:nvGrpSpPr>
          <p:grpSpPr>
            <a:xfrm>
              <a:off x="4211960" y="4797152"/>
              <a:ext cx="72008" cy="144016"/>
              <a:chOff x="3743908" y="3501008"/>
              <a:chExt cx="72008" cy="144016"/>
            </a:xfrm>
          </p:grpSpPr>
          <p:cxnSp>
            <p:nvCxnSpPr>
              <p:cNvPr id="71" name="Łącznik prosty 70"/>
              <p:cNvCxnSpPr/>
              <p:nvPr/>
            </p:nvCxnSpPr>
            <p:spPr>
              <a:xfrm>
                <a:off x="3779912" y="3573016"/>
                <a:ext cx="0" cy="72008"/>
              </a:xfrm>
              <a:prstGeom prst="line">
                <a:avLst/>
              </a:prstGeom>
              <a:ln>
                <a:solidFill>
                  <a:srgbClr val="385D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Elipsa 71"/>
              <p:cNvSpPr/>
              <p:nvPr/>
            </p:nvSpPr>
            <p:spPr>
              <a:xfrm>
                <a:off x="3743908" y="3501008"/>
                <a:ext cx="72008" cy="72009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Prostokąt zaokrąglony 73"/>
          <p:cNvSpPr/>
          <p:nvPr/>
        </p:nvSpPr>
        <p:spPr bwMode="auto">
          <a:xfrm>
            <a:off x="400582" y="5173161"/>
            <a:ext cx="1975174" cy="280749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5" name="pole tekstowe 291"/>
          <p:cNvSpPr txBox="1">
            <a:spLocks noChangeArrowheads="1"/>
          </p:cNvSpPr>
          <p:nvPr/>
        </p:nvSpPr>
        <p:spPr bwMode="auto">
          <a:xfrm>
            <a:off x="400582" y="5173161"/>
            <a:ext cx="197517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Atmosphere AMS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76" name="Prostokąt zaokrąglony 75"/>
          <p:cNvSpPr/>
          <p:nvPr/>
        </p:nvSpPr>
        <p:spPr bwMode="auto">
          <a:xfrm>
            <a:off x="395536" y="5517232"/>
            <a:ext cx="1975174" cy="864095"/>
          </a:xfrm>
          <a:prstGeom prst="roundRect">
            <a:avLst>
              <a:gd name="adj" fmla="val 691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7" name="pole tekstowe 291"/>
          <p:cNvSpPr txBox="1">
            <a:spLocks noChangeArrowheads="1"/>
          </p:cNvSpPr>
          <p:nvPr/>
        </p:nvSpPr>
        <p:spPr bwMode="auto">
          <a:xfrm>
            <a:off x="395536" y="5517232"/>
            <a:ext cx="197517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Atmosphere Internal Registry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78" name="Schemat blokowy: dysk magnetyczny 77"/>
          <p:cNvSpPr/>
          <p:nvPr/>
        </p:nvSpPr>
        <p:spPr>
          <a:xfrm>
            <a:off x="515444" y="5778842"/>
            <a:ext cx="672180" cy="552098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ole tekstowe 291"/>
          <p:cNvSpPr txBox="1">
            <a:spLocks noChangeArrowheads="1"/>
          </p:cNvSpPr>
          <p:nvPr/>
        </p:nvSpPr>
        <p:spPr bwMode="auto">
          <a:xfrm>
            <a:off x="455005" y="5990311"/>
            <a:ext cx="7870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MongoDB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87" name="Prostokąt zaokrąglony 86"/>
          <p:cNvSpPr/>
          <p:nvPr/>
        </p:nvSpPr>
        <p:spPr bwMode="auto">
          <a:xfrm>
            <a:off x="4499992" y="4557450"/>
            <a:ext cx="3455268" cy="1895886"/>
          </a:xfrm>
          <a:prstGeom prst="roundRect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upa 89"/>
          <p:cNvGrpSpPr/>
          <p:nvPr/>
        </p:nvGrpSpPr>
        <p:grpSpPr>
          <a:xfrm>
            <a:off x="3923928" y="5302369"/>
            <a:ext cx="1368152" cy="430887"/>
            <a:chOff x="3707904" y="4941168"/>
            <a:chExt cx="1368152" cy="212003"/>
          </a:xfrm>
        </p:grpSpPr>
        <p:sp>
          <p:nvSpPr>
            <p:cNvPr id="91" name="Prostokąt zaokrąglony 90"/>
            <p:cNvSpPr/>
            <p:nvPr/>
          </p:nvSpPr>
          <p:spPr bwMode="auto">
            <a:xfrm>
              <a:off x="4031940" y="4941168"/>
              <a:ext cx="720080" cy="212003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" name="pole tekstowe 291"/>
            <p:cNvSpPr txBox="1">
              <a:spLocks noChangeArrowheads="1"/>
            </p:cNvSpPr>
            <p:nvPr/>
          </p:nvSpPr>
          <p:spPr bwMode="auto">
            <a:xfrm>
              <a:off x="3707904" y="4941168"/>
              <a:ext cx="1368152" cy="21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OpenStack</a:t>
              </a:r>
            </a:p>
            <a:p>
              <a:pPr algn="ctr"/>
              <a:r>
                <a:rPr lang="pl-PL" sz="1100" smtClean="0">
                  <a:latin typeface="Calibri" pitchFamily="34" charset="0"/>
                </a:rPr>
                <a:t>(API)</a:t>
              </a:r>
              <a:endParaRPr lang="en-US" sz="1100">
                <a:latin typeface="Calibri" pitchFamily="34" charset="0"/>
              </a:endParaRPr>
            </a:p>
          </p:txBody>
        </p:sp>
      </p:grpSp>
      <p:sp>
        <p:nvSpPr>
          <p:cNvPr id="96" name="Prostokąt zaokrąglony 95"/>
          <p:cNvSpPr/>
          <p:nvPr/>
        </p:nvSpPr>
        <p:spPr bwMode="auto">
          <a:xfrm>
            <a:off x="5940152" y="5173161"/>
            <a:ext cx="1615134" cy="817149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7" name="pole tekstowe 291"/>
          <p:cNvSpPr txBox="1">
            <a:spLocks noChangeArrowheads="1"/>
          </p:cNvSpPr>
          <p:nvPr/>
        </p:nvSpPr>
        <p:spPr bwMode="auto">
          <a:xfrm>
            <a:off x="5940152" y="5373216"/>
            <a:ext cx="1656184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Nova management interface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106" name="Elipsa 105"/>
          <p:cNvSpPr/>
          <p:nvPr/>
        </p:nvSpPr>
        <p:spPr>
          <a:xfrm>
            <a:off x="4103948" y="5517232"/>
            <a:ext cx="72008" cy="72009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Łącznik prosty 106"/>
          <p:cNvCxnSpPr/>
          <p:nvPr/>
        </p:nvCxnSpPr>
        <p:spPr>
          <a:xfrm>
            <a:off x="4175956" y="5553237"/>
            <a:ext cx="72008" cy="0"/>
          </a:xfrm>
          <a:prstGeom prst="line">
            <a:avLst/>
          </a:prstGeom>
          <a:ln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a 103"/>
          <p:cNvGrpSpPr/>
          <p:nvPr/>
        </p:nvGrpSpPr>
        <p:grpSpPr>
          <a:xfrm>
            <a:off x="1979712" y="4717861"/>
            <a:ext cx="1224136" cy="461665"/>
            <a:chOff x="1979712" y="4717861"/>
            <a:chExt cx="1224136" cy="461665"/>
          </a:xfrm>
        </p:grpSpPr>
        <p:cxnSp>
          <p:nvCxnSpPr>
            <p:cNvPr id="119" name="Łącznik prosty 84"/>
            <p:cNvCxnSpPr/>
            <p:nvPr/>
          </p:nvCxnSpPr>
          <p:spPr>
            <a:xfrm>
              <a:off x="2080954" y="4717861"/>
              <a:ext cx="0" cy="446614"/>
            </a:xfrm>
            <a:prstGeom prst="straightConnector1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pole tekstowe 291"/>
            <p:cNvSpPr txBox="1">
              <a:spLocks noChangeArrowheads="1"/>
            </p:cNvSpPr>
            <p:nvPr/>
          </p:nvSpPr>
          <p:spPr bwMode="auto">
            <a:xfrm>
              <a:off x="1979712" y="4717861"/>
              <a:ext cx="122413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17. Retrieve ASI status, port mappings and access credentials</a:t>
              </a:r>
              <a:endParaRPr lang="en-US" sz="800">
                <a:latin typeface="Calibri" pitchFamily="34" charset="0"/>
              </a:endParaRPr>
            </a:p>
          </p:txBody>
        </p:sp>
      </p:grpSp>
      <p:grpSp>
        <p:nvGrpSpPr>
          <p:cNvPr id="12" name="Grupa 99"/>
          <p:cNvGrpSpPr/>
          <p:nvPr/>
        </p:nvGrpSpPr>
        <p:grpSpPr>
          <a:xfrm>
            <a:off x="2375756" y="5399966"/>
            <a:ext cx="1193178" cy="621322"/>
            <a:chOff x="2375756" y="5399966"/>
            <a:chExt cx="1193178" cy="621322"/>
          </a:xfrm>
        </p:grpSpPr>
        <p:grpSp>
          <p:nvGrpSpPr>
            <p:cNvPr id="13" name="Grupa 132"/>
            <p:cNvGrpSpPr/>
            <p:nvPr/>
          </p:nvGrpSpPr>
          <p:grpSpPr>
            <a:xfrm>
              <a:off x="2375756" y="5399966"/>
              <a:ext cx="180020" cy="605481"/>
              <a:chOff x="2370711" y="5399965"/>
              <a:chExt cx="113058" cy="248071"/>
            </a:xfrm>
          </p:grpSpPr>
          <p:cxnSp>
            <p:nvCxnSpPr>
              <p:cNvPr id="126" name="Łącznik prosty 84"/>
              <p:cNvCxnSpPr>
                <a:endCxn id="77" idx="3"/>
              </p:cNvCxnSpPr>
              <p:nvPr/>
            </p:nvCxnSpPr>
            <p:spPr>
              <a:xfrm rot="5400000">
                <a:off x="2303204" y="5467472"/>
                <a:ext cx="248071" cy="113058"/>
              </a:xfrm>
              <a:prstGeom prst="bentConnector2">
                <a:avLst/>
              </a:prstGeom>
              <a:ln>
                <a:solidFill>
                  <a:srgbClr val="385D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Łącznik prosty 84"/>
              <p:cNvCxnSpPr/>
              <p:nvPr/>
            </p:nvCxnSpPr>
            <p:spPr>
              <a:xfrm>
                <a:off x="2375756" y="5399966"/>
                <a:ext cx="108012" cy="0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pole tekstowe 291"/>
            <p:cNvSpPr txBox="1">
              <a:spLocks noChangeArrowheads="1"/>
            </p:cNvSpPr>
            <p:nvPr/>
          </p:nvSpPr>
          <p:spPr bwMode="auto">
            <a:xfrm>
              <a:off x="2411760" y="5682734"/>
              <a:ext cx="11571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13. Register ASI as booting/running</a:t>
              </a:r>
              <a:endParaRPr lang="en-US" sz="800">
                <a:latin typeface="Calibri" pitchFamily="34" charset="0"/>
              </a:endParaRPr>
            </a:p>
          </p:txBody>
        </p:sp>
      </p:grpSp>
      <p:grpSp>
        <p:nvGrpSpPr>
          <p:cNvPr id="14" name="Grupa 97"/>
          <p:cNvGrpSpPr/>
          <p:nvPr/>
        </p:nvGrpSpPr>
        <p:grpSpPr>
          <a:xfrm>
            <a:off x="2375756" y="5322694"/>
            <a:ext cx="1728192" cy="338554"/>
            <a:chOff x="2375756" y="5322694"/>
            <a:chExt cx="1728192" cy="338554"/>
          </a:xfrm>
        </p:grpSpPr>
        <p:cxnSp>
          <p:nvCxnSpPr>
            <p:cNvPr id="135" name="Łącznik prosty 84"/>
            <p:cNvCxnSpPr/>
            <p:nvPr/>
          </p:nvCxnSpPr>
          <p:spPr>
            <a:xfrm>
              <a:off x="2375756" y="5339969"/>
              <a:ext cx="1728192" cy="21326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pole tekstowe 291"/>
            <p:cNvSpPr txBox="1">
              <a:spLocks noChangeArrowheads="1"/>
            </p:cNvSpPr>
            <p:nvPr/>
          </p:nvSpPr>
          <p:spPr bwMode="auto">
            <a:xfrm>
              <a:off x="2483768" y="5322694"/>
              <a:ext cx="7971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11. Poll Nova for VM status</a:t>
              </a:r>
              <a:endParaRPr lang="en-US" sz="800">
                <a:latin typeface="Calibri" pitchFamily="34" charset="0"/>
              </a:endParaRPr>
            </a:p>
          </p:txBody>
        </p:sp>
      </p:grpSp>
      <p:sp>
        <p:nvSpPr>
          <p:cNvPr id="141" name="Prostokąt zaokrąglony 140"/>
          <p:cNvSpPr/>
          <p:nvPr/>
        </p:nvSpPr>
        <p:spPr bwMode="auto">
          <a:xfrm>
            <a:off x="5148064" y="2181186"/>
            <a:ext cx="2808312" cy="1895886"/>
          </a:xfrm>
          <a:prstGeom prst="roundRect">
            <a:avLst>
              <a:gd name="adj" fmla="val 6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2" name="Prostokąt zaokrąglony 141"/>
          <p:cNvSpPr/>
          <p:nvPr/>
        </p:nvSpPr>
        <p:spPr bwMode="auto">
          <a:xfrm>
            <a:off x="5256076" y="2276872"/>
            <a:ext cx="1147081" cy="406400"/>
          </a:xfrm>
          <a:prstGeom prst="roundRect">
            <a:avLst/>
          </a:pr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" name="pole tekstowe 291"/>
          <p:cNvSpPr txBox="1">
            <a:spLocks noChangeArrowheads="1"/>
          </p:cNvSpPr>
          <p:nvPr/>
        </p:nvSpPr>
        <p:spPr bwMode="auto">
          <a:xfrm>
            <a:off x="5189115" y="2276872"/>
            <a:ext cx="125509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OpenStack WN</a:t>
            </a:r>
          </a:p>
          <a:p>
            <a:pPr algn="ctr"/>
            <a:r>
              <a:rPr lang="pl-PL" sz="1000" smtClean="0">
                <a:latin typeface="Calibri" pitchFamily="34" charset="0"/>
              </a:rPr>
              <a:t>(10.100.x.x)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200" name="Prostokąt zaokrąglony 199"/>
          <p:cNvSpPr/>
          <p:nvPr/>
        </p:nvSpPr>
        <p:spPr bwMode="auto">
          <a:xfrm>
            <a:off x="5256077" y="2788211"/>
            <a:ext cx="1116124" cy="1216853"/>
          </a:xfrm>
          <a:prstGeom prst="roundRect">
            <a:avLst>
              <a:gd name="adj" fmla="val 691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1" name="pole tekstowe 291"/>
          <p:cNvSpPr txBox="1">
            <a:spLocks noChangeArrowheads="1"/>
          </p:cNvSpPr>
          <p:nvPr/>
        </p:nvSpPr>
        <p:spPr bwMode="auto">
          <a:xfrm>
            <a:off x="5441142" y="2816628"/>
            <a:ext cx="78704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Atomic</a:t>
            </a:r>
          </a:p>
          <a:p>
            <a:pPr algn="ctr"/>
            <a:r>
              <a:rPr lang="pl-PL" sz="1100" smtClean="0">
                <a:latin typeface="Calibri" pitchFamily="34" charset="0"/>
              </a:rPr>
              <a:t>Service</a:t>
            </a:r>
          </a:p>
          <a:p>
            <a:pPr algn="ctr"/>
            <a:r>
              <a:rPr lang="pl-PL" sz="1100" smtClean="0">
                <a:latin typeface="Calibri" pitchFamily="34" charset="0"/>
              </a:rPr>
              <a:t>Instance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204" name="Schemat blokowy: dysk magnetyczny 203"/>
          <p:cNvSpPr/>
          <p:nvPr/>
        </p:nvSpPr>
        <p:spPr>
          <a:xfrm>
            <a:off x="5400094" y="3382055"/>
            <a:ext cx="789564" cy="552098"/>
          </a:xfrm>
          <a:prstGeom prst="flowChartMagneticDisk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pole tekstowe 291"/>
          <p:cNvSpPr txBox="1">
            <a:spLocks noChangeArrowheads="1"/>
          </p:cNvSpPr>
          <p:nvPr/>
        </p:nvSpPr>
        <p:spPr bwMode="auto">
          <a:xfrm>
            <a:off x="5292080" y="3614827"/>
            <a:ext cx="10124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Virtual HDD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93" name="Prostokąt zaokrąglony 92"/>
          <p:cNvSpPr/>
          <p:nvPr/>
        </p:nvSpPr>
        <p:spPr bwMode="auto">
          <a:xfrm>
            <a:off x="6524600" y="3284984"/>
            <a:ext cx="1287759" cy="321638"/>
          </a:xfrm>
          <a:prstGeom prst="roundRect">
            <a:avLst>
              <a:gd name="adj" fmla="val 2171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4" name="pole tekstowe 291"/>
          <p:cNvSpPr txBox="1">
            <a:spLocks noChangeArrowheads="1"/>
          </p:cNvSpPr>
          <p:nvPr/>
        </p:nvSpPr>
        <p:spPr bwMode="auto">
          <a:xfrm>
            <a:off x="6588224" y="3311406"/>
            <a:ext cx="115212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WN hypervisor</a:t>
            </a:r>
            <a:endParaRPr lang="en-US" sz="1100">
              <a:latin typeface="Calibri" pitchFamily="34" charset="0"/>
            </a:endParaRPr>
          </a:p>
        </p:txBody>
      </p:sp>
      <p:grpSp>
        <p:nvGrpSpPr>
          <p:cNvPr id="16" name="Grupa 94"/>
          <p:cNvGrpSpPr/>
          <p:nvPr/>
        </p:nvGrpSpPr>
        <p:grpSpPr>
          <a:xfrm>
            <a:off x="6624227" y="3594502"/>
            <a:ext cx="1404157" cy="1569973"/>
            <a:chOff x="6624227" y="3594502"/>
            <a:chExt cx="1404157" cy="1569973"/>
          </a:xfrm>
        </p:grpSpPr>
        <p:cxnSp>
          <p:nvCxnSpPr>
            <p:cNvPr id="184" name="Łącznik prosty 183"/>
            <p:cNvCxnSpPr/>
            <p:nvPr/>
          </p:nvCxnSpPr>
          <p:spPr>
            <a:xfrm>
              <a:off x="6732240" y="3594502"/>
              <a:ext cx="0" cy="1569973"/>
            </a:xfrm>
            <a:prstGeom prst="line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pole tekstowe 291"/>
            <p:cNvSpPr txBox="1">
              <a:spLocks noChangeArrowheads="1"/>
            </p:cNvSpPr>
            <p:nvPr/>
          </p:nvSpPr>
          <p:spPr bwMode="auto">
            <a:xfrm>
              <a:off x="6624227" y="3594502"/>
              <a:ext cx="140415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9. Report VM is booting</a:t>
              </a:r>
            </a:p>
          </p:txBody>
        </p:sp>
      </p:grpSp>
      <p:grpSp>
        <p:nvGrpSpPr>
          <p:cNvPr id="17" name="Grupa 98"/>
          <p:cNvGrpSpPr/>
          <p:nvPr/>
        </p:nvGrpSpPr>
        <p:grpSpPr>
          <a:xfrm>
            <a:off x="4968044" y="5502423"/>
            <a:ext cx="972109" cy="461665"/>
            <a:chOff x="4968044" y="5502423"/>
            <a:chExt cx="972109" cy="461665"/>
          </a:xfrm>
        </p:grpSpPr>
        <p:cxnSp>
          <p:nvCxnSpPr>
            <p:cNvPr id="176" name="Łącznik prosty 175"/>
            <p:cNvCxnSpPr>
              <a:stCxn id="91" idx="3"/>
            </p:cNvCxnSpPr>
            <p:nvPr/>
          </p:nvCxnSpPr>
          <p:spPr>
            <a:xfrm>
              <a:off x="4968044" y="5517813"/>
              <a:ext cx="972109" cy="0"/>
            </a:xfrm>
            <a:prstGeom prst="line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pole tekstowe 291"/>
            <p:cNvSpPr txBox="1">
              <a:spLocks noChangeArrowheads="1"/>
            </p:cNvSpPr>
            <p:nvPr/>
          </p:nvSpPr>
          <p:spPr bwMode="auto">
            <a:xfrm>
              <a:off x="5076056" y="5502423"/>
              <a:ext cx="797134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12. Delegate query and relay reply</a:t>
              </a:r>
              <a:endParaRPr lang="en-US" sz="800">
                <a:latin typeface="Calibri" pitchFamily="34" charset="0"/>
              </a:endParaRPr>
            </a:p>
          </p:txBody>
        </p:sp>
      </p:grpSp>
      <p:sp>
        <p:nvSpPr>
          <p:cNvPr id="114" name="Prostokąt zaokrąglony 113"/>
          <p:cNvSpPr/>
          <p:nvPr/>
        </p:nvSpPr>
        <p:spPr bwMode="auto">
          <a:xfrm>
            <a:off x="3347864" y="2190139"/>
            <a:ext cx="1373199" cy="1886933"/>
          </a:xfrm>
          <a:prstGeom prst="roundRect">
            <a:avLst>
              <a:gd name="adj" fmla="val 9753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5" name="Prostokąt zaokrąglony 114"/>
          <p:cNvSpPr/>
          <p:nvPr/>
        </p:nvSpPr>
        <p:spPr bwMode="auto">
          <a:xfrm>
            <a:off x="3455876" y="2293422"/>
            <a:ext cx="1147081" cy="406400"/>
          </a:xfrm>
          <a:prstGeom prst="roundRect">
            <a:avLst/>
          </a:pr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6" name="pole tekstowe 291"/>
          <p:cNvSpPr txBox="1">
            <a:spLocks noChangeArrowheads="1"/>
          </p:cNvSpPr>
          <p:nvPr/>
        </p:nvSpPr>
        <p:spPr bwMode="auto">
          <a:xfrm>
            <a:off x="3388915" y="2293422"/>
            <a:ext cx="125509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IP Wrangler host</a:t>
            </a:r>
          </a:p>
          <a:p>
            <a:pPr algn="ctr"/>
            <a:r>
              <a:rPr lang="pl-PL" sz="1000" smtClean="0">
                <a:latin typeface="Calibri" pitchFamily="34" charset="0"/>
              </a:rPr>
              <a:t>(149.156.10.132)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17" name="Prostokąt zaokrąglony 116"/>
          <p:cNvSpPr/>
          <p:nvPr/>
        </p:nvSpPr>
        <p:spPr bwMode="auto">
          <a:xfrm>
            <a:off x="3460923" y="2849361"/>
            <a:ext cx="1142034" cy="1084792"/>
          </a:xfrm>
          <a:prstGeom prst="roundRect">
            <a:avLst>
              <a:gd name="adj" fmla="val 1227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8" name="pole tekstowe 291"/>
          <p:cNvSpPr txBox="1">
            <a:spLocks noChangeArrowheads="1"/>
          </p:cNvSpPr>
          <p:nvPr/>
        </p:nvSpPr>
        <p:spPr bwMode="auto">
          <a:xfrm>
            <a:off x="3435013" y="2852936"/>
            <a:ext cx="11780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DNAT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120" name="Schemat blokowy: dysk magnetyczny 119"/>
          <p:cNvSpPr/>
          <p:nvPr/>
        </p:nvSpPr>
        <p:spPr>
          <a:xfrm>
            <a:off x="3604939" y="3133194"/>
            <a:ext cx="859050" cy="679098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pole tekstowe 291"/>
          <p:cNvSpPr txBox="1">
            <a:spLocks noChangeArrowheads="1"/>
          </p:cNvSpPr>
          <p:nvPr/>
        </p:nvSpPr>
        <p:spPr bwMode="auto">
          <a:xfrm>
            <a:off x="3532931" y="3388930"/>
            <a:ext cx="9980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Port mapping</a:t>
            </a:r>
          </a:p>
          <a:p>
            <a:pPr algn="ctr"/>
            <a:r>
              <a:rPr lang="pl-PL" sz="1000" smtClean="0">
                <a:latin typeface="Calibri" pitchFamily="34" charset="0"/>
              </a:rPr>
              <a:t>table</a:t>
            </a:r>
            <a:endParaRPr lang="en-US" sz="1000">
              <a:latin typeface="Calibri" pitchFamily="34" charset="0"/>
            </a:endParaRPr>
          </a:p>
        </p:txBody>
      </p:sp>
      <p:grpSp>
        <p:nvGrpSpPr>
          <p:cNvPr id="19" name="Grupa 100"/>
          <p:cNvGrpSpPr/>
          <p:nvPr/>
        </p:nvGrpSpPr>
        <p:grpSpPr>
          <a:xfrm>
            <a:off x="2370710" y="3934153"/>
            <a:ext cx="2921370" cy="1344948"/>
            <a:chOff x="2370710" y="3934153"/>
            <a:chExt cx="2921370" cy="1344948"/>
          </a:xfrm>
        </p:grpSpPr>
        <p:cxnSp>
          <p:nvCxnSpPr>
            <p:cNvPr id="123" name="Łącznik prosty 84"/>
            <p:cNvCxnSpPr>
              <a:endCxn id="117" idx="2"/>
            </p:cNvCxnSpPr>
            <p:nvPr/>
          </p:nvCxnSpPr>
          <p:spPr>
            <a:xfrm flipV="1">
              <a:off x="2370710" y="3934153"/>
              <a:ext cx="1661230" cy="1344948"/>
            </a:xfrm>
            <a:prstGeom prst="bentConnector2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pole tekstowe 291"/>
            <p:cNvSpPr txBox="1">
              <a:spLocks noChangeArrowheads="1"/>
            </p:cNvSpPr>
            <p:nvPr/>
          </p:nvSpPr>
          <p:spPr bwMode="auto">
            <a:xfrm>
              <a:off x="3887922" y="4123819"/>
              <a:ext cx="140415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14. Configure DNAT to enable port forwarding</a:t>
              </a:r>
              <a:endParaRPr lang="en-US" sz="800">
                <a:latin typeface="Calibri" pitchFamily="34" charset="0"/>
              </a:endParaRPr>
            </a:p>
          </p:txBody>
        </p:sp>
      </p:grpSp>
      <p:grpSp>
        <p:nvGrpSpPr>
          <p:cNvPr id="20" name="Grupa 102"/>
          <p:cNvGrpSpPr/>
          <p:nvPr/>
        </p:nvGrpSpPr>
        <p:grpSpPr>
          <a:xfrm>
            <a:off x="2180010" y="3594296"/>
            <a:ext cx="1095846" cy="779519"/>
            <a:chOff x="2180010" y="3594296"/>
            <a:chExt cx="1095846" cy="779519"/>
          </a:xfrm>
        </p:grpSpPr>
        <p:cxnSp>
          <p:nvCxnSpPr>
            <p:cNvPr id="85" name="Łącznik prosty 84"/>
            <p:cNvCxnSpPr>
              <a:stCxn id="30" idx="3"/>
              <a:endCxn id="72" idx="0"/>
            </p:cNvCxnSpPr>
            <p:nvPr/>
          </p:nvCxnSpPr>
          <p:spPr>
            <a:xfrm>
              <a:off x="2180010" y="3594296"/>
              <a:ext cx="339762" cy="698800"/>
            </a:xfrm>
            <a:prstGeom prst="bentConnector2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pole tekstowe 291"/>
            <p:cNvSpPr txBox="1">
              <a:spLocks noChangeArrowheads="1"/>
            </p:cNvSpPr>
            <p:nvPr/>
          </p:nvSpPr>
          <p:spPr bwMode="auto">
            <a:xfrm>
              <a:off x="2478722" y="3789040"/>
              <a:ext cx="79713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16. Poll</a:t>
              </a:r>
            </a:p>
            <a:p>
              <a:pPr algn="ctr"/>
              <a:r>
                <a:rPr lang="pl-PL" sz="800" smtClean="0">
                  <a:latin typeface="Calibri" pitchFamily="34" charset="0"/>
                </a:rPr>
                <a:t>for ASI status</a:t>
              </a:r>
            </a:p>
            <a:p>
              <a:pPr algn="ctr"/>
              <a:r>
                <a:rPr lang="pl-PL" sz="800" smtClean="0">
                  <a:latin typeface="Calibri" pitchFamily="34" charset="0"/>
                </a:rPr>
                <a:t>and update view</a:t>
              </a:r>
            </a:p>
          </p:txBody>
        </p:sp>
      </p:grpSp>
      <p:sp>
        <p:nvSpPr>
          <p:cNvPr id="132" name="Prostokąt zaokrąglony 131"/>
          <p:cNvSpPr/>
          <p:nvPr/>
        </p:nvSpPr>
        <p:spPr bwMode="auto">
          <a:xfrm>
            <a:off x="657850" y="3573016"/>
            <a:ext cx="1423104" cy="239276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" name="pole tekstowe 291"/>
          <p:cNvSpPr txBox="1">
            <a:spLocks noChangeArrowheads="1"/>
          </p:cNvSpPr>
          <p:nvPr/>
        </p:nvSpPr>
        <p:spPr bwMode="auto">
          <a:xfrm>
            <a:off x="665016" y="3576185"/>
            <a:ext cx="13681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ASI details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84" name="Content Placeholder 2"/>
          <p:cNvSpPr>
            <a:spLocks noGrp="1"/>
          </p:cNvSpPr>
          <p:nvPr>
            <p:ph idx="1"/>
          </p:nvPr>
        </p:nvSpPr>
        <p:spPr>
          <a:xfrm>
            <a:off x="2262698" y="1226552"/>
            <a:ext cx="6392892" cy="703675"/>
          </a:xfrm>
        </p:spPr>
        <p:txBody>
          <a:bodyPr>
            <a:noAutofit/>
          </a:bodyPr>
          <a:lstStyle/>
          <a:p>
            <a:r>
              <a:rPr lang="pl-PL" sz="1600" b="1" smtClean="0"/>
              <a:t>Atmosphere</a:t>
            </a:r>
            <a:r>
              <a:rPr lang="pl-PL" sz="1600" smtClean="0"/>
              <a:t> takes care of interpreting user requests and managing the underlying cloud platform.</a:t>
            </a:r>
          </a:p>
          <a:p>
            <a:r>
              <a:rPr lang="pl-PL" sz="1600" smtClean="0"/>
              <a:t>The platform now honors resource allocation requests.</a:t>
            </a:r>
          </a:p>
        </p:txBody>
      </p:sp>
      <p:sp>
        <p:nvSpPr>
          <p:cNvPr id="86" name="pole tekstowe 291"/>
          <p:cNvSpPr txBox="1">
            <a:spLocks noChangeArrowheads="1"/>
          </p:cNvSpPr>
          <p:nvPr/>
        </p:nvSpPr>
        <p:spPr bwMode="auto">
          <a:xfrm>
            <a:off x="2383789" y="5990310"/>
            <a:ext cx="11571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800" smtClean="0">
                <a:latin typeface="Calibri" pitchFamily="34" charset="0"/>
              </a:rPr>
              <a:t>15. Register port mappings for this ASI</a:t>
            </a:r>
            <a:endParaRPr lang="en-US" sz="800">
              <a:latin typeface="Calibri" pitchFamily="34" charset="0"/>
            </a:endParaRPr>
          </a:p>
        </p:txBody>
      </p:sp>
      <p:sp>
        <p:nvSpPr>
          <p:cNvPr id="90" name="pole tekstowe 291"/>
          <p:cNvSpPr txBox="1">
            <a:spLocks noChangeArrowheads="1"/>
          </p:cNvSpPr>
          <p:nvPr/>
        </p:nvSpPr>
        <p:spPr bwMode="auto">
          <a:xfrm>
            <a:off x="6624227" y="3717032"/>
            <a:ext cx="140415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800" smtClean="0">
                <a:latin typeface="Calibri" pitchFamily="34" charset="0"/>
              </a:rPr>
              <a:t>10. Report VM is running</a:t>
            </a:r>
            <a:endParaRPr lang="en-US" sz="800">
              <a:latin typeface="Calibri" pitchFamily="34" charset="0"/>
            </a:endParaRPr>
          </a:p>
        </p:txBody>
      </p:sp>
      <p:sp>
        <p:nvSpPr>
          <p:cNvPr id="105" name="Prostokąt zaokrąglony 104"/>
          <p:cNvSpPr/>
          <p:nvPr/>
        </p:nvSpPr>
        <p:spPr bwMode="auto">
          <a:xfrm>
            <a:off x="4788024" y="4653136"/>
            <a:ext cx="1368152" cy="406400"/>
          </a:xfrm>
          <a:prstGeom prst="roundRect">
            <a:avLst/>
          </a:pr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8" name="pole tekstowe 291"/>
          <p:cNvSpPr txBox="1">
            <a:spLocks noChangeArrowheads="1"/>
          </p:cNvSpPr>
          <p:nvPr/>
        </p:nvSpPr>
        <p:spPr bwMode="auto">
          <a:xfrm>
            <a:off x="4716016" y="4653136"/>
            <a:ext cx="151216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Nova Head Node</a:t>
            </a:r>
          </a:p>
          <a:p>
            <a:pPr algn="ctr"/>
            <a:r>
              <a:rPr lang="pl-PL" sz="1000" smtClean="0">
                <a:latin typeface="Calibri" pitchFamily="34" charset="0"/>
              </a:rPr>
              <a:t>(149.156.10.132)</a:t>
            </a:r>
            <a:endParaRPr lang="en-US" sz="1000">
              <a:latin typeface="Calibri" pitchFamily="34" charset="0"/>
            </a:endParaRPr>
          </a:p>
        </p:txBody>
      </p:sp>
      <p:grpSp>
        <p:nvGrpSpPr>
          <p:cNvPr id="23" name="Grupa 108"/>
          <p:cNvGrpSpPr/>
          <p:nvPr/>
        </p:nvGrpSpPr>
        <p:grpSpPr>
          <a:xfrm>
            <a:off x="1079612" y="5767803"/>
            <a:ext cx="1206464" cy="563137"/>
            <a:chOff x="1079612" y="5767803"/>
            <a:chExt cx="1206464" cy="563137"/>
          </a:xfrm>
        </p:grpSpPr>
        <p:sp>
          <p:nvSpPr>
            <p:cNvPr id="110" name="Prostokąt zaokrąglony 109"/>
            <p:cNvSpPr/>
            <p:nvPr/>
          </p:nvSpPr>
          <p:spPr bwMode="auto">
            <a:xfrm>
              <a:off x="1289373" y="5767803"/>
              <a:ext cx="996703" cy="237644"/>
            </a:xfrm>
            <a:prstGeom prst="roundRect">
              <a:avLst/>
            </a:prstGeom>
            <a:solidFill>
              <a:schemeClr val="bg1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1" name="pole tekstowe 303"/>
            <p:cNvSpPr txBox="1">
              <a:spLocks noChangeArrowheads="1"/>
            </p:cNvSpPr>
            <p:nvPr/>
          </p:nvSpPr>
          <p:spPr bwMode="auto">
            <a:xfrm>
              <a:off x="1259632" y="5767803"/>
              <a:ext cx="1026444" cy="237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000" smtClean="0">
                  <a:latin typeface="Calibri" pitchFamily="34" charset="0"/>
                </a:rPr>
                <a:t>Comp. model</a:t>
              </a:r>
              <a:endParaRPr lang="pl-PL" sz="1000">
                <a:latin typeface="Calibri" pitchFamily="34" charset="0"/>
              </a:endParaRPr>
            </a:p>
          </p:txBody>
        </p:sp>
        <p:sp>
          <p:nvSpPr>
            <p:cNvPr id="112" name="Prostokąt zaokrąglony 111"/>
            <p:cNvSpPr/>
            <p:nvPr/>
          </p:nvSpPr>
          <p:spPr bwMode="auto">
            <a:xfrm>
              <a:off x="1289373" y="6093296"/>
              <a:ext cx="996703" cy="237644"/>
            </a:xfrm>
            <a:prstGeom prst="roundRect">
              <a:avLst/>
            </a:prstGeom>
            <a:solidFill>
              <a:schemeClr val="bg1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4" name="pole tekstowe 303"/>
            <p:cNvSpPr txBox="1">
              <a:spLocks noChangeArrowheads="1"/>
            </p:cNvSpPr>
            <p:nvPr/>
          </p:nvSpPr>
          <p:spPr bwMode="auto">
            <a:xfrm>
              <a:off x="1079612" y="6093296"/>
              <a:ext cx="1116124" cy="237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000" smtClean="0">
                  <a:latin typeface="Calibri" pitchFamily="34" charset="0"/>
                </a:rPr>
                <a:t>Keystore</a:t>
              </a:r>
              <a:endParaRPr lang="pl-PL" sz="1000">
                <a:latin typeface="Calibri" pitchFamily="34" charset="0"/>
              </a:endParaRPr>
            </a:p>
          </p:txBody>
        </p:sp>
      </p:grpSp>
      <p:grpSp>
        <p:nvGrpSpPr>
          <p:cNvPr id="24" name="Grupa 127"/>
          <p:cNvGrpSpPr/>
          <p:nvPr/>
        </p:nvGrpSpPr>
        <p:grpSpPr>
          <a:xfrm>
            <a:off x="1907704" y="6121140"/>
            <a:ext cx="288032" cy="164829"/>
            <a:chOff x="1354990" y="5898414"/>
            <a:chExt cx="336690" cy="192674"/>
          </a:xfrm>
        </p:grpSpPr>
        <p:pic>
          <p:nvPicPr>
            <p:cNvPr id="129" name="Obraz 128" descr="public_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4990" y="5898414"/>
              <a:ext cx="192674" cy="192674"/>
            </a:xfrm>
            <a:prstGeom prst="rect">
              <a:avLst/>
            </a:prstGeom>
          </p:spPr>
        </p:pic>
        <p:pic>
          <p:nvPicPr>
            <p:cNvPr id="131" name="Obraz 130" descr="public_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998" y="5898414"/>
              <a:ext cx="192674" cy="192674"/>
            </a:xfrm>
            <a:prstGeom prst="rect">
              <a:avLst/>
            </a:prstGeom>
          </p:spPr>
        </p:pic>
        <p:pic>
          <p:nvPicPr>
            <p:cNvPr id="136" name="Obraz 135" descr="public_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9006" y="5898414"/>
              <a:ext cx="192674" cy="192674"/>
            </a:xfrm>
            <a:prstGeom prst="rect">
              <a:avLst/>
            </a:prstGeom>
          </p:spPr>
        </p:pic>
      </p:grpSp>
      <p:sp>
        <p:nvSpPr>
          <p:cNvPr id="138" name="Title 1"/>
          <p:cNvSpPr txBox="1">
            <a:spLocks/>
          </p:cNvSpPr>
          <p:nvPr/>
        </p:nvSpPr>
        <p:spPr>
          <a:xfrm>
            <a:off x="1944216" y="44624"/>
            <a:ext cx="52200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Instantiating an Atomic Service Template (2/2)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380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803955" y="44624"/>
            <a:ext cx="5864389" cy="1143000"/>
          </a:xfrm>
        </p:spPr>
        <p:txBody>
          <a:bodyPr/>
          <a:lstStyle/>
          <a:p>
            <a:r>
              <a:rPr lang="pl-PL" sz="2400" smtClean="0"/>
              <a:t>Obtaining access to Atomic Service Instance in development mode</a:t>
            </a:r>
            <a:endParaRPr lang="en-US" sz="2400" dirty="0" smtClean="0"/>
          </a:p>
        </p:txBody>
      </p:sp>
      <p:grpSp>
        <p:nvGrpSpPr>
          <p:cNvPr id="2" name="Grupa 18"/>
          <p:cNvGrpSpPr/>
          <p:nvPr/>
        </p:nvGrpSpPr>
        <p:grpSpPr>
          <a:xfrm>
            <a:off x="1115616" y="2172842"/>
            <a:ext cx="783431" cy="849371"/>
            <a:chOff x="656729" y="2468563"/>
            <a:chExt cx="783431" cy="849371"/>
          </a:xfrm>
        </p:grpSpPr>
        <p:sp>
          <p:nvSpPr>
            <p:cNvPr id="7" name="pole tekstowe 191"/>
            <p:cNvSpPr txBox="1">
              <a:spLocks noChangeArrowheads="1"/>
            </p:cNvSpPr>
            <p:nvPr/>
          </p:nvSpPr>
          <p:spPr bwMode="auto">
            <a:xfrm>
              <a:off x="656729" y="3056312"/>
              <a:ext cx="783431" cy="261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100">
                  <a:latin typeface="Calibri" pitchFamily="34" charset="0"/>
                </a:rPr>
                <a:t>Developer</a:t>
              </a:r>
            </a:p>
          </p:txBody>
        </p:sp>
        <p:sp>
          <p:nvSpPr>
            <p:cNvPr id="8" name="Prostokąt zaokrąglony 7"/>
            <p:cNvSpPr/>
            <p:nvPr/>
          </p:nvSpPr>
          <p:spPr bwMode="auto">
            <a:xfrm>
              <a:off x="721816" y="2468563"/>
              <a:ext cx="654050" cy="849312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5" name="Obraz 199" descr="admin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6001" y="2554000"/>
              <a:ext cx="394424" cy="50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a 37"/>
          <p:cNvGrpSpPr/>
          <p:nvPr/>
        </p:nvGrpSpPr>
        <p:grpSpPr>
          <a:xfrm>
            <a:off x="539552" y="3814300"/>
            <a:ext cx="2069171" cy="1656185"/>
            <a:chOff x="414596" y="3284984"/>
            <a:chExt cx="2069171" cy="1656185"/>
          </a:xfrm>
        </p:grpSpPr>
        <p:sp>
          <p:nvSpPr>
            <p:cNvPr id="25" name="Prostokąt zaokrąglony 24"/>
            <p:cNvSpPr/>
            <p:nvPr/>
          </p:nvSpPr>
          <p:spPr bwMode="auto">
            <a:xfrm>
              <a:off x="414596" y="3429001"/>
              <a:ext cx="2069171" cy="1512168"/>
            </a:xfrm>
            <a:prstGeom prst="roundRect">
              <a:avLst>
                <a:gd name="adj" fmla="val 62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" name="Grupa 289"/>
            <p:cNvGrpSpPr>
              <a:grpSpLocks/>
            </p:cNvGrpSpPr>
            <p:nvPr/>
          </p:nvGrpSpPr>
          <p:grpSpPr bwMode="auto">
            <a:xfrm>
              <a:off x="748918" y="3284984"/>
              <a:ext cx="1537886" cy="277000"/>
              <a:chOff x="2392910" y="1835620"/>
              <a:chExt cx="2191279" cy="305238"/>
            </a:xfrm>
          </p:grpSpPr>
          <p:sp>
            <p:nvSpPr>
              <p:cNvPr id="21" name="Prostokąt zaokrąglony 20"/>
              <p:cNvSpPr/>
              <p:nvPr/>
            </p:nvSpPr>
            <p:spPr bwMode="auto">
              <a:xfrm>
                <a:off x="2392910" y="1835620"/>
                <a:ext cx="2061519" cy="3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pole tekstowe 291"/>
              <p:cNvSpPr txBox="1">
                <a:spLocks noChangeArrowheads="1"/>
              </p:cNvSpPr>
              <p:nvPr/>
            </p:nvSpPr>
            <p:spPr bwMode="auto">
              <a:xfrm>
                <a:off x="2402397" y="1835620"/>
                <a:ext cx="2181792" cy="288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l-PL" sz="1100">
                    <a:latin typeface="Calibri" pitchFamily="34" charset="0"/>
                  </a:rPr>
                  <a:t>VPH-Share Master </a:t>
                </a:r>
                <a:r>
                  <a:rPr lang="pl-PL" sz="1100" smtClean="0">
                    <a:latin typeface="Calibri" pitchFamily="34" charset="0"/>
                  </a:rPr>
                  <a:t>Int.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  <p:grpSp>
          <p:nvGrpSpPr>
            <p:cNvPr id="5" name="Grupa 28"/>
            <p:cNvGrpSpPr/>
            <p:nvPr/>
          </p:nvGrpSpPr>
          <p:grpSpPr>
            <a:xfrm>
              <a:off x="467544" y="3717032"/>
              <a:ext cx="1958230" cy="1080120"/>
              <a:chOff x="467544" y="4168775"/>
              <a:chExt cx="1958230" cy="1080120"/>
            </a:xfrm>
          </p:grpSpPr>
          <p:sp>
            <p:nvSpPr>
              <p:cNvPr id="27" name="Prostokąt zaokrąglony 300"/>
              <p:cNvSpPr/>
              <p:nvPr/>
            </p:nvSpPr>
            <p:spPr bwMode="auto">
              <a:xfrm>
                <a:off x="526554" y="4168775"/>
                <a:ext cx="1827212" cy="1080120"/>
              </a:xfrm>
              <a:prstGeom prst="roundRect">
                <a:avLst>
                  <a:gd name="adj" fmla="val 8067"/>
                </a:avLst>
              </a:prstGeom>
              <a:noFill/>
              <a:ln w="95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45" tIns="41473" rIns="82945" bIns="41473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pole tekstowe 303"/>
              <p:cNvSpPr txBox="1">
                <a:spLocks noChangeArrowheads="1"/>
              </p:cNvSpPr>
              <p:nvPr/>
            </p:nvSpPr>
            <p:spPr bwMode="auto">
              <a:xfrm>
                <a:off x="467544" y="4168775"/>
                <a:ext cx="1958230" cy="25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smtClean="0">
                    <a:latin typeface="Calibri" pitchFamily="34" charset="0"/>
                  </a:rPr>
                  <a:t>Cloud Manager</a:t>
                </a:r>
                <a:endParaRPr lang="pl-PL" sz="1100">
                  <a:latin typeface="Calibri" pitchFamily="34" charset="0"/>
                </a:endParaRPr>
              </a:p>
            </p:txBody>
          </p:sp>
        </p:grpSp>
        <p:sp>
          <p:nvSpPr>
            <p:cNvPr id="30" name="Prostokąt zaokrąglony 300"/>
            <p:cNvSpPr/>
            <p:nvPr/>
          </p:nvSpPr>
          <p:spPr bwMode="auto">
            <a:xfrm>
              <a:off x="630620" y="4005064"/>
              <a:ext cx="1640458" cy="648072"/>
            </a:xfrm>
            <a:prstGeom prst="roundRect">
              <a:avLst>
                <a:gd name="adj" fmla="val 11943"/>
              </a:avLst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pole tekstowe 303"/>
            <p:cNvSpPr txBox="1">
              <a:spLocks noChangeArrowheads="1"/>
            </p:cNvSpPr>
            <p:nvPr/>
          </p:nvSpPr>
          <p:spPr bwMode="auto">
            <a:xfrm>
              <a:off x="683568" y="4005064"/>
              <a:ext cx="1561530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Development Mode</a:t>
              </a:r>
              <a:endParaRPr lang="pl-PL" sz="1100">
                <a:latin typeface="Calibri" pitchFamily="34" charset="0"/>
              </a:endParaRPr>
            </a:p>
          </p:txBody>
        </p:sp>
      </p:grpSp>
      <p:sp>
        <p:nvSpPr>
          <p:cNvPr id="141" name="Prostokąt zaokrąglony 140"/>
          <p:cNvSpPr/>
          <p:nvPr/>
        </p:nvSpPr>
        <p:spPr bwMode="auto">
          <a:xfrm>
            <a:off x="6480213" y="1340768"/>
            <a:ext cx="2340259" cy="2223804"/>
          </a:xfrm>
          <a:prstGeom prst="roundRect">
            <a:avLst>
              <a:gd name="adj" fmla="val 6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2" name="Prostokąt zaokrąglony 141"/>
          <p:cNvSpPr/>
          <p:nvPr/>
        </p:nvSpPr>
        <p:spPr bwMode="auto">
          <a:xfrm>
            <a:off x="6635438" y="1412776"/>
            <a:ext cx="2041018" cy="400110"/>
          </a:xfrm>
          <a:prstGeom prst="roundRect">
            <a:avLst/>
          </a:pr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" name="pole tekstowe 291"/>
          <p:cNvSpPr txBox="1">
            <a:spLocks noChangeArrowheads="1"/>
          </p:cNvSpPr>
          <p:nvPr/>
        </p:nvSpPr>
        <p:spPr bwMode="auto">
          <a:xfrm>
            <a:off x="6773290" y="1412776"/>
            <a:ext cx="18462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OpenStack WN (10.100.x.x) KVM hypervisor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200" name="Prostokąt zaokrąglony 199"/>
          <p:cNvSpPr/>
          <p:nvPr/>
        </p:nvSpPr>
        <p:spPr bwMode="auto">
          <a:xfrm>
            <a:off x="6660232" y="1916831"/>
            <a:ext cx="2016224" cy="1537429"/>
          </a:xfrm>
          <a:prstGeom prst="roundRect">
            <a:avLst>
              <a:gd name="adj" fmla="val 5091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1" name="pole tekstowe 291"/>
          <p:cNvSpPr txBox="1">
            <a:spLocks noChangeArrowheads="1"/>
          </p:cNvSpPr>
          <p:nvPr/>
        </p:nvSpPr>
        <p:spPr bwMode="auto">
          <a:xfrm>
            <a:off x="6635438" y="1916832"/>
            <a:ext cx="1984149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50" smtClean="0">
                <a:latin typeface="Calibri" pitchFamily="34" charset="0"/>
              </a:rPr>
              <a:t>Atomic Service Instance</a:t>
            </a:r>
          </a:p>
          <a:p>
            <a:pPr algn="ctr"/>
            <a:r>
              <a:rPr lang="pl-PL" sz="1050" smtClean="0">
                <a:latin typeface="Calibri" pitchFamily="34" charset="0"/>
              </a:rPr>
              <a:t>(Virtual Machine)</a:t>
            </a:r>
            <a:endParaRPr lang="en-US" sz="1050">
              <a:latin typeface="Calibri" pitchFamily="34" charset="0"/>
            </a:endParaRPr>
          </a:p>
        </p:txBody>
      </p:sp>
      <p:sp>
        <p:nvSpPr>
          <p:cNvPr id="204" name="Schemat blokowy: dysk magnetyczny 203"/>
          <p:cNvSpPr/>
          <p:nvPr/>
        </p:nvSpPr>
        <p:spPr>
          <a:xfrm>
            <a:off x="7845842" y="2636912"/>
            <a:ext cx="576064" cy="552098"/>
          </a:xfrm>
          <a:prstGeom prst="flowChartMagneticDisk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pole tekstowe 291"/>
          <p:cNvSpPr txBox="1">
            <a:spLocks noChangeArrowheads="1"/>
          </p:cNvSpPr>
          <p:nvPr/>
        </p:nvSpPr>
        <p:spPr bwMode="auto">
          <a:xfrm>
            <a:off x="7845842" y="2788900"/>
            <a:ext cx="57606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Virtual</a:t>
            </a:r>
          </a:p>
          <a:p>
            <a:pPr algn="ctr"/>
            <a:r>
              <a:rPr lang="pl-PL" sz="1000" smtClean="0">
                <a:latin typeface="Calibri" pitchFamily="34" charset="0"/>
              </a:rPr>
              <a:t>HDD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14" name="Prostokąt zaokrąglony 113"/>
          <p:cNvSpPr/>
          <p:nvPr/>
        </p:nvSpPr>
        <p:spPr bwMode="auto">
          <a:xfrm>
            <a:off x="3322000" y="1567328"/>
            <a:ext cx="2335168" cy="1886933"/>
          </a:xfrm>
          <a:prstGeom prst="roundRect">
            <a:avLst>
              <a:gd name="adj" fmla="val 6869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5" name="Prostokąt zaokrąglony 114"/>
          <p:cNvSpPr/>
          <p:nvPr/>
        </p:nvSpPr>
        <p:spPr bwMode="auto">
          <a:xfrm>
            <a:off x="3414825" y="1670611"/>
            <a:ext cx="1147081" cy="406400"/>
          </a:xfrm>
          <a:prstGeom prst="roundRect">
            <a:avLst/>
          </a:pr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6" name="pole tekstowe 291"/>
          <p:cNvSpPr txBox="1">
            <a:spLocks noChangeArrowheads="1"/>
          </p:cNvSpPr>
          <p:nvPr/>
        </p:nvSpPr>
        <p:spPr bwMode="auto">
          <a:xfrm>
            <a:off x="3347864" y="1670611"/>
            <a:ext cx="125509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IP Wrangler host</a:t>
            </a:r>
          </a:p>
          <a:p>
            <a:pPr algn="ctr"/>
            <a:r>
              <a:rPr lang="pl-PL" sz="1000" smtClean="0">
                <a:latin typeface="Calibri" pitchFamily="34" charset="0"/>
              </a:rPr>
              <a:t>(149.156.10.131)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17" name="Prostokąt zaokrąglony 116"/>
          <p:cNvSpPr/>
          <p:nvPr/>
        </p:nvSpPr>
        <p:spPr bwMode="auto">
          <a:xfrm>
            <a:off x="4397027" y="2226550"/>
            <a:ext cx="1142034" cy="1084792"/>
          </a:xfrm>
          <a:prstGeom prst="roundRect">
            <a:avLst>
              <a:gd name="adj" fmla="val 1227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8" name="pole tekstowe 291"/>
          <p:cNvSpPr txBox="1">
            <a:spLocks noChangeArrowheads="1"/>
          </p:cNvSpPr>
          <p:nvPr/>
        </p:nvSpPr>
        <p:spPr bwMode="auto">
          <a:xfrm>
            <a:off x="4371117" y="2230125"/>
            <a:ext cx="1178038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IP Wrangler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120" name="Schemat blokowy: dysk magnetyczny 119"/>
          <p:cNvSpPr/>
          <p:nvPr/>
        </p:nvSpPr>
        <p:spPr>
          <a:xfrm>
            <a:off x="4541043" y="2510383"/>
            <a:ext cx="859050" cy="679098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pole tekstowe 291"/>
          <p:cNvSpPr txBox="1">
            <a:spLocks noChangeArrowheads="1"/>
          </p:cNvSpPr>
          <p:nvPr/>
        </p:nvSpPr>
        <p:spPr bwMode="auto">
          <a:xfrm>
            <a:off x="4469035" y="2766119"/>
            <a:ext cx="99801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Port mapping</a:t>
            </a:r>
          </a:p>
          <a:p>
            <a:pPr algn="ctr"/>
            <a:r>
              <a:rPr lang="pl-PL" sz="1000" smtClean="0">
                <a:latin typeface="Calibri" pitchFamily="34" charset="0"/>
              </a:rPr>
              <a:t>table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32" name="Prostokąt zaokrąglony 131"/>
          <p:cNvSpPr/>
          <p:nvPr/>
        </p:nvSpPr>
        <p:spPr bwMode="auto">
          <a:xfrm>
            <a:off x="873874" y="4837136"/>
            <a:ext cx="1423104" cy="239276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3" name="pole tekstowe 291"/>
          <p:cNvSpPr txBox="1">
            <a:spLocks noChangeArrowheads="1"/>
          </p:cNvSpPr>
          <p:nvPr/>
        </p:nvSpPr>
        <p:spPr bwMode="auto">
          <a:xfrm>
            <a:off x="881040" y="4840305"/>
            <a:ext cx="1368152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ASI metadata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86" name="Prostokąt zaokrąglony 85"/>
          <p:cNvSpPr/>
          <p:nvPr/>
        </p:nvSpPr>
        <p:spPr bwMode="auto">
          <a:xfrm>
            <a:off x="2936679" y="2230124"/>
            <a:ext cx="833139" cy="792029"/>
          </a:xfrm>
          <a:prstGeom prst="roundRect">
            <a:avLst>
              <a:gd name="adj" fmla="val 1227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0" name="pole tekstowe 291"/>
          <p:cNvSpPr txBox="1">
            <a:spLocks noChangeArrowheads="1"/>
          </p:cNvSpPr>
          <p:nvPr/>
        </p:nvSpPr>
        <p:spPr bwMode="auto">
          <a:xfrm>
            <a:off x="2843808" y="2258542"/>
            <a:ext cx="99801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Standard IP stack   (accessible via public IP)</a:t>
            </a:r>
            <a:endParaRPr lang="en-US" sz="1000">
              <a:latin typeface="Calibri" pitchFamily="34" charset="0"/>
            </a:endParaRPr>
          </a:p>
        </p:txBody>
      </p:sp>
      <p:grpSp>
        <p:nvGrpSpPr>
          <p:cNvPr id="6" name="Grupa 43"/>
          <p:cNvGrpSpPr/>
          <p:nvPr/>
        </p:nvGrpSpPr>
        <p:grpSpPr>
          <a:xfrm>
            <a:off x="1547664" y="3012340"/>
            <a:ext cx="1600638" cy="792146"/>
            <a:chOff x="1547664" y="3022154"/>
            <a:chExt cx="1600638" cy="792146"/>
          </a:xfrm>
        </p:grpSpPr>
        <p:sp>
          <p:nvSpPr>
            <p:cNvPr id="130" name="pole tekstowe 291"/>
            <p:cNvSpPr txBox="1">
              <a:spLocks noChangeArrowheads="1"/>
            </p:cNvSpPr>
            <p:nvPr/>
          </p:nvSpPr>
          <p:spPr bwMode="auto">
            <a:xfrm>
              <a:off x="1568424" y="3337189"/>
              <a:ext cx="157987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1. Look up ASI details (including IP Wrangler IP, port mappings and access credentials, if needed)</a:t>
              </a:r>
            </a:p>
          </p:txBody>
        </p:sp>
        <p:cxnSp>
          <p:nvCxnSpPr>
            <p:cNvPr id="104" name="Łącznik prosty 84"/>
            <p:cNvCxnSpPr/>
            <p:nvPr/>
          </p:nvCxnSpPr>
          <p:spPr>
            <a:xfrm>
              <a:off x="1547664" y="3022154"/>
              <a:ext cx="0" cy="792146"/>
            </a:xfrm>
            <a:prstGeom prst="straightConnector1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4" name="Content Placeholder 2"/>
          <p:cNvSpPr>
            <a:spLocks noGrp="1"/>
          </p:cNvSpPr>
          <p:nvPr>
            <p:ph idx="1"/>
          </p:nvPr>
        </p:nvSpPr>
        <p:spPr>
          <a:xfrm>
            <a:off x="2807804" y="4091300"/>
            <a:ext cx="6120680" cy="1774939"/>
          </a:xfrm>
        </p:spPr>
        <p:txBody>
          <a:bodyPr>
            <a:noAutofit/>
          </a:bodyPr>
          <a:lstStyle/>
          <a:p>
            <a:r>
              <a:rPr lang="pl-PL" sz="1600" b="1" smtClean="0"/>
              <a:t>Note:</a:t>
            </a:r>
            <a:r>
              <a:rPr lang="pl-PL" sz="1600" smtClean="0"/>
              <a:t> Atomic Service Instances typically do not have public IPs</a:t>
            </a:r>
          </a:p>
          <a:p>
            <a:r>
              <a:rPr lang="pl-PL" sz="1600" smtClean="0"/>
              <a:t>The role of the IP Wrangler is to facilitate user interaction on arbitrary ports (e.g. SSH, VNC etc.) with VMs deployed on a computing cluster (such as is the case at CYFRONET)</a:t>
            </a:r>
          </a:p>
          <a:p>
            <a:r>
              <a:rPr lang="pl-PL" sz="1600" smtClean="0"/>
              <a:t>Accessing Atomic Service Instances in development mode requires the user to present his/her private key</a:t>
            </a:r>
          </a:p>
          <a:p>
            <a:r>
              <a:rPr lang="pl-PL" sz="1600" smtClean="0"/>
              <a:t>The preinjected public key enables the SSH server residing on the ASI to perform user authentication</a:t>
            </a:r>
            <a:endParaRPr lang="en-GB" sz="1600" dirty="0" smtClean="0"/>
          </a:p>
        </p:txBody>
      </p:sp>
      <p:grpSp>
        <p:nvGrpSpPr>
          <p:cNvPr id="9" name="Grupa 72"/>
          <p:cNvGrpSpPr/>
          <p:nvPr/>
        </p:nvGrpSpPr>
        <p:grpSpPr>
          <a:xfrm>
            <a:off x="1691680" y="2518157"/>
            <a:ext cx="1416066" cy="646803"/>
            <a:chOff x="1691680" y="2518157"/>
            <a:chExt cx="1416066" cy="646803"/>
          </a:xfrm>
        </p:grpSpPr>
        <p:grpSp>
          <p:nvGrpSpPr>
            <p:cNvPr id="10" name="Grupa 44"/>
            <p:cNvGrpSpPr/>
            <p:nvPr/>
          </p:nvGrpSpPr>
          <p:grpSpPr>
            <a:xfrm>
              <a:off x="1691680" y="2518157"/>
              <a:ext cx="1416066" cy="494183"/>
              <a:chOff x="1691680" y="2518157"/>
              <a:chExt cx="1416066" cy="494183"/>
            </a:xfrm>
          </p:grpSpPr>
          <p:cxnSp>
            <p:nvCxnSpPr>
              <p:cNvPr id="101" name="Łącznik prosty 84"/>
              <p:cNvCxnSpPr/>
              <p:nvPr/>
            </p:nvCxnSpPr>
            <p:spPr>
              <a:xfrm>
                <a:off x="1834753" y="2518157"/>
                <a:ext cx="1101926" cy="0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pole tekstowe 291"/>
              <p:cNvSpPr txBox="1">
                <a:spLocks noChangeArrowheads="1"/>
              </p:cNvSpPr>
              <p:nvPr/>
            </p:nvSpPr>
            <p:spPr bwMode="auto">
              <a:xfrm>
                <a:off x="1691680" y="2550675"/>
                <a:ext cx="141606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800" smtClean="0">
                    <a:latin typeface="Calibri" pitchFamily="34" charset="0"/>
                  </a:rPr>
                  <a:t>2. Initiate interaction.</a:t>
                </a:r>
              </a:p>
              <a:p>
                <a:pPr algn="ctr"/>
                <a:r>
                  <a:rPr lang="pl-PL" sz="800" smtClean="0">
                    <a:latin typeface="Calibri" pitchFamily="34" charset="0"/>
                  </a:rPr>
                  <a:t>Use private key to authenticate self </a:t>
                </a:r>
              </a:p>
            </p:txBody>
          </p:sp>
        </p:grpSp>
        <p:pic>
          <p:nvPicPr>
            <p:cNvPr id="48" name="Obraz 47" descr="public_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10714" y="2996952"/>
              <a:ext cx="168008" cy="168008"/>
            </a:xfrm>
            <a:prstGeom prst="rect">
              <a:avLst/>
            </a:prstGeom>
          </p:spPr>
        </p:pic>
      </p:grpSp>
      <p:grpSp>
        <p:nvGrpSpPr>
          <p:cNvPr id="11" name="Grupa 73"/>
          <p:cNvGrpSpPr/>
          <p:nvPr/>
        </p:nvGrpSpPr>
        <p:grpSpPr>
          <a:xfrm>
            <a:off x="3628387" y="2510383"/>
            <a:ext cx="871605" cy="367602"/>
            <a:chOff x="3628387" y="2510383"/>
            <a:chExt cx="871605" cy="367602"/>
          </a:xfrm>
        </p:grpSpPr>
        <p:grpSp>
          <p:nvGrpSpPr>
            <p:cNvPr id="12" name="Grupa 45"/>
            <p:cNvGrpSpPr/>
            <p:nvPr/>
          </p:nvGrpSpPr>
          <p:grpSpPr>
            <a:xfrm>
              <a:off x="3628387" y="2510383"/>
              <a:ext cx="871605" cy="223218"/>
              <a:chOff x="3628387" y="2510383"/>
              <a:chExt cx="871605" cy="223218"/>
            </a:xfrm>
          </p:grpSpPr>
          <p:cxnSp>
            <p:nvCxnSpPr>
              <p:cNvPr id="98" name="Łącznik prosty 84"/>
              <p:cNvCxnSpPr/>
              <p:nvPr/>
            </p:nvCxnSpPr>
            <p:spPr>
              <a:xfrm>
                <a:off x="3769818" y="2510383"/>
                <a:ext cx="627209" cy="0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pole tekstowe 291"/>
              <p:cNvSpPr txBox="1">
                <a:spLocks noChangeArrowheads="1"/>
              </p:cNvSpPr>
              <p:nvPr/>
            </p:nvSpPr>
            <p:spPr bwMode="auto">
              <a:xfrm>
                <a:off x="3628387" y="2518157"/>
                <a:ext cx="87160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800" smtClean="0">
                    <a:latin typeface="Calibri" pitchFamily="34" charset="0"/>
                  </a:rPr>
                  <a:t>3. Relay</a:t>
                </a:r>
              </a:p>
            </p:txBody>
          </p:sp>
        </p:grpSp>
        <p:pic>
          <p:nvPicPr>
            <p:cNvPr id="49" name="Obraz 48" descr="public_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95936" y="2709977"/>
              <a:ext cx="168008" cy="168008"/>
            </a:xfrm>
            <a:prstGeom prst="rect">
              <a:avLst/>
            </a:prstGeom>
          </p:spPr>
        </p:pic>
      </p:grpSp>
      <p:grpSp>
        <p:nvGrpSpPr>
          <p:cNvPr id="13" name="Grupa 74"/>
          <p:cNvGrpSpPr/>
          <p:nvPr/>
        </p:nvGrpSpPr>
        <p:grpSpPr>
          <a:xfrm>
            <a:off x="5551618" y="2510383"/>
            <a:ext cx="964598" cy="339740"/>
            <a:chOff x="5551618" y="2510383"/>
            <a:chExt cx="964598" cy="339740"/>
          </a:xfrm>
        </p:grpSpPr>
        <p:grpSp>
          <p:nvGrpSpPr>
            <p:cNvPr id="14" name="Grupa 46"/>
            <p:cNvGrpSpPr/>
            <p:nvPr/>
          </p:nvGrpSpPr>
          <p:grpSpPr>
            <a:xfrm>
              <a:off x="5551618" y="2510383"/>
              <a:ext cx="964598" cy="223218"/>
              <a:chOff x="5551618" y="2510383"/>
              <a:chExt cx="964598" cy="223218"/>
            </a:xfrm>
          </p:grpSpPr>
          <p:cxnSp>
            <p:nvCxnSpPr>
              <p:cNvPr id="110" name="Łącznik prosty 84"/>
              <p:cNvCxnSpPr/>
              <p:nvPr/>
            </p:nvCxnSpPr>
            <p:spPr>
              <a:xfrm>
                <a:off x="5551618" y="2510383"/>
                <a:ext cx="928595" cy="0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pole tekstowe 291"/>
              <p:cNvSpPr txBox="1">
                <a:spLocks noChangeArrowheads="1"/>
              </p:cNvSpPr>
              <p:nvPr/>
            </p:nvSpPr>
            <p:spPr bwMode="auto">
              <a:xfrm>
                <a:off x="5644611" y="2518157"/>
                <a:ext cx="871605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800" smtClean="0">
                    <a:latin typeface="Calibri" pitchFamily="34" charset="0"/>
                  </a:rPr>
                  <a:t>4. Call ASI</a:t>
                </a:r>
              </a:p>
            </p:txBody>
          </p:sp>
        </p:grpSp>
        <p:pic>
          <p:nvPicPr>
            <p:cNvPr id="50" name="Obraz 49" descr="public_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88168" y="2682115"/>
              <a:ext cx="168008" cy="168008"/>
            </a:xfrm>
            <a:prstGeom prst="rect">
              <a:avLst/>
            </a:prstGeom>
          </p:spPr>
        </p:pic>
      </p:grpSp>
      <p:sp>
        <p:nvSpPr>
          <p:cNvPr id="51" name="Prostokąt zaokrąglony 50"/>
          <p:cNvSpPr/>
          <p:nvPr/>
        </p:nvSpPr>
        <p:spPr bwMode="auto">
          <a:xfrm>
            <a:off x="6773290" y="2347720"/>
            <a:ext cx="1763478" cy="979656"/>
          </a:xfrm>
          <a:prstGeom prst="roundRect">
            <a:avLst>
              <a:gd name="adj" fmla="val 6912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2" name="pole tekstowe 291"/>
          <p:cNvSpPr txBox="1">
            <a:spLocks noChangeArrowheads="1"/>
          </p:cNvSpPr>
          <p:nvPr/>
        </p:nvSpPr>
        <p:spPr bwMode="auto">
          <a:xfrm>
            <a:off x="6773290" y="2350041"/>
            <a:ext cx="1727075" cy="253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50" smtClean="0">
                <a:latin typeface="Calibri" pitchFamily="34" charset="0"/>
              </a:rPr>
              <a:t>Local shell</a:t>
            </a:r>
            <a:endParaRPr lang="en-US" sz="1050">
              <a:latin typeface="Calibri" pitchFamily="34" charset="0"/>
            </a:endParaRPr>
          </a:p>
        </p:txBody>
      </p:sp>
      <p:sp>
        <p:nvSpPr>
          <p:cNvPr id="53" name="Prostokąt zaokrąglony 52"/>
          <p:cNvSpPr/>
          <p:nvPr/>
        </p:nvSpPr>
        <p:spPr bwMode="auto">
          <a:xfrm>
            <a:off x="6851462" y="2636912"/>
            <a:ext cx="847840" cy="592639"/>
          </a:xfrm>
          <a:prstGeom prst="roundRect">
            <a:avLst>
              <a:gd name="adj" fmla="val 15191"/>
            </a:avLst>
          </a:pr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4" name="pole tekstowe 291"/>
          <p:cNvSpPr txBox="1">
            <a:spLocks noChangeArrowheads="1"/>
          </p:cNvSpPr>
          <p:nvPr/>
        </p:nvSpPr>
        <p:spPr bwMode="auto">
          <a:xfrm>
            <a:off x="6773290" y="2606715"/>
            <a:ext cx="103907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SSH</a:t>
            </a:r>
            <a:r>
              <a:rPr lang="pl-PL" sz="1000">
                <a:latin typeface="Calibri" pitchFamily="34" charset="0"/>
              </a:rPr>
              <a:t> </a:t>
            </a:r>
            <a:r>
              <a:rPr lang="pl-PL" sz="1000" smtClean="0">
                <a:latin typeface="Calibri" pitchFamily="34" charset="0"/>
              </a:rPr>
              <a:t>host</a:t>
            </a:r>
          </a:p>
        </p:txBody>
      </p:sp>
      <p:grpSp>
        <p:nvGrpSpPr>
          <p:cNvPr id="16" name="Grupa 56"/>
          <p:cNvGrpSpPr/>
          <p:nvPr/>
        </p:nvGrpSpPr>
        <p:grpSpPr>
          <a:xfrm>
            <a:off x="7092280" y="2852936"/>
            <a:ext cx="648072" cy="359460"/>
            <a:chOff x="7164288" y="2852936"/>
            <a:chExt cx="648072" cy="359460"/>
          </a:xfrm>
        </p:grpSpPr>
        <p:pic>
          <p:nvPicPr>
            <p:cNvPr id="55" name="Obraz 54" descr="public_key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04320" y="2852936"/>
              <a:ext cx="168008" cy="168008"/>
            </a:xfrm>
            <a:prstGeom prst="rect">
              <a:avLst/>
            </a:prstGeom>
          </p:spPr>
        </p:pic>
        <p:sp>
          <p:nvSpPr>
            <p:cNvPr id="56" name="pole tekstowe 291"/>
            <p:cNvSpPr txBox="1">
              <a:spLocks noChangeArrowheads="1"/>
            </p:cNvSpPr>
            <p:nvPr/>
          </p:nvSpPr>
          <p:spPr bwMode="auto">
            <a:xfrm>
              <a:off x="7164288" y="2996952"/>
              <a:ext cx="64807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Public key</a:t>
              </a:r>
            </a:p>
          </p:txBody>
        </p:sp>
      </p:grpSp>
      <p:grpSp>
        <p:nvGrpSpPr>
          <p:cNvPr id="17" name="Grupa 71"/>
          <p:cNvGrpSpPr/>
          <p:nvPr/>
        </p:nvGrpSpPr>
        <p:grpSpPr>
          <a:xfrm>
            <a:off x="7008276" y="2852936"/>
            <a:ext cx="1740188" cy="927080"/>
            <a:chOff x="7008276" y="2852936"/>
            <a:chExt cx="1740188" cy="927080"/>
          </a:xfrm>
        </p:grpSpPr>
        <p:pic>
          <p:nvPicPr>
            <p:cNvPr id="58" name="Obraz 57" descr="public_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8276" y="2852936"/>
              <a:ext cx="168008" cy="168008"/>
            </a:xfrm>
            <a:prstGeom prst="rect">
              <a:avLst/>
            </a:prstGeom>
          </p:spPr>
        </p:pic>
        <p:cxnSp>
          <p:nvCxnSpPr>
            <p:cNvPr id="59" name="Łącznik prosty 84"/>
            <p:cNvCxnSpPr/>
            <p:nvPr/>
          </p:nvCxnSpPr>
          <p:spPr>
            <a:xfrm>
              <a:off x="7069647" y="3068960"/>
              <a:ext cx="0" cy="648072"/>
            </a:xfrm>
            <a:prstGeom prst="straightConnector1">
              <a:avLst/>
            </a:prstGeom>
            <a:ln>
              <a:solidFill>
                <a:srgbClr val="385D8A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Łącznik prosty 84"/>
            <p:cNvCxnSpPr/>
            <p:nvPr/>
          </p:nvCxnSpPr>
          <p:spPr>
            <a:xfrm>
              <a:off x="7380312" y="3166229"/>
              <a:ext cx="0" cy="550803"/>
            </a:xfrm>
            <a:prstGeom prst="straightConnector1">
              <a:avLst/>
            </a:prstGeom>
            <a:ln>
              <a:solidFill>
                <a:srgbClr val="385D8A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Łącznik prosty 84"/>
            <p:cNvCxnSpPr/>
            <p:nvPr/>
          </p:nvCxnSpPr>
          <p:spPr>
            <a:xfrm>
              <a:off x="7069648" y="3717032"/>
              <a:ext cx="310664" cy="0"/>
            </a:xfrm>
            <a:prstGeom prst="straightConnector1">
              <a:avLst/>
            </a:prstGeom>
            <a:ln>
              <a:solidFill>
                <a:srgbClr val="385D8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pole tekstowe 291"/>
            <p:cNvSpPr txBox="1">
              <a:spLocks noChangeArrowheads="1"/>
            </p:cNvSpPr>
            <p:nvPr/>
          </p:nvSpPr>
          <p:spPr bwMode="auto">
            <a:xfrm>
              <a:off x="7304549" y="3564572"/>
              <a:ext cx="1443915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5. Perform authentication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63380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691680" y="44624"/>
            <a:ext cx="5220072" cy="1143000"/>
          </a:xfrm>
        </p:spPr>
        <p:txBody>
          <a:bodyPr/>
          <a:lstStyle/>
          <a:p>
            <a:r>
              <a:rPr lang="pl-PL" sz="2400" smtClean="0"/>
              <a:t>Managing Atomic Service Redirections and Endpoints</a:t>
            </a:r>
            <a:endParaRPr lang="en-US" sz="2400" dirty="0" smtClean="0"/>
          </a:p>
        </p:txBody>
      </p:sp>
      <p:sp>
        <p:nvSpPr>
          <p:cNvPr id="10" name="Prostokąt zaokrąglony 9"/>
          <p:cNvSpPr/>
          <p:nvPr/>
        </p:nvSpPr>
        <p:spPr bwMode="auto">
          <a:xfrm>
            <a:off x="160562" y="3279466"/>
            <a:ext cx="5979722" cy="1305272"/>
          </a:xfrm>
          <a:prstGeom prst="roundRect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upa 289"/>
          <p:cNvGrpSpPr>
            <a:grpSpLocks/>
          </p:cNvGrpSpPr>
          <p:nvPr/>
        </p:nvGrpSpPr>
        <p:grpSpPr bwMode="auto">
          <a:xfrm>
            <a:off x="2499661" y="3140968"/>
            <a:ext cx="1784307" cy="277000"/>
            <a:chOff x="1268064" y="1835623"/>
            <a:chExt cx="3283254" cy="305238"/>
          </a:xfrm>
        </p:grpSpPr>
        <p:sp>
          <p:nvSpPr>
            <p:cNvPr id="51" name="Prostokąt zaokrąglony 50"/>
            <p:cNvSpPr/>
            <p:nvPr/>
          </p:nvSpPr>
          <p:spPr bwMode="auto">
            <a:xfrm>
              <a:off x="1268064" y="1835623"/>
              <a:ext cx="2932978" cy="3052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2" name="pole tekstowe 291"/>
            <p:cNvSpPr txBox="1">
              <a:spLocks noChangeArrowheads="1"/>
            </p:cNvSpPr>
            <p:nvPr/>
          </p:nvSpPr>
          <p:spPr bwMode="auto">
            <a:xfrm>
              <a:off x="1268064" y="1835623"/>
              <a:ext cx="3283254" cy="288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l-PL" sz="1100" smtClean="0">
                  <a:latin typeface="Calibri" pitchFamily="34" charset="0"/>
                </a:rPr>
                <a:t>Atmosphere/IP Wrangler</a:t>
              </a:r>
              <a:endParaRPr lang="en-US" sz="1100">
                <a:latin typeface="Calibri" pitchFamily="34" charset="0"/>
              </a:endParaRPr>
            </a:p>
          </p:txBody>
        </p:sp>
      </p:grpSp>
      <p:grpSp>
        <p:nvGrpSpPr>
          <p:cNvPr id="4" name="Grupa 40"/>
          <p:cNvGrpSpPr/>
          <p:nvPr/>
        </p:nvGrpSpPr>
        <p:grpSpPr>
          <a:xfrm>
            <a:off x="323528" y="3499133"/>
            <a:ext cx="2952328" cy="925353"/>
            <a:chOff x="2863654" y="2603858"/>
            <a:chExt cx="3748681" cy="925353"/>
          </a:xfrm>
        </p:grpSpPr>
        <p:sp>
          <p:nvSpPr>
            <p:cNvPr id="49" name="Prostokąt zaokrąglony 48"/>
            <p:cNvSpPr/>
            <p:nvPr/>
          </p:nvSpPr>
          <p:spPr bwMode="auto">
            <a:xfrm>
              <a:off x="2863654" y="2603858"/>
              <a:ext cx="3532713" cy="925353"/>
            </a:xfrm>
            <a:prstGeom prst="roundRect">
              <a:avLst>
                <a:gd name="adj" fmla="val 10319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0" name="pole tekstowe 291"/>
            <p:cNvSpPr txBox="1">
              <a:spLocks noChangeArrowheads="1"/>
            </p:cNvSpPr>
            <p:nvPr/>
          </p:nvSpPr>
          <p:spPr bwMode="auto">
            <a:xfrm>
              <a:off x="5172576" y="2605940"/>
              <a:ext cx="1439759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TCP (DNAT)</a:t>
              </a:r>
              <a:endParaRPr lang="en-US" sz="1100">
                <a:latin typeface="Calibri" pitchFamily="34" charset="0"/>
              </a:endParaRPr>
            </a:p>
          </p:txBody>
        </p:sp>
      </p:grpSp>
      <p:grpSp>
        <p:nvGrpSpPr>
          <p:cNvPr id="5" name="Grupa 118"/>
          <p:cNvGrpSpPr/>
          <p:nvPr/>
        </p:nvGrpSpPr>
        <p:grpSpPr>
          <a:xfrm>
            <a:off x="4567752" y="1281432"/>
            <a:ext cx="652320" cy="779416"/>
            <a:chOff x="1564306" y="2093513"/>
            <a:chExt cx="652320" cy="779416"/>
          </a:xfrm>
        </p:grpSpPr>
        <p:sp>
          <p:nvSpPr>
            <p:cNvPr id="35" name="Prostokąt zaokrąglony 34"/>
            <p:cNvSpPr/>
            <p:nvPr/>
          </p:nvSpPr>
          <p:spPr bwMode="auto">
            <a:xfrm>
              <a:off x="1564306" y="2093513"/>
              <a:ext cx="593280" cy="770480"/>
            </a:xfrm>
            <a:prstGeom prst="roundRect">
              <a:avLst>
                <a:gd name="adj" fmla="val 6213"/>
              </a:avLst>
            </a:prstGeom>
            <a:noFill/>
            <a:ln w="12700">
              <a:solidFill>
                <a:schemeClr val="accent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pole tekstowe 194"/>
            <p:cNvSpPr txBox="1">
              <a:spLocks noChangeArrowheads="1"/>
            </p:cNvSpPr>
            <p:nvPr/>
          </p:nvSpPr>
          <p:spPr bwMode="auto">
            <a:xfrm>
              <a:off x="1564770" y="2626708"/>
              <a:ext cx="6518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000">
                  <a:solidFill>
                    <a:schemeClr val="accent2">
                      <a:lumMod val="75000"/>
                    </a:schemeClr>
                  </a:solidFill>
                  <a:latin typeface="Calibri" pitchFamily="34" charset="0"/>
                </a:rPr>
                <a:t>Scientist</a:t>
              </a:r>
            </a:p>
          </p:txBody>
        </p:sp>
        <p:pic>
          <p:nvPicPr>
            <p:cNvPr id="37" name="Obraz 200" descr="admin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07933" y="2171020"/>
              <a:ext cx="356632" cy="45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upa 61"/>
          <p:cNvGrpSpPr/>
          <p:nvPr/>
        </p:nvGrpSpPr>
        <p:grpSpPr>
          <a:xfrm>
            <a:off x="-36512" y="5157192"/>
            <a:ext cx="2376264" cy="1080120"/>
            <a:chOff x="683568" y="5157192"/>
            <a:chExt cx="2376264" cy="1080120"/>
          </a:xfrm>
        </p:grpSpPr>
        <p:grpSp>
          <p:nvGrpSpPr>
            <p:cNvPr id="7" name="Grupa 195"/>
            <p:cNvGrpSpPr/>
            <p:nvPr/>
          </p:nvGrpSpPr>
          <p:grpSpPr>
            <a:xfrm>
              <a:off x="755576" y="5373712"/>
              <a:ext cx="1988128" cy="863600"/>
              <a:chOff x="5584063" y="4581128"/>
              <a:chExt cx="1988128" cy="863600"/>
            </a:xfrm>
          </p:grpSpPr>
          <p:sp>
            <p:nvSpPr>
              <p:cNvPr id="38" name="Prostokąt zaokrąglony 37"/>
              <p:cNvSpPr/>
              <p:nvPr/>
            </p:nvSpPr>
            <p:spPr bwMode="auto">
              <a:xfrm>
                <a:off x="5682488" y="4581128"/>
                <a:ext cx="1685882" cy="863600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39" name="Obraz 65" descr="1368547005_server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754502" y="4653095"/>
                <a:ext cx="403195" cy="402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0" name="pole tekstowe 303"/>
              <p:cNvSpPr txBox="1">
                <a:spLocks noChangeArrowheads="1"/>
              </p:cNvSpPr>
              <p:nvPr/>
            </p:nvSpPr>
            <p:spPr bwMode="auto">
              <a:xfrm>
                <a:off x="5584063" y="4984078"/>
                <a:ext cx="753515" cy="452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2945" tIns="41473" rIns="82945" bIns="41473">
                <a:spAutoFit/>
              </a:bodyPr>
              <a:lstStyle/>
              <a:p>
                <a:pPr algn="ctr"/>
                <a:r>
                  <a:rPr lang="pl-PL" sz="1200">
                    <a:latin typeface="Calibri" pitchFamily="34" charset="0"/>
                  </a:rPr>
                  <a:t>Cloud WN</a:t>
                </a:r>
              </a:p>
            </p:txBody>
          </p:sp>
          <p:sp>
            <p:nvSpPr>
              <p:cNvPr id="41" name="Prostokąt zaokrąglony 300"/>
              <p:cNvSpPr/>
              <p:nvPr/>
            </p:nvSpPr>
            <p:spPr bwMode="auto">
              <a:xfrm>
                <a:off x="6187314" y="4695427"/>
                <a:ext cx="1084506" cy="568991"/>
              </a:xfrm>
              <a:prstGeom prst="roundRect">
                <a:avLst>
                  <a:gd name="adj" fmla="val 11943"/>
                </a:avLst>
              </a:prstGeom>
              <a:noFill/>
              <a:ln w="95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0" tIns="45716" rIns="91430" bIns="45716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2" name="pole tekstowe 303"/>
              <p:cNvSpPr txBox="1">
                <a:spLocks noChangeArrowheads="1"/>
              </p:cNvSpPr>
              <p:nvPr/>
            </p:nvSpPr>
            <p:spPr bwMode="auto">
              <a:xfrm>
                <a:off x="5903667" y="4696211"/>
                <a:ext cx="1668524" cy="279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0" tIns="45716" rIns="91430" bIns="45716">
                <a:spAutoFit/>
              </a:bodyPr>
              <a:lstStyle/>
              <a:p>
                <a:pPr algn="ctr"/>
                <a:r>
                  <a:rPr lang="pl-PL" sz="1200" smtClean="0">
                    <a:latin typeface="Calibri" pitchFamily="34" charset="0"/>
                  </a:rPr>
                  <a:t>AS Instance #1</a:t>
                </a:r>
                <a:endParaRPr lang="pl-PL" sz="1200">
                  <a:latin typeface="Calibri" pitchFamily="34" charset="0"/>
                </a:endParaRPr>
              </a:p>
            </p:txBody>
          </p:sp>
          <p:pic>
            <p:nvPicPr>
              <p:cNvPr id="43" name="Obraz 297" descr="1369234713_gnome-cpu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335715" y="4984078"/>
                <a:ext cx="203019" cy="2028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4" name="Obraz 43" descr="ram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88313" y="4935536"/>
                <a:ext cx="251458" cy="251458"/>
              </a:xfrm>
              <a:prstGeom prst="rect">
                <a:avLst/>
              </a:prstGeom>
            </p:spPr>
          </p:pic>
          <p:pic>
            <p:nvPicPr>
              <p:cNvPr id="45" name="Obraz 44" descr="hdd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897460" y="4953840"/>
                <a:ext cx="233133" cy="233133"/>
              </a:xfrm>
              <a:prstGeom prst="rect">
                <a:avLst/>
              </a:prstGeom>
            </p:spPr>
          </p:pic>
        </p:grpSp>
        <p:cxnSp>
          <p:nvCxnSpPr>
            <p:cNvPr id="53" name="Łącznik prosty 52"/>
            <p:cNvCxnSpPr/>
            <p:nvPr/>
          </p:nvCxnSpPr>
          <p:spPr>
            <a:xfrm>
              <a:off x="1473087" y="5301207"/>
              <a:ext cx="0" cy="186804"/>
            </a:xfrm>
            <a:prstGeom prst="line">
              <a:avLst/>
            </a:prstGeom>
            <a:ln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Elipsa 53"/>
            <p:cNvSpPr/>
            <p:nvPr/>
          </p:nvSpPr>
          <p:spPr>
            <a:xfrm>
              <a:off x="1437083" y="5229199"/>
              <a:ext cx="72008" cy="7200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Łącznik prosty 56"/>
            <p:cNvCxnSpPr/>
            <p:nvPr/>
          </p:nvCxnSpPr>
          <p:spPr>
            <a:xfrm>
              <a:off x="2231740" y="5301991"/>
              <a:ext cx="0" cy="186804"/>
            </a:xfrm>
            <a:prstGeom prst="line">
              <a:avLst/>
            </a:prstGeom>
            <a:ln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Elipsa 57"/>
            <p:cNvSpPr/>
            <p:nvPr/>
          </p:nvSpPr>
          <p:spPr>
            <a:xfrm>
              <a:off x="2195736" y="5229983"/>
              <a:ext cx="72008" cy="7200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pole tekstowe 303"/>
            <p:cNvSpPr txBox="1">
              <a:spLocks noChangeArrowheads="1"/>
            </p:cNvSpPr>
            <p:nvPr/>
          </p:nvSpPr>
          <p:spPr bwMode="auto">
            <a:xfrm>
              <a:off x="683568" y="5157192"/>
              <a:ext cx="1017883" cy="215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6" rIns="91430" bIns="45716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SSH (:22)</a:t>
              </a:r>
              <a:endParaRPr lang="pl-PL" sz="800">
                <a:latin typeface="Calibri" pitchFamily="34" charset="0"/>
              </a:endParaRPr>
            </a:p>
          </p:txBody>
        </p:sp>
        <p:sp>
          <p:nvSpPr>
            <p:cNvPr id="60" name="pole tekstowe 303"/>
            <p:cNvSpPr txBox="1">
              <a:spLocks noChangeArrowheads="1"/>
            </p:cNvSpPr>
            <p:nvPr/>
          </p:nvSpPr>
          <p:spPr bwMode="auto">
            <a:xfrm>
              <a:off x="2041949" y="5157192"/>
              <a:ext cx="1017883" cy="215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6" rIns="91430" bIns="45716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VNC (:5900)</a:t>
              </a:r>
              <a:endParaRPr lang="pl-PL" sz="800">
                <a:latin typeface="Calibri" pitchFamily="34" charset="0"/>
              </a:endParaRPr>
            </a:p>
          </p:txBody>
        </p:sp>
        <p:sp>
          <p:nvSpPr>
            <p:cNvPr id="61" name="pole tekstowe 303"/>
            <p:cNvSpPr txBox="1">
              <a:spLocks noChangeArrowheads="1"/>
            </p:cNvSpPr>
            <p:nvPr/>
          </p:nvSpPr>
          <p:spPr bwMode="auto">
            <a:xfrm>
              <a:off x="1331640" y="5157192"/>
              <a:ext cx="1017883" cy="215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6" rIns="91430" bIns="45716">
              <a:spAutoFit/>
            </a:bodyPr>
            <a:lstStyle/>
            <a:p>
              <a:pPr algn="ctr"/>
              <a:r>
                <a:rPr lang="pl-PL" sz="800" smtClean="0">
                  <a:solidFill>
                    <a:srgbClr val="FF0000"/>
                  </a:solidFill>
                  <a:latin typeface="Calibri" pitchFamily="34" charset="0"/>
                </a:rPr>
                <a:t>10.100.8.1</a:t>
              </a:r>
              <a:endParaRPr lang="pl-PL" sz="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8" name="Grupa 62"/>
          <p:cNvGrpSpPr/>
          <p:nvPr/>
        </p:nvGrpSpPr>
        <p:grpSpPr>
          <a:xfrm>
            <a:off x="2087724" y="5157192"/>
            <a:ext cx="2628292" cy="1080120"/>
            <a:chOff x="683568" y="5157192"/>
            <a:chExt cx="2628292" cy="1080120"/>
          </a:xfrm>
        </p:grpSpPr>
        <p:grpSp>
          <p:nvGrpSpPr>
            <p:cNvPr id="9" name="Grupa 195"/>
            <p:cNvGrpSpPr/>
            <p:nvPr/>
          </p:nvGrpSpPr>
          <p:grpSpPr>
            <a:xfrm>
              <a:off x="755576" y="5373712"/>
              <a:ext cx="1988128" cy="863600"/>
              <a:chOff x="5584063" y="4581128"/>
              <a:chExt cx="1988128" cy="863600"/>
            </a:xfrm>
          </p:grpSpPr>
          <p:sp>
            <p:nvSpPr>
              <p:cNvPr id="72" name="Prostokąt zaokrąglony 71"/>
              <p:cNvSpPr/>
              <p:nvPr/>
            </p:nvSpPr>
            <p:spPr bwMode="auto">
              <a:xfrm>
                <a:off x="5682488" y="4581128"/>
                <a:ext cx="1685882" cy="863600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73" name="Obraz 65" descr="1368547005_server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754502" y="4653095"/>
                <a:ext cx="403195" cy="402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4" name="pole tekstowe 303"/>
              <p:cNvSpPr txBox="1">
                <a:spLocks noChangeArrowheads="1"/>
              </p:cNvSpPr>
              <p:nvPr/>
            </p:nvSpPr>
            <p:spPr bwMode="auto">
              <a:xfrm>
                <a:off x="5584063" y="4984078"/>
                <a:ext cx="753515" cy="452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2945" tIns="41473" rIns="82945" bIns="41473">
                <a:spAutoFit/>
              </a:bodyPr>
              <a:lstStyle/>
              <a:p>
                <a:pPr algn="ctr"/>
                <a:r>
                  <a:rPr lang="pl-PL" sz="1200">
                    <a:latin typeface="Calibri" pitchFamily="34" charset="0"/>
                  </a:rPr>
                  <a:t>Cloud WN</a:t>
                </a:r>
              </a:p>
            </p:txBody>
          </p:sp>
          <p:sp>
            <p:nvSpPr>
              <p:cNvPr id="75" name="Prostokąt zaokrąglony 300"/>
              <p:cNvSpPr/>
              <p:nvPr/>
            </p:nvSpPr>
            <p:spPr bwMode="auto">
              <a:xfrm>
                <a:off x="6187314" y="4695427"/>
                <a:ext cx="1084506" cy="568991"/>
              </a:xfrm>
              <a:prstGeom prst="roundRect">
                <a:avLst>
                  <a:gd name="adj" fmla="val 11943"/>
                </a:avLst>
              </a:prstGeom>
              <a:noFill/>
              <a:ln w="95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0" tIns="45716" rIns="91430" bIns="45716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76" name="pole tekstowe 303"/>
              <p:cNvSpPr txBox="1">
                <a:spLocks noChangeArrowheads="1"/>
              </p:cNvSpPr>
              <p:nvPr/>
            </p:nvSpPr>
            <p:spPr bwMode="auto">
              <a:xfrm>
                <a:off x="5903667" y="4696211"/>
                <a:ext cx="1668524" cy="279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0" tIns="45716" rIns="91430" bIns="45716">
                <a:spAutoFit/>
              </a:bodyPr>
              <a:lstStyle/>
              <a:p>
                <a:pPr algn="ctr"/>
                <a:r>
                  <a:rPr lang="pl-PL" sz="1200" smtClean="0">
                    <a:latin typeface="Calibri" pitchFamily="34" charset="0"/>
                  </a:rPr>
                  <a:t>AS Instance #2</a:t>
                </a:r>
                <a:endParaRPr lang="pl-PL" sz="1200">
                  <a:latin typeface="Calibri" pitchFamily="34" charset="0"/>
                </a:endParaRPr>
              </a:p>
            </p:txBody>
          </p:sp>
          <p:pic>
            <p:nvPicPr>
              <p:cNvPr id="77" name="Obraz 297" descr="1369234713_gnome-cpu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335715" y="4984078"/>
                <a:ext cx="203019" cy="2028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78" name="Obraz 77" descr="ram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88313" y="4935536"/>
                <a:ext cx="251458" cy="251458"/>
              </a:xfrm>
              <a:prstGeom prst="rect">
                <a:avLst/>
              </a:prstGeom>
            </p:spPr>
          </p:pic>
          <p:pic>
            <p:nvPicPr>
              <p:cNvPr id="79" name="Obraz 78" descr="hdd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897460" y="4953840"/>
                <a:ext cx="233133" cy="233133"/>
              </a:xfrm>
              <a:prstGeom prst="rect">
                <a:avLst/>
              </a:prstGeom>
            </p:spPr>
          </p:pic>
        </p:grpSp>
        <p:cxnSp>
          <p:nvCxnSpPr>
            <p:cNvPr id="65" name="Łącznik prosty 64"/>
            <p:cNvCxnSpPr/>
            <p:nvPr/>
          </p:nvCxnSpPr>
          <p:spPr>
            <a:xfrm>
              <a:off x="1473087" y="5301207"/>
              <a:ext cx="0" cy="186804"/>
            </a:xfrm>
            <a:prstGeom prst="line">
              <a:avLst/>
            </a:prstGeom>
            <a:ln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Elipsa 65"/>
            <p:cNvSpPr/>
            <p:nvPr/>
          </p:nvSpPr>
          <p:spPr>
            <a:xfrm>
              <a:off x="1437083" y="5229199"/>
              <a:ext cx="72008" cy="7200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Łącznik prosty 66"/>
            <p:cNvCxnSpPr/>
            <p:nvPr/>
          </p:nvCxnSpPr>
          <p:spPr>
            <a:xfrm>
              <a:off x="2231740" y="5301991"/>
              <a:ext cx="0" cy="186804"/>
            </a:xfrm>
            <a:prstGeom prst="line">
              <a:avLst/>
            </a:prstGeom>
            <a:ln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Elipsa 67"/>
            <p:cNvSpPr/>
            <p:nvPr/>
          </p:nvSpPr>
          <p:spPr>
            <a:xfrm>
              <a:off x="2195736" y="5229983"/>
              <a:ext cx="72008" cy="7200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pole tekstowe 303"/>
            <p:cNvSpPr txBox="1">
              <a:spLocks noChangeArrowheads="1"/>
            </p:cNvSpPr>
            <p:nvPr/>
          </p:nvSpPr>
          <p:spPr bwMode="auto">
            <a:xfrm>
              <a:off x="683568" y="5157192"/>
              <a:ext cx="1017883" cy="215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6" rIns="91430" bIns="45716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SSH (:22)</a:t>
              </a:r>
              <a:endParaRPr lang="pl-PL" sz="800">
                <a:latin typeface="Calibri" pitchFamily="34" charset="0"/>
              </a:endParaRPr>
            </a:p>
          </p:txBody>
        </p:sp>
        <p:sp>
          <p:nvSpPr>
            <p:cNvPr id="70" name="pole tekstowe 303"/>
            <p:cNvSpPr txBox="1">
              <a:spLocks noChangeArrowheads="1"/>
            </p:cNvSpPr>
            <p:nvPr/>
          </p:nvSpPr>
          <p:spPr bwMode="auto">
            <a:xfrm>
              <a:off x="2123728" y="5158276"/>
              <a:ext cx="1188132" cy="215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6" rIns="91430" bIns="45716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webapp (:443/app/)</a:t>
              </a:r>
              <a:endParaRPr lang="pl-PL" sz="800">
                <a:latin typeface="Calibri" pitchFamily="34" charset="0"/>
              </a:endParaRPr>
            </a:p>
          </p:txBody>
        </p:sp>
        <p:sp>
          <p:nvSpPr>
            <p:cNvPr id="71" name="pole tekstowe 303"/>
            <p:cNvSpPr txBox="1">
              <a:spLocks noChangeArrowheads="1"/>
            </p:cNvSpPr>
            <p:nvPr/>
          </p:nvSpPr>
          <p:spPr bwMode="auto">
            <a:xfrm>
              <a:off x="1331640" y="5157192"/>
              <a:ext cx="1017883" cy="215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6" rIns="91430" bIns="45716">
              <a:spAutoFit/>
            </a:bodyPr>
            <a:lstStyle/>
            <a:p>
              <a:pPr algn="ctr"/>
              <a:r>
                <a:rPr lang="pl-PL" sz="800" smtClean="0">
                  <a:solidFill>
                    <a:srgbClr val="FF0000"/>
                  </a:solidFill>
                  <a:latin typeface="Calibri" pitchFamily="34" charset="0"/>
                </a:rPr>
                <a:t>10.100.8.2</a:t>
              </a:r>
              <a:endParaRPr lang="pl-PL" sz="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grpSp>
        <p:nvGrpSpPr>
          <p:cNvPr id="11" name="Grupa 79"/>
          <p:cNvGrpSpPr/>
          <p:nvPr/>
        </p:nvGrpSpPr>
        <p:grpSpPr>
          <a:xfrm>
            <a:off x="4283968" y="5157192"/>
            <a:ext cx="2556284" cy="1080120"/>
            <a:chOff x="683568" y="5157192"/>
            <a:chExt cx="2556284" cy="1080120"/>
          </a:xfrm>
        </p:grpSpPr>
        <p:grpSp>
          <p:nvGrpSpPr>
            <p:cNvPr id="12" name="Grupa 195"/>
            <p:cNvGrpSpPr/>
            <p:nvPr/>
          </p:nvGrpSpPr>
          <p:grpSpPr>
            <a:xfrm>
              <a:off x="755576" y="5373712"/>
              <a:ext cx="1988128" cy="863600"/>
              <a:chOff x="5584063" y="4581128"/>
              <a:chExt cx="1988128" cy="863600"/>
            </a:xfrm>
          </p:grpSpPr>
          <p:sp>
            <p:nvSpPr>
              <p:cNvPr id="89" name="Prostokąt zaokrąglony 88"/>
              <p:cNvSpPr/>
              <p:nvPr/>
            </p:nvSpPr>
            <p:spPr bwMode="auto">
              <a:xfrm>
                <a:off x="5682488" y="4581128"/>
                <a:ext cx="1685882" cy="863600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90" name="Obraz 65" descr="1368547005_server.png"/>
              <p:cNvPicPr>
                <a:picLocks noChangeAspect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754502" y="4653095"/>
                <a:ext cx="403195" cy="402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91" name="pole tekstowe 303"/>
              <p:cNvSpPr txBox="1">
                <a:spLocks noChangeArrowheads="1"/>
              </p:cNvSpPr>
              <p:nvPr/>
            </p:nvSpPr>
            <p:spPr bwMode="auto">
              <a:xfrm>
                <a:off x="5584063" y="4984078"/>
                <a:ext cx="753515" cy="452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2945" tIns="41473" rIns="82945" bIns="41473">
                <a:spAutoFit/>
              </a:bodyPr>
              <a:lstStyle/>
              <a:p>
                <a:pPr algn="ctr"/>
                <a:r>
                  <a:rPr lang="pl-PL" sz="1200">
                    <a:latin typeface="Calibri" pitchFamily="34" charset="0"/>
                  </a:rPr>
                  <a:t>Cloud WN</a:t>
                </a:r>
              </a:p>
            </p:txBody>
          </p:sp>
          <p:sp>
            <p:nvSpPr>
              <p:cNvPr id="92" name="Prostokąt zaokrąglony 300"/>
              <p:cNvSpPr/>
              <p:nvPr/>
            </p:nvSpPr>
            <p:spPr bwMode="auto">
              <a:xfrm>
                <a:off x="6187314" y="4695427"/>
                <a:ext cx="1084506" cy="568991"/>
              </a:xfrm>
              <a:prstGeom prst="roundRect">
                <a:avLst>
                  <a:gd name="adj" fmla="val 11943"/>
                </a:avLst>
              </a:prstGeom>
              <a:noFill/>
              <a:ln w="95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0" tIns="45716" rIns="91430" bIns="45716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3" name="pole tekstowe 303"/>
              <p:cNvSpPr txBox="1">
                <a:spLocks noChangeArrowheads="1"/>
              </p:cNvSpPr>
              <p:nvPr/>
            </p:nvSpPr>
            <p:spPr bwMode="auto">
              <a:xfrm>
                <a:off x="5903667" y="4696211"/>
                <a:ext cx="1668524" cy="279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0" tIns="45716" rIns="91430" bIns="45716">
                <a:spAutoFit/>
              </a:bodyPr>
              <a:lstStyle/>
              <a:p>
                <a:pPr algn="ctr"/>
                <a:r>
                  <a:rPr lang="pl-PL" sz="1200" smtClean="0">
                    <a:latin typeface="Calibri" pitchFamily="34" charset="0"/>
                  </a:rPr>
                  <a:t>AS Instance #3</a:t>
                </a:r>
                <a:endParaRPr lang="pl-PL" sz="1200">
                  <a:latin typeface="Calibri" pitchFamily="34" charset="0"/>
                </a:endParaRPr>
              </a:p>
            </p:txBody>
          </p:sp>
          <p:pic>
            <p:nvPicPr>
              <p:cNvPr id="94" name="Obraz 297" descr="1369234713_gnome-cpu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6335715" y="4984078"/>
                <a:ext cx="203019" cy="2028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95" name="Obraz 94" descr="ram.pn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588313" y="4935536"/>
                <a:ext cx="251458" cy="251458"/>
              </a:xfrm>
              <a:prstGeom prst="rect">
                <a:avLst/>
              </a:prstGeom>
            </p:spPr>
          </p:pic>
          <p:pic>
            <p:nvPicPr>
              <p:cNvPr id="96" name="Obraz 95" descr="hdd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897460" y="4953840"/>
                <a:ext cx="233133" cy="233133"/>
              </a:xfrm>
              <a:prstGeom prst="rect">
                <a:avLst/>
              </a:prstGeom>
            </p:spPr>
          </p:pic>
        </p:grpSp>
        <p:cxnSp>
          <p:nvCxnSpPr>
            <p:cNvPr id="82" name="Łącznik prosty 81"/>
            <p:cNvCxnSpPr/>
            <p:nvPr/>
          </p:nvCxnSpPr>
          <p:spPr>
            <a:xfrm>
              <a:off x="1473087" y="5301207"/>
              <a:ext cx="0" cy="186804"/>
            </a:xfrm>
            <a:prstGeom prst="line">
              <a:avLst/>
            </a:prstGeom>
            <a:ln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Elipsa 82"/>
            <p:cNvSpPr/>
            <p:nvPr/>
          </p:nvSpPr>
          <p:spPr>
            <a:xfrm>
              <a:off x="1437083" y="5229199"/>
              <a:ext cx="72008" cy="7200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Łącznik prosty 83"/>
            <p:cNvCxnSpPr/>
            <p:nvPr/>
          </p:nvCxnSpPr>
          <p:spPr>
            <a:xfrm>
              <a:off x="2231740" y="5301991"/>
              <a:ext cx="0" cy="186804"/>
            </a:xfrm>
            <a:prstGeom prst="line">
              <a:avLst/>
            </a:prstGeom>
            <a:ln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ipsa 84"/>
            <p:cNvSpPr/>
            <p:nvPr/>
          </p:nvSpPr>
          <p:spPr>
            <a:xfrm>
              <a:off x="2195736" y="5229983"/>
              <a:ext cx="72008" cy="7200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pole tekstowe 303"/>
            <p:cNvSpPr txBox="1">
              <a:spLocks noChangeArrowheads="1"/>
            </p:cNvSpPr>
            <p:nvPr/>
          </p:nvSpPr>
          <p:spPr bwMode="auto">
            <a:xfrm>
              <a:off x="683568" y="5157192"/>
              <a:ext cx="1017883" cy="215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6" rIns="91430" bIns="45716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SSH (:22)</a:t>
              </a:r>
              <a:endParaRPr lang="pl-PL" sz="800">
                <a:latin typeface="Calibri" pitchFamily="34" charset="0"/>
              </a:endParaRPr>
            </a:p>
          </p:txBody>
        </p:sp>
        <p:sp>
          <p:nvSpPr>
            <p:cNvPr id="87" name="pole tekstowe 303"/>
            <p:cNvSpPr txBox="1">
              <a:spLocks noChangeArrowheads="1"/>
            </p:cNvSpPr>
            <p:nvPr/>
          </p:nvSpPr>
          <p:spPr bwMode="auto">
            <a:xfrm>
              <a:off x="2051720" y="5158276"/>
              <a:ext cx="1188132" cy="215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6" rIns="91430" bIns="45716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SOAP (:80/svc/)</a:t>
              </a:r>
              <a:endParaRPr lang="pl-PL" sz="800">
                <a:latin typeface="Calibri" pitchFamily="34" charset="0"/>
              </a:endParaRPr>
            </a:p>
          </p:txBody>
        </p:sp>
        <p:sp>
          <p:nvSpPr>
            <p:cNvPr id="88" name="pole tekstowe 303"/>
            <p:cNvSpPr txBox="1">
              <a:spLocks noChangeArrowheads="1"/>
            </p:cNvSpPr>
            <p:nvPr/>
          </p:nvSpPr>
          <p:spPr bwMode="auto">
            <a:xfrm>
              <a:off x="1331640" y="5157192"/>
              <a:ext cx="1017883" cy="2154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6" rIns="91430" bIns="45716">
              <a:spAutoFit/>
            </a:bodyPr>
            <a:lstStyle/>
            <a:p>
              <a:pPr algn="ctr"/>
              <a:r>
                <a:rPr lang="pl-PL" sz="800" smtClean="0">
                  <a:solidFill>
                    <a:srgbClr val="FF0000"/>
                  </a:solidFill>
                  <a:latin typeface="Calibri" pitchFamily="34" charset="0"/>
                </a:rPr>
                <a:t>10.100.8.3</a:t>
              </a:r>
              <a:endParaRPr lang="pl-PL" sz="800">
                <a:solidFill>
                  <a:srgbClr val="FF0000"/>
                </a:solidFill>
                <a:latin typeface="Calibri" pitchFamily="34" charset="0"/>
              </a:endParaRPr>
            </a:p>
          </p:txBody>
        </p:sp>
      </p:grpSp>
      <p:cxnSp>
        <p:nvCxnSpPr>
          <p:cNvPr id="102" name="Łącznik prosty 84"/>
          <p:cNvCxnSpPr/>
          <p:nvPr/>
        </p:nvCxnSpPr>
        <p:spPr>
          <a:xfrm flipH="1">
            <a:off x="395536" y="3999546"/>
            <a:ext cx="2633421" cy="0"/>
          </a:xfrm>
          <a:prstGeom prst="straightConnector1">
            <a:avLst/>
          </a:prstGeom>
          <a:ln>
            <a:solidFill>
              <a:srgbClr val="385D8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a 40"/>
          <p:cNvGrpSpPr/>
          <p:nvPr/>
        </p:nvGrpSpPr>
        <p:grpSpPr>
          <a:xfrm>
            <a:off x="3059832" y="3499133"/>
            <a:ext cx="2952328" cy="925353"/>
            <a:chOff x="2647686" y="2603858"/>
            <a:chExt cx="3748681" cy="925353"/>
          </a:xfrm>
        </p:grpSpPr>
        <p:sp>
          <p:nvSpPr>
            <p:cNvPr id="107" name="Prostokąt zaokrąglony 106"/>
            <p:cNvSpPr/>
            <p:nvPr/>
          </p:nvSpPr>
          <p:spPr bwMode="auto">
            <a:xfrm>
              <a:off x="2863654" y="2603858"/>
              <a:ext cx="3532713" cy="925353"/>
            </a:xfrm>
            <a:prstGeom prst="roundRect">
              <a:avLst>
                <a:gd name="adj" fmla="val 10319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8" name="pole tekstowe 291"/>
            <p:cNvSpPr txBox="1">
              <a:spLocks noChangeArrowheads="1"/>
            </p:cNvSpPr>
            <p:nvPr/>
          </p:nvSpPr>
          <p:spPr bwMode="auto">
            <a:xfrm>
              <a:off x="2647686" y="2605940"/>
              <a:ext cx="164576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HTTP (Nginx)</a:t>
              </a:r>
              <a:endParaRPr lang="en-US" sz="1100">
                <a:latin typeface="Calibri" pitchFamily="34" charset="0"/>
              </a:endParaRPr>
            </a:p>
          </p:txBody>
        </p:sp>
      </p:grpSp>
      <p:cxnSp>
        <p:nvCxnSpPr>
          <p:cNvPr id="109" name="Łącznik prosty 84"/>
          <p:cNvCxnSpPr/>
          <p:nvPr/>
        </p:nvCxnSpPr>
        <p:spPr>
          <a:xfrm flipH="1">
            <a:off x="3320364" y="3999546"/>
            <a:ext cx="2633421" cy="0"/>
          </a:xfrm>
          <a:prstGeom prst="straightConnector1">
            <a:avLst/>
          </a:prstGeom>
          <a:ln>
            <a:solidFill>
              <a:srgbClr val="385D8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Łącznik prosty 84"/>
          <p:cNvCxnSpPr/>
          <p:nvPr/>
        </p:nvCxnSpPr>
        <p:spPr>
          <a:xfrm flipH="1">
            <a:off x="3635897" y="4869160"/>
            <a:ext cx="648071" cy="0"/>
          </a:xfrm>
          <a:prstGeom prst="straightConnector1">
            <a:avLst/>
          </a:prstGeom>
          <a:ln>
            <a:solidFill>
              <a:srgbClr val="385D8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Łącznik prosty 84"/>
          <p:cNvCxnSpPr/>
          <p:nvPr/>
        </p:nvCxnSpPr>
        <p:spPr>
          <a:xfrm flipV="1">
            <a:off x="3635896" y="4869160"/>
            <a:ext cx="1" cy="288032"/>
          </a:xfrm>
          <a:prstGeom prst="straightConnector1">
            <a:avLst/>
          </a:prstGeom>
          <a:ln>
            <a:solidFill>
              <a:srgbClr val="385D8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Łącznik prosty 84"/>
          <p:cNvCxnSpPr/>
          <p:nvPr/>
        </p:nvCxnSpPr>
        <p:spPr>
          <a:xfrm flipV="1">
            <a:off x="4283968" y="3999546"/>
            <a:ext cx="1" cy="869614"/>
          </a:xfrm>
          <a:prstGeom prst="straightConnector1">
            <a:avLst/>
          </a:prstGeom>
          <a:ln>
            <a:solidFill>
              <a:srgbClr val="385D8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Łącznik prosty 84"/>
          <p:cNvCxnSpPr/>
          <p:nvPr/>
        </p:nvCxnSpPr>
        <p:spPr>
          <a:xfrm flipV="1">
            <a:off x="4932040" y="3999546"/>
            <a:ext cx="1" cy="869614"/>
          </a:xfrm>
          <a:prstGeom prst="straightConnector1">
            <a:avLst/>
          </a:prstGeom>
          <a:ln>
            <a:solidFill>
              <a:srgbClr val="385D8A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Łącznik prosty 84"/>
          <p:cNvCxnSpPr/>
          <p:nvPr/>
        </p:nvCxnSpPr>
        <p:spPr>
          <a:xfrm flipH="1">
            <a:off x="4929609" y="4869160"/>
            <a:ext cx="902531" cy="0"/>
          </a:xfrm>
          <a:prstGeom prst="straightConnector1">
            <a:avLst/>
          </a:prstGeom>
          <a:ln>
            <a:solidFill>
              <a:srgbClr val="385D8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Łącznik prosty 84"/>
          <p:cNvCxnSpPr/>
          <p:nvPr/>
        </p:nvCxnSpPr>
        <p:spPr>
          <a:xfrm flipV="1">
            <a:off x="5832140" y="4877544"/>
            <a:ext cx="1" cy="288032"/>
          </a:xfrm>
          <a:prstGeom prst="straightConnector1">
            <a:avLst/>
          </a:prstGeom>
          <a:ln>
            <a:solidFill>
              <a:srgbClr val="385D8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pole tekstowe 291"/>
          <p:cNvSpPr txBox="1">
            <a:spLocks noChangeArrowheads="1"/>
          </p:cNvSpPr>
          <p:nvPr/>
        </p:nvSpPr>
        <p:spPr bwMode="auto">
          <a:xfrm>
            <a:off x="2306178" y="4221668"/>
            <a:ext cx="8256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800" smtClean="0">
                <a:latin typeface="Calibri" pitchFamily="34" charset="0"/>
              </a:rPr>
              <a:t>149.156.10.132</a:t>
            </a:r>
            <a:endParaRPr lang="en-US" sz="800">
              <a:latin typeface="Calibri" pitchFamily="34" charset="0"/>
            </a:endParaRPr>
          </a:p>
        </p:txBody>
      </p:sp>
      <p:cxnSp>
        <p:nvCxnSpPr>
          <p:cNvPr id="123" name="Łącznik prosty 84"/>
          <p:cNvCxnSpPr/>
          <p:nvPr/>
        </p:nvCxnSpPr>
        <p:spPr>
          <a:xfrm flipH="1">
            <a:off x="1291204" y="4725144"/>
            <a:ext cx="3782287" cy="0"/>
          </a:xfrm>
          <a:prstGeom prst="straightConnector1">
            <a:avLst/>
          </a:prstGeom>
          <a:ln>
            <a:solidFill>
              <a:srgbClr val="385D8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pole tekstowe 291"/>
          <p:cNvSpPr txBox="1">
            <a:spLocks noChangeArrowheads="1"/>
          </p:cNvSpPr>
          <p:nvPr/>
        </p:nvSpPr>
        <p:spPr bwMode="auto">
          <a:xfrm>
            <a:off x="3203848" y="4221088"/>
            <a:ext cx="82566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800" smtClean="0">
                <a:latin typeface="Calibri" pitchFamily="34" charset="0"/>
              </a:rPr>
              <a:t>149.156.10.143</a:t>
            </a:r>
            <a:endParaRPr lang="en-US" sz="800">
              <a:latin typeface="Calibri" pitchFamily="34" charset="0"/>
            </a:endParaRPr>
          </a:p>
        </p:txBody>
      </p:sp>
      <p:cxnSp>
        <p:nvCxnSpPr>
          <p:cNvPr id="127" name="Łącznik prosty 126"/>
          <p:cNvCxnSpPr/>
          <p:nvPr/>
        </p:nvCxnSpPr>
        <p:spPr>
          <a:xfrm>
            <a:off x="5073487" y="4725144"/>
            <a:ext cx="0" cy="440432"/>
          </a:xfrm>
          <a:prstGeom prst="line">
            <a:avLst/>
          </a:prstGeom>
          <a:ln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Łącznik prosty 133"/>
          <p:cNvCxnSpPr/>
          <p:nvPr/>
        </p:nvCxnSpPr>
        <p:spPr>
          <a:xfrm>
            <a:off x="2877243" y="4869160"/>
            <a:ext cx="0" cy="296416"/>
          </a:xfrm>
          <a:prstGeom prst="line">
            <a:avLst/>
          </a:prstGeom>
          <a:ln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Łącznik prosty 84"/>
          <p:cNvCxnSpPr/>
          <p:nvPr/>
        </p:nvCxnSpPr>
        <p:spPr>
          <a:xfrm flipH="1">
            <a:off x="1819803" y="4869160"/>
            <a:ext cx="1057441" cy="0"/>
          </a:xfrm>
          <a:prstGeom prst="straightConnector1">
            <a:avLst/>
          </a:prstGeom>
          <a:ln>
            <a:solidFill>
              <a:srgbClr val="385D8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Łącznik prosty 140"/>
          <p:cNvCxnSpPr/>
          <p:nvPr/>
        </p:nvCxnSpPr>
        <p:spPr>
          <a:xfrm>
            <a:off x="2330171" y="3997533"/>
            <a:ext cx="0" cy="1015643"/>
          </a:xfrm>
          <a:prstGeom prst="line">
            <a:avLst/>
          </a:prstGeom>
          <a:ln>
            <a:solidFill>
              <a:srgbClr val="385D8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Łącznik prosty 146"/>
          <p:cNvCxnSpPr/>
          <p:nvPr/>
        </p:nvCxnSpPr>
        <p:spPr>
          <a:xfrm>
            <a:off x="1819803" y="3999546"/>
            <a:ext cx="0" cy="869614"/>
          </a:xfrm>
          <a:prstGeom prst="line">
            <a:avLst/>
          </a:prstGeom>
          <a:ln>
            <a:solidFill>
              <a:srgbClr val="385D8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Łącznik prosty 149"/>
          <p:cNvCxnSpPr/>
          <p:nvPr/>
        </p:nvCxnSpPr>
        <p:spPr>
          <a:xfrm>
            <a:off x="1511660" y="5013176"/>
            <a:ext cx="0" cy="169168"/>
          </a:xfrm>
          <a:prstGeom prst="line">
            <a:avLst/>
          </a:prstGeom>
          <a:ln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Łącznik prosty 84"/>
          <p:cNvCxnSpPr/>
          <p:nvPr/>
        </p:nvCxnSpPr>
        <p:spPr>
          <a:xfrm flipH="1">
            <a:off x="1511660" y="5013176"/>
            <a:ext cx="818511" cy="0"/>
          </a:xfrm>
          <a:prstGeom prst="straightConnector1">
            <a:avLst/>
          </a:prstGeom>
          <a:ln>
            <a:solidFill>
              <a:srgbClr val="385D8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Łącznik prosty 152"/>
          <p:cNvCxnSpPr/>
          <p:nvPr/>
        </p:nvCxnSpPr>
        <p:spPr>
          <a:xfrm>
            <a:off x="1291204" y="3997533"/>
            <a:ext cx="0" cy="727611"/>
          </a:xfrm>
          <a:prstGeom prst="line">
            <a:avLst/>
          </a:prstGeom>
          <a:ln>
            <a:solidFill>
              <a:srgbClr val="385D8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Łącznik prosty 155"/>
          <p:cNvCxnSpPr/>
          <p:nvPr/>
        </p:nvCxnSpPr>
        <p:spPr>
          <a:xfrm>
            <a:off x="753007" y="3997533"/>
            <a:ext cx="0" cy="1184811"/>
          </a:xfrm>
          <a:prstGeom prst="line">
            <a:avLst/>
          </a:prstGeom>
          <a:ln>
            <a:solidFill>
              <a:srgbClr val="385D8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pole tekstowe 303"/>
          <p:cNvSpPr txBox="1">
            <a:spLocks noChangeArrowheads="1"/>
          </p:cNvSpPr>
          <p:nvPr/>
        </p:nvSpPr>
        <p:spPr bwMode="auto">
          <a:xfrm>
            <a:off x="395536" y="4005652"/>
            <a:ext cx="432048" cy="21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/>
            <a:r>
              <a:rPr lang="pl-PL" sz="800" smtClean="0">
                <a:latin typeface="Calibri" pitchFamily="34" charset="0"/>
              </a:rPr>
              <a:t>:22</a:t>
            </a:r>
            <a:endParaRPr lang="pl-PL" sz="800">
              <a:latin typeface="Calibri" pitchFamily="34" charset="0"/>
            </a:endParaRPr>
          </a:p>
        </p:txBody>
      </p:sp>
      <p:sp>
        <p:nvSpPr>
          <p:cNvPr id="163" name="pole tekstowe 303"/>
          <p:cNvSpPr txBox="1">
            <a:spLocks noChangeArrowheads="1"/>
          </p:cNvSpPr>
          <p:nvPr/>
        </p:nvSpPr>
        <p:spPr bwMode="auto">
          <a:xfrm>
            <a:off x="1475656" y="4005064"/>
            <a:ext cx="432048" cy="21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/>
            <a:r>
              <a:rPr lang="pl-PL" sz="800" smtClean="0">
                <a:latin typeface="Calibri" pitchFamily="34" charset="0"/>
              </a:rPr>
              <a:t>:22</a:t>
            </a:r>
            <a:endParaRPr lang="pl-PL" sz="800">
              <a:latin typeface="Calibri" pitchFamily="34" charset="0"/>
            </a:endParaRPr>
          </a:p>
        </p:txBody>
      </p:sp>
      <p:sp>
        <p:nvSpPr>
          <p:cNvPr id="164" name="pole tekstowe 303"/>
          <p:cNvSpPr txBox="1">
            <a:spLocks noChangeArrowheads="1"/>
          </p:cNvSpPr>
          <p:nvPr/>
        </p:nvSpPr>
        <p:spPr bwMode="auto">
          <a:xfrm>
            <a:off x="1943708" y="4006232"/>
            <a:ext cx="432048" cy="21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/>
            <a:r>
              <a:rPr lang="pl-PL" sz="800" smtClean="0">
                <a:latin typeface="Calibri" pitchFamily="34" charset="0"/>
              </a:rPr>
              <a:t>:5900</a:t>
            </a:r>
            <a:endParaRPr lang="pl-PL" sz="800">
              <a:latin typeface="Calibri" pitchFamily="34" charset="0"/>
            </a:endParaRPr>
          </a:p>
        </p:txBody>
      </p:sp>
      <p:sp>
        <p:nvSpPr>
          <p:cNvPr id="165" name="pole tekstowe 303"/>
          <p:cNvSpPr txBox="1">
            <a:spLocks noChangeArrowheads="1"/>
          </p:cNvSpPr>
          <p:nvPr/>
        </p:nvSpPr>
        <p:spPr bwMode="auto">
          <a:xfrm>
            <a:off x="899592" y="4005652"/>
            <a:ext cx="432048" cy="21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r"/>
            <a:r>
              <a:rPr lang="pl-PL" sz="800" smtClean="0">
                <a:latin typeface="Calibri" pitchFamily="34" charset="0"/>
              </a:rPr>
              <a:t>:22</a:t>
            </a:r>
            <a:endParaRPr lang="pl-PL" sz="800">
              <a:latin typeface="Calibri" pitchFamily="34" charset="0"/>
            </a:endParaRPr>
          </a:p>
        </p:txBody>
      </p:sp>
      <p:cxnSp>
        <p:nvCxnSpPr>
          <p:cNvPr id="166" name="Łącznik prosty 165"/>
          <p:cNvCxnSpPr/>
          <p:nvPr/>
        </p:nvCxnSpPr>
        <p:spPr>
          <a:xfrm flipV="1">
            <a:off x="753007" y="2852936"/>
            <a:ext cx="0" cy="1144598"/>
          </a:xfrm>
          <a:prstGeom prst="line">
            <a:avLst/>
          </a:prstGeom>
          <a:ln>
            <a:solidFill>
              <a:srgbClr val="385D8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pole tekstowe 303"/>
          <p:cNvSpPr txBox="1">
            <a:spLocks noChangeArrowheads="1"/>
          </p:cNvSpPr>
          <p:nvPr/>
        </p:nvSpPr>
        <p:spPr bwMode="auto">
          <a:xfrm>
            <a:off x="232570" y="3789040"/>
            <a:ext cx="595014" cy="21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/>
            <a:r>
              <a:rPr lang="pl-PL" sz="800" smtClean="0">
                <a:latin typeface="Calibri" pitchFamily="34" charset="0"/>
              </a:rPr>
              <a:t>:14171</a:t>
            </a:r>
            <a:endParaRPr lang="pl-PL" sz="800">
              <a:latin typeface="Calibri" pitchFamily="34" charset="0"/>
            </a:endParaRPr>
          </a:p>
        </p:txBody>
      </p:sp>
      <p:sp>
        <p:nvSpPr>
          <p:cNvPr id="170" name="pole tekstowe 303"/>
          <p:cNvSpPr txBox="1">
            <a:spLocks noChangeArrowheads="1"/>
          </p:cNvSpPr>
          <p:nvPr/>
        </p:nvSpPr>
        <p:spPr bwMode="auto">
          <a:xfrm>
            <a:off x="808634" y="3789040"/>
            <a:ext cx="595014" cy="21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/>
            <a:r>
              <a:rPr lang="pl-PL" sz="800" smtClean="0">
                <a:latin typeface="Calibri" pitchFamily="34" charset="0"/>
              </a:rPr>
              <a:t>:16021</a:t>
            </a:r>
            <a:endParaRPr lang="pl-PL" sz="800">
              <a:latin typeface="Calibri" pitchFamily="34" charset="0"/>
            </a:endParaRPr>
          </a:p>
        </p:txBody>
      </p:sp>
      <p:sp>
        <p:nvSpPr>
          <p:cNvPr id="171" name="pole tekstowe 303"/>
          <p:cNvSpPr txBox="1">
            <a:spLocks noChangeArrowheads="1"/>
          </p:cNvSpPr>
          <p:nvPr/>
        </p:nvSpPr>
        <p:spPr bwMode="auto">
          <a:xfrm>
            <a:off x="1331640" y="3789040"/>
            <a:ext cx="595014" cy="21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/>
            <a:r>
              <a:rPr lang="pl-PL" sz="800" smtClean="0">
                <a:latin typeface="Calibri" pitchFamily="34" charset="0"/>
              </a:rPr>
              <a:t>:11506</a:t>
            </a:r>
            <a:endParaRPr lang="pl-PL" sz="800">
              <a:latin typeface="Calibri" pitchFamily="34" charset="0"/>
            </a:endParaRPr>
          </a:p>
        </p:txBody>
      </p:sp>
      <p:sp>
        <p:nvSpPr>
          <p:cNvPr id="172" name="pole tekstowe 303"/>
          <p:cNvSpPr txBox="1">
            <a:spLocks noChangeArrowheads="1"/>
          </p:cNvSpPr>
          <p:nvPr/>
        </p:nvSpPr>
        <p:spPr bwMode="auto">
          <a:xfrm>
            <a:off x="1835696" y="3789040"/>
            <a:ext cx="595014" cy="21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/>
            <a:r>
              <a:rPr lang="pl-PL" sz="800" smtClean="0">
                <a:latin typeface="Calibri" pitchFamily="34" charset="0"/>
              </a:rPr>
              <a:t>:18090</a:t>
            </a:r>
            <a:endParaRPr lang="pl-PL" sz="800">
              <a:latin typeface="Calibri" pitchFamily="34" charset="0"/>
            </a:endParaRPr>
          </a:p>
        </p:txBody>
      </p:sp>
      <p:cxnSp>
        <p:nvCxnSpPr>
          <p:cNvPr id="173" name="Łącznik prosty 172"/>
          <p:cNvCxnSpPr/>
          <p:nvPr/>
        </p:nvCxnSpPr>
        <p:spPr>
          <a:xfrm flipV="1">
            <a:off x="1291204" y="2852936"/>
            <a:ext cx="0" cy="1144598"/>
          </a:xfrm>
          <a:prstGeom prst="line">
            <a:avLst/>
          </a:prstGeom>
          <a:ln>
            <a:solidFill>
              <a:srgbClr val="385D8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Łącznik prosty 173"/>
          <p:cNvCxnSpPr/>
          <p:nvPr/>
        </p:nvCxnSpPr>
        <p:spPr>
          <a:xfrm flipV="1">
            <a:off x="1819803" y="2852936"/>
            <a:ext cx="0" cy="1144598"/>
          </a:xfrm>
          <a:prstGeom prst="line">
            <a:avLst/>
          </a:prstGeom>
          <a:ln>
            <a:solidFill>
              <a:srgbClr val="385D8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Łącznik prosty 174"/>
          <p:cNvCxnSpPr/>
          <p:nvPr/>
        </p:nvCxnSpPr>
        <p:spPr>
          <a:xfrm flipV="1">
            <a:off x="2330171" y="2852936"/>
            <a:ext cx="0" cy="1144598"/>
          </a:xfrm>
          <a:prstGeom prst="line">
            <a:avLst/>
          </a:prstGeom>
          <a:ln>
            <a:solidFill>
              <a:srgbClr val="385D8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pole tekstowe 303"/>
          <p:cNvSpPr txBox="1">
            <a:spLocks noChangeArrowheads="1"/>
          </p:cNvSpPr>
          <p:nvPr/>
        </p:nvSpPr>
        <p:spPr bwMode="auto">
          <a:xfrm>
            <a:off x="3527476" y="4005652"/>
            <a:ext cx="756492" cy="21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r"/>
            <a:r>
              <a:rPr lang="pl-PL" sz="800" smtClean="0">
                <a:latin typeface="Calibri" pitchFamily="34" charset="0"/>
              </a:rPr>
              <a:t>:443/app/</a:t>
            </a:r>
            <a:endParaRPr lang="pl-PL" sz="800">
              <a:latin typeface="Calibri" pitchFamily="34" charset="0"/>
            </a:endParaRPr>
          </a:p>
        </p:txBody>
      </p:sp>
      <p:sp>
        <p:nvSpPr>
          <p:cNvPr id="177" name="pole tekstowe 303"/>
          <p:cNvSpPr txBox="1">
            <a:spLocks noChangeArrowheads="1"/>
          </p:cNvSpPr>
          <p:nvPr/>
        </p:nvSpPr>
        <p:spPr bwMode="auto">
          <a:xfrm>
            <a:off x="4823620" y="4005064"/>
            <a:ext cx="756492" cy="21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ctr"/>
            <a:r>
              <a:rPr lang="pl-PL" sz="800" smtClean="0">
                <a:latin typeface="Calibri" pitchFamily="34" charset="0"/>
              </a:rPr>
              <a:t>:80/svc/</a:t>
            </a:r>
            <a:endParaRPr lang="pl-PL" sz="800">
              <a:latin typeface="Calibri" pitchFamily="34" charset="0"/>
            </a:endParaRPr>
          </a:p>
        </p:txBody>
      </p:sp>
      <p:cxnSp>
        <p:nvCxnSpPr>
          <p:cNvPr id="178" name="Łącznik prosty 177"/>
          <p:cNvCxnSpPr/>
          <p:nvPr/>
        </p:nvCxnSpPr>
        <p:spPr>
          <a:xfrm flipV="1">
            <a:off x="4283968" y="2852936"/>
            <a:ext cx="0" cy="1144598"/>
          </a:xfrm>
          <a:prstGeom prst="line">
            <a:avLst/>
          </a:prstGeom>
          <a:ln>
            <a:solidFill>
              <a:srgbClr val="385D8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Łącznik prosty 178"/>
          <p:cNvCxnSpPr/>
          <p:nvPr/>
        </p:nvCxnSpPr>
        <p:spPr>
          <a:xfrm flipH="1" flipV="1">
            <a:off x="4929609" y="2852936"/>
            <a:ext cx="2431" cy="1144598"/>
          </a:xfrm>
          <a:prstGeom prst="line">
            <a:avLst/>
          </a:prstGeom>
          <a:ln>
            <a:solidFill>
              <a:srgbClr val="385D8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pole tekstowe 303"/>
          <p:cNvSpPr txBox="1">
            <a:spLocks noChangeArrowheads="1"/>
          </p:cNvSpPr>
          <p:nvPr/>
        </p:nvSpPr>
        <p:spPr bwMode="auto">
          <a:xfrm>
            <a:off x="3203848" y="3789628"/>
            <a:ext cx="1080120" cy="21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pPr algn="r"/>
            <a:r>
              <a:rPr lang="pl-PL" sz="800" smtClean="0">
                <a:latin typeface="Calibri" pitchFamily="34" charset="0"/>
              </a:rPr>
              <a:t>:8443/</a:t>
            </a:r>
            <a:r>
              <a:rPr lang="pl-PL" sz="800" smtClean="0">
                <a:solidFill>
                  <a:srgbClr val="FF0000"/>
                </a:solidFill>
                <a:latin typeface="Calibri" pitchFamily="34" charset="0"/>
              </a:rPr>
              <a:t>&lt;WFID&gt;</a:t>
            </a:r>
            <a:r>
              <a:rPr lang="pl-PL" sz="800" smtClean="0">
                <a:latin typeface="Calibri" pitchFamily="34" charset="0"/>
              </a:rPr>
              <a:t>/app/</a:t>
            </a:r>
            <a:endParaRPr lang="pl-PL" sz="800">
              <a:latin typeface="Calibri" pitchFamily="34" charset="0"/>
            </a:endParaRPr>
          </a:p>
        </p:txBody>
      </p:sp>
      <p:sp>
        <p:nvSpPr>
          <p:cNvPr id="181" name="pole tekstowe 303"/>
          <p:cNvSpPr txBox="1">
            <a:spLocks noChangeArrowheads="1"/>
          </p:cNvSpPr>
          <p:nvPr/>
        </p:nvSpPr>
        <p:spPr bwMode="auto">
          <a:xfrm>
            <a:off x="4932040" y="3789040"/>
            <a:ext cx="1080120" cy="21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30" tIns="45716" rIns="91430" bIns="45716">
            <a:spAutoFit/>
          </a:bodyPr>
          <a:lstStyle/>
          <a:p>
            <a:r>
              <a:rPr lang="pl-PL" sz="800" smtClean="0">
                <a:latin typeface="Calibri" pitchFamily="34" charset="0"/>
              </a:rPr>
              <a:t>:8000/</a:t>
            </a:r>
            <a:r>
              <a:rPr lang="pl-PL" sz="800" smtClean="0">
                <a:solidFill>
                  <a:srgbClr val="FF0000"/>
                </a:solidFill>
                <a:latin typeface="Calibri" pitchFamily="34" charset="0"/>
              </a:rPr>
              <a:t>&lt;WFID&gt;</a:t>
            </a:r>
            <a:r>
              <a:rPr lang="pl-PL" sz="800" smtClean="0">
                <a:latin typeface="Calibri" pitchFamily="34" charset="0"/>
              </a:rPr>
              <a:t>/svc/</a:t>
            </a:r>
            <a:endParaRPr lang="pl-PL" sz="800">
              <a:latin typeface="Calibri" pitchFamily="34" charset="0"/>
            </a:endParaRPr>
          </a:p>
        </p:txBody>
      </p:sp>
      <p:cxnSp>
        <p:nvCxnSpPr>
          <p:cNvPr id="201" name="Łącznik prosty 84"/>
          <p:cNvCxnSpPr/>
          <p:nvPr/>
        </p:nvCxnSpPr>
        <p:spPr>
          <a:xfrm flipH="1">
            <a:off x="762483" y="2852936"/>
            <a:ext cx="1057441" cy="0"/>
          </a:xfrm>
          <a:prstGeom prst="straightConnector1">
            <a:avLst/>
          </a:prstGeom>
          <a:ln>
            <a:solidFill>
              <a:srgbClr val="385D8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upa 203"/>
          <p:cNvGrpSpPr/>
          <p:nvPr/>
        </p:nvGrpSpPr>
        <p:grpSpPr>
          <a:xfrm>
            <a:off x="673797" y="2271152"/>
            <a:ext cx="1296144" cy="581784"/>
            <a:chOff x="745805" y="2271152"/>
            <a:chExt cx="1296144" cy="581784"/>
          </a:xfrm>
        </p:grpSpPr>
        <p:pic>
          <p:nvPicPr>
            <p:cNvPr id="202" name="Obraz 201" descr="terminal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80332" y="2271152"/>
              <a:ext cx="365760" cy="365760"/>
            </a:xfrm>
            <a:prstGeom prst="rect">
              <a:avLst/>
            </a:prstGeom>
          </p:spPr>
        </p:pic>
        <p:sp>
          <p:nvSpPr>
            <p:cNvPr id="203" name="pole tekstowe 291"/>
            <p:cNvSpPr txBox="1">
              <a:spLocks noChangeArrowheads="1"/>
            </p:cNvSpPr>
            <p:nvPr/>
          </p:nvSpPr>
          <p:spPr bwMode="auto">
            <a:xfrm>
              <a:off x="745805" y="2591326"/>
              <a:ext cx="129614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SSH client</a:t>
              </a:r>
              <a:endParaRPr lang="en-US" sz="1100">
                <a:latin typeface="Calibri" pitchFamily="34" charset="0"/>
              </a:endParaRPr>
            </a:p>
          </p:txBody>
        </p:sp>
      </p:grpSp>
      <p:grpSp>
        <p:nvGrpSpPr>
          <p:cNvPr id="15" name="Grupa 204"/>
          <p:cNvGrpSpPr/>
          <p:nvPr/>
        </p:nvGrpSpPr>
        <p:grpSpPr>
          <a:xfrm>
            <a:off x="1691680" y="2276872"/>
            <a:ext cx="1296144" cy="581784"/>
            <a:chOff x="714232" y="2271152"/>
            <a:chExt cx="1296144" cy="581784"/>
          </a:xfrm>
        </p:grpSpPr>
        <p:pic>
          <p:nvPicPr>
            <p:cNvPr id="206" name="Obraz 205" descr="terminal.png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80332" y="2271152"/>
              <a:ext cx="365760" cy="365760"/>
            </a:xfrm>
            <a:prstGeom prst="rect">
              <a:avLst/>
            </a:prstGeom>
          </p:spPr>
        </p:pic>
        <p:sp>
          <p:nvSpPr>
            <p:cNvPr id="207" name="pole tekstowe 291"/>
            <p:cNvSpPr txBox="1">
              <a:spLocks noChangeArrowheads="1"/>
            </p:cNvSpPr>
            <p:nvPr/>
          </p:nvSpPr>
          <p:spPr bwMode="auto">
            <a:xfrm>
              <a:off x="714232" y="2591326"/>
              <a:ext cx="129614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VNC client</a:t>
              </a:r>
              <a:endParaRPr lang="en-US" sz="1100">
                <a:latin typeface="Calibri" pitchFamily="34" charset="0"/>
              </a:endParaRPr>
            </a:p>
          </p:txBody>
        </p:sp>
      </p:grpSp>
      <p:grpSp>
        <p:nvGrpSpPr>
          <p:cNvPr id="16" name="Grupa 207"/>
          <p:cNvGrpSpPr/>
          <p:nvPr/>
        </p:nvGrpSpPr>
        <p:grpSpPr>
          <a:xfrm>
            <a:off x="3563888" y="2271152"/>
            <a:ext cx="1296144" cy="581784"/>
            <a:chOff x="745805" y="2271152"/>
            <a:chExt cx="1296144" cy="581784"/>
          </a:xfrm>
        </p:grpSpPr>
        <p:pic>
          <p:nvPicPr>
            <p:cNvPr id="209" name="Obraz 208" descr="terminal.png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80332" y="2271152"/>
              <a:ext cx="365760" cy="365760"/>
            </a:xfrm>
            <a:prstGeom prst="rect">
              <a:avLst/>
            </a:prstGeom>
          </p:spPr>
        </p:pic>
        <p:sp>
          <p:nvSpPr>
            <p:cNvPr id="210" name="pole tekstowe 291"/>
            <p:cNvSpPr txBox="1">
              <a:spLocks noChangeArrowheads="1"/>
            </p:cNvSpPr>
            <p:nvPr/>
          </p:nvSpPr>
          <p:spPr bwMode="auto">
            <a:xfrm>
              <a:off x="745805" y="2591326"/>
              <a:ext cx="129614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Browser</a:t>
              </a:r>
              <a:endParaRPr lang="en-US" sz="1100">
                <a:latin typeface="Calibri" pitchFamily="34" charset="0"/>
              </a:endParaRPr>
            </a:p>
          </p:txBody>
        </p:sp>
      </p:grpSp>
      <p:grpSp>
        <p:nvGrpSpPr>
          <p:cNvPr id="17" name="Grupa 210"/>
          <p:cNvGrpSpPr/>
          <p:nvPr/>
        </p:nvGrpSpPr>
        <p:grpSpPr>
          <a:xfrm>
            <a:off x="4355976" y="2276872"/>
            <a:ext cx="1296144" cy="581784"/>
            <a:chOff x="745805" y="2271152"/>
            <a:chExt cx="1296144" cy="581784"/>
          </a:xfrm>
        </p:grpSpPr>
        <p:pic>
          <p:nvPicPr>
            <p:cNvPr id="212" name="Obraz 211" descr="terminal.png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80332" y="2271152"/>
              <a:ext cx="365760" cy="365760"/>
            </a:xfrm>
            <a:prstGeom prst="rect">
              <a:avLst/>
            </a:prstGeom>
          </p:spPr>
        </p:pic>
        <p:sp>
          <p:nvSpPr>
            <p:cNvPr id="213" name="pole tekstowe 291"/>
            <p:cNvSpPr txBox="1">
              <a:spLocks noChangeArrowheads="1"/>
            </p:cNvSpPr>
            <p:nvPr/>
          </p:nvSpPr>
          <p:spPr bwMode="auto">
            <a:xfrm>
              <a:off x="745805" y="2591326"/>
              <a:ext cx="129614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Application</a:t>
              </a:r>
              <a:endParaRPr lang="en-US" sz="1100">
                <a:latin typeface="Calibri" pitchFamily="34" charset="0"/>
              </a:endParaRPr>
            </a:p>
          </p:txBody>
        </p:sp>
      </p:grpSp>
      <p:grpSp>
        <p:nvGrpSpPr>
          <p:cNvPr id="18" name="Grupa 217"/>
          <p:cNvGrpSpPr/>
          <p:nvPr/>
        </p:nvGrpSpPr>
        <p:grpSpPr>
          <a:xfrm>
            <a:off x="1701120" y="1285623"/>
            <a:ext cx="710640" cy="771722"/>
            <a:chOff x="795346" y="2093513"/>
            <a:chExt cx="710640" cy="771722"/>
          </a:xfrm>
        </p:grpSpPr>
        <p:sp>
          <p:nvSpPr>
            <p:cNvPr id="219" name="pole tekstowe 191"/>
            <p:cNvSpPr txBox="1">
              <a:spLocks noChangeArrowheads="1"/>
            </p:cNvSpPr>
            <p:nvPr/>
          </p:nvSpPr>
          <p:spPr bwMode="auto">
            <a:xfrm>
              <a:off x="795346" y="2626708"/>
              <a:ext cx="710640" cy="238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950">
                  <a:latin typeface="Calibri" pitchFamily="34" charset="0"/>
                </a:rPr>
                <a:t>Developer</a:t>
              </a:r>
            </a:p>
          </p:txBody>
        </p:sp>
        <p:sp>
          <p:nvSpPr>
            <p:cNvPr id="220" name="Prostokąt zaokrąglony 219"/>
            <p:cNvSpPr/>
            <p:nvPr/>
          </p:nvSpPr>
          <p:spPr bwMode="auto">
            <a:xfrm>
              <a:off x="854385" y="2093513"/>
              <a:ext cx="593280" cy="770480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21" name="Obraz 199" descr="admin.png"/>
            <p:cNvPicPr>
              <a:picLocks noChangeAspect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967032" y="2171020"/>
              <a:ext cx="357777" cy="45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19" name="Grupa 192"/>
          <p:cNvGrpSpPr/>
          <p:nvPr/>
        </p:nvGrpSpPr>
        <p:grpSpPr>
          <a:xfrm>
            <a:off x="1048040" y="1281558"/>
            <a:ext cx="705414" cy="779290"/>
            <a:chOff x="1155891" y="1263986"/>
            <a:chExt cx="705414" cy="779290"/>
          </a:xfrm>
        </p:grpSpPr>
        <p:sp>
          <p:nvSpPr>
            <p:cNvPr id="223" name="pole tekstowe 196"/>
            <p:cNvSpPr txBox="1">
              <a:spLocks noChangeArrowheads="1"/>
            </p:cNvSpPr>
            <p:nvPr/>
          </p:nvSpPr>
          <p:spPr bwMode="auto">
            <a:xfrm>
              <a:off x="1155891" y="1797055"/>
              <a:ext cx="7054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000">
                  <a:latin typeface="Calibri" pitchFamily="34" charset="0"/>
                </a:rPr>
                <a:t>Admin</a:t>
              </a:r>
            </a:p>
          </p:txBody>
        </p:sp>
        <p:sp>
          <p:nvSpPr>
            <p:cNvPr id="224" name="Prostokąt zaokrąglony 223"/>
            <p:cNvSpPr/>
            <p:nvPr/>
          </p:nvSpPr>
          <p:spPr bwMode="auto">
            <a:xfrm>
              <a:off x="1210066" y="1263986"/>
              <a:ext cx="591840" cy="770480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25" name="Obraz 198" descr="admin.png"/>
            <p:cNvPicPr>
              <a:picLocks noChangeAspect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1340491" y="1335258"/>
              <a:ext cx="357777" cy="47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226" name="Łącznik prosty 84"/>
          <p:cNvCxnSpPr/>
          <p:nvPr/>
        </p:nvCxnSpPr>
        <p:spPr>
          <a:xfrm flipH="1">
            <a:off x="1115617" y="2204864"/>
            <a:ext cx="4076034" cy="0"/>
          </a:xfrm>
          <a:prstGeom prst="straightConnector1">
            <a:avLst/>
          </a:prstGeom>
          <a:ln w="50800">
            <a:solidFill>
              <a:srgbClr val="385D8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Łącznik prosty 84"/>
          <p:cNvCxnSpPr/>
          <p:nvPr/>
        </p:nvCxnSpPr>
        <p:spPr>
          <a:xfrm flipH="1">
            <a:off x="2051720" y="2132856"/>
            <a:ext cx="3139931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Łącznik prosty 84"/>
          <p:cNvCxnSpPr/>
          <p:nvPr/>
        </p:nvCxnSpPr>
        <p:spPr>
          <a:xfrm flipH="1">
            <a:off x="6274052" y="3997533"/>
            <a:ext cx="170156" cy="0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Łącznik prosty 84"/>
          <p:cNvCxnSpPr/>
          <p:nvPr/>
        </p:nvCxnSpPr>
        <p:spPr>
          <a:xfrm flipV="1">
            <a:off x="6359130" y="4005065"/>
            <a:ext cx="1" cy="792087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Łącznik prosty 84"/>
          <p:cNvCxnSpPr/>
          <p:nvPr/>
        </p:nvCxnSpPr>
        <p:spPr>
          <a:xfrm>
            <a:off x="6359130" y="3068960"/>
            <a:ext cx="2" cy="924939"/>
          </a:xfrm>
          <a:prstGeom prst="straightConnector1">
            <a:avLst/>
          </a:prstGeom>
          <a:ln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pole tekstowe 291"/>
          <p:cNvSpPr txBox="1">
            <a:spLocks noChangeArrowheads="1"/>
          </p:cNvSpPr>
          <p:nvPr/>
        </p:nvSpPr>
        <p:spPr bwMode="auto">
          <a:xfrm>
            <a:off x="5292080" y="4584738"/>
            <a:ext cx="11339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l-PL" sz="1100" smtClean="0">
                <a:solidFill>
                  <a:srgbClr val="FF0000"/>
                </a:solidFill>
                <a:latin typeface="Calibri" pitchFamily="34" charset="0"/>
              </a:rPr>
              <a:t>Private cloud</a:t>
            </a:r>
            <a:endParaRPr lang="en-US" sz="11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1" name="pole tekstowe 291"/>
          <p:cNvSpPr txBox="1">
            <a:spLocks noChangeArrowheads="1"/>
          </p:cNvSpPr>
          <p:nvPr/>
        </p:nvSpPr>
        <p:spPr bwMode="auto">
          <a:xfrm>
            <a:off x="5292080" y="3010163"/>
            <a:ext cx="1133903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pl-PL" sz="1100" smtClean="0">
                <a:solidFill>
                  <a:srgbClr val="FF0000"/>
                </a:solidFill>
                <a:latin typeface="Calibri" pitchFamily="34" charset="0"/>
              </a:rPr>
              <a:t>Public Internet</a:t>
            </a:r>
            <a:endParaRPr lang="en-US" sz="1100">
              <a:solidFill>
                <a:srgbClr val="FF0000"/>
              </a:solidFill>
              <a:latin typeface="Calibri" pitchFamily="34" charset="0"/>
            </a:endParaRPr>
          </a:p>
        </p:txBody>
      </p:sp>
      <p:sp>
        <p:nvSpPr>
          <p:cNvPr id="253" name="Content Placeholder 2"/>
          <p:cNvSpPr>
            <a:spLocks noGrp="1"/>
          </p:cNvSpPr>
          <p:nvPr>
            <p:ph idx="1"/>
          </p:nvPr>
        </p:nvSpPr>
        <p:spPr>
          <a:xfrm>
            <a:off x="6480720" y="1268759"/>
            <a:ext cx="2627784" cy="5040561"/>
          </a:xfrm>
        </p:spPr>
        <p:txBody>
          <a:bodyPr>
            <a:noAutofit/>
          </a:bodyPr>
          <a:lstStyle/>
          <a:p>
            <a:pPr marL="180975" indent="-180975"/>
            <a:r>
              <a:rPr lang="pl-PL" sz="1600" smtClean="0"/>
              <a:t>The IP Wrangler – a generic client interface to private cloud resources</a:t>
            </a:r>
          </a:p>
          <a:p>
            <a:pPr marL="180975" indent="-180975"/>
            <a:r>
              <a:rPr lang="pl-PL" sz="1600" smtClean="0"/>
              <a:t>Ensures configurable, secure access to Atomic Service Instances</a:t>
            </a:r>
          </a:p>
          <a:p>
            <a:pPr marL="180975" indent="-180975"/>
            <a:r>
              <a:rPr lang="pl-PL" sz="1600" smtClean="0"/>
              <a:t>Solves the public IP address crunch (insufficient public IP to cover the entire cloud site)</a:t>
            </a:r>
          </a:p>
          <a:p>
            <a:pPr marL="180975" indent="-180975"/>
            <a:r>
              <a:rPr lang="pl-PL" sz="1600" smtClean="0"/>
              <a:t>Two types of redirections: TCP (generic port forwarding via DNAT) and HTTP (access through standard HTTP ports with Nginx; disambiguates services by path name)</a:t>
            </a:r>
          </a:p>
          <a:p>
            <a:pPr marL="180975" indent="-180975"/>
            <a:r>
              <a:rPr lang="pl-PL" sz="1600" smtClean="0"/>
              <a:t>Compatible with arbitrary external applications and services</a:t>
            </a:r>
          </a:p>
          <a:p>
            <a:pPr marL="180975" indent="-180975"/>
            <a:endParaRPr lang="pl-PL" sz="1600" smtClean="0"/>
          </a:p>
        </p:txBody>
      </p:sp>
    </p:spTree>
    <p:extLst>
      <p:ext uri="{BB962C8B-B14F-4D97-AF65-F5344CB8AC3E}">
        <p14:creationId xmlns:p14="http://schemas.microsoft.com/office/powerpoint/2010/main" xmlns="" val="36338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rostokąt zaokrąglony 212"/>
          <p:cNvSpPr/>
          <p:nvPr/>
        </p:nvSpPr>
        <p:spPr bwMode="auto">
          <a:xfrm>
            <a:off x="3923928" y="1916832"/>
            <a:ext cx="3456384" cy="1895886"/>
          </a:xfrm>
          <a:prstGeom prst="roundRect">
            <a:avLst>
              <a:gd name="adj" fmla="val 6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2" name="Prostokąt zaokrąglony 211"/>
          <p:cNvSpPr/>
          <p:nvPr/>
        </p:nvSpPr>
        <p:spPr bwMode="auto">
          <a:xfrm>
            <a:off x="4067944" y="2022446"/>
            <a:ext cx="3456384" cy="1895886"/>
          </a:xfrm>
          <a:prstGeom prst="roundRect">
            <a:avLst>
              <a:gd name="adj" fmla="val 6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0160" y="44624"/>
            <a:ext cx="6515100" cy="1143000"/>
          </a:xfrm>
        </p:spPr>
        <p:txBody>
          <a:bodyPr/>
          <a:lstStyle/>
          <a:p>
            <a:r>
              <a:rPr lang="pl-PL" sz="2800" smtClean="0"/>
              <a:t>Behind the scenes: Saving the Instance as a new Atomic Service</a:t>
            </a:r>
            <a:endParaRPr lang="en-US" sz="2800" dirty="0" smtClean="0"/>
          </a:p>
        </p:txBody>
      </p:sp>
      <p:cxnSp>
        <p:nvCxnSpPr>
          <p:cNvPr id="18" name="Łącznik prosty ze strzałką 17"/>
          <p:cNvCxnSpPr/>
          <p:nvPr/>
        </p:nvCxnSpPr>
        <p:spPr bwMode="auto">
          <a:xfrm>
            <a:off x="1349092" y="2262146"/>
            <a:ext cx="0" cy="21602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a 18"/>
          <p:cNvGrpSpPr/>
          <p:nvPr/>
        </p:nvGrpSpPr>
        <p:grpSpPr>
          <a:xfrm>
            <a:off x="957376" y="1340768"/>
            <a:ext cx="783431" cy="849371"/>
            <a:chOff x="656729" y="2468563"/>
            <a:chExt cx="783431" cy="849371"/>
          </a:xfrm>
        </p:grpSpPr>
        <p:sp>
          <p:nvSpPr>
            <p:cNvPr id="7" name="pole tekstowe 191"/>
            <p:cNvSpPr txBox="1">
              <a:spLocks noChangeArrowheads="1"/>
            </p:cNvSpPr>
            <p:nvPr/>
          </p:nvSpPr>
          <p:spPr bwMode="auto">
            <a:xfrm>
              <a:off x="656729" y="3056312"/>
              <a:ext cx="783431" cy="261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100">
                  <a:latin typeface="Calibri" pitchFamily="34" charset="0"/>
                </a:rPr>
                <a:t>Developer</a:t>
              </a:r>
            </a:p>
          </p:txBody>
        </p:sp>
        <p:sp>
          <p:nvSpPr>
            <p:cNvPr id="8" name="Prostokąt zaokrąglony 7"/>
            <p:cNvSpPr/>
            <p:nvPr/>
          </p:nvSpPr>
          <p:spPr bwMode="auto">
            <a:xfrm>
              <a:off x="721816" y="2468563"/>
              <a:ext cx="654050" cy="849312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5" name="Obraz 199" descr="admin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846001" y="2554000"/>
              <a:ext cx="394424" cy="50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a 37"/>
          <p:cNvGrpSpPr/>
          <p:nvPr/>
        </p:nvGrpSpPr>
        <p:grpSpPr>
          <a:xfrm>
            <a:off x="323528" y="2550180"/>
            <a:ext cx="2069171" cy="1742916"/>
            <a:chOff x="414596" y="3284984"/>
            <a:chExt cx="2069171" cy="1742916"/>
          </a:xfrm>
        </p:grpSpPr>
        <p:sp>
          <p:nvSpPr>
            <p:cNvPr id="25" name="Prostokąt zaokrąglony 24"/>
            <p:cNvSpPr/>
            <p:nvPr/>
          </p:nvSpPr>
          <p:spPr bwMode="auto">
            <a:xfrm>
              <a:off x="414596" y="3429001"/>
              <a:ext cx="2069171" cy="1598899"/>
            </a:xfrm>
            <a:prstGeom prst="roundRect">
              <a:avLst>
                <a:gd name="adj" fmla="val 62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" name="Grupa 289"/>
            <p:cNvGrpSpPr>
              <a:grpSpLocks/>
            </p:cNvGrpSpPr>
            <p:nvPr/>
          </p:nvGrpSpPr>
          <p:grpSpPr bwMode="auto">
            <a:xfrm>
              <a:off x="748918" y="3284984"/>
              <a:ext cx="1537886" cy="277000"/>
              <a:chOff x="2392910" y="1835620"/>
              <a:chExt cx="2191279" cy="305238"/>
            </a:xfrm>
          </p:grpSpPr>
          <p:sp>
            <p:nvSpPr>
              <p:cNvPr id="21" name="Prostokąt zaokrąglony 20"/>
              <p:cNvSpPr/>
              <p:nvPr/>
            </p:nvSpPr>
            <p:spPr bwMode="auto">
              <a:xfrm>
                <a:off x="2392910" y="1835620"/>
                <a:ext cx="2061519" cy="3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pole tekstowe 291"/>
              <p:cNvSpPr txBox="1">
                <a:spLocks noChangeArrowheads="1"/>
              </p:cNvSpPr>
              <p:nvPr/>
            </p:nvSpPr>
            <p:spPr bwMode="auto">
              <a:xfrm>
                <a:off x="2402397" y="1835620"/>
                <a:ext cx="2181792" cy="288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l-PL" sz="1100">
                    <a:latin typeface="Calibri" pitchFamily="34" charset="0"/>
                  </a:rPr>
                  <a:t>VPH-Share Master </a:t>
                </a:r>
                <a:r>
                  <a:rPr lang="pl-PL" sz="1100" smtClean="0">
                    <a:latin typeface="Calibri" pitchFamily="34" charset="0"/>
                  </a:rPr>
                  <a:t>Int.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  <p:grpSp>
          <p:nvGrpSpPr>
            <p:cNvPr id="5" name="Grupa 28"/>
            <p:cNvGrpSpPr/>
            <p:nvPr/>
          </p:nvGrpSpPr>
          <p:grpSpPr>
            <a:xfrm>
              <a:off x="467544" y="3717032"/>
              <a:ext cx="1958230" cy="1238860"/>
              <a:chOff x="467544" y="4168775"/>
              <a:chExt cx="1958230" cy="1238860"/>
            </a:xfrm>
          </p:grpSpPr>
          <p:sp>
            <p:nvSpPr>
              <p:cNvPr id="27" name="Prostokąt zaokrąglony 300"/>
              <p:cNvSpPr/>
              <p:nvPr/>
            </p:nvSpPr>
            <p:spPr bwMode="auto">
              <a:xfrm>
                <a:off x="526554" y="4168775"/>
                <a:ext cx="1827212" cy="1238860"/>
              </a:xfrm>
              <a:prstGeom prst="roundRect">
                <a:avLst>
                  <a:gd name="adj" fmla="val 8067"/>
                </a:avLst>
              </a:prstGeom>
              <a:noFill/>
              <a:ln w="95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45" tIns="41473" rIns="82945" bIns="41473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pole tekstowe 303"/>
              <p:cNvSpPr txBox="1">
                <a:spLocks noChangeArrowheads="1"/>
              </p:cNvSpPr>
              <p:nvPr/>
            </p:nvSpPr>
            <p:spPr bwMode="auto">
              <a:xfrm>
                <a:off x="467544" y="4168775"/>
                <a:ext cx="1958230" cy="25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smtClean="0">
                    <a:latin typeface="Calibri" pitchFamily="34" charset="0"/>
                  </a:rPr>
                  <a:t>Cloud Manager</a:t>
                </a:r>
                <a:endParaRPr lang="pl-PL" sz="1100">
                  <a:latin typeface="Calibri" pitchFamily="34" charset="0"/>
                </a:endParaRPr>
              </a:p>
            </p:txBody>
          </p:sp>
        </p:grpSp>
        <p:sp>
          <p:nvSpPr>
            <p:cNvPr id="30" name="Prostokąt zaokrąglony 300"/>
            <p:cNvSpPr/>
            <p:nvPr/>
          </p:nvSpPr>
          <p:spPr bwMode="auto">
            <a:xfrm>
              <a:off x="630620" y="4005064"/>
              <a:ext cx="1640458" cy="864012"/>
            </a:xfrm>
            <a:prstGeom prst="roundRect">
              <a:avLst>
                <a:gd name="adj" fmla="val 11943"/>
              </a:avLst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pole tekstowe 303"/>
            <p:cNvSpPr txBox="1">
              <a:spLocks noChangeArrowheads="1"/>
            </p:cNvSpPr>
            <p:nvPr/>
          </p:nvSpPr>
          <p:spPr bwMode="auto">
            <a:xfrm>
              <a:off x="683568" y="4005064"/>
              <a:ext cx="1561530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Development Mode</a:t>
              </a:r>
              <a:endParaRPr lang="pl-PL" sz="1100">
                <a:latin typeface="Calibri" pitchFamily="34" charset="0"/>
              </a:endParaRPr>
            </a:p>
          </p:txBody>
        </p:sp>
        <p:grpSp>
          <p:nvGrpSpPr>
            <p:cNvPr id="6" name="Grupa 35"/>
            <p:cNvGrpSpPr/>
            <p:nvPr/>
          </p:nvGrpSpPr>
          <p:grpSpPr>
            <a:xfrm>
              <a:off x="748953" y="4293096"/>
              <a:ext cx="1382414" cy="470450"/>
              <a:chOff x="3736180" y="3590033"/>
              <a:chExt cx="1382414" cy="470450"/>
            </a:xfrm>
          </p:grpSpPr>
          <p:sp>
            <p:nvSpPr>
              <p:cNvPr id="32" name="Prostokąt zaokrąglony 31"/>
              <p:cNvSpPr/>
              <p:nvPr/>
            </p:nvSpPr>
            <p:spPr bwMode="auto">
              <a:xfrm>
                <a:off x="3750195" y="3590033"/>
                <a:ext cx="1368399" cy="470450"/>
              </a:xfrm>
              <a:prstGeom prst="roundRect">
                <a:avLst>
                  <a:gd name="adj" fmla="val 8462"/>
                </a:avLst>
              </a:prstGeom>
              <a:solidFill>
                <a:schemeClr val="accent6">
                  <a:lumMod val="75000"/>
                  <a:alpha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45" tIns="41473" rIns="82945" bIns="41473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pole tekstowe 303"/>
              <p:cNvSpPr txBox="1">
                <a:spLocks noChangeArrowheads="1"/>
              </p:cNvSpPr>
              <p:nvPr/>
            </p:nvSpPr>
            <p:spPr bwMode="auto">
              <a:xfrm>
                <a:off x="3736180" y="3590033"/>
                <a:ext cx="1382414" cy="25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smtClean="0">
                    <a:latin typeface="Calibri" pitchFamily="34" charset="0"/>
                  </a:rPr>
                  <a:t>Save Atomic Service</a:t>
                </a:r>
                <a:endParaRPr lang="pl-PL" sz="1100">
                  <a:latin typeface="Calibri" pitchFamily="34" charset="0"/>
                </a:endParaRPr>
              </a:p>
            </p:txBody>
          </p:sp>
        </p:grpSp>
      </p:grpSp>
      <p:sp>
        <p:nvSpPr>
          <p:cNvPr id="40" name="Prostokąt zaokrąglony 39"/>
          <p:cNvSpPr/>
          <p:nvPr/>
        </p:nvSpPr>
        <p:spPr bwMode="auto">
          <a:xfrm>
            <a:off x="323528" y="4557450"/>
            <a:ext cx="3384376" cy="1895886"/>
          </a:xfrm>
          <a:prstGeom prst="roundRect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Prostokąt zaokrąglony 49"/>
          <p:cNvSpPr/>
          <p:nvPr/>
        </p:nvSpPr>
        <p:spPr bwMode="auto">
          <a:xfrm>
            <a:off x="395536" y="4653136"/>
            <a:ext cx="1368152" cy="406400"/>
          </a:xfrm>
          <a:prstGeom prst="roundRect">
            <a:avLst/>
          </a:pr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pole tekstowe 291"/>
          <p:cNvSpPr txBox="1">
            <a:spLocks noChangeArrowheads="1"/>
          </p:cNvSpPr>
          <p:nvPr/>
        </p:nvSpPr>
        <p:spPr bwMode="auto">
          <a:xfrm>
            <a:off x="323528" y="4653136"/>
            <a:ext cx="151216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Core Component Host</a:t>
            </a:r>
          </a:p>
          <a:p>
            <a:pPr algn="ctr"/>
            <a:r>
              <a:rPr lang="pl-PL" sz="1000" smtClean="0">
                <a:latin typeface="Calibri" pitchFamily="34" charset="0"/>
              </a:rPr>
              <a:t>(149.156.10.143)</a:t>
            </a:r>
            <a:endParaRPr lang="en-US" sz="1000">
              <a:latin typeface="Calibri" pitchFamily="34" charset="0"/>
            </a:endParaRPr>
          </a:p>
        </p:txBody>
      </p:sp>
      <p:grpSp>
        <p:nvGrpSpPr>
          <p:cNvPr id="9" name="Grupa 72"/>
          <p:cNvGrpSpPr/>
          <p:nvPr/>
        </p:nvGrpSpPr>
        <p:grpSpPr>
          <a:xfrm>
            <a:off x="1979712" y="4293096"/>
            <a:ext cx="1368152" cy="424765"/>
            <a:chOff x="3707904" y="4797152"/>
            <a:chExt cx="1368152" cy="424765"/>
          </a:xfrm>
        </p:grpSpPr>
        <p:sp>
          <p:nvSpPr>
            <p:cNvPr id="56" name="Prostokąt zaokrąglony 55"/>
            <p:cNvSpPr/>
            <p:nvPr/>
          </p:nvSpPr>
          <p:spPr bwMode="auto">
            <a:xfrm>
              <a:off x="3707904" y="4941168"/>
              <a:ext cx="1368152" cy="280749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pole tekstowe 291"/>
            <p:cNvSpPr txBox="1">
              <a:spLocks noChangeArrowheads="1"/>
            </p:cNvSpPr>
            <p:nvPr/>
          </p:nvSpPr>
          <p:spPr bwMode="auto">
            <a:xfrm>
              <a:off x="3707904" y="4941168"/>
              <a:ext cx="136815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Cloud Facade (API)</a:t>
              </a:r>
              <a:endParaRPr lang="en-US" sz="1100">
                <a:latin typeface="Calibri" pitchFamily="34" charset="0"/>
              </a:endParaRPr>
            </a:p>
          </p:txBody>
        </p:sp>
        <p:grpSp>
          <p:nvGrpSpPr>
            <p:cNvPr id="10" name="Grupa 69"/>
            <p:cNvGrpSpPr/>
            <p:nvPr/>
          </p:nvGrpSpPr>
          <p:grpSpPr>
            <a:xfrm>
              <a:off x="4355976" y="4797152"/>
              <a:ext cx="72008" cy="144016"/>
              <a:chOff x="3887924" y="3501008"/>
              <a:chExt cx="72008" cy="144016"/>
            </a:xfrm>
          </p:grpSpPr>
          <p:cxnSp>
            <p:nvCxnSpPr>
              <p:cNvPr id="71" name="Łącznik prosty 70"/>
              <p:cNvCxnSpPr/>
              <p:nvPr/>
            </p:nvCxnSpPr>
            <p:spPr>
              <a:xfrm>
                <a:off x="3923928" y="3573016"/>
                <a:ext cx="0" cy="72008"/>
              </a:xfrm>
              <a:prstGeom prst="line">
                <a:avLst/>
              </a:prstGeom>
              <a:ln>
                <a:solidFill>
                  <a:srgbClr val="385D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Elipsa 71"/>
              <p:cNvSpPr/>
              <p:nvPr/>
            </p:nvSpPr>
            <p:spPr>
              <a:xfrm>
                <a:off x="3887924" y="3501008"/>
                <a:ext cx="72008" cy="72009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Prostokąt zaokrąglony 73"/>
          <p:cNvSpPr/>
          <p:nvPr/>
        </p:nvSpPr>
        <p:spPr bwMode="auto">
          <a:xfrm>
            <a:off x="400582" y="5173161"/>
            <a:ext cx="1975174" cy="280749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5" name="pole tekstowe 291"/>
          <p:cNvSpPr txBox="1">
            <a:spLocks noChangeArrowheads="1"/>
          </p:cNvSpPr>
          <p:nvPr/>
        </p:nvSpPr>
        <p:spPr bwMode="auto">
          <a:xfrm>
            <a:off x="400582" y="5173161"/>
            <a:ext cx="197517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Atmosphere AMS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76" name="Prostokąt zaokrąglony 75"/>
          <p:cNvSpPr/>
          <p:nvPr/>
        </p:nvSpPr>
        <p:spPr bwMode="auto">
          <a:xfrm>
            <a:off x="395536" y="5517232"/>
            <a:ext cx="1975174" cy="864095"/>
          </a:xfrm>
          <a:prstGeom prst="roundRect">
            <a:avLst>
              <a:gd name="adj" fmla="val 691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7" name="pole tekstowe 291"/>
          <p:cNvSpPr txBox="1">
            <a:spLocks noChangeArrowheads="1"/>
          </p:cNvSpPr>
          <p:nvPr/>
        </p:nvSpPr>
        <p:spPr bwMode="auto">
          <a:xfrm>
            <a:off x="395536" y="5517232"/>
            <a:ext cx="197517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Atmosphere Internal Registry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78" name="Schemat blokowy: dysk magnetyczny 77"/>
          <p:cNvSpPr/>
          <p:nvPr/>
        </p:nvSpPr>
        <p:spPr>
          <a:xfrm>
            <a:off x="515444" y="5778842"/>
            <a:ext cx="672180" cy="552098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ole tekstowe 291"/>
          <p:cNvSpPr txBox="1">
            <a:spLocks noChangeArrowheads="1"/>
          </p:cNvSpPr>
          <p:nvPr/>
        </p:nvSpPr>
        <p:spPr bwMode="auto">
          <a:xfrm>
            <a:off x="455005" y="5990311"/>
            <a:ext cx="7870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MongoDB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87" name="Prostokąt zaokrąglony 86"/>
          <p:cNvSpPr/>
          <p:nvPr/>
        </p:nvSpPr>
        <p:spPr bwMode="auto">
          <a:xfrm>
            <a:off x="4499992" y="4557450"/>
            <a:ext cx="3672408" cy="1895886"/>
          </a:xfrm>
          <a:prstGeom prst="roundRect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8" name="Prostokąt zaokrąglony 87"/>
          <p:cNvSpPr/>
          <p:nvPr/>
        </p:nvSpPr>
        <p:spPr bwMode="auto">
          <a:xfrm>
            <a:off x="4572001" y="4653136"/>
            <a:ext cx="1368152" cy="406400"/>
          </a:xfrm>
          <a:prstGeom prst="roundRect">
            <a:avLst/>
          </a:pr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9" name="pole tekstowe 291"/>
          <p:cNvSpPr txBox="1">
            <a:spLocks noChangeArrowheads="1"/>
          </p:cNvSpPr>
          <p:nvPr/>
        </p:nvSpPr>
        <p:spPr bwMode="auto">
          <a:xfrm>
            <a:off x="4499993" y="4653136"/>
            <a:ext cx="151216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Nova Head Node</a:t>
            </a:r>
          </a:p>
          <a:p>
            <a:pPr algn="ctr"/>
            <a:r>
              <a:rPr lang="pl-PL" sz="1000" smtClean="0">
                <a:latin typeface="Calibri" pitchFamily="34" charset="0"/>
              </a:rPr>
              <a:t>(149.156.10.131)</a:t>
            </a:r>
            <a:endParaRPr lang="en-US" sz="1000">
              <a:latin typeface="Calibri" pitchFamily="34" charset="0"/>
            </a:endParaRPr>
          </a:p>
        </p:txBody>
      </p:sp>
      <p:grpSp>
        <p:nvGrpSpPr>
          <p:cNvPr id="11" name="Grupa 89"/>
          <p:cNvGrpSpPr/>
          <p:nvPr/>
        </p:nvGrpSpPr>
        <p:grpSpPr>
          <a:xfrm>
            <a:off x="3923928" y="5302369"/>
            <a:ext cx="1368152" cy="430887"/>
            <a:chOff x="3707904" y="4941168"/>
            <a:chExt cx="1368152" cy="212003"/>
          </a:xfrm>
        </p:grpSpPr>
        <p:sp>
          <p:nvSpPr>
            <p:cNvPr id="91" name="Prostokąt zaokrąglony 90"/>
            <p:cNvSpPr/>
            <p:nvPr/>
          </p:nvSpPr>
          <p:spPr bwMode="auto">
            <a:xfrm>
              <a:off x="4031940" y="4941168"/>
              <a:ext cx="720080" cy="212003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" name="pole tekstowe 291"/>
            <p:cNvSpPr txBox="1">
              <a:spLocks noChangeArrowheads="1"/>
            </p:cNvSpPr>
            <p:nvPr/>
          </p:nvSpPr>
          <p:spPr bwMode="auto">
            <a:xfrm>
              <a:off x="3707904" y="4941168"/>
              <a:ext cx="1368152" cy="21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OpenStack</a:t>
              </a:r>
            </a:p>
            <a:p>
              <a:pPr algn="ctr"/>
              <a:r>
                <a:rPr lang="pl-PL" sz="1100" smtClean="0">
                  <a:latin typeface="Calibri" pitchFamily="34" charset="0"/>
                </a:rPr>
                <a:t>(API)</a:t>
              </a:r>
              <a:endParaRPr lang="en-US" sz="1100">
                <a:latin typeface="Calibri" pitchFamily="34" charset="0"/>
              </a:endParaRPr>
            </a:p>
          </p:txBody>
        </p:sp>
      </p:grpSp>
      <p:sp>
        <p:nvSpPr>
          <p:cNvPr id="96" name="Prostokąt zaokrąglony 95"/>
          <p:cNvSpPr/>
          <p:nvPr/>
        </p:nvSpPr>
        <p:spPr bwMode="auto">
          <a:xfrm>
            <a:off x="5765178" y="6093296"/>
            <a:ext cx="1975174" cy="280749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7" name="pole tekstowe 291"/>
          <p:cNvSpPr txBox="1">
            <a:spLocks noChangeArrowheads="1"/>
          </p:cNvSpPr>
          <p:nvPr/>
        </p:nvSpPr>
        <p:spPr bwMode="auto">
          <a:xfrm>
            <a:off x="5765178" y="6093296"/>
            <a:ext cx="197517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Nova management interface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98" name="Prostokąt zaokrąglony 97"/>
          <p:cNvSpPr/>
          <p:nvPr/>
        </p:nvSpPr>
        <p:spPr bwMode="auto">
          <a:xfrm>
            <a:off x="5765178" y="5157193"/>
            <a:ext cx="1975174" cy="864095"/>
          </a:xfrm>
          <a:prstGeom prst="roundRect">
            <a:avLst>
              <a:gd name="adj" fmla="val 691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9" name="pole tekstowe 291"/>
          <p:cNvSpPr txBox="1">
            <a:spLocks noChangeArrowheads="1"/>
          </p:cNvSpPr>
          <p:nvPr/>
        </p:nvSpPr>
        <p:spPr bwMode="auto">
          <a:xfrm>
            <a:off x="5765178" y="5157193"/>
            <a:ext cx="197517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Glance image store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100" name="Schemat blokowy: dysk magnetyczny 99"/>
          <p:cNvSpPr/>
          <p:nvPr/>
        </p:nvSpPr>
        <p:spPr>
          <a:xfrm>
            <a:off x="6447337" y="5398279"/>
            <a:ext cx="672180" cy="552098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ole tekstowe 291"/>
          <p:cNvSpPr txBox="1">
            <a:spLocks noChangeArrowheads="1"/>
          </p:cNvSpPr>
          <p:nvPr/>
        </p:nvSpPr>
        <p:spPr bwMode="auto">
          <a:xfrm>
            <a:off x="6372200" y="5621314"/>
            <a:ext cx="7870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AS Images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06" name="Elipsa 105"/>
          <p:cNvSpPr/>
          <p:nvPr/>
        </p:nvSpPr>
        <p:spPr>
          <a:xfrm>
            <a:off x="4103948" y="5517232"/>
            <a:ext cx="72008" cy="72009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Łącznik prosty 106"/>
          <p:cNvCxnSpPr/>
          <p:nvPr/>
        </p:nvCxnSpPr>
        <p:spPr>
          <a:xfrm>
            <a:off x="4175956" y="5553237"/>
            <a:ext cx="72008" cy="0"/>
          </a:xfrm>
          <a:prstGeom prst="line">
            <a:avLst/>
          </a:prstGeom>
          <a:ln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a 101"/>
          <p:cNvGrpSpPr/>
          <p:nvPr/>
        </p:nvGrpSpPr>
        <p:grpSpPr>
          <a:xfrm>
            <a:off x="2040299" y="3685292"/>
            <a:ext cx="1667605" cy="616515"/>
            <a:chOff x="2040299" y="3685292"/>
            <a:chExt cx="1667605" cy="616515"/>
          </a:xfrm>
        </p:grpSpPr>
        <p:cxnSp>
          <p:nvCxnSpPr>
            <p:cNvPr id="85" name="Łącznik prosty 84"/>
            <p:cNvCxnSpPr>
              <a:stCxn id="33" idx="3"/>
              <a:endCxn id="72" idx="0"/>
            </p:cNvCxnSpPr>
            <p:nvPr/>
          </p:nvCxnSpPr>
          <p:spPr>
            <a:xfrm>
              <a:off x="2040299" y="3685292"/>
              <a:ext cx="623489" cy="607804"/>
            </a:xfrm>
            <a:prstGeom prst="bentConnector2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pole tekstowe 291"/>
            <p:cNvSpPr txBox="1">
              <a:spLocks noChangeArrowheads="1"/>
            </p:cNvSpPr>
            <p:nvPr/>
          </p:nvSpPr>
          <p:spPr bwMode="auto">
            <a:xfrm>
              <a:off x="2627784" y="3717032"/>
              <a:ext cx="1080120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1. Create AS from ASI</a:t>
              </a:r>
            </a:p>
            <a:p>
              <a:pPr algn="ctr"/>
              <a:r>
                <a:rPr lang="pl-PL" sz="800" smtClean="0">
                  <a:latin typeface="Calibri" pitchFamily="34" charset="0"/>
                </a:rPr>
                <a:t>specifying </a:t>
              </a:r>
              <a:r>
                <a:rPr lang="pl-PL" sz="800" b="1" smtClean="0">
                  <a:latin typeface="Calibri" pitchFamily="34" charset="0"/>
                </a:rPr>
                <a:t>service name</a:t>
              </a:r>
              <a:r>
                <a:rPr lang="pl-PL" sz="800" smtClean="0">
                  <a:latin typeface="Calibri" pitchFamily="34" charset="0"/>
                </a:rPr>
                <a:t>, </a:t>
              </a:r>
              <a:r>
                <a:rPr lang="pl-PL" sz="800" b="1" smtClean="0">
                  <a:latin typeface="Calibri" pitchFamily="34" charset="0"/>
                </a:rPr>
                <a:t>requirements</a:t>
              </a:r>
              <a:r>
                <a:rPr lang="pl-PL" sz="800" smtClean="0">
                  <a:latin typeface="Calibri" pitchFamily="34" charset="0"/>
                </a:rPr>
                <a:t> and  f</a:t>
              </a:r>
              <a:r>
                <a:rPr lang="pl-PL" sz="800" b="1" smtClean="0">
                  <a:latin typeface="Calibri" pitchFamily="34" charset="0"/>
                </a:rPr>
                <a:t>lags</a:t>
              </a:r>
              <a:endParaRPr lang="pl-PL" sz="800" smtClean="0">
                <a:latin typeface="Calibri" pitchFamily="34" charset="0"/>
              </a:endParaRPr>
            </a:p>
          </p:txBody>
        </p:sp>
      </p:grpSp>
      <p:grpSp>
        <p:nvGrpSpPr>
          <p:cNvPr id="13" name="Grupa 104"/>
          <p:cNvGrpSpPr/>
          <p:nvPr/>
        </p:nvGrpSpPr>
        <p:grpSpPr>
          <a:xfrm>
            <a:off x="2051720" y="4717861"/>
            <a:ext cx="1224136" cy="446614"/>
            <a:chOff x="2051720" y="4717861"/>
            <a:chExt cx="1224136" cy="446614"/>
          </a:xfrm>
        </p:grpSpPr>
        <p:cxnSp>
          <p:nvCxnSpPr>
            <p:cNvPr id="119" name="Łącznik prosty 84"/>
            <p:cNvCxnSpPr/>
            <p:nvPr/>
          </p:nvCxnSpPr>
          <p:spPr>
            <a:xfrm>
              <a:off x="2080954" y="4717861"/>
              <a:ext cx="0" cy="446614"/>
            </a:xfrm>
            <a:prstGeom prst="straightConnector1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pole tekstowe 291"/>
            <p:cNvSpPr txBox="1">
              <a:spLocks noChangeArrowheads="1"/>
            </p:cNvSpPr>
            <p:nvPr/>
          </p:nvSpPr>
          <p:spPr bwMode="auto">
            <a:xfrm>
              <a:off x="2051720" y="4717861"/>
              <a:ext cx="12241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2. Request storage of Atomic Service</a:t>
              </a:r>
              <a:endParaRPr lang="en-US" sz="800">
                <a:latin typeface="Calibri" pitchFamily="34" charset="0"/>
              </a:endParaRPr>
            </a:p>
          </p:txBody>
        </p:sp>
      </p:grpSp>
      <p:sp>
        <p:nvSpPr>
          <p:cNvPr id="134" name="pole tekstowe 291"/>
          <p:cNvSpPr txBox="1">
            <a:spLocks noChangeArrowheads="1"/>
          </p:cNvSpPr>
          <p:nvPr/>
        </p:nvSpPr>
        <p:spPr bwMode="auto">
          <a:xfrm>
            <a:off x="2411760" y="5733256"/>
            <a:ext cx="79713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800" smtClean="0">
                <a:latin typeface="Calibri" pitchFamily="34" charset="0"/>
              </a:rPr>
              <a:t>8. Register AS as available.</a:t>
            </a:r>
            <a:endParaRPr lang="en-US" sz="800">
              <a:latin typeface="Calibri" pitchFamily="34" charset="0"/>
            </a:endParaRPr>
          </a:p>
        </p:txBody>
      </p:sp>
      <p:grpSp>
        <p:nvGrpSpPr>
          <p:cNvPr id="14" name="Grupa 107"/>
          <p:cNvGrpSpPr/>
          <p:nvPr/>
        </p:nvGrpSpPr>
        <p:grpSpPr>
          <a:xfrm>
            <a:off x="2375756" y="5157772"/>
            <a:ext cx="1728192" cy="395465"/>
            <a:chOff x="2375756" y="5157772"/>
            <a:chExt cx="1728192" cy="395465"/>
          </a:xfrm>
        </p:grpSpPr>
        <p:cxnSp>
          <p:nvCxnSpPr>
            <p:cNvPr id="135" name="Łącznik prosty 84"/>
            <p:cNvCxnSpPr>
              <a:endCxn id="106" idx="2"/>
            </p:cNvCxnSpPr>
            <p:nvPr/>
          </p:nvCxnSpPr>
          <p:spPr>
            <a:xfrm>
              <a:off x="2375756" y="5339969"/>
              <a:ext cx="1728192" cy="213268"/>
            </a:xfrm>
            <a:prstGeom prst="bentConnector3">
              <a:avLst>
                <a:gd name="adj1" fmla="val 50000"/>
              </a:avLst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pole tekstowe 291"/>
            <p:cNvSpPr txBox="1">
              <a:spLocks noChangeArrowheads="1"/>
            </p:cNvSpPr>
            <p:nvPr/>
          </p:nvSpPr>
          <p:spPr bwMode="auto">
            <a:xfrm>
              <a:off x="2411760" y="5157772"/>
              <a:ext cx="1368152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3. Call Nova to persist ASI</a:t>
              </a:r>
              <a:endParaRPr lang="en-US" sz="800">
                <a:latin typeface="Calibri" pitchFamily="34" charset="0"/>
              </a:endParaRPr>
            </a:p>
          </p:txBody>
        </p:sp>
      </p:grpSp>
      <p:sp>
        <p:nvSpPr>
          <p:cNvPr id="141" name="Prostokąt zaokrąglony 140"/>
          <p:cNvSpPr/>
          <p:nvPr/>
        </p:nvSpPr>
        <p:spPr bwMode="auto">
          <a:xfrm>
            <a:off x="4211960" y="2132856"/>
            <a:ext cx="3456384" cy="1895886"/>
          </a:xfrm>
          <a:prstGeom prst="roundRect">
            <a:avLst>
              <a:gd name="adj" fmla="val 6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2" name="Prostokąt zaokrąglony 141"/>
          <p:cNvSpPr/>
          <p:nvPr/>
        </p:nvSpPr>
        <p:spPr bwMode="auto">
          <a:xfrm>
            <a:off x="4319972" y="2228542"/>
            <a:ext cx="1147081" cy="406400"/>
          </a:xfrm>
          <a:prstGeom prst="roundRect">
            <a:avLst/>
          </a:pr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" name="pole tekstowe 291"/>
          <p:cNvSpPr txBox="1">
            <a:spLocks noChangeArrowheads="1"/>
          </p:cNvSpPr>
          <p:nvPr/>
        </p:nvSpPr>
        <p:spPr bwMode="auto">
          <a:xfrm>
            <a:off x="4253011" y="2228542"/>
            <a:ext cx="125509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OpenStack WN</a:t>
            </a:r>
          </a:p>
          <a:p>
            <a:pPr algn="ctr"/>
            <a:r>
              <a:rPr lang="pl-PL" sz="1000" smtClean="0">
                <a:latin typeface="Calibri" pitchFamily="34" charset="0"/>
              </a:rPr>
              <a:t>(10.100.x.x)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44" name="Prostokąt zaokrąglony 143"/>
          <p:cNvSpPr/>
          <p:nvPr/>
        </p:nvSpPr>
        <p:spPr bwMode="auto">
          <a:xfrm>
            <a:off x="5724128" y="2739881"/>
            <a:ext cx="1723146" cy="280749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5" name="pole tekstowe 291"/>
          <p:cNvSpPr txBox="1">
            <a:spLocks noChangeArrowheads="1"/>
          </p:cNvSpPr>
          <p:nvPr/>
        </p:nvSpPr>
        <p:spPr bwMode="auto">
          <a:xfrm>
            <a:off x="5724128" y="2739881"/>
            <a:ext cx="172314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WN hypervisor (KVM)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146" name="Prostokąt zaokrąglony 145"/>
          <p:cNvSpPr/>
          <p:nvPr/>
        </p:nvSpPr>
        <p:spPr bwMode="auto">
          <a:xfrm>
            <a:off x="5868144" y="3092639"/>
            <a:ext cx="1579130" cy="864095"/>
          </a:xfrm>
          <a:prstGeom prst="roundRect">
            <a:avLst>
              <a:gd name="adj" fmla="val 691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7" name="pole tekstowe 291"/>
          <p:cNvSpPr txBox="1">
            <a:spLocks noChangeArrowheads="1"/>
          </p:cNvSpPr>
          <p:nvPr/>
        </p:nvSpPr>
        <p:spPr bwMode="auto">
          <a:xfrm>
            <a:off x="5652120" y="3092639"/>
            <a:ext cx="197517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Mounted network storage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148" name="Schemat blokowy: dysk magnetyczny 147"/>
          <p:cNvSpPr/>
          <p:nvPr/>
        </p:nvSpPr>
        <p:spPr>
          <a:xfrm>
            <a:off x="6156176" y="3333725"/>
            <a:ext cx="672180" cy="552098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ole tekstowe 291"/>
          <p:cNvSpPr txBox="1">
            <a:spLocks noChangeArrowheads="1"/>
          </p:cNvSpPr>
          <p:nvPr/>
        </p:nvSpPr>
        <p:spPr bwMode="auto">
          <a:xfrm>
            <a:off x="6084168" y="3475664"/>
            <a:ext cx="7870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Per-WN storage</a:t>
            </a:r>
            <a:endParaRPr lang="en-US" sz="1000">
              <a:latin typeface="Calibri" pitchFamily="34" charset="0"/>
            </a:endParaRPr>
          </a:p>
        </p:txBody>
      </p:sp>
      <p:grpSp>
        <p:nvGrpSpPr>
          <p:cNvPr id="16" name="Grupa 114"/>
          <p:cNvGrpSpPr/>
          <p:nvPr/>
        </p:nvGrpSpPr>
        <p:grpSpPr>
          <a:xfrm>
            <a:off x="6828357" y="3609774"/>
            <a:ext cx="1848099" cy="1979467"/>
            <a:chOff x="6828357" y="3609774"/>
            <a:chExt cx="1848099" cy="1979467"/>
          </a:xfrm>
        </p:grpSpPr>
        <p:cxnSp>
          <p:nvCxnSpPr>
            <p:cNvPr id="165" name="Łącznik prosty 84"/>
            <p:cNvCxnSpPr/>
            <p:nvPr/>
          </p:nvCxnSpPr>
          <p:spPr>
            <a:xfrm>
              <a:off x="7119517" y="5589241"/>
              <a:ext cx="476819" cy="0"/>
            </a:xfrm>
            <a:prstGeom prst="straightConnector1">
              <a:avLst/>
            </a:prstGeom>
            <a:ln>
              <a:solidFill>
                <a:srgbClr val="385D8A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upa 110"/>
            <p:cNvGrpSpPr/>
            <p:nvPr/>
          </p:nvGrpSpPr>
          <p:grpSpPr>
            <a:xfrm>
              <a:off x="6828357" y="3609774"/>
              <a:ext cx="1848099" cy="1979467"/>
              <a:chOff x="6828357" y="3609774"/>
              <a:chExt cx="1848099" cy="1979467"/>
            </a:xfrm>
          </p:grpSpPr>
          <p:cxnSp>
            <p:nvCxnSpPr>
              <p:cNvPr id="159" name="Łącznik prosty 84"/>
              <p:cNvCxnSpPr>
                <a:endCxn id="148" idx="4"/>
              </p:cNvCxnSpPr>
              <p:nvPr/>
            </p:nvCxnSpPr>
            <p:spPr>
              <a:xfrm rot="16200000" flipV="1">
                <a:off x="6222613" y="4215518"/>
                <a:ext cx="1979467" cy="767980"/>
              </a:xfrm>
              <a:prstGeom prst="bentConnector2">
                <a:avLst/>
              </a:prstGeom>
              <a:ln>
                <a:solidFill>
                  <a:srgbClr val="00206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pole tekstowe 291"/>
              <p:cNvSpPr txBox="1">
                <a:spLocks noChangeArrowheads="1"/>
              </p:cNvSpPr>
              <p:nvPr/>
            </p:nvSpPr>
            <p:spPr bwMode="auto">
              <a:xfrm>
                <a:off x="7514236" y="4134272"/>
                <a:ext cx="1162220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800" smtClean="0">
                    <a:latin typeface="Calibri" pitchFamily="34" charset="0"/>
                  </a:rPr>
                  <a:t>6. Upload VM image</a:t>
                </a:r>
              </a:p>
              <a:p>
                <a:pPr algn="ctr"/>
                <a:r>
                  <a:rPr lang="pl-PL" sz="800" smtClean="0">
                    <a:latin typeface="Calibri" pitchFamily="34" charset="0"/>
                  </a:rPr>
                  <a:t>to Glance</a:t>
                </a:r>
              </a:p>
            </p:txBody>
          </p:sp>
        </p:grpSp>
      </p:grpSp>
      <p:grpSp>
        <p:nvGrpSpPr>
          <p:cNvPr id="19" name="Grupa 109"/>
          <p:cNvGrpSpPr/>
          <p:nvPr/>
        </p:nvGrpSpPr>
        <p:grpSpPr>
          <a:xfrm>
            <a:off x="4463987" y="5086925"/>
            <a:ext cx="1404157" cy="1149607"/>
            <a:chOff x="4463987" y="5086925"/>
            <a:chExt cx="1404157" cy="1149607"/>
          </a:xfrm>
        </p:grpSpPr>
        <p:sp>
          <p:nvSpPr>
            <p:cNvPr id="152" name="pole tekstowe 291"/>
            <p:cNvSpPr txBox="1">
              <a:spLocks noChangeArrowheads="1"/>
            </p:cNvSpPr>
            <p:nvPr/>
          </p:nvSpPr>
          <p:spPr bwMode="auto">
            <a:xfrm>
              <a:off x="4463987" y="5086925"/>
              <a:ext cx="1404157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4. Store VM image in Glance</a:t>
              </a:r>
              <a:endParaRPr lang="en-US" sz="800">
                <a:latin typeface="Calibri" pitchFamily="34" charset="0"/>
              </a:endParaRPr>
            </a:p>
          </p:txBody>
        </p:sp>
        <p:cxnSp>
          <p:nvCxnSpPr>
            <p:cNvPr id="176" name="Łącznik prosty 175"/>
            <p:cNvCxnSpPr>
              <a:stCxn id="91" idx="3"/>
            </p:cNvCxnSpPr>
            <p:nvPr/>
          </p:nvCxnSpPr>
          <p:spPr>
            <a:xfrm flipV="1">
              <a:off x="4968044" y="5517232"/>
              <a:ext cx="612068" cy="581"/>
            </a:xfrm>
            <a:prstGeom prst="line">
              <a:avLst/>
            </a:prstGeom>
            <a:ln>
              <a:solidFill>
                <a:srgbClr val="385D8A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>
            <a:xfrm>
              <a:off x="5580112" y="5373216"/>
              <a:ext cx="0" cy="863316"/>
            </a:xfrm>
            <a:prstGeom prst="line">
              <a:avLst/>
            </a:prstGeom>
            <a:ln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Łącznik prosty 181"/>
            <p:cNvCxnSpPr/>
            <p:nvPr/>
          </p:nvCxnSpPr>
          <p:spPr>
            <a:xfrm flipV="1">
              <a:off x="5580112" y="5373797"/>
              <a:ext cx="185066" cy="1"/>
            </a:xfrm>
            <a:prstGeom prst="line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Łącznik prosty 183"/>
            <p:cNvCxnSpPr/>
            <p:nvPr/>
          </p:nvCxnSpPr>
          <p:spPr>
            <a:xfrm flipV="1">
              <a:off x="5580112" y="6236531"/>
              <a:ext cx="185066" cy="1"/>
            </a:xfrm>
            <a:prstGeom prst="line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Prostokąt zaokrąglony 199"/>
          <p:cNvSpPr/>
          <p:nvPr/>
        </p:nvSpPr>
        <p:spPr bwMode="auto">
          <a:xfrm>
            <a:off x="4319973" y="2739881"/>
            <a:ext cx="1116124" cy="1216853"/>
          </a:xfrm>
          <a:prstGeom prst="roundRect">
            <a:avLst>
              <a:gd name="adj" fmla="val 691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1" name="pole tekstowe 291"/>
          <p:cNvSpPr txBox="1">
            <a:spLocks noChangeArrowheads="1"/>
          </p:cNvSpPr>
          <p:nvPr/>
        </p:nvSpPr>
        <p:spPr bwMode="auto">
          <a:xfrm>
            <a:off x="4505038" y="2768298"/>
            <a:ext cx="78704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Atomic</a:t>
            </a:r>
          </a:p>
          <a:p>
            <a:pPr algn="ctr"/>
            <a:r>
              <a:rPr lang="pl-PL" sz="1100" smtClean="0">
                <a:latin typeface="Calibri" pitchFamily="34" charset="0"/>
              </a:rPr>
              <a:t>Service</a:t>
            </a:r>
          </a:p>
          <a:p>
            <a:pPr algn="ctr"/>
            <a:r>
              <a:rPr lang="pl-PL" sz="1100" smtClean="0">
                <a:latin typeface="Calibri" pitchFamily="34" charset="0"/>
              </a:rPr>
              <a:t>Instance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204" name="Schemat blokowy: dysk magnetyczny 203"/>
          <p:cNvSpPr/>
          <p:nvPr/>
        </p:nvSpPr>
        <p:spPr>
          <a:xfrm>
            <a:off x="4463990" y="3333725"/>
            <a:ext cx="789564" cy="552098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pole tekstowe 291"/>
          <p:cNvSpPr txBox="1">
            <a:spLocks noChangeArrowheads="1"/>
          </p:cNvSpPr>
          <p:nvPr/>
        </p:nvSpPr>
        <p:spPr bwMode="auto">
          <a:xfrm>
            <a:off x="4355976" y="3475664"/>
            <a:ext cx="101244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Assigned</a:t>
            </a:r>
          </a:p>
          <a:p>
            <a:pPr algn="ctr"/>
            <a:r>
              <a:rPr lang="pl-PL" sz="1000" smtClean="0">
                <a:latin typeface="Calibri" pitchFamily="34" charset="0"/>
              </a:rPr>
              <a:t>local storage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206" name="Nawias klamrowy zamykający 205"/>
          <p:cNvSpPr/>
          <p:nvPr/>
        </p:nvSpPr>
        <p:spPr>
          <a:xfrm>
            <a:off x="5467052" y="3068379"/>
            <a:ext cx="617115" cy="880087"/>
          </a:xfrm>
          <a:prstGeom prst="rightBrace">
            <a:avLst>
              <a:gd name="adj1" fmla="val 22764"/>
              <a:gd name="adj2" fmla="val 64565"/>
            </a:avLst>
          </a:prstGeom>
          <a:ln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a 115"/>
          <p:cNvGrpSpPr/>
          <p:nvPr/>
        </p:nvGrpSpPr>
        <p:grpSpPr>
          <a:xfrm>
            <a:off x="5436098" y="2852936"/>
            <a:ext cx="3219492" cy="3383595"/>
            <a:chOff x="5436098" y="2852936"/>
            <a:chExt cx="3219492" cy="3383595"/>
          </a:xfrm>
        </p:grpSpPr>
        <p:cxnSp>
          <p:nvCxnSpPr>
            <p:cNvPr id="170" name="Łącznik prosty 84"/>
            <p:cNvCxnSpPr/>
            <p:nvPr/>
          </p:nvCxnSpPr>
          <p:spPr>
            <a:xfrm>
              <a:off x="7740352" y="6236531"/>
              <a:ext cx="835744" cy="0"/>
            </a:xfrm>
            <a:prstGeom prst="straightConnector1">
              <a:avLst/>
            </a:prstGeom>
            <a:ln>
              <a:solidFill>
                <a:srgbClr val="385D8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upa 113"/>
            <p:cNvGrpSpPr/>
            <p:nvPr/>
          </p:nvGrpSpPr>
          <p:grpSpPr>
            <a:xfrm>
              <a:off x="5436098" y="2852936"/>
              <a:ext cx="3219492" cy="3383595"/>
              <a:chOff x="5436098" y="2852936"/>
              <a:chExt cx="3219492" cy="3383595"/>
            </a:xfrm>
          </p:grpSpPr>
          <p:grpSp>
            <p:nvGrpSpPr>
              <p:cNvPr id="24" name="Grupa 112"/>
              <p:cNvGrpSpPr/>
              <p:nvPr/>
            </p:nvGrpSpPr>
            <p:grpSpPr>
              <a:xfrm>
                <a:off x="7447275" y="2852936"/>
                <a:ext cx="1208315" cy="3383595"/>
                <a:chOff x="7447275" y="2852936"/>
                <a:chExt cx="1208315" cy="3383595"/>
              </a:xfrm>
            </p:grpSpPr>
            <p:cxnSp>
              <p:nvCxnSpPr>
                <p:cNvPr id="169" name="Łącznik prosty 84"/>
                <p:cNvCxnSpPr>
                  <a:endCxn id="145" idx="3"/>
                </p:cNvCxnSpPr>
                <p:nvPr/>
              </p:nvCxnSpPr>
              <p:spPr>
                <a:xfrm rot="16200000" flipV="1">
                  <a:off x="6328763" y="3989198"/>
                  <a:ext cx="3365845" cy="1128822"/>
                </a:xfrm>
                <a:prstGeom prst="bentConnector2">
                  <a:avLst/>
                </a:prstGeom>
                <a:ln>
                  <a:solidFill>
                    <a:srgbClr val="385D8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pole tekstowe 291"/>
                <p:cNvSpPr txBox="1">
                  <a:spLocks noChangeArrowheads="1"/>
                </p:cNvSpPr>
                <p:nvPr/>
              </p:nvSpPr>
              <p:spPr bwMode="auto">
                <a:xfrm>
                  <a:off x="7668344" y="2852936"/>
                  <a:ext cx="987246" cy="46166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l-PL" sz="800" smtClean="0">
                      <a:latin typeface="Calibri" pitchFamily="34" charset="0"/>
                    </a:rPr>
                    <a:t>5. Image selected VM (incl. user space)</a:t>
                  </a:r>
                </a:p>
              </p:txBody>
            </p:sp>
          </p:grpSp>
          <p:cxnSp>
            <p:nvCxnSpPr>
              <p:cNvPr id="208" name="Łącznik prosty 207"/>
              <p:cNvCxnSpPr>
                <a:stCxn id="145" idx="1"/>
              </p:cNvCxnSpPr>
              <p:nvPr/>
            </p:nvCxnSpPr>
            <p:spPr>
              <a:xfrm flipH="1">
                <a:off x="5436098" y="2870686"/>
                <a:ext cx="288030" cy="0"/>
              </a:xfrm>
              <a:prstGeom prst="line">
                <a:avLst/>
              </a:prstGeom>
              <a:ln>
                <a:solidFill>
                  <a:srgbClr val="385D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pole tekstowe 291"/>
              <p:cNvSpPr txBox="1">
                <a:spLocks noChangeArrowheads="1"/>
              </p:cNvSpPr>
              <p:nvPr/>
            </p:nvSpPr>
            <p:spPr bwMode="auto">
              <a:xfrm>
                <a:off x="5456960" y="2853516"/>
                <a:ext cx="267168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800" smtClean="0">
                    <a:latin typeface="Calibri" pitchFamily="34" charset="0"/>
                  </a:rPr>
                  <a:t>5.</a:t>
                </a:r>
              </a:p>
            </p:txBody>
          </p:sp>
        </p:grpSp>
      </p:grpSp>
      <p:sp>
        <p:nvSpPr>
          <p:cNvPr id="214" name="pole tekstowe 291"/>
          <p:cNvSpPr txBox="1">
            <a:spLocks noChangeArrowheads="1"/>
          </p:cNvSpPr>
          <p:nvPr/>
        </p:nvSpPr>
        <p:spPr bwMode="auto">
          <a:xfrm>
            <a:off x="4860032" y="5538718"/>
            <a:ext cx="8255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800" smtClean="0">
                <a:latin typeface="Calibri" pitchFamily="34" charset="0"/>
              </a:rPr>
              <a:t>7. Report success</a:t>
            </a:r>
            <a:endParaRPr lang="en-US" sz="800">
              <a:latin typeface="Calibri" pitchFamily="34" charset="0"/>
            </a:endParaRPr>
          </a:p>
        </p:txBody>
      </p:sp>
      <p:sp>
        <p:nvSpPr>
          <p:cNvPr id="215" name="Prostokąt zaokrąglony 214"/>
          <p:cNvSpPr/>
          <p:nvPr/>
        </p:nvSpPr>
        <p:spPr bwMode="auto">
          <a:xfrm>
            <a:off x="798935" y="3790924"/>
            <a:ext cx="1100314" cy="189798"/>
          </a:xfrm>
          <a:prstGeom prst="roundRect">
            <a:avLst>
              <a:gd name="adj" fmla="val 846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6" name="pole tekstowe 303"/>
          <p:cNvSpPr txBox="1">
            <a:spLocks noChangeArrowheads="1"/>
          </p:cNvSpPr>
          <p:nvPr/>
        </p:nvSpPr>
        <p:spPr bwMode="auto">
          <a:xfrm>
            <a:off x="748953" y="3758823"/>
            <a:ext cx="1150296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ctr"/>
            <a:r>
              <a:rPr lang="pl-PL" sz="1050" smtClean="0">
                <a:latin typeface="Calibri" pitchFamily="34" charset="0"/>
              </a:rPr>
              <a:t>AS metadata</a:t>
            </a:r>
            <a:endParaRPr lang="pl-PL" sz="1050">
              <a:latin typeface="Calibri" pitchFamily="34" charset="0"/>
            </a:endParaRPr>
          </a:p>
        </p:txBody>
      </p:sp>
      <p:sp>
        <p:nvSpPr>
          <p:cNvPr id="103" name="Content Placeholder 2"/>
          <p:cNvSpPr>
            <a:spLocks noGrp="1"/>
          </p:cNvSpPr>
          <p:nvPr>
            <p:ph idx="1"/>
          </p:nvPr>
        </p:nvSpPr>
        <p:spPr>
          <a:xfrm>
            <a:off x="2262698" y="1196752"/>
            <a:ext cx="6392892" cy="703675"/>
          </a:xfrm>
        </p:spPr>
        <p:txBody>
          <a:bodyPr>
            <a:noAutofit/>
          </a:bodyPr>
          <a:lstStyle/>
          <a:p>
            <a:r>
              <a:rPr lang="pl-PL" sz="1600" smtClean="0"/>
              <a:t>Developers are able to save existing instances as new Atomic Services.</a:t>
            </a:r>
          </a:p>
          <a:p>
            <a:r>
              <a:rPr lang="pl-PL" sz="1600" smtClean="0"/>
              <a:t>Once saved, an Atomic Service can be instantiated by clients.</a:t>
            </a:r>
          </a:p>
        </p:txBody>
      </p:sp>
      <p:grpSp>
        <p:nvGrpSpPr>
          <p:cNvPr id="26" name="Grupa 108"/>
          <p:cNvGrpSpPr/>
          <p:nvPr/>
        </p:nvGrpSpPr>
        <p:grpSpPr>
          <a:xfrm>
            <a:off x="2262698" y="5373216"/>
            <a:ext cx="1157174" cy="648072"/>
            <a:chOff x="2262698" y="5373216"/>
            <a:chExt cx="1157174" cy="648072"/>
          </a:xfrm>
        </p:grpSpPr>
        <p:grpSp>
          <p:nvGrpSpPr>
            <p:cNvPr id="29" name="Grupa 132"/>
            <p:cNvGrpSpPr/>
            <p:nvPr/>
          </p:nvGrpSpPr>
          <p:grpSpPr>
            <a:xfrm>
              <a:off x="2370711" y="5399965"/>
              <a:ext cx="113058" cy="621323"/>
              <a:chOff x="2370711" y="5399965"/>
              <a:chExt cx="113058" cy="248071"/>
            </a:xfrm>
          </p:grpSpPr>
          <p:cxnSp>
            <p:nvCxnSpPr>
              <p:cNvPr id="126" name="Łącznik prosty 84"/>
              <p:cNvCxnSpPr>
                <a:endCxn id="77" idx="3"/>
              </p:cNvCxnSpPr>
              <p:nvPr/>
            </p:nvCxnSpPr>
            <p:spPr>
              <a:xfrm rot="5400000">
                <a:off x="2303204" y="5467472"/>
                <a:ext cx="248071" cy="113058"/>
              </a:xfrm>
              <a:prstGeom prst="bentConnector2">
                <a:avLst/>
              </a:prstGeom>
              <a:ln>
                <a:solidFill>
                  <a:srgbClr val="385D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Łącznik prosty 84"/>
              <p:cNvCxnSpPr/>
              <p:nvPr/>
            </p:nvCxnSpPr>
            <p:spPr>
              <a:xfrm>
                <a:off x="2375756" y="5399966"/>
                <a:ext cx="108012" cy="0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pole tekstowe 291"/>
            <p:cNvSpPr txBox="1">
              <a:spLocks noChangeArrowheads="1"/>
            </p:cNvSpPr>
            <p:nvPr/>
          </p:nvSpPr>
          <p:spPr bwMode="auto">
            <a:xfrm>
              <a:off x="2262698" y="5373216"/>
              <a:ext cx="115717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3’. Register AS</a:t>
              </a:r>
            </a:p>
            <a:p>
              <a:pPr algn="ctr"/>
              <a:r>
                <a:rPr lang="pl-PL" sz="800" smtClean="0">
                  <a:latin typeface="Calibri" pitchFamily="34" charset="0"/>
                </a:rPr>
                <a:t>as being saved.</a:t>
              </a:r>
              <a:endParaRPr lang="en-US" sz="800">
                <a:latin typeface="Calibri" pitchFamily="34" charset="0"/>
              </a:endParaRPr>
            </a:p>
          </p:txBody>
        </p:sp>
      </p:grpSp>
      <p:grpSp>
        <p:nvGrpSpPr>
          <p:cNvPr id="34" name="Grupa 116"/>
          <p:cNvGrpSpPr/>
          <p:nvPr/>
        </p:nvGrpSpPr>
        <p:grpSpPr>
          <a:xfrm>
            <a:off x="1079612" y="5767803"/>
            <a:ext cx="1206464" cy="563137"/>
            <a:chOff x="1079612" y="5767803"/>
            <a:chExt cx="1206464" cy="563137"/>
          </a:xfrm>
        </p:grpSpPr>
        <p:sp>
          <p:nvSpPr>
            <p:cNvPr id="118" name="Prostokąt zaokrąglony 117"/>
            <p:cNvSpPr/>
            <p:nvPr/>
          </p:nvSpPr>
          <p:spPr bwMode="auto">
            <a:xfrm>
              <a:off x="1289373" y="5767803"/>
              <a:ext cx="996703" cy="237644"/>
            </a:xfrm>
            <a:prstGeom prst="roundRect">
              <a:avLst/>
            </a:prstGeom>
            <a:solidFill>
              <a:schemeClr val="bg1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0" name="pole tekstowe 303"/>
            <p:cNvSpPr txBox="1">
              <a:spLocks noChangeArrowheads="1"/>
            </p:cNvSpPr>
            <p:nvPr/>
          </p:nvSpPr>
          <p:spPr bwMode="auto">
            <a:xfrm>
              <a:off x="1259632" y="5767803"/>
              <a:ext cx="1026444" cy="237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000" smtClean="0">
                  <a:latin typeface="Calibri" pitchFamily="34" charset="0"/>
                </a:rPr>
                <a:t>Comp. model</a:t>
              </a:r>
              <a:endParaRPr lang="pl-PL" sz="1000">
                <a:latin typeface="Calibri" pitchFamily="34" charset="0"/>
              </a:endParaRPr>
            </a:p>
          </p:txBody>
        </p:sp>
        <p:sp>
          <p:nvSpPr>
            <p:cNvPr id="121" name="Prostokąt zaokrąglony 120"/>
            <p:cNvSpPr/>
            <p:nvPr/>
          </p:nvSpPr>
          <p:spPr bwMode="auto">
            <a:xfrm>
              <a:off x="1289373" y="6093296"/>
              <a:ext cx="996703" cy="237644"/>
            </a:xfrm>
            <a:prstGeom prst="roundRect">
              <a:avLst/>
            </a:prstGeom>
            <a:solidFill>
              <a:schemeClr val="bg1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3" name="pole tekstowe 303"/>
            <p:cNvSpPr txBox="1">
              <a:spLocks noChangeArrowheads="1"/>
            </p:cNvSpPr>
            <p:nvPr/>
          </p:nvSpPr>
          <p:spPr bwMode="auto">
            <a:xfrm>
              <a:off x="1079612" y="6093296"/>
              <a:ext cx="1116124" cy="237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000" smtClean="0">
                  <a:latin typeface="Calibri" pitchFamily="34" charset="0"/>
                </a:rPr>
                <a:t>Keystore</a:t>
              </a:r>
              <a:endParaRPr lang="pl-PL" sz="1000">
                <a:latin typeface="Calibri" pitchFamily="34" charset="0"/>
              </a:endParaRPr>
            </a:p>
          </p:txBody>
        </p:sp>
      </p:grpSp>
      <p:grpSp>
        <p:nvGrpSpPr>
          <p:cNvPr id="35" name="Grupa 123"/>
          <p:cNvGrpSpPr/>
          <p:nvPr/>
        </p:nvGrpSpPr>
        <p:grpSpPr>
          <a:xfrm>
            <a:off x="1907704" y="6121140"/>
            <a:ext cx="288032" cy="164829"/>
            <a:chOff x="1354990" y="5898414"/>
            <a:chExt cx="336690" cy="192674"/>
          </a:xfrm>
        </p:grpSpPr>
        <p:pic>
          <p:nvPicPr>
            <p:cNvPr id="125" name="Obraz 124" descr="public_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4990" y="5898414"/>
              <a:ext cx="192674" cy="192674"/>
            </a:xfrm>
            <a:prstGeom prst="rect">
              <a:avLst/>
            </a:prstGeom>
          </p:spPr>
        </p:pic>
        <p:pic>
          <p:nvPicPr>
            <p:cNvPr id="128" name="Obraz 127" descr="public_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998" y="5898414"/>
              <a:ext cx="192674" cy="192674"/>
            </a:xfrm>
            <a:prstGeom prst="rect">
              <a:avLst/>
            </a:prstGeom>
          </p:spPr>
        </p:pic>
        <p:pic>
          <p:nvPicPr>
            <p:cNvPr id="129" name="Obraz 128" descr="public_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9006" y="5898414"/>
              <a:ext cx="192674" cy="1926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363380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2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0160" y="44624"/>
            <a:ext cx="5467668" cy="1143000"/>
          </a:xfrm>
        </p:spPr>
        <p:txBody>
          <a:bodyPr/>
          <a:lstStyle/>
          <a:p>
            <a:r>
              <a:rPr lang="pl-PL" sz="2800" smtClean="0"/>
              <a:t>Atomic Service Flags</a:t>
            </a:r>
            <a:endParaRPr lang="en-US" sz="2800" dirty="0" smtClean="0"/>
          </a:p>
        </p:txBody>
      </p:sp>
      <p:sp>
        <p:nvSpPr>
          <p:cNvPr id="210" name="Content Placeholder 2"/>
          <p:cNvSpPr>
            <a:spLocks noGrp="1"/>
          </p:cNvSpPr>
          <p:nvPr>
            <p:ph idx="1"/>
          </p:nvPr>
        </p:nvSpPr>
        <p:spPr>
          <a:xfrm>
            <a:off x="86319" y="1187624"/>
            <a:ext cx="4917729" cy="1308884"/>
          </a:xfrm>
        </p:spPr>
        <p:txBody>
          <a:bodyPr>
            <a:noAutofit/>
          </a:bodyPr>
          <a:lstStyle/>
          <a:p>
            <a:pPr marL="179388" indent="-179388"/>
            <a:r>
              <a:rPr lang="pl-PL" sz="1600" b="1" smtClean="0"/>
              <a:t>Published</a:t>
            </a:r>
            <a:r>
              <a:rPr lang="pl-PL" sz="1600" smtClean="0"/>
              <a:t> services become visible to non-developers and can be instantiated using the Generic Invoker.</a:t>
            </a:r>
          </a:p>
          <a:p>
            <a:pPr marL="179388" indent="-179388"/>
            <a:r>
              <a:rPr lang="pl-PL" sz="1600" smtClean="0"/>
              <a:t>Developers are free to spawn „snapshot” images of their Atomic Services (e.g. for backup purposes) without exposing them to external users.</a:t>
            </a:r>
          </a:p>
        </p:txBody>
      </p:sp>
      <p:cxnSp>
        <p:nvCxnSpPr>
          <p:cNvPr id="30" name="Łącznik prosty 29"/>
          <p:cNvCxnSpPr/>
          <p:nvPr/>
        </p:nvCxnSpPr>
        <p:spPr>
          <a:xfrm>
            <a:off x="251520" y="2636912"/>
            <a:ext cx="8647787" cy="0"/>
          </a:xfrm>
          <a:prstGeom prst="line">
            <a:avLst/>
          </a:prstGeom>
          <a:ln w="19050">
            <a:solidFill>
              <a:srgbClr val="385D8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a 66"/>
          <p:cNvGrpSpPr/>
          <p:nvPr/>
        </p:nvGrpSpPr>
        <p:grpSpPr>
          <a:xfrm>
            <a:off x="4872920" y="1052736"/>
            <a:ext cx="3947552" cy="1443772"/>
            <a:chOff x="4211960" y="1189497"/>
            <a:chExt cx="3947552" cy="1443772"/>
          </a:xfrm>
        </p:grpSpPr>
        <p:grpSp>
          <p:nvGrpSpPr>
            <p:cNvPr id="3" name="Grupa 57"/>
            <p:cNvGrpSpPr/>
            <p:nvPr/>
          </p:nvGrpSpPr>
          <p:grpSpPr>
            <a:xfrm>
              <a:off x="7507192" y="1529792"/>
              <a:ext cx="652320" cy="779416"/>
              <a:chOff x="1564306" y="2093513"/>
              <a:chExt cx="652320" cy="779416"/>
            </a:xfrm>
          </p:grpSpPr>
          <p:sp>
            <p:nvSpPr>
              <p:cNvPr id="59" name="Prostokąt zaokrąglony 58"/>
              <p:cNvSpPr/>
              <p:nvPr/>
            </p:nvSpPr>
            <p:spPr bwMode="auto">
              <a:xfrm>
                <a:off x="1564306" y="2093513"/>
                <a:ext cx="593280" cy="770480"/>
              </a:xfrm>
              <a:prstGeom prst="roundRect">
                <a:avLst>
                  <a:gd name="adj" fmla="val 6213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0" name="pole tekstowe 194"/>
              <p:cNvSpPr txBox="1">
                <a:spLocks noChangeArrowheads="1"/>
              </p:cNvSpPr>
              <p:nvPr/>
            </p:nvSpPr>
            <p:spPr bwMode="auto">
              <a:xfrm>
                <a:off x="1564770" y="2626708"/>
                <a:ext cx="6518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pl-PL" sz="1000">
                    <a:latin typeface="Calibri" pitchFamily="34" charset="0"/>
                  </a:rPr>
                  <a:t>Scientist</a:t>
                </a:r>
              </a:p>
            </p:txBody>
          </p:sp>
          <p:pic>
            <p:nvPicPr>
              <p:cNvPr id="61" name="Obraz 200" descr="admin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07933" y="2171020"/>
                <a:ext cx="356632" cy="457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upa 190"/>
            <p:cNvGrpSpPr/>
            <p:nvPr/>
          </p:nvGrpSpPr>
          <p:grpSpPr>
            <a:xfrm>
              <a:off x="4211960" y="1577158"/>
              <a:ext cx="710640" cy="771722"/>
              <a:chOff x="795346" y="2093513"/>
              <a:chExt cx="710640" cy="771722"/>
            </a:xfrm>
          </p:grpSpPr>
          <p:sp>
            <p:nvSpPr>
              <p:cNvPr id="9" name="pole tekstowe 191"/>
              <p:cNvSpPr txBox="1">
                <a:spLocks noChangeArrowheads="1"/>
              </p:cNvSpPr>
              <p:nvPr/>
            </p:nvSpPr>
            <p:spPr bwMode="auto">
              <a:xfrm>
                <a:off x="795346" y="2626708"/>
                <a:ext cx="710640" cy="238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pl-PL" sz="950">
                    <a:latin typeface="Calibri" pitchFamily="34" charset="0"/>
                  </a:rPr>
                  <a:t>Developer</a:t>
                </a:r>
              </a:p>
            </p:txBody>
          </p:sp>
          <p:sp>
            <p:nvSpPr>
              <p:cNvPr id="10" name="Prostokąt zaokrąglony 9"/>
              <p:cNvSpPr/>
              <p:nvPr/>
            </p:nvSpPr>
            <p:spPr bwMode="auto">
              <a:xfrm>
                <a:off x="854385" y="2093513"/>
                <a:ext cx="593280" cy="770480"/>
              </a:xfrm>
              <a:prstGeom prst="roundRect">
                <a:avLst>
                  <a:gd name="adj" fmla="val 6213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1" name="Obraz 199" descr="admin.png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967032" y="2171020"/>
                <a:ext cx="357777" cy="457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2" name="Prostokąt zaokrąglony 31"/>
            <p:cNvSpPr/>
            <p:nvPr/>
          </p:nvSpPr>
          <p:spPr bwMode="auto">
            <a:xfrm>
              <a:off x="5220072" y="1327997"/>
              <a:ext cx="1965717" cy="1305272"/>
            </a:xfrm>
            <a:prstGeom prst="roundRect">
              <a:avLst>
                <a:gd name="adj" fmla="val 62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5" name="Grupa 289"/>
            <p:cNvGrpSpPr>
              <a:grpSpLocks/>
            </p:cNvGrpSpPr>
            <p:nvPr/>
          </p:nvGrpSpPr>
          <p:grpSpPr bwMode="auto">
            <a:xfrm>
              <a:off x="5345028" y="1189497"/>
              <a:ext cx="2107292" cy="277000"/>
              <a:chOff x="2351369" y="1835620"/>
              <a:chExt cx="3002607" cy="305238"/>
            </a:xfrm>
          </p:grpSpPr>
          <p:sp>
            <p:nvSpPr>
              <p:cNvPr id="34" name="Prostokąt zaokrąglony 33"/>
              <p:cNvSpPr/>
              <p:nvPr/>
            </p:nvSpPr>
            <p:spPr bwMode="auto">
              <a:xfrm>
                <a:off x="2392911" y="1835620"/>
                <a:ext cx="2420900" cy="3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5" name="pole tekstowe 291"/>
              <p:cNvSpPr txBox="1">
                <a:spLocks noChangeArrowheads="1"/>
              </p:cNvSpPr>
              <p:nvPr/>
            </p:nvSpPr>
            <p:spPr bwMode="auto">
              <a:xfrm>
                <a:off x="2351369" y="1835621"/>
                <a:ext cx="3002607" cy="288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l-PL" sz="1100" smtClean="0">
                    <a:latin typeface="Calibri" pitchFamily="34" charset="0"/>
                  </a:rPr>
                  <a:t>Atmosphere Cloud Platform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  <p:grpSp>
          <p:nvGrpSpPr>
            <p:cNvPr id="6" name="Grupa 40"/>
            <p:cNvGrpSpPr/>
            <p:nvPr/>
          </p:nvGrpSpPr>
          <p:grpSpPr>
            <a:xfrm>
              <a:off x="5575896" y="1547664"/>
              <a:ext cx="1228352" cy="925353"/>
              <a:chOff x="5430422" y="2603858"/>
              <a:chExt cx="1228352" cy="925353"/>
            </a:xfrm>
          </p:grpSpPr>
          <p:sp>
            <p:nvSpPr>
              <p:cNvPr id="42" name="Prostokąt zaokrąglony 41"/>
              <p:cNvSpPr/>
              <p:nvPr/>
            </p:nvSpPr>
            <p:spPr bwMode="auto">
              <a:xfrm>
                <a:off x="5430422" y="2603858"/>
                <a:ext cx="1228352" cy="925353"/>
              </a:xfrm>
              <a:prstGeom prst="roundRect">
                <a:avLst>
                  <a:gd name="adj" fmla="val 10319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43" name="pole tekstowe 291"/>
              <p:cNvSpPr txBox="1">
                <a:spLocks noChangeArrowheads="1"/>
              </p:cNvSpPr>
              <p:nvPr/>
            </p:nvSpPr>
            <p:spPr bwMode="auto">
              <a:xfrm>
                <a:off x="5578654" y="2605940"/>
                <a:ext cx="93822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1100" smtClean="0">
                    <a:latin typeface="Calibri" pitchFamily="34" charset="0"/>
                  </a:rPr>
                  <a:t>Atomic Service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  <p:grpSp>
          <p:nvGrpSpPr>
            <p:cNvPr id="7" name="Grupa 54"/>
            <p:cNvGrpSpPr/>
            <p:nvPr/>
          </p:nvGrpSpPr>
          <p:grpSpPr>
            <a:xfrm>
              <a:off x="5601296" y="2060848"/>
              <a:ext cx="1054720" cy="288031"/>
              <a:chOff x="5317480" y="2060848"/>
              <a:chExt cx="1054720" cy="288031"/>
            </a:xfrm>
          </p:grpSpPr>
          <p:sp>
            <p:nvSpPr>
              <p:cNvPr id="52" name="Prostokąt zaokrąglony 51"/>
              <p:cNvSpPr/>
              <p:nvPr/>
            </p:nvSpPr>
            <p:spPr bwMode="auto">
              <a:xfrm>
                <a:off x="5429764" y="2060848"/>
                <a:ext cx="942436" cy="288031"/>
              </a:xfrm>
              <a:prstGeom prst="roundRect">
                <a:avLst>
                  <a:gd name="adj" fmla="val 10319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53" name="pole tekstowe 291"/>
              <p:cNvSpPr txBox="1">
                <a:spLocks noChangeArrowheads="1"/>
              </p:cNvSpPr>
              <p:nvPr/>
            </p:nvSpPr>
            <p:spPr bwMode="auto">
              <a:xfrm>
                <a:off x="5317480" y="2068105"/>
                <a:ext cx="93822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1100" smtClean="0">
                    <a:latin typeface="Calibri" pitchFamily="34" charset="0"/>
                  </a:rPr>
                  <a:t>Published</a:t>
                </a:r>
                <a:endParaRPr lang="en-US" sz="1100">
                  <a:latin typeface="Calibri" pitchFamily="34" charset="0"/>
                </a:endParaRPr>
              </a:p>
            </p:txBody>
          </p:sp>
          <p:pic>
            <p:nvPicPr>
              <p:cNvPr id="54" name="Obraz 53" descr="checkmark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96999" y="2092426"/>
                <a:ext cx="238915" cy="238915"/>
              </a:xfrm>
              <a:prstGeom prst="rect">
                <a:avLst/>
              </a:prstGeom>
            </p:spPr>
          </p:pic>
        </p:grpSp>
        <p:cxnSp>
          <p:nvCxnSpPr>
            <p:cNvPr id="62" name="Łącznik prosty 84"/>
            <p:cNvCxnSpPr/>
            <p:nvPr/>
          </p:nvCxnSpPr>
          <p:spPr>
            <a:xfrm>
              <a:off x="4860032" y="1980633"/>
              <a:ext cx="693606" cy="0"/>
            </a:xfrm>
            <a:prstGeom prst="straightConnector1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Łącznik prosty 84"/>
            <p:cNvCxnSpPr/>
            <p:nvPr/>
          </p:nvCxnSpPr>
          <p:spPr>
            <a:xfrm>
              <a:off x="6813586" y="1980633"/>
              <a:ext cx="693606" cy="0"/>
            </a:xfrm>
            <a:prstGeom prst="straightConnector1">
              <a:avLst/>
            </a:prstGeom>
            <a:ln>
              <a:solidFill>
                <a:srgbClr val="385D8A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6" name="Obraz 65" descr="checkmark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405" y="1741718"/>
              <a:ext cx="238915" cy="238915"/>
            </a:xfrm>
            <a:prstGeom prst="rect">
              <a:avLst/>
            </a:prstGeom>
          </p:spPr>
        </p:pic>
      </p:grpSp>
      <p:grpSp>
        <p:nvGrpSpPr>
          <p:cNvPr id="8" name="Grupa 232"/>
          <p:cNvGrpSpPr/>
          <p:nvPr/>
        </p:nvGrpSpPr>
        <p:grpSpPr>
          <a:xfrm>
            <a:off x="4067945" y="2780928"/>
            <a:ext cx="4968551" cy="1584176"/>
            <a:chOff x="3995937" y="2852936"/>
            <a:chExt cx="4968551" cy="1584176"/>
          </a:xfrm>
        </p:grpSpPr>
        <p:sp>
          <p:nvSpPr>
            <p:cNvPr id="71" name="Prostokąt zaokrąglony 70"/>
            <p:cNvSpPr/>
            <p:nvPr/>
          </p:nvSpPr>
          <p:spPr bwMode="auto">
            <a:xfrm>
              <a:off x="3995937" y="2991436"/>
              <a:ext cx="1525056" cy="1305272"/>
            </a:xfrm>
            <a:prstGeom prst="roundRect">
              <a:avLst>
                <a:gd name="adj" fmla="val 62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12" name="Grupa 289"/>
            <p:cNvGrpSpPr>
              <a:grpSpLocks/>
            </p:cNvGrpSpPr>
            <p:nvPr/>
          </p:nvGrpSpPr>
          <p:grpSpPr bwMode="auto">
            <a:xfrm>
              <a:off x="4283968" y="2852936"/>
              <a:ext cx="2107292" cy="277000"/>
              <a:chOff x="2378527" y="1835620"/>
              <a:chExt cx="3002607" cy="305238"/>
            </a:xfrm>
          </p:grpSpPr>
          <p:sp>
            <p:nvSpPr>
              <p:cNvPr id="83" name="Prostokąt zaokrąglony 82"/>
              <p:cNvSpPr/>
              <p:nvPr/>
            </p:nvSpPr>
            <p:spPr bwMode="auto">
              <a:xfrm>
                <a:off x="2392911" y="1835620"/>
                <a:ext cx="1216836" cy="3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4" name="pole tekstowe 291"/>
              <p:cNvSpPr txBox="1">
                <a:spLocks noChangeArrowheads="1"/>
              </p:cNvSpPr>
              <p:nvPr/>
            </p:nvSpPr>
            <p:spPr bwMode="auto">
              <a:xfrm>
                <a:off x="2378527" y="1835621"/>
                <a:ext cx="3002607" cy="288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l-PL" sz="1100" smtClean="0">
                    <a:latin typeface="Calibri" pitchFamily="34" charset="0"/>
                  </a:rPr>
                  <a:t>Atmosphere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  <p:grpSp>
          <p:nvGrpSpPr>
            <p:cNvPr id="13" name="Grupa 40"/>
            <p:cNvGrpSpPr/>
            <p:nvPr/>
          </p:nvGrpSpPr>
          <p:grpSpPr>
            <a:xfrm>
              <a:off x="4135736" y="3211103"/>
              <a:ext cx="1228352" cy="925353"/>
              <a:chOff x="5430422" y="2603858"/>
              <a:chExt cx="1228352" cy="925353"/>
            </a:xfrm>
          </p:grpSpPr>
          <p:sp>
            <p:nvSpPr>
              <p:cNvPr id="81" name="Prostokąt zaokrąglony 80"/>
              <p:cNvSpPr/>
              <p:nvPr/>
            </p:nvSpPr>
            <p:spPr bwMode="auto">
              <a:xfrm>
                <a:off x="5430422" y="2603858"/>
                <a:ext cx="1228352" cy="925353"/>
              </a:xfrm>
              <a:prstGeom prst="roundRect">
                <a:avLst>
                  <a:gd name="adj" fmla="val 10319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2" name="pole tekstowe 291"/>
              <p:cNvSpPr txBox="1">
                <a:spLocks noChangeArrowheads="1"/>
              </p:cNvSpPr>
              <p:nvPr/>
            </p:nvSpPr>
            <p:spPr bwMode="auto">
              <a:xfrm>
                <a:off x="5578654" y="2605940"/>
                <a:ext cx="93822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1100" smtClean="0">
                    <a:latin typeface="Calibri" pitchFamily="34" charset="0"/>
                  </a:rPr>
                  <a:t>Atomic Service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  <p:grpSp>
          <p:nvGrpSpPr>
            <p:cNvPr id="14" name="Grupa 54"/>
            <p:cNvGrpSpPr/>
            <p:nvPr/>
          </p:nvGrpSpPr>
          <p:grpSpPr>
            <a:xfrm>
              <a:off x="4161136" y="3724287"/>
              <a:ext cx="1054720" cy="288031"/>
              <a:chOff x="5317480" y="2060848"/>
              <a:chExt cx="1054720" cy="288031"/>
            </a:xfrm>
          </p:grpSpPr>
          <p:sp>
            <p:nvSpPr>
              <p:cNvPr id="78" name="Prostokąt zaokrąglony 77"/>
              <p:cNvSpPr/>
              <p:nvPr/>
            </p:nvSpPr>
            <p:spPr bwMode="auto">
              <a:xfrm>
                <a:off x="5429764" y="2060848"/>
                <a:ext cx="942436" cy="288031"/>
              </a:xfrm>
              <a:prstGeom prst="roundRect">
                <a:avLst>
                  <a:gd name="adj" fmla="val 10319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79" name="pole tekstowe 291"/>
              <p:cNvSpPr txBox="1">
                <a:spLocks noChangeArrowheads="1"/>
              </p:cNvSpPr>
              <p:nvPr/>
            </p:nvSpPr>
            <p:spPr bwMode="auto">
              <a:xfrm>
                <a:off x="5317480" y="2068105"/>
                <a:ext cx="93822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1100" smtClean="0">
                    <a:latin typeface="Calibri" pitchFamily="34" charset="0"/>
                  </a:rPr>
                  <a:t>Shared</a:t>
                </a:r>
                <a:endParaRPr lang="en-US" sz="1100">
                  <a:latin typeface="Calibri" pitchFamily="34" charset="0"/>
                </a:endParaRPr>
              </a:p>
            </p:txBody>
          </p:sp>
          <p:pic>
            <p:nvPicPr>
              <p:cNvPr id="80" name="Obraz 79" descr="checkmark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96999" y="2092426"/>
                <a:ext cx="238915" cy="238915"/>
              </a:xfrm>
              <a:prstGeom prst="rect">
                <a:avLst/>
              </a:prstGeom>
            </p:spPr>
          </p:pic>
        </p:grpSp>
        <p:cxnSp>
          <p:nvCxnSpPr>
            <p:cNvPr id="75" name="Łącznik prosty 84"/>
            <p:cNvCxnSpPr/>
            <p:nvPr/>
          </p:nvCxnSpPr>
          <p:spPr>
            <a:xfrm>
              <a:off x="5376420" y="3659248"/>
              <a:ext cx="289144" cy="0"/>
            </a:xfrm>
            <a:prstGeom prst="straightConnector1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upa 126"/>
            <p:cNvGrpSpPr/>
            <p:nvPr/>
          </p:nvGrpSpPr>
          <p:grpSpPr>
            <a:xfrm>
              <a:off x="5580112" y="3213472"/>
              <a:ext cx="1988128" cy="863600"/>
              <a:chOff x="5724128" y="3141464"/>
              <a:chExt cx="1988128" cy="863600"/>
            </a:xfrm>
          </p:grpSpPr>
          <p:grpSp>
            <p:nvGrpSpPr>
              <p:cNvPr id="16" name="Grupa 303"/>
              <p:cNvGrpSpPr>
                <a:grpSpLocks/>
              </p:cNvGrpSpPr>
              <p:nvPr/>
            </p:nvGrpSpPr>
            <p:grpSpPr bwMode="auto">
              <a:xfrm>
                <a:off x="5724128" y="3141464"/>
                <a:ext cx="1988128" cy="863600"/>
                <a:chOff x="5877991" y="3059757"/>
                <a:chExt cx="1988055" cy="864096"/>
              </a:xfrm>
            </p:grpSpPr>
            <p:sp>
              <p:nvSpPr>
                <p:cNvPr id="104" name="Prostokąt zaokrąglony 103"/>
                <p:cNvSpPr/>
                <p:nvPr/>
              </p:nvSpPr>
              <p:spPr bwMode="auto">
                <a:xfrm>
                  <a:off x="5976412" y="3059757"/>
                  <a:ext cx="1685820" cy="864096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pic>
              <p:nvPicPr>
                <p:cNvPr id="105" name="Obraz 65" descr="1368547005_server.png"/>
                <p:cNvPicPr>
                  <a:picLocks noChangeAspect="1"/>
                </p:cNvPicPr>
                <p:nvPr/>
              </p:nvPicPr>
              <p:blipFill>
                <a:blip r:embed="rId5" cstate="print"/>
                <a:srcRect/>
                <a:stretch>
                  <a:fillRect/>
                </a:stretch>
              </p:blipFill>
              <p:spPr bwMode="auto">
                <a:xfrm>
                  <a:off x="6048424" y="3131765"/>
                  <a:ext cx="403180" cy="40318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106" name="pole tekstowe 303"/>
                <p:cNvSpPr txBox="1">
                  <a:spLocks noChangeArrowheads="1"/>
                </p:cNvSpPr>
                <p:nvPr/>
              </p:nvSpPr>
              <p:spPr bwMode="auto">
                <a:xfrm>
                  <a:off x="5877991" y="3462938"/>
                  <a:ext cx="753487" cy="4530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82945" tIns="41473" rIns="82945" bIns="41473">
                  <a:spAutoFit/>
                </a:bodyPr>
                <a:lstStyle/>
                <a:p>
                  <a:pPr algn="ctr"/>
                  <a:r>
                    <a:rPr lang="pl-PL" sz="1200">
                      <a:latin typeface="Calibri" pitchFamily="34" charset="0"/>
                    </a:rPr>
                    <a:t>Cloud WN</a:t>
                  </a:r>
                </a:p>
              </p:txBody>
            </p:sp>
            <p:sp>
              <p:nvSpPr>
                <p:cNvPr id="107" name="Prostokąt zaokrąglony 300"/>
                <p:cNvSpPr/>
                <p:nvPr/>
              </p:nvSpPr>
              <p:spPr bwMode="auto">
                <a:xfrm>
                  <a:off x="6481220" y="3174122"/>
                  <a:ext cx="1084466" cy="569318"/>
                </a:xfrm>
                <a:prstGeom prst="roundRect">
                  <a:avLst>
                    <a:gd name="adj" fmla="val 11943"/>
                  </a:avLst>
                </a:prstGeom>
                <a:noFill/>
                <a:ln w="9525"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30" tIns="45716" rIns="91430" bIns="45716" anchor="ctr"/>
                <a:lstStyle/>
                <a:p>
                  <a:pPr algn="ctr"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en-US" dirty="0"/>
                </a:p>
              </p:txBody>
            </p:sp>
            <p:sp>
              <p:nvSpPr>
                <p:cNvPr id="108" name="pole tekstowe 303"/>
                <p:cNvSpPr txBox="1">
                  <a:spLocks noChangeArrowheads="1"/>
                </p:cNvSpPr>
                <p:nvPr/>
              </p:nvSpPr>
              <p:spPr bwMode="auto">
                <a:xfrm>
                  <a:off x="6197583" y="3174906"/>
                  <a:ext cx="1668463" cy="2794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1430" tIns="45716" rIns="91430" bIns="45716">
                  <a:spAutoFit/>
                </a:bodyPr>
                <a:lstStyle/>
                <a:p>
                  <a:pPr algn="ctr"/>
                  <a:r>
                    <a:rPr lang="pl-PL" sz="1200" smtClean="0">
                      <a:latin typeface="Calibri" pitchFamily="34" charset="0"/>
                    </a:rPr>
                    <a:t>Shared VM</a:t>
                  </a:r>
                  <a:endParaRPr lang="pl-PL" sz="1200">
                    <a:latin typeface="Calibri" pitchFamily="34" charset="0"/>
                  </a:endParaRPr>
                </a:p>
              </p:txBody>
            </p:sp>
            <p:pic>
              <p:nvPicPr>
                <p:cNvPr id="112" name="Obraz 297" descr="1369234713_gnome-cpu.png"/>
                <p:cNvPicPr>
                  <a:picLocks noChangeAspect="1"/>
                </p:cNvPicPr>
                <p:nvPr/>
              </p:nvPicPr>
              <p:blipFill>
                <a:blip r:embed="rId6" cstate="print"/>
                <a:srcRect/>
                <a:stretch>
                  <a:fillRect/>
                </a:stretch>
              </p:blipFill>
              <p:spPr bwMode="auto">
                <a:xfrm>
                  <a:off x="6629615" y="3462938"/>
                  <a:ext cx="203012" cy="2030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  <p:pic>
            <p:nvPicPr>
              <p:cNvPr id="117" name="Obraz 116" descr="ram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728378" y="3495872"/>
                <a:ext cx="251458" cy="251458"/>
              </a:xfrm>
              <a:prstGeom prst="rect">
                <a:avLst/>
              </a:prstGeom>
            </p:spPr>
          </p:pic>
          <p:pic>
            <p:nvPicPr>
              <p:cNvPr id="118" name="Obraz 117" descr="hdd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7037525" y="3514176"/>
                <a:ext cx="233133" cy="233133"/>
              </a:xfrm>
              <a:prstGeom prst="rect">
                <a:avLst/>
              </a:prstGeom>
            </p:spPr>
          </p:pic>
        </p:grpSp>
        <p:grpSp>
          <p:nvGrpSpPr>
            <p:cNvPr id="17" name="Grupa 118"/>
            <p:cNvGrpSpPr/>
            <p:nvPr/>
          </p:nvGrpSpPr>
          <p:grpSpPr>
            <a:xfrm>
              <a:off x="7677064" y="2865608"/>
              <a:ext cx="652320" cy="779416"/>
              <a:chOff x="1564306" y="2093513"/>
              <a:chExt cx="652320" cy="779416"/>
            </a:xfrm>
          </p:grpSpPr>
          <p:sp>
            <p:nvSpPr>
              <p:cNvPr id="120" name="Prostokąt zaokrąglony 119"/>
              <p:cNvSpPr/>
              <p:nvPr/>
            </p:nvSpPr>
            <p:spPr bwMode="auto">
              <a:xfrm>
                <a:off x="1564306" y="2093513"/>
                <a:ext cx="593280" cy="770480"/>
              </a:xfrm>
              <a:prstGeom prst="roundRect">
                <a:avLst>
                  <a:gd name="adj" fmla="val 6213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1" name="pole tekstowe 194"/>
              <p:cNvSpPr txBox="1">
                <a:spLocks noChangeArrowheads="1"/>
              </p:cNvSpPr>
              <p:nvPr/>
            </p:nvSpPr>
            <p:spPr bwMode="auto">
              <a:xfrm>
                <a:off x="1564770" y="2626708"/>
                <a:ext cx="6518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pl-PL" sz="1000">
                    <a:latin typeface="Calibri" pitchFamily="34" charset="0"/>
                  </a:rPr>
                  <a:t>Scientist</a:t>
                </a:r>
              </a:p>
            </p:txBody>
          </p:sp>
          <p:pic>
            <p:nvPicPr>
              <p:cNvPr id="122" name="Obraz 200" descr="admin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07933" y="2171020"/>
                <a:ext cx="356632" cy="457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8" name="Grupa 122"/>
            <p:cNvGrpSpPr/>
            <p:nvPr/>
          </p:nvGrpSpPr>
          <p:grpSpPr>
            <a:xfrm>
              <a:off x="7683205" y="3657696"/>
              <a:ext cx="652320" cy="779416"/>
              <a:chOff x="1564306" y="2093513"/>
              <a:chExt cx="652320" cy="779416"/>
            </a:xfrm>
          </p:grpSpPr>
          <p:sp>
            <p:nvSpPr>
              <p:cNvPr id="124" name="Prostokąt zaokrąglony 123"/>
              <p:cNvSpPr/>
              <p:nvPr/>
            </p:nvSpPr>
            <p:spPr bwMode="auto">
              <a:xfrm>
                <a:off x="1564306" y="2093513"/>
                <a:ext cx="593280" cy="770480"/>
              </a:xfrm>
              <a:prstGeom prst="roundRect">
                <a:avLst>
                  <a:gd name="adj" fmla="val 6213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25" name="pole tekstowe 194"/>
              <p:cNvSpPr txBox="1">
                <a:spLocks noChangeArrowheads="1"/>
              </p:cNvSpPr>
              <p:nvPr/>
            </p:nvSpPr>
            <p:spPr bwMode="auto">
              <a:xfrm>
                <a:off x="1564770" y="2626708"/>
                <a:ext cx="6518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pl-PL" sz="1000">
                    <a:latin typeface="Calibri" pitchFamily="34" charset="0"/>
                  </a:rPr>
                  <a:t>Scientist</a:t>
                </a:r>
              </a:p>
            </p:txBody>
          </p:sp>
          <p:pic>
            <p:nvPicPr>
              <p:cNvPr id="126" name="Obraz 200" descr="admin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07933" y="2171020"/>
                <a:ext cx="356632" cy="457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19" name="Grupa 127"/>
            <p:cNvGrpSpPr/>
            <p:nvPr/>
          </p:nvGrpSpPr>
          <p:grpSpPr>
            <a:xfrm>
              <a:off x="8306027" y="2865608"/>
              <a:ext cx="652320" cy="779416"/>
              <a:chOff x="1564306" y="2093513"/>
              <a:chExt cx="652320" cy="779416"/>
            </a:xfrm>
          </p:grpSpPr>
          <p:sp>
            <p:nvSpPr>
              <p:cNvPr id="129" name="Prostokąt zaokrąglony 128"/>
              <p:cNvSpPr/>
              <p:nvPr/>
            </p:nvSpPr>
            <p:spPr bwMode="auto">
              <a:xfrm>
                <a:off x="1564306" y="2093513"/>
                <a:ext cx="593280" cy="770480"/>
              </a:xfrm>
              <a:prstGeom prst="roundRect">
                <a:avLst>
                  <a:gd name="adj" fmla="val 6213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0" name="pole tekstowe 194"/>
              <p:cNvSpPr txBox="1">
                <a:spLocks noChangeArrowheads="1"/>
              </p:cNvSpPr>
              <p:nvPr/>
            </p:nvSpPr>
            <p:spPr bwMode="auto">
              <a:xfrm>
                <a:off x="1564770" y="2626708"/>
                <a:ext cx="6518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pl-PL" sz="1000">
                    <a:latin typeface="Calibri" pitchFamily="34" charset="0"/>
                  </a:rPr>
                  <a:t>Scientist</a:t>
                </a:r>
              </a:p>
            </p:txBody>
          </p:sp>
          <p:pic>
            <p:nvPicPr>
              <p:cNvPr id="131" name="Obraz 200" descr="admin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07933" y="2171020"/>
                <a:ext cx="356632" cy="457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0" name="Grupa 131"/>
            <p:cNvGrpSpPr/>
            <p:nvPr/>
          </p:nvGrpSpPr>
          <p:grpSpPr>
            <a:xfrm>
              <a:off x="8312168" y="3657696"/>
              <a:ext cx="652320" cy="779416"/>
              <a:chOff x="1564306" y="2093513"/>
              <a:chExt cx="652320" cy="779416"/>
            </a:xfrm>
          </p:grpSpPr>
          <p:sp>
            <p:nvSpPr>
              <p:cNvPr id="133" name="Prostokąt zaokrąglony 132"/>
              <p:cNvSpPr/>
              <p:nvPr/>
            </p:nvSpPr>
            <p:spPr bwMode="auto">
              <a:xfrm>
                <a:off x="1564306" y="2093513"/>
                <a:ext cx="593280" cy="770480"/>
              </a:xfrm>
              <a:prstGeom prst="roundRect">
                <a:avLst>
                  <a:gd name="adj" fmla="val 6213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34" name="pole tekstowe 194"/>
              <p:cNvSpPr txBox="1">
                <a:spLocks noChangeArrowheads="1"/>
              </p:cNvSpPr>
              <p:nvPr/>
            </p:nvSpPr>
            <p:spPr bwMode="auto">
              <a:xfrm>
                <a:off x="1564770" y="2626708"/>
                <a:ext cx="6518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pl-PL" sz="1000">
                    <a:latin typeface="Calibri" pitchFamily="34" charset="0"/>
                  </a:rPr>
                  <a:t>Scientist</a:t>
                </a:r>
              </a:p>
            </p:txBody>
          </p:sp>
          <p:pic>
            <p:nvPicPr>
              <p:cNvPr id="135" name="Obraz 200" descr="admin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07933" y="2171020"/>
                <a:ext cx="356632" cy="457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1" name="Grupa 147"/>
            <p:cNvGrpSpPr/>
            <p:nvPr/>
          </p:nvGrpSpPr>
          <p:grpSpPr>
            <a:xfrm>
              <a:off x="7267869" y="3285439"/>
              <a:ext cx="398856" cy="793185"/>
              <a:chOff x="7267869" y="3213431"/>
              <a:chExt cx="398856" cy="793185"/>
            </a:xfrm>
          </p:grpSpPr>
          <p:cxnSp>
            <p:nvCxnSpPr>
              <p:cNvPr id="137" name="Łącznik prosty 84"/>
              <p:cNvCxnSpPr/>
              <p:nvPr/>
            </p:nvCxnSpPr>
            <p:spPr>
              <a:xfrm>
                <a:off x="7267869" y="3572064"/>
                <a:ext cx="246456" cy="0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Łącznik prosty 84"/>
              <p:cNvCxnSpPr/>
              <p:nvPr/>
            </p:nvCxnSpPr>
            <p:spPr>
              <a:xfrm flipV="1">
                <a:off x="7514325" y="3213431"/>
                <a:ext cx="0" cy="791633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Łącznik prosty 84"/>
              <p:cNvCxnSpPr/>
              <p:nvPr/>
            </p:nvCxnSpPr>
            <p:spPr>
              <a:xfrm>
                <a:off x="7514325" y="3213431"/>
                <a:ext cx="150369" cy="1552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Łącznik prosty 84"/>
              <p:cNvCxnSpPr/>
              <p:nvPr/>
            </p:nvCxnSpPr>
            <p:spPr>
              <a:xfrm>
                <a:off x="7516356" y="4005064"/>
                <a:ext cx="150369" cy="1552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50" name="Łącznik prosty 149"/>
          <p:cNvCxnSpPr/>
          <p:nvPr/>
        </p:nvCxnSpPr>
        <p:spPr>
          <a:xfrm>
            <a:off x="251520" y="4500184"/>
            <a:ext cx="8647787" cy="0"/>
          </a:xfrm>
          <a:prstGeom prst="line">
            <a:avLst/>
          </a:prstGeom>
          <a:ln w="19050">
            <a:solidFill>
              <a:srgbClr val="385D8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upa 231"/>
          <p:cNvGrpSpPr/>
          <p:nvPr/>
        </p:nvGrpSpPr>
        <p:grpSpPr>
          <a:xfrm>
            <a:off x="4332678" y="4653136"/>
            <a:ext cx="4415786" cy="1800200"/>
            <a:chOff x="3995936" y="4653136"/>
            <a:chExt cx="4415786" cy="1800200"/>
          </a:xfrm>
        </p:grpSpPr>
        <p:sp>
          <p:nvSpPr>
            <p:cNvPr id="152" name="Prostokąt zaokrąglony 151"/>
            <p:cNvSpPr/>
            <p:nvPr/>
          </p:nvSpPr>
          <p:spPr bwMode="auto">
            <a:xfrm>
              <a:off x="3995936" y="4881815"/>
              <a:ext cx="1525056" cy="1305272"/>
            </a:xfrm>
            <a:prstGeom prst="roundRect">
              <a:avLst>
                <a:gd name="adj" fmla="val 62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23" name="Grupa 289"/>
            <p:cNvGrpSpPr>
              <a:grpSpLocks/>
            </p:cNvGrpSpPr>
            <p:nvPr/>
          </p:nvGrpSpPr>
          <p:grpSpPr bwMode="auto">
            <a:xfrm>
              <a:off x="4287919" y="4743315"/>
              <a:ext cx="2107292" cy="277000"/>
              <a:chOff x="2378527" y="1835620"/>
              <a:chExt cx="3002607" cy="305238"/>
            </a:xfrm>
          </p:grpSpPr>
          <p:sp>
            <p:nvSpPr>
              <p:cNvPr id="194" name="Prostokąt zaokrąglony 193"/>
              <p:cNvSpPr/>
              <p:nvPr/>
            </p:nvSpPr>
            <p:spPr bwMode="auto">
              <a:xfrm>
                <a:off x="2392911" y="1835620"/>
                <a:ext cx="1216836" cy="3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5" name="pole tekstowe 291"/>
              <p:cNvSpPr txBox="1">
                <a:spLocks noChangeArrowheads="1"/>
              </p:cNvSpPr>
              <p:nvPr/>
            </p:nvSpPr>
            <p:spPr bwMode="auto">
              <a:xfrm>
                <a:off x="2378527" y="1835621"/>
                <a:ext cx="3002607" cy="288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l-PL" sz="1100" smtClean="0">
                    <a:latin typeface="Calibri" pitchFamily="34" charset="0"/>
                  </a:rPr>
                  <a:t>Atmosphere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  <p:grpSp>
          <p:nvGrpSpPr>
            <p:cNvPr id="24" name="Grupa 40"/>
            <p:cNvGrpSpPr/>
            <p:nvPr/>
          </p:nvGrpSpPr>
          <p:grpSpPr>
            <a:xfrm>
              <a:off x="4139687" y="5101482"/>
              <a:ext cx="1228352" cy="925353"/>
              <a:chOff x="5430422" y="2603858"/>
              <a:chExt cx="1228352" cy="925353"/>
            </a:xfrm>
          </p:grpSpPr>
          <p:sp>
            <p:nvSpPr>
              <p:cNvPr id="192" name="Prostokąt zaokrąglony 191"/>
              <p:cNvSpPr/>
              <p:nvPr/>
            </p:nvSpPr>
            <p:spPr bwMode="auto">
              <a:xfrm>
                <a:off x="5430422" y="2603858"/>
                <a:ext cx="1228352" cy="925353"/>
              </a:xfrm>
              <a:prstGeom prst="roundRect">
                <a:avLst>
                  <a:gd name="adj" fmla="val 10319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3" name="pole tekstowe 291"/>
              <p:cNvSpPr txBox="1">
                <a:spLocks noChangeArrowheads="1"/>
              </p:cNvSpPr>
              <p:nvPr/>
            </p:nvSpPr>
            <p:spPr bwMode="auto">
              <a:xfrm>
                <a:off x="5578654" y="2605940"/>
                <a:ext cx="938220" cy="4308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1100" smtClean="0">
                    <a:latin typeface="Calibri" pitchFamily="34" charset="0"/>
                  </a:rPr>
                  <a:t>Atomic Service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  <p:grpSp>
          <p:nvGrpSpPr>
            <p:cNvPr id="25" name="Grupa 54"/>
            <p:cNvGrpSpPr/>
            <p:nvPr/>
          </p:nvGrpSpPr>
          <p:grpSpPr>
            <a:xfrm>
              <a:off x="4165087" y="5614666"/>
              <a:ext cx="1054720" cy="288031"/>
              <a:chOff x="5317480" y="2060848"/>
              <a:chExt cx="1054720" cy="288031"/>
            </a:xfrm>
          </p:grpSpPr>
          <p:sp>
            <p:nvSpPr>
              <p:cNvPr id="189" name="Prostokąt zaokrąglony 188"/>
              <p:cNvSpPr/>
              <p:nvPr/>
            </p:nvSpPr>
            <p:spPr bwMode="auto">
              <a:xfrm>
                <a:off x="5429764" y="2060848"/>
                <a:ext cx="942436" cy="288031"/>
              </a:xfrm>
              <a:prstGeom prst="roundRect">
                <a:avLst>
                  <a:gd name="adj" fmla="val 10319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0" name="pole tekstowe 291"/>
              <p:cNvSpPr txBox="1">
                <a:spLocks noChangeArrowheads="1"/>
              </p:cNvSpPr>
              <p:nvPr/>
            </p:nvSpPr>
            <p:spPr bwMode="auto">
              <a:xfrm>
                <a:off x="5317480" y="2068105"/>
                <a:ext cx="938220" cy="2616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1100" smtClean="0">
                    <a:latin typeface="Calibri" pitchFamily="34" charset="0"/>
                  </a:rPr>
                  <a:t>Scalable</a:t>
                </a:r>
                <a:endParaRPr lang="en-US" sz="1100">
                  <a:latin typeface="Calibri" pitchFamily="34" charset="0"/>
                </a:endParaRPr>
              </a:p>
            </p:txBody>
          </p:sp>
          <p:pic>
            <p:nvPicPr>
              <p:cNvPr id="191" name="Obraz 190" descr="checkmark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96999" y="2092426"/>
                <a:ext cx="238915" cy="238915"/>
              </a:xfrm>
              <a:prstGeom prst="rect">
                <a:avLst/>
              </a:prstGeom>
            </p:spPr>
          </p:pic>
        </p:grpSp>
        <p:grpSp>
          <p:nvGrpSpPr>
            <p:cNvPr id="26" name="Grupa 195"/>
            <p:cNvGrpSpPr/>
            <p:nvPr/>
          </p:nvGrpSpPr>
          <p:grpSpPr>
            <a:xfrm>
              <a:off x="5656071" y="4653136"/>
              <a:ext cx="1988128" cy="863600"/>
              <a:chOff x="5584063" y="4581128"/>
              <a:chExt cx="1988128" cy="863600"/>
            </a:xfrm>
          </p:grpSpPr>
          <p:sp>
            <p:nvSpPr>
              <p:cNvPr id="183" name="Prostokąt zaokrąglony 182"/>
              <p:cNvSpPr/>
              <p:nvPr/>
            </p:nvSpPr>
            <p:spPr bwMode="auto">
              <a:xfrm>
                <a:off x="5682488" y="4581128"/>
                <a:ext cx="1685882" cy="863600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84" name="Obraz 65" descr="1368547005_server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754502" y="4653095"/>
                <a:ext cx="403195" cy="402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185" name="pole tekstowe 303"/>
              <p:cNvSpPr txBox="1">
                <a:spLocks noChangeArrowheads="1"/>
              </p:cNvSpPr>
              <p:nvPr/>
            </p:nvSpPr>
            <p:spPr bwMode="auto">
              <a:xfrm>
                <a:off x="5584063" y="4984078"/>
                <a:ext cx="753515" cy="452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2945" tIns="41473" rIns="82945" bIns="41473">
                <a:spAutoFit/>
              </a:bodyPr>
              <a:lstStyle/>
              <a:p>
                <a:pPr algn="ctr"/>
                <a:r>
                  <a:rPr lang="pl-PL" sz="1200">
                    <a:latin typeface="Calibri" pitchFamily="34" charset="0"/>
                  </a:rPr>
                  <a:t>Cloud WN</a:t>
                </a:r>
              </a:p>
            </p:txBody>
          </p:sp>
          <p:sp>
            <p:nvSpPr>
              <p:cNvPr id="186" name="Prostokąt zaokrąglony 300"/>
              <p:cNvSpPr/>
              <p:nvPr/>
            </p:nvSpPr>
            <p:spPr bwMode="auto">
              <a:xfrm>
                <a:off x="6187314" y="4695427"/>
                <a:ext cx="1084506" cy="568991"/>
              </a:xfrm>
              <a:prstGeom prst="roundRect">
                <a:avLst>
                  <a:gd name="adj" fmla="val 11943"/>
                </a:avLst>
              </a:prstGeom>
              <a:noFill/>
              <a:ln w="95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0" tIns="45716" rIns="91430" bIns="45716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87" name="pole tekstowe 303"/>
              <p:cNvSpPr txBox="1">
                <a:spLocks noChangeArrowheads="1"/>
              </p:cNvSpPr>
              <p:nvPr/>
            </p:nvSpPr>
            <p:spPr bwMode="auto">
              <a:xfrm>
                <a:off x="5903667" y="4696211"/>
                <a:ext cx="1668524" cy="279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0" tIns="45716" rIns="91430" bIns="45716">
                <a:spAutoFit/>
              </a:bodyPr>
              <a:lstStyle/>
              <a:p>
                <a:pPr algn="ctr"/>
                <a:r>
                  <a:rPr lang="pl-PL" sz="1200" smtClean="0">
                    <a:latin typeface="Calibri" pitchFamily="34" charset="0"/>
                  </a:rPr>
                  <a:t>Separate VM</a:t>
                </a:r>
                <a:endParaRPr lang="pl-PL" sz="1200">
                  <a:latin typeface="Calibri" pitchFamily="34" charset="0"/>
                </a:endParaRPr>
              </a:p>
            </p:txBody>
          </p:sp>
          <p:pic>
            <p:nvPicPr>
              <p:cNvPr id="188" name="Obraz 297" descr="1369234713_gnome-cpu.png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335715" y="4984078"/>
                <a:ext cx="203019" cy="2028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81" name="Obraz 180" descr="ram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88313" y="4935536"/>
                <a:ext cx="251458" cy="251458"/>
              </a:xfrm>
              <a:prstGeom prst="rect">
                <a:avLst/>
              </a:prstGeom>
            </p:spPr>
          </p:pic>
          <p:pic>
            <p:nvPicPr>
              <p:cNvPr id="182" name="Obraz 181" descr="hdd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897460" y="4953840"/>
                <a:ext cx="233133" cy="233133"/>
              </a:xfrm>
              <a:prstGeom prst="rect">
                <a:avLst/>
              </a:prstGeom>
            </p:spPr>
          </p:pic>
        </p:grpSp>
        <p:grpSp>
          <p:nvGrpSpPr>
            <p:cNvPr id="27" name="Grupa 118"/>
            <p:cNvGrpSpPr/>
            <p:nvPr/>
          </p:nvGrpSpPr>
          <p:grpSpPr>
            <a:xfrm>
              <a:off x="7759402" y="5139384"/>
              <a:ext cx="652320" cy="779416"/>
              <a:chOff x="1564306" y="2093513"/>
              <a:chExt cx="652320" cy="779416"/>
            </a:xfrm>
          </p:grpSpPr>
          <p:sp>
            <p:nvSpPr>
              <p:cNvPr id="177" name="Prostokąt zaokrąglony 176"/>
              <p:cNvSpPr/>
              <p:nvPr/>
            </p:nvSpPr>
            <p:spPr bwMode="auto">
              <a:xfrm>
                <a:off x="1564306" y="2093513"/>
                <a:ext cx="593280" cy="770480"/>
              </a:xfrm>
              <a:prstGeom prst="roundRect">
                <a:avLst>
                  <a:gd name="adj" fmla="val 6213"/>
                </a:avLst>
              </a:prstGeom>
              <a:noFill/>
              <a:ln w="12700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178" name="pole tekstowe 194"/>
              <p:cNvSpPr txBox="1">
                <a:spLocks noChangeArrowheads="1"/>
              </p:cNvSpPr>
              <p:nvPr/>
            </p:nvSpPr>
            <p:spPr bwMode="auto">
              <a:xfrm>
                <a:off x="1564770" y="2626708"/>
                <a:ext cx="651856" cy="2462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pl-PL" sz="1000">
                    <a:latin typeface="Calibri" pitchFamily="34" charset="0"/>
                  </a:rPr>
                  <a:t>Scientist</a:t>
                </a:r>
              </a:p>
            </p:txBody>
          </p:sp>
          <p:pic>
            <p:nvPicPr>
              <p:cNvPr id="179" name="Obraz 200" descr="admin.png"/>
              <p:cNvPicPr>
                <a:picLocks noChangeAspect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1707933" y="2171020"/>
                <a:ext cx="356632" cy="457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28" name="Grupa 147"/>
            <p:cNvGrpSpPr/>
            <p:nvPr/>
          </p:nvGrpSpPr>
          <p:grpSpPr>
            <a:xfrm>
              <a:off x="5390511" y="5157464"/>
              <a:ext cx="360040" cy="793185"/>
              <a:chOff x="7267869" y="3213431"/>
              <a:chExt cx="398856" cy="793185"/>
            </a:xfrm>
          </p:grpSpPr>
          <p:cxnSp>
            <p:nvCxnSpPr>
              <p:cNvPr id="160" name="Łącznik prosty 84"/>
              <p:cNvCxnSpPr/>
              <p:nvPr/>
            </p:nvCxnSpPr>
            <p:spPr>
              <a:xfrm flipV="1">
                <a:off x="7267869" y="3572064"/>
                <a:ext cx="246456" cy="639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Łącznik prosty 84"/>
              <p:cNvCxnSpPr/>
              <p:nvPr/>
            </p:nvCxnSpPr>
            <p:spPr>
              <a:xfrm flipV="1">
                <a:off x="7514325" y="3213431"/>
                <a:ext cx="0" cy="791633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Łącznik prosty 84"/>
              <p:cNvCxnSpPr/>
              <p:nvPr/>
            </p:nvCxnSpPr>
            <p:spPr>
              <a:xfrm>
                <a:off x="7514325" y="3213431"/>
                <a:ext cx="150369" cy="1552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Łącznik prosty 84"/>
              <p:cNvCxnSpPr/>
              <p:nvPr/>
            </p:nvCxnSpPr>
            <p:spPr>
              <a:xfrm>
                <a:off x="7516356" y="4005064"/>
                <a:ext cx="150369" cy="1552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" name="Grupa 196"/>
            <p:cNvGrpSpPr/>
            <p:nvPr/>
          </p:nvGrpSpPr>
          <p:grpSpPr>
            <a:xfrm>
              <a:off x="5652120" y="5589736"/>
              <a:ext cx="1988128" cy="863600"/>
              <a:chOff x="5584063" y="4581128"/>
              <a:chExt cx="1988128" cy="863600"/>
            </a:xfrm>
          </p:grpSpPr>
          <p:sp>
            <p:nvSpPr>
              <p:cNvPr id="198" name="Prostokąt zaokrąglony 197"/>
              <p:cNvSpPr/>
              <p:nvPr/>
            </p:nvSpPr>
            <p:spPr bwMode="auto">
              <a:xfrm>
                <a:off x="5682488" y="4581128"/>
                <a:ext cx="1685882" cy="863600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pic>
            <p:nvPicPr>
              <p:cNvPr id="199" name="Obraz 65" descr="1368547005_server.png"/>
              <p:cNvPicPr>
                <a:picLocks noChangeAspect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5754502" y="4653095"/>
                <a:ext cx="403195" cy="402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00" name="pole tekstowe 303"/>
              <p:cNvSpPr txBox="1">
                <a:spLocks noChangeArrowheads="1"/>
              </p:cNvSpPr>
              <p:nvPr/>
            </p:nvSpPr>
            <p:spPr bwMode="auto">
              <a:xfrm>
                <a:off x="5584063" y="4984078"/>
                <a:ext cx="753515" cy="4528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82945" tIns="41473" rIns="82945" bIns="41473">
                <a:spAutoFit/>
              </a:bodyPr>
              <a:lstStyle/>
              <a:p>
                <a:pPr algn="ctr"/>
                <a:r>
                  <a:rPr lang="pl-PL" sz="1200">
                    <a:latin typeface="Calibri" pitchFamily="34" charset="0"/>
                  </a:rPr>
                  <a:t>Cloud WN</a:t>
                </a:r>
              </a:p>
            </p:txBody>
          </p:sp>
          <p:sp>
            <p:nvSpPr>
              <p:cNvPr id="201" name="Prostokąt zaokrąglony 300"/>
              <p:cNvSpPr/>
              <p:nvPr/>
            </p:nvSpPr>
            <p:spPr bwMode="auto">
              <a:xfrm>
                <a:off x="6187314" y="4695427"/>
                <a:ext cx="1084506" cy="568991"/>
              </a:xfrm>
              <a:prstGeom prst="roundRect">
                <a:avLst>
                  <a:gd name="adj" fmla="val 11943"/>
                </a:avLst>
              </a:prstGeom>
              <a:noFill/>
              <a:ln w="95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30" tIns="45716" rIns="91430" bIns="45716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202" name="pole tekstowe 303"/>
              <p:cNvSpPr txBox="1">
                <a:spLocks noChangeArrowheads="1"/>
              </p:cNvSpPr>
              <p:nvPr/>
            </p:nvSpPr>
            <p:spPr bwMode="auto">
              <a:xfrm>
                <a:off x="5903667" y="4696211"/>
                <a:ext cx="1668524" cy="2792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30" tIns="45716" rIns="91430" bIns="45716">
                <a:spAutoFit/>
              </a:bodyPr>
              <a:lstStyle/>
              <a:p>
                <a:pPr algn="ctr"/>
                <a:r>
                  <a:rPr lang="pl-PL" sz="1200" smtClean="0">
                    <a:latin typeface="Calibri" pitchFamily="34" charset="0"/>
                  </a:rPr>
                  <a:t>Separate VM</a:t>
                </a:r>
                <a:endParaRPr lang="pl-PL" sz="1200">
                  <a:latin typeface="Calibri" pitchFamily="34" charset="0"/>
                </a:endParaRPr>
              </a:p>
            </p:txBody>
          </p:sp>
          <p:pic>
            <p:nvPicPr>
              <p:cNvPr id="203" name="Obraz 297" descr="1369234713_gnome-cpu.png"/>
              <p:cNvPicPr>
                <a:picLocks noChangeAspect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6335715" y="4984078"/>
                <a:ext cx="203019" cy="2028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204" name="Obraz 203" descr="ram.pn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588313" y="4935536"/>
                <a:ext cx="251458" cy="251458"/>
              </a:xfrm>
              <a:prstGeom prst="rect">
                <a:avLst/>
              </a:prstGeom>
            </p:spPr>
          </p:pic>
          <p:pic>
            <p:nvPicPr>
              <p:cNvPr id="205" name="Obraz 204" descr="hdd.png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897460" y="4953840"/>
                <a:ext cx="233133" cy="233133"/>
              </a:xfrm>
              <a:prstGeom prst="rect">
                <a:avLst/>
              </a:prstGeom>
            </p:spPr>
          </p:pic>
        </p:grpSp>
        <p:grpSp>
          <p:nvGrpSpPr>
            <p:cNvPr id="31" name="Grupa 147"/>
            <p:cNvGrpSpPr/>
            <p:nvPr/>
          </p:nvGrpSpPr>
          <p:grpSpPr>
            <a:xfrm flipH="1">
              <a:off x="7343841" y="5126501"/>
              <a:ext cx="409412" cy="793185"/>
              <a:chOff x="7372053" y="3213431"/>
              <a:chExt cx="294672" cy="793185"/>
            </a:xfrm>
          </p:grpSpPr>
          <p:cxnSp>
            <p:nvCxnSpPr>
              <p:cNvPr id="207" name="Łącznik prosty 84"/>
              <p:cNvCxnSpPr/>
              <p:nvPr/>
            </p:nvCxnSpPr>
            <p:spPr>
              <a:xfrm>
                <a:off x="7372053" y="3572064"/>
                <a:ext cx="142275" cy="0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Łącznik prosty 84"/>
              <p:cNvCxnSpPr/>
              <p:nvPr/>
            </p:nvCxnSpPr>
            <p:spPr>
              <a:xfrm flipV="1">
                <a:off x="7514325" y="3213431"/>
                <a:ext cx="0" cy="791633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headEnd type="non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Łącznik prosty 84"/>
              <p:cNvCxnSpPr/>
              <p:nvPr/>
            </p:nvCxnSpPr>
            <p:spPr>
              <a:xfrm>
                <a:off x="7514325" y="3213431"/>
                <a:ext cx="150369" cy="1552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Łącznik prosty 84"/>
              <p:cNvCxnSpPr/>
              <p:nvPr/>
            </p:nvCxnSpPr>
            <p:spPr>
              <a:xfrm>
                <a:off x="7516356" y="4005064"/>
                <a:ext cx="150369" cy="1552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headEnd type="non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4" name="Content Placeholder 2"/>
          <p:cNvSpPr txBox="1">
            <a:spLocks/>
          </p:cNvSpPr>
          <p:nvPr/>
        </p:nvSpPr>
        <p:spPr>
          <a:xfrm>
            <a:off x="98920" y="2780928"/>
            <a:ext cx="3969024" cy="1437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600" smtClean="0"/>
              <a:t>A </a:t>
            </a:r>
            <a:r>
              <a:rPr lang="pl-PL" sz="1600" b="1" smtClean="0"/>
              <a:t>Shared</a:t>
            </a:r>
            <a:r>
              <a:rPr lang="pl-PL" sz="1600" smtClean="0"/>
              <a:t> service is backended by a single virtual machine which „mimics” multiple instances from the users’ point of view.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pl-PL" sz="16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Shared services greatly conserve</a:t>
            </a:r>
            <a:r>
              <a:rPr kumimoji="0" lang="pl-PL" sz="16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hardware resources and can be instantiated quickly.</a:t>
            </a:r>
            <a:endParaRPr kumimoji="0" lang="pl-PL" sz="160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" name="Content Placeholder 2"/>
          <p:cNvSpPr txBox="1">
            <a:spLocks/>
          </p:cNvSpPr>
          <p:nvPr/>
        </p:nvSpPr>
        <p:spPr>
          <a:xfrm>
            <a:off x="86320" y="4617629"/>
            <a:ext cx="4125640" cy="1437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600" smtClean="0"/>
              <a:t>When a </a:t>
            </a:r>
            <a:r>
              <a:rPr lang="pl-PL" sz="1600" b="1" smtClean="0"/>
              <a:t>Scalable</a:t>
            </a:r>
            <a:r>
              <a:rPr lang="pl-PL" sz="1600" smtClean="0"/>
              <a:t> service is overloaded with requests, Atmosphere will spawn additional instances in the cloud to handle the additional load.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pl-PL" sz="1600" smtClean="0"/>
              <a:t>The process is transparent from the user’s perspective.</a:t>
            </a:r>
          </a:p>
          <a:p>
            <a:pPr marL="179388" marR="0" lvl="0" indent="-179388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pl-PL" sz="1600" smtClean="0"/>
          </a:p>
        </p:txBody>
      </p:sp>
    </p:spTree>
    <p:extLst>
      <p:ext uri="{BB962C8B-B14F-4D97-AF65-F5344CB8AC3E}">
        <p14:creationId xmlns:p14="http://schemas.microsoft.com/office/powerpoint/2010/main" xmlns="" val="36338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469780" y="116632"/>
            <a:ext cx="6495736" cy="639424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800" smtClean="0">
                <a:latin typeface="+mj-lt"/>
                <a:ea typeface="+mj-ea"/>
                <a:cs typeface="+mj-cs"/>
              </a:rPr>
              <a:t>A</a:t>
            </a:r>
            <a:r>
              <a:rPr lang="pl-PL" sz="2800" smtClean="0">
                <a:latin typeface="+mj-lt"/>
                <a:ea typeface="+mj-ea"/>
                <a:cs typeface="+mj-cs"/>
              </a:rPr>
              <a:t>pplication </a:t>
            </a:r>
            <a:r>
              <a:rPr kumimoji="0" lang="pl-PL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deployments </a:t>
            </a:r>
            <a:r>
              <a:rPr kumimoji="0" lang="pl-PL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</a:t>
            </a:r>
            <a:r>
              <a:rPr kumimoji="0" lang="pl-P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the DataFluo</a:t>
            </a:r>
            <a:r>
              <a:rPr kumimoji="0" lang="pl-PL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workflow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upa 21"/>
          <p:cNvGrpSpPr/>
          <p:nvPr/>
        </p:nvGrpSpPr>
        <p:grpSpPr>
          <a:xfrm>
            <a:off x="4374928" y="3220179"/>
            <a:ext cx="2069280" cy="1648981"/>
            <a:chOff x="3995936" y="3220179"/>
            <a:chExt cx="2069280" cy="1648981"/>
          </a:xfrm>
        </p:grpSpPr>
        <p:sp>
          <p:nvSpPr>
            <p:cNvPr id="14" name="Prostokąt zaokrąglony 300"/>
            <p:cNvSpPr/>
            <p:nvPr/>
          </p:nvSpPr>
          <p:spPr bwMode="auto">
            <a:xfrm>
              <a:off x="4338656" y="4307181"/>
              <a:ext cx="1419840" cy="253025"/>
            </a:xfrm>
            <a:prstGeom prst="roundRect">
              <a:avLst>
                <a:gd name="adj" fmla="val 11943"/>
              </a:avLst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36" tIns="41469" rIns="82936" bIns="41469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5" name="pole tekstowe 303"/>
            <p:cNvSpPr txBox="1">
              <a:spLocks noChangeArrowheads="1"/>
            </p:cNvSpPr>
            <p:nvPr/>
          </p:nvSpPr>
          <p:spPr bwMode="auto">
            <a:xfrm>
              <a:off x="4292576" y="4307181"/>
              <a:ext cx="1512000" cy="253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936" tIns="41469" rIns="82936" bIns="41469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DataFluo Listener</a:t>
              </a:r>
              <a:endParaRPr lang="pl-PL" sz="1100">
                <a:latin typeface="Calibri" pitchFamily="34" charset="0"/>
              </a:endParaRPr>
            </a:p>
          </p:txBody>
        </p:sp>
        <p:sp>
          <p:nvSpPr>
            <p:cNvPr id="16" name="Prostokąt zaokrąglony 15"/>
            <p:cNvSpPr/>
            <p:nvPr/>
          </p:nvSpPr>
          <p:spPr bwMode="auto">
            <a:xfrm>
              <a:off x="4144257" y="3580217"/>
              <a:ext cx="1776960" cy="287523"/>
            </a:xfrm>
            <a:prstGeom prst="roundRect">
              <a:avLst>
                <a:gd name="adj" fmla="val 4745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7" name="pole tekstowe 291"/>
            <p:cNvSpPr txBox="1">
              <a:spLocks noChangeArrowheads="1"/>
            </p:cNvSpPr>
            <p:nvPr/>
          </p:nvSpPr>
          <p:spPr bwMode="auto">
            <a:xfrm>
              <a:off x="4161536" y="3606140"/>
              <a:ext cx="1687680" cy="26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5" rIns="91430" bIns="45715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RabbitMQ</a:t>
              </a:r>
              <a:endParaRPr lang="en-US" sz="1100">
                <a:latin typeface="Calibri" pitchFamily="34" charset="0"/>
              </a:endParaRPr>
            </a:p>
          </p:txBody>
        </p:sp>
        <p:sp>
          <p:nvSpPr>
            <p:cNvPr id="18" name="Prostokąt zaokrąglony 17"/>
            <p:cNvSpPr/>
            <p:nvPr/>
          </p:nvSpPr>
          <p:spPr bwMode="auto">
            <a:xfrm>
              <a:off x="4161537" y="3980268"/>
              <a:ext cx="1759680" cy="744876"/>
            </a:xfrm>
            <a:prstGeom prst="roundRect">
              <a:avLst>
                <a:gd name="adj" fmla="val 4745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19" name="pole tekstowe 291"/>
            <p:cNvSpPr txBox="1">
              <a:spLocks noChangeArrowheads="1"/>
            </p:cNvSpPr>
            <p:nvPr/>
          </p:nvSpPr>
          <p:spPr bwMode="auto">
            <a:xfrm>
              <a:off x="4180257" y="4006189"/>
              <a:ext cx="1686240" cy="2606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5" rIns="91430" bIns="45715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DataFluo</a:t>
              </a:r>
              <a:endParaRPr lang="en-US" sz="1100">
                <a:latin typeface="Calibri" pitchFamily="34" charset="0"/>
              </a:endParaRPr>
            </a:p>
          </p:txBody>
        </p:sp>
        <p:sp>
          <p:nvSpPr>
            <p:cNvPr id="10" name="Prostokąt zaokrąglony 9"/>
            <p:cNvSpPr/>
            <p:nvPr/>
          </p:nvSpPr>
          <p:spPr bwMode="auto">
            <a:xfrm>
              <a:off x="3995936" y="3364195"/>
              <a:ext cx="2069280" cy="1504965"/>
            </a:xfrm>
            <a:prstGeom prst="roundRect">
              <a:avLst>
                <a:gd name="adj" fmla="val 62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36" tIns="41469" rIns="82936" bIns="41469"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3" name="Grupa 289"/>
            <p:cNvGrpSpPr>
              <a:grpSpLocks/>
            </p:cNvGrpSpPr>
            <p:nvPr/>
          </p:nvGrpSpPr>
          <p:grpSpPr bwMode="auto">
            <a:xfrm>
              <a:off x="4592296" y="3220179"/>
              <a:ext cx="1203840" cy="276509"/>
              <a:chOff x="2392910" y="1835620"/>
              <a:chExt cx="1715239" cy="305238"/>
            </a:xfrm>
          </p:grpSpPr>
          <p:sp>
            <p:nvSpPr>
              <p:cNvPr id="12" name="Prostokąt zaokrąglony 11"/>
              <p:cNvSpPr/>
              <p:nvPr/>
            </p:nvSpPr>
            <p:spPr bwMode="auto">
              <a:xfrm>
                <a:off x="2392910" y="1835620"/>
                <a:ext cx="1081451" cy="3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13" name="pole tekstowe 291"/>
              <p:cNvSpPr txBox="1">
                <a:spLocks noChangeArrowheads="1"/>
              </p:cNvSpPr>
              <p:nvPr/>
            </p:nvSpPr>
            <p:spPr bwMode="auto">
              <a:xfrm>
                <a:off x="2402396" y="1835620"/>
                <a:ext cx="1705753" cy="2887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l-PL" sz="1100" smtClean="0">
                    <a:latin typeface="Calibri" pitchFamily="34" charset="0"/>
                  </a:rPr>
                  <a:t>Server AS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</p:grpSp>
      <p:grpSp>
        <p:nvGrpSpPr>
          <p:cNvPr id="4" name="Grupa 22"/>
          <p:cNvGrpSpPr/>
          <p:nvPr/>
        </p:nvGrpSpPr>
        <p:grpSpPr>
          <a:xfrm>
            <a:off x="6679184" y="5373216"/>
            <a:ext cx="2069280" cy="864097"/>
            <a:chOff x="3995936" y="3220179"/>
            <a:chExt cx="2069280" cy="864097"/>
          </a:xfrm>
        </p:grpSpPr>
        <p:sp>
          <p:nvSpPr>
            <p:cNvPr id="26" name="Prostokąt zaokrąglony 25"/>
            <p:cNvSpPr/>
            <p:nvPr/>
          </p:nvSpPr>
          <p:spPr bwMode="auto">
            <a:xfrm>
              <a:off x="4144257" y="3580217"/>
              <a:ext cx="1776960" cy="287523"/>
            </a:xfrm>
            <a:prstGeom prst="roundRect">
              <a:avLst>
                <a:gd name="adj" fmla="val 4745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7" name="pole tekstowe 291"/>
            <p:cNvSpPr txBox="1">
              <a:spLocks noChangeArrowheads="1"/>
            </p:cNvSpPr>
            <p:nvPr/>
          </p:nvSpPr>
          <p:spPr bwMode="auto">
            <a:xfrm>
              <a:off x="4161536" y="3606140"/>
              <a:ext cx="1687680" cy="26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5" rIns="91430" bIns="45715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RabbitMQ</a:t>
              </a:r>
              <a:endParaRPr lang="en-US" sz="1100">
                <a:latin typeface="Calibri" pitchFamily="34" charset="0"/>
              </a:endParaRPr>
            </a:p>
          </p:txBody>
        </p:sp>
        <p:sp>
          <p:nvSpPr>
            <p:cNvPr id="30" name="Prostokąt zaokrąglony 29"/>
            <p:cNvSpPr/>
            <p:nvPr/>
          </p:nvSpPr>
          <p:spPr bwMode="auto">
            <a:xfrm>
              <a:off x="3995936" y="3364196"/>
              <a:ext cx="2069280" cy="720080"/>
            </a:xfrm>
            <a:prstGeom prst="roundRect">
              <a:avLst>
                <a:gd name="adj" fmla="val 62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36" tIns="41469" rIns="82936" bIns="41469"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6" name="Grupa 289"/>
            <p:cNvGrpSpPr>
              <a:grpSpLocks/>
            </p:cNvGrpSpPr>
            <p:nvPr/>
          </p:nvGrpSpPr>
          <p:grpSpPr bwMode="auto">
            <a:xfrm>
              <a:off x="4592296" y="3220179"/>
              <a:ext cx="1203840" cy="276509"/>
              <a:chOff x="2392910" y="1835620"/>
              <a:chExt cx="1715239" cy="305238"/>
            </a:xfrm>
          </p:grpSpPr>
          <p:sp>
            <p:nvSpPr>
              <p:cNvPr id="32" name="Prostokąt zaokrąglony 31"/>
              <p:cNvSpPr/>
              <p:nvPr/>
            </p:nvSpPr>
            <p:spPr bwMode="auto">
              <a:xfrm>
                <a:off x="2392910" y="1835620"/>
                <a:ext cx="1116705" cy="3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33" name="pole tekstowe 291"/>
              <p:cNvSpPr txBox="1">
                <a:spLocks noChangeArrowheads="1"/>
              </p:cNvSpPr>
              <p:nvPr/>
            </p:nvSpPr>
            <p:spPr bwMode="auto">
              <a:xfrm>
                <a:off x="2402396" y="1835620"/>
                <a:ext cx="1705753" cy="2887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l-PL" sz="1100" smtClean="0">
                    <a:latin typeface="Calibri" pitchFamily="34" charset="0"/>
                  </a:rPr>
                  <a:t>Worker AS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</p:grpSp>
      <p:grpSp>
        <p:nvGrpSpPr>
          <p:cNvPr id="7" name="Grupa 33"/>
          <p:cNvGrpSpPr/>
          <p:nvPr/>
        </p:nvGrpSpPr>
        <p:grpSpPr>
          <a:xfrm>
            <a:off x="4338656" y="5373216"/>
            <a:ext cx="2069280" cy="864097"/>
            <a:chOff x="3995936" y="3220179"/>
            <a:chExt cx="2069280" cy="864097"/>
          </a:xfrm>
        </p:grpSpPr>
        <p:sp>
          <p:nvSpPr>
            <p:cNvPr id="35" name="Prostokąt zaokrąglony 34"/>
            <p:cNvSpPr/>
            <p:nvPr/>
          </p:nvSpPr>
          <p:spPr bwMode="auto">
            <a:xfrm>
              <a:off x="4144257" y="3580217"/>
              <a:ext cx="1776960" cy="287523"/>
            </a:xfrm>
            <a:prstGeom prst="roundRect">
              <a:avLst>
                <a:gd name="adj" fmla="val 4745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6" name="pole tekstowe 291"/>
            <p:cNvSpPr txBox="1">
              <a:spLocks noChangeArrowheads="1"/>
            </p:cNvSpPr>
            <p:nvPr/>
          </p:nvSpPr>
          <p:spPr bwMode="auto">
            <a:xfrm>
              <a:off x="4161536" y="3606140"/>
              <a:ext cx="1687680" cy="26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5" rIns="91430" bIns="45715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RabbitMQ</a:t>
              </a:r>
              <a:endParaRPr lang="en-US" sz="1100">
                <a:latin typeface="Calibri" pitchFamily="34" charset="0"/>
              </a:endParaRPr>
            </a:p>
          </p:txBody>
        </p:sp>
        <p:sp>
          <p:nvSpPr>
            <p:cNvPr id="37" name="Prostokąt zaokrąglony 36"/>
            <p:cNvSpPr/>
            <p:nvPr/>
          </p:nvSpPr>
          <p:spPr bwMode="auto">
            <a:xfrm>
              <a:off x="3995936" y="3364196"/>
              <a:ext cx="2069280" cy="720080"/>
            </a:xfrm>
            <a:prstGeom prst="roundRect">
              <a:avLst>
                <a:gd name="adj" fmla="val 62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36" tIns="41469" rIns="82936" bIns="41469"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8" name="Grupa 289"/>
            <p:cNvGrpSpPr>
              <a:grpSpLocks/>
            </p:cNvGrpSpPr>
            <p:nvPr/>
          </p:nvGrpSpPr>
          <p:grpSpPr bwMode="auto">
            <a:xfrm>
              <a:off x="4592296" y="3220179"/>
              <a:ext cx="1203840" cy="276509"/>
              <a:chOff x="2392910" y="1835620"/>
              <a:chExt cx="1715239" cy="305238"/>
            </a:xfrm>
          </p:grpSpPr>
          <p:sp>
            <p:nvSpPr>
              <p:cNvPr id="39" name="Prostokąt zaokrąglony 38"/>
              <p:cNvSpPr/>
              <p:nvPr/>
            </p:nvSpPr>
            <p:spPr bwMode="auto">
              <a:xfrm>
                <a:off x="2392910" y="1835620"/>
                <a:ext cx="1116705" cy="3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40" name="pole tekstowe 291"/>
              <p:cNvSpPr txBox="1">
                <a:spLocks noChangeArrowheads="1"/>
              </p:cNvSpPr>
              <p:nvPr/>
            </p:nvSpPr>
            <p:spPr bwMode="auto">
              <a:xfrm>
                <a:off x="2402396" y="1835620"/>
                <a:ext cx="1705753" cy="2887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l-PL" sz="1100" smtClean="0">
                    <a:latin typeface="Calibri" pitchFamily="34" charset="0"/>
                  </a:rPr>
                  <a:t>Worker AS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</p:grpSp>
      <p:cxnSp>
        <p:nvCxnSpPr>
          <p:cNvPr id="41" name="Łącznik prosty 40"/>
          <p:cNvCxnSpPr/>
          <p:nvPr/>
        </p:nvCxnSpPr>
        <p:spPr>
          <a:xfrm>
            <a:off x="5364088" y="4581128"/>
            <a:ext cx="0" cy="792088"/>
          </a:xfrm>
          <a:prstGeom prst="line">
            <a:avLst/>
          </a:prstGeom>
          <a:ln>
            <a:solidFill>
              <a:srgbClr val="385D8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Łącznik prosty 43"/>
          <p:cNvCxnSpPr/>
          <p:nvPr/>
        </p:nvCxnSpPr>
        <p:spPr>
          <a:xfrm>
            <a:off x="7668344" y="5085184"/>
            <a:ext cx="0" cy="288032"/>
          </a:xfrm>
          <a:prstGeom prst="line">
            <a:avLst/>
          </a:prstGeom>
          <a:ln>
            <a:solidFill>
              <a:srgbClr val="385D8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45"/>
          <p:cNvCxnSpPr/>
          <p:nvPr/>
        </p:nvCxnSpPr>
        <p:spPr>
          <a:xfrm>
            <a:off x="5364088" y="5085184"/>
            <a:ext cx="2304256" cy="0"/>
          </a:xfrm>
          <a:prstGeom prst="line">
            <a:avLst/>
          </a:prstGeom>
          <a:ln>
            <a:solidFill>
              <a:srgbClr val="385D8A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a 47"/>
          <p:cNvGrpSpPr/>
          <p:nvPr/>
        </p:nvGrpSpPr>
        <p:grpSpPr>
          <a:xfrm>
            <a:off x="6827505" y="3228563"/>
            <a:ext cx="2136983" cy="1648981"/>
            <a:chOff x="3995936" y="3220179"/>
            <a:chExt cx="2136983" cy="1648981"/>
          </a:xfrm>
        </p:grpSpPr>
        <p:sp>
          <p:nvSpPr>
            <p:cNvPr id="51" name="Prostokąt zaokrąglony 50"/>
            <p:cNvSpPr/>
            <p:nvPr/>
          </p:nvSpPr>
          <p:spPr bwMode="auto">
            <a:xfrm>
              <a:off x="4144257" y="3580217"/>
              <a:ext cx="1776960" cy="287523"/>
            </a:xfrm>
            <a:prstGeom prst="roundRect">
              <a:avLst>
                <a:gd name="adj" fmla="val 4745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2" name="pole tekstowe 291"/>
            <p:cNvSpPr txBox="1">
              <a:spLocks noChangeArrowheads="1"/>
            </p:cNvSpPr>
            <p:nvPr/>
          </p:nvSpPr>
          <p:spPr bwMode="auto">
            <a:xfrm>
              <a:off x="4161536" y="3606140"/>
              <a:ext cx="1687680" cy="261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5" rIns="91430" bIns="45715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Cloud Facade</a:t>
              </a:r>
              <a:endParaRPr lang="en-US" sz="1100">
                <a:latin typeface="Calibri" pitchFamily="34" charset="0"/>
              </a:endParaRPr>
            </a:p>
          </p:txBody>
        </p:sp>
        <p:sp>
          <p:nvSpPr>
            <p:cNvPr id="53" name="Prostokąt zaokrąglony 52"/>
            <p:cNvSpPr/>
            <p:nvPr/>
          </p:nvSpPr>
          <p:spPr bwMode="auto">
            <a:xfrm>
              <a:off x="4161537" y="3980267"/>
              <a:ext cx="1759680" cy="785843"/>
            </a:xfrm>
            <a:prstGeom prst="roundRect">
              <a:avLst>
                <a:gd name="adj" fmla="val 4745"/>
              </a:avLst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5" rIns="91430" bIns="45715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54" name="pole tekstowe 291"/>
            <p:cNvSpPr txBox="1">
              <a:spLocks noChangeArrowheads="1"/>
            </p:cNvSpPr>
            <p:nvPr/>
          </p:nvSpPr>
          <p:spPr bwMode="auto">
            <a:xfrm>
              <a:off x="4023077" y="3996680"/>
              <a:ext cx="2109842" cy="7694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91430" tIns="45715" rIns="91430" bIns="45715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Atmosphere Management</a:t>
              </a:r>
            </a:p>
            <a:p>
              <a:pPr algn="ctr"/>
              <a:r>
                <a:rPr lang="pl-PL" sz="1100" smtClean="0">
                  <a:latin typeface="Calibri" pitchFamily="34" charset="0"/>
                </a:rPr>
                <a:t>Service</a:t>
              </a:r>
            </a:p>
            <a:p>
              <a:pPr algn="ctr"/>
              <a:r>
                <a:rPr lang="pl-PL" sz="1100" smtClean="0">
                  <a:latin typeface="Calibri" pitchFamily="34" charset="0"/>
                </a:rPr>
                <a:t>(Launches server and automatically scales workers)</a:t>
              </a:r>
              <a:endParaRPr lang="en-US" sz="1100">
                <a:latin typeface="Calibri" pitchFamily="34" charset="0"/>
              </a:endParaRPr>
            </a:p>
          </p:txBody>
        </p:sp>
        <p:sp>
          <p:nvSpPr>
            <p:cNvPr id="55" name="Prostokąt zaokrąglony 54"/>
            <p:cNvSpPr/>
            <p:nvPr/>
          </p:nvSpPr>
          <p:spPr bwMode="auto">
            <a:xfrm>
              <a:off x="3995936" y="3364195"/>
              <a:ext cx="2069280" cy="1504965"/>
            </a:xfrm>
            <a:prstGeom prst="roundRect">
              <a:avLst>
                <a:gd name="adj" fmla="val 62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36" tIns="41469" rIns="82936" bIns="41469"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11" name="Grupa 289"/>
            <p:cNvGrpSpPr>
              <a:grpSpLocks/>
            </p:cNvGrpSpPr>
            <p:nvPr/>
          </p:nvGrpSpPr>
          <p:grpSpPr bwMode="auto">
            <a:xfrm>
              <a:off x="4116695" y="3220179"/>
              <a:ext cx="1197182" cy="276509"/>
              <a:chOff x="1715269" y="1835620"/>
              <a:chExt cx="1705752" cy="305238"/>
            </a:xfrm>
          </p:grpSpPr>
          <p:sp>
            <p:nvSpPr>
              <p:cNvPr id="57" name="Prostokąt zaokrąglony 56"/>
              <p:cNvSpPr/>
              <p:nvPr/>
            </p:nvSpPr>
            <p:spPr bwMode="auto">
              <a:xfrm>
                <a:off x="1715270" y="1835620"/>
                <a:ext cx="1271711" cy="3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  <p:sp>
            <p:nvSpPr>
              <p:cNvPr id="58" name="pole tekstowe 291"/>
              <p:cNvSpPr txBox="1">
                <a:spLocks noChangeArrowheads="1"/>
              </p:cNvSpPr>
              <p:nvPr/>
            </p:nvSpPr>
            <p:spPr bwMode="auto">
              <a:xfrm>
                <a:off x="1715269" y="1835620"/>
                <a:ext cx="1705752" cy="28879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pl-PL" sz="1100" smtClean="0">
                    <a:latin typeface="Calibri" pitchFamily="34" charset="0"/>
                  </a:rPr>
                  <a:t>Atmosphere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</p:grpSp>
      <p:cxnSp>
        <p:nvCxnSpPr>
          <p:cNvPr id="81" name="Łącznik prosty 80"/>
          <p:cNvCxnSpPr/>
          <p:nvPr/>
        </p:nvCxnSpPr>
        <p:spPr>
          <a:xfrm>
            <a:off x="6453780" y="4437112"/>
            <a:ext cx="522046" cy="0"/>
          </a:xfrm>
          <a:prstGeom prst="line">
            <a:avLst/>
          </a:prstGeom>
          <a:ln>
            <a:solidFill>
              <a:srgbClr val="385D8A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Łącznik prosty 83"/>
          <p:cNvCxnSpPr/>
          <p:nvPr/>
        </p:nvCxnSpPr>
        <p:spPr>
          <a:xfrm>
            <a:off x="8374739" y="4774495"/>
            <a:ext cx="0" cy="742738"/>
          </a:xfrm>
          <a:prstGeom prst="line">
            <a:avLst/>
          </a:prstGeom>
          <a:ln>
            <a:solidFill>
              <a:srgbClr val="385D8A"/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Łącznik prosty 85"/>
          <p:cNvCxnSpPr/>
          <p:nvPr/>
        </p:nvCxnSpPr>
        <p:spPr>
          <a:xfrm>
            <a:off x="8568444" y="3293367"/>
            <a:ext cx="0" cy="295234"/>
          </a:xfrm>
          <a:prstGeom prst="line">
            <a:avLst/>
          </a:prstGeom>
          <a:ln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Elipsa 86"/>
          <p:cNvSpPr/>
          <p:nvPr/>
        </p:nvSpPr>
        <p:spPr>
          <a:xfrm>
            <a:off x="8532440" y="3221359"/>
            <a:ext cx="72008" cy="72009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a 191"/>
          <p:cNvGrpSpPr/>
          <p:nvPr/>
        </p:nvGrpSpPr>
        <p:grpSpPr>
          <a:xfrm>
            <a:off x="8225456" y="1700808"/>
            <a:ext cx="652320" cy="779416"/>
            <a:chOff x="1564306" y="2093513"/>
            <a:chExt cx="652320" cy="779416"/>
          </a:xfrm>
        </p:grpSpPr>
        <p:sp>
          <p:nvSpPr>
            <p:cNvPr id="91" name="Prostokąt zaokrąglony 90"/>
            <p:cNvSpPr/>
            <p:nvPr/>
          </p:nvSpPr>
          <p:spPr bwMode="auto">
            <a:xfrm>
              <a:off x="1564306" y="2093513"/>
              <a:ext cx="593280" cy="770480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2" name="pole tekstowe 194"/>
            <p:cNvSpPr txBox="1">
              <a:spLocks noChangeArrowheads="1"/>
            </p:cNvSpPr>
            <p:nvPr/>
          </p:nvSpPr>
          <p:spPr bwMode="auto">
            <a:xfrm>
              <a:off x="1564770" y="2626708"/>
              <a:ext cx="6518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000">
                  <a:latin typeface="Calibri" pitchFamily="34" charset="0"/>
                </a:rPr>
                <a:t>Scientist</a:t>
              </a:r>
            </a:p>
          </p:txBody>
        </p:sp>
        <p:pic>
          <p:nvPicPr>
            <p:cNvPr id="93" name="Obraz 200" descr="admin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707933" y="2171020"/>
              <a:ext cx="356632" cy="45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upa 203"/>
          <p:cNvGrpSpPr/>
          <p:nvPr/>
        </p:nvGrpSpPr>
        <p:grpSpPr>
          <a:xfrm>
            <a:off x="7884368" y="2480224"/>
            <a:ext cx="1296144" cy="549642"/>
            <a:chOff x="745805" y="2271152"/>
            <a:chExt cx="1296144" cy="549642"/>
          </a:xfrm>
        </p:grpSpPr>
        <p:pic>
          <p:nvPicPr>
            <p:cNvPr id="95" name="Obraz 94" descr="terminal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10997" y="2271152"/>
              <a:ext cx="365760" cy="365760"/>
            </a:xfrm>
            <a:prstGeom prst="rect">
              <a:avLst/>
            </a:prstGeom>
          </p:spPr>
        </p:pic>
        <p:sp>
          <p:nvSpPr>
            <p:cNvPr id="96" name="pole tekstowe 291"/>
            <p:cNvSpPr txBox="1">
              <a:spLocks noChangeArrowheads="1"/>
            </p:cNvSpPr>
            <p:nvPr/>
          </p:nvSpPr>
          <p:spPr bwMode="auto">
            <a:xfrm>
              <a:off x="745805" y="2559184"/>
              <a:ext cx="1296144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Launcher script</a:t>
              </a:r>
              <a:endParaRPr lang="en-US" sz="1100">
                <a:latin typeface="Calibri" pitchFamily="34" charset="0"/>
              </a:endParaRPr>
            </a:p>
          </p:txBody>
        </p:sp>
      </p:grpSp>
      <p:cxnSp>
        <p:nvCxnSpPr>
          <p:cNvPr id="97" name="Łącznik prosty 96"/>
          <p:cNvCxnSpPr/>
          <p:nvPr/>
        </p:nvCxnSpPr>
        <p:spPr>
          <a:xfrm>
            <a:off x="8573968" y="2998134"/>
            <a:ext cx="0" cy="142834"/>
          </a:xfrm>
          <a:prstGeom prst="line">
            <a:avLst/>
          </a:prstGeom>
          <a:ln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pole tekstowe 291"/>
          <p:cNvSpPr txBox="1">
            <a:spLocks noChangeArrowheads="1"/>
          </p:cNvSpPr>
          <p:nvPr/>
        </p:nvSpPr>
        <p:spPr bwMode="auto">
          <a:xfrm>
            <a:off x="7609641" y="3152458"/>
            <a:ext cx="1296144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800" smtClean="0">
                <a:latin typeface="Calibri" pitchFamily="34" charset="0"/>
              </a:rPr>
              <a:t>Secure API</a:t>
            </a:r>
            <a:endParaRPr lang="en-US" sz="800">
              <a:latin typeface="Calibri" pitchFamily="34" charset="0"/>
            </a:endParaRPr>
          </a:p>
        </p:txBody>
      </p:sp>
      <p:sp>
        <p:nvSpPr>
          <p:cNvPr id="101" name="pole tekstowe 100"/>
          <p:cNvSpPr txBox="1"/>
          <p:nvPr/>
        </p:nvSpPr>
        <p:spPr>
          <a:xfrm>
            <a:off x="-1" y="1181070"/>
            <a:ext cx="834956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600" b="1" smtClean="0"/>
              <a:t>Problem: </a:t>
            </a:r>
            <a:r>
              <a:rPr lang="pl-PL" sz="1600" smtClean="0"/>
              <a:t> Cardiovascular sensitivity study: </a:t>
            </a:r>
            <a:r>
              <a:rPr lang="en-US" sz="1600" smtClean="0"/>
              <a:t> 164 input parameters (e.</a:t>
            </a:r>
            <a:r>
              <a:rPr lang="pl-PL" sz="1600" smtClean="0"/>
              <a:t>g.</a:t>
            </a:r>
            <a:r>
              <a:rPr lang="en-US" sz="1600" smtClean="0"/>
              <a:t> vessel diameter and length)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pl-PL" sz="1600" smtClean="0"/>
              <a:t>First analysis: </a:t>
            </a:r>
            <a:r>
              <a:rPr lang="en-US" sz="1600" smtClean="0"/>
              <a:t>1</a:t>
            </a:r>
            <a:r>
              <a:rPr lang="pl-PL" sz="1600" smtClean="0"/>
              <a:t>,</a:t>
            </a:r>
            <a:r>
              <a:rPr lang="en-US" sz="1600" smtClean="0"/>
              <a:t>494</a:t>
            </a:r>
            <a:r>
              <a:rPr lang="pl-PL" sz="1600" smtClean="0"/>
              <a:t>,</a:t>
            </a:r>
            <a:r>
              <a:rPr lang="en-US" sz="1600" smtClean="0"/>
              <a:t>000 Monte Carlo runs </a:t>
            </a:r>
            <a:r>
              <a:rPr lang="pl-PL" sz="1600" smtClean="0"/>
              <a:t>(e</a:t>
            </a:r>
            <a:r>
              <a:rPr lang="en-US" sz="1600" smtClean="0"/>
              <a:t>xpected execution time</a:t>
            </a:r>
            <a:r>
              <a:rPr lang="pl-PL" sz="1600" smtClean="0"/>
              <a:t> on a PC:</a:t>
            </a:r>
            <a:r>
              <a:rPr lang="en-US" sz="1600" smtClean="0"/>
              <a:t> 14</a:t>
            </a:r>
            <a:r>
              <a:rPr lang="pl-PL" sz="1600" smtClean="0"/>
              <a:t>,</a:t>
            </a:r>
            <a:r>
              <a:rPr lang="en-US" sz="1600" smtClean="0"/>
              <a:t>525 hours)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en-US" sz="1600" smtClean="0"/>
              <a:t>Second Analysis: 5</a:t>
            </a:r>
            <a:r>
              <a:rPr lang="pl-PL" sz="1600" smtClean="0"/>
              <a:t>,</a:t>
            </a:r>
            <a:r>
              <a:rPr lang="en-US" sz="1600" smtClean="0"/>
              <a:t>000 runs per model parameter for each patient dataset</a:t>
            </a:r>
            <a:r>
              <a:rPr lang="pl-PL" sz="1600" smtClean="0"/>
              <a:t>;</a:t>
            </a:r>
            <a:r>
              <a:rPr lang="en-US" sz="1600" smtClean="0"/>
              <a:t> </a:t>
            </a:r>
            <a:r>
              <a:rPr lang="pl-PL" sz="1600" smtClean="0"/>
              <a:t>requires </a:t>
            </a:r>
            <a:r>
              <a:rPr lang="en-US" sz="1600" smtClean="0"/>
              <a:t>another 830</a:t>
            </a:r>
            <a:r>
              <a:rPr lang="pl-PL" sz="1600" smtClean="0"/>
              <a:t>,</a:t>
            </a:r>
            <a:r>
              <a:rPr lang="en-US" sz="1600" smtClean="0"/>
              <a:t>000 Monte Carlo runs  per patient dataset</a:t>
            </a:r>
            <a:r>
              <a:rPr lang="pl-PL" sz="1600" smtClean="0"/>
              <a:t> f</a:t>
            </a:r>
            <a:r>
              <a:rPr lang="en-US" sz="1600" smtClean="0"/>
              <a:t>or a total of four additional patient datasets</a:t>
            </a:r>
            <a:r>
              <a:rPr lang="pl-PL" sz="1600" smtClean="0"/>
              <a:t> – </a:t>
            </a:r>
            <a:r>
              <a:rPr lang="en-US" sz="1600" smtClean="0"/>
              <a:t>this results in 32</a:t>
            </a:r>
            <a:r>
              <a:rPr lang="pl-PL" sz="1600" smtClean="0"/>
              <a:t>,</a:t>
            </a:r>
            <a:r>
              <a:rPr lang="en-US" sz="1600" smtClean="0"/>
              <a:t>280 hours of calculation time on one personal computer. 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pl-PL" sz="1600" smtClean="0"/>
              <a:t>Total: </a:t>
            </a:r>
            <a:r>
              <a:rPr lang="en-US" sz="1600" smtClean="0"/>
              <a:t>50</a:t>
            </a:r>
            <a:r>
              <a:rPr lang="pl-PL" sz="1600" smtClean="0"/>
              <a:t>,</a:t>
            </a:r>
            <a:r>
              <a:rPr lang="en-US" sz="1600" smtClean="0"/>
              <a:t>000 hours of calculation time </a:t>
            </a:r>
            <a:r>
              <a:rPr lang="pl-PL" sz="1600" smtClean="0"/>
              <a:t>on </a:t>
            </a:r>
            <a:r>
              <a:rPr lang="en-US" sz="1600" smtClean="0"/>
              <a:t>a </a:t>
            </a:r>
            <a:r>
              <a:rPr lang="pl-PL" sz="1600" smtClean="0"/>
              <a:t>single </a:t>
            </a:r>
            <a:r>
              <a:rPr lang="en-US" sz="1600" smtClean="0"/>
              <a:t>PC</a:t>
            </a:r>
            <a:r>
              <a:rPr lang="pl-PL" sz="1600" smtClean="0"/>
              <a:t>.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pl-PL" sz="1600" smtClean="0"/>
              <a:t>Solution: Scale the application with cloud resources.</a:t>
            </a:r>
            <a:endParaRPr lang="en-US" sz="1600"/>
          </a:p>
        </p:txBody>
      </p:sp>
      <p:sp>
        <p:nvSpPr>
          <p:cNvPr id="102" name="pole tekstowe 101"/>
          <p:cNvSpPr txBox="1"/>
          <p:nvPr/>
        </p:nvSpPr>
        <p:spPr>
          <a:xfrm>
            <a:off x="35497" y="3068960"/>
            <a:ext cx="430316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smtClean="0"/>
              <a:t>VPH-Share implementation:</a:t>
            </a:r>
          </a:p>
          <a:p>
            <a:pPr marL="177800" indent="-177800">
              <a:buFont typeface="Arial" pitchFamily="34" charset="0"/>
              <a:buChar char="•"/>
            </a:pPr>
            <a:r>
              <a:rPr lang="pl-PL" sz="1600" smtClean="0"/>
              <a:t>S</a:t>
            </a:r>
            <a:r>
              <a:rPr lang="en-US" sz="1600" smtClean="0"/>
              <a:t>calable workflow deployed </a:t>
            </a:r>
            <a:r>
              <a:rPr lang="pl-PL" sz="1600" smtClean="0"/>
              <a:t>entirely </a:t>
            </a:r>
            <a:r>
              <a:rPr lang="en-US" sz="1600" smtClean="0"/>
              <a:t>using VPH-Share tools and services</a:t>
            </a:r>
            <a:r>
              <a:rPr lang="pl-PL" sz="1600" smtClean="0"/>
              <a:t>.</a:t>
            </a:r>
            <a:endParaRPr lang="en-US" sz="160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sz="1600" smtClean="0"/>
              <a:t>Consists of a RabbitMQ server and a number of clients processing computational tasks in parallel</a:t>
            </a:r>
            <a:r>
              <a:rPr lang="pl-PL" sz="1600" smtClean="0"/>
              <a:t>, each registered as an Atomic Service.</a:t>
            </a:r>
            <a:endParaRPr lang="en-US" sz="160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sz="1600" smtClean="0"/>
              <a:t>The server and client Atomic Services are launched by a script which communicates directly withe the Cloud Facade API</a:t>
            </a:r>
            <a:r>
              <a:rPr lang="pl-PL" sz="1600" smtClean="0"/>
              <a:t>.</a:t>
            </a:r>
            <a:endParaRPr lang="en-US" sz="1600" smtClean="0"/>
          </a:p>
          <a:p>
            <a:pPr marL="177800" indent="-177800">
              <a:buFont typeface="Arial" pitchFamily="34" charset="0"/>
              <a:buChar char="•"/>
            </a:pPr>
            <a:r>
              <a:rPr lang="en-US" sz="1600" smtClean="0"/>
              <a:t>Small-scale runs successfully competed, large-scale run in progress.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/>
          <p:cNvSpPr txBox="1"/>
          <p:nvPr/>
        </p:nvSpPr>
        <p:spPr>
          <a:xfrm>
            <a:off x="326880" y="5301208"/>
            <a:ext cx="8229600" cy="1345632"/>
          </a:xfrm>
          <a:prstGeom prst="rect">
            <a:avLst/>
          </a:prstGeom>
          <a:noFill/>
        </p:spPr>
        <p:txBody>
          <a:bodyPr lIns="82936" tIns="41469" rIns="82936" bIns="41469">
            <a:spAutoFit/>
          </a:bodyPr>
          <a:lstStyle/>
          <a:p>
            <a:pPr>
              <a:defRPr/>
            </a:pPr>
            <a:r>
              <a:rPr lang="pl-PL" sz="1600" dirty="0" err="1">
                <a:latin typeface="+mj-lt"/>
              </a:rPr>
              <a:t>Deployment</a:t>
            </a:r>
            <a:r>
              <a:rPr lang="pl-PL" sz="1600" dirty="0">
                <a:latin typeface="+mj-lt"/>
              </a:rPr>
              <a:t> of </a:t>
            </a:r>
            <a:r>
              <a:rPr lang="pl-PL" sz="1600" dirty="0" err="1">
                <a:latin typeface="+mj-lt"/>
              </a:rPr>
              <a:t>the</a:t>
            </a:r>
            <a:r>
              <a:rPr lang="pl-PL" sz="1600" dirty="0">
                <a:latin typeface="+mj-lt"/>
              </a:rPr>
              <a:t> </a:t>
            </a:r>
            <a:r>
              <a:rPr lang="pl-PL" sz="1600" dirty="0" err="1">
                <a:latin typeface="+mj-lt"/>
              </a:rPr>
              <a:t>OncoSimulator</a:t>
            </a:r>
            <a:r>
              <a:rPr lang="pl-PL" sz="1600" dirty="0">
                <a:latin typeface="+mj-lt"/>
              </a:rPr>
              <a:t> </a:t>
            </a:r>
            <a:r>
              <a:rPr lang="pl-PL" sz="1600" dirty="0" err="1">
                <a:latin typeface="+mj-lt"/>
              </a:rPr>
              <a:t>Tool</a:t>
            </a:r>
            <a:r>
              <a:rPr lang="pl-PL" sz="1600" dirty="0">
                <a:latin typeface="+mj-lt"/>
              </a:rPr>
              <a:t> on </a:t>
            </a:r>
            <a:r>
              <a:rPr lang="pl-PL" sz="1600" dirty="0" err="1">
                <a:latin typeface="+mj-lt"/>
              </a:rPr>
              <a:t>VPH-Share</a:t>
            </a:r>
            <a:r>
              <a:rPr lang="pl-PL" sz="1600" dirty="0">
                <a:latin typeface="+mj-lt"/>
              </a:rPr>
              <a:t> resources – a joint </a:t>
            </a:r>
            <a:r>
              <a:rPr lang="pl-PL" sz="1600" dirty="0" err="1">
                <a:latin typeface="+mj-lt"/>
              </a:rPr>
              <a:t>effort</a:t>
            </a:r>
            <a:r>
              <a:rPr lang="pl-PL" sz="1600" dirty="0">
                <a:latin typeface="+mj-lt"/>
              </a:rPr>
              <a:t> of </a:t>
            </a:r>
            <a:r>
              <a:rPr lang="pl-PL" sz="1600" dirty="0" err="1">
                <a:latin typeface="+mj-lt"/>
              </a:rPr>
              <a:t>P-Medicine</a:t>
            </a:r>
            <a:r>
              <a:rPr lang="pl-PL" sz="1600" dirty="0">
                <a:latin typeface="+mj-lt"/>
              </a:rPr>
              <a:t> and </a:t>
            </a:r>
            <a:r>
              <a:rPr lang="pl-PL" sz="1600" dirty="0" err="1">
                <a:latin typeface="+mj-lt"/>
              </a:rPr>
              <a:t>VPH-Share</a:t>
            </a:r>
            <a:r>
              <a:rPr lang="pl-PL" sz="1600" dirty="0">
                <a:latin typeface="+mj-lt"/>
              </a:rPr>
              <a:t>.</a:t>
            </a:r>
          </a:p>
          <a:p>
            <a:pPr marL="161282" indent="-161282">
              <a:buFont typeface="Arial" pitchFamily="34" charset="0"/>
              <a:buChar char="•"/>
              <a:defRPr/>
            </a:pPr>
            <a:r>
              <a:rPr lang="pl-PL" sz="1600" dirty="0" err="1">
                <a:latin typeface="+mj-lt"/>
              </a:rPr>
              <a:t>Uses</a:t>
            </a:r>
            <a:r>
              <a:rPr lang="pl-PL" sz="1600" dirty="0">
                <a:latin typeface="+mj-lt"/>
              </a:rPr>
              <a:t> a </a:t>
            </a:r>
            <a:r>
              <a:rPr lang="pl-PL" sz="1600" dirty="0" err="1">
                <a:latin typeface="+mj-lt"/>
              </a:rPr>
              <a:t>custom</a:t>
            </a:r>
            <a:r>
              <a:rPr lang="pl-PL" sz="1600" dirty="0">
                <a:latin typeface="+mj-lt"/>
              </a:rPr>
              <a:t> </a:t>
            </a:r>
            <a:r>
              <a:rPr lang="pl-PL" sz="1600" dirty="0" err="1">
                <a:latin typeface="+mj-lt"/>
              </a:rPr>
              <a:t>Atomic</a:t>
            </a:r>
            <a:r>
              <a:rPr lang="pl-PL" sz="1600" dirty="0">
                <a:latin typeface="+mj-lt"/>
              </a:rPr>
              <a:t> Service as </a:t>
            </a:r>
            <a:r>
              <a:rPr lang="pl-PL" sz="1600" dirty="0" err="1">
                <a:latin typeface="+mj-lt"/>
              </a:rPr>
              <a:t>the</a:t>
            </a:r>
            <a:r>
              <a:rPr lang="pl-PL" sz="1600" dirty="0">
                <a:latin typeface="+mj-lt"/>
              </a:rPr>
              <a:t> </a:t>
            </a:r>
            <a:r>
              <a:rPr lang="pl-PL" sz="1600" dirty="0" err="1">
                <a:latin typeface="+mj-lt"/>
              </a:rPr>
              <a:t>computational</a:t>
            </a:r>
            <a:r>
              <a:rPr lang="pl-PL" sz="1600" dirty="0">
                <a:latin typeface="+mj-lt"/>
              </a:rPr>
              <a:t> </a:t>
            </a:r>
            <a:r>
              <a:rPr lang="pl-PL" sz="1600" dirty="0" err="1">
                <a:latin typeface="+mj-lt"/>
              </a:rPr>
              <a:t>backend</a:t>
            </a:r>
            <a:r>
              <a:rPr lang="pl-PL" sz="1600" dirty="0">
                <a:latin typeface="+mj-lt"/>
              </a:rPr>
              <a:t>.</a:t>
            </a:r>
          </a:p>
          <a:p>
            <a:pPr marL="161282" indent="-161282">
              <a:buFont typeface="Arial" pitchFamily="34" charset="0"/>
              <a:buChar char="•"/>
              <a:defRPr/>
            </a:pPr>
            <a:r>
              <a:rPr lang="pl-PL" sz="1600" dirty="0" err="1">
                <a:latin typeface="+mj-lt"/>
              </a:rPr>
              <a:t>Features</a:t>
            </a:r>
            <a:r>
              <a:rPr lang="pl-PL" sz="1600" dirty="0">
                <a:latin typeface="+mj-lt"/>
              </a:rPr>
              <a:t> </a:t>
            </a:r>
            <a:r>
              <a:rPr lang="pl-PL" sz="1600" dirty="0" err="1">
                <a:latin typeface="+mj-lt"/>
              </a:rPr>
              <a:t>integration</a:t>
            </a:r>
            <a:r>
              <a:rPr lang="pl-PL" sz="1600" dirty="0">
                <a:latin typeface="+mj-lt"/>
              </a:rPr>
              <a:t> of data </a:t>
            </a:r>
            <a:r>
              <a:rPr lang="pl-PL" sz="1600" dirty="0" err="1">
                <a:latin typeface="+mj-lt"/>
              </a:rPr>
              <a:t>storage</a:t>
            </a:r>
            <a:r>
              <a:rPr lang="pl-PL" sz="1600" dirty="0">
                <a:latin typeface="+mj-lt"/>
              </a:rPr>
              <a:t> resources</a:t>
            </a:r>
          </a:p>
          <a:p>
            <a:pPr marL="161282" indent="-161282">
              <a:buFont typeface="Arial" pitchFamily="34" charset="0"/>
              <a:buChar char="•"/>
              <a:defRPr/>
            </a:pPr>
            <a:r>
              <a:rPr lang="pl-PL" sz="1600" dirty="0" err="1">
                <a:latin typeface="+mj-lt"/>
              </a:rPr>
              <a:t>OncoSimulator</a:t>
            </a:r>
            <a:r>
              <a:rPr lang="pl-PL" sz="1600" dirty="0">
                <a:latin typeface="+mj-lt"/>
              </a:rPr>
              <a:t> AS </a:t>
            </a:r>
            <a:r>
              <a:rPr lang="pl-PL" sz="1600" dirty="0" err="1">
                <a:latin typeface="+mj-lt"/>
              </a:rPr>
              <a:t>also</a:t>
            </a:r>
            <a:r>
              <a:rPr lang="pl-PL" sz="1600" dirty="0">
                <a:latin typeface="+mj-lt"/>
              </a:rPr>
              <a:t> </a:t>
            </a:r>
            <a:r>
              <a:rPr lang="pl-PL" sz="1600" dirty="0" err="1">
                <a:latin typeface="+mj-lt"/>
              </a:rPr>
              <a:t>registered</a:t>
            </a:r>
            <a:r>
              <a:rPr lang="pl-PL" sz="1600" dirty="0">
                <a:latin typeface="+mj-lt"/>
              </a:rPr>
              <a:t> </a:t>
            </a:r>
            <a:r>
              <a:rPr lang="pl-PL" sz="1600" dirty="0" err="1">
                <a:latin typeface="+mj-lt"/>
              </a:rPr>
              <a:t>in</a:t>
            </a:r>
            <a:r>
              <a:rPr lang="pl-PL" sz="1600" dirty="0">
                <a:latin typeface="+mj-lt"/>
              </a:rPr>
              <a:t> </a:t>
            </a:r>
            <a:r>
              <a:rPr lang="pl-PL" sz="1600" dirty="0" err="1">
                <a:latin typeface="+mj-lt"/>
              </a:rPr>
              <a:t>VPH-Share</a:t>
            </a:r>
            <a:r>
              <a:rPr lang="pl-PL" sz="1600" dirty="0">
                <a:latin typeface="+mj-lt"/>
              </a:rPr>
              <a:t> </a:t>
            </a:r>
            <a:r>
              <a:rPr lang="pl-PL" sz="1600" dirty="0" err="1">
                <a:latin typeface="+mj-lt"/>
              </a:rPr>
              <a:t>metadata</a:t>
            </a:r>
            <a:r>
              <a:rPr lang="pl-PL" sz="1600" dirty="0">
                <a:latin typeface="+mj-lt"/>
              </a:rPr>
              <a:t> </a:t>
            </a:r>
            <a:r>
              <a:rPr lang="pl-PL" sz="1600" dirty="0" err="1">
                <a:latin typeface="+mj-lt"/>
              </a:rPr>
              <a:t>store</a:t>
            </a:r>
            <a:r>
              <a:rPr lang="pl-PL" sz="1600" dirty="0">
                <a:latin typeface="+mj-lt"/>
              </a:rPr>
              <a:t> (not </a:t>
            </a:r>
            <a:r>
              <a:rPr lang="pl-PL" sz="1600" dirty="0" err="1">
                <a:latin typeface="+mj-lt"/>
              </a:rPr>
              <a:t>shown</a:t>
            </a:r>
            <a:r>
              <a:rPr lang="pl-PL" sz="1600" dirty="0">
                <a:latin typeface="+mj-lt"/>
              </a:rPr>
              <a:t>)</a:t>
            </a:r>
          </a:p>
        </p:txBody>
      </p:sp>
      <p:sp>
        <p:nvSpPr>
          <p:cNvPr id="143" name="Prostokąt zaokrąglony 142"/>
          <p:cNvSpPr/>
          <p:nvPr/>
        </p:nvSpPr>
        <p:spPr bwMode="auto">
          <a:xfrm>
            <a:off x="770800" y="2376250"/>
            <a:ext cx="2069280" cy="1777147"/>
          </a:xfrm>
          <a:prstGeom prst="roundRect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9" rIns="82936" bIns="41469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upa 289"/>
          <p:cNvGrpSpPr>
            <a:grpSpLocks/>
          </p:cNvGrpSpPr>
          <p:nvPr/>
        </p:nvGrpSpPr>
        <p:grpSpPr bwMode="auto">
          <a:xfrm>
            <a:off x="1235920" y="2232234"/>
            <a:ext cx="1203840" cy="276509"/>
            <a:chOff x="2392910" y="1835620"/>
            <a:chExt cx="1715239" cy="305238"/>
          </a:xfrm>
        </p:grpSpPr>
        <p:sp>
          <p:nvSpPr>
            <p:cNvPr id="145" name="Prostokąt zaokrąglony 144"/>
            <p:cNvSpPr/>
            <p:nvPr/>
          </p:nvSpPr>
          <p:spPr bwMode="auto">
            <a:xfrm>
              <a:off x="2392910" y="1835620"/>
              <a:ext cx="1715239" cy="3052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660" name="pole tekstowe 291"/>
            <p:cNvSpPr txBox="1">
              <a:spLocks noChangeArrowheads="1"/>
            </p:cNvSpPr>
            <p:nvPr/>
          </p:nvSpPr>
          <p:spPr bwMode="auto">
            <a:xfrm>
              <a:off x="2402396" y="1835620"/>
              <a:ext cx="1705753" cy="288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 sz="1100">
                  <a:latin typeface="Calibri" pitchFamily="34" charset="0"/>
                </a:rPr>
                <a:t>P-Medicine Portal</a:t>
              </a:r>
              <a:endParaRPr lang="en-US" sz="1100">
                <a:latin typeface="Calibri" pitchFamily="34" charset="0"/>
              </a:endParaRPr>
            </a:p>
          </p:txBody>
        </p:sp>
      </p:grpSp>
      <p:sp>
        <p:nvSpPr>
          <p:cNvPr id="147" name="Prostokąt zaokrąglony 300"/>
          <p:cNvSpPr/>
          <p:nvPr/>
        </p:nvSpPr>
        <p:spPr bwMode="auto">
          <a:xfrm>
            <a:off x="1113520" y="3547093"/>
            <a:ext cx="1419840" cy="391721"/>
          </a:xfrm>
          <a:prstGeom prst="roundRect">
            <a:avLst>
              <a:gd name="adj" fmla="val 1194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9" rIns="82936" bIns="41469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" name="Grupa 343"/>
          <p:cNvGrpSpPr>
            <a:grpSpLocks/>
          </p:cNvGrpSpPr>
          <p:nvPr/>
        </p:nvGrpSpPr>
        <p:grpSpPr bwMode="auto">
          <a:xfrm>
            <a:off x="1152400" y="936099"/>
            <a:ext cx="1221120" cy="770481"/>
            <a:chOff x="525463" y="1477963"/>
            <a:chExt cx="1346497" cy="849312"/>
          </a:xfrm>
        </p:grpSpPr>
        <p:sp>
          <p:nvSpPr>
            <p:cNvPr id="24655" name="pole tekstowe 191"/>
            <p:cNvSpPr txBox="1">
              <a:spLocks noChangeArrowheads="1"/>
            </p:cNvSpPr>
            <p:nvPr/>
          </p:nvSpPr>
          <p:spPr bwMode="auto">
            <a:xfrm>
              <a:off x="525463" y="2051645"/>
              <a:ext cx="1346497" cy="2544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900">
                  <a:latin typeface="Calibri" pitchFamily="34" charset="0"/>
                </a:rPr>
                <a:t>P-Medicine users</a:t>
              </a:r>
            </a:p>
          </p:txBody>
        </p:sp>
        <p:sp>
          <p:nvSpPr>
            <p:cNvPr id="154" name="Prostokąt zaokrąglony 153"/>
            <p:cNvSpPr/>
            <p:nvPr/>
          </p:nvSpPr>
          <p:spPr bwMode="auto">
            <a:xfrm>
              <a:off x="590564" y="1477963"/>
              <a:ext cx="1209942" cy="849312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4657" name="Obraz 199" descr="admin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19832" y="1547589"/>
              <a:ext cx="394824" cy="5040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58" name="Obraz 200" descr="admin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300801" y="1547589"/>
              <a:ext cx="393162" cy="503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584" name="pole tekstowe 303"/>
          <p:cNvSpPr txBox="1">
            <a:spLocks noChangeArrowheads="1"/>
          </p:cNvSpPr>
          <p:nvPr/>
        </p:nvSpPr>
        <p:spPr bwMode="auto">
          <a:xfrm>
            <a:off x="1067440" y="3547093"/>
            <a:ext cx="1512000" cy="41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36" tIns="41469" rIns="82936" bIns="41469">
            <a:spAutoFit/>
          </a:bodyPr>
          <a:lstStyle/>
          <a:p>
            <a:pPr algn="ctr"/>
            <a:r>
              <a:rPr lang="pl-PL" sz="1100">
                <a:latin typeface="Calibri" pitchFamily="34" charset="0"/>
              </a:rPr>
              <a:t>VITRALL Visualization Service</a:t>
            </a:r>
          </a:p>
        </p:txBody>
      </p:sp>
      <p:sp>
        <p:nvSpPr>
          <p:cNvPr id="161" name="Prostokąt zaokrąglony 160"/>
          <p:cNvSpPr/>
          <p:nvPr/>
        </p:nvSpPr>
        <p:spPr bwMode="auto">
          <a:xfrm>
            <a:off x="4660240" y="1782908"/>
            <a:ext cx="3512160" cy="1880837"/>
          </a:xfrm>
          <a:prstGeom prst="roundRect">
            <a:avLst>
              <a:gd name="adj" fmla="val 4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9" rIns="82936" bIns="41469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4" name="Grupa 289"/>
          <p:cNvGrpSpPr>
            <a:grpSpLocks/>
          </p:cNvGrpSpPr>
          <p:nvPr/>
        </p:nvGrpSpPr>
        <p:grpSpPr bwMode="auto">
          <a:xfrm>
            <a:off x="5116720" y="1651854"/>
            <a:ext cx="2613601" cy="276509"/>
            <a:chOff x="1888237" y="1835618"/>
            <a:chExt cx="3723394" cy="305238"/>
          </a:xfrm>
        </p:grpSpPr>
        <p:sp>
          <p:nvSpPr>
            <p:cNvPr id="163" name="Prostokąt zaokrąglony 162"/>
            <p:cNvSpPr/>
            <p:nvPr/>
          </p:nvSpPr>
          <p:spPr bwMode="auto">
            <a:xfrm>
              <a:off x="1888237" y="1835618"/>
              <a:ext cx="3629552" cy="3052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654" name="pole tekstowe 291"/>
            <p:cNvSpPr txBox="1">
              <a:spLocks noChangeArrowheads="1"/>
            </p:cNvSpPr>
            <p:nvPr/>
          </p:nvSpPr>
          <p:spPr bwMode="auto">
            <a:xfrm>
              <a:off x="1888239" y="1835619"/>
              <a:ext cx="3723392" cy="2887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 sz="1100">
                  <a:latin typeface="Calibri" pitchFamily="34" charset="0"/>
                </a:rPr>
                <a:t>VPH-Share Computational Cloud Platform</a:t>
              </a:r>
              <a:endParaRPr lang="en-US" sz="1100">
                <a:latin typeface="Calibri" pitchFamily="34" charset="0"/>
              </a:endParaRPr>
            </a:p>
          </p:txBody>
        </p:sp>
      </p:grpSp>
      <p:grpSp>
        <p:nvGrpSpPr>
          <p:cNvPr id="6" name="Grupa 206"/>
          <p:cNvGrpSpPr>
            <a:grpSpLocks/>
          </p:cNvGrpSpPr>
          <p:nvPr/>
        </p:nvGrpSpPr>
        <p:grpSpPr bwMode="auto">
          <a:xfrm>
            <a:off x="1133680" y="1787228"/>
            <a:ext cx="1239840" cy="432045"/>
            <a:chOff x="849344" y="2492896"/>
            <a:chExt cx="1240235" cy="432048"/>
          </a:xfrm>
        </p:grpSpPr>
        <p:cxnSp>
          <p:nvCxnSpPr>
            <p:cNvPr id="166" name="Łącznik prosty 84"/>
            <p:cNvCxnSpPr/>
            <p:nvPr/>
          </p:nvCxnSpPr>
          <p:spPr>
            <a:xfrm>
              <a:off x="1494669" y="2492896"/>
              <a:ext cx="0" cy="432048"/>
            </a:xfrm>
            <a:prstGeom prst="straightConnector1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Łącznik prosty 166"/>
            <p:cNvCxnSpPr/>
            <p:nvPr/>
          </p:nvCxnSpPr>
          <p:spPr>
            <a:xfrm>
              <a:off x="849344" y="2492896"/>
              <a:ext cx="1240235" cy="0"/>
            </a:xfrm>
            <a:prstGeom prst="line">
              <a:avLst/>
            </a:prstGeom>
            <a:ln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2" name="Prostokąt zaokrąglony 211"/>
          <p:cNvSpPr/>
          <p:nvPr/>
        </p:nvSpPr>
        <p:spPr bwMode="auto">
          <a:xfrm>
            <a:off x="4258480" y="2141505"/>
            <a:ext cx="532800" cy="424844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589" name="pole tekstowe 291"/>
          <p:cNvSpPr txBox="1">
            <a:spLocks noChangeArrowheads="1"/>
          </p:cNvSpPr>
          <p:nvPr/>
        </p:nvSpPr>
        <p:spPr bwMode="auto">
          <a:xfrm>
            <a:off x="4006481" y="2140065"/>
            <a:ext cx="1028160" cy="446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/>
            <a:r>
              <a:rPr lang="pl-PL" sz="1100">
                <a:latin typeface="Calibri" pitchFamily="34" charset="0"/>
              </a:rPr>
              <a:t>Cloud</a:t>
            </a:r>
          </a:p>
          <a:p>
            <a:pPr algn="ctr"/>
            <a:r>
              <a:rPr lang="pl-PL" sz="1100">
                <a:latin typeface="Calibri" pitchFamily="34" charset="0"/>
              </a:rPr>
              <a:t>Facade</a:t>
            </a:r>
          </a:p>
        </p:txBody>
      </p:sp>
      <p:grpSp>
        <p:nvGrpSpPr>
          <p:cNvPr id="7" name="Grupa 144"/>
          <p:cNvGrpSpPr>
            <a:grpSpLocks/>
          </p:cNvGrpSpPr>
          <p:nvPr/>
        </p:nvGrpSpPr>
        <p:grpSpPr bwMode="auto">
          <a:xfrm>
            <a:off x="4113041" y="2252397"/>
            <a:ext cx="145440" cy="72008"/>
            <a:chOff x="2987824" y="3465003"/>
            <a:chExt cx="144851" cy="72009"/>
          </a:xfrm>
        </p:grpSpPr>
        <p:cxnSp>
          <p:nvCxnSpPr>
            <p:cNvPr id="215" name="Łącznik prosty 214"/>
            <p:cNvCxnSpPr/>
            <p:nvPr/>
          </p:nvCxnSpPr>
          <p:spPr>
            <a:xfrm>
              <a:off x="3059533" y="3501008"/>
              <a:ext cx="73142" cy="0"/>
            </a:xfrm>
            <a:prstGeom prst="line">
              <a:avLst/>
            </a:prstGeom>
            <a:ln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Elipsa 215"/>
            <p:cNvSpPr/>
            <p:nvPr/>
          </p:nvSpPr>
          <p:spPr>
            <a:xfrm>
              <a:off x="2987824" y="3465003"/>
              <a:ext cx="71709" cy="7200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pSp>
        <p:nvGrpSpPr>
          <p:cNvPr id="8" name="Grupa 256"/>
          <p:cNvGrpSpPr>
            <a:grpSpLocks/>
          </p:cNvGrpSpPr>
          <p:nvPr/>
        </p:nvGrpSpPr>
        <p:grpSpPr bwMode="auto">
          <a:xfrm>
            <a:off x="5229040" y="2045015"/>
            <a:ext cx="1028160" cy="599103"/>
            <a:chOff x="5580112" y="2564904"/>
            <a:chExt cx="1028156" cy="600164"/>
          </a:xfrm>
        </p:grpSpPr>
        <p:sp>
          <p:nvSpPr>
            <p:cNvPr id="251" name="Prostokąt zaokrąglony 250"/>
            <p:cNvSpPr/>
            <p:nvPr/>
          </p:nvSpPr>
          <p:spPr bwMode="auto">
            <a:xfrm>
              <a:off x="5652112" y="2589430"/>
              <a:ext cx="866877" cy="536685"/>
            </a:xfrm>
            <a:prstGeom prst="roundRect">
              <a:avLst>
                <a:gd name="adj" fmla="val 10319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648" name="pole tekstowe 291"/>
            <p:cNvSpPr txBox="1">
              <a:spLocks noChangeArrowheads="1"/>
            </p:cNvSpPr>
            <p:nvPr/>
          </p:nvSpPr>
          <p:spPr bwMode="auto">
            <a:xfrm>
              <a:off x="5580112" y="2564904"/>
              <a:ext cx="1028156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100">
                  <a:latin typeface="Calibri" pitchFamily="34" charset="0"/>
                </a:rPr>
                <a:t>Atmosphere Management Service (AMS)</a:t>
              </a:r>
              <a:endParaRPr lang="en-US" sz="1100">
                <a:latin typeface="Calibri" pitchFamily="34" charset="0"/>
              </a:endParaRPr>
            </a:p>
          </p:txBody>
        </p:sp>
      </p:grpSp>
      <p:grpSp>
        <p:nvGrpSpPr>
          <p:cNvPr id="9" name="Grupa 255"/>
          <p:cNvGrpSpPr>
            <a:grpSpLocks/>
          </p:cNvGrpSpPr>
          <p:nvPr/>
        </p:nvGrpSpPr>
        <p:grpSpPr bwMode="auto">
          <a:xfrm>
            <a:off x="6677681" y="2201997"/>
            <a:ext cx="1052640" cy="286617"/>
            <a:chOff x="6740866" y="2710507"/>
            <a:chExt cx="1052366" cy="286713"/>
          </a:xfrm>
        </p:grpSpPr>
        <p:sp>
          <p:nvSpPr>
            <p:cNvPr id="256" name="Prostokąt zaokrąglony 255"/>
            <p:cNvSpPr/>
            <p:nvPr/>
          </p:nvSpPr>
          <p:spPr bwMode="auto">
            <a:xfrm>
              <a:off x="6740866" y="2710507"/>
              <a:ext cx="1052366" cy="285246"/>
            </a:xfrm>
            <a:prstGeom prst="roundRect">
              <a:avLst>
                <a:gd name="adj" fmla="val 10319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645" name="pole tekstowe 291"/>
            <p:cNvSpPr txBox="1">
              <a:spLocks noChangeArrowheads="1"/>
            </p:cNvSpPr>
            <p:nvPr/>
          </p:nvSpPr>
          <p:spPr bwMode="auto">
            <a:xfrm>
              <a:off x="6932294" y="2735522"/>
              <a:ext cx="860936" cy="2616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100">
                  <a:latin typeface="Calibri" pitchFamily="34" charset="0"/>
                </a:rPr>
                <a:t>AIR registry</a:t>
              </a:r>
            </a:p>
          </p:txBody>
        </p:sp>
        <p:pic>
          <p:nvPicPr>
            <p:cNvPr id="24646" name="Obraz 254" descr="1368547602_onebit_14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778621" y="2727800"/>
              <a:ext cx="252171" cy="2521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9" name="Prostokąt zaokrąglony 258"/>
          <p:cNvSpPr/>
          <p:nvPr/>
        </p:nvSpPr>
        <p:spPr bwMode="auto">
          <a:xfrm>
            <a:off x="919121" y="2592272"/>
            <a:ext cx="1776960" cy="496853"/>
          </a:xfrm>
          <a:prstGeom prst="roundRect">
            <a:avLst>
              <a:gd name="adj" fmla="val 474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594" name="pole tekstowe 291"/>
          <p:cNvSpPr txBox="1">
            <a:spLocks noChangeArrowheads="1"/>
          </p:cNvSpPr>
          <p:nvPr/>
        </p:nvSpPr>
        <p:spPr bwMode="auto">
          <a:xfrm>
            <a:off x="936400" y="2618195"/>
            <a:ext cx="1687680" cy="42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/>
            <a:r>
              <a:rPr lang="pl-PL" sz="1100">
                <a:latin typeface="Calibri" pitchFamily="34" charset="0"/>
              </a:rPr>
              <a:t>OncoSimulator Submission Form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265" name="Prostokąt zaokrąglony 264"/>
          <p:cNvSpPr/>
          <p:nvPr/>
        </p:nvSpPr>
        <p:spPr bwMode="auto">
          <a:xfrm>
            <a:off x="770800" y="4464469"/>
            <a:ext cx="2069280" cy="780562"/>
          </a:xfrm>
          <a:prstGeom prst="roundRect">
            <a:avLst>
              <a:gd name="adj" fmla="val 115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9" rIns="82936" bIns="41469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0" name="Grupa 289"/>
          <p:cNvGrpSpPr>
            <a:grpSpLocks/>
          </p:cNvGrpSpPr>
          <p:nvPr/>
        </p:nvGrpSpPr>
        <p:grpSpPr bwMode="auto">
          <a:xfrm>
            <a:off x="1104879" y="4320452"/>
            <a:ext cx="1647715" cy="430888"/>
            <a:chOff x="2392910" y="1835617"/>
            <a:chExt cx="2086995" cy="475660"/>
          </a:xfrm>
        </p:grpSpPr>
        <p:sp>
          <p:nvSpPr>
            <p:cNvPr id="267" name="Prostokąt zaokrąglony 266"/>
            <p:cNvSpPr/>
            <p:nvPr/>
          </p:nvSpPr>
          <p:spPr bwMode="auto">
            <a:xfrm>
              <a:off x="2392910" y="1835617"/>
              <a:ext cx="1867679" cy="30524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643" name="pole tekstowe 291"/>
            <p:cNvSpPr txBox="1">
              <a:spLocks noChangeArrowheads="1"/>
            </p:cNvSpPr>
            <p:nvPr/>
          </p:nvSpPr>
          <p:spPr bwMode="auto">
            <a:xfrm>
              <a:off x="2402394" y="1835618"/>
              <a:ext cx="2077511" cy="4756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 sz="1100">
                  <a:latin typeface="Calibri" pitchFamily="34" charset="0"/>
                </a:rPr>
                <a:t>P-Medicine Data Cloud</a:t>
              </a:r>
              <a:endParaRPr lang="en-US" sz="1100">
                <a:latin typeface="Calibri" pitchFamily="34" charset="0"/>
              </a:endParaRPr>
            </a:p>
          </p:txBody>
        </p:sp>
      </p:grpSp>
      <p:cxnSp>
        <p:nvCxnSpPr>
          <p:cNvPr id="272" name="Łącznik prosty 84"/>
          <p:cNvCxnSpPr/>
          <p:nvPr/>
        </p:nvCxnSpPr>
        <p:spPr bwMode="auto">
          <a:xfrm flipV="1">
            <a:off x="3416081" y="2305683"/>
            <a:ext cx="648000" cy="0"/>
          </a:xfrm>
          <a:prstGeom prst="straightConnector1">
            <a:avLst/>
          </a:prstGeom>
          <a:ln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Łącznik prosty 272"/>
          <p:cNvCxnSpPr/>
          <p:nvPr/>
        </p:nvCxnSpPr>
        <p:spPr bwMode="auto">
          <a:xfrm>
            <a:off x="3418960" y="2305683"/>
            <a:ext cx="0" cy="522774"/>
          </a:xfrm>
          <a:prstGeom prst="line">
            <a:avLst/>
          </a:prstGeom>
          <a:ln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Łącznik prosty 84"/>
          <p:cNvCxnSpPr/>
          <p:nvPr/>
        </p:nvCxnSpPr>
        <p:spPr bwMode="auto">
          <a:xfrm flipH="1">
            <a:off x="2700401" y="2828457"/>
            <a:ext cx="718560" cy="0"/>
          </a:xfrm>
          <a:prstGeom prst="straightConnector1">
            <a:avLst/>
          </a:prstGeom>
          <a:ln>
            <a:solidFill>
              <a:srgbClr val="385D8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Łącznik prosty 84"/>
          <p:cNvCxnSpPr/>
          <p:nvPr/>
        </p:nvCxnSpPr>
        <p:spPr bwMode="auto">
          <a:xfrm flipH="1">
            <a:off x="2569361" y="3807760"/>
            <a:ext cx="1176480" cy="0"/>
          </a:xfrm>
          <a:prstGeom prst="straightConnector1">
            <a:avLst/>
          </a:prstGeom>
          <a:ln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Łącznik prosty 84"/>
          <p:cNvCxnSpPr/>
          <p:nvPr/>
        </p:nvCxnSpPr>
        <p:spPr>
          <a:xfrm flipH="1" flipV="1">
            <a:off x="6224081" y="2344566"/>
            <a:ext cx="393120" cy="0"/>
          </a:xfrm>
          <a:prstGeom prst="straightConnector1">
            <a:avLst/>
          </a:prstGeom>
          <a:ln>
            <a:solidFill>
              <a:srgbClr val="385D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Prostokąt zaokrąglony 278"/>
          <p:cNvSpPr/>
          <p:nvPr/>
        </p:nvSpPr>
        <p:spPr bwMode="auto">
          <a:xfrm>
            <a:off x="936401" y="3220179"/>
            <a:ext cx="1776960" cy="849689"/>
          </a:xfrm>
          <a:prstGeom prst="roundRect">
            <a:avLst>
              <a:gd name="adj" fmla="val 474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0" tIns="45715" rIns="91430" bIns="45715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4603" name="pole tekstowe 291"/>
          <p:cNvSpPr txBox="1">
            <a:spLocks noChangeArrowheads="1"/>
          </p:cNvSpPr>
          <p:nvPr/>
        </p:nvSpPr>
        <p:spPr bwMode="auto">
          <a:xfrm>
            <a:off x="955121" y="3246101"/>
            <a:ext cx="1686240" cy="26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0" tIns="45715" rIns="91430" bIns="45715">
            <a:spAutoFit/>
          </a:bodyPr>
          <a:lstStyle/>
          <a:p>
            <a:pPr algn="ctr"/>
            <a:r>
              <a:rPr lang="pl-PL" sz="1100">
                <a:latin typeface="Calibri" pitchFamily="34" charset="0"/>
              </a:rPr>
              <a:t>Visualization window</a:t>
            </a:r>
            <a:endParaRPr lang="en-US" sz="1100">
              <a:latin typeface="Calibri" pitchFamily="34" charset="0"/>
            </a:endParaRPr>
          </a:p>
        </p:txBody>
      </p:sp>
      <p:pic>
        <p:nvPicPr>
          <p:cNvPr id="24604" name="Obraz 254" descr="1368547602_onebit_14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25680" y="4657449"/>
            <a:ext cx="499680" cy="49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05" name="Obraz 254" descr="1368547602_onebit_14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82161" y="4657449"/>
            <a:ext cx="499680" cy="49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06" name="pole tekstowe 291"/>
          <p:cNvSpPr txBox="1">
            <a:spLocks noChangeArrowheads="1"/>
          </p:cNvSpPr>
          <p:nvPr/>
        </p:nvSpPr>
        <p:spPr bwMode="auto">
          <a:xfrm>
            <a:off x="1786001" y="4657450"/>
            <a:ext cx="1028160" cy="41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/>
            <a:r>
              <a:rPr lang="pl-PL" sz="1100">
                <a:latin typeface="Calibri" pitchFamily="34" charset="0"/>
              </a:rPr>
              <a:t>Storage resources</a:t>
            </a:r>
          </a:p>
        </p:txBody>
      </p:sp>
      <p:grpSp>
        <p:nvGrpSpPr>
          <p:cNvPr id="11" name="Grupa 293"/>
          <p:cNvGrpSpPr>
            <a:grpSpLocks/>
          </p:cNvGrpSpPr>
          <p:nvPr/>
        </p:nvGrpSpPr>
        <p:grpSpPr bwMode="auto">
          <a:xfrm>
            <a:off x="4725041" y="2763653"/>
            <a:ext cx="684000" cy="810344"/>
            <a:chOff x="4933807" y="3069171"/>
            <a:chExt cx="753487" cy="893767"/>
          </a:xfrm>
        </p:grpSpPr>
        <p:sp>
          <p:nvSpPr>
            <p:cNvPr id="291" name="Prostokąt zaokrąglony 290"/>
            <p:cNvSpPr/>
            <p:nvPr/>
          </p:nvSpPr>
          <p:spPr bwMode="auto">
            <a:xfrm>
              <a:off x="5032157" y="3069171"/>
              <a:ext cx="583754" cy="854566"/>
            </a:xfrm>
            <a:prstGeom prst="roundRect">
              <a:avLst>
                <a:gd name="adj" fmla="val 11018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4640" name="Obraz 118" descr="1368547005_server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112320" y="3131765"/>
              <a:ext cx="403180" cy="403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641" name="pole tekstowe 303"/>
            <p:cNvSpPr txBox="1">
              <a:spLocks noChangeArrowheads="1"/>
            </p:cNvSpPr>
            <p:nvPr/>
          </p:nvSpPr>
          <p:spPr bwMode="auto">
            <a:xfrm>
              <a:off x="4933807" y="3480179"/>
              <a:ext cx="753487" cy="4827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945" tIns="41473" rIns="82945" bIns="41473">
              <a:spAutoFit/>
            </a:bodyPr>
            <a:lstStyle/>
            <a:p>
              <a:pPr algn="ctr"/>
              <a:r>
                <a:rPr lang="pl-PL" sz="1100">
                  <a:latin typeface="Calibri" pitchFamily="34" charset="0"/>
                </a:rPr>
                <a:t>Cloud</a:t>
              </a:r>
            </a:p>
            <a:p>
              <a:pPr algn="ctr"/>
              <a:r>
                <a:rPr lang="pl-PL" sz="1100">
                  <a:latin typeface="Calibri" pitchFamily="34" charset="0"/>
                </a:rPr>
                <a:t>HN</a:t>
              </a:r>
            </a:p>
          </p:txBody>
        </p:sp>
      </p:grpSp>
      <p:grpSp>
        <p:nvGrpSpPr>
          <p:cNvPr id="12" name="Grupa 303"/>
          <p:cNvGrpSpPr>
            <a:grpSpLocks/>
          </p:cNvGrpSpPr>
          <p:nvPr/>
        </p:nvGrpSpPr>
        <p:grpSpPr bwMode="auto">
          <a:xfrm>
            <a:off x="5616400" y="2763650"/>
            <a:ext cx="2440800" cy="787858"/>
            <a:chOff x="5877991" y="3059757"/>
            <a:chExt cx="2690713" cy="868967"/>
          </a:xfrm>
        </p:grpSpPr>
        <p:sp>
          <p:nvSpPr>
            <p:cNvPr id="288" name="Prostokąt zaokrąglony 287"/>
            <p:cNvSpPr/>
            <p:nvPr/>
          </p:nvSpPr>
          <p:spPr bwMode="auto">
            <a:xfrm>
              <a:off x="5976412" y="3059757"/>
              <a:ext cx="2592292" cy="864096"/>
            </a:xfrm>
            <a:prstGeom prst="roundRect">
              <a:avLst>
                <a:gd name="adj" fmla="val 11018"/>
              </a:avLst>
            </a:prstGeom>
            <a:solidFill>
              <a:srgbClr val="FFFF00">
                <a:alpha val="5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24627" name="Obraz 65" descr="1368547005_server.png"/>
            <p:cNvPicPr>
              <a:picLocks noChangeAspect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048424" y="3131765"/>
              <a:ext cx="403180" cy="403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4628" name="pole tekstowe 303"/>
            <p:cNvSpPr txBox="1">
              <a:spLocks noChangeArrowheads="1"/>
            </p:cNvSpPr>
            <p:nvPr/>
          </p:nvSpPr>
          <p:spPr bwMode="auto">
            <a:xfrm>
              <a:off x="5877991" y="3462938"/>
              <a:ext cx="753487" cy="4657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82945" tIns="41473" rIns="82945" bIns="41473">
              <a:spAutoFit/>
            </a:bodyPr>
            <a:lstStyle/>
            <a:p>
              <a:pPr algn="ctr"/>
              <a:r>
                <a:rPr lang="pl-PL" sz="1100">
                  <a:latin typeface="Calibri" pitchFamily="34" charset="0"/>
                </a:rPr>
                <a:t>Cloud WN</a:t>
              </a:r>
            </a:p>
          </p:txBody>
        </p:sp>
        <p:sp>
          <p:nvSpPr>
            <p:cNvPr id="261" name="Prostokąt zaokrąglony 300"/>
            <p:cNvSpPr/>
            <p:nvPr/>
          </p:nvSpPr>
          <p:spPr bwMode="auto">
            <a:xfrm>
              <a:off x="6481219" y="3174123"/>
              <a:ext cx="2016051" cy="279560"/>
            </a:xfrm>
            <a:prstGeom prst="roundRect">
              <a:avLst>
                <a:gd name="adj" fmla="val 11943"/>
              </a:avLst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6" rIns="91430" bIns="45716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630" name="pole tekstowe 303"/>
            <p:cNvSpPr txBox="1">
              <a:spLocks noChangeArrowheads="1"/>
            </p:cNvSpPr>
            <p:nvPr/>
          </p:nvSpPr>
          <p:spPr bwMode="auto">
            <a:xfrm>
              <a:off x="6336456" y="3174907"/>
              <a:ext cx="1668463" cy="288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algn="ctr"/>
              <a:r>
                <a:rPr lang="pl-PL" sz="1100">
                  <a:latin typeface="Calibri" pitchFamily="34" charset="0"/>
                </a:rPr>
                <a:t>OncoSimulator ASI</a:t>
              </a:r>
            </a:p>
          </p:txBody>
        </p:sp>
        <p:sp>
          <p:nvSpPr>
            <p:cNvPr id="295" name="Prostokąt zaokrąglony 300"/>
            <p:cNvSpPr/>
            <p:nvPr/>
          </p:nvSpPr>
          <p:spPr bwMode="auto">
            <a:xfrm>
              <a:off x="6481219" y="3544222"/>
              <a:ext cx="2016051" cy="277973"/>
            </a:xfrm>
            <a:prstGeom prst="roundRect">
              <a:avLst>
                <a:gd name="adj" fmla="val 11943"/>
              </a:avLst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0" tIns="45716" rIns="91430" bIns="45716"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632" name="pole tekstowe 303"/>
            <p:cNvSpPr txBox="1">
              <a:spLocks noChangeArrowheads="1"/>
            </p:cNvSpPr>
            <p:nvPr/>
          </p:nvSpPr>
          <p:spPr bwMode="auto">
            <a:xfrm>
              <a:off x="6336456" y="3543580"/>
              <a:ext cx="1668463" cy="288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30" tIns="45716" rIns="91430" bIns="45716">
              <a:spAutoFit/>
            </a:bodyPr>
            <a:lstStyle/>
            <a:p>
              <a:pPr algn="ctr"/>
              <a:r>
                <a:rPr lang="pl-PL" sz="1100">
                  <a:latin typeface="Calibri" pitchFamily="34" charset="0"/>
                </a:rPr>
                <a:t>OncoSimulator ASI</a:t>
              </a:r>
            </a:p>
          </p:txBody>
        </p:sp>
        <p:pic>
          <p:nvPicPr>
            <p:cNvPr id="24633" name="Obraz 296" descr="1369234713_gnome-cpu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48624" y="3246914"/>
              <a:ext cx="144016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4" name="Obraz 297" descr="1369234713_gnome-cpu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992640" y="3246914"/>
              <a:ext cx="144016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5" name="Obraz 298" descr="1369234713_gnome-cpu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36656" y="3246914"/>
              <a:ext cx="144016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6" name="Obraz 299" descr="1369234713_gnome-cpu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80672" y="3246914"/>
              <a:ext cx="144016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7" name="Obraz 300" descr="1369234713_gnome-cpu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992640" y="3606954"/>
              <a:ext cx="144016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4638" name="Obraz 301" descr="1369234713_gnome-cpu.png"/>
            <p:cNvPicPr>
              <a:picLocks noChangeAspect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136656" y="3606954"/>
              <a:ext cx="144016" cy="1440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05" name="Łącznik prosty 84"/>
          <p:cNvCxnSpPr/>
          <p:nvPr/>
        </p:nvCxnSpPr>
        <p:spPr>
          <a:xfrm flipH="1">
            <a:off x="5394641" y="3161132"/>
            <a:ext cx="260640" cy="0"/>
          </a:xfrm>
          <a:prstGeom prst="straightConnector1">
            <a:avLst/>
          </a:prstGeom>
          <a:ln>
            <a:solidFill>
              <a:srgbClr val="385D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a 315"/>
          <p:cNvGrpSpPr>
            <a:grpSpLocks/>
          </p:cNvGrpSpPr>
          <p:nvPr/>
        </p:nvGrpSpPr>
        <p:grpSpPr bwMode="auto">
          <a:xfrm>
            <a:off x="4856081" y="2305683"/>
            <a:ext cx="393120" cy="391721"/>
            <a:chOff x="5040312" y="2555701"/>
            <a:chExt cx="433388" cy="432048"/>
          </a:xfrm>
        </p:grpSpPr>
        <p:cxnSp>
          <p:nvCxnSpPr>
            <p:cNvPr id="276" name="Łącznik prosty 84"/>
            <p:cNvCxnSpPr/>
            <p:nvPr/>
          </p:nvCxnSpPr>
          <p:spPr>
            <a:xfrm flipH="1" flipV="1">
              <a:off x="5040312" y="2555701"/>
              <a:ext cx="433388" cy="0"/>
            </a:xfrm>
            <a:prstGeom prst="straightConnector1">
              <a:avLst/>
            </a:prstGeom>
            <a:ln>
              <a:solidFill>
                <a:srgbClr val="385D8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Łącznik prosty 84"/>
            <p:cNvCxnSpPr/>
            <p:nvPr/>
          </p:nvCxnSpPr>
          <p:spPr>
            <a:xfrm flipV="1">
              <a:off x="5256212" y="2555701"/>
              <a:ext cx="0" cy="432048"/>
            </a:xfrm>
            <a:prstGeom prst="straightConnector1">
              <a:avLst/>
            </a:prstGeom>
            <a:ln>
              <a:solidFill>
                <a:srgbClr val="385D8A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9" name="Prostokąt zaokrąglony 318"/>
          <p:cNvSpPr/>
          <p:nvPr/>
        </p:nvSpPr>
        <p:spPr bwMode="auto">
          <a:xfrm>
            <a:off x="5342801" y="4464469"/>
            <a:ext cx="2069280" cy="780562"/>
          </a:xfrm>
          <a:prstGeom prst="roundRect">
            <a:avLst>
              <a:gd name="adj" fmla="val 115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36" tIns="41469" rIns="82936" bIns="41469"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14" name="Grupa 289"/>
          <p:cNvGrpSpPr>
            <a:grpSpLocks/>
          </p:cNvGrpSpPr>
          <p:nvPr/>
        </p:nvGrpSpPr>
        <p:grpSpPr bwMode="auto">
          <a:xfrm>
            <a:off x="5509840" y="4320454"/>
            <a:ext cx="2089440" cy="276509"/>
            <a:chOff x="2246853" y="1835616"/>
            <a:chExt cx="2977405" cy="305242"/>
          </a:xfrm>
        </p:grpSpPr>
        <p:sp>
          <p:nvSpPr>
            <p:cNvPr id="321" name="Prostokąt zaokrąglony 320"/>
            <p:cNvSpPr/>
            <p:nvPr/>
          </p:nvSpPr>
          <p:spPr bwMode="auto">
            <a:xfrm>
              <a:off x="2246853" y="1835616"/>
              <a:ext cx="2572597" cy="30524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24623" name="pole tekstowe 291"/>
            <p:cNvSpPr txBox="1">
              <a:spLocks noChangeArrowheads="1"/>
            </p:cNvSpPr>
            <p:nvPr/>
          </p:nvSpPr>
          <p:spPr bwMode="auto">
            <a:xfrm>
              <a:off x="2246853" y="1835616"/>
              <a:ext cx="2977405" cy="2887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 sz="1100">
                  <a:latin typeface="Calibri" pitchFamily="34" charset="0"/>
                </a:rPr>
                <a:t>LOBCDER Storage Federation</a:t>
              </a:r>
              <a:endParaRPr lang="en-US" sz="1100">
                <a:latin typeface="Calibri" pitchFamily="34" charset="0"/>
              </a:endParaRPr>
            </a:p>
          </p:txBody>
        </p:sp>
      </p:grpSp>
      <p:pic>
        <p:nvPicPr>
          <p:cNvPr id="24613" name="Obraz 254" descr="1368547602_onebit_14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97681" y="4657449"/>
            <a:ext cx="499680" cy="49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614" name="Obraz 254" descr="1368547602_onebit_14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55600" y="4657449"/>
            <a:ext cx="498240" cy="4997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615" name="pole tekstowe 291"/>
          <p:cNvSpPr txBox="1">
            <a:spLocks noChangeArrowheads="1"/>
          </p:cNvSpPr>
          <p:nvPr/>
        </p:nvSpPr>
        <p:spPr bwMode="auto">
          <a:xfrm>
            <a:off x="6358000" y="4657450"/>
            <a:ext cx="1028160" cy="4190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/>
            <a:r>
              <a:rPr lang="pl-PL" sz="1100">
                <a:latin typeface="Calibri" pitchFamily="34" charset="0"/>
              </a:rPr>
              <a:t>Storage resources</a:t>
            </a:r>
          </a:p>
        </p:txBody>
      </p:sp>
      <p:cxnSp>
        <p:nvCxnSpPr>
          <p:cNvPr id="326" name="Łącznik prosty 84"/>
          <p:cNvCxnSpPr/>
          <p:nvPr/>
        </p:nvCxnSpPr>
        <p:spPr>
          <a:xfrm flipV="1">
            <a:off x="6358000" y="3482286"/>
            <a:ext cx="0" cy="783442"/>
          </a:xfrm>
          <a:prstGeom prst="straightConnector1">
            <a:avLst/>
          </a:prstGeom>
          <a:ln>
            <a:solidFill>
              <a:srgbClr val="385D8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Łącznik prosty 337"/>
          <p:cNvCxnSpPr/>
          <p:nvPr/>
        </p:nvCxnSpPr>
        <p:spPr bwMode="auto">
          <a:xfrm>
            <a:off x="3745840" y="3807760"/>
            <a:ext cx="0" cy="980743"/>
          </a:xfrm>
          <a:prstGeom prst="line">
            <a:avLst/>
          </a:prstGeom>
          <a:ln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Łącznik prosty 84"/>
          <p:cNvCxnSpPr/>
          <p:nvPr/>
        </p:nvCxnSpPr>
        <p:spPr bwMode="auto">
          <a:xfrm flipH="1">
            <a:off x="2896241" y="4788503"/>
            <a:ext cx="2417760" cy="0"/>
          </a:xfrm>
          <a:prstGeom prst="straightConnector1">
            <a:avLst/>
          </a:prstGeom>
          <a:ln>
            <a:solidFill>
              <a:srgbClr val="385D8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19" name="pole tekstowe 291"/>
          <p:cNvSpPr txBox="1">
            <a:spLocks noChangeArrowheads="1"/>
          </p:cNvSpPr>
          <p:nvPr/>
        </p:nvSpPr>
        <p:spPr bwMode="auto">
          <a:xfrm>
            <a:off x="2782481" y="2805415"/>
            <a:ext cx="1028160" cy="36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/>
            <a:r>
              <a:rPr lang="pl-PL" sz="900">
                <a:latin typeface="Calibri" pitchFamily="34" charset="0"/>
              </a:rPr>
              <a:t>Launch Atomic Services</a:t>
            </a:r>
          </a:p>
        </p:txBody>
      </p:sp>
      <p:sp>
        <p:nvSpPr>
          <p:cNvPr id="24620" name="pole tekstowe 291"/>
          <p:cNvSpPr txBox="1">
            <a:spLocks noChangeArrowheads="1"/>
          </p:cNvSpPr>
          <p:nvPr/>
        </p:nvSpPr>
        <p:spPr bwMode="auto">
          <a:xfrm>
            <a:off x="6228400" y="3886969"/>
            <a:ext cx="1028160" cy="223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/>
            <a:r>
              <a:rPr lang="pl-PL" sz="900">
                <a:latin typeface="Calibri" pitchFamily="34" charset="0"/>
              </a:rPr>
              <a:t>Store output</a:t>
            </a:r>
          </a:p>
        </p:txBody>
      </p:sp>
      <p:sp>
        <p:nvSpPr>
          <p:cNvPr id="24621" name="pole tekstowe 291"/>
          <p:cNvSpPr txBox="1">
            <a:spLocks noChangeArrowheads="1"/>
          </p:cNvSpPr>
          <p:nvPr/>
        </p:nvSpPr>
        <p:spPr bwMode="auto">
          <a:xfrm>
            <a:off x="2831440" y="3297946"/>
            <a:ext cx="1370880" cy="50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/>
            <a:r>
              <a:rPr lang="pl-PL" sz="900">
                <a:latin typeface="Calibri" pitchFamily="34" charset="0"/>
              </a:rPr>
              <a:t>Mount LOBCDER and select results for storage in P-Medicine Data Cloud</a:t>
            </a:r>
          </a:p>
        </p:txBody>
      </p:sp>
      <p:sp>
        <p:nvSpPr>
          <p:cNvPr id="85" name="Title 1"/>
          <p:cNvSpPr txBox="1">
            <a:spLocks/>
          </p:cNvSpPr>
          <p:nvPr/>
        </p:nvSpPr>
        <p:spPr>
          <a:xfrm>
            <a:off x="1403648" y="125280"/>
            <a:ext cx="6495736" cy="11434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2800" smtClean="0">
                <a:latin typeface="+mj-lt"/>
                <a:ea typeface="+mj-ea"/>
                <a:cs typeface="+mj-cs"/>
              </a:rPr>
              <a:t>A</a:t>
            </a:r>
            <a:r>
              <a:rPr kumimoji="0" lang="pl-P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pplication </a:t>
            </a:r>
            <a:r>
              <a:rPr kumimoji="0" lang="pl-P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deployments</a:t>
            </a:r>
            <a:r>
              <a:rPr kumimoji="0" lang="pl-PL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pl-PL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– the </a:t>
            </a:r>
            <a:r>
              <a:rPr kumimoji="0" lang="pl-PL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OncoSimulator application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2054190" y="0"/>
            <a:ext cx="5467668" cy="1143000"/>
          </a:xfrm>
        </p:spPr>
        <p:txBody>
          <a:bodyPr/>
          <a:lstStyle/>
          <a:p>
            <a:r>
              <a:rPr lang="pl-PL" sz="2800" smtClean="0"/>
              <a:t>For more information…</a:t>
            </a:r>
            <a:endParaRPr lang="en-US" sz="2800" dirty="0" smtClean="0"/>
          </a:p>
        </p:txBody>
      </p:sp>
      <p:pic>
        <p:nvPicPr>
          <p:cNvPr id="123" name="Obraz 122" descr="dice_websit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7086" y="1187624"/>
            <a:ext cx="4600938" cy="3001151"/>
          </a:xfrm>
          <a:prstGeom prst="rect">
            <a:avLst/>
          </a:prstGeom>
        </p:spPr>
      </p:pic>
      <p:sp>
        <p:nvSpPr>
          <p:cNvPr id="127" name="Content Placeholder 2"/>
          <p:cNvSpPr>
            <a:spLocks noGrp="1"/>
          </p:cNvSpPr>
          <p:nvPr>
            <p:ph idx="1"/>
          </p:nvPr>
        </p:nvSpPr>
        <p:spPr>
          <a:xfrm>
            <a:off x="4932041" y="1187623"/>
            <a:ext cx="4032448" cy="300115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l-PL" sz="1600" b="1" smtClean="0"/>
              <a:t>dice.cyfronet.pl </a:t>
            </a:r>
            <a:r>
              <a:rPr lang="pl-PL" sz="1600" smtClean="0"/>
              <a:t>–</a:t>
            </a:r>
            <a:r>
              <a:rPr lang="pl-PL" sz="1600" b="1" smtClean="0"/>
              <a:t> </a:t>
            </a:r>
            <a:r>
              <a:rPr lang="pl-PL" sz="1600" smtClean="0"/>
              <a:t>the DIstributed Computing Environments (DICE) team at CYFRONET (i.e. „those guys who develop the VPH-Share cloud platform”).</a:t>
            </a:r>
          </a:p>
          <a:p>
            <a:pPr marL="0" indent="0">
              <a:buNone/>
            </a:pPr>
            <a:r>
              <a:rPr lang="pl-PL" sz="1600" smtClean="0"/>
              <a:t>Contains documentation, publications, links to manuals, videos etc.</a:t>
            </a:r>
          </a:p>
          <a:p>
            <a:pPr marL="0" indent="0">
              <a:buNone/>
            </a:pPr>
            <a:r>
              <a:rPr lang="pl-PL" sz="1600" smtClean="0"/>
              <a:t>Also describes some of our other ideas and development projects.</a:t>
            </a:r>
          </a:p>
        </p:txBody>
      </p:sp>
      <p:pic>
        <p:nvPicPr>
          <p:cNvPr id="128" name="Obraz 127" descr="jump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47864" y="3376671"/>
            <a:ext cx="5616624" cy="2860641"/>
          </a:xfrm>
          <a:prstGeom prst="rect">
            <a:avLst/>
          </a:prstGeom>
        </p:spPr>
      </p:pic>
      <p:sp>
        <p:nvSpPr>
          <p:cNvPr id="132" name="Content Placeholder 2"/>
          <p:cNvSpPr txBox="1">
            <a:spLocks/>
          </p:cNvSpPr>
          <p:nvPr/>
        </p:nvSpPr>
        <p:spPr>
          <a:xfrm>
            <a:off x="187086" y="4283968"/>
            <a:ext cx="3160778" cy="23133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1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jump.vph-share.eu</a:t>
            </a:r>
            <a:r>
              <a:rPr kumimoji="0" lang="pl-PL" sz="16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– the newest release of the VPH-Share Master Interface.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pl-PL" sz="1600" b="0" smtClean="0"/>
              <a:t>Your one-stop entry to all VPH-Share functionality.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pl-PL" sz="160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You</a:t>
            </a:r>
            <a:r>
              <a:rPr kumimoji="0" lang="pl-PL" sz="160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log in with your BioMedTown account (available to all members of the VPH NoE)</a:t>
            </a:r>
            <a:endParaRPr kumimoji="0" lang="pl-PL" sz="16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38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ole tekstowe 11"/>
          <p:cNvSpPr txBox="1"/>
          <p:nvPr/>
        </p:nvSpPr>
        <p:spPr>
          <a:xfrm>
            <a:off x="283681" y="1179783"/>
            <a:ext cx="8752320" cy="1961185"/>
          </a:xfrm>
          <a:prstGeom prst="rect">
            <a:avLst/>
          </a:prstGeom>
          <a:noFill/>
        </p:spPr>
        <p:txBody>
          <a:bodyPr lIns="82936" tIns="41469" rIns="82936" bIns="41469">
            <a:spAutoFit/>
          </a:bodyPr>
          <a:lstStyle/>
          <a:p>
            <a:pPr>
              <a:defRPr/>
            </a:pPr>
            <a:r>
              <a:rPr lang="en-GB" sz="1500" b="1" dirty="0"/>
              <a:t>The goal of </a:t>
            </a:r>
            <a:r>
              <a:rPr lang="pl-PL" sz="1500" b="1" dirty="0"/>
              <a:t>of </a:t>
            </a:r>
            <a:r>
              <a:rPr lang="pl-PL" sz="1500" b="1" dirty="0" err="1"/>
              <a:t>the</a:t>
            </a:r>
            <a:r>
              <a:rPr lang="pl-PL" sz="1500" b="1" dirty="0"/>
              <a:t> platform</a:t>
            </a:r>
            <a:r>
              <a:rPr lang="en-GB" sz="1500" b="1" dirty="0"/>
              <a:t> is to manage cloud/HPC resources in support of VPH-Share applications by</a:t>
            </a:r>
            <a:r>
              <a:rPr lang="en-GB" sz="1500" dirty="0"/>
              <a:t>:</a:t>
            </a:r>
            <a:endParaRPr lang="en-GB" sz="1500" b="1" dirty="0"/>
          </a:p>
          <a:p>
            <a:pPr marL="164162" indent="-164162">
              <a:buFont typeface="Arial" pitchFamily="34" charset="0"/>
              <a:buChar char="•"/>
              <a:defRPr/>
            </a:pPr>
            <a:r>
              <a:rPr lang="en-GB" sz="1500" dirty="0"/>
              <a:t>Providing a mechanism for </a:t>
            </a:r>
            <a:r>
              <a:rPr lang="en-GB" sz="1500" b="1" dirty="0"/>
              <a:t>application developers</a:t>
            </a:r>
            <a:r>
              <a:rPr lang="en-GB" sz="1500" dirty="0"/>
              <a:t> to install their applications/tools/services on the available resources</a:t>
            </a:r>
          </a:p>
          <a:p>
            <a:pPr marL="164162" indent="-164162">
              <a:buFont typeface="Arial" pitchFamily="34" charset="0"/>
              <a:buChar char="•"/>
              <a:defRPr/>
            </a:pPr>
            <a:r>
              <a:rPr lang="en-GB" sz="1500" dirty="0"/>
              <a:t>Providing a mechanism for </a:t>
            </a:r>
            <a:r>
              <a:rPr lang="en-GB" sz="1500" b="1" dirty="0"/>
              <a:t>end users</a:t>
            </a:r>
            <a:r>
              <a:rPr lang="en-GB" sz="1500" dirty="0"/>
              <a:t> (domain scientists) to execute workflows and/or standalone applications on the available resources with minimum fuss</a:t>
            </a:r>
          </a:p>
          <a:p>
            <a:pPr marL="164162" indent="-164162">
              <a:buFont typeface="Arial" pitchFamily="34" charset="0"/>
              <a:buChar char="•"/>
              <a:defRPr/>
            </a:pPr>
            <a:r>
              <a:rPr lang="en-GB" sz="1500" dirty="0"/>
              <a:t>Providing a mechanism for </a:t>
            </a:r>
            <a:r>
              <a:rPr lang="en-GB" sz="1500" b="1" dirty="0"/>
              <a:t>end users</a:t>
            </a:r>
            <a:r>
              <a:rPr lang="en-GB" sz="1500" dirty="0"/>
              <a:t> (domain scientists) to securely manage their binary data in a hybrid cloud environment</a:t>
            </a:r>
          </a:p>
          <a:p>
            <a:pPr marL="164162" indent="-164162">
              <a:buFont typeface="Arial" pitchFamily="34" charset="0"/>
              <a:buChar char="•"/>
              <a:defRPr/>
            </a:pPr>
            <a:r>
              <a:rPr lang="en-GB" sz="1500" dirty="0"/>
              <a:t>Providing </a:t>
            </a:r>
            <a:r>
              <a:rPr lang="en-GB" sz="1500" b="1" dirty="0"/>
              <a:t>administrative tools </a:t>
            </a:r>
            <a:r>
              <a:rPr lang="en-GB" sz="1500" dirty="0"/>
              <a:t>facilitating configuration and monitoring of the platform</a:t>
            </a:r>
          </a:p>
        </p:txBody>
      </p:sp>
      <p:grpSp>
        <p:nvGrpSpPr>
          <p:cNvPr id="2" name="Grupa 78"/>
          <p:cNvGrpSpPr>
            <a:grpSpLocks/>
          </p:cNvGrpSpPr>
          <p:nvPr/>
        </p:nvGrpSpPr>
        <p:grpSpPr bwMode="auto">
          <a:xfrm>
            <a:off x="2808001" y="3573015"/>
            <a:ext cx="6075360" cy="2874542"/>
            <a:chOff x="2880072" y="4067869"/>
            <a:chExt cx="6696744" cy="3168352"/>
          </a:xfrm>
        </p:grpSpPr>
        <p:sp>
          <p:nvSpPr>
            <p:cNvPr id="43" name="Chmurka 41"/>
            <p:cNvSpPr/>
            <p:nvPr/>
          </p:nvSpPr>
          <p:spPr bwMode="auto">
            <a:xfrm>
              <a:off x="3816568" y="4067869"/>
              <a:ext cx="5760248" cy="316835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4" name="Prostokąt zaokrąglony 42"/>
            <p:cNvSpPr/>
            <p:nvPr/>
          </p:nvSpPr>
          <p:spPr>
            <a:xfrm>
              <a:off x="2880072" y="4859957"/>
              <a:ext cx="2447589" cy="1439728"/>
            </a:xfrm>
            <a:prstGeom prst="roundRect">
              <a:avLst>
                <a:gd name="adj" fmla="val 12455"/>
              </a:avLst>
            </a:prstGeom>
            <a:solidFill>
              <a:srgbClr val="FFFF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l-PL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45" name="pole tekstowe 44"/>
            <p:cNvSpPr txBox="1"/>
            <p:nvPr/>
          </p:nvSpPr>
          <p:spPr bwMode="auto">
            <a:xfrm>
              <a:off x="2880072" y="4859956"/>
              <a:ext cx="2447589" cy="122124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pl-PL" sz="1100" b="1" dirty="0">
                  <a:latin typeface="Calibri" pitchFamily="34" charset="0"/>
                  <a:cs typeface="Calibri" pitchFamily="34" charset="0"/>
                </a:rPr>
                <a:t>Cloud Platform </a:t>
              </a:r>
              <a:r>
                <a:rPr lang="pl-PL" sz="1100" b="1" dirty="0" err="1">
                  <a:latin typeface="Calibri" pitchFamily="34" charset="0"/>
                  <a:cs typeface="Calibri" pitchFamily="34" charset="0"/>
                </a:rPr>
                <a:t>Interface</a:t>
              </a:r>
              <a:endParaRPr lang="pl-PL" sz="1100" b="1" dirty="0">
                <a:latin typeface="Calibri" pitchFamily="34" charset="0"/>
                <a:cs typeface="Calibri" pitchFamily="34" charset="0"/>
              </a:endParaRPr>
            </a:p>
            <a:p>
              <a:pPr marL="161265" indent="-161265">
                <a:buFont typeface="Arial" pitchFamily="34" charset="0"/>
                <a:buChar char="•"/>
                <a:defRPr/>
              </a:pPr>
              <a:r>
                <a:rPr lang="pl-PL" sz="1100" dirty="0" err="1">
                  <a:latin typeface="Calibri" pitchFamily="34" charset="0"/>
                  <a:cs typeface="Calibri" pitchFamily="34" charset="0"/>
                </a:rPr>
                <a:t>Manage</a:t>
              </a:r>
              <a:r>
                <a:rPr lang="pl-PL" sz="1100" dirty="0">
                  <a:latin typeface="Calibri" pitchFamily="34" charset="0"/>
                  <a:cs typeface="Calibri" pitchFamily="34" charset="0"/>
                </a:rPr>
                <a:t> hardware resources</a:t>
              </a:r>
            </a:p>
            <a:p>
              <a:pPr marL="161265" indent="-161265">
                <a:buFont typeface="Arial" pitchFamily="34" charset="0"/>
                <a:buChar char="•"/>
                <a:defRPr/>
              </a:pPr>
              <a:r>
                <a:rPr lang="pl-PL" sz="1100" dirty="0" err="1">
                  <a:latin typeface="Calibri" pitchFamily="34" charset="0"/>
                  <a:cs typeface="Calibri" pitchFamily="34" charset="0"/>
                </a:rPr>
                <a:t>Heuristically</a:t>
              </a:r>
              <a:r>
                <a:rPr lang="pl-PL" sz="11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pl-PL" sz="1100" dirty="0" err="1">
                  <a:latin typeface="Calibri" pitchFamily="34" charset="0"/>
                  <a:cs typeface="Calibri" pitchFamily="34" charset="0"/>
                </a:rPr>
                <a:t>deploy</a:t>
              </a:r>
              <a:r>
                <a:rPr lang="pl-PL" sz="1100" dirty="0">
                  <a:latin typeface="Calibri" pitchFamily="34" charset="0"/>
                  <a:cs typeface="Calibri" pitchFamily="34" charset="0"/>
                </a:rPr>
                <a:t> services</a:t>
              </a:r>
            </a:p>
            <a:p>
              <a:pPr marL="161265" indent="-161265">
                <a:buFont typeface="Arial" pitchFamily="34" charset="0"/>
                <a:buChar char="•"/>
                <a:defRPr/>
              </a:pPr>
              <a:r>
                <a:rPr lang="pl-PL" sz="1100" dirty="0" err="1">
                  <a:latin typeface="Calibri" pitchFamily="34" charset="0"/>
                  <a:cs typeface="Calibri" pitchFamily="34" charset="0"/>
                </a:rPr>
                <a:t>Ensure</a:t>
              </a:r>
              <a:r>
                <a:rPr lang="pl-PL" sz="11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pl-PL" sz="1100" dirty="0" err="1">
                  <a:latin typeface="Calibri" pitchFamily="34" charset="0"/>
                  <a:cs typeface="Calibri" pitchFamily="34" charset="0"/>
                </a:rPr>
                <a:t>access</a:t>
              </a:r>
              <a:r>
                <a:rPr lang="pl-PL" sz="1100" dirty="0">
                  <a:latin typeface="Calibri" pitchFamily="34" charset="0"/>
                  <a:cs typeface="Calibri" pitchFamily="34" charset="0"/>
                </a:rPr>
                <a:t> to </a:t>
              </a:r>
              <a:r>
                <a:rPr lang="pl-PL" sz="1100" dirty="0" err="1">
                  <a:latin typeface="Calibri" pitchFamily="34" charset="0"/>
                  <a:cs typeface="Calibri" pitchFamily="34" charset="0"/>
                </a:rPr>
                <a:t>applications</a:t>
              </a:r>
              <a:endParaRPr lang="pl-PL" sz="1100" dirty="0">
                <a:latin typeface="Calibri" pitchFamily="34" charset="0"/>
                <a:cs typeface="Calibri" pitchFamily="34" charset="0"/>
              </a:endParaRPr>
            </a:p>
            <a:p>
              <a:pPr marL="161265" indent="-161265">
                <a:buFont typeface="Arial" pitchFamily="34" charset="0"/>
                <a:buChar char="•"/>
                <a:defRPr/>
              </a:pPr>
              <a:r>
                <a:rPr lang="pl-PL" sz="1100" dirty="0" err="1">
                  <a:latin typeface="Calibri" pitchFamily="34" charset="0"/>
                  <a:cs typeface="Calibri" pitchFamily="34" charset="0"/>
                </a:rPr>
                <a:t>Keep</a:t>
              </a:r>
              <a:r>
                <a:rPr lang="pl-PL" sz="11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pl-PL" sz="1100" dirty="0" err="1">
                  <a:latin typeface="Calibri" pitchFamily="34" charset="0"/>
                  <a:cs typeface="Calibri" pitchFamily="34" charset="0"/>
                </a:rPr>
                <a:t>track</a:t>
              </a:r>
              <a:r>
                <a:rPr lang="pl-PL" sz="1100" dirty="0">
                  <a:latin typeface="Calibri" pitchFamily="34" charset="0"/>
                  <a:cs typeface="Calibri" pitchFamily="34" charset="0"/>
                </a:rPr>
                <a:t> of </a:t>
              </a:r>
              <a:r>
                <a:rPr lang="pl-PL" sz="1100" dirty="0" err="1">
                  <a:latin typeface="Calibri" pitchFamily="34" charset="0"/>
                  <a:cs typeface="Calibri" pitchFamily="34" charset="0"/>
                </a:rPr>
                <a:t>binary</a:t>
              </a:r>
              <a:r>
                <a:rPr lang="pl-PL" sz="1100" dirty="0">
                  <a:latin typeface="Calibri" pitchFamily="34" charset="0"/>
                  <a:cs typeface="Calibri" pitchFamily="34" charset="0"/>
                </a:rPr>
                <a:t> data</a:t>
              </a:r>
            </a:p>
            <a:p>
              <a:pPr marL="161265" indent="-161265">
                <a:buFont typeface="Arial" pitchFamily="34" charset="0"/>
                <a:buChar char="•"/>
                <a:defRPr/>
              </a:pPr>
              <a:r>
                <a:rPr lang="pl-PL" sz="1100" dirty="0" err="1">
                  <a:latin typeface="Calibri" pitchFamily="34" charset="0"/>
                  <a:cs typeface="Calibri" pitchFamily="34" charset="0"/>
                </a:rPr>
                <a:t>Enforce</a:t>
              </a:r>
              <a:r>
                <a:rPr lang="pl-PL" sz="1100" dirty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pl-PL" sz="1100" dirty="0" err="1">
                  <a:latin typeface="Calibri" pitchFamily="34" charset="0"/>
                  <a:cs typeface="Calibri" pitchFamily="34" charset="0"/>
                </a:rPr>
                <a:t>common</a:t>
              </a:r>
              <a:r>
                <a:rPr lang="pl-PL" sz="1100" dirty="0">
                  <a:latin typeface="Calibri" pitchFamily="34" charset="0"/>
                  <a:cs typeface="Calibri" pitchFamily="34" charset="0"/>
                </a:rPr>
                <a:t> security</a:t>
              </a:r>
            </a:p>
          </p:txBody>
        </p:sp>
        <p:sp>
          <p:nvSpPr>
            <p:cNvPr id="9237" name="pole tekstowe 47"/>
            <p:cNvSpPr txBox="1">
              <a:spLocks noChangeArrowheads="1"/>
            </p:cNvSpPr>
            <p:nvPr/>
          </p:nvSpPr>
          <p:spPr bwMode="auto">
            <a:xfrm>
              <a:off x="5327661" y="6228254"/>
              <a:ext cx="2736474" cy="5427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300" b="1"/>
                <a:t>Hybrid cloud environment (public and private resources)</a:t>
              </a:r>
              <a:endParaRPr lang="pl-PL" sz="1300"/>
            </a:p>
          </p:txBody>
        </p:sp>
        <p:sp>
          <p:nvSpPr>
            <p:cNvPr id="47" name="Prostokąt zaokrąglony 51"/>
            <p:cNvSpPr/>
            <p:nvPr/>
          </p:nvSpPr>
          <p:spPr bwMode="auto">
            <a:xfrm>
              <a:off x="5545119" y="4715508"/>
              <a:ext cx="1150779" cy="360328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  <a:alpha val="19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l-PL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239" name="pole tekstowe 48"/>
            <p:cNvSpPr txBox="1">
              <a:spLocks noChangeArrowheads="1"/>
            </p:cNvSpPr>
            <p:nvPr/>
          </p:nvSpPr>
          <p:spPr bwMode="auto">
            <a:xfrm>
              <a:off x="5545119" y="4715508"/>
              <a:ext cx="1077208" cy="32227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 sz="1300" b="1"/>
                <a:t>Application</a:t>
              </a:r>
              <a:endParaRPr lang="en-US" sz="1300" b="1"/>
            </a:p>
          </p:txBody>
        </p:sp>
        <p:sp>
          <p:nvSpPr>
            <p:cNvPr id="49" name="Prostokąt zaokrąglony 53"/>
            <p:cNvSpPr/>
            <p:nvPr/>
          </p:nvSpPr>
          <p:spPr bwMode="auto">
            <a:xfrm>
              <a:off x="6911769" y="4572647"/>
              <a:ext cx="1512680" cy="360328"/>
            </a:xfrm>
            <a:prstGeom prst="roundRect">
              <a:avLst/>
            </a:prstGeom>
            <a:solidFill>
              <a:schemeClr val="tx1">
                <a:alpha val="19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l-PL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241" name="pole tekstowe 48"/>
            <p:cNvSpPr txBox="1">
              <a:spLocks noChangeArrowheads="1"/>
            </p:cNvSpPr>
            <p:nvPr/>
          </p:nvSpPr>
          <p:spPr bwMode="auto">
            <a:xfrm>
              <a:off x="6911769" y="4572647"/>
              <a:ext cx="1367837" cy="32227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 sz="1300" b="1"/>
                <a:t>Generic service</a:t>
              </a:r>
              <a:endParaRPr lang="en-US" sz="1300" b="1"/>
            </a:p>
          </p:txBody>
        </p:sp>
        <p:sp>
          <p:nvSpPr>
            <p:cNvPr id="51" name="Prostokąt zaokrąglony 55"/>
            <p:cNvSpPr/>
            <p:nvPr/>
          </p:nvSpPr>
          <p:spPr bwMode="auto">
            <a:xfrm>
              <a:off x="6337173" y="5147267"/>
              <a:ext cx="1150780" cy="360328"/>
            </a:xfrm>
            <a:prstGeom prst="roundRect">
              <a:avLst/>
            </a:prstGeom>
            <a:solidFill>
              <a:schemeClr val="accent3">
                <a:lumMod val="60000"/>
                <a:lumOff val="40000"/>
                <a:alpha val="19000"/>
              </a:schemeClr>
            </a:solidFill>
            <a:ln>
              <a:solidFill>
                <a:schemeClr val="accent3">
                  <a:lumMod val="60000"/>
                  <a:lumOff val="4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l-PL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243" name="pole tekstowe 48"/>
            <p:cNvSpPr txBox="1">
              <a:spLocks noChangeArrowheads="1"/>
            </p:cNvSpPr>
            <p:nvPr/>
          </p:nvSpPr>
          <p:spPr bwMode="auto">
            <a:xfrm>
              <a:off x="6337173" y="5147267"/>
              <a:ext cx="1077208" cy="32227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 sz="1300" b="1"/>
                <a:t>Application</a:t>
              </a:r>
              <a:endParaRPr lang="en-US" sz="1300" b="1"/>
            </a:p>
          </p:txBody>
        </p:sp>
        <p:sp>
          <p:nvSpPr>
            <p:cNvPr id="53" name="Prostokąt zaokrąglony 57"/>
            <p:cNvSpPr/>
            <p:nvPr/>
          </p:nvSpPr>
          <p:spPr bwMode="auto">
            <a:xfrm>
              <a:off x="7703823" y="5075836"/>
              <a:ext cx="1152367" cy="360329"/>
            </a:xfrm>
            <a:prstGeom prst="roundRect">
              <a:avLst/>
            </a:prstGeom>
            <a:solidFill>
              <a:schemeClr val="accent1">
                <a:lumMod val="75000"/>
                <a:alpha val="19000"/>
              </a:schemeClr>
            </a:solidFill>
            <a:ln>
              <a:solidFill>
                <a:schemeClr val="accent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l-PL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245" name="pole tekstowe 48"/>
            <p:cNvSpPr txBox="1">
              <a:spLocks noChangeArrowheads="1"/>
            </p:cNvSpPr>
            <p:nvPr/>
          </p:nvSpPr>
          <p:spPr bwMode="auto">
            <a:xfrm>
              <a:off x="7703823" y="5075836"/>
              <a:ext cx="1077208" cy="32227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 sz="1300" b="1"/>
                <a:t>Application</a:t>
              </a:r>
              <a:endParaRPr lang="en-US" sz="1300" b="1"/>
            </a:p>
          </p:txBody>
        </p:sp>
        <p:sp>
          <p:nvSpPr>
            <p:cNvPr id="55" name="Puszka 62"/>
            <p:cNvSpPr/>
            <p:nvPr/>
          </p:nvSpPr>
          <p:spPr>
            <a:xfrm>
              <a:off x="5687975" y="5436165"/>
              <a:ext cx="504756" cy="503190"/>
            </a:xfrm>
            <a:prstGeom prst="can">
              <a:avLst/>
            </a:prstGeom>
            <a:solidFill>
              <a:schemeClr val="bg2">
                <a:lumMod val="25000"/>
                <a:alpha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l-PL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247" name="pole tekstowe 48"/>
            <p:cNvSpPr txBox="1">
              <a:spLocks noChangeArrowheads="1"/>
            </p:cNvSpPr>
            <p:nvPr/>
          </p:nvSpPr>
          <p:spPr bwMode="auto">
            <a:xfrm>
              <a:off x="5649880" y="5580614"/>
              <a:ext cx="560550" cy="32227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 sz="1300" b="1"/>
                <a:t>Data</a:t>
              </a:r>
              <a:endParaRPr lang="en-US" sz="1300" b="1"/>
            </a:p>
          </p:txBody>
        </p:sp>
        <p:sp>
          <p:nvSpPr>
            <p:cNvPr id="57" name="Puszka 64"/>
            <p:cNvSpPr/>
            <p:nvPr/>
          </p:nvSpPr>
          <p:spPr>
            <a:xfrm>
              <a:off x="6624471" y="5652045"/>
              <a:ext cx="504756" cy="504778"/>
            </a:xfrm>
            <a:prstGeom prst="can">
              <a:avLst/>
            </a:prstGeom>
            <a:solidFill>
              <a:schemeClr val="accent6">
                <a:lumMod val="75000"/>
                <a:alpha val="2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l-PL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249" name="pole tekstowe 48"/>
            <p:cNvSpPr txBox="1">
              <a:spLocks noChangeArrowheads="1"/>
            </p:cNvSpPr>
            <p:nvPr/>
          </p:nvSpPr>
          <p:spPr bwMode="auto">
            <a:xfrm>
              <a:off x="6586376" y="5785382"/>
              <a:ext cx="560550" cy="32227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 sz="1300" b="1"/>
                <a:t>Data</a:t>
              </a:r>
              <a:endParaRPr lang="en-US" sz="1300" b="1"/>
            </a:p>
          </p:txBody>
        </p:sp>
        <p:sp>
          <p:nvSpPr>
            <p:cNvPr id="59" name="Puszka 67"/>
            <p:cNvSpPr/>
            <p:nvPr/>
          </p:nvSpPr>
          <p:spPr>
            <a:xfrm>
              <a:off x="7703823" y="5580614"/>
              <a:ext cx="504756" cy="503191"/>
            </a:xfrm>
            <a:prstGeom prst="can">
              <a:avLst/>
            </a:prstGeom>
            <a:solidFill>
              <a:schemeClr val="accent4">
                <a:lumMod val="75000"/>
                <a:alpha val="25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l-PL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251" name="pole tekstowe 48"/>
            <p:cNvSpPr txBox="1">
              <a:spLocks noChangeArrowheads="1"/>
            </p:cNvSpPr>
            <p:nvPr/>
          </p:nvSpPr>
          <p:spPr bwMode="auto">
            <a:xfrm>
              <a:off x="7665728" y="5720301"/>
              <a:ext cx="560550" cy="322273"/>
            </a:xfrm>
            <a:prstGeom prst="rect">
              <a:avLst/>
            </a:prstGeom>
            <a:noFill/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 sz="1300" b="1"/>
                <a:t>Data</a:t>
              </a:r>
              <a:endParaRPr lang="en-US" sz="1300" b="1"/>
            </a:p>
          </p:txBody>
        </p:sp>
      </p:grpSp>
      <p:grpSp>
        <p:nvGrpSpPr>
          <p:cNvPr id="3" name="Grupa 83"/>
          <p:cNvGrpSpPr>
            <a:grpSpLocks/>
          </p:cNvGrpSpPr>
          <p:nvPr/>
        </p:nvGrpSpPr>
        <p:grpSpPr bwMode="auto">
          <a:xfrm>
            <a:off x="195840" y="4553759"/>
            <a:ext cx="2351520" cy="914496"/>
            <a:chOff x="143768" y="5147989"/>
            <a:chExt cx="2591647" cy="1008111"/>
          </a:xfrm>
        </p:grpSpPr>
        <p:sp>
          <p:nvSpPr>
            <p:cNvPr id="62" name="Prostokąt zaokrąglony 80"/>
            <p:cNvSpPr/>
            <p:nvPr/>
          </p:nvSpPr>
          <p:spPr>
            <a:xfrm>
              <a:off x="143768" y="5147989"/>
              <a:ext cx="2448813" cy="1008111"/>
            </a:xfrm>
            <a:prstGeom prst="roundRect">
              <a:avLst>
                <a:gd name="adj" fmla="val 124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l-PL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233" name="pole tekstowe 70"/>
            <p:cNvSpPr txBox="1">
              <a:spLocks noChangeArrowheads="1"/>
            </p:cNvSpPr>
            <p:nvPr/>
          </p:nvSpPr>
          <p:spPr bwMode="auto">
            <a:xfrm>
              <a:off x="864349" y="5147991"/>
              <a:ext cx="1871066" cy="848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 sz="1100" b="1">
                  <a:latin typeface="Calibri" pitchFamily="34" charset="0"/>
                </a:rPr>
                <a:t>Developer support</a:t>
              </a:r>
            </a:p>
            <a:p>
              <a:r>
                <a:rPr lang="pl-PL" sz="1100">
                  <a:latin typeface="Calibri" pitchFamily="34" charset="0"/>
                </a:rPr>
                <a:t>Tools for deploying applications and registering datasets</a:t>
              </a:r>
            </a:p>
          </p:txBody>
        </p:sp>
      </p:grpSp>
      <p:grpSp>
        <p:nvGrpSpPr>
          <p:cNvPr id="4" name="Grupa 84"/>
          <p:cNvGrpSpPr>
            <a:grpSpLocks/>
          </p:cNvGrpSpPr>
          <p:nvPr/>
        </p:nvGrpSpPr>
        <p:grpSpPr bwMode="auto">
          <a:xfrm>
            <a:off x="195841" y="3573015"/>
            <a:ext cx="2285280" cy="914496"/>
            <a:chOff x="143768" y="4067869"/>
            <a:chExt cx="2520280" cy="1008111"/>
          </a:xfrm>
        </p:grpSpPr>
        <p:sp>
          <p:nvSpPr>
            <p:cNvPr id="65" name="Prostokąt zaokrąglony 81"/>
            <p:cNvSpPr/>
            <p:nvPr/>
          </p:nvSpPr>
          <p:spPr>
            <a:xfrm>
              <a:off x="143768" y="4067869"/>
              <a:ext cx="2448816" cy="1008111"/>
            </a:xfrm>
            <a:prstGeom prst="roundRect">
              <a:avLst>
                <a:gd name="adj" fmla="val 124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l-PL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231" name="pole tekstowe 72"/>
            <p:cNvSpPr txBox="1">
              <a:spLocks noChangeArrowheads="1"/>
            </p:cNvSpPr>
            <p:nvPr/>
          </p:nvSpPr>
          <p:spPr bwMode="auto">
            <a:xfrm>
              <a:off x="863168" y="4067870"/>
              <a:ext cx="1800880" cy="8482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 sz="1100" b="1">
                  <a:latin typeface="Calibri" pitchFamily="34" charset="0"/>
                </a:rPr>
                <a:t>End user support</a:t>
              </a:r>
            </a:p>
            <a:p>
              <a:r>
                <a:rPr lang="pl-PL" sz="1100">
                  <a:latin typeface="Calibri" pitchFamily="34" charset="0"/>
                </a:rPr>
                <a:t>Easy access to applications and binary data</a:t>
              </a:r>
            </a:p>
          </p:txBody>
        </p:sp>
      </p:grpSp>
      <p:grpSp>
        <p:nvGrpSpPr>
          <p:cNvPr id="5" name="Grupa 82"/>
          <p:cNvGrpSpPr>
            <a:grpSpLocks/>
          </p:cNvGrpSpPr>
          <p:nvPr/>
        </p:nvGrpSpPr>
        <p:grpSpPr bwMode="auto">
          <a:xfrm>
            <a:off x="195840" y="5533062"/>
            <a:ext cx="2220480" cy="914496"/>
            <a:chOff x="143768" y="6372126"/>
            <a:chExt cx="2448272" cy="1007736"/>
          </a:xfrm>
        </p:grpSpPr>
        <p:sp>
          <p:nvSpPr>
            <p:cNvPr id="68" name="Prostokąt zaokrąglony 73"/>
            <p:cNvSpPr/>
            <p:nvPr/>
          </p:nvSpPr>
          <p:spPr>
            <a:xfrm>
              <a:off x="143768" y="6372126"/>
              <a:ext cx="2448272" cy="1007736"/>
            </a:xfrm>
            <a:prstGeom prst="roundRect">
              <a:avLst>
                <a:gd name="adj" fmla="val 12455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l-PL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9229" name="pole tekstowe 74"/>
            <p:cNvSpPr txBox="1">
              <a:spLocks noChangeArrowheads="1"/>
            </p:cNvSpPr>
            <p:nvPr/>
          </p:nvSpPr>
          <p:spPr bwMode="auto">
            <a:xfrm>
              <a:off x="864595" y="6372126"/>
              <a:ext cx="1727445" cy="8478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 sz="1100" b="1">
                  <a:latin typeface="Calibri" pitchFamily="34" charset="0"/>
                </a:rPr>
                <a:t>Admin support</a:t>
              </a:r>
            </a:p>
            <a:p>
              <a:r>
                <a:rPr lang="pl-PL" sz="1100">
                  <a:latin typeface="Calibri" pitchFamily="34" charset="0"/>
                </a:rPr>
                <a:t>Management of VPH-Share hardware resources</a:t>
              </a:r>
            </a:p>
          </p:txBody>
        </p:sp>
      </p:grpSp>
      <p:sp>
        <p:nvSpPr>
          <p:cNvPr id="70" name="Nawias klamrowy zamykający 79"/>
          <p:cNvSpPr/>
          <p:nvPr/>
        </p:nvSpPr>
        <p:spPr>
          <a:xfrm>
            <a:off x="2481121" y="3573015"/>
            <a:ext cx="197280" cy="2874542"/>
          </a:xfrm>
          <a:prstGeom prst="rightBrace">
            <a:avLst/>
          </a:prstGeom>
          <a:ln w="19050">
            <a:solidFill>
              <a:srgbClr val="2669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36" tIns="41469" rIns="82936" bIns="41469" anchor="ctr"/>
          <a:lstStyle/>
          <a:p>
            <a:pPr algn="ctr">
              <a:defRPr/>
            </a:pPr>
            <a:endParaRPr lang="pl-PL">
              <a:cs typeface="Arial" pitchFamily="34" charset="0"/>
            </a:endParaRPr>
          </a:p>
        </p:txBody>
      </p:sp>
      <p:pic>
        <p:nvPicPr>
          <p:cNvPr id="9225" name="Obraz 85" descr="admi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881" y="5664116"/>
            <a:ext cx="498240" cy="65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6" name="Obraz 86" descr="admin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6881" y="4696334"/>
            <a:ext cx="49824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7" name="Obraz 87" descr="admi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6881" y="3704070"/>
            <a:ext cx="496800" cy="63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6" name="Title 1"/>
          <p:cNvSpPr>
            <a:spLocks noGrp="1"/>
          </p:cNvSpPr>
          <p:nvPr>
            <p:ph type="title"/>
          </p:nvPr>
        </p:nvSpPr>
        <p:spPr>
          <a:xfrm>
            <a:off x="1440160" y="44624"/>
            <a:ext cx="6515100" cy="1143000"/>
          </a:xfrm>
        </p:spPr>
        <p:txBody>
          <a:bodyPr/>
          <a:lstStyle/>
          <a:p>
            <a:r>
              <a:rPr lang="pl-PL" sz="2800" smtClean="0"/>
              <a:t>A cloud platform for three user groups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ymbol zastępczy zawartości 2"/>
          <p:cNvSpPr>
            <a:spLocks noGrp="1"/>
          </p:cNvSpPr>
          <p:nvPr>
            <p:ph idx="1"/>
          </p:nvPr>
        </p:nvSpPr>
        <p:spPr>
          <a:xfrm>
            <a:off x="391680" y="3364193"/>
            <a:ext cx="8428792" cy="3117928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en-US" sz="1600" smtClean="0">
                <a:latin typeface="+mj-lt"/>
                <a:cs typeface="Arial" pitchFamily="34" charset="0"/>
              </a:rPr>
              <a:t>Install/configure </a:t>
            </a:r>
            <a:r>
              <a:rPr lang="pl-PL" sz="1600" smtClean="0">
                <a:latin typeface="+mj-lt"/>
                <a:cs typeface="Arial" pitchFamily="34" charset="0"/>
              </a:rPr>
              <a:t>each application s</a:t>
            </a:r>
            <a:r>
              <a:rPr lang="en-US" sz="1600" smtClean="0">
                <a:latin typeface="+mj-lt"/>
                <a:cs typeface="Arial" pitchFamily="34" charset="0"/>
              </a:rPr>
              <a:t>ervice </a:t>
            </a:r>
            <a:r>
              <a:rPr lang="pl-PL" sz="1600" smtClean="0">
                <a:latin typeface="+mj-lt"/>
                <a:cs typeface="Arial" pitchFamily="34" charset="0"/>
              </a:rPr>
              <a:t>(which we call an Atomic Service) </a:t>
            </a:r>
            <a:r>
              <a:rPr lang="en-US" sz="1600" smtClean="0">
                <a:latin typeface="+mj-lt"/>
                <a:cs typeface="Arial" pitchFamily="34" charset="0"/>
              </a:rPr>
              <a:t>once </a:t>
            </a:r>
            <a:r>
              <a:rPr lang="pl-PL" sz="1600" smtClean="0">
                <a:latin typeface="+mj-lt"/>
                <a:cs typeface="Arial" pitchFamily="34" charset="0"/>
              </a:rPr>
              <a:t>– then </a:t>
            </a:r>
            <a:r>
              <a:rPr lang="en-US" sz="1600" smtClean="0">
                <a:latin typeface="+mj-lt"/>
                <a:cs typeface="Arial" pitchFamily="34" charset="0"/>
              </a:rPr>
              <a:t>use </a:t>
            </a:r>
            <a:r>
              <a:rPr lang="pl-PL" sz="1600" smtClean="0">
                <a:latin typeface="+mj-lt"/>
                <a:cs typeface="Arial" pitchFamily="34" charset="0"/>
              </a:rPr>
              <a:t>them </a:t>
            </a:r>
            <a:r>
              <a:rPr lang="en-US" sz="1600" smtClean="0">
                <a:latin typeface="+mj-lt"/>
                <a:cs typeface="Arial" pitchFamily="34" charset="0"/>
              </a:rPr>
              <a:t>multiple times in different workflows</a:t>
            </a:r>
            <a:r>
              <a:rPr lang="pl-PL" sz="1600" smtClean="0">
                <a:latin typeface="+mj-lt"/>
                <a:cs typeface="Arial" pitchFamily="34" charset="0"/>
              </a:rPr>
              <a:t>;</a:t>
            </a: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pl-PL" sz="1600" smtClean="0">
                <a:latin typeface="+mj-lt"/>
                <a:cs typeface="Arial" pitchFamily="34" charset="0"/>
              </a:rPr>
              <a:t>Direct access to raw virtual machines is provided for developers, with m</a:t>
            </a:r>
            <a:r>
              <a:rPr lang="en-US" sz="1600" smtClean="0">
                <a:latin typeface="+mj-lt"/>
                <a:cs typeface="Arial" pitchFamily="34" charset="0"/>
              </a:rPr>
              <a:t>ultitudes of operating systems to choose from</a:t>
            </a:r>
            <a:r>
              <a:rPr lang="pl-PL" sz="1600" smtClean="0">
                <a:latin typeface="+mj-lt"/>
                <a:cs typeface="Arial" pitchFamily="34" charset="0"/>
              </a:rPr>
              <a:t> (IaaS solution);</a:t>
            </a: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en-US" sz="1600" smtClean="0">
                <a:latin typeface="+mj-lt"/>
                <a:cs typeface="Arial" pitchFamily="34" charset="0"/>
              </a:rPr>
              <a:t>Install whatever you want (root access to </a:t>
            </a:r>
            <a:r>
              <a:rPr lang="pl-PL" sz="1600" smtClean="0">
                <a:latin typeface="+mj-lt"/>
                <a:cs typeface="Arial" pitchFamily="34" charset="0"/>
              </a:rPr>
              <a:t>Cloud Virtual M</a:t>
            </a:r>
            <a:r>
              <a:rPr lang="en-US" sz="1600" smtClean="0">
                <a:latin typeface="+mj-lt"/>
                <a:cs typeface="Arial" pitchFamily="34" charset="0"/>
              </a:rPr>
              <a:t>achine</a:t>
            </a:r>
            <a:r>
              <a:rPr lang="pl-PL" sz="1600" smtClean="0">
                <a:latin typeface="+mj-lt"/>
                <a:cs typeface="Arial" pitchFamily="34" charset="0"/>
              </a:rPr>
              <a:t>s</a:t>
            </a:r>
            <a:r>
              <a:rPr lang="en-US" sz="1600" smtClean="0">
                <a:latin typeface="+mj-lt"/>
                <a:cs typeface="Arial" pitchFamily="34" charset="0"/>
              </a:rPr>
              <a:t>)</a:t>
            </a:r>
            <a:r>
              <a:rPr lang="pl-PL" sz="1600" smtClean="0">
                <a:latin typeface="+mj-lt"/>
                <a:cs typeface="Arial" pitchFamily="34" charset="0"/>
              </a:rPr>
              <a:t>;</a:t>
            </a: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pl-PL" sz="1600" smtClean="0">
                <a:latin typeface="+mj-lt"/>
                <a:cs typeface="Arial" pitchFamily="34" charset="0"/>
              </a:rPr>
              <a:t>The cloud platform takes over management and instantiation of Atomic Services;</a:t>
            </a:r>
            <a:endParaRPr lang="en-US" sz="1600" smtClean="0">
              <a:latin typeface="+mj-lt"/>
              <a:cs typeface="Arial" pitchFamily="34" charset="0"/>
            </a:endParaRP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en-US" sz="1600" smtClean="0">
                <a:latin typeface="+mj-lt"/>
                <a:cs typeface="Arial" pitchFamily="34" charset="0"/>
              </a:rPr>
              <a:t>Many instances of Atomic Services can be </a:t>
            </a:r>
            <a:r>
              <a:rPr lang="pl-PL" sz="1600" smtClean="0">
                <a:latin typeface="+mj-lt"/>
                <a:cs typeface="Arial" pitchFamily="34" charset="0"/>
              </a:rPr>
              <a:t>spawned simultaneously;</a:t>
            </a:r>
            <a:endParaRPr lang="en-US" sz="1600" smtClean="0">
              <a:latin typeface="+mj-lt"/>
              <a:cs typeface="Arial" pitchFamily="34" charset="0"/>
            </a:endParaRP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pl-PL" sz="1600" smtClean="0">
                <a:latin typeface="+mj-lt"/>
                <a:cs typeface="Arial" pitchFamily="34" charset="0"/>
              </a:rPr>
              <a:t>Large-scale </a:t>
            </a:r>
            <a:r>
              <a:rPr lang="en-US" sz="1600" smtClean="0">
                <a:latin typeface="+mj-lt"/>
                <a:cs typeface="Arial" pitchFamily="34" charset="0"/>
              </a:rPr>
              <a:t>computation</a:t>
            </a:r>
            <a:r>
              <a:rPr lang="pl-PL" sz="1600" smtClean="0">
                <a:latin typeface="+mj-lt"/>
                <a:cs typeface="Arial" pitchFamily="34" charset="0"/>
              </a:rPr>
              <a:t>s</a:t>
            </a:r>
            <a:r>
              <a:rPr lang="en-US" sz="1600" smtClean="0">
                <a:latin typeface="+mj-lt"/>
                <a:cs typeface="Arial" pitchFamily="34" charset="0"/>
              </a:rPr>
              <a:t> can be delegated from the PC </a:t>
            </a:r>
            <a:r>
              <a:rPr lang="pl-PL" sz="1600" smtClean="0">
                <a:latin typeface="+mj-lt"/>
                <a:cs typeface="Arial" pitchFamily="34" charset="0"/>
              </a:rPr>
              <a:t>to </a:t>
            </a:r>
            <a:r>
              <a:rPr lang="en-US" sz="1600" smtClean="0">
                <a:latin typeface="+mj-lt"/>
                <a:cs typeface="Arial" pitchFamily="34" charset="0"/>
              </a:rPr>
              <a:t>the cloud/HPC</a:t>
            </a:r>
            <a:r>
              <a:rPr lang="pl-PL" sz="1600" smtClean="0">
                <a:latin typeface="+mj-lt"/>
                <a:cs typeface="Arial" pitchFamily="34" charset="0"/>
              </a:rPr>
              <a:t> via a dedicated interface;</a:t>
            </a:r>
            <a:endParaRPr lang="en-US" sz="1600" smtClean="0">
              <a:latin typeface="+mj-lt"/>
              <a:cs typeface="Arial" pitchFamily="34" charset="0"/>
            </a:endParaRPr>
          </a:p>
          <a:p>
            <a:pPr>
              <a:lnSpc>
                <a:spcPct val="80000"/>
              </a:lnSpc>
              <a:spcAft>
                <a:spcPts val="601"/>
              </a:spcAft>
            </a:pPr>
            <a:r>
              <a:rPr lang="en-US" sz="1600" smtClean="0">
                <a:latin typeface="+mj-lt"/>
                <a:cs typeface="Arial" pitchFamily="34" charset="0"/>
              </a:rPr>
              <a:t>Smart deployment: computation</a:t>
            </a:r>
            <a:r>
              <a:rPr lang="pl-PL" sz="1600" smtClean="0">
                <a:latin typeface="+mj-lt"/>
                <a:cs typeface="Arial" pitchFamily="34" charset="0"/>
              </a:rPr>
              <a:t>s</a:t>
            </a:r>
            <a:r>
              <a:rPr lang="en-US" sz="1600" smtClean="0">
                <a:latin typeface="+mj-lt"/>
                <a:cs typeface="Arial" pitchFamily="34" charset="0"/>
              </a:rPr>
              <a:t> </a:t>
            </a:r>
            <a:r>
              <a:rPr lang="pl-PL" sz="1600" smtClean="0">
                <a:latin typeface="+mj-lt"/>
                <a:cs typeface="Arial" pitchFamily="34" charset="0"/>
              </a:rPr>
              <a:t>can </a:t>
            </a:r>
            <a:r>
              <a:rPr lang="en-US" sz="1600" smtClean="0">
                <a:latin typeface="+mj-lt"/>
                <a:cs typeface="Arial" pitchFamily="34" charset="0"/>
              </a:rPr>
              <a:t>be executed close to data </a:t>
            </a:r>
            <a:r>
              <a:rPr lang="pl-PL" sz="1600" smtClean="0">
                <a:latin typeface="+mj-lt"/>
                <a:cs typeface="Arial" pitchFamily="34" charset="0"/>
              </a:rPr>
              <a:t>(</a:t>
            </a:r>
            <a:r>
              <a:rPr lang="en-US" sz="1600" smtClean="0">
                <a:latin typeface="+mj-lt"/>
                <a:cs typeface="Arial" pitchFamily="34" charset="0"/>
              </a:rPr>
              <a:t>or the other way round</a:t>
            </a:r>
            <a:r>
              <a:rPr lang="pl-PL" sz="1600" smtClean="0">
                <a:latin typeface="+mj-lt"/>
                <a:cs typeface="Arial" pitchFamily="34" charset="0"/>
              </a:rPr>
              <a:t>).</a:t>
            </a:r>
            <a:endParaRPr lang="en-US" sz="1600" smtClean="0">
              <a:latin typeface="+mj-lt"/>
              <a:cs typeface="Arial" pitchFamily="34" charset="0"/>
            </a:endParaRPr>
          </a:p>
        </p:txBody>
      </p:sp>
      <p:pic>
        <p:nvPicPr>
          <p:cNvPr id="17412" name="Obraz 86" descr="admin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3360" y="1337901"/>
            <a:ext cx="498240" cy="636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Chmurka 5"/>
          <p:cNvSpPr/>
          <p:nvPr/>
        </p:nvSpPr>
        <p:spPr>
          <a:xfrm>
            <a:off x="3657600" y="1012427"/>
            <a:ext cx="2155680" cy="2024853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14" name="Obraz 6" descr="1345535114_Desktop.png"/>
          <p:cNvPicPr>
            <a:picLocks noChangeAspect="1"/>
          </p:cNvPicPr>
          <p:nvPr/>
        </p:nvPicPr>
        <p:blipFill>
          <a:blip r:embed="rId3" cstate="print">
            <a:lum bright="14000"/>
          </a:blip>
          <a:srcRect/>
          <a:stretch>
            <a:fillRect/>
          </a:stretch>
        </p:blipFill>
        <p:spPr bwMode="auto">
          <a:xfrm>
            <a:off x="1504800" y="1273094"/>
            <a:ext cx="718560" cy="71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trzałka w prawo 7"/>
          <p:cNvSpPr/>
          <p:nvPr/>
        </p:nvSpPr>
        <p:spPr>
          <a:xfrm>
            <a:off x="2351521" y="1600008"/>
            <a:ext cx="1828800" cy="19586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16" name="pole tekstowe 8"/>
          <p:cNvSpPr txBox="1">
            <a:spLocks noChangeArrowheads="1"/>
          </p:cNvSpPr>
          <p:nvPr/>
        </p:nvSpPr>
        <p:spPr bwMode="auto">
          <a:xfrm>
            <a:off x="636480" y="1937004"/>
            <a:ext cx="759019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100">
                <a:latin typeface="Calibri" pitchFamily="34" charset="0"/>
              </a:rPr>
              <a:t>Developer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17417" name="pole tekstowe 9"/>
          <p:cNvSpPr txBox="1">
            <a:spLocks noChangeArrowheads="1"/>
          </p:cNvSpPr>
          <p:nvPr/>
        </p:nvSpPr>
        <p:spPr bwMode="auto">
          <a:xfrm>
            <a:off x="1440001" y="1926923"/>
            <a:ext cx="845280" cy="25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100"/>
              <a:t>Application</a:t>
            </a:r>
            <a:endParaRPr lang="en-US" sz="1100"/>
          </a:p>
        </p:txBody>
      </p:sp>
      <p:pic>
        <p:nvPicPr>
          <p:cNvPr id="17418" name="Obraz 10" descr="1345535114_Desktop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11361" y="1273094"/>
            <a:ext cx="718560" cy="718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19" name="pole tekstowe 11"/>
          <p:cNvSpPr txBox="1">
            <a:spLocks noChangeArrowheads="1"/>
          </p:cNvSpPr>
          <p:nvPr/>
        </p:nvSpPr>
        <p:spPr bwMode="auto">
          <a:xfrm>
            <a:off x="2324353" y="1208287"/>
            <a:ext cx="1504414" cy="42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pl-PL" sz="1100" b="1">
                <a:latin typeface="Calibri" pitchFamily="34" charset="0"/>
              </a:rPr>
              <a:t>Install</a:t>
            </a:r>
            <a:r>
              <a:rPr lang="pl-PL" sz="1100">
                <a:latin typeface="Calibri" pitchFamily="34" charset="0"/>
              </a:rPr>
              <a:t> any scientific</a:t>
            </a:r>
          </a:p>
          <a:p>
            <a:pPr algn="ctr"/>
            <a:r>
              <a:rPr lang="pl-PL" sz="1100">
                <a:latin typeface="Calibri" pitchFamily="34" charset="0"/>
              </a:rPr>
              <a:t>application in the cloud</a:t>
            </a:r>
            <a:endParaRPr lang="en-US" sz="1100" b="1">
              <a:latin typeface="Calibri" pitchFamily="34" charset="0"/>
            </a:endParaRPr>
          </a:p>
        </p:txBody>
      </p:sp>
      <p:sp>
        <p:nvSpPr>
          <p:cNvPr id="13" name="Strzałka w prawo 12"/>
          <p:cNvSpPr/>
          <p:nvPr/>
        </p:nvSpPr>
        <p:spPr>
          <a:xfrm>
            <a:off x="5159521" y="1600008"/>
            <a:ext cx="2351520" cy="19586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17421" name="Obraz 87" descr="admin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36321" y="1273094"/>
            <a:ext cx="496800" cy="637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2" name="pole tekstowe 14"/>
          <p:cNvSpPr txBox="1">
            <a:spLocks noChangeArrowheads="1"/>
          </p:cNvSpPr>
          <p:nvPr/>
        </p:nvSpPr>
        <p:spPr bwMode="auto">
          <a:xfrm>
            <a:off x="7505280" y="1860676"/>
            <a:ext cx="659520" cy="252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100">
                <a:latin typeface="Calibri" pitchFamily="34" charset="0"/>
              </a:rPr>
              <a:t>End user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17423" name="pole tekstowe 15"/>
          <p:cNvSpPr txBox="1">
            <a:spLocks noChangeArrowheads="1"/>
          </p:cNvSpPr>
          <p:nvPr/>
        </p:nvSpPr>
        <p:spPr bwMode="auto">
          <a:xfrm>
            <a:off x="5990063" y="1731062"/>
            <a:ext cx="1387395" cy="60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pl-PL" sz="1100" b="1">
                <a:latin typeface="Calibri" pitchFamily="34" charset="0"/>
              </a:rPr>
              <a:t>Access</a:t>
            </a:r>
            <a:r>
              <a:rPr lang="pl-PL" sz="1100">
                <a:latin typeface="Calibri" pitchFamily="34" charset="0"/>
              </a:rPr>
              <a:t> available</a:t>
            </a:r>
          </a:p>
          <a:p>
            <a:pPr algn="ctr"/>
            <a:r>
              <a:rPr lang="pl-PL" sz="1100">
                <a:latin typeface="Calibri" pitchFamily="34" charset="0"/>
              </a:rPr>
              <a:t>applications and data</a:t>
            </a:r>
          </a:p>
          <a:p>
            <a:pPr algn="ctr"/>
            <a:r>
              <a:rPr lang="pl-PL" sz="1100">
                <a:latin typeface="Calibri" pitchFamily="34" charset="0"/>
              </a:rPr>
              <a:t>in a secure manner</a:t>
            </a:r>
            <a:endParaRPr lang="en-US" sz="1100">
              <a:latin typeface="Calibri" pitchFamily="34" charset="0"/>
            </a:endParaRPr>
          </a:p>
        </p:txBody>
      </p:sp>
      <p:pic>
        <p:nvPicPr>
          <p:cNvPr id="17424" name="Obraz 85" descr="admin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97761" y="2318644"/>
            <a:ext cx="498240" cy="6595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425" name="pole tekstowe 17"/>
          <p:cNvSpPr txBox="1">
            <a:spLocks noChangeArrowheads="1"/>
          </p:cNvSpPr>
          <p:nvPr/>
        </p:nvSpPr>
        <p:spPr bwMode="auto">
          <a:xfrm>
            <a:off x="1437120" y="2916307"/>
            <a:ext cx="960997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100">
                <a:latin typeface="Calibri" pitchFamily="34" charset="0"/>
              </a:rPr>
              <a:t>Administrator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19" name="pole tekstowe 18"/>
          <p:cNvSpPr txBox="1"/>
          <p:nvPr/>
        </p:nvSpPr>
        <p:spPr>
          <a:xfrm>
            <a:off x="3950207" y="2291281"/>
            <a:ext cx="1318466" cy="437699"/>
          </a:xfrm>
          <a:prstGeom prst="rect">
            <a:avLst/>
          </a:prstGeom>
          <a:noFill/>
        </p:spPr>
        <p:txBody>
          <a:bodyPr wrap="none" lIns="82945" tIns="41473" rIns="82945" bIns="41473">
            <a:spAutoFit/>
          </a:bodyPr>
          <a:lstStyle/>
          <a:p>
            <a:pPr algn="ctr">
              <a:defRPr/>
            </a:pPr>
            <a:r>
              <a:rPr lang="pl-PL"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Cloud infrastructure</a:t>
            </a:r>
          </a:p>
          <a:p>
            <a:pPr algn="ctr">
              <a:defRPr/>
            </a:pPr>
            <a:r>
              <a:rPr lang="pl-PL" sz="1100">
                <a:solidFill>
                  <a:schemeClr val="accent6"/>
                </a:solidFill>
                <a:latin typeface="Calibri" pitchFamily="34" charset="0"/>
                <a:cs typeface="Calibri" pitchFamily="34" charset="0"/>
              </a:rPr>
              <a:t>for e-science</a:t>
            </a:r>
            <a:endParaRPr lang="en-US" sz="1100">
              <a:solidFill>
                <a:schemeClr val="accent6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Strzałka w prawo 19"/>
          <p:cNvSpPr/>
          <p:nvPr/>
        </p:nvSpPr>
        <p:spPr>
          <a:xfrm>
            <a:off x="2220480" y="2383450"/>
            <a:ext cx="1437120" cy="195861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428" name="pole tekstowe 20"/>
          <p:cNvSpPr txBox="1">
            <a:spLocks noChangeArrowheads="1"/>
          </p:cNvSpPr>
          <p:nvPr/>
        </p:nvSpPr>
        <p:spPr bwMode="auto">
          <a:xfrm>
            <a:off x="2319571" y="2514504"/>
            <a:ext cx="1485178" cy="606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pl-PL" sz="1100" b="1">
                <a:latin typeface="Calibri" pitchFamily="34" charset="0"/>
              </a:rPr>
              <a:t>Manage</a:t>
            </a:r>
            <a:r>
              <a:rPr lang="pl-PL" sz="1100">
                <a:latin typeface="Calibri" pitchFamily="34" charset="0"/>
              </a:rPr>
              <a:t> cloud</a:t>
            </a:r>
          </a:p>
          <a:p>
            <a:pPr algn="ctr"/>
            <a:r>
              <a:rPr lang="pl-PL" sz="1100">
                <a:latin typeface="Calibri" pitchFamily="34" charset="0"/>
              </a:rPr>
              <a:t>computing and storage</a:t>
            </a:r>
          </a:p>
          <a:p>
            <a:pPr algn="ctr"/>
            <a:r>
              <a:rPr lang="pl-PL" sz="1100">
                <a:latin typeface="Calibri" pitchFamily="34" charset="0"/>
              </a:rPr>
              <a:t>resources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17429" name="pole tekstowe 21"/>
          <p:cNvSpPr txBox="1">
            <a:spLocks noChangeArrowheads="1"/>
          </p:cNvSpPr>
          <p:nvPr/>
        </p:nvSpPr>
        <p:spPr bwMode="auto">
          <a:xfrm>
            <a:off x="3972960" y="1926923"/>
            <a:ext cx="1357920" cy="250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100">
                <a:latin typeface="Calibri" pitchFamily="34" charset="0"/>
              </a:rPr>
              <a:t>Managed application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1440160" y="44624"/>
            <a:ext cx="6515100" cy="1143000"/>
          </a:xfrm>
        </p:spPr>
        <p:txBody>
          <a:bodyPr/>
          <a:lstStyle/>
          <a:p>
            <a:r>
              <a:rPr lang="pl-PL" sz="2800" smtClean="0"/>
              <a:t>Basic features of the cloud platform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a 7"/>
          <p:cNvGrpSpPr>
            <a:grpSpLocks/>
          </p:cNvGrpSpPr>
          <p:nvPr/>
        </p:nvGrpSpPr>
        <p:grpSpPr bwMode="auto">
          <a:xfrm>
            <a:off x="470881" y="4630087"/>
            <a:ext cx="5094720" cy="1893798"/>
            <a:chOff x="1439912" y="2987749"/>
            <a:chExt cx="7344816" cy="2088232"/>
          </a:xfrm>
        </p:grpSpPr>
        <p:sp>
          <p:nvSpPr>
            <p:cNvPr id="7" name="Chmurka 4"/>
            <p:cNvSpPr/>
            <p:nvPr/>
          </p:nvSpPr>
          <p:spPr>
            <a:xfrm>
              <a:off x="1439912" y="2987749"/>
              <a:ext cx="7344816" cy="208823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36" name="pole tekstowe 5"/>
            <p:cNvSpPr txBox="1">
              <a:spLocks noChangeArrowheads="1"/>
            </p:cNvSpPr>
            <p:nvPr/>
          </p:nvSpPr>
          <p:spPr bwMode="auto">
            <a:xfrm>
              <a:off x="3024086" y="3275782"/>
              <a:ext cx="4893204" cy="13744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 sz="1500" b="1"/>
                <a:t>Atomic service instance: </a:t>
              </a:r>
              <a:r>
                <a:rPr lang="pl-PL" sz="1500"/>
                <a:t>A </a:t>
              </a:r>
              <a:r>
                <a:rPr lang="pl-PL" sz="1500" i="1"/>
                <a:t>running</a:t>
              </a:r>
              <a:r>
                <a:rPr lang="pl-PL" sz="1500"/>
                <a:t> instance of an atomic service, hosted in the Cloud and capable of being directly interfaced, e.g. by the workflow management tools or VPH-Share GUIs.</a:t>
              </a:r>
            </a:p>
          </p:txBody>
        </p:sp>
        <p:sp>
          <p:nvSpPr>
            <p:cNvPr id="8237" name="pole tekstowe 6"/>
            <p:cNvSpPr txBox="1">
              <a:spLocks noChangeArrowheads="1"/>
            </p:cNvSpPr>
            <p:nvPr/>
          </p:nvSpPr>
          <p:spPr bwMode="auto">
            <a:xfrm>
              <a:off x="2661362" y="3347789"/>
              <a:ext cx="592072" cy="120478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 sz="6500">
                  <a:solidFill>
                    <a:srgbClr val="FF0000"/>
                  </a:solidFill>
                  <a:latin typeface="Gill Sans MT" pitchFamily="34" charset="0"/>
                </a:rPr>
                <a:t>!</a:t>
              </a:r>
              <a:endParaRPr lang="en-US" sz="6500">
                <a:solidFill>
                  <a:srgbClr val="FF0000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3" name="Grupa 8"/>
          <p:cNvGrpSpPr>
            <a:grpSpLocks/>
          </p:cNvGrpSpPr>
          <p:nvPr/>
        </p:nvGrpSpPr>
        <p:grpSpPr bwMode="auto">
          <a:xfrm>
            <a:off x="537121" y="881373"/>
            <a:ext cx="5094720" cy="1755545"/>
            <a:chOff x="1439912" y="2987749"/>
            <a:chExt cx="7704856" cy="1934306"/>
          </a:xfrm>
        </p:grpSpPr>
        <p:sp>
          <p:nvSpPr>
            <p:cNvPr id="11" name="Chmurka 9"/>
            <p:cNvSpPr/>
            <p:nvPr/>
          </p:nvSpPr>
          <p:spPr>
            <a:xfrm>
              <a:off x="1439912" y="2987749"/>
              <a:ext cx="7704856" cy="1934306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33" name="pole tekstowe 10"/>
            <p:cNvSpPr txBox="1">
              <a:spLocks noChangeArrowheads="1"/>
            </p:cNvSpPr>
            <p:nvPr/>
          </p:nvSpPr>
          <p:spPr bwMode="auto">
            <a:xfrm>
              <a:off x="3024090" y="3371596"/>
              <a:ext cx="4608512" cy="13734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 sz="1500" b="1"/>
                <a:t>Virtual Machine: </a:t>
              </a:r>
              <a:r>
                <a:rPr lang="pl-PL" sz="1500"/>
                <a:t>A self-contained operating system image, registered in the Cloud framework and capable of being managed by VPH-Share mechanisms.</a:t>
              </a:r>
              <a:endParaRPr lang="pl-PL" sz="1500" b="1"/>
            </a:p>
          </p:txBody>
        </p:sp>
        <p:sp>
          <p:nvSpPr>
            <p:cNvPr id="8234" name="pole tekstowe 12"/>
            <p:cNvSpPr txBox="1">
              <a:spLocks noChangeArrowheads="1"/>
            </p:cNvSpPr>
            <p:nvPr/>
          </p:nvSpPr>
          <p:spPr bwMode="auto">
            <a:xfrm>
              <a:off x="2661361" y="3371596"/>
              <a:ext cx="621095" cy="120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 sz="6500">
                  <a:solidFill>
                    <a:srgbClr val="FF0000"/>
                  </a:solidFill>
                  <a:latin typeface="Gill Sans MT" pitchFamily="34" charset="0"/>
                </a:rPr>
                <a:t>!</a:t>
              </a:r>
              <a:endParaRPr lang="en-US" sz="6500">
                <a:solidFill>
                  <a:srgbClr val="FF0000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4" name="Grupa 7"/>
          <p:cNvGrpSpPr>
            <a:grpSpLocks/>
          </p:cNvGrpSpPr>
          <p:nvPr/>
        </p:nvGrpSpPr>
        <p:grpSpPr bwMode="auto">
          <a:xfrm>
            <a:off x="537120" y="2780933"/>
            <a:ext cx="5028480" cy="1720980"/>
            <a:chOff x="1439912" y="2987749"/>
            <a:chExt cx="7344816" cy="1895612"/>
          </a:xfrm>
        </p:grpSpPr>
        <p:sp>
          <p:nvSpPr>
            <p:cNvPr id="15" name="Chmurka 14"/>
            <p:cNvSpPr/>
            <p:nvPr/>
          </p:nvSpPr>
          <p:spPr>
            <a:xfrm>
              <a:off x="1439912" y="2987749"/>
              <a:ext cx="7344816" cy="1895612"/>
            </a:xfrm>
            <a:prstGeom prst="cloud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230" name="pole tekstowe 15"/>
            <p:cNvSpPr txBox="1">
              <a:spLocks noChangeArrowheads="1"/>
            </p:cNvSpPr>
            <p:nvPr/>
          </p:nvSpPr>
          <p:spPr bwMode="auto">
            <a:xfrm>
              <a:off x="3065954" y="3275780"/>
              <a:ext cx="4608512" cy="13729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pl-PL" sz="1500" b="1"/>
                <a:t>Atomic service: </a:t>
              </a:r>
              <a:r>
                <a:rPr lang="pl-PL" sz="1500"/>
                <a:t>A VPH-Share application (or a component thereof) installed on a Virtual Machine and registered with the cloud management tools for deployment.</a:t>
              </a:r>
            </a:p>
          </p:txBody>
        </p:sp>
        <p:sp>
          <p:nvSpPr>
            <p:cNvPr id="8231" name="pole tekstowe 16"/>
            <p:cNvSpPr txBox="1">
              <a:spLocks noChangeArrowheads="1"/>
            </p:cNvSpPr>
            <p:nvPr/>
          </p:nvSpPr>
          <p:spPr bwMode="auto">
            <a:xfrm>
              <a:off x="2661362" y="3347789"/>
              <a:ext cx="599872" cy="12034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 sz="6500">
                  <a:solidFill>
                    <a:srgbClr val="FF0000"/>
                  </a:solidFill>
                  <a:latin typeface="Gill Sans MT" pitchFamily="34" charset="0"/>
                </a:rPr>
                <a:t>!</a:t>
              </a:r>
              <a:endParaRPr lang="en-US" sz="6500">
                <a:solidFill>
                  <a:srgbClr val="FF0000"/>
                </a:solidFill>
                <a:latin typeface="Gill Sans MT" pitchFamily="34" charset="0"/>
              </a:endParaRPr>
            </a:p>
          </p:txBody>
        </p:sp>
      </p:grpSp>
      <p:grpSp>
        <p:nvGrpSpPr>
          <p:cNvPr id="5" name="Grupa 19"/>
          <p:cNvGrpSpPr>
            <a:grpSpLocks/>
          </p:cNvGrpSpPr>
          <p:nvPr/>
        </p:nvGrpSpPr>
        <p:grpSpPr bwMode="auto">
          <a:xfrm>
            <a:off x="5892480" y="1077233"/>
            <a:ext cx="2220480" cy="1176604"/>
            <a:chOff x="7416576" y="1043533"/>
            <a:chExt cx="2448272" cy="1296144"/>
          </a:xfrm>
        </p:grpSpPr>
        <p:sp>
          <p:nvSpPr>
            <p:cNvPr id="19" name="Prostokąt zaokrąglony 17"/>
            <p:cNvSpPr/>
            <p:nvPr/>
          </p:nvSpPr>
          <p:spPr>
            <a:xfrm>
              <a:off x="7416576" y="1043533"/>
              <a:ext cx="2448272" cy="1296144"/>
            </a:xfrm>
            <a:prstGeom prst="roundRect">
              <a:avLst>
                <a:gd name="adj" fmla="val 791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l-PL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8228" name="pole tekstowe 18"/>
            <p:cNvSpPr txBox="1">
              <a:spLocks noChangeArrowheads="1"/>
            </p:cNvSpPr>
            <p:nvPr/>
          </p:nvSpPr>
          <p:spPr bwMode="auto">
            <a:xfrm>
              <a:off x="8136656" y="1043533"/>
              <a:ext cx="986591" cy="4068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/>
                <a:t>Raw OS</a:t>
              </a:r>
              <a:endParaRPr lang="en-US"/>
            </a:p>
          </p:txBody>
        </p:sp>
      </p:grpSp>
      <p:grpSp>
        <p:nvGrpSpPr>
          <p:cNvPr id="6" name="Grupa 58"/>
          <p:cNvGrpSpPr>
            <a:grpSpLocks/>
          </p:cNvGrpSpPr>
          <p:nvPr/>
        </p:nvGrpSpPr>
        <p:grpSpPr bwMode="auto">
          <a:xfrm>
            <a:off x="5892480" y="2845739"/>
            <a:ext cx="2220480" cy="1503759"/>
            <a:chOff x="7272560" y="3419796"/>
            <a:chExt cx="2448272" cy="1656301"/>
          </a:xfrm>
        </p:grpSpPr>
        <p:grpSp>
          <p:nvGrpSpPr>
            <p:cNvPr id="8" name="Grupa 20"/>
            <p:cNvGrpSpPr>
              <a:grpSpLocks/>
            </p:cNvGrpSpPr>
            <p:nvPr/>
          </p:nvGrpSpPr>
          <p:grpSpPr bwMode="auto">
            <a:xfrm>
              <a:off x="7272560" y="3419796"/>
              <a:ext cx="2448272" cy="1295959"/>
              <a:chOff x="7416576" y="1043532"/>
              <a:chExt cx="2448272" cy="1295959"/>
            </a:xfrm>
          </p:grpSpPr>
          <p:sp>
            <p:nvSpPr>
              <p:cNvPr id="32" name="Prostokąt zaokrąglony 21"/>
              <p:cNvSpPr/>
              <p:nvPr/>
            </p:nvSpPr>
            <p:spPr>
              <a:xfrm>
                <a:off x="7416576" y="1043532"/>
                <a:ext cx="2448272" cy="1295959"/>
              </a:xfrm>
              <a:prstGeom prst="roundRect">
                <a:avLst>
                  <a:gd name="adj" fmla="val 791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l-PL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8226" name="pole tekstowe 22"/>
              <p:cNvSpPr txBox="1">
                <a:spLocks noChangeArrowheads="1"/>
              </p:cNvSpPr>
              <p:nvPr/>
            </p:nvSpPr>
            <p:spPr bwMode="auto">
              <a:xfrm>
                <a:off x="8303506" y="1043532"/>
                <a:ext cx="488170" cy="4067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l-PL"/>
                  <a:t>OS</a:t>
                </a:r>
                <a:endParaRPr lang="en-US"/>
              </a:p>
            </p:txBody>
          </p:sp>
        </p:grpSp>
        <p:sp>
          <p:nvSpPr>
            <p:cNvPr id="23" name="Prostokąt zaokrąglony 23"/>
            <p:cNvSpPr/>
            <p:nvPr/>
          </p:nvSpPr>
          <p:spPr>
            <a:xfrm>
              <a:off x="7417043" y="3851253"/>
              <a:ext cx="2159306" cy="793120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l-PL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8217" name="pole tekstowe 24"/>
            <p:cNvSpPr txBox="1">
              <a:spLocks noChangeArrowheads="1"/>
            </p:cNvSpPr>
            <p:nvPr/>
          </p:nvSpPr>
          <p:spPr bwMode="auto">
            <a:xfrm>
              <a:off x="7603800" y="3923852"/>
              <a:ext cx="1830512" cy="7118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l-PL"/>
                <a:t>VPH-Share app.</a:t>
              </a:r>
            </a:p>
            <a:p>
              <a:pPr algn="ctr"/>
              <a:r>
                <a:rPr lang="pl-PL"/>
                <a:t>(or component)</a:t>
              </a:r>
              <a:endParaRPr lang="en-US"/>
            </a:p>
          </p:txBody>
        </p:sp>
        <p:grpSp>
          <p:nvGrpSpPr>
            <p:cNvPr id="9" name="Grupa 38"/>
            <p:cNvGrpSpPr>
              <a:grpSpLocks/>
            </p:cNvGrpSpPr>
            <p:nvPr/>
          </p:nvGrpSpPr>
          <p:grpSpPr bwMode="auto">
            <a:xfrm>
              <a:off x="7704608" y="4643933"/>
              <a:ext cx="144016" cy="360040"/>
              <a:chOff x="7776616" y="4643933"/>
              <a:chExt cx="144016" cy="360040"/>
            </a:xfrm>
          </p:grpSpPr>
          <p:cxnSp>
            <p:nvCxnSpPr>
              <p:cNvPr id="30" name="Łącznik prosty 26"/>
              <p:cNvCxnSpPr>
                <a:endCxn id="31" idx="0"/>
              </p:cNvCxnSpPr>
              <p:nvPr/>
            </p:nvCxnSpPr>
            <p:spPr>
              <a:xfrm rot="5400000">
                <a:off x="7741600" y="4752238"/>
                <a:ext cx="215729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a 27"/>
              <p:cNvSpPr/>
              <p:nvPr/>
            </p:nvSpPr>
            <p:spPr>
              <a:xfrm>
                <a:off x="7776429" y="4860102"/>
                <a:ext cx="144483" cy="1443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l-PL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0" name="Grupa 39"/>
            <p:cNvGrpSpPr>
              <a:grpSpLocks/>
            </p:cNvGrpSpPr>
            <p:nvPr/>
          </p:nvGrpSpPr>
          <p:grpSpPr bwMode="auto">
            <a:xfrm>
              <a:off x="7920632" y="4643933"/>
              <a:ext cx="144016" cy="360040"/>
              <a:chOff x="7776616" y="4643933"/>
              <a:chExt cx="144016" cy="360040"/>
            </a:xfrm>
          </p:grpSpPr>
          <p:cxnSp>
            <p:nvCxnSpPr>
              <p:cNvPr id="28" name="Łącznik prosty 40"/>
              <p:cNvCxnSpPr>
                <a:endCxn id="29" idx="0"/>
              </p:cNvCxnSpPr>
              <p:nvPr/>
            </p:nvCxnSpPr>
            <p:spPr>
              <a:xfrm rot="5400000">
                <a:off x="7741507" y="4752238"/>
                <a:ext cx="215729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Elipsa 41"/>
              <p:cNvSpPr/>
              <p:nvPr/>
            </p:nvSpPr>
            <p:spPr>
              <a:xfrm>
                <a:off x="7776336" y="4860102"/>
                <a:ext cx="144483" cy="144348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l-PL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8220" name="pole tekstowe 42"/>
            <p:cNvSpPr txBox="1">
              <a:spLocks noChangeArrowheads="1"/>
            </p:cNvSpPr>
            <p:nvPr/>
          </p:nvSpPr>
          <p:spPr bwMode="auto">
            <a:xfrm>
              <a:off x="8021831" y="4787949"/>
              <a:ext cx="1025475" cy="2881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 sz="1100"/>
                <a:t>External APIs</a:t>
              </a:r>
              <a:endParaRPr lang="en-US" sz="1100"/>
            </a:p>
          </p:txBody>
        </p:sp>
      </p:grpSp>
      <p:grpSp>
        <p:nvGrpSpPr>
          <p:cNvPr id="12" name="Grupa 57"/>
          <p:cNvGrpSpPr>
            <a:grpSpLocks/>
          </p:cNvGrpSpPr>
          <p:nvPr/>
        </p:nvGrpSpPr>
        <p:grpSpPr bwMode="auto">
          <a:xfrm>
            <a:off x="5761441" y="4509114"/>
            <a:ext cx="2468160" cy="1829232"/>
            <a:chOff x="6984528" y="5147989"/>
            <a:chExt cx="2720302" cy="2016598"/>
          </a:xfrm>
        </p:grpSpPr>
        <p:grpSp>
          <p:nvGrpSpPr>
            <p:cNvPr id="13" name="Grupa 43"/>
            <p:cNvGrpSpPr>
              <a:grpSpLocks/>
            </p:cNvGrpSpPr>
            <p:nvPr/>
          </p:nvGrpSpPr>
          <p:grpSpPr bwMode="auto">
            <a:xfrm>
              <a:off x="7128954" y="5508388"/>
              <a:ext cx="2447320" cy="1295534"/>
              <a:chOff x="7416986" y="1043892"/>
              <a:chExt cx="2447320" cy="1295534"/>
            </a:xfrm>
          </p:grpSpPr>
          <p:sp>
            <p:nvSpPr>
              <p:cNvPr id="47" name="Prostokąt zaokrąglony 44"/>
              <p:cNvSpPr/>
              <p:nvPr/>
            </p:nvSpPr>
            <p:spPr>
              <a:xfrm>
                <a:off x="7416986" y="1043892"/>
                <a:ext cx="2447320" cy="1295534"/>
              </a:xfrm>
              <a:prstGeom prst="roundRect">
                <a:avLst>
                  <a:gd name="adj" fmla="val 7917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l-PL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  <p:sp>
            <p:nvSpPr>
              <p:cNvPr id="8214" name="pole tekstowe 45"/>
              <p:cNvSpPr txBox="1">
                <a:spLocks noChangeArrowheads="1"/>
              </p:cNvSpPr>
              <p:nvPr/>
            </p:nvSpPr>
            <p:spPr bwMode="auto">
              <a:xfrm>
                <a:off x="8424688" y="1095217"/>
                <a:ext cx="487980" cy="407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pl-PL"/>
                  <a:t>OS</a:t>
                </a:r>
                <a:endParaRPr lang="en-US"/>
              </a:p>
            </p:txBody>
          </p:sp>
        </p:grpSp>
        <p:sp>
          <p:nvSpPr>
            <p:cNvPr id="36" name="Prostokąt zaokrąglony 46"/>
            <p:cNvSpPr/>
            <p:nvPr/>
          </p:nvSpPr>
          <p:spPr>
            <a:xfrm>
              <a:off x="7271794" y="5940233"/>
              <a:ext cx="2161640" cy="792245"/>
            </a:xfrm>
            <a:prstGeom prst="roundRect">
              <a:avLst/>
            </a:prstGeom>
            <a:solidFill>
              <a:srgbClr val="FFFF00">
                <a:alpha val="25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l-PL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8203" name="pole tekstowe 47"/>
            <p:cNvSpPr txBox="1">
              <a:spLocks noChangeArrowheads="1"/>
            </p:cNvSpPr>
            <p:nvPr/>
          </p:nvSpPr>
          <p:spPr bwMode="auto">
            <a:xfrm>
              <a:off x="7460139" y="6012087"/>
              <a:ext cx="1829800" cy="7125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pl-PL"/>
                <a:t>VPH-Share app.</a:t>
              </a:r>
            </a:p>
            <a:p>
              <a:pPr algn="ctr"/>
              <a:r>
                <a:rPr lang="pl-PL"/>
                <a:t>(or component)</a:t>
              </a:r>
              <a:endParaRPr lang="en-US"/>
            </a:p>
          </p:txBody>
        </p:sp>
        <p:grpSp>
          <p:nvGrpSpPr>
            <p:cNvPr id="14" name="Grupa 48"/>
            <p:cNvGrpSpPr>
              <a:grpSpLocks/>
            </p:cNvGrpSpPr>
            <p:nvPr/>
          </p:nvGrpSpPr>
          <p:grpSpPr bwMode="auto">
            <a:xfrm>
              <a:off x="7560592" y="6732165"/>
              <a:ext cx="144016" cy="360040"/>
              <a:chOff x="7776616" y="4643933"/>
              <a:chExt cx="144016" cy="360040"/>
            </a:xfrm>
          </p:grpSpPr>
          <p:cxnSp>
            <p:nvCxnSpPr>
              <p:cNvPr id="45" name="Łącznik prosty 49"/>
              <p:cNvCxnSpPr>
                <a:endCxn id="46" idx="0"/>
              </p:cNvCxnSpPr>
              <p:nvPr/>
            </p:nvCxnSpPr>
            <p:spPr>
              <a:xfrm rot="5400000">
                <a:off x="7741717" y="4752207"/>
                <a:ext cx="215922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ipsa 50"/>
              <p:cNvSpPr/>
              <p:nvPr/>
            </p:nvSpPr>
            <p:spPr>
              <a:xfrm>
                <a:off x="7776671" y="4860168"/>
                <a:ext cx="144427" cy="14447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l-PL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grpSp>
          <p:nvGrpSpPr>
            <p:cNvPr id="16" name="Grupa 51"/>
            <p:cNvGrpSpPr>
              <a:grpSpLocks/>
            </p:cNvGrpSpPr>
            <p:nvPr/>
          </p:nvGrpSpPr>
          <p:grpSpPr bwMode="auto">
            <a:xfrm>
              <a:off x="7776616" y="6732165"/>
              <a:ext cx="144016" cy="360040"/>
              <a:chOff x="7776616" y="4643933"/>
              <a:chExt cx="144016" cy="360040"/>
            </a:xfrm>
          </p:grpSpPr>
          <p:cxnSp>
            <p:nvCxnSpPr>
              <p:cNvPr id="43" name="Łącznik prosty 52"/>
              <p:cNvCxnSpPr>
                <a:endCxn id="44" idx="0"/>
              </p:cNvCxnSpPr>
              <p:nvPr/>
            </p:nvCxnSpPr>
            <p:spPr>
              <a:xfrm rot="5400000">
                <a:off x="7741540" y="4752207"/>
                <a:ext cx="215922" cy="0"/>
              </a:xfrm>
              <a:prstGeom prst="line">
                <a:avLst/>
              </a:prstGeom>
              <a:ln w="19050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Elipsa 53"/>
              <p:cNvSpPr/>
              <p:nvPr/>
            </p:nvSpPr>
            <p:spPr>
              <a:xfrm>
                <a:off x="7776494" y="4860168"/>
                <a:ext cx="144427" cy="144477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pl-PL">
                  <a:solidFill>
                    <a:srgbClr val="FFFFFF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8206" name="pole tekstowe 54"/>
            <p:cNvSpPr txBox="1">
              <a:spLocks noChangeArrowheads="1"/>
            </p:cNvSpPr>
            <p:nvPr/>
          </p:nvSpPr>
          <p:spPr bwMode="auto">
            <a:xfrm>
              <a:off x="7877815" y="6876181"/>
              <a:ext cx="1025076" cy="2884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 sz="1100"/>
                <a:t>External APIs</a:t>
              </a:r>
              <a:endParaRPr lang="en-US" sz="1100"/>
            </a:p>
          </p:txBody>
        </p:sp>
        <p:sp>
          <p:nvSpPr>
            <p:cNvPr id="41" name="Prostokąt zaokrąglony 55"/>
            <p:cNvSpPr/>
            <p:nvPr/>
          </p:nvSpPr>
          <p:spPr>
            <a:xfrm>
              <a:off x="6984528" y="5147989"/>
              <a:ext cx="2720302" cy="1728966"/>
            </a:xfrm>
            <a:prstGeom prst="roundRect">
              <a:avLst>
                <a:gd name="adj" fmla="val 791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pl-PL">
                <a:solidFill>
                  <a:srgbClr val="FFFFFF"/>
                </a:solidFill>
                <a:cs typeface="Arial" pitchFamily="34" charset="0"/>
              </a:endParaRPr>
            </a:p>
          </p:txBody>
        </p:sp>
        <p:sp>
          <p:nvSpPr>
            <p:cNvPr id="8208" name="pole tekstowe 56"/>
            <p:cNvSpPr txBox="1">
              <a:spLocks noChangeArrowheads="1"/>
            </p:cNvSpPr>
            <p:nvPr/>
          </p:nvSpPr>
          <p:spPr bwMode="auto">
            <a:xfrm>
              <a:off x="7726751" y="5147990"/>
              <a:ext cx="1308464" cy="407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/>
                <a:t>Cloud host</a:t>
              </a:r>
              <a:endParaRPr lang="en-US"/>
            </a:p>
          </p:txBody>
        </p:sp>
      </p:grpSp>
      <p:sp>
        <p:nvSpPr>
          <p:cNvPr id="48" name="Title 1"/>
          <p:cNvSpPr>
            <a:spLocks noGrp="1"/>
          </p:cNvSpPr>
          <p:nvPr>
            <p:ph type="title"/>
          </p:nvPr>
        </p:nvSpPr>
        <p:spPr>
          <a:xfrm>
            <a:off x="1440160" y="44624"/>
            <a:ext cx="6515100" cy="836749"/>
          </a:xfrm>
        </p:spPr>
        <p:txBody>
          <a:bodyPr/>
          <a:lstStyle/>
          <a:p>
            <a:r>
              <a:rPr lang="pl-PL" sz="2800" smtClean="0"/>
              <a:t>A (very) short glossary</a:t>
            </a: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0160" y="44624"/>
            <a:ext cx="6515100" cy="1143000"/>
          </a:xfrm>
        </p:spPr>
        <p:txBody>
          <a:bodyPr/>
          <a:lstStyle/>
          <a:p>
            <a:r>
              <a:rPr lang="pl-PL" sz="2800" smtClean="0"/>
              <a:t>The VPH-Share Cloud Platform: a Generic Solution for VPH Application Deployment</a:t>
            </a:r>
            <a:endParaRPr lang="en-US" sz="2800" dirty="0" smtClean="0"/>
          </a:p>
        </p:txBody>
      </p:sp>
      <p:sp>
        <p:nvSpPr>
          <p:cNvPr id="25" name="Prostokąt zaokrąglony 24"/>
          <p:cNvSpPr/>
          <p:nvPr/>
        </p:nvSpPr>
        <p:spPr bwMode="auto">
          <a:xfrm>
            <a:off x="486605" y="2780930"/>
            <a:ext cx="2069171" cy="1777676"/>
          </a:xfrm>
          <a:prstGeom prst="roundRect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upa 289"/>
          <p:cNvGrpSpPr>
            <a:grpSpLocks/>
          </p:cNvGrpSpPr>
          <p:nvPr/>
        </p:nvGrpSpPr>
        <p:grpSpPr bwMode="auto">
          <a:xfrm>
            <a:off x="820927" y="2636912"/>
            <a:ext cx="1537886" cy="277000"/>
            <a:chOff x="2392910" y="1835620"/>
            <a:chExt cx="2191279" cy="305238"/>
          </a:xfrm>
        </p:grpSpPr>
        <p:sp>
          <p:nvSpPr>
            <p:cNvPr id="21" name="Prostokąt zaokrąglony 20"/>
            <p:cNvSpPr/>
            <p:nvPr/>
          </p:nvSpPr>
          <p:spPr bwMode="auto">
            <a:xfrm>
              <a:off x="2392910" y="1835620"/>
              <a:ext cx="2061519" cy="3052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pole tekstowe 291"/>
            <p:cNvSpPr txBox="1">
              <a:spLocks noChangeArrowheads="1"/>
            </p:cNvSpPr>
            <p:nvPr/>
          </p:nvSpPr>
          <p:spPr bwMode="auto">
            <a:xfrm>
              <a:off x="2402397" y="1835620"/>
              <a:ext cx="2181792" cy="288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l-PL" sz="1100">
                  <a:latin typeface="Calibri" pitchFamily="34" charset="0"/>
                </a:rPr>
                <a:t>VPH-Share Master </a:t>
              </a:r>
              <a:r>
                <a:rPr lang="pl-PL" sz="1100" smtClean="0">
                  <a:latin typeface="Calibri" pitchFamily="34" charset="0"/>
                </a:rPr>
                <a:t>Int.</a:t>
              </a:r>
              <a:endParaRPr lang="en-US" sz="1100">
                <a:latin typeface="Calibri" pitchFamily="34" charset="0"/>
              </a:endParaRPr>
            </a:p>
          </p:txBody>
        </p:sp>
      </p:grpSp>
      <p:sp>
        <p:nvSpPr>
          <p:cNvPr id="30" name="Prostokąt zaokrąglony 300"/>
          <p:cNvSpPr/>
          <p:nvPr/>
        </p:nvSpPr>
        <p:spPr bwMode="auto">
          <a:xfrm>
            <a:off x="802503" y="3330570"/>
            <a:ext cx="1419327" cy="253033"/>
          </a:xfrm>
          <a:prstGeom prst="roundRect">
            <a:avLst>
              <a:gd name="adj" fmla="val 1194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upa 192"/>
          <p:cNvGrpSpPr/>
          <p:nvPr/>
        </p:nvGrpSpPr>
        <p:grpSpPr>
          <a:xfrm>
            <a:off x="1187624" y="1340768"/>
            <a:ext cx="705414" cy="779290"/>
            <a:chOff x="1155891" y="1263986"/>
            <a:chExt cx="705414" cy="779290"/>
          </a:xfrm>
        </p:grpSpPr>
        <p:sp>
          <p:nvSpPr>
            <p:cNvPr id="110" name="pole tekstowe 196"/>
            <p:cNvSpPr txBox="1">
              <a:spLocks noChangeArrowheads="1"/>
            </p:cNvSpPr>
            <p:nvPr/>
          </p:nvSpPr>
          <p:spPr bwMode="auto">
            <a:xfrm>
              <a:off x="1155891" y="1797055"/>
              <a:ext cx="7054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000">
                  <a:latin typeface="Calibri" pitchFamily="34" charset="0"/>
                </a:rPr>
                <a:t>Admin</a:t>
              </a:r>
            </a:p>
          </p:txBody>
        </p:sp>
        <p:sp>
          <p:nvSpPr>
            <p:cNvPr id="111" name="Prostokąt zaokrąglony 110"/>
            <p:cNvSpPr/>
            <p:nvPr/>
          </p:nvSpPr>
          <p:spPr bwMode="auto">
            <a:xfrm>
              <a:off x="1210066" y="1263986"/>
              <a:ext cx="591840" cy="770480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13" name="Obraz 198" descr="admin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0491" y="1335258"/>
              <a:ext cx="357777" cy="47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upa 190"/>
          <p:cNvGrpSpPr/>
          <p:nvPr/>
        </p:nvGrpSpPr>
        <p:grpSpPr>
          <a:xfrm>
            <a:off x="476984" y="1340768"/>
            <a:ext cx="710640" cy="771722"/>
            <a:chOff x="795346" y="2093513"/>
            <a:chExt cx="710640" cy="771722"/>
          </a:xfrm>
        </p:grpSpPr>
        <p:sp>
          <p:nvSpPr>
            <p:cNvPr id="103" name="pole tekstowe 191"/>
            <p:cNvSpPr txBox="1">
              <a:spLocks noChangeArrowheads="1"/>
            </p:cNvSpPr>
            <p:nvPr/>
          </p:nvSpPr>
          <p:spPr bwMode="auto">
            <a:xfrm>
              <a:off x="795346" y="2626708"/>
              <a:ext cx="710640" cy="238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950">
                  <a:latin typeface="Calibri" pitchFamily="34" charset="0"/>
                </a:rPr>
                <a:t>Developer</a:t>
              </a:r>
            </a:p>
          </p:txBody>
        </p:sp>
        <p:sp>
          <p:nvSpPr>
            <p:cNvPr id="104" name="Prostokąt zaokrąglony 103"/>
            <p:cNvSpPr/>
            <p:nvPr/>
          </p:nvSpPr>
          <p:spPr bwMode="auto">
            <a:xfrm>
              <a:off x="854385" y="2093513"/>
              <a:ext cx="593280" cy="770480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14" name="Obraz 199" descr="admin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7032" y="2171020"/>
              <a:ext cx="357777" cy="45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Grupa 191"/>
          <p:cNvGrpSpPr/>
          <p:nvPr/>
        </p:nvGrpSpPr>
        <p:grpSpPr>
          <a:xfrm>
            <a:off x="1935189" y="1340768"/>
            <a:ext cx="652320" cy="779416"/>
            <a:chOff x="1564306" y="2093513"/>
            <a:chExt cx="652320" cy="779416"/>
          </a:xfrm>
        </p:grpSpPr>
        <p:sp>
          <p:nvSpPr>
            <p:cNvPr id="105" name="Prostokąt zaokrąglony 104"/>
            <p:cNvSpPr/>
            <p:nvPr/>
          </p:nvSpPr>
          <p:spPr bwMode="auto">
            <a:xfrm>
              <a:off x="1564306" y="2093513"/>
              <a:ext cx="593280" cy="770480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pole tekstowe 194"/>
            <p:cNvSpPr txBox="1">
              <a:spLocks noChangeArrowheads="1"/>
            </p:cNvSpPr>
            <p:nvPr/>
          </p:nvSpPr>
          <p:spPr bwMode="auto">
            <a:xfrm>
              <a:off x="1564770" y="2626708"/>
              <a:ext cx="6518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000">
                  <a:latin typeface="Calibri" pitchFamily="34" charset="0"/>
                </a:rPr>
                <a:t>Scientist</a:t>
              </a:r>
            </a:p>
          </p:txBody>
        </p:sp>
        <p:pic>
          <p:nvPicPr>
            <p:cNvPr id="115" name="Obraz 200" descr="admin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07933" y="2171020"/>
              <a:ext cx="356632" cy="45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8" name="pole tekstowe 303"/>
          <p:cNvSpPr txBox="1">
            <a:spLocks noChangeArrowheads="1"/>
          </p:cNvSpPr>
          <p:nvPr/>
        </p:nvSpPr>
        <p:spPr bwMode="auto">
          <a:xfrm>
            <a:off x="755777" y="3330570"/>
            <a:ext cx="1512779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Development Mode</a:t>
            </a:r>
            <a:endParaRPr lang="pl-PL" sz="1100">
              <a:latin typeface="Calibri" pitchFamily="34" charset="0"/>
            </a:endParaRPr>
          </a:p>
        </p:txBody>
      </p:sp>
      <p:sp>
        <p:nvSpPr>
          <p:cNvPr id="136" name="Prostokąt zaokrąglony 135"/>
          <p:cNvSpPr/>
          <p:nvPr/>
        </p:nvSpPr>
        <p:spPr bwMode="auto">
          <a:xfrm>
            <a:off x="4389864" y="2348880"/>
            <a:ext cx="3422496" cy="1512168"/>
          </a:xfrm>
          <a:prstGeom prst="roundRect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upa 289"/>
          <p:cNvGrpSpPr>
            <a:grpSpLocks/>
          </p:cNvGrpSpPr>
          <p:nvPr/>
        </p:nvGrpSpPr>
        <p:grpSpPr bwMode="auto">
          <a:xfrm>
            <a:off x="5122346" y="2204864"/>
            <a:ext cx="2133010" cy="277000"/>
            <a:chOff x="2392910" y="1835620"/>
            <a:chExt cx="3039251" cy="305238"/>
          </a:xfrm>
        </p:grpSpPr>
        <p:sp>
          <p:nvSpPr>
            <p:cNvPr id="138" name="Prostokąt zaokrąglony 137"/>
            <p:cNvSpPr/>
            <p:nvPr/>
          </p:nvSpPr>
          <p:spPr bwMode="auto">
            <a:xfrm>
              <a:off x="2392910" y="1835620"/>
              <a:ext cx="2806889" cy="3052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9" name="pole tekstowe 291"/>
            <p:cNvSpPr txBox="1">
              <a:spLocks noChangeArrowheads="1"/>
            </p:cNvSpPr>
            <p:nvPr/>
          </p:nvSpPr>
          <p:spPr bwMode="auto">
            <a:xfrm>
              <a:off x="2429555" y="1835621"/>
              <a:ext cx="3002606" cy="288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l-PL" sz="1100" smtClean="0">
                  <a:latin typeface="Calibri" pitchFamily="34" charset="0"/>
                </a:rPr>
                <a:t>VPH-Share Core Services Host</a:t>
              </a:r>
              <a:endParaRPr lang="en-US" sz="1100">
                <a:latin typeface="Calibri" pitchFamily="34" charset="0"/>
              </a:endParaRPr>
            </a:p>
          </p:txBody>
        </p:sp>
      </p:grpSp>
      <p:grpSp>
        <p:nvGrpSpPr>
          <p:cNvPr id="7" name="Grupa 206"/>
          <p:cNvGrpSpPr/>
          <p:nvPr/>
        </p:nvGrpSpPr>
        <p:grpSpPr>
          <a:xfrm>
            <a:off x="589569" y="2192192"/>
            <a:ext cx="1908213" cy="432048"/>
            <a:chOff x="589569" y="2492896"/>
            <a:chExt cx="1908213" cy="432048"/>
          </a:xfrm>
        </p:grpSpPr>
        <p:cxnSp>
          <p:nvCxnSpPr>
            <p:cNvPr id="194" name="Łącznik prosty 84"/>
            <p:cNvCxnSpPr/>
            <p:nvPr/>
          </p:nvCxnSpPr>
          <p:spPr>
            <a:xfrm>
              <a:off x="1495023" y="2492896"/>
              <a:ext cx="0" cy="432048"/>
            </a:xfrm>
            <a:prstGeom prst="straightConnector1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Łącznik prosty 196"/>
            <p:cNvCxnSpPr/>
            <p:nvPr/>
          </p:nvCxnSpPr>
          <p:spPr>
            <a:xfrm>
              <a:off x="589569" y="2492896"/>
              <a:ext cx="1908213" cy="0"/>
            </a:xfrm>
            <a:prstGeom prst="line">
              <a:avLst/>
            </a:prstGeom>
            <a:ln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upa 132"/>
          <p:cNvGrpSpPr/>
          <p:nvPr/>
        </p:nvGrpSpPr>
        <p:grpSpPr>
          <a:xfrm>
            <a:off x="3286424" y="4258097"/>
            <a:ext cx="3240360" cy="2088230"/>
            <a:chOff x="4499992" y="4221090"/>
            <a:chExt cx="3240360" cy="2088230"/>
          </a:xfrm>
        </p:grpSpPr>
        <p:sp>
          <p:nvSpPr>
            <p:cNvPr id="183" name="Prostokąt zaokrąglony 182"/>
            <p:cNvSpPr/>
            <p:nvPr/>
          </p:nvSpPr>
          <p:spPr bwMode="auto">
            <a:xfrm>
              <a:off x="4572000" y="4365105"/>
              <a:ext cx="3168352" cy="1944215"/>
            </a:xfrm>
            <a:prstGeom prst="roundRect">
              <a:avLst>
                <a:gd name="adj" fmla="val 230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9" name="Grupa 289"/>
            <p:cNvGrpSpPr>
              <a:grpSpLocks/>
            </p:cNvGrpSpPr>
            <p:nvPr/>
          </p:nvGrpSpPr>
          <p:grpSpPr bwMode="auto">
            <a:xfrm>
              <a:off x="4848500" y="4221090"/>
              <a:ext cx="2891852" cy="277000"/>
              <a:chOff x="2017928" y="1835621"/>
              <a:chExt cx="4120497" cy="305238"/>
            </a:xfrm>
          </p:grpSpPr>
          <p:sp>
            <p:nvSpPr>
              <p:cNvPr id="186" name="Prostokąt zaokrąglony 185"/>
              <p:cNvSpPr/>
              <p:nvPr/>
            </p:nvSpPr>
            <p:spPr bwMode="auto">
              <a:xfrm>
                <a:off x="2034360" y="1835621"/>
                <a:ext cx="3710090" cy="3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87" name="pole tekstowe 291"/>
              <p:cNvSpPr txBox="1">
                <a:spLocks noChangeArrowheads="1"/>
              </p:cNvSpPr>
              <p:nvPr/>
            </p:nvSpPr>
            <p:spPr bwMode="auto">
              <a:xfrm>
                <a:off x="2017928" y="1835621"/>
                <a:ext cx="4120497" cy="288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l-PL" sz="1100" smtClean="0">
                    <a:latin typeface="Calibri" pitchFamily="34" charset="0"/>
                  </a:rPr>
                  <a:t>OpenStack/Nova Computational Cloud Site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  <p:grpSp>
          <p:nvGrpSpPr>
            <p:cNvPr id="10" name="Grupa 111"/>
            <p:cNvGrpSpPr/>
            <p:nvPr/>
          </p:nvGrpSpPr>
          <p:grpSpPr>
            <a:xfrm>
              <a:off x="5436096" y="4581129"/>
              <a:ext cx="2304256" cy="1584176"/>
              <a:chOff x="5436096" y="4437112"/>
              <a:chExt cx="2304256" cy="1584176"/>
            </a:xfrm>
          </p:grpSpPr>
          <p:grpSp>
            <p:nvGrpSpPr>
              <p:cNvPr id="11" name="Grupa 58"/>
              <p:cNvGrpSpPr/>
              <p:nvPr/>
            </p:nvGrpSpPr>
            <p:grpSpPr>
              <a:xfrm>
                <a:off x="5436096" y="4437112"/>
                <a:ext cx="683554" cy="765443"/>
                <a:chOff x="6498287" y="4563035"/>
                <a:chExt cx="683554" cy="765443"/>
              </a:xfrm>
            </p:grpSpPr>
            <p:sp>
              <p:nvSpPr>
                <p:cNvPr id="219" name="Prostokąt zaokrąglony 218"/>
                <p:cNvSpPr/>
                <p:nvPr/>
              </p:nvSpPr>
              <p:spPr>
                <a:xfrm>
                  <a:off x="6588224" y="4563035"/>
                  <a:ext cx="504056" cy="765443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87" name="Obraz 86" descr="1368547005_server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660232" y="4581128"/>
                  <a:ext cx="365760" cy="365760"/>
                </a:xfrm>
                <a:prstGeom prst="rect">
                  <a:avLst/>
                </a:prstGeom>
              </p:spPr>
            </p:pic>
            <p:sp>
              <p:nvSpPr>
                <p:cNvPr id="88" name="pole tekstowe 303"/>
                <p:cNvSpPr txBox="1">
                  <a:spLocks noChangeArrowheads="1"/>
                </p:cNvSpPr>
                <p:nvPr/>
              </p:nvSpPr>
              <p:spPr bwMode="auto">
                <a:xfrm>
                  <a:off x="6498287" y="4897204"/>
                  <a:ext cx="683554" cy="422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82945" tIns="41473" rIns="82945" bIns="41473">
                  <a:spAutoFit/>
                </a:bodyPr>
                <a:lstStyle/>
                <a:p>
                  <a:pPr algn="ctr"/>
                  <a:r>
                    <a:rPr lang="pl-PL" sz="1100" smtClean="0">
                      <a:latin typeface="Calibri" pitchFamily="34" charset="0"/>
                    </a:rPr>
                    <a:t>Worker Node</a:t>
                  </a:r>
                </a:p>
              </p:txBody>
            </p:sp>
          </p:grpSp>
          <p:grpSp>
            <p:nvGrpSpPr>
              <p:cNvPr id="12" name="Grupa 59"/>
              <p:cNvGrpSpPr/>
              <p:nvPr/>
            </p:nvGrpSpPr>
            <p:grpSpPr>
              <a:xfrm>
                <a:off x="5976302" y="4437112"/>
                <a:ext cx="683554" cy="765443"/>
                <a:chOff x="6498287" y="4563035"/>
                <a:chExt cx="683554" cy="765443"/>
              </a:xfrm>
            </p:grpSpPr>
            <p:sp>
              <p:nvSpPr>
                <p:cNvPr id="61" name="Prostokąt zaokrąglony 60"/>
                <p:cNvSpPr/>
                <p:nvPr/>
              </p:nvSpPr>
              <p:spPr>
                <a:xfrm>
                  <a:off x="6588224" y="4563035"/>
                  <a:ext cx="504056" cy="765443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2" name="Obraz 61" descr="1368547005_server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660232" y="4581128"/>
                  <a:ext cx="365760" cy="365760"/>
                </a:xfrm>
                <a:prstGeom prst="rect">
                  <a:avLst/>
                </a:prstGeom>
              </p:spPr>
            </p:pic>
            <p:sp>
              <p:nvSpPr>
                <p:cNvPr id="63" name="pole tekstowe 303"/>
                <p:cNvSpPr txBox="1">
                  <a:spLocks noChangeArrowheads="1"/>
                </p:cNvSpPr>
                <p:nvPr/>
              </p:nvSpPr>
              <p:spPr bwMode="auto">
                <a:xfrm>
                  <a:off x="6498287" y="4897204"/>
                  <a:ext cx="683554" cy="422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82945" tIns="41473" rIns="82945" bIns="41473">
                  <a:spAutoFit/>
                </a:bodyPr>
                <a:lstStyle/>
                <a:p>
                  <a:pPr algn="ctr"/>
                  <a:r>
                    <a:rPr lang="pl-PL" sz="1100" smtClean="0">
                      <a:latin typeface="Calibri" pitchFamily="34" charset="0"/>
                    </a:rPr>
                    <a:t>Worker Node</a:t>
                  </a:r>
                </a:p>
              </p:txBody>
            </p:sp>
          </p:grpSp>
          <p:grpSp>
            <p:nvGrpSpPr>
              <p:cNvPr id="13" name="Grupa 63"/>
              <p:cNvGrpSpPr/>
              <p:nvPr/>
            </p:nvGrpSpPr>
            <p:grpSpPr>
              <a:xfrm>
                <a:off x="6516216" y="4438243"/>
                <a:ext cx="683554" cy="765443"/>
                <a:chOff x="6498287" y="4563035"/>
                <a:chExt cx="683554" cy="765443"/>
              </a:xfrm>
            </p:grpSpPr>
            <p:sp>
              <p:nvSpPr>
                <p:cNvPr id="65" name="Prostokąt zaokrąglony 64"/>
                <p:cNvSpPr/>
                <p:nvPr/>
              </p:nvSpPr>
              <p:spPr>
                <a:xfrm>
                  <a:off x="6588224" y="4563035"/>
                  <a:ext cx="504056" cy="765443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66" name="Obraz 65" descr="1368547005_server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660232" y="4581128"/>
                  <a:ext cx="365760" cy="365760"/>
                </a:xfrm>
                <a:prstGeom prst="rect">
                  <a:avLst/>
                </a:prstGeom>
              </p:spPr>
            </p:pic>
            <p:sp>
              <p:nvSpPr>
                <p:cNvPr id="67" name="pole tekstowe 303"/>
                <p:cNvSpPr txBox="1">
                  <a:spLocks noChangeArrowheads="1"/>
                </p:cNvSpPr>
                <p:nvPr/>
              </p:nvSpPr>
              <p:spPr bwMode="auto">
                <a:xfrm>
                  <a:off x="6498287" y="4897204"/>
                  <a:ext cx="683554" cy="422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82945" tIns="41473" rIns="82945" bIns="41473">
                  <a:spAutoFit/>
                </a:bodyPr>
                <a:lstStyle/>
                <a:p>
                  <a:pPr algn="ctr"/>
                  <a:r>
                    <a:rPr lang="pl-PL" sz="1100" smtClean="0">
                      <a:latin typeface="Calibri" pitchFamily="34" charset="0"/>
                    </a:rPr>
                    <a:t>Worker Node</a:t>
                  </a:r>
                </a:p>
              </p:txBody>
            </p:sp>
          </p:grpSp>
          <p:grpSp>
            <p:nvGrpSpPr>
              <p:cNvPr id="14" name="Grupa 67"/>
              <p:cNvGrpSpPr/>
              <p:nvPr/>
            </p:nvGrpSpPr>
            <p:grpSpPr>
              <a:xfrm>
                <a:off x="7056422" y="4438243"/>
                <a:ext cx="683554" cy="765443"/>
                <a:chOff x="6498287" y="4563035"/>
                <a:chExt cx="683554" cy="765443"/>
              </a:xfrm>
            </p:grpSpPr>
            <p:sp>
              <p:nvSpPr>
                <p:cNvPr id="69" name="Prostokąt zaokrąglony 68"/>
                <p:cNvSpPr/>
                <p:nvPr/>
              </p:nvSpPr>
              <p:spPr>
                <a:xfrm>
                  <a:off x="6588224" y="4563035"/>
                  <a:ext cx="504056" cy="765443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70" name="Obraz 69" descr="1368547005_server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660232" y="4581128"/>
                  <a:ext cx="365760" cy="365760"/>
                </a:xfrm>
                <a:prstGeom prst="rect">
                  <a:avLst/>
                </a:prstGeom>
              </p:spPr>
            </p:pic>
            <p:sp>
              <p:nvSpPr>
                <p:cNvPr id="71" name="pole tekstowe 303"/>
                <p:cNvSpPr txBox="1">
                  <a:spLocks noChangeArrowheads="1"/>
                </p:cNvSpPr>
                <p:nvPr/>
              </p:nvSpPr>
              <p:spPr bwMode="auto">
                <a:xfrm>
                  <a:off x="6498287" y="4897204"/>
                  <a:ext cx="683554" cy="422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82945" tIns="41473" rIns="82945" bIns="41473">
                  <a:spAutoFit/>
                </a:bodyPr>
                <a:lstStyle/>
                <a:p>
                  <a:pPr algn="ctr"/>
                  <a:r>
                    <a:rPr lang="pl-PL" sz="1100" smtClean="0">
                      <a:latin typeface="Calibri" pitchFamily="34" charset="0"/>
                    </a:rPr>
                    <a:t>Worker Node</a:t>
                  </a:r>
                </a:p>
              </p:txBody>
            </p:sp>
          </p:grpSp>
          <p:grpSp>
            <p:nvGrpSpPr>
              <p:cNvPr id="15" name="Grupa 89"/>
              <p:cNvGrpSpPr/>
              <p:nvPr/>
            </p:nvGrpSpPr>
            <p:grpSpPr>
              <a:xfrm>
                <a:off x="5436472" y="5254714"/>
                <a:ext cx="683554" cy="765443"/>
                <a:chOff x="6498287" y="4563035"/>
                <a:chExt cx="683554" cy="765443"/>
              </a:xfrm>
            </p:grpSpPr>
            <p:sp>
              <p:nvSpPr>
                <p:cNvPr id="91" name="Prostokąt zaokrąglony 90"/>
                <p:cNvSpPr/>
                <p:nvPr/>
              </p:nvSpPr>
              <p:spPr>
                <a:xfrm>
                  <a:off x="6588224" y="4563035"/>
                  <a:ext cx="504056" cy="765443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2" name="Obraz 91" descr="1368547005_server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660232" y="4581128"/>
                  <a:ext cx="365760" cy="365760"/>
                </a:xfrm>
                <a:prstGeom prst="rect">
                  <a:avLst/>
                </a:prstGeom>
              </p:spPr>
            </p:pic>
            <p:sp>
              <p:nvSpPr>
                <p:cNvPr id="93" name="pole tekstowe 303"/>
                <p:cNvSpPr txBox="1">
                  <a:spLocks noChangeArrowheads="1"/>
                </p:cNvSpPr>
                <p:nvPr/>
              </p:nvSpPr>
              <p:spPr bwMode="auto">
                <a:xfrm>
                  <a:off x="6498287" y="4897204"/>
                  <a:ext cx="683554" cy="422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82945" tIns="41473" rIns="82945" bIns="41473">
                  <a:spAutoFit/>
                </a:bodyPr>
                <a:lstStyle/>
                <a:p>
                  <a:pPr algn="ctr"/>
                  <a:r>
                    <a:rPr lang="pl-PL" sz="1100" smtClean="0">
                      <a:latin typeface="Calibri" pitchFamily="34" charset="0"/>
                    </a:rPr>
                    <a:t>Worker Node</a:t>
                  </a:r>
                </a:p>
              </p:txBody>
            </p:sp>
          </p:grpSp>
          <p:grpSp>
            <p:nvGrpSpPr>
              <p:cNvPr id="16" name="Grupa 93"/>
              <p:cNvGrpSpPr/>
              <p:nvPr/>
            </p:nvGrpSpPr>
            <p:grpSpPr>
              <a:xfrm>
                <a:off x="5976678" y="5254714"/>
                <a:ext cx="683554" cy="765443"/>
                <a:chOff x="6498287" y="4563035"/>
                <a:chExt cx="683554" cy="765443"/>
              </a:xfrm>
            </p:grpSpPr>
            <p:sp>
              <p:nvSpPr>
                <p:cNvPr id="95" name="Prostokąt zaokrąglony 94"/>
                <p:cNvSpPr/>
                <p:nvPr/>
              </p:nvSpPr>
              <p:spPr>
                <a:xfrm>
                  <a:off x="6588224" y="4563035"/>
                  <a:ext cx="504056" cy="765443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96" name="Obraz 95" descr="1368547005_server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660232" y="4581128"/>
                  <a:ext cx="365760" cy="365760"/>
                </a:xfrm>
                <a:prstGeom prst="rect">
                  <a:avLst/>
                </a:prstGeom>
              </p:spPr>
            </p:pic>
            <p:sp>
              <p:nvSpPr>
                <p:cNvPr id="97" name="pole tekstowe 303"/>
                <p:cNvSpPr txBox="1">
                  <a:spLocks noChangeArrowheads="1"/>
                </p:cNvSpPr>
                <p:nvPr/>
              </p:nvSpPr>
              <p:spPr bwMode="auto">
                <a:xfrm>
                  <a:off x="6498287" y="4897204"/>
                  <a:ext cx="683554" cy="422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82945" tIns="41473" rIns="82945" bIns="41473">
                  <a:spAutoFit/>
                </a:bodyPr>
                <a:lstStyle/>
                <a:p>
                  <a:pPr algn="ctr"/>
                  <a:r>
                    <a:rPr lang="pl-PL" sz="1100" smtClean="0">
                      <a:latin typeface="Calibri" pitchFamily="34" charset="0"/>
                    </a:rPr>
                    <a:t>Worker Node</a:t>
                  </a:r>
                </a:p>
              </p:txBody>
            </p:sp>
          </p:grpSp>
          <p:grpSp>
            <p:nvGrpSpPr>
              <p:cNvPr id="17" name="Grupa 97"/>
              <p:cNvGrpSpPr/>
              <p:nvPr/>
            </p:nvGrpSpPr>
            <p:grpSpPr>
              <a:xfrm>
                <a:off x="6516592" y="5255845"/>
                <a:ext cx="683554" cy="765443"/>
                <a:chOff x="6498287" y="4563035"/>
                <a:chExt cx="683554" cy="765443"/>
              </a:xfrm>
            </p:grpSpPr>
            <p:sp>
              <p:nvSpPr>
                <p:cNvPr id="99" name="Prostokąt zaokrąglony 98"/>
                <p:cNvSpPr/>
                <p:nvPr/>
              </p:nvSpPr>
              <p:spPr>
                <a:xfrm>
                  <a:off x="6588224" y="4563035"/>
                  <a:ext cx="504056" cy="765443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0" name="Obraz 99" descr="1368547005_server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660232" y="4581128"/>
                  <a:ext cx="365760" cy="365760"/>
                </a:xfrm>
                <a:prstGeom prst="rect">
                  <a:avLst/>
                </a:prstGeom>
              </p:spPr>
            </p:pic>
            <p:sp>
              <p:nvSpPr>
                <p:cNvPr id="101" name="pole tekstowe 303"/>
                <p:cNvSpPr txBox="1">
                  <a:spLocks noChangeArrowheads="1"/>
                </p:cNvSpPr>
                <p:nvPr/>
              </p:nvSpPr>
              <p:spPr bwMode="auto">
                <a:xfrm>
                  <a:off x="6498287" y="4897204"/>
                  <a:ext cx="683554" cy="422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82945" tIns="41473" rIns="82945" bIns="41473">
                  <a:spAutoFit/>
                </a:bodyPr>
                <a:lstStyle/>
                <a:p>
                  <a:pPr algn="ctr"/>
                  <a:r>
                    <a:rPr lang="pl-PL" sz="1100" smtClean="0">
                      <a:latin typeface="Calibri" pitchFamily="34" charset="0"/>
                    </a:rPr>
                    <a:t>Worker Node</a:t>
                  </a:r>
                </a:p>
              </p:txBody>
            </p:sp>
          </p:grpSp>
          <p:grpSp>
            <p:nvGrpSpPr>
              <p:cNvPr id="18" name="Grupa 101"/>
              <p:cNvGrpSpPr/>
              <p:nvPr/>
            </p:nvGrpSpPr>
            <p:grpSpPr>
              <a:xfrm>
                <a:off x="7056798" y="5255845"/>
                <a:ext cx="683554" cy="765443"/>
                <a:chOff x="6498287" y="4563035"/>
                <a:chExt cx="683554" cy="765443"/>
              </a:xfrm>
            </p:grpSpPr>
            <p:sp>
              <p:nvSpPr>
                <p:cNvPr id="106" name="Prostokąt zaokrąglony 105"/>
                <p:cNvSpPr/>
                <p:nvPr/>
              </p:nvSpPr>
              <p:spPr>
                <a:xfrm>
                  <a:off x="6588224" y="4563035"/>
                  <a:ext cx="504056" cy="765443"/>
                </a:xfrm>
                <a:prstGeom prst="roundRect">
                  <a:avLst>
                    <a:gd name="adj" fmla="val 11018"/>
                  </a:avLst>
                </a:prstGeom>
                <a:solidFill>
                  <a:srgbClr val="FFFF00">
                    <a:alpha val="50000"/>
                  </a:srgbClr>
                </a:solidFill>
                <a:ln w="127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07" name="Obraz 106" descr="1368547005_server.png"/>
                <p:cNvPicPr>
                  <a:picLocks noChangeAspect="1"/>
                </p:cNvPicPr>
                <p:nvPr/>
              </p:nvPicPr>
              <p:blipFill>
                <a:blip r:embed="rId5" cstate="print"/>
                <a:stretch>
                  <a:fillRect/>
                </a:stretch>
              </p:blipFill>
              <p:spPr>
                <a:xfrm>
                  <a:off x="6660232" y="4581128"/>
                  <a:ext cx="365760" cy="365760"/>
                </a:xfrm>
                <a:prstGeom prst="rect">
                  <a:avLst/>
                </a:prstGeom>
              </p:spPr>
            </p:pic>
            <p:sp>
              <p:nvSpPr>
                <p:cNvPr id="109" name="pole tekstowe 303"/>
                <p:cNvSpPr txBox="1">
                  <a:spLocks noChangeArrowheads="1"/>
                </p:cNvSpPr>
                <p:nvPr/>
              </p:nvSpPr>
              <p:spPr bwMode="auto">
                <a:xfrm>
                  <a:off x="6498287" y="4897204"/>
                  <a:ext cx="683554" cy="422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 lIns="82945" tIns="41473" rIns="82945" bIns="41473">
                  <a:spAutoFit/>
                </a:bodyPr>
                <a:lstStyle/>
                <a:p>
                  <a:pPr algn="ctr"/>
                  <a:r>
                    <a:rPr lang="pl-PL" sz="1100" smtClean="0">
                      <a:latin typeface="Calibri" pitchFamily="34" charset="0"/>
                    </a:rPr>
                    <a:t>Worker Node</a:t>
                  </a:r>
                </a:p>
              </p:txBody>
            </p:sp>
          </p:grpSp>
        </p:grpSp>
        <p:sp>
          <p:nvSpPr>
            <p:cNvPr id="117" name="Prostokąt zaokrąglony 116"/>
            <p:cNvSpPr/>
            <p:nvPr/>
          </p:nvSpPr>
          <p:spPr>
            <a:xfrm>
              <a:off x="4733945" y="4581129"/>
              <a:ext cx="504056" cy="765443"/>
            </a:xfrm>
            <a:prstGeom prst="roundRect">
              <a:avLst>
                <a:gd name="adj" fmla="val 11018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9" name="Obraz 118" descr="1368547005_server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05953" y="4599222"/>
              <a:ext cx="365760" cy="365760"/>
            </a:xfrm>
            <a:prstGeom prst="rect">
              <a:avLst/>
            </a:prstGeom>
          </p:spPr>
        </p:pic>
        <p:sp>
          <p:nvSpPr>
            <p:cNvPr id="122" name="pole tekstowe 303"/>
            <p:cNvSpPr txBox="1">
              <a:spLocks noChangeArrowheads="1"/>
            </p:cNvSpPr>
            <p:nvPr/>
          </p:nvSpPr>
          <p:spPr bwMode="auto">
            <a:xfrm>
              <a:off x="4644008" y="4915298"/>
              <a:ext cx="683554" cy="422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Head Node</a:t>
              </a:r>
            </a:p>
          </p:txBody>
        </p:sp>
        <p:pic>
          <p:nvPicPr>
            <p:cNvPr id="125" name="Obraz 124" descr="1368547602_onebit_14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805953" y="5511513"/>
              <a:ext cx="365760" cy="365760"/>
            </a:xfrm>
            <a:prstGeom prst="rect">
              <a:avLst/>
            </a:prstGeom>
          </p:spPr>
        </p:pic>
        <p:sp>
          <p:nvSpPr>
            <p:cNvPr id="126" name="pole tekstowe 303"/>
            <p:cNvSpPr txBox="1">
              <a:spLocks noChangeArrowheads="1"/>
            </p:cNvSpPr>
            <p:nvPr/>
          </p:nvSpPr>
          <p:spPr bwMode="auto">
            <a:xfrm>
              <a:off x="4499992" y="5815003"/>
              <a:ext cx="979970" cy="422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Image store (Glance)</a:t>
              </a:r>
            </a:p>
          </p:txBody>
        </p:sp>
        <p:sp>
          <p:nvSpPr>
            <p:cNvPr id="127" name="Nawias klamrowy otwierający 126"/>
            <p:cNvSpPr/>
            <p:nvPr/>
          </p:nvSpPr>
          <p:spPr>
            <a:xfrm>
              <a:off x="5327562" y="4600353"/>
              <a:ext cx="152400" cy="1554857"/>
            </a:xfrm>
            <a:prstGeom prst="leftBrace">
              <a:avLst>
                <a:gd name="adj1" fmla="val 8333"/>
                <a:gd name="adj2" fmla="val 1213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5" name="Prostokąt zaokrąglony 134"/>
          <p:cNvSpPr/>
          <p:nvPr/>
        </p:nvSpPr>
        <p:spPr bwMode="auto">
          <a:xfrm>
            <a:off x="3973776" y="2612812"/>
            <a:ext cx="866212" cy="600164"/>
          </a:xfrm>
          <a:prstGeom prst="roundRect">
            <a:avLst>
              <a:gd name="adj" fmla="val 12699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7" name="pole tekstowe 291"/>
          <p:cNvSpPr txBox="1">
            <a:spLocks noChangeArrowheads="1"/>
          </p:cNvSpPr>
          <p:nvPr/>
        </p:nvSpPr>
        <p:spPr bwMode="auto">
          <a:xfrm>
            <a:off x="3903884" y="2612812"/>
            <a:ext cx="1028156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Cloud Facade</a:t>
            </a:r>
          </a:p>
          <a:p>
            <a:pPr algn="ctr"/>
            <a:r>
              <a:rPr lang="pl-PL" sz="1100" smtClean="0">
                <a:latin typeface="Calibri" pitchFamily="34" charset="0"/>
              </a:rPr>
              <a:t>(secure RESTful API )</a:t>
            </a:r>
            <a:endParaRPr lang="en-US" sz="1100">
              <a:latin typeface="Calibri" pitchFamily="34" charset="0"/>
            </a:endParaRPr>
          </a:p>
        </p:txBody>
      </p:sp>
      <p:grpSp>
        <p:nvGrpSpPr>
          <p:cNvPr id="19" name="Grupa 144"/>
          <p:cNvGrpSpPr/>
          <p:nvPr/>
        </p:nvGrpSpPr>
        <p:grpSpPr>
          <a:xfrm>
            <a:off x="3828925" y="2900843"/>
            <a:ext cx="144851" cy="72009"/>
            <a:chOff x="2987824" y="3465003"/>
            <a:chExt cx="144851" cy="72009"/>
          </a:xfrm>
        </p:grpSpPr>
        <p:cxnSp>
          <p:nvCxnSpPr>
            <p:cNvPr id="141" name="Łącznik prosty 140"/>
            <p:cNvCxnSpPr/>
            <p:nvPr/>
          </p:nvCxnSpPr>
          <p:spPr>
            <a:xfrm>
              <a:off x="3059832" y="3501008"/>
              <a:ext cx="72843" cy="0"/>
            </a:xfrm>
            <a:prstGeom prst="line">
              <a:avLst/>
            </a:prstGeom>
            <a:ln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Elipsa 141"/>
            <p:cNvSpPr/>
            <p:nvPr/>
          </p:nvSpPr>
          <p:spPr>
            <a:xfrm>
              <a:off x="2987824" y="3465003"/>
              <a:ext cx="72008" cy="72009"/>
            </a:xfrm>
            <a:prstGeom prst="ellipse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upa 204"/>
          <p:cNvGrpSpPr/>
          <p:nvPr/>
        </p:nvGrpSpPr>
        <p:grpSpPr>
          <a:xfrm>
            <a:off x="6654363" y="4281605"/>
            <a:ext cx="2068143" cy="1091611"/>
            <a:chOff x="6032249" y="4293098"/>
            <a:chExt cx="2068143" cy="1091611"/>
          </a:xfrm>
        </p:grpSpPr>
        <p:sp>
          <p:nvSpPr>
            <p:cNvPr id="148" name="Prostokąt zaokrąglony 147"/>
            <p:cNvSpPr/>
            <p:nvPr/>
          </p:nvSpPr>
          <p:spPr bwMode="auto">
            <a:xfrm>
              <a:off x="6032249" y="4519706"/>
              <a:ext cx="2068143" cy="865003"/>
            </a:xfrm>
            <a:prstGeom prst="roundRect">
              <a:avLst>
                <a:gd name="adj" fmla="val 62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23" name="Grupa 289"/>
            <p:cNvGrpSpPr>
              <a:grpSpLocks/>
            </p:cNvGrpSpPr>
            <p:nvPr/>
          </p:nvGrpSpPr>
          <p:grpSpPr bwMode="auto">
            <a:xfrm>
              <a:off x="6589255" y="4293098"/>
              <a:ext cx="917131" cy="277000"/>
              <a:chOff x="2034360" y="1852540"/>
              <a:chExt cx="1306787" cy="305238"/>
            </a:xfrm>
          </p:grpSpPr>
          <p:sp>
            <p:nvSpPr>
              <p:cNvPr id="192" name="Prostokąt zaokrąglony 191"/>
              <p:cNvSpPr/>
              <p:nvPr/>
            </p:nvSpPr>
            <p:spPr bwMode="auto">
              <a:xfrm>
                <a:off x="2034360" y="1852540"/>
                <a:ext cx="1306787" cy="3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93" name="pole tekstowe 291"/>
              <p:cNvSpPr txBox="1">
                <a:spLocks noChangeArrowheads="1"/>
              </p:cNvSpPr>
              <p:nvPr/>
            </p:nvSpPr>
            <p:spPr bwMode="auto">
              <a:xfrm>
                <a:off x="2224719" y="1869463"/>
                <a:ext cx="1076378" cy="288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l-PL" sz="1100" smtClean="0">
                    <a:latin typeface="Calibri" pitchFamily="34" charset="0"/>
                  </a:rPr>
                  <a:t>Other CS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  <p:pic>
          <p:nvPicPr>
            <p:cNvPr id="154" name="Obraz 153" descr="1368547602_onebit_14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23615" y="5001115"/>
              <a:ext cx="300092" cy="300092"/>
            </a:xfrm>
            <a:prstGeom prst="rect">
              <a:avLst/>
            </a:prstGeom>
          </p:spPr>
        </p:pic>
        <p:grpSp>
          <p:nvGrpSpPr>
            <p:cNvPr id="24" name="Grupa 203"/>
            <p:cNvGrpSpPr/>
            <p:nvPr/>
          </p:nvGrpSpPr>
          <p:grpSpPr>
            <a:xfrm>
              <a:off x="6534046" y="4653135"/>
              <a:ext cx="1423446" cy="648072"/>
              <a:chOff x="7020272" y="4509120"/>
              <a:chExt cx="1423446" cy="648072"/>
            </a:xfrm>
          </p:grpSpPr>
          <p:sp>
            <p:nvSpPr>
              <p:cNvPr id="189" name="Prostokąt zaokrąglony 188"/>
              <p:cNvSpPr/>
              <p:nvPr/>
            </p:nvSpPr>
            <p:spPr>
              <a:xfrm>
                <a:off x="7020272" y="4509120"/>
                <a:ext cx="343326" cy="312976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5" name="Prostokąt zaokrąglony 194"/>
              <p:cNvSpPr/>
              <p:nvPr/>
            </p:nvSpPr>
            <p:spPr>
              <a:xfrm>
                <a:off x="7380312" y="4509120"/>
                <a:ext cx="343326" cy="312976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Prostokąt zaokrąglony 195"/>
              <p:cNvSpPr/>
              <p:nvPr/>
            </p:nvSpPr>
            <p:spPr>
              <a:xfrm>
                <a:off x="7740352" y="4509120"/>
                <a:ext cx="343326" cy="312976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Prostokąt zaokrąglony 197"/>
              <p:cNvSpPr/>
              <p:nvPr/>
            </p:nvSpPr>
            <p:spPr>
              <a:xfrm>
                <a:off x="8100392" y="4509120"/>
                <a:ext cx="343326" cy="312976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Prostokąt zaokrąglony 198"/>
              <p:cNvSpPr/>
              <p:nvPr/>
            </p:nvSpPr>
            <p:spPr>
              <a:xfrm>
                <a:off x="7020272" y="4844216"/>
                <a:ext cx="343326" cy="312976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Prostokąt zaokrąglony 199"/>
              <p:cNvSpPr/>
              <p:nvPr/>
            </p:nvSpPr>
            <p:spPr>
              <a:xfrm>
                <a:off x="7380312" y="4844216"/>
                <a:ext cx="343326" cy="312976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Prostokąt zaokrąglony 200"/>
              <p:cNvSpPr/>
              <p:nvPr/>
            </p:nvSpPr>
            <p:spPr>
              <a:xfrm>
                <a:off x="7740352" y="4844216"/>
                <a:ext cx="343326" cy="312976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Prostokąt zaokrąglony 201"/>
              <p:cNvSpPr/>
              <p:nvPr/>
            </p:nvSpPr>
            <p:spPr>
              <a:xfrm>
                <a:off x="8100392" y="4844216"/>
                <a:ext cx="343326" cy="312976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3" name="Prostokąt zaokrąglony 202"/>
            <p:cNvSpPr/>
            <p:nvPr/>
          </p:nvSpPr>
          <p:spPr>
            <a:xfrm>
              <a:off x="6101998" y="4653135"/>
              <a:ext cx="343326" cy="312976"/>
            </a:xfrm>
            <a:prstGeom prst="roundRect">
              <a:avLst>
                <a:gd name="adj" fmla="val 11018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upa 224"/>
          <p:cNvGrpSpPr/>
          <p:nvPr/>
        </p:nvGrpSpPr>
        <p:grpSpPr>
          <a:xfrm>
            <a:off x="6663863" y="5254716"/>
            <a:ext cx="2068143" cy="1091611"/>
            <a:chOff x="6032249" y="4293098"/>
            <a:chExt cx="2068143" cy="1091611"/>
          </a:xfrm>
        </p:grpSpPr>
        <p:sp>
          <p:nvSpPr>
            <p:cNvPr id="226" name="Prostokąt zaokrąglony 225"/>
            <p:cNvSpPr/>
            <p:nvPr/>
          </p:nvSpPr>
          <p:spPr bwMode="auto">
            <a:xfrm>
              <a:off x="6032249" y="4519706"/>
              <a:ext cx="2068143" cy="865003"/>
            </a:xfrm>
            <a:prstGeom prst="roundRect">
              <a:avLst>
                <a:gd name="adj" fmla="val 62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27" name="Grupa 289"/>
            <p:cNvGrpSpPr>
              <a:grpSpLocks/>
            </p:cNvGrpSpPr>
            <p:nvPr/>
          </p:nvGrpSpPr>
          <p:grpSpPr bwMode="auto">
            <a:xfrm>
              <a:off x="6589253" y="4293098"/>
              <a:ext cx="1107168" cy="277000"/>
              <a:chOff x="2034360" y="1852540"/>
              <a:chExt cx="1577566" cy="305238"/>
            </a:xfrm>
          </p:grpSpPr>
          <p:sp>
            <p:nvSpPr>
              <p:cNvPr id="239" name="Prostokąt zaokrąglony 238"/>
              <p:cNvSpPr/>
              <p:nvPr/>
            </p:nvSpPr>
            <p:spPr bwMode="auto">
              <a:xfrm>
                <a:off x="2034360" y="1852540"/>
                <a:ext cx="1306787" cy="3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40" name="pole tekstowe 291"/>
              <p:cNvSpPr txBox="1">
                <a:spLocks noChangeArrowheads="1"/>
              </p:cNvSpPr>
              <p:nvPr/>
            </p:nvSpPr>
            <p:spPr bwMode="auto">
              <a:xfrm>
                <a:off x="2056344" y="1869461"/>
                <a:ext cx="1555582" cy="2882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l-PL" sz="1100" smtClean="0">
                    <a:latin typeface="Calibri" pitchFamily="34" charset="0"/>
                  </a:rPr>
                  <a:t>Amazon EC2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  <p:pic>
          <p:nvPicPr>
            <p:cNvPr id="228" name="Obraz 227" descr="1368547602_onebit_14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23615" y="5001115"/>
              <a:ext cx="300092" cy="300092"/>
            </a:xfrm>
            <a:prstGeom prst="rect">
              <a:avLst/>
            </a:prstGeom>
          </p:spPr>
        </p:pic>
        <p:grpSp>
          <p:nvGrpSpPr>
            <p:cNvPr id="28" name="Grupa 203"/>
            <p:cNvGrpSpPr/>
            <p:nvPr/>
          </p:nvGrpSpPr>
          <p:grpSpPr>
            <a:xfrm>
              <a:off x="6534046" y="4653135"/>
              <a:ext cx="1423446" cy="648072"/>
              <a:chOff x="7020272" y="4509120"/>
              <a:chExt cx="1423446" cy="648072"/>
            </a:xfrm>
          </p:grpSpPr>
          <p:sp>
            <p:nvSpPr>
              <p:cNvPr id="231" name="Prostokąt zaokrąglony 230"/>
              <p:cNvSpPr/>
              <p:nvPr/>
            </p:nvSpPr>
            <p:spPr>
              <a:xfrm>
                <a:off x="7020272" y="4509120"/>
                <a:ext cx="343326" cy="312976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Prostokąt zaokrąglony 231"/>
              <p:cNvSpPr/>
              <p:nvPr/>
            </p:nvSpPr>
            <p:spPr>
              <a:xfrm>
                <a:off x="7380312" y="4509120"/>
                <a:ext cx="343326" cy="312976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Prostokąt zaokrąglony 232"/>
              <p:cNvSpPr/>
              <p:nvPr/>
            </p:nvSpPr>
            <p:spPr>
              <a:xfrm>
                <a:off x="7740352" y="4509120"/>
                <a:ext cx="343326" cy="312976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Prostokąt zaokrąglony 233"/>
              <p:cNvSpPr/>
              <p:nvPr/>
            </p:nvSpPr>
            <p:spPr>
              <a:xfrm>
                <a:off x="8100392" y="4509120"/>
                <a:ext cx="343326" cy="312976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5" name="Prostokąt zaokrąglony 234"/>
              <p:cNvSpPr/>
              <p:nvPr/>
            </p:nvSpPr>
            <p:spPr>
              <a:xfrm>
                <a:off x="7020272" y="4844216"/>
                <a:ext cx="343326" cy="312976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6" name="Prostokąt zaokrąglony 235"/>
              <p:cNvSpPr/>
              <p:nvPr/>
            </p:nvSpPr>
            <p:spPr>
              <a:xfrm>
                <a:off x="7380312" y="4844216"/>
                <a:ext cx="343326" cy="312976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7" name="Prostokąt zaokrąglony 236"/>
              <p:cNvSpPr/>
              <p:nvPr/>
            </p:nvSpPr>
            <p:spPr>
              <a:xfrm>
                <a:off x="7740352" y="4844216"/>
                <a:ext cx="343326" cy="312976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8" name="Prostokąt zaokrąglony 237"/>
              <p:cNvSpPr/>
              <p:nvPr/>
            </p:nvSpPr>
            <p:spPr>
              <a:xfrm>
                <a:off x="8100392" y="4844216"/>
                <a:ext cx="343326" cy="312976"/>
              </a:xfrm>
              <a:prstGeom prst="roundRect">
                <a:avLst>
                  <a:gd name="adj" fmla="val 11018"/>
                </a:avLst>
              </a:prstGeom>
              <a:solidFill>
                <a:srgbClr val="FFFF00">
                  <a:alpha val="50000"/>
                </a:srgb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0" name="Prostokąt zaokrąglony 229"/>
            <p:cNvSpPr/>
            <p:nvPr/>
          </p:nvSpPr>
          <p:spPr>
            <a:xfrm>
              <a:off x="6101998" y="4653135"/>
              <a:ext cx="343326" cy="312976"/>
            </a:xfrm>
            <a:prstGeom prst="roundRect">
              <a:avLst>
                <a:gd name="adj" fmla="val 11018"/>
              </a:avLst>
            </a:prstGeom>
            <a:solidFill>
              <a:schemeClr val="accent6">
                <a:lumMod val="60000"/>
                <a:lumOff val="40000"/>
                <a:alpha val="50000"/>
              </a:scheme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1" name="Nawias klamrowy zamykający 240"/>
          <p:cNvSpPr/>
          <p:nvPr/>
        </p:nvSpPr>
        <p:spPr>
          <a:xfrm rot="5400000" flipH="1">
            <a:off x="6031674" y="2368395"/>
            <a:ext cx="205868" cy="3355502"/>
          </a:xfrm>
          <a:prstGeom prst="rightBrace">
            <a:avLst>
              <a:gd name="adj1" fmla="val 8333"/>
              <a:gd name="adj2" fmla="val 6022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upa 256"/>
          <p:cNvGrpSpPr/>
          <p:nvPr/>
        </p:nvGrpSpPr>
        <p:grpSpPr>
          <a:xfrm>
            <a:off x="5272036" y="2540804"/>
            <a:ext cx="1028156" cy="1176228"/>
            <a:chOff x="5580112" y="2564904"/>
            <a:chExt cx="1028156" cy="1176228"/>
          </a:xfrm>
        </p:grpSpPr>
        <p:sp>
          <p:nvSpPr>
            <p:cNvPr id="242" name="Prostokąt zaokrąglony 241"/>
            <p:cNvSpPr/>
            <p:nvPr/>
          </p:nvSpPr>
          <p:spPr bwMode="auto">
            <a:xfrm>
              <a:off x="5652120" y="2589004"/>
              <a:ext cx="866212" cy="1142692"/>
            </a:xfrm>
            <a:prstGeom prst="roundRect">
              <a:avLst>
                <a:gd name="adj" fmla="val 10319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3" name="pole tekstowe 291"/>
            <p:cNvSpPr txBox="1">
              <a:spLocks noChangeArrowheads="1"/>
            </p:cNvSpPr>
            <p:nvPr/>
          </p:nvSpPr>
          <p:spPr bwMode="auto">
            <a:xfrm>
              <a:off x="5580112" y="2564904"/>
              <a:ext cx="1028156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Atmosphere Management Service (AMS)</a:t>
              </a:r>
              <a:endParaRPr lang="en-US" sz="1100">
                <a:latin typeface="Calibri" pitchFamily="34" charset="0"/>
              </a:endParaRPr>
            </a:p>
          </p:txBody>
        </p:sp>
        <p:cxnSp>
          <p:nvCxnSpPr>
            <p:cNvPr id="252" name="Łącznik prosty 251"/>
            <p:cNvCxnSpPr>
              <a:stCxn id="242" idx="1"/>
              <a:endCxn id="242" idx="3"/>
            </p:cNvCxnSpPr>
            <p:nvPr/>
          </p:nvCxnSpPr>
          <p:spPr>
            <a:xfrm>
              <a:off x="5652120" y="3160350"/>
              <a:ext cx="866212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4" name="pole tekstowe 291"/>
            <p:cNvSpPr txBox="1">
              <a:spLocks noChangeArrowheads="1"/>
            </p:cNvSpPr>
            <p:nvPr/>
          </p:nvSpPr>
          <p:spPr bwMode="auto">
            <a:xfrm>
              <a:off x="5580112" y="3140968"/>
              <a:ext cx="1028156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Cloud stack plugins (JClouds)</a:t>
              </a:r>
              <a:endParaRPr lang="en-US" sz="1100">
                <a:latin typeface="Calibri" pitchFamily="34" charset="0"/>
              </a:endParaRPr>
            </a:p>
          </p:txBody>
        </p:sp>
      </p:grpSp>
      <p:grpSp>
        <p:nvGrpSpPr>
          <p:cNvPr id="31" name="Grupa 255"/>
          <p:cNvGrpSpPr/>
          <p:nvPr/>
        </p:nvGrpSpPr>
        <p:grpSpPr>
          <a:xfrm>
            <a:off x="6640188" y="2564904"/>
            <a:ext cx="1028156" cy="1142692"/>
            <a:chOff x="6660232" y="2564904"/>
            <a:chExt cx="1028156" cy="1142692"/>
          </a:xfrm>
        </p:grpSpPr>
        <p:sp>
          <p:nvSpPr>
            <p:cNvPr id="249" name="Prostokąt zaokrąglony 248"/>
            <p:cNvSpPr/>
            <p:nvPr/>
          </p:nvSpPr>
          <p:spPr bwMode="auto">
            <a:xfrm>
              <a:off x="6741204" y="2564904"/>
              <a:ext cx="866212" cy="1142692"/>
            </a:xfrm>
            <a:prstGeom prst="roundRect">
              <a:avLst>
                <a:gd name="adj" fmla="val 10319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5" name="pole tekstowe 291"/>
            <p:cNvSpPr txBox="1">
              <a:spLocks noChangeArrowheads="1"/>
            </p:cNvSpPr>
            <p:nvPr/>
          </p:nvSpPr>
          <p:spPr bwMode="auto">
            <a:xfrm>
              <a:off x="6660232" y="3100246"/>
              <a:ext cx="1028156" cy="600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Atmosphere</a:t>
              </a:r>
              <a:r>
                <a:rPr lang="pl-PL" sz="1100">
                  <a:latin typeface="Calibri" pitchFamily="34" charset="0"/>
                </a:rPr>
                <a:t> </a:t>
              </a:r>
              <a:r>
                <a:rPr lang="pl-PL" sz="1100" smtClean="0">
                  <a:latin typeface="Calibri" pitchFamily="34" charset="0"/>
                </a:rPr>
                <a:t>Internal Registry (AIR)</a:t>
              </a:r>
            </a:p>
          </p:txBody>
        </p:sp>
        <p:pic>
          <p:nvPicPr>
            <p:cNvPr id="255" name="Obraz 254" descr="1368547602_onebit_14.png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24630" y="2596190"/>
              <a:ext cx="499360" cy="499360"/>
            </a:xfrm>
            <a:prstGeom prst="rect">
              <a:avLst/>
            </a:prstGeom>
          </p:spPr>
        </p:pic>
      </p:grpSp>
      <p:sp>
        <p:nvSpPr>
          <p:cNvPr id="264" name="Prostokąt zaokrąglony 263"/>
          <p:cNvSpPr/>
          <p:nvPr/>
        </p:nvSpPr>
        <p:spPr bwMode="auto">
          <a:xfrm>
            <a:off x="634656" y="2996952"/>
            <a:ext cx="1777104" cy="1405160"/>
          </a:xfrm>
          <a:prstGeom prst="roundRect">
            <a:avLst>
              <a:gd name="adj" fmla="val 474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5" name="pole tekstowe 291"/>
          <p:cNvSpPr txBox="1">
            <a:spLocks noChangeArrowheads="1"/>
          </p:cNvSpPr>
          <p:nvPr/>
        </p:nvSpPr>
        <p:spPr bwMode="auto">
          <a:xfrm>
            <a:off x="799728" y="3023374"/>
            <a:ext cx="15400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Cloud Manager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266" name="Prostokąt zaokrąglony 300"/>
          <p:cNvSpPr/>
          <p:nvPr/>
        </p:nvSpPr>
        <p:spPr bwMode="auto">
          <a:xfrm>
            <a:off x="801691" y="3645024"/>
            <a:ext cx="1419327" cy="253033"/>
          </a:xfrm>
          <a:prstGeom prst="roundRect">
            <a:avLst>
              <a:gd name="adj" fmla="val 1194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7" name="pole tekstowe 303"/>
          <p:cNvSpPr txBox="1">
            <a:spLocks noChangeArrowheads="1"/>
          </p:cNvSpPr>
          <p:nvPr/>
        </p:nvSpPr>
        <p:spPr bwMode="auto">
          <a:xfrm>
            <a:off x="754965" y="3645024"/>
            <a:ext cx="1512779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Generic Invoker</a:t>
            </a:r>
            <a:endParaRPr lang="pl-PL" sz="1100">
              <a:latin typeface="Calibri" pitchFamily="34" charset="0"/>
            </a:endParaRPr>
          </a:p>
        </p:txBody>
      </p:sp>
      <p:sp>
        <p:nvSpPr>
          <p:cNvPr id="268" name="Prostokąt zaokrąglony 300"/>
          <p:cNvSpPr/>
          <p:nvPr/>
        </p:nvSpPr>
        <p:spPr bwMode="auto">
          <a:xfrm>
            <a:off x="802302" y="3968055"/>
            <a:ext cx="1419327" cy="253033"/>
          </a:xfrm>
          <a:prstGeom prst="roundRect">
            <a:avLst>
              <a:gd name="adj" fmla="val 1194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69" name="pole tekstowe 303"/>
          <p:cNvSpPr txBox="1">
            <a:spLocks noChangeArrowheads="1"/>
          </p:cNvSpPr>
          <p:nvPr/>
        </p:nvSpPr>
        <p:spPr bwMode="auto">
          <a:xfrm>
            <a:off x="755576" y="3968055"/>
            <a:ext cx="1512779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Workflow management</a:t>
            </a:r>
            <a:endParaRPr lang="pl-PL" sz="1100">
              <a:latin typeface="Calibri" pitchFamily="34" charset="0"/>
            </a:endParaRPr>
          </a:p>
        </p:txBody>
      </p:sp>
      <p:sp>
        <p:nvSpPr>
          <p:cNvPr id="270" name="Prostokąt zaokrąglony 269"/>
          <p:cNvSpPr/>
          <p:nvPr/>
        </p:nvSpPr>
        <p:spPr bwMode="auto">
          <a:xfrm>
            <a:off x="486605" y="4869162"/>
            <a:ext cx="2069171" cy="719854"/>
          </a:xfrm>
          <a:prstGeom prst="roundRect">
            <a:avLst>
              <a:gd name="adj" fmla="val 1151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8432" name="Grupa 289"/>
          <p:cNvGrpSpPr>
            <a:grpSpLocks/>
          </p:cNvGrpSpPr>
          <p:nvPr/>
        </p:nvGrpSpPr>
        <p:grpSpPr bwMode="auto">
          <a:xfrm>
            <a:off x="820927" y="4725144"/>
            <a:ext cx="1446818" cy="277000"/>
            <a:chOff x="2392910" y="1835620"/>
            <a:chExt cx="2061519" cy="305238"/>
          </a:xfrm>
        </p:grpSpPr>
        <p:sp>
          <p:nvSpPr>
            <p:cNvPr id="272" name="Prostokąt zaokrąglony 271"/>
            <p:cNvSpPr/>
            <p:nvPr/>
          </p:nvSpPr>
          <p:spPr bwMode="auto">
            <a:xfrm>
              <a:off x="2392910" y="1835620"/>
              <a:ext cx="2061519" cy="3052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73" name="pole tekstowe 291"/>
            <p:cNvSpPr txBox="1">
              <a:spLocks noChangeArrowheads="1"/>
            </p:cNvSpPr>
            <p:nvPr/>
          </p:nvSpPr>
          <p:spPr bwMode="auto">
            <a:xfrm>
              <a:off x="2402397" y="1835620"/>
              <a:ext cx="1865468" cy="288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l-PL" sz="1100" smtClean="0">
                  <a:latin typeface="Calibri" pitchFamily="34" charset="0"/>
                </a:rPr>
                <a:t>External application</a:t>
              </a:r>
              <a:endParaRPr lang="en-US" sz="1100">
                <a:latin typeface="Calibri" pitchFamily="34" charset="0"/>
              </a:endParaRPr>
            </a:p>
          </p:txBody>
        </p:sp>
      </p:grpSp>
      <p:sp>
        <p:nvSpPr>
          <p:cNvPr id="276" name="Prostokąt zaokrąglony 275"/>
          <p:cNvSpPr/>
          <p:nvPr/>
        </p:nvSpPr>
        <p:spPr bwMode="auto">
          <a:xfrm>
            <a:off x="611560" y="5084960"/>
            <a:ext cx="1777104" cy="288032"/>
          </a:xfrm>
          <a:prstGeom prst="roundRect">
            <a:avLst>
              <a:gd name="adj" fmla="val 4745"/>
            </a:avLst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77" name="pole tekstowe 291"/>
          <p:cNvSpPr txBox="1">
            <a:spLocks noChangeArrowheads="1"/>
          </p:cNvSpPr>
          <p:nvPr/>
        </p:nvSpPr>
        <p:spPr bwMode="auto">
          <a:xfrm>
            <a:off x="776632" y="5111382"/>
            <a:ext cx="154002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Cloud Facade client</a:t>
            </a:r>
            <a:endParaRPr lang="en-US" sz="1100">
              <a:latin typeface="Calibri" pitchFamily="34" charset="0"/>
            </a:endParaRPr>
          </a:p>
        </p:txBody>
      </p:sp>
      <p:grpSp>
        <p:nvGrpSpPr>
          <p:cNvPr id="18433" name="Grupa 293"/>
          <p:cNvGrpSpPr/>
          <p:nvPr/>
        </p:nvGrpSpPr>
        <p:grpSpPr>
          <a:xfrm>
            <a:off x="2659517" y="2939169"/>
            <a:ext cx="1120395" cy="2218025"/>
            <a:chOff x="2587509" y="2939169"/>
            <a:chExt cx="1120395" cy="2218025"/>
          </a:xfrm>
        </p:grpSpPr>
        <p:cxnSp>
          <p:nvCxnSpPr>
            <p:cNvPr id="283" name="Łącznik prosty 84"/>
            <p:cNvCxnSpPr/>
            <p:nvPr/>
          </p:nvCxnSpPr>
          <p:spPr>
            <a:xfrm flipV="1">
              <a:off x="3059832" y="2939169"/>
              <a:ext cx="648072" cy="1"/>
            </a:xfrm>
            <a:prstGeom prst="straightConnector1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Łącznik prosty 283"/>
            <p:cNvCxnSpPr/>
            <p:nvPr/>
          </p:nvCxnSpPr>
          <p:spPr>
            <a:xfrm>
              <a:off x="3059832" y="2939169"/>
              <a:ext cx="2" cy="2217799"/>
            </a:xfrm>
            <a:prstGeom prst="line">
              <a:avLst/>
            </a:prstGeom>
            <a:ln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Łącznik prosty 84"/>
            <p:cNvCxnSpPr/>
            <p:nvPr/>
          </p:nvCxnSpPr>
          <p:spPr>
            <a:xfrm flipH="1" flipV="1">
              <a:off x="2587509" y="3700409"/>
              <a:ext cx="472325" cy="2"/>
            </a:xfrm>
            <a:prstGeom prst="straightConnector1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Łącznik prosty 84"/>
            <p:cNvCxnSpPr/>
            <p:nvPr/>
          </p:nvCxnSpPr>
          <p:spPr>
            <a:xfrm flipH="1" flipV="1">
              <a:off x="2587509" y="5157192"/>
              <a:ext cx="472325" cy="2"/>
            </a:xfrm>
            <a:prstGeom prst="straightConnector1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5" name="Łącznik prosty 84"/>
          <p:cNvCxnSpPr/>
          <p:nvPr/>
        </p:nvCxnSpPr>
        <p:spPr>
          <a:xfrm flipH="1" flipV="1">
            <a:off x="4898478" y="2936848"/>
            <a:ext cx="393602" cy="128"/>
          </a:xfrm>
          <a:prstGeom prst="straightConnector1">
            <a:avLst/>
          </a:prstGeom>
          <a:ln>
            <a:solidFill>
              <a:srgbClr val="385D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Łącznik prosty 84"/>
          <p:cNvCxnSpPr/>
          <p:nvPr/>
        </p:nvCxnSpPr>
        <p:spPr>
          <a:xfrm flipH="1" flipV="1">
            <a:off x="6266630" y="2940184"/>
            <a:ext cx="393602" cy="128"/>
          </a:xfrm>
          <a:prstGeom prst="straightConnector1">
            <a:avLst/>
          </a:prstGeom>
          <a:ln>
            <a:solidFill>
              <a:srgbClr val="385D8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Content Placeholder 2"/>
          <p:cNvSpPr>
            <a:spLocks noGrp="1"/>
          </p:cNvSpPr>
          <p:nvPr>
            <p:ph idx="1"/>
          </p:nvPr>
        </p:nvSpPr>
        <p:spPr>
          <a:xfrm>
            <a:off x="2693097" y="1196752"/>
            <a:ext cx="6631431" cy="703675"/>
          </a:xfrm>
        </p:spPr>
        <p:txBody>
          <a:bodyPr>
            <a:noAutofit/>
          </a:bodyPr>
          <a:lstStyle/>
          <a:p>
            <a:r>
              <a:rPr lang="pl-PL" sz="1600" smtClean="0"/>
              <a:t>The platform provides a set of APIs for the VPH-Share Master Interface and other applications, enabling Atomic Services to be developed.</a:t>
            </a:r>
          </a:p>
          <a:p>
            <a:r>
              <a:rPr lang="pl-PL" sz="1600" smtClean="0"/>
              <a:t>A detailed user manual is available at </a:t>
            </a:r>
            <a:r>
              <a:rPr lang="pl-PL" sz="160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http://vph.cyfronet.pl/wiki</a:t>
            </a:r>
            <a:endParaRPr lang="en-GB" sz="1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99" name="Content Placeholder 2"/>
          <p:cNvSpPr txBox="1">
            <a:spLocks/>
          </p:cNvSpPr>
          <p:nvPr/>
        </p:nvSpPr>
        <p:spPr>
          <a:xfrm>
            <a:off x="356553" y="5677653"/>
            <a:ext cx="2775287" cy="7036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</a:t>
            </a:r>
            <a:r>
              <a:rPr lang="pl-PL" sz="1600" smtClean="0"/>
              <a:t>ized </a:t>
            </a:r>
            <a:r>
              <a:rPr kumimoji="0" lang="pl-PL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applications may directly interface the Cloud</a:t>
            </a:r>
            <a:r>
              <a:rPr kumimoji="0" lang="pl-PL" sz="16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Facade via its RESTful APIs</a:t>
            </a:r>
            <a:endParaRPr kumimoji="0" lang="en-GB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380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hmurka 15"/>
          <p:cNvSpPr/>
          <p:nvPr/>
        </p:nvSpPr>
        <p:spPr bwMode="auto">
          <a:xfrm>
            <a:off x="5878080" y="4801465"/>
            <a:ext cx="2939040" cy="1110357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Prostokąt zaokrąglony 16"/>
          <p:cNvSpPr/>
          <p:nvPr/>
        </p:nvSpPr>
        <p:spPr bwMode="auto">
          <a:xfrm>
            <a:off x="2220480" y="2775172"/>
            <a:ext cx="2547360" cy="1895239"/>
          </a:xfrm>
          <a:prstGeom prst="roundRect">
            <a:avLst>
              <a:gd name="adj" fmla="val 308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8" name="Prostokąt zaokrąglony 17"/>
          <p:cNvSpPr/>
          <p:nvPr/>
        </p:nvSpPr>
        <p:spPr bwMode="auto">
          <a:xfrm>
            <a:off x="2874240" y="2644118"/>
            <a:ext cx="1175040" cy="3269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269" name="pole tekstowe 18"/>
          <p:cNvSpPr txBox="1">
            <a:spLocks noChangeArrowheads="1"/>
          </p:cNvSpPr>
          <p:nvPr/>
        </p:nvSpPr>
        <p:spPr bwMode="auto">
          <a:xfrm>
            <a:off x="2874240" y="2644118"/>
            <a:ext cx="1126683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500"/>
              <a:t>Atmosphere</a:t>
            </a:r>
            <a:endParaRPr lang="en-US" sz="1500"/>
          </a:p>
        </p:txBody>
      </p:sp>
      <p:sp>
        <p:nvSpPr>
          <p:cNvPr id="11270" name="pole tekstowe 11"/>
          <p:cNvSpPr txBox="1">
            <a:spLocks noChangeArrowheads="1"/>
          </p:cNvSpPr>
          <p:nvPr/>
        </p:nvSpPr>
        <p:spPr bwMode="auto">
          <a:xfrm>
            <a:off x="2220480" y="2971033"/>
            <a:ext cx="2547360" cy="698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pl-PL" sz="1000">
                <a:solidFill>
                  <a:srgbClr val="FF0000"/>
                </a:solidFill>
                <a:latin typeface="Calibri" pitchFamily="34" charset="0"/>
              </a:rPr>
              <a:t>Core component of the VPH-Share cloud platform, responsible for managing cloud resources and deploying Atomic Services accordingly.</a:t>
            </a:r>
          </a:p>
        </p:txBody>
      </p:sp>
      <p:sp>
        <p:nvSpPr>
          <p:cNvPr id="22547" name="pole tekstowe 53"/>
          <p:cNvSpPr txBox="1">
            <a:spLocks noChangeArrowheads="1"/>
          </p:cNvSpPr>
          <p:nvPr/>
        </p:nvSpPr>
        <p:spPr bwMode="auto">
          <a:xfrm>
            <a:off x="260641" y="1077234"/>
            <a:ext cx="8556480" cy="14687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marL="162723" indent="-162723">
              <a:buFont typeface="Arial" pitchFamily="34" charset="0"/>
              <a:buChar char="•"/>
              <a:defRPr/>
            </a:pPr>
            <a:r>
              <a:rPr lang="pl-PL" dirty="0" err="1">
                <a:latin typeface="+mj-lt"/>
              </a:rPr>
              <a:t>receives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requests</a:t>
            </a:r>
            <a:r>
              <a:rPr lang="pl-PL" dirty="0">
                <a:latin typeface="+mj-lt"/>
              </a:rPr>
              <a:t> </a:t>
            </a:r>
            <a:r>
              <a:rPr lang="pl-PL" err="1">
                <a:latin typeface="+mj-lt"/>
              </a:rPr>
              <a:t>from</a:t>
            </a:r>
            <a:r>
              <a:rPr lang="pl-PL">
                <a:latin typeface="+mj-lt"/>
              </a:rPr>
              <a:t> </a:t>
            </a:r>
            <a:r>
              <a:rPr lang="pl-PL" smtClean="0">
                <a:latin typeface="+mj-lt"/>
              </a:rPr>
              <a:t>clients stating </a:t>
            </a:r>
            <a:r>
              <a:rPr lang="pl-PL" dirty="0" err="1">
                <a:latin typeface="+mj-lt"/>
              </a:rPr>
              <a:t>that</a:t>
            </a:r>
            <a:r>
              <a:rPr lang="pl-PL" dirty="0">
                <a:latin typeface="+mj-lt"/>
              </a:rPr>
              <a:t> a set </a:t>
            </a:r>
            <a:r>
              <a:rPr lang="pl-PL">
                <a:latin typeface="+mj-lt"/>
              </a:rPr>
              <a:t>of </a:t>
            </a:r>
            <a:r>
              <a:rPr lang="pl-PL" err="1">
                <a:latin typeface="+mj-lt"/>
              </a:rPr>
              <a:t>A</a:t>
            </a:r>
            <a:r>
              <a:rPr lang="pl-PL" smtClean="0">
                <a:latin typeface="+mj-lt"/>
              </a:rPr>
              <a:t>tomic </a:t>
            </a:r>
            <a:r>
              <a:rPr lang="pl-PL" dirty="0">
                <a:latin typeface="+mj-lt"/>
              </a:rPr>
              <a:t>S</a:t>
            </a:r>
            <a:r>
              <a:rPr lang="pl-PL" smtClean="0">
                <a:latin typeface="+mj-lt"/>
              </a:rPr>
              <a:t>ervices </a:t>
            </a:r>
            <a:r>
              <a:rPr lang="pl-PL" dirty="0" err="1">
                <a:latin typeface="+mj-lt"/>
              </a:rPr>
              <a:t>is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required</a:t>
            </a:r>
            <a:r>
              <a:rPr lang="pl-PL" dirty="0">
                <a:latin typeface="+mj-lt"/>
              </a:rPr>
              <a:t> to </a:t>
            </a:r>
            <a:r>
              <a:rPr lang="pl-PL" dirty="0" err="1">
                <a:latin typeface="+mj-lt"/>
              </a:rPr>
              <a:t>process</a:t>
            </a:r>
            <a:r>
              <a:rPr lang="pl-PL" dirty="0">
                <a:latin typeface="+mj-lt"/>
              </a:rPr>
              <a:t>/</a:t>
            </a:r>
            <a:r>
              <a:rPr lang="pl-PL" dirty="0" err="1">
                <a:latin typeface="+mj-lt"/>
              </a:rPr>
              <a:t>produce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certain</a:t>
            </a:r>
            <a:r>
              <a:rPr lang="pl-PL" dirty="0">
                <a:latin typeface="+mj-lt"/>
              </a:rPr>
              <a:t> data;</a:t>
            </a:r>
          </a:p>
          <a:p>
            <a:pPr marL="162723" indent="-162723">
              <a:buFont typeface="Arial" pitchFamily="34" charset="0"/>
              <a:buChar char="•"/>
              <a:defRPr/>
            </a:pPr>
            <a:r>
              <a:rPr lang="pl-PL" dirty="0" err="1">
                <a:latin typeface="+mj-lt"/>
              </a:rPr>
              <a:t>queries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the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Component</a:t>
            </a:r>
            <a:r>
              <a:rPr lang="pl-PL" dirty="0">
                <a:latin typeface="+mj-lt"/>
              </a:rPr>
              <a:t> Registry to </a:t>
            </a:r>
            <a:r>
              <a:rPr lang="pl-PL" dirty="0" err="1">
                <a:latin typeface="+mj-lt"/>
              </a:rPr>
              <a:t>determine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the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relevant</a:t>
            </a:r>
            <a:r>
              <a:rPr lang="pl-PL" dirty="0">
                <a:latin typeface="+mj-lt"/>
              </a:rPr>
              <a:t> AS and data </a:t>
            </a:r>
            <a:r>
              <a:rPr lang="pl-PL" dirty="0" err="1">
                <a:latin typeface="+mj-lt"/>
              </a:rPr>
              <a:t>characteristics</a:t>
            </a:r>
            <a:r>
              <a:rPr lang="pl-PL" dirty="0">
                <a:latin typeface="+mj-lt"/>
              </a:rPr>
              <a:t>;</a:t>
            </a:r>
          </a:p>
          <a:p>
            <a:pPr marL="162723" indent="-162723">
              <a:buFont typeface="Arial" pitchFamily="34" charset="0"/>
              <a:buChar char="•"/>
              <a:defRPr/>
            </a:pPr>
            <a:r>
              <a:rPr lang="pl-PL" dirty="0" err="1">
                <a:latin typeface="+mj-lt"/>
              </a:rPr>
              <a:t>collects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infostructure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metrics</a:t>
            </a:r>
            <a:r>
              <a:rPr lang="pl-PL" dirty="0">
                <a:latin typeface="+mj-lt"/>
              </a:rPr>
              <a:t>,</a:t>
            </a:r>
          </a:p>
          <a:p>
            <a:pPr marL="162723" indent="-162723">
              <a:buFont typeface="Arial" pitchFamily="34" charset="0"/>
              <a:buChar char="•"/>
              <a:defRPr/>
            </a:pPr>
            <a:r>
              <a:rPr lang="pl-PL" dirty="0" err="1">
                <a:latin typeface="+mj-lt"/>
              </a:rPr>
              <a:t>analyzes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available</a:t>
            </a:r>
            <a:r>
              <a:rPr lang="pl-PL" dirty="0">
                <a:latin typeface="+mj-lt"/>
              </a:rPr>
              <a:t> data and </a:t>
            </a:r>
            <a:r>
              <a:rPr lang="pl-PL" dirty="0" err="1">
                <a:latin typeface="+mj-lt"/>
              </a:rPr>
              <a:t>prepares</a:t>
            </a:r>
            <a:r>
              <a:rPr lang="pl-PL" dirty="0">
                <a:latin typeface="+mj-lt"/>
              </a:rPr>
              <a:t> an </a:t>
            </a:r>
            <a:r>
              <a:rPr lang="pl-PL" dirty="0" err="1">
                <a:latin typeface="+mj-lt"/>
              </a:rPr>
              <a:t>optimal</a:t>
            </a:r>
            <a:r>
              <a:rPr lang="pl-PL" dirty="0">
                <a:latin typeface="+mj-lt"/>
              </a:rPr>
              <a:t> </a:t>
            </a:r>
            <a:r>
              <a:rPr lang="pl-PL" dirty="0" err="1">
                <a:latin typeface="+mj-lt"/>
              </a:rPr>
              <a:t>deployment</a:t>
            </a:r>
            <a:r>
              <a:rPr lang="pl-PL" dirty="0">
                <a:latin typeface="+mj-lt"/>
              </a:rPr>
              <a:t> plan.</a:t>
            </a:r>
          </a:p>
        </p:txBody>
      </p:sp>
      <p:sp>
        <p:nvSpPr>
          <p:cNvPr id="35" name="Prostokąt zaokrąglony 34"/>
          <p:cNvSpPr/>
          <p:nvPr/>
        </p:nvSpPr>
        <p:spPr bwMode="auto">
          <a:xfrm>
            <a:off x="6269760" y="2775172"/>
            <a:ext cx="2547360" cy="966341"/>
          </a:xfrm>
          <a:prstGeom prst="roundRect">
            <a:avLst>
              <a:gd name="adj" fmla="val 62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36" name="Prostokąt zaokrąglony 35"/>
          <p:cNvSpPr/>
          <p:nvPr/>
        </p:nvSpPr>
        <p:spPr bwMode="auto">
          <a:xfrm>
            <a:off x="7380001" y="2645558"/>
            <a:ext cx="457920" cy="32691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275" name="pole tekstowe 18"/>
          <p:cNvSpPr txBox="1">
            <a:spLocks noChangeArrowheads="1"/>
          </p:cNvSpPr>
          <p:nvPr/>
        </p:nvSpPr>
        <p:spPr bwMode="auto">
          <a:xfrm>
            <a:off x="7404560" y="2645559"/>
            <a:ext cx="430403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pl-PL" sz="1500"/>
              <a:t>AIR</a:t>
            </a:r>
            <a:endParaRPr lang="en-US" sz="1500"/>
          </a:p>
        </p:txBody>
      </p:sp>
      <p:sp>
        <p:nvSpPr>
          <p:cNvPr id="11276" name="pole tekstowe 11"/>
          <p:cNvSpPr txBox="1">
            <a:spLocks noChangeArrowheads="1"/>
          </p:cNvSpPr>
          <p:nvPr/>
        </p:nvSpPr>
        <p:spPr bwMode="auto">
          <a:xfrm>
            <a:off x="6269760" y="2971032"/>
            <a:ext cx="2547360" cy="545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pl-PL" sz="1000">
                <a:solidFill>
                  <a:srgbClr val="FF0000"/>
                </a:solidFill>
                <a:latin typeface="Calibri" pitchFamily="34" charset="0"/>
              </a:rPr>
              <a:t>Also called the Atmosphere Internal Registry; stores all data on cloud resources, Atomic Services and their instances.</a:t>
            </a:r>
          </a:p>
        </p:txBody>
      </p:sp>
      <p:sp>
        <p:nvSpPr>
          <p:cNvPr id="40" name="Prostokąt zaokrąglony 39"/>
          <p:cNvSpPr/>
          <p:nvPr/>
        </p:nvSpPr>
        <p:spPr>
          <a:xfrm>
            <a:off x="6336000" y="5126939"/>
            <a:ext cx="1828800" cy="4579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278" name="pole tekstowe 40"/>
          <p:cNvSpPr txBox="1">
            <a:spLocks noChangeArrowheads="1"/>
          </p:cNvSpPr>
          <p:nvPr/>
        </p:nvSpPr>
        <p:spPr bwMode="auto">
          <a:xfrm>
            <a:off x="6329754" y="5126939"/>
            <a:ext cx="1800971" cy="42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pPr algn="ctr"/>
            <a:r>
              <a:rPr lang="pl-PL" sz="1100">
                <a:latin typeface="Calibri" pitchFamily="34" charset="0"/>
              </a:rPr>
              <a:t>Computing infrastructure</a:t>
            </a:r>
          </a:p>
          <a:p>
            <a:pPr algn="ctr"/>
            <a:r>
              <a:rPr lang="pl-PL" sz="1100">
                <a:latin typeface="Calibri" pitchFamily="34" charset="0"/>
              </a:rPr>
              <a:t>(hybrid public/private cloud)</a:t>
            </a:r>
            <a:endParaRPr lang="en-US" sz="1100">
              <a:latin typeface="Calibri" pitchFamily="34" charset="0"/>
            </a:endParaRPr>
          </a:p>
        </p:txBody>
      </p:sp>
      <p:cxnSp>
        <p:nvCxnSpPr>
          <p:cNvPr id="45" name="Łącznik prosty ze strzałką 44"/>
          <p:cNvCxnSpPr/>
          <p:nvPr/>
        </p:nvCxnSpPr>
        <p:spPr>
          <a:xfrm>
            <a:off x="1045441" y="3233140"/>
            <a:ext cx="1110240" cy="0"/>
          </a:xfrm>
          <a:prstGeom prst="straightConnector1">
            <a:avLst/>
          </a:prstGeom>
          <a:ln>
            <a:solidFill>
              <a:srgbClr val="2669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pole tekstowe 14"/>
          <p:cNvSpPr txBox="1">
            <a:spLocks noChangeArrowheads="1"/>
          </p:cNvSpPr>
          <p:nvPr/>
        </p:nvSpPr>
        <p:spPr bwMode="auto">
          <a:xfrm>
            <a:off x="914400" y="3233141"/>
            <a:ext cx="1306080" cy="64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/>
            <a:r>
              <a:rPr lang="pl-PL" sz="900">
                <a:latin typeface="Calibri" pitchFamily="34" charset="0"/>
              </a:rPr>
              <a:t>1. Application (or any other authorized entity) requests access to an Atomic Service</a:t>
            </a:r>
          </a:p>
        </p:txBody>
      </p:sp>
      <p:cxnSp>
        <p:nvCxnSpPr>
          <p:cNvPr id="48" name="Łącznik prosty ze strzałką 47"/>
          <p:cNvCxnSpPr/>
          <p:nvPr/>
        </p:nvCxnSpPr>
        <p:spPr>
          <a:xfrm>
            <a:off x="4898880" y="3233140"/>
            <a:ext cx="1241280" cy="0"/>
          </a:xfrm>
          <a:prstGeom prst="straightConnector1">
            <a:avLst/>
          </a:prstGeom>
          <a:ln>
            <a:solidFill>
              <a:srgbClr val="26697A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ole tekstowe 14"/>
          <p:cNvSpPr txBox="1">
            <a:spLocks noChangeArrowheads="1"/>
          </p:cNvSpPr>
          <p:nvPr/>
        </p:nvSpPr>
        <p:spPr bwMode="auto">
          <a:xfrm>
            <a:off x="4832640" y="3234580"/>
            <a:ext cx="1307520" cy="64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pPr algn="ctr"/>
            <a:r>
              <a:rPr lang="pl-PL" sz="900">
                <a:latin typeface="Calibri" pitchFamily="34" charset="0"/>
              </a:rPr>
              <a:t>2. Poll AIR for data regarding this AS and the available computing resources</a:t>
            </a:r>
          </a:p>
        </p:txBody>
      </p:sp>
      <p:sp>
        <p:nvSpPr>
          <p:cNvPr id="52" name="pole tekstowe 14"/>
          <p:cNvSpPr txBox="1">
            <a:spLocks noChangeArrowheads="1"/>
          </p:cNvSpPr>
          <p:nvPr/>
        </p:nvSpPr>
        <p:spPr bwMode="auto">
          <a:xfrm>
            <a:off x="2220480" y="3689667"/>
            <a:ext cx="2482560" cy="921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pl-PL" sz="900">
                <a:latin typeface="Calibri" pitchFamily="34" charset="0"/>
              </a:rPr>
              <a:t>3. Heuristically determine whether to recycle an existing instance or spawn a new one. Also determine which computing resources to use when instantiating additional instances (based on cost information and performance metrics obtained from monitoring data) </a:t>
            </a:r>
          </a:p>
        </p:txBody>
      </p:sp>
      <p:sp>
        <p:nvSpPr>
          <p:cNvPr id="53" name="Prostokąt zaokrąglony 52"/>
          <p:cNvSpPr/>
          <p:nvPr/>
        </p:nvSpPr>
        <p:spPr bwMode="auto">
          <a:xfrm>
            <a:off x="2220480" y="5911821"/>
            <a:ext cx="2547360" cy="718635"/>
          </a:xfrm>
          <a:prstGeom prst="roundRect">
            <a:avLst>
              <a:gd name="adj" fmla="val 621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54" name="Prostokąt zaokrąglony 53"/>
          <p:cNvSpPr/>
          <p:nvPr/>
        </p:nvSpPr>
        <p:spPr bwMode="auto">
          <a:xfrm>
            <a:off x="2721600" y="5780767"/>
            <a:ext cx="1632960" cy="3269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>
              <a:defRPr/>
            </a:pPr>
            <a:endParaRPr lang="pl-PL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1286" name="pole tekstowe 18"/>
          <p:cNvSpPr txBox="1">
            <a:spLocks noChangeArrowheads="1"/>
          </p:cNvSpPr>
          <p:nvPr/>
        </p:nvSpPr>
        <p:spPr bwMode="auto">
          <a:xfrm>
            <a:off x="2723040" y="5780767"/>
            <a:ext cx="1590079" cy="31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82945" tIns="41473" rIns="82945" bIns="41473">
            <a:spAutoFit/>
          </a:bodyPr>
          <a:lstStyle/>
          <a:p>
            <a:r>
              <a:rPr lang="pl-PL" sz="1500"/>
              <a:t>Cloud middleware</a:t>
            </a:r>
            <a:endParaRPr lang="en-US" sz="1500"/>
          </a:p>
        </p:txBody>
      </p:sp>
      <p:sp>
        <p:nvSpPr>
          <p:cNvPr id="11287" name="pole tekstowe 11"/>
          <p:cNvSpPr txBox="1">
            <a:spLocks noChangeArrowheads="1"/>
          </p:cNvSpPr>
          <p:nvPr/>
        </p:nvSpPr>
        <p:spPr bwMode="auto">
          <a:xfrm>
            <a:off x="2285280" y="6107681"/>
            <a:ext cx="2482560" cy="3902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pl-PL" sz="1000">
                <a:solidFill>
                  <a:srgbClr val="FF0000"/>
                </a:solidFill>
                <a:latin typeface="Calibri" pitchFamily="34" charset="0"/>
              </a:rPr>
              <a:t>Selection of low-level middleware libraries to manage specific types of cloud sites</a:t>
            </a:r>
          </a:p>
        </p:txBody>
      </p:sp>
      <p:cxnSp>
        <p:nvCxnSpPr>
          <p:cNvPr id="61" name="Łącznik prosty ze strzałką 60"/>
          <p:cNvCxnSpPr/>
          <p:nvPr/>
        </p:nvCxnSpPr>
        <p:spPr>
          <a:xfrm>
            <a:off x="4898880" y="4212443"/>
            <a:ext cx="2449440" cy="521335"/>
          </a:xfrm>
          <a:prstGeom prst="bentConnector2">
            <a:avLst/>
          </a:prstGeom>
          <a:ln>
            <a:solidFill>
              <a:srgbClr val="26697A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pole tekstowe 14"/>
          <p:cNvSpPr txBox="1">
            <a:spLocks noChangeArrowheads="1"/>
          </p:cNvSpPr>
          <p:nvPr/>
        </p:nvSpPr>
        <p:spPr bwMode="auto">
          <a:xfrm>
            <a:off x="4898881" y="4212443"/>
            <a:ext cx="2481120" cy="6423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pl-PL" sz="900">
                <a:latin typeface="Calibri" pitchFamily="34" charset="0"/>
              </a:rPr>
              <a:t>[Asynchronous process] Collect monitoring data and analyze health of the cloud infrastructure to ensure optimal deployment of application services</a:t>
            </a:r>
          </a:p>
        </p:txBody>
      </p:sp>
      <p:cxnSp>
        <p:nvCxnSpPr>
          <p:cNvPr id="67" name="Łącznik prosty ze strzałką 66"/>
          <p:cNvCxnSpPr/>
          <p:nvPr/>
        </p:nvCxnSpPr>
        <p:spPr>
          <a:xfrm>
            <a:off x="3461760" y="4801465"/>
            <a:ext cx="0" cy="914496"/>
          </a:xfrm>
          <a:prstGeom prst="straightConnector1">
            <a:avLst/>
          </a:prstGeom>
          <a:ln>
            <a:solidFill>
              <a:srgbClr val="2669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pole tekstowe 14"/>
          <p:cNvSpPr txBox="1">
            <a:spLocks noChangeArrowheads="1"/>
          </p:cNvSpPr>
          <p:nvPr/>
        </p:nvSpPr>
        <p:spPr bwMode="auto">
          <a:xfrm>
            <a:off x="3461760" y="4959881"/>
            <a:ext cx="1764000" cy="36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pl-PL" sz="900">
                <a:latin typeface="Calibri" pitchFamily="34" charset="0"/>
              </a:rPr>
              <a:t>4. Call cloud middleware services to enforce the deployment plan</a:t>
            </a:r>
          </a:p>
        </p:txBody>
      </p:sp>
      <p:cxnSp>
        <p:nvCxnSpPr>
          <p:cNvPr id="71" name="Łącznik prosty ze strzałką 70"/>
          <p:cNvCxnSpPr/>
          <p:nvPr/>
        </p:nvCxnSpPr>
        <p:spPr>
          <a:xfrm flipV="1">
            <a:off x="4898880" y="6041435"/>
            <a:ext cx="2449440" cy="262108"/>
          </a:xfrm>
          <a:prstGeom prst="bentConnector2">
            <a:avLst/>
          </a:prstGeom>
          <a:ln>
            <a:solidFill>
              <a:srgbClr val="26697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pole tekstowe 14"/>
          <p:cNvSpPr txBox="1">
            <a:spLocks noChangeArrowheads="1"/>
          </p:cNvSpPr>
          <p:nvPr/>
        </p:nvSpPr>
        <p:spPr bwMode="auto">
          <a:xfrm>
            <a:off x="4832640" y="6303542"/>
            <a:ext cx="2547360" cy="3629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2945" tIns="41473" rIns="82945" bIns="41473">
            <a:spAutoFit/>
          </a:bodyPr>
          <a:lstStyle/>
          <a:p>
            <a:r>
              <a:rPr lang="pl-PL" sz="900">
                <a:latin typeface="Calibri" pitchFamily="34" charset="0"/>
              </a:rPr>
              <a:t>5. Deploy Atomic Service Instances as directed by Atmosphere</a:t>
            </a:r>
          </a:p>
        </p:txBody>
      </p:sp>
      <p:grpSp>
        <p:nvGrpSpPr>
          <p:cNvPr id="2" name="Grupa 78"/>
          <p:cNvGrpSpPr>
            <a:grpSpLocks/>
          </p:cNvGrpSpPr>
          <p:nvPr/>
        </p:nvGrpSpPr>
        <p:grpSpPr bwMode="auto">
          <a:xfrm>
            <a:off x="131040" y="2906225"/>
            <a:ext cx="921600" cy="2794121"/>
            <a:chOff x="283650" y="3275781"/>
            <a:chExt cx="1016381" cy="3079698"/>
          </a:xfrm>
        </p:grpSpPr>
        <p:pic>
          <p:nvPicPr>
            <p:cNvPr id="11295" name="Obraz 79" descr="1345535114_Desktop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7804" y="3275781"/>
              <a:ext cx="648072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96" name="pole tekstowe 80"/>
            <p:cNvSpPr txBox="1">
              <a:spLocks noChangeArrowheads="1"/>
            </p:cNvSpPr>
            <p:nvPr/>
          </p:nvSpPr>
          <p:spPr bwMode="auto">
            <a:xfrm>
              <a:off x="353259" y="3878267"/>
              <a:ext cx="852464" cy="271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 sz="1000">
                  <a:latin typeface="Calibri" pitchFamily="34" charset="0"/>
                </a:rPr>
                <a:t>Application</a:t>
              </a:r>
            </a:p>
          </p:txBody>
        </p:sp>
        <p:pic>
          <p:nvPicPr>
            <p:cNvPr id="11297" name="Obraz 81" descr="1345537494_Sitemap - Flowchart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31800" y="4211885"/>
              <a:ext cx="720080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298" name="pole tekstowe 82"/>
            <p:cNvSpPr txBox="1">
              <a:spLocks noChangeArrowheads="1"/>
            </p:cNvSpPr>
            <p:nvPr/>
          </p:nvSpPr>
          <p:spPr bwMode="auto">
            <a:xfrm>
              <a:off x="505544" y="4094291"/>
              <a:ext cx="560766" cy="271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 sz="1000">
                  <a:latin typeface="Calibri" pitchFamily="34" charset="0"/>
                </a:rPr>
                <a:t>-- or --</a:t>
              </a:r>
              <a:endParaRPr lang="en-US" sz="1000">
                <a:latin typeface="Calibri" pitchFamily="34" charset="0"/>
              </a:endParaRPr>
            </a:p>
          </p:txBody>
        </p:sp>
        <p:sp>
          <p:nvSpPr>
            <p:cNvPr id="11299" name="pole tekstowe 83"/>
            <p:cNvSpPr txBox="1">
              <a:spLocks noChangeArrowheads="1"/>
            </p:cNvSpPr>
            <p:nvPr/>
          </p:nvSpPr>
          <p:spPr bwMode="auto">
            <a:xfrm>
              <a:off x="283650" y="4859957"/>
              <a:ext cx="1016381" cy="4410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000">
                  <a:latin typeface="Calibri" pitchFamily="34" charset="0"/>
                </a:rPr>
                <a:t>Workflow environment</a:t>
              </a:r>
            </a:p>
          </p:txBody>
        </p:sp>
        <p:sp>
          <p:nvSpPr>
            <p:cNvPr id="11300" name="pole tekstowe 84"/>
            <p:cNvSpPr txBox="1">
              <a:spLocks noChangeArrowheads="1"/>
            </p:cNvSpPr>
            <p:nvPr/>
          </p:nvSpPr>
          <p:spPr bwMode="auto">
            <a:xfrm>
              <a:off x="505544" y="5246419"/>
              <a:ext cx="560766" cy="271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pl-PL" sz="1000">
                  <a:latin typeface="Calibri" pitchFamily="34" charset="0"/>
                </a:rPr>
                <a:t>-- or --</a:t>
              </a:r>
              <a:endParaRPr lang="en-US" sz="1000">
                <a:latin typeface="Calibri" pitchFamily="34" charset="0"/>
              </a:endParaRPr>
            </a:p>
          </p:txBody>
        </p:sp>
        <p:pic>
          <p:nvPicPr>
            <p:cNvPr id="11301" name="Obraz 87" descr="admin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67527" y="5508029"/>
              <a:ext cx="448627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1302" name="pole tekstowe 86"/>
            <p:cNvSpPr txBox="1">
              <a:spLocks noChangeArrowheads="1"/>
            </p:cNvSpPr>
            <p:nvPr/>
          </p:nvSpPr>
          <p:spPr bwMode="auto">
            <a:xfrm>
              <a:off x="283650" y="6084093"/>
              <a:ext cx="1016381" cy="271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000">
                  <a:latin typeface="Calibri" pitchFamily="34" charset="0"/>
                </a:rPr>
                <a:t>End user</a:t>
              </a:r>
            </a:p>
          </p:txBody>
        </p:sp>
      </p:grpSp>
      <p:sp>
        <p:nvSpPr>
          <p:cNvPr id="39" name="Title 1"/>
          <p:cNvSpPr txBox="1">
            <a:spLocks/>
          </p:cNvSpPr>
          <p:nvPr/>
        </p:nvSpPr>
        <p:spPr>
          <a:xfrm>
            <a:off x="1440160" y="44624"/>
            <a:ext cx="6515100" cy="114300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l-PL" sz="2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Atmosphere: a</a:t>
            </a:r>
            <a:r>
              <a:rPr kumimoji="0" lang="pl-PL" sz="2800" b="0" i="0" u="none" strike="noStrike" kern="1200" cap="none" spc="0" normalizeH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generic Cloud platform resource manager</a:t>
            </a: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  <p:bldP spid="52" grpId="0"/>
      <p:bldP spid="65" grpId="0"/>
      <p:bldP spid="69" grpId="0"/>
      <p:bldP spid="7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0160" y="44624"/>
            <a:ext cx="6515100" cy="1143000"/>
          </a:xfrm>
        </p:spPr>
        <p:txBody>
          <a:bodyPr/>
          <a:lstStyle/>
          <a:p>
            <a:r>
              <a:rPr lang="pl-PL" sz="2800" smtClean="0"/>
              <a:t>The VPH-Share Master Interface: integrated security</a:t>
            </a:r>
            <a:endParaRPr lang="en-US" sz="2800" dirty="0" smtClean="0"/>
          </a:p>
        </p:txBody>
      </p:sp>
      <p:sp>
        <p:nvSpPr>
          <p:cNvPr id="25" name="Prostokąt zaokrąglony 24"/>
          <p:cNvSpPr/>
          <p:nvPr/>
        </p:nvSpPr>
        <p:spPr bwMode="auto">
          <a:xfrm>
            <a:off x="486605" y="2780929"/>
            <a:ext cx="2069171" cy="2639035"/>
          </a:xfrm>
          <a:prstGeom prst="roundRect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" name="Grupa 289"/>
          <p:cNvGrpSpPr>
            <a:grpSpLocks/>
          </p:cNvGrpSpPr>
          <p:nvPr/>
        </p:nvGrpSpPr>
        <p:grpSpPr bwMode="auto">
          <a:xfrm>
            <a:off x="820927" y="2636912"/>
            <a:ext cx="1537886" cy="277000"/>
            <a:chOff x="2392910" y="1835620"/>
            <a:chExt cx="2191279" cy="305238"/>
          </a:xfrm>
        </p:grpSpPr>
        <p:sp>
          <p:nvSpPr>
            <p:cNvPr id="21" name="Prostokąt zaokrąglony 20"/>
            <p:cNvSpPr/>
            <p:nvPr/>
          </p:nvSpPr>
          <p:spPr bwMode="auto">
            <a:xfrm>
              <a:off x="2392910" y="1835620"/>
              <a:ext cx="2061519" cy="3052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2" name="pole tekstowe 291"/>
            <p:cNvSpPr txBox="1">
              <a:spLocks noChangeArrowheads="1"/>
            </p:cNvSpPr>
            <p:nvPr/>
          </p:nvSpPr>
          <p:spPr bwMode="auto">
            <a:xfrm>
              <a:off x="2402397" y="1835620"/>
              <a:ext cx="2181792" cy="288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l-PL" sz="1100">
                  <a:latin typeface="Calibri" pitchFamily="34" charset="0"/>
                </a:rPr>
                <a:t>VPH-Share Master </a:t>
              </a:r>
              <a:r>
                <a:rPr lang="pl-PL" sz="1100" smtClean="0">
                  <a:latin typeface="Calibri" pitchFamily="34" charset="0"/>
                </a:rPr>
                <a:t>Int.</a:t>
              </a:r>
              <a:endParaRPr lang="en-US" sz="1100">
                <a:latin typeface="Calibri" pitchFamily="34" charset="0"/>
              </a:endParaRPr>
            </a:p>
          </p:txBody>
        </p:sp>
      </p:grpSp>
      <p:grpSp>
        <p:nvGrpSpPr>
          <p:cNvPr id="3" name="Grupa 28"/>
          <p:cNvGrpSpPr/>
          <p:nvPr/>
        </p:nvGrpSpPr>
        <p:grpSpPr>
          <a:xfrm>
            <a:off x="539553" y="3068960"/>
            <a:ext cx="1958230" cy="720080"/>
            <a:chOff x="467544" y="4168775"/>
            <a:chExt cx="1958230" cy="720080"/>
          </a:xfrm>
        </p:grpSpPr>
        <p:sp>
          <p:nvSpPr>
            <p:cNvPr id="27" name="Prostokąt zaokrąglony 300"/>
            <p:cNvSpPr/>
            <p:nvPr/>
          </p:nvSpPr>
          <p:spPr bwMode="auto">
            <a:xfrm>
              <a:off x="526554" y="4168775"/>
              <a:ext cx="1827212" cy="720080"/>
            </a:xfrm>
            <a:prstGeom prst="roundRect">
              <a:avLst>
                <a:gd name="adj" fmla="val 8067"/>
              </a:avLst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pole tekstowe 303"/>
            <p:cNvSpPr txBox="1">
              <a:spLocks noChangeArrowheads="1"/>
            </p:cNvSpPr>
            <p:nvPr/>
          </p:nvSpPr>
          <p:spPr bwMode="auto">
            <a:xfrm>
              <a:off x="467544" y="4168775"/>
              <a:ext cx="1958230" cy="2530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Authentication widget</a:t>
              </a:r>
              <a:endParaRPr lang="pl-PL" sz="1100">
                <a:latin typeface="Calibri" pitchFamily="34" charset="0"/>
              </a:endParaRPr>
            </a:p>
          </p:txBody>
        </p:sp>
      </p:grpSp>
      <p:sp>
        <p:nvSpPr>
          <p:cNvPr id="30" name="Prostokąt zaokrąglony 300"/>
          <p:cNvSpPr/>
          <p:nvPr/>
        </p:nvSpPr>
        <p:spPr bwMode="auto">
          <a:xfrm>
            <a:off x="576167" y="4005064"/>
            <a:ext cx="1849607" cy="253033"/>
          </a:xfrm>
          <a:prstGeom prst="roundRect">
            <a:avLst>
              <a:gd name="adj" fmla="val 1194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4" name="Grupa 35"/>
          <p:cNvGrpSpPr/>
          <p:nvPr/>
        </p:nvGrpSpPr>
        <p:grpSpPr>
          <a:xfrm>
            <a:off x="813322" y="3356992"/>
            <a:ext cx="1382414" cy="254426"/>
            <a:chOff x="3736180" y="3590033"/>
            <a:chExt cx="1382414" cy="254426"/>
          </a:xfrm>
        </p:grpSpPr>
        <p:sp>
          <p:nvSpPr>
            <p:cNvPr id="32" name="Prostokąt zaokrąglony 31"/>
            <p:cNvSpPr/>
            <p:nvPr/>
          </p:nvSpPr>
          <p:spPr bwMode="auto">
            <a:xfrm>
              <a:off x="3750195" y="3590033"/>
              <a:ext cx="1368399" cy="254426"/>
            </a:xfrm>
            <a:prstGeom prst="roundRect">
              <a:avLst>
                <a:gd name="adj" fmla="val 8462"/>
              </a:avLst>
            </a:prstGeom>
            <a:solidFill>
              <a:srgbClr val="FFFF00">
                <a:alpha val="60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3" name="pole tekstowe 303"/>
            <p:cNvSpPr txBox="1">
              <a:spLocks noChangeArrowheads="1"/>
            </p:cNvSpPr>
            <p:nvPr/>
          </p:nvSpPr>
          <p:spPr bwMode="auto">
            <a:xfrm>
              <a:off x="3736180" y="3590033"/>
              <a:ext cx="1382414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Login feature</a:t>
              </a:r>
              <a:endParaRPr lang="pl-PL" sz="1100">
                <a:latin typeface="Calibri" pitchFamily="34" charset="0"/>
              </a:endParaRPr>
            </a:p>
          </p:txBody>
        </p:sp>
      </p:grpSp>
      <p:grpSp>
        <p:nvGrpSpPr>
          <p:cNvPr id="5" name="Grupa 192"/>
          <p:cNvGrpSpPr/>
          <p:nvPr/>
        </p:nvGrpSpPr>
        <p:grpSpPr>
          <a:xfrm>
            <a:off x="1187624" y="1340768"/>
            <a:ext cx="705414" cy="779290"/>
            <a:chOff x="1155891" y="1263986"/>
            <a:chExt cx="705414" cy="779290"/>
          </a:xfrm>
        </p:grpSpPr>
        <p:sp>
          <p:nvSpPr>
            <p:cNvPr id="110" name="pole tekstowe 196"/>
            <p:cNvSpPr txBox="1">
              <a:spLocks noChangeArrowheads="1"/>
            </p:cNvSpPr>
            <p:nvPr/>
          </p:nvSpPr>
          <p:spPr bwMode="auto">
            <a:xfrm>
              <a:off x="1155891" y="1797055"/>
              <a:ext cx="705414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000">
                  <a:latin typeface="Calibri" pitchFamily="34" charset="0"/>
                </a:rPr>
                <a:t>Admin</a:t>
              </a:r>
            </a:p>
          </p:txBody>
        </p:sp>
        <p:sp>
          <p:nvSpPr>
            <p:cNvPr id="111" name="Prostokąt zaokrąglony 110"/>
            <p:cNvSpPr/>
            <p:nvPr/>
          </p:nvSpPr>
          <p:spPr bwMode="auto">
            <a:xfrm>
              <a:off x="1210066" y="1263986"/>
              <a:ext cx="591840" cy="770480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13" name="Obraz 198" descr="admin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340491" y="1335258"/>
              <a:ext cx="357777" cy="4738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" name="Grupa 190"/>
          <p:cNvGrpSpPr/>
          <p:nvPr/>
        </p:nvGrpSpPr>
        <p:grpSpPr>
          <a:xfrm>
            <a:off x="476984" y="1340768"/>
            <a:ext cx="710640" cy="771722"/>
            <a:chOff x="795346" y="2093513"/>
            <a:chExt cx="710640" cy="771722"/>
          </a:xfrm>
        </p:grpSpPr>
        <p:sp>
          <p:nvSpPr>
            <p:cNvPr id="103" name="pole tekstowe 191"/>
            <p:cNvSpPr txBox="1">
              <a:spLocks noChangeArrowheads="1"/>
            </p:cNvSpPr>
            <p:nvPr/>
          </p:nvSpPr>
          <p:spPr bwMode="auto">
            <a:xfrm>
              <a:off x="795346" y="2626708"/>
              <a:ext cx="710640" cy="238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950">
                  <a:latin typeface="Calibri" pitchFamily="34" charset="0"/>
                </a:rPr>
                <a:t>Developer</a:t>
              </a:r>
            </a:p>
          </p:txBody>
        </p:sp>
        <p:sp>
          <p:nvSpPr>
            <p:cNvPr id="104" name="Prostokąt zaokrąglony 103"/>
            <p:cNvSpPr/>
            <p:nvPr/>
          </p:nvSpPr>
          <p:spPr bwMode="auto">
            <a:xfrm>
              <a:off x="854385" y="2093513"/>
              <a:ext cx="593280" cy="770480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14" name="Obraz 199" descr="admin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967032" y="2171020"/>
              <a:ext cx="357777" cy="45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7" name="Grupa 191"/>
          <p:cNvGrpSpPr/>
          <p:nvPr/>
        </p:nvGrpSpPr>
        <p:grpSpPr>
          <a:xfrm>
            <a:off x="1935189" y="1340768"/>
            <a:ext cx="652320" cy="779416"/>
            <a:chOff x="1564306" y="2093513"/>
            <a:chExt cx="652320" cy="779416"/>
          </a:xfrm>
        </p:grpSpPr>
        <p:sp>
          <p:nvSpPr>
            <p:cNvPr id="105" name="Prostokąt zaokrąglony 104"/>
            <p:cNvSpPr/>
            <p:nvPr/>
          </p:nvSpPr>
          <p:spPr bwMode="auto">
            <a:xfrm>
              <a:off x="1564306" y="2093513"/>
              <a:ext cx="593280" cy="770480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8" name="pole tekstowe 194"/>
            <p:cNvSpPr txBox="1">
              <a:spLocks noChangeArrowheads="1"/>
            </p:cNvSpPr>
            <p:nvPr/>
          </p:nvSpPr>
          <p:spPr bwMode="auto">
            <a:xfrm>
              <a:off x="1564770" y="2626708"/>
              <a:ext cx="651856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000">
                  <a:latin typeface="Calibri" pitchFamily="34" charset="0"/>
                </a:rPr>
                <a:t>Scientist</a:t>
              </a:r>
            </a:p>
          </p:txBody>
        </p:sp>
        <p:pic>
          <p:nvPicPr>
            <p:cNvPr id="115" name="Obraz 200" descr="admin.png"/>
            <p:cNvPicPr>
              <a:picLocks noChangeAspect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1707933" y="2171020"/>
              <a:ext cx="356632" cy="45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18" name="pole tekstowe 303"/>
          <p:cNvSpPr txBox="1">
            <a:spLocks noChangeArrowheads="1"/>
          </p:cNvSpPr>
          <p:nvPr/>
        </p:nvSpPr>
        <p:spPr bwMode="auto">
          <a:xfrm>
            <a:off x="526150" y="4005064"/>
            <a:ext cx="1958230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Portlet</a:t>
            </a:r>
            <a:endParaRPr lang="pl-PL" sz="1100">
              <a:latin typeface="Calibri" pitchFamily="34" charset="0"/>
            </a:endParaRPr>
          </a:p>
        </p:txBody>
      </p:sp>
      <p:sp>
        <p:nvSpPr>
          <p:cNvPr id="120" name="Prostokąt zaokrąglony 300"/>
          <p:cNvSpPr/>
          <p:nvPr/>
        </p:nvSpPr>
        <p:spPr bwMode="auto">
          <a:xfrm>
            <a:off x="589569" y="4328095"/>
            <a:ext cx="1849607" cy="253033"/>
          </a:xfrm>
          <a:prstGeom prst="roundRect">
            <a:avLst>
              <a:gd name="adj" fmla="val 1194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1" name="pole tekstowe 303"/>
          <p:cNvSpPr txBox="1">
            <a:spLocks noChangeArrowheads="1"/>
          </p:cNvSpPr>
          <p:nvPr/>
        </p:nvSpPr>
        <p:spPr bwMode="auto">
          <a:xfrm>
            <a:off x="539552" y="4328095"/>
            <a:ext cx="1958230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Portlet</a:t>
            </a:r>
            <a:endParaRPr lang="pl-PL" sz="1100">
              <a:latin typeface="Calibri" pitchFamily="34" charset="0"/>
            </a:endParaRPr>
          </a:p>
        </p:txBody>
      </p:sp>
      <p:sp>
        <p:nvSpPr>
          <p:cNvPr id="123" name="Prostokąt zaokrąglony 300"/>
          <p:cNvSpPr/>
          <p:nvPr/>
        </p:nvSpPr>
        <p:spPr bwMode="auto">
          <a:xfrm>
            <a:off x="589569" y="4653136"/>
            <a:ext cx="1849607" cy="253033"/>
          </a:xfrm>
          <a:prstGeom prst="roundRect">
            <a:avLst>
              <a:gd name="adj" fmla="val 1194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4" name="pole tekstowe 303"/>
          <p:cNvSpPr txBox="1">
            <a:spLocks noChangeArrowheads="1"/>
          </p:cNvSpPr>
          <p:nvPr/>
        </p:nvSpPr>
        <p:spPr bwMode="auto">
          <a:xfrm>
            <a:off x="539552" y="4653136"/>
            <a:ext cx="1958230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Portlet</a:t>
            </a:r>
            <a:endParaRPr lang="pl-PL" sz="1100">
              <a:latin typeface="Calibri" pitchFamily="34" charset="0"/>
            </a:endParaRPr>
          </a:p>
        </p:txBody>
      </p:sp>
      <p:sp>
        <p:nvSpPr>
          <p:cNvPr id="129" name="Prostokąt zaokrąglony 300"/>
          <p:cNvSpPr/>
          <p:nvPr/>
        </p:nvSpPr>
        <p:spPr bwMode="auto">
          <a:xfrm>
            <a:off x="589569" y="4976167"/>
            <a:ext cx="1849607" cy="253033"/>
          </a:xfrm>
          <a:prstGeom prst="roundRect">
            <a:avLst>
              <a:gd name="adj" fmla="val 1194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30" name="pole tekstowe 303"/>
          <p:cNvSpPr txBox="1">
            <a:spLocks noChangeArrowheads="1"/>
          </p:cNvSpPr>
          <p:nvPr/>
        </p:nvSpPr>
        <p:spPr bwMode="auto">
          <a:xfrm>
            <a:off x="539552" y="4976167"/>
            <a:ext cx="1958230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Portlet</a:t>
            </a:r>
            <a:endParaRPr lang="pl-PL" sz="1100">
              <a:latin typeface="Calibri" pitchFamily="34" charset="0"/>
            </a:endParaRPr>
          </a:p>
        </p:txBody>
      </p:sp>
      <p:sp>
        <p:nvSpPr>
          <p:cNvPr id="136" name="Prostokąt zaokrąglony 135"/>
          <p:cNvSpPr/>
          <p:nvPr/>
        </p:nvSpPr>
        <p:spPr bwMode="auto">
          <a:xfrm>
            <a:off x="4389864" y="2780930"/>
            <a:ext cx="3422496" cy="1152126"/>
          </a:xfrm>
          <a:prstGeom prst="roundRect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8" name="Grupa 289"/>
          <p:cNvGrpSpPr>
            <a:grpSpLocks/>
          </p:cNvGrpSpPr>
          <p:nvPr/>
        </p:nvGrpSpPr>
        <p:grpSpPr bwMode="auto">
          <a:xfrm>
            <a:off x="5122346" y="2636912"/>
            <a:ext cx="2113950" cy="277000"/>
            <a:chOff x="2392910" y="1835620"/>
            <a:chExt cx="3012092" cy="305238"/>
          </a:xfrm>
        </p:grpSpPr>
        <p:sp>
          <p:nvSpPr>
            <p:cNvPr id="138" name="Prostokąt zaokrąglony 137"/>
            <p:cNvSpPr/>
            <p:nvPr/>
          </p:nvSpPr>
          <p:spPr bwMode="auto">
            <a:xfrm>
              <a:off x="2392910" y="1835620"/>
              <a:ext cx="2806889" cy="3052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9" name="pole tekstowe 291"/>
            <p:cNvSpPr txBox="1">
              <a:spLocks noChangeArrowheads="1"/>
            </p:cNvSpPr>
            <p:nvPr/>
          </p:nvSpPr>
          <p:spPr bwMode="auto">
            <a:xfrm>
              <a:off x="2402397" y="1835621"/>
              <a:ext cx="3002605" cy="288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l-PL" sz="1100" smtClean="0">
                  <a:latin typeface="Calibri" pitchFamily="34" charset="0"/>
                </a:rPr>
                <a:t>BiomedTown Identity Provider</a:t>
              </a:r>
              <a:endParaRPr lang="en-US" sz="1100">
                <a:latin typeface="Calibri" pitchFamily="34" charset="0"/>
              </a:endParaRPr>
            </a:p>
          </p:txBody>
        </p:sp>
      </p:grpSp>
      <p:sp>
        <p:nvSpPr>
          <p:cNvPr id="151" name="Prostokąt zaokrąglony 300"/>
          <p:cNvSpPr/>
          <p:nvPr/>
        </p:nvSpPr>
        <p:spPr bwMode="auto">
          <a:xfrm>
            <a:off x="4644008" y="3068959"/>
            <a:ext cx="1772970" cy="648074"/>
          </a:xfrm>
          <a:prstGeom prst="roundRect">
            <a:avLst>
              <a:gd name="adj" fmla="val 8067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53" name="pole tekstowe 303"/>
          <p:cNvSpPr txBox="1">
            <a:spLocks noChangeArrowheads="1"/>
          </p:cNvSpPr>
          <p:nvPr/>
        </p:nvSpPr>
        <p:spPr bwMode="auto">
          <a:xfrm>
            <a:off x="4644008" y="3068960"/>
            <a:ext cx="1891268" cy="253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Authentication service</a:t>
            </a:r>
            <a:endParaRPr lang="pl-PL" sz="1100">
              <a:latin typeface="Calibri" pitchFamily="34" charset="0"/>
            </a:endParaRPr>
          </a:p>
        </p:txBody>
      </p:sp>
      <p:grpSp>
        <p:nvGrpSpPr>
          <p:cNvPr id="9" name="Grupa 74"/>
          <p:cNvGrpSpPr/>
          <p:nvPr/>
        </p:nvGrpSpPr>
        <p:grpSpPr>
          <a:xfrm>
            <a:off x="2425774" y="2996952"/>
            <a:ext cx="2190224" cy="338554"/>
            <a:chOff x="2425774" y="2996952"/>
            <a:chExt cx="2190224" cy="338554"/>
          </a:xfrm>
        </p:grpSpPr>
        <p:cxnSp>
          <p:nvCxnSpPr>
            <p:cNvPr id="167" name="Łącznik prosty 84"/>
            <p:cNvCxnSpPr/>
            <p:nvPr/>
          </p:nvCxnSpPr>
          <p:spPr>
            <a:xfrm>
              <a:off x="2425774" y="3335506"/>
              <a:ext cx="2190224" cy="0"/>
            </a:xfrm>
            <a:prstGeom prst="straightConnector1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pole tekstowe 291"/>
            <p:cNvSpPr txBox="1">
              <a:spLocks noChangeArrowheads="1"/>
            </p:cNvSpPr>
            <p:nvPr/>
          </p:nvSpPr>
          <p:spPr bwMode="auto">
            <a:xfrm>
              <a:off x="2860914" y="2996952"/>
              <a:ext cx="12070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2. Open login window and delegate credentials</a:t>
              </a:r>
            </a:p>
          </p:txBody>
        </p:sp>
      </p:grpSp>
      <p:sp>
        <p:nvSpPr>
          <p:cNvPr id="183" name="Prostokąt zaokrąglony 182"/>
          <p:cNvSpPr/>
          <p:nvPr/>
        </p:nvSpPr>
        <p:spPr bwMode="auto">
          <a:xfrm>
            <a:off x="4398248" y="4221089"/>
            <a:ext cx="3414112" cy="1697586"/>
          </a:xfrm>
          <a:prstGeom prst="roundRect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" name="Grupa 289"/>
          <p:cNvGrpSpPr>
            <a:grpSpLocks/>
          </p:cNvGrpSpPr>
          <p:nvPr/>
        </p:nvGrpSpPr>
        <p:grpSpPr bwMode="auto">
          <a:xfrm>
            <a:off x="4860032" y="4077073"/>
            <a:ext cx="2808312" cy="277000"/>
            <a:chOff x="2034360" y="1835621"/>
            <a:chExt cx="4001463" cy="305238"/>
          </a:xfrm>
        </p:grpSpPr>
        <p:sp>
          <p:nvSpPr>
            <p:cNvPr id="186" name="Prostokąt zaokrąglony 185"/>
            <p:cNvSpPr/>
            <p:nvPr/>
          </p:nvSpPr>
          <p:spPr bwMode="auto">
            <a:xfrm>
              <a:off x="2034360" y="1835621"/>
              <a:ext cx="3710090" cy="3052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7" name="pole tekstowe 291"/>
            <p:cNvSpPr txBox="1">
              <a:spLocks noChangeArrowheads="1"/>
            </p:cNvSpPr>
            <p:nvPr/>
          </p:nvSpPr>
          <p:spPr bwMode="auto">
            <a:xfrm>
              <a:off x="2325733" y="1835621"/>
              <a:ext cx="3710090" cy="2882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pl-PL" sz="1100" smtClean="0">
                  <a:latin typeface="Calibri" pitchFamily="34" charset="0"/>
                </a:rPr>
                <a:t>VPH-Share Atomic Service Instance</a:t>
              </a:r>
              <a:endParaRPr lang="en-US" sz="1100">
                <a:latin typeface="Calibri" pitchFamily="34" charset="0"/>
              </a:endParaRPr>
            </a:p>
          </p:txBody>
        </p:sp>
      </p:grpSp>
      <p:grpSp>
        <p:nvGrpSpPr>
          <p:cNvPr id="11" name="Grupa 187"/>
          <p:cNvGrpSpPr/>
          <p:nvPr/>
        </p:nvGrpSpPr>
        <p:grpSpPr>
          <a:xfrm>
            <a:off x="4615998" y="4499380"/>
            <a:ext cx="873046" cy="1288667"/>
            <a:chOff x="369818" y="4168775"/>
            <a:chExt cx="809422" cy="1039037"/>
          </a:xfrm>
        </p:grpSpPr>
        <p:sp>
          <p:nvSpPr>
            <p:cNvPr id="189" name="Prostokąt zaokrąglony 300"/>
            <p:cNvSpPr/>
            <p:nvPr/>
          </p:nvSpPr>
          <p:spPr bwMode="auto">
            <a:xfrm>
              <a:off x="369818" y="4168776"/>
              <a:ext cx="809422" cy="1039036"/>
            </a:xfrm>
            <a:prstGeom prst="roundRect">
              <a:avLst>
                <a:gd name="adj" fmla="val 8067"/>
              </a:avLst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0" name="pole tekstowe 303"/>
            <p:cNvSpPr txBox="1">
              <a:spLocks noChangeArrowheads="1"/>
            </p:cNvSpPr>
            <p:nvPr/>
          </p:nvSpPr>
          <p:spPr bwMode="auto">
            <a:xfrm>
              <a:off x="395536" y="4168775"/>
              <a:ext cx="783704" cy="4223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Security</a:t>
              </a:r>
            </a:p>
            <a:p>
              <a:pPr algn="ctr"/>
              <a:r>
                <a:rPr lang="pl-PL" sz="1100" smtClean="0">
                  <a:latin typeface="Calibri" pitchFamily="34" charset="0"/>
                </a:rPr>
                <a:t>Proxy</a:t>
              </a:r>
              <a:endParaRPr lang="pl-PL" sz="1100">
                <a:latin typeface="Calibri" pitchFamily="34" charset="0"/>
              </a:endParaRPr>
            </a:p>
          </p:txBody>
        </p:sp>
      </p:grpSp>
      <p:grpSp>
        <p:nvGrpSpPr>
          <p:cNvPr id="12" name="Grupa 80"/>
          <p:cNvGrpSpPr/>
          <p:nvPr/>
        </p:nvGrpSpPr>
        <p:grpSpPr>
          <a:xfrm>
            <a:off x="589569" y="2192192"/>
            <a:ext cx="2038215" cy="432048"/>
            <a:chOff x="589569" y="2192192"/>
            <a:chExt cx="2038215" cy="432048"/>
          </a:xfrm>
        </p:grpSpPr>
        <p:sp>
          <p:nvSpPr>
            <p:cNvPr id="132" name="pole tekstowe 291"/>
            <p:cNvSpPr txBox="1">
              <a:spLocks noChangeArrowheads="1"/>
            </p:cNvSpPr>
            <p:nvPr/>
          </p:nvSpPr>
          <p:spPr bwMode="auto">
            <a:xfrm>
              <a:off x="1420754" y="2285686"/>
              <a:ext cx="12070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1. User selects „Log in with BiomedTown”</a:t>
              </a:r>
            </a:p>
          </p:txBody>
        </p:sp>
        <p:grpSp>
          <p:nvGrpSpPr>
            <p:cNvPr id="13" name="Grupa 206"/>
            <p:cNvGrpSpPr/>
            <p:nvPr/>
          </p:nvGrpSpPr>
          <p:grpSpPr>
            <a:xfrm>
              <a:off x="589569" y="2192192"/>
              <a:ext cx="1908213" cy="432048"/>
              <a:chOff x="589569" y="2492896"/>
              <a:chExt cx="1908213" cy="432048"/>
            </a:xfrm>
          </p:grpSpPr>
          <p:cxnSp>
            <p:nvCxnSpPr>
              <p:cNvPr id="194" name="Łącznik prosty 84"/>
              <p:cNvCxnSpPr/>
              <p:nvPr/>
            </p:nvCxnSpPr>
            <p:spPr>
              <a:xfrm>
                <a:off x="1495023" y="2492896"/>
                <a:ext cx="0" cy="432048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Łącznik prosty 196"/>
              <p:cNvCxnSpPr/>
              <p:nvPr/>
            </p:nvCxnSpPr>
            <p:spPr>
              <a:xfrm>
                <a:off x="589569" y="2492896"/>
                <a:ext cx="1908213" cy="0"/>
              </a:xfrm>
              <a:prstGeom prst="line">
                <a:avLst/>
              </a:prstGeom>
              <a:ln>
                <a:solidFill>
                  <a:srgbClr val="385D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0" name="Schemat blokowy: dysk magnetyczny 209"/>
          <p:cNvSpPr/>
          <p:nvPr/>
        </p:nvSpPr>
        <p:spPr>
          <a:xfrm>
            <a:off x="6791672" y="3068959"/>
            <a:ext cx="672180" cy="648073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pole tekstowe 303"/>
          <p:cNvSpPr txBox="1">
            <a:spLocks noChangeArrowheads="1"/>
          </p:cNvSpPr>
          <p:nvPr/>
        </p:nvSpPr>
        <p:spPr bwMode="auto">
          <a:xfrm>
            <a:off x="6732240" y="3294722"/>
            <a:ext cx="827570" cy="42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Users and</a:t>
            </a:r>
          </a:p>
          <a:p>
            <a:pPr algn="ctr"/>
            <a:r>
              <a:rPr lang="pl-PL" sz="1100" smtClean="0">
                <a:latin typeface="Calibri" pitchFamily="34" charset="0"/>
              </a:rPr>
              <a:t>roles</a:t>
            </a:r>
          </a:p>
        </p:txBody>
      </p:sp>
      <p:sp>
        <p:nvSpPr>
          <p:cNvPr id="216" name="Zagięty narożnik 215"/>
          <p:cNvSpPr/>
          <p:nvPr/>
        </p:nvSpPr>
        <p:spPr>
          <a:xfrm>
            <a:off x="4713723" y="4997654"/>
            <a:ext cx="699188" cy="700603"/>
          </a:xfrm>
          <a:prstGeom prst="foldedCorner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pole tekstowe 303"/>
          <p:cNvSpPr txBox="1">
            <a:spLocks noChangeArrowheads="1"/>
          </p:cNvSpPr>
          <p:nvPr/>
        </p:nvSpPr>
        <p:spPr bwMode="auto">
          <a:xfrm>
            <a:off x="4650100" y="4997654"/>
            <a:ext cx="783704" cy="422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Security</a:t>
            </a:r>
          </a:p>
          <a:p>
            <a:pPr algn="ctr"/>
            <a:r>
              <a:rPr lang="pl-PL" sz="1100" smtClean="0">
                <a:latin typeface="Calibri" pitchFamily="34" charset="0"/>
              </a:rPr>
              <a:t>Policy</a:t>
            </a:r>
            <a:endParaRPr lang="pl-PL" sz="1100">
              <a:latin typeface="Calibri" pitchFamily="34" charset="0"/>
            </a:endParaRPr>
          </a:p>
        </p:txBody>
      </p:sp>
      <p:sp>
        <p:nvSpPr>
          <p:cNvPr id="219" name="Prostokąt zaokrąglony 218"/>
          <p:cNvSpPr/>
          <p:nvPr/>
        </p:nvSpPr>
        <p:spPr>
          <a:xfrm>
            <a:off x="6588224" y="4499380"/>
            <a:ext cx="1008112" cy="1288667"/>
          </a:xfrm>
          <a:prstGeom prst="roundRect">
            <a:avLst>
              <a:gd name="adj" fmla="val 1101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pole tekstowe 303"/>
          <p:cNvSpPr txBox="1">
            <a:spLocks noChangeArrowheads="1"/>
          </p:cNvSpPr>
          <p:nvPr/>
        </p:nvSpPr>
        <p:spPr bwMode="auto">
          <a:xfrm>
            <a:off x="6623739" y="4641678"/>
            <a:ext cx="921014" cy="930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Service payload</a:t>
            </a:r>
          </a:p>
          <a:p>
            <a:pPr algn="ctr"/>
            <a:r>
              <a:rPr lang="pl-PL" sz="1100" smtClean="0">
                <a:latin typeface="Calibri" pitchFamily="34" charset="0"/>
              </a:rPr>
              <a:t>(VPH-Share</a:t>
            </a:r>
          </a:p>
          <a:p>
            <a:pPr algn="ctr"/>
            <a:r>
              <a:rPr lang="pl-PL" sz="1100" smtClean="0">
                <a:latin typeface="Calibri" pitchFamily="34" charset="0"/>
              </a:rPr>
              <a:t>application component)</a:t>
            </a:r>
            <a:endParaRPr lang="pl-PL" sz="1100">
              <a:latin typeface="Calibri" pitchFamily="34" charset="0"/>
            </a:endParaRPr>
          </a:p>
        </p:txBody>
      </p:sp>
      <p:grpSp>
        <p:nvGrpSpPr>
          <p:cNvPr id="14" name="Grupa 81"/>
          <p:cNvGrpSpPr/>
          <p:nvPr/>
        </p:nvGrpSpPr>
        <p:grpSpPr>
          <a:xfrm>
            <a:off x="2411760" y="3392996"/>
            <a:ext cx="4379912" cy="804150"/>
            <a:chOff x="2411760" y="3392996"/>
            <a:chExt cx="4379912" cy="804150"/>
          </a:xfrm>
        </p:grpSpPr>
        <p:grpSp>
          <p:nvGrpSpPr>
            <p:cNvPr id="15" name="Grupa 75"/>
            <p:cNvGrpSpPr/>
            <p:nvPr/>
          </p:nvGrpSpPr>
          <p:grpSpPr>
            <a:xfrm>
              <a:off x="2411760" y="3481774"/>
              <a:ext cx="2204238" cy="715372"/>
              <a:chOff x="2411760" y="3481774"/>
              <a:chExt cx="2204238" cy="715372"/>
            </a:xfrm>
          </p:grpSpPr>
          <p:cxnSp>
            <p:nvCxnSpPr>
              <p:cNvPr id="174" name="Łącznik prosty 84"/>
              <p:cNvCxnSpPr/>
              <p:nvPr/>
            </p:nvCxnSpPr>
            <p:spPr>
              <a:xfrm flipH="1">
                <a:off x="2411760" y="3481774"/>
                <a:ext cx="2204238" cy="0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pole tekstowe 291"/>
              <p:cNvSpPr txBox="1">
                <a:spLocks noChangeArrowheads="1"/>
              </p:cNvSpPr>
              <p:nvPr/>
            </p:nvSpPr>
            <p:spPr bwMode="auto">
              <a:xfrm>
                <a:off x="2693098" y="3489260"/>
                <a:ext cx="1279038" cy="7078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800" smtClean="0">
                    <a:latin typeface="Calibri" pitchFamily="34" charset="0"/>
                  </a:rPr>
                  <a:t>3. Validate credentials and spawn session cookie containing user token (created by the Master Interface)</a:t>
                </a:r>
              </a:p>
            </p:txBody>
          </p:sp>
          <p:pic>
            <p:nvPicPr>
              <p:cNvPr id="1027" name="Picture 3" descr="C:\Users\admin\AppData\Local\Microsoft\Windows\Temporary Internet Files\Content.IE5\XMZO8DQA\MC900349643[1].wmf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948725" y="3550156"/>
                <a:ext cx="317663" cy="310892"/>
              </a:xfrm>
              <a:prstGeom prst="rect">
                <a:avLst/>
              </a:prstGeom>
              <a:noFill/>
            </p:spPr>
          </p:pic>
        </p:grpSp>
        <p:cxnSp>
          <p:nvCxnSpPr>
            <p:cNvPr id="228" name="Łącznik prosty 84"/>
            <p:cNvCxnSpPr>
              <a:stCxn id="151" idx="3"/>
              <a:endCxn id="210" idx="2"/>
            </p:cNvCxnSpPr>
            <p:nvPr/>
          </p:nvCxnSpPr>
          <p:spPr>
            <a:xfrm>
              <a:off x="6416978" y="3392996"/>
              <a:ext cx="374694" cy="0"/>
            </a:xfrm>
            <a:prstGeom prst="straightConnector1">
              <a:avLst/>
            </a:prstGeom>
            <a:ln>
              <a:solidFill>
                <a:srgbClr val="385D8A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upa 79"/>
          <p:cNvGrpSpPr/>
          <p:nvPr/>
        </p:nvGrpSpPr>
        <p:grpSpPr>
          <a:xfrm>
            <a:off x="4283968" y="5788048"/>
            <a:ext cx="1622296" cy="766913"/>
            <a:chOff x="4283968" y="5788048"/>
            <a:chExt cx="1622296" cy="766913"/>
          </a:xfrm>
        </p:grpSpPr>
        <p:grpSp>
          <p:nvGrpSpPr>
            <p:cNvPr id="17" name="Grupa 244"/>
            <p:cNvGrpSpPr/>
            <p:nvPr/>
          </p:nvGrpSpPr>
          <p:grpSpPr>
            <a:xfrm>
              <a:off x="4860032" y="5788048"/>
              <a:ext cx="412988" cy="305249"/>
              <a:chOff x="4860032" y="5788048"/>
              <a:chExt cx="412988" cy="305249"/>
            </a:xfrm>
          </p:grpSpPr>
          <p:cxnSp>
            <p:nvCxnSpPr>
              <p:cNvPr id="237" name="Łącznik prosty 84"/>
              <p:cNvCxnSpPr/>
              <p:nvPr/>
            </p:nvCxnSpPr>
            <p:spPr>
              <a:xfrm flipV="1">
                <a:off x="5273020" y="5788048"/>
                <a:ext cx="0" cy="305249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Łącznik prosty 84"/>
              <p:cNvCxnSpPr/>
              <p:nvPr/>
            </p:nvCxnSpPr>
            <p:spPr>
              <a:xfrm flipV="1">
                <a:off x="4860032" y="5788048"/>
                <a:ext cx="0" cy="305248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Łącznik prosty 84"/>
              <p:cNvCxnSpPr/>
              <p:nvPr/>
            </p:nvCxnSpPr>
            <p:spPr>
              <a:xfrm flipH="1">
                <a:off x="4860032" y="6093296"/>
                <a:ext cx="412988" cy="1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6" name="pole tekstowe 291"/>
            <p:cNvSpPr txBox="1">
              <a:spLocks noChangeArrowheads="1"/>
            </p:cNvSpPr>
            <p:nvPr/>
          </p:nvSpPr>
          <p:spPr bwMode="auto">
            <a:xfrm>
              <a:off x="4283968" y="6093296"/>
              <a:ext cx="162229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5. Parse user token, retrieve roles and allow/deny access to the ASI according to the security policy</a:t>
              </a:r>
            </a:p>
          </p:txBody>
        </p:sp>
      </p:grpSp>
      <p:grpSp>
        <p:nvGrpSpPr>
          <p:cNvPr id="18" name="Grupa 78"/>
          <p:cNvGrpSpPr/>
          <p:nvPr/>
        </p:nvGrpSpPr>
        <p:grpSpPr>
          <a:xfrm>
            <a:off x="5433804" y="4818638"/>
            <a:ext cx="1207030" cy="338554"/>
            <a:chOff x="5433804" y="4818638"/>
            <a:chExt cx="1207030" cy="338554"/>
          </a:xfrm>
        </p:grpSpPr>
        <p:cxnSp>
          <p:nvCxnSpPr>
            <p:cNvPr id="247" name="Łącznik prosty 84"/>
            <p:cNvCxnSpPr>
              <a:stCxn id="189" idx="3"/>
              <a:endCxn id="219" idx="1"/>
            </p:cNvCxnSpPr>
            <p:nvPr/>
          </p:nvCxnSpPr>
          <p:spPr>
            <a:xfrm>
              <a:off x="5489044" y="5143714"/>
              <a:ext cx="1099180" cy="0"/>
            </a:xfrm>
            <a:prstGeom prst="straightConnector1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0" name="pole tekstowe 291"/>
            <p:cNvSpPr txBox="1">
              <a:spLocks noChangeArrowheads="1"/>
            </p:cNvSpPr>
            <p:nvPr/>
          </p:nvSpPr>
          <p:spPr bwMode="auto">
            <a:xfrm>
              <a:off x="5433804" y="4818638"/>
              <a:ext cx="120703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6’. Relay request</a:t>
              </a:r>
            </a:p>
            <a:p>
              <a:pPr algn="ctr"/>
              <a:r>
                <a:rPr lang="pl-PL" sz="800" smtClean="0">
                  <a:latin typeface="Calibri" pitchFamily="34" charset="0"/>
                </a:rPr>
                <a:t>if authorized</a:t>
              </a:r>
            </a:p>
          </p:txBody>
        </p:sp>
      </p:grpSp>
      <p:grpSp>
        <p:nvGrpSpPr>
          <p:cNvPr id="19" name="Grupa 77"/>
          <p:cNvGrpSpPr/>
          <p:nvPr/>
        </p:nvGrpSpPr>
        <p:grpSpPr>
          <a:xfrm>
            <a:off x="2439176" y="5157192"/>
            <a:ext cx="2176822" cy="461665"/>
            <a:chOff x="2439176" y="5157192"/>
            <a:chExt cx="2176822" cy="461665"/>
          </a:xfrm>
        </p:grpSpPr>
        <p:sp>
          <p:nvSpPr>
            <p:cNvPr id="251" name="pole tekstowe 291"/>
            <p:cNvSpPr txBox="1">
              <a:spLocks noChangeArrowheads="1"/>
            </p:cNvSpPr>
            <p:nvPr/>
          </p:nvSpPr>
          <p:spPr bwMode="auto">
            <a:xfrm>
              <a:off x="2843808" y="5157192"/>
              <a:ext cx="120703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6’. Report error (HTTP/401)</a:t>
              </a:r>
            </a:p>
            <a:p>
              <a:pPr algn="ctr"/>
              <a:r>
                <a:rPr lang="pl-PL" sz="800" smtClean="0">
                  <a:latin typeface="Calibri" pitchFamily="34" charset="0"/>
                </a:rPr>
                <a:t>if not authorized</a:t>
              </a:r>
            </a:p>
          </p:txBody>
        </p:sp>
        <p:cxnSp>
          <p:nvCxnSpPr>
            <p:cNvPr id="252" name="Łącznik prosty 84"/>
            <p:cNvCxnSpPr/>
            <p:nvPr/>
          </p:nvCxnSpPr>
          <p:spPr>
            <a:xfrm>
              <a:off x="2439176" y="5157192"/>
              <a:ext cx="2176822" cy="0"/>
            </a:xfrm>
            <a:prstGeom prst="straightConnector1">
              <a:avLst/>
            </a:prstGeom>
            <a:ln>
              <a:solidFill>
                <a:srgbClr val="385D8A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a 76"/>
          <p:cNvGrpSpPr/>
          <p:nvPr/>
        </p:nvGrpSpPr>
        <p:grpSpPr>
          <a:xfrm>
            <a:off x="2439176" y="4581128"/>
            <a:ext cx="2176822" cy="461665"/>
            <a:chOff x="2439176" y="4581128"/>
            <a:chExt cx="2176822" cy="461665"/>
          </a:xfrm>
        </p:grpSpPr>
        <p:sp>
          <p:nvSpPr>
            <p:cNvPr id="222" name="pole tekstowe 291"/>
            <p:cNvSpPr txBox="1">
              <a:spLocks noChangeArrowheads="1"/>
            </p:cNvSpPr>
            <p:nvPr/>
          </p:nvSpPr>
          <p:spPr bwMode="auto">
            <a:xfrm>
              <a:off x="2719189" y="4581128"/>
              <a:ext cx="120703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4. When invoking AS, pass user token along with request header </a:t>
              </a:r>
            </a:p>
          </p:txBody>
        </p:sp>
        <p:pic>
          <p:nvPicPr>
            <p:cNvPr id="225" name="Picture 3" descr="C:\Users\admin\AppData\Local\Microsoft\Windows\Temporary Internet Files\Content.IE5\XMZO8DQA\MC900349643[1].wmf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665247"/>
              <a:ext cx="317663" cy="310892"/>
            </a:xfrm>
            <a:prstGeom prst="rect">
              <a:avLst/>
            </a:prstGeom>
            <a:noFill/>
          </p:spPr>
        </p:pic>
        <p:cxnSp>
          <p:nvCxnSpPr>
            <p:cNvPr id="264" name="Łącznik prosty 84"/>
            <p:cNvCxnSpPr/>
            <p:nvPr/>
          </p:nvCxnSpPr>
          <p:spPr>
            <a:xfrm>
              <a:off x="2439176" y="5034947"/>
              <a:ext cx="2176822" cy="0"/>
            </a:xfrm>
            <a:prstGeom prst="straightConnector1">
              <a:avLst/>
            </a:prstGeom>
            <a:ln>
              <a:solidFill>
                <a:srgbClr val="385D8A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8" name="Content Placeholder 2"/>
          <p:cNvSpPr>
            <a:spLocks noGrp="1"/>
          </p:cNvSpPr>
          <p:nvPr>
            <p:ph idx="1"/>
          </p:nvPr>
        </p:nvSpPr>
        <p:spPr>
          <a:xfrm>
            <a:off x="2693097" y="1196752"/>
            <a:ext cx="6450903" cy="703675"/>
          </a:xfrm>
        </p:spPr>
        <p:txBody>
          <a:bodyPr>
            <a:noAutofit/>
          </a:bodyPr>
          <a:lstStyle/>
          <a:p>
            <a:r>
              <a:rPr lang="pl-PL" sz="1600" smtClean="0"/>
              <a:t>The OpenID architecture enables the Master Interace to delegate authentication to any public identity provider (e.g. BiomedTown).</a:t>
            </a:r>
          </a:p>
          <a:p>
            <a:r>
              <a:rPr lang="pl-PL" sz="1600" smtClean="0"/>
              <a:t>Following authentication the MI obtains a secure user token containing the current user’s roles. This token is then used to authorize access to Atomic Service Instances, in accordance with their security policies.</a:t>
            </a:r>
            <a:endParaRPr lang="en-GB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63380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440160" y="44624"/>
            <a:ext cx="6515100" cy="1143000"/>
          </a:xfrm>
        </p:spPr>
        <p:txBody>
          <a:bodyPr/>
          <a:lstStyle/>
          <a:p>
            <a:r>
              <a:rPr lang="pl-PL" sz="2800" smtClean="0"/>
              <a:t>Security key management</a:t>
            </a:r>
            <a:endParaRPr lang="en-US" sz="2800" dirty="0" smtClean="0"/>
          </a:p>
        </p:txBody>
      </p:sp>
      <p:grpSp>
        <p:nvGrpSpPr>
          <p:cNvPr id="2" name="Grupa 190"/>
          <p:cNvGrpSpPr/>
          <p:nvPr/>
        </p:nvGrpSpPr>
        <p:grpSpPr>
          <a:xfrm>
            <a:off x="1125056" y="1340768"/>
            <a:ext cx="710640" cy="771722"/>
            <a:chOff x="795346" y="2093513"/>
            <a:chExt cx="710640" cy="771722"/>
          </a:xfrm>
        </p:grpSpPr>
        <p:sp>
          <p:nvSpPr>
            <p:cNvPr id="103" name="pole tekstowe 191"/>
            <p:cNvSpPr txBox="1">
              <a:spLocks noChangeArrowheads="1"/>
            </p:cNvSpPr>
            <p:nvPr/>
          </p:nvSpPr>
          <p:spPr bwMode="auto">
            <a:xfrm>
              <a:off x="795346" y="2626708"/>
              <a:ext cx="710640" cy="2385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950">
                  <a:latin typeface="Calibri" pitchFamily="34" charset="0"/>
                </a:rPr>
                <a:t>Developer</a:t>
              </a:r>
            </a:p>
          </p:txBody>
        </p:sp>
        <p:sp>
          <p:nvSpPr>
            <p:cNvPr id="104" name="Prostokąt zaokrąglony 103"/>
            <p:cNvSpPr/>
            <p:nvPr/>
          </p:nvSpPr>
          <p:spPr bwMode="auto">
            <a:xfrm>
              <a:off x="854385" y="2093513"/>
              <a:ext cx="593280" cy="770480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pic>
          <p:nvPicPr>
            <p:cNvPr id="114" name="Obraz 199" descr="admin.png"/>
            <p:cNvPicPr>
              <a:picLocks noChangeAspect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967032" y="2171020"/>
              <a:ext cx="357777" cy="457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a 111"/>
          <p:cNvGrpSpPr/>
          <p:nvPr/>
        </p:nvGrpSpPr>
        <p:grpSpPr>
          <a:xfrm>
            <a:off x="2843808" y="1196746"/>
            <a:ext cx="1681901" cy="1088941"/>
            <a:chOff x="3726965" y="1196746"/>
            <a:chExt cx="1681901" cy="1088941"/>
          </a:xfrm>
        </p:grpSpPr>
        <p:sp>
          <p:nvSpPr>
            <p:cNvPr id="84" name="Prostokąt zaokrąglony 83"/>
            <p:cNvSpPr/>
            <p:nvPr/>
          </p:nvSpPr>
          <p:spPr bwMode="auto">
            <a:xfrm>
              <a:off x="3726965" y="1340769"/>
              <a:ext cx="1546055" cy="944918"/>
            </a:xfrm>
            <a:prstGeom prst="roundRect">
              <a:avLst>
                <a:gd name="adj" fmla="val 62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" name="Grupa 289"/>
            <p:cNvGrpSpPr>
              <a:grpSpLocks/>
            </p:cNvGrpSpPr>
            <p:nvPr/>
          </p:nvGrpSpPr>
          <p:grpSpPr bwMode="auto">
            <a:xfrm>
              <a:off x="3877638" y="1196746"/>
              <a:ext cx="1531228" cy="277002"/>
              <a:chOff x="2532155" y="1835620"/>
              <a:chExt cx="2181792" cy="305241"/>
            </a:xfrm>
          </p:grpSpPr>
          <p:sp>
            <p:nvSpPr>
              <p:cNvPr id="86" name="Prostokąt zaokrąglony 85"/>
              <p:cNvSpPr/>
              <p:nvPr/>
            </p:nvSpPr>
            <p:spPr bwMode="auto">
              <a:xfrm>
                <a:off x="2601375" y="1835623"/>
                <a:ext cx="1621930" cy="3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87" name="pole tekstowe 291"/>
              <p:cNvSpPr txBox="1">
                <a:spLocks noChangeArrowheads="1"/>
              </p:cNvSpPr>
              <p:nvPr/>
            </p:nvSpPr>
            <p:spPr bwMode="auto">
              <a:xfrm>
                <a:off x="2532155" y="1835620"/>
                <a:ext cx="2181792" cy="288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l-PL" sz="1100" smtClean="0">
                    <a:latin typeface="Calibri" pitchFamily="34" charset="0"/>
                  </a:rPr>
                  <a:t>SSH key generator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  <p:grpSp>
          <p:nvGrpSpPr>
            <p:cNvPr id="5" name="Grupa 94"/>
            <p:cNvGrpSpPr/>
            <p:nvPr/>
          </p:nvGrpSpPr>
          <p:grpSpPr>
            <a:xfrm>
              <a:off x="3789352" y="1590588"/>
              <a:ext cx="710640" cy="614276"/>
              <a:chOff x="3717344" y="1590588"/>
              <a:chExt cx="710640" cy="614276"/>
            </a:xfrm>
          </p:grpSpPr>
          <p:pic>
            <p:nvPicPr>
              <p:cNvPr id="93" name="Obraz 92" descr="public_key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889784" y="1590588"/>
                <a:ext cx="365760" cy="365760"/>
              </a:xfrm>
              <a:prstGeom prst="rect">
                <a:avLst/>
              </a:prstGeom>
            </p:spPr>
          </p:pic>
          <p:sp>
            <p:nvSpPr>
              <p:cNvPr id="94" name="pole tekstowe 191"/>
              <p:cNvSpPr txBox="1">
                <a:spLocks noChangeArrowheads="1"/>
              </p:cNvSpPr>
              <p:nvPr/>
            </p:nvSpPr>
            <p:spPr bwMode="auto">
              <a:xfrm>
                <a:off x="3717344" y="1966337"/>
                <a:ext cx="710640" cy="238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pl-PL" sz="950" smtClean="0">
                    <a:latin typeface="Calibri" pitchFamily="34" charset="0"/>
                  </a:rPr>
                  <a:t>Public key</a:t>
                </a:r>
                <a:endParaRPr lang="pl-PL" sz="950">
                  <a:latin typeface="Calibri" pitchFamily="34" charset="0"/>
                </a:endParaRPr>
              </a:p>
            </p:txBody>
          </p:sp>
        </p:grpSp>
        <p:grpSp>
          <p:nvGrpSpPr>
            <p:cNvPr id="6" name="Grupa 95"/>
            <p:cNvGrpSpPr/>
            <p:nvPr/>
          </p:nvGrpSpPr>
          <p:grpSpPr>
            <a:xfrm>
              <a:off x="4375036" y="1590588"/>
              <a:ext cx="845036" cy="614276"/>
              <a:chOff x="3717344" y="1590588"/>
              <a:chExt cx="845036" cy="614276"/>
            </a:xfrm>
          </p:grpSpPr>
          <p:pic>
            <p:nvPicPr>
              <p:cNvPr id="97" name="Obraz 96" descr="public_ke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956982" y="1590588"/>
                <a:ext cx="365760" cy="365760"/>
              </a:xfrm>
              <a:prstGeom prst="rect">
                <a:avLst/>
              </a:prstGeom>
            </p:spPr>
          </p:pic>
          <p:sp>
            <p:nvSpPr>
              <p:cNvPr id="98" name="pole tekstowe 191"/>
              <p:cNvSpPr txBox="1">
                <a:spLocks noChangeArrowheads="1"/>
              </p:cNvSpPr>
              <p:nvPr/>
            </p:nvSpPr>
            <p:spPr bwMode="auto">
              <a:xfrm>
                <a:off x="3717344" y="1966337"/>
                <a:ext cx="845036" cy="2385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950" smtClean="0">
                    <a:latin typeface="Calibri" pitchFamily="34" charset="0"/>
                  </a:rPr>
                  <a:t>Private key</a:t>
                </a:r>
                <a:endParaRPr lang="pl-PL" sz="950">
                  <a:latin typeface="Calibri" pitchFamily="34" charset="0"/>
                </a:endParaRPr>
              </a:p>
            </p:txBody>
          </p:sp>
        </p:grpSp>
      </p:grpSp>
      <p:grpSp>
        <p:nvGrpSpPr>
          <p:cNvPr id="7" name="Grupa 115"/>
          <p:cNvGrpSpPr/>
          <p:nvPr/>
        </p:nvGrpSpPr>
        <p:grpSpPr>
          <a:xfrm>
            <a:off x="1763688" y="1116033"/>
            <a:ext cx="1070499" cy="635297"/>
            <a:chOff x="2291855" y="2700209"/>
            <a:chExt cx="1990884" cy="635297"/>
          </a:xfrm>
        </p:grpSpPr>
        <p:cxnSp>
          <p:nvCxnSpPr>
            <p:cNvPr id="117" name="Łącznik prosty 84"/>
            <p:cNvCxnSpPr/>
            <p:nvPr/>
          </p:nvCxnSpPr>
          <p:spPr>
            <a:xfrm>
              <a:off x="2425774" y="3335506"/>
              <a:ext cx="1786186" cy="0"/>
            </a:xfrm>
            <a:prstGeom prst="straightConnector1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pole tekstowe 291"/>
            <p:cNvSpPr txBox="1">
              <a:spLocks noChangeArrowheads="1"/>
            </p:cNvSpPr>
            <p:nvPr/>
          </p:nvSpPr>
          <p:spPr bwMode="auto">
            <a:xfrm>
              <a:off x="2291855" y="2700209"/>
              <a:ext cx="199088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1. Open SSH client software and generate a pair of security keys</a:t>
              </a:r>
            </a:p>
          </p:txBody>
        </p:sp>
      </p:grpSp>
      <p:grpSp>
        <p:nvGrpSpPr>
          <p:cNvPr id="8" name="Grupa 37"/>
          <p:cNvGrpSpPr/>
          <p:nvPr/>
        </p:nvGrpSpPr>
        <p:grpSpPr>
          <a:xfrm>
            <a:off x="467544" y="2709004"/>
            <a:ext cx="2069171" cy="1584092"/>
            <a:chOff x="414596" y="3284984"/>
            <a:chExt cx="2069171" cy="1584092"/>
          </a:xfrm>
        </p:grpSpPr>
        <p:sp>
          <p:nvSpPr>
            <p:cNvPr id="126" name="Prostokąt zaokrąglony 125"/>
            <p:cNvSpPr/>
            <p:nvPr/>
          </p:nvSpPr>
          <p:spPr bwMode="auto">
            <a:xfrm>
              <a:off x="414596" y="3429001"/>
              <a:ext cx="2069171" cy="1440075"/>
            </a:xfrm>
            <a:prstGeom prst="roundRect">
              <a:avLst>
                <a:gd name="adj" fmla="val 62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9" name="Grupa 289"/>
            <p:cNvGrpSpPr>
              <a:grpSpLocks/>
            </p:cNvGrpSpPr>
            <p:nvPr/>
          </p:nvGrpSpPr>
          <p:grpSpPr bwMode="auto">
            <a:xfrm>
              <a:off x="748918" y="3284984"/>
              <a:ext cx="1537886" cy="277000"/>
              <a:chOff x="2392910" y="1835620"/>
              <a:chExt cx="2191279" cy="305238"/>
            </a:xfrm>
          </p:grpSpPr>
          <p:sp>
            <p:nvSpPr>
              <p:cNvPr id="143" name="Prostokąt zaokrąglony 142"/>
              <p:cNvSpPr/>
              <p:nvPr/>
            </p:nvSpPr>
            <p:spPr bwMode="auto">
              <a:xfrm>
                <a:off x="2392910" y="1835620"/>
                <a:ext cx="2061519" cy="3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44" name="pole tekstowe 291"/>
              <p:cNvSpPr txBox="1">
                <a:spLocks noChangeArrowheads="1"/>
              </p:cNvSpPr>
              <p:nvPr/>
            </p:nvSpPr>
            <p:spPr bwMode="auto">
              <a:xfrm>
                <a:off x="2402397" y="1835620"/>
                <a:ext cx="2181792" cy="288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l-PL" sz="1100">
                    <a:latin typeface="Calibri" pitchFamily="34" charset="0"/>
                  </a:rPr>
                  <a:t>VPH-Share Master </a:t>
                </a:r>
                <a:r>
                  <a:rPr lang="pl-PL" sz="1100" smtClean="0">
                    <a:latin typeface="Calibri" pitchFamily="34" charset="0"/>
                  </a:rPr>
                  <a:t>Int.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  <p:grpSp>
          <p:nvGrpSpPr>
            <p:cNvPr id="10" name="Grupa 28"/>
            <p:cNvGrpSpPr/>
            <p:nvPr/>
          </p:nvGrpSpPr>
          <p:grpSpPr>
            <a:xfrm>
              <a:off x="467544" y="3717032"/>
              <a:ext cx="1958230" cy="1046514"/>
              <a:chOff x="467544" y="4168775"/>
              <a:chExt cx="1958230" cy="1046514"/>
            </a:xfrm>
          </p:grpSpPr>
          <p:sp>
            <p:nvSpPr>
              <p:cNvPr id="141" name="Prostokąt zaokrąglony 300"/>
              <p:cNvSpPr/>
              <p:nvPr/>
            </p:nvSpPr>
            <p:spPr bwMode="auto">
              <a:xfrm>
                <a:off x="526554" y="4168775"/>
                <a:ext cx="1827212" cy="1046514"/>
              </a:xfrm>
              <a:prstGeom prst="roundRect">
                <a:avLst>
                  <a:gd name="adj" fmla="val 8067"/>
                </a:avLst>
              </a:prstGeom>
              <a:noFill/>
              <a:ln w="95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45" tIns="41473" rIns="82945" bIns="41473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42" name="pole tekstowe 303"/>
              <p:cNvSpPr txBox="1">
                <a:spLocks noChangeArrowheads="1"/>
              </p:cNvSpPr>
              <p:nvPr/>
            </p:nvSpPr>
            <p:spPr bwMode="auto">
              <a:xfrm>
                <a:off x="467544" y="4168775"/>
                <a:ext cx="1958230" cy="25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smtClean="0">
                    <a:latin typeface="Calibri" pitchFamily="34" charset="0"/>
                  </a:rPr>
                  <a:t>Cloud Manager</a:t>
                </a:r>
                <a:endParaRPr lang="pl-PL" sz="1100">
                  <a:latin typeface="Calibri" pitchFamily="34" charset="0"/>
                </a:endParaRPr>
              </a:p>
            </p:txBody>
          </p:sp>
        </p:grpSp>
        <p:sp>
          <p:nvSpPr>
            <p:cNvPr id="131" name="Prostokąt zaokrąglony 300"/>
            <p:cNvSpPr/>
            <p:nvPr/>
          </p:nvSpPr>
          <p:spPr bwMode="auto">
            <a:xfrm>
              <a:off x="630620" y="4005064"/>
              <a:ext cx="1640458" cy="648072"/>
            </a:xfrm>
            <a:prstGeom prst="roundRect">
              <a:avLst>
                <a:gd name="adj" fmla="val 11943"/>
              </a:avLst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3" name="pole tekstowe 303"/>
            <p:cNvSpPr txBox="1">
              <a:spLocks noChangeArrowheads="1"/>
            </p:cNvSpPr>
            <p:nvPr/>
          </p:nvSpPr>
          <p:spPr bwMode="auto">
            <a:xfrm>
              <a:off x="683568" y="4005064"/>
              <a:ext cx="1561530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Development Mode</a:t>
              </a:r>
              <a:endParaRPr lang="pl-PL" sz="1100">
                <a:latin typeface="Calibri" pitchFamily="34" charset="0"/>
              </a:endParaRPr>
            </a:p>
          </p:txBody>
        </p:sp>
        <p:grpSp>
          <p:nvGrpSpPr>
            <p:cNvPr id="11" name="Grupa 35"/>
            <p:cNvGrpSpPr/>
            <p:nvPr/>
          </p:nvGrpSpPr>
          <p:grpSpPr>
            <a:xfrm>
              <a:off x="748953" y="4293096"/>
              <a:ext cx="1382414" cy="254426"/>
              <a:chOff x="3736180" y="3590033"/>
              <a:chExt cx="1382414" cy="254426"/>
            </a:xfrm>
          </p:grpSpPr>
          <p:sp>
            <p:nvSpPr>
              <p:cNvPr id="135" name="Prostokąt zaokrąglony 134"/>
              <p:cNvSpPr/>
              <p:nvPr/>
            </p:nvSpPr>
            <p:spPr bwMode="auto">
              <a:xfrm>
                <a:off x="3750195" y="3590033"/>
                <a:ext cx="1368399" cy="254426"/>
              </a:xfrm>
              <a:prstGeom prst="roundRect">
                <a:avLst>
                  <a:gd name="adj" fmla="val 8462"/>
                </a:avLst>
              </a:prstGeom>
              <a:solidFill>
                <a:schemeClr val="accent3">
                  <a:lumMod val="60000"/>
                  <a:lumOff val="40000"/>
                  <a:alpha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45" tIns="41473" rIns="82945" bIns="41473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140" name="pole tekstowe 303"/>
              <p:cNvSpPr txBox="1">
                <a:spLocks noChangeArrowheads="1"/>
              </p:cNvSpPr>
              <p:nvPr/>
            </p:nvSpPr>
            <p:spPr bwMode="auto">
              <a:xfrm>
                <a:off x="3736180" y="3590033"/>
                <a:ext cx="1382414" cy="25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smtClean="0">
                    <a:latin typeface="Calibri" pitchFamily="34" charset="0"/>
                  </a:rPr>
                  <a:t>Key Manager</a:t>
                </a:r>
                <a:endParaRPr lang="pl-PL" sz="1100">
                  <a:latin typeface="Calibri" pitchFamily="34" charset="0"/>
                </a:endParaRPr>
              </a:p>
            </p:txBody>
          </p:sp>
        </p:grpSp>
      </p:grpSp>
      <p:grpSp>
        <p:nvGrpSpPr>
          <p:cNvPr id="12" name="Grupa 179"/>
          <p:cNvGrpSpPr/>
          <p:nvPr/>
        </p:nvGrpSpPr>
        <p:grpSpPr>
          <a:xfrm>
            <a:off x="1477917" y="2153761"/>
            <a:ext cx="1318212" cy="483151"/>
            <a:chOff x="1477917" y="2153761"/>
            <a:chExt cx="1318212" cy="483151"/>
          </a:xfrm>
        </p:grpSpPr>
        <p:grpSp>
          <p:nvGrpSpPr>
            <p:cNvPr id="13" name="Grupa 80"/>
            <p:cNvGrpSpPr/>
            <p:nvPr/>
          </p:nvGrpSpPr>
          <p:grpSpPr>
            <a:xfrm>
              <a:off x="1477917" y="2153761"/>
              <a:ext cx="1221875" cy="483151"/>
              <a:chOff x="1495023" y="2192192"/>
              <a:chExt cx="1221875" cy="483151"/>
            </a:xfrm>
          </p:grpSpPr>
          <p:sp>
            <p:nvSpPr>
              <p:cNvPr id="132" name="pole tekstowe 291"/>
              <p:cNvSpPr txBox="1">
                <a:spLocks noChangeArrowheads="1"/>
              </p:cNvSpPr>
              <p:nvPr/>
            </p:nvSpPr>
            <p:spPr bwMode="auto">
              <a:xfrm>
                <a:off x="1509868" y="2213678"/>
                <a:ext cx="120703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800" smtClean="0">
                    <a:latin typeface="Calibri" pitchFamily="34" charset="0"/>
                  </a:rPr>
                  <a:t>2. Upload your public key to Atmosphere using the Key Manager</a:t>
                </a:r>
              </a:p>
            </p:txBody>
          </p:sp>
          <p:cxnSp>
            <p:nvCxnSpPr>
              <p:cNvPr id="194" name="Łącznik prosty 84"/>
              <p:cNvCxnSpPr/>
              <p:nvPr/>
            </p:nvCxnSpPr>
            <p:spPr>
              <a:xfrm>
                <a:off x="1495023" y="2192192"/>
                <a:ext cx="0" cy="483151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6" name="Obraz 145" descr="public_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03455" y="2285687"/>
              <a:ext cx="192674" cy="192674"/>
            </a:xfrm>
            <a:prstGeom prst="rect">
              <a:avLst/>
            </a:prstGeom>
          </p:spPr>
        </p:pic>
      </p:grpSp>
      <p:sp>
        <p:nvSpPr>
          <p:cNvPr id="147" name="Prostokąt zaokrąglony 146"/>
          <p:cNvSpPr/>
          <p:nvPr/>
        </p:nvSpPr>
        <p:spPr bwMode="auto">
          <a:xfrm>
            <a:off x="323528" y="4845482"/>
            <a:ext cx="3384376" cy="1463838"/>
          </a:xfrm>
          <a:prstGeom prst="roundRect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8" name="Prostokąt zaokrąglony 147"/>
          <p:cNvSpPr/>
          <p:nvPr/>
        </p:nvSpPr>
        <p:spPr bwMode="auto">
          <a:xfrm>
            <a:off x="395536" y="4941168"/>
            <a:ext cx="1368152" cy="406400"/>
          </a:xfrm>
          <a:prstGeom prst="roundRect">
            <a:avLst/>
          </a:pr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9" name="pole tekstowe 291"/>
          <p:cNvSpPr txBox="1">
            <a:spLocks noChangeArrowheads="1"/>
          </p:cNvSpPr>
          <p:nvPr/>
        </p:nvSpPr>
        <p:spPr bwMode="auto">
          <a:xfrm>
            <a:off x="323528" y="4941168"/>
            <a:ext cx="151216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Core Component Host</a:t>
            </a:r>
          </a:p>
          <a:p>
            <a:pPr algn="ctr"/>
            <a:r>
              <a:rPr lang="pl-PL" sz="1000" smtClean="0">
                <a:latin typeface="Calibri" pitchFamily="34" charset="0"/>
              </a:rPr>
              <a:t>(149.156.10.143)</a:t>
            </a:r>
            <a:endParaRPr lang="en-US" sz="1000">
              <a:latin typeface="Calibri" pitchFamily="34" charset="0"/>
            </a:endParaRPr>
          </a:p>
        </p:txBody>
      </p:sp>
      <p:grpSp>
        <p:nvGrpSpPr>
          <p:cNvPr id="14" name="Grupa 72"/>
          <p:cNvGrpSpPr/>
          <p:nvPr/>
        </p:nvGrpSpPr>
        <p:grpSpPr>
          <a:xfrm>
            <a:off x="1979712" y="4581128"/>
            <a:ext cx="1368152" cy="424765"/>
            <a:chOff x="3707904" y="4797152"/>
            <a:chExt cx="1368152" cy="424765"/>
          </a:xfrm>
        </p:grpSpPr>
        <p:sp>
          <p:nvSpPr>
            <p:cNvPr id="152" name="Prostokąt zaokrąglony 151"/>
            <p:cNvSpPr/>
            <p:nvPr/>
          </p:nvSpPr>
          <p:spPr bwMode="auto">
            <a:xfrm>
              <a:off x="3707904" y="4941168"/>
              <a:ext cx="1368152" cy="280749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4" name="pole tekstowe 291"/>
            <p:cNvSpPr txBox="1">
              <a:spLocks noChangeArrowheads="1"/>
            </p:cNvSpPr>
            <p:nvPr/>
          </p:nvSpPr>
          <p:spPr bwMode="auto">
            <a:xfrm>
              <a:off x="3707904" y="4941168"/>
              <a:ext cx="136815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Cloud Facade (API)</a:t>
              </a:r>
              <a:endParaRPr lang="en-US" sz="1100">
                <a:latin typeface="Calibri" pitchFamily="34" charset="0"/>
              </a:endParaRPr>
            </a:p>
          </p:txBody>
        </p:sp>
        <p:grpSp>
          <p:nvGrpSpPr>
            <p:cNvPr id="15" name="Grupa 69"/>
            <p:cNvGrpSpPr/>
            <p:nvPr/>
          </p:nvGrpSpPr>
          <p:grpSpPr>
            <a:xfrm>
              <a:off x="4427984" y="4797152"/>
              <a:ext cx="72008" cy="144016"/>
              <a:chOff x="3959932" y="3501008"/>
              <a:chExt cx="72008" cy="144016"/>
            </a:xfrm>
          </p:grpSpPr>
          <p:cxnSp>
            <p:nvCxnSpPr>
              <p:cNvPr id="156" name="Łącznik prosty 155"/>
              <p:cNvCxnSpPr/>
              <p:nvPr/>
            </p:nvCxnSpPr>
            <p:spPr>
              <a:xfrm>
                <a:off x="3995936" y="3573016"/>
                <a:ext cx="0" cy="72008"/>
              </a:xfrm>
              <a:prstGeom prst="line">
                <a:avLst/>
              </a:prstGeom>
              <a:ln>
                <a:solidFill>
                  <a:srgbClr val="385D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Elipsa 156"/>
              <p:cNvSpPr/>
              <p:nvPr/>
            </p:nvSpPr>
            <p:spPr>
              <a:xfrm>
                <a:off x="3959932" y="3501008"/>
                <a:ext cx="72008" cy="72009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60" name="Prostokąt zaokrąglony 159"/>
          <p:cNvSpPr/>
          <p:nvPr/>
        </p:nvSpPr>
        <p:spPr bwMode="auto">
          <a:xfrm>
            <a:off x="1115616" y="5517233"/>
            <a:ext cx="1975174" cy="648072"/>
          </a:xfrm>
          <a:prstGeom prst="roundRect">
            <a:avLst>
              <a:gd name="adj" fmla="val 691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61" name="pole tekstowe 291"/>
          <p:cNvSpPr txBox="1">
            <a:spLocks noChangeArrowheads="1"/>
          </p:cNvSpPr>
          <p:nvPr/>
        </p:nvSpPr>
        <p:spPr bwMode="auto">
          <a:xfrm>
            <a:off x="1115616" y="5517232"/>
            <a:ext cx="197517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Atmosphere Internal Registry</a:t>
            </a:r>
            <a:endParaRPr lang="en-US" sz="1100">
              <a:latin typeface="Calibri" pitchFamily="34" charset="0"/>
            </a:endParaRPr>
          </a:p>
        </p:txBody>
      </p:sp>
      <p:grpSp>
        <p:nvGrpSpPr>
          <p:cNvPr id="16" name="Grupa 208"/>
          <p:cNvGrpSpPr/>
          <p:nvPr/>
        </p:nvGrpSpPr>
        <p:grpSpPr>
          <a:xfrm>
            <a:off x="2184318" y="3861048"/>
            <a:ext cx="1851932" cy="698800"/>
            <a:chOff x="2184318" y="3861048"/>
            <a:chExt cx="1851932" cy="698800"/>
          </a:xfrm>
        </p:grpSpPr>
        <p:grpSp>
          <p:nvGrpSpPr>
            <p:cNvPr id="17" name="Grupa 197"/>
            <p:cNvGrpSpPr/>
            <p:nvPr/>
          </p:nvGrpSpPr>
          <p:grpSpPr>
            <a:xfrm>
              <a:off x="2735796" y="3861048"/>
              <a:ext cx="1300454" cy="698800"/>
              <a:chOff x="2767491" y="3861048"/>
              <a:chExt cx="1300454" cy="698800"/>
            </a:xfrm>
          </p:grpSpPr>
          <p:grpSp>
            <p:nvGrpSpPr>
              <p:cNvPr id="18" name="Grupa 181"/>
              <p:cNvGrpSpPr/>
              <p:nvPr/>
            </p:nvGrpSpPr>
            <p:grpSpPr>
              <a:xfrm>
                <a:off x="2767491" y="3861048"/>
                <a:ext cx="1300454" cy="698800"/>
                <a:chOff x="2504437" y="3594296"/>
                <a:chExt cx="718150" cy="698800"/>
              </a:xfrm>
            </p:grpSpPr>
            <p:cxnSp>
              <p:nvCxnSpPr>
                <p:cNvPr id="184" name="Łącznik prosty 84"/>
                <p:cNvCxnSpPr/>
                <p:nvPr/>
              </p:nvCxnSpPr>
              <p:spPr>
                <a:xfrm flipH="1">
                  <a:off x="2504437" y="3594296"/>
                  <a:ext cx="1" cy="698800"/>
                </a:xfrm>
                <a:prstGeom prst="straightConnector1">
                  <a:avLst/>
                </a:prstGeom>
                <a:ln>
                  <a:solidFill>
                    <a:srgbClr val="385D8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5" name="pole tekstowe 291"/>
                <p:cNvSpPr txBox="1">
                  <a:spLocks noChangeArrowheads="1"/>
                </p:cNvSpPr>
                <p:nvPr/>
              </p:nvSpPr>
              <p:spPr bwMode="auto">
                <a:xfrm>
                  <a:off x="2506349" y="3738312"/>
                  <a:ext cx="716238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l-PL" sz="800" smtClean="0">
                      <a:latin typeface="Calibri" pitchFamily="34" charset="0"/>
                    </a:rPr>
                    <a:t>3. Key Manager asks Cloud Facade to store key</a:t>
                  </a:r>
                </a:p>
              </p:txBody>
            </p:sp>
          </p:grpSp>
          <p:pic>
            <p:nvPicPr>
              <p:cNvPr id="196" name="Obraz 195" descr="public_key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47864" y="4293096"/>
                <a:ext cx="192674" cy="192674"/>
              </a:xfrm>
              <a:prstGeom prst="rect">
                <a:avLst/>
              </a:prstGeom>
            </p:spPr>
          </p:pic>
        </p:grpSp>
        <p:cxnSp>
          <p:nvCxnSpPr>
            <p:cNvPr id="201" name="Łącznik prosty 84"/>
            <p:cNvCxnSpPr/>
            <p:nvPr/>
          </p:nvCxnSpPr>
          <p:spPr>
            <a:xfrm flipH="1">
              <a:off x="2184318" y="3861048"/>
              <a:ext cx="551478" cy="0"/>
            </a:xfrm>
            <a:prstGeom prst="straightConnector1">
              <a:avLst/>
            </a:prstGeom>
            <a:ln>
              <a:solidFill>
                <a:srgbClr val="385D8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8" name="Prostokąt zaokrąglony 300"/>
          <p:cNvSpPr/>
          <p:nvPr/>
        </p:nvSpPr>
        <p:spPr bwMode="auto">
          <a:xfrm>
            <a:off x="1196592" y="5762873"/>
            <a:ext cx="1772171" cy="282744"/>
          </a:xfrm>
          <a:prstGeom prst="roundRect">
            <a:avLst>
              <a:gd name="adj" fmla="val 11943"/>
            </a:avLst>
          </a:prstGeom>
          <a:noFill/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1" name="pole tekstowe 303"/>
          <p:cNvSpPr txBox="1">
            <a:spLocks noChangeArrowheads="1"/>
          </p:cNvSpPr>
          <p:nvPr/>
        </p:nvSpPr>
        <p:spPr bwMode="auto">
          <a:xfrm>
            <a:off x="1264872" y="5781016"/>
            <a:ext cx="707583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2945" tIns="41473" rIns="82945" bIns="41473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Keystore</a:t>
            </a:r>
            <a:endParaRPr lang="pl-PL" sz="1100">
              <a:latin typeface="Calibri" pitchFamily="34" charset="0"/>
            </a:endParaRPr>
          </a:p>
        </p:txBody>
      </p:sp>
      <p:grpSp>
        <p:nvGrpSpPr>
          <p:cNvPr id="19" name="Grupa 226"/>
          <p:cNvGrpSpPr/>
          <p:nvPr/>
        </p:nvGrpSpPr>
        <p:grpSpPr>
          <a:xfrm>
            <a:off x="2003062" y="5805264"/>
            <a:ext cx="408698" cy="192674"/>
            <a:chOff x="1354990" y="5898414"/>
            <a:chExt cx="408698" cy="192674"/>
          </a:xfrm>
        </p:grpSpPr>
        <p:pic>
          <p:nvPicPr>
            <p:cNvPr id="213" name="Obraz 212" descr="public_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54990" y="5898414"/>
              <a:ext cx="192674" cy="192674"/>
            </a:xfrm>
            <a:prstGeom prst="rect">
              <a:avLst/>
            </a:prstGeom>
          </p:spPr>
        </p:pic>
        <p:pic>
          <p:nvPicPr>
            <p:cNvPr id="223" name="Obraz 222" descr="public_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26998" y="5898414"/>
              <a:ext cx="192674" cy="192674"/>
            </a:xfrm>
            <a:prstGeom prst="rect">
              <a:avLst/>
            </a:prstGeom>
          </p:spPr>
        </p:pic>
        <p:pic>
          <p:nvPicPr>
            <p:cNvPr id="224" name="Obraz 223" descr="public_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9006" y="5898414"/>
              <a:ext cx="192674" cy="192674"/>
            </a:xfrm>
            <a:prstGeom prst="rect">
              <a:avLst/>
            </a:prstGeom>
          </p:spPr>
        </p:pic>
        <p:pic>
          <p:nvPicPr>
            <p:cNvPr id="226" name="Obraz 225" descr="public_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71014" y="5898414"/>
              <a:ext cx="192674" cy="192674"/>
            </a:xfrm>
            <a:prstGeom prst="rect">
              <a:avLst/>
            </a:prstGeom>
          </p:spPr>
        </p:pic>
      </p:grpSp>
      <p:grpSp>
        <p:nvGrpSpPr>
          <p:cNvPr id="20" name="Grupa 237"/>
          <p:cNvGrpSpPr/>
          <p:nvPr/>
        </p:nvGrpSpPr>
        <p:grpSpPr>
          <a:xfrm>
            <a:off x="2051720" y="5005893"/>
            <a:ext cx="1296144" cy="992045"/>
            <a:chOff x="2051720" y="5005893"/>
            <a:chExt cx="1296144" cy="992045"/>
          </a:xfrm>
        </p:grpSpPr>
        <p:grpSp>
          <p:nvGrpSpPr>
            <p:cNvPr id="21" name="Grupa 211"/>
            <p:cNvGrpSpPr/>
            <p:nvPr/>
          </p:nvGrpSpPr>
          <p:grpSpPr>
            <a:xfrm>
              <a:off x="2051720" y="5005893"/>
              <a:ext cx="1296144" cy="511339"/>
              <a:chOff x="2051720" y="5077901"/>
              <a:chExt cx="1296144" cy="511339"/>
            </a:xfrm>
          </p:grpSpPr>
          <p:grpSp>
            <p:nvGrpSpPr>
              <p:cNvPr id="22" name="Grupa 168"/>
              <p:cNvGrpSpPr/>
              <p:nvPr/>
            </p:nvGrpSpPr>
            <p:grpSpPr>
              <a:xfrm>
                <a:off x="2051720" y="5077901"/>
                <a:ext cx="1224136" cy="511339"/>
                <a:chOff x="2051720" y="4717861"/>
                <a:chExt cx="1224136" cy="511339"/>
              </a:xfrm>
            </p:grpSpPr>
            <p:cxnSp>
              <p:nvCxnSpPr>
                <p:cNvPr id="170" name="Łącznik prosty 84"/>
                <p:cNvCxnSpPr/>
                <p:nvPr/>
              </p:nvCxnSpPr>
              <p:spPr>
                <a:xfrm>
                  <a:off x="2080954" y="4717861"/>
                  <a:ext cx="0" cy="511339"/>
                </a:xfrm>
                <a:prstGeom prst="straightConnector1">
                  <a:avLst/>
                </a:prstGeom>
                <a:ln>
                  <a:solidFill>
                    <a:srgbClr val="385D8A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1" name="pole tekstowe 291"/>
                <p:cNvSpPr txBox="1">
                  <a:spLocks noChangeArrowheads="1"/>
                </p:cNvSpPr>
                <p:nvPr/>
              </p:nvSpPr>
              <p:spPr bwMode="auto">
                <a:xfrm>
                  <a:off x="2051720" y="4717861"/>
                  <a:ext cx="1224136" cy="3385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l-PL" sz="800" smtClean="0">
                      <a:latin typeface="Calibri" pitchFamily="34" charset="0"/>
                    </a:rPr>
                    <a:t>4. Cloud Facade stores key in AIR</a:t>
                  </a:r>
                  <a:endParaRPr lang="en-US" sz="800">
                    <a:latin typeface="Calibri" pitchFamily="34" charset="0"/>
                  </a:endParaRPr>
                </a:p>
              </p:txBody>
            </p:sp>
          </p:grpSp>
          <p:pic>
            <p:nvPicPr>
              <p:cNvPr id="211" name="Obraz 210" descr="public_key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155190" y="5157192"/>
                <a:ext cx="192674" cy="192674"/>
              </a:xfrm>
              <a:prstGeom prst="rect">
                <a:avLst/>
              </a:prstGeom>
            </p:spPr>
          </p:pic>
        </p:grpSp>
        <p:pic>
          <p:nvPicPr>
            <p:cNvPr id="229" name="Obraz 228" descr="public_key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51134" y="5805264"/>
              <a:ext cx="192674" cy="192674"/>
            </a:xfrm>
            <a:prstGeom prst="rect">
              <a:avLst/>
            </a:prstGeom>
          </p:spPr>
        </p:pic>
        <p:cxnSp>
          <p:nvCxnSpPr>
            <p:cNvPr id="230" name="Łącznik prosty 84"/>
            <p:cNvCxnSpPr/>
            <p:nvPr/>
          </p:nvCxnSpPr>
          <p:spPr>
            <a:xfrm flipH="1">
              <a:off x="2419690" y="5911506"/>
              <a:ext cx="188851" cy="0"/>
            </a:xfrm>
            <a:prstGeom prst="straightConnector1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Content Placeholder 2"/>
          <p:cNvSpPr>
            <a:spLocks noGrp="1"/>
          </p:cNvSpPr>
          <p:nvPr>
            <p:ph idx="1"/>
          </p:nvPr>
        </p:nvSpPr>
        <p:spPr>
          <a:xfrm>
            <a:off x="4461871" y="1196752"/>
            <a:ext cx="4682129" cy="5040561"/>
          </a:xfrm>
        </p:spPr>
        <p:txBody>
          <a:bodyPr>
            <a:noAutofit/>
          </a:bodyPr>
          <a:lstStyle/>
          <a:p>
            <a:pPr marL="180975" indent="-180975"/>
            <a:r>
              <a:rPr lang="pl-PL" sz="1600" smtClean="0"/>
              <a:t>Atmosphere provides a mechanism for developers to manage and access their Atomic Services in a secure manner.</a:t>
            </a:r>
          </a:p>
          <a:p>
            <a:pPr marL="180975" indent="-180975"/>
            <a:r>
              <a:rPr lang="pl-PL" sz="1600" smtClean="0"/>
              <a:t>Prior to starting development work on an Atomic Service the developer opens their favorite SSH client software and generates a pair of RSA security keys.</a:t>
            </a:r>
          </a:p>
          <a:p>
            <a:pPr marL="180975" indent="-180975"/>
            <a:r>
              <a:rPr lang="pl-PL" sz="1600" smtClean="0"/>
              <a:t>The public key is uploaded into Atmosphere using the Key Manager extension in the Cloud Manager interface. The developer keeps the private key in a safe place and does not share it with anyone.</a:t>
            </a:r>
          </a:p>
          <a:p>
            <a:pPr marL="180975" indent="-180975"/>
            <a:r>
              <a:rPr lang="pl-PL" sz="1600" smtClean="0"/>
              <a:t>Public key authentication is supported by all popular SSH clients and enables the user to obtain shell access to their development-mode Atomic Service Instances without relying on „magic” accounts or pre-shared root credentials.</a:t>
            </a:r>
          </a:p>
          <a:p>
            <a:pPr marL="180975" indent="-180975"/>
            <a:r>
              <a:rPr lang="pl-PL" sz="1600" smtClean="0"/>
              <a:t>Atmosphere takes care of managing public keys. Any number of keys may be registered by a single developer.</a:t>
            </a:r>
          </a:p>
          <a:p>
            <a:pPr marL="180975" indent="-180975"/>
            <a:endParaRPr lang="en-GB" sz="1600" dirty="0" smtClean="0"/>
          </a:p>
        </p:txBody>
      </p:sp>
    </p:spTree>
    <p:extLst>
      <p:ext uri="{BB962C8B-B14F-4D97-AF65-F5344CB8AC3E}">
        <p14:creationId xmlns="" xmlns:p14="http://schemas.microsoft.com/office/powerpoint/2010/main" val="363380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rostokąt zaokrąglony 212"/>
          <p:cNvSpPr/>
          <p:nvPr/>
        </p:nvSpPr>
        <p:spPr bwMode="auto">
          <a:xfrm>
            <a:off x="3923928" y="1916832"/>
            <a:ext cx="3456384" cy="1895886"/>
          </a:xfrm>
          <a:prstGeom prst="roundRect">
            <a:avLst>
              <a:gd name="adj" fmla="val 6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2" name="Prostokąt zaokrąglony 211"/>
          <p:cNvSpPr/>
          <p:nvPr/>
        </p:nvSpPr>
        <p:spPr bwMode="auto">
          <a:xfrm>
            <a:off x="4067944" y="2022446"/>
            <a:ext cx="3456384" cy="1895886"/>
          </a:xfrm>
          <a:prstGeom prst="roundRect">
            <a:avLst>
              <a:gd name="adj" fmla="val 6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1944216" y="44624"/>
            <a:ext cx="5220072" cy="1143000"/>
          </a:xfrm>
        </p:spPr>
        <p:txBody>
          <a:bodyPr/>
          <a:lstStyle/>
          <a:p>
            <a:r>
              <a:rPr lang="pl-PL" sz="2400" smtClean="0"/>
              <a:t>Instantiating an Atomic Service Template (1/2)</a:t>
            </a:r>
            <a:endParaRPr lang="en-US" sz="2400" dirty="0" smtClean="0"/>
          </a:p>
        </p:txBody>
      </p:sp>
      <p:cxnSp>
        <p:nvCxnSpPr>
          <p:cNvPr id="18" name="Łącznik prosty ze strzałką 17"/>
          <p:cNvCxnSpPr/>
          <p:nvPr/>
        </p:nvCxnSpPr>
        <p:spPr bwMode="auto">
          <a:xfrm>
            <a:off x="1349092" y="2262146"/>
            <a:ext cx="0" cy="216025"/>
          </a:xfrm>
          <a:prstGeom prst="straightConnector1">
            <a:avLst/>
          </a:prstGeom>
          <a:ln w="190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a 18"/>
          <p:cNvGrpSpPr/>
          <p:nvPr/>
        </p:nvGrpSpPr>
        <p:grpSpPr>
          <a:xfrm>
            <a:off x="957376" y="1340768"/>
            <a:ext cx="783431" cy="849371"/>
            <a:chOff x="656729" y="2468563"/>
            <a:chExt cx="783431" cy="849371"/>
          </a:xfrm>
        </p:grpSpPr>
        <p:sp>
          <p:nvSpPr>
            <p:cNvPr id="7" name="pole tekstowe 191"/>
            <p:cNvSpPr txBox="1">
              <a:spLocks noChangeArrowheads="1"/>
            </p:cNvSpPr>
            <p:nvPr/>
          </p:nvSpPr>
          <p:spPr bwMode="auto">
            <a:xfrm>
              <a:off x="656729" y="3056312"/>
              <a:ext cx="783431" cy="2616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pl-PL" sz="1100">
                  <a:latin typeface="Calibri" pitchFamily="34" charset="0"/>
                </a:rPr>
                <a:t>Developer</a:t>
              </a:r>
            </a:p>
          </p:txBody>
        </p:sp>
        <p:sp>
          <p:nvSpPr>
            <p:cNvPr id="8" name="Prostokąt zaokrąglony 7"/>
            <p:cNvSpPr/>
            <p:nvPr/>
          </p:nvSpPr>
          <p:spPr bwMode="auto">
            <a:xfrm>
              <a:off x="721816" y="2468563"/>
              <a:ext cx="654050" cy="849312"/>
            </a:xfrm>
            <a:prstGeom prst="roundRect">
              <a:avLst>
                <a:gd name="adj" fmla="val 6213"/>
              </a:avLst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pic>
          <p:nvPicPr>
            <p:cNvPr id="15" name="Obraz 199" descr="admin.png"/>
            <p:cNvPicPr>
              <a:picLocks noChangeAspect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846001" y="2554000"/>
              <a:ext cx="394424" cy="5040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upa 37"/>
          <p:cNvGrpSpPr/>
          <p:nvPr/>
        </p:nvGrpSpPr>
        <p:grpSpPr>
          <a:xfrm>
            <a:off x="323528" y="2550180"/>
            <a:ext cx="2069171" cy="1584092"/>
            <a:chOff x="414596" y="3284984"/>
            <a:chExt cx="2069171" cy="1584092"/>
          </a:xfrm>
        </p:grpSpPr>
        <p:sp>
          <p:nvSpPr>
            <p:cNvPr id="25" name="Prostokąt zaokrąglony 24"/>
            <p:cNvSpPr/>
            <p:nvPr/>
          </p:nvSpPr>
          <p:spPr bwMode="auto">
            <a:xfrm>
              <a:off x="414596" y="3429001"/>
              <a:ext cx="2069171" cy="1440075"/>
            </a:xfrm>
            <a:prstGeom prst="roundRect">
              <a:avLst>
                <a:gd name="adj" fmla="val 6222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grpSp>
          <p:nvGrpSpPr>
            <p:cNvPr id="4" name="Grupa 289"/>
            <p:cNvGrpSpPr>
              <a:grpSpLocks/>
            </p:cNvGrpSpPr>
            <p:nvPr/>
          </p:nvGrpSpPr>
          <p:grpSpPr bwMode="auto">
            <a:xfrm>
              <a:off x="748918" y="3284984"/>
              <a:ext cx="1537886" cy="277000"/>
              <a:chOff x="2392910" y="1835620"/>
              <a:chExt cx="2191279" cy="305238"/>
            </a:xfrm>
          </p:grpSpPr>
          <p:sp>
            <p:nvSpPr>
              <p:cNvPr id="21" name="Prostokąt zaokrąglony 20"/>
              <p:cNvSpPr/>
              <p:nvPr/>
            </p:nvSpPr>
            <p:spPr bwMode="auto">
              <a:xfrm>
                <a:off x="2392910" y="1835620"/>
                <a:ext cx="2061519" cy="30523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2" name="pole tekstowe 291"/>
              <p:cNvSpPr txBox="1">
                <a:spLocks noChangeArrowheads="1"/>
              </p:cNvSpPr>
              <p:nvPr/>
            </p:nvSpPr>
            <p:spPr bwMode="auto">
              <a:xfrm>
                <a:off x="2402397" y="1835620"/>
                <a:ext cx="2181792" cy="2882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pl-PL" sz="1100">
                    <a:latin typeface="Calibri" pitchFamily="34" charset="0"/>
                  </a:rPr>
                  <a:t>VPH-Share Master </a:t>
                </a:r>
                <a:r>
                  <a:rPr lang="pl-PL" sz="1100" smtClean="0">
                    <a:latin typeface="Calibri" pitchFamily="34" charset="0"/>
                  </a:rPr>
                  <a:t>Int.</a:t>
                </a:r>
                <a:endParaRPr lang="en-US" sz="1100">
                  <a:latin typeface="Calibri" pitchFamily="34" charset="0"/>
                </a:endParaRPr>
              </a:p>
            </p:txBody>
          </p:sp>
        </p:grpSp>
        <p:grpSp>
          <p:nvGrpSpPr>
            <p:cNvPr id="5" name="Grupa 28"/>
            <p:cNvGrpSpPr/>
            <p:nvPr/>
          </p:nvGrpSpPr>
          <p:grpSpPr>
            <a:xfrm>
              <a:off x="467544" y="3717032"/>
              <a:ext cx="1958230" cy="1046514"/>
              <a:chOff x="467544" y="4168775"/>
              <a:chExt cx="1958230" cy="1046514"/>
            </a:xfrm>
          </p:grpSpPr>
          <p:sp>
            <p:nvSpPr>
              <p:cNvPr id="27" name="Prostokąt zaokrąglony 300"/>
              <p:cNvSpPr/>
              <p:nvPr/>
            </p:nvSpPr>
            <p:spPr bwMode="auto">
              <a:xfrm>
                <a:off x="526554" y="4168775"/>
                <a:ext cx="1827212" cy="1046514"/>
              </a:xfrm>
              <a:prstGeom prst="roundRect">
                <a:avLst>
                  <a:gd name="adj" fmla="val 8067"/>
                </a:avLst>
              </a:prstGeom>
              <a:noFill/>
              <a:ln w="9525"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45" tIns="41473" rIns="82945" bIns="41473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28" name="pole tekstowe 303"/>
              <p:cNvSpPr txBox="1">
                <a:spLocks noChangeArrowheads="1"/>
              </p:cNvSpPr>
              <p:nvPr/>
            </p:nvSpPr>
            <p:spPr bwMode="auto">
              <a:xfrm>
                <a:off x="467544" y="4168775"/>
                <a:ext cx="1958230" cy="2530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smtClean="0">
                    <a:latin typeface="Calibri" pitchFamily="34" charset="0"/>
                  </a:rPr>
                  <a:t>Cloud Manager</a:t>
                </a:r>
                <a:endParaRPr lang="pl-PL" sz="1100">
                  <a:latin typeface="Calibri" pitchFamily="34" charset="0"/>
                </a:endParaRPr>
              </a:p>
            </p:txBody>
          </p:sp>
        </p:grpSp>
        <p:sp>
          <p:nvSpPr>
            <p:cNvPr id="30" name="Prostokąt zaokrąglony 300"/>
            <p:cNvSpPr/>
            <p:nvPr/>
          </p:nvSpPr>
          <p:spPr bwMode="auto">
            <a:xfrm>
              <a:off x="630620" y="4005064"/>
              <a:ext cx="1640458" cy="648072"/>
            </a:xfrm>
            <a:prstGeom prst="roundRect">
              <a:avLst>
                <a:gd name="adj" fmla="val 11943"/>
              </a:avLst>
            </a:prstGeom>
            <a:noFill/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82945" tIns="41473" rIns="82945" bIns="41473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pole tekstowe 303"/>
            <p:cNvSpPr txBox="1">
              <a:spLocks noChangeArrowheads="1"/>
            </p:cNvSpPr>
            <p:nvPr/>
          </p:nvSpPr>
          <p:spPr bwMode="auto">
            <a:xfrm>
              <a:off x="683568" y="4005064"/>
              <a:ext cx="1561530" cy="254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Development Mode</a:t>
              </a:r>
              <a:endParaRPr lang="pl-PL" sz="1100">
                <a:latin typeface="Calibri" pitchFamily="34" charset="0"/>
              </a:endParaRPr>
            </a:p>
          </p:txBody>
        </p:sp>
        <p:grpSp>
          <p:nvGrpSpPr>
            <p:cNvPr id="6" name="Grupa 35"/>
            <p:cNvGrpSpPr/>
            <p:nvPr/>
          </p:nvGrpSpPr>
          <p:grpSpPr>
            <a:xfrm>
              <a:off x="748953" y="4293096"/>
              <a:ext cx="1382414" cy="254426"/>
              <a:chOff x="3736180" y="3590033"/>
              <a:chExt cx="1382414" cy="254426"/>
            </a:xfrm>
          </p:grpSpPr>
          <p:sp>
            <p:nvSpPr>
              <p:cNvPr id="32" name="Prostokąt zaokrąglony 31"/>
              <p:cNvSpPr/>
              <p:nvPr/>
            </p:nvSpPr>
            <p:spPr bwMode="auto">
              <a:xfrm>
                <a:off x="3750195" y="3590033"/>
                <a:ext cx="1368399" cy="254426"/>
              </a:xfrm>
              <a:prstGeom prst="roundRect">
                <a:avLst>
                  <a:gd name="adj" fmla="val 8462"/>
                </a:avLst>
              </a:prstGeom>
              <a:solidFill>
                <a:schemeClr val="accent4">
                  <a:lumMod val="60000"/>
                  <a:lumOff val="40000"/>
                  <a:alpha val="60000"/>
                </a:schemeClr>
              </a:solidFill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82945" tIns="41473" rIns="82945" bIns="41473"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/>
              </a:p>
            </p:txBody>
          </p:sp>
          <p:sp>
            <p:nvSpPr>
              <p:cNvPr id="33" name="pole tekstowe 303"/>
              <p:cNvSpPr txBox="1">
                <a:spLocks noChangeArrowheads="1"/>
              </p:cNvSpPr>
              <p:nvPr/>
            </p:nvSpPr>
            <p:spPr bwMode="auto">
              <a:xfrm>
                <a:off x="3736180" y="3590033"/>
                <a:ext cx="1382414" cy="254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82945" tIns="41473" rIns="82945" bIns="41473">
                <a:spAutoFit/>
              </a:bodyPr>
              <a:lstStyle/>
              <a:p>
                <a:pPr algn="ctr"/>
                <a:r>
                  <a:rPr lang="pl-PL" sz="1100" smtClean="0">
                    <a:latin typeface="Calibri" pitchFamily="34" charset="0"/>
                  </a:rPr>
                  <a:t>Start Atomic Service</a:t>
                </a:r>
                <a:endParaRPr lang="pl-PL" sz="1100">
                  <a:latin typeface="Calibri" pitchFamily="34" charset="0"/>
                </a:endParaRPr>
              </a:p>
            </p:txBody>
          </p:sp>
        </p:grpSp>
      </p:grpSp>
      <p:sp>
        <p:nvSpPr>
          <p:cNvPr id="40" name="Prostokąt zaokrąglony 39"/>
          <p:cNvSpPr/>
          <p:nvPr/>
        </p:nvSpPr>
        <p:spPr bwMode="auto">
          <a:xfrm>
            <a:off x="323528" y="4557450"/>
            <a:ext cx="3384376" cy="1895886"/>
          </a:xfrm>
          <a:prstGeom prst="roundRect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0" name="Prostokąt zaokrąglony 49"/>
          <p:cNvSpPr/>
          <p:nvPr/>
        </p:nvSpPr>
        <p:spPr bwMode="auto">
          <a:xfrm>
            <a:off x="395536" y="4653136"/>
            <a:ext cx="1368152" cy="406400"/>
          </a:xfrm>
          <a:prstGeom prst="roundRect">
            <a:avLst/>
          </a:pr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1" name="pole tekstowe 291"/>
          <p:cNvSpPr txBox="1">
            <a:spLocks noChangeArrowheads="1"/>
          </p:cNvSpPr>
          <p:nvPr/>
        </p:nvSpPr>
        <p:spPr bwMode="auto">
          <a:xfrm>
            <a:off x="323528" y="4653136"/>
            <a:ext cx="151216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Core Component Host</a:t>
            </a:r>
          </a:p>
          <a:p>
            <a:pPr algn="ctr"/>
            <a:r>
              <a:rPr lang="pl-PL" sz="1000" smtClean="0">
                <a:latin typeface="Calibri" pitchFamily="34" charset="0"/>
              </a:rPr>
              <a:t>(149.156.10.143)</a:t>
            </a:r>
            <a:endParaRPr lang="en-US" sz="1000">
              <a:latin typeface="Calibri" pitchFamily="34" charset="0"/>
            </a:endParaRPr>
          </a:p>
        </p:txBody>
      </p:sp>
      <p:grpSp>
        <p:nvGrpSpPr>
          <p:cNvPr id="9" name="Grupa 72"/>
          <p:cNvGrpSpPr/>
          <p:nvPr/>
        </p:nvGrpSpPr>
        <p:grpSpPr>
          <a:xfrm>
            <a:off x="1979712" y="4293096"/>
            <a:ext cx="1368152" cy="424765"/>
            <a:chOff x="3707904" y="4797152"/>
            <a:chExt cx="1368152" cy="424765"/>
          </a:xfrm>
        </p:grpSpPr>
        <p:sp>
          <p:nvSpPr>
            <p:cNvPr id="56" name="Prostokąt zaokrąglony 55"/>
            <p:cNvSpPr/>
            <p:nvPr/>
          </p:nvSpPr>
          <p:spPr bwMode="auto">
            <a:xfrm>
              <a:off x="3707904" y="4941168"/>
              <a:ext cx="1368152" cy="280749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57" name="pole tekstowe 291"/>
            <p:cNvSpPr txBox="1">
              <a:spLocks noChangeArrowheads="1"/>
            </p:cNvSpPr>
            <p:nvPr/>
          </p:nvSpPr>
          <p:spPr bwMode="auto">
            <a:xfrm>
              <a:off x="3707904" y="4941168"/>
              <a:ext cx="1368152" cy="2616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Cloud Facade (API)</a:t>
              </a:r>
              <a:endParaRPr lang="en-US" sz="1100">
                <a:latin typeface="Calibri" pitchFamily="34" charset="0"/>
              </a:endParaRPr>
            </a:p>
          </p:txBody>
        </p:sp>
        <p:grpSp>
          <p:nvGrpSpPr>
            <p:cNvPr id="10" name="Grupa 69"/>
            <p:cNvGrpSpPr/>
            <p:nvPr/>
          </p:nvGrpSpPr>
          <p:grpSpPr>
            <a:xfrm>
              <a:off x="4355976" y="4797152"/>
              <a:ext cx="72008" cy="144016"/>
              <a:chOff x="3887924" y="3501008"/>
              <a:chExt cx="72008" cy="144016"/>
            </a:xfrm>
          </p:grpSpPr>
          <p:cxnSp>
            <p:nvCxnSpPr>
              <p:cNvPr id="71" name="Łącznik prosty 70"/>
              <p:cNvCxnSpPr/>
              <p:nvPr/>
            </p:nvCxnSpPr>
            <p:spPr>
              <a:xfrm>
                <a:off x="3923928" y="3573016"/>
                <a:ext cx="0" cy="72008"/>
              </a:xfrm>
              <a:prstGeom prst="line">
                <a:avLst/>
              </a:prstGeom>
              <a:ln>
                <a:solidFill>
                  <a:srgbClr val="385D8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Elipsa 71"/>
              <p:cNvSpPr/>
              <p:nvPr/>
            </p:nvSpPr>
            <p:spPr>
              <a:xfrm>
                <a:off x="3887924" y="3501008"/>
                <a:ext cx="72008" cy="72009"/>
              </a:xfrm>
              <a:prstGeom prst="ellipse">
                <a:avLst/>
              </a:prstGeom>
              <a:noFill/>
              <a:ln w="952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74" name="Prostokąt zaokrąglony 73"/>
          <p:cNvSpPr/>
          <p:nvPr/>
        </p:nvSpPr>
        <p:spPr bwMode="auto">
          <a:xfrm>
            <a:off x="400582" y="5173161"/>
            <a:ext cx="1975174" cy="280749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5" name="pole tekstowe 291"/>
          <p:cNvSpPr txBox="1">
            <a:spLocks noChangeArrowheads="1"/>
          </p:cNvSpPr>
          <p:nvPr/>
        </p:nvSpPr>
        <p:spPr bwMode="auto">
          <a:xfrm>
            <a:off x="400582" y="5173161"/>
            <a:ext cx="197517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Atmosphere AMS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76" name="Prostokąt zaokrąglony 75"/>
          <p:cNvSpPr/>
          <p:nvPr/>
        </p:nvSpPr>
        <p:spPr bwMode="auto">
          <a:xfrm>
            <a:off x="395536" y="5517232"/>
            <a:ext cx="1975174" cy="864095"/>
          </a:xfrm>
          <a:prstGeom prst="roundRect">
            <a:avLst>
              <a:gd name="adj" fmla="val 691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7" name="pole tekstowe 291"/>
          <p:cNvSpPr txBox="1">
            <a:spLocks noChangeArrowheads="1"/>
          </p:cNvSpPr>
          <p:nvPr/>
        </p:nvSpPr>
        <p:spPr bwMode="auto">
          <a:xfrm>
            <a:off x="395536" y="5517232"/>
            <a:ext cx="197517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Atmosphere Internal Registry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78" name="Schemat blokowy: dysk magnetyczny 77"/>
          <p:cNvSpPr/>
          <p:nvPr/>
        </p:nvSpPr>
        <p:spPr>
          <a:xfrm>
            <a:off x="515444" y="5778842"/>
            <a:ext cx="672180" cy="552098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pole tekstowe 291"/>
          <p:cNvSpPr txBox="1">
            <a:spLocks noChangeArrowheads="1"/>
          </p:cNvSpPr>
          <p:nvPr/>
        </p:nvSpPr>
        <p:spPr bwMode="auto">
          <a:xfrm>
            <a:off x="455005" y="5990311"/>
            <a:ext cx="7870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MongoDB</a:t>
            </a:r>
            <a:endParaRPr lang="en-US" sz="1000">
              <a:latin typeface="Calibri" pitchFamily="34" charset="0"/>
            </a:endParaRPr>
          </a:p>
        </p:txBody>
      </p:sp>
      <p:grpSp>
        <p:nvGrpSpPr>
          <p:cNvPr id="11" name="Grupa 115"/>
          <p:cNvGrpSpPr/>
          <p:nvPr/>
        </p:nvGrpSpPr>
        <p:grpSpPr>
          <a:xfrm>
            <a:off x="1079612" y="5767803"/>
            <a:ext cx="1206464" cy="563137"/>
            <a:chOff x="1079612" y="5767803"/>
            <a:chExt cx="1206464" cy="563137"/>
          </a:xfrm>
        </p:grpSpPr>
        <p:sp>
          <p:nvSpPr>
            <p:cNvPr id="80" name="Prostokąt zaokrąglony 79"/>
            <p:cNvSpPr/>
            <p:nvPr/>
          </p:nvSpPr>
          <p:spPr bwMode="auto">
            <a:xfrm>
              <a:off x="1289373" y="5767803"/>
              <a:ext cx="996703" cy="237644"/>
            </a:xfrm>
            <a:prstGeom prst="roundRect">
              <a:avLst/>
            </a:prstGeom>
            <a:solidFill>
              <a:schemeClr val="bg1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1" name="pole tekstowe 303"/>
            <p:cNvSpPr txBox="1">
              <a:spLocks noChangeArrowheads="1"/>
            </p:cNvSpPr>
            <p:nvPr/>
          </p:nvSpPr>
          <p:spPr bwMode="auto">
            <a:xfrm>
              <a:off x="1259632" y="5767803"/>
              <a:ext cx="1026444" cy="237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000" smtClean="0">
                  <a:latin typeface="Calibri" pitchFamily="34" charset="0"/>
                </a:rPr>
                <a:t>Comp. model</a:t>
              </a:r>
              <a:endParaRPr lang="pl-PL" sz="1000">
                <a:latin typeface="Calibri" pitchFamily="34" charset="0"/>
              </a:endParaRPr>
            </a:p>
          </p:txBody>
        </p:sp>
        <p:sp>
          <p:nvSpPr>
            <p:cNvPr id="82" name="Prostokąt zaokrąglony 81"/>
            <p:cNvSpPr/>
            <p:nvPr/>
          </p:nvSpPr>
          <p:spPr bwMode="auto">
            <a:xfrm>
              <a:off x="1289373" y="6093296"/>
              <a:ext cx="996703" cy="237644"/>
            </a:xfrm>
            <a:prstGeom prst="roundRect">
              <a:avLst/>
            </a:prstGeom>
            <a:solidFill>
              <a:schemeClr val="bg1"/>
            </a:solidFill>
            <a:ln w="9525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3" name="pole tekstowe 303"/>
            <p:cNvSpPr txBox="1">
              <a:spLocks noChangeArrowheads="1"/>
            </p:cNvSpPr>
            <p:nvPr/>
          </p:nvSpPr>
          <p:spPr bwMode="auto">
            <a:xfrm>
              <a:off x="1079612" y="6093296"/>
              <a:ext cx="1116124" cy="2376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82945" tIns="41473" rIns="82945" bIns="41473">
              <a:spAutoFit/>
            </a:bodyPr>
            <a:lstStyle/>
            <a:p>
              <a:pPr algn="ctr"/>
              <a:r>
                <a:rPr lang="pl-PL" sz="1000" smtClean="0">
                  <a:latin typeface="Calibri" pitchFamily="34" charset="0"/>
                </a:rPr>
                <a:t>Keystore</a:t>
              </a:r>
              <a:endParaRPr lang="pl-PL" sz="1000">
                <a:latin typeface="Calibri" pitchFamily="34" charset="0"/>
              </a:endParaRPr>
            </a:p>
          </p:txBody>
        </p:sp>
      </p:grpSp>
      <p:sp>
        <p:nvSpPr>
          <p:cNvPr id="87" name="Prostokąt zaokrąglony 86"/>
          <p:cNvSpPr/>
          <p:nvPr/>
        </p:nvSpPr>
        <p:spPr bwMode="auto">
          <a:xfrm>
            <a:off x="4499992" y="4557450"/>
            <a:ext cx="3672408" cy="1895886"/>
          </a:xfrm>
          <a:prstGeom prst="roundRect">
            <a:avLst>
              <a:gd name="adj" fmla="val 62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8" name="Prostokąt zaokrąglony 87"/>
          <p:cNvSpPr/>
          <p:nvPr/>
        </p:nvSpPr>
        <p:spPr bwMode="auto">
          <a:xfrm>
            <a:off x="4788024" y="4653136"/>
            <a:ext cx="1368152" cy="406400"/>
          </a:xfrm>
          <a:prstGeom prst="roundRect">
            <a:avLst/>
          </a:pr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9" name="pole tekstowe 291"/>
          <p:cNvSpPr txBox="1">
            <a:spLocks noChangeArrowheads="1"/>
          </p:cNvSpPr>
          <p:nvPr/>
        </p:nvSpPr>
        <p:spPr bwMode="auto">
          <a:xfrm>
            <a:off x="4716016" y="4653136"/>
            <a:ext cx="1512168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Nova Head Node</a:t>
            </a:r>
          </a:p>
          <a:p>
            <a:pPr algn="ctr"/>
            <a:r>
              <a:rPr lang="pl-PL" sz="1000" smtClean="0">
                <a:latin typeface="Calibri" pitchFamily="34" charset="0"/>
              </a:rPr>
              <a:t>(149.156.10.132)</a:t>
            </a:r>
            <a:endParaRPr lang="en-US" sz="1000">
              <a:latin typeface="Calibri" pitchFamily="34" charset="0"/>
            </a:endParaRPr>
          </a:p>
        </p:txBody>
      </p:sp>
      <p:grpSp>
        <p:nvGrpSpPr>
          <p:cNvPr id="12" name="Grupa 89"/>
          <p:cNvGrpSpPr/>
          <p:nvPr/>
        </p:nvGrpSpPr>
        <p:grpSpPr>
          <a:xfrm>
            <a:off x="3923928" y="5302369"/>
            <a:ext cx="1368152" cy="430887"/>
            <a:chOff x="3707904" y="4941168"/>
            <a:chExt cx="1368152" cy="212003"/>
          </a:xfrm>
        </p:grpSpPr>
        <p:sp>
          <p:nvSpPr>
            <p:cNvPr id="91" name="Prostokąt zaokrąglony 90"/>
            <p:cNvSpPr/>
            <p:nvPr/>
          </p:nvSpPr>
          <p:spPr bwMode="auto">
            <a:xfrm>
              <a:off x="4031940" y="4941168"/>
              <a:ext cx="720080" cy="212003"/>
            </a:xfrm>
            <a:prstGeom prst="roundRect">
              <a:avLst/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2" name="pole tekstowe 291"/>
            <p:cNvSpPr txBox="1">
              <a:spLocks noChangeArrowheads="1"/>
            </p:cNvSpPr>
            <p:nvPr/>
          </p:nvSpPr>
          <p:spPr bwMode="auto">
            <a:xfrm>
              <a:off x="3707904" y="4941168"/>
              <a:ext cx="1368152" cy="2120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1100" smtClean="0">
                  <a:latin typeface="Calibri" pitchFamily="34" charset="0"/>
                </a:rPr>
                <a:t>OpenStack</a:t>
              </a:r>
            </a:p>
            <a:p>
              <a:pPr algn="ctr"/>
              <a:r>
                <a:rPr lang="pl-PL" sz="1100" smtClean="0">
                  <a:latin typeface="Calibri" pitchFamily="34" charset="0"/>
                </a:rPr>
                <a:t>(API)</a:t>
              </a:r>
              <a:endParaRPr lang="en-US" sz="1100">
                <a:latin typeface="Calibri" pitchFamily="34" charset="0"/>
              </a:endParaRPr>
            </a:p>
          </p:txBody>
        </p:sp>
      </p:grpSp>
      <p:sp>
        <p:nvSpPr>
          <p:cNvPr id="96" name="Prostokąt zaokrąglony 95"/>
          <p:cNvSpPr/>
          <p:nvPr/>
        </p:nvSpPr>
        <p:spPr bwMode="auto">
          <a:xfrm>
            <a:off x="5765178" y="6093296"/>
            <a:ext cx="1975174" cy="280749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7" name="pole tekstowe 291"/>
          <p:cNvSpPr txBox="1">
            <a:spLocks noChangeArrowheads="1"/>
          </p:cNvSpPr>
          <p:nvPr/>
        </p:nvSpPr>
        <p:spPr bwMode="auto">
          <a:xfrm>
            <a:off x="5765178" y="6093296"/>
            <a:ext cx="197517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Nova management interface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98" name="Prostokąt zaokrąglony 97"/>
          <p:cNvSpPr/>
          <p:nvPr/>
        </p:nvSpPr>
        <p:spPr bwMode="auto">
          <a:xfrm>
            <a:off x="5765178" y="5157193"/>
            <a:ext cx="1975174" cy="864095"/>
          </a:xfrm>
          <a:prstGeom prst="roundRect">
            <a:avLst>
              <a:gd name="adj" fmla="val 691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9" name="pole tekstowe 291"/>
          <p:cNvSpPr txBox="1">
            <a:spLocks noChangeArrowheads="1"/>
          </p:cNvSpPr>
          <p:nvPr/>
        </p:nvSpPr>
        <p:spPr bwMode="auto">
          <a:xfrm>
            <a:off x="5765178" y="5157193"/>
            <a:ext cx="197517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Glance image store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100" name="Schemat blokowy: dysk magnetyczny 99"/>
          <p:cNvSpPr/>
          <p:nvPr/>
        </p:nvSpPr>
        <p:spPr>
          <a:xfrm>
            <a:off x="6447337" y="5398279"/>
            <a:ext cx="672180" cy="552098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pole tekstowe 291"/>
          <p:cNvSpPr txBox="1">
            <a:spLocks noChangeArrowheads="1"/>
          </p:cNvSpPr>
          <p:nvPr/>
        </p:nvSpPr>
        <p:spPr bwMode="auto">
          <a:xfrm>
            <a:off x="6372200" y="5621314"/>
            <a:ext cx="78704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AS Images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06" name="Elipsa 105"/>
          <p:cNvSpPr/>
          <p:nvPr/>
        </p:nvSpPr>
        <p:spPr>
          <a:xfrm>
            <a:off x="4103948" y="5517232"/>
            <a:ext cx="72008" cy="72009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" name="Łącznik prosty 106"/>
          <p:cNvCxnSpPr/>
          <p:nvPr/>
        </p:nvCxnSpPr>
        <p:spPr>
          <a:xfrm>
            <a:off x="4175956" y="5553237"/>
            <a:ext cx="72008" cy="0"/>
          </a:xfrm>
          <a:prstGeom prst="line">
            <a:avLst/>
          </a:prstGeom>
          <a:ln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upa 93"/>
          <p:cNvGrpSpPr/>
          <p:nvPr/>
        </p:nvGrpSpPr>
        <p:grpSpPr>
          <a:xfrm>
            <a:off x="2040299" y="3685292"/>
            <a:ext cx="1451581" cy="607804"/>
            <a:chOff x="2040299" y="3685292"/>
            <a:chExt cx="1451581" cy="607804"/>
          </a:xfrm>
        </p:grpSpPr>
        <p:cxnSp>
          <p:nvCxnSpPr>
            <p:cNvPr id="85" name="Łącznik prosty 84"/>
            <p:cNvCxnSpPr>
              <a:stCxn id="33" idx="3"/>
              <a:endCxn id="72" idx="0"/>
            </p:cNvCxnSpPr>
            <p:nvPr/>
          </p:nvCxnSpPr>
          <p:spPr>
            <a:xfrm>
              <a:off x="2040299" y="3685292"/>
              <a:ext cx="623489" cy="607804"/>
            </a:xfrm>
            <a:prstGeom prst="bentConnector2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pole tekstowe 291"/>
            <p:cNvSpPr txBox="1">
              <a:spLocks noChangeArrowheads="1"/>
            </p:cNvSpPr>
            <p:nvPr/>
          </p:nvSpPr>
          <p:spPr bwMode="auto">
            <a:xfrm>
              <a:off x="2411760" y="3717032"/>
              <a:ext cx="1080120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1. Start AS</a:t>
              </a:r>
            </a:p>
          </p:txBody>
        </p:sp>
      </p:grpSp>
      <p:grpSp>
        <p:nvGrpSpPr>
          <p:cNvPr id="14" name="Grupa 94"/>
          <p:cNvGrpSpPr/>
          <p:nvPr/>
        </p:nvGrpSpPr>
        <p:grpSpPr>
          <a:xfrm>
            <a:off x="2051720" y="4717861"/>
            <a:ext cx="1224136" cy="446614"/>
            <a:chOff x="2051720" y="4717861"/>
            <a:chExt cx="1224136" cy="446614"/>
          </a:xfrm>
        </p:grpSpPr>
        <p:cxnSp>
          <p:nvCxnSpPr>
            <p:cNvPr id="119" name="Łącznik prosty 84"/>
            <p:cNvCxnSpPr/>
            <p:nvPr/>
          </p:nvCxnSpPr>
          <p:spPr>
            <a:xfrm>
              <a:off x="2080954" y="4717861"/>
              <a:ext cx="0" cy="446614"/>
            </a:xfrm>
            <a:prstGeom prst="straightConnector1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pole tekstowe 291"/>
            <p:cNvSpPr txBox="1">
              <a:spLocks noChangeArrowheads="1"/>
            </p:cNvSpPr>
            <p:nvPr/>
          </p:nvSpPr>
          <p:spPr bwMode="auto">
            <a:xfrm>
              <a:off x="2051720" y="4717861"/>
              <a:ext cx="122413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2. Request instantiation of Atomic Service</a:t>
              </a:r>
              <a:endParaRPr lang="en-US" sz="800">
                <a:latin typeface="Calibri" pitchFamily="34" charset="0"/>
              </a:endParaRPr>
            </a:p>
          </p:txBody>
        </p:sp>
      </p:grpSp>
      <p:grpSp>
        <p:nvGrpSpPr>
          <p:cNvPr id="16" name="Grupa 102"/>
          <p:cNvGrpSpPr/>
          <p:nvPr/>
        </p:nvGrpSpPr>
        <p:grpSpPr>
          <a:xfrm>
            <a:off x="2370711" y="5399965"/>
            <a:ext cx="833137" cy="383813"/>
            <a:chOff x="2370711" y="5399965"/>
            <a:chExt cx="833137" cy="383813"/>
          </a:xfrm>
        </p:grpSpPr>
        <p:grpSp>
          <p:nvGrpSpPr>
            <p:cNvPr id="17" name="Grupa 132"/>
            <p:cNvGrpSpPr/>
            <p:nvPr/>
          </p:nvGrpSpPr>
          <p:grpSpPr>
            <a:xfrm>
              <a:off x="2370711" y="5399965"/>
              <a:ext cx="113058" cy="248071"/>
              <a:chOff x="2370711" y="5399965"/>
              <a:chExt cx="113058" cy="248071"/>
            </a:xfrm>
          </p:grpSpPr>
          <p:cxnSp>
            <p:nvCxnSpPr>
              <p:cNvPr id="126" name="Łącznik prosty 84"/>
              <p:cNvCxnSpPr>
                <a:endCxn id="77" idx="3"/>
              </p:cNvCxnSpPr>
              <p:nvPr/>
            </p:nvCxnSpPr>
            <p:spPr>
              <a:xfrm rot="5400000">
                <a:off x="2303204" y="5467472"/>
                <a:ext cx="248071" cy="113058"/>
              </a:xfrm>
              <a:prstGeom prst="bentConnector2">
                <a:avLst/>
              </a:prstGeom>
              <a:ln>
                <a:solidFill>
                  <a:srgbClr val="385D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Łącznik prosty 84"/>
              <p:cNvCxnSpPr/>
              <p:nvPr/>
            </p:nvCxnSpPr>
            <p:spPr>
              <a:xfrm>
                <a:off x="2375756" y="5399966"/>
                <a:ext cx="108012" cy="0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4" name="pole tekstowe 291"/>
            <p:cNvSpPr txBox="1">
              <a:spLocks noChangeArrowheads="1"/>
            </p:cNvSpPr>
            <p:nvPr/>
          </p:nvSpPr>
          <p:spPr bwMode="auto">
            <a:xfrm>
              <a:off x="2406714" y="5445224"/>
              <a:ext cx="7971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3. Get AS VM details</a:t>
              </a:r>
              <a:endParaRPr lang="en-US" sz="800">
                <a:latin typeface="Calibri" pitchFamily="34" charset="0"/>
              </a:endParaRPr>
            </a:p>
          </p:txBody>
        </p:sp>
      </p:grpSp>
      <p:sp>
        <p:nvSpPr>
          <p:cNvPr id="141" name="Prostokąt zaokrąglony 140"/>
          <p:cNvSpPr/>
          <p:nvPr/>
        </p:nvSpPr>
        <p:spPr bwMode="auto">
          <a:xfrm>
            <a:off x="4211960" y="2132856"/>
            <a:ext cx="3456384" cy="1895886"/>
          </a:xfrm>
          <a:prstGeom prst="roundRect">
            <a:avLst>
              <a:gd name="adj" fmla="val 622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2945" tIns="41473" rIns="82945" bIns="41473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2" name="Prostokąt zaokrąglony 141"/>
          <p:cNvSpPr/>
          <p:nvPr/>
        </p:nvSpPr>
        <p:spPr bwMode="auto">
          <a:xfrm>
            <a:off x="4319972" y="2228542"/>
            <a:ext cx="1147081" cy="406400"/>
          </a:xfrm>
          <a:prstGeom prst="roundRect">
            <a:avLst/>
          </a:prstGeom>
          <a:solidFill>
            <a:schemeClr val="bg1"/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3" name="pole tekstowe 291"/>
          <p:cNvSpPr txBox="1">
            <a:spLocks noChangeArrowheads="1"/>
          </p:cNvSpPr>
          <p:nvPr/>
        </p:nvSpPr>
        <p:spPr bwMode="auto">
          <a:xfrm>
            <a:off x="4253011" y="2228542"/>
            <a:ext cx="125509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OpenStack WN</a:t>
            </a:r>
          </a:p>
          <a:p>
            <a:pPr algn="ctr"/>
            <a:r>
              <a:rPr lang="pl-PL" sz="1000" smtClean="0">
                <a:latin typeface="Calibri" pitchFamily="34" charset="0"/>
              </a:rPr>
              <a:t>(10.100.x.x)</a:t>
            </a:r>
            <a:endParaRPr lang="en-US" sz="1000">
              <a:latin typeface="Calibri" pitchFamily="34" charset="0"/>
            </a:endParaRPr>
          </a:p>
        </p:txBody>
      </p:sp>
      <p:sp>
        <p:nvSpPr>
          <p:cNvPr id="144" name="Prostokąt zaokrąglony 143"/>
          <p:cNvSpPr/>
          <p:nvPr/>
        </p:nvSpPr>
        <p:spPr bwMode="auto">
          <a:xfrm>
            <a:off x="5724128" y="2739881"/>
            <a:ext cx="1723146" cy="280749"/>
          </a:xfrm>
          <a:prstGeom prst="round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5" name="pole tekstowe 291"/>
          <p:cNvSpPr txBox="1">
            <a:spLocks noChangeArrowheads="1"/>
          </p:cNvSpPr>
          <p:nvPr/>
        </p:nvSpPr>
        <p:spPr bwMode="auto">
          <a:xfrm>
            <a:off x="5724128" y="2739881"/>
            <a:ext cx="1723146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WN hypervisor (KVM)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146" name="Prostokąt zaokrąglony 145"/>
          <p:cNvSpPr/>
          <p:nvPr/>
        </p:nvSpPr>
        <p:spPr bwMode="auto">
          <a:xfrm>
            <a:off x="5868144" y="3092639"/>
            <a:ext cx="1579130" cy="864095"/>
          </a:xfrm>
          <a:prstGeom prst="roundRect">
            <a:avLst>
              <a:gd name="adj" fmla="val 691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7" name="pole tekstowe 291"/>
          <p:cNvSpPr txBox="1">
            <a:spLocks noChangeArrowheads="1"/>
          </p:cNvSpPr>
          <p:nvPr/>
        </p:nvSpPr>
        <p:spPr bwMode="auto">
          <a:xfrm>
            <a:off x="5652120" y="3092639"/>
            <a:ext cx="1975174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Mounted network storage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148" name="Schemat blokowy: dysk magnetyczny 147"/>
          <p:cNvSpPr/>
          <p:nvPr/>
        </p:nvSpPr>
        <p:spPr>
          <a:xfrm>
            <a:off x="6156176" y="3333725"/>
            <a:ext cx="672180" cy="552098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pole tekstowe 291"/>
          <p:cNvSpPr txBox="1">
            <a:spLocks noChangeArrowheads="1"/>
          </p:cNvSpPr>
          <p:nvPr/>
        </p:nvSpPr>
        <p:spPr bwMode="auto">
          <a:xfrm>
            <a:off x="6084168" y="3475664"/>
            <a:ext cx="7870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Per-WN storage</a:t>
            </a:r>
            <a:endParaRPr lang="en-US" sz="1000">
              <a:latin typeface="Calibri" pitchFamily="34" charset="0"/>
            </a:endParaRPr>
          </a:p>
        </p:txBody>
      </p:sp>
      <p:grpSp>
        <p:nvGrpSpPr>
          <p:cNvPr id="19" name="Grupa 107"/>
          <p:cNvGrpSpPr/>
          <p:nvPr/>
        </p:nvGrpSpPr>
        <p:grpSpPr>
          <a:xfrm>
            <a:off x="6516216" y="3609774"/>
            <a:ext cx="1162220" cy="1979467"/>
            <a:chOff x="6516216" y="3609774"/>
            <a:chExt cx="1162220" cy="1979467"/>
          </a:xfrm>
        </p:grpSpPr>
        <p:cxnSp>
          <p:nvCxnSpPr>
            <p:cNvPr id="159" name="Łącznik prosty 84"/>
            <p:cNvCxnSpPr>
              <a:endCxn id="148" idx="4"/>
            </p:cNvCxnSpPr>
            <p:nvPr/>
          </p:nvCxnSpPr>
          <p:spPr>
            <a:xfrm rot="16200000" flipV="1">
              <a:off x="6222613" y="4215518"/>
              <a:ext cx="1979467" cy="767980"/>
            </a:xfrm>
            <a:prstGeom prst="bentConnector2">
              <a:avLst/>
            </a:prstGeom>
            <a:ln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Łącznik prosty 84"/>
            <p:cNvCxnSpPr/>
            <p:nvPr/>
          </p:nvCxnSpPr>
          <p:spPr>
            <a:xfrm>
              <a:off x="7119517" y="5589241"/>
              <a:ext cx="476819" cy="0"/>
            </a:xfrm>
            <a:prstGeom prst="straightConnector1">
              <a:avLst/>
            </a:prstGeom>
            <a:ln>
              <a:solidFill>
                <a:srgbClr val="385D8A"/>
              </a:solidFill>
              <a:headEnd type="non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pole tekstowe 291"/>
            <p:cNvSpPr txBox="1">
              <a:spLocks noChangeArrowheads="1"/>
            </p:cNvSpPr>
            <p:nvPr/>
          </p:nvSpPr>
          <p:spPr bwMode="auto">
            <a:xfrm>
              <a:off x="6516216" y="4134272"/>
              <a:ext cx="11622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6. Upload VM image</a:t>
              </a:r>
            </a:p>
            <a:p>
              <a:pPr algn="ctr"/>
              <a:r>
                <a:rPr lang="pl-PL" sz="800" smtClean="0">
                  <a:latin typeface="Calibri" pitchFamily="34" charset="0"/>
                </a:rPr>
                <a:t>to WN storage</a:t>
              </a:r>
            </a:p>
          </p:txBody>
        </p:sp>
      </p:grpSp>
      <p:grpSp>
        <p:nvGrpSpPr>
          <p:cNvPr id="20" name="Grupa 104"/>
          <p:cNvGrpSpPr/>
          <p:nvPr/>
        </p:nvGrpSpPr>
        <p:grpSpPr>
          <a:xfrm>
            <a:off x="4644009" y="5373216"/>
            <a:ext cx="1121169" cy="863316"/>
            <a:chOff x="4644009" y="5373216"/>
            <a:chExt cx="1121169" cy="863316"/>
          </a:xfrm>
        </p:grpSpPr>
        <p:sp>
          <p:nvSpPr>
            <p:cNvPr id="152" name="pole tekstowe 291"/>
            <p:cNvSpPr txBox="1">
              <a:spLocks noChangeArrowheads="1"/>
            </p:cNvSpPr>
            <p:nvPr/>
          </p:nvSpPr>
          <p:spPr bwMode="auto">
            <a:xfrm>
              <a:off x="4644009" y="5733836"/>
              <a:ext cx="93610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5. Stage AS image on WN</a:t>
              </a:r>
              <a:endParaRPr lang="en-US" sz="800">
                <a:latin typeface="Calibri" pitchFamily="34" charset="0"/>
              </a:endParaRPr>
            </a:p>
          </p:txBody>
        </p:sp>
        <p:cxnSp>
          <p:nvCxnSpPr>
            <p:cNvPr id="176" name="Łącznik prosty 175"/>
            <p:cNvCxnSpPr>
              <a:stCxn id="91" idx="3"/>
            </p:cNvCxnSpPr>
            <p:nvPr/>
          </p:nvCxnSpPr>
          <p:spPr>
            <a:xfrm flipV="1">
              <a:off x="4968044" y="5517232"/>
              <a:ext cx="612068" cy="581"/>
            </a:xfrm>
            <a:prstGeom prst="line">
              <a:avLst/>
            </a:prstGeom>
            <a:ln>
              <a:solidFill>
                <a:srgbClr val="385D8A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Łącznik prosty 176"/>
            <p:cNvCxnSpPr/>
            <p:nvPr/>
          </p:nvCxnSpPr>
          <p:spPr>
            <a:xfrm>
              <a:off x="5580112" y="5373216"/>
              <a:ext cx="0" cy="863316"/>
            </a:xfrm>
            <a:prstGeom prst="line">
              <a:avLst/>
            </a:prstGeom>
            <a:ln>
              <a:solidFill>
                <a:srgbClr val="385D8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Łącznik prosty 181"/>
            <p:cNvCxnSpPr/>
            <p:nvPr/>
          </p:nvCxnSpPr>
          <p:spPr>
            <a:xfrm flipV="1">
              <a:off x="5580112" y="5373797"/>
              <a:ext cx="185066" cy="1"/>
            </a:xfrm>
            <a:prstGeom prst="line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Łącznik prosty 183"/>
            <p:cNvCxnSpPr/>
            <p:nvPr/>
          </p:nvCxnSpPr>
          <p:spPr>
            <a:xfrm flipV="1">
              <a:off x="5580112" y="6236531"/>
              <a:ext cx="185066" cy="1"/>
            </a:xfrm>
            <a:prstGeom prst="line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Prostokąt zaokrąglony 199"/>
          <p:cNvSpPr/>
          <p:nvPr/>
        </p:nvSpPr>
        <p:spPr bwMode="auto">
          <a:xfrm>
            <a:off x="4319973" y="2739881"/>
            <a:ext cx="1116124" cy="1216853"/>
          </a:xfrm>
          <a:prstGeom prst="roundRect">
            <a:avLst>
              <a:gd name="adj" fmla="val 6912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01" name="pole tekstowe 291"/>
          <p:cNvSpPr txBox="1">
            <a:spLocks noChangeArrowheads="1"/>
          </p:cNvSpPr>
          <p:nvPr/>
        </p:nvSpPr>
        <p:spPr bwMode="auto">
          <a:xfrm>
            <a:off x="4505038" y="2768298"/>
            <a:ext cx="787042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100" smtClean="0">
                <a:latin typeface="Calibri" pitchFamily="34" charset="0"/>
              </a:rPr>
              <a:t>Atomic</a:t>
            </a:r>
          </a:p>
          <a:p>
            <a:pPr algn="ctr"/>
            <a:r>
              <a:rPr lang="pl-PL" sz="1100" smtClean="0">
                <a:latin typeface="Calibri" pitchFamily="34" charset="0"/>
              </a:rPr>
              <a:t>Service</a:t>
            </a:r>
          </a:p>
          <a:p>
            <a:pPr algn="ctr"/>
            <a:r>
              <a:rPr lang="pl-PL" sz="1100" smtClean="0">
                <a:latin typeface="Calibri" pitchFamily="34" charset="0"/>
              </a:rPr>
              <a:t>Instance</a:t>
            </a:r>
            <a:endParaRPr lang="en-US" sz="1100">
              <a:latin typeface="Calibri" pitchFamily="34" charset="0"/>
            </a:endParaRPr>
          </a:p>
        </p:txBody>
      </p:sp>
      <p:sp>
        <p:nvSpPr>
          <p:cNvPr id="206" name="Nawias klamrowy zamykający 205"/>
          <p:cNvSpPr/>
          <p:nvPr/>
        </p:nvSpPr>
        <p:spPr>
          <a:xfrm>
            <a:off x="5467052" y="3068379"/>
            <a:ext cx="617115" cy="880087"/>
          </a:xfrm>
          <a:prstGeom prst="rightBrace">
            <a:avLst>
              <a:gd name="adj1" fmla="val 22764"/>
              <a:gd name="adj2" fmla="val 64565"/>
            </a:avLst>
          </a:prstGeom>
          <a:ln>
            <a:solidFill>
              <a:srgbClr val="385D8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upa 109"/>
          <p:cNvGrpSpPr/>
          <p:nvPr/>
        </p:nvGrpSpPr>
        <p:grpSpPr>
          <a:xfrm>
            <a:off x="5436098" y="2852936"/>
            <a:ext cx="3219492" cy="3383595"/>
            <a:chOff x="5436098" y="2852936"/>
            <a:chExt cx="3219492" cy="3383595"/>
          </a:xfrm>
        </p:grpSpPr>
        <p:grpSp>
          <p:nvGrpSpPr>
            <p:cNvPr id="24" name="Grupa 108"/>
            <p:cNvGrpSpPr/>
            <p:nvPr/>
          </p:nvGrpSpPr>
          <p:grpSpPr>
            <a:xfrm>
              <a:off x="7447275" y="2852936"/>
              <a:ext cx="1208315" cy="3383595"/>
              <a:chOff x="7447275" y="2852936"/>
              <a:chExt cx="1208315" cy="3383595"/>
            </a:xfrm>
          </p:grpSpPr>
          <p:cxnSp>
            <p:nvCxnSpPr>
              <p:cNvPr id="169" name="Łącznik prosty 84"/>
              <p:cNvCxnSpPr>
                <a:endCxn id="145" idx="3"/>
              </p:cNvCxnSpPr>
              <p:nvPr/>
            </p:nvCxnSpPr>
            <p:spPr>
              <a:xfrm rot="16200000" flipV="1">
                <a:off x="6328763" y="3989198"/>
                <a:ext cx="3365845" cy="1128822"/>
              </a:xfrm>
              <a:prstGeom prst="bentConnector2">
                <a:avLst/>
              </a:prstGeom>
              <a:ln>
                <a:solidFill>
                  <a:srgbClr val="385D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Łącznik prosty 84"/>
              <p:cNvCxnSpPr/>
              <p:nvPr/>
            </p:nvCxnSpPr>
            <p:spPr>
              <a:xfrm>
                <a:off x="7740352" y="6236531"/>
                <a:ext cx="835744" cy="0"/>
              </a:xfrm>
              <a:prstGeom prst="straightConnector1">
                <a:avLst/>
              </a:prstGeom>
              <a:ln>
                <a:solidFill>
                  <a:srgbClr val="00206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pole tekstowe 291"/>
              <p:cNvSpPr txBox="1">
                <a:spLocks noChangeArrowheads="1"/>
              </p:cNvSpPr>
              <p:nvPr/>
            </p:nvSpPr>
            <p:spPr bwMode="auto">
              <a:xfrm>
                <a:off x="7668344" y="2852936"/>
                <a:ext cx="987246" cy="2154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800" smtClean="0">
                    <a:latin typeface="Calibri" pitchFamily="34" charset="0"/>
                  </a:rPr>
                  <a:t>7. Boot VM</a:t>
                </a:r>
              </a:p>
            </p:txBody>
          </p:sp>
        </p:grpSp>
        <p:cxnSp>
          <p:nvCxnSpPr>
            <p:cNvPr id="208" name="Łącznik prosty 207"/>
            <p:cNvCxnSpPr>
              <a:stCxn id="145" idx="1"/>
            </p:cNvCxnSpPr>
            <p:nvPr/>
          </p:nvCxnSpPr>
          <p:spPr>
            <a:xfrm flipH="1">
              <a:off x="5436098" y="2870686"/>
              <a:ext cx="288030" cy="0"/>
            </a:xfrm>
            <a:prstGeom prst="line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pole tekstowe 291"/>
            <p:cNvSpPr txBox="1">
              <a:spLocks noChangeArrowheads="1"/>
            </p:cNvSpPr>
            <p:nvPr/>
          </p:nvSpPr>
          <p:spPr bwMode="auto">
            <a:xfrm>
              <a:off x="5456960" y="2853516"/>
              <a:ext cx="267168" cy="2154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pl-PL" sz="800" smtClean="0">
                  <a:latin typeface="Calibri" pitchFamily="34" charset="0"/>
                </a:rPr>
                <a:t>7.</a:t>
              </a:r>
            </a:p>
          </p:txBody>
        </p:sp>
      </p:grpSp>
      <p:sp>
        <p:nvSpPr>
          <p:cNvPr id="102" name="Content Placeholder 2"/>
          <p:cNvSpPr>
            <a:spLocks noGrp="1"/>
          </p:cNvSpPr>
          <p:nvPr>
            <p:ph idx="1"/>
          </p:nvPr>
        </p:nvSpPr>
        <p:spPr>
          <a:xfrm>
            <a:off x="2262698" y="1226552"/>
            <a:ext cx="6392892" cy="703675"/>
          </a:xfrm>
        </p:spPr>
        <p:txBody>
          <a:bodyPr>
            <a:noAutofit/>
          </a:bodyPr>
          <a:lstStyle/>
          <a:p>
            <a:r>
              <a:rPr lang="pl-PL" sz="1600" smtClean="0"/>
              <a:t>The </a:t>
            </a:r>
            <a:r>
              <a:rPr lang="pl-PL" sz="1600" b="1" smtClean="0"/>
              <a:t>Cloud Manager </a:t>
            </a:r>
            <a:r>
              <a:rPr lang="pl-PL" sz="1600" smtClean="0"/>
              <a:t>portlet enables developers to create, deploy, save and instantiate Atomic Service Instances on cloud resources. </a:t>
            </a:r>
            <a:endParaRPr lang="en-GB" sz="1600" dirty="0" smtClean="0"/>
          </a:p>
        </p:txBody>
      </p:sp>
      <p:grpSp>
        <p:nvGrpSpPr>
          <p:cNvPr id="26" name="Grupa 117"/>
          <p:cNvGrpSpPr/>
          <p:nvPr/>
        </p:nvGrpSpPr>
        <p:grpSpPr>
          <a:xfrm>
            <a:off x="1907704" y="6121140"/>
            <a:ext cx="288032" cy="164829"/>
            <a:chOff x="1354990" y="5898414"/>
            <a:chExt cx="336690" cy="192674"/>
          </a:xfrm>
        </p:grpSpPr>
        <p:pic>
          <p:nvPicPr>
            <p:cNvPr id="120" name="Obraz 119" descr="public_key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4990" y="5898414"/>
              <a:ext cx="192674" cy="192674"/>
            </a:xfrm>
            <a:prstGeom prst="rect">
              <a:avLst/>
            </a:prstGeom>
          </p:spPr>
        </p:pic>
        <p:pic>
          <p:nvPicPr>
            <p:cNvPr id="121" name="Obraz 120" descr="public_key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26998" y="5898414"/>
              <a:ext cx="192674" cy="192674"/>
            </a:xfrm>
            <a:prstGeom prst="rect">
              <a:avLst/>
            </a:prstGeom>
          </p:spPr>
        </p:pic>
        <p:pic>
          <p:nvPicPr>
            <p:cNvPr id="123" name="Obraz 122" descr="public_key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99006" y="5898414"/>
              <a:ext cx="192674" cy="192674"/>
            </a:xfrm>
            <a:prstGeom prst="rect">
              <a:avLst/>
            </a:prstGeom>
          </p:spPr>
        </p:pic>
      </p:grpSp>
      <p:grpSp>
        <p:nvGrpSpPr>
          <p:cNvPr id="29" name="Grupa 162"/>
          <p:cNvGrpSpPr/>
          <p:nvPr/>
        </p:nvGrpSpPr>
        <p:grpSpPr>
          <a:xfrm>
            <a:off x="2370710" y="5000038"/>
            <a:ext cx="1733238" cy="553199"/>
            <a:chOff x="2370710" y="5000038"/>
            <a:chExt cx="1733238" cy="553199"/>
          </a:xfrm>
        </p:grpSpPr>
        <p:grpSp>
          <p:nvGrpSpPr>
            <p:cNvPr id="34" name="Grupa 103"/>
            <p:cNvGrpSpPr/>
            <p:nvPr/>
          </p:nvGrpSpPr>
          <p:grpSpPr>
            <a:xfrm>
              <a:off x="2411760" y="5000038"/>
              <a:ext cx="1692188" cy="553199"/>
              <a:chOff x="2411760" y="5000038"/>
              <a:chExt cx="1692188" cy="553199"/>
            </a:xfrm>
          </p:grpSpPr>
          <p:cxnSp>
            <p:nvCxnSpPr>
              <p:cNvPr id="135" name="Łącznik prosty 84"/>
              <p:cNvCxnSpPr>
                <a:endCxn id="106" idx="2"/>
              </p:cNvCxnSpPr>
              <p:nvPr/>
            </p:nvCxnSpPr>
            <p:spPr>
              <a:xfrm>
                <a:off x="3203848" y="5553237"/>
                <a:ext cx="900100" cy="0"/>
              </a:xfrm>
              <a:prstGeom prst="straightConnector1">
                <a:avLst/>
              </a:prstGeom>
              <a:ln>
                <a:solidFill>
                  <a:srgbClr val="385D8A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0" name="pole tekstowe 291"/>
              <p:cNvSpPr txBox="1">
                <a:spLocks noChangeArrowheads="1"/>
              </p:cNvSpPr>
              <p:nvPr/>
            </p:nvSpPr>
            <p:spPr bwMode="auto">
              <a:xfrm>
                <a:off x="2411760" y="5000038"/>
                <a:ext cx="1409202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800" smtClean="0">
                    <a:latin typeface="Calibri" pitchFamily="34" charset="0"/>
                  </a:rPr>
                  <a:t>4. Call Nova to instantiate selected VM</a:t>
                </a:r>
                <a:endParaRPr lang="en-US" sz="800">
                  <a:latin typeface="Calibri" pitchFamily="34" charset="0"/>
                </a:endParaRPr>
              </a:p>
            </p:txBody>
          </p:sp>
        </p:grpSp>
        <p:cxnSp>
          <p:nvCxnSpPr>
            <p:cNvPr id="139" name="Łącznik prosty 84"/>
            <p:cNvCxnSpPr/>
            <p:nvPr/>
          </p:nvCxnSpPr>
          <p:spPr>
            <a:xfrm>
              <a:off x="2370710" y="5301208"/>
              <a:ext cx="833138" cy="1"/>
            </a:xfrm>
            <a:prstGeom prst="straightConnector1">
              <a:avLst/>
            </a:prstGeom>
            <a:ln>
              <a:solidFill>
                <a:srgbClr val="385D8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Łącznik prosty 84"/>
            <p:cNvCxnSpPr/>
            <p:nvPr/>
          </p:nvCxnSpPr>
          <p:spPr>
            <a:xfrm>
              <a:off x="3203848" y="5301208"/>
              <a:ext cx="0" cy="252029"/>
            </a:xfrm>
            <a:prstGeom prst="straightConnector1">
              <a:avLst/>
            </a:prstGeom>
            <a:ln>
              <a:solidFill>
                <a:srgbClr val="385D8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a 178"/>
          <p:cNvGrpSpPr/>
          <p:nvPr/>
        </p:nvGrpSpPr>
        <p:grpSpPr>
          <a:xfrm>
            <a:off x="2339752" y="3956735"/>
            <a:ext cx="3652815" cy="2293152"/>
            <a:chOff x="2339752" y="3956735"/>
            <a:chExt cx="3652815" cy="2293152"/>
          </a:xfrm>
        </p:grpSpPr>
        <p:grpSp>
          <p:nvGrpSpPr>
            <p:cNvPr id="36" name="Grupa 110"/>
            <p:cNvGrpSpPr/>
            <p:nvPr/>
          </p:nvGrpSpPr>
          <p:grpSpPr>
            <a:xfrm>
              <a:off x="4608004" y="3956735"/>
              <a:ext cx="1325436" cy="1345635"/>
              <a:chOff x="6490304" y="3595599"/>
              <a:chExt cx="1325436" cy="1345635"/>
            </a:xfrm>
          </p:grpSpPr>
          <p:cxnSp>
            <p:nvCxnSpPr>
              <p:cNvPr id="113" name="Łącznik prosty 84"/>
              <p:cNvCxnSpPr>
                <a:stCxn id="92" idx="0"/>
                <a:endCxn id="200" idx="2"/>
              </p:cNvCxnSpPr>
              <p:nvPr/>
            </p:nvCxnSpPr>
            <p:spPr>
              <a:xfrm rot="5400000" flipH="1" flipV="1">
                <a:off x="5952502" y="4133401"/>
                <a:ext cx="1345635" cy="270031"/>
              </a:xfrm>
              <a:prstGeom prst="bentConnector3">
                <a:avLst>
                  <a:gd name="adj1" fmla="val 68337"/>
                </a:avLst>
              </a:prstGeom>
              <a:ln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pole tekstowe 291"/>
              <p:cNvSpPr txBox="1">
                <a:spLocks noChangeArrowheads="1"/>
              </p:cNvSpPr>
              <p:nvPr/>
            </p:nvSpPr>
            <p:spPr bwMode="auto">
              <a:xfrm>
                <a:off x="6670324" y="3715936"/>
                <a:ext cx="1145416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800" smtClean="0">
                    <a:latin typeface="Calibri" pitchFamily="34" charset="0"/>
                  </a:rPr>
                  <a:t>8. Inject security key (development mode)</a:t>
                </a:r>
              </a:p>
            </p:txBody>
          </p:sp>
        </p:grpSp>
        <p:cxnSp>
          <p:nvCxnSpPr>
            <p:cNvPr id="125" name="Łącznik prosty 84"/>
            <p:cNvCxnSpPr/>
            <p:nvPr/>
          </p:nvCxnSpPr>
          <p:spPr>
            <a:xfrm>
              <a:off x="3203848" y="5553237"/>
              <a:ext cx="3579" cy="696650"/>
            </a:xfrm>
            <a:prstGeom prst="straightConnector1">
              <a:avLst/>
            </a:prstGeom>
            <a:ln>
              <a:solidFill>
                <a:srgbClr val="385D8A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Łącznik prosty 84"/>
            <p:cNvCxnSpPr/>
            <p:nvPr/>
          </p:nvCxnSpPr>
          <p:spPr>
            <a:xfrm flipH="1">
              <a:off x="2370710" y="6249887"/>
              <a:ext cx="836717" cy="0"/>
            </a:xfrm>
            <a:prstGeom prst="straightConnector1">
              <a:avLst/>
            </a:prstGeom>
            <a:ln>
              <a:solidFill>
                <a:srgbClr val="385D8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Grupa 173"/>
            <p:cNvGrpSpPr/>
            <p:nvPr/>
          </p:nvGrpSpPr>
          <p:grpSpPr>
            <a:xfrm>
              <a:off x="2339752" y="5897977"/>
              <a:ext cx="833221" cy="338554"/>
              <a:chOff x="2339752" y="5897977"/>
              <a:chExt cx="833221" cy="338554"/>
            </a:xfrm>
          </p:grpSpPr>
          <p:sp>
            <p:nvSpPr>
              <p:cNvPr id="172" name="pole tekstowe 291"/>
              <p:cNvSpPr txBox="1">
                <a:spLocks noChangeArrowheads="1"/>
              </p:cNvSpPr>
              <p:nvPr/>
            </p:nvSpPr>
            <p:spPr bwMode="auto">
              <a:xfrm>
                <a:off x="2339752" y="5897977"/>
                <a:ext cx="79713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l-PL" sz="800" smtClean="0">
                    <a:latin typeface="Calibri" pitchFamily="34" charset="0"/>
                  </a:rPr>
                  <a:t>8. Retrieve security key</a:t>
                </a:r>
                <a:endParaRPr lang="en-US" sz="800">
                  <a:latin typeface="Calibri" pitchFamily="34" charset="0"/>
                </a:endParaRPr>
              </a:p>
            </p:txBody>
          </p:sp>
          <p:pic>
            <p:nvPicPr>
              <p:cNvPr id="173" name="Obraz 172" descr="public_key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008144" y="5980047"/>
                <a:ext cx="164829" cy="164829"/>
              </a:xfrm>
              <a:prstGeom prst="rect">
                <a:avLst/>
              </a:prstGeom>
            </p:spPr>
          </p:pic>
        </p:grpSp>
        <p:pic>
          <p:nvPicPr>
            <p:cNvPr id="175" name="Obraz 174" descr="public_key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27738" y="4158481"/>
              <a:ext cx="164829" cy="164829"/>
            </a:xfrm>
            <a:prstGeom prst="rect">
              <a:avLst/>
            </a:prstGeom>
          </p:spPr>
        </p:pic>
      </p:grpSp>
      <p:sp>
        <p:nvSpPr>
          <p:cNvPr id="183" name="Schemat blokowy: dysk magnetyczny 182"/>
          <p:cNvSpPr/>
          <p:nvPr/>
        </p:nvSpPr>
        <p:spPr>
          <a:xfrm>
            <a:off x="4505038" y="3333333"/>
            <a:ext cx="789564" cy="552098"/>
          </a:xfrm>
          <a:prstGeom prst="flowChartMagneticDisk">
            <a:avLst/>
          </a:prstGeom>
          <a:noFill/>
          <a:ln w="127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pole tekstowe 291"/>
          <p:cNvSpPr txBox="1">
            <a:spLocks noChangeArrowheads="1"/>
          </p:cNvSpPr>
          <p:nvPr/>
        </p:nvSpPr>
        <p:spPr bwMode="auto">
          <a:xfrm>
            <a:off x="4397024" y="3566105"/>
            <a:ext cx="1012440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l-PL" sz="1000" smtClean="0">
                <a:latin typeface="Calibri" pitchFamily="34" charset="0"/>
              </a:rPr>
              <a:t>Virtual HDD</a:t>
            </a:r>
            <a:endParaRPr lang="en-US" sz="1000">
              <a:latin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33809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PH-Share Template Slide_2v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VPH-Share Template Slide_2v0</Template>
  <TotalTime>12449</TotalTime>
  <Words>2625</Words>
  <Application>Microsoft Office PowerPoint</Application>
  <PresentationFormat>Pokaz na ekranie (4:3)</PresentationFormat>
  <Paragraphs>487</Paragraphs>
  <Slides>17</Slides>
  <Notes>3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17</vt:i4>
      </vt:variant>
    </vt:vector>
  </HeadingPairs>
  <TitlesOfParts>
    <vt:vector size="18" baseType="lpstr">
      <vt:lpstr>VPH-Share Template Slide_2v0</vt:lpstr>
      <vt:lpstr>Cloud-centric Development of Scientific Applications for the VPH Community</vt:lpstr>
      <vt:lpstr>A cloud platform for three user groups</vt:lpstr>
      <vt:lpstr>Basic features of the cloud platform</vt:lpstr>
      <vt:lpstr>A (very) short glossary</vt:lpstr>
      <vt:lpstr>The VPH-Share Cloud Platform: a Generic Solution for VPH Application Deployment</vt:lpstr>
      <vt:lpstr>Slajd 6</vt:lpstr>
      <vt:lpstr>The VPH-Share Master Interface: integrated security</vt:lpstr>
      <vt:lpstr>Security key management</vt:lpstr>
      <vt:lpstr>Instantiating an Atomic Service Template (1/2)</vt:lpstr>
      <vt:lpstr>Slajd 10</vt:lpstr>
      <vt:lpstr>Obtaining access to Atomic Service Instance in development mode</vt:lpstr>
      <vt:lpstr>Managing Atomic Service Redirections and Endpoints</vt:lpstr>
      <vt:lpstr>Behind the scenes: Saving the Instance as a new Atomic Service</vt:lpstr>
      <vt:lpstr>Atomic Service Flags</vt:lpstr>
      <vt:lpstr>Slajd 15</vt:lpstr>
      <vt:lpstr>Slajd 16</vt:lpstr>
      <vt:lpstr>For more information…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VPH-Share and P-Medicine: Pre-review Meeting</dc:title>
  <dc:creator>Norman James Powell</dc:creator>
  <cp:lastModifiedBy>admin</cp:lastModifiedBy>
  <cp:revision>376</cp:revision>
  <cp:lastPrinted>2012-03-21T12:52:57Z</cp:lastPrinted>
  <dcterms:created xsi:type="dcterms:W3CDTF">2011-10-20T09:22:03Z</dcterms:created>
  <dcterms:modified xsi:type="dcterms:W3CDTF">2013-06-24T09:10:05Z</dcterms:modified>
</cp:coreProperties>
</file>