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4" r:id="rId3"/>
    <p:sldId id="385" r:id="rId4"/>
    <p:sldId id="376" r:id="rId5"/>
    <p:sldId id="373" r:id="rId6"/>
    <p:sldId id="375" r:id="rId7"/>
    <p:sldId id="383" r:id="rId8"/>
    <p:sldId id="382" r:id="rId9"/>
    <p:sldId id="384" r:id="rId10"/>
    <p:sldId id="386" r:id="rId11"/>
    <p:sldId id="379" r:id="rId12"/>
    <p:sldId id="378" r:id="rId13"/>
    <p:sldId id="3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4AD"/>
    <a:srgbClr val="24AF68"/>
    <a:srgbClr val="FAC090"/>
    <a:srgbClr val="FF6600"/>
    <a:srgbClr val="385D8A"/>
    <a:srgbClr val="FF0000"/>
    <a:srgbClr val="2C3E50"/>
    <a:srgbClr val="FFFFFF"/>
    <a:srgbClr val="ECF0F1"/>
    <a:srgbClr val="216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2503" autoAdjust="0"/>
  </p:normalViewPr>
  <p:slideViewPr>
    <p:cSldViewPr snapToObjects="1">
      <p:cViewPr>
        <p:scale>
          <a:sx n="110" d="100"/>
          <a:sy n="110" d="100"/>
        </p:scale>
        <p:origin x="-93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BA91D-210D-EF44-9036-0E6FF7509076}" type="datetimeFigureOut">
              <a:rPr lang="en-US" smtClean="0"/>
              <a:pPr/>
              <a:t>10/27/2014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961B-02E8-1E4C-86C7-DE53D996FE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426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7602C-15BC-D048-80AB-0E4FE9D8119E}" type="datetimeFigureOut">
              <a:rPr lang="en-US" smtClean="0"/>
              <a:pPr/>
              <a:t>10/27/2014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462FF-2BC6-B34F-ABED-AA6D55A89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3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999999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799" y="1923387"/>
            <a:ext cx="7401889" cy="135321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9" y="3450051"/>
            <a:ext cx="7407193" cy="96954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66800" y="4597569"/>
            <a:ext cx="7407275" cy="685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4866"/>
            <a:ext cx="1412377" cy="9596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63"/>
          <a:stretch/>
        </p:blipFill>
        <p:spPr>
          <a:xfrm>
            <a:off x="209745" y="5542201"/>
            <a:ext cx="1542855" cy="1219200"/>
          </a:xfrm>
          <a:prstGeom prst="rect">
            <a:avLst/>
          </a:prstGeom>
        </p:spPr>
      </p:pic>
      <p:pic>
        <p:nvPicPr>
          <p:cNvPr id="12" name="Immagine 9" descr="health.pn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6286341"/>
            <a:ext cx="11430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 Grey Slide"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552869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1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Blue Slide">
    <p:bg>
      <p:bgPr>
        <a:solidFill>
          <a:srgbClr val="1F6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709034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Green Slide">
    <p:bg>
      <p:bgPr>
        <a:solidFill>
          <a:srgbClr val="27A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71066791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Red Slide">
    <p:bg>
      <p:bgPr>
        <a:solidFill>
          <a:srgbClr val="C0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036306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Purple Slide">
    <p:bg>
      <p:bgPr>
        <a:solidFill>
          <a:srgbClr val="8E44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659439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2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 Red Slide">
    <p:bg>
      <p:bgPr>
        <a:solidFill>
          <a:srgbClr val="7F8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30982861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6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Orange Slide">
    <p:bg>
      <p:bgPr>
        <a:solidFill>
          <a:srgbClr val="F39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51515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898989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3550600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3F3F3F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3F3F3F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3F3F3F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3F3F3F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3F3F3F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3F3F3F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3F3F3F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>
            <a:off x="7239000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vph_share_icon_12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85" y="723900"/>
            <a:ext cx="772715" cy="8382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6248400" y="1134742"/>
            <a:ext cx="0" cy="47876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10400" y="3738856"/>
            <a:ext cx="1676400" cy="2177702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rgbClr val="3F3F3F"/>
                </a:solidFill>
              </a:defRPr>
            </a:lvl1pPr>
            <a:lvl2pPr>
              <a:defRPr>
                <a:solidFill>
                  <a:srgbClr val="E0E0E0"/>
                </a:solidFill>
              </a:defRPr>
            </a:lvl2pPr>
            <a:lvl3pPr>
              <a:defRPr>
                <a:solidFill>
                  <a:srgbClr val="E0E0E0"/>
                </a:solidFill>
              </a:defRPr>
            </a:lvl3pPr>
            <a:lvl4pPr>
              <a:defRPr>
                <a:solidFill>
                  <a:srgbClr val="E0E0E0"/>
                </a:solidFill>
              </a:defRPr>
            </a:lvl4pPr>
            <a:lvl5pPr>
              <a:defRPr>
                <a:solidFill>
                  <a:srgbClr val="E0E0E0"/>
                </a:solidFill>
              </a:defRPr>
            </a:lvl5pPr>
          </a:lstStyle>
          <a:p>
            <a:pPr lvl="0"/>
            <a:r>
              <a:rPr lang="en-GB" dirty="0" smtClean="0"/>
              <a:t>Contact Information</a:t>
            </a:r>
            <a:endParaRPr lang="en-GB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200106" y="1987620"/>
            <a:ext cx="1296988" cy="12236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Author Image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21945" y="4671902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Google+:</a:t>
            </a:r>
          </a:p>
          <a:p>
            <a:pPr algn="ctr"/>
            <a:r>
              <a:rPr lang="en-GB" sz="1100" u="none" dirty="0" smtClean="0">
                <a:solidFill>
                  <a:srgbClr val="999999"/>
                </a:solidFill>
                <a:latin typeface="Open Sans Semibold"/>
                <a:cs typeface="Open Sans Semibold"/>
              </a:rPr>
              <a:t>VPH-Share</a:t>
            </a:r>
          </a:p>
        </p:txBody>
      </p:sp>
      <p:pic>
        <p:nvPicPr>
          <p:cNvPr id="40" name="Picture 39" descr="email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90" y="1961980"/>
            <a:ext cx="828000" cy="828000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64" y="3738856"/>
            <a:ext cx="812426" cy="81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 userDrawn="1"/>
        </p:nvSpPr>
        <p:spPr>
          <a:xfrm>
            <a:off x="2863463" y="2906431"/>
            <a:ext cx="94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Twitter:</a:t>
            </a:r>
          </a:p>
          <a:p>
            <a:pPr algn="ctr"/>
            <a:r>
              <a:rPr lang="en-GB" sz="1100" dirty="0" smtClean="0">
                <a:solidFill>
                  <a:srgbClr val="999999"/>
                </a:solidFill>
                <a:latin typeface="Open Sans Semibold"/>
                <a:cs typeface="Open Sans Semibold"/>
              </a:rPr>
              <a:t>@</a:t>
            </a:r>
            <a:r>
              <a:rPr lang="en-GB" sz="1100" dirty="0" err="1" smtClean="0">
                <a:solidFill>
                  <a:srgbClr val="999999"/>
                </a:solidFill>
                <a:latin typeface="Open Sans Semibold"/>
                <a:cs typeface="Open Sans Semibold"/>
              </a:rPr>
              <a:t>vphshare</a:t>
            </a:r>
            <a:endParaRPr lang="en-GB" sz="1100" dirty="0" smtClean="0">
              <a:solidFill>
                <a:srgbClr val="999999"/>
              </a:solidFill>
              <a:latin typeface="Open Sans Semibold"/>
              <a:cs typeface="Open Sans Semibold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48" y="1987620"/>
            <a:ext cx="803074" cy="81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1483542" y="4685639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Facebook:</a:t>
            </a:r>
          </a:p>
          <a:p>
            <a:pPr algn="ctr"/>
            <a:r>
              <a:rPr lang="en-GB" sz="1100" dirty="0" smtClean="0">
                <a:solidFill>
                  <a:srgbClr val="999999"/>
                </a:solidFill>
                <a:latin typeface="Open Sans Semibold"/>
                <a:cs typeface="Open Sans Semibold"/>
              </a:rPr>
              <a:t>VPH-Share</a:t>
            </a:r>
          </a:p>
        </p:txBody>
      </p:sp>
      <p:pic>
        <p:nvPicPr>
          <p:cNvPr id="54" name="Picture 53" descr="facebook500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53" y="3744699"/>
            <a:ext cx="826789" cy="826789"/>
          </a:xfrm>
          <a:prstGeom prst="rect">
            <a:avLst/>
          </a:prstGeom>
        </p:spPr>
      </p:pic>
      <p:pic>
        <p:nvPicPr>
          <p:cNvPr id="55" name="Picture 54" descr="googleplus-revised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18" y="3744699"/>
            <a:ext cx="828000" cy="82800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4024664" y="4650492"/>
            <a:ext cx="1421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Blog: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err="1" smtClean="0">
                <a:solidFill>
                  <a:srgbClr val="999999"/>
                </a:solidFill>
                <a:latin typeface="Open Sans Semibold"/>
                <a:cs typeface="Open Sans Semibold"/>
              </a:rPr>
              <a:t>vph-share.eu</a:t>
            </a:r>
            <a:r>
              <a:rPr lang="en-GB" sz="1100" u="none" dirty="0" smtClean="0">
                <a:solidFill>
                  <a:srgbClr val="999999"/>
                </a:solidFill>
                <a:latin typeface="Open Sans Semibold"/>
                <a:cs typeface="Open Sans Semibold"/>
              </a:rPr>
              <a:t>/blog</a:t>
            </a:r>
            <a:endParaRPr lang="en-GB" sz="1100" dirty="0" smtClean="0">
              <a:solidFill>
                <a:srgbClr val="999999"/>
              </a:solidFill>
              <a:latin typeface="Open Sans Semibold"/>
              <a:cs typeface="Open Sans Semibold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3824781" y="2905492"/>
            <a:ext cx="1737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Email:</a:t>
            </a:r>
          </a:p>
          <a:p>
            <a:pPr algn="ctr"/>
            <a:r>
              <a:rPr lang="en-GB" sz="1100" dirty="0" err="1" smtClean="0">
                <a:solidFill>
                  <a:srgbClr val="999999"/>
                </a:solidFill>
                <a:latin typeface="Open Sans Semibold"/>
                <a:cs typeface="Open Sans Semibold"/>
              </a:rPr>
              <a:t>support@vph-share.eu</a:t>
            </a:r>
            <a:endParaRPr lang="en-GB" sz="1100" dirty="0" smtClean="0">
              <a:solidFill>
                <a:srgbClr val="999999"/>
              </a:solidFill>
              <a:latin typeface="Open Sans Semibold"/>
              <a:cs typeface="Open Sans Semibold"/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571160" y="1979833"/>
            <a:ext cx="828000" cy="828000"/>
          </a:xfrm>
          <a:prstGeom prst="ellipse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 descr="vph_share_icon_12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05" y="2095034"/>
            <a:ext cx="550911" cy="597599"/>
          </a:xfrm>
          <a:prstGeom prst="rect">
            <a:avLst/>
          </a:prstGeom>
        </p:spPr>
      </p:pic>
      <p:sp>
        <p:nvSpPr>
          <p:cNvPr id="58" name="TextBox 57"/>
          <p:cNvSpPr txBox="1"/>
          <p:nvPr userDrawn="1"/>
        </p:nvSpPr>
        <p:spPr>
          <a:xfrm>
            <a:off x="1447800" y="2921379"/>
            <a:ext cx="107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Webpage:</a:t>
            </a:r>
          </a:p>
          <a:p>
            <a:pPr algn="ctr"/>
            <a:r>
              <a:rPr lang="en-GB" sz="1100" dirty="0" err="1" smtClean="0">
                <a:solidFill>
                  <a:srgbClr val="999999"/>
                </a:solidFill>
                <a:latin typeface="Open Sans Semibold"/>
                <a:cs typeface="Open Sans Semibold"/>
              </a:rPr>
              <a:t>vph-share.eu</a:t>
            </a:r>
            <a:endParaRPr lang="en-GB" sz="1100" dirty="0" smtClean="0">
              <a:solidFill>
                <a:srgbClr val="999999"/>
              </a:solidFill>
              <a:latin typeface="Open Sans Semibold"/>
              <a:cs typeface="Open Sans Semibold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457200" y="811576"/>
            <a:ext cx="303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CONTACT US</a:t>
            </a:r>
            <a:endParaRPr lang="en-GB" sz="3600" dirty="0">
              <a:solidFill>
                <a:srgbClr val="3F3F3F"/>
              </a:solidFill>
              <a:latin typeface="Open Sans Semibold"/>
              <a:cs typeface="Open Sans Semibold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42082534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rtium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279" y="8182"/>
            <a:ext cx="9132721" cy="6849818"/>
          </a:xfrm>
          <a:prstGeom prst="rect">
            <a:avLst/>
          </a:prstGeom>
          <a:gradFill>
            <a:gsLst>
              <a:gs pos="50000">
                <a:srgbClr val="FFFFFF"/>
              </a:gs>
              <a:gs pos="100000">
                <a:srgbClr val="E0E0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93257"/>
            <a:ext cx="9082767" cy="5715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7200" y="240851"/>
            <a:ext cx="8229600" cy="825949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GB" sz="36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VPH-Share Consortium Partners</a:t>
            </a:r>
            <a:endParaRPr lang="en-GB" sz="3600" dirty="0">
              <a:solidFill>
                <a:srgbClr val="3F3F3F"/>
              </a:solidFill>
              <a:latin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389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51"/>
            <a:ext cx="8229600" cy="825949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0871148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3138899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3886200"/>
                <a:gridCol w="25908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CGW`14, Kraków,</a:t>
                      </a:r>
                      <a:r>
                        <a:rPr lang="pl-PL" sz="1200" b="0" baseline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 Poland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27-29.10.2014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5845670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87310054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134135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65493868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1196075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9053062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4902512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181600"/>
                <a:gridCol w="12954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CGW`14, Kraków,</a:t>
                      </a:r>
                      <a:r>
                        <a:rPr lang="pl-PL" sz="1200" b="0" baseline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 Poland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tabLst/>
                      </a:pPr>
                      <a:r>
                        <a:rPr lang="pl-PL" sz="1200" b="0" baseline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27-29.10.2014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4800" y="6248400"/>
            <a:ext cx="685800" cy="5334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Format Background with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5334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371600"/>
            <a:ext cx="4041775" cy="47545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Quotation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189556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51515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898989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6884671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Grey Slide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14373526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0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/>
            </a:gs>
            <a:gs pos="100000">
              <a:srgbClr val="E0E0E0">
                <a:alpha val="5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0851"/>
            <a:ext cx="8229600" cy="825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Picture 14" descr="vph_share_icon_128.png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73" r:id="rId6"/>
    <p:sldLayoutId id="2147483669" r:id="rId7"/>
    <p:sldLayoutId id="2147483667" r:id="rId8"/>
    <p:sldLayoutId id="2147483660" r:id="rId9"/>
    <p:sldLayoutId id="2147483672" r:id="rId10"/>
    <p:sldLayoutId id="2147483666" r:id="rId11"/>
    <p:sldLayoutId id="2147483663" r:id="rId12"/>
    <p:sldLayoutId id="2147483665" r:id="rId13"/>
    <p:sldLayoutId id="2147483664" r:id="rId14"/>
    <p:sldLayoutId id="2147483671" r:id="rId15"/>
    <p:sldLayoutId id="2147483662" r:id="rId16"/>
    <p:sldLayoutId id="2147483670" r:id="rId17"/>
    <p:sldLayoutId id="2147483668" r:id="rId18"/>
    <p:sldLayoutId id="2147483653" r:id="rId19"/>
    <p:sldLayoutId id="2147483656" r:id="rId20"/>
    <p:sldLayoutId id="2147483657" r:id="rId21"/>
    <p:sldLayoutId id="2147483658" r:id="rId22"/>
    <p:sldLayoutId id="2147483659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515151"/>
          </a:solidFill>
          <a:latin typeface="Open Sans Semibold"/>
          <a:ea typeface="+mj-ea"/>
          <a:cs typeface="Open Sans Semibold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797979"/>
          </a:solidFill>
          <a:latin typeface="Open Sans"/>
          <a:ea typeface="+mn-ea"/>
          <a:cs typeface="Open San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97979"/>
          </a:solidFill>
          <a:latin typeface="Open Sans"/>
          <a:ea typeface="+mn-ea"/>
          <a:cs typeface="Open San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97979"/>
          </a:solidFill>
          <a:latin typeface="Open Sans"/>
          <a:ea typeface="+mn-ea"/>
          <a:cs typeface="Open San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797979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797979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plgrid.pl/" TargetMode="External"/><Relationship Id="rId2" Type="http://schemas.openxmlformats.org/officeDocument/2006/relationships/hyperlink" Target="https://portal.vph-share.e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noProof="0" dirty="0" smtClean="0"/>
              <a:t>Towards auto-scaling in Atmosphere cloud platform</a:t>
            </a:r>
            <a:endParaRPr lang="en-US" sz="28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noProof="0" dirty="0" smtClean="0"/>
              <a:t>Tomasz Bartyński</a:t>
            </a:r>
            <a:r>
              <a:rPr lang="en-US" sz="1400" baseline="30000" noProof="0" dirty="0" smtClean="0"/>
              <a:t>1</a:t>
            </a:r>
            <a:r>
              <a:rPr lang="en-US" sz="1400" noProof="0" dirty="0" smtClean="0"/>
              <a:t>, Marek Kasztelnik</a:t>
            </a:r>
            <a:r>
              <a:rPr lang="en-US" sz="1400" baseline="30000" noProof="0" dirty="0" smtClean="0"/>
              <a:t>1</a:t>
            </a:r>
            <a:r>
              <a:rPr lang="en-US" sz="1400" noProof="0" dirty="0" smtClean="0"/>
              <a:t>, </a:t>
            </a:r>
            <a:r>
              <a:rPr lang="en-US" sz="1400" noProof="0" dirty="0" err="1" smtClean="0"/>
              <a:t>Bartosz</a:t>
            </a:r>
            <a:r>
              <a:rPr lang="en-US" sz="1400" noProof="0" dirty="0" smtClean="0"/>
              <a:t> Wilk</a:t>
            </a:r>
            <a:r>
              <a:rPr lang="en-US" sz="1400" baseline="30000" noProof="0" dirty="0" smtClean="0"/>
              <a:t>1</a:t>
            </a:r>
            <a:r>
              <a:rPr lang="en-US" sz="1400" noProof="0" dirty="0" smtClean="0"/>
              <a:t>, Marian Bubak</a:t>
            </a:r>
            <a:r>
              <a:rPr lang="en-US" sz="1400" baseline="30000" noProof="0" dirty="0" smtClean="0"/>
              <a:t>1,2</a:t>
            </a:r>
            <a:r>
              <a:rPr lang="en-US" sz="1400" noProof="0" dirty="0" smtClean="0"/>
              <a:t> </a:t>
            </a:r>
          </a:p>
          <a:p>
            <a:r>
              <a:rPr lang="en-US" sz="1400" noProof="0" dirty="0" smtClean="0"/>
              <a:t>AGH University of Science and Technology</a:t>
            </a:r>
          </a:p>
          <a:p>
            <a:r>
              <a:rPr lang="en-US" sz="1400" baseline="30000" noProof="0" dirty="0" smtClean="0"/>
              <a:t>1</a:t>
            </a:r>
            <a:r>
              <a:rPr lang="en-US" sz="1400" noProof="0" dirty="0" smtClean="0"/>
              <a:t> ACC </a:t>
            </a:r>
            <a:r>
              <a:rPr lang="en-US" sz="1400" noProof="0" dirty="0" err="1" smtClean="0"/>
              <a:t>Cyfronet</a:t>
            </a:r>
            <a:r>
              <a:rPr lang="en-US" sz="1400" noProof="0" dirty="0" smtClean="0"/>
              <a:t> AGH</a:t>
            </a:r>
          </a:p>
          <a:p>
            <a:r>
              <a:rPr lang="en-US" sz="1400" baseline="30000" noProof="0" dirty="0" smtClean="0"/>
              <a:t>2</a:t>
            </a:r>
            <a:r>
              <a:rPr lang="en-US" sz="1400" noProof="0" dirty="0" smtClean="0"/>
              <a:t> Department of Computer Science,,</a:t>
            </a:r>
            <a:endParaRPr lang="en-US" sz="2400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CGW `14</a:t>
            </a:r>
          </a:p>
          <a:p>
            <a:r>
              <a:rPr lang="en-US" noProof="0" dirty="0" err="1" smtClean="0"/>
              <a:t>Kraków</a:t>
            </a:r>
            <a:r>
              <a:rPr lang="en-US" noProof="0" dirty="0" smtClean="0"/>
              <a:t>, Poland, October 27-29, 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3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Queue-based application lifecycle in Atmosphere</a:t>
            </a:r>
            <a:endParaRPr lang="en-US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>
          <a:xfrm>
            <a:off x="6705600" y="5975350"/>
            <a:ext cx="1981200" cy="365125"/>
          </a:xfrm>
        </p:spPr>
        <p:txBody>
          <a:bodyPr/>
          <a:lstStyle/>
          <a:p>
            <a:fld id="{2D290593-E10C-3642-8720-496C4E50AFE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Chmurka 4"/>
          <p:cNvSpPr/>
          <p:nvPr/>
        </p:nvSpPr>
        <p:spPr>
          <a:xfrm>
            <a:off x="5472196" y="838200"/>
            <a:ext cx="2833603" cy="160020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2057400" y="1219200"/>
            <a:ext cx="1676400" cy="7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Atmosphere</a:t>
            </a:r>
            <a:endParaRPr lang="en-US" dirty="0"/>
          </a:p>
        </p:txBody>
      </p:sp>
      <p:sp>
        <p:nvSpPr>
          <p:cNvPr id="14" name="Schemat blokowy: pamięć o dostępie bezpośrednim 13"/>
          <p:cNvSpPr/>
          <p:nvPr/>
        </p:nvSpPr>
        <p:spPr>
          <a:xfrm>
            <a:off x="6081797" y="3532517"/>
            <a:ext cx="1790700" cy="6096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stokąt 27"/>
          <p:cNvSpPr/>
          <p:nvPr/>
        </p:nvSpPr>
        <p:spPr>
          <a:xfrm>
            <a:off x="6538997" y="1398917"/>
            <a:ext cx="60960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rostokąt 28"/>
          <p:cNvSpPr/>
          <p:nvPr/>
        </p:nvSpPr>
        <p:spPr>
          <a:xfrm>
            <a:off x="6615197" y="1475117"/>
            <a:ext cx="60960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rostokąt 29"/>
          <p:cNvSpPr/>
          <p:nvPr/>
        </p:nvSpPr>
        <p:spPr>
          <a:xfrm>
            <a:off x="6691397" y="1551317"/>
            <a:ext cx="60960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31" name="Prostokąt 30"/>
          <p:cNvSpPr/>
          <p:nvPr/>
        </p:nvSpPr>
        <p:spPr>
          <a:xfrm>
            <a:off x="2057400" y="3687073"/>
            <a:ext cx="1676400" cy="7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Event</a:t>
            </a:r>
            <a:endParaRPr lang="pl-PL" dirty="0" smtClean="0"/>
          </a:p>
          <a:p>
            <a:pPr algn="ctr"/>
            <a:r>
              <a:rPr lang="pl-PL" dirty="0" smtClean="0"/>
              <a:t>Processing</a:t>
            </a:r>
            <a:endParaRPr lang="en-US" dirty="0"/>
          </a:p>
        </p:txBody>
      </p:sp>
      <p:sp>
        <p:nvSpPr>
          <p:cNvPr id="32" name="Prostokąt 31"/>
          <p:cNvSpPr/>
          <p:nvPr/>
        </p:nvSpPr>
        <p:spPr>
          <a:xfrm>
            <a:off x="4495800" y="5257800"/>
            <a:ext cx="1676400" cy="7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Performance</a:t>
            </a:r>
          </a:p>
          <a:p>
            <a:pPr algn="ctr"/>
            <a:r>
              <a:rPr lang="pl-PL" dirty="0" smtClean="0"/>
              <a:t>monitoring</a:t>
            </a:r>
            <a:endParaRPr lang="en-US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7834051" y="3516868"/>
            <a:ext cx="138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92D050"/>
                </a:solidFill>
              </a:rPr>
              <a:t>User </a:t>
            </a:r>
            <a:r>
              <a:rPr lang="pl-PL" dirty="0" err="1" smtClean="0">
                <a:solidFill>
                  <a:srgbClr val="92D050"/>
                </a:solidFill>
              </a:rPr>
              <a:t>request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pole tekstowe 46"/>
          <p:cNvSpPr txBox="1"/>
          <p:nvPr/>
        </p:nvSpPr>
        <p:spPr>
          <a:xfrm>
            <a:off x="7063187" y="2907268"/>
            <a:ext cx="192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rgbClr val="92D050"/>
                </a:solidFill>
              </a:rPr>
              <a:t>Consume</a:t>
            </a:r>
            <a:r>
              <a:rPr lang="pl-PL" dirty="0" smtClean="0">
                <a:solidFill>
                  <a:srgbClr val="92D050"/>
                </a:solidFill>
              </a:rPr>
              <a:t> </a:t>
            </a:r>
            <a:r>
              <a:rPr lang="pl-PL" dirty="0" err="1" smtClean="0">
                <a:solidFill>
                  <a:srgbClr val="92D050"/>
                </a:solidFill>
              </a:rPr>
              <a:t>message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pole tekstowe 49"/>
          <p:cNvSpPr txBox="1"/>
          <p:nvPr/>
        </p:nvSpPr>
        <p:spPr>
          <a:xfrm>
            <a:off x="7072397" y="5132717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6"/>
                </a:solidFill>
              </a:rPr>
              <a:t>Queue </a:t>
            </a:r>
            <a:r>
              <a:rPr lang="pl-PL" dirty="0" err="1" smtClean="0">
                <a:solidFill>
                  <a:schemeClr val="accent6"/>
                </a:solidFill>
              </a:rPr>
              <a:t>length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2971800" y="4943586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6"/>
                </a:solidFill>
              </a:rPr>
              <a:t>Simple</a:t>
            </a:r>
          </a:p>
          <a:p>
            <a:r>
              <a:rPr lang="pl-PL" dirty="0" err="1" smtClean="0">
                <a:solidFill>
                  <a:schemeClr val="accent6"/>
                </a:solidFill>
              </a:rPr>
              <a:t>event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5" name="pole tekstowe 54"/>
          <p:cNvSpPr txBox="1"/>
          <p:nvPr/>
        </p:nvSpPr>
        <p:spPr>
          <a:xfrm>
            <a:off x="762000" y="30112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>
                <a:solidFill>
                  <a:srgbClr val="C00000"/>
                </a:solidFill>
              </a:rPr>
              <a:t>Subscribe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pl-PL" dirty="0" smtClean="0">
                <a:solidFill>
                  <a:srgbClr val="C00000"/>
                </a:solidFill>
              </a:rPr>
              <a:t>for</a:t>
            </a:r>
            <a:r>
              <a:rPr lang="en-US" dirty="0" smtClean="0">
                <a:solidFill>
                  <a:srgbClr val="C00000"/>
                </a:solidFill>
              </a:rPr>
              <a:t> c</a:t>
            </a:r>
            <a:r>
              <a:rPr lang="pl-PL" dirty="0" err="1" smtClean="0">
                <a:solidFill>
                  <a:srgbClr val="C00000"/>
                </a:solidFill>
              </a:rPr>
              <a:t>omplex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event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pole tekstowe 55"/>
          <p:cNvSpPr txBox="1"/>
          <p:nvPr/>
        </p:nvSpPr>
        <p:spPr>
          <a:xfrm>
            <a:off x="3124200" y="2237117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>
                <a:solidFill>
                  <a:schemeClr val="accent6"/>
                </a:solidFill>
              </a:rPr>
              <a:t>Notify</a:t>
            </a:r>
            <a:endParaRPr lang="pl-PL" dirty="0" smtClean="0">
              <a:solidFill>
                <a:schemeClr val="accent6"/>
              </a:solidFill>
            </a:endParaRPr>
          </a:p>
          <a:p>
            <a:pPr algn="ctr"/>
            <a:r>
              <a:rPr lang="pl-PL" dirty="0" err="1" smtClean="0">
                <a:solidFill>
                  <a:schemeClr val="accent6"/>
                </a:solidFill>
              </a:rPr>
              <a:t>about</a:t>
            </a:r>
            <a:endParaRPr lang="pl-PL" dirty="0" smtClean="0">
              <a:solidFill>
                <a:schemeClr val="accent6"/>
              </a:solidFill>
            </a:endParaRPr>
          </a:p>
          <a:p>
            <a:pPr algn="ctr"/>
            <a:r>
              <a:rPr lang="pl-PL" dirty="0" err="1">
                <a:solidFill>
                  <a:schemeClr val="accent6"/>
                </a:solidFill>
              </a:rPr>
              <a:t>c</a:t>
            </a:r>
            <a:r>
              <a:rPr lang="pl-PL" dirty="0" err="1" smtClean="0">
                <a:solidFill>
                  <a:schemeClr val="accent6"/>
                </a:solidFill>
              </a:rPr>
              <a:t>omplex</a:t>
            </a:r>
            <a:endParaRPr lang="pl-PL" dirty="0" smtClean="0">
              <a:solidFill>
                <a:schemeClr val="accent6"/>
              </a:solidFill>
            </a:endParaRPr>
          </a:p>
          <a:p>
            <a:pPr algn="ctr"/>
            <a:r>
              <a:rPr lang="pl-PL" dirty="0" err="1" smtClean="0">
                <a:solidFill>
                  <a:schemeClr val="accent6"/>
                </a:solidFill>
              </a:rPr>
              <a:t>event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pole tekstowe 57"/>
          <p:cNvSpPr txBox="1"/>
          <p:nvPr/>
        </p:nvSpPr>
        <p:spPr>
          <a:xfrm>
            <a:off x="3886200" y="124651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rgbClr val="C00000"/>
                </a:solidFill>
              </a:rPr>
              <a:t>Spawn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VMs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7" name="Łącznik łamany 66"/>
          <p:cNvCxnSpPr>
            <a:stCxn id="32" idx="1"/>
            <a:endCxn id="31" idx="2"/>
          </p:cNvCxnSpPr>
          <p:nvPr/>
        </p:nvCxnSpPr>
        <p:spPr>
          <a:xfrm rot="10800000">
            <a:off x="2895600" y="4476391"/>
            <a:ext cx="1600200" cy="1176069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/>
          <p:nvPr/>
        </p:nvCxnSpPr>
        <p:spPr>
          <a:xfrm flipV="1">
            <a:off x="3200400" y="2008517"/>
            <a:ext cx="0" cy="1678556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ze strzałką 70"/>
          <p:cNvCxnSpPr/>
          <p:nvPr/>
        </p:nvCxnSpPr>
        <p:spPr>
          <a:xfrm>
            <a:off x="2590800" y="2008517"/>
            <a:ext cx="0" cy="1678556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ze strzałką 72"/>
          <p:cNvCxnSpPr/>
          <p:nvPr/>
        </p:nvCxnSpPr>
        <p:spPr>
          <a:xfrm flipH="1">
            <a:off x="7910251" y="3962400"/>
            <a:ext cx="864594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ze strzałką 76"/>
          <p:cNvCxnSpPr>
            <a:stCxn id="14" idx="0"/>
            <a:endCxn id="30" idx="2"/>
          </p:cNvCxnSpPr>
          <p:nvPr/>
        </p:nvCxnSpPr>
        <p:spPr>
          <a:xfrm flipV="1">
            <a:off x="6977147" y="1905000"/>
            <a:ext cx="19050" cy="16275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łamany 83"/>
          <p:cNvCxnSpPr>
            <a:stCxn id="14" idx="2"/>
            <a:endCxn id="32" idx="3"/>
          </p:cNvCxnSpPr>
          <p:nvPr/>
        </p:nvCxnSpPr>
        <p:spPr>
          <a:xfrm rot="5400000">
            <a:off x="5819503" y="4494815"/>
            <a:ext cx="1510342" cy="804947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>
            <a:stCxn id="6" idx="3"/>
          </p:cNvCxnSpPr>
          <p:nvPr/>
        </p:nvCxnSpPr>
        <p:spPr>
          <a:xfrm flipV="1">
            <a:off x="3733800" y="1613858"/>
            <a:ext cx="2805197" cy="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ole tekstowe 96"/>
          <p:cNvSpPr txBox="1"/>
          <p:nvPr/>
        </p:nvSpPr>
        <p:spPr>
          <a:xfrm>
            <a:off x="3886200" y="1627517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accent2"/>
                </a:solidFill>
              </a:rPr>
              <a:t>Scaling</a:t>
            </a:r>
            <a:r>
              <a:rPr lang="pl-PL" dirty="0" smtClean="0">
                <a:solidFill>
                  <a:schemeClr val="accent2"/>
                </a:solidFill>
              </a:rPr>
              <a:t> </a:t>
            </a:r>
            <a:r>
              <a:rPr lang="pl-PL" dirty="0" err="1" smtClean="0">
                <a:solidFill>
                  <a:schemeClr val="accent2"/>
                </a:solidFill>
              </a:rPr>
              <a:t>action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9" name="Obraz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19200"/>
            <a:ext cx="952500" cy="881063"/>
          </a:xfrm>
          <a:prstGeom prst="rect">
            <a:avLst/>
          </a:prstGeom>
        </p:spPr>
      </p:pic>
      <p:cxnSp>
        <p:nvCxnSpPr>
          <p:cNvPr id="51" name="Łącznik prosty ze strzałką 50"/>
          <p:cNvCxnSpPr>
            <a:stCxn id="49" idx="3"/>
          </p:cNvCxnSpPr>
          <p:nvPr/>
        </p:nvCxnSpPr>
        <p:spPr>
          <a:xfrm>
            <a:off x="1143000" y="1659732"/>
            <a:ext cx="914400" cy="301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ole tekstowe 52"/>
          <p:cNvSpPr txBox="1"/>
          <p:nvPr/>
        </p:nvSpPr>
        <p:spPr>
          <a:xfrm>
            <a:off x="1143001" y="1715869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Start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application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Future Work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Experimentation with sophisticated complex events for discovering suboptimal allocation</a:t>
            </a:r>
          </a:p>
          <a:p>
            <a:r>
              <a:rPr lang="en-US" noProof="0" dirty="0" smtClean="0"/>
              <a:t>Comparing our results with AWS Auto Scaling mechanism</a:t>
            </a:r>
          </a:p>
          <a:p>
            <a:r>
              <a:rPr lang="en-US" noProof="0" dirty="0" smtClean="0"/>
              <a:t>Define useful set of policies for end-users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0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open for collaboration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applications that:</a:t>
            </a:r>
          </a:p>
          <a:p>
            <a:pPr lvl="1"/>
            <a:r>
              <a:rPr lang="en-US" dirty="0" smtClean="0"/>
              <a:t>Have high and variable resource demands</a:t>
            </a:r>
          </a:p>
          <a:p>
            <a:pPr lvl="1"/>
            <a:r>
              <a:rPr lang="en-US" dirty="0" smtClean="0"/>
              <a:t>Are scalable</a:t>
            </a:r>
          </a:p>
          <a:p>
            <a:pPr lvl="1"/>
            <a:r>
              <a:rPr lang="en-US" dirty="0" smtClean="0"/>
              <a:t>Communicate via HTTP or message queues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09600" y="4267199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92D050"/>
                </a:solidFill>
              </a:rPr>
              <a:t>Take advantage of Atmosphere platform:</a:t>
            </a:r>
          </a:p>
          <a:p>
            <a:pPr marL="457200" indent="-457200" algn="ctr">
              <a:buFont typeface="Arial" pitchFamily="34" charset="0"/>
              <a:buChar char="•"/>
            </a:pPr>
            <a:r>
              <a:rPr lang="pl-PL" sz="2400" b="1" dirty="0" smtClean="0">
                <a:solidFill>
                  <a:srgbClr val="92D050"/>
                </a:solidFill>
                <a:hlinkClick r:id="rId2"/>
              </a:rPr>
              <a:t>https://portal.vph-share.eu</a:t>
            </a:r>
            <a:endParaRPr lang="pl-PL" sz="2400" b="1" dirty="0">
              <a:solidFill>
                <a:srgbClr val="92D050"/>
              </a:solidFill>
            </a:endParaRPr>
          </a:p>
          <a:p>
            <a:pPr marL="457200" indent="-457200" algn="ctr">
              <a:buFont typeface="Arial" pitchFamily="34" charset="0"/>
              <a:buChar char="•"/>
            </a:pPr>
            <a:r>
              <a:rPr lang="pl-PL" sz="2400" b="1" dirty="0" smtClean="0">
                <a:solidFill>
                  <a:srgbClr val="92D050"/>
                </a:solidFill>
              </a:rPr>
              <a:t>on PL-Grid infrastructure </a:t>
            </a:r>
            <a:r>
              <a:rPr lang="pl-PL" sz="2400" b="1" dirty="0" smtClean="0">
                <a:solidFill>
                  <a:srgbClr val="92D050"/>
                </a:solidFill>
                <a:hlinkClick r:id="rId3"/>
              </a:rPr>
              <a:t>https://cloud.plgrid.pl</a:t>
            </a:r>
            <a:r>
              <a:rPr lang="pl-PL" sz="2400" b="1" dirty="0" smtClean="0">
                <a:solidFill>
                  <a:srgbClr val="92D050"/>
                </a:solidFill>
              </a:rPr>
              <a:t> – comming soon</a:t>
            </a:r>
            <a:endParaRPr 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References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P. </a:t>
            </a:r>
            <a:r>
              <a:rPr lang="en-US" noProof="0" dirty="0" err="1" smtClean="0"/>
              <a:t>Nowakowski</a:t>
            </a:r>
            <a:r>
              <a:rPr lang="en-US" noProof="0" dirty="0" smtClean="0"/>
              <a:t>, T. </a:t>
            </a:r>
            <a:r>
              <a:rPr lang="en-US" noProof="0" dirty="0" err="1" smtClean="0"/>
              <a:t>Bartyński</a:t>
            </a:r>
            <a:r>
              <a:rPr lang="en-US" noProof="0" dirty="0" smtClean="0"/>
              <a:t>, M. </a:t>
            </a:r>
            <a:r>
              <a:rPr lang="en-US" noProof="0" dirty="0" err="1" smtClean="0"/>
              <a:t>Bubak</a:t>
            </a:r>
            <a:r>
              <a:rPr lang="en-US" noProof="0" dirty="0" smtClean="0"/>
              <a:t>, T. </a:t>
            </a:r>
            <a:r>
              <a:rPr lang="en-US" noProof="0" dirty="0" err="1" smtClean="0"/>
              <a:t>Gubała</a:t>
            </a:r>
            <a:r>
              <a:rPr lang="en-US" noProof="0" dirty="0" smtClean="0"/>
              <a:t>, D. </a:t>
            </a:r>
            <a:r>
              <a:rPr lang="en-US" noProof="0" dirty="0" err="1" smtClean="0"/>
              <a:t>Harężlak</a:t>
            </a:r>
            <a:r>
              <a:rPr lang="en-US" noProof="0" dirty="0" smtClean="0"/>
              <a:t>, M. </a:t>
            </a:r>
            <a:r>
              <a:rPr lang="en-US" noProof="0" dirty="0" err="1" smtClean="0"/>
              <a:t>Kasztelnik</a:t>
            </a:r>
            <a:r>
              <a:rPr lang="en-US" noProof="0" dirty="0" smtClean="0"/>
              <a:t>, M. </a:t>
            </a:r>
            <a:r>
              <a:rPr lang="en-US" noProof="0" dirty="0" err="1" smtClean="0"/>
              <a:t>Malawski</a:t>
            </a:r>
            <a:r>
              <a:rPr lang="en-US" noProof="0" dirty="0" smtClean="0"/>
              <a:t>, J. </a:t>
            </a:r>
            <a:r>
              <a:rPr lang="en-US" noProof="0" dirty="0" err="1" smtClean="0"/>
              <a:t>Meizner</a:t>
            </a:r>
            <a:r>
              <a:rPr lang="en-US" noProof="0" dirty="0" smtClean="0"/>
              <a:t>, Development, Execution and Sharing of VPH Applications in the Cloud with the Atmosphere Platform, VPH 2014 Conference, Trondheim, Norway 2014</a:t>
            </a:r>
          </a:p>
          <a:p>
            <a:r>
              <a:rPr lang="en-US" noProof="0" dirty="0" smtClean="0"/>
              <a:t>www.dice.cyfronet.pl</a:t>
            </a:r>
            <a:endParaRPr lang="en-US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Motivation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pole tekstowe 4"/>
          <p:cNvSpPr txBox="1"/>
          <p:nvPr/>
        </p:nvSpPr>
        <p:spPr>
          <a:xfrm>
            <a:off x="304800" y="160020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cs typeface="Open Sans"/>
              </a:rPr>
              <a:t>Being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cs typeface="Open Sans"/>
              </a:rPr>
              <a:t>able to solve big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cs typeface="Open Sans"/>
              </a:rPr>
              <a:t>Finish computation before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cs typeface="Open Sans"/>
              </a:rPr>
              <a:t>Process large number of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cs typeface="Open Sans"/>
              </a:rPr>
              <a:t> Respond within given time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648200" y="1600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2D050"/>
                </a:solidFill>
                <a:latin typeface="Open Sans"/>
                <a:cs typeface="Open Sans"/>
              </a:rPr>
              <a:t>As </a:t>
            </a:r>
            <a:r>
              <a:rPr lang="en-US" sz="2400" dirty="0">
                <a:solidFill>
                  <a:srgbClr val="92D050"/>
                </a:solidFill>
                <a:latin typeface="Open Sans"/>
                <a:cs typeface="Open Sans"/>
              </a:rPr>
              <a:t>little as possible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382000" cy="1752600"/>
          </a:xfrm>
        </p:spPr>
        <p:txBody>
          <a:bodyPr>
            <a:normAutofit/>
          </a:bodyPr>
          <a:lstStyle/>
          <a:p>
            <a:r>
              <a:rPr lang="en-US" sz="2400" noProof="0" dirty="0" smtClean="0"/>
              <a:t>In most cases performance is proportional to amount of committed resources</a:t>
            </a:r>
          </a:p>
          <a:p>
            <a:r>
              <a:rPr lang="en-US" sz="2400" dirty="0" smtClean="0"/>
              <a:t>Amount of committed resources is always reflected in cost</a:t>
            </a:r>
            <a:endParaRPr lang="en-US" sz="2400" noProof="0" dirty="0" smtClean="0"/>
          </a:p>
          <a:p>
            <a:r>
              <a:rPr lang="en-US" sz="2400" dirty="0" smtClean="0"/>
              <a:t>Re</a:t>
            </a:r>
            <a:r>
              <a:rPr lang="en-US" sz="2400" noProof="0" dirty="0" smtClean="0"/>
              <a:t>source requirements are dynamic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676400" y="1150203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cs typeface="Open Sans"/>
              </a:rPr>
              <a:t>Good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"/>
                <a:cs typeface="Open Sans"/>
              </a:rPr>
              <a:t>performance </a:t>
            </a:r>
            <a:r>
              <a:rPr lang="en-US" sz="2400" dirty="0">
                <a:solidFill>
                  <a:srgbClr val="92D050"/>
                </a:solidFill>
                <a:latin typeface="Open Sans"/>
                <a:cs typeface="Open Sans"/>
              </a:rPr>
              <a:t>at low cost</a:t>
            </a:r>
          </a:p>
          <a:p>
            <a:pPr algn="r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052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Clouds to the rescue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Resources are available on demand</a:t>
            </a:r>
          </a:p>
          <a:p>
            <a:r>
              <a:rPr lang="en-US" sz="3600" dirty="0"/>
              <a:t>The pay-per-use cost </a:t>
            </a:r>
            <a:r>
              <a:rPr lang="en-US" sz="3600" dirty="0" smtClean="0"/>
              <a:t>model</a:t>
            </a:r>
          </a:p>
          <a:p>
            <a:r>
              <a:rPr lang="en-US" sz="3600" dirty="0" smtClean="0"/>
              <a:t>Amount of resources can be adjusted to satisfy current requirements</a:t>
            </a:r>
          </a:p>
          <a:p>
            <a:pPr lvl="1"/>
            <a:r>
              <a:rPr lang="en-US" sz="3200" dirty="0" smtClean="0"/>
              <a:t>Manually</a:t>
            </a:r>
          </a:p>
          <a:p>
            <a:pPr lvl="1"/>
            <a:r>
              <a:rPr lang="en-US" sz="3200" dirty="0" smtClean="0"/>
              <a:t>Automatically</a:t>
            </a:r>
            <a:endParaRPr lang="en-US" sz="3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Automatic scaling mechanism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Amazon Web Services is a de facto archetype for cloud solutions </a:t>
            </a:r>
          </a:p>
          <a:p>
            <a:r>
              <a:rPr lang="en-US" noProof="0" dirty="0" smtClean="0"/>
              <a:t>AWS offers </a:t>
            </a:r>
            <a:r>
              <a:rPr lang="en-US" b="1" noProof="0" dirty="0" smtClean="0"/>
              <a:t>Cloud Watch</a:t>
            </a:r>
            <a:r>
              <a:rPr lang="en-US" noProof="0" dirty="0" smtClean="0"/>
              <a:t> and </a:t>
            </a:r>
            <a:r>
              <a:rPr lang="en-US" b="1" noProof="0" dirty="0" smtClean="0"/>
              <a:t>Auto Scaling</a:t>
            </a:r>
            <a:r>
              <a:rPr lang="en-US" noProof="0" dirty="0" smtClean="0"/>
              <a:t> services to implement resource allocation automation</a:t>
            </a:r>
          </a:p>
          <a:p>
            <a:pPr lvl="1"/>
            <a:r>
              <a:rPr lang="en-US" noProof="0" dirty="0" smtClean="0"/>
              <a:t>Cloud Watch enables monitoring metrics such as CPU, memory utilization or user defined</a:t>
            </a:r>
          </a:p>
          <a:p>
            <a:pPr lvl="1"/>
            <a:r>
              <a:rPr lang="en-US" dirty="0" smtClean="0"/>
              <a:t>For a single metric an alarm is defined that triggers Auto Scaling action</a:t>
            </a:r>
            <a:endParaRPr lang="en-US" noProof="0" dirty="0" smtClean="0"/>
          </a:p>
          <a:p>
            <a:pPr lvl="1"/>
            <a:r>
              <a:rPr lang="en-US" noProof="0" dirty="0" smtClean="0"/>
              <a:t>Auto Scaling action adjusts resource pool to current needs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1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about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Autofit/>
          </a:bodyPr>
          <a:lstStyle/>
          <a:p>
            <a:r>
              <a:rPr lang="en-US" sz="3600" noProof="0" dirty="0" smtClean="0"/>
              <a:t>Private cloud sites</a:t>
            </a:r>
          </a:p>
          <a:p>
            <a:r>
              <a:rPr lang="en-US" sz="3600" noProof="0" dirty="0" smtClean="0"/>
              <a:t>Federated hybrid cloud environments</a:t>
            </a:r>
          </a:p>
          <a:p>
            <a:r>
              <a:rPr lang="en-US" sz="3600" noProof="0" dirty="0" smtClean="0"/>
              <a:t>Triggers that are not limited to one metric</a:t>
            </a:r>
          </a:p>
          <a:p>
            <a:r>
              <a:rPr lang="en-US" sz="3600" noProof="0" dirty="0" smtClean="0"/>
              <a:t>Users who are not IT professional but need to scale their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Proposed solution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Use </a:t>
            </a:r>
            <a:r>
              <a:rPr lang="en-US" b="1" noProof="0" dirty="0" smtClean="0"/>
              <a:t>Atmosphere</a:t>
            </a:r>
            <a:r>
              <a:rPr lang="en-US" noProof="0" dirty="0" smtClean="0"/>
              <a:t> cloud platform</a:t>
            </a:r>
          </a:p>
          <a:p>
            <a:pPr lvl="1"/>
            <a:r>
              <a:rPr lang="en-US" dirty="0" smtClean="0"/>
              <a:t>Supports federated hybrid clouds</a:t>
            </a:r>
          </a:p>
          <a:p>
            <a:pPr lvl="1"/>
            <a:r>
              <a:rPr lang="en-US" noProof="0" dirty="0" smtClean="0"/>
              <a:t>Is being used for running a variety of applications</a:t>
            </a:r>
          </a:p>
          <a:p>
            <a:r>
              <a:rPr lang="en-US" dirty="0" smtClean="0"/>
              <a:t>E</a:t>
            </a:r>
            <a:r>
              <a:rPr lang="en-US" noProof="0" dirty="0" err="1" smtClean="0"/>
              <a:t>nrich</a:t>
            </a:r>
            <a:r>
              <a:rPr lang="en-US" noProof="0" dirty="0" smtClean="0"/>
              <a:t> it with</a:t>
            </a:r>
          </a:p>
          <a:p>
            <a:pPr lvl="1"/>
            <a:r>
              <a:rPr lang="en-US" noProof="0" dirty="0" smtClean="0"/>
              <a:t>Extensible performance monitoring subsystem</a:t>
            </a:r>
          </a:p>
          <a:p>
            <a:pPr lvl="1"/>
            <a:r>
              <a:rPr lang="en-US" noProof="0" dirty="0" smtClean="0"/>
              <a:t>Suboptimal allocation discovery mechanism based on Complex Event Processing</a:t>
            </a:r>
          </a:p>
          <a:p>
            <a:pPr lvl="1"/>
            <a:r>
              <a:rPr lang="en-US" dirty="0" smtClean="0"/>
              <a:t>A set of predefined scaling scenarios</a:t>
            </a:r>
          </a:p>
          <a:p>
            <a:pPr lvl="1"/>
            <a:r>
              <a:rPr lang="en-US" noProof="0" dirty="0" smtClean="0"/>
              <a:t>User friendly interface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0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murka 4"/>
          <p:cNvSpPr/>
          <p:nvPr/>
        </p:nvSpPr>
        <p:spPr>
          <a:xfrm>
            <a:off x="5334000" y="990600"/>
            <a:ext cx="3505200" cy="167640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rostokąt 61"/>
          <p:cNvSpPr/>
          <p:nvPr/>
        </p:nvSpPr>
        <p:spPr>
          <a:xfrm>
            <a:off x="6629400" y="1524000"/>
            <a:ext cx="60960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HTTP application lifecycle in Atmosphere</a:t>
            </a:r>
            <a:endParaRPr lang="en-US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>
          <a:xfrm>
            <a:off x="6705600" y="5975350"/>
            <a:ext cx="1981200" cy="365125"/>
          </a:xfrm>
        </p:spPr>
        <p:txBody>
          <a:bodyPr/>
          <a:lstStyle/>
          <a:p>
            <a:fld id="{2D290593-E10C-3642-8720-496C4E50AFE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Prostokąt 5"/>
          <p:cNvSpPr/>
          <p:nvPr/>
        </p:nvSpPr>
        <p:spPr>
          <a:xfrm>
            <a:off x="2057400" y="1496683"/>
            <a:ext cx="1676400" cy="7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Atmosphere</a:t>
            </a:r>
            <a:endParaRPr lang="en-US" dirty="0"/>
          </a:p>
        </p:txBody>
      </p:sp>
      <p:sp>
        <p:nvSpPr>
          <p:cNvPr id="27" name="Prostokąt 26"/>
          <p:cNvSpPr/>
          <p:nvPr/>
        </p:nvSpPr>
        <p:spPr>
          <a:xfrm>
            <a:off x="6858000" y="1703717"/>
            <a:ext cx="60960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VM</a:t>
            </a:r>
            <a:endParaRPr lang="en-US" dirty="0"/>
          </a:p>
        </p:txBody>
      </p:sp>
      <p:sp>
        <p:nvSpPr>
          <p:cNvPr id="31" name="Prostokąt 30"/>
          <p:cNvSpPr/>
          <p:nvPr/>
        </p:nvSpPr>
        <p:spPr>
          <a:xfrm>
            <a:off x="2057400" y="4697083"/>
            <a:ext cx="1676400" cy="7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Event</a:t>
            </a:r>
            <a:endParaRPr lang="pl-PL" dirty="0" smtClean="0"/>
          </a:p>
          <a:p>
            <a:pPr algn="ctr"/>
            <a:r>
              <a:rPr lang="pl-PL" dirty="0" smtClean="0"/>
              <a:t>Processing</a:t>
            </a:r>
            <a:endParaRPr lang="en-US" dirty="0"/>
          </a:p>
        </p:txBody>
      </p:sp>
      <p:sp>
        <p:nvSpPr>
          <p:cNvPr id="32" name="Prostokąt 31"/>
          <p:cNvSpPr/>
          <p:nvPr/>
        </p:nvSpPr>
        <p:spPr>
          <a:xfrm>
            <a:off x="4191000" y="5257800"/>
            <a:ext cx="1676400" cy="7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Performance</a:t>
            </a:r>
          </a:p>
          <a:p>
            <a:pPr algn="ctr"/>
            <a:r>
              <a:rPr lang="pl-PL" dirty="0" smtClean="0"/>
              <a:t>monitoring</a:t>
            </a:r>
            <a:endParaRPr lang="en-US" dirty="0"/>
          </a:p>
        </p:txBody>
      </p:sp>
      <p:sp>
        <p:nvSpPr>
          <p:cNvPr id="33" name="Prostokąt 32"/>
          <p:cNvSpPr/>
          <p:nvPr/>
        </p:nvSpPr>
        <p:spPr>
          <a:xfrm>
            <a:off x="6324600" y="3581400"/>
            <a:ext cx="1676400" cy="7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HTTP </a:t>
            </a:r>
            <a:r>
              <a:rPr lang="pl-PL" dirty="0" err="1" smtClean="0"/>
              <a:t>Load</a:t>
            </a:r>
            <a:endParaRPr lang="pl-PL" dirty="0" smtClean="0"/>
          </a:p>
          <a:p>
            <a:pPr algn="ctr"/>
            <a:r>
              <a:rPr lang="pl-PL" dirty="0" err="1" smtClean="0"/>
              <a:t>balancer</a:t>
            </a:r>
            <a:endParaRPr lang="en-US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6285865" y="5715000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6"/>
                </a:solidFill>
              </a:rPr>
              <a:t>Log </a:t>
            </a:r>
            <a:r>
              <a:rPr lang="pl-PL" dirty="0" err="1" smtClean="0">
                <a:solidFill>
                  <a:schemeClr val="accent6"/>
                </a:solidFill>
              </a:rPr>
              <a:t>processing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5" name="pole tekstowe 44"/>
          <p:cNvSpPr txBox="1"/>
          <p:nvPr/>
        </p:nvSpPr>
        <p:spPr>
          <a:xfrm>
            <a:off x="8091161" y="4038600"/>
            <a:ext cx="900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92D050"/>
                </a:solidFill>
              </a:rPr>
              <a:t>User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pl-PL" dirty="0" err="1" smtClean="0">
                <a:solidFill>
                  <a:srgbClr val="92D050"/>
                </a:solidFill>
              </a:rPr>
              <a:t>request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pole tekstowe 47"/>
          <p:cNvSpPr txBox="1"/>
          <p:nvPr/>
        </p:nvSpPr>
        <p:spPr>
          <a:xfrm>
            <a:off x="7162800" y="28956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rgbClr val="92D050"/>
                </a:solidFill>
              </a:rPr>
              <a:t>Load</a:t>
            </a:r>
            <a:r>
              <a:rPr lang="pl-PL" dirty="0" smtClean="0">
                <a:solidFill>
                  <a:srgbClr val="92D050"/>
                </a:solidFill>
              </a:rPr>
              <a:t> </a:t>
            </a:r>
            <a:r>
              <a:rPr lang="pl-PL" dirty="0" err="1" smtClean="0">
                <a:solidFill>
                  <a:srgbClr val="92D050"/>
                </a:solidFill>
              </a:rPr>
              <a:t>balance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2334763" y="5791200"/>
            <a:ext cx="139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6"/>
                </a:solidFill>
              </a:rPr>
              <a:t>Simple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event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5" name="pole tekstowe 54"/>
          <p:cNvSpPr txBox="1"/>
          <p:nvPr/>
        </p:nvSpPr>
        <p:spPr>
          <a:xfrm>
            <a:off x="838200" y="35446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>
                <a:solidFill>
                  <a:srgbClr val="C00000"/>
                </a:solidFill>
              </a:rPr>
              <a:t>Subscribe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pl-PL" dirty="0" smtClean="0">
                <a:solidFill>
                  <a:srgbClr val="C00000"/>
                </a:solidFill>
              </a:rPr>
              <a:t>for</a:t>
            </a: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pl-PL" dirty="0" err="1" smtClean="0">
                <a:solidFill>
                  <a:srgbClr val="C00000"/>
                </a:solidFill>
              </a:rPr>
              <a:t>omplex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event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pole tekstowe 55"/>
          <p:cNvSpPr txBox="1"/>
          <p:nvPr/>
        </p:nvSpPr>
        <p:spPr>
          <a:xfrm>
            <a:off x="3086734" y="3505200"/>
            <a:ext cx="209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>
                <a:solidFill>
                  <a:schemeClr val="accent6"/>
                </a:solidFill>
              </a:rPr>
              <a:t>Notify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pl-PL" dirty="0" err="1" smtClean="0">
                <a:solidFill>
                  <a:schemeClr val="accent6"/>
                </a:solidFill>
              </a:rPr>
              <a:t>bout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complex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event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pole tekstowe 57"/>
          <p:cNvSpPr txBox="1"/>
          <p:nvPr/>
        </p:nvSpPr>
        <p:spPr>
          <a:xfrm>
            <a:off x="3978283" y="1524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rgbClr val="C00000"/>
                </a:solidFill>
              </a:rPr>
              <a:t>Spawn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VMs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7" name="Łącznik łamany 66"/>
          <p:cNvCxnSpPr>
            <a:endCxn id="31" idx="2"/>
          </p:cNvCxnSpPr>
          <p:nvPr/>
        </p:nvCxnSpPr>
        <p:spPr>
          <a:xfrm rot="10800000">
            <a:off x="2895600" y="5486401"/>
            <a:ext cx="1295400" cy="328129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/>
          <p:nvPr/>
        </p:nvCxnSpPr>
        <p:spPr>
          <a:xfrm flipV="1">
            <a:off x="3352800" y="2267634"/>
            <a:ext cx="0" cy="242944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ze strzałką 70"/>
          <p:cNvCxnSpPr/>
          <p:nvPr/>
        </p:nvCxnSpPr>
        <p:spPr>
          <a:xfrm>
            <a:off x="2667000" y="2285999"/>
            <a:ext cx="0" cy="239893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/>
          <p:nvPr/>
        </p:nvCxnSpPr>
        <p:spPr>
          <a:xfrm flipH="1">
            <a:off x="8077201" y="4013273"/>
            <a:ext cx="990599" cy="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ze strzałką 78"/>
          <p:cNvCxnSpPr>
            <a:stCxn id="33" idx="0"/>
            <a:endCxn id="27" idx="2"/>
          </p:cNvCxnSpPr>
          <p:nvPr/>
        </p:nvCxnSpPr>
        <p:spPr>
          <a:xfrm flipV="1">
            <a:off x="7162800" y="2057400"/>
            <a:ext cx="0" cy="152400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łamany 81"/>
          <p:cNvCxnSpPr>
            <a:stCxn id="33" idx="2"/>
            <a:endCxn id="32" idx="3"/>
          </p:cNvCxnSpPr>
          <p:nvPr/>
        </p:nvCxnSpPr>
        <p:spPr>
          <a:xfrm rot="5400000">
            <a:off x="5874229" y="4363888"/>
            <a:ext cx="1281742" cy="1295400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>
            <a:stCxn id="6" idx="3"/>
          </p:cNvCxnSpPr>
          <p:nvPr/>
        </p:nvCxnSpPr>
        <p:spPr>
          <a:xfrm flipV="1">
            <a:off x="3733800" y="1877684"/>
            <a:ext cx="3124200" cy="1365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łamany 91"/>
          <p:cNvCxnSpPr>
            <a:endCxn id="33" idx="1"/>
          </p:cNvCxnSpPr>
          <p:nvPr/>
        </p:nvCxnSpPr>
        <p:spPr>
          <a:xfrm>
            <a:off x="3638233" y="2285999"/>
            <a:ext cx="2686367" cy="169006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/>
          <p:cNvSpPr txBox="1"/>
          <p:nvPr/>
        </p:nvSpPr>
        <p:spPr>
          <a:xfrm>
            <a:off x="5029200" y="2590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accent2"/>
                </a:solidFill>
              </a:rPr>
              <a:t>Manage</a:t>
            </a:r>
            <a:r>
              <a:rPr lang="pl-PL" dirty="0" smtClean="0">
                <a:solidFill>
                  <a:schemeClr val="accent2"/>
                </a:solidFill>
              </a:rPr>
              <a:t> </a:t>
            </a:r>
            <a:r>
              <a:rPr lang="pl-PL" dirty="0" err="1" smtClean="0">
                <a:solidFill>
                  <a:schemeClr val="accent2"/>
                </a:solidFill>
              </a:rPr>
              <a:t>workers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7" name="pole tekstowe 96"/>
          <p:cNvSpPr txBox="1"/>
          <p:nvPr/>
        </p:nvSpPr>
        <p:spPr>
          <a:xfrm>
            <a:off x="3941849" y="1840468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accent2"/>
                </a:solidFill>
              </a:rPr>
              <a:t>Scaling</a:t>
            </a:r>
            <a:r>
              <a:rPr lang="pl-PL" dirty="0" smtClean="0">
                <a:solidFill>
                  <a:schemeClr val="accent2"/>
                </a:solidFill>
              </a:rPr>
              <a:t> </a:t>
            </a:r>
            <a:r>
              <a:rPr lang="pl-PL" dirty="0" err="1" smtClean="0">
                <a:solidFill>
                  <a:schemeClr val="accent2"/>
                </a:solidFill>
              </a:rPr>
              <a:t>action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47800"/>
            <a:ext cx="952500" cy="881063"/>
          </a:xfrm>
          <a:prstGeom prst="rect">
            <a:avLst/>
          </a:prstGeom>
        </p:spPr>
      </p:pic>
      <p:cxnSp>
        <p:nvCxnSpPr>
          <p:cNvPr id="37" name="Łącznik prosty ze strzałką 36"/>
          <p:cNvCxnSpPr>
            <a:stCxn id="13" idx="3"/>
            <a:endCxn id="6" idx="1"/>
          </p:cNvCxnSpPr>
          <p:nvPr/>
        </p:nvCxnSpPr>
        <p:spPr>
          <a:xfrm>
            <a:off x="1143000" y="1888332"/>
            <a:ext cx="914400" cy="301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1143001" y="1944469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Start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application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animBg="1"/>
      <p:bldP spid="27" grpId="0" animBg="1"/>
      <p:bldP spid="43" grpId="0"/>
      <p:bldP spid="43" grpId="1"/>
      <p:bldP spid="45" grpId="0"/>
      <p:bldP spid="45" grpId="1"/>
      <p:bldP spid="48" grpId="0"/>
      <p:bldP spid="48" grpId="1"/>
      <p:bldP spid="52" grpId="0"/>
      <p:bldP spid="52" grpId="1"/>
      <p:bldP spid="55" grpId="0"/>
      <p:bldP spid="55" grpId="1"/>
      <p:bldP spid="56" grpId="0"/>
      <p:bldP spid="56" grpId="1"/>
      <p:bldP spid="58" grpId="0"/>
      <p:bldP spid="58" grpId="1"/>
      <p:bldP spid="96" grpId="0"/>
      <p:bldP spid="96" grpId="1"/>
      <p:bldP spid="97" grpId="0"/>
      <p:bldP spid="97" grpId="1"/>
      <p:bldP spid="38" grpId="0"/>
      <p:bldP spid="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3" name="Grupa 2"/>
          <p:cNvGrpSpPr/>
          <p:nvPr/>
        </p:nvGrpSpPr>
        <p:grpSpPr>
          <a:xfrm>
            <a:off x="304800" y="1459468"/>
            <a:ext cx="8077200" cy="2350532"/>
            <a:chOff x="304800" y="1447800"/>
            <a:chExt cx="8077200" cy="2350532"/>
          </a:xfrm>
        </p:grpSpPr>
        <p:sp>
          <p:nvSpPr>
            <p:cNvPr id="11" name="Dowolny kształt 10"/>
            <p:cNvSpPr/>
            <p:nvPr/>
          </p:nvSpPr>
          <p:spPr>
            <a:xfrm>
              <a:off x="948906" y="2002705"/>
              <a:ext cx="6478437" cy="1404729"/>
            </a:xfrm>
            <a:custGeom>
              <a:avLst/>
              <a:gdLst>
                <a:gd name="connsiteX0" fmla="*/ 0 w 6478437"/>
                <a:gd name="connsiteY0" fmla="*/ 1404729 h 1404729"/>
                <a:gd name="connsiteX1" fmla="*/ 224286 w 6478437"/>
                <a:gd name="connsiteY1" fmla="*/ 1102804 h 1404729"/>
                <a:gd name="connsiteX2" fmla="*/ 336430 w 6478437"/>
                <a:gd name="connsiteY2" fmla="*/ 1180442 h 1404729"/>
                <a:gd name="connsiteX3" fmla="*/ 638354 w 6478437"/>
                <a:gd name="connsiteY3" fmla="*/ 1171816 h 1404729"/>
                <a:gd name="connsiteX4" fmla="*/ 897147 w 6478437"/>
                <a:gd name="connsiteY4" fmla="*/ 611099 h 1404729"/>
                <a:gd name="connsiteX5" fmla="*/ 1095554 w 6478437"/>
                <a:gd name="connsiteY5" fmla="*/ 1214948 h 1404729"/>
                <a:gd name="connsiteX6" fmla="*/ 1388852 w 6478437"/>
                <a:gd name="connsiteY6" fmla="*/ 1387476 h 1404729"/>
                <a:gd name="connsiteX7" fmla="*/ 1768415 w 6478437"/>
                <a:gd name="connsiteY7" fmla="*/ 1301212 h 1404729"/>
                <a:gd name="connsiteX8" fmla="*/ 2113471 w 6478437"/>
                <a:gd name="connsiteY8" fmla="*/ 1283959 h 1404729"/>
                <a:gd name="connsiteX9" fmla="*/ 2337758 w 6478437"/>
                <a:gd name="connsiteY9" fmla="*/ 1378850 h 1404729"/>
                <a:gd name="connsiteX10" fmla="*/ 2760452 w 6478437"/>
                <a:gd name="connsiteY10" fmla="*/ 1189069 h 1404729"/>
                <a:gd name="connsiteX11" fmla="*/ 3027871 w 6478437"/>
                <a:gd name="connsiteY11" fmla="*/ 395438 h 1404729"/>
                <a:gd name="connsiteX12" fmla="*/ 3148641 w 6478437"/>
                <a:gd name="connsiteY12" fmla="*/ 274669 h 1404729"/>
                <a:gd name="connsiteX13" fmla="*/ 3321169 w 6478437"/>
                <a:gd name="connsiteY13" fmla="*/ 447197 h 1404729"/>
                <a:gd name="connsiteX14" fmla="*/ 3545456 w 6478437"/>
                <a:gd name="connsiteY14" fmla="*/ 533461 h 1404729"/>
                <a:gd name="connsiteX15" fmla="*/ 3761117 w 6478437"/>
                <a:gd name="connsiteY15" fmla="*/ 59008 h 1404729"/>
                <a:gd name="connsiteX16" fmla="*/ 4132052 w 6478437"/>
                <a:gd name="connsiteY16" fmla="*/ 231537 h 1404729"/>
                <a:gd name="connsiteX17" fmla="*/ 4347713 w 6478437"/>
                <a:gd name="connsiteY17" fmla="*/ 481703 h 1404729"/>
                <a:gd name="connsiteX18" fmla="*/ 4632385 w 6478437"/>
                <a:gd name="connsiteY18" fmla="*/ 24503 h 1404729"/>
                <a:gd name="connsiteX19" fmla="*/ 4891177 w 6478437"/>
                <a:gd name="connsiteY19" fmla="*/ 93514 h 1404729"/>
                <a:gd name="connsiteX20" fmla="*/ 5089585 w 6478437"/>
                <a:gd name="connsiteY20" fmla="*/ 360933 h 1404729"/>
                <a:gd name="connsiteX21" fmla="*/ 5676181 w 6478437"/>
                <a:gd name="connsiteY21" fmla="*/ 438570 h 1404729"/>
                <a:gd name="connsiteX22" fmla="*/ 5900468 w 6478437"/>
                <a:gd name="connsiteY22" fmla="*/ 231537 h 1404729"/>
                <a:gd name="connsiteX23" fmla="*/ 6297283 w 6478437"/>
                <a:gd name="connsiteY23" fmla="*/ 128020 h 1404729"/>
                <a:gd name="connsiteX24" fmla="*/ 6478437 w 6478437"/>
                <a:gd name="connsiteY24" fmla="*/ 84887 h 140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78437" h="1404729">
                  <a:moveTo>
                    <a:pt x="0" y="1404729"/>
                  </a:moveTo>
                  <a:cubicBezTo>
                    <a:pt x="84107" y="1272457"/>
                    <a:pt x="168214" y="1140185"/>
                    <a:pt x="224286" y="1102804"/>
                  </a:cubicBezTo>
                  <a:cubicBezTo>
                    <a:pt x="280358" y="1065423"/>
                    <a:pt x="267419" y="1168940"/>
                    <a:pt x="336430" y="1180442"/>
                  </a:cubicBezTo>
                  <a:cubicBezTo>
                    <a:pt x="405441" y="1191944"/>
                    <a:pt x="544901" y="1266707"/>
                    <a:pt x="638354" y="1171816"/>
                  </a:cubicBezTo>
                  <a:cubicBezTo>
                    <a:pt x="731807" y="1076925"/>
                    <a:pt x="820947" y="603910"/>
                    <a:pt x="897147" y="611099"/>
                  </a:cubicBezTo>
                  <a:cubicBezTo>
                    <a:pt x="973347" y="618288"/>
                    <a:pt x="1013603" y="1085552"/>
                    <a:pt x="1095554" y="1214948"/>
                  </a:cubicBezTo>
                  <a:cubicBezTo>
                    <a:pt x="1177505" y="1344344"/>
                    <a:pt x="1276709" y="1373099"/>
                    <a:pt x="1388852" y="1387476"/>
                  </a:cubicBezTo>
                  <a:cubicBezTo>
                    <a:pt x="1500995" y="1401853"/>
                    <a:pt x="1647645" y="1318465"/>
                    <a:pt x="1768415" y="1301212"/>
                  </a:cubicBezTo>
                  <a:cubicBezTo>
                    <a:pt x="1889185" y="1283959"/>
                    <a:pt x="2018580" y="1271019"/>
                    <a:pt x="2113471" y="1283959"/>
                  </a:cubicBezTo>
                  <a:cubicBezTo>
                    <a:pt x="2208362" y="1296899"/>
                    <a:pt x="2229928" y="1394665"/>
                    <a:pt x="2337758" y="1378850"/>
                  </a:cubicBezTo>
                  <a:cubicBezTo>
                    <a:pt x="2445588" y="1363035"/>
                    <a:pt x="2645433" y="1352971"/>
                    <a:pt x="2760452" y="1189069"/>
                  </a:cubicBezTo>
                  <a:cubicBezTo>
                    <a:pt x="2875471" y="1025167"/>
                    <a:pt x="2963173" y="547838"/>
                    <a:pt x="3027871" y="395438"/>
                  </a:cubicBezTo>
                  <a:cubicBezTo>
                    <a:pt x="3092569" y="243038"/>
                    <a:pt x="3099758" y="266043"/>
                    <a:pt x="3148641" y="274669"/>
                  </a:cubicBezTo>
                  <a:cubicBezTo>
                    <a:pt x="3197524" y="283295"/>
                    <a:pt x="3255033" y="404065"/>
                    <a:pt x="3321169" y="447197"/>
                  </a:cubicBezTo>
                  <a:cubicBezTo>
                    <a:pt x="3387305" y="490329"/>
                    <a:pt x="3472131" y="598159"/>
                    <a:pt x="3545456" y="533461"/>
                  </a:cubicBezTo>
                  <a:cubicBezTo>
                    <a:pt x="3618781" y="468763"/>
                    <a:pt x="3663351" y="109329"/>
                    <a:pt x="3761117" y="59008"/>
                  </a:cubicBezTo>
                  <a:cubicBezTo>
                    <a:pt x="3858883" y="8687"/>
                    <a:pt x="4034286" y="161088"/>
                    <a:pt x="4132052" y="231537"/>
                  </a:cubicBezTo>
                  <a:cubicBezTo>
                    <a:pt x="4229818" y="301986"/>
                    <a:pt x="4264324" y="516209"/>
                    <a:pt x="4347713" y="481703"/>
                  </a:cubicBezTo>
                  <a:cubicBezTo>
                    <a:pt x="4431102" y="447197"/>
                    <a:pt x="4541808" y="89201"/>
                    <a:pt x="4632385" y="24503"/>
                  </a:cubicBezTo>
                  <a:cubicBezTo>
                    <a:pt x="4722962" y="-40195"/>
                    <a:pt x="4814977" y="37442"/>
                    <a:pt x="4891177" y="93514"/>
                  </a:cubicBezTo>
                  <a:cubicBezTo>
                    <a:pt x="4967377" y="149586"/>
                    <a:pt x="4958751" y="303424"/>
                    <a:pt x="5089585" y="360933"/>
                  </a:cubicBezTo>
                  <a:cubicBezTo>
                    <a:pt x="5220419" y="418442"/>
                    <a:pt x="5541034" y="460136"/>
                    <a:pt x="5676181" y="438570"/>
                  </a:cubicBezTo>
                  <a:cubicBezTo>
                    <a:pt x="5811328" y="417004"/>
                    <a:pt x="5796951" y="283295"/>
                    <a:pt x="5900468" y="231537"/>
                  </a:cubicBezTo>
                  <a:cubicBezTo>
                    <a:pt x="6003985" y="179779"/>
                    <a:pt x="6200955" y="152462"/>
                    <a:pt x="6297283" y="128020"/>
                  </a:cubicBezTo>
                  <a:cubicBezTo>
                    <a:pt x="6393611" y="103578"/>
                    <a:pt x="6436024" y="94232"/>
                    <a:pt x="6478437" y="848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Łącznik prosty ze strzałką 12"/>
            <p:cNvCxnSpPr/>
            <p:nvPr/>
          </p:nvCxnSpPr>
          <p:spPr>
            <a:xfrm flipV="1">
              <a:off x="948906" y="1752600"/>
              <a:ext cx="0" cy="165483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/>
            <p:cNvCxnSpPr>
              <a:stCxn id="11" idx="0"/>
            </p:cNvCxnSpPr>
            <p:nvPr/>
          </p:nvCxnSpPr>
          <p:spPr>
            <a:xfrm>
              <a:off x="948906" y="3407434"/>
              <a:ext cx="6975894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oliniowy 18"/>
            <p:cNvCxnSpPr/>
            <p:nvPr/>
          </p:nvCxnSpPr>
          <p:spPr>
            <a:xfrm>
              <a:off x="948906" y="2705069"/>
              <a:ext cx="6899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ole tekstowe 20"/>
            <p:cNvSpPr txBox="1"/>
            <p:nvPr/>
          </p:nvSpPr>
          <p:spPr>
            <a:xfrm>
              <a:off x="304800" y="25146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accent1"/>
                  </a:solidFill>
                </a:rPr>
                <a:t>1000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512185" y="1447800"/>
              <a:ext cx="2032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chemeClr val="accent1"/>
                  </a:solidFill>
                </a:rPr>
                <a:t>Response</a:t>
              </a:r>
              <a:r>
                <a:rPr lang="pl-PL" dirty="0" smtClean="0">
                  <a:solidFill>
                    <a:schemeClr val="accent1"/>
                  </a:solidFill>
                </a:rPr>
                <a:t> </a:t>
              </a:r>
              <a:r>
                <a:rPr lang="pl-PL" dirty="0" err="1" smtClean="0">
                  <a:solidFill>
                    <a:schemeClr val="accent1"/>
                  </a:solidFill>
                </a:rPr>
                <a:t>time</a:t>
              </a:r>
              <a:r>
                <a:rPr lang="pl-PL" dirty="0" smtClean="0">
                  <a:solidFill>
                    <a:schemeClr val="accent1"/>
                  </a:solidFill>
                </a:rPr>
                <a:t> [ms]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7543800" y="3429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>
                  <a:solidFill>
                    <a:schemeClr val="accent1"/>
                  </a:solidFill>
                </a:rPr>
                <a:t>Time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Discovering suboptimal allocation(1)</a:t>
            </a:r>
            <a:endParaRPr lang="en-US" noProof="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31171" y="3962400"/>
            <a:ext cx="75222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Performance monitoring </a:t>
            </a:r>
            <a:r>
              <a:rPr lang="pl-PL" sz="2400" dirty="0" err="1" smtClean="0"/>
              <a:t>provides</a:t>
            </a:r>
            <a:r>
              <a:rPr lang="pl-PL" sz="2400" dirty="0" smtClean="0"/>
              <a:t> data on </a:t>
            </a:r>
            <a:r>
              <a:rPr lang="pl-PL" sz="2400" dirty="0" err="1" smtClean="0"/>
              <a:t>application</a:t>
            </a:r>
            <a:r>
              <a:rPr lang="pl-PL" sz="2400" dirty="0" smtClean="0"/>
              <a:t> </a:t>
            </a:r>
            <a:r>
              <a:rPr lang="pl-PL" sz="2400" dirty="0" err="1" smtClean="0"/>
              <a:t>response</a:t>
            </a:r>
            <a:r>
              <a:rPr lang="pl-PL" sz="2400" dirty="0" smtClean="0"/>
              <a:t> </a:t>
            </a:r>
            <a:r>
              <a:rPr lang="pl-PL" sz="2400" dirty="0" err="1" smtClean="0"/>
              <a:t>times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Response</a:t>
            </a:r>
            <a:r>
              <a:rPr lang="pl-PL" sz="2400" dirty="0" smtClean="0"/>
              <a:t> </a:t>
            </a:r>
            <a:r>
              <a:rPr lang="pl-PL" sz="2400" dirty="0" err="1" smtClean="0"/>
              <a:t>times</a:t>
            </a:r>
            <a:r>
              <a:rPr lang="pl-PL" sz="2400" dirty="0" smtClean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reported</a:t>
            </a:r>
            <a:r>
              <a:rPr lang="pl-PL" sz="2400" dirty="0" smtClean="0"/>
              <a:t> to CEP </a:t>
            </a:r>
            <a:r>
              <a:rPr lang="pl-PL" sz="2400" dirty="0" err="1" smtClean="0"/>
              <a:t>engine</a:t>
            </a:r>
            <a:r>
              <a:rPr lang="pl-PL" sz="2400" dirty="0" smtClean="0"/>
              <a:t> as </a:t>
            </a:r>
            <a:r>
              <a:rPr lang="pl-PL" sz="2400" dirty="0" err="1" smtClean="0"/>
              <a:t>simple</a:t>
            </a:r>
            <a:r>
              <a:rPr lang="pl-PL" sz="2400" dirty="0" smtClean="0"/>
              <a:t> </a:t>
            </a:r>
            <a:r>
              <a:rPr lang="pl-PL" sz="2400" dirty="0" err="1" smtClean="0"/>
              <a:t>events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971800" y="152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 </a:t>
            </a:r>
            <a:r>
              <a:rPr lang="pl-PL" dirty="0" err="1" smtClean="0"/>
              <a:t>minute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371600"/>
            <a:ext cx="0" cy="204750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05400" y="1364516"/>
            <a:ext cx="0" cy="204750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0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Discovering suboptimal allocation (2)</a:t>
            </a:r>
            <a:endParaRPr lang="en-US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Allocation is suboptimal when average response time in a two minute period of time is longer than 1 second</a:t>
            </a:r>
          </a:p>
          <a:p>
            <a:r>
              <a:rPr lang="en-US" noProof="0" dirty="0" smtClean="0"/>
              <a:t>Complex event definition in EPL</a:t>
            </a:r>
            <a:endParaRPr lang="en-US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1295400" y="2738497"/>
            <a:ext cx="6705600" cy="206210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chemeClr val="bg1">
                    <a:lumMod val="65000"/>
                  </a:schemeClr>
                </a:solidFill>
              </a:rPr>
              <a:t>SELECT 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</a:rPr>
              <a:t>avg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</a:rPr>
              <a:t>respTime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</a:rPr>
              <a:t>applicationId</a:t>
            </a:r>
            <a:endParaRPr lang="pl-PL" sz="3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ReponseT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</a:rPr>
              <a:t>ime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win:time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120 sec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pl-PL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</a:rPr>
              <a:t>having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</a:rPr>
              <a:t>avg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</a:rPr>
              <a:t>respTime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)&gt;1000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first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sz="3200" dirty="0" err="1">
                <a:solidFill>
                  <a:schemeClr val="bg1">
                    <a:lumMod val="65000"/>
                  </a:schemeClr>
                </a:solidFill>
              </a:rPr>
              <a:t>every</a:t>
            </a:r>
            <a:r>
              <a:rPr lang="pl-PL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120 seconds</a:t>
            </a: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pl-PL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7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561</Words>
  <Application>Microsoft Office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Towards auto-scaling in Atmosphere cloud platform</vt:lpstr>
      <vt:lpstr>Motivation</vt:lpstr>
      <vt:lpstr>Clouds to the rescue</vt:lpstr>
      <vt:lpstr>Automatic scaling mechanism</vt:lpstr>
      <vt:lpstr>What about</vt:lpstr>
      <vt:lpstr>Proposed solution</vt:lpstr>
      <vt:lpstr>HTTP application lifecycle in Atmosphere</vt:lpstr>
      <vt:lpstr>Discovering suboptimal allocation(1)</vt:lpstr>
      <vt:lpstr>Discovering suboptimal allocation (2)</vt:lpstr>
      <vt:lpstr>Queue-based application lifecycle in Atmosphere</vt:lpstr>
      <vt:lpstr>Future Work</vt:lpstr>
      <vt:lpstr>We are open for collaboration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Norman</dc:creator>
  <cp:lastModifiedBy>bwilk</cp:lastModifiedBy>
  <cp:revision>529</cp:revision>
  <dcterms:created xsi:type="dcterms:W3CDTF">2006-08-16T00:00:00Z</dcterms:created>
  <dcterms:modified xsi:type="dcterms:W3CDTF">2014-10-27T15:50:00Z</dcterms:modified>
</cp:coreProperties>
</file>