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1386800" cy="30279975"/>
  <p:notesSz cx="7099300" cy="10234613"/>
  <p:defaultTextStyle>
    <a:defPPr>
      <a:defRPr lang="en-US"/>
    </a:defPPr>
    <a:lvl1pPr marL="0" algn="l" defTabSz="281818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1409090" algn="l" defTabSz="281818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2818181" algn="l" defTabSz="281818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4227271" algn="l" defTabSz="281818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5636362" algn="l" defTabSz="281818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7045452" algn="l" defTabSz="281818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8454542" algn="l" defTabSz="281818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9863633" algn="l" defTabSz="281818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1272723" algn="l" defTabSz="281818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942" y="2436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604010" y="9406424"/>
            <a:ext cx="18178780" cy="649056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208020" y="17158654"/>
            <a:ext cx="14970760" cy="77382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09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18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2272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636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045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454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863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272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AC2B-B2CA-4FFB-9798-239FAD410B0E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F0E-7E51-4D22-BC54-E51BC587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6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AC2B-B2CA-4FFB-9798-239FAD410B0E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F0E-7E51-4D22-BC54-E51BC587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0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15505430" y="1212607"/>
            <a:ext cx="4812030" cy="25836109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069340" y="1212607"/>
            <a:ext cx="14079643" cy="2583610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AC2B-B2CA-4FFB-9798-239FAD410B0E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F0E-7E51-4D22-BC54-E51BC587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2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AC2B-B2CA-4FFB-9798-239FAD410B0E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F0E-7E51-4D22-BC54-E51BC587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8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89411" y="19457690"/>
            <a:ext cx="18178780" cy="6013940"/>
          </a:xfrm>
        </p:spPr>
        <p:txBody>
          <a:bodyPr anchor="t"/>
          <a:lstStyle>
            <a:lvl1pPr algn="l">
              <a:defRPr sz="12300" b="1" cap="all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689411" y="12833949"/>
            <a:ext cx="18178780" cy="6623743"/>
          </a:xfrm>
        </p:spPr>
        <p:txBody>
          <a:bodyPr anchor="b"/>
          <a:lstStyle>
            <a:lvl1pPr marL="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1pPr>
            <a:lvl2pPr marL="140909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2pPr>
            <a:lvl3pPr marL="2818181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3pPr>
            <a:lvl4pPr marL="4227271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4pPr>
            <a:lvl5pPr marL="5636362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5pPr>
            <a:lvl6pPr marL="7045452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6pPr>
            <a:lvl7pPr marL="8454542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7pPr>
            <a:lvl8pPr marL="9863633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8pPr>
            <a:lvl9pPr marL="11272723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AC2B-B2CA-4FFB-9798-239FAD410B0E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F0E-7E51-4D22-BC54-E51BC587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69340" y="7065330"/>
            <a:ext cx="9445837" cy="19983384"/>
          </a:xfrm>
        </p:spPr>
        <p:txBody>
          <a:bodyPr/>
          <a:lstStyle>
            <a:lvl1pPr>
              <a:defRPr sz="8600"/>
            </a:lvl1pPr>
            <a:lvl2pPr>
              <a:defRPr sz="74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0871623" y="7065330"/>
            <a:ext cx="9445837" cy="19983384"/>
          </a:xfrm>
        </p:spPr>
        <p:txBody>
          <a:bodyPr/>
          <a:lstStyle>
            <a:lvl1pPr>
              <a:defRPr sz="8600"/>
            </a:lvl1pPr>
            <a:lvl2pPr>
              <a:defRPr sz="74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AC2B-B2CA-4FFB-9798-239FAD410B0E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F0E-7E51-4D22-BC54-E51BC587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069341" y="6777950"/>
            <a:ext cx="9449551" cy="2824728"/>
          </a:xfrm>
        </p:spPr>
        <p:txBody>
          <a:bodyPr anchor="b"/>
          <a:lstStyle>
            <a:lvl1pPr marL="0" indent="0">
              <a:buNone/>
              <a:defRPr sz="7400" b="1"/>
            </a:lvl1pPr>
            <a:lvl2pPr marL="1409090" indent="0">
              <a:buNone/>
              <a:defRPr sz="6200" b="1"/>
            </a:lvl2pPr>
            <a:lvl3pPr marL="2818181" indent="0">
              <a:buNone/>
              <a:defRPr sz="5500" b="1"/>
            </a:lvl3pPr>
            <a:lvl4pPr marL="4227271" indent="0">
              <a:buNone/>
              <a:defRPr sz="4900" b="1"/>
            </a:lvl4pPr>
            <a:lvl5pPr marL="5636362" indent="0">
              <a:buNone/>
              <a:defRPr sz="4900" b="1"/>
            </a:lvl5pPr>
            <a:lvl6pPr marL="7045452" indent="0">
              <a:buNone/>
              <a:defRPr sz="4900" b="1"/>
            </a:lvl6pPr>
            <a:lvl7pPr marL="8454542" indent="0">
              <a:buNone/>
              <a:defRPr sz="4900" b="1"/>
            </a:lvl7pPr>
            <a:lvl8pPr marL="9863633" indent="0">
              <a:buNone/>
              <a:defRPr sz="4900" b="1"/>
            </a:lvl8pPr>
            <a:lvl9pPr marL="11272723" indent="0">
              <a:buNone/>
              <a:defRPr sz="49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069341" y="9602677"/>
            <a:ext cx="9449551" cy="17446034"/>
          </a:xfrm>
        </p:spPr>
        <p:txBody>
          <a:bodyPr/>
          <a:lstStyle>
            <a:lvl1pPr>
              <a:defRPr sz="7400"/>
            </a:lvl1pPr>
            <a:lvl2pPr>
              <a:defRPr sz="6200"/>
            </a:lvl2pPr>
            <a:lvl3pPr>
              <a:defRPr sz="55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10864200" y="6777950"/>
            <a:ext cx="9453262" cy="2824728"/>
          </a:xfrm>
        </p:spPr>
        <p:txBody>
          <a:bodyPr anchor="b"/>
          <a:lstStyle>
            <a:lvl1pPr marL="0" indent="0">
              <a:buNone/>
              <a:defRPr sz="7400" b="1"/>
            </a:lvl1pPr>
            <a:lvl2pPr marL="1409090" indent="0">
              <a:buNone/>
              <a:defRPr sz="6200" b="1"/>
            </a:lvl2pPr>
            <a:lvl3pPr marL="2818181" indent="0">
              <a:buNone/>
              <a:defRPr sz="5500" b="1"/>
            </a:lvl3pPr>
            <a:lvl4pPr marL="4227271" indent="0">
              <a:buNone/>
              <a:defRPr sz="4900" b="1"/>
            </a:lvl4pPr>
            <a:lvl5pPr marL="5636362" indent="0">
              <a:buNone/>
              <a:defRPr sz="4900" b="1"/>
            </a:lvl5pPr>
            <a:lvl6pPr marL="7045452" indent="0">
              <a:buNone/>
              <a:defRPr sz="4900" b="1"/>
            </a:lvl6pPr>
            <a:lvl7pPr marL="8454542" indent="0">
              <a:buNone/>
              <a:defRPr sz="4900" b="1"/>
            </a:lvl7pPr>
            <a:lvl8pPr marL="9863633" indent="0">
              <a:buNone/>
              <a:defRPr sz="4900" b="1"/>
            </a:lvl8pPr>
            <a:lvl9pPr marL="11272723" indent="0">
              <a:buNone/>
              <a:defRPr sz="49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10864200" y="9602677"/>
            <a:ext cx="9453262" cy="17446034"/>
          </a:xfrm>
        </p:spPr>
        <p:txBody>
          <a:bodyPr/>
          <a:lstStyle>
            <a:lvl1pPr>
              <a:defRPr sz="7400"/>
            </a:lvl1pPr>
            <a:lvl2pPr>
              <a:defRPr sz="6200"/>
            </a:lvl2pPr>
            <a:lvl3pPr>
              <a:defRPr sz="55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AC2B-B2CA-4FFB-9798-239FAD410B0E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F0E-7E51-4D22-BC54-E51BC587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AC2B-B2CA-4FFB-9798-239FAD410B0E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F0E-7E51-4D22-BC54-E51BC587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4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AC2B-B2CA-4FFB-9798-239FAD410B0E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F0E-7E51-4D22-BC54-E51BC587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8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1" cy="5130775"/>
          </a:xfrm>
        </p:spPr>
        <p:txBody>
          <a:bodyPr anchor="b"/>
          <a:lstStyle>
            <a:lvl1pPr algn="l">
              <a:defRPr sz="6200" b="1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61645" y="1205595"/>
            <a:ext cx="11955817" cy="25843121"/>
          </a:xfrm>
        </p:spPr>
        <p:txBody>
          <a:bodyPr/>
          <a:lstStyle>
            <a:lvl1pPr>
              <a:defRPr sz="9900"/>
            </a:lvl1pPr>
            <a:lvl2pPr>
              <a:defRPr sz="8600"/>
            </a:lvl2pPr>
            <a:lvl3pPr>
              <a:defRPr sz="74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1" cy="20712347"/>
          </a:xfrm>
        </p:spPr>
        <p:txBody>
          <a:bodyPr/>
          <a:lstStyle>
            <a:lvl1pPr marL="0" indent="0">
              <a:buNone/>
              <a:defRPr sz="4300"/>
            </a:lvl1pPr>
            <a:lvl2pPr marL="1409090" indent="0">
              <a:buNone/>
              <a:defRPr sz="3700"/>
            </a:lvl2pPr>
            <a:lvl3pPr marL="2818181" indent="0">
              <a:buNone/>
              <a:defRPr sz="3100"/>
            </a:lvl3pPr>
            <a:lvl4pPr marL="4227271" indent="0">
              <a:buNone/>
              <a:defRPr sz="2800"/>
            </a:lvl4pPr>
            <a:lvl5pPr marL="5636362" indent="0">
              <a:buNone/>
              <a:defRPr sz="2800"/>
            </a:lvl5pPr>
            <a:lvl6pPr marL="7045452" indent="0">
              <a:buNone/>
              <a:defRPr sz="2800"/>
            </a:lvl6pPr>
            <a:lvl7pPr marL="8454542" indent="0">
              <a:buNone/>
              <a:defRPr sz="2800"/>
            </a:lvl7pPr>
            <a:lvl8pPr marL="9863633" indent="0">
              <a:buNone/>
              <a:defRPr sz="2800"/>
            </a:lvl8pPr>
            <a:lvl9pPr marL="11272723" indent="0">
              <a:buNone/>
              <a:defRPr sz="28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AC2B-B2CA-4FFB-9798-239FAD410B0E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F0E-7E51-4D22-BC54-E51BC587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8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191962" y="21195983"/>
            <a:ext cx="12832080" cy="2502307"/>
          </a:xfrm>
        </p:spPr>
        <p:txBody>
          <a:bodyPr anchor="b"/>
          <a:lstStyle>
            <a:lvl1pPr algn="l">
              <a:defRPr sz="6200" b="1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191962" y="2705570"/>
            <a:ext cx="12832080" cy="18167985"/>
          </a:xfrm>
        </p:spPr>
        <p:txBody>
          <a:bodyPr/>
          <a:lstStyle>
            <a:lvl1pPr marL="0" indent="0">
              <a:buNone/>
              <a:defRPr sz="9900"/>
            </a:lvl1pPr>
            <a:lvl2pPr marL="1409090" indent="0">
              <a:buNone/>
              <a:defRPr sz="8600"/>
            </a:lvl2pPr>
            <a:lvl3pPr marL="2818181" indent="0">
              <a:buNone/>
              <a:defRPr sz="7400"/>
            </a:lvl3pPr>
            <a:lvl4pPr marL="4227271" indent="0">
              <a:buNone/>
              <a:defRPr sz="6200"/>
            </a:lvl4pPr>
            <a:lvl5pPr marL="5636362" indent="0">
              <a:buNone/>
              <a:defRPr sz="6200"/>
            </a:lvl5pPr>
            <a:lvl6pPr marL="7045452" indent="0">
              <a:buNone/>
              <a:defRPr sz="6200"/>
            </a:lvl6pPr>
            <a:lvl7pPr marL="8454542" indent="0">
              <a:buNone/>
              <a:defRPr sz="6200"/>
            </a:lvl7pPr>
            <a:lvl8pPr marL="9863633" indent="0">
              <a:buNone/>
              <a:defRPr sz="6200"/>
            </a:lvl8pPr>
            <a:lvl9pPr marL="11272723" indent="0">
              <a:buNone/>
              <a:defRPr sz="62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191962" y="23698290"/>
            <a:ext cx="12832080" cy="3553688"/>
          </a:xfrm>
        </p:spPr>
        <p:txBody>
          <a:bodyPr/>
          <a:lstStyle>
            <a:lvl1pPr marL="0" indent="0">
              <a:buNone/>
              <a:defRPr sz="4300"/>
            </a:lvl1pPr>
            <a:lvl2pPr marL="1409090" indent="0">
              <a:buNone/>
              <a:defRPr sz="3700"/>
            </a:lvl2pPr>
            <a:lvl3pPr marL="2818181" indent="0">
              <a:buNone/>
              <a:defRPr sz="3100"/>
            </a:lvl3pPr>
            <a:lvl4pPr marL="4227271" indent="0">
              <a:buNone/>
              <a:defRPr sz="2800"/>
            </a:lvl4pPr>
            <a:lvl5pPr marL="5636362" indent="0">
              <a:buNone/>
              <a:defRPr sz="2800"/>
            </a:lvl5pPr>
            <a:lvl6pPr marL="7045452" indent="0">
              <a:buNone/>
              <a:defRPr sz="2800"/>
            </a:lvl6pPr>
            <a:lvl7pPr marL="8454542" indent="0">
              <a:buNone/>
              <a:defRPr sz="2800"/>
            </a:lvl7pPr>
            <a:lvl8pPr marL="9863633" indent="0">
              <a:buNone/>
              <a:defRPr sz="2800"/>
            </a:lvl8pPr>
            <a:lvl9pPr marL="11272723" indent="0">
              <a:buNone/>
              <a:defRPr sz="28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AC2B-B2CA-4FFB-9798-239FAD410B0E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F0E-7E51-4D22-BC54-E51BC587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4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1069340" y="1212602"/>
            <a:ext cx="19248120" cy="5046663"/>
          </a:xfrm>
          <a:prstGeom prst="rect">
            <a:avLst/>
          </a:prstGeom>
        </p:spPr>
        <p:txBody>
          <a:bodyPr vert="horz" lIns="281818" tIns="140909" rIns="281818" bIns="140909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81818" tIns="140909" rIns="281818" bIns="140909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1069340" y="28065054"/>
            <a:ext cx="4990253" cy="1612129"/>
          </a:xfrm>
          <a:prstGeom prst="rect">
            <a:avLst/>
          </a:prstGeom>
        </p:spPr>
        <p:txBody>
          <a:bodyPr vert="horz" lIns="281818" tIns="140909" rIns="281818" bIns="140909" rtlCol="0" anchor="ctr"/>
          <a:lstStyle>
            <a:lvl1pPr algn="l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CAC2B-B2CA-4FFB-9798-239FAD410B0E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7307157" y="28065054"/>
            <a:ext cx="6772487" cy="1612129"/>
          </a:xfrm>
          <a:prstGeom prst="rect">
            <a:avLst/>
          </a:prstGeom>
        </p:spPr>
        <p:txBody>
          <a:bodyPr vert="horz" lIns="281818" tIns="140909" rIns="281818" bIns="140909" rtlCol="0" anchor="ctr"/>
          <a:lstStyle>
            <a:lvl1pPr algn="ctr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15327207" y="28065054"/>
            <a:ext cx="4990253" cy="1612129"/>
          </a:xfrm>
          <a:prstGeom prst="rect">
            <a:avLst/>
          </a:prstGeom>
        </p:spPr>
        <p:txBody>
          <a:bodyPr vert="horz" lIns="281818" tIns="140909" rIns="281818" bIns="140909" rtlCol="0" anchor="ctr"/>
          <a:lstStyle>
            <a:lvl1pPr algn="r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DCF0E-7E51-4D22-BC54-E51BC587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5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18181" rtl="0" eaLnBrk="1" latinLnBrk="0" hangingPunct="1">
        <a:spcBef>
          <a:spcPct val="0"/>
        </a:spcBef>
        <a:buNone/>
        <a:defRPr sz="1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56818" indent="-1056818" algn="l" defTabSz="2818181" rtl="0" eaLnBrk="1" latinLnBrk="0" hangingPunct="1">
        <a:spcBef>
          <a:spcPct val="20000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9772" indent="-880682" algn="l" defTabSz="2818181" rtl="0" eaLnBrk="1" latinLnBrk="0" hangingPunct="1">
        <a:spcBef>
          <a:spcPct val="20000"/>
        </a:spcBef>
        <a:buFont typeface="Arial" panose="020B0604020202020204" pitchFamily="34" charset="0"/>
        <a:buChar char="–"/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3522726" indent="-704545" algn="l" defTabSz="2818181" rtl="0" eaLnBrk="1" latinLnBrk="0" hangingPunct="1">
        <a:spcBef>
          <a:spcPct val="20000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1816" indent="-704545" algn="l" defTabSz="2818181" rtl="0" eaLnBrk="1" latinLnBrk="0" hangingPunct="1">
        <a:spcBef>
          <a:spcPct val="20000"/>
        </a:spcBef>
        <a:buFont typeface="Arial" panose="020B0604020202020204" pitchFamily="34" charset="0"/>
        <a:buChar char="–"/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340907" indent="-704545" algn="l" defTabSz="2818181" rtl="0" eaLnBrk="1" latinLnBrk="0" hangingPunct="1">
        <a:spcBef>
          <a:spcPct val="20000"/>
        </a:spcBef>
        <a:buFont typeface="Arial" panose="020B0604020202020204" pitchFamily="34" charset="0"/>
        <a:buChar char="»"/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749997" indent="-704545" algn="l" defTabSz="2818181" rtl="0" eaLnBrk="1" latinLnBrk="0" hangingPunct="1">
        <a:spcBef>
          <a:spcPct val="20000"/>
        </a:spcBef>
        <a:buFont typeface="Arial" panose="020B0604020202020204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159088" indent="-704545" algn="l" defTabSz="2818181" rtl="0" eaLnBrk="1" latinLnBrk="0" hangingPunct="1">
        <a:spcBef>
          <a:spcPct val="20000"/>
        </a:spcBef>
        <a:buFont typeface="Arial" panose="020B0604020202020204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568178" indent="-704545" algn="l" defTabSz="2818181" rtl="0" eaLnBrk="1" latinLnBrk="0" hangingPunct="1">
        <a:spcBef>
          <a:spcPct val="20000"/>
        </a:spcBef>
        <a:buFont typeface="Arial" panose="020B0604020202020204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1977268" indent="-704545" algn="l" defTabSz="2818181" rtl="0" eaLnBrk="1" latinLnBrk="0" hangingPunct="1">
        <a:spcBef>
          <a:spcPct val="20000"/>
        </a:spcBef>
        <a:buFont typeface="Arial" panose="020B0604020202020204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18181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409090" algn="l" defTabSz="2818181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2pPr>
      <a:lvl3pPr marL="2818181" algn="l" defTabSz="2818181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4227271" algn="l" defTabSz="2818181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4pPr>
      <a:lvl5pPr marL="5636362" algn="l" defTabSz="2818181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5pPr>
      <a:lvl6pPr marL="7045452" algn="l" defTabSz="2818181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6pPr>
      <a:lvl7pPr marL="8454542" algn="l" defTabSz="2818181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7pPr>
      <a:lvl8pPr marL="9863633" algn="l" defTabSz="2818181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8pPr>
      <a:lvl9pPr marL="11272723" algn="l" defTabSz="2818181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rostokąt zaokrąglony 35"/>
          <p:cNvSpPr/>
          <p:nvPr/>
        </p:nvSpPr>
        <p:spPr>
          <a:xfrm>
            <a:off x="10569273" y="11948405"/>
            <a:ext cx="10678363" cy="4952457"/>
          </a:xfrm>
          <a:prstGeom prst="roundRect">
            <a:avLst>
              <a:gd name="adj" fmla="val 6338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1818" tIns="140909" rIns="281818" bIns="140909" rtlCol="0" anchor="ctr"/>
          <a:lstStyle/>
          <a:p>
            <a:pPr algn="ctr"/>
            <a:endParaRPr lang="en-US" dirty="0"/>
          </a:p>
        </p:txBody>
      </p:sp>
      <p:sp>
        <p:nvSpPr>
          <p:cNvPr id="15" name="Prostokąt 14"/>
          <p:cNvSpPr/>
          <p:nvPr/>
        </p:nvSpPr>
        <p:spPr>
          <a:xfrm>
            <a:off x="2" y="28736526"/>
            <a:ext cx="21386803" cy="1543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1818" tIns="140909" rIns="281818" bIns="140909" rtlCol="0" anchor="ctr"/>
          <a:lstStyle/>
          <a:p>
            <a:pPr algn="ctr"/>
            <a:endParaRPr lang="en-US"/>
          </a:p>
        </p:txBody>
      </p:sp>
      <p:sp>
        <p:nvSpPr>
          <p:cNvPr id="34" name="Prostokąt zaokrąglony 33"/>
          <p:cNvSpPr/>
          <p:nvPr/>
        </p:nvSpPr>
        <p:spPr>
          <a:xfrm>
            <a:off x="139170" y="15360097"/>
            <a:ext cx="10105116" cy="11225564"/>
          </a:xfrm>
          <a:prstGeom prst="roundRect">
            <a:avLst>
              <a:gd name="adj" fmla="val 6338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1818" tIns="140909" rIns="281818" bIns="140909" rtlCol="0" anchor="ctr"/>
          <a:lstStyle/>
          <a:p>
            <a:pPr algn="ctr"/>
            <a:endParaRPr lang="en-US" dirty="0"/>
          </a:p>
        </p:txBody>
      </p:sp>
      <p:sp>
        <p:nvSpPr>
          <p:cNvPr id="33" name="Prostokąt zaokrąglony 32"/>
          <p:cNvSpPr/>
          <p:nvPr/>
        </p:nvSpPr>
        <p:spPr>
          <a:xfrm>
            <a:off x="10568410" y="21745913"/>
            <a:ext cx="10693400" cy="4839748"/>
          </a:xfrm>
          <a:prstGeom prst="roundRect">
            <a:avLst>
              <a:gd name="adj" fmla="val 6338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1818" tIns="140909" rIns="281818" bIns="140909" rtlCol="0" anchor="ctr"/>
          <a:lstStyle/>
          <a:p>
            <a:pPr algn="ctr"/>
            <a:endParaRPr lang="en-US"/>
          </a:p>
        </p:txBody>
      </p:sp>
      <p:sp>
        <p:nvSpPr>
          <p:cNvPr id="32" name="Prostokąt zaokrąglony 31"/>
          <p:cNvSpPr/>
          <p:nvPr/>
        </p:nvSpPr>
        <p:spPr>
          <a:xfrm>
            <a:off x="139163" y="26687334"/>
            <a:ext cx="21108475" cy="1960437"/>
          </a:xfrm>
          <a:prstGeom prst="roundRect">
            <a:avLst>
              <a:gd name="adj" fmla="val 6338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1818" tIns="140909" rIns="281818" bIns="140909" rtlCol="0" anchor="ctr"/>
          <a:lstStyle/>
          <a:p>
            <a:pPr algn="ctr"/>
            <a:endParaRPr lang="en-US"/>
          </a:p>
        </p:txBody>
      </p:sp>
      <p:sp>
        <p:nvSpPr>
          <p:cNvPr id="29" name="Prostokąt zaokrąglony 28"/>
          <p:cNvSpPr/>
          <p:nvPr/>
        </p:nvSpPr>
        <p:spPr>
          <a:xfrm>
            <a:off x="10568410" y="17120969"/>
            <a:ext cx="10693400" cy="4402181"/>
          </a:xfrm>
          <a:prstGeom prst="roundRect">
            <a:avLst>
              <a:gd name="adj" fmla="val 6338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1818" tIns="140909" rIns="281818" bIns="140909" rtlCol="0" anchor="ctr"/>
          <a:lstStyle/>
          <a:p>
            <a:pPr algn="ctr"/>
            <a:endParaRPr lang="en-US"/>
          </a:p>
        </p:txBody>
      </p:sp>
      <p:sp>
        <p:nvSpPr>
          <p:cNvPr id="27" name="Prostokąt zaokrąglony 26"/>
          <p:cNvSpPr/>
          <p:nvPr/>
        </p:nvSpPr>
        <p:spPr>
          <a:xfrm>
            <a:off x="139166" y="4883725"/>
            <a:ext cx="21108475" cy="3652992"/>
          </a:xfrm>
          <a:prstGeom prst="roundRect">
            <a:avLst>
              <a:gd name="adj" fmla="val 6338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1818" tIns="140909" rIns="281818" bIns="140909" rtlCol="0" anchor="ctr"/>
          <a:lstStyle/>
          <a:p>
            <a:pPr algn="ctr"/>
            <a:endParaRPr lang="en-US"/>
          </a:p>
        </p:txBody>
      </p:sp>
      <p:sp>
        <p:nvSpPr>
          <p:cNvPr id="26" name="Prostokąt zaokrąglony 25"/>
          <p:cNvSpPr/>
          <p:nvPr/>
        </p:nvSpPr>
        <p:spPr>
          <a:xfrm>
            <a:off x="10554239" y="8756825"/>
            <a:ext cx="10693400" cy="2963488"/>
          </a:xfrm>
          <a:prstGeom prst="roundRect">
            <a:avLst>
              <a:gd name="adj" fmla="val 6338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1818" tIns="140909" rIns="281818" bIns="140909" rtlCol="0" anchor="ctr"/>
          <a:lstStyle/>
          <a:p>
            <a:pPr algn="ctr"/>
            <a:endParaRPr lang="en-US"/>
          </a:p>
        </p:txBody>
      </p:sp>
      <p:sp>
        <p:nvSpPr>
          <p:cNvPr id="11" name="Prostokąt zaokrąglony 10"/>
          <p:cNvSpPr/>
          <p:nvPr/>
        </p:nvSpPr>
        <p:spPr>
          <a:xfrm>
            <a:off x="139164" y="8756823"/>
            <a:ext cx="10105123" cy="6383166"/>
          </a:xfrm>
          <a:prstGeom prst="roundRect">
            <a:avLst>
              <a:gd name="adj" fmla="val 6338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1818" tIns="140909" rIns="281818" bIns="140909" rtlCol="0" anchor="ctr"/>
          <a:lstStyle/>
          <a:p>
            <a:pPr algn="ctr"/>
            <a:endParaRPr lang="en-US"/>
          </a:p>
        </p:txBody>
      </p:sp>
      <p:sp>
        <p:nvSpPr>
          <p:cNvPr id="4" name="pole tekstowe 3"/>
          <p:cNvSpPr txBox="1"/>
          <p:nvPr/>
        </p:nvSpPr>
        <p:spPr>
          <a:xfrm>
            <a:off x="0" y="0"/>
            <a:ext cx="21386800" cy="2192785"/>
          </a:xfrm>
          <a:prstGeom prst="rect">
            <a:avLst/>
          </a:prstGeom>
          <a:solidFill>
            <a:schemeClr val="accent1"/>
          </a:solidFill>
        </p:spPr>
        <p:txBody>
          <a:bodyPr wrap="square" lIns="281818" tIns="140909" rIns="281818" bIns="140909" rtlCol="0">
            <a:spAutoFit/>
          </a:bodyPr>
          <a:lstStyle/>
          <a:p>
            <a:pPr algn="ctr"/>
            <a:r>
              <a:rPr lang="en-US" sz="6200" dirty="0">
                <a:solidFill>
                  <a:schemeClr val="bg1"/>
                </a:solidFill>
              </a:rPr>
              <a:t>Model Execution Environment</a:t>
            </a:r>
          </a:p>
          <a:p>
            <a:pPr algn="ctr"/>
            <a:r>
              <a:rPr lang="en-US" sz="6200" dirty="0">
                <a:solidFill>
                  <a:schemeClr val="bg1"/>
                </a:solidFill>
              </a:rPr>
              <a:t>for Investigation of Heart Valve Diseases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3" y="2153554"/>
            <a:ext cx="21386800" cy="2577506"/>
          </a:xfrm>
          <a:prstGeom prst="rect">
            <a:avLst/>
          </a:prstGeom>
          <a:solidFill>
            <a:schemeClr val="bg1"/>
          </a:solidFill>
        </p:spPr>
        <p:txBody>
          <a:bodyPr wrap="square" lIns="281818" tIns="140909" rIns="281818" bIns="140909" rtlCol="0">
            <a:spAutoFit/>
          </a:bodyPr>
          <a:lstStyle/>
          <a:p>
            <a:pPr algn="ctr"/>
            <a:r>
              <a:rPr lang="en-US" sz="3100" dirty="0"/>
              <a:t>Marian Bubak</a:t>
            </a:r>
            <a:r>
              <a:rPr lang="en-US" sz="3100" baseline="30000" dirty="0"/>
              <a:t>1,2</a:t>
            </a:r>
            <a:r>
              <a:rPr lang="en-US" sz="3100" dirty="0"/>
              <a:t>, Tomasz Bartyński</a:t>
            </a:r>
            <a:r>
              <a:rPr lang="en-US" sz="3100" baseline="30000" dirty="0"/>
              <a:t>2</a:t>
            </a:r>
            <a:r>
              <a:rPr lang="en-US" sz="3100" dirty="0"/>
              <a:t>,  Tomasz Guba</a:t>
            </a:r>
            <a:r>
              <a:rPr lang="pl-PL" sz="3100" dirty="0"/>
              <a:t>ł</a:t>
            </a:r>
            <a:r>
              <a:rPr lang="en-US" sz="3100" dirty="0"/>
              <a:t>a</a:t>
            </a:r>
            <a:r>
              <a:rPr lang="en-US" sz="3100" baseline="30000" dirty="0"/>
              <a:t>2</a:t>
            </a:r>
            <a:r>
              <a:rPr lang="en-US" sz="3100" dirty="0"/>
              <a:t>,  Daniel Harężlak</a:t>
            </a:r>
            <a:r>
              <a:rPr lang="en-US" sz="3100" baseline="30000" dirty="0"/>
              <a:t>2</a:t>
            </a:r>
            <a:r>
              <a:rPr lang="en-US" sz="3100" dirty="0"/>
              <a:t>, Marek Kasztelnik</a:t>
            </a:r>
            <a:r>
              <a:rPr lang="en-US" sz="3100" baseline="30000" dirty="0"/>
              <a:t>2</a:t>
            </a:r>
            <a:r>
              <a:rPr lang="en-US" sz="3100" dirty="0"/>
              <a:t>,</a:t>
            </a:r>
          </a:p>
          <a:p>
            <a:pPr algn="ctr"/>
            <a:r>
              <a:rPr lang="en-US" sz="3100" dirty="0" err="1"/>
              <a:t>Maciej</a:t>
            </a:r>
            <a:r>
              <a:rPr lang="en-US" sz="3100" dirty="0"/>
              <a:t> Malawski</a:t>
            </a:r>
            <a:r>
              <a:rPr lang="en-US" sz="3100" baseline="30000" dirty="0"/>
              <a:t>1</a:t>
            </a:r>
            <a:r>
              <a:rPr lang="en-US" sz="3100" dirty="0"/>
              <a:t>, Jan Meizner</a:t>
            </a:r>
            <a:r>
              <a:rPr lang="en-US" sz="3100" baseline="30000" dirty="0"/>
              <a:t>2</a:t>
            </a:r>
            <a:r>
              <a:rPr lang="en-US" sz="3100" dirty="0"/>
              <a:t>, Piotr Nowakowski</a:t>
            </a:r>
            <a:r>
              <a:rPr lang="en-US" sz="3100" baseline="30000" dirty="0"/>
              <a:t>2</a:t>
            </a:r>
            <a:r>
              <a:rPr lang="en-US" sz="3100" dirty="0"/>
              <a:t> </a:t>
            </a:r>
          </a:p>
          <a:p>
            <a:pPr algn="ctr"/>
            <a:r>
              <a:rPr lang="en-US" sz="3100" baseline="30000" dirty="0"/>
              <a:t>1</a:t>
            </a:r>
            <a:r>
              <a:rPr lang="en-US" sz="3100" dirty="0"/>
              <a:t>AGH University of Science and Technology, Department of Computer Science, </a:t>
            </a:r>
            <a:r>
              <a:rPr lang="en-US" sz="3100" dirty="0" err="1"/>
              <a:t>Kraków</a:t>
            </a:r>
            <a:r>
              <a:rPr lang="en-US" sz="3100" dirty="0"/>
              <a:t>, Poland</a:t>
            </a:r>
          </a:p>
          <a:p>
            <a:pPr algn="ctr"/>
            <a:r>
              <a:rPr lang="en-US" sz="3100" baseline="30000" dirty="0"/>
              <a:t>2</a:t>
            </a:r>
            <a:r>
              <a:rPr lang="en-US" sz="3100" dirty="0"/>
              <a:t> Academic Computer Cent</a:t>
            </a:r>
            <a:r>
              <a:rPr lang="pl-PL" sz="3100" dirty="0"/>
              <a:t>re</a:t>
            </a:r>
            <a:r>
              <a:rPr lang="en-US" sz="3100" dirty="0"/>
              <a:t> C</a:t>
            </a:r>
            <a:r>
              <a:rPr lang="pl-PL" sz="3100" dirty="0" err="1"/>
              <a:t>yfronet</a:t>
            </a:r>
            <a:r>
              <a:rPr lang="en-US" sz="3100" dirty="0"/>
              <a:t>  AGH, </a:t>
            </a:r>
            <a:r>
              <a:rPr lang="en-US" sz="3100" dirty="0" err="1"/>
              <a:t>Kraków</a:t>
            </a:r>
            <a:r>
              <a:rPr lang="en-US" sz="3100" dirty="0"/>
              <a:t>, Poland</a:t>
            </a:r>
          </a:p>
          <a:p>
            <a:pPr algn="ctr"/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bubak@agh.edu.pl</a:t>
            </a:r>
            <a:r>
              <a:rPr lang="pl-PL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http://dice.cyfronet.pl</a:t>
            </a: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058" y="28753772"/>
            <a:ext cx="2059984" cy="1353633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4205857" y="28951566"/>
            <a:ext cx="13673410" cy="1054012"/>
          </a:xfrm>
          <a:prstGeom prst="rect">
            <a:avLst/>
          </a:prstGeom>
          <a:noFill/>
        </p:spPr>
        <p:txBody>
          <a:bodyPr wrap="square" lIns="281818" tIns="140909" rIns="281818" bIns="140909" rtlCol="0">
            <a:spAutoFit/>
          </a:bodyPr>
          <a:lstStyle/>
          <a:p>
            <a:pPr algn="ctr"/>
            <a:r>
              <a:rPr lang="en-US" sz="2500" b="1" dirty="0"/>
              <a:t>Acknowledgements</a:t>
            </a:r>
            <a:r>
              <a:rPr lang="en-US" sz="2500" dirty="0"/>
              <a:t>. This work is partly supported by the EU project </a:t>
            </a:r>
            <a:r>
              <a:rPr lang="en-US" sz="2500" dirty="0" err="1"/>
              <a:t>EurValve</a:t>
            </a:r>
            <a:r>
              <a:rPr lang="en-US" sz="2500" dirty="0"/>
              <a:t> </a:t>
            </a:r>
            <a:r>
              <a:rPr lang="en-US" sz="2500" i="1" dirty="0" err="1"/>
              <a:t>Personalised</a:t>
            </a:r>
            <a:r>
              <a:rPr lang="en-US" sz="2500" i="1" dirty="0"/>
              <a:t> Decision Support for Heart Valve Disease</a:t>
            </a:r>
            <a:r>
              <a:rPr lang="en-US" sz="2500" dirty="0"/>
              <a:t> H2020 PHC-30-2015 689617 and by the </a:t>
            </a:r>
            <a:r>
              <a:rPr lang="en-US" sz="2500" dirty="0" err="1"/>
              <a:t>PLGrid</a:t>
            </a:r>
            <a:r>
              <a:rPr lang="en-US" sz="2500" dirty="0"/>
              <a:t> infrastructure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139172" y="26692655"/>
            <a:ext cx="20883911" cy="2008119"/>
          </a:xfrm>
          <a:prstGeom prst="rect">
            <a:avLst/>
          </a:prstGeom>
          <a:noFill/>
        </p:spPr>
        <p:txBody>
          <a:bodyPr wrap="square" lIns="281818" tIns="140909" rIns="281818" bIns="140909" rtlCol="0">
            <a:spAutoFit/>
          </a:bodyPr>
          <a:lstStyle/>
          <a:p>
            <a:pPr lvl="0"/>
            <a:r>
              <a:rPr lang="en-US" sz="3700" b="1" dirty="0"/>
              <a:t>References</a:t>
            </a:r>
          </a:p>
          <a:p>
            <a:pPr marL="528409" indent="-528409">
              <a:buFont typeface="Courier New" panose="02070309020205020404" pitchFamily="49" charset="0"/>
              <a:buChar char="o"/>
            </a:pPr>
            <a:r>
              <a:rPr lang="en-US" sz="2500" dirty="0"/>
              <a:t>M. </a:t>
            </a:r>
            <a:r>
              <a:rPr lang="en-US" sz="2500" dirty="0" err="1"/>
              <a:t>Kasztelnik</a:t>
            </a:r>
            <a:r>
              <a:rPr lang="en-US" sz="2500" dirty="0"/>
              <a:t>, E. </a:t>
            </a:r>
            <a:r>
              <a:rPr lang="en-US" sz="2500" dirty="0" err="1"/>
              <a:t>Coto</a:t>
            </a:r>
            <a:r>
              <a:rPr lang="en-US" sz="2500" dirty="0"/>
              <a:t>, M. </a:t>
            </a:r>
            <a:r>
              <a:rPr lang="en-US" sz="2500" dirty="0" err="1"/>
              <a:t>Bubak</a:t>
            </a:r>
            <a:r>
              <a:rPr lang="en-US" sz="2500" dirty="0"/>
              <a:t>, M. </a:t>
            </a:r>
            <a:r>
              <a:rPr lang="en-US" sz="2500" dirty="0" err="1"/>
              <a:t>Malawski</a:t>
            </a:r>
            <a:r>
              <a:rPr lang="en-US" sz="2500" dirty="0"/>
              <a:t>, P. </a:t>
            </a:r>
            <a:r>
              <a:rPr lang="en-US" sz="2500" dirty="0" err="1"/>
              <a:t>Nowakowski</a:t>
            </a:r>
            <a:r>
              <a:rPr lang="en-US" sz="2500" dirty="0"/>
              <a:t>, J. Arenas, A. </a:t>
            </a:r>
            <a:r>
              <a:rPr lang="en-US" sz="2500" dirty="0" err="1"/>
              <a:t>Saglimbeni</a:t>
            </a:r>
            <a:r>
              <a:rPr lang="en-US" sz="2500" dirty="0"/>
              <a:t>, D. </a:t>
            </a:r>
            <a:r>
              <a:rPr lang="en-US" sz="2500" dirty="0" err="1"/>
              <a:t>Testi</a:t>
            </a:r>
            <a:r>
              <a:rPr lang="en-US" sz="2500" dirty="0"/>
              <a:t>, and A. F. </a:t>
            </a:r>
            <a:r>
              <a:rPr lang="en-US" sz="2500" dirty="0" err="1"/>
              <a:t>Frangi</a:t>
            </a:r>
            <a:r>
              <a:rPr lang="en-US" sz="2500" dirty="0"/>
              <a:t>, Support for </a:t>
            </a:r>
            <a:r>
              <a:rPr lang="en-US" sz="2500" dirty="0" err="1"/>
              <a:t>Taverna</a:t>
            </a:r>
            <a:r>
              <a:rPr lang="en-US" sz="2500" dirty="0"/>
              <a:t> Workflows in the VPH-Share Cloud Platform, </a:t>
            </a:r>
            <a:r>
              <a:rPr lang="en-US" sz="2500" i="1" dirty="0"/>
              <a:t>to be published</a:t>
            </a:r>
            <a:r>
              <a:rPr lang="en-US" sz="2500" dirty="0"/>
              <a:t>  in Computer Methods and Programs in Biomedicine</a:t>
            </a:r>
          </a:p>
          <a:p>
            <a:pPr marL="528409" indent="-528409">
              <a:buFont typeface="Courier New" panose="02070309020205020404" pitchFamily="49" charset="0"/>
              <a:buChar char="o"/>
            </a:pPr>
            <a:r>
              <a:rPr lang="en-US" sz="2500" dirty="0"/>
              <a:t>Web resources: </a:t>
            </a:r>
            <a:r>
              <a:rPr lang="en-US" sz="2500" i="1" dirty="0"/>
              <a:t>http://www.eurvalve.eu</a:t>
            </a:r>
            <a:r>
              <a:rPr lang="en-US" sz="2500" dirty="0"/>
              <a:t> (Project </a:t>
            </a:r>
            <a:r>
              <a:rPr lang="pl-PL" sz="2500" dirty="0"/>
              <a:t>w</a:t>
            </a:r>
            <a:r>
              <a:rPr lang="en-US" sz="2500" dirty="0" err="1"/>
              <a:t>eb</a:t>
            </a:r>
            <a:r>
              <a:rPr lang="pl-PL" sz="2500" dirty="0"/>
              <a:t>s</a:t>
            </a:r>
            <a:r>
              <a:rPr lang="en-US" sz="2500" dirty="0" err="1"/>
              <a:t>ite</a:t>
            </a:r>
            <a:r>
              <a:rPr lang="en-US" sz="2500" dirty="0"/>
              <a:t>), </a:t>
            </a:r>
            <a:r>
              <a:rPr lang="en-US" sz="2500" i="1" dirty="0"/>
              <a:t>https://valve.cyfronet.pl</a:t>
            </a:r>
            <a:r>
              <a:rPr lang="en-US" sz="2500" dirty="0"/>
              <a:t> (</a:t>
            </a:r>
            <a:r>
              <a:rPr lang="en-US" sz="2500" dirty="0" err="1"/>
              <a:t>EurValve</a:t>
            </a:r>
            <a:r>
              <a:rPr lang="en-US" sz="2500" dirty="0"/>
              <a:t> Portal), </a:t>
            </a:r>
            <a:r>
              <a:rPr lang="en-US" sz="2500" i="1" dirty="0"/>
              <a:t>https://files.valve.cyfronet.pl</a:t>
            </a:r>
            <a:r>
              <a:rPr lang="en-US" sz="2500" dirty="0"/>
              <a:t> (</a:t>
            </a:r>
            <a:r>
              <a:rPr lang="en-US" sz="2500" dirty="0" err="1"/>
              <a:t>EurValve</a:t>
            </a:r>
            <a:r>
              <a:rPr lang="en-US" sz="2500" dirty="0"/>
              <a:t> File Store)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221221" y="8756824"/>
            <a:ext cx="10023062" cy="6563212"/>
          </a:xfrm>
          <a:prstGeom prst="rect">
            <a:avLst/>
          </a:prstGeom>
          <a:noFill/>
        </p:spPr>
        <p:txBody>
          <a:bodyPr wrap="square" lIns="281818" tIns="140909" rIns="281818" bIns="140909" rtlCol="0">
            <a:spAutoFit/>
          </a:bodyPr>
          <a:lstStyle/>
          <a:p>
            <a:r>
              <a:rPr lang="pl-PL" sz="3700" b="1" dirty="0" smtClean="0"/>
              <a:t>1. </a:t>
            </a:r>
            <a:r>
              <a:rPr lang="en-US" sz="3700" b="1" dirty="0" smtClean="0"/>
              <a:t>Objectives</a:t>
            </a:r>
            <a:endParaRPr lang="en-US" sz="3700" b="1" dirty="0"/>
          </a:p>
          <a:p>
            <a:pPr>
              <a:spcBef>
                <a:spcPts val="1849"/>
              </a:spcBef>
            </a:pPr>
            <a:r>
              <a:rPr lang="en-US" sz="3100" i="1" dirty="0"/>
              <a:t>To develop and provide the necessary infrastructure to</a:t>
            </a:r>
            <a:r>
              <a:rPr lang="en-US" sz="3100" dirty="0"/>
              <a:t> </a:t>
            </a:r>
          </a:p>
          <a:p>
            <a:pPr marL="528409" indent="-528409">
              <a:buFont typeface="Courier New" panose="02070309020205020404" pitchFamily="49" charset="0"/>
              <a:buChar char="o"/>
            </a:pPr>
            <a:r>
              <a:rPr lang="en-US" sz="3100" dirty="0"/>
              <a:t>Collect, represent, annotate and publish data </a:t>
            </a:r>
          </a:p>
          <a:p>
            <a:pPr marL="528409" indent="-528409">
              <a:buFont typeface="Courier New" panose="02070309020205020404" pitchFamily="49" charset="0"/>
              <a:buChar char="o"/>
            </a:pPr>
            <a:r>
              <a:rPr lang="en-US" sz="3100" dirty="0"/>
              <a:t>Store and grant secure access to all necessary data</a:t>
            </a:r>
          </a:p>
          <a:p>
            <a:pPr marL="528409" indent="-528409">
              <a:buFont typeface="Courier New" panose="02070309020205020404" pitchFamily="49" charset="0"/>
              <a:buChar char="o"/>
            </a:pPr>
            <a:r>
              <a:rPr lang="en-US" sz="3100" dirty="0"/>
              <a:t>Execute the models in the most appropriate computational infrastructure</a:t>
            </a:r>
          </a:p>
          <a:p>
            <a:pPr marL="528409" indent="-528409">
              <a:buFont typeface="Courier New" panose="02070309020205020404" pitchFamily="49" charset="0"/>
              <a:buChar char="o"/>
            </a:pPr>
            <a:r>
              <a:rPr lang="en-US" sz="3100" dirty="0"/>
              <a:t>Support real-time multiscale visualization</a:t>
            </a:r>
          </a:p>
          <a:p>
            <a:pPr marL="528409" indent="-528409">
              <a:buFont typeface="Courier New" panose="02070309020205020404" pitchFamily="49" charset="0"/>
              <a:buChar char="o"/>
            </a:pPr>
            <a:r>
              <a:rPr lang="en-US" sz="3100" dirty="0"/>
              <a:t>Process encrypted data in public clouds</a:t>
            </a:r>
          </a:p>
          <a:p>
            <a:pPr>
              <a:spcBef>
                <a:spcPts val="1849"/>
              </a:spcBef>
            </a:pPr>
            <a:r>
              <a:rPr lang="en-US" sz="3100" i="1" dirty="0"/>
              <a:t>To deploy and operate the infrastructure, ensuring</a:t>
            </a:r>
          </a:p>
          <a:p>
            <a:pPr marL="528409" indent="-528409">
              <a:buFont typeface="Courier New" panose="02070309020205020404" pitchFamily="49" charset="0"/>
              <a:buChar char="o"/>
            </a:pPr>
            <a:r>
              <a:rPr lang="en-US" sz="3100" dirty="0"/>
              <a:t>Quality of deployed software component</a:t>
            </a:r>
            <a:r>
              <a:rPr lang="pl-PL" sz="3100" dirty="0"/>
              <a:t>s</a:t>
            </a:r>
            <a:endParaRPr lang="en-US" sz="3100" dirty="0"/>
          </a:p>
          <a:p>
            <a:pPr marL="528409" indent="-528409">
              <a:buFont typeface="Courier New" panose="02070309020205020404" pitchFamily="49" charset="0"/>
              <a:buChar char="o"/>
            </a:pPr>
            <a:r>
              <a:rPr lang="en-US" sz="3100" dirty="0"/>
              <a:t>Quality of service, including such aspects as availability,</a:t>
            </a:r>
            <a:br>
              <a:rPr lang="en-US" sz="3100" dirty="0"/>
            </a:br>
            <a:r>
              <a:rPr lang="en-US" sz="3100" dirty="0"/>
              <a:t>responsiveness and cost efficiency</a:t>
            </a:r>
          </a:p>
        </p:txBody>
      </p:sp>
      <p:sp>
        <p:nvSpPr>
          <p:cNvPr id="12" name="pole tekstowe 11"/>
          <p:cNvSpPr txBox="1"/>
          <p:nvPr/>
        </p:nvSpPr>
        <p:spPr>
          <a:xfrm>
            <a:off x="188461" y="15360098"/>
            <a:ext cx="4978809" cy="853957"/>
          </a:xfrm>
          <a:prstGeom prst="rect">
            <a:avLst/>
          </a:prstGeom>
          <a:noFill/>
        </p:spPr>
        <p:txBody>
          <a:bodyPr wrap="none" lIns="281818" tIns="140909" rIns="281818" bIns="140909" rtlCol="0">
            <a:spAutoFit/>
          </a:bodyPr>
          <a:lstStyle/>
          <a:p>
            <a:r>
              <a:rPr lang="pl-PL" sz="3700" b="1" dirty="0" smtClean="0"/>
              <a:t>3. </a:t>
            </a:r>
            <a:r>
              <a:rPr lang="en-US" sz="3700" b="1" dirty="0" smtClean="0"/>
              <a:t>Architecture</a:t>
            </a:r>
            <a:r>
              <a:rPr lang="pl-PL" sz="3700" b="1" dirty="0" smtClean="0"/>
              <a:t> </a:t>
            </a:r>
            <a:r>
              <a:rPr lang="pl-PL" sz="3700" b="1" dirty="0"/>
              <a:t>of MEE</a:t>
            </a:r>
            <a:endParaRPr lang="en-US" sz="3700" b="1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10693400" y="12498679"/>
            <a:ext cx="4574980" cy="4516498"/>
          </a:xfrm>
          <a:prstGeom prst="rect">
            <a:avLst/>
          </a:prstGeom>
          <a:noFill/>
        </p:spPr>
        <p:txBody>
          <a:bodyPr wrap="none" lIns="281818" tIns="140909" rIns="281818" bIns="140909" rtlCol="0">
            <a:spAutoFit/>
          </a:bodyPr>
          <a:lstStyle/>
          <a:p>
            <a:pPr marL="528409" indent="-528409">
              <a:spcBef>
                <a:spcPts val="1849"/>
              </a:spcBef>
              <a:buFont typeface="Courier New" panose="02070309020205020404" pitchFamily="49" charset="0"/>
              <a:buChar char="o"/>
            </a:pPr>
            <a:r>
              <a:rPr lang="en-US" sz="2500" dirty="0"/>
              <a:t>Policy Decision Point (PDP)</a:t>
            </a:r>
            <a:br>
              <a:rPr lang="en-US" sz="2500" dirty="0"/>
            </a:br>
            <a:r>
              <a:rPr lang="en-US" sz="2500" dirty="0"/>
              <a:t>available as a service</a:t>
            </a:r>
          </a:p>
          <a:p>
            <a:pPr marL="528409" indent="-528409">
              <a:buFont typeface="Courier New" panose="02070309020205020404" pitchFamily="49" charset="0"/>
              <a:buChar char="o"/>
            </a:pPr>
            <a:r>
              <a:rPr lang="en-US" sz="2500" dirty="0"/>
              <a:t>GUI for configuring</a:t>
            </a:r>
            <a:br>
              <a:rPr lang="en-US" sz="2500" dirty="0"/>
            </a:br>
            <a:r>
              <a:rPr lang="en-US" sz="2500" dirty="0"/>
              <a:t>resource permissions</a:t>
            </a:r>
          </a:p>
          <a:p>
            <a:pPr marL="528409" indent="-528409">
              <a:buFont typeface="Courier New" panose="02070309020205020404" pitchFamily="49" charset="0"/>
              <a:buChar char="o"/>
            </a:pPr>
            <a:r>
              <a:rPr lang="en-US" sz="2500" dirty="0"/>
              <a:t>JWT tokens used</a:t>
            </a:r>
          </a:p>
          <a:p>
            <a:pPr marL="528409" indent="-528409">
              <a:buFont typeface="Courier New" panose="02070309020205020404" pitchFamily="49" charset="0"/>
              <a:buChar char="o"/>
            </a:pPr>
            <a:r>
              <a:rPr lang="en-US" sz="2500" dirty="0"/>
              <a:t>Policy Enforcement</a:t>
            </a:r>
            <a:br>
              <a:rPr lang="en-US" sz="2500" dirty="0"/>
            </a:br>
            <a:r>
              <a:rPr lang="en-US" sz="2500" dirty="0"/>
              <a:t>Point implemented</a:t>
            </a:r>
            <a:br>
              <a:rPr lang="en-US" sz="2500" dirty="0"/>
            </a:br>
            <a:r>
              <a:rPr lang="en-US" sz="2500" dirty="0"/>
              <a:t>as an Nginx module</a:t>
            </a:r>
          </a:p>
          <a:p>
            <a:pPr marL="528409" indent="-528409">
              <a:buFont typeface="Courier New" panose="02070309020205020404" pitchFamily="49" charset="0"/>
              <a:buChar char="o"/>
            </a:pPr>
            <a:r>
              <a:rPr lang="en-US" sz="2500" dirty="0"/>
              <a:t>Fine-grained data</a:t>
            </a:r>
            <a:br>
              <a:rPr lang="en-US" sz="2500" dirty="0"/>
            </a:br>
            <a:r>
              <a:rPr lang="en-US" sz="2500" dirty="0"/>
              <a:t>security (policies based</a:t>
            </a:r>
            <a:br>
              <a:rPr lang="en-US" sz="2500" dirty="0"/>
            </a:br>
            <a:r>
              <a:rPr lang="en-US" sz="2500" dirty="0"/>
              <a:t>on access methods)</a:t>
            </a:r>
          </a:p>
        </p:txBody>
      </p:sp>
      <p:sp>
        <p:nvSpPr>
          <p:cNvPr id="14" name="pole tekstowe 13"/>
          <p:cNvSpPr txBox="1"/>
          <p:nvPr/>
        </p:nvSpPr>
        <p:spPr>
          <a:xfrm>
            <a:off x="10693400" y="21740593"/>
            <a:ext cx="10568410" cy="4845068"/>
          </a:xfrm>
          <a:prstGeom prst="rect">
            <a:avLst/>
          </a:prstGeom>
          <a:noFill/>
        </p:spPr>
        <p:txBody>
          <a:bodyPr wrap="square" lIns="281818" tIns="140909" rIns="281818" bIns="140909" rtlCol="0">
            <a:spAutoFit/>
          </a:bodyPr>
          <a:lstStyle/>
          <a:p>
            <a:r>
              <a:rPr lang="pl-PL" sz="3700" b="1" dirty="0" smtClean="0"/>
              <a:t>6. </a:t>
            </a:r>
            <a:r>
              <a:rPr lang="pl-PL" sz="3700" b="1" dirty="0" err="1" smtClean="0"/>
              <a:t>Summary</a:t>
            </a:r>
            <a:endParaRPr lang="en-US" sz="3700" b="1" dirty="0"/>
          </a:p>
          <a:p>
            <a:pPr marL="528409" indent="-528409">
              <a:spcBef>
                <a:spcPts val="1541"/>
              </a:spcBef>
              <a:buFont typeface="Courier New" panose="02070309020205020404" pitchFamily="49" charset="0"/>
              <a:buChar char="o"/>
            </a:pPr>
            <a:r>
              <a:rPr lang="en-US" sz="3100" dirty="0"/>
              <a:t>Detailed requirements </a:t>
            </a:r>
            <a:r>
              <a:rPr lang="pl-PL" sz="3100" dirty="0"/>
              <a:t>formulated </a:t>
            </a:r>
            <a:r>
              <a:rPr lang="en-US" sz="3100" dirty="0"/>
              <a:t>and state-of-the-art in</a:t>
            </a:r>
            <a:r>
              <a:rPr lang="pl-PL" sz="3100" dirty="0"/>
              <a:t/>
            </a:r>
            <a:br>
              <a:rPr lang="pl-PL" sz="3100" dirty="0"/>
            </a:br>
            <a:r>
              <a:rPr lang="en-US" sz="3100" dirty="0"/>
              <a:t>the area of </a:t>
            </a:r>
            <a:r>
              <a:rPr lang="en-US" sz="3100" dirty="0" err="1"/>
              <a:t>valvular</a:t>
            </a:r>
            <a:r>
              <a:rPr lang="en-US" sz="3100" dirty="0"/>
              <a:t> diseases</a:t>
            </a:r>
            <a:r>
              <a:rPr lang="pl-PL" sz="3100" dirty="0"/>
              <a:t> analyzed</a:t>
            </a:r>
            <a:endParaRPr lang="en-US" sz="3100" dirty="0"/>
          </a:p>
          <a:p>
            <a:pPr marL="528409" indent="-528409">
              <a:buFont typeface="Courier New" panose="02070309020205020404" pitchFamily="49" charset="0"/>
              <a:buChar char="o"/>
            </a:pPr>
            <a:r>
              <a:rPr lang="en-US" sz="3100" dirty="0"/>
              <a:t>Detailed design recommendations relating  to model-based research environments established</a:t>
            </a:r>
          </a:p>
          <a:p>
            <a:pPr marL="528409" indent="-528409">
              <a:buFont typeface="Courier New" panose="02070309020205020404" pitchFamily="49" charset="0"/>
              <a:buChar char="o"/>
            </a:pPr>
            <a:r>
              <a:rPr lang="en-US" sz="3100" dirty="0"/>
              <a:t>Prototypes of the Model Execution Environment</a:t>
            </a:r>
            <a:r>
              <a:rPr lang="pl-PL" sz="3100" dirty="0"/>
              <a:t>, with</a:t>
            </a:r>
            <a:r>
              <a:rPr lang="en-US" sz="3100" dirty="0"/>
              <a:t> supporting File Store and Integrated Security components </a:t>
            </a:r>
            <a:r>
              <a:rPr lang="pl-PL" sz="3100" dirty="0"/>
              <a:t>facilitating </a:t>
            </a:r>
            <a:r>
              <a:rPr lang="en-US" sz="3100" dirty="0"/>
              <a:t>simulations </a:t>
            </a:r>
            <a:r>
              <a:rPr lang="pl-PL" sz="3100" dirty="0"/>
              <a:t>with the aim to </a:t>
            </a:r>
            <a:r>
              <a:rPr lang="en-US" sz="3100" dirty="0"/>
              <a:t>develop decision support systems for heart diseases</a:t>
            </a:r>
          </a:p>
        </p:txBody>
      </p:sp>
      <p:sp>
        <p:nvSpPr>
          <p:cNvPr id="19" name="pole tekstowe 18"/>
          <p:cNvSpPr txBox="1"/>
          <p:nvPr/>
        </p:nvSpPr>
        <p:spPr>
          <a:xfrm>
            <a:off x="10693402" y="8756825"/>
            <a:ext cx="10593199" cy="2993004"/>
          </a:xfrm>
          <a:prstGeom prst="rect">
            <a:avLst/>
          </a:prstGeom>
          <a:noFill/>
        </p:spPr>
        <p:txBody>
          <a:bodyPr wrap="square" lIns="281818" tIns="140909" rIns="281818" bIns="140909" rtlCol="0">
            <a:spAutoFit/>
          </a:bodyPr>
          <a:lstStyle/>
          <a:p>
            <a:r>
              <a:rPr lang="pl-PL" sz="3700" b="1" dirty="0" smtClean="0"/>
              <a:t>2. </a:t>
            </a:r>
            <a:r>
              <a:rPr lang="en-US" sz="3700" b="1" dirty="0" smtClean="0"/>
              <a:t>Simulation </a:t>
            </a:r>
            <a:r>
              <a:rPr lang="en-US" sz="3700" b="1" dirty="0"/>
              <a:t>Pipeline</a:t>
            </a:r>
          </a:p>
          <a:p>
            <a:pPr algn="just">
              <a:spcBef>
                <a:spcPts val="1849"/>
              </a:spcBef>
            </a:pPr>
            <a:r>
              <a:rPr lang="en-US" sz="3100" i="1" dirty="0"/>
              <a:t>The envisioned data flow consists of steps involving image segmentation, proteomics analysis and literature mining to construct system models which</a:t>
            </a:r>
            <a:r>
              <a:rPr lang="pl-PL" sz="3100" i="1" dirty="0"/>
              <a:t>,</a:t>
            </a:r>
            <a:r>
              <a:rPr lang="en-US" sz="3100" i="1" dirty="0"/>
              <a:t> in turn</a:t>
            </a:r>
            <a:r>
              <a:rPr lang="pl-PL" sz="3100" i="1" dirty="0"/>
              <a:t>,</a:t>
            </a:r>
            <a:r>
              <a:rPr lang="en-US" sz="3100" i="1" dirty="0"/>
              <a:t> </a:t>
            </a:r>
            <a:r>
              <a:rPr lang="pl-PL" sz="3100" i="1" dirty="0"/>
              <a:t>enable </a:t>
            </a:r>
            <a:r>
              <a:rPr lang="en-US" sz="3100" i="1" dirty="0"/>
              <a:t>building reduced order models </a:t>
            </a:r>
            <a:r>
              <a:rPr lang="pl-PL" sz="3100" i="1" dirty="0"/>
              <a:t>as </a:t>
            </a:r>
            <a:r>
              <a:rPr lang="en-US" sz="3100" i="1" dirty="0"/>
              <a:t>the knowledge base for the DSS</a:t>
            </a:r>
            <a:r>
              <a:rPr lang="pl-PL" sz="3100" i="1" dirty="0"/>
              <a:t>.</a:t>
            </a:r>
            <a:endParaRPr lang="en-US" sz="3100" i="1" dirty="0"/>
          </a:p>
        </p:txBody>
      </p:sp>
      <p:sp>
        <p:nvSpPr>
          <p:cNvPr id="21" name="pole tekstowe 20"/>
          <p:cNvSpPr txBox="1"/>
          <p:nvPr/>
        </p:nvSpPr>
        <p:spPr>
          <a:xfrm>
            <a:off x="139167" y="4867634"/>
            <a:ext cx="21147435" cy="3669083"/>
          </a:xfrm>
          <a:prstGeom prst="rect">
            <a:avLst/>
          </a:prstGeom>
          <a:noFill/>
        </p:spPr>
        <p:txBody>
          <a:bodyPr wrap="square" lIns="281818" tIns="140909" rIns="281818" bIns="140909" rtlCol="0">
            <a:spAutoFit/>
          </a:bodyPr>
          <a:lstStyle/>
          <a:p>
            <a:pPr algn="just"/>
            <a:r>
              <a:rPr lang="en-US" sz="3700" i="1" dirty="0">
                <a:solidFill>
                  <a:schemeClr val="tx2">
                    <a:lumMod val="75000"/>
                  </a:schemeClr>
                </a:solidFill>
              </a:rPr>
              <a:t>Investigations leading to practical implementations of personalized medicine are challenging. The main goal of the </a:t>
            </a:r>
            <a:r>
              <a:rPr lang="en-US" sz="3700" i="1" dirty="0" err="1">
                <a:solidFill>
                  <a:schemeClr val="tx2">
                    <a:lumMod val="75000"/>
                  </a:schemeClr>
                </a:solidFill>
              </a:rPr>
              <a:t>EurValve</a:t>
            </a:r>
            <a:r>
              <a:rPr lang="en-US" sz="3700" i="1" dirty="0">
                <a:solidFill>
                  <a:schemeClr val="tx2">
                    <a:lumMod val="75000"/>
                  </a:schemeClr>
                </a:solidFill>
              </a:rPr>
              <a:t> project is to combine a set of complex modeling tools to deliver a workflow which will enable evaluation of medical prospects and outlook for individual patients presented with cardiovascular symptoms suggesting </a:t>
            </a:r>
            <a:r>
              <a:rPr lang="pl-PL" sz="3700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sz="3700" i="1" dirty="0" err="1">
                <a:solidFill>
                  <a:schemeClr val="tx2">
                    <a:lumMod val="75000"/>
                  </a:schemeClr>
                </a:solidFill>
              </a:rPr>
              <a:t>alvular</a:t>
            </a:r>
            <a:r>
              <a:rPr lang="en-US" sz="3700" i="1" dirty="0">
                <a:solidFill>
                  <a:schemeClr val="tx2">
                    <a:lumMod val="75000"/>
                  </a:schemeClr>
                </a:solidFill>
              </a:rPr>
              <a:t> heart disease. This research should result</a:t>
            </a:r>
            <a:r>
              <a:rPr lang="pl-PL" sz="37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700" i="1" dirty="0">
                <a:solidFill>
                  <a:schemeClr val="tx2">
                    <a:lumMod val="75000"/>
                  </a:schemeClr>
                </a:solidFill>
              </a:rPr>
              <a:t>in a decision support system (DSS) which can be applied in clinical practice. This research activity requires a dedicated problem solving environment </a:t>
            </a:r>
            <a:r>
              <a:rPr lang="pl-PL" sz="3700" i="1" dirty="0">
                <a:solidFill>
                  <a:schemeClr val="tx2">
                    <a:lumMod val="75000"/>
                  </a:schemeClr>
                </a:solidFill>
              </a:rPr>
              <a:t>which we refer to as </a:t>
            </a:r>
            <a:r>
              <a:rPr lang="en-US" sz="3700" i="1" dirty="0">
                <a:solidFill>
                  <a:schemeClr val="tx2">
                    <a:lumMod val="75000"/>
                  </a:schemeClr>
                </a:solidFill>
              </a:rPr>
              <a:t>the Model Execution Environment (MEE).</a:t>
            </a:r>
          </a:p>
        </p:txBody>
      </p:sp>
      <p:sp>
        <p:nvSpPr>
          <p:cNvPr id="30" name="pole tekstowe 29"/>
          <p:cNvSpPr txBox="1"/>
          <p:nvPr/>
        </p:nvSpPr>
        <p:spPr>
          <a:xfrm>
            <a:off x="10693400" y="17120971"/>
            <a:ext cx="4381531" cy="4008667"/>
          </a:xfrm>
          <a:prstGeom prst="rect">
            <a:avLst/>
          </a:prstGeom>
          <a:noFill/>
        </p:spPr>
        <p:txBody>
          <a:bodyPr wrap="none" lIns="281818" tIns="140909" rIns="281818" bIns="140909" rtlCol="0">
            <a:spAutoFit/>
          </a:bodyPr>
          <a:lstStyle/>
          <a:p>
            <a:r>
              <a:rPr lang="pl-PL" sz="3700" b="1" dirty="0" smtClean="0"/>
              <a:t>5. </a:t>
            </a:r>
            <a:r>
              <a:rPr lang="en-US" sz="3700" b="1" dirty="0" smtClean="0"/>
              <a:t>File </a:t>
            </a:r>
            <a:r>
              <a:rPr lang="en-US" sz="3700" b="1" dirty="0"/>
              <a:t>Store</a:t>
            </a:r>
          </a:p>
          <a:p>
            <a:pPr marL="528409" indent="-528409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500" dirty="0"/>
              <a:t>WebDAV standard</a:t>
            </a:r>
            <a:br>
              <a:rPr lang="en-US" sz="2500" dirty="0"/>
            </a:br>
            <a:r>
              <a:rPr lang="en-US" sz="2500" dirty="0"/>
              <a:t>compliant</a:t>
            </a:r>
          </a:p>
          <a:p>
            <a:pPr marL="528409" indent="-528409">
              <a:buFont typeface="Courier New" panose="02070309020205020404" pitchFamily="49" charset="0"/>
              <a:buChar char="o"/>
            </a:pPr>
            <a:r>
              <a:rPr lang="en-US" sz="2500" dirty="0"/>
              <a:t>Accepts JWT token</a:t>
            </a:r>
            <a:br>
              <a:rPr lang="en-US" sz="2500" dirty="0"/>
            </a:br>
            <a:r>
              <a:rPr lang="en-US" sz="2500" dirty="0"/>
              <a:t>delegation</a:t>
            </a:r>
          </a:p>
          <a:p>
            <a:pPr marL="528409" indent="-528409">
              <a:buFont typeface="Courier New" panose="02070309020205020404" pitchFamily="49" charset="0"/>
              <a:buChar char="o"/>
            </a:pPr>
            <a:r>
              <a:rPr lang="en-US" sz="2500" dirty="0"/>
              <a:t>Access fully customizable</a:t>
            </a:r>
            <a:br>
              <a:rPr lang="en-US" sz="2500" dirty="0"/>
            </a:br>
            <a:r>
              <a:rPr lang="en-US" sz="2500" dirty="0"/>
              <a:t>by data owners</a:t>
            </a:r>
          </a:p>
          <a:p>
            <a:pPr marL="528409" indent="-528409">
              <a:buFont typeface="Courier New" panose="02070309020205020404" pitchFamily="49" charset="0"/>
              <a:buChar char="o"/>
            </a:pPr>
            <a:r>
              <a:rPr lang="en-US" sz="2500" dirty="0"/>
              <a:t>Provides </a:t>
            </a:r>
            <a:r>
              <a:rPr lang="pl-PL" sz="2500" dirty="0"/>
              <a:t>a </a:t>
            </a:r>
            <a:r>
              <a:rPr lang="en-US" sz="2500" dirty="0" smtClean="0"/>
              <a:t>web-based</a:t>
            </a:r>
            <a:r>
              <a:rPr lang="pl-PL" sz="2500" dirty="0"/>
              <a:t/>
            </a:r>
            <a:br>
              <a:rPr lang="pl-PL" sz="2500" dirty="0"/>
            </a:br>
            <a:r>
              <a:rPr lang="en-US" sz="2500" dirty="0" smtClean="0"/>
              <a:t>file </a:t>
            </a:r>
            <a:r>
              <a:rPr lang="en-US" sz="2500" dirty="0"/>
              <a:t>browser</a:t>
            </a: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1824" y="28965255"/>
            <a:ext cx="1933946" cy="930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21716" y="28853104"/>
            <a:ext cx="731224" cy="1310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5452" y="12204036"/>
            <a:ext cx="6287632" cy="4480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47" y="16086505"/>
            <a:ext cx="9920035" cy="827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pole tekstowe 36"/>
          <p:cNvSpPr txBox="1"/>
          <p:nvPr/>
        </p:nvSpPr>
        <p:spPr>
          <a:xfrm>
            <a:off x="10554241" y="11838353"/>
            <a:ext cx="10593199" cy="846711"/>
          </a:xfrm>
          <a:prstGeom prst="rect">
            <a:avLst/>
          </a:prstGeom>
          <a:noFill/>
        </p:spPr>
        <p:txBody>
          <a:bodyPr wrap="square" lIns="281818" tIns="140909" rIns="281818" bIns="140909" rtlCol="0">
            <a:spAutoFit/>
          </a:bodyPr>
          <a:lstStyle/>
          <a:p>
            <a:r>
              <a:rPr lang="pl-PL" sz="3700" b="1" dirty="0" smtClean="0"/>
              <a:t>4. Security</a:t>
            </a:r>
            <a:endParaRPr lang="en-US" sz="3700" b="1" dirty="0"/>
          </a:p>
        </p:txBody>
      </p:sp>
      <p:sp>
        <p:nvSpPr>
          <p:cNvPr id="38" name="pole tekstowe 37"/>
          <p:cNvSpPr txBox="1"/>
          <p:nvPr/>
        </p:nvSpPr>
        <p:spPr>
          <a:xfrm>
            <a:off x="6" y="24453093"/>
            <a:ext cx="10468835" cy="2208174"/>
          </a:xfrm>
          <a:prstGeom prst="rect">
            <a:avLst/>
          </a:prstGeom>
          <a:noFill/>
        </p:spPr>
        <p:txBody>
          <a:bodyPr wrap="square" lIns="281818" tIns="140909" rIns="281818" bIns="140909" rtlCol="0">
            <a:spAutoFit/>
          </a:bodyPr>
          <a:lstStyle/>
          <a:p>
            <a:pPr marL="528409" indent="-528409">
              <a:spcBef>
                <a:spcPts val="1849"/>
              </a:spcBef>
              <a:buFont typeface="Courier New" panose="02070309020205020404" pitchFamily="49" charset="0"/>
              <a:buChar char="o"/>
            </a:pPr>
            <a:r>
              <a:rPr lang="en-US" sz="2500" dirty="0"/>
              <a:t>Various access methods (GUI, CLI, scripting) via secure REST APIs</a:t>
            </a:r>
          </a:p>
          <a:p>
            <a:pPr marL="528409" indent="-528409">
              <a:buFont typeface="Courier New" panose="02070309020205020404" pitchFamily="49" charset="0"/>
              <a:buChar char="o"/>
            </a:pPr>
            <a:r>
              <a:rPr lang="en-US" sz="2500" dirty="0"/>
              <a:t>Built on top of the robust Atmosphere platform</a:t>
            </a:r>
          </a:p>
          <a:p>
            <a:pPr marL="528409" indent="-528409">
              <a:buFont typeface="Courier New" panose="02070309020205020404" pitchFamily="49" charset="0"/>
              <a:buChar char="o"/>
            </a:pPr>
            <a:r>
              <a:rPr lang="en-US" sz="2500" dirty="0"/>
              <a:t>Uses a selection of middleware services t</a:t>
            </a:r>
            <a:r>
              <a:rPr lang="pl-PL" sz="2500" dirty="0"/>
              <a:t>o</a:t>
            </a:r>
            <a:r>
              <a:rPr lang="en-US" sz="2500" dirty="0"/>
              <a:t> submit computation</a:t>
            </a:r>
          </a:p>
          <a:p>
            <a:pPr marL="528409" indent="-528409">
              <a:buFont typeface="Courier New" panose="02070309020205020404" pitchFamily="49" charset="0"/>
              <a:buChar char="o"/>
            </a:pPr>
            <a:r>
              <a:rPr lang="en-US" sz="2500" dirty="0"/>
              <a:t>HPC, private and public cloud </a:t>
            </a:r>
            <a:r>
              <a:rPr lang="en-US" sz="2500" dirty="0" smtClean="0"/>
              <a:t>resources</a:t>
            </a:r>
            <a:r>
              <a:rPr lang="pl-PL" sz="2500" dirty="0" smtClean="0"/>
              <a:t/>
            </a:r>
            <a:br>
              <a:rPr lang="pl-PL" sz="2500" dirty="0" smtClean="0"/>
            </a:br>
            <a:r>
              <a:rPr lang="en-US" sz="2500" dirty="0" smtClean="0"/>
              <a:t>with </a:t>
            </a:r>
            <a:r>
              <a:rPr lang="en-US" sz="2500" dirty="0"/>
              <a:t>advanced visualization</a:t>
            </a:r>
          </a:p>
        </p:txBody>
      </p:sp>
      <p:pic>
        <p:nvPicPr>
          <p:cNvPr id="16" name="Obraz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8380" y="17220739"/>
            <a:ext cx="5754701" cy="4200462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28" y="25632087"/>
            <a:ext cx="3503602" cy="1029180"/>
          </a:xfrm>
          <a:prstGeom prst="rect">
            <a:avLst/>
          </a:prstGeom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21" y="2578312"/>
            <a:ext cx="1938964" cy="1727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56" y="28847713"/>
            <a:ext cx="1625236" cy="125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4255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456</Words>
  <Application>Microsoft Office PowerPoint</Application>
  <PresentationFormat>Niestandardowy</PresentationFormat>
  <Paragraphs>44</Paragraphs>
  <Slides>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2" baseType="lpstr">
      <vt:lpstr>Motyw pakietu Office</vt:lpstr>
      <vt:lpstr>Prezentacja programu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none</dc:creator>
  <cp:lastModifiedBy>none</cp:lastModifiedBy>
  <cp:revision>42</cp:revision>
  <cp:lastPrinted>2016-10-23T08:19:37Z</cp:lastPrinted>
  <dcterms:created xsi:type="dcterms:W3CDTF">2016-10-19T17:50:39Z</dcterms:created>
  <dcterms:modified xsi:type="dcterms:W3CDTF">2016-10-23T19:12:34Z</dcterms:modified>
</cp:coreProperties>
</file>