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35" r:id="rId3"/>
    <p:sldId id="436" r:id="rId4"/>
    <p:sldId id="470" r:id="rId5"/>
    <p:sldId id="464" r:id="rId6"/>
    <p:sldId id="442" r:id="rId7"/>
    <p:sldId id="461" r:id="rId8"/>
    <p:sldId id="462" r:id="rId9"/>
    <p:sldId id="469" r:id="rId10"/>
    <p:sldId id="471" r:id="rId11"/>
    <p:sldId id="457" r:id="rId12"/>
    <p:sldId id="453" r:id="rId13"/>
    <p:sldId id="450" r:id="rId14"/>
    <p:sldId id="459" r:id="rId15"/>
    <p:sldId id="460" r:id="rId16"/>
    <p:sldId id="448" r:id="rId17"/>
    <p:sldId id="465" r:id="rId18"/>
    <p:sldId id="455" r:id="rId19"/>
    <p:sldId id="456" r:id="rId20"/>
    <p:sldId id="466" r:id="rId21"/>
    <p:sldId id="467" r:id="rId22"/>
    <p:sldId id="468" r:id="rId23"/>
    <p:sldId id="426" r:id="rId24"/>
    <p:sldId id="443" r:id="rId25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E0ECDB-0C93-4AF4-8452-190BED98D505}">
          <p14:sldIdLst>
            <p14:sldId id="256"/>
            <p14:sldId id="435"/>
            <p14:sldId id="436"/>
            <p14:sldId id="470"/>
            <p14:sldId id="464"/>
            <p14:sldId id="442"/>
            <p14:sldId id="461"/>
            <p14:sldId id="462"/>
            <p14:sldId id="469"/>
            <p14:sldId id="471"/>
            <p14:sldId id="457"/>
            <p14:sldId id="453"/>
            <p14:sldId id="450"/>
          </p14:sldIdLst>
        </p14:section>
        <p14:section name="Untitled Section" id="{D8FA655D-D8CE-4CFA-92D8-A3F219B2133D}">
          <p14:sldIdLst>
            <p14:sldId id="459"/>
            <p14:sldId id="460"/>
            <p14:sldId id="448"/>
            <p14:sldId id="465"/>
            <p14:sldId id="455"/>
            <p14:sldId id="456"/>
            <p14:sldId id="466"/>
            <p14:sldId id="467"/>
            <p14:sldId id="468"/>
            <p14:sldId id="426"/>
            <p14:sldId id="44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CF7803"/>
    <a:srgbClr val="996633"/>
    <a:srgbClr val="A834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34587" autoAdjust="0"/>
    <p:restoredTop sz="95450" autoAdjust="0"/>
  </p:normalViewPr>
  <p:slideViewPr>
    <p:cSldViewPr snapToObjects="1">
      <p:cViewPr>
        <p:scale>
          <a:sx n="80" d="100"/>
          <a:sy n="80" d="100"/>
        </p:scale>
        <p:origin x="-79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8ED8128-71BF-48AF-9DA3-4EAA137CC5E7}" type="datetimeFigureOut">
              <a:rPr lang="es-ES"/>
              <a:pPr>
                <a:defRPr/>
              </a:pPr>
              <a:t>30/01/2017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E34AA28-0F91-4556-B447-48CD8FEDB7F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66661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FF9A492-EC41-4D3B-AE8C-A9C55A3C6D1A}" type="datetimeFigureOut">
              <a:rPr lang="en-GB"/>
              <a:pPr>
                <a:defRPr/>
              </a:pPr>
              <a:t>30/01/2017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6C97DD3-7A1E-437D-8518-174108021DC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7130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63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7872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s-ES" alt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A793F6-7650-4F9E-9012-9121B1CFBAAC}" type="slidenum">
              <a:rPr lang="en-GB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193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s-ES" alt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A793F6-7650-4F9E-9012-9121B1CFBAAC}" type="slidenum">
              <a:rPr lang="en-GB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19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Symbol zastępczy notatek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6" name="Symbol zastępczy numeru slajdu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CDB84DD-ED52-401E-A24B-29A9BE42624A}" type="slidenum">
              <a:rPr lang="en-GB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6785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Symbol zastępczy notatek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6" name="Symbol zastępczy numeru slajdu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CDB84DD-ED52-401E-A24B-29A9BE42624A}" type="slidenum">
              <a:rPr lang="en-GB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4678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obrazu slajd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Symbol zastępczy notatek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6" name="Symbol zastępczy numeru slajdu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CDB84DD-ED52-401E-A24B-29A9BE42624A}" type="slidenum">
              <a:rPr lang="en-GB" altLang="en-US" smtClean="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390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943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23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76401"/>
            <a:ext cx="2057400" cy="304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36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95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722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967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283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18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15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636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4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39863" y="24130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3" y="29763"/>
            <a:ext cx="1089583" cy="73494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7668344" y="6615417"/>
            <a:ext cx="1224136" cy="211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4ED9C510-15E0-442B-90E8-004B0F57896A}" type="slidenum">
              <a:rPr lang="en-US" sz="1000" smtClean="0"/>
              <a:pPr algn="r">
                <a:defRPr/>
              </a:pPr>
              <a:t>‹#›</a:t>
            </a:fld>
            <a:endParaRPr lang="en-US" sz="10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85786" y="6492306"/>
            <a:ext cx="7456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smtClean="0"/>
              <a:t>CS3 Workshop on Cloud Services for File </a:t>
            </a:r>
            <a:r>
              <a:rPr lang="en-US" sz="1000" b="1" i="1" dirty="0" err="1" smtClean="0"/>
              <a:t>Synchronisation</a:t>
            </a:r>
            <a:r>
              <a:rPr lang="en-US" sz="1000" b="1" i="1" dirty="0" smtClean="0"/>
              <a:t> and Sharing</a:t>
            </a:r>
            <a:r>
              <a:rPr lang="pl-PL" sz="1000" b="1" i="1" dirty="0" smtClean="0"/>
              <a:t>,</a:t>
            </a:r>
            <a:r>
              <a:rPr lang="pl-PL" sz="1000" b="1" i="1" baseline="0" dirty="0" smtClean="0"/>
              <a:t> </a:t>
            </a:r>
            <a:r>
              <a:rPr lang="en-US" sz="1000" dirty="0" err="1" smtClean="0"/>
              <a:t>SURFSara</a:t>
            </a:r>
            <a:r>
              <a:rPr lang="pl-PL" sz="1000" dirty="0" smtClean="0"/>
              <a:t>, </a:t>
            </a:r>
            <a:r>
              <a:rPr lang="en-US" sz="1000" dirty="0" smtClean="0"/>
              <a:t> Amsterdam</a:t>
            </a:r>
            <a:r>
              <a:rPr lang="pl-PL" sz="1000" dirty="0" smtClean="0"/>
              <a:t>,</a:t>
            </a:r>
            <a:r>
              <a:rPr lang="en-US" sz="1000" dirty="0" smtClean="0"/>
              <a:t> 30 Jan - 1 Feb 20</a:t>
            </a:r>
            <a:r>
              <a:rPr lang="pl-PL" sz="1000" dirty="0" smtClean="0"/>
              <a:t>, 2017</a:t>
            </a:r>
            <a:endParaRPr lang="en-US" sz="1000" dirty="0" smtClean="0"/>
          </a:p>
        </p:txBody>
      </p:sp>
      <p:pic>
        <p:nvPicPr>
          <p:cNvPr id="2" name="Obraz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436" y="29763"/>
            <a:ext cx="990804" cy="7679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ice.cyfronet.p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ice.cyfronet.pl/" TargetMode="External"/><Relationship Id="rId2" Type="http://schemas.openxmlformats.org/officeDocument/2006/relationships/hyperlink" Target="http://www.eurvalve.eu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ctrTitle"/>
          </p:nvPr>
        </p:nvSpPr>
        <p:spPr>
          <a:xfrm>
            <a:off x="502938" y="785794"/>
            <a:ext cx="8136904" cy="1470025"/>
          </a:xfrm>
        </p:spPr>
        <p:txBody>
          <a:bodyPr/>
          <a:lstStyle/>
          <a:p>
            <a:pPr eaLnBrk="1" hangingPunct="1"/>
            <a:r>
              <a:rPr lang="en-US" altLang="en-US" dirty="0"/>
              <a:t>Data Management System </a:t>
            </a:r>
            <a:r>
              <a:rPr lang="pl-PL" altLang="en-US" dirty="0" smtClean="0"/>
              <a:t/>
            </a:r>
            <a:br>
              <a:rPr lang="pl-PL" altLang="en-US" dirty="0" smtClean="0"/>
            </a:br>
            <a:r>
              <a:rPr lang="en-US" altLang="en-US" dirty="0" smtClean="0"/>
              <a:t>for </a:t>
            </a:r>
            <a:r>
              <a:rPr lang="en-US" altLang="en-US" dirty="0"/>
              <a:t>Investigation of Heart Valve Diseases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85786" y="2571744"/>
            <a:ext cx="7854056" cy="328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l-PL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Marian Bubak</a:t>
            </a:r>
            <a:r>
              <a:rPr lang="pl-PL" sz="2000" baseline="30000" dirty="0" smtClean="0"/>
              <a:t>1,2</a:t>
            </a:r>
            <a:r>
              <a:rPr lang="pl-PL" sz="2000" dirty="0" smtClean="0"/>
              <a:t>, </a:t>
            </a:r>
            <a:r>
              <a:rPr lang="pl-PL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Daniel Harężlak</a:t>
            </a:r>
            <a:r>
              <a:rPr lang="pl-PL" sz="2000" baseline="30000" dirty="0" smtClean="0"/>
              <a:t>2</a:t>
            </a:r>
            <a:r>
              <a:rPr lang="pl-PL" sz="2000" dirty="0" smtClean="0"/>
              <a:t>, </a:t>
            </a:r>
            <a:r>
              <a:rPr lang="pl-PL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Steven Wood</a:t>
            </a:r>
            <a:r>
              <a:rPr lang="pl-PL" sz="2000" baseline="30000" dirty="0" smtClean="0"/>
              <a:t>3</a:t>
            </a:r>
            <a:r>
              <a:rPr lang="pl-PL" sz="2000" dirty="0" smtClean="0"/>
              <a:t>,</a:t>
            </a:r>
            <a:r>
              <a:rPr lang="pl-PL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Tomasz</a:t>
            </a:r>
            <a:r>
              <a:rPr lang="pl-PL" sz="2000" dirty="0" smtClean="0"/>
              <a:t> </a:t>
            </a:r>
            <a:r>
              <a:rPr lang="pl-PL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Bartyński</a:t>
            </a:r>
            <a:r>
              <a:rPr lang="pl-PL" sz="2000" baseline="30000" dirty="0" smtClean="0"/>
              <a:t>2</a:t>
            </a:r>
            <a:r>
              <a:rPr lang="pl-PL" sz="2000" dirty="0" smtClean="0"/>
              <a:t>, </a:t>
            </a:r>
            <a:r>
              <a:rPr lang="pl-PL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Tomasz Gubala</a:t>
            </a:r>
            <a:r>
              <a:rPr lang="pl-PL" sz="2000" baseline="30000" dirty="0" smtClean="0"/>
              <a:t>2</a:t>
            </a:r>
            <a:r>
              <a:rPr lang="pl-PL" sz="2000" dirty="0" smtClean="0"/>
              <a:t>, </a:t>
            </a:r>
            <a:r>
              <a:rPr lang="pl-PL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Marek Kasztelnik</a:t>
            </a:r>
            <a:r>
              <a:rPr lang="pl-PL" sz="2000" baseline="30000" dirty="0" smtClean="0"/>
              <a:t>2</a:t>
            </a:r>
            <a:r>
              <a:rPr lang="pl-PL" sz="2000" dirty="0" smtClean="0"/>
              <a:t>, </a:t>
            </a:r>
            <a:r>
              <a:rPr lang="pl-PL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Maciej Malawski</a:t>
            </a:r>
            <a:r>
              <a:rPr lang="pl-PL" sz="2000" baseline="30000" dirty="0" smtClean="0"/>
              <a:t>1</a:t>
            </a:r>
            <a:r>
              <a:rPr lang="pl-PL" sz="2000" dirty="0" smtClean="0"/>
              <a:t>, </a:t>
            </a:r>
            <a:r>
              <a:rPr lang="pl-PL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Jan</a:t>
            </a:r>
            <a:r>
              <a:rPr lang="pl-PL" sz="2000" dirty="0" smtClean="0"/>
              <a:t> </a:t>
            </a:r>
            <a:r>
              <a:rPr lang="pl-PL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Meizner</a:t>
            </a:r>
            <a:r>
              <a:rPr lang="pl-PL" sz="2000" baseline="30000" dirty="0" smtClean="0"/>
              <a:t>2</a:t>
            </a:r>
            <a:r>
              <a:rPr lang="pl-PL" sz="2000" dirty="0" smtClean="0"/>
              <a:t>, </a:t>
            </a:r>
            <a:r>
              <a:rPr lang="pl-PL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Piotr Nowakowski</a:t>
            </a:r>
            <a:r>
              <a:rPr lang="pl-PL" sz="2000" baseline="30000" dirty="0" smtClean="0"/>
              <a:t>2</a:t>
            </a:r>
          </a:p>
          <a:p>
            <a:pPr eaLnBrk="1" hangingPunct="1"/>
            <a:endParaRPr lang="es-ES" alt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400" baseline="30000" dirty="0" smtClean="0"/>
              <a:t>1</a:t>
            </a:r>
            <a:r>
              <a:rPr lang="en-GB" sz="2400" dirty="0" smtClean="0"/>
              <a:t>Department of Computer Science, AGH Krakow, Poland</a:t>
            </a:r>
            <a:endParaRPr lang="pl-PL" sz="2400" dirty="0" smtClean="0"/>
          </a:p>
          <a:p>
            <a:r>
              <a:rPr lang="en-GB" sz="2400" baseline="30000" dirty="0" smtClean="0"/>
              <a:t>2</a:t>
            </a:r>
            <a:r>
              <a:rPr lang="en-GB" sz="2400" dirty="0" smtClean="0"/>
              <a:t>ACC </a:t>
            </a:r>
            <a:r>
              <a:rPr lang="en-GB" sz="2400" dirty="0" err="1" smtClean="0"/>
              <a:t>Cyfronet</a:t>
            </a:r>
            <a:r>
              <a:rPr lang="en-GB" sz="2400" dirty="0" smtClean="0"/>
              <a:t> AGH, Krakow, Poland</a:t>
            </a:r>
            <a:endParaRPr lang="pl-PL" sz="2400" dirty="0" smtClean="0"/>
          </a:p>
          <a:p>
            <a:r>
              <a:rPr lang="en-US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http://dice.cyfronet.pl/</a:t>
            </a:r>
            <a:r>
              <a:rPr lang="en-US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l-PL" sz="2400" dirty="0" smtClean="0"/>
          </a:p>
          <a:p>
            <a:r>
              <a:rPr lang="pl-PL" sz="2400" baseline="30000" dirty="0" smtClean="0"/>
              <a:t/>
            </a:r>
            <a:br>
              <a:rPr lang="pl-PL" sz="2400" baseline="30000" dirty="0" smtClean="0"/>
            </a:br>
            <a:r>
              <a:rPr lang="en-GB" sz="2400" baseline="30000" dirty="0" smtClean="0"/>
              <a:t>3</a:t>
            </a:r>
            <a:r>
              <a:rPr lang="en-GB" sz="2400" dirty="0" smtClean="0"/>
              <a:t>Scientific Computing, </a:t>
            </a:r>
            <a:r>
              <a:rPr lang="en-GB" sz="2400" dirty="0" err="1" smtClean="0"/>
              <a:t>Dep</a:t>
            </a:r>
            <a:r>
              <a:rPr lang="pl-PL" sz="2400" dirty="0" err="1" smtClean="0"/>
              <a:t>artmen</a:t>
            </a:r>
            <a:r>
              <a:rPr lang="en-GB" sz="2400" dirty="0" smtClean="0"/>
              <a:t>t of Medical Physics, Sheffield Teaching Hospitals, UK</a:t>
            </a:r>
            <a:endParaRPr lang="en-US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30" y="4214818"/>
            <a:ext cx="781537" cy="836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9863" y="0"/>
            <a:ext cx="6515100" cy="1143000"/>
          </a:xfrm>
        </p:spPr>
        <p:txBody>
          <a:bodyPr>
            <a:normAutofit/>
          </a:bodyPr>
          <a:lstStyle/>
          <a:p>
            <a:r>
              <a:rPr lang="pl-PL" sz="3200" dirty="0" err="1" smtClean="0"/>
              <a:t>Flow</a:t>
            </a:r>
            <a:r>
              <a:rPr lang="pl-PL" sz="3200" dirty="0" smtClean="0"/>
              <a:t> of </a:t>
            </a:r>
            <a:r>
              <a:rPr lang="en-US" sz="3200" dirty="0" smtClean="0"/>
              <a:t>medical</a:t>
            </a:r>
            <a:r>
              <a:rPr lang="pl-PL" sz="3200" dirty="0" smtClean="0"/>
              <a:t> </a:t>
            </a:r>
            <a:r>
              <a:rPr lang="en-US" sz="3200" dirty="0" smtClean="0"/>
              <a:t>data</a:t>
            </a:r>
            <a:endParaRPr lang="en-US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004048" y="1600201"/>
            <a:ext cx="3744416" cy="42770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 smtClean="0">
                <a:latin typeface="+mj-lt"/>
                <a:ea typeface="Times New Roman"/>
              </a:rPr>
              <a:t>Data </a:t>
            </a:r>
            <a:r>
              <a:rPr lang="pl-PL" sz="2000" dirty="0" err="1" smtClean="0">
                <a:latin typeface="+mj-lt"/>
                <a:ea typeface="Times New Roman"/>
              </a:rPr>
              <a:t>is</a:t>
            </a:r>
            <a:r>
              <a:rPr lang="pl-PL" sz="2000" dirty="0" smtClean="0">
                <a:latin typeface="+mj-lt"/>
                <a:ea typeface="Times New Roman"/>
              </a:rPr>
              <a:t> </a:t>
            </a:r>
            <a:r>
              <a:rPr lang="pl-PL" sz="2000" dirty="0" err="1" smtClean="0">
                <a:latin typeface="+mj-lt"/>
                <a:ea typeface="Times New Roman"/>
              </a:rPr>
              <a:t>going</a:t>
            </a:r>
            <a:r>
              <a:rPr lang="pl-PL" sz="2000" dirty="0" smtClean="0">
                <a:latin typeface="+mj-lt"/>
                <a:ea typeface="Times New Roman"/>
              </a:rPr>
              <a:t> to be </a:t>
            </a:r>
            <a:r>
              <a:rPr lang="pl-PL" sz="2000" dirty="0" err="1" smtClean="0">
                <a:latin typeface="+mj-lt"/>
                <a:ea typeface="Times New Roman"/>
              </a:rPr>
              <a:t>handled</a:t>
            </a:r>
            <a:r>
              <a:rPr lang="pl-PL" sz="2000" dirty="0" smtClean="0">
                <a:latin typeface="+mj-lt"/>
                <a:ea typeface="Times New Roman"/>
              </a:rPr>
              <a:t> </a:t>
            </a:r>
            <a:r>
              <a:rPr lang="pl-PL" sz="2000" dirty="0" err="1" smtClean="0">
                <a:latin typeface="+mj-lt"/>
                <a:ea typeface="Times New Roman"/>
              </a:rPr>
              <a:t>based</a:t>
            </a:r>
            <a:r>
              <a:rPr lang="pl-PL" sz="2000" dirty="0" smtClean="0">
                <a:latin typeface="+mj-lt"/>
                <a:ea typeface="Times New Roman"/>
              </a:rPr>
              <a:t> on </a:t>
            </a:r>
            <a:r>
              <a:rPr lang="pl-PL" sz="2000" dirty="0" err="1" smtClean="0">
                <a:latin typeface="+mj-lt"/>
                <a:ea typeface="Times New Roman"/>
              </a:rPr>
              <a:t>the</a:t>
            </a:r>
            <a:r>
              <a:rPr lang="pl-PL" sz="2000" dirty="0" smtClean="0">
                <a:latin typeface="+mj-lt"/>
                <a:ea typeface="Times New Roman"/>
              </a:rPr>
              <a:t> </a:t>
            </a:r>
            <a:r>
              <a:rPr lang="pl-PL" sz="2000" dirty="0" err="1" smtClean="0">
                <a:latin typeface="+mj-lt"/>
                <a:ea typeface="Times New Roman"/>
              </a:rPr>
              <a:t>confidentiality</a:t>
            </a:r>
            <a:r>
              <a:rPr lang="pl-PL" sz="2000" dirty="0" smtClean="0">
                <a:latin typeface="+mj-lt"/>
                <a:ea typeface="Times New Roman"/>
              </a:rPr>
              <a:t> </a:t>
            </a:r>
            <a:r>
              <a:rPr lang="pl-PL" sz="2000" dirty="0" err="1" smtClean="0">
                <a:latin typeface="+mj-lt"/>
                <a:ea typeface="Times New Roman"/>
              </a:rPr>
              <a:t>level</a:t>
            </a:r>
            <a:r>
              <a:rPr lang="pl-PL" sz="2000" dirty="0" smtClean="0">
                <a:latin typeface="+mj-lt"/>
                <a:ea typeface="Times New Roman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pl-PL" sz="2000" dirty="0" smtClean="0">
              <a:latin typeface="+mj-lt"/>
              <a:ea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000" dirty="0" smtClean="0">
                <a:latin typeface="+mj-lt"/>
                <a:ea typeface="Times New Roman"/>
              </a:rPr>
              <a:t>Step 1 (</a:t>
            </a:r>
            <a:r>
              <a:rPr lang="pl-PL" sz="2000" dirty="0" err="1" smtClean="0">
                <a:latin typeface="+mj-lt"/>
                <a:ea typeface="Times New Roman"/>
              </a:rPr>
              <a:t>all</a:t>
            </a:r>
            <a:r>
              <a:rPr lang="pl-PL" sz="2000" dirty="0" smtClean="0">
                <a:latin typeface="+mj-lt"/>
                <a:ea typeface="Times New Roman"/>
              </a:rPr>
              <a:t> </a:t>
            </a:r>
            <a:r>
              <a:rPr lang="pl-PL" sz="2000" dirty="0" err="1" smtClean="0">
                <a:latin typeface="+mj-lt"/>
                <a:ea typeface="Times New Roman"/>
              </a:rPr>
              <a:t>levels</a:t>
            </a:r>
            <a:r>
              <a:rPr lang="pl-PL" sz="2000" dirty="0" smtClean="0">
                <a:latin typeface="+mj-lt"/>
                <a:ea typeface="Times New Roman"/>
              </a:rPr>
              <a:t>) – data </a:t>
            </a:r>
            <a:r>
              <a:rPr lang="pl-PL" sz="2000" dirty="0" err="1" smtClean="0">
                <a:latin typeface="+mj-lt"/>
                <a:ea typeface="Times New Roman"/>
              </a:rPr>
              <a:t>is</a:t>
            </a:r>
            <a:r>
              <a:rPr lang="pl-PL" sz="2000" dirty="0" smtClean="0">
                <a:latin typeface="+mj-lt"/>
                <a:ea typeface="Times New Roman"/>
              </a:rPr>
              <a:t> </a:t>
            </a:r>
            <a:r>
              <a:rPr lang="pl-PL" sz="2000" dirty="0" err="1" smtClean="0">
                <a:latin typeface="+mj-lt"/>
                <a:ea typeface="Times New Roman"/>
              </a:rPr>
              <a:t>sent</a:t>
            </a:r>
            <a:r>
              <a:rPr lang="pl-PL" sz="2000" dirty="0" smtClean="0">
                <a:latin typeface="+mj-lt"/>
                <a:ea typeface="Times New Roman"/>
              </a:rPr>
              <a:t> via </a:t>
            </a:r>
            <a:r>
              <a:rPr lang="pl-PL" sz="2000" dirty="0" err="1" smtClean="0">
                <a:latin typeface="+mj-lt"/>
                <a:ea typeface="Times New Roman"/>
              </a:rPr>
              <a:t>encrypted</a:t>
            </a:r>
            <a:r>
              <a:rPr lang="pl-PL" sz="2000" dirty="0" smtClean="0">
                <a:latin typeface="+mj-lt"/>
                <a:ea typeface="Times New Roman"/>
              </a:rPr>
              <a:t> channel to the service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000" dirty="0" smtClean="0">
                <a:latin typeface="+mj-lt"/>
                <a:ea typeface="Times New Roman"/>
              </a:rPr>
              <a:t>Step 2-3 (high) – data </a:t>
            </a:r>
            <a:r>
              <a:rPr lang="pl-PL" sz="2000" dirty="0" err="1" smtClean="0">
                <a:latin typeface="+mj-lt"/>
                <a:ea typeface="Times New Roman"/>
              </a:rPr>
              <a:t>encrypted</a:t>
            </a:r>
            <a:r>
              <a:rPr lang="pl-PL" sz="2000" dirty="0" smtClean="0">
                <a:latin typeface="+mj-lt"/>
                <a:ea typeface="Times New Roman"/>
              </a:rPr>
              <a:t> and </a:t>
            </a:r>
            <a:r>
              <a:rPr lang="pl-PL" sz="2000" dirty="0" err="1" smtClean="0">
                <a:latin typeface="+mj-lt"/>
                <a:ea typeface="Times New Roman"/>
              </a:rPr>
              <a:t>stored</a:t>
            </a:r>
            <a:r>
              <a:rPr lang="pl-PL" sz="2000" dirty="0" smtClean="0">
                <a:latin typeface="+mj-lt"/>
                <a:ea typeface="Times New Roman"/>
              </a:rPr>
              <a:t> on </a:t>
            </a:r>
            <a:r>
              <a:rPr lang="pl-PL" sz="2000" dirty="0" err="1" smtClean="0">
                <a:latin typeface="+mj-lt"/>
                <a:ea typeface="Times New Roman"/>
              </a:rPr>
              <a:t>disk</a:t>
            </a:r>
            <a:endParaRPr lang="pl-PL" sz="2000" dirty="0" smtClean="0">
              <a:latin typeface="+mj-lt"/>
              <a:ea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000" dirty="0" smtClean="0">
                <a:latin typeface="+mj-lt"/>
                <a:ea typeface="Times New Roman"/>
              </a:rPr>
              <a:t>Step 4-5 (high) – data </a:t>
            </a:r>
            <a:r>
              <a:rPr lang="pl-PL" sz="2000" dirty="0" err="1" smtClean="0">
                <a:latin typeface="+mj-lt"/>
                <a:ea typeface="Times New Roman"/>
              </a:rPr>
              <a:t>decrypted</a:t>
            </a:r>
            <a:r>
              <a:rPr lang="pl-PL" sz="2000" dirty="0" smtClean="0">
                <a:latin typeface="+mj-lt"/>
                <a:ea typeface="Times New Roman"/>
              </a:rPr>
              <a:t> and </a:t>
            </a:r>
            <a:r>
              <a:rPr lang="pl-PL" sz="2000" dirty="0" err="1" smtClean="0">
                <a:latin typeface="+mj-lt"/>
                <a:ea typeface="Times New Roman"/>
              </a:rPr>
              <a:t>retrieved</a:t>
            </a:r>
            <a:endParaRPr lang="pl-PL" sz="2000" dirty="0" smtClean="0">
              <a:latin typeface="+mj-lt"/>
              <a:ea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000" dirty="0" smtClean="0">
                <a:latin typeface="+mj-lt"/>
                <a:ea typeface="Times New Roman"/>
              </a:rPr>
              <a:t>Step A-B (</a:t>
            </a:r>
            <a:r>
              <a:rPr lang="pl-PL" sz="2000" dirty="0" err="1" smtClean="0">
                <a:latin typeface="+mj-lt"/>
                <a:ea typeface="Times New Roman"/>
              </a:rPr>
              <a:t>lo</a:t>
            </a:r>
            <a:r>
              <a:rPr lang="pl-PL" sz="2000" dirty="0" smtClean="0">
                <a:latin typeface="+mj-lt"/>
                <a:ea typeface="Times New Roman"/>
              </a:rPr>
              <a:t>) – data </a:t>
            </a:r>
            <a:r>
              <a:rPr lang="pl-PL" sz="2000" dirty="0" err="1" smtClean="0">
                <a:latin typeface="+mj-lt"/>
                <a:ea typeface="Times New Roman"/>
              </a:rPr>
              <a:t>stored</a:t>
            </a:r>
            <a:r>
              <a:rPr lang="pl-PL" sz="2000" dirty="0" smtClean="0">
                <a:latin typeface="+mj-lt"/>
                <a:ea typeface="Times New Roman"/>
              </a:rPr>
              <a:t> </a:t>
            </a:r>
            <a:r>
              <a:rPr lang="pl-PL" sz="2000" dirty="0" err="1" smtClean="0">
                <a:latin typeface="+mj-lt"/>
                <a:ea typeface="Times New Roman"/>
              </a:rPr>
              <a:t>directly</a:t>
            </a:r>
            <a:r>
              <a:rPr lang="pl-PL" sz="2000" dirty="0" smtClean="0">
                <a:latin typeface="+mj-lt"/>
                <a:ea typeface="Times New Roman"/>
              </a:rPr>
              <a:t> to </a:t>
            </a:r>
            <a:r>
              <a:rPr lang="pl-PL" sz="2000" dirty="0" err="1" smtClean="0">
                <a:latin typeface="+mj-lt"/>
                <a:ea typeface="Times New Roman"/>
              </a:rPr>
              <a:t>disk</a:t>
            </a:r>
            <a:endParaRPr lang="pl-PL" sz="2000" dirty="0">
              <a:latin typeface="+mj-lt"/>
              <a:ea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pl-PL" sz="2000" dirty="0" smtClean="0">
                <a:latin typeface="+mj-lt"/>
                <a:ea typeface="Times New Roman"/>
              </a:rPr>
              <a:t>Step 6 (</a:t>
            </a:r>
            <a:r>
              <a:rPr lang="pl-PL" sz="2000" dirty="0" err="1" smtClean="0">
                <a:latin typeface="+mj-lt"/>
                <a:ea typeface="Times New Roman"/>
              </a:rPr>
              <a:t>all</a:t>
            </a:r>
            <a:r>
              <a:rPr lang="pl-PL" sz="2000" dirty="0" smtClean="0">
                <a:latin typeface="+mj-lt"/>
                <a:ea typeface="Times New Roman"/>
              </a:rPr>
              <a:t>) – data </a:t>
            </a:r>
            <a:r>
              <a:rPr lang="pl-PL" sz="2000" dirty="0" err="1" smtClean="0">
                <a:latin typeface="+mj-lt"/>
                <a:ea typeface="Times New Roman"/>
              </a:rPr>
              <a:t>sent</a:t>
            </a:r>
            <a:r>
              <a:rPr lang="pl-PL" sz="2000" dirty="0" smtClean="0">
                <a:latin typeface="+mj-lt"/>
                <a:ea typeface="Times New Roman"/>
              </a:rPr>
              <a:t> </a:t>
            </a:r>
            <a:r>
              <a:rPr lang="pl-PL" sz="2000" dirty="0" err="1" smtClean="0">
                <a:latin typeface="+mj-lt"/>
                <a:ea typeface="Times New Roman"/>
              </a:rPr>
              <a:t>back</a:t>
            </a:r>
            <a:r>
              <a:rPr lang="pl-PL" sz="2000" dirty="0" smtClean="0">
                <a:latin typeface="+mj-lt"/>
                <a:ea typeface="Times New Roman"/>
              </a:rPr>
              <a:t> to the </a:t>
            </a:r>
            <a:r>
              <a:rPr lang="pl-PL" sz="2000" dirty="0" err="1" smtClean="0">
                <a:latin typeface="+mj-lt"/>
                <a:ea typeface="Times New Roman"/>
              </a:rPr>
              <a:t>user</a:t>
            </a:r>
            <a:r>
              <a:rPr lang="pl-PL" sz="2000" dirty="0" smtClean="0">
                <a:latin typeface="+mj-lt"/>
                <a:ea typeface="Times New Roman"/>
              </a:rPr>
              <a:t> </a:t>
            </a:r>
            <a:endParaRPr lang="pl-PL" sz="2000" dirty="0">
              <a:latin typeface="+mj-lt"/>
              <a:ea typeface="Times New Roman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74626"/>
            <a:ext cx="3668256" cy="46746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71800" y="1274626"/>
            <a:ext cx="1580024" cy="2154374"/>
          </a:xfrm>
          <a:prstGeom prst="rect">
            <a:avLst/>
          </a:prstGeom>
          <a:solidFill>
            <a:schemeClr val="bg1"/>
          </a:solidFill>
          <a:ln w="12700">
            <a:solidFill>
              <a:srgbClr val="CF78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771800" y="3167390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solidFill>
                  <a:srgbClr val="996633"/>
                </a:solidFill>
              </a:rPr>
              <a:t>Database access</a:t>
            </a:r>
            <a:endParaRPr lang="en-GB" sz="1100" dirty="0">
              <a:solidFill>
                <a:srgbClr val="996633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15816" y="1556792"/>
            <a:ext cx="360040" cy="1296144"/>
          </a:xfrm>
          <a:prstGeom prst="roundRect">
            <a:avLst>
              <a:gd name="adj" fmla="val 40143"/>
            </a:avLst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REST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8" name="Obraz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61" t="78858" r="8549" b="4376"/>
          <a:stretch/>
        </p:blipFill>
        <p:spPr>
          <a:xfrm>
            <a:off x="3563888" y="1772816"/>
            <a:ext cx="722299" cy="7837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68221" y="24731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SQL</a:t>
            </a:r>
            <a:endParaRPr lang="en-GB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91680" y="1916832"/>
            <a:ext cx="1224136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35696" y="1656967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(1)</a:t>
            </a:r>
            <a:endParaRPr lang="en-GB" sz="1100" b="1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91680" y="2079143"/>
            <a:ext cx="1224136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35696" y="2083115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(6)</a:t>
            </a:r>
            <a:endParaRPr lang="en-GB" sz="1100" b="1" dirty="0"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7843" y="1012195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/>
              <a:t>Secure locally hosted service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522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+mj-lt"/>
                <a:ea typeface="Times New Roman"/>
              </a:rPr>
              <a:t>Support for both binary files and structured data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  <a:ea typeface="Times New Roman"/>
              </a:rPr>
              <a:t>Standard </a:t>
            </a:r>
            <a:r>
              <a:rPr lang="en-US" sz="2000" dirty="0">
                <a:latin typeface="+mj-lt"/>
                <a:ea typeface="Times New Roman"/>
              </a:rPr>
              <a:t>interfaces allowing to browse and access data in a way convenient for user (support a variety of operating systems, web browsers, tools and client-side software libraries and remote file system protocols)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  <a:ea typeface="Times New Roman"/>
              </a:rPr>
              <a:t>Secure </a:t>
            </a:r>
            <a:r>
              <a:rPr lang="en-US" sz="2000" dirty="0">
                <a:latin typeface="+mj-lt"/>
                <a:ea typeface="Times New Roman"/>
              </a:rPr>
              <a:t>and efficient data transfer to and from computational infrastructure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  <a:ea typeface="Times New Roman"/>
              </a:rPr>
              <a:t>Enable </a:t>
            </a:r>
            <a:r>
              <a:rPr lang="en-US" sz="2000" dirty="0">
                <a:latin typeface="+mj-lt"/>
                <a:ea typeface="Times New Roman"/>
              </a:rPr>
              <a:t>delegation of credentials to services working on behalf of a user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  <a:ea typeface="Times New Roman"/>
              </a:rPr>
              <a:t>Support </a:t>
            </a:r>
            <a:r>
              <a:rPr lang="en-US" sz="2000" dirty="0">
                <a:latin typeface="+mj-lt"/>
                <a:ea typeface="Times New Roman"/>
              </a:rPr>
              <a:t>complex data access policies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  <a:ea typeface="Times New Roman"/>
              </a:rPr>
              <a:t>Enable </a:t>
            </a:r>
            <a:r>
              <a:rPr lang="en-US" sz="2000" dirty="0">
                <a:latin typeface="+mj-lt"/>
                <a:ea typeface="Times New Roman"/>
              </a:rPr>
              <a:t>sharing and group access to selected data sets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+mj-lt"/>
                <a:ea typeface="Times New Roman"/>
              </a:rPr>
              <a:t>Data </a:t>
            </a:r>
            <a:r>
              <a:rPr lang="en-US" sz="2000" dirty="0">
                <a:latin typeface="+mj-lt"/>
                <a:ea typeface="Times New Roman"/>
              </a:rPr>
              <a:t>security: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+mj-lt"/>
                <a:ea typeface="Times New Roman"/>
              </a:rPr>
              <a:t>se</a:t>
            </a:r>
            <a:r>
              <a:rPr lang="pl-PL" sz="1600" dirty="0" smtClean="0">
                <a:latin typeface="+mj-lt"/>
                <a:ea typeface="Times New Roman"/>
              </a:rPr>
              <a:t>n</a:t>
            </a:r>
            <a:r>
              <a:rPr lang="en-US" sz="1600" dirty="0" err="1" smtClean="0">
                <a:latin typeface="+mj-lt"/>
                <a:ea typeface="Times New Roman"/>
              </a:rPr>
              <a:t>sitive</a:t>
            </a:r>
            <a:r>
              <a:rPr lang="en-US" sz="1600" dirty="0" smtClean="0">
                <a:latin typeface="+mj-lt"/>
                <a:ea typeface="Times New Roman"/>
              </a:rPr>
              <a:t> </a:t>
            </a:r>
            <a:r>
              <a:rPr lang="en-US" sz="1600" dirty="0">
                <a:latin typeface="+mj-lt"/>
                <a:ea typeface="Times New Roman"/>
              </a:rPr>
              <a:t>patient information must be encrypted before it is persisted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latin typeface="+mj-lt"/>
                <a:ea typeface="Times New Roman"/>
              </a:rPr>
              <a:t>prevent </a:t>
            </a:r>
            <a:r>
              <a:rPr lang="en-US" sz="1600" dirty="0">
                <a:latin typeface="+mj-lt"/>
                <a:ea typeface="Times New Roman"/>
              </a:rPr>
              <a:t>from reading data even if one has access to hardware or has intercepted communication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+mj-lt"/>
                <a:ea typeface="Times New Roman"/>
              </a:rPr>
              <a:t> </a:t>
            </a:r>
            <a:r>
              <a:rPr lang="pl-PL" sz="2000" dirty="0" smtClean="0">
                <a:latin typeface="+mj-lt"/>
                <a:ea typeface="Times New Roman"/>
              </a:rPr>
              <a:t>S</a:t>
            </a:r>
            <a:r>
              <a:rPr lang="en-US" sz="2000" dirty="0" err="1" smtClean="0">
                <a:latin typeface="+mj-lt"/>
                <a:ea typeface="Times New Roman"/>
              </a:rPr>
              <a:t>pecified</a:t>
            </a:r>
            <a:r>
              <a:rPr lang="en-US" sz="2000" dirty="0" smtClean="0">
                <a:latin typeface="+mj-lt"/>
                <a:ea typeface="Times New Roman"/>
              </a:rPr>
              <a:t> </a:t>
            </a:r>
            <a:r>
              <a:rPr lang="en-US" sz="2000" dirty="0">
                <a:latin typeface="+mj-lt"/>
                <a:ea typeface="Times New Roman"/>
              </a:rPr>
              <a:t>level of security for a specific piece of data</a:t>
            </a:r>
            <a:endParaRPr lang="pl-PL" sz="2000" dirty="0">
              <a:latin typeface="+mj-lt"/>
              <a:ea typeface="Times New Roman"/>
            </a:endParaRPr>
          </a:p>
        </p:txBody>
      </p:sp>
      <p:sp>
        <p:nvSpPr>
          <p:cNvPr id="4" name="Tytuł 1"/>
          <p:cNvSpPr txBox="1">
            <a:spLocks/>
          </p:cNvSpPr>
          <p:nvPr/>
        </p:nvSpPr>
        <p:spPr bwMode="auto">
          <a:xfrm>
            <a:off x="1439863" y="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Requirements for medical data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09053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9863" y="0"/>
            <a:ext cx="65151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Basic features of the F</a:t>
            </a:r>
            <a:r>
              <a:rPr lang="pl-PL" sz="3200" dirty="0"/>
              <a:t>ile </a:t>
            </a:r>
            <a:r>
              <a:rPr lang="en-US" sz="3200" dirty="0"/>
              <a:t>S</a:t>
            </a:r>
            <a:r>
              <a:rPr lang="pl-PL" sz="3200" dirty="0" err="1" smtClean="0"/>
              <a:t>tore</a:t>
            </a:r>
            <a:endParaRPr lang="en-US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Deployment of a file repository compliant with the </a:t>
            </a:r>
            <a:r>
              <a:rPr lang="en-US" sz="2400" dirty="0" err="1" smtClean="0"/>
              <a:t>WebDav</a:t>
            </a:r>
            <a:r>
              <a:rPr lang="en-US" sz="2400" dirty="0" smtClean="0"/>
              <a:t> protocol, including search capabilities (RFC 5323)</a:t>
            </a:r>
          </a:p>
          <a:p>
            <a:r>
              <a:rPr lang="en-US" sz="2400" dirty="0" smtClean="0"/>
              <a:t>File</a:t>
            </a:r>
            <a:r>
              <a:rPr lang="pl-PL" sz="2400" dirty="0" smtClean="0"/>
              <a:t> </a:t>
            </a:r>
            <a:r>
              <a:rPr lang="en-US" sz="2400" dirty="0" smtClean="0"/>
              <a:t>Store component (browser) enabling web-based file browsing, downloads, uploads is a part of the  </a:t>
            </a:r>
            <a:r>
              <a:rPr lang="en-US" sz="2400" dirty="0" err="1" smtClean="0"/>
              <a:t>EurValve</a:t>
            </a:r>
            <a:r>
              <a:rPr lang="en-US" sz="2400" dirty="0"/>
              <a:t> </a:t>
            </a:r>
            <a:r>
              <a:rPr lang="en-US" sz="2400" dirty="0" smtClean="0"/>
              <a:t>portal </a:t>
            </a:r>
          </a:p>
          <a:p>
            <a:r>
              <a:rPr lang="en-US" sz="2400" dirty="0"/>
              <a:t>File Browser may be reused on dedicated portal views where a user may browse only </a:t>
            </a:r>
            <a:r>
              <a:rPr lang="pl-PL" sz="2400" dirty="0"/>
              <a:t>a </a:t>
            </a:r>
            <a:r>
              <a:rPr lang="en-US" sz="2400" dirty="0"/>
              <a:t>specified sub-folder and perform restricted set of operations</a:t>
            </a:r>
          </a:p>
          <a:p>
            <a:r>
              <a:rPr lang="en-US" sz="2400" dirty="0" smtClean="0"/>
              <a:t>Securing the file repository with the </a:t>
            </a:r>
            <a:r>
              <a:rPr lang="en-US" sz="2400" dirty="0" err="1" smtClean="0"/>
              <a:t>EurValve's</a:t>
            </a:r>
            <a:r>
              <a:rPr lang="en-US" sz="2400" dirty="0" smtClean="0"/>
              <a:t> security compatible mechanism</a:t>
            </a:r>
          </a:p>
          <a:p>
            <a:r>
              <a:rPr lang="en-US" sz="2400" dirty="0" smtClean="0"/>
              <a:t>Remote </a:t>
            </a:r>
            <a:r>
              <a:rPr lang="en-US" sz="2400" dirty="0"/>
              <a:t>file system can be mounted on local computer using one of the </a:t>
            </a:r>
            <a:r>
              <a:rPr lang="en-US" sz="2400" dirty="0" err="1"/>
              <a:t>WebDav</a:t>
            </a:r>
            <a:r>
              <a:rPr lang="en-US" sz="2400" dirty="0"/>
              <a:t> clients on Windows, </a:t>
            </a:r>
            <a:r>
              <a:rPr lang="en-US" sz="2400" dirty="0" err="1"/>
              <a:t>MacOs</a:t>
            </a:r>
            <a:r>
              <a:rPr lang="pl-PL" sz="2400" dirty="0"/>
              <a:t> and</a:t>
            </a:r>
            <a:r>
              <a:rPr lang="en-US" sz="2400" dirty="0"/>
              <a:t> Linux </a:t>
            </a:r>
            <a:r>
              <a:rPr lang="en-US" sz="2400" dirty="0" smtClean="0"/>
              <a:t>systems</a:t>
            </a:r>
            <a:endParaRPr lang="en-US" sz="2400" dirty="0"/>
          </a:p>
          <a:p>
            <a:r>
              <a:rPr lang="en-US" sz="2400" dirty="0"/>
              <a:t>File Store is integrated with </a:t>
            </a:r>
            <a:r>
              <a:rPr lang="en-US" sz="2400" dirty="0" err="1"/>
              <a:t>EurValve</a:t>
            </a:r>
            <a:r>
              <a:rPr lang="pl-PL" sz="2400" dirty="0"/>
              <a:t>’s</a:t>
            </a:r>
            <a:r>
              <a:rPr lang="en-US" sz="2400" dirty="0"/>
              <a:t> security </a:t>
            </a:r>
            <a:r>
              <a:rPr lang="en-US" sz="2400" dirty="0" smtClean="0"/>
              <a:t>solution; directory </a:t>
            </a:r>
            <a:r>
              <a:rPr lang="en-US" sz="2400" dirty="0"/>
              <a:t>permissions can be granted </a:t>
            </a:r>
            <a:r>
              <a:rPr lang="pl-PL" sz="2400" dirty="0"/>
              <a:t>to</a:t>
            </a:r>
            <a:r>
              <a:rPr lang="en-US" sz="2400" dirty="0"/>
              <a:t> </a:t>
            </a:r>
            <a:r>
              <a:rPr lang="en-US" sz="2400" dirty="0" smtClean="0"/>
              <a:t>a user </a:t>
            </a:r>
            <a:r>
              <a:rPr lang="en-US" sz="2400" dirty="0"/>
              <a:t>or to </a:t>
            </a:r>
            <a:r>
              <a:rPr lang="pl-PL" sz="2400" dirty="0"/>
              <a:t>a</a:t>
            </a:r>
            <a:r>
              <a:rPr lang="en-US" sz="2400" dirty="0"/>
              <a:t> group of users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34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42699" y="5695295"/>
            <a:ext cx="75724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+mn-lt"/>
              </a:rPr>
              <a:t>Access policies are attached to different nodes according to user sharing </a:t>
            </a:r>
            <a:r>
              <a:rPr lang="pl-PL" sz="1600" dirty="0" err="1" smtClean="0">
                <a:latin typeface="+mn-lt"/>
              </a:rPr>
              <a:t>policies</a:t>
            </a:r>
            <a:r>
              <a:rPr lang="en-US" sz="1600" dirty="0" smtClean="0">
                <a:latin typeface="+mn-lt"/>
              </a:rPr>
              <a:t>. </a:t>
            </a:r>
            <a:r>
              <a:rPr lang="en-US" sz="1600" dirty="0">
                <a:latin typeface="+mn-lt"/>
              </a:rPr>
              <a:t>Private spaces can be created for individual users and groups.</a:t>
            </a:r>
            <a:endParaRPr kumimoji="0" lang="en-US" sz="1600" i="0" u="none" strike="noStrike" cap="none" normalizeH="0" baseline="0" dirty="0">
              <a:ln>
                <a:noFill/>
              </a:ln>
              <a:effectLst/>
              <a:latin typeface="+mn-lt"/>
              <a:cs typeface="Arial" pitchFamily="34" charset="0"/>
            </a:endParaRPr>
          </a:p>
        </p:txBody>
      </p:sp>
      <p:pic>
        <p:nvPicPr>
          <p:cNvPr id="6" name="Obraz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70" y="1214422"/>
            <a:ext cx="5092618" cy="4086786"/>
          </a:xfrm>
          <a:prstGeom prst="rect">
            <a:avLst/>
          </a:prstGeom>
        </p:spPr>
      </p:pic>
      <p:sp>
        <p:nvSpPr>
          <p:cNvPr id="5" name="Tytuł 1"/>
          <p:cNvSpPr txBox="1">
            <a:spLocks/>
          </p:cNvSpPr>
          <p:nvPr/>
        </p:nvSpPr>
        <p:spPr bwMode="auto">
          <a:xfrm>
            <a:off x="1439863" y="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File Store - multi policy approach</a:t>
            </a:r>
          </a:p>
        </p:txBody>
      </p:sp>
    </p:spTree>
    <p:extLst>
      <p:ext uri="{BB962C8B-B14F-4D97-AF65-F5344CB8AC3E}">
        <p14:creationId xmlns:p14="http://schemas.microsoft.com/office/powerpoint/2010/main" val="13346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93"/>
          <p:cNvSpPr txBox="1"/>
          <p:nvPr/>
        </p:nvSpPr>
        <p:spPr>
          <a:xfrm>
            <a:off x="5209442" y="3661768"/>
            <a:ext cx="4248300" cy="49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35" name="Shape 298"/>
          <p:cNvSpPr txBox="1"/>
          <p:nvPr/>
        </p:nvSpPr>
        <p:spPr>
          <a:xfrm>
            <a:off x="4283968" y="4725144"/>
            <a:ext cx="3888432" cy="11771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latin typeface="+mn-lt"/>
              </a:rPr>
              <a:t>IdP</a:t>
            </a:r>
            <a:r>
              <a:rPr lang="en-US" dirty="0" smtClean="0">
                <a:latin typeface="+mn-lt"/>
              </a:rPr>
              <a:t> - Identity Provider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PDP - Policy Decision Point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PRP - Policy Retrieval Point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PEP - Policy Enforcement Point</a:t>
            </a:r>
            <a:endParaRPr lang="en-US" dirty="0">
              <a:latin typeface="+mn-lt"/>
            </a:endParaRPr>
          </a:p>
        </p:txBody>
      </p:sp>
      <p:sp>
        <p:nvSpPr>
          <p:cNvPr id="37" name="Shape 298"/>
          <p:cNvSpPr txBox="1"/>
          <p:nvPr/>
        </p:nvSpPr>
        <p:spPr>
          <a:xfrm>
            <a:off x="3995936" y="1412777"/>
            <a:ext cx="5167713" cy="34563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n-lt"/>
              </a:rPr>
              <a:t>Step 1-2 (optional)</a:t>
            </a:r>
            <a:r>
              <a:rPr lang="en-US" dirty="0" smtClean="0">
                <a:latin typeface="+mn-lt"/>
              </a:rPr>
              <a:t>: Users authenticate themselves with the selected identity provider (hosted by the project or external trusted one) and obtain a secure token which can then be used to authenticate requests in DSS and RCE.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n-lt"/>
              </a:rPr>
              <a:t>Step 3-4</a:t>
            </a:r>
            <a:r>
              <a:rPr lang="en-US" dirty="0" smtClean="0">
                <a:latin typeface="+mn-lt"/>
              </a:rPr>
              <a:t>: User requests JWT token from the Portal, based on </a:t>
            </a:r>
            <a:r>
              <a:rPr lang="en-US" dirty="0" err="1" smtClean="0">
                <a:latin typeface="+mn-lt"/>
              </a:rPr>
              <a:t>IdP</a:t>
            </a:r>
            <a:r>
              <a:rPr lang="en-US" dirty="0" smtClean="0">
                <a:latin typeface="+mn-lt"/>
              </a:rPr>
              <a:t> or local authentication.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Step 5 – User request to the service (token attached)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Step 6-7 – Service PEP validates token and permissions against the PDP (authorization).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Step 8 – service replies with data or error (access denied)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pPr lvl="0" rtl="0">
              <a:spcBef>
                <a:spcPts val="0"/>
              </a:spcBef>
            </a:pPr>
            <a:r>
              <a:rPr lang="en-US" dirty="0" smtClean="0">
                <a:latin typeface="+mn-lt"/>
              </a:rPr>
              <a:t>Optional interaction by the service owner: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Step A-B – Service Owner may interact with the PDP via the Portal GUI or API to modify rules/policies.</a:t>
            </a:r>
          </a:p>
          <a:p>
            <a:pPr lvl="0" rtl="0">
              <a:spcBef>
                <a:spcPts val="0"/>
              </a:spcBef>
              <a:buNone/>
            </a:pPr>
            <a:endParaRPr lang="en-US" dirty="0" smtClean="0">
              <a:latin typeface="+mn-lt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 smtClean="0">
              <a:latin typeface="+mn-lt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>
              <a:latin typeface="+mn-lt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83546"/>
            <a:ext cx="3253922" cy="5096090"/>
          </a:xfrm>
          <a:prstGeom prst="rect">
            <a:avLst/>
          </a:prstGeom>
        </p:spPr>
      </p:pic>
      <p:sp>
        <p:nvSpPr>
          <p:cNvPr id="8" name="Tytuł 1"/>
          <p:cNvSpPr txBox="1">
            <a:spLocks/>
          </p:cNvSpPr>
          <p:nvPr/>
        </p:nvSpPr>
        <p:spPr bwMode="auto">
          <a:xfrm>
            <a:off x="1439863" y="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Integrated Security Framework</a:t>
            </a:r>
          </a:p>
        </p:txBody>
      </p:sp>
    </p:spTree>
    <p:extLst>
      <p:ext uri="{BB962C8B-B14F-4D97-AF65-F5344CB8AC3E}">
        <p14:creationId xmlns:p14="http://schemas.microsoft.com/office/powerpoint/2010/main" val="397089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93"/>
          <p:cNvSpPr txBox="1"/>
          <p:nvPr/>
        </p:nvSpPr>
        <p:spPr>
          <a:xfrm>
            <a:off x="5209442" y="3661768"/>
            <a:ext cx="4248300" cy="49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37" name="Shape 298"/>
          <p:cNvSpPr txBox="1"/>
          <p:nvPr/>
        </p:nvSpPr>
        <p:spPr>
          <a:xfrm>
            <a:off x="3995936" y="1412776"/>
            <a:ext cx="5167713" cy="44644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rtl="0">
              <a:spcBef>
                <a:spcPts val="0"/>
              </a:spcBef>
            </a:pPr>
            <a:endParaRPr lang="en-US" b="1" dirty="0" smtClean="0">
              <a:latin typeface="+mn-lt"/>
            </a:endParaRPr>
          </a:p>
          <a:p>
            <a:pPr lvl="0" rtl="0">
              <a:spcBef>
                <a:spcPts val="0"/>
              </a:spcBef>
            </a:pPr>
            <a:r>
              <a:rPr lang="en-US" b="1" dirty="0" smtClean="0">
                <a:latin typeface="+mn-lt"/>
              </a:rPr>
              <a:t>To secure the service its owner needs to register it first in the Portal/PDP.</a:t>
            </a:r>
          </a:p>
          <a:p>
            <a:pPr lvl="0" rtl="0">
              <a:spcBef>
                <a:spcPts val="0"/>
              </a:spcBef>
            </a:pPr>
            <a:endParaRPr lang="en-US" b="1" dirty="0" smtClean="0">
              <a:latin typeface="+mn-lt"/>
            </a:endParaRP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n-lt"/>
              </a:rPr>
              <a:t>Step 1-2</a:t>
            </a:r>
            <a:r>
              <a:rPr lang="en-US" dirty="0" smtClean="0">
                <a:latin typeface="+mn-lt"/>
              </a:rPr>
              <a:t>: Service Owner logs into the Portal and create Service and set of Global Policies and gets Service Token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smtClean="0">
                <a:latin typeface="+mn-lt"/>
              </a:rPr>
              <a:t>Step 3</a:t>
            </a:r>
            <a:r>
              <a:rPr lang="en-US" dirty="0" smtClean="0">
                <a:latin typeface="+mn-lt"/>
              </a:rPr>
              <a:t>: Service Owner configures it’s Service PEP to interact with the PDP (incl. setting the service token).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pPr lvl="0" rtl="0">
              <a:spcBef>
                <a:spcPts val="0"/>
              </a:spcBef>
            </a:pPr>
            <a:r>
              <a:rPr lang="en-US" dirty="0" smtClean="0">
                <a:latin typeface="+mn-lt"/>
              </a:rPr>
              <a:t>Standard PEP for Web-based Services is provided by our Team. Custom PEP may be developed using provided API.</a:t>
            </a:r>
          </a:p>
          <a:p>
            <a:pPr lvl="0" rtl="0">
              <a:spcBef>
                <a:spcPts val="0"/>
              </a:spcBef>
            </a:pPr>
            <a:endParaRPr lang="en-US" dirty="0" smtClean="0">
              <a:latin typeface="+mn-lt"/>
            </a:endParaRPr>
          </a:p>
          <a:p>
            <a:pPr lvl="0" rtl="0">
              <a:spcBef>
                <a:spcPts val="0"/>
              </a:spcBef>
            </a:pPr>
            <a:endParaRPr lang="en-US" dirty="0" smtClean="0">
              <a:latin typeface="+mn-lt"/>
            </a:endParaRPr>
          </a:p>
          <a:p>
            <a:pPr lvl="0" rtl="0">
              <a:spcBef>
                <a:spcPts val="0"/>
              </a:spcBef>
            </a:pPr>
            <a:endParaRPr lang="en-US" dirty="0" smtClean="0">
              <a:latin typeface="+mn-lt"/>
            </a:endParaRPr>
          </a:p>
          <a:p>
            <a:pPr lvl="0" rtl="0">
              <a:spcBef>
                <a:spcPts val="0"/>
              </a:spcBef>
            </a:pPr>
            <a:r>
              <a:rPr lang="en-US" dirty="0" smtClean="0">
                <a:latin typeface="+mn-lt"/>
              </a:rPr>
              <a:t>The Service may use its token to: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Query the PDP for user access 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Modify Local Policies for fine grain access to the Service</a:t>
            </a:r>
          </a:p>
          <a:p>
            <a:pPr marL="2857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latin typeface="+mn-lt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>
              <a:latin typeface="+mn-lt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60670"/>
            <a:ext cx="2559964" cy="4762344"/>
          </a:xfrm>
          <a:prstGeom prst="rect">
            <a:avLst/>
          </a:prstGeom>
        </p:spPr>
      </p:pic>
      <p:sp>
        <p:nvSpPr>
          <p:cNvPr id="8" name="Tytuł 1"/>
          <p:cNvSpPr txBox="1">
            <a:spLocks/>
          </p:cNvSpPr>
          <p:nvPr/>
        </p:nvSpPr>
        <p:spPr bwMode="auto">
          <a:xfrm>
            <a:off x="1439863" y="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New Service Registration</a:t>
            </a:r>
          </a:p>
        </p:txBody>
      </p:sp>
    </p:spTree>
    <p:extLst>
      <p:ext uri="{BB962C8B-B14F-4D97-AF65-F5344CB8AC3E}">
        <p14:creationId xmlns:p14="http://schemas.microsoft.com/office/powerpoint/2010/main" val="17737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4" descr="data:image/jpeg;base64,/9j/4AAQSkZJRgABAQAAAQABAAD/2wCEAAkGBhMREBQSERIVExUSFhkYFxcYGRUTFBcVGBUWFhkVFRQXHCYgGBojGRcXIi8gJCgpLCwsFh4yNTAtNScrLCkBCQoKDgwOGg8PGjMlHyI1KSo0LSwpNSopLCosKSwpLCwvLCwwLSksLCksLCwsLCw0LCksLCwpLCwsKSwsLCwpLP/AABEIAO0A1QMBIgACEQEDEQH/xAAbAAEAAgMBAQAAAAAAAAAAAAAABgcDBAUCAf/EAEoQAAEDAgMFBQMIBQgLAQAAAAEAAgMEEQUSIQYHEzFBIlFhcYEUMpEjQlJicoKhsRWSk6KyFyQzU2PB0fAIQ1Rzg5Sjs8LS4Rb/xAAZAQEAAwEBAAAAAAAAAAAAAAAAAgMEBQH/xAAsEQEAAgECBAQFBQEAAAAAAAAAAQIDERIEITFBFCJRsTJhcYGREyOh4fBC/9oADAMBAAIRAxEAPwC8UREBERAREQEREBERAREQEREBERAREQEREBERAREQEREBERAREQEREBERAREQEXy6+oCIiAiIgIi16rEYov6SVkf2nNZ+ZQbCLmM2npCbCrpye4Sxk/DMujHKHC7SCO8G4+IQekREBERAREQEREBERAREQEREBeJZQ1pc4hrWgkkkAAAXJJPIAdV7VJ73NpZ6+ujwShPvOAmINg55GfK4j/Vsb2nePTs6hu7Ub+hxfZ8KgNVITYSEPLCe6OJnak87jl1Gq5keHbV1vadL7K12oBdFBYfZjBkH3tVJ6enotnKdsUDBNVSNu550e76z3a5I7jRg7u+7lFcS27rZySZ3MH0Y/kmjwu3tH1JWjHw9rxr2U3zVpybLd2m0Y1/S4v3e0VRH4x2Xs4XtXTe5PHUgdM0D7+szWu+BUe/S8978eW/fxJL/AJrdpdr62M9mql+84yD4PuFbPCT2lVHFR6Oo3fPiVEbYphbmtvbOwSQjzBdmY8+TgtD+UzG8YkczCqfgxtNi4BjnC/055ewD1s0A+asDYTaGrq2SPqhF7OwEF5bkLja5HPLlA5mw/O3Ax3eRkHAw1jIYm3AeGNF9bkxx2s0E9SLnwVMYLTbbC2c1YrucZm67aCXtTYqWX6CoqXW9GtDR6LOzdltBEbw4vmt0fNU2+D2uCj9VjM8pvJPK8+L3H8L2C8QYnMw3ZNI0/Ve9v5FX+Dn1U+Kj0SJ+77aGtOWsxIRRjQhjyMw7+HC1rXfeIK127iaGM/zrFbu624MRv997is+E7yayAjM8Tt+jILn0eO1fzupG2HD8ZByD2artfpd3ibWEo8dHDwVU8PNJ83T5LIzxb4evzRg7lsHdozFDfxkpnfhYLGdw1VB8rhuJ68x78H/Uic6/wXNxvA5aSUxTNseYI1a5v0mnqPy6rXoq+SF2aGR0Z72kt+NufqrfCRMa1lX4mYnSYdaHePjWDPbHi1OZ4SbCQ5Q4/YnZ2Xm2uV3a8Qrd2V2wpcSh41LJmAtmaezJGT817OnXXUG2hKg2B7xmzNNNibGSxyDKXloII/tY7WI8QNO7qortjsXPgU7cVwh5NPcZ2XL2sa4jsv1+UhdpqdQba3s5Zb47UnSWmmSt41hfqLhbF7WxYnRsqYuzfsvYTcxyC2ZhPXmCD1BB0vZd1VpiIiAiIgIiICIiAiIg16+sbDFJK/3YmOe77LWlx/AKlNxUHElxDFqjVwzDN4uvNMR42yehKtDeNNlwiuI/2aUfrMLf71XG76PhbLVDxoZZX3+8+OH8mqVY1mIRtOkTKP4piT6iZ80h7UjiT4dzR4AWHotRfV8XbiNOTk9RbGH0TppWRM96RwaPMm1z4Dn6LXU03U4fxK0yHlDGSPtO7A/dL1DJbbWZSpXdaIdDeHiTaWCLDafRrWAyd5bfstPi4guPp3qu10to8S9oq5pb3D5Db7A7Lf3QFzV5irtro9yW3WERFYrF7ilLXBzSWuabggkEEciCORXhEFnYNiceM0xpaqzamMXZJYXNtM4HfyDm9RqPq11iOHvglfFKMr4zYj8iO8EWIPcQvlBXPglZLGcr43BzT4joe8EaEdxKnm31Iyso4cShFjYNkHUAm2vi192/e8Fnj9u2naf4lfP7lde8eyu1Y27HEfaI56CbtxGMloOtmO7EjPI5hp4lVypxujZ/PZD3QO/GSNSzxE451eYZmLw1P9HrPDLiNI834T2adA5rpY3m3jlb8FdCqHcuzNieNSjkaiw+9NUO/IBW8uQ6YiIgIiICIiAiIgIiII/vBpjJhVc0czTSkeYjc634KtthpOJspK0c45H39Jo5P4SrlqIA9jmOF2vBaR3gix/BUxuWgcaPFcNf70b3C31nsfEfg6EfFSpOlolG0a1mEVREXbcgVk7qKdxgrHMtndla2+guGPI183BVsrG3b1Dm0FcWGzmguaeodwTY/Fqo4j4PwuwfG8x7vaSlaHYhVgEj3GkMHpcF7/QBe4sIwSciKKZ7HuNmnNK256AGVuUnwVeTTue4ve4uc7UucSXHzJ1Kl8u8YvofZX0zHO4fDz37AFsoeI7aOA7ja+vgo2x39Zn+Eq3p6R7uLtTs0+hn4bzma4ZmPtYObe3LoR1Hl3rjKxdtH+0YRR1J1c3KHHrdzC1/77Aq6VuK02rz6q8lYrbkLtbKbMvrp+G05WtGZ77XytvbQdXE8h59y4qsTdiT7LXZP6TKLd/9HJl/eumW01pMwY6xa2ktxuE4VDma2nmqzHcPexkswBHMFzbMuO4LoUlXRz4XWNpIyyJrJbtcCO3ws1xcnuB06qvcM23qoKb2eKQBmuU5QXsDrk5HdNSTre19FJcC+S2fqn/1jnj9Yxw/4rNfHMdZ7x3aKXiekdp7K9Vg7rrQw1lW/wB2Jg18GNdI/wDDKq+U12kqPYNl3dJK3sjx4x1H7BpVnE20pp6q+HrrfX0bv+j5QkYdNUPHaqahzr97Whrf4+IrSXC2FwT2PDqWnIs6OJucf2ju3J++5y7q5boiIiAiIgIiICIiAiIgKn8BHsW11VDqGV8Re3xcQ2Yn9ZkwVwKo987PZK7DMUaDaGURykfQDuIG+rTOEEZ2loOBWTxWsGyOt9knM390hcxTjexh+Wqjmb7s8Y16FzNCf1SxQddrHbdSJcnJXbaYFYW7vSgxB3TKfwhef71XqsTZLs4HXObzJlB8uDGPyJUM/wAOn0Tw/F+VdhF9KK5SsP3tmtfmP0/5r/6VXasXGh7Ps/BE7R0zmm3WznOn/KwVdKnD/wBT85XZe30gUz3WYqIqwxOPZqGZfDO3tN/DOPUKGLJT1Do3tew2cxwc09zgbg/EKy9d1ZqrpbbaJdHafCDS1csNtGuuzxY7tN/A28wVLqI59nJQPmPN/Sdj/wAism29M2voYcRhHaY20oHMNvZwP2H39HErxsl2sDr2nkOKR+xYfzCzWtupEz1iYaIrtvMR0mJQnA8LNTURQD/WOAPg3m4+jQT6KX7ZxjEMeoMMYPkaIe0Tge6LZS1jh3ZWsb/x173dUjKaCoxKo0jiY4NP1WjNI4d50DR43C2dzGGvlbVYtUD5XEJXFnXLC1xsGk6gF2nlG1Z+Kvutp6LuHppXX1WYiIsrSIiICIiAiIgIiICIiAolvV2f9swmpjAu9jeKzqc8XbsPEtDm/eUtQoKhpqr9I7NwTDWSjs1/U/J/Juv5xljyoSppsFEMPxivweUfIVQMtODexaWklg77xEgn+wKjGNYW6mqJIH843EX7282u9WkH1XQ4S+sTVh4mvOLNFT7dfXMeKiikOlQ0lvj2S14HjlsfulQFbuCwTPqI201+LmBZbQgjXNfoBzN9LXWrJXdWYZ8dttokxfCn00z4ZRZzDa/Rw6OHgRqtjZjB/a6uKH5rnXf4Mbq78BbzIVl7W1GHHgU2KVEUdQ9l2vB4ZFrBzg43DGF17B5sbHuNsuxmx8NK+SeGoFRnZlaRls0E3PaaSDezeg5LL4qNk+rR4ed3yQ7ejjAlqmwM9ymbbTlndYu+ADR6FQtSjazYyqp81RNlla9xL3sJNnOdftAgEAk8+XJRdacW3ZEVUZNd06iIisVpxuxxsNlfRy2MVSDYHlny2I8nN082jvUml2cNJh76ON2aSrmcxh+q883fZgYSfEFVVh1LJJKxkIJkc4ZMuhzDW4PS1r36Wur4po5hA18rI5KqONwGU2a5xA0Dy3shxa2+mnisPEeS2sd+30bMHmjSVb7xBxn0ez1EbcTK6ocNckLO12vE2MhGmrWfSVqUFCyCJkMTcrImNY0dzWgAD4BUrs1huPUdZU1bsMjqJ6o9qR00QytvfIwiTRmjdO5jR0UudUbSTMOWLDqXwc6SR/oW5mLBM6tvRYiKsN128Ctqaypw/EWN49O1zszQG+49rHNcG9k6vaQRbS/PRWegIiICIiAiIgIiICIiAiIgrHfVgMgZBitKPl8PeHOsOcObNrbmGu1I+i96xbTQMxWhhxSkFzktKwauAHvNPe6N1/MG/crQliD2lrgHNcCCCLggixBB5ghUhX0tZsvVvmpo3VGGzuu5lz8megLtcjhyDzo4WB1Gk6Xmlt0IXrF40lH4YXPc1rAXOcQGgakk8gB1VnUVF+h6YZIvacQqgWxxN1JIAJbf5sTNC9+g5a+6o/BvmwwO4lHh0z6uTRrGxxtcXnpna5x1+q0k9yjzdtcQwzGTWYvTvtPFw8rdWxxOLZA2A3yktI1bfU5rm+qvzcRvjSOirFg2TrLP/IdiVfO6pxGpiidKczzczSDwDW2YABoAHWAAUmrsTpsJohh+GODnm/FmBBdc+84vboZDyFvdA6WC2qvGMGxP5Q4m6O/zHzcJoPdw6gWH3dFqObs/RfKS1rKjLyYJGz3Pdw4Br97RQx/p1525/JK/6k8qutsDDNLh1SKjM6F7XCPMSSRkcH5b/Nva3iHKrQdFa2xu8RuKsruDDwoaZjWx3tndmZLcuaNGjsNAaL9degqlvILXw9t02llz12xWBERa2ZON0kANbI4i+SE28CXsH5XXvEdlMVNXJOwOzOe7K9szG2YSbNF3AhtrC1uiz7qCI21k55Rxs+AEjz/CFHdj/wD9HiFI2pp8RjDHOcAJQ3PdpsTfgO0vfr0XPy5ZpknRux44vjjVNMPwfGn2ElW2JvUnhyP9A1mv6wWvtPvGpcGidH7Q+urD80vzZXf2mXsxNH0R2jp5jhT7r8dquzV4uAw8wx8zgR4xtbG0qQbIbjqGie2WUuqpW6gyANja4cnNiF9ftF3hZZrZJt/TRWkVYtzmy07BPidaP5zXnNYixbETmuR83M4g5egazyVloirTEREBERAREQEREBERAREQF8c0EWOoK+og0aLA6eFxfDTwxOdzcyNjHHzLQCVs1FMyRpZI1r2u5tcA5p8wdCsqIIpiG6vCpjd9DCP92HQ/9otTCd1uF0zw+KijzDUF5fNY944rnWPiFK0QUzuYZ8tjjO6QfxVYUPbyHkptukAbi+NwnrM4+gnnH/mFCy22ndot/B9/sxcV2fERFuY05wGTg4BiU3IuZK0Hx4IY3956lG5uk4eCUgI95r3/AK8sjh+BChm1Uog2TI5Gpe0ed58/8EatDZCh4OH0kRFjHTxNPmI2g/jdcfNOt5dXFGlIddERVLBERAREQEREBERAREQEREBERAREQEREBERBS+DVTaLbCqido2tbZp5DO9kcwPq5r2+ZXL2vwd1NWSxkWaXF7D0LHkkW8tR5tKlO+fYKap4WIUIcamltdrffcxrs7XR25vY65tzIOmoAPJwnelh2Jwthxdvs9RHpxAHBhPIlrmgmO9tWuGXxPS/Bl/Ttz6Kc2PfHJE1t4ZhklRK2GJuZ7zYdwHVx7mjmSpY+i2fiGd+JB7foiVjz+rEzMtSXetTRXpcAoXzzP0D8jrfaLdZH2+tlAWq/FViPKzV4a2vN63qMbPUYXgUBzWex0tubWBuRpNuvD4rz4WPVXMAq63Z7upaaSTEMRfxa6ove5DuEHcxcaF5sBpoALDS6sZc7q3iIiAiIgIiICIiAiIgIiICIiAiIgIiICIiAiIgKO49u9w+tdnqaSN7zzeM0ch83xkE+pUiRBCKfcvhDDcUYcR9KSd4/VL7H1Urw3B4KZuSnhjhb9GNjYwfEhoFytxEBERAREQEREBERAREQEREBERBzqvaOlieWS1MEbxa7XyxscLi4u1zrjRYRtdQnQVtN+2i/9lDsPwmGo2ixETwxzBsFOQJGNkAJY0XAcDYqWTbD4e5paaGlsR0hiB9CG3CDtseCAQbg6gjUEd4K+qAbsQYKjEqBri6CjnbwQSXZGytc4xgnoC0epPepDPt7hzH8N9dTNcDYgys0PcTewPmg7yLxBO17Q5jg5rhcOaQ5pHeCNCFxa3bvD4XmOWtp2PBsWmRlwe5wB0Pmg7qLShxmB8JnZPE6EAkyB7DGAOZL72FvNRfY3bdlRNWRzVULrVjo6ZueJpdFlZlyAWMguTrrfvQTVFyMW2uo6V2SoqoYnfRe9rXW78t72Wem2gppGMkjqIXMkeGMcJGFrpDyjab6v+rzQdBFoVeP00QkMtRCwRZRJmkY3IXC7Q+57JI1APPovlJtBTSwGojnjdCL3kDm8MWNjd50Fig6CxzztYxz3kNawFzieQAFyT6LkUW21BM8RxVtO95Ng1srCSe5ovr6LNtXSPloqiOMEudG6wHMm18o87W9V7Eazo8mdIcKl2rray7qGkYIrkCSd5bmsbaMbr+fx0XupxnFIAXy0kEzG6u4L3h4HfZ1yfQFedgdpqZ1HFCZGRyRNyOY4hhJBOrb+9fnp3qYAq68xW2m1VWN0a7nPwDHoqyETRE2JsQfea4c2ut5j0IXGxDbYmZ1PQwGqlb75BDYmHl2n9dfIeN9Fzcbw/8ARVFWSQyOvUvGQWDeGXlwOW3cwmx+qFI9ksDbSUkcYADi0OkPUvIBN/LkPABJilfN1jsRNp8v5c32rGLZuDRn6uaTN5XvZZMI21zTimq4XUs590OOZj/sP8enQ8gSdFJ1HNvcEbUUcht8pA0yRu+cC0ZiAfEC3nY9AvK2radJh7MWrGsSz7QbRmmnpYhGH+1SZCS62XtMFwLG/v8AhyXcVZ12KmpGCzO1c6azj3ubJExx9S2/qrMXmSm2I+/u9pbdM/b2ERFUsEREBERBVns9W/aHEBRTQxOENPmMsbpQW5G2DQ1wsbqQvwjGnCxxCkZf5zaZxcPEB0lr+aYNg0zMcrqh0ZEMsMDWP0s5zWtDgBe+nkpkgrHaDZwUNJBRRTSOfilaxlVUE2lkD8zpTce7cNsB3E87kme0WztNDCIY6eJsYFsmRtiPG47R8Tclc/bfZ19ZTt4Dgyop5WTwOd7vFjJsHfVIJHqtCLbqdrcs2FVwmGhbGyOWIu+rMHhuXxNkHKoMPdTV+IYbSHhx1FH7RA0EhsEzy6F2T6LS6zrDlbRYtlNoYcOpIqaqw+ppXRNDZHindNE940dJxog7NmOuveulhezlZM6srZyKWqqouDA1pDzTRtBLMzhcOcXkOda409Bkwva+qhhZFW4fWGZjQ174WMqI5CBbiNexwtm52IFroPOyFLQTVFXPRTxyRVDWCamDA1jXi44jonAEFwve7QDrzXF2fiip48bqGwxF9JVVD4jkYSwsga5obp2QD0C7OAYdNPismIvpnUkfswga2TIJpncQPMsjGE5QAA0Am+gWthVFNT1VfTT0cssGIVDniaMxmIRyxhjhLdwc2wB6H8rh0d3WzEMVDDM5jZJ6mNs00zwHyPfK0PN3nWwzWt4d5K4232z0UNZhtRC0RGTEIGytb2WSOBcWSOaNC9ozjNzs8g8gtzAv0lh8TaUUra+CLswzRzRRScIHstlZKQLgaXabWAXI2tbWS1WGT1TGU7BXwMip2vEr7klzpZZAA24DAA1t7BzrlBt4Ns9FU49ick7RI2A0xZG4BzOI+nA4hadC5rWkC/LOVh2lngOMR0s8L3UtLAJxBDBJMx9RI8tD5YoWG7WtGlxa/mpLs5hUseJ4nM9hbHO6mMbtLPyQFrrWN9DprZY9pMJqIq2PEaOMTObEYZ4MwY6WHNna6NztOI119DzBtdBq4xjGH1UBgno6pzCLAew1YLe4sPC7JHQhZdhccdHhjXV7nx8B7ouJM18T3sa60T3NeAblpaLnqD1Xuo22qHsLKXDKwzEWbxmNgha7vklL7Fo7m3JWcbKzPws0lROZp3Nu6V1yOLmzi3XIDZvLkF7XTXm8nXTk3a/ZSiq/lJIWOLxfO27HOBFwS5hBPquQ7dwI9aOrqKc9BmzM9WixPqStXA9tPY4202IxyQviAYJMpdG9rdAbtvc2sLi4Nr+C6c+8uhA7EjpXdGMZIXE9wzAD8Vo0y15R0/MKdcc856/iUM2gxeomo6mlqbOmopY3Fw0zsJdHcgADm5pvYaOGmhVq0FSJIo5G6texrh5EAhQ/ZbZ587quprIiz23siI+8I/HqDbLbkezfqsOH11RhF4KiN89KCeHMwZiwE3yvb0H5a2uNB7kiLeWvWP8ASjSZr5p6T/oT1c7aOpEdJO93JsT/AI5SAPU2HquSd5WH2v7R6ZJc3lbKortNtX7aYmPZNT0L5AHylhvJbUDTQD49/SyhTDaZ5wnfLXTlLWo6cshwW/zqh7vR08ZH4WPqraUA25lZE/DZI2l0UMmYcMZxw2mEjLbnoNF0f5TKb+qqf2R/xU8kWyRExHr7o0mtJmJn09kuRRE7zKb+qqf2R/xUsjfcA94v8VntS1esLotFuj0iIopCIiAiIgJZEQEREBfHNBBBFwdD5L6iCFYZsxX4ewwUM9NJThzjHHUMlD4g5xdkEkR7bQSeYutqj2VqJqqKrxCeOR1PmMMMLHMhje4ZTI4vJdI+2gvYDopWiAiIgWREQfC2/NeWQtbyaB5ABe0QEREGP2Zl75W377C/xXmso2TMdHK0PY8WLTqCP89VmRNRho6NkMbY42hjGCzWjkB/nqsy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1" name="AutoShape 6" descr="data:image/jpeg;base64,/9j/4AAQSkZJRgABAQAAAQABAAD/2wCEAAkGBhMREBQSERIVExUSFhkYFxcYGRUTFBcVGBUWFhkVFRQXHCYgGBojGRcXIi8gJCgpLCwsFh4yNTAtNScrLCkBCQoKDgwOGg8PGjMlHyI1KSo0LSwpNSopLCosKSwpLCwvLCwwLSksLCksLCwsLCw0LCksLCwpLCwsKSwsLCwpLP/AABEIAO0A1QMBIgACEQEDEQH/xAAbAAEAAgMBAQAAAAAAAAAAAAAABgcDBAUCAf/EAEoQAAEDAgMFBQMIBQgLAQAAAAEAAgMEEQUSIQYHEzFBIlFhcYEUMpEjQlJicoKhsRWSk6KyFyQzU2PB0fAIQ1Rzg5Sjs8LS4Rb/xAAZAQEAAwEBAAAAAAAAAAAAAAAAAgMEBQH/xAAsEQEAAgECBAQFBQEAAAAAAAAAAQIDERIEITFBFCJRsTJhcYGREyOh4fBC/9oADAMBAAIRAxEAPwC8UREBERAREQEREBERAREQEREBERAREQEREBERAREQEREBERAREQEREBERAREQEXy6+oCIiAiIgIi16rEYov6SVkf2nNZ+ZQbCLmM2npCbCrpye4Sxk/DMujHKHC7SCO8G4+IQekREBERAREQEREBERAREQEREBeJZQ1pc4hrWgkkkAAAXJJPIAdV7VJ73NpZ6+ujwShPvOAmINg55GfK4j/Vsb2nePTs6hu7Ub+hxfZ8KgNVITYSEPLCe6OJnak87jl1Gq5keHbV1vadL7K12oBdFBYfZjBkH3tVJ6enotnKdsUDBNVSNu550e76z3a5I7jRg7u+7lFcS27rZySZ3MH0Y/kmjwu3tH1JWjHw9rxr2U3zVpybLd2m0Y1/S4v3e0VRH4x2Xs4XtXTe5PHUgdM0D7+szWu+BUe/S8978eW/fxJL/AJrdpdr62M9mql+84yD4PuFbPCT2lVHFR6Oo3fPiVEbYphbmtvbOwSQjzBdmY8+TgtD+UzG8YkczCqfgxtNi4BjnC/055ewD1s0A+asDYTaGrq2SPqhF7OwEF5bkLja5HPLlA5mw/O3Ax3eRkHAw1jIYm3AeGNF9bkxx2s0E9SLnwVMYLTbbC2c1YrucZm67aCXtTYqWX6CoqXW9GtDR6LOzdltBEbw4vmt0fNU2+D2uCj9VjM8pvJPK8+L3H8L2C8QYnMw3ZNI0/Ve9v5FX+Dn1U+Kj0SJ+77aGtOWsxIRRjQhjyMw7+HC1rXfeIK127iaGM/zrFbu624MRv997is+E7yayAjM8Tt+jILn0eO1fzupG2HD8ZByD2artfpd3ibWEo8dHDwVU8PNJ83T5LIzxb4evzRg7lsHdozFDfxkpnfhYLGdw1VB8rhuJ68x78H/Uic6/wXNxvA5aSUxTNseYI1a5v0mnqPy6rXoq+SF2aGR0Z72kt+NufqrfCRMa1lX4mYnSYdaHePjWDPbHi1OZ4SbCQ5Q4/YnZ2Xm2uV3a8Qrd2V2wpcSh41LJmAtmaezJGT817OnXXUG2hKg2B7xmzNNNibGSxyDKXloII/tY7WI8QNO7qortjsXPgU7cVwh5NPcZ2XL2sa4jsv1+UhdpqdQba3s5Zb47UnSWmmSt41hfqLhbF7WxYnRsqYuzfsvYTcxyC2ZhPXmCD1BB0vZd1VpiIiAiIgIiICIiAiIg16+sbDFJK/3YmOe77LWlx/AKlNxUHElxDFqjVwzDN4uvNMR42yehKtDeNNlwiuI/2aUfrMLf71XG76PhbLVDxoZZX3+8+OH8mqVY1mIRtOkTKP4piT6iZ80h7UjiT4dzR4AWHotRfV8XbiNOTk9RbGH0TppWRM96RwaPMm1z4Dn6LXU03U4fxK0yHlDGSPtO7A/dL1DJbbWZSpXdaIdDeHiTaWCLDafRrWAyd5bfstPi4guPp3qu10to8S9oq5pb3D5Db7A7Lf3QFzV5irtro9yW3WERFYrF7ilLXBzSWuabggkEEciCORXhEFnYNiceM0xpaqzamMXZJYXNtM4HfyDm9RqPq11iOHvglfFKMr4zYj8iO8EWIPcQvlBXPglZLGcr43BzT4joe8EaEdxKnm31Iyso4cShFjYNkHUAm2vi192/e8Fnj9u2naf4lfP7lde8eyu1Y27HEfaI56CbtxGMloOtmO7EjPI5hp4lVypxujZ/PZD3QO/GSNSzxE451eYZmLw1P9HrPDLiNI834T2adA5rpY3m3jlb8FdCqHcuzNieNSjkaiw+9NUO/IBW8uQ6YiIgIiICIiAiIgIiII/vBpjJhVc0czTSkeYjc634KtthpOJspK0c45H39Jo5P4SrlqIA9jmOF2vBaR3gix/BUxuWgcaPFcNf70b3C31nsfEfg6EfFSpOlolG0a1mEVREXbcgVk7qKdxgrHMtndla2+guGPI183BVsrG3b1Dm0FcWGzmguaeodwTY/Fqo4j4PwuwfG8x7vaSlaHYhVgEj3GkMHpcF7/QBe4sIwSciKKZ7HuNmnNK256AGVuUnwVeTTue4ve4uc7UucSXHzJ1Kl8u8YvofZX0zHO4fDz37AFsoeI7aOA7ja+vgo2x39Zn+Eq3p6R7uLtTs0+hn4bzma4ZmPtYObe3LoR1Hl3rjKxdtH+0YRR1J1c3KHHrdzC1/77Aq6VuK02rz6q8lYrbkLtbKbMvrp+G05WtGZ77XytvbQdXE8h59y4qsTdiT7LXZP6TKLd/9HJl/eumW01pMwY6xa2ktxuE4VDma2nmqzHcPexkswBHMFzbMuO4LoUlXRz4XWNpIyyJrJbtcCO3ws1xcnuB06qvcM23qoKb2eKQBmuU5QXsDrk5HdNSTre19FJcC+S2fqn/1jnj9Yxw/4rNfHMdZ7x3aKXiekdp7K9Vg7rrQw1lW/wB2Jg18GNdI/wDDKq+U12kqPYNl3dJK3sjx4x1H7BpVnE20pp6q+HrrfX0bv+j5QkYdNUPHaqahzr97Whrf4+IrSXC2FwT2PDqWnIs6OJucf2ju3J++5y7q5boiIiAiIgIiICIiAiIgKn8BHsW11VDqGV8Re3xcQ2Yn9ZkwVwKo987PZK7DMUaDaGURykfQDuIG+rTOEEZ2loOBWTxWsGyOt9knM390hcxTjexh+Wqjmb7s8Y16FzNCf1SxQddrHbdSJcnJXbaYFYW7vSgxB3TKfwhef71XqsTZLs4HXObzJlB8uDGPyJUM/wAOn0Tw/F+VdhF9KK5SsP3tmtfmP0/5r/6VXasXGh7Ps/BE7R0zmm3WznOn/KwVdKnD/wBT85XZe30gUz3WYqIqwxOPZqGZfDO3tN/DOPUKGLJT1Do3tew2cxwc09zgbg/EKy9d1ZqrpbbaJdHafCDS1csNtGuuzxY7tN/A28wVLqI59nJQPmPN/Sdj/wAism29M2voYcRhHaY20oHMNvZwP2H39HErxsl2sDr2nkOKR+xYfzCzWtupEz1iYaIrtvMR0mJQnA8LNTURQD/WOAPg3m4+jQT6KX7ZxjEMeoMMYPkaIe0Tge6LZS1jh3ZWsb/x173dUjKaCoxKo0jiY4NP1WjNI4d50DR43C2dzGGvlbVYtUD5XEJXFnXLC1xsGk6gF2nlG1Z+Kvutp6LuHppXX1WYiIsrSIiICIiAiIgIiICIiAolvV2f9swmpjAu9jeKzqc8XbsPEtDm/eUtQoKhpqr9I7NwTDWSjs1/U/J/Juv5xljyoSppsFEMPxivweUfIVQMtODexaWklg77xEgn+wKjGNYW6mqJIH843EX7282u9WkH1XQ4S+sTVh4mvOLNFT7dfXMeKiikOlQ0lvj2S14HjlsfulQFbuCwTPqI201+LmBZbQgjXNfoBzN9LXWrJXdWYZ8dttokxfCn00z4ZRZzDa/Rw6OHgRqtjZjB/a6uKH5rnXf4Mbq78BbzIVl7W1GHHgU2KVEUdQ9l2vB4ZFrBzg43DGF17B5sbHuNsuxmx8NK+SeGoFRnZlaRls0E3PaaSDezeg5LL4qNk+rR4ed3yQ7ejjAlqmwM9ymbbTlndYu+ADR6FQtSjazYyqp81RNlla9xL3sJNnOdftAgEAk8+XJRdacW3ZEVUZNd06iIisVpxuxxsNlfRy2MVSDYHlny2I8nN082jvUml2cNJh76ON2aSrmcxh+q883fZgYSfEFVVh1LJJKxkIJkc4ZMuhzDW4PS1r36Wur4po5hA18rI5KqONwGU2a5xA0Dy3shxa2+mnisPEeS2sd+30bMHmjSVb7xBxn0ez1EbcTK6ocNckLO12vE2MhGmrWfSVqUFCyCJkMTcrImNY0dzWgAD4BUrs1huPUdZU1bsMjqJ6o9qR00QytvfIwiTRmjdO5jR0UudUbSTMOWLDqXwc6SR/oW5mLBM6tvRYiKsN128Ctqaypw/EWN49O1zszQG+49rHNcG9k6vaQRbS/PRWegIiICIiAiIgIiICIiAiIgrHfVgMgZBitKPl8PeHOsOcObNrbmGu1I+i96xbTQMxWhhxSkFzktKwauAHvNPe6N1/MG/crQliD2lrgHNcCCCLggixBB5ghUhX0tZsvVvmpo3VGGzuu5lz8megLtcjhyDzo4WB1Gk6Xmlt0IXrF40lH4YXPc1rAXOcQGgakk8gB1VnUVF+h6YZIvacQqgWxxN1JIAJbf5sTNC9+g5a+6o/BvmwwO4lHh0z6uTRrGxxtcXnpna5x1+q0k9yjzdtcQwzGTWYvTvtPFw8rdWxxOLZA2A3yktI1bfU5rm+qvzcRvjSOirFg2TrLP/IdiVfO6pxGpiidKczzczSDwDW2YABoAHWAAUmrsTpsJohh+GODnm/FmBBdc+84vboZDyFvdA6WC2qvGMGxP5Q4m6O/zHzcJoPdw6gWH3dFqObs/RfKS1rKjLyYJGz3Pdw4Br97RQx/p1525/JK/6k8qutsDDNLh1SKjM6F7XCPMSSRkcH5b/Nva3iHKrQdFa2xu8RuKsruDDwoaZjWx3tndmZLcuaNGjsNAaL9degqlvILXw9t02llz12xWBERa2ZON0kANbI4i+SE28CXsH5XXvEdlMVNXJOwOzOe7K9szG2YSbNF3AhtrC1uiz7qCI21k55Rxs+AEjz/CFHdj/wD9HiFI2pp8RjDHOcAJQ3PdpsTfgO0vfr0XPy5ZpknRux44vjjVNMPwfGn2ElW2JvUnhyP9A1mv6wWvtPvGpcGidH7Q+urD80vzZXf2mXsxNH0R2jp5jhT7r8dquzV4uAw8wx8zgR4xtbG0qQbIbjqGie2WUuqpW6gyANja4cnNiF9ftF3hZZrZJt/TRWkVYtzmy07BPidaP5zXnNYixbETmuR83M4g5egazyVloirTEREBERAREQEREBERAREQF8c0EWOoK+og0aLA6eFxfDTwxOdzcyNjHHzLQCVs1FMyRpZI1r2u5tcA5p8wdCsqIIpiG6vCpjd9DCP92HQ/9otTCd1uF0zw+KijzDUF5fNY944rnWPiFK0QUzuYZ8tjjO6QfxVYUPbyHkptukAbi+NwnrM4+gnnH/mFCy22ndot/B9/sxcV2fERFuY05wGTg4BiU3IuZK0Hx4IY3956lG5uk4eCUgI95r3/AK8sjh+BChm1Uog2TI5Gpe0ed58/8EatDZCh4OH0kRFjHTxNPmI2g/jdcfNOt5dXFGlIddERVLBERAREQEREBERAREQEREBERAREQEREBERBS+DVTaLbCqido2tbZp5DO9kcwPq5r2+ZXL2vwd1NWSxkWaXF7D0LHkkW8tR5tKlO+fYKap4WIUIcamltdrffcxrs7XR25vY65tzIOmoAPJwnelh2Jwthxdvs9RHpxAHBhPIlrmgmO9tWuGXxPS/Bl/Ttz6Kc2PfHJE1t4ZhklRK2GJuZ7zYdwHVx7mjmSpY+i2fiGd+JB7foiVjz+rEzMtSXetTRXpcAoXzzP0D8jrfaLdZH2+tlAWq/FViPKzV4a2vN63qMbPUYXgUBzWex0tubWBuRpNuvD4rz4WPVXMAq63Z7upaaSTEMRfxa6ove5DuEHcxcaF5sBpoALDS6sZc7q3iIiAiIgIiICIiAiIgIiICIiAiIgIiICIiAiIgKO49u9w+tdnqaSN7zzeM0ch83xkE+pUiRBCKfcvhDDcUYcR9KSd4/VL7H1Urw3B4KZuSnhjhb9GNjYwfEhoFytxEBERAREQEREBERAREQEREBERBzqvaOlieWS1MEbxa7XyxscLi4u1zrjRYRtdQnQVtN+2i/9lDsPwmGo2ixETwxzBsFOQJGNkAJY0XAcDYqWTbD4e5paaGlsR0hiB9CG3CDtseCAQbg6gjUEd4K+qAbsQYKjEqBri6CjnbwQSXZGytc4xgnoC0epPepDPt7hzH8N9dTNcDYgys0PcTewPmg7yLxBO17Q5jg5rhcOaQ5pHeCNCFxa3bvD4XmOWtp2PBsWmRlwe5wB0Pmg7qLShxmB8JnZPE6EAkyB7DGAOZL72FvNRfY3bdlRNWRzVULrVjo6ZueJpdFlZlyAWMguTrrfvQTVFyMW2uo6V2SoqoYnfRe9rXW78t72Wem2gppGMkjqIXMkeGMcJGFrpDyjab6v+rzQdBFoVeP00QkMtRCwRZRJmkY3IXC7Q+57JI1APPovlJtBTSwGojnjdCL3kDm8MWNjd50Fig6CxzztYxz3kNawFzieQAFyT6LkUW21BM8RxVtO95Ng1srCSe5ovr6LNtXSPloqiOMEudG6wHMm18o87W9V7Eazo8mdIcKl2rray7qGkYIrkCSd5bmsbaMbr+fx0XupxnFIAXy0kEzG6u4L3h4HfZ1yfQFedgdpqZ1HFCZGRyRNyOY4hhJBOrb+9fnp3qYAq68xW2m1VWN0a7nPwDHoqyETRE2JsQfea4c2ut5j0IXGxDbYmZ1PQwGqlb75BDYmHl2n9dfIeN9Fzcbw/8ARVFWSQyOvUvGQWDeGXlwOW3cwmx+qFI9ksDbSUkcYADi0OkPUvIBN/LkPABJilfN1jsRNp8v5c32rGLZuDRn6uaTN5XvZZMI21zTimq4XUs590OOZj/sP8enQ8gSdFJ1HNvcEbUUcht8pA0yRu+cC0ZiAfEC3nY9AvK2radJh7MWrGsSz7QbRmmnpYhGH+1SZCS62XtMFwLG/v8AhyXcVZ12KmpGCzO1c6azj3ubJExx9S2/qrMXmSm2I+/u9pbdM/b2ERFUsEREBERBVns9W/aHEBRTQxOENPmMsbpQW5G2DQ1wsbqQvwjGnCxxCkZf5zaZxcPEB0lr+aYNg0zMcrqh0ZEMsMDWP0s5zWtDgBe+nkpkgrHaDZwUNJBRRTSOfilaxlVUE2lkD8zpTce7cNsB3E87kme0WztNDCIY6eJsYFsmRtiPG47R8Tclc/bfZ19ZTt4Dgyop5WTwOd7vFjJsHfVIJHqtCLbqdrcs2FVwmGhbGyOWIu+rMHhuXxNkHKoMPdTV+IYbSHhx1FH7RA0EhsEzy6F2T6LS6zrDlbRYtlNoYcOpIqaqw+ppXRNDZHindNE940dJxog7NmOuveulhezlZM6srZyKWqqouDA1pDzTRtBLMzhcOcXkOda409Bkwva+qhhZFW4fWGZjQ174WMqI5CBbiNexwtm52IFroPOyFLQTVFXPRTxyRVDWCamDA1jXi44jonAEFwve7QDrzXF2fiip48bqGwxF9JVVD4jkYSwsga5obp2QD0C7OAYdNPismIvpnUkfswga2TIJpncQPMsjGE5QAA0Am+gWthVFNT1VfTT0cssGIVDniaMxmIRyxhjhLdwc2wB6H8rh0d3WzEMVDDM5jZJ6mNs00zwHyPfK0PN3nWwzWt4d5K4232z0UNZhtRC0RGTEIGytb2WSOBcWSOaNC9ozjNzs8g8gtzAv0lh8TaUUra+CLswzRzRRScIHstlZKQLgaXabWAXI2tbWS1WGT1TGU7BXwMip2vEr7klzpZZAA24DAA1t7BzrlBt4Ns9FU49ick7RI2A0xZG4BzOI+nA4hadC5rWkC/LOVh2lngOMR0s8L3UtLAJxBDBJMx9RI8tD5YoWG7WtGlxa/mpLs5hUseJ4nM9hbHO6mMbtLPyQFrrWN9DprZY9pMJqIq2PEaOMTObEYZ4MwY6WHNna6NztOI119DzBtdBq4xjGH1UBgno6pzCLAew1YLe4sPC7JHQhZdhccdHhjXV7nx8B7ouJM18T3sa60T3NeAblpaLnqD1Xuo22qHsLKXDKwzEWbxmNgha7vklL7Fo7m3JWcbKzPws0lROZp3Nu6V1yOLmzi3XIDZvLkF7XTXm8nXTk3a/ZSiq/lJIWOLxfO27HOBFwS5hBPquQ7dwI9aOrqKc9BmzM9WixPqStXA9tPY4202IxyQviAYJMpdG9rdAbtvc2sLi4Nr+C6c+8uhA7EjpXdGMZIXE9wzAD8Vo0y15R0/MKdcc856/iUM2gxeomo6mlqbOmopY3Fw0zsJdHcgADm5pvYaOGmhVq0FSJIo5G6texrh5EAhQ/ZbZ587quprIiz23siI+8I/HqDbLbkezfqsOH11RhF4KiN89KCeHMwZiwE3yvb0H5a2uNB7kiLeWvWP8ASjSZr5p6T/oT1c7aOpEdJO93JsT/AI5SAPU2HquSd5WH2v7R6ZJc3lbKortNtX7aYmPZNT0L5AHylhvJbUDTQD49/SyhTDaZ5wnfLXTlLWo6cshwW/zqh7vR08ZH4WPqraUA25lZE/DZI2l0UMmYcMZxw2mEjLbnoNF0f5TKb+qqf2R/xU8kWyRExHr7o0mtJmJn09kuRRE7zKb+qqf2R/xUsjfcA94v8VntS1esLotFuj0iIopCIiAiIgJZEQEREBfHNBBBFwdD5L6iCFYZsxX4ewwUM9NJThzjHHUMlD4g5xdkEkR7bQSeYutqj2VqJqqKrxCeOR1PmMMMLHMhje4ZTI4vJdI+2gvYDopWiAiIgWREQfC2/NeWQtbyaB5ABe0QEREGP2Zl75W377C/xXmso2TMdHK0PY8WLTqCP89VmRNRho6NkMbY42hjGCzWjkB/nqsy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2" name="AutoShape 8" descr="https://encrypted-tbn2.gstatic.com/images?q=tbn:ANd9GcSYuGtqY3luHbiT80MIUCnEK6Hqv4ubuhlJ2-dcwK8Tzt_anae8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" name="Title 1"/>
          <p:cNvSpPr txBox="1">
            <a:spLocks/>
          </p:cNvSpPr>
          <p:nvPr/>
        </p:nvSpPr>
        <p:spPr>
          <a:xfrm>
            <a:off x="-972616" y="728224"/>
            <a:ext cx="5329237" cy="722312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algn="ctr" defTabSz="914400">
              <a:defRPr/>
            </a:pPr>
            <a:r>
              <a:rPr lang="pl-PL" altLang="en-US" sz="3200" dirty="0" smtClean="0">
                <a:latin typeface="+mj-lt"/>
                <a:ea typeface="+mj-ea"/>
                <a:cs typeface="+mj-cs"/>
              </a:rPr>
              <a:t> </a:t>
            </a:r>
            <a:endParaRPr lang="en-GB" alt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7175" name="Rectangle 3"/>
          <p:cNvSpPr>
            <a:spLocks noChangeArrowheads="1"/>
          </p:cNvSpPr>
          <p:nvPr/>
        </p:nvSpPr>
        <p:spPr bwMode="auto">
          <a:xfrm>
            <a:off x="323528" y="1512815"/>
            <a:ext cx="8568952" cy="470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6" tIns="41469" rIns="82936" bIns="41469" anchor="ctr">
            <a:spAutoFit/>
          </a:bodyPr>
          <a:lstStyle>
            <a:lvl1pPr marL="241300" indent="-241300"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/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Components</a:t>
            </a:r>
            <a:r>
              <a:rPr lang="en-US" altLang="en-US" sz="1800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+mn-lt"/>
              </a:rPr>
              <a:t>UI to facilitate user login and data store access</a:t>
            </a:r>
          </a:p>
          <a:p>
            <a:pPr marL="342900" indent="-342900">
              <a:buFont typeface="Arial"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+mn-lt"/>
              </a:rPr>
              <a:t>Authentication mechanisms</a:t>
            </a:r>
          </a:p>
          <a:p>
            <a:pPr marL="342900" indent="-342900">
              <a:buFont typeface="Arial"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+mn-lt"/>
              </a:rPr>
              <a:t>PDP, PEP – policy decision/enforcement point to grant/revoke access to resources on the basis of resource owners’ policies</a:t>
            </a:r>
          </a:p>
          <a:p>
            <a:pPr marL="342900" indent="-342900">
              <a:buFont typeface="Arial"/>
              <a:buChar char="•"/>
            </a:pPr>
            <a:endParaRPr lang="en-US" altLang="en-US" sz="1800" dirty="0" smtClean="0">
              <a:solidFill>
                <a:schemeClr val="tx1"/>
              </a:solidFill>
              <a:latin typeface="+mn-lt"/>
            </a:endParaRPr>
          </a:p>
          <a:p>
            <a:pPr marL="0" indent="0"/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1800" dirty="0" smtClean="0">
                <a:solidFill>
                  <a:schemeClr val="tx1"/>
                </a:solidFill>
                <a:latin typeface="+mn-lt"/>
              </a:rPr>
              <a:t>User 1 logs into the UI, accesses the File Store component and creates a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1800" dirty="0" smtClean="0">
                <a:solidFill>
                  <a:schemeClr val="tx1"/>
                </a:solidFill>
                <a:latin typeface="+mn-lt"/>
              </a:rPr>
              <a:t>User 1 uploads a file to the newly created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1800" dirty="0" smtClean="0">
                <a:solidFill>
                  <a:schemeClr val="tx1"/>
                </a:solidFill>
                <a:latin typeface="+mn-lt"/>
              </a:rPr>
              <a:t>User 2 logs in and attempts to retrieve the file – however, directory access is denied due to lack of sufficient permissions.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1800" dirty="0" smtClean="0">
                <a:solidFill>
                  <a:schemeClr val="tx1"/>
                </a:solidFill>
                <a:latin typeface="+mn-lt"/>
              </a:rPr>
              <a:t>User 1 grants User 2 read-only access for the newly created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1800" dirty="0" smtClean="0">
                <a:solidFill>
                  <a:schemeClr val="tx1"/>
                </a:solidFill>
                <a:latin typeface="+mn-lt"/>
              </a:rPr>
              <a:t>User 2 is now able to access the directory and retrieve its content</a:t>
            </a:r>
            <a:r>
              <a:rPr lang="pl-PL" altLang="en-US" sz="1800" dirty="0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US" altLang="en-US" sz="1800" dirty="0" smtClean="0">
                <a:solidFill>
                  <a:schemeClr val="tx1"/>
                </a:solidFill>
                <a:latin typeface="+mn-lt"/>
              </a:rPr>
              <a:t>. He is, however, unable to upload new files due to the lack of „write” permissions.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1800" dirty="0" smtClean="0">
                <a:solidFill>
                  <a:schemeClr val="tx1"/>
                </a:solidFill>
                <a:latin typeface="+mn-lt"/>
              </a:rPr>
              <a:t>User 1 extends User 2’s permission set with „write” access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1800" dirty="0" smtClean="0">
                <a:solidFill>
                  <a:schemeClr val="tx1"/>
                </a:solidFill>
                <a:latin typeface="+mn-lt"/>
              </a:rPr>
              <a:t>User 2 is now able to create new files and subdirectories in the target directory</a:t>
            </a:r>
            <a:endParaRPr lang="en-US" alt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1439863" y="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File Store typical use case – fine-grained permission management at the level of WebDAV HTTP methods</a:t>
            </a:r>
          </a:p>
        </p:txBody>
      </p:sp>
    </p:spTree>
    <p:extLst>
      <p:ext uri="{BB962C8B-B14F-4D97-AF65-F5344CB8AC3E}">
        <p14:creationId xmlns:p14="http://schemas.microsoft.com/office/powerpoint/2010/main" val="21865617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4" descr="data:image/jpeg;base64,/9j/4AAQSkZJRgABAQAAAQABAAD/2wCEAAkGBhMREBQSERIVExUSFhkYFxcYGRUTFBcVGBUWFhkVFRQXHCYgGBojGRcXIi8gJCgpLCwsFh4yNTAtNScrLCkBCQoKDgwOGg8PGjMlHyI1KSo0LSwpNSopLCosKSwpLCwvLCwwLSksLCksLCwsLCw0LCksLCwpLCwsKSwsLCwpLP/AABEIAO0A1QMBIgACEQEDEQH/xAAbAAEAAgMBAQAAAAAAAAAAAAAABgcDBAUCAf/EAEoQAAEDAgMFBQMIBQgLAQAAAAEAAgMEEQUSIQYHEzFBIlFhcYEUMpEjQlJicoKhsRWSk6KyFyQzU2PB0fAIQ1Rzg5Sjs8LS4Rb/xAAZAQEAAwEBAAAAAAAAAAAAAAAAAgMEBQH/xAAsEQEAAgECBAQFBQEAAAAAAAAAAQIDERIEITFBFCJRsTJhcYGREyOh4fBC/9oADAMBAAIRAxEAPwC8UREBERAREQEREBERAREQEREBERAREQEREBERAREQEREBERAREQEREBERAREQEXy6+oCIiAiIgIi16rEYov6SVkf2nNZ+ZQbCLmM2npCbCrpye4Sxk/DMujHKHC7SCO8G4+IQekREBERAREQEREBERAREQEREBeJZQ1pc4hrWgkkkAAAXJJPIAdV7VJ73NpZ6+ujwShPvOAmINg55GfK4j/Vsb2nePTs6hu7Ub+hxfZ8KgNVITYSEPLCe6OJnak87jl1Gq5keHbV1vadL7K12oBdFBYfZjBkH3tVJ6enotnKdsUDBNVSNu550e76z3a5I7jRg7u+7lFcS27rZySZ3MH0Y/kmjwu3tH1JWjHw9rxr2U3zVpybLd2m0Y1/S4v3e0VRH4x2Xs4XtXTe5PHUgdM0D7+szWu+BUe/S8978eW/fxJL/AJrdpdr62M9mql+84yD4PuFbPCT2lVHFR6Oo3fPiVEbYphbmtvbOwSQjzBdmY8+TgtD+UzG8YkczCqfgxtNi4BjnC/055ewD1s0A+asDYTaGrq2SPqhF7OwEF5bkLja5HPLlA5mw/O3Ax3eRkHAw1jIYm3AeGNF9bkxx2s0E9SLnwVMYLTbbC2c1YrucZm67aCXtTYqWX6CoqXW9GtDR6LOzdltBEbw4vmt0fNU2+D2uCj9VjM8pvJPK8+L3H8L2C8QYnMw3ZNI0/Ve9v5FX+Dn1U+Kj0SJ+77aGtOWsxIRRjQhjyMw7+HC1rXfeIK127iaGM/zrFbu624MRv997is+E7yayAjM8Tt+jILn0eO1fzupG2HD8ZByD2artfpd3ibWEo8dHDwVU8PNJ83T5LIzxb4evzRg7lsHdozFDfxkpnfhYLGdw1VB8rhuJ68x78H/Uic6/wXNxvA5aSUxTNseYI1a5v0mnqPy6rXoq+SF2aGR0Z72kt+NufqrfCRMa1lX4mYnSYdaHePjWDPbHi1OZ4SbCQ5Q4/YnZ2Xm2uV3a8Qrd2V2wpcSh41LJmAtmaezJGT817OnXXUG2hKg2B7xmzNNNibGSxyDKXloII/tY7WI8QNO7qortjsXPgU7cVwh5NPcZ2XL2sa4jsv1+UhdpqdQba3s5Zb47UnSWmmSt41hfqLhbF7WxYnRsqYuzfsvYTcxyC2ZhPXmCD1BB0vZd1VpiIiAiIgIiICIiAiIg16+sbDFJK/3YmOe77LWlx/AKlNxUHElxDFqjVwzDN4uvNMR42yehKtDeNNlwiuI/2aUfrMLf71XG76PhbLVDxoZZX3+8+OH8mqVY1mIRtOkTKP4piT6iZ80h7UjiT4dzR4AWHotRfV8XbiNOTk9RbGH0TppWRM96RwaPMm1z4Dn6LXU03U4fxK0yHlDGSPtO7A/dL1DJbbWZSpXdaIdDeHiTaWCLDafRrWAyd5bfstPi4guPp3qu10to8S9oq5pb3D5Db7A7Lf3QFzV5irtro9yW3WERFYrF7ilLXBzSWuabggkEEciCORXhEFnYNiceM0xpaqzamMXZJYXNtM4HfyDm9RqPq11iOHvglfFKMr4zYj8iO8EWIPcQvlBXPglZLGcr43BzT4joe8EaEdxKnm31Iyso4cShFjYNkHUAm2vi192/e8Fnj9u2naf4lfP7lde8eyu1Y27HEfaI56CbtxGMloOtmO7EjPI5hp4lVypxujZ/PZD3QO/GSNSzxE451eYZmLw1P9HrPDLiNI834T2adA5rpY3m3jlb8FdCqHcuzNieNSjkaiw+9NUO/IBW8uQ6YiIgIiICIiAiIgIiII/vBpjJhVc0czTSkeYjc634KtthpOJspK0c45H39Jo5P4SrlqIA9jmOF2vBaR3gix/BUxuWgcaPFcNf70b3C31nsfEfg6EfFSpOlolG0a1mEVREXbcgVk7qKdxgrHMtndla2+guGPI183BVsrG3b1Dm0FcWGzmguaeodwTY/Fqo4j4PwuwfG8x7vaSlaHYhVgEj3GkMHpcF7/QBe4sIwSciKKZ7HuNmnNK256AGVuUnwVeTTue4ve4uc7UucSXHzJ1Kl8u8YvofZX0zHO4fDz37AFsoeI7aOA7ja+vgo2x39Zn+Eq3p6R7uLtTs0+hn4bzma4ZmPtYObe3LoR1Hl3rjKxdtH+0YRR1J1c3KHHrdzC1/77Aq6VuK02rz6q8lYrbkLtbKbMvrp+G05WtGZ77XytvbQdXE8h59y4qsTdiT7LXZP6TKLd/9HJl/eumW01pMwY6xa2ktxuE4VDma2nmqzHcPexkswBHMFzbMuO4LoUlXRz4XWNpIyyJrJbtcCO3ws1xcnuB06qvcM23qoKb2eKQBmuU5QXsDrk5HdNSTre19FJcC+S2fqn/1jnj9Yxw/4rNfHMdZ7x3aKXiekdp7K9Vg7rrQw1lW/wB2Jg18GNdI/wDDKq+U12kqPYNl3dJK3sjx4x1H7BpVnE20pp6q+HrrfX0bv+j5QkYdNUPHaqahzr97Whrf4+IrSXC2FwT2PDqWnIs6OJucf2ju3J++5y7q5boiIiAiIgIiICIiAiIgKn8BHsW11VDqGV8Re3xcQ2Yn9ZkwVwKo987PZK7DMUaDaGURykfQDuIG+rTOEEZ2loOBWTxWsGyOt9knM390hcxTjexh+Wqjmb7s8Y16FzNCf1SxQddrHbdSJcnJXbaYFYW7vSgxB3TKfwhef71XqsTZLs4HXObzJlB8uDGPyJUM/wAOn0Tw/F+VdhF9KK5SsP3tmtfmP0/5r/6VXasXGh7Ps/BE7R0zmm3WznOn/KwVdKnD/wBT85XZe30gUz3WYqIqwxOPZqGZfDO3tN/DOPUKGLJT1Do3tew2cxwc09zgbg/EKy9d1ZqrpbbaJdHafCDS1csNtGuuzxY7tN/A28wVLqI59nJQPmPN/Sdj/wAism29M2voYcRhHaY20oHMNvZwP2H39HErxsl2sDr2nkOKR+xYfzCzWtupEz1iYaIrtvMR0mJQnA8LNTURQD/WOAPg3m4+jQT6KX7ZxjEMeoMMYPkaIe0Tge6LZS1jh3ZWsb/x173dUjKaCoxKo0jiY4NP1WjNI4d50DR43C2dzGGvlbVYtUD5XEJXFnXLC1xsGk6gF2nlG1Z+Kvutp6LuHppXX1WYiIsrSIiICIiAiIgIiICIiAolvV2f9swmpjAu9jeKzqc8XbsPEtDm/eUtQoKhpqr9I7NwTDWSjs1/U/J/Juv5xljyoSppsFEMPxivweUfIVQMtODexaWklg77xEgn+wKjGNYW6mqJIH843EX7282u9WkH1XQ4S+sTVh4mvOLNFT7dfXMeKiikOlQ0lvj2S14HjlsfulQFbuCwTPqI201+LmBZbQgjXNfoBzN9LXWrJXdWYZ8dttokxfCn00z4ZRZzDa/Rw6OHgRqtjZjB/a6uKH5rnXf4Mbq78BbzIVl7W1GHHgU2KVEUdQ9l2vB4ZFrBzg43DGF17B5sbHuNsuxmx8NK+SeGoFRnZlaRls0E3PaaSDezeg5LL4qNk+rR4ed3yQ7ejjAlqmwM9ymbbTlndYu+ADR6FQtSjazYyqp81RNlla9xL3sJNnOdftAgEAk8+XJRdacW3ZEVUZNd06iIisVpxuxxsNlfRy2MVSDYHlny2I8nN082jvUml2cNJh76ON2aSrmcxh+q883fZgYSfEFVVh1LJJKxkIJkc4ZMuhzDW4PS1r36Wur4po5hA18rI5KqONwGU2a5xA0Dy3shxa2+mnisPEeS2sd+30bMHmjSVb7xBxn0ez1EbcTK6ocNckLO12vE2MhGmrWfSVqUFCyCJkMTcrImNY0dzWgAD4BUrs1huPUdZU1bsMjqJ6o9qR00QytvfIwiTRmjdO5jR0UudUbSTMOWLDqXwc6SR/oW5mLBM6tvRYiKsN128Ctqaypw/EWN49O1zszQG+49rHNcG9k6vaQRbS/PRWegIiICIiAiIgIiICIiAiIgrHfVgMgZBitKPl8PeHOsOcObNrbmGu1I+i96xbTQMxWhhxSkFzktKwauAHvNPe6N1/MG/crQliD2lrgHNcCCCLggixBB5ghUhX0tZsvVvmpo3VGGzuu5lz8megLtcjhyDzo4WB1Gk6Xmlt0IXrF40lH4YXPc1rAXOcQGgakk8gB1VnUVF+h6YZIvacQqgWxxN1JIAJbf5sTNC9+g5a+6o/BvmwwO4lHh0z6uTRrGxxtcXnpna5x1+q0k9yjzdtcQwzGTWYvTvtPFw8rdWxxOLZA2A3yktI1bfU5rm+qvzcRvjSOirFg2TrLP/IdiVfO6pxGpiidKczzczSDwDW2YABoAHWAAUmrsTpsJohh+GODnm/FmBBdc+84vboZDyFvdA6WC2qvGMGxP5Q4m6O/zHzcJoPdw6gWH3dFqObs/RfKS1rKjLyYJGz3Pdw4Br97RQx/p1525/JK/6k8qutsDDNLh1SKjM6F7XCPMSSRkcH5b/Nva3iHKrQdFa2xu8RuKsruDDwoaZjWx3tndmZLcuaNGjsNAaL9degqlvILXw9t02llz12xWBERa2ZON0kANbI4i+SE28CXsH5XXvEdlMVNXJOwOzOe7K9szG2YSbNF3AhtrC1uiz7qCI21k55Rxs+AEjz/CFHdj/wD9HiFI2pp8RjDHOcAJQ3PdpsTfgO0vfr0XPy5ZpknRux44vjjVNMPwfGn2ElW2JvUnhyP9A1mv6wWvtPvGpcGidH7Q+urD80vzZXf2mXsxNH0R2jp5jhT7r8dquzV4uAw8wx8zgR4xtbG0qQbIbjqGie2WUuqpW6gyANja4cnNiF9ftF3hZZrZJt/TRWkVYtzmy07BPidaP5zXnNYixbETmuR83M4g5egazyVloirTEREBERAREQEREBERAREQF8c0EWOoK+og0aLA6eFxfDTwxOdzcyNjHHzLQCVs1FMyRpZI1r2u5tcA5p8wdCsqIIpiG6vCpjd9DCP92HQ/9otTCd1uF0zw+KijzDUF5fNY944rnWPiFK0QUzuYZ8tjjO6QfxVYUPbyHkptukAbi+NwnrM4+gnnH/mFCy22ndot/B9/sxcV2fERFuY05wGTg4BiU3IuZK0Hx4IY3956lG5uk4eCUgI95r3/AK8sjh+BChm1Uog2TI5Gpe0ed58/8EatDZCh4OH0kRFjHTxNPmI2g/jdcfNOt5dXFGlIddERVLBERAREQEREBERAREQEREBERAREQEREBERBS+DVTaLbCqido2tbZp5DO9kcwPq5r2+ZXL2vwd1NWSxkWaXF7D0LHkkW8tR5tKlO+fYKap4WIUIcamltdrffcxrs7XR25vY65tzIOmoAPJwnelh2Jwthxdvs9RHpxAHBhPIlrmgmO9tWuGXxPS/Bl/Ttz6Kc2PfHJE1t4ZhklRK2GJuZ7zYdwHVx7mjmSpY+i2fiGd+JB7foiVjz+rEzMtSXetTRXpcAoXzzP0D8jrfaLdZH2+tlAWq/FViPKzV4a2vN63qMbPUYXgUBzWex0tubWBuRpNuvD4rz4WPVXMAq63Z7upaaSTEMRfxa6ove5DuEHcxcaF5sBpoALDS6sZc7q3iIiAiIgIiICIiAiIgIiICIiAiIgIiICIiAiIgKO49u9w+tdnqaSN7zzeM0ch83xkE+pUiRBCKfcvhDDcUYcR9KSd4/VL7H1Urw3B4KZuSnhjhb9GNjYwfEhoFytxEBERAREQEREBERAREQEREBERBzqvaOlieWS1MEbxa7XyxscLi4u1zrjRYRtdQnQVtN+2i/9lDsPwmGo2ixETwxzBsFOQJGNkAJY0XAcDYqWTbD4e5paaGlsR0hiB9CG3CDtseCAQbg6gjUEd4K+qAbsQYKjEqBri6CjnbwQSXZGytc4xgnoC0epPepDPt7hzH8N9dTNcDYgys0PcTewPmg7yLxBO17Q5jg5rhcOaQ5pHeCNCFxa3bvD4XmOWtp2PBsWmRlwe5wB0Pmg7qLShxmB8JnZPE6EAkyB7DGAOZL72FvNRfY3bdlRNWRzVULrVjo6ZueJpdFlZlyAWMguTrrfvQTVFyMW2uo6V2SoqoYnfRe9rXW78t72Wem2gppGMkjqIXMkeGMcJGFrpDyjab6v+rzQdBFoVeP00QkMtRCwRZRJmkY3IXC7Q+57JI1APPovlJtBTSwGojnjdCL3kDm8MWNjd50Fig6CxzztYxz3kNawFzieQAFyT6LkUW21BM8RxVtO95Ng1srCSe5ovr6LNtXSPloqiOMEudG6wHMm18o87W9V7Eazo8mdIcKl2rray7qGkYIrkCSd5bmsbaMbr+fx0XupxnFIAXy0kEzG6u4L3h4HfZ1yfQFedgdpqZ1HFCZGRyRNyOY4hhJBOrb+9fnp3qYAq68xW2m1VWN0a7nPwDHoqyETRE2JsQfea4c2ut5j0IXGxDbYmZ1PQwGqlb75BDYmHl2n9dfIeN9Fzcbw/8ARVFWSQyOvUvGQWDeGXlwOW3cwmx+qFI9ksDbSUkcYADi0OkPUvIBN/LkPABJilfN1jsRNp8v5c32rGLZuDRn6uaTN5XvZZMI21zTimq4XUs590OOZj/sP8enQ8gSdFJ1HNvcEbUUcht8pA0yRu+cC0ZiAfEC3nY9AvK2radJh7MWrGsSz7QbRmmnpYhGH+1SZCS62XtMFwLG/v8AhyXcVZ12KmpGCzO1c6azj3ubJExx9S2/qrMXmSm2I+/u9pbdM/b2ERFUsEREBERBVns9W/aHEBRTQxOENPmMsbpQW5G2DQ1wsbqQvwjGnCxxCkZf5zaZxcPEB0lr+aYNg0zMcrqh0ZEMsMDWP0s5zWtDgBe+nkpkgrHaDZwUNJBRRTSOfilaxlVUE2lkD8zpTce7cNsB3E87kme0WztNDCIY6eJsYFsmRtiPG47R8Tclc/bfZ19ZTt4Dgyop5WTwOd7vFjJsHfVIJHqtCLbqdrcs2FVwmGhbGyOWIu+rMHhuXxNkHKoMPdTV+IYbSHhx1FH7RA0EhsEzy6F2T6LS6zrDlbRYtlNoYcOpIqaqw+ppXRNDZHindNE940dJxog7NmOuveulhezlZM6srZyKWqqouDA1pDzTRtBLMzhcOcXkOda409Bkwva+qhhZFW4fWGZjQ174WMqI5CBbiNexwtm52IFroPOyFLQTVFXPRTxyRVDWCamDA1jXi44jonAEFwve7QDrzXF2fiip48bqGwxF9JVVD4jkYSwsga5obp2QD0C7OAYdNPismIvpnUkfswga2TIJpncQPMsjGE5QAA0Am+gWthVFNT1VfTT0cssGIVDniaMxmIRyxhjhLdwc2wB6H8rh0d3WzEMVDDM5jZJ6mNs00zwHyPfK0PN3nWwzWt4d5K4232z0UNZhtRC0RGTEIGytb2WSOBcWSOaNC9ozjNzs8g8gtzAv0lh8TaUUra+CLswzRzRRScIHstlZKQLgaXabWAXI2tbWS1WGT1TGU7BXwMip2vEr7klzpZZAA24DAA1t7BzrlBt4Ns9FU49ick7RI2A0xZG4BzOI+nA4hadC5rWkC/LOVh2lngOMR0s8L3UtLAJxBDBJMx9RI8tD5YoWG7WtGlxa/mpLs5hUseJ4nM9hbHO6mMbtLPyQFrrWN9DprZY9pMJqIq2PEaOMTObEYZ4MwY6WHNna6NztOI119DzBtdBq4xjGH1UBgno6pzCLAew1YLe4sPC7JHQhZdhccdHhjXV7nx8B7ouJM18T3sa60T3NeAblpaLnqD1Xuo22qHsLKXDKwzEWbxmNgha7vklL7Fo7m3JWcbKzPws0lROZp3Nu6V1yOLmzi3XIDZvLkF7XTXm8nXTk3a/ZSiq/lJIWOLxfO27HOBFwS5hBPquQ7dwI9aOrqKc9BmzM9WixPqStXA9tPY4202IxyQviAYJMpdG9rdAbtvc2sLi4Nr+C6c+8uhA7EjpXdGMZIXE9wzAD8Vo0y15R0/MKdcc856/iUM2gxeomo6mlqbOmopY3Fw0zsJdHcgADm5pvYaOGmhVq0FSJIo5G6texrh5EAhQ/ZbZ587quprIiz23siI+8I/HqDbLbkezfqsOH11RhF4KiN89KCeHMwZiwE3yvb0H5a2uNB7kiLeWvWP8ASjSZr5p6T/oT1c7aOpEdJO93JsT/AI5SAPU2HquSd5WH2v7R6ZJc3lbKortNtX7aYmPZNT0L5AHylhvJbUDTQD49/SyhTDaZ5wnfLXTlLWo6cshwW/zqh7vR08ZH4WPqraUA25lZE/DZI2l0UMmYcMZxw2mEjLbnoNF0f5TKb+qqf2R/xU8kWyRExHr7o0mtJmJn09kuRRE7zKb+qqf2R/xUsjfcA94v8VntS1esLotFuj0iIopCIiAiIgJZEQEREBfHNBBBFwdD5L6iCFYZsxX4ewwUM9NJThzjHHUMlD4g5xdkEkR7bQSeYutqj2VqJqqKrxCeOR1PmMMMLHMhje4ZTI4vJdI+2gvYDopWiAiIgWREQfC2/NeWQtbyaB5ABe0QEREGP2Zl75W377C/xXmso2TMdHK0PY8WLTqCP89VmRNRho6NkMbY42hjGCzWjkB/nqsy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1" name="AutoShape 6" descr="data:image/jpeg;base64,/9j/4AAQSkZJRgABAQAAAQABAAD/2wCEAAkGBhMREBQSERIVExUSFhkYFxcYGRUTFBcVGBUWFhkVFRQXHCYgGBojGRcXIi8gJCgpLCwsFh4yNTAtNScrLCkBCQoKDgwOGg8PGjMlHyI1KSo0LSwpNSopLCosKSwpLCwvLCwwLSksLCksLCwsLCw0LCksLCwpLCwsKSwsLCwpLP/AABEIAO0A1QMBIgACEQEDEQH/xAAbAAEAAgMBAQAAAAAAAAAAAAAABgcDBAUCAf/EAEoQAAEDAgMFBQMIBQgLAQAAAAEAAgMEEQUSIQYHEzFBIlFhcYEUMpEjQlJicoKhsRWSk6KyFyQzU2PB0fAIQ1Rzg5Sjs8LS4Rb/xAAZAQEAAwEBAAAAAAAAAAAAAAAAAgMEBQH/xAAsEQEAAgECBAQFBQEAAAAAAAAAAQIDERIEITFBFCJRsTJhcYGREyOh4fBC/9oADAMBAAIRAxEAPwC8UREBERAREQEREBERAREQEREBERAREQEREBERAREQEREBERAREQEREBERAREQEXy6+oCIiAiIgIi16rEYov6SVkf2nNZ+ZQbCLmM2npCbCrpye4Sxk/DMujHKHC7SCO8G4+IQekREBERAREQEREBERAREQEREBeJZQ1pc4hrWgkkkAAAXJJPIAdV7VJ73NpZ6+ujwShPvOAmINg55GfK4j/Vsb2nePTs6hu7Ub+hxfZ8KgNVITYSEPLCe6OJnak87jl1Gq5keHbV1vadL7K12oBdFBYfZjBkH3tVJ6enotnKdsUDBNVSNu550e76z3a5I7jRg7u+7lFcS27rZySZ3MH0Y/kmjwu3tH1JWjHw9rxr2U3zVpybLd2m0Y1/S4v3e0VRH4x2Xs4XtXTe5PHUgdM0D7+szWu+BUe/S8978eW/fxJL/AJrdpdr62M9mql+84yD4PuFbPCT2lVHFR6Oo3fPiVEbYphbmtvbOwSQjzBdmY8+TgtD+UzG8YkczCqfgxtNi4BjnC/055ewD1s0A+asDYTaGrq2SPqhF7OwEF5bkLja5HPLlA5mw/O3Ax3eRkHAw1jIYm3AeGNF9bkxx2s0E9SLnwVMYLTbbC2c1YrucZm67aCXtTYqWX6CoqXW9GtDR6LOzdltBEbw4vmt0fNU2+D2uCj9VjM8pvJPK8+L3H8L2C8QYnMw3ZNI0/Ve9v5FX+Dn1U+Kj0SJ+77aGtOWsxIRRjQhjyMw7+HC1rXfeIK127iaGM/zrFbu624MRv997is+E7yayAjM8Tt+jILn0eO1fzupG2HD8ZByD2artfpd3ibWEo8dHDwVU8PNJ83T5LIzxb4evzRg7lsHdozFDfxkpnfhYLGdw1VB8rhuJ68x78H/Uic6/wXNxvA5aSUxTNseYI1a5v0mnqPy6rXoq+SF2aGR0Z72kt+NufqrfCRMa1lX4mYnSYdaHePjWDPbHi1OZ4SbCQ5Q4/YnZ2Xm2uV3a8Qrd2V2wpcSh41LJmAtmaezJGT817OnXXUG2hKg2B7xmzNNNibGSxyDKXloII/tY7WI8QNO7qortjsXPgU7cVwh5NPcZ2XL2sa4jsv1+UhdpqdQba3s5Zb47UnSWmmSt41hfqLhbF7WxYnRsqYuzfsvYTcxyC2ZhPXmCD1BB0vZd1VpiIiAiIgIiICIiAiIg16+sbDFJK/3YmOe77LWlx/AKlNxUHElxDFqjVwzDN4uvNMR42yehKtDeNNlwiuI/2aUfrMLf71XG76PhbLVDxoZZX3+8+OH8mqVY1mIRtOkTKP4piT6iZ80h7UjiT4dzR4AWHotRfV8XbiNOTk9RbGH0TppWRM96RwaPMm1z4Dn6LXU03U4fxK0yHlDGSPtO7A/dL1DJbbWZSpXdaIdDeHiTaWCLDafRrWAyd5bfstPi4guPp3qu10to8S9oq5pb3D5Db7A7Lf3QFzV5irtro9yW3WERFYrF7ilLXBzSWuabggkEEciCORXhEFnYNiceM0xpaqzamMXZJYXNtM4HfyDm9RqPq11iOHvglfFKMr4zYj8iO8EWIPcQvlBXPglZLGcr43BzT4joe8EaEdxKnm31Iyso4cShFjYNkHUAm2vi192/e8Fnj9u2naf4lfP7lde8eyu1Y27HEfaI56CbtxGMloOtmO7EjPI5hp4lVypxujZ/PZD3QO/GSNSzxE451eYZmLw1P9HrPDLiNI834T2adA5rpY3m3jlb8FdCqHcuzNieNSjkaiw+9NUO/IBW8uQ6YiIgIiICIiAiIgIiII/vBpjJhVc0czTSkeYjc634KtthpOJspK0c45H39Jo5P4SrlqIA9jmOF2vBaR3gix/BUxuWgcaPFcNf70b3C31nsfEfg6EfFSpOlolG0a1mEVREXbcgVk7qKdxgrHMtndla2+guGPI183BVsrG3b1Dm0FcWGzmguaeodwTY/Fqo4j4PwuwfG8x7vaSlaHYhVgEj3GkMHpcF7/QBe4sIwSciKKZ7HuNmnNK256AGVuUnwVeTTue4ve4uc7UucSXHzJ1Kl8u8YvofZX0zHO4fDz37AFsoeI7aOA7ja+vgo2x39Zn+Eq3p6R7uLtTs0+hn4bzma4ZmPtYObe3LoR1Hl3rjKxdtH+0YRR1J1c3KHHrdzC1/77Aq6VuK02rz6q8lYrbkLtbKbMvrp+G05WtGZ77XytvbQdXE8h59y4qsTdiT7LXZP6TKLd/9HJl/eumW01pMwY6xa2ktxuE4VDma2nmqzHcPexkswBHMFzbMuO4LoUlXRz4XWNpIyyJrJbtcCO3ws1xcnuB06qvcM23qoKb2eKQBmuU5QXsDrk5HdNSTre19FJcC+S2fqn/1jnj9Yxw/4rNfHMdZ7x3aKXiekdp7K9Vg7rrQw1lW/wB2Jg18GNdI/wDDKq+U12kqPYNl3dJK3sjx4x1H7BpVnE20pp6q+HrrfX0bv+j5QkYdNUPHaqahzr97Whrf4+IrSXC2FwT2PDqWnIs6OJucf2ju3J++5y7q5boiIiAiIgIiICIiAiIgKn8BHsW11VDqGV8Re3xcQ2Yn9ZkwVwKo987PZK7DMUaDaGURykfQDuIG+rTOEEZ2loOBWTxWsGyOt9knM390hcxTjexh+Wqjmb7s8Y16FzNCf1SxQddrHbdSJcnJXbaYFYW7vSgxB3TKfwhef71XqsTZLs4HXObzJlB8uDGPyJUM/wAOn0Tw/F+VdhF9KK5SsP3tmtfmP0/5r/6VXasXGh7Ps/BE7R0zmm3WznOn/KwVdKnD/wBT85XZe30gUz3WYqIqwxOPZqGZfDO3tN/DOPUKGLJT1Do3tew2cxwc09zgbg/EKy9d1ZqrpbbaJdHafCDS1csNtGuuzxY7tN/A28wVLqI59nJQPmPN/Sdj/wAism29M2voYcRhHaY20oHMNvZwP2H39HErxsl2sDr2nkOKR+xYfzCzWtupEz1iYaIrtvMR0mJQnA8LNTURQD/WOAPg3m4+jQT6KX7ZxjEMeoMMYPkaIe0Tge6LZS1jh3ZWsb/x173dUjKaCoxKo0jiY4NP1WjNI4d50DR43C2dzGGvlbVYtUD5XEJXFnXLC1xsGk6gF2nlG1Z+Kvutp6LuHppXX1WYiIsrSIiICIiAiIgIiICIiAolvV2f9swmpjAu9jeKzqc8XbsPEtDm/eUtQoKhpqr9I7NwTDWSjs1/U/J/Juv5xljyoSppsFEMPxivweUfIVQMtODexaWklg77xEgn+wKjGNYW6mqJIH843EX7282u9WkH1XQ4S+sTVh4mvOLNFT7dfXMeKiikOlQ0lvj2S14HjlsfulQFbuCwTPqI201+LmBZbQgjXNfoBzN9LXWrJXdWYZ8dttokxfCn00z4ZRZzDa/Rw6OHgRqtjZjB/a6uKH5rnXf4Mbq78BbzIVl7W1GHHgU2KVEUdQ9l2vB4ZFrBzg43DGF17B5sbHuNsuxmx8NK+SeGoFRnZlaRls0E3PaaSDezeg5LL4qNk+rR4ed3yQ7ejjAlqmwM9ymbbTlndYu+ADR6FQtSjazYyqp81RNlla9xL3sJNnOdftAgEAk8+XJRdacW3ZEVUZNd06iIisVpxuxxsNlfRy2MVSDYHlny2I8nN082jvUml2cNJh76ON2aSrmcxh+q883fZgYSfEFVVh1LJJKxkIJkc4ZMuhzDW4PS1r36Wur4po5hA18rI5KqONwGU2a5xA0Dy3shxa2+mnisPEeS2sd+30bMHmjSVb7xBxn0ez1EbcTK6ocNckLO12vE2MhGmrWfSVqUFCyCJkMTcrImNY0dzWgAD4BUrs1huPUdZU1bsMjqJ6o9qR00QytvfIwiTRmjdO5jR0UudUbSTMOWLDqXwc6SR/oW5mLBM6tvRYiKsN128Ctqaypw/EWN49O1zszQG+49rHNcG9k6vaQRbS/PRWegIiICIiAiIgIiICIiAiIgrHfVgMgZBitKPl8PeHOsOcObNrbmGu1I+i96xbTQMxWhhxSkFzktKwauAHvNPe6N1/MG/crQliD2lrgHNcCCCLggixBB5ghUhX0tZsvVvmpo3VGGzuu5lz8megLtcjhyDzo4WB1Gk6Xmlt0IXrF40lH4YXPc1rAXOcQGgakk8gB1VnUVF+h6YZIvacQqgWxxN1JIAJbf5sTNC9+g5a+6o/BvmwwO4lHh0z6uTRrGxxtcXnpna5x1+q0k9yjzdtcQwzGTWYvTvtPFw8rdWxxOLZA2A3yktI1bfU5rm+qvzcRvjSOirFg2TrLP/IdiVfO6pxGpiidKczzczSDwDW2YABoAHWAAUmrsTpsJohh+GODnm/FmBBdc+84vboZDyFvdA6WC2qvGMGxP5Q4m6O/zHzcJoPdw6gWH3dFqObs/RfKS1rKjLyYJGz3Pdw4Br97RQx/p1525/JK/6k8qutsDDNLh1SKjM6F7XCPMSSRkcH5b/Nva3iHKrQdFa2xu8RuKsruDDwoaZjWx3tndmZLcuaNGjsNAaL9degqlvILXw9t02llz12xWBERa2ZON0kANbI4i+SE28CXsH5XXvEdlMVNXJOwOzOe7K9szG2YSbNF3AhtrC1uiz7qCI21k55Rxs+AEjz/CFHdj/wD9HiFI2pp8RjDHOcAJQ3PdpsTfgO0vfr0XPy5ZpknRux44vjjVNMPwfGn2ElW2JvUnhyP9A1mv6wWvtPvGpcGidH7Q+urD80vzZXf2mXsxNH0R2jp5jhT7r8dquzV4uAw8wx8zgR4xtbG0qQbIbjqGie2WUuqpW6gyANja4cnNiF9ftF3hZZrZJt/TRWkVYtzmy07BPidaP5zXnNYixbETmuR83M4g5egazyVloirTEREBERAREQEREBERAREQF8c0EWOoK+og0aLA6eFxfDTwxOdzcyNjHHzLQCVs1FMyRpZI1r2u5tcA5p8wdCsqIIpiG6vCpjd9DCP92HQ/9otTCd1uF0zw+KijzDUF5fNY944rnWPiFK0QUzuYZ8tjjO6QfxVYUPbyHkptukAbi+NwnrM4+gnnH/mFCy22ndot/B9/sxcV2fERFuY05wGTg4BiU3IuZK0Hx4IY3956lG5uk4eCUgI95r3/AK8sjh+BChm1Uog2TI5Gpe0ed58/8EatDZCh4OH0kRFjHTxNPmI2g/jdcfNOt5dXFGlIddERVLBERAREQEREBERAREQEREBERAREQEREBERBS+DVTaLbCqido2tbZp5DO9kcwPq5r2+ZXL2vwd1NWSxkWaXF7D0LHkkW8tR5tKlO+fYKap4WIUIcamltdrffcxrs7XR25vY65tzIOmoAPJwnelh2Jwthxdvs9RHpxAHBhPIlrmgmO9tWuGXxPS/Bl/Ttz6Kc2PfHJE1t4ZhklRK2GJuZ7zYdwHVx7mjmSpY+i2fiGd+JB7foiVjz+rEzMtSXetTRXpcAoXzzP0D8jrfaLdZH2+tlAWq/FViPKzV4a2vN63qMbPUYXgUBzWex0tubWBuRpNuvD4rz4WPVXMAq63Z7upaaSTEMRfxa6ove5DuEHcxcaF5sBpoALDS6sZc7q3iIiAiIgIiICIiAiIgIiICIiAiIgIiICIiAiIgKO49u9w+tdnqaSN7zzeM0ch83xkE+pUiRBCKfcvhDDcUYcR9KSd4/VL7H1Urw3B4KZuSnhjhb9GNjYwfEhoFytxEBERAREQEREBERAREQEREBERBzqvaOlieWS1MEbxa7XyxscLi4u1zrjRYRtdQnQVtN+2i/9lDsPwmGo2ixETwxzBsFOQJGNkAJY0XAcDYqWTbD4e5paaGlsR0hiB9CG3CDtseCAQbg6gjUEd4K+qAbsQYKjEqBri6CjnbwQSXZGytc4xgnoC0epPepDPt7hzH8N9dTNcDYgys0PcTewPmg7yLxBO17Q5jg5rhcOaQ5pHeCNCFxa3bvD4XmOWtp2PBsWmRlwe5wB0Pmg7qLShxmB8JnZPE6EAkyB7DGAOZL72FvNRfY3bdlRNWRzVULrVjo6ZueJpdFlZlyAWMguTrrfvQTVFyMW2uo6V2SoqoYnfRe9rXW78t72Wem2gppGMkjqIXMkeGMcJGFrpDyjab6v+rzQdBFoVeP00QkMtRCwRZRJmkY3IXC7Q+57JI1APPovlJtBTSwGojnjdCL3kDm8MWNjd50Fig6CxzztYxz3kNawFzieQAFyT6LkUW21BM8RxVtO95Ng1srCSe5ovr6LNtXSPloqiOMEudG6wHMm18o87W9V7Eazo8mdIcKl2rray7qGkYIrkCSd5bmsbaMbr+fx0XupxnFIAXy0kEzG6u4L3h4HfZ1yfQFedgdpqZ1HFCZGRyRNyOY4hhJBOrb+9fnp3qYAq68xW2m1VWN0a7nPwDHoqyETRE2JsQfea4c2ut5j0IXGxDbYmZ1PQwGqlb75BDYmHl2n9dfIeN9Fzcbw/8ARVFWSQyOvUvGQWDeGXlwOW3cwmx+qFI9ksDbSUkcYADi0OkPUvIBN/LkPABJilfN1jsRNp8v5c32rGLZuDRn6uaTN5XvZZMI21zTimq4XUs590OOZj/sP8enQ8gSdFJ1HNvcEbUUcht8pA0yRu+cC0ZiAfEC3nY9AvK2radJh7MWrGsSz7QbRmmnpYhGH+1SZCS62XtMFwLG/v8AhyXcVZ12KmpGCzO1c6azj3ubJExx9S2/qrMXmSm2I+/u9pbdM/b2ERFUsEREBERBVns9W/aHEBRTQxOENPmMsbpQW5G2DQ1wsbqQvwjGnCxxCkZf5zaZxcPEB0lr+aYNg0zMcrqh0ZEMsMDWP0s5zWtDgBe+nkpkgrHaDZwUNJBRRTSOfilaxlVUE2lkD8zpTce7cNsB3E87kme0WztNDCIY6eJsYFsmRtiPG47R8Tclc/bfZ19ZTt4Dgyop5WTwOd7vFjJsHfVIJHqtCLbqdrcs2FVwmGhbGyOWIu+rMHhuXxNkHKoMPdTV+IYbSHhx1FH7RA0EhsEzy6F2T6LS6zrDlbRYtlNoYcOpIqaqw+ppXRNDZHindNE940dJxog7NmOuveulhezlZM6srZyKWqqouDA1pDzTRtBLMzhcOcXkOda409Bkwva+qhhZFW4fWGZjQ174WMqI5CBbiNexwtm52IFroPOyFLQTVFXPRTxyRVDWCamDA1jXi44jonAEFwve7QDrzXF2fiip48bqGwxF9JVVD4jkYSwsga5obp2QD0C7OAYdNPismIvpnUkfswga2TIJpncQPMsjGE5QAA0Am+gWthVFNT1VfTT0cssGIVDniaMxmIRyxhjhLdwc2wB6H8rh0d3WzEMVDDM5jZJ6mNs00zwHyPfK0PN3nWwzWt4d5K4232z0UNZhtRC0RGTEIGytb2WSOBcWSOaNC9ozjNzs8g8gtzAv0lh8TaUUra+CLswzRzRRScIHstlZKQLgaXabWAXI2tbWS1WGT1TGU7BXwMip2vEr7klzpZZAA24DAA1t7BzrlBt4Ns9FU49ick7RI2A0xZG4BzOI+nA4hadC5rWkC/LOVh2lngOMR0s8L3UtLAJxBDBJMx9RI8tD5YoWG7WtGlxa/mpLs5hUseJ4nM9hbHO6mMbtLPyQFrrWN9DprZY9pMJqIq2PEaOMTObEYZ4MwY6WHNna6NztOI119DzBtdBq4xjGH1UBgno6pzCLAew1YLe4sPC7JHQhZdhccdHhjXV7nx8B7ouJM18T3sa60T3NeAblpaLnqD1Xuo22qHsLKXDKwzEWbxmNgha7vklL7Fo7m3JWcbKzPws0lROZp3Nu6V1yOLmzi3XIDZvLkF7XTXm8nXTk3a/ZSiq/lJIWOLxfO27HOBFwS5hBPquQ7dwI9aOrqKc9BmzM9WixPqStXA9tPY4202IxyQviAYJMpdG9rdAbtvc2sLi4Nr+C6c+8uhA7EjpXdGMZIXE9wzAD8Vo0y15R0/MKdcc856/iUM2gxeomo6mlqbOmopY3Fw0zsJdHcgADm5pvYaOGmhVq0FSJIo5G6texrh5EAhQ/ZbZ587quprIiz23siI+8I/HqDbLbkezfqsOH11RhF4KiN89KCeHMwZiwE3yvb0H5a2uNB7kiLeWvWP8ASjSZr5p6T/oT1c7aOpEdJO93JsT/AI5SAPU2HquSd5WH2v7R6ZJc3lbKortNtX7aYmPZNT0L5AHylhvJbUDTQD49/SyhTDaZ5wnfLXTlLWo6cshwW/zqh7vR08ZH4WPqraUA25lZE/DZI2l0UMmYcMZxw2mEjLbnoNF0f5TKb+qqf2R/xU8kWyRExHr7o0mtJmJn09kuRRE7zKb+qqf2R/xUsjfcA94v8VntS1esLotFuj0iIopCIiAiIgJZEQEREBfHNBBBFwdD5L6iCFYZsxX4ewwUM9NJThzjHHUMlD4g5xdkEkR7bQSeYutqj2VqJqqKrxCeOR1PmMMMLHMhje4ZTI4vJdI+2gvYDopWiAiIgWREQfC2/NeWQtbyaB5ABe0QEREGP2Zl75W377C/xXmso2TMdHK0PY8WLTqCP89VmRNRho6NkMbY42hjGCzWjkB/nqsy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2" name="AutoShape 8" descr="https://encrypted-tbn2.gstatic.com/images?q=tbn:ANd9GcSYuGtqY3luHbiT80MIUCnEK6Hqv4ubuhlJ2-dcwK8Tzt_anae8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5" name="Rectangle 3"/>
          <p:cNvSpPr>
            <a:spLocks noChangeArrowheads="1"/>
          </p:cNvSpPr>
          <p:nvPr/>
        </p:nvSpPr>
        <p:spPr bwMode="auto">
          <a:xfrm>
            <a:off x="323528" y="1556792"/>
            <a:ext cx="8568952" cy="386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6" tIns="41469" rIns="82936" bIns="41469" anchor="ctr">
            <a:spAutoFit/>
          </a:bodyPr>
          <a:lstStyle>
            <a:lvl1pPr marL="241300" indent="-241300"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/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Components</a:t>
            </a:r>
            <a:r>
              <a:rPr lang="en-US" altLang="en-US" sz="1800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+mn-lt"/>
              </a:rPr>
              <a:t>UI to facilitate user login and data store access</a:t>
            </a:r>
          </a:p>
          <a:p>
            <a:pPr marL="342900" indent="-342900">
              <a:buFont typeface="Arial"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+mn-lt"/>
              </a:rPr>
              <a:t>Authentication mechanisms</a:t>
            </a:r>
          </a:p>
          <a:p>
            <a:pPr marL="342900" indent="-342900">
              <a:buFont typeface="Arial"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+mn-lt"/>
              </a:rPr>
              <a:t>PDP, PEP – policy decision/enforcement point to grant/revoke access to resources on the basis of resource owners’ policies</a:t>
            </a:r>
          </a:p>
          <a:p>
            <a:pPr marL="342900" indent="-342900">
              <a:buFont typeface="Arial"/>
              <a:buChar char="•"/>
            </a:pPr>
            <a:endParaRPr lang="en-US" altLang="en-US" sz="1800" dirty="0" smtClean="0">
              <a:solidFill>
                <a:schemeClr val="tx1"/>
              </a:solidFill>
              <a:latin typeface="+mn-lt"/>
            </a:endParaRPr>
          </a:p>
          <a:p>
            <a:pPr marL="0" indent="0"/>
            <a:r>
              <a:rPr lang="en-US" altLang="en-US" dirty="0" smtClean="0">
                <a:solidFill>
                  <a:schemeClr val="tx1"/>
                </a:solidFill>
                <a:latin typeface="+mn-lt"/>
              </a:rPr>
              <a:t>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1800" dirty="0" smtClean="0">
                <a:solidFill>
                  <a:schemeClr val="tx1"/>
                </a:solidFill>
                <a:latin typeface="+mn-lt"/>
              </a:rPr>
              <a:t>User 1 logs into the UI, selects a dataset and lands on the query page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 sz="1800" dirty="0" smtClean="0">
                <a:solidFill>
                  <a:schemeClr val="tx1"/>
                </a:solidFill>
                <a:latin typeface="+mn-lt"/>
              </a:rPr>
              <a:t>User designs a query using the graphical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 sz="1800" dirty="0" smtClean="0">
                <a:solidFill>
                  <a:schemeClr val="tx1"/>
                </a:solidFill>
                <a:latin typeface="+mn-lt"/>
              </a:rPr>
              <a:t>Users executes the query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 sz="1800" dirty="0" smtClean="0">
                <a:solidFill>
                  <a:schemeClr val="tx1"/>
                </a:solidFill>
                <a:latin typeface="+mn-lt"/>
              </a:rPr>
              <a:t>Services check the access rights through the PDP and either runs the query or denies access</a:t>
            </a:r>
          </a:p>
          <a:p>
            <a:pPr marL="457200" indent="-457200">
              <a:buFont typeface="+mj-lt"/>
              <a:buAutoNum type="arabicPeriod"/>
            </a:pPr>
            <a:r>
              <a:rPr lang="en-GB" altLang="en-US" sz="1800" dirty="0" smtClean="0">
                <a:solidFill>
                  <a:schemeClr val="tx1"/>
                </a:solidFill>
                <a:latin typeface="+mn-lt"/>
              </a:rPr>
              <a:t>User is presented with the query results for inspection or download </a:t>
            </a:r>
            <a:endParaRPr lang="en-US" alt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1439863" y="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5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Database typical use case – Database queries using graphical UI and HTTPS REST calls</a:t>
            </a:r>
          </a:p>
        </p:txBody>
      </p:sp>
    </p:spTree>
    <p:extLst>
      <p:ext uri="{BB962C8B-B14F-4D97-AF65-F5344CB8AC3E}">
        <p14:creationId xmlns:p14="http://schemas.microsoft.com/office/powerpoint/2010/main" val="7761982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356992"/>
            <a:ext cx="7380312" cy="2886436"/>
          </a:xfrm>
          <a:prstGeom prst="rect">
            <a:avLst/>
          </a:prstGeom>
        </p:spPr>
      </p:pic>
      <p:sp>
        <p:nvSpPr>
          <p:cNvPr id="8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User is able to browse files in a web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/>
              <a:t>Basic integration with </a:t>
            </a:r>
            <a:r>
              <a:rPr lang="en-US" sz="2400" b="0" dirty="0" err="1" smtClean="0"/>
              <a:t>EurValve</a:t>
            </a:r>
            <a:r>
              <a:rPr lang="en-US" sz="2400" b="0" dirty="0" smtClean="0"/>
              <a:t> security in place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Basic file sharing and permission management mechanism in place</a:t>
            </a:r>
            <a:endParaRPr lang="en-US" sz="2400" b="0" dirty="0"/>
          </a:p>
        </p:txBody>
      </p:sp>
      <p:sp>
        <p:nvSpPr>
          <p:cNvPr id="5" name="Tytuł 1"/>
          <p:cNvSpPr txBox="1">
            <a:spLocks/>
          </p:cNvSpPr>
          <p:nvPr/>
        </p:nvSpPr>
        <p:spPr bwMode="auto">
          <a:xfrm>
            <a:off x="1439863" y="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File Store Browser (1/2)</a:t>
            </a:r>
          </a:p>
        </p:txBody>
      </p:sp>
    </p:spTree>
    <p:extLst>
      <p:ext uri="{BB962C8B-B14F-4D97-AF65-F5344CB8AC3E}">
        <p14:creationId xmlns:p14="http://schemas.microsoft.com/office/powerpoint/2010/main" val="15083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File Browser can be injected into any web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/>
              <a:t>File browsing can be limited to a selected directory</a:t>
            </a:r>
            <a:endParaRPr lang="en-US" sz="2400" b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140968"/>
            <a:ext cx="7117654" cy="2782254"/>
          </a:xfrm>
          <a:prstGeom prst="rect">
            <a:avLst/>
          </a:prstGeom>
        </p:spPr>
      </p:pic>
      <p:sp>
        <p:nvSpPr>
          <p:cNvPr id="5" name="Tytuł 1"/>
          <p:cNvSpPr txBox="1">
            <a:spLocks/>
          </p:cNvSpPr>
          <p:nvPr/>
        </p:nvSpPr>
        <p:spPr bwMode="auto">
          <a:xfrm>
            <a:off x="1439863" y="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File Store Browser </a:t>
            </a:r>
            <a:r>
              <a:rPr lang="en-US" sz="3200" dirty="0" smtClean="0"/>
              <a:t>(</a:t>
            </a:r>
            <a:r>
              <a:rPr lang="pl-PL" sz="3200" dirty="0" smtClean="0"/>
              <a:t>2</a:t>
            </a:r>
            <a:r>
              <a:rPr lang="en-US" sz="3200" dirty="0" smtClean="0"/>
              <a:t>/2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44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9863" y="0"/>
            <a:ext cx="65151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latin typeface="+mj-lt"/>
                <a:ea typeface="Times New Roman"/>
              </a:rPr>
              <a:t>Motivation</a:t>
            </a:r>
            <a:r>
              <a:rPr lang="pl-PL" sz="2400" dirty="0" smtClean="0">
                <a:latin typeface="+mj-lt"/>
                <a:ea typeface="Times New Roman"/>
              </a:rPr>
              <a:t>: </a:t>
            </a:r>
            <a:r>
              <a:rPr lang="en-US" sz="2400" dirty="0" smtClean="0">
                <a:latin typeface="+mj-lt"/>
                <a:ea typeface="Times New Roman"/>
              </a:rPr>
              <a:t>Virtual Physiological Human</a:t>
            </a:r>
            <a:r>
              <a:rPr lang="pl-PL" sz="2400" dirty="0" smtClean="0">
                <a:latin typeface="+mj-lt"/>
                <a:ea typeface="Times New Roman"/>
              </a:rPr>
              <a:t>, </a:t>
            </a:r>
            <a:r>
              <a:rPr lang="en-US" sz="2400" dirty="0" smtClean="0">
                <a:ea typeface="Times New Roman"/>
              </a:rPr>
              <a:t>personalized medicine</a:t>
            </a:r>
            <a:endParaRPr lang="pl-PL" sz="2400" dirty="0">
              <a:latin typeface="+mj-lt"/>
              <a:ea typeface="Times New Roman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latin typeface="+mj-lt"/>
                <a:ea typeface="Times New Roman"/>
              </a:rPr>
              <a:t>Objectives</a:t>
            </a:r>
            <a:r>
              <a:rPr lang="pl-PL" sz="2400" dirty="0" smtClean="0">
                <a:latin typeface="+mj-lt"/>
                <a:ea typeface="Times New Roman"/>
              </a:rPr>
              <a:t> of the EurValve </a:t>
            </a:r>
            <a:r>
              <a:rPr lang="pl-PL" sz="2400" dirty="0" err="1" smtClean="0">
                <a:latin typeface="+mj-lt"/>
                <a:ea typeface="Times New Roman"/>
              </a:rPr>
              <a:t>project</a:t>
            </a:r>
            <a:endParaRPr lang="pl-PL" sz="2400" dirty="0">
              <a:latin typeface="+mj-lt"/>
              <a:ea typeface="Times New Roman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latin typeface="+mj-lt"/>
                <a:ea typeface="Times New Roman"/>
              </a:rPr>
              <a:t>Model Execution Environment</a:t>
            </a:r>
            <a:endParaRPr lang="pl-PL" sz="2400" dirty="0" smtClean="0">
              <a:latin typeface="+mj-lt"/>
              <a:ea typeface="Times New Roman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2400" dirty="0" err="1" smtClean="0">
                <a:latin typeface="+mj-lt"/>
                <a:ea typeface="Times New Roman"/>
              </a:rPr>
              <a:t>Requirements</a:t>
            </a:r>
            <a:r>
              <a:rPr lang="pl-PL" sz="2400" dirty="0" smtClean="0">
                <a:latin typeface="+mj-lt"/>
                <a:ea typeface="Times New Roman"/>
              </a:rPr>
              <a:t> for </a:t>
            </a:r>
            <a:r>
              <a:rPr lang="pl-PL" sz="2400" dirty="0" err="1" smtClean="0">
                <a:latin typeface="+mj-lt"/>
                <a:ea typeface="Times New Roman"/>
              </a:rPr>
              <a:t>medical</a:t>
            </a:r>
            <a:r>
              <a:rPr lang="pl-PL" sz="2400" dirty="0" smtClean="0">
                <a:latin typeface="+mj-lt"/>
                <a:ea typeface="Times New Roman"/>
              </a:rPr>
              <a:t> data management</a:t>
            </a:r>
            <a:endParaRPr lang="en-US" sz="2400" dirty="0" smtClean="0">
              <a:latin typeface="+mj-lt"/>
              <a:ea typeface="Times New Roman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latin typeface="+mj-lt"/>
                <a:ea typeface="Times New Roman"/>
              </a:rPr>
              <a:t>File </a:t>
            </a:r>
            <a:r>
              <a:rPr lang="pl-PL" sz="2400" dirty="0" smtClean="0">
                <a:latin typeface="+mj-lt"/>
                <a:ea typeface="Times New Roman"/>
              </a:rPr>
              <a:t>S</a:t>
            </a:r>
            <a:r>
              <a:rPr lang="en-US" sz="2400" dirty="0" smtClean="0">
                <a:latin typeface="+mj-lt"/>
                <a:ea typeface="Times New Roman"/>
              </a:rPr>
              <a:t>tore</a:t>
            </a:r>
            <a:endParaRPr lang="pl-PL" sz="2400" dirty="0" smtClean="0">
              <a:latin typeface="+mj-lt"/>
              <a:ea typeface="Times New Roman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2400" dirty="0" err="1" smtClean="0">
                <a:latin typeface="+mj-lt"/>
                <a:ea typeface="Times New Roman"/>
              </a:rPr>
              <a:t>Flow</a:t>
            </a:r>
            <a:r>
              <a:rPr lang="pl-PL" sz="2400" dirty="0" smtClean="0">
                <a:latin typeface="+mj-lt"/>
                <a:ea typeface="Times New Roman"/>
              </a:rPr>
              <a:t> of </a:t>
            </a:r>
            <a:r>
              <a:rPr lang="pl-PL" sz="2400" dirty="0" err="1" smtClean="0">
                <a:latin typeface="+mj-lt"/>
                <a:ea typeface="Times New Roman"/>
              </a:rPr>
              <a:t>medical</a:t>
            </a:r>
            <a:r>
              <a:rPr lang="pl-PL" sz="2400" dirty="0" smtClean="0">
                <a:latin typeface="+mj-lt"/>
                <a:ea typeface="Times New Roman"/>
              </a:rPr>
              <a:t> data</a:t>
            </a:r>
            <a:endParaRPr lang="en-US" sz="2400" dirty="0" smtClean="0">
              <a:latin typeface="+mj-lt"/>
              <a:ea typeface="Times New Roman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latin typeface="+mj-lt"/>
                <a:ea typeface="Times New Roman"/>
              </a:rPr>
              <a:t>Integrated security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l-PL" sz="2400" dirty="0" err="1" smtClean="0">
                <a:latin typeface="+mj-lt"/>
                <a:ea typeface="Times New Roman"/>
              </a:rPr>
              <a:t>Typical</a:t>
            </a:r>
            <a:r>
              <a:rPr lang="pl-PL" sz="2400" dirty="0" smtClean="0">
                <a:latin typeface="+mj-lt"/>
                <a:ea typeface="Times New Roman"/>
              </a:rPr>
              <a:t> </a:t>
            </a:r>
            <a:r>
              <a:rPr lang="pl-PL" sz="2400" dirty="0" err="1" smtClean="0">
                <a:latin typeface="+mj-lt"/>
                <a:ea typeface="Times New Roman"/>
              </a:rPr>
              <a:t>scenarios</a:t>
            </a:r>
            <a:endParaRPr lang="en-US" sz="2400" dirty="0" smtClean="0">
              <a:latin typeface="+mj-lt"/>
              <a:ea typeface="Times New Roman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latin typeface="+mj-lt"/>
                <a:ea typeface="Times New Roman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6875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9863" y="0"/>
            <a:ext cx="6515100" cy="1143000"/>
          </a:xfrm>
        </p:spPr>
        <p:txBody>
          <a:bodyPr/>
          <a:lstStyle/>
          <a:p>
            <a:r>
              <a:rPr lang="en-US" sz="3200" dirty="0" smtClean="0"/>
              <a:t>File Store Performance (</a:t>
            </a:r>
            <a:r>
              <a:rPr lang="pl-PL" sz="3200" dirty="0" smtClean="0"/>
              <a:t>1</a:t>
            </a:r>
            <a:r>
              <a:rPr lang="en-US" sz="3200" dirty="0" smtClean="0"/>
              <a:t>/2)</a:t>
            </a:r>
            <a:endParaRPr lang="en-US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Available network bandwidth between the File Store and the testing node</a:t>
            </a:r>
            <a:r>
              <a:rPr lang="pl-PL" sz="2800" dirty="0" smtClean="0"/>
              <a:t> </a:t>
            </a:r>
            <a:r>
              <a:rPr lang="en-US" sz="2800" dirty="0" smtClean="0"/>
              <a:t>(tool: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sz="2800" dirty="0" smtClean="0"/>
              <a:t>)</a:t>
            </a:r>
          </a:p>
          <a:p>
            <a:pPr lvl="1"/>
            <a:r>
              <a:rPr lang="en-US" b="1" dirty="0" smtClean="0"/>
              <a:t> 			442</a:t>
            </a:r>
            <a:r>
              <a:rPr lang="pl-PL" b="1" dirty="0" smtClean="0"/>
              <a:t>.</a:t>
            </a:r>
            <a:r>
              <a:rPr lang="en-US" b="1" dirty="0" smtClean="0"/>
              <a:t>9 </a:t>
            </a:r>
            <a:r>
              <a:rPr lang="en-US" b="1" dirty="0" err="1" smtClean="0"/>
              <a:t>MiB</a:t>
            </a:r>
            <a:r>
              <a:rPr lang="en-US" b="1" dirty="0" smtClean="0"/>
              <a:t>/s</a:t>
            </a:r>
          </a:p>
          <a:p>
            <a:r>
              <a:rPr lang="en-US" sz="2800" dirty="0" smtClean="0"/>
              <a:t>Underlying storage </a:t>
            </a:r>
            <a:r>
              <a:rPr lang="pl-PL" sz="2800" dirty="0" err="1" smtClean="0"/>
              <a:t>write</a:t>
            </a:r>
            <a:r>
              <a:rPr lang="en-US" sz="2800" dirty="0" smtClean="0"/>
              <a:t>/</a:t>
            </a:r>
            <a:r>
              <a:rPr lang="pl-PL" sz="2800" dirty="0" err="1" smtClean="0"/>
              <a:t>read</a:t>
            </a:r>
            <a:r>
              <a:rPr lang="en-US" sz="2800" dirty="0" smtClean="0"/>
              <a:t> speed</a:t>
            </a:r>
          </a:p>
          <a:p>
            <a:pPr lvl="1"/>
            <a:r>
              <a:rPr lang="en-US" sz="2400" dirty="0" smtClean="0"/>
              <a:t>Tool: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bonnie++</a:t>
            </a:r>
            <a:r>
              <a:rPr lang="en-US" sz="2400" dirty="0" smtClean="0">
                <a:cs typeface="Courier New" panose="02070309020205020404" pitchFamily="49" charset="0"/>
              </a:rPr>
              <a:t> (16 </a:t>
            </a:r>
            <a:r>
              <a:rPr lang="en-US" sz="2400" dirty="0" err="1" smtClean="0">
                <a:cs typeface="Courier New" panose="02070309020205020404" pitchFamily="49" charset="0"/>
              </a:rPr>
              <a:t>GiB</a:t>
            </a:r>
            <a:r>
              <a:rPr lang="en-US" sz="2400" dirty="0" smtClean="0">
                <a:cs typeface="Courier New" panose="02070309020205020404" pitchFamily="49" charset="0"/>
              </a:rPr>
              <a:t> test file with 8 KiB blocks)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Write: 	</a:t>
            </a:r>
            <a:r>
              <a:rPr lang="en-US" b="1" dirty="0" smtClean="0">
                <a:cs typeface="Courier New" panose="02070309020205020404" pitchFamily="49" charset="0"/>
              </a:rPr>
              <a:t>541</a:t>
            </a:r>
            <a:r>
              <a:rPr lang="pl-PL" b="1" dirty="0" smtClean="0">
                <a:cs typeface="Courier New" panose="02070309020205020404" pitchFamily="49" charset="0"/>
              </a:rPr>
              <a:t>.</a:t>
            </a:r>
            <a:r>
              <a:rPr lang="en-US" b="1" dirty="0" smtClean="0">
                <a:cs typeface="Courier New" panose="02070309020205020404" pitchFamily="49" charset="0"/>
              </a:rPr>
              <a:t>9 </a:t>
            </a:r>
            <a:r>
              <a:rPr lang="en-US" b="1" dirty="0" err="1" smtClean="0">
                <a:cs typeface="Courier New" panose="02070309020205020404" pitchFamily="49" charset="0"/>
              </a:rPr>
              <a:t>MiB</a:t>
            </a:r>
            <a:r>
              <a:rPr lang="en-US" b="1" dirty="0" smtClean="0">
                <a:cs typeface="Courier New" panose="02070309020205020404" pitchFamily="49" charset="0"/>
              </a:rPr>
              <a:t>/s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Read: 	</a:t>
            </a:r>
            <a:r>
              <a:rPr lang="en-US" b="1" dirty="0" smtClean="0">
                <a:cs typeface="Courier New" panose="02070309020205020404" pitchFamily="49" charset="0"/>
              </a:rPr>
              <a:t>36</a:t>
            </a:r>
            <a:r>
              <a:rPr lang="pl-PL" b="1" dirty="0" smtClean="0">
                <a:cs typeface="Courier New" panose="02070309020205020404" pitchFamily="49" charset="0"/>
              </a:rPr>
              <a:t>.</a:t>
            </a:r>
            <a:r>
              <a:rPr lang="en-US" b="1" dirty="0" smtClean="0">
                <a:cs typeface="Courier New" panose="02070309020205020404" pitchFamily="49" charset="0"/>
              </a:rPr>
              <a:t>9 </a:t>
            </a:r>
            <a:r>
              <a:rPr lang="en-US" b="1" dirty="0" err="1" smtClean="0">
                <a:cs typeface="Courier New" panose="02070309020205020404" pitchFamily="49" charset="0"/>
              </a:rPr>
              <a:t>MiB</a:t>
            </a:r>
            <a:r>
              <a:rPr lang="en-US" b="1" dirty="0" smtClean="0">
                <a:cs typeface="Courier New" panose="02070309020205020404" pitchFamily="49" charset="0"/>
              </a:rPr>
              <a:t>/s</a:t>
            </a:r>
          </a:p>
          <a:p>
            <a:pPr lvl="1"/>
            <a:r>
              <a:rPr lang="en-US" sz="2400" dirty="0" smtClean="0">
                <a:cs typeface="Courier New" panose="02070309020205020404" pitchFamily="49" charset="0"/>
              </a:rPr>
              <a:t>Tool: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 (16 </a:t>
            </a:r>
            <a:r>
              <a:rPr lang="en-US" sz="2400" dirty="0" err="1" smtClean="0">
                <a:latin typeface="+mj-lt"/>
                <a:cs typeface="Courier New" panose="02070309020205020404" pitchFamily="49" charset="0"/>
              </a:rPr>
              <a:t>GiB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 test file with 16 KiB blocks)</a:t>
            </a:r>
          </a:p>
          <a:p>
            <a:pPr lvl="2"/>
            <a:r>
              <a:rPr lang="en-US" dirty="0" smtClean="0">
                <a:latin typeface="+mj-lt"/>
                <a:cs typeface="Courier New" panose="02070309020205020404" pitchFamily="49" charset="0"/>
              </a:rPr>
              <a:t>Write: 	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629</a:t>
            </a:r>
            <a:r>
              <a:rPr lang="pl-PL" b="1" dirty="0" smtClean="0">
                <a:latin typeface="+mj-lt"/>
                <a:cs typeface="Courier New" panose="02070309020205020404" pitchFamily="49" charset="0"/>
              </a:rPr>
              <a:t>.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5 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MiB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/s</a:t>
            </a:r>
          </a:p>
          <a:p>
            <a:pPr lvl="2"/>
            <a:r>
              <a:rPr lang="en-US" dirty="0" smtClean="0">
                <a:latin typeface="+mj-lt"/>
                <a:cs typeface="Courier New" panose="02070309020205020404" pitchFamily="49" charset="0"/>
              </a:rPr>
              <a:t>Read: 	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37</a:t>
            </a:r>
            <a:r>
              <a:rPr lang="pl-PL" b="1" dirty="0" smtClean="0">
                <a:latin typeface="+mj-lt"/>
                <a:cs typeface="Courier New" panose="02070309020205020404" pitchFamily="49" charset="0"/>
              </a:rPr>
              <a:t>.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3 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MiB</a:t>
            </a:r>
            <a:r>
              <a:rPr lang="en-US" b="1" dirty="0" smtClean="0">
                <a:latin typeface="+mj-lt"/>
                <a:cs typeface="Courier New" panose="02070309020205020404" pitchFamily="49" charset="0"/>
              </a:rPr>
              <a:t>/s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9863" y="0"/>
            <a:ext cx="6515100" cy="1143000"/>
          </a:xfrm>
        </p:spPr>
        <p:txBody>
          <a:bodyPr/>
          <a:lstStyle/>
          <a:p>
            <a:r>
              <a:rPr lang="en-US" sz="3200" dirty="0" smtClean="0"/>
              <a:t>File Store Performance (2/2)</a:t>
            </a:r>
            <a:endParaRPr lang="en-US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Number of read/write threads: </a:t>
            </a:r>
            <a:r>
              <a:rPr lang="en-US" sz="2400" b="1" dirty="0" smtClean="0"/>
              <a:t>10</a:t>
            </a:r>
          </a:p>
          <a:p>
            <a:r>
              <a:rPr lang="en-US" sz="2400" dirty="0" smtClean="0"/>
              <a:t>Profiling tool used: Apache </a:t>
            </a:r>
            <a:r>
              <a:rPr lang="en-US" sz="2400" dirty="0" err="1" smtClean="0"/>
              <a:t>JMeter</a:t>
            </a:r>
            <a:endParaRPr lang="en-US" sz="2400" dirty="0" smtClean="0"/>
          </a:p>
          <a:p>
            <a:r>
              <a:rPr lang="en-US" sz="2400" dirty="0" smtClean="0"/>
              <a:t>Transfer of 128000 files each 4 KiB (500 </a:t>
            </a:r>
            <a:r>
              <a:rPr lang="en-US" sz="2400" dirty="0" err="1" smtClean="0"/>
              <a:t>MiB</a:t>
            </a:r>
            <a:r>
              <a:rPr lang="en-US" sz="2400" dirty="0" smtClean="0"/>
              <a:t> total)</a:t>
            </a:r>
          </a:p>
          <a:p>
            <a:pPr lvl="1"/>
            <a:r>
              <a:rPr lang="en-US" sz="2000" dirty="0" smtClean="0"/>
              <a:t>Write (PUT):	</a:t>
            </a:r>
            <a:r>
              <a:rPr lang="en-US" sz="2000" b="1" dirty="0" smtClean="0"/>
              <a:t>0</a:t>
            </a:r>
            <a:r>
              <a:rPr lang="pl-PL" sz="2000" b="1" dirty="0" smtClean="0"/>
              <a:t>.</a:t>
            </a:r>
            <a:r>
              <a:rPr lang="en-US" sz="2000" b="1" dirty="0" smtClean="0"/>
              <a:t>37 </a:t>
            </a:r>
            <a:r>
              <a:rPr lang="en-US" sz="2000" b="1" dirty="0" err="1" smtClean="0"/>
              <a:t>MiB</a:t>
            </a:r>
            <a:r>
              <a:rPr lang="en-US" sz="2000" b="1" dirty="0" smtClean="0"/>
              <a:t>/s</a:t>
            </a:r>
          </a:p>
          <a:p>
            <a:pPr lvl="1"/>
            <a:r>
              <a:rPr lang="en-US" sz="2000" dirty="0" smtClean="0"/>
              <a:t>Read (GET): 	</a:t>
            </a:r>
            <a:r>
              <a:rPr lang="en-US" sz="2000" b="1" dirty="0" smtClean="0"/>
              <a:t>0</a:t>
            </a:r>
            <a:r>
              <a:rPr lang="pl-PL" sz="2000" b="1" dirty="0" smtClean="0"/>
              <a:t>.</a:t>
            </a:r>
            <a:r>
              <a:rPr lang="en-US" sz="2000" b="1" dirty="0" smtClean="0"/>
              <a:t>39 </a:t>
            </a:r>
            <a:r>
              <a:rPr lang="en-US" sz="2000" b="1" dirty="0" err="1" smtClean="0"/>
              <a:t>MiB</a:t>
            </a:r>
            <a:r>
              <a:rPr lang="en-US" sz="2000" b="1" dirty="0" smtClean="0"/>
              <a:t>/s</a:t>
            </a:r>
          </a:p>
          <a:p>
            <a:r>
              <a:rPr lang="en-US" sz="2400" dirty="0" smtClean="0"/>
              <a:t>Transfer of 1030 files each 2 </a:t>
            </a:r>
            <a:r>
              <a:rPr lang="en-US" sz="2400" dirty="0" err="1" smtClean="0"/>
              <a:t>MiB</a:t>
            </a:r>
            <a:r>
              <a:rPr lang="en-US" sz="2400" dirty="0" smtClean="0"/>
              <a:t> (2 </a:t>
            </a:r>
            <a:r>
              <a:rPr lang="en-US" sz="2400" dirty="0" err="1" smtClean="0"/>
              <a:t>GiB</a:t>
            </a:r>
            <a:r>
              <a:rPr lang="en-US" sz="2400" dirty="0" smtClean="0"/>
              <a:t> total)</a:t>
            </a:r>
          </a:p>
          <a:p>
            <a:pPr lvl="1"/>
            <a:r>
              <a:rPr lang="en-US" sz="2000" dirty="0" smtClean="0"/>
              <a:t>Write (PUT):	</a:t>
            </a:r>
            <a:r>
              <a:rPr lang="en-US" sz="2000" b="1" dirty="0" smtClean="0"/>
              <a:t>53</a:t>
            </a:r>
            <a:r>
              <a:rPr lang="pl-PL" sz="2000" b="1" dirty="0" smtClean="0"/>
              <a:t>.</a:t>
            </a:r>
            <a:r>
              <a:rPr lang="en-US" sz="2000" b="1" dirty="0" smtClean="0"/>
              <a:t>6 </a:t>
            </a:r>
            <a:r>
              <a:rPr lang="en-US" sz="2000" b="1" dirty="0" err="1" smtClean="0"/>
              <a:t>MiB</a:t>
            </a:r>
            <a:r>
              <a:rPr lang="en-US" sz="2000" b="1" dirty="0" smtClean="0"/>
              <a:t>/s</a:t>
            </a:r>
          </a:p>
          <a:p>
            <a:pPr lvl="1"/>
            <a:r>
              <a:rPr lang="en-US" sz="2000" dirty="0" smtClean="0"/>
              <a:t>Read (GET):	</a:t>
            </a:r>
            <a:r>
              <a:rPr lang="en-US" sz="2000" b="1" dirty="0" smtClean="0"/>
              <a:t>9</a:t>
            </a:r>
            <a:r>
              <a:rPr lang="pl-PL" sz="2000" b="1" dirty="0" smtClean="0"/>
              <a:t>.</a:t>
            </a:r>
            <a:r>
              <a:rPr lang="en-US" sz="2000" b="1" dirty="0" smtClean="0"/>
              <a:t>01 </a:t>
            </a:r>
            <a:r>
              <a:rPr lang="en-US" sz="2000" b="1" dirty="0" err="1" smtClean="0"/>
              <a:t>MiB</a:t>
            </a:r>
            <a:r>
              <a:rPr lang="en-US" sz="2000" b="1" dirty="0" smtClean="0"/>
              <a:t>/s</a:t>
            </a:r>
          </a:p>
          <a:p>
            <a:r>
              <a:rPr lang="en-US" sz="2400" dirty="0" smtClean="0"/>
              <a:t>Transfer of 10 files each 1 </a:t>
            </a:r>
            <a:r>
              <a:rPr lang="en-US" sz="2400" dirty="0" err="1" smtClean="0"/>
              <a:t>GiB</a:t>
            </a:r>
            <a:r>
              <a:rPr lang="en-US" sz="2400" dirty="0" smtClean="0"/>
              <a:t> (10 </a:t>
            </a:r>
            <a:r>
              <a:rPr lang="en-US" sz="2400" dirty="0" err="1" smtClean="0"/>
              <a:t>GiB</a:t>
            </a:r>
            <a:r>
              <a:rPr lang="en-US" sz="2400" dirty="0" smtClean="0"/>
              <a:t> total)</a:t>
            </a:r>
          </a:p>
          <a:p>
            <a:pPr lvl="1"/>
            <a:r>
              <a:rPr lang="en-US" sz="2000" dirty="0" smtClean="0"/>
              <a:t>Write (PUT):	</a:t>
            </a:r>
            <a:r>
              <a:rPr lang="en-US" sz="2000" b="1" dirty="0" smtClean="0"/>
              <a:t>93</a:t>
            </a:r>
            <a:r>
              <a:rPr lang="pl-PL" sz="2000" b="1" dirty="0" smtClean="0"/>
              <a:t>.</a:t>
            </a:r>
            <a:r>
              <a:rPr lang="en-US" sz="2000" b="1" dirty="0" smtClean="0"/>
              <a:t>46 </a:t>
            </a:r>
            <a:r>
              <a:rPr lang="en-US" sz="2000" b="1" dirty="0" err="1" smtClean="0"/>
              <a:t>MiB</a:t>
            </a:r>
            <a:r>
              <a:rPr lang="en-US" sz="2000" b="1" dirty="0" smtClean="0"/>
              <a:t>/s</a:t>
            </a:r>
          </a:p>
          <a:p>
            <a:pPr lvl="1"/>
            <a:r>
              <a:rPr lang="en-US" sz="2000" dirty="0" smtClean="0"/>
              <a:t>Read (GET):	</a:t>
            </a:r>
            <a:r>
              <a:rPr lang="en-US" sz="2000" b="1" dirty="0" smtClean="0"/>
              <a:t>13</a:t>
            </a:r>
            <a:r>
              <a:rPr lang="pl-PL" sz="2000" b="1" dirty="0" smtClean="0"/>
              <a:t>.</a:t>
            </a:r>
            <a:r>
              <a:rPr lang="en-US" sz="2000" b="1" dirty="0" smtClean="0"/>
              <a:t>4 </a:t>
            </a:r>
            <a:r>
              <a:rPr lang="en-US" sz="2000" b="1" dirty="0" err="1" smtClean="0"/>
              <a:t>MiB</a:t>
            </a:r>
            <a:r>
              <a:rPr lang="en-US" sz="2000" b="1" dirty="0" smtClean="0"/>
              <a:t>/s</a:t>
            </a:r>
          </a:p>
        </p:txBody>
      </p:sp>
    </p:spTree>
    <p:extLst>
      <p:ext uri="{BB962C8B-B14F-4D97-AF65-F5344CB8AC3E}">
        <p14:creationId xmlns:p14="http://schemas.microsoft.com/office/powerpoint/2010/main" val="34986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9863" y="0"/>
            <a:ext cx="6515100" cy="1143000"/>
          </a:xfrm>
        </p:spPr>
        <p:txBody>
          <a:bodyPr/>
          <a:lstStyle/>
          <a:p>
            <a:r>
              <a:rPr lang="en-US" sz="3200" dirty="0" smtClean="0"/>
              <a:t>File Store Performance</a:t>
            </a:r>
            <a:r>
              <a:rPr lang="pl-PL" sz="3200" dirty="0" smtClean="0"/>
              <a:t> - Summary</a:t>
            </a:r>
            <a:endParaRPr lang="en-US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Stable request processing by a single node</a:t>
            </a:r>
          </a:p>
          <a:p>
            <a:pPr lvl="1"/>
            <a:r>
              <a:rPr lang="en-US" dirty="0" smtClean="0"/>
              <a:t>Each upload/download request processed in similar time</a:t>
            </a:r>
          </a:p>
          <a:p>
            <a:pPr lvl="1"/>
            <a:r>
              <a:rPr lang="en-US" dirty="0" smtClean="0"/>
              <a:t>No transfer errors</a:t>
            </a:r>
          </a:p>
          <a:p>
            <a:r>
              <a:rPr lang="en-US" dirty="0" smtClean="0"/>
              <a:t>Network and storage bandwidth utilization</a:t>
            </a:r>
          </a:p>
          <a:p>
            <a:pPr lvl="1"/>
            <a:r>
              <a:rPr lang="en-US" dirty="0" smtClean="0"/>
              <a:t>Still room for improvement (approx. 20% of the bandwidth used for large files)</a:t>
            </a:r>
          </a:p>
          <a:p>
            <a:pPr lvl="1"/>
            <a:r>
              <a:rPr lang="en-US" dirty="0" smtClean="0"/>
              <a:t>Multi-node setup possible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56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4" descr="data:image/jpeg;base64,/9j/4AAQSkZJRgABAQAAAQABAAD/2wCEAAkGBhMREBQSERIVExUSFhkYFxcYGRUTFBcVGBUWFhkVFRQXHCYgGBojGRcXIi8gJCgpLCwsFh4yNTAtNScrLCkBCQoKDgwOGg8PGjMlHyI1KSo0LSwpNSopLCosKSwpLCwvLCwwLSksLCksLCwsLCw0LCksLCwpLCwsKSwsLCwpLP/AABEIAO0A1QMBIgACEQEDEQH/xAAbAAEAAgMBAQAAAAAAAAAAAAAABgcDBAUCAf/EAEoQAAEDAgMFBQMIBQgLAQAAAAEAAgMEEQUSIQYHEzFBIlFhcYEUMpEjQlJicoKhsRWSk6KyFyQzU2PB0fAIQ1Rzg5Sjs8LS4Rb/xAAZAQEAAwEBAAAAAAAAAAAAAAAAAgMEBQH/xAAsEQEAAgECBAQFBQEAAAAAAAAAAQIDERIEITFBFCJRsTJhcYGREyOh4fBC/9oADAMBAAIRAxEAPwC8UREBERAREQEREBERAREQEREBERAREQEREBERAREQEREBERAREQEREBERAREQEXy6+oCIiAiIgIi16rEYov6SVkf2nNZ+ZQbCLmM2npCbCrpye4Sxk/DMujHKHC7SCO8G4+IQekREBERAREQEREBERAREQEREBeJZQ1pc4hrWgkkkAAAXJJPIAdV7VJ73NpZ6+ujwShPvOAmINg55GfK4j/Vsb2nePTs6hu7Ub+hxfZ8KgNVITYSEPLCe6OJnak87jl1Gq5keHbV1vadL7K12oBdFBYfZjBkH3tVJ6enotnKdsUDBNVSNu550e76z3a5I7jRg7u+7lFcS27rZySZ3MH0Y/kmjwu3tH1JWjHw9rxr2U3zVpybLd2m0Y1/S4v3e0VRH4x2Xs4XtXTe5PHUgdM0D7+szWu+BUe/S8978eW/fxJL/AJrdpdr62M9mql+84yD4PuFbPCT2lVHFR6Oo3fPiVEbYphbmtvbOwSQjzBdmY8+TgtD+UzG8YkczCqfgxtNi4BjnC/055ewD1s0A+asDYTaGrq2SPqhF7OwEF5bkLja5HPLlA5mw/O3Ax3eRkHAw1jIYm3AeGNF9bkxx2s0E9SLnwVMYLTbbC2c1YrucZm67aCXtTYqWX6CoqXW9GtDR6LOzdltBEbw4vmt0fNU2+D2uCj9VjM8pvJPK8+L3H8L2C8QYnMw3ZNI0/Ve9v5FX+Dn1U+Kj0SJ+77aGtOWsxIRRjQhjyMw7+HC1rXfeIK127iaGM/zrFbu624MRv997is+E7yayAjM8Tt+jILn0eO1fzupG2HD8ZByD2artfpd3ibWEo8dHDwVU8PNJ83T5LIzxb4evzRg7lsHdozFDfxkpnfhYLGdw1VB8rhuJ68x78H/Uic6/wXNxvA5aSUxTNseYI1a5v0mnqPy6rXoq+SF2aGR0Z72kt+NufqrfCRMa1lX4mYnSYdaHePjWDPbHi1OZ4SbCQ5Q4/YnZ2Xm2uV3a8Qrd2V2wpcSh41LJmAtmaezJGT817OnXXUG2hKg2B7xmzNNNibGSxyDKXloII/tY7WI8QNO7qortjsXPgU7cVwh5NPcZ2XL2sa4jsv1+UhdpqdQba3s5Zb47UnSWmmSt41hfqLhbF7WxYnRsqYuzfsvYTcxyC2ZhPXmCD1BB0vZd1VpiIiAiIgIiICIiAiIg16+sbDFJK/3YmOe77LWlx/AKlNxUHElxDFqjVwzDN4uvNMR42yehKtDeNNlwiuI/2aUfrMLf71XG76PhbLVDxoZZX3+8+OH8mqVY1mIRtOkTKP4piT6iZ80h7UjiT4dzR4AWHotRfV8XbiNOTk9RbGH0TppWRM96RwaPMm1z4Dn6LXU03U4fxK0yHlDGSPtO7A/dL1DJbbWZSpXdaIdDeHiTaWCLDafRrWAyd5bfstPi4guPp3qu10to8S9oq5pb3D5Db7A7Lf3QFzV5irtro9yW3WERFYrF7ilLXBzSWuabggkEEciCORXhEFnYNiceM0xpaqzamMXZJYXNtM4HfyDm9RqPq11iOHvglfFKMr4zYj8iO8EWIPcQvlBXPglZLGcr43BzT4joe8EaEdxKnm31Iyso4cShFjYNkHUAm2vi192/e8Fnj9u2naf4lfP7lde8eyu1Y27HEfaI56CbtxGMloOtmO7EjPI5hp4lVypxujZ/PZD3QO/GSNSzxE451eYZmLw1P9HrPDLiNI834T2adA5rpY3m3jlb8FdCqHcuzNieNSjkaiw+9NUO/IBW8uQ6YiIgIiICIiAiIgIiII/vBpjJhVc0czTSkeYjc634KtthpOJspK0c45H39Jo5P4SrlqIA9jmOF2vBaR3gix/BUxuWgcaPFcNf70b3C31nsfEfg6EfFSpOlolG0a1mEVREXbcgVk7qKdxgrHMtndla2+guGPI183BVsrG3b1Dm0FcWGzmguaeodwTY/Fqo4j4PwuwfG8x7vaSlaHYhVgEj3GkMHpcF7/QBe4sIwSciKKZ7HuNmnNK256AGVuUnwVeTTue4ve4uc7UucSXHzJ1Kl8u8YvofZX0zHO4fDz37AFsoeI7aOA7ja+vgo2x39Zn+Eq3p6R7uLtTs0+hn4bzma4ZmPtYObe3LoR1Hl3rjKxdtH+0YRR1J1c3KHHrdzC1/77Aq6VuK02rz6q8lYrbkLtbKbMvrp+G05WtGZ77XytvbQdXE8h59y4qsTdiT7LXZP6TKLd/9HJl/eumW01pMwY6xa2ktxuE4VDma2nmqzHcPexkswBHMFzbMuO4LoUlXRz4XWNpIyyJrJbtcCO3ws1xcnuB06qvcM23qoKb2eKQBmuU5QXsDrk5HdNSTre19FJcC+S2fqn/1jnj9Yxw/4rNfHMdZ7x3aKXiekdp7K9Vg7rrQw1lW/wB2Jg18GNdI/wDDKq+U12kqPYNl3dJK3sjx4x1H7BpVnE20pp6q+HrrfX0bv+j5QkYdNUPHaqahzr97Whrf4+IrSXC2FwT2PDqWnIs6OJucf2ju3J++5y7q5boiIiAiIgIiICIiAiIgKn8BHsW11VDqGV8Re3xcQ2Yn9ZkwVwKo987PZK7DMUaDaGURykfQDuIG+rTOEEZ2loOBWTxWsGyOt9knM390hcxTjexh+Wqjmb7s8Y16FzNCf1SxQddrHbdSJcnJXbaYFYW7vSgxB3TKfwhef71XqsTZLs4HXObzJlB8uDGPyJUM/wAOn0Tw/F+VdhF9KK5SsP3tmtfmP0/5r/6VXasXGh7Ps/BE7R0zmm3WznOn/KwVdKnD/wBT85XZe30gUz3WYqIqwxOPZqGZfDO3tN/DOPUKGLJT1Do3tew2cxwc09zgbg/EKy9d1ZqrpbbaJdHafCDS1csNtGuuzxY7tN/A28wVLqI59nJQPmPN/Sdj/wAism29M2voYcRhHaY20oHMNvZwP2H39HErxsl2sDr2nkOKR+xYfzCzWtupEz1iYaIrtvMR0mJQnA8LNTURQD/WOAPg3m4+jQT6KX7ZxjEMeoMMYPkaIe0Tge6LZS1jh3ZWsb/x173dUjKaCoxKo0jiY4NP1WjNI4d50DR43C2dzGGvlbVYtUD5XEJXFnXLC1xsGk6gF2nlG1Z+Kvutp6LuHppXX1WYiIsrSIiICIiAiIgIiICIiAolvV2f9swmpjAu9jeKzqc8XbsPEtDm/eUtQoKhpqr9I7NwTDWSjs1/U/J/Juv5xljyoSppsFEMPxivweUfIVQMtODexaWklg77xEgn+wKjGNYW6mqJIH843EX7282u9WkH1XQ4S+sTVh4mvOLNFT7dfXMeKiikOlQ0lvj2S14HjlsfulQFbuCwTPqI201+LmBZbQgjXNfoBzN9LXWrJXdWYZ8dttokxfCn00z4ZRZzDa/Rw6OHgRqtjZjB/a6uKH5rnXf4Mbq78BbzIVl7W1GHHgU2KVEUdQ9l2vB4ZFrBzg43DGF17B5sbHuNsuxmx8NK+SeGoFRnZlaRls0E3PaaSDezeg5LL4qNk+rR4ed3yQ7ejjAlqmwM9ymbbTlndYu+ADR6FQtSjazYyqp81RNlla9xL3sJNnOdftAgEAk8+XJRdacW3ZEVUZNd06iIisVpxuxxsNlfRy2MVSDYHlny2I8nN082jvUml2cNJh76ON2aSrmcxh+q883fZgYSfEFVVh1LJJKxkIJkc4ZMuhzDW4PS1r36Wur4po5hA18rI5KqONwGU2a5xA0Dy3shxa2+mnisPEeS2sd+30bMHmjSVb7xBxn0ez1EbcTK6ocNckLO12vE2MhGmrWfSVqUFCyCJkMTcrImNY0dzWgAD4BUrs1huPUdZU1bsMjqJ6o9qR00QytvfIwiTRmjdO5jR0UudUbSTMOWLDqXwc6SR/oW5mLBM6tvRYiKsN128Ctqaypw/EWN49O1zszQG+49rHNcG9k6vaQRbS/PRWegIiICIiAiIgIiICIiAiIgrHfVgMgZBitKPl8PeHOsOcObNrbmGu1I+i96xbTQMxWhhxSkFzktKwauAHvNPe6N1/MG/crQliD2lrgHNcCCCLggixBB5ghUhX0tZsvVvmpo3VGGzuu5lz8megLtcjhyDzo4WB1Gk6Xmlt0IXrF40lH4YXPc1rAXOcQGgakk8gB1VnUVF+h6YZIvacQqgWxxN1JIAJbf5sTNC9+g5a+6o/BvmwwO4lHh0z6uTRrGxxtcXnpna5x1+q0k9yjzdtcQwzGTWYvTvtPFw8rdWxxOLZA2A3yktI1bfU5rm+qvzcRvjSOirFg2TrLP/IdiVfO6pxGpiidKczzczSDwDW2YABoAHWAAUmrsTpsJohh+GODnm/FmBBdc+84vboZDyFvdA6WC2qvGMGxP5Q4m6O/zHzcJoPdw6gWH3dFqObs/RfKS1rKjLyYJGz3Pdw4Br97RQx/p1525/JK/6k8qutsDDNLh1SKjM6F7XCPMSSRkcH5b/Nva3iHKrQdFa2xu8RuKsruDDwoaZjWx3tndmZLcuaNGjsNAaL9degqlvILXw9t02llz12xWBERa2ZON0kANbI4i+SE28CXsH5XXvEdlMVNXJOwOzOe7K9szG2YSbNF3AhtrC1uiz7qCI21k55Rxs+AEjz/CFHdj/wD9HiFI2pp8RjDHOcAJQ3PdpsTfgO0vfr0XPy5ZpknRux44vjjVNMPwfGn2ElW2JvUnhyP9A1mv6wWvtPvGpcGidH7Q+urD80vzZXf2mXsxNH0R2jp5jhT7r8dquzV4uAw8wx8zgR4xtbG0qQbIbjqGie2WUuqpW6gyANja4cnNiF9ftF3hZZrZJt/TRWkVYtzmy07BPidaP5zXnNYixbETmuR83M4g5egazyVloirTEREBERAREQEREBERAREQF8c0EWOoK+og0aLA6eFxfDTwxOdzcyNjHHzLQCVs1FMyRpZI1r2u5tcA5p8wdCsqIIpiG6vCpjd9DCP92HQ/9otTCd1uF0zw+KijzDUF5fNY944rnWPiFK0QUzuYZ8tjjO6QfxVYUPbyHkptukAbi+NwnrM4+gnnH/mFCy22ndot/B9/sxcV2fERFuY05wGTg4BiU3IuZK0Hx4IY3956lG5uk4eCUgI95r3/AK8sjh+BChm1Uog2TI5Gpe0ed58/8EatDZCh4OH0kRFjHTxNPmI2g/jdcfNOt5dXFGlIddERVLBERAREQEREBERAREQEREBERAREQEREBERBS+DVTaLbCqido2tbZp5DO9kcwPq5r2+ZXL2vwd1NWSxkWaXF7D0LHkkW8tR5tKlO+fYKap4WIUIcamltdrffcxrs7XR25vY65tzIOmoAPJwnelh2Jwthxdvs9RHpxAHBhPIlrmgmO9tWuGXxPS/Bl/Ttz6Kc2PfHJE1t4ZhklRK2GJuZ7zYdwHVx7mjmSpY+i2fiGd+JB7foiVjz+rEzMtSXetTRXpcAoXzzP0D8jrfaLdZH2+tlAWq/FViPKzV4a2vN63qMbPUYXgUBzWex0tubWBuRpNuvD4rz4WPVXMAq63Z7upaaSTEMRfxa6ove5DuEHcxcaF5sBpoALDS6sZc7q3iIiAiIgIiICIiAiIgIiICIiAiIgIiICIiAiIgKO49u9w+tdnqaSN7zzeM0ch83xkE+pUiRBCKfcvhDDcUYcR9KSd4/VL7H1Urw3B4KZuSnhjhb9GNjYwfEhoFytxEBERAREQEREBERAREQEREBERBzqvaOlieWS1MEbxa7XyxscLi4u1zrjRYRtdQnQVtN+2i/9lDsPwmGo2ixETwxzBsFOQJGNkAJY0XAcDYqWTbD4e5paaGlsR0hiB9CG3CDtseCAQbg6gjUEd4K+qAbsQYKjEqBri6CjnbwQSXZGytc4xgnoC0epPepDPt7hzH8N9dTNcDYgys0PcTewPmg7yLxBO17Q5jg5rhcOaQ5pHeCNCFxa3bvD4XmOWtp2PBsWmRlwe5wB0Pmg7qLShxmB8JnZPE6EAkyB7DGAOZL72FvNRfY3bdlRNWRzVULrVjo6ZueJpdFlZlyAWMguTrrfvQTVFyMW2uo6V2SoqoYnfRe9rXW78t72Wem2gppGMkjqIXMkeGMcJGFrpDyjab6v+rzQdBFoVeP00QkMtRCwRZRJmkY3IXC7Q+57JI1APPovlJtBTSwGojnjdCL3kDm8MWNjd50Fig6CxzztYxz3kNawFzieQAFyT6LkUW21BM8RxVtO95Ng1srCSe5ovr6LNtXSPloqiOMEudG6wHMm18o87W9V7Eazo8mdIcKl2rray7qGkYIrkCSd5bmsbaMbr+fx0XupxnFIAXy0kEzG6u4L3h4HfZ1yfQFedgdpqZ1HFCZGRyRNyOY4hhJBOrb+9fnp3qYAq68xW2m1VWN0a7nPwDHoqyETRE2JsQfea4c2ut5j0IXGxDbYmZ1PQwGqlb75BDYmHl2n9dfIeN9Fzcbw/8ARVFWSQyOvUvGQWDeGXlwOW3cwmx+qFI9ksDbSUkcYADi0OkPUvIBN/LkPABJilfN1jsRNp8v5c32rGLZuDRn6uaTN5XvZZMI21zTimq4XUs590OOZj/sP8enQ8gSdFJ1HNvcEbUUcht8pA0yRu+cC0ZiAfEC3nY9AvK2radJh7MWrGsSz7QbRmmnpYhGH+1SZCS62XtMFwLG/v8AhyXcVZ12KmpGCzO1c6azj3ubJExx9S2/qrMXmSm2I+/u9pbdM/b2ERFUsEREBERBVns9W/aHEBRTQxOENPmMsbpQW5G2DQ1wsbqQvwjGnCxxCkZf5zaZxcPEB0lr+aYNg0zMcrqh0ZEMsMDWP0s5zWtDgBe+nkpkgrHaDZwUNJBRRTSOfilaxlVUE2lkD8zpTce7cNsB3E87kme0WztNDCIY6eJsYFsmRtiPG47R8Tclc/bfZ19ZTt4Dgyop5WTwOd7vFjJsHfVIJHqtCLbqdrcs2FVwmGhbGyOWIu+rMHhuXxNkHKoMPdTV+IYbSHhx1FH7RA0EhsEzy6F2T6LS6zrDlbRYtlNoYcOpIqaqw+ppXRNDZHindNE940dJxog7NmOuveulhezlZM6srZyKWqqouDA1pDzTRtBLMzhcOcXkOda409Bkwva+qhhZFW4fWGZjQ174WMqI5CBbiNexwtm52IFroPOyFLQTVFXPRTxyRVDWCamDA1jXi44jonAEFwve7QDrzXF2fiip48bqGwxF9JVVD4jkYSwsga5obp2QD0C7OAYdNPismIvpnUkfswga2TIJpncQPMsjGE5QAA0Am+gWthVFNT1VfTT0cssGIVDniaMxmIRyxhjhLdwc2wB6H8rh0d3WzEMVDDM5jZJ6mNs00zwHyPfK0PN3nWwzWt4d5K4232z0UNZhtRC0RGTEIGytb2WSOBcWSOaNC9ozjNzs8g8gtzAv0lh8TaUUra+CLswzRzRRScIHstlZKQLgaXabWAXI2tbWS1WGT1TGU7BXwMip2vEr7klzpZZAA24DAA1t7BzrlBt4Ns9FU49ick7RI2A0xZG4BzOI+nA4hadC5rWkC/LOVh2lngOMR0s8L3UtLAJxBDBJMx9RI8tD5YoWG7WtGlxa/mpLs5hUseJ4nM9hbHO6mMbtLPyQFrrWN9DprZY9pMJqIq2PEaOMTObEYZ4MwY6WHNna6NztOI119DzBtdBq4xjGH1UBgno6pzCLAew1YLe4sPC7JHQhZdhccdHhjXV7nx8B7ouJM18T3sa60T3NeAblpaLnqD1Xuo22qHsLKXDKwzEWbxmNgha7vklL7Fo7m3JWcbKzPws0lROZp3Nu6V1yOLmzi3XIDZvLkF7XTXm8nXTk3a/ZSiq/lJIWOLxfO27HOBFwS5hBPquQ7dwI9aOrqKc9BmzM9WixPqStXA9tPY4202IxyQviAYJMpdG9rdAbtvc2sLi4Nr+C6c+8uhA7EjpXdGMZIXE9wzAD8Vo0y15R0/MKdcc856/iUM2gxeomo6mlqbOmopY3Fw0zsJdHcgADm5pvYaOGmhVq0FSJIo5G6texrh5EAhQ/ZbZ587quprIiz23siI+8I/HqDbLbkezfqsOH11RhF4KiN89KCeHMwZiwE3yvb0H5a2uNB7kiLeWvWP8ASjSZr5p6T/oT1c7aOpEdJO93JsT/AI5SAPU2HquSd5WH2v7R6ZJc3lbKortNtX7aYmPZNT0L5AHylhvJbUDTQD49/SyhTDaZ5wnfLXTlLWo6cshwW/zqh7vR08ZH4WPqraUA25lZE/DZI2l0UMmYcMZxw2mEjLbnoNF0f5TKb+qqf2R/xU8kWyRExHr7o0mtJmJn09kuRRE7zKb+qqf2R/xUsjfcA94v8VntS1esLotFuj0iIopCIiAiIgJZEQEREBfHNBBBFwdD5L6iCFYZsxX4ewwUM9NJThzjHHUMlD4g5xdkEkR7bQSeYutqj2VqJqqKrxCeOR1PmMMMLHMhje4ZTI4vJdI+2gvYDopWiAiIgWREQfC2/NeWQtbyaB5ABe0QEREGP2Zl75W377C/xXmso2TMdHK0PY8WLTqCP89VmRNRho6NkMbY42hjGCzWjkB/nqsy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1" name="AutoShape 6" descr="data:image/jpeg;base64,/9j/4AAQSkZJRgABAQAAAQABAAD/2wCEAAkGBhMREBQSERIVExUSFhkYFxcYGRUTFBcVGBUWFhkVFRQXHCYgGBojGRcXIi8gJCgpLCwsFh4yNTAtNScrLCkBCQoKDgwOGg8PGjMlHyI1KSo0LSwpNSopLCosKSwpLCwvLCwwLSksLCksLCwsLCw0LCksLCwpLCwsKSwsLCwpLP/AABEIAO0A1QMBIgACEQEDEQH/xAAbAAEAAgMBAQAAAAAAAAAAAAAABgcDBAUCAf/EAEoQAAEDAgMFBQMIBQgLAQAAAAEAAgMEEQUSIQYHEzFBIlFhcYEUMpEjQlJicoKhsRWSk6KyFyQzU2PB0fAIQ1Rzg5Sjs8LS4Rb/xAAZAQEAAwEBAAAAAAAAAAAAAAAAAgMEBQH/xAAsEQEAAgECBAQFBQEAAAAAAAAAAQIDERIEITFBFCJRsTJhcYGREyOh4fBC/9oADAMBAAIRAxEAPwC8UREBERAREQEREBERAREQEREBERAREQEREBERAREQEREBERAREQEREBERAREQEXy6+oCIiAiIgIi16rEYov6SVkf2nNZ+ZQbCLmM2npCbCrpye4Sxk/DMujHKHC7SCO8G4+IQekREBERAREQEREBERAREQEREBeJZQ1pc4hrWgkkkAAAXJJPIAdV7VJ73NpZ6+ujwShPvOAmINg55GfK4j/Vsb2nePTs6hu7Ub+hxfZ8KgNVITYSEPLCe6OJnak87jl1Gq5keHbV1vadL7K12oBdFBYfZjBkH3tVJ6enotnKdsUDBNVSNu550e76z3a5I7jRg7u+7lFcS27rZySZ3MH0Y/kmjwu3tH1JWjHw9rxr2U3zVpybLd2m0Y1/S4v3e0VRH4x2Xs4XtXTe5PHUgdM0D7+szWu+BUe/S8978eW/fxJL/AJrdpdr62M9mql+84yD4PuFbPCT2lVHFR6Oo3fPiVEbYphbmtvbOwSQjzBdmY8+TgtD+UzG8YkczCqfgxtNi4BjnC/055ewD1s0A+asDYTaGrq2SPqhF7OwEF5bkLja5HPLlA5mw/O3Ax3eRkHAw1jIYm3AeGNF9bkxx2s0E9SLnwVMYLTbbC2c1YrucZm67aCXtTYqWX6CoqXW9GtDR6LOzdltBEbw4vmt0fNU2+D2uCj9VjM8pvJPK8+L3H8L2C8QYnMw3ZNI0/Ve9v5FX+Dn1U+Kj0SJ+77aGtOWsxIRRjQhjyMw7+HC1rXfeIK127iaGM/zrFbu624MRv997is+E7yayAjM8Tt+jILn0eO1fzupG2HD8ZByD2artfpd3ibWEo8dHDwVU8PNJ83T5LIzxb4evzRg7lsHdozFDfxkpnfhYLGdw1VB8rhuJ68x78H/Uic6/wXNxvA5aSUxTNseYI1a5v0mnqPy6rXoq+SF2aGR0Z72kt+NufqrfCRMa1lX4mYnSYdaHePjWDPbHi1OZ4SbCQ5Q4/YnZ2Xm2uV3a8Qrd2V2wpcSh41LJmAtmaezJGT817OnXXUG2hKg2B7xmzNNNibGSxyDKXloII/tY7WI8QNO7qortjsXPgU7cVwh5NPcZ2XL2sa4jsv1+UhdpqdQba3s5Zb47UnSWmmSt41hfqLhbF7WxYnRsqYuzfsvYTcxyC2ZhPXmCD1BB0vZd1VpiIiAiIgIiICIiAiIg16+sbDFJK/3YmOe77LWlx/AKlNxUHElxDFqjVwzDN4uvNMR42yehKtDeNNlwiuI/2aUfrMLf71XG76PhbLVDxoZZX3+8+OH8mqVY1mIRtOkTKP4piT6iZ80h7UjiT4dzR4AWHotRfV8XbiNOTk9RbGH0TppWRM96RwaPMm1z4Dn6LXU03U4fxK0yHlDGSPtO7A/dL1DJbbWZSpXdaIdDeHiTaWCLDafRrWAyd5bfstPi4guPp3qu10to8S9oq5pb3D5Db7A7Lf3QFzV5irtro9yW3WERFYrF7ilLXBzSWuabggkEEciCORXhEFnYNiceM0xpaqzamMXZJYXNtM4HfyDm9RqPq11iOHvglfFKMr4zYj8iO8EWIPcQvlBXPglZLGcr43BzT4joe8EaEdxKnm31Iyso4cShFjYNkHUAm2vi192/e8Fnj9u2naf4lfP7lde8eyu1Y27HEfaI56CbtxGMloOtmO7EjPI5hp4lVypxujZ/PZD3QO/GSNSzxE451eYZmLw1P9HrPDLiNI834T2adA5rpY3m3jlb8FdCqHcuzNieNSjkaiw+9NUO/IBW8uQ6YiIgIiICIiAiIgIiII/vBpjJhVc0czTSkeYjc634KtthpOJspK0c45H39Jo5P4SrlqIA9jmOF2vBaR3gix/BUxuWgcaPFcNf70b3C31nsfEfg6EfFSpOlolG0a1mEVREXbcgVk7qKdxgrHMtndla2+guGPI183BVsrG3b1Dm0FcWGzmguaeodwTY/Fqo4j4PwuwfG8x7vaSlaHYhVgEj3GkMHpcF7/QBe4sIwSciKKZ7HuNmnNK256AGVuUnwVeTTue4ve4uc7UucSXHzJ1Kl8u8YvofZX0zHO4fDz37AFsoeI7aOA7ja+vgo2x39Zn+Eq3p6R7uLtTs0+hn4bzma4ZmPtYObe3LoR1Hl3rjKxdtH+0YRR1J1c3KHHrdzC1/77Aq6VuK02rz6q8lYrbkLtbKbMvrp+G05WtGZ77XytvbQdXE8h59y4qsTdiT7LXZP6TKLd/9HJl/eumW01pMwY6xa2ktxuE4VDma2nmqzHcPexkswBHMFzbMuO4LoUlXRz4XWNpIyyJrJbtcCO3ws1xcnuB06qvcM23qoKb2eKQBmuU5QXsDrk5HdNSTre19FJcC+S2fqn/1jnj9Yxw/4rNfHMdZ7x3aKXiekdp7K9Vg7rrQw1lW/wB2Jg18GNdI/wDDKq+U12kqPYNl3dJK3sjx4x1H7BpVnE20pp6q+HrrfX0bv+j5QkYdNUPHaqahzr97Whrf4+IrSXC2FwT2PDqWnIs6OJucf2ju3J++5y7q5boiIiAiIgIiICIiAiIgKn8BHsW11VDqGV8Re3xcQ2Yn9ZkwVwKo987PZK7DMUaDaGURykfQDuIG+rTOEEZ2loOBWTxWsGyOt9knM390hcxTjexh+Wqjmb7s8Y16FzNCf1SxQddrHbdSJcnJXbaYFYW7vSgxB3TKfwhef71XqsTZLs4HXObzJlB8uDGPyJUM/wAOn0Tw/F+VdhF9KK5SsP3tmtfmP0/5r/6VXasXGh7Ps/BE7R0zmm3WznOn/KwVdKnD/wBT85XZe30gUz3WYqIqwxOPZqGZfDO3tN/DOPUKGLJT1Do3tew2cxwc09zgbg/EKy9d1ZqrpbbaJdHafCDS1csNtGuuzxY7tN/A28wVLqI59nJQPmPN/Sdj/wAism29M2voYcRhHaY20oHMNvZwP2H39HErxsl2sDr2nkOKR+xYfzCzWtupEz1iYaIrtvMR0mJQnA8LNTURQD/WOAPg3m4+jQT6KX7ZxjEMeoMMYPkaIe0Tge6LZS1jh3ZWsb/x173dUjKaCoxKo0jiY4NP1WjNI4d50DR43C2dzGGvlbVYtUD5XEJXFnXLC1xsGk6gF2nlG1Z+Kvutp6LuHppXX1WYiIsrSIiICIiAiIgIiICIiAolvV2f9swmpjAu9jeKzqc8XbsPEtDm/eUtQoKhpqr9I7NwTDWSjs1/U/J/Juv5xljyoSppsFEMPxivweUfIVQMtODexaWklg77xEgn+wKjGNYW6mqJIH843EX7282u9WkH1XQ4S+sTVh4mvOLNFT7dfXMeKiikOlQ0lvj2S14HjlsfulQFbuCwTPqI201+LmBZbQgjXNfoBzN9LXWrJXdWYZ8dttokxfCn00z4ZRZzDa/Rw6OHgRqtjZjB/a6uKH5rnXf4Mbq78BbzIVl7W1GHHgU2KVEUdQ9l2vB4ZFrBzg43DGF17B5sbHuNsuxmx8NK+SeGoFRnZlaRls0E3PaaSDezeg5LL4qNk+rR4ed3yQ7ejjAlqmwM9ymbbTlndYu+ADR6FQtSjazYyqp81RNlla9xL3sJNnOdftAgEAk8+XJRdacW3ZEVUZNd06iIisVpxuxxsNlfRy2MVSDYHlny2I8nN082jvUml2cNJh76ON2aSrmcxh+q883fZgYSfEFVVh1LJJKxkIJkc4ZMuhzDW4PS1r36Wur4po5hA18rI5KqONwGU2a5xA0Dy3shxa2+mnisPEeS2sd+30bMHmjSVb7xBxn0ez1EbcTK6ocNckLO12vE2MhGmrWfSVqUFCyCJkMTcrImNY0dzWgAD4BUrs1huPUdZU1bsMjqJ6o9qR00QytvfIwiTRmjdO5jR0UudUbSTMOWLDqXwc6SR/oW5mLBM6tvRYiKsN128Ctqaypw/EWN49O1zszQG+49rHNcG9k6vaQRbS/PRWegIiICIiAiIgIiICIiAiIgrHfVgMgZBitKPl8PeHOsOcObNrbmGu1I+i96xbTQMxWhhxSkFzktKwauAHvNPe6N1/MG/crQliD2lrgHNcCCCLggixBB5ghUhX0tZsvVvmpo3VGGzuu5lz8megLtcjhyDzo4WB1Gk6Xmlt0IXrF40lH4YXPc1rAXOcQGgakk8gB1VnUVF+h6YZIvacQqgWxxN1JIAJbf5sTNC9+g5a+6o/BvmwwO4lHh0z6uTRrGxxtcXnpna5x1+q0k9yjzdtcQwzGTWYvTvtPFw8rdWxxOLZA2A3yktI1bfU5rm+qvzcRvjSOirFg2TrLP/IdiVfO6pxGpiidKczzczSDwDW2YABoAHWAAUmrsTpsJohh+GODnm/FmBBdc+84vboZDyFvdA6WC2qvGMGxP5Q4m6O/zHzcJoPdw6gWH3dFqObs/RfKS1rKjLyYJGz3Pdw4Br97RQx/p1525/JK/6k8qutsDDNLh1SKjM6F7XCPMSSRkcH5b/Nva3iHKrQdFa2xu8RuKsruDDwoaZjWx3tndmZLcuaNGjsNAaL9degqlvILXw9t02llz12xWBERa2ZON0kANbI4i+SE28CXsH5XXvEdlMVNXJOwOzOe7K9szG2YSbNF3AhtrC1uiz7qCI21k55Rxs+AEjz/CFHdj/wD9HiFI2pp8RjDHOcAJQ3PdpsTfgO0vfr0XPy5ZpknRux44vjjVNMPwfGn2ElW2JvUnhyP9A1mv6wWvtPvGpcGidH7Q+urD80vzZXf2mXsxNH0R2jp5jhT7r8dquzV4uAw8wx8zgR4xtbG0qQbIbjqGie2WUuqpW6gyANja4cnNiF9ftF3hZZrZJt/TRWkVYtzmy07BPidaP5zXnNYixbETmuR83M4g5egazyVloirTEREBERAREQEREBERAREQF8c0EWOoK+og0aLA6eFxfDTwxOdzcyNjHHzLQCVs1FMyRpZI1r2u5tcA5p8wdCsqIIpiG6vCpjd9DCP92HQ/9otTCd1uF0zw+KijzDUF5fNY944rnWPiFK0QUzuYZ8tjjO6QfxVYUPbyHkptukAbi+NwnrM4+gnnH/mFCy22ndot/B9/sxcV2fERFuY05wGTg4BiU3IuZK0Hx4IY3956lG5uk4eCUgI95r3/AK8sjh+BChm1Uog2TI5Gpe0ed58/8EatDZCh4OH0kRFjHTxNPmI2g/jdcfNOt5dXFGlIddERVLBERAREQEREBERAREQEREBERAREQEREBERBS+DVTaLbCqido2tbZp5DO9kcwPq5r2+ZXL2vwd1NWSxkWaXF7D0LHkkW8tR5tKlO+fYKap4WIUIcamltdrffcxrs7XR25vY65tzIOmoAPJwnelh2Jwthxdvs9RHpxAHBhPIlrmgmO9tWuGXxPS/Bl/Ttz6Kc2PfHJE1t4ZhklRK2GJuZ7zYdwHVx7mjmSpY+i2fiGd+JB7foiVjz+rEzMtSXetTRXpcAoXzzP0D8jrfaLdZH2+tlAWq/FViPKzV4a2vN63qMbPUYXgUBzWex0tubWBuRpNuvD4rz4WPVXMAq63Z7upaaSTEMRfxa6ove5DuEHcxcaF5sBpoALDS6sZc7q3iIiAiIgIiICIiAiIgIiICIiAiIgIiICIiAiIgKO49u9w+tdnqaSN7zzeM0ch83xkE+pUiRBCKfcvhDDcUYcR9KSd4/VL7H1Urw3B4KZuSnhjhb9GNjYwfEhoFytxEBERAREQEREBERAREQEREBERBzqvaOlieWS1MEbxa7XyxscLi4u1zrjRYRtdQnQVtN+2i/9lDsPwmGo2ixETwxzBsFOQJGNkAJY0XAcDYqWTbD4e5paaGlsR0hiB9CG3CDtseCAQbg6gjUEd4K+qAbsQYKjEqBri6CjnbwQSXZGytc4xgnoC0epPepDPt7hzH8N9dTNcDYgys0PcTewPmg7yLxBO17Q5jg5rhcOaQ5pHeCNCFxa3bvD4XmOWtp2PBsWmRlwe5wB0Pmg7qLShxmB8JnZPE6EAkyB7DGAOZL72FvNRfY3bdlRNWRzVULrVjo6ZueJpdFlZlyAWMguTrrfvQTVFyMW2uo6V2SoqoYnfRe9rXW78t72Wem2gppGMkjqIXMkeGMcJGFrpDyjab6v+rzQdBFoVeP00QkMtRCwRZRJmkY3IXC7Q+57JI1APPovlJtBTSwGojnjdCL3kDm8MWNjd50Fig6CxzztYxz3kNawFzieQAFyT6LkUW21BM8RxVtO95Ng1srCSe5ovr6LNtXSPloqiOMEudG6wHMm18o87W9V7Eazo8mdIcKl2rray7qGkYIrkCSd5bmsbaMbr+fx0XupxnFIAXy0kEzG6u4L3h4HfZ1yfQFedgdpqZ1HFCZGRyRNyOY4hhJBOrb+9fnp3qYAq68xW2m1VWN0a7nPwDHoqyETRE2JsQfea4c2ut5j0IXGxDbYmZ1PQwGqlb75BDYmHl2n9dfIeN9Fzcbw/8ARVFWSQyOvUvGQWDeGXlwOW3cwmx+qFI9ksDbSUkcYADi0OkPUvIBN/LkPABJilfN1jsRNp8v5c32rGLZuDRn6uaTN5XvZZMI21zTimq4XUs590OOZj/sP8enQ8gSdFJ1HNvcEbUUcht8pA0yRu+cC0ZiAfEC3nY9AvK2radJh7MWrGsSz7QbRmmnpYhGH+1SZCS62XtMFwLG/v8AhyXcVZ12KmpGCzO1c6azj3ubJExx9S2/qrMXmSm2I+/u9pbdM/b2ERFUsEREBERBVns9W/aHEBRTQxOENPmMsbpQW5G2DQ1wsbqQvwjGnCxxCkZf5zaZxcPEB0lr+aYNg0zMcrqh0ZEMsMDWP0s5zWtDgBe+nkpkgrHaDZwUNJBRRTSOfilaxlVUE2lkD8zpTce7cNsB3E87kme0WztNDCIY6eJsYFsmRtiPG47R8Tclc/bfZ19ZTt4Dgyop5WTwOd7vFjJsHfVIJHqtCLbqdrcs2FVwmGhbGyOWIu+rMHhuXxNkHKoMPdTV+IYbSHhx1FH7RA0EhsEzy6F2T6LS6zrDlbRYtlNoYcOpIqaqw+ppXRNDZHindNE940dJxog7NmOuveulhezlZM6srZyKWqqouDA1pDzTRtBLMzhcOcXkOda409Bkwva+qhhZFW4fWGZjQ174WMqI5CBbiNexwtm52IFroPOyFLQTVFXPRTxyRVDWCamDA1jXi44jonAEFwve7QDrzXF2fiip48bqGwxF9JVVD4jkYSwsga5obp2QD0C7OAYdNPismIvpnUkfswga2TIJpncQPMsjGE5QAA0Am+gWthVFNT1VfTT0cssGIVDniaMxmIRyxhjhLdwc2wB6H8rh0d3WzEMVDDM5jZJ6mNs00zwHyPfK0PN3nWwzWt4d5K4232z0UNZhtRC0RGTEIGytb2WSOBcWSOaNC9ozjNzs8g8gtzAv0lh8TaUUra+CLswzRzRRScIHstlZKQLgaXabWAXI2tbWS1WGT1TGU7BXwMip2vEr7klzpZZAA24DAA1t7BzrlBt4Ns9FU49ick7RI2A0xZG4BzOI+nA4hadC5rWkC/LOVh2lngOMR0s8L3UtLAJxBDBJMx9RI8tD5YoWG7WtGlxa/mpLs5hUseJ4nM9hbHO6mMbtLPyQFrrWN9DprZY9pMJqIq2PEaOMTObEYZ4MwY6WHNna6NztOI119DzBtdBq4xjGH1UBgno6pzCLAew1YLe4sPC7JHQhZdhccdHhjXV7nx8B7ouJM18T3sa60T3NeAblpaLnqD1Xuo22qHsLKXDKwzEWbxmNgha7vklL7Fo7m3JWcbKzPws0lROZp3Nu6V1yOLmzi3XIDZvLkF7XTXm8nXTk3a/ZSiq/lJIWOLxfO27HOBFwS5hBPquQ7dwI9aOrqKc9BmzM9WixPqStXA9tPY4202IxyQviAYJMpdG9rdAbtvc2sLi4Nr+C6c+8uhA7EjpXdGMZIXE9wzAD8Vo0y15R0/MKdcc856/iUM2gxeomo6mlqbOmopY3Fw0zsJdHcgADm5pvYaOGmhVq0FSJIo5G6texrh5EAhQ/ZbZ587quprIiz23siI+8I/HqDbLbkezfqsOH11RhF4KiN89KCeHMwZiwE3yvb0H5a2uNB7kiLeWvWP8ASjSZr5p6T/oT1c7aOpEdJO93JsT/AI5SAPU2HquSd5WH2v7R6ZJc3lbKortNtX7aYmPZNT0L5AHylhvJbUDTQD49/SyhTDaZ5wnfLXTlLWo6cshwW/zqh7vR08ZH4WPqraUA25lZE/DZI2l0UMmYcMZxw2mEjLbnoNF0f5TKb+qqf2R/xU8kWyRExHr7o0mtJmJn09kuRRE7zKb+qqf2R/xUsjfcA94v8VntS1esLotFuj0iIopCIiAiIgJZEQEREBfHNBBBFwdD5L6iCFYZsxX4ewwUM9NJThzjHHUMlD4g5xdkEkR7bQSeYutqj2VqJqqKrxCeOR1PmMMMLHMhje4ZTI4vJdI+2gvYDopWiAiIgWREQfC2/NeWQtbyaB5ABe0QEREGP2Zl75W377C/xXmso2TMdHK0PY8WLTqCP89VmRNRho6NkMbY42hjGCzWjkB/nqsyIgI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2" name="AutoShape 8" descr="https://encrypted-tbn2.gstatic.com/images?q=tbn:ANd9GcSYuGtqY3luHbiT80MIUCnEK6Hqv4ubuhlJ2-dcwK8Tzt_anae8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5" name="Rectangle 3"/>
          <p:cNvSpPr>
            <a:spLocks noChangeArrowheads="1"/>
          </p:cNvSpPr>
          <p:nvPr/>
        </p:nvSpPr>
        <p:spPr bwMode="auto">
          <a:xfrm>
            <a:off x="785786" y="1350644"/>
            <a:ext cx="7643866" cy="340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6" tIns="41469" rIns="82936" bIns="41469" anchor="ctr">
            <a:spAutoFit/>
          </a:bodyPr>
          <a:lstStyle>
            <a:lvl1pPr marL="241300" indent="-241300"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457200" indent="-4572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Detailed requirements formulated and state-of-the-art in the area of </a:t>
            </a:r>
            <a:r>
              <a:rPr lang="en-US" altLang="en-US" dirty="0" err="1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valvular</a:t>
            </a:r>
            <a:r>
              <a:rPr lang="en-US" altLang="en-US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 diseases analyzed</a:t>
            </a:r>
          </a:p>
          <a:p>
            <a:pPr marL="457200" indent="-4572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Detailed design recommendations relating  to model-based research environments established</a:t>
            </a:r>
          </a:p>
          <a:p>
            <a:pPr marL="457200" indent="-4572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+mj-lt"/>
                <a:ea typeface="Times New Roman"/>
                <a:cs typeface="+mn-cs"/>
              </a:rPr>
              <a:t>Prototypes of the Model Execution Environment, with supporting File Store and Integrated Security components facilitating simulations with the aim to develop decision support systems for heart diseases</a:t>
            </a:r>
          </a:p>
          <a:p>
            <a:pPr marL="457200" indent="-4572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l-PL" altLang="en-US" dirty="0">
              <a:solidFill>
                <a:schemeClr val="tx1"/>
              </a:solidFill>
              <a:latin typeface="+mj-lt"/>
              <a:ea typeface="Times New Roman"/>
              <a:cs typeface="+mn-cs"/>
            </a:endParaRPr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1439863" y="0"/>
            <a:ext cx="6515100" cy="11430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3200" dirty="0" smtClean="0"/>
              <a:t>Summary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51082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8136904" cy="3803314"/>
          </a:xfrm>
        </p:spPr>
        <p:txBody>
          <a:bodyPr/>
          <a:lstStyle/>
          <a:p>
            <a:pPr eaLnBrk="1" hangingPunct="1"/>
            <a:r>
              <a:rPr lang="en-GB" altLang="en-US" sz="4800" dirty="0" err="1" smtClean="0">
                <a:solidFill>
                  <a:srgbClr val="C00000"/>
                </a:solidFill>
              </a:rPr>
              <a:t>EurValve</a:t>
            </a:r>
            <a:r>
              <a:rPr lang="pl-PL" altLang="en-US" sz="4800" dirty="0" smtClean="0">
                <a:solidFill>
                  <a:srgbClr val="C00000"/>
                </a:solidFill>
              </a:rPr>
              <a:t> </a:t>
            </a:r>
            <a:r>
              <a:rPr lang="en-GB" altLang="en-US" sz="4800" dirty="0" smtClean="0"/>
              <a:t>H2020 Project 689617</a:t>
            </a:r>
            <a:r>
              <a:rPr lang="en-GB" altLang="en-US" sz="4800" dirty="0" smtClean="0">
                <a:solidFill>
                  <a:srgbClr val="C00000"/>
                </a:solidFill>
              </a:rPr>
              <a:t/>
            </a:r>
            <a:br>
              <a:rPr lang="en-GB" altLang="en-US" sz="4800" dirty="0" smtClean="0">
                <a:solidFill>
                  <a:srgbClr val="C00000"/>
                </a:solidFill>
              </a:rPr>
            </a:br>
            <a:r>
              <a:rPr lang="pl-PL" altLang="en-US" sz="4800" dirty="0" smtClean="0">
                <a:solidFill>
                  <a:srgbClr val="C00000"/>
                </a:solidFill>
              </a:rPr>
              <a:t/>
            </a:r>
            <a:br>
              <a:rPr lang="pl-PL" altLang="en-US" sz="4800" dirty="0" smtClean="0">
                <a:solidFill>
                  <a:srgbClr val="C00000"/>
                </a:solidFill>
              </a:rPr>
            </a:br>
            <a:r>
              <a:rPr lang="en-US" sz="4000" dirty="0" smtClean="0">
                <a:hlinkClick r:id="rId2"/>
              </a:rPr>
              <a:t>http</a:t>
            </a:r>
            <a:r>
              <a:rPr lang="en-US" sz="4000" dirty="0">
                <a:hlinkClick r:id="rId2"/>
              </a:rPr>
              <a:t>://</a:t>
            </a:r>
            <a:r>
              <a:rPr lang="en-US" sz="4000" dirty="0" smtClean="0">
                <a:hlinkClick r:id="rId2"/>
              </a:rPr>
              <a:t>www.eurvalve.eu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GB" altLang="en-US" sz="4800" dirty="0" smtClean="0"/>
              <a:t/>
            </a:r>
            <a:br>
              <a:rPr lang="en-GB" altLang="en-US" sz="4800" dirty="0" smtClean="0"/>
            </a:br>
            <a:r>
              <a:rPr lang="en-GB" altLang="en-US" sz="1200" dirty="0" smtClean="0"/>
              <a:t/>
            </a:r>
            <a:br>
              <a:rPr lang="en-GB" altLang="en-US" sz="1200" dirty="0" smtClean="0"/>
            </a:br>
            <a:r>
              <a:rPr lang="en-GB" altLang="en-US" sz="4000" dirty="0" smtClean="0">
                <a:hlinkClick r:id="rId3"/>
              </a:rPr>
              <a:t>http://dice.cyfronet.pl</a:t>
            </a:r>
            <a:r>
              <a:rPr lang="en-GB" altLang="en-US" sz="4000" dirty="0" smtClean="0"/>
              <a:t> 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44" y="4158781"/>
            <a:ext cx="853545" cy="91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3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9863" y="0"/>
            <a:ext cx="65151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Motivation</a:t>
            </a:r>
            <a:endParaRPr lang="en-US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  <a:ea typeface="Times New Roman"/>
              </a:rPr>
              <a:t>Investigations leading to practical implementations of personalized medicine are challenging 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  <a:ea typeface="Times New Roman"/>
              </a:rPr>
              <a:t>The main goal of the </a:t>
            </a:r>
            <a:r>
              <a:rPr lang="en-US" sz="2400" dirty="0" err="1" smtClean="0">
                <a:latin typeface="+mj-lt"/>
                <a:ea typeface="Times New Roman"/>
              </a:rPr>
              <a:t>EurValve</a:t>
            </a:r>
            <a:r>
              <a:rPr lang="en-US" sz="2400" dirty="0" smtClean="0">
                <a:latin typeface="+mj-lt"/>
                <a:ea typeface="Times New Roman"/>
              </a:rPr>
              <a:t> project is to combine a set of complex modeling tools to deliver a workflow which will enable evaluation of medical prospects and outlook for individual patients presented with cardiovascular symptoms suggesting </a:t>
            </a:r>
            <a:r>
              <a:rPr lang="pl-PL" sz="2400" dirty="0" smtClean="0">
                <a:latin typeface="+mj-lt"/>
                <a:ea typeface="Times New Roman"/>
              </a:rPr>
              <a:t>v</a:t>
            </a:r>
            <a:r>
              <a:rPr lang="en-US" sz="2400" dirty="0" err="1" smtClean="0">
                <a:latin typeface="+mj-lt"/>
                <a:ea typeface="Times New Roman"/>
              </a:rPr>
              <a:t>alvular</a:t>
            </a:r>
            <a:r>
              <a:rPr lang="en-US" sz="2400" dirty="0" smtClean="0">
                <a:latin typeface="+mj-lt"/>
                <a:ea typeface="Times New Roman"/>
              </a:rPr>
              <a:t> heart disease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  <a:ea typeface="Times New Roman"/>
              </a:rPr>
              <a:t>This research should result</a:t>
            </a:r>
            <a:r>
              <a:rPr lang="pl-PL" sz="2400" dirty="0" smtClean="0">
                <a:latin typeface="+mj-lt"/>
                <a:ea typeface="Times New Roman"/>
              </a:rPr>
              <a:t> </a:t>
            </a:r>
            <a:r>
              <a:rPr lang="en-US" sz="2400" dirty="0" smtClean="0">
                <a:latin typeface="+mj-lt"/>
                <a:ea typeface="Times New Roman"/>
              </a:rPr>
              <a:t>in a decision support system (DSS) which can be applied in clinical practice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+mj-lt"/>
                <a:ea typeface="Times New Roman"/>
              </a:rPr>
              <a:t>This research activity requires a dedicated problem solving environment </a:t>
            </a:r>
            <a:r>
              <a:rPr lang="pl-PL" sz="2400" dirty="0" err="1" smtClean="0">
                <a:latin typeface="+mj-lt"/>
                <a:ea typeface="Times New Roman"/>
              </a:rPr>
              <a:t>which</a:t>
            </a:r>
            <a:r>
              <a:rPr lang="pl-PL" sz="2400" dirty="0" smtClean="0">
                <a:latin typeface="+mj-lt"/>
                <a:ea typeface="Times New Roman"/>
              </a:rPr>
              <a:t> we </a:t>
            </a:r>
            <a:r>
              <a:rPr lang="pl-PL" sz="2400" dirty="0" err="1" smtClean="0">
                <a:latin typeface="+mj-lt"/>
                <a:ea typeface="Times New Roman"/>
              </a:rPr>
              <a:t>refer</a:t>
            </a:r>
            <a:r>
              <a:rPr lang="pl-PL" sz="2400" dirty="0" smtClean="0">
                <a:latin typeface="+mj-lt"/>
                <a:ea typeface="Times New Roman"/>
              </a:rPr>
              <a:t> to as </a:t>
            </a:r>
            <a:r>
              <a:rPr lang="en-US" sz="2400" dirty="0" smtClean="0">
                <a:latin typeface="+mj-lt"/>
                <a:ea typeface="Times New Roman"/>
              </a:rPr>
              <a:t>the Model Execution Environment (MEE)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None/>
            </a:pPr>
            <a:endParaRPr lang="pl-PL" sz="2000" dirty="0">
              <a:latin typeface="+mj-lt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875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9863" y="0"/>
            <a:ext cx="65151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Model Execution Environment Objectives</a:t>
            </a:r>
            <a:endParaRPr lang="en-US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/>
            <a:r>
              <a:rPr lang="en-US" sz="2400" dirty="0" smtClean="0"/>
              <a:t>Collect</a:t>
            </a:r>
            <a:r>
              <a:rPr lang="en-US" sz="2400" dirty="0"/>
              <a:t>, represent, annotate and publish </a:t>
            </a:r>
            <a:r>
              <a:rPr lang="pl-PL" sz="2400" dirty="0"/>
              <a:t>c</a:t>
            </a:r>
            <a:r>
              <a:rPr lang="en-US" sz="2400" dirty="0"/>
              <a:t>ore homogeneous data </a:t>
            </a:r>
          </a:p>
          <a:p>
            <a:pPr marL="285750" indent="-285750"/>
            <a:r>
              <a:rPr lang="en-US" sz="2400" dirty="0"/>
              <a:t>Store and give secure access to </a:t>
            </a:r>
            <a:r>
              <a:rPr lang="en-US" sz="2400" dirty="0" smtClean="0"/>
              <a:t>the participating </a:t>
            </a:r>
            <a:r>
              <a:rPr lang="en-US" sz="2400" dirty="0"/>
              <a:t>clinical </a:t>
            </a:r>
            <a:r>
              <a:rPr lang="en-US" sz="2400" dirty="0" smtClean="0"/>
              <a:t>centers </a:t>
            </a:r>
            <a:r>
              <a:rPr lang="en-US" sz="2400" dirty="0"/>
              <a:t>and </a:t>
            </a:r>
            <a:r>
              <a:rPr lang="en-US" sz="2400" dirty="0" smtClean="0"/>
              <a:t>to development </a:t>
            </a:r>
            <a:r>
              <a:rPr lang="en-US" sz="2400" dirty="0"/>
              <a:t>partners to the necessary data</a:t>
            </a:r>
          </a:p>
          <a:p>
            <a:pPr marL="285750" indent="-285750"/>
            <a:r>
              <a:rPr lang="en-US" sz="2400" dirty="0"/>
              <a:t>Execute the models in the most appropriate computational environment (private workstation, private cloud, public cloud) according to need</a:t>
            </a:r>
            <a:r>
              <a:rPr lang="pl-PL" sz="2400" dirty="0" smtClean="0"/>
              <a:t>s</a:t>
            </a:r>
            <a:endParaRPr lang="en-US" sz="2400" dirty="0" smtClean="0"/>
          </a:p>
          <a:p>
            <a:pPr marL="285750" indent="-285750"/>
            <a:r>
              <a:rPr lang="en-US" sz="2400" dirty="0" smtClean="0"/>
              <a:t>Support real-time multiscale visualization</a:t>
            </a:r>
          </a:p>
          <a:p>
            <a:pPr marL="285750" indent="-285750"/>
            <a:r>
              <a:rPr lang="en-US" sz="2400" dirty="0" smtClean="0"/>
              <a:t>To </a:t>
            </a:r>
            <a:r>
              <a:rPr lang="en-US" sz="2400" dirty="0"/>
              <a:t>develop an integrated security system </a:t>
            </a:r>
            <a:r>
              <a:rPr lang="en-US" sz="2400" dirty="0" smtClean="0"/>
              <a:t>supporting</a:t>
            </a:r>
            <a:endParaRPr lang="en-US" sz="2400" b="1" dirty="0" smtClean="0"/>
          </a:p>
          <a:p>
            <a:pPr marL="685800" lvl="1"/>
            <a:r>
              <a:rPr lang="en-US" sz="2400" dirty="0"/>
              <a:t>Authentication and </a:t>
            </a:r>
            <a:r>
              <a:rPr lang="en-US" sz="2400" dirty="0" err="1"/>
              <a:t>authori</a:t>
            </a:r>
            <a:r>
              <a:rPr lang="pl-PL" sz="2400" dirty="0"/>
              <a:t>s</a:t>
            </a:r>
            <a:r>
              <a:rPr lang="en-US" sz="2400" dirty="0" err="1"/>
              <a:t>ation</a:t>
            </a:r>
            <a:r>
              <a:rPr lang="en-US" sz="2400" dirty="0"/>
              <a:t> </a:t>
            </a:r>
          </a:p>
          <a:p>
            <a:pPr marL="685800" lvl="1"/>
            <a:r>
              <a:rPr lang="en-US" sz="2400" dirty="0"/>
              <a:t>Data encryption for secure processing in public clouds </a:t>
            </a:r>
          </a:p>
          <a:p>
            <a:pPr marL="285750" indent="-285750"/>
            <a:endParaRPr lang="en-US" sz="2000" dirty="0" smtClean="0"/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+mj-lt"/>
              <a:ea typeface="Times New Roman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None/>
            </a:pPr>
            <a:endParaRPr lang="pl-PL" sz="2000" dirty="0">
              <a:latin typeface="+mj-lt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88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ole tekstowe 31"/>
          <p:cNvSpPr txBox="1"/>
          <p:nvPr/>
        </p:nvSpPr>
        <p:spPr>
          <a:xfrm>
            <a:off x="107503" y="872279"/>
            <a:ext cx="3245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Data and action flow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full CFD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sensitivity analysis to acquire significant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parameter estimation based on patient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uncertainty quantification of various procedures</a:t>
            </a:r>
            <a:endParaRPr lang="en-US" i="1" dirty="0" smtClean="0">
              <a:latin typeface="+mn-lt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08720"/>
            <a:ext cx="7344816" cy="5620747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256681" y="5013176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+mn-lt"/>
              </a:rPr>
              <a:t>The </a:t>
            </a:r>
            <a:r>
              <a:rPr lang="pl-PL" dirty="0" err="1" smtClean="0">
                <a:latin typeface="+mn-lt"/>
              </a:rPr>
              <a:t>flow</a:t>
            </a:r>
            <a:r>
              <a:rPr lang="pl-PL" dirty="0" smtClean="0">
                <a:latin typeface="+mn-lt"/>
              </a:rPr>
              <a:t> </a:t>
            </a:r>
            <a:r>
              <a:rPr lang="pl-PL" dirty="0" err="1" smtClean="0">
                <a:latin typeface="+mn-lt"/>
              </a:rPr>
              <a:t>except</a:t>
            </a:r>
            <a:r>
              <a:rPr lang="pl-PL" dirty="0" smtClean="0">
                <a:latin typeface="+mn-lt"/>
              </a:rPr>
              <a:t> of CFD </a:t>
            </a:r>
            <a:r>
              <a:rPr lang="pl-PL" dirty="0" err="1" smtClean="0">
                <a:latin typeface="+mn-lt"/>
              </a:rPr>
              <a:t>simulations</a:t>
            </a:r>
            <a:r>
              <a:rPr lang="pl-PL" dirty="0" smtClean="0">
                <a:latin typeface="+mn-lt"/>
              </a:rPr>
              <a:t> and </a:t>
            </a:r>
            <a:r>
              <a:rPr lang="pl-PL" dirty="0" err="1" smtClean="0">
                <a:latin typeface="+mn-lt"/>
              </a:rPr>
              <a:t>sensitivity</a:t>
            </a:r>
            <a:r>
              <a:rPr lang="pl-PL" dirty="0" smtClean="0">
                <a:latin typeface="+mn-lt"/>
              </a:rPr>
              <a:t> </a:t>
            </a:r>
            <a:r>
              <a:rPr lang="pl-PL" dirty="0" err="1" smtClean="0">
                <a:latin typeface="+mn-lt"/>
              </a:rPr>
              <a:t>analysis</a:t>
            </a:r>
            <a:r>
              <a:rPr lang="pl-PL" dirty="0" smtClean="0">
                <a:latin typeface="+mn-lt"/>
              </a:rPr>
              <a:t> </a:t>
            </a:r>
            <a:r>
              <a:rPr lang="pl-PL" dirty="0" err="1" smtClean="0">
                <a:latin typeface="+mn-lt"/>
              </a:rPr>
              <a:t>is</a:t>
            </a:r>
            <a:r>
              <a:rPr lang="pl-PL" dirty="0" smtClean="0">
                <a:latin typeface="+mn-lt"/>
              </a:rPr>
              <a:t> part of a </a:t>
            </a:r>
            <a:r>
              <a:rPr lang="pl-PL" dirty="0" err="1" smtClean="0">
                <a:latin typeface="+mn-lt"/>
              </a:rPr>
              <a:t>clinical</a:t>
            </a:r>
            <a:r>
              <a:rPr lang="pl-PL" dirty="0" smtClean="0">
                <a:latin typeface="+mn-lt"/>
              </a:rPr>
              <a:t> </a:t>
            </a:r>
            <a:r>
              <a:rPr lang="pl-PL" dirty="0" err="1" smtClean="0">
                <a:latin typeface="+mn-lt"/>
              </a:rPr>
              <a:t>patient</a:t>
            </a:r>
            <a:r>
              <a:rPr lang="pl-PL" dirty="0" smtClean="0">
                <a:latin typeface="+mn-lt"/>
              </a:rPr>
              <a:t> </a:t>
            </a:r>
            <a:r>
              <a:rPr lang="pl-PL" dirty="0" err="1" smtClean="0">
                <a:latin typeface="+mn-lt"/>
              </a:rPr>
              <a:t>treatment</a:t>
            </a:r>
            <a:endParaRPr lang="en-US" dirty="0" smtClean="0">
              <a:latin typeface="+mn-lt"/>
            </a:endParaRPr>
          </a:p>
        </p:txBody>
      </p:sp>
      <p:sp>
        <p:nvSpPr>
          <p:cNvPr id="8" name="Tytuł 1"/>
          <p:cNvSpPr txBox="1">
            <a:spLocks/>
          </p:cNvSpPr>
          <p:nvPr/>
        </p:nvSpPr>
        <p:spPr bwMode="auto">
          <a:xfrm>
            <a:off x="1439863" y="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Data and action flow</a:t>
            </a:r>
          </a:p>
        </p:txBody>
      </p:sp>
    </p:spTree>
    <p:extLst>
      <p:ext uri="{BB962C8B-B14F-4D97-AF65-F5344CB8AC3E}">
        <p14:creationId xmlns:p14="http://schemas.microsoft.com/office/powerpoint/2010/main" val="12766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9"/>
          <p:cNvSpPr/>
          <p:nvPr/>
        </p:nvSpPr>
        <p:spPr>
          <a:xfrm>
            <a:off x="679344" y="1268760"/>
            <a:ext cx="5562600" cy="4010027"/>
          </a:xfrm>
          <a:prstGeom prst="roundRect">
            <a:avLst>
              <a:gd name="adj" fmla="val 893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Research Computing Infrastructure</a:t>
            </a:r>
          </a:p>
          <a:p>
            <a:pPr algn="ctr"/>
            <a:r>
              <a:rPr lang="en-US" b="1" i="1" dirty="0" smtClean="0">
                <a:solidFill>
                  <a:schemeClr val="tx2"/>
                </a:solidFill>
              </a:rPr>
              <a:t>Development of models for DSS 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1288944" y="4533786"/>
            <a:ext cx="990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HPC Cluster</a:t>
            </a:r>
          </a:p>
        </p:txBody>
      </p:sp>
      <p:sp>
        <p:nvSpPr>
          <p:cNvPr id="6" name="Rectangle 6"/>
          <p:cNvSpPr/>
          <p:nvPr/>
        </p:nvSpPr>
        <p:spPr>
          <a:xfrm>
            <a:off x="2431945" y="4539573"/>
            <a:ext cx="968414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Cloud</a:t>
            </a:r>
            <a:endParaRPr lang="en-US" sz="1600" dirty="0"/>
          </a:p>
        </p:txBody>
      </p:sp>
      <p:sp>
        <p:nvSpPr>
          <p:cNvPr id="7" name="Rectangle 14"/>
          <p:cNvSpPr/>
          <p:nvPr/>
        </p:nvSpPr>
        <p:spPr>
          <a:xfrm rot="5400000">
            <a:off x="3079644" y="4392962"/>
            <a:ext cx="762000" cy="259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Infrastructure Operations</a:t>
            </a:r>
            <a:endParaRPr lang="en-US" sz="1600" dirty="0"/>
          </a:p>
        </p:txBody>
      </p:sp>
      <p:sp>
        <p:nvSpPr>
          <p:cNvPr id="8" name="Rectangle 15"/>
          <p:cNvSpPr/>
          <p:nvPr/>
        </p:nvSpPr>
        <p:spPr>
          <a:xfrm>
            <a:off x="3651144" y="2244617"/>
            <a:ext cx="2286000" cy="21630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Data Collection and Publication Suite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9" name="Flowchart: Magnetic Disk 16"/>
          <p:cNvSpPr/>
          <p:nvPr/>
        </p:nvSpPr>
        <p:spPr>
          <a:xfrm>
            <a:off x="3803543" y="4480735"/>
            <a:ext cx="948883" cy="72185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 smtClean="0"/>
              <a:t>Data Source 1</a:t>
            </a:r>
            <a:endParaRPr lang="en-US" sz="1600" dirty="0"/>
          </a:p>
        </p:txBody>
      </p:sp>
      <p:sp>
        <p:nvSpPr>
          <p:cNvPr id="10" name="Rounded Rectangle 32"/>
          <p:cNvSpPr/>
          <p:nvPr/>
        </p:nvSpPr>
        <p:spPr>
          <a:xfrm>
            <a:off x="6959374" y="1268762"/>
            <a:ext cx="2077122" cy="40100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Clinical Computing </a:t>
            </a:r>
            <a:r>
              <a:rPr lang="en-US" b="1" dirty="0">
                <a:solidFill>
                  <a:schemeClr val="tx2"/>
                </a:solidFill>
              </a:rPr>
              <a:t>E</a:t>
            </a:r>
            <a:r>
              <a:rPr lang="en-US" b="1" dirty="0" smtClean="0">
                <a:solidFill>
                  <a:schemeClr val="tx2"/>
                </a:solidFill>
              </a:rPr>
              <a:t>nvironment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7131496" y="4773962"/>
            <a:ext cx="13716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Workstation</a:t>
            </a:r>
          </a:p>
        </p:txBody>
      </p:sp>
      <p:sp>
        <p:nvSpPr>
          <p:cNvPr id="12" name="Rectangle 7"/>
          <p:cNvSpPr/>
          <p:nvPr/>
        </p:nvSpPr>
        <p:spPr>
          <a:xfrm>
            <a:off x="1222271" y="2244617"/>
            <a:ext cx="2285999" cy="21630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tx2"/>
                </a:solidFill>
              </a:rPr>
              <a:t>Model </a:t>
            </a:r>
            <a:r>
              <a:rPr lang="en-US" sz="1600" b="1" dirty="0" smtClean="0">
                <a:solidFill>
                  <a:schemeClr val="tx2"/>
                </a:solidFill>
              </a:rPr>
              <a:t>Execution Environment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" name="Rectangle 37"/>
          <p:cNvSpPr/>
          <p:nvPr/>
        </p:nvSpPr>
        <p:spPr>
          <a:xfrm>
            <a:off x="7131496" y="2411762"/>
            <a:ext cx="1464607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DSS Execution Environment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4" name="Flowchart: Magnetic Disk 40"/>
          <p:cNvSpPr/>
          <p:nvPr/>
        </p:nvSpPr>
        <p:spPr>
          <a:xfrm>
            <a:off x="4850885" y="4469162"/>
            <a:ext cx="933859" cy="733425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/>
              <a:t>Data Source </a:t>
            </a:r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15" name="Rectangle 28"/>
          <p:cNvSpPr/>
          <p:nvPr/>
        </p:nvSpPr>
        <p:spPr>
          <a:xfrm flipH="1">
            <a:off x="69744" y="2175277"/>
            <a:ext cx="914401" cy="12610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Real-time </a:t>
            </a:r>
            <a:r>
              <a:rPr lang="en-US" sz="1600" dirty="0" err="1" smtClean="0"/>
              <a:t>Multiscale</a:t>
            </a:r>
            <a:r>
              <a:rPr lang="en-US" sz="1600" dirty="0" smtClean="0"/>
              <a:t> Visualization</a:t>
            </a:r>
            <a:endParaRPr lang="en-US" sz="1600" dirty="0"/>
          </a:p>
        </p:txBody>
      </p:sp>
      <p:sp>
        <p:nvSpPr>
          <p:cNvPr id="16" name="Rectangle 3"/>
          <p:cNvSpPr/>
          <p:nvPr/>
        </p:nvSpPr>
        <p:spPr>
          <a:xfrm>
            <a:off x="69744" y="3564287"/>
            <a:ext cx="914401" cy="12096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 smtClean="0"/>
              <a:t>Security System</a:t>
            </a:r>
            <a:endParaRPr lang="en-US" sz="1600" dirty="0"/>
          </a:p>
        </p:txBody>
      </p:sp>
      <p:sp>
        <p:nvSpPr>
          <p:cNvPr id="17" name="Up-Down Arrow 25"/>
          <p:cNvSpPr/>
          <p:nvPr/>
        </p:nvSpPr>
        <p:spPr>
          <a:xfrm>
            <a:off x="1743009" y="3935760"/>
            <a:ext cx="82470" cy="3048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Up-Down Arrow 31"/>
          <p:cNvSpPr/>
          <p:nvPr/>
        </p:nvSpPr>
        <p:spPr>
          <a:xfrm rot="16200000">
            <a:off x="2288028" y="3688627"/>
            <a:ext cx="111264" cy="29086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Up-Down Arrow 19"/>
          <p:cNvSpPr/>
          <p:nvPr/>
        </p:nvSpPr>
        <p:spPr>
          <a:xfrm>
            <a:off x="3991029" y="3935760"/>
            <a:ext cx="82470" cy="3048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Flowchart: Document 23"/>
          <p:cNvSpPr/>
          <p:nvPr/>
        </p:nvSpPr>
        <p:spPr>
          <a:xfrm>
            <a:off x="4565541" y="3453482"/>
            <a:ext cx="942133" cy="55847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Population data</a:t>
            </a:r>
            <a:endParaRPr lang="en-US" sz="1200" dirty="0"/>
          </a:p>
        </p:txBody>
      </p:sp>
      <p:sp>
        <p:nvSpPr>
          <p:cNvPr id="22" name="Flowchart: Document 24"/>
          <p:cNvSpPr/>
          <p:nvPr/>
        </p:nvSpPr>
        <p:spPr>
          <a:xfrm>
            <a:off x="5036607" y="2865037"/>
            <a:ext cx="775868" cy="55847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Patient Data</a:t>
            </a:r>
            <a:endParaRPr lang="en-US" sz="1200" dirty="0"/>
          </a:p>
        </p:txBody>
      </p:sp>
      <p:sp>
        <p:nvSpPr>
          <p:cNvPr id="23" name="Up-Down Arrow 26"/>
          <p:cNvSpPr/>
          <p:nvPr/>
        </p:nvSpPr>
        <p:spPr>
          <a:xfrm>
            <a:off x="5507675" y="3605399"/>
            <a:ext cx="82470" cy="6096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Up-Down Arrow 27"/>
          <p:cNvSpPr/>
          <p:nvPr/>
        </p:nvSpPr>
        <p:spPr>
          <a:xfrm>
            <a:off x="4771959" y="3998576"/>
            <a:ext cx="82470" cy="21688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Right Arrow 33"/>
          <p:cNvSpPr/>
          <p:nvPr/>
        </p:nvSpPr>
        <p:spPr>
          <a:xfrm flipH="1">
            <a:off x="3422544" y="3564285"/>
            <a:ext cx="250786" cy="122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Right Arrow 34"/>
          <p:cNvSpPr/>
          <p:nvPr/>
        </p:nvSpPr>
        <p:spPr>
          <a:xfrm flipH="1">
            <a:off x="3294141" y="3144276"/>
            <a:ext cx="1881001" cy="10850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Flowchart: Document 22"/>
          <p:cNvSpPr/>
          <p:nvPr/>
        </p:nvSpPr>
        <p:spPr>
          <a:xfrm>
            <a:off x="3727344" y="3326160"/>
            <a:ext cx="781050" cy="558478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Images</a:t>
            </a:r>
            <a:endParaRPr lang="en-US" sz="1200" dirty="0"/>
          </a:p>
        </p:txBody>
      </p:sp>
      <p:sp>
        <p:nvSpPr>
          <p:cNvPr id="28" name="Oval 13"/>
          <p:cNvSpPr/>
          <p:nvPr/>
        </p:nvSpPr>
        <p:spPr>
          <a:xfrm>
            <a:off x="2489094" y="3148163"/>
            <a:ext cx="838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3-D Model</a:t>
            </a:r>
            <a:endParaRPr lang="en-US" sz="1200" dirty="0"/>
          </a:p>
        </p:txBody>
      </p:sp>
      <p:sp>
        <p:nvSpPr>
          <p:cNvPr id="29" name="Up-Down Arrow 20"/>
          <p:cNvSpPr/>
          <p:nvPr/>
        </p:nvSpPr>
        <p:spPr>
          <a:xfrm>
            <a:off x="2866959" y="4010030"/>
            <a:ext cx="82470" cy="21688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Curved Up Arrow 47"/>
          <p:cNvSpPr/>
          <p:nvPr/>
        </p:nvSpPr>
        <p:spPr>
          <a:xfrm>
            <a:off x="6064696" y="5307362"/>
            <a:ext cx="1279090" cy="429610"/>
          </a:xfrm>
          <a:prstGeom prst="curvedUpArrow">
            <a:avLst>
              <a:gd name="adj1" fmla="val 34765"/>
              <a:gd name="adj2" fmla="val 78950"/>
              <a:gd name="adj3" fmla="val 40159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48"/>
          <p:cNvSpPr/>
          <p:nvPr/>
        </p:nvSpPr>
        <p:spPr>
          <a:xfrm>
            <a:off x="5193296" y="5729949"/>
            <a:ext cx="288514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+mn-lt"/>
              </a:rPr>
              <a:t>Provide final models for DSS</a:t>
            </a:r>
            <a:endParaRPr lang="en-US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2" name="Up-Down Arrow 39"/>
          <p:cNvSpPr/>
          <p:nvPr/>
        </p:nvSpPr>
        <p:spPr>
          <a:xfrm>
            <a:off x="7436296" y="4077239"/>
            <a:ext cx="82470" cy="44170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Oval 41"/>
          <p:cNvSpPr/>
          <p:nvPr/>
        </p:nvSpPr>
        <p:spPr>
          <a:xfrm>
            <a:off x="7741096" y="3554762"/>
            <a:ext cx="838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 B</a:t>
            </a:r>
            <a:endParaRPr lang="en-US" sz="1200" dirty="0"/>
          </a:p>
        </p:txBody>
      </p:sp>
      <p:sp>
        <p:nvSpPr>
          <p:cNvPr id="34" name="Oval 38"/>
          <p:cNvSpPr/>
          <p:nvPr/>
        </p:nvSpPr>
        <p:spPr>
          <a:xfrm>
            <a:off x="7207696" y="3173762"/>
            <a:ext cx="838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Model A</a:t>
            </a:r>
            <a:endParaRPr lang="en-US" sz="1200" dirty="0"/>
          </a:p>
        </p:txBody>
      </p:sp>
      <p:sp>
        <p:nvSpPr>
          <p:cNvPr id="35" name="Up-Down Arrow 43"/>
          <p:cNvSpPr/>
          <p:nvPr/>
        </p:nvSpPr>
        <p:spPr>
          <a:xfrm>
            <a:off x="8118961" y="4407706"/>
            <a:ext cx="82470" cy="181473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Up-Down Arrow 44"/>
          <p:cNvSpPr/>
          <p:nvPr/>
        </p:nvSpPr>
        <p:spPr>
          <a:xfrm rot="16200000">
            <a:off x="7623524" y="4042137"/>
            <a:ext cx="82470" cy="152674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Oval 12"/>
          <p:cNvSpPr/>
          <p:nvPr/>
        </p:nvSpPr>
        <p:spPr>
          <a:xfrm>
            <a:off x="1974744" y="2872849"/>
            <a:ext cx="838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0-D Model</a:t>
            </a:r>
            <a:endParaRPr lang="en-US" sz="1200" dirty="0"/>
          </a:p>
        </p:txBody>
      </p:sp>
      <p:sp>
        <p:nvSpPr>
          <p:cNvPr id="38" name="Oval 42"/>
          <p:cNvSpPr/>
          <p:nvPr/>
        </p:nvSpPr>
        <p:spPr>
          <a:xfrm>
            <a:off x="1281755" y="2875892"/>
            <a:ext cx="838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ROM</a:t>
            </a:r>
            <a:endParaRPr lang="en-US" sz="1200" dirty="0"/>
          </a:p>
        </p:txBody>
      </p:sp>
      <p:sp>
        <p:nvSpPr>
          <p:cNvPr id="39" name="Oval 45"/>
          <p:cNvSpPr/>
          <p:nvPr/>
        </p:nvSpPr>
        <p:spPr>
          <a:xfrm>
            <a:off x="1334415" y="3135662"/>
            <a:ext cx="838200" cy="838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ROM</a:t>
            </a:r>
            <a:endParaRPr lang="en-US" sz="1200" dirty="0"/>
          </a:p>
        </p:txBody>
      </p:sp>
      <p:sp>
        <p:nvSpPr>
          <p:cNvPr id="40" name="Tytuł 1"/>
          <p:cNvSpPr txBox="1">
            <a:spLocks/>
          </p:cNvSpPr>
          <p:nvPr/>
        </p:nvSpPr>
        <p:spPr bwMode="auto">
          <a:xfrm>
            <a:off x="1439863" y="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From Research Environment to DSS</a:t>
            </a:r>
          </a:p>
        </p:txBody>
      </p:sp>
    </p:spTree>
    <p:extLst>
      <p:ext uri="{BB962C8B-B14F-4D97-AF65-F5344CB8AC3E}">
        <p14:creationId xmlns:p14="http://schemas.microsoft.com/office/powerpoint/2010/main" val="33622762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29882"/>
            <a:ext cx="5759052" cy="559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ytuł 1"/>
          <p:cNvSpPr txBox="1">
            <a:spLocks/>
          </p:cNvSpPr>
          <p:nvPr/>
        </p:nvSpPr>
        <p:spPr bwMode="auto">
          <a:xfrm>
            <a:off x="1439863" y="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Model Execution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15449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63360" y="-13644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-1260648" y="1844824"/>
            <a:ext cx="7071840" cy="72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395640" y="778320"/>
            <a:ext cx="8137080" cy="575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Components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EurValve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Portal – discover collected files for patient clinical case, submit blood flow computation into Prometheus supercomputer, monitor computation execution, discover 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results</a:t>
            </a:r>
            <a:r>
              <a:rPr lang="pl-PL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t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he </a:t>
            </a:r>
            <a:r>
              <a:rPr lang="en-GB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EurValve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Portal is integrated 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with</a:t>
            </a:r>
            <a:r>
              <a:rPr lang="pl-PL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File </a:t>
            </a:r>
            <a:r>
              <a:rPr lang="pl-PL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Store</a:t>
            </a:r>
            <a:r>
              <a:rPr lang="pl-PL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l-PL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Rimrock</a:t>
            </a:r>
            <a:r>
              <a:rPr lang="pl-PL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l-PL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PLData</a:t>
            </a:r>
            <a:r>
              <a:rPr lang="pl-PL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Security</a:t>
            </a:r>
            <a:endParaRPr lang="pl-P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EurValve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File Store – each computation receives and delivers files 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there</a:t>
            </a:r>
            <a:endParaRPr lang="pl-PL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Rimrock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– to submit jobs into Prometheus 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supercomputer</a:t>
            </a:r>
            <a:endParaRPr lang="pl-PL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PLData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– to access files stored on the Prometheus 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disks</a:t>
            </a:r>
            <a:endParaRPr lang="pl-PL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EurValve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Security</a:t>
            </a: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Typical use case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Create new Patient clinical 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case</a:t>
            </a:r>
            <a:endParaRPr lang="pl-PL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6840">
              <a:buClr>
                <a:srgbClr val="000000"/>
              </a:buClr>
              <a:buFont typeface="Arial" pitchFamily="34" charset="0"/>
              <a:buChar char="•"/>
            </a:pPr>
            <a:r>
              <a:rPr lang="en-GB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Automatically </a:t>
            </a:r>
            <a:r>
              <a:rPr lang="en-GB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discovers files connected with the Patient Case id</a:t>
            </a: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Run blood flow computation on Prometheus supercomputer</a:t>
            </a: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Monitor computation execution</a:t>
            </a: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Discover produced results and update clinical case </a:t>
            </a:r>
            <a:r>
              <a:rPr lang="en-GB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progress</a:t>
            </a:r>
            <a:endParaRPr lang="pl-PL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6840">
              <a:buClr>
                <a:srgbClr val="000000"/>
              </a:buClr>
              <a:buFont typeface="Arial" pitchFamily="34" charset="0"/>
              <a:buChar char="•"/>
            </a:pP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Computation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result files are automatically </a:t>
            </a:r>
            <a:r>
              <a:rPr lang="en-GB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retri</a:t>
            </a:r>
            <a:r>
              <a:rPr lang="pl-PL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</a:t>
            </a:r>
            <a:r>
              <a:rPr lang="en-GB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ved</a:t>
            </a:r>
            <a:r>
              <a:rPr lang="en-GB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after the simulation is finished</a:t>
            </a: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1439863" y="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Model Execution Environment Prototype</a:t>
            </a:r>
          </a:p>
        </p:txBody>
      </p:sp>
    </p:spTree>
    <p:extLst>
      <p:ext uri="{BB962C8B-B14F-4D97-AF65-F5344CB8AC3E}">
        <p14:creationId xmlns:p14="http://schemas.microsoft.com/office/powerpoint/2010/main" val="40419651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2 groups of medical data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retrospective </a:t>
            </a:r>
            <a:r>
              <a:rPr lang="en-US" sz="1600" dirty="0"/>
              <a:t>(Clinical Examination, Patient Tables, Medication etc</a:t>
            </a:r>
            <a:r>
              <a:rPr lang="en-US" sz="1600" dirty="0" smtClean="0"/>
              <a:t>.)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prospective </a:t>
            </a:r>
            <a:r>
              <a:rPr lang="en-US" sz="1600" dirty="0"/>
              <a:t>(from the medical </a:t>
            </a:r>
            <a:r>
              <a:rPr lang="en-US" sz="1600" dirty="0" smtClean="0"/>
              <a:t>trials)</a:t>
            </a:r>
            <a:endParaRPr lang="en-US" sz="160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3 types of medical data 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Files </a:t>
            </a:r>
            <a:r>
              <a:rPr lang="en-US" sz="1600" dirty="0"/>
              <a:t>/ BLOBs - </a:t>
            </a:r>
            <a:r>
              <a:rPr lang="en-US" sz="1600" dirty="0" smtClean="0"/>
              <a:t>large </a:t>
            </a:r>
            <a:r>
              <a:rPr lang="en-US" sz="1600" dirty="0"/>
              <a:t>chunks of data (e.g. images) that do not need to be searchable and are to be stored in </a:t>
            </a:r>
            <a:r>
              <a:rPr lang="en-US" sz="1600" dirty="0" smtClean="0"/>
              <a:t>File Store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DB </a:t>
            </a:r>
            <a:r>
              <a:rPr lang="en-US" sz="1600" dirty="0"/>
              <a:t>Records - are relatively small tabular records (measurements, patient records) which must be searchable and are to be stored in the </a:t>
            </a:r>
            <a:r>
              <a:rPr lang="en-US" sz="1600" dirty="0" smtClean="0"/>
              <a:t>Database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Mixed </a:t>
            </a:r>
            <a:r>
              <a:rPr lang="en-US" sz="1600" dirty="0"/>
              <a:t>Data - data composed of BLOB and Metadata - e.g. DICOMs - needs to be decomposed by storing BLOB data in the </a:t>
            </a:r>
            <a:r>
              <a:rPr lang="en-US" sz="1600" dirty="0" smtClean="0"/>
              <a:t>File Store </a:t>
            </a:r>
            <a:r>
              <a:rPr lang="en-US" sz="1600" dirty="0"/>
              <a:t>and Metadata + BLOB reference (URI) in the </a:t>
            </a:r>
            <a:r>
              <a:rPr lang="en-US" sz="1600" dirty="0" smtClean="0"/>
              <a:t>DB</a:t>
            </a:r>
            <a:endParaRPr lang="en-US" sz="2000" dirty="0">
              <a:latin typeface="+mj-lt"/>
              <a:ea typeface="Times New Roman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Basic operations on medical </a:t>
            </a:r>
            <a:r>
              <a:rPr lang="en-US" sz="2000" dirty="0" err="1" smtClean="0"/>
              <a:t>deta</a:t>
            </a:r>
            <a:endParaRPr lang="en-US" sz="2000" dirty="0" smtClean="0"/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Data </a:t>
            </a:r>
            <a:r>
              <a:rPr lang="en-US" sz="1600" dirty="0"/>
              <a:t>aggregation </a:t>
            </a:r>
            <a:r>
              <a:rPr lang="en-US" sz="1600" dirty="0" smtClean="0"/>
              <a:t>from </a:t>
            </a:r>
            <a:r>
              <a:rPr lang="en-US" sz="1600" dirty="0"/>
              <a:t>available medical </a:t>
            </a:r>
            <a:r>
              <a:rPr lang="en-US" sz="1600" dirty="0" smtClean="0"/>
              <a:t>sources done with the </a:t>
            </a:r>
            <a:r>
              <a:rPr lang="en-US" sz="1600" dirty="0"/>
              <a:t>Data Publication Suite (DPS) for the retrospective data and the </a:t>
            </a:r>
            <a:r>
              <a:rPr lang="en-US" sz="1600" dirty="0" err="1"/>
              <a:t>ArQ</a:t>
            </a:r>
            <a:r>
              <a:rPr lang="en-US" sz="1600" dirty="0"/>
              <a:t> tool </a:t>
            </a:r>
            <a:r>
              <a:rPr lang="en-US" sz="1600" dirty="0" smtClean="0"/>
              <a:t>from STH </a:t>
            </a:r>
            <a:r>
              <a:rPr lang="en-US" sz="1600" dirty="0"/>
              <a:t>for the prospective </a:t>
            </a:r>
            <a:r>
              <a:rPr lang="en-US" sz="1600" dirty="0" smtClean="0"/>
              <a:t>data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Data </a:t>
            </a:r>
            <a:r>
              <a:rPr lang="en-US" sz="1600" dirty="0"/>
              <a:t>de-</a:t>
            </a:r>
            <a:r>
              <a:rPr lang="en-US" sz="1600" dirty="0" err="1"/>
              <a:t>indentification</a:t>
            </a:r>
            <a:r>
              <a:rPr lang="en-US" sz="1600" dirty="0"/>
              <a:t> </a:t>
            </a:r>
            <a:r>
              <a:rPr lang="en-US" sz="1600" dirty="0" smtClean="0"/>
              <a:t>and, optionally, </a:t>
            </a:r>
            <a:r>
              <a:rPr lang="en-US" sz="1600" dirty="0"/>
              <a:t>separation/classification of BLOB and DB data </a:t>
            </a:r>
            <a:r>
              <a:rPr lang="en-US" sz="1600" dirty="0" smtClean="0"/>
              <a:t>done with the </a:t>
            </a:r>
            <a:r>
              <a:rPr lang="en-US" sz="1600" dirty="0"/>
              <a:t>DPS and </a:t>
            </a:r>
            <a:r>
              <a:rPr lang="en-US" sz="1600" dirty="0" err="1" smtClean="0"/>
              <a:t>ArQ</a:t>
            </a:r>
            <a:endParaRPr lang="en-US" sz="1600" dirty="0" smtClean="0"/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Data storing </a:t>
            </a:r>
            <a:r>
              <a:rPr lang="en-US" sz="1600" dirty="0"/>
              <a:t>into the </a:t>
            </a:r>
            <a:r>
              <a:rPr lang="en-US" sz="1600" dirty="0" err="1" smtClean="0"/>
              <a:t>FileStore</a:t>
            </a:r>
            <a:r>
              <a:rPr lang="en-US" sz="1600" dirty="0" smtClean="0"/>
              <a:t> </a:t>
            </a:r>
            <a:r>
              <a:rPr lang="en-US" sz="1600" dirty="0"/>
              <a:t>or </a:t>
            </a:r>
            <a:r>
              <a:rPr lang="en-US" sz="1600" dirty="0" smtClean="0"/>
              <a:t>DB</a:t>
            </a:r>
            <a:endParaRPr lang="en-US" sz="1600" dirty="0" smtClean="0">
              <a:latin typeface="+mj-lt"/>
              <a:ea typeface="Times New Roman"/>
            </a:endParaRPr>
          </a:p>
        </p:txBody>
      </p:sp>
      <p:sp>
        <p:nvSpPr>
          <p:cNvPr id="4" name="Tytuł 1"/>
          <p:cNvSpPr txBox="1">
            <a:spLocks/>
          </p:cNvSpPr>
          <p:nvPr/>
        </p:nvSpPr>
        <p:spPr bwMode="auto">
          <a:xfrm>
            <a:off x="1439863" y="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/>
              <a:t>M</a:t>
            </a:r>
            <a:r>
              <a:rPr lang="en-US" sz="3200" dirty="0" smtClean="0"/>
              <a:t>edical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65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PH-Share Templat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VPH-Share Template Slide</Template>
  <TotalTime>4296</TotalTime>
  <Words>1799</Words>
  <Application>Microsoft Office PowerPoint</Application>
  <PresentationFormat>Pokaz na ekranie (4:3)</PresentationFormat>
  <Paragraphs>229</Paragraphs>
  <Slides>24</Slides>
  <Notes>7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5" baseType="lpstr">
      <vt:lpstr>VPH-Share Template Slide</vt:lpstr>
      <vt:lpstr>Data Management System  for Investigation of Heart Valve Diseases</vt:lpstr>
      <vt:lpstr>Outline</vt:lpstr>
      <vt:lpstr>Motivation</vt:lpstr>
      <vt:lpstr>Model Execution Environment Objectives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Flow of medical data</vt:lpstr>
      <vt:lpstr>Prezentacja programu PowerPoint</vt:lpstr>
      <vt:lpstr>Basic features of the File Store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File Store Performance (1/2)</vt:lpstr>
      <vt:lpstr>File Store Performance (2/2)</vt:lpstr>
      <vt:lpstr>File Store Performance - Summary</vt:lpstr>
      <vt:lpstr>Prezentacja programu PowerPoint</vt:lpstr>
      <vt:lpstr>EurValve H2020 Project 689617  http://www.eurvalve.eu   http://dice.cyfronet.pl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 4 :  VPH Semantics</dc:title>
  <dc:creator>Norman James Powell</dc:creator>
  <cp:lastModifiedBy>bubak</cp:lastModifiedBy>
  <cp:revision>634</cp:revision>
  <cp:lastPrinted>2016-02-18T12:27:48Z</cp:lastPrinted>
  <dcterms:created xsi:type="dcterms:W3CDTF">2011-04-13T15:31:15Z</dcterms:created>
  <dcterms:modified xsi:type="dcterms:W3CDTF">2017-01-30T09:17:53Z</dcterms:modified>
</cp:coreProperties>
</file>