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435" r:id="rId3"/>
    <p:sldId id="447" r:id="rId4"/>
    <p:sldId id="444" r:id="rId5"/>
    <p:sldId id="436" r:id="rId6"/>
    <p:sldId id="442" r:id="rId7"/>
    <p:sldId id="437" r:id="rId8"/>
    <p:sldId id="433" r:id="rId9"/>
    <p:sldId id="438" r:id="rId10"/>
    <p:sldId id="440" r:id="rId11"/>
    <p:sldId id="441" r:id="rId12"/>
    <p:sldId id="445" r:id="rId13"/>
    <p:sldId id="434" r:id="rId14"/>
    <p:sldId id="419" r:id="rId15"/>
    <p:sldId id="405" r:id="rId16"/>
    <p:sldId id="414" r:id="rId17"/>
    <p:sldId id="388" r:id="rId18"/>
    <p:sldId id="415" r:id="rId19"/>
    <p:sldId id="448" r:id="rId20"/>
    <p:sldId id="439" r:id="rId21"/>
    <p:sldId id="430" r:id="rId22"/>
    <p:sldId id="426" r:id="rId23"/>
    <p:sldId id="446" r:id="rId24"/>
    <p:sldId id="443" r:id="rId25"/>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Default Section" id="{4EE0ECDB-0C93-4AF4-8452-190BED98D505}">
          <p14:sldIdLst>
            <p14:sldId id="256"/>
            <p14:sldId id="435"/>
            <p14:sldId id="447"/>
            <p14:sldId id="444"/>
            <p14:sldId id="436"/>
            <p14:sldId id="442"/>
            <p14:sldId id="437"/>
            <p14:sldId id="433"/>
            <p14:sldId id="438"/>
            <p14:sldId id="440"/>
            <p14:sldId id="441"/>
            <p14:sldId id="445"/>
            <p14:sldId id="434"/>
            <p14:sldId id="419"/>
            <p14:sldId id="405"/>
            <p14:sldId id="414"/>
          </p14:sldIdLst>
        </p14:section>
        <p14:section name="Untitled Section" id="{D8FA655D-D8CE-4CFA-92D8-A3F219B2133D}">
          <p14:sldIdLst>
            <p14:sldId id="388"/>
            <p14:sldId id="415"/>
            <p14:sldId id="448"/>
            <p14:sldId id="439"/>
            <p14:sldId id="430"/>
            <p14:sldId id="426"/>
            <p14:sldId id="446"/>
            <p14:sldId id="443"/>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5450" autoAdjust="0"/>
  </p:normalViewPr>
  <p:slideViewPr>
    <p:cSldViewPr snapToObjects="1">
      <p:cViewPr>
        <p:scale>
          <a:sx n="90" d="100"/>
          <a:sy n="90" d="100"/>
        </p:scale>
        <p:origin x="-1284" y="-54"/>
      </p:cViewPr>
      <p:guideLst>
        <p:guide orient="horz" pos="2160"/>
        <p:guide pos="2880"/>
      </p:guideLst>
    </p:cSldViewPr>
  </p:slideViewPr>
  <p:outlineViewPr>
    <p:cViewPr>
      <p:scale>
        <a:sx n="33" d="100"/>
        <a:sy n="33" d="100"/>
      </p:scale>
      <p:origin x="0" y="2628"/>
    </p:cViewPr>
  </p:outlineViewPr>
  <p:notesTextViewPr>
    <p:cViewPr>
      <p:scale>
        <a:sx n="100" d="100"/>
        <a:sy n="100" d="100"/>
      </p:scale>
      <p:origin x="0" y="0"/>
    </p:cViewPr>
  </p:notesTextViewPr>
  <p:sorterViewPr>
    <p:cViewPr>
      <p:scale>
        <a:sx n="100" d="100"/>
        <a:sy n="100" d="100"/>
      </p:scale>
      <p:origin x="0" y="187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E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C8ED8128-71BF-48AF-9DA3-4EAA137CC5E7}" type="datetimeFigureOut">
              <a:rPr lang="es-ES"/>
              <a:pPr>
                <a:defRPr/>
              </a:pPr>
              <a:t>25/10/2016</a:t>
            </a:fld>
            <a:endParaRPr lang="es-E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E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2E34AA28-0F91-4556-B447-48CD8FEDB7F5}" type="slidenum">
              <a:rPr lang="es-ES" altLang="en-US"/>
              <a:pPr/>
              <a:t>‹#›</a:t>
            </a:fld>
            <a:endParaRPr lang="es-ES" altLang="en-US"/>
          </a:p>
        </p:txBody>
      </p:sp>
    </p:spTree>
    <p:extLst>
      <p:ext uri="{BB962C8B-B14F-4D97-AF65-F5344CB8AC3E}">
        <p14:creationId xmlns:p14="http://schemas.microsoft.com/office/powerpoint/2010/main" val="1566661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FF9A492-EC41-4D3B-AE8C-A9C55A3C6D1A}" type="datetimeFigureOut">
              <a:rPr lang="en-GB"/>
              <a:pPr>
                <a:defRPr/>
              </a:pPr>
              <a:t>25/10/2016</a:t>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46C97DD3-7A1E-437D-8518-174108021DCB}" type="slidenum">
              <a:rPr lang="en-GB" altLang="en-US"/>
              <a:pPr/>
              <a:t>‹#›</a:t>
            </a:fld>
            <a:endParaRPr lang="en-GB" altLang="en-US"/>
          </a:p>
        </p:txBody>
      </p:sp>
    </p:spTree>
    <p:extLst>
      <p:ext uri="{BB962C8B-B14F-4D97-AF65-F5344CB8AC3E}">
        <p14:creationId xmlns:p14="http://schemas.microsoft.com/office/powerpoint/2010/main" val="19571306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US"/>
          </a:p>
        </p:txBody>
      </p:sp>
      <p:sp>
        <p:nvSpPr>
          <p:cNvPr id="4" name="Symbol zastępczy numeru slajdu 3"/>
          <p:cNvSpPr>
            <a:spLocks noGrp="1"/>
          </p:cNvSpPr>
          <p:nvPr>
            <p:ph type="sldNum" sz="quarter" idx="10"/>
          </p:nvPr>
        </p:nvSpPr>
        <p:spPr/>
        <p:txBody>
          <a:bodyPr/>
          <a:lstStyle/>
          <a:p>
            <a:fld id="{763F507F-3C56-4A7B-BDED-0B54C25C693C}" type="slidenum">
              <a:rPr lang="en-GB" smtClean="0"/>
              <a:pPr/>
              <a:t>4</a:t>
            </a:fld>
            <a:endParaRPr lang="en-GB"/>
          </a:p>
        </p:txBody>
      </p:sp>
    </p:spTree>
    <p:extLst>
      <p:ext uri="{BB962C8B-B14F-4D97-AF65-F5344CB8AC3E}">
        <p14:creationId xmlns:p14="http://schemas.microsoft.com/office/powerpoint/2010/main" val="1624448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79768" y="4715153"/>
            <a:ext cx="5438139" cy="4466987"/>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48639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dirty="0"/>
          </a:p>
        </p:txBody>
      </p:sp>
      <p:sp>
        <p:nvSpPr>
          <p:cNvPr id="3072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C86199B-BDF1-4446-BBE1-09DBEA1E39C6}" type="slidenum">
              <a:rPr lang="en-GB" altLang="en-US">
                <a:latin typeface="Calibri" panose="020F0502020204030204" pitchFamily="34" charset="0"/>
              </a:rPr>
              <a:pPr eaLnBrk="1" hangingPunct="1"/>
              <a:t>8</a:t>
            </a:fld>
            <a:endParaRPr lang="en-GB" altLang="en-US">
              <a:latin typeface="Calibri" panose="020F0502020204030204" pitchFamily="34" charset="0"/>
            </a:endParaRPr>
          </a:p>
        </p:txBody>
      </p:sp>
    </p:spTree>
    <p:extLst>
      <p:ext uri="{BB962C8B-B14F-4D97-AF65-F5344CB8AC3E}">
        <p14:creationId xmlns:p14="http://schemas.microsoft.com/office/powerpoint/2010/main" val="2933798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obrazu slajdu 1"/>
          <p:cNvSpPr>
            <a:spLocks noGrp="1" noRot="1" noChangeAspect="1" noTextEdit="1"/>
          </p:cNvSpPr>
          <p:nvPr>
            <p:ph type="sldImg"/>
          </p:nvPr>
        </p:nvSpPr>
        <p:spPr>
          <a:ln/>
        </p:spPr>
      </p:sp>
      <p:sp>
        <p:nvSpPr>
          <p:cNvPr id="8195" name="Symbol zastępczy notatek 2"/>
          <p:cNvSpPr>
            <a:spLocks noGrp="1"/>
          </p:cNvSpPr>
          <p:nvPr>
            <p:ph type="body" idx="1"/>
          </p:nvPr>
        </p:nvSpPr>
        <p:spPr>
          <a:noFill/>
          <a:extLst>
            <a:ext uri="{91240B29-F687-4F45-9708-019B960494DF}">
              <a14:hiddenLine xmlns:a14="http://schemas.microsoft.com/office/drawing/2010/main" w="9525">
                <a:solidFill>
                  <a:srgbClr val="808080"/>
                </a:solidFill>
                <a:miter lim="800000"/>
                <a:headEnd/>
                <a:tailEnd/>
              </a14:hiddenLine>
            </a:ext>
          </a:extLst>
        </p:spPr>
        <p:txBody>
          <a:bodyPr/>
          <a:lstStyle/>
          <a:p>
            <a:endParaRPr lang="en-US" altLang="en-US">
              <a:latin typeface="Times New Roman" panose="02020603050405020304" pitchFamily="18" charset="0"/>
            </a:endParaRPr>
          </a:p>
        </p:txBody>
      </p:sp>
      <p:sp>
        <p:nvSpPr>
          <p:cNvPr id="8196" name="Symbol zastępczy numeru slajdu 3"/>
          <p:cNvSpPr>
            <a:spLocks noGrp="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SzPct val="45000"/>
              <a:buFontTx/>
              <a:buNone/>
            </a:pPr>
            <a:fld id="{CCDB84DD-ED52-401E-A24B-29A9BE42624A}" type="slidenum">
              <a:rPr lang="en-GB" altLang="en-US" smtClean="0"/>
              <a:pPr>
                <a:spcBef>
                  <a:spcPct val="0"/>
                </a:spcBef>
                <a:buClrTx/>
                <a:buSzPct val="45000"/>
                <a:buFontTx/>
                <a:buNone/>
              </a:pPr>
              <a:t>16</a:t>
            </a:fld>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eaLnBrk="1" hangingPunct="1">
              <a:spcBef>
                <a:spcPct val="0"/>
              </a:spcBef>
              <a:buFontTx/>
              <a:buNone/>
            </a:pPr>
            <a:endParaRPr lang="es-ES" altLang="en-US" dirty="0"/>
          </a:p>
        </p:txBody>
      </p:sp>
      <p:sp>
        <p:nvSpPr>
          <p:cNvPr id="337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1A793F6-7650-4F9E-9012-9121B1CFBAAC}" type="slidenum">
              <a:rPr lang="en-GB" altLang="en-US">
                <a:latin typeface="Calibri" panose="020F0502020204030204" pitchFamily="34" charset="0"/>
              </a:rPr>
              <a:pPr eaLnBrk="1" hangingPunct="1"/>
              <a:t>17</a:t>
            </a:fld>
            <a:endParaRPr lang="en-GB" altLang="en-US">
              <a:latin typeface="Calibri" panose="020F0502020204030204" pitchFamily="34" charset="0"/>
            </a:endParaRPr>
          </a:p>
        </p:txBody>
      </p:sp>
    </p:spTree>
    <p:extLst>
      <p:ext uri="{BB962C8B-B14F-4D97-AF65-F5344CB8AC3E}">
        <p14:creationId xmlns:p14="http://schemas.microsoft.com/office/powerpoint/2010/main" val="2038193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obrazu slajdu 1"/>
          <p:cNvSpPr>
            <a:spLocks noGrp="1" noRot="1" noChangeAspect="1" noTextEdit="1"/>
          </p:cNvSpPr>
          <p:nvPr>
            <p:ph type="sldImg"/>
          </p:nvPr>
        </p:nvSpPr>
        <p:spPr>
          <a:ln/>
        </p:spPr>
      </p:sp>
      <p:sp>
        <p:nvSpPr>
          <p:cNvPr id="8195" name="Symbol zastępczy notatek 2"/>
          <p:cNvSpPr>
            <a:spLocks noGrp="1"/>
          </p:cNvSpPr>
          <p:nvPr>
            <p:ph type="body" idx="1"/>
          </p:nvPr>
        </p:nvSpPr>
        <p:spPr>
          <a:noFill/>
          <a:extLst>
            <a:ext uri="{91240B29-F687-4F45-9708-019B960494DF}">
              <a14:hiddenLine xmlns:a14="http://schemas.microsoft.com/office/drawing/2010/main" w="9525">
                <a:solidFill>
                  <a:srgbClr val="808080"/>
                </a:solidFill>
                <a:miter lim="800000"/>
                <a:headEnd/>
                <a:tailEnd/>
              </a14:hiddenLine>
            </a:ext>
          </a:extLst>
        </p:spPr>
        <p:txBody>
          <a:bodyPr/>
          <a:lstStyle/>
          <a:p>
            <a:endParaRPr lang="en-US" altLang="en-US">
              <a:latin typeface="Times New Roman" panose="02020603050405020304" pitchFamily="18" charset="0"/>
            </a:endParaRPr>
          </a:p>
        </p:txBody>
      </p:sp>
      <p:sp>
        <p:nvSpPr>
          <p:cNvPr id="8196" name="Symbol zastępczy numeru slajdu 3"/>
          <p:cNvSpPr>
            <a:spLocks noGrp="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SzPct val="45000"/>
              <a:buFontTx/>
              <a:buNone/>
            </a:pPr>
            <a:fld id="{CCDB84DD-ED52-401E-A24B-29A9BE42624A}" type="slidenum">
              <a:rPr lang="en-GB" altLang="en-US" smtClean="0"/>
              <a:pPr>
                <a:spcBef>
                  <a:spcPct val="0"/>
                </a:spcBef>
                <a:buClrTx/>
                <a:buSzPct val="45000"/>
                <a:buFontTx/>
                <a:buNone/>
              </a:pPr>
              <a:t>18</a:t>
            </a:fld>
            <a:endParaRPr lang="en-GB"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obrazu slajdu 1"/>
          <p:cNvSpPr>
            <a:spLocks noGrp="1" noRot="1" noChangeAspect="1" noTextEdit="1"/>
          </p:cNvSpPr>
          <p:nvPr>
            <p:ph type="sldImg"/>
          </p:nvPr>
        </p:nvSpPr>
        <p:spPr>
          <a:ln/>
        </p:spPr>
      </p:sp>
      <p:sp>
        <p:nvSpPr>
          <p:cNvPr id="8195" name="Symbol zastępczy notatek 2"/>
          <p:cNvSpPr>
            <a:spLocks noGrp="1"/>
          </p:cNvSpPr>
          <p:nvPr>
            <p:ph type="body" idx="1"/>
          </p:nvPr>
        </p:nvSpPr>
        <p:spPr>
          <a:noFill/>
          <a:extLst>
            <a:ext uri="{91240B29-F687-4F45-9708-019B960494DF}">
              <a14:hiddenLine xmlns:a14="http://schemas.microsoft.com/office/drawing/2010/main" w="9525">
                <a:solidFill>
                  <a:srgbClr val="808080"/>
                </a:solidFill>
                <a:miter lim="800000"/>
                <a:headEnd/>
                <a:tailEnd/>
              </a14:hiddenLine>
            </a:ext>
          </a:extLst>
        </p:spPr>
        <p:txBody>
          <a:bodyPr/>
          <a:lstStyle/>
          <a:p>
            <a:endParaRPr lang="en-US" altLang="en-US">
              <a:latin typeface="Times New Roman" panose="02020603050405020304" pitchFamily="18" charset="0"/>
            </a:endParaRPr>
          </a:p>
        </p:txBody>
      </p:sp>
      <p:sp>
        <p:nvSpPr>
          <p:cNvPr id="8196" name="Symbol zastępczy numeru slajdu 3"/>
          <p:cNvSpPr>
            <a:spLocks noGrp="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SzPct val="45000"/>
              <a:buFontTx/>
              <a:buNone/>
            </a:pPr>
            <a:fld id="{CCDB84DD-ED52-401E-A24B-29A9BE42624A}" type="slidenum">
              <a:rPr lang="en-GB" altLang="en-US" smtClean="0"/>
              <a:pPr>
                <a:spcBef>
                  <a:spcPct val="0"/>
                </a:spcBef>
                <a:buClrTx/>
                <a:buSzPct val="45000"/>
                <a:buFontTx/>
                <a:buNone/>
              </a:pPr>
              <a:t>19</a:t>
            </a:fld>
            <a:endParaRPr lang="en-GB" altLang="en-US"/>
          </a:p>
        </p:txBody>
      </p:sp>
    </p:spTree>
    <p:extLst>
      <p:ext uri="{BB962C8B-B14F-4D97-AF65-F5344CB8AC3E}">
        <p14:creationId xmlns:p14="http://schemas.microsoft.com/office/powerpoint/2010/main" val="1646785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eaLnBrk="1" hangingPunct="1">
              <a:spcBef>
                <a:spcPct val="0"/>
              </a:spcBef>
              <a:buFontTx/>
              <a:buNone/>
            </a:pPr>
            <a:endParaRPr lang="es-ES" altLang="en-US" dirty="0"/>
          </a:p>
        </p:txBody>
      </p:sp>
      <p:sp>
        <p:nvSpPr>
          <p:cNvPr id="337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1A793F6-7650-4F9E-9012-9121B1CFBAAC}" type="slidenum">
              <a:rPr lang="en-GB" altLang="en-US">
                <a:latin typeface="Calibri" panose="020F0502020204030204" pitchFamily="34" charset="0"/>
              </a:rPr>
              <a:pPr eaLnBrk="1" hangingPunct="1"/>
              <a:t>20</a:t>
            </a:fld>
            <a:endParaRPr lang="en-GB" altLang="en-US">
              <a:latin typeface="Calibri" panose="020F0502020204030204" pitchFamily="34" charset="0"/>
            </a:endParaRPr>
          </a:p>
        </p:txBody>
      </p:sp>
    </p:spTree>
    <p:extLst>
      <p:ext uri="{BB962C8B-B14F-4D97-AF65-F5344CB8AC3E}">
        <p14:creationId xmlns:p14="http://schemas.microsoft.com/office/powerpoint/2010/main" val="1134881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obrazu slajdu 1"/>
          <p:cNvSpPr>
            <a:spLocks noGrp="1" noRot="1" noChangeAspect="1" noTextEdit="1"/>
          </p:cNvSpPr>
          <p:nvPr>
            <p:ph type="sldImg"/>
          </p:nvPr>
        </p:nvSpPr>
        <p:spPr>
          <a:ln/>
        </p:spPr>
      </p:sp>
      <p:sp>
        <p:nvSpPr>
          <p:cNvPr id="8195" name="Symbol zastępczy notatek 2"/>
          <p:cNvSpPr>
            <a:spLocks noGrp="1"/>
          </p:cNvSpPr>
          <p:nvPr>
            <p:ph type="body" idx="1"/>
          </p:nvPr>
        </p:nvSpPr>
        <p:spPr>
          <a:noFill/>
          <a:extLst>
            <a:ext uri="{91240B29-F687-4F45-9708-019B960494DF}">
              <a14:hiddenLine xmlns:a14="http://schemas.microsoft.com/office/drawing/2010/main" w="9525">
                <a:solidFill>
                  <a:srgbClr val="808080"/>
                </a:solidFill>
                <a:miter lim="800000"/>
                <a:headEnd/>
                <a:tailEnd/>
              </a14:hiddenLine>
            </a:ext>
          </a:extLst>
        </p:spPr>
        <p:txBody>
          <a:bodyPr/>
          <a:lstStyle/>
          <a:p>
            <a:endParaRPr lang="en-US" altLang="en-US">
              <a:latin typeface="Times New Roman" panose="02020603050405020304" pitchFamily="18" charset="0"/>
            </a:endParaRPr>
          </a:p>
        </p:txBody>
      </p:sp>
      <p:sp>
        <p:nvSpPr>
          <p:cNvPr id="8196" name="Symbol zastępczy numeru slajdu 3"/>
          <p:cNvSpPr>
            <a:spLocks noGrp="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SzPct val="45000"/>
              <a:buFontTx/>
              <a:buNone/>
            </a:pPr>
            <a:fld id="{CCDB84DD-ED52-401E-A24B-29A9BE42624A}" type="slidenum">
              <a:rPr lang="en-GB" altLang="en-US" smtClean="0"/>
              <a:pPr>
                <a:spcBef>
                  <a:spcPct val="0"/>
                </a:spcBef>
                <a:buClrTx/>
                <a:buSzPct val="45000"/>
                <a:buFontTx/>
                <a:buNone/>
              </a:pPr>
              <a:t>22</a:t>
            </a:fld>
            <a:endParaRPr lang="en-GB" altLang="en-US"/>
          </a:p>
        </p:txBody>
      </p:sp>
    </p:spTree>
    <p:extLst>
      <p:ext uri="{BB962C8B-B14F-4D97-AF65-F5344CB8AC3E}">
        <p14:creationId xmlns:p14="http://schemas.microsoft.com/office/powerpoint/2010/main" val="3203905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899431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9239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76401"/>
            <a:ext cx="2057400" cy="3048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4369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Null Layout">
    <p:spTree>
      <p:nvGrpSpPr>
        <p:cNvPr id="1" name=""/>
        <p:cNvGrpSpPr/>
        <p:nvPr/>
      </p:nvGrpSpPr>
      <p:grpSpPr>
        <a:xfrm>
          <a:off x="0" y="0"/>
          <a:ext cx="0" cy="0"/>
          <a:chOff x="0" y="0"/>
          <a:chExt cx="0" cy="0"/>
        </a:xfrm>
      </p:grpSpPr>
      <p:sp>
        <p:nvSpPr>
          <p:cNvPr id="3" name="Rectangle 2"/>
          <p:cNvSpPr/>
          <p:nvPr userDrawn="1"/>
        </p:nvSpPr>
        <p:spPr>
          <a:xfrm>
            <a:off x="304800" y="6248400"/>
            <a:ext cx="685800" cy="533400"/>
          </a:xfrm>
          <a:prstGeom prst="rect">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 name="Slide Number Placeholder 9"/>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90593-E10C-3642-8720-496C4E50AFEB}" type="slidenum">
              <a:rPr lang="en-GB" smtClean="0"/>
              <a:pPr/>
              <a:t>‹#›</a:t>
            </a:fld>
            <a:endParaRPr lang="en-GB"/>
          </a:p>
        </p:txBody>
      </p:sp>
    </p:spTree>
    <p:extLst>
      <p:ext uri="{BB962C8B-B14F-4D97-AF65-F5344CB8AC3E}">
        <p14:creationId xmlns:p14="http://schemas.microsoft.com/office/powerpoint/2010/main" val="2949396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6958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677222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9675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2832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784180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2153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66362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5644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439863" y="241300"/>
            <a:ext cx="65151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8" name="Picture 7"/>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26033" y="29763"/>
            <a:ext cx="1089583" cy="734941"/>
          </a:xfrm>
          <a:prstGeom prst="rect">
            <a:avLst/>
          </a:prstGeom>
          <a:noFill/>
          <a:ln>
            <a:noFill/>
          </a:ln>
        </p:spPr>
      </p:pic>
      <p:pic>
        <p:nvPicPr>
          <p:cNvPr id="9" name="Picture 8"/>
          <p:cNvPicPr/>
          <p:nvPr userDrawn="1"/>
        </p:nvPicPr>
        <p:blipFill>
          <a:blip r:embed="rId15" cstate="print">
            <a:extLst>
              <a:ext uri="{28A0092B-C50C-407E-A947-70E740481C1C}">
                <a14:useLocalDpi xmlns:a14="http://schemas.microsoft.com/office/drawing/2010/main" val="0"/>
              </a:ext>
            </a:extLst>
          </a:blip>
          <a:stretch>
            <a:fillRect/>
          </a:stretch>
        </p:blipFill>
        <p:spPr>
          <a:xfrm>
            <a:off x="8213561" y="53893"/>
            <a:ext cx="903916" cy="710811"/>
          </a:xfrm>
          <a:prstGeom prst="rect">
            <a:avLst/>
          </a:prstGeom>
        </p:spPr>
      </p:pic>
      <p:sp>
        <p:nvSpPr>
          <p:cNvPr id="12" name="Footer Placeholder 4"/>
          <p:cNvSpPr txBox="1">
            <a:spLocks/>
          </p:cNvSpPr>
          <p:nvPr userDrawn="1"/>
        </p:nvSpPr>
        <p:spPr>
          <a:xfrm>
            <a:off x="7668344" y="6615417"/>
            <a:ext cx="1224136" cy="211438"/>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bg1">
                    <a:lumMod val="50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r">
              <a:defRPr/>
            </a:pPr>
            <a:fld id="{4ED9C510-15E0-442B-90E8-004B0F57896A}" type="slidenum">
              <a:rPr lang="en-US" sz="1000" smtClean="0"/>
              <a:pPr algn="r">
                <a:defRPr/>
              </a:pPr>
              <a:t>‹#›</a:t>
            </a:fld>
            <a:endParaRPr lang="en-US" sz="1000" dirty="0"/>
          </a:p>
        </p:txBody>
      </p:sp>
      <p:sp>
        <p:nvSpPr>
          <p:cNvPr id="13" name="Footer Placeholder 4"/>
          <p:cNvSpPr txBox="1">
            <a:spLocks/>
          </p:cNvSpPr>
          <p:nvPr userDrawn="1"/>
        </p:nvSpPr>
        <p:spPr>
          <a:xfrm>
            <a:off x="204064" y="6615417"/>
            <a:ext cx="1631631" cy="211438"/>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bg1">
                    <a:lumMod val="50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sz="1000" dirty="0" smtClean="0">
                <a:solidFill>
                  <a:schemeClr val="bg1">
                    <a:lumMod val="50000"/>
                  </a:schemeClr>
                </a:solidFill>
              </a:rPr>
              <a:t>25</a:t>
            </a:r>
            <a:r>
              <a:rPr lang="en-US" sz="1000" baseline="0" dirty="0" smtClean="0">
                <a:solidFill>
                  <a:schemeClr val="bg1">
                    <a:lumMod val="50000"/>
                  </a:schemeClr>
                </a:solidFill>
              </a:rPr>
              <a:t> October</a:t>
            </a:r>
            <a:r>
              <a:rPr lang="pl-PL" sz="1000" dirty="0" smtClean="0">
                <a:solidFill>
                  <a:schemeClr val="bg1">
                    <a:lumMod val="50000"/>
                  </a:schemeClr>
                </a:solidFill>
              </a:rPr>
              <a:t> </a:t>
            </a:r>
            <a:r>
              <a:rPr lang="pl-PL" sz="1000" dirty="0">
                <a:solidFill>
                  <a:schemeClr val="bg1">
                    <a:lumMod val="50000"/>
                  </a:schemeClr>
                </a:solidFill>
              </a:rPr>
              <a:t>2016</a:t>
            </a:r>
            <a:endParaRPr lang="en-US" sz="1000" dirty="0">
              <a:solidFill>
                <a:schemeClr val="bg1">
                  <a:lumMod val="50000"/>
                </a:schemeClr>
              </a:solidFill>
            </a:endParaRPr>
          </a:p>
        </p:txBody>
      </p:sp>
      <p:sp>
        <p:nvSpPr>
          <p:cNvPr id="14" name="TextBox 13"/>
          <p:cNvSpPr txBox="1"/>
          <p:nvPr userDrawn="1"/>
        </p:nvSpPr>
        <p:spPr>
          <a:xfrm>
            <a:off x="3610382" y="6580634"/>
            <a:ext cx="1944216" cy="246221"/>
          </a:xfrm>
          <a:prstGeom prst="rect">
            <a:avLst/>
          </a:prstGeom>
          <a:noFill/>
        </p:spPr>
        <p:txBody>
          <a:bodyPr wrap="square" rtlCol="0">
            <a:spAutoFit/>
          </a:bodyPr>
          <a:lstStyle/>
          <a:p>
            <a:pPr marL="0" marR="0" indent="0" algn="ctr" defTabSz="914400" rtl="0" eaLnBrk="1" fontAlgn="base" latinLnBrk="0" hangingPunct="1">
              <a:lnSpc>
                <a:spcPct val="100000"/>
              </a:lnSpc>
              <a:spcBef>
                <a:spcPct val="0"/>
              </a:spcBef>
              <a:spcAft>
                <a:spcPct val="0"/>
              </a:spcAft>
              <a:buClrTx/>
              <a:buSzTx/>
              <a:buFontTx/>
              <a:buNone/>
              <a:tabLst/>
              <a:defRPr/>
            </a:pPr>
            <a:r>
              <a:rPr lang="en-US" sz="1000" dirty="0" smtClean="0">
                <a:solidFill>
                  <a:schemeClr val="bg1">
                    <a:lumMod val="50000"/>
                  </a:schemeClr>
                </a:solidFill>
                <a:latin typeface="+mn-lt"/>
              </a:rPr>
              <a:t>CGW</a:t>
            </a:r>
            <a:r>
              <a:rPr lang="en-US" sz="1000" baseline="0" dirty="0" smtClean="0">
                <a:solidFill>
                  <a:schemeClr val="bg1">
                    <a:lumMod val="50000"/>
                  </a:schemeClr>
                </a:solidFill>
                <a:latin typeface="+mn-lt"/>
              </a:rPr>
              <a:t> 16, Krakow, Poland</a:t>
            </a:r>
            <a:endParaRPr lang="en-GB" sz="1000" dirty="0">
              <a:solidFill>
                <a:schemeClr val="bg1">
                  <a:lumMod val="50000"/>
                </a:schemeClr>
              </a:solidFill>
              <a:latin typeface="+mn-lt"/>
            </a:endParaRP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1" r:id="rId8"/>
    <p:sldLayoutId id="2147483702" r:id="rId9"/>
    <p:sldLayoutId id="2147483703" r:id="rId10"/>
    <p:sldLayoutId id="2147483700" r:id="rId11"/>
    <p:sldLayoutId id="2147483704" r:id="rId12"/>
  </p:sldLayoutIdLst>
  <p:txStyles>
    <p:title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http/dice.cyfronet.p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valve.cyfronet.pl/" TargetMode="External"/><Relationship Id="rId2" Type="http://schemas.openxmlformats.org/officeDocument/2006/relationships/hyperlink" Target="https://files.valve.cyfronet.pl/"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www.vph-institute.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valve.cyfronet.pl/users/sign_up" TargetMode="External"/><Relationship Id="rId2" Type="http://schemas.openxmlformats.org/officeDocument/2006/relationships/hyperlink" Target="https://valve.cyfronet.pl/" TargetMode="External"/><Relationship Id="rId1" Type="http://schemas.openxmlformats.org/officeDocument/2006/relationships/slideLayout" Target="../slideLayouts/slideLayout5.xml"/><Relationship Id="rId5" Type="http://schemas.openxmlformats.org/officeDocument/2006/relationships/hyperlink" Target="https://files.valve.cyfronet.pl/webdav" TargetMode="External"/><Relationship Id="rId4" Type="http://schemas.openxmlformats.org/officeDocument/2006/relationships/hyperlink" Target="https://files.valve.cyfronet.pl/"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dice.cyfronet.pl/" TargetMode="External"/><Relationship Id="rId2" Type="http://schemas.openxmlformats.org/officeDocument/2006/relationships/hyperlink" Target="http://www.eurvalve.eu/"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1.xml"/><Relationship Id="rId16" Type="http://schemas.openxmlformats.org/officeDocument/2006/relationships/image" Target="../media/image18.png"/><Relationship Id="rId1" Type="http://schemas.openxmlformats.org/officeDocument/2006/relationships/slideLayout" Target="../slideLayouts/slideLayout12.xml"/><Relationship Id="rId6" Type="http://schemas.openxmlformats.org/officeDocument/2006/relationships/image" Target="../media/image8.png"/><Relationship Id="rId11" Type="http://schemas.openxmlformats.org/officeDocument/2006/relationships/image" Target="../media/image13.gif"/><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Title 1"/>
          <p:cNvSpPr>
            <a:spLocks noGrp="1"/>
          </p:cNvSpPr>
          <p:nvPr>
            <p:ph type="ctrTitle"/>
          </p:nvPr>
        </p:nvSpPr>
        <p:spPr>
          <a:xfrm>
            <a:off x="502938" y="928670"/>
            <a:ext cx="8136904" cy="1470025"/>
          </a:xfrm>
        </p:spPr>
        <p:txBody>
          <a:bodyPr/>
          <a:lstStyle/>
          <a:p>
            <a:pPr eaLnBrk="1" hangingPunct="1"/>
            <a:r>
              <a:rPr lang="en-US" altLang="en-US" dirty="0" smtClean="0"/>
              <a:t>Towards Model Execution Environment for Investigation of Heart Valve Diseases</a:t>
            </a:r>
            <a:endParaRPr lang="en-US" altLang="en-US" dirty="0"/>
          </a:p>
        </p:txBody>
      </p:sp>
      <p:sp>
        <p:nvSpPr>
          <p:cNvPr id="5" name="Title 1"/>
          <p:cNvSpPr txBox="1">
            <a:spLocks/>
          </p:cNvSpPr>
          <p:nvPr/>
        </p:nvSpPr>
        <p:spPr bwMode="auto">
          <a:xfrm>
            <a:off x="785786" y="2714620"/>
            <a:ext cx="7854056" cy="292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pPr eaLnBrk="1" hangingPunct="1"/>
            <a:r>
              <a:rPr lang="es-ES" altLang="en-US" sz="2000" b="1" dirty="0">
                <a:solidFill>
                  <a:schemeClr val="tx1">
                    <a:lumMod val="65000"/>
                    <a:lumOff val="35000"/>
                  </a:schemeClr>
                </a:solidFill>
              </a:rPr>
              <a:t>Marian Bubak</a:t>
            </a:r>
          </a:p>
          <a:p>
            <a:pPr eaLnBrk="1" hangingPunct="1"/>
            <a:r>
              <a:rPr lang="es-ES" altLang="en-US" sz="2000" b="1" dirty="0">
                <a:solidFill>
                  <a:schemeClr val="tx1">
                    <a:lumMod val="65000"/>
                    <a:lumOff val="35000"/>
                  </a:schemeClr>
                </a:solidFill>
              </a:rPr>
              <a:t>Tomasz Bartynski, Tomasz Gubala, Daniel Harezlak, Marek Kasztelnik, Maciej </a:t>
            </a:r>
            <a:r>
              <a:rPr lang="es-ES" altLang="en-US" sz="2000" b="1" dirty="0" smtClean="0">
                <a:solidFill>
                  <a:schemeClr val="tx1">
                    <a:lumMod val="65000"/>
                    <a:lumOff val="35000"/>
                  </a:schemeClr>
                </a:solidFill>
              </a:rPr>
              <a:t>Malawski</a:t>
            </a:r>
            <a:r>
              <a:rPr lang="es-ES" altLang="en-US" sz="2000" b="1" dirty="0">
                <a:solidFill>
                  <a:schemeClr val="tx1">
                    <a:lumMod val="65000"/>
                    <a:lumOff val="35000"/>
                  </a:schemeClr>
                </a:solidFill>
              </a:rPr>
              <a:t>, Jan Meizner, Piotr Nowakowski</a:t>
            </a:r>
          </a:p>
          <a:p>
            <a:pPr eaLnBrk="1" hangingPunct="1"/>
            <a:endParaRPr lang="es-ES" altLang="en-US" sz="2400" dirty="0" smtClean="0">
              <a:solidFill>
                <a:schemeClr val="tx1">
                  <a:lumMod val="65000"/>
                  <a:lumOff val="35000"/>
                </a:schemeClr>
              </a:solidFill>
            </a:endParaRPr>
          </a:p>
          <a:p>
            <a:pPr eaLnBrk="1" hangingPunct="1"/>
            <a:r>
              <a:rPr lang="es-ES" altLang="en-US" sz="2400" b="1" dirty="0" smtClean="0">
                <a:solidFill>
                  <a:schemeClr val="tx1">
                    <a:lumMod val="65000"/>
                    <a:lumOff val="35000"/>
                  </a:schemeClr>
                </a:solidFill>
              </a:rPr>
              <a:t>Department of Computer Science AGH  </a:t>
            </a:r>
            <a:endParaRPr lang="es-ES" altLang="en-US" sz="2400" b="1" dirty="0">
              <a:solidFill>
                <a:schemeClr val="tx1">
                  <a:lumMod val="65000"/>
                  <a:lumOff val="35000"/>
                </a:schemeClr>
              </a:solidFill>
            </a:endParaRPr>
          </a:p>
          <a:p>
            <a:pPr eaLnBrk="1" hangingPunct="1"/>
            <a:r>
              <a:rPr lang="es-ES" altLang="en-US" sz="2400" b="1" dirty="0">
                <a:solidFill>
                  <a:schemeClr val="tx1">
                    <a:lumMod val="65000"/>
                    <a:lumOff val="35000"/>
                  </a:schemeClr>
                </a:solidFill>
              </a:rPr>
              <a:t>ACC Cyfronet </a:t>
            </a:r>
            <a:r>
              <a:rPr lang="es-ES" altLang="en-US" sz="2400" b="1" dirty="0" smtClean="0">
                <a:solidFill>
                  <a:schemeClr val="tx1">
                    <a:lumMod val="65000"/>
                    <a:lumOff val="35000"/>
                  </a:schemeClr>
                </a:solidFill>
              </a:rPr>
              <a:t>AGH </a:t>
            </a:r>
          </a:p>
          <a:p>
            <a:pPr eaLnBrk="1" hangingPunct="1"/>
            <a:r>
              <a:rPr lang="es-ES" altLang="en-US" sz="2400" b="1" dirty="0" smtClean="0">
                <a:solidFill>
                  <a:schemeClr val="tx1">
                    <a:lumMod val="65000"/>
                    <a:lumOff val="35000"/>
                  </a:schemeClr>
                </a:solidFill>
              </a:rPr>
              <a:t>Krakow</a:t>
            </a:r>
            <a:r>
              <a:rPr lang="es-ES" altLang="en-US" sz="2400" b="1" dirty="0">
                <a:solidFill>
                  <a:schemeClr val="tx1">
                    <a:lumMod val="65000"/>
                    <a:lumOff val="35000"/>
                  </a:schemeClr>
                </a:solidFill>
              </a:rPr>
              <a:t>, PL</a:t>
            </a:r>
            <a:endParaRPr lang="en-US" altLang="en-US" sz="2400" b="1" dirty="0">
              <a:solidFill>
                <a:schemeClr val="tx1">
                  <a:lumMod val="65000"/>
                  <a:lumOff val="35000"/>
                </a:schemeClr>
              </a:solidFill>
            </a:endParaRPr>
          </a:p>
          <a:p>
            <a:pPr eaLnBrk="1" hangingPunct="1"/>
            <a:r>
              <a:rPr lang="en-US" altLang="en-US" sz="2400" dirty="0">
                <a:solidFill>
                  <a:schemeClr val="tx1">
                    <a:lumMod val="65000"/>
                    <a:lumOff val="35000"/>
                  </a:schemeClr>
                </a:solidFill>
                <a:hlinkClick r:id="rId2"/>
              </a:rPr>
              <a:t>http://dice.cyfronet.pl/</a:t>
            </a:r>
            <a:r>
              <a:rPr lang="en-US" altLang="en-US" sz="2400" dirty="0">
                <a:solidFill>
                  <a:schemeClr val="tx1">
                    <a:lumMod val="65000"/>
                    <a:lumOff val="35000"/>
                  </a:schemeClr>
                </a:solidFill>
              </a:rPr>
              <a:t> </a:t>
            </a:r>
            <a:endParaRPr lang="es-ES" altLang="en-US" sz="2400" dirty="0">
              <a:solidFill>
                <a:schemeClr val="tx1">
                  <a:lumMod val="65000"/>
                  <a:lumOff val="35000"/>
                </a:schemeClr>
              </a:solidFill>
            </a:endParaRPr>
          </a:p>
        </p:txBody>
      </p:sp>
      <p:pic>
        <p:nvPicPr>
          <p:cNvPr id="4" name="Obraz 3" descr="dice.png"/>
          <p:cNvPicPr>
            <a:picLocks noChangeAspect="1"/>
          </p:cNvPicPr>
          <p:nvPr/>
        </p:nvPicPr>
        <p:blipFill>
          <a:blip r:embed="rId3" cstate="print"/>
          <a:stretch>
            <a:fillRect/>
          </a:stretch>
        </p:blipFill>
        <p:spPr>
          <a:xfrm>
            <a:off x="3923928" y="5643578"/>
            <a:ext cx="1147313" cy="90373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1187624" y="0"/>
            <a:ext cx="6956276" cy="809625"/>
          </a:xfrm>
        </p:spPr>
        <p:txBody>
          <a:bodyPr/>
          <a:lstStyle/>
          <a:p>
            <a:pPr eaLnBrk="1" hangingPunct="1"/>
            <a:r>
              <a:rPr lang="en-US" sz="3200" dirty="0"/>
              <a:t>Basic mode of access to HPC</a:t>
            </a:r>
            <a:endParaRPr lang="en-US" altLang="en-US" sz="3200" dirty="0"/>
          </a:p>
        </p:txBody>
      </p:sp>
      <p:sp>
        <p:nvSpPr>
          <p:cNvPr id="1025" name="Rectangle 1"/>
          <p:cNvSpPr>
            <a:spLocks noChangeArrowheads="1"/>
          </p:cNvSpPr>
          <p:nvPr/>
        </p:nvSpPr>
        <p:spPr bwMode="auto">
          <a:xfrm>
            <a:off x="928662" y="5156686"/>
            <a:ext cx="7572428"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US" sz="1600" dirty="0"/>
              <a:t>A user, utilizing a series of secure shell connections, transfers files (e.g., simulation input files, heart valve 3D model) to the HPC cluster's file system, submits a computational job execution (for instance, a fluid dynamics simulation) and retrieves job execution output (e.g., the visualization of the performed blood flow simulation through the uploaded heart model).</a:t>
            </a:r>
            <a:endParaRPr lang="pl-PL" sz="1600" dirty="0"/>
          </a:p>
          <a:p>
            <a:endParaRPr lang="pl-PL" sz="1600" dirty="0"/>
          </a:p>
          <a:p>
            <a:pPr marL="0" marR="0" lvl="0" indent="0"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dirty="0">
              <a:ln>
                <a:noFill/>
              </a:ln>
              <a:effectLst/>
              <a:latin typeface="Arial" pitchFamily="34" charset="0"/>
              <a:cs typeface="Arial" pitchFamily="34" charset="0"/>
            </a:endParaRPr>
          </a:p>
        </p:txBody>
      </p:sp>
      <p:pic>
        <p:nvPicPr>
          <p:cNvPr id="5" name="Obraz 4" descr="C:\Users\Nuanda\AppData\Local\Evernote\Evernote\Databases\Attachments\e60d856bc85495a39f9e6aad6b030e57.png"/>
          <p:cNvPicPr/>
          <p:nvPr/>
        </p:nvPicPr>
        <p:blipFill>
          <a:blip r:embed="rId2">
            <a:extLst>
              <a:ext uri="{28A0092B-C50C-407E-A947-70E740481C1C}">
                <a14:useLocalDpi xmlns:a14="http://schemas.microsoft.com/office/drawing/2010/main" val="0"/>
              </a:ext>
            </a:extLst>
          </a:blip>
          <a:srcRect/>
          <a:stretch>
            <a:fillRect/>
          </a:stretch>
        </p:blipFill>
        <p:spPr bwMode="auto">
          <a:xfrm>
            <a:off x="1928794" y="1357298"/>
            <a:ext cx="5143536" cy="3511864"/>
          </a:xfrm>
          <a:prstGeom prst="rect">
            <a:avLst/>
          </a:prstGeom>
          <a:noFill/>
          <a:ln>
            <a:noFill/>
          </a:ln>
        </p:spPr>
      </p:pic>
    </p:spTree>
    <p:extLst>
      <p:ext uri="{BB962C8B-B14F-4D97-AF65-F5344CB8AC3E}">
        <p14:creationId xmlns:p14="http://schemas.microsoft.com/office/powerpoint/2010/main" val="12766746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1187624" y="0"/>
            <a:ext cx="6956276" cy="809625"/>
          </a:xfrm>
        </p:spPr>
        <p:txBody>
          <a:bodyPr/>
          <a:lstStyle/>
          <a:p>
            <a:pPr eaLnBrk="1" hangingPunct="1"/>
            <a:r>
              <a:rPr lang="en-US" sz="3200" dirty="0"/>
              <a:t>Middleware based access to HPC</a:t>
            </a:r>
            <a:endParaRPr lang="en-US" altLang="en-US" sz="3200" dirty="0"/>
          </a:p>
        </p:txBody>
      </p:sp>
      <p:sp>
        <p:nvSpPr>
          <p:cNvPr id="1025" name="Rectangle 1"/>
          <p:cNvSpPr>
            <a:spLocks noChangeArrowheads="1"/>
          </p:cNvSpPr>
          <p:nvPr/>
        </p:nvSpPr>
        <p:spPr bwMode="auto">
          <a:xfrm>
            <a:off x="928662" y="5156686"/>
            <a:ext cx="7572428"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US" sz="1600" dirty="0"/>
              <a:t>The user delegates one's credentials to middleware services, which in turn manage user's input and output data, create and submit the computational job description, actively monitor job execution on the remote computational cluster, and notify the user of completion status. Sometimes such services are also able to visualize simulation execution outputs to the user.</a:t>
            </a:r>
            <a:endParaRPr lang="pl-PL" sz="1600" dirty="0"/>
          </a:p>
        </p:txBody>
      </p:sp>
      <p:pic>
        <p:nvPicPr>
          <p:cNvPr id="6" name="Obraz 5" descr="C:\Users\Nuanda\AppData\Local\Evernote\Evernote\Databases\Attachments\d3be7a2874d5f0f7f105dd337d72017e.png"/>
          <p:cNvPicPr/>
          <p:nvPr/>
        </p:nvPicPr>
        <p:blipFill>
          <a:blip r:embed="rId2">
            <a:extLst>
              <a:ext uri="{28A0092B-C50C-407E-A947-70E740481C1C}">
                <a14:useLocalDpi xmlns:a14="http://schemas.microsoft.com/office/drawing/2010/main" val="0"/>
              </a:ext>
            </a:extLst>
          </a:blip>
          <a:srcRect/>
          <a:stretch>
            <a:fillRect/>
          </a:stretch>
        </p:blipFill>
        <p:spPr bwMode="auto">
          <a:xfrm>
            <a:off x="1785918" y="1285860"/>
            <a:ext cx="5715039" cy="3286148"/>
          </a:xfrm>
          <a:prstGeom prst="rect">
            <a:avLst/>
          </a:prstGeom>
          <a:noFill/>
          <a:ln>
            <a:noFill/>
          </a:ln>
        </p:spPr>
      </p:pic>
    </p:spTree>
    <p:extLst>
      <p:ext uri="{BB962C8B-B14F-4D97-AF65-F5344CB8AC3E}">
        <p14:creationId xmlns:p14="http://schemas.microsoft.com/office/powerpoint/2010/main" val="12766746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899592" y="0"/>
            <a:ext cx="7416824" cy="809625"/>
          </a:xfrm>
        </p:spPr>
        <p:txBody>
          <a:bodyPr/>
          <a:lstStyle/>
          <a:p>
            <a:pPr eaLnBrk="1" hangingPunct="1"/>
            <a:r>
              <a:rPr lang="en-US" sz="3200" dirty="0" smtClean="0"/>
              <a:t>Vision: Model </a:t>
            </a:r>
            <a:r>
              <a:rPr lang="en-US" sz="3200" dirty="0"/>
              <a:t>Execution Environment</a:t>
            </a:r>
            <a:endParaRPr lang="en-US" altLang="en-US" sz="3200" dirty="0"/>
          </a:p>
        </p:txBody>
      </p:sp>
      <p:pic>
        <p:nvPicPr>
          <p:cNvPr id="5" name="Picture 20"/>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1604" y="1000108"/>
            <a:ext cx="5893212" cy="5214974"/>
          </a:xfrm>
          <a:prstGeom prst="rect">
            <a:avLst/>
          </a:prstGeom>
          <a:noFill/>
        </p:spPr>
      </p:pic>
    </p:spTree>
    <p:extLst>
      <p:ext uri="{BB962C8B-B14F-4D97-AF65-F5344CB8AC3E}">
        <p14:creationId xmlns:p14="http://schemas.microsoft.com/office/powerpoint/2010/main" val="15449856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1187624" y="44624"/>
            <a:ext cx="6956276" cy="809625"/>
          </a:xfrm>
        </p:spPr>
        <p:txBody>
          <a:bodyPr/>
          <a:lstStyle/>
          <a:p>
            <a:pPr eaLnBrk="1" hangingPunct="1"/>
            <a:r>
              <a:rPr lang="en-US" altLang="en-US" dirty="0"/>
              <a:t>Alpha version of MEE – 3 services </a:t>
            </a:r>
          </a:p>
        </p:txBody>
      </p:sp>
      <p:sp>
        <p:nvSpPr>
          <p:cNvPr id="1025" name="Rectangle 1"/>
          <p:cNvSpPr>
            <a:spLocks noChangeArrowheads="1"/>
          </p:cNvSpPr>
          <p:nvPr/>
        </p:nvSpPr>
        <p:spPr bwMode="auto">
          <a:xfrm>
            <a:off x="539552" y="2562001"/>
            <a:ext cx="7992888"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85750" lvl="1" indent="-285750">
              <a:buFont typeface="Arial" panose="020B0604020202020204" pitchFamily="34" charset="0"/>
              <a:buChar char="•"/>
            </a:pPr>
            <a:r>
              <a:rPr lang="en-US" sz="2800" b="1" dirty="0" err="1">
                <a:latin typeface="+mj-lt"/>
              </a:rPr>
              <a:t>EurValve</a:t>
            </a:r>
            <a:r>
              <a:rPr lang="en-US" sz="2800" b="1" dirty="0">
                <a:latin typeface="+mj-lt"/>
              </a:rPr>
              <a:t> File Store  </a:t>
            </a:r>
            <a:r>
              <a:rPr lang="en-US" sz="2800" b="1" dirty="0" smtClean="0">
                <a:latin typeface="+mj-lt"/>
              </a:rPr>
              <a:t>- </a:t>
            </a:r>
            <a:r>
              <a:rPr lang="en-US" sz="2800" b="1" dirty="0" smtClean="0">
                <a:latin typeface="+mj-lt"/>
                <a:hlinkClick r:id="rId2"/>
              </a:rPr>
              <a:t>https</a:t>
            </a:r>
            <a:r>
              <a:rPr lang="en-US" sz="2800" b="1" dirty="0">
                <a:latin typeface="+mj-lt"/>
                <a:hlinkClick r:id="rId2"/>
              </a:rPr>
              <a:t>://files.valve.cyfronet.pl</a:t>
            </a:r>
            <a:endParaRPr lang="en-US" sz="2800" b="1" dirty="0">
              <a:latin typeface="+mj-lt"/>
            </a:endParaRPr>
          </a:p>
          <a:p>
            <a:pPr marL="285750" lvl="1" indent="-285750">
              <a:buFont typeface="Arial" panose="020B0604020202020204" pitchFamily="34" charset="0"/>
              <a:buChar char="•"/>
            </a:pPr>
            <a:r>
              <a:rPr lang="en-US" sz="2800" b="1" dirty="0" err="1" smtClean="0">
                <a:latin typeface="+mj-lt"/>
              </a:rPr>
              <a:t>EurValve</a:t>
            </a:r>
            <a:r>
              <a:rPr lang="en-US" sz="2800" b="1" dirty="0" smtClean="0">
                <a:latin typeface="+mj-lt"/>
              </a:rPr>
              <a:t> Portal</a:t>
            </a:r>
            <a:r>
              <a:rPr lang="en-US" sz="2800" b="1" dirty="0">
                <a:latin typeface="+mj-lt"/>
              </a:rPr>
              <a:t> </a:t>
            </a:r>
            <a:r>
              <a:rPr lang="en-US" sz="2800" b="1" dirty="0" smtClean="0">
                <a:latin typeface="+mj-lt"/>
              </a:rPr>
              <a:t> -  </a:t>
            </a:r>
            <a:r>
              <a:rPr lang="en-US" sz="2800" dirty="0" smtClean="0">
                <a:latin typeface="+mj-lt"/>
                <a:hlinkClick r:id="rId3"/>
              </a:rPr>
              <a:t>https</a:t>
            </a:r>
            <a:r>
              <a:rPr lang="en-US" sz="2800" dirty="0">
                <a:latin typeface="+mj-lt"/>
                <a:hlinkClick r:id="rId3"/>
              </a:rPr>
              <a:t>://valve.cyfronet.pl</a:t>
            </a:r>
            <a:endParaRPr lang="pl-PL" sz="2800" dirty="0">
              <a:latin typeface="+mj-lt"/>
            </a:endParaRPr>
          </a:p>
          <a:p>
            <a:pPr marL="285750" lvl="1" indent="-285750">
              <a:buFont typeface="Arial" panose="020B0604020202020204" pitchFamily="34" charset="0"/>
              <a:buChar char="•"/>
            </a:pPr>
            <a:r>
              <a:rPr lang="en-US" sz="2800" b="1" dirty="0" smtClean="0">
                <a:latin typeface="+mj-lt"/>
              </a:rPr>
              <a:t>Security subsystem</a:t>
            </a:r>
            <a:r>
              <a:rPr lang="pl-PL" sz="2800" b="1" dirty="0" smtClean="0">
                <a:latin typeface="+mj-lt"/>
              </a:rPr>
              <a:t> </a:t>
            </a:r>
            <a:endParaRPr lang="pl-PL" sz="2800" b="1" dirty="0">
              <a:latin typeface="+mj-lt"/>
            </a:endParaRPr>
          </a:p>
        </p:txBody>
      </p:sp>
    </p:spTree>
    <p:extLst>
      <p:ext uri="{BB962C8B-B14F-4D97-AF65-F5344CB8AC3E}">
        <p14:creationId xmlns:p14="http://schemas.microsoft.com/office/powerpoint/2010/main" val="13033717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39863" y="0"/>
            <a:ext cx="6515100" cy="1143000"/>
          </a:xfrm>
        </p:spPr>
        <p:txBody>
          <a:bodyPr>
            <a:normAutofit/>
          </a:bodyPr>
          <a:lstStyle/>
          <a:p>
            <a:r>
              <a:rPr lang="pl-PL" sz="3200" dirty="0"/>
              <a:t>EurValve </a:t>
            </a:r>
            <a:r>
              <a:rPr lang="en-US" sz="3200" dirty="0"/>
              <a:t>F</a:t>
            </a:r>
            <a:r>
              <a:rPr lang="pl-PL" sz="3200" dirty="0"/>
              <a:t>ile </a:t>
            </a:r>
            <a:r>
              <a:rPr lang="en-US" sz="3200" dirty="0" err="1"/>
              <a:t>S</a:t>
            </a:r>
            <a:r>
              <a:rPr lang="pl-PL" sz="3200" dirty="0" err="1"/>
              <a:t>tore</a:t>
            </a:r>
            <a:endParaRPr lang="en-US" sz="3200" dirty="0"/>
          </a:p>
        </p:txBody>
      </p:sp>
      <p:sp>
        <p:nvSpPr>
          <p:cNvPr id="3" name="Symbol zastępczy zawartości 2"/>
          <p:cNvSpPr>
            <a:spLocks noGrp="1"/>
          </p:cNvSpPr>
          <p:nvPr>
            <p:ph idx="1"/>
          </p:nvPr>
        </p:nvSpPr>
        <p:spPr/>
        <p:txBody>
          <a:bodyPr>
            <a:normAutofit/>
          </a:bodyPr>
          <a:lstStyle/>
          <a:p>
            <a:r>
              <a:rPr lang="en-US" sz="2400" dirty="0"/>
              <a:t>Deployment of a file repository compliant with the </a:t>
            </a:r>
            <a:r>
              <a:rPr lang="en-US" sz="2400" dirty="0" err="1"/>
              <a:t>WebDav</a:t>
            </a:r>
            <a:r>
              <a:rPr lang="en-US" sz="2400" dirty="0"/>
              <a:t> protocol</a:t>
            </a:r>
            <a:r>
              <a:rPr lang="pl-PL" sz="2400" dirty="0"/>
              <a:t>,</a:t>
            </a:r>
            <a:r>
              <a:rPr lang="en-US" sz="2400" dirty="0"/>
              <a:t> including search capabilities (RFC 5323)</a:t>
            </a:r>
            <a:endParaRPr lang="pl-PL" sz="2400" dirty="0"/>
          </a:p>
          <a:p>
            <a:r>
              <a:rPr lang="en-US" sz="2400" dirty="0"/>
              <a:t>Modification and integration of the </a:t>
            </a:r>
            <a:r>
              <a:rPr lang="en-US" sz="2400" dirty="0" err="1"/>
              <a:t>FileStore</a:t>
            </a:r>
            <a:r>
              <a:rPr lang="en-US" sz="2400" dirty="0"/>
              <a:t> component (developed within VPH-Share) allowing for web-based file browsing/downloads/uploads as part of the newly created </a:t>
            </a:r>
            <a:r>
              <a:rPr lang="en-US" sz="2400" dirty="0" err="1"/>
              <a:t>EurValve</a:t>
            </a:r>
            <a:r>
              <a:rPr lang="en-US" sz="2400" dirty="0"/>
              <a:t> portal</a:t>
            </a:r>
            <a:endParaRPr lang="pl-PL" sz="2400" dirty="0"/>
          </a:p>
          <a:p>
            <a:r>
              <a:rPr lang="en-US" sz="2400" dirty="0"/>
              <a:t>Securing the file repository with a </a:t>
            </a:r>
            <a:r>
              <a:rPr lang="en-US" sz="2400" dirty="0" err="1"/>
              <a:t>EurValve's</a:t>
            </a:r>
            <a:r>
              <a:rPr lang="en-US" sz="2400" dirty="0"/>
              <a:t> security </a:t>
            </a:r>
            <a:r>
              <a:rPr lang="en-US" sz="2400"/>
              <a:t>compatible </a:t>
            </a:r>
            <a:r>
              <a:rPr lang="en-US" sz="2400" smtClean="0"/>
              <a:t>mechanism</a:t>
            </a:r>
            <a:endParaRPr lang="en-US" sz="2400" dirty="0"/>
          </a:p>
        </p:txBody>
      </p:sp>
    </p:spTree>
    <p:extLst>
      <p:ext uri="{BB962C8B-B14F-4D97-AF65-F5344CB8AC3E}">
        <p14:creationId xmlns:p14="http://schemas.microsoft.com/office/powerpoint/2010/main" val="33720498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1187624" y="0"/>
            <a:ext cx="6956276" cy="809625"/>
          </a:xfrm>
        </p:spPr>
        <p:txBody>
          <a:bodyPr/>
          <a:lstStyle/>
          <a:p>
            <a:pPr eaLnBrk="1" hangingPunct="1"/>
            <a:r>
              <a:rPr lang="en-US" altLang="en-US" dirty="0"/>
              <a:t>File Store - multi policy approach</a:t>
            </a:r>
          </a:p>
        </p:txBody>
      </p:sp>
      <p:sp>
        <p:nvSpPr>
          <p:cNvPr id="1025" name="Rectangle 1"/>
          <p:cNvSpPr>
            <a:spLocks noChangeArrowheads="1"/>
          </p:cNvSpPr>
          <p:nvPr/>
        </p:nvSpPr>
        <p:spPr bwMode="auto">
          <a:xfrm>
            <a:off x="942699" y="5572184"/>
            <a:ext cx="7572428"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dirty="0"/>
              <a:t>Access policies are attached to different nodes according to user sharing actions. Private spaces can be created for individual users and groups.</a:t>
            </a:r>
            <a:endParaRPr lang="pl-PL" sz="1600" dirty="0"/>
          </a:p>
          <a:p>
            <a:pPr marL="0" marR="0" lvl="0" indent="0"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dirty="0">
              <a:ln>
                <a:noFill/>
              </a:ln>
              <a:effectLst/>
              <a:latin typeface="Arial" pitchFamily="34" charset="0"/>
              <a:cs typeface="Arial" pitchFamily="34" charset="0"/>
            </a:endParaRPr>
          </a:p>
        </p:txBody>
      </p:sp>
      <p:pic>
        <p:nvPicPr>
          <p:cNvPr id="6" name="Obraz 5"/>
          <p:cNvPicPr/>
          <p:nvPr/>
        </p:nvPicPr>
        <p:blipFill>
          <a:blip r:embed="rId2">
            <a:extLst>
              <a:ext uri="{28A0092B-C50C-407E-A947-70E740481C1C}">
                <a14:useLocalDpi xmlns:a14="http://schemas.microsoft.com/office/drawing/2010/main" val="0"/>
              </a:ext>
            </a:extLst>
          </a:blip>
          <a:stretch>
            <a:fillRect/>
          </a:stretch>
        </p:blipFill>
        <p:spPr>
          <a:xfrm>
            <a:off x="2071670" y="1214422"/>
            <a:ext cx="5092618" cy="4086786"/>
          </a:xfrm>
          <a:prstGeom prst="rect">
            <a:avLst/>
          </a:prstGeom>
        </p:spPr>
      </p:pic>
    </p:spTree>
    <p:extLst>
      <p:ext uri="{BB962C8B-B14F-4D97-AF65-F5344CB8AC3E}">
        <p14:creationId xmlns:p14="http://schemas.microsoft.com/office/powerpoint/2010/main" val="12766746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4" descr="data:image/jpeg;base64,/9j/4AAQSkZJRgABAQAAAQABAAD/2wCEAAkGBhMREBQSERIVExUSFhkYFxcYGRUTFBcVGBUWFhkVFRQXHCYgGBojGRcXIi8gJCgpLCwsFh4yNTAtNScrLCkBCQoKDgwOGg8PGjMlHyI1KSo0LSwpNSopLCosKSwpLCwvLCwwLSksLCksLCwsLCw0LCksLCwpLCwsKSwsLCwpLP/AABEIAO0A1QMBIgACEQEDEQH/xAAbAAEAAgMBAQAAAAAAAAAAAAAABgcDBAUCAf/EAEoQAAEDAgMFBQMIBQgLAQAAAAEAAgMEEQUSIQYHEzFBIlFhcYEUMpEjQlJicoKhsRWSk6KyFyQzU2PB0fAIQ1Rzg5Sjs8LS4Rb/xAAZAQEAAwEBAAAAAAAAAAAAAAAAAgMEBQH/xAAsEQEAAgECBAQFBQEAAAAAAAAAAQIDERIEITFBFCJRsTJhcYGREyOh4fBC/9oADAMBAAIRAxEAPwC8UREBERAREQEREBERAREQEREBERAREQEREBERAREQEREBERAREQEREBERAREQEXy6+oCIiAiIgIi16rEYov6SVkf2nNZ+ZQbCLmM2npCbCrpye4Sxk/DMujHKHC7SCO8G4+IQekREBERAREQEREBERAREQEREBeJZQ1pc4hrWgkkkAAAXJJPIAdV7VJ73NpZ6+ujwShPvOAmINg55GfK4j/Vsb2nePTs6hu7Ub+hxfZ8KgNVITYSEPLCe6OJnak87jl1Gq5keHbV1vadL7K12oBdFBYfZjBkH3tVJ6enotnKdsUDBNVSNu550e76z3a5I7jRg7u+7lFcS27rZySZ3MH0Y/kmjwu3tH1JWjHw9rxr2U3zVpybLd2m0Y1/S4v3e0VRH4x2Xs4XtXTe5PHUgdM0D7+szWu+BUe/S8978eW/fxJL/AJrdpdr62M9mql+84yD4PuFbPCT2lVHFR6Oo3fPiVEbYphbmtvbOwSQjzBdmY8+TgtD+UzG8YkczCqfgxtNi4BjnC/055ewD1s0A+asDYTaGrq2SPqhF7OwEF5bkLja5HPLlA5mw/O3Ax3eRkHAw1jIYm3AeGNF9bkxx2s0E9SLnwVMYLTbbC2c1YrucZm67aCXtTYqWX6CoqXW9GtDR6LOzdltBEbw4vmt0fNU2+D2uCj9VjM8pvJPK8+L3H8L2C8QYnMw3ZNI0/Ve9v5FX+Dn1U+Kj0SJ+77aGtOWsxIRRjQhjyMw7+HC1rXfeIK127iaGM/zrFbu624MRv997is+E7yayAjM8Tt+jILn0eO1fzupG2HD8ZByD2artfpd3ibWEo8dHDwVU8PNJ83T5LIzxb4evzRg7lsHdozFDfxkpnfhYLGdw1VB8rhuJ68x78H/Uic6/wXNxvA5aSUxTNseYI1a5v0mnqPy6rXoq+SF2aGR0Z72kt+NufqrfCRMa1lX4mYnSYdaHePjWDPbHi1OZ4SbCQ5Q4/YnZ2Xm2uV3a8Qrd2V2wpcSh41LJmAtmaezJGT817OnXXUG2hKg2B7xmzNNNibGSxyDKXloII/tY7WI8QNO7qortjsXPgU7cVwh5NPcZ2XL2sa4jsv1+UhdpqdQba3s5Zb47UnSWmmSt41hfqLhbF7WxYnRsqYuzfsvYTcxyC2ZhPXmCD1BB0vZd1VpiIiAiIgIiICIiAiIg16+sbDFJK/3YmOe77LWlx/AKlNxUHElxDFqjVwzDN4uvNMR42yehKtDeNNlwiuI/2aUfrMLf71XG76PhbLVDxoZZX3+8+OH8mqVY1mIRtOkTKP4piT6iZ80h7UjiT4dzR4AWHotRfV8XbiNOTk9RbGH0TppWRM96RwaPMm1z4Dn6LXU03U4fxK0yHlDGSPtO7A/dL1DJbbWZSpXdaIdDeHiTaWCLDafRrWAyd5bfstPi4guPp3qu10to8S9oq5pb3D5Db7A7Lf3QFzV5irtro9yW3WERFYrF7ilLXBzSWuabggkEEciCORXhEFnYNiceM0xpaqzamMXZJYXNtM4HfyDm9RqPq11iOHvglfFKMr4zYj8iO8EWIPcQvlBXPglZLGcr43BzT4joe8EaEdxKnm31Iyso4cShFjYNkHUAm2vi192/e8Fnj9u2naf4lfP7lde8eyu1Y27HEfaI56CbtxGMloOtmO7EjPI5hp4lVypxujZ/PZD3QO/GSNSzxE451eYZmLw1P9HrPDLiNI834T2adA5rpY3m3jlb8FdCqHcuzNieNSjkaiw+9NUO/IBW8uQ6YiIgIiICIiAiIgIiII/vBpjJhVc0czTSkeYjc634KtthpOJspK0c45H39Jo5P4SrlqIA9jmOF2vBaR3gix/BUxuWgcaPFcNf70b3C31nsfEfg6EfFSpOlolG0a1mEVREXbcgVk7qKdxgrHMtndla2+guGPI183BVsrG3b1Dm0FcWGzmguaeodwTY/Fqo4j4PwuwfG8x7vaSlaHYhVgEj3GkMHpcF7/QBe4sIwSciKKZ7HuNmnNK256AGVuUnwVeTTue4ve4uc7UucSXHzJ1Kl8u8YvofZX0zHO4fDz37AFsoeI7aOA7ja+vgo2x39Zn+Eq3p6R7uLtTs0+hn4bzma4ZmPtYObe3LoR1Hl3rjKxdtH+0YRR1J1c3KHHrdzC1/77Aq6VuK02rz6q8lYrbkLtbKbMvrp+G05WtGZ77XytvbQdXE8h59y4qsTdiT7LXZP6TKLd/9HJl/eumW01pMwY6xa2ktxuE4VDma2nmqzHcPexkswBHMFzbMuO4LoUlXRz4XWNpIyyJrJbtcCO3ws1xcnuB06qvcM23qoKb2eKQBmuU5QXsDrk5HdNSTre19FJcC+S2fqn/1jnj9Yxw/4rNfHMdZ7x3aKXiekdp7K9Vg7rrQw1lW/wB2Jg18GNdI/wDDKq+U12kqPYNl3dJK3sjx4x1H7BpVnE20pp6q+HrrfX0bv+j5QkYdNUPHaqahzr97Whrf4+IrSXC2FwT2PDqWnIs6OJucf2ju3J++5y7q5boiIiAiIgIiICIiAiIgKn8BHsW11VDqGV8Re3xcQ2Yn9ZkwVwKo987PZK7DMUaDaGURykfQDuIG+rTOEEZ2loOBWTxWsGyOt9knM390hcxTjexh+Wqjmb7s8Y16FzNCf1SxQddrHbdSJcnJXbaYFYW7vSgxB3TKfwhef71XqsTZLs4HXObzJlB8uDGPyJUM/wAOn0Tw/F+VdhF9KK5SsP3tmtfmP0/5r/6VXasXGh7Ps/BE7R0zmm3WznOn/KwVdKnD/wBT85XZe30gUz3WYqIqwxOPZqGZfDO3tN/DOPUKGLJT1Do3tew2cxwc09zgbg/EKy9d1ZqrpbbaJdHafCDS1csNtGuuzxY7tN/A28wVLqI59nJQPmPN/Sdj/wAism29M2voYcRhHaY20oHMNvZwP2H39HErxsl2sDr2nkOKR+xYfzCzWtupEz1iYaIrtvMR0mJQnA8LNTURQD/WOAPg3m4+jQT6KX7ZxjEMeoMMYPkaIe0Tge6LZS1jh3ZWsb/x173dUjKaCoxKo0jiY4NP1WjNI4d50DR43C2dzGGvlbVYtUD5XEJXFnXLC1xsGk6gF2nlG1Z+Kvutp6LuHppXX1WYiIsrSIiICIiAiIgIiICIiAolvV2f9swmpjAu9jeKzqc8XbsPEtDm/eUtQoKhpqr9I7NwTDWSjs1/U/J/Juv5xljyoSppsFEMPxivweUfIVQMtODexaWklg77xEgn+wKjGNYW6mqJIH843EX7282u9WkH1XQ4S+sTVh4mvOLNFT7dfXMeKiikOlQ0lvj2S14HjlsfulQFbuCwTPqI201+LmBZbQgjXNfoBzN9LXWrJXdWYZ8dttokxfCn00z4ZRZzDa/Rw6OHgRqtjZjB/a6uKH5rnXf4Mbq78BbzIVl7W1GHHgU2KVEUdQ9l2vB4ZFrBzg43DGF17B5sbHuNsuxmx8NK+SeGoFRnZlaRls0E3PaaSDezeg5LL4qNk+rR4ed3yQ7ejjAlqmwM9ymbbTlndYu+ADR6FQtSjazYyqp81RNlla9xL3sJNnOdftAgEAk8+XJRdacW3ZEVUZNd06iIisVpxuxxsNlfRy2MVSDYHlny2I8nN082jvUml2cNJh76ON2aSrmcxh+q883fZgYSfEFVVh1LJJKxkIJkc4ZMuhzDW4PS1r36Wur4po5hA18rI5KqONwGU2a5xA0Dy3shxa2+mnisPEeS2sd+30bMHmjSVb7xBxn0ez1EbcTK6ocNckLO12vE2MhGmrWfSVqUFCyCJkMTcrImNY0dzWgAD4BUrs1huPUdZU1bsMjqJ6o9qR00QytvfIwiTRmjdO5jR0UudUbSTMOWLDqXwc6SR/oW5mLBM6tvRYiKsN128Ctqaypw/EWN49O1zszQG+49rHNcG9k6vaQRbS/PRWegIiICIiAiIgIiICIiAiIgrHfVgMgZBitKPl8PeHOsOcObNrbmGu1I+i96xbTQMxWhhxSkFzktKwauAHvNPe6N1/MG/crQliD2lrgHNcCCCLggixBB5ghUhX0tZsvVvmpo3VGGzuu5lz8megLtcjhyDzo4WB1Gk6Xmlt0IXrF40lH4YXPc1rAXOcQGgakk8gB1VnUVF+h6YZIvacQqgWxxN1JIAJbf5sTNC9+g5a+6o/BvmwwO4lHh0z6uTRrGxxtcXnpna5x1+q0k9yjzdtcQwzGTWYvTvtPFw8rdWxxOLZA2A3yktI1bfU5rm+qvzcRvjSOirFg2TrLP/IdiVfO6pxGpiidKczzczSDwDW2YABoAHWAAUmrsTpsJohh+GODnm/FmBBdc+84vboZDyFvdA6WC2qvGMGxP5Q4m6O/zHzcJoPdw6gWH3dFqObs/RfKS1rKjLyYJGz3Pdw4Br97RQx/p1525/JK/6k8qutsDDNLh1SKjM6F7XCPMSSRkcH5b/Nva3iHKrQdFa2xu8RuKsruDDwoaZjWx3tndmZLcuaNGjsNAaL9degqlvILXw9t02llz12xWBERa2ZON0kANbI4i+SE28CXsH5XXvEdlMVNXJOwOzOe7K9szG2YSbNF3AhtrC1uiz7qCI21k55Rxs+AEjz/CFHdj/wD9HiFI2pp8RjDHOcAJQ3PdpsTfgO0vfr0XPy5ZpknRux44vjjVNMPwfGn2ElW2JvUnhyP9A1mv6wWvtPvGpcGidH7Q+urD80vzZXf2mXsxNH0R2jp5jhT7r8dquzV4uAw8wx8zgR4xtbG0qQbIbjqGie2WUuqpW6gyANja4cnNiF9ftF3hZZrZJt/TRWkVYtzmy07BPidaP5zXnNYixbETmuR83M4g5egazyVloirTEREBERAREQEREBERAREQF8c0EWOoK+og0aLA6eFxfDTwxOdzcyNjHHzLQCVs1FMyRpZI1r2u5tcA5p8wdCsqIIpiG6vCpjd9DCP92HQ/9otTCd1uF0zw+KijzDUF5fNY944rnWPiFK0QUzuYZ8tjjO6QfxVYUPbyHkptukAbi+NwnrM4+gnnH/mFCy22ndot/B9/sxcV2fERFuY05wGTg4BiU3IuZK0Hx4IY3956lG5uk4eCUgI95r3/AK8sjh+BChm1Uog2TI5Gpe0ed58/8EatDZCh4OH0kRFjHTxNPmI2g/jdcfNOt5dXFGlIddERVLBERAREQEREBERAREQEREBERAREQEREBERBS+DVTaLbCqido2tbZp5DO9kcwPq5r2+ZXL2vwd1NWSxkWaXF7D0LHkkW8tR5tKlO+fYKap4WIUIcamltdrffcxrs7XR25vY65tzIOmoAPJwnelh2Jwthxdvs9RHpxAHBhPIlrmgmO9tWuGXxPS/Bl/Ttz6Kc2PfHJE1t4ZhklRK2GJuZ7zYdwHVx7mjmSpY+i2fiGd+JB7foiVjz+rEzMtSXetTRXpcAoXzzP0D8jrfaLdZH2+tlAWq/FViPKzV4a2vN63qMbPUYXgUBzWex0tubWBuRpNuvD4rz4WPVXMAq63Z7upaaSTEMRfxa6ove5DuEHcxcaF5sBpoALDS6sZc7q3iIiAiIgIiICIiAiIgIiICIiAiIgIiICIiAiIgKO49u9w+tdnqaSN7zzeM0ch83xkE+pUiRBCKfcvhDDcUYcR9KSd4/VL7H1Urw3B4KZuSnhjhb9GNjYwfEhoFytxEBERAREQEREBERAREQEREBERBzqvaOlieWS1MEbxa7XyxscLi4u1zrjRYRtdQnQVtN+2i/9lDsPwmGo2ixETwxzBsFOQJGNkAJY0XAcDYqWTbD4e5paaGlsR0hiB9CG3CDtseCAQbg6gjUEd4K+qAbsQYKjEqBri6CjnbwQSXZGytc4xgnoC0epPepDPt7hzH8N9dTNcDYgys0PcTewPmg7yLxBO17Q5jg5rhcOaQ5pHeCNCFxa3bvD4XmOWtp2PBsWmRlwe5wB0Pmg7qLShxmB8JnZPE6EAkyB7DGAOZL72FvNRfY3bdlRNWRzVULrVjo6ZueJpdFlZlyAWMguTrrfvQTVFyMW2uo6V2SoqoYnfRe9rXW78t72Wem2gppGMkjqIXMkeGMcJGFrpDyjab6v+rzQdBFoVeP00QkMtRCwRZRJmkY3IXC7Q+57JI1APPovlJtBTSwGojnjdCL3kDm8MWNjd50Fig6CxzztYxz3kNawFzieQAFyT6LkUW21BM8RxVtO95Ng1srCSe5ovr6LNtXSPloqiOMEudG6wHMm18o87W9V7Eazo8mdIcKl2rray7qGkYIrkCSd5bmsbaMbr+fx0XupxnFIAXy0kEzG6u4L3h4HfZ1yfQFedgdpqZ1HFCZGRyRNyOY4hhJBOrb+9fnp3qYAq68xW2m1VWN0a7nPwDHoqyETRE2JsQfea4c2ut5j0IXGxDbYmZ1PQwGqlb75BDYmHl2n9dfIeN9Fzcbw/8ARVFWSQyOvUvGQWDeGXlwOW3cwmx+qFI9ksDbSUkcYADi0OkPUvIBN/LkPABJilfN1jsRNp8v5c32rGLZuDRn6uaTN5XvZZMI21zTimq4XUs590OOZj/sP8enQ8gSdFJ1HNvcEbUUcht8pA0yRu+cC0ZiAfEC3nY9AvK2radJh7MWrGsSz7QbRmmnpYhGH+1SZCS62XtMFwLG/v8AhyXcVZ12KmpGCzO1c6azj3ubJExx9S2/qrMXmSm2I+/u9pbdM/b2ERFUsEREBERBVns9W/aHEBRTQxOENPmMsbpQW5G2DQ1wsbqQvwjGnCxxCkZf5zaZxcPEB0lr+aYNg0zMcrqh0ZEMsMDWP0s5zWtDgBe+nkpkgrHaDZwUNJBRRTSOfilaxlVUE2lkD8zpTce7cNsB3E87kme0WztNDCIY6eJsYFsmRtiPG47R8Tclc/bfZ19ZTt4Dgyop5WTwOd7vFjJsHfVIJHqtCLbqdrcs2FVwmGhbGyOWIu+rMHhuXxNkHKoMPdTV+IYbSHhx1FH7RA0EhsEzy6F2T6LS6zrDlbRYtlNoYcOpIqaqw+ppXRNDZHindNE940dJxog7NmOuveulhezlZM6srZyKWqqouDA1pDzTRtBLMzhcOcXkOda409Bkwva+qhhZFW4fWGZjQ174WMqI5CBbiNexwtm52IFroPOyFLQTVFXPRTxyRVDWCamDA1jXi44jonAEFwve7QDrzXF2fiip48bqGwxF9JVVD4jkYSwsga5obp2QD0C7OAYdNPismIvpnUkfswga2TIJpncQPMsjGE5QAA0Am+gWthVFNT1VfTT0cssGIVDniaMxmIRyxhjhLdwc2wB6H8rh0d3WzEMVDDM5jZJ6mNs00zwHyPfK0PN3nWwzWt4d5K4232z0UNZhtRC0RGTEIGytb2WSOBcWSOaNC9ozjNzs8g8gtzAv0lh8TaUUra+CLswzRzRRScIHstlZKQLgaXabWAXI2tbWS1WGT1TGU7BXwMip2vEr7klzpZZAA24DAA1t7BzrlBt4Ns9FU49ick7RI2A0xZG4BzOI+nA4hadC5rWkC/LOVh2lngOMR0s8L3UtLAJxBDBJMx9RI8tD5YoWG7WtGlxa/mpLs5hUseJ4nM9hbHO6mMbtLPyQFrrWN9DprZY9pMJqIq2PEaOMTObEYZ4MwY6WHNna6NztOI119DzBtdBq4xjGH1UBgno6pzCLAew1YLe4sPC7JHQhZdhccdHhjXV7nx8B7ouJM18T3sa60T3NeAblpaLnqD1Xuo22qHsLKXDKwzEWbxmNgha7vklL7Fo7m3JWcbKzPws0lROZp3Nu6V1yOLmzi3XIDZvLkF7XTXm8nXTk3a/ZSiq/lJIWOLxfO27HOBFwS5hBPquQ7dwI9aOrqKc9BmzM9WixPqStXA9tPY4202IxyQviAYJMpdG9rdAbtvc2sLi4Nr+C6c+8uhA7EjpXdGMZIXE9wzAD8Vo0y15R0/MKdcc856/iUM2gxeomo6mlqbOmopY3Fw0zsJdHcgADm5pvYaOGmhVq0FSJIo5G6texrh5EAhQ/ZbZ587quprIiz23siI+8I/HqDbLbkezfqsOH11RhF4KiN89KCeHMwZiwE3yvb0H5a2uNB7kiLeWvWP8ASjSZr5p6T/oT1c7aOpEdJO93JsT/AI5SAPU2HquSd5WH2v7R6ZJc3lbKortNtX7aYmPZNT0L5AHylhvJbUDTQD49/SyhTDaZ5wnfLXTlLWo6cshwW/zqh7vR08ZH4WPqraUA25lZE/DZI2l0UMmYcMZxw2mEjLbnoNF0f5TKb+qqf2R/xU8kWyRExHr7o0mtJmJn09kuRRE7zKb+qqf2R/xUsjfcA94v8VntS1esLotFuj0iIopCIiAiIgJZEQEREBfHNBBBFwdD5L6iCFYZsxX4ewwUM9NJThzjHHUMlD4g5xdkEkR7bQSeYutqj2VqJqqKrxCeOR1PmMMMLHMhje4ZTI4vJdI+2gvYDopWiAiIgWREQfC2/NeWQtbyaB5ABe0QEREGP2Zl75W377C/xXmso2TMdHK0PY8WLTqCP89VmRNRho6NkMbY42hjGCzWjkB/nqsyIgIiICIiAiIgIiICIiAiIgIiICIiAiIgIiICIiAiIgIiICIiAiIgIiIP/9k="/>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Clr>
                <a:srgbClr val="000000"/>
              </a:buClr>
              <a:buSzPct val="100000"/>
              <a:buFont typeface="Times New Roman" panose="02020603050405020304" pitchFamily="18" charset="0"/>
              <a:buNone/>
            </a:pPr>
            <a:endParaRPr lang="en-US" altLang="en-US"/>
          </a:p>
        </p:txBody>
      </p:sp>
      <p:sp>
        <p:nvSpPr>
          <p:cNvPr id="7171" name="AutoShape 6" descr="data:image/jpeg;base64,/9j/4AAQSkZJRgABAQAAAQABAAD/2wCEAAkGBhMREBQSERIVExUSFhkYFxcYGRUTFBcVGBUWFhkVFRQXHCYgGBojGRcXIi8gJCgpLCwsFh4yNTAtNScrLCkBCQoKDgwOGg8PGjMlHyI1KSo0LSwpNSopLCosKSwpLCwvLCwwLSksLCksLCwsLCw0LCksLCwpLCwsKSwsLCwpLP/AABEIAO0A1QMBIgACEQEDEQH/xAAbAAEAAgMBAQAAAAAAAAAAAAAABgcDBAUCAf/EAEoQAAEDAgMFBQMIBQgLAQAAAAEAAgMEEQUSIQYHEzFBIlFhcYEUMpEjQlJicoKhsRWSk6KyFyQzU2PB0fAIQ1Rzg5Sjs8LS4Rb/xAAZAQEAAwEBAAAAAAAAAAAAAAAAAgMEBQH/xAAsEQEAAgECBAQFBQEAAAAAAAAAAQIDERIEITFBFCJRsTJhcYGREyOh4fBC/9oADAMBAAIRAxEAPwC8UREBERAREQEREBERAREQEREBERAREQEREBERAREQEREBERAREQEREBERAREQEXy6+oCIiAiIgIi16rEYov6SVkf2nNZ+ZQbCLmM2npCbCrpye4Sxk/DMujHKHC7SCO8G4+IQekREBERAREQEREBERAREQEREBeJZQ1pc4hrWgkkkAAAXJJPIAdV7VJ73NpZ6+ujwShPvOAmINg55GfK4j/Vsb2nePTs6hu7Ub+hxfZ8KgNVITYSEPLCe6OJnak87jl1Gq5keHbV1vadL7K12oBdFBYfZjBkH3tVJ6enotnKdsUDBNVSNu550e76z3a5I7jRg7u+7lFcS27rZySZ3MH0Y/kmjwu3tH1JWjHw9rxr2U3zVpybLd2m0Y1/S4v3e0VRH4x2Xs4XtXTe5PHUgdM0D7+szWu+BUe/S8978eW/fxJL/AJrdpdr62M9mql+84yD4PuFbPCT2lVHFR6Oo3fPiVEbYphbmtvbOwSQjzBdmY8+TgtD+UzG8YkczCqfgxtNi4BjnC/055ewD1s0A+asDYTaGrq2SPqhF7OwEF5bkLja5HPLlA5mw/O3Ax3eRkHAw1jIYm3AeGNF9bkxx2s0E9SLnwVMYLTbbC2c1YrucZm67aCXtTYqWX6CoqXW9GtDR6LOzdltBEbw4vmt0fNU2+D2uCj9VjM8pvJPK8+L3H8L2C8QYnMw3ZNI0/Ve9v5FX+Dn1U+Kj0SJ+77aGtOWsxIRRjQhjyMw7+HC1rXfeIK127iaGM/zrFbu624MRv997is+E7yayAjM8Tt+jILn0eO1fzupG2HD8ZByD2artfpd3ibWEo8dHDwVU8PNJ83T5LIzxb4evzRg7lsHdozFDfxkpnfhYLGdw1VB8rhuJ68x78H/Uic6/wXNxvA5aSUxTNseYI1a5v0mnqPy6rXoq+SF2aGR0Z72kt+NufqrfCRMa1lX4mYnSYdaHePjWDPbHi1OZ4SbCQ5Q4/YnZ2Xm2uV3a8Qrd2V2wpcSh41LJmAtmaezJGT817OnXXUG2hKg2B7xmzNNNibGSxyDKXloII/tY7WI8QNO7qortjsXPgU7cVwh5NPcZ2XL2sa4jsv1+UhdpqdQba3s5Zb47UnSWmmSt41hfqLhbF7WxYnRsqYuzfsvYTcxyC2ZhPXmCD1BB0vZd1VpiIiAiIgIiICIiAiIg16+sbDFJK/3YmOe77LWlx/AKlNxUHElxDFqjVwzDN4uvNMR42yehKtDeNNlwiuI/2aUfrMLf71XG76PhbLVDxoZZX3+8+OH8mqVY1mIRtOkTKP4piT6iZ80h7UjiT4dzR4AWHotRfV8XbiNOTk9RbGH0TppWRM96RwaPMm1z4Dn6LXU03U4fxK0yHlDGSPtO7A/dL1DJbbWZSpXdaIdDeHiTaWCLDafRrWAyd5bfstPi4guPp3qu10to8S9oq5pb3D5Db7A7Lf3QFzV5irtro9yW3WERFYrF7ilLXBzSWuabggkEEciCORXhEFnYNiceM0xpaqzamMXZJYXNtM4HfyDm9RqPq11iOHvglfFKMr4zYj8iO8EWIPcQvlBXPglZLGcr43BzT4joe8EaEdxKnm31Iyso4cShFjYNkHUAm2vi192/e8Fnj9u2naf4lfP7lde8eyu1Y27HEfaI56CbtxGMloOtmO7EjPI5hp4lVypxujZ/PZD3QO/GSNSzxE451eYZmLw1P9HrPDLiNI834T2adA5rpY3m3jlb8FdCqHcuzNieNSjkaiw+9NUO/IBW8uQ6YiIgIiICIiAiIgIiII/vBpjJhVc0czTSkeYjc634KtthpOJspK0c45H39Jo5P4SrlqIA9jmOF2vBaR3gix/BUxuWgcaPFcNf70b3C31nsfEfg6EfFSpOlolG0a1mEVREXbcgVk7qKdxgrHMtndla2+guGPI183BVsrG3b1Dm0FcWGzmguaeodwTY/Fqo4j4PwuwfG8x7vaSlaHYhVgEj3GkMHpcF7/QBe4sIwSciKKZ7HuNmnNK256AGVuUnwVeTTue4ve4uc7UucSXHzJ1Kl8u8YvofZX0zHO4fDz37AFsoeI7aOA7ja+vgo2x39Zn+Eq3p6R7uLtTs0+hn4bzma4ZmPtYObe3LoR1Hl3rjKxdtH+0YRR1J1c3KHHrdzC1/77Aq6VuK02rz6q8lYrbkLtbKbMvrp+G05WtGZ77XytvbQdXE8h59y4qsTdiT7LXZP6TKLd/9HJl/eumW01pMwY6xa2ktxuE4VDma2nmqzHcPexkswBHMFzbMuO4LoUlXRz4XWNpIyyJrJbtcCO3ws1xcnuB06qvcM23qoKb2eKQBmuU5QXsDrk5HdNSTre19FJcC+S2fqn/1jnj9Yxw/4rNfHMdZ7x3aKXiekdp7K9Vg7rrQw1lW/wB2Jg18GNdI/wDDKq+U12kqPYNl3dJK3sjx4x1H7BpVnE20pp6q+HrrfX0bv+j5QkYdNUPHaqahzr97Whrf4+IrSXC2FwT2PDqWnIs6OJucf2ju3J++5y7q5boiIiAiIgIiICIiAiIgKn8BHsW11VDqGV8Re3xcQ2Yn9ZkwVwKo987PZK7DMUaDaGURykfQDuIG+rTOEEZ2loOBWTxWsGyOt9knM390hcxTjexh+Wqjmb7s8Y16FzNCf1SxQddrHbdSJcnJXbaYFYW7vSgxB3TKfwhef71XqsTZLs4HXObzJlB8uDGPyJUM/wAOn0Tw/F+VdhF9KK5SsP3tmtfmP0/5r/6VXasXGh7Ps/BE7R0zmm3WznOn/KwVdKnD/wBT85XZe30gUz3WYqIqwxOPZqGZfDO3tN/DOPUKGLJT1Do3tew2cxwc09zgbg/EKy9d1ZqrpbbaJdHafCDS1csNtGuuzxY7tN/A28wVLqI59nJQPmPN/Sdj/wAism29M2voYcRhHaY20oHMNvZwP2H39HErxsl2sDr2nkOKR+xYfzCzWtupEz1iYaIrtvMR0mJQnA8LNTURQD/WOAPg3m4+jQT6KX7ZxjEMeoMMYPkaIe0Tge6LZS1jh3ZWsb/x173dUjKaCoxKo0jiY4NP1WjNI4d50DR43C2dzGGvlbVYtUD5XEJXFnXLC1xsGk6gF2nlG1Z+Kvutp6LuHppXX1WYiIsrSIiICIiAiIgIiICIiAolvV2f9swmpjAu9jeKzqc8XbsPEtDm/eUtQoKhpqr9I7NwTDWSjs1/U/J/Juv5xljyoSppsFEMPxivweUfIVQMtODexaWklg77xEgn+wKjGNYW6mqJIH843EX7282u9WkH1XQ4S+sTVh4mvOLNFT7dfXMeKiikOlQ0lvj2S14HjlsfulQFbuCwTPqI201+LmBZbQgjXNfoBzN9LXWrJXdWYZ8dttokxfCn00z4ZRZzDa/Rw6OHgRqtjZjB/a6uKH5rnXf4Mbq78BbzIVl7W1GHHgU2KVEUdQ9l2vB4ZFrBzg43DGF17B5sbHuNsuxmx8NK+SeGoFRnZlaRls0E3PaaSDezeg5LL4qNk+rR4ed3yQ7ejjAlqmwM9ymbbTlndYu+ADR6FQtSjazYyqp81RNlla9xL3sJNnOdftAgEAk8+XJRdacW3ZEVUZNd06iIisVpxuxxsNlfRy2MVSDYHlny2I8nN082jvUml2cNJh76ON2aSrmcxh+q883fZgYSfEFVVh1LJJKxkIJkc4ZMuhzDW4PS1r36Wur4po5hA18rI5KqONwGU2a5xA0Dy3shxa2+mnisPEeS2sd+30bMHmjSVb7xBxn0ez1EbcTK6ocNckLO12vE2MhGmrWfSVqUFCyCJkMTcrImNY0dzWgAD4BUrs1huPUdZU1bsMjqJ6o9qR00QytvfIwiTRmjdO5jR0UudUbSTMOWLDqXwc6SR/oW5mLBM6tvRYiKsN128Ctqaypw/EWN49O1zszQG+49rHNcG9k6vaQRbS/PRWegIiICIiAiIgIiICIiAiIgrHfVgMgZBitKPl8PeHOsOcObNrbmGu1I+i96xbTQMxWhhxSkFzktKwauAHvNPe6N1/MG/crQliD2lrgHNcCCCLggixBB5ghUhX0tZsvVvmpo3VGGzuu5lz8megLtcjhyDzo4WB1Gk6Xmlt0IXrF40lH4YXPc1rAXOcQGgakk8gB1VnUVF+h6YZIvacQqgWxxN1JIAJbf5sTNC9+g5a+6o/BvmwwO4lHh0z6uTRrGxxtcXnpna5x1+q0k9yjzdtcQwzGTWYvTvtPFw8rdWxxOLZA2A3yktI1bfU5rm+qvzcRvjSOirFg2TrLP/IdiVfO6pxGpiidKczzczSDwDW2YABoAHWAAUmrsTpsJohh+GODnm/FmBBdc+84vboZDyFvdA6WC2qvGMGxP5Q4m6O/zHzcJoPdw6gWH3dFqObs/RfKS1rKjLyYJGz3Pdw4Br97RQx/p1525/JK/6k8qutsDDNLh1SKjM6F7XCPMSSRkcH5b/Nva3iHKrQdFa2xu8RuKsruDDwoaZjWx3tndmZLcuaNGjsNAaL9degqlvILXw9t02llz12xWBERa2ZON0kANbI4i+SE28CXsH5XXvEdlMVNXJOwOzOe7K9szG2YSbNF3AhtrC1uiz7qCI21k55Rxs+AEjz/CFHdj/wD9HiFI2pp8RjDHOcAJQ3PdpsTfgO0vfr0XPy5ZpknRux44vjjVNMPwfGn2ElW2JvUnhyP9A1mv6wWvtPvGpcGidH7Q+urD80vzZXf2mXsxNH0R2jp5jhT7r8dquzV4uAw8wx8zgR4xtbG0qQbIbjqGie2WUuqpW6gyANja4cnNiF9ftF3hZZrZJt/TRWkVYtzmy07BPidaP5zXnNYixbETmuR83M4g5egazyVloirTEREBERAREQEREBERAREQF8c0EWOoK+og0aLA6eFxfDTwxOdzcyNjHHzLQCVs1FMyRpZI1r2u5tcA5p8wdCsqIIpiG6vCpjd9DCP92HQ/9otTCd1uF0zw+KijzDUF5fNY944rnWPiFK0QUzuYZ8tjjO6QfxVYUPbyHkptukAbi+NwnrM4+gnnH/mFCy22ndot/B9/sxcV2fERFuY05wGTg4BiU3IuZK0Hx4IY3956lG5uk4eCUgI95r3/AK8sjh+BChm1Uog2TI5Gpe0ed58/8EatDZCh4OH0kRFjHTxNPmI2g/jdcfNOt5dXFGlIddERVLBERAREQEREBERAREQEREBERAREQEREBERBS+DVTaLbCqido2tbZp5DO9kcwPq5r2+ZXL2vwd1NWSxkWaXF7D0LHkkW8tR5tKlO+fYKap4WIUIcamltdrffcxrs7XR25vY65tzIOmoAPJwnelh2Jwthxdvs9RHpxAHBhPIlrmgmO9tWuGXxPS/Bl/Ttz6Kc2PfHJE1t4ZhklRK2GJuZ7zYdwHVx7mjmSpY+i2fiGd+JB7foiVjz+rEzMtSXetTRXpcAoXzzP0D8jrfaLdZH2+tlAWq/FViPKzV4a2vN63qMbPUYXgUBzWex0tubWBuRpNuvD4rz4WPVXMAq63Z7upaaSTEMRfxa6ove5DuEHcxcaF5sBpoALDS6sZc7q3iIiAiIgIiICIiAiIgIiICIiAiIgIiICIiAiIgKO49u9w+tdnqaSN7zzeM0ch83xkE+pUiRBCKfcvhDDcUYcR9KSd4/VL7H1Urw3B4KZuSnhjhb9GNjYwfEhoFytxEBERAREQEREBERAREQEREBERBzqvaOlieWS1MEbxa7XyxscLi4u1zrjRYRtdQnQVtN+2i/9lDsPwmGo2ixETwxzBsFOQJGNkAJY0XAcDYqWTbD4e5paaGlsR0hiB9CG3CDtseCAQbg6gjUEd4K+qAbsQYKjEqBri6CjnbwQSXZGytc4xgnoC0epPepDPt7hzH8N9dTNcDYgys0PcTewPmg7yLxBO17Q5jg5rhcOaQ5pHeCNCFxa3bvD4XmOWtp2PBsWmRlwe5wB0Pmg7qLShxmB8JnZPE6EAkyB7DGAOZL72FvNRfY3bdlRNWRzVULrVjo6ZueJpdFlZlyAWMguTrrfvQTVFyMW2uo6V2SoqoYnfRe9rXW78t72Wem2gppGMkjqIXMkeGMcJGFrpDyjab6v+rzQdBFoVeP00QkMtRCwRZRJmkY3IXC7Q+57JI1APPovlJtBTSwGojnjdCL3kDm8MWNjd50Fig6CxzztYxz3kNawFzieQAFyT6LkUW21BM8RxVtO95Ng1srCSe5ovr6LNtXSPloqiOMEudG6wHMm18o87W9V7Eazo8mdIcKl2rray7qGkYIrkCSd5bmsbaMbr+fx0XupxnFIAXy0kEzG6u4L3h4HfZ1yfQFedgdpqZ1HFCZGRyRNyOY4hhJBOrb+9fnp3qYAq68xW2m1VWN0a7nPwDHoqyETRE2JsQfea4c2ut5j0IXGxDbYmZ1PQwGqlb75BDYmHl2n9dfIeN9Fzcbw/8ARVFWSQyOvUvGQWDeGXlwOW3cwmx+qFI9ksDbSUkcYADi0OkPUvIBN/LkPABJilfN1jsRNp8v5c32rGLZuDRn6uaTN5XvZZMI21zTimq4XUs590OOZj/sP8enQ8gSdFJ1HNvcEbUUcht8pA0yRu+cC0ZiAfEC3nY9AvK2radJh7MWrGsSz7QbRmmnpYhGH+1SZCS62XtMFwLG/v8AhyXcVZ12KmpGCzO1c6azj3ubJExx9S2/qrMXmSm2I+/u9pbdM/b2ERFUsEREBERBVns9W/aHEBRTQxOENPmMsbpQW5G2DQ1wsbqQvwjGnCxxCkZf5zaZxcPEB0lr+aYNg0zMcrqh0ZEMsMDWP0s5zWtDgBe+nkpkgrHaDZwUNJBRRTSOfilaxlVUE2lkD8zpTce7cNsB3E87kme0WztNDCIY6eJsYFsmRtiPG47R8Tclc/bfZ19ZTt4Dgyop5WTwOd7vFjJsHfVIJHqtCLbqdrcs2FVwmGhbGyOWIu+rMHhuXxNkHKoMPdTV+IYbSHhx1FH7RA0EhsEzy6F2T6LS6zrDlbRYtlNoYcOpIqaqw+ppXRNDZHindNE940dJxog7NmOuveulhezlZM6srZyKWqqouDA1pDzTRtBLMzhcOcXkOda409Bkwva+qhhZFW4fWGZjQ174WMqI5CBbiNexwtm52IFroPOyFLQTVFXPRTxyRVDWCamDA1jXi44jonAEFwve7QDrzXF2fiip48bqGwxF9JVVD4jkYSwsga5obp2QD0C7OAYdNPismIvpnUkfswga2TIJpncQPMsjGE5QAA0Am+gWthVFNT1VfTT0cssGIVDniaMxmIRyxhjhLdwc2wB6H8rh0d3WzEMVDDM5jZJ6mNs00zwHyPfK0PN3nWwzWt4d5K4232z0UNZhtRC0RGTEIGytb2WSOBcWSOaNC9ozjNzs8g8gtzAv0lh8TaUUra+CLswzRzRRScIHstlZKQLgaXabWAXI2tbWS1WGT1TGU7BXwMip2vEr7klzpZZAA24DAA1t7BzrlBt4Ns9FU49ick7RI2A0xZG4BzOI+nA4hadC5rWkC/LOVh2lngOMR0s8L3UtLAJxBDBJMx9RI8tD5YoWG7WtGlxa/mpLs5hUseJ4nM9hbHO6mMbtLPyQFrrWN9DprZY9pMJqIq2PEaOMTObEYZ4MwY6WHNna6NztOI119DzBtdBq4xjGH1UBgno6pzCLAew1YLe4sPC7JHQhZdhccdHhjXV7nx8B7ouJM18T3sa60T3NeAblpaLnqD1Xuo22qHsLKXDKwzEWbxmNgha7vklL7Fo7m3JWcbKzPws0lROZp3Nu6V1yOLmzi3XIDZvLkF7XTXm8nXTk3a/ZSiq/lJIWOLxfO27HOBFwS5hBPquQ7dwI9aOrqKc9BmzM9WixPqStXA9tPY4202IxyQviAYJMpdG9rdAbtvc2sLi4Nr+C6c+8uhA7EjpXdGMZIXE9wzAD8Vo0y15R0/MKdcc856/iUM2gxeomo6mlqbOmopY3Fw0zsJdHcgADm5pvYaOGmhVq0FSJIo5G6texrh5EAhQ/ZbZ587quprIiz23siI+8I/HqDbLbkezfqsOH11RhF4KiN89KCeHMwZiwE3yvb0H5a2uNB7kiLeWvWP8ASjSZr5p6T/oT1c7aOpEdJO93JsT/AI5SAPU2HquSd5WH2v7R6ZJc3lbKortNtX7aYmPZNT0L5AHylhvJbUDTQD49/SyhTDaZ5wnfLXTlLWo6cshwW/zqh7vR08ZH4WPqraUA25lZE/DZI2l0UMmYcMZxw2mEjLbnoNF0f5TKb+qqf2R/xU8kWyRExHr7o0mtJmJn09kuRRE7zKb+qqf2R/xUsjfcA94v8VntS1esLotFuj0iIopCIiAiIgJZEQEREBfHNBBBFwdD5L6iCFYZsxX4ewwUM9NJThzjHHUMlD4g5xdkEkR7bQSeYutqj2VqJqqKrxCeOR1PmMMMLHMhje4ZTI4vJdI+2gvYDopWiAiIgWREQfC2/NeWQtbyaB5ABe0QEREGP2Zl75W377C/xXmso2TMdHK0PY8WLTqCP89VmRNRho6NkMbY42hjGCzWjkB/nqsyIgIiICIiAiIgIiICIiAiIgIiICIiAiIgIiICIiAiIgIiICIiAiIgIiIP/9k="/>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Clr>
                <a:srgbClr val="000000"/>
              </a:buClr>
              <a:buSzPct val="100000"/>
              <a:buFont typeface="Times New Roman" panose="02020603050405020304" pitchFamily="18" charset="0"/>
              <a:buNone/>
            </a:pPr>
            <a:endParaRPr lang="en-US" altLang="en-US"/>
          </a:p>
        </p:txBody>
      </p:sp>
      <p:sp>
        <p:nvSpPr>
          <p:cNvPr id="7172" name="AutoShape 8" descr="https://encrypted-tbn2.gstatic.com/images?q=tbn:ANd9GcSYuGtqY3luHbiT80MIUCnEK6Hqv4ubuhlJ2-dcwK8Tzt_anae8"/>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Clr>
                <a:srgbClr val="000000"/>
              </a:buClr>
              <a:buSzPct val="100000"/>
              <a:buFont typeface="Times New Roman" panose="02020603050405020304" pitchFamily="18" charset="0"/>
              <a:buNone/>
            </a:pPr>
            <a:endParaRPr lang="en-US" altLang="en-US"/>
          </a:p>
        </p:txBody>
      </p:sp>
      <p:sp>
        <p:nvSpPr>
          <p:cNvPr id="174" name="Title 1"/>
          <p:cNvSpPr txBox="1">
            <a:spLocks/>
          </p:cNvSpPr>
          <p:nvPr/>
        </p:nvSpPr>
        <p:spPr>
          <a:xfrm>
            <a:off x="1142976" y="198925"/>
            <a:ext cx="7072362" cy="722312"/>
          </a:xfrm>
          <a:prstGeom prst="rect">
            <a:avLst/>
          </a:prstGeom>
        </p:spPr>
        <p:txBody>
          <a:bodyPr>
            <a:normAutofit fontScale="97500"/>
          </a:bodyPr>
          <a:lstStyle/>
          <a:p>
            <a:pPr algn="ctr" eaLnBrk="1" hangingPunct="1">
              <a:defRPr/>
            </a:pPr>
            <a:r>
              <a:rPr lang="en-US" altLang="en-US" sz="2900" dirty="0">
                <a:latin typeface="+mj-lt"/>
                <a:ea typeface="+mj-ea"/>
                <a:cs typeface="+mj-cs"/>
              </a:rPr>
              <a:t>Model Execution </a:t>
            </a:r>
            <a:r>
              <a:rPr lang="en-US" altLang="en-US" sz="2900" dirty="0" smtClean="0">
                <a:latin typeface="+mj-lt"/>
                <a:ea typeface="+mj-ea"/>
                <a:cs typeface="+mj-cs"/>
              </a:rPr>
              <a:t>Environment Prototype</a:t>
            </a:r>
            <a:endParaRPr lang="en-GB" altLang="en-US" sz="2900" dirty="0">
              <a:latin typeface="+mj-lt"/>
              <a:ea typeface="+mj-ea"/>
              <a:cs typeface="+mj-cs"/>
            </a:endParaRPr>
          </a:p>
        </p:txBody>
      </p:sp>
      <p:sp>
        <p:nvSpPr>
          <p:cNvPr id="7175" name="Rectangle 3"/>
          <p:cNvSpPr>
            <a:spLocks noChangeArrowheads="1"/>
          </p:cNvSpPr>
          <p:nvPr/>
        </p:nvSpPr>
        <p:spPr bwMode="auto">
          <a:xfrm>
            <a:off x="395536" y="1196758"/>
            <a:ext cx="8137599" cy="4700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936" tIns="41469" rIns="82936" bIns="41469" anchor="ctr">
            <a:spAutoFit/>
          </a:bodyPr>
          <a:lstStyle>
            <a:lvl1pPr marL="241300" indent="-241300">
              <a:defRPr sz="2400">
                <a:solidFill>
                  <a:schemeClr val="bg1"/>
                </a:solidFill>
                <a:latin typeface="Calibri" panose="020F0502020204030204" pitchFamily="34" charset="0"/>
                <a:cs typeface="Arial" panose="020B0604020202020204" pitchFamily="34" charset="0"/>
              </a:defRPr>
            </a:lvl1pPr>
            <a:lvl2pPr>
              <a:defRPr sz="2400">
                <a:solidFill>
                  <a:schemeClr val="bg1"/>
                </a:solidFill>
                <a:latin typeface="Calibri" panose="020F0502020204030204" pitchFamily="34" charset="0"/>
                <a:cs typeface="Arial" panose="020B0604020202020204" pitchFamily="34" charset="0"/>
              </a:defRPr>
            </a:lvl2pPr>
            <a:lvl3pPr>
              <a:defRPr sz="2400">
                <a:solidFill>
                  <a:schemeClr val="bg1"/>
                </a:solidFill>
                <a:latin typeface="Calibri" panose="020F0502020204030204" pitchFamily="34" charset="0"/>
                <a:cs typeface="Arial" panose="020B0604020202020204" pitchFamily="34" charset="0"/>
              </a:defRPr>
            </a:lvl3pPr>
            <a:lvl4pPr>
              <a:defRPr sz="2400">
                <a:solidFill>
                  <a:schemeClr val="bg1"/>
                </a:solidFill>
                <a:latin typeface="Calibri" panose="020F0502020204030204" pitchFamily="34" charset="0"/>
                <a:cs typeface="Arial" panose="020B0604020202020204" pitchFamily="34" charset="0"/>
              </a:defRPr>
            </a:lvl4pPr>
            <a:lvl5pPr>
              <a:defRPr sz="2400">
                <a:solidFill>
                  <a:schemeClr val="bg1"/>
                </a:solidFill>
                <a:latin typeface="Calibri" panose="020F0502020204030204" pitchFamily="34" charset="0"/>
                <a:cs typeface="Arial" panose="020B0604020202020204" pitchFamily="34" charset="0"/>
              </a:defRPr>
            </a:lvl5pPr>
            <a:lvl6pPr marL="2514600" indent="-228600" defTabSz="449263" eaLnBrk="0" fontAlgn="base" hangingPunct="0">
              <a:spcBef>
                <a:spcPct val="0"/>
              </a:spcBef>
              <a:spcAft>
                <a:spcPct val="0"/>
              </a:spcAft>
              <a:defRPr sz="2400">
                <a:solidFill>
                  <a:schemeClr val="bg1"/>
                </a:solidFill>
                <a:latin typeface="Calibri" panose="020F0502020204030204" pitchFamily="34" charset="0"/>
                <a:cs typeface="Arial" panose="020B0604020202020204" pitchFamily="34" charset="0"/>
              </a:defRPr>
            </a:lvl6pPr>
            <a:lvl7pPr marL="2971800" indent="-228600" defTabSz="449263" eaLnBrk="0" fontAlgn="base" hangingPunct="0">
              <a:spcBef>
                <a:spcPct val="0"/>
              </a:spcBef>
              <a:spcAft>
                <a:spcPct val="0"/>
              </a:spcAft>
              <a:defRPr sz="2400">
                <a:solidFill>
                  <a:schemeClr val="bg1"/>
                </a:solidFill>
                <a:latin typeface="Calibri" panose="020F0502020204030204" pitchFamily="34" charset="0"/>
                <a:cs typeface="Arial" panose="020B0604020202020204" pitchFamily="34" charset="0"/>
              </a:defRPr>
            </a:lvl7pPr>
            <a:lvl8pPr marL="3429000" indent="-228600" defTabSz="449263" eaLnBrk="0" fontAlgn="base" hangingPunct="0">
              <a:spcBef>
                <a:spcPct val="0"/>
              </a:spcBef>
              <a:spcAft>
                <a:spcPct val="0"/>
              </a:spcAft>
              <a:defRPr sz="2400">
                <a:solidFill>
                  <a:schemeClr val="bg1"/>
                </a:solidFill>
                <a:latin typeface="Calibri" panose="020F0502020204030204" pitchFamily="34" charset="0"/>
                <a:cs typeface="Arial" panose="020B0604020202020204" pitchFamily="34" charset="0"/>
              </a:defRPr>
            </a:lvl8pPr>
            <a:lvl9pPr marL="3886200" indent="-228600" defTabSz="449263" eaLnBrk="0" fontAlgn="base" hangingPunct="0">
              <a:spcBef>
                <a:spcPct val="0"/>
              </a:spcBef>
              <a:spcAft>
                <a:spcPct val="0"/>
              </a:spcAft>
              <a:defRPr sz="2400">
                <a:solidFill>
                  <a:schemeClr val="bg1"/>
                </a:solidFill>
                <a:latin typeface="Calibri" panose="020F0502020204030204" pitchFamily="34" charset="0"/>
                <a:cs typeface="Arial" panose="020B0604020202020204" pitchFamily="34" charset="0"/>
              </a:defRPr>
            </a:lvl9pPr>
          </a:lstStyle>
          <a:p>
            <a:pPr marL="0" indent="0"/>
            <a:r>
              <a:rPr lang="pl-PL" altLang="en-US" dirty="0" smtClean="0">
                <a:solidFill>
                  <a:schemeClr val="tx1"/>
                </a:solidFill>
                <a:latin typeface="Open Sans"/>
              </a:rPr>
              <a:t>Components</a:t>
            </a:r>
            <a:endParaRPr lang="pl-PL" altLang="en-US" dirty="0">
              <a:solidFill>
                <a:schemeClr val="tx1"/>
              </a:solidFill>
              <a:latin typeface="Open Sans"/>
            </a:endParaRPr>
          </a:p>
          <a:p>
            <a:pPr marL="342900" indent="-342900">
              <a:buFont typeface="Arial"/>
              <a:buChar char="•"/>
            </a:pPr>
            <a:r>
              <a:rPr lang="en-GB" altLang="en-US" sz="1800" dirty="0">
                <a:solidFill>
                  <a:schemeClr val="tx1"/>
                </a:solidFill>
                <a:latin typeface="Open Sans"/>
              </a:rPr>
              <a:t>Valve portal – discover collected files for patient clinical case, submit blood flow computation into Prometheus supercomputer, monitor computation execution, discover results</a:t>
            </a:r>
          </a:p>
          <a:p>
            <a:pPr marL="342900" indent="-342900">
              <a:buFont typeface="Arial"/>
              <a:buChar char="•"/>
            </a:pPr>
            <a:r>
              <a:rPr lang="en-GB" altLang="en-US" sz="1800" dirty="0" err="1">
                <a:solidFill>
                  <a:schemeClr val="tx1"/>
                </a:solidFill>
                <a:latin typeface="Open Sans"/>
              </a:rPr>
              <a:t>Rimrock</a:t>
            </a:r>
            <a:r>
              <a:rPr lang="en-GB" altLang="en-US" sz="1800" dirty="0">
                <a:solidFill>
                  <a:schemeClr val="tx1"/>
                </a:solidFill>
                <a:latin typeface="Open Sans"/>
              </a:rPr>
              <a:t> – tool for submitting jobs into Prometheus supercomputer</a:t>
            </a:r>
          </a:p>
          <a:p>
            <a:pPr marL="342900" indent="-342900">
              <a:buFont typeface="Arial"/>
              <a:buChar char="•"/>
            </a:pPr>
            <a:r>
              <a:rPr lang="en-GB" altLang="en-US" sz="1800" dirty="0" err="1">
                <a:solidFill>
                  <a:schemeClr val="tx1"/>
                </a:solidFill>
                <a:latin typeface="Open Sans"/>
              </a:rPr>
              <a:t>PLData</a:t>
            </a:r>
            <a:r>
              <a:rPr lang="en-GB" altLang="en-US" sz="1800" dirty="0">
                <a:solidFill>
                  <a:schemeClr val="tx1"/>
                </a:solidFill>
                <a:latin typeface="Open Sans"/>
              </a:rPr>
              <a:t> – web based file browser for Prometheus files</a:t>
            </a:r>
          </a:p>
          <a:p>
            <a:pPr marL="342900" indent="-342900">
              <a:buFont typeface="Arial"/>
              <a:buChar char="•"/>
            </a:pPr>
            <a:r>
              <a:rPr lang="en-GB" altLang="en-US" sz="1800" dirty="0">
                <a:solidFill>
                  <a:schemeClr val="tx1"/>
                </a:solidFill>
                <a:latin typeface="Open Sans"/>
              </a:rPr>
              <a:t>Prometheus supercomputer</a:t>
            </a:r>
          </a:p>
          <a:p>
            <a:pPr marL="342900" indent="-342900">
              <a:buFont typeface="Arial"/>
              <a:buChar char="•"/>
            </a:pPr>
            <a:endParaRPr lang="en-GB" altLang="en-US" sz="1800" dirty="0">
              <a:solidFill>
                <a:schemeClr val="tx1"/>
              </a:solidFill>
              <a:latin typeface="Open Sans"/>
            </a:endParaRPr>
          </a:p>
          <a:p>
            <a:pPr marL="0" indent="0"/>
            <a:r>
              <a:rPr lang="en-GB" altLang="en-US" dirty="0" smtClean="0">
                <a:solidFill>
                  <a:schemeClr val="tx1"/>
                </a:solidFill>
                <a:latin typeface="Open Sans"/>
              </a:rPr>
              <a:t>Typical use case</a:t>
            </a:r>
            <a:endParaRPr lang="en-GB" altLang="en-US" dirty="0">
              <a:solidFill>
                <a:schemeClr val="tx1"/>
              </a:solidFill>
              <a:latin typeface="Open Sans"/>
            </a:endParaRPr>
          </a:p>
          <a:p>
            <a:pPr marL="457200" indent="-457200">
              <a:buFont typeface="+mj-lt"/>
              <a:buAutoNum type="arabicPeriod"/>
            </a:pPr>
            <a:r>
              <a:rPr lang="en-GB" altLang="en-US" sz="1800" dirty="0">
                <a:solidFill>
                  <a:schemeClr val="tx1"/>
                </a:solidFill>
                <a:latin typeface="Open Sans"/>
              </a:rPr>
              <a:t>Create new Patient clinical case</a:t>
            </a:r>
          </a:p>
          <a:p>
            <a:pPr marL="457200" indent="-457200">
              <a:buFont typeface="+mj-lt"/>
              <a:buAutoNum type="arabicPeriod"/>
            </a:pPr>
            <a:r>
              <a:rPr lang="en-GB" altLang="en-US" sz="1800" dirty="0">
                <a:solidFill>
                  <a:schemeClr val="tx1"/>
                </a:solidFill>
                <a:latin typeface="Open Sans"/>
              </a:rPr>
              <a:t>Discover files connected with the Patient</a:t>
            </a:r>
          </a:p>
          <a:p>
            <a:pPr marL="457200" indent="-457200">
              <a:buFont typeface="+mj-lt"/>
              <a:buAutoNum type="arabicPeriod"/>
            </a:pPr>
            <a:r>
              <a:rPr lang="en-GB" altLang="en-US" sz="1800" dirty="0">
                <a:solidFill>
                  <a:schemeClr val="tx1"/>
                </a:solidFill>
                <a:latin typeface="Open Sans"/>
              </a:rPr>
              <a:t>Run blood flow computation on Prometheus supercomputer</a:t>
            </a:r>
          </a:p>
          <a:p>
            <a:pPr marL="457200" indent="-457200">
              <a:buFont typeface="+mj-lt"/>
              <a:buAutoNum type="arabicPeriod"/>
            </a:pPr>
            <a:r>
              <a:rPr lang="en-GB" altLang="en-US" sz="1800" dirty="0">
                <a:solidFill>
                  <a:schemeClr val="tx1"/>
                </a:solidFill>
                <a:latin typeface="Open Sans"/>
              </a:rPr>
              <a:t>Monitor computation execution</a:t>
            </a:r>
          </a:p>
          <a:p>
            <a:pPr marL="457200" indent="-457200">
              <a:buFont typeface="+mj-lt"/>
              <a:buAutoNum type="arabicPeriod"/>
            </a:pPr>
            <a:r>
              <a:rPr lang="en-GB" altLang="en-US" sz="1800" dirty="0">
                <a:solidFill>
                  <a:schemeClr val="tx1"/>
                </a:solidFill>
                <a:latin typeface="Open Sans"/>
              </a:rPr>
              <a:t>Discover produced results and update clinical case progress</a:t>
            </a:r>
          </a:p>
          <a:p>
            <a:pPr marL="457200" indent="-457200">
              <a:buFont typeface="+mj-lt"/>
              <a:buAutoNum type="arabicPeriod"/>
            </a:pPr>
            <a:endParaRPr lang="en-GB" altLang="en-US" sz="1800" dirty="0">
              <a:solidFill>
                <a:schemeClr val="tx1"/>
              </a:solidFill>
              <a:latin typeface="Open Sans"/>
            </a:endParaRPr>
          </a:p>
          <a:p>
            <a:pPr marL="0" indent="0"/>
            <a:endParaRPr lang="en-GB" altLang="en-US" sz="1800" dirty="0">
              <a:solidFill>
                <a:schemeClr val="tx1"/>
              </a:solidFill>
              <a:latin typeface="Open Sans"/>
            </a:endParaRPr>
          </a:p>
        </p:txBody>
      </p:sp>
    </p:spTree>
    <p:extLst>
      <p:ext uri="{BB962C8B-B14F-4D97-AF65-F5344CB8AC3E}">
        <p14:creationId xmlns:p14="http://schemas.microsoft.com/office/powerpoint/2010/main" val="554470040"/>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1006905" y="0"/>
            <a:ext cx="733547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pPr eaLnBrk="1" hangingPunct="1"/>
            <a:r>
              <a:rPr lang="pl-PL" altLang="en-US" sz="2800" dirty="0" err="1"/>
              <a:t>Integrated</a:t>
            </a:r>
            <a:r>
              <a:rPr lang="pl-PL" altLang="en-US" sz="2800" dirty="0"/>
              <a:t> Security and Data </a:t>
            </a:r>
            <a:r>
              <a:rPr lang="pl-PL" altLang="en-US" sz="2800" dirty="0" err="1"/>
              <a:t>Protection</a:t>
            </a:r>
            <a:endParaRPr lang="en-US" altLang="en-US" sz="2400" dirty="0"/>
          </a:p>
        </p:txBody>
      </p:sp>
      <p:sp>
        <p:nvSpPr>
          <p:cNvPr id="19" name="Shape 281"/>
          <p:cNvSpPr txBox="1"/>
          <p:nvPr/>
        </p:nvSpPr>
        <p:spPr>
          <a:xfrm>
            <a:off x="5186509" y="2385888"/>
            <a:ext cx="4248300" cy="4955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lgn="l">
              <a:spcBef>
                <a:spcPts val="0"/>
              </a:spcBef>
              <a:buNone/>
            </a:pPr>
            <a:r>
              <a:rPr lang="en-GB">
                <a:solidFill>
                  <a:srgbClr val="0B5394"/>
                </a:solidFill>
              </a:rPr>
              <a:t>PRP</a:t>
            </a:r>
          </a:p>
        </p:txBody>
      </p:sp>
      <p:sp>
        <p:nvSpPr>
          <p:cNvPr id="31" name="Shape 293"/>
          <p:cNvSpPr txBox="1"/>
          <p:nvPr/>
        </p:nvSpPr>
        <p:spPr>
          <a:xfrm>
            <a:off x="5209442" y="3661768"/>
            <a:ext cx="4248300" cy="4955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lgn="l">
              <a:spcBef>
                <a:spcPts val="0"/>
              </a:spcBef>
              <a:buNone/>
            </a:pPr>
            <a:endParaRPr/>
          </a:p>
        </p:txBody>
      </p:sp>
      <p:sp>
        <p:nvSpPr>
          <p:cNvPr id="35" name="Shape 298"/>
          <p:cNvSpPr txBox="1"/>
          <p:nvPr/>
        </p:nvSpPr>
        <p:spPr>
          <a:xfrm>
            <a:off x="6727171" y="5106708"/>
            <a:ext cx="2647433" cy="1177145"/>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rtl="0">
              <a:spcBef>
                <a:spcPts val="0"/>
              </a:spcBef>
              <a:buNone/>
            </a:pPr>
            <a:r>
              <a:rPr lang="en-GB" dirty="0" err="1"/>
              <a:t>IdP</a:t>
            </a:r>
            <a:r>
              <a:rPr lang="en-GB" dirty="0"/>
              <a:t> - Identity Provider</a:t>
            </a:r>
          </a:p>
          <a:p>
            <a:pPr lvl="0" rtl="0">
              <a:spcBef>
                <a:spcPts val="0"/>
              </a:spcBef>
              <a:buNone/>
            </a:pPr>
            <a:r>
              <a:rPr lang="en-GB" dirty="0"/>
              <a:t>PDP - Policy Decision Point</a:t>
            </a:r>
          </a:p>
          <a:p>
            <a:pPr lvl="0" rtl="0">
              <a:spcBef>
                <a:spcPts val="0"/>
              </a:spcBef>
              <a:buNone/>
            </a:pPr>
            <a:r>
              <a:rPr lang="en-GB" dirty="0"/>
              <a:t>PRP - Policy Retrieval Point</a:t>
            </a:r>
          </a:p>
          <a:p>
            <a:pPr lvl="0" rtl="0">
              <a:spcBef>
                <a:spcPts val="0"/>
              </a:spcBef>
              <a:buNone/>
            </a:pPr>
            <a:r>
              <a:rPr lang="en-GB" dirty="0"/>
              <a:t>PEP - Policy Enforcement </a:t>
            </a:r>
          </a:p>
          <a:p>
            <a:pPr lvl="0" indent="457200">
              <a:spcBef>
                <a:spcPts val="0"/>
              </a:spcBef>
              <a:buNone/>
            </a:pPr>
            <a:r>
              <a:rPr lang="en-GB" dirty="0"/>
              <a:t> Point</a:t>
            </a:r>
          </a:p>
        </p:txBody>
      </p:sp>
      <p:grpSp>
        <p:nvGrpSpPr>
          <p:cNvPr id="2" name="Group 1"/>
          <p:cNvGrpSpPr/>
          <p:nvPr/>
        </p:nvGrpSpPr>
        <p:grpSpPr>
          <a:xfrm>
            <a:off x="173362" y="1412776"/>
            <a:ext cx="6342854" cy="4608512"/>
            <a:chOff x="313736" y="1340283"/>
            <a:chExt cx="6342854" cy="4608512"/>
          </a:xfrm>
        </p:grpSpPr>
        <p:sp>
          <p:nvSpPr>
            <p:cNvPr id="4" name="Shape 268"/>
            <p:cNvSpPr/>
            <p:nvPr/>
          </p:nvSpPr>
          <p:spPr>
            <a:xfrm>
              <a:off x="313736" y="3249995"/>
              <a:ext cx="2188499" cy="2698800"/>
            </a:xfrm>
            <a:prstGeom prst="roundRect">
              <a:avLst>
                <a:gd name="adj" fmla="val 16667"/>
              </a:avLst>
            </a:prstGeom>
            <a:solidFill>
              <a:srgbClr val="CFE2F3"/>
            </a:solidFill>
            <a:ln w="9525" cap="flat" cmpd="sng">
              <a:solidFill>
                <a:srgbClr val="000000"/>
              </a:solidFill>
              <a:prstDash val="solid"/>
              <a:round/>
              <a:headEnd type="none" w="med" len="med"/>
              <a:tailEnd type="none" w="med" len="med"/>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lgn="ctr" rtl="0">
                <a:spcBef>
                  <a:spcPts val="0"/>
                </a:spcBef>
                <a:buNone/>
              </a:pPr>
              <a:r>
                <a:rPr lang="en-GB" b="1" dirty="0">
                  <a:solidFill>
                    <a:srgbClr val="0B5394"/>
                  </a:solidFill>
                  <a:latin typeface="Calibri"/>
                  <a:ea typeface="Calibri"/>
                  <a:cs typeface="Calibri"/>
                  <a:sym typeface="Calibri"/>
                </a:rPr>
                <a:t>DSS in Clinical Environment</a:t>
              </a:r>
            </a:p>
            <a:p>
              <a:pPr lvl="0" algn="ctr">
                <a:spcBef>
                  <a:spcPts val="0"/>
                </a:spcBef>
                <a:buNone/>
              </a:pPr>
              <a:r>
                <a:rPr lang="en-GB" b="1" dirty="0">
                  <a:solidFill>
                    <a:srgbClr val="0B5394"/>
                  </a:solidFill>
                  <a:latin typeface="Calibri"/>
                  <a:ea typeface="Calibri"/>
                  <a:cs typeface="Calibri"/>
                  <a:sym typeface="Calibri"/>
                </a:rPr>
                <a:t>On-line computing</a:t>
              </a:r>
              <a:endParaRPr lang="pl-PL" b="1" dirty="0">
                <a:solidFill>
                  <a:srgbClr val="0B5394"/>
                </a:solidFill>
                <a:latin typeface="Calibri"/>
                <a:ea typeface="Calibri"/>
                <a:cs typeface="Calibri"/>
                <a:sym typeface="Calibri"/>
              </a:endParaRPr>
            </a:p>
            <a:p>
              <a:pPr lvl="0" algn="ctr">
                <a:spcBef>
                  <a:spcPts val="0"/>
                </a:spcBef>
                <a:buNone/>
              </a:pPr>
              <a:r>
                <a:rPr lang="pl-PL" b="1" dirty="0">
                  <a:solidFill>
                    <a:srgbClr val="0B5394"/>
                  </a:solidFill>
                  <a:latin typeface="Calibri"/>
                  <a:ea typeface="Calibri"/>
                  <a:cs typeface="Calibri"/>
                  <a:sym typeface="Calibri"/>
                </a:rPr>
                <a:t>(a)</a:t>
              </a:r>
              <a:endParaRPr lang="en-GB" b="1" dirty="0">
                <a:solidFill>
                  <a:srgbClr val="0B5394"/>
                </a:solidFill>
                <a:latin typeface="Calibri"/>
                <a:ea typeface="Calibri"/>
                <a:cs typeface="Calibri"/>
                <a:sym typeface="Calibri"/>
              </a:endParaRPr>
            </a:p>
          </p:txBody>
        </p:sp>
        <p:sp>
          <p:nvSpPr>
            <p:cNvPr id="7" name="Shape 269"/>
            <p:cNvSpPr/>
            <p:nvPr/>
          </p:nvSpPr>
          <p:spPr>
            <a:xfrm>
              <a:off x="559808" y="4350332"/>
              <a:ext cx="1695899" cy="498126"/>
            </a:xfrm>
            <a:prstGeom prst="rect">
              <a:avLst/>
            </a:prstGeom>
            <a:solidFill>
              <a:srgbClr val="CFE2F3"/>
            </a:solidFill>
            <a:ln w="9525" cap="flat" cmpd="sng">
              <a:solidFill>
                <a:srgbClr val="000000"/>
              </a:solidFill>
              <a:prstDash val="solid"/>
              <a:round/>
              <a:headEnd type="none" w="med" len="med"/>
              <a:tailEnd type="none" w="med" len="med"/>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lgn="ctr">
                <a:spcBef>
                  <a:spcPts val="0"/>
                </a:spcBef>
                <a:buNone/>
              </a:pPr>
              <a:r>
                <a:rPr lang="en-GB" sz="1200" b="1">
                  <a:solidFill>
                    <a:srgbClr val="0B5394"/>
                  </a:solidFill>
                  <a:latin typeface="Calibri"/>
                  <a:ea typeface="Calibri"/>
                  <a:cs typeface="Calibri"/>
                  <a:sym typeface="Calibri"/>
                </a:rPr>
                <a:t>Local Model Execution Environment</a:t>
              </a:r>
            </a:p>
          </p:txBody>
        </p:sp>
        <p:sp>
          <p:nvSpPr>
            <p:cNvPr id="8" name="Shape 270"/>
            <p:cNvSpPr/>
            <p:nvPr/>
          </p:nvSpPr>
          <p:spPr>
            <a:xfrm>
              <a:off x="617389" y="5444739"/>
              <a:ext cx="1580699" cy="356099"/>
            </a:xfrm>
            <a:prstGeom prst="rect">
              <a:avLst/>
            </a:prstGeom>
            <a:solidFill>
              <a:srgbClr val="0000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lgn="ctr">
                <a:spcBef>
                  <a:spcPts val="0"/>
                </a:spcBef>
                <a:buNone/>
              </a:pPr>
              <a:r>
                <a:rPr lang="en-GB" sz="1000">
                  <a:solidFill>
                    <a:srgbClr val="FFFFFF"/>
                  </a:solidFill>
                  <a:latin typeface="Calibri"/>
                  <a:ea typeface="Calibri"/>
                  <a:cs typeface="Calibri"/>
                  <a:sym typeface="Calibri"/>
                </a:rPr>
                <a:t>Workstation</a:t>
              </a:r>
            </a:p>
          </p:txBody>
        </p:sp>
        <p:sp>
          <p:nvSpPr>
            <p:cNvPr id="9" name="Shape 271"/>
            <p:cNvSpPr/>
            <p:nvPr/>
          </p:nvSpPr>
          <p:spPr>
            <a:xfrm>
              <a:off x="3393190" y="3249995"/>
              <a:ext cx="3263400" cy="2698800"/>
            </a:xfrm>
            <a:prstGeom prst="roundRect">
              <a:avLst>
                <a:gd name="adj" fmla="val 16667"/>
              </a:avLst>
            </a:prstGeom>
            <a:solidFill>
              <a:srgbClr val="CFE2F3"/>
            </a:solidFill>
            <a:ln w="9525" cap="flat" cmpd="sng">
              <a:solidFill>
                <a:srgbClr val="000000"/>
              </a:solidFill>
              <a:prstDash val="solid"/>
              <a:round/>
              <a:headEnd type="none" w="med" len="med"/>
              <a:tailEnd type="none" w="med" len="med"/>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lgn="ctr" rtl="0">
                <a:spcBef>
                  <a:spcPts val="0"/>
                </a:spcBef>
                <a:buNone/>
              </a:pPr>
              <a:r>
                <a:rPr lang="en-GB" b="1" dirty="0">
                  <a:solidFill>
                    <a:srgbClr val="0B5394"/>
                  </a:solidFill>
                  <a:latin typeface="Calibri"/>
                  <a:ea typeface="Calibri"/>
                  <a:cs typeface="Calibri"/>
                  <a:sym typeface="Calibri"/>
                </a:rPr>
                <a:t>Research Computing Environment</a:t>
              </a:r>
            </a:p>
            <a:p>
              <a:pPr lvl="0" algn="ctr" rtl="0">
                <a:spcBef>
                  <a:spcPts val="0"/>
                </a:spcBef>
                <a:buNone/>
              </a:pPr>
              <a:r>
                <a:rPr lang="en-GB" b="1" dirty="0">
                  <a:solidFill>
                    <a:srgbClr val="0B5394"/>
                  </a:solidFill>
                  <a:latin typeface="Calibri"/>
                  <a:ea typeface="Calibri"/>
                  <a:cs typeface="Calibri"/>
                  <a:sym typeface="Calibri"/>
                </a:rPr>
                <a:t>Off-line computing</a:t>
              </a:r>
              <a:endParaRPr lang="pl-PL" b="1" dirty="0">
                <a:solidFill>
                  <a:srgbClr val="0B5394"/>
                </a:solidFill>
                <a:latin typeface="Calibri"/>
                <a:ea typeface="Calibri"/>
                <a:cs typeface="Calibri"/>
                <a:sym typeface="Calibri"/>
              </a:endParaRPr>
            </a:p>
            <a:p>
              <a:pPr lvl="0" algn="ctr" rtl="0">
                <a:spcBef>
                  <a:spcPts val="0"/>
                </a:spcBef>
                <a:buNone/>
              </a:pPr>
              <a:r>
                <a:rPr lang="pl-PL" b="1" dirty="0">
                  <a:solidFill>
                    <a:srgbClr val="0B5394"/>
                  </a:solidFill>
                  <a:latin typeface="Calibri"/>
                  <a:ea typeface="Calibri"/>
                  <a:cs typeface="Calibri"/>
                  <a:sym typeface="Calibri"/>
                </a:rPr>
                <a:t>(b)</a:t>
              </a:r>
              <a:endParaRPr lang="en-GB" b="1" dirty="0">
                <a:solidFill>
                  <a:srgbClr val="0B5394"/>
                </a:solidFill>
                <a:latin typeface="Calibri"/>
                <a:ea typeface="Calibri"/>
                <a:cs typeface="Calibri"/>
                <a:sym typeface="Calibri"/>
              </a:endParaRPr>
            </a:p>
          </p:txBody>
        </p:sp>
        <p:sp>
          <p:nvSpPr>
            <p:cNvPr id="10" name="Shape 272"/>
            <p:cNvSpPr/>
            <p:nvPr/>
          </p:nvSpPr>
          <p:spPr>
            <a:xfrm>
              <a:off x="3708467" y="5444739"/>
              <a:ext cx="801900" cy="356099"/>
            </a:xfrm>
            <a:prstGeom prst="rect">
              <a:avLst/>
            </a:prstGeom>
            <a:solidFill>
              <a:srgbClr val="0000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lgn="ctr" rtl="0">
                <a:spcBef>
                  <a:spcPts val="0"/>
                </a:spcBef>
                <a:buNone/>
              </a:pPr>
              <a:r>
                <a:rPr lang="en-GB" sz="1000">
                  <a:solidFill>
                    <a:srgbClr val="FFFFFF"/>
                  </a:solidFill>
                  <a:latin typeface="Calibri"/>
                  <a:ea typeface="Calibri"/>
                  <a:cs typeface="Calibri"/>
                  <a:sym typeface="Calibri"/>
                </a:rPr>
                <a:t>Private Cloud</a:t>
              </a:r>
            </a:p>
          </p:txBody>
        </p:sp>
        <p:sp>
          <p:nvSpPr>
            <p:cNvPr id="11" name="Shape 273"/>
            <p:cNvSpPr/>
            <p:nvPr/>
          </p:nvSpPr>
          <p:spPr>
            <a:xfrm>
              <a:off x="4623907" y="5444739"/>
              <a:ext cx="801900" cy="356099"/>
            </a:xfrm>
            <a:prstGeom prst="rect">
              <a:avLst/>
            </a:prstGeom>
            <a:solidFill>
              <a:srgbClr val="0000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lgn="ctr" rtl="0">
                <a:spcBef>
                  <a:spcPts val="0"/>
                </a:spcBef>
                <a:buNone/>
              </a:pPr>
              <a:r>
                <a:rPr lang="en-GB" sz="1000">
                  <a:solidFill>
                    <a:srgbClr val="FFFFFF"/>
                  </a:solidFill>
                  <a:latin typeface="Calibri"/>
                  <a:ea typeface="Calibri"/>
                  <a:cs typeface="Calibri"/>
                  <a:sym typeface="Calibri"/>
                </a:rPr>
                <a:t>Public Cloud</a:t>
              </a:r>
            </a:p>
          </p:txBody>
        </p:sp>
        <p:sp>
          <p:nvSpPr>
            <p:cNvPr id="12" name="Shape 274"/>
            <p:cNvSpPr/>
            <p:nvPr/>
          </p:nvSpPr>
          <p:spPr>
            <a:xfrm>
              <a:off x="5529398" y="5444739"/>
              <a:ext cx="801900" cy="356099"/>
            </a:xfrm>
            <a:prstGeom prst="rect">
              <a:avLst/>
            </a:prstGeom>
            <a:solidFill>
              <a:srgbClr val="0000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lgn="ctr" rtl="0">
                <a:spcBef>
                  <a:spcPts val="0"/>
                </a:spcBef>
                <a:buNone/>
              </a:pPr>
              <a:r>
                <a:rPr lang="en-GB" sz="1000">
                  <a:solidFill>
                    <a:srgbClr val="FFFFFF"/>
                  </a:solidFill>
                  <a:latin typeface="Calibri"/>
                  <a:ea typeface="Calibri"/>
                  <a:cs typeface="Calibri"/>
                  <a:sym typeface="Calibri"/>
                </a:rPr>
                <a:t>HPC Cluster</a:t>
              </a:r>
            </a:p>
          </p:txBody>
        </p:sp>
        <p:sp>
          <p:nvSpPr>
            <p:cNvPr id="13" name="Shape 275"/>
            <p:cNvSpPr/>
            <p:nvPr/>
          </p:nvSpPr>
          <p:spPr>
            <a:xfrm>
              <a:off x="3653930" y="4177880"/>
              <a:ext cx="1771877" cy="1068917"/>
            </a:xfrm>
            <a:prstGeom prst="rect">
              <a:avLst/>
            </a:prstGeom>
            <a:solidFill>
              <a:srgbClr val="CFE2F3"/>
            </a:solidFill>
            <a:ln w="9525" cap="flat" cmpd="sng">
              <a:solidFill>
                <a:srgbClr val="000000"/>
              </a:solidFill>
              <a:prstDash val="solid"/>
              <a:round/>
              <a:headEnd type="none" w="med" len="med"/>
              <a:tailEnd type="none" w="med" len="med"/>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lgn="ctr" rtl="0">
                <a:spcBef>
                  <a:spcPts val="0"/>
                </a:spcBef>
                <a:buNone/>
              </a:pPr>
              <a:r>
                <a:rPr lang="en-GB" sz="1200" b="1">
                  <a:solidFill>
                    <a:srgbClr val="0B5394"/>
                  </a:solidFill>
                  <a:latin typeface="Calibri"/>
                  <a:ea typeface="Calibri"/>
                  <a:cs typeface="Calibri"/>
                  <a:sym typeface="Calibri"/>
                </a:rPr>
                <a:t>Model Execution Environment</a:t>
              </a:r>
            </a:p>
          </p:txBody>
        </p:sp>
        <p:sp>
          <p:nvSpPr>
            <p:cNvPr id="14" name="Shape 276"/>
            <p:cNvSpPr/>
            <p:nvPr/>
          </p:nvSpPr>
          <p:spPr>
            <a:xfrm>
              <a:off x="668549" y="1340283"/>
              <a:ext cx="5700900" cy="1545677"/>
            </a:xfrm>
            <a:prstGeom prst="rect">
              <a:avLst/>
            </a:prstGeom>
            <a:solidFill>
              <a:srgbClr val="CFE2F3"/>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lgn="ctr" rtl="0">
                <a:spcBef>
                  <a:spcPts val="0"/>
                </a:spcBef>
                <a:buNone/>
              </a:pPr>
              <a:endParaRPr sz="1000" dirty="0">
                <a:solidFill>
                  <a:srgbClr val="0B5394"/>
                </a:solidFill>
                <a:latin typeface="Calibri"/>
                <a:ea typeface="Calibri"/>
                <a:cs typeface="Calibri"/>
                <a:sym typeface="Calibri"/>
              </a:endParaRPr>
            </a:p>
          </p:txBody>
        </p:sp>
        <p:sp>
          <p:nvSpPr>
            <p:cNvPr id="15" name="Shape 277"/>
            <p:cNvSpPr txBox="1"/>
            <p:nvPr/>
          </p:nvSpPr>
          <p:spPr>
            <a:xfrm>
              <a:off x="668549" y="1647093"/>
              <a:ext cx="1695899" cy="2726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lgn="l">
                <a:spcBef>
                  <a:spcPts val="0"/>
                </a:spcBef>
                <a:buNone/>
              </a:pPr>
              <a:r>
                <a:rPr lang="en-GB" dirty="0">
                  <a:solidFill>
                    <a:srgbClr val="0B5394"/>
                  </a:solidFill>
                </a:rPr>
                <a:t>Security System</a:t>
              </a:r>
            </a:p>
          </p:txBody>
        </p:sp>
        <p:sp>
          <p:nvSpPr>
            <p:cNvPr id="16" name="Shape 278"/>
            <p:cNvSpPr/>
            <p:nvPr/>
          </p:nvSpPr>
          <p:spPr>
            <a:xfrm>
              <a:off x="4677634" y="1756109"/>
              <a:ext cx="1519048" cy="1012303"/>
            </a:xfrm>
            <a:prstGeom prst="rect">
              <a:avLst/>
            </a:prstGeom>
            <a:solidFill>
              <a:srgbClr val="CFE2F3"/>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17" name="Shape 279"/>
            <p:cNvSpPr/>
            <p:nvPr/>
          </p:nvSpPr>
          <p:spPr>
            <a:xfrm>
              <a:off x="4770523" y="2106371"/>
              <a:ext cx="706799" cy="600899"/>
            </a:xfrm>
            <a:prstGeom prst="verticalScroll">
              <a:avLst>
                <a:gd name="adj" fmla="val 12500"/>
              </a:avLst>
            </a:prstGeom>
            <a:solidFill>
              <a:srgbClr val="EFEFE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rtl="0">
                <a:spcBef>
                  <a:spcPts val="0"/>
                </a:spcBef>
                <a:buNone/>
              </a:pPr>
              <a:r>
                <a:rPr lang="en-GB" sz="1000" dirty="0" err="1">
                  <a:solidFill>
                    <a:srgbClr val="0B5394"/>
                  </a:solidFill>
                </a:rPr>
                <a:t>AuthZ</a:t>
              </a:r>
              <a:endParaRPr lang="en-GB" sz="1000" dirty="0">
                <a:solidFill>
                  <a:srgbClr val="0B5394"/>
                </a:solidFill>
              </a:endParaRPr>
            </a:p>
            <a:p>
              <a:pPr lvl="0">
                <a:spcBef>
                  <a:spcPts val="0"/>
                </a:spcBef>
                <a:buNone/>
              </a:pPr>
              <a:r>
                <a:rPr lang="en-GB" sz="1000" dirty="0">
                  <a:solidFill>
                    <a:srgbClr val="0B5394"/>
                  </a:solidFill>
                </a:rPr>
                <a:t>Rules</a:t>
              </a:r>
            </a:p>
          </p:txBody>
        </p:sp>
        <p:sp>
          <p:nvSpPr>
            <p:cNvPr id="18" name="Shape 280"/>
            <p:cNvSpPr/>
            <p:nvPr/>
          </p:nvSpPr>
          <p:spPr>
            <a:xfrm>
              <a:off x="5474373" y="2106369"/>
              <a:ext cx="706799" cy="600899"/>
            </a:xfrm>
            <a:prstGeom prst="verticalScroll">
              <a:avLst>
                <a:gd name="adj" fmla="val 12500"/>
              </a:avLst>
            </a:prstGeom>
            <a:solidFill>
              <a:srgbClr val="EFEFE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rtl="0">
                <a:spcBef>
                  <a:spcPts val="0"/>
                </a:spcBef>
                <a:buNone/>
              </a:pPr>
              <a:r>
                <a:rPr lang="en-GB" sz="1000">
                  <a:solidFill>
                    <a:srgbClr val="0B5394"/>
                  </a:solidFill>
                </a:rPr>
                <a:t>Data</a:t>
              </a:r>
            </a:p>
            <a:p>
              <a:pPr lvl="0" rtl="0">
                <a:spcBef>
                  <a:spcPts val="0"/>
                </a:spcBef>
                <a:buNone/>
              </a:pPr>
              <a:r>
                <a:rPr lang="en-GB" sz="1000">
                  <a:solidFill>
                    <a:srgbClr val="0B5394"/>
                  </a:solidFill>
                </a:rPr>
                <a:t>Rules</a:t>
              </a:r>
            </a:p>
          </p:txBody>
        </p:sp>
        <p:sp>
          <p:nvSpPr>
            <p:cNvPr id="20" name="Shape 282"/>
            <p:cNvSpPr/>
            <p:nvPr/>
          </p:nvSpPr>
          <p:spPr>
            <a:xfrm>
              <a:off x="971600" y="2014422"/>
              <a:ext cx="777299" cy="784799"/>
            </a:xfrm>
            <a:prstGeom prst="star8">
              <a:avLst>
                <a:gd name="adj" fmla="val 37500"/>
              </a:avLst>
            </a:prstGeom>
            <a:solidFill>
              <a:srgbClr val="EFEFE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r>
                <a:rPr lang="en-GB"/>
                <a:t> </a:t>
              </a:r>
              <a:r>
                <a:rPr lang="en-GB">
                  <a:solidFill>
                    <a:srgbClr val="0B5394"/>
                  </a:solidFill>
                </a:rPr>
                <a:t>IdP</a:t>
              </a:r>
            </a:p>
          </p:txBody>
        </p:sp>
        <p:sp>
          <p:nvSpPr>
            <p:cNvPr id="21" name="Shape 283"/>
            <p:cNvSpPr/>
            <p:nvPr/>
          </p:nvSpPr>
          <p:spPr>
            <a:xfrm>
              <a:off x="2720661" y="4001773"/>
              <a:ext cx="482999" cy="495599"/>
            </a:xfrm>
            <a:prstGeom prst="smileyFace">
              <a:avLst>
                <a:gd name="adj" fmla="val 4653"/>
              </a:avLst>
            </a:prstGeom>
            <a:solidFill>
              <a:srgbClr val="CFE2F3"/>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24" name="Shape 286"/>
            <p:cNvSpPr/>
            <p:nvPr/>
          </p:nvSpPr>
          <p:spPr>
            <a:xfrm>
              <a:off x="3393190" y="1802338"/>
              <a:ext cx="937500" cy="784799"/>
            </a:xfrm>
            <a:prstGeom prst="star8">
              <a:avLst>
                <a:gd name="adj" fmla="val 37500"/>
              </a:avLst>
            </a:prstGeom>
            <a:solidFill>
              <a:srgbClr val="EFEFE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rtl="0">
                <a:spcBef>
                  <a:spcPts val="0"/>
                </a:spcBef>
                <a:buNone/>
              </a:pPr>
              <a:r>
                <a:rPr lang="en-GB"/>
                <a:t> </a:t>
              </a:r>
              <a:r>
                <a:rPr lang="en-GB">
                  <a:solidFill>
                    <a:srgbClr val="0B5394"/>
                  </a:solidFill>
                </a:rPr>
                <a:t>PDP</a:t>
              </a:r>
            </a:p>
          </p:txBody>
        </p:sp>
        <p:sp>
          <p:nvSpPr>
            <p:cNvPr id="25" name="Shape 287"/>
            <p:cNvSpPr/>
            <p:nvPr/>
          </p:nvSpPr>
          <p:spPr>
            <a:xfrm>
              <a:off x="974232" y="3249987"/>
              <a:ext cx="1024199" cy="184200"/>
            </a:xfrm>
            <a:prstGeom prst="trapezoid">
              <a:avLst>
                <a:gd name="adj" fmla="val 25000"/>
              </a:avLst>
            </a:prstGeom>
            <a:solidFill>
              <a:srgbClr val="CFE2F3"/>
            </a:solidFill>
            <a:ln w="9525" cap="flat" cmpd="sng">
              <a:solidFill>
                <a:srgbClr val="000000"/>
              </a:solidFill>
              <a:prstDash val="solid"/>
              <a:round/>
              <a:headEnd type="none" w="med" len="med"/>
              <a:tailEnd type="none" w="med" len="med"/>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rtl="0">
                <a:spcBef>
                  <a:spcPts val="0"/>
                </a:spcBef>
                <a:buNone/>
              </a:pPr>
              <a:endParaRPr sz="1000"/>
            </a:p>
          </p:txBody>
        </p:sp>
        <p:sp>
          <p:nvSpPr>
            <p:cNvPr id="27" name="Shape 289"/>
            <p:cNvSpPr txBox="1"/>
            <p:nvPr/>
          </p:nvSpPr>
          <p:spPr>
            <a:xfrm>
              <a:off x="2255707" y="3463924"/>
              <a:ext cx="356213" cy="4955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lgn="l">
                <a:spcBef>
                  <a:spcPts val="0"/>
                </a:spcBef>
                <a:buNone/>
              </a:pPr>
              <a:r>
                <a:rPr lang="pl-PL" sz="1000" dirty="0"/>
                <a:t>1a</a:t>
              </a:r>
              <a:endParaRPr sz="1000" dirty="0"/>
            </a:p>
          </p:txBody>
        </p:sp>
        <p:sp>
          <p:nvSpPr>
            <p:cNvPr id="28" name="Shape 290"/>
            <p:cNvSpPr txBox="1"/>
            <p:nvPr/>
          </p:nvSpPr>
          <p:spPr>
            <a:xfrm>
              <a:off x="1208905" y="3191225"/>
              <a:ext cx="482999" cy="2726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lgn="l">
                <a:spcBef>
                  <a:spcPts val="0"/>
                </a:spcBef>
                <a:buNone/>
              </a:pPr>
              <a:r>
                <a:rPr lang="en-GB" sz="1100">
                  <a:solidFill>
                    <a:srgbClr val="0B5394"/>
                  </a:solidFill>
                </a:rPr>
                <a:t>PEP</a:t>
              </a:r>
            </a:p>
          </p:txBody>
        </p:sp>
        <p:sp>
          <p:nvSpPr>
            <p:cNvPr id="29" name="Shape 291"/>
            <p:cNvSpPr/>
            <p:nvPr/>
          </p:nvSpPr>
          <p:spPr>
            <a:xfrm>
              <a:off x="4614444" y="3249987"/>
              <a:ext cx="1024199" cy="184200"/>
            </a:xfrm>
            <a:prstGeom prst="trapezoid">
              <a:avLst>
                <a:gd name="adj" fmla="val 25000"/>
              </a:avLst>
            </a:prstGeom>
            <a:solidFill>
              <a:srgbClr val="CFE2F3"/>
            </a:solidFill>
            <a:ln w="9525" cap="flat" cmpd="sng">
              <a:solidFill>
                <a:srgbClr val="000000"/>
              </a:solidFill>
              <a:prstDash val="solid"/>
              <a:round/>
              <a:headEnd type="none" w="med" len="med"/>
              <a:tailEnd type="none" w="med" len="med"/>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rtl="0">
                <a:spcBef>
                  <a:spcPts val="0"/>
                </a:spcBef>
                <a:buNone/>
              </a:pPr>
              <a:endParaRPr sz="1000"/>
            </a:p>
          </p:txBody>
        </p:sp>
        <p:sp>
          <p:nvSpPr>
            <p:cNvPr id="30" name="Shape 292"/>
            <p:cNvSpPr txBox="1"/>
            <p:nvPr/>
          </p:nvSpPr>
          <p:spPr>
            <a:xfrm>
              <a:off x="4885045" y="3166103"/>
              <a:ext cx="482999" cy="270536"/>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lgn="l" rtl="0">
                <a:spcBef>
                  <a:spcPts val="0"/>
                </a:spcBef>
                <a:buNone/>
              </a:pPr>
              <a:r>
                <a:rPr lang="en-GB" sz="1100" dirty="0">
                  <a:solidFill>
                    <a:srgbClr val="0B5394"/>
                  </a:solidFill>
                </a:rPr>
                <a:t>PEP</a:t>
              </a:r>
            </a:p>
          </p:txBody>
        </p:sp>
        <p:sp>
          <p:nvSpPr>
            <p:cNvPr id="34" name="Shape 296"/>
            <p:cNvSpPr/>
            <p:nvPr/>
          </p:nvSpPr>
          <p:spPr>
            <a:xfrm>
              <a:off x="4341064" y="2167062"/>
              <a:ext cx="345614" cy="55350"/>
            </a:xfrm>
            <a:prstGeom prst="leftRightArrow">
              <a:avLst>
                <a:gd name="adj1" fmla="val 50000"/>
                <a:gd name="adj2" fmla="val 50000"/>
              </a:avLst>
            </a:prstGeom>
            <a:solidFill>
              <a:srgbClr val="CFE2F3"/>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36" name="Shape 299"/>
            <p:cNvSpPr txBox="1"/>
            <p:nvPr/>
          </p:nvSpPr>
          <p:spPr>
            <a:xfrm>
              <a:off x="2720849" y="4452445"/>
              <a:ext cx="482999" cy="2726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lgn="l" rtl="0">
                <a:spcBef>
                  <a:spcPts val="0"/>
                </a:spcBef>
                <a:buNone/>
              </a:pPr>
              <a:r>
                <a:rPr lang="en-GB" sz="1100">
                  <a:solidFill>
                    <a:srgbClr val="0B5394"/>
                  </a:solidFill>
                </a:rPr>
                <a:t>User</a:t>
              </a:r>
            </a:p>
          </p:txBody>
        </p:sp>
      </p:grpSp>
      <p:sp>
        <p:nvSpPr>
          <p:cNvPr id="37" name="Shape 298"/>
          <p:cNvSpPr txBox="1"/>
          <p:nvPr/>
        </p:nvSpPr>
        <p:spPr>
          <a:xfrm>
            <a:off x="6516216" y="1412776"/>
            <a:ext cx="2647433" cy="36003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lvl="0" indent="-285750" rtl="0">
              <a:spcBef>
                <a:spcPts val="0"/>
              </a:spcBef>
              <a:buFont typeface="Arial" panose="020B0604020202020204" pitchFamily="34" charset="0"/>
              <a:buChar char="•"/>
            </a:pPr>
            <a:r>
              <a:rPr lang="en-US" b="1" dirty="0"/>
              <a:t>Step 1-2</a:t>
            </a:r>
            <a:r>
              <a:rPr lang="en-US" dirty="0"/>
              <a:t>: Users authenticate themselves with the selected identity provider (hosted by the project or external trusted one) and obtain a secure token which can then be used to authenticate requests in DSS and RCE.</a:t>
            </a:r>
          </a:p>
          <a:p>
            <a:pPr marL="285750" lvl="0" indent="-285750" rtl="0">
              <a:spcBef>
                <a:spcPts val="0"/>
              </a:spcBef>
              <a:buFont typeface="Arial" panose="020B0604020202020204" pitchFamily="34" charset="0"/>
              <a:buChar char="•"/>
            </a:pPr>
            <a:r>
              <a:rPr lang="en-US" b="1" dirty="0"/>
              <a:t>Step 3-4</a:t>
            </a:r>
            <a:r>
              <a:rPr lang="en-US" dirty="0"/>
              <a:t>: Authorization to use computational services is granted in accordance with policies stored in PDP.</a:t>
            </a:r>
            <a:r>
              <a:rPr lang="pl-PL" dirty="0"/>
              <a:t> </a:t>
            </a:r>
            <a:r>
              <a:rPr lang="en-US" dirty="0"/>
              <a:t>Optionally user may request service access from resource manager.</a:t>
            </a:r>
          </a:p>
          <a:p>
            <a:pPr lvl="0" rtl="0">
              <a:spcBef>
                <a:spcPts val="0"/>
              </a:spcBef>
              <a:buNone/>
            </a:pPr>
            <a:endParaRPr lang="pl-PL" dirty="0"/>
          </a:p>
          <a:p>
            <a:pPr lvl="0" rtl="0">
              <a:spcBef>
                <a:spcPts val="0"/>
              </a:spcBef>
              <a:buNone/>
            </a:pPr>
            <a:endParaRPr lang="en-GB" dirty="0"/>
          </a:p>
        </p:txBody>
      </p:sp>
      <p:sp>
        <p:nvSpPr>
          <p:cNvPr id="38" name="Shape 292"/>
          <p:cNvSpPr txBox="1"/>
          <p:nvPr/>
        </p:nvSpPr>
        <p:spPr>
          <a:xfrm>
            <a:off x="5015270" y="1872705"/>
            <a:ext cx="482999" cy="2726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lgn="l" rtl="0">
              <a:spcBef>
                <a:spcPts val="0"/>
              </a:spcBef>
              <a:buNone/>
            </a:pPr>
            <a:r>
              <a:rPr lang="en-GB" sz="1100" dirty="0">
                <a:solidFill>
                  <a:srgbClr val="0B5394"/>
                </a:solidFill>
              </a:rPr>
              <a:t>P</a:t>
            </a:r>
            <a:r>
              <a:rPr lang="pl-PL" sz="1100" dirty="0">
                <a:solidFill>
                  <a:srgbClr val="0B5394"/>
                </a:solidFill>
              </a:rPr>
              <a:t>R</a:t>
            </a:r>
            <a:r>
              <a:rPr lang="en-GB" sz="1100" dirty="0">
                <a:solidFill>
                  <a:srgbClr val="0B5394"/>
                </a:solidFill>
              </a:rPr>
              <a:t>P</a:t>
            </a:r>
          </a:p>
        </p:txBody>
      </p:sp>
      <p:cxnSp>
        <p:nvCxnSpPr>
          <p:cNvPr id="40" name="Łącznik prosty ze strzałką 39"/>
          <p:cNvCxnSpPr>
            <a:stCxn id="21" idx="1"/>
            <a:endCxn id="25" idx="3"/>
          </p:cNvCxnSpPr>
          <p:nvPr/>
        </p:nvCxnSpPr>
        <p:spPr>
          <a:xfrm flipH="1" flipV="1">
            <a:off x="1835032" y="3414580"/>
            <a:ext cx="815989" cy="732265"/>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Łącznik prosty ze strzałką 40"/>
          <p:cNvCxnSpPr>
            <a:stCxn id="29" idx="1"/>
            <a:endCxn id="21" idx="7"/>
          </p:cNvCxnSpPr>
          <p:nvPr/>
        </p:nvCxnSpPr>
        <p:spPr>
          <a:xfrm flipH="1">
            <a:off x="2992552" y="3414580"/>
            <a:ext cx="1504543" cy="732265"/>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4" name="Shape 289"/>
          <p:cNvSpPr txBox="1"/>
          <p:nvPr/>
        </p:nvSpPr>
        <p:spPr>
          <a:xfrm>
            <a:off x="3335449" y="3587938"/>
            <a:ext cx="356213" cy="4955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lgn="l">
              <a:spcBef>
                <a:spcPts val="0"/>
              </a:spcBef>
              <a:buNone/>
            </a:pPr>
            <a:r>
              <a:rPr lang="pl-PL" sz="1000" dirty="0"/>
              <a:t>1b</a:t>
            </a:r>
            <a:endParaRPr sz="1000" dirty="0"/>
          </a:p>
        </p:txBody>
      </p:sp>
      <p:cxnSp>
        <p:nvCxnSpPr>
          <p:cNvPr id="46" name="Łącznik łamany 45"/>
          <p:cNvCxnSpPr>
            <a:stCxn id="21" idx="0"/>
            <a:endCxn id="20" idx="0"/>
          </p:cNvCxnSpPr>
          <p:nvPr/>
        </p:nvCxnSpPr>
        <p:spPr>
          <a:xfrm rot="16200000" flipV="1">
            <a:off x="1417681" y="2670160"/>
            <a:ext cx="1594951" cy="1213262"/>
          </a:xfrm>
          <a:prstGeom prst="bentConnector2">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Shape 289"/>
          <p:cNvSpPr txBox="1"/>
          <p:nvPr/>
        </p:nvSpPr>
        <p:spPr>
          <a:xfrm>
            <a:off x="2810546" y="3221313"/>
            <a:ext cx="356213" cy="4955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lgn="l">
              <a:spcBef>
                <a:spcPts val="0"/>
              </a:spcBef>
              <a:buNone/>
            </a:pPr>
            <a:r>
              <a:rPr lang="pl-PL" sz="1000" dirty="0"/>
              <a:t>2</a:t>
            </a:r>
            <a:endParaRPr sz="1000" dirty="0"/>
          </a:p>
        </p:txBody>
      </p:sp>
      <p:cxnSp>
        <p:nvCxnSpPr>
          <p:cNvPr id="49" name="Łącznik prosty ze strzałką 48"/>
          <p:cNvCxnSpPr/>
          <p:nvPr/>
        </p:nvCxnSpPr>
        <p:spPr>
          <a:xfrm flipH="1" flipV="1">
            <a:off x="1764298" y="3506680"/>
            <a:ext cx="815990" cy="743693"/>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Shape 289"/>
          <p:cNvSpPr txBox="1"/>
          <p:nvPr/>
        </p:nvSpPr>
        <p:spPr>
          <a:xfrm>
            <a:off x="2108271" y="3879266"/>
            <a:ext cx="356213" cy="4955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lgn="l">
              <a:spcBef>
                <a:spcPts val="0"/>
              </a:spcBef>
              <a:buNone/>
            </a:pPr>
            <a:r>
              <a:rPr lang="pl-PL" sz="1000" dirty="0"/>
              <a:t>3a</a:t>
            </a:r>
            <a:endParaRPr sz="1000" dirty="0"/>
          </a:p>
        </p:txBody>
      </p:sp>
      <p:cxnSp>
        <p:nvCxnSpPr>
          <p:cNvPr id="52" name="Łącznik prosty ze strzałką 51"/>
          <p:cNvCxnSpPr/>
          <p:nvPr/>
        </p:nvCxnSpPr>
        <p:spPr>
          <a:xfrm flipH="1">
            <a:off x="3061398" y="3506680"/>
            <a:ext cx="1568751" cy="769019"/>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Shape 289"/>
          <p:cNvSpPr txBox="1"/>
          <p:nvPr/>
        </p:nvSpPr>
        <p:spPr>
          <a:xfrm>
            <a:off x="3790937" y="3780100"/>
            <a:ext cx="356213" cy="4955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lgn="l">
              <a:spcBef>
                <a:spcPts val="0"/>
              </a:spcBef>
              <a:buNone/>
            </a:pPr>
            <a:r>
              <a:rPr lang="pl-PL" sz="1000" dirty="0"/>
              <a:t>3b</a:t>
            </a:r>
            <a:endParaRPr sz="1000" dirty="0"/>
          </a:p>
        </p:txBody>
      </p:sp>
      <p:cxnSp>
        <p:nvCxnSpPr>
          <p:cNvPr id="57" name="Łącznik łamany 56"/>
          <p:cNvCxnSpPr>
            <a:stCxn id="25" idx="3"/>
            <a:endCxn id="24" idx="4"/>
          </p:cNvCxnSpPr>
          <p:nvPr/>
        </p:nvCxnSpPr>
        <p:spPr>
          <a:xfrm flipV="1">
            <a:off x="1835032" y="2267231"/>
            <a:ext cx="1417784" cy="1147349"/>
          </a:xfrm>
          <a:prstGeom prst="bentConnector3">
            <a:avLst>
              <a:gd name="adj1" fmla="val 50000"/>
            </a:avLst>
          </a:prstGeom>
          <a:ln>
            <a:solidFill>
              <a:srgbClr val="0070C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3" name="Shape 289"/>
          <p:cNvSpPr txBox="1"/>
          <p:nvPr/>
        </p:nvSpPr>
        <p:spPr>
          <a:xfrm>
            <a:off x="2307460" y="3017735"/>
            <a:ext cx="356213" cy="4955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lgn="l">
              <a:spcBef>
                <a:spcPts val="0"/>
              </a:spcBef>
              <a:buNone/>
            </a:pPr>
            <a:r>
              <a:rPr lang="pl-PL" sz="1000" dirty="0">
                <a:solidFill>
                  <a:srgbClr val="0070C0"/>
                </a:solidFill>
              </a:rPr>
              <a:t>4a</a:t>
            </a:r>
            <a:endParaRPr sz="1000" dirty="0">
              <a:solidFill>
                <a:srgbClr val="0070C0"/>
              </a:solidFill>
            </a:endParaRPr>
          </a:p>
        </p:txBody>
      </p:sp>
      <p:cxnSp>
        <p:nvCxnSpPr>
          <p:cNvPr id="64" name="Łącznik łamany 63"/>
          <p:cNvCxnSpPr>
            <a:stCxn id="29" idx="0"/>
            <a:endCxn id="24" idx="2"/>
          </p:cNvCxnSpPr>
          <p:nvPr/>
        </p:nvCxnSpPr>
        <p:spPr>
          <a:xfrm rot="16200000" flipV="1">
            <a:off x="4022443" y="2358753"/>
            <a:ext cx="662850" cy="1264604"/>
          </a:xfrm>
          <a:prstGeom prst="bentConnector3">
            <a:avLst>
              <a:gd name="adj1" fmla="val 50000"/>
            </a:avLst>
          </a:prstGeom>
          <a:ln>
            <a:solidFill>
              <a:srgbClr val="0070C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Shape 289"/>
          <p:cNvSpPr txBox="1"/>
          <p:nvPr/>
        </p:nvSpPr>
        <p:spPr>
          <a:xfrm>
            <a:off x="3881688" y="2990797"/>
            <a:ext cx="356213" cy="4955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lgn="l">
              <a:spcBef>
                <a:spcPts val="0"/>
              </a:spcBef>
              <a:buNone/>
            </a:pPr>
            <a:r>
              <a:rPr lang="pl-PL" sz="1000" dirty="0">
                <a:solidFill>
                  <a:srgbClr val="0070C0"/>
                </a:solidFill>
              </a:rPr>
              <a:t>4b</a:t>
            </a:r>
            <a:endParaRPr sz="1000" dirty="0">
              <a:solidFill>
                <a:srgbClr val="0070C0"/>
              </a:solidFill>
            </a:endParaRPr>
          </a:p>
        </p:txBody>
      </p:sp>
      <p:sp>
        <p:nvSpPr>
          <p:cNvPr id="80" name="Shape 275"/>
          <p:cNvSpPr/>
          <p:nvPr/>
        </p:nvSpPr>
        <p:spPr>
          <a:xfrm>
            <a:off x="5349509" y="4250373"/>
            <a:ext cx="1022692" cy="484200"/>
          </a:xfrm>
          <a:prstGeom prst="rect">
            <a:avLst/>
          </a:prstGeom>
          <a:solidFill>
            <a:srgbClr val="CFE2F3"/>
          </a:solidFill>
          <a:ln w="9525" cap="flat" cmpd="sng">
            <a:solidFill>
              <a:srgbClr val="000000"/>
            </a:solidFill>
            <a:prstDash val="solid"/>
            <a:round/>
            <a:headEnd type="none" w="med" len="med"/>
            <a:tailEnd type="none" w="med" len="med"/>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lgn="ctr" rtl="0">
              <a:spcBef>
                <a:spcPts val="0"/>
              </a:spcBef>
              <a:buNone/>
            </a:pPr>
            <a:r>
              <a:rPr lang="en-US" sz="1200" b="1" dirty="0">
                <a:solidFill>
                  <a:srgbClr val="0B5394"/>
                </a:solidFill>
                <a:latin typeface="Calibri"/>
                <a:ea typeface="Calibri"/>
                <a:cs typeface="Calibri"/>
                <a:sym typeface="Calibri"/>
              </a:rPr>
              <a:t>Data Warehouse</a:t>
            </a:r>
          </a:p>
        </p:txBody>
      </p:sp>
      <p:sp>
        <p:nvSpPr>
          <p:cNvPr id="81" name="Shape 275"/>
          <p:cNvSpPr/>
          <p:nvPr/>
        </p:nvSpPr>
        <p:spPr>
          <a:xfrm>
            <a:off x="5349509" y="4797637"/>
            <a:ext cx="1022692" cy="525061"/>
          </a:xfrm>
          <a:prstGeom prst="rect">
            <a:avLst/>
          </a:prstGeom>
          <a:solidFill>
            <a:srgbClr val="CFE2F3"/>
          </a:solidFill>
          <a:ln w="9525" cap="flat" cmpd="sng">
            <a:solidFill>
              <a:srgbClr val="000000"/>
            </a:solidFill>
            <a:prstDash val="solid"/>
            <a:round/>
            <a:headEnd type="none" w="med" len="med"/>
            <a:tailEnd type="none" w="med" len="med"/>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lgn="ctr" rtl="0">
              <a:spcBef>
                <a:spcPts val="0"/>
              </a:spcBef>
              <a:buNone/>
            </a:pPr>
            <a:r>
              <a:rPr lang="pl-PL" sz="1200" b="1" dirty="0">
                <a:solidFill>
                  <a:srgbClr val="0B5394"/>
                </a:solidFill>
                <a:latin typeface="Calibri"/>
                <a:ea typeface="Calibri"/>
                <a:cs typeface="Calibri"/>
                <a:sym typeface="Calibri"/>
              </a:rPr>
              <a:t>File Storage</a:t>
            </a:r>
            <a:endParaRPr lang="en-GB" sz="1200" b="1" dirty="0">
              <a:solidFill>
                <a:srgbClr val="0B5394"/>
              </a:solidFill>
              <a:latin typeface="Calibri"/>
              <a:ea typeface="Calibri"/>
              <a:cs typeface="Calibri"/>
              <a:sym typeface="Calibri"/>
            </a:endParaRPr>
          </a:p>
        </p:txBody>
      </p:sp>
      <p:sp>
        <p:nvSpPr>
          <p:cNvPr id="82" name="Shape 269"/>
          <p:cNvSpPr/>
          <p:nvPr/>
        </p:nvSpPr>
        <p:spPr>
          <a:xfrm>
            <a:off x="419418" y="5013176"/>
            <a:ext cx="1695899" cy="383644"/>
          </a:xfrm>
          <a:prstGeom prst="rect">
            <a:avLst/>
          </a:prstGeom>
          <a:solidFill>
            <a:srgbClr val="CFE2F3"/>
          </a:solidFill>
          <a:ln w="9525" cap="flat" cmpd="sng">
            <a:solidFill>
              <a:srgbClr val="000000"/>
            </a:solidFill>
            <a:prstDash val="solid"/>
            <a:round/>
            <a:headEnd type="none" w="med" len="med"/>
            <a:tailEnd type="none" w="med" len="med"/>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lgn="ctr">
              <a:spcBef>
                <a:spcPts val="0"/>
              </a:spcBef>
              <a:buNone/>
            </a:pPr>
            <a:r>
              <a:rPr lang="pl-PL" sz="1200" b="1" dirty="0" err="1">
                <a:solidFill>
                  <a:srgbClr val="0B5394"/>
                </a:solidFill>
                <a:latin typeface="Calibri"/>
                <a:ea typeface="Calibri"/>
                <a:cs typeface="Calibri"/>
                <a:sym typeface="Calibri"/>
              </a:rPr>
              <a:t>Clinical</a:t>
            </a:r>
            <a:r>
              <a:rPr lang="pl-PL" sz="1200" b="1" dirty="0">
                <a:solidFill>
                  <a:srgbClr val="0B5394"/>
                </a:solidFill>
                <a:latin typeface="Calibri"/>
                <a:ea typeface="Calibri"/>
                <a:cs typeface="Calibri"/>
                <a:sym typeface="Calibri"/>
              </a:rPr>
              <a:t> Data</a:t>
            </a:r>
            <a:endParaRPr lang="en-GB" sz="1200" b="1" dirty="0">
              <a:solidFill>
                <a:srgbClr val="0B5394"/>
              </a:solidFill>
              <a:latin typeface="Calibri"/>
              <a:ea typeface="Calibri"/>
              <a:cs typeface="Calibri"/>
              <a:sym typeface="Calibri"/>
            </a:endParaRPr>
          </a:p>
        </p:txBody>
      </p:sp>
      <p:sp>
        <p:nvSpPr>
          <p:cNvPr id="23" name="Prostokąt 22"/>
          <p:cNvSpPr/>
          <p:nvPr/>
        </p:nvSpPr>
        <p:spPr>
          <a:xfrm>
            <a:off x="2992552" y="1484784"/>
            <a:ext cx="3163624" cy="139670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pl-PL"/>
          </a:p>
        </p:txBody>
      </p:sp>
      <p:sp>
        <p:nvSpPr>
          <p:cNvPr id="26" name="pole tekstowe 25"/>
          <p:cNvSpPr txBox="1"/>
          <p:nvPr/>
        </p:nvSpPr>
        <p:spPr>
          <a:xfrm>
            <a:off x="3226694" y="1505499"/>
            <a:ext cx="2030075" cy="369332"/>
          </a:xfrm>
          <a:prstGeom prst="rect">
            <a:avLst/>
          </a:prstGeom>
          <a:noFill/>
        </p:spPr>
        <p:txBody>
          <a:bodyPr wrap="square" rtlCol="0">
            <a:spAutoFit/>
          </a:bodyPr>
          <a:lstStyle/>
          <a:p>
            <a:r>
              <a:rPr lang="en-US" dirty="0">
                <a:solidFill>
                  <a:schemeClr val="tx2"/>
                </a:solidFill>
              </a:rPr>
              <a:t>Main Portal</a:t>
            </a:r>
          </a:p>
        </p:txBody>
      </p:sp>
    </p:spTree>
    <p:extLst>
      <p:ext uri="{BB962C8B-B14F-4D97-AF65-F5344CB8AC3E}">
        <p14:creationId xmlns:p14="http://schemas.microsoft.com/office/powerpoint/2010/main" val="25301589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4" descr="data:image/jpeg;base64,/9j/4AAQSkZJRgABAQAAAQABAAD/2wCEAAkGBhMREBQSERIVExUSFhkYFxcYGRUTFBcVGBUWFhkVFRQXHCYgGBojGRcXIi8gJCgpLCwsFh4yNTAtNScrLCkBCQoKDgwOGg8PGjMlHyI1KSo0LSwpNSopLCosKSwpLCwvLCwwLSksLCksLCwsLCw0LCksLCwpLCwsKSwsLCwpLP/AABEIAO0A1QMBIgACEQEDEQH/xAAbAAEAAgMBAQAAAAAAAAAAAAAABgcDBAUCAf/EAEoQAAEDAgMFBQMIBQgLAQAAAAEAAgMEEQUSIQYHEzFBIlFhcYEUMpEjQlJicoKhsRWSk6KyFyQzU2PB0fAIQ1Rzg5Sjs8LS4Rb/xAAZAQEAAwEBAAAAAAAAAAAAAAAAAgMEBQH/xAAsEQEAAgECBAQFBQEAAAAAAAAAAQIDERIEITFBFCJRsTJhcYGREyOh4fBC/9oADAMBAAIRAxEAPwC8UREBERAREQEREBERAREQEREBERAREQEREBERAREQEREBERAREQEREBERAREQEXy6+oCIiAiIgIi16rEYov6SVkf2nNZ+ZQbCLmM2npCbCrpye4Sxk/DMujHKHC7SCO8G4+IQekREBERAREQEREBERAREQEREBeJZQ1pc4hrWgkkkAAAXJJPIAdV7VJ73NpZ6+ujwShPvOAmINg55GfK4j/Vsb2nePTs6hu7Ub+hxfZ8KgNVITYSEPLCe6OJnak87jl1Gq5keHbV1vadL7K12oBdFBYfZjBkH3tVJ6enotnKdsUDBNVSNu550e76z3a5I7jRg7u+7lFcS27rZySZ3MH0Y/kmjwu3tH1JWjHw9rxr2U3zVpybLd2m0Y1/S4v3e0VRH4x2Xs4XtXTe5PHUgdM0D7+szWu+BUe/S8978eW/fxJL/AJrdpdr62M9mql+84yD4PuFbPCT2lVHFR6Oo3fPiVEbYphbmtvbOwSQjzBdmY8+TgtD+UzG8YkczCqfgxtNi4BjnC/055ewD1s0A+asDYTaGrq2SPqhF7OwEF5bkLja5HPLlA5mw/O3Ax3eRkHAw1jIYm3AeGNF9bkxx2s0E9SLnwVMYLTbbC2c1YrucZm67aCXtTYqWX6CoqXW9GtDR6LOzdltBEbw4vmt0fNU2+D2uCj9VjM8pvJPK8+L3H8L2C8QYnMw3ZNI0/Ve9v5FX+Dn1U+Kj0SJ+77aGtOWsxIRRjQhjyMw7+HC1rXfeIK127iaGM/zrFbu624MRv997is+E7yayAjM8Tt+jILn0eO1fzupG2HD8ZByD2artfpd3ibWEo8dHDwVU8PNJ83T5LIzxb4evzRg7lsHdozFDfxkpnfhYLGdw1VB8rhuJ68x78H/Uic6/wXNxvA5aSUxTNseYI1a5v0mnqPy6rXoq+SF2aGR0Z72kt+NufqrfCRMa1lX4mYnSYdaHePjWDPbHi1OZ4SbCQ5Q4/YnZ2Xm2uV3a8Qrd2V2wpcSh41LJmAtmaezJGT817OnXXUG2hKg2B7xmzNNNibGSxyDKXloII/tY7WI8QNO7qortjsXPgU7cVwh5NPcZ2XL2sa4jsv1+UhdpqdQba3s5Zb47UnSWmmSt41hfqLhbF7WxYnRsqYuzfsvYTcxyC2ZhPXmCD1BB0vZd1VpiIiAiIgIiICIiAiIg16+sbDFJK/3YmOe77LWlx/AKlNxUHElxDFqjVwzDN4uvNMR42yehKtDeNNlwiuI/2aUfrMLf71XG76PhbLVDxoZZX3+8+OH8mqVY1mIRtOkTKP4piT6iZ80h7UjiT4dzR4AWHotRfV8XbiNOTk9RbGH0TppWRM96RwaPMm1z4Dn6LXU03U4fxK0yHlDGSPtO7A/dL1DJbbWZSpXdaIdDeHiTaWCLDafRrWAyd5bfstPi4guPp3qu10to8S9oq5pb3D5Db7A7Lf3QFzV5irtro9yW3WERFYrF7ilLXBzSWuabggkEEciCORXhEFnYNiceM0xpaqzamMXZJYXNtM4HfyDm9RqPq11iOHvglfFKMr4zYj8iO8EWIPcQvlBXPglZLGcr43BzT4joe8EaEdxKnm31Iyso4cShFjYNkHUAm2vi192/e8Fnj9u2naf4lfP7lde8eyu1Y27HEfaI56CbtxGMloOtmO7EjPI5hp4lVypxujZ/PZD3QO/GSNSzxE451eYZmLw1P9HrPDLiNI834T2adA5rpY3m3jlb8FdCqHcuzNieNSjkaiw+9NUO/IBW8uQ6YiIgIiICIiAiIgIiII/vBpjJhVc0czTSkeYjc634KtthpOJspK0c45H39Jo5P4SrlqIA9jmOF2vBaR3gix/BUxuWgcaPFcNf70b3C31nsfEfg6EfFSpOlolG0a1mEVREXbcgVk7qKdxgrHMtndla2+guGPI183BVsrG3b1Dm0FcWGzmguaeodwTY/Fqo4j4PwuwfG8x7vaSlaHYhVgEj3GkMHpcF7/QBe4sIwSciKKZ7HuNmnNK256AGVuUnwVeTTue4ve4uc7UucSXHzJ1Kl8u8YvofZX0zHO4fDz37AFsoeI7aOA7ja+vgo2x39Zn+Eq3p6R7uLtTs0+hn4bzma4ZmPtYObe3LoR1Hl3rjKxdtH+0YRR1J1c3KHHrdzC1/77Aq6VuK02rz6q8lYrbkLtbKbMvrp+G05WtGZ77XytvbQdXE8h59y4qsTdiT7LXZP6TKLd/9HJl/eumW01pMwY6xa2ktxuE4VDma2nmqzHcPexkswBHMFzbMuO4LoUlXRz4XWNpIyyJrJbtcCO3ws1xcnuB06qvcM23qoKb2eKQBmuU5QXsDrk5HdNSTre19FJcC+S2fqn/1jnj9Yxw/4rNfHMdZ7x3aKXiekdp7K9Vg7rrQw1lW/wB2Jg18GNdI/wDDKq+U12kqPYNl3dJK3sjx4x1H7BpVnE20pp6q+HrrfX0bv+j5QkYdNUPHaqahzr97Whrf4+IrSXC2FwT2PDqWnIs6OJucf2ju3J++5y7q5boiIiAiIgIiICIiAiIgKn8BHsW11VDqGV8Re3xcQ2Yn9ZkwVwKo987PZK7DMUaDaGURykfQDuIG+rTOEEZ2loOBWTxWsGyOt9knM390hcxTjexh+Wqjmb7s8Y16FzNCf1SxQddrHbdSJcnJXbaYFYW7vSgxB3TKfwhef71XqsTZLs4HXObzJlB8uDGPyJUM/wAOn0Tw/F+VdhF9KK5SsP3tmtfmP0/5r/6VXasXGh7Ps/BE7R0zmm3WznOn/KwVdKnD/wBT85XZe30gUz3WYqIqwxOPZqGZfDO3tN/DOPUKGLJT1Do3tew2cxwc09zgbg/EKy9d1ZqrpbbaJdHafCDS1csNtGuuzxY7tN/A28wVLqI59nJQPmPN/Sdj/wAism29M2voYcRhHaY20oHMNvZwP2H39HErxsl2sDr2nkOKR+xYfzCzWtupEz1iYaIrtvMR0mJQnA8LNTURQD/WOAPg3m4+jQT6KX7ZxjEMeoMMYPkaIe0Tge6LZS1jh3ZWsb/x173dUjKaCoxKo0jiY4NP1WjNI4d50DR43C2dzGGvlbVYtUD5XEJXFnXLC1xsGk6gF2nlG1Z+Kvutp6LuHppXX1WYiIsrSIiICIiAiIgIiICIiAolvV2f9swmpjAu9jeKzqc8XbsPEtDm/eUtQoKhpqr9I7NwTDWSjs1/U/J/Juv5xljyoSppsFEMPxivweUfIVQMtODexaWklg77xEgn+wKjGNYW6mqJIH843EX7282u9WkH1XQ4S+sTVh4mvOLNFT7dfXMeKiikOlQ0lvj2S14HjlsfulQFbuCwTPqI201+LmBZbQgjXNfoBzN9LXWrJXdWYZ8dttokxfCn00z4ZRZzDa/Rw6OHgRqtjZjB/a6uKH5rnXf4Mbq78BbzIVl7W1GHHgU2KVEUdQ9l2vB4ZFrBzg43DGF17B5sbHuNsuxmx8NK+SeGoFRnZlaRls0E3PaaSDezeg5LL4qNk+rR4ed3yQ7ejjAlqmwM9ymbbTlndYu+ADR6FQtSjazYyqp81RNlla9xL3sJNnOdftAgEAk8+XJRdacW3ZEVUZNd06iIisVpxuxxsNlfRy2MVSDYHlny2I8nN082jvUml2cNJh76ON2aSrmcxh+q883fZgYSfEFVVh1LJJKxkIJkc4ZMuhzDW4PS1r36Wur4po5hA18rI5KqONwGU2a5xA0Dy3shxa2+mnisPEeS2sd+30bMHmjSVb7xBxn0ez1EbcTK6ocNckLO12vE2MhGmrWfSVqUFCyCJkMTcrImNY0dzWgAD4BUrs1huPUdZU1bsMjqJ6o9qR00QytvfIwiTRmjdO5jR0UudUbSTMOWLDqXwc6SR/oW5mLBM6tvRYiKsN128Ctqaypw/EWN49O1zszQG+49rHNcG9k6vaQRbS/PRWegIiICIiAiIgIiICIiAiIgrHfVgMgZBitKPl8PeHOsOcObNrbmGu1I+i96xbTQMxWhhxSkFzktKwauAHvNPe6N1/MG/crQliD2lrgHNcCCCLggixBB5ghUhX0tZsvVvmpo3VGGzuu5lz8megLtcjhyDzo4WB1Gk6Xmlt0IXrF40lH4YXPc1rAXOcQGgakk8gB1VnUVF+h6YZIvacQqgWxxN1JIAJbf5sTNC9+g5a+6o/BvmwwO4lHh0z6uTRrGxxtcXnpna5x1+q0k9yjzdtcQwzGTWYvTvtPFw8rdWxxOLZA2A3yktI1bfU5rm+qvzcRvjSOirFg2TrLP/IdiVfO6pxGpiidKczzczSDwDW2YABoAHWAAUmrsTpsJohh+GODnm/FmBBdc+84vboZDyFvdA6WC2qvGMGxP5Q4m6O/zHzcJoPdw6gWH3dFqObs/RfKS1rKjLyYJGz3Pdw4Br97RQx/p1525/JK/6k8qutsDDNLh1SKjM6F7XCPMSSRkcH5b/Nva3iHKrQdFa2xu8RuKsruDDwoaZjWx3tndmZLcuaNGjsNAaL9degqlvILXw9t02llz12xWBERa2ZON0kANbI4i+SE28CXsH5XXvEdlMVNXJOwOzOe7K9szG2YSbNF3AhtrC1uiz7qCI21k55Rxs+AEjz/CFHdj/wD9HiFI2pp8RjDHOcAJQ3PdpsTfgO0vfr0XPy5ZpknRux44vjjVNMPwfGn2ElW2JvUnhyP9A1mv6wWvtPvGpcGidH7Q+urD80vzZXf2mXsxNH0R2jp5jhT7r8dquzV4uAw8wx8zgR4xtbG0qQbIbjqGie2WUuqpW6gyANja4cnNiF9ftF3hZZrZJt/TRWkVYtzmy07BPidaP5zXnNYixbETmuR83M4g5egazyVloirTEREBERAREQEREBERAREQF8c0EWOoK+og0aLA6eFxfDTwxOdzcyNjHHzLQCVs1FMyRpZI1r2u5tcA5p8wdCsqIIpiG6vCpjd9DCP92HQ/9otTCd1uF0zw+KijzDUF5fNY944rnWPiFK0QUzuYZ8tjjO6QfxVYUPbyHkptukAbi+NwnrM4+gnnH/mFCy22ndot/B9/sxcV2fERFuY05wGTg4BiU3IuZK0Hx4IY3956lG5uk4eCUgI95r3/AK8sjh+BChm1Uog2TI5Gpe0ed58/8EatDZCh4OH0kRFjHTxNPmI2g/jdcfNOt5dXFGlIddERVLBERAREQEREBERAREQEREBERAREQEREBERBS+DVTaLbCqido2tbZp5DO9kcwPq5r2+ZXL2vwd1NWSxkWaXF7D0LHkkW8tR5tKlO+fYKap4WIUIcamltdrffcxrs7XR25vY65tzIOmoAPJwnelh2Jwthxdvs9RHpxAHBhPIlrmgmO9tWuGXxPS/Bl/Ttz6Kc2PfHJE1t4ZhklRK2GJuZ7zYdwHVx7mjmSpY+i2fiGd+JB7foiVjz+rEzMtSXetTRXpcAoXzzP0D8jrfaLdZH2+tlAWq/FViPKzV4a2vN63qMbPUYXgUBzWex0tubWBuRpNuvD4rz4WPVXMAq63Z7upaaSTEMRfxa6ove5DuEHcxcaF5sBpoALDS6sZc7q3iIiAiIgIiICIiAiIgIiICIiAiIgIiICIiAiIgKO49u9w+tdnqaSN7zzeM0ch83xkE+pUiRBCKfcvhDDcUYcR9KSd4/VL7H1Urw3B4KZuSnhjhb9GNjYwfEhoFytxEBERAREQEREBERAREQEREBERBzqvaOlieWS1MEbxa7XyxscLi4u1zrjRYRtdQnQVtN+2i/9lDsPwmGo2ixETwxzBsFOQJGNkAJY0XAcDYqWTbD4e5paaGlsR0hiB9CG3CDtseCAQbg6gjUEd4K+qAbsQYKjEqBri6CjnbwQSXZGytc4xgnoC0epPepDPt7hzH8N9dTNcDYgys0PcTewPmg7yLxBO17Q5jg5rhcOaQ5pHeCNCFxa3bvD4XmOWtp2PBsWmRlwe5wB0Pmg7qLShxmB8JnZPE6EAkyB7DGAOZL72FvNRfY3bdlRNWRzVULrVjo6ZueJpdFlZlyAWMguTrrfvQTVFyMW2uo6V2SoqoYnfRe9rXW78t72Wem2gppGMkjqIXMkeGMcJGFrpDyjab6v+rzQdBFoVeP00QkMtRCwRZRJmkY3IXC7Q+57JI1APPovlJtBTSwGojnjdCL3kDm8MWNjd50Fig6CxzztYxz3kNawFzieQAFyT6LkUW21BM8RxVtO95Ng1srCSe5ovr6LNtXSPloqiOMEudG6wHMm18o87W9V7Eazo8mdIcKl2rray7qGkYIrkCSd5bmsbaMbr+fx0XupxnFIAXy0kEzG6u4L3h4HfZ1yfQFedgdpqZ1HFCZGRyRNyOY4hhJBOrb+9fnp3qYAq68xW2m1VWN0a7nPwDHoqyETRE2JsQfea4c2ut5j0IXGxDbYmZ1PQwGqlb75BDYmHl2n9dfIeN9Fzcbw/8ARVFWSQyOvUvGQWDeGXlwOW3cwmx+qFI9ksDbSUkcYADi0OkPUvIBN/LkPABJilfN1jsRNp8v5c32rGLZuDRn6uaTN5XvZZMI21zTimq4XUs590OOZj/sP8enQ8gSdFJ1HNvcEbUUcht8pA0yRu+cC0ZiAfEC3nY9AvK2radJh7MWrGsSz7QbRmmnpYhGH+1SZCS62XtMFwLG/v8AhyXcVZ12KmpGCzO1c6azj3ubJExx9S2/qrMXmSm2I+/u9pbdM/b2ERFUsEREBERBVns9W/aHEBRTQxOENPmMsbpQW5G2DQ1wsbqQvwjGnCxxCkZf5zaZxcPEB0lr+aYNg0zMcrqh0ZEMsMDWP0s5zWtDgBe+nkpkgrHaDZwUNJBRRTSOfilaxlVUE2lkD8zpTce7cNsB3E87kme0WztNDCIY6eJsYFsmRtiPG47R8Tclc/bfZ19ZTt4Dgyop5WTwOd7vFjJsHfVIJHqtCLbqdrcs2FVwmGhbGyOWIu+rMHhuXxNkHKoMPdTV+IYbSHhx1FH7RA0EhsEzy6F2T6LS6zrDlbRYtlNoYcOpIqaqw+ppXRNDZHindNE940dJxog7NmOuveulhezlZM6srZyKWqqouDA1pDzTRtBLMzhcOcXkOda409Bkwva+qhhZFW4fWGZjQ174WMqI5CBbiNexwtm52IFroPOyFLQTVFXPRTxyRVDWCamDA1jXi44jonAEFwve7QDrzXF2fiip48bqGwxF9JVVD4jkYSwsga5obp2QD0C7OAYdNPismIvpnUkfswga2TIJpncQPMsjGE5QAA0Am+gWthVFNT1VfTT0cssGIVDniaMxmIRyxhjhLdwc2wB6H8rh0d3WzEMVDDM5jZJ6mNs00zwHyPfK0PN3nWwzWt4d5K4232z0UNZhtRC0RGTEIGytb2WSOBcWSOaNC9ozjNzs8g8gtzAv0lh8TaUUra+CLswzRzRRScIHstlZKQLgaXabWAXI2tbWS1WGT1TGU7BXwMip2vEr7klzpZZAA24DAA1t7BzrlBt4Ns9FU49ick7RI2A0xZG4BzOI+nA4hadC5rWkC/LOVh2lngOMR0s8L3UtLAJxBDBJMx9RI8tD5YoWG7WtGlxa/mpLs5hUseJ4nM9hbHO6mMbtLPyQFrrWN9DprZY9pMJqIq2PEaOMTObEYZ4MwY6WHNna6NztOI119DzBtdBq4xjGH1UBgno6pzCLAew1YLe4sPC7JHQhZdhccdHhjXV7nx8B7ouJM18T3sa60T3NeAblpaLnqD1Xuo22qHsLKXDKwzEWbxmNgha7vklL7Fo7m3JWcbKzPws0lROZp3Nu6V1yOLmzi3XIDZvLkF7XTXm8nXTk3a/ZSiq/lJIWOLxfO27HOBFwS5hBPquQ7dwI9aOrqKc9BmzM9WixPqStXA9tPY4202IxyQviAYJMpdG9rdAbtvc2sLi4Nr+C6c+8uhA7EjpXdGMZIXE9wzAD8Vo0y15R0/MKdcc856/iUM2gxeomo6mlqbOmopY3Fw0zsJdHcgADm5pvYaOGmhVq0FSJIo5G6texrh5EAhQ/ZbZ587quprIiz23siI+8I/HqDbLbkezfqsOH11RhF4KiN89KCeHMwZiwE3yvb0H5a2uNB7kiLeWvWP8ASjSZr5p6T/oT1c7aOpEdJO93JsT/AI5SAPU2HquSd5WH2v7R6ZJc3lbKortNtX7aYmPZNT0L5AHylhvJbUDTQD49/SyhTDaZ5wnfLXTlLWo6cshwW/zqh7vR08ZH4WPqraUA25lZE/DZI2l0UMmYcMZxw2mEjLbnoNF0f5TKb+qqf2R/xU8kWyRExHr7o0mtJmJn09kuRRE7zKb+qqf2R/xUsjfcA94v8VntS1esLotFuj0iIopCIiAiIgJZEQEREBfHNBBBFwdD5L6iCFYZsxX4ewwUM9NJThzjHHUMlD4g5xdkEkR7bQSeYutqj2VqJqqKrxCeOR1PmMMMLHMhje4ZTI4vJdI+2gvYDopWiAiIgWREQfC2/NeWQtbyaB5ABe0QEREGP2Zl75W377C/xXmso2TMdHK0PY8WLTqCP89VmRNRho6NkMbY42hjGCzWjkB/nqsyIgIiICIiAiIgIiICIiAiIgIiICIiAiIgIiICIiAiIgIiICIiAiIgIiIP/9k="/>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Clr>
                <a:srgbClr val="000000"/>
              </a:buClr>
              <a:buSzPct val="100000"/>
              <a:buFont typeface="Times New Roman" panose="02020603050405020304" pitchFamily="18" charset="0"/>
              <a:buNone/>
            </a:pPr>
            <a:endParaRPr lang="en-US" altLang="en-US"/>
          </a:p>
        </p:txBody>
      </p:sp>
      <p:sp>
        <p:nvSpPr>
          <p:cNvPr id="7171" name="AutoShape 6" descr="data:image/jpeg;base64,/9j/4AAQSkZJRgABAQAAAQABAAD/2wCEAAkGBhMREBQSERIVExUSFhkYFxcYGRUTFBcVGBUWFhkVFRQXHCYgGBojGRcXIi8gJCgpLCwsFh4yNTAtNScrLCkBCQoKDgwOGg8PGjMlHyI1KSo0LSwpNSopLCosKSwpLCwvLCwwLSksLCksLCwsLCw0LCksLCwpLCwsKSwsLCwpLP/AABEIAO0A1QMBIgACEQEDEQH/xAAbAAEAAgMBAQAAAAAAAAAAAAAABgcDBAUCAf/EAEoQAAEDAgMFBQMIBQgLAQAAAAEAAgMEEQUSIQYHEzFBIlFhcYEUMpEjQlJicoKhsRWSk6KyFyQzU2PB0fAIQ1Rzg5Sjs8LS4Rb/xAAZAQEAAwEBAAAAAAAAAAAAAAAAAgMEBQH/xAAsEQEAAgECBAQFBQEAAAAAAAAAAQIDERIEITFBFCJRsTJhcYGREyOh4fBC/9oADAMBAAIRAxEAPwC8UREBERAREQEREBERAREQEREBERAREQEREBERAREQEREBERAREQEREBERAREQEXy6+oCIiAiIgIi16rEYov6SVkf2nNZ+ZQbCLmM2npCbCrpye4Sxk/DMujHKHC7SCO8G4+IQekREBERAREQEREBERAREQEREBeJZQ1pc4hrWgkkkAAAXJJPIAdV7VJ73NpZ6+ujwShPvOAmINg55GfK4j/Vsb2nePTs6hu7Ub+hxfZ8KgNVITYSEPLCe6OJnak87jl1Gq5keHbV1vadL7K12oBdFBYfZjBkH3tVJ6enotnKdsUDBNVSNu550e76z3a5I7jRg7u+7lFcS27rZySZ3MH0Y/kmjwu3tH1JWjHw9rxr2U3zVpybLd2m0Y1/S4v3e0VRH4x2Xs4XtXTe5PHUgdM0D7+szWu+BUe/S8978eW/fxJL/AJrdpdr62M9mql+84yD4PuFbPCT2lVHFR6Oo3fPiVEbYphbmtvbOwSQjzBdmY8+TgtD+UzG8YkczCqfgxtNi4BjnC/055ewD1s0A+asDYTaGrq2SPqhF7OwEF5bkLja5HPLlA5mw/O3Ax3eRkHAw1jIYm3AeGNF9bkxx2s0E9SLnwVMYLTbbC2c1YrucZm67aCXtTYqWX6CoqXW9GtDR6LOzdltBEbw4vmt0fNU2+D2uCj9VjM8pvJPK8+L3H8L2C8QYnMw3ZNI0/Ve9v5FX+Dn1U+Kj0SJ+77aGtOWsxIRRjQhjyMw7+HC1rXfeIK127iaGM/zrFbu624MRv997is+E7yayAjM8Tt+jILn0eO1fzupG2HD8ZByD2artfpd3ibWEo8dHDwVU8PNJ83T5LIzxb4evzRg7lsHdozFDfxkpnfhYLGdw1VB8rhuJ68x78H/Uic6/wXNxvA5aSUxTNseYI1a5v0mnqPy6rXoq+SF2aGR0Z72kt+NufqrfCRMa1lX4mYnSYdaHePjWDPbHi1OZ4SbCQ5Q4/YnZ2Xm2uV3a8Qrd2V2wpcSh41LJmAtmaezJGT817OnXXUG2hKg2B7xmzNNNibGSxyDKXloII/tY7WI8QNO7qortjsXPgU7cVwh5NPcZ2XL2sa4jsv1+UhdpqdQba3s5Zb47UnSWmmSt41hfqLhbF7WxYnRsqYuzfsvYTcxyC2ZhPXmCD1BB0vZd1VpiIiAiIgIiICIiAiIg16+sbDFJK/3YmOe77LWlx/AKlNxUHElxDFqjVwzDN4uvNMR42yehKtDeNNlwiuI/2aUfrMLf71XG76PhbLVDxoZZX3+8+OH8mqVY1mIRtOkTKP4piT6iZ80h7UjiT4dzR4AWHotRfV8XbiNOTk9RbGH0TppWRM96RwaPMm1z4Dn6LXU03U4fxK0yHlDGSPtO7A/dL1DJbbWZSpXdaIdDeHiTaWCLDafRrWAyd5bfstPi4guPp3qu10to8S9oq5pb3D5Db7A7Lf3QFzV5irtro9yW3WERFYrF7ilLXBzSWuabggkEEciCORXhEFnYNiceM0xpaqzamMXZJYXNtM4HfyDm9RqPq11iOHvglfFKMr4zYj8iO8EWIPcQvlBXPglZLGcr43BzT4joe8EaEdxKnm31Iyso4cShFjYNkHUAm2vi192/e8Fnj9u2naf4lfP7lde8eyu1Y27HEfaI56CbtxGMloOtmO7EjPI5hp4lVypxujZ/PZD3QO/GSNSzxE451eYZmLw1P9HrPDLiNI834T2adA5rpY3m3jlb8FdCqHcuzNieNSjkaiw+9NUO/IBW8uQ6YiIgIiICIiAiIgIiII/vBpjJhVc0czTSkeYjc634KtthpOJspK0c45H39Jo5P4SrlqIA9jmOF2vBaR3gix/BUxuWgcaPFcNf70b3C31nsfEfg6EfFSpOlolG0a1mEVREXbcgVk7qKdxgrHMtndla2+guGPI183BVsrG3b1Dm0FcWGzmguaeodwTY/Fqo4j4PwuwfG8x7vaSlaHYhVgEj3GkMHpcF7/QBe4sIwSciKKZ7HuNmnNK256AGVuUnwVeTTue4ve4uc7UucSXHzJ1Kl8u8YvofZX0zHO4fDz37AFsoeI7aOA7ja+vgo2x39Zn+Eq3p6R7uLtTs0+hn4bzma4ZmPtYObe3LoR1Hl3rjKxdtH+0YRR1J1c3KHHrdzC1/77Aq6VuK02rz6q8lYrbkLtbKbMvrp+G05WtGZ77XytvbQdXE8h59y4qsTdiT7LXZP6TKLd/9HJl/eumW01pMwY6xa2ktxuE4VDma2nmqzHcPexkswBHMFzbMuO4LoUlXRz4XWNpIyyJrJbtcCO3ws1xcnuB06qvcM23qoKb2eKQBmuU5QXsDrk5HdNSTre19FJcC+S2fqn/1jnj9Yxw/4rNfHMdZ7x3aKXiekdp7K9Vg7rrQw1lW/wB2Jg18GNdI/wDDKq+U12kqPYNl3dJK3sjx4x1H7BpVnE20pp6q+HrrfX0bv+j5QkYdNUPHaqahzr97Whrf4+IrSXC2FwT2PDqWnIs6OJucf2ju3J++5y7q5boiIiAiIgIiICIiAiIgKn8BHsW11VDqGV8Re3xcQ2Yn9ZkwVwKo987PZK7DMUaDaGURykfQDuIG+rTOEEZ2loOBWTxWsGyOt9knM390hcxTjexh+Wqjmb7s8Y16FzNCf1SxQddrHbdSJcnJXbaYFYW7vSgxB3TKfwhef71XqsTZLs4HXObzJlB8uDGPyJUM/wAOn0Tw/F+VdhF9KK5SsP3tmtfmP0/5r/6VXasXGh7Ps/BE7R0zmm3WznOn/KwVdKnD/wBT85XZe30gUz3WYqIqwxOPZqGZfDO3tN/DOPUKGLJT1Do3tew2cxwc09zgbg/EKy9d1ZqrpbbaJdHafCDS1csNtGuuzxY7tN/A28wVLqI59nJQPmPN/Sdj/wAism29M2voYcRhHaY20oHMNvZwP2H39HErxsl2sDr2nkOKR+xYfzCzWtupEz1iYaIrtvMR0mJQnA8LNTURQD/WOAPg3m4+jQT6KX7ZxjEMeoMMYPkaIe0Tge6LZS1jh3ZWsb/x173dUjKaCoxKo0jiY4NP1WjNI4d50DR43C2dzGGvlbVYtUD5XEJXFnXLC1xsGk6gF2nlG1Z+Kvutp6LuHppXX1WYiIsrSIiICIiAiIgIiICIiAolvV2f9swmpjAu9jeKzqc8XbsPEtDm/eUtQoKhpqr9I7NwTDWSjs1/U/J/Juv5xljyoSppsFEMPxivweUfIVQMtODexaWklg77xEgn+wKjGNYW6mqJIH843EX7282u9WkH1XQ4S+sTVh4mvOLNFT7dfXMeKiikOlQ0lvj2S14HjlsfulQFbuCwTPqI201+LmBZbQgjXNfoBzN9LXWrJXdWYZ8dttokxfCn00z4ZRZzDa/Rw6OHgRqtjZjB/a6uKH5rnXf4Mbq78BbzIVl7W1GHHgU2KVEUdQ9l2vB4ZFrBzg43DGF17B5sbHuNsuxmx8NK+SeGoFRnZlaRls0E3PaaSDezeg5LL4qNk+rR4ed3yQ7ejjAlqmwM9ymbbTlndYu+ADR6FQtSjazYyqp81RNlla9xL3sJNnOdftAgEAk8+XJRdacW3ZEVUZNd06iIisVpxuxxsNlfRy2MVSDYHlny2I8nN082jvUml2cNJh76ON2aSrmcxh+q883fZgYSfEFVVh1LJJKxkIJkc4ZMuhzDW4PS1r36Wur4po5hA18rI5KqONwGU2a5xA0Dy3shxa2+mnisPEeS2sd+30bMHmjSVb7xBxn0ez1EbcTK6ocNckLO12vE2MhGmrWfSVqUFCyCJkMTcrImNY0dzWgAD4BUrs1huPUdZU1bsMjqJ6o9qR00QytvfIwiTRmjdO5jR0UudUbSTMOWLDqXwc6SR/oW5mLBM6tvRYiKsN128Ctqaypw/EWN49O1zszQG+49rHNcG9k6vaQRbS/PRWegIiICIiAiIgIiICIiAiIgrHfVgMgZBitKPl8PeHOsOcObNrbmGu1I+i96xbTQMxWhhxSkFzktKwauAHvNPe6N1/MG/crQliD2lrgHNcCCCLggixBB5ghUhX0tZsvVvmpo3VGGzuu5lz8megLtcjhyDzo4WB1Gk6Xmlt0IXrF40lH4YXPc1rAXOcQGgakk8gB1VnUVF+h6YZIvacQqgWxxN1JIAJbf5sTNC9+g5a+6o/BvmwwO4lHh0z6uTRrGxxtcXnpna5x1+q0k9yjzdtcQwzGTWYvTvtPFw8rdWxxOLZA2A3yktI1bfU5rm+qvzcRvjSOirFg2TrLP/IdiVfO6pxGpiidKczzczSDwDW2YABoAHWAAUmrsTpsJohh+GODnm/FmBBdc+84vboZDyFvdA6WC2qvGMGxP5Q4m6O/zHzcJoPdw6gWH3dFqObs/RfKS1rKjLyYJGz3Pdw4Br97RQx/p1525/JK/6k8qutsDDNLh1SKjM6F7XCPMSSRkcH5b/Nva3iHKrQdFa2xu8RuKsruDDwoaZjWx3tndmZLcuaNGjsNAaL9degqlvILXw9t02llz12xWBERa2ZON0kANbI4i+SE28CXsH5XXvEdlMVNXJOwOzOe7K9szG2YSbNF3AhtrC1uiz7qCI21k55Rxs+AEjz/CFHdj/wD9HiFI2pp8RjDHOcAJQ3PdpsTfgO0vfr0XPy5ZpknRux44vjjVNMPwfGn2ElW2JvUnhyP9A1mv6wWvtPvGpcGidH7Q+urD80vzZXf2mXsxNH0R2jp5jhT7r8dquzV4uAw8wx8zgR4xtbG0qQbIbjqGie2WUuqpW6gyANja4cnNiF9ftF3hZZrZJt/TRWkVYtzmy07BPidaP5zXnNYixbETmuR83M4g5egazyVloirTEREBERAREQEREBERAREQF8c0EWOoK+og0aLA6eFxfDTwxOdzcyNjHHzLQCVs1FMyRpZI1r2u5tcA5p8wdCsqIIpiG6vCpjd9DCP92HQ/9otTCd1uF0zw+KijzDUF5fNY944rnWPiFK0QUzuYZ8tjjO6QfxVYUPbyHkptukAbi+NwnrM4+gnnH/mFCy22ndot/B9/sxcV2fERFuY05wGTg4BiU3IuZK0Hx4IY3956lG5uk4eCUgI95r3/AK8sjh+BChm1Uog2TI5Gpe0ed58/8EatDZCh4OH0kRFjHTxNPmI2g/jdcfNOt5dXFGlIddERVLBERAREQEREBERAREQEREBERAREQEREBERBS+DVTaLbCqido2tbZp5DO9kcwPq5r2+ZXL2vwd1NWSxkWaXF7D0LHkkW8tR5tKlO+fYKap4WIUIcamltdrffcxrs7XR25vY65tzIOmoAPJwnelh2Jwthxdvs9RHpxAHBhPIlrmgmO9tWuGXxPS/Bl/Ttz6Kc2PfHJE1t4ZhklRK2GJuZ7zYdwHVx7mjmSpY+i2fiGd+JB7foiVjz+rEzMtSXetTRXpcAoXzzP0D8jrfaLdZH2+tlAWq/FViPKzV4a2vN63qMbPUYXgUBzWex0tubWBuRpNuvD4rz4WPVXMAq63Z7upaaSTEMRfxa6ove5DuEHcxcaF5sBpoALDS6sZc7q3iIiAiIgIiICIiAiIgIiICIiAiIgIiICIiAiIgKO49u9w+tdnqaSN7zzeM0ch83xkE+pUiRBCKfcvhDDcUYcR9KSd4/VL7H1Urw3B4KZuSnhjhb9GNjYwfEhoFytxEBERAREQEREBERAREQEREBERBzqvaOlieWS1MEbxa7XyxscLi4u1zrjRYRtdQnQVtN+2i/9lDsPwmGo2ixETwxzBsFOQJGNkAJY0XAcDYqWTbD4e5paaGlsR0hiB9CG3CDtseCAQbg6gjUEd4K+qAbsQYKjEqBri6CjnbwQSXZGytc4xgnoC0epPepDPt7hzH8N9dTNcDYgys0PcTewPmg7yLxBO17Q5jg5rhcOaQ5pHeCNCFxa3bvD4XmOWtp2PBsWmRlwe5wB0Pmg7qLShxmB8JnZPE6EAkyB7DGAOZL72FvNRfY3bdlRNWRzVULrVjo6ZueJpdFlZlyAWMguTrrfvQTVFyMW2uo6V2SoqoYnfRe9rXW78t72Wem2gppGMkjqIXMkeGMcJGFrpDyjab6v+rzQdBFoVeP00QkMtRCwRZRJmkY3IXC7Q+57JI1APPovlJtBTSwGojnjdCL3kDm8MWNjd50Fig6CxzztYxz3kNawFzieQAFyT6LkUW21BM8RxVtO95Ng1srCSe5ovr6LNtXSPloqiOMEudG6wHMm18o87W9V7Eazo8mdIcKl2rray7qGkYIrkCSd5bmsbaMbr+fx0XupxnFIAXy0kEzG6u4L3h4HfZ1yfQFedgdpqZ1HFCZGRyRNyOY4hhJBOrb+9fnp3qYAq68xW2m1VWN0a7nPwDHoqyETRE2JsQfea4c2ut5j0IXGxDbYmZ1PQwGqlb75BDYmHl2n9dfIeN9Fzcbw/8ARVFWSQyOvUvGQWDeGXlwOW3cwmx+qFI9ksDbSUkcYADi0OkPUvIBN/LkPABJilfN1jsRNp8v5c32rGLZuDRn6uaTN5XvZZMI21zTimq4XUs590OOZj/sP8enQ8gSdFJ1HNvcEbUUcht8pA0yRu+cC0ZiAfEC3nY9AvK2radJh7MWrGsSz7QbRmmnpYhGH+1SZCS62XtMFwLG/v8AhyXcVZ12KmpGCzO1c6azj3ubJExx9S2/qrMXmSm2I+/u9pbdM/b2ERFUsEREBERBVns9W/aHEBRTQxOENPmMsbpQW5G2DQ1wsbqQvwjGnCxxCkZf5zaZxcPEB0lr+aYNg0zMcrqh0ZEMsMDWP0s5zWtDgBe+nkpkgrHaDZwUNJBRRTSOfilaxlVUE2lkD8zpTce7cNsB3E87kme0WztNDCIY6eJsYFsmRtiPG47R8Tclc/bfZ19ZTt4Dgyop5WTwOd7vFjJsHfVIJHqtCLbqdrcs2FVwmGhbGyOWIu+rMHhuXxNkHKoMPdTV+IYbSHhx1FH7RA0EhsEzy6F2T6LS6zrDlbRYtlNoYcOpIqaqw+ppXRNDZHindNE940dJxog7NmOuveulhezlZM6srZyKWqqouDA1pDzTRtBLMzhcOcXkOda409Bkwva+qhhZFW4fWGZjQ174WMqI5CBbiNexwtm52IFroPOyFLQTVFXPRTxyRVDWCamDA1jXi44jonAEFwve7QDrzXF2fiip48bqGwxF9JVVD4jkYSwsga5obp2QD0C7OAYdNPismIvpnUkfswga2TIJpncQPMsjGE5QAA0Am+gWthVFNT1VfTT0cssGIVDniaMxmIRyxhjhLdwc2wB6H8rh0d3WzEMVDDM5jZJ6mNs00zwHyPfK0PN3nWwzWt4d5K4232z0UNZhtRC0RGTEIGytb2WSOBcWSOaNC9ozjNzs8g8gtzAv0lh8TaUUra+CLswzRzRRScIHstlZKQLgaXabWAXI2tbWS1WGT1TGU7BXwMip2vEr7klzpZZAA24DAA1t7BzrlBt4Ns9FU49ick7RI2A0xZG4BzOI+nA4hadC5rWkC/LOVh2lngOMR0s8L3UtLAJxBDBJMx9RI8tD5YoWG7WtGlxa/mpLs5hUseJ4nM9hbHO6mMbtLPyQFrrWN9DprZY9pMJqIq2PEaOMTObEYZ4MwY6WHNna6NztOI119DzBtdBq4xjGH1UBgno6pzCLAew1YLe4sPC7JHQhZdhccdHhjXV7nx8B7ouJM18T3sa60T3NeAblpaLnqD1Xuo22qHsLKXDKwzEWbxmNgha7vklL7Fo7m3JWcbKzPws0lROZp3Nu6V1yOLmzi3XIDZvLkF7XTXm8nXTk3a/ZSiq/lJIWOLxfO27HOBFwS5hBPquQ7dwI9aOrqKc9BmzM9WixPqStXA9tPY4202IxyQviAYJMpdG9rdAbtvc2sLi4Nr+C6c+8uhA7EjpXdGMZIXE9wzAD8Vo0y15R0/MKdcc856/iUM2gxeomo6mlqbOmopY3Fw0zsJdHcgADm5pvYaOGmhVq0FSJIo5G6texrh5EAhQ/ZbZ587quprIiz23siI+8I/HqDbLbkezfqsOH11RhF4KiN89KCeHMwZiwE3yvb0H5a2uNB7kiLeWvWP8ASjSZr5p6T/oT1c7aOpEdJO93JsT/AI5SAPU2HquSd5WH2v7R6ZJc3lbKortNtX7aYmPZNT0L5AHylhvJbUDTQD49/SyhTDaZ5wnfLXTlLWo6cshwW/zqh7vR08ZH4WPqraUA25lZE/DZI2l0UMmYcMZxw2mEjLbnoNF0f5TKb+qqf2R/xU8kWyRExHr7o0mtJmJn09kuRRE7zKb+qqf2R/xUsjfcA94v8VntS1esLotFuj0iIopCIiAiIgJZEQEREBfHNBBBFwdD5L6iCFYZsxX4ewwUM9NJThzjHHUMlD4g5xdkEkR7bQSeYutqj2VqJqqKrxCeOR1PmMMMLHMhje4ZTI4vJdI+2gvYDopWiAiIgWREQfC2/NeWQtbyaB5ABe0QEREGP2Zl75W377C/xXmso2TMdHK0PY8WLTqCP89VmRNRho6NkMbY42hjGCzWjkB/nqsyIgIiICIiAiIgIiICIiAiIgIiICIiAiIgIiICIiAiIgIiICIiAiIgIiIP/9k="/>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Clr>
                <a:srgbClr val="000000"/>
              </a:buClr>
              <a:buSzPct val="100000"/>
              <a:buFont typeface="Times New Roman" panose="02020603050405020304" pitchFamily="18" charset="0"/>
              <a:buNone/>
            </a:pPr>
            <a:endParaRPr lang="en-US" altLang="en-US"/>
          </a:p>
        </p:txBody>
      </p:sp>
      <p:sp>
        <p:nvSpPr>
          <p:cNvPr id="7172" name="AutoShape 8" descr="https://encrypted-tbn2.gstatic.com/images?q=tbn:ANd9GcSYuGtqY3luHbiT80MIUCnEK6Hqv4ubuhlJ2-dcwK8Tzt_anae8"/>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Clr>
                <a:srgbClr val="000000"/>
              </a:buClr>
              <a:buSzPct val="100000"/>
              <a:buFont typeface="Times New Roman" panose="02020603050405020304" pitchFamily="18" charset="0"/>
              <a:buNone/>
            </a:pPr>
            <a:endParaRPr lang="en-US" altLang="en-US"/>
          </a:p>
        </p:txBody>
      </p:sp>
      <p:sp>
        <p:nvSpPr>
          <p:cNvPr id="174" name="Title 1"/>
          <p:cNvSpPr txBox="1">
            <a:spLocks/>
          </p:cNvSpPr>
          <p:nvPr/>
        </p:nvSpPr>
        <p:spPr>
          <a:xfrm>
            <a:off x="2051075" y="116632"/>
            <a:ext cx="5329237" cy="722312"/>
          </a:xfrm>
          <a:prstGeom prst="rect">
            <a:avLst/>
          </a:prstGeom>
        </p:spPr>
        <p:txBody>
          <a:bodyPr>
            <a:normAutofit fontScale="97500"/>
          </a:bodyPr>
          <a:lstStyle/>
          <a:p>
            <a:pPr algn="ctr" defTabSz="914400">
              <a:defRPr/>
            </a:pPr>
            <a:r>
              <a:rPr lang="pl-PL" altLang="en-US" sz="3200" dirty="0">
                <a:latin typeface="+mj-lt"/>
                <a:ea typeface="+mj-ea"/>
                <a:cs typeface="+mj-cs"/>
              </a:rPr>
              <a:t>PDP, PEP </a:t>
            </a:r>
            <a:r>
              <a:rPr lang="pl-PL" altLang="en-US" sz="3200" dirty="0" smtClean="0">
                <a:latin typeface="+mj-lt"/>
                <a:ea typeface="+mj-ea"/>
                <a:cs typeface="+mj-cs"/>
              </a:rPr>
              <a:t>–</a:t>
            </a:r>
            <a:r>
              <a:rPr lang="en-US" altLang="en-US" sz="3200" dirty="0" smtClean="0">
                <a:latin typeface="+mj-lt"/>
                <a:ea typeface="+mj-ea"/>
                <a:cs typeface="+mj-cs"/>
              </a:rPr>
              <a:t> typical use case</a:t>
            </a:r>
            <a:endParaRPr lang="en-GB" altLang="en-US" sz="3200" dirty="0">
              <a:latin typeface="+mj-lt"/>
              <a:ea typeface="+mj-ea"/>
              <a:cs typeface="+mj-cs"/>
            </a:endParaRPr>
          </a:p>
        </p:txBody>
      </p:sp>
      <p:sp>
        <p:nvSpPr>
          <p:cNvPr id="7175" name="Rectangle 3"/>
          <p:cNvSpPr>
            <a:spLocks noChangeArrowheads="1"/>
          </p:cNvSpPr>
          <p:nvPr/>
        </p:nvSpPr>
        <p:spPr bwMode="auto">
          <a:xfrm>
            <a:off x="395536" y="1473752"/>
            <a:ext cx="8137599" cy="4146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936" tIns="41469" rIns="82936" bIns="41469" anchor="ctr">
            <a:spAutoFit/>
          </a:bodyPr>
          <a:lstStyle>
            <a:lvl1pPr marL="241300" indent="-241300">
              <a:defRPr sz="2400">
                <a:solidFill>
                  <a:schemeClr val="bg1"/>
                </a:solidFill>
                <a:latin typeface="Calibri" panose="020F0502020204030204" pitchFamily="34" charset="0"/>
                <a:cs typeface="Arial" panose="020B0604020202020204" pitchFamily="34" charset="0"/>
              </a:defRPr>
            </a:lvl1pPr>
            <a:lvl2pPr>
              <a:defRPr sz="2400">
                <a:solidFill>
                  <a:schemeClr val="bg1"/>
                </a:solidFill>
                <a:latin typeface="Calibri" panose="020F0502020204030204" pitchFamily="34" charset="0"/>
                <a:cs typeface="Arial" panose="020B0604020202020204" pitchFamily="34" charset="0"/>
              </a:defRPr>
            </a:lvl2pPr>
            <a:lvl3pPr>
              <a:defRPr sz="2400">
                <a:solidFill>
                  <a:schemeClr val="bg1"/>
                </a:solidFill>
                <a:latin typeface="Calibri" panose="020F0502020204030204" pitchFamily="34" charset="0"/>
                <a:cs typeface="Arial" panose="020B0604020202020204" pitchFamily="34" charset="0"/>
              </a:defRPr>
            </a:lvl3pPr>
            <a:lvl4pPr>
              <a:defRPr sz="2400">
                <a:solidFill>
                  <a:schemeClr val="bg1"/>
                </a:solidFill>
                <a:latin typeface="Calibri" panose="020F0502020204030204" pitchFamily="34" charset="0"/>
                <a:cs typeface="Arial" panose="020B0604020202020204" pitchFamily="34" charset="0"/>
              </a:defRPr>
            </a:lvl4pPr>
            <a:lvl5pPr>
              <a:defRPr sz="2400">
                <a:solidFill>
                  <a:schemeClr val="bg1"/>
                </a:solidFill>
                <a:latin typeface="Calibri" panose="020F0502020204030204" pitchFamily="34" charset="0"/>
                <a:cs typeface="Arial" panose="020B0604020202020204" pitchFamily="34" charset="0"/>
              </a:defRPr>
            </a:lvl5pPr>
            <a:lvl6pPr marL="2514600" indent="-228600" defTabSz="449263" eaLnBrk="0" fontAlgn="base" hangingPunct="0">
              <a:spcBef>
                <a:spcPct val="0"/>
              </a:spcBef>
              <a:spcAft>
                <a:spcPct val="0"/>
              </a:spcAft>
              <a:defRPr sz="2400">
                <a:solidFill>
                  <a:schemeClr val="bg1"/>
                </a:solidFill>
                <a:latin typeface="Calibri" panose="020F0502020204030204" pitchFamily="34" charset="0"/>
                <a:cs typeface="Arial" panose="020B0604020202020204" pitchFamily="34" charset="0"/>
              </a:defRPr>
            </a:lvl6pPr>
            <a:lvl7pPr marL="2971800" indent="-228600" defTabSz="449263" eaLnBrk="0" fontAlgn="base" hangingPunct="0">
              <a:spcBef>
                <a:spcPct val="0"/>
              </a:spcBef>
              <a:spcAft>
                <a:spcPct val="0"/>
              </a:spcAft>
              <a:defRPr sz="2400">
                <a:solidFill>
                  <a:schemeClr val="bg1"/>
                </a:solidFill>
                <a:latin typeface="Calibri" panose="020F0502020204030204" pitchFamily="34" charset="0"/>
                <a:cs typeface="Arial" panose="020B0604020202020204" pitchFamily="34" charset="0"/>
              </a:defRPr>
            </a:lvl7pPr>
            <a:lvl8pPr marL="3429000" indent="-228600" defTabSz="449263" eaLnBrk="0" fontAlgn="base" hangingPunct="0">
              <a:spcBef>
                <a:spcPct val="0"/>
              </a:spcBef>
              <a:spcAft>
                <a:spcPct val="0"/>
              </a:spcAft>
              <a:defRPr sz="2400">
                <a:solidFill>
                  <a:schemeClr val="bg1"/>
                </a:solidFill>
                <a:latin typeface="Calibri" panose="020F0502020204030204" pitchFamily="34" charset="0"/>
                <a:cs typeface="Arial" panose="020B0604020202020204" pitchFamily="34" charset="0"/>
              </a:defRPr>
            </a:lvl8pPr>
            <a:lvl9pPr marL="3886200" indent="-228600" defTabSz="449263" eaLnBrk="0" fontAlgn="base" hangingPunct="0">
              <a:spcBef>
                <a:spcPct val="0"/>
              </a:spcBef>
              <a:spcAft>
                <a:spcPct val="0"/>
              </a:spcAft>
              <a:defRPr sz="2400">
                <a:solidFill>
                  <a:schemeClr val="bg1"/>
                </a:solidFill>
                <a:latin typeface="Calibri" panose="020F0502020204030204" pitchFamily="34" charset="0"/>
                <a:cs typeface="Arial" panose="020B0604020202020204" pitchFamily="34" charset="0"/>
              </a:defRPr>
            </a:lvl9pPr>
          </a:lstStyle>
          <a:p>
            <a:pPr marL="0" indent="0"/>
            <a:r>
              <a:rPr lang="pl-PL" altLang="en-US" dirty="0">
                <a:solidFill>
                  <a:schemeClr val="tx1"/>
                </a:solidFill>
                <a:latin typeface="Open Sans"/>
              </a:rPr>
              <a:t>Components </a:t>
            </a:r>
          </a:p>
          <a:p>
            <a:pPr marL="342900" indent="-342900">
              <a:buFont typeface="Arial"/>
              <a:buChar char="•"/>
            </a:pPr>
            <a:r>
              <a:rPr lang="en-GB" altLang="en-US" sz="1800" dirty="0">
                <a:solidFill>
                  <a:schemeClr val="tx1"/>
                </a:solidFill>
                <a:latin typeface="Open Sans"/>
              </a:rPr>
              <a:t>PDP – policy decision point implemented as Valve Portal REST interface</a:t>
            </a:r>
          </a:p>
          <a:p>
            <a:pPr marL="342900" indent="-342900">
              <a:buFont typeface="Arial"/>
              <a:buChar char="•"/>
            </a:pPr>
            <a:r>
              <a:rPr lang="en-GB" altLang="en-US" sz="1800" dirty="0">
                <a:solidFill>
                  <a:schemeClr val="tx1"/>
                </a:solidFill>
                <a:latin typeface="Open Sans"/>
              </a:rPr>
              <a:t>UI to configure permissions for concrete resource. Permission can be given for concrete user or for the group of users</a:t>
            </a:r>
          </a:p>
          <a:p>
            <a:pPr marL="342900" indent="-342900">
              <a:buFont typeface="Arial"/>
              <a:buChar char="•"/>
            </a:pPr>
            <a:r>
              <a:rPr lang="en-GB" altLang="en-US" sz="1800" dirty="0">
                <a:solidFill>
                  <a:schemeClr val="tx1"/>
                </a:solidFill>
                <a:latin typeface="Open Sans"/>
              </a:rPr>
              <a:t>PEP – policy enforcement point implemented as </a:t>
            </a:r>
            <a:r>
              <a:rPr lang="en-GB" altLang="en-US" sz="1800" dirty="0" err="1">
                <a:solidFill>
                  <a:schemeClr val="tx1"/>
                </a:solidFill>
                <a:latin typeface="Open Sans"/>
              </a:rPr>
              <a:t>Nginx</a:t>
            </a:r>
            <a:r>
              <a:rPr lang="en-GB" altLang="en-US" sz="1800" dirty="0">
                <a:solidFill>
                  <a:schemeClr val="tx1"/>
                </a:solidFill>
                <a:latin typeface="Open Sans"/>
              </a:rPr>
              <a:t> module</a:t>
            </a:r>
          </a:p>
          <a:p>
            <a:pPr marL="342900" indent="-342900">
              <a:buFont typeface="Arial"/>
              <a:buChar char="•"/>
            </a:pPr>
            <a:endParaRPr lang="en-GB" altLang="en-US" sz="1800" dirty="0">
              <a:solidFill>
                <a:schemeClr val="tx1"/>
              </a:solidFill>
              <a:latin typeface="Open Sans"/>
            </a:endParaRPr>
          </a:p>
          <a:p>
            <a:pPr marL="0" indent="0"/>
            <a:r>
              <a:rPr lang="en-GB" altLang="en-US" dirty="0" smtClean="0">
                <a:solidFill>
                  <a:schemeClr val="tx1"/>
                </a:solidFill>
                <a:latin typeface="Open Sans"/>
              </a:rPr>
              <a:t>Use case</a:t>
            </a:r>
            <a:endParaRPr lang="en-GB" altLang="en-US" dirty="0">
              <a:solidFill>
                <a:schemeClr val="tx1"/>
              </a:solidFill>
              <a:latin typeface="Open Sans"/>
            </a:endParaRPr>
          </a:p>
          <a:p>
            <a:pPr marL="457200" indent="-457200">
              <a:buFont typeface="+mj-lt"/>
              <a:buAutoNum type="arabicPeriod"/>
            </a:pPr>
            <a:r>
              <a:rPr lang="pl-PL" altLang="en-US" sz="1800" dirty="0">
                <a:solidFill>
                  <a:schemeClr val="tx1"/>
                </a:solidFill>
                <a:latin typeface="Open Sans"/>
              </a:rPr>
              <a:t>A r</a:t>
            </a:r>
            <a:r>
              <a:rPr lang="en-GB" altLang="en-US" sz="1800" dirty="0" err="1">
                <a:solidFill>
                  <a:schemeClr val="tx1"/>
                </a:solidFill>
                <a:latin typeface="Open Sans"/>
              </a:rPr>
              <a:t>equest</a:t>
            </a:r>
            <a:r>
              <a:rPr lang="en-GB" altLang="en-US" sz="1800" dirty="0">
                <a:solidFill>
                  <a:schemeClr val="tx1"/>
                </a:solidFill>
                <a:latin typeface="Open Sans"/>
              </a:rPr>
              <a:t> without JWT (JSON web token) is made to </a:t>
            </a:r>
            <a:r>
              <a:rPr lang="pl-PL" altLang="en-US" sz="1800" dirty="0">
                <a:solidFill>
                  <a:schemeClr val="tx1"/>
                </a:solidFill>
                <a:latin typeface="Open Sans"/>
              </a:rPr>
              <a:t>a </a:t>
            </a:r>
            <a:r>
              <a:rPr lang="en-GB" altLang="en-US" sz="1800" dirty="0">
                <a:solidFill>
                  <a:schemeClr val="tx1"/>
                </a:solidFill>
                <a:latin typeface="Open Sans"/>
              </a:rPr>
              <a:t>service secured by PEP –</a:t>
            </a:r>
            <a:r>
              <a:rPr lang="pl-PL" altLang="en-US" sz="1800" dirty="0">
                <a:solidFill>
                  <a:schemeClr val="tx1"/>
                </a:solidFill>
                <a:latin typeface="Open Sans"/>
              </a:rPr>
              <a:t> the </a:t>
            </a:r>
            <a:r>
              <a:rPr lang="en-GB" altLang="en-US" sz="1800" dirty="0">
                <a:solidFill>
                  <a:schemeClr val="tx1"/>
                </a:solidFill>
                <a:latin typeface="Open Sans"/>
              </a:rPr>
              <a:t>unauthorized response code is returned (401)</a:t>
            </a:r>
          </a:p>
          <a:p>
            <a:pPr marL="457200" indent="-457200">
              <a:buFont typeface="+mj-lt"/>
              <a:buAutoNum type="arabicPeriod"/>
            </a:pPr>
            <a:r>
              <a:rPr lang="pl-PL" altLang="en-US" sz="1800" dirty="0">
                <a:solidFill>
                  <a:schemeClr val="tx1"/>
                </a:solidFill>
                <a:latin typeface="Open Sans"/>
              </a:rPr>
              <a:t>A r</a:t>
            </a:r>
            <a:r>
              <a:rPr lang="en-GB" altLang="en-US" sz="1800" dirty="0" err="1">
                <a:solidFill>
                  <a:schemeClr val="tx1"/>
                </a:solidFill>
                <a:latin typeface="Open Sans"/>
              </a:rPr>
              <a:t>equest</a:t>
            </a:r>
            <a:r>
              <a:rPr lang="en-GB" altLang="en-US" sz="1800" dirty="0">
                <a:solidFill>
                  <a:schemeClr val="tx1"/>
                </a:solidFill>
                <a:latin typeface="Open Sans"/>
              </a:rPr>
              <a:t> </a:t>
            </a:r>
            <a:r>
              <a:rPr lang="pl-PL" altLang="en-US" sz="1800" dirty="0">
                <a:solidFill>
                  <a:schemeClr val="tx1"/>
                </a:solidFill>
                <a:latin typeface="Open Sans"/>
              </a:rPr>
              <a:t>accompanied by a </a:t>
            </a:r>
            <a:r>
              <a:rPr lang="en-GB" altLang="en-US" sz="1800" dirty="0">
                <a:solidFill>
                  <a:schemeClr val="tx1"/>
                </a:solidFill>
                <a:latin typeface="Open Sans"/>
              </a:rPr>
              <a:t>valid JWT is made</a:t>
            </a:r>
            <a:r>
              <a:rPr lang="pl-PL" altLang="en-US" sz="1800" dirty="0">
                <a:solidFill>
                  <a:schemeClr val="tx1"/>
                </a:solidFill>
                <a:latin typeface="Open Sans"/>
              </a:rPr>
              <a:t>, resulting in an access denied (403) exception</a:t>
            </a:r>
          </a:p>
          <a:p>
            <a:pPr marL="457200" indent="-457200">
              <a:buFont typeface="+mj-lt"/>
              <a:buAutoNum type="arabicPeriod"/>
            </a:pPr>
            <a:r>
              <a:rPr lang="pl-PL" altLang="en-US" sz="1800" dirty="0">
                <a:solidFill>
                  <a:schemeClr val="tx1"/>
                </a:solidFill>
                <a:latin typeface="Open Sans"/>
              </a:rPr>
              <a:t>Another user registers a service and authorizes other users to </a:t>
            </a:r>
            <a:r>
              <a:rPr lang="pl-PL" altLang="en-US" sz="1800" dirty="0" err="1">
                <a:solidFill>
                  <a:schemeClr val="tx1"/>
                </a:solidFill>
                <a:latin typeface="Open Sans"/>
              </a:rPr>
              <a:t>access</a:t>
            </a:r>
            <a:r>
              <a:rPr lang="pl-PL" altLang="en-US" sz="1800" dirty="0">
                <a:solidFill>
                  <a:schemeClr val="tx1"/>
                </a:solidFill>
                <a:latin typeface="Open Sans"/>
              </a:rPr>
              <a:t> </a:t>
            </a:r>
            <a:r>
              <a:rPr lang="pl-PL" altLang="en-US" sz="1800" dirty="0" err="1" smtClean="0">
                <a:solidFill>
                  <a:schemeClr val="tx1"/>
                </a:solidFill>
                <a:latin typeface="Open Sans"/>
              </a:rPr>
              <a:t>it</a:t>
            </a:r>
            <a:endParaRPr lang="en-GB" altLang="en-US" sz="1800" dirty="0">
              <a:solidFill>
                <a:schemeClr val="tx1"/>
              </a:solidFill>
              <a:latin typeface="Open Sans"/>
            </a:endParaRPr>
          </a:p>
          <a:p>
            <a:pPr marL="457200" indent="-457200">
              <a:buFont typeface="+mj-lt"/>
              <a:buAutoNum type="arabicPeriod"/>
            </a:pPr>
            <a:r>
              <a:rPr lang="pl-PL" altLang="en-US" sz="1800" dirty="0">
                <a:solidFill>
                  <a:schemeClr val="tx1"/>
                </a:solidFill>
                <a:latin typeface="Open Sans"/>
              </a:rPr>
              <a:t>The procedure performed in step 2 is repeated </a:t>
            </a:r>
            <a:r>
              <a:rPr lang="en-GB" altLang="en-US" sz="1800" dirty="0">
                <a:solidFill>
                  <a:schemeClr val="tx1"/>
                </a:solidFill>
                <a:latin typeface="Open Sans"/>
              </a:rPr>
              <a:t>–</a:t>
            </a:r>
            <a:r>
              <a:rPr lang="pl-PL" altLang="en-US" sz="1800" dirty="0">
                <a:solidFill>
                  <a:schemeClr val="tx1"/>
                </a:solidFill>
                <a:latin typeface="Open Sans"/>
              </a:rPr>
              <a:t> this time </a:t>
            </a:r>
            <a:r>
              <a:rPr lang="en-GB" altLang="en-US" sz="1800" dirty="0">
                <a:solidFill>
                  <a:schemeClr val="tx1"/>
                </a:solidFill>
                <a:latin typeface="Open Sans"/>
              </a:rPr>
              <a:t>permission is granted (200) and secured content is returned to the </a:t>
            </a:r>
            <a:r>
              <a:rPr lang="en-GB" altLang="en-US" sz="1800" dirty="0" smtClean="0">
                <a:solidFill>
                  <a:schemeClr val="tx1"/>
                </a:solidFill>
                <a:latin typeface="Open Sans"/>
              </a:rPr>
              <a:t>user</a:t>
            </a:r>
            <a:endParaRPr lang="en-GB" altLang="en-US" sz="1800" dirty="0">
              <a:solidFill>
                <a:schemeClr val="tx1"/>
              </a:solidFill>
              <a:latin typeface="Open Sans"/>
            </a:endParaRP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4" descr="data:image/jpeg;base64,/9j/4AAQSkZJRgABAQAAAQABAAD/2wCEAAkGBhMREBQSERIVExUSFhkYFxcYGRUTFBcVGBUWFhkVFRQXHCYgGBojGRcXIi8gJCgpLCwsFh4yNTAtNScrLCkBCQoKDgwOGg8PGjMlHyI1KSo0LSwpNSopLCosKSwpLCwvLCwwLSksLCksLCwsLCw0LCksLCwpLCwsKSwsLCwpLP/AABEIAO0A1QMBIgACEQEDEQH/xAAbAAEAAgMBAQAAAAAAAAAAAAAABgcDBAUCAf/EAEoQAAEDAgMFBQMIBQgLAQAAAAEAAgMEEQUSIQYHEzFBIlFhcYEUMpEjQlJicoKhsRWSk6KyFyQzU2PB0fAIQ1Rzg5Sjs8LS4Rb/xAAZAQEAAwEBAAAAAAAAAAAAAAAAAgMEBQH/xAAsEQEAAgECBAQFBQEAAAAAAAAAAQIDERIEITFBFCJRsTJhcYGREyOh4fBC/9oADAMBAAIRAxEAPwC8UREBERAREQEREBERAREQEREBERAREQEREBERAREQEREBERAREQEREBERAREQEXy6+oCIiAiIgIi16rEYov6SVkf2nNZ+ZQbCLmM2npCbCrpye4Sxk/DMujHKHC7SCO8G4+IQekREBERAREQEREBERAREQEREBeJZQ1pc4hrWgkkkAAAXJJPIAdV7VJ73NpZ6+ujwShPvOAmINg55GfK4j/Vsb2nePTs6hu7Ub+hxfZ8KgNVITYSEPLCe6OJnak87jl1Gq5keHbV1vadL7K12oBdFBYfZjBkH3tVJ6enotnKdsUDBNVSNu550e76z3a5I7jRg7u+7lFcS27rZySZ3MH0Y/kmjwu3tH1JWjHw9rxr2U3zVpybLd2m0Y1/S4v3e0VRH4x2Xs4XtXTe5PHUgdM0D7+szWu+BUe/S8978eW/fxJL/AJrdpdr62M9mql+84yD4PuFbPCT2lVHFR6Oo3fPiVEbYphbmtvbOwSQjzBdmY8+TgtD+UzG8YkczCqfgxtNi4BjnC/055ewD1s0A+asDYTaGrq2SPqhF7OwEF5bkLja5HPLlA5mw/O3Ax3eRkHAw1jIYm3AeGNF9bkxx2s0E9SLnwVMYLTbbC2c1YrucZm67aCXtTYqWX6CoqXW9GtDR6LOzdltBEbw4vmt0fNU2+D2uCj9VjM8pvJPK8+L3H8L2C8QYnMw3ZNI0/Ve9v5FX+Dn1U+Kj0SJ+77aGtOWsxIRRjQhjyMw7+HC1rXfeIK127iaGM/zrFbu624MRv997is+E7yayAjM8Tt+jILn0eO1fzupG2HD8ZByD2artfpd3ibWEo8dHDwVU8PNJ83T5LIzxb4evzRg7lsHdozFDfxkpnfhYLGdw1VB8rhuJ68x78H/Uic6/wXNxvA5aSUxTNseYI1a5v0mnqPy6rXoq+SF2aGR0Z72kt+NufqrfCRMa1lX4mYnSYdaHePjWDPbHi1OZ4SbCQ5Q4/YnZ2Xm2uV3a8Qrd2V2wpcSh41LJmAtmaezJGT817OnXXUG2hKg2B7xmzNNNibGSxyDKXloII/tY7WI8QNO7qortjsXPgU7cVwh5NPcZ2XL2sa4jsv1+UhdpqdQba3s5Zb47UnSWmmSt41hfqLhbF7WxYnRsqYuzfsvYTcxyC2ZhPXmCD1BB0vZd1VpiIiAiIgIiICIiAiIg16+sbDFJK/3YmOe77LWlx/AKlNxUHElxDFqjVwzDN4uvNMR42yehKtDeNNlwiuI/2aUfrMLf71XG76PhbLVDxoZZX3+8+OH8mqVY1mIRtOkTKP4piT6iZ80h7UjiT4dzR4AWHotRfV8XbiNOTk9RbGH0TppWRM96RwaPMm1z4Dn6LXU03U4fxK0yHlDGSPtO7A/dL1DJbbWZSpXdaIdDeHiTaWCLDafRrWAyd5bfstPi4guPp3qu10to8S9oq5pb3D5Db7A7Lf3QFzV5irtro9yW3WERFYrF7ilLXBzSWuabggkEEciCORXhEFnYNiceM0xpaqzamMXZJYXNtM4HfyDm9RqPq11iOHvglfFKMr4zYj8iO8EWIPcQvlBXPglZLGcr43BzT4joe8EaEdxKnm31Iyso4cShFjYNkHUAm2vi192/e8Fnj9u2naf4lfP7lde8eyu1Y27HEfaI56CbtxGMloOtmO7EjPI5hp4lVypxujZ/PZD3QO/GSNSzxE451eYZmLw1P9HrPDLiNI834T2adA5rpY3m3jlb8FdCqHcuzNieNSjkaiw+9NUO/IBW8uQ6YiIgIiICIiAiIgIiII/vBpjJhVc0czTSkeYjc634KtthpOJspK0c45H39Jo5P4SrlqIA9jmOF2vBaR3gix/BUxuWgcaPFcNf70b3C31nsfEfg6EfFSpOlolG0a1mEVREXbcgVk7qKdxgrHMtndla2+guGPI183BVsrG3b1Dm0FcWGzmguaeodwTY/Fqo4j4PwuwfG8x7vaSlaHYhVgEj3GkMHpcF7/QBe4sIwSciKKZ7HuNmnNK256AGVuUnwVeTTue4ve4uc7UucSXHzJ1Kl8u8YvofZX0zHO4fDz37AFsoeI7aOA7ja+vgo2x39Zn+Eq3p6R7uLtTs0+hn4bzma4ZmPtYObe3LoR1Hl3rjKxdtH+0YRR1J1c3KHHrdzC1/77Aq6VuK02rz6q8lYrbkLtbKbMvrp+G05WtGZ77XytvbQdXE8h59y4qsTdiT7LXZP6TKLd/9HJl/eumW01pMwY6xa2ktxuE4VDma2nmqzHcPexkswBHMFzbMuO4LoUlXRz4XWNpIyyJrJbtcCO3ws1xcnuB06qvcM23qoKb2eKQBmuU5QXsDrk5HdNSTre19FJcC+S2fqn/1jnj9Yxw/4rNfHMdZ7x3aKXiekdp7K9Vg7rrQw1lW/wB2Jg18GNdI/wDDKq+U12kqPYNl3dJK3sjx4x1H7BpVnE20pp6q+HrrfX0bv+j5QkYdNUPHaqahzr97Whrf4+IrSXC2FwT2PDqWnIs6OJucf2ju3J++5y7q5boiIiAiIgIiICIiAiIgKn8BHsW11VDqGV8Re3xcQ2Yn9ZkwVwKo987PZK7DMUaDaGURykfQDuIG+rTOEEZ2loOBWTxWsGyOt9knM390hcxTjexh+Wqjmb7s8Y16FzNCf1SxQddrHbdSJcnJXbaYFYW7vSgxB3TKfwhef71XqsTZLs4HXObzJlB8uDGPyJUM/wAOn0Tw/F+VdhF9KK5SsP3tmtfmP0/5r/6VXasXGh7Ps/BE7R0zmm3WznOn/KwVdKnD/wBT85XZe30gUz3WYqIqwxOPZqGZfDO3tN/DOPUKGLJT1Do3tew2cxwc09zgbg/EKy9d1ZqrpbbaJdHafCDS1csNtGuuzxY7tN/A28wVLqI59nJQPmPN/Sdj/wAism29M2voYcRhHaY20oHMNvZwP2H39HErxsl2sDr2nkOKR+xYfzCzWtupEz1iYaIrtvMR0mJQnA8LNTURQD/WOAPg3m4+jQT6KX7ZxjEMeoMMYPkaIe0Tge6LZS1jh3ZWsb/x173dUjKaCoxKo0jiY4NP1WjNI4d50DR43C2dzGGvlbVYtUD5XEJXFnXLC1xsGk6gF2nlG1Z+Kvutp6LuHppXX1WYiIsrSIiICIiAiIgIiICIiAolvV2f9swmpjAu9jeKzqc8XbsPEtDm/eUtQoKhpqr9I7NwTDWSjs1/U/J/Juv5xljyoSppsFEMPxivweUfIVQMtODexaWklg77xEgn+wKjGNYW6mqJIH843EX7282u9WkH1XQ4S+sTVh4mvOLNFT7dfXMeKiikOlQ0lvj2S14HjlsfulQFbuCwTPqI201+LmBZbQgjXNfoBzN9LXWrJXdWYZ8dttokxfCn00z4ZRZzDa/Rw6OHgRqtjZjB/a6uKH5rnXf4Mbq78BbzIVl7W1GHHgU2KVEUdQ9l2vB4ZFrBzg43DGF17B5sbHuNsuxmx8NK+SeGoFRnZlaRls0E3PaaSDezeg5LL4qNk+rR4ed3yQ7ejjAlqmwM9ymbbTlndYu+ADR6FQtSjazYyqp81RNlla9xL3sJNnOdftAgEAk8+XJRdacW3ZEVUZNd06iIisVpxuxxsNlfRy2MVSDYHlny2I8nN082jvUml2cNJh76ON2aSrmcxh+q883fZgYSfEFVVh1LJJKxkIJkc4ZMuhzDW4PS1r36Wur4po5hA18rI5KqONwGU2a5xA0Dy3shxa2+mnisPEeS2sd+30bMHmjSVb7xBxn0ez1EbcTK6ocNckLO12vE2MhGmrWfSVqUFCyCJkMTcrImNY0dzWgAD4BUrs1huPUdZU1bsMjqJ6o9qR00QytvfIwiTRmjdO5jR0UudUbSTMOWLDqXwc6SR/oW5mLBM6tvRYiKsN128Ctqaypw/EWN49O1zszQG+49rHNcG9k6vaQRbS/PRWegIiICIiAiIgIiICIiAiIgrHfVgMgZBitKPl8PeHOsOcObNrbmGu1I+i96xbTQMxWhhxSkFzktKwauAHvNPe6N1/MG/crQliD2lrgHNcCCCLggixBB5ghUhX0tZsvVvmpo3VGGzuu5lz8megLtcjhyDzo4WB1Gk6Xmlt0IXrF40lH4YXPc1rAXOcQGgakk8gB1VnUVF+h6YZIvacQqgWxxN1JIAJbf5sTNC9+g5a+6o/BvmwwO4lHh0z6uTRrGxxtcXnpna5x1+q0k9yjzdtcQwzGTWYvTvtPFw8rdWxxOLZA2A3yktI1bfU5rm+qvzcRvjSOirFg2TrLP/IdiVfO6pxGpiidKczzczSDwDW2YABoAHWAAUmrsTpsJohh+GODnm/FmBBdc+84vboZDyFvdA6WC2qvGMGxP5Q4m6O/zHzcJoPdw6gWH3dFqObs/RfKS1rKjLyYJGz3Pdw4Br97RQx/p1525/JK/6k8qutsDDNLh1SKjM6F7XCPMSSRkcH5b/Nva3iHKrQdFa2xu8RuKsruDDwoaZjWx3tndmZLcuaNGjsNAaL9degqlvILXw9t02llz12xWBERa2ZON0kANbI4i+SE28CXsH5XXvEdlMVNXJOwOzOe7K9szG2YSbNF3AhtrC1uiz7qCI21k55Rxs+AEjz/CFHdj/wD9HiFI2pp8RjDHOcAJQ3PdpsTfgO0vfr0XPy5ZpknRux44vjjVNMPwfGn2ElW2JvUnhyP9A1mv6wWvtPvGpcGidH7Q+urD80vzZXf2mXsxNH0R2jp5jhT7r8dquzV4uAw8wx8zgR4xtbG0qQbIbjqGie2WUuqpW6gyANja4cnNiF9ftF3hZZrZJt/TRWkVYtzmy07BPidaP5zXnNYixbETmuR83M4g5egazyVloirTEREBERAREQEREBERAREQF8c0EWOoK+og0aLA6eFxfDTwxOdzcyNjHHzLQCVs1FMyRpZI1r2u5tcA5p8wdCsqIIpiG6vCpjd9DCP92HQ/9otTCd1uF0zw+KijzDUF5fNY944rnWPiFK0QUzuYZ8tjjO6QfxVYUPbyHkptukAbi+NwnrM4+gnnH/mFCy22ndot/B9/sxcV2fERFuY05wGTg4BiU3IuZK0Hx4IY3956lG5uk4eCUgI95r3/AK8sjh+BChm1Uog2TI5Gpe0ed58/8EatDZCh4OH0kRFjHTxNPmI2g/jdcfNOt5dXFGlIddERVLBERAREQEREBERAREQEREBERAREQEREBERBS+DVTaLbCqido2tbZp5DO9kcwPq5r2+ZXL2vwd1NWSxkWaXF7D0LHkkW8tR5tKlO+fYKap4WIUIcamltdrffcxrs7XR25vY65tzIOmoAPJwnelh2Jwthxdvs9RHpxAHBhPIlrmgmO9tWuGXxPS/Bl/Ttz6Kc2PfHJE1t4ZhklRK2GJuZ7zYdwHVx7mjmSpY+i2fiGd+JB7foiVjz+rEzMtSXetTRXpcAoXzzP0D8jrfaLdZH2+tlAWq/FViPKzV4a2vN63qMbPUYXgUBzWex0tubWBuRpNuvD4rz4WPVXMAq63Z7upaaSTEMRfxa6ove5DuEHcxcaF5sBpoALDS6sZc7q3iIiAiIgIiICIiAiIgIiICIiAiIgIiICIiAiIgKO49u9w+tdnqaSN7zzeM0ch83xkE+pUiRBCKfcvhDDcUYcR9KSd4/VL7H1Urw3B4KZuSnhjhb9GNjYwfEhoFytxEBERAREQEREBERAREQEREBERBzqvaOlieWS1MEbxa7XyxscLi4u1zrjRYRtdQnQVtN+2i/9lDsPwmGo2ixETwxzBsFOQJGNkAJY0XAcDYqWTbD4e5paaGlsR0hiB9CG3CDtseCAQbg6gjUEd4K+qAbsQYKjEqBri6CjnbwQSXZGytc4xgnoC0epPepDPt7hzH8N9dTNcDYgys0PcTewPmg7yLxBO17Q5jg5rhcOaQ5pHeCNCFxa3bvD4XmOWtp2PBsWmRlwe5wB0Pmg7qLShxmB8JnZPE6EAkyB7DGAOZL72FvNRfY3bdlRNWRzVULrVjo6ZueJpdFlZlyAWMguTrrfvQTVFyMW2uo6V2SoqoYnfRe9rXW78t72Wem2gppGMkjqIXMkeGMcJGFrpDyjab6v+rzQdBFoVeP00QkMtRCwRZRJmkY3IXC7Q+57JI1APPovlJtBTSwGojnjdCL3kDm8MWNjd50Fig6CxzztYxz3kNawFzieQAFyT6LkUW21BM8RxVtO95Ng1srCSe5ovr6LNtXSPloqiOMEudG6wHMm18o87W9V7Eazo8mdIcKl2rray7qGkYIrkCSd5bmsbaMbr+fx0XupxnFIAXy0kEzG6u4L3h4HfZ1yfQFedgdpqZ1HFCZGRyRNyOY4hhJBOrb+9fnp3qYAq68xW2m1VWN0a7nPwDHoqyETRE2JsQfea4c2ut5j0IXGxDbYmZ1PQwGqlb75BDYmHl2n9dfIeN9Fzcbw/8ARVFWSQyOvUvGQWDeGXlwOW3cwmx+qFI9ksDbSUkcYADi0OkPUvIBN/LkPABJilfN1jsRNp8v5c32rGLZuDRn6uaTN5XvZZMI21zTimq4XUs590OOZj/sP8enQ8gSdFJ1HNvcEbUUcht8pA0yRu+cC0ZiAfEC3nY9AvK2radJh7MWrGsSz7QbRmmnpYhGH+1SZCS62XtMFwLG/v8AhyXcVZ12KmpGCzO1c6azj3ubJExx9S2/qrMXmSm2I+/u9pbdM/b2ERFUsEREBERBVns9W/aHEBRTQxOENPmMsbpQW5G2DQ1wsbqQvwjGnCxxCkZf5zaZxcPEB0lr+aYNg0zMcrqh0ZEMsMDWP0s5zWtDgBe+nkpkgrHaDZwUNJBRRTSOfilaxlVUE2lkD8zpTce7cNsB3E87kme0WztNDCIY6eJsYFsmRtiPG47R8Tclc/bfZ19ZTt4Dgyop5WTwOd7vFjJsHfVIJHqtCLbqdrcs2FVwmGhbGyOWIu+rMHhuXxNkHKoMPdTV+IYbSHhx1FH7RA0EhsEzy6F2T6LS6zrDlbRYtlNoYcOpIqaqw+ppXRNDZHindNE940dJxog7NmOuveulhezlZM6srZyKWqqouDA1pDzTRtBLMzhcOcXkOda409Bkwva+qhhZFW4fWGZjQ174WMqI5CBbiNexwtm52IFroPOyFLQTVFXPRTxyRVDWCamDA1jXi44jonAEFwve7QDrzXF2fiip48bqGwxF9JVVD4jkYSwsga5obp2QD0C7OAYdNPismIvpnUkfswga2TIJpncQPMsjGE5QAA0Am+gWthVFNT1VfTT0cssGIVDniaMxmIRyxhjhLdwc2wB6H8rh0d3WzEMVDDM5jZJ6mNs00zwHyPfK0PN3nWwzWt4d5K4232z0UNZhtRC0RGTEIGytb2WSOBcWSOaNC9ozjNzs8g8gtzAv0lh8TaUUra+CLswzRzRRScIHstlZKQLgaXabWAXI2tbWS1WGT1TGU7BXwMip2vEr7klzpZZAA24DAA1t7BzrlBt4Ns9FU49ick7RI2A0xZG4BzOI+nA4hadC5rWkC/LOVh2lngOMR0s8L3UtLAJxBDBJMx9RI8tD5YoWG7WtGlxa/mpLs5hUseJ4nM9hbHO6mMbtLPyQFrrWN9DprZY9pMJqIq2PEaOMTObEYZ4MwY6WHNna6NztOI119DzBtdBq4xjGH1UBgno6pzCLAew1YLe4sPC7JHQhZdhccdHhjXV7nx8B7ouJM18T3sa60T3NeAblpaLnqD1Xuo22qHsLKXDKwzEWbxmNgha7vklL7Fo7m3JWcbKzPws0lROZp3Nu6V1yOLmzi3XIDZvLkF7XTXm8nXTk3a/ZSiq/lJIWOLxfO27HOBFwS5hBPquQ7dwI9aOrqKc9BmzM9WixPqStXA9tPY4202IxyQviAYJMpdG9rdAbtvc2sLi4Nr+C6c+8uhA7EjpXdGMZIXE9wzAD8Vo0y15R0/MKdcc856/iUM2gxeomo6mlqbOmopY3Fw0zsJdHcgADm5pvYaOGmhVq0FSJIo5G6texrh5EAhQ/ZbZ587quprIiz23siI+8I/HqDbLbkezfqsOH11RhF4KiN89KCeHMwZiwE3yvb0H5a2uNB7kiLeWvWP8ASjSZr5p6T/oT1c7aOpEdJO93JsT/AI5SAPU2HquSd5WH2v7R6ZJc3lbKortNtX7aYmPZNT0L5AHylhvJbUDTQD49/SyhTDaZ5wnfLXTlLWo6cshwW/zqh7vR08ZH4WPqraUA25lZE/DZI2l0UMmYcMZxw2mEjLbnoNF0f5TKb+qqf2R/xU8kWyRExHr7o0mtJmJn09kuRRE7zKb+qqf2R/xUsjfcA94v8VntS1esLotFuj0iIopCIiAiIgJZEQEREBfHNBBBFwdD5L6iCFYZsxX4ewwUM9NJThzjHHUMlD4g5xdkEkR7bQSeYutqj2VqJqqKrxCeOR1PmMMMLHMhje4ZTI4vJdI+2gvYDopWiAiIgWREQfC2/NeWQtbyaB5ABe0QEREGP2Zl75W377C/xXmso2TMdHK0PY8WLTqCP89VmRNRho6NkMbY42hjGCzWjkB/nqsyIgIiICIiAiIgIiICIiAiIgIiICIiAiIgIiICIiAiIgIiICIiAiIgIiIP/9k="/>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Clr>
                <a:srgbClr val="000000"/>
              </a:buClr>
              <a:buSzPct val="100000"/>
              <a:buFont typeface="Times New Roman" panose="02020603050405020304" pitchFamily="18" charset="0"/>
              <a:buNone/>
            </a:pPr>
            <a:endParaRPr lang="en-US" altLang="en-US"/>
          </a:p>
        </p:txBody>
      </p:sp>
      <p:sp>
        <p:nvSpPr>
          <p:cNvPr id="7171" name="AutoShape 6" descr="data:image/jpeg;base64,/9j/4AAQSkZJRgABAQAAAQABAAD/2wCEAAkGBhMREBQSERIVExUSFhkYFxcYGRUTFBcVGBUWFhkVFRQXHCYgGBojGRcXIi8gJCgpLCwsFh4yNTAtNScrLCkBCQoKDgwOGg8PGjMlHyI1KSo0LSwpNSopLCosKSwpLCwvLCwwLSksLCksLCwsLCw0LCksLCwpLCwsKSwsLCwpLP/AABEIAO0A1QMBIgACEQEDEQH/xAAbAAEAAgMBAQAAAAAAAAAAAAAABgcDBAUCAf/EAEoQAAEDAgMFBQMIBQgLAQAAAAEAAgMEEQUSIQYHEzFBIlFhcYEUMpEjQlJicoKhsRWSk6KyFyQzU2PB0fAIQ1Rzg5Sjs8LS4Rb/xAAZAQEAAwEBAAAAAAAAAAAAAAAAAgMEBQH/xAAsEQEAAgECBAQFBQEAAAAAAAAAAQIDERIEITFBFCJRsTJhcYGREyOh4fBC/9oADAMBAAIRAxEAPwC8UREBERAREQEREBERAREQEREBERAREQEREBERAREQEREBERAREQEREBERAREQEXy6+oCIiAiIgIi16rEYov6SVkf2nNZ+ZQbCLmM2npCbCrpye4Sxk/DMujHKHC7SCO8G4+IQekREBERAREQEREBERAREQEREBeJZQ1pc4hrWgkkkAAAXJJPIAdV7VJ73NpZ6+ujwShPvOAmINg55GfK4j/Vsb2nePTs6hu7Ub+hxfZ8KgNVITYSEPLCe6OJnak87jl1Gq5keHbV1vadL7K12oBdFBYfZjBkH3tVJ6enotnKdsUDBNVSNu550e76z3a5I7jRg7u+7lFcS27rZySZ3MH0Y/kmjwu3tH1JWjHw9rxr2U3zVpybLd2m0Y1/S4v3e0VRH4x2Xs4XtXTe5PHUgdM0D7+szWu+BUe/S8978eW/fxJL/AJrdpdr62M9mql+84yD4PuFbPCT2lVHFR6Oo3fPiVEbYphbmtvbOwSQjzBdmY8+TgtD+UzG8YkczCqfgxtNi4BjnC/055ewD1s0A+asDYTaGrq2SPqhF7OwEF5bkLja5HPLlA5mw/O3Ax3eRkHAw1jIYm3AeGNF9bkxx2s0E9SLnwVMYLTbbC2c1YrucZm67aCXtTYqWX6CoqXW9GtDR6LOzdltBEbw4vmt0fNU2+D2uCj9VjM8pvJPK8+L3H8L2C8QYnMw3ZNI0/Ve9v5FX+Dn1U+Kj0SJ+77aGtOWsxIRRjQhjyMw7+HC1rXfeIK127iaGM/zrFbu624MRv997is+E7yayAjM8Tt+jILn0eO1fzupG2HD8ZByD2artfpd3ibWEo8dHDwVU8PNJ83T5LIzxb4evzRg7lsHdozFDfxkpnfhYLGdw1VB8rhuJ68x78H/Uic6/wXNxvA5aSUxTNseYI1a5v0mnqPy6rXoq+SF2aGR0Z72kt+NufqrfCRMa1lX4mYnSYdaHePjWDPbHi1OZ4SbCQ5Q4/YnZ2Xm2uV3a8Qrd2V2wpcSh41LJmAtmaezJGT817OnXXUG2hKg2B7xmzNNNibGSxyDKXloII/tY7WI8QNO7qortjsXPgU7cVwh5NPcZ2XL2sa4jsv1+UhdpqdQba3s5Zb47UnSWmmSt41hfqLhbF7WxYnRsqYuzfsvYTcxyC2ZhPXmCD1BB0vZd1VpiIiAiIgIiICIiAiIg16+sbDFJK/3YmOe77LWlx/AKlNxUHElxDFqjVwzDN4uvNMR42yehKtDeNNlwiuI/2aUfrMLf71XG76PhbLVDxoZZX3+8+OH8mqVY1mIRtOkTKP4piT6iZ80h7UjiT4dzR4AWHotRfV8XbiNOTk9RbGH0TppWRM96RwaPMm1z4Dn6LXU03U4fxK0yHlDGSPtO7A/dL1DJbbWZSpXdaIdDeHiTaWCLDafRrWAyd5bfstPi4guPp3qu10to8S9oq5pb3D5Db7A7Lf3QFzV5irtro9yW3WERFYrF7ilLXBzSWuabggkEEciCORXhEFnYNiceM0xpaqzamMXZJYXNtM4HfyDm9RqPq11iOHvglfFKMr4zYj8iO8EWIPcQvlBXPglZLGcr43BzT4joe8EaEdxKnm31Iyso4cShFjYNkHUAm2vi192/e8Fnj9u2naf4lfP7lde8eyu1Y27HEfaI56CbtxGMloOtmO7EjPI5hp4lVypxujZ/PZD3QO/GSNSzxE451eYZmLw1P9HrPDLiNI834T2adA5rpY3m3jlb8FdCqHcuzNieNSjkaiw+9NUO/IBW8uQ6YiIgIiICIiAiIgIiII/vBpjJhVc0czTSkeYjc634KtthpOJspK0c45H39Jo5P4SrlqIA9jmOF2vBaR3gix/BUxuWgcaPFcNf70b3C31nsfEfg6EfFSpOlolG0a1mEVREXbcgVk7qKdxgrHMtndla2+guGPI183BVsrG3b1Dm0FcWGzmguaeodwTY/Fqo4j4PwuwfG8x7vaSlaHYhVgEj3GkMHpcF7/QBe4sIwSciKKZ7HuNmnNK256AGVuUnwVeTTue4ve4uc7UucSXHzJ1Kl8u8YvofZX0zHO4fDz37AFsoeI7aOA7ja+vgo2x39Zn+Eq3p6R7uLtTs0+hn4bzma4ZmPtYObe3LoR1Hl3rjKxdtH+0YRR1J1c3KHHrdzC1/77Aq6VuK02rz6q8lYrbkLtbKbMvrp+G05WtGZ77XytvbQdXE8h59y4qsTdiT7LXZP6TKLd/9HJl/eumW01pMwY6xa2ktxuE4VDma2nmqzHcPexkswBHMFzbMuO4LoUlXRz4XWNpIyyJrJbtcCO3ws1xcnuB06qvcM23qoKb2eKQBmuU5QXsDrk5HdNSTre19FJcC+S2fqn/1jnj9Yxw/4rNfHMdZ7x3aKXiekdp7K9Vg7rrQw1lW/wB2Jg18GNdI/wDDKq+U12kqPYNl3dJK3sjx4x1H7BpVnE20pp6q+HrrfX0bv+j5QkYdNUPHaqahzr97Whrf4+IrSXC2FwT2PDqWnIs6OJucf2ju3J++5y7q5boiIiAiIgIiICIiAiIgKn8BHsW11VDqGV8Re3xcQ2Yn9ZkwVwKo987PZK7DMUaDaGURykfQDuIG+rTOEEZ2loOBWTxWsGyOt9knM390hcxTjexh+Wqjmb7s8Y16FzNCf1SxQddrHbdSJcnJXbaYFYW7vSgxB3TKfwhef71XqsTZLs4HXObzJlB8uDGPyJUM/wAOn0Tw/F+VdhF9KK5SsP3tmtfmP0/5r/6VXasXGh7Ps/BE7R0zmm3WznOn/KwVdKnD/wBT85XZe30gUz3WYqIqwxOPZqGZfDO3tN/DOPUKGLJT1Do3tew2cxwc09zgbg/EKy9d1ZqrpbbaJdHafCDS1csNtGuuzxY7tN/A28wVLqI59nJQPmPN/Sdj/wAism29M2voYcRhHaY20oHMNvZwP2H39HErxsl2sDr2nkOKR+xYfzCzWtupEz1iYaIrtvMR0mJQnA8LNTURQD/WOAPg3m4+jQT6KX7ZxjEMeoMMYPkaIe0Tge6LZS1jh3ZWsb/x173dUjKaCoxKo0jiY4NP1WjNI4d50DR43C2dzGGvlbVYtUD5XEJXFnXLC1xsGk6gF2nlG1Z+Kvutp6LuHppXX1WYiIsrSIiICIiAiIgIiICIiAolvV2f9swmpjAu9jeKzqc8XbsPEtDm/eUtQoKhpqr9I7NwTDWSjs1/U/J/Juv5xljyoSppsFEMPxivweUfIVQMtODexaWklg77xEgn+wKjGNYW6mqJIH843EX7282u9WkH1XQ4S+sTVh4mvOLNFT7dfXMeKiikOlQ0lvj2S14HjlsfulQFbuCwTPqI201+LmBZbQgjXNfoBzN9LXWrJXdWYZ8dttokxfCn00z4ZRZzDa/Rw6OHgRqtjZjB/a6uKH5rnXf4Mbq78BbzIVl7W1GHHgU2KVEUdQ9l2vB4ZFrBzg43DGF17B5sbHuNsuxmx8NK+SeGoFRnZlaRls0E3PaaSDezeg5LL4qNk+rR4ed3yQ7ejjAlqmwM9ymbbTlndYu+ADR6FQtSjazYyqp81RNlla9xL3sJNnOdftAgEAk8+XJRdacW3ZEVUZNd06iIisVpxuxxsNlfRy2MVSDYHlny2I8nN082jvUml2cNJh76ON2aSrmcxh+q883fZgYSfEFVVh1LJJKxkIJkc4ZMuhzDW4PS1r36Wur4po5hA18rI5KqONwGU2a5xA0Dy3shxa2+mnisPEeS2sd+30bMHmjSVb7xBxn0ez1EbcTK6ocNckLO12vE2MhGmrWfSVqUFCyCJkMTcrImNY0dzWgAD4BUrs1huPUdZU1bsMjqJ6o9qR00QytvfIwiTRmjdO5jR0UudUbSTMOWLDqXwc6SR/oW5mLBM6tvRYiKsN128Ctqaypw/EWN49O1zszQG+49rHNcG9k6vaQRbS/PRWegIiICIiAiIgIiICIiAiIgrHfVgMgZBitKPl8PeHOsOcObNrbmGu1I+i96xbTQMxWhhxSkFzktKwauAHvNPe6N1/MG/crQliD2lrgHNcCCCLggixBB5ghUhX0tZsvVvmpo3VGGzuu5lz8megLtcjhyDzo4WB1Gk6Xmlt0IXrF40lH4YXPc1rAXOcQGgakk8gB1VnUVF+h6YZIvacQqgWxxN1JIAJbf5sTNC9+g5a+6o/BvmwwO4lHh0z6uTRrGxxtcXnpna5x1+q0k9yjzdtcQwzGTWYvTvtPFw8rdWxxOLZA2A3yktI1bfU5rm+qvzcRvjSOirFg2TrLP/IdiVfO6pxGpiidKczzczSDwDW2YABoAHWAAUmrsTpsJohh+GODnm/FmBBdc+84vboZDyFvdA6WC2qvGMGxP5Q4m6O/zHzcJoPdw6gWH3dFqObs/RfKS1rKjLyYJGz3Pdw4Br97RQx/p1525/JK/6k8qutsDDNLh1SKjM6F7XCPMSSRkcH5b/Nva3iHKrQdFa2xu8RuKsruDDwoaZjWx3tndmZLcuaNGjsNAaL9degqlvILXw9t02llz12xWBERa2ZON0kANbI4i+SE28CXsH5XXvEdlMVNXJOwOzOe7K9szG2YSbNF3AhtrC1uiz7qCI21k55Rxs+AEjz/CFHdj/wD9HiFI2pp8RjDHOcAJQ3PdpsTfgO0vfr0XPy5ZpknRux44vjjVNMPwfGn2ElW2JvUnhyP9A1mv6wWvtPvGpcGidH7Q+urD80vzZXf2mXsxNH0R2jp5jhT7r8dquzV4uAw8wx8zgR4xtbG0qQbIbjqGie2WUuqpW6gyANja4cnNiF9ftF3hZZrZJt/TRWkVYtzmy07BPidaP5zXnNYixbETmuR83M4g5egazyVloirTEREBERAREQEREBERAREQF8c0EWOoK+og0aLA6eFxfDTwxOdzcyNjHHzLQCVs1FMyRpZI1r2u5tcA5p8wdCsqIIpiG6vCpjd9DCP92HQ/9otTCd1uF0zw+KijzDUF5fNY944rnWPiFK0QUzuYZ8tjjO6QfxVYUPbyHkptukAbi+NwnrM4+gnnH/mFCy22ndot/B9/sxcV2fERFuY05wGTg4BiU3IuZK0Hx4IY3956lG5uk4eCUgI95r3/AK8sjh+BChm1Uog2TI5Gpe0ed58/8EatDZCh4OH0kRFjHTxNPmI2g/jdcfNOt5dXFGlIddERVLBERAREQEREBERAREQEREBERAREQEREBERBS+DVTaLbCqido2tbZp5DO9kcwPq5r2+ZXL2vwd1NWSxkWaXF7D0LHkkW8tR5tKlO+fYKap4WIUIcamltdrffcxrs7XR25vY65tzIOmoAPJwnelh2Jwthxdvs9RHpxAHBhPIlrmgmO9tWuGXxPS/Bl/Ttz6Kc2PfHJE1t4ZhklRK2GJuZ7zYdwHVx7mjmSpY+i2fiGd+JB7foiVjz+rEzMtSXetTRXpcAoXzzP0D8jrfaLdZH2+tlAWq/FViPKzV4a2vN63qMbPUYXgUBzWex0tubWBuRpNuvD4rz4WPVXMAq63Z7upaaSTEMRfxa6ove5DuEHcxcaF5sBpoALDS6sZc7q3iIiAiIgIiICIiAiIgIiICIiAiIgIiICIiAiIgKO49u9w+tdnqaSN7zzeM0ch83xkE+pUiRBCKfcvhDDcUYcR9KSd4/VL7H1Urw3B4KZuSnhjhb9GNjYwfEhoFytxEBERAREQEREBERAREQEREBERBzqvaOlieWS1MEbxa7XyxscLi4u1zrjRYRtdQnQVtN+2i/9lDsPwmGo2ixETwxzBsFOQJGNkAJY0XAcDYqWTbD4e5paaGlsR0hiB9CG3CDtseCAQbg6gjUEd4K+qAbsQYKjEqBri6CjnbwQSXZGytc4xgnoC0epPepDPt7hzH8N9dTNcDYgys0PcTewPmg7yLxBO17Q5jg5rhcOaQ5pHeCNCFxa3bvD4XmOWtp2PBsWmRlwe5wB0Pmg7qLShxmB8JnZPE6EAkyB7DGAOZL72FvNRfY3bdlRNWRzVULrVjo6ZueJpdFlZlyAWMguTrrfvQTVFyMW2uo6V2SoqoYnfRe9rXW78t72Wem2gppGMkjqIXMkeGMcJGFrpDyjab6v+rzQdBFoVeP00QkMtRCwRZRJmkY3IXC7Q+57JI1APPovlJtBTSwGojnjdCL3kDm8MWNjd50Fig6CxzztYxz3kNawFzieQAFyT6LkUW21BM8RxVtO95Ng1srCSe5ovr6LNtXSPloqiOMEudG6wHMm18o87W9V7Eazo8mdIcKl2rray7qGkYIrkCSd5bmsbaMbr+fx0XupxnFIAXy0kEzG6u4L3h4HfZ1yfQFedgdpqZ1HFCZGRyRNyOY4hhJBOrb+9fnp3qYAq68xW2m1VWN0a7nPwDHoqyETRE2JsQfea4c2ut5j0IXGxDbYmZ1PQwGqlb75BDYmHl2n9dfIeN9Fzcbw/8ARVFWSQyOvUvGQWDeGXlwOW3cwmx+qFI9ksDbSUkcYADi0OkPUvIBN/LkPABJilfN1jsRNp8v5c32rGLZuDRn6uaTN5XvZZMI21zTimq4XUs590OOZj/sP8enQ8gSdFJ1HNvcEbUUcht8pA0yRu+cC0ZiAfEC3nY9AvK2radJh7MWrGsSz7QbRmmnpYhGH+1SZCS62XtMFwLG/v8AhyXcVZ12KmpGCzO1c6azj3ubJExx9S2/qrMXmSm2I+/u9pbdM/b2ERFUsEREBERBVns9W/aHEBRTQxOENPmMsbpQW5G2DQ1wsbqQvwjGnCxxCkZf5zaZxcPEB0lr+aYNg0zMcrqh0ZEMsMDWP0s5zWtDgBe+nkpkgrHaDZwUNJBRRTSOfilaxlVUE2lkD8zpTce7cNsB3E87kme0WztNDCIY6eJsYFsmRtiPG47R8Tclc/bfZ19ZTt4Dgyop5WTwOd7vFjJsHfVIJHqtCLbqdrcs2FVwmGhbGyOWIu+rMHhuXxNkHKoMPdTV+IYbSHhx1FH7RA0EhsEzy6F2T6LS6zrDlbRYtlNoYcOpIqaqw+ppXRNDZHindNE940dJxog7NmOuveulhezlZM6srZyKWqqouDA1pDzTRtBLMzhcOcXkOda409Bkwva+qhhZFW4fWGZjQ174WMqI5CBbiNexwtm52IFroPOyFLQTVFXPRTxyRVDWCamDA1jXi44jonAEFwve7QDrzXF2fiip48bqGwxF9JVVD4jkYSwsga5obp2QD0C7OAYdNPismIvpnUkfswga2TIJpncQPMsjGE5QAA0Am+gWthVFNT1VfTT0cssGIVDniaMxmIRyxhjhLdwc2wB6H8rh0d3WzEMVDDM5jZJ6mNs00zwHyPfK0PN3nWwzWt4d5K4232z0UNZhtRC0RGTEIGytb2WSOBcWSOaNC9ozjNzs8g8gtzAv0lh8TaUUra+CLswzRzRRScIHstlZKQLgaXabWAXI2tbWS1WGT1TGU7BXwMip2vEr7klzpZZAA24DAA1t7BzrlBt4Ns9FU49ick7RI2A0xZG4BzOI+nA4hadC5rWkC/LOVh2lngOMR0s8L3UtLAJxBDBJMx9RI8tD5YoWG7WtGlxa/mpLs5hUseJ4nM9hbHO6mMbtLPyQFrrWN9DprZY9pMJqIq2PEaOMTObEYZ4MwY6WHNna6NztOI119DzBtdBq4xjGH1UBgno6pzCLAew1YLe4sPC7JHQhZdhccdHhjXV7nx8B7ouJM18T3sa60T3NeAblpaLnqD1Xuo22qHsLKXDKwzEWbxmNgha7vklL7Fo7m3JWcbKzPws0lROZp3Nu6V1yOLmzi3XIDZvLkF7XTXm8nXTk3a/ZSiq/lJIWOLxfO27HOBFwS5hBPquQ7dwI9aOrqKc9BmzM9WixPqStXA9tPY4202IxyQviAYJMpdG9rdAbtvc2sLi4Nr+C6c+8uhA7EjpXdGMZIXE9wzAD8Vo0y15R0/MKdcc856/iUM2gxeomo6mlqbOmopY3Fw0zsJdHcgADm5pvYaOGmhVq0FSJIo5G6texrh5EAhQ/ZbZ587quprIiz23siI+8I/HqDbLbkezfqsOH11RhF4KiN89KCeHMwZiwE3yvb0H5a2uNB7kiLeWvWP8ASjSZr5p6T/oT1c7aOpEdJO93JsT/AI5SAPU2HquSd5WH2v7R6ZJc3lbKortNtX7aYmPZNT0L5AHylhvJbUDTQD49/SyhTDaZ5wnfLXTlLWo6cshwW/zqh7vR08ZH4WPqraUA25lZE/DZI2l0UMmYcMZxw2mEjLbnoNF0f5TKb+qqf2R/xU8kWyRExHr7o0mtJmJn09kuRRE7zKb+qqf2R/xUsjfcA94v8VntS1esLotFuj0iIopCIiAiIgJZEQEREBfHNBBBFwdD5L6iCFYZsxX4ewwUM9NJThzjHHUMlD4g5xdkEkR7bQSeYutqj2VqJqqKrxCeOR1PmMMMLHMhje4ZTI4vJdI+2gvYDopWiAiIgWREQfC2/NeWQtbyaB5ABe0QEREGP2Zl75W377C/xXmso2TMdHK0PY8WLTqCP89VmRNRho6NkMbY42hjGCzWjkB/nqsyIgIiICIiAiIgIiICIiAiIgIiICIiAiIgIiICIiAiIgIiICIiAiIgIiIP/9k="/>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Clr>
                <a:srgbClr val="000000"/>
              </a:buClr>
              <a:buSzPct val="100000"/>
              <a:buFont typeface="Times New Roman" panose="02020603050405020304" pitchFamily="18" charset="0"/>
              <a:buNone/>
            </a:pPr>
            <a:endParaRPr lang="en-US" altLang="en-US"/>
          </a:p>
        </p:txBody>
      </p:sp>
      <p:sp>
        <p:nvSpPr>
          <p:cNvPr id="7172" name="AutoShape 8" descr="https://encrypted-tbn2.gstatic.com/images?q=tbn:ANd9GcSYuGtqY3luHbiT80MIUCnEK6Hqv4ubuhlJ2-dcwK8Tzt_anae8"/>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Clr>
                <a:srgbClr val="000000"/>
              </a:buClr>
              <a:buSzPct val="100000"/>
              <a:buFont typeface="Times New Roman" panose="02020603050405020304" pitchFamily="18" charset="0"/>
              <a:buNone/>
            </a:pPr>
            <a:endParaRPr lang="en-US" altLang="en-US"/>
          </a:p>
        </p:txBody>
      </p:sp>
      <p:sp>
        <p:nvSpPr>
          <p:cNvPr id="174" name="Title 1"/>
          <p:cNvSpPr txBox="1">
            <a:spLocks/>
          </p:cNvSpPr>
          <p:nvPr/>
        </p:nvSpPr>
        <p:spPr>
          <a:xfrm>
            <a:off x="2071670" y="116632"/>
            <a:ext cx="5329237" cy="722312"/>
          </a:xfrm>
          <a:prstGeom prst="rect">
            <a:avLst/>
          </a:prstGeom>
        </p:spPr>
        <p:txBody>
          <a:bodyPr>
            <a:normAutofit fontScale="97500"/>
          </a:bodyPr>
          <a:lstStyle/>
          <a:p>
            <a:pPr algn="ctr" defTabSz="914400">
              <a:defRPr/>
            </a:pPr>
            <a:r>
              <a:rPr lang="pl-PL" altLang="en-US" sz="3200" dirty="0">
                <a:latin typeface="+mj-lt"/>
                <a:ea typeface="+mj-ea"/>
                <a:cs typeface="+mj-cs"/>
              </a:rPr>
              <a:t>File </a:t>
            </a:r>
            <a:r>
              <a:rPr lang="pl-PL" altLang="en-US" sz="3200" dirty="0" err="1">
                <a:latin typeface="+mj-lt"/>
                <a:ea typeface="+mj-ea"/>
                <a:cs typeface="+mj-cs"/>
              </a:rPr>
              <a:t>Store</a:t>
            </a:r>
            <a:r>
              <a:rPr lang="pl-PL" altLang="en-US" sz="3200" dirty="0">
                <a:latin typeface="+mj-lt"/>
                <a:ea typeface="+mj-ea"/>
                <a:cs typeface="+mj-cs"/>
              </a:rPr>
              <a:t> </a:t>
            </a:r>
            <a:r>
              <a:rPr lang="en-US" altLang="en-US" sz="3200" dirty="0" smtClean="0">
                <a:latin typeface="+mj-lt"/>
                <a:ea typeface="+mj-ea"/>
                <a:cs typeface="+mj-cs"/>
              </a:rPr>
              <a:t>typical use case</a:t>
            </a:r>
            <a:endParaRPr lang="en-GB" altLang="en-US" sz="3200" dirty="0">
              <a:latin typeface="+mj-lt"/>
              <a:ea typeface="+mj-ea"/>
              <a:cs typeface="+mj-cs"/>
            </a:endParaRPr>
          </a:p>
        </p:txBody>
      </p:sp>
      <p:sp>
        <p:nvSpPr>
          <p:cNvPr id="7175" name="Rectangle 3"/>
          <p:cNvSpPr>
            <a:spLocks noChangeArrowheads="1"/>
          </p:cNvSpPr>
          <p:nvPr/>
        </p:nvSpPr>
        <p:spPr bwMode="auto">
          <a:xfrm>
            <a:off x="323528" y="1235816"/>
            <a:ext cx="8568952" cy="5254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936" tIns="41469" rIns="82936" bIns="41469" anchor="ctr">
            <a:spAutoFit/>
          </a:bodyPr>
          <a:lstStyle>
            <a:lvl1pPr marL="241300" indent="-241300">
              <a:defRPr sz="2400">
                <a:solidFill>
                  <a:schemeClr val="bg1"/>
                </a:solidFill>
                <a:latin typeface="Calibri" panose="020F0502020204030204" pitchFamily="34" charset="0"/>
                <a:cs typeface="Arial" panose="020B0604020202020204" pitchFamily="34" charset="0"/>
              </a:defRPr>
            </a:lvl1pPr>
            <a:lvl2pPr>
              <a:defRPr sz="2400">
                <a:solidFill>
                  <a:schemeClr val="bg1"/>
                </a:solidFill>
                <a:latin typeface="Calibri" panose="020F0502020204030204" pitchFamily="34" charset="0"/>
                <a:cs typeface="Arial" panose="020B0604020202020204" pitchFamily="34" charset="0"/>
              </a:defRPr>
            </a:lvl2pPr>
            <a:lvl3pPr>
              <a:defRPr sz="2400">
                <a:solidFill>
                  <a:schemeClr val="bg1"/>
                </a:solidFill>
                <a:latin typeface="Calibri" panose="020F0502020204030204" pitchFamily="34" charset="0"/>
                <a:cs typeface="Arial" panose="020B0604020202020204" pitchFamily="34" charset="0"/>
              </a:defRPr>
            </a:lvl3pPr>
            <a:lvl4pPr>
              <a:defRPr sz="2400">
                <a:solidFill>
                  <a:schemeClr val="bg1"/>
                </a:solidFill>
                <a:latin typeface="Calibri" panose="020F0502020204030204" pitchFamily="34" charset="0"/>
                <a:cs typeface="Arial" panose="020B0604020202020204" pitchFamily="34" charset="0"/>
              </a:defRPr>
            </a:lvl4pPr>
            <a:lvl5pPr>
              <a:defRPr sz="2400">
                <a:solidFill>
                  <a:schemeClr val="bg1"/>
                </a:solidFill>
                <a:latin typeface="Calibri" panose="020F0502020204030204" pitchFamily="34" charset="0"/>
                <a:cs typeface="Arial" panose="020B0604020202020204" pitchFamily="34" charset="0"/>
              </a:defRPr>
            </a:lvl5pPr>
            <a:lvl6pPr marL="2514600" indent="-228600" defTabSz="449263" eaLnBrk="0" fontAlgn="base" hangingPunct="0">
              <a:spcBef>
                <a:spcPct val="0"/>
              </a:spcBef>
              <a:spcAft>
                <a:spcPct val="0"/>
              </a:spcAft>
              <a:defRPr sz="2400">
                <a:solidFill>
                  <a:schemeClr val="bg1"/>
                </a:solidFill>
                <a:latin typeface="Calibri" panose="020F0502020204030204" pitchFamily="34" charset="0"/>
                <a:cs typeface="Arial" panose="020B0604020202020204" pitchFamily="34" charset="0"/>
              </a:defRPr>
            </a:lvl6pPr>
            <a:lvl7pPr marL="2971800" indent="-228600" defTabSz="449263" eaLnBrk="0" fontAlgn="base" hangingPunct="0">
              <a:spcBef>
                <a:spcPct val="0"/>
              </a:spcBef>
              <a:spcAft>
                <a:spcPct val="0"/>
              </a:spcAft>
              <a:defRPr sz="2400">
                <a:solidFill>
                  <a:schemeClr val="bg1"/>
                </a:solidFill>
                <a:latin typeface="Calibri" panose="020F0502020204030204" pitchFamily="34" charset="0"/>
                <a:cs typeface="Arial" panose="020B0604020202020204" pitchFamily="34" charset="0"/>
              </a:defRPr>
            </a:lvl7pPr>
            <a:lvl8pPr marL="3429000" indent="-228600" defTabSz="449263" eaLnBrk="0" fontAlgn="base" hangingPunct="0">
              <a:spcBef>
                <a:spcPct val="0"/>
              </a:spcBef>
              <a:spcAft>
                <a:spcPct val="0"/>
              </a:spcAft>
              <a:defRPr sz="2400">
                <a:solidFill>
                  <a:schemeClr val="bg1"/>
                </a:solidFill>
                <a:latin typeface="Calibri" panose="020F0502020204030204" pitchFamily="34" charset="0"/>
                <a:cs typeface="Arial" panose="020B0604020202020204" pitchFamily="34" charset="0"/>
              </a:defRPr>
            </a:lvl8pPr>
            <a:lvl9pPr marL="3886200" indent="-228600" defTabSz="449263" eaLnBrk="0" fontAlgn="base" hangingPunct="0">
              <a:spcBef>
                <a:spcPct val="0"/>
              </a:spcBef>
              <a:spcAft>
                <a:spcPct val="0"/>
              </a:spcAft>
              <a:defRPr sz="2400">
                <a:solidFill>
                  <a:schemeClr val="bg1"/>
                </a:solidFill>
                <a:latin typeface="Calibri" panose="020F0502020204030204" pitchFamily="34" charset="0"/>
                <a:cs typeface="Arial" panose="020B0604020202020204" pitchFamily="34" charset="0"/>
              </a:defRPr>
            </a:lvl9pPr>
          </a:lstStyle>
          <a:p>
            <a:pPr marL="0" indent="0"/>
            <a:r>
              <a:rPr lang="pl-PL" altLang="en-US" dirty="0">
                <a:solidFill>
                  <a:schemeClr val="tx1"/>
                </a:solidFill>
                <a:latin typeface="Open Sans"/>
              </a:rPr>
              <a:t>Components</a:t>
            </a:r>
            <a:r>
              <a:rPr lang="pl-PL" altLang="en-US" sz="1800" dirty="0">
                <a:solidFill>
                  <a:schemeClr val="tx1"/>
                </a:solidFill>
                <a:latin typeface="Open Sans"/>
              </a:rPr>
              <a:t> </a:t>
            </a:r>
          </a:p>
          <a:p>
            <a:pPr marL="342900" indent="-342900">
              <a:buFont typeface="Arial"/>
              <a:buChar char="•"/>
            </a:pPr>
            <a:r>
              <a:rPr lang="en-GB" altLang="en-US" sz="1800" dirty="0">
                <a:solidFill>
                  <a:schemeClr val="tx1"/>
                </a:solidFill>
                <a:latin typeface="Open Sans"/>
              </a:rPr>
              <a:t>UI to</a:t>
            </a:r>
            <a:r>
              <a:rPr lang="pl-PL" altLang="en-US" sz="1800" dirty="0">
                <a:solidFill>
                  <a:schemeClr val="tx1"/>
                </a:solidFill>
                <a:latin typeface="Open Sans"/>
              </a:rPr>
              <a:t> facilitate user login and data store access</a:t>
            </a:r>
          </a:p>
          <a:p>
            <a:pPr marL="342900" indent="-342900">
              <a:buFont typeface="Arial"/>
              <a:buChar char="•"/>
            </a:pPr>
            <a:r>
              <a:rPr lang="pl-PL" altLang="en-US" sz="1800" dirty="0">
                <a:solidFill>
                  <a:schemeClr val="tx1"/>
                </a:solidFill>
                <a:latin typeface="Open Sans"/>
              </a:rPr>
              <a:t>Authentication mechanisms</a:t>
            </a:r>
            <a:endParaRPr lang="en-GB" altLang="en-US" sz="1800" dirty="0">
              <a:solidFill>
                <a:schemeClr val="tx1"/>
              </a:solidFill>
              <a:latin typeface="Open Sans"/>
            </a:endParaRPr>
          </a:p>
          <a:p>
            <a:pPr marL="342900" indent="-342900">
              <a:buFont typeface="Arial"/>
              <a:buChar char="•"/>
            </a:pPr>
            <a:r>
              <a:rPr lang="pl-PL" altLang="en-US" sz="1800" dirty="0">
                <a:solidFill>
                  <a:schemeClr val="tx1"/>
                </a:solidFill>
                <a:latin typeface="Open Sans"/>
              </a:rPr>
              <a:t>PDP, </a:t>
            </a:r>
            <a:r>
              <a:rPr lang="en-GB" altLang="en-US" sz="1800" dirty="0">
                <a:solidFill>
                  <a:schemeClr val="tx1"/>
                </a:solidFill>
                <a:latin typeface="Open Sans"/>
              </a:rPr>
              <a:t>PEP – </a:t>
            </a:r>
            <a:r>
              <a:rPr lang="pl-PL" altLang="en-US" sz="1800" dirty="0">
                <a:solidFill>
                  <a:schemeClr val="tx1"/>
                </a:solidFill>
                <a:latin typeface="Open Sans"/>
              </a:rPr>
              <a:t>policy decision/</a:t>
            </a:r>
            <a:r>
              <a:rPr lang="en-GB" altLang="en-US" sz="1800" dirty="0">
                <a:solidFill>
                  <a:schemeClr val="tx1"/>
                </a:solidFill>
                <a:latin typeface="Open Sans"/>
              </a:rPr>
              <a:t>enforcement point</a:t>
            </a:r>
            <a:r>
              <a:rPr lang="pl-PL" altLang="en-US" sz="1800" dirty="0">
                <a:solidFill>
                  <a:schemeClr val="tx1"/>
                </a:solidFill>
                <a:latin typeface="Open Sans"/>
              </a:rPr>
              <a:t> to grant/revoke access to resources on the basis of resource owners’ decisions</a:t>
            </a:r>
            <a:endParaRPr lang="en-GB" altLang="en-US" sz="1800" dirty="0">
              <a:solidFill>
                <a:schemeClr val="tx1"/>
              </a:solidFill>
              <a:latin typeface="Open Sans"/>
            </a:endParaRPr>
          </a:p>
          <a:p>
            <a:pPr marL="342900" indent="-342900">
              <a:buFont typeface="Arial"/>
              <a:buChar char="•"/>
            </a:pPr>
            <a:endParaRPr lang="en-GB" altLang="en-US" sz="1800" dirty="0">
              <a:solidFill>
                <a:schemeClr val="tx1"/>
              </a:solidFill>
              <a:latin typeface="Open Sans"/>
            </a:endParaRPr>
          </a:p>
          <a:p>
            <a:pPr marL="0" indent="0"/>
            <a:r>
              <a:rPr lang="en-GB" altLang="en-US" dirty="0" smtClean="0">
                <a:solidFill>
                  <a:schemeClr val="tx1"/>
                </a:solidFill>
                <a:latin typeface="Open Sans"/>
              </a:rPr>
              <a:t>S</a:t>
            </a:r>
            <a:r>
              <a:rPr lang="en-GB" altLang="en-US" dirty="0" smtClean="0">
                <a:solidFill>
                  <a:schemeClr val="tx1"/>
                </a:solidFill>
                <a:latin typeface="Open Sans"/>
              </a:rPr>
              <a:t>cenario</a:t>
            </a:r>
            <a:endParaRPr lang="en-GB" altLang="en-US" dirty="0">
              <a:solidFill>
                <a:schemeClr val="tx1"/>
              </a:solidFill>
              <a:latin typeface="Open Sans"/>
            </a:endParaRPr>
          </a:p>
          <a:p>
            <a:pPr marL="457200" indent="-457200">
              <a:buFont typeface="+mj-lt"/>
              <a:buAutoNum type="arabicPeriod"/>
            </a:pPr>
            <a:r>
              <a:rPr lang="pl-PL" altLang="en-US" sz="1800" dirty="0">
                <a:solidFill>
                  <a:schemeClr val="tx1"/>
                </a:solidFill>
                <a:latin typeface="Open Sans"/>
              </a:rPr>
              <a:t>User 1 logs into the UI, accessess the File Store component and creates a directory</a:t>
            </a:r>
          </a:p>
          <a:p>
            <a:pPr marL="457200" indent="-457200">
              <a:buFont typeface="+mj-lt"/>
              <a:buAutoNum type="arabicPeriod"/>
            </a:pPr>
            <a:r>
              <a:rPr lang="pl-PL" altLang="en-US" sz="1800" dirty="0">
                <a:solidFill>
                  <a:schemeClr val="tx1"/>
                </a:solidFill>
                <a:latin typeface="Open Sans"/>
              </a:rPr>
              <a:t>User 1 uploads a file to the newly created directory</a:t>
            </a:r>
          </a:p>
          <a:p>
            <a:pPr marL="457200" indent="-457200">
              <a:buFont typeface="+mj-lt"/>
              <a:buAutoNum type="arabicPeriod"/>
            </a:pPr>
            <a:r>
              <a:rPr lang="pl-PL" altLang="en-US" sz="1800" dirty="0">
                <a:solidFill>
                  <a:schemeClr val="tx1"/>
                </a:solidFill>
                <a:latin typeface="Open Sans"/>
              </a:rPr>
              <a:t>User 2 logs in and attempts to retrieve the file – however, directory access is denied due to lack of sufficient permissions.</a:t>
            </a:r>
          </a:p>
          <a:p>
            <a:pPr marL="457200" indent="-457200">
              <a:buFont typeface="+mj-lt"/>
              <a:buAutoNum type="arabicPeriod"/>
            </a:pPr>
            <a:r>
              <a:rPr lang="pl-PL" altLang="en-US" sz="1800" dirty="0">
                <a:solidFill>
                  <a:schemeClr val="tx1"/>
                </a:solidFill>
                <a:latin typeface="Open Sans"/>
              </a:rPr>
              <a:t>User 1 grants User 2 read-only access for the newly created directory</a:t>
            </a:r>
          </a:p>
          <a:p>
            <a:pPr marL="457200" indent="-457200">
              <a:buFont typeface="+mj-lt"/>
              <a:buAutoNum type="arabicPeriod"/>
            </a:pPr>
            <a:r>
              <a:rPr lang="pl-PL" altLang="en-US" sz="1800" dirty="0">
                <a:solidFill>
                  <a:schemeClr val="tx1"/>
                </a:solidFill>
                <a:latin typeface="Open Sans"/>
              </a:rPr>
              <a:t>User 2 is now able to enter the directory and retrieve its content. He is, however, unable to upload new files due to the lack of „write” permissions.</a:t>
            </a:r>
          </a:p>
          <a:p>
            <a:pPr marL="457200" indent="-457200">
              <a:buFont typeface="+mj-lt"/>
              <a:buAutoNum type="arabicPeriod"/>
            </a:pPr>
            <a:r>
              <a:rPr lang="pl-PL" altLang="en-US" sz="1800" dirty="0">
                <a:solidFill>
                  <a:schemeClr val="tx1"/>
                </a:solidFill>
                <a:latin typeface="Open Sans"/>
              </a:rPr>
              <a:t>User 1 extends User 2’s permission set with „write” access.</a:t>
            </a:r>
          </a:p>
          <a:p>
            <a:pPr marL="457200" indent="-457200">
              <a:buFont typeface="+mj-lt"/>
              <a:buAutoNum type="arabicPeriod"/>
            </a:pPr>
            <a:r>
              <a:rPr lang="pl-PL" altLang="en-US" sz="1800" dirty="0">
                <a:solidFill>
                  <a:schemeClr val="tx1"/>
                </a:solidFill>
                <a:latin typeface="Open Sans"/>
              </a:rPr>
              <a:t>User 2 is now able to create new files and subdirectories in the target </a:t>
            </a:r>
            <a:r>
              <a:rPr lang="pl-PL" altLang="en-US" sz="1800" dirty="0" err="1">
                <a:solidFill>
                  <a:schemeClr val="tx1"/>
                </a:solidFill>
                <a:latin typeface="Open Sans"/>
              </a:rPr>
              <a:t>directory</a:t>
            </a:r>
            <a:r>
              <a:rPr lang="pl-PL" altLang="en-US" sz="1800" dirty="0" smtClean="0">
                <a:solidFill>
                  <a:schemeClr val="tx1"/>
                </a:solidFill>
                <a:latin typeface="Open Sans"/>
              </a:rPr>
              <a:t>.</a:t>
            </a:r>
            <a:endParaRPr lang="pl-PL" altLang="en-US" sz="1800" dirty="0">
              <a:solidFill>
                <a:schemeClr val="tx1"/>
              </a:solidFill>
              <a:latin typeface="Open Sans"/>
            </a:endParaRPr>
          </a:p>
        </p:txBody>
      </p:sp>
    </p:spTree>
    <p:extLst>
      <p:ext uri="{BB962C8B-B14F-4D97-AF65-F5344CB8AC3E}">
        <p14:creationId xmlns:p14="http://schemas.microsoft.com/office/powerpoint/2010/main" val="2186561779"/>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39863" y="0"/>
            <a:ext cx="6515100" cy="1143000"/>
          </a:xfrm>
        </p:spPr>
        <p:txBody>
          <a:bodyPr>
            <a:normAutofit/>
          </a:bodyPr>
          <a:lstStyle/>
          <a:p>
            <a:r>
              <a:rPr lang="en-US" sz="3200" dirty="0" smtClean="0"/>
              <a:t>Outline</a:t>
            </a:r>
            <a:endParaRPr lang="en-US" sz="3200" dirty="0"/>
          </a:p>
        </p:txBody>
      </p:sp>
      <p:sp>
        <p:nvSpPr>
          <p:cNvPr id="3" name="Symbol zastępczy zawartości 2"/>
          <p:cNvSpPr>
            <a:spLocks noGrp="1"/>
          </p:cNvSpPr>
          <p:nvPr>
            <p:ph idx="1"/>
          </p:nvPr>
        </p:nvSpPr>
        <p:spPr/>
        <p:txBody>
          <a:bodyPr>
            <a:noAutofit/>
          </a:bodyPr>
          <a:lstStyle/>
          <a:p>
            <a:pPr marL="457200" indent="-457200" algn="just">
              <a:spcBef>
                <a:spcPts val="0"/>
              </a:spcBef>
              <a:spcAft>
                <a:spcPts val="0"/>
              </a:spcAft>
              <a:buFont typeface="+mj-lt"/>
              <a:buAutoNum type="arabicPeriod"/>
            </a:pPr>
            <a:r>
              <a:rPr lang="en-US" sz="2400" dirty="0" smtClean="0">
                <a:latin typeface="+mj-lt"/>
                <a:ea typeface="Times New Roman"/>
              </a:rPr>
              <a:t>Motivation – personalized medicine; Virtual Physiological Human</a:t>
            </a:r>
            <a:endParaRPr lang="pl-PL" sz="2400" dirty="0">
              <a:latin typeface="+mj-lt"/>
              <a:ea typeface="Times New Roman"/>
            </a:endParaRPr>
          </a:p>
          <a:p>
            <a:pPr marL="457200" indent="-457200" algn="just">
              <a:spcBef>
                <a:spcPts val="0"/>
              </a:spcBef>
              <a:spcAft>
                <a:spcPts val="0"/>
              </a:spcAft>
              <a:buFont typeface="+mj-lt"/>
              <a:buAutoNum type="arabicPeriod"/>
            </a:pPr>
            <a:r>
              <a:rPr lang="en-US" sz="2400" dirty="0" smtClean="0">
                <a:latin typeface="+mj-lt"/>
                <a:ea typeface="Times New Roman"/>
              </a:rPr>
              <a:t>Objectives</a:t>
            </a:r>
            <a:endParaRPr lang="pl-PL" sz="2400" dirty="0">
              <a:latin typeface="+mj-lt"/>
              <a:ea typeface="Times New Roman"/>
            </a:endParaRPr>
          </a:p>
          <a:p>
            <a:pPr marL="457200" indent="-457200" algn="just">
              <a:spcBef>
                <a:spcPts val="0"/>
              </a:spcBef>
              <a:spcAft>
                <a:spcPts val="0"/>
              </a:spcAft>
              <a:buFont typeface="+mj-lt"/>
              <a:buAutoNum type="arabicPeriod"/>
            </a:pPr>
            <a:r>
              <a:rPr lang="en-US" sz="2400" dirty="0" smtClean="0">
                <a:latin typeface="+mj-lt"/>
                <a:ea typeface="Times New Roman"/>
              </a:rPr>
              <a:t>Data and computing flow</a:t>
            </a:r>
            <a:endParaRPr lang="pl-PL" sz="2400" dirty="0">
              <a:latin typeface="+mj-lt"/>
              <a:ea typeface="Times New Roman"/>
            </a:endParaRPr>
          </a:p>
          <a:p>
            <a:pPr marL="457200" indent="-457200" algn="just">
              <a:spcBef>
                <a:spcPts val="0"/>
              </a:spcBef>
              <a:spcAft>
                <a:spcPts val="0"/>
              </a:spcAft>
              <a:buFont typeface="+mj-lt"/>
              <a:buAutoNum type="arabicPeriod"/>
            </a:pPr>
            <a:r>
              <a:rPr lang="en-US" sz="2400" dirty="0" smtClean="0">
                <a:latin typeface="+mj-lt"/>
                <a:ea typeface="Times New Roman"/>
              </a:rPr>
              <a:t>Model Execution Environment</a:t>
            </a:r>
          </a:p>
          <a:p>
            <a:pPr marL="457200" indent="-457200" algn="just">
              <a:spcBef>
                <a:spcPts val="0"/>
              </a:spcBef>
              <a:spcAft>
                <a:spcPts val="0"/>
              </a:spcAft>
              <a:buFont typeface="+mj-lt"/>
              <a:buAutoNum type="arabicPeriod"/>
            </a:pPr>
            <a:r>
              <a:rPr lang="en-US" sz="2400" dirty="0" smtClean="0">
                <a:latin typeface="+mj-lt"/>
                <a:ea typeface="Times New Roman"/>
              </a:rPr>
              <a:t>File store</a:t>
            </a:r>
          </a:p>
          <a:p>
            <a:pPr marL="457200" indent="-457200" algn="just">
              <a:spcBef>
                <a:spcPts val="0"/>
              </a:spcBef>
              <a:spcAft>
                <a:spcPts val="0"/>
              </a:spcAft>
              <a:buFont typeface="+mj-lt"/>
              <a:buAutoNum type="arabicPeriod"/>
            </a:pPr>
            <a:r>
              <a:rPr lang="en-US" sz="2400" dirty="0" smtClean="0">
                <a:latin typeface="+mj-lt"/>
                <a:ea typeface="Times New Roman"/>
              </a:rPr>
              <a:t>Integrated security</a:t>
            </a:r>
          </a:p>
          <a:p>
            <a:pPr marL="457200" indent="-457200" algn="just">
              <a:spcBef>
                <a:spcPts val="0"/>
              </a:spcBef>
              <a:spcAft>
                <a:spcPts val="0"/>
              </a:spcAft>
              <a:buFont typeface="+mj-lt"/>
              <a:buAutoNum type="arabicPeriod"/>
            </a:pPr>
            <a:r>
              <a:rPr lang="en-US" sz="2400" dirty="0" smtClean="0">
                <a:latin typeface="+mj-lt"/>
                <a:ea typeface="Times New Roman"/>
              </a:rPr>
              <a:t>Visualization module</a:t>
            </a:r>
          </a:p>
          <a:p>
            <a:pPr marL="457200" indent="-457200" algn="just">
              <a:spcBef>
                <a:spcPts val="0"/>
              </a:spcBef>
              <a:spcAft>
                <a:spcPts val="0"/>
              </a:spcAft>
              <a:buFont typeface="+mj-lt"/>
              <a:buAutoNum type="arabicPeriod"/>
            </a:pPr>
            <a:r>
              <a:rPr lang="en-US" sz="2400" dirty="0" smtClean="0">
                <a:latin typeface="+mj-lt"/>
                <a:ea typeface="Times New Roman"/>
              </a:rPr>
              <a:t>Summary</a:t>
            </a:r>
          </a:p>
        </p:txBody>
      </p:sp>
      <p:sp>
        <p:nvSpPr>
          <p:cNvPr id="4" name="Prostokąt 3"/>
          <p:cNvSpPr/>
          <p:nvPr/>
        </p:nvSpPr>
        <p:spPr>
          <a:xfrm>
            <a:off x="2123728" y="5085184"/>
            <a:ext cx="4968552" cy="523220"/>
          </a:xfrm>
          <a:prstGeom prst="rect">
            <a:avLst/>
          </a:prstGeom>
        </p:spPr>
        <p:txBody>
          <a:bodyPr wrap="square">
            <a:spAutoFit/>
          </a:bodyPr>
          <a:lstStyle/>
          <a:p>
            <a:r>
              <a:rPr lang="en-US" sz="2800" dirty="0">
                <a:hlinkClick r:id="rId2"/>
              </a:rPr>
              <a:t>http://www.vph-institute.org/</a:t>
            </a:r>
            <a:r>
              <a:rPr lang="en-US" sz="2800" dirty="0"/>
              <a:t>  </a:t>
            </a:r>
          </a:p>
        </p:txBody>
      </p:sp>
    </p:spTree>
    <p:extLst>
      <p:ext uri="{BB962C8B-B14F-4D97-AF65-F5344CB8AC3E}">
        <p14:creationId xmlns:p14="http://schemas.microsoft.com/office/powerpoint/2010/main" val="42687522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7"/>
          <p:cNvSpPr>
            <a:spLocks noChangeArrowheads="1"/>
          </p:cNvSpPr>
          <p:nvPr/>
        </p:nvSpPr>
        <p:spPr bwMode="auto">
          <a:xfrm>
            <a:off x="107504" y="1700808"/>
            <a:ext cx="3888432" cy="4680520"/>
          </a:xfrm>
          <a:prstGeom prst="roundRect">
            <a:avLst>
              <a:gd name="adj" fmla="val 3662"/>
            </a:avLst>
          </a:prstGeom>
          <a:solidFill>
            <a:srgbClr val="FFFFCC"/>
          </a:solidFill>
          <a:ln w="28575">
            <a:solidFill>
              <a:srgbClr val="000000"/>
            </a:solidFill>
            <a:round/>
            <a:headEnd/>
            <a:tailEnd/>
          </a:ln>
        </p:spPr>
        <p:txBody>
          <a:bodyPr/>
          <a:lstStyle/>
          <a:p>
            <a:pPr marL="228600" lvl="0">
              <a:spcBef>
                <a:spcPts val="0"/>
              </a:spcBef>
            </a:pPr>
            <a:r>
              <a:rPr lang="en-GB" b="1" dirty="0"/>
              <a:t>Deployment to local and remote Model Execution Environments</a:t>
            </a:r>
            <a:endParaRPr lang="pl-PL" b="1" dirty="0"/>
          </a:p>
          <a:p>
            <a:pPr marL="514350" lvl="0" indent="-285750">
              <a:spcBef>
                <a:spcPts val="0"/>
              </a:spcBef>
              <a:buFont typeface="Arial" panose="020B0604020202020204" pitchFamily="34" charset="0"/>
              <a:buChar char="•"/>
            </a:pPr>
            <a:r>
              <a:rPr lang="en-GB" dirty="0"/>
              <a:t>Using container technology for packaging</a:t>
            </a:r>
            <a:endParaRPr lang="pl-PL" dirty="0"/>
          </a:p>
          <a:p>
            <a:pPr marL="514350" lvl="0" indent="-285750">
              <a:spcBef>
                <a:spcPts val="0"/>
              </a:spcBef>
              <a:buFont typeface="Arial" panose="020B0604020202020204" pitchFamily="34" charset="0"/>
              <a:buChar char="•"/>
            </a:pPr>
            <a:r>
              <a:rPr lang="pl-PL" dirty="0"/>
              <a:t>I</a:t>
            </a:r>
            <a:r>
              <a:rPr lang="en-GB" dirty="0" err="1"/>
              <a:t>ntegration</a:t>
            </a:r>
            <a:r>
              <a:rPr lang="en-GB" dirty="0"/>
              <a:t> with HPC, local and research computing infrastructure</a:t>
            </a:r>
            <a:endParaRPr lang="pl-PL" dirty="0"/>
          </a:p>
          <a:p>
            <a:pPr marL="514350" lvl="0" indent="-285750">
              <a:spcBef>
                <a:spcPts val="0"/>
              </a:spcBef>
              <a:buFont typeface="Arial" panose="020B0604020202020204" pitchFamily="34" charset="0"/>
              <a:buChar char="•"/>
            </a:pPr>
            <a:r>
              <a:rPr lang="en-GB" dirty="0"/>
              <a:t>Visualization components available as embeddable web browser views</a:t>
            </a:r>
          </a:p>
          <a:p>
            <a:pPr marL="228600" lvl="0">
              <a:spcBef>
                <a:spcPts val="0"/>
              </a:spcBef>
            </a:pPr>
            <a:endParaRPr lang="en-GB" b="1" dirty="0"/>
          </a:p>
        </p:txBody>
      </p:sp>
      <p:sp>
        <p:nvSpPr>
          <p:cNvPr id="6" name="Title 1"/>
          <p:cNvSpPr txBox="1">
            <a:spLocks/>
          </p:cNvSpPr>
          <p:nvPr/>
        </p:nvSpPr>
        <p:spPr bwMode="auto">
          <a:xfrm>
            <a:off x="971600" y="0"/>
            <a:ext cx="7344816"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pPr eaLnBrk="1" hangingPunct="1"/>
            <a:r>
              <a:rPr lang="pl-PL" altLang="en-US" sz="3200" dirty="0" smtClean="0"/>
              <a:t>Real-</a:t>
            </a:r>
            <a:r>
              <a:rPr lang="pl-PL" altLang="en-US" sz="3200" dirty="0" err="1" smtClean="0"/>
              <a:t>time</a:t>
            </a:r>
            <a:r>
              <a:rPr lang="pl-PL" altLang="en-US" sz="3200" dirty="0" smtClean="0"/>
              <a:t> </a:t>
            </a:r>
            <a:r>
              <a:rPr lang="pl-PL" altLang="en-US" sz="3200" dirty="0" err="1"/>
              <a:t>Multiscale</a:t>
            </a:r>
            <a:r>
              <a:rPr lang="pl-PL" altLang="en-US" sz="3200" dirty="0"/>
              <a:t> </a:t>
            </a:r>
            <a:r>
              <a:rPr lang="pl-PL" altLang="en-US" sz="3200" dirty="0" err="1" smtClean="0"/>
              <a:t>Visualization</a:t>
            </a:r>
            <a:endParaRPr lang="pl-PL" altLang="en-US" sz="3200" dirty="0"/>
          </a:p>
        </p:txBody>
      </p:sp>
      <p:pic>
        <p:nvPicPr>
          <p:cNvPr id="4" name="Shape 404"/>
          <p:cNvPicPr preferRelativeResize="0"/>
          <p:nvPr/>
        </p:nvPicPr>
        <p:blipFill>
          <a:blip r:embed="rId3">
            <a:alphaModFix/>
          </a:blip>
          <a:stretch>
            <a:fillRect/>
          </a:stretch>
        </p:blipFill>
        <p:spPr>
          <a:xfrm>
            <a:off x="4139952" y="1988840"/>
            <a:ext cx="4824536" cy="3240360"/>
          </a:xfrm>
          <a:prstGeom prst="rect">
            <a:avLst/>
          </a:prstGeom>
          <a:noFill/>
          <a:ln>
            <a:noFill/>
          </a:ln>
        </p:spPr>
      </p:pic>
    </p:spTree>
    <p:extLst>
      <p:ext uri="{BB962C8B-B14F-4D97-AF65-F5344CB8AC3E}">
        <p14:creationId xmlns:p14="http://schemas.microsoft.com/office/powerpoint/2010/main" val="26422377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1115616" y="44624"/>
            <a:ext cx="7140380" cy="809625"/>
          </a:xfrm>
        </p:spPr>
        <p:txBody>
          <a:bodyPr/>
          <a:lstStyle/>
          <a:p>
            <a:pPr eaLnBrk="1" hangingPunct="1"/>
            <a:r>
              <a:rPr lang="en-US" altLang="en-US" sz="3200" dirty="0" smtClean="0"/>
              <a:t>MEE  </a:t>
            </a:r>
            <a:r>
              <a:rPr lang="en-US" altLang="en-US" sz="3200" dirty="0"/>
              <a:t>services </a:t>
            </a:r>
            <a:r>
              <a:rPr lang="en-US" altLang="en-US" sz="3200" dirty="0" smtClean="0"/>
              <a:t>at </a:t>
            </a:r>
            <a:r>
              <a:rPr lang="en-US" altLang="en-US" sz="3200" dirty="0" err="1"/>
              <a:t>Cyfronet</a:t>
            </a:r>
            <a:r>
              <a:rPr lang="en-US" altLang="en-US" sz="3200" dirty="0"/>
              <a:t> (alpha versions)</a:t>
            </a:r>
          </a:p>
        </p:txBody>
      </p:sp>
      <p:sp>
        <p:nvSpPr>
          <p:cNvPr id="1025" name="Rectangle 1"/>
          <p:cNvSpPr>
            <a:spLocks noChangeArrowheads="1"/>
          </p:cNvSpPr>
          <p:nvPr/>
        </p:nvSpPr>
        <p:spPr bwMode="auto">
          <a:xfrm>
            <a:off x="683568" y="1269340"/>
            <a:ext cx="7572428"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85750" lvl="1" indent="-285750">
              <a:buFont typeface="Arial" panose="020B0604020202020204" pitchFamily="34" charset="0"/>
              <a:buChar char="•"/>
            </a:pPr>
            <a:r>
              <a:rPr lang="en-US" sz="2800" b="1" dirty="0" err="1">
                <a:latin typeface="+mj-lt"/>
              </a:rPr>
              <a:t>EurValve</a:t>
            </a:r>
            <a:r>
              <a:rPr lang="en-US" sz="2800" b="1" dirty="0">
                <a:latin typeface="+mj-lt"/>
              </a:rPr>
              <a:t> Portal</a:t>
            </a:r>
            <a:endParaRPr lang="pl-PL" sz="2800" b="1" dirty="0">
              <a:latin typeface="+mj-lt"/>
            </a:endParaRPr>
          </a:p>
          <a:p>
            <a:pPr marL="742950" lvl="2" indent="-285750">
              <a:buFont typeface="Arial" panose="020B0604020202020204" pitchFamily="34" charset="0"/>
              <a:buChar char="•"/>
            </a:pPr>
            <a:r>
              <a:rPr lang="en-US" sz="2800" dirty="0">
                <a:latin typeface="+mj-lt"/>
              </a:rPr>
              <a:t>URL: </a:t>
            </a:r>
            <a:r>
              <a:rPr lang="en-US" sz="2800" dirty="0">
                <a:latin typeface="+mj-lt"/>
                <a:hlinkClick r:id="rId2"/>
              </a:rPr>
              <a:t>https://valve.cyfronet.pl</a:t>
            </a:r>
            <a:endParaRPr lang="pl-PL" sz="2800" dirty="0">
              <a:latin typeface="+mj-lt"/>
            </a:endParaRPr>
          </a:p>
          <a:p>
            <a:pPr marL="742950" lvl="2" indent="-285750">
              <a:buFont typeface="Arial" panose="020B0604020202020204" pitchFamily="34" charset="0"/>
              <a:buChar char="•"/>
            </a:pPr>
            <a:r>
              <a:rPr lang="en-US" sz="2800" dirty="0">
                <a:latin typeface="+mj-lt"/>
              </a:rPr>
              <a:t>Registration at: </a:t>
            </a:r>
            <a:r>
              <a:rPr lang="en-US" sz="2800" dirty="0">
                <a:latin typeface="+mj-lt"/>
                <a:hlinkClick r:id="rId3"/>
              </a:rPr>
              <a:t>https://</a:t>
            </a:r>
            <a:r>
              <a:rPr lang="en-US" sz="2800" dirty="0" smtClean="0">
                <a:latin typeface="+mj-lt"/>
                <a:hlinkClick r:id="rId3"/>
              </a:rPr>
              <a:t>valve.cyfronet.pl/users/sign_up</a:t>
            </a:r>
            <a:endParaRPr lang="en-US" sz="2800" dirty="0" smtClean="0">
              <a:latin typeface="+mj-lt"/>
            </a:endParaRPr>
          </a:p>
          <a:p>
            <a:pPr marL="457200" lvl="2"/>
            <a:endParaRPr lang="pl-PL" sz="2800" dirty="0">
              <a:latin typeface="+mj-lt"/>
            </a:endParaRPr>
          </a:p>
          <a:p>
            <a:pPr marL="285750" lvl="1" indent="-285750">
              <a:buFont typeface="Arial" panose="020B0604020202020204" pitchFamily="34" charset="0"/>
              <a:buChar char="•"/>
            </a:pPr>
            <a:r>
              <a:rPr lang="en-US" sz="2800" b="1" dirty="0" err="1">
                <a:latin typeface="+mj-lt"/>
              </a:rPr>
              <a:t>EurValve</a:t>
            </a:r>
            <a:r>
              <a:rPr lang="en-US" sz="2800" b="1" dirty="0">
                <a:latin typeface="+mj-lt"/>
              </a:rPr>
              <a:t> File Store</a:t>
            </a:r>
            <a:endParaRPr lang="pl-PL" sz="2800" b="1" dirty="0">
              <a:latin typeface="+mj-lt"/>
            </a:endParaRPr>
          </a:p>
          <a:p>
            <a:pPr marL="742950" lvl="2" indent="-285750">
              <a:buFont typeface="Arial" panose="020B0604020202020204" pitchFamily="34" charset="0"/>
              <a:buChar char="•"/>
            </a:pPr>
            <a:r>
              <a:rPr lang="en-US" sz="2800" dirty="0">
                <a:latin typeface="+mj-lt"/>
              </a:rPr>
              <a:t>URL (docs): </a:t>
            </a:r>
            <a:r>
              <a:rPr lang="en-US" sz="2800" dirty="0">
                <a:latin typeface="+mj-lt"/>
                <a:hlinkClick r:id="rId4"/>
              </a:rPr>
              <a:t>https://files.valve.cyfronet.pl</a:t>
            </a:r>
            <a:r>
              <a:rPr lang="pl-PL" sz="2800" dirty="0">
                <a:latin typeface="+mj-lt"/>
              </a:rPr>
              <a:t> </a:t>
            </a:r>
          </a:p>
          <a:p>
            <a:pPr marL="742950" lvl="2" indent="-285750">
              <a:buFont typeface="Arial" panose="020B0604020202020204" pitchFamily="34" charset="0"/>
              <a:buChar char="•"/>
            </a:pPr>
            <a:r>
              <a:rPr lang="en-US" sz="2800" dirty="0">
                <a:latin typeface="+mj-lt"/>
              </a:rPr>
              <a:t>WebDAV endpoint (portal account required): </a:t>
            </a:r>
            <a:r>
              <a:rPr lang="en-US" sz="2800" dirty="0">
                <a:latin typeface="+mj-lt"/>
                <a:hlinkClick r:id="rId5"/>
              </a:rPr>
              <a:t>https://files.valve.cyfronet.pl/webdav</a:t>
            </a:r>
            <a:r>
              <a:rPr lang="pl-PL" sz="2800" dirty="0">
                <a:latin typeface="+mj-lt"/>
              </a:rPr>
              <a:t> </a:t>
            </a:r>
            <a:endParaRPr kumimoji="0" lang="en-US" sz="2800" i="0" u="none" strike="noStrike" cap="none" normalizeH="0" baseline="0" dirty="0">
              <a:ln>
                <a:noFill/>
              </a:ln>
              <a:effectLst/>
              <a:latin typeface="+mj-lt"/>
              <a:cs typeface="Arial" pitchFamily="34" charset="0"/>
            </a:endParaRPr>
          </a:p>
        </p:txBody>
      </p:sp>
    </p:spTree>
    <p:extLst>
      <p:ext uri="{BB962C8B-B14F-4D97-AF65-F5344CB8AC3E}">
        <p14:creationId xmlns:p14="http://schemas.microsoft.com/office/powerpoint/2010/main" val="41463628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4" descr="data:image/jpeg;base64,/9j/4AAQSkZJRgABAQAAAQABAAD/2wCEAAkGBhMREBQSERIVExUSFhkYFxcYGRUTFBcVGBUWFhkVFRQXHCYgGBojGRcXIi8gJCgpLCwsFh4yNTAtNScrLCkBCQoKDgwOGg8PGjMlHyI1KSo0LSwpNSopLCosKSwpLCwvLCwwLSksLCksLCwsLCw0LCksLCwpLCwsKSwsLCwpLP/AABEIAO0A1QMBIgACEQEDEQH/xAAbAAEAAgMBAQAAAAAAAAAAAAAABgcDBAUCAf/EAEoQAAEDAgMFBQMIBQgLAQAAAAEAAgMEEQUSIQYHEzFBIlFhcYEUMpEjQlJicoKhsRWSk6KyFyQzU2PB0fAIQ1Rzg5Sjs8LS4Rb/xAAZAQEAAwEBAAAAAAAAAAAAAAAAAgMEBQH/xAAsEQEAAgECBAQFBQEAAAAAAAAAAQIDERIEITFBFCJRsTJhcYGREyOh4fBC/9oADAMBAAIRAxEAPwC8UREBERAREQEREBERAREQEREBERAREQEREBERAREQEREBERAREQEREBERAREQEXy6+oCIiAiIgIi16rEYov6SVkf2nNZ+ZQbCLmM2npCbCrpye4Sxk/DMujHKHC7SCO8G4+IQekREBERAREQEREBERAREQEREBeJZQ1pc4hrWgkkkAAAXJJPIAdV7VJ73NpZ6+ujwShPvOAmINg55GfK4j/Vsb2nePTs6hu7Ub+hxfZ8KgNVITYSEPLCe6OJnak87jl1Gq5keHbV1vadL7K12oBdFBYfZjBkH3tVJ6enotnKdsUDBNVSNu550e76z3a5I7jRg7u+7lFcS27rZySZ3MH0Y/kmjwu3tH1JWjHw9rxr2U3zVpybLd2m0Y1/S4v3e0VRH4x2Xs4XtXTe5PHUgdM0D7+szWu+BUe/S8978eW/fxJL/AJrdpdr62M9mql+84yD4PuFbPCT2lVHFR6Oo3fPiVEbYphbmtvbOwSQjzBdmY8+TgtD+UzG8YkczCqfgxtNi4BjnC/055ewD1s0A+asDYTaGrq2SPqhF7OwEF5bkLja5HPLlA5mw/O3Ax3eRkHAw1jIYm3AeGNF9bkxx2s0E9SLnwVMYLTbbC2c1YrucZm67aCXtTYqWX6CoqXW9GtDR6LOzdltBEbw4vmt0fNU2+D2uCj9VjM8pvJPK8+L3H8L2C8QYnMw3ZNI0/Ve9v5FX+Dn1U+Kj0SJ+77aGtOWsxIRRjQhjyMw7+HC1rXfeIK127iaGM/zrFbu624MRv997is+E7yayAjM8Tt+jILn0eO1fzupG2HD8ZByD2artfpd3ibWEo8dHDwVU8PNJ83T5LIzxb4evzRg7lsHdozFDfxkpnfhYLGdw1VB8rhuJ68x78H/Uic6/wXNxvA5aSUxTNseYI1a5v0mnqPy6rXoq+SF2aGR0Z72kt+NufqrfCRMa1lX4mYnSYdaHePjWDPbHi1OZ4SbCQ5Q4/YnZ2Xm2uV3a8Qrd2V2wpcSh41LJmAtmaezJGT817OnXXUG2hKg2B7xmzNNNibGSxyDKXloII/tY7WI8QNO7qortjsXPgU7cVwh5NPcZ2XL2sa4jsv1+UhdpqdQba3s5Zb47UnSWmmSt41hfqLhbF7WxYnRsqYuzfsvYTcxyC2ZhPXmCD1BB0vZd1VpiIiAiIgIiICIiAiIg16+sbDFJK/3YmOe77LWlx/AKlNxUHElxDFqjVwzDN4uvNMR42yehKtDeNNlwiuI/2aUfrMLf71XG76PhbLVDxoZZX3+8+OH8mqVY1mIRtOkTKP4piT6iZ80h7UjiT4dzR4AWHotRfV8XbiNOTk9RbGH0TppWRM96RwaPMm1z4Dn6LXU03U4fxK0yHlDGSPtO7A/dL1DJbbWZSpXdaIdDeHiTaWCLDafRrWAyd5bfstPi4guPp3qu10to8S9oq5pb3D5Db7A7Lf3QFzV5irtro9yW3WERFYrF7ilLXBzSWuabggkEEciCORXhEFnYNiceM0xpaqzamMXZJYXNtM4HfyDm9RqPq11iOHvglfFKMr4zYj8iO8EWIPcQvlBXPglZLGcr43BzT4joe8EaEdxKnm31Iyso4cShFjYNkHUAm2vi192/e8Fnj9u2naf4lfP7lde8eyu1Y27HEfaI56CbtxGMloOtmO7EjPI5hp4lVypxujZ/PZD3QO/GSNSzxE451eYZmLw1P9HrPDLiNI834T2adA5rpY3m3jlb8FdCqHcuzNieNSjkaiw+9NUO/IBW8uQ6YiIgIiICIiAiIgIiII/vBpjJhVc0czTSkeYjc634KtthpOJspK0c45H39Jo5P4SrlqIA9jmOF2vBaR3gix/BUxuWgcaPFcNf70b3C31nsfEfg6EfFSpOlolG0a1mEVREXbcgVk7qKdxgrHMtndla2+guGPI183BVsrG3b1Dm0FcWGzmguaeodwTY/Fqo4j4PwuwfG8x7vaSlaHYhVgEj3GkMHpcF7/QBe4sIwSciKKZ7HuNmnNK256AGVuUnwVeTTue4ve4uc7UucSXHzJ1Kl8u8YvofZX0zHO4fDz37AFsoeI7aOA7ja+vgo2x39Zn+Eq3p6R7uLtTs0+hn4bzma4ZmPtYObe3LoR1Hl3rjKxdtH+0YRR1J1c3KHHrdzC1/77Aq6VuK02rz6q8lYrbkLtbKbMvrp+G05WtGZ77XytvbQdXE8h59y4qsTdiT7LXZP6TKLd/9HJl/eumW01pMwY6xa2ktxuE4VDma2nmqzHcPexkswBHMFzbMuO4LoUlXRz4XWNpIyyJrJbtcCO3ws1xcnuB06qvcM23qoKb2eKQBmuU5QXsDrk5HdNSTre19FJcC+S2fqn/1jnj9Yxw/4rNfHMdZ7x3aKXiekdp7K9Vg7rrQw1lW/wB2Jg18GNdI/wDDKq+U12kqPYNl3dJK3sjx4x1H7BpVnE20pp6q+HrrfX0bv+j5QkYdNUPHaqahzr97Whrf4+IrSXC2FwT2PDqWnIs6OJucf2ju3J++5y7q5boiIiAiIgIiICIiAiIgKn8BHsW11VDqGV8Re3xcQ2Yn9ZkwVwKo987PZK7DMUaDaGURykfQDuIG+rTOEEZ2loOBWTxWsGyOt9knM390hcxTjexh+Wqjmb7s8Y16FzNCf1SxQddrHbdSJcnJXbaYFYW7vSgxB3TKfwhef71XqsTZLs4HXObzJlB8uDGPyJUM/wAOn0Tw/F+VdhF9KK5SsP3tmtfmP0/5r/6VXasXGh7Ps/BE7R0zmm3WznOn/KwVdKnD/wBT85XZe30gUz3WYqIqwxOPZqGZfDO3tN/DOPUKGLJT1Do3tew2cxwc09zgbg/EKy9d1ZqrpbbaJdHafCDS1csNtGuuzxY7tN/A28wVLqI59nJQPmPN/Sdj/wAism29M2voYcRhHaY20oHMNvZwP2H39HErxsl2sDr2nkOKR+xYfzCzWtupEz1iYaIrtvMR0mJQnA8LNTURQD/WOAPg3m4+jQT6KX7ZxjEMeoMMYPkaIe0Tge6LZS1jh3ZWsb/x173dUjKaCoxKo0jiY4NP1WjNI4d50DR43C2dzGGvlbVYtUD5XEJXFnXLC1xsGk6gF2nlG1Z+Kvutp6LuHppXX1WYiIsrSIiICIiAiIgIiICIiAolvV2f9swmpjAu9jeKzqc8XbsPEtDm/eUtQoKhpqr9I7NwTDWSjs1/U/J/Juv5xljyoSppsFEMPxivweUfIVQMtODexaWklg77xEgn+wKjGNYW6mqJIH843EX7282u9WkH1XQ4S+sTVh4mvOLNFT7dfXMeKiikOlQ0lvj2S14HjlsfulQFbuCwTPqI201+LmBZbQgjXNfoBzN9LXWrJXdWYZ8dttokxfCn00z4ZRZzDa/Rw6OHgRqtjZjB/a6uKH5rnXf4Mbq78BbzIVl7W1GHHgU2KVEUdQ9l2vB4ZFrBzg43DGF17B5sbHuNsuxmx8NK+SeGoFRnZlaRls0E3PaaSDezeg5LL4qNk+rR4ed3yQ7ejjAlqmwM9ymbbTlndYu+ADR6FQtSjazYyqp81RNlla9xL3sJNnOdftAgEAk8+XJRdacW3ZEVUZNd06iIisVpxuxxsNlfRy2MVSDYHlny2I8nN082jvUml2cNJh76ON2aSrmcxh+q883fZgYSfEFVVh1LJJKxkIJkc4ZMuhzDW4PS1r36Wur4po5hA18rI5KqONwGU2a5xA0Dy3shxa2+mnisPEeS2sd+30bMHmjSVb7xBxn0ez1EbcTK6ocNckLO12vE2MhGmrWfSVqUFCyCJkMTcrImNY0dzWgAD4BUrs1huPUdZU1bsMjqJ6o9qR00QytvfIwiTRmjdO5jR0UudUbSTMOWLDqXwc6SR/oW5mLBM6tvRYiKsN128Ctqaypw/EWN49O1zszQG+49rHNcG9k6vaQRbS/PRWegIiICIiAiIgIiICIiAiIgrHfVgMgZBitKPl8PeHOsOcObNrbmGu1I+i96xbTQMxWhhxSkFzktKwauAHvNPe6N1/MG/crQliD2lrgHNcCCCLggixBB5ghUhX0tZsvVvmpo3VGGzuu5lz8megLtcjhyDzo4WB1Gk6Xmlt0IXrF40lH4YXPc1rAXOcQGgakk8gB1VnUVF+h6YZIvacQqgWxxN1JIAJbf5sTNC9+g5a+6o/BvmwwO4lHh0z6uTRrGxxtcXnpna5x1+q0k9yjzdtcQwzGTWYvTvtPFw8rdWxxOLZA2A3yktI1bfU5rm+qvzcRvjSOirFg2TrLP/IdiVfO6pxGpiidKczzczSDwDW2YABoAHWAAUmrsTpsJohh+GODnm/FmBBdc+84vboZDyFvdA6WC2qvGMGxP5Q4m6O/zHzcJoPdw6gWH3dFqObs/RfKS1rKjLyYJGz3Pdw4Br97RQx/p1525/JK/6k8qutsDDNLh1SKjM6F7XCPMSSRkcH5b/Nva3iHKrQdFa2xu8RuKsruDDwoaZjWx3tndmZLcuaNGjsNAaL9degqlvILXw9t02llz12xWBERa2ZON0kANbI4i+SE28CXsH5XXvEdlMVNXJOwOzOe7K9szG2YSbNF3AhtrC1uiz7qCI21k55Rxs+AEjz/CFHdj/wD9HiFI2pp8RjDHOcAJQ3PdpsTfgO0vfr0XPy5ZpknRux44vjjVNMPwfGn2ElW2JvUnhyP9A1mv6wWvtPvGpcGidH7Q+urD80vzZXf2mXsxNH0R2jp5jhT7r8dquzV4uAw8wx8zgR4xtbG0qQbIbjqGie2WUuqpW6gyANja4cnNiF9ftF3hZZrZJt/TRWkVYtzmy07BPidaP5zXnNYixbETmuR83M4g5egazyVloirTEREBERAREQEREBERAREQF8c0EWOoK+og0aLA6eFxfDTwxOdzcyNjHHzLQCVs1FMyRpZI1r2u5tcA5p8wdCsqIIpiG6vCpjd9DCP92HQ/9otTCd1uF0zw+KijzDUF5fNY944rnWPiFK0QUzuYZ8tjjO6QfxVYUPbyHkptukAbi+NwnrM4+gnnH/mFCy22ndot/B9/sxcV2fERFuY05wGTg4BiU3IuZK0Hx4IY3956lG5uk4eCUgI95r3/AK8sjh+BChm1Uog2TI5Gpe0ed58/8EatDZCh4OH0kRFjHTxNPmI2g/jdcfNOt5dXFGlIddERVLBERAREQEREBERAREQEREBERAREQEREBERBS+DVTaLbCqido2tbZp5DO9kcwPq5r2+ZXL2vwd1NWSxkWaXF7D0LHkkW8tR5tKlO+fYKap4WIUIcamltdrffcxrs7XR25vY65tzIOmoAPJwnelh2Jwthxdvs9RHpxAHBhPIlrmgmO9tWuGXxPS/Bl/Ttz6Kc2PfHJE1t4ZhklRK2GJuZ7zYdwHVx7mjmSpY+i2fiGd+JB7foiVjz+rEzMtSXetTRXpcAoXzzP0D8jrfaLdZH2+tlAWq/FViPKzV4a2vN63qMbPUYXgUBzWex0tubWBuRpNuvD4rz4WPVXMAq63Z7upaaSTEMRfxa6ove5DuEHcxcaF5sBpoALDS6sZc7q3iIiAiIgIiICIiAiIgIiICIiAiIgIiICIiAiIgKO49u9w+tdnqaSN7zzeM0ch83xkE+pUiRBCKfcvhDDcUYcR9KSd4/VL7H1Urw3B4KZuSnhjhb9GNjYwfEhoFytxEBERAREQEREBERAREQEREBERBzqvaOlieWS1MEbxa7XyxscLi4u1zrjRYRtdQnQVtN+2i/9lDsPwmGo2ixETwxzBsFOQJGNkAJY0XAcDYqWTbD4e5paaGlsR0hiB9CG3CDtseCAQbg6gjUEd4K+qAbsQYKjEqBri6CjnbwQSXZGytc4xgnoC0epPepDPt7hzH8N9dTNcDYgys0PcTewPmg7yLxBO17Q5jg5rhcOaQ5pHeCNCFxa3bvD4XmOWtp2PBsWmRlwe5wB0Pmg7qLShxmB8JnZPE6EAkyB7DGAOZL72FvNRfY3bdlRNWRzVULrVjo6ZueJpdFlZlyAWMguTrrfvQTVFyMW2uo6V2SoqoYnfRe9rXW78t72Wem2gppGMkjqIXMkeGMcJGFrpDyjab6v+rzQdBFoVeP00QkMtRCwRZRJmkY3IXC7Q+57JI1APPovlJtBTSwGojnjdCL3kDm8MWNjd50Fig6CxzztYxz3kNawFzieQAFyT6LkUW21BM8RxVtO95Ng1srCSe5ovr6LNtXSPloqiOMEudG6wHMm18o87W9V7Eazo8mdIcKl2rray7qGkYIrkCSd5bmsbaMbr+fx0XupxnFIAXy0kEzG6u4L3h4HfZ1yfQFedgdpqZ1HFCZGRyRNyOY4hhJBOrb+9fnp3qYAq68xW2m1VWN0a7nPwDHoqyETRE2JsQfea4c2ut5j0IXGxDbYmZ1PQwGqlb75BDYmHl2n9dfIeN9Fzcbw/8ARVFWSQyOvUvGQWDeGXlwOW3cwmx+qFI9ksDbSUkcYADi0OkPUvIBN/LkPABJilfN1jsRNp8v5c32rGLZuDRn6uaTN5XvZZMI21zTimq4XUs590OOZj/sP8enQ8gSdFJ1HNvcEbUUcht8pA0yRu+cC0ZiAfEC3nY9AvK2radJh7MWrGsSz7QbRmmnpYhGH+1SZCS62XtMFwLG/v8AhyXcVZ12KmpGCzO1c6azj3ubJExx9S2/qrMXmSm2I+/u9pbdM/b2ERFUsEREBERBVns9W/aHEBRTQxOENPmMsbpQW5G2DQ1wsbqQvwjGnCxxCkZf5zaZxcPEB0lr+aYNg0zMcrqh0ZEMsMDWP0s5zWtDgBe+nkpkgrHaDZwUNJBRRTSOfilaxlVUE2lkD8zpTce7cNsB3E87kme0WztNDCIY6eJsYFsmRtiPG47R8Tclc/bfZ19ZTt4Dgyop5WTwOd7vFjJsHfVIJHqtCLbqdrcs2FVwmGhbGyOWIu+rMHhuXxNkHKoMPdTV+IYbSHhx1FH7RA0EhsEzy6F2T6LS6zrDlbRYtlNoYcOpIqaqw+ppXRNDZHindNE940dJxog7NmOuveulhezlZM6srZyKWqqouDA1pDzTRtBLMzhcOcXkOda409Bkwva+qhhZFW4fWGZjQ174WMqI5CBbiNexwtm52IFroPOyFLQTVFXPRTxyRVDWCamDA1jXi44jonAEFwve7QDrzXF2fiip48bqGwxF9JVVD4jkYSwsga5obp2QD0C7OAYdNPismIvpnUkfswga2TIJpncQPMsjGE5QAA0Am+gWthVFNT1VfTT0cssGIVDniaMxmIRyxhjhLdwc2wB6H8rh0d3WzEMVDDM5jZJ6mNs00zwHyPfK0PN3nWwzWt4d5K4232z0UNZhtRC0RGTEIGytb2WSOBcWSOaNC9ozjNzs8g8gtzAv0lh8TaUUra+CLswzRzRRScIHstlZKQLgaXabWAXI2tbWS1WGT1TGU7BXwMip2vEr7klzpZZAA24DAA1t7BzrlBt4Ns9FU49ick7RI2A0xZG4BzOI+nA4hadC5rWkC/LOVh2lngOMR0s8L3UtLAJxBDBJMx9RI8tD5YoWG7WtGlxa/mpLs5hUseJ4nM9hbHO6mMbtLPyQFrrWN9DprZY9pMJqIq2PEaOMTObEYZ4MwY6WHNna6NztOI119DzBtdBq4xjGH1UBgno6pzCLAew1YLe4sPC7JHQhZdhccdHhjXV7nx8B7ouJM18T3sa60T3NeAblpaLnqD1Xuo22qHsLKXDKwzEWbxmNgha7vklL7Fo7m3JWcbKzPws0lROZp3Nu6V1yOLmzi3XIDZvLkF7XTXm8nXTk3a/ZSiq/lJIWOLxfO27HOBFwS5hBPquQ7dwI9aOrqKc9BmzM9WixPqStXA9tPY4202IxyQviAYJMpdG9rdAbtvc2sLi4Nr+C6c+8uhA7EjpXdGMZIXE9wzAD8Vo0y15R0/MKdcc856/iUM2gxeomo6mlqbOmopY3Fw0zsJdHcgADm5pvYaOGmhVq0FSJIo5G6texrh5EAhQ/ZbZ587quprIiz23siI+8I/HqDbLbkezfqsOH11RhF4KiN89KCeHMwZiwE3yvb0H5a2uNB7kiLeWvWP8ASjSZr5p6T/oT1c7aOpEdJO93JsT/AI5SAPU2HquSd5WH2v7R6ZJc3lbKortNtX7aYmPZNT0L5AHylhvJbUDTQD49/SyhTDaZ5wnfLXTlLWo6cshwW/zqh7vR08ZH4WPqraUA25lZE/DZI2l0UMmYcMZxw2mEjLbnoNF0f5TKb+qqf2R/xU8kWyRExHr7o0mtJmJn09kuRRE7zKb+qqf2R/xUsjfcA94v8VntS1esLotFuj0iIopCIiAiIgJZEQEREBfHNBBBFwdD5L6iCFYZsxX4ewwUM9NJThzjHHUMlD4g5xdkEkR7bQSeYutqj2VqJqqKrxCeOR1PmMMMLHMhje4ZTI4vJdI+2gvYDopWiAiIgWREQfC2/NeWQtbyaB5ABe0QEREGP2Zl75W377C/xXmso2TMdHK0PY8WLTqCP89VmRNRho6NkMbY42hjGCzWjkB/nqsyIgIiICIiAiIgIiICIiAiIgIiICIiAiIgIiICIiAiIgIiICIiAiIgIiIP/9k="/>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Clr>
                <a:srgbClr val="000000"/>
              </a:buClr>
              <a:buSzPct val="100000"/>
              <a:buFont typeface="Times New Roman" panose="02020603050405020304" pitchFamily="18" charset="0"/>
              <a:buNone/>
            </a:pPr>
            <a:endParaRPr lang="en-US" altLang="en-US"/>
          </a:p>
        </p:txBody>
      </p:sp>
      <p:sp>
        <p:nvSpPr>
          <p:cNvPr id="7171" name="AutoShape 6" descr="data:image/jpeg;base64,/9j/4AAQSkZJRgABAQAAAQABAAD/2wCEAAkGBhMREBQSERIVExUSFhkYFxcYGRUTFBcVGBUWFhkVFRQXHCYgGBojGRcXIi8gJCgpLCwsFh4yNTAtNScrLCkBCQoKDgwOGg8PGjMlHyI1KSo0LSwpNSopLCosKSwpLCwvLCwwLSksLCksLCwsLCw0LCksLCwpLCwsKSwsLCwpLP/AABEIAO0A1QMBIgACEQEDEQH/xAAbAAEAAgMBAQAAAAAAAAAAAAAABgcDBAUCAf/EAEoQAAEDAgMFBQMIBQgLAQAAAAEAAgMEEQUSIQYHEzFBIlFhcYEUMpEjQlJicoKhsRWSk6KyFyQzU2PB0fAIQ1Rzg5Sjs8LS4Rb/xAAZAQEAAwEBAAAAAAAAAAAAAAAAAgMEBQH/xAAsEQEAAgECBAQFBQEAAAAAAAAAAQIDERIEITFBFCJRsTJhcYGREyOh4fBC/9oADAMBAAIRAxEAPwC8UREBERAREQEREBERAREQEREBERAREQEREBERAREQEREBERAREQEREBERAREQEXy6+oCIiAiIgIi16rEYov6SVkf2nNZ+ZQbCLmM2npCbCrpye4Sxk/DMujHKHC7SCO8G4+IQekREBERAREQEREBERAREQEREBeJZQ1pc4hrWgkkkAAAXJJPIAdV7VJ73NpZ6+ujwShPvOAmINg55GfK4j/Vsb2nePTs6hu7Ub+hxfZ8KgNVITYSEPLCe6OJnak87jl1Gq5keHbV1vadL7K12oBdFBYfZjBkH3tVJ6enotnKdsUDBNVSNu550e76z3a5I7jRg7u+7lFcS27rZySZ3MH0Y/kmjwu3tH1JWjHw9rxr2U3zVpybLd2m0Y1/S4v3e0VRH4x2Xs4XtXTe5PHUgdM0D7+szWu+BUe/S8978eW/fxJL/AJrdpdr62M9mql+84yD4PuFbPCT2lVHFR6Oo3fPiVEbYphbmtvbOwSQjzBdmY8+TgtD+UzG8YkczCqfgxtNi4BjnC/055ewD1s0A+asDYTaGrq2SPqhF7OwEF5bkLja5HPLlA5mw/O3Ax3eRkHAw1jIYm3AeGNF9bkxx2s0E9SLnwVMYLTbbC2c1YrucZm67aCXtTYqWX6CoqXW9GtDR6LOzdltBEbw4vmt0fNU2+D2uCj9VjM8pvJPK8+L3H8L2C8QYnMw3ZNI0/Ve9v5FX+Dn1U+Kj0SJ+77aGtOWsxIRRjQhjyMw7+HC1rXfeIK127iaGM/zrFbu624MRv997is+E7yayAjM8Tt+jILn0eO1fzupG2HD8ZByD2artfpd3ibWEo8dHDwVU8PNJ83T5LIzxb4evzRg7lsHdozFDfxkpnfhYLGdw1VB8rhuJ68x78H/Uic6/wXNxvA5aSUxTNseYI1a5v0mnqPy6rXoq+SF2aGR0Z72kt+NufqrfCRMa1lX4mYnSYdaHePjWDPbHi1OZ4SbCQ5Q4/YnZ2Xm2uV3a8Qrd2V2wpcSh41LJmAtmaezJGT817OnXXUG2hKg2B7xmzNNNibGSxyDKXloII/tY7WI8QNO7qortjsXPgU7cVwh5NPcZ2XL2sa4jsv1+UhdpqdQba3s5Zb47UnSWmmSt41hfqLhbF7WxYnRsqYuzfsvYTcxyC2ZhPXmCD1BB0vZd1VpiIiAiIgIiICIiAiIg16+sbDFJK/3YmOe77LWlx/AKlNxUHElxDFqjVwzDN4uvNMR42yehKtDeNNlwiuI/2aUfrMLf71XG76PhbLVDxoZZX3+8+OH8mqVY1mIRtOkTKP4piT6iZ80h7UjiT4dzR4AWHotRfV8XbiNOTk9RbGH0TppWRM96RwaPMm1z4Dn6LXU03U4fxK0yHlDGSPtO7A/dL1DJbbWZSpXdaIdDeHiTaWCLDafRrWAyd5bfstPi4guPp3qu10to8S9oq5pb3D5Db7A7Lf3QFzV5irtro9yW3WERFYrF7ilLXBzSWuabggkEEciCORXhEFnYNiceM0xpaqzamMXZJYXNtM4HfyDm9RqPq11iOHvglfFKMr4zYj8iO8EWIPcQvlBXPglZLGcr43BzT4joe8EaEdxKnm31Iyso4cShFjYNkHUAm2vi192/e8Fnj9u2naf4lfP7lde8eyu1Y27HEfaI56CbtxGMloOtmO7EjPI5hp4lVypxujZ/PZD3QO/GSNSzxE451eYZmLw1P9HrPDLiNI834T2adA5rpY3m3jlb8FdCqHcuzNieNSjkaiw+9NUO/IBW8uQ6YiIgIiICIiAiIgIiII/vBpjJhVc0czTSkeYjc634KtthpOJspK0c45H39Jo5P4SrlqIA9jmOF2vBaR3gix/BUxuWgcaPFcNf70b3C31nsfEfg6EfFSpOlolG0a1mEVREXbcgVk7qKdxgrHMtndla2+guGPI183BVsrG3b1Dm0FcWGzmguaeodwTY/Fqo4j4PwuwfG8x7vaSlaHYhVgEj3GkMHpcF7/QBe4sIwSciKKZ7HuNmnNK256AGVuUnwVeTTue4ve4uc7UucSXHzJ1Kl8u8YvofZX0zHO4fDz37AFsoeI7aOA7ja+vgo2x39Zn+Eq3p6R7uLtTs0+hn4bzma4ZmPtYObe3LoR1Hl3rjKxdtH+0YRR1J1c3KHHrdzC1/77Aq6VuK02rz6q8lYrbkLtbKbMvrp+G05WtGZ77XytvbQdXE8h59y4qsTdiT7LXZP6TKLd/9HJl/eumW01pMwY6xa2ktxuE4VDma2nmqzHcPexkswBHMFzbMuO4LoUlXRz4XWNpIyyJrJbtcCO3ws1xcnuB06qvcM23qoKb2eKQBmuU5QXsDrk5HdNSTre19FJcC+S2fqn/1jnj9Yxw/4rNfHMdZ7x3aKXiekdp7K9Vg7rrQw1lW/wB2Jg18GNdI/wDDKq+U12kqPYNl3dJK3sjx4x1H7BpVnE20pp6q+HrrfX0bv+j5QkYdNUPHaqahzr97Whrf4+IrSXC2FwT2PDqWnIs6OJucf2ju3J++5y7q5boiIiAiIgIiICIiAiIgKn8BHsW11VDqGV8Re3xcQ2Yn9ZkwVwKo987PZK7DMUaDaGURykfQDuIG+rTOEEZ2loOBWTxWsGyOt9knM390hcxTjexh+Wqjmb7s8Y16FzNCf1SxQddrHbdSJcnJXbaYFYW7vSgxB3TKfwhef71XqsTZLs4HXObzJlB8uDGPyJUM/wAOn0Tw/F+VdhF9KK5SsP3tmtfmP0/5r/6VXasXGh7Ps/BE7R0zmm3WznOn/KwVdKnD/wBT85XZe30gUz3WYqIqwxOPZqGZfDO3tN/DOPUKGLJT1Do3tew2cxwc09zgbg/EKy9d1ZqrpbbaJdHafCDS1csNtGuuzxY7tN/A28wVLqI59nJQPmPN/Sdj/wAism29M2voYcRhHaY20oHMNvZwP2H39HErxsl2sDr2nkOKR+xYfzCzWtupEz1iYaIrtvMR0mJQnA8LNTURQD/WOAPg3m4+jQT6KX7ZxjEMeoMMYPkaIe0Tge6LZS1jh3ZWsb/x173dUjKaCoxKo0jiY4NP1WjNI4d50DR43C2dzGGvlbVYtUD5XEJXFnXLC1xsGk6gF2nlG1Z+Kvutp6LuHppXX1WYiIsrSIiICIiAiIgIiICIiAolvV2f9swmpjAu9jeKzqc8XbsPEtDm/eUtQoKhpqr9I7NwTDWSjs1/U/J/Juv5xljyoSppsFEMPxivweUfIVQMtODexaWklg77xEgn+wKjGNYW6mqJIH843EX7282u9WkH1XQ4S+sTVh4mvOLNFT7dfXMeKiikOlQ0lvj2S14HjlsfulQFbuCwTPqI201+LmBZbQgjXNfoBzN9LXWrJXdWYZ8dttokxfCn00z4ZRZzDa/Rw6OHgRqtjZjB/a6uKH5rnXf4Mbq78BbzIVl7W1GHHgU2KVEUdQ9l2vB4ZFrBzg43DGF17B5sbHuNsuxmx8NK+SeGoFRnZlaRls0E3PaaSDezeg5LL4qNk+rR4ed3yQ7ejjAlqmwM9ymbbTlndYu+ADR6FQtSjazYyqp81RNlla9xL3sJNnOdftAgEAk8+XJRdacW3ZEVUZNd06iIisVpxuxxsNlfRy2MVSDYHlny2I8nN082jvUml2cNJh76ON2aSrmcxh+q883fZgYSfEFVVh1LJJKxkIJkc4ZMuhzDW4PS1r36Wur4po5hA18rI5KqONwGU2a5xA0Dy3shxa2+mnisPEeS2sd+30bMHmjSVb7xBxn0ez1EbcTK6ocNckLO12vE2MhGmrWfSVqUFCyCJkMTcrImNY0dzWgAD4BUrs1huPUdZU1bsMjqJ6o9qR00QytvfIwiTRmjdO5jR0UudUbSTMOWLDqXwc6SR/oW5mLBM6tvRYiKsN128Ctqaypw/EWN49O1zszQG+49rHNcG9k6vaQRbS/PRWegIiICIiAiIgIiICIiAiIgrHfVgMgZBitKPl8PeHOsOcObNrbmGu1I+i96xbTQMxWhhxSkFzktKwauAHvNPe6N1/MG/crQliD2lrgHNcCCCLggixBB5ghUhX0tZsvVvmpo3VGGzuu5lz8megLtcjhyDzo4WB1Gk6Xmlt0IXrF40lH4YXPc1rAXOcQGgakk8gB1VnUVF+h6YZIvacQqgWxxN1JIAJbf5sTNC9+g5a+6o/BvmwwO4lHh0z6uTRrGxxtcXnpna5x1+q0k9yjzdtcQwzGTWYvTvtPFw8rdWxxOLZA2A3yktI1bfU5rm+qvzcRvjSOirFg2TrLP/IdiVfO6pxGpiidKczzczSDwDW2YABoAHWAAUmrsTpsJohh+GODnm/FmBBdc+84vboZDyFvdA6WC2qvGMGxP5Q4m6O/zHzcJoPdw6gWH3dFqObs/RfKS1rKjLyYJGz3Pdw4Br97RQx/p1525/JK/6k8qutsDDNLh1SKjM6F7XCPMSSRkcH5b/Nva3iHKrQdFa2xu8RuKsruDDwoaZjWx3tndmZLcuaNGjsNAaL9degqlvILXw9t02llz12xWBERa2ZON0kANbI4i+SE28CXsH5XXvEdlMVNXJOwOzOe7K9szG2YSbNF3AhtrC1uiz7qCI21k55Rxs+AEjz/CFHdj/wD9HiFI2pp8RjDHOcAJQ3PdpsTfgO0vfr0XPy5ZpknRux44vjjVNMPwfGn2ElW2JvUnhyP9A1mv6wWvtPvGpcGidH7Q+urD80vzZXf2mXsxNH0R2jp5jhT7r8dquzV4uAw8wx8zgR4xtbG0qQbIbjqGie2WUuqpW6gyANja4cnNiF9ftF3hZZrZJt/TRWkVYtzmy07BPidaP5zXnNYixbETmuR83M4g5egazyVloirTEREBERAREQEREBERAREQF8c0EWOoK+og0aLA6eFxfDTwxOdzcyNjHHzLQCVs1FMyRpZI1r2u5tcA5p8wdCsqIIpiG6vCpjd9DCP92HQ/9otTCd1uF0zw+KijzDUF5fNY944rnWPiFK0QUzuYZ8tjjO6QfxVYUPbyHkptukAbi+NwnrM4+gnnH/mFCy22ndot/B9/sxcV2fERFuY05wGTg4BiU3IuZK0Hx4IY3956lG5uk4eCUgI95r3/AK8sjh+BChm1Uog2TI5Gpe0ed58/8EatDZCh4OH0kRFjHTxNPmI2g/jdcfNOt5dXFGlIddERVLBERAREQEREBERAREQEREBERAREQEREBERBS+DVTaLbCqido2tbZp5DO9kcwPq5r2+ZXL2vwd1NWSxkWaXF7D0LHkkW8tR5tKlO+fYKap4WIUIcamltdrffcxrs7XR25vY65tzIOmoAPJwnelh2Jwthxdvs9RHpxAHBhPIlrmgmO9tWuGXxPS/Bl/Ttz6Kc2PfHJE1t4ZhklRK2GJuZ7zYdwHVx7mjmSpY+i2fiGd+JB7foiVjz+rEzMtSXetTRXpcAoXzzP0D8jrfaLdZH2+tlAWq/FViPKzV4a2vN63qMbPUYXgUBzWex0tubWBuRpNuvD4rz4WPVXMAq63Z7upaaSTEMRfxa6ove5DuEHcxcaF5sBpoALDS6sZc7q3iIiAiIgIiICIiAiIgIiICIiAiIgIiICIiAiIgKO49u9w+tdnqaSN7zzeM0ch83xkE+pUiRBCKfcvhDDcUYcR9KSd4/VL7H1Urw3B4KZuSnhjhb9GNjYwfEhoFytxEBERAREQEREBERAREQEREBERBzqvaOlieWS1MEbxa7XyxscLi4u1zrjRYRtdQnQVtN+2i/9lDsPwmGo2ixETwxzBsFOQJGNkAJY0XAcDYqWTbD4e5paaGlsR0hiB9CG3CDtseCAQbg6gjUEd4K+qAbsQYKjEqBri6CjnbwQSXZGytc4xgnoC0epPepDPt7hzH8N9dTNcDYgys0PcTewPmg7yLxBO17Q5jg5rhcOaQ5pHeCNCFxa3bvD4XmOWtp2PBsWmRlwe5wB0Pmg7qLShxmB8JnZPE6EAkyB7DGAOZL72FvNRfY3bdlRNWRzVULrVjo6ZueJpdFlZlyAWMguTrrfvQTVFyMW2uo6V2SoqoYnfRe9rXW78t72Wem2gppGMkjqIXMkeGMcJGFrpDyjab6v+rzQdBFoVeP00QkMtRCwRZRJmkY3IXC7Q+57JI1APPovlJtBTSwGojnjdCL3kDm8MWNjd50Fig6CxzztYxz3kNawFzieQAFyT6LkUW21BM8RxVtO95Ng1srCSe5ovr6LNtXSPloqiOMEudG6wHMm18o87W9V7Eazo8mdIcKl2rray7qGkYIrkCSd5bmsbaMbr+fx0XupxnFIAXy0kEzG6u4L3h4HfZ1yfQFedgdpqZ1HFCZGRyRNyOY4hhJBOrb+9fnp3qYAq68xW2m1VWN0a7nPwDHoqyETRE2JsQfea4c2ut5j0IXGxDbYmZ1PQwGqlb75BDYmHl2n9dfIeN9Fzcbw/8ARVFWSQyOvUvGQWDeGXlwOW3cwmx+qFI9ksDbSUkcYADi0OkPUvIBN/LkPABJilfN1jsRNp8v5c32rGLZuDRn6uaTN5XvZZMI21zTimq4XUs590OOZj/sP8enQ8gSdFJ1HNvcEbUUcht8pA0yRu+cC0ZiAfEC3nY9AvK2radJh7MWrGsSz7QbRmmnpYhGH+1SZCS62XtMFwLG/v8AhyXcVZ12KmpGCzO1c6azj3ubJExx9S2/qrMXmSm2I+/u9pbdM/b2ERFUsEREBERBVns9W/aHEBRTQxOENPmMsbpQW5G2DQ1wsbqQvwjGnCxxCkZf5zaZxcPEB0lr+aYNg0zMcrqh0ZEMsMDWP0s5zWtDgBe+nkpkgrHaDZwUNJBRRTSOfilaxlVUE2lkD8zpTce7cNsB3E87kme0WztNDCIY6eJsYFsmRtiPG47R8Tclc/bfZ19ZTt4Dgyop5WTwOd7vFjJsHfVIJHqtCLbqdrcs2FVwmGhbGyOWIu+rMHhuXxNkHKoMPdTV+IYbSHhx1FH7RA0EhsEzy6F2T6LS6zrDlbRYtlNoYcOpIqaqw+ppXRNDZHindNE940dJxog7NmOuveulhezlZM6srZyKWqqouDA1pDzTRtBLMzhcOcXkOda409Bkwva+qhhZFW4fWGZjQ174WMqI5CBbiNexwtm52IFroPOyFLQTVFXPRTxyRVDWCamDA1jXi44jonAEFwve7QDrzXF2fiip48bqGwxF9JVVD4jkYSwsga5obp2QD0C7OAYdNPismIvpnUkfswga2TIJpncQPMsjGE5QAA0Am+gWthVFNT1VfTT0cssGIVDniaMxmIRyxhjhLdwc2wB6H8rh0d3WzEMVDDM5jZJ6mNs00zwHyPfK0PN3nWwzWt4d5K4232z0UNZhtRC0RGTEIGytb2WSOBcWSOaNC9ozjNzs8g8gtzAv0lh8TaUUra+CLswzRzRRScIHstlZKQLgaXabWAXI2tbWS1WGT1TGU7BXwMip2vEr7klzpZZAA24DAA1t7BzrlBt4Ns9FU49ick7RI2A0xZG4BzOI+nA4hadC5rWkC/LOVh2lngOMR0s8L3UtLAJxBDBJMx9RI8tD5YoWG7WtGlxa/mpLs5hUseJ4nM9hbHO6mMbtLPyQFrrWN9DprZY9pMJqIq2PEaOMTObEYZ4MwY6WHNna6NztOI119DzBtdBq4xjGH1UBgno6pzCLAew1YLe4sPC7JHQhZdhccdHhjXV7nx8B7ouJM18T3sa60T3NeAblpaLnqD1Xuo22qHsLKXDKwzEWbxmNgha7vklL7Fo7m3JWcbKzPws0lROZp3Nu6V1yOLmzi3XIDZvLkF7XTXm8nXTk3a/ZSiq/lJIWOLxfO27HOBFwS5hBPquQ7dwI9aOrqKc9BmzM9WixPqStXA9tPY4202IxyQviAYJMpdG9rdAbtvc2sLi4Nr+C6c+8uhA7EjpXdGMZIXE9wzAD8Vo0y15R0/MKdcc856/iUM2gxeomo6mlqbOmopY3Fw0zsJdHcgADm5pvYaOGmhVq0FSJIo5G6texrh5EAhQ/ZbZ587quprIiz23siI+8I/HqDbLbkezfqsOH11RhF4KiN89KCeHMwZiwE3yvb0H5a2uNB7kiLeWvWP8ASjSZr5p6T/oT1c7aOpEdJO93JsT/AI5SAPU2HquSd5WH2v7R6ZJc3lbKortNtX7aYmPZNT0L5AHylhvJbUDTQD49/SyhTDaZ5wnfLXTlLWo6cshwW/zqh7vR08ZH4WPqraUA25lZE/DZI2l0UMmYcMZxw2mEjLbnoNF0f5TKb+qqf2R/xU8kWyRExHr7o0mtJmJn09kuRRE7zKb+qqf2R/xUsjfcA94v8VntS1esLotFuj0iIopCIiAiIgJZEQEREBfHNBBBFwdD5L6iCFYZsxX4ewwUM9NJThzjHHUMlD4g5xdkEkR7bQSeYutqj2VqJqqKrxCeOR1PmMMMLHMhje4ZTI4vJdI+2gvYDopWiAiIgWREQfC2/NeWQtbyaB5ABe0QEREGP2Zl75W377C/xXmso2TMdHK0PY8WLTqCP89VmRNRho6NkMbY42hjGCzWjkB/nqsyIgIiICIiAiIgIiICIiAiIgIiICIiAiIgIiICIiAiIgIiICIiAiIgIiIP/9k="/>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Clr>
                <a:srgbClr val="000000"/>
              </a:buClr>
              <a:buSzPct val="100000"/>
              <a:buFont typeface="Times New Roman" panose="02020603050405020304" pitchFamily="18" charset="0"/>
              <a:buNone/>
            </a:pPr>
            <a:endParaRPr lang="en-US" altLang="en-US"/>
          </a:p>
        </p:txBody>
      </p:sp>
      <p:sp>
        <p:nvSpPr>
          <p:cNvPr id="7172" name="AutoShape 8" descr="https://encrypted-tbn2.gstatic.com/images?q=tbn:ANd9GcSYuGtqY3luHbiT80MIUCnEK6Hqv4ubuhlJ2-dcwK8Tzt_anae8"/>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Clr>
                <a:srgbClr val="000000"/>
              </a:buClr>
              <a:buSzPct val="100000"/>
              <a:buFont typeface="Times New Roman" panose="02020603050405020304" pitchFamily="18" charset="0"/>
              <a:buNone/>
            </a:pPr>
            <a:endParaRPr lang="en-US" altLang="en-US"/>
          </a:p>
        </p:txBody>
      </p:sp>
      <p:sp>
        <p:nvSpPr>
          <p:cNvPr id="174" name="Title 1"/>
          <p:cNvSpPr txBox="1">
            <a:spLocks/>
          </p:cNvSpPr>
          <p:nvPr/>
        </p:nvSpPr>
        <p:spPr>
          <a:xfrm>
            <a:off x="1799716" y="168275"/>
            <a:ext cx="5329237" cy="722312"/>
          </a:xfrm>
          <a:prstGeom prst="rect">
            <a:avLst/>
          </a:prstGeom>
        </p:spPr>
        <p:txBody>
          <a:bodyPr>
            <a:normAutofit fontScale="97500"/>
          </a:bodyPr>
          <a:lstStyle/>
          <a:p>
            <a:pPr algn="ctr" defTabSz="914400">
              <a:defRPr/>
            </a:pPr>
            <a:r>
              <a:rPr lang="en-US" altLang="en-US" sz="3200" dirty="0" smtClean="0">
                <a:latin typeface="+mj-lt"/>
                <a:ea typeface="+mj-ea"/>
                <a:cs typeface="+mj-cs"/>
              </a:rPr>
              <a:t>Summary</a:t>
            </a:r>
            <a:endParaRPr lang="en-GB" altLang="en-US" sz="3200" dirty="0">
              <a:latin typeface="+mj-lt"/>
              <a:ea typeface="+mj-ea"/>
              <a:cs typeface="+mj-cs"/>
            </a:endParaRPr>
          </a:p>
        </p:txBody>
      </p:sp>
      <p:sp>
        <p:nvSpPr>
          <p:cNvPr id="7175" name="Rectangle 3"/>
          <p:cNvSpPr>
            <a:spLocks noChangeArrowheads="1"/>
          </p:cNvSpPr>
          <p:nvPr/>
        </p:nvSpPr>
        <p:spPr bwMode="auto">
          <a:xfrm>
            <a:off x="785786" y="1350644"/>
            <a:ext cx="7643866" cy="3407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936" tIns="41469" rIns="82936" bIns="41469" anchor="ctr">
            <a:spAutoFit/>
          </a:bodyPr>
          <a:lstStyle>
            <a:lvl1pPr marL="241300" indent="-241300">
              <a:defRPr sz="2400">
                <a:solidFill>
                  <a:schemeClr val="bg1"/>
                </a:solidFill>
                <a:latin typeface="Calibri" panose="020F0502020204030204" pitchFamily="34" charset="0"/>
                <a:cs typeface="Arial" panose="020B0604020202020204" pitchFamily="34" charset="0"/>
              </a:defRPr>
            </a:lvl1pPr>
            <a:lvl2pPr>
              <a:defRPr sz="2400">
                <a:solidFill>
                  <a:schemeClr val="bg1"/>
                </a:solidFill>
                <a:latin typeface="Calibri" panose="020F0502020204030204" pitchFamily="34" charset="0"/>
                <a:cs typeface="Arial" panose="020B0604020202020204" pitchFamily="34" charset="0"/>
              </a:defRPr>
            </a:lvl2pPr>
            <a:lvl3pPr>
              <a:defRPr sz="2400">
                <a:solidFill>
                  <a:schemeClr val="bg1"/>
                </a:solidFill>
                <a:latin typeface="Calibri" panose="020F0502020204030204" pitchFamily="34" charset="0"/>
                <a:cs typeface="Arial" panose="020B0604020202020204" pitchFamily="34" charset="0"/>
              </a:defRPr>
            </a:lvl3pPr>
            <a:lvl4pPr>
              <a:defRPr sz="2400">
                <a:solidFill>
                  <a:schemeClr val="bg1"/>
                </a:solidFill>
                <a:latin typeface="Calibri" panose="020F0502020204030204" pitchFamily="34" charset="0"/>
                <a:cs typeface="Arial" panose="020B0604020202020204" pitchFamily="34" charset="0"/>
              </a:defRPr>
            </a:lvl4pPr>
            <a:lvl5pPr>
              <a:defRPr sz="2400">
                <a:solidFill>
                  <a:schemeClr val="bg1"/>
                </a:solidFill>
                <a:latin typeface="Calibri" panose="020F0502020204030204" pitchFamily="34" charset="0"/>
                <a:cs typeface="Arial" panose="020B0604020202020204" pitchFamily="34" charset="0"/>
              </a:defRPr>
            </a:lvl5pPr>
            <a:lvl6pPr marL="2514600" indent="-228600" defTabSz="449263" eaLnBrk="0" fontAlgn="base" hangingPunct="0">
              <a:spcBef>
                <a:spcPct val="0"/>
              </a:spcBef>
              <a:spcAft>
                <a:spcPct val="0"/>
              </a:spcAft>
              <a:defRPr sz="2400">
                <a:solidFill>
                  <a:schemeClr val="bg1"/>
                </a:solidFill>
                <a:latin typeface="Calibri" panose="020F0502020204030204" pitchFamily="34" charset="0"/>
                <a:cs typeface="Arial" panose="020B0604020202020204" pitchFamily="34" charset="0"/>
              </a:defRPr>
            </a:lvl6pPr>
            <a:lvl7pPr marL="2971800" indent="-228600" defTabSz="449263" eaLnBrk="0" fontAlgn="base" hangingPunct="0">
              <a:spcBef>
                <a:spcPct val="0"/>
              </a:spcBef>
              <a:spcAft>
                <a:spcPct val="0"/>
              </a:spcAft>
              <a:defRPr sz="2400">
                <a:solidFill>
                  <a:schemeClr val="bg1"/>
                </a:solidFill>
                <a:latin typeface="Calibri" panose="020F0502020204030204" pitchFamily="34" charset="0"/>
                <a:cs typeface="Arial" panose="020B0604020202020204" pitchFamily="34" charset="0"/>
              </a:defRPr>
            </a:lvl7pPr>
            <a:lvl8pPr marL="3429000" indent="-228600" defTabSz="449263" eaLnBrk="0" fontAlgn="base" hangingPunct="0">
              <a:spcBef>
                <a:spcPct val="0"/>
              </a:spcBef>
              <a:spcAft>
                <a:spcPct val="0"/>
              </a:spcAft>
              <a:defRPr sz="2400">
                <a:solidFill>
                  <a:schemeClr val="bg1"/>
                </a:solidFill>
                <a:latin typeface="Calibri" panose="020F0502020204030204" pitchFamily="34" charset="0"/>
                <a:cs typeface="Arial" panose="020B0604020202020204" pitchFamily="34" charset="0"/>
              </a:defRPr>
            </a:lvl8pPr>
            <a:lvl9pPr marL="3886200" indent="-228600" defTabSz="449263" eaLnBrk="0" fontAlgn="base" hangingPunct="0">
              <a:spcBef>
                <a:spcPct val="0"/>
              </a:spcBef>
              <a:spcAft>
                <a:spcPct val="0"/>
              </a:spcAft>
              <a:defRPr sz="2400">
                <a:solidFill>
                  <a:schemeClr val="bg1"/>
                </a:solidFill>
                <a:latin typeface="Calibri" panose="020F0502020204030204" pitchFamily="34" charset="0"/>
                <a:cs typeface="Arial" panose="020B0604020202020204" pitchFamily="34" charset="0"/>
              </a:defRPr>
            </a:lvl9pPr>
          </a:lstStyle>
          <a:p>
            <a:pPr marL="457200" indent="-457200" algn="just" eaLnBrk="0" hangingPunct="0">
              <a:spcBef>
                <a:spcPts val="0"/>
              </a:spcBef>
              <a:spcAft>
                <a:spcPts val="0"/>
              </a:spcAft>
              <a:buFont typeface="Arial" panose="020B0604020202020204" pitchFamily="34" charset="0"/>
              <a:buChar char="•"/>
            </a:pPr>
            <a:r>
              <a:rPr lang="en-US" altLang="en-US" dirty="0" smtClean="0">
                <a:solidFill>
                  <a:schemeClr val="tx1"/>
                </a:solidFill>
                <a:latin typeface="+mj-lt"/>
                <a:ea typeface="Times New Roman"/>
                <a:cs typeface="+mn-cs"/>
              </a:rPr>
              <a:t>Detailed requirements formulated and state-of-the-art in the area of </a:t>
            </a:r>
            <a:r>
              <a:rPr lang="en-US" altLang="en-US" dirty="0" err="1" smtClean="0">
                <a:solidFill>
                  <a:schemeClr val="tx1"/>
                </a:solidFill>
                <a:latin typeface="+mj-lt"/>
                <a:ea typeface="Times New Roman"/>
                <a:cs typeface="+mn-cs"/>
              </a:rPr>
              <a:t>valvular</a:t>
            </a:r>
            <a:r>
              <a:rPr lang="en-US" altLang="en-US" dirty="0" smtClean="0">
                <a:solidFill>
                  <a:schemeClr val="tx1"/>
                </a:solidFill>
                <a:latin typeface="+mj-lt"/>
                <a:ea typeface="Times New Roman"/>
                <a:cs typeface="+mn-cs"/>
              </a:rPr>
              <a:t> diseases analyzed</a:t>
            </a:r>
          </a:p>
          <a:p>
            <a:pPr marL="457200" indent="-457200" algn="just" eaLnBrk="0" hangingPunct="0">
              <a:spcBef>
                <a:spcPts val="0"/>
              </a:spcBef>
              <a:spcAft>
                <a:spcPts val="0"/>
              </a:spcAft>
              <a:buFont typeface="Arial" panose="020B0604020202020204" pitchFamily="34" charset="0"/>
              <a:buChar char="•"/>
            </a:pPr>
            <a:r>
              <a:rPr lang="en-US" altLang="en-US" dirty="0" smtClean="0">
                <a:solidFill>
                  <a:schemeClr val="tx1"/>
                </a:solidFill>
                <a:latin typeface="+mj-lt"/>
                <a:ea typeface="Times New Roman"/>
                <a:cs typeface="+mn-cs"/>
              </a:rPr>
              <a:t>Detailed design recommendations relating  to model-based research environments established</a:t>
            </a:r>
          </a:p>
          <a:p>
            <a:pPr marL="457200" indent="-457200" algn="just" eaLnBrk="0" hangingPunct="0">
              <a:spcBef>
                <a:spcPts val="0"/>
              </a:spcBef>
              <a:spcAft>
                <a:spcPts val="0"/>
              </a:spcAft>
              <a:buFont typeface="Arial" panose="020B0604020202020204" pitchFamily="34" charset="0"/>
              <a:buChar char="•"/>
            </a:pPr>
            <a:r>
              <a:rPr lang="en-US" altLang="en-US" dirty="0" smtClean="0">
                <a:solidFill>
                  <a:schemeClr val="tx1"/>
                </a:solidFill>
                <a:latin typeface="+mj-lt"/>
                <a:ea typeface="Times New Roman"/>
                <a:cs typeface="+mn-cs"/>
              </a:rPr>
              <a:t>Prototypes of the Model Execution Environment, with supporting File Store and Integrated Security components facilitating simulations with the aim to develop decision support systems for heart diseases</a:t>
            </a:r>
          </a:p>
          <a:p>
            <a:pPr marL="457200" indent="-457200" algn="just" eaLnBrk="0" hangingPunct="0">
              <a:spcBef>
                <a:spcPts val="0"/>
              </a:spcBef>
              <a:spcAft>
                <a:spcPts val="0"/>
              </a:spcAft>
              <a:buFont typeface="Arial" panose="020B0604020202020204" pitchFamily="34" charset="0"/>
              <a:buChar char="•"/>
            </a:pPr>
            <a:endParaRPr lang="pl-PL" altLang="en-US" dirty="0">
              <a:solidFill>
                <a:schemeClr val="tx1"/>
              </a:solidFill>
              <a:latin typeface="+mj-lt"/>
              <a:ea typeface="Times New Roman"/>
              <a:cs typeface="+mn-cs"/>
            </a:endParaRPr>
          </a:p>
        </p:txBody>
      </p:sp>
    </p:spTree>
    <p:extLst>
      <p:ext uri="{BB962C8B-B14F-4D97-AF65-F5344CB8AC3E}">
        <p14:creationId xmlns:p14="http://schemas.microsoft.com/office/powerpoint/2010/main" val="2955108292"/>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899592" y="0"/>
            <a:ext cx="7416824" cy="809625"/>
          </a:xfrm>
        </p:spPr>
        <p:txBody>
          <a:bodyPr/>
          <a:lstStyle/>
          <a:p>
            <a:pPr eaLnBrk="1" hangingPunct="1"/>
            <a:r>
              <a:rPr lang="en-US" sz="3200" dirty="0" smtClean="0"/>
              <a:t>Towards Complete Model </a:t>
            </a:r>
            <a:r>
              <a:rPr lang="en-US" sz="3200" dirty="0"/>
              <a:t>Execution Environment</a:t>
            </a:r>
            <a:endParaRPr lang="en-US" altLang="en-US" sz="3200" dirty="0"/>
          </a:p>
        </p:txBody>
      </p:sp>
      <p:pic>
        <p:nvPicPr>
          <p:cNvPr id="5" name="Picture 20"/>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1604" y="1000108"/>
            <a:ext cx="5893212" cy="5214974"/>
          </a:xfrm>
          <a:prstGeom prst="rect">
            <a:avLst/>
          </a:prstGeom>
          <a:noFill/>
        </p:spPr>
      </p:pic>
    </p:spTree>
    <p:extLst>
      <p:ext uri="{BB962C8B-B14F-4D97-AF65-F5344CB8AC3E}">
        <p14:creationId xmlns:p14="http://schemas.microsoft.com/office/powerpoint/2010/main" val="15449856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Title 1"/>
          <p:cNvSpPr>
            <a:spLocks noGrp="1"/>
          </p:cNvSpPr>
          <p:nvPr>
            <p:ph type="ctrTitle"/>
          </p:nvPr>
        </p:nvSpPr>
        <p:spPr>
          <a:xfrm>
            <a:off x="611560" y="1268760"/>
            <a:ext cx="8136904" cy="2952328"/>
          </a:xfrm>
        </p:spPr>
        <p:txBody>
          <a:bodyPr/>
          <a:lstStyle/>
          <a:p>
            <a:pPr eaLnBrk="1" hangingPunct="1"/>
            <a:r>
              <a:rPr lang="en-GB" altLang="en-US" sz="4800" dirty="0" smtClean="0"/>
              <a:t>H2020 Project 689617: </a:t>
            </a:r>
            <a:r>
              <a:rPr lang="en-GB" altLang="en-US" sz="4800" dirty="0" err="1" smtClean="0">
                <a:solidFill>
                  <a:srgbClr val="C00000"/>
                </a:solidFill>
              </a:rPr>
              <a:t>EurValve</a:t>
            </a:r>
            <a:r>
              <a:rPr lang="en-GB" altLang="en-US" sz="4800" dirty="0" smtClean="0">
                <a:solidFill>
                  <a:srgbClr val="C00000"/>
                </a:solidFill>
              </a:rPr>
              <a:t/>
            </a:r>
            <a:br>
              <a:rPr lang="en-GB" altLang="en-US" sz="4800" dirty="0" smtClean="0">
                <a:solidFill>
                  <a:srgbClr val="C00000"/>
                </a:solidFill>
              </a:rPr>
            </a:br>
            <a:r>
              <a:rPr lang="en-US" sz="4000" dirty="0">
                <a:hlinkClick r:id="rId2"/>
              </a:rPr>
              <a:t>http://</a:t>
            </a:r>
            <a:r>
              <a:rPr lang="en-US" sz="4000" dirty="0" smtClean="0">
                <a:hlinkClick r:id="rId2"/>
              </a:rPr>
              <a:t>www.eurvalve.eu</a:t>
            </a:r>
            <a:r>
              <a:rPr lang="en-US" sz="4000" dirty="0" smtClean="0"/>
              <a:t/>
            </a:r>
            <a:br>
              <a:rPr lang="en-US" sz="4000" dirty="0" smtClean="0"/>
            </a:br>
            <a:r>
              <a:rPr lang="en-GB" altLang="en-US" sz="4800" dirty="0" smtClean="0"/>
              <a:t/>
            </a:r>
            <a:br>
              <a:rPr lang="en-GB" altLang="en-US" sz="4800" dirty="0" smtClean="0"/>
            </a:br>
            <a:r>
              <a:rPr lang="en-GB" altLang="en-US" sz="1200" dirty="0" smtClean="0"/>
              <a:t/>
            </a:r>
            <a:br>
              <a:rPr lang="en-GB" altLang="en-US" sz="1200" dirty="0" smtClean="0"/>
            </a:br>
            <a:r>
              <a:rPr lang="en-GB" altLang="en-US" sz="4000" dirty="0" smtClean="0">
                <a:hlinkClick r:id="rId3"/>
              </a:rPr>
              <a:t>http://dice.cyfronet.pl</a:t>
            </a:r>
            <a:r>
              <a:rPr lang="en-GB" altLang="en-US" sz="4000" dirty="0" smtClean="0"/>
              <a:t> </a:t>
            </a:r>
          </a:p>
        </p:txBody>
      </p:sp>
      <p:pic>
        <p:nvPicPr>
          <p:cNvPr id="3" name="Obraz 2" descr="dice.png"/>
          <p:cNvPicPr>
            <a:picLocks noChangeAspect="1"/>
          </p:cNvPicPr>
          <p:nvPr/>
        </p:nvPicPr>
        <p:blipFill>
          <a:blip r:embed="rId4" cstate="print"/>
          <a:stretch>
            <a:fillRect/>
          </a:stretch>
        </p:blipFill>
        <p:spPr>
          <a:xfrm>
            <a:off x="899592" y="3501008"/>
            <a:ext cx="1147313" cy="903733"/>
          </a:xfrm>
          <a:prstGeom prst="rect">
            <a:avLst/>
          </a:prstGeom>
        </p:spPr>
      </p:pic>
    </p:spTree>
    <p:extLst>
      <p:ext uri="{BB962C8B-B14F-4D97-AF65-F5344CB8AC3E}">
        <p14:creationId xmlns:p14="http://schemas.microsoft.com/office/powerpoint/2010/main" val="1784237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063" y="309563"/>
            <a:ext cx="5095875" cy="623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165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ata:image/jpeg;base64,/9j/4AAQSkZJRgABAQAAAQABAAD/2wCEAAkGBhMREBQSERIVExUSFhkYFxcYGRUTFBcVGBUWFhkVFRQXHCYgGBojGRcXIi8gJCgpLCwsFh4yNTAtNScrLCkBCQoKDgwOGg8PGjMlHyI1KSo0LSwpNSopLCosKSwpLCwvLCwwLSksLCksLCwsLCw0LCksLCwpLCwsKSwsLCwpLP/AABEIAO0A1QMBIgACEQEDEQH/xAAbAAEAAgMBAQAAAAAAAAAAAAAABgcDBAUCAf/EAEoQAAEDAgMFBQMIBQgLAQAAAAEAAgMEEQUSIQYHEzFBIlFhcYEUMpEjQlJicoKhsRWSk6KyFyQzU2PB0fAIQ1Rzg5Sjs8LS4Rb/xAAZAQEAAwEBAAAAAAAAAAAAAAAAAgMEBQH/xAAsEQEAAgECBAQFBQEAAAAAAAAAAQIDERIEITFBFCJRsTJhcYGREyOh4fBC/9oADAMBAAIRAxEAPwC8UREBERAREQEREBERAREQEREBERAREQEREBERAREQEREBERAREQEREBERAREQEXy6+oCIiAiIgIi16rEYov6SVkf2nNZ+ZQbCLmM2npCbCrpye4Sxk/DMujHKHC7SCO8G4+IQekREBERAREQEREBERAREQEREBeJZQ1pc4hrWgkkkAAAXJJPIAdV7VJ73NpZ6+ujwShPvOAmINg55GfK4j/Vsb2nePTs6hu7Ub+hxfZ8KgNVITYSEPLCe6OJnak87jl1Gq5keHbV1vadL7K12oBdFBYfZjBkH3tVJ6enotnKdsUDBNVSNu550e76z3a5I7jRg7u+7lFcS27rZySZ3MH0Y/kmjwu3tH1JWjHw9rxr2U3zVpybLd2m0Y1/S4v3e0VRH4x2Xs4XtXTe5PHUgdM0D7+szWu+BUe/S8978eW/fxJL/AJrdpdr62M9mql+84yD4PuFbPCT2lVHFR6Oo3fPiVEbYphbmtvbOwSQjzBdmY8+TgtD+UzG8YkczCqfgxtNi4BjnC/055ewD1s0A+asDYTaGrq2SPqhF7OwEF5bkLja5HPLlA5mw/O3Ax3eRkHAw1jIYm3AeGNF9bkxx2s0E9SLnwVMYLTbbC2c1YrucZm67aCXtTYqWX6CoqXW9GtDR6LOzdltBEbw4vmt0fNU2+D2uCj9VjM8pvJPK8+L3H8L2C8QYnMw3ZNI0/Ve9v5FX+Dn1U+Kj0SJ+77aGtOWsxIRRjQhjyMw7+HC1rXfeIK127iaGM/zrFbu624MRv997is+E7yayAjM8Tt+jILn0eO1fzupG2HD8ZByD2artfpd3ibWEo8dHDwVU8PNJ83T5LIzxb4evzRg7lsHdozFDfxkpnfhYLGdw1VB8rhuJ68x78H/Uic6/wXNxvA5aSUxTNseYI1a5v0mnqPy6rXoq+SF2aGR0Z72kt+NufqrfCRMa1lX4mYnSYdaHePjWDPbHi1OZ4SbCQ5Q4/YnZ2Xm2uV3a8Qrd2V2wpcSh41LJmAtmaezJGT817OnXXUG2hKg2B7xmzNNNibGSxyDKXloII/tY7WI8QNO7qortjsXPgU7cVwh5NPcZ2XL2sa4jsv1+UhdpqdQba3s5Zb47UnSWmmSt41hfqLhbF7WxYnRsqYuzfsvYTcxyC2ZhPXmCD1BB0vZd1VpiIiAiIgIiICIiAiIg16+sbDFJK/3YmOe77LWlx/AKlNxUHElxDFqjVwzDN4uvNMR42yehKtDeNNlwiuI/2aUfrMLf71XG76PhbLVDxoZZX3+8+OH8mqVY1mIRtOkTKP4piT6iZ80h7UjiT4dzR4AWHotRfV8XbiNOTk9RbGH0TppWRM96RwaPMm1z4Dn6LXU03U4fxK0yHlDGSPtO7A/dL1DJbbWZSpXdaIdDeHiTaWCLDafRrWAyd5bfstPi4guPp3qu10to8S9oq5pb3D5Db7A7Lf3QFzV5irtro9yW3WERFYrF7ilLXBzSWuabggkEEciCORXhEFnYNiceM0xpaqzamMXZJYXNtM4HfyDm9RqPq11iOHvglfFKMr4zYj8iO8EWIPcQvlBXPglZLGcr43BzT4joe8EaEdxKnm31Iyso4cShFjYNkHUAm2vi192/e8Fnj9u2naf4lfP7lde8eyu1Y27HEfaI56CbtxGMloOtmO7EjPI5hp4lVypxujZ/PZD3QO/GSNSzxE451eYZmLw1P9HrPDLiNI834T2adA5rpY3m3jlb8FdCqHcuzNieNSjkaiw+9NUO/IBW8uQ6YiIgIiICIiAiIgIiII/vBpjJhVc0czTSkeYjc634KtthpOJspK0c45H39Jo5P4SrlqIA9jmOF2vBaR3gix/BUxuWgcaPFcNf70b3C31nsfEfg6EfFSpOlolG0a1mEVREXbcgVk7qKdxgrHMtndla2+guGPI183BVsrG3b1Dm0FcWGzmguaeodwTY/Fqo4j4PwuwfG8x7vaSlaHYhVgEj3GkMHpcF7/QBe4sIwSciKKZ7HuNmnNK256AGVuUnwVeTTue4ve4uc7UucSXHzJ1Kl8u8YvofZX0zHO4fDz37AFsoeI7aOA7ja+vgo2x39Zn+Eq3p6R7uLtTs0+hn4bzma4ZmPtYObe3LoR1Hl3rjKxdtH+0YRR1J1c3KHHrdzC1/77Aq6VuK02rz6q8lYrbkLtbKbMvrp+G05WtGZ77XytvbQdXE8h59y4qsTdiT7LXZP6TKLd/9HJl/eumW01pMwY6xa2ktxuE4VDma2nmqzHcPexkswBHMFzbMuO4LoUlXRz4XWNpIyyJrJbtcCO3ws1xcnuB06qvcM23qoKb2eKQBmuU5QXsDrk5HdNSTre19FJcC+S2fqn/1jnj9Yxw/4rNfHMdZ7x3aKXiekdp7K9Vg7rrQw1lW/wB2Jg18GNdI/wDDKq+U12kqPYNl3dJK3sjx4x1H7BpVnE20pp6q+HrrfX0bv+j5QkYdNUPHaqahzr97Whrf4+IrSXC2FwT2PDqWnIs6OJucf2ju3J++5y7q5boiIiAiIgIiICIiAiIgKn8BHsW11VDqGV8Re3xcQ2Yn9ZkwVwKo987PZK7DMUaDaGURykfQDuIG+rTOEEZ2loOBWTxWsGyOt9knM390hcxTjexh+Wqjmb7s8Y16FzNCf1SxQddrHbdSJcnJXbaYFYW7vSgxB3TKfwhef71XqsTZLs4HXObzJlB8uDGPyJUM/wAOn0Tw/F+VdhF9KK5SsP3tmtfmP0/5r/6VXasXGh7Ps/BE7R0zmm3WznOn/KwVdKnD/wBT85XZe30gUz3WYqIqwxOPZqGZfDO3tN/DOPUKGLJT1Do3tew2cxwc09zgbg/EKy9d1ZqrpbbaJdHafCDS1csNtGuuzxY7tN/A28wVLqI59nJQPmPN/Sdj/wAism29M2voYcRhHaY20oHMNvZwP2H39HErxsl2sDr2nkOKR+xYfzCzWtupEz1iYaIrtvMR0mJQnA8LNTURQD/WOAPg3m4+jQT6KX7ZxjEMeoMMYPkaIe0Tge6LZS1jh3ZWsb/x173dUjKaCoxKo0jiY4NP1WjNI4d50DR43C2dzGGvlbVYtUD5XEJXFnXLC1xsGk6gF2nlG1Z+Kvutp6LuHppXX1WYiIsrSIiICIiAiIgIiICIiAolvV2f9swmpjAu9jeKzqc8XbsPEtDm/eUtQoKhpqr9I7NwTDWSjs1/U/J/Juv5xljyoSppsFEMPxivweUfIVQMtODexaWklg77xEgn+wKjGNYW6mqJIH843EX7282u9WkH1XQ4S+sTVh4mvOLNFT7dfXMeKiikOlQ0lvj2S14HjlsfulQFbuCwTPqI201+LmBZbQgjXNfoBzN9LXWrJXdWYZ8dttokxfCn00z4ZRZzDa/Rw6OHgRqtjZjB/a6uKH5rnXf4Mbq78BbzIVl7W1GHHgU2KVEUdQ9l2vB4ZFrBzg43DGF17B5sbHuNsuxmx8NK+SeGoFRnZlaRls0E3PaaSDezeg5LL4qNk+rR4ed3yQ7ejjAlqmwM9ymbbTlndYu+ADR6FQtSjazYyqp81RNlla9xL3sJNnOdftAgEAk8+XJRdacW3ZEVUZNd06iIisVpxuxxsNlfRy2MVSDYHlny2I8nN082jvUml2cNJh76ON2aSrmcxh+q883fZgYSfEFVVh1LJJKxkIJkc4ZMuhzDW4PS1r36Wur4po5hA18rI5KqONwGU2a5xA0Dy3shxa2+mnisPEeS2sd+30bMHmjSVb7xBxn0ez1EbcTK6ocNckLO12vE2MhGmrWfSVqUFCyCJkMTcrImNY0dzWgAD4BUrs1huPUdZU1bsMjqJ6o9qR00QytvfIwiTRmjdO5jR0UudUbSTMOWLDqXwc6SR/oW5mLBM6tvRYiKsN128Ctqaypw/EWN49O1zszQG+49rHNcG9k6vaQRbS/PRWegIiICIiAiIgIiICIiAiIgrHfVgMgZBitKPl8PeHOsOcObNrbmGu1I+i96xbTQMxWhhxSkFzktKwauAHvNPe6N1/MG/crQliD2lrgHNcCCCLggixBB5ghUhX0tZsvVvmpo3VGGzuu5lz8megLtcjhyDzo4WB1Gk6Xmlt0IXrF40lH4YXPc1rAXOcQGgakk8gB1VnUVF+h6YZIvacQqgWxxN1JIAJbf5sTNC9+g5a+6o/BvmwwO4lHh0z6uTRrGxxtcXnpna5x1+q0k9yjzdtcQwzGTWYvTvtPFw8rdWxxOLZA2A3yktI1bfU5rm+qvzcRvjSOirFg2TrLP/IdiVfO6pxGpiidKczzczSDwDW2YABoAHWAAUmrsTpsJohh+GODnm/FmBBdc+84vboZDyFvdA6WC2qvGMGxP5Q4m6O/zHzcJoPdw6gWH3dFqObs/RfKS1rKjLyYJGz3Pdw4Br97RQx/p1525/JK/6k8qutsDDNLh1SKjM6F7XCPMSSRkcH5b/Nva3iHKrQdFa2xu8RuKsruDDwoaZjWx3tndmZLcuaNGjsNAaL9degqlvILXw9t02llz12xWBERa2ZON0kANbI4i+SE28CXsH5XXvEdlMVNXJOwOzOe7K9szG2YSbNF3AhtrC1uiz7qCI21k55Rxs+AEjz/CFHdj/wD9HiFI2pp8RjDHOcAJQ3PdpsTfgO0vfr0XPy5ZpknRux44vjjVNMPwfGn2ElW2JvUnhyP9A1mv6wWvtPvGpcGidH7Q+urD80vzZXf2mXsxNH0R2jp5jhT7r8dquzV4uAw8wx8zgR4xtbG0qQbIbjqGie2WUuqpW6gyANja4cnNiF9ftF3hZZrZJt/TRWkVYtzmy07BPidaP5zXnNYixbETmuR83M4g5egazyVloirTEREBERAREQEREBERAREQF8c0EWOoK+og0aLA6eFxfDTwxOdzcyNjHHzLQCVs1FMyRpZI1r2u5tcA5p8wdCsqIIpiG6vCpjd9DCP92HQ/9otTCd1uF0zw+KijzDUF5fNY944rnWPiFK0QUzuYZ8tjjO6QfxVYUPbyHkptukAbi+NwnrM4+gnnH/mFCy22ndot/B9/sxcV2fERFuY05wGTg4BiU3IuZK0Hx4IY3956lG5uk4eCUgI95r3/AK8sjh+BChm1Uog2TI5Gpe0ed58/8EatDZCh4OH0kRFjHTxNPmI2g/jdcfNOt5dXFGlIddERVLBERAREQEREBERAREQEREBERAREQEREBERBS+DVTaLbCqido2tbZp5DO9kcwPq5r2+ZXL2vwd1NWSxkWaXF7D0LHkkW8tR5tKlO+fYKap4WIUIcamltdrffcxrs7XR25vY65tzIOmoAPJwnelh2Jwthxdvs9RHpxAHBhPIlrmgmO9tWuGXxPS/Bl/Ttz6Kc2PfHJE1t4ZhklRK2GJuZ7zYdwHVx7mjmSpY+i2fiGd+JB7foiVjz+rEzMtSXetTRXpcAoXzzP0D8jrfaLdZH2+tlAWq/FViPKzV4a2vN63qMbPUYXgUBzWex0tubWBuRpNuvD4rz4WPVXMAq63Z7upaaSTEMRfxa6ove5DuEHcxcaF5sBpoALDS6sZc7q3iIiAiIgIiICIiAiIgIiICIiAiIgIiICIiAiIgKO49u9w+tdnqaSN7zzeM0ch83xkE+pUiRBCKfcvhDDcUYcR9KSd4/VL7H1Urw3B4KZuSnhjhb9GNjYwfEhoFytxEBERAREQEREBERAREQEREBERBzqvaOlieWS1MEbxa7XyxscLi4u1zrjRYRtdQnQVtN+2i/9lDsPwmGo2ixETwxzBsFOQJGNkAJY0XAcDYqWTbD4e5paaGlsR0hiB9CG3CDtseCAQbg6gjUEd4K+qAbsQYKjEqBri6CjnbwQSXZGytc4xgnoC0epPepDPt7hzH8N9dTNcDYgys0PcTewPmg7yLxBO17Q5jg5rhcOaQ5pHeCNCFxa3bvD4XmOWtp2PBsWmRlwe5wB0Pmg7qLShxmB8JnZPE6EAkyB7DGAOZL72FvNRfY3bdlRNWRzVULrVjo6ZueJpdFlZlyAWMguTrrfvQTVFyMW2uo6V2SoqoYnfRe9rXW78t72Wem2gppGMkjqIXMkeGMcJGFrpDyjab6v+rzQdBFoVeP00QkMtRCwRZRJmkY3IXC7Q+57JI1APPovlJtBTSwGojnjdCL3kDm8MWNjd50Fig6CxzztYxz3kNawFzieQAFyT6LkUW21BM8RxVtO95Ng1srCSe5ovr6LNtXSPloqiOMEudG6wHMm18o87W9V7Eazo8mdIcKl2rray7qGkYIrkCSd5bmsbaMbr+fx0XupxnFIAXy0kEzG6u4L3h4HfZ1yfQFedgdpqZ1HFCZGRyRNyOY4hhJBOrb+9fnp3qYAq68xW2m1VWN0a7nPwDHoqyETRE2JsQfea4c2ut5j0IXGxDbYmZ1PQwGqlb75BDYmHl2n9dfIeN9Fzcbw/8ARVFWSQyOvUvGQWDeGXlwOW3cwmx+qFI9ksDbSUkcYADi0OkPUvIBN/LkPABJilfN1jsRNp8v5c32rGLZuDRn6uaTN5XvZZMI21zTimq4XUs590OOZj/sP8enQ8gSdFJ1HNvcEbUUcht8pA0yRu+cC0ZiAfEC3nY9AvK2radJh7MWrGsSz7QbRmmnpYhGH+1SZCS62XtMFwLG/v8AhyXcVZ12KmpGCzO1c6azj3ubJExx9S2/qrMXmSm2I+/u9pbdM/b2ERFUsEREBERBVns9W/aHEBRTQxOENPmMsbpQW5G2DQ1wsbqQvwjGnCxxCkZf5zaZxcPEB0lr+aYNg0zMcrqh0ZEMsMDWP0s5zWtDgBe+nkpkgrHaDZwUNJBRRTSOfilaxlVUE2lkD8zpTce7cNsB3E87kme0WztNDCIY6eJsYFsmRtiPG47R8Tclc/bfZ19ZTt4Dgyop5WTwOd7vFjJsHfVIJHqtCLbqdrcs2FVwmGhbGyOWIu+rMHhuXxNkHKoMPdTV+IYbSHhx1FH7RA0EhsEzy6F2T6LS6zrDlbRYtlNoYcOpIqaqw+ppXRNDZHindNE940dJxog7NmOuveulhezlZM6srZyKWqqouDA1pDzTRtBLMzhcOcXkOda409Bkwva+qhhZFW4fWGZjQ174WMqI5CBbiNexwtm52IFroPOyFLQTVFXPRTxyRVDWCamDA1jXi44jonAEFwve7QDrzXF2fiip48bqGwxF9JVVD4jkYSwsga5obp2QD0C7OAYdNPismIvpnUkfswga2TIJpncQPMsjGE5QAA0Am+gWthVFNT1VfTT0cssGIVDniaMxmIRyxhjhLdwc2wB6H8rh0d3WzEMVDDM5jZJ6mNs00zwHyPfK0PN3nWwzWt4d5K4232z0UNZhtRC0RGTEIGytb2WSOBcWSOaNC9ozjNzs8g8gtzAv0lh8TaUUra+CLswzRzRRScIHstlZKQLgaXabWAXI2tbWS1WGT1TGU7BXwMip2vEr7klzpZZAA24DAA1t7BzrlBt4Ns9FU49ick7RI2A0xZG4BzOI+nA4hadC5rWkC/LOVh2lngOMR0s8L3UtLAJxBDBJMx9RI8tD5YoWG7WtGlxa/mpLs5hUseJ4nM9hbHO6mMbtLPyQFrrWN9DprZY9pMJqIq2PEaOMTObEYZ4MwY6WHNna6NztOI119DzBtdBq4xjGH1UBgno6pzCLAew1YLe4sPC7JHQhZdhccdHhjXV7nx8B7ouJM18T3sa60T3NeAblpaLnqD1Xuo22qHsLKXDKwzEWbxmNgha7vklL7Fo7m3JWcbKzPws0lROZp3Nu6V1yOLmzi3XIDZvLkF7XTXm8nXTk3a/ZSiq/lJIWOLxfO27HOBFwS5hBPquQ7dwI9aOrqKc9BmzM9WixPqStXA9tPY4202IxyQviAYJMpdG9rdAbtvc2sLi4Nr+C6c+8uhA7EjpXdGMZIXE9wzAD8Vo0y15R0/MKdcc856/iUM2gxeomo6mlqbOmopY3Fw0zsJdHcgADm5pvYaOGmhVq0FSJIo5G6texrh5EAhQ/ZbZ587quprIiz23siI+8I/HqDbLbkezfqsOH11RhF4KiN89KCeHMwZiwE3yvb0H5a2uNB7kiLeWvWP8ASjSZr5p6T/oT1c7aOpEdJO93JsT/AI5SAPU2HquSd5WH2v7R6ZJc3lbKortNtX7aYmPZNT0L5AHylhvJbUDTQD49/SyhTDaZ5wnfLXTlLWo6cshwW/zqh7vR08ZH4WPqraUA25lZE/DZI2l0UMmYcMZxw2mEjLbnoNF0f5TKb+qqf2R/xU8kWyRExHr7o0mtJmJn09kuRRE7zKb+qqf2R/xUsjfcA94v8VntS1esLotFuj0iIopCIiAiIgJZEQEREBfHNBBBFwdD5L6iCFYZsxX4ewwUM9NJThzjHHUMlD4g5xdkEkR7bQSeYutqj2VqJqqKrxCeOR1PmMMMLHMhje4ZTI4vJdI+2gvYDopWiAiIgWREQfC2/NeWQtbyaB5ABe0QEREGP2Zl75W377C/xXmso2TMdHK0PY8WLTqCP89VmRNRho6NkMbY42hjGCzWjkB/nqsyIgIiICIiAiIgIiICIiAiIgIiICIiAiIgIiICIiAiIgIiICIiAiIgIiIP/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ata:image/jpeg;base64,/9j/4AAQSkZJRgABAQAAAQABAAD/2wCEAAkGBhMREBQSERIVExUSFhkYFxcYGRUTFBcVGBUWFhkVFRQXHCYgGBojGRcXIi8gJCgpLCwsFh4yNTAtNScrLCkBCQoKDgwOGg8PGjMlHyI1KSo0LSwpNSopLCosKSwpLCwvLCwwLSksLCksLCwsLCw0LCksLCwpLCwsKSwsLCwpLP/AABEIAO0A1QMBIgACEQEDEQH/xAAbAAEAAgMBAQAAAAAAAAAAAAAABgcDBAUCAf/EAEoQAAEDAgMFBQMIBQgLAQAAAAEAAgMEEQUSIQYHEzFBIlFhcYEUMpEjQlJicoKhsRWSk6KyFyQzU2PB0fAIQ1Rzg5Sjs8LS4Rb/xAAZAQEAAwEBAAAAAAAAAAAAAAAAAgMEBQH/xAAsEQEAAgECBAQFBQEAAAAAAAAAAQIDERIEITFBFCJRsTJhcYGREyOh4fBC/9oADAMBAAIRAxEAPwC8UREBERAREQEREBERAREQEREBERAREQEREBERAREQEREBERAREQEREBERAREQEXy6+oCIiAiIgIi16rEYov6SVkf2nNZ+ZQbCLmM2npCbCrpye4Sxk/DMujHKHC7SCO8G4+IQekREBERAREQEREBERAREQEREBeJZQ1pc4hrWgkkkAAAXJJPIAdV7VJ73NpZ6+ujwShPvOAmINg55GfK4j/Vsb2nePTs6hu7Ub+hxfZ8KgNVITYSEPLCe6OJnak87jl1Gq5keHbV1vadL7K12oBdFBYfZjBkH3tVJ6enotnKdsUDBNVSNu550e76z3a5I7jRg7u+7lFcS27rZySZ3MH0Y/kmjwu3tH1JWjHw9rxr2U3zVpybLd2m0Y1/S4v3e0VRH4x2Xs4XtXTe5PHUgdM0D7+szWu+BUe/S8978eW/fxJL/AJrdpdr62M9mql+84yD4PuFbPCT2lVHFR6Oo3fPiVEbYphbmtvbOwSQjzBdmY8+TgtD+UzG8YkczCqfgxtNi4BjnC/055ewD1s0A+asDYTaGrq2SPqhF7OwEF5bkLja5HPLlA5mw/O3Ax3eRkHAw1jIYm3AeGNF9bkxx2s0E9SLnwVMYLTbbC2c1YrucZm67aCXtTYqWX6CoqXW9GtDR6LOzdltBEbw4vmt0fNU2+D2uCj9VjM8pvJPK8+L3H8L2C8QYnMw3ZNI0/Ve9v5FX+Dn1U+Kj0SJ+77aGtOWsxIRRjQhjyMw7+HC1rXfeIK127iaGM/zrFbu624MRv997is+E7yayAjM8Tt+jILn0eO1fzupG2HD8ZByD2artfpd3ibWEo8dHDwVU8PNJ83T5LIzxb4evzRg7lsHdozFDfxkpnfhYLGdw1VB8rhuJ68x78H/Uic6/wXNxvA5aSUxTNseYI1a5v0mnqPy6rXoq+SF2aGR0Z72kt+NufqrfCRMa1lX4mYnSYdaHePjWDPbHi1OZ4SbCQ5Q4/YnZ2Xm2uV3a8Qrd2V2wpcSh41LJmAtmaezJGT817OnXXUG2hKg2B7xmzNNNibGSxyDKXloII/tY7WI8QNO7qortjsXPgU7cVwh5NPcZ2XL2sa4jsv1+UhdpqdQba3s5Zb47UnSWmmSt41hfqLhbF7WxYnRsqYuzfsvYTcxyC2ZhPXmCD1BB0vZd1VpiIiAiIgIiICIiAiIg16+sbDFJK/3YmOe77LWlx/AKlNxUHElxDFqjVwzDN4uvNMR42yehKtDeNNlwiuI/2aUfrMLf71XG76PhbLVDxoZZX3+8+OH8mqVY1mIRtOkTKP4piT6iZ80h7UjiT4dzR4AWHotRfV8XbiNOTk9RbGH0TppWRM96RwaPMm1z4Dn6LXU03U4fxK0yHlDGSPtO7A/dL1DJbbWZSpXdaIdDeHiTaWCLDafRrWAyd5bfstPi4guPp3qu10to8S9oq5pb3D5Db7A7Lf3QFzV5irtro9yW3WERFYrF7ilLXBzSWuabggkEEciCORXhEFnYNiceM0xpaqzamMXZJYXNtM4HfyDm9RqPq11iOHvglfFKMr4zYj8iO8EWIPcQvlBXPglZLGcr43BzT4joe8EaEdxKnm31Iyso4cShFjYNkHUAm2vi192/e8Fnj9u2naf4lfP7lde8eyu1Y27HEfaI56CbtxGMloOtmO7EjPI5hp4lVypxujZ/PZD3QO/GSNSzxE451eYZmLw1P9HrPDLiNI834T2adA5rpY3m3jlb8FdCqHcuzNieNSjkaiw+9NUO/IBW8uQ6YiIgIiICIiAiIgIiII/vBpjJhVc0czTSkeYjc634KtthpOJspK0c45H39Jo5P4SrlqIA9jmOF2vBaR3gix/BUxuWgcaPFcNf70b3C31nsfEfg6EfFSpOlolG0a1mEVREXbcgVk7qKdxgrHMtndla2+guGPI183BVsrG3b1Dm0FcWGzmguaeodwTY/Fqo4j4PwuwfG8x7vaSlaHYhVgEj3GkMHpcF7/QBe4sIwSciKKZ7HuNmnNK256AGVuUnwVeTTue4ve4uc7UucSXHzJ1Kl8u8YvofZX0zHO4fDz37AFsoeI7aOA7ja+vgo2x39Zn+Eq3p6R7uLtTs0+hn4bzma4ZmPtYObe3LoR1Hl3rjKxdtH+0YRR1J1c3KHHrdzC1/77Aq6VuK02rz6q8lYrbkLtbKbMvrp+G05WtGZ77XytvbQdXE8h59y4qsTdiT7LXZP6TKLd/9HJl/eumW01pMwY6xa2ktxuE4VDma2nmqzHcPexkswBHMFzbMuO4LoUlXRz4XWNpIyyJrJbtcCO3ws1xcnuB06qvcM23qoKb2eKQBmuU5QXsDrk5HdNSTre19FJcC+S2fqn/1jnj9Yxw/4rNfHMdZ7x3aKXiekdp7K9Vg7rrQw1lW/wB2Jg18GNdI/wDDKq+U12kqPYNl3dJK3sjx4x1H7BpVnE20pp6q+HrrfX0bv+j5QkYdNUPHaqahzr97Whrf4+IrSXC2FwT2PDqWnIs6OJucf2ju3J++5y7q5boiIiAiIgIiICIiAiIgKn8BHsW11VDqGV8Re3xcQ2Yn9ZkwVwKo987PZK7DMUaDaGURykfQDuIG+rTOEEZ2loOBWTxWsGyOt9knM390hcxTjexh+Wqjmb7s8Y16FzNCf1SxQddrHbdSJcnJXbaYFYW7vSgxB3TKfwhef71XqsTZLs4HXObzJlB8uDGPyJUM/wAOn0Tw/F+VdhF9KK5SsP3tmtfmP0/5r/6VXasXGh7Ps/BE7R0zmm3WznOn/KwVdKnD/wBT85XZe30gUz3WYqIqwxOPZqGZfDO3tN/DOPUKGLJT1Do3tew2cxwc09zgbg/EKy9d1ZqrpbbaJdHafCDS1csNtGuuzxY7tN/A28wVLqI59nJQPmPN/Sdj/wAism29M2voYcRhHaY20oHMNvZwP2H39HErxsl2sDr2nkOKR+xYfzCzWtupEz1iYaIrtvMR0mJQnA8LNTURQD/WOAPg3m4+jQT6KX7ZxjEMeoMMYPkaIe0Tge6LZS1jh3ZWsb/x173dUjKaCoxKo0jiY4NP1WjNI4d50DR43C2dzGGvlbVYtUD5XEJXFnXLC1xsGk6gF2nlG1Z+Kvutp6LuHppXX1WYiIsrSIiICIiAiIgIiICIiAolvV2f9swmpjAu9jeKzqc8XbsPEtDm/eUtQoKhpqr9I7NwTDWSjs1/U/J/Juv5xljyoSppsFEMPxivweUfIVQMtODexaWklg77xEgn+wKjGNYW6mqJIH843EX7282u9WkH1XQ4S+sTVh4mvOLNFT7dfXMeKiikOlQ0lvj2S14HjlsfulQFbuCwTPqI201+LmBZbQgjXNfoBzN9LXWrJXdWYZ8dttokxfCn00z4ZRZzDa/Rw6OHgRqtjZjB/a6uKH5rnXf4Mbq78BbzIVl7W1GHHgU2KVEUdQ9l2vB4ZFrBzg43DGF17B5sbHuNsuxmx8NK+SeGoFRnZlaRls0E3PaaSDezeg5LL4qNk+rR4ed3yQ7ejjAlqmwM9ymbbTlndYu+ADR6FQtSjazYyqp81RNlla9xL3sJNnOdftAgEAk8+XJRdacW3ZEVUZNd06iIisVpxuxxsNlfRy2MVSDYHlny2I8nN082jvUml2cNJh76ON2aSrmcxh+q883fZgYSfEFVVh1LJJKxkIJkc4ZMuhzDW4PS1r36Wur4po5hA18rI5KqONwGU2a5xA0Dy3shxa2+mnisPEeS2sd+30bMHmjSVb7xBxn0ez1EbcTK6ocNckLO12vE2MhGmrWfSVqUFCyCJkMTcrImNY0dzWgAD4BUrs1huPUdZU1bsMjqJ6o9qR00QytvfIwiTRmjdO5jR0UudUbSTMOWLDqXwc6SR/oW5mLBM6tvRYiKsN128Ctqaypw/EWN49O1zszQG+49rHNcG9k6vaQRbS/PRWegIiICIiAiIgIiICIiAiIgrHfVgMgZBitKPl8PeHOsOcObNrbmGu1I+i96xbTQMxWhhxSkFzktKwauAHvNPe6N1/MG/crQliD2lrgHNcCCCLggixBB5ghUhX0tZsvVvmpo3VGGzuu5lz8megLtcjhyDzo4WB1Gk6Xmlt0IXrF40lH4YXPc1rAXOcQGgakk8gB1VnUVF+h6YZIvacQqgWxxN1JIAJbf5sTNC9+g5a+6o/BvmwwO4lHh0z6uTRrGxxtcXnpna5x1+q0k9yjzdtcQwzGTWYvTvtPFw8rdWxxOLZA2A3yktI1bfU5rm+qvzcRvjSOirFg2TrLP/IdiVfO6pxGpiidKczzczSDwDW2YABoAHWAAUmrsTpsJohh+GODnm/FmBBdc+84vboZDyFvdA6WC2qvGMGxP5Q4m6O/zHzcJoPdw6gWH3dFqObs/RfKS1rKjLyYJGz3Pdw4Br97RQx/p1525/JK/6k8qutsDDNLh1SKjM6F7XCPMSSRkcH5b/Nva3iHKrQdFa2xu8RuKsruDDwoaZjWx3tndmZLcuaNGjsNAaL9degqlvILXw9t02llz12xWBERa2ZON0kANbI4i+SE28CXsH5XXvEdlMVNXJOwOzOe7K9szG2YSbNF3AhtrC1uiz7qCI21k55Rxs+AEjz/CFHdj/wD9HiFI2pp8RjDHOcAJQ3PdpsTfgO0vfr0XPy5ZpknRux44vjjVNMPwfGn2ElW2JvUnhyP9A1mv6wWvtPvGpcGidH7Q+urD80vzZXf2mXsxNH0R2jp5jhT7r8dquzV4uAw8wx8zgR4xtbG0qQbIbjqGie2WUuqpW6gyANja4cnNiF9ftF3hZZrZJt/TRWkVYtzmy07BPidaP5zXnNYixbETmuR83M4g5egazyVloirTEREBERAREQEREBERAREQF8c0EWOoK+og0aLA6eFxfDTwxOdzcyNjHHzLQCVs1FMyRpZI1r2u5tcA5p8wdCsqIIpiG6vCpjd9DCP92HQ/9otTCd1uF0zw+KijzDUF5fNY944rnWPiFK0QUzuYZ8tjjO6QfxVYUPbyHkptukAbi+NwnrM4+gnnH/mFCy22ndot/B9/sxcV2fERFuY05wGTg4BiU3IuZK0Hx4IY3956lG5uk4eCUgI95r3/AK8sjh+BChm1Uog2TI5Gpe0ed58/8EatDZCh4OH0kRFjHTxNPmI2g/jdcfNOt5dXFGlIddERVLBERAREQEREBERAREQEREBERAREQEREBERBS+DVTaLbCqido2tbZp5DO9kcwPq5r2+ZXL2vwd1NWSxkWaXF7D0LHkkW8tR5tKlO+fYKap4WIUIcamltdrffcxrs7XR25vY65tzIOmoAPJwnelh2Jwthxdvs9RHpxAHBhPIlrmgmO9tWuGXxPS/Bl/Ttz6Kc2PfHJE1t4ZhklRK2GJuZ7zYdwHVx7mjmSpY+i2fiGd+JB7foiVjz+rEzMtSXetTRXpcAoXzzP0D8jrfaLdZH2+tlAWq/FViPKzV4a2vN63qMbPUYXgUBzWex0tubWBuRpNuvD4rz4WPVXMAq63Z7upaaSTEMRfxa6ove5DuEHcxcaF5sBpoALDS6sZc7q3iIiAiIgIiICIiAiIgIiICIiAiIgIiICIiAiIgKO49u9w+tdnqaSN7zzeM0ch83xkE+pUiRBCKfcvhDDcUYcR9KSd4/VL7H1Urw3B4KZuSnhjhb9GNjYwfEhoFytxEBERAREQEREBERAREQEREBERBzqvaOlieWS1MEbxa7XyxscLi4u1zrjRYRtdQnQVtN+2i/9lDsPwmGo2ixETwxzBsFOQJGNkAJY0XAcDYqWTbD4e5paaGlsR0hiB9CG3CDtseCAQbg6gjUEd4K+qAbsQYKjEqBri6CjnbwQSXZGytc4xgnoC0epPepDPt7hzH8N9dTNcDYgys0PcTewPmg7yLxBO17Q5jg5rhcOaQ5pHeCNCFxa3bvD4XmOWtp2PBsWmRlwe5wB0Pmg7qLShxmB8JnZPE6EAkyB7DGAOZL72FvNRfY3bdlRNWRzVULrVjo6ZueJpdFlZlyAWMguTrrfvQTVFyMW2uo6V2SoqoYnfRe9rXW78t72Wem2gppGMkjqIXMkeGMcJGFrpDyjab6v+rzQdBFoVeP00QkMtRCwRZRJmkY3IXC7Q+57JI1APPovlJtBTSwGojnjdCL3kDm8MWNjd50Fig6CxzztYxz3kNawFzieQAFyT6LkUW21BM8RxVtO95Ng1srCSe5ovr6LNtXSPloqiOMEudG6wHMm18o87W9V7Eazo8mdIcKl2rray7qGkYIrkCSd5bmsbaMbr+fx0XupxnFIAXy0kEzG6u4L3h4HfZ1yfQFedgdpqZ1HFCZGRyRNyOY4hhJBOrb+9fnp3qYAq68xW2m1VWN0a7nPwDHoqyETRE2JsQfea4c2ut5j0IXGxDbYmZ1PQwGqlb75BDYmHl2n9dfIeN9Fzcbw/8ARVFWSQyOvUvGQWDeGXlwOW3cwmx+qFI9ksDbSUkcYADi0OkPUvIBN/LkPABJilfN1jsRNp8v5c32rGLZuDRn6uaTN5XvZZMI21zTimq4XUs590OOZj/sP8enQ8gSdFJ1HNvcEbUUcht8pA0yRu+cC0ZiAfEC3nY9AvK2radJh7MWrGsSz7QbRmmnpYhGH+1SZCS62XtMFwLG/v8AhyXcVZ12KmpGCzO1c6azj3ubJExx9S2/qrMXmSm2I+/u9pbdM/b2ERFUsEREBERBVns9W/aHEBRTQxOENPmMsbpQW5G2DQ1wsbqQvwjGnCxxCkZf5zaZxcPEB0lr+aYNg0zMcrqh0ZEMsMDWP0s5zWtDgBe+nkpkgrHaDZwUNJBRRTSOfilaxlVUE2lkD8zpTce7cNsB3E87kme0WztNDCIY6eJsYFsmRtiPG47R8Tclc/bfZ19ZTt4Dgyop5WTwOd7vFjJsHfVIJHqtCLbqdrcs2FVwmGhbGyOWIu+rMHhuXxNkHKoMPdTV+IYbSHhx1FH7RA0EhsEzy6F2T6LS6zrDlbRYtlNoYcOpIqaqw+ppXRNDZHindNE940dJxog7NmOuveulhezlZM6srZyKWqqouDA1pDzTRtBLMzhcOcXkOda409Bkwva+qhhZFW4fWGZjQ174WMqI5CBbiNexwtm52IFroPOyFLQTVFXPRTxyRVDWCamDA1jXi44jonAEFwve7QDrzXF2fiip48bqGwxF9JVVD4jkYSwsga5obp2QD0C7OAYdNPismIvpnUkfswga2TIJpncQPMsjGE5QAA0Am+gWthVFNT1VfTT0cssGIVDniaMxmIRyxhjhLdwc2wB6H8rh0d3WzEMVDDM5jZJ6mNs00zwHyPfK0PN3nWwzWt4d5K4232z0UNZhtRC0RGTEIGytb2WSOBcWSOaNC9ozjNzs8g8gtzAv0lh8TaUUra+CLswzRzRRScIHstlZKQLgaXabWAXI2tbWS1WGT1TGU7BXwMip2vEr7klzpZZAA24DAA1t7BzrlBt4Ns9FU49ick7RI2A0xZG4BzOI+nA4hadC5rWkC/LOVh2lngOMR0s8L3UtLAJxBDBJMx9RI8tD5YoWG7WtGlxa/mpLs5hUseJ4nM9hbHO6mMbtLPyQFrrWN9DprZY9pMJqIq2PEaOMTObEYZ4MwY6WHNna6NztOI119DzBtdBq4xjGH1UBgno6pzCLAew1YLe4sPC7JHQhZdhccdHhjXV7nx8B7ouJM18T3sa60T3NeAblpaLnqD1Xuo22qHsLKXDKwzEWbxmNgha7vklL7Fo7m3JWcbKzPws0lROZp3Nu6V1yOLmzi3XIDZvLkF7XTXm8nXTk3a/ZSiq/lJIWOLxfO27HOBFwS5hBPquQ7dwI9aOrqKc9BmzM9WixPqStXA9tPY4202IxyQviAYJMpdG9rdAbtvc2sLi4Nr+C6c+8uhA7EjpXdGMZIXE9wzAD8Vo0y15R0/MKdcc856/iUM2gxeomo6mlqbOmopY3Fw0zsJdHcgADm5pvYaOGmhVq0FSJIo5G6texrh5EAhQ/ZbZ587quprIiz23siI+8I/HqDbLbkezfqsOH11RhF4KiN89KCeHMwZiwE3yvb0H5a2uNB7kiLeWvWP8ASjSZr5p6T/oT1c7aOpEdJO93JsT/AI5SAPU2HquSd5WH2v7R6ZJc3lbKortNtX7aYmPZNT0L5AHylhvJbUDTQD49/SyhTDaZ5wnfLXTlLWo6cshwW/zqh7vR08ZH4WPqraUA25lZE/DZI2l0UMmYcMZxw2mEjLbnoNF0f5TKb+qqf2R/xU8kWyRExHr7o0mtJmJn09kuRRE7zKb+qqf2R/xUsjfcA94v8VntS1esLotFuj0iIopCIiAiIgJZEQEREBfHNBBBFwdD5L6iCFYZsxX4ewwUM9NJThzjHHUMlD4g5xdkEkR7bQSeYutqj2VqJqqKrxCeOR1PmMMMLHMhje4ZTI4vJdI+2gvYDopWiAiIgWREQfC2/NeWQtbyaB5ABe0QEREGP2Zl75W377C/xXmso2TMdHK0PY8WLTqCP89VmRNRho6NkMbY42hjGCzWjkB/nqsyIgIiICIiAiIgIiICIiAiIgIiICIiAiIgIiICIiAiIgIiICIiAiIgIiIP/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https://encrypted-tbn2.gstatic.com/images?q=tbn:ANd9GcSYuGtqY3luHbiT80MIUCnEK6Hqv4ubuhlJ2-dcwK8Tzt_anae8"/>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4" name="Prostokąt zaokrąglony 383"/>
          <p:cNvSpPr/>
          <p:nvPr/>
        </p:nvSpPr>
        <p:spPr bwMode="auto">
          <a:xfrm>
            <a:off x="4644000" y="722785"/>
            <a:ext cx="4289252" cy="1944215"/>
          </a:xfrm>
          <a:prstGeom prst="roundRect">
            <a:avLst>
              <a:gd name="adj" fmla="val 8332"/>
            </a:avLst>
          </a:prstGeom>
          <a:solidFill>
            <a:srgbClr val="385D8A">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dirty="0"/>
          </a:p>
        </p:txBody>
      </p:sp>
      <p:grpSp>
        <p:nvGrpSpPr>
          <p:cNvPr id="20" name="Grupa 58"/>
          <p:cNvGrpSpPr>
            <a:grpSpLocks/>
          </p:cNvGrpSpPr>
          <p:nvPr/>
        </p:nvGrpSpPr>
        <p:grpSpPr bwMode="auto">
          <a:xfrm>
            <a:off x="5508000" y="794793"/>
            <a:ext cx="683478" cy="765439"/>
            <a:chOff x="6498287" y="4563035"/>
            <a:chExt cx="683554" cy="765443"/>
          </a:xfrm>
        </p:grpSpPr>
        <p:sp>
          <p:nvSpPr>
            <p:cNvPr id="422" name="Prostokąt zaokrąglony 421"/>
            <p:cNvSpPr/>
            <p:nvPr/>
          </p:nvSpPr>
          <p:spPr>
            <a:xfrm>
              <a:off x="6587577" y="4563036"/>
              <a:ext cx="505497" cy="764724"/>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23" name="Obraz 86" descr="1368547005_server.png"/>
            <p:cNvPicPr>
              <a:picLocks noChangeAspect="1"/>
            </p:cNvPicPr>
            <p:nvPr/>
          </p:nvPicPr>
          <p:blipFill>
            <a:blip r:embed="rId3" cstate="print"/>
            <a:srcRect/>
            <a:stretch>
              <a:fillRect/>
            </a:stretch>
          </p:blipFill>
          <p:spPr bwMode="auto">
            <a:xfrm>
              <a:off x="6660232" y="4581128"/>
              <a:ext cx="365760" cy="365760"/>
            </a:xfrm>
            <a:prstGeom prst="rect">
              <a:avLst/>
            </a:prstGeom>
            <a:noFill/>
            <a:ln w="9525">
              <a:noFill/>
              <a:miter lim="800000"/>
              <a:headEnd/>
              <a:tailEnd/>
            </a:ln>
          </p:spPr>
        </p:pic>
        <p:sp>
          <p:nvSpPr>
            <p:cNvPr id="424"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grpSp>
        <p:nvGrpSpPr>
          <p:cNvPr id="21" name="Grupa 59"/>
          <p:cNvGrpSpPr>
            <a:grpSpLocks/>
          </p:cNvGrpSpPr>
          <p:nvPr/>
        </p:nvGrpSpPr>
        <p:grpSpPr bwMode="auto">
          <a:xfrm>
            <a:off x="6048146" y="794793"/>
            <a:ext cx="683478" cy="765439"/>
            <a:chOff x="6498287" y="4563035"/>
            <a:chExt cx="683554" cy="765443"/>
          </a:xfrm>
        </p:grpSpPr>
        <p:sp>
          <p:nvSpPr>
            <p:cNvPr id="419" name="Prostokąt zaokrąglony 418"/>
            <p:cNvSpPr/>
            <p:nvPr/>
          </p:nvSpPr>
          <p:spPr>
            <a:xfrm>
              <a:off x="6587432" y="4563036"/>
              <a:ext cx="505496" cy="764724"/>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20" name="Obraz 61" descr="1368547005_server.png"/>
            <p:cNvPicPr>
              <a:picLocks noChangeAspect="1"/>
            </p:cNvPicPr>
            <p:nvPr/>
          </p:nvPicPr>
          <p:blipFill>
            <a:blip r:embed="rId3" cstate="print"/>
            <a:srcRect/>
            <a:stretch>
              <a:fillRect/>
            </a:stretch>
          </p:blipFill>
          <p:spPr bwMode="auto">
            <a:xfrm>
              <a:off x="6660232" y="4581128"/>
              <a:ext cx="365760" cy="365760"/>
            </a:xfrm>
            <a:prstGeom prst="rect">
              <a:avLst/>
            </a:prstGeom>
            <a:noFill/>
            <a:ln w="9525">
              <a:noFill/>
              <a:miter lim="800000"/>
              <a:headEnd/>
              <a:tailEnd/>
            </a:ln>
          </p:spPr>
        </p:pic>
        <p:sp>
          <p:nvSpPr>
            <p:cNvPr id="421"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grpSp>
        <p:nvGrpSpPr>
          <p:cNvPr id="22" name="Grupa 63"/>
          <p:cNvGrpSpPr>
            <a:grpSpLocks/>
          </p:cNvGrpSpPr>
          <p:nvPr/>
        </p:nvGrpSpPr>
        <p:grpSpPr bwMode="auto">
          <a:xfrm>
            <a:off x="6588000" y="795924"/>
            <a:ext cx="683478" cy="765439"/>
            <a:chOff x="6498287" y="4563035"/>
            <a:chExt cx="683554" cy="765443"/>
          </a:xfrm>
        </p:grpSpPr>
        <p:sp>
          <p:nvSpPr>
            <p:cNvPr id="416" name="Prostokąt zaokrąglony 415"/>
            <p:cNvSpPr/>
            <p:nvPr/>
          </p:nvSpPr>
          <p:spPr>
            <a:xfrm>
              <a:off x="6587577" y="4563344"/>
              <a:ext cx="505497" cy="764725"/>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7" name="Obraz 65" descr="1368547005_server.png"/>
            <p:cNvPicPr>
              <a:picLocks noChangeAspect="1"/>
            </p:cNvPicPr>
            <p:nvPr/>
          </p:nvPicPr>
          <p:blipFill>
            <a:blip r:embed="rId3" cstate="print"/>
            <a:srcRect/>
            <a:stretch>
              <a:fillRect/>
            </a:stretch>
          </p:blipFill>
          <p:spPr bwMode="auto">
            <a:xfrm>
              <a:off x="6660232" y="4581128"/>
              <a:ext cx="365760" cy="365760"/>
            </a:xfrm>
            <a:prstGeom prst="rect">
              <a:avLst/>
            </a:prstGeom>
            <a:noFill/>
            <a:ln w="9525">
              <a:noFill/>
              <a:miter lim="800000"/>
              <a:headEnd/>
              <a:tailEnd/>
            </a:ln>
          </p:spPr>
        </p:pic>
        <p:sp>
          <p:nvSpPr>
            <p:cNvPr id="418"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grpSp>
        <p:nvGrpSpPr>
          <p:cNvPr id="23" name="Grupa 67"/>
          <p:cNvGrpSpPr>
            <a:grpSpLocks/>
          </p:cNvGrpSpPr>
          <p:nvPr/>
        </p:nvGrpSpPr>
        <p:grpSpPr bwMode="auto">
          <a:xfrm>
            <a:off x="7128146" y="795924"/>
            <a:ext cx="683478" cy="765439"/>
            <a:chOff x="6498287" y="4563035"/>
            <a:chExt cx="683554" cy="765443"/>
          </a:xfrm>
        </p:grpSpPr>
        <p:sp>
          <p:nvSpPr>
            <p:cNvPr id="413" name="Prostokąt zaokrąglony 412"/>
            <p:cNvSpPr/>
            <p:nvPr/>
          </p:nvSpPr>
          <p:spPr>
            <a:xfrm>
              <a:off x="6587432" y="4563344"/>
              <a:ext cx="505496" cy="764725"/>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4" name="Obraz 69" descr="1368547005_server.png"/>
            <p:cNvPicPr>
              <a:picLocks noChangeAspect="1"/>
            </p:cNvPicPr>
            <p:nvPr/>
          </p:nvPicPr>
          <p:blipFill>
            <a:blip r:embed="rId3" cstate="print"/>
            <a:srcRect/>
            <a:stretch>
              <a:fillRect/>
            </a:stretch>
          </p:blipFill>
          <p:spPr bwMode="auto">
            <a:xfrm>
              <a:off x="6660232" y="4581128"/>
              <a:ext cx="365760" cy="365760"/>
            </a:xfrm>
            <a:prstGeom prst="rect">
              <a:avLst/>
            </a:prstGeom>
            <a:noFill/>
            <a:ln w="9525">
              <a:noFill/>
              <a:miter lim="800000"/>
              <a:headEnd/>
              <a:tailEnd/>
            </a:ln>
          </p:spPr>
        </p:pic>
        <p:sp>
          <p:nvSpPr>
            <p:cNvPr id="415"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grpSp>
        <p:nvGrpSpPr>
          <p:cNvPr id="24" name="Grupa 89"/>
          <p:cNvGrpSpPr>
            <a:grpSpLocks/>
          </p:cNvGrpSpPr>
          <p:nvPr/>
        </p:nvGrpSpPr>
        <p:grpSpPr bwMode="auto">
          <a:xfrm>
            <a:off x="5508376" y="1612391"/>
            <a:ext cx="683478" cy="765439"/>
            <a:chOff x="6498287" y="4563035"/>
            <a:chExt cx="683554" cy="765443"/>
          </a:xfrm>
        </p:grpSpPr>
        <p:sp>
          <p:nvSpPr>
            <p:cNvPr id="410" name="Prostokąt zaokrąglony 409"/>
            <p:cNvSpPr/>
            <p:nvPr/>
          </p:nvSpPr>
          <p:spPr>
            <a:xfrm>
              <a:off x="6587201" y="4563444"/>
              <a:ext cx="505497" cy="764724"/>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1" name="Obraz 91" descr="1368547005_server.png"/>
            <p:cNvPicPr>
              <a:picLocks noChangeAspect="1"/>
            </p:cNvPicPr>
            <p:nvPr/>
          </p:nvPicPr>
          <p:blipFill>
            <a:blip r:embed="rId3" cstate="print"/>
            <a:srcRect/>
            <a:stretch>
              <a:fillRect/>
            </a:stretch>
          </p:blipFill>
          <p:spPr bwMode="auto">
            <a:xfrm>
              <a:off x="6660232" y="4581128"/>
              <a:ext cx="365760" cy="365760"/>
            </a:xfrm>
            <a:prstGeom prst="rect">
              <a:avLst/>
            </a:prstGeom>
            <a:noFill/>
            <a:ln w="9525">
              <a:noFill/>
              <a:miter lim="800000"/>
              <a:headEnd/>
              <a:tailEnd/>
            </a:ln>
          </p:spPr>
        </p:pic>
        <p:sp>
          <p:nvSpPr>
            <p:cNvPr id="412"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grpSp>
        <p:nvGrpSpPr>
          <p:cNvPr id="25" name="Grupa 93"/>
          <p:cNvGrpSpPr>
            <a:grpSpLocks/>
          </p:cNvGrpSpPr>
          <p:nvPr/>
        </p:nvGrpSpPr>
        <p:grpSpPr bwMode="auto">
          <a:xfrm>
            <a:off x="6048522" y="1612391"/>
            <a:ext cx="683478" cy="765439"/>
            <a:chOff x="6498287" y="4563035"/>
            <a:chExt cx="683554" cy="765443"/>
          </a:xfrm>
        </p:grpSpPr>
        <p:sp>
          <p:nvSpPr>
            <p:cNvPr id="407" name="Prostokąt zaokrąglony 406"/>
            <p:cNvSpPr/>
            <p:nvPr/>
          </p:nvSpPr>
          <p:spPr>
            <a:xfrm>
              <a:off x="6587055" y="4563444"/>
              <a:ext cx="505496" cy="764724"/>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08" name="Obraz 95" descr="1368547005_server.png"/>
            <p:cNvPicPr>
              <a:picLocks noChangeAspect="1"/>
            </p:cNvPicPr>
            <p:nvPr/>
          </p:nvPicPr>
          <p:blipFill>
            <a:blip r:embed="rId3" cstate="print"/>
            <a:srcRect/>
            <a:stretch>
              <a:fillRect/>
            </a:stretch>
          </p:blipFill>
          <p:spPr bwMode="auto">
            <a:xfrm>
              <a:off x="6660232" y="4581128"/>
              <a:ext cx="365760" cy="365760"/>
            </a:xfrm>
            <a:prstGeom prst="rect">
              <a:avLst/>
            </a:prstGeom>
            <a:noFill/>
            <a:ln w="9525">
              <a:noFill/>
              <a:miter lim="800000"/>
              <a:headEnd/>
              <a:tailEnd/>
            </a:ln>
          </p:spPr>
        </p:pic>
        <p:sp>
          <p:nvSpPr>
            <p:cNvPr id="409"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grpSp>
        <p:nvGrpSpPr>
          <p:cNvPr id="26" name="Grupa 97"/>
          <p:cNvGrpSpPr>
            <a:grpSpLocks/>
          </p:cNvGrpSpPr>
          <p:nvPr/>
        </p:nvGrpSpPr>
        <p:grpSpPr bwMode="auto">
          <a:xfrm>
            <a:off x="6588376" y="1613522"/>
            <a:ext cx="683478" cy="765439"/>
            <a:chOff x="6498287" y="4563035"/>
            <a:chExt cx="683554" cy="765443"/>
          </a:xfrm>
        </p:grpSpPr>
        <p:sp>
          <p:nvSpPr>
            <p:cNvPr id="404" name="Prostokąt zaokrąglony 403"/>
            <p:cNvSpPr/>
            <p:nvPr/>
          </p:nvSpPr>
          <p:spPr>
            <a:xfrm>
              <a:off x="6587201" y="4563753"/>
              <a:ext cx="505497" cy="764725"/>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05" name="Obraz 99" descr="1368547005_server.png"/>
            <p:cNvPicPr>
              <a:picLocks noChangeAspect="1"/>
            </p:cNvPicPr>
            <p:nvPr/>
          </p:nvPicPr>
          <p:blipFill>
            <a:blip r:embed="rId3" cstate="print"/>
            <a:srcRect/>
            <a:stretch>
              <a:fillRect/>
            </a:stretch>
          </p:blipFill>
          <p:spPr bwMode="auto">
            <a:xfrm>
              <a:off x="6660232" y="4581128"/>
              <a:ext cx="365760" cy="365760"/>
            </a:xfrm>
            <a:prstGeom prst="rect">
              <a:avLst/>
            </a:prstGeom>
            <a:noFill/>
            <a:ln w="9525">
              <a:noFill/>
              <a:miter lim="800000"/>
              <a:headEnd/>
              <a:tailEnd/>
            </a:ln>
          </p:spPr>
        </p:pic>
        <p:sp>
          <p:nvSpPr>
            <p:cNvPr id="406"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grpSp>
        <p:nvGrpSpPr>
          <p:cNvPr id="27" name="Grupa 101"/>
          <p:cNvGrpSpPr>
            <a:grpSpLocks/>
          </p:cNvGrpSpPr>
          <p:nvPr/>
        </p:nvGrpSpPr>
        <p:grpSpPr bwMode="auto">
          <a:xfrm>
            <a:off x="7128522" y="1613522"/>
            <a:ext cx="683478" cy="765439"/>
            <a:chOff x="6498287" y="4563035"/>
            <a:chExt cx="683554" cy="765443"/>
          </a:xfrm>
        </p:grpSpPr>
        <p:sp>
          <p:nvSpPr>
            <p:cNvPr id="401" name="Prostokąt zaokrąglony 400"/>
            <p:cNvSpPr/>
            <p:nvPr/>
          </p:nvSpPr>
          <p:spPr>
            <a:xfrm>
              <a:off x="6587055" y="4563753"/>
              <a:ext cx="505496" cy="764725"/>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02" name="Obraz 106" descr="1368547005_server.png"/>
            <p:cNvPicPr>
              <a:picLocks noChangeAspect="1"/>
            </p:cNvPicPr>
            <p:nvPr/>
          </p:nvPicPr>
          <p:blipFill>
            <a:blip r:embed="rId3" cstate="print"/>
            <a:srcRect/>
            <a:stretch>
              <a:fillRect/>
            </a:stretch>
          </p:blipFill>
          <p:spPr bwMode="auto">
            <a:xfrm>
              <a:off x="6660232" y="4581128"/>
              <a:ext cx="365760" cy="365760"/>
            </a:xfrm>
            <a:prstGeom prst="rect">
              <a:avLst/>
            </a:prstGeom>
            <a:noFill/>
            <a:ln w="9525">
              <a:noFill/>
              <a:miter lim="800000"/>
              <a:headEnd/>
              <a:tailEnd/>
            </a:ln>
          </p:spPr>
        </p:pic>
        <p:sp>
          <p:nvSpPr>
            <p:cNvPr id="403"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sp>
        <p:nvSpPr>
          <p:cNvPr id="387" name="Prostokąt zaokrąglony 386"/>
          <p:cNvSpPr/>
          <p:nvPr/>
        </p:nvSpPr>
        <p:spPr bwMode="auto">
          <a:xfrm>
            <a:off x="4805280" y="794794"/>
            <a:ext cx="504000" cy="764720"/>
          </a:xfrm>
          <a:prstGeom prst="roundRect">
            <a:avLst>
              <a:gd name="adj" fmla="val 11018"/>
            </a:avLst>
          </a:prstGeom>
          <a:solidFill>
            <a:schemeClr val="accent6">
              <a:lumMod val="60000"/>
              <a:lumOff val="40000"/>
              <a:alpha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88" name="Obraz 118" descr="1368547005_server.png"/>
          <p:cNvPicPr>
            <a:picLocks noChangeAspect="1"/>
          </p:cNvPicPr>
          <p:nvPr/>
        </p:nvPicPr>
        <p:blipFill>
          <a:blip r:embed="rId3" cstate="print"/>
          <a:srcRect/>
          <a:stretch>
            <a:fillRect/>
          </a:stretch>
        </p:blipFill>
        <p:spPr bwMode="auto">
          <a:xfrm>
            <a:off x="4877927" y="812886"/>
            <a:ext cx="365719" cy="365758"/>
          </a:xfrm>
          <a:prstGeom prst="rect">
            <a:avLst/>
          </a:prstGeom>
          <a:noFill/>
          <a:ln w="9525">
            <a:noFill/>
            <a:miter lim="800000"/>
            <a:headEnd/>
            <a:tailEnd/>
          </a:ln>
        </p:spPr>
      </p:pic>
      <p:sp>
        <p:nvSpPr>
          <p:cNvPr id="389" name="pole tekstowe 303"/>
          <p:cNvSpPr txBox="1">
            <a:spLocks noChangeArrowheads="1"/>
          </p:cNvSpPr>
          <p:nvPr/>
        </p:nvSpPr>
        <p:spPr bwMode="auto">
          <a:xfrm>
            <a:off x="4716000" y="1128960"/>
            <a:ext cx="683478" cy="422308"/>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Head Node</a:t>
            </a:r>
          </a:p>
        </p:txBody>
      </p:sp>
      <p:pic>
        <p:nvPicPr>
          <p:cNvPr id="390" name="Obraz 124" descr="1368547602_onebit_14.png"/>
          <p:cNvPicPr>
            <a:picLocks noChangeAspect="1"/>
          </p:cNvPicPr>
          <p:nvPr/>
        </p:nvPicPr>
        <p:blipFill>
          <a:blip r:embed="rId4" cstate="print"/>
          <a:srcRect/>
          <a:stretch>
            <a:fillRect/>
          </a:stretch>
        </p:blipFill>
        <p:spPr bwMode="auto">
          <a:xfrm>
            <a:off x="4877927" y="1725172"/>
            <a:ext cx="365719" cy="365758"/>
          </a:xfrm>
          <a:prstGeom prst="rect">
            <a:avLst/>
          </a:prstGeom>
          <a:noFill/>
          <a:ln w="9525">
            <a:noFill/>
            <a:miter lim="800000"/>
            <a:headEnd/>
            <a:tailEnd/>
          </a:ln>
        </p:spPr>
      </p:pic>
      <p:sp>
        <p:nvSpPr>
          <p:cNvPr id="391" name="pole tekstowe 303"/>
          <p:cNvSpPr txBox="1">
            <a:spLocks noChangeArrowheads="1"/>
          </p:cNvSpPr>
          <p:nvPr/>
        </p:nvSpPr>
        <p:spPr bwMode="auto">
          <a:xfrm>
            <a:off x="4572000" y="2028661"/>
            <a:ext cx="979861" cy="253033"/>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Image </a:t>
            </a:r>
            <a:r>
              <a:rPr lang="pl-PL" sz="1100" smtClean="0">
                <a:latin typeface="Calibri" pitchFamily="34" charset="0"/>
              </a:rPr>
              <a:t>store</a:t>
            </a:r>
            <a:endParaRPr lang="pl-PL" sz="1100">
              <a:latin typeface="Calibri" pitchFamily="34" charset="0"/>
            </a:endParaRPr>
          </a:p>
        </p:txBody>
      </p:sp>
      <p:sp>
        <p:nvSpPr>
          <p:cNvPr id="392" name="Nawias klamrowy otwierający 391"/>
          <p:cNvSpPr/>
          <p:nvPr/>
        </p:nvSpPr>
        <p:spPr bwMode="auto">
          <a:xfrm>
            <a:off x="5400000" y="813515"/>
            <a:ext cx="151199" cy="1555363"/>
          </a:xfrm>
          <a:prstGeom prst="leftBrace">
            <a:avLst>
              <a:gd name="adj1" fmla="val 8333"/>
              <a:gd name="adj2" fmla="val 12130"/>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27" name="pole tekstowe 303"/>
          <p:cNvSpPr txBox="1">
            <a:spLocks noChangeArrowheads="1"/>
          </p:cNvSpPr>
          <p:nvPr/>
        </p:nvSpPr>
        <p:spPr bwMode="auto">
          <a:xfrm>
            <a:off x="5313016" y="2378969"/>
            <a:ext cx="2931392" cy="253033"/>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VPH-Share cloud site at ACC CYFRONET AGH</a:t>
            </a:r>
            <a:endParaRPr lang="pl-PL" sz="1100">
              <a:latin typeface="Calibri" pitchFamily="34" charset="0"/>
            </a:endParaRPr>
          </a:p>
        </p:txBody>
      </p:sp>
      <p:sp>
        <p:nvSpPr>
          <p:cNvPr id="176" name="Prostokąt zaokrąglony 175"/>
          <p:cNvSpPr/>
          <p:nvPr/>
        </p:nvSpPr>
        <p:spPr bwMode="auto">
          <a:xfrm>
            <a:off x="4644000" y="2740970"/>
            <a:ext cx="4289252" cy="1944215"/>
          </a:xfrm>
          <a:prstGeom prst="roundRect">
            <a:avLst>
              <a:gd name="adj" fmla="val 8332"/>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dirty="0"/>
          </a:p>
        </p:txBody>
      </p:sp>
      <p:grpSp>
        <p:nvGrpSpPr>
          <p:cNvPr id="178" name="Grupa 58"/>
          <p:cNvGrpSpPr>
            <a:grpSpLocks/>
          </p:cNvGrpSpPr>
          <p:nvPr/>
        </p:nvGrpSpPr>
        <p:grpSpPr bwMode="auto">
          <a:xfrm>
            <a:off x="5524407" y="2812979"/>
            <a:ext cx="2259763" cy="764720"/>
            <a:chOff x="6514698" y="4563036"/>
            <a:chExt cx="2260015" cy="764724"/>
          </a:xfrm>
        </p:grpSpPr>
        <p:sp>
          <p:nvSpPr>
            <p:cNvPr id="235" name="Prostokąt zaokrąglony 234"/>
            <p:cNvSpPr/>
            <p:nvPr/>
          </p:nvSpPr>
          <p:spPr>
            <a:xfrm>
              <a:off x="6587576" y="4563036"/>
              <a:ext cx="2125677" cy="764724"/>
            </a:xfrm>
            <a:prstGeom prst="roundRect">
              <a:avLst>
                <a:gd name="adj" fmla="val 6523"/>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236" name="Obraz 86" descr="1368547005_server.png"/>
            <p:cNvPicPr>
              <a:picLocks noChangeAspect="1"/>
            </p:cNvPicPr>
            <p:nvPr/>
          </p:nvPicPr>
          <p:blipFill>
            <a:blip r:embed="rId3" cstate="print"/>
            <a:srcRect/>
            <a:stretch>
              <a:fillRect/>
            </a:stretch>
          </p:blipFill>
          <p:spPr bwMode="auto">
            <a:xfrm>
              <a:off x="7479165" y="4581128"/>
              <a:ext cx="365760" cy="365760"/>
            </a:xfrm>
            <a:prstGeom prst="rect">
              <a:avLst/>
            </a:prstGeom>
            <a:noFill/>
            <a:ln w="9525">
              <a:noFill/>
              <a:miter lim="800000"/>
              <a:headEnd/>
              <a:tailEnd/>
            </a:ln>
          </p:spPr>
        </p:pic>
        <p:sp>
          <p:nvSpPr>
            <p:cNvPr id="237" name="pole tekstowe 303"/>
            <p:cNvSpPr txBox="1">
              <a:spLocks noChangeArrowheads="1"/>
            </p:cNvSpPr>
            <p:nvPr/>
          </p:nvSpPr>
          <p:spPr bwMode="auto">
            <a:xfrm>
              <a:off x="6514698" y="4897204"/>
              <a:ext cx="2260015" cy="422312"/>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Worker node w/large resource pool </a:t>
              </a:r>
            </a:p>
            <a:p>
              <a:pPr algn="ctr"/>
              <a:r>
                <a:rPr lang="pl-PL" sz="1100" smtClean="0">
                  <a:latin typeface="Calibri" pitchFamily="34" charset="0"/>
                </a:rPr>
                <a:t>(„fat node”)</a:t>
              </a:r>
              <a:endParaRPr lang="pl-PL" sz="1100">
                <a:latin typeface="Calibri" pitchFamily="34" charset="0"/>
              </a:endParaRPr>
            </a:p>
          </p:txBody>
        </p:sp>
      </p:grpSp>
      <p:sp>
        <p:nvSpPr>
          <p:cNvPr id="191" name="Prostokąt zaokrąglony 190"/>
          <p:cNvSpPr/>
          <p:nvPr/>
        </p:nvSpPr>
        <p:spPr bwMode="auto">
          <a:xfrm>
            <a:off x="4805280" y="2812979"/>
            <a:ext cx="504000" cy="764720"/>
          </a:xfrm>
          <a:prstGeom prst="roundRect">
            <a:avLst>
              <a:gd name="adj" fmla="val 11018"/>
            </a:avLst>
          </a:prstGeom>
          <a:solidFill>
            <a:schemeClr val="accent6">
              <a:lumMod val="60000"/>
              <a:lumOff val="40000"/>
              <a:alpha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92" name="Obraz 118" descr="1368547005_server.png"/>
          <p:cNvPicPr>
            <a:picLocks noChangeAspect="1"/>
          </p:cNvPicPr>
          <p:nvPr/>
        </p:nvPicPr>
        <p:blipFill>
          <a:blip r:embed="rId3" cstate="print"/>
          <a:srcRect/>
          <a:stretch>
            <a:fillRect/>
          </a:stretch>
        </p:blipFill>
        <p:spPr bwMode="auto">
          <a:xfrm>
            <a:off x="4877927" y="2831071"/>
            <a:ext cx="365719" cy="365758"/>
          </a:xfrm>
          <a:prstGeom prst="rect">
            <a:avLst/>
          </a:prstGeom>
          <a:noFill/>
          <a:ln w="9525">
            <a:noFill/>
            <a:miter lim="800000"/>
            <a:headEnd/>
            <a:tailEnd/>
          </a:ln>
        </p:spPr>
      </p:pic>
      <p:sp>
        <p:nvSpPr>
          <p:cNvPr id="193" name="pole tekstowe 303"/>
          <p:cNvSpPr txBox="1">
            <a:spLocks noChangeArrowheads="1"/>
          </p:cNvSpPr>
          <p:nvPr/>
        </p:nvSpPr>
        <p:spPr bwMode="auto">
          <a:xfrm>
            <a:off x="4716000" y="3147145"/>
            <a:ext cx="683478" cy="422308"/>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Head Node</a:t>
            </a:r>
          </a:p>
        </p:txBody>
      </p:sp>
      <p:pic>
        <p:nvPicPr>
          <p:cNvPr id="194" name="Obraz 124" descr="1368547602_onebit_14.png"/>
          <p:cNvPicPr>
            <a:picLocks noChangeAspect="1"/>
          </p:cNvPicPr>
          <p:nvPr/>
        </p:nvPicPr>
        <p:blipFill>
          <a:blip r:embed="rId4" cstate="print"/>
          <a:srcRect/>
          <a:stretch>
            <a:fillRect/>
          </a:stretch>
        </p:blipFill>
        <p:spPr bwMode="auto">
          <a:xfrm>
            <a:off x="4877927" y="3743357"/>
            <a:ext cx="365719" cy="365758"/>
          </a:xfrm>
          <a:prstGeom prst="rect">
            <a:avLst/>
          </a:prstGeom>
          <a:noFill/>
          <a:ln w="9525">
            <a:noFill/>
            <a:miter lim="800000"/>
            <a:headEnd/>
            <a:tailEnd/>
          </a:ln>
        </p:spPr>
      </p:pic>
      <p:sp>
        <p:nvSpPr>
          <p:cNvPr id="195" name="pole tekstowe 303"/>
          <p:cNvSpPr txBox="1">
            <a:spLocks noChangeArrowheads="1"/>
          </p:cNvSpPr>
          <p:nvPr/>
        </p:nvSpPr>
        <p:spPr bwMode="auto">
          <a:xfrm>
            <a:off x="4572000" y="4046846"/>
            <a:ext cx="979861" cy="253033"/>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Image </a:t>
            </a:r>
            <a:r>
              <a:rPr lang="pl-PL" sz="1100" smtClean="0">
                <a:latin typeface="Calibri" pitchFamily="34" charset="0"/>
              </a:rPr>
              <a:t>store</a:t>
            </a:r>
            <a:endParaRPr lang="pl-PL" sz="1100">
              <a:latin typeface="Calibri" pitchFamily="34" charset="0"/>
            </a:endParaRPr>
          </a:p>
        </p:txBody>
      </p:sp>
      <p:sp>
        <p:nvSpPr>
          <p:cNvPr id="196" name="Nawias klamrowy otwierający 195"/>
          <p:cNvSpPr/>
          <p:nvPr/>
        </p:nvSpPr>
        <p:spPr bwMode="auto">
          <a:xfrm>
            <a:off x="5400000" y="2831700"/>
            <a:ext cx="151199" cy="1555363"/>
          </a:xfrm>
          <a:prstGeom prst="leftBrace">
            <a:avLst>
              <a:gd name="adj1" fmla="val 8333"/>
              <a:gd name="adj2" fmla="val 12130"/>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7" name="pole tekstowe 303"/>
          <p:cNvSpPr txBox="1">
            <a:spLocks noChangeArrowheads="1"/>
          </p:cNvSpPr>
          <p:nvPr/>
        </p:nvSpPr>
        <p:spPr bwMode="auto">
          <a:xfrm>
            <a:off x="5313016" y="4397154"/>
            <a:ext cx="2931392" cy="253033"/>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VPH-Share cloud site at UNIVIE</a:t>
            </a:r>
            <a:endParaRPr lang="pl-PL" sz="1100">
              <a:latin typeface="Calibri" pitchFamily="34" charset="0"/>
            </a:endParaRPr>
          </a:p>
        </p:txBody>
      </p:sp>
      <p:sp>
        <p:nvSpPr>
          <p:cNvPr id="238" name="Title 1"/>
          <p:cNvSpPr txBox="1">
            <a:spLocks/>
          </p:cNvSpPr>
          <p:nvPr/>
        </p:nvSpPr>
        <p:spPr>
          <a:xfrm>
            <a:off x="1114620" y="0"/>
            <a:ext cx="7129788" cy="685800"/>
          </a:xfrm>
          <a:prstGeom prst="rect">
            <a:avLst/>
          </a:prstGeom>
        </p:spPr>
        <p:txBody>
          <a:bodyPr vert="horz" lIns="91440" tIns="45720" rIns="91440" bIns="45720" rtlCol="0" anchor="ctr">
            <a:noAutofit/>
          </a:bodyPr>
          <a:lstStyle/>
          <a:p>
            <a:pPr marL="0" marR="0" lvl="0" indent="0" algn="ctr" defTabSz="914400" eaLnBrk="0" latinLnBrk="0" hangingPunct="0">
              <a:lnSpc>
                <a:spcPct val="100000"/>
              </a:lnSpc>
              <a:buClrTx/>
              <a:buSzTx/>
              <a:buFontTx/>
              <a:buNone/>
              <a:tabLst/>
              <a:defRPr/>
            </a:pPr>
            <a:r>
              <a:rPr lang="pl-PL" sz="3200" dirty="0" err="1" smtClean="0">
                <a:latin typeface="+mj-lt"/>
                <a:ea typeface="+mj-ea"/>
                <a:cs typeface="+mj-cs"/>
              </a:rPr>
              <a:t>Atmosphere</a:t>
            </a:r>
            <a:r>
              <a:rPr lang="pl-PL" sz="3200" dirty="0" smtClean="0">
                <a:latin typeface="+mj-lt"/>
                <a:ea typeface="+mj-ea"/>
                <a:cs typeface="+mj-cs"/>
              </a:rPr>
              <a:t> Cloud Platform</a:t>
            </a:r>
            <a:endParaRPr lang="en-GB" sz="3200" dirty="0">
              <a:latin typeface="+mj-lt"/>
              <a:ea typeface="+mj-ea"/>
              <a:cs typeface="+mj-cs"/>
            </a:endParaRPr>
          </a:p>
        </p:txBody>
      </p:sp>
      <p:sp>
        <p:nvSpPr>
          <p:cNvPr id="241" name="Prostokąt zaokrąglony 240"/>
          <p:cNvSpPr/>
          <p:nvPr/>
        </p:nvSpPr>
        <p:spPr bwMode="auto">
          <a:xfrm>
            <a:off x="4644000" y="4761385"/>
            <a:ext cx="4289252" cy="1944215"/>
          </a:xfrm>
          <a:prstGeom prst="roundRect">
            <a:avLst>
              <a:gd name="adj" fmla="val 8332"/>
            </a:avLst>
          </a:prstGeom>
          <a:solidFill>
            <a:srgbClr val="8E44AD">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dirty="0"/>
          </a:p>
        </p:txBody>
      </p:sp>
      <p:sp>
        <p:nvSpPr>
          <p:cNvPr id="251" name="Prostokąt zaokrąglony 250"/>
          <p:cNvSpPr/>
          <p:nvPr/>
        </p:nvSpPr>
        <p:spPr bwMode="auto">
          <a:xfrm>
            <a:off x="4805280" y="4833394"/>
            <a:ext cx="504000" cy="764720"/>
          </a:xfrm>
          <a:prstGeom prst="roundRect">
            <a:avLst>
              <a:gd name="adj" fmla="val 11018"/>
            </a:avLst>
          </a:prstGeom>
          <a:solidFill>
            <a:schemeClr val="accent6">
              <a:lumMod val="60000"/>
              <a:lumOff val="40000"/>
              <a:alpha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252" name="Obraz 118" descr="1368547005_server.png"/>
          <p:cNvPicPr>
            <a:picLocks noChangeAspect="1"/>
          </p:cNvPicPr>
          <p:nvPr/>
        </p:nvPicPr>
        <p:blipFill>
          <a:blip r:embed="rId3" cstate="print"/>
          <a:srcRect/>
          <a:stretch>
            <a:fillRect/>
          </a:stretch>
        </p:blipFill>
        <p:spPr bwMode="auto">
          <a:xfrm>
            <a:off x="4877927" y="4851486"/>
            <a:ext cx="365719" cy="365758"/>
          </a:xfrm>
          <a:prstGeom prst="rect">
            <a:avLst/>
          </a:prstGeom>
          <a:noFill/>
          <a:ln w="9525">
            <a:noFill/>
            <a:miter lim="800000"/>
            <a:headEnd/>
            <a:tailEnd/>
          </a:ln>
        </p:spPr>
      </p:pic>
      <p:sp>
        <p:nvSpPr>
          <p:cNvPr id="253" name="pole tekstowe 303"/>
          <p:cNvSpPr txBox="1">
            <a:spLocks noChangeArrowheads="1"/>
          </p:cNvSpPr>
          <p:nvPr/>
        </p:nvSpPr>
        <p:spPr bwMode="auto">
          <a:xfrm>
            <a:off x="4716000" y="5167560"/>
            <a:ext cx="683478" cy="422310"/>
          </a:xfrm>
          <a:prstGeom prst="rect">
            <a:avLst/>
          </a:prstGeom>
          <a:noFill/>
          <a:ln w="9525">
            <a:noFill/>
            <a:miter lim="800000"/>
            <a:headEnd/>
            <a:tailEnd/>
          </a:ln>
        </p:spPr>
        <p:txBody>
          <a:bodyPr lIns="82945" tIns="41473" rIns="82945" bIns="41473">
            <a:spAutoFit/>
          </a:bodyPr>
          <a:lstStyle/>
          <a:p>
            <a:pPr algn="ctr"/>
            <a:r>
              <a:rPr lang="pl-PL" sz="1100" smtClean="0">
                <a:latin typeface="Calibri" pitchFamily="34" charset="0"/>
              </a:rPr>
              <a:t>API</a:t>
            </a:r>
          </a:p>
          <a:p>
            <a:pPr algn="ctr"/>
            <a:r>
              <a:rPr lang="pl-PL" sz="1100" smtClean="0">
                <a:latin typeface="Calibri" pitchFamily="34" charset="0"/>
              </a:rPr>
              <a:t>host</a:t>
            </a:r>
          </a:p>
        </p:txBody>
      </p:sp>
      <p:pic>
        <p:nvPicPr>
          <p:cNvPr id="257" name="Obraz 124" descr="1368547602_onebit_14.png"/>
          <p:cNvPicPr>
            <a:picLocks noChangeAspect="1"/>
          </p:cNvPicPr>
          <p:nvPr/>
        </p:nvPicPr>
        <p:blipFill>
          <a:blip r:embed="rId4" cstate="print"/>
          <a:srcRect/>
          <a:stretch>
            <a:fillRect/>
          </a:stretch>
        </p:blipFill>
        <p:spPr bwMode="auto">
          <a:xfrm>
            <a:off x="4877927" y="5763772"/>
            <a:ext cx="365719" cy="365758"/>
          </a:xfrm>
          <a:prstGeom prst="rect">
            <a:avLst/>
          </a:prstGeom>
          <a:noFill/>
          <a:ln w="9525">
            <a:noFill/>
            <a:miter lim="800000"/>
            <a:headEnd/>
            <a:tailEnd/>
          </a:ln>
        </p:spPr>
      </p:pic>
      <p:sp>
        <p:nvSpPr>
          <p:cNvPr id="258" name="pole tekstowe 303"/>
          <p:cNvSpPr txBox="1">
            <a:spLocks noChangeArrowheads="1"/>
          </p:cNvSpPr>
          <p:nvPr/>
        </p:nvSpPr>
        <p:spPr bwMode="auto">
          <a:xfrm>
            <a:off x="4572000" y="6067261"/>
            <a:ext cx="979861" cy="253033"/>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Image </a:t>
            </a:r>
            <a:r>
              <a:rPr lang="pl-PL" sz="1100" smtClean="0">
                <a:latin typeface="Calibri" pitchFamily="34" charset="0"/>
              </a:rPr>
              <a:t>store</a:t>
            </a:r>
            <a:endParaRPr lang="pl-PL" sz="1100">
              <a:latin typeface="Calibri" pitchFamily="34" charset="0"/>
            </a:endParaRPr>
          </a:p>
        </p:txBody>
      </p:sp>
      <p:sp>
        <p:nvSpPr>
          <p:cNvPr id="265" name="pole tekstowe 303"/>
          <p:cNvSpPr txBox="1">
            <a:spLocks noChangeArrowheads="1"/>
          </p:cNvSpPr>
          <p:nvPr/>
        </p:nvSpPr>
        <p:spPr bwMode="auto">
          <a:xfrm>
            <a:off x="4715999" y="6417569"/>
            <a:ext cx="4015397" cy="253033"/>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Amazon Elastic Compute Cloud (EC2) – European availability zone</a:t>
            </a:r>
            <a:endParaRPr lang="pl-PL" sz="1100">
              <a:latin typeface="Calibri" pitchFamily="34" charset="0"/>
            </a:endParaRPr>
          </a:p>
        </p:txBody>
      </p:sp>
      <p:grpSp>
        <p:nvGrpSpPr>
          <p:cNvPr id="331" name="Grupa 330"/>
          <p:cNvGrpSpPr/>
          <p:nvPr/>
        </p:nvGrpSpPr>
        <p:grpSpPr>
          <a:xfrm>
            <a:off x="7860370" y="850752"/>
            <a:ext cx="914400" cy="1568931"/>
            <a:chOff x="7924800" y="737567"/>
            <a:chExt cx="914400" cy="1568931"/>
          </a:xfrm>
        </p:grpSpPr>
        <p:grpSp>
          <p:nvGrpSpPr>
            <p:cNvPr id="315" name="Grupa 314"/>
            <p:cNvGrpSpPr/>
            <p:nvPr/>
          </p:nvGrpSpPr>
          <p:grpSpPr>
            <a:xfrm>
              <a:off x="7924801" y="737567"/>
              <a:ext cx="914399" cy="422310"/>
              <a:chOff x="7924801" y="737567"/>
              <a:chExt cx="914399" cy="422310"/>
            </a:xfrm>
          </p:grpSpPr>
          <p:pic>
            <p:nvPicPr>
              <p:cNvPr id="313" name="Obraz 312" descr="cpu.png"/>
              <p:cNvPicPr>
                <a:picLocks noChangeAspect="1"/>
              </p:cNvPicPr>
              <p:nvPr/>
            </p:nvPicPr>
            <p:blipFill>
              <a:blip r:embed="rId5" cstate="print"/>
              <a:stretch>
                <a:fillRect/>
              </a:stretch>
            </p:blipFill>
            <p:spPr>
              <a:xfrm>
                <a:off x="7924801" y="816948"/>
                <a:ext cx="263548" cy="263548"/>
              </a:xfrm>
              <a:prstGeom prst="rect">
                <a:avLst/>
              </a:prstGeom>
            </p:spPr>
          </p:pic>
          <p:sp>
            <p:nvSpPr>
              <p:cNvPr id="314" name="pole tekstowe 303"/>
              <p:cNvSpPr txBox="1">
                <a:spLocks noChangeArrowheads="1"/>
              </p:cNvSpPr>
              <p:nvPr/>
            </p:nvSpPr>
            <p:spPr bwMode="auto">
              <a:xfrm>
                <a:off x="8155722" y="737567"/>
                <a:ext cx="683478" cy="422310"/>
              </a:xfrm>
              <a:prstGeom prst="rect">
                <a:avLst/>
              </a:prstGeom>
              <a:noFill/>
              <a:ln w="9525">
                <a:noFill/>
                <a:miter lim="800000"/>
                <a:headEnd/>
                <a:tailEnd/>
              </a:ln>
            </p:spPr>
            <p:txBody>
              <a:bodyPr lIns="82945" tIns="41473" rIns="82945" bIns="41473">
                <a:spAutoFit/>
              </a:bodyPr>
              <a:lstStyle/>
              <a:p>
                <a:pPr algn="ctr"/>
                <a:r>
                  <a:rPr lang="pl-PL" sz="1100" smtClean="0">
                    <a:latin typeface="Calibri" pitchFamily="34" charset="0"/>
                  </a:rPr>
                  <a:t>96 CPU cores</a:t>
                </a:r>
                <a:endParaRPr lang="pl-PL" sz="1100">
                  <a:latin typeface="Calibri" pitchFamily="34" charset="0"/>
                </a:endParaRPr>
              </a:p>
            </p:txBody>
          </p:sp>
        </p:grpSp>
        <p:grpSp>
          <p:nvGrpSpPr>
            <p:cNvPr id="317" name="Grupa 316"/>
            <p:cNvGrpSpPr/>
            <p:nvPr/>
          </p:nvGrpSpPr>
          <p:grpSpPr>
            <a:xfrm>
              <a:off x="7924800" y="1101690"/>
              <a:ext cx="887030" cy="422310"/>
              <a:chOff x="7949848" y="1189677"/>
              <a:chExt cx="887030" cy="422310"/>
            </a:xfrm>
          </p:grpSpPr>
          <p:pic>
            <p:nvPicPr>
              <p:cNvPr id="311" name="Obraz 310" descr="ram.png"/>
              <p:cNvPicPr>
                <a:picLocks noChangeAspect="1"/>
              </p:cNvPicPr>
              <p:nvPr/>
            </p:nvPicPr>
            <p:blipFill>
              <a:blip r:embed="rId6" cstate="print"/>
              <a:stretch>
                <a:fillRect/>
              </a:stretch>
            </p:blipFill>
            <p:spPr>
              <a:xfrm>
                <a:off x="7949848" y="1275103"/>
                <a:ext cx="251458" cy="251458"/>
              </a:xfrm>
              <a:prstGeom prst="rect">
                <a:avLst/>
              </a:prstGeom>
            </p:spPr>
          </p:pic>
          <p:sp>
            <p:nvSpPr>
              <p:cNvPr id="316" name="pole tekstowe 303"/>
              <p:cNvSpPr txBox="1">
                <a:spLocks noChangeArrowheads="1"/>
              </p:cNvSpPr>
              <p:nvPr/>
            </p:nvSpPr>
            <p:spPr bwMode="auto">
              <a:xfrm>
                <a:off x="8153400" y="1189677"/>
                <a:ext cx="683478" cy="422310"/>
              </a:xfrm>
              <a:prstGeom prst="rect">
                <a:avLst/>
              </a:prstGeom>
              <a:noFill/>
              <a:ln w="9525">
                <a:noFill/>
                <a:miter lim="800000"/>
                <a:headEnd/>
                <a:tailEnd/>
              </a:ln>
            </p:spPr>
            <p:txBody>
              <a:bodyPr lIns="82945" tIns="41473" rIns="82945" bIns="41473">
                <a:spAutoFit/>
              </a:bodyPr>
              <a:lstStyle/>
              <a:p>
                <a:pPr algn="ctr"/>
                <a:r>
                  <a:rPr lang="pl-PL" sz="1100" smtClean="0">
                    <a:latin typeface="Calibri" pitchFamily="34" charset="0"/>
                  </a:rPr>
                  <a:t>184 GB</a:t>
                </a:r>
              </a:p>
              <a:p>
                <a:pPr algn="ctr"/>
                <a:r>
                  <a:rPr lang="pl-PL" sz="1100" smtClean="0">
                    <a:latin typeface="Calibri" pitchFamily="34" charset="0"/>
                  </a:rPr>
                  <a:t>RAM</a:t>
                </a:r>
                <a:endParaRPr lang="pl-PL" sz="1100">
                  <a:latin typeface="Calibri" pitchFamily="34" charset="0"/>
                </a:endParaRPr>
              </a:p>
            </p:txBody>
          </p:sp>
        </p:grpSp>
        <p:grpSp>
          <p:nvGrpSpPr>
            <p:cNvPr id="322" name="Grupa 321"/>
            <p:cNvGrpSpPr/>
            <p:nvPr/>
          </p:nvGrpSpPr>
          <p:grpSpPr>
            <a:xfrm>
              <a:off x="7924800" y="1482690"/>
              <a:ext cx="871027" cy="422310"/>
              <a:chOff x="7968173" y="1678961"/>
              <a:chExt cx="871027" cy="422310"/>
            </a:xfrm>
          </p:grpSpPr>
          <p:sp>
            <p:nvSpPr>
              <p:cNvPr id="320" name="pole tekstowe 303"/>
              <p:cNvSpPr txBox="1">
                <a:spLocks noChangeArrowheads="1"/>
              </p:cNvSpPr>
              <p:nvPr/>
            </p:nvSpPr>
            <p:spPr bwMode="auto">
              <a:xfrm>
                <a:off x="8155722" y="1678961"/>
                <a:ext cx="683478" cy="422310"/>
              </a:xfrm>
              <a:prstGeom prst="rect">
                <a:avLst/>
              </a:prstGeom>
              <a:noFill/>
              <a:ln w="9525">
                <a:noFill/>
                <a:miter lim="800000"/>
                <a:headEnd/>
                <a:tailEnd/>
              </a:ln>
            </p:spPr>
            <p:txBody>
              <a:bodyPr lIns="82945" tIns="41473" rIns="82945" bIns="41473">
                <a:spAutoFit/>
              </a:bodyPr>
              <a:lstStyle/>
              <a:p>
                <a:pPr algn="ctr"/>
                <a:r>
                  <a:rPr lang="pl-PL" sz="1100" smtClean="0">
                    <a:latin typeface="Calibri" pitchFamily="34" charset="0"/>
                  </a:rPr>
                  <a:t>4 TB</a:t>
                </a:r>
              </a:p>
              <a:p>
                <a:pPr algn="ctr"/>
                <a:r>
                  <a:rPr lang="pl-PL" sz="1100" smtClean="0">
                    <a:latin typeface="Calibri" pitchFamily="34" charset="0"/>
                  </a:rPr>
                  <a:t>storage</a:t>
                </a:r>
                <a:endParaRPr lang="pl-PL" sz="1100">
                  <a:latin typeface="Calibri" pitchFamily="34" charset="0"/>
                </a:endParaRPr>
              </a:p>
            </p:txBody>
          </p:sp>
          <p:pic>
            <p:nvPicPr>
              <p:cNvPr id="321" name="Obraz 320" descr="hdd.png"/>
              <p:cNvPicPr>
                <a:picLocks noChangeAspect="1"/>
              </p:cNvPicPr>
              <p:nvPr/>
            </p:nvPicPr>
            <p:blipFill>
              <a:blip r:embed="rId7" cstate="print"/>
              <a:stretch>
                <a:fillRect/>
              </a:stretch>
            </p:blipFill>
            <p:spPr>
              <a:xfrm>
                <a:off x="7968173" y="1773550"/>
                <a:ext cx="233133" cy="233133"/>
              </a:xfrm>
              <a:prstGeom prst="rect">
                <a:avLst/>
              </a:prstGeom>
            </p:spPr>
          </p:pic>
        </p:grpSp>
        <p:grpSp>
          <p:nvGrpSpPr>
            <p:cNvPr id="323" name="Grupa 322"/>
            <p:cNvGrpSpPr/>
            <p:nvPr/>
          </p:nvGrpSpPr>
          <p:grpSpPr>
            <a:xfrm>
              <a:off x="7924800" y="1884188"/>
              <a:ext cx="871027" cy="422310"/>
              <a:chOff x="7968173" y="1678961"/>
              <a:chExt cx="871027" cy="422310"/>
            </a:xfrm>
          </p:grpSpPr>
          <p:sp>
            <p:nvSpPr>
              <p:cNvPr id="324" name="pole tekstowe 303"/>
              <p:cNvSpPr txBox="1">
                <a:spLocks noChangeArrowheads="1"/>
              </p:cNvSpPr>
              <p:nvPr/>
            </p:nvSpPr>
            <p:spPr bwMode="auto">
              <a:xfrm>
                <a:off x="8155722" y="1678961"/>
                <a:ext cx="683478" cy="422310"/>
              </a:xfrm>
              <a:prstGeom prst="rect">
                <a:avLst/>
              </a:prstGeom>
              <a:noFill/>
              <a:ln w="9525">
                <a:noFill/>
                <a:miter lim="800000"/>
                <a:headEnd/>
                <a:tailEnd/>
              </a:ln>
            </p:spPr>
            <p:txBody>
              <a:bodyPr lIns="82945" tIns="41473" rIns="82945" bIns="41473">
                <a:spAutoFit/>
              </a:bodyPr>
              <a:lstStyle/>
              <a:p>
                <a:pPr algn="ctr"/>
                <a:r>
                  <a:rPr lang="pl-PL" sz="1100" smtClean="0">
                    <a:latin typeface="Calibri" pitchFamily="34" charset="0"/>
                  </a:rPr>
                  <a:t>private IP space</a:t>
                </a:r>
                <a:endParaRPr lang="pl-PL" sz="1100">
                  <a:latin typeface="Calibri" pitchFamily="34" charset="0"/>
                </a:endParaRPr>
              </a:p>
            </p:txBody>
          </p:sp>
          <p:pic>
            <p:nvPicPr>
              <p:cNvPr id="325" name="Obraz 324" descr="hdd.png"/>
              <p:cNvPicPr>
                <a:picLocks noChangeAspect="1"/>
              </p:cNvPicPr>
              <p:nvPr/>
            </p:nvPicPr>
            <p:blipFill>
              <a:blip r:embed="rId8" cstate="print"/>
              <a:stretch>
                <a:fillRect/>
              </a:stretch>
            </p:blipFill>
            <p:spPr>
              <a:xfrm>
                <a:off x="7968173" y="1773550"/>
                <a:ext cx="233133" cy="233133"/>
              </a:xfrm>
              <a:prstGeom prst="rect">
                <a:avLst/>
              </a:prstGeom>
            </p:spPr>
          </p:pic>
        </p:grpSp>
      </p:grpSp>
      <p:grpSp>
        <p:nvGrpSpPr>
          <p:cNvPr id="326" name="Grupa 58"/>
          <p:cNvGrpSpPr>
            <a:grpSpLocks/>
          </p:cNvGrpSpPr>
          <p:nvPr/>
        </p:nvGrpSpPr>
        <p:grpSpPr bwMode="auto">
          <a:xfrm>
            <a:off x="5524407" y="3632434"/>
            <a:ext cx="2259763" cy="764720"/>
            <a:chOff x="6514698" y="4563036"/>
            <a:chExt cx="2260015" cy="764724"/>
          </a:xfrm>
        </p:grpSpPr>
        <p:sp>
          <p:nvSpPr>
            <p:cNvPr id="327" name="Prostokąt zaokrąglony 326"/>
            <p:cNvSpPr/>
            <p:nvPr/>
          </p:nvSpPr>
          <p:spPr>
            <a:xfrm>
              <a:off x="6587576" y="4563036"/>
              <a:ext cx="2125677" cy="764724"/>
            </a:xfrm>
            <a:prstGeom prst="roundRect">
              <a:avLst>
                <a:gd name="adj" fmla="val 6523"/>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28" name="Obraz 86" descr="1368547005_server.png"/>
            <p:cNvPicPr>
              <a:picLocks noChangeAspect="1"/>
            </p:cNvPicPr>
            <p:nvPr/>
          </p:nvPicPr>
          <p:blipFill>
            <a:blip r:embed="rId3" cstate="print"/>
            <a:srcRect/>
            <a:stretch>
              <a:fillRect/>
            </a:stretch>
          </p:blipFill>
          <p:spPr bwMode="auto">
            <a:xfrm>
              <a:off x="7479165" y="4581128"/>
              <a:ext cx="365760" cy="365760"/>
            </a:xfrm>
            <a:prstGeom prst="rect">
              <a:avLst/>
            </a:prstGeom>
            <a:noFill/>
            <a:ln w="9525">
              <a:noFill/>
              <a:miter lim="800000"/>
              <a:headEnd/>
              <a:tailEnd/>
            </a:ln>
          </p:spPr>
        </p:pic>
        <p:sp>
          <p:nvSpPr>
            <p:cNvPr id="329" name="pole tekstowe 303"/>
            <p:cNvSpPr txBox="1">
              <a:spLocks noChangeArrowheads="1"/>
            </p:cNvSpPr>
            <p:nvPr/>
          </p:nvSpPr>
          <p:spPr bwMode="auto">
            <a:xfrm>
              <a:off x="6514698" y="4897204"/>
              <a:ext cx="2260015" cy="422312"/>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Worker node w/large resource pool </a:t>
              </a:r>
            </a:p>
            <a:p>
              <a:pPr algn="ctr"/>
              <a:r>
                <a:rPr lang="pl-PL" sz="1100" smtClean="0">
                  <a:latin typeface="Calibri" pitchFamily="34" charset="0"/>
                </a:rPr>
                <a:t>(„fat node”)</a:t>
              </a:r>
              <a:endParaRPr lang="pl-PL" sz="1100">
                <a:latin typeface="Calibri" pitchFamily="34" charset="0"/>
              </a:endParaRPr>
            </a:p>
          </p:txBody>
        </p:sp>
      </p:grpSp>
      <p:grpSp>
        <p:nvGrpSpPr>
          <p:cNvPr id="332" name="Grupa 331"/>
          <p:cNvGrpSpPr/>
          <p:nvPr/>
        </p:nvGrpSpPr>
        <p:grpSpPr>
          <a:xfrm>
            <a:off x="7860370" y="2866060"/>
            <a:ext cx="914400" cy="1568931"/>
            <a:chOff x="7924800" y="737567"/>
            <a:chExt cx="914400" cy="1568931"/>
          </a:xfrm>
        </p:grpSpPr>
        <p:grpSp>
          <p:nvGrpSpPr>
            <p:cNvPr id="333" name="Grupa 314"/>
            <p:cNvGrpSpPr/>
            <p:nvPr/>
          </p:nvGrpSpPr>
          <p:grpSpPr>
            <a:xfrm>
              <a:off x="7924800" y="737567"/>
              <a:ext cx="914400" cy="422310"/>
              <a:chOff x="7924800" y="737567"/>
              <a:chExt cx="914400" cy="422310"/>
            </a:xfrm>
          </p:grpSpPr>
          <p:pic>
            <p:nvPicPr>
              <p:cNvPr id="343" name="Obraz 342" descr="cpu.png"/>
              <p:cNvPicPr>
                <a:picLocks noChangeAspect="1"/>
              </p:cNvPicPr>
              <p:nvPr/>
            </p:nvPicPr>
            <p:blipFill>
              <a:blip r:embed="rId9" cstate="print"/>
              <a:stretch>
                <a:fillRect/>
              </a:stretch>
            </p:blipFill>
            <p:spPr>
              <a:xfrm>
                <a:off x="7924800" y="808354"/>
                <a:ext cx="280737" cy="280737"/>
              </a:xfrm>
              <a:prstGeom prst="rect">
                <a:avLst/>
              </a:prstGeom>
            </p:spPr>
          </p:pic>
          <p:sp>
            <p:nvSpPr>
              <p:cNvPr id="344" name="pole tekstowe 303"/>
              <p:cNvSpPr txBox="1">
                <a:spLocks noChangeArrowheads="1"/>
              </p:cNvSpPr>
              <p:nvPr/>
            </p:nvSpPr>
            <p:spPr bwMode="auto">
              <a:xfrm>
                <a:off x="8155722" y="737567"/>
                <a:ext cx="683478" cy="422310"/>
              </a:xfrm>
              <a:prstGeom prst="rect">
                <a:avLst/>
              </a:prstGeom>
              <a:noFill/>
              <a:ln w="9525">
                <a:noFill/>
                <a:miter lim="800000"/>
                <a:headEnd/>
                <a:tailEnd/>
              </a:ln>
            </p:spPr>
            <p:txBody>
              <a:bodyPr lIns="82945" tIns="41473" rIns="82945" bIns="41473">
                <a:spAutoFit/>
              </a:bodyPr>
              <a:lstStyle/>
              <a:p>
                <a:pPr algn="ctr"/>
                <a:r>
                  <a:rPr lang="pl-PL" sz="1100" smtClean="0">
                    <a:latin typeface="Calibri" pitchFamily="34" charset="0"/>
                  </a:rPr>
                  <a:t>128 CPU cores</a:t>
                </a:r>
                <a:endParaRPr lang="pl-PL" sz="1100">
                  <a:latin typeface="Calibri" pitchFamily="34" charset="0"/>
                </a:endParaRPr>
              </a:p>
            </p:txBody>
          </p:sp>
        </p:grpSp>
        <p:grpSp>
          <p:nvGrpSpPr>
            <p:cNvPr id="334" name="Grupa 316"/>
            <p:cNvGrpSpPr/>
            <p:nvPr/>
          </p:nvGrpSpPr>
          <p:grpSpPr>
            <a:xfrm>
              <a:off x="7924800" y="1101690"/>
              <a:ext cx="887030" cy="422310"/>
              <a:chOff x="7949848" y="1189677"/>
              <a:chExt cx="887030" cy="422310"/>
            </a:xfrm>
          </p:grpSpPr>
          <p:pic>
            <p:nvPicPr>
              <p:cNvPr id="341" name="Obraz 340" descr="ram.png"/>
              <p:cNvPicPr>
                <a:picLocks noChangeAspect="1"/>
              </p:cNvPicPr>
              <p:nvPr/>
            </p:nvPicPr>
            <p:blipFill>
              <a:blip r:embed="rId6" cstate="print"/>
              <a:stretch>
                <a:fillRect/>
              </a:stretch>
            </p:blipFill>
            <p:spPr>
              <a:xfrm>
                <a:off x="7949848" y="1275103"/>
                <a:ext cx="251458" cy="251458"/>
              </a:xfrm>
              <a:prstGeom prst="rect">
                <a:avLst/>
              </a:prstGeom>
            </p:spPr>
          </p:pic>
          <p:sp>
            <p:nvSpPr>
              <p:cNvPr id="342" name="pole tekstowe 303"/>
              <p:cNvSpPr txBox="1">
                <a:spLocks noChangeArrowheads="1"/>
              </p:cNvSpPr>
              <p:nvPr/>
            </p:nvSpPr>
            <p:spPr bwMode="auto">
              <a:xfrm>
                <a:off x="8153400" y="1189677"/>
                <a:ext cx="683478" cy="422310"/>
              </a:xfrm>
              <a:prstGeom prst="rect">
                <a:avLst/>
              </a:prstGeom>
              <a:noFill/>
              <a:ln w="9525">
                <a:noFill/>
                <a:miter lim="800000"/>
                <a:headEnd/>
                <a:tailEnd/>
              </a:ln>
            </p:spPr>
            <p:txBody>
              <a:bodyPr lIns="82945" tIns="41473" rIns="82945" bIns="41473">
                <a:spAutoFit/>
              </a:bodyPr>
              <a:lstStyle/>
              <a:p>
                <a:pPr algn="ctr"/>
                <a:r>
                  <a:rPr lang="pl-PL" sz="1100" smtClean="0">
                    <a:latin typeface="Calibri" pitchFamily="34" charset="0"/>
                  </a:rPr>
                  <a:t>256 GB</a:t>
                </a:r>
              </a:p>
              <a:p>
                <a:pPr algn="ctr"/>
                <a:r>
                  <a:rPr lang="pl-PL" sz="1100" smtClean="0">
                    <a:latin typeface="Calibri" pitchFamily="34" charset="0"/>
                  </a:rPr>
                  <a:t>RAM</a:t>
                </a:r>
                <a:endParaRPr lang="pl-PL" sz="1100">
                  <a:latin typeface="Calibri" pitchFamily="34" charset="0"/>
                </a:endParaRPr>
              </a:p>
            </p:txBody>
          </p:sp>
        </p:grpSp>
        <p:grpSp>
          <p:nvGrpSpPr>
            <p:cNvPr id="335" name="Grupa 321"/>
            <p:cNvGrpSpPr/>
            <p:nvPr/>
          </p:nvGrpSpPr>
          <p:grpSpPr>
            <a:xfrm>
              <a:off x="7924800" y="1482690"/>
              <a:ext cx="871027" cy="422310"/>
              <a:chOff x="7968173" y="1678961"/>
              <a:chExt cx="871027" cy="422310"/>
            </a:xfrm>
          </p:grpSpPr>
          <p:sp>
            <p:nvSpPr>
              <p:cNvPr id="339" name="pole tekstowe 303"/>
              <p:cNvSpPr txBox="1">
                <a:spLocks noChangeArrowheads="1"/>
              </p:cNvSpPr>
              <p:nvPr/>
            </p:nvSpPr>
            <p:spPr bwMode="auto">
              <a:xfrm>
                <a:off x="8155722" y="1678961"/>
                <a:ext cx="683478" cy="422310"/>
              </a:xfrm>
              <a:prstGeom prst="rect">
                <a:avLst/>
              </a:prstGeom>
              <a:noFill/>
              <a:ln w="9525">
                <a:noFill/>
                <a:miter lim="800000"/>
                <a:headEnd/>
                <a:tailEnd/>
              </a:ln>
            </p:spPr>
            <p:txBody>
              <a:bodyPr lIns="82945" tIns="41473" rIns="82945" bIns="41473">
                <a:spAutoFit/>
              </a:bodyPr>
              <a:lstStyle/>
              <a:p>
                <a:pPr algn="ctr"/>
                <a:r>
                  <a:rPr lang="pl-PL" sz="1100" smtClean="0">
                    <a:latin typeface="Calibri" pitchFamily="34" charset="0"/>
                  </a:rPr>
                  <a:t>4 TB</a:t>
                </a:r>
              </a:p>
              <a:p>
                <a:pPr algn="ctr"/>
                <a:r>
                  <a:rPr lang="pl-PL" sz="1100" smtClean="0">
                    <a:latin typeface="Calibri" pitchFamily="34" charset="0"/>
                  </a:rPr>
                  <a:t>storage</a:t>
                </a:r>
                <a:endParaRPr lang="pl-PL" sz="1100">
                  <a:latin typeface="Calibri" pitchFamily="34" charset="0"/>
                </a:endParaRPr>
              </a:p>
            </p:txBody>
          </p:sp>
          <p:pic>
            <p:nvPicPr>
              <p:cNvPr id="340" name="Obraz 339" descr="hdd.png"/>
              <p:cNvPicPr>
                <a:picLocks noChangeAspect="1"/>
              </p:cNvPicPr>
              <p:nvPr/>
            </p:nvPicPr>
            <p:blipFill>
              <a:blip r:embed="rId7" cstate="print"/>
              <a:stretch>
                <a:fillRect/>
              </a:stretch>
            </p:blipFill>
            <p:spPr>
              <a:xfrm>
                <a:off x="7968173" y="1773550"/>
                <a:ext cx="233133" cy="233133"/>
              </a:xfrm>
              <a:prstGeom prst="rect">
                <a:avLst/>
              </a:prstGeom>
            </p:spPr>
          </p:pic>
        </p:grpSp>
        <p:grpSp>
          <p:nvGrpSpPr>
            <p:cNvPr id="336" name="Grupa 322"/>
            <p:cNvGrpSpPr/>
            <p:nvPr/>
          </p:nvGrpSpPr>
          <p:grpSpPr>
            <a:xfrm>
              <a:off x="7924800" y="1884188"/>
              <a:ext cx="871027" cy="422310"/>
              <a:chOff x="7968173" y="1678961"/>
              <a:chExt cx="871027" cy="422310"/>
            </a:xfrm>
          </p:grpSpPr>
          <p:sp>
            <p:nvSpPr>
              <p:cNvPr id="337" name="pole tekstowe 303"/>
              <p:cNvSpPr txBox="1">
                <a:spLocks noChangeArrowheads="1"/>
              </p:cNvSpPr>
              <p:nvPr/>
            </p:nvSpPr>
            <p:spPr bwMode="auto">
              <a:xfrm>
                <a:off x="8155722" y="1678961"/>
                <a:ext cx="683478" cy="422310"/>
              </a:xfrm>
              <a:prstGeom prst="rect">
                <a:avLst/>
              </a:prstGeom>
              <a:noFill/>
              <a:ln w="9525">
                <a:noFill/>
                <a:miter lim="800000"/>
                <a:headEnd/>
                <a:tailEnd/>
              </a:ln>
            </p:spPr>
            <p:txBody>
              <a:bodyPr lIns="82945" tIns="41473" rIns="82945" bIns="41473">
                <a:spAutoFit/>
              </a:bodyPr>
              <a:lstStyle/>
              <a:p>
                <a:pPr algn="ctr"/>
                <a:r>
                  <a:rPr lang="pl-PL" sz="1100" smtClean="0">
                    <a:latin typeface="Calibri" pitchFamily="34" charset="0"/>
                  </a:rPr>
                  <a:t>private IP space</a:t>
                </a:r>
                <a:endParaRPr lang="pl-PL" sz="1100">
                  <a:latin typeface="Calibri" pitchFamily="34" charset="0"/>
                </a:endParaRPr>
              </a:p>
            </p:txBody>
          </p:sp>
          <p:pic>
            <p:nvPicPr>
              <p:cNvPr id="338" name="Obraz 337" descr="hdd.png"/>
              <p:cNvPicPr>
                <a:picLocks noChangeAspect="1"/>
              </p:cNvPicPr>
              <p:nvPr/>
            </p:nvPicPr>
            <p:blipFill>
              <a:blip r:embed="rId8" cstate="print"/>
              <a:stretch>
                <a:fillRect/>
              </a:stretch>
            </p:blipFill>
            <p:spPr>
              <a:xfrm>
                <a:off x="7968173" y="1773550"/>
                <a:ext cx="233133" cy="233133"/>
              </a:xfrm>
              <a:prstGeom prst="rect">
                <a:avLst/>
              </a:prstGeom>
            </p:spPr>
          </p:pic>
        </p:grpSp>
      </p:grpSp>
      <p:grpSp>
        <p:nvGrpSpPr>
          <p:cNvPr id="452" name="Grupa 451"/>
          <p:cNvGrpSpPr/>
          <p:nvPr/>
        </p:nvGrpSpPr>
        <p:grpSpPr>
          <a:xfrm>
            <a:off x="5508000" y="4833393"/>
            <a:ext cx="1971370" cy="765439"/>
            <a:chOff x="5572430" y="4757193"/>
            <a:chExt cx="1971370" cy="765439"/>
          </a:xfrm>
        </p:grpSpPr>
        <p:grpSp>
          <p:nvGrpSpPr>
            <p:cNvPr id="242" name="Grupa 58"/>
            <p:cNvGrpSpPr>
              <a:grpSpLocks/>
            </p:cNvGrpSpPr>
            <p:nvPr/>
          </p:nvGrpSpPr>
          <p:grpSpPr bwMode="auto">
            <a:xfrm>
              <a:off x="5572430" y="4757193"/>
              <a:ext cx="683478" cy="765439"/>
              <a:chOff x="6498287" y="4563035"/>
              <a:chExt cx="683554" cy="765443"/>
            </a:xfrm>
          </p:grpSpPr>
          <p:sp>
            <p:nvSpPr>
              <p:cNvPr id="305" name="Prostokąt zaokrąglony 304"/>
              <p:cNvSpPr/>
              <p:nvPr/>
            </p:nvSpPr>
            <p:spPr>
              <a:xfrm>
                <a:off x="6587577" y="4563036"/>
                <a:ext cx="505497" cy="764724"/>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06" name="Obraz 86" descr="1368547005_server.png"/>
              <p:cNvPicPr>
                <a:picLocks noChangeAspect="1"/>
              </p:cNvPicPr>
              <p:nvPr/>
            </p:nvPicPr>
            <p:blipFill>
              <a:blip r:embed="rId3" cstate="print"/>
              <a:srcRect/>
              <a:stretch>
                <a:fillRect/>
              </a:stretch>
            </p:blipFill>
            <p:spPr bwMode="auto">
              <a:xfrm>
                <a:off x="6660232" y="4581128"/>
                <a:ext cx="365760" cy="365760"/>
              </a:xfrm>
              <a:prstGeom prst="rect">
                <a:avLst/>
              </a:prstGeom>
              <a:noFill/>
              <a:ln w="9525">
                <a:noFill/>
                <a:miter lim="800000"/>
                <a:headEnd/>
                <a:tailEnd/>
              </a:ln>
            </p:spPr>
          </p:pic>
          <p:sp>
            <p:nvSpPr>
              <p:cNvPr id="307"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grpSp>
          <p:nvGrpSpPr>
            <p:cNvPr id="347" name="Grupa 346"/>
            <p:cNvGrpSpPr/>
            <p:nvPr/>
          </p:nvGrpSpPr>
          <p:grpSpPr>
            <a:xfrm>
              <a:off x="6236270" y="4758633"/>
              <a:ext cx="505440" cy="349632"/>
              <a:chOff x="6236270" y="4758633"/>
              <a:chExt cx="505440" cy="349632"/>
            </a:xfrm>
          </p:grpSpPr>
          <p:sp>
            <p:nvSpPr>
              <p:cNvPr id="345" name="Prostokąt zaokrąglony 344"/>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46" name="Obraz 86" descr="1368547005_server.png"/>
              <p:cNvPicPr>
                <a:picLocks noChangeAspect="1"/>
              </p:cNvPicPr>
              <p:nvPr/>
            </p:nvPicPr>
            <p:blipFill>
              <a:blip r:embed="rId3"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351" name="Grupa 350"/>
            <p:cNvGrpSpPr/>
            <p:nvPr/>
          </p:nvGrpSpPr>
          <p:grpSpPr>
            <a:xfrm>
              <a:off x="6236270" y="5173000"/>
              <a:ext cx="505440" cy="349632"/>
              <a:chOff x="6236270" y="4758633"/>
              <a:chExt cx="505440" cy="349632"/>
            </a:xfrm>
          </p:grpSpPr>
          <p:sp>
            <p:nvSpPr>
              <p:cNvPr id="352" name="Prostokąt zaokrąglony 351"/>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53" name="Obraz 86" descr="1368547005_server.png"/>
              <p:cNvPicPr>
                <a:picLocks noChangeAspect="1"/>
              </p:cNvPicPr>
              <p:nvPr/>
            </p:nvPicPr>
            <p:blipFill>
              <a:blip r:embed="rId3"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357" name="Grupa 356"/>
            <p:cNvGrpSpPr/>
            <p:nvPr/>
          </p:nvGrpSpPr>
          <p:grpSpPr>
            <a:xfrm>
              <a:off x="6814733" y="4758003"/>
              <a:ext cx="195667" cy="142860"/>
              <a:chOff x="6236270" y="4758633"/>
              <a:chExt cx="505440" cy="349632"/>
            </a:xfrm>
          </p:grpSpPr>
          <p:sp>
            <p:nvSpPr>
              <p:cNvPr id="358" name="Prostokąt zaokrąglony 357"/>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59" name="Obraz 86" descr="1368547005_server.png"/>
              <p:cNvPicPr>
                <a:picLocks noChangeAspect="1"/>
              </p:cNvPicPr>
              <p:nvPr/>
            </p:nvPicPr>
            <p:blipFill>
              <a:blip r:embed="rId10"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363" name="Grupa 362"/>
            <p:cNvGrpSpPr/>
            <p:nvPr/>
          </p:nvGrpSpPr>
          <p:grpSpPr>
            <a:xfrm>
              <a:off x="6814733" y="4964201"/>
              <a:ext cx="195667" cy="142860"/>
              <a:chOff x="6236270" y="4758633"/>
              <a:chExt cx="505440" cy="349632"/>
            </a:xfrm>
          </p:grpSpPr>
          <p:sp>
            <p:nvSpPr>
              <p:cNvPr id="364" name="Prostokąt zaokrąglony 363"/>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65" name="Obraz 86" descr="1368547005_server.png"/>
              <p:cNvPicPr>
                <a:picLocks noChangeAspect="1"/>
              </p:cNvPicPr>
              <p:nvPr/>
            </p:nvPicPr>
            <p:blipFill>
              <a:blip r:embed="rId10"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369" name="Grupa 368"/>
            <p:cNvGrpSpPr/>
            <p:nvPr/>
          </p:nvGrpSpPr>
          <p:grpSpPr>
            <a:xfrm>
              <a:off x="6814733" y="5170399"/>
              <a:ext cx="195667" cy="142860"/>
              <a:chOff x="6236270" y="4758633"/>
              <a:chExt cx="505440" cy="349632"/>
            </a:xfrm>
          </p:grpSpPr>
          <p:sp>
            <p:nvSpPr>
              <p:cNvPr id="370" name="Prostokąt zaokrąglony 369"/>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71" name="Obraz 86" descr="1368547005_server.png"/>
              <p:cNvPicPr>
                <a:picLocks noChangeAspect="1"/>
              </p:cNvPicPr>
              <p:nvPr/>
            </p:nvPicPr>
            <p:blipFill>
              <a:blip r:embed="rId10"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375" name="Grupa 374"/>
            <p:cNvGrpSpPr/>
            <p:nvPr/>
          </p:nvGrpSpPr>
          <p:grpSpPr>
            <a:xfrm>
              <a:off x="6814733" y="5376597"/>
              <a:ext cx="195667" cy="142860"/>
              <a:chOff x="6236270" y="4758633"/>
              <a:chExt cx="505440" cy="349632"/>
            </a:xfrm>
          </p:grpSpPr>
          <p:sp>
            <p:nvSpPr>
              <p:cNvPr id="376" name="Prostokąt zaokrąglony 375"/>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77" name="Obraz 86" descr="1368547005_server.png"/>
              <p:cNvPicPr>
                <a:picLocks noChangeAspect="1"/>
              </p:cNvPicPr>
              <p:nvPr/>
            </p:nvPicPr>
            <p:blipFill>
              <a:blip r:embed="rId10"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378" name="Grupa 377"/>
            <p:cNvGrpSpPr/>
            <p:nvPr/>
          </p:nvGrpSpPr>
          <p:grpSpPr>
            <a:xfrm>
              <a:off x="7086600" y="4758003"/>
              <a:ext cx="195667" cy="142860"/>
              <a:chOff x="6236270" y="4758633"/>
              <a:chExt cx="505440" cy="349632"/>
            </a:xfrm>
          </p:grpSpPr>
          <p:sp>
            <p:nvSpPr>
              <p:cNvPr id="379" name="Prostokąt zaokrąglony 378"/>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80" name="Obraz 86" descr="1368547005_server.png"/>
              <p:cNvPicPr>
                <a:picLocks noChangeAspect="1"/>
              </p:cNvPicPr>
              <p:nvPr/>
            </p:nvPicPr>
            <p:blipFill>
              <a:blip r:embed="rId10"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381" name="Grupa 380"/>
            <p:cNvGrpSpPr/>
            <p:nvPr/>
          </p:nvGrpSpPr>
          <p:grpSpPr>
            <a:xfrm>
              <a:off x="7086600" y="4964201"/>
              <a:ext cx="195667" cy="142860"/>
              <a:chOff x="6236270" y="4758633"/>
              <a:chExt cx="505440" cy="349632"/>
            </a:xfrm>
          </p:grpSpPr>
          <p:sp>
            <p:nvSpPr>
              <p:cNvPr id="382" name="Prostokąt zaokrąglony 381"/>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83" name="Obraz 86" descr="1368547005_server.png"/>
              <p:cNvPicPr>
                <a:picLocks noChangeAspect="1"/>
              </p:cNvPicPr>
              <p:nvPr/>
            </p:nvPicPr>
            <p:blipFill>
              <a:blip r:embed="rId10"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385" name="Grupa 384"/>
            <p:cNvGrpSpPr/>
            <p:nvPr/>
          </p:nvGrpSpPr>
          <p:grpSpPr>
            <a:xfrm>
              <a:off x="7086600" y="5170399"/>
              <a:ext cx="195667" cy="142860"/>
              <a:chOff x="6236270" y="4758633"/>
              <a:chExt cx="505440" cy="349632"/>
            </a:xfrm>
          </p:grpSpPr>
          <p:sp>
            <p:nvSpPr>
              <p:cNvPr id="386" name="Prostokąt zaokrąglony 385"/>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93" name="Obraz 86" descr="1368547005_server.png"/>
              <p:cNvPicPr>
                <a:picLocks noChangeAspect="1"/>
              </p:cNvPicPr>
              <p:nvPr/>
            </p:nvPicPr>
            <p:blipFill>
              <a:blip r:embed="rId10"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394" name="Grupa 393"/>
            <p:cNvGrpSpPr/>
            <p:nvPr/>
          </p:nvGrpSpPr>
          <p:grpSpPr>
            <a:xfrm>
              <a:off x="7086600" y="5376597"/>
              <a:ext cx="195667" cy="142860"/>
              <a:chOff x="6236270" y="4758633"/>
              <a:chExt cx="505440" cy="349632"/>
            </a:xfrm>
          </p:grpSpPr>
          <p:sp>
            <p:nvSpPr>
              <p:cNvPr id="395" name="Prostokąt zaokrąglony 394"/>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96" name="Obraz 86" descr="1368547005_server.png"/>
              <p:cNvPicPr>
                <a:picLocks noChangeAspect="1"/>
              </p:cNvPicPr>
              <p:nvPr/>
            </p:nvPicPr>
            <p:blipFill>
              <a:blip r:embed="rId10"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397" name="Grupa 396"/>
            <p:cNvGrpSpPr/>
            <p:nvPr/>
          </p:nvGrpSpPr>
          <p:grpSpPr>
            <a:xfrm>
              <a:off x="7348133" y="4758003"/>
              <a:ext cx="195667" cy="142860"/>
              <a:chOff x="6236270" y="4758633"/>
              <a:chExt cx="505440" cy="349632"/>
            </a:xfrm>
          </p:grpSpPr>
          <p:sp>
            <p:nvSpPr>
              <p:cNvPr id="398" name="Prostokąt zaokrąglony 397"/>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99" name="Obraz 86" descr="1368547005_server.png"/>
              <p:cNvPicPr>
                <a:picLocks noChangeAspect="1"/>
              </p:cNvPicPr>
              <p:nvPr/>
            </p:nvPicPr>
            <p:blipFill>
              <a:blip r:embed="rId10"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400" name="Grupa 399"/>
            <p:cNvGrpSpPr/>
            <p:nvPr/>
          </p:nvGrpSpPr>
          <p:grpSpPr>
            <a:xfrm>
              <a:off x="7348133" y="4964201"/>
              <a:ext cx="195667" cy="142860"/>
              <a:chOff x="6236270" y="4758633"/>
              <a:chExt cx="505440" cy="349632"/>
            </a:xfrm>
          </p:grpSpPr>
          <p:sp>
            <p:nvSpPr>
              <p:cNvPr id="425" name="Prostokąt zaokrąglony 424"/>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26" name="Obraz 86" descr="1368547005_server.png"/>
              <p:cNvPicPr>
                <a:picLocks noChangeAspect="1"/>
              </p:cNvPicPr>
              <p:nvPr/>
            </p:nvPicPr>
            <p:blipFill>
              <a:blip r:embed="rId10"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428" name="Grupa 427"/>
            <p:cNvGrpSpPr/>
            <p:nvPr/>
          </p:nvGrpSpPr>
          <p:grpSpPr>
            <a:xfrm>
              <a:off x="7348133" y="5170399"/>
              <a:ext cx="195667" cy="142860"/>
              <a:chOff x="6236270" y="4758633"/>
              <a:chExt cx="505440" cy="349632"/>
            </a:xfrm>
          </p:grpSpPr>
          <p:sp>
            <p:nvSpPr>
              <p:cNvPr id="432" name="Prostokąt zaokrąglony 431"/>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36" name="Obraz 86" descr="1368547005_server.png"/>
              <p:cNvPicPr>
                <a:picLocks noChangeAspect="1"/>
              </p:cNvPicPr>
              <p:nvPr/>
            </p:nvPicPr>
            <p:blipFill>
              <a:blip r:embed="rId10"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440" name="Grupa 439"/>
            <p:cNvGrpSpPr/>
            <p:nvPr/>
          </p:nvGrpSpPr>
          <p:grpSpPr>
            <a:xfrm>
              <a:off x="7348133" y="5376597"/>
              <a:ext cx="195667" cy="142860"/>
              <a:chOff x="6236270" y="4758633"/>
              <a:chExt cx="505440" cy="349632"/>
            </a:xfrm>
          </p:grpSpPr>
          <p:sp>
            <p:nvSpPr>
              <p:cNvPr id="445" name="Prostokąt zaokrąglony 444"/>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46" name="Obraz 86" descr="1368547005_server.png"/>
              <p:cNvPicPr>
                <a:picLocks noChangeAspect="1"/>
              </p:cNvPicPr>
              <p:nvPr/>
            </p:nvPicPr>
            <p:blipFill>
              <a:blip r:embed="rId10" cstate="print"/>
              <a:srcRect/>
              <a:stretch>
                <a:fillRect/>
              </a:stretch>
            </p:blipFill>
            <p:spPr bwMode="auto">
              <a:xfrm>
                <a:off x="6364705" y="4793498"/>
                <a:ext cx="255527" cy="255554"/>
              </a:xfrm>
              <a:prstGeom prst="rect">
                <a:avLst/>
              </a:prstGeom>
              <a:noFill/>
              <a:ln w="9525">
                <a:noFill/>
                <a:miter lim="800000"/>
                <a:headEnd/>
                <a:tailEnd/>
              </a:ln>
            </p:spPr>
          </p:pic>
        </p:grpSp>
      </p:grpSp>
      <p:sp>
        <p:nvSpPr>
          <p:cNvPr id="447" name="Elipsa 446"/>
          <p:cNvSpPr/>
          <p:nvPr/>
        </p:nvSpPr>
        <p:spPr>
          <a:xfrm>
            <a:off x="7586051" y="5508281"/>
            <a:ext cx="45719" cy="4571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 name="Elipsa 447"/>
          <p:cNvSpPr/>
          <p:nvPr/>
        </p:nvSpPr>
        <p:spPr>
          <a:xfrm>
            <a:off x="7586051" y="5623562"/>
            <a:ext cx="45719" cy="4571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Elipsa 448"/>
          <p:cNvSpPr/>
          <p:nvPr/>
        </p:nvSpPr>
        <p:spPr>
          <a:xfrm>
            <a:off x="7586051" y="5745481"/>
            <a:ext cx="45719" cy="4571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Nawias klamrowy otwierający 450"/>
          <p:cNvSpPr/>
          <p:nvPr/>
        </p:nvSpPr>
        <p:spPr bwMode="auto">
          <a:xfrm>
            <a:off x="5399478" y="4845437"/>
            <a:ext cx="151199" cy="1555363"/>
          </a:xfrm>
          <a:prstGeom prst="leftBrace">
            <a:avLst>
              <a:gd name="adj1" fmla="val 8333"/>
              <a:gd name="adj2" fmla="val 12130"/>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nvGrpSpPr>
          <p:cNvPr id="453" name="Grupa 452"/>
          <p:cNvGrpSpPr/>
          <p:nvPr/>
        </p:nvGrpSpPr>
        <p:grpSpPr>
          <a:xfrm>
            <a:off x="5514453" y="5652130"/>
            <a:ext cx="1971370" cy="765439"/>
            <a:chOff x="5572430" y="4757193"/>
            <a:chExt cx="1971370" cy="765439"/>
          </a:xfrm>
        </p:grpSpPr>
        <p:grpSp>
          <p:nvGrpSpPr>
            <p:cNvPr id="454" name="Grupa 58"/>
            <p:cNvGrpSpPr>
              <a:grpSpLocks/>
            </p:cNvGrpSpPr>
            <p:nvPr/>
          </p:nvGrpSpPr>
          <p:grpSpPr bwMode="auto">
            <a:xfrm>
              <a:off x="5572430" y="4757193"/>
              <a:ext cx="683478" cy="765439"/>
              <a:chOff x="6498287" y="4563035"/>
              <a:chExt cx="683554" cy="765443"/>
            </a:xfrm>
          </p:grpSpPr>
          <p:sp>
            <p:nvSpPr>
              <p:cNvPr id="535" name="Prostokąt zaokrąglony 534"/>
              <p:cNvSpPr/>
              <p:nvPr/>
            </p:nvSpPr>
            <p:spPr>
              <a:xfrm>
                <a:off x="6587577" y="4563036"/>
                <a:ext cx="505497" cy="764724"/>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36" name="Obraz 86" descr="1368547005_server.png"/>
              <p:cNvPicPr>
                <a:picLocks noChangeAspect="1"/>
              </p:cNvPicPr>
              <p:nvPr/>
            </p:nvPicPr>
            <p:blipFill>
              <a:blip r:embed="rId3" cstate="print"/>
              <a:srcRect/>
              <a:stretch>
                <a:fillRect/>
              </a:stretch>
            </p:blipFill>
            <p:spPr bwMode="auto">
              <a:xfrm>
                <a:off x="6660232" y="4581128"/>
                <a:ext cx="365760" cy="365760"/>
              </a:xfrm>
              <a:prstGeom prst="rect">
                <a:avLst/>
              </a:prstGeom>
              <a:noFill/>
              <a:ln w="9525">
                <a:noFill/>
                <a:miter lim="800000"/>
                <a:headEnd/>
                <a:tailEnd/>
              </a:ln>
            </p:spPr>
          </p:pic>
          <p:sp>
            <p:nvSpPr>
              <p:cNvPr id="537"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grpSp>
          <p:nvGrpSpPr>
            <p:cNvPr id="458" name="Grupa 346"/>
            <p:cNvGrpSpPr/>
            <p:nvPr/>
          </p:nvGrpSpPr>
          <p:grpSpPr>
            <a:xfrm>
              <a:off x="6236270" y="4758633"/>
              <a:ext cx="505440" cy="349632"/>
              <a:chOff x="6236270" y="4758633"/>
              <a:chExt cx="505440" cy="349632"/>
            </a:xfrm>
          </p:grpSpPr>
          <p:sp>
            <p:nvSpPr>
              <p:cNvPr id="533" name="Prostokąt zaokrąglony 532"/>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34" name="Obraz 86" descr="1368547005_server.png"/>
              <p:cNvPicPr>
                <a:picLocks noChangeAspect="1"/>
              </p:cNvPicPr>
              <p:nvPr/>
            </p:nvPicPr>
            <p:blipFill>
              <a:blip r:embed="rId3"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462" name="Grupa 350"/>
            <p:cNvGrpSpPr/>
            <p:nvPr/>
          </p:nvGrpSpPr>
          <p:grpSpPr>
            <a:xfrm>
              <a:off x="6236270" y="5173000"/>
              <a:ext cx="505440" cy="349632"/>
              <a:chOff x="6236270" y="4758633"/>
              <a:chExt cx="505440" cy="349632"/>
            </a:xfrm>
          </p:grpSpPr>
          <p:sp>
            <p:nvSpPr>
              <p:cNvPr id="531" name="Prostokąt zaokrąglony 530"/>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32" name="Obraz 86" descr="1368547005_server.png"/>
              <p:cNvPicPr>
                <a:picLocks noChangeAspect="1"/>
              </p:cNvPicPr>
              <p:nvPr/>
            </p:nvPicPr>
            <p:blipFill>
              <a:blip r:embed="rId3"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466" name="Grupa 356"/>
            <p:cNvGrpSpPr/>
            <p:nvPr/>
          </p:nvGrpSpPr>
          <p:grpSpPr>
            <a:xfrm>
              <a:off x="6814733" y="4758003"/>
              <a:ext cx="195667" cy="142860"/>
              <a:chOff x="6236270" y="4758633"/>
              <a:chExt cx="505440" cy="349632"/>
            </a:xfrm>
          </p:grpSpPr>
          <p:sp>
            <p:nvSpPr>
              <p:cNvPr id="529" name="Prostokąt zaokrąglony 528"/>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30" name="Obraz 86" descr="1368547005_server.png"/>
              <p:cNvPicPr>
                <a:picLocks noChangeAspect="1"/>
              </p:cNvPicPr>
              <p:nvPr/>
            </p:nvPicPr>
            <p:blipFill>
              <a:blip r:embed="rId10"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470" name="Grupa 362"/>
            <p:cNvGrpSpPr/>
            <p:nvPr/>
          </p:nvGrpSpPr>
          <p:grpSpPr>
            <a:xfrm>
              <a:off x="6814733" y="4964201"/>
              <a:ext cx="195667" cy="142860"/>
              <a:chOff x="6236270" y="4758633"/>
              <a:chExt cx="505440" cy="349632"/>
            </a:xfrm>
          </p:grpSpPr>
          <p:sp>
            <p:nvSpPr>
              <p:cNvPr id="527" name="Prostokąt zaokrąglony 526"/>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28" name="Obraz 86" descr="1368547005_server.png"/>
              <p:cNvPicPr>
                <a:picLocks noChangeAspect="1"/>
              </p:cNvPicPr>
              <p:nvPr/>
            </p:nvPicPr>
            <p:blipFill>
              <a:blip r:embed="rId10"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472" name="Grupa 368"/>
            <p:cNvGrpSpPr/>
            <p:nvPr/>
          </p:nvGrpSpPr>
          <p:grpSpPr>
            <a:xfrm>
              <a:off x="6814733" y="5170399"/>
              <a:ext cx="195667" cy="142860"/>
              <a:chOff x="6236270" y="4758633"/>
              <a:chExt cx="505440" cy="349632"/>
            </a:xfrm>
          </p:grpSpPr>
          <p:sp>
            <p:nvSpPr>
              <p:cNvPr id="525" name="Prostokąt zaokrąglony 524"/>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26" name="Obraz 86" descr="1368547005_server.png"/>
              <p:cNvPicPr>
                <a:picLocks noChangeAspect="1"/>
              </p:cNvPicPr>
              <p:nvPr/>
            </p:nvPicPr>
            <p:blipFill>
              <a:blip r:embed="rId10"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477" name="Grupa 374"/>
            <p:cNvGrpSpPr/>
            <p:nvPr/>
          </p:nvGrpSpPr>
          <p:grpSpPr>
            <a:xfrm>
              <a:off x="6814733" y="5376597"/>
              <a:ext cx="195667" cy="142860"/>
              <a:chOff x="6236270" y="4758633"/>
              <a:chExt cx="505440" cy="349632"/>
            </a:xfrm>
          </p:grpSpPr>
          <p:sp>
            <p:nvSpPr>
              <p:cNvPr id="522" name="Prostokąt zaokrąglony 521"/>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23" name="Obraz 86" descr="1368547005_server.png"/>
              <p:cNvPicPr>
                <a:picLocks noChangeAspect="1"/>
              </p:cNvPicPr>
              <p:nvPr/>
            </p:nvPicPr>
            <p:blipFill>
              <a:blip r:embed="rId10"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478" name="Grupa 377"/>
            <p:cNvGrpSpPr/>
            <p:nvPr/>
          </p:nvGrpSpPr>
          <p:grpSpPr>
            <a:xfrm>
              <a:off x="7086600" y="4758003"/>
              <a:ext cx="195667" cy="142860"/>
              <a:chOff x="6236270" y="4758633"/>
              <a:chExt cx="505440" cy="349632"/>
            </a:xfrm>
          </p:grpSpPr>
          <p:sp>
            <p:nvSpPr>
              <p:cNvPr id="517" name="Prostokąt zaokrąglony 516"/>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19" name="Obraz 86" descr="1368547005_server.png"/>
              <p:cNvPicPr>
                <a:picLocks noChangeAspect="1"/>
              </p:cNvPicPr>
              <p:nvPr/>
            </p:nvPicPr>
            <p:blipFill>
              <a:blip r:embed="rId10"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479" name="Grupa 380"/>
            <p:cNvGrpSpPr/>
            <p:nvPr/>
          </p:nvGrpSpPr>
          <p:grpSpPr>
            <a:xfrm>
              <a:off x="7086600" y="4964201"/>
              <a:ext cx="195667" cy="142860"/>
              <a:chOff x="6236270" y="4758633"/>
              <a:chExt cx="505440" cy="349632"/>
            </a:xfrm>
          </p:grpSpPr>
          <p:sp>
            <p:nvSpPr>
              <p:cNvPr id="515" name="Prostokąt zaokrąglony 514"/>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16" name="Obraz 86" descr="1368547005_server.png"/>
              <p:cNvPicPr>
                <a:picLocks noChangeAspect="1"/>
              </p:cNvPicPr>
              <p:nvPr/>
            </p:nvPicPr>
            <p:blipFill>
              <a:blip r:embed="rId10"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480" name="Grupa 384"/>
            <p:cNvGrpSpPr/>
            <p:nvPr/>
          </p:nvGrpSpPr>
          <p:grpSpPr>
            <a:xfrm>
              <a:off x="7086600" y="5170399"/>
              <a:ext cx="195667" cy="142860"/>
              <a:chOff x="6236270" y="4758633"/>
              <a:chExt cx="505440" cy="349632"/>
            </a:xfrm>
          </p:grpSpPr>
          <p:sp>
            <p:nvSpPr>
              <p:cNvPr id="512" name="Prostokąt zaokrąglony 511"/>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13" name="Obraz 86" descr="1368547005_server.png"/>
              <p:cNvPicPr>
                <a:picLocks noChangeAspect="1"/>
              </p:cNvPicPr>
              <p:nvPr/>
            </p:nvPicPr>
            <p:blipFill>
              <a:blip r:embed="rId10"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482" name="Grupa 393"/>
            <p:cNvGrpSpPr/>
            <p:nvPr/>
          </p:nvGrpSpPr>
          <p:grpSpPr>
            <a:xfrm>
              <a:off x="7086600" y="5376597"/>
              <a:ext cx="195667" cy="142860"/>
              <a:chOff x="6236270" y="4758633"/>
              <a:chExt cx="505440" cy="349632"/>
            </a:xfrm>
          </p:grpSpPr>
          <p:sp>
            <p:nvSpPr>
              <p:cNvPr id="509" name="Prostokąt zaokrąglony 508"/>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10" name="Obraz 86" descr="1368547005_server.png"/>
              <p:cNvPicPr>
                <a:picLocks noChangeAspect="1"/>
              </p:cNvPicPr>
              <p:nvPr/>
            </p:nvPicPr>
            <p:blipFill>
              <a:blip r:embed="rId10"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483" name="Grupa 396"/>
            <p:cNvGrpSpPr/>
            <p:nvPr/>
          </p:nvGrpSpPr>
          <p:grpSpPr>
            <a:xfrm>
              <a:off x="7348133" y="4758003"/>
              <a:ext cx="195667" cy="142860"/>
              <a:chOff x="6236270" y="4758633"/>
              <a:chExt cx="505440" cy="349632"/>
            </a:xfrm>
          </p:grpSpPr>
          <p:sp>
            <p:nvSpPr>
              <p:cNvPr id="506" name="Prostokąt zaokrąglony 505"/>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07" name="Obraz 86" descr="1368547005_server.png"/>
              <p:cNvPicPr>
                <a:picLocks noChangeAspect="1"/>
              </p:cNvPicPr>
              <p:nvPr/>
            </p:nvPicPr>
            <p:blipFill>
              <a:blip r:embed="rId10"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486" name="Grupa 399"/>
            <p:cNvGrpSpPr/>
            <p:nvPr/>
          </p:nvGrpSpPr>
          <p:grpSpPr>
            <a:xfrm>
              <a:off x="7348133" y="4964201"/>
              <a:ext cx="195667" cy="142860"/>
              <a:chOff x="6236270" y="4758633"/>
              <a:chExt cx="505440" cy="349632"/>
            </a:xfrm>
          </p:grpSpPr>
          <p:sp>
            <p:nvSpPr>
              <p:cNvPr id="502" name="Prostokąt zaokrąglony 501"/>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05" name="Obraz 86" descr="1368547005_server.png"/>
              <p:cNvPicPr>
                <a:picLocks noChangeAspect="1"/>
              </p:cNvPicPr>
              <p:nvPr/>
            </p:nvPicPr>
            <p:blipFill>
              <a:blip r:embed="rId10"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487" name="Grupa 427"/>
            <p:cNvGrpSpPr/>
            <p:nvPr/>
          </p:nvGrpSpPr>
          <p:grpSpPr>
            <a:xfrm>
              <a:off x="7348133" y="5170399"/>
              <a:ext cx="195667" cy="142860"/>
              <a:chOff x="6236270" y="4758633"/>
              <a:chExt cx="505440" cy="349632"/>
            </a:xfrm>
          </p:grpSpPr>
          <p:sp>
            <p:nvSpPr>
              <p:cNvPr id="499" name="Prostokąt zaokrąglony 498"/>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00" name="Obraz 86" descr="1368547005_server.png"/>
              <p:cNvPicPr>
                <a:picLocks noChangeAspect="1"/>
              </p:cNvPicPr>
              <p:nvPr/>
            </p:nvPicPr>
            <p:blipFill>
              <a:blip r:embed="rId10"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490" name="Grupa 439"/>
            <p:cNvGrpSpPr/>
            <p:nvPr/>
          </p:nvGrpSpPr>
          <p:grpSpPr>
            <a:xfrm>
              <a:off x="7348133" y="5376597"/>
              <a:ext cx="195667" cy="142860"/>
              <a:chOff x="6236270" y="4758633"/>
              <a:chExt cx="505440" cy="349632"/>
            </a:xfrm>
          </p:grpSpPr>
          <p:sp>
            <p:nvSpPr>
              <p:cNvPr id="495" name="Prostokąt zaokrąglony 494"/>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97" name="Obraz 86" descr="1368547005_server.png"/>
              <p:cNvPicPr>
                <a:picLocks noChangeAspect="1"/>
              </p:cNvPicPr>
              <p:nvPr/>
            </p:nvPicPr>
            <p:blipFill>
              <a:blip r:embed="rId10" cstate="print"/>
              <a:srcRect/>
              <a:stretch>
                <a:fillRect/>
              </a:stretch>
            </p:blipFill>
            <p:spPr bwMode="auto">
              <a:xfrm>
                <a:off x="6364705" y="4793498"/>
                <a:ext cx="255527" cy="255554"/>
              </a:xfrm>
              <a:prstGeom prst="rect">
                <a:avLst/>
              </a:prstGeom>
              <a:noFill/>
              <a:ln w="9525">
                <a:noFill/>
                <a:miter lim="800000"/>
                <a:headEnd/>
                <a:tailEnd/>
              </a:ln>
            </p:spPr>
          </p:pic>
        </p:grpSp>
      </p:grpSp>
      <p:grpSp>
        <p:nvGrpSpPr>
          <p:cNvPr id="538" name="Grupa 537"/>
          <p:cNvGrpSpPr/>
          <p:nvPr/>
        </p:nvGrpSpPr>
        <p:grpSpPr>
          <a:xfrm>
            <a:off x="7784170" y="4876800"/>
            <a:ext cx="1143000" cy="1524000"/>
            <a:chOff x="7924800" y="782498"/>
            <a:chExt cx="1143000" cy="1524000"/>
          </a:xfrm>
        </p:grpSpPr>
        <p:grpSp>
          <p:nvGrpSpPr>
            <p:cNvPr id="539" name="Grupa 314"/>
            <p:cNvGrpSpPr/>
            <p:nvPr/>
          </p:nvGrpSpPr>
          <p:grpSpPr>
            <a:xfrm>
              <a:off x="7924800" y="782498"/>
              <a:ext cx="1143000" cy="1099419"/>
              <a:chOff x="7924800" y="782498"/>
              <a:chExt cx="1143000" cy="1099419"/>
            </a:xfrm>
          </p:grpSpPr>
          <p:pic>
            <p:nvPicPr>
              <p:cNvPr id="549" name="Obraz 548" descr="cpu.png"/>
              <p:cNvPicPr>
                <a:picLocks noChangeAspect="1"/>
              </p:cNvPicPr>
              <p:nvPr/>
            </p:nvPicPr>
            <p:blipFill>
              <a:blip r:embed="rId9" cstate="print"/>
              <a:stretch>
                <a:fillRect/>
              </a:stretch>
            </p:blipFill>
            <p:spPr>
              <a:xfrm>
                <a:off x="7924800" y="808354"/>
                <a:ext cx="280737" cy="280737"/>
              </a:xfrm>
              <a:prstGeom prst="rect">
                <a:avLst/>
              </a:prstGeom>
            </p:spPr>
          </p:pic>
          <p:sp>
            <p:nvSpPr>
              <p:cNvPr id="550" name="pole tekstowe 303"/>
              <p:cNvSpPr txBox="1">
                <a:spLocks noChangeArrowheads="1"/>
              </p:cNvSpPr>
              <p:nvPr/>
            </p:nvSpPr>
            <p:spPr bwMode="auto">
              <a:xfrm>
                <a:off x="8184160" y="782498"/>
                <a:ext cx="883640" cy="1099419"/>
              </a:xfrm>
              <a:prstGeom prst="rect">
                <a:avLst/>
              </a:prstGeom>
              <a:noFill/>
              <a:ln w="9525">
                <a:noFill/>
                <a:miter lim="800000"/>
                <a:headEnd/>
                <a:tailEnd/>
              </a:ln>
            </p:spPr>
            <p:txBody>
              <a:bodyPr wrap="square" lIns="82945" tIns="41473" rIns="82945" bIns="41473">
                <a:spAutoFit/>
              </a:bodyPr>
              <a:lstStyle/>
              <a:p>
                <a:r>
                  <a:rPr lang="pl-PL" sz="1100" smtClean="0">
                    <a:latin typeface="Calibri" pitchFamily="34" charset="0"/>
                  </a:rPr>
                  <a:t>Massive (functionally limitless) hardware resource pool</a:t>
                </a:r>
                <a:endParaRPr lang="pl-PL" sz="1100">
                  <a:latin typeface="Calibri" pitchFamily="34" charset="0"/>
                </a:endParaRPr>
              </a:p>
            </p:txBody>
          </p:sp>
        </p:grpSp>
        <p:pic>
          <p:nvPicPr>
            <p:cNvPr id="547" name="Obraz 546" descr="ram.png"/>
            <p:cNvPicPr>
              <a:picLocks noChangeAspect="1"/>
            </p:cNvPicPr>
            <p:nvPr/>
          </p:nvPicPr>
          <p:blipFill>
            <a:blip r:embed="rId6" cstate="print"/>
            <a:stretch>
              <a:fillRect/>
            </a:stretch>
          </p:blipFill>
          <p:spPr>
            <a:xfrm>
              <a:off x="7924800" y="1187116"/>
              <a:ext cx="251458" cy="251458"/>
            </a:xfrm>
            <a:prstGeom prst="rect">
              <a:avLst/>
            </a:prstGeom>
          </p:spPr>
        </p:pic>
        <p:pic>
          <p:nvPicPr>
            <p:cNvPr id="546" name="Obraz 545" descr="hdd.png"/>
            <p:cNvPicPr>
              <a:picLocks noChangeAspect="1"/>
            </p:cNvPicPr>
            <p:nvPr/>
          </p:nvPicPr>
          <p:blipFill>
            <a:blip r:embed="rId7" cstate="print"/>
            <a:stretch>
              <a:fillRect/>
            </a:stretch>
          </p:blipFill>
          <p:spPr>
            <a:xfrm>
              <a:off x="7924800" y="1577279"/>
              <a:ext cx="233133" cy="233133"/>
            </a:xfrm>
            <a:prstGeom prst="rect">
              <a:avLst/>
            </a:prstGeom>
          </p:spPr>
        </p:pic>
        <p:grpSp>
          <p:nvGrpSpPr>
            <p:cNvPr id="542" name="Grupa 322"/>
            <p:cNvGrpSpPr/>
            <p:nvPr/>
          </p:nvGrpSpPr>
          <p:grpSpPr>
            <a:xfrm>
              <a:off x="7924800" y="1884188"/>
              <a:ext cx="942838" cy="422310"/>
              <a:chOff x="7968173" y="1678961"/>
              <a:chExt cx="942838" cy="422310"/>
            </a:xfrm>
          </p:grpSpPr>
          <p:sp>
            <p:nvSpPr>
              <p:cNvPr id="543" name="pole tekstowe 303"/>
              <p:cNvSpPr txBox="1">
                <a:spLocks noChangeArrowheads="1"/>
              </p:cNvSpPr>
              <p:nvPr/>
            </p:nvSpPr>
            <p:spPr bwMode="auto">
              <a:xfrm>
                <a:off x="8227533" y="1678961"/>
                <a:ext cx="683478" cy="422310"/>
              </a:xfrm>
              <a:prstGeom prst="rect">
                <a:avLst/>
              </a:prstGeom>
              <a:noFill/>
              <a:ln w="9525">
                <a:noFill/>
                <a:miter lim="800000"/>
                <a:headEnd/>
                <a:tailEnd/>
              </a:ln>
            </p:spPr>
            <p:txBody>
              <a:bodyPr lIns="82945" tIns="41473" rIns="82945" bIns="41473">
                <a:spAutoFit/>
              </a:bodyPr>
              <a:lstStyle/>
              <a:p>
                <a:r>
                  <a:rPr lang="pl-PL" sz="1100" smtClean="0">
                    <a:latin typeface="Calibri" pitchFamily="34" charset="0"/>
                  </a:rPr>
                  <a:t>public IP space</a:t>
                </a:r>
                <a:endParaRPr lang="pl-PL" sz="1100">
                  <a:latin typeface="Calibri" pitchFamily="34" charset="0"/>
                </a:endParaRPr>
              </a:p>
            </p:txBody>
          </p:sp>
          <p:pic>
            <p:nvPicPr>
              <p:cNvPr id="544" name="Obraz 543" descr="hdd.png"/>
              <p:cNvPicPr>
                <a:picLocks noChangeAspect="1"/>
              </p:cNvPicPr>
              <p:nvPr/>
            </p:nvPicPr>
            <p:blipFill>
              <a:blip r:embed="rId8" cstate="print"/>
              <a:stretch>
                <a:fillRect/>
              </a:stretch>
            </p:blipFill>
            <p:spPr>
              <a:xfrm>
                <a:off x="7968173" y="1773550"/>
                <a:ext cx="233133" cy="233133"/>
              </a:xfrm>
              <a:prstGeom prst="rect">
                <a:avLst/>
              </a:prstGeom>
            </p:spPr>
          </p:pic>
        </p:grpSp>
      </p:grpSp>
      <p:grpSp>
        <p:nvGrpSpPr>
          <p:cNvPr id="552" name="Grupa 465"/>
          <p:cNvGrpSpPr/>
          <p:nvPr/>
        </p:nvGrpSpPr>
        <p:grpSpPr>
          <a:xfrm>
            <a:off x="291139" y="722785"/>
            <a:ext cx="3671261" cy="1525076"/>
            <a:chOff x="4687331" y="1484783"/>
            <a:chExt cx="3671261" cy="1525076"/>
          </a:xfrm>
        </p:grpSpPr>
        <p:sp>
          <p:nvSpPr>
            <p:cNvPr id="553" name="Prostokąt zaokrąglony 552"/>
            <p:cNvSpPr/>
            <p:nvPr/>
          </p:nvSpPr>
          <p:spPr bwMode="auto">
            <a:xfrm>
              <a:off x="4687331" y="1484783"/>
              <a:ext cx="3671261" cy="1525076"/>
            </a:xfrm>
            <a:prstGeom prst="roundRect">
              <a:avLst>
                <a:gd name="adj" fmla="val 8462"/>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sp>
          <p:nvSpPr>
            <p:cNvPr id="554" name="Prostokąt zaokrąglony 553"/>
            <p:cNvSpPr/>
            <p:nvPr/>
          </p:nvSpPr>
          <p:spPr bwMode="auto">
            <a:xfrm>
              <a:off x="4786661" y="2155906"/>
              <a:ext cx="3419531" cy="770045"/>
            </a:xfrm>
            <a:prstGeom prst="roundRect">
              <a:avLst>
                <a:gd name="adj" fmla="val 10172"/>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555" name="pole tekstowe 291"/>
            <p:cNvSpPr txBox="1">
              <a:spLocks noChangeArrowheads="1"/>
            </p:cNvSpPr>
            <p:nvPr/>
          </p:nvSpPr>
          <p:spPr bwMode="auto">
            <a:xfrm>
              <a:off x="4837235" y="2132856"/>
              <a:ext cx="3216557" cy="276989"/>
            </a:xfrm>
            <a:prstGeom prst="rect">
              <a:avLst/>
            </a:prstGeom>
            <a:noFill/>
            <a:ln w="9525">
              <a:noFill/>
              <a:miter lim="800000"/>
              <a:headEnd/>
              <a:tailEnd/>
            </a:ln>
          </p:spPr>
          <p:txBody>
            <a:bodyPr wrap="square" lIns="91430" tIns="45715" rIns="91430" bIns="45715">
              <a:spAutoFit/>
            </a:bodyPr>
            <a:lstStyle/>
            <a:p>
              <a:pPr algn="ctr"/>
              <a:r>
                <a:rPr lang="pl-PL" sz="1200" smtClean="0">
                  <a:latin typeface="Calibri" pitchFamily="34" charset="0"/>
                </a:rPr>
                <a:t>Cloud Management Portlets</a:t>
              </a:r>
              <a:endParaRPr lang="en-US" sz="1200">
                <a:latin typeface="Calibri" pitchFamily="34" charset="0"/>
              </a:endParaRPr>
            </a:p>
          </p:txBody>
        </p:sp>
        <p:grpSp>
          <p:nvGrpSpPr>
            <p:cNvPr id="556" name="Grupa 224"/>
            <p:cNvGrpSpPr/>
            <p:nvPr/>
          </p:nvGrpSpPr>
          <p:grpSpPr>
            <a:xfrm>
              <a:off x="4786662" y="1580825"/>
              <a:ext cx="3089090" cy="490788"/>
              <a:chOff x="8459751" y="1738111"/>
              <a:chExt cx="3089090" cy="490788"/>
            </a:xfrm>
          </p:grpSpPr>
          <p:grpSp>
            <p:nvGrpSpPr>
              <p:cNvPr id="558" name="Grupa 289"/>
              <p:cNvGrpSpPr>
                <a:grpSpLocks/>
              </p:cNvGrpSpPr>
              <p:nvPr/>
            </p:nvGrpSpPr>
            <p:grpSpPr bwMode="auto">
              <a:xfrm>
                <a:off x="8459751" y="1738111"/>
                <a:ext cx="3089090" cy="490788"/>
                <a:chOff x="2392910" y="1941644"/>
                <a:chExt cx="4402302" cy="541780"/>
              </a:xfrm>
            </p:grpSpPr>
            <p:sp>
              <p:nvSpPr>
                <p:cNvPr id="560" name="Prostokąt zaokrąglony 559"/>
                <p:cNvSpPr/>
                <p:nvPr/>
              </p:nvSpPr>
              <p:spPr bwMode="auto">
                <a:xfrm>
                  <a:off x="2392910" y="1941644"/>
                  <a:ext cx="3963223" cy="5417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61" name="pole tekstowe 291"/>
                <p:cNvSpPr txBox="1">
                  <a:spLocks noChangeArrowheads="1"/>
                </p:cNvSpPr>
                <p:nvPr/>
              </p:nvSpPr>
              <p:spPr bwMode="auto">
                <a:xfrm>
                  <a:off x="2906008" y="1964449"/>
                  <a:ext cx="3889204" cy="509631"/>
                </a:xfrm>
                <a:prstGeom prst="rect">
                  <a:avLst/>
                </a:prstGeom>
                <a:noFill/>
                <a:ln w="9525">
                  <a:noFill/>
                  <a:miter lim="800000"/>
                  <a:headEnd/>
                  <a:tailEnd/>
                </a:ln>
              </p:spPr>
              <p:txBody>
                <a:bodyPr wrap="square">
                  <a:spAutoFit/>
                </a:bodyPr>
                <a:lstStyle/>
                <a:p>
                  <a:r>
                    <a:rPr lang="pl-PL" sz="1200" dirty="0" smtClean="0">
                      <a:latin typeface="Calibri" pitchFamily="34" charset="0"/>
                    </a:rPr>
                    <a:t>VPH-Share Master Interface host</a:t>
                  </a:r>
                </a:p>
                <a:p>
                  <a:r>
                    <a:rPr lang="pl-PL" sz="1200" dirty="0" smtClean="0">
                      <a:latin typeface="Courier New" pitchFamily="49" charset="0"/>
                      <a:cs typeface="Courier New" pitchFamily="49" charset="0"/>
                    </a:rPr>
                    <a:t>portal.vph-share.eu</a:t>
                  </a:r>
                  <a:endParaRPr lang="en-US" sz="1200" dirty="0">
                    <a:latin typeface="Courier New" pitchFamily="49" charset="0"/>
                    <a:cs typeface="Courier New" pitchFamily="49" charset="0"/>
                  </a:endParaRPr>
                </a:p>
              </p:txBody>
            </p:sp>
          </p:grpSp>
          <p:pic>
            <p:nvPicPr>
              <p:cNvPr id="559" name="Obraz 118" descr="1368547005_server.png"/>
              <p:cNvPicPr>
                <a:picLocks noChangeAspect="1"/>
              </p:cNvPicPr>
              <p:nvPr/>
            </p:nvPicPr>
            <p:blipFill>
              <a:blip r:embed="rId3" cstate="print"/>
              <a:srcRect/>
              <a:stretch>
                <a:fillRect/>
              </a:stretch>
            </p:blipFill>
            <p:spPr bwMode="auto">
              <a:xfrm>
                <a:off x="8521024" y="1786842"/>
                <a:ext cx="365719" cy="365758"/>
              </a:xfrm>
              <a:prstGeom prst="rect">
                <a:avLst/>
              </a:prstGeom>
              <a:noFill/>
              <a:ln w="9525">
                <a:noFill/>
                <a:miter lim="800000"/>
                <a:headEnd/>
                <a:tailEnd/>
              </a:ln>
            </p:spPr>
          </p:pic>
        </p:grpSp>
        <p:sp>
          <p:nvSpPr>
            <p:cNvPr id="557" name="pole tekstowe 291"/>
            <p:cNvSpPr txBox="1">
              <a:spLocks noChangeArrowheads="1"/>
            </p:cNvSpPr>
            <p:nvPr/>
          </p:nvSpPr>
          <p:spPr bwMode="auto">
            <a:xfrm>
              <a:off x="4710460" y="2348880"/>
              <a:ext cx="3495732" cy="577071"/>
            </a:xfrm>
            <a:prstGeom prst="rect">
              <a:avLst/>
            </a:prstGeom>
            <a:noFill/>
            <a:ln w="9525">
              <a:noFill/>
              <a:miter lim="800000"/>
              <a:headEnd/>
              <a:tailEnd/>
            </a:ln>
          </p:spPr>
          <p:txBody>
            <a:bodyPr wrap="square" lIns="91430" tIns="45715" rIns="91430" bIns="45715">
              <a:spAutoFit/>
            </a:bodyPr>
            <a:lstStyle/>
            <a:p>
              <a:pPr algn="ctr"/>
              <a:r>
                <a:rPr lang="pl-PL" sz="1050" dirty="0" smtClean="0">
                  <a:latin typeface="Calibri" pitchFamily="34" charset="0"/>
                </a:rPr>
                <a:t>Provide GUI elements which enable service developers and end users to interact with the Atmosphere platform and create/deploy services on the available cloud resources</a:t>
              </a:r>
              <a:endParaRPr lang="en-US" sz="1050" dirty="0">
                <a:latin typeface="Calibri" pitchFamily="34" charset="0"/>
              </a:endParaRPr>
            </a:p>
          </p:txBody>
        </p:sp>
      </p:grpSp>
      <p:pic>
        <p:nvPicPr>
          <p:cNvPr id="562" name="Obraz 561" descr="vph-share.gif"/>
          <p:cNvPicPr>
            <a:picLocks noChangeAspect="1"/>
          </p:cNvPicPr>
          <p:nvPr/>
        </p:nvPicPr>
        <p:blipFill>
          <a:blip r:embed="rId11" cstate="print"/>
          <a:stretch>
            <a:fillRect/>
          </a:stretch>
        </p:blipFill>
        <p:spPr>
          <a:xfrm>
            <a:off x="3238575" y="849707"/>
            <a:ext cx="647625" cy="459908"/>
          </a:xfrm>
          <a:prstGeom prst="rect">
            <a:avLst/>
          </a:prstGeom>
        </p:spPr>
      </p:pic>
      <p:cxnSp>
        <p:nvCxnSpPr>
          <p:cNvPr id="606" name="Łącznik prosty 605"/>
          <p:cNvCxnSpPr/>
          <p:nvPr/>
        </p:nvCxnSpPr>
        <p:spPr bwMode="auto">
          <a:xfrm>
            <a:off x="633764" y="2157975"/>
            <a:ext cx="0" cy="523415"/>
          </a:xfrm>
          <a:prstGeom prst="line">
            <a:avLst/>
          </a:prstGeom>
          <a:ln w="12700">
            <a:solidFill>
              <a:srgbClr val="385D8A"/>
            </a:solidFill>
            <a:tailEnd type="triangle"/>
          </a:ln>
        </p:spPr>
        <p:style>
          <a:lnRef idx="1">
            <a:schemeClr val="accent1"/>
          </a:lnRef>
          <a:fillRef idx="0">
            <a:schemeClr val="accent1"/>
          </a:fillRef>
          <a:effectRef idx="0">
            <a:schemeClr val="accent1"/>
          </a:effectRef>
          <a:fontRef idx="minor">
            <a:schemeClr val="tx1"/>
          </a:fontRef>
        </p:style>
      </p:cxnSp>
      <p:grpSp>
        <p:nvGrpSpPr>
          <p:cNvPr id="260" name="Grupa 259"/>
          <p:cNvGrpSpPr/>
          <p:nvPr/>
        </p:nvGrpSpPr>
        <p:grpSpPr>
          <a:xfrm>
            <a:off x="291139" y="2468738"/>
            <a:ext cx="4220818" cy="4236862"/>
            <a:chOff x="291139" y="2468738"/>
            <a:chExt cx="4220818" cy="4236862"/>
          </a:xfrm>
        </p:grpSpPr>
        <p:sp>
          <p:nvSpPr>
            <p:cNvPr id="551" name="Prostokąt zaokrąglony 550"/>
            <p:cNvSpPr/>
            <p:nvPr/>
          </p:nvSpPr>
          <p:spPr bwMode="auto">
            <a:xfrm>
              <a:off x="291139" y="2468738"/>
              <a:ext cx="3654425" cy="4236862"/>
            </a:xfrm>
            <a:prstGeom prst="roundRect">
              <a:avLst>
                <a:gd name="adj" fmla="val 3637"/>
              </a:avLst>
            </a:prstGeom>
            <a:solidFill>
              <a:srgbClr val="FFFF00">
                <a:alpha val="9000"/>
              </a:srgbClr>
            </a:solid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563" name="Grupa 228"/>
            <p:cNvGrpSpPr/>
            <p:nvPr/>
          </p:nvGrpSpPr>
          <p:grpSpPr>
            <a:xfrm>
              <a:off x="1820139" y="2551256"/>
              <a:ext cx="2066061" cy="490788"/>
              <a:chOff x="2411760" y="1536133"/>
              <a:chExt cx="2066061" cy="490788"/>
            </a:xfrm>
          </p:grpSpPr>
          <p:grpSp>
            <p:nvGrpSpPr>
              <p:cNvPr id="564" name="Grupa 289"/>
              <p:cNvGrpSpPr>
                <a:grpSpLocks/>
              </p:cNvGrpSpPr>
              <p:nvPr/>
            </p:nvGrpSpPr>
            <p:grpSpPr bwMode="auto">
              <a:xfrm>
                <a:off x="2411760" y="1536133"/>
                <a:ext cx="2066061" cy="490788"/>
                <a:chOff x="2392910" y="1835621"/>
                <a:chExt cx="2944370" cy="541780"/>
              </a:xfrm>
            </p:grpSpPr>
            <p:sp>
              <p:nvSpPr>
                <p:cNvPr id="566" name="Prostokąt zaokrąglony 565"/>
                <p:cNvSpPr/>
                <p:nvPr/>
              </p:nvSpPr>
              <p:spPr bwMode="auto">
                <a:xfrm>
                  <a:off x="2392910" y="1835621"/>
                  <a:ext cx="2822281" cy="5417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67" name="pole tekstowe 291"/>
                <p:cNvSpPr txBox="1">
                  <a:spLocks noChangeArrowheads="1"/>
                </p:cNvSpPr>
                <p:nvPr/>
              </p:nvSpPr>
              <p:spPr bwMode="auto">
                <a:xfrm>
                  <a:off x="2906009" y="1858425"/>
                  <a:ext cx="2431271" cy="509631"/>
                </a:xfrm>
                <a:prstGeom prst="rect">
                  <a:avLst/>
                </a:prstGeom>
                <a:noFill/>
                <a:ln w="9525">
                  <a:noFill/>
                  <a:miter lim="800000"/>
                  <a:headEnd/>
                  <a:tailEnd/>
                </a:ln>
              </p:spPr>
              <p:txBody>
                <a:bodyPr wrap="square">
                  <a:spAutoFit/>
                </a:bodyPr>
                <a:lstStyle/>
                <a:p>
                  <a:r>
                    <a:rPr lang="pl-PL" sz="1200" smtClean="0">
                      <a:latin typeface="Calibri" pitchFamily="34" charset="0"/>
                    </a:rPr>
                    <a:t>WP2 Core Services Host</a:t>
                  </a:r>
                </a:p>
                <a:p>
                  <a:r>
                    <a:rPr lang="pl-PL" sz="1200" smtClean="0">
                      <a:latin typeface="Courier New" pitchFamily="49" charset="0"/>
                      <a:cs typeface="Courier New" pitchFamily="49" charset="0"/>
                    </a:rPr>
                    <a:t>vph.cyfronet.pl</a:t>
                  </a:r>
                  <a:endParaRPr lang="en-US" sz="1200">
                    <a:latin typeface="Courier New" pitchFamily="49" charset="0"/>
                    <a:cs typeface="Courier New" pitchFamily="49" charset="0"/>
                  </a:endParaRPr>
                </a:p>
              </p:txBody>
            </p:sp>
          </p:grpSp>
          <p:pic>
            <p:nvPicPr>
              <p:cNvPr id="565" name="Obraz 118" descr="1368547005_server.png"/>
              <p:cNvPicPr>
                <a:picLocks noChangeAspect="1"/>
              </p:cNvPicPr>
              <p:nvPr/>
            </p:nvPicPr>
            <p:blipFill>
              <a:blip r:embed="rId3" cstate="print"/>
              <a:srcRect/>
              <a:stretch>
                <a:fillRect/>
              </a:stretch>
            </p:blipFill>
            <p:spPr bwMode="auto">
              <a:xfrm>
                <a:off x="2473033" y="1604706"/>
                <a:ext cx="365719" cy="365758"/>
              </a:xfrm>
              <a:prstGeom prst="rect">
                <a:avLst/>
              </a:prstGeom>
              <a:noFill/>
              <a:ln w="9525">
                <a:noFill/>
                <a:miter lim="800000"/>
                <a:headEnd/>
                <a:tailEnd/>
              </a:ln>
            </p:spPr>
          </p:pic>
        </p:grpSp>
        <p:grpSp>
          <p:nvGrpSpPr>
            <p:cNvPr id="599" name="Grupa 598"/>
            <p:cNvGrpSpPr/>
            <p:nvPr/>
          </p:nvGrpSpPr>
          <p:grpSpPr>
            <a:xfrm>
              <a:off x="334420" y="4703197"/>
              <a:ext cx="3466110" cy="1886988"/>
              <a:chOff x="182020" y="4590012"/>
              <a:chExt cx="3466110" cy="1886988"/>
            </a:xfrm>
          </p:grpSpPr>
          <p:sp>
            <p:nvSpPr>
              <p:cNvPr id="586" name="Prostokąt zaokrąglony 585"/>
              <p:cNvSpPr/>
              <p:nvPr/>
            </p:nvSpPr>
            <p:spPr bwMode="auto">
              <a:xfrm>
                <a:off x="228600" y="4590012"/>
                <a:ext cx="3419530" cy="1886988"/>
              </a:xfrm>
              <a:prstGeom prst="roundRect">
                <a:avLst>
                  <a:gd name="adj" fmla="val 8566"/>
                </a:avLst>
              </a:prstGeom>
              <a:solidFill>
                <a:schemeClr val="bg1"/>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grpSp>
            <p:nvGrpSpPr>
              <p:cNvPr id="591" name="Grupa 590"/>
              <p:cNvGrpSpPr/>
              <p:nvPr/>
            </p:nvGrpSpPr>
            <p:grpSpPr>
              <a:xfrm>
                <a:off x="459151" y="4962473"/>
                <a:ext cx="1445849" cy="676327"/>
                <a:chOff x="459151" y="4876800"/>
                <a:chExt cx="1445849" cy="676327"/>
              </a:xfrm>
            </p:grpSpPr>
            <p:pic>
              <p:nvPicPr>
                <p:cNvPr id="581" name="Obraz 198" descr="admin.png"/>
                <p:cNvPicPr>
                  <a:picLocks noChangeAspect="1"/>
                </p:cNvPicPr>
                <p:nvPr/>
              </p:nvPicPr>
              <p:blipFill>
                <a:blip r:embed="rId12" cstate="print"/>
                <a:srcRect/>
                <a:stretch>
                  <a:fillRect/>
                </a:stretch>
              </p:blipFill>
              <p:spPr bwMode="auto">
                <a:xfrm>
                  <a:off x="1004104" y="4883273"/>
                  <a:ext cx="295219" cy="390846"/>
                </a:xfrm>
                <a:prstGeom prst="rect">
                  <a:avLst/>
                </a:prstGeom>
                <a:noFill/>
                <a:ln w="9525">
                  <a:noFill/>
                  <a:miter lim="800000"/>
                  <a:headEnd/>
                  <a:tailEnd/>
                </a:ln>
              </p:spPr>
            </p:pic>
            <p:pic>
              <p:nvPicPr>
                <p:cNvPr id="582" name="Obraz 199" descr="admin.png"/>
                <p:cNvPicPr>
                  <a:picLocks noChangeAspect="1"/>
                </p:cNvPicPr>
                <p:nvPr/>
              </p:nvPicPr>
              <p:blipFill>
                <a:blip r:embed="rId13" cstate="print"/>
                <a:srcRect/>
                <a:stretch>
                  <a:fillRect/>
                </a:stretch>
              </p:blipFill>
              <p:spPr bwMode="auto">
                <a:xfrm>
                  <a:off x="533400" y="4876800"/>
                  <a:ext cx="316276" cy="403793"/>
                </a:xfrm>
                <a:prstGeom prst="rect">
                  <a:avLst/>
                </a:prstGeom>
                <a:noFill/>
                <a:ln w="9525">
                  <a:noFill/>
                  <a:miter lim="800000"/>
                  <a:headEnd/>
                  <a:tailEnd/>
                </a:ln>
              </p:spPr>
            </p:pic>
            <p:pic>
              <p:nvPicPr>
                <p:cNvPr id="584" name="Obraz 200" descr="admin.png"/>
                <p:cNvPicPr>
                  <a:picLocks noChangeAspect="1"/>
                </p:cNvPicPr>
                <p:nvPr/>
              </p:nvPicPr>
              <p:blipFill>
                <a:blip r:embed="rId14" cstate="print"/>
                <a:srcRect/>
                <a:stretch>
                  <a:fillRect/>
                </a:stretch>
              </p:blipFill>
              <p:spPr bwMode="auto">
                <a:xfrm>
                  <a:off x="1453750" y="4887190"/>
                  <a:ext cx="298850" cy="383012"/>
                </a:xfrm>
                <a:prstGeom prst="rect">
                  <a:avLst/>
                </a:prstGeom>
                <a:noFill/>
                <a:ln w="9525">
                  <a:noFill/>
                  <a:miter lim="800000"/>
                  <a:headEnd/>
                  <a:tailEnd/>
                </a:ln>
              </p:spPr>
            </p:pic>
            <p:sp>
              <p:nvSpPr>
                <p:cNvPr id="589" name="pole tekstowe 291"/>
                <p:cNvSpPr txBox="1">
                  <a:spLocks noChangeArrowheads="1"/>
                </p:cNvSpPr>
                <p:nvPr/>
              </p:nvSpPr>
              <p:spPr bwMode="auto">
                <a:xfrm>
                  <a:off x="459151" y="5276138"/>
                  <a:ext cx="1445849" cy="276989"/>
                </a:xfrm>
                <a:prstGeom prst="rect">
                  <a:avLst/>
                </a:prstGeom>
                <a:noFill/>
                <a:ln w="9525">
                  <a:noFill/>
                  <a:miter lim="800000"/>
                  <a:headEnd/>
                  <a:tailEnd/>
                </a:ln>
              </p:spPr>
              <p:txBody>
                <a:bodyPr wrap="square" lIns="91430" tIns="45715" rIns="91430" bIns="45715">
                  <a:spAutoFit/>
                </a:bodyPr>
                <a:lstStyle/>
                <a:p>
                  <a:pPr algn="ctr"/>
                  <a:r>
                    <a:rPr lang="pl-PL" sz="1200" smtClean="0">
                      <a:latin typeface="Calibri" pitchFamily="34" charset="0"/>
                    </a:rPr>
                    <a:t>user accounts</a:t>
                  </a:r>
                </a:p>
              </p:txBody>
            </p:sp>
          </p:grpSp>
          <p:sp>
            <p:nvSpPr>
              <p:cNvPr id="590" name="pole tekstowe 291"/>
              <p:cNvSpPr txBox="1">
                <a:spLocks noChangeArrowheads="1"/>
              </p:cNvSpPr>
              <p:nvPr/>
            </p:nvSpPr>
            <p:spPr bwMode="auto">
              <a:xfrm>
                <a:off x="182020" y="4599811"/>
                <a:ext cx="1951580" cy="276989"/>
              </a:xfrm>
              <a:prstGeom prst="rect">
                <a:avLst/>
              </a:prstGeom>
              <a:noFill/>
              <a:ln w="9525">
                <a:noFill/>
                <a:miter lim="800000"/>
                <a:headEnd/>
                <a:tailEnd/>
              </a:ln>
            </p:spPr>
            <p:txBody>
              <a:bodyPr wrap="square" lIns="91430" tIns="45715" rIns="91430" bIns="45715">
                <a:spAutoFit/>
              </a:bodyPr>
              <a:lstStyle/>
              <a:p>
                <a:pPr algn="ctr"/>
                <a:r>
                  <a:rPr lang="pl-PL" sz="1200" smtClean="0">
                    <a:latin typeface="Calibri" pitchFamily="34" charset="0"/>
                  </a:rPr>
                  <a:t>Atmosphere Registry (AIR)</a:t>
                </a:r>
                <a:endParaRPr lang="en-US" sz="1200">
                  <a:latin typeface="Calibri" pitchFamily="34" charset="0"/>
                </a:endParaRPr>
              </a:p>
            </p:txBody>
          </p:sp>
          <p:grpSp>
            <p:nvGrpSpPr>
              <p:cNvPr id="598" name="Grupa 597"/>
              <p:cNvGrpSpPr/>
              <p:nvPr/>
            </p:nvGrpSpPr>
            <p:grpSpPr>
              <a:xfrm>
                <a:off x="457200" y="5632296"/>
                <a:ext cx="1447800" cy="740693"/>
                <a:chOff x="457200" y="5632296"/>
                <a:chExt cx="1447800" cy="740693"/>
              </a:xfrm>
            </p:grpSpPr>
            <p:pic>
              <p:nvPicPr>
                <p:cNvPr id="593" name="Obraz 592" descr="servers.png"/>
                <p:cNvPicPr>
                  <a:picLocks noChangeAspect="1"/>
                </p:cNvPicPr>
                <p:nvPr/>
              </p:nvPicPr>
              <p:blipFill>
                <a:blip r:embed="rId15" cstate="print"/>
                <a:stretch>
                  <a:fillRect/>
                </a:stretch>
              </p:blipFill>
              <p:spPr>
                <a:xfrm>
                  <a:off x="461956" y="5632296"/>
                  <a:ext cx="433290" cy="433290"/>
                </a:xfrm>
                <a:prstGeom prst="rect">
                  <a:avLst/>
                </a:prstGeom>
              </p:spPr>
            </p:pic>
            <p:pic>
              <p:nvPicPr>
                <p:cNvPr id="595" name="Obraz 594" descr="servers.png"/>
                <p:cNvPicPr>
                  <a:picLocks noChangeAspect="1"/>
                </p:cNvPicPr>
                <p:nvPr/>
              </p:nvPicPr>
              <p:blipFill>
                <a:blip r:embed="rId15" cstate="print"/>
                <a:stretch>
                  <a:fillRect/>
                </a:stretch>
              </p:blipFill>
              <p:spPr>
                <a:xfrm>
                  <a:off x="962220" y="5638800"/>
                  <a:ext cx="433290" cy="433290"/>
                </a:xfrm>
                <a:prstGeom prst="rect">
                  <a:avLst/>
                </a:prstGeom>
              </p:spPr>
            </p:pic>
            <p:pic>
              <p:nvPicPr>
                <p:cNvPr id="596" name="Obraz 595" descr="servers.png"/>
                <p:cNvPicPr>
                  <a:picLocks noChangeAspect="1"/>
                </p:cNvPicPr>
                <p:nvPr/>
              </p:nvPicPr>
              <p:blipFill>
                <a:blip r:embed="rId15" cstate="print"/>
                <a:stretch>
                  <a:fillRect/>
                </a:stretch>
              </p:blipFill>
              <p:spPr>
                <a:xfrm>
                  <a:off x="1471710" y="5638800"/>
                  <a:ext cx="433290" cy="433290"/>
                </a:xfrm>
                <a:prstGeom prst="rect">
                  <a:avLst/>
                </a:prstGeom>
              </p:spPr>
            </p:pic>
            <p:sp>
              <p:nvSpPr>
                <p:cNvPr id="597" name="pole tekstowe 291"/>
                <p:cNvSpPr txBox="1">
                  <a:spLocks noChangeArrowheads="1"/>
                </p:cNvSpPr>
                <p:nvPr/>
              </p:nvSpPr>
              <p:spPr bwMode="auto">
                <a:xfrm>
                  <a:off x="457200" y="6096000"/>
                  <a:ext cx="1445849" cy="276989"/>
                </a:xfrm>
                <a:prstGeom prst="rect">
                  <a:avLst/>
                </a:prstGeom>
                <a:noFill/>
                <a:ln w="9525">
                  <a:noFill/>
                  <a:miter lim="800000"/>
                  <a:headEnd/>
                  <a:tailEnd/>
                </a:ln>
              </p:spPr>
              <p:txBody>
                <a:bodyPr wrap="square" lIns="91430" tIns="45715" rIns="91430" bIns="45715">
                  <a:spAutoFit/>
                </a:bodyPr>
                <a:lstStyle/>
                <a:p>
                  <a:pPr algn="ctr"/>
                  <a:r>
                    <a:rPr lang="pl-PL" sz="1200" smtClean="0">
                      <a:latin typeface="Calibri" pitchFamily="34" charset="0"/>
                    </a:rPr>
                    <a:t>available cloud sites</a:t>
                  </a:r>
                </a:p>
              </p:txBody>
            </p:sp>
          </p:grpSp>
        </p:grpSp>
        <p:grpSp>
          <p:nvGrpSpPr>
            <p:cNvPr id="588" name="Grupa 587"/>
            <p:cNvGrpSpPr/>
            <p:nvPr/>
          </p:nvGrpSpPr>
          <p:grpSpPr>
            <a:xfrm>
              <a:off x="1295400" y="4761385"/>
              <a:ext cx="3216557" cy="1724789"/>
              <a:chOff x="1203043" y="4648200"/>
              <a:chExt cx="3216557" cy="1724789"/>
            </a:xfrm>
          </p:grpSpPr>
          <p:grpSp>
            <p:nvGrpSpPr>
              <p:cNvPr id="580" name="Grupa 579"/>
              <p:cNvGrpSpPr/>
              <p:nvPr/>
            </p:nvGrpSpPr>
            <p:grpSpPr>
              <a:xfrm>
                <a:off x="2068954" y="4648200"/>
                <a:ext cx="1484734" cy="1484734"/>
                <a:chOff x="1868066" y="4572000"/>
                <a:chExt cx="1484734" cy="1484734"/>
              </a:xfrm>
            </p:grpSpPr>
            <p:pic>
              <p:nvPicPr>
                <p:cNvPr id="570" name="Obraz 569" descr="1399565533_012.png"/>
                <p:cNvPicPr>
                  <a:picLocks noChangeAspect="1"/>
                </p:cNvPicPr>
                <p:nvPr/>
              </p:nvPicPr>
              <p:blipFill>
                <a:blip r:embed="rId16" cstate="print"/>
                <a:stretch>
                  <a:fillRect/>
                </a:stretch>
              </p:blipFill>
              <p:spPr>
                <a:xfrm>
                  <a:off x="2362200" y="4572000"/>
                  <a:ext cx="494134" cy="494134"/>
                </a:xfrm>
                <a:prstGeom prst="rect">
                  <a:avLst/>
                </a:prstGeom>
              </p:spPr>
            </p:pic>
            <p:pic>
              <p:nvPicPr>
                <p:cNvPr id="572" name="Obraz 571" descr="1399565533_012.png"/>
                <p:cNvPicPr>
                  <a:picLocks noChangeAspect="1"/>
                </p:cNvPicPr>
                <p:nvPr/>
              </p:nvPicPr>
              <p:blipFill>
                <a:blip r:embed="rId16" cstate="print"/>
                <a:stretch>
                  <a:fillRect/>
                </a:stretch>
              </p:blipFill>
              <p:spPr>
                <a:xfrm>
                  <a:off x="2858666" y="4572000"/>
                  <a:ext cx="494134" cy="494134"/>
                </a:xfrm>
                <a:prstGeom prst="rect">
                  <a:avLst/>
                </a:prstGeom>
              </p:spPr>
            </p:pic>
            <p:pic>
              <p:nvPicPr>
                <p:cNvPr id="573" name="Obraz 572" descr="1399565533_012.png"/>
                <p:cNvPicPr>
                  <a:picLocks noChangeAspect="1"/>
                </p:cNvPicPr>
                <p:nvPr/>
              </p:nvPicPr>
              <p:blipFill>
                <a:blip r:embed="rId16" cstate="print"/>
                <a:stretch>
                  <a:fillRect/>
                </a:stretch>
              </p:blipFill>
              <p:spPr>
                <a:xfrm>
                  <a:off x="1868066" y="4572000"/>
                  <a:ext cx="494134" cy="494134"/>
                </a:xfrm>
                <a:prstGeom prst="rect">
                  <a:avLst/>
                </a:prstGeom>
              </p:spPr>
            </p:pic>
            <p:pic>
              <p:nvPicPr>
                <p:cNvPr id="574" name="Obraz 573" descr="1399565533_012.png"/>
                <p:cNvPicPr>
                  <a:picLocks noChangeAspect="1"/>
                </p:cNvPicPr>
                <p:nvPr/>
              </p:nvPicPr>
              <p:blipFill>
                <a:blip r:embed="rId16" cstate="print"/>
                <a:stretch>
                  <a:fillRect/>
                </a:stretch>
              </p:blipFill>
              <p:spPr>
                <a:xfrm>
                  <a:off x="2362200" y="5068466"/>
                  <a:ext cx="494134" cy="494134"/>
                </a:xfrm>
                <a:prstGeom prst="rect">
                  <a:avLst/>
                </a:prstGeom>
              </p:spPr>
            </p:pic>
            <p:pic>
              <p:nvPicPr>
                <p:cNvPr id="575" name="Obraz 574" descr="1399565533_012.png"/>
                <p:cNvPicPr>
                  <a:picLocks noChangeAspect="1"/>
                </p:cNvPicPr>
                <p:nvPr/>
              </p:nvPicPr>
              <p:blipFill>
                <a:blip r:embed="rId16" cstate="print"/>
                <a:stretch>
                  <a:fillRect/>
                </a:stretch>
              </p:blipFill>
              <p:spPr>
                <a:xfrm>
                  <a:off x="2858666" y="5068466"/>
                  <a:ext cx="494134" cy="494134"/>
                </a:xfrm>
                <a:prstGeom prst="rect">
                  <a:avLst/>
                </a:prstGeom>
              </p:spPr>
            </p:pic>
            <p:pic>
              <p:nvPicPr>
                <p:cNvPr id="576" name="Obraz 575" descr="1399565533_012.png"/>
                <p:cNvPicPr>
                  <a:picLocks noChangeAspect="1"/>
                </p:cNvPicPr>
                <p:nvPr/>
              </p:nvPicPr>
              <p:blipFill>
                <a:blip r:embed="rId16" cstate="print"/>
                <a:stretch>
                  <a:fillRect/>
                </a:stretch>
              </p:blipFill>
              <p:spPr>
                <a:xfrm>
                  <a:off x="1868066" y="5068466"/>
                  <a:ext cx="494134" cy="494134"/>
                </a:xfrm>
                <a:prstGeom prst="rect">
                  <a:avLst/>
                </a:prstGeom>
              </p:spPr>
            </p:pic>
            <p:pic>
              <p:nvPicPr>
                <p:cNvPr id="577" name="Obraz 576" descr="1399565533_012.png"/>
                <p:cNvPicPr>
                  <a:picLocks noChangeAspect="1"/>
                </p:cNvPicPr>
                <p:nvPr/>
              </p:nvPicPr>
              <p:blipFill>
                <a:blip r:embed="rId17" cstate="print"/>
                <a:stretch>
                  <a:fillRect/>
                </a:stretch>
              </p:blipFill>
              <p:spPr>
                <a:xfrm>
                  <a:off x="1868066" y="5562600"/>
                  <a:ext cx="494134" cy="494134"/>
                </a:xfrm>
                <a:prstGeom prst="rect">
                  <a:avLst/>
                </a:prstGeom>
              </p:spPr>
            </p:pic>
            <p:pic>
              <p:nvPicPr>
                <p:cNvPr id="578" name="Obraz 577" descr="1399565533_012.png"/>
                <p:cNvPicPr>
                  <a:picLocks noChangeAspect="1"/>
                </p:cNvPicPr>
                <p:nvPr/>
              </p:nvPicPr>
              <p:blipFill>
                <a:blip r:embed="rId17" cstate="print"/>
                <a:stretch>
                  <a:fillRect/>
                </a:stretch>
              </p:blipFill>
              <p:spPr>
                <a:xfrm>
                  <a:off x="2362200" y="5562600"/>
                  <a:ext cx="494134" cy="494134"/>
                </a:xfrm>
                <a:prstGeom prst="rect">
                  <a:avLst/>
                </a:prstGeom>
              </p:spPr>
            </p:pic>
            <p:pic>
              <p:nvPicPr>
                <p:cNvPr id="579" name="Obraz 578" descr="1399565533_012.png"/>
                <p:cNvPicPr>
                  <a:picLocks noChangeAspect="1"/>
                </p:cNvPicPr>
                <p:nvPr/>
              </p:nvPicPr>
              <p:blipFill>
                <a:blip r:embed="rId17" cstate="print"/>
                <a:stretch>
                  <a:fillRect/>
                </a:stretch>
              </p:blipFill>
              <p:spPr>
                <a:xfrm>
                  <a:off x="2858666" y="5562600"/>
                  <a:ext cx="494134" cy="494134"/>
                </a:xfrm>
                <a:prstGeom prst="rect">
                  <a:avLst/>
                </a:prstGeom>
              </p:spPr>
            </p:pic>
          </p:grpSp>
          <p:sp>
            <p:nvSpPr>
              <p:cNvPr id="587" name="pole tekstowe 291"/>
              <p:cNvSpPr txBox="1">
                <a:spLocks noChangeArrowheads="1"/>
              </p:cNvSpPr>
              <p:nvPr/>
            </p:nvSpPr>
            <p:spPr bwMode="auto">
              <a:xfrm>
                <a:off x="1203043" y="6096000"/>
                <a:ext cx="3216557" cy="276989"/>
              </a:xfrm>
              <a:prstGeom prst="rect">
                <a:avLst/>
              </a:prstGeom>
              <a:noFill/>
              <a:ln w="9525">
                <a:noFill/>
                <a:miter lim="800000"/>
                <a:headEnd/>
                <a:tailEnd/>
              </a:ln>
            </p:spPr>
            <p:txBody>
              <a:bodyPr wrap="square" lIns="91430" tIns="45715" rIns="91430" bIns="45715">
                <a:spAutoFit/>
              </a:bodyPr>
              <a:lstStyle/>
              <a:p>
                <a:pPr algn="ctr"/>
                <a:r>
                  <a:rPr lang="pl-PL" sz="1200" smtClean="0">
                    <a:latin typeface="Calibri" pitchFamily="34" charset="0"/>
                  </a:rPr>
                  <a:t>services and templates</a:t>
                </a:r>
                <a:endParaRPr lang="en-US" sz="1200">
                  <a:latin typeface="Calibri" pitchFamily="34" charset="0"/>
                </a:endParaRPr>
              </a:p>
            </p:txBody>
          </p:sp>
        </p:grpSp>
        <p:sp>
          <p:nvSpPr>
            <p:cNvPr id="600" name="Prostokąt zaokrąglony 599"/>
            <p:cNvSpPr/>
            <p:nvPr/>
          </p:nvSpPr>
          <p:spPr bwMode="auto">
            <a:xfrm>
              <a:off x="381000" y="3161185"/>
              <a:ext cx="3419531" cy="1388600"/>
            </a:xfrm>
            <a:prstGeom prst="roundRect">
              <a:avLst>
                <a:gd name="adj" fmla="val 10319"/>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01" name="pole tekstowe 291"/>
            <p:cNvSpPr txBox="1">
              <a:spLocks noChangeArrowheads="1"/>
            </p:cNvSpPr>
            <p:nvPr/>
          </p:nvSpPr>
          <p:spPr bwMode="auto">
            <a:xfrm>
              <a:off x="1295400" y="3177114"/>
              <a:ext cx="1567132" cy="276989"/>
            </a:xfrm>
            <a:prstGeom prst="rect">
              <a:avLst/>
            </a:prstGeom>
            <a:noFill/>
            <a:ln w="9525">
              <a:noFill/>
              <a:miter lim="800000"/>
              <a:headEnd/>
              <a:tailEnd/>
            </a:ln>
          </p:spPr>
          <p:txBody>
            <a:bodyPr wrap="square" lIns="91430" tIns="45715" rIns="91430" bIns="45715">
              <a:spAutoFit/>
            </a:bodyPr>
            <a:lstStyle/>
            <a:p>
              <a:pPr algn="ctr"/>
              <a:r>
                <a:rPr lang="pl-PL" sz="1200" smtClean="0">
                  <a:latin typeface="Calibri" pitchFamily="34" charset="0"/>
                </a:rPr>
                <a:t>Atmosphere Core</a:t>
              </a:r>
              <a:endParaRPr lang="en-US" sz="1200">
                <a:latin typeface="Calibri" pitchFamily="34" charset="0"/>
              </a:endParaRPr>
            </a:p>
          </p:txBody>
        </p:sp>
        <p:grpSp>
          <p:nvGrpSpPr>
            <p:cNvPr id="602" name="Grupa 144"/>
            <p:cNvGrpSpPr>
              <a:grpSpLocks/>
            </p:cNvGrpSpPr>
            <p:nvPr/>
          </p:nvGrpSpPr>
          <p:grpSpPr bwMode="auto">
            <a:xfrm>
              <a:off x="536848" y="2694526"/>
              <a:ext cx="185639" cy="460365"/>
              <a:chOff x="2987824" y="3465003"/>
              <a:chExt cx="71709" cy="178557"/>
            </a:xfrm>
          </p:grpSpPr>
          <p:cxnSp>
            <p:nvCxnSpPr>
              <p:cNvPr id="603" name="Łącznik prosty 602"/>
              <p:cNvCxnSpPr/>
              <p:nvPr/>
            </p:nvCxnSpPr>
            <p:spPr>
              <a:xfrm>
                <a:off x="3025261" y="3536127"/>
                <a:ext cx="0" cy="107433"/>
              </a:xfrm>
              <a:prstGeom prst="line">
                <a:avLst/>
              </a:prstGeom>
              <a:ln w="12700">
                <a:solidFill>
                  <a:srgbClr val="385D8A"/>
                </a:solidFill>
              </a:ln>
            </p:spPr>
            <p:style>
              <a:lnRef idx="1">
                <a:schemeClr val="accent1"/>
              </a:lnRef>
              <a:fillRef idx="0">
                <a:schemeClr val="accent1"/>
              </a:fillRef>
              <a:effectRef idx="0">
                <a:schemeClr val="accent1"/>
              </a:effectRef>
              <a:fontRef idx="minor">
                <a:schemeClr val="tx1"/>
              </a:fontRef>
            </p:style>
          </p:cxnSp>
          <p:sp>
            <p:nvSpPr>
              <p:cNvPr id="604" name="Elipsa 603"/>
              <p:cNvSpPr/>
              <p:nvPr/>
            </p:nvSpPr>
            <p:spPr>
              <a:xfrm>
                <a:off x="2987824" y="3465003"/>
                <a:ext cx="71709" cy="72009"/>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05" name="pole tekstowe 291"/>
            <p:cNvSpPr txBox="1">
              <a:spLocks noChangeArrowheads="1"/>
            </p:cNvSpPr>
            <p:nvPr/>
          </p:nvSpPr>
          <p:spPr bwMode="auto">
            <a:xfrm>
              <a:off x="609600" y="2627785"/>
              <a:ext cx="1244886" cy="400099"/>
            </a:xfrm>
            <a:prstGeom prst="rect">
              <a:avLst/>
            </a:prstGeom>
            <a:noFill/>
            <a:ln w="9525">
              <a:noFill/>
              <a:miter lim="800000"/>
              <a:headEnd/>
              <a:tailEnd/>
            </a:ln>
          </p:spPr>
          <p:txBody>
            <a:bodyPr wrap="square" lIns="91430" tIns="45715" rIns="91430" bIns="45715">
              <a:spAutoFit/>
            </a:bodyPr>
            <a:lstStyle/>
            <a:p>
              <a:pPr algn="ctr"/>
              <a:r>
                <a:rPr lang="pl-PL" sz="1000" smtClean="0">
                  <a:latin typeface="Calibri" pitchFamily="34" charset="0"/>
                </a:rPr>
                <a:t>Secure RESTful API</a:t>
              </a:r>
            </a:p>
            <a:p>
              <a:pPr algn="ctr"/>
              <a:r>
                <a:rPr lang="pl-PL" sz="1000" smtClean="0">
                  <a:latin typeface="Calibri" pitchFamily="34" charset="0"/>
                </a:rPr>
                <a:t>(Cloud Facade)</a:t>
              </a:r>
              <a:endParaRPr lang="en-US" sz="1000">
                <a:latin typeface="Calibri" pitchFamily="34" charset="0"/>
              </a:endParaRPr>
            </a:p>
          </p:txBody>
        </p:sp>
        <p:sp>
          <p:nvSpPr>
            <p:cNvPr id="610" name="pole tekstowe 291"/>
            <p:cNvSpPr txBox="1">
              <a:spLocks noChangeArrowheads="1"/>
            </p:cNvSpPr>
            <p:nvPr/>
          </p:nvSpPr>
          <p:spPr bwMode="auto">
            <a:xfrm>
              <a:off x="381000" y="3417596"/>
              <a:ext cx="3325088" cy="1061819"/>
            </a:xfrm>
            <a:prstGeom prst="rect">
              <a:avLst/>
            </a:prstGeom>
            <a:noFill/>
            <a:ln w="9525">
              <a:noFill/>
              <a:miter lim="800000"/>
              <a:headEnd/>
              <a:tailEnd/>
            </a:ln>
          </p:spPr>
          <p:txBody>
            <a:bodyPr wrap="square" lIns="91430" tIns="45715" rIns="91430" bIns="45715">
              <a:spAutoFit/>
            </a:bodyPr>
            <a:lstStyle/>
            <a:p>
              <a:pPr marL="85725" indent="-85725">
                <a:buFont typeface="Arial" pitchFamily="34" charset="0"/>
                <a:buChar char="•"/>
              </a:pPr>
              <a:r>
                <a:rPr lang="pl-PL" sz="1050" smtClean="0">
                  <a:latin typeface="Calibri" pitchFamily="34" charset="0"/>
                </a:rPr>
                <a:t>Authentication and authorization logic</a:t>
              </a:r>
            </a:p>
            <a:p>
              <a:pPr marL="85725" indent="-85725">
                <a:buFont typeface="Arial" pitchFamily="34" charset="0"/>
                <a:buChar char="•"/>
              </a:pPr>
              <a:r>
                <a:rPr lang="pl-PL" sz="1050" smtClean="0">
                  <a:latin typeface="Calibri" pitchFamily="34" charset="0"/>
                </a:rPr>
                <a:t>Communication with underlying computational clouds</a:t>
              </a:r>
            </a:p>
            <a:p>
              <a:pPr marL="85725" indent="-85725">
                <a:buFont typeface="Arial" pitchFamily="34" charset="0"/>
                <a:buChar char="•"/>
              </a:pPr>
              <a:r>
                <a:rPr lang="pl-PL" sz="1050" smtClean="0">
                  <a:latin typeface="Calibri" pitchFamily="34" charset="0"/>
                </a:rPr>
                <a:t>Launching and monitoring service instances</a:t>
              </a:r>
            </a:p>
            <a:p>
              <a:pPr marL="85725" indent="-85725">
                <a:buFont typeface="Arial" pitchFamily="34" charset="0"/>
                <a:buChar char="•"/>
              </a:pPr>
              <a:r>
                <a:rPr lang="pl-PL" sz="1050" smtClean="0">
                  <a:latin typeface="Calibri" pitchFamily="34" charset="0"/>
                </a:rPr>
                <a:t>Creating new service templates</a:t>
              </a:r>
            </a:p>
            <a:p>
              <a:pPr marL="85725" indent="-85725">
                <a:buFont typeface="Arial" pitchFamily="34" charset="0"/>
                <a:buChar char="•"/>
              </a:pPr>
              <a:r>
                <a:rPr lang="pl-PL" sz="1050" smtClean="0">
                  <a:latin typeface="Calibri" pitchFamily="34" charset="0"/>
                </a:rPr>
                <a:t>Billing and accounting</a:t>
              </a:r>
            </a:p>
            <a:p>
              <a:pPr marL="85725" indent="-85725">
                <a:buFont typeface="Arial" pitchFamily="34" charset="0"/>
                <a:buChar char="•"/>
              </a:pPr>
              <a:r>
                <a:rPr lang="pl-PL" sz="1050" smtClean="0">
                  <a:latin typeface="Calibri" pitchFamily="34" charset="0"/>
                </a:rPr>
                <a:t>Logging and administrative services</a:t>
              </a:r>
              <a:endParaRPr lang="en-US" sz="1050">
                <a:latin typeface="Calibri" pitchFamily="34" charset="0"/>
              </a:endParaRPr>
            </a:p>
          </p:txBody>
        </p:sp>
      </p:grpSp>
      <p:grpSp>
        <p:nvGrpSpPr>
          <p:cNvPr id="635" name="Grupa 634"/>
          <p:cNvGrpSpPr/>
          <p:nvPr/>
        </p:nvGrpSpPr>
        <p:grpSpPr>
          <a:xfrm>
            <a:off x="3800532" y="1178644"/>
            <a:ext cx="1000069" cy="4089625"/>
            <a:chOff x="3800532" y="1065459"/>
            <a:chExt cx="1000069" cy="4089625"/>
          </a:xfrm>
        </p:grpSpPr>
        <p:cxnSp>
          <p:nvCxnSpPr>
            <p:cNvPr id="611" name="Łącznik prosty 610"/>
            <p:cNvCxnSpPr/>
            <p:nvPr/>
          </p:nvCxnSpPr>
          <p:spPr bwMode="auto">
            <a:xfrm flipV="1">
              <a:off x="4267200" y="1066800"/>
              <a:ext cx="0" cy="4088284"/>
            </a:xfrm>
            <a:prstGeom prst="line">
              <a:avLst/>
            </a:prstGeom>
            <a:ln w="12700">
              <a:solidFill>
                <a:srgbClr val="385D8A"/>
              </a:solidFill>
            </a:ln>
          </p:spPr>
          <p:style>
            <a:lnRef idx="1">
              <a:schemeClr val="accent1"/>
            </a:lnRef>
            <a:fillRef idx="0">
              <a:schemeClr val="accent1"/>
            </a:fillRef>
            <a:effectRef idx="0">
              <a:schemeClr val="accent1"/>
            </a:effectRef>
            <a:fontRef idx="minor">
              <a:schemeClr val="tx1"/>
            </a:fontRef>
          </p:style>
        </p:cxnSp>
        <p:cxnSp>
          <p:nvCxnSpPr>
            <p:cNvPr id="620" name="Łącznik prosty 619"/>
            <p:cNvCxnSpPr/>
            <p:nvPr/>
          </p:nvCxnSpPr>
          <p:spPr bwMode="auto">
            <a:xfrm flipH="1" flipV="1">
              <a:off x="4267200" y="1065459"/>
              <a:ext cx="533400" cy="1341"/>
            </a:xfrm>
            <a:prstGeom prst="line">
              <a:avLst/>
            </a:prstGeom>
            <a:ln w="12700">
              <a:solidFill>
                <a:srgbClr val="385D8A"/>
              </a:solidFill>
            </a:ln>
          </p:spPr>
          <p:style>
            <a:lnRef idx="1">
              <a:schemeClr val="accent1"/>
            </a:lnRef>
            <a:fillRef idx="0">
              <a:schemeClr val="accent1"/>
            </a:fillRef>
            <a:effectRef idx="0">
              <a:schemeClr val="accent1"/>
            </a:effectRef>
            <a:fontRef idx="minor">
              <a:schemeClr val="tx1"/>
            </a:fontRef>
          </p:style>
        </p:cxnSp>
        <p:cxnSp>
          <p:nvCxnSpPr>
            <p:cNvPr id="622" name="Łącznik prosty 621"/>
            <p:cNvCxnSpPr/>
            <p:nvPr/>
          </p:nvCxnSpPr>
          <p:spPr bwMode="auto">
            <a:xfrm flipH="1">
              <a:off x="4267200" y="3048000"/>
              <a:ext cx="533401" cy="0"/>
            </a:xfrm>
            <a:prstGeom prst="line">
              <a:avLst/>
            </a:prstGeom>
            <a:ln w="12700">
              <a:solidFill>
                <a:srgbClr val="385D8A"/>
              </a:solidFill>
            </a:ln>
          </p:spPr>
          <p:style>
            <a:lnRef idx="1">
              <a:schemeClr val="accent1"/>
            </a:lnRef>
            <a:fillRef idx="0">
              <a:schemeClr val="accent1"/>
            </a:fillRef>
            <a:effectRef idx="0">
              <a:schemeClr val="accent1"/>
            </a:effectRef>
            <a:fontRef idx="minor">
              <a:schemeClr val="tx1"/>
            </a:fontRef>
          </p:style>
        </p:cxnSp>
        <p:cxnSp>
          <p:nvCxnSpPr>
            <p:cNvPr id="623" name="Łącznik prosty 622"/>
            <p:cNvCxnSpPr/>
            <p:nvPr/>
          </p:nvCxnSpPr>
          <p:spPr bwMode="auto">
            <a:xfrm flipH="1">
              <a:off x="4267200" y="5155084"/>
              <a:ext cx="533401" cy="0"/>
            </a:xfrm>
            <a:prstGeom prst="line">
              <a:avLst/>
            </a:prstGeom>
            <a:ln w="12700">
              <a:solidFill>
                <a:srgbClr val="385D8A"/>
              </a:solidFill>
            </a:ln>
          </p:spPr>
          <p:style>
            <a:lnRef idx="1">
              <a:schemeClr val="accent1"/>
            </a:lnRef>
            <a:fillRef idx="0">
              <a:schemeClr val="accent1"/>
            </a:fillRef>
            <a:effectRef idx="0">
              <a:schemeClr val="accent1"/>
            </a:effectRef>
            <a:fontRef idx="minor">
              <a:schemeClr val="tx1"/>
            </a:fontRef>
          </p:style>
        </p:cxnSp>
        <p:cxnSp>
          <p:nvCxnSpPr>
            <p:cNvPr id="624" name="Łącznik prosty 623"/>
            <p:cNvCxnSpPr/>
            <p:nvPr/>
          </p:nvCxnSpPr>
          <p:spPr bwMode="auto">
            <a:xfrm flipH="1">
              <a:off x="3800532" y="3733800"/>
              <a:ext cx="466668" cy="0"/>
            </a:xfrm>
            <a:prstGeom prst="line">
              <a:avLst/>
            </a:prstGeom>
            <a:ln w="12700">
              <a:solidFill>
                <a:srgbClr val="385D8A"/>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40154872"/>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39863" y="0"/>
            <a:ext cx="6515100" cy="1143000"/>
          </a:xfrm>
        </p:spPr>
        <p:txBody>
          <a:bodyPr>
            <a:normAutofit/>
          </a:bodyPr>
          <a:lstStyle/>
          <a:p>
            <a:r>
              <a:rPr lang="en-US" sz="3200" dirty="0" smtClean="0"/>
              <a:t>Motivation</a:t>
            </a:r>
            <a:endParaRPr lang="en-US" sz="3200" dirty="0"/>
          </a:p>
        </p:txBody>
      </p:sp>
      <p:sp>
        <p:nvSpPr>
          <p:cNvPr id="3" name="Symbol zastępczy zawartości 2"/>
          <p:cNvSpPr>
            <a:spLocks noGrp="1"/>
          </p:cNvSpPr>
          <p:nvPr>
            <p:ph idx="1"/>
          </p:nvPr>
        </p:nvSpPr>
        <p:spPr/>
        <p:txBody>
          <a:bodyPr>
            <a:noAutofit/>
          </a:bodyPr>
          <a:lstStyle/>
          <a:p>
            <a:pPr marL="457200" indent="-457200" algn="just">
              <a:spcBef>
                <a:spcPts val="0"/>
              </a:spcBef>
              <a:spcAft>
                <a:spcPts val="0"/>
              </a:spcAft>
            </a:pPr>
            <a:r>
              <a:rPr lang="en-US" sz="2000" dirty="0" smtClean="0">
                <a:latin typeface="+mj-lt"/>
                <a:ea typeface="Times New Roman"/>
              </a:rPr>
              <a:t>Investigations leading to practical implementations of personalized medicine are challenging </a:t>
            </a:r>
          </a:p>
          <a:p>
            <a:pPr marL="457200" indent="-457200" algn="just">
              <a:spcBef>
                <a:spcPts val="0"/>
              </a:spcBef>
              <a:spcAft>
                <a:spcPts val="0"/>
              </a:spcAft>
            </a:pPr>
            <a:r>
              <a:rPr lang="en-US" sz="2000" dirty="0" smtClean="0">
                <a:latin typeface="+mj-lt"/>
                <a:ea typeface="Times New Roman"/>
              </a:rPr>
              <a:t>The main goal of the </a:t>
            </a:r>
            <a:r>
              <a:rPr lang="en-US" sz="2000" dirty="0" err="1" smtClean="0">
                <a:latin typeface="+mj-lt"/>
                <a:ea typeface="Times New Roman"/>
              </a:rPr>
              <a:t>EurValve</a:t>
            </a:r>
            <a:r>
              <a:rPr lang="en-US" sz="2000" dirty="0" smtClean="0">
                <a:latin typeface="+mj-lt"/>
                <a:ea typeface="Times New Roman"/>
              </a:rPr>
              <a:t> project is to combine a set of complex modeling tools to deliver a workflow which will enable evaluation of medical prospects and outlook for individual patients presented with cardiovascular symptoms suggesting </a:t>
            </a:r>
            <a:r>
              <a:rPr lang="pl-PL" sz="2000" dirty="0" smtClean="0">
                <a:latin typeface="+mj-lt"/>
                <a:ea typeface="Times New Roman"/>
              </a:rPr>
              <a:t>v</a:t>
            </a:r>
            <a:r>
              <a:rPr lang="en-US" sz="2000" dirty="0" err="1" smtClean="0">
                <a:latin typeface="+mj-lt"/>
                <a:ea typeface="Times New Roman"/>
              </a:rPr>
              <a:t>alvular</a:t>
            </a:r>
            <a:r>
              <a:rPr lang="en-US" sz="2000" dirty="0" smtClean="0">
                <a:latin typeface="+mj-lt"/>
                <a:ea typeface="Times New Roman"/>
              </a:rPr>
              <a:t> heart disease</a:t>
            </a:r>
          </a:p>
          <a:p>
            <a:pPr marL="457200" indent="-457200" algn="just">
              <a:spcBef>
                <a:spcPts val="0"/>
              </a:spcBef>
              <a:spcAft>
                <a:spcPts val="0"/>
              </a:spcAft>
            </a:pPr>
            <a:r>
              <a:rPr lang="en-US" sz="2000" dirty="0" smtClean="0">
                <a:latin typeface="+mj-lt"/>
                <a:ea typeface="Times New Roman"/>
              </a:rPr>
              <a:t>This research should result</a:t>
            </a:r>
            <a:r>
              <a:rPr lang="pl-PL" sz="2000" dirty="0" smtClean="0">
                <a:latin typeface="+mj-lt"/>
                <a:ea typeface="Times New Roman"/>
              </a:rPr>
              <a:t> </a:t>
            </a:r>
            <a:r>
              <a:rPr lang="en-US" sz="2000" dirty="0" smtClean="0">
                <a:latin typeface="+mj-lt"/>
                <a:ea typeface="Times New Roman"/>
              </a:rPr>
              <a:t>in a decision support system (DSS) which can be applied in clinical practice</a:t>
            </a:r>
          </a:p>
          <a:p>
            <a:pPr marL="457200" indent="-457200" algn="just">
              <a:spcBef>
                <a:spcPts val="0"/>
              </a:spcBef>
              <a:spcAft>
                <a:spcPts val="0"/>
              </a:spcAft>
            </a:pPr>
            <a:r>
              <a:rPr lang="en-US" sz="2000" dirty="0" smtClean="0">
                <a:latin typeface="+mj-lt"/>
                <a:ea typeface="Times New Roman"/>
              </a:rPr>
              <a:t>This research activity requires a dedicated problem solving environment </a:t>
            </a:r>
            <a:r>
              <a:rPr lang="pl-PL" sz="2000" dirty="0" err="1" smtClean="0">
                <a:latin typeface="+mj-lt"/>
                <a:ea typeface="Times New Roman"/>
              </a:rPr>
              <a:t>which</a:t>
            </a:r>
            <a:r>
              <a:rPr lang="pl-PL" sz="2000" dirty="0" smtClean="0">
                <a:latin typeface="+mj-lt"/>
                <a:ea typeface="Times New Roman"/>
              </a:rPr>
              <a:t> we </a:t>
            </a:r>
            <a:r>
              <a:rPr lang="pl-PL" sz="2000" dirty="0" err="1" smtClean="0">
                <a:latin typeface="+mj-lt"/>
                <a:ea typeface="Times New Roman"/>
              </a:rPr>
              <a:t>refer</a:t>
            </a:r>
            <a:r>
              <a:rPr lang="pl-PL" sz="2000" dirty="0" smtClean="0">
                <a:latin typeface="+mj-lt"/>
                <a:ea typeface="Times New Roman"/>
              </a:rPr>
              <a:t> to as </a:t>
            </a:r>
            <a:r>
              <a:rPr lang="en-US" sz="2000" dirty="0" smtClean="0">
                <a:latin typeface="+mj-lt"/>
                <a:ea typeface="Times New Roman"/>
              </a:rPr>
              <a:t>the Model Execution Environment (MEE)</a:t>
            </a:r>
          </a:p>
          <a:p>
            <a:pPr marL="457200" indent="-457200" algn="just">
              <a:spcBef>
                <a:spcPts val="0"/>
              </a:spcBef>
              <a:spcAft>
                <a:spcPts val="0"/>
              </a:spcAft>
              <a:buNone/>
            </a:pPr>
            <a:endParaRPr lang="pl-PL" sz="2000" dirty="0">
              <a:latin typeface="+mj-lt"/>
              <a:ea typeface="Times New Roman"/>
            </a:endParaRPr>
          </a:p>
        </p:txBody>
      </p:sp>
    </p:spTree>
    <p:extLst>
      <p:ext uri="{BB962C8B-B14F-4D97-AF65-F5344CB8AC3E}">
        <p14:creationId xmlns:p14="http://schemas.microsoft.com/office/powerpoint/2010/main" val="4268752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76" name="Shape 76"/>
          <p:cNvSpPr txBox="1">
            <a:spLocks noGrp="1"/>
          </p:cNvSpPr>
          <p:nvPr>
            <p:ph type="title" idx="4294967295"/>
          </p:nvPr>
        </p:nvSpPr>
        <p:spPr>
          <a:xfrm>
            <a:off x="1160925" y="19050"/>
            <a:ext cx="6984776" cy="764704"/>
          </a:xfrm>
          <a:prstGeom prst="rect">
            <a:avLst/>
          </a:prstGeom>
        </p:spPr>
        <p:txBody>
          <a:bodyPr vert="horz" wrap="square" lIns="91425" tIns="91425" rIns="91425" bIns="91425" numCol="1" anchor="t" anchorCtr="0" compatLnSpc="1">
            <a:prstTxWarp prst="textNoShape">
              <a:avLst/>
            </a:prstTxWarp>
            <a:noAutofit/>
          </a:bodyPr>
          <a:lstStyle/>
          <a:p>
            <a:pPr>
              <a:spcBef>
                <a:spcPts val="0"/>
              </a:spcBef>
            </a:pPr>
            <a:r>
              <a:rPr lang="en-GB" sz="3200" dirty="0" smtClean="0">
                <a:ea typeface="MS PGothic"/>
              </a:rPr>
              <a:t>DSS and Research Environment</a:t>
            </a:r>
            <a:endParaRPr lang="en-GB" sz="3200" dirty="0"/>
          </a:p>
        </p:txBody>
      </p:sp>
      <p:pic>
        <p:nvPicPr>
          <p:cNvPr id="20" name="Obraz 19" descr="EUR Valve Architecture.png"/>
          <p:cNvPicPr>
            <a:picLocks noChangeAspect="1"/>
          </p:cNvPicPr>
          <p:nvPr/>
        </p:nvPicPr>
        <p:blipFill>
          <a:blip r:embed="rId3"/>
          <a:srcRect l="11718" t="10417" r="12500" b="35416"/>
          <a:stretch>
            <a:fillRect/>
          </a:stretch>
        </p:blipFill>
        <p:spPr>
          <a:xfrm>
            <a:off x="979067" y="1844824"/>
            <a:ext cx="7196005" cy="3857652"/>
          </a:xfrm>
          <a:prstGeom prst="rect">
            <a:avLst/>
          </a:prstGeom>
        </p:spPr>
      </p:pic>
    </p:spTree>
    <p:extLst>
      <p:ext uri="{BB962C8B-B14F-4D97-AF65-F5344CB8AC3E}">
        <p14:creationId xmlns:p14="http://schemas.microsoft.com/office/powerpoint/2010/main" val="3362276238"/>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1187624" y="27087"/>
            <a:ext cx="6778451" cy="809625"/>
          </a:xfrm>
        </p:spPr>
        <p:txBody>
          <a:bodyPr/>
          <a:lstStyle/>
          <a:p>
            <a:pPr eaLnBrk="1" hangingPunct="1"/>
            <a:r>
              <a:rPr lang="en-US" altLang="en-US" dirty="0" smtClean="0">
                <a:latin typeface="Open Sans"/>
              </a:rPr>
              <a:t>Data </a:t>
            </a:r>
            <a:r>
              <a:rPr lang="en-US" altLang="en-US" dirty="0">
                <a:latin typeface="Open Sans"/>
              </a:rPr>
              <a:t>and action </a:t>
            </a:r>
            <a:r>
              <a:rPr lang="en-US" altLang="en-US" dirty="0" smtClean="0">
                <a:latin typeface="Open Sans"/>
              </a:rPr>
              <a:t>flow</a:t>
            </a:r>
            <a:endParaRPr lang="en-US" altLang="en-US" dirty="0">
              <a:latin typeface="Open Sans"/>
            </a:endParaRPr>
          </a:p>
        </p:txBody>
      </p:sp>
      <p:pic>
        <p:nvPicPr>
          <p:cNvPr id="29" name="Picture 6"/>
          <p:cNvPicPr/>
          <p:nvPr/>
        </p:nvPicPr>
        <p:blipFill>
          <a:blip r:embed="rId2" cstate="print">
            <a:extLst>
              <a:ext uri="{28A0092B-C50C-407E-A947-70E740481C1C}">
                <a14:useLocalDpi xmlns:a14="http://schemas.microsoft.com/office/drawing/2010/main" val="0"/>
              </a:ext>
            </a:extLst>
          </a:blip>
          <a:stretch>
            <a:fillRect/>
          </a:stretch>
        </p:blipFill>
        <p:spPr>
          <a:xfrm>
            <a:off x="1608092" y="836712"/>
            <a:ext cx="6357983" cy="4429156"/>
          </a:xfrm>
          <a:prstGeom prst="rect">
            <a:avLst/>
          </a:prstGeom>
        </p:spPr>
      </p:pic>
      <p:sp>
        <p:nvSpPr>
          <p:cNvPr id="32" name="pole tekstowe 31"/>
          <p:cNvSpPr txBox="1"/>
          <p:nvPr/>
        </p:nvSpPr>
        <p:spPr>
          <a:xfrm>
            <a:off x="216024" y="5500702"/>
            <a:ext cx="8460432" cy="923330"/>
          </a:xfrm>
          <a:prstGeom prst="rect">
            <a:avLst/>
          </a:prstGeom>
          <a:noFill/>
        </p:spPr>
        <p:txBody>
          <a:bodyPr wrap="square" rtlCol="0">
            <a:spAutoFit/>
          </a:bodyPr>
          <a:lstStyle/>
          <a:p>
            <a:r>
              <a:rPr lang="en-US" dirty="0" smtClean="0"/>
              <a:t>Data and action flow consists of steps involving image segmentation, proteomics analysis and literature mining to construct system models which</a:t>
            </a:r>
            <a:r>
              <a:rPr lang="pl-PL" dirty="0" smtClean="0"/>
              <a:t>,</a:t>
            </a:r>
            <a:r>
              <a:rPr lang="en-US" dirty="0" smtClean="0"/>
              <a:t> in turn</a:t>
            </a:r>
            <a:r>
              <a:rPr lang="pl-PL" dirty="0" smtClean="0"/>
              <a:t>,</a:t>
            </a:r>
            <a:r>
              <a:rPr lang="en-US" dirty="0" smtClean="0"/>
              <a:t> </a:t>
            </a:r>
            <a:r>
              <a:rPr lang="pl-PL" dirty="0" err="1" smtClean="0"/>
              <a:t>enable</a:t>
            </a:r>
            <a:r>
              <a:rPr lang="pl-PL" dirty="0" smtClean="0"/>
              <a:t> </a:t>
            </a:r>
            <a:r>
              <a:rPr lang="en-US" dirty="0" smtClean="0"/>
              <a:t>building reduced order models </a:t>
            </a:r>
            <a:r>
              <a:rPr lang="pl-PL" dirty="0" smtClean="0"/>
              <a:t>as </a:t>
            </a:r>
            <a:r>
              <a:rPr lang="en-US" dirty="0" smtClean="0"/>
              <a:t>the knowledge base for the DSS</a:t>
            </a:r>
            <a:r>
              <a:rPr lang="pl-PL" i="1" dirty="0" smtClean="0"/>
              <a:t>.</a:t>
            </a:r>
            <a:endParaRPr lang="en-US" i="1" dirty="0" smtClean="0"/>
          </a:p>
        </p:txBody>
      </p:sp>
    </p:spTree>
    <p:extLst>
      <p:ext uri="{BB962C8B-B14F-4D97-AF65-F5344CB8AC3E}">
        <p14:creationId xmlns:p14="http://schemas.microsoft.com/office/powerpoint/2010/main" val="12766746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439863" y="170408"/>
            <a:ext cx="6515100" cy="522288"/>
          </a:xfrm>
        </p:spPr>
        <p:txBody>
          <a:bodyPr/>
          <a:lstStyle/>
          <a:p>
            <a:pPr eaLnBrk="1" hangingPunct="1"/>
            <a:r>
              <a:rPr lang="en-US" altLang="en-US" sz="3200" dirty="0" smtClean="0">
                <a:latin typeface="Open Sans"/>
              </a:rPr>
              <a:t>Objectives</a:t>
            </a:r>
            <a:endParaRPr lang="en-US" altLang="en-US" sz="3200" dirty="0">
              <a:latin typeface="Open Sans"/>
            </a:endParaRPr>
          </a:p>
        </p:txBody>
      </p:sp>
      <p:sp>
        <p:nvSpPr>
          <p:cNvPr id="5" name="AutoShape 17"/>
          <p:cNvSpPr>
            <a:spLocks noChangeArrowheads="1"/>
          </p:cNvSpPr>
          <p:nvPr/>
        </p:nvSpPr>
        <p:spPr bwMode="auto">
          <a:xfrm>
            <a:off x="179512" y="1268413"/>
            <a:ext cx="8713092" cy="4681537"/>
          </a:xfrm>
          <a:prstGeom prst="roundRect">
            <a:avLst>
              <a:gd name="adj" fmla="val 4362"/>
            </a:avLst>
          </a:prstGeom>
          <a:solidFill>
            <a:srgbClr val="FFFFCC"/>
          </a:solidFill>
          <a:ln w="28575">
            <a:solidFill>
              <a:srgbClr val="000000"/>
            </a:solidFill>
            <a:round/>
            <a:headEnd/>
            <a:tailEnd/>
          </a:ln>
        </p:spPr>
        <p:txBody>
          <a:bodyPr/>
          <a:lstStyle/>
          <a:p>
            <a:pPr fontAlgn="ctr">
              <a:spcBef>
                <a:spcPts val="0"/>
              </a:spcBef>
              <a:spcAft>
                <a:spcPts val="0"/>
              </a:spcAft>
              <a:buClr>
                <a:srgbClr val="C00000"/>
              </a:buClr>
              <a:buSzPct val="120000"/>
              <a:defRPr/>
            </a:pPr>
            <a:endParaRPr lang="en-US" sz="1600" dirty="0">
              <a:latin typeface="Open Sans"/>
            </a:endParaRPr>
          </a:p>
          <a:p>
            <a:r>
              <a:rPr lang="en-US" sz="1600" b="1" dirty="0" smtClean="0">
                <a:latin typeface="Open Sans"/>
              </a:rPr>
              <a:t>To </a:t>
            </a:r>
            <a:r>
              <a:rPr lang="en-US" sz="1600" b="1" dirty="0">
                <a:latin typeface="Open Sans"/>
              </a:rPr>
              <a:t>develop and provide the necessary infrastructure to: </a:t>
            </a:r>
          </a:p>
          <a:p>
            <a:pPr marL="285750" indent="-285750">
              <a:buFont typeface="Arial" panose="020B0604020202020204" pitchFamily="34" charset="0"/>
              <a:buChar char="•"/>
            </a:pPr>
            <a:r>
              <a:rPr lang="en-US" sz="1600" dirty="0">
                <a:latin typeface="Open Sans"/>
              </a:rPr>
              <a:t>Collect, represent, annotate and publish </a:t>
            </a:r>
            <a:r>
              <a:rPr lang="pl-PL" sz="1600" dirty="0">
                <a:latin typeface="Open Sans"/>
              </a:rPr>
              <a:t>c</a:t>
            </a:r>
            <a:r>
              <a:rPr lang="en-US" sz="1600" dirty="0">
                <a:latin typeface="Open Sans"/>
              </a:rPr>
              <a:t>ore homogeneous data </a:t>
            </a:r>
          </a:p>
          <a:p>
            <a:pPr marL="285750" indent="-285750">
              <a:buFont typeface="Arial" panose="020B0604020202020204" pitchFamily="34" charset="0"/>
              <a:buChar char="•"/>
            </a:pPr>
            <a:r>
              <a:rPr lang="en-US" sz="1600" dirty="0">
                <a:latin typeface="Open Sans"/>
              </a:rPr>
              <a:t>Store and give secure access to the participating clinical </a:t>
            </a:r>
            <a:r>
              <a:rPr lang="en-US" sz="1600" dirty="0" err="1">
                <a:latin typeface="Open Sans"/>
              </a:rPr>
              <a:t>centres</a:t>
            </a:r>
            <a:r>
              <a:rPr lang="en-US" sz="1600" dirty="0">
                <a:latin typeface="Open Sans"/>
              </a:rPr>
              <a:t> and to the development partners to the necessary data</a:t>
            </a:r>
          </a:p>
          <a:p>
            <a:pPr marL="285750" indent="-285750">
              <a:buFont typeface="Arial" panose="020B0604020202020204" pitchFamily="34" charset="0"/>
              <a:buChar char="•"/>
            </a:pPr>
            <a:r>
              <a:rPr lang="en-US" sz="1600" dirty="0">
                <a:latin typeface="Open Sans"/>
              </a:rPr>
              <a:t>Execute the models in the most appropriate computational environment (private workstation, private cloud, public cloud) according to need</a:t>
            </a:r>
            <a:r>
              <a:rPr lang="pl-PL" sz="1600" dirty="0">
                <a:latin typeface="Open Sans"/>
              </a:rPr>
              <a:t>s</a:t>
            </a:r>
            <a:endParaRPr lang="en-US" sz="1600" dirty="0">
              <a:latin typeface="Open Sans"/>
            </a:endParaRPr>
          </a:p>
          <a:p>
            <a:pPr marL="285750" indent="-285750">
              <a:buFont typeface="Arial" panose="020B0604020202020204" pitchFamily="34" charset="0"/>
              <a:buChar char="•"/>
            </a:pPr>
            <a:r>
              <a:rPr lang="en-US" sz="1600" dirty="0">
                <a:latin typeface="Open Sans"/>
              </a:rPr>
              <a:t>Support real-time multiscale </a:t>
            </a:r>
            <a:r>
              <a:rPr lang="en-US" sz="1600" dirty="0" err="1">
                <a:latin typeface="Open Sans"/>
              </a:rPr>
              <a:t>visualisation</a:t>
            </a:r>
            <a:r>
              <a:rPr lang="en-US" sz="1600" dirty="0">
                <a:latin typeface="Open Sans"/>
              </a:rPr>
              <a:t>. </a:t>
            </a:r>
          </a:p>
          <a:p>
            <a:r>
              <a:rPr lang="en-US" sz="1600" dirty="0">
                <a:latin typeface="Open Sans"/>
              </a:rPr>
              <a:t>	</a:t>
            </a:r>
            <a:endParaRPr lang="es-ES" sz="1600" b="1" dirty="0">
              <a:latin typeface="Open Sans"/>
            </a:endParaRPr>
          </a:p>
          <a:p>
            <a:r>
              <a:rPr lang="en-US" sz="1600" b="1" dirty="0" smtClean="0">
                <a:latin typeface="Open Sans"/>
              </a:rPr>
              <a:t>To </a:t>
            </a:r>
            <a:r>
              <a:rPr lang="en-US" sz="1600" b="1" dirty="0">
                <a:latin typeface="Open Sans"/>
              </a:rPr>
              <a:t>develop an integrated security system supporting: </a:t>
            </a:r>
          </a:p>
          <a:p>
            <a:pPr marL="285750" indent="-285750">
              <a:buFont typeface="Arial" panose="020B0604020202020204" pitchFamily="34" charset="0"/>
              <a:buChar char="•"/>
            </a:pPr>
            <a:r>
              <a:rPr lang="en-US" sz="1600" dirty="0">
                <a:latin typeface="Open Sans"/>
              </a:rPr>
              <a:t>Authentication and </a:t>
            </a:r>
            <a:r>
              <a:rPr lang="en-US" sz="1600" dirty="0" err="1">
                <a:latin typeface="Open Sans"/>
              </a:rPr>
              <a:t>authorisation</a:t>
            </a:r>
            <a:r>
              <a:rPr lang="en-US" sz="1600" dirty="0">
                <a:latin typeface="Open Sans"/>
              </a:rPr>
              <a:t> </a:t>
            </a:r>
          </a:p>
          <a:p>
            <a:pPr marL="285750" indent="-285750">
              <a:buFont typeface="Arial" panose="020B0604020202020204" pitchFamily="34" charset="0"/>
              <a:buChar char="•"/>
            </a:pPr>
            <a:r>
              <a:rPr lang="en-US" sz="1600" dirty="0">
                <a:latin typeface="Open Sans"/>
              </a:rPr>
              <a:t>Data encryption for secure processing in public clouds </a:t>
            </a:r>
          </a:p>
          <a:p>
            <a:pPr lvl="1" fontAlgn="ctr">
              <a:spcBef>
                <a:spcPts val="0"/>
              </a:spcBef>
              <a:spcAft>
                <a:spcPts val="0"/>
              </a:spcAft>
              <a:buClr>
                <a:srgbClr val="C00000"/>
              </a:buClr>
              <a:buSzPct val="105000"/>
              <a:defRPr/>
            </a:pPr>
            <a:r>
              <a:rPr lang="en-US" sz="1600" dirty="0">
                <a:latin typeface="Open Sans"/>
              </a:rPr>
              <a:t> </a:t>
            </a:r>
          </a:p>
          <a:p>
            <a:r>
              <a:rPr lang="en-US" sz="1600" b="1" dirty="0" smtClean="0">
                <a:latin typeface="Open Sans"/>
              </a:rPr>
              <a:t>To </a:t>
            </a:r>
            <a:r>
              <a:rPr lang="en-US" sz="1600" b="1" dirty="0">
                <a:latin typeface="Open Sans"/>
              </a:rPr>
              <a:t>deploy and operate the developed infrastructure, ensuring: </a:t>
            </a:r>
          </a:p>
          <a:p>
            <a:pPr marL="285750" indent="-285750">
              <a:buFont typeface="Arial" panose="020B0604020202020204" pitchFamily="34" charset="0"/>
              <a:buChar char="•"/>
            </a:pPr>
            <a:r>
              <a:rPr lang="en-US" sz="1600" dirty="0">
                <a:latin typeface="Open Sans"/>
              </a:rPr>
              <a:t>Quality of software components deployed and installed </a:t>
            </a:r>
          </a:p>
          <a:p>
            <a:pPr marL="285750" indent="-285750">
              <a:buFont typeface="Arial" panose="020B0604020202020204" pitchFamily="34" charset="0"/>
              <a:buChar char="•"/>
            </a:pPr>
            <a:r>
              <a:rPr lang="en-US" sz="1600" dirty="0">
                <a:latin typeface="Open Sans"/>
              </a:rPr>
              <a:t>Quality of service, including such aspects as availability, responsiveness and cost efficiency</a:t>
            </a:r>
            <a:endParaRPr lang="en-US" sz="1600" dirty="0">
              <a:latin typeface="+mn-lt"/>
            </a:endParaRPr>
          </a:p>
          <a:p>
            <a:pPr lvl="1" fontAlgn="ctr">
              <a:spcBef>
                <a:spcPts val="0"/>
              </a:spcBef>
              <a:spcAft>
                <a:spcPts val="0"/>
              </a:spcAft>
              <a:buClr>
                <a:srgbClr val="C00000"/>
              </a:buClr>
              <a:buSzPct val="105000"/>
              <a:buFont typeface="Calibri" pitchFamily="34" charset="0"/>
              <a:buChar char="»"/>
              <a:defRPr/>
            </a:pPr>
            <a:endParaRPr lang="en-US" sz="1600" dirty="0">
              <a:latin typeface="+mn-lt"/>
            </a:endParaRPr>
          </a:p>
        </p:txBody>
      </p:sp>
    </p:spTree>
    <p:extLst>
      <p:ext uri="{BB962C8B-B14F-4D97-AF65-F5344CB8AC3E}">
        <p14:creationId xmlns:p14="http://schemas.microsoft.com/office/powerpoint/2010/main" val="317159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39863" y="0"/>
            <a:ext cx="6515100" cy="1143000"/>
          </a:xfrm>
        </p:spPr>
        <p:txBody>
          <a:bodyPr>
            <a:normAutofit/>
          </a:bodyPr>
          <a:lstStyle/>
          <a:p>
            <a:r>
              <a:rPr lang="en-US" dirty="0" smtClean="0"/>
              <a:t>Examples of user requirements</a:t>
            </a:r>
            <a:endParaRPr lang="en-US" dirty="0"/>
          </a:p>
        </p:txBody>
      </p:sp>
      <p:sp>
        <p:nvSpPr>
          <p:cNvPr id="3" name="Symbol zastępczy zawartości 2"/>
          <p:cNvSpPr>
            <a:spLocks noGrp="1"/>
          </p:cNvSpPr>
          <p:nvPr>
            <p:ph idx="1"/>
          </p:nvPr>
        </p:nvSpPr>
        <p:spPr/>
        <p:txBody>
          <a:bodyPr>
            <a:noAutofit/>
          </a:bodyPr>
          <a:lstStyle/>
          <a:p>
            <a:pPr marL="457200" indent="-457200" algn="just">
              <a:spcBef>
                <a:spcPts val="0"/>
              </a:spcBef>
              <a:spcAft>
                <a:spcPts val="0"/>
              </a:spcAft>
              <a:buFont typeface="+mj-lt"/>
              <a:buAutoNum type="arabicPeriod"/>
            </a:pPr>
            <a:r>
              <a:rPr lang="en-US" sz="2000" dirty="0">
                <a:latin typeface="+mj-lt"/>
                <a:ea typeface="Times New Roman"/>
              </a:rPr>
              <a:t>Execution environment delivers access to commercial numerical computing environments such as </a:t>
            </a:r>
            <a:r>
              <a:rPr lang="en-US" sz="2000" dirty="0" err="1">
                <a:latin typeface="+mj-lt"/>
                <a:ea typeface="Times New Roman"/>
              </a:rPr>
              <a:t>Matlab</a:t>
            </a:r>
            <a:r>
              <a:rPr lang="en-US" sz="2000" dirty="0">
                <a:latin typeface="+mj-lt"/>
                <a:ea typeface="Times New Roman"/>
              </a:rPr>
              <a:t> and </a:t>
            </a:r>
            <a:r>
              <a:rPr lang="en-US" sz="2000" dirty="0" err="1">
                <a:latin typeface="+mj-lt"/>
                <a:ea typeface="Times New Roman"/>
              </a:rPr>
              <a:t>AnsysCFD</a:t>
            </a:r>
            <a:r>
              <a:rPr lang="en-US" sz="2000" dirty="0">
                <a:latin typeface="+mj-lt"/>
                <a:ea typeface="Times New Roman"/>
              </a:rPr>
              <a:t> solvers (it will be used to deliver </a:t>
            </a:r>
            <a:r>
              <a:rPr lang="en-US" sz="2000" dirty="0" smtClean="0">
                <a:latin typeface="+mj-lt"/>
                <a:ea typeface="Times New Roman"/>
              </a:rPr>
              <a:t>0D </a:t>
            </a:r>
            <a:r>
              <a:rPr lang="en-US" sz="2000" dirty="0">
                <a:latin typeface="+mj-lt"/>
                <a:ea typeface="Times New Roman"/>
              </a:rPr>
              <a:t>system model </a:t>
            </a:r>
            <a:r>
              <a:rPr lang="en-US" sz="2000" dirty="0" smtClean="0">
                <a:latin typeface="+mj-lt"/>
                <a:ea typeface="Times New Roman"/>
              </a:rPr>
              <a:t>and </a:t>
            </a:r>
            <a:r>
              <a:rPr lang="en-US" sz="2000" dirty="0">
                <a:latin typeface="+mj-lt"/>
                <a:ea typeface="Times New Roman"/>
              </a:rPr>
              <a:t>ROM creation of 4D </a:t>
            </a:r>
            <a:r>
              <a:rPr lang="en-US" sz="2000" dirty="0" smtClean="0">
                <a:latin typeface="+mj-lt"/>
                <a:ea typeface="Times New Roman"/>
              </a:rPr>
              <a:t>CFD)</a:t>
            </a:r>
            <a:endParaRPr lang="pl-PL" sz="2000" dirty="0">
              <a:latin typeface="+mj-lt"/>
              <a:ea typeface="Times New Roman"/>
            </a:endParaRPr>
          </a:p>
          <a:p>
            <a:pPr marL="457200" indent="-457200" algn="just">
              <a:spcBef>
                <a:spcPts val="0"/>
              </a:spcBef>
              <a:spcAft>
                <a:spcPts val="0"/>
              </a:spcAft>
              <a:buFont typeface="+mj-lt"/>
              <a:buAutoNum type="arabicPeriod"/>
            </a:pPr>
            <a:r>
              <a:rPr lang="en-US" sz="2000" dirty="0">
                <a:latin typeface="+mj-lt"/>
                <a:ea typeface="Times New Roman"/>
              </a:rPr>
              <a:t>Execution environment delivers access to significant computer power and storage (ROM creation requires a lot of computer power and storage, &gt;1000 CPU, many TB of HDD</a:t>
            </a:r>
            <a:r>
              <a:rPr lang="en-US" sz="2000" dirty="0" smtClean="0">
                <a:latin typeface="+mj-lt"/>
                <a:ea typeface="Times New Roman"/>
              </a:rPr>
              <a:t>)</a:t>
            </a:r>
            <a:endParaRPr lang="pl-PL" sz="2000" dirty="0">
              <a:latin typeface="+mj-lt"/>
              <a:ea typeface="Times New Roman"/>
            </a:endParaRPr>
          </a:p>
          <a:p>
            <a:pPr marL="457200" indent="-457200" algn="just">
              <a:spcBef>
                <a:spcPts val="0"/>
              </a:spcBef>
              <a:spcAft>
                <a:spcPts val="0"/>
              </a:spcAft>
              <a:buFont typeface="+mj-lt"/>
              <a:buAutoNum type="arabicPeriod"/>
            </a:pPr>
            <a:r>
              <a:rPr lang="en-US" sz="2000" dirty="0">
                <a:latin typeface="+mj-lt"/>
                <a:ea typeface="Times New Roman"/>
              </a:rPr>
              <a:t>Some of the computations will be executed outside the research environment (e.g. </a:t>
            </a:r>
            <a:r>
              <a:rPr lang="en-US" sz="2000" dirty="0" smtClean="0">
                <a:latin typeface="+mj-lt"/>
                <a:ea typeface="Times New Roman"/>
              </a:rPr>
              <a:t>Segmentation </a:t>
            </a:r>
            <a:r>
              <a:rPr lang="en-US" sz="2000" dirty="0">
                <a:latin typeface="+mj-lt"/>
                <a:ea typeface="Times New Roman"/>
              </a:rPr>
              <a:t>will be run locally with node-locked </a:t>
            </a:r>
            <a:r>
              <a:rPr lang="en-US" sz="2000" dirty="0" smtClean="0">
                <a:latin typeface="+mj-lt"/>
                <a:ea typeface="Times New Roman"/>
              </a:rPr>
              <a:t>license)</a:t>
            </a:r>
            <a:endParaRPr lang="pl-PL" sz="2000" dirty="0">
              <a:latin typeface="+mj-lt"/>
              <a:ea typeface="Times New Roman"/>
            </a:endParaRPr>
          </a:p>
          <a:p>
            <a:pPr marL="457200" indent="-457200" algn="just">
              <a:spcBef>
                <a:spcPts val="0"/>
              </a:spcBef>
              <a:spcAft>
                <a:spcPts val="0"/>
              </a:spcAft>
              <a:buFont typeface="+mj-lt"/>
              <a:buAutoNum type="arabicPeriod"/>
            </a:pPr>
            <a:r>
              <a:rPr lang="en-US" sz="2000" dirty="0">
                <a:latin typeface="+mj-lt"/>
                <a:ea typeface="Times New Roman"/>
              </a:rPr>
              <a:t>Data is transferred from data warehouse to compute </a:t>
            </a:r>
            <a:r>
              <a:rPr lang="en-US" sz="2000" dirty="0" smtClean="0">
                <a:latin typeface="+mj-lt"/>
                <a:ea typeface="Times New Roman"/>
              </a:rPr>
              <a:t>environment</a:t>
            </a:r>
            <a:endParaRPr lang="pl-PL" sz="2000" dirty="0">
              <a:latin typeface="+mj-lt"/>
              <a:ea typeface="Times New Roman"/>
            </a:endParaRPr>
          </a:p>
          <a:p>
            <a:pPr marL="457200" indent="-457200" algn="just">
              <a:spcBef>
                <a:spcPts val="0"/>
              </a:spcBef>
              <a:spcAft>
                <a:spcPts val="0"/>
              </a:spcAft>
              <a:buFont typeface="+mj-lt"/>
              <a:buAutoNum type="arabicPeriod"/>
            </a:pPr>
            <a:r>
              <a:rPr lang="en-US" sz="2000" dirty="0">
                <a:latin typeface="+mj-lt"/>
                <a:ea typeface="Times New Roman"/>
              </a:rPr>
              <a:t>Sensitivity analyses are visualized while the computation takes </a:t>
            </a:r>
            <a:r>
              <a:rPr lang="en-US" sz="2000" dirty="0" smtClean="0">
                <a:latin typeface="+mj-lt"/>
                <a:ea typeface="Times New Roman"/>
              </a:rPr>
              <a:t>place</a:t>
            </a:r>
            <a:endParaRPr lang="pl-PL" sz="2000" dirty="0">
              <a:latin typeface="+mj-lt"/>
              <a:ea typeface="Times New Roman"/>
            </a:endParaRPr>
          </a:p>
          <a:p>
            <a:pPr marL="457200" indent="-457200" algn="just">
              <a:spcBef>
                <a:spcPts val="0"/>
              </a:spcBef>
              <a:spcAft>
                <a:spcPts val="0"/>
              </a:spcAft>
              <a:buFont typeface="+mj-lt"/>
              <a:buAutoNum type="arabicPeriod"/>
            </a:pPr>
            <a:r>
              <a:rPr lang="en-US" sz="2000" dirty="0">
                <a:latin typeface="+mj-lt"/>
                <a:ea typeface="Times New Roman"/>
              </a:rPr>
              <a:t>The environment should support interactive and batch </a:t>
            </a:r>
            <a:r>
              <a:rPr lang="en-US" sz="2000" dirty="0" smtClean="0">
                <a:latin typeface="+mj-lt"/>
                <a:ea typeface="Times New Roman"/>
              </a:rPr>
              <a:t>processing</a:t>
            </a:r>
            <a:endParaRPr lang="pl-PL" sz="2000" dirty="0">
              <a:latin typeface="+mj-lt"/>
              <a:ea typeface="Times New Roman"/>
            </a:endParaRPr>
          </a:p>
          <a:p>
            <a:pPr marL="457200" indent="-457200" algn="just">
              <a:spcBef>
                <a:spcPts val="0"/>
              </a:spcBef>
              <a:spcAft>
                <a:spcPts val="0"/>
              </a:spcAft>
              <a:buFont typeface="+mj-lt"/>
              <a:buAutoNum type="arabicPeriod"/>
            </a:pPr>
            <a:r>
              <a:rPr lang="en-US" sz="2000" dirty="0">
                <a:latin typeface="+mj-lt"/>
                <a:ea typeface="Times New Roman"/>
              </a:rPr>
              <a:t>Interaction with selected services should be automated by scripting or Web UI </a:t>
            </a:r>
            <a:r>
              <a:rPr lang="en-US" sz="2000" dirty="0" smtClean="0">
                <a:latin typeface="+mj-lt"/>
                <a:ea typeface="Times New Roman"/>
              </a:rPr>
              <a:t>interfaces</a:t>
            </a:r>
            <a:endParaRPr lang="pl-PL" sz="2000" dirty="0">
              <a:latin typeface="+mj-lt"/>
              <a:ea typeface="Times New Roman"/>
            </a:endParaRPr>
          </a:p>
        </p:txBody>
      </p:sp>
    </p:spTree>
    <p:extLst>
      <p:ext uri="{BB962C8B-B14F-4D97-AF65-F5344CB8AC3E}">
        <p14:creationId xmlns:p14="http://schemas.microsoft.com/office/powerpoint/2010/main" val="4268752270"/>
      </p:ext>
    </p:extLst>
  </p:cSld>
  <p:clrMapOvr>
    <a:masterClrMapping/>
  </p:clrMapOvr>
  <p:timing>
    <p:tnLst>
      <p:par>
        <p:cTn id="1" dur="indefinite" restart="never" nodeType="tmRoot"/>
      </p:par>
    </p:tnLst>
  </p:timing>
</p:sld>
</file>

<file path=ppt/theme/theme1.xml><?xml version="1.0" encoding="utf-8"?>
<a:theme xmlns:a="http://schemas.openxmlformats.org/drawingml/2006/main" name="VPH-Share Templat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VPH-Share Template Slide</Template>
  <TotalTime>3941</TotalTime>
  <Words>1539</Words>
  <Application>Microsoft Office PowerPoint</Application>
  <PresentationFormat>Pokaz na ekranie (4:3)</PresentationFormat>
  <Paragraphs>230</Paragraphs>
  <Slides>24</Slides>
  <Notes>9</Notes>
  <HiddenSlides>0</HiddenSlides>
  <MMClips>0</MMClips>
  <ScaleCrop>false</ScaleCrop>
  <HeadingPairs>
    <vt:vector size="4" baseType="variant">
      <vt:variant>
        <vt:lpstr>Motyw</vt:lpstr>
      </vt:variant>
      <vt:variant>
        <vt:i4>1</vt:i4>
      </vt:variant>
      <vt:variant>
        <vt:lpstr>Tytuły slajdów</vt:lpstr>
      </vt:variant>
      <vt:variant>
        <vt:i4>24</vt:i4>
      </vt:variant>
    </vt:vector>
  </HeadingPairs>
  <TitlesOfParts>
    <vt:vector size="25" baseType="lpstr">
      <vt:lpstr>VPH-Share Template Slide</vt:lpstr>
      <vt:lpstr>Towards Model Execution Environment for Investigation of Heart Valve Diseases</vt:lpstr>
      <vt:lpstr>Outline</vt:lpstr>
      <vt:lpstr>Prezentacja programu PowerPoint</vt:lpstr>
      <vt:lpstr>Prezentacja programu PowerPoint</vt:lpstr>
      <vt:lpstr>Motivation</vt:lpstr>
      <vt:lpstr>DSS and Research Environment</vt:lpstr>
      <vt:lpstr>Data and action flow</vt:lpstr>
      <vt:lpstr>Objectives</vt:lpstr>
      <vt:lpstr>Examples of user requirements</vt:lpstr>
      <vt:lpstr>Basic mode of access to HPC</vt:lpstr>
      <vt:lpstr>Middleware based access to HPC</vt:lpstr>
      <vt:lpstr>Vision: Model Execution Environment</vt:lpstr>
      <vt:lpstr>Alpha version of MEE – 3 services </vt:lpstr>
      <vt:lpstr>EurValve File Store</vt:lpstr>
      <vt:lpstr>File Store - multi policy approach</vt:lpstr>
      <vt:lpstr>Prezentacja programu PowerPoint</vt:lpstr>
      <vt:lpstr>Prezentacja programu PowerPoint</vt:lpstr>
      <vt:lpstr>Prezentacja programu PowerPoint</vt:lpstr>
      <vt:lpstr>Prezentacja programu PowerPoint</vt:lpstr>
      <vt:lpstr>Prezentacja programu PowerPoint</vt:lpstr>
      <vt:lpstr>MEE  services at Cyfronet (alpha versions)</vt:lpstr>
      <vt:lpstr>Prezentacja programu PowerPoint</vt:lpstr>
      <vt:lpstr>Towards Complete Model Execution Environment</vt:lpstr>
      <vt:lpstr>H2020 Project 689617: EurValve http://www.eurvalve.eu   http://dice.cyfronet.pl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 4 :  VPH Semantics</dc:title>
  <dc:creator>Norman James Powell</dc:creator>
  <cp:lastModifiedBy>bubak</cp:lastModifiedBy>
  <cp:revision>586</cp:revision>
  <cp:lastPrinted>2016-02-18T12:27:48Z</cp:lastPrinted>
  <dcterms:created xsi:type="dcterms:W3CDTF">2011-04-13T15:31:15Z</dcterms:created>
  <dcterms:modified xsi:type="dcterms:W3CDTF">2016-10-25T08:34:11Z</dcterms:modified>
</cp:coreProperties>
</file>