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9" r:id="rId5"/>
    <p:sldId id="280" r:id="rId6"/>
    <p:sldId id="282" r:id="rId7"/>
    <p:sldId id="283" r:id="rId8"/>
    <p:sldId id="281" r:id="rId9"/>
    <p:sldId id="268" r:id="rId10"/>
    <p:sldId id="277" r:id="rId11"/>
    <p:sldId id="278" r:id="rId12"/>
    <p:sldId id="269" r:id="rId13"/>
    <p:sldId id="276" r:id="rId14"/>
    <p:sldId id="273" r:id="rId15"/>
    <p:sldId id="275" r:id="rId16"/>
    <p:sldId id="270"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979" autoAdjust="0"/>
  </p:normalViewPr>
  <p:slideViewPr>
    <p:cSldViewPr snapToGrid="0">
      <p:cViewPr varScale="1">
        <p:scale>
          <a:sx n="65" d="100"/>
          <a:sy n="65" d="100"/>
        </p:scale>
        <p:origin x="68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5" name="Footer Placeholder 4"/>
          <p:cNvSpPr>
            <a:spLocks noGrp="1"/>
          </p:cNvSpPr>
          <p:nvPr>
            <p:ph type="ftr" sz="quarter" idx="11"/>
          </p:nvPr>
        </p:nvSpPr>
        <p:spPr/>
        <p:txBody>
          <a:bodyPr/>
          <a:lstStyle>
            <a:lvl1pPr>
              <a:defRPr b="0"/>
            </a:lvl1pPr>
          </a:lstStyle>
          <a:p>
            <a:endParaRPr lang="en-GB" dirty="0"/>
          </a:p>
        </p:txBody>
      </p:sp>
      <p:sp>
        <p:nvSpPr>
          <p:cNvPr id="6" name="Slide Number Placeholder 5"/>
          <p:cNvSpPr>
            <a:spLocks noGrp="1"/>
          </p:cNvSpPr>
          <p:nvPr>
            <p:ph type="sldNum" sz="quarter" idx="12"/>
          </p:nvPr>
        </p:nvSpPr>
        <p:spPr/>
        <p:txBody>
          <a:bodyPr/>
          <a:lstStyle/>
          <a:p>
            <a:fld id="{281E5325-A4F0-44F2-96A2-8B4ACE63AD64}" type="slidenum">
              <a:rPr lang="en-GB" smtClean="0"/>
              <a:pPr/>
              <a:t>‹#›</a:t>
            </a:fld>
            <a:endParaRPr lang="en-GB"/>
          </a:p>
        </p:txBody>
      </p:sp>
      <p:sp>
        <p:nvSpPr>
          <p:cNvPr id="10" name="TextBox 9"/>
          <p:cNvSpPr txBox="1"/>
          <p:nvPr userDrawn="1"/>
        </p:nvSpPr>
        <p:spPr>
          <a:xfrm>
            <a:off x="263579" y="6450228"/>
            <a:ext cx="11697761" cy="307777"/>
          </a:xfrm>
          <a:prstGeom prst="rect">
            <a:avLst/>
          </a:prstGeom>
          <a:solidFill>
            <a:schemeClr val="accent1">
              <a:lumMod val="75000"/>
            </a:schemeClr>
          </a:solidFill>
        </p:spPr>
        <p:txBody>
          <a:bodyPr wrap="square" rtlCol="0">
            <a:spAutoFit/>
          </a:bodyPr>
          <a:lstStyle/>
          <a:p>
            <a:pPr algn="ctr"/>
            <a:r>
              <a:rPr lang="en-GB" sz="1400" dirty="0">
                <a:solidFill>
                  <a:schemeClr val="bg1"/>
                </a:solidFill>
              </a:rPr>
              <a:t>Coordinated by The University of Sheffield No 689617</a:t>
            </a:r>
          </a:p>
        </p:txBody>
      </p:sp>
      <p:sp>
        <p:nvSpPr>
          <p:cNvPr id="12" name="TextBox 11"/>
          <p:cNvSpPr txBox="1"/>
          <p:nvPr userDrawn="1"/>
        </p:nvSpPr>
        <p:spPr>
          <a:xfrm>
            <a:off x="838201" y="1236406"/>
            <a:ext cx="10894215" cy="1446550"/>
          </a:xfrm>
          <a:prstGeom prst="rect">
            <a:avLst/>
          </a:prstGeom>
          <a:noFill/>
        </p:spPr>
        <p:txBody>
          <a:bodyPr wrap="square" rtlCol="0">
            <a:spAutoFit/>
          </a:bodyPr>
          <a:lstStyle/>
          <a:p>
            <a:r>
              <a:rPr lang="en-GB" sz="4400" dirty="0">
                <a:solidFill>
                  <a:schemeClr val="accent1">
                    <a:lumMod val="75000"/>
                  </a:schemeClr>
                </a:solidFill>
              </a:rPr>
              <a:t>EurValve: Personalised Decision Support for Heart Valve Disease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4833" y="4317148"/>
            <a:ext cx="8875252" cy="1917835"/>
          </a:xfrm>
          <a:prstGeom prst="rect">
            <a:avLst/>
          </a:prstGeom>
        </p:spPr>
      </p:pic>
    </p:spTree>
    <p:extLst>
      <p:ext uri="{BB962C8B-B14F-4D97-AF65-F5344CB8AC3E}">
        <p14:creationId xmlns:p14="http://schemas.microsoft.com/office/powerpoint/2010/main" val="272227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100830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784825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71E51-5BF4-4C9B-A7A9-3DBC4C6C8E93}" type="datetimeFigureOut">
              <a:rPr lang="en-GB" smtClean="0"/>
              <a:pPr/>
              <a:t>26/03/2019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0AFE1-1B2B-4BDC-A4F1-1466973FC84D}" type="slidenum">
              <a:rPr lang="en-GB" smtClean="0"/>
              <a:pPr/>
              <a:t>‹#›</a:t>
            </a:fld>
            <a:endParaRPr lang="en-GB"/>
          </a:p>
        </p:txBody>
      </p:sp>
    </p:spTree>
    <p:extLst>
      <p:ext uri="{BB962C8B-B14F-4D97-AF65-F5344CB8AC3E}">
        <p14:creationId xmlns:p14="http://schemas.microsoft.com/office/powerpoint/2010/main" val="396465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3239"/>
            <a:ext cx="10515600" cy="2263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1E5325-A4F0-44F2-96A2-8B4ACE63AD64}" type="slidenum">
              <a:rPr lang="en-GB" smtClean="0"/>
              <a:pPr/>
              <a:t>‹#›</a:t>
            </a:fld>
            <a:endParaRPr lang="en-GB"/>
          </a:p>
        </p:txBody>
      </p:sp>
      <p:sp>
        <p:nvSpPr>
          <p:cNvPr id="7" name="TextBox 6"/>
          <p:cNvSpPr txBox="1"/>
          <p:nvPr userDrawn="1"/>
        </p:nvSpPr>
        <p:spPr>
          <a:xfrm>
            <a:off x="838200" y="1213020"/>
            <a:ext cx="10894215" cy="1446550"/>
          </a:xfrm>
          <a:prstGeom prst="rect">
            <a:avLst/>
          </a:prstGeom>
          <a:noFill/>
        </p:spPr>
        <p:txBody>
          <a:bodyPr wrap="square" rtlCol="0">
            <a:spAutoFit/>
          </a:bodyPr>
          <a:lstStyle/>
          <a:p>
            <a:r>
              <a:rPr lang="en-GB" sz="4400" kern="1200" dirty="0">
                <a:solidFill>
                  <a:schemeClr val="accent1">
                    <a:lumMod val="75000"/>
                  </a:schemeClr>
                </a:solidFill>
                <a:latin typeface="+mn-lt"/>
                <a:ea typeface="+mn-ea"/>
                <a:cs typeface="+mn-cs"/>
              </a:rPr>
              <a:t>EurValve: Personalised Decision Support for Heart Valve Disease</a:t>
            </a:r>
          </a:p>
        </p:txBody>
      </p:sp>
    </p:spTree>
    <p:extLst>
      <p:ext uri="{BB962C8B-B14F-4D97-AF65-F5344CB8AC3E}">
        <p14:creationId xmlns:p14="http://schemas.microsoft.com/office/powerpoint/2010/main" val="49726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81E5325-A4F0-44F2-96A2-8B4ACE63AD64}" type="slidenum">
              <a:rPr lang="en-GB" smtClean="0"/>
              <a:pPr/>
              <a:t>‹#›</a:t>
            </a:fld>
            <a:endParaRPr lang="en-GB"/>
          </a:p>
        </p:txBody>
      </p:sp>
      <p:sp>
        <p:nvSpPr>
          <p:cNvPr id="8" name="Content Placeholder 7"/>
          <p:cNvSpPr>
            <a:spLocks noGrp="1"/>
          </p:cNvSpPr>
          <p:nvPr>
            <p:ph sz="quarter" idx="13"/>
          </p:nvPr>
        </p:nvSpPr>
        <p:spPr>
          <a:xfrm>
            <a:off x="2786663" y="1443040"/>
            <a:ext cx="6605975" cy="190255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357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372174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301667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420695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139247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3091595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516B82-58C4-434B-A04A-95E7A22D025A}" type="datetimeFigureOut">
              <a:rPr lang="en-GB" smtClean="0"/>
              <a:pPr/>
              <a:t>26/03/2019</a:t>
            </a:fld>
            <a:endParaRPr lang="en-GB"/>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81E5325-A4F0-44F2-96A2-8B4ACE63AD64}" type="slidenum">
              <a:rPr lang="en-GB" smtClean="0"/>
              <a:pPr/>
              <a:t>‹#›</a:t>
            </a:fld>
            <a:endParaRPr lang="en-GB"/>
          </a:p>
        </p:txBody>
      </p:sp>
    </p:spTree>
    <p:extLst>
      <p:ext uri="{BB962C8B-B14F-4D97-AF65-F5344CB8AC3E}">
        <p14:creationId xmlns:p14="http://schemas.microsoft.com/office/powerpoint/2010/main" val="263296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16B82-58C4-434B-A04A-95E7A22D025A}" type="datetimeFigureOut">
              <a:rPr lang="en-GB" smtClean="0"/>
              <a:pPr/>
              <a:t>26/03/2019</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E5325-A4F0-44F2-96A2-8B4ACE63AD64}" type="slidenum">
              <a:rPr lang="en-GB" smtClean="0"/>
              <a:pPr/>
              <a:t>‹#›</a:t>
            </a:fld>
            <a:endParaRPr lang="en-GB"/>
          </a:p>
        </p:txBody>
      </p:sp>
      <p:grpSp>
        <p:nvGrpSpPr>
          <p:cNvPr id="7" name="Group 6"/>
          <p:cNvGrpSpPr/>
          <p:nvPr userDrawn="1"/>
        </p:nvGrpSpPr>
        <p:grpSpPr>
          <a:xfrm>
            <a:off x="838200" y="230191"/>
            <a:ext cx="10299357" cy="887591"/>
            <a:chOff x="685800" y="215499"/>
            <a:chExt cx="8386904" cy="887591"/>
          </a:xfrm>
        </p:grpSpPr>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5800" y="251060"/>
              <a:ext cx="1086498" cy="738230"/>
            </a:xfrm>
            <a:prstGeom prst="rect">
              <a:avLst/>
            </a:prstGeom>
          </p:spPr>
        </p:pic>
        <p:pic>
          <p:nvPicPr>
            <p:cNvPr id="9" name="Picture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24800" y="215499"/>
              <a:ext cx="1147904" cy="887591"/>
            </a:xfrm>
            <a:prstGeom prst="rect">
              <a:avLst/>
            </a:prstGeom>
          </p:spPr>
        </p:pic>
      </p:grpSp>
      <p:sp>
        <p:nvSpPr>
          <p:cNvPr id="10" name="TextBox 9"/>
          <p:cNvSpPr txBox="1"/>
          <p:nvPr userDrawn="1"/>
        </p:nvSpPr>
        <p:spPr>
          <a:xfrm>
            <a:off x="263579" y="6450228"/>
            <a:ext cx="11697761" cy="307777"/>
          </a:xfrm>
          <a:prstGeom prst="rect">
            <a:avLst/>
          </a:prstGeom>
          <a:solidFill>
            <a:schemeClr val="accent1">
              <a:lumMod val="75000"/>
            </a:schemeClr>
          </a:solidFill>
        </p:spPr>
        <p:txBody>
          <a:bodyPr wrap="square" rtlCol="0">
            <a:spAutoFit/>
          </a:bodyPr>
          <a:lstStyle/>
          <a:p>
            <a:pPr algn="ctr"/>
            <a:r>
              <a:rPr lang="en-GB" sz="1400" dirty="0">
                <a:solidFill>
                  <a:schemeClr val="bg1"/>
                </a:solidFill>
              </a:rPr>
              <a:t>Coordinated by The University of Sheffield No 689617</a:t>
            </a:r>
          </a:p>
        </p:txBody>
      </p:sp>
    </p:spTree>
    <p:extLst>
      <p:ext uri="{BB962C8B-B14F-4D97-AF65-F5344CB8AC3E}">
        <p14:creationId xmlns:p14="http://schemas.microsoft.com/office/powerpoint/2010/main" val="3259618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alve-dev.cyfronet.pl/" TargetMode="External"/><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s://valve.cyfronet.pl/" TargetMode="External"/><Relationship Id="rId4" Type="http://schemas.openxmlformats.org/officeDocument/2006/relationships/hyperlink" Target="https://youtu.be/dh8-zGaQ5x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dh8-zGaQ5xo"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jpeg"/><Relationship Id="rId7" Type="http://schemas.openxmlformats.org/officeDocument/2006/relationships/image" Target="../media/image30.png"/><Relationship Id="rId12" Type="http://schemas.openxmlformats.org/officeDocument/2006/relationships/image" Target="../media/image35.jpeg"/><Relationship Id="rId2" Type="http://schemas.openxmlformats.org/officeDocument/2006/relationships/image" Target="../media/image25.jpeg"/><Relationship Id="rId16" Type="http://schemas.openxmlformats.org/officeDocument/2006/relationships/hyperlink" Target="http://www.eurvalve.eu/" TargetMode="External"/><Relationship Id="rId1" Type="http://schemas.openxmlformats.org/officeDocument/2006/relationships/slideLayout" Target="../slideLayouts/slideLayout12.xml"/><Relationship Id="rId6" Type="http://schemas.openxmlformats.org/officeDocument/2006/relationships/image" Target="../media/image29.jpeg"/><Relationship Id="rId11" Type="http://schemas.openxmlformats.org/officeDocument/2006/relationships/image" Target="../media/image34.png"/><Relationship Id="rId5" Type="http://schemas.openxmlformats.org/officeDocument/2006/relationships/image" Target="../media/image28.jpeg"/><Relationship Id="rId15" Type="http://schemas.openxmlformats.org/officeDocument/2006/relationships/hyperlink" Target="http://dice.cyfronet.pl/" TargetMode="External"/><Relationship Id="rId10" Type="http://schemas.openxmlformats.org/officeDocument/2006/relationships/image" Target="../media/image33.png"/><Relationship Id="rId4" Type="http://schemas.openxmlformats.org/officeDocument/2006/relationships/image" Target="../media/image27.jpeg"/><Relationship Id="rId9" Type="http://schemas.openxmlformats.org/officeDocument/2006/relationships/image" Target="../media/image32.jpeg"/><Relationship Id="rId1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valve-dev.cyfronet.pl/" TargetMode="External"/><Relationship Id="rId2" Type="http://schemas.openxmlformats.org/officeDocument/2006/relationships/hyperlink" Target="https://valve.cyfronet.pl/" TargetMode="External"/><Relationship Id="rId1" Type="http://schemas.openxmlformats.org/officeDocument/2006/relationships/slideLayout" Target="../slideLayouts/slideLayout6.xml"/><Relationship Id="rId5" Type="http://schemas.openxmlformats.org/officeDocument/2006/relationships/hyperlink" Target="https://files.valve-dev.cyfronet.pl/" TargetMode="External"/><Relationship Id="rId4" Type="http://schemas.openxmlformats.org/officeDocument/2006/relationships/hyperlink" Target="https://files.valve.cyfronet.p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235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raz 15"/>
          <p:cNvPicPr/>
          <p:nvPr/>
        </p:nvPicPr>
        <p:blipFill>
          <a:blip r:embed="rId2" cstate="print">
            <a:extLst>
              <a:ext uri="{28A0092B-C50C-407E-A947-70E740481C1C}">
                <a14:useLocalDpi xmlns:a14="http://schemas.microsoft.com/office/drawing/2010/main" val="0"/>
              </a:ext>
            </a:extLst>
          </a:blip>
          <a:stretch>
            <a:fillRect/>
          </a:stretch>
        </p:blipFill>
        <p:spPr>
          <a:xfrm>
            <a:off x="6873240" y="1310640"/>
            <a:ext cx="2331720" cy="1859280"/>
          </a:xfrm>
          <a:prstGeom prst="rect">
            <a:avLst/>
          </a:prstGeom>
        </p:spPr>
      </p:pic>
      <p:sp>
        <p:nvSpPr>
          <p:cNvPr id="4" name="Tytuł 3"/>
          <p:cNvSpPr>
            <a:spLocks noGrp="1"/>
          </p:cNvSpPr>
          <p:nvPr>
            <p:ph type="title"/>
          </p:nvPr>
        </p:nvSpPr>
        <p:spPr>
          <a:xfrm>
            <a:off x="2172396" y="0"/>
            <a:ext cx="7575331" cy="1325563"/>
          </a:xfrm>
        </p:spPr>
        <p:txBody>
          <a:bodyPr>
            <a:normAutofit/>
          </a:bodyPr>
          <a:lstStyle/>
          <a:p>
            <a:r>
              <a:rPr lang="en-US" sz="4000" dirty="0"/>
              <a:t>Development methodology</a:t>
            </a:r>
            <a:r>
              <a:rPr lang="pl-PL" sz="4000" dirty="0"/>
              <a:t> (2/</a:t>
            </a:r>
            <a:r>
              <a:rPr lang="pl-PL" sz="4000" dirty="0" err="1"/>
              <a:t>2</a:t>
            </a:r>
            <a:r>
              <a:rPr lang="pl-PL" sz="4000" dirty="0"/>
              <a:t>)</a:t>
            </a:r>
            <a:endParaRPr lang="en-US" sz="4000" dirty="0"/>
          </a:p>
        </p:txBody>
      </p:sp>
      <p:sp>
        <p:nvSpPr>
          <p:cNvPr id="2" name="pole tekstowe 1"/>
          <p:cNvSpPr txBox="1"/>
          <p:nvPr/>
        </p:nvSpPr>
        <p:spPr>
          <a:xfrm>
            <a:off x="393032" y="1383156"/>
            <a:ext cx="6045869" cy="5078313"/>
          </a:xfrm>
          <a:prstGeom prst="rect">
            <a:avLst/>
          </a:prstGeom>
          <a:noFill/>
        </p:spPr>
        <p:txBody>
          <a:bodyPr wrap="square" rtlCol="0">
            <a:spAutoFit/>
          </a:bodyPr>
          <a:lstStyle/>
          <a:p>
            <a:pPr marL="342900" indent="-342900">
              <a:buFont typeface="+mj-lt"/>
              <a:buAutoNum type="arabicPeriod" startAt="4"/>
            </a:pPr>
            <a:r>
              <a:rPr lang="en-US" b="1" dirty="0"/>
              <a:t>Review </a:t>
            </a:r>
            <a:r>
              <a:rPr lang="en-US" dirty="0"/>
              <a:t>– The merge request is reviewed by the rest of the team. During the review code is improved until the team decided that it is “ready to be merged”. Each change triggers an automatic testing pipeline.</a:t>
            </a:r>
          </a:p>
          <a:p>
            <a:pPr marL="342900" indent="-342900">
              <a:buAutoNum type="arabicPeriod" startAt="4"/>
            </a:pPr>
            <a:r>
              <a:rPr lang="en-US" b="1" dirty="0"/>
              <a:t>Merge and deployment of a development MEE instance</a:t>
            </a:r>
            <a:r>
              <a:rPr lang="en-US" dirty="0"/>
              <a:t> – After code is merged, an automatic build pipeline is triggered. Once all tests pass successfully, a new MEE version is built and deployed to the development environment (</a:t>
            </a:r>
            <a:r>
              <a:rPr lang="en-US" dirty="0">
                <a:hlinkClick r:id="rId3"/>
              </a:rPr>
              <a:t>https://valve-dev.cyfronet.pl</a:t>
            </a:r>
            <a:r>
              <a:rPr lang="en-US" dirty="0"/>
              <a:t>).</a:t>
            </a:r>
          </a:p>
          <a:p>
            <a:pPr marL="342900" indent="-342900">
              <a:buFontTx/>
              <a:buAutoNum type="arabicPeriod" startAt="4"/>
            </a:pPr>
            <a:r>
              <a:rPr lang="en-US" b="1" dirty="0"/>
              <a:t>Release </a:t>
            </a:r>
            <a:r>
              <a:rPr lang="en-US" dirty="0"/>
              <a:t>– Once all issues from the milestone have been resolved, a new release is created. The release assumes the form of a Git tag, pushed to a remote </a:t>
            </a:r>
            <a:r>
              <a:rPr lang="en-US" dirty="0" err="1"/>
              <a:t>Git</a:t>
            </a:r>
            <a:r>
              <a:rPr lang="en-US" dirty="0"/>
              <a:t> </a:t>
            </a:r>
            <a:r>
              <a:rPr lang="en-US" dirty="0" smtClean="0"/>
              <a:t>repository (</a:t>
            </a:r>
            <a:r>
              <a:rPr lang="en-US" dirty="0">
                <a:solidFill>
                  <a:schemeClr val="bg1">
                    <a:lumMod val="75000"/>
                  </a:schemeClr>
                </a:solidFill>
                <a:hlinkClick r:id="rId4"/>
              </a:rPr>
              <a:t>https://</a:t>
            </a:r>
            <a:r>
              <a:rPr lang="en-US" dirty="0" smtClean="0">
                <a:solidFill>
                  <a:schemeClr val="bg1">
                    <a:lumMod val="75000"/>
                  </a:schemeClr>
                </a:solidFill>
                <a:hlinkClick r:id="rId4"/>
              </a:rPr>
              <a:t>youtu.be/dh8-zGaQ5xo</a:t>
            </a:r>
            <a:r>
              <a:rPr lang="en-US" dirty="0" smtClean="0"/>
              <a:t>). </a:t>
            </a:r>
            <a:endParaRPr lang="en-US" dirty="0"/>
          </a:p>
          <a:p>
            <a:pPr marL="342900" indent="-342900">
              <a:buAutoNum type="arabicPeriod" startAt="4"/>
            </a:pPr>
            <a:r>
              <a:rPr lang="en-US" b="1" dirty="0"/>
              <a:t>Deployment of a production MEE instance </a:t>
            </a:r>
            <a:r>
              <a:rPr lang="en-US" dirty="0"/>
              <a:t>– After the new tag appears in the repository, an automatic pipeline is triggered which verifies the new MEE version. Once all tests have passed, the new version is built and deployed to the production environment (</a:t>
            </a:r>
            <a:r>
              <a:rPr lang="en-US" dirty="0">
                <a:hlinkClick r:id="rId5"/>
              </a:rPr>
              <a:t>https://valve.cyfronet.pl</a:t>
            </a:r>
            <a:r>
              <a:rPr lang="en-US" dirty="0"/>
              <a:t>) .</a:t>
            </a:r>
            <a:endParaRPr lang="en-US" b="1" dirty="0"/>
          </a:p>
        </p:txBody>
      </p:sp>
      <p:pic>
        <p:nvPicPr>
          <p:cNvPr id="13" name="Obraz 12"/>
          <p:cNvPicPr/>
          <p:nvPr/>
        </p:nvPicPr>
        <p:blipFill>
          <a:blip r:embed="rId6">
            <a:extLst>
              <a:ext uri="{28A0092B-C50C-407E-A947-70E740481C1C}">
                <a14:useLocalDpi xmlns:a14="http://schemas.microsoft.com/office/drawing/2010/main" val="0"/>
              </a:ext>
            </a:extLst>
          </a:blip>
          <a:stretch>
            <a:fillRect/>
          </a:stretch>
        </p:blipFill>
        <p:spPr>
          <a:xfrm>
            <a:off x="7269480" y="3246120"/>
            <a:ext cx="3657600" cy="2865120"/>
          </a:xfrm>
          <a:prstGeom prst="rect">
            <a:avLst/>
          </a:prstGeom>
        </p:spPr>
      </p:pic>
      <p:pic>
        <p:nvPicPr>
          <p:cNvPr id="12" name="Obraz 11"/>
          <p:cNvPicPr/>
          <p:nvPr/>
        </p:nvPicPr>
        <p:blipFill>
          <a:blip r:embed="rId7" cstate="print">
            <a:extLst>
              <a:ext uri="{28A0092B-C50C-407E-A947-70E740481C1C}">
                <a14:useLocalDpi xmlns:a14="http://schemas.microsoft.com/office/drawing/2010/main" val="0"/>
              </a:ext>
            </a:extLst>
          </a:blip>
          <a:stretch>
            <a:fillRect/>
          </a:stretch>
        </p:blipFill>
        <p:spPr>
          <a:xfrm>
            <a:off x="9410700" y="1310640"/>
            <a:ext cx="3032760" cy="3032760"/>
          </a:xfrm>
          <a:prstGeom prst="rect">
            <a:avLst/>
          </a:prstGeom>
        </p:spPr>
      </p:pic>
      <p:sp>
        <p:nvSpPr>
          <p:cNvPr id="14" name="Strzałka w prawo 13"/>
          <p:cNvSpPr/>
          <p:nvPr/>
        </p:nvSpPr>
        <p:spPr>
          <a:xfrm>
            <a:off x="6191250" y="2956560"/>
            <a:ext cx="321945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rzałka w prawo 14"/>
          <p:cNvSpPr/>
          <p:nvPr/>
        </p:nvSpPr>
        <p:spPr>
          <a:xfrm>
            <a:off x="6191250" y="5265420"/>
            <a:ext cx="113157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rzałka w prawo 17"/>
          <p:cNvSpPr/>
          <p:nvPr/>
        </p:nvSpPr>
        <p:spPr>
          <a:xfrm>
            <a:off x="6084570" y="2011680"/>
            <a:ext cx="78867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794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99290" y="0"/>
            <a:ext cx="7575331" cy="1325563"/>
          </a:xfrm>
        </p:spPr>
        <p:txBody>
          <a:bodyPr>
            <a:normAutofit/>
          </a:bodyPr>
          <a:lstStyle/>
          <a:p>
            <a:r>
              <a:rPr lang="pl-PL" sz="4000" dirty="0" err="1"/>
              <a:t>Implemented</a:t>
            </a:r>
            <a:r>
              <a:rPr lang="en-US" sz="4000" dirty="0"/>
              <a:t> tests</a:t>
            </a:r>
          </a:p>
        </p:txBody>
      </p:sp>
      <p:sp>
        <p:nvSpPr>
          <p:cNvPr id="2" name="pole tekstowe 1"/>
          <p:cNvSpPr txBox="1"/>
          <p:nvPr/>
        </p:nvSpPr>
        <p:spPr>
          <a:xfrm>
            <a:off x="800100" y="1501140"/>
            <a:ext cx="9486899" cy="3970318"/>
          </a:xfrm>
          <a:prstGeom prst="rect">
            <a:avLst/>
          </a:prstGeom>
          <a:noFill/>
        </p:spPr>
        <p:txBody>
          <a:bodyPr wrap="square" rtlCol="0">
            <a:spAutoFit/>
          </a:bodyPr>
          <a:lstStyle/>
          <a:p>
            <a:pPr marL="342900" indent="-342900">
              <a:buFont typeface="+mj-lt"/>
              <a:buAutoNum type="arabicPeriod"/>
            </a:pPr>
            <a:r>
              <a:rPr lang="en-US" b="1" dirty="0"/>
              <a:t>Unit tests – </a:t>
            </a:r>
            <a:r>
              <a:rPr lang="en-US" dirty="0"/>
              <a:t>the most lightweight tests, used to validate specific features in isolation (MEE development uses </a:t>
            </a:r>
            <a:r>
              <a:rPr lang="en-US" dirty="0" err="1"/>
              <a:t>rspec</a:t>
            </a:r>
            <a:r>
              <a:rPr lang="en-US" dirty="0"/>
              <a:t> unit tests)</a:t>
            </a:r>
          </a:p>
          <a:p>
            <a:pPr marL="342900" indent="-342900">
              <a:buFont typeface="+mj-lt"/>
              <a:buAutoNum type="arabicPeriod"/>
            </a:pPr>
            <a:r>
              <a:rPr lang="en-US" dirty="0"/>
              <a:t> </a:t>
            </a:r>
            <a:r>
              <a:rPr lang="en-US" b="1" dirty="0"/>
              <a:t>Feature tests –</a:t>
            </a:r>
            <a:r>
              <a:rPr lang="en-US" dirty="0"/>
              <a:t> tests which “impersonate the user” while all integration with external systems is mocked. For the web applications, we set up a headless browser and simulate user clicks (MEE uses </a:t>
            </a:r>
            <a:r>
              <a:rPr lang="en-US" dirty="0" err="1"/>
              <a:t>rspec</a:t>
            </a:r>
            <a:r>
              <a:rPr lang="en-US" dirty="0"/>
              <a:t> feature tests and Capybara)</a:t>
            </a:r>
          </a:p>
          <a:p>
            <a:pPr marL="342900" indent="-342900">
              <a:buFont typeface="+mj-lt"/>
              <a:buAutoNum type="arabicPeriod"/>
            </a:pPr>
            <a:r>
              <a:rPr lang="en-US" b="1" dirty="0"/>
              <a:t>Integration tests</a:t>
            </a:r>
            <a:r>
              <a:rPr lang="en-US" dirty="0"/>
              <a:t> – similar to feature tests, but involve testing integration with external systems (e.g. MEE integration tests invoke the File Store to obtain the structure of a selected directory or fetch a specific file)</a:t>
            </a:r>
          </a:p>
          <a:p>
            <a:pPr marL="342900" indent="-342900">
              <a:buFont typeface="+mj-lt"/>
              <a:buAutoNum type="arabicPeriod"/>
            </a:pPr>
            <a:r>
              <a:rPr lang="en-US" b="1" dirty="0"/>
              <a:t>Static code analysis</a:t>
            </a:r>
            <a:r>
              <a:rPr lang="en-US" dirty="0"/>
              <a:t> – tests which perform static code analysis and find potential formatting problems, propose code optimization, warn about deprecations, etc. (MEE uses </a:t>
            </a:r>
            <a:r>
              <a:rPr lang="en-US" dirty="0" err="1"/>
              <a:t>rubocop</a:t>
            </a:r>
            <a:r>
              <a:rPr lang="en-US" dirty="0"/>
              <a:t> for static code analysis)</a:t>
            </a:r>
          </a:p>
          <a:p>
            <a:pPr marL="342900" indent="-342900">
              <a:buFont typeface="+mj-lt"/>
              <a:buAutoNum type="arabicPeriod"/>
            </a:pPr>
            <a:r>
              <a:rPr lang="en-US" b="1" dirty="0"/>
              <a:t>Security audit</a:t>
            </a:r>
            <a:r>
              <a:rPr lang="en-US" dirty="0"/>
              <a:t> – a set of tools which checks versions of dependencies and uses static code analysis to find potential security vulnerabilities (MEE uses </a:t>
            </a:r>
            <a:r>
              <a:rPr lang="en-US" dirty="0" smtClean="0"/>
              <a:t>brakeman </a:t>
            </a:r>
            <a:r>
              <a:rPr lang="en-US" dirty="0"/>
              <a:t>for security vulnerabilities scans).</a:t>
            </a:r>
            <a:endParaRPr lang="en-US" b="1" dirty="0"/>
          </a:p>
        </p:txBody>
      </p:sp>
    </p:spTree>
    <p:extLst>
      <p:ext uri="{BB962C8B-B14F-4D97-AF65-F5344CB8AC3E}">
        <p14:creationId xmlns:p14="http://schemas.microsoft.com/office/powerpoint/2010/main" val="3554021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90326" y="0"/>
            <a:ext cx="7575331" cy="1325563"/>
          </a:xfrm>
        </p:spPr>
        <p:txBody>
          <a:bodyPr/>
          <a:lstStyle/>
          <a:p>
            <a:r>
              <a:rPr lang="en-US" dirty="0" err="1"/>
              <a:t>Bugfix</a:t>
            </a:r>
            <a:r>
              <a:rPr lang="en-US" dirty="0"/>
              <a:t> releases</a:t>
            </a:r>
          </a:p>
        </p:txBody>
      </p:sp>
      <p:pic>
        <p:nvPicPr>
          <p:cNvPr id="2" name="Obraz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882" y="1611024"/>
            <a:ext cx="8114286" cy="1952381"/>
          </a:xfrm>
          <a:prstGeom prst="rect">
            <a:avLst/>
          </a:prstGeom>
        </p:spPr>
      </p:pic>
      <p:sp>
        <p:nvSpPr>
          <p:cNvPr id="5" name="pole tekstowe 4"/>
          <p:cNvSpPr txBox="1"/>
          <p:nvPr/>
        </p:nvSpPr>
        <p:spPr>
          <a:xfrm>
            <a:off x="562535" y="4009017"/>
            <a:ext cx="10187939" cy="1754326"/>
          </a:xfrm>
          <a:prstGeom prst="rect">
            <a:avLst/>
          </a:prstGeom>
          <a:noFill/>
        </p:spPr>
        <p:txBody>
          <a:bodyPr wrap="square" rtlCol="0">
            <a:spAutoFit/>
          </a:bodyPr>
          <a:lstStyle/>
          <a:p>
            <a:r>
              <a:rPr lang="en-US" dirty="0"/>
              <a:t>If a problem is found in the current release:</a:t>
            </a:r>
          </a:p>
          <a:p>
            <a:pPr marL="285750" indent="-285750">
              <a:buFont typeface="Arial" panose="020B0604020202020204" pitchFamily="34" charset="0"/>
              <a:buChar char="•"/>
            </a:pPr>
            <a:r>
              <a:rPr lang="en-US" dirty="0"/>
              <a:t>a </a:t>
            </a:r>
            <a:r>
              <a:rPr lang="en-US" b="1" dirty="0"/>
              <a:t>bugfix branch</a:t>
            </a:r>
            <a:r>
              <a:rPr lang="en-US" dirty="0"/>
              <a:t> is created from the corresponding tag (e.g. </a:t>
            </a:r>
            <a:r>
              <a:rPr lang="en-US" b="1" i="1" dirty="0"/>
              <a:t>0.11.x</a:t>
            </a:r>
            <a:r>
              <a:rPr lang="en-US" i="1" dirty="0"/>
              <a:t> </a:t>
            </a:r>
            <a:r>
              <a:rPr lang="en-US" dirty="0"/>
              <a:t>branch from </a:t>
            </a:r>
            <a:r>
              <a:rPr lang="en-US" b="1" i="1" dirty="0"/>
              <a:t>v0.11.0 </a:t>
            </a:r>
            <a:r>
              <a:rPr lang="en-US" dirty="0"/>
              <a:t>tag) </a:t>
            </a:r>
            <a:endParaRPr lang="en-US" i="1" dirty="0"/>
          </a:p>
          <a:p>
            <a:pPr marL="285750" indent="-285750">
              <a:buFont typeface="Arial" panose="020B0604020202020204" pitchFamily="34" charset="0"/>
              <a:buChar char="•"/>
            </a:pPr>
            <a:r>
              <a:rPr lang="en-US" dirty="0"/>
              <a:t>fixes are pushed to the bugfix branch and backported to the master branch</a:t>
            </a:r>
          </a:p>
          <a:p>
            <a:pPr marL="285750" indent="-285750">
              <a:buFont typeface="Arial" panose="020B0604020202020204" pitchFamily="34" charset="0"/>
              <a:buChar char="•"/>
            </a:pPr>
            <a:r>
              <a:rPr lang="en-US" dirty="0"/>
              <a:t>all bugfix releases are performed using the bugfix branch</a:t>
            </a:r>
          </a:p>
          <a:p>
            <a:pPr marL="285750" indent="-285750">
              <a:buFont typeface="Arial" panose="020B0604020202020204" pitchFamily="34" charset="0"/>
              <a:buChar char="•"/>
            </a:pPr>
            <a:r>
              <a:rPr lang="en-US" dirty="0"/>
              <a:t>the bugfix branch lives until a new feature-rich release is available (e.g. the </a:t>
            </a:r>
            <a:r>
              <a:rPr lang="en-US" b="1" dirty="0"/>
              <a:t>0.11.x</a:t>
            </a:r>
            <a:r>
              <a:rPr lang="en-US" dirty="0"/>
              <a:t> bugfix branch is deleted following release </a:t>
            </a:r>
            <a:r>
              <a:rPr lang="en-US" b="1" dirty="0"/>
              <a:t>v0.12.0</a:t>
            </a:r>
            <a:r>
              <a:rPr lang="en-US" dirty="0"/>
              <a:t>)</a:t>
            </a:r>
          </a:p>
        </p:txBody>
      </p:sp>
    </p:spTree>
    <p:extLst>
      <p:ext uri="{BB962C8B-B14F-4D97-AF65-F5344CB8AC3E}">
        <p14:creationId xmlns:p14="http://schemas.microsoft.com/office/powerpoint/2010/main" val="2188713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ytuł 3"/>
          <p:cNvSpPr>
            <a:spLocks noGrp="1"/>
          </p:cNvSpPr>
          <p:nvPr>
            <p:ph type="title"/>
          </p:nvPr>
        </p:nvSpPr>
        <p:spPr>
          <a:xfrm>
            <a:off x="2308334" y="48559"/>
            <a:ext cx="7575331" cy="1325563"/>
          </a:xfrm>
        </p:spPr>
        <p:txBody>
          <a:bodyPr>
            <a:normAutofit/>
          </a:bodyPr>
          <a:lstStyle/>
          <a:p>
            <a:r>
              <a:rPr lang="en-US" sz="3600" dirty="0"/>
              <a:t>MEE 0.13.0 – release procedure demo</a:t>
            </a:r>
          </a:p>
        </p:txBody>
      </p:sp>
      <p:sp>
        <p:nvSpPr>
          <p:cNvPr id="3" name="pole tekstowe 2"/>
          <p:cNvSpPr txBox="1"/>
          <p:nvPr/>
        </p:nvSpPr>
        <p:spPr>
          <a:xfrm>
            <a:off x="800098" y="1413063"/>
            <a:ext cx="10035539" cy="4031873"/>
          </a:xfrm>
          <a:prstGeom prst="rect">
            <a:avLst/>
          </a:prstGeom>
          <a:noFill/>
        </p:spPr>
        <p:txBody>
          <a:bodyPr wrap="square" rtlCol="0">
            <a:spAutoFit/>
          </a:bodyPr>
          <a:lstStyle/>
          <a:p>
            <a:pPr algn="ctr"/>
            <a:r>
              <a:rPr lang="en-US" sz="2800" b="1" dirty="0">
                <a:solidFill>
                  <a:schemeClr val="bg1">
                    <a:lumMod val="75000"/>
                  </a:schemeClr>
                </a:solidFill>
              </a:rPr>
              <a:t>Switch to recorded release demo </a:t>
            </a:r>
          </a:p>
          <a:p>
            <a:pPr algn="ctr"/>
            <a:r>
              <a:rPr lang="en-US" sz="2800" b="1" dirty="0">
                <a:solidFill>
                  <a:schemeClr val="bg1">
                    <a:lumMod val="75000"/>
                  </a:schemeClr>
                </a:solidFill>
                <a:hlinkClick r:id="rId2"/>
              </a:rPr>
              <a:t>https://youtu.be/dh8-zGaQ5xo</a:t>
            </a:r>
            <a:endParaRPr lang="en-US" sz="2800" b="1" dirty="0">
              <a:solidFill>
                <a:schemeClr val="bg1">
                  <a:lumMod val="75000"/>
                </a:schemeClr>
              </a:solidFill>
            </a:endParaRPr>
          </a:p>
          <a:p>
            <a:pPr algn="ctr"/>
            <a:endParaRPr lang="en-US" sz="2800" b="1" dirty="0">
              <a:solidFill>
                <a:schemeClr val="bg1">
                  <a:lumMod val="75000"/>
                </a:schemeClr>
              </a:solidFill>
            </a:endParaRPr>
          </a:p>
          <a:p>
            <a:r>
              <a:rPr lang="en-US" sz="2800" b="1" dirty="0">
                <a:solidFill>
                  <a:schemeClr val="bg1">
                    <a:lumMod val="75000"/>
                  </a:schemeClr>
                </a:solidFill>
              </a:rPr>
              <a:t>Script:</a:t>
            </a:r>
          </a:p>
          <a:p>
            <a:pPr marL="457200" indent="-457200">
              <a:buFont typeface="Arial" panose="020B0604020202020204" pitchFamily="34" charset="0"/>
              <a:buChar char="•"/>
            </a:pPr>
            <a:r>
              <a:rPr lang="en-US" sz="2400" b="1" dirty="0">
                <a:solidFill>
                  <a:schemeClr val="bg1">
                    <a:lumMod val="75000"/>
                  </a:schemeClr>
                </a:solidFill>
              </a:rPr>
              <a:t>See current MEE version</a:t>
            </a:r>
          </a:p>
          <a:p>
            <a:pPr marL="457200" indent="-457200">
              <a:buFont typeface="Arial" panose="020B0604020202020204" pitchFamily="34" charset="0"/>
              <a:buChar char="•"/>
            </a:pPr>
            <a:r>
              <a:rPr lang="en-US" sz="2400" b="1" dirty="0">
                <a:solidFill>
                  <a:schemeClr val="bg1">
                    <a:lumMod val="75000"/>
                  </a:schemeClr>
                </a:solidFill>
              </a:rPr>
              <a:t>Set release version in changelog and version files</a:t>
            </a:r>
          </a:p>
          <a:p>
            <a:pPr marL="457200" indent="-457200">
              <a:buFont typeface="Arial" panose="020B0604020202020204" pitchFamily="34" charset="0"/>
              <a:buChar char="•"/>
            </a:pPr>
            <a:r>
              <a:rPr lang="en-US" sz="2400" b="1" dirty="0">
                <a:solidFill>
                  <a:schemeClr val="bg1">
                    <a:lumMod val="75000"/>
                  </a:schemeClr>
                </a:solidFill>
              </a:rPr>
              <a:t>Create v0.13.0 Git tag</a:t>
            </a:r>
          </a:p>
          <a:p>
            <a:pPr marL="457200" indent="-457200">
              <a:buFont typeface="Arial" panose="020B0604020202020204" pitchFamily="34" charset="0"/>
              <a:buChar char="•"/>
            </a:pPr>
            <a:r>
              <a:rPr lang="en-US" sz="2400" b="1" dirty="0">
                <a:solidFill>
                  <a:schemeClr val="bg1">
                    <a:lumMod val="75000"/>
                  </a:schemeClr>
                </a:solidFill>
              </a:rPr>
              <a:t>Push tag to remote repository</a:t>
            </a:r>
          </a:p>
          <a:p>
            <a:pPr marL="457200" indent="-457200">
              <a:buFont typeface="Arial" panose="020B0604020202020204" pitchFamily="34" charset="0"/>
              <a:buChar char="•"/>
            </a:pPr>
            <a:r>
              <a:rPr lang="en-US" sz="2400" b="1" dirty="0">
                <a:solidFill>
                  <a:schemeClr val="bg1">
                    <a:lumMod val="75000"/>
                  </a:schemeClr>
                </a:solidFill>
              </a:rPr>
              <a:t>See testing and “push to production” pipeline</a:t>
            </a:r>
          </a:p>
          <a:p>
            <a:pPr marL="457200" indent="-457200">
              <a:buFont typeface="Arial" panose="020B0604020202020204" pitchFamily="34" charset="0"/>
              <a:buChar char="•"/>
            </a:pPr>
            <a:r>
              <a:rPr lang="en-US" sz="2400" b="1" dirty="0">
                <a:solidFill>
                  <a:schemeClr val="bg1">
                    <a:lumMod val="75000"/>
                  </a:schemeClr>
                </a:solidFill>
              </a:rPr>
              <a:t>See new MEE version and begin new development cycle</a:t>
            </a:r>
          </a:p>
        </p:txBody>
      </p:sp>
    </p:spTree>
    <p:extLst>
      <p:ext uri="{BB962C8B-B14F-4D97-AF65-F5344CB8AC3E}">
        <p14:creationId xmlns:p14="http://schemas.microsoft.com/office/powerpoint/2010/main" val="3247180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81360" y="0"/>
            <a:ext cx="7575331" cy="1325563"/>
          </a:xfrm>
        </p:spPr>
        <p:txBody>
          <a:bodyPr/>
          <a:lstStyle/>
          <a:p>
            <a:r>
              <a:rPr lang="en-US" dirty="0"/>
              <a:t>Model versioning</a:t>
            </a:r>
          </a:p>
        </p:txBody>
      </p:sp>
      <p:pic>
        <p:nvPicPr>
          <p:cNvPr id="3" name="Obraz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717" y="1456007"/>
            <a:ext cx="4999406" cy="2605454"/>
          </a:xfrm>
          <a:prstGeom prst="rect">
            <a:avLst/>
          </a:prstGeom>
        </p:spPr>
      </p:pic>
      <p:pic>
        <p:nvPicPr>
          <p:cNvPr id="5" name="Obraz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0622" y="3429000"/>
            <a:ext cx="3864036" cy="2743200"/>
          </a:xfrm>
          <a:prstGeom prst="rect">
            <a:avLst/>
          </a:prstGeom>
        </p:spPr>
      </p:pic>
      <p:sp>
        <p:nvSpPr>
          <p:cNvPr id="6" name="Ramka 5"/>
          <p:cNvSpPr/>
          <p:nvPr/>
        </p:nvSpPr>
        <p:spPr>
          <a:xfrm>
            <a:off x="8054340" y="2423160"/>
            <a:ext cx="1127760" cy="3203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Strzałka w dół 6"/>
          <p:cNvSpPr/>
          <p:nvPr/>
        </p:nvSpPr>
        <p:spPr>
          <a:xfrm>
            <a:off x="8458200" y="2815590"/>
            <a:ext cx="27432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ole tekstowe 7"/>
          <p:cNvSpPr txBox="1"/>
          <p:nvPr/>
        </p:nvSpPr>
        <p:spPr>
          <a:xfrm>
            <a:off x="723901" y="1767840"/>
            <a:ext cx="5333999" cy="3416320"/>
          </a:xfrm>
          <a:prstGeom prst="rect">
            <a:avLst/>
          </a:prstGeom>
          <a:noFill/>
        </p:spPr>
        <p:txBody>
          <a:bodyPr wrap="square" rtlCol="0">
            <a:spAutoFit/>
          </a:bodyPr>
          <a:lstStyle/>
          <a:p>
            <a:r>
              <a:rPr lang="en-US" dirty="0"/>
              <a:t>All models started in MEE need to be versioned using a Git repository. This approach brings the following advantages:</a:t>
            </a:r>
          </a:p>
          <a:p>
            <a:pPr marL="285750" indent="-285750">
              <a:buFont typeface="Arial" panose="020B0604020202020204" pitchFamily="34" charset="0"/>
              <a:buChar char="•"/>
            </a:pPr>
            <a:r>
              <a:rPr lang="en-US" dirty="0"/>
              <a:t>We are able to start </a:t>
            </a:r>
            <a:r>
              <a:rPr lang="en-US" b="1" dirty="0"/>
              <a:t>different model versions </a:t>
            </a:r>
            <a:r>
              <a:rPr lang="en-US" dirty="0"/>
              <a:t>and compare the results;</a:t>
            </a:r>
          </a:p>
          <a:p>
            <a:pPr marL="285750" indent="-285750">
              <a:buFont typeface="Arial" panose="020B0604020202020204" pitchFamily="34" charset="0"/>
              <a:buChar char="•"/>
            </a:pPr>
            <a:r>
              <a:rPr lang="en-US" dirty="0"/>
              <a:t>We are able to trace each change in the code to a specific user (Git history – a way to implement code provenance);</a:t>
            </a:r>
          </a:p>
          <a:p>
            <a:pPr marL="285750" indent="-285750">
              <a:buFont typeface="Arial" panose="020B0604020202020204" pitchFamily="34" charset="0"/>
              <a:buChar char="•"/>
            </a:pPr>
            <a:r>
              <a:rPr lang="en-US" dirty="0"/>
              <a:t>We are able to experiment with the model by creating dedicated Git branches which can be executed on the Prometheus supercomputer.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38014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208255" y="114115"/>
            <a:ext cx="7575331" cy="1325563"/>
          </a:xfrm>
        </p:spPr>
        <p:txBody>
          <a:bodyPr/>
          <a:lstStyle/>
          <a:p>
            <a:r>
              <a:rPr lang="en-US" dirty="0"/>
              <a:t>Monitoring</a:t>
            </a:r>
          </a:p>
        </p:txBody>
      </p:sp>
      <p:sp>
        <p:nvSpPr>
          <p:cNvPr id="3" name="pole tekstowe 2"/>
          <p:cNvSpPr txBox="1"/>
          <p:nvPr/>
        </p:nvSpPr>
        <p:spPr>
          <a:xfrm>
            <a:off x="387664" y="1762186"/>
            <a:ext cx="5638800" cy="4247317"/>
          </a:xfrm>
          <a:prstGeom prst="rect">
            <a:avLst/>
          </a:prstGeom>
          <a:noFill/>
        </p:spPr>
        <p:txBody>
          <a:bodyPr wrap="square" rtlCol="0">
            <a:spAutoFit/>
          </a:bodyPr>
          <a:lstStyle/>
          <a:p>
            <a:r>
              <a:rPr lang="en-US" dirty="0"/>
              <a:t>Both the development and production </a:t>
            </a:r>
            <a:r>
              <a:rPr lang="en-US" dirty="0" err="1"/>
              <a:t>EurValve</a:t>
            </a:r>
            <a:r>
              <a:rPr lang="en-US" dirty="0"/>
              <a:t> builds are subject to monitoring using:</a:t>
            </a:r>
          </a:p>
          <a:p>
            <a:pPr marL="285750" indent="-285750">
              <a:buFont typeface="Arial" panose="020B0604020202020204" pitchFamily="34" charset="0"/>
              <a:buChar char="•"/>
            </a:pPr>
            <a:r>
              <a:rPr lang="en-US" b="1" dirty="0"/>
              <a:t>Sentry – </a:t>
            </a:r>
            <a:r>
              <a:rPr lang="en-US" dirty="0"/>
              <a:t>responsible for </a:t>
            </a:r>
            <a:r>
              <a:rPr lang="en-GB" dirty="0"/>
              <a:t>collecting and aggregating information about </a:t>
            </a:r>
            <a:r>
              <a:rPr lang="en-GB" dirty="0" err="1"/>
              <a:t>EurValve</a:t>
            </a:r>
            <a:r>
              <a:rPr lang="en-GB" dirty="0"/>
              <a:t> portal errors</a:t>
            </a:r>
          </a:p>
          <a:p>
            <a:pPr marL="285750" indent="-285750">
              <a:buFont typeface="Arial" panose="020B0604020202020204" pitchFamily="34" charset="0"/>
              <a:buChar char="•"/>
            </a:pPr>
            <a:r>
              <a:rPr lang="en-GB" b="1" dirty="0" err="1"/>
              <a:t>NewRelic</a:t>
            </a:r>
            <a:r>
              <a:rPr lang="en-GB" b="1" dirty="0"/>
              <a:t> – </a:t>
            </a:r>
            <a:r>
              <a:rPr lang="en-GB" dirty="0"/>
              <a:t>used to track portal performance and availability by alerting system operators to any infrastructural downtime (due to e.g. app/OS crashes, electrical failures, network failures etc.)</a:t>
            </a:r>
          </a:p>
          <a:p>
            <a:pPr marL="285750" indent="-285750">
              <a:buFont typeface="Arial" panose="020B0604020202020204" pitchFamily="34" charset="0"/>
              <a:buChar char="•"/>
            </a:pPr>
            <a:r>
              <a:rPr lang="en-US" b="1" dirty="0" err="1"/>
              <a:t>Zabbix</a:t>
            </a:r>
            <a:r>
              <a:rPr lang="en-US" b="1" dirty="0"/>
              <a:t> – </a:t>
            </a:r>
            <a:r>
              <a:rPr lang="en-US" dirty="0"/>
              <a:t>used to monitor service uptime (complementary to </a:t>
            </a:r>
            <a:r>
              <a:rPr lang="en-US" dirty="0" err="1"/>
              <a:t>NewRelic</a:t>
            </a:r>
            <a:r>
              <a:rPr lang="en-US" dirty="0"/>
              <a:t>), collecting resource utilization data, evaluating the risk of service crash due to lack of resources (before it actually occurs) as well as presenting collected data in the form of graphs. </a:t>
            </a:r>
          </a:p>
          <a:p>
            <a:pPr marL="285750" indent="-285750">
              <a:buFont typeface="Arial" panose="020B0604020202020204" pitchFamily="34" charset="0"/>
              <a:buChar char="•"/>
            </a:pPr>
            <a:r>
              <a:rPr lang="en-US" b="1" dirty="0" err="1"/>
              <a:t>GoAccess</a:t>
            </a:r>
            <a:r>
              <a:rPr lang="en-US" dirty="0"/>
              <a:t> – used to analyze web logs which enables administrators to understand system access profiles</a:t>
            </a:r>
            <a:endParaRPr lang="en-US" b="1" dirty="0"/>
          </a:p>
        </p:txBody>
      </p:sp>
      <p:pic>
        <p:nvPicPr>
          <p:cNvPr id="5" name="Obraz 4"/>
          <p:cNvPicPr/>
          <p:nvPr/>
        </p:nvPicPr>
        <p:blipFill>
          <a:blip r:embed="rId2" cstate="print">
            <a:extLst>
              <a:ext uri="{28A0092B-C50C-407E-A947-70E740481C1C}">
                <a14:useLocalDpi xmlns:a14="http://schemas.microsoft.com/office/drawing/2010/main" val="0"/>
              </a:ext>
            </a:extLst>
          </a:blip>
          <a:stretch>
            <a:fillRect/>
          </a:stretch>
        </p:blipFill>
        <p:spPr>
          <a:xfrm>
            <a:off x="6438901" y="868680"/>
            <a:ext cx="4267200" cy="899160"/>
          </a:xfrm>
          <a:prstGeom prst="rect">
            <a:avLst/>
          </a:prstGeom>
        </p:spPr>
      </p:pic>
      <p:pic>
        <p:nvPicPr>
          <p:cNvPr id="6" name="Obraz 5"/>
          <p:cNvPicPr/>
          <p:nvPr/>
        </p:nvPicPr>
        <p:blipFill>
          <a:blip r:embed="rId3" cstate="print">
            <a:extLst>
              <a:ext uri="{28A0092B-C50C-407E-A947-70E740481C1C}">
                <a14:useLocalDpi xmlns:a14="http://schemas.microsoft.com/office/drawing/2010/main" val="0"/>
              </a:ext>
            </a:extLst>
          </a:blip>
          <a:stretch>
            <a:fillRect/>
          </a:stretch>
        </p:blipFill>
        <p:spPr>
          <a:xfrm>
            <a:off x="7064691" y="1097280"/>
            <a:ext cx="3505200" cy="1830704"/>
          </a:xfrm>
          <a:prstGeom prst="rect">
            <a:avLst/>
          </a:prstGeom>
        </p:spPr>
      </p:pic>
      <p:sp>
        <p:nvSpPr>
          <p:cNvPr id="7" name="Strzałka w prawo 6"/>
          <p:cNvSpPr/>
          <p:nvPr/>
        </p:nvSpPr>
        <p:spPr>
          <a:xfrm>
            <a:off x="5835967" y="2407920"/>
            <a:ext cx="109347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raz 7"/>
          <p:cNvPicPr/>
          <p:nvPr/>
        </p:nvPicPr>
        <p:blipFill>
          <a:blip r:embed="rId4" cstate="print">
            <a:extLst>
              <a:ext uri="{28A0092B-C50C-407E-A947-70E740481C1C}">
                <a14:useLocalDpi xmlns:a14="http://schemas.microsoft.com/office/drawing/2010/main" val="0"/>
              </a:ext>
            </a:extLst>
          </a:blip>
          <a:stretch>
            <a:fillRect/>
          </a:stretch>
        </p:blipFill>
        <p:spPr>
          <a:xfrm>
            <a:off x="7905750" y="2164080"/>
            <a:ext cx="2926080" cy="2072640"/>
          </a:xfrm>
          <a:prstGeom prst="rect">
            <a:avLst/>
          </a:prstGeom>
        </p:spPr>
      </p:pic>
      <p:sp>
        <p:nvSpPr>
          <p:cNvPr id="9" name="Strzałka w prawo 8"/>
          <p:cNvSpPr/>
          <p:nvPr/>
        </p:nvSpPr>
        <p:spPr>
          <a:xfrm>
            <a:off x="6162674" y="3169920"/>
            <a:ext cx="1682115"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Obraz 9"/>
          <p:cNvPicPr/>
          <p:nvPr/>
        </p:nvPicPr>
        <p:blipFill>
          <a:blip r:embed="rId5" cstate="print">
            <a:extLst>
              <a:ext uri="{28A0092B-C50C-407E-A947-70E740481C1C}">
                <a14:useLocalDpi xmlns:a14="http://schemas.microsoft.com/office/drawing/2010/main" val="0"/>
              </a:ext>
            </a:extLst>
          </a:blip>
          <a:stretch>
            <a:fillRect/>
          </a:stretch>
        </p:blipFill>
        <p:spPr>
          <a:xfrm>
            <a:off x="6438901" y="3672840"/>
            <a:ext cx="2164080" cy="1905000"/>
          </a:xfrm>
          <a:prstGeom prst="rect">
            <a:avLst/>
          </a:prstGeom>
        </p:spPr>
      </p:pic>
      <p:pic>
        <p:nvPicPr>
          <p:cNvPr id="11" name="Obraz 10"/>
          <p:cNvPicPr/>
          <p:nvPr/>
        </p:nvPicPr>
        <p:blipFill>
          <a:blip r:embed="rId6" cstate="print">
            <a:extLst>
              <a:ext uri="{28A0092B-C50C-407E-A947-70E740481C1C}">
                <a14:useLocalDpi xmlns:a14="http://schemas.microsoft.com/office/drawing/2010/main" val="0"/>
              </a:ext>
            </a:extLst>
          </a:blip>
          <a:stretch>
            <a:fillRect/>
          </a:stretch>
        </p:blipFill>
        <p:spPr>
          <a:xfrm>
            <a:off x="8214360" y="4166173"/>
            <a:ext cx="3489960" cy="1859282"/>
          </a:xfrm>
          <a:prstGeom prst="rect">
            <a:avLst/>
          </a:prstGeom>
        </p:spPr>
      </p:pic>
      <p:sp>
        <p:nvSpPr>
          <p:cNvPr id="12" name="Strzałka w prawo 11"/>
          <p:cNvSpPr/>
          <p:nvPr/>
        </p:nvSpPr>
        <p:spPr>
          <a:xfrm>
            <a:off x="5318760" y="4091940"/>
            <a:ext cx="990600" cy="289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5"/>
          <p:cNvPicPr/>
          <p:nvPr/>
        </p:nvPicPr>
        <p:blipFill>
          <a:blip r:embed="rId7" cstate="print"/>
          <a:stretch>
            <a:fillRect/>
          </a:stretch>
        </p:blipFill>
        <p:spPr>
          <a:xfrm>
            <a:off x="6268405" y="4946928"/>
            <a:ext cx="2505072" cy="1234501"/>
          </a:xfrm>
          <a:prstGeom prst="rect">
            <a:avLst/>
          </a:prstGeom>
        </p:spPr>
      </p:pic>
      <p:sp>
        <p:nvSpPr>
          <p:cNvPr id="14" name="Strzałka w prawo 13"/>
          <p:cNvSpPr/>
          <p:nvPr/>
        </p:nvSpPr>
        <p:spPr>
          <a:xfrm>
            <a:off x="5705475" y="5366327"/>
            <a:ext cx="450530" cy="29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643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99290" y="0"/>
            <a:ext cx="7575331" cy="1325563"/>
          </a:xfrm>
        </p:spPr>
        <p:txBody>
          <a:bodyPr/>
          <a:lstStyle/>
          <a:p>
            <a:r>
              <a:rPr lang="en-US" dirty="0"/>
              <a:t>Summary</a:t>
            </a:r>
          </a:p>
        </p:txBody>
      </p:sp>
      <p:sp>
        <p:nvSpPr>
          <p:cNvPr id="3" name="pole tekstowe 2"/>
          <p:cNvSpPr txBox="1"/>
          <p:nvPr/>
        </p:nvSpPr>
        <p:spPr>
          <a:xfrm>
            <a:off x="723901" y="1767840"/>
            <a:ext cx="934973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All components developed in the scope of </a:t>
            </a:r>
            <a:r>
              <a:rPr lang="en-US" sz="2000" dirty="0" err="1"/>
              <a:t>EurValve</a:t>
            </a:r>
            <a:r>
              <a:rPr lang="en-US" sz="2000" dirty="0"/>
              <a:t> have a well established development methodology</a:t>
            </a:r>
          </a:p>
          <a:p>
            <a:pPr marL="285750" indent="-285750">
              <a:buFont typeface="Arial" panose="020B0604020202020204" pitchFamily="34" charset="0"/>
              <a:buChar char="•"/>
            </a:pPr>
            <a:r>
              <a:rPr lang="en-US" sz="2000" dirty="0"/>
              <a:t>Code is checked for potential bugs (unit/feature/integration tests, static code analysis, security scans)</a:t>
            </a:r>
          </a:p>
          <a:p>
            <a:pPr marL="285750" indent="-285750">
              <a:buFont typeface="Arial" panose="020B0604020202020204" pitchFamily="34" charset="0"/>
              <a:buChar char="•"/>
            </a:pPr>
            <a:r>
              <a:rPr lang="en-US" sz="2000" dirty="0"/>
              <a:t>An established release procedure is </a:t>
            </a:r>
            <a:r>
              <a:rPr lang="pl-PL" sz="2000" dirty="0" err="1"/>
              <a:t>operational</a:t>
            </a:r>
            <a:endParaRPr lang="en-US" sz="2000" dirty="0"/>
          </a:p>
          <a:p>
            <a:pPr marL="285750" indent="-285750">
              <a:buFont typeface="Arial" panose="020B0604020202020204" pitchFamily="34" charset="0"/>
              <a:buChar char="•"/>
            </a:pPr>
            <a:r>
              <a:rPr lang="en-US" sz="2000" dirty="0"/>
              <a:t>Deployed components are monitored to discover availability and errors/issues</a:t>
            </a:r>
          </a:p>
          <a:p>
            <a:pPr marL="285750" indent="-285750">
              <a:buFont typeface="Arial" panose="020B0604020202020204" pitchFamily="34" charset="0"/>
              <a:buChar char="•"/>
            </a:pPr>
            <a:r>
              <a:rPr lang="en-US" sz="2000" dirty="0"/>
              <a:t>Models are versioned, model execution for the patient is recorded (</a:t>
            </a:r>
            <a:r>
              <a:rPr lang="pl-PL" sz="2000" dirty="0" err="1"/>
              <a:t>with</a:t>
            </a:r>
            <a:r>
              <a:rPr lang="en-US" sz="2000" dirty="0"/>
              <a:t> the MEE pipelining system)  </a:t>
            </a:r>
          </a:p>
        </p:txBody>
      </p:sp>
    </p:spTree>
    <p:extLst>
      <p:ext uri="{BB962C8B-B14F-4D97-AF65-F5344CB8AC3E}">
        <p14:creationId xmlns:p14="http://schemas.microsoft.com/office/powerpoint/2010/main" val="1775649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633" y="5835532"/>
            <a:ext cx="1000982" cy="28651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0724" y="5777081"/>
            <a:ext cx="1164380" cy="33427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6928" y="5835532"/>
            <a:ext cx="922643" cy="43056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7630" y="5132975"/>
            <a:ext cx="1074658" cy="5190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7639" y="5104739"/>
            <a:ext cx="1514489" cy="579929"/>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8922" y="5298649"/>
            <a:ext cx="890900" cy="300266"/>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671" y="5196989"/>
            <a:ext cx="1265992" cy="48767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3055" y="5784970"/>
            <a:ext cx="459067" cy="587606"/>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32846" y="5266189"/>
            <a:ext cx="2014819" cy="385817"/>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95889" y="5120889"/>
            <a:ext cx="1563693" cy="624321"/>
          </a:xfrm>
          <a:prstGeom prst="rect">
            <a:avLst/>
          </a:prstGeom>
        </p:spPr>
      </p:pic>
      <p:pic>
        <p:nvPicPr>
          <p:cNvPr id="15" name="Picture 14"/>
          <p:cNvPicPr>
            <a:picLocks noChangeAspect="1"/>
          </p:cNvPicPr>
          <p:nvPr/>
        </p:nvPicPr>
        <p:blipFill rotWithShape="1">
          <a:blip r:embed="rId12" cstate="print">
            <a:extLst>
              <a:ext uri="{28A0092B-C50C-407E-A947-70E740481C1C}">
                <a14:useLocalDpi xmlns:a14="http://schemas.microsoft.com/office/drawing/2010/main" val="0"/>
              </a:ext>
            </a:extLst>
          </a:blip>
          <a:srcRect t="17102"/>
          <a:stretch/>
        </p:blipFill>
        <p:spPr>
          <a:xfrm>
            <a:off x="1737143" y="5795320"/>
            <a:ext cx="1294382" cy="643809"/>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1729" y="5765613"/>
            <a:ext cx="1633231" cy="409793"/>
          </a:xfrm>
          <a:prstGeom prst="rect">
            <a:avLst/>
          </a:prstGeom>
        </p:spPr>
      </p:pic>
      <p:pic>
        <p:nvPicPr>
          <p:cNvPr id="17" name="Picture 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152551" y="5801517"/>
            <a:ext cx="1079683" cy="356213"/>
          </a:xfrm>
          <a:prstGeom prst="rect">
            <a:avLst/>
          </a:prstGeom>
        </p:spPr>
      </p:pic>
      <p:sp>
        <p:nvSpPr>
          <p:cNvPr id="18" name="Title 1">
            <a:extLst>
              <a:ext uri="{FF2B5EF4-FFF2-40B4-BE49-F238E27FC236}">
                <a16:creationId xmlns:a16="http://schemas.microsoft.com/office/drawing/2014/main" id="{0FA10432-4CB2-4104-9F51-5AAF41F5E542}"/>
              </a:ext>
            </a:extLst>
          </p:cNvPr>
          <p:cNvSpPr>
            <a:spLocks noGrp="1"/>
          </p:cNvSpPr>
          <p:nvPr>
            <p:ph type="ctrTitle"/>
          </p:nvPr>
        </p:nvSpPr>
        <p:spPr>
          <a:xfrm>
            <a:off x="2027548" y="1147483"/>
            <a:ext cx="8136904" cy="3348610"/>
          </a:xfrm>
        </p:spPr>
        <p:txBody>
          <a:bodyPr>
            <a:normAutofit fontScale="90000"/>
          </a:bodyPr>
          <a:lstStyle/>
          <a:p>
            <a:pPr algn="ctr"/>
            <a:r>
              <a:rPr lang="pl-PL" altLang="en-US" sz="3000" dirty="0">
                <a:solidFill>
                  <a:prstClr val="black"/>
                </a:solidFill>
                <a:latin typeface="+mn-lt"/>
                <a:hlinkClick r:id="rId15"/>
              </a:rPr>
              <a:t/>
            </a:r>
            <a:br>
              <a:rPr lang="pl-PL" altLang="en-US" sz="3000" dirty="0">
                <a:solidFill>
                  <a:prstClr val="black"/>
                </a:solidFill>
                <a:latin typeface="+mn-lt"/>
                <a:hlinkClick r:id="rId15"/>
              </a:rPr>
            </a:br>
            <a:r>
              <a:rPr lang="pl-PL" altLang="en-US" sz="4000" dirty="0">
                <a:latin typeface="+mn-lt"/>
              </a:rPr>
              <a:t>More </a:t>
            </a:r>
            <a:r>
              <a:rPr lang="pl-PL" altLang="en-US" sz="4000" dirty="0" err="1">
                <a:latin typeface="+mn-lt"/>
              </a:rPr>
              <a:t>at</a:t>
            </a:r>
            <a:r>
              <a:rPr lang="en-GB" altLang="en-US" sz="3000" dirty="0">
                <a:solidFill>
                  <a:srgbClr val="C00000"/>
                </a:solidFill>
                <a:latin typeface="+mn-lt"/>
              </a:rPr>
              <a:t/>
            </a:r>
            <a:br>
              <a:rPr lang="en-GB" altLang="en-US" sz="3000" dirty="0">
                <a:solidFill>
                  <a:srgbClr val="C00000"/>
                </a:solidFill>
                <a:latin typeface="+mn-lt"/>
              </a:rPr>
            </a:br>
            <a:r>
              <a:rPr lang="pl-PL" altLang="en-US" sz="3000" dirty="0">
                <a:solidFill>
                  <a:prstClr val="black"/>
                </a:solidFill>
                <a:latin typeface="+mn-lt"/>
                <a:hlinkClick r:id="rId15"/>
              </a:rPr>
              <a:t/>
            </a:r>
            <a:br>
              <a:rPr lang="pl-PL" altLang="en-US" sz="3000" dirty="0">
                <a:solidFill>
                  <a:prstClr val="black"/>
                </a:solidFill>
                <a:latin typeface="+mn-lt"/>
                <a:hlinkClick r:id="rId15"/>
              </a:rPr>
            </a:br>
            <a:r>
              <a:rPr lang="en-GB" altLang="en-US" sz="3000" dirty="0">
                <a:solidFill>
                  <a:prstClr val="black"/>
                </a:solidFill>
                <a:latin typeface="+mn-lt"/>
                <a:hlinkClick r:id="rId15"/>
              </a:rPr>
              <a:t>http://dice.cyfronet.pl</a:t>
            </a:r>
            <a:r>
              <a:rPr lang="en-GB" altLang="en-US" sz="3000" dirty="0">
                <a:solidFill>
                  <a:prstClr val="black"/>
                </a:solidFill>
                <a:latin typeface="+mn-lt"/>
              </a:rPr>
              <a:t> </a:t>
            </a:r>
            <a:r>
              <a:rPr lang="pl-PL" altLang="en-US" sz="3000" dirty="0">
                <a:solidFill>
                  <a:prstClr val="black"/>
                </a:solidFill>
                <a:latin typeface="+mn-lt"/>
              </a:rPr>
              <a:t/>
            </a:r>
            <a:br>
              <a:rPr lang="pl-PL" altLang="en-US" sz="3000" dirty="0">
                <a:solidFill>
                  <a:prstClr val="black"/>
                </a:solidFill>
                <a:latin typeface="+mn-lt"/>
              </a:rPr>
            </a:br>
            <a:r>
              <a:rPr lang="pl-PL" altLang="en-US" sz="3600" dirty="0">
                <a:solidFill>
                  <a:srgbClr val="C00000"/>
                </a:solidFill>
                <a:latin typeface="+mn-lt"/>
              </a:rPr>
              <a:t/>
            </a:r>
            <a:br>
              <a:rPr lang="pl-PL" altLang="en-US" sz="3600" dirty="0">
                <a:solidFill>
                  <a:srgbClr val="C00000"/>
                </a:solidFill>
                <a:latin typeface="+mn-lt"/>
              </a:rPr>
            </a:br>
            <a:r>
              <a:rPr lang="en-US" sz="3000" dirty="0">
                <a:latin typeface="+mn-lt"/>
                <a:hlinkClick r:id="rId16"/>
              </a:rPr>
              <a:t>http://www.eurvalve.eu</a:t>
            </a:r>
            <a:r>
              <a:rPr lang="en-US" sz="3000" dirty="0">
                <a:latin typeface="+mn-lt"/>
              </a:rPr>
              <a:t/>
            </a:r>
            <a:br>
              <a:rPr lang="en-US" sz="3000" dirty="0">
                <a:latin typeface="+mn-lt"/>
              </a:rPr>
            </a:br>
            <a:r>
              <a:rPr lang="pl-PL" altLang="en-US" sz="3000" dirty="0">
                <a:latin typeface="+mn-lt"/>
              </a:rPr>
              <a:t/>
            </a:r>
            <a:br>
              <a:rPr lang="pl-PL" altLang="en-US" sz="3000" dirty="0">
                <a:latin typeface="+mn-lt"/>
              </a:rPr>
            </a:br>
            <a:r>
              <a:rPr lang="en-GB" altLang="en-US" sz="2700" dirty="0" err="1">
                <a:solidFill>
                  <a:srgbClr val="C00000"/>
                </a:solidFill>
                <a:latin typeface="+mn-lt"/>
              </a:rPr>
              <a:t>EurValve</a:t>
            </a:r>
            <a:r>
              <a:rPr lang="pl-PL" altLang="en-US" sz="2700" dirty="0">
                <a:solidFill>
                  <a:srgbClr val="C00000"/>
                </a:solidFill>
                <a:latin typeface="+mn-lt"/>
              </a:rPr>
              <a:t> </a:t>
            </a:r>
            <a:r>
              <a:rPr lang="en-GB" altLang="en-US" sz="2700" dirty="0">
                <a:latin typeface="+mn-lt"/>
              </a:rPr>
              <a:t>H2020 Project 689617</a:t>
            </a:r>
            <a:r>
              <a:rPr lang="en-GB" altLang="en-US" sz="3000" dirty="0">
                <a:solidFill>
                  <a:srgbClr val="C00000"/>
                </a:solidFill>
                <a:latin typeface="+mn-lt"/>
              </a:rPr>
              <a:t/>
            </a:r>
            <a:br>
              <a:rPr lang="en-GB" altLang="en-US" sz="3000" dirty="0">
                <a:solidFill>
                  <a:srgbClr val="C00000"/>
                </a:solidFill>
                <a:latin typeface="+mn-lt"/>
              </a:rPr>
            </a:br>
            <a:endParaRPr lang="en-GB" altLang="en-US" sz="3000" dirty="0">
              <a:latin typeface="+mn-lt"/>
            </a:endParaRPr>
          </a:p>
        </p:txBody>
      </p:sp>
    </p:spTree>
    <p:extLst>
      <p:ext uri="{BB962C8B-B14F-4D97-AF65-F5344CB8AC3E}">
        <p14:creationId xmlns:p14="http://schemas.microsoft.com/office/powerpoint/2010/main" val="333575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4800" dirty="0"/>
              <a:t>Final Review</a:t>
            </a:r>
          </a:p>
          <a:p>
            <a:pPr marL="0" indent="0" algn="ctr">
              <a:buNone/>
            </a:pPr>
            <a:r>
              <a:rPr lang="en-GB" sz="4800" dirty="0"/>
              <a:t>27</a:t>
            </a:r>
            <a:r>
              <a:rPr lang="en-GB" sz="4800" baseline="30000" dirty="0"/>
              <a:t>th</a:t>
            </a:r>
            <a:r>
              <a:rPr lang="en-GB" sz="4800" dirty="0"/>
              <a:t> March 2019</a:t>
            </a:r>
          </a:p>
        </p:txBody>
      </p:sp>
    </p:spTree>
    <p:extLst>
      <p:ext uri="{BB962C8B-B14F-4D97-AF65-F5344CB8AC3E}">
        <p14:creationId xmlns:p14="http://schemas.microsoft.com/office/powerpoint/2010/main" val="12608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evaluation</a:t>
            </a:r>
          </a:p>
        </p:txBody>
      </p:sp>
      <p:sp>
        <p:nvSpPr>
          <p:cNvPr id="3" name="Text Placeholder 2"/>
          <p:cNvSpPr>
            <a:spLocks noGrp="1"/>
          </p:cNvSpPr>
          <p:nvPr>
            <p:ph type="body" idx="1"/>
          </p:nvPr>
        </p:nvSpPr>
        <p:spPr/>
        <p:txBody>
          <a:bodyPr/>
          <a:lstStyle/>
          <a:p>
            <a:r>
              <a:rPr lang="en-GB" dirty="0"/>
              <a:t>Marian </a:t>
            </a:r>
            <a:r>
              <a:rPr lang="en-GB" dirty="0" err="1"/>
              <a:t>Bubak</a:t>
            </a:r>
            <a:r>
              <a:rPr lang="en-GB" dirty="0"/>
              <a:t>, Marek </a:t>
            </a:r>
            <a:r>
              <a:rPr lang="en-GB" dirty="0" err="1"/>
              <a:t>Kasztelnik</a:t>
            </a:r>
            <a:endParaRPr lang="en-GB" dirty="0"/>
          </a:p>
          <a:p>
            <a:r>
              <a:rPr lang="en-GB" dirty="0"/>
              <a:t>ACC </a:t>
            </a:r>
            <a:r>
              <a:rPr lang="en-GB" dirty="0" err="1"/>
              <a:t>Cyfronet</a:t>
            </a:r>
            <a:r>
              <a:rPr lang="en-GB" dirty="0"/>
              <a:t> AGH</a:t>
            </a:r>
          </a:p>
        </p:txBody>
      </p:sp>
    </p:spTree>
    <p:extLst>
      <p:ext uri="{BB962C8B-B14F-4D97-AF65-F5344CB8AC3E}">
        <p14:creationId xmlns:p14="http://schemas.microsoft.com/office/powerpoint/2010/main" val="2096057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244113" y="0"/>
            <a:ext cx="7575331" cy="1325563"/>
          </a:xfrm>
        </p:spPr>
        <p:txBody>
          <a:bodyPr/>
          <a:lstStyle/>
          <a:p>
            <a:r>
              <a:rPr lang="pl-PL" dirty="0"/>
              <a:t>Model </a:t>
            </a:r>
            <a:r>
              <a:rPr lang="pl-PL" dirty="0" err="1"/>
              <a:t>Execution</a:t>
            </a:r>
            <a:r>
              <a:rPr lang="pl-PL" dirty="0"/>
              <a:t> Environment</a:t>
            </a:r>
            <a:endParaRPr lang="en-US" dirty="0"/>
          </a:p>
        </p:txBody>
      </p:sp>
      <p:pic>
        <p:nvPicPr>
          <p:cNvPr id="4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29" y="1521643"/>
            <a:ext cx="5036379" cy="436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pole tekstowe 41"/>
          <p:cNvSpPr txBox="1"/>
          <p:nvPr/>
        </p:nvSpPr>
        <p:spPr>
          <a:xfrm>
            <a:off x="6094865" y="1771024"/>
            <a:ext cx="4536189" cy="4131900"/>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Open Sans Semibold"/>
              </a:rPr>
              <a:t>MEE integrates the capabilities of the research branch of </a:t>
            </a:r>
            <a:r>
              <a:rPr lang="en-US" sz="1350" dirty="0" err="1">
                <a:latin typeface="Open Sans Semibold"/>
              </a:rPr>
              <a:t>EurValve</a:t>
            </a:r>
            <a:r>
              <a:rPr lang="en-US" sz="1350" dirty="0">
                <a:latin typeface="Open Sans Semibold"/>
              </a:rPr>
              <a:t> and is used to compute models for the clinical environment (i.e. for DSS)</a:t>
            </a:r>
          </a:p>
          <a:p>
            <a:pPr marL="214313" indent="-214313">
              <a:buFont typeface="Arial" panose="020B0604020202020204" pitchFamily="34" charset="0"/>
              <a:buChar char="•"/>
            </a:pPr>
            <a:endParaRPr lang="en-US" sz="1350" dirty="0">
              <a:latin typeface="Open Sans Semibold"/>
            </a:endParaRPr>
          </a:p>
          <a:p>
            <a:pPr marL="214313" indent="-214313">
              <a:buFont typeface="Arial" panose="020B0604020202020204" pitchFamily="34" charset="0"/>
              <a:buChar char="•"/>
            </a:pPr>
            <a:r>
              <a:rPr lang="pl-PL" sz="1350" dirty="0">
                <a:latin typeface="Open Sans Semibold"/>
              </a:rPr>
              <a:t>MEE can be </a:t>
            </a:r>
            <a:r>
              <a:rPr lang="en-US" sz="1350" dirty="0">
                <a:latin typeface="Open Sans Semibold"/>
              </a:rPr>
              <a:t>accessed</a:t>
            </a:r>
            <a:r>
              <a:rPr lang="pl-PL" sz="1350" dirty="0">
                <a:latin typeface="Open Sans Semibold"/>
              </a:rPr>
              <a:t> from a dedicated GUI (the EurValve Portal), through a RESTful API or through a comman-line interface, depending on the researcher’s </a:t>
            </a:r>
            <a:r>
              <a:rPr lang="pl-PL" sz="1350" dirty="0" err="1">
                <a:latin typeface="Open Sans Semibold"/>
              </a:rPr>
              <a:t>preferences</a:t>
            </a:r>
            <a:r>
              <a:rPr lang="pl-PL" sz="1350" dirty="0">
                <a:latin typeface="Open Sans Semibold"/>
              </a:rPr>
              <a:t>.</a:t>
            </a:r>
            <a:endParaRPr lang="en-US" sz="1350" dirty="0">
              <a:latin typeface="Open Sans Semibold"/>
            </a:endParaRPr>
          </a:p>
          <a:p>
            <a:pPr marL="214313" indent="-214313">
              <a:buFont typeface="Arial" panose="020B0604020202020204" pitchFamily="34" charset="0"/>
              <a:buChar char="•"/>
            </a:pPr>
            <a:endParaRPr lang="pl-PL" sz="1350" dirty="0">
              <a:latin typeface="Open Sans Semibold"/>
            </a:endParaRPr>
          </a:p>
          <a:p>
            <a:pPr marL="214313" indent="-214313">
              <a:buFont typeface="Arial" panose="020B0604020202020204" pitchFamily="34" charset="0"/>
              <a:buChar char="•"/>
            </a:pPr>
            <a:r>
              <a:rPr lang="pl-PL" sz="1350" dirty="0">
                <a:latin typeface="Open Sans Semibold"/>
              </a:rPr>
              <a:t>Computational tasks can be run on HPC resources or in a </a:t>
            </a:r>
            <a:r>
              <a:rPr lang="pl-PL" sz="1350" dirty="0" err="1">
                <a:latin typeface="Open Sans Semibold"/>
              </a:rPr>
              <a:t>cloud</a:t>
            </a:r>
            <a:r>
              <a:rPr lang="pl-PL" sz="1350" dirty="0">
                <a:latin typeface="Open Sans Semibold"/>
              </a:rPr>
              <a:t> environment as appropriate.</a:t>
            </a:r>
          </a:p>
          <a:p>
            <a:pPr marL="214313" indent="-214313">
              <a:buFont typeface="Arial" panose="020B0604020202020204" pitchFamily="34" charset="0"/>
              <a:buChar char="•"/>
            </a:pPr>
            <a:endParaRPr lang="en-US" sz="1350" dirty="0">
              <a:latin typeface="Open Sans Semibold"/>
            </a:endParaRPr>
          </a:p>
          <a:p>
            <a:pPr marL="214313" indent="-214313">
              <a:buFont typeface="Arial" panose="020B0604020202020204" pitchFamily="34" charset="0"/>
              <a:buChar char="•"/>
            </a:pPr>
            <a:r>
              <a:rPr lang="pl-PL" sz="1350" dirty="0">
                <a:latin typeface="Open Sans Semibold"/>
              </a:rPr>
              <a:t>A uniform security layer is provided.</a:t>
            </a:r>
          </a:p>
          <a:p>
            <a:endParaRPr lang="en-US" sz="1350" b="1" dirty="0">
              <a:latin typeface="Open Sans Semibold"/>
            </a:endParaRPr>
          </a:p>
          <a:p>
            <a:endParaRPr lang="pl-PL" sz="1350" b="1" dirty="0">
              <a:latin typeface="Open Sans Semibold"/>
            </a:endParaRPr>
          </a:p>
          <a:p>
            <a:r>
              <a:rPr lang="en-US" sz="1200" b="1" dirty="0">
                <a:latin typeface="Open Sans Semibold"/>
              </a:rPr>
              <a:t>API</a:t>
            </a:r>
            <a:r>
              <a:rPr lang="en-US" sz="1200" dirty="0">
                <a:latin typeface="Open Sans Semibold"/>
              </a:rPr>
              <a:t> – Application Programming Interface </a:t>
            </a:r>
          </a:p>
          <a:p>
            <a:r>
              <a:rPr lang="en-US" sz="1200" b="1" dirty="0">
                <a:latin typeface="Open Sans Semibold"/>
              </a:rPr>
              <a:t>REST</a:t>
            </a:r>
            <a:r>
              <a:rPr lang="en-US" sz="1200" dirty="0">
                <a:latin typeface="Open Sans Semibold"/>
              </a:rPr>
              <a:t> – Representational state transfer</a:t>
            </a:r>
          </a:p>
          <a:p>
            <a:r>
              <a:rPr lang="en-US" sz="1200" b="1" dirty="0">
                <a:latin typeface="Open Sans Semibold"/>
              </a:rPr>
              <a:t>Rimrock</a:t>
            </a:r>
            <a:r>
              <a:rPr lang="en-US" sz="1200" dirty="0">
                <a:latin typeface="Open Sans Semibold"/>
              </a:rPr>
              <a:t> – </a:t>
            </a:r>
            <a:r>
              <a:rPr lang="pl-PL" sz="1200" dirty="0">
                <a:latin typeface="Open Sans Semibold"/>
              </a:rPr>
              <a:t>service</a:t>
            </a:r>
            <a:r>
              <a:rPr lang="en-US" sz="1200" dirty="0">
                <a:latin typeface="Open Sans Semibold"/>
              </a:rPr>
              <a:t> used to submit jobs to H</a:t>
            </a:r>
            <a:r>
              <a:rPr lang="pl-PL" sz="1200" dirty="0">
                <a:latin typeface="Open Sans Semibold"/>
              </a:rPr>
              <a:t>P</a:t>
            </a:r>
            <a:r>
              <a:rPr lang="en-US" sz="1200" dirty="0">
                <a:latin typeface="Open Sans Semibold"/>
              </a:rPr>
              <a:t>C cluster </a:t>
            </a:r>
          </a:p>
          <a:p>
            <a:r>
              <a:rPr lang="en-US" sz="1200" b="1" dirty="0">
                <a:latin typeface="Open Sans Semibold"/>
              </a:rPr>
              <a:t>Atmosphere</a:t>
            </a:r>
            <a:r>
              <a:rPr lang="en-US" sz="1200" dirty="0">
                <a:latin typeface="Open Sans Semibold"/>
              </a:rPr>
              <a:t> – provides access to cloud resources</a:t>
            </a:r>
          </a:p>
          <a:p>
            <a:r>
              <a:rPr lang="en-US" sz="1200" b="1" dirty="0">
                <a:latin typeface="Open Sans Semibold"/>
              </a:rPr>
              <a:t>GIT</a:t>
            </a:r>
            <a:r>
              <a:rPr lang="en-US" sz="1200" dirty="0">
                <a:latin typeface="Open Sans Semibold"/>
              </a:rPr>
              <a:t> – distributed revision control system</a:t>
            </a:r>
          </a:p>
        </p:txBody>
      </p:sp>
    </p:spTree>
    <p:extLst>
      <p:ext uri="{BB962C8B-B14F-4D97-AF65-F5344CB8AC3E}">
        <p14:creationId xmlns:p14="http://schemas.microsoft.com/office/powerpoint/2010/main" val="2025349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226184" y="0"/>
            <a:ext cx="7575331" cy="1325563"/>
          </a:xfrm>
        </p:spPr>
        <p:txBody>
          <a:bodyPr/>
          <a:lstStyle/>
          <a:p>
            <a:r>
              <a:rPr lang="pl-PL" dirty="0" err="1"/>
              <a:t>Functionality</a:t>
            </a:r>
            <a:r>
              <a:rPr lang="pl-PL" dirty="0"/>
              <a:t> of MEE platform</a:t>
            </a:r>
            <a:endParaRPr lang="en-US" dirty="0"/>
          </a:p>
        </p:txBody>
      </p:sp>
      <p:sp>
        <p:nvSpPr>
          <p:cNvPr id="5" name="pole tekstowe 4"/>
          <p:cNvSpPr txBox="1"/>
          <p:nvPr/>
        </p:nvSpPr>
        <p:spPr>
          <a:xfrm>
            <a:off x="1564517" y="1319744"/>
            <a:ext cx="8324130" cy="1323439"/>
          </a:xfrm>
          <a:prstGeom prst="rect">
            <a:avLst/>
          </a:prstGeom>
          <a:noFill/>
        </p:spPr>
        <p:txBody>
          <a:bodyPr wrap="square" rtlCol="0">
            <a:spAutoFit/>
          </a:bodyPr>
          <a:lstStyle/>
          <a:p>
            <a:pPr marL="214313" indent="-214313">
              <a:buFont typeface="Arial" panose="020B0604020202020204" pitchFamily="34" charset="0"/>
              <a:buChar char="•"/>
            </a:pPr>
            <a:r>
              <a:rPr lang="en-US" sz="2000" dirty="0"/>
              <a:t>Integrated with </a:t>
            </a:r>
            <a:r>
              <a:rPr lang="en-US" sz="2000" dirty="0" err="1"/>
              <a:t>PLGrid</a:t>
            </a:r>
            <a:r>
              <a:rPr lang="en-US" sz="2000" dirty="0"/>
              <a:t> infrastructure (automatic proxy generation)</a:t>
            </a:r>
          </a:p>
          <a:p>
            <a:pPr marL="214313" indent="-214313">
              <a:buFont typeface="Arial" panose="020B0604020202020204" pitchFamily="34" charset="0"/>
              <a:buChar char="•"/>
            </a:pPr>
            <a:r>
              <a:rPr lang="pl-PL" sz="2000" dirty="0" err="1"/>
              <a:t>Enables</a:t>
            </a:r>
            <a:r>
              <a:rPr lang="pl-PL" sz="2000" dirty="0"/>
              <a:t> </a:t>
            </a:r>
            <a:r>
              <a:rPr lang="en-US" sz="2000" dirty="0"/>
              <a:t>submit</a:t>
            </a:r>
            <a:r>
              <a:rPr lang="pl-PL" sz="2000" dirty="0" err="1"/>
              <a:t>ting</a:t>
            </a:r>
            <a:r>
              <a:rPr lang="en-US" sz="2000" dirty="0"/>
              <a:t> job</a:t>
            </a:r>
            <a:r>
              <a:rPr lang="pl-PL" sz="2000" dirty="0"/>
              <a:t>s</a:t>
            </a:r>
            <a:r>
              <a:rPr lang="en-US" sz="2000" dirty="0"/>
              <a:t> to the Prometheus </a:t>
            </a:r>
            <a:r>
              <a:rPr lang="pl-PL" sz="2000" dirty="0"/>
              <a:t>HPC </a:t>
            </a:r>
            <a:r>
              <a:rPr lang="en-US" sz="2000" dirty="0"/>
              <a:t>cluster</a:t>
            </a:r>
          </a:p>
          <a:p>
            <a:pPr marL="214313" indent="-214313">
              <a:buFont typeface="Arial" panose="020B0604020202020204" pitchFamily="34" charset="0"/>
              <a:buChar char="•"/>
            </a:pPr>
            <a:r>
              <a:rPr lang="en-US" sz="2000" dirty="0"/>
              <a:t>Enables file upload and download to/from Prometheus storage</a:t>
            </a:r>
          </a:p>
          <a:p>
            <a:pPr marL="214313" indent="-214313">
              <a:buFont typeface="Arial" panose="020B0604020202020204" pitchFamily="34" charset="0"/>
              <a:buChar char="•"/>
            </a:pPr>
            <a:r>
              <a:rPr lang="en-US" sz="2000" dirty="0"/>
              <a:t>Connected with GitLab repositories for model versioning and provenance</a:t>
            </a:r>
          </a:p>
        </p:txBody>
      </p:sp>
      <p:pic>
        <p:nvPicPr>
          <p:cNvPr id="7" name="Obraz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7449" y="3355109"/>
            <a:ext cx="4114800" cy="2571750"/>
          </a:xfrm>
          <a:prstGeom prst="rect">
            <a:avLst/>
          </a:prstGeom>
        </p:spPr>
      </p:pic>
      <p:pic>
        <p:nvPicPr>
          <p:cNvPr id="8" name="Obraz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3423" y="3613372"/>
            <a:ext cx="2031552" cy="1522581"/>
          </a:xfrm>
          <a:prstGeom prst="rect">
            <a:avLst/>
          </a:prstGeom>
        </p:spPr>
      </p:pic>
      <p:pic>
        <p:nvPicPr>
          <p:cNvPr id="9" name="Obraz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1949" y="2858197"/>
            <a:ext cx="1776785" cy="1547522"/>
          </a:xfrm>
          <a:prstGeom prst="rect">
            <a:avLst/>
          </a:prstGeom>
        </p:spPr>
      </p:pic>
      <p:pic>
        <p:nvPicPr>
          <p:cNvPr id="10" name="Obraz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3130" y="4552057"/>
            <a:ext cx="1694423" cy="1374803"/>
          </a:xfrm>
          <a:prstGeom prst="rect">
            <a:avLst/>
          </a:prstGeom>
        </p:spPr>
      </p:pic>
      <p:sp>
        <p:nvSpPr>
          <p:cNvPr id="11" name="Ramka 10"/>
          <p:cNvSpPr/>
          <p:nvPr/>
        </p:nvSpPr>
        <p:spPr>
          <a:xfrm>
            <a:off x="2303424" y="3583554"/>
            <a:ext cx="2031552" cy="1552399"/>
          </a:xfrm>
          <a:prstGeom prst="frame">
            <a:avLst>
              <a:gd name="adj1" fmla="val 2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2" name="Ramka 11"/>
          <p:cNvSpPr/>
          <p:nvPr/>
        </p:nvSpPr>
        <p:spPr>
          <a:xfrm>
            <a:off x="5870577" y="4539229"/>
            <a:ext cx="1015776" cy="334331"/>
          </a:xfrm>
          <a:prstGeom prst="frame">
            <a:avLst>
              <a:gd name="adj1" fmla="val 56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 name="Strzałka w prawo 12"/>
          <p:cNvSpPr/>
          <p:nvPr/>
        </p:nvSpPr>
        <p:spPr>
          <a:xfrm rot="12067794">
            <a:off x="4309166" y="4314080"/>
            <a:ext cx="1577859" cy="89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amka 13"/>
          <p:cNvSpPr/>
          <p:nvPr/>
        </p:nvSpPr>
        <p:spPr>
          <a:xfrm>
            <a:off x="7284915" y="4552056"/>
            <a:ext cx="450947" cy="167165"/>
          </a:xfrm>
          <a:prstGeom prst="frame">
            <a:avLst>
              <a:gd name="adj1" fmla="val 11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 name="Ramka 14"/>
          <p:cNvSpPr/>
          <p:nvPr/>
        </p:nvSpPr>
        <p:spPr>
          <a:xfrm>
            <a:off x="8891949" y="2822264"/>
            <a:ext cx="1776785" cy="1552399"/>
          </a:xfrm>
          <a:prstGeom prst="frame">
            <a:avLst>
              <a:gd name="adj1" fmla="val 2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Ramka 15"/>
          <p:cNvSpPr/>
          <p:nvPr/>
        </p:nvSpPr>
        <p:spPr>
          <a:xfrm>
            <a:off x="8891949" y="4522474"/>
            <a:ext cx="1735604" cy="1404386"/>
          </a:xfrm>
          <a:prstGeom prst="frame">
            <a:avLst>
              <a:gd name="adj1" fmla="val 2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Ramka 16"/>
          <p:cNvSpPr/>
          <p:nvPr/>
        </p:nvSpPr>
        <p:spPr>
          <a:xfrm>
            <a:off x="5098095" y="4873560"/>
            <a:ext cx="3508435" cy="1103243"/>
          </a:xfrm>
          <a:prstGeom prst="frame">
            <a:avLst>
              <a:gd name="adj1" fmla="val 1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8" name="Strzałka w prawo 17"/>
          <p:cNvSpPr/>
          <p:nvPr/>
        </p:nvSpPr>
        <p:spPr>
          <a:xfrm rot="19071648">
            <a:off x="7562868" y="4082326"/>
            <a:ext cx="1410717" cy="89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trzałka w prawo 18"/>
          <p:cNvSpPr/>
          <p:nvPr/>
        </p:nvSpPr>
        <p:spPr>
          <a:xfrm rot="1700785">
            <a:off x="8602575" y="5393942"/>
            <a:ext cx="276130" cy="4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Prostokąt 19"/>
          <p:cNvSpPr/>
          <p:nvPr/>
        </p:nvSpPr>
        <p:spPr>
          <a:xfrm>
            <a:off x="6200014" y="3537272"/>
            <a:ext cx="933462" cy="253916"/>
          </a:xfrm>
          <a:prstGeom prst="rect">
            <a:avLst/>
          </a:prstGeom>
          <a:noFill/>
        </p:spPr>
        <p:txBody>
          <a:bodyPr wrap="none" lIns="68580" tIns="34290" rIns="68580" bIns="34290">
            <a:spAutoFit/>
          </a:bodyPr>
          <a:lstStyle/>
          <a:p>
            <a:pPr algn="ctr"/>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Tabular data</a:t>
            </a:r>
          </a:p>
        </p:txBody>
      </p:sp>
      <p:sp>
        <p:nvSpPr>
          <p:cNvPr id="21" name="Prostokąt 20"/>
          <p:cNvSpPr/>
          <p:nvPr/>
        </p:nvSpPr>
        <p:spPr>
          <a:xfrm>
            <a:off x="2509810" y="5203940"/>
            <a:ext cx="1464120" cy="253916"/>
          </a:xfrm>
          <a:prstGeom prst="rect">
            <a:avLst/>
          </a:prstGeom>
          <a:noFill/>
        </p:spPr>
        <p:txBody>
          <a:bodyPr wrap="none" lIns="68580" tIns="34290" rIns="68580" bIns="34290">
            <a:spAutoFit/>
          </a:bodyPr>
          <a:lstStyle/>
          <a:p>
            <a:pPr algn="ctr"/>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Select model version</a:t>
            </a:r>
          </a:p>
        </p:txBody>
      </p:sp>
      <p:sp>
        <p:nvSpPr>
          <p:cNvPr id="22" name="Prostokąt 21"/>
          <p:cNvSpPr/>
          <p:nvPr/>
        </p:nvSpPr>
        <p:spPr>
          <a:xfrm>
            <a:off x="7355051" y="4268560"/>
            <a:ext cx="391775" cy="253916"/>
          </a:xfrm>
          <a:prstGeom prst="rect">
            <a:avLst/>
          </a:prstGeom>
          <a:noFill/>
        </p:spPr>
        <p:txBody>
          <a:bodyPr wrap="none" lIns="68580" tIns="34290" rIns="68580" bIns="34290">
            <a:spAutoFit/>
          </a:bodyPr>
          <a:lstStyle/>
          <a:p>
            <a:pPr algn="ctr"/>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Run</a:t>
            </a:r>
          </a:p>
        </p:txBody>
      </p:sp>
      <p:sp>
        <p:nvSpPr>
          <p:cNvPr id="23" name="Ramka 22"/>
          <p:cNvSpPr/>
          <p:nvPr/>
        </p:nvSpPr>
        <p:spPr>
          <a:xfrm>
            <a:off x="5036895" y="3792641"/>
            <a:ext cx="3479032" cy="316714"/>
          </a:xfrm>
          <a:prstGeom prst="frame">
            <a:avLst>
              <a:gd name="adj1" fmla="val 56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4" name="Prostokąt 23"/>
          <p:cNvSpPr/>
          <p:nvPr/>
        </p:nvSpPr>
        <p:spPr>
          <a:xfrm>
            <a:off x="6406593" y="5185166"/>
            <a:ext cx="1085938" cy="438582"/>
          </a:xfrm>
          <a:prstGeom prst="rect">
            <a:avLst/>
          </a:prstGeom>
          <a:noFill/>
        </p:spPr>
        <p:txBody>
          <a:bodyPr wrap="none" lIns="68580" tIns="34290" rIns="68580" bIns="34290">
            <a:spAutoFit/>
          </a:bodyPr>
          <a:lstStyle/>
          <a:p>
            <a:pPr algn="ctr"/>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Browse inputs </a:t>
            </a:r>
          </a:p>
          <a:p>
            <a:pPr algn="ctr"/>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and outputs</a:t>
            </a:r>
          </a:p>
        </p:txBody>
      </p:sp>
    </p:spTree>
    <p:extLst>
      <p:ext uri="{BB962C8B-B14F-4D97-AF65-F5344CB8AC3E}">
        <p14:creationId xmlns:p14="http://schemas.microsoft.com/office/powerpoint/2010/main" val="372823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81360" y="0"/>
            <a:ext cx="7575331" cy="1325563"/>
          </a:xfrm>
        </p:spPr>
        <p:txBody>
          <a:bodyPr/>
          <a:lstStyle/>
          <a:p>
            <a:r>
              <a:rPr lang="pl-PL" dirty="0"/>
              <a:t>Platform </a:t>
            </a:r>
            <a:r>
              <a:rPr lang="pl-PL" dirty="0" err="1"/>
              <a:t>usage</a:t>
            </a:r>
            <a:r>
              <a:rPr lang="pl-PL" dirty="0"/>
              <a:t> s</a:t>
            </a:r>
            <a:r>
              <a:rPr lang="en-US" dirty="0" err="1"/>
              <a:t>tatistics</a:t>
            </a:r>
            <a:endParaRPr lang="en-US" dirty="0"/>
          </a:p>
        </p:txBody>
      </p:sp>
      <p:sp>
        <p:nvSpPr>
          <p:cNvPr id="3" name="pole tekstowe 2"/>
          <p:cNvSpPr txBox="1"/>
          <p:nvPr/>
        </p:nvSpPr>
        <p:spPr>
          <a:xfrm>
            <a:off x="483269" y="1527208"/>
            <a:ext cx="10946731"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Model Execution Environment</a:t>
            </a:r>
          </a:p>
          <a:p>
            <a:pPr marL="742950" lvl="1" indent="-285750">
              <a:buFont typeface="Arial" panose="020B0604020202020204" pitchFamily="34" charset="0"/>
              <a:buChar char="•"/>
            </a:pPr>
            <a:r>
              <a:rPr lang="en-US" sz="2000" dirty="0"/>
              <a:t>2 environments (production </a:t>
            </a:r>
            <a:r>
              <a:rPr lang="en-US" sz="2000" dirty="0">
                <a:hlinkClick r:id="rId2"/>
              </a:rPr>
              <a:t>https://valve.cyfronet.pl</a:t>
            </a:r>
            <a:r>
              <a:rPr lang="en-US" sz="2000" dirty="0"/>
              <a:t> and development </a:t>
            </a:r>
            <a:r>
              <a:rPr lang="en-US" sz="2000" dirty="0">
                <a:hlinkClick r:id="rId3"/>
              </a:rPr>
              <a:t>https://valve-dev.cyfronet.pl</a:t>
            </a:r>
            <a:r>
              <a:rPr lang="en-US" sz="2000" dirty="0"/>
              <a:t>)</a:t>
            </a:r>
          </a:p>
          <a:p>
            <a:pPr marL="742950" lvl="1" indent="-285750">
              <a:buFont typeface="Arial" panose="020B0604020202020204" pitchFamily="34" charset="0"/>
              <a:buChar char="•"/>
            </a:pPr>
            <a:r>
              <a:rPr lang="en-US" sz="2000" dirty="0"/>
              <a:t>25 releases (13 feature-rich, 12 bugfix releases)</a:t>
            </a:r>
          </a:p>
          <a:p>
            <a:pPr marL="742950" lvl="1" indent="-285750">
              <a:buFont typeface="Arial" panose="020B0604020202020204" pitchFamily="34" charset="0"/>
              <a:buChar char="•"/>
            </a:pPr>
            <a:r>
              <a:rPr lang="en-US" sz="2000" dirty="0"/>
              <a:t>357 feature and bug issues solved, 413 merge requests merged</a:t>
            </a:r>
          </a:p>
          <a:p>
            <a:pPr marL="742950" lvl="1" indent="-285750">
              <a:buFont typeface="Arial" panose="020B0604020202020204" pitchFamily="34" charset="0"/>
              <a:buChar char="•"/>
            </a:pPr>
            <a:r>
              <a:rPr lang="en-US" sz="2000" dirty="0"/>
              <a:t>Uptime: </a:t>
            </a:r>
            <a:r>
              <a:rPr lang="en-US" sz="2000" b="1" dirty="0"/>
              <a:t>99.92%</a:t>
            </a:r>
            <a:endParaRPr lang="en-US" sz="2000" b="1" dirty="0">
              <a:solidFill>
                <a:schemeClr val="accent4">
                  <a:lumMod val="60000"/>
                  <a:lumOff val="40000"/>
                </a:schemeClr>
              </a:solidFill>
            </a:endParaRPr>
          </a:p>
          <a:p>
            <a:pPr marL="285750" indent="-285750">
              <a:buFont typeface="Arial" panose="020B0604020202020204" pitchFamily="34" charset="0"/>
              <a:buChar char="•"/>
            </a:pPr>
            <a:r>
              <a:rPr lang="en-US" sz="2000" b="1" dirty="0"/>
              <a:t>File Store</a:t>
            </a:r>
          </a:p>
          <a:p>
            <a:pPr marL="742950" lvl="1" indent="-285750">
              <a:buFont typeface="Arial" panose="020B0604020202020204" pitchFamily="34" charset="0"/>
              <a:buChar char="•"/>
            </a:pPr>
            <a:r>
              <a:rPr lang="en-US" sz="2000" dirty="0"/>
              <a:t>2 environments (production </a:t>
            </a:r>
            <a:r>
              <a:rPr lang="en-US" sz="2000" dirty="0">
                <a:hlinkClick r:id="rId4"/>
              </a:rPr>
              <a:t>https://files.valve.cyfronet.pl</a:t>
            </a:r>
            <a:r>
              <a:rPr lang="en-US" sz="2000" dirty="0"/>
              <a:t> and development </a:t>
            </a:r>
            <a:r>
              <a:rPr lang="en-US" sz="2000" dirty="0">
                <a:hlinkClick r:id="rId5"/>
              </a:rPr>
              <a:t>https://files.valve-dev.cyfronet.pl</a:t>
            </a:r>
            <a:r>
              <a:rPr lang="en-US" sz="2000" dirty="0"/>
              <a:t>)</a:t>
            </a:r>
          </a:p>
          <a:p>
            <a:pPr marL="742950" lvl="1" indent="-285750">
              <a:buFont typeface="Arial" panose="020B0604020202020204" pitchFamily="34" charset="0"/>
              <a:buChar char="•"/>
            </a:pPr>
            <a:r>
              <a:rPr lang="en-US" sz="2000" dirty="0"/>
              <a:t>36 releases (22 feature-rich, 14 bugfix releases)</a:t>
            </a:r>
          </a:p>
          <a:p>
            <a:pPr marL="742950" lvl="1" indent="-285750">
              <a:buFont typeface="Arial" panose="020B0604020202020204" pitchFamily="34" charset="0"/>
              <a:buChar char="•"/>
            </a:pPr>
            <a:r>
              <a:rPr lang="en-US" sz="2000" dirty="0"/>
              <a:t>129 feature and bug issues solved, 126 merge requests merged</a:t>
            </a:r>
          </a:p>
          <a:p>
            <a:pPr marL="742950" lvl="1" indent="-285750">
              <a:buFont typeface="Arial" panose="020B0604020202020204" pitchFamily="34" charset="0"/>
              <a:buChar char="•"/>
            </a:pPr>
            <a:r>
              <a:rPr lang="en-US" sz="2000" dirty="0"/>
              <a:t>Uptime: </a:t>
            </a:r>
            <a:r>
              <a:rPr lang="en-US" sz="2000" b="1" dirty="0"/>
              <a:t>98.87</a:t>
            </a:r>
            <a:r>
              <a:rPr lang="en-US" sz="2000" b="1" dirty="0" smtClean="0"/>
              <a:t>%</a:t>
            </a:r>
            <a:endParaRPr lang="en-US" sz="2000" dirty="0"/>
          </a:p>
        </p:txBody>
      </p:sp>
    </p:spTree>
    <p:extLst>
      <p:ext uri="{BB962C8B-B14F-4D97-AF65-F5344CB8AC3E}">
        <p14:creationId xmlns:p14="http://schemas.microsoft.com/office/powerpoint/2010/main" val="912990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90326" y="0"/>
            <a:ext cx="7575331" cy="1325563"/>
          </a:xfrm>
        </p:spPr>
        <p:txBody>
          <a:bodyPr/>
          <a:lstStyle/>
          <a:p>
            <a:r>
              <a:rPr lang="en-US" dirty="0"/>
              <a:t>Resource usage</a:t>
            </a:r>
          </a:p>
        </p:txBody>
      </p:sp>
      <p:sp>
        <p:nvSpPr>
          <p:cNvPr id="3" name="pole tekstowe 2"/>
          <p:cNvSpPr txBox="1"/>
          <p:nvPr/>
        </p:nvSpPr>
        <p:spPr>
          <a:xfrm>
            <a:off x="723901" y="1767840"/>
            <a:ext cx="1014983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Prometheus cluster was used to develop ROM and perform patient simulations. We applied for 5 computation grants and consumed 305,000 CPU hours: </a:t>
            </a:r>
          </a:p>
        </p:txBody>
      </p:sp>
      <p:graphicFrame>
        <p:nvGraphicFramePr>
          <p:cNvPr id="2" name="Tabela 1"/>
          <p:cNvGraphicFramePr>
            <a:graphicFrameLocks noGrp="1"/>
          </p:cNvGraphicFramePr>
          <p:nvPr>
            <p:extLst>
              <p:ext uri="{D42A27DB-BD31-4B8C-83A1-F6EECF244321}">
                <p14:modId xmlns:p14="http://schemas.microsoft.com/office/powerpoint/2010/main" val="1412602807"/>
              </p:ext>
            </p:extLst>
          </p:nvPr>
        </p:nvGraphicFramePr>
        <p:xfrm>
          <a:off x="1965325" y="2484914"/>
          <a:ext cx="5868670" cy="1280160"/>
        </p:xfrm>
        <a:graphic>
          <a:graphicData uri="http://schemas.openxmlformats.org/drawingml/2006/table">
            <a:tbl>
              <a:tblPr firstRow="1" firstCol="1" bandRow="1">
                <a:tableStyleId>{5C22544A-7EE6-4342-B048-85BDC9FD1C3A}</a:tableStyleId>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4115">
                  <a:extLst>
                    <a:ext uri="{9D8B030D-6E8A-4147-A177-3AD203B41FA5}">
                      <a16:colId xmlns:a16="http://schemas.microsoft.com/office/drawing/2014/main" val="20003"/>
                    </a:ext>
                  </a:extLst>
                </a:gridCol>
                <a:gridCol w="1174115">
                  <a:extLst>
                    <a:ext uri="{9D8B030D-6E8A-4147-A177-3AD203B41FA5}">
                      <a16:colId xmlns:a16="http://schemas.microsoft.com/office/drawing/2014/main" val="20004"/>
                    </a:ext>
                  </a:extLst>
                </a:gridCol>
              </a:tblGrid>
              <a:tr h="0">
                <a:tc>
                  <a:txBody>
                    <a:bodyPr/>
                    <a:lstStyle/>
                    <a:p>
                      <a:pPr algn="just">
                        <a:spcBef>
                          <a:spcPts val="1200"/>
                        </a:spcBef>
                        <a:spcAft>
                          <a:spcPts val="600"/>
                        </a:spcAft>
                      </a:pPr>
                      <a:r>
                        <a:rPr lang="en-US" sz="1200" dirty="0">
                          <a:effectLst/>
                        </a:rPr>
                        <a:t>Grant name</a:t>
                      </a:r>
                      <a:endParaRPr lang="en-US" sz="1200" dirty="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Start date</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End date</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Requested CPU hours</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Consumed CPU hours</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algn="just">
                        <a:spcBef>
                          <a:spcPts val="1200"/>
                        </a:spcBef>
                        <a:spcAft>
                          <a:spcPts val="600"/>
                        </a:spcAft>
                      </a:pPr>
                      <a:r>
                        <a:rPr lang="en-US" sz="1200">
                          <a:effectLst/>
                        </a:rPr>
                        <a:t>EurValve 1</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12.01.2016</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12.01.2017</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25000</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22869</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algn="just">
                        <a:spcBef>
                          <a:spcPts val="1200"/>
                        </a:spcBef>
                        <a:spcAft>
                          <a:spcPts val="600"/>
                        </a:spcAft>
                      </a:pPr>
                      <a:r>
                        <a:rPr lang="en-US" sz="1200">
                          <a:effectLst/>
                        </a:rPr>
                        <a:t>EurValve 2</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17.02.2016</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17.02.2017</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500000</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38018</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algn="just">
                        <a:spcBef>
                          <a:spcPts val="1200"/>
                        </a:spcBef>
                        <a:spcAft>
                          <a:spcPts val="600"/>
                        </a:spcAft>
                      </a:pPr>
                      <a:r>
                        <a:rPr lang="en-US" sz="1200">
                          <a:effectLst/>
                        </a:rPr>
                        <a:t>EurValve 3</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22.02.2017</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22.02.2018</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150000</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94279</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algn="just">
                        <a:spcBef>
                          <a:spcPts val="1200"/>
                        </a:spcBef>
                        <a:spcAft>
                          <a:spcPts val="600"/>
                        </a:spcAft>
                      </a:pPr>
                      <a:r>
                        <a:rPr lang="en-US" sz="1200">
                          <a:effectLst/>
                        </a:rPr>
                        <a:t>EurValve 4</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05.03.2018</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05.03.2019</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a:effectLst/>
                        </a:rPr>
                        <a:t>150000</a:t>
                      </a:r>
                      <a:endParaRPr lang="en-US" sz="1200">
                        <a:effectLst/>
                        <a:latin typeface="Times New Roman"/>
                        <a:ea typeface="Times New Roman"/>
                      </a:endParaRPr>
                    </a:p>
                  </a:txBody>
                  <a:tcPr marL="68580" marR="68580" marT="0" marB="0"/>
                </a:tc>
                <a:tc>
                  <a:txBody>
                    <a:bodyPr/>
                    <a:lstStyle/>
                    <a:p>
                      <a:pPr algn="just">
                        <a:spcBef>
                          <a:spcPts val="1200"/>
                        </a:spcBef>
                        <a:spcAft>
                          <a:spcPts val="600"/>
                        </a:spcAft>
                      </a:pPr>
                      <a:r>
                        <a:rPr lang="en-US" sz="1200" dirty="0">
                          <a:effectLst/>
                        </a:rPr>
                        <a:t>150000</a:t>
                      </a:r>
                    </a:p>
                  </a:txBody>
                  <a:tcPr marL="68580" marR="68580" marT="0" marB="0"/>
                </a:tc>
                <a:extLst>
                  <a:ext uri="{0D108BD9-81ED-4DB2-BD59-A6C34878D82A}">
                    <a16:rowId xmlns:a16="http://schemas.microsoft.com/office/drawing/2014/main" val="10004"/>
                  </a:ext>
                </a:extLst>
              </a:tr>
              <a:tr h="0">
                <a:tc>
                  <a:txBody>
                    <a:bodyPr/>
                    <a:lstStyle/>
                    <a:p>
                      <a:pPr algn="just">
                        <a:spcBef>
                          <a:spcPts val="1200"/>
                        </a:spcBef>
                        <a:spcAft>
                          <a:spcPts val="600"/>
                        </a:spcAft>
                      </a:pPr>
                      <a:r>
                        <a:rPr lang="en-US" sz="1200" dirty="0" err="1">
                          <a:effectLst/>
                          <a:latin typeface="Times New Roman"/>
                          <a:ea typeface="Times New Roman"/>
                        </a:rPr>
                        <a:t>EurValve</a:t>
                      </a:r>
                      <a:r>
                        <a:rPr lang="en-US" sz="1200" dirty="0">
                          <a:effectLst/>
                          <a:latin typeface="Times New Roman"/>
                          <a:ea typeface="Times New Roman"/>
                        </a:rPr>
                        <a:t> 5</a:t>
                      </a:r>
                    </a:p>
                  </a:txBody>
                  <a:tcPr marL="68580" marR="68580" marT="0" marB="0"/>
                </a:tc>
                <a:tc>
                  <a:txBody>
                    <a:bodyPr/>
                    <a:lstStyle/>
                    <a:p>
                      <a:pPr algn="just">
                        <a:spcBef>
                          <a:spcPts val="1200"/>
                        </a:spcBef>
                        <a:spcAft>
                          <a:spcPts val="600"/>
                        </a:spcAft>
                      </a:pPr>
                      <a:r>
                        <a:rPr lang="en-US" sz="1200" dirty="0">
                          <a:effectLst/>
                          <a:latin typeface="Times New Roman"/>
                          <a:ea typeface="Times New Roman"/>
                        </a:rPr>
                        <a:t>01.02.2019</a:t>
                      </a:r>
                    </a:p>
                  </a:txBody>
                  <a:tcPr marL="68580" marR="68580" marT="0" marB="0"/>
                </a:tc>
                <a:tc>
                  <a:txBody>
                    <a:bodyPr/>
                    <a:lstStyle/>
                    <a:p>
                      <a:pPr algn="just">
                        <a:spcBef>
                          <a:spcPts val="1200"/>
                        </a:spcBef>
                        <a:spcAft>
                          <a:spcPts val="600"/>
                        </a:spcAft>
                      </a:pPr>
                      <a:r>
                        <a:rPr lang="en-US" sz="1200" dirty="0">
                          <a:effectLst/>
                          <a:latin typeface="Times New Roman"/>
                          <a:ea typeface="Times New Roman"/>
                        </a:rPr>
                        <a:t>30.06.2019</a:t>
                      </a:r>
                    </a:p>
                  </a:txBody>
                  <a:tcPr marL="68580" marR="68580" marT="0" marB="0"/>
                </a:tc>
                <a:tc>
                  <a:txBody>
                    <a:bodyPr/>
                    <a:lstStyle/>
                    <a:p>
                      <a:pPr algn="just">
                        <a:spcBef>
                          <a:spcPts val="1200"/>
                        </a:spcBef>
                        <a:spcAft>
                          <a:spcPts val="600"/>
                        </a:spcAft>
                      </a:pPr>
                      <a:r>
                        <a:rPr lang="en-US" sz="1200" dirty="0">
                          <a:effectLst/>
                          <a:latin typeface="Times New Roman"/>
                          <a:ea typeface="Times New Roman"/>
                        </a:rPr>
                        <a:t>150000</a:t>
                      </a:r>
                    </a:p>
                  </a:txBody>
                  <a:tcPr marL="68580" marR="68580" marT="0" marB="0"/>
                </a:tc>
                <a:tc>
                  <a:txBody>
                    <a:bodyPr/>
                    <a:lstStyle/>
                    <a:p>
                      <a:pPr algn="just">
                        <a:spcBef>
                          <a:spcPts val="1200"/>
                        </a:spcBef>
                        <a:spcAft>
                          <a:spcPts val="600"/>
                        </a:spcAft>
                      </a:pPr>
                      <a:r>
                        <a:rPr lang="en-US" sz="1200" dirty="0">
                          <a:solidFill>
                            <a:schemeClr val="accent4">
                              <a:lumMod val="60000"/>
                              <a:lumOff val="40000"/>
                            </a:schemeClr>
                          </a:solidFill>
                          <a:effectLst/>
                        </a:rPr>
                        <a:t>XXXXX</a:t>
                      </a:r>
                    </a:p>
                  </a:txBody>
                  <a:tcPr marL="68580" marR="68580" marT="0" marB="0"/>
                </a:tc>
                <a:extLst>
                  <a:ext uri="{0D108BD9-81ED-4DB2-BD59-A6C34878D82A}">
                    <a16:rowId xmlns:a16="http://schemas.microsoft.com/office/drawing/2014/main" val="10005"/>
                  </a:ext>
                </a:extLst>
              </a:tr>
            </a:tbl>
          </a:graphicData>
        </a:graphic>
      </p:graphicFrame>
      <p:sp>
        <p:nvSpPr>
          <p:cNvPr id="5" name="pole tekstowe 4"/>
          <p:cNvSpPr txBox="1"/>
          <p:nvPr/>
        </p:nvSpPr>
        <p:spPr>
          <a:xfrm>
            <a:off x="807721" y="3924300"/>
            <a:ext cx="1014983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Patient data and simulation results are stored in 72,953 files which use 265GB of disk storage.</a:t>
            </a:r>
          </a:p>
          <a:p>
            <a:pPr marL="285750" indent="-285750">
              <a:buFont typeface="Arial" panose="020B0604020202020204" pitchFamily="34" charset="0"/>
              <a:buChar char="•"/>
            </a:pPr>
            <a:r>
              <a:rPr lang="en-US" dirty="0" smtClean="0"/>
              <a:t>Tabular Data Store</a:t>
            </a:r>
          </a:p>
          <a:p>
            <a:pPr marL="742950" lvl="1" indent="-285750">
              <a:buFont typeface="Arial" panose="020B0604020202020204" pitchFamily="34" charset="0"/>
              <a:buChar char="•"/>
            </a:pPr>
            <a:r>
              <a:rPr lang="en-US" dirty="0" smtClean="0"/>
              <a:t>Clinical data items 357 records with 305 data items each</a:t>
            </a:r>
          </a:p>
          <a:p>
            <a:pPr marL="742950" lvl="1" indent="-285750">
              <a:buFont typeface="Arial" panose="020B0604020202020204" pitchFamily="34" charset="0"/>
              <a:buChar char="•"/>
            </a:pPr>
            <a:r>
              <a:rPr lang="en-US" dirty="0" smtClean="0"/>
              <a:t>Simulated results 1457 records with 78 data items each</a:t>
            </a:r>
            <a:endParaRPr lang="en-US" dirty="0"/>
          </a:p>
        </p:txBody>
      </p:sp>
    </p:spTree>
    <p:extLst>
      <p:ext uri="{BB962C8B-B14F-4D97-AF65-F5344CB8AC3E}">
        <p14:creationId xmlns:p14="http://schemas.microsoft.com/office/powerpoint/2010/main" val="2616454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208255" y="0"/>
            <a:ext cx="7575331" cy="1325563"/>
          </a:xfrm>
        </p:spPr>
        <p:txBody>
          <a:bodyPr/>
          <a:lstStyle/>
          <a:p>
            <a:r>
              <a:rPr lang="en-US" dirty="0"/>
              <a:t>Software engineering goals</a:t>
            </a:r>
          </a:p>
        </p:txBody>
      </p:sp>
      <p:sp>
        <p:nvSpPr>
          <p:cNvPr id="6" name="pole tekstowe 5"/>
          <p:cNvSpPr txBox="1"/>
          <p:nvPr/>
        </p:nvSpPr>
        <p:spPr>
          <a:xfrm>
            <a:off x="800100" y="1501140"/>
            <a:ext cx="10416539" cy="1815882"/>
          </a:xfrm>
          <a:prstGeom prst="rect">
            <a:avLst/>
          </a:prstGeom>
          <a:noFill/>
        </p:spPr>
        <p:txBody>
          <a:bodyPr wrap="square" rtlCol="0">
            <a:spAutoFit/>
          </a:bodyPr>
          <a:lstStyle/>
          <a:p>
            <a:pPr marL="342900" indent="-342900">
              <a:buFont typeface="+mj-lt"/>
              <a:buAutoNum type="arabicPeriod"/>
            </a:pPr>
            <a:r>
              <a:rPr lang="en-US" sz="2800" dirty="0"/>
              <a:t>To ensure good development practices throughout the Project</a:t>
            </a:r>
          </a:p>
          <a:p>
            <a:pPr marL="342900" indent="-342900">
              <a:buFont typeface="+mj-lt"/>
              <a:buAutoNum type="arabicPeriod"/>
            </a:pPr>
            <a:r>
              <a:rPr lang="en-US" sz="2800" dirty="0"/>
              <a:t>To define a clear set of release procedures</a:t>
            </a:r>
          </a:p>
          <a:p>
            <a:pPr marL="342900" indent="-342900">
              <a:buFont typeface="+mj-lt"/>
              <a:buAutoNum type="arabicPeriod"/>
            </a:pPr>
            <a:r>
              <a:rPr lang="en-US" sz="2800" dirty="0"/>
              <a:t>To set up infrastructure monitoring</a:t>
            </a:r>
          </a:p>
          <a:p>
            <a:pPr marL="342900" indent="-342900">
              <a:buFont typeface="+mj-lt"/>
              <a:buAutoNum type="arabicPeriod"/>
            </a:pPr>
            <a:r>
              <a:rPr lang="en-US" sz="2800" dirty="0"/>
              <a:t>To promote model versioning for simulations</a:t>
            </a:r>
          </a:p>
        </p:txBody>
      </p:sp>
    </p:spTree>
    <p:extLst>
      <p:ext uri="{BB962C8B-B14F-4D97-AF65-F5344CB8AC3E}">
        <p14:creationId xmlns:p14="http://schemas.microsoft.com/office/powerpoint/2010/main" val="3413066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2172395" y="0"/>
            <a:ext cx="7575331" cy="1325563"/>
          </a:xfrm>
        </p:spPr>
        <p:txBody>
          <a:bodyPr>
            <a:normAutofit/>
          </a:bodyPr>
          <a:lstStyle/>
          <a:p>
            <a:r>
              <a:rPr lang="en-US" sz="4000" dirty="0"/>
              <a:t>Development meth</a:t>
            </a:r>
            <a:r>
              <a:rPr lang="pl-PL" sz="4000" dirty="0"/>
              <a:t>od</a:t>
            </a:r>
            <a:r>
              <a:rPr lang="en-US" sz="4000" dirty="0" err="1"/>
              <a:t>ology</a:t>
            </a:r>
            <a:endParaRPr lang="en-US" sz="4000" dirty="0"/>
          </a:p>
        </p:txBody>
      </p:sp>
      <p:sp>
        <p:nvSpPr>
          <p:cNvPr id="2" name="pole tekstowe 1"/>
          <p:cNvSpPr txBox="1"/>
          <p:nvPr/>
        </p:nvSpPr>
        <p:spPr>
          <a:xfrm>
            <a:off x="800101" y="1501140"/>
            <a:ext cx="3956626" cy="4247317"/>
          </a:xfrm>
          <a:prstGeom prst="rect">
            <a:avLst/>
          </a:prstGeom>
          <a:noFill/>
        </p:spPr>
        <p:txBody>
          <a:bodyPr wrap="square" rtlCol="0">
            <a:spAutoFit/>
          </a:bodyPr>
          <a:lstStyle/>
          <a:p>
            <a:pPr marL="342900" indent="-342900">
              <a:buFont typeface="+mj-lt"/>
              <a:buAutoNum type="arabicPeriod"/>
            </a:pPr>
            <a:r>
              <a:rPr lang="en-US" b="1" dirty="0"/>
              <a:t>Identification of ideas/issues </a:t>
            </a:r>
            <a:r>
              <a:rPr lang="en-US" dirty="0"/>
              <a:t>– We begin by describing problems or suggested features using the GitLab/Jira issue tracking systems.</a:t>
            </a:r>
          </a:p>
          <a:p>
            <a:pPr marL="342900" indent="-342900">
              <a:buAutoNum type="arabicPeriod"/>
            </a:pPr>
            <a:r>
              <a:rPr lang="en-US" b="1" dirty="0"/>
              <a:t>Planning</a:t>
            </a:r>
            <a:r>
              <a:rPr lang="en-US" dirty="0"/>
              <a:t> – Following each development cycle we hold a planning session to decide what to do next. As a result, issues are grouped into milestones.</a:t>
            </a:r>
          </a:p>
          <a:p>
            <a:pPr marL="342900" indent="-342900">
              <a:buAutoNum type="arabicPeriod"/>
            </a:pPr>
            <a:r>
              <a:rPr lang="en-US" b="1" dirty="0"/>
              <a:t>Development </a:t>
            </a:r>
            <a:r>
              <a:rPr lang="en-US" dirty="0"/>
              <a:t>– Development focuses on addressing issues scheduled for the current milestone. Finished features are submitted for review by the rest of the team, in the form of a Merge Request.</a:t>
            </a:r>
            <a:endParaRPr lang="en-US" b="1" dirty="0"/>
          </a:p>
        </p:txBody>
      </p:sp>
      <p:pic>
        <p:nvPicPr>
          <p:cNvPr id="6" name="Obraz 5"/>
          <p:cNvPicPr/>
          <p:nvPr/>
        </p:nvPicPr>
        <p:blipFill>
          <a:blip r:embed="rId2" cstate="print">
            <a:extLst>
              <a:ext uri="{28A0092B-C50C-407E-A947-70E740481C1C}">
                <a14:useLocalDpi xmlns:a14="http://schemas.microsoft.com/office/drawing/2010/main" val="0"/>
              </a:ext>
            </a:extLst>
          </a:blip>
          <a:stretch>
            <a:fillRect/>
          </a:stretch>
        </p:blipFill>
        <p:spPr>
          <a:xfrm>
            <a:off x="6600767" y="1379219"/>
            <a:ext cx="3516688" cy="3082925"/>
          </a:xfrm>
          <a:prstGeom prst="rect">
            <a:avLst/>
          </a:prstGeom>
        </p:spPr>
      </p:pic>
      <p:pic>
        <p:nvPicPr>
          <p:cNvPr id="7" name="Obraz 6"/>
          <p:cNvPicPr/>
          <p:nvPr/>
        </p:nvPicPr>
        <p:blipFill>
          <a:blip r:embed="rId3" cstate="print">
            <a:extLst>
              <a:ext uri="{28A0092B-C50C-407E-A947-70E740481C1C}">
                <a14:useLocalDpi xmlns:a14="http://schemas.microsoft.com/office/drawing/2010/main" val="0"/>
              </a:ext>
            </a:extLst>
          </a:blip>
          <a:stretch>
            <a:fillRect/>
          </a:stretch>
        </p:blipFill>
        <p:spPr>
          <a:xfrm>
            <a:off x="6095995" y="2785744"/>
            <a:ext cx="5151125" cy="2334896"/>
          </a:xfrm>
          <a:prstGeom prst="rect">
            <a:avLst/>
          </a:prstGeom>
        </p:spPr>
      </p:pic>
      <p:sp>
        <p:nvSpPr>
          <p:cNvPr id="8" name="Strzałka w prawo 7"/>
          <p:cNvSpPr/>
          <p:nvPr/>
        </p:nvSpPr>
        <p:spPr>
          <a:xfrm>
            <a:off x="4694266" y="1706880"/>
            <a:ext cx="1715770" cy="31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Obraz 9"/>
          <p:cNvPicPr/>
          <p:nvPr/>
        </p:nvPicPr>
        <p:blipFill>
          <a:blip r:embed="rId4" cstate="print">
            <a:extLst>
              <a:ext uri="{28A0092B-C50C-407E-A947-70E740481C1C}">
                <a14:useLocalDpi xmlns:a14="http://schemas.microsoft.com/office/drawing/2010/main" val="0"/>
              </a:ext>
            </a:extLst>
          </a:blip>
          <a:stretch>
            <a:fillRect/>
          </a:stretch>
        </p:blipFill>
        <p:spPr>
          <a:xfrm>
            <a:off x="8161707" y="2941320"/>
            <a:ext cx="3192093" cy="3703718"/>
          </a:xfrm>
          <a:prstGeom prst="rect">
            <a:avLst/>
          </a:prstGeom>
        </p:spPr>
      </p:pic>
      <p:sp>
        <p:nvSpPr>
          <p:cNvPr id="12" name="Strzałka w prawo 11"/>
          <p:cNvSpPr/>
          <p:nvPr/>
        </p:nvSpPr>
        <p:spPr>
          <a:xfrm>
            <a:off x="4474089" y="3389975"/>
            <a:ext cx="1621906" cy="28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rzałka w prawo 12"/>
          <p:cNvSpPr/>
          <p:nvPr/>
        </p:nvSpPr>
        <p:spPr>
          <a:xfrm>
            <a:off x="5072961" y="5347854"/>
            <a:ext cx="2999621" cy="295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3"/>
          <p:cNvPicPr/>
          <p:nvPr/>
        </p:nvPicPr>
        <p:blipFill rotWithShape="1">
          <a:blip r:embed="rId5" cstate="print"/>
          <a:srcRect t="3131"/>
          <a:stretch/>
        </p:blipFill>
        <p:spPr bwMode="auto">
          <a:xfrm>
            <a:off x="8602230" y="602850"/>
            <a:ext cx="3137131" cy="23464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6643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urvalve PPTemplate" id="{9054EA1F-2D1C-41DA-9D67-E89CC476D177}" vid="{E5CE8A5F-124B-45D0-8FE8-63AF1417962B}"/>
    </a:ext>
  </a:extLst>
</a:theme>
</file>

<file path=docProps/app.xml><?xml version="1.0" encoding="utf-8"?>
<Properties xmlns="http://schemas.openxmlformats.org/officeDocument/2006/extended-properties" xmlns:vt="http://schemas.openxmlformats.org/officeDocument/2006/docPropsVTypes">
  <Template>EurvalveReviewTemplate1v0</Template>
  <TotalTime>360</TotalTime>
  <Words>1241</Words>
  <Application>Microsoft Office PowerPoint</Application>
  <PresentationFormat>Panoramiczny</PresentationFormat>
  <Paragraphs>132</Paragraphs>
  <Slides>17</Slides>
  <Notes>0</Notes>
  <HiddenSlides>1</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17</vt:i4>
      </vt:variant>
    </vt:vector>
  </HeadingPairs>
  <TitlesOfParts>
    <vt:vector size="23" baseType="lpstr">
      <vt:lpstr>Arial</vt:lpstr>
      <vt:lpstr>Calibri</vt:lpstr>
      <vt:lpstr>Calibri Light</vt:lpstr>
      <vt:lpstr>Open Sans Semibold</vt:lpstr>
      <vt:lpstr>Times New Roman</vt:lpstr>
      <vt:lpstr>Office Theme</vt:lpstr>
      <vt:lpstr>Prezentacja programu PowerPoint</vt:lpstr>
      <vt:lpstr>Prezentacja programu PowerPoint</vt:lpstr>
      <vt:lpstr>Platform evaluation</vt:lpstr>
      <vt:lpstr>Model Execution Environment</vt:lpstr>
      <vt:lpstr>Functionality of MEE platform</vt:lpstr>
      <vt:lpstr>Platform usage statistics</vt:lpstr>
      <vt:lpstr>Resource usage</vt:lpstr>
      <vt:lpstr>Software engineering goals</vt:lpstr>
      <vt:lpstr>Development methodology</vt:lpstr>
      <vt:lpstr>Development methodology (2/2)</vt:lpstr>
      <vt:lpstr>Implemented tests</vt:lpstr>
      <vt:lpstr>Bugfix releases</vt:lpstr>
      <vt:lpstr>MEE 0.13.0 – release procedure demo</vt:lpstr>
      <vt:lpstr>Model versioning</vt:lpstr>
      <vt:lpstr>Monitoring</vt:lpstr>
      <vt:lpstr>Summary</vt:lpstr>
      <vt:lpstr> More at  http://dice.cyfronet.pl   http://www.eurvalve.eu  EurValve H2020 Project 689617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dc:creator>
  <cp:lastModifiedBy>Marek Kasztelnik</cp:lastModifiedBy>
  <cp:revision>52</cp:revision>
  <dcterms:created xsi:type="dcterms:W3CDTF">2019-03-08T10:02:03Z</dcterms:created>
  <dcterms:modified xsi:type="dcterms:W3CDTF">2019-03-26T13:39:08Z</dcterms:modified>
</cp:coreProperties>
</file>