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28" r:id="rId2"/>
    <p:sldId id="330" r:id="rId3"/>
    <p:sldId id="340" r:id="rId4"/>
    <p:sldId id="338" r:id="rId5"/>
    <p:sldId id="369" r:id="rId6"/>
    <p:sldId id="367" r:id="rId7"/>
    <p:sldId id="368" r:id="rId8"/>
    <p:sldId id="333" r:id="rId9"/>
    <p:sldId id="366" r:id="rId10"/>
    <p:sldId id="342" r:id="rId11"/>
    <p:sldId id="375" r:id="rId12"/>
    <p:sldId id="334" r:id="rId13"/>
    <p:sldId id="345" r:id="rId14"/>
    <p:sldId id="344" r:id="rId15"/>
    <p:sldId id="343" r:id="rId16"/>
    <p:sldId id="374" r:id="rId17"/>
    <p:sldId id="335" r:id="rId18"/>
    <p:sldId id="347" r:id="rId19"/>
    <p:sldId id="348" r:id="rId20"/>
    <p:sldId id="349" r:id="rId21"/>
    <p:sldId id="336" r:id="rId22"/>
    <p:sldId id="350" r:id="rId23"/>
    <p:sldId id="337" r:id="rId24"/>
    <p:sldId id="365" r:id="rId25"/>
    <p:sldId id="372" r:id="rId26"/>
    <p:sldId id="373" r:id="rId27"/>
    <p:sldId id="351" r:id="rId28"/>
    <p:sldId id="370" r:id="rId29"/>
    <p:sldId id="355" r:id="rId30"/>
    <p:sldId id="356" r:id="rId31"/>
    <p:sldId id="357" r:id="rId32"/>
    <p:sldId id="358" r:id="rId33"/>
    <p:sldId id="359" r:id="rId34"/>
    <p:sldId id="371" r:id="rId35"/>
    <p:sldId id="361" r:id="rId36"/>
    <p:sldId id="362" r:id="rId37"/>
    <p:sldId id="363" r:id="rId38"/>
    <p:sldId id="36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5" d="100"/>
          <a:sy n="85" d="100"/>
        </p:scale>
        <p:origin x="-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579DF-07EA-4A44-BA94-C2C0C22982E2}" type="datetimeFigureOut">
              <a:rPr lang="en-US" smtClean="0"/>
              <a:t>9/28/2017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58790-B636-4025-AA34-F32AD2894F74}" type="slidenum">
              <a:rPr lang="en-US" smtClean="0"/>
              <a:t>‹#›</a:t>
            </a:fld>
            <a:endParaRPr lang="en-US"/>
          </a:p>
        </p:txBody>
      </p:sp>
    </p:spTree>
    <p:extLst>
      <p:ext uri="{BB962C8B-B14F-4D97-AF65-F5344CB8AC3E}">
        <p14:creationId xmlns:p14="http://schemas.microsoft.com/office/powerpoint/2010/main" val="1533183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8144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28</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01631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29</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2025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30</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55877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31</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1756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32</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2708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33</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2298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27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3C5503-DFF2-425A-9D18-1EAE74EE8820}" type="slidenum">
              <a:rPr lang="en-GB" altLang="en-US">
                <a:latin typeface="Calibri" panose="020F0502020204030204" pitchFamily="34" charset="0"/>
              </a:rPr>
              <a:pPr eaLnBrk="1" hangingPunct="1"/>
              <a:t>34</a:t>
            </a:fld>
            <a:endParaRPr lang="en-GB" altLang="en-US">
              <a:latin typeface="Calibri" panose="020F0502020204030204" pitchFamily="34" charset="0"/>
            </a:endParaRPr>
          </a:p>
        </p:txBody>
      </p:sp>
    </p:spTree>
    <p:extLst>
      <p:ext uri="{BB962C8B-B14F-4D97-AF65-F5344CB8AC3E}">
        <p14:creationId xmlns:p14="http://schemas.microsoft.com/office/powerpoint/2010/main" val="3130513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obrazu slajdu 1"/>
          <p:cNvSpPr>
            <a:spLocks noGrp="1" noRot="1" noChangeAspect="1" noTextEdit="1"/>
          </p:cNvSpPr>
          <p:nvPr>
            <p:ph type="sldImg"/>
          </p:nvPr>
        </p:nvSpPr>
        <p:spPr>
          <a:ln/>
        </p:spPr>
      </p:sp>
      <p:sp>
        <p:nvSpPr>
          <p:cNvPr id="8195" name="Symbol zastępczy notatek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8196" name="Symbol zastępczy numeru slajdu 3"/>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SzPct val="45000"/>
              <a:buFontTx/>
              <a:buNone/>
            </a:pPr>
            <a:fld id="{CCDB84DD-ED52-401E-A24B-29A9BE42624A}" type="slidenum">
              <a:rPr lang="en-GB" altLang="en-US" smtClean="0"/>
              <a:pPr>
                <a:spcBef>
                  <a:spcPct val="0"/>
                </a:spcBef>
                <a:buClrTx/>
                <a:buSzPct val="45000"/>
                <a:buFontTx/>
                <a:buNone/>
              </a:pPr>
              <a:t>35</a:t>
            </a:fld>
            <a:endParaRPr lang="en-GB" altLang="en-US"/>
          </a:p>
        </p:txBody>
      </p:sp>
    </p:spTree>
    <p:extLst>
      <p:ext uri="{BB962C8B-B14F-4D97-AF65-F5344CB8AC3E}">
        <p14:creationId xmlns:p14="http://schemas.microsoft.com/office/powerpoint/2010/main" val="95318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27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3C5503-DFF2-425A-9D18-1EAE74EE8820}" type="slidenum">
              <a:rPr lang="en-GB" altLang="en-US">
                <a:latin typeface="Calibri" panose="020F0502020204030204" pitchFamily="34" charset="0"/>
              </a:rPr>
              <a:pPr eaLnBrk="1" hangingPunct="1"/>
              <a:t>6</a:t>
            </a:fld>
            <a:endParaRPr lang="en-GB" altLang="en-US">
              <a:latin typeface="Calibri" panose="020F0502020204030204" pitchFamily="34" charset="0"/>
            </a:endParaRPr>
          </a:p>
        </p:txBody>
      </p:sp>
    </p:spTree>
    <p:extLst>
      <p:ext uri="{BB962C8B-B14F-4D97-AF65-F5344CB8AC3E}">
        <p14:creationId xmlns:p14="http://schemas.microsoft.com/office/powerpoint/2010/main" val="2049864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16</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776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18</a:t>
            </a:fld>
            <a:endParaRPr lang="en-GB" altLang="en-US">
              <a:latin typeface="Calibri" panose="020F0502020204030204" pitchFamily="34" charset="0"/>
            </a:endParaRPr>
          </a:p>
        </p:txBody>
      </p:sp>
    </p:spTree>
    <p:extLst>
      <p:ext uri="{BB962C8B-B14F-4D97-AF65-F5344CB8AC3E}">
        <p14:creationId xmlns:p14="http://schemas.microsoft.com/office/powerpoint/2010/main" val="386349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19</a:t>
            </a:fld>
            <a:endParaRPr lang="en-GB" altLang="en-US">
              <a:latin typeface="Calibri" panose="020F0502020204030204" pitchFamily="34" charset="0"/>
            </a:endParaRPr>
          </a:p>
        </p:txBody>
      </p:sp>
    </p:spTree>
    <p:extLst>
      <p:ext uri="{BB962C8B-B14F-4D97-AF65-F5344CB8AC3E}">
        <p14:creationId xmlns:p14="http://schemas.microsoft.com/office/powerpoint/2010/main" val="1987123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Objectives:</a:t>
            </a:r>
          </a:p>
          <a:p>
            <a:pPr marL="171450" indent="-171450">
              <a:buFont typeface="Arial" pitchFamily="34" charset="0"/>
              <a:buChar char="•"/>
            </a:pPr>
            <a:endParaRPr lang="en-US" baseline="0" dirty="0"/>
          </a:p>
          <a:p>
            <a:pPr marL="0" indent="0">
              <a:buFont typeface="Arial" pitchFamily="34" charset="0"/>
              <a:buNone/>
            </a:pPr>
            <a:endParaRPr lang="en-US" baseline="0" dirty="0"/>
          </a:p>
          <a:p>
            <a:pPr marL="0" indent="0">
              <a:buFont typeface="Arial" pitchFamily="34" charset="0"/>
              <a:buNone/>
            </a:pPr>
            <a:r>
              <a:rPr lang="en-US" b="1" baseline="0" dirty="0"/>
              <a:t>Speaking Points:</a:t>
            </a:r>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A93462FF-2BC6-B34F-ABED-AA6D55A899E4}" type="slidenum">
              <a:rPr lang="en-GB" smtClean="0"/>
              <a:pPr/>
              <a:t>24</a:t>
            </a:fld>
            <a:endParaRPr lang="en-GB"/>
          </a:p>
        </p:txBody>
      </p:sp>
    </p:spTree>
    <p:extLst>
      <p:ext uri="{BB962C8B-B14F-4D97-AF65-F5344CB8AC3E}">
        <p14:creationId xmlns:p14="http://schemas.microsoft.com/office/powerpoint/2010/main" val="4019120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25</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8663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26</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18754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27</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510169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516B82-58C4-434B-A04A-95E7A22D025A}" type="datetimeFigureOut">
              <a:rPr lang="en-GB" smtClean="0"/>
              <a:t>28/09/2017</a:t>
            </a:fld>
            <a:endParaRPr lang="en-GB"/>
          </a:p>
        </p:txBody>
      </p:sp>
      <p:sp>
        <p:nvSpPr>
          <p:cNvPr id="6" name="Slide Number Placeholder 5"/>
          <p:cNvSpPr>
            <a:spLocks noGrp="1"/>
          </p:cNvSpPr>
          <p:nvPr>
            <p:ph type="sldNum" sz="quarter" idx="12"/>
          </p:nvPr>
        </p:nvSpPr>
        <p:spPr/>
        <p:txBody>
          <a:bodyPr/>
          <a:lstStyle/>
          <a:p>
            <a:fld id="{281E5325-A4F0-44F2-96A2-8B4ACE63AD64}" type="slidenum">
              <a:rPr lang="en-GB" smtClean="0"/>
              <a:t>‹#›</a:t>
            </a:fld>
            <a:endParaRPr lang="en-GB"/>
          </a:p>
        </p:txBody>
      </p:sp>
      <p:sp>
        <p:nvSpPr>
          <p:cNvPr id="10" name="TextBox 9"/>
          <p:cNvSpPr txBox="1"/>
          <p:nvPr userDrawn="1"/>
        </p:nvSpPr>
        <p:spPr>
          <a:xfrm>
            <a:off x="263579" y="6450228"/>
            <a:ext cx="11697761" cy="307777"/>
          </a:xfrm>
          <a:prstGeom prst="rect">
            <a:avLst/>
          </a:prstGeom>
          <a:solidFill>
            <a:schemeClr val="accent1">
              <a:lumMod val="75000"/>
            </a:schemeClr>
          </a:solidFill>
        </p:spPr>
        <p:txBody>
          <a:bodyPr wrap="square" rtlCol="0">
            <a:spAutoFit/>
          </a:bodyPr>
          <a:lstStyle/>
          <a:p>
            <a:pPr algn="ctr"/>
            <a:r>
              <a:rPr lang="en-GB" sz="1400" dirty="0">
                <a:solidFill>
                  <a:schemeClr val="bg1"/>
                </a:solidFill>
              </a:rPr>
              <a:t>Coordinated by The University of Sheffield No 689617</a:t>
            </a:r>
          </a:p>
        </p:txBody>
      </p:sp>
      <p:sp>
        <p:nvSpPr>
          <p:cNvPr id="12" name="TextBox 11"/>
          <p:cNvSpPr txBox="1"/>
          <p:nvPr userDrawn="1"/>
        </p:nvSpPr>
        <p:spPr>
          <a:xfrm>
            <a:off x="1154723" y="1157490"/>
            <a:ext cx="8399584" cy="2246769"/>
          </a:xfrm>
          <a:prstGeom prst="rect">
            <a:avLst/>
          </a:prstGeom>
          <a:noFill/>
        </p:spPr>
        <p:txBody>
          <a:bodyPr wrap="square" rtlCol="0">
            <a:spAutoFit/>
          </a:bodyPr>
          <a:lstStyle/>
          <a:p>
            <a:pPr algn="l"/>
            <a:r>
              <a:rPr lang="en-GB" sz="6000" dirty="0">
                <a:solidFill>
                  <a:schemeClr val="accent1">
                    <a:lumMod val="75000"/>
                  </a:schemeClr>
                </a:solidFill>
              </a:rPr>
              <a:t>EurValve</a:t>
            </a:r>
            <a:r>
              <a:rPr lang="en-GB" sz="4400" dirty="0">
                <a:solidFill>
                  <a:schemeClr val="accent1">
                    <a:lumMod val="75000"/>
                  </a:schemeClr>
                </a:solidFill>
              </a:rPr>
              <a:t>: </a:t>
            </a:r>
          </a:p>
          <a:p>
            <a:pPr algn="l"/>
            <a:r>
              <a:rPr lang="en-GB" sz="4000" dirty="0">
                <a:solidFill>
                  <a:schemeClr val="accent1">
                    <a:lumMod val="75000"/>
                  </a:schemeClr>
                </a:solidFill>
              </a:rPr>
              <a:t>Personalised Decision Support for Heart Valve Disease</a:t>
            </a:r>
          </a:p>
        </p:txBody>
      </p:sp>
      <p:grpSp>
        <p:nvGrpSpPr>
          <p:cNvPr id="22" name="Group 21"/>
          <p:cNvGrpSpPr/>
          <p:nvPr userDrawn="1"/>
        </p:nvGrpSpPr>
        <p:grpSpPr>
          <a:xfrm>
            <a:off x="10266744" y="1154670"/>
            <a:ext cx="1379123" cy="5032988"/>
            <a:chOff x="7723255" y="1242593"/>
            <a:chExt cx="1247750" cy="5032988"/>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7452" y="1242593"/>
              <a:ext cx="999356" cy="399373"/>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6119" y="1687788"/>
              <a:ext cx="942023" cy="269202"/>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94724" y="6015827"/>
              <a:ext cx="904812" cy="259754"/>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03222" y="2002812"/>
              <a:ext cx="887817" cy="414315"/>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04816" y="2462949"/>
              <a:ext cx="884628" cy="427251"/>
            </a:xfrm>
            <a:prstGeom prst="rect">
              <a:avLst/>
            </a:prstGeom>
          </p:spPr>
        </p:pic>
        <p:pic>
          <p:nvPicPr>
            <p:cNvPr id="14" name="Picture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6204" y="2936022"/>
              <a:ext cx="1041853" cy="398947"/>
            </a:xfrm>
            <a:prstGeom prst="rect">
              <a:avLst/>
            </a:prstGeom>
          </p:spPr>
        </p:pic>
        <p:pic>
          <p:nvPicPr>
            <p:cNvPr id="15" name="Picture 1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56426" y="3702861"/>
              <a:ext cx="781408" cy="263364"/>
            </a:xfrm>
            <a:prstGeom prst="rect">
              <a:avLst/>
            </a:prstGeom>
          </p:spPr>
        </p:pic>
        <p:pic>
          <p:nvPicPr>
            <p:cNvPr id="16" name="Picture 15"/>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923068" y="4012047"/>
              <a:ext cx="848125" cy="326709"/>
            </a:xfrm>
            <a:prstGeom prst="rect">
              <a:avLst/>
            </a:prstGeom>
          </p:spPr>
        </p:pic>
        <p:pic>
          <p:nvPicPr>
            <p:cNvPr id="17" name="Picture 1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186227" y="4384578"/>
              <a:ext cx="321806" cy="411910"/>
            </a:xfrm>
            <a:prstGeom prst="rect">
              <a:avLst/>
            </a:prstGeom>
          </p:spPr>
        </p:pic>
        <p:pic>
          <p:nvPicPr>
            <p:cNvPr id="18" name="Picture 1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28476" y="3380791"/>
              <a:ext cx="837308" cy="276248"/>
            </a:xfrm>
            <a:prstGeom prst="rect">
              <a:avLst/>
            </a:prstGeom>
          </p:spPr>
        </p:pic>
        <p:pic>
          <p:nvPicPr>
            <p:cNvPr id="19" name="Picture 1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723255" y="4842310"/>
              <a:ext cx="1247750" cy="238930"/>
            </a:xfrm>
            <a:prstGeom prst="rect">
              <a:avLst/>
            </a:prstGeom>
          </p:spPr>
        </p:pic>
        <p:pic>
          <p:nvPicPr>
            <p:cNvPr id="20" name="Picture 1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07423" y="5127062"/>
              <a:ext cx="479415" cy="479415"/>
            </a:xfrm>
            <a:prstGeom prst="rect">
              <a:avLst/>
            </a:prstGeom>
          </p:spPr>
        </p:pic>
        <p:pic>
          <p:nvPicPr>
            <p:cNvPr id="21" name="Picture 2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868110" y="5652299"/>
              <a:ext cx="958040" cy="317705"/>
            </a:xfrm>
            <a:prstGeom prst="rect">
              <a:avLst/>
            </a:prstGeom>
          </p:spPr>
        </p:pic>
      </p:grpSp>
    </p:spTree>
    <p:extLst>
      <p:ext uri="{BB962C8B-B14F-4D97-AF65-F5344CB8AC3E}">
        <p14:creationId xmlns:p14="http://schemas.microsoft.com/office/powerpoint/2010/main" val="272227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71447" y="356335"/>
            <a:ext cx="6166339" cy="672366"/>
          </a:xfrm>
        </p:spPr>
        <p:txBody>
          <a:bodyPr>
            <a:normAutofit/>
          </a:bodyPr>
          <a:lstStyle>
            <a:lvl1pPr>
              <a:defRPr sz="2800">
                <a:latin typeface="+mn-lt"/>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16B82-58C4-434B-A04A-95E7A22D025A}"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1E5325-A4F0-44F2-96A2-8B4ACE63AD64}" type="slidenum">
              <a:rPr lang="en-GB" smtClean="0"/>
              <a:t>‹#›</a:t>
            </a:fld>
            <a:endParaRPr lang="en-GB"/>
          </a:p>
        </p:txBody>
      </p:sp>
    </p:spTree>
    <p:extLst>
      <p:ext uri="{BB962C8B-B14F-4D97-AF65-F5344CB8AC3E}">
        <p14:creationId xmlns:p14="http://schemas.microsoft.com/office/powerpoint/2010/main" val="100830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99077" y="1617785"/>
            <a:ext cx="1154723" cy="4559178"/>
          </a:xfrm>
        </p:spPr>
        <p:txBody>
          <a:bodyPr vert="eaVert">
            <a:normAutofit/>
          </a:bodyPr>
          <a:lstStyle>
            <a:lvl1pPr>
              <a:defRPr sz="2800">
                <a:latin typeface="+mn-lt"/>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16B82-58C4-434B-A04A-95E7A22D025A}" type="datetimeFigureOut">
              <a:rPr lang="en-GB" smtClean="0"/>
              <a:t>28/09/2017</a:t>
            </a:fld>
            <a:endParaRPr lang="en-GB"/>
          </a:p>
        </p:txBody>
      </p:sp>
      <p:sp>
        <p:nvSpPr>
          <p:cNvPr id="6" name="Slide Number Placeholder 5"/>
          <p:cNvSpPr>
            <a:spLocks noGrp="1"/>
          </p:cNvSpPr>
          <p:nvPr>
            <p:ph type="sldNum" sz="quarter" idx="12"/>
          </p:nvPr>
        </p:nvSpPr>
        <p:spPr/>
        <p:txBody>
          <a:bodyPr/>
          <a:lstStyle/>
          <a:p>
            <a:fld id="{281E5325-A4F0-44F2-96A2-8B4ACE63AD64}" type="slidenum">
              <a:rPr lang="en-GB" smtClean="0"/>
              <a:t>‹#›</a:t>
            </a:fld>
            <a:endParaRPr lang="en-GB"/>
          </a:p>
        </p:txBody>
      </p:sp>
    </p:spTree>
    <p:extLst>
      <p:ext uri="{BB962C8B-B14F-4D97-AF65-F5344CB8AC3E}">
        <p14:creationId xmlns:p14="http://schemas.microsoft.com/office/powerpoint/2010/main" val="784825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0782283" y="6356351"/>
            <a:ext cx="800117"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B6F15528-21DE-4FAA-801E-634DDDAF4B2B}" type="slidenum">
              <a:rPr lang="en-US" smtClean="0"/>
              <a:pPr/>
              <a:t>‹#›</a:t>
            </a:fld>
            <a:endParaRPr lang="en-US" dirty="0"/>
          </a:p>
        </p:txBody>
      </p:sp>
      <p:sp>
        <p:nvSpPr>
          <p:cNvPr id="11" name="Footer Placeholder 15"/>
          <p:cNvSpPr>
            <a:spLocks noGrp="1"/>
          </p:cNvSpPr>
          <p:nvPr>
            <p:ph type="ftr" sz="quarter" idx="3"/>
          </p:nvPr>
        </p:nvSpPr>
        <p:spPr>
          <a:xfrm>
            <a:off x="1016001" y="6356351"/>
            <a:ext cx="9766280" cy="365125"/>
          </a:xfrm>
          <a:prstGeom prst="rect">
            <a:avLst/>
          </a:prstGeom>
        </p:spPr>
        <p:txBody>
          <a:bodyPr vert="horz" lIns="91440" tIns="45720" rIns="91440" bIns="45720" rtlCol="0" anchor="ctr"/>
          <a:lstStyle>
            <a:lvl1pPr algn="l">
              <a:defRPr sz="1200" b="0">
                <a:solidFill>
                  <a:schemeClr val="tx1">
                    <a:tint val="75000"/>
                  </a:schemeClr>
                </a:solidFill>
                <a:latin typeface="Open Sans Light"/>
                <a:cs typeface="Open Sans Light"/>
              </a:defRPr>
            </a:lvl1pPr>
          </a:lstStyle>
          <a:p>
            <a:r>
              <a:rPr lang="en-GB" dirty="0">
                <a:latin typeface="Open Sans"/>
                <a:cs typeface="Open Sans"/>
              </a:rPr>
              <a:t>VPH-Share</a:t>
            </a:r>
            <a:r>
              <a:rPr lang="en-GB" dirty="0"/>
              <a:t>		                                 #</a:t>
            </a:r>
            <a:r>
              <a:rPr lang="en-GB" dirty="0">
                <a:solidFill>
                  <a:srgbClr val="898989"/>
                </a:solidFill>
              </a:rPr>
              <a:t>Y3Review</a:t>
            </a:r>
            <a:r>
              <a:rPr lang="en-GB" dirty="0"/>
              <a:t>		                    23-May-12</a:t>
            </a:r>
          </a:p>
        </p:txBody>
      </p:sp>
    </p:spTree>
    <p:extLst>
      <p:ext uri="{BB962C8B-B14F-4D97-AF65-F5344CB8AC3E}">
        <p14:creationId xmlns:p14="http://schemas.microsoft.com/office/powerpoint/2010/main" val="143977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90806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ytuł 3"/>
          <p:cNvSpPr>
            <a:spLocks noGrp="1"/>
          </p:cNvSpPr>
          <p:nvPr>
            <p:ph type="title"/>
          </p:nvPr>
        </p:nvSpPr>
        <p:spPr/>
        <p:txBody>
          <a:bodyPr/>
          <a:lstStyle/>
          <a:p>
            <a:r>
              <a:rPr lang="pl-PL"/>
              <a:t>Kliknij, aby edytować styl</a:t>
            </a:r>
          </a:p>
        </p:txBody>
      </p:sp>
    </p:spTree>
    <p:extLst>
      <p:ext uri="{BB962C8B-B14F-4D97-AF65-F5344CB8AC3E}">
        <p14:creationId xmlns:p14="http://schemas.microsoft.com/office/powerpoint/2010/main" val="502385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ytuł 3"/>
          <p:cNvSpPr>
            <a:spLocks noGrp="1"/>
          </p:cNvSpPr>
          <p:nvPr>
            <p:ph type="title"/>
          </p:nvPr>
        </p:nvSpPr>
        <p:spPr/>
        <p:txBody>
          <a:bodyPr/>
          <a:lstStyle/>
          <a:p>
            <a:r>
              <a:rPr lang="pl-PL"/>
              <a:t>Kliknij, aby edytować styl</a:t>
            </a:r>
          </a:p>
        </p:txBody>
      </p:sp>
    </p:spTree>
    <p:extLst>
      <p:ext uri="{BB962C8B-B14F-4D97-AF65-F5344CB8AC3E}">
        <p14:creationId xmlns:p14="http://schemas.microsoft.com/office/powerpoint/2010/main" val="2901408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ytuł 3"/>
          <p:cNvSpPr>
            <a:spLocks noGrp="1"/>
          </p:cNvSpPr>
          <p:nvPr>
            <p:ph type="title"/>
          </p:nvPr>
        </p:nvSpPr>
        <p:spPr/>
        <p:txBody>
          <a:bodyPr/>
          <a:lstStyle/>
          <a:p>
            <a:r>
              <a:rPr lang="pl-PL"/>
              <a:t>Kliknij, aby edytować styl</a:t>
            </a:r>
          </a:p>
        </p:txBody>
      </p:sp>
    </p:spTree>
    <p:extLst>
      <p:ext uri="{BB962C8B-B14F-4D97-AF65-F5344CB8AC3E}">
        <p14:creationId xmlns:p14="http://schemas.microsoft.com/office/powerpoint/2010/main" val="3285480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ytuł 3"/>
          <p:cNvSpPr>
            <a:spLocks noGrp="1"/>
          </p:cNvSpPr>
          <p:nvPr>
            <p:ph type="title"/>
          </p:nvPr>
        </p:nvSpPr>
        <p:spPr/>
        <p:txBody>
          <a:bodyPr/>
          <a:lstStyle/>
          <a:p>
            <a:r>
              <a:rPr lang="pl-PL"/>
              <a:t>Kliknij, aby edytować styl</a:t>
            </a:r>
          </a:p>
        </p:txBody>
      </p:sp>
    </p:spTree>
    <p:extLst>
      <p:ext uri="{BB962C8B-B14F-4D97-AF65-F5344CB8AC3E}">
        <p14:creationId xmlns:p14="http://schemas.microsoft.com/office/powerpoint/2010/main" val="3088046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ytuł 3"/>
          <p:cNvSpPr>
            <a:spLocks noGrp="1"/>
          </p:cNvSpPr>
          <p:nvPr>
            <p:ph type="title"/>
          </p:nvPr>
        </p:nvSpPr>
        <p:spPr/>
        <p:txBody>
          <a:bodyPr/>
          <a:lstStyle/>
          <a:p>
            <a:r>
              <a:rPr lang="pl-PL"/>
              <a:t>Kliknij, aby edytować styl</a:t>
            </a:r>
          </a:p>
        </p:txBody>
      </p:sp>
    </p:spTree>
    <p:extLst>
      <p:ext uri="{BB962C8B-B14F-4D97-AF65-F5344CB8AC3E}">
        <p14:creationId xmlns:p14="http://schemas.microsoft.com/office/powerpoint/2010/main" val="1584593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ytuł 3"/>
          <p:cNvSpPr>
            <a:spLocks noGrp="1"/>
          </p:cNvSpPr>
          <p:nvPr>
            <p:ph type="title"/>
          </p:nvPr>
        </p:nvSpPr>
        <p:spPr/>
        <p:txBody>
          <a:bodyPr/>
          <a:lstStyle/>
          <a:p>
            <a:r>
              <a:rPr lang="pl-PL"/>
              <a:t>Kliknij, aby edytować styl</a:t>
            </a:r>
          </a:p>
        </p:txBody>
      </p:sp>
    </p:spTree>
    <p:extLst>
      <p:ext uri="{BB962C8B-B14F-4D97-AF65-F5344CB8AC3E}">
        <p14:creationId xmlns:p14="http://schemas.microsoft.com/office/powerpoint/2010/main" val="367074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3239"/>
            <a:ext cx="10515600" cy="2263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16B82-58C4-434B-A04A-95E7A22D025A}" type="datetimeFigureOut">
              <a:rPr lang="en-GB" smtClean="0"/>
              <a:t>28/09/2017</a:t>
            </a:fld>
            <a:endParaRPr lang="en-GB"/>
          </a:p>
        </p:txBody>
      </p:sp>
      <p:sp>
        <p:nvSpPr>
          <p:cNvPr id="6" name="Slide Number Placeholder 5"/>
          <p:cNvSpPr>
            <a:spLocks noGrp="1"/>
          </p:cNvSpPr>
          <p:nvPr>
            <p:ph type="sldNum" sz="quarter" idx="12"/>
          </p:nvPr>
        </p:nvSpPr>
        <p:spPr/>
        <p:txBody>
          <a:bodyPr/>
          <a:lstStyle/>
          <a:p>
            <a:fld id="{281E5325-A4F0-44F2-96A2-8B4ACE63AD64}" type="slidenum">
              <a:rPr lang="en-GB" smtClean="0"/>
              <a:t>‹#›</a:t>
            </a:fld>
            <a:endParaRPr lang="en-GB"/>
          </a:p>
        </p:txBody>
      </p:sp>
      <p:sp>
        <p:nvSpPr>
          <p:cNvPr id="7" name="TextBox 6"/>
          <p:cNvSpPr txBox="1"/>
          <p:nvPr userDrawn="1"/>
        </p:nvSpPr>
        <p:spPr>
          <a:xfrm>
            <a:off x="861646" y="1295400"/>
            <a:ext cx="10894215" cy="769441"/>
          </a:xfrm>
          <a:prstGeom prst="rect">
            <a:avLst/>
          </a:prstGeom>
          <a:noFill/>
        </p:spPr>
        <p:txBody>
          <a:bodyPr wrap="square" rtlCol="0">
            <a:spAutoFit/>
          </a:bodyPr>
          <a:lstStyle/>
          <a:p>
            <a:r>
              <a:rPr lang="en-GB" sz="4400" dirty="0">
                <a:solidFill>
                  <a:schemeClr val="accent1">
                    <a:lumMod val="75000"/>
                  </a:schemeClr>
                </a:solidFill>
              </a:rPr>
              <a:t>EurValve: </a:t>
            </a:r>
            <a:r>
              <a:rPr lang="en-GB" sz="2800" dirty="0">
                <a:solidFill>
                  <a:schemeClr val="accent1">
                    <a:lumMod val="75000"/>
                  </a:schemeClr>
                </a:solidFill>
              </a:rPr>
              <a:t>Personalised Decision Support for Heart Valve Disease</a:t>
            </a:r>
          </a:p>
        </p:txBody>
      </p:sp>
    </p:spTree>
    <p:extLst>
      <p:ext uri="{BB962C8B-B14F-4D97-AF65-F5344CB8AC3E}">
        <p14:creationId xmlns:p14="http://schemas.microsoft.com/office/powerpoint/2010/main" val="497262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4" name="Table 3"/>
          <p:cNvGraphicFramePr>
            <a:graphicFrameLocks noGrp="1"/>
          </p:cNvGraphicFramePr>
          <p:nvPr userDrawn="1">
            <p:extLst/>
          </p:nvPr>
        </p:nvGraphicFramePr>
        <p:xfrm>
          <a:off x="674669" y="6391896"/>
          <a:ext cx="10907733" cy="259080"/>
        </p:xfrm>
        <a:graphic>
          <a:graphicData uri="http://schemas.openxmlformats.org/drawingml/2006/table">
            <a:tbl>
              <a:tblPr firstRow="1" bandRow="1">
                <a:tableStyleId>{5C22544A-7EE6-4342-B048-85BDC9FD1C3A}</a:tableStyleId>
              </a:tblPr>
              <a:tblGrid>
                <a:gridCol w="3635911">
                  <a:extLst>
                    <a:ext uri="{9D8B030D-6E8A-4147-A177-3AD203B41FA5}">
                      <a16:colId xmlns:a16="http://schemas.microsoft.com/office/drawing/2014/main" xmlns="" val="20000"/>
                    </a:ext>
                  </a:extLst>
                </a:gridCol>
                <a:gridCol w="3635911">
                  <a:extLst>
                    <a:ext uri="{9D8B030D-6E8A-4147-A177-3AD203B41FA5}">
                      <a16:colId xmlns:a16="http://schemas.microsoft.com/office/drawing/2014/main" xmlns="" val="20001"/>
                    </a:ext>
                  </a:extLst>
                </a:gridCol>
                <a:gridCol w="3635911">
                  <a:extLst>
                    <a:ext uri="{9D8B030D-6E8A-4147-A177-3AD203B41FA5}">
                      <a16:colId xmlns:a16="http://schemas.microsoft.com/office/drawing/2014/main" xmlns="" val="20002"/>
                    </a:ext>
                  </a:extLst>
                </a:gridCol>
              </a:tblGrid>
              <a:tr h="211054">
                <a:tc>
                  <a:txBody>
                    <a:bodyPr/>
                    <a:lstStyle/>
                    <a:p>
                      <a:r>
                        <a:rPr lang="en-GB" sz="1100" b="0" dirty="0">
                          <a:solidFill>
                            <a:srgbClr val="969696"/>
                          </a:solidFill>
                          <a:latin typeface="Open Sans Light"/>
                          <a:cs typeface="Open Sans Light"/>
                        </a:rPr>
                        <a:t>© </a:t>
                      </a:r>
                      <a:r>
                        <a:rPr lang="en-GB" sz="1100" b="0" dirty="0">
                          <a:solidFill>
                            <a:srgbClr val="969696"/>
                          </a:solidFill>
                          <a:latin typeface="Open Sans"/>
                          <a:cs typeface="Open Sans"/>
                        </a:rPr>
                        <a:t>VPH-Share</a:t>
                      </a:r>
                      <a:r>
                        <a:rPr lang="en-GB" sz="1100" b="0" dirty="0">
                          <a:solidFill>
                            <a:srgbClr val="969696"/>
                          </a:solidFill>
                          <a:latin typeface="Open Sans Light"/>
                          <a:cs typeface="Open Sans Light"/>
                        </a:rPr>
                        <a:t> 2015</a:t>
                      </a: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100" b="0" dirty="0">
                          <a:solidFill>
                            <a:srgbClr val="969696"/>
                          </a:solidFill>
                          <a:latin typeface="Open Sans Light"/>
                          <a:cs typeface="Open Sans Light"/>
                        </a:rPr>
                        <a:t>Period 4 Review, 2</a:t>
                      </a:r>
                      <a:r>
                        <a:rPr lang="en-GB" sz="1100" b="0" baseline="30000" dirty="0">
                          <a:solidFill>
                            <a:srgbClr val="969696"/>
                          </a:solidFill>
                          <a:latin typeface="Open Sans Light"/>
                          <a:cs typeface="Open Sans Light"/>
                        </a:rPr>
                        <a:t>nd</a:t>
                      </a:r>
                      <a:r>
                        <a:rPr lang="en-GB" sz="1100" b="0" baseline="0" dirty="0">
                          <a:solidFill>
                            <a:srgbClr val="969696"/>
                          </a:solidFill>
                          <a:latin typeface="Open Sans Light"/>
                          <a:cs typeface="Open Sans Light"/>
                        </a:rPr>
                        <a:t> &amp; 3</a:t>
                      </a:r>
                      <a:r>
                        <a:rPr lang="en-GB" sz="1100" b="0" baseline="30000" dirty="0">
                          <a:solidFill>
                            <a:srgbClr val="969696"/>
                          </a:solidFill>
                          <a:latin typeface="Open Sans Light"/>
                          <a:cs typeface="Open Sans Light"/>
                        </a:rPr>
                        <a:t>rd</a:t>
                      </a:r>
                      <a:r>
                        <a:rPr lang="en-GB" sz="1100" b="0" baseline="0" dirty="0">
                          <a:solidFill>
                            <a:srgbClr val="969696"/>
                          </a:solidFill>
                          <a:latin typeface="Open Sans Light"/>
                          <a:cs typeface="Open Sans Light"/>
                        </a:rPr>
                        <a:t> July 20</a:t>
                      </a:r>
                      <a:r>
                        <a:rPr lang="en-GB" sz="1100" b="0" dirty="0">
                          <a:solidFill>
                            <a:srgbClr val="969696"/>
                          </a:solidFill>
                          <a:latin typeface="Open Sans Light"/>
                          <a:cs typeface="Open Sans Light"/>
                        </a:rPr>
                        <a:t>15</a:t>
                      </a: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sz="1100" b="0" dirty="0">
                        <a:solidFill>
                          <a:srgbClr val="969696"/>
                        </a:solidFill>
                        <a:latin typeface="Open Sans Ligh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pic>
        <p:nvPicPr>
          <p:cNvPr id="5" name="Picture 4" descr="vph_share_icon_128.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3201" y="6322034"/>
            <a:ext cx="471468" cy="383567"/>
          </a:xfrm>
          <a:prstGeom prst="rect">
            <a:avLst/>
          </a:prstGeom>
        </p:spPr>
      </p:pic>
      <p:sp>
        <p:nvSpPr>
          <p:cNvPr id="6" name="TextBox 5"/>
          <p:cNvSpPr txBox="1"/>
          <p:nvPr userDrawn="1"/>
        </p:nvSpPr>
        <p:spPr>
          <a:xfrm>
            <a:off x="11480800" y="6390706"/>
            <a:ext cx="609600" cy="261610"/>
          </a:xfrm>
          <a:prstGeom prst="rect">
            <a:avLst/>
          </a:prstGeom>
          <a:noFill/>
        </p:spPr>
        <p:txBody>
          <a:bodyPr wrap="square" rtlCol="0" anchor="ctr">
            <a:spAutoFit/>
          </a:bodyPr>
          <a:lstStyle/>
          <a:p>
            <a:pPr algn="r"/>
            <a:fld id="{FD4B33E6-A0C3-42A7-BCF6-8F8C890E75F4}" type="slidenum">
              <a:rPr lang="en-GB" sz="1100" smtClean="0">
                <a:solidFill>
                  <a:srgbClr val="969696"/>
                </a:solidFill>
                <a:latin typeface="Open Sans Light"/>
                <a:cs typeface="Open Sans Light"/>
              </a:rPr>
              <a:pPr algn="r"/>
              <a:t>‹#›</a:t>
            </a:fld>
            <a:endParaRPr lang="en-GB" sz="1100" dirty="0">
              <a:solidFill>
                <a:srgbClr val="969696"/>
              </a:solidFill>
              <a:latin typeface="Open Sans Light"/>
              <a:cs typeface="Open Sans Light"/>
            </a:endParaRPr>
          </a:p>
        </p:txBody>
      </p:sp>
    </p:spTree>
    <p:extLst>
      <p:ext uri="{BB962C8B-B14F-4D97-AF65-F5344CB8AC3E}">
        <p14:creationId xmlns:p14="http://schemas.microsoft.com/office/powerpoint/2010/main" val="128629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58637" y="316523"/>
            <a:ext cx="5862027" cy="712178"/>
          </a:xfrm>
        </p:spPr>
        <p:txBody>
          <a:bodyPr anchor="b">
            <a:normAutofit/>
          </a:bodyPr>
          <a:lstStyle>
            <a:lvl1pPr>
              <a:defRPr sz="2800">
                <a:latin typeface="+mn-lt"/>
              </a:defRPr>
            </a:lvl1pPr>
          </a:lstStyle>
          <a:p>
            <a:r>
              <a:rPr lang="en-US" dirty="0"/>
              <a:t>Click to edit Master title style</a:t>
            </a:r>
          </a:p>
        </p:txBody>
      </p:sp>
      <p:sp>
        <p:nvSpPr>
          <p:cNvPr id="3" name="Text Placeholder 2"/>
          <p:cNvSpPr>
            <a:spLocks noGrp="1"/>
          </p:cNvSpPr>
          <p:nvPr>
            <p:ph type="body" idx="1"/>
          </p:nvPr>
        </p:nvSpPr>
        <p:spPr>
          <a:xfrm>
            <a:off x="831851" y="1565032"/>
            <a:ext cx="10515600" cy="452462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7516B82-58C4-434B-A04A-95E7A22D025A}" type="datetimeFigureOut">
              <a:rPr lang="en-GB" smtClean="0"/>
              <a:t>28/09/2017</a:t>
            </a:fld>
            <a:endParaRPr lang="en-GB"/>
          </a:p>
        </p:txBody>
      </p:sp>
      <p:sp>
        <p:nvSpPr>
          <p:cNvPr id="6" name="Slide Number Placeholder 5"/>
          <p:cNvSpPr>
            <a:spLocks noGrp="1"/>
          </p:cNvSpPr>
          <p:nvPr>
            <p:ph type="sldNum" sz="quarter" idx="12"/>
          </p:nvPr>
        </p:nvSpPr>
        <p:spPr/>
        <p:txBody>
          <a:bodyPr/>
          <a:lstStyle/>
          <a:p>
            <a:fld id="{281E5325-A4F0-44F2-96A2-8B4ACE63AD64}" type="slidenum">
              <a:rPr lang="en-GB" smtClean="0"/>
              <a:t>‹#›</a:t>
            </a:fld>
            <a:endParaRPr lang="en-GB"/>
          </a:p>
        </p:txBody>
      </p:sp>
    </p:spTree>
    <p:extLst>
      <p:ext uri="{BB962C8B-B14F-4D97-AF65-F5344CB8AC3E}">
        <p14:creationId xmlns:p14="http://schemas.microsoft.com/office/powerpoint/2010/main" val="20357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17630" y="365127"/>
            <a:ext cx="5955324" cy="619612"/>
          </a:xfrm>
        </p:spPr>
        <p:txBody>
          <a:bodyPr>
            <a:normAutofit/>
          </a:bodyPr>
          <a:lstStyle>
            <a:lvl1pPr>
              <a:defRPr sz="2800">
                <a:latin typeface="+mn-lt"/>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16B82-58C4-434B-A04A-95E7A22D025A}" type="datetimeFigureOut">
              <a:rPr lang="en-GB" smtClean="0"/>
              <a:t>28/09/2017</a:t>
            </a:fld>
            <a:endParaRPr lang="en-GB"/>
          </a:p>
        </p:txBody>
      </p:sp>
      <p:sp>
        <p:nvSpPr>
          <p:cNvPr id="7" name="Slide Number Placeholder 6"/>
          <p:cNvSpPr>
            <a:spLocks noGrp="1"/>
          </p:cNvSpPr>
          <p:nvPr>
            <p:ph type="sldNum" sz="quarter" idx="12"/>
          </p:nvPr>
        </p:nvSpPr>
        <p:spPr/>
        <p:txBody>
          <a:bodyPr/>
          <a:lstStyle/>
          <a:p>
            <a:fld id="{281E5325-A4F0-44F2-96A2-8B4ACE63AD64}" type="slidenum">
              <a:rPr lang="en-GB" smtClean="0"/>
              <a:t>‹#›</a:t>
            </a:fld>
            <a:endParaRPr lang="en-GB"/>
          </a:p>
        </p:txBody>
      </p:sp>
    </p:spTree>
    <p:extLst>
      <p:ext uri="{BB962C8B-B14F-4D97-AF65-F5344CB8AC3E}">
        <p14:creationId xmlns:p14="http://schemas.microsoft.com/office/powerpoint/2010/main" val="372174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2493" y="347543"/>
            <a:ext cx="6459415" cy="681159"/>
          </a:xfrm>
        </p:spPr>
        <p:txBody>
          <a:bodyPr>
            <a:normAutofit/>
          </a:bodyPr>
          <a:lstStyle>
            <a:lvl1pPr>
              <a:defRPr sz="2800">
                <a:latin typeface="+mn-lt"/>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16B82-58C4-434B-A04A-95E7A22D025A}" type="datetimeFigureOut">
              <a:rPr lang="en-GB" smtClean="0"/>
              <a:t>28/09/2017</a:t>
            </a:fld>
            <a:endParaRPr lang="en-GB"/>
          </a:p>
        </p:txBody>
      </p:sp>
      <p:sp>
        <p:nvSpPr>
          <p:cNvPr id="9" name="Slide Number Placeholder 8"/>
          <p:cNvSpPr>
            <a:spLocks noGrp="1"/>
          </p:cNvSpPr>
          <p:nvPr>
            <p:ph type="sldNum" sz="quarter" idx="12"/>
          </p:nvPr>
        </p:nvSpPr>
        <p:spPr/>
        <p:txBody>
          <a:bodyPr/>
          <a:lstStyle/>
          <a:p>
            <a:fld id="{281E5325-A4F0-44F2-96A2-8B4ACE63AD64}" type="slidenum">
              <a:rPr lang="en-GB" smtClean="0"/>
              <a:t>‹#›</a:t>
            </a:fld>
            <a:endParaRPr lang="en-GB"/>
          </a:p>
        </p:txBody>
      </p:sp>
    </p:spTree>
    <p:extLst>
      <p:ext uri="{BB962C8B-B14F-4D97-AF65-F5344CB8AC3E}">
        <p14:creationId xmlns:p14="http://schemas.microsoft.com/office/powerpoint/2010/main" val="301667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42493" y="254978"/>
            <a:ext cx="6646985" cy="820251"/>
          </a:xfrm>
        </p:spPr>
        <p:txBody>
          <a:bodyPr>
            <a:normAutofit/>
          </a:bodyPr>
          <a:lstStyle>
            <a:lvl1pPr>
              <a:defRPr sz="2800">
                <a:latin typeface="+mn-lt"/>
              </a:defRPr>
            </a:lvl1pPr>
          </a:lstStyle>
          <a:p>
            <a:r>
              <a:rPr lang="en-US" dirty="0"/>
              <a:t>Click to edit Master title style</a:t>
            </a:r>
          </a:p>
        </p:txBody>
      </p:sp>
      <p:sp>
        <p:nvSpPr>
          <p:cNvPr id="3" name="Date Placeholder 2"/>
          <p:cNvSpPr>
            <a:spLocks noGrp="1"/>
          </p:cNvSpPr>
          <p:nvPr>
            <p:ph type="dt" sz="half" idx="10"/>
          </p:nvPr>
        </p:nvSpPr>
        <p:spPr/>
        <p:txBody>
          <a:bodyPr/>
          <a:lstStyle/>
          <a:p>
            <a:fld id="{57516B82-58C4-434B-A04A-95E7A22D025A}" type="datetimeFigureOut">
              <a:rPr lang="en-GB" smtClean="0"/>
              <a:t>28/09/2017</a:t>
            </a:fld>
            <a:endParaRPr lang="en-GB"/>
          </a:p>
        </p:txBody>
      </p:sp>
      <p:sp>
        <p:nvSpPr>
          <p:cNvPr id="5" name="Slide Number Placeholder 4"/>
          <p:cNvSpPr>
            <a:spLocks noGrp="1"/>
          </p:cNvSpPr>
          <p:nvPr>
            <p:ph type="sldNum" sz="quarter" idx="12"/>
          </p:nvPr>
        </p:nvSpPr>
        <p:spPr/>
        <p:txBody>
          <a:bodyPr/>
          <a:lstStyle/>
          <a:p>
            <a:fld id="{281E5325-A4F0-44F2-96A2-8B4ACE63AD64}" type="slidenum">
              <a:rPr lang="en-GB" smtClean="0"/>
              <a:t>‹#›</a:t>
            </a:fld>
            <a:endParaRPr lang="en-GB"/>
          </a:p>
        </p:txBody>
      </p:sp>
    </p:spTree>
    <p:extLst>
      <p:ext uri="{BB962C8B-B14F-4D97-AF65-F5344CB8AC3E}">
        <p14:creationId xmlns:p14="http://schemas.microsoft.com/office/powerpoint/2010/main" val="420695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16B82-58C4-434B-A04A-95E7A22D025A}" type="datetimeFigureOut">
              <a:rPr lang="en-GB" smtClean="0"/>
              <a:t>28/09/2017</a:t>
            </a:fld>
            <a:endParaRPr lang="en-GB"/>
          </a:p>
        </p:txBody>
      </p:sp>
      <p:sp>
        <p:nvSpPr>
          <p:cNvPr id="4" name="Slide Number Placeholder 3"/>
          <p:cNvSpPr>
            <a:spLocks noGrp="1"/>
          </p:cNvSpPr>
          <p:nvPr>
            <p:ph type="sldNum" sz="quarter" idx="12"/>
          </p:nvPr>
        </p:nvSpPr>
        <p:spPr/>
        <p:txBody>
          <a:bodyPr/>
          <a:lstStyle/>
          <a:p>
            <a:fld id="{281E5325-A4F0-44F2-96A2-8B4ACE63AD64}" type="slidenum">
              <a:rPr lang="en-GB" smtClean="0"/>
              <a:t>‹#›</a:t>
            </a:fld>
            <a:endParaRPr lang="en-GB"/>
          </a:p>
        </p:txBody>
      </p:sp>
    </p:spTree>
    <p:extLst>
      <p:ext uri="{BB962C8B-B14F-4D97-AF65-F5344CB8AC3E}">
        <p14:creationId xmlns:p14="http://schemas.microsoft.com/office/powerpoint/2010/main" val="139247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516B82-58C4-434B-A04A-95E7A22D025A}" type="datetimeFigureOut">
              <a:rPr lang="en-GB" smtClean="0"/>
              <a:t>28/09/2017</a:t>
            </a:fld>
            <a:endParaRPr lang="en-GB"/>
          </a:p>
        </p:txBody>
      </p:sp>
      <p:sp>
        <p:nvSpPr>
          <p:cNvPr id="7" name="Slide Number Placeholder 6"/>
          <p:cNvSpPr>
            <a:spLocks noGrp="1"/>
          </p:cNvSpPr>
          <p:nvPr>
            <p:ph type="sldNum" sz="quarter" idx="12"/>
          </p:nvPr>
        </p:nvSpPr>
        <p:spPr/>
        <p:txBody>
          <a:bodyPr/>
          <a:lstStyle/>
          <a:p>
            <a:fld id="{281E5325-A4F0-44F2-96A2-8B4ACE63AD64}" type="slidenum">
              <a:rPr lang="en-GB" smtClean="0"/>
              <a:t>‹#›</a:t>
            </a:fld>
            <a:endParaRPr lang="en-GB"/>
          </a:p>
        </p:txBody>
      </p:sp>
    </p:spTree>
    <p:extLst>
      <p:ext uri="{BB962C8B-B14F-4D97-AF65-F5344CB8AC3E}">
        <p14:creationId xmlns:p14="http://schemas.microsoft.com/office/powerpoint/2010/main" val="3091595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516B82-58C4-434B-A04A-95E7A22D025A}" type="datetimeFigureOut">
              <a:rPr lang="en-GB" smtClean="0"/>
              <a:t>28/09/2017</a:t>
            </a:fld>
            <a:endParaRPr lang="en-GB"/>
          </a:p>
        </p:txBody>
      </p:sp>
      <p:sp>
        <p:nvSpPr>
          <p:cNvPr id="7" name="Slide Number Placeholder 6"/>
          <p:cNvSpPr>
            <a:spLocks noGrp="1"/>
          </p:cNvSpPr>
          <p:nvPr>
            <p:ph type="sldNum" sz="quarter" idx="12"/>
          </p:nvPr>
        </p:nvSpPr>
        <p:spPr/>
        <p:txBody>
          <a:bodyPr/>
          <a:lstStyle/>
          <a:p>
            <a:fld id="{281E5325-A4F0-44F2-96A2-8B4ACE63AD64}" type="slidenum">
              <a:rPr lang="en-GB" smtClean="0"/>
              <a:t>‹#›</a:t>
            </a:fld>
            <a:endParaRPr lang="en-GB"/>
          </a:p>
        </p:txBody>
      </p:sp>
    </p:spTree>
    <p:extLst>
      <p:ext uri="{BB962C8B-B14F-4D97-AF65-F5344CB8AC3E}">
        <p14:creationId xmlns:p14="http://schemas.microsoft.com/office/powerpoint/2010/main" val="263296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516B82-58C4-434B-A04A-95E7A22D025A}" type="datetimeFigureOut">
              <a:rPr lang="en-GB" smtClean="0"/>
              <a:t>28/09/2017</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E5325-A4F0-44F2-96A2-8B4ACE63AD64}" type="slidenum">
              <a:rPr lang="en-GB" smtClean="0"/>
              <a:t>‹#›</a:t>
            </a:fld>
            <a:endParaRPr lang="en-GB"/>
          </a:p>
        </p:txBody>
      </p:sp>
      <p:grpSp>
        <p:nvGrpSpPr>
          <p:cNvPr id="7" name="Group 6"/>
          <p:cNvGrpSpPr/>
          <p:nvPr userDrawn="1"/>
        </p:nvGrpSpPr>
        <p:grpSpPr>
          <a:xfrm>
            <a:off x="504731" y="230191"/>
            <a:ext cx="11182539" cy="887591"/>
            <a:chOff x="685800" y="215499"/>
            <a:chExt cx="8386904" cy="887591"/>
          </a:xfrm>
        </p:grpSpPr>
        <p:pic>
          <p:nvPicPr>
            <p:cNvPr id="8" name="Picture 7"/>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685800" y="251060"/>
              <a:ext cx="967009" cy="738230"/>
            </a:xfrm>
            <a:prstGeom prst="rect">
              <a:avLst/>
            </a:prstGeom>
          </p:spPr>
        </p:pic>
        <p:pic>
          <p:nvPicPr>
            <p:cNvPr id="9" name="Picture 8"/>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46206" y="215499"/>
              <a:ext cx="926498" cy="887591"/>
            </a:xfrm>
            <a:prstGeom prst="rect">
              <a:avLst/>
            </a:prstGeom>
          </p:spPr>
        </p:pic>
      </p:grpSp>
      <p:sp>
        <p:nvSpPr>
          <p:cNvPr id="10" name="TextBox 9"/>
          <p:cNvSpPr txBox="1"/>
          <p:nvPr userDrawn="1"/>
        </p:nvSpPr>
        <p:spPr>
          <a:xfrm>
            <a:off x="263579" y="6450228"/>
            <a:ext cx="11697761" cy="307777"/>
          </a:xfrm>
          <a:prstGeom prst="rect">
            <a:avLst/>
          </a:prstGeom>
          <a:solidFill>
            <a:schemeClr val="accent1">
              <a:lumMod val="75000"/>
            </a:schemeClr>
          </a:solidFill>
        </p:spPr>
        <p:txBody>
          <a:bodyPr wrap="square" rtlCol="0">
            <a:spAutoFit/>
          </a:bodyPr>
          <a:lstStyle/>
          <a:p>
            <a:pPr algn="ctr"/>
            <a:r>
              <a:rPr lang="en-GB" sz="1400" dirty="0">
                <a:solidFill>
                  <a:schemeClr val="bg1"/>
                </a:solidFill>
              </a:rPr>
              <a:t>Coordinated by The University of Sheffield No 689617</a:t>
            </a:r>
          </a:p>
        </p:txBody>
      </p:sp>
    </p:spTree>
    <p:extLst>
      <p:ext uri="{BB962C8B-B14F-4D97-AF65-F5344CB8AC3E}">
        <p14:creationId xmlns:p14="http://schemas.microsoft.com/office/powerpoint/2010/main" val="3259618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 id="2147483679" r:id="rId14"/>
    <p:sldLayoutId id="2147483680" r:id="rId15"/>
    <p:sldLayoutId id="2147483681" r:id="rId16"/>
    <p:sldLayoutId id="2147483682" r:id="rId17"/>
    <p:sldLayoutId id="2147483684" r:id="rId18"/>
    <p:sldLayoutId id="2147483685" r:id="rId19"/>
    <p:sldLayoutId id="2147483686"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gitlab.com/eurvalve/vapor"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s://cs3.surfsara.n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hyperlink" Target="http://dice-cyfronet.github.io/" TargetMode="External"/><Relationship Id="rId4" Type="http://schemas.openxmlformats.org/officeDocument/2006/relationships/hyperlink" Target="http://dice.cyfronet.p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valve.cyfronet.pl/" TargetMode="External"/><Relationship Id="rId2" Type="http://schemas.openxmlformats.org/officeDocument/2006/relationships/hyperlink" Target="http://dice.cyfronet.pl/projects/details/EurValve" TargetMode="External"/><Relationship Id="rId1" Type="http://schemas.openxmlformats.org/officeDocument/2006/relationships/slideLayout" Target="../slideLayouts/slideLayout5.xml"/><Relationship Id="rId6" Type="http://schemas.openxmlformats.org/officeDocument/2006/relationships/hyperlink" Target="https://files.valve.cyfronet.pl/webdav" TargetMode="External"/><Relationship Id="rId5" Type="http://schemas.openxmlformats.org/officeDocument/2006/relationships/hyperlink" Target="https://files.valve.cyfronet.pl/" TargetMode="External"/><Relationship Id="rId4" Type="http://schemas.openxmlformats.org/officeDocument/2006/relationships/hyperlink" Target="https://valve.cyfronet.pl/users/sign_up"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youtu.be/-6fXG0am6iE" TargetMode="External"/><Relationship Id="rId7" Type="http://schemas.openxmlformats.org/officeDocument/2006/relationships/hyperlink" Target="https://youtu.be/j0Nu-E-0elE" TargetMode="External"/><Relationship Id="rId2" Type="http://schemas.openxmlformats.org/officeDocument/2006/relationships/hyperlink" Target="https://youtu.be/4I907aAOCvU" TargetMode="External"/><Relationship Id="rId1" Type="http://schemas.openxmlformats.org/officeDocument/2006/relationships/slideLayout" Target="../slideLayouts/slideLayout18.xml"/><Relationship Id="rId6" Type="http://schemas.openxmlformats.org/officeDocument/2006/relationships/hyperlink" Target="https://youtu.be/SIwpxdoQYWw" TargetMode="External"/><Relationship Id="rId5" Type="http://schemas.openxmlformats.org/officeDocument/2006/relationships/hyperlink" Target="https://youtu.be/A4wkxFCRLak" TargetMode="External"/><Relationship Id="rId4" Type="http://schemas.openxmlformats.org/officeDocument/2006/relationships/hyperlink" Target="https://youtu.be/FTF-QaI5ZZQ"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2535" y="439495"/>
            <a:ext cx="4150335" cy="474905"/>
          </a:xfrm>
        </p:spPr>
        <p:txBody>
          <a:bodyPr/>
          <a:lstStyle/>
          <a:p>
            <a:r>
              <a:rPr lang="en-GB" dirty="0"/>
              <a:t>EurValve First Period Review</a:t>
            </a:r>
          </a:p>
        </p:txBody>
      </p:sp>
      <p:sp>
        <p:nvSpPr>
          <p:cNvPr id="4" name="Content Placeholder 2"/>
          <p:cNvSpPr txBox="1">
            <a:spLocks/>
          </p:cNvSpPr>
          <p:nvPr/>
        </p:nvSpPr>
        <p:spPr>
          <a:xfrm>
            <a:off x="2599541" y="1696915"/>
            <a:ext cx="7549713" cy="2751993"/>
          </a:xfrm>
          <a:prstGeom prst="rect">
            <a:avLst/>
          </a:prstGeom>
          <a:solidFill>
            <a:schemeClr val="bg2">
              <a:lumMod val="90000"/>
            </a:schemeClr>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4000" dirty="0"/>
              <a:t>WP2 Model Execution Environment</a:t>
            </a:r>
          </a:p>
          <a:p>
            <a:r>
              <a:rPr lang="pl-PL" sz="2800" dirty="0">
                <a:solidFill>
                  <a:schemeClr val="bg1">
                    <a:lumMod val="50000"/>
                  </a:schemeClr>
                </a:solidFill>
              </a:rPr>
              <a:t>Cyfronet</a:t>
            </a:r>
            <a:endParaRPr lang="en-GB" sz="2800" dirty="0">
              <a:solidFill>
                <a:schemeClr val="bg1">
                  <a:lumMod val="50000"/>
                </a:schemeClr>
              </a:solidFill>
            </a:endParaRPr>
          </a:p>
          <a:p>
            <a:r>
              <a:rPr lang="en-GB" sz="2800" dirty="0">
                <a:solidFill>
                  <a:schemeClr val="bg1">
                    <a:lumMod val="50000"/>
                  </a:schemeClr>
                </a:solidFill>
              </a:rPr>
              <a:t>Marian Bubak</a:t>
            </a:r>
          </a:p>
          <a:p>
            <a:endParaRPr lang="en-GB" sz="4000" dirty="0"/>
          </a:p>
        </p:txBody>
      </p:sp>
    </p:spTree>
    <p:extLst>
      <p:ext uri="{BB962C8B-B14F-4D97-AF65-F5344CB8AC3E}">
        <p14:creationId xmlns:p14="http://schemas.microsoft.com/office/powerpoint/2010/main" val="3127619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937984" y="147787"/>
            <a:ext cx="6515100" cy="1143000"/>
          </a:xfrm>
        </p:spPr>
        <p:txBody>
          <a:bodyPr>
            <a:normAutofit/>
          </a:bodyPr>
          <a:lstStyle/>
          <a:p>
            <a:r>
              <a:rPr lang="en-US" sz="3200" dirty="0"/>
              <a:t>Basic features of the F</a:t>
            </a:r>
            <a:r>
              <a:rPr lang="pl-PL" sz="3200" dirty="0"/>
              <a:t>ile </a:t>
            </a:r>
            <a:r>
              <a:rPr lang="en-US" sz="3200" dirty="0"/>
              <a:t>S</a:t>
            </a:r>
            <a:r>
              <a:rPr lang="pl-PL" sz="3200" dirty="0" err="1"/>
              <a:t>tore</a:t>
            </a:r>
            <a:endParaRPr lang="en-US" sz="3200" dirty="0"/>
          </a:p>
        </p:txBody>
      </p:sp>
      <p:sp>
        <p:nvSpPr>
          <p:cNvPr id="3" name="Symbol zastępczy zawartości 2"/>
          <p:cNvSpPr>
            <a:spLocks noGrp="1"/>
          </p:cNvSpPr>
          <p:nvPr>
            <p:ph idx="1"/>
          </p:nvPr>
        </p:nvSpPr>
        <p:spPr>
          <a:xfrm>
            <a:off x="441385" y="1290787"/>
            <a:ext cx="10712570" cy="4721823"/>
          </a:xfrm>
        </p:spPr>
        <p:txBody>
          <a:bodyPr>
            <a:normAutofit/>
          </a:bodyPr>
          <a:lstStyle/>
          <a:p>
            <a:r>
              <a:rPr lang="en-US" sz="2400" dirty="0"/>
              <a:t>Deployment of a file repository compliant with the </a:t>
            </a:r>
            <a:r>
              <a:rPr lang="en-US" sz="2400" dirty="0" err="1"/>
              <a:t>WebDav</a:t>
            </a:r>
            <a:r>
              <a:rPr lang="en-US" sz="2400" dirty="0"/>
              <a:t> protocol, including search capabilities (RFC 5323)</a:t>
            </a:r>
          </a:p>
          <a:p>
            <a:r>
              <a:rPr lang="en-US" sz="2400" dirty="0"/>
              <a:t>File</a:t>
            </a:r>
            <a:r>
              <a:rPr lang="pl-PL" sz="2400" dirty="0"/>
              <a:t> </a:t>
            </a:r>
            <a:r>
              <a:rPr lang="en-US" sz="2400" dirty="0"/>
              <a:t>Store component (browser) enabling web-based file browsing, downloads</a:t>
            </a:r>
            <a:r>
              <a:rPr lang="pl-PL" sz="2400" dirty="0"/>
              <a:t> and</a:t>
            </a:r>
            <a:r>
              <a:rPr lang="en-US" sz="2400" dirty="0"/>
              <a:t> uploads </a:t>
            </a:r>
            <a:r>
              <a:rPr lang="pl-PL" sz="2400" dirty="0"/>
              <a:t>through </a:t>
            </a:r>
            <a:r>
              <a:rPr lang="en-US" sz="2400" dirty="0"/>
              <a:t>the </a:t>
            </a:r>
            <a:r>
              <a:rPr lang="en-US" sz="2400" dirty="0" err="1"/>
              <a:t>EurValve</a:t>
            </a:r>
            <a:r>
              <a:rPr lang="en-US" sz="2400" dirty="0"/>
              <a:t> portal </a:t>
            </a:r>
          </a:p>
          <a:p>
            <a:r>
              <a:rPr lang="en-US" sz="2400" dirty="0"/>
              <a:t>File Browser may be reused </a:t>
            </a:r>
            <a:r>
              <a:rPr lang="pl-PL" sz="2400" dirty="0"/>
              <a:t>in </a:t>
            </a:r>
            <a:r>
              <a:rPr lang="en-US" sz="2400" dirty="0"/>
              <a:t>dedicated portal views where </a:t>
            </a:r>
            <a:r>
              <a:rPr lang="pl-PL" sz="2400" dirty="0"/>
              <a:t>the </a:t>
            </a:r>
            <a:r>
              <a:rPr lang="en-US" sz="2400" dirty="0"/>
              <a:t>user </a:t>
            </a:r>
            <a:r>
              <a:rPr lang="pl-PL" sz="2400" dirty="0"/>
              <a:t>can </a:t>
            </a:r>
            <a:r>
              <a:rPr lang="en-US" sz="2400" dirty="0"/>
              <a:t>browse </a:t>
            </a:r>
            <a:r>
              <a:rPr lang="pl-PL" sz="2400" dirty="0"/>
              <a:t>a </a:t>
            </a:r>
            <a:r>
              <a:rPr lang="en-US" sz="2400" dirty="0"/>
              <a:t>specified sub-folder and perform </a:t>
            </a:r>
            <a:r>
              <a:rPr lang="pl-PL" sz="2400" dirty="0"/>
              <a:t>a </a:t>
            </a:r>
            <a:r>
              <a:rPr lang="en-US" sz="2400" dirty="0"/>
              <a:t>restricted set of operations</a:t>
            </a:r>
          </a:p>
          <a:p>
            <a:r>
              <a:rPr lang="en-US" sz="2400" dirty="0"/>
              <a:t>Remote file system can be mounted on </a:t>
            </a:r>
            <a:r>
              <a:rPr lang="pl-PL" sz="2400" dirty="0"/>
              <a:t>a </a:t>
            </a:r>
            <a:r>
              <a:rPr lang="en-US" sz="2400" dirty="0"/>
              <a:t>local computer using </a:t>
            </a:r>
            <a:r>
              <a:rPr lang="pl-PL" sz="2400" dirty="0"/>
              <a:t>an off-the-shelf </a:t>
            </a:r>
            <a:r>
              <a:rPr lang="en-US" sz="2400" dirty="0" err="1"/>
              <a:t>WebDav</a:t>
            </a:r>
            <a:r>
              <a:rPr lang="en-US" sz="2400" dirty="0"/>
              <a:t> client </a:t>
            </a:r>
            <a:r>
              <a:rPr lang="pl-PL" sz="2400" dirty="0"/>
              <a:t>under </a:t>
            </a:r>
            <a:r>
              <a:rPr lang="en-US" sz="2400" dirty="0"/>
              <a:t>Windows, </a:t>
            </a:r>
            <a:r>
              <a:rPr lang="en-US" sz="2400" dirty="0" err="1"/>
              <a:t>MacOs</a:t>
            </a:r>
            <a:r>
              <a:rPr lang="pl-PL" sz="2400" dirty="0"/>
              <a:t> or </a:t>
            </a:r>
            <a:r>
              <a:rPr lang="en-US" sz="2400" dirty="0"/>
              <a:t>Linux</a:t>
            </a:r>
          </a:p>
          <a:p>
            <a:r>
              <a:rPr lang="en-US" sz="2400" dirty="0"/>
              <a:t>File Store is integrated with </a:t>
            </a:r>
            <a:r>
              <a:rPr lang="pl-PL" sz="2400" dirty="0"/>
              <a:t>the </a:t>
            </a:r>
            <a:r>
              <a:rPr lang="en-US" sz="2400" dirty="0" err="1"/>
              <a:t>EurValve</a:t>
            </a:r>
            <a:r>
              <a:rPr lang="en-US" sz="2400" dirty="0"/>
              <a:t> security solution; directory permissions can be granted </a:t>
            </a:r>
            <a:r>
              <a:rPr lang="pl-PL" sz="2400" dirty="0"/>
              <a:t>to</a:t>
            </a:r>
            <a:r>
              <a:rPr lang="en-US" sz="2400" dirty="0"/>
              <a:t> a user or to </a:t>
            </a:r>
            <a:r>
              <a:rPr lang="pl-PL" sz="2400" dirty="0"/>
              <a:t>a</a:t>
            </a:r>
            <a:r>
              <a:rPr lang="en-US" sz="2400" dirty="0"/>
              <a:t> group of users</a:t>
            </a:r>
            <a:r>
              <a:rPr lang="pl-PL" sz="2400" dirty="0"/>
              <a:t>. All data is encrypted with a strong encryption mechanism (AES256).</a:t>
            </a:r>
            <a:endParaRPr lang="en-US" sz="2400" dirty="0"/>
          </a:p>
          <a:p>
            <a:endParaRPr lang="en-US" sz="2400" dirty="0"/>
          </a:p>
        </p:txBody>
      </p:sp>
    </p:spTree>
    <p:extLst>
      <p:ext uri="{BB962C8B-B14F-4D97-AF65-F5344CB8AC3E}">
        <p14:creationId xmlns:p14="http://schemas.microsoft.com/office/powerpoint/2010/main" val="1588993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963863" y="0"/>
            <a:ext cx="6515100" cy="1143000"/>
          </a:xfrm>
        </p:spPr>
        <p:txBody>
          <a:bodyPr>
            <a:normAutofit/>
          </a:bodyPr>
          <a:lstStyle/>
          <a:p>
            <a:pPr algn="ctr"/>
            <a:r>
              <a:rPr lang="pl-PL" sz="3200" dirty="0"/>
              <a:t>Flow of </a:t>
            </a:r>
            <a:r>
              <a:rPr lang="en-US" sz="3200" dirty="0"/>
              <a:t>M</a:t>
            </a:r>
            <a:r>
              <a:rPr lang="en-US" sz="3200" dirty="0" smtClean="0"/>
              <a:t>edical</a:t>
            </a:r>
            <a:r>
              <a:rPr lang="pl-PL" sz="3200" dirty="0" smtClean="0"/>
              <a:t> </a:t>
            </a:r>
            <a:r>
              <a:rPr lang="en-US" sz="3200" dirty="0"/>
              <a:t>D</a:t>
            </a:r>
            <a:r>
              <a:rPr lang="en-US" sz="3200" dirty="0" smtClean="0"/>
              <a:t>ata</a:t>
            </a:r>
            <a:endParaRPr lang="en-US" sz="3200" dirty="0"/>
          </a:p>
        </p:txBody>
      </p:sp>
      <p:sp>
        <p:nvSpPr>
          <p:cNvPr id="3" name="Symbol zastępczy zawartości 2"/>
          <p:cNvSpPr>
            <a:spLocks noGrp="1"/>
          </p:cNvSpPr>
          <p:nvPr>
            <p:ph idx="1"/>
          </p:nvPr>
        </p:nvSpPr>
        <p:spPr>
          <a:xfrm>
            <a:off x="5334866" y="1143000"/>
            <a:ext cx="6117435" cy="5052502"/>
          </a:xfrm>
        </p:spPr>
        <p:txBody>
          <a:bodyPr>
            <a:noAutofit/>
          </a:bodyPr>
          <a:lstStyle/>
          <a:p>
            <a:pPr>
              <a:spcBef>
                <a:spcPts val="0"/>
              </a:spcBef>
            </a:pPr>
            <a:r>
              <a:rPr lang="pl-PL" sz="2000" dirty="0">
                <a:latin typeface="+mj-lt"/>
                <a:ea typeface="Times New Roman"/>
              </a:rPr>
              <a:t>BLOB Data </a:t>
            </a:r>
            <a:r>
              <a:rPr lang="pl-PL" sz="2000" dirty="0" err="1">
                <a:latin typeface="+mj-lt"/>
                <a:ea typeface="Times New Roman"/>
              </a:rPr>
              <a:t>handled</a:t>
            </a:r>
            <a:r>
              <a:rPr lang="pl-PL" sz="2000" dirty="0">
                <a:latin typeface="+mj-lt"/>
                <a:ea typeface="Times New Roman"/>
              </a:rPr>
              <a:t> </a:t>
            </a:r>
            <a:r>
              <a:rPr lang="pl-PL" sz="2000" dirty="0" err="1">
                <a:latin typeface="+mj-lt"/>
                <a:ea typeface="Times New Roman"/>
              </a:rPr>
              <a:t>based</a:t>
            </a:r>
            <a:r>
              <a:rPr lang="pl-PL" sz="2000" dirty="0">
                <a:latin typeface="+mj-lt"/>
                <a:ea typeface="Times New Roman"/>
              </a:rPr>
              <a:t> on the </a:t>
            </a:r>
            <a:r>
              <a:rPr lang="pl-PL" sz="2000" dirty="0" err="1">
                <a:latin typeface="+mj-lt"/>
                <a:ea typeface="Times New Roman"/>
              </a:rPr>
              <a:t>confidentiality</a:t>
            </a:r>
            <a:r>
              <a:rPr lang="pl-PL" sz="2000" dirty="0">
                <a:latin typeface="+mj-lt"/>
                <a:ea typeface="Times New Roman"/>
              </a:rPr>
              <a:t> </a:t>
            </a:r>
            <a:r>
              <a:rPr lang="pl-PL" sz="2000" dirty="0" err="1">
                <a:latin typeface="+mj-lt"/>
                <a:ea typeface="Times New Roman"/>
              </a:rPr>
              <a:t>level</a:t>
            </a:r>
            <a:r>
              <a:rPr lang="pl-PL" sz="2000" dirty="0">
                <a:latin typeface="+mj-lt"/>
                <a:ea typeface="Times New Roman"/>
              </a:rPr>
              <a:t>:</a:t>
            </a:r>
          </a:p>
          <a:p>
            <a:pPr lvl="1">
              <a:spcBef>
                <a:spcPts val="0"/>
              </a:spcBef>
            </a:pPr>
            <a:r>
              <a:rPr lang="pl-PL" sz="1600" dirty="0">
                <a:latin typeface="+mj-lt"/>
                <a:ea typeface="Times New Roman"/>
              </a:rPr>
              <a:t>Step 1 (</a:t>
            </a:r>
            <a:r>
              <a:rPr lang="pl-PL" sz="1600" dirty="0" err="1">
                <a:latin typeface="+mj-lt"/>
                <a:ea typeface="Times New Roman"/>
              </a:rPr>
              <a:t>all</a:t>
            </a:r>
            <a:r>
              <a:rPr lang="pl-PL" sz="1600" dirty="0">
                <a:latin typeface="+mj-lt"/>
                <a:ea typeface="Times New Roman"/>
              </a:rPr>
              <a:t> </a:t>
            </a:r>
            <a:r>
              <a:rPr lang="pl-PL" sz="1600" dirty="0" err="1">
                <a:latin typeface="+mj-lt"/>
                <a:ea typeface="Times New Roman"/>
              </a:rPr>
              <a:t>levels</a:t>
            </a:r>
            <a:r>
              <a:rPr lang="pl-PL" sz="1600" dirty="0">
                <a:latin typeface="+mj-lt"/>
                <a:ea typeface="Times New Roman"/>
              </a:rPr>
              <a:t>) – data </a:t>
            </a:r>
            <a:r>
              <a:rPr lang="pl-PL" sz="1600" dirty="0" err="1">
                <a:latin typeface="+mj-lt"/>
                <a:ea typeface="Times New Roman"/>
              </a:rPr>
              <a:t>is</a:t>
            </a:r>
            <a:r>
              <a:rPr lang="pl-PL" sz="1600" dirty="0">
                <a:latin typeface="+mj-lt"/>
                <a:ea typeface="Times New Roman"/>
              </a:rPr>
              <a:t> </a:t>
            </a:r>
            <a:r>
              <a:rPr lang="pl-PL" sz="1600" dirty="0" err="1">
                <a:latin typeface="+mj-lt"/>
                <a:ea typeface="Times New Roman"/>
              </a:rPr>
              <a:t>sent</a:t>
            </a:r>
            <a:r>
              <a:rPr lang="pl-PL" sz="1600" dirty="0">
                <a:latin typeface="+mj-lt"/>
                <a:ea typeface="Times New Roman"/>
              </a:rPr>
              <a:t> via </a:t>
            </a:r>
            <a:r>
              <a:rPr lang="pl-PL" sz="1600" dirty="0" err="1">
                <a:latin typeface="+mj-lt"/>
                <a:ea typeface="Times New Roman"/>
              </a:rPr>
              <a:t>encrypted</a:t>
            </a:r>
            <a:r>
              <a:rPr lang="pl-PL" sz="1600" dirty="0">
                <a:latin typeface="+mj-lt"/>
                <a:ea typeface="Times New Roman"/>
              </a:rPr>
              <a:t> channel to the service</a:t>
            </a:r>
          </a:p>
          <a:p>
            <a:pPr lvl="1">
              <a:spcBef>
                <a:spcPts val="0"/>
              </a:spcBef>
            </a:pPr>
            <a:r>
              <a:rPr lang="pl-PL" sz="1600" dirty="0">
                <a:latin typeface="+mj-lt"/>
                <a:ea typeface="Times New Roman"/>
              </a:rPr>
              <a:t>Step 2-3 (high) – data </a:t>
            </a:r>
            <a:r>
              <a:rPr lang="pl-PL" sz="1600" dirty="0" err="1">
                <a:latin typeface="+mj-lt"/>
                <a:ea typeface="Times New Roman"/>
              </a:rPr>
              <a:t>encrypted</a:t>
            </a:r>
            <a:r>
              <a:rPr lang="pl-PL" sz="1600" dirty="0">
                <a:latin typeface="+mj-lt"/>
                <a:ea typeface="Times New Roman"/>
              </a:rPr>
              <a:t> and </a:t>
            </a:r>
            <a:r>
              <a:rPr lang="pl-PL" sz="1600" dirty="0" err="1">
                <a:latin typeface="+mj-lt"/>
                <a:ea typeface="Times New Roman"/>
              </a:rPr>
              <a:t>stored</a:t>
            </a:r>
            <a:r>
              <a:rPr lang="pl-PL" sz="1600" dirty="0">
                <a:latin typeface="+mj-lt"/>
                <a:ea typeface="Times New Roman"/>
              </a:rPr>
              <a:t> on </a:t>
            </a:r>
            <a:r>
              <a:rPr lang="pl-PL" sz="1600" dirty="0" err="1">
                <a:latin typeface="+mj-lt"/>
                <a:ea typeface="Times New Roman"/>
              </a:rPr>
              <a:t>disk</a:t>
            </a:r>
            <a:endParaRPr lang="pl-PL" sz="1600" dirty="0">
              <a:latin typeface="+mj-lt"/>
              <a:ea typeface="Times New Roman"/>
            </a:endParaRPr>
          </a:p>
          <a:p>
            <a:pPr lvl="1">
              <a:spcBef>
                <a:spcPts val="0"/>
              </a:spcBef>
            </a:pPr>
            <a:r>
              <a:rPr lang="pl-PL" sz="1600" dirty="0">
                <a:latin typeface="+mj-lt"/>
                <a:ea typeface="Times New Roman"/>
              </a:rPr>
              <a:t>Step 4-5 (high) – data </a:t>
            </a:r>
            <a:r>
              <a:rPr lang="pl-PL" sz="1600" dirty="0" err="1">
                <a:latin typeface="+mj-lt"/>
                <a:ea typeface="Times New Roman"/>
              </a:rPr>
              <a:t>decrypted</a:t>
            </a:r>
            <a:r>
              <a:rPr lang="pl-PL" sz="1600" dirty="0">
                <a:latin typeface="+mj-lt"/>
                <a:ea typeface="Times New Roman"/>
              </a:rPr>
              <a:t> and </a:t>
            </a:r>
            <a:r>
              <a:rPr lang="pl-PL" sz="1600" dirty="0" err="1">
                <a:latin typeface="+mj-lt"/>
                <a:ea typeface="Times New Roman"/>
              </a:rPr>
              <a:t>retrieved</a:t>
            </a:r>
            <a:endParaRPr lang="pl-PL" sz="1600" dirty="0">
              <a:latin typeface="+mj-lt"/>
              <a:ea typeface="Times New Roman"/>
            </a:endParaRPr>
          </a:p>
          <a:p>
            <a:pPr lvl="1">
              <a:spcBef>
                <a:spcPts val="0"/>
              </a:spcBef>
            </a:pPr>
            <a:r>
              <a:rPr lang="pl-PL" sz="1600" dirty="0">
                <a:latin typeface="+mj-lt"/>
                <a:ea typeface="Times New Roman"/>
              </a:rPr>
              <a:t>Step A-B (</a:t>
            </a:r>
            <a:r>
              <a:rPr lang="pl-PL" sz="1600" dirty="0" err="1">
                <a:latin typeface="+mj-lt"/>
                <a:ea typeface="Times New Roman"/>
              </a:rPr>
              <a:t>lo</a:t>
            </a:r>
            <a:r>
              <a:rPr lang="pl-PL" sz="1600" dirty="0">
                <a:latin typeface="+mj-lt"/>
                <a:ea typeface="Times New Roman"/>
              </a:rPr>
              <a:t>) – data </a:t>
            </a:r>
            <a:r>
              <a:rPr lang="pl-PL" sz="1600" dirty="0" err="1">
                <a:latin typeface="+mj-lt"/>
                <a:ea typeface="Times New Roman"/>
              </a:rPr>
              <a:t>stored</a:t>
            </a:r>
            <a:r>
              <a:rPr lang="pl-PL" sz="1600" dirty="0">
                <a:latin typeface="+mj-lt"/>
                <a:ea typeface="Times New Roman"/>
              </a:rPr>
              <a:t> </a:t>
            </a:r>
            <a:r>
              <a:rPr lang="pl-PL" sz="1600" dirty="0" err="1">
                <a:latin typeface="+mj-lt"/>
                <a:ea typeface="Times New Roman"/>
              </a:rPr>
              <a:t>directly</a:t>
            </a:r>
            <a:r>
              <a:rPr lang="pl-PL" sz="1600" dirty="0">
                <a:latin typeface="+mj-lt"/>
                <a:ea typeface="Times New Roman"/>
              </a:rPr>
              <a:t> to </a:t>
            </a:r>
            <a:r>
              <a:rPr lang="pl-PL" sz="1600" dirty="0" err="1">
                <a:latin typeface="+mj-lt"/>
                <a:ea typeface="Times New Roman"/>
              </a:rPr>
              <a:t>disk</a:t>
            </a:r>
            <a:endParaRPr lang="pl-PL" sz="1600" dirty="0">
              <a:latin typeface="+mj-lt"/>
              <a:ea typeface="Times New Roman"/>
            </a:endParaRPr>
          </a:p>
          <a:p>
            <a:pPr lvl="1">
              <a:spcBef>
                <a:spcPts val="0"/>
              </a:spcBef>
            </a:pPr>
            <a:r>
              <a:rPr lang="pl-PL" sz="1600" dirty="0">
                <a:latin typeface="+mj-lt"/>
                <a:ea typeface="Times New Roman"/>
              </a:rPr>
              <a:t>Step 6 (</a:t>
            </a:r>
            <a:r>
              <a:rPr lang="pl-PL" sz="1600" dirty="0" err="1">
                <a:latin typeface="+mj-lt"/>
                <a:ea typeface="Times New Roman"/>
              </a:rPr>
              <a:t>all</a:t>
            </a:r>
            <a:r>
              <a:rPr lang="pl-PL" sz="1600" dirty="0">
                <a:latin typeface="+mj-lt"/>
                <a:ea typeface="Times New Roman"/>
              </a:rPr>
              <a:t>) – data </a:t>
            </a:r>
            <a:r>
              <a:rPr lang="pl-PL" sz="1600" dirty="0" err="1">
                <a:latin typeface="+mj-lt"/>
                <a:ea typeface="Times New Roman"/>
              </a:rPr>
              <a:t>sent</a:t>
            </a:r>
            <a:r>
              <a:rPr lang="pl-PL" sz="1600" dirty="0">
                <a:latin typeface="+mj-lt"/>
                <a:ea typeface="Times New Roman"/>
              </a:rPr>
              <a:t> </a:t>
            </a:r>
            <a:r>
              <a:rPr lang="pl-PL" sz="1600" dirty="0" err="1">
                <a:latin typeface="+mj-lt"/>
                <a:ea typeface="Times New Roman"/>
              </a:rPr>
              <a:t>back</a:t>
            </a:r>
            <a:r>
              <a:rPr lang="pl-PL" sz="1600" dirty="0">
                <a:latin typeface="+mj-lt"/>
                <a:ea typeface="Times New Roman"/>
              </a:rPr>
              <a:t> to the </a:t>
            </a:r>
            <a:r>
              <a:rPr lang="pl-PL" sz="1600" dirty="0" err="1">
                <a:latin typeface="+mj-lt"/>
                <a:ea typeface="Times New Roman"/>
              </a:rPr>
              <a:t>user</a:t>
            </a:r>
            <a:r>
              <a:rPr lang="pl-PL" sz="1600" dirty="0">
                <a:latin typeface="+mj-lt"/>
                <a:ea typeface="Times New Roman"/>
              </a:rPr>
              <a:t> </a:t>
            </a:r>
          </a:p>
          <a:p>
            <a:pPr lvl="1">
              <a:spcBef>
                <a:spcPts val="0"/>
              </a:spcBef>
            </a:pPr>
            <a:endParaRPr lang="pl-PL" sz="1600" dirty="0">
              <a:latin typeface="+mj-lt"/>
              <a:ea typeface="Times New Roman"/>
            </a:endParaRPr>
          </a:p>
          <a:p>
            <a:pPr>
              <a:spcBef>
                <a:spcPts val="0"/>
              </a:spcBef>
            </a:pPr>
            <a:r>
              <a:rPr lang="pl-PL" sz="2000" dirty="0">
                <a:latin typeface="+mj-lt"/>
                <a:ea typeface="Times New Roman"/>
              </a:rPr>
              <a:t>DB </a:t>
            </a:r>
            <a:r>
              <a:rPr lang="pl-PL" sz="2000" dirty="0" err="1">
                <a:latin typeface="+mj-lt"/>
                <a:ea typeface="Times New Roman"/>
              </a:rPr>
              <a:t>Records</a:t>
            </a:r>
            <a:r>
              <a:rPr lang="pl-PL" sz="2000" dirty="0">
                <a:latin typeface="+mj-lt"/>
                <a:ea typeface="Times New Roman"/>
              </a:rPr>
              <a:t>:</a:t>
            </a:r>
          </a:p>
          <a:p>
            <a:pPr lvl="1">
              <a:spcBef>
                <a:spcPts val="0"/>
              </a:spcBef>
            </a:pPr>
            <a:r>
              <a:rPr lang="pl-PL" sz="1600" dirty="0">
                <a:latin typeface="+mj-lt"/>
                <a:ea typeface="Times New Roman"/>
              </a:rPr>
              <a:t>Step 1b – data is saved via an encrypted channel to the DB service in a secured location</a:t>
            </a:r>
          </a:p>
          <a:p>
            <a:pPr lvl="1">
              <a:spcBef>
                <a:spcPts val="0"/>
              </a:spcBef>
            </a:pPr>
            <a:r>
              <a:rPr lang="pl-PL" sz="1600" dirty="0">
                <a:latin typeface="+mj-lt"/>
                <a:ea typeface="Times New Roman"/>
              </a:rPr>
              <a:t>Step 2b – data is retrieved from the service via an encrypted channel</a:t>
            </a:r>
          </a:p>
          <a:p>
            <a:pPr marL="457200" lvl="1" indent="0">
              <a:spcBef>
                <a:spcPts val="0"/>
              </a:spcBef>
              <a:buNone/>
            </a:pPr>
            <a:endParaRPr lang="pl-PL" sz="1600" dirty="0">
              <a:latin typeface="+mj-lt"/>
              <a:ea typeface="Times New Roman"/>
            </a:endParaRPr>
          </a:p>
          <a:p>
            <a:pPr marL="0" lvl="1" indent="0">
              <a:spcBef>
                <a:spcPts val="0"/>
              </a:spcBef>
              <a:buNone/>
            </a:pPr>
            <a:r>
              <a:rPr lang="pl-PL" sz="2000" dirty="0">
                <a:latin typeface="+mj-lt"/>
                <a:ea typeface="Times New Roman"/>
              </a:rPr>
              <a:t>At present, all EurValve data is encrypted; however steps A and B could also proceed in an unencrypted mode (if required for performance reasons).</a:t>
            </a:r>
          </a:p>
          <a:p>
            <a:pPr marL="457200" lvl="1" indent="0">
              <a:spcBef>
                <a:spcPts val="0"/>
              </a:spcBef>
              <a:buNone/>
            </a:pPr>
            <a:endParaRPr lang="pl-PL" sz="1600" dirty="0">
              <a:latin typeface="+mj-lt"/>
              <a:ea typeface="Times New Roman"/>
            </a:endParaRPr>
          </a:p>
          <a:p>
            <a:pPr marL="457200" lvl="1" indent="0">
              <a:spcBef>
                <a:spcPts val="0"/>
              </a:spcBef>
              <a:buNone/>
            </a:pPr>
            <a:endParaRPr lang="pl-PL" sz="1600" dirty="0">
              <a:latin typeface="+mj-lt"/>
              <a:ea typeface="Times New Roman"/>
            </a:endParaRPr>
          </a:p>
          <a:p>
            <a:pPr marL="0" lvl="1" indent="0">
              <a:spcBef>
                <a:spcPts val="0"/>
              </a:spcBef>
              <a:buNone/>
            </a:pPr>
            <a:r>
              <a:rPr lang="pl-PL" sz="1200" dirty="0">
                <a:latin typeface="+mj-lt"/>
                <a:ea typeface="Times New Roman"/>
              </a:rPr>
              <a:t>API – Application Programming Interface</a:t>
            </a:r>
          </a:p>
          <a:p>
            <a:pPr marL="0" lvl="1" indent="0">
              <a:spcBef>
                <a:spcPts val="0"/>
              </a:spcBef>
              <a:buNone/>
            </a:pPr>
            <a:r>
              <a:rPr lang="pl-PL" sz="1200" dirty="0">
                <a:latin typeface="+mj-lt"/>
                <a:ea typeface="Times New Roman"/>
              </a:rPr>
              <a:t>BLOB – Binary Large Object</a:t>
            </a:r>
          </a:p>
          <a:p>
            <a:pPr marL="0" lvl="1" indent="0">
              <a:spcBef>
                <a:spcPts val="0"/>
              </a:spcBef>
              <a:buNone/>
            </a:pPr>
            <a:r>
              <a:rPr lang="pl-PL" sz="1200" dirty="0">
                <a:latin typeface="+mj-lt"/>
                <a:ea typeface="Times New Roman"/>
              </a:rPr>
              <a:t>REST – REpresentational State Transfer</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78" y="1405431"/>
            <a:ext cx="3668256" cy="4674654"/>
          </a:xfrm>
          <a:prstGeom prst="rect">
            <a:avLst/>
          </a:prstGeom>
        </p:spPr>
      </p:pic>
      <p:sp>
        <p:nvSpPr>
          <p:cNvPr id="5" name="Rectangle 4"/>
          <p:cNvSpPr/>
          <p:nvPr/>
        </p:nvSpPr>
        <p:spPr>
          <a:xfrm>
            <a:off x="3013410" y="1405431"/>
            <a:ext cx="1580024" cy="2154374"/>
          </a:xfrm>
          <a:prstGeom prst="rect">
            <a:avLst/>
          </a:prstGeom>
          <a:solidFill>
            <a:schemeClr val="bg1"/>
          </a:solidFill>
          <a:ln w="12700">
            <a:solidFill>
              <a:srgbClr val="CF7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3013411" y="3298195"/>
            <a:ext cx="1116011" cy="261610"/>
          </a:xfrm>
          <a:prstGeom prst="rect">
            <a:avLst/>
          </a:prstGeom>
          <a:noFill/>
        </p:spPr>
        <p:txBody>
          <a:bodyPr wrap="none" rtlCol="0">
            <a:spAutoFit/>
          </a:bodyPr>
          <a:lstStyle/>
          <a:p>
            <a:r>
              <a:rPr lang="en-GB" sz="1100" dirty="0">
                <a:solidFill>
                  <a:srgbClr val="996633"/>
                </a:solidFill>
              </a:rPr>
              <a:t>Database access</a:t>
            </a:r>
          </a:p>
        </p:txBody>
      </p:sp>
      <p:sp>
        <p:nvSpPr>
          <p:cNvPr id="7" name="Rounded Rectangle 6"/>
          <p:cNvSpPr/>
          <p:nvPr/>
        </p:nvSpPr>
        <p:spPr>
          <a:xfrm>
            <a:off x="3157426" y="1687597"/>
            <a:ext cx="360040" cy="1296144"/>
          </a:xfrm>
          <a:prstGeom prst="roundRect">
            <a:avLst>
              <a:gd name="adj" fmla="val 40143"/>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REST</a:t>
            </a:r>
          </a:p>
        </p:txBody>
      </p:sp>
      <p:pic>
        <p:nvPicPr>
          <p:cNvPr id="8" name="Obraz 3"/>
          <p:cNvPicPr>
            <a:picLocks noChangeAspect="1"/>
          </p:cNvPicPr>
          <p:nvPr/>
        </p:nvPicPr>
        <p:blipFill rotWithShape="1">
          <a:blip r:embed="rId2">
            <a:extLst>
              <a:ext uri="{28A0092B-C50C-407E-A947-70E740481C1C}">
                <a14:useLocalDpi xmlns:a14="http://schemas.microsoft.com/office/drawing/2010/main" val="0"/>
              </a:ext>
            </a:extLst>
          </a:blip>
          <a:srcRect l="71761" t="78858" r="8549" b="4376"/>
          <a:stretch/>
        </p:blipFill>
        <p:spPr>
          <a:xfrm>
            <a:off x="3805499" y="1903621"/>
            <a:ext cx="722299" cy="783772"/>
          </a:xfrm>
          <a:prstGeom prst="rect">
            <a:avLst/>
          </a:prstGeom>
        </p:spPr>
      </p:pic>
      <p:sp>
        <p:nvSpPr>
          <p:cNvPr id="9" name="TextBox 8"/>
          <p:cNvSpPr txBox="1"/>
          <p:nvPr/>
        </p:nvSpPr>
        <p:spPr>
          <a:xfrm>
            <a:off x="3909831" y="2603957"/>
            <a:ext cx="461986" cy="307777"/>
          </a:xfrm>
          <a:prstGeom prst="rect">
            <a:avLst/>
          </a:prstGeom>
          <a:noFill/>
        </p:spPr>
        <p:txBody>
          <a:bodyPr wrap="none" rtlCol="0">
            <a:spAutoFit/>
          </a:bodyPr>
          <a:lstStyle/>
          <a:p>
            <a:r>
              <a:rPr lang="en-GB" sz="1400" dirty="0"/>
              <a:t>SQL</a:t>
            </a:r>
          </a:p>
        </p:txBody>
      </p:sp>
      <p:cxnSp>
        <p:nvCxnSpPr>
          <p:cNvPr id="11" name="Straight Arrow Connector 10"/>
          <p:cNvCxnSpPr/>
          <p:nvPr/>
        </p:nvCxnSpPr>
        <p:spPr>
          <a:xfrm>
            <a:off x="1933290" y="2047637"/>
            <a:ext cx="1224136"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77306" y="1787772"/>
            <a:ext cx="457176" cy="261610"/>
          </a:xfrm>
          <a:prstGeom prst="rect">
            <a:avLst/>
          </a:prstGeom>
          <a:noFill/>
        </p:spPr>
        <p:txBody>
          <a:bodyPr wrap="none" rtlCol="0">
            <a:spAutoFit/>
          </a:bodyPr>
          <a:lstStyle/>
          <a:p>
            <a:r>
              <a:rPr lang="en-GB" sz="1100" b="1" dirty="0">
                <a:latin typeface="Ebrima" pitchFamily="2" charset="0"/>
                <a:ea typeface="Ebrima" pitchFamily="2" charset="0"/>
                <a:cs typeface="Ebrima" pitchFamily="2" charset="0"/>
              </a:rPr>
              <a:t>(1</a:t>
            </a:r>
            <a:r>
              <a:rPr lang="pl-PL" sz="1100" b="1" dirty="0">
                <a:latin typeface="Ebrima" pitchFamily="2" charset="0"/>
                <a:ea typeface="Ebrima" pitchFamily="2" charset="0"/>
                <a:cs typeface="Ebrima" pitchFamily="2" charset="0"/>
              </a:rPr>
              <a:t>b</a:t>
            </a:r>
            <a:r>
              <a:rPr lang="en-GB" sz="1100" b="1" dirty="0">
                <a:latin typeface="Ebrima" pitchFamily="2" charset="0"/>
                <a:ea typeface="Ebrima" pitchFamily="2" charset="0"/>
                <a:cs typeface="Ebrima" pitchFamily="2" charset="0"/>
              </a:rPr>
              <a:t>)</a:t>
            </a:r>
          </a:p>
        </p:txBody>
      </p:sp>
      <p:cxnSp>
        <p:nvCxnSpPr>
          <p:cNvPr id="14" name="Straight Arrow Connector 13"/>
          <p:cNvCxnSpPr/>
          <p:nvPr/>
        </p:nvCxnSpPr>
        <p:spPr>
          <a:xfrm>
            <a:off x="1933290" y="2209948"/>
            <a:ext cx="1224136" cy="0"/>
          </a:xfrm>
          <a:prstGeom prst="straightConnector1">
            <a:avLst/>
          </a:prstGeom>
          <a:ln w="127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77306" y="2213920"/>
            <a:ext cx="457176" cy="261610"/>
          </a:xfrm>
          <a:prstGeom prst="rect">
            <a:avLst/>
          </a:prstGeom>
          <a:noFill/>
        </p:spPr>
        <p:txBody>
          <a:bodyPr wrap="none" rtlCol="0">
            <a:spAutoFit/>
          </a:bodyPr>
          <a:lstStyle/>
          <a:p>
            <a:r>
              <a:rPr lang="en-GB" sz="1100" b="1" dirty="0">
                <a:latin typeface="Ebrima" pitchFamily="2" charset="0"/>
                <a:ea typeface="Ebrima" pitchFamily="2" charset="0"/>
                <a:cs typeface="Ebrima" pitchFamily="2" charset="0"/>
              </a:rPr>
              <a:t>(</a:t>
            </a:r>
            <a:r>
              <a:rPr lang="pl-PL" sz="1100" b="1" dirty="0">
                <a:latin typeface="Ebrima" pitchFamily="2" charset="0"/>
                <a:ea typeface="Ebrima" pitchFamily="2" charset="0"/>
                <a:cs typeface="Ebrima" pitchFamily="2" charset="0"/>
              </a:rPr>
              <a:t>2b</a:t>
            </a:r>
            <a:r>
              <a:rPr lang="en-GB" sz="1100" b="1" dirty="0">
                <a:latin typeface="Ebrima" pitchFamily="2" charset="0"/>
                <a:ea typeface="Ebrima" pitchFamily="2" charset="0"/>
                <a:cs typeface="Ebrima" pitchFamily="2" charset="0"/>
              </a:rPr>
              <a:t>)</a:t>
            </a:r>
          </a:p>
        </p:txBody>
      </p:sp>
      <p:sp>
        <p:nvSpPr>
          <p:cNvPr id="16" name="TextBox 15"/>
          <p:cNvSpPr txBox="1"/>
          <p:nvPr/>
        </p:nvSpPr>
        <p:spPr>
          <a:xfrm>
            <a:off x="2799454" y="1143000"/>
            <a:ext cx="1822935" cy="261610"/>
          </a:xfrm>
          <a:prstGeom prst="rect">
            <a:avLst/>
          </a:prstGeom>
          <a:noFill/>
        </p:spPr>
        <p:txBody>
          <a:bodyPr wrap="none" rtlCol="0">
            <a:spAutoFit/>
          </a:bodyPr>
          <a:lstStyle/>
          <a:p>
            <a:r>
              <a:rPr lang="en-GB" sz="1100" dirty="0"/>
              <a:t>Secure locally hosted service</a:t>
            </a:r>
          </a:p>
        </p:txBody>
      </p:sp>
    </p:spTree>
    <p:extLst>
      <p:ext uri="{BB962C8B-B14F-4D97-AF65-F5344CB8AC3E}">
        <p14:creationId xmlns:p14="http://schemas.microsoft.com/office/powerpoint/2010/main" val="363240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977" y="365127"/>
            <a:ext cx="7891373" cy="746124"/>
          </a:xfrm>
        </p:spPr>
        <p:txBody>
          <a:bodyPr>
            <a:noAutofit/>
          </a:bodyPr>
          <a:lstStyle/>
          <a:p>
            <a:r>
              <a:rPr lang="en-GB" sz="2800" dirty="0">
                <a:solidFill>
                  <a:schemeClr val="tx2"/>
                </a:solidFill>
              </a:rPr>
              <a:t>WP2</a:t>
            </a:r>
            <a:r>
              <a:rPr lang="en-GB" sz="2800" dirty="0">
                <a:solidFill>
                  <a:srgbClr val="C0392B"/>
                </a:solidFill>
              </a:rPr>
              <a:t> </a:t>
            </a:r>
            <a:r>
              <a:rPr lang="en-GB" sz="2800" dirty="0">
                <a:solidFill>
                  <a:srgbClr val="3F3F3F"/>
                </a:solidFill>
              </a:rPr>
              <a:t>T2</a:t>
            </a:r>
            <a:r>
              <a:rPr lang="pl-PL" sz="2800" dirty="0">
                <a:solidFill>
                  <a:srgbClr val="3F3F3F"/>
                </a:solidFill>
              </a:rPr>
              <a:t>.2</a:t>
            </a:r>
            <a:r>
              <a:rPr lang="en-GB" sz="2800" dirty="0">
                <a:solidFill>
                  <a:srgbClr val="3F3F3F"/>
                </a:solidFill>
              </a:rPr>
              <a:t> </a:t>
            </a:r>
            <a:r>
              <a:rPr lang="pl-PL" sz="2800" dirty="0">
                <a:solidFill>
                  <a:srgbClr val="3F3F3F"/>
                </a:solidFill>
              </a:rPr>
              <a:t>Model Execution Environment</a:t>
            </a:r>
            <a:endParaRPr lang="en-GB" sz="2800" dirty="0"/>
          </a:p>
        </p:txBody>
      </p:sp>
      <p:graphicFrame>
        <p:nvGraphicFramePr>
          <p:cNvPr id="7" name="Table 6"/>
          <p:cNvGraphicFramePr>
            <a:graphicFrameLocks noGrp="1"/>
          </p:cNvGraphicFramePr>
          <p:nvPr>
            <p:extLst>
              <p:ext uri="{D42A27DB-BD31-4B8C-83A1-F6EECF244321}">
                <p14:modId xmlns:p14="http://schemas.microsoft.com/office/powerpoint/2010/main" val="2206023044"/>
              </p:ext>
            </p:extLst>
          </p:nvPr>
        </p:nvGraphicFramePr>
        <p:xfrm>
          <a:off x="897147" y="1348596"/>
          <a:ext cx="9693215" cy="4802040"/>
        </p:xfrm>
        <a:graphic>
          <a:graphicData uri="http://schemas.openxmlformats.org/drawingml/2006/table">
            <a:tbl>
              <a:tblPr firstRow="1" bandRow="1">
                <a:tableStyleId>{9DCAF9ED-07DC-4A11-8D7F-57B35C25682E}</a:tableStyleId>
              </a:tblPr>
              <a:tblGrid>
                <a:gridCol w="1974544">
                  <a:extLst>
                    <a:ext uri="{9D8B030D-6E8A-4147-A177-3AD203B41FA5}">
                      <a16:colId xmlns:a16="http://schemas.microsoft.com/office/drawing/2014/main" xmlns="" val="20000"/>
                    </a:ext>
                  </a:extLst>
                </a:gridCol>
                <a:gridCol w="7718671">
                  <a:extLst>
                    <a:ext uri="{9D8B030D-6E8A-4147-A177-3AD203B41FA5}">
                      <a16:colId xmlns:a16="http://schemas.microsoft.com/office/drawing/2014/main" xmlns="" val="20001"/>
                    </a:ext>
                  </a:extLst>
                </a:gridCol>
              </a:tblGrid>
              <a:tr h="600255">
                <a:tc>
                  <a:txBody>
                    <a:bodyPr/>
                    <a:lstStyle/>
                    <a:p>
                      <a:endParaRPr lang="en-GB" dirty="0">
                        <a:latin typeface="Open Sans Semibold"/>
                        <a:cs typeface="Open Sans Semibold"/>
                      </a:endParaRPr>
                    </a:p>
                  </a:txBody>
                  <a:tcPr>
                    <a:solidFill>
                      <a:srgbClr val="C0392B"/>
                    </a:solidFill>
                  </a:tcPr>
                </a:tc>
                <a:tc>
                  <a:txBody>
                    <a:bodyPr/>
                    <a:lstStyle/>
                    <a:p>
                      <a:r>
                        <a:rPr lang="pl-PL" sz="1600" dirty="0">
                          <a:latin typeface="Open Sans Semibold"/>
                          <a:cs typeface="Open Sans Semibold"/>
                        </a:rPr>
                        <a:t>T2.2 Model Execution Environment</a:t>
                      </a:r>
                      <a:endParaRPr lang="en-GB" sz="1600" b="0" dirty="0">
                        <a:latin typeface="Open Sans Semibold"/>
                        <a:cs typeface="Open Sans Semibold"/>
                      </a:endParaRPr>
                    </a:p>
                  </a:txBody>
                  <a:tcPr>
                    <a:solidFill>
                      <a:srgbClr val="C0392B"/>
                    </a:solidFill>
                  </a:tcPr>
                </a:tc>
                <a:extLst>
                  <a:ext uri="{0D108BD9-81ED-4DB2-BD59-A6C34878D82A}">
                    <a16:rowId xmlns:a16="http://schemas.microsoft.com/office/drawing/2014/main" xmlns="" val="10000"/>
                  </a:ext>
                </a:extLst>
              </a:tr>
              <a:tr h="600255">
                <a:tc>
                  <a:txBody>
                    <a:bodyPr/>
                    <a:lstStyle/>
                    <a:p>
                      <a:r>
                        <a:rPr lang="en-GB" sz="1600" dirty="0">
                          <a:latin typeface="Open Sans Semibold"/>
                          <a:cs typeface="Open Sans Semibold"/>
                        </a:rPr>
                        <a:t>Achievement</a:t>
                      </a:r>
                    </a:p>
                  </a:txBody>
                  <a:tcPr/>
                </a:tc>
                <a:tc>
                  <a:txBody>
                    <a:bodyPr/>
                    <a:lstStyle/>
                    <a:p>
                      <a:r>
                        <a:rPr lang="pl-PL" sz="1200" dirty="0">
                          <a:solidFill>
                            <a:srgbClr val="3F3F3F"/>
                          </a:solidFill>
                          <a:latin typeface="Open Sans"/>
                          <a:cs typeface="Open Sans"/>
                        </a:rPr>
                        <a:t>A fully functional release of the Model Execution Environment is available and actively used to support medical data processing in the context of various simulation pipelines.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1"/>
                  </a:ext>
                </a:extLst>
              </a:tr>
              <a:tr h="600255">
                <a:tc>
                  <a:txBody>
                    <a:bodyPr/>
                    <a:lstStyle/>
                    <a:p>
                      <a:r>
                        <a:rPr lang="en-GB" sz="1600" dirty="0">
                          <a:latin typeface="Open Sans Semibold"/>
                          <a:cs typeface="Open Sans Semibold"/>
                        </a:rPr>
                        <a:t>Context</a:t>
                      </a:r>
                    </a:p>
                  </a:txBody>
                  <a:tcPr/>
                </a:tc>
                <a:tc>
                  <a:txBody>
                    <a:bodyPr/>
                    <a:lstStyle/>
                    <a:p>
                      <a:r>
                        <a:rPr lang="pl-PL" sz="1200" dirty="0">
                          <a:solidFill>
                            <a:srgbClr val="3F3F3F"/>
                          </a:solidFill>
                          <a:latin typeface="Open Sans"/>
                          <a:cs typeface="Open Sans"/>
                        </a:rPr>
                        <a:t>The MEE is where EurValve computational research takes place. Its goal is to produce datasets suitable for the EurValve Decision Support Systems, and to provide researchers with tools to access and process data.</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2"/>
                  </a:ext>
                </a:extLst>
              </a:tr>
              <a:tr h="600255">
                <a:tc>
                  <a:txBody>
                    <a:bodyPr/>
                    <a:lstStyle/>
                    <a:p>
                      <a:r>
                        <a:rPr lang="en-GB" sz="1600" dirty="0">
                          <a:latin typeface="Open Sans Semibold"/>
                          <a:cs typeface="Open Sans Semibold"/>
                        </a:rPr>
                        <a:t>Location</a:t>
                      </a:r>
                    </a:p>
                  </a:txBody>
                  <a:tcPr/>
                </a:tc>
                <a:tc>
                  <a:txBody>
                    <a:bodyPr/>
                    <a:lstStyle/>
                    <a:p>
                      <a:r>
                        <a:rPr lang="pl-PL" sz="1200" dirty="0">
                          <a:solidFill>
                            <a:srgbClr val="3F3F3F"/>
                          </a:solidFill>
                          <a:latin typeface="Open Sans"/>
                          <a:cs typeface="Open Sans"/>
                        </a:rPr>
                        <a:t>This task is led by Cyfronet.</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3"/>
                  </a:ext>
                </a:extLst>
              </a:tr>
              <a:tr h="600255">
                <a:tc>
                  <a:txBody>
                    <a:bodyPr/>
                    <a:lstStyle/>
                    <a:p>
                      <a:r>
                        <a:rPr lang="en-GB" sz="1600" dirty="0">
                          <a:latin typeface="Open Sans Semibold"/>
                          <a:cs typeface="Open Sans Semibold"/>
                        </a:rPr>
                        <a:t>Dependencies</a:t>
                      </a:r>
                    </a:p>
                  </a:txBody>
                  <a:tcPr/>
                </a:tc>
                <a:tc>
                  <a:txBody>
                    <a:bodyPr/>
                    <a:lstStyle/>
                    <a:p>
                      <a:r>
                        <a:rPr lang="pl-PL" sz="1200" dirty="0">
                          <a:solidFill>
                            <a:srgbClr val="3F3F3F"/>
                          </a:solidFill>
                          <a:latin typeface="Open Sans"/>
                          <a:cs typeface="Open Sans"/>
                        </a:rPr>
                        <a:t>MEE depends on access to data storage and computing infrastructures (including HPC and Cloud resources), and it also integrates data processing algorithms produced in WP3.</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4"/>
                  </a:ext>
                </a:extLst>
              </a:tr>
              <a:tr h="600255">
                <a:tc>
                  <a:txBody>
                    <a:bodyPr/>
                    <a:lstStyle/>
                    <a:p>
                      <a:r>
                        <a:rPr lang="en-GB" sz="1600" dirty="0">
                          <a:latin typeface="Open Sans Semibold"/>
                          <a:cs typeface="Open Sans Semibold"/>
                        </a:rPr>
                        <a:t>Importance</a:t>
                      </a:r>
                    </a:p>
                  </a:txBody>
                  <a:tcPr/>
                </a:tc>
                <a:tc>
                  <a:txBody>
                    <a:bodyPr/>
                    <a:lstStyle/>
                    <a:p>
                      <a:r>
                        <a:rPr lang="pl-PL" sz="1200" dirty="0">
                          <a:solidFill>
                            <a:srgbClr val="3F3F3F"/>
                          </a:solidFill>
                          <a:latin typeface="Open Sans"/>
                          <a:cs typeface="Open Sans"/>
                        </a:rPr>
                        <a:t>This task facilitates all long-term (i.e. non-runtime) data processing which takes place in EurValve.</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5"/>
                  </a:ext>
                </a:extLst>
              </a:tr>
              <a:tr h="600255">
                <a:tc>
                  <a:txBody>
                    <a:bodyPr/>
                    <a:lstStyle/>
                    <a:p>
                      <a:r>
                        <a:rPr lang="en-GB" sz="1600" dirty="0">
                          <a:latin typeface="Open Sans Semibold"/>
                          <a:cs typeface="Open Sans Semibold"/>
                        </a:rPr>
                        <a:t>Demonstration</a:t>
                      </a:r>
                    </a:p>
                  </a:txBody>
                  <a:tcPr/>
                </a:tc>
                <a:tc>
                  <a:txBody>
                    <a:bodyPr/>
                    <a:lstStyle/>
                    <a:p>
                      <a:r>
                        <a:rPr lang="pl-PL" sz="1200" dirty="0">
                          <a:solidFill>
                            <a:srgbClr val="3F3F3F"/>
                          </a:solidFill>
                          <a:latin typeface="Open Sans"/>
                          <a:cs typeface="Open Sans"/>
                        </a:rPr>
                        <a:t>All features of the MEE suite are in place, including authentication/authorization, policy management, access to data, access to computations and visualization of results.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6"/>
                  </a:ext>
                </a:extLst>
              </a:tr>
              <a:tr h="600255">
                <a:tc>
                  <a:txBody>
                    <a:bodyPr/>
                    <a:lstStyle/>
                    <a:p>
                      <a:r>
                        <a:rPr lang="en-GB" sz="1600" dirty="0">
                          <a:latin typeface="Open Sans Semibold"/>
                          <a:cs typeface="Open Sans Semibold"/>
                        </a:rPr>
                        <a:t>Plans</a:t>
                      </a:r>
                    </a:p>
                  </a:txBody>
                  <a:tcPr/>
                </a:tc>
                <a:tc>
                  <a:txBody>
                    <a:bodyPr/>
                    <a:lstStyle/>
                    <a:p>
                      <a:r>
                        <a:rPr lang="pl-PL" sz="1200" dirty="0">
                          <a:solidFill>
                            <a:srgbClr val="3F3F3F"/>
                          </a:solidFill>
                          <a:latin typeface="Open Sans"/>
                          <a:cs typeface="Open Sans"/>
                        </a:rPr>
                        <a:t>The MEE is currently being extended with additional types of processing pipelines. Validation of results against retrospective patient data is in development.</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62721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567609" y="0"/>
            <a:ext cx="7200799" cy="1143000"/>
          </a:xfrm>
        </p:spPr>
        <p:txBody>
          <a:bodyPr>
            <a:normAutofit fontScale="90000"/>
          </a:bodyPr>
          <a:lstStyle/>
          <a:p>
            <a:r>
              <a:rPr lang="en-US" sz="3200" dirty="0"/>
              <a:t>Functionality of Model Execution Environment </a:t>
            </a:r>
            <a:br>
              <a:rPr lang="en-US" sz="3200" dirty="0"/>
            </a:br>
            <a:endParaRPr lang="en-US" sz="3200" dirty="0"/>
          </a:p>
        </p:txBody>
      </p:sp>
      <p:sp>
        <p:nvSpPr>
          <p:cNvPr id="3" name="Symbol zastępczy zawartości 2"/>
          <p:cNvSpPr>
            <a:spLocks noGrp="1"/>
          </p:cNvSpPr>
          <p:nvPr>
            <p:ph idx="1"/>
          </p:nvPr>
        </p:nvSpPr>
        <p:spPr>
          <a:xfrm>
            <a:off x="541861" y="1143000"/>
            <a:ext cx="11069293" cy="4929411"/>
          </a:xfrm>
        </p:spPr>
        <p:txBody>
          <a:bodyPr>
            <a:noAutofit/>
          </a:bodyPr>
          <a:lstStyle/>
          <a:p>
            <a:pPr marL="285750" indent="-285750"/>
            <a:r>
              <a:rPr lang="en-US" sz="2400" dirty="0">
                <a:latin typeface="Open Sans Semibold"/>
              </a:rPr>
              <a:t>Reproducibility, versioning, documentation of the pipeline</a:t>
            </a:r>
            <a:endParaRPr lang="pl-PL" sz="2400" dirty="0">
              <a:latin typeface="Open Sans Semibold"/>
            </a:endParaRPr>
          </a:p>
          <a:p>
            <a:pPr marL="285750" indent="-285750"/>
            <a:r>
              <a:rPr lang="en-US" sz="2400" dirty="0">
                <a:latin typeface="Open Sans Semibold"/>
              </a:rPr>
              <a:t>Automation of the simulation pipeline with human in the loop for</a:t>
            </a:r>
            <a:r>
              <a:rPr lang="pl-PL" sz="2400" dirty="0">
                <a:latin typeface="Open Sans Semibold"/>
              </a:rPr>
              <a:t>:</a:t>
            </a:r>
            <a:endParaRPr lang="en-US" sz="2400" dirty="0">
              <a:latin typeface="Open Sans Semibold"/>
            </a:endParaRPr>
          </a:p>
          <a:p>
            <a:pPr lvl="1"/>
            <a:r>
              <a:rPr lang="en-US" sz="2000" dirty="0">
                <a:latin typeface="Open Sans Semibold"/>
              </a:rPr>
              <a:t>new models, new versions of models,</a:t>
            </a:r>
          </a:p>
          <a:p>
            <a:pPr lvl="1"/>
            <a:r>
              <a:rPr lang="en-US" sz="2000" dirty="0">
                <a:latin typeface="Open Sans Semibold"/>
              </a:rPr>
              <a:t>new user</a:t>
            </a:r>
            <a:r>
              <a:rPr lang="pl-PL" sz="2000" dirty="0">
                <a:latin typeface="Open Sans Semibold"/>
              </a:rPr>
              <a:t>s</a:t>
            </a:r>
            <a:endParaRPr lang="en-US" sz="2000" dirty="0">
              <a:latin typeface="Open Sans Semibold"/>
            </a:endParaRPr>
          </a:p>
          <a:p>
            <a:pPr marL="285750" indent="-285750"/>
            <a:r>
              <a:rPr lang="en-US" sz="2400" dirty="0">
                <a:latin typeface="Open Sans Semibold"/>
              </a:rPr>
              <a:t>Data preservation</a:t>
            </a:r>
          </a:p>
          <a:p>
            <a:pPr marL="285750" indent="-285750"/>
            <a:r>
              <a:rPr lang="pl-PL" sz="2400" dirty="0">
                <a:latin typeface="Open Sans Semibold"/>
              </a:rPr>
              <a:t>Basic</a:t>
            </a:r>
            <a:r>
              <a:rPr lang="en-US" sz="2400" dirty="0">
                <a:latin typeface="Open Sans Semibold"/>
              </a:rPr>
              <a:t> provenance </a:t>
            </a:r>
            <a:r>
              <a:rPr lang="pl-PL" sz="2400" dirty="0">
                <a:latin typeface="Open Sans Semibold"/>
              </a:rPr>
              <a:t>features</a:t>
            </a:r>
            <a:endParaRPr lang="en-US" sz="2400" dirty="0">
              <a:latin typeface="Open Sans Semibold"/>
            </a:endParaRPr>
          </a:p>
          <a:p>
            <a:pPr marL="285750" indent="-285750"/>
            <a:r>
              <a:rPr lang="en-US" sz="2400" dirty="0">
                <a:latin typeface="Open Sans Semibold"/>
              </a:rPr>
              <a:t>Helpful visualization of simulation flow and obtained results</a:t>
            </a:r>
          </a:p>
          <a:p>
            <a:pPr marL="285750" indent="-285750"/>
            <a:r>
              <a:rPr lang="en-US" sz="2400" dirty="0">
                <a:latin typeface="Open Sans Semibold"/>
              </a:rPr>
              <a:t>Generation of some components of publications</a:t>
            </a:r>
          </a:p>
          <a:p>
            <a:pPr marL="285750" indent="-285750"/>
            <a:r>
              <a:rPr lang="en-US" sz="2400" dirty="0">
                <a:latin typeface="Open Sans Semibold"/>
              </a:rPr>
              <a:t>Portability</a:t>
            </a:r>
          </a:p>
          <a:p>
            <a:pPr marL="457200" indent="-457200" algn="just">
              <a:spcBef>
                <a:spcPts val="0"/>
              </a:spcBef>
              <a:buNone/>
            </a:pPr>
            <a:endParaRPr lang="pl-PL" sz="2000" dirty="0">
              <a:latin typeface="Open Sans Semibold"/>
              <a:ea typeface="Times New Roman"/>
            </a:endParaRPr>
          </a:p>
        </p:txBody>
      </p:sp>
    </p:spTree>
    <p:extLst>
      <p:ext uri="{BB962C8B-B14F-4D97-AF65-F5344CB8AC3E}">
        <p14:creationId xmlns:p14="http://schemas.microsoft.com/office/powerpoint/2010/main" val="2967192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91" y="511542"/>
            <a:ext cx="6715172" cy="582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ole tekstowe 1"/>
          <p:cNvSpPr txBox="1"/>
          <p:nvPr/>
        </p:nvSpPr>
        <p:spPr>
          <a:xfrm>
            <a:off x="7532347" y="1341496"/>
            <a:ext cx="4173698" cy="5016758"/>
          </a:xfrm>
          <a:prstGeom prst="rect">
            <a:avLst/>
          </a:prstGeom>
          <a:noFill/>
        </p:spPr>
        <p:txBody>
          <a:bodyPr wrap="square" rtlCol="0">
            <a:spAutoFit/>
          </a:bodyPr>
          <a:lstStyle/>
          <a:p>
            <a:pPr marL="285750" indent="-285750">
              <a:buFont typeface="Arial" panose="020B0604020202020204" pitchFamily="34" charset="0"/>
              <a:buChar char="•"/>
            </a:pPr>
            <a:r>
              <a:rPr lang="pl-PL" dirty="0">
                <a:latin typeface="Open Sans Semibold"/>
              </a:rPr>
              <a:t>The MEE can be interfaced from a dedicated GUI (the EurValve Portal), through a RESTful API or through a comman-line interface, depending on the researcher’s preferences.</a:t>
            </a:r>
          </a:p>
          <a:p>
            <a:pPr marL="285750" indent="-285750">
              <a:buFont typeface="Arial" panose="020B0604020202020204" pitchFamily="34" charset="0"/>
              <a:buChar char="•"/>
            </a:pPr>
            <a:r>
              <a:rPr lang="pl-PL" dirty="0">
                <a:latin typeface="Open Sans Semibold"/>
              </a:rPr>
              <a:t>Computational tasks can be run on HPC resources or in a cloud environment, as appropriate.</a:t>
            </a:r>
          </a:p>
          <a:p>
            <a:pPr marL="285750" indent="-285750">
              <a:buFont typeface="Arial" panose="020B0604020202020204" pitchFamily="34" charset="0"/>
              <a:buChar char="•"/>
            </a:pPr>
            <a:r>
              <a:rPr lang="pl-PL" dirty="0">
                <a:latin typeface="Open Sans Semibold"/>
              </a:rPr>
              <a:t>A uniform security layer is provided.</a:t>
            </a:r>
          </a:p>
          <a:p>
            <a:endParaRPr lang="pl-PL" b="1" dirty="0">
              <a:latin typeface="Open Sans Semibold"/>
            </a:endParaRPr>
          </a:p>
          <a:p>
            <a:endParaRPr lang="pl-PL" b="1" dirty="0">
              <a:latin typeface="Open Sans Semibold"/>
            </a:endParaRPr>
          </a:p>
          <a:p>
            <a:endParaRPr lang="pl-PL" b="1" dirty="0">
              <a:latin typeface="Open Sans Semibold"/>
            </a:endParaRPr>
          </a:p>
          <a:p>
            <a:r>
              <a:rPr lang="en-US" sz="1400" b="1" dirty="0">
                <a:latin typeface="Open Sans Semibold"/>
              </a:rPr>
              <a:t>API</a:t>
            </a:r>
            <a:r>
              <a:rPr lang="en-US" dirty="0">
                <a:latin typeface="Open Sans Semibold"/>
              </a:rPr>
              <a:t> – </a:t>
            </a:r>
            <a:r>
              <a:rPr lang="en-US" sz="1600" dirty="0">
                <a:latin typeface="Open Sans Semibold"/>
              </a:rPr>
              <a:t>Application Programming Interface </a:t>
            </a:r>
          </a:p>
          <a:p>
            <a:r>
              <a:rPr lang="en-US" sz="1400" b="1" dirty="0">
                <a:latin typeface="Open Sans Semibold"/>
              </a:rPr>
              <a:t>REST</a:t>
            </a:r>
            <a:r>
              <a:rPr lang="en-US" dirty="0">
                <a:latin typeface="Open Sans Semibold"/>
              </a:rPr>
              <a:t> – </a:t>
            </a:r>
            <a:r>
              <a:rPr lang="en-US" sz="1400" dirty="0">
                <a:latin typeface="Open Sans Semibold"/>
              </a:rPr>
              <a:t>Representational state transfer</a:t>
            </a:r>
          </a:p>
          <a:p>
            <a:r>
              <a:rPr lang="en-US" sz="1400" b="1" dirty="0">
                <a:latin typeface="Open Sans Semibold"/>
              </a:rPr>
              <a:t>Rimrock</a:t>
            </a:r>
            <a:r>
              <a:rPr lang="en-US" dirty="0">
                <a:latin typeface="Open Sans Semibold"/>
              </a:rPr>
              <a:t> – </a:t>
            </a:r>
            <a:r>
              <a:rPr lang="pl-PL" sz="1400" dirty="0">
                <a:latin typeface="Open Sans Semibold"/>
              </a:rPr>
              <a:t>service</a:t>
            </a:r>
            <a:r>
              <a:rPr lang="en-US" sz="1400" dirty="0">
                <a:latin typeface="Open Sans Semibold"/>
              </a:rPr>
              <a:t> used to submit jobs to H</a:t>
            </a:r>
            <a:r>
              <a:rPr lang="pl-PL" sz="1400" dirty="0">
                <a:latin typeface="Open Sans Semibold"/>
              </a:rPr>
              <a:t>P</a:t>
            </a:r>
            <a:r>
              <a:rPr lang="en-US" sz="1400" dirty="0">
                <a:latin typeface="Open Sans Semibold"/>
              </a:rPr>
              <a:t>C cluster </a:t>
            </a:r>
          </a:p>
          <a:p>
            <a:r>
              <a:rPr lang="en-US" sz="1400" b="1" dirty="0">
                <a:latin typeface="Open Sans Semibold"/>
              </a:rPr>
              <a:t>Atmosphere</a:t>
            </a:r>
            <a:r>
              <a:rPr lang="en-US" dirty="0">
                <a:latin typeface="Open Sans Semibold"/>
              </a:rPr>
              <a:t> – </a:t>
            </a:r>
            <a:r>
              <a:rPr lang="en-US" sz="1400" dirty="0">
                <a:latin typeface="Open Sans Semibold"/>
              </a:rPr>
              <a:t>provides access to cloud resources</a:t>
            </a:r>
          </a:p>
          <a:p>
            <a:r>
              <a:rPr lang="en-US" sz="1400" b="1" dirty="0">
                <a:latin typeface="Open Sans Semibold"/>
              </a:rPr>
              <a:t>git</a:t>
            </a:r>
            <a:r>
              <a:rPr lang="en-US" dirty="0">
                <a:latin typeface="Open Sans Semibold"/>
              </a:rPr>
              <a:t> – </a:t>
            </a:r>
            <a:r>
              <a:rPr lang="en-US" sz="1400" dirty="0">
                <a:latin typeface="Open Sans Semibold"/>
              </a:rPr>
              <a:t>a distributed revision control system</a:t>
            </a:r>
          </a:p>
        </p:txBody>
      </p:sp>
      <p:sp>
        <p:nvSpPr>
          <p:cNvPr id="5" name="Tytuł 1">
            <a:extLst>
              <a:ext uri="{FF2B5EF4-FFF2-40B4-BE49-F238E27FC236}">
                <a16:creationId xmlns:a16="http://schemas.microsoft.com/office/drawing/2014/main" xmlns="" id="{284AA9CC-FFF8-4E1D-B00D-F2FE182ECAAA}"/>
              </a:ext>
            </a:extLst>
          </p:cNvPr>
          <p:cNvSpPr txBox="1">
            <a:spLocks/>
          </p:cNvSpPr>
          <p:nvPr/>
        </p:nvSpPr>
        <p:spPr>
          <a:xfrm>
            <a:off x="2329132" y="-207034"/>
            <a:ext cx="7382744"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mn-lt"/>
                <a:ea typeface="+mj-ea"/>
                <a:cs typeface="+mj-cs"/>
              </a:defRPr>
            </a:lvl1pPr>
          </a:lstStyle>
          <a:p>
            <a:r>
              <a:rPr lang="pl-PL" sz="3200" dirty="0">
                <a:latin typeface="+mj-lt"/>
              </a:rPr>
              <a:t>Model Execution Environment - structure</a:t>
            </a:r>
            <a:endParaRPr lang="en-US" sz="3200" dirty="0">
              <a:latin typeface="+mj-lt"/>
            </a:endParaRPr>
          </a:p>
        </p:txBody>
      </p:sp>
    </p:spTree>
    <p:extLst>
      <p:ext uri="{BB962C8B-B14F-4D97-AF65-F5344CB8AC3E}">
        <p14:creationId xmlns:p14="http://schemas.microsoft.com/office/powerpoint/2010/main" val="1544985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963863" y="0"/>
            <a:ext cx="6515100" cy="1143000"/>
          </a:xfrm>
        </p:spPr>
        <p:txBody>
          <a:bodyPr>
            <a:normAutofit/>
          </a:bodyPr>
          <a:lstStyle/>
          <a:p>
            <a:r>
              <a:rPr lang="pl-PL" sz="3200" dirty="0"/>
              <a:t>Notable features </a:t>
            </a:r>
            <a:r>
              <a:rPr lang="en-US" sz="3200" dirty="0"/>
              <a:t>of the MEE</a:t>
            </a:r>
          </a:p>
        </p:txBody>
      </p:sp>
      <p:sp>
        <p:nvSpPr>
          <p:cNvPr id="3" name="Symbol zastępczy zawartości 2"/>
          <p:cNvSpPr>
            <a:spLocks noGrp="1"/>
          </p:cNvSpPr>
          <p:nvPr>
            <p:ph idx="1"/>
          </p:nvPr>
        </p:nvSpPr>
        <p:spPr>
          <a:xfrm>
            <a:off x="471578" y="1143000"/>
            <a:ext cx="10751388" cy="4973128"/>
          </a:xfrm>
        </p:spPr>
        <p:txBody>
          <a:bodyPr>
            <a:noAutofit/>
          </a:bodyPr>
          <a:lstStyle/>
          <a:p>
            <a:pPr marL="457200" indent="-457200">
              <a:buFont typeface="+mj-lt"/>
              <a:buAutoNum type="arabicPeriod"/>
            </a:pPr>
            <a:r>
              <a:rPr lang="en-US" sz="2400" b="1" dirty="0">
                <a:latin typeface="Open Sans Semibold"/>
              </a:rPr>
              <a:t>Pipeline execution management</a:t>
            </a:r>
            <a:r>
              <a:rPr lang="en-US" sz="2400" dirty="0">
                <a:latin typeface="Open Sans Semibold"/>
              </a:rPr>
              <a:t>: organizes set of models into a single sequential execution pipeline with files as the main data exchange channel </a:t>
            </a:r>
          </a:p>
          <a:p>
            <a:pPr lvl="1"/>
            <a:r>
              <a:rPr lang="en-US" dirty="0">
                <a:latin typeface="Open Sans Semibold"/>
              </a:rPr>
              <a:t>Model development organization through </a:t>
            </a:r>
            <a:r>
              <a:rPr lang="en-US" dirty="0" err="1">
                <a:latin typeface="Open Sans Semibold"/>
              </a:rPr>
              <a:t>structurali</a:t>
            </a:r>
            <a:r>
              <a:rPr lang="pl-PL" dirty="0">
                <a:latin typeface="Open Sans Semibold"/>
              </a:rPr>
              <a:t>z</a:t>
            </a:r>
            <a:r>
              <a:rPr lang="en-US" dirty="0" err="1">
                <a:latin typeface="Open Sans Semibold"/>
              </a:rPr>
              <a:t>ation</a:t>
            </a:r>
            <a:endParaRPr lang="en-US" dirty="0">
              <a:latin typeface="Open Sans Semibold"/>
            </a:endParaRPr>
          </a:p>
          <a:p>
            <a:pPr lvl="1"/>
            <a:r>
              <a:rPr lang="pl-PL" dirty="0" err="1">
                <a:latin typeface="Open Sans Semibold"/>
              </a:rPr>
              <a:t>Retention</a:t>
            </a:r>
            <a:r>
              <a:rPr lang="pl-PL" dirty="0">
                <a:latin typeface="Open Sans Semibold"/>
              </a:rPr>
              <a:t> of e</a:t>
            </a:r>
            <a:r>
              <a:rPr lang="en-US" dirty="0" err="1">
                <a:latin typeface="Open Sans Semibold"/>
              </a:rPr>
              <a:t>xecution</a:t>
            </a:r>
            <a:r>
              <a:rPr lang="en-US" dirty="0">
                <a:latin typeface="Open Sans Semibold"/>
              </a:rPr>
              <a:t> and development history</a:t>
            </a:r>
          </a:p>
          <a:p>
            <a:pPr marL="457200" indent="-457200">
              <a:spcBef>
                <a:spcPts val="0"/>
              </a:spcBef>
              <a:buFont typeface="+mj-lt"/>
              <a:buAutoNum type="arabicPeriod"/>
            </a:pPr>
            <a:r>
              <a:rPr lang="en-US" sz="2400" b="1" dirty="0">
                <a:latin typeface="Open Sans Semibold"/>
              </a:rPr>
              <a:t>Computation execution diff</a:t>
            </a:r>
            <a:r>
              <a:rPr lang="en-US" sz="2400" dirty="0">
                <a:latin typeface="Open Sans Semibold"/>
              </a:rPr>
              <a:t>: an adequate tool for model developers to compare two different model executions, revealing any changes along with their impact on results</a:t>
            </a:r>
            <a:endParaRPr lang="pl-PL" sz="2400" dirty="0">
              <a:latin typeface="Open Sans Semibold"/>
            </a:endParaRPr>
          </a:p>
          <a:p>
            <a:pPr lvl="1"/>
            <a:r>
              <a:rPr lang="en-US" dirty="0">
                <a:latin typeface="Open Sans Semibold"/>
              </a:rPr>
              <a:t>Dedicated comparison software for specific types of results</a:t>
            </a:r>
            <a:endParaRPr lang="pl-PL" dirty="0">
              <a:latin typeface="Open Sans Semibold"/>
            </a:endParaRPr>
          </a:p>
          <a:p>
            <a:pPr lvl="1"/>
            <a:r>
              <a:rPr lang="en-US" dirty="0">
                <a:latin typeface="Open Sans Semibold"/>
              </a:rPr>
              <a:t>Easier problem detection and manual validation</a:t>
            </a:r>
          </a:p>
          <a:p>
            <a:pPr marL="457200" indent="-457200">
              <a:spcBef>
                <a:spcPts val="0"/>
              </a:spcBef>
              <a:buFont typeface="+mj-lt"/>
              <a:buAutoNum type="arabicPeriod"/>
            </a:pPr>
            <a:r>
              <a:rPr lang="en-US" sz="2400" b="1" dirty="0">
                <a:latin typeface="Open Sans Semibold"/>
              </a:rPr>
              <a:t>Mounting File Store under Windows and Linux</a:t>
            </a:r>
          </a:p>
          <a:p>
            <a:pPr lvl="1"/>
            <a:r>
              <a:rPr lang="en-US" dirty="0">
                <a:latin typeface="Open Sans Semibold"/>
              </a:rPr>
              <a:t>No extra dependencies needed under Windows</a:t>
            </a:r>
            <a:endParaRPr lang="pl-PL" dirty="0">
              <a:latin typeface="Open Sans Semibold"/>
            </a:endParaRPr>
          </a:p>
          <a:p>
            <a:pPr lvl="1"/>
            <a:r>
              <a:rPr lang="en-US" dirty="0" err="1">
                <a:latin typeface="Open Sans Semibold"/>
              </a:rPr>
              <a:t>EurValve</a:t>
            </a:r>
            <a:r>
              <a:rPr lang="en-US" dirty="0">
                <a:latin typeface="Open Sans Semibold"/>
              </a:rPr>
              <a:t> portal account required</a:t>
            </a:r>
            <a:endParaRPr lang="pl-PL" dirty="0">
              <a:latin typeface="Open Sans Semibold"/>
            </a:endParaRPr>
          </a:p>
          <a:p>
            <a:pPr lvl="1"/>
            <a:r>
              <a:rPr lang="en-US" dirty="0">
                <a:latin typeface="Open Sans Semibold"/>
              </a:rPr>
              <a:t>Access to </a:t>
            </a:r>
            <a:r>
              <a:rPr lang="en-US" dirty="0" err="1">
                <a:latin typeface="Open Sans Semibold"/>
              </a:rPr>
              <a:t>EurValve</a:t>
            </a:r>
            <a:r>
              <a:rPr lang="en-US" dirty="0">
                <a:latin typeface="Open Sans Semibold"/>
              </a:rPr>
              <a:t> file resources with native Windows and Linux clients</a:t>
            </a:r>
            <a:endParaRPr lang="pl-PL" dirty="0">
              <a:latin typeface="Open Sans Semibold"/>
            </a:endParaRPr>
          </a:p>
          <a:p>
            <a:pPr lvl="1"/>
            <a:r>
              <a:rPr lang="en-US" dirty="0">
                <a:latin typeface="Open Sans Semibold"/>
              </a:rPr>
              <a:t>Mounting </a:t>
            </a:r>
            <a:r>
              <a:rPr lang="en-US" dirty="0" err="1">
                <a:latin typeface="Open Sans Semibold"/>
              </a:rPr>
              <a:t>EurValve</a:t>
            </a:r>
            <a:r>
              <a:rPr lang="en-US" dirty="0">
                <a:latin typeface="Open Sans Semibold"/>
              </a:rPr>
              <a:t> file resources to be used by other services</a:t>
            </a:r>
          </a:p>
          <a:p>
            <a:pPr marL="0" indent="0">
              <a:spcBef>
                <a:spcPts val="0"/>
              </a:spcBef>
              <a:buNone/>
            </a:pPr>
            <a:endParaRPr lang="en-US" sz="2000" dirty="0">
              <a:latin typeface="Open Sans Semibold"/>
            </a:endParaRPr>
          </a:p>
        </p:txBody>
      </p:sp>
    </p:spTree>
    <p:extLst>
      <p:ext uri="{BB962C8B-B14F-4D97-AF65-F5344CB8AC3E}">
        <p14:creationId xmlns:p14="http://schemas.microsoft.com/office/powerpoint/2010/main" val="2766576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355512" y="154425"/>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355512" y="154425"/>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263352" y="162345"/>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263352"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pc="-1" dirty="0">
              <a:solidFill>
                <a:srgbClr val="000000"/>
              </a:solidFill>
              <a:uFill>
                <a:solidFill>
                  <a:srgbClr val="FFFFFF"/>
                </a:solidFill>
              </a:uFill>
              <a:latin typeface="Arial"/>
            </a:endParaRPr>
          </a:p>
        </p:txBody>
      </p:sp>
      <p:sp>
        <p:nvSpPr>
          <p:cNvPr id="261" name="CustomShape 5"/>
          <p:cNvSpPr/>
          <p:nvPr/>
        </p:nvSpPr>
        <p:spPr>
          <a:xfrm>
            <a:off x="5159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spc="-1" dirty="0">
              <a:solidFill>
                <a:srgbClr val="000000"/>
              </a:solidFill>
              <a:uFill>
                <a:solidFill>
                  <a:srgbClr val="FFFFFF"/>
                </a:solidFill>
              </a:uFill>
            </a:endParaRPr>
          </a:p>
        </p:txBody>
      </p:sp>
      <p:sp>
        <p:nvSpPr>
          <p:cNvPr id="7" name="Tytuł 1"/>
          <p:cNvSpPr txBox="1">
            <a:spLocks/>
          </p:cNvSpPr>
          <p:nvPr/>
        </p:nvSpPr>
        <p:spPr bwMode="auto">
          <a:xfrm>
            <a:off x="2639617" y="0"/>
            <a:ext cx="70567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Implementation of MEE</a:t>
            </a:r>
            <a:endParaRPr lang="en-US" sz="3200" dirty="0"/>
          </a:p>
        </p:txBody>
      </p:sp>
      <p:sp>
        <p:nvSpPr>
          <p:cNvPr id="3" name="Prostokąt 2"/>
          <p:cNvSpPr/>
          <p:nvPr/>
        </p:nvSpPr>
        <p:spPr>
          <a:xfrm>
            <a:off x="3172157" y="1636337"/>
            <a:ext cx="7682567" cy="1138773"/>
          </a:xfrm>
          <a:prstGeom prst="rect">
            <a:avLst/>
          </a:prstGeom>
        </p:spPr>
        <p:txBody>
          <a:bodyPr wrap="square">
            <a:spAutoFit/>
          </a:bodyPr>
          <a:lstStyle/>
          <a:p>
            <a:r>
              <a:rPr lang="en-GB" sz="2000" dirty="0"/>
              <a:t>Model Execution Environment:</a:t>
            </a:r>
          </a:p>
          <a:p>
            <a:pPr marL="285750" indent="-285750">
              <a:buFont typeface="Arial" panose="020B0604020202020204" pitchFamily="34" charset="0"/>
              <a:buChar char="•"/>
            </a:pPr>
            <a:r>
              <a:rPr lang="en-GB" sz="1600" spc="-1" dirty="0">
                <a:solidFill>
                  <a:srgbClr val="000000"/>
                </a:solidFill>
                <a:uFill>
                  <a:solidFill>
                    <a:srgbClr val="FFFFFF"/>
                  </a:solidFill>
                </a:uFill>
              </a:rPr>
              <a:t>Patient case pipeline integrated with File Store and Prometheus supercomputer</a:t>
            </a:r>
            <a:endParaRPr lang="en-GB" sz="1600" i="1" spc="-1" dirty="0">
              <a:solidFill>
                <a:srgbClr val="000000"/>
              </a:solidFill>
              <a:uFill>
                <a:solidFill>
                  <a:srgbClr val="FFFFFF"/>
                </a:solidFill>
              </a:uFill>
            </a:endParaRPr>
          </a:p>
          <a:p>
            <a:pPr marL="285750" indent="-285750">
              <a:buFont typeface="Arial" panose="020B0604020202020204" pitchFamily="34" charset="0"/>
              <a:buChar char="•"/>
            </a:pPr>
            <a:r>
              <a:rPr lang="en-GB" sz="1600" i="1" spc="-1" dirty="0">
                <a:solidFill>
                  <a:srgbClr val="000000"/>
                </a:solidFill>
                <a:uFill>
                  <a:solidFill>
                    <a:srgbClr val="FFFFFF"/>
                  </a:solidFill>
                </a:uFill>
              </a:rPr>
              <a:t>File Store for data management</a:t>
            </a:r>
          </a:p>
          <a:p>
            <a:pPr marL="285750" indent="-285750">
              <a:buFont typeface="Arial" panose="020B0604020202020204" pitchFamily="34" charset="0"/>
              <a:buChar char="•"/>
            </a:pPr>
            <a:r>
              <a:rPr lang="en-GB" sz="1600" spc="-1" dirty="0">
                <a:solidFill>
                  <a:srgbClr val="000000"/>
                </a:solidFill>
                <a:uFill>
                  <a:solidFill>
                    <a:srgbClr val="FFFFFF"/>
                  </a:solidFill>
                </a:uFill>
              </a:rPr>
              <a:t>Cloud resources based on Atmosphere cloud platform </a:t>
            </a:r>
          </a:p>
        </p:txBody>
      </p:sp>
      <p:sp>
        <p:nvSpPr>
          <p:cNvPr id="5" name="Nawias klamrowy zamykający 4"/>
          <p:cNvSpPr/>
          <p:nvPr/>
        </p:nvSpPr>
        <p:spPr>
          <a:xfrm>
            <a:off x="2029139" y="2103753"/>
            <a:ext cx="792088" cy="580594"/>
          </a:xfrm>
          <a:prstGeom prst="rightBrace">
            <a:avLst>
              <a:gd name="adj1" fmla="val 8333"/>
              <a:gd name="adj2" fmla="val 47457"/>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pl-PL" b="1"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2" name="Nawias klamrowy zamykający 11"/>
          <p:cNvSpPr/>
          <p:nvPr/>
        </p:nvSpPr>
        <p:spPr>
          <a:xfrm>
            <a:off x="2029139" y="3944543"/>
            <a:ext cx="792088" cy="669578"/>
          </a:xfrm>
          <a:prstGeom prst="rightBrace">
            <a:avLst>
              <a:gd name="adj1" fmla="val 8333"/>
              <a:gd name="adj2" fmla="val 47457"/>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pl-PL" b="1"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3" name="Prostokąt 12"/>
          <p:cNvSpPr/>
          <p:nvPr/>
        </p:nvSpPr>
        <p:spPr>
          <a:xfrm>
            <a:off x="3172158" y="3739999"/>
            <a:ext cx="7682567" cy="892552"/>
          </a:xfrm>
          <a:prstGeom prst="rect">
            <a:avLst/>
          </a:prstGeom>
        </p:spPr>
        <p:txBody>
          <a:bodyPr wrap="square">
            <a:spAutoFit/>
          </a:bodyPr>
          <a:lstStyle/>
          <a:p>
            <a:r>
              <a:rPr lang="en-GB" sz="2000" dirty="0"/>
              <a:t>Security configuration</a:t>
            </a:r>
          </a:p>
          <a:p>
            <a:pPr marL="285750" indent="-285750">
              <a:buFont typeface="Arial" panose="020B0604020202020204" pitchFamily="34" charset="0"/>
              <a:buChar char="•"/>
            </a:pPr>
            <a:r>
              <a:rPr lang="en-GB" sz="1600" spc="-1" dirty="0">
                <a:solidFill>
                  <a:srgbClr val="000000"/>
                </a:solidFill>
                <a:uFill>
                  <a:solidFill>
                    <a:srgbClr val="FFFFFF"/>
                  </a:solidFill>
                </a:uFill>
              </a:rPr>
              <a:t>Service management – for every service dedicated set of policy rules can be defined</a:t>
            </a:r>
          </a:p>
          <a:p>
            <a:pPr marL="285750" indent="-285750">
              <a:buFont typeface="Arial" panose="020B0604020202020204" pitchFamily="34" charset="0"/>
              <a:buChar char="•"/>
            </a:pPr>
            <a:r>
              <a:rPr lang="en-GB" sz="1600" spc="-1" dirty="0">
                <a:solidFill>
                  <a:srgbClr val="000000"/>
                </a:solidFill>
                <a:uFill>
                  <a:solidFill>
                    <a:srgbClr val="FFFFFF"/>
                  </a:solidFill>
                </a:uFill>
              </a:rPr>
              <a:t>User Groups – can be used to define security constraints</a:t>
            </a:r>
          </a:p>
        </p:txBody>
      </p:sp>
      <p:sp>
        <p:nvSpPr>
          <p:cNvPr id="14" name="Nawias klamrowy zamykający 13"/>
          <p:cNvSpPr/>
          <p:nvPr/>
        </p:nvSpPr>
        <p:spPr>
          <a:xfrm>
            <a:off x="2029139" y="5109980"/>
            <a:ext cx="792088" cy="755191"/>
          </a:xfrm>
          <a:prstGeom prst="rightBrace">
            <a:avLst>
              <a:gd name="adj1" fmla="val 8333"/>
              <a:gd name="adj2" fmla="val 474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b="1"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5" name="Prostokąt 14"/>
          <p:cNvSpPr/>
          <p:nvPr/>
        </p:nvSpPr>
        <p:spPr>
          <a:xfrm>
            <a:off x="3172158" y="4795077"/>
            <a:ext cx="7682567" cy="1384995"/>
          </a:xfrm>
          <a:prstGeom prst="rect">
            <a:avLst/>
          </a:prstGeom>
        </p:spPr>
        <p:txBody>
          <a:bodyPr wrap="square">
            <a:spAutoFit/>
          </a:bodyPr>
          <a:lstStyle/>
          <a:p>
            <a:r>
              <a:rPr lang="en-GB" sz="2000" dirty="0"/>
              <a:t>REST API</a:t>
            </a:r>
          </a:p>
          <a:p>
            <a:pPr marL="285750" indent="-285750">
              <a:buFont typeface="Arial" panose="020B0604020202020204" pitchFamily="34" charset="0"/>
              <a:buChar char="•"/>
            </a:pPr>
            <a:r>
              <a:rPr lang="en-GB" sz="1600" spc="-1" dirty="0">
                <a:solidFill>
                  <a:srgbClr val="000000"/>
                </a:solidFill>
                <a:uFill>
                  <a:solidFill>
                    <a:srgbClr val="FFFFFF"/>
                  </a:solidFill>
                </a:uFill>
              </a:rPr>
              <a:t>Creating </a:t>
            </a:r>
            <a:r>
              <a:rPr lang="pl-PL" sz="1600" spc="-1" dirty="0">
                <a:solidFill>
                  <a:srgbClr val="000000"/>
                </a:solidFill>
                <a:uFill>
                  <a:solidFill>
                    <a:srgbClr val="FFFFFF"/>
                  </a:solidFill>
                </a:uFill>
              </a:rPr>
              <a:t>a </a:t>
            </a:r>
            <a:r>
              <a:rPr lang="en-GB" sz="1600" spc="-1" dirty="0">
                <a:solidFill>
                  <a:srgbClr val="000000"/>
                </a:solidFill>
                <a:uFill>
                  <a:solidFill>
                    <a:srgbClr val="FFFFFF"/>
                  </a:solidFill>
                </a:uFill>
              </a:rPr>
              <a:t>new user session – as a result</a:t>
            </a:r>
            <a:r>
              <a:rPr lang="pl-PL" sz="1600" spc="-1" dirty="0">
                <a:solidFill>
                  <a:srgbClr val="000000"/>
                </a:solidFill>
                <a:uFill>
                  <a:solidFill>
                    <a:srgbClr val="FFFFFF"/>
                  </a:solidFill>
                </a:uFill>
              </a:rPr>
              <a:t>,</a:t>
            </a:r>
            <a:r>
              <a:rPr lang="en-GB" sz="1600" spc="-1" dirty="0">
                <a:solidFill>
                  <a:srgbClr val="000000"/>
                </a:solidFill>
                <a:uFill>
                  <a:solidFill>
                    <a:srgbClr val="FFFFFF"/>
                  </a:solidFill>
                </a:uFill>
              </a:rPr>
              <a:t> new JWT (JSON Web Token) tokens </a:t>
            </a:r>
            <a:r>
              <a:rPr lang="pl-PL" sz="1600" spc="-1" dirty="0">
                <a:solidFill>
                  <a:srgbClr val="000000"/>
                </a:solidFill>
                <a:uFill>
                  <a:solidFill>
                    <a:srgbClr val="FFFFFF"/>
                  </a:solidFill>
                </a:uFill>
              </a:rPr>
              <a:t>are </a:t>
            </a:r>
            <a:r>
              <a:rPr lang="en-GB" sz="1600" spc="-1" dirty="0">
                <a:solidFill>
                  <a:srgbClr val="000000"/>
                </a:solidFill>
                <a:uFill>
                  <a:solidFill>
                    <a:srgbClr val="FFFFFF"/>
                  </a:solidFill>
                </a:uFill>
              </a:rPr>
              <a:t>generated </a:t>
            </a:r>
            <a:r>
              <a:rPr lang="pl-PL" sz="1600" spc="-1" dirty="0">
                <a:solidFill>
                  <a:srgbClr val="000000"/>
                </a:solidFill>
                <a:uFill>
                  <a:solidFill>
                    <a:srgbClr val="FFFFFF"/>
                  </a:solidFill>
                </a:uFill>
              </a:rPr>
              <a:t>for </a:t>
            </a:r>
            <a:r>
              <a:rPr lang="en-GB" sz="1600" spc="-1" dirty="0">
                <a:solidFill>
                  <a:srgbClr val="000000"/>
                </a:solidFill>
                <a:uFill>
                  <a:solidFill>
                    <a:srgbClr val="FFFFFF"/>
                  </a:solidFill>
                </a:uFill>
              </a:rPr>
              <a:t>credential delegation</a:t>
            </a:r>
          </a:p>
          <a:p>
            <a:pPr marL="285750" indent="-285750">
              <a:buFont typeface="Arial" panose="020B0604020202020204" pitchFamily="34" charset="0"/>
              <a:buChar char="•"/>
            </a:pPr>
            <a:r>
              <a:rPr lang="en-GB" sz="1600" spc="-1" dirty="0">
                <a:solidFill>
                  <a:srgbClr val="000000"/>
                </a:solidFill>
                <a:uFill>
                  <a:solidFill>
                    <a:srgbClr val="FFFFFF"/>
                  </a:solidFill>
                </a:uFill>
              </a:rPr>
              <a:t>PDP – Policy Decision Point: check if user has access to concrete resource</a:t>
            </a:r>
          </a:p>
          <a:p>
            <a:pPr marL="285750" indent="-285750">
              <a:buFont typeface="Arial" panose="020B0604020202020204" pitchFamily="34" charset="0"/>
              <a:buChar char="•"/>
            </a:pPr>
            <a:r>
              <a:rPr lang="en-GB" sz="1600" spc="-1" dirty="0">
                <a:solidFill>
                  <a:srgbClr val="000000"/>
                </a:solidFill>
                <a:uFill>
                  <a:solidFill>
                    <a:srgbClr val="FFFFFF"/>
                  </a:solidFill>
                </a:uFill>
              </a:rPr>
              <a:t>Resource policies – add/remove/edit service security policies</a:t>
            </a:r>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25" y="1101874"/>
            <a:ext cx="1126191" cy="5257780"/>
          </a:xfrm>
          <a:prstGeom prst="rect">
            <a:avLst/>
          </a:prstGeom>
        </p:spPr>
      </p:pic>
      <p:sp>
        <p:nvSpPr>
          <p:cNvPr id="16" name="Nawias klamrowy zamykający 13">
            <a:extLst>
              <a:ext uri="{FF2B5EF4-FFF2-40B4-BE49-F238E27FC236}">
                <a16:creationId xmlns:a16="http://schemas.microsoft.com/office/drawing/2014/main" xmlns="" id="{344E1BC8-49E8-467C-B6B5-DC9229C7EE1D}"/>
              </a:ext>
            </a:extLst>
          </p:cNvPr>
          <p:cNvSpPr/>
          <p:nvPr/>
        </p:nvSpPr>
        <p:spPr>
          <a:xfrm>
            <a:off x="2019089" y="3062483"/>
            <a:ext cx="792088" cy="566123"/>
          </a:xfrm>
          <a:prstGeom prst="rightBrace">
            <a:avLst>
              <a:gd name="adj1" fmla="val 8333"/>
              <a:gd name="adj2" fmla="val 47457"/>
            </a:avLst>
          </a:prstGeom>
          <a:ln>
            <a:solidFill>
              <a:srgbClr val="00B05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b="1"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7" name="Prostokąt 12">
            <a:extLst>
              <a:ext uri="{FF2B5EF4-FFF2-40B4-BE49-F238E27FC236}">
                <a16:creationId xmlns:a16="http://schemas.microsoft.com/office/drawing/2014/main" xmlns="" id="{F653F1EE-2A5A-46CD-A349-9D6C4817BD79}"/>
              </a:ext>
            </a:extLst>
          </p:cNvPr>
          <p:cNvSpPr/>
          <p:nvPr/>
        </p:nvSpPr>
        <p:spPr>
          <a:xfrm>
            <a:off x="3172156" y="2822507"/>
            <a:ext cx="7682567" cy="892552"/>
          </a:xfrm>
          <a:prstGeom prst="rect">
            <a:avLst/>
          </a:prstGeom>
        </p:spPr>
        <p:txBody>
          <a:bodyPr wrap="square">
            <a:spAutoFit/>
          </a:bodyPr>
          <a:lstStyle/>
          <a:p>
            <a:r>
              <a:rPr lang="pl-PL" sz="2000" dirty="0"/>
              <a:t>Data sets</a:t>
            </a:r>
            <a:endParaRPr lang="en-GB" sz="2000" dirty="0"/>
          </a:p>
          <a:p>
            <a:pPr marL="285750" indent="-285750">
              <a:buFont typeface="Arial" panose="020B0604020202020204" pitchFamily="34" charset="0"/>
              <a:buChar char="•"/>
            </a:pPr>
            <a:r>
              <a:rPr lang="pl-PL" sz="1600" spc="-1" dirty="0">
                <a:solidFill>
                  <a:srgbClr val="000000"/>
                </a:solidFill>
                <a:uFill>
                  <a:solidFill>
                    <a:srgbClr val="FFFFFF"/>
                  </a:solidFill>
                </a:uFill>
              </a:rPr>
              <a:t>Structural access to patient databases</a:t>
            </a:r>
            <a:endParaRPr lang="en-GB" sz="1600" spc="-1" dirty="0">
              <a:solidFill>
                <a:srgbClr val="000000"/>
              </a:solidFill>
              <a:uFill>
                <a:solidFill>
                  <a:srgbClr val="FFFFFF"/>
                </a:solidFill>
              </a:uFill>
            </a:endParaRPr>
          </a:p>
          <a:p>
            <a:pPr marL="285750" indent="-285750">
              <a:buFont typeface="Arial" panose="020B0604020202020204" pitchFamily="34" charset="0"/>
              <a:buChar char="•"/>
            </a:pPr>
            <a:r>
              <a:rPr lang="pl-PL" sz="1600" spc="-1" dirty="0">
                <a:solidFill>
                  <a:srgbClr val="000000"/>
                </a:solidFill>
                <a:uFill>
                  <a:solidFill>
                    <a:srgbClr val="FFFFFF"/>
                  </a:solidFill>
                </a:uFill>
              </a:rPr>
              <a:t>Query interfaces for real, simulated and inferred data</a:t>
            </a:r>
            <a:endParaRPr lang="en-GB" sz="1600" spc="-1" dirty="0">
              <a:solidFill>
                <a:srgbClr val="000000"/>
              </a:solidFill>
              <a:uFill>
                <a:solidFill>
                  <a:srgbClr val="FFFFFF"/>
                </a:solidFill>
              </a:uFill>
            </a:endParaRPr>
          </a:p>
        </p:txBody>
      </p:sp>
    </p:spTree>
    <p:extLst>
      <p:ext uri="{BB962C8B-B14F-4D97-AF65-F5344CB8AC3E}">
        <p14:creationId xmlns:p14="http://schemas.microsoft.com/office/powerpoint/2010/main" val="19166344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977" y="365127"/>
            <a:ext cx="7891373" cy="746124"/>
          </a:xfrm>
        </p:spPr>
        <p:txBody>
          <a:bodyPr>
            <a:noAutofit/>
          </a:bodyPr>
          <a:lstStyle/>
          <a:p>
            <a:r>
              <a:rPr lang="en-GB" sz="2800" dirty="0">
                <a:solidFill>
                  <a:schemeClr val="tx2"/>
                </a:solidFill>
              </a:rPr>
              <a:t>WP2</a:t>
            </a:r>
            <a:r>
              <a:rPr lang="en-GB" sz="2800" dirty="0">
                <a:solidFill>
                  <a:srgbClr val="C0392B"/>
                </a:solidFill>
              </a:rPr>
              <a:t> </a:t>
            </a:r>
            <a:r>
              <a:rPr lang="en-GB" sz="2800" dirty="0">
                <a:solidFill>
                  <a:srgbClr val="3F3F3F"/>
                </a:solidFill>
              </a:rPr>
              <a:t>T</a:t>
            </a:r>
            <a:r>
              <a:rPr lang="pl-PL" sz="2800" dirty="0">
                <a:solidFill>
                  <a:srgbClr val="3F3F3F"/>
                </a:solidFill>
              </a:rPr>
              <a:t>2.3 Integrated security and data encryption</a:t>
            </a:r>
            <a:endParaRPr lang="en-GB" sz="2800" dirty="0"/>
          </a:p>
        </p:txBody>
      </p:sp>
      <p:graphicFrame>
        <p:nvGraphicFramePr>
          <p:cNvPr id="7" name="Table 6"/>
          <p:cNvGraphicFramePr>
            <a:graphicFrameLocks noGrp="1"/>
          </p:cNvGraphicFramePr>
          <p:nvPr>
            <p:extLst>
              <p:ext uri="{D42A27DB-BD31-4B8C-83A1-F6EECF244321}">
                <p14:modId xmlns:p14="http://schemas.microsoft.com/office/powerpoint/2010/main" val="2846181878"/>
              </p:ext>
            </p:extLst>
          </p:nvPr>
        </p:nvGraphicFramePr>
        <p:xfrm>
          <a:off x="897147" y="1348596"/>
          <a:ext cx="9693215" cy="4841865"/>
        </p:xfrm>
        <a:graphic>
          <a:graphicData uri="http://schemas.openxmlformats.org/drawingml/2006/table">
            <a:tbl>
              <a:tblPr firstRow="1" bandRow="1">
                <a:tableStyleId>{9DCAF9ED-07DC-4A11-8D7F-57B35C25682E}</a:tableStyleId>
              </a:tblPr>
              <a:tblGrid>
                <a:gridCol w="1974544">
                  <a:extLst>
                    <a:ext uri="{9D8B030D-6E8A-4147-A177-3AD203B41FA5}">
                      <a16:colId xmlns:a16="http://schemas.microsoft.com/office/drawing/2014/main" xmlns="" val="20000"/>
                    </a:ext>
                  </a:extLst>
                </a:gridCol>
                <a:gridCol w="7718671">
                  <a:extLst>
                    <a:ext uri="{9D8B030D-6E8A-4147-A177-3AD203B41FA5}">
                      <a16:colId xmlns:a16="http://schemas.microsoft.com/office/drawing/2014/main" xmlns="" val="20001"/>
                    </a:ext>
                  </a:extLst>
                </a:gridCol>
              </a:tblGrid>
              <a:tr h="600255">
                <a:tc>
                  <a:txBody>
                    <a:bodyPr/>
                    <a:lstStyle/>
                    <a:p>
                      <a:endParaRPr lang="en-GB" dirty="0">
                        <a:latin typeface="Open Sans Semibold"/>
                        <a:cs typeface="Open Sans Semibold"/>
                      </a:endParaRPr>
                    </a:p>
                  </a:txBody>
                  <a:tcPr>
                    <a:solidFill>
                      <a:srgbClr val="C0392B"/>
                    </a:solidFill>
                  </a:tcPr>
                </a:tc>
                <a:tc>
                  <a:txBody>
                    <a:bodyPr/>
                    <a:lstStyle/>
                    <a:p>
                      <a:r>
                        <a:rPr lang="pl-PL" sz="1600" dirty="0">
                          <a:latin typeface="Open Sans Semibold"/>
                          <a:cs typeface="Open Sans Semibold"/>
                        </a:rPr>
                        <a:t>T2.3 Integrated security and data encryption</a:t>
                      </a:r>
                      <a:endParaRPr lang="en-GB" sz="1600" b="0" dirty="0">
                        <a:latin typeface="Open Sans Semibold"/>
                        <a:cs typeface="Open Sans Semibold"/>
                      </a:endParaRPr>
                    </a:p>
                  </a:txBody>
                  <a:tcPr>
                    <a:solidFill>
                      <a:srgbClr val="C0392B"/>
                    </a:solidFill>
                  </a:tcPr>
                </a:tc>
                <a:extLst>
                  <a:ext uri="{0D108BD9-81ED-4DB2-BD59-A6C34878D82A}">
                    <a16:rowId xmlns:a16="http://schemas.microsoft.com/office/drawing/2014/main" xmlns="" val="10000"/>
                  </a:ext>
                </a:extLst>
              </a:tr>
              <a:tr h="600255">
                <a:tc>
                  <a:txBody>
                    <a:bodyPr/>
                    <a:lstStyle/>
                    <a:p>
                      <a:r>
                        <a:rPr lang="en-GB" sz="1600" dirty="0">
                          <a:latin typeface="Open Sans Semibold"/>
                          <a:cs typeface="Open Sans Semibold"/>
                        </a:rPr>
                        <a:t>Achievement</a:t>
                      </a:r>
                    </a:p>
                  </a:txBody>
                  <a:tcPr/>
                </a:tc>
                <a:tc>
                  <a:txBody>
                    <a:bodyPr/>
                    <a:lstStyle/>
                    <a:p>
                      <a:r>
                        <a:rPr lang="pl-PL" sz="1200" dirty="0">
                          <a:solidFill>
                            <a:srgbClr val="3F3F3F"/>
                          </a:solidFill>
                          <a:latin typeface="Open Sans"/>
                          <a:cs typeface="Open Sans"/>
                        </a:rPr>
                        <a:t>A comprehensive security solution is in place, protecting all features of the Model Execution Environment and EurValve data repositories.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1"/>
                  </a:ext>
                </a:extLst>
              </a:tr>
              <a:tr h="600255">
                <a:tc>
                  <a:txBody>
                    <a:bodyPr/>
                    <a:lstStyle/>
                    <a:p>
                      <a:r>
                        <a:rPr lang="en-GB" sz="1600" dirty="0">
                          <a:latin typeface="Open Sans Semibold"/>
                          <a:cs typeface="Open Sans Semibold"/>
                        </a:rPr>
                        <a:t>Context</a:t>
                      </a:r>
                    </a:p>
                  </a:txBody>
                  <a:tcPr/>
                </a:tc>
                <a:tc>
                  <a:txBody>
                    <a:bodyPr/>
                    <a:lstStyle/>
                    <a:p>
                      <a:r>
                        <a:rPr lang="pl-PL" sz="1200" dirty="0">
                          <a:solidFill>
                            <a:srgbClr val="3F3F3F"/>
                          </a:solidFill>
                          <a:latin typeface="Open Sans"/>
                          <a:cs typeface="Open Sans"/>
                        </a:rPr>
                        <a:t>All access to EurValve data requires proper authentication and authorization, and the MEE must implement mechanisms by which access policies can be defined and managed.</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2"/>
                  </a:ext>
                </a:extLst>
              </a:tr>
              <a:tr h="600255">
                <a:tc>
                  <a:txBody>
                    <a:bodyPr/>
                    <a:lstStyle/>
                    <a:p>
                      <a:r>
                        <a:rPr lang="en-GB" sz="1600" dirty="0">
                          <a:latin typeface="Open Sans Semibold"/>
                          <a:cs typeface="Open Sans Semibold"/>
                        </a:rPr>
                        <a:t>Location</a:t>
                      </a:r>
                    </a:p>
                  </a:txBody>
                  <a:tcPr/>
                </a:tc>
                <a:tc>
                  <a:txBody>
                    <a:bodyPr/>
                    <a:lstStyle/>
                    <a:p>
                      <a:r>
                        <a:rPr lang="pl-PL" sz="1200" dirty="0">
                          <a:solidFill>
                            <a:srgbClr val="3F3F3F"/>
                          </a:solidFill>
                          <a:latin typeface="Open Sans"/>
                          <a:cs typeface="Open Sans"/>
                        </a:rPr>
                        <a:t>This task is led by Cyfronet with contributions from STHFT.</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3"/>
                  </a:ext>
                </a:extLst>
              </a:tr>
              <a:tr h="600255">
                <a:tc>
                  <a:txBody>
                    <a:bodyPr/>
                    <a:lstStyle/>
                    <a:p>
                      <a:r>
                        <a:rPr lang="en-GB" sz="1600" dirty="0">
                          <a:latin typeface="Open Sans Semibold"/>
                          <a:cs typeface="Open Sans Semibold"/>
                        </a:rPr>
                        <a:t>Dependencies</a:t>
                      </a:r>
                    </a:p>
                  </a:txBody>
                  <a:tcPr/>
                </a:tc>
                <a:tc>
                  <a:txBody>
                    <a:bodyPr/>
                    <a:lstStyle/>
                    <a:p>
                      <a:r>
                        <a:rPr lang="pl-PL" sz="1200" dirty="0">
                          <a:solidFill>
                            <a:srgbClr val="3F3F3F"/>
                          </a:solidFill>
                          <a:latin typeface="Open Sans"/>
                          <a:cs typeface="Open Sans"/>
                        </a:rPr>
                        <a:t>No internal dependencies exist, although given the fact that EurValve computations are run on the Prometheus supercomputer at ACC Cyfronet AGH, the EurValve security solution must be (and has been) integrated with existing security mechanisms governing access to Prometheus.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4"/>
                  </a:ext>
                </a:extLst>
              </a:tr>
              <a:tr h="600255">
                <a:tc>
                  <a:txBody>
                    <a:bodyPr/>
                    <a:lstStyle/>
                    <a:p>
                      <a:r>
                        <a:rPr lang="en-GB" sz="1600" dirty="0">
                          <a:latin typeface="Open Sans Semibold"/>
                          <a:cs typeface="Open Sans Semibold"/>
                        </a:rPr>
                        <a:t>Importance</a:t>
                      </a:r>
                    </a:p>
                  </a:txBody>
                  <a:tcPr/>
                </a:tc>
                <a:tc>
                  <a:txBody>
                    <a:bodyPr/>
                    <a:lstStyle/>
                    <a:p>
                      <a:r>
                        <a:rPr lang="pl-PL" sz="1200" dirty="0">
                          <a:solidFill>
                            <a:srgbClr val="3F3F3F"/>
                          </a:solidFill>
                          <a:latin typeface="Open Sans"/>
                          <a:cs typeface="Open Sans"/>
                        </a:rPr>
                        <a:t>The importance of secure access to data – particularly medical data – is self-evident.</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5"/>
                  </a:ext>
                </a:extLst>
              </a:tr>
              <a:tr h="600255">
                <a:tc>
                  <a:txBody>
                    <a:bodyPr/>
                    <a:lstStyle/>
                    <a:p>
                      <a:r>
                        <a:rPr lang="en-GB" sz="1600" dirty="0">
                          <a:latin typeface="Open Sans Semibold"/>
                          <a:cs typeface="Open Sans Semibold"/>
                        </a:rPr>
                        <a:t>Demonstration</a:t>
                      </a:r>
                    </a:p>
                  </a:txBody>
                  <a:tcPr/>
                </a:tc>
                <a:tc>
                  <a:txBody>
                    <a:bodyPr/>
                    <a:lstStyle/>
                    <a:p>
                      <a:r>
                        <a:rPr lang="pl-PL" sz="1200" dirty="0">
                          <a:solidFill>
                            <a:srgbClr val="3F3F3F"/>
                          </a:solidFill>
                          <a:latin typeface="Open Sans"/>
                          <a:cs typeface="Open Sans"/>
                        </a:rPr>
                        <a:t>Authentication, authorization, policy management and integration with HPC security components at Cyfronet are all available for demonstration.</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6"/>
                  </a:ext>
                </a:extLst>
              </a:tr>
              <a:tr h="600255">
                <a:tc>
                  <a:txBody>
                    <a:bodyPr/>
                    <a:lstStyle/>
                    <a:p>
                      <a:r>
                        <a:rPr lang="en-GB" sz="1600" dirty="0">
                          <a:latin typeface="Open Sans Semibold"/>
                          <a:cs typeface="Open Sans Semibold"/>
                        </a:rPr>
                        <a:t>Plans</a:t>
                      </a:r>
                    </a:p>
                  </a:txBody>
                  <a:tcPr/>
                </a:tc>
                <a:tc>
                  <a:txBody>
                    <a:bodyPr/>
                    <a:lstStyle/>
                    <a:p>
                      <a:r>
                        <a:rPr lang="pl-PL" sz="1200" dirty="0">
                          <a:solidFill>
                            <a:srgbClr val="3F3F3F"/>
                          </a:solidFill>
                          <a:latin typeface="Open Sans"/>
                          <a:cs typeface="Open Sans"/>
                        </a:rPr>
                        <a:t>More fine-grained security policies for the EurValve File Store are contemplated, along with access trace mechanisms.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68424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293"/>
          <p:cNvSpPr txBox="1"/>
          <p:nvPr/>
        </p:nvSpPr>
        <p:spPr>
          <a:xfrm>
            <a:off x="6733442" y="3661769"/>
            <a:ext cx="4248300"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a:p>
        </p:txBody>
      </p:sp>
      <p:sp>
        <p:nvSpPr>
          <p:cNvPr id="35" name="Shape 298"/>
          <p:cNvSpPr txBox="1"/>
          <p:nvPr/>
        </p:nvSpPr>
        <p:spPr>
          <a:xfrm>
            <a:off x="4687119" y="5061945"/>
            <a:ext cx="3888432" cy="117714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err="1">
                <a:latin typeface="+mn-lt"/>
              </a:rPr>
              <a:t>IdP</a:t>
            </a:r>
            <a:r>
              <a:rPr lang="en-US" dirty="0">
                <a:latin typeface="+mn-lt"/>
              </a:rPr>
              <a:t> – Identity Provider</a:t>
            </a:r>
          </a:p>
          <a:p>
            <a:r>
              <a:rPr lang="en-US" dirty="0">
                <a:latin typeface="+mn-lt"/>
              </a:rPr>
              <a:t>PDP – Policy Decision Point</a:t>
            </a:r>
          </a:p>
          <a:p>
            <a:r>
              <a:rPr lang="pl-PL" dirty="0">
                <a:latin typeface="+mn-lt"/>
              </a:rPr>
              <a:t>JWT – JSON Web </a:t>
            </a:r>
            <a:r>
              <a:rPr lang="pl-PL" dirty="0" err="1">
                <a:latin typeface="+mn-lt"/>
              </a:rPr>
              <a:t>Token</a:t>
            </a:r>
            <a:endParaRPr lang="en-US" dirty="0">
              <a:latin typeface="+mn-lt"/>
            </a:endParaRPr>
          </a:p>
          <a:p>
            <a:r>
              <a:rPr lang="en-US" dirty="0">
                <a:latin typeface="+mn-lt"/>
              </a:rPr>
              <a:t>PEP – Policy Enforcement Point</a:t>
            </a:r>
          </a:p>
        </p:txBody>
      </p:sp>
      <p:sp>
        <p:nvSpPr>
          <p:cNvPr id="37" name="Shape 298"/>
          <p:cNvSpPr txBox="1"/>
          <p:nvPr/>
        </p:nvSpPr>
        <p:spPr>
          <a:xfrm>
            <a:off x="4650142" y="1142999"/>
            <a:ext cx="6988270" cy="380814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b="1" dirty="0">
                <a:latin typeface="+mn-lt"/>
              </a:rPr>
              <a:t>Step 1-2 (optional)</a:t>
            </a:r>
            <a:r>
              <a:rPr lang="en-US" sz="1600" dirty="0">
                <a:latin typeface="+mn-lt"/>
              </a:rPr>
              <a:t>: Users authenticate themselves with the selected identity provider (hosted by the project or </a:t>
            </a:r>
            <a:r>
              <a:rPr lang="pl-PL" sz="1600" dirty="0">
                <a:latin typeface="+mn-lt"/>
              </a:rPr>
              <a:t>an </a:t>
            </a:r>
            <a:r>
              <a:rPr lang="en-US" sz="1600" dirty="0">
                <a:latin typeface="+mn-lt"/>
              </a:rPr>
              <a:t>external trusted</a:t>
            </a:r>
            <a:r>
              <a:rPr lang="pl-PL" sz="1600" dirty="0">
                <a:latin typeface="+mn-lt"/>
              </a:rPr>
              <a:t> IdP</a:t>
            </a:r>
            <a:r>
              <a:rPr lang="en-US" sz="1600" dirty="0">
                <a:latin typeface="+mn-lt"/>
              </a:rPr>
              <a:t>) and obtain a secure token which can then be used to authenticate requests in</a:t>
            </a:r>
            <a:r>
              <a:rPr lang="pl-PL" sz="1600" dirty="0">
                <a:latin typeface="+mn-lt"/>
              </a:rPr>
              <a:t> MEE</a:t>
            </a:r>
            <a:endParaRPr lang="en-US" sz="1600" dirty="0">
              <a:latin typeface="+mn-lt"/>
            </a:endParaRPr>
          </a:p>
          <a:p>
            <a:pPr marL="285750" indent="-285750">
              <a:buFont typeface="Arial" panose="020B0604020202020204" pitchFamily="34" charset="0"/>
              <a:buChar char="•"/>
            </a:pPr>
            <a:r>
              <a:rPr lang="en-US" sz="1600" b="1" dirty="0">
                <a:latin typeface="+mn-lt"/>
              </a:rPr>
              <a:t>Step 3-4</a:t>
            </a:r>
            <a:r>
              <a:rPr lang="en-US" sz="1600" dirty="0">
                <a:latin typeface="+mn-lt"/>
              </a:rPr>
              <a:t>: User requests JWT token from the Portal, based on </a:t>
            </a:r>
            <a:r>
              <a:rPr lang="en-US" sz="1600" dirty="0" err="1">
                <a:latin typeface="+mn-lt"/>
              </a:rPr>
              <a:t>IdP</a:t>
            </a:r>
            <a:r>
              <a:rPr lang="en-US" sz="1600" dirty="0">
                <a:latin typeface="+mn-lt"/>
              </a:rPr>
              <a:t> or local authentication</a:t>
            </a:r>
          </a:p>
          <a:p>
            <a:pPr marL="285750" indent="-285750">
              <a:buFont typeface="Arial" panose="020B0604020202020204" pitchFamily="34" charset="0"/>
              <a:buChar char="•"/>
            </a:pPr>
            <a:r>
              <a:rPr lang="en-US" sz="1600" b="1" dirty="0">
                <a:latin typeface="+mn-lt"/>
              </a:rPr>
              <a:t>Step 5</a:t>
            </a:r>
            <a:r>
              <a:rPr lang="en-US" sz="1600" dirty="0">
                <a:latin typeface="+mn-lt"/>
              </a:rPr>
              <a:t> – User </a:t>
            </a:r>
            <a:r>
              <a:rPr lang="pl-PL" sz="1600" dirty="0">
                <a:latin typeface="+mn-lt"/>
              </a:rPr>
              <a:t>sends a </a:t>
            </a:r>
            <a:r>
              <a:rPr lang="en-US" sz="1600" dirty="0">
                <a:latin typeface="+mn-lt"/>
              </a:rPr>
              <a:t>request to </a:t>
            </a:r>
            <a:r>
              <a:rPr lang="pl-PL" sz="1600" dirty="0">
                <a:latin typeface="+mn-lt"/>
              </a:rPr>
              <a:t>a </a:t>
            </a:r>
            <a:r>
              <a:rPr lang="en-US" sz="1600" dirty="0">
                <a:latin typeface="+mn-lt"/>
              </a:rPr>
              <a:t>service (token attached)</a:t>
            </a:r>
          </a:p>
          <a:p>
            <a:pPr marL="285750" indent="-285750">
              <a:buFont typeface="Arial" panose="020B0604020202020204" pitchFamily="34" charset="0"/>
              <a:buChar char="•"/>
            </a:pPr>
            <a:r>
              <a:rPr lang="en-US" sz="1600" b="1" dirty="0">
                <a:latin typeface="+mn-lt"/>
              </a:rPr>
              <a:t>Step 6-7</a:t>
            </a:r>
            <a:r>
              <a:rPr lang="en-US" sz="1600" dirty="0">
                <a:latin typeface="+mn-lt"/>
              </a:rPr>
              <a:t> – Service PEP validates token and permissions against the PDP (authorization)</a:t>
            </a:r>
          </a:p>
          <a:p>
            <a:pPr marL="285750" indent="-285750">
              <a:buFont typeface="Arial" panose="020B0604020202020204" pitchFamily="34" charset="0"/>
              <a:buChar char="•"/>
            </a:pPr>
            <a:r>
              <a:rPr lang="en-US" sz="1600" b="1" dirty="0">
                <a:latin typeface="+mn-lt"/>
              </a:rPr>
              <a:t>Step 8</a:t>
            </a:r>
            <a:r>
              <a:rPr lang="en-US" sz="1600" dirty="0">
                <a:latin typeface="+mn-lt"/>
              </a:rPr>
              <a:t> – service replies with data or error (access denied)</a:t>
            </a:r>
          </a:p>
          <a:p>
            <a:pPr marL="285750" indent="-285750">
              <a:buFont typeface="Arial" panose="020B0604020202020204" pitchFamily="34" charset="0"/>
              <a:buChar char="•"/>
            </a:pPr>
            <a:endParaRPr lang="en-US" sz="1600" dirty="0">
              <a:latin typeface="+mn-lt"/>
            </a:endParaRPr>
          </a:p>
          <a:p>
            <a:r>
              <a:rPr lang="en-US" sz="1600" dirty="0">
                <a:latin typeface="+mn-lt"/>
              </a:rPr>
              <a:t>Optional interaction by the </a:t>
            </a:r>
            <a:r>
              <a:rPr lang="pl-PL" sz="1600" dirty="0">
                <a:latin typeface="+mn-lt"/>
              </a:rPr>
              <a:t>Service Owner</a:t>
            </a:r>
            <a:r>
              <a:rPr lang="en-US" sz="1600" dirty="0">
                <a:latin typeface="+mn-lt"/>
              </a:rPr>
              <a:t>:</a:t>
            </a:r>
          </a:p>
          <a:p>
            <a:pPr marL="285750" indent="-285750">
              <a:buFont typeface="Arial" panose="020B0604020202020204" pitchFamily="34" charset="0"/>
              <a:buChar char="•"/>
            </a:pPr>
            <a:r>
              <a:rPr lang="en-US" sz="1600" b="1" dirty="0">
                <a:latin typeface="+mn-lt"/>
              </a:rPr>
              <a:t>Step A-B </a:t>
            </a:r>
            <a:r>
              <a:rPr lang="en-US" sz="1600" dirty="0">
                <a:latin typeface="+mn-lt"/>
              </a:rPr>
              <a:t>– Service </a:t>
            </a:r>
            <a:r>
              <a:rPr lang="pl-PL" sz="1600" dirty="0">
                <a:latin typeface="+mn-lt"/>
              </a:rPr>
              <a:t>Owner may </a:t>
            </a:r>
            <a:r>
              <a:rPr lang="en-US" sz="1600" dirty="0">
                <a:latin typeface="+mn-lt"/>
              </a:rPr>
              <a:t>modify policies</a:t>
            </a:r>
            <a:r>
              <a:rPr lang="pl-PL" sz="1600" dirty="0">
                <a:latin typeface="+mn-lt"/>
              </a:rPr>
              <a:t> for</a:t>
            </a:r>
            <a:r>
              <a:rPr lang="en-US" sz="1600" dirty="0">
                <a:latin typeface="+mn-lt"/>
              </a:rPr>
              <a:t> the PDP via</a:t>
            </a:r>
            <a:r>
              <a:rPr lang="pl-PL" sz="1600" dirty="0">
                <a:latin typeface="+mn-lt"/>
              </a:rPr>
              <a:t>:</a:t>
            </a:r>
          </a:p>
          <a:p>
            <a:pPr marL="742950" lvl="1" indent="-285750">
              <a:buFont typeface="Arial" panose="020B0604020202020204" pitchFamily="34" charset="0"/>
              <a:buChar char="•"/>
            </a:pPr>
            <a:r>
              <a:rPr lang="en-US" sz="1600" dirty="0">
                <a:latin typeface="+mn-lt"/>
              </a:rPr>
              <a:t>the Portal GUI</a:t>
            </a:r>
            <a:r>
              <a:rPr lang="pl-PL" sz="1600" dirty="0">
                <a:latin typeface="+mn-lt"/>
              </a:rPr>
              <a:t>: </a:t>
            </a:r>
            <a:r>
              <a:rPr lang="pl-PL" sz="1600" b="1" dirty="0">
                <a:latin typeface="+mn-lt"/>
              </a:rPr>
              <a:t>global</a:t>
            </a:r>
            <a:r>
              <a:rPr lang="pl-PL" sz="1600" dirty="0">
                <a:latin typeface="+mn-lt"/>
              </a:rPr>
              <a:t> and </a:t>
            </a:r>
            <a:r>
              <a:rPr lang="pl-PL" sz="1600" b="1" dirty="0">
                <a:latin typeface="+mn-lt"/>
              </a:rPr>
              <a:t>local </a:t>
            </a:r>
            <a:r>
              <a:rPr lang="pl-PL" sz="1600" dirty="0">
                <a:latin typeface="+mn-lt"/>
              </a:rPr>
              <a:t>policies can be defined</a:t>
            </a:r>
          </a:p>
          <a:p>
            <a:pPr marL="742950" lvl="1" indent="-285750">
              <a:buFont typeface="Arial" panose="020B0604020202020204" pitchFamily="34" charset="0"/>
              <a:buChar char="•"/>
            </a:pPr>
            <a:r>
              <a:rPr lang="en-US" sz="1600" dirty="0">
                <a:latin typeface="+mn-lt"/>
              </a:rPr>
              <a:t>API</a:t>
            </a:r>
            <a:r>
              <a:rPr lang="pl-PL" sz="1600" dirty="0">
                <a:latin typeface="+mn-lt"/>
              </a:rPr>
              <a:t> (</a:t>
            </a:r>
            <a:r>
              <a:rPr lang="pl-PL" sz="1600" dirty="0" err="1">
                <a:latin typeface="+mn-lt"/>
              </a:rPr>
              <a:t>e.g</a:t>
            </a:r>
            <a:r>
              <a:rPr lang="pl-PL" sz="1600" dirty="0">
                <a:latin typeface="+mn-lt"/>
              </a:rPr>
              <a:t>. from within a Service): </a:t>
            </a:r>
            <a:r>
              <a:rPr lang="pl-PL" sz="1600" b="1" dirty="0">
                <a:latin typeface="+mn-lt"/>
              </a:rPr>
              <a:t>local policies only</a:t>
            </a:r>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14" y="1143000"/>
            <a:ext cx="3253922" cy="5096090"/>
          </a:xfrm>
          <a:prstGeom prst="rect">
            <a:avLst/>
          </a:prstGeom>
        </p:spPr>
      </p:pic>
      <p:sp>
        <p:nvSpPr>
          <p:cNvPr id="8" name="Tytuł 1"/>
          <p:cNvSpPr txBox="1">
            <a:spLocks/>
          </p:cNvSpPr>
          <p:nvPr/>
        </p:nvSpPr>
        <p:spPr bwMode="auto">
          <a:xfrm>
            <a:off x="2963862" y="0"/>
            <a:ext cx="726706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Integrated Security Framework</a:t>
            </a:r>
            <a:r>
              <a:rPr lang="pl-PL" sz="3200" dirty="0"/>
              <a:t> and its use</a:t>
            </a:r>
            <a:endParaRPr lang="en-US" sz="3200" dirty="0"/>
          </a:p>
        </p:txBody>
      </p:sp>
    </p:spTree>
    <p:extLst>
      <p:ext uri="{BB962C8B-B14F-4D97-AF65-F5344CB8AC3E}">
        <p14:creationId xmlns:p14="http://schemas.microsoft.com/office/powerpoint/2010/main" val="2740748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293"/>
          <p:cNvSpPr txBox="1"/>
          <p:nvPr/>
        </p:nvSpPr>
        <p:spPr>
          <a:xfrm>
            <a:off x="6733442" y="3661769"/>
            <a:ext cx="4248300"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a:p>
        </p:txBody>
      </p:sp>
      <p:sp>
        <p:nvSpPr>
          <p:cNvPr id="37" name="Shape 298"/>
          <p:cNvSpPr txBox="1"/>
          <p:nvPr/>
        </p:nvSpPr>
        <p:spPr>
          <a:xfrm>
            <a:off x="3716751" y="1143000"/>
            <a:ext cx="8163787" cy="509053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b="1" dirty="0">
                <a:latin typeface="+mn-lt"/>
              </a:rPr>
              <a:t>To secure </a:t>
            </a:r>
            <a:r>
              <a:rPr lang="pl-PL" sz="1800" b="1" dirty="0">
                <a:latin typeface="+mn-lt"/>
              </a:rPr>
              <a:t>a </a:t>
            </a:r>
            <a:r>
              <a:rPr lang="en-US" sz="1800" b="1" dirty="0">
                <a:latin typeface="+mn-lt"/>
              </a:rPr>
              <a:t>service its owner </a:t>
            </a:r>
            <a:r>
              <a:rPr lang="pl-PL" sz="1800" b="1" dirty="0">
                <a:latin typeface="+mn-lt"/>
              </a:rPr>
              <a:t>first </a:t>
            </a:r>
            <a:r>
              <a:rPr lang="en-US" sz="1800" b="1" dirty="0">
                <a:latin typeface="+mn-lt"/>
              </a:rPr>
              <a:t>needs to register it in the Portal/PDP</a:t>
            </a:r>
          </a:p>
          <a:p>
            <a:endParaRPr lang="en-US" sz="1800" b="1" dirty="0">
              <a:latin typeface="+mn-lt"/>
            </a:endParaRPr>
          </a:p>
          <a:p>
            <a:pPr marL="285750" indent="-285750">
              <a:buFont typeface="Arial" panose="020B0604020202020204" pitchFamily="34" charset="0"/>
              <a:buChar char="•"/>
            </a:pPr>
            <a:r>
              <a:rPr lang="en-US" sz="1800" b="1" dirty="0">
                <a:latin typeface="+mn-lt"/>
              </a:rPr>
              <a:t>Step 1-2</a:t>
            </a:r>
            <a:r>
              <a:rPr lang="en-US" sz="1800" dirty="0">
                <a:latin typeface="+mn-lt"/>
              </a:rPr>
              <a:t>: Service Owner logs into the Portal</a:t>
            </a:r>
            <a:r>
              <a:rPr lang="pl-PL" sz="1800" dirty="0">
                <a:latin typeface="+mn-lt"/>
              </a:rPr>
              <a:t>,</a:t>
            </a:r>
            <a:r>
              <a:rPr lang="en-US" sz="1800" dirty="0">
                <a:latin typeface="+mn-lt"/>
              </a:rPr>
              <a:t> create</a:t>
            </a:r>
            <a:r>
              <a:rPr lang="pl-PL" sz="1800" dirty="0">
                <a:latin typeface="+mn-lt"/>
              </a:rPr>
              <a:t>s the </a:t>
            </a:r>
            <a:r>
              <a:rPr lang="en-US" sz="1800" dirty="0">
                <a:latin typeface="+mn-lt"/>
              </a:rPr>
              <a:t>Service and </a:t>
            </a:r>
            <a:r>
              <a:rPr lang="pl-PL" sz="1800" dirty="0">
                <a:latin typeface="+mn-lt"/>
              </a:rPr>
              <a:t>a </a:t>
            </a:r>
            <a:r>
              <a:rPr lang="en-US" sz="1800" dirty="0">
                <a:latin typeface="+mn-lt"/>
              </a:rPr>
              <a:t>set of Global Policies</a:t>
            </a:r>
            <a:r>
              <a:rPr lang="pl-PL" sz="1800" dirty="0">
                <a:latin typeface="+mn-lt"/>
              </a:rPr>
              <a:t>,</a:t>
            </a:r>
            <a:r>
              <a:rPr lang="en-US" sz="1800" dirty="0">
                <a:latin typeface="+mn-lt"/>
              </a:rPr>
              <a:t> and </a:t>
            </a:r>
            <a:r>
              <a:rPr lang="pl-PL" sz="1800" dirty="0">
                <a:latin typeface="+mn-lt"/>
              </a:rPr>
              <a:t>obtains a </a:t>
            </a:r>
            <a:r>
              <a:rPr lang="en-US" sz="1800" dirty="0">
                <a:latin typeface="+mn-lt"/>
              </a:rPr>
              <a:t>Service Token</a:t>
            </a:r>
          </a:p>
          <a:p>
            <a:pPr marL="285750" indent="-285750">
              <a:buFont typeface="Arial" panose="020B0604020202020204" pitchFamily="34" charset="0"/>
              <a:buChar char="•"/>
            </a:pPr>
            <a:r>
              <a:rPr lang="en-US" sz="1800" b="1" dirty="0">
                <a:latin typeface="+mn-lt"/>
              </a:rPr>
              <a:t>Step 3</a:t>
            </a:r>
            <a:r>
              <a:rPr lang="en-US" sz="1800" dirty="0">
                <a:latin typeface="+mn-lt"/>
              </a:rPr>
              <a:t>: Service Owner configures </a:t>
            </a:r>
            <a:r>
              <a:rPr lang="pl-PL" sz="1800" dirty="0">
                <a:latin typeface="+mn-lt"/>
              </a:rPr>
              <a:t>the</a:t>
            </a:r>
            <a:r>
              <a:rPr lang="en-US" sz="1800" dirty="0">
                <a:latin typeface="+mn-lt"/>
              </a:rPr>
              <a:t> Service PEP to interact with the PDP (incl. setting the service token).</a:t>
            </a:r>
          </a:p>
          <a:p>
            <a:pPr marL="285750" indent="-285750">
              <a:buFont typeface="Arial" panose="020B0604020202020204" pitchFamily="34" charset="0"/>
              <a:buChar char="•"/>
            </a:pPr>
            <a:endParaRPr lang="en-US" sz="1800" dirty="0">
              <a:latin typeface="+mn-lt"/>
            </a:endParaRPr>
          </a:p>
          <a:p>
            <a:r>
              <a:rPr lang="pl-PL" sz="1800" dirty="0">
                <a:latin typeface="+mn-lt"/>
              </a:rPr>
              <a:t>A standard </a:t>
            </a:r>
            <a:r>
              <a:rPr lang="en-US" sz="1800" dirty="0">
                <a:latin typeface="+mn-lt"/>
              </a:rPr>
              <a:t>PEP for Web-based Services is provided by the </a:t>
            </a:r>
            <a:r>
              <a:rPr lang="pl-PL" sz="1800" dirty="0">
                <a:latin typeface="+mn-lt"/>
              </a:rPr>
              <a:t>Cyfronet team</a:t>
            </a:r>
            <a:r>
              <a:rPr lang="en-US" sz="1800" dirty="0">
                <a:latin typeface="+mn-lt"/>
              </a:rPr>
              <a:t>. </a:t>
            </a:r>
          </a:p>
          <a:p>
            <a:r>
              <a:rPr lang="en-US" sz="1800" dirty="0">
                <a:latin typeface="+mn-lt"/>
              </a:rPr>
              <a:t>Custom PEP</a:t>
            </a:r>
            <a:r>
              <a:rPr lang="pl-PL" sz="1800" dirty="0">
                <a:latin typeface="+mn-lt"/>
              </a:rPr>
              <a:t>s</a:t>
            </a:r>
            <a:r>
              <a:rPr lang="en-US" sz="1800" dirty="0">
                <a:latin typeface="+mn-lt"/>
              </a:rPr>
              <a:t> may be developed using </a:t>
            </a:r>
            <a:r>
              <a:rPr lang="pl-PL" sz="1800" dirty="0">
                <a:latin typeface="+mn-lt"/>
              </a:rPr>
              <a:t>the </a:t>
            </a:r>
            <a:r>
              <a:rPr lang="en-US" sz="1800" dirty="0">
                <a:latin typeface="+mn-lt"/>
              </a:rPr>
              <a:t>provided API.</a:t>
            </a:r>
          </a:p>
          <a:p>
            <a:endParaRPr lang="en-US" sz="1800" dirty="0">
              <a:latin typeface="+mn-lt"/>
            </a:endParaRPr>
          </a:p>
          <a:p>
            <a:endParaRPr lang="en-US" sz="1800" dirty="0">
              <a:latin typeface="+mn-lt"/>
            </a:endParaRPr>
          </a:p>
          <a:p>
            <a:r>
              <a:rPr lang="en-US" sz="1800" dirty="0">
                <a:latin typeface="+mn-lt"/>
              </a:rPr>
              <a:t>The Service may use its token to:</a:t>
            </a:r>
          </a:p>
          <a:p>
            <a:pPr marL="285750" indent="-285750">
              <a:buFont typeface="Arial" panose="020B0604020202020204" pitchFamily="34" charset="0"/>
              <a:buChar char="•"/>
            </a:pPr>
            <a:r>
              <a:rPr lang="pl-PL" sz="1800" dirty="0">
                <a:latin typeface="+mn-lt"/>
              </a:rPr>
              <a:t>query </a:t>
            </a:r>
            <a:r>
              <a:rPr lang="en-US" sz="1800" dirty="0">
                <a:latin typeface="+mn-lt"/>
              </a:rPr>
              <a:t>the PDP for user access </a:t>
            </a:r>
          </a:p>
          <a:p>
            <a:pPr marL="285750" indent="-285750">
              <a:buFont typeface="Arial" panose="020B0604020202020204" pitchFamily="34" charset="0"/>
              <a:buChar char="•"/>
            </a:pPr>
            <a:r>
              <a:rPr lang="pl-PL" sz="1800" dirty="0">
                <a:latin typeface="+mn-lt"/>
              </a:rPr>
              <a:t>modify </a:t>
            </a:r>
            <a:r>
              <a:rPr lang="en-US" sz="1800" dirty="0">
                <a:latin typeface="+mn-lt"/>
              </a:rPr>
              <a:t>Local Policies for fine</a:t>
            </a:r>
            <a:r>
              <a:rPr lang="pl-PL" sz="1800" dirty="0">
                <a:latin typeface="+mn-lt"/>
              </a:rPr>
              <a:t>-</a:t>
            </a:r>
            <a:r>
              <a:rPr lang="en-US" sz="1800" dirty="0">
                <a:latin typeface="+mn-lt"/>
              </a:rPr>
              <a:t>grain</a:t>
            </a:r>
            <a:r>
              <a:rPr lang="pl-PL" sz="1800" dirty="0">
                <a:latin typeface="+mn-lt"/>
              </a:rPr>
              <a:t>ed</a:t>
            </a:r>
            <a:r>
              <a:rPr lang="en-US" sz="1800" dirty="0">
                <a:latin typeface="+mn-lt"/>
              </a:rPr>
              <a:t> access to the Service</a:t>
            </a:r>
          </a:p>
          <a:p>
            <a:pPr marL="285750" indent="-285750">
              <a:buFont typeface="Arial" panose="020B0604020202020204" pitchFamily="34" charset="0"/>
              <a:buChar char="•"/>
            </a:pPr>
            <a:endParaRPr lang="en-US" sz="1800" dirty="0">
              <a:latin typeface="+mn-lt"/>
            </a:endParaRPr>
          </a:p>
          <a:p>
            <a:endParaRPr lang="en-US" sz="1800" dirty="0">
              <a:latin typeface="+mn-lt"/>
            </a:endParaRPr>
          </a:p>
        </p:txBody>
      </p:sp>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88" y="1143000"/>
            <a:ext cx="2559964" cy="4762344"/>
          </a:xfrm>
          <a:prstGeom prst="rect">
            <a:avLst/>
          </a:prstGeom>
        </p:spPr>
      </p:pic>
      <p:sp>
        <p:nvSpPr>
          <p:cNvPr id="8"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err="1"/>
              <a:t>Registration</a:t>
            </a:r>
            <a:r>
              <a:rPr lang="pl-PL" sz="3200" dirty="0"/>
              <a:t> of a n</a:t>
            </a:r>
            <a:r>
              <a:rPr lang="en-US" sz="3200" dirty="0" err="1"/>
              <a:t>ew</a:t>
            </a:r>
            <a:r>
              <a:rPr lang="en-US" sz="3200" dirty="0"/>
              <a:t> </a:t>
            </a:r>
            <a:r>
              <a:rPr lang="pl-PL" sz="3200" dirty="0"/>
              <a:t>s</a:t>
            </a:r>
            <a:r>
              <a:rPr lang="en-US" sz="3200" dirty="0" err="1"/>
              <a:t>ervice</a:t>
            </a:r>
            <a:endParaRPr lang="en-US" sz="3200" dirty="0"/>
          </a:p>
        </p:txBody>
      </p:sp>
    </p:spTree>
    <p:extLst>
      <p:ext uri="{BB962C8B-B14F-4D97-AF65-F5344CB8AC3E}">
        <p14:creationId xmlns:p14="http://schemas.microsoft.com/office/powerpoint/2010/main" val="349707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65127"/>
            <a:ext cx="4624754" cy="698743"/>
          </a:xfrm>
        </p:spPr>
        <p:txBody>
          <a:bodyPr/>
          <a:lstStyle/>
          <a:p>
            <a:r>
              <a:rPr lang="en-GB" dirty="0">
                <a:solidFill>
                  <a:schemeClr val="tx2"/>
                </a:solidFill>
              </a:rPr>
              <a:t>WP2 </a:t>
            </a:r>
            <a:r>
              <a:rPr lang="en-GB" dirty="0">
                <a:solidFill>
                  <a:srgbClr val="3F3F3F"/>
                </a:solidFill>
              </a:rPr>
              <a:t>Summary</a:t>
            </a:r>
          </a:p>
        </p:txBody>
      </p:sp>
      <p:sp>
        <p:nvSpPr>
          <p:cNvPr id="3" name="Content Placeholder 2"/>
          <p:cNvSpPr>
            <a:spLocks noGrp="1"/>
          </p:cNvSpPr>
          <p:nvPr>
            <p:ph idx="1"/>
          </p:nvPr>
        </p:nvSpPr>
        <p:spPr>
          <a:xfrm>
            <a:off x="439947" y="1371600"/>
            <a:ext cx="10913853" cy="4805363"/>
          </a:xfrm>
        </p:spPr>
        <p:txBody>
          <a:bodyPr>
            <a:normAutofit fontScale="70000" lnSpcReduction="20000"/>
          </a:bodyPr>
          <a:lstStyle/>
          <a:p>
            <a:r>
              <a:rPr lang="en-GB" dirty="0">
                <a:solidFill>
                  <a:srgbClr val="3F3F3F"/>
                </a:solidFill>
              </a:rPr>
              <a:t>WP Purpose</a:t>
            </a:r>
          </a:p>
          <a:p>
            <a:pPr lvl="1" algn="just"/>
            <a:r>
              <a:rPr lang="en-US" dirty="0"/>
              <a:t>WP2 elaborate</a:t>
            </a:r>
            <a:r>
              <a:rPr lang="pl-PL" dirty="0"/>
              <a:t>s</a:t>
            </a:r>
            <a:r>
              <a:rPr lang="en-US" dirty="0"/>
              <a:t> and operate</a:t>
            </a:r>
            <a:r>
              <a:rPr lang="pl-PL" dirty="0"/>
              <a:t>s</a:t>
            </a:r>
            <a:r>
              <a:rPr lang="en-US" dirty="0"/>
              <a:t> a flexible, easy to use environment for the development, deployment and execution</a:t>
            </a:r>
            <a:r>
              <a:rPr lang="pl-PL" dirty="0"/>
              <a:t> </a:t>
            </a:r>
            <a:r>
              <a:rPr lang="en-US" dirty="0"/>
              <a:t>of large scale simulations, required for learning process development and for sensitivity analyses (a ‘Model Execution</a:t>
            </a:r>
            <a:r>
              <a:rPr lang="pl-PL" dirty="0"/>
              <a:t> </a:t>
            </a:r>
            <a:r>
              <a:rPr lang="en-US" dirty="0"/>
              <a:t>Environment’)</a:t>
            </a:r>
            <a:r>
              <a:rPr lang="pl-PL" dirty="0"/>
              <a:t>.</a:t>
            </a:r>
            <a:endParaRPr lang="en-GB" dirty="0"/>
          </a:p>
          <a:p>
            <a:r>
              <a:rPr lang="en-GB" dirty="0">
                <a:solidFill>
                  <a:srgbClr val="3F3F3F"/>
                </a:solidFill>
              </a:rPr>
              <a:t>Main Events</a:t>
            </a:r>
          </a:p>
          <a:p>
            <a:pPr lvl="1"/>
            <a:r>
              <a:rPr lang="pl-PL" dirty="0"/>
              <a:t>WP2 is expected to complete its specification phase by Project Month 6 and begin gathering data by Project Month 9. The candidate release of WP2 tools is expected by Project Month 30.</a:t>
            </a:r>
            <a:endParaRPr lang="en-GB" dirty="0"/>
          </a:p>
          <a:p>
            <a:r>
              <a:rPr lang="en-GB" dirty="0">
                <a:solidFill>
                  <a:srgbClr val="3F3F3F"/>
                </a:solidFill>
              </a:rPr>
              <a:t>Main Events in this period</a:t>
            </a:r>
          </a:p>
          <a:p>
            <a:pPr lvl="1"/>
            <a:r>
              <a:rPr lang="pl-PL" dirty="0"/>
              <a:t>An advanced prototype of the Model Execution Environment (v 0.7.0) has been completed and is ready to process patient pipelines, as demonstrated during the review meeting.</a:t>
            </a:r>
            <a:endParaRPr lang="en-GB" dirty="0"/>
          </a:p>
          <a:p>
            <a:r>
              <a:rPr lang="en-GB" dirty="0">
                <a:solidFill>
                  <a:srgbClr val="3F3F3F"/>
                </a:solidFill>
              </a:rPr>
              <a:t>Completed Objectives</a:t>
            </a:r>
          </a:p>
          <a:p>
            <a:pPr lvl="1"/>
            <a:r>
              <a:rPr lang="pl-PL" dirty="0"/>
              <a:t>Users of the MEE are able to browse data, run patient pipelines and visualize results at each step of the process. A security system is in place and a selection of data processing tools is available.</a:t>
            </a:r>
          </a:p>
          <a:p>
            <a:pPr lvl="1"/>
            <a:r>
              <a:rPr lang="pl-PL" dirty="0"/>
              <a:t>The MEE has been integrated with the high performance computing infrastructure at ACC Cyfronet AGH, enabling tasks to be run on the Prometheus supercomputer.</a:t>
            </a:r>
            <a:endParaRPr lang="en-GB" dirty="0"/>
          </a:p>
          <a:p>
            <a:r>
              <a:rPr lang="en-GB" dirty="0">
                <a:solidFill>
                  <a:srgbClr val="3F3F3F"/>
                </a:solidFill>
              </a:rPr>
              <a:t>Challenges and Solutions</a:t>
            </a:r>
          </a:p>
          <a:p>
            <a:pPr lvl="1"/>
            <a:r>
              <a:rPr lang="pl-PL" dirty="0"/>
              <a:t>The main goal, i.e. being able to run a simulation for an input data set, has been completed, and the MEE provides full-fledged functionality in this regard.</a:t>
            </a:r>
          </a:p>
          <a:p>
            <a:pPr lvl="1"/>
            <a:r>
              <a:rPr lang="pl-PL" dirty="0"/>
              <a:t>Additional data manipulation tools and presentation options are being integrated.</a:t>
            </a:r>
            <a:endParaRPr lang="en-GB" dirty="0"/>
          </a:p>
        </p:txBody>
      </p:sp>
    </p:spTree>
    <p:extLst>
      <p:ext uri="{BB962C8B-B14F-4D97-AF65-F5344CB8AC3E}">
        <p14:creationId xmlns:p14="http://schemas.microsoft.com/office/powerpoint/2010/main" val="42985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45688" y="5664518"/>
            <a:ext cx="1156381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dirty="0"/>
              <a:t>Access policies are attached to different nodes according to user sharing </a:t>
            </a:r>
            <a:r>
              <a:rPr lang="pl-PL" dirty="0" err="1"/>
              <a:t>policies</a:t>
            </a:r>
            <a:r>
              <a:rPr lang="en-US" dirty="0"/>
              <a:t>. Private spaces can be created for individual users and groups.</a:t>
            </a:r>
            <a:endParaRPr lang="en-US" dirty="0">
              <a:cs typeface="Arial" pitchFamily="34" charset="0"/>
            </a:endParaRPr>
          </a:p>
        </p:txBody>
      </p:sp>
      <p:pic>
        <p:nvPicPr>
          <p:cNvPr id="6" name="Obraz 5"/>
          <p:cNvPicPr/>
          <p:nvPr/>
        </p:nvPicPr>
        <p:blipFill>
          <a:blip r:embed="rId2">
            <a:extLst>
              <a:ext uri="{28A0092B-C50C-407E-A947-70E740481C1C}">
                <a14:useLocalDpi xmlns:a14="http://schemas.microsoft.com/office/drawing/2010/main" val="0"/>
              </a:ext>
            </a:extLst>
          </a:blip>
          <a:stretch>
            <a:fillRect/>
          </a:stretch>
        </p:blipFill>
        <p:spPr>
          <a:xfrm>
            <a:off x="3216529" y="1281330"/>
            <a:ext cx="5092618" cy="4086786"/>
          </a:xfrm>
          <a:prstGeom prst="rect">
            <a:avLst/>
          </a:prstGeom>
        </p:spPr>
      </p:pic>
      <p:sp>
        <p:nvSpPr>
          <p:cNvPr id="5"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File Store - multi policy approach</a:t>
            </a:r>
          </a:p>
        </p:txBody>
      </p:sp>
    </p:spTree>
    <p:extLst>
      <p:ext uri="{BB962C8B-B14F-4D97-AF65-F5344CB8AC3E}">
        <p14:creationId xmlns:p14="http://schemas.microsoft.com/office/powerpoint/2010/main" val="1063323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977" y="365127"/>
            <a:ext cx="7891373" cy="746124"/>
          </a:xfrm>
        </p:spPr>
        <p:txBody>
          <a:bodyPr>
            <a:noAutofit/>
          </a:bodyPr>
          <a:lstStyle/>
          <a:p>
            <a:r>
              <a:rPr lang="en-GB" sz="2800" dirty="0">
                <a:solidFill>
                  <a:schemeClr val="tx2"/>
                </a:solidFill>
              </a:rPr>
              <a:t>WP2</a:t>
            </a:r>
            <a:r>
              <a:rPr lang="en-GB" sz="2800" dirty="0">
                <a:solidFill>
                  <a:srgbClr val="C0392B"/>
                </a:solidFill>
              </a:rPr>
              <a:t> </a:t>
            </a:r>
            <a:r>
              <a:rPr lang="en-GB" sz="2800" dirty="0">
                <a:solidFill>
                  <a:srgbClr val="3F3F3F"/>
                </a:solidFill>
              </a:rPr>
              <a:t>T</a:t>
            </a:r>
            <a:r>
              <a:rPr lang="pl-PL" sz="2800" dirty="0">
                <a:solidFill>
                  <a:srgbClr val="3F3F3F"/>
                </a:solidFill>
              </a:rPr>
              <a:t>2.4 Real-time multiscale visualization</a:t>
            </a:r>
            <a:endParaRPr lang="en-GB" sz="2800" dirty="0"/>
          </a:p>
        </p:txBody>
      </p:sp>
      <p:graphicFrame>
        <p:nvGraphicFramePr>
          <p:cNvPr id="7" name="Table 6"/>
          <p:cNvGraphicFramePr>
            <a:graphicFrameLocks noGrp="1"/>
          </p:cNvGraphicFramePr>
          <p:nvPr>
            <p:extLst>
              <p:ext uri="{D42A27DB-BD31-4B8C-83A1-F6EECF244321}">
                <p14:modId xmlns:p14="http://schemas.microsoft.com/office/powerpoint/2010/main" val="996535094"/>
              </p:ext>
            </p:extLst>
          </p:nvPr>
        </p:nvGraphicFramePr>
        <p:xfrm>
          <a:off x="897147" y="1348596"/>
          <a:ext cx="9693215" cy="4802040"/>
        </p:xfrm>
        <a:graphic>
          <a:graphicData uri="http://schemas.openxmlformats.org/drawingml/2006/table">
            <a:tbl>
              <a:tblPr firstRow="1" bandRow="1">
                <a:tableStyleId>{9DCAF9ED-07DC-4A11-8D7F-57B35C25682E}</a:tableStyleId>
              </a:tblPr>
              <a:tblGrid>
                <a:gridCol w="1974544">
                  <a:extLst>
                    <a:ext uri="{9D8B030D-6E8A-4147-A177-3AD203B41FA5}">
                      <a16:colId xmlns:a16="http://schemas.microsoft.com/office/drawing/2014/main" xmlns="" val="20000"/>
                    </a:ext>
                  </a:extLst>
                </a:gridCol>
                <a:gridCol w="7718671">
                  <a:extLst>
                    <a:ext uri="{9D8B030D-6E8A-4147-A177-3AD203B41FA5}">
                      <a16:colId xmlns:a16="http://schemas.microsoft.com/office/drawing/2014/main" xmlns="" val="20001"/>
                    </a:ext>
                  </a:extLst>
                </a:gridCol>
              </a:tblGrid>
              <a:tr h="600255">
                <a:tc>
                  <a:txBody>
                    <a:bodyPr/>
                    <a:lstStyle/>
                    <a:p>
                      <a:endParaRPr lang="en-GB" dirty="0">
                        <a:latin typeface="Open Sans Semibold"/>
                        <a:cs typeface="Open Sans Semibold"/>
                      </a:endParaRPr>
                    </a:p>
                  </a:txBody>
                  <a:tcPr>
                    <a:solidFill>
                      <a:srgbClr val="C0392B"/>
                    </a:solidFill>
                  </a:tcPr>
                </a:tc>
                <a:tc>
                  <a:txBody>
                    <a:bodyPr/>
                    <a:lstStyle/>
                    <a:p>
                      <a:r>
                        <a:rPr lang="pl-PL" sz="1600" dirty="0">
                          <a:latin typeface="Open Sans Semibold"/>
                          <a:cs typeface="Open Sans Semibold"/>
                        </a:rPr>
                        <a:t>T2.4 Real-time multiscale visualization</a:t>
                      </a:r>
                      <a:endParaRPr lang="en-GB" sz="1600" b="0" dirty="0">
                        <a:latin typeface="Open Sans Semibold"/>
                        <a:cs typeface="Open Sans Semibold"/>
                      </a:endParaRPr>
                    </a:p>
                  </a:txBody>
                  <a:tcPr>
                    <a:solidFill>
                      <a:srgbClr val="C0392B"/>
                    </a:solidFill>
                  </a:tcPr>
                </a:tc>
                <a:extLst>
                  <a:ext uri="{0D108BD9-81ED-4DB2-BD59-A6C34878D82A}">
                    <a16:rowId xmlns:a16="http://schemas.microsoft.com/office/drawing/2014/main" xmlns="" val="10000"/>
                  </a:ext>
                </a:extLst>
              </a:tr>
              <a:tr h="600255">
                <a:tc>
                  <a:txBody>
                    <a:bodyPr/>
                    <a:lstStyle/>
                    <a:p>
                      <a:r>
                        <a:rPr lang="en-GB" sz="1600" dirty="0">
                          <a:latin typeface="Open Sans Semibold"/>
                          <a:cs typeface="Open Sans Semibold"/>
                        </a:rPr>
                        <a:t>Achievement</a:t>
                      </a:r>
                    </a:p>
                  </a:txBody>
                  <a:tcPr/>
                </a:tc>
                <a:tc>
                  <a:txBody>
                    <a:bodyPr/>
                    <a:lstStyle/>
                    <a:p>
                      <a:r>
                        <a:rPr lang="pl-PL" sz="1200" dirty="0">
                          <a:solidFill>
                            <a:srgbClr val="3F3F3F"/>
                          </a:solidFill>
                          <a:latin typeface="Open Sans"/>
                          <a:cs typeface="Open Sans"/>
                        </a:rPr>
                        <a:t>A Web-based visualization feature has been built into the MEE, enabling the output of simulation pipelines to be directly visualized and compared.</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1"/>
                  </a:ext>
                </a:extLst>
              </a:tr>
              <a:tr h="600255">
                <a:tc>
                  <a:txBody>
                    <a:bodyPr/>
                    <a:lstStyle/>
                    <a:p>
                      <a:r>
                        <a:rPr lang="en-GB" sz="1600" dirty="0">
                          <a:latin typeface="Open Sans Semibold"/>
                          <a:cs typeface="Open Sans Semibold"/>
                        </a:rPr>
                        <a:t>Context</a:t>
                      </a:r>
                    </a:p>
                  </a:txBody>
                  <a:tcPr/>
                </a:tc>
                <a:tc>
                  <a:txBody>
                    <a:bodyPr/>
                    <a:lstStyle/>
                    <a:p>
                      <a:r>
                        <a:rPr lang="pl-PL" sz="1200" dirty="0">
                          <a:solidFill>
                            <a:srgbClr val="3F3F3F"/>
                          </a:solidFill>
                          <a:latin typeface="Open Sans"/>
                          <a:cs typeface="Open Sans"/>
                        </a:rPr>
                        <a:t>This is an add-on feature which augments simulation pipelines provided by the MEE.</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2"/>
                  </a:ext>
                </a:extLst>
              </a:tr>
              <a:tr h="600255">
                <a:tc>
                  <a:txBody>
                    <a:bodyPr/>
                    <a:lstStyle/>
                    <a:p>
                      <a:r>
                        <a:rPr lang="en-GB" sz="1600" dirty="0">
                          <a:latin typeface="Open Sans Semibold"/>
                          <a:cs typeface="Open Sans Semibold"/>
                        </a:rPr>
                        <a:t>Location</a:t>
                      </a:r>
                    </a:p>
                  </a:txBody>
                  <a:tcPr/>
                </a:tc>
                <a:tc>
                  <a:txBody>
                    <a:bodyPr/>
                    <a:lstStyle/>
                    <a:p>
                      <a:r>
                        <a:rPr lang="pl-PL" sz="1200" dirty="0">
                          <a:solidFill>
                            <a:srgbClr val="3F3F3F"/>
                          </a:solidFill>
                          <a:latin typeface="Open Sans"/>
                          <a:cs typeface="Open Sans"/>
                        </a:rPr>
                        <a:t>This task is led by Cyfronet with contributions from STHFT.</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3"/>
                  </a:ext>
                </a:extLst>
              </a:tr>
              <a:tr h="600255">
                <a:tc>
                  <a:txBody>
                    <a:bodyPr/>
                    <a:lstStyle/>
                    <a:p>
                      <a:r>
                        <a:rPr lang="en-GB" sz="1600" dirty="0">
                          <a:latin typeface="Open Sans Semibold"/>
                          <a:cs typeface="Open Sans Semibold"/>
                        </a:rPr>
                        <a:t>Dependencies</a:t>
                      </a:r>
                    </a:p>
                  </a:txBody>
                  <a:tcPr/>
                </a:tc>
                <a:tc>
                  <a:txBody>
                    <a:bodyPr/>
                    <a:lstStyle/>
                    <a:p>
                      <a:r>
                        <a:rPr lang="pl-PL" sz="1200" dirty="0">
                          <a:solidFill>
                            <a:srgbClr val="3F3F3F"/>
                          </a:solidFill>
                          <a:latin typeface="Open Sans"/>
                          <a:cs typeface="Open Sans"/>
                        </a:rPr>
                        <a:t>Visualization tools depend on integration with data storage components (particularly the EurValve File Store) and on integration with EurValve security mechanisms.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4"/>
                  </a:ext>
                </a:extLst>
              </a:tr>
              <a:tr h="600255">
                <a:tc>
                  <a:txBody>
                    <a:bodyPr/>
                    <a:lstStyle/>
                    <a:p>
                      <a:r>
                        <a:rPr lang="en-GB" sz="1600" dirty="0">
                          <a:latin typeface="Open Sans Semibold"/>
                          <a:cs typeface="Open Sans Semibold"/>
                        </a:rPr>
                        <a:t>Importance</a:t>
                      </a:r>
                    </a:p>
                  </a:txBody>
                  <a:tcPr/>
                </a:tc>
                <a:tc>
                  <a:txBody>
                    <a:bodyPr/>
                    <a:lstStyle/>
                    <a:p>
                      <a:r>
                        <a:rPr lang="pl-PL" sz="1200" dirty="0">
                          <a:solidFill>
                            <a:srgbClr val="3F3F3F"/>
                          </a:solidFill>
                          <a:latin typeface="Open Sans"/>
                          <a:cs typeface="Open Sans"/>
                        </a:rPr>
                        <a:t>Being able to directly visualize the output of simulations is a useful feature for platform users.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5"/>
                  </a:ext>
                </a:extLst>
              </a:tr>
              <a:tr h="600255">
                <a:tc>
                  <a:txBody>
                    <a:bodyPr/>
                    <a:lstStyle/>
                    <a:p>
                      <a:r>
                        <a:rPr lang="en-GB" sz="1600" dirty="0">
                          <a:latin typeface="Open Sans Semibold"/>
                          <a:cs typeface="Open Sans Semibold"/>
                        </a:rPr>
                        <a:t>Demonstration</a:t>
                      </a:r>
                    </a:p>
                  </a:txBody>
                  <a:tcPr/>
                </a:tc>
                <a:tc>
                  <a:txBody>
                    <a:bodyPr/>
                    <a:lstStyle/>
                    <a:p>
                      <a:r>
                        <a:rPr lang="pl-PL" sz="1200" dirty="0">
                          <a:solidFill>
                            <a:srgbClr val="3F3F3F"/>
                          </a:solidFill>
                          <a:latin typeface="Open Sans"/>
                          <a:cs typeface="Open Sans"/>
                        </a:rPr>
                        <a:t>Visualization plugins for various types of data elements are available for use.</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6"/>
                  </a:ext>
                </a:extLst>
              </a:tr>
              <a:tr h="600255">
                <a:tc>
                  <a:txBody>
                    <a:bodyPr/>
                    <a:lstStyle/>
                    <a:p>
                      <a:r>
                        <a:rPr lang="en-GB" sz="1600" dirty="0">
                          <a:latin typeface="Open Sans Semibold"/>
                          <a:cs typeface="Open Sans Semibold"/>
                        </a:rPr>
                        <a:t>Plans</a:t>
                      </a:r>
                    </a:p>
                  </a:txBody>
                  <a:tcPr/>
                </a:tc>
                <a:tc>
                  <a:txBody>
                    <a:bodyPr/>
                    <a:lstStyle/>
                    <a:p>
                      <a:r>
                        <a:rPr lang="pl-PL" sz="1200" dirty="0">
                          <a:solidFill>
                            <a:srgbClr val="3F3F3F"/>
                          </a:solidFill>
                          <a:latin typeface="Open Sans"/>
                          <a:cs typeface="Open Sans"/>
                        </a:rPr>
                        <a:t>More visualization options for popular medical imaging formats, as required by MEE users.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95070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2"/>
          <p:cNvSpPr txBox="1">
            <a:spLocks/>
          </p:cNvSpPr>
          <p:nvPr/>
        </p:nvSpPr>
        <p:spPr bwMode="auto">
          <a:xfrm>
            <a:off x="396815" y="1196753"/>
            <a:ext cx="10852030" cy="508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spcAft>
                <a:spcPts val="0"/>
              </a:spcAft>
              <a:buNone/>
            </a:pPr>
            <a:endParaRPr lang="pl-PL" sz="2000" dirty="0">
              <a:latin typeface="+mj-lt"/>
              <a:ea typeface="Times New Roman"/>
            </a:endParaRPr>
          </a:p>
          <a:p>
            <a:pPr algn="just">
              <a:spcBef>
                <a:spcPts val="0"/>
              </a:spcBef>
              <a:spcAft>
                <a:spcPts val="0"/>
              </a:spcAft>
            </a:pPr>
            <a:r>
              <a:rPr lang="pl-PL" sz="2000" dirty="0">
                <a:latin typeface="+mj-lt"/>
                <a:ea typeface="Times New Roman"/>
              </a:rPr>
              <a:t>The </a:t>
            </a:r>
            <a:r>
              <a:rPr lang="en-US" sz="2000" dirty="0">
                <a:latin typeface="+mj-lt"/>
                <a:ea typeface="Times New Roman"/>
              </a:rPr>
              <a:t>File Store component </a:t>
            </a:r>
            <a:r>
              <a:rPr lang="pl-PL" sz="2000" dirty="0">
                <a:latin typeface="+mj-lt"/>
                <a:ea typeface="Times New Roman"/>
              </a:rPr>
              <a:t>has been</a:t>
            </a:r>
            <a:r>
              <a:rPr lang="en-US" sz="2000" dirty="0">
                <a:latin typeface="+mj-lt"/>
                <a:ea typeface="Times New Roman"/>
              </a:rPr>
              <a:t> extended with a Data Extractor Registry with code defining how to extract relevant visualization data from a given file</a:t>
            </a:r>
          </a:p>
          <a:p>
            <a:pPr lvl="1" algn="just">
              <a:spcBef>
                <a:spcPts val="0"/>
              </a:spcBef>
              <a:spcAft>
                <a:spcPts val="0"/>
              </a:spcAft>
            </a:pPr>
            <a:r>
              <a:rPr lang="en-US" sz="1600" dirty="0">
                <a:latin typeface="+mj-lt"/>
                <a:ea typeface="Times New Roman"/>
              </a:rPr>
              <a:t>Data Extractors can be associated with given file extensions, particular folders and viewers</a:t>
            </a:r>
          </a:p>
          <a:p>
            <a:pPr algn="just">
              <a:spcBef>
                <a:spcPts val="0"/>
              </a:spcBef>
              <a:spcAft>
                <a:spcPts val="0"/>
              </a:spcAft>
            </a:pPr>
            <a:r>
              <a:rPr lang="pl-PL" sz="2000" dirty="0">
                <a:latin typeface="+mj-lt"/>
                <a:ea typeface="Times New Roman"/>
              </a:rPr>
              <a:t>The web-based </a:t>
            </a:r>
            <a:r>
              <a:rPr lang="en-US" sz="2000" dirty="0">
                <a:latin typeface="+mj-lt"/>
                <a:ea typeface="Times New Roman"/>
              </a:rPr>
              <a:t>File Store Browser uses registered extractors to fetch visualization data and initialize dedicated viewers if </a:t>
            </a:r>
            <a:r>
              <a:rPr lang="pl-PL" sz="2000" dirty="0">
                <a:latin typeface="+mj-lt"/>
                <a:ea typeface="Times New Roman"/>
              </a:rPr>
              <a:t>given </a:t>
            </a:r>
            <a:r>
              <a:rPr lang="en-US" sz="2000" dirty="0">
                <a:latin typeface="+mj-lt"/>
                <a:ea typeface="Times New Roman"/>
              </a:rPr>
              <a:t>file</a:t>
            </a:r>
            <a:r>
              <a:rPr lang="pl-PL" sz="2000" dirty="0">
                <a:latin typeface="+mj-lt"/>
                <a:ea typeface="Times New Roman"/>
              </a:rPr>
              <a:t> formats</a:t>
            </a:r>
            <a:r>
              <a:rPr lang="en-US" sz="2000" dirty="0">
                <a:latin typeface="+mj-lt"/>
                <a:ea typeface="Times New Roman"/>
              </a:rPr>
              <a:t> have been associated with any data extractors</a:t>
            </a:r>
          </a:p>
          <a:p>
            <a:pPr algn="just">
              <a:spcBef>
                <a:spcPts val="0"/>
              </a:spcBef>
              <a:spcAft>
                <a:spcPts val="0"/>
              </a:spcAft>
            </a:pPr>
            <a:r>
              <a:rPr lang="en-US" sz="2000" dirty="0">
                <a:latin typeface="+mj-lt"/>
                <a:ea typeface="Times New Roman"/>
              </a:rPr>
              <a:t>Any new data written to the File Store updates the viewers immediately</a:t>
            </a:r>
          </a:p>
        </p:txBody>
      </p:sp>
      <p:pic>
        <p:nvPicPr>
          <p:cNvPr id="2" name="Obraz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112" y="4037666"/>
            <a:ext cx="7092280" cy="1535442"/>
          </a:xfrm>
          <a:prstGeom prst="rect">
            <a:avLst/>
          </a:prstGeom>
        </p:spPr>
      </p:pic>
      <p:sp>
        <p:nvSpPr>
          <p:cNvPr id="7" name="Tytuł 1">
            <a:extLst>
              <a:ext uri="{FF2B5EF4-FFF2-40B4-BE49-F238E27FC236}">
                <a16:creationId xmlns:a16="http://schemas.microsoft.com/office/drawing/2014/main" xmlns="" id="{40DC2C7A-6E71-46A4-B39D-18155A470171}"/>
              </a:ext>
            </a:extLst>
          </p:cNvPr>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Visualization module</a:t>
            </a:r>
            <a:endParaRPr lang="en-US" sz="3200" dirty="0"/>
          </a:p>
        </p:txBody>
      </p:sp>
    </p:spTree>
    <p:extLst>
      <p:ext uri="{BB962C8B-B14F-4D97-AF65-F5344CB8AC3E}">
        <p14:creationId xmlns:p14="http://schemas.microsoft.com/office/powerpoint/2010/main" val="570622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977" y="365127"/>
            <a:ext cx="7891373" cy="746124"/>
          </a:xfrm>
        </p:spPr>
        <p:txBody>
          <a:bodyPr>
            <a:noAutofit/>
          </a:bodyPr>
          <a:lstStyle/>
          <a:p>
            <a:r>
              <a:rPr lang="en-GB" sz="2800" dirty="0">
                <a:solidFill>
                  <a:schemeClr val="tx2"/>
                </a:solidFill>
              </a:rPr>
              <a:t>WP2</a:t>
            </a:r>
            <a:r>
              <a:rPr lang="en-GB" sz="2800" dirty="0">
                <a:solidFill>
                  <a:srgbClr val="C0392B"/>
                </a:solidFill>
              </a:rPr>
              <a:t> </a:t>
            </a:r>
            <a:r>
              <a:rPr lang="en-GB" sz="2800" dirty="0">
                <a:solidFill>
                  <a:srgbClr val="3F3F3F"/>
                </a:solidFill>
              </a:rPr>
              <a:t>T</a:t>
            </a:r>
            <a:r>
              <a:rPr lang="pl-PL" sz="2800" dirty="0">
                <a:solidFill>
                  <a:srgbClr val="3F3F3F"/>
                </a:solidFill>
              </a:rPr>
              <a:t>2.5 Platform quality assurance</a:t>
            </a:r>
            <a:endParaRPr lang="en-GB" sz="2800" dirty="0"/>
          </a:p>
        </p:txBody>
      </p:sp>
      <p:graphicFrame>
        <p:nvGraphicFramePr>
          <p:cNvPr id="7" name="Table 6"/>
          <p:cNvGraphicFramePr>
            <a:graphicFrameLocks noGrp="1"/>
          </p:cNvGraphicFramePr>
          <p:nvPr>
            <p:extLst>
              <p:ext uri="{D42A27DB-BD31-4B8C-83A1-F6EECF244321}">
                <p14:modId xmlns:p14="http://schemas.microsoft.com/office/powerpoint/2010/main" val="2784070759"/>
              </p:ext>
            </p:extLst>
          </p:nvPr>
        </p:nvGraphicFramePr>
        <p:xfrm>
          <a:off x="897147" y="1348596"/>
          <a:ext cx="9693215" cy="4802040"/>
        </p:xfrm>
        <a:graphic>
          <a:graphicData uri="http://schemas.openxmlformats.org/drawingml/2006/table">
            <a:tbl>
              <a:tblPr firstRow="1" bandRow="1">
                <a:tableStyleId>{9DCAF9ED-07DC-4A11-8D7F-57B35C25682E}</a:tableStyleId>
              </a:tblPr>
              <a:tblGrid>
                <a:gridCol w="1974544">
                  <a:extLst>
                    <a:ext uri="{9D8B030D-6E8A-4147-A177-3AD203B41FA5}">
                      <a16:colId xmlns:a16="http://schemas.microsoft.com/office/drawing/2014/main" xmlns="" val="20000"/>
                    </a:ext>
                  </a:extLst>
                </a:gridCol>
                <a:gridCol w="7718671">
                  <a:extLst>
                    <a:ext uri="{9D8B030D-6E8A-4147-A177-3AD203B41FA5}">
                      <a16:colId xmlns:a16="http://schemas.microsoft.com/office/drawing/2014/main" xmlns="" val="20001"/>
                    </a:ext>
                  </a:extLst>
                </a:gridCol>
              </a:tblGrid>
              <a:tr h="600255">
                <a:tc>
                  <a:txBody>
                    <a:bodyPr/>
                    <a:lstStyle/>
                    <a:p>
                      <a:endParaRPr lang="en-GB" dirty="0">
                        <a:latin typeface="Open Sans Semibold"/>
                        <a:cs typeface="Open Sans Semibold"/>
                      </a:endParaRPr>
                    </a:p>
                  </a:txBody>
                  <a:tcPr>
                    <a:solidFill>
                      <a:srgbClr val="C0392B"/>
                    </a:solidFill>
                  </a:tcPr>
                </a:tc>
                <a:tc>
                  <a:txBody>
                    <a:bodyPr/>
                    <a:lstStyle/>
                    <a:p>
                      <a:r>
                        <a:rPr lang="pl-PL" sz="1600" dirty="0">
                          <a:latin typeface="Open Sans Semibold"/>
                          <a:cs typeface="Open Sans Semibold"/>
                        </a:rPr>
                        <a:t>T2.5 Platform quality assurance</a:t>
                      </a:r>
                      <a:endParaRPr lang="en-GB" sz="1600" b="0" dirty="0">
                        <a:latin typeface="Open Sans Semibold"/>
                        <a:cs typeface="Open Sans Semibold"/>
                      </a:endParaRPr>
                    </a:p>
                  </a:txBody>
                  <a:tcPr>
                    <a:solidFill>
                      <a:srgbClr val="C0392B"/>
                    </a:solidFill>
                  </a:tcPr>
                </a:tc>
                <a:extLst>
                  <a:ext uri="{0D108BD9-81ED-4DB2-BD59-A6C34878D82A}">
                    <a16:rowId xmlns:a16="http://schemas.microsoft.com/office/drawing/2014/main" xmlns="" val="10000"/>
                  </a:ext>
                </a:extLst>
              </a:tr>
              <a:tr h="600255">
                <a:tc>
                  <a:txBody>
                    <a:bodyPr/>
                    <a:lstStyle/>
                    <a:p>
                      <a:r>
                        <a:rPr lang="en-GB" sz="1600" dirty="0">
                          <a:latin typeface="Open Sans Semibold"/>
                          <a:cs typeface="Open Sans Semibold"/>
                        </a:rPr>
                        <a:t>Achievement</a:t>
                      </a:r>
                    </a:p>
                  </a:txBody>
                  <a:tcPr/>
                </a:tc>
                <a:tc>
                  <a:txBody>
                    <a:bodyPr/>
                    <a:lstStyle/>
                    <a:p>
                      <a:r>
                        <a:rPr lang="pl-PL" sz="1200" dirty="0">
                          <a:solidFill>
                            <a:srgbClr val="3F3F3F"/>
                          </a:solidFill>
                          <a:latin typeface="Open Sans"/>
                          <a:cs typeface="Open Sans"/>
                        </a:rPr>
                        <a:t>A software development and release timeline has been agreed upon, along with a list of tools and mechanisms applicable in the software development process.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1"/>
                  </a:ext>
                </a:extLst>
              </a:tr>
              <a:tr h="600255">
                <a:tc>
                  <a:txBody>
                    <a:bodyPr/>
                    <a:lstStyle/>
                    <a:p>
                      <a:r>
                        <a:rPr lang="en-GB" sz="1600" dirty="0">
                          <a:latin typeface="Open Sans Semibold"/>
                          <a:cs typeface="Open Sans Semibold"/>
                        </a:rPr>
                        <a:t>Context</a:t>
                      </a:r>
                    </a:p>
                  </a:txBody>
                  <a:tcPr/>
                </a:tc>
                <a:tc>
                  <a:txBody>
                    <a:bodyPr/>
                    <a:lstStyle/>
                    <a:p>
                      <a:r>
                        <a:rPr lang="pl-PL" sz="1200" dirty="0">
                          <a:solidFill>
                            <a:srgbClr val="3F3F3F"/>
                          </a:solidFill>
                          <a:latin typeface="Open Sans"/>
                          <a:cs typeface="Open Sans"/>
                        </a:rPr>
                        <a:t>As WP2 produces a large quantity of software, the goal of this task is to ensure that such software is developed in a manner consistent with best practices in software development.</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2"/>
                  </a:ext>
                </a:extLst>
              </a:tr>
              <a:tr h="600255">
                <a:tc>
                  <a:txBody>
                    <a:bodyPr/>
                    <a:lstStyle/>
                    <a:p>
                      <a:r>
                        <a:rPr lang="en-GB" sz="1600" dirty="0">
                          <a:latin typeface="Open Sans Semibold"/>
                          <a:cs typeface="Open Sans Semibold"/>
                        </a:rPr>
                        <a:t>Location</a:t>
                      </a:r>
                    </a:p>
                  </a:txBody>
                  <a:tcPr/>
                </a:tc>
                <a:tc>
                  <a:txBody>
                    <a:bodyPr/>
                    <a:lstStyle/>
                    <a:p>
                      <a:r>
                        <a:rPr lang="pl-PL" sz="1200" dirty="0">
                          <a:solidFill>
                            <a:srgbClr val="3F3F3F"/>
                          </a:solidFill>
                          <a:latin typeface="Open Sans"/>
                          <a:cs typeface="Open Sans"/>
                        </a:rPr>
                        <a:t>This task is led by Cyfronet with contributions from STHFT.</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3"/>
                  </a:ext>
                </a:extLst>
              </a:tr>
              <a:tr h="600255">
                <a:tc>
                  <a:txBody>
                    <a:bodyPr/>
                    <a:lstStyle/>
                    <a:p>
                      <a:r>
                        <a:rPr lang="en-GB" sz="1600" dirty="0">
                          <a:latin typeface="Open Sans Semibold"/>
                          <a:cs typeface="Open Sans Semibold"/>
                        </a:rPr>
                        <a:t>Dependencies</a:t>
                      </a:r>
                    </a:p>
                  </a:txBody>
                  <a:tcPr/>
                </a:tc>
                <a:tc>
                  <a:txBody>
                    <a:bodyPr/>
                    <a:lstStyle/>
                    <a:p>
                      <a:r>
                        <a:rPr lang="pl-PL" sz="1200" dirty="0">
                          <a:solidFill>
                            <a:srgbClr val="3F3F3F"/>
                          </a:solidFill>
                          <a:latin typeface="Open Sans"/>
                          <a:cs typeface="Open Sans"/>
                        </a:rPr>
                        <a:t>This task does not, by itself, depend on other tasks or work packages of EurValve.</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4"/>
                  </a:ext>
                </a:extLst>
              </a:tr>
              <a:tr h="600255">
                <a:tc>
                  <a:txBody>
                    <a:bodyPr/>
                    <a:lstStyle/>
                    <a:p>
                      <a:r>
                        <a:rPr lang="en-GB" sz="1600" dirty="0">
                          <a:latin typeface="Open Sans Semibold"/>
                          <a:cs typeface="Open Sans Semibold"/>
                        </a:rPr>
                        <a:t>Importance</a:t>
                      </a:r>
                    </a:p>
                  </a:txBody>
                  <a:tcPr/>
                </a:tc>
                <a:tc>
                  <a:txBody>
                    <a:bodyPr/>
                    <a:lstStyle/>
                    <a:p>
                      <a:r>
                        <a:rPr lang="pl-PL" sz="1200" dirty="0">
                          <a:solidFill>
                            <a:srgbClr val="3F3F3F"/>
                          </a:solidFill>
                          <a:latin typeface="Open Sans"/>
                          <a:cs typeface="Open Sans"/>
                        </a:rPr>
                        <a:t>Proper validation, unit/integration testing and code reviews are important in any major software development project, and EurValve is no exception.</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5"/>
                  </a:ext>
                </a:extLst>
              </a:tr>
              <a:tr h="600255">
                <a:tc>
                  <a:txBody>
                    <a:bodyPr/>
                    <a:lstStyle/>
                    <a:p>
                      <a:r>
                        <a:rPr lang="en-GB" sz="1600" dirty="0">
                          <a:latin typeface="Open Sans Semibold"/>
                          <a:cs typeface="Open Sans Semibold"/>
                        </a:rPr>
                        <a:t>Demonstration</a:t>
                      </a:r>
                    </a:p>
                  </a:txBody>
                  <a:tcPr/>
                </a:tc>
                <a:tc>
                  <a:txBody>
                    <a:bodyPr/>
                    <a:lstStyle/>
                    <a:p>
                      <a:r>
                        <a:rPr lang="pl-PL" sz="1200" dirty="0">
                          <a:solidFill>
                            <a:srgbClr val="3F3F3F"/>
                          </a:solidFill>
                          <a:latin typeface="Open Sans"/>
                          <a:cs typeface="Open Sans"/>
                        </a:rPr>
                        <a:t>While not part of the clinical demo, we are ready to demonstrate the tools we used in the software development process (upon request).</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6"/>
                  </a:ext>
                </a:extLst>
              </a:tr>
              <a:tr h="600255">
                <a:tc>
                  <a:txBody>
                    <a:bodyPr/>
                    <a:lstStyle/>
                    <a:p>
                      <a:r>
                        <a:rPr lang="en-GB" sz="1600" dirty="0">
                          <a:latin typeface="Open Sans Semibold"/>
                          <a:cs typeface="Open Sans Semibold"/>
                        </a:rPr>
                        <a:t>Plans</a:t>
                      </a:r>
                    </a:p>
                  </a:txBody>
                  <a:tcPr/>
                </a:tc>
                <a:tc>
                  <a:txBody>
                    <a:bodyPr/>
                    <a:lstStyle/>
                    <a:p>
                      <a:r>
                        <a:rPr lang="pl-PL" sz="1200" dirty="0">
                          <a:solidFill>
                            <a:srgbClr val="3F3F3F"/>
                          </a:solidFill>
                          <a:latin typeface="Open Sans"/>
                          <a:cs typeface="Open Sans"/>
                        </a:rPr>
                        <a:t>We intend to clearly establish channels by which the MEE can be extended with additional features, and provide guidelines for developers of such features (e.g. additional pipeline steps).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21974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1701537" y="1219200"/>
            <a:ext cx="4253696" cy="2592288"/>
            <a:chOff x="174288" y="1484784"/>
            <a:chExt cx="4253696" cy="2592288"/>
          </a:xfrm>
        </p:grpSpPr>
        <p:sp>
          <p:nvSpPr>
            <p:cNvPr id="270" name="Prostokąt zaokrąglony 550"/>
            <p:cNvSpPr/>
            <p:nvPr/>
          </p:nvSpPr>
          <p:spPr bwMode="auto">
            <a:xfrm>
              <a:off x="174288" y="1495277"/>
              <a:ext cx="4249318" cy="2353873"/>
            </a:xfrm>
            <a:prstGeom prst="roundRect">
              <a:avLst>
                <a:gd name="adj" fmla="val 363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pic>
          <p:nvPicPr>
            <p:cNvPr id="271" name="Picture 4"/>
            <p:cNvPicPr>
              <a:picLocks noChangeAspect="1" noChangeArrowheads="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auto">
            <a:xfrm>
              <a:off x="250826" y="1599939"/>
              <a:ext cx="888308" cy="819020"/>
            </a:xfrm>
            <a:prstGeom prst="rect">
              <a:avLst/>
            </a:prstGeom>
            <a:noFill/>
            <a:extLst>
              <a:ext uri="{909E8E84-426E-40DD-AFC4-6F175D3DCCD1}">
                <a14:hiddenFill xmlns:a14="http://schemas.microsoft.com/office/drawing/2010/main">
                  <a:solidFill>
                    <a:srgbClr val="FFFFFF"/>
                  </a:solidFill>
                </a14:hiddenFill>
              </a:ext>
            </a:extLst>
          </p:spPr>
        </p:pic>
        <p:sp>
          <p:nvSpPr>
            <p:cNvPr id="272" name="pole tekstowe 291"/>
            <p:cNvSpPr txBox="1">
              <a:spLocks noChangeArrowheads="1"/>
            </p:cNvSpPr>
            <p:nvPr/>
          </p:nvSpPr>
          <p:spPr bwMode="auto">
            <a:xfrm>
              <a:off x="1979712" y="1484784"/>
              <a:ext cx="1224136" cy="523220"/>
            </a:xfrm>
            <a:prstGeom prst="rect">
              <a:avLst/>
            </a:prstGeom>
            <a:noFill/>
            <a:ln w="9525">
              <a:noFill/>
              <a:miter lim="800000"/>
              <a:headEnd/>
              <a:tailEnd/>
            </a:ln>
          </p:spPr>
          <p:txBody>
            <a:bodyPr wrap="square">
              <a:spAutoFit/>
            </a:bodyPr>
            <a:lstStyle/>
            <a:p>
              <a:r>
                <a:rPr lang="pl-PL" sz="2800" dirty="0">
                  <a:latin typeface="Calibri" pitchFamily="34" charset="0"/>
                </a:rPr>
                <a:t>Gitlab</a:t>
              </a:r>
            </a:p>
          </p:txBody>
        </p:sp>
        <p:cxnSp>
          <p:nvCxnSpPr>
            <p:cNvPr id="273" name="Straight Connector 272"/>
            <p:cNvCxnSpPr/>
            <p:nvPr/>
          </p:nvCxnSpPr>
          <p:spPr>
            <a:xfrm>
              <a:off x="1259632" y="1988840"/>
              <a:ext cx="2808312"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4" name="pole tekstowe 291"/>
            <p:cNvSpPr txBox="1">
              <a:spLocks noChangeArrowheads="1"/>
            </p:cNvSpPr>
            <p:nvPr/>
          </p:nvSpPr>
          <p:spPr bwMode="auto">
            <a:xfrm>
              <a:off x="1163953" y="2014979"/>
              <a:ext cx="3264031" cy="2062093"/>
            </a:xfrm>
            <a:prstGeom prst="rect">
              <a:avLst/>
            </a:prstGeom>
            <a:noFill/>
            <a:ln w="9525">
              <a:noFill/>
              <a:miter lim="800000"/>
              <a:headEnd/>
              <a:tailEnd/>
            </a:ln>
          </p:spPr>
          <p:txBody>
            <a:bodyPr wrap="square" lIns="91430" tIns="45715" rIns="91430" bIns="45715">
              <a:spAutoFit/>
            </a:bodyPr>
            <a:lstStyle/>
            <a:p>
              <a:pPr marL="285750" indent="-285750">
                <a:buFont typeface="Arial" panose="020B0604020202020204" pitchFamily="34" charset="0"/>
                <a:buChar char="•"/>
              </a:pPr>
              <a:r>
                <a:rPr lang="pl-PL" sz="1600" dirty="0">
                  <a:latin typeface="Calibri" pitchFamily="34" charset="0"/>
                </a:rPr>
                <a:t>Popular GIT project repository (can be deployed locally)</a:t>
              </a:r>
            </a:p>
            <a:p>
              <a:pPr marL="285750" indent="-285750">
                <a:buFont typeface="Arial" panose="020B0604020202020204" pitchFamily="34" charset="0"/>
                <a:buChar char="•"/>
              </a:pPr>
              <a:r>
                <a:rPr lang="pl-PL" sz="1600" dirty="0">
                  <a:latin typeface="Calibri" pitchFamily="34" charset="0"/>
                </a:rPr>
                <a:t>Provides change tracking, ticketing and collaborative development tools</a:t>
              </a:r>
            </a:p>
            <a:p>
              <a:pPr marL="285750" indent="-285750">
                <a:buFont typeface="Arial" panose="020B0604020202020204" pitchFamily="34" charset="0"/>
                <a:buChar char="•"/>
              </a:pPr>
              <a:r>
                <a:rPr lang="pl-PL" sz="1600" dirty="0">
                  <a:latin typeface="Calibri" pitchFamily="34" charset="0"/>
                </a:rPr>
                <a:t>Supports automatic testing and validation of submitted code</a:t>
              </a:r>
            </a:p>
            <a:p>
              <a:endParaRPr lang="pl-PL" sz="1600" dirty="0">
                <a:latin typeface="Calibri" pitchFamily="34" charset="0"/>
              </a:endParaRPr>
            </a:p>
          </p:txBody>
        </p:sp>
      </p:grpSp>
      <p:grpSp>
        <p:nvGrpSpPr>
          <p:cNvPr id="275" name="Group 274"/>
          <p:cNvGrpSpPr/>
          <p:nvPr/>
        </p:nvGrpSpPr>
        <p:grpSpPr>
          <a:xfrm>
            <a:off x="1701537" y="3739480"/>
            <a:ext cx="4253696" cy="2364366"/>
            <a:chOff x="174288" y="1484784"/>
            <a:chExt cx="4253696" cy="2364366"/>
          </a:xfrm>
        </p:grpSpPr>
        <p:sp>
          <p:nvSpPr>
            <p:cNvPr id="276" name="Prostokąt zaokrąglony 550"/>
            <p:cNvSpPr/>
            <p:nvPr/>
          </p:nvSpPr>
          <p:spPr bwMode="auto">
            <a:xfrm>
              <a:off x="174288" y="1495277"/>
              <a:ext cx="4249318" cy="2353873"/>
            </a:xfrm>
            <a:prstGeom prst="roundRect">
              <a:avLst>
                <a:gd name="adj" fmla="val 363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277" name="pole tekstowe 291"/>
            <p:cNvSpPr txBox="1">
              <a:spLocks noChangeArrowheads="1"/>
            </p:cNvSpPr>
            <p:nvPr/>
          </p:nvSpPr>
          <p:spPr bwMode="auto">
            <a:xfrm>
              <a:off x="1907704" y="1484784"/>
              <a:ext cx="1440160" cy="523220"/>
            </a:xfrm>
            <a:prstGeom prst="rect">
              <a:avLst/>
            </a:prstGeom>
            <a:noFill/>
            <a:ln w="9525">
              <a:noFill/>
              <a:miter lim="800000"/>
              <a:headEnd/>
              <a:tailEnd/>
            </a:ln>
          </p:spPr>
          <p:txBody>
            <a:bodyPr wrap="square">
              <a:spAutoFit/>
            </a:bodyPr>
            <a:lstStyle/>
            <a:p>
              <a:r>
                <a:rPr lang="pl-PL" sz="2800" dirty="0">
                  <a:latin typeface="Calibri" pitchFamily="34" charset="0"/>
                </a:rPr>
                <a:t>Gitlab CI</a:t>
              </a:r>
            </a:p>
          </p:txBody>
        </p:sp>
        <p:cxnSp>
          <p:nvCxnSpPr>
            <p:cNvPr id="278" name="Straight Connector 277"/>
            <p:cNvCxnSpPr/>
            <p:nvPr/>
          </p:nvCxnSpPr>
          <p:spPr>
            <a:xfrm>
              <a:off x="1259632" y="1988840"/>
              <a:ext cx="2808312"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9" name="pole tekstowe 291"/>
            <p:cNvSpPr txBox="1">
              <a:spLocks noChangeArrowheads="1"/>
            </p:cNvSpPr>
            <p:nvPr/>
          </p:nvSpPr>
          <p:spPr bwMode="auto">
            <a:xfrm>
              <a:off x="1163953" y="2014979"/>
              <a:ext cx="3264031" cy="1815872"/>
            </a:xfrm>
            <a:prstGeom prst="rect">
              <a:avLst/>
            </a:prstGeom>
            <a:noFill/>
            <a:ln w="9525">
              <a:noFill/>
              <a:miter lim="800000"/>
              <a:headEnd/>
              <a:tailEnd/>
            </a:ln>
          </p:spPr>
          <p:txBody>
            <a:bodyPr wrap="square" lIns="91430" tIns="45715" rIns="91430" bIns="45715">
              <a:spAutoFit/>
            </a:bodyPr>
            <a:lstStyle/>
            <a:p>
              <a:pPr marL="285750" indent="-285750">
                <a:buFont typeface="Arial" panose="020B0604020202020204" pitchFamily="34" charset="0"/>
                <a:buChar char="•"/>
              </a:pPr>
              <a:r>
                <a:rPr lang="pl-PL" sz="1600" dirty="0">
                  <a:latin typeface="Calibri" pitchFamily="34" charset="0"/>
                </a:rPr>
                <a:t>Continuous Integration tool supported by Gitlab</a:t>
              </a:r>
            </a:p>
            <a:p>
              <a:pPr marL="285750" indent="-285750">
                <a:buFont typeface="Arial" panose="020B0604020202020204" pitchFamily="34" charset="0"/>
                <a:buChar char="•"/>
              </a:pPr>
              <a:r>
                <a:rPr lang="pl-PL" sz="1600" dirty="0">
                  <a:latin typeface="Calibri" pitchFamily="34" charset="0"/>
                </a:rPr>
                <a:t>Can automatically run software build specs in various configurations</a:t>
              </a:r>
            </a:p>
            <a:p>
              <a:pPr marL="285750" indent="-285750">
                <a:buFont typeface="Arial" panose="020B0604020202020204" pitchFamily="34" charset="0"/>
                <a:buChar char="•"/>
              </a:pPr>
              <a:r>
                <a:rPr lang="pl-PL" sz="1600" dirty="0">
                  <a:latin typeface="Calibri" pitchFamily="34" charset="0"/>
                </a:rPr>
                <a:t>Can quickly detect and </a:t>
              </a:r>
              <a:r>
                <a:rPr lang="pl-PL" sz="1600" dirty="0" err="1">
                  <a:latin typeface="Calibri" pitchFamily="34" charset="0"/>
                </a:rPr>
                <a:t>pinpoint</a:t>
              </a:r>
              <a:r>
                <a:rPr lang="pl-PL" sz="1600" dirty="0">
                  <a:latin typeface="Calibri" pitchFamily="34" charset="0"/>
                </a:rPr>
                <a:t> </a:t>
              </a:r>
              <a:r>
                <a:rPr lang="pl-PL" sz="1600" dirty="0" err="1">
                  <a:latin typeface="Calibri" pitchFamily="34" charset="0"/>
                </a:rPr>
                <a:t>integration</a:t>
              </a:r>
              <a:r>
                <a:rPr lang="pl-PL" sz="1600" dirty="0">
                  <a:latin typeface="Calibri" pitchFamily="34" charset="0"/>
                </a:rPr>
                <a:t> problems</a:t>
              </a:r>
            </a:p>
          </p:txBody>
        </p:sp>
      </p:grpSp>
      <p:pic>
        <p:nvPicPr>
          <p:cNvPr id="28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850681" y="3872673"/>
            <a:ext cx="780054" cy="780054"/>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grpSp>
        <p:nvGrpSpPr>
          <p:cNvPr id="281" name="Group 280"/>
          <p:cNvGrpSpPr/>
          <p:nvPr/>
        </p:nvGrpSpPr>
        <p:grpSpPr>
          <a:xfrm>
            <a:off x="6180480" y="1219200"/>
            <a:ext cx="4253696" cy="2364366"/>
            <a:chOff x="174288" y="1484784"/>
            <a:chExt cx="4253696" cy="2364366"/>
          </a:xfrm>
        </p:grpSpPr>
        <p:sp>
          <p:nvSpPr>
            <p:cNvPr id="282" name="Prostokąt zaokrąglony 550"/>
            <p:cNvSpPr/>
            <p:nvPr/>
          </p:nvSpPr>
          <p:spPr bwMode="auto">
            <a:xfrm>
              <a:off x="174288" y="1495277"/>
              <a:ext cx="4249318" cy="2353873"/>
            </a:xfrm>
            <a:prstGeom prst="roundRect">
              <a:avLst>
                <a:gd name="adj" fmla="val 363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283" name="pole tekstowe 291"/>
            <p:cNvSpPr txBox="1">
              <a:spLocks noChangeArrowheads="1"/>
            </p:cNvSpPr>
            <p:nvPr/>
          </p:nvSpPr>
          <p:spPr bwMode="auto">
            <a:xfrm>
              <a:off x="1907704" y="1484784"/>
              <a:ext cx="1728192" cy="523220"/>
            </a:xfrm>
            <a:prstGeom prst="rect">
              <a:avLst/>
            </a:prstGeom>
            <a:noFill/>
            <a:ln w="9525">
              <a:noFill/>
              <a:miter lim="800000"/>
              <a:headEnd/>
              <a:tailEnd/>
            </a:ln>
          </p:spPr>
          <p:txBody>
            <a:bodyPr wrap="square">
              <a:spAutoFit/>
            </a:bodyPr>
            <a:lstStyle/>
            <a:p>
              <a:r>
                <a:rPr lang="pl-PL" sz="2800" dirty="0">
                  <a:latin typeface="Calibri" pitchFamily="34" charset="0"/>
                </a:rPr>
                <a:t>RuboCop</a:t>
              </a:r>
            </a:p>
          </p:txBody>
        </p:sp>
        <p:cxnSp>
          <p:nvCxnSpPr>
            <p:cNvPr id="284" name="Straight Connector 283"/>
            <p:cNvCxnSpPr/>
            <p:nvPr/>
          </p:nvCxnSpPr>
          <p:spPr>
            <a:xfrm>
              <a:off x="1259632" y="1988840"/>
              <a:ext cx="2808312"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5" name="pole tekstowe 291"/>
            <p:cNvSpPr txBox="1">
              <a:spLocks noChangeArrowheads="1"/>
            </p:cNvSpPr>
            <p:nvPr/>
          </p:nvSpPr>
          <p:spPr bwMode="auto">
            <a:xfrm>
              <a:off x="1163953" y="2014979"/>
              <a:ext cx="3264031" cy="1815872"/>
            </a:xfrm>
            <a:prstGeom prst="rect">
              <a:avLst/>
            </a:prstGeom>
            <a:noFill/>
            <a:ln w="9525">
              <a:noFill/>
              <a:miter lim="800000"/>
              <a:headEnd/>
              <a:tailEnd/>
            </a:ln>
          </p:spPr>
          <p:txBody>
            <a:bodyPr wrap="square" lIns="91430" tIns="45715" rIns="91430" bIns="45715">
              <a:spAutoFit/>
            </a:bodyPr>
            <a:lstStyle/>
            <a:p>
              <a:pPr marL="285750" indent="-285750">
                <a:buFont typeface="Arial" panose="020B0604020202020204" pitchFamily="34" charset="0"/>
                <a:buChar char="•"/>
              </a:pPr>
              <a:r>
                <a:rPr lang="pl-PL" sz="1600" dirty="0">
                  <a:latin typeface="Calibri" pitchFamily="34" charset="0"/>
                </a:rPr>
                <a:t>Code quality review tool</a:t>
              </a:r>
            </a:p>
            <a:p>
              <a:pPr marL="285750" indent="-285750">
                <a:buFont typeface="Arial" panose="020B0604020202020204" pitchFamily="34" charset="0"/>
                <a:buChar char="•"/>
              </a:pPr>
              <a:r>
                <a:rPr lang="pl-PL" sz="1600" dirty="0">
                  <a:latin typeface="Calibri" pitchFamily="34" charset="0"/>
                </a:rPr>
                <a:t>Detect style violations and suggests improvements</a:t>
              </a:r>
            </a:p>
            <a:p>
              <a:pPr marL="285750" indent="-285750">
                <a:buFont typeface="Arial" panose="020B0604020202020204" pitchFamily="34" charset="0"/>
                <a:buChar char="•"/>
              </a:pPr>
              <a:r>
                <a:rPr lang="pl-PL" sz="1600" dirty="0">
                  <a:latin typeface="Calibri" pitchFamily="34" charset="0"/>
                </a:rPr>
                <a:t>Supports modern versions of Ruby and JRuby</a:t>
              </a:r>
            </a:p>
            <a:p>
              <a:pPr marL="285750" indent="-285750">
                <a:buFont typeface="Arial" panose="020B0604020202020204" pitchFamily="34" charset="0"/>
                <a:buChar char="•"/>
              </a:pPr>
              <a:r>
                <a:rPr lang="pl-PL" sz="1600" dirty="0">
                  <a:latin typeface="Calibri" pitchFamily="34" charset="0"/>
                </a:rPr>
                <a:t>Integrated with Gitlab; dispatches notifications by e-mail</a:t>
              </a:r>
            </a:p>
          </p:txBody>
        </p:sp>
      </p:grpSp>
      <p:pic>
        <p:nvPicPr>
          <p:cNvPr id="286" name="Picture 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257712" y="1287254"/>
            <a:ext cx="1017508" cy="1017508"/>
          </a:xfrm>
          <a:prstGeom prst="rect">
            <a:avLst/>
          </a:prstGeom>
          <a:noFill/>
          <a:extLst>
            <a:ext uri="{909E8E84-426E-40DD-AFC4-6F175D3DCCD1}">
              <a14:hiddenFill xmlns:a14="http://schemas.microsoft.com/office/drawing/2010/main">
                <a:solidFill>
                  <a:srgbClr val="FFFFFF"/>
                </a:solidFill>
              </a14:hiddenFill>
            </a:ext>
          </a:extLst>
        </p:spPr>
      </p:pic>
      <p:grpSp>
        <p:nvGrpSpPr>
          <p:cNvPr id="287" name="Group 286"/>
          <p:cNvGrpSpPr/>
          <p:nvPr/>
        </p:nvGrpSpPr>
        <p:grpSpPr>
          <a:xfrm>
            <a:off x="6185704" y="3751378"/>
            <a:ext cx="4253696" cy="2364366"/>
            <a:chOff x="174288" y="1484784"/>
            <a:chExt cx="4253696" cy="2364366"/>
          </a:xfrm>
        </p:grpSpPr>
        <p:sp>
          <p:nvSpPr>
            <p:cNvPr id="288" name="Prostokąt zaokrąglony 550"/>
            <p:cNvSpPr/>
            <p:nvPr/>
          </p:nvSpPr>
          <p:spPr bwMode="auto">
            <a:xfrm>
              <a:off x="174288" y="1495277"/>
              <a:ext cx="4249318" cy="2353873"/>
            </a:xfrm>
            <a:prstGeom prst="roundRect">
              <a:avLst>
                <a:gd name="adj" fmla="val 363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289" name="pole tekstowe 291"/>
            <p:cNvSpPr txBox="1">
              <a:spLocks noChangeArrowheads="1"/>
            </p:cNvSpPr>
            <p:nvPr/>
          </p:nvSpPr>
          <p:spPr bwMode="auto">
            <a:xfrm>
              <a:off x="1614448" y="1484784"/>
              <a:ext cx="2016224" cy="523220"/>
            </a:xfrm>
            <a:prstGeom prst="rect">
              <a:avLst/>
            </a:prstGeom>
            <a:noFill/>
            <a:ln w="9525">
              <a:noFill/>
              <a:miter lim="800000"/>
              <a:headEnd/>
              <a:tailEnd/>
            </a:ln>
          </p:spPr>
          <p:txBody>
            <a:bodyPr wrap="square">
              <a:spAutoFit/>
            </a:bodyPr>
            <a:lstStyle/>
            <a:p>
              <a:r>
                <a:rPr lang="pl-PL" sz="2800" dirty="0">
                  <a:latin typeface="Calibri" pitchFamily="34" charset="0"/>
                </a:rPr>
                <a:t>Brakeman</a:t>
              </a:r>
            </a:p>
          </p:txBody>
        </p:sp>
        <p:cxnSp>
          <p:nvCxnSpPr>
            <p:cNvPr id="290" name="Straight Connector 289"/>
            <p:cNvCxnSpPr/>
            <p:nvPr/>
          </p:nvCxnSpPr>
          <p:spPr>
            <a:xfrm>
              <a:off x="1259632" y="1988840"/>
              <a:ext cx="2808312"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1" name="pole tekstowe 291"/>
            <p:cNvSpPr txBox="1">
              <a:spLocks noChangeArrowheads="1"/>
            </p:cNvSpPr>
            <p:nvPr/>
          </p:nvSpPr>
          <p:spPr bwMode="auto">
            <a:xfrm>
              <a:off x="1163953" y="2014979"/>
              <a:ext cx="3264031" cy="1815872"/>
            </a:xfrm>
            <a:prstGeom prst="rect">
              <a:avLst/>
            </a:prstGeom>
            <a:noFill/>
            <a:ln w="9525">
              <a:noFill/>
              <a:miter lim="800000"/>
              <a:headEnd/>
              <a:tailEnd/>
            </a:ln>
          </p:spPr>
          <p:txBody>
            <a:bodyPr wrap="square" lIns="91430" tIns="45715" rIns="91430" bIns="45715">
              <a:spAutoFit/>
            </a:bodyPr>
            <a:lstStyle/>
            <a:p>
              <a:pPr marL="285750" indent="-285750">
                <a:buFont typeface="Arial" panose="020B0604020202020204" pitchFamily="34" charset="0"/>
                <a:buChar char="•"/>
              </a:pPr>
              <a:r>
                <a:rPr lang="pl-PL" sz="1600" dirty="0">
                  <a:latin typeface="Calibri" pitchFamily="34" charset="0"/>
                </a:rPr>
                <a:t>Rails security scanner</a:t>
              </a:r>
            </a:p>
            <a:p>
              <a:pPr marL="285750" indent="-285750">
                <a:buFont typeface="Arial" panose="020B0604020202020204" pitchFamily="34" charset="0"/>
                <a:buChar char="•"/>
              </a:pPr>
              <a:r>
                <a:rPr lang="pl-PL" sz="1600" dirty="0">
                  <a:latin typeface="Calibri" pitchFamily="34" charset="0"/>
                </a:rPr>
                <a:t>Statically analyses Ruby on Rails code to discover security issues</a:t>
              </a:r>
            </a:p>
            <a:p>
              <a:pPr marL="285750" indent="-285750">
                <a:buFont typeface="Arial" panose="020B0604020202020204" pitchFamily="34" charset="0"/>
                <a:buChar char="•"/>
              </a:pPr>
              <a:r>
                <a:rPr lang="pl-PL" sz="1600" dirty="0">
                  <a:latin typeface="Calibri" pitchFamily="34" charset="0"/>
                </a:rPr>
                <a:t>Checks app config for consistency with RoR best practices</a:t>
              </a:r>
            </a:p>
            <a:p>
              <a:pPr marL="285750" indent="-285750">
                <a:buFont typeface="Arial" panose="020B0604020202020204" pitchFamily="34" charset="0"/>
                <a:buChar char="•"/>
              </a:pPr>
              <a:r>
                <a:rPr lang="pl-PL" sz="1600" dirty="0">
                  <a:latin typeface="Calibri" pitchFamily="34" charset="0"/>
                </a:rPr>
                <a:t>Easy to set up, can be run at any stage of development</a:t>
              </a:r>
            </a:p>
          </p:txBody>
        </p:sp>
      </p:grpSp>
      <p:pic>
        <p:nvPicPr>
          <p:cNvPr id="292" name="Picture 1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419674" y="3872673"/>
            <a:ext cx="641466" cy="875245"/>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sp>
        <p:nvSpPr>
          <p:cNvPr id="29" name="Title 1">
            <a:extLst>
              <a:ext uri="{FF2B5EF4-FFF2-40B4-BE49-F238E27FC236}">
                <a16:creationId xmlns:a16="http://schemas.microsoft.com/office/drawing/2014/main" xmlns="" id="{C4A1C7DC-8553-4AEA-B51A-64FA5BFBABB6}"/>
              </a:ext>
            </a:extLst>
          </p:cNvPr>
          <p:cNvSpPr>
            <a:spLocks noGrp="1"/>
          </p:cNvSpPr>
          <p:nvPr>
            <p:ph type="title" idx="4294967295"/>
          </p:nvPr>
        </p:nvSpPr>
        <p:spPr>
          <a:xfrm>
            <a:off x="2005123" y="252497"/>
            <a:ext cx="7891463" cy="746125"/>
          </a:xfrm>
        </p:spPr>
        <p:txBody>
          <a:bodyPr>
            <a:noAutofit/>
          </a:bodyPr>
          <a:lstStyle/>
          <a:p>
            <a:pPr algn="ctr"/>
            <a:r>
              <a:rPr lang="pl-PL" sz="3200" dirty="0">
                <a:solidFill>
                  <a:schemeClr val="tx2"/>
                </a:solidFill>
              </a:rPr>
              <a:t>CASE tools in use</a:t>
            </a:r>
            <a:endParaRPr lang="en-GB" sz="3200" dirty="0"/>
          </a:p>
        </p:txBody>
      </p:sp>
    </p:spTree>
    <p:extLst>
      <p:ext uri="{BB962C8B-B14F-4D97-AF65-F5344CB8AC3E}">
        <p14:creationId xmlns:p14="http://schemas.microsoft.com/office/powerpoint/2010/main" val="3223954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1587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263352"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pc="-1" dirty="0">
              <a:solidFill>
                <a:srgbClr val="000000"/>
              </a:solidFill>
              <a:uFill>
                <a:solidFill>
                  <a:srgbClr val="FFFFFF"/>
                </a:solidFill>
              </a:uFill>
              <a:latin typeface="Arial"/>
            </a:endParaRPr>
          </a:p>
        </p:txBody>
      </p:sp>
      <p:sp>
        <p:nvSpPr>
          <p:cNvPr id="261" name="CustomShape 5"/>
          <p:cNvSpPr/>
          <p:nvPr/>
        </p:nvSpPr>
        <p:spPr>
          <a:xfrm>
            <a:off x="5159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spc="-1" dirty="0">
              <a:solidFill>
                <a:srgbClr val="000000"/>
              </a:solidFill>
              <a:uFill>
                <a:solidFill>
                  <a:srgbClr val="FFFFFF"/>
                </a:solidFill>
              </a:uFill>
            </a:endParaRPr>
          </a:p>
        </p:txBody>
      </p:sp>
      <p:sp>
        <p:nvSpPr>
          <p:cNvPr id="7"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Software release process</a:t>
            </a:r>
            <a:endParaRPr lang="en-GB" sz="3200" dirty="0"/>
          </a:p>
        </p:txBody>
      </p:sp>
      <p:sp>
        <p:nvSpPr>
          <p:cNvPr id="13" name="Prostokąt 12"/>
          <p:cNvSpPr/>
          <p:nvPr/>
        </p:nvSpPr>
        <p:spPr>
          <a:xfrm>
            <a:off x="8519532" y="1264306"/>
            <a:ext cx="3316748" cy="5016758"/>
          </a:xfrm>
          <a:prstGeom prst="rect">
            <a:avLst/>
          </a:prstGeom>
        </p:spPr>
        <p:txBody>
          <a:bodyPr wrap="square">
            <a:spAutoFit/>
          </a:bodyPr>
          <a:lstStyle/>
          <a:p>
            <a:pPr marL="285750" indent="-285750">
              <a:buFont typeface="Arial" panose="020B0604020202020204" pitchFamily="34" charset="0"/>
              <a:buChar char="•"/>
            </a:pPr>
            <a:r>
              <a:rPr lang="pl-PL" sz="2000" spc="-1" dirty="0">
                <a:solidFill>
                  <a:srgbClr val="000000"/>
                </a:solidFill>
                <a:uFill>
                  <a:solidFill>
                    <a:srgbClr val="FFFFFF"/>
                  </a:solidFill>
                </a:uFill>
              </a:rPr>
              <a:t>A new version of the Model Execution Environemnt is released every 2-3 months (we are currently using version 0.7.0).</a:t>
            </a:r>
          </a:p>
          <a:p>
            <a:pPr marL="285750" indent="-285750">
              <a:buFont typeface="Arial" panose="020B0604020202020204" pitchFamily="34" charset="0"/>
              <a:buChar char="•"/>
            </a:pPr>
            <a:r>
              <a:rPr lang="pl-PL" sz="2000" spc="-1" dirty="0">
                <a:solidFill>
                  <a:srgbClr val="000000"/>
                </a:solidFill>
                <a:uFill>
                  <a:solidFill>
                    <a:srgbClr val="FFFFFF"/>
                  </a:solidFill>
                </a:uFill>
              </a:rPr>
              <a:t>We use Gitlab as the project code repository.</a:t>
            </a:r>
          </a:p>
          <a:p>
            <a:pPr marL="285750" indent="-285750">
              <a:buFont typeface="Arial" panose="020B0604020202020204" pitchFamily="34" charset="0"/>
              <a:buChar char="•"/>
            </a:pPr>
            <a:r>
              <a:rPr lang="pl-PL" sz="2000" spc="-1" dirty="0">
                <a:solidFill>
                  <a:srgbClr val="000000"/>
                </a:solidFill>
                <a:uFill>
                  <a:solidFill>
                    <a:srgbClr val="FFFFFF"/>
                  </a:solidFill>
                </a:uFill>
              </a:rPr>
              <a:t>Issues are tracked and pull requests processed by the Cyfronet team.</a:t>
            </a:r>
          </a:p>
          <a:p>
            <a:pPr marL="285750" indent="-285750">
              <a:buFont typeface="Arial" panose="020B0604020202020204" pitchFamily="34" charset="0"/>
              <a:buChar char="•"/>
            </a:pPr>
            <a:r>
              <a:rPr lang="pl-PL" sz="2000" spc="-1" dirty="0">
                <a:solidFill>
                  <a:srgbClr val="000000"/>
                </a:solidFill>
                <a:uFill>
                  <a:solidFill>
                    <a:srgbClr val="FFFFFF"/>
                  </a:solidFill>
                </a:uFill>
              </a:rPr>
              <a:t>A code review is performed for each pull request, and a number of automatic CASE tools are in place to ensure consistency and quality of submitted code.</a:t>
            </a:r>
          </a:p>
        </p:txBody>
      </p:sp>
      <p:pic>
        <p:nvPicPr>
          <p:cNvPr id="3" name="Picture 2">
            <a:extLst>
              <a:ext uri="{FF2B5EF4-FFF2-40B4-BE49-F238E27FC236}">
                <a16:creationId xmlns:a16="http://schemas.microsoft.com/office/drawing/2014/main" xmlns="" id="{EAE95AAA-FEF8-4A80-BD6E-5CEC2355E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69" y="1255875"/>
            <a:ext cx="7718340" cy="4765784"/>
          </a:xfrm>
          <a:prstGeom prst="rect">
            <a:avLst/>
          </a:prstGeom>
        </p:spPr>
      </p:pic>
    </p:spTree>
    <p:extLst>
      <p:ext uri="{BB962C8B-B14F-4D97-AF65-F5344CB8AC3E}">
        <p14:creationId xmlns:p14="http://schemas.microsoft.com/office/powerpoint/2010/main" val="19490921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1587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263352"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pc="-1" dirty="0">
              <a:solidFill>
                <a:srgbClr val="000000"/>
              </a:solidFill>
              <a:uFill>
                <a:solidFill>
                  <a:srgbClr val="FFFFFF"/>
                </a:solidFill>
              </a:uFill>
              <a:latin typeface="Arial"/>
            </a:endParaRPr>
          </a:p>
        </p:txBody>
      </p:sp>
      <p:sp>
        <p:nvSpPr>
          <p:cNvPr id="261" name="CustomShape 5"/>
          <p:cNvSpPr/>
          <p:nvPr/>
        </p:nvSpPr>
        <p:spPr>
          <a:xfrm>
            <a:off x="5159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spc="-1" dirty="0">
              <a:solidFill>
                <a:srgbClr val="000000"/>
              </a:solidFill>
              <a:uFill>
                <a:solidFill>
                  <a:srgbClr val="FFFFFF"/>
                </a:solidFill>
              </a:uFill>
            </a:endParaRPr>
          </a:p>
        </p:txBody>
      </p:sp>
      <p:sp>
        <p:nvSpPr>
          <p:cNvPr id="7"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a:t>Issue tracking and pull requests</a:t>
            </a:r>
            <a:endParaRPr lang="en-GB" sz="3200" dirty="0"/>
          </a:p>
        </p:txBody>
      </p:sp>
      <p:sp>
        <p:nvSpPr>
          <p:cNvPr id="13" name="Prostokąt 12"/>
          <p:cNvSpPr/>
          <p:nvPr/>
        </p:nvSpPr>
        <p:spPr>
          <a:xfrm>
            <a:off x="8519532" y="1264306"/>
            <a:ext cx="3316748" cy="4093428"/>
          </a:xfrm>
          <a:prstGeom prst="rect">
            <a:avLst/>
          </a:prstGeom>
        </p:spPr>
        <p:txBody>
          <a:bodyPr wrap="square">
            <a:spAutoFit/>
          </a:bodyPr>
          <a:lstStyle/>
          <a:p>
            <a:pPr marL="285750" indent="-285750">
              <a:buFont typeface="Arial" panose="020B0604020202020204" pitchFamily="34" charset="0"/>
              <a:buChar char="•"/>
            </a:pPr>
            <a:r>
              <a:rPr lang="pl-PL" sz="2000" spc="-1" dirty="0">
                <a:solidFill>
                  <a:srgbClr val="000000"/>
                </a:solidFill>
                <a:uFill>
                  <a:solidFill>
                    <a:srgbClr val="FFFFFF"/>
                  </a:solidFill>
                </a:uFill>
              </a:rPr>
              <a:t>New code is merged only after passing through a formal review process.</a:t>
            </a:r>
          </a:p>
          <a:p>
            <a:pPr marL="285750" indent="-285750">
              <a:buFont typeface="Arial" panose="020B0604020202020204" pitchFamily="34" charset="0"/>
              <a:buChar char="•"/>
            </a:pPr>
            <a:r>
              <a:rPr lang="pl-PL" sz="2000" spc="-1" dirty="0">
                <a:solidFill>
                  <a:srgbClr val="000000"/>
                </a:solidFill>
                <a:uFill>
                  <a:solidFill>
                    <a:srgbClr val="FFFFFF"/>
                  </a:solidFill>
                </a:uFill>
              </a:rPr>
              <a:t>Unit tests and static code analyzers are run automatically.</a:t>
            </a:r>
          </a:p>
          <a:p>
            <a:pPr marL="285750" indent="-285750">
              <a:buFont typeface="Arial" panose="020B0604020202020204" pitchFamily="34" charset="0"/>
              <a:buChar char="•"/>
            </a:pPr>
            <a:r>
              <a:rPr lang="pl-PL" sz="2000" spc="-1" dirty="0">
                <a:solidFill>
                  <a:srgbClr val="000000"/>
                </a:solidFill>
                <a:uFill>
                  <a:solidFill>
                    <a:srgbClr val="FFFFFF"/>
                  </a:solidFill>
                </a:uFill>
                <a:hlinkClick r:id="rId3"/>
              </a:rPr>
              <a:t>https://gitlab.com/eurvalve/vapor</a:t>
            </a:r>
            <a:r>
              <a:rPr lang="pl-PL" sz="2000" spc="-1" dirty="0">
                <a:solidFill>
                  <a:srgbClr val="000000"/>
                </a:solidFill>
                <a:uFill>
                  <a:solidFill>
                    <a:srgbClr val="FFFFFF"/>
                  </a:solidFill>
                </a:uFill>
              </a:rPr>
              <a:t> is the MEE project url on Gitlab.</a:t>
            </a:r>
          </a:p>
          <a:p>
            <a:pPr marL="285750" indent="-285750">
              <a:buFont typeface="Arial" panose="020B0604020202020204" pitchFamily="34" charset="0"/>
              <a:buChar char="•"/>
            </a:pPr>
            <a:r>
              <a:rPr lang="pl-PL" sz="2000" spc="-1" dirty="0">
                <a:solidFill>
                  <a:srgbClr val="000000"/>
                </a:solidFill>
                <a:uFill>
                  <a:solidFill>
                    <a:srgbClr val="FFFFFF"/>
                  </a:solidFill>
                </a:uFill>
              </a:rPr>
              <a:t>Feature requests and bug reports may be submitted by all registered users.</a:t>
            </a:r>
          </a:p>
          <a:p>
            <a:pPr marL="285750" indent="-285750">
              <a:buFont typeface="Arial" panose="020B0604020202020204" pitchFamily="34" charset="0"/>
              <a:buChar char="•"/>
            </a:pPr>
            <a:endParaRPr lang="pl-PL" sz="2000" spc="-1" dirty="0">
              <a:solidFill>
                <a:srgbClr val="000000"/>
              </a:solidFill>
              <a:uFill>
                <a:solidFill>
                  <a:srgbClr val="FFFFFF"/>
                </a:solidFill>
              </a:uFill>
            </a:endParaRPr>
          </a:p>
        </p:txBody>
      </p:sp>
      <p:pic>
        <p:nvPicPr>
          <p:cNvPr id="6" name="Picture 5">
            <a:extLst>
              <a:ext uri="{FF2B5EF4-FFF2-40B4-BE49-F238E27FC236}">
                <a16:creationId xmlns:a16="http://schemas.microsoft.com/office/drawing/2014/main" xmlns="" id="{9E000FA6-FF37-4E4E-8BAC-90189CD03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318" y="1263795"/>
            <a:ext cx="7921643" cy="4686687"/>
          </a:xfrm>
          <a:prstGeom prst="rect">
            <a:avLst/>
          </a:prstGeom>
        </p:spPr>
      </p:pic>
    </p:spTree>
    <p:extLst>
      <p:ext uri="{BB962C8B-B14F-4D97-AF65-F5344CB8AC3E}">
        <p14:creationId xmlns:p14="http://schemas.microsoft.com/office/powerpoint/2010/main" val="40829424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1587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263352"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pc="-1" dirty="0">
              <a:solidFill>
                <a:srgbClr val="000000"/>
              </a:solidFill>
              <a:uFill>
                <a:solidFill>
                  <a:srgbClr val="FFFFFF"/>
                </a:solidFill>
              </a:uFill>
              <a:latin typeface="Arial"/>
            </a:endParaRPr>
          </a:p>
        </p:txBody>
      </p:sp>
      <p:sp>
        <p:nvSpPr>
          <p:cNvPr id="261" name="CustomShape 5"/>
          <p:cNvSpPr/>
          <p:nvPr/>
        </p:nvSpPr>
        <p:spPr>
          <a:xfrm>
            <a:off x="396514" y="1142999"/>
            <a:ext cx="11598969" cy="5190893"/>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t"/>
          <a:lstStyle/>
          <a:p>
            <a:r>
              <a:rPr lang="pl-PL" sz="2400" b="1" dirty="0"/>
              <a:t>Additional modules can be implemented: </a:t>
            </a:r>
          </a:p>
          <a:p>
            <a:pPr marL="457200" indent="-457200">
              <a:buFont typeface="Arial" panose="020B0604020202020204" pitchFamily="34" charset="0"/>
              <a:buChar char="•"/>
            </a:pPr>
            <a:r>
              <a:rPr lang="pl-PL" sz="2400" dirty="0"/>
              <a:t>As applications deployed on the Prometheus supercomputer </a:t>
            </a:r>
          </a:p>
          <a:p>
            <a:pPr marL="457200" indent="-457200">
              <a:buFont typeface="Arial" panose="020B0604020202020204" pitchFamily="34" charset="0"/>
              <a:buChar char="•"/>
            </a:pPr>
            <a:r>
              <a:rPr lang="pl-PL" sz="2400" dirty="0"/>
              <a:t>As external services communicating with the platform via its REST interfaces</a:t>
            </a:r>
          </a:p>
          <a:p>
            <a:pPr marL="457200" indent="-457200">
              <a:buFont typeface="Arial" panose="020B0604020202020204" pitchFamily="34" charset="0"/>
              <a:buChar char="•"/>
            </a:pPr>
            <a:r>
              <a:rPr lang="pl-PL" sz="2400" dirty="0"/>
              <a:t>As virtual machines deployable directly in the Cyfronet cloud via the Atmosphere extension </a:t>
            </a:r>
            <a:r>
              <a:rPr lang="en-US" sz="2400" dirty="0"/>
              <a:t>of</a:t>
            </a:r>
            <a:r>
              <a:rPr lang="pl-PL" sz="2400" dirty="0"/>
              <a:t> the MEE</a:t>
            </a:r>
          </a:p>
          <a:p>
            <a:pPr marL="457200" indent="-457200">
              <a:buFont typeface="Arial" panose="020B0604020202020204" pitchFamily="34" charset="0"/>
              <a:buChar char="•"/>
            </a:pPr>
            <a:endParaRPr lang="pl-PL" sz="2400" dirty="0"/>
          </a:p>
          <a:p>
            <a:r>
              <a:rPr lang="pl-PL" sz="2400" b="1" dirty="0"/>
              <a:t>Encapsulating pipeline steps as HPC tasks:</a:t>
            </a:r>
          </a:p>
          <a:p>
            <a:pPr marL="285750" indent="-285750">
              <a:buFont typeface="Arial" panose="020B0604020202020204" pitchFamily="34" charset="0"/>
              <a:buChar char="•"/>
            </a:pPr>
            <a:r>
              <a:rPr lang="pl-PL" sz="2400" dirty="0"/>
              <a:t>Scripts are run on the Prometheus supercomputer via the Rim</a:t>
            </a:r>
            <a:r>
              <a:rPr lang="en-US" sz="2400" dirty="0"/>
              <a:t>r</a:t>
            </a:r>
            <a:r>
              <a:rPr lang="pl-PL" sz="2400" dirty="0"/>
              <a:t>ock extension</a:t>
            </a:r>
          </a:p>
          <a:p>
            <a:pPr marL="285750" indent="-285750">
              <a:buFont typeface="Arial" panose="020B0604020202020204" pitchFamily="34" charset="0"/>
              <a:buChar char="•"/>
            </a:pPr>
            <a:r>
              <a:rPr lang="pl-PL" sz="2400" dirty="0"/>
              <a:t>Files uploaded to the FileStore (e.g. using MEE GUIs) can be accessed on Prometheus nodes via </a:t>
            </a:r>
            <a:r>
              <a:rPr lang="pl-PL" sz="2400" b="1" dirty="0"/>
              <a:t>curl</a:t>
            </a:r>
            <a:r>
              <a:rPr lang="pl-PL" sz="2400" dirty="0"/>
              <a:t>,</a:t>
            </a:r>
            <a:r>
              <a:rPr lang="pl-PL" sz="2400" b="1" dirty="0"/>
              <a:t> </a:t>
            </a:r>
            <a:r>
              <a:rPr lang="pl-PL" sz="2400" dirty="0"/>
              <a:t>leveraging the WebDAV interface provided by FileStore</a:t>
            </a:r>
          </a:p>
          <a:p>
            <a:pPr marL="285750" indent="-285750">
              <a:buFont typeface="Arial" panose="020B0604020202020204" pitchFamily="34" charset="0"/>
              <a:buChar char="•"/>
            </a:pPr>
            <a:r>
              <a:rPr lang="pl-PL" sz="2400" dirty="0"/>
              <a:t>Any result files can also be uploaded directly to FileStore from the Prometheus computational nodes</a:t>
            </a:r>
          </a:p>
          <a:p>
            <a:pPr marL="285750" indent="-285750">
              <a:buFont typeface="Arial" panose="020B0604020202020204" pitchFamily="34" charset="0"/>
              <a:buChar char="•"/>
            </a:pPr>
            <a:r>
              <a:rPr lang="pl-PL" sz="2400" dirty="0"/>
              <a:t>External tools can be used to monitor job completion status e.g. by periodically scanning FileStore content</a:t>
            </a:r>
          </a:p>
          <a:p>
            <a:endParaRPr lang="pl-PL" sz="2400" dirty="0"/>
          </a:p>
        </p:txBody>
      </p:sp>
      <p:sp>
        <p:nvSpPr>
          <p:cNvPr id="7" name="Tytuł 1"/>
          <p:cNvSpPr txBox="1">
            <a:spLocks/>
          </p:cNvSpPr>
          <p:nvPr/>
        </p:nvSpPr>
        <p:spPr bwMode="auto">
          <a:xfrm>
            <a:off x="2076240" y="0"/>
            <a:ext cx="802146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MEE extensibility – support for additional computational modules</a:t>
            </a:r>
            <a:endParaRPr lang="en-US" sz="3200" dirty="0"/>
          </a:p>
        </p:txBody>
      </p:sp>
    </p:spTree>
    <p:extLst>
      <p:ext uri="{BB962C8B-B14F-4D97-AF65-F5344CB8AC3E}">
        <p14:creationId xmlns:p14="http://schemas.microsoft.com/office/powerpoint/2010/main" val="35436160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1587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263352"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pc="-1" dirty="0">
              <a:solidFill>
                <a:srgbClr val="000000"/>
              </a:solidFill>
              <a:uFill>
                <a:solidFill>
                  <a:srgbClr val="FFFFFF"/>
                </a:solidFill>
              </a:uFill>
              <a:latin typeface="Arial"/>
            </a:endParaRPr>
          </a:p>
        </p:txBody>
      </p:sp>
      <p:sp>
        <p:nvSpPr>
          <p:cNvPr id="261" name="CustomShape 5"/>
          <p:cNvSpPr/>
          <p:nvPr/>
        </p:nvSpPr>
        <p:spPr>
          <a:xfrm>
            <a:off x="396514" y="1143000"/>
            <a:ext cx="11598969" cy="4032448"/>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t"/>
          <a:lstStyle/>
          <a:p>
            <a:r>
              <a:rPr lang="pl-PL" sz="2400" b="1" dirty="0">
                <a:latin typeface="Open Sans Semibold"/>
              </a:rPr>
              <a:t>The following slides will present:</a:t>
            </a:r>
          </a:p>
          <a:p>
            <a:pPr marL="342900" indent="-342900">
              <a:buFont typeface="Arial" panose="020B0604020202020204" pitchFamily="34" charset="0"/>
              <a:buChar char="•"/>
            </a:pPr>
            <a:r>
              <a:rPr lang="pl-PL" sz="2400" dirty="0">
                <a:latin typeface="Open Sans Semibold"/>
              </a:rPr>
              <a:t>Features provided by existing MEE components</a:t>
            </a:r>
          </a:p>
          <a:p>
            <a:pPr marL="342900" indent="-342900">
              <a:buFont typeface="Arial" panose="020B0604020202020204" pitchFamily="34" charset="0"/>
              <a:buChar char="•"/>
            </a:pPr>
            <a:r>
              <a:rPr lang="pl-PL" sz="2400" dirty="0">
                <a:latin typeface="Open Sans Semibold"/>
              </a:rPr>
              <a:t>Accessing the MEE via its RESTful API</a:t>
            </a:r>
          </a:p>
          <a:p>
            <a:pPr marL="342900" indent="-342900">
              <a:buFont typeface="Arial" panose="020B0604020202020204" pitchFamily="34" charset="0"/>
              <a:buChar char="•"/>
            </a:pPr>
            <a:r>
              <a:rPr lang="pl-PL" sz="2400" dirty="0">
                <a:latin typeface="Open Sans Semibold"/>
              </a:rPr>
              <a:t>Security management interfaces built into the MEE</a:t>
            </a:r>
          </a:p>
          <a:p>
            <a:pPr marL="342900" indent="-342900">
              <a:buFont typeface="Arial" panose="020B0604020202020204" pitchFamily="34" charset="0"/>
              <a:buChar char="•"/>
            </a:pPr>
            <a:r>
              <a:rPr lang="pl-PL" sz="2400" dirty="0">
                <a:latin typeface="Open Sans Semibold"/>
              </a:rPr>
              <a:t>Access to cloud-based resources and application components</a:t>
            </a:r>
          </a:p>
          <a:p>
            <a:endParaRPr lang="pl-PL" sz="2400" dirty="0">
              <a:latin typeface="Open Sans Semibold"/>
            </a:endParaRPr>
          </a:p>
        </p:txBody>
      </p:sp>
      <p:sp>
        <p:nvSpPr>
          <p:cNvPr id="7" name="Tytuł 1"/>
          <p:cNvSpPr txBox="1">
            <a:spLocks/>
          </p:cNvSpPr>
          <p:nvPr/>
        </p:nvSpPr>
        <p:spPr bwMode="auto">
          <a:xfrm>
            <a:off x="2076240" y="0"/>
            <a:ext cx="802146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Model Execution Environment – usage</a:t>
            </a:r>
            <a:endParaRPr lang="en-US" sz="3200" dirty="0"/>
          </a:p>
        </p:txBody>
      </p:sp>
    </p:spTree>
    <p:extLst>
      <p:ext uri="{BB962C8B-B14F-4D97-AF65-F5344CB8AC3E}">
        <p14:creationId xmlns:p14="http://schemas.microsoft.com/office/powerpoint/2010/main" val="39555740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1587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263352"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pc="-1" dirty="0">
              <a:solidFill>
                <a:srgbClr val="000000"/>
              </a:solidFill>
              <a:uFill>
                <a:solidFill>
                  <a:srgbClr val="FFFFFF"/>
                </a:solidFill>
              </a:uFill>
              <a:latin typeface="Arial"/>
            </a:endParaRPr>
          </a:p>
        </p:txBody>
      </p:sp>
      <p:sp>
        <p:nvSpPr>
          <p:cNvPr id="261" name="CustomShape 5"/>
          <p:cNvSpPr/>
          <p:nvPr/>
        </p:nvSpPr>
        <p:spPr>
          <a:xfrm>
            <a:off x="5159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spc="-1" dirty="0">
              <a:solidFill>
                <a:srgbClr val="000000"/>
              </a:solidFill>
              <a:uFill>
                <a:solidFill>
                  <a:srgbClr val="FFFFFF"/>
                </a:solidFill>
              </a:uFill>
            </a:endParaRPr>
          </a:p>
        </p:txBody>
      </p:sp>
      <p:sp>
        <p:nvSpPr>
          <p:cNvPr id="7"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dirty="0"/>
              <a:t>Generic MEE tools</a:t>
            </a:r>
            <a:endParaRPr lang="en-GB" dirty="0"/>
          </a:p>
        </p:txBody>
      </p:sp>
      <p:pic>
        <p:nvPicPr>
          <p:cNvPr id="6" name="Obraz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062" y="1624413"/>
            <a:ext cx="5523582" cy="1818019"/>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7337" y="1618845"/>
            <a:ext cx="5585395" cy="1829155"/>
          </a:xfrm>
          <a:prstGeom prst="rect">
            <a:avLst/>
          </a:prstGeom>
        </p:spPr>
      </p:pic>
      <p:sp>
        <p:nvSpPr>
          <p:cNvPr id="18" name="Prostokąt 17"/>
          <p:cNvSpPr/>
          <p:nvPr/>
        </p:nvSpPr>
        <p:spPr>
          <a:xfrm>
            <a:off x="568062" y="3861499"/>
            <a:ext cx="5380439" cy="1631216"/>
          </a:xfrm>
          <a:prstGeom prst="rect">
            <a:avLst/>
          </a:prstGeom>
        </p:spPr>
        <p:txBody>
          <a:bodyPr wrap="square">
            <a:spAutoFit/>
          </a:bodyPr>
          <a:lstStyle/>
          <a:p>
            <a:r>
              <a:rPr lang="en-GB" sz="2000" dirty="0"/>
              <a:t>Cloud resources</a:t>
            </a:r>
          </a:p>
          <a:p>
            <a:pPr marL="285750" indent="-285750">
              <a:buFont typeface="Arial" panose="020B0604020202020204" pitchFamily="34" charset="0"/>
              <a:buChar char="•"/>
            </a:pPr>
            <a:r>
              <a:rPr lang="en-GB" sz="1600" spc="-1" dirty="0">
                <a:solidFill>
                  <a:srgbClr val="000000"/>
                </a:solidFill>
                <a:uFill>
                  <a:solidFill>
                    <a:srgbClr val="FFFFFF"/>
                  </a:solidFill>
                </a:uFill>
              </a:rPr>
              <a:t>Based on Atmosphere cloud platform</a:t>
            </a:r>
          </a:p>
          <a:p>
            <a:pPr marL="285750" indent="-285750">
              <a:buFont typeface="Arial" panose="020B0604020202020204" pitchFamily="34" charset="0"/>
              <a:buChar char="•"/>
            </a:pPr>
            <a:r>
              <a:rPr lang="en-GB" sz="1600" spc="-1" dirty="0">
                <a:solidFill>
                  <a:srgbClr val="000000"/>
                </a:solidFill>
                <a:uFill>
                  <a:solidFill>
                    <a:srgbClr val="FFFFFF"/>
                  </a:solidFill>
                </a:uFill>
              </a:rPr>
              <a:t>Can start/stop/suspend virtual machine on cloud infrastructure</a:t>
            </a:r>
          </a:p>
          <a:p>
            <a:pPr marL="285750" indent="-285750">
              <a:buFont typeface="Arial" panose="020B0604020202020204" pitchFamily="34" charset="0"/>
              <a:buChar char="•"/>
            </a:pPr>
            <a:r>
              <a:rPr lang="en-GB" sz="1600" spc="-1" dirty="0">
                <a:solidFill>
                  <a:srgbClr val="000000"/>
                </a:solidFill>
                <a:uFill>
                  <a:solidFill>
                    <a:srgbClr val="FFFFFF"/>
                  </a:solidFill>
                </a:uFill>
              </a:rPr>
              <a:t>Can save running existing machine as template</a:t>
            </a:r>
          </a:p>
          <a:p>
            <a:pPr marL="285750" indent="-285750">
              <a:buFont typeface="Arial" panose="020B0604020202020204" pitchFamily="34" charset="0"/>
              <a:buChar char="•"/>
            </a:pPr>
            <a:r>
              <a:rPr lang="en-GB" sz="1600" spc="-1" dirty="0">
                <a:solidFill>
                  <a:srgbClr val="000000"/>
                </a:solidFill>
                <a:uFill>
                  <a:solidFill>
                    <a:srgbClr val="FFFFFF"/>
                  </a:solidFill>
                </a:uFill>
              </a:rPr>
              <a:t>(Future) can share templates with other users</a:t>
            </a:r>
          </a:p>
        </p:txBody>
      </p:sp>
      <p:sp>
        <p:nvSpPr>
          <p:cNvPr id="19" name="Prostokąt 18"/>
          <p:cNvSpPr/>
          <p:nvPr/>
        </p:nvSpPr>
        <p:spPr>
          <a:xfrm>
            <a:off x="6297336" y="3861499"/>
            <a:ext cx="5585395" cy="1631216"/>
          </a:xfrm>
          <a:prstGeom prst="rect">
            <a:avLst/>
          </a:prstGeom>
        </p:spPr>
        <p:txBody>
          <a:bodyPr wrap="square">
            <a:spAutoFit/>
          </a:bodyPr>
          <a:lstStyle/>
          <a:p>
            <a:r>
              <a:rPr lang="en-GB" sz="2000" dirty="0"/>
              <a:t>File Store</a:t>
            </a:r>
          </a:p>
          <a:p>
            <a:pPr marL="285750" indent="-285750">
              <a:buFont typeface="Arial" panose="020B0604020202020204" pitchFamily="34" charset="0"/>
              <a:buChar char="•"/>
            </a:pPr>
            <a:r>
              <a:rPr lang="en-GB" sz="1600" spc="-1" dirty="0">
                <a:solidFill>
                  <a:srgbClr val="000000"/>
                </a:solidFill>
                <a:uFill>
                  <a:solidFill>
                    <a:srgbClr val="FFFFFF"/>
                  </a:solidFill>
                </a:uFill>
              </a:rPr>
              <a:t>Basic file storage</a:t>
            </a:r>
            <a:r>
              <a:rPr lang="pl-PL" sz="1600" spc="-1" dirty="0">
                <a:solidFill>
                  <a:srgbClr val="000000"/>
                </a:solidFill>
                <a:uFill>
                  <a:solidFill>
                    <a:srgbClr val="FFFFFF"/>
                  </a:solidFill>
                </a:uFill>
              </a:rPr>
              <a:t> for the project</a:t>
            </a:r>
            <a:endParaRPr lang="en-GB" sz="1600" spc="-1" dirty="0">
              <a:solidFill>
                <a:srgbClr val="000000"/>
              </a:solidFill>
              <a:uFill>
                <a:solidFill>
                  <a:srgbClr val="FFFFFF"/>
                </a:solidFill>
              </a:uFill>
            </a:endParaRPr>
          </a:p>
          <a:p>
            <a:pPr marL="285750" indent="-285750">
              <a:buFont typeface="Arial" panose="020B0604020202020204" pitchFamily="34" charset="0"/>
              <a:buChar char="•"/>
            </a:pPr>
            <a:r>
              <a:rPr lang="pl-PL" sz="1600" spc="-1" dirty="0">
                <a:solidFill>
                  <a:srgbClr val="000000"/>
                </a:solidFill>
                <a:uFill>
                  <a:solidFill>
                    <a:srgbClr val="FFFFFF"/>
                  </a:solidFill>
                </a:uFill>
              </a:rPr>
              <a:t>Ability </a:t>
            </a:r>
            <a:r>
              <a:rPr lang="en-GB" sz="1600" spc="-1" dirty="0">
                <a:solidFill>
                  <a:srgbClr val="000000"/>
                </a:solidFill>
                <a:uFill>
                  <a:solidFill>
                    <a:srgbClr val="FFFFFF"/>
                  </a:solidFill>
                </a:uFill>
              </a:rPr>
              <a:t>to create new director</a:t>
            </a:r>
            <a:r>
              <a:rPr lang="pl-PL" sz="1600" spc="-1" dirty="0">
                <a:solidFill>
                  <a:srgbClr val="000000"/>
                </a:solidFill>
                <a:uFill>
                  <a:solidFill>
                    <a:srgbClr val="FFFFFF"/>
                  </a:solidFill>
                </a:uFill>
              </a:rPr>
              <a:t>ies and</a:t>
            </a:r>
            <a:r>
              <a:rPr lang="en-GB" sz="1600" spc="-1" dirty="0">
                <a:solidFill>
                  <a:srgbClr val="000000"/>
                </a:solidFill>
                <a:uFill>
                  <a:solidFill>
                    <a:srgbClr val="FFFFFF"/>
                  </a:solidFill>
                </a:uFill>
              </a:rPr>
              <a:t> upload</a:t>
            </a:r>
            <a:r>
              <a:rPr lang="pl-PL" sz="1600" spc="-1" dirty="0">
                <a:solidFill>
                  <a:srgbClr val="000000"/>
                </a:solidFill>
                <a:uFill>
                  <a:solidFill>
                    <a:srgbClr val="FFFFFF"/>
                  </a:solidFill>
                </a:uFill>
              </a:rPr>
              <a:t>/</a:t>
            </a:r>
            <a:r>
              <a:rPr lang="en-GB" sz="1600" spc="-1" dirty="0">
                <a:solidFill>
                  <a:srgbClr val="000000"/>
                </a:solidFill>
                <a:uFill>
                  <a:solidFill>
                    <a:srgbClr val="FFFFFF"/>
                  </a:solidFill>
                </a:uFill>
              </a:rPr>
              <a:t>download files</a:t>
            </a:r>
          </a:p>
          <a:p>
            <a:pPr marL="285750" indent="-285750">
              <a:buFont typeface="Arial" panose="020B0604020202020204" pitchFamily="34" charset="0"/>
              <a:buChar char="•"/>
            </a:pPr>
            <a:r>
              <a:rPr lang="en-GB" sz="1600" spc="-1" dirty="0">
                <a:solidFill>
                  <a:srgbClr val="000000"/>
                </a:solidFill>
                <a:uFill>
                  <a:solidFill>
                    <a:srgbClr val="FFFFFF"/>
                  </a:solidFill>
                </a:uFill>
              </a:rPr>
              <a:t>Can share director</a:t>
            </a:r>
            <a:r>
              <a:rPr lang="pl-PL" sz="1600" spc="-1" dirty="0">
                <a:solidFill>
                  <a:srgbClr val="000000"/>
                </a:solidFill>
                <a:uFill>
                  <a:solidFill>
                    <a:srgbClr val="FFFFFF"/>
                  </a:solidFill>
                </a:uFill>
              </a:rPr>
              <a:t>ies</a:t>
            </a:r>
            <a:r>
              <a:rPr lang="en-GB" sz="1600" spc="-1" dirty="0">
                <a:solidFill>
                  <a:srgbClr val="000000"/>
                </a:solidFill>
                <a:uFill>
                  <a:solidFill>
                    <a:srgbClr val="FFFFFF"/>
                  </a:solidFill>
                </a:uFill>
              </a:rPr>
              <a:t> with other user</a:t>
            </a:r>
            <a:r>
              <a:rPr lang="pl-PL" sz="1600" spc="-1" dirty="0">
                <a:solidFill>
                  <a:srgbClr val="000000"/>
                </a:solidFill>
                <a:uFill>
                  <a:solidFill>
                    <a:srgbClr val="FFFFFF"/>
                  </a:solidFill>
                </a:uFill>
              </a:rPr>
              <a:t>s</a:t>
            </a:r>
            <a:r>
              <a:rPr lang="en-GB" sz="1600" spc="-1" dirty="0">
                <a:solidFill>
                  <a:srgbClr val="000000"/>
                </a:solidFill>
                <a:uFill>
                  <a:solidFill>
                    <a:srgbClr val="FFFFFF"/>
                  </a:solidFill>
                </a:uFill>
              </a:rPr>
              <a:t> or group</a:t>
            </a:r>
            <a:r>
              <a:rPr lang="pl-PL" sz="1600" spc="-1" dirty="0">
                <a:solidFill>
                  <a:srgbClr val="000000"/>
                </a:solidFill>
                <a:uFill>
                  <a:solidFill>
                    <a:srgbClr val="FFFFFF"/>
                  </a:solidFill>
                </a:uFill>
              </a:rPr>
              <a:t>s</a:t>
            </a:r>
            <a:r>
              <a:rPr lang="en-GB" sz="1600" spc="-1" dirty="0">
                <a:solidFill>
                  <a:srgbClr val="000000"/>
                </a:solidFill>
                <a:uFill>
                  <a:solidFill>
                    <a:srgbClr val="FFFFFF"/>
                  </a:solidFill>
                </a:uFill>
              </a:rPr>
              <a:t> of users</a:t>
            </a:r>
          </a:p>
          <a:p>
            <a:pPr marL="285750" indent="-285750">
              <a:buFont typeface="Arial" panose="020B0604020202020204" pitchFamily="34" charset="0"/>
              <a:buChar char="•"/>
            </a:pPr>
            <a:r>
              <a:rPr lang="en-GB" sz="1600" spc="-1" dirty="0">
                <a:solidFill>
                  <a:srgbClr val="000000"/>
                </a:solidFill>
                <a:uFill>
                  <a:solidFill>
                    <a:srgbClr val="FFFFFF"/>
                  </a:solidFill>
                </a:uFill>
              </a:rPr>
              <a:t>Can be mounted locally using </a:t>
            </a:r>
            <a:r>
              <a:rPr lang="en-GB" sz="1600" spc="-1" dirty="0" err="1">
                <a:solidFill>
                  <a:srgbClr val="000000"/>
                </a:solidFill>
                <a:uFill>
                  <a:solidFill>
                    <a:srgbClr val="FFFFFF"/>
                  </a:solidFill>
                </a:uFill>
              </a:rPr>
              <a:t>WebDav</a:t>
            </a:r>
            <a:r>
              <a:rPr lang="en-GB" sz="1600" spc="-1" dirty="0">
                <a:solidFill>
                  <a:srgbClr val="000000"/>
                </a:solidFill>
                <a:uFill>
                  <a:solidFill>
                    <a:srgbClr val="FFFFFF"/>
                  </a:solidFill>
                </a:uFill>
              </a:rPr>
              <a:t> client</a:t>
            </a:r>
            <a:r>
              <a:rPr lang="pl-PL" sz="1600" spc="-1" dirty="0">
                <a:solidFill>
                  <a:srgbClr val="000000"/>
                </a:solidFill>
                <a:uFill>
                  <a:solidFill>
                    <a:srgbClr val="FFFFFF"/>
                  </a:solidFill>
                </a:uFill>
              </a:rPr>
              <a:t>s</a:t>
            </a:r>
            <a:endParaRPr lang="en-GB" sz="1600" spc="-1" dirty="0">
              <a:solidFill>
                <a:srgbClr val="000000"/>
              </a:solidFill>
              <a:uFill>
                <a:solidFill>
                  <a:srgbClr val="FFFFFF"/>
                </a:solidFill>
              </a:uFill>
            </a:endParaRPr>
          </a:p>
          <a:p>
            <a:pPr marL="285750" indent="-285750">
              <a:buFont typeface="Arial" panose="020B0604020202020204" pitchFamily="34" charset="0"/>
              <a:buChar char="•"/>
            </a:pPr>
            <a:r>
              <a:rPr lang="pl-PL" sz="1600" spc="-1" dirty="0">
                <a:solidFill>
                  <a:srgbClr val="000000"/>
                </a:solidFill>
                <a:uFill>
                  <a:solidFill>
                    <a:srgbClr val="FFFFFF"/>
                  </a:solidFill>
                </a:uFill>
              </a:rPr>
              <a:t>The </a:t>
            </a:r>
            <a:r>
              <a:rPr lang="en-GB" sz="1600" spc="-1" dirty="0">
                <a:solidFill>
                  <a:srgbClr val="000000"/>
                </a:solidFill>
                <a:uFill>
                  <a:solidFill>
                    <a:srgbClr val="FFFFFF"/>
                  </a:solidFill>
                </a:uFill>
              </a:rPr>
              <a:t>File Browser </a:t>
            </a:r>
            <a:r>
              <a:rPr lang="pl-PL" sz="1600" spc="-1" dirty="0">
                <a:solidFill>
                  <a:srgbClr val="000000"/>
                </a:solidFill>
                <a:uFill>
                  <a:solidFill>
                    <a:srgbClr val="FFFFFF"/>
                  </a:solidFill>
                </a:uFill>
              </a:rPr>
              <a:t>GUI </a:t>
            </a:r>
            <a:r>
              <a:rPr lang="en-GB" sz="1600" spc="-1" dirty="0">
                <a:solidFill>
                  <a:srgbClr val="000000"/>
                </a:solidFill>
                <a:uFill>
                  <a:solidFill>
                    <a:srgbClr val="FFFFFF"/>
                  </a:solidFill>
                </a:uFill>
              </a:rPr>
              <a:t>can </a:t>
            </a:r>
            <a:r>
              <a:rPr lang="pl-PL" sz="1600" spc="-1" dirty="0">
                <a:solidFill>
                  <a:srgbClr val="000000"/>
                </a:solidFill>
                <a:uFill>
                  <a:solidFill>
                    <a:srgbClr val="FFFFFF"/>
                  </a:solidFill>
                </a:uFill>
              </a:rPr>
              <a:t>also </a:t>
            </a:r>
            <a:r>
              <a:rPr lang="en-GB" sz="1600" spc="-1" dirty="0">
                <a:solidFill>
                  <a:srgbClr val="000000"/>
                </a:solidFill>
                <a:uFill>
                  <a:solidFill>
                    <a:srgbClr val="FFFFFF"/>
                  </a:solidFill>
                </a:uFill>
              </a:rPr>
              <a:t>be embedded in other views</a:t>
            </a:r>
          </a:p>
        </p:txBody>
      </p:sp>
    </p:spTree>
    <p:extLst>
      <p:ext uri="{BB962C8B-B14F-4D97-AF65-F5344CB8AC3E}">
        <p14:creationId xmlns:p14="http://schemas.microsoft.com/office/powerpoint/2010/main" val="36993175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ounded Rectangle 29"/>
          <p:cNvSpPr/>
          <p:nvPr/>
        </p:nvSpPr>
        <p:spPr>
          <a:xfrm>
            <a:off x="2203344" y="1268761"/>
            <a:ext cx="5562600" cy="4010027"/>
          </a:xfrm>
          <a:prstGeom prst="roundRect">
            <a:avLst>
              <a:gd name="adj" fmla="val 8932"/>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solidFill>
                  <a:schemeClr val="tx2"/>
                </a:solidFill>
              </a:rPr>
              <a:t>Research Computing Infrastructure</a:t>
            </a:r>
          </a:p>
          <a:p>
            <a:pPr algn="ctr"/>
            <a:r>
              <a:rPr lang="en-US" b="1" i="1" dirty="0">
                <a:solidFill>
                  <a:schemeClr val="tx2"/>
                </a:solidFill>
              </a:rPr>
              <a:t>Development of models for DSS </a:t>
            </a:r>
          </a:p>
        </p:txBody>
      </p:sp>
      <p:sp>
        <p:nvSpPr>
          <p:cNvPr id="5" name="Rectangle 5"/>
          <p:cNvSpPr/>
          <p:nvPr/>
        </p:nvSpPr>
        <p:spPr>
          <a:xfrm>
            <a:off x="2812944" y="4533786"/>
            <a:ext cx="9906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HPC Cluster</a:t>
            </a:r>
          </a:p>
        </p:txBody>
      </p:sp>
      <p:sp>
        <p:nvSpPr>
          <p:cNvPr id="6" name="Rectangle 6"/>
          <p:cNvSpPr/>
          <p:nvPr/>
        </p:nvSpPr>
        <p:spPr>
          <a:xfrm>
            <a:off x="3955945" y="4539573"/>
            <a:ext cx="968414"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Cloud</a:t>
            </a:r>
          </a:p>
        </p:txBody>
      </p:sp>
      <p:sp>
        <p:nvSpPr>
          <p:cNvPr id="7" name="Rectangle 14"/>
          <p:cNvSpPr/>
          <p:nvPr/>
        </p:nvSpPr>
        <p:spPr>
          <a:xfrm rot="5400000">
            <a:off x="4603644" y="4392962"/>
            <a:ext cx="762000" cy="259080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Infrastructure Operations</a:t>
            </a:r>
          </a:p>
        </p:txBody>
      </p:sp>
      <p:sp>
        <p:nvSpPr>
          <p:cNvPr id="8" name="Rectangle 15"/>
          <p:cNvSpPr/>
          <p:nvPr/>
        </p:nvSpPr>
        <p:spPr>
          <a:xfrm>
            <a:off x="5175144" y="2244617"/>
            <a:ext cx="2286000" cy="216308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b="1" dirty="0">
                <a:solidFill>
                  <a:schemeClr val="tx2"/>
                </a:solidFill>
              </a:rPr>
              <a:t>Data Collection and Publication Suite</a:t>
            </a:r>
          </a:p>
        </p:txBody>
      </p:sp>
      <p:sp>
        <p:nvSpPr>
          <p:cNvPr id="9" name="Flowchart: Magnetic Disk 16"/>
          <p:cNvSpPr/>
          <p:nvPr/>
        </p:nvSpPr>
        <p:spPr>
          <a:xfrm>
            <a:off x="5327544" y="4480735"/>
            <a:ext cx="948883" cy="72185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t>Data Source 1</a:t>
            </a:r>
          </a:p>
        </p:txBody>
      </p:sp>
      <p:sp>
        <p:nvSpPr>
          <p:cNvPr id="10" name="Rounded Rectangle 32"/>
          <p:cNvSpPr/>
          <p:nvPr/>
        </p:nvSpPr>
        <p:spPr>
          <a:xfrm>
            <a:off x="8483374" y="1268763"/>
            <a:ext cx="2077122" cy="40100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solidFill>
                  <a:schemeClr val="tx2"/>
                </a:solidFill>
              </a:rPr>
              <a:t>Clinical Computing Environment</a:t>
            </a:r>
          </a:p>
        </p:txBody>
      </p:sp>
      <p:sp>
        <p:nvSpPr>
          <p:cNvPr id="11" name="Rectangle 4"/>
          <p:cNvSpPr/>
          <p:nvPr/>
        </p:nvSpPr>
        <p:spPr>
          <a:xfrm>
            <a:off x="8655496" y="4773962"/>
            <a:ext cx="1371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Workstation</a:t>
            </a:r>
          </a:p>
        </p:txBody>
      </p:sp>
      <p:sp>
        <p:nvSpPr>
          <p:cNvPr id="12" name="Rectangle 7"/>
          <p:cNvSpPr/>
          <p:nvPr/>
        </p:nvSpPr>
        <p:spPr>
          <a:xfrm>
            <a:off x="2746272" y="2244617"/>
            <a:ext cx="2285999" cy="216308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b="1">
                <a:solidFill>
                  <a:schemeClr val="tx2"/>
                </a:solidFill>
              </a:rPr>
              <a:t>Model </a:t>
            </a:r>
            <a:r>
              <a:rPr lang="en-US" sz="1600" b="1" dirty="0">
                <a:solidFill>
                  <a:schemeClr val="tx2"/>
                </a:solidFill>
              </a:rPr>
              <a:t>Execution Environment</a:t>
            </a:r>
          </a:p>
        </p:txBody>
      </p:sp>
      <p:sp>
        <p:nvSpPr>
          <p:cNvPr id="13" name="Rectangle 37"/>
          <p:cNvSpPr/>
          <p:nvPr/>
        </p:nvSpPr>
        <p:spPr>
          <a:xfrm>
            <a:off x="8655497" y="2411762"/>
            <a:ext cx="146460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b="1" dirty="0">
                <a:solidFill>
                  <a:schemeClr val="tx2"/>
                </a:solidFill>
              </a:rPr>
              <a:t>DSS Execution Environment</a:t>
            </a:r>
          </a:p>
        </p:txBody>
      </p:sp>
      <p:sp>
        <p:nvSpPr>
          <p:cNvPr id="14" name="Flowchart: Magnetic Disk 40"/>
          <p:cNvSpPr/>
          <p:nvPr/>
        </p:nvSpPr>
        <p:spPr>
          <a:xfrm>
            <a:off x="6374886" y="4469163"/>
            <a:ext cx="933859" cy="73342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t>Data Source 2</a:t>
            </a:r>
          </a:p>
        </p:txBody>
      </p:sp>
      <p:sp>
        <p:nvSpPr>
          <p:cNvPr id="15" name="Rectangle 28"/>
          <p:cNvSpPr/>
          <p:nvPr/>
        </p:nvSpPr>
        <p:spPr>
          <a:xfrm flipH="1">
            <a:off x="1593745" y="2175277"/>
            <a:ext cx="914401" cy="126107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Real-time </a:t>
            </a:r>
            <a:r>
              <a:rPr lang="en-US" sz="1600" dirty="0" err="1"/>
              <a:t>Multiscale</a:t>
            </a:r>
            <a:r>
              <a:rPr lang="en-US" sz="1600" dirty="0"/>
              <a:t> Visualization</a:t>
            </a:r>
          </a:p>
        </p:txBody>
      </p:sp>
      <p:sp>
        <p:nvSpPr>
          <p:cNvPr id="16" name="Rectangle 3"/>
          <p:cNvSpPr/>
          <p:nvPr/>
        </p:nvSpPr>
        <p:spPr>
          <a:xfrm>
            <a:off x="1593745" y="3564288"/>
            <a:ext cx="914401" cy="120967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Security System</a:t>
            </a:r>
          </a:p>
        </p:txBody>
      </p:sp>
      <p:sp>
        <p:nvSpPr>
          <p:cNvPr id="17" name="Up-Down Arrow 25"/>
          <p:cNvSpPr/>
          <p:nvPr/>
        </p:nvSpPr>
        <p:spPr>
          <a:xfrm>
            <a:off x="3267009" y="3935760"/>
            <a:ext cx="82470" cy="3048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Up-Down Arrow 31"/>
          <p:cNvSpPr/>
          <p:nvPr/>
        </p:nvSpPr>
        <p:spPr>
          <a:xfrm rot="16200000">
            <a:off x="3812028" y="3688627"/>
            <a:ext cx="111264" cy="290868"/>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9" name="Up-Down Arrow 19"/>
          <p:cNvSpPr/>
          <p:nvPr/>
        </p:nvSpPr>
        <p:spPr>
          <a:xfrm>
            <a:off x="5515029" y="3935760"/>
            <a:ext cx="82470" cy="3048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1" name="Flowchart: Document 23"/>
          <p:cNvSpPr/>
          <p:nvPr/>
        </p:nvSpPr>
        <p:spPr>
          <a:xfrm>
            <a:off x="6089542" y="3453482"/>
            <a:ext cx="942133" cy="55847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Population data</a:t>
            </a:r>
          </a:p>
        </p:txBody>
      </p:sp>
      <p:sp>
        <p:nvSpPr>
          <p:cNvPr id="22" name="Flowchart: Document 24"/>
          <p:cNvSpPr/>
          <p:nvPr/>
        </p:nvSpPr>
        <p:spPr>
          <a:xfrm>
            <a:off x="6560607" y="2865037"/>
            <a:ext cx="775868" cy="55847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Patient Data</a:t>
            </a:r>
          </a:p>
        </p:txBody>
      </p:sp>
      <p:sp>
        <p:nvSpPr>
          <p:cNvPr id="23" name="Up-Down Arrow 26"/>
          <p:cNvSpPr/>
          <p:nvPr/>
        </p:nvSpPr>
        <p:spPr>
          <a:xfrm>
            <a:off x="7031675" y="3605399"/>
            <a:ext cx="82470" cy="6096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4" name="Up-Down Arrow 27"/>
          <p:cNvSpPr/>
          <p:nvPr/>
        </p:nvSpPr>
        <p:spPr>
          <a:xfrm>
            <a:off x="6295959" y="3998576"/>
            <a:ext cx="82470" cy="21688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5" name="Right Arrow 33"/>
          <p:cNvSpPr/>
          <p:nvPr/>
        </p:nvSpPr>
        <p:spPr>
          <a:xfrm flipH="1">
            <a:off x="4946544" y="3564285"/>
            <a:ext cx="250786" cy="1229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6" name="Right Arrow 34"/>
          <p:cNvSpPr/>
          <p:nvPr/>
        </p:nvSpPr>
        <p:spPr>
          <a:xfrm flipH="1">
            <a:off x="4818142" y="3144277"/>
            <a:ext cx="1881001" cy="10850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7" name="Flowchart: Document 22"/>
          <p:cNvSpPr/>
          <p:nvPr/>
        </p:nvSpPr>
        <p:spPr>
          <a:xfrm>
            <a:off x="5251344" y="3326160"/>
            <a:ext cx="781050" cy="55847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Images</a:t>
            </a:r>
          </a:p>
        </p:txBody>
      </p:sp>
      <p:sp>
        <p:nvSpPr>
          <p:cNvPr id="28" name="Oval 13"/>
          <p:cNvSpPr/>
          <p:nvPr/>
        </p:nvSpPr>
        <p:spPr>
          <a:xfrm>
            <a:off x="4013094" y="3148163"/>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3-D Model</a:t>
            </a:r>
          </a:p>
        </p:txBody>
      </p:sp>
      <p:sp>
        <p:nvSpPr>
          <p:cNvPr id="29" name="Up-Down Arrow 20"/>
          <p:cNvSpPr/>
          <p:nvPr/>
        </p:nvSpPr>
        <p:spPr>
          <a:xfrm>
            <a:off x="4390959" y="4010030"/>
            <a:ext cx="82470" cy="21688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0" name="Curved Up Arrow 47"/>
          <p:cNvSpPr/>
          <p:nvPr/>
        </p:nvSpPr>
        <p:spPr>
          <a:xfrm>
            <a:off x="7588696" y="5307362"/>
            <a:ext cx="1279090" cy="429610"/>
          </a:xfrm>
          <a:prstGeom prst="curvedUpArrow">
            <a:avLst>
              <a:gd name="adj1" fmla="val 34765"/>
              <a:gd name="adj2" fmla="val 78950"/>
              <a:gd name="adj3" fmla="val 40159"/>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31" name="Rectangle 48"/>
          <p:cNvSpPr/>
          <p:nvPr/>
        </p:nvSpPr>
        <p:spPr>
          <a:xfrm>
            <a:off x="6456040" y="5736973"/>
            <a:ext cx="3902760" cy="646331"/>
          </a:xfrm>
          <a:prstGeom prst="rect">
            <a:avLst/>
          </a:prstGeom>
          <a:ln>
            <a:noFill/>
          </a:ln>
        </p:spPr>
        <p:txBody>
          <a:bodyPr wrap="square">
            <a:spAutoFit/>
          </a:bodyPr>
          <a:lstStyle/>
          <a:p>
            <a:pPr algn="ctr"/>
            <a:r>
              <a:rPr lang="en-US" b="1" dirty="0">
                <a:solidFill>
                  <a:schemeClr val="tx2"/>
                </a:solidFill>
              </a:rPr>
              <a:t>Provide elaborated  models and data for DSS</a:t>
            </a:r>
          </a:p>
        </p:txBody>
      </p:sp>
      <p:sp>
        <p:nvSpPr>
          <p:cNvPr id="32" name="Up-Down Arrow 39"/>
          <p:cNvSpPr/>
          <p:nvPr/>
        </p:nvSpPr>
        <p:spPr>
          <a:xfrm>
            <a:off x="8960296" y="4077239"/>
            <a:ext cx="82470" cy="44170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3" name="Oval 41"/>
          <p:cNvSpPr/>
          <p:nvPr/>
        </p:nvSpPr>
        <p:spPr>
          <a:xfrm>
            <a:off x="9265096" y="3554762"/>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Model B</a:t>
            </a:r>
          </a:p>
        </p:txBody>
      </p:sp>
      <p:sp>
        <p:nvSpPr>
          <p:cNvPr id="34" name="Oval 38"/>
          <p:cNvSpPr/>
          <p:nvPr/>
        </p:nvSpPr>
        <p:spPr>
          <a:xfrm>
            <a:off x="8731696" y="3173762"/>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Model A</a:t>
            </a:r>
          </a:p>
        </p:txBody>
      </p:sp>
      <p:sp>
        <p:nvSpPr>
          <p:cNvPr id="35" name="Up-Down Arrow 43"/>
          <p:cNvSpPr/>
          <p:nvPr/>
        </p:nvSpPr>
        <p:spPr>
          <a:xfrm>
            <a:off x="9642961" y="4407707"/>
            <a:ext cx="82470" cy="181473"/>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6" name="Up-Down Arrow 44"/>
          <p:cNvSpPr/>
          <p:nvPr/>
        </p:nvSpPr>
        <p:spPr>
          <a:xfrm rot="16200000">
            <a:off x="9147524" y="4042137"/>
            <a:ext cx="82470" cy="152674"/>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7" name="Oval 12"/>
          <p:cNvSpPr/>
          <p:nvPr/>
        </p:nvSpPr>
        <p:spPr>
          <a:xfrm>
            <a:off x="3498744" y="2872849"/>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0-D Model</a:t>
            </a:r>
          </a:p>
        </p:txBody>
      </p:sp>
      <p:sp>
        <p:nvSpPr>
          <p:cNvPr id="38" name="Oval 42"/>
          <p:cNvSpPr/>
          <p:nvPr/>
        </p:nvSpPr>
        <p:spPr>
          <a:xfrm>
            <a:off x="2805755" y="2875892"/>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ROM</a:t>
            </a:r>
          </a:p>
        </p:txBody>
      </p:sp>
      <p:sp>
        <p:nvSpPr>
          <p:cNvPr id="39" name="Oval 45"/>
          <p:cNvSpPr/>
          <p:nvPr/>
        </p:nvSpPr>
        <p:spPr>
          <a:xfrm>
            <a:off x="2858415" y="3135662"/>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ROM</a:t>
            </a:r>
          </a:p>
        </p:txBody>
      </p:sp>
      <p:sp>
        <p:nvSpPr>
          <p:cNvPr id="40"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From Research Environment to DSS</a:t>
            </a:r>
          </a:p>
        </p:txBody>
      </p:sp>
    </p:spTree>
    <p:extLst>
      <p:ext uri="{BB962C8B-B14F-4D97-AF65-F5344CB8AC3E}">
        <p14:creationId xmlns:p14="http://schemas.microsoft.com/office/powerpoint/2010/main" val="2327888867"/>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1587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263352"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pc="-1" dirty="0">
              <a:solidFill>
                <a:srgbClr val="000000"/>
              </a:solidFill>
              <a:uFill>
                <a:solidFill>
                  <a:srgbClr val="FFFFFF"/>
                </a:solidFill>
              </a:uFill>
              <a:latin typeface="Arial"/>
            </a:endParaRPr>
          </a:p>
        </p:txBody>
      </p:sp>
      <p:sp>
        <p:nvSpPr>
          <p:cNvPr id="261" name="CustomShape 5"/>
          <p:cNvSpPr/>
          <p:nvPr/>
        </p:nvSpPr>
        <p:spPr>
          <a:xfrm>
            <a:off x="5159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spc="-1" dirty="0">
              <a:solidFill>
                <a:srgbClr val="000000"/>
              </a:solidFill>
              <a:uFill>
                <a:solidFill>
                  <a:srgbClr val="FFFFFF"/>
                </a:solidFill>
              </a:uFill>
            </a:endParaRPr>
          </a:p>
        </p:txBody>
      </p:sp>
      <p:sp>
        <p:nvSpPr>
          <p:cNvPr id="7"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MEE </a:t>
            </a:r>
            <a:r>
              <a:rPr lang="pl-PL" sz="3200" dirty="0" err="1"/>
              <a:t>functionality</a:t>
            </a:r>
            <a:r>
              <a:rPr lang="pl-PL" sz="3200" dirty="0"/>
              <a:t> via REST API</a:t>
            </a:r>
            <a:endParaRPr lang="en-GB" sz="3200" dirty="0"/>
          </a:p>
        </p:txBody>
      </p:sp>
      <p:sp>
        <p:nvSpPr>
          <p:cNvPr id="12" name="Prostokąt 11"/>
          <p:cNvSpPr/>
          <p:nvPr/>
        </p:nvSpPr>
        <p:spPr>
          <a:xfrm>
            <a:off x="568062" y="3987432"/>
            <a:ext cx="5315380" cy="1631216"/>
          </a:xfrm>
          <a:prstGeom prst="rect">
            <a:avLst/>
          </a:prstGeom>
        </p:spPr>
        <p:txBody>
          <a:bodyPr wrap="square">
            <a:spAutoFit/>
          </a:bodyPr>
          <a:lstStyle/>
          <a:p>
            <a:r>
              <a:rPr lang="en-GB" sz="2000" dirty="0"/>
              <a:t>Generate user JWT Token</a:t>
            </a:r>
          </a:p>
          <a:p>
            <a:pPr marL="285750" indent="-285750">
              <a:buFont typeface="Arial" panose="020B0604020202020204" pitchFamily="34" charset="0"/>
              <a:buChar char="•"/>
            </a:pPr>
            <a:r>
              <a:rPr lang="en-GB" sz="1600" spc="-1" dirty="0">
                <a:solidFill>
                  <a:srgbClr val="000000"/>
                </a:solidFill>
                <a:uFill>
                  <a:solidFill>
                    <a:srgbClr val="FFFFFF"/>
                  </a:solidFill>
                </a:uFill>
              </a:rPr>
              <a:t>User (or other service) can </a:t>
            </a:r>
            <a:r>
              <a:rPr lang="pl-PL" sz="1600" spc="-1" dirty="0">
                <a:solidFill>
                  <a:srgbClr val="000000"/>
                </a:solidFill>
                <a:uFill>
                  <a:solidFill>
                    <a:srgbClr val="FFFFFF"/>
                  </a:solidFill>
                </a:uFill>
              </a:rPr>
              <a:t>retrieve</a:t>
            </a:r>
            <a:r>
              <a:rPr lang="en-GB" sz="1600" spc="-1" dirty="0">
                <a:solidFill>
                  <a:srgbClr val="000000"/>
                </a:solidFill>
                <a:uFill>
                  <a:solidFill>
                    <a:srgbClr val="FFFFFF"/>
                  </a:solidFill>
                </a:uFill>
              </a:rPr>
              <a:t> new JWT token by passing username and password</a:t>
            </a:r>
          </a:p>
          <a:p>
            <a:pPr marL="285750" indent="-285750">
              <a:buFont typeface="Arial" panose="020B0604020202020204" pitchFamily="34" charset="0"/>
              <a:buChar char="•"/>
            </a:pPr>
            <a:r>
              <a:rPr lang="en-GB" sz="1600" spc="-1" dirty="0">
                <a:solidFill>
                  <a:srgbClr val="000000"/>
                </a:solidFill>
                <a:uFill>
                  <a:solidFill>
                    <a:srgbClr val="FFFFFF"/>
                  </a:solidFill>
                </a:uFill>
              </a:rPr>
              <a:t>JWT token can be used for user </a:t>
            </a:r>
            <a:r>
              <a:rPr lang="pl-PL" sz="1600" spc="-1" dirty="0">
                <a:solidFill>
                  <a:srgbClr val="000000"/>
                </a:solidFill>
                <a:uFill>
                  <a:solidFill>
                    <a:srgbClr val="FFFFFF"/>
                  </a:solidFill>
                </a:uFill>
              </a:rPr>
              <a:t>credential </a:t>
            </a:r>
            <a:r>
              <a:rPr lang="en-GB" sz="1600" spc="-1" dirty="0">
                <a:solidFill>
                  <a:srgbClr val="000000"/>
                </a:solidFill>
                <a:uFill>
                  <a:solidFill>
                    <a:srgbClr val="FFFFFF"/>
                  </a:solidFill>
                </a:uFill>
              </a:rPr>
              <a:t>delegations by external </a:t>
            </a:r>
            <a:r>
              <a:rPr lang="en-GB" sz="1600" spc="-1" dirty="0" err="1">
                <a:solidFill>
                  <a:srgbClr val="000000"/>
                </a:solidFill>
                <a:uFill>
                  <a:solidFill>
                    <a:srgbClr val="FFFFFF"/>
                  </a:solidFill>
                </a:uFill>
              </a:rPr>
              <a:t>EurValve</a:t>
            </a:r>
            <a:r>
              <a:rPr lang="en-GB" sz="1600" spc="-1" dirty="0">
                <a:solidFill>
                  <a:srgbClr val="000000"/>
                </a:solidFill>
                <a:uFill>
                  <a:solidFill>
                    <a:srgbClr val="FFFFFF"/>
                  </a:solidFill>
                </a:uFill>
              </a:rPr>
              <a:t> services</a:t>
            </a:r>
          </a:p>
          <a:p>
            <a:endParaRPr lang="en-GB" sz="1600" spc="-1" dirty="0">
              <a:solidFill>
                <a:srgbClr val="000000"/>
              </a:solidFill>
              <a:uFill>
                <a:solidFill>
                  <a:srgbClr val="FFFFFF"/>
                </a:solidFill>
              </a:uFill>
            </a:endParaRPr>
          </a:p>
        </p:txBody>
      </p:sp>
      <p:sp>
        <p:nvSpPr>
          <p:cNvPr id="13" name="Prostokąt 12"/>
          <p:cNvSpPr/>
          <p:nvPr/>
        </p:nvSpPr>
        <p:spPr>
          <a:xfrm>
            <a:off x="6125168" y="3987432"/>
            <a:ext cx="5755717" cy="2185214"/>
          </a:xfrm>
          <a:prstGeom prst="rect">
            <a:avLst/>
          </a:prstGeom>
        </p:spPr>
        <p:txBody>
          <a:bodyPr wrap="square">
            <a:spAutoFit/>
          </a:bodyPr>
          <a:lstStyle/>
          <a:p>
            <a:r>
              <a:rPr lang="en-GB" sz="2000" dirty="0"/>
              <a:t>PDP API</a:t>
            </a:r>
          </a:p>
          <a:p>
            <a:pPr marL="285750" indent="-285750">
              <a:buFont typeface="Arial" panose="020B0604020202020204" pitchFamily="34" charset="0"/>
              <a:buChar char="•"/>
            </a:pPr>
            <a:r>
              <a:rPr lang="en-GB" sz="1600" spc="-1" dirty="0">
                <a:solidFill>
                  <a:srgbClr val="000000"/>
                </a:solidFill>
                <a:uFill>
                  <a:solidFill>
                    <a:srgbClr val="FFFFFF"/>
                  </a:solidFill>
                </a:uFill>
              </a:rPr>
              <a:t>Check if user has right to access </a:t>
            </a:r>
            <a:r>
              <a:rPr lang="pl-PL" sz="1600" spc="-1" dirty="0">
                <a:solidFill>
                  <a:srgbClr val="000000"/>
                </a:solidFill>
                <a:uFill>
                  <a:solidFill>
                    <a:srgbClr val="FFFFFF"/>
                  </a:solidFill>
                </a:uFill>
              </a:rPr>
              <a:t>a specific reso</a:t>
            </a:r>
            <a:r>
              <a:rPr lang="en-GB" sz="1600" spc="-1" dirty="0" err="1">
                <a:solidFill>
                  <a:srgbClr val="000000"/>
                </a:solidFill>
                <a:uFill>
                  <a:solidFill>
                    <a:srgbClr val="FFFFFF"/>
                  </a:solidFill>
                </a:uFill>
              </a:rPr>
              <a:t>urce</a:t>
            </a:r>
            <a:endParaRPr lang="en-GB" sz="1600" spc="-1" dirty="0">
              <a:solidFill>
                <a:srgbClr val="000000"/>
              </a:solidFill>
              <a:uFill>
                <a:solidFill>
                  <a:srgbClr val="FFFFFF"/>
                </a:solidFill>
              </a:uFill>
            </a:endParaRPr>
          </a:p>
          <a:p>
            <a:endParaRPr lang="en-GB" sz="1600" spc="-1" dirty="0">
              <a:solidFill>
                <a:srgbClr val="000000"/>
              </a:solidFill>
              <a:uFill>
                <a:solidFill>
                  <a:srgbClr val="FFFFFF"/>
                </a:solidFill>
              </a:uFill>
            </a:endParaRPr>
          </a:p>
          <a:p>
            <a:r>
              <a:rPr lang="en-GB" sz="2000" dirty="0"/>
              <a:t>Resource </a:t>
            </a:r>
            <a:r>
              <a:rPr lang="en-GB" sz="2000" dirty="0" err="1"/>
              <a:t>polic</a:t>
            </a:r>
            <a:r>
              <a:rPr lang="pl-PL" sz="2000" dirty="0"/>
              <a:t>y</a:t>
            </a:r>
            <a:r>
              <a:rPr lang="en-GB" sz="2000" dirty="0"/>
              <a:t> management</a:t>
            </a:r>
          </a:p>
          <a:p>
            <a:pPr marL="285750" indent="-285750">
              <a:buFont typeface="Arial" panose="020B0604020202020204" pitchFamily="34" charset="0"/>
              <a:buChar char="•"/>
            </a:pPr>
            <a:r>
              <a:rPr lang="en-GB" sz="1600" spc="-1" dirty="0">
                <a:solidFill>
                  <a:srgbClr val="000000"/>
                </a:solidFill>
                <a:uFill>
                  <a:solidFill>
                    <a:srgbClr val="FFFFFF"/>
                  </a:solidFill>
                </a:uFill>
              </a:rPr>
              <a:t>Create/edit/delete local policies by external </a:t>
            </a:r>
            <a:r>
              <a:rPr lang="en-GB" sz="1600" spc="-1" dirty="0" err="1">
                <a:solidFill>
                  <a:srgbClr val="000000"/>
                </a:solidFill>
                <a:uFill>
                  <a:solidFill>
                    <a:srgbClr val="FFFFFF"/>
                  </a:solidFill>
                </a:uFill>
              </a:rPr>
              <a:t>EurValve</a:t>
            </a:r>
            <a:r>
              <a:rPr lang="en-GB" sz="1600" spc="-1" dirty="0">
                <a:solidFill>
                  <a:srgbClr val="000000"/>
                </a:solidFill>
                <a:uFill>
                  <a:solidFill>
                    <a:srgbClr val="FFFFFF"/>
                  </a:solidFill>
                </a:uFill>
              </a:rPr>
              <a:t> service on user behalf</a:t>
            </a:r>
          </a:p>
          <a:p>
            <a:pPr marL="285750" indent="-285750">
              <a:buFont typeface="Arial" panose="020B0604020202020204" pitchFamily="34" charset="0"/>
              <a:buChar char="•"/>
            </a:pPr>
            <a:r>
              <a:rPr lang="en-GB" sz="1600" spc="-1" dirty="0">
                <a:solidFill>
                  <a:srgbClr val="000000"/>
                </a:solidFill>
                <a:uFill>
                  <a:solidFill>
                    <a:srgbClr val="FFFFFF"/>
                  </a:solidFill>
                </a:uFill>
              </a:rPr>
              <a:t>Currently integrated with File Store</a:t>
            </a:r>
          </a:p>
          <a:p>
            <a:pPr marL="285750" indent="-285750">
              <a:buFont typeface="Arial" panose="020B0604020202020204" pitchFamily="34" charset="0"/>
              <a:buChar char="•"/>
            </a:pPr>
            <a:r>
              <a:rPr lang="en-GB" sz="1600" spc="-1" dirty="0">
                <a:solidFill>
                  <a:srgbClr val="000000"/>
                </a:solidFill>
                <a:uFill>
                  <a:solidFill>
                    <a:srgbClr val="FFFFFF"/>
                  </a:solidFill>
                </a:uFill>
              </a:rPr>
              <a:t>Initial </a:t>
            </a:r>
            <a:r>
              <a:rPr lang="en-GB" sz="1600" spc="-1" dirty="0" err="1">
                <a:solidFill>
                  <a:srgbClr val="000000"/>
                </a:solidFill>
                <a:uFill>
                  <a:solidFill>
                    <a:srgbClr val="FFFFFF"/>
                  </a:solidFill>
                </a:uFill>
              </a:rPr>
              <a:t>ArQ</a:t>
            </a:r>
            <a:r>
              <a:rPr lang="pl-PL" sz="1600" spc="-1" dirty="0">
                <a:solidFill>
                  <a:srgbClr val="000000"/>
                </a:solidFill>
                <a:uFill>
                  <a:solidFill>
                    <a:srgbClr val="FFFFFF"/>
                  </a:solidFill>
                </a:uFill>
              </a:rPr>
              <a:t> integration tests underway</a:t>
            </a:r>
            <a:endParaRPr lang="en-GB" sz="1600" spc="-1" dirty="0">
              <a:solidFill>
                <a:srgbClr val="000000"/>
              </a:solidFill>
              <a:uFill>
                <a:solidFill>
                  <a:srgbClr val="FFFFFF"/>
                </a:solidFill>
              </a:uFill>
            </a:endParaRPr>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6711" y="1451683"/>
            <a:ext cx="5582594" cy="2356629"/>
          </a:xfrm>
          <a:prstGeom prst="rect">
            <a:avLst/>
          </a:prstGeom>
        </p:spPr>
      </p:pic>
    </p:spTree>
    <p:extLst>
      <p:ext uri="{BB962C8B-B14F-4D97-AF65-F5344CB8AC3E}">
        <p14:creationId xmlns:p14="http://schemas.microsoft.com/office/powerpoint/2010/main" val="7419172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1587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7"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MEE </a:t>
            </a:r>
            <a:r>
              <a:rPr lang="pl-PL" sz="3200" dirty="0" err="1"/>
              <a:t>security</a:t>
            </a:r>
            <a:r>
              <a:rPr lang="pl-PL" sz="3200" dirty="0"/>
              <a:t> management </a:t>
            </a:r>
            <a:r>
              <a:rPr lang="pl-PL" sz="3200" dirty="0" err="1"/>
              <a:t>UIs</a:t>
            </a:r>
            <a:endParaRPr lang="en-GB" sz="3200" dirty="0"/>
          </a:p>
        </p:txBody>
      </p:sp>
      <p:pic>
        <p:nvPicPr>
          <p:cNvPr id="2" name="Obraz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008" y="1598585"/>
            <a:ext cx="5485272" cy="1966158"/>
          </a:xfrm>
          <a:prstGeom prst="rect">
            <a:avLst/>
          </a:prstGeom>
        </p:spPr>
      </p:pic>
      <p:pic>
        <p:nvPicPr>
          <p:cNvPr id="3" name="Obraz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970" y="1600113"/>
            <a:ext cx="5500014" cy="1967006"/>
          </a:xfrm>
          <a:prstGeom prst="rect">
            <a:avLst/>
          </a:prstGeom>
        </p:spPr>
      </p:pic>
      <p:sp>
        <p:nvSpPr>
          <p:cNvPr id="12" name="Prostokąt 11"/>
          <p:cNvSpPr/>
          <p:nvPr/>
        </p:nvSpPr>
        <p:spPr>
          <a:xfrm>
            <a:off x="451970" y="3768559"/>
            <a:ext cx="5569198" cy="1877437"/>
          </a:xfrm>
          <a:prstGeom prst="rect">
            <a:avLst/>
          </a:prstGeom>
        </p:spPr>
        <p:txBody>
          <a:bodyPr wrap="square">
            <a:spAutoFit/>
          </a:bodyPr>
          <a:lstStyle/>
          <a:p>
            <a:r>
              <a:rPr lang="en-GB" sz="2000" dirty="0"/>
              <a:t>Services</a:t>
            </a:r>
          </a:p>
          <a:p>
            <a:pPr marL="285750" indent="-285750">
              <a:buFont typeface="Arial" panose="020B0604020202020204" pitchFamily="34" charset="0"/>
              <a:buChar char="•"/>
            </a:pPr>
            <a:r>
              <a:rPr lang="en-GB" sz="1600" spc="-1" dirty="0">
                <a:solidFill>
                  <a:srgbClr val="000000"/>
                </a:solidFill>
                <a:uFill>
                  <a:solidFill>
                    <a:srgbClr val="FFFFFF"/>
                  </a:solidFill>
                </a:uFill>
              </a:rPr>
              <a:t>Basic security unit where dedicated security constraints can be defined</a:t>
            </a:r>
          </a:p>
          <a:p>
            <a:pPr marL="285750" indent="-285750">
              <a:buFont typeface="Arial" panose="020B0604020202020204" pitchFamily="34" charset="0"/>
              <a:buChar char="•"/>
            </a:pPr>
            <a:r>
              <a:rPr lang="en-GB" sz="1600" spc="-1" dirty="0">
                <a:solidFill>
                  <a:srgbClr val="000000"/>
                </a:solidFill>
                <a:uFill>
                  <a:solidFill>
                    <a:srgbClr val="FFFFFF"/>
                  </a:solidFill>
                </a:uFill>
              </a:rPr>
              <a:t>Two types of security policies: </a:t>
            </a:r>
          </a:p>
          <a:p>
            <a:pPr marL="742950" lvl="1" indent="-285750">
              <a:buFont typeface="Arial" panose="020B0604020202020204" pitchFamily="34" charset="0"/>
              <a:buChar char="•"/>
            </a:pPr>
            <a:r>
              <a:rPr lang="en-GB" sz="1600" spc="-1" dirty="0">
                <a:solidFill>
                  <a:srgbClr val="000000"/>
                </a:solidFill>
                <a:uFill>
                  <a:solidFill>
                    <a:srgbClr val="FFFFFF"/>
                  </a:solidFill>
                </a:uFill>
              </a:rPr>
              <a:t>Global – can be defined only by service owner</a:t>
            </a:r>
          </a:p>
          <a:p>
            <a:pPr marL="742950" lvl="1" indent="-285750">
              <a:buFont typeface="Arial" panose="020B0604020202020204" pitchFamily="34" charset="0"/>
              <a:buChar char="•"/>
            </a:pPr>
            <a:r>
              <a:rPr lang="en-GB" sz="1600" spc="-1" dirty="0">
                <a:solidFill>
                  <a:srgbClr val="000000"/>
                </a:solidFill>
                <a:uFill>
                  <a:solidFill>
                    <a:srgbClr val="FFFFFF"/>
                  </a:solidFill>
                </a:uFill>
              </a:rPr>
              <a:t>Local – can be created by the service on</a:t>
            </a:r>
            <a:r>
              <a:rPr lang="pl-PL" sz="1600" spc="-1" dirty="0">
                <a:solidFill>
                  <a:srgbClr val="000000"/>
                </a:solidFill>
                <a:uFill>
                  <a:solidFill>
                    <a:srgbClr val="FFFFFF"/>
                  </a:solidFill>
                </a:uFill>
              </a:rPr>
              <a:t> the</a:t>
            </a:r>
            <a:r>
              <a:rPr lang="en-GB" sz="1600" spc="-1" dirty="0">
                <a:solidFill>
                  <a:srgbClr val="000000"/>
                </a:solidFill>
                <a:uFill>
                  <a:solidFill>
                    <a:srgbClr val="FFFFFF"/>
                  </a:solidFill>
                </a:uFill>
              </a:rPr>
              <a:t> user</a:t>
            </a:r>
            <a:r>
              <a:rPr lang="pl-PL" sz="1600" spc="-1" dirty="0">
                <a:solidFill>
                  <a:srgbClr val="000000"/>
                </a:solidFill>
                <a:uFill>
                  <a:solidFill>
                    <a:srgbClr val="FFFFFF"/>
                  </a:solidFill>
                </a:uFill>
              </a:rPr>
              <a:t>’s</a:t>
            </a:r>
            <a:r>
              <a:rPr lang="en-GB" sz="1600" spc="-1" dirty="0">
                <a:solidFill>
                  <a:srgbClr val="000000"/>
                </a:solidFill>
                <a:uFill>
                  <a:solidFill>
                    <a:srgbClr val="FFFFFF"/>
                  </a:solidFill>
                </a:uFill>
              </a:rPr>
              <a:t> behalf </a:t>
            </a:r>
          </a:p>
        </p:txBody>
      </p:sp>
      <p:sp>
        <p:nvSpPr>
          <p:cNvPr id="13" name="Prostokąt 12"/>
          <p:cNvSpPr/>
          <p:nvPr/>
        </p:nvSpPr>
        <p:spPr>
          <a:xfrm>
            <a:off x="6168008" y="3768559"/>
            <a:ext cx="6023992" cy="2123658"/>
          </a:xfrm>
          <a:prstGeom prst="rect">
            <a:avLst/>
          </a:prstGeom>
        </p:spPr>
        <p:txBody>
          <a:bodyPr wrap="square">
            <a:spAutoFit/>
          </a:bodyPr>
          <a:lstStyle/>
          <a:p>
            <a:r>
              <a:rPr lang="en-GB" sz="2000" dirty="0"/>
              <a:t>Groups</a:t>
            </a:r>
          </a:p>
          <a:p>
            <a:pPr marL="285750" indent="-285750">
              <a:buFont typeface="Arial" panose="020B0604020202020204" pitchFamily="34" charset="0"/>
              <a:buChar char="•"/>
            </a:pPr>
            <a:r>
              <a:rPr lang="en-GB" sz="1600" spc="-1" dirty="0">
                <a:solidFill>
                  <a:srgbClr val="000000"/>
                </a:solidFill>
                <a:uFill>
                  <a:solidFill>
                    <a:srgbClr val="FFFFFF"/>
                  </a:solidFill>
                </a:uFill>
              </a:rPr>
              <a:t>Group users</a:t>
            </a:r>
          </a:p>
          <a:p>
            <a:pPr marL="285750" indent="-285750">
              <a:buFont typeface="Arial" panose="020B0604020202020204" pitchFamily="34" charset="0"/>
              <a:buChar char="•"/>
            </a:pPr>
            <a:r>
              <a:rPr lang="en-GB" sz="1600" spc="-1" dirty="0">
                <a:solidFill>
                  <a:srgbClr val="000000"/>
                </a:solidFill>
                <a:uFill>
                  <a:solidFill>
                    <a:srgbClr val="FFFFFF"/>
                  </a:solidFill>
                </a:uFill>
              </a:rPr>
              <a:t>Dedicated portal groups:</a:t>
            </a:r>
          </a:p>
          <a:p>
            <a:pPr marL="742950" lvl="1" indent="-285750">
              <a:buFont typeface="Arial" panose="020B0604020202020204" pitchFamily="34" charset="0"/>
              <a:buChar char="•"/>
            </a:pPr>
            <a:r>
              <a:rPr lang="en-GB" sz="1600" spc="-1" dirty="0">
                <a:solidFill>
                  <a:srgbClr val="000000"/>
                </a:solidFill>
                <a:uFill>
                  <a:solidFill>
                    <a:srgbClr val="FFFFFF"/>
                  </a:solidFill>
                </a:uFill>
              </a:rPr>
              <a:t>Admin</a:t>
            </a:r>
          </a:p>
          <a:p>
            <a:pPr marL="742950" lvl="1" indent="-285750">
              <a:buFont typeface="Arial" panose="020B0604020202020204" pitchFamily="34" charset="0"/>
              <a:buChar char="•"/>
            </a:pPr>
            <a:r>
              <a:rPr lang="en-GB" sz="1600" spc="-1" dirty="0">
                <a:solidFill>
                  <a:srgbClr val="000000"/>
                </a:solidFill>
                <a:uFill>
                  <a:solidFill>
                    <a:srgbClr val="FFFFFF"/>
                  </a:solidFill>
                </a:uFill>
              </a:rPr>
              <a:t>Supervisor – users who can </a:t>
            </a:r>
            <a:r>
              <a:rPr lang="pl-PL" sz="1600" spc="-1" dirty="0">
                <a:solidFill>
                  <a:srgbClr val="000000"/>
                </a:solidFill>
                <a:uFill>
                  <a:solidFill>
                    <a:srgbClr val="FFFFFF"/>
                  </a:solidFill>
                </a:uFill>
              </a:rPr>
              <a:t>approve </a:t>
            </a:r>
            <a:r>
              <a:rPr lang="en-GB" sz="1600" spc="-1" dirty="0">
                <a:solidFill>
                  <a:srgbClr val="000000"/>
                </a:solidFill>
                <a:uFill>
                  <a:solidFill>
                    <a:srgbClr val="FFFFFF"/>
                  </a:solidFill>
                </a:uFill>
              </a:rPr>
              <a:t>other user</a:t>
            </a:r>
            <a:r>
              <a:rPr lang="pl-PL" sz="1600" spc="-1" dirty="0">
                <a:solidFill>
                  <a:srgbClr val="000000"/>
                </a:solidFill>
                <a:uFill>
                  <a:solidFill>
                    <a:srgbClr val="FFFFFF"/>
                  </a:solidFill>
                </a:uFill>
              </a:rPr>
              <a:t>s</a:t>
            </a:r>
            <a:r>
              <a:rPr lang="en-GB" sz="1600" spc="-1" dirty="0">
                <a:solidFill>
                  <a:srgbClr val="000000"/>
                </a:solidFill>
                <a:uFill>
                  <a:solidFill>
                    <a:srgbClr val="FFFFFF"/>
                  </a:solidFill>
                </a:uFill>
              </a:rPr>
              <a:t> in the portal</a:t>
            </a:r>
          </a:p>
          <a:p>
            <a:pPr marL="285750" indent="-285750">
              <a:buFont typeface="Arial" panose="020B0604020202020204" pitchFamily="34" charset="0"/>
              <a:buChar char="•"/>
            </a:pPr>
            <a:r>
              <a:rPr lang="en-GB" sz="1600" spc="-1" dirty="0">
                <a:solidFill>
                  <a:srgbClr val="000000"/>
                </a:solidFill>
                <a:uFill>
                  <a:solidFill>
                    <a:srgbClr val="FFFFFF"/>
                  </a:solidFill>
                </a:uFill>
              </a:rPr>
              <a:t>Generic groups:</a:t>
            </a:r>
          </a:p>
          <a:p>
            <a:pPr marL="742950" lvl="1" indent="-285750">
              <a:buFont typeface="Arial" panose="020B0604020202020204" pitchFamily="34" charset="0"/>
              <a:buChar char="•"/>
            </a:pPr>
            <a:r>
              <a:rPr lang="en-GB" sz="1600" spc="-1" dirty="0">
                <a:solidFill>
                  <a:srgbClr val="000000"/>
                </a:solidFill>
                <a:uFill>
                  <a:solidFill>
                    <a:srgbClr val="FFFFFF"/>
                  </a:solidFill>
                </a:uFill>
              </a:rPr>
              <a:t>Everyone can create </a:t>
            </a:r>
            <a:r>
              <a:rPr lang="pl-PL" sz="1600" spc="-1" dirty="0">
                <a:solidFill>
                  <a:srgbClr val="000000"/>
                </a:solidFill>
                <a:uFill>
                  <a:solidFill>
                    <a:srgbClr val="FFFFFF"/>
                  </a:solidFill>
                </a:uFill>
              </a:rPr>
              <a:t>a </a:t>
            </a:r>
            <a:r>
              <a:rPr lang="en-GB" sz="1600" spc="-1" dirty="0">
                <a:solidFill>
                  <a:srgbClr val="000000"/>
                </a:solidFill>
                <a:uFill>
                  <a:solidFill>
                    <a:srgbClr val="FFFFFF"/>
                  </a:solidFill>
                </a:uFill>
              </a:rPr>
              <a:t>group</a:t>
            </a:r>
          </a:p>
          <a:p>
            <a:pPr marL="742950" lvl="1" indent="-285750">
              <a:buFont typeface="Arial" panose="020B0604020202020204" pitchFamily="34" charset="0"/>
              <a:buChar char="•"/>
            </a:pPr>
            <a:r>
              <a:rPr lang="en-GB" sz="1600" spc="-1" dirty="0">
                <a:solidFill>
                  <a:srgbClr val="000000"/>
                </a:solidFill>
                <a:uFill>
                  <a:solidFill>
                    <a:srgbClr val="FFFFFF"/>
                  </a:solidFill>
                </a:uFill>
              </a:rPr>
              <a:t>Group</a:t>
            </a:r>
            <a:r>
              <a:rPr lang="pl-PL" sz="1600" spc="-1" dirty="0">
                <a:solidFill>
                  <a:srgbClr val="000000"/>
                </a:solidFill>
                <a:uFill>
                  <a:solidFill>
                    <a:srgbClr val="FFFFFF"/>
                  </a:solidFill>
                </a:uFill>
              </a:rPr>
              <a:t>s</a:t>
            </a:r>
            <a:r>
              <a:rPr lang="en-GB" sz="1600" spc="-1" dirty="0">
                <a:solidFill>
                  <a:srgbClr val="000000"/>
                </a:solidFill>
                <a:uFill>
                  <a:solidFill>
                    <a:srgbClr val="FFFFFF"/>
                  </a:solidFill>
                </a:uFill>
              </a:rPr>
              <a:t> can be used to define security constraints</a:t>
            </a:r>
          </a:p>
        </p:txBody>
      </p:sp>
    </p:spTree>
    <p:extLst>
      <p:ext uri="{BB962C8B-B14F-4D97-AF65-F5344CB8AC3E}">
        <p14:creationId xmlns:p14="http://schemas.microsoft.com/office/powerpoint/2010/main" val="1729301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1587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407368" y="1822645"/>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pc="-1" dirty="0">
              <a:solidFill>
                <a:srgbClr val="000000"/>
              </a:solidFill>
              <a:uFill>
                <a:solidFill>
                  <a:srgbClr val="FFFFFF"/>
                </a:solidFill>
              </a:uFill>
              <a:latin typeface="Arial"/>
            </a:endParaRPr>
          </a:p>
        </p:txBody>
      </p:sp>
      <p:sp>
        <p:nvSpPr>
          <p:cNvPr id="261" name="CustomShape 5"/>
          <p:cNvSpPr/>
          <p:nvPr/>
        </p:nvSpPr>
        <p:spPr>
          <a:xfrm>
            <a:off x="5159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spc="-1" dirty="0">
              <a:solidFill>
                <a:srgbClr val="000000"/>
              </a:solidFill>
              <a:uFill>
                <a:solidFill>
                  <a:srgbClr val="FFFFFF"/>
                </a:solidFill>
              </a:uFill>
            </a:endParaRPr>
          </a:p>
        </p:txBody>
      </p:sp>
      <p:sp>
        <p:nvSpPr>
          <p:cNvPr id="7"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MEE - </a:t>
            </a:r>
            <a:r>
              <a:rPr lang="pl-PL" sz="3200" dirty="0" err="1"/>
              <a:t>cloud</a:t>
            </a:r>
            <a:r>
              <a:rPr lang="pl-PL" sz="3200" dirty="0"/>
              <a:t> access via Atmosphere</a:t>
            </a:r>
            <a:endParaRPr lang="en-GB" sz="3200" dirty="0"/>
          </a:p>
        </p:txBody>
      </p:sp>
      <p:sp>
        <p:nvSpPr>
          <p:cNvPr id="12" name="Prostokąt 11"/>
          <p:cNvSpPr/>
          <p:nvPr/>
        </p:nvSpPr>
        <p:spPr>
          <a:xfrm>
            <a:off x="407368" y="4868416"/>
            <a:ext cx="11467800" cy="1631216"/>
          </a:xfrm>
          <a:prstGeom prst="rect">
            <a:avLst/>
          </a:prstGeom>
        </p:spPr>
        <p:txBody>
          <a:bodyPr wrap="square">
            <a:spAutoFit/>
          </a:bodyPr>
          <a:lstStyle/>
          <a:p>
            <a:r>
              <a:rPr lang="pl-PL" sz="2000" dirty="0"/>
              <a:t>Access to cloud resources</a:t>
            </a:r>
            <a:endParaRPr lang="en-GB" sz="2000" dirty="0"/>
          </a:p>
          <a:p>
            <a:pPr marL="285750" indent="-285750">
              <a:buFont typeface="Arial" panose="020B0604020202020204" pitchFamily="34" charset="0"/>
              <a:buChar char="•"/>
            </a:pPr>
            <a:r>
              <a:rPr lang="pl-PL" sz="1600" spc="-1" dirty="0">
                <a:solidFill>
                  <a:srgbClr val="000000"/>
                </a:solidFill>
                <a:uFill>
                  <a:solidFill>
                    <a:srgbClr val="FFFFFF"/>
                  </a:solidFill>
                </a:uFill>
              </a:rPr>
              <a:t>The Atmosphere extension provides access to cloud resources in the EurValve MEE</a:t>
            </a:r>
          </a:p>
          <a:p>
            <a:pPr marL="285750" indent="-285750">
              <a:buFont typeface="Arial" panose="020B0604020202020204" pitchFamily="34" charset="0"/>
              <a:buChar char="•"/>
            </a:pPr>
            <a:r>
              <a:rPr lang="pl-PL" sz="1600" spc="-1" dirty="0">
                <a:solidFill>
                  <a:srgbClr val="000000"/>
                </a:solidFill>
                <a:uFill>
                  <a:solidFill>
                    <a:srgbClr val="FFFFFF"/>
                  </a:solidFill>
                </a:uFill>
              </a:rPr>
              <a:t>Applications can be developed as virtual machines, saved as templates and instantiated in the cloud</a:t>
            </a:r>
          </a:p>
          <a:p>
            <a:pPr marL="285750" indent="-285750">
              <a:buFont typeface="Arial" panose="020B0604020202020204" pitchFamily="34" charset="0"/>
              <a:buChar char="•"/>
            </a:pPr>
            <a:r>
              <a:rPr lang="pl-PL" sz="1600" spc="-1" dirty="0">
                <a:solidFill>
                  <a:srgbClr val="000000"/>
                </a:solidFill>
                <a:uFill>
                  <a:solidFill>
                    <a:srgbClr val="FFFFFF"/>
                  </a:solidFill>
                </a:uFill>
              </a:rPr>
              <a:t>The extension is available directly in the MEE GUI and through a dedicated API</a:t>
            </a:r>
          </a:p>
          <a:p>
            <a:pPr marL="285750" indent="-285750">
              <a:buFont typeface="Arial" panose="020B0604020202020204" pitchFamily="34" charset="0"/>
              <a:buChar char="•"/>
            </a:pPr>
            <a:r>
              <a:rPr lang="pl-PL" sz="1600" spc="-1" dirty="0">
                <a:solidFill>
                  <a:srgbClr val="000000"/>
                </a:solidFill>
                <a:uFill>
                  <a:solidFill>
                    <a:srgbClr val="FFFFFF"/>
                  </a:solidFill>
                </a:uFill>
              </a:rPr>
              <a:t>Atmosphere is integrated with EurValve authentication and authorization mechanisms</a:t>
            </a:r>
            <a:endParaRPr lang="en-GB" sz="1600" spc="-1" dirty="0">
              <a:solidFill>
                <a:srgbClr val="000000"/>
              </a:solidFill>
              <a:uFill>
                <a:solidFill>
                  <a:srgbClr val="FFFFFF"/>
                </a:solidFill>
              </a:uFill>
            </a:endParaRPr>
          </a:p>
          <a:p>
            <a:endParaRPr lang="en-GB" sz="1600" spc="-1" dirty="0">
              <a:solidFill>
                <a:srgbClr val="000000"/>
              </a:solidFill>
              <a:uFill>
                <a:solidFill>
                  <a:srgbClr val="FFFFFF"/>
                </a:solidFill>
              </a:uFill>
            </a:endParaRPr>
          </a:p>
        </p:txBody>
      </p:sp>
      <p:sp>
        <p:nvSpPr>
          <p:cNvPr id="54" name="Prostokąt zaokrąglony 550"/>
          <p:cNvSpPr/>
          <p:nvPr/>
        </p:nvSpPr>
        <p:spPr bwMode="auto">
          <a:xfrm>
            <a:off x="6754554" y="1002908"/>
            <a:ext cx="3654425" cy="3794245"/>
          </a:xfrm>
          <a:prstGeom prst="roundRect">
            <a:avLst>
              <a:gd name="adj" fmla="val 3637"/>
            </a:avLst>
          </a:prstGeom>
          <a:solidFill>
            <a:srgbClr val="FFFF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55" name="Grupa 228"/>
          <p:cNvGrpSpPr/>
          <p:nvPr/>
        </p:nvGrpSpPr>
        <p:grpSpPr>
          <a:xfrm>
            <a:off x="8283553" y="1135254"/>
            <a:ext cx="1980392" cy="490788"/>
            <a:chOff x="2411760" y="1536133"/>
            <a:chExt cx="1980392" cy="490788"/>
          </a:xfrm>
        </p:grpSpPr>
        <p:grpSp>
          <p:nvGrpSpPr>
            <p:cNvPr id="88" name="Grupa 289"/>
            <p:cNvGrpSpPr>
              <a:grpSpLocks/>
            </p:cNvGrpSpPr>
            <p:nvPr/>
          </p:nvGrpSpPr>
          <p:grpSpPr bwMode="auto">
            <a:xfrm>
              <a:off x="2411760" y="1536133"/>
              <a:ext cx="1980392" cy="490788"/>
              <a:chOff x="2392910" y="1835621"/>
              <a:chExt cx="2822281" cy="541780"/>
            </a:xfrm>
          </p:grpSpPr>
          <p:sp>
            <p:nvSpPr>
              <p:cNvPr id="90" name="Prostokąt zaokrąglony 565"/>
              <p:cNvSpPr/>
              <p:nvPr/>
            </p:nvSpPr>
            <p:spPr bwMode="auto">
              <a:xfrm>
                <a:off x="2392910" y="1835621"/>
                <a:ext cx="2822281" cy="5417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1" name="pole tekstowe 291"/>
              <p:cNvSpPr txBox="1">
                <a:spLocks noChangeArrowheads="1"/>
              </p:cNvSpPr>
              <p:nvPr/>
            </p:nvSpPr>
            <p:spPr bwMode="auto">
              <a:xfrm>
                <a:off x="3148711" y="1958515"/>
                <a:ext cx="1920037" cy="305779"/>
              </a:xfrm>
              <a:prstGeom prst="rect">
                <a:avLst/>
              </a:prstGeom>
              <a:noFill/>
              <a:ln w="9525">
                <a:noFill/>
                <a:miter lim="800000"/>
                <a:headEnd/>
                <a:tailEnd/>
              </a:ln>
            </p:spPr>
            <p:txBody>
              <a:bodyPr wrap="square">
                <a:spAutoFit/>
              </a:bodyPr>
              <a:lstStyle/>
              <a:p>
                <a:r>
                  <a:rPr lang="pl-PL" sz="1200" dirty="0">
                    <a:latin typeface="+mj-lt"/>
                    <a:cs typeface="Courier New" pitchFamily="49" charset="0"/>
                  </a:rPr>
                  <a:t>Atmosphere host</a:t>
                </a:r>
              </a:p>
            </p:txBody>
          </p:sp>
        </p:grpSp>
        <p:pic>
          <p:nvPicPr>
            <p:cNvPr id="89" name="Obraz 118" descr="1368547005_server.png"/>
            <p:cNvPicPr>
              <a:picLocks noChangeAspect="1"/>
            </p:cNvPicPr>
            <p:nvPr/>
          </p:nvPicPr>
          <p:blipFill>
            <a:blip r:embed="rId3" cstate="print"/>
            <a:srcRect/>
            <a:stretch>
              <a:fillRect/>
            </a:stretch>
          </p:blipFill>
          <p:spPr bwMode="auto">
            <a:xfrm>
              <a:off x="2473033" y="1604706"/>
              <a:ext cx="365719" cy="365758"/>
            </a:xfrm>
            <a:prstGeom prst="rect">
              <a:avLst/>
            </a:prstGeom>
            <a:noFill/>
            <a:ln w="9525">
              <a:noFill/>
              <a:miter lim="800000"/>
              <a:headEnd/>
              <a:tailEnd/>
            </a:ln>
          </p:spPr>
        </p:pic>
      </p:grpSp>
      <p:grpSp>
        <p:nvGrpSpPr>
          <p:cNvPr id="56" name="Grupa 598"/>
          <p:cNvGrpSpPr/>
          <p:nvPr/>
        </p:nvGrpSpPr>
        <p:grpSpPr>
          <a:xfrm>
            <a:off x="6797834" y="2830757"/>
            <a:ext cx="3466110" cy="1886988"/>
            <a:chOff x="182020" y="4590012"/>
            <a:chExt cx="3466110" cy="1886988"/>
          </a:xfrm>
        </p:grpSpPr>
        <p:sp>
          <p:nvSpPr>
            <p:cNvPr id="76" name="Prostokąt zaokrąglony 585"/>
            <p:cNvSpPr/>
            <p:nvPr/>
          </p:nvSpPr>
          <p:spPr bwMode="auto">
            <a:xfrm>
              <a:off x="228600" y="4590012"/>
              <a:ext cx="3419530" cy="1886988"/>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grpSp>
          <p:nvGrpSpPr>
            <p:cNvPr id="77" name="Grupa 590"/>
            <p:cNvGrpSpPr/>
            <p:nvPr/>
          </p:nvGrpSpPr>
          <p:grpSpPr>
            <a:xfrm>
              <a:off x="459151" y="4962473"/>
              <a:ext cx="1445849" cy="676327"/>
              <a:chOff x="459151" y="4876800"/>
              <a:chExt cx="1445849" cy="676327"/>
            </a:xfrm>
          </p:grpSpPr>
          <p:pic>
            <p:nvPicPr>
              <p:cNvPr id="84" name="Obraz 198" descr="admin.png"/>
              <p:cNvPicPr>
                <a:picLocks noChangeAspect="1"/>
              </p:cNvPicPr>
              <p:nvPr/>
            </p:nvPicPr>
            <p:blipFill>
              <a:blip r:embed="rId4" cstate="print"/>
              <a:srcRect/>
              <a:stretch>
                <a:fillRect/>
              </a:stretch>
            </p:blipFill>
            <p:spPr bwMode="auto">
              <a:xfrm>
                <a:off x="1004104" y="4883273"/>
                <a:ext cx="295219" cy="390846"/>
              </a:xfrm>
              <a:prstGeom prst="rect">
                <a:avLst/>
              </a:prstGeom>
              <a:noFill/>
              <a:ln w="9525">
                <a:noFill/>
                <a:miter lim="800000"/>
                <a:headEnd/>
                <a:tailEnd/>
              </a:ln>
            </p:spPr>
          </p:pic>
          <p:pic>
            <p:nvPicPr>
              <p:cNvPr id="85" name="Obraz 199" descr="admin.png"/>
              <p:cNvPicPr>
                <a:picLocks noChangeAspect="1"/>
              </p:cNvPicPr>
              <p:nvPr/>
            </p:nvPicPr>
            <p:blipFill>
              <a:blip r:embed="rId5" cstate="print"/>
              <a:srcRect/>
              <a:stretch>
                <a:fillRect/>
              </a:stretch>
            </p:blipFill>
            <p:spPr bwMode="auto">
              <a:xfrm>
                <a:off x="533400" y="4876800"/>
                <a:ext cx="316276" cy="403793"/>
              </a:xfrm>
              <a:prstGeom prst="rect">
                <a:avLst/>
              </a:prstGeom>
              <a:noFill/>
              <a:ln w="9525">
                <a:noFill/>
                <a:miter lim="800000"/>
                <a:headEnd/>
                <a:tailEnd/>
              </a:ln>
            </p:spPr>
          </p:pic>
          <p:pic>
            <p:nvPicPr>
              <p:cNvPr id="86" name="Obraz 200" descr="admin.png"/>
              <p:cNvPicPr>
                <a:picLocks noChangeAspect="1"/>
              </p:cNvPicPr>
              <p:nvPr/>
            </p:nvPicPr>
            <p:blipFill>
              <a:blip r:embed="rId6" cstate="print"/>
              <a:srcRect/>
              <a:stretch>
                <a:fillRect/>
              </a:stretch>
            </p:blipFill>
            <p:spPr bwMode="auto">
              <a:xfrm>
                <a:off x="1453750" y="4887190"/>
                <a:ext cx="298850" cy="383012"/>
              </a:xfrm>
              <a:prstGeom prst="rect">
                <a:avLst/>
              </a:prstGeom>
              <a:noFill/>
              <a:ln w="9525">
                <a:noFill/>
                <a:miter lim="800000"/>
                <a:headEnd/>
                <a:tailEnd/>
              </a:ln>
            </p:spPr>
          </p:pic>
          <p:sp>
            <p:nvSpPr>
              <p:cNvPr id="87" name="pole tekstowe 291"/>
              <p:cNvSpPr txBox="1">
                <a:spLocks noChangeArrowheads="1"/>
              </p:cNvSpPr>
              <p:nvPr/>
            </p:nvSpPr>
            <p:spPr bwMode="auto">
              <a:xfrm>
                <a:off x="459151" y="5276138"/>
                <a:ext cx="1445849"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user accounts</a:t>
                </a:r>
              </a:p>
            </p:txBody>
          </p:sp>
        </p:grpSp>
        <p:sp>
          <p:nvSpPr>
            <p:cNvPr id="78" name="pole tekstowe 291"/>
            <p:cNvSpPr txBox="1">
              <a:spLocks noChangeArrowheads="1"/>
            </p:cNvSpPr>
            <p:nvPr/>
          </p:nvSpPr>
          <p:spPr bwMode="auto">
            <a:xfrm>
              <a:off x="182020" y="4599811"/>
              <a:ext cx="1951580"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Atmosphere Registry (AIR)</a:t>
              </a:r>
              <a:endParaRPr lang="en-US" sz="1200">
                <a:latin typeface="Calibri" pitchFamily="34" charset="0"/>
              </a:endParaRPr>
            </a:p>
          </p:txBody>
        </p:sp>
        <p:grpSp>
          <p:nvGrpSpPr>
            <p:cNvPr id="79" name="Grupa 597"/>
            <p:cNvGrpSpPr/>
            <p:nvPr/>
          </p:nvGrpSpPr>
          <p:grpSpPr>
            <a:xfrm>
              <a:off x="457200" y="5632296"/>
              <a:ext cx="1447800" cy="740693"/>
              <a:chOff x="457200" y="5632296"/>
              <a:chExt cx="1447800" cy="740693"/>
            </a:xfrm>
          </p:grpSpPr>
          <p:pic>
            <p:nvPicPr>
              <p:cNvPr id="80" name="Obraz 592" descr="servers.png"/>
              <p:cNvPicPr>
                <a:picLocks noChangeAspect="1"/>
              </p:cNvPicPr>
              <p:nvPr/>
            </p:nvPicPr>
            <p:blipFill>
              <a:blip r:embed="rId7" cstate="print"/>
              <a:stretch>
                <a:fillRect/>
              </a:stretch>
            </p:blipFill>
            <p:spPr>
              <a:xfrm>
                <a:off x="461956" y="5632296"/>
                <a:ext cx="433290" cy="433290"/>
              </a:xfrm>
              <a:prstGeom prst="rect">
                <a:avLst/>
              </a:prstGeom>
            </p:spPr>
          </p:pic>
          <p:pic>
            <p:nvPicPr>
              <p:cNvPr id="81" name="Obraz 594" descr="servers.png"/>
              <p:cNvPicPr>
                <a:picLocks noChangeAspect="1"/>
              </p:cNvPicPr>
              <p:nvPr/>
            </p:nvPicPr>
            <p:blipFill>
              <a:blip r:embed="rId7" cstate="print"/>
              <a:stretch>
                <a:fillRect/>
              </a:stretch>
            </p:blipFill>
            <p:spPr>
              <a:xfrm>
                <a:off x="962220" y="5638800"/>
                <a:ext cx="433290" cy="433290"/>
              </a:xfrm>
              <a:prstGeom prst="rect">
                <a:avLst/>
              </a:prstGeom>
            </p:spPr>
          </p:pic>
          <p:pic>
            <p:nvPicPr>
              <p:cNvPr id="82" name="Obraz 595" descr="servers.png"/>
              <p:cNvPicPr>
                <a:picLocks noChangeAspect="1"/>
              </p:cNvPicPr>
              <p:nvPr/>
            </p:nvPicPr>
            <p:blipFill>
              <a:blip r:embed="rId7" cstate="print"/>
              <a:stretch>
                <a:fillRect/>
              </a:stretch>
            </p:blipFill>
            <p:spPr>
              <a:xfrm>
                <a:off x="1471710" y="5638800"/>
                <a:ext cx="433290" cy="433290"/>
              </a:xfrm>
              <a:prstGeom prst="rect">
                <a:avLst/>
              </a:prstGeom>
            </p:spPr>
          </p:pic>
          <p:sp>
            <p:nvSpPr>
              <p:cNvPr id="83" name="pole tekstowe 291"/>
              <p:cNvSpPr txBox="1">
                <a:spLocks noChangeArrowheads="1"/>
              </p:cNvSpPr>
              <p:nvPr/>
            </p:nvSpPr>
            <p:spPr bwMode="auto">
              <a:xfrm>
                <a:off x="457200" y="6096000"/>
                <a:ext cx="1445849"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available cloud sites</a:t>
                </a:r>
              </a:p>
            </p:txBody>
          </p:sp>
        </p:grpSp>
      </p:grpSp>
      <p:grpSp>
        <p:nvGrpSpPr>
          <p:cNvPr id="57" name="Grupa 587"/>
          <p:cNvGrpSpPr/>
          <p:nvPr/>
        </p:nvGrpSpPr>
        <p:grpSpPr>
          <a:xfrm>
            <a:off x="7758815" y="2888946"/>
            <a:ext cx="3216557" cy="1724789"/>
            <a:chOff x="1203043" y="4648200"/>
            <a:chExt cx="3216557" cy="1724789"/>
          </a:xfrm>
        </p:grpSpPr>
        <p:grpSp>
          <p:nvGrpSpPr>
            <p:cNvPr id="65" name="Grupa 579"/>
            <p:cNvGrpSpPr/>
            <p:nvPr/>
          </p:nvGrpSpPr>
          <p:grpSpPr>
            <a:xfrm>
              <a:off x="2068954" y="4648200"/>
              <a:ext cx="1484734" cy="1484734"/>
              <a:chOff x="1868066" y="4572000"/>
              <a:chExt cx="1484734" cy="1484734"/>
            </a:xfrm>
          </p:grpSpPr>
          <p:pic>
            <p:nvPicPr>
              <p:cNvPr id="67" name="Obraz 569" descr="1399565533_012.png"/>
              <p:cNvPicPr>
                <a:picLocks noChangeAspect="1"/>
              </p:cNvPicPr>
              <p:nvPr/>
            </p:nvPicPr>
            <p:blipFill>
              <a:blip r:embed="rId8" cstate="print"/>
              <a:stretch>
                <a:fillRect/>
              </a:stretch>
            </p:blipFill>
            <p:spPr>
              <a:xfrm>
                <a:off x="2362200" y="4572000"/>
                <a:ext cx="494134" cy="494134"/>
              </a:xfrm>
              <a:prstGeom prst="rect">
                <a:avLst/>
              </a:prstGeom>
            </p:spPr>
          </p:pic>
          <p:pic>
            <p:nvPicPr>
              <p:cNvPr id="68" name="Obraz 571" descr="1399565533_012.png"/>
              <p:cNvPicPr>
                <a:picLocks noChangeAspect="1"/>
              </p:cNvPicPr>
              <p:nvPr/>
            </p:nvPicPr>
            <p:blipFill>
              <a:blip r:embed="rId8" cstate="print"/>
              <a:stretch>
                <a:fillRect/>
              </a:stretch>
            </p:blipFill>
            <p:spPr>
              <a:xfrm>
                <a:off x="2858666" y="4572000"/>
                <a:ext cx="494134" cy="494134"/>
              </a:xfrm>
              <a:prstGeom prst="rect">
                <a:avLst/>
              </a:prstGeom>
            </p:spPr>
          </p:pic>
          <p:pic>
            <p:nvPicPr>
              <p:cNvPr id="69" name="Obraz 572" descr="1399565533_012.png"/>
              <p:cNvPicPr>
                <a:picLocks noChangeAspect="1"/>
              </p:cNvPicPr>
              <p:nvPr/>
            </p:nvPicPr>
            <p:blipFill>
              <a:blip r:embed="rId8" cstate="print"/>
              <a:stretch>
                <a:fillRect/>
              </a:stretch>
            </p:blipFill>
            <p:spPr>
              <a:xfrm>
                <a:off x="1868066" y="4572000"/>
                <a:ext cx="494134" cy="494134"/>
              </a:xfrm>
              <a:prstGeom prst="rect">
                <a:avLst/>
              </a:prstGeom>
            </p:spPr>
          </p:pic>
          <p:pic>
            <p:nvPicPr>
              <p:cNvPr id="70" name="Obraz 573" descr="1399565533_012.png"/>
              <p:cNvPicPr>
                <a:picLocks noChangeAspect="1"/>
              </p:cNvPicPr>
              <p:nvPr/>
            </p:nvPicPr>
            <p:blipFill>
              <a:blip r:embed="rId8" cstate="print"/>
              <a:stretch>
                <a:fillRect/>
              </a:stretch>
            </p:blipFill>
            <p:spPr>
              <a:xfrm>
                <a:off x="2362200" y="5068466"/>
                <a:ext cx="494134" cy="494134"/>
              </a:xfrm>
              <a:prstGeom prst="rect">
                <a:avLst/>
              </a:prstGeom>
            </p:spPr>
          </p:pic>
          <p:pic>
            <p:nvPicPr>
              <p:cNvPr id="71" name="Obraz 574" descr="1399565533_012.png"/>
              <p:cNvPicPr>
                <a:picLocks noChangeAspect="1"/>
              </p:cNvPicPr>
              <p:nvPr/>
            </p:nvPicPr>
            <p:blipFill>
              <a:blip r:embed="rId8" cstate="print"/>
              <a:stretch>
                <a:fillRect/>
              </a:stretch>
            </p:blipFill>
            <p:spPr>
              <a:xfrm>
                <a:off x="2858666" y="5068466"/>
                <a:ext cx="494134" cy="494134"/>
              </a:xfrm>
              <a:prstGeom prst="rect">
                <a:avLst/>
              </a:prstGeom>
            </p:spPr>
          </p:pic>
          <p:pic>
            <p:nvPicPr>
              <p:cNvPr id="72" name="Obraz 575" descr="1399565533_012.png"/>
              <p:cNvPicPr>
                <a:picLocks noChangeAspect="1"/>
              </p:cNvPicPr>
              <p:nvPr/>
            </p:nvPicPr>
            <p:blipFill>
              <a:blip r:embed="rId8" cstate="print"/>
              <a:stretch>
                <a:fillRect/>
              </a:stretch>
            </p:blipFill>
            <p:spPr>
              <a:xfrm>
                <a:off x="1868066" y="5068466"/>
                <a:ext cx="494134" cy="494134"/>
              </a:xfrm>
              <a:prstGeom prst="rect">
                <a:avLst/>
              </a:prstGeom>
            </p:spPr>
          </p:pic>
          <p:pic>
            <p:nvPicPr>
              <p:cNvPr id="73" name="Obraz 576" descr="1399565533_012.png"/>
              <p:cNvPicPr>
                <a:picLocks noChangeAspect="1"/>
              </p:cNvPicPr>
              <p:nvPr/>
            </p:nvPicPr>
            <p:blipFill>
              <a:blip r:embed="rId9" cstate="print"/>
              <a:stretch>
                <a:fillRect/>
              </a:stretch>
            </p:blipFill>
            <p:spPr>
              <a:xfrm>
                <a:off x="1868066" y="5562600"/>
                <a:ext cx="494134" cy="494134"/>
              </a:xfrm>
              <a:prstGeom prst="rect">
                <a:avLst/>
              </a:prstGeom>
            </p:spPr>
          </p:pic>
          <p:pic>
            <p:nvPicPr>
              <p:cNvPr id="74" name="Obraz 577" descr="1399565533_012.png"/>
              <p:cNvPicPr>
                <a:picLocks noChangeAspect="1"/>
              </p:cNvPicPr>
              <p:nvPr/>
            </p:nvPicPr>
            <p:blipFill>
              <a:blip r:embed="rId9" cstate="print"/>
              <a:stretch>
                <a:fillRect/>
              </a:stretch>
            </p:blipFill>
            <p:spPr>
              <a:xfrm>
                <a:off x="2362200" y="5562600"/>
                <a:ext cx="494134" cy="494134"/>
              </a:xfrm>
              <a:prstGeom prst="rect">
                <a:avLst/>
              </a:prstGeom>
            </p:spPr>
          </p:pic>
          <p:pic>
            <p:nvPicPr>
              <p:cNvPr id="75" name="Obraz 578" descr="1399565533_012.png"/>
              <p:cNvPicPr>
                <a:picLocks noChangeAspect="1"/>
              </p:cNvPicPr>
              <p:nvPr/>
            </p:nvPicPr>
            <p:blipFill>
              <a:blip r:embed="rId9" cstate="print"/>
              <a:stretch>
                <a:fillRect/>
              </a:stretch>
            </p:blipFill>
            <p:spPr>
              <a:xfrm>
                <a:off x="2858666" y="5562600"/>
                <a:ext cx="494134" cy="494134"/>
              </a:xfrm>
              <a:prstGeom prst="rect">
                <a:avLst/>
              </a:prstGeom>
            </p:spPr>
          </p:pic>
        </p:grpSp>
        <p:sp>
          <p:nvSpPr>
            <p:cNvPr id="66" name="pole tekstowe 291"/>
            <p:cNvSpPr txBox="1">
              <a:spLocks noChangeArrowheads="1"/>
            </p:cNvSpPr>
            <p:nvPr/>
          </p:nvSpPr>
          <p:spPr bwMode="auto">
            <a:xfrm>
              <a:off x="1203043" y="6096000"/>
              <a:ext cx="3216557"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services and templates</a:t>
              </a:r>
              <a:endParaRPr lang="en-US" sz="1200">
                <a:latin typeface="Calibri" pitchFamily="34" charset="0"/>
              </a:endParaRPr>
            </a:p>
          </p:txBody>
        </p:sp>
      </p:grpSp>
      <p:sp>
        <p:nvSpPr>
          <p:cNvPr id="58" name="Prostokąt zaokrąglony 599"/>
          <p:cNvSpPr/>
          <p:nvPr/>
        </p:nvSpPr>
        <p:spPr bwMode="auto">
          <a:xfrm>
            <a:off x="6844415" y="1745183"/>
            <a:ext cx="3419531" cy="1021748"/>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9" name="pole tekstowe 291"/>
          <p:cNvSpPr txBox="1">
            <a:spLocks noChangeArrowheads="1"/>
          </p:cNvSpPr>
          <p:nvPr/>
        </p:nvSpPr>
        <p:spPr bwMode="auto">
          <a:xfrm>
            <a:off x="7758814" y="1761113"/>
            <a:ext cx="1567132"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Atmosphere Core</a:t>
            </a:r>
            <a:endParaRPr lang="en-US" sz="1200">
              <a:latin typeface="Calibri" pitchFamily="34" charset="0"/>
            </a:endParaRPr>
          </a:p>
        </p:txBody>
      </p:sp>
      <p:grpSp>
        <p:nvGrpSpPr>
          <p:cNvPr id="60" name="Grupa 144"/>
          <p:cNvGrpSpPr>
            <a:grpSpLocks/>
          </p:cNvGrpSpPr>
          <p:nvPr/>
        </p:nvGrpSpPr>
        <p:grpSpPr bwMode="auto">
          <a:xfrm>
            <a:off x="7000263" y="1278525"/>
            <a:ext cx="185639" cy="460365"/>
            <a:chOff x="2987824" y="3465003"/>
            <a:chExt cx="71709" cy="178557"/>
          </a:xfrm>
        </p:grpSpPr>
        <p:cxnSp>
          <p:nvCxnSpPr>
            <p:cNvPr id="63" name="Łącznik prosty 602"/>
            <p:cNvCxnSpPr/>
            <p:nvPr/>
          </p:nvCxnSpPr>
          <p:spPr>
            <a:xfrm>
              <a:off x="3025261" y="3536127"/>
              <a:ext cx="0" cy="107433"/>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sp>
          <p:nvSpPr>
            <p:cNvPr id="64" name="Elipsa 603"/>
            <p:cNvSpPr/>
            <p:nvPr/>
          </p:nvSpPr>
          <p:spPr>
            <a:xfrm>
              <a:off x="2987824" y="3465003"/>
              <a:ext cx="71709" cy="72009"/>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 name="pole tekstowe 291"/>
          <p:cNvSpPr txBox="1">
            <a:spLocks noChangeArrowheads="1"/>
          </p:cNvSpPr>
          <p:nvPr/>
        </p:nvSpPr>
        <p:spPr bwMode="auto">
          <a:xfrm>
            <a:off x="7073014" y="1211784"/>
            <a:ext cx="1244886" cy="400099"/>
          </a:xfrm>
          <a:prstGeom prst="rect">
            <a:avLst/>
          </a:prstGeom>
          <a:noFill/>
          <a:ln w="9525">
            <a:noFill/>
            <a:miter lim="800000"/>
            <a:headEnd/>
            <a:tailEnd/>
          </a:ln>
        </p:spPr>
        <p:txBody>
          <a:bodyPr wrap="square" lIns="91430" tIns="45715" rIns="91430" bIns="45715">
            <a:spAutoFit/>
          </a:bodyPr>
          <a:lstStyle/>
          <a:p>
            <a:pPr algn="ctr"/>
            <a:r>
              <a:rPr lang="pl-PL" sz="1000">
                <a:latin typeface="Calibri" pitchFamily="34" charset="0"/>
              </a:rPr>
              <a:t>Secure RESTful API</a:t>
            </a:r>
          </a:p>
          <a:p>
            <a:pPr algn="ctr"/>
            <a:r>
              <a:rPr lang="pl-PL" sz="1000">
                <a:latin typeface="Calibri" pitchFamily="34" charset="0"/>
              </a:rPr>
              <a:t>(Cloud Facade)</a:t>
            </a:r>
            <a:endParaRPr lang="en-US" sz="1000">
              <a:latin typeface="Calibri" pitchFamily="34" charset="0"/>
            </a:endParaRPr>
          </a:p>
        </p:txBody>
      </p:sp>
      <p:sp>
        <p:nvSpPr>
          <p:cNvPr id="62" name="pole tekstowe 291"/>
          <p:cNvSpPr txBox="1">
            <a:spLocks noChangeArrowheads="1"/>
          </p:cNvSpPr>
          <p:nvPr/>
        </p:nvSpPr>
        <p:spPr bwMode="auto">
          <a:xfrm>
            <a:off x="6844414" y="2001594"/>
            <a:ext cx="3325088" cy="738654"/>
          </a:xfrm>
          <a:prstGeom prst="rect">
            <a:avLst/>
          </a:prstGeom>
          <a:noFill/>
          <a:ln w="9525">
            <a:noFill/>
            <a:miter lim="800000"/>
            <a:headEnd/>
            <a:tailEnd/>
          </a:ln>
        </p:spPr>
        <p:txBody>
          <a:bodyPr wrap="square" lIns="91430" tIns="45715" rIns="91430" bIns="45715">
            <a:spAutoFit/>
          </a:bodyPr>
          <a:lstStyle/>
          <a:p>
            <a:pPr marL="85725" indent="-85725">
              <a:buFont typeface="Arial" pitchFamily="34" charset="0"/>
              <a:buChar char="•"/>
            </a:pPr>
            <a:r>
              <a:rPr lang="pl-PL" sz="1050" dirty="0">
                <a:latin typeface="Calibri" pitchFamily="34" charset="0"/>
              </a:rPr>
              <a:t>Communication with underlying computational clouds</a:t>
            </a:r>
          </a:p>
          <a:p>
            <a:pPr marL="85725" indent="-85725">
              <a:buFont typeface="Arial" pitchFamily="34" charset="0"/>
              <a:buChar char="•"/>
            </a:pPr>
            <a:r>
              <a:rPr lang="pl-PL" sz="1050" dirty="0">
                <a:latin typeface="Calibri" pitchFamily="34" charset="0"/>
              </a:rPr>
              <a:t>Launching and monitoring service instances</a:t>
            </a:r>
          </a:p>
          <a:p>
            <a:pPr marL="85725" indent="-85725">
              <a:buFont typeface="Arial" pitchFamily="34" charset="0"/>
              <a:buChar char="•"/>
            </a:pPr>
            <a:r>
              <a:rPr lang="pl-PL" sz="1050" dirty="0">
                <a:latin typeface="Calibri" pitchFamily="34" charset="0"/>
              </a:rPr>
              <a:t>Billing and accounting</a:t>
            </a:r>
          </a:p>
          <a:p>
            <a:pPr marL="85725" indent="-85725">
              <a:buFont typeface="Arial" pitchFamily="34" charset="0"/>
              <a:buChar char="•"/>
            </a:pPr>
            <a:r>
              <a:rPr lang="pl-PL" sz="1050" dirty="0">
                <a:latin typeface="Calibri" pitchFamily="34" charset="0"/>
              </a:rPr>
              <a:t>Logging and administrative services</a:t>
            </a:r>
            <a:endParaRPr lang="en-US" sz="1050" dirty="0">
              <a:latin typeface="Calibri" pitchFamily="34" charset="0"/>
            </a:endParaRP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63588" y="1189471"/>
            <a:ext cx="4376429" cy="3457308"/>
          </a:xfrm>
          <a:prstGeom prst="rect">
            <a:avLst/>
          </a:prstGeom>
          <a:ln w="34925">
            <a:solidFill>
              <a:schemeClr val="tx2"/>
            </a:solidFill>
          </a:ln>
        </p:spPr>
      </p:pic>
      <p:sp>
        <p:nvSpPr>
          <p:cNvPr id="8" name="Arrow: Right 7"/>
          <p:cNvSpPr/>
          <p:nvPr/>
        </p:nvSpPr>
        <p:spPr>
          <a:xfrm>
            <a:off x="6400828" y="2549731"/>
            <a:ext cx="216024" cy="678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3731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679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1587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0" y="2322720"/>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pc="-1" dirty="0">
              <a:solidFill>
                <a:srgbClr val="000000"/>
              </a:solidFill>
              <a:uFill>
                <a:solidFill>
                  <a:srgbClr val="FFFFFF"/>
                </a:solidFill>
              </a:uFill>
              <a:latin typeface="Arial"/>
            </a:endParaRPr>
          </a:p>
        </p:txBody>
      </p:sp>
      <p:sp>
        <p:nvSpPr>
          <p:cNvPr id="261" name="CustomShape 5"/>
          <p:cNvSpPr/>
          <p:nvPr/>
        </p:nvSpPr>
        <p:spPr>
          <a:xfrm>
            <a:off x="450503" y="781551"/>
            <a:ext cx="11370369"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pPr marL="342900" indent="-342900">
              <a:buFont typeface="+mj-lt"/>
              <a:buAutoNum type="arabicPeriod"/>
            </a:pPr>
            <a:r>
              <a:rPr lang="en-GB" dirty="0"/>
              <a:t>Segmentation</a:t>
            </a:r>
            <a:r>
              <a:rPr lang="pl-PL" dirty="0"/>
              <a:t> </a:t>
            </a:r>
            <a:r>
              <a:rPr lang="en-GB" dirty="0"/>
              <a:t>– to start this calculation</a:t>
            </a:r>
            <a:r>
              <a:rPr lang="pl-PL" dirty="0"/>
              <a:t>,</a:t>
            </a:r>
            <a:r>
              <a:rPr lang="en-GB" dirty="0"/>
              <a:t> </a:t>
            </a:r>
            <a:r>
              <a:rPr lang="pl-PL" dirty="0"/>
              <a:t>a </a:t>
            </a:r>
            <a:r>
              <a:rPr lang="en-GB" dirty="0"/>
              <a:t>zip archive with </a:t>
            </a:r>
            <a:r>
              <a:rPr lang="pl-PL" dirty="0"/>
              <a:t>a </a:t>
            </a:r>
            <a:r>
              <a:rPr lang="en-GB" dirty="0"/>
              <a:t>dedicated structure need</a:t>
            </a:r>
            <a:r>
              <a:rPr lang="pl-PL" dirty="0"/>
              <a:t>s</a:t>
            </a:r>
            <a:r>
              <a:rPr lang="en-GB" dirty="0"/>
              <a:t> to be created and transferred into</a:t>
            </a:r>
            <a:r>
              <a:rPr lang="pl-PL" dirty="0"/>
              <a:t> the</a:t>
            </a:r>
            <a:r>
              <a:rPr lang="en-GB" dirty="0"/>
              <a:t> </a:t>
            </a:r>
            <a:r>
              <a:rPr lang="en-GB" dirty="0" err="1"/>
              <a:t>OwnCloud</a:t>
            </a:r>
            <a:r>
              <a:rPr lang="en-GB" dirty="0"/>
              <a:t> input directory. Next</a:t>
            </a:r>
            <a:r>
              <a:rPr lang="pl-PL" dirty="0"/>
              <a:t>,</a:t>
            </a:r>
            <a:r>
              <a:rPr lang="en-GB" dirty="0"/>
              <a:t> </a:t>
            </a:r>
            <a:r>
              <a:rPr lang="pl-PL" dirty="0"/>
              <a:t>the </a:t>
            </a:r>
            <a:r>
              <a:rPr lang="en-GB" dirty="0"/>
              <a:t>output directory need</a:t>
            </a:r>
            <a:r>
              <a:rPr lang="pl-PL" dirty="0"/>
              <a:t>s</a:t>
            </a:r>
            <a:r>
              <a:rPr lang="en-GB" dirty="0"/>
              <a:t> to be monitored for computation output.</a:t>
            </a:r>
            <a:endParaRPr lang="pl-PL" dirty="0"/>
          </a:p>
          <a:p>
            <a:pPr marL="342900" indent="-342900">
              <a:buFont typeface="+mj-lt"/>
              <a:buAutoNum type="arabicPeriod"/>
            </a:pPr>
            <a:r>
              <a:rPr lang="pl-PL" dirty="0"/>
              <a:t>Reduced Order Model analysis – based on the results of the segmentation step, a ROM simulation is executed and its results uploaded to the File Store.</a:t>
            </a:r>
          </a:p>
          <a:p>
            <a:pPr marL="342900" indent="-342900">
              <a:buFont typeface="+mj-lt"/>
              <a:buAutoNum type="arabicPeriod"/>
            </a:pPr>
            <a:r>
              <a:rPr lang="pl-PL" dirty="0"/>
              <a:t>Parameter Optimization – a technical step which prepares suitable parameters for the 0D model sequence</a:t>
            </a:r>
          </a:p>
          <a:p>
            <a:pPr marL="342900" indent="-342900">
              <a:buFont typeface="+mj-lt"/>
              <a:buAutoNum type="arabicPeriod"/>
            </a:pPr>
            <a:r>
              <a:rPr lang="pl-PL" dirty="0"/>
              <a:t>0D model sequence – runs four versions of the 0D model analysis for various input datasets</a:t>
            </a:r>
            <a:endParaRPr lang="en-GB" dirty="0"/>
          </a:p>
          <a:p>
            <a:pPr marL="342900" indent="-342900">
              <a:buFont typeface="+mj-lt"/>
              <a:buAutoNum type="arabicPeriod"/>
            </a:pPr>
            <a:r>
              <a:rPr lang="en-GB" dirty="0"/>
              <a:t>Uncertainty Quantification</a:t>
            </a:r>
            <a:r>
              <a:rPr lang="pl-PL" dirty="0"/>
              <a:t> </a:t>
            </a:r>
            <a:r>
              <a:rPr lang="en-GB" dirty="0"/>
              <a:t>– </a:t>
            </a:r>
            <a:r>
              <a:rPr lang="en-GB" dirty="0" err="1"/>
              <a:t>Matlab</a:t>
            </a:r>
            <a:r>
              <a:rPr lang="en-GB" dirty="0"/>
              <a:t> script which can include </a:t>
            </a:r>
            <a:r>
              <a:rPr lang="pl-PL" dirty="0"/>
              <a:t>the </a:t>
            </a:r>
            <a:r>
              <a:rPr lang="en-GB" dirty="0"/>
              <a:t>0D Heart Model. It will be executed on </a:t>
            </a:r>
            <a:r>
              <a:rPr lang="pl-PL" dirty="0"/>
              <a:t>the </a:t>
            </a:r>
            <a:r>
              <a:rPr lang="en-GB" dirty="0"/>
              <a:t>Prometheus supercomputer, where input files will be transferred automatically from </a:t>
            </a:r>
            <a:r>
              <a:rPr lang="pl-PL" dirty="0"/>
              <a:t>the </a:t>
            </a:r>
            <a:r>
              <a:rPr lang="en-GB" dirty="0"/>
              <a:t>File Store</a:t>
            </a:r>
            <a:r>
              <a:rPr lang="pl-PL" dirty="0"/>
              <a:t>. Results</a:t>
            </a:r>
            <a:r>
              <a:rPr lang="en-GB" dirty="0"/>
              <a:t> </a:t>
            </a:r>
            <a:r>
              <a:rPr lang="pl-PL" dirty="0"/>
              <a:t>are </a:t>
            </a:r>
            <a:r>
              <a:rPr lang="en-GB" dirty="0"/>
              <a:t>transferred back from Prometheus </a:t>
            </a:r>
            <a:r>
              <a:rPr lang="pl-PL" dirty="0"/>
              <a:t>to the </a:t>
            </a:r>
            <a:r>
              <a:rPr lang="en-GB" dirty="0"/>
              <a:t>File Store.</a:t>
            </a:r>
            <a:endParaRPr lang="pl-PL" dirty="0"/>
          </a:p>
          <a:p>
            <a:pPr marL="342900" indent="-342900">
              <a:buFont typeface="+mj-lt"/>
              <a:buAutoNum type="arabicPeriod"/>
            </a:pPr>
            <a:r>
              <a:rPr lang="pl-PL" dirty="0"/>
              <a:t>Output visualization – produces actionable visualization of the 0D model output data based on File Store contents.</a:t>
            </a:r>
            <a:endParaRPr lang="en-GB" dirty="0"/>
          </a:p>
          <a:p>
            <a:r>
              <a:rPr lang="en-GB" dirty="0"/>
              <a:t/>
            </a:r>
            <a:br>
              <a:rPr lang="en-GB" dirty="0"/>
            </a:br>
            <a:r>
              <a:rPr lang="en-GB" sz="2000" b="1" dirty="0"/>
              <a:t>Patient Case Pipeline high</a:t>
            </a:r>
            <a:r>
              <a:rPr lang="pl-PL" sz="2000" b="1" dirty="0"/>
              <a:t>-</a:t>
            </a:r>
            <a:r>
              <a:rPr lang="en-GB" sz="2000" b="1" dirty="0"/>
              <a:t>level building blocks:</a:t>
            </a:r>
            <a:endParaRPr lang="en-GB" b="1" dirty="0"/>
          </a:p>
          <a:p>
            <a:pPr marL="285750" indent="-285750">
              <a:buFont typeface="Arial" panose="020B0604020202020204" pitchFamily="34" charset="0"/>
              <a:buChar char="•"/>
            </a:pPr>
            <a:r>
              <a:rPr lang="en-GB" dirty="0"/>
              <a:t>File</a:t>
            </a:r>
            <a:r>
              <a:rPr lang="pl-PL" dirty="0"/>
              <a:t>-</a:t>
            </a:r>
            <a:r>
              <a:rPr lang="en-GB" dirty="0"/>
              <a:t>driven computation (</a:t>
            </a:r>
            <a:r>
              <a:rPr lang="pl-PL" dirty="0"/>
              <a:t>such as </a:t>
            </a:r>
            <a:r>
              <a:rPr lang="en-GB" dirty="0"/>
              <a:t>Segmentation) – use case: </a:t>
            </a:r>
            <a:r>
              <a:rPr lang="pl-PL" dirty="0"/>
              <a:t>upload file to </a:t>
            </a:r>
            <a:r>
              <a:rPr lang="en-GB" dirty="0"/>
              <a:t>remote input directory, monitor remote output directory for results</a:t>
            </a:r>
          </a:p>
          <a:p>
            <a:pPr marL="285750" indent="-285750">
              <a:buFont typeface="Arial" panose="020B0604020202020204" pitchFamily="34" charset="0"/>
              <a:buChar char="•"/>
            </a:pPr>
            <a:r>
              <a:rPr lang="en-GB" dirty="0"/>
              <a:t>Scripts started on Prometheus supercomputer – use case: transfer script and input files from File Store </a:t>
            </a:r>
            <a:r>
              <a:rPr lang="pl-PL" dirty="0"/>
              <a:t>to the </a:t>
            </a:r>
            <a:r>
              <a:rPr lang="en-GB" dirty="0"/>
              <a:t>cluster, run job, monitor job status, </a:t>
            </a:r>
            <a:r>
              <a:rPr lang="pl-PL" dirty="0"/>
              <a:t>once the job has completed – </a:t>
            </a:r>
            <a:r>
              <a:rPr lang="en-GB" dirty="0"/>
              <a:t>transfer results from </a:t>
            </a:r>
            <a:r>
              <a:rPr lang="pl-PL" dirty="0"/>
              <a:t>the </a:t>
            </a:r>
            <a:r>
              <a:rPr lang="en-GB" dirty="0"/>
              <a:t>cluster </a:t>
            </a:r>
            <a:r>
              <a:rPr lang="pl-PL" dirty="0"/>
              <a:t>to </a:t>
            </a:r>
            <a:r>
              <a:rPr lang="en-GB" dirty="0"/>
              <a:t>File Store (examples: 0D Heart Model, Uncertainty Quantification, CFD simulation)</a:t>
            </a:r>
          </a:p>
        </p:txBody>
      </p:sp>
      <p:sp>
        <p:nvSpPr>
          <p:cNvPr id="7" name="Tytuł 1"/>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The </a:t>
            </a:r>
            <a:r>
              <a:rPr lang="en-US" sz="3200" dirty="0"/>
              <a:t>Patient Case Pipeline</a:t>
            </a:r>
          </a:p>
        </p:txBody>
      </p:sp>
    </p:spTree>
    <p:extLst>
      <p:ext uri="{BB962C8B-B14F-4D97-AF65-F5344CB8AC3E}">
        <p14:creationId xmlns:p14="http://schemas.microsoft.com/office/powerpoint/2010/main" val="2686842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13901" y="1125538"/>
            <a:ext cx="1044575" cy="273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219" name="Segnaposto contenuto 2"/>
          <p:cNvSpPr>
            <a:spLocks noGrp="1"/>
          </p:cNvSpPr>
          <p:nvPr>
            <p:ph idx="1"/>
          </p:nvPr>
        </p:nvSpPr>
        <p:spPr>
          <a:xfrm>
            <a:off x="1852614" y="1612900"/>
            <a:ext cx="3887787" cy="419100"/>
          </a:xfrm>
        </p:spPr>
        <p:txBody>
          <a:bodyPr/>
          <a:lstStyle/>
          <a:p>
            <a:pPr marL="0" indent="0" algn="ctr">
              <a:lnSpc>
                <a:spcPct val="80000"/>
              </a:lnSpc>
              <a:buNone/>
            </a:pPr>
            <a:endParaRPr lang="en-GB" altLang="en-US" sz="1400">
              <a:ea typeface="MS PGothic"/>
              <a:cs typeface="MS PGothic"/>
            </a:endParaRPr>
          </a:p>
          <a:p>
            <a:pPr marL="0" indent="0" algn="ctr">
              <a:lnSpc>
                <a:spcPct val="80000"/>
              </a:lnSpc>
              <a:buNone/>
            </a:pPr>
            <a:endParaRPr lang="en-GB" altLang="en-US" sz="1400">
              <a:ea typeface="MS PGothic"/>
              <a:cs typeface="MS PGothic"/>
            </a:endParaRPr>
          </a:p>
        </p:txBody>
      </p:sp>
      <p:graphicFrame>
        <p:nvGraphicFramePr>
          <p:cNvPr id="4" name="Table 3"/>
          <p:cNvGraphicFramePr>
            <a:graphicFrameLocks noGrp="1"/>
          </p:cNvGraphicFramePr>
          <p:nvPr>
            <p:extLst>
              <p:ext uri="{D42A27DB-BD31-4B8C-83A1-F6EECF244321}">
                <p14:modId xmlns:p14="http://schemas.microsoft.com/office/powerpoint/2010/main" val="4049541635"/>
              </p:ext>
            </p:extLst>
          </p:nvPr>
        </p:nvGraphicFramePr>
        <p:xfrm>
          <a:off x="678961" y="1592037"/>
          <a:ext cx="10938295" cy="2895654"/>
        </p:xfrm>
        <a:graphic>
          <a:graphicData uri="http://schemas.openxmlformats.org/drawingml/2006/table">
            <a:tbl>
              <a:tblPr firstRow="1" bandRow="1">
                <a:tableStyleId>{5C22544A-7EE6-4342-B048-85BDC9FD1C3A}</a:tableStyleId>
              </a:tblPr>
              <a:tblGrid>
                <a:gridCol w="1433181">
                  <a:extLst>
                    <a:ext uri="{9D8B030D-6E8A-4147-A177-3AD203B41FA5}">
                      <a16:colId xmlns:a16="http://schemas.microsoft.com/office/drawing/2014/main" xmlns="" val="20000"/>
                    </a:ext>
                  </a:extLst>
                </a:gridCol>
                <a:gridCol w="932141">
                  <a:extLst>
                    <a:ext uri="{9D8B030D-6E8A-4147-A177-3AD203B41FA5}">
                      <a16:colId xmlns:a16="http://schemas.microsoft.com/office/drawing/2014/main" xmlns="" val="20001"/>
                    </a:ext>
                  </a:extLst>
                </a:gridCol>
                <a:gridCol w="8572973">
                  <a:extLst>
                    <a:ext uri="{9D8B030D-6E8A-4147-A177-3AD203B41FA5}">
                      <a16:colId xmlns:a16="http://schemas.microsoft.com/office/drawing/2014/main" xmlns="" val="20002"/>
                    </a:ext>
                  </a:extLst>
                </a:gridCol>
              </a:tblGrid>
              <a:tr h="365768">
                <a:tc>
                  <a:txBody>
                    <a:bodyPr/>
                    <a:lstStyle/>
                    <a:p>
                      <a:r>
                        <a:rPr lang="pl-PL" sz="1800" b="1" noProof="0" dirty="0">
                          <a:latin typeface="Open Sans Semibold"/>
                        </a:rPr>
                        <a:t>Deliverable</a:t>
                      </a:r>
                      <a:endParaRPr lang="en-GB" sz="1800" b="1" noProof="0" dirty="0">
                        <a:latin typeface="Open Sans Semibold"/>
                      </a:endParaRPr>
                    </a:p>
                  </a:txBody>
                  <a:tcPr marT="45721" marB="45721"/>
                </a:tc>
                <a:tc>
                  <a:txBody>
                    <a:bodyPr/>
                    <a:lstStyle/>
                    <a:p>
                      <a:r>
                        <a:rPr lang="pl-PL" sz="1800" b="1" noProof="0" dirty="0">
                          <a:latin typeface="Open Sans Semibold"/>
                        </a:rPr>
                        <a:t>Month</a:t>
                      </a:r>
                      <a:endParaRPr lang="en-GB" sz="1800" b="1" noProof="0" dirty="0">
                        <a:latin typeface="Open Sans Semibold"/>
                      </a:endParaRPr>
                    </a:p>
                  </a:txBody>
                  <a:tcPr marT="45721" marB="45721"/>
                </a:tc>
                <a:tc>
                  <a:txBody>
                    <a:bodyPr/>
                    <a:lstStyle/>
                    <a:p>
                      <a:r>
                        <a:rPr lang="pl-PL" sz="1800" b="1" noProof="0" dirty="0">
                          <a:latin typeface="Open Sans Semibold"/>
                        </a:rPr>
                        <a:t>Title</a:t>
                      </a:r>
                      <a:endParaRPr lang="en-GB" sz="1800" b="1" noProof="0" dirty="0">
                        <a:latin typeface="Open Sans Semibold"/>
                      </a:endParaRPr>
                    </a:p>
                  </a:txBody>
                  <a:tcPr marT="45721" marB="45721"/>
                </a:tc>
                <a:extLst>
                  <a:ext uri="{0D108BD9-81ED-4DB2-BD59-A6C34878D82A}">
                    <a16:rowId xmlns:a16="http://schemas.microsoft.com/office/drawing/2014/main" xmlns="" val="10000"/>
                  </a:ext>
                </a:extLst>
              </a:tr>
              <a:tr h="518171">
                <a:tc>
                  <a:txBody>
                    <a:bodyPr/>
                    <a:lstStyle/>
                    <a:p>
                      <a:pPr marL="0" algn="l" defTabSz="914400" rtl="0" eaLnBrk="1" latinLnBrk="0" hangingPunct="1"/>
                      <a:r>
                        <a:rPr lang="pl-PL" sz="2400" b="1" kern="1200" noProof="0" dirty="0">
                          <a:solidFill>
                            <a:schemeClr val="dk1"/>
                          </a:solidFill>
                          <a:latin typeface="Open Sans Semibold"/>
                          <a:ea typeface="+mn-ea"/>
                          <a:cs typeface="+mn-cs"/>
                        </a:rPr>
                        <a:t>D2.1</a:t>
                      </a:r>
                      <a:endParaRPr lang="en-GB" sz="2400" b="1" kern="1200" noProof="0" dirty="0">
                        <a:solidFill>
                          <a:schemeClr val="dk1"/>
                        </a:solidFill>
                        <a:latin typeface="Open Sans Semibold"/>
                        <a:ea typeface="+mn-ea"/>
                        <a:cs typeface="+mn-cs"/>
                      </a:endParaRPr>
                    </a:p>
                  </a:txBody>
                  <a:tcPr marT="45721" marB="45721" anchor="ctr"/>
                </a:tc>
                <a:tc>
                  <a:txBody>
                    <a:bodyPr/>
                    <a:lstStyle/>
                    <a:p>
                      <a:r>
                        <a:rPr lang="pl-PL" sz="2400" noProof="0" dirty="0">
                          <a:latin typeface="Open Sans Semibold"/>
                        </a:rPr>
                        <a:t>3</a:t>
                      </a:r>
                      <a:endParaRPr lang="en-GB" sz="2400" noProof="0" dirty="0">
                        <a:latin typeface="Open Sans Semibold"/>
                      </a:endParaRP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b="0" i="0" u="none" strike="noStrike" kern="1200" baseline="0" dirty="0">
                          <a:solidFill>
                            <a:schemeClr val="dk1"/>
                          </a:solidFill>
                          <a:latin typeface="Open Sans Semibold"/>
                          <a:ea typeface="+mn-ea"/>
                          <a:cs typeface="+mn-cs"/>
                        </a:rPr>
                        <a:t>Data requirements (STH)</a:t>
                      </a:r>
                      <a:endParaRPr lang="en-US" sz="2400" b="0" i="0" u="none" strike="noStrike" kern="1200" baseline="0" dirty="0">
                        <a:solidFill>
                          <a:schemeClr val="dk1"/>
                        </a:solidFill>
                        <a:latin typeface="Open Sans Semibold"/>
                        <a:ea typeface="+mn-ea"/>
                        <a:cs typeface="+mn-cs"/>
                      </a:endParaRPr>
                    </a:p>
                  </a:txBody>
                  <a:tcPr marT="45721" marB="45721" anchor="ctr"/>
                </a:tc>
                <a:extLst>
                  <a:ext uri="{0D108BD9-81ED-4DB2-BD59-A6C34878D82A}">
                    <a16:rowId xmlns:a16="http://schemas.microsoft.com/office/drawing/2014/main" xmlns="" val="10001"/>
                  </a:ext>
                </a:extLst>
              </a:tr>
              <a:tr h="518171">
                <a:tc>
                  <a:txBody>
                    <a:bodyPr/>
                    <a:lstStyle/>
                    <a:p>
                      <a:r>
                        <a:rPr lang="pl-PL" sz="2400" b="1" noProof="0" dirty="0">
                          <a:latin typeface="Open Sans Semibold"/>
                        </a:rPr>
                        <a:t>D2.2</a:t>
                      </a:r>
                      <a:endParaRPr lang="en-GB" sz="2400" b="1" noProof="0" dirty="0">
                        <a:latin typeface="Open Sans Semibold"/>
                      </a:endParaRPr>
                    </a:p>
                  </a:txBody>
                  <a:tcPr marT="45721" marB="45721" anchor="ctr"/>
                </a:tc>
                <a:tc>
                  <a:txBody>
                    <a:bodyPr/>
                    <a:lstStyle/>
                    <a:p>
                      <a:r>
                        <a:rPr lang="pl-PL" sz="2400" noProof="0" dirty="0">
                          <a:latin typeface="Open Sans Semibold"/>
                        </a:rPr>
                        <a:t>4</a:t>
                      </a:r>
                      <a:endParaRPr lang="en-GB" sz="2400" noProof="0" dirty="0">
                        <a:latin typeface="Open Sans Semibold"/>
                      </a:endParaRP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b="0" i="0" u="none" strike="noStrike" kern="1200" baseline="0" dirty="0">
                          <a:solidFill>
                            <a:schemeClr val="dk1"/>
                          </a:solidFill>
                          <a:latin typeface="Open Sans Semibold"/>
                          <a:ea typeface="+mn-ea"/>
                          <a:cs typeface="+mn-cs"/>
                        </a:rPr>
                        <a:t>Infrastructure design recommendations (Cyfronet)</a:t>
                      </a:r>
                      <a:endParaRPr lang="en-US" sz="2400" b="0" i="0" u="none" strike="noStrike" kern="1200" baseline="0" dirty="0">
                        <a:solidFill>
                          <a:schemeClr val="dk1"/>
                        </a:solidFill>
                        <a:latin typeface="Open Sans Semibold"/>
                        <a:ea typeface="+mn-ea"/>
                        <a:cs typeface="+mn-cs"/>
                      </a:endParaRPr>
                    </a:p>
                  </a:txBody>
                  <a:tcPr marT="45721" marB="45721" anchor="ctr"/>
                </a:tc>
                <a:extLst>
                  <a:ext uri="{0D108BD9-81ED-4DB2-BD59-A6C34878D82A}">
                    <a16:rowId xmlns:a16="http://schemas.microsoft.com/office/drawing/2014/main" xmlns="" val="10002"/>
                  </a:ext>
                </a:extLst>
              </a:tr>
              <a:tr h="518171">
                <a:tc>
                  <a:txBody>
                    <a:bodyPr/>
                    <a:lstStyle/>
                    <a:p>
                      <a:r>
                        <a:rPr lang="pl-PL" sz="2400" b="1" noProof="0" dirty="0">
                          <a:latin typeface="Open Sans Semibold"/>
                        </a:rPr>
                        <a:t>D2.3</a:t>
                      </a:r>
                      <a:endParaRPr lang="en-GB" sz="2400" b="1" noProof="0" dirty="0">
                        <a:latin typeface="Open Sans Semibold"/>
                      </a:endParaRPr>
                    </a:p>
                  </a:txBody>
                  <a:tcPr marT="45721" marB="45721" anchor="ctr"/>
                </a:tc>
                <a:tc>
                  <a:txBody>
                    <a:bodyPr/>
                    <a:lstStyle/>
                    <a:p>
                      <a:r>
                        <a:rPr lang="pl-PL" sz="2400" noProof="0" dirty="0">
                          <a:latin typeface="Open Sans Semibold"/>
                        </a:rPr>
                        <a:t>8</a:t>
                      </a:r>
                      <a:endParaRPr lang="en-GB" sz="2400" noProof="0" dirty="0">
                        <a:latin typeface="Open Sans Semibold"/>
                      </a:endParaRP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b="0" i="0" u="none" strike="noStrike" kern="1200" baseline="0" dirty="0">
                          <a:solidFill>
                            <a:schemeClr val="dk1"/>
                          </a:solidFill>
                          <a:latin typeface="Open Sans Semibold"/>
                          <a:ea typeface="+mn-ea"/>
                          <a:cs typeface="+mn-cs"/>
                        </a:rPr>
                        <a:t>Data workshop (DHZB)</a:t>
                      </a:r>
                      <a:endParaRPr lang="en-US" sz="2400" b="0" i="0" u="none" strike="noStrike" kern="1200" baseline="0" dirty="0">
                        <a:solidFill>
                          <a:schemeClr val="dk1"/>
                        </a:solidFill>
                        <a:latin typeface="Open Sans Semibold"/>
                        <a:ea typeface="+mn-ea"/>
                        <a:cs typeface="+mn-cs"/>
                      </a:endParaRPr>
                    </a:p>
                  </a:txBody>
                  <a:tcPr marT="45721" marB="45721" anchor="ctr"/>
                </a:tc>
                <a:extLst>
                  <a:ext uri="{0D108BD9-81ED-4DB2-BD59-A6C34878D82A}">
                    <a16:rowId xmlns:a16="http://schemas.microsoft.com/office/drawing/2014/main" xmlns="" val="10003"/>
                  </a:ext>
                </a:extLst>
              </a:tr>
              <a:tr h="371372">
                <a:tc>
                  <a:txBody>
                    <a:bodyPr/>
                    <a:lstStyle/>
                    <a:p>
                      <a:r>
                        <a:rPr lang="pl-PL" sz="2400" b="1" noProof="0" dirty="0">
                          <a:latin typeface="Open Sans Semibold"/>
                        </a:rPr>
                        <a:t>D2.4</a:t>
                      </a:r>
                      <a:endParaRPr lang="en-GB" sz="2400" b="1" noProof="0" dirty="0">
                        <a:latin typeface="Open Sans Semibold"/>
                      </a:endParaRPr>
                    </a:p>
                  </a:txBody>
                  <a:tcPr marT="45721" marB="45721" anchor="ctr"/>
                </a:tc>
                <a:tc>
                  <a:txBody>
                    <a:bodyPr/>
                    <a:lstStyle/>
                    <a:p>
                      <a:r>
                        <a:rPr lang="pl-PL" sz="2400" noProof="0" dirty="0">
                          <a:latin typeface="Open Sans Semibold"/>
                        </a:rPr>
                        <a:t>15</a:t>
                      </a:r>
                      <a:endParaRPr lang="en-GB" sz="2400" noProof="0" dirty="0">
                        <a:latin typeface="Open Sans Semibold"/>
                      </a:endParaRP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b="0" i="0" u="none" strike="noStrike" kern="1200" baseline="0" dirty="0">
                          <a:solidFill>
                            <a:schemeClr val="dk1"/>
                          </a:solidFill>
                          <a:latin typeface="Open Sans Semibold"/>
                          <a:ea typeface="+mn-ea"/>
                          <a:cs typeface="+mn-cs"/>
                        </a:rPr>
                        <a:t>Infrastructure beta release (Cyfronet)</a:t>
                      </a:r>
                      <a:endParaRPr lang="en-US" sz="2400" b="0" i="0" u="none" strike="noStrike" kern="1200" baseline="0" dirty="0">
                        <a:solidFill>
                          <a:schemeClr val="dk1"/>
                        </a:solidFill>
                        <a:latin typeface="Open Sans Semibold"/>
                        <a:ea typeface="+mn-ea"/>
                        <a:cs typeface="+mn-cs"/>
                      </a:endParaRPr>
                    </a:p>
                  </a:txBody>
                  <a:tcPr marT="45721" marB="45721" anchor="ctr"/>
                </a:tc>
                <a:extLst>
                  <a:ext uri="{0D108BD9-81ED-4DB2-BD59-A6C34878D82A}">
                    <a16:rowId xmlns:a16="http://schemas.microsoft.com/office/drawing/2014/main" xmlns="" val="10004"/>
                  </a:ext>
                </a:extLst>
              </a:tr>
              <a:tr h="518171">
                <a:tc>
                  <a:txBody>
                    <a:bodyPr/>
                    <a:lstStyle/>
                    <a:p>
                      <a:r>
                        <a:rPr lang="pl-PL" sz="2400" b="1" noProof="0" dirty="0">
                          <a:latin typeface="Open Sans Semibold"/>
                        </a:rPr>
                        <a:t>D2.5</a:t>
                      </a:r>
                      <a:endParaRPr lang="en-GB" sz="2400" b="1" noProof="0" dirty="0">
                        <a:latin typeface="Open Sans Semibold"/>
                      </a:endParaRPr>
                    </a:p>
                  </a:txBody>
                  <a:tcPr marT="45721" marB="45721" anchor="ctr"/>
                </a:tc>
                <a:tc>
                  <a:txBody>
                    <a:bodyPr/>
                    <a:lstStyle/>
                    <a:p>
                      <a:r>
                        <a:rPr lang="pl-PL" sz="2400" noProof="0" dirty="0">
                          <a:latin typeface="Open Sans Semibold"/>
                        </a:rPr>
                        <a:t>30</a:t>
                      </a:r>
                      <a:endParaRPr lang="en-GB" sz="2400" noProof="0" dirty="0">
                        <a:latin typeface="Open Sans Semibold"/>
                      </a:endParaRP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b="0" i="0" u="none" strike="noStrike" kern="1200" baseline="0" dirty="0">
                          <a:solidFill>
                            <a:schemeClr val="dk1"/>
                          </a:solidFill>
                          <a:latin typeface="Open Sans Semibold"/>
                          <a:ea typeface="+mn-ea"/>
                          <a:cs typeface="+mn-cs"/>
                        </a:rPr>
                        <a:t>Infrastructure candidate release (Cyfronet)</a:t>
                      </a:r>
                      <a:endParaRPr lang="en-US" sz="2400" b="0" i="0" u="none" strike="noStrike" kern="1200" baseline="0" dirty="0">
                        <a:solidFill>
                          <a:schemeClr val="dk1"/>
                        </a:solidFill>
                        <a:latin typeface="Open Sans Semibold"/>
                        <a:ea typeface="+mn-ea"/>
                        <a:cs typeface="+mn-cs"/>
                      </a:endParaRPr>
                    </a:p>
                  </a:txBody>
                  <a:tcPr marT="45721" marB="45721" anchor="ctr"/>
                </a:tc>
                <a:extLst>
                  <a:ext uri="{0D108BD9-81ED-4DB2-BD59-A6C34878D82A}">
                    <a16:rowId xmlns:a16="http://schemas.microsoft.com/office/drawing/2014/main" xmlns="" val="10005"/>
                  </a:ext>
                </a:extLst>
              </a:tr>
            </a:tbl>
          </a:graphicData>
        </a:graphic>
      </p:graphicFrame>
      <p:sp>
        <p:nvSpPr>
          <p:cNvPr id="8" name="Tytuł 1">
            <a:extLst>
              <a:ext uri="{FF2B5EF4-FFF2-40B4-BE49-F238E27FC236}">
                <a16:creationId xmlns:a16="http://schemas.microsoft.com/office/drawing/2014/main" xmlns="" id="{5A361D17-3DB2-4D36-821E-94DD01840C8C}"/>
              </a:ext>
            </a:extLst>
          </p:cNvPr>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4000" dirty="0"/>
              <a:t>WP2 deliverables</a:t>
            </a:r>
            <a:endParaRPr lang="en-US" sz="4000" dirty="0"/>
          </a:p>
        </p:txBody>
      </p:sp>
    </p:spTree>
    <p:extLst>
      <p:ext uri="{BB962C8B-B14F-4D97-AF65-F5344CB8AC3E}">
        <p14:creationId xmlns:p14="http://schemas.microsoft.com/office/powerpoint/2010/main" val="50830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1"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2" name="AutoShape 8" descr="https://encrypted-tbn2.gstatic.com/images?q=tbn:ANd9GcSYuGtqY3luHbiT80MIUCnEK6Hqv4ubuhlJ2-dcwK8Tzt_anae8"/>
          <p:cNvSpPr>
            <a:spLocks noChangeAspect="1" noChangeArrowheads="1"/>
          </p:cNvSpPr>
          <p:nvPr/>
        </p:nvSpPr>
        <p:spPr bwMode="auto">
          <a:xfrm>
            <a:off x="1587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5" name="Rectangle 3"/>
          <p:cNvSpPr>
            <a:spLocks noChangeArrowheads="1"/>
          </p:cNvSpPr>
          <p:nvPr/>
        </p:nvSpPr>
        <p:spPr bwMode="auto">
          <a:xfrm>
            <a:off x="439153" y="1443880"/>
            <a:ext cx="11369842" cy="439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36" tIns="41469" rIns="82936" bIns="41469" anchor="ctr">
            <a:spAutoFit/>
          </a:bodyPr>
          <a:lstStyle>
            <a:lvl1pPr marL="241300" indent="-241300">
              <a:defRPr sz="2400">
                <a:solidFill>
                  <a:schemeClr val="bg1"/>
                </a:solidFill>
                <a:latin typeface="Calibri" panose="020F0502020204030204" pitchFamily="34" charset="0"/>
                <a:cs typeface="Arial" panose="020B0604020202020204" pitchFamily="34" charset="0"/>
              </a:defRPr>
            </a:lvl1pPr>
            <a:lvl2pPr>
              <a:defRPr sz="2400">
                <a:solidFill>
                  <a:schemeClr val="bg1"/>
                </a:solidFill>
                <a:latin typeface="Calibri" panose="020F0502020204030204" pitchFamily="34" charset="0"/>
                <a:cs typeface="Arial" panose="020B0604020202020204" pitchFamily="34" charset="0"/>
              </a:defRPr>
            </a:lvl2pPr>
            <a:lvl3pPr>
              <a:defRPr sz="2400">
                <a:solidFill>
                  <a:schemeClr val="bg1"/>
                </a:solidFill>
                <a:latin typeface="Calibri" panose="020F0502020204030204" pitchFamily="34" charset="0"/>
                <a:cs typeface="Arial" panose="020B0604020202020204" pitchFamily="34" charset="0"/>
              </a:defRPr>
            </a:lvl3pPr>
            <a:lvl4pPr>
              <a:defRPr sz="2400">
                <a:solidFill>
                  <a:schemeClr val="bg1"/>
                </a:solidFill>
                <a:latin typeface="Calibri" panose="020F0502020204030204" pitchFamily="34" charset="0"/>
                <a:cs typeface="Arial" panose="020B0604020202020204" pitchFamily="34" charset="0"/>
              </a:defRPr>
            </a:lvl4pPr>
            <a:lvl5pPr>
              <a:defRPr sz="2400">
                <a:solidFill>
                  <a:schemeClr val="bg1"/>
                </a:solidFill>
                <a:latin typeface="Calibri" panose="020F0502020204030204" pitchFamily="34" charset="0"/>
                <a:cs typeface="Arial" panose="020B0604020202020204" pitchFamily="34" charset="0"/>
              </a:defRPr>
            </a:lvl5pPr>
            <a:lvl6pPr marL="25146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6pPr>
            <a:lvl7pPr marL="29718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7pPr>
            <a:lvl8pPr marL="34290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8pPr>
            <a:lvl9pPr marL="38862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9pPr>
          </a:lstStyle>
          <a:p>
            <a:pPr marL="342900" indent="-342900" algn="just" eaLnBrk="0" hangingPunct="0">
              <a:buFont typeface="+mj-lt"/>
              <a:buAutoNum type="arabicParenR"/>
            </a:pPr>
            <a:r>
              <a:rPr lang="pl-PL" altLang="en-US" sz="1600" dirty="0">
                <a:solidFill>
                  <a:schemeClr val="tx1"/>
                </a:solidFill>
                <a:latin typeface="+mj-lt"/>
                <a:ea typeface="Times New Roman"/>
                <a:cs typeface="+mn-cs"/>
              </a:rPr>
              <a:t>Piotr Nowakowski,  Marian Bubak, Tomasz </a:t>
            </a:r>
            <a:r>
              <a:rPr lang="pl-PL" altLang="en-US" sz="1600" dirty="0" err="1">
                <a:solidFill>
                  <a:schemeClr val="tx1"/>
                </a:solidFill>
                <a:latin typeface="+mj-lt"/>
                <a:ea typeface="Times New Roman"/>
                <a:cs typeface="+mn-cs"/>
              </a:rPr>
              <a:t>Bartyński</a:t>
            </a:r>
            <a:r>
              <a:rPr lang="pl-PL" altLang="en-US" sz="1600" dirty="0">
                <a:solidFill>
                  <a:schemeClr val="tx1"/>
                </a:solidFill>
                <a:latin typeface="+mj-lt"/>
                <a:ea typeface="Times New Roman"/>
                <a:cs typeface="+mn-cs"/>
              </a:rPr>
              <a:t>, Daniel </a:t>
            </a:r>
            <a:r>
              <a:rPr lang="pl-PL" altLang="en-US" sz="1600" dirty="0" err="1">
                <a:solidFill>
                  <a:schemeClr val="tx1"/>
                </a:solidFill>
                <a:latin typeface="+mj-lt"/>
                <a:ea typeface="Times New Roman"/>
                <a:cs typeface="+mn-cs"/>
              </a:rPr>
              <a:t>Harężlak</a:t>
            </a:r>
            <a:r>
              <a:rPr lang="pl-PL" altLang="en-US" sz="1600" dirty="0">
                <a:solidFill>
                  <a:schemeClr val="tx1"/>
                </a:solidFill>
                <a:latin typeface="+mj-lt"/>
                <a:ea typeface="Times New Roman"/>
                <a:cs typeface="+mn-cs"/>
              </a:rPr>
              <a:t>, Marek </a:t>
            </a:r>
            <a:r>
              <a:rPr lang="pl-PL" altLang="en-US" sz="1600" dirty="0" err="1">
                <a:solidFill>
                  <a:schemeClr val="tx1"/>
                </a:solidFill>
                <a:latin typeface="+mj-lt"/>
                <a:ea typeface="Times New Roman"/>
                <a:cs typeface="+mn-cs"/>
              </a:rPr>
              <a:t>Kasztelnik</a:t>
            </a:r>
            <a:r>
              <a:rPr lang="pl-PL" altLang="en-US" sz="1600" dirty="0">
                <a:solidFill>
                  <a:schemeClr val="tx1"/>
                </a:solidFill>
                <a:latin typeface="+mj-lt"/>
                <a:ea typeface="Times New Roman"/>
                <a:cs typeface="+mn-cs"/>
              </a:rPr>
              <a:t>, Maciej Malawski, Jan </a:t>
            </a:r>
            <a:r>
              <a:rPr lang="pl-PL" altLang="en-US" sz="1600" dirty="0" err="1">
                <a:solidFill>
                  <a:schemeClr val="tx1"/>
                </a:solidFill>
                <a:latin typeface="+mj-lt"/>
                <a:ea typeface="Times New Roman"/>
                <a:cs typeface="+mn-cs"/>
              </a:rPr>
              <a:t>Meizner</a:t>
            </a:r>
            <a:r>
              <a:rPr lang="en-US" altLang="en-US" sz="1600" dirty="0">
                <a:solidFill>
                  <a:schemeClr val="tx1"/>
                </a:solidFill>
                <a:latin typeface="+mj-lt"/>
                <a:ea typeface="Times New Roman"/>
                <a:cs typeface="+mn-cs"/>
              </a:rPr>
              <a:t>: </a:t>
            </a:r>
            <a:r>
              <a:rPr lang="en-US" altLang="en-US" sz="1600" i="1" dirty="0">
                <a:solidFill>
                  <a:schemeClr val="tx1"/>
                </a:solidFill>
                <a:latin typeface="+mj-lt"/>
                <a:ea typeface="Times New Roman"/>
                <a:cs typeface="+mn-cs"/>
              </a:rPr>
              <a:t>VPH applications in the cloud with the Atmosphere platform – lessons learned</a:t>
            </a:r>
            <a:r>
              <a:rPr lang="en-US" altLang="en-US" sz="1600" dirty="0">
                <a:solidFill>
                  <a:schemeClr val="tx1"/>
                </a:solidFill>
                <a:latin typeface="+mj-lt"/>
                <a:ea typeface="Times New Roman"/>
                <a:cs typeface="+mn-cs"/>
              </a:rPr>
              <a:t>, Virtual Physiological Human 2016 Conference, 26-28 September 2016, </a:t>
            </a:r>
            <a:r>
              <a:rPr lang="en-US" altLang="en-US" sz="1600" dirty="0">
                <a:solidFill>
                  <a:schemeClr val="tx1"/>
                </a:solidFill>
                <a:ea typeface="Times New Roman"/>
              </a:rPr>
              <a:t>Amsterdam, NL</a:t>
            </a:r>
            <a:endParaRPr lang="pl-PL" altLang="en-US" sz="1600" dirty="0">
              <a:solidFill>
                <a:schemeClr val="tx1"/>
              </a:solidFill>
              <a:ea typeface="Times New Roman"/>
            </a:endParaRPr>
          </a:p>
          <a:p>
            <a:pPr marL="342900" indent="-342900" algn="just" eaLnBrk="0" hangingPunct="0">
              <a:buFont typeface="+mj-lt"/>
              <a:buAutoNum type="arabicParenR"/>
            </a:pPr>
            <a:endParaRPr lang="en-US" altLang="en-US" sz="1600" dirty="0">
              <a:solidFill>
                <a:schemeClr val="tx1"/>
              </a:solidFill>
              <a:latin typeface="+mj-lt"/>
              <a:ea typeface="Times New Roman"/>
              <a:cs typeface="+mn-cs"/>
            </a:endParaRPr>
          </a:p>
          <a:p>
            <a:pPr marL="342900" indent="-342900" algn="just" eaLnBrk="0" hangingPunct="0">
              <a:buFont typeface="+mj-lt"/>
              <a:buAutoNum type="arabicParenR"/>
            </a:pPr>
            <a:r>
              <a:rPr lang="en-US" altLang="en-US" sz="1600" dirty="0">
                <a:solidFill>
                  <a:schemeClr val="tx1"/>
                </a:solidFill>
                <a:latin typeface="+mj-lt"/>
                <a:ea typeface="Times New Roman"/>
                <a:cs typeface="+mn-cs"/>
              </a:rPr>
              <a:t>M. </a:t>
            </a:r>
            <a:r>
              <a:rPr lang="en-US" altLang="en-US" sz="1600" dirty="0" err="1">
                <a:solidFill>
                  <a:schemeClr val="tx1"/>
                </a:solidFill>
                <a:latin typeface="+mj-lt"/>
                <a:ea typeface="Times New Roman"/>
                <a:cs typeface="+mn-cs"/>
              </a:rPr>
              <a:t>Bubak</a:t>
            </a:r>
            <a:r>
              <a:rPr lang="en-US" altLang="en-US" sz="1600" dirty="0">
                <a:solidFill>
                  <a:schemeClr val="tx1"/>
                </a:solidFill>
                <a:latin typeface="+mj-lt"/>
                <a:ea typeface="Times New Roman"/>
                <a:cs typeface="+mn-cs"/>
              </a:rPr>
              <a:t>, T. </a:t>
            </a:r>
            <a:r>
              <a:rPr lang="en-US" altLang="en-US" sz="1600" dirty="0" err="1">
                <a:solidFill>
                  <a:schemeClr val="tx1"/>
                </a:solidFill>
                <a:latin typeface="+mj-lt"/>
                <a:ea typeface="Times New Roman"/>
                <a:cs typeface="+mn-cs"/>
              </a:rPr>
              <a:t>Bartynski</a:t>
            </a:r>
            <a:r>
              <a:rPr lang="en-US" altLang="en-US" sz="1600" dirty="0">
                <a:solidFill>
                  <a:schemeClr val="tx1"/>
                </a:solidFill>
                <a:latin typeface="+mj-lt"/>
                <a:ea typeface="Times New Roman"/>
                <a:cs typeface="+mn-cs"/>
              </a:rPr>
              <a:t>, T. </a:t>
            </a:r>
            <a:r>
              <a:rPr lang="en-US" altLang="en-US" sz="1600" dirty="0" err="1">
                <a:solidFill>
                  <a:schemeClr val="tx1"/>
                </a:solidFill>
                <a:latin typeface="+mj-lt"/>
                <a:ea typeface="Times New Roman"/>
                <a:cs typeface="+mn-cs"/>
              </a:rPr>
              <a:t>Gubala</a:t>
            </a:r>
            <a:r>
              <a:rPr lang="en-US" altLang="en-US" sz="1600" dirty="0">
                <a:solidFill>
                  <a:schemeClr val="tx1"/>
                </a:solidFill>
                <a:latin typeface="+mj-lt"/>
                <a:ea typeface="Times New Roman"/>
                <a:cs typeface="+mn-cs"/>
              </a:rPr>
              <a:t>, D. </a:t>
            </a:r>
            <a:r>
              <a:rPr lang="en-US" altLang="en-US" sz="1600" dirty="0" err="1">
                <a:solidFill>
                  <a:schemeClr val="tx1"/>
                </a:solidFill>
                <a:latin typeface="+mj-lt"/>
                <a:ea typeface="Times New Roman"/>
                <a:cs typeface="+mn-cs"/>
              </a:rPr>
              <a:t>Harezlak</a:t>
            </a:r>
            <a:r>
              <a:rPr lang="en-US" altLang="en-US" sz="1600" dirty="0">
                <a:solidFill>
                  <a:schemeClr val="tx1"/>
                </a:solidFill>
                <a:latin typeface="+mj-lt"/>
                <a:ea typeface="Times New Roman"/>
                <a:cs typeface="+mn-cs"/>
              </a:rPr>
              <a:t>, M. </a:t>
            </a:r>
            <a:r>
              <a:rPr lang="en-US" altLang="en-US" sz="1600" dirty="0" err="1">
                <a:solidFill>
                  <a:schemeClr val="tx1"/>
                </a:solidFill>
                <a:latin typeface="+mj-lt"/>
                <a:ea typeface="Times New Roman"/>
                <a:cs typeface="+mn-cs"/>
              </a:rPr>
              <a:t>Kasztelnik</a:t>
            </a:r>
            <a:r>
              <a:rPr lang="en-US" altLang="en-US" sz="1600" dirty="0">
                <a:solidFill>
                  <a:schemeClr val="tx1"/>
                </a:solidFill>
                <a:latin typeface="+mj-lt"/>
                <a:ea typeface="Times New Roman"/>
                <a:cs typeface="+mn-cs"/>
              </a:rPr>
              <a:t>, M. </a:t>
            </a:r>
            <a:r>
              <a:rPr lang="en-US" altLang="en-US" sz="1600" dirty="0" err="1">
                <a:solidFill>
                  <a:schemeClr val="tx1"/>
                </a:solidFill>
                <a:latin typeface="+mj-lt"/>
                <a:ea typeface="Times New Roman"/>
                <a:cs typeface="+mn-cs"/>
              </a:rPr>
              <a:t>Malawski</a:t>
            </a:r>
            <a:r>
              <a:rPr lang="en-US" altLang="en-US" sz="1600" dirty="0">
                <a:solidFill>
                  <a:schemeClr val="tx1"/>
                </a:solidFill>
                <a:latin typeface="+mj-lt"/>
                <a:ea typeface="Times New Roman"/>
                <a:cs typeface="+mn-cs"/>
              </a:rPr>
              <a:t>, J. </a:t>
            </a:r>
            <a:r>
              <a:rPr lang="en-US" altLang="en-US" sz="1600" dirty="0" err="1">
                <a:solidFill>
                  <a:schemeClr val="tx1"/>
                </a:solidFill>
                <a:latin typeface="+mj-lt"/>
                <a:ea typeface="Times New Roman"/>
                <a:cs typeface="+mn-cs"/>
              </a:rPr>
              <a:t>Meizner</a:t>
            </a:r>
            <a:r>
              <a:rPr lang="en-US" altLang="en-US" sz="1600" dirty="0">
                <a:solidFill>
                  <a:schemeClr val="tx1"/>
                </a:solidFill>
                <a:latin typeface="+mj-lt"/>
                <a:ea typeface="Times New Roman"/>
                <a:cs typeface="+mn-cs"/>
              </a:rPr>
              <a:t>, P. </a:t>
            </a:r>
            <a:r>
              <a:rPr lang="en-US" altLang="en-US" sz="1600" dirty="0" err="1">
                <a:solidFill>
                  <a:schemeClr val="tx1"/>
                </a:solidFill>
                <a:latin typeface="+mj-lt"/>
                <a:ea typeface="Times New Roman"/>
                <a:cs typeface="+mn-cs"/>
              </a:rPr>
              <a:t>Nowakowski</a:t>
            </a:r>
            <a:r>
              <a:rPr lang="en-US" altLang="en-US" sz="1600" dirty="0">
                <a:solidFill>
                  <a:schemeClr val="tx1"/>
                </a:solidFill>
                <a:latin typeface="+mj-lt"/>
                <a:ea typeface="Times New Roman"/>
                <a:cs typeface="+mn-cs"/>
              </a:rPr>
              <a:t>: </a:t>
            </a:r>
            <a:r>
              <a:rPr lang="en-US" altLang="en-US" sz="1600" i="1" dirty="0">
                <a:solidFill>
                  <a:schemeClr val="tx1"/>
                </a:solidFill>
                <a:latin typeface="+mj-lt"/>
                <a:ea typeface="Times New Roman"/>
                <a:cs typeface="+mn-cs"/>
              </a:rPr>
              <a:t>Towards Model Execution Environment for Investigation of Heart Valve Diseases</a:t>
            </a:r>
            <a:r>
              <a:rPr lang="en-US" altLang="en-US" sz="1600" dirty="0">
                <a:solidFill>
                  <a:schemeClr val="tx1"/>
                </a:solidFill>
                <a:latin typeface="+mj-lt"/>
                <a:ea typeface="Times New Roman"/>
                <a:cs typeface="+mn-cs"/>
              </a:rPr>
              <a:t>, CGW Workshop 2016, 24-26 October 2016, Krakow, Poland</a:t>
            </a:r>
          </a:p>
          <a:p>
            <a:pPr marL="342900" indent="-342900" algn="just" eaLnBrk="0" hangingPunct="0">
              <a:buFont typeface="+mj-lt"/>
              <a:buAutoNum type="arabicParenR"/>
            </a:pPr>
            <a:endParaRPr lang="pl-PL" altLang="en-US" sz="1600" dirty="0">
              <a:solidFill>
                <a:schemeClr val="tx1"/>
              </a:solidFill>
              <a:latin typeface="+mj-lt"/>
              <a:ea typeface="Times New Roman"/>
              <a:cs typeface="+mn-cs"/>
            </a:endParaRPr>
          </a:p>
          <a:p>
            <a:pPr marL="342900" indent="-342900" algn="just" eaLnBrk="0" hangingPunct="0">
              <a:buFont typeface="+mj-lt"/>
              <a:buAutoNum type="arabicParenR"/>
            </a:pPr>
            <a:r>
              <a:rPr lang="pl-PL" altLang="en-US" sz="1600" dirty="0">
                <a:solidFill>
                  <a:schemeClr val="tx1"/>
                </a:solidFill>
                <a:latin typeface="+mj-lt"/>
                <a:ea typeface="Times New Roman"/>
                <a:cs typeface="+mn-cs"/>
              </a:rPr>
              <a:t>Marian Bubak, Daniel </a:t>
            </a:r>
            <a:r>
              <a:rPr lang="pl-PL" altLang="en-US" sz="1600" dirty="0" err="1">
                <a:solidFill>
                  <a:schemeClr val="tx1"/>
                </a:solidFill>
                <a:latin typeface="+mj-lt"/>
                <a:ea typeface="Times New Roman"/>
                <a:cs typeface="+mn-cs"/>
              </a:rPr>
              <a:t>Harężlak</a:t>
            </a:r>
            <a:r>
              <a:rPr lang="pl-PL" altLang="en-US" sz="1600" dirty="0">
                <a:solidFill>
                  <a:schemeClr val="tx1"/>
                </a:solidFill>
                <a:latin typeface="+mj-lt"/>
                <a:ea typeface="Times New Roman"/>
                <a:cs typeface="+mn-cs"/>
              </a:rPr>
              <a:t>, Steven Wood,</a:t>
            </a:r>
            <a:r>
              <a:rPr lang="en-US" altLang="en-US" sz="1600" dirty="0">
                <a:solidFill>
                  <a:schemeClr val="tx1"/>
                </a:solidFill>
                <a:latin typeface="+mj-lt"/>
                <a:ea typeface="Times New Roman"/>
                <a:cs typeface="+mn-cs"/>
              </a:rPr>
              <a:t> </a:t>
            </a:r>
            <a:r>
              <a:rPr lang="pl-PL" altLang="en-US" sz="1600" dirty="0">
                <a:solidFill>
                  <a:schemeClr val="tx1"/>
                </a:solidFill>
                <a:latin typeface="+mj-lt"/>
                <a:ea typeface="Times New Roman"/>
                <a:cs typeface="+mn-cs"/>
              </a:rPr>
              <a:t>Tomasz </a:t>
            </a:r>
            <a:r>
              <a:rPr lang="pl-PL" altLang="en-US" sz="1600" dirty="0" err="1">
                <a:solidFill>
                  <a:schemeClr val="tx1"/>
                </a:solidFill>
                <a:latin typeface="+mj-lt"/>
                <a:ea typeface="Times New Roman"/>
                <a:cs typeface="+mn-cs"/>
              </a:rPr>
              <a:t>Bartyński</a:t>
            </a:r>
            <a:r>
              <a:rPr lang="pl-PL" altLang="en-US" sz="1600" dirty="0">
                <a:solidFill>
                  <a:schemeClr val="tx1"/>
                </a:solidFill>
                <a:latin typeface="+mj-lt"/>
                <a:ea typeface="Times New Roman"/>
                <a:cs typeface="+mn-cs"/>
              </a:rPr>
              <a:t>, Tomasz </a:t>
            </a:r>
            <a:r>
              <a:rPr lang="pl-PL" altLang="en-US" sz="1600" dirty="0" err="1">
                <a:solidFill>
                  <a:schemeClr val="tx1"/>
                </a:solidFill>
                <a:latin typeface="+mj-lt"/>
                <a:ea typeface="Times New Roman"/>
                <a:cs typeface="+mn-cs"/>
              </a:rPr>
              <a:t>Gubala</a:t>
            </a:r>
            <a:r>
              <a:rPr lang="pl-PL" altLang="en-US" sz="1600" dirty="0">
                <a:solidFill>
                  <a:schemeClr val="tx1"/>
                </a:solidFill>
                <a:latin typeface="+mj-lt"/>
                <a:ea typeface="Times New Roman"/>
                <a:cs typeface="+mn-cs"/>
              </a:rPr>
              <a:t>, Marek </a:t>
            </a:r>
            <a:r>
              <a:rPr lang="pl-PL" altLang="en-US" sz="1600" dirty="0" err="1">
                <a:solidFill>
                  <a:schemeClr val="tx1"/>
                </a:solidFill>
                <a:latin typeface="+mj-lt"/>
                <a:ea typeface="Times New Roman"/>
                <a:cs typeface="+mn-cs"/>
              </a:rPr>
              <a:t>Kasztelnik</a:t>
            </a:r>
            <a:r>
              <a:rPr lang="pl-PL" altLang="en-US" sz="1600" dirty="0">
                <a:solidFill>
                  <a:schemeClr val="tx1"/>
                </a:solidFill>
                <a:latin typeface="+mj-lt"/>
                <a:ea typeface="Times New Roman"/>
                <a:cs typeface="+mn-cs"/>
              </a:rPr>
              <a:t>, Maciej Malawski, Jan </a:t>
            </a:r>
            <a:r>
              <a:rPr lang="pl-PL" altLang="en-US" sz="1600" dirty="0" err="1">
                <a:solidFill>
                  <a:schemeClr val="tx1"/>
                </a:solidFill>
                <a:latin typeface="+mj-lt"/>
                <a:ea typeface="Times New Roman"/>
                <a:cs typeface="+mn-cs"/>
              </a:rPr>
              <a:t>Meizner</a:t>
            </a:r>
            <a:r>
              <a:rPr lang="pl-PL" altLang="en-US" sz="1600" dirty="0">
                <a:solidFill>
                  <a:schemeClr val="tx1"/>
                </a:solidFill>
                <a:latin typeface="+mj-lt"/>
                <a:ea typeface="Times New Roman"/>
                <a:cs typeface="+mn-cs"/>
              </a:rPr>
              <a:t>, Piotr Nowakowski</a:t>
            </a:r>
            <a:r>
              <a:rPr lang="en-US" altLang="en-US" sz="1600" dirty="0">
                <a:solidFill>
                  <a:schemeClr val="tx1"/>
                </a:solidFill>
                <a:latin typeface="+mj-lt"/>
                <a:ea typeface="Times New Roman"/>
                <a:cs typeface="+mn-cs"/>
              </a:rPr>
              <a:t>: </a:t>
            </a:r>
            <a:r>
              <a:rPr lang="en-US" altLang="en-US" sz="1600" i="1" dirty="0">
                <a:solidFill>
                  <a:schemeClr val="tx1"/>
                </a:solidFill>
                <a:latin typeface="+mj-lt"/>
                <a:ea typeface="Times New Roman"/>
                <a:cs typeface="+mn-cs"/>
              </a:rPr>
              <a:t>Data Management System for Investigation of Heart Valve Diseases</a:t>
            </a:r>
            <a:r>
              <a:rPr lang="en-US" altLang="en-US" sz="1600" dirty="0">
                <a:solidFill>
                  <a:schemeClr val="tx1"/>
                </a:solidFill>
                <a:latin typeface="+mj-lt"/>
                <a:ea typeface="Times New Roman"/>
                <a:cs typeface="+mn-cs"/>
              </a:rPr>
              <a:t>, Workshop on Cloud Services for </a:t>
            </a:r>
            <a:r>
              <a:rPr lang="en-US" altLang="en-US" sz="1600" dirty="0" err="1">
                <a:solidFill>
                  <a:schemeClr val="tx1"/>
                </a:solidFill>
                <a:latin typeface="+mj-lt"/>
                <a:ea typeface="Times New Roman"/>
                <a:cs typeface="+mn-cs"/>
              </a:rPr>
              <a:t>Synchronisation</a:t>
            </a:r>
            <a:r>
              <a:rPr lang="en-US" altLang="en-US" sz="1600" dirty="0">
                <a:solidFill>
                  <a:schemeClr val="tx1"/>
                </a:solidFill>
                <a:latin typeface="+mj-lt"/>
                <a:ea typeface="Times New Roman"/>
                <a:cs typeface="+mn-cs"/>
              </a:rPr>
              <a:t> and Sharing, Amsterdam 29.01-2.02.2017, </a:t>
            </a:r>
            <a:r>
              <a:rPr lang="en-US" altLang="en-US" sz="1600" dirty="0">
                <a:solidFill>
                  <a:schemeClr val="tx1"/>
                </a:solidFill>
                <a:latin typeface="+mj-lt"/>
                <a:ea typeface="Times New Roman"/>
                <a:cs typeface="+mn-cs"/>
                <a:hlinkClick r:id="rId3"/>
              </a:rPr>
              <a:t>https://cs3.surfsara.nl/</a:t>
            </a:r>
            <a:r>
              <a:rPr lang="en-US" altLang="en-US" sz="1600" dirty="0">
                <a:solidFill>
                  <a:schemeClr val="tx1"/>
                </a:solidFill>
                <a:latin typeface="+mj-lt"/>
                <a:ea typeface="Times New Roman"/>
                <a:cs typeface="+mn-cs"/>
              </a:rPr>
              <a:t> </a:t>
            </a:r>
            <a:endParaRPr lang="pl-PL" altLang="en-US" sz="1600" dirty="0">
              <a:solidFill>
                <a:schemeClr val="tx1"/>
              </a:solidFill>
              <a:latin typeface="+mj-lt"/>
              <a:ea typeface="Times New Roman"/>
              <a:cs typeface="+mn-cs"/>
            </a:endParaRPr>
          </a:p>
          <a:p>
            <a:pPr marL="342900" indent="-342900" algn="just" eaLnBrk="0" hangingPunct="0">
              <a:buFont typeface="+mj-lt"/>
              <a:buAutoNum type="arabicParenR"/>
            </a:pPr>
            <a:endParaRPr lang="pl-PL" altLang="en-US" sz="1600" dirty="0">
              <a:solidFill>
                <a:schemeClr val="tx1"/>
              </a:solidFill>
              <a:latin typeface="+mj-lt"/>
              <a:ea typeface="Times New Roman"/>
              <a:cs typeface="+mn-cs"/>
            </a:endParaRPr>
          </a:p>
          <a:p>
            <a:pPr marL="342900" indent="-342900" algn="just" eaLnBrk="0" hangingPunct="0">
              <a:buFont typeface="+mj-lt"/>
              <a:buAutoNum type="arabicParenR"/>
            </a:pPr>
            <a:r>
              <a:rPr lang="pl-PL" altLang="en-US" sz="1600" dirty="0">
                <a:solidFill>
                  <a:schemeClr val="tx1"/>
                </a:solidFill>
                <a:latin typeface="+mj-lt"/>
                <a:ea typeface="Times New Roman"/>
                <a:cs typeface="+mn-cs"/>
              </a:rPr>
              <a:t>M. </a:t>
            </a:r>
            <a:r>
              <a:rPr lang="pl-PL" altLang="en-US" sz="1600" dirty="0" err="1">
                <a:solidFill>
                  <a:schemeClr val="tx1"/>
                </a:solidFill>
                <a:latin typeface="+mj-lt"/>
                <a:ea typeface="Times New Roman"/>
                <a:cs typeface="+mn-cs"/>
              </a:rPr>
              <a:t>Kasztelnik</a:t>
            </a:r>
            <a:r>
              <a:rPr lang="pl-PL" altLang="en-US" sz="1600" dirty="0">
                <a:solidFill>
                  <a:schemeClr val="tx1"/>
                </a:solidFill>
                <a:latin typeface="+mj-lt"/>
                <a:ea typeface="Times New Roman"/>
                <a:cs typeface="+mn-cs"/>
              </a:rPr>
              <a:t>, E. </a:t>
            </a:r>
            <a:r>
              <a:rPr lang="pl-PL" altLang="en-US" sz="1600" dirty="0" err="1">
                <a:solidFill>
                  <a:schemeClr val="tx1"/>
                </a:solidFill>
                <a:latin typeface="+mj-lt"/>
                <a:ea typeface="Times New Roman"/>
                <a:cs typeface="+mn-cs"/>
              </a:rPr>
              <a:t>Coto</a:t>
            </a:r>
            <a:r>
              <a:rPr lang="pl-PL" altLang="en-US" sz="1600" dirty="0">
                <a:solidFill>
                  <a:schemeClr val="tx1"/>
                </a:solidFill>
                <a:latin typeface="+mj-lt"/>
                <a:ea typeface="Times New Roman"/>
                <a:cs typeface="+mn-cs"/>
              </a:rPr>
              <a:t>, M. Bubak, M. Malawski, P. Nowakowski, J. Arenas, A.  </a:t>
            </a:r>
            <a:r>
              <a:rPr lang="pl-PL" altLang="en-US" sz="1600" dirty="0" err="1">
                <a:solidFill>
                  <a:schemeClr val="tx1"/>
                </a:solidFill>
                <a:latin typeface="+mj-lt"/>
                <a:ea typeface="Times New Roman"/>
                <a:cs typeface="+mn-cs"/>
              </a:rPr>
              <a:t>Saglimbeni</a:t>
            </a:r>
            <a:r>
              <a:rPr lang="pl-PL" altLang="en-US" sz="1600" dirty="0">
                <a:solidFill>
                  <a:schemeClr val="tx1"/>
                </a:solidFill>
                <a:latin typeface="+mj-lt"/>
                <a:ea typeface="Times New Roman"/>
                <a:cs typeface="+mn-cs"/>
              </a:rPr>
              <a:t>, D. </a:t>
            </a:r>
            <a:r>
              <a:rPr lang="pl-PL" altLang="en-US" sz="1600" dirty="0" err="1">
                <a:solidFill>
                  <a:schemeClr val="tx1"/>
                </a:solidFill>
                <a:latin typeface="+mj-lt"/>
                <a:ea typeface="Times New Roman"/>
                <a:cs typeface="+mn-cs"/>
              </a:rPr>
              <a:t>Testi</a:t>
            </a:r>
            <a:r>
              <a:rPr lang="pl-PL" altLang="en-US" sz="1600" dirty="0">
                <a:solidFill>
                  <a:schemeClr val="tx1"/>
                </a:solidFill>
                <a:latin typeface="+mj-lt"/>
                <a:ea typeface="Times New Roman"/>
                <a:cs typeface="+mn-cs"/>
              </a:rPr>
              <a:t>, A.F. </a:t>
            </a:r>
            <a:r>
              <a:rPr lang="pl-PL" altLang="en-US" sz="1600" dirty="0" err="1">
                <a:solidFill>
                  <a:schemeClr val="tx1"/>
                </a:solidFill>
                <a:latin typeface="+mj-lt"/>
                <a:ea typeface="Times New Roman"/>
                <a:cs typeface="+mn-cs"/>
              </a:rPr>
              <a:t>Frangi</a:t>
            </a:r>
            <a:r>
              <a:rPr lang="pl-PL" altLang="en-US" sz="1600" dirty="0">
                <a:solidFill>
                  <a:schemeClr val="tx1"/>
                </a:solidFill>
                <a:latin typeface="+mj-lt"/>
                <a:ea typeface="Times New Roman"/>
                <a:cs typeface="+mn-cs"/>
              </a:rPr>
              <a:t>: </a:t>
            </a:r>
            <a:r>
              <a:rPr lang="en-US" sz="1600" i="1" dirty="0">
                <a:solidFill>
                  <a:schemeClr val="tx1"/>
                </a:solidFill>
                <a:latin typeface="+mj-lt"/>
                <a:ea typeface="Times New Roman"/>
                <a:cs typeface="+mn-cs"/>
              </a:rPr>
              <a:t>Support for </a:t>
            </a:r>
            <a:r>
              <a:rPr lang="en-US" sz="1600" i="1" dirty="0" err="1">
                <a:solidFill>
                  <a:schemeClr val="tx1"/>
                </a:solidFill>
                <a:latin typeface="+mj-lt"/>
                <a:ea typeface="Times New Roman"/>
                <a:cs typeface="+mn-cs"/>
              </a:rPr>
              <a:t>Taverna</a:t>
            </a:r>
            <a:r>
              <a:rPr lang="en-US" sz="1600" i="1" dirty="0">
                <a:solidFill>
                  <a:schemeClr val="tx1"/>
                </a:solidFill>
                <a:latin typeface="+mj-lt"/>
                <a:ea typeface="Times New Roman"/>
                <a:cs typeface="+mn-cs"/>
              </a:rPr>
              <a:t> Workflows in the VPH-Share Cloud Platform</a:t>
            </a:r>
            <a:r>
              <a:rPr lang="pl-PL" sz="1600" dirty="0">
                <a:solidFill>
                  <a:schemeClr val="tx1"/>
                </a:solidFill>
                <a:latin typeface="+mj-lt"/>
                <a:ea typeface="Times New Roman"/>
                <a:cs typeface="+mn-cs"/>
              </a:rPr>
              <a:t>, </a:t>
            </a:r>
            <a:r>
              <a:rPr lang="en-US" sz="1600" dirty="0">
                <a:solidFill>
                  <a:schemeClr val="tx1"/>
                </a:solidFill>
                <a:latin typeface="+mj-lt"/>
                <a:ea typeface="Times New Roman"/>
                <a:cs typeface="+mn-cs"/>
              </a:rPr>
              <a:t>Computer Methods and Programs in Biomedicine, 146, July 2017,  37–46</a:t>
            </a:r>
            <a:endParaRPr lang="pl-PL" sz="1600" dirty="0">
              <a:solidFill>
                <a:schemeClr val="tx1"/>
              </a:solidFill>
              <a:latin typeface="+mj-lt"/>
              <a:ea typeface="Times New Roman"/>
              <a:cs typeface="+mn-cs"/>
            </a:endParaRPr>
          </a:p>
          <a:p>
            <a:pPr marL="342900" indent="-342900" algn="just" eaLnBrk="0" hangingPunct="0">
              <a:buFont typeface="+mj-lt"/>
              <a:buAutoNum type="arabicParenR"/>
            </a:pPr>
            <a:endParaRPr lang="pl-PL" altLang="en-US" sz="1600" dirty="0">
              <a:solidFill>
                <a:schemeClr val="tx1"/>
              </a:solidFill>
              <a:latin typeface="+mj-lt"/>
              <a:ea typeface="Times New Roman"/>
              <a:cs typeface="+mn-cs"/>
            </a:endParaRPr>
          </a:p>
          <a:p>
            <a:pPr marL="342900" indent="-342900" algn="just" eaLnBrk="0" hangingPunct="0">
              <a:buFont typeface="+mj-lt"/>
              <a:buAutoNum type="arabicParenR"/>
            </a:pPr>
            <a:r>
              <a:rPr lang="pl-PL" altLang="en-US" sz="1600" dirty="0">
                <a:solidFill>
                  <a:schemeClr val="tx1"/>
                </a:solidFill>
                <a:latin typeface="+mj-lt"/>
                <a:ea typeface="Times New Roman"/>
                <a:cs typeface="+mn-cs"/>
              </a:rPr>
              <a:t>P. Nowakowski, M. Bubak, T. </a:t>
            </a:r>
            <a:r>
              <a:rPr lang="pl-PL" altLang="en-US" sz="1600" dirty="0" err="1">
                <a:solidFill>
                  <a:schemeClr val="tx1"/>
                </a:solidFill>
                <a:latin typeface="+mj-lt"/>
                <a:ea typeface="Times New Roman"/>
                <a:cs typeface="+mn-cs"/>
              </a:rPr>
              <a:t>Bartyński</a:t>
            </a:r>
            <a:r>
              <a:rPr lang="pl-PL" altLang="en-US" sz="1600" dirty="0">
                <a:solidFill>
                  <a:schemeClr val="tx1"/>
                </a:solidFill>
                <a:latin typeface="+mj-lt"/>
                <a:ea typeface="Times New Roman"/>
                <a:cs typeface="+mn-cs"/>
              </a:rPr>
              <a:t>, T. Gubała, D. </a:t>
            </a:r>
            <a:r>
              <a:rPr lang="pl-PL" altLang="en-US" sz="1600" dirty="0" err="1">
                <a:solidFill>
                  <a:schemeClr val="tx1"/>
                </a:solidFill>
                <a:latin typeface="+mj-lt"/>
                <a:ea typeface="Times New Roman"/>
                <a:cs typeface="+mn-cs"/>
              </a:rPr>
              <a:t>Harężlak</a:t>
            </a:r>
            <a:r>
              <a:rPr lang="pl-PL" altLang="en-US" sz="1600" dirty="0">
                <a:solidFill>
                  <a:schemeClr val="tx1"/>
                </a:solidFill>
                <a:latin typeface="+mj-lt"/>
                <a:ea typeface="Times New Roman"/>
                <a:cs typeface="+mn-cs"/>
              </a:rPr>
              <a:t>, M. </a:t>
            </a:r>
            <a:r>
              <a:rPr lang="pl-PL" altLang="en-US" sz="1600" dirty="0" err="1">
                <a:solidFill>
                  <a:schemeClr val="tx1"/>
                </a:solidFill>
                <a:latin typeface="+mj-lt"/>
                <a:ea typeface="Times New Roman"/>
                <a:cs typeface="+mn-cs"/>
              </a:rPr>
              <a:t>Kasztelnik</a:t>
            </a:r>
            <a:r>
              <a:rPr lang="pl-PL" altLang="en-US" sz="1600" dirty="0">
                <a:solidFill>
                  <a:schemeClr val="tx1"/>
                </a:solidFill>
                <a:latin typeface="+mj-lt"/>
                <a:ea typeface="Times New Roman"/>
                <a:cs typeface="+mn-cs"/>
              </a:rPr>
              <a:t>, M. Malawski, J. </a:t>
            </a:r>
            <a:r>
              <a:rPr lang="pl-PL" altLang="en-US" sz="1600" dirty="0" err="1">
                <a:solidFill>
                  <a:schemeClr val="tx1"/>
                </a:solidFill>
                <a:latin typeface="+mj-lt"/>
                <a:ea typeface="Times New Roman"/>
                <a:cs typeface="+mn-cs"/>
              </a:rPr>
              <a:t>Meizner</a:t>
            </a:r>
            <a:r>
              <a:rPr lang="pl-PL" altLang="en-US" sz="1600" dirty="0">
                <a:solidFill>
                  <a:schemeClr val="tx1"/>
                </a:solidFill>
                <a:latin typeface="+mj-lt"/>
                <a:ea typeface="Times New Roman"/>
                <a:cs typeface="+mn-cs"/>
              </a:rPr>
              <a:t>: </a:t>
            </a:r>
            <a:r>
              <a:rPr lang="en-US" altLang="en-US" sz="1600" i="1" dirty="0">
                <a:solidFill>
                  <a:schemeClr val="tx1"/>
                </a:solidFill>
                <a:latin typeface="+mj-lt"/>
                <a:ea typeface="Times New Roman"/>
                <a:cs typeface="+mn-cs"/>
              </a:rPr>
              <a:t>Cloud computing infrastructure for the VPH community</a:t>
            </a:r>
            <a:r>
              <a:rPr lang="pl-PL" altLang="en-US" sz="1600" dirty="0">
                <a:solidFill>
                  <a:schemeClr val="tx1"/>
                </a:solidFill>
                <a:latin typeface="+mj-lt"/>
                <a:ea typeface="Times New Roman"/>
                <a:cs typeface="+mn-cs"/>
              </a:rPr>
              <a:t>, </a:t>
            </a:r>
            <a:r>
              <a:rPr lang="pl-PL" sz="1600" dirty="0" err="1">
                <a:solidFill>
                  <a:schemeClr val="tx1"/>
                </a:solidFill>
                <a:latin typeface="+mj-lt"/>
                <a:ea typeface="Times New Roman"/>
                <a:cs typeface="+mn-cs"/>
              </a:rPr>
              <a:t>Journal</a:t>
            </a:r>
            <a:r>
              <a:rPr lang="pl-PL" sz="1600" dirty="0">
                <a:solidFill>
                  <a:schemeClr val="tx1"/>
                </a:solidFill>
                <a:latin typeface="+mj-lt"/>
                <a:ea typeface="Times New Roman"/>
                <a:cs typeface="+mn-cs"/>
              </a:rPr>
              <a:t> of </a:t>
            </a:r>
            <a:r>
              <a:rPr lang="pl-PL" sz="1600" dirty="0" err="1">
                <a:solidFill>
                  <a:schemeClr val="tx1"/>
                </a:solidFill>
                <a:latin typeface="+mj-lt"/>
                <a:ea typeface="Times New Roman"/>
                <a:cs typeface="+mn-cs"/>
              </a:rPr>
              <a:t>Computational</a:t>
            </a:r>
            <a:r>
              <a:rPr lang="pl-PL" sz="1600" dirty="0">
                <a:solidFill>
                  <a:schemeClr val="tx1"/>
                </a:solidFill>
                <a:latin typeface="+mj-lt"/>
                <a:ea typeface="Times New Roman"/>
                <a:cs typeface="+mn-cs"/>
              </a:rPr>
              <a:t> Science, </a:t>
            </a:r>
            <a:r>
              <a:rPr lang="fr-FR" sz="1600" dirty="0">
                <a:solidFill>
                  <a:schemeClr val="tx1"/>
                </a:solidFill>
                <a:latin typeface="+mj-lt"/>
                <a:ea typeface="Times New Roman"/>
                <a:cs typeface="+mn-cs"/>
              </a:rPr>
              <a:t>Available online 21 June 2017</a:t>
            </a:r>
            <a:endParaRPr lang="pl-PL" altLang="en-US" sz="1600" dirty="0">
              <a:solidFill>
                <a:schemeClr val="tx1"/>
              </a:solidFill>
              <a:latin typeface="+mj-lt"/>
              <a:ea typeface="Times New Roman"/>
              <a:cs typeface="+mn-cs"/>
            </a:endParaRPr>
          </a:p>
          <a:p>
            <a:pPr marL="457200" indent="-457200" algn="just" eaLnBrk="0" hangingPunct="0">
              <a:buFont typeface="Arial" panose="020B0604020202020204" pitchFamily="34" charset="0"/>
              <a:buChar char="•"/>
            </a:pPr>
            <a:endParaRPr lang="pl-PL" altLang="en-US" dirty="0">
              <a:solidFill>
                <a:schemeClr val="tx1"/>
              </a:solidFill>
              <a:latin typeface="+mj-lt"/>
              <a:ea typeface="Times New Roman"/>
              <a:cs typeface="+mn-cs"/>
            </a:endParaRPr>
          </a:p>
        </p:txBody>
      </p:sp>
      <p:sp>
        <p:nvSpPr>
          <p:cNvPr id="9" name="Tytuł 1"/>
          <p:cNvSpPr txBox="1">
            <a:spLocks/>
          </p:cNvSpPr>
          <p:nvPr/>
        </p:nvSpPr>
        <p:spPr>
          <a:xfrm>
            <a:off x="2963863" y="0"/>
            <a:ext cx="6515100" cy="1143000"/>
          </a:xfrm>
          <a:prstGeom prst="rect">
            <a:avLst/>
          </a:prstGeom>
        </p:spPr>
        <p:txBody>
          <a:bodyPr anchor="ct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P</a:t>
            </a:r>
            <a:r>
              <a:rPr lang="en-US" sz="3200" dirty="0" err="1"/>
              <a:t>ublications</a:t>
            </a:r>
            <a:r>
              <a:rPr lang="pl-PL" sz="3200" dirty="0"/>
              <a:t> and p</a:t>
            </a:r>
            <a:r>
              <a:rPr lang="en-US" sz="3200" dirty="0" err="1"/>
              <a:t>resentations</a:t>
            </a:r>
            <a:endParaRPr lang="en-US" sz="3200" dirty="0"/>
          </a:p>
        </p:txBody>
      </p:sp>
      <p:sp>
        <p:nvSpPr>
          <p:cNvPr id="2" name="Rectangle 1">
            <a:extLst>
              <a:ext uri="{FF2B5EF4-FFF2-40B4-BE49-F238E27FC236}">
                <a16:creationId xmlns:a16="http://schemas.microsoft.com/office/drawing/2014/main" xmlns="" id="{B70982E9-A732-430B-9BA5-8CF8C4789A12}"/>
              </a:ext>
            </a:extLst>
          </p:cNvPr>
          <p:cNvSpPr/>
          <p:nvPr/>
        </p:nvSpPr>
        <p:spPr>
          <a:xfrm>
            <a:off x="219576" y="5836500"/>
            <a:ext cx="11808995" cy="369332"/>
          </a:xfrm>
          <a:prstGeom prst="rect">
            <a:avLst/>
          </a:prstGeom>
        </p:spPr>
        <p:txBody>
          <a:bodyPr wrap="square">
            <a:spAutoFit/>
          </a:bodyPr>
          <a:lstStyle/>
          <a:p>
            <a:pPr marL="0" lvl="1" algn="ctr"/>
            <a:r>
              <a:rPr lang="pl-PL" dirty="0">
                <a:latin typeface="+mj-lt"/>
              </a:rPr>
              <a:t>For more information – see the DICE website at </a:t>
            </a:r>
            <a:r>
              <a:rPr lang="pl-PL" dirty="0">
                <a:latin typeface="+mj-lt"/>
                <a:hlinkClick r:id="rId4"/>
              </a:rPr>
              <a:t>http://dice.cyfronet.pl</a:t>
            </a:r>
            <a:r>
              <a:rPr lang="pl-PL" dirty="0">
                <a:latin typeface="+mj-lt"/>
              </a:rPr>
              <a:t> or our Github profile at </a:t>
            </a:r>
            <a:r>
              <a:rPr lang="en-US" dirty="0">
                <a:latin typeface="+mj-lt"/>
                <a:hlinkClick r:id="rId5"/>
              </a:rPr>
              <a:t>http://dice-cyfronet.github.io/</a:t>
            </a:r>
            <a:r>
              <a:rPr lang="pl-PL" dirty="0">
                <a:latin typeface="+mj-lt"/>
              </a:rPr>
              <a:t> </a:t>
            </a:r>
          </a:p>
        </p:txBody>
      </p:sp>
    </p:spTree>
    <p:extLst>
      <p:ext uri="{BB962C8B-B14F-4D97-AF65-F5344CB8AC3E}">
        <p14:creationId xmlns:p14="http://schemas.microsoft.com/office/powerpoint/2010/main" val="2955108292"/>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60555" y="1462391"/>
            <a:ext cx="11321716"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lvl="1" indent="-285750">
              <a:buFont typeface="Arial" panose="020B0604020202020204" pitchFamily="34" charset="0"/>
              <a:buChar char="•"/>
            </a:pPr>
            <a:r>
              <a:rPr lang="en-US" sz="2400" b="1" dirty="0" err="1"/>
              <a:t>EurValve</a:t>
            </a:r>
            <a:r>
              <a:rPr lang="en-US" sz="2400" b="1" dirty="0"/>
              <a:t> P</a:t>
            </a:r>
            <a:r>
              <a:rPr lang="pl-PL" sz="2400" b="1" dirty="0" err="1"/>
              <a:t>roject</a:t>
            </a:r>
            <a:r>
              <a:rPr lang="pl-PL" sz="2400" b="1" dirty="0"/>
              <a:t> </a:t>
            </a:r>
            <a:r>
              <a:rPr lang="pl-PL" sz="2400" b="1" dirty="0" err="1"/>
              <a:t>Website</a:t>
            </a:r>
            <a:r>
              <a:rPr lang="pl-PL" sz="2400" b="1" dirty="0"/>
              <a:t> </a:t>
            </a:r>
            <a:r>
              <a:rPr lang="pl-PL" sz="2400" b="1" dirty="0" err="1"/>
              <a:t>at</a:t>
            </a:r>
            <a:r>
              <a:rPr lang="en-US" sz="2400" b="1" dirty="0"/>
              <a:t> </a:t>
            </a:r>
            <a:r>
              <a:rPr lang="en-US" sz="2400" b="1" dirty="0" err="1"/>
              <a:t>Cyfronet</a:t>
            </a:r>
            <a:r>
              <a:rPr lang="pl-PL" sz="2400" b="1" dirty="0"/>
              <a:t> </a:t>
            </a:r>
            <a:r>
              <a:rPr lang="en-US" sz="2400" b="1" dirty="0"/>
              <a:t>AGH</a:t>
            </a:r>
            <a:endParaRPr lang="pl-PL" sz="2400" b="1" dirty="0"/>
          </a:p>
          <a:p>
            <a:pPr marL="742950" lvl="2" indent="-285750">
              <a:buFont typeface="Arial" panose="020B0604020202020204" pitchFamily="34" charset="0"/>
              <a:buChar char="•"/>
            </a:pPr>
            <a:r>
              <a:rPr lang="en-US" sz="2400" dirty="0"/>
              <a:t>URL: </a:t>
            </a:r>
            <a:r>
              <a:rPr lang="en-US" sz="2400" dirty="0">
                <a:hlinkClick r:id="rId2"/>
              </a:rPr>
              <a:t>http://dice.cyfronet.pl/projects/details/EurValve</a:t>
            </a:r>
            <a:r>
              <a:rPr lang="pl-PL" sz="2400" dirty="0"/>
              <a:t> </a:t>
            </a:r>
          </a:p>
          <a:p>
            <a:pPr marL="285750" lvl="1" indent="-285750">
              <a:buFont typeface="Arial" panose="020B0604020202020204" pitchFamily="34" charset="0"/>
              <a:buChar char="•"/>
            </a:pPr>
            <a:endParaRPr lang="pl-PL" sz="2400" b="1" dirty="0"/>
          </a:p>
          <a:p>
            <a:pPr marL="285750" lvl="1" indent="-285750">
              <a:buFont typeface="Arial" panose="020B0604020202020204" pitchFamily="34" charset="0"/>
              <a:buChar char="•"/>
            </a:pPr>
            <a:r>
              <a:rPr lang="en-US" sz="2400" b="1" dirty="0" err="1"/>
              <a:t>EurValve</a:t>
            </a:r>
            <a:r>
              <a:rPr lang="en-US" sz="2400" b="1" dirty="0"/>
              <a:t> Portal</a:t>
            </a:r>
            <a:endParaRPr lang="pl-PL" sz="2400" b="1" dirty="0"/>
          </a:p>
          <a:p>
            <a:pPr marL="742950" lvl="2" indent="-285750">
              <a:buFont typeface="Arial" panose="020B0604020202020204" pitchFamily="34" charset="0"/>
              <a:buChar char="•"/>
            </a:pPr>
            <a:r>
              <a:rPr lang="en-US" sz="2400" dirty="0"/>
              <a:t>URL: </a:t>
            </a:r>
            <a:r>
              <a:rPr lang="en-US" sz="2400" dirty="0">
                <a:hlinkClick r:id="rId3"/>
              </a:rPr>
              <a:t>https://valve.cyfronet.pl</a:t>
            </a:r>
            <a:endParaRPr lang="pl-PL" sz="2400" dirty="0"/>
          </a:p>
          <a:p>
            <a:pPr marL="742950" lvl="2" indent="-285750">
              <a:buFont typeface="Arial" panose="020B0604020202020204" pitchFamily="34" charset="0"/>
              <a:buChar char="•"/>
            </a:pPr>
            <a:r>
              <a:rPr lang="en-US" sz="2400" dirty="0"/>
              <a:t>Registration at: </a:t>
            </a:r>
            <a:r>
              <a:rPr lang="en-US" sz="2400" dirty="0">
                <a:hlinkClick r:id="rId4"/>
              </a:rPr>
              <a:t>https://valve.cyfronet.pl/users/sign_up</a:t>
            </a:r>
            <a:endParaRPr lang="en-US" sz="2400" dirty="0"/>
          </a:p>
          <a:p>
            <a:pPr marL="457200" lvl="2"/>
            <a:endParaRPr lang="pl-PL" sz="2400" dirty="0"/>
          </a:p>
          <a:p>
            <a:pPr marL="285750" lvl="1" indent="-285750">
              <a:buFont typeface="Arial" panose="020B0604020202020204" pitchFamily="34" charset="0"/>
              <a:buChar char="•"/>
            </a:pPr>
            <a:r>
              <a:rPr lang="en-US" sz="2400" b="1" dirty="0" err="1"/>
              <a:t>EurValve</a:t>
            </a:r>
            <a:r>
              <a:rPr lang="en-US" sz="2400" b="1" dirty="0"/>
              <a:t> File Store</a:t>
            </a:r>
            <a:endParaRPr lang="pl-PL" sz="2400" b="1" dirty="0"/>
          </a:p>
          <a:p>
            <a:pPr marL="742950" lvl="2" indent="-285750">
              <a:buFont typeface="Arial" panose="020B0604020202020204" pitchFamily="34" charset="0"/>
              <a:buChar char="•"/>
            </a:pPr>
            <a:r>
              <a:rPr lang="en-US" sz="2400" dirty="0"/>
              <a:t>URL (docs): </a:t>
            </a:r>
            <a:r>
              <a:rPr lang="en-US" sz="2400" dirty="0">
                <a:hlinkClick r:id="rId5"/>
              </a:rPr>
              <a:t>https://files.valve.cyfronet.pl</a:t>
            </a:r>
            <a:r>
              <a:rPr lang="pl-PL" sz="2400" dirty="0"/>
              <a:t> </a:t>
            </a:r>
          </a:p>
          <a:p>
            <a:pPr marL="742950" lvl="2" indent="-285750">
              <a:buFont typeface="Arial" panose="020B0604020202020204" pitchFamily="34" charset="0"/>
              <a:buChar char="•"/>
            </a:pPr>
            <a:r>
              <a:rPr lang="en-US" sz="2400" dirty="0"/>
              <a:t>WebDAV endpoint (portal account required): </a:t>
            </a:r>
            <a:r>
              <a:rPr lang="en-US" sz="2400" dirty="0">
                <a:hlinkClick r:id="rId6"/>
              </a:rPr>
              <a:t>https://files.valve.cyfronet.pl/webdav</a:t>
            </a:r>
            <a:r>
              <a:rPr lang="pl-PL" sz="2400" dirty="0"/>
              <a:t> </a:t>
            </a:r>
            <a:endParaRPr lang="en-US" sz="2400" dirty="0">
              <a:cs typeface="Arial" pitchFamily="34" charset="0"/>
            </a:endParaRPr>
          </a:p>
        </p:txBody>
      </p:sp>
      <p:sp>
        <p:nvSpPr>
          <p:cNvPr id="4" name="Tytuł 1"/>
          <p:cNvSpPr txBox="1">
            <a:spLocks/>
          </p:cNvSpPr>
          <p:nvPr/>
        </p:nvSpPr>
        <p:spPr>
          <a:xfrm>
            <a:off x="2963863" y="0"/>
            <a:ext cx="6515100" cy="1143000"/>
          </a:xfrm>
          <a:prstGeom prst="rect">
            <a:avLst/>
          </a:prstGeom>
        </p:spPr>
        <p:txBody>
          <a:bodyPr anchor="ct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2800" dirty="0"/>
              <a:t>MEE  services </a:t>
            </a:r>
            <a:r>
              <a:rPr lang="pl-PL" sz="2800" dirty="0" err="1"/>
              <a:t>at</a:t>
            </a:r>
            <a:r>
              <a:rPr lang="pl-PL" sz="2800" dirty="0"/>
              <a:t> </a:t>
            </a:r>
            <a:r>
              <a:rPr lang="pl-PL" sz="2800" dirty="0" err="1"/>
              <a:t>Cyfronet</a:t>
            </a:r>
            <a:endParaRPr lang="en-US" sz="2800" dirty="0"/>
          </a:p>
        </p:txBody>
      </p:sp>
    </p:spTree>
    <p:extLst>
      <p:ext uri="{BB962C8B-B14F-4D97-AF65-F5344CB8AC3E}">
        <p14:creationId xmlns:p14="http://schemas.microsoft.com/office/powerpoint/2010/main" val="864692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729356" y="10641"/>
            <a:ext cx="7056783" cy="1143000"/>
          </a:xfrm>
        </p:spPr>
        <p:txBody>
          <a:bodyPr/>
          <a:lstStyle/>
          <a:p>
            <a:r>
              <a:rPr lang="en-US" dirty="0"/>
              <a:t>Recorded demos of MEE</a:t>
            </a:r>
          </a:p>
        </p:txBody>
      </p:sp>
      <p:sp>
        <p:nvSpPr>
          <p:cNvPr id="3" name="Symbol zastępczy zawartości 2"/>
          <p:cNvSpPr>
            <a:spLocks noGrp="1"/>
          </p:cNvSpPr>
          <p:nvPr>
            <p:ph idx="1"/>
          </p:nvPr>
        </p:nvSpPr>
        <p:spPr>
          <a:xfrm>
            <a:off x="572826" y="1329101"/>
            <a:ext cx="11369842" cy="3760258"/>
          </a:xfrm>
        </p:spPr>
        <p:txBody>
          <a:bodyPr>
            <a:normAutofit fontScale="92500" lnSpcReduction="10000"/>
          </a:bodyPr>
          <a:lstStyle/>
          <a:p>
            <a:r>
              <a:rPr lang="pl-PL" dirty="0"/>
              <a:t>Logging in to EurValve and PLGrid systems</a:t>
            </a:r>
            <a:r>
              <a:rPr lang="en-US" dirty="0"/>
              <a:t> </a:t>
            </a:r>
            <a:r>
              <a:rPr lang="en-US" sz="2400" dirty="0"/>
              <a:t>– </a:t>
            </a:r>
            <a:r>
              <a:rPr lang="en-US" sz="2000" dirty="0">
                <a:hlinkClick r:id="rId2"/>
              </a:rPr>
              <a:t>https://youtu.be/4I907aAOCvU</a:t>
            </a:r>
            <a:endParaRPr lang="en-US" sz="2000" dirty="0"/>
          </a:p>
          <a:p>
            <a:r>
              <a:rPr lang="pl-PL" dirty="0"/>
              <a:t>File Store Browser – </a:t>
            </a:r>
            <a:r>
              <a:rPr lang="en-US" sz="2400" dirty="0"/>
              <a:t> </a:t>
            </a:r>
            <a:r>
              <a:rPr lang="en-US" sz="2000" dirty="0">
                <a:hlinkClick r:id="rId3"/>
              </a:rPr>
              <a:t>https://youtu.be/-6fXG0am6iE</a:t>
            </a:r>
            <a:endParaRPr lang="en-US" sz="2000" dirty="0"/>
          </a:p>
          <a:p>
            <a:r>
              <a:rPr lang="pl-PL" dirty="0"/>
              <a:t>Distributed Cloud File Store</a:t>
            </a:r>
            <a:r>
              <a:rPr lang="en-US" dirty="0"/>
              <a:t> </a:t>
            </a:r>
            <a:r>
              <a:rPr lang="pl-PL" dirty="0"/>
              <a:t>– </a:t>
            </a:r>
            <a:r>
              <a:rPr lang="en-US" sz="2000" dirty="0">
                <a:hlinkClick r:id="rId4"/>
              </a:rPr>
              <a:t>https://youtu.be/FTF-QaI5ZZQ</a:t>
            </a:r>
            <a:endParaRPr lang="en-US" sz="2000" dirty="0"/>
          </a:p>
          <a:p>
            <a:r>
              <a:rPr lang="pl-PL" dirty="0"/>
              <a:t>Services, security, restricted access –</a:t>
            </a:r>
            <a:r>
              <a:rPr lang="en-US" dirty="0"/>
              <a:t> </a:t>
            </a:r>
            <a:r>
              <a:rPr lang="en-US" sz="2000" dirty="0">
                <a:hlinkClick r:id="rId3"/>
              </a:rPr>
              <a:t>https://youtu.be/-6fXG0am6iE</a:t>
            </a:r>
            <a:endParaRPr lang="en-US" sz="2000" dirty="0"/>
          </a:p>
          <a:p>
            <a:r>
              <a:rPr lang="pl-PL" dirty="0"/>
              <a:t>Cloud Resource Access – </a:t>
            </a:r>
            <a:r>
              <a:rPr lang="en-US" sz="2000" dirty="0">
                <a:hlinkClick r:id="rId5"/>
              </a:rPr>
              <a:t>https://youtu.be/A4wkxFCRLak</a:t>
            </a:r>
            <a:r>
              <a:rPr lang="en-US" sz="2000" dirty="0"/>
              <a:t> </a:t>
            </a:r>
          </a:p>
          <a:p>
            <a:r>
              <a:rPr lang="en-US" dirty="0"/>
              <a:t>Patient case </a:t>
            </a:r>
          </a:p>
          <a:p>
            <a:pPr lvl="1"/>
            <a:r>
              <a:rPr lang="en-US" sz="2000" dirty="0">
                <a:hlinkClick r:id="rId6"/>
              </a:rPr>
              <a:t>https://youtu.be/SIwpxdoQYWw</a:t>
            </a:r>
            <a:r>
              <a:rPr lang="pl-PL" sz="2000" dirty="0"/>
              <a:t> (</a:t>
            </a:r>
            <a:r>
              <a:rPr lang="pl-PL" sz="2000" dirty="0" err="1"/>
              <a:t>patient</a:t>
            </a:r>
            <a:r>
              <a:rPr lang="pl-PL" sz="2000" dirty="0"/>
              <a:t> </a:t>
            </a:r>
            <a:r>
              <a:rPr lang="pl-PL" sz="2000" dirty="0" err="1"/>
              <a:t>case</a:t>
            </a:r>
            <a:r>
              <a:rPr lang="pl-PL" sz="2000" dirty="0"/>
              <a:t>)</a:t>
            </a:r>
          </a:p>
          <a:p>
            <a:pPr lvl="1"/>
            <a:r>
              <a:rPr lang="pl-PL" sz="2000" dirty="0">
                <a:hlinkClick r:id="rId7"/>
              </a:rPr>
              <a:t>https://youtu.be/j0Nu-E-0elE</a:t>
            </a:r>
            <a:r>
              <a:rPr lang="pl-PL" sz="2000" dirty="0"/>
              <a:t> </a:t>
            </a:r>
            <a:r>
              <a:rPr lang="pl-PL" sz="2000" dirty="0">
                <a:solidFill>
                  <a:prstClr val="black"/>
                </a:solidFill>
              </a:rPr>
              <a:t>(</a:t>
            </a:r>
            <a:r>
              <a:rPr lang="pl-PL" sz="2000" dirty="0" err="1">
                <a:solidFill>
                  <a:prstClr val="black"/>
                </a:solidFill>
              </a:rPr>
              <a:t>pipeline</a:t>
            </a:r>
            <a:r>
              <a:rPr lang="pl-PL" sz="2000" dirty="0">
                <a:solidFill>
                  <a:prstClr val="black"/>
                </a:solidFill>
              </a:rPr>
              <a:t> </a:t>
            </a:r>
            <a:r>
              <a:rPr lang="pl-PL" sz="2000" dirty="0" err="1">
                <a:solidFill>
                  <a:prstClr val="black"/>
                </a:solidFill>
              </a:rPr>
              <a:t>diff</a:t>
            </a:r>
            <a:r>
              <a:rPr lang="pl-PL" sz="2000" dirty="0">
                <a:solidFill>
                  <a:prstClr val="black"/>
                </a:solidFill>
              </a:rPr>
              <a:t>)</a:t>
            </a:r>
            <a:endParaRPr lang="en-US" sz="2000" dirty="0"/>
          </a:p>
          <a:p>
            <a:r>
              <a:rPr lang="pl-PL" dirty="0"/>
              <a:t>Integration of computational services</a:t>
            </a:r>
            <a:r>
              <a:rPr lang="en-US" dirty="0"/>
              <a:t> – </a:t>
            </a:r>
            <a:r>
              <a:rPr lang="en-US" sz="2000" dirty="0">
                <a:hlinkClick r:id="rId6"/>
              </a:rPr>
              <a:t>https://youtu.be/SIwpxdoQYWw</a:t>
            </a:r>
            <a:r>
              <a:rPr lang="en-US" sz="2000" dirty="0"/>
              <a:t> </a:t>
            </a:r>
          </a:p>
        </p:txBody>
      </p:sp>
    </p:spTree>
    <p:extLst>
      <p:ext uri="{BB962C8B-B14F-4D97-AF65-F5344CB8AC3E}">
        <p14:creationId xmlns:p14="http://schemas.microsoft.com/office/powerpoint/2010/main" val="33343195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963863" y="0"/>
            <a:ext cx="6515100" cy="1143000"/>
          </a:xfrm>
        </p:spPr>
        <p:txBody>
          <a:bodyPr>
            <a:normAutofit/>
          </a:bodyPr>
          <a:lstStyle/>
          <a:p>
            <a:r>
              <a:rPr lang="en-US" sz="3200" dirty="0"/>
              <a:t>Plan</a:t>
            </a:r>
            <a:r>
              <a:rPr lang="pl-PL" sz="3200" dirty="0"/>
              <a:t>s</a:t>
            </a:r>
            <a:r>
              <a:rPr lang="en-US" sz="3200" dirty="0"/>
              <a:t> for the second phase</a:t>
            </a:r>
          </a:p>
        </p:txBody>
      </p:sp>
      <p:sp>
        <p:nvSpPr>
          <p:cNvPr id="3" name="Symbol zastępczy zawartości 2"/>
          <p:cNvSpPr>
            <a:spLocks noGrp="1"/>
          </p:cNvSpPr>
          <p:nvPr>
            <p:ph idx="1"/>
          </p:nvPr>
        </p:nvSpPr>
        <p:spPr>
          <a:xfrm>
            <a:off x="512429" y="1048234"/>
            <a:ext cx="11417968" cy="5220218"/>
          </a:xfrm>
        </p:spPr>
        <p:txBody>
          <a:bodyPr>
            <a:noAutofit/>
          </a:bodyPr>
          <a:lstStyle/>
          <a:p>
            <a:pPr marL="457200" indent="-457200">
              <a:spcBef>
                <a:spcPts val="0"/>
              </a:spcBef>
              <a:buFont typeface="+mj-lt"/>
              <a:buAutoNum type="arabicPeriod"/>
            </a:pPr>
            <a:r>
              <a:rPr lang="en-US" sz="2400" dirty="0"/>
              <a:t>Further improvement of the MEE based on user feedback</a:t>
            </a:r>
          </a:p>
          <a:p>
            <a:pPr marL="457200" indent="-457200">
              <a:spcBef>
                <a:spcPts val="0"/>
              </a:spcBef>
              <a:buFont typeface="+mj-lt"/>
              <a:buAutoNum type="arabicPeriod"/>
            </a:pPr>
            <a:r>
              <a:rPr lang="en-US" sz="2400" dirty="0"/>
              <a:t>Implementation of computation quality validation against retrospective patient data in order to compare pipeline results with retrospective patient data measured </a:t>
            </a:r>
            <a:r>
              <a:rPr lang="pl-PL" sz="2400" i="1" dirty="0"/>
              <a:t>in vivo</a:t>
            </a:r>
            <a:r>
              <a:rPr lang="pl-PL" sz="2400" dirty="0"/>
              <a:t> following </a:t>
            </a:r>
            <a:r>
              <a:rPr lang="en-US" sz="2400" dirty="0"/>
              <a:t>intervention</a:t>
            </a:r>
          </a:p>
          <a:p>
            <a:pPr marL="457200" indent="-457200">
              <a:spcBef>
                <a:spcPts val="0"/>
              </a:spcBef>
              <a:buFont typeface="+mj-lt"/>
              <a:buAutoNum type="arabicPeriod"/>
            </a:pPr>
            <a:r>
              <a:rPr lang="en-US" sz="2400" dirty="0"/>
              <a:t>Extension of the patient case scenario by</a:t>
            </a:r>
            <a:r>
              <a:rPr lang="pl-PL" sz="2400" dirty="0"/>
              <a:t>:</a:t>
            </a:r>
            <a:endParaRPr lang="en-US" sz="2400" dirty="0"/>
          </a:p>
          <a:p>
            <a:pPr marL="857250" lvl="1" indent="-457200">
              <a:spcBef>
                <a:spcPts val="0"/>
              </a:spcBef>
            </a:pPr>
            <a:r>
              <a:rPr lang="en-US" dirty="0"/>
              <a:t>integrating additional sources of user data (e.g. enabling additional user parameters used by models to be retrieved from the Data Store)</a:t>
            </a:r>
          </a:p>
          <a:p>
            <a:pPr marL="857250" lvl="1" indent="-457200">
              <a:spcBef>
                <a:spcPts val="0"/>
              </a:spcBef>
            </a:pPr>
            <a:r>
              <a:rPr lang="en-US" dirty="0"/>
              <a:t>adding additional computational facilities delivered by project partners</a:t>
            </a:r>
          </a:p>
          <a:p>
            <a:pPr marL="457200" indent="-457200">
              <a:spcBef>
                <a:spcPts val="0"/>
              </a:spcBef>
              <a:buFont typeface="+mj-lt"/>
              <a:buAutoNum type="arabicPeriod"/>
            </a:pPr>
            <a:r>
              <a:rPr lang="en-US" sz="2400" dirty="0"/>
              <a:t>Implementation of additional automation features for existing pipelines, enabling fine-grained control over the configuration and execution of individual pipeline steps in the context of specific patient data.</a:t>
            </a:r>
          </a:p>
          <a:p>
            <a:pPr marL="457200" indent="-457200">
              <a:spcBef>
                <a:spcPts val="0"/>
              </a:spcBef>
              <a:buFont typeface="+mj-lt"/>
              <a:buAutoNum type="arabicPeriod"/>
            </a:pPr>
            <a:r>
              <a:rPr lang="en-US" sz="2400" dirty="0"/>
              <a:t>Development of advanced accounting mechanisms</a:t>
            </a:r>
            <a:r>
              <a:rPr lang="pl-PL" sz="2400" dirty="0"/>
              <a:t>:</a:t>
            </a:r>
            <a:endParaRPr lang="en-US" sz="2400" dirty="0"/>
          </a:p>
          <a:p>
            <a:pPr marL="857250" lvl="1" indent="-457200">
              <a:spcBef>
                <a:spcPts val="0"/>
              </a:spcBef>
            </a:pPr>
            <a:r>
              <a:rPr lang="en-US" dirty="0"/>
              <a:t>logging events</a:t>
            </a:r>
            <a:r>
              <a:rPr lang="pl-PL" dirty="0"/>
              <a:t>,</a:t>
            </a:r>
            <a:r>
              <a:rPr lang="en-US" dirty="0"/>
              <a:t> such as data access or attempts to do so, with appropriate metadata</a:t>
            </a:r>
          </a:p>
          <a:p>
            <a:pPr marL="857250" lvl="1" indent="-457200">
              <a:spcBef>
                <a:spcPts val="0"/>
              </a:spcBef>
            </a:pPr>
            <a:r>
              <a:rPr lang="en-US" dirty="0"/>
              <a:t>analysis of events to detect anomalies (such as suspected access from new IP/location, device etc.) to </a:t>
            </a:r>
            <a:r>
              <a:rPr lang="pl-PL" dirty="0"/>
              <a:t>potentially </a:t>
            </a:r>
            <a:r>
              <a:rPr lang="en-US" dirty="0"/>
              <a:t>alert administrators, data owners, users etc. about suspicious activities. </a:t>
            </a:r>
            <a:endParaRPr lang="pl-PL" dirty="0"/>
          </a:p>
        </p:txBody>
      </p:sp>
    </p:spTree>
    <p:extLst>
      <p:ext uri="{BB962C8B-B14F-4D97-AF65-F5344CB8AC3E}">
        <p14:creationId xmlns:p14="http://schemas.microsoft.com/office/powerpoint/2010/main" val="300936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ole tekstowe 31"/>
          <p:cNvSpPr txBox="1"/>
          <p:nvPr/>
        </p:nvSpPr>
        <p:spPr>
          <a:xfrm>
            <a:off x="594441" y="1148576"/>
            <a:ext cx="4200583" cy="2308324"/>
          </a:xfrm>
          <a:prstGeom prst="rect">
            <a:avLst/>
          </a:prstGeom>
          <a:noFill/>
        </p:spPr>
        <p:txBody>
          <a:bodyPr wrap="square" rtlCol="0">
            <a:spAutoFit/>
          </a:bodyPr>
          <a:lstStyle/>
          <a:p>
            <a:r>
              <a:rPr lang="en-US" dirty="0"/>
              <a:t>Data and action flow consists of:</a:t>
            </a:r>
          </a:p>
          <a:p>
            <a:pPr marL="285750" indent="-285750">
              <a:buFont typeface="Arial" panose="020B0604020202020204" pitchFamily="34" charset="0"/>
              <a:buChar char="•"/>
            </a:pPr>
            <a:r>
              <a:rPr lang="en-US" dirty="0"/>
              <a:t>full CFD simulations</a:t>
            </a:r>
          </a:p>
          <a:p>
            <a:pPr marL="285750" indent="-285750">
              <a:buFont typeface="Arial" panose="020B0604020202020204" pitchFamily="34" charset="0"/>
              <a:buChar char="•"/>
            </a:pPr>
            <a:r>
              <a:rPr lang="en-US" dirty="0"/>
              <a:t>sensitivity analysis to acquire significant parameters</a:t>
            </a:r>
          </a:p>
          <a:p>
            <a:pPr marL="285750" indent="-285750">
              <a:buFont typeface="Arial" panose="020B0604020202020204" pitchFamily="34" charset="0"/>
              <a:buChar char="•"/>
            </a:pPr>
            <a:r>
              <a:rPr lang="en-US" dirty="0"/>
              <a:t>parameter estimation based on patient data</a:t>
            </a:r>
          </a:p>
          <a:p>
            <a:pPr marL="285750" indent="-285750">
              <a:buFont typeface="Arial" panose="020B0604020202020204" pitchFamily="34" charset="0"/>
              <a:buChar char="•"/>
            </a:pPr>
            <a:r>
              <a:rPr lang="en-US" dirty="0"/>
              <a:t>uncertainty quantification of various procedures</a:t>
            </a:r>
            <a:endParaRPr lang="en-US" i="1" dirty="0"/>
          </a:p>
        </p:txBody>
      </p:sp>
      <p:pic>
        <p:nvPicPr>
          <p:cNvPr id="2" name="Obraz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824" y="852965"/>
            <a:ext cx="7220750" cy="5525803"/>
          </a:xfrm>
          <a:prstGeom prst="rect">
            <a:avLst/>
          </a:prstGeom>
        </p:spPr>
      </p:pic>
      <p:sp>
        <p:nvSpPr>
          <p:cNvPr id="7" name="pole tekstowe 6"/>
          <p:cNvSpPr txBox="1"/>
          <p:nvPr/>
        </p:nvSpPr>
        <p:spPr>
          <a:xfrm>
            <a:off x="843978" y="5080083"/>
            <a:ext cx="3096344" cy="923330"/>
          </a:xfrm>
          <a:prstGeom prst="rect">
            <a:avLst/>
          </a:prstGeom>
          <a:noFill/>
        </p:spPr>
        <p:txBody>
          <a:bodyPr wrap="square" rtlCol="0">
            <a:spAutoFit/>
          </a:bodyPr>
          <a:lstStyle/>
          <a:p>
            <a:r>
              <a:rPr lang="pl-PL" dirty="0"/>
              <a:t>The flow of CFD simulations and sensitivity analysis is part of clinical patient treatment</a:t>
            </a:r>
            <a:endParaRPr lang="en-US" dirty="0"/>
          </a:p>
        </p:txBody>
      </p:sp>
      <p:sp>
        <p:nvSpPr>
          <p:cNvPr id="8" name="Tytuł 1"/>
          <p:cNvSpPr txBox="1">
            <a:spLocks/>
          </p:cNvSpPr>
          <p:nvPr/>
        </p:nvSpPr>
        <p:spPr bwMode="auto">
          <a:xfrm>
            <a:off x="2639616" y="0"/>
            <a:ext cx="712879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Pipelines for ROM and  sensitivity analysis</a:t>
            </a:r>
          </a:p>
        </p:txBody>
      </p:sp>
    </p:spTree>
    <p:extLst>
      <p:ext uri="{BB962C8B-B14F-4D97-AF65-F5344CB8AC3E}">
        <p14:creationId xmlns:p14="http://schemas.microsoft.com/office/powerpoint/2010/main" val="1276674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510396" y="1299414"/>
            <a:ext cx="11212902" cy="5015122"/>
          </a:xfrm>
        </p:spPr>
        <p:txBody>
          <a:bodyPr>
            <a:noAutofit/>
          </a:bodyPr>
          <a:lstStyle/>
          <a:p>
            <a:pPr algn="just">
              <a:spcBef>
                <a:spcPts val="0"/>
              </a:spcBef>
            </a:pPr>
            <a:r>
              <a:rPr lang="en-US" sz="2400" dirty="0"/>
              <a:t>Data classification based on source</a:t>
            </a:r>
          </a:p>
          <a:p>
            <a:pPr lvl="1" algn="just">
              <a:spcBef>
                <a:spcPts val="0"/>
              </a:spcBef>
            </a:pPr>
            <a:r>
              <a:rPr lang="en-US" sz="1800" dirty="0"/>
              <a:t>retrospective (Clinical Examination, Patient Tables, Medication etc.)</a:t>
            </a:r>
          </a:p>
          <a:p>
            <a:pPr lvl="1" algn="just">
              <a:spcBef>
                <a:spcPts val="0"/>
              </a:spcBef>
            </a:pPr>
            <a:r>
              <a:rPr lang="en-US" sz="1800" dirty="0"/>
              <a:t>prospective (</a:t>
            </a:r>
            <a:r>
              <a:rPr lang="pl-PL" sz="1800" dirty="0"/>
              <a:t>data generated in the course of </a:t>
            </a:r>
            <a:r>
              <a:rPr lang="en-US" sz="1800" dirty="0"/>
              <a:t>medical trials)</a:t>
            </a:r>
          </a:p>
          <a:p>
            <a:pPr algn="just">
              <a:spcBef>
                <a:spcPts val="0"/>
              </a:spcBef>
            </a:pPr>
            <a:r>
              <a:rPr lang="en-US" sz="2400" dirty="0"/>
              <a:t>Types of data and unique handling requirements</a:t>
            </a:r>
          </a:p>
          <a:p>
            <a:pPr lvl="1" algn="just">
              <a:spcBef>
                <a:spcPts val="0"/>
              </a:spcBef>
            </a:pPr>
            <a:r>
              <a:rPr lang="en-US" sz="1800" dirty="0"/>
              <a:t>Files / BLOBs (Binary Large Object) – large chunks (MB-GB</a:t>
            </a:r>
            <a:r>
              <a:rPr lang="pl-PL" sz="1800" dirty="0"/>
              <a:t> </a:t>
            </a:r>
            <a:r>
              <a:rPr lang="en-US" sz="1800" dirty="0"/>
              <a:t>range) of data (e.g. images) that do not need to be searchable and are to be stored in </a:t>
            </a:r>
            <a:r>
              <a:rPr lang="pl-PL" sz="1800" dirty="0"/>
              <a:t>the </a:t>
            </a:r>
            <a:r>
              <a:rPr lang="en-US" sz="1800" dirty="0"/>
              <a:t>File Store</a:t>
            </a:r>
          </a:p>
          <a:p>
            <a:pPr lvl="1" algn="just">
              <a:spcBef>
                <a:spcPts val="0"/>
              </a:spcBef>
            </a:pPr>
            <a:r>
              <a:rPr lang="en-US" sz="1800" dirty="0"/>
              <a:t>DB (Database) </a:t>
            </a:r>
            <a:r>
              <a:rPr lang="pl-PL" sz="1800" dirty="0"/>
              <a:t>records </a:t>
            </a:r>
            <a:r>
              <a:rPr lang="en-US" sz="1800" dirty="0"/>
              <a:t>–</a:t>
            </a:r>
            <a:r>
              <a:rPr lang="pl-PL" sz="1800" dirty="0"/>
              <a:t> </a:t>
            </a:r>
            <a:r>
              <a:rPr lang="en-US" sz="1800" dirty="0"/>
              <a:t>relatively small (B-KB) tabular records (measurements, patient records) which must be quickly searchable and are to be stored in </a:t>
            </a:r>
            <a:r>
              <a:rPr lang="pl-PL" sz="1800" dirty="0"/>
              <a:t>a database</a:t>
            </a:r>
            <a:endParaRPr lang="en-US" sz="1800" dirty="0"/>
          </a:p>
          <a:p>
            <a:pPr lvl="1" algn="just">
              <a:spcBef>
                <a:spcPts val="0"/>
              </a:spcBef>
            </a:pPr>
            <a:r>
              <a:rPr lang="en-US" sz="1800" dirty="0"/>
              <a:t>Mixed Data – data composed of BLOB</a:t>
            </a:r>
            <a:r>
              <a:rPr lang="pl-PL" sz="1800" dirty="0"/>
              <a:t>s</a:t>
            </a:r>
            <a:r>
              <a:rPr lang="en-US" sz="1800" dirty="0"/>
              <a:t> and Metadata – e.g. DICOMs – needs to be decomposed by storing BLOB data in the File Store and Metadata + BLOB reference (URI) in the DB</a:t>
            </a:r>
            <a:endParaRPr lang="en-US" dirty="0">
              <a:latin typeface="+mj-lt"/>
              <a:ea typeface="Times New Roman"/>
            </a:endParaRPr>
          </a:p>
          <a:p>
            <a:pPr algn="just">
              <a:spcBef>
                <a:spcPts val="0"/>
              </a:spcBef>
            </a:pPr>
            <a:r>
              <a:rPr lang="en-US" sz="2400" dirty="0"/>
              <a:t>Basic operations on medical d</a:t>
            </a:r>
            <a:r>
              <a:rPr lang="pl-PL" sz="2400" dirty="0"/>
              <a:t>a</a:t>
            </a:r>
            <a:r>
              <a:rPr lang="en-US" sz="2400" dirty="0"/>
              <a:t>ta</a:t>
            </a:r>
          </a:p>
          <a:p>
            <a:pPr lvl="1" algn="just">
              <a:spcBef>
                <a:spcPts val="0"/>
              </a:spcBef>
            </a:pPr>
            <a:r>
              <a:rPr lang="en-US" sz="1800" dirty="0"/>
              <a:t>Data aggregation from available medical sources done with the Data Publication Suite (DPS) for the retrospective data and the </a:t>
            </a:r>
            <a:r>
              <a:rPr lang="en-US" sz="1800" dirty="0" err="1"/>
              <a:t>ArQ</a:t>
            </a:r>
            <a:r>
              <a:rPr lang="en-US" sz="1800" dirty="0"/>
              <a:t> tool from STH for the prospective data</a:t>
            </a:r>
          </a:p>
          <a:p>
            <a:pPr lvl="1" algn="just">
              <a:spcBef>
                <a:spcPts val="0"/>
              </a:spcBef>
            </a:pPr>
            <a:r>
              <a:rPr lang="en-US" sz="1800" dirty="0"/>
              <a:t>Data de-identification and, optionally, separation/classification of BLOB and DB data done with the DPS and </a:t>
            </a:r>
            <a:r>
              <a:rPr lang="en-US" sz="1800" dirty="0" err="1"/>
              <a:t>ArQ</a:t>
            </a:r>
            <a:endParaRPr lang="en-US" sz="1800" dirty="0"/>
          </a:p>
          <a:p>
            <a:pPr lvl="1" algn="just">
              <a:spcBef>
                <a:spcPts val="0"/>
              </a:spcBef>
            </a:pPr>
            <a:r>
              <a:rPr lang="en-US" sz="1800" dirty="0"/>
              <a:t>Data </a:t>
            </a:r>
            <a:r>
              <a:rPr lang="pl-PL" sz="1800" dirty="0"/>
              <a:t>storage</a:t>
            </a:r>
            <a:r>
              <a:rPr lang="en-US" sz="1800" dirty="0"/>
              <a:t> in</a:t>
            </a:r>
            <a:r>
              <a:rPr lang="pl-PL" sz="1800" dirty="0"/>
              <a:t> </a:t>
            </a:r>
            <a:r>
              <a:rPr lang="en-US" sz="1800" dirty="0"/>
              <a:t>File</a:t>
            </a:r>
            <a:r>
              <a:rPr lang="pl-PL" sz="1800" dirty="0"/>
              <a:t> </a:t>
            </a:r>
            <a:r>
              <a:rPr lang="en-US" sz="1800" dirty="0"/>
              <a:t>Store or DB</a:t>
            </a:r>
            <a:endParaRPr lang="en-US" sz="1800" dirty="0">
              <a:latin typeface="+mj-lt"/>
              <a:ea typeface="Times New Roman"/>
            </a:endParaRPr>
          </a:p>
        </p:txBody>
      </p:sp>
      <p:sp>
        <p:nvSpPr>
          <p:cNvPr id="4" name="Tytuł 1"/>
          <p:cNvSpPr txBox="1">
            <a:spLocks/>
          </p:cNvSpPr>
          <p:nvPr/>
        </p:nvSpPr>
        <p:spPr bwMode="auto">
          <a:xfrm>
            <a:off x="2859297" y="156414"/>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Medical data</a:t>
            </a:r>
            <a:r>
              <a:rPr lang="pl-PL" sz="3200" dirty="0"/>
              <a:t> in MEE</a:t>
            </a:r>
            <a:endParaRPr lang="en-US" sz="3200" dirty="0"/>
          </a:p>
        </p:txBody>
      </p:sp>
    </p:spTree>
    <p:extLst>
      <p:ext uri="{BB962C8B-B14F-4D97-AF65-F5344CB8AC3E}">
        <p14:creationId xmlns:p14="http://schemas.microsoft.com/office/powerpoint/2010/main" val="251531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13901" y="1125538"/>
            <a:ext cx="1044575" cy="273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219" name="Segnaposto contenuto 2"/>
          <p:cNvSpPr>
            <a:spLocks noGrp="1"/>
          </p:cNvSpPr>
          <p:nvPr>
            <p:ph idx="1"/>
          </p:nvPr>
        </p:nvSpPr>
        <p:spPr>
          <a:xfrm>
            <a:off x="1852614" y="1612900"/>
            <a:ext cx="3887787" cy="419100"/>
          </a:xfrm>
        </p:spPr>
        <p:txBody>
          <a:bodyPr/>
          <a:lstStyle/>
          <a:p>
            <a:pPr marL="0" indent="0" algn="ctr">
              <a:lnSpc>
                <a:spcPct val="80000"/>
              </a:lnSpc>
              <a:buNone/>
            </a:pPr>
            <a:endParaRPr lang="en-GB" altLang="en-US" sz="1400">
              <a:ea typeface="MS PGothic"/>
              <a:cs typeface="MS PGothic"/>
            </a:endParaRPr>
          </a:p>
          <a:p>
            <a:pPr marL="0" indent="0" algn="ctr">
              <a:lnSpc>
                <a:spcPct val="80000"/>
              </a:lnSpc>
              <a:buNone/>
            </a:pPr>
            <a:endParaRPr lang="en-GB" altLang="en-US" sz="1400">
              <a:ea typeface="MS PGothic"/>
              <a:cs typeface="MS PGothic"/>
            </a:endParaRPr>
          </a:p>
        </p:txBody>
      </p:sp>
      <p:graphicFrame>
        <p:nvGraphicFramePr>
          <p:cNvPr id="4" name="Table 3"/>
          <p:cNvGraphicFramePr>
            <a:graphicFrameLocks noGrp="1"/>
          </p:cNvGraphicFramePr>
          <p:nvPr>
            <p:extLst>
              <p:ext uri="{D42A27DB-BD31-4B8C-83A1-F6EECF244321}">
                <p14:modId xmlns:p14="http://schemas.microsoft.com/office/powerpoint/2010/main" val="1461157575"/>
              </p:ext>
            </p:extLst>
          </p:nvPr>
        </p:nvGraphicFramePr>
        <p:xfrm>
          <a:off x="678961" y="1592037"/>
          <a:ext cx="10938295" cy="3449877"/>
        </p:xfrm>
        <a:graphic>
          <a:graphicData uri="http://schemas.openxmlformats.org/drawingml/2006/table">
            <a:tbl>
              <a:tblPr firstRow="1" bandRow="1">
                <a:tableStyleId>{5C22544A-7EE6-4342-B048-85BDC9FD1C3A}</a:tableStyleId>
              </a:tblPr>
              <a:tblGrid>
                <a:gridCol w="1433181">
                  <a:extLst>
                    <a:ext uri="{9D8B030D-6E8A-4147-A177-3AD203B41FA5}">
                      <a16:colId xmlns:a16="http://schemas.microsoft.com/office/drawing/2014/main" xmlns="" val="20000"/>
                    </a:ext>
                  </a:extLst>
                </a:gridCol>
                <a:gridCol w="658933">
                  <a:extLst>
                    <a:ext uri="{9D8B030D-6E8A-4147-A177-3AD203B41FA5}">
                      <a16:colId xmlns:a16="http://schemas.microsoft.com/office/drawing/2014/main" xmlns="" val="20001"/>
                    </a:ext>
                  </a:extLst>
                </a:gridCol>
                <a:gridCol w="8846181">
                  <a:extLst>
                    <a:ext uri="{9D8B030D-6E8A-4147-A177-3AD203B41FA5}">
                      <a16:colId xmlns:a16="http://schemas.microsoft.com/office/drawing/2014/main" xmlns="" val="20002"/>
                    </a:ext>
                  </a:extLst>
                </a:gridCol>
              </a:tblGrid>
              <a:tr h="365768">
                <a:tc>
                  <a:txBody>
                    <a:bodyPr/>
                    <a:lstStyle/>
                    <a:p>
                      <a:r>
                        <a:rPr lang="en-GB" sz="1800" b="1" noProof="0" dirty="0">
                          <a:latin typeface="Open Sans Semibold"/>
                        </a:rPr>
                        <a:t>Partner</a:t>
                      </a:r>
                    </a:p>
                  </a:txBody>
                  <a:tcPr marT="45721" marB="45721"/>
                </a:tc>
                <a:tc>
                  <a:txBody>
                    <a:bodyPr/>
                    <a:lstStyle/>
                    <a:p>
                      <a:r>
                        <a:rPr lang="en-GB" sz="1800" b="1" noProof="0" dirty="0">
                          <a:latin typeface="Open Sans Semibold"/>
                        </a:rPr>
                        <a:t>PM</a:t>
                      </a:r>
                    </a:p>
                  </a:txBody>
                  <a:tcPr marT="45721" marB="45721"/>
                </a:tc>
                <a:tc>
                  <a:txBody>
                    <a:bodyPr/>
                    <a:lstStyle/>
                    <a:p>
                      <a:r>
                        <a:rPr lang="en-GB" sz="1800" b="1" noProof="0" dirty="0">
                          <a:latin typeface="Open Sans Semibold"/>
                        </a:rPr>
                        <a:t>Role Description</a:t>
                      </a:r>
                    </a:p>
                  </a:txBody>
                  <a:tcPr marT="45721" marB="45721"/>
                </a:tc>
                <a:extLst>
                  <a:ext uri="{0D108BD9-81ED-4DB2-BD59-A6C34878D82A}">
                    <a16:rowId xmlns:a16="http://schemas.microsoft.com/office/drawing/2014/main" xmlns="" val="10000"/>
                  </a:ext>
                </a:extLst>
              </a:tr>
              <a:tr h="518171">
                <a:tc>
                  <a:txBody>
                    <a:bodyPr/>
                    <a:lstStyle/>
                    <a:p>
                      <a:pPr marL="0" algn="l" defTabSz="914400" rtl="0" eaLnBrk="1" latinLnBrk="0" hangingPunct="1"/>
                      <a:r>
                        <a:rPr lang="en-GB" sz="1400" b="1" kern="1200" noProof="0" dirty="0" err="1">
                          <a:solidFill>
                            <a:schemeClr val="dk1"/>
                          </a:solidFill>
                          <a:latin typeface="Open Sans Semibold"/>
                          <a:ea typeface="+mn-ea"/>
                          <a:cs typeface="+mn-cs"/>
                        </a:rPr>
                        <a:t>Cyfronet</a:t>
                      </a:r>
                      <a:endParaRPr lang="en-GB" sz="1400" b="1" kern="1200" noProof="0" dirty="0">
                        <a:solidFill>
                          <a:schemeClr val="dk1"/>
                        </a:solidFill>
                        <a:latin typeface="Open Sans Semibold"/>
                        <a:ea typeface="+mn-ea"/>
                        <a:cs typeface="+mn-cs"/>
                      </a:endParaRPr>
                    </a:p>
                  </a:txBody>
                  <a:tcPr marT="45721" marB="45721"/>
                </a:tc>
                <a:tc>
                  <a:txBody>
                    <a:bodyPr/>
                    <a:lstStyle/>
                    <a:p>
                      <a:r>
                        <a:rPr lang="en-GB" sz="1400" noProof="0" dirty="0">
                          <a:latin typeface="Open Sans Semibold"/>
                        </a:rPr>
                        <a:t>47</a:t>
                      </a:r>
                    </a:p>
                  </a:txBody>
                  <a:tcPr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Leading WP2, development of  the </a:t>
                      </a:r>
                      <a:r>
                        <a:rPr lang="pl-PL" sz="1800" b="0" i="0" u="none" strike="noStrike" kern="1200" baseline="0" dirty="0">
                          <a:solidFill>
                            <a:schemeClr val="dk1"/>
                          </a:solidFill>
                          <a:latin typeface="Open Sans Semibold"/>
                          <a:ea typeface="+mn-ea"/>
                          <a:cs typeface="+mn-cs"/>
                        </a:rPr>
                        <a:t>M</a:t>
                      </a:r>
                      <a:r>
                        <a:rPr lang="en-US" sz="1800" b="0" i="0" u="none" strike="noStrike" kern="1200" baseline="0" dirty="0" err="1">
                          <a:solidFill>
                            <a:schemeClr val="dk1"/>
                          </a:solidFill>
                          <a:latin typeface="Open Sans Semibold"/>
                          <a:ea typeface="+mn-ea"/>
                          <a:cs typeface="+mn-cs"/>
                        </a:rPr>
                        <a:t>odel</a:t>
                      </a:r>
                      <a:r>
                        <a:rPr lang="en-US" sz="1800" b="0" i="0" u="none" strike="noStrike" kern="1200" baseline="0" dirty="0">
                          <a:solidFill>
                            <a:schemeClr val="dk1"/>
                          </a:solidFill>
                          <a:latin typeface="Open Sans Semibold"/>
                          <a:ea typeface="+mn-ea"/>
                          <a:cs typeface="+mn-cs"/>
                        </a:rPr>
                        <a:t> </a:t>
                      </a:r>
                      <a:r>
                        <a:rPr lang="pl-PL" sz="1800" b="0" i="0" u="none" strike="noStrike" kern="1200" baseline="0" dirty="0">
                          <a:solidFill>
                            <a:schemeClr val="dk1"/>
                          </a:solidFill>
                          <a:latin typeface="Open Sans Semibold"/>
                          <a:ea typeface="+mn-ea"/>
                          <a:cs typeface="+mn-cs"/>
                        </a:rPr>
                        <a:t>E</a:t>
                      </a:r>
                      <a:r>
                        <a:rPr lang="en-US" sz="1800" b="0" i="0" u="none" strike="noStrike" kern="1200" baseline="0" dirty="0" err="1">
                          <a:solidFill>
                            <a:schemeClr val="dk1"/>
                          </a:solidFill>
                          <a:latin typeface="Open Sans Semibold"/>
                          <a:ea typeface="+mn-ea"/>
                          <a:cs typeface="+mn-cs"/>
                        </a:rPr>
                        <a:t>xecution</a:t>
                      </a:r>
                      <a:r>
                        <a:rPr lang="en-US" sz="1800" b="0" i="0" u="none" strike="noStrike" kern="1200" baseline="0" dirty="0">
                          <a:solidFill>
                            <a:schemeClr val="dk1"/>
                          </a:solidFill>
                          <a:latin typeface="Open Sans Semibold"/>
                          <a:ea typeface="+mn-ea"/>
                          <a:cs typeface="+mn-cs"/>
                        </a:rPr>
                        <a:t> </a:t>
                      </a:r>
                      <a:r>
                        <a:rPr lang="pl-PL" sz="1800" b="0" i="0" u="none" strike="noStrike" kern="1200" baseline="0" dirty="0">
                          <a:solidFill>
                            <a:schemeClr val="dk1"/>
                          </a:solidFill>
                          <a:latin typeface="Open Sans Semibold"/>
                          <a:ea typeface="+mn-ea"/>
                          <a:cs typeface="+mn-cs"/>
                        </a:rPr>
                        <a:t>E</a:t>
                      </a:r>
                      <a:r>
                        <a:rPr lang="en-US" sz="1800" b="0" i="0" u="none" strike="noStrike" kern="1200" baseline="0" dirty="0" err="1">
                          <a:solidFill>
                            <a:schemeClr val="dk1"/>
                          </a:solidFill>
                          <a:latin typeface="Open Sans Semibold"/>
                          <a:ea typeface="+mn-ea"/>
                          <a:cs typeface="+mn-cs"/>
                        </a:rPr>
                        <a:t>nvironment</a:t>
                      </a:r>
                      <a:r>
                        <a:rPr lang="en-US" sz="1800" b="0" i="0" u="none" strike="noStrike" kern="1200" baseline="0" dirty="0">
                          <a:solidFill>
                            <a:schemeClr val="dk1"/>
                          </a:solidFill>
                          <a:latin typeface="Open Sans Semibold"/>
                          <a:ea typeface="+mn-ea"/>
                          <a:cs typeface="+mn-cs"/>
                        </a:rPr>
                        <a:t>, responsibility for integration with the data warehouse, and support to WP5 in its deployment within WP5</a:t>
                      </a:r>
                    </a:p>
                  </a:txBody>
                  <a:tcPr marT="45721" marB="45721"/>
                </a:tc>
                <a:extLst>
                  <a:ext uri="{0D108BD9-81ED-4DB2-BD59-A6C34878D82A}">
                    <a16:rowId xmlns:a16="http://schemas.microsoft.com/office/drawing/2014/main" xmlns="" val="10001"/>
                  </a:ext>
                </a:extLst>
              </a:tr>
              <a:tr h="518171">
                <a:tc>
                  <a:txBody>
                    <a:bodyPr/>
                    <a:lstStyle/>
                    <a:p>
                      <a:r>
                        <a:rPr lang="en-GB" sz="1400" b="1" noProof="0" dirty="0">
                          <a:latin typeface="Open Sans Semibold"/>
                        </a:rPr>
                        <a:t>USFD</a:t>
                      </a:r>
                    </a:p>
                  </a:txBody>
                  <a:tcPr marT="45721" marB="45721"/>
                </a:tc>
                <a:tc>
                  <a:txBody>
                    <a:bodyPr/>
                    <a:lstStyle/>
                    <a:p>
                      <a:r>
                        <a:rPr lang="en-GB" sz="1400" noProof="0" dirty="0">
                          <a:latin typeface="Open Sans Semibold"/>
                        </a:rPr>
                        <a:t>  5</a:t>
                      </a:r>
                    </a:p>
                  </a:txBody>
                  <a:tcPr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Ensuring the operation of the modelling analysis tools of WP3 with the infrastructure 	</a:t>
                      </a:r>
                    </a:p>
                  </a:txBody>
                  <a:tcPr marT="45721" marB="45721"/>
                </a:tc>
                <a:extLst>
                  <a:ext uri="{0D108BD9-81ED-4DB2-BD59-A6C34878D82A}">
                    <a16:rowId xmlns:a16="http://schemas.microsoft.com/office/drawing/2014/main" xmlns="" val="10002"/>
                  </a:ext>
                </a:extLst>
              </a:tr>
              <a:tr h="518171">
                <a:tc>
                  <a:txBody>
                    <a:bodyPr/>
                    <a:lstStyle/>
                    <a:p>
                      <a:r>
                        <a:rPr lang="en-GB" sz="1400" b="1" noProof="0" dirty="0">
                          <a:latin typeface="Open Sans Semibold"/>
                        </a:rPr>
                        <a:t>DHZB</a:t>
                      </a:r>
                    </a:p>
                  </a:txBody>
                  <a:tcPr marT="45721" marB="45721"/>
                </a:tc>
                <a:tc>
                  <a:txBody>
                    <a:bodyPr/>
                    <a:lstStyle/>
                    <a:p>
                      <a:r>
                        <a:rPr lang="en-GB" sz="1400" noProof="0" dirty="0">
                          <a:latin typeface="Open Sans Semibold"/>
                        </a:rPr>
                        <a:t>21</a:t>
                      </a:r>
                    </a:p>
                  </a:txBody>
                  <a:tcPr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Work with STHFT on the introduction and support of the clinical data system 	</a:t>
                      </a:r>
                    </a:p>
                  </a:txBody>
                  <a:tcPr marT="45721" marB="45721"/>
                </a:tc>
                <a:extLst>
                  <a:ext uri="{0D108BD9-81ED-4DB2-BD59-A6C34878D82A}">
                    <a16:rowId xmlns:a16="http://schemas.microsoft.com/office/drawing/2014/main" xmlns="" val="10003"/>
                  </a:ext>
                </a:extLst>
              </a:tr>
              <a:tr h="371372">
                <a:tc>
                  <a:txBody>
                    <a:bodyPr/>
                    <a:lstStyle/>
                    <a:p>
                      <a:r>
                        <a:rPr lang="en-GB" sz="1400" b="1" noProof="0" dirty="0">
                          <a:latin typeface="Open Sans Semibold"/>
                        </a:rPr>
                        <a:t>UR1-LTSI</a:t>
                      </a:r>
                    </a:p>
                  </a:txBody>
                  <a:tcPr marT="45721" marB="45721"/>
                </a:tc>
                <a:tc>
                  <a:txBody>
                    <a:bodyPr/>
                    <a:lstStyle/>
                    <a:p>
                      <a:r>
                        <a:rPr lang="en-GB" sz="1400" noProof="0" dirty="0">
                          <a:latin typeface="Open Sans Semibold"/>
                        </a:rPr>
                        <a:t>  1</a:t>
                      </a:r>
                    </a:p>
                  </a:txBody>
                  <a:tcPr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Ensuring the operation of the case-based reasoning through the infrastructure 	</a:t>
                      </a:r>
                    </a:p>
                  </a:txBody>
                  <a:tcPr marT="45721" marB="45721"/>
                </a:tc>
                <a:extLst>
                  <a:ext uri="{0D108BD9-81ED-4DB2-BD59-A6C34878D82A}">
                    <a16:rowId xmlns:a16="http://schemas.microsoft.com/office/drawing/2014/main" xmlns="" val="10004"/>
                  </a:ext>
                </a:extLst>
              </a:tr>
              <a:tr h="518171">
                <a:tc>
                  <a:txBody>
                    <a:bodyPr/>
                    <a:lstStyle/>
                    <a:p>
                      <a:r>
                        <a:rPr lang="en-GB" sz="1400" b="1" noProof="0" dirty="0">
                          <a:latin typeface="Open Sans Semibold"/>
                        </a:rPr>
                        <a:t>STHFT</a:t>
                      </a:r>
                    </a:p>
                  </a:txBody>
                  <a:tcPr marT="45721" marB="45721"/>
                </a:tc>
                <a:tc>
                  <a:txBody>
                    <a:bodyPr/>
                    <a:lstStyle/>
                    <a:p>
                      <a:r>
                        <a:rPr lang="en-GB" sz="1400" noProof="0" dirty="0">
                          <a:latin typeface="Open Sans Semibold"/>
                        </a:rPr>
                        <a:t>24</a:t>
                      </a:r>
                    </a:p>
                  </a:txBody>
                  <a:tcPr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Design and deployment of the data warehouse and the interface to the clinical systems	</a:t>
                      </a:r>
                    </a:p>
                  </a:txBody>
                  <a:tcPr marT="45721" marB="45721"/>
                </a:tc>
                <a:extLst>
                  <a:ext uri="{0D108BD9-81ED-4DB2-BD59-A6C34878D82A}">
                    <a16:rowId xmlns:a16="http://schemas.microsoft.com/office/drawing/2014/main" xmlns="" val="10005"/>
                  </a:ext>
                </a:extLst>
              </a:tr>
            </a:tbl>
          </a:graphicData>
        </a:graphic>
      </p:graphicFrame>
      <p:sp>
        <p:nvSpPr>
          <p:cNvPr id="8" name="Tytuł 1">
            <a:extLst>
              <a:ext uri="{FF2B5EF4-FFF2-40B4-BE49-F238E27FC236}">
                <a16:creationId xmlns:a16="http://schemas.microsoft.com/office/drawing/2014/main" xmlns="" id="{5A361D17-3DB2-4D36-821E-94DD01840C8C}"/>
              </a:ext>
            </a:extLst>
          </p:cNvPr>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4000" dirty="0"/>
              <a:t>WP2: Partner roles</a:t>
            </a:r>
            <a:endParaRPr lang="en-US" sz="4000" dirty="0"/>
          </a:p>
        </p:txBody>
      </p:sp>
    </p:spTree>
    <p:extLst>
      <p:ext uri="{BB962C8B-B14F-4D97-AF65-F5344CB8AC3E}">
        <p14:creationId xmlns:p14="http://schemas.microsoft.com/office/powerpoint/2010/main" val="189871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9829800" y="3548064"/>
            <a:ext cx="838200" cy="1182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aphicFrame>
        <p:nvGraphicFramePr>
          <p:cNvPr id="18" name="Table 17"/>
          <p:cNvGraphicFramePr>
            <a:graphicFrameLocks noGrp="1"/>
          </p:cNvGraphicFramePr>
          <p:nvPr>
            <p:extLst>
              <p:ext uri="{D42A27DB-BD31-4B8C-83A1-F6EECF244321}">
                <p14:modId xmlns:p14="http://schemas.microsoft.com/office/powerpoint/2010/main" val="3288618208"/>
              </p:ext>
            </p:extLst>
          </p:nvPr>
        </p:nvGraphicFramePr>
        <p:xfrm>
          <a:off x="1147313" y="1253778"/>
          <a:ext cx="10213674" cy="4665850"/>
        </p:xfrm>
        <a:graphic>
          <a:graphicData uri="http://schemas.openxmlformats.org/drawingml/2006/table">
            <a:tbl>
              <a:tblPr firstRow="1" bandRow="1">
                <a:tableStyleId>{5C22544A-7EE6-4342-B048-85BDC9FD1C3A}</a:tableStyleId>
              </a:tblPr>
              <a:tblGrid>
                <a:gridCol w="1078386">
                  <a:extLst>
                    <a:ext uri="{9D8B030D-6E8A-4147-A177-3AD203B41FA5}">
                      <a16:colId xmlns:a16="http://schemas.microsoft.com/office/drawing/2014/main" xmlns="" val="20000"/>
                    </a:ext>
                  </a:extLst>
                </a:gridCol>
                <a:gridCol w="495809">
                  <a:extLst>
                    <a:ext uri="{9D8B030D-6E8A-4147-A177-3AD203B41FA5}">
                      <a16:colId xmlns:a16="http://schemas.microsoft.com/office/drawing/2014/main" xmlns="" val="20001"/>
                    </a:ext>
                  </a:extLst>
                </a:gridCol>
                <a:gridCol w="495809">
                  <a:extLst>
                    <a:ext uri="{9D8B030D-6E8A-4147-A177-3AD203B41FA5}">
                      <a16:colId xmlns:a16="http://schemas.microsoft.com/office/drawing/2014/main" xmlns="" val="20003"/>
                    </a:ext>
                  </a:extLst>
                </a:gridCol>
                <a:gridCol w="495809">
                  <a:extLst>
                    <a:ext uri="{9D8B030D-6E8A-4147-A177-3AD203B41FA5}">
                      <a16:colId xmlns:a16="http://schemas.microsoft.com/office/drawing/2014/main" xmlns="" val="20004"/>
                    </a:ext>
                  </a:extLst>
                </a:gridCol>
                <a:gridCol w="495809">
                  <a:extLst>
                    <a:ext uri="{9D8B030D-6E8A-4147-A177-3AD203B41FA5}">
                      <a16:colId xmlns:a16="http://schemas.microsoft.com/office/drawing/2014/main" xmlns="" val="20005"/>
                    </a:ext>
                  </a:extLst>
                </a:gridCol>
                <a:gridCol w="495809">
                  <a:extLst>
                    <a:ext uri="{9D8B030D-6E8A-4147-A177-3AD203B41FA5}">
                      <a16:colId xmlns:a16="http://schemas.microsoft.com/office/drawing/2014/main" xmlns="" val="20006"/>
                    </a:ext>
                  </a:extLst>
                </a:gridCol>
                <a:gridCol w="6656243">
                  <a:extLst>
                    <a:ext uri="{9D8B030D-6E8A-4147-A177-3AD203B41FA5}">
                      <a16:colId xmlns:a16="http://schemas.microsoft.com/office/drawing/2014/main" xmlns="" val="20002"/>
                    </a:ext>
                  </a:extLst>
                </a:gridCol>
              </a:tblGrid>
              <a:tr h="365768">
                <a:tc>
                  <a:txBody>
                    <a:bodyPr/>
                    <a:lstStyle/>
                    <a:p>
                      <a:r>
                        <a:rPr lang="en-GB" sz="1800" b="1" noProof="0" dirty="0">
                          <a:latin typeface="Open Sans Semibold"/>
                        </a:rPr>
                        <a:t>Task</a:t>
                      </a:r>
                    </a:p>
                  </a:txBody>
                  <a:tcPr marT="45721" marB="45721"/>
                </a:tc>
                <a:tc>
                  <a:txBody>
                    <a:bodyPr/>
                    <a:lstStyle/>
                    <a:p>
                      <a:pPr algn="ctr"/>
                      <a:r>
                        <a:rPr lang="en-GB" sz="1200" b="1" noProof="0" dirty="0">
                          <a:latin typeface="Open Sans Semibold"/>
                        </a:rPr>
                        <a:t>CYF</a:t>
                      </a:r>
                    </a:p>
                  </a:txBody>
                  <a:tcPr marL="0" marR="0" marT="45721" marB="45721" anchor="ctr"/>
                </a:tc>
                <a:tc>
                  <a:txBody>
                    <a:bodyPr/>
                    <a:lstStyle/>
                    <a:p>
                      <a:pPr algn="ctr"/>
                      <a:endParaRPr lang="en-GB" sz="800" b="1" noProof="0" dirty="0">
                        <a:latin typeface="Open Sans Semibold"/>
                      </a:endParaRPr>
                    </a:p>
                    <a:p>
                      <a:pPr algn="ctr"/>
                      <a:r>
                        <a:rPr lang="en-GB" sz="1200" b="1" noProof="0" dirty="0">
                          <a:latin typeface="Open Sans Semibold"/>
                        </a:rPr>
                        <a:t>USFD</a:t>
                      </a:r>
                    </a:p>
                    <a:p>
                      <a:pPr algn="ctr"/>
                      <a:endParaRPr lang="en-GB" sz="800" b="1" noProof="0" dirty="0">
                        <a:latin typeface="Open Sans Semibold"/>
                      </a:endParaRPr>
                    </a:p>
                  </a:txBody>
                  <a:tcPr marL="0" marR="0" marT="45721" marB="45721" anchor="ctr"/>
                </a:tc>
                <a:tc>
                  <a:txBody>
                    <a:bodyPr/>
                    <a:lstStyle/>
                    <a:p>
                      <a:pPr algn="ctr"/>
                      <a:r>
                        <a:rPr lang="en-GB" sz="1200" b="1" noProof="0" dirty="0">
                          <a:latin typeface="Open Sans Semibold"/>
                        </a:rPr>
                        <a:t>DHZB</a:t>
                      </a:r>
                    </a:p>
                  </a:txBody>
                  <a:tcPr marL="0" marR="0" marT="45721" marB="45721" anchor="ctr"/>
                </a:tc>
                <a:tc>
                  <a:txBody>
                    <a:bodyPr/>
                    <a:lstStyle/>
                    <a:p>
                      <a:pPr algn="ctr"/>
                      <a:r>
                        <a:rPr lang="en-GB" sz="1200" b="1" noProof="0" dirty="0">
                          <a:latin typeface="Open Sans Semibold"/>
                        </a:rPr>
                        <a:t>UR1</a:t>
                      </a:r>
                    </a:p>
                  </a:txBody>
                  <a:tcPr marL="0" marR="0" marT="45721" marB="45721" anchor="ctr"/>
                </a:tc>
                <a:tc>
                  <a:txBody>
                    <a:bodyPr/>
                    <a:lstStyle/>
                    <a:p>
                      <a:pPr algn="ctr"/>
                      <a:r>
                        <a:rPr lang="en-GB" sz="1200" b="1" noProof="0" dirty="0">
                          <a:latin typeface="Open Sans Semibold"/>
                        </a:rPr>
                        <a:t>STHFT</a:t>
                      </a:r>
                    </a:p>
                  </a:txBody>
                  <a:tcPr marL="0" marR="0" marT="45721" marB="45721" anchor="ctr"/>
                </a:tc>
                <a:tc>
                  <a:txBody>
                    <a:bodyPr/>
                    <a:lstStyle/>
                    <a:p>
                      <a:r>
                        <a:rPr lang="en-GB" sz="1800" b="1" noProof="0" dirty="0">
                          <a:latin typeface="Open Sans Semibold"/>
                        </a:rPr>
                        <a:t>Description</a:t>
                      </a:r>
                    </a:p>
                  </a:txBody>
                  <a:tcPr marT="45721" marB="45721"/>
                </a:tc>
                <a:extLst>
                  <a:ext uri="{0D108BD9-81ED-4DB2-BD59-A6C34878D82A}">
                    <a16:rowId xmlns:a16="http://schemas.microsoft.com/office/drawing/2014/main" xmlns="" val="10000"/>
                  </a:ext>
                </a:extLst>
              </a:tr>
              <a:tr h="612000">
                <a:tc>
                  <a:txBody>
                    <a:bodyPr/>
                    <a:lstStyle/>
                    <a:p>
                      <a:pPr marL="0" algn="l" defTabSz="914400" rtl="0" eaLnBrk="1" latinLnBrk="0" hangingPunct="1"/>
                      <a:r>
                        <a:rPr lang="en-GB" sz="1600" b="1" kern="1200" noProof="0" dirty="0">
                          <a:solidFill>
                            <a:schemeClr val="dk1"/>
                          </a:solidFill>
                          <a:latin typeface="Open Sans Semibold"/>
                          <a:ea typeface="+mn-ea"/>
                          <a:cs typeface="+mn-cs"/>
                        </a:rPr>
                        <a:t>T</a:t>
                      </a:r>
                      <a:r>
                        <a:rPr lang="en-GB" sz="1600" b="1" kern="1200" noProof="0" dirty="0">
                          <a:solidFill>
                            <a:schemeClr val="tx1"/>
                          </a:solidFill>
                          <a:latin typeface="Open Sans Semibold"/>
                          <a:ea typeface="+mn-ea"/>
                          <a:cs typeface="+mn-cs"/>
                        </a:rPr>
                        <a:t>2</a:t>
                      </a:r>
                      <a:r>
                        <a:rPr lang="en-GB" sz="1600" b="1" kern="1200" noProof="0" dirty="0">
                          <a:solidFill>
                            <a:schemeClr val="dk1"/>
                          </a:solidFill>
                          <a:latin typeface="Open Sans Semibold"/>
                          <a:ea typeface="+mn-ea"/>
                          <a:cs typeface="+mn-cs"/>
                        </a:rPr>
                        <a:t>.1</a:t>
                      </a:r>
                    </a:p>
                  </a:txBody>
                  <a:tcPr marT="45721" marB="45721" anchor="ctr"/>
                </a:tc>
                <a:tc>
                  <a:txBody>
                    <a:bodyPr/>
                    <a:lstStyle/>
                    <a:p>
                      <a:pPr algn="ctr"/>
                      <a:r>
                        <a:rPr lang="en-GB" sz="1600" noProof="0" dirty="0">
                          <a:latin typeface="Open Sans Semibold"/>
                        </a:rPr>
                        <a:t> 2</a:t>
                      </a:r>
                    </a:p>
                  </a:txBody>
                  <a:tcPr marT="45721" marB="45721" anchor="ctr"/>
                </a:tc>
                <a:tc>
                  <a:txBody>
                    <a:bodyPr/>
                    <a:lstStyle/>
                    <a:p>
                      <a:pPr algn="ctr"/>
                      <a:r>
                        <a:rPr lang="en-GB" sz="1600" noProof="0" dirty="0">
                          <a:latin typeface="Open Sans Semibold"/>
                        </a:rPr>
                        <a:t>2</a:t>
                      </a:r>
                    </a:p>
                  </a:txBody>
                  <a:tcPr marT="45721" marB="45721" anchor="ctr"/>
                </a:tc>
                <a:tc>
                  <a:txBody>
                    <a:bodyPr/>
                    <a:lstStyle/>
                    <a:p>
                      <a:pPr algn="ctr"/>
                      <a:r>
                        <a:rPr lang="en-GB" sz="1600" noProof="0" dirty="0">
                          <a:latin typeface="Open Sans Semibold"/>
                        </a:rPr>
                        <a:t>15</a:t>
                      </a:r>
                    </a:p>
                  </a:txBody>
                  <a:tcPr marT="45721" marB="45721" anchor="ctr"/>
                </a:tc>
                <a:tc>
                  <a:txBody>
                    <a:bodyPr/>
                    <a:lstStyle/>
                    <a:p>
                      <a:pPr algn="ctr"/>
                      <a:r>
                        <a:rPr lang="en-GB" sz="1600" noProof="0" dirty="0">
                          <a:latin typeface="Open Sans Semibold"/>
                        </a:rPr>
                        <a:t>0</a:t>
                      </a:r>
                    </a:p>
                  </a:txBody>
                  <a:tcPr marT="45721" marB="45721" anchor="ctr"/>
                </a:tc>
                <a:tc>
                  <a:txBody>
                    <a:bodyPr/>
                    <a:lstStyle/>
                    <a:p>
                      <a:pPr algn="ctr"/>
                      <a:r>
                        <a:rPr lang="en-GB" sz="1600" noProof="0" dirty="0">
                          <a:latin typeface="Open Sans Semibold"/>
                        </a:rPr>
                        <a:t>16</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Construction of data warehouse and provision of data collection and publication suite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1" u="none" strike="noStrike" kern="1200" baseline="0" dirty="0">
                          <a:solidFill>
                            <a:schemeClr val="dk1"/>
                          </a:solidFill>
                          <a:latin typeface="Open Sans Semibold"/>
                          <a:ea typeface="+mn-ea"/>
                          <a:cs typeface="+mn-cs"/>
                        </a:rPr>
                        <a:t>Data hosting facilities, data collection </a:t>
                      </a:r>
                      <a:r>
                        <a:rPr lang="en-US" sz="1800" b="0" i="0" u="none" strike="noStrike" kern="1200" baseline="0" dirty="0">
                          <a:solidFill>
                            <a:schemeClr val="dk1"/>
                          </a:solidFill>
                          <a:latin typeface="Open Sans Semibold"/>
                          <a:ea typeface="+mn-ea"/>
                          <a:cs typeface="+mn-cs"/>
                        </a:rPr>
                        <a:t>		</a:t>
                      </a:r>
                    </a:p>
                  </a:txBody>
                  <a:tcPr marT="45721" marB="45721" anchor="ctr"/>
                </a:tc>
                <a:extLst>
                  <a:ext uri="{0D108BD9-81ED-4DB2-BD59-A6C34878D82A}">
                    <a16:rowId xmlns:a16="http://schemas.microsoft.com/office/drawing/2014/main" xmlns="" val="10001"/>
                  </a:ext>
                </a:extLst>
              </a:tr>
              <a:tr h="612000">
                <a:tc>
                  <a:txBody>
                    <a:bodyPr/>
                    <a:lstStyle/>
                    <a:p>
                      <a:pPr marL="0" algn="l" defTabSz="914400" rtl="0" eaLnBrk="1" latinLnBrk="0" hangingPunct="1"/>
                      <a:r>
                        <a:rPr lang="en-GB" sz="1600" b="1" kern="1200" noProof="0" dirty="0">
                          <a:solidFill>
                            <a:schemeClr val="dk1"/>
                          </a:solidFill>
                          <a:latin typeface="Open Sans Semibold"/>
                          <a:ea typeface="+mn-ea"/>
                          <a:cs typeface="+mn-cs"/>
                        </a:rPr>
                        <a:t>T</a:t>
                      </a:r>
                      <a:r>
                        <a:rPr lang="en-GB" sz="1600" b="1" kern="1200" noProof="0" dirty="0">
                          <a:solidFill>
                            <a:schemeClr val="tx1"/>
                          </a:solidFill>
                          <a:latin typeface="Open Sans Semibold"/>
                          <a:ea typeface="+mn-ea"/>
                          <a:cs typeface="+mn-cs"/>
                        </a:rPr>
                        <a:t>2</a:t>
                      </a:r>
                      <a:r>
                        <a:rPr lang="en-GB" sz="1600" b="1" kern="1200" noProof="0" dirty="0">
                          <a:solidFill>
                            <a:schemeClr val="dk1"/>
                          </a:solidFill>
                          <a:latin typeface="Open Sans Semibold"/>
                          <a:ea typeface="+mn-ea"/>
                          <a:cs typeface="+mn-cs"/>
                        </a:rPr>
                        <a:t>.2</a:t>
                      </a:r>
                    </a:p>
                  </a:txBody>
                  <a:tcPr marT="45721" marB="45721" anchor="ctr"/>
                </a:tc>
                <a:tc>
                  <a:txBody>
                    <a:bodyPr/>
                    <a:lstStyle/>
                    <a:p>
                      <a:pPr algn="ctr"/>
                      <a:r>
                        <a:rPr lang="en-GB" sz="1600" noProof="0" dirty="0">
                          <a:latin typeface="Open Sans Semibold"/>
                        </a:rPr>
                        <a:t>15</a:t>
                      </a:r>
                    </a:p>
                  </a:txBody>
                  <a:tcPr marT="45721" marB="45721" anchor="ctr"/>
                </a:tc>
                <a:tc>
                  <a:txBody>
                    <a:bodyPr/>
                    <a:lstStyle/>
                    <a:p>
                      <a:pPr algn="ctr"/>
                      <a:r>
                        <a:rPr lang="en-GB" sz="1600" noProof="0" dirty="0">
                          <a:latin typeface="Open Sans Semibold"/>
                        </a:rPr>
                        <a:t>1</a:t>
                      </a:r>
                    </a:p>
                  </a:txBody>
                  <a:tcPr marT="45721" marB="45721" anchor="ctr"/>
                </a:tc>
                <a:tc>
                  <a:txBody>
                    <a:bodyPr/>
                    <a:lstStyle/>
                    <a:p>
                      <a:pPr algn="ctr"/>
                      <a:r>
                        <a:rPr lang="en-GB" sz="1600" noProof="0" dirty="0">
                          <a:latin typeface="Open Sans Semibold"/>
                        </a:rPr>
                        <a:t>1</a:t>
                      </a:r>
                    </a:p>
                  </a:txBody>
                  <a:tcPr marT="45721" marB="45721" anchor="ctr"/>
                </a:tc>
                <a:tc>
                  <a:txBody>
                    <a:bodyPr/>
                    <a:lstStyle/>
                    <a:p>
                      <a:pPr algn="ctr"/>
                      <a:r>
                        <a:rPr lang="en-GB" sz="1600" noProof="0" dirty="0">
                          <a:latin typeface="Open Sans Semibold"/>
                        </a:rPr>
                        <a:t>1</a:t>
                      </a:r>
                    </a:p>
                  </a:txBody>
                  <a:tcPr marT="45721" marB="45721" anchor="ctr"/>
                </a:tc>
                <a:tc>
                  <a:txBody>
                    <a:bodyPr/>
                    <a:lstStyle/>
                    <a:p>
                      <a:pPr algn="ctr"/>
                      <a:r>
                        <a:rPr lang="en-GB" sz="1600" noProof="0" dirty="0">
                          <a:latin typeface="Open Sans Semibold"/>
                        </a:rPr>
                        <a:t>2</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Model Execution Environment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1" u="none" strike="noStrike" kern="1200" baseline="0" dirty="0">
                          <a:solidFill>
                            <a:schemeClr val="dk1"/>
                          </a:solidFill>
                          <a:latin typeface="Open Sans Semibold"/>
                          <a:ea typeface="+mn-ea"/>
                          <a:cs typeface="+mn-cs"/>
                        </a:rPr>
                        <a:t>Execution environment, interface to data warehouse and to modelling tools. Private workstation, private and public clouds</a:t>
                      </a:r>
                      <a:r>
                        <a:rPr lang="pl-PL" sz="1600" b="0" i="1" u="none" strike="noStrike" kern="1200" baseline="0" dirty="0">
                          <a:solidFill>
                            <a:schemeClr val="dk1"/>
                          </a:solidFill>
                          <a:latin typeface="Open Sans Semibold"/>
                          <a:ea typeface="+mn-ea"/>
                          <a:cs typeface="+mn-cs"/>
                        </a:rPr>
                        <a:t>, HPC</a:t>
                      </a:r>
                      <a:endParaRPr lang="en-US" sz="1800" b="0" i="0" u="none" strike="noStrike" kern="1200" baseline="0" dirty="0">
                        <a:solidFill>
                          <a:schemeClr val="dk1"/>
                        </a:solidFill>
                        <a:latin typeface="Open Sans Semibold"/>
                        <a:ea typeface="+mn-ea"/>
                        <a:cs typeface="+mn-cs"/>
                      </a:endParaRPr>
                    </a:p>
                  </a:txBody>
                  <a:tcPr marT="45721" marB="45721" anchor="ctr"/>
                </a:tc>
                <a:extLst>
                  <a:ext uri="{0D108BD9-81ED-4DB2-BD59-A6C34878D82A}">
                    <a16:rowId xmlns:a16="http://schemas.microsoft.com/office/drawing/2014/main" xmlns="" val="10002"/>
                  </a:ext>
                </a:extLst>
              </a:tr>
              <a:tr h="612000">
                <a:tc>
                  <a:txBody>
                    <a:bodyPr/>
                    <a:lstStyle/>
                    <a:p>
                      <a:pPr marL="0" algn="l" defTabSz="914400" rtl="0" eaLnBrk="1" latinLnBrk="0" hangingPunct="1"/>
                      <a:r>
                        <a:rPr lang="en-GB" sz="1600" b="1" kern="1200" noProof="0" dirty="0">
                          <a:solidFill>
                            <a:schemeClr val="dk1"/>
                          </a:solidFill>
                          <a:latin typeface="Open Sans Semibold"/>
                          <a:ea typeface="+mn-ea"/>
                          <a:cs typeface="+mn-cs"/>
                        </a:rPr>
                        <a:t>T</a:t>
                      </a:r>
                      <a:r>
                        <a:rPr lang="en-GB" sz="1600" b="1" kern="1200" noProof="0" dirty="0">
                          <a:solidFill>
                            <a:schemeClr val="tx1"/>
                          </a:solidFill>
                          <a:latin typeface="Open Sans Semibold"/>
                          <a:ea typeface="+mn-ea"/>
                          <a:cs typeface="+mn-cs"/>
                        </a:rPr>
                        <a:t>2</a:t>
                      </a:r>
                      <a:r>
                        <a:rPr lang="en-GB" sz="1600" b="1" kern="1200" noProof="0" dirty="0">
                          <a:solidFill>
                            <a:schemeClr val="dk1"/>
                          </a:solidFill>
                          <a:latin typeface="Open Sans Semibold"/>
                          <a:ea typeface="+mn-ea"/>
                          <a:cs typeface="+mn-cs"/>
                        </a:rPr>
                        <a:t>.3</a:t>
                      </a:r>
                    </a:p>
                  </a:txBody>
                  <a:tcPr marT="45721" marB="45721" anchor="ctr"/>
                </a:tc>
                <a:tc>
                  <a:txBody>
                    <a:bodyPr/>
                    <a:lstStyle/>
                    <a:p>
                      <a:pPr algn="ctr"/>
                      <a:r>
                        <a:rPr lang="en-GB" sz="1600" noProof="0" dirty="0">
                          <a:latin typeface="Open Sans Semibold"/>
                        </a:rPr>
                        <a:t>10</a:t>
                      </a:r>
                    </a:p>
                  </a:txBody>
                  <a:tcPr marT="45721" marB="45721" anchor="ctr"/>
                </a:tc>
                <a:tc>
                  <a:txBody>
                    <a:bodyPr/>
                    <a:lstStyle/>
                    <a:p>
                      <a:pPr algn="ctr"/>
                      <a:r>
                        <a:rPr lang="en-GB" sz="1600" noProof="0" dirty="0">
                          <a:latin typeface="Open Sans Semibold"/>
                        </a:rPr>
                        <a:t>1</a:t>
                      </a:r>
                    </a:p>
                  </a:txBody>
                  <a:tcPr marT="45721" marB="45721" anchor="ctr"/>
                </a:tc>
                <a:tc>
                  <a:txBody>
                    <a:bodyPr/>
                    <a:lstStyle/>
                    <a:p>
                      <a:pPr algn="ctr"/>
                      <a:r>
                        <a:rPr lang="en-GB" sz="1600" noProof="0" dirty="0">
                          <a:latin typeface="Open Sans Semibold"/>
                        </a:rPr>
                        <a:t>2</a:t>
                      </a:r>
                    </a:p>
                  </a:txBody>
                  <a:tcPr marT="45721" marB="45721" anchor="ctr"/>
                </a:tc>
                <a:tc>
                  <a:txBody>
                    <a:bodyPr/>
                    <a:lstStyle/>
                    <a:p>
                      <a:pPr algn="ctr"/>
                      <a:r>
                        <a:rPr lang="en-GB" sz="1600" noProof="0" dirty="0">
                          <a:latin typeface="Open Sans Semibold"/>
                        </a:rPr>
                        <a:t>0</a:t>
                      </a:r>
                    </a:p>
                  </a:txBody>
                  <a:tcPr marT="45721" marB="45721" anchor="ctr"/>
                </a:tc>
                <a:tc>
                  <a:txBody>
                    <a:bodyPr/>
                    <a:lstStyle/>
                    <a:p>
                      <a:pPr algn="ctr"/>
                      <a:r>
                        <a:rPr lang="en-GB" sz="1600" noProof="0" dirty="0">
                          <a:latin typeface="Open Sans Semibold"/>
                        </a:rPr>
                        <a:t>2</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Integrated security and data encryption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1" u="none" strike="noStrike" kern="1200" baseline="0" dirty="0">
                          <a:solidFill>
                            <a:schemeClr val="dk1"/>
                          </a:solidFill>
                          <a:latin typeface="Open Sans Semibold"/>
                          <a:ea typeface="+mn-ea"/>
                          <a:cs typeface="+mn-cs"/>
                        </a:rPr>
                        <a:t>Authentication, </a:t>
                      </a:r>
                      <a:r>
                        <a:rPr lang="en-US" sz="1600" b="0" i="1" u="none" strike="noStrike" kern="1200" baseline="0" dirty="0" err="1">
                          <a:solidFill>
                            <a:schemeClr val="dk1"/>
                          </a:solidFill>
                          <a:latin typeface="Open Sans Semibold"/>
                          <a:ea typeface="+mn-ea"/>
                          <a:cs typeface="+mn-cs"/>
                        </a:rPr>
                        <a:t>authorisation</a:t>
                      </a:r>
                      <a:r>
                        <a:rPr lang="en-US" sz="1600" b="0" i="1" u="none" strike="noStrike" kern="1200" baseline="0" dirty="0">
                          <a:solidFill>
                            <a:schemeClr val="dk1"/>
                          </a:solidFill>
                          <a:latin typeface="Open Sans Semibold"/>
                          <a:ea typeface="+mn-ea"/>
                          <a:cs typeface="+mn-cs"/>
                        </a:rPr>
                        <a:t>, data protection provided in collaboration with Task 2.1</a:t>
                      </a:r>
                      <a:r>
                        <a:rPr lang="en-US" sz="1800" b="0" i="0" u="none" strike="noStrike" kern="1200" baseline="0" dirty="0">
                          <a:solidFill>
                            <a:schemeClr val="dk1"/>
                          </a:solidFill>
                          <a:latin typeface="Open Sans Semibold"/>
                          <a:ea typeface="+mn-ea"/>
                          <a:cs typeface="+mn-cs"/>
                        </a:rPr>
                        <a:t>	 	</a:t>
                      </a:r>
                    </a:p>
                  </a:txBody>
                  <a:tcPr marT="45721" marB="45721" anchor="ctr"/>
                </a:tc>
                <a:extLst>
                  <a:ext uri="{0D108BD9-81ED-4DB2-BD59-A6C34878D82A}">
                    <a16:rowId xmlns:a16="http://schemas.microsoft.com/office/drawing/2014/main" xmlns="" val="10003"/>
                  </a:ext>
                </a:extLst>
              </a:tr>
              <a:tr h="612000">
                <a:tc>
                  <a:txBody>
                    <a:bodyPr/>
                    <a:lstStyle/>
                    <a:p>
                      <a:pPr marL="0" algn="l" defTabSz="914400" rtl="0" eaLnBrk="1" latinLnBrk="0" hangingPunct="1"/>
                      <a:r>
                        <a:rPr lang="en-GB" sz="1600" b="1" kern="1200" noProof="0" dirty="0">
                          <a:solidFill>
                            <a:schemeClr val="dk1"/>
                          </a:solidFill>
                          <a:latin typeface="Open Sans Semibold"/>
                          <a:ea typeface="+mn-ea"/>
                          <a:cs typeface="+mn-cs"/>
                        </a:rPr>
                        <a:t>T</a:t>
                      </a:r>
                      <a:r>
                        <a:rPr lang="en-GB" sz="1600" b="1" kern="1200" noProof="0" dirty="0">
                          <a:solidFill>
                            <a:schemeClr val="tx1"/>
                          </a:solidFill>
                          <a:latin typeface="Open Sans Semibold"/>
                          <a:ea typeface="+mn-ea"/>
                          <a:cs typeface="+mn-cs"/>
                        </a:rPr>
                        <a:t>2</a:t>
                      </a:r>
                      <a:r>
                        <a:rPr lang="en-GB" sz="1600" b="1" kern="1200" noProof="0" dirty="0">
                          <a:solidFill>
                            <a:schemeClr val="dk1"/>
                          </a:solidFill>
                          <a:latin typeface="Open Sans Semibold"/>
                          <a:ea typeface="+mn-ea"/>
                          <a:cs typeface="+mn-cs"/>
                        </a:rPr>
                        <a:t>.4</a:t>
                      </a:r>
                    </a:p>
                  </a:txBody>
                  <a:tcPr marT="45721" marB="45721" anchor="ctr"/>
                </a:tc>
                <a:tc>
                  <a:txBody>
                    <a:bodyPr/>
                    <a:lstStyle/>
                    <a:p>
                      <a:pPr algn="ctr"/>
                      <a:r>
                        <a:rPr lang="en-GB" sz="1600" noProof="0" dirty="0">
                          <a:latin typeface="Open Sans Semibold"/>
                        </a:rPr>
                        <a:t>10</a:t>
                      </a:r>
                    </a:p>
                  </a:txBody>
                  <a:tcPr marT="45721" marB="45721" anchor="ctr"/>
                </a:tc>
                <a:tc>
                  <a:txBody>
                    <a:bodyPr/>
                    <a:lstStyle/>
                    <a:p>
                      <a:pPr algn="ctr"/>
                      <a:r>
                        <a:rPr lang="en-GB" sz="1600" noProof="0" dirty="0">
                          <a:latin typeface="Open Sans Semibold"/>
                        </a:rPr>
                        <a:t>0</a:t>
                      </a:r>
                    </a:p>
                  </a:txBody>
                  <a:tcPr marT="45721" marB="45721" anchor="ctr"/>
                </a:tc>
                <a:tc>
                  <a:txBody>
                    <a:bodyPr/>
                    <a:lstStyle/>
                    <a:p>
                      <a:pPr algn="ctr"/>
                      <a:r>
                        <a:rPr lang="en-GB" sz="1600" noProof="0" dirty="0">
                          <a:latin typeface="Open Sans Semibold"/>
                        </a:rPr>
                        <a:t>1</a:t>
                      </a:r>
                    </a:p>
                  </a:txBody>
                  <a:tcPr marT="45721" marB="45721" anchor="ctr"/>
                </a:tc>
                <a:tc>
                  <a:txBody>
                    <a:bodyPr/>
                    <a:lstStyle/>
                    <a:p>
                      <a:pPr algn="ctr"/>
                      <a:r>
                        <a:rPr lang="en-GB" sz="1600" noProof="0" dirty="0">
                          <a:latin typeface="Open Sans Semibold"/>
                        </a:rPr>
                        <a:t>0</a:t>
                      </a:r>
                    </a:p>
                  </a:txBody>
                  <a:tcPr marT="45721" marB="45721" anchor="ctr"/>
                </a:tc>
                <a:tc>
                  <a:txBody>
                    <a:bodyPr/>
                    <a:lstStyle/>
                    <a:p>
                      <a:pPr algn="ctr"/>
                      <a:r>
                        <a:rPr lang="en-GB" sz="1600" noProof="0" dirty="0">
                          <a:latin typeface="Open Sans Semibold"/>
                        </a:rPr>
                        <a:t>2</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Real-time multiscale </a:t>
                      </a:r>
                      <a:r>
                        <a:rPr lang="en-US" sz="1800" b="0" i="0" u="none" strike="noStrike" kern="1200" baseline="0" dirty="0" err="1">
                          <a:solidFill>
                            <a:schemeClr val="dk1"/>
                          </a:solidFill>
                          <a:latin typeface="Open Sans Semibold"/>
                          <a:ea typeface="+mn-ea"/>
                          <a:cs typeface="+mn-cs"/>
                        </a:rPr>
                        <a:t>visualisation</a:t>
                      </a:r>
                      <a:r>
                        <a:rPr lang="en-US" sz="1800" b="0" i="0" u="none" strike="noStrike" kern="1200" baseline="0" dirty="0">
                          <a:solidFill>
                            <a:schemeClr val="dk1"/>
                          </a:solidFill>
                          <a:latin typeface="Open Sans Semibold"/>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1" u="none" strike="noStrike" kern="1200" baseline="0" dirty="0">
                          <a:solidFill>
                            <a:schemeClr val="dk1"/>
                          </a:solidFill>
                          <a:latin typeface="Open Sans Semibold"/>
                          <a:ea typeface="+mn-ea"/>
                          <a:cs typeface="+mn-cs"/>
                        </a:rPr>
                        <a:t>Tools for real-time multiscale </a:t>
                      </a:r>
                      <a:r>
                        <a:rPr lang="en-US" sz="1600" b="0" i="1" u="none" strike="noStrike" kern="1200" baseline="0" dirty="0" err="1">
                          <a:solidFill>
                            <a:schemeClr val="dk1"/>
                          </a:solidFill>
                          <a:latin typeface="Open Sans Semibold"/>
                          <a:ea typeface="+mn-ea"/>
                          <a:cs typeface="+mn-cs"/>
                        </a:rPr>
                        <a:t>visualisation</a:t>
                      </a:r>
                      <a:r>
                        <a:rPr lang="en-US" sz="1600" b="0" i="1" u="none" strike="noStrike" kern="1200" baseline="0" dirty="0">
                          <a:solidFill>
                            <a:schemeClr val="dk1"/>
                          </a:solidFill>
                          <a:latin typeface="Open Sans Semibold"/>
                          <a:ea typeface="+mn-ea"/>
                          <a:cs typeface="+mn-cs"/>
                        </a:rPr>
                        <a:t> within a Web browser</a:t>
                      </a:r>
                      <a:r>
                        <a:rPr lang="en-US" sz="1600" b="0" i="0" u="none" strike="noStrike" kern="1200" baseline="0" dirty="0">
                          <a:solidFill>
                            <a:schemeClr val="dk1"/>
                          </a:solidFill>
                          <a:latin typeface="Open Sans Semibold"/>
                          <a:ea typeface="+mn-ea"/>
                          <a:cs typeface="+mn-cs"/>
                        </a:rPr>
                        <a:t>	</a:t>
                      </a:r>
                    </a:p>
                  </a:txBody>
                  <a:tcPr marT="45721" marB="45721" anchor="ctr"/>
                </a:tc>
                <a:extLst>
                  <a:ext uri="{0D108BD9-81ED-4DB2-BD59-A6C34878D82A}">
                    <a16:rowId xmlns:a16="http://schemas.microsoft.com/office/drawing/2014/main" xmlns="" val="10004"/>
                  </a:ext>
                </a:extLst>
              </a:tr>
              <a:tr h="612000">
                <a:tc>
                  <a:txBody>
                    <a:bodyPr/>
                    <a:lstStyle/>
                    <a:p>
                      <a:pPr marL="0" algn="l" defTabSz="914400" rtl="0" eaLnBrk="1" latinLnBrk="0" hangingPunct="1"/>
                      <a:r>
                        <a:rPr lang="en-GB" sz="1600" b="1" kern="1200" noProof="0" dirty="0">
                          <a:solidFill>
                            <a:schemeClr val="dk1"/>
                          </a:solidFill>
                          <a:latin typeface="Open Sans Semibold"/>
                          <a:ea typeface="+mn-ea"/>
                          <a:cs typeface="+mn-cs"/>
                        </a:rPr>
                        <a:t>T</a:t>
                      </a:r>
                      <a:r>
                        <a:rPr lang="en-GB" sz="1600" b="1" kern="1200" noProof="0" dirty="0">
                          <a:solidFill>
                            <a:schemeClr val="tx1"/>
                          </a:solidFill>
                          <a:latin typeface="Open Sans Semibold"/>
                          <a:ea typeface="+mn-ea"/>
                          <a:cs typeface="+mn-cs"/>
                        </a:rPr>
                        <a:t>2</a:t>
                      </a:r>
                      <a:r>
                        <a:rPr lang="en-GB" sz="1600" b="1" kern="1200" noProof="0" dirty="0">
                          <a:solidFill>
                            <a:schemeClr val="dk1"/>
                          </a:solidFill>
                          <a:latin typeface="Open Sans Semibold"/>
                          <a:ea typeface="+mn-ea"/>
                          <a:cs typeface="+mn-cs"/>
                        </a:rPr>
                        <a:t>.5</a:t>
                      </a:r>
                    </a:p>
                  </a:txBody>
                  <a:tcPr marT="45721" marB="45721" anchor="ctr"/>
                </a:tc>
                <a:tc>
                  <a:txBody>
                    <a:bodyPr/>
                    <a:lstStyle/>
                    <a:p>
                      <a:pPr algn="ctr"/>
                      <a:r>
                        <a:rPr lang="en-GB" sz="1600" noProof="0" dirty="0">
                          <a:latin typeface="Open Sans Semibold"/>
                        </a:rPr>
                        <a:t>10</a:t>
                      </a:r>
                    </a:p>
                  </a:txBody>
                  <a:tcPr marT="45721" marB="45721" anchor="ctr"/>
                </a:tc>
                <a:tc>
                  <a:txBody>
                    <a:bodyPr/>
                    <a:lstStyle/>
                    <a:p>
                      <a:pPr algn="ctr"/>
                      <a:r>
                        <a:rPr lang="en-GB" sz="1600" noProof="0" dirty="0">
                          <a:latin typeface="Open Sans Semibold"/>
                        </a:rPr>
                        <a:t>1</a:t>
                      </a:r>
                    </a:p>
                  </a:txBody>
                  <a:tcPr marT="45721" marB="45721" anchor="ctr"/>
                </a:tc>
                <a:tc>
                  <a:txBody>
                    <a:bodyPr/>
                    <a:lstStyle/>
                    <a:p>
                      <a:pPr algn="ctr"/>
                      <a:r>
                        <a:rPr lang="en-GB" sz="1600" noProof="0" dirty="0">
                          <a:latin typeface="Open Sans Semibold"/>
                        </a:rPr>
                        <a:t>2</a:t>
                      </a:r>
                    </a:p>
                  </a:txBody>
                  <a:tcPr marT="45721" marB="45721" anchor="ctr"/>
                </a:tc>
                <a:tc>
                  <a:txBody>
                    <a:bodyPr/>
                    <a:lstStyle/>
                    <a:p>
                      <a:pPr algn="ctr"/>
                      <a:r>
                        <a:rPr lang="en-GB" sz="1600" noProof="0" dirty="0">
                          <a:latin typeface="Open Sans Semibold"/>
                        </a:rPr>
                        <a:t>0</a:t>
                      </a:r>
                    </a:p>
                  </a:txBody>
                  <a:tcPr marT="45721" marB="45721" anchor="ctr"/>
                </a:tc>
                <a:tc>
                  <a:txBody>
                    <a:bodyPr/>
                    <a:lstStyle/>
                    <a:p>
                      <a:pPr algn="ctr"/>
                      <a:r>
                        <a:rPr lang="en-GB" sz="1600" noProof="0" dirty="0">
                          <a:latin typeface="Open Sans Semibold"/>
                        </a:rPr>
                        <a:t>2</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Open Sans Semibold"/>
                          <a:ea typeface="+mn-ea"/>
                          <a:cs typeface="+mn-cs"/>
                        </a:rPr>
                        <a:t>Platform quality assurance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1" u="none" strike="noStrike" kern="1200" baseline="0" dirty="0">
                          <a:solidFill>
                            <a:schemeClr val="dk1"/>
                          </a:solidFill>
                          <a:latin typeface="Open Sans Semibold"/>
                          <a:ea typeface="+mn-ea"/>
                          <a:cs typeface="+mn-cs"/>
                        </a:rPr>
                        <a:t>Assuring quality of service of the platform, including availability, responsiveness and support</a:t>
                      </a:r>
                      <a:r>
                        <a:rPr lang="en-US" sz="1800" b="0" i="0" u="none" strike="noStrike" kern="1200" baseline="0" dirty="0">
                          <a:solidFill>
                            <a:schemeClr val="dk1"/>
                          </a:solidFill>
                          <a:latin typeface="Open Sans Semibold"/>
                          <a:ea typeface="+mn-ea"/>
                          <a:cs typeface="+mn-cs"/>
                        </a:rPr>
                        <a:t>	</a:t>
                      </a:r>
                    </a:p>
                  </a:txBody>
                  <a:tcPr marT="45721" marB="45721" anchor="ctr"/>
                </a:tc>
                <a:extLst>
                  <a:ext uri="{0D108BD9-81ED-4DB2-BD59-A6C34878D82A}">
                    <a16:rowId xmlns:a16="http://schemas.microsoft.com/office/drawing/2014/main" xmlns="" val="10005"/>
                  </a:ext>
                </a:extLst>
              </a:tr>
            </a:tbl>
          </a:graphicData>
        </a:graphic>
      </p:graphicFrame>
      <p:sp>
        <p:nvSpPr>
          <p:cNvPr id="6" name="Tytuł 1">
            <a:extLst>
              <a:ext uri="{FF2B5EF4-FFF2-40B4-BE49-F238E27FC236}">
                <a16:creationId xmlns:a16="http://schemas.microsoft.com/office/drawing/2014/main" xmlns="" id="{D0C0ED0D-F600-45F4-A09B-3BC5D100A901}"/>
              </a:ext>
            </a:extLst>
          </p:cNvPr>
          <p:cNvSpPr txBox="1">
            <a:spLocks/>
          </p:cNvSpPr>
          <p:nvPr/>
        </p:nvSpPr>
        <p:spPr bwMode="auto">
          <a:xfrm>
            <a:off x="2963863" y="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4000" dirty="0"/>
              <a:t>WP2: Task summary</a:t>
            </a:r>
            <a:endParaRPr lang="en-US" sz="4000" dirty="0"/>
          </a:p>
        </p:txBody>
      </p:sp>
    </p:spTree>
    <p:extLst>
      <p:ext uri="{BB962C8B-B14F-4D97-AF65-F5344CB8AC3E}">
        <p14:creationId xmlns:p14="http://schemas.microsoft.com/office/powerpoint/2010/main" val="2816326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977" y="365127"/>
            <a:ext cx="7891373" cy="746124"/>
          </a:xfrm>
        </p:spPr>
        <p:txBody>
          <a:bodyPr>
            <a:noAutofit/>
          </a:bodyPr>
          <a:lstStyle/>
          <a:p>
            <a:r>
              <a:rPr lang="en-GB" sz="2800" dirty="0">
                <a:solidFill>
                  <a:schemeClr val="tx2"/>
                </a:solidFill>
              </a:rPr>
              <a:t>WP2</a:t>
            </a:r>
            <a:r>
              <a:rPr lang="en-GB" sz="2800" dirty="0">
                <a:solidFill>
                  <a:srgbClr val="C0392B"/>
                </a:solidFill>
              </a:rPr>
              <a:t> </a:t>
            </a:r>
            <a:r>
              <a:rPr lang="en-GB" sz="2800" dirty="0">
                <a:solidFill>
                  <a:srgbClr val="3F3F3F"/>
                </a:solidFill>
              </a:rPr>
              <a:t>T2</a:t>
            </a:r>
            <a:r>
              <a:rPr lang="pl-PL" sz="2800" dirty="0">
                <a:solidFill>
                  <a:srgbClr val="3F3F3F"/>
                </a:solidFill>
              </a:rPr>
              <a:t>.1</a:t>
            </a:r>
            <a:r>
              <a:rPr lang="en-GB" sz="2800" dirty="0">
                <a:solidFill>
                  <a:srgbClr val="3F3F3F"/>
                </a:solidFill>
              </a:rPr>
              <a:t> </a:t>
            </a:r>
            <a:r>
              <a:rPr lang="en-US" sz="2800" dirty="0">
                <a:solidFill>
                  <a:srgbClr val="3F3F3F"/>
                </a:solidFill>
              </a:rPr>
              <a:t>Construction of Data Warehouse and Provision of Data Collection and Publication Suite</a:t>
            </a:r>
            <a:endParaRPr lang="en-GB" sz="2800" dirty="0"/>
          </a:p>
        </p:txBody>
      </p:sp>
      <p:graphicFrame>
        <p:nvGraphicFramePr>
          <p:cNvPr id="7" name="Table 6"/>
          <p:cNvGraphicFramePr>
            <a:graphicFrameLocks noGrp="1"/>
          </p:cNvGraphicFramePr>
          <p:nvPr>
            <p:extLst>
              <p:ext uri="{D42A27DB-BD31-4B8C-83A1-F6EECF244321}">
                <p14:modId xmlns:p14="http://schemas.microsoft.com/office/powerpoint/2010/main" val="540532094"/>
              </p:ext>
            </p:extLst>
          </p:nvPr>
        </p:nvGraphicFramePr>
        <p:xfrm>
          <a:off x="897147" y="1348596"/>
          <a:ext cx="9693215" cy="4881690"/>
        </p:xfrm>
        <a:graphic>
          <a:graphicData uri="http://schemas.openxmlformats.org/drawingml/2006/table">
            <a:tbl>
              <a:tblPr firstRow="1" bandRow="1">
                <a:tableStyleId>{9DCAF9ED-07DC-4A11-8D7F-57B35C25682E}</a:tableStyleId>
              </a:tblPr>
              <a:tblGrid>
                <a:gridCol w="1974544">
                  <a:extLst>
                    <a:ext uri="{9D8B030D-6E8A-4147-A177-3AD203B41FA5}">
                      <a16:colId xmlns:a16="http://schemas.microsoft.com/office/drawing/2014/main" xmlns="" val="20000"/>
                    </a:ext>
                  </a:extLst>
                </a:gridCol>
                <a:gridCol w="7718671">
                  <a:extLst>
                    <a:ext uri="{9D8B030D-6E8A-4147-A177-3AD203B41FA5}">
                      <a16:colId xmlns:a16="http://schemas.microsoft.com/office/drawing/2014/main" xmlns="" val="20001"/>
                    </a:ext>
                  </a:extLst>
                </a:gridCol>
              </a:tblGrid>
              <a:tr h="600255">
                <a:tc>
                  <a:txBody>
                    <a:bodyPr/>
                    <a:lstStyle/>
                    <a:p>
                      <a:endParaRPr lang="en-GB" dirty="0">
                        <a:latin typeface="Open Sans Semibold"/>
                        <a:cs typeface="Open Sans Semibold"/>
                      </a:endParaRPr>
                    </a:p>
                  </a:txBody>
                  <a:tcPr>
                    <a:solidFill>
                      <a:srgbClr val="C0392B"/>
                    </a:solidFill>
                  </a:tcPr>
                </a:tc>
                <a:tc>
                  <a:txBody>
                    <a:bodyPr/>
                    <a:lstStyle/>
                    <a:p>
                      <a:r>
                        <a:rPr lang="en-US" sz="1600" dirty="0">
                          <a:latin typeface="Open Sans Semibold"/>
                          <a:cs typeface="Open Sans Semibold"/>
                        </a:rPr>
                        <a:t>T2.1 Construction of Data Warehouse and Provision of Data Collection and Publication Suite</a:t>
                      </a:r>
                      <a:endParaRPr lang="en-GB" sz="1600" b="0" dirty="0">
                        <a:latin typeface="Open Sans Semibold"/>
                        <a:cs typeface="Open Sans Semibold"/>
                      </a:endParaRPr>
                    </a:p>
                  </a:txBody>
                  <a:tcPr>
                    <a:solidFill>
                      <a:srgbClr val="C0392B"/>
                    </a:solidFill>
                  </a:tcPr>
                </a:tc>
                <a:extLst>
                  <a:ext uri="{0D108BD9-81ED-4DB2-BD59-A6C34878D82A}">
                    <a16:rowId xmlns:a16="http://schemas.microsoft.com/office/drawing/2014/main" xmlns="" val="10000"/>
                  </a:ext>
                </a:extLst>
              </a:tr>
              <a:tr h="600255">
                <a:tc>
                  <a:txBody>
                    <a:bodyPr/>
                    <a:lstStyle/>
                    <a:p>
                      <a:r>
                        <a:rPr lang="en-GB" sz="1600" dirty="0">
                          <a:latin typeface="Open Sans Semibold"/>
                          <a:cs typeface="Open Sans Semibold"/>
                        </a:rPr>
                        <a:t>Achievement</a:t>
                      </a:r>
                    </a:p>
                  </a:txBody>
                  <a:tcPr/>
                </a:tc>
                <a:tc>
                  <a:txBody>
                    <a:bodyPr/>
                    <a:lstStyle/>
                    <a:p>
                      <a:r>
                        <a:rPr lang="pl-PL" sz="1200" dirty="0">
                          <a:solidFill>
                            <a:srgbClr val="3F3F3F"/>
                          </a:solidFill>
                          <a:latin typeface="Open Sans"/>
                          <a:cs typeface="Open Sans"/>
                        </a:rPr>
                        <a:t>Access to structural data (databases) and binary data (imaging/processing results) is provided and integrated with the Model Execution Environment.</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1"/>
                  </a:ext>
                </a:extLst>
              </a:tr>
              <a:tr h="600255">
                <a:tc>
                  <a:txBody>
                    <a:bodyPr/>
                    <a:lstStyle/>
                    <a:p>
                      <a:r>
                        <a:rPr lang="en-GB" sz="1600" dirty="0">
                          <a:latin typeface="Open Sans Semibold"/>
                          <a:cs typeface="Open Sans Semibold"/>
                        </a:rPr>
                        <a:t>Context</a:t>
                      </a:r>
                    </a:p>
                  </a:txBody>
                  <a:tcPr/>
                </a:tc>
                <a:tc>
                  <a:txBody>
                    <a:bodyPr/>
                    <a:lstStyle/>
                    <a:p>
                      <a:r>
                        <a:rPr lang="pl-PL" sz="1200" dirty="0">
                          <a:solidFill>
                            <a:srgbClr val="3F3F3F"/>
                          </a:solidFill>
                          <a:latin typeface="Open Sans"/>
                          <a:cs typeface="Open Sans"/>
                        </a:rPr>
                        <a:t>Data access is essential for any processing to take place in the context of EurValve. Accordingly, a robust solution must be in place before simulation pipelines can be executed.</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2"/>
                  </a:ext>
                </a:extLst>
              </a:tr>
              <a:tr h="600255">
                <a:tc>
                  <a:txBody>
                    <a:bodyPr/>
                    <a:lstStyle/>
                    <a:p>
                      <a:r>
                        <a:rPr lang="en-GB" sz="1600" dirty="0">
                          <a:latin typeface="Open Sans Semibold"/>
                          <a:cs typeface="Open Sans Semibold"/>
                        </a:rPr>
                        <a:t>Location</a:t>
                      </a:r>
                    </a:p>
                  </a:txBody>
                  <a:tcPr/>
                </a:tc>
                <a:tc>
                  <a:txBody>
                    <a:bodyPr/>
                    <a:lstStyle/>
                    <a:p>
                      <a:r>
                        <a:rPr lang="pl-PL" sz="1200" dirty="0">
                          <a:solidFill>
                            <a:srgbClr val="3F3F3F"/>
                          </a:solidFill>
                          <a:latin typeface="Open Sans"/>
                          <a:cs typeface="Open Sans"/>
                        </a:rPr>
                        <a:t>This task is led by STHFT and DHZB, assisted by other partners – notably Cyfronet, which is responsible for the File Store subsystem.</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3"/>
                  </a:ext>
                </a:extLst>
              </a:tr>
              <a:tr h="600255">
                <a:tc>
                  <a:txBody>
                    <a:bodyPr/>
                    <a:lstStyle/>
                    <a:p>
                      <a:r>
                        <a:rPr lang="en-GB" sz="1600" dirty="0">
                          <a:latin typeface="Open Sans Semibold"/>
                          <a:cs typeface="Open Sans Semibold"/>
                        </a:rPr>
                        <a:t>Dependencies</a:t>
                      </a:r>
                    </a:p>
                  </a:txBody>
                  <a:tcPr/>
                </a:tc>
                <a:tc>
                  <a:txBody>
                    <a:bodyPr/>
                    <a:lstStyle/>
                    <a:p>
                      <a:r>
                        <a:rPr lang="pl-PL" sz="1200" dirty="0">
                          <a:solidFill>
                            <a:srgbClr val="3F3F3F"/>
                          </a:solidFill>
                          <a:latin typeface="Open Sans"/>
                          <a:cs typeface="Open Sans"/>
                        </a:rPr>
                        <a:t>This task depends on access to medical data as provided by ArQ and TrialConnect, and it feeds into the data processing features developed in the context of WP2. It also requires dedicated storage resources for binary data.</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4"/>
                  </a:ext>
                </a:extLst>
              </a:tr>
              <a:tr h="600255">
                <a:tc>
                  <a:txBody>
                    <a:bodyPr/>
                    <a:lstStyle/>
                    <a:p>
                      <a:r>
                        <a:rPr lang="en-GB" sz="1600" dirty="0">
                          <a:latin typeface="Open Sans Semibold"/>
                          <a:cs typeface="Open Sans Semibold"/>
                        </a:rPr>
                        <a:t>Importance</a:t>
                      </a:r>
                    </a:p>
                  </a:txBody>
                  <a:tcPr/>
                </a:tc>
                <a:tc>
                  <a:txBody>
                    <a:bodyPr/>
                    <a:lstStyle/>
                    <a:p>
                      <a:r>
                        <a:rPr lang="pl-PL" sz="1200" dirty="0">
                          <a:solidFill>
                            <a:srgbClr val="3F3F3F"/>
                          </a:solidFill>
                          <a:latin typeface="Open Sans"/>
                          <a:cs typeface="Open Sans"/>
                        </a:rPr>
                        <a:t>This task is of fundamental importance for the data processing and presentation layers of the MEE software stack.</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5"/>
                  </a:ext>
                </a:extLst>
              </a:tr>
              <a:tr h="600255">
                <a:tc>
                  <a:txBody>
                    <a:bodyPr/>
                    <a:lstStyle/>
                    <a:p>
                      <a:r>
                        <a:rPr lang="en-GB" sz="1600" dirty="0">
                          <a:latin typeface="Open Sans Semibold"/>
                          <a:cs typeface="Open Sans Semibold"/>
                        </a:rPr>
                        <a:t>Demonstration</a:t>
                      </a:r>
                    </a:p>
                  </a:txBody>
                  <a:tcPr/>
                </a:tc>
                <a:tc>
                  <a:txBody>
                    <a:bodyPr/>
                    <a:lstStyle/>
                    <a:p>
                      <a:r>
                        <a:rPr lang="pl-PL" sz="1200" dirty="0">
                          <a:solidFill>
                            <a:srgbClr val="3F3F3F"/>
                          </a:solidFill>
                          <a:latin typeface="Open Sans"/>
                          <a:cs typeface="Open Sans"/>
                        </a:rPr>
                        <a:t>Querying medical datasets and visualizing simulation results stored in the EurValve Data Store is supported by the current version of the MEE. Both components can also feed data into computational tasks and store results.</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6"/>
                  </a:ext>
                </a:extLst>
              </a:tr>
              <a:tr h="600255">
                <a:tc>
                  <a:txBody>
                    <a:bodyPr/>
                    <a:lstStyle/>
                    <a:p>
                      <a:r>
                        <a:rPr lang="en-GB" sz="1600" dirty="0">
                          <a:latin typeface="Open Sans Semibold"/>
                          <a:cs typeface="Open Sans Semibold"/>
                        </a:rPr>
                        <a:t>Plans</a:t>
                      </a:r>
                    </a:p>
                  </a:txBody>
                  <a:tcPr/>
                </a:tc>
                <a:tc>
                  <a:txBody>
                    <a:bodyPr/>
                    <a:lstStyle/>
                    <a:p>
                      <a:r>
                        <a:rPr lang="pl-PL" sz="1200" dirty="0">
                          <a:solidFill>
                            <a:srgbClr val="3F3F3F"/>
                          </a:solidFill>
                          <a:latin typeface="Open Sans"/>
                          <a:cs typeface="Open Sans"/>
                        </a:rPr>
                        <a:t>Additional visualization and querying options are being developed</a:t>
                      </a:r>
                      <a:endParaRPr lang="en-GB" sz="1200" dirty="0">
                        <a:solidFill>
                          <a:srgbClr val="3F3F3F"/>
                        </a:solidFill>
                        <a:latin typeface="Open Sans"/>
                        <a:cs typeface="Open Sans"/>
                      </a:endParaRPr>
                    </a:p>
                  </a:txBody>
                  <a:tcPr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57705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211755" y="147787"/>
            <a:ext cx="7241330" cy="1143000"/>
          </a:xfrm>
        </p:spPr>
        <p:txBody>
          <a:bodyPr>
            <a:normAutofit/>
          </a:bodyPr>
          <a:lstStyle/>
          <a:p>
            <a:r>
              <a:rPr lang="en-US" sz="3200" dirty="0"/>
              <a:t>Basic features of the </a:t>
            </a:r>
            <a:r>
              <a:rPr lang="pl-PL" sz="3200" dirty="0"/>
              <a:t>s</a:t>
            </a:r>
            <a:r>
              <a:rPr lang="en-GB" sz="3200" dirty="0" err="1"/>
              <a:t>tructured</a:t>
            </a:r>
            <a:r>
              <a:rPr lang="en-GB" sz="3200" dirty="0"/>
              <a:t> data store</a:t>
            </a:r>
            <a:endParaRPr lang="en-US" sz="3200" dirty="0"/>
          </a:p>
        </p:txBody>
      </p:sp>
      <p:sp>
        <p:nvSpPr>
          <p:cNvPr id="3" name="Symbol zastępczy zawartości 2"/>
          <p:cNvSpPr>
            <a:spLocks noGrp="1"/>
          </p:cNvSpPr>
          <p:nvPr>
            <p:ph idx="1"/>
          </p:nvPr>
        </p:nvSpPr>
        <p:spPr>
          <a:xfrm>
            <a:off x="441385" y="1290787"/>
            <a:ext cx="10712570" cy="4721823"/>
          </a:xfrm>
        </p:spPr>
        <p:txBody>
          <a:bodyPr>
            <a:normAutofit/>
          </a:bodyPr>
          <a:lstStyle/>
          <a:p>
            <a:r>
              <a:rPr lang="en-US" sz="2400" dirty="0"/>
              <a:t>Exists as a collection of independent databases, one for each dataset required in the project, Clinical, Inferred, Compute</a:t>
            </a:r>
            <a:r>
              <a:rPr lang="pl-PL" sz="2400" dirty="0"/>
              <a:t>d etc.</a:t>
            </a:r>
            <a:endParaRPr lang="en-US" sz="2400" dirty="0"/>
          </a:p>
          <a:p>
            <a:r>
              <a:rPr lang="en-US" sz="2400" dirty="0"/>
              <a:t>Datasets can be updated and queried individually by different groups of users</a:t>
            </a:r>
            <a:r>
              <a:rPr lang="pl-PL" sz="2400" dirty="0"/>
              <a:t>.</a:t>
            </a:r>
            <a:endParaRPr lang="en-US" sz="2400" dirty="0"/>
          </a:p>
          <a:p>
            <a:r>
              <a:rPr lang="en-US" sz="2400" dirty="0"/>
              <a:t>High</a:t>
            </a:r>
            <a:r>
              <a:rPr lang="pl-PL" sz="2400" dirty="0"/>
              <a:t>-</a:t>
            </a:r>
            <a:r>
              <a:rPr lang="en-US" sz="2400" dirty="0"/>
              <a:t>level “virtual” datasets can be configured so queries can be transparently federated across the underlying sources</a:t>
            </a:r>
            <a:r>
              <a:rPr lang="pl-PL" sz="2400" dirty="0"/>
              <a:t>.</a:t>
            </a:r>
            <a:endParaRPr lang="en-US" sz="2400" dirty="0"/>
          </a:p>
          <a:p>
            <a:r>
              <a:rPr lang="en-US" sz="2400" dirty="0"/>
              <a:t>Web based graphical query tools have been developed for data exploration</a:t>
            </a:r>
            <a:r>
              <a:rPr lang="pl-PL" sz="2400" dirty="0"/>
              <a:t>.</a:t>
            </a:r>
            <a:endParaRPr lang="en-US" sz="2400" dirty="0"/>
          </a:p>
          <a:p>
            <a:r>
              <a:rPr lang="en-US" sz="2400" dirty="0"/>
              <a:t>Web services deployed for low level data access</a:t>
            </a:r>
            <a:r>
              <a:rPr lang="pl-PL" sz="2400" dirty="0"/>
              <a:t>.</a:t>
            </a:r>
            <a:endParaRPr lang="en-US" sz="2400" dirty="0"/>
          </a:p>
          <a:p>
            <a:r>
              <a:rPr lang="en-US" sz="2400" dirty="0"/>
              <a:t>Command line tools developed for easy use in HPC environments</a:t>
            </a:r>
            <a:r>
              <a:rPr lang="pl-PL" sz="2400" dirty="0"/>
              <a:t>.</a:t>
            </a:r>
            <a:endParaRPr lang="en-US" sz="2400" dirty="0"/>
          </a:p>
          <a:p>
            <a:r>
              <a:rPr lang="en-US" sz="2400" dirty="0"/>
              <a:t>Higher level data aggregation services are now being delivered for example “stacked queries” which insert inferred values into empty fields in the clinical records before simulation</a:t>
            </a:r>
            <a:r>
              <a:rPr lang="pl-PL" sz="2400" dirty="0"/>
              <a:t>.</a:t>
            </a:r>
            <a:endParaRPr lang="en-US" sz="2400" dirty="0"/>
          </a:p>
        </p:txBody>
      </p:sp>
    </p:spTree>
    <p:extLst>
      <p:ext uri="{BB962C8B-B14F-4D97-AF65-F5344CB8AC3E}">
        <p14:creationId xmlns:p14="http://schemas.microsoft.com/office/powerpoint/2010/main" val="777975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urvalve PPTemplate" id="{219BC277-097C-45CD-8BF9-545A6CDD914D}" vid="{05C3D0B7-9E73-4B50-8E3E-5D206E343A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Eurvalve PPTemplate</Template>
  <TotalTime>610</TotalTime>
  <Words>4132</Words>
  <Application>Microsoft Office PowerPoint</Application>
  <PresentationFormat>Niestandardowy</PresentationFormat>
  <Paragraphs>527</Paragraphs>
  <Slides>38</Slides>
  <Notes>17</Notes>
  <HiddenSlides>0</HiddenSlides>
  <MMClips>0</MMClips>
  <ScaleCrop>false</ScaleCrop>
  <HeadingPairs>
    <vt:vector size="4" baseType="variant">
      <vt:variant>
        <vt:lpstr>Motyw</vt:lpstr>
      </vt:variant>
      <vt:variant>
        <vt:i4>1</vt:i4>
      </vt:variant>
      <vt:variant>
        <vt:lpstr>Tytuły slajdów</vt:lpstr>
      </vt:variant>
      <vt:variant>
        <vt:i4>38</vt:i4>
      </vt:variant>
    </vt:vector>
  </HeadingPairs>
  <TitlesOfParts>
    <vt:vector size="39" baseType="lpstr">
      <vt:lpstr>Office Theme</vt:lpstr>
      <vt:lpstr>Prezentacja programu PowerPoint</vt:lpstr>
      <vt:lpstr>WP2 Summary</vt:lpstr>
      <vt:lpstr>Prezentacja programu PowerPoint</vt:lpstr>
      <vt:lpstr>Prezentacja programu PowerPoint</vt:lpstr>
      <vt:lpstr>Prezentacja programu PowerPoint</vt:lpstr>
      <vt:lpstr>Prezentacja programu PowerPoint</vt:lpstr>
      <vt:lpstr>Prezentacja programu PowerPoint</vt:lpstr>
      <vt:lpstr>WP2 T2.1 Construction of Data Warehouse and Provision of Data Collection and Publication Suite</vt:lpstr>
      <vt:lpstr>Basic features of the structured data store</vt:lpstr>
      <vt:lpstr>Basic features of the File Store</vt:lpstr>
      <vt:lpstr>Flow of Medical Data</vt:lpstr>
      <vt:lpstr>WP2 T2.2 Model Execution Environment</vt:lpstr>
      <vt:lpstr>Functionality of Model Execution Environment  </vt:lpstr>
      <vt:lpstr>Prezentacja programu PowerPoint</vt:lpstr>
      <vt:lpstr>Notable features of the MEE</vt:lpstr>
      <vt:lpstr>Prezentacja programu PowerPoint</vt:lpstr>
      <vt:lpstr>WP2 T2.3 Integrated security and data encryption</vt:lpstr>
      <vt:lpstr>Prezentacja programu PowerPoint</vt:lpstr>
      <vt:lpstr>Prezentacja programu PowerPoint</vt:lpstr>
      <vt:lpstr>Prezentacja programu PowerPoint</vt:lpstr>
      <vt:lpstr>WP2 T2.4 Real-time multiscale visualization</vt:lpstr>
      <vt:lpstr>Prezentacja programu PowerPoint</vt:lpstr>
      <vt:lpstr>WP2 T2.5 Platform quality assurance</vt:lpstr>
      <vt:lpstr>CASE tools in use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Recorded demos of MEE</vt:lpstr>
      <vt:lpstr>Plans for the second phase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ELARIFI</dc:creator>
  <cp:lastModifiedBy>bubak</cp:lastModifiedBy>
  <cp:revision>77</cp:revision>
  <dcterms:created xsi:type="dcterms:W3CDTF">2017-08-08T12:24:11Z</dcterms:created>
  <dcterms:modified xsi:type="dcterms:W3CDTF">2017-09-28T09:35:30Z</dcterms:modified>
</cp:coreProperties>
</file>