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79" r:id="rId3"/>
    <p:sldId id="480" r:id="rId4"/>
    <p:sldId id="435" r:id="rId5"/>
    <p:sldId id="449" r:id="rId6"/>
    <p:sldId id="294" r:id="rId7"/>
    <p:sldId id="433" r:id="rId8"/>
    <p:sldId id="278" r:id="rId9"/>
    <p:sldId id="276" r:id="rId10"/>
    <p:sldId id="265" r:id="rId11"/>
    <p:sldId id="296" r:id="rId12"/>
    <p:sldId id="291" r:id="rId13"/>
    <p:sldId id="464" r:id="rId14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5498" autoAdjust="0"/>
  </p:normalViewPr>
  <p:slideViewPr>
    <p:cSldViewPr snapToObjects="1">
      <p:cViewPr>
        <p:scale>
          <a:sx n="80" d="100"/>
          <a:sy n="80" d="100"/>
        </p:scale>
        <p:origin x="-96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198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8ED8128-71BF-48AF-9DA3-4EAA137CC5E7}" type="datetimeFigureOut">
              <a:rPr lang="es-ES"/>
              <a:pPr>
                <a:defRPr/>
              </a:pPr>
              <a:t>25/01/2019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E34AA28-0F91-4556-B447-48CD8FEDB7F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66661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F9A492-EC41-4D3B-AE8C-A9C55A3C6D1A}" type="datetimeFigureOut">
              <a:rPr lang="en-GB"/>
              <a:pPr>
                <a:defRPr/>
              </a:pPr>
              <a:t>25/01/2019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6C97DD3-7A1E-437D-8518-174108021DC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7130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97DD3-7A1E-437D-8518-174108021DCB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51893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208D2-4219-4D4E-B825-73E190DE51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77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86199B-BDF1-4446-BBE1-09DBEA1E39C6}" type="slidenum">
              <a:rPr lang="en-GB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98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86199B-BDF1-4446-BBE1-09DBEA1E39C6}" type="slidenum">
              <a:rPr lang="en-GB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9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943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23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76401"/>
            <a:ext cx="2057400" cy="304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36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95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722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967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283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18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15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636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4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39863" y="24130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7668344" y="6615417"/>
            <a:ext cx="1224136" cy="211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4ED9C510-15E0-442B-90E8-004B0F57896A}" type="slidenum">
              <a:rPr lang="en-US" sz="1000" smtClean="0"/>
              <a:pPr algn="r">
                <a:defRPr/>
              </a:pPr>
              <a:t>‹#›</a:t>
            </a:fld>
            <a:endParaRPr lang="en-US" sz="10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6446140"/>
            <a:ext cx="822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 smtClean="0"/>
              <a:t>Computational Models for the Clinic: Cardiac/Cardiovascular Application</a:t>
            </a:r>
            <a:r>
              <a:rPr lang="pl-PL" sz="1100" b="1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lang="pl-PL" sz="1100" b="1" i="1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EurValve</a:t>
            </a:r>
            <a:r>
              <a:rPr lang="pl-PL" sz="1100" b="1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pl-PL" sz="1100" b="1" i="1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Workshop</a:t>
            </a:r>
            <a:r>
              <a:rPr lang="pl-PL" sz="1100" b="1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lang="pl-PL" sz="1100" b="1" i="1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Krakow</a:t>
            </a:r>
            <a:r>
              <a:rPr lang="pl-PL" sz="1100" b="1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25 January 2019</a:t>
            </a:r>
            <a:r>
              <a:rPr lang="pl-PL" sz="1100" b="1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lang="en-GB" sz="1100" b="1" i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" name="Picture 2" descr="E:\Teaming2\cyfronet_logo_kolor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33748"/>
            <a:ext cx="1456202" cy="7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E:\Teaming2\horizon2020_logo_0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29" y="44624"/>
            <a:ext cx="1806500" cy="8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ttp/dice.cyfronet.pl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bubak@agh.edu.pl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gif"/><Relationship Id="rId13" Type="http://schemas.openxmlformats.org/officeDocument/2006/relationships/image" Target="../media/image51.png"/><Relationship Id="rId3" Type="http://schemas.microsoft.com/office/2007/relationships/hdphoto" Target="../media/hdphoto1.wdp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36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3" Type="http://schemas.openxmlformats.org/officeDocument/2006/relationships/hyperlink" Target="mailto:bubak@agh.edu.pl" TargetMode="External"/><Relationship Id="rId7" Type="http://schemas.openxmlformats.org/officeDocument/2006/relationships/image" Target="../media/image28.gif"/><Relationship Id="rId2" Type="http://schemas.openxmlformats.org/officeDocument/2006/relationships/hyperlink" Target="http://dice.cyfronet.p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11" Type="http://schemas.openxmlformats.org/officeDocument/2006/relationships/image" Target="../media/image5.png"/><Relationship Id="rId5" Type="http://schemas.openxmlformats.org/officeDocument/2006/relationships/image" Target="../media/image52.jpeg"/><Relationship Id="rId10" Type="http://schemas.openxmlformats.org/officeDocument/2006/relationships/image" Target="../media/image55.jpe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0" y="1700808"/>
            <a:ext cx="9081346" cy="1543422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Towards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Center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E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xcellence </a:t>
            </a:r>
            <a:b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ersonalized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iagnostics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Medical Therapy</a:t>
            </a:r>
            <a:endParaRPr lang="en-GB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97834" y="3431132"/>
            <a:ext cx="7854056" cy="14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endParaRPr lang="en-GB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en-GB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Marian </a:t>
            </a:r>
            <a:r>
              <a:rPr lang="en-GB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Bubak</a:t>
            </a:r>
            <a:endParaRPr lang="en-GB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Academic Computer </a:t>
            </a:r>
            <a:r>
              <a:rPr lang="en-GB" alt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Cyfronet</a:t>
            </a:r>
            <a:r>
              <a:rPr lang="en-GB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pl-PL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altLang="en-US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Laboratory</a:t>
            </a:r>
            <a:r>
              <a:rPr lang="pl-PL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for </a:t>
            </a:r>
            <a:r>
              <a:rPr lang="pl-PL" altLang="en-US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Informatics</a:t>
            </a:r>
            <a:r>
              <a:rPr lang="pl-PL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altLang="en-US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</a:t>
            </a:r>
            <a:r>
              <a:rPr lang="pl-PL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altLang="en-US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Medicine</a:t>
            </a:r>
            <a:r>
              <a:rPr lang="en-GB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l-PL" altLang="en-US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en-GB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</a:t>
            </a:r>
            <a:r>
              <a:rPr lang="en-GB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Computer Science</a:t>
            </a:r>
            <a:r>
              <a:rPr lang="en-GB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pl-PL" alt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en-GB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AGH University of Science and </a:t>
            </a:r>
            <a:r>
              <a:rPr lang="en-GB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Technology</a:t>
            </a:r>
            <a:endParaRPr lang="pl-PL" altLang="en-US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en-GB" altLang="en-US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Krak</a:t>
            </a:r>
            <a:r>
              <a:rPr lang="pl-PL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ó</a:t>
            </a:r>
            <a:r>
              <a:rPr lang="en-GB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pl-PL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l-PL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Poland</a:t>
            </a:r>
            <a:endParaRPr lang="en-GB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endParaRPr lang="en-GB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http://dice.cyfronet.pl/</a:t>
            </a: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</a:t>
            </a: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bubak@agh.edu.pl</a:t>
            </a:r>
            <a:r>
              <a:rPr lang="pl-PL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55234" y="183770"/>
            <a:ext cx="424904" cy="76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906230"/>
            <a:ext cx="925553" cy="913293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913" y="5362876"/>
            <a:ext cx="1440160" cy="1116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3"/>
          <p:cNvSpPr/>
          <p:nvPr/>
        </p:nvSpPr>
        <p:spPr>
          <a:xfrm>
            <a:off x="98709" y="1204524"/>
            <a:ext cx="1648140" cy="1297659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Strzałka w prawo 42">
            <a:extLst>
              <a:ext uri="{FF2B5EF4-FFF2-40B4-BE49-F238E27FC236}">
                <a16:creationId xmlns:a16="http://schemas.microsoft.com/office/drawing/2014/main" xmlns="" id="{E0D56191-B291-254C-A405-59360407B143}"/>
              </a:ext>
            </a:extLst>
          </p:cNvPr>
          <p:cNvSpPr/>
          <p:nvPr/>
        </p:nvSpPr>
        <p:spPr>
          <a:xfrm>
            <a:off x="2018443" y="3434533"/>
            <a:ext cx="1524857" cy="216985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C00000"/>
                </a:solidFill>
              </a:rPr>
              <a:t>Clinical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7956377" y="3651518"/>
            <a:ext cx="1110800" cy="1807812"/>
          </a:xfrm>
          <a:prstGeom prst="rect">
            <a:avLst/>
          </a:prstGeom>
          <a:solidFill>
            <a:srgbClr val="EEEC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Strzałka w prawo 58"/>
          <p:cNvSpPr/>
          <p:nvPr/>
        </p:nvSpPr>
        <p:spPr>
          <a:xfrm rot="8487544" flipV="1">
            <a:off x="4669276" y="2349761"/>
            <a:ext cx="1426622" cy="23928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rgbClr val="C00000"/>
                </a:solidFill>
              </a:rPr>
              <a:t>Healthcare Innovation</a:t>
            </a:r>
          </a:p>
        </p:txBody>
      </p:sp>
      <p:grpSp>
        <p:nvGrpSpPr>
          <p:cNvPr id="52" name="Grupa 51"/>
          <p:cNvGrpSpPr/>
          <p:nvPr/>
        </p:nvGrpSpPr>
        <p:grpSpPr>
          <a:xfrm>
            <a:off x="2587479" y="2451069"/>
            <a:ext cx="1368065" cy="329329"/>
            <a:chOff x="3449971" y="2390376"/>
            <a:chExt cx="1824087" cy="439105"/>
          </a:xfrm>
        </p:grpSpPr>
        <p:sp>
          <p:nvSpPr>
            <p:cNvPr id="61" name="Strzałka w prawo 60"/>
            <p:cNvSpPr/>
            <p:nvPr/>
          </p:nvSpPr>
          <p:spPr>
            <a:xfrm rot="2303981">
              <a:off x="3449971" y="2522562"/>
              <a:ext cx="1706060" cy="306919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rgbClr val="C00000"/>
                  </a:solidFill>
                </a:rPr>
                <a:t>Hardware</a:t>
              </a:r>
            </a:p>
          </p:txBody>
        </p:sp>
        <p:sp>
          <p:nvSpPr>
            <p:cNvPr id="37" name="Strzałka w prawo 36"/>
            <p:cNvSpPr/>
            <p:nvPr/>
          </p:nvSpPr>
          <p:spPr>
            <a:xfrm rot="2294280">
              <a:off x="3569851" y="2390376"/>
              <a:ext cx="1704207" cy="306919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rgbClr val="C00000"/>
                  </a:solidFill>
                </a:rPr>
                <a:t>HPC skill</a:t>
              </a:r>
            </a:p>
          </p:txBody>
        </p:sp>
      </p:grpSp>
      <p:grpSp>
        <p:nvGrpSpPr>
          <p:cNvPr id="55" name="Grupa 54"/>
          <p:cNvGrpSpPr/>
          <p:nvPr/>
        </p:nvGrpSpPr>
        <p:grpSpPr>
          <a:xfrm>
            <a:off x="4967432" y="3800012"/>
            <a:ext cx="330701" cy="1413624"/>
            <a:chOff x="6623243" y="4188966"/>
            <a:chExt cx="440934" cy="1884832"/>
          </a:xfrm>
        </p:grpSpPr>
        <p:sp>
          <p:nvSpPr>
            <p:cNvPr id="62" name="Strzałka w prawo 61"/>
            <p:cNvSpPr/>
            <p:nvPr/>
          </p:nvSpPr>
          <p:spPr>
            <a:xfrm rot="2797655" flipH="1">
              <a:off x="6029844" y="4916380"/>
              <a:ext cx="1761747" cy="306919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rgbClr val="C00000"/>
                  </a:solidFill>
                </a:rPr>
                <a:t>Medical Labs</a:t>
              </a:r>
            </a:p>
          </p:txBody>
        </p:sp>
        <p:sp>
          <p:nvSpPr>
            <p:cNvPr id="38" name="Strzałka w prawo 37"/>
            <p:cNvSpPr/>
            <p:nvPr/>
          </p:nvSpPr>
          <p:spPr>
            <a:xfrm rot="13648677" flipV="1">
              <a:off x="5895829" y="5039465"/>
              <a:ext cx="1761747" cy="306919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rgbClr val="C00000"/>
                  </a:solidFill>
                </a:rPr>
                <a:t>Data and Trials</a:t>
              </a:r>
            </a:p>
          </p:txBody>
        </p:sp>
      </p:grpSp>
      <p:grpSp>
        <p:nvGrpSpPr>
          <p:cNvPr id="53" name="Grupa 52"/>
          <p:cNvGrpSpPr/>
          <p:nvPr/>
        </p:nvGrpSpPr>
        <p:grpSpPr>
          <a:xfrm>
            <a:off x="5093892" y="3017896"/>
            <a:ext cx="1629086" cy="708809"/>
            <a:chOff x="6791855" y="3146145"/>
            <a:chExt cx="2172115" cy="945079"/>
          </a:xfrm>
        </p:grpSpPr>
        <p:sp>
          <p:nvSpPr>
            <p:cNvPr id="66" name="Strzałka w prawo 65"/>
            <p:cNvSpPr/>
            <p:nvPr/>
          </p:nvSpPr>
          <p:spPr>
            <a:xfrm rot="10800000" flipV="1">
              <a:off x="6791855" y="3784305"/>
              <a:ext cx="2172115" cy="30691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rgbClr val="C00000"/>
                  </a:solidFill>
                </a:rPr>
                <a:t>Computer science research</a:t>
              </a:r>
            </a:p>
          </p:txBody>
        </p:sp>
        <p:sp>
          <p:nvSpPr>
            <p:cNvPr id="64" name="Strzałka w prawo 63"/>
            <p:cNvSpPr/>
            <p:nvPr/>
          </p:nvSpPr>
          <p:spPr>
            <a:xfrm rot="10800000" flipV="1">
              <a:off x="6791855" y="3357005"/>
              <a:ext cx="2172115" cy="306919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rgbClr val="C00000"/>
                  </a:solidFill>
                </a:rPr>
                <a:t>HPC Lab and hardware</a:t>
              </a:r>
            </a:p>
          </p:txBody>
        </p:sp>
        <p:sp>
          <p:nvSpPr>
            <p:cNvPr id="39" name="Strzałka w prawo 38"/>
            <p:cNvSpPr/>
            <p:nvPr/>
          </p:nvSpPr>
          <p:spPr>
            <a:xfrm rot="10800000" flipV="1">
              <a:off x="6791855" y="3146145"/>
              <a:ext cx="2172115" cy="30691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rgbClr val="C00000"/>
                  </a:solidFill>
                </a:rPr>
                <a:t>Comp Medicine skills</a:t>
              </a:r>
            </a:p>
          </p:txBody>
        </p:sp>
        <p:sp>
          <p:nvSpPr>
            <p:cNvPr id="40" name="Strzałka w prawo 39"/>
            <p:cNvSpPr/>
            <p:nvPr/>
          </p:nvSpPr>
          <p:spPr>
            <a:xfrm rot="10800000" flipV="1">
              <a:off x="6791855" y="3591146"/>
              <a:ext cx="2172115" cy="306919"/>
            </a:xfrm>
            <a:prstGeom prst="rightArrow">
              <a:avLst/>
            </a:prstGeom>
            <a:solidFill>
              <a:srgbClr val="FDD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rgbClr val="C00000"/>
                  </a:solidFill>
                </a:rPr>
                <a:t>Human resources</a:t>
              </a:r>
            </a:p>
          </p:txBody>
        </p:sp>
      </p:grpSp>
      <p:grpSp>
        <p:nvGrpSpPr>
          <p:cNvPr id="54" name="Grupa 53"/>
          <p:cNvGrpSpPr/>
          <p:nvPr/>
        </p:nvGrpSpPr>
        <p:grpSpPr>
          <a:xfrm>
            <a:off x="4895318" y="3922316"/>
            <a:ext cx="1783293" cy="378824"/>
            <a:chOff x="6527091" y="4352039"/>
            <a:chExt cx="2377724" cy="505098"/>
          </a:xfrm>
        </p:grpSpPr>
        <p:sp>
          <p:nvSpPr>
            <p:cNvPr id="67" name="Strzałka w prawo 66"/>
            <p:cNvSpPr/>
            <p:nvPr/>
          </p:nvSpPr>
          <p:spPr>
            <a:xfrm rot="11835210" flipV="1">
              <a:off x="6527091" y="4550218"/>
              <a:ext cx="2322680" cy="30691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err="1">
                  <a:solidFill>
                    <a:srgbClr val="C00000"/>
                  </a:solidFill>
                </a:rPr>
                <a:t>LifeSci</a:t>
              </a:r>
              <a:r>
                <a:rPr lang="en-GB" sz="1050" dirty="0">
                  <a:solidFill>
                    <a:srgbClr val="C00000"/>
                  </a:solidFill>
                </a:rPr>
                <a:t>/Med research</a:t>
              </a:r>
            </a:p>
          </p:txBody>
        </p:sp>
        <p:sp>
          <p:nvSpPr>
            <p:cNvPr id="41" name="Strzałka w prawo 40"/>
            <p:cNvSpPr/>
            <p:nvPr/>
          </p:nvSpPr>
          <p:spPr>
            <a:xfrm rot="11778735" flipV="1">
              <a:off x="6582135" y="4352039"/>
              <a:ext cx="2322680" cy="306919"/>
            </a:xfrm>
            <a:prstGeom prst="rightArrow">
              <a:avLst/>
            </a:prstGeom>
            <a:solidFill>
              <a:srgbClr val="FDD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rgbClr val="C00000"/>
                  </a:solidFill>
                </a:rPr>
                <a:t>Human resources</a:t>
              </a:r>
            </a:p>
          </p:txBody>
        </p:sp>
      </p:grpSp>
      <p:grpSp>
        <p:nvGrpSpPr>
          <p:cNvPr id="57" name="Grupa 56"/>
          <p:cNvGrpSpPr/>
          <p:nvPr/>
        </p:nvGrpSpPr>
        <p:grpSpPr>
          <a:xfrm>
            <a:off x="4144590" y="4028945"/>
            <a:ext cx="356470" cy="1147725"/>
            <a:chOff x="5526120" y="4494210"/>
            <a:chExt cx="475293" cy="1530300"/>
          </a:xfrm>
        </p:grpSpPr>
        <p:sp>
          <p:nvSpPr>
            <p:cNvPr id="68" name="Strzałka w prawo 67"/>
            <p:cNvSpPr/>
            <p:nvPr/>
          </p:nvSpPr>
          <p:spPr>
            <a:xfrm rot="16200000" flipV="1">
              <a:off x="4916066" y="5104264"/>
              <a:ext cx="1527027" cy="306919"/>
            </a:xfrm>
            <a:prstGeom prst="rightArrow">
              <a:avLst/>
            </a:prstGeom>
            <a:solidFill>
              <a:srgbClr val="FDD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rgbClr val="C00000"/>
                  </a:solidFill>
                </a:rPr>
                <a:t>Human resources</a:t>
              </a:r>
            </a:p>
          </p:txBody>
        </p:sp>
        <p:sp>
          <p:nvSpPr>
            <p:cNvPr id="42" name="Strzałka w prawo 41"/>
            <p:cNvSpPr/>
            <p:nvPr/>
          </p:nvSpPr>
          <p:spPr>
            <a:xfrm rot="16183407" flipV="1">
              <a:off x="5082865" y="5105961"/>
              <a:ext cx="1530178" cy="306919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rgbClr val="C00000"/>
                  </a:solidFill>
                </a:rPr>
                <a:t>Industry</a:t>
              </a:r>
            </a:p>
          </p:txBody>
        </p:sp>
      </p:grpSp>
      <p:sp>
        <p:nvSpPr>
          <p:cNvPr id="43" name="Strzałka w prawo 42"/>
          <p:cNvSpPr/>
          <p:nvPr/>
        </p:nvSpPr>
        <p:spPr>
          <a:xfrm rot="18418853">
            <a:off x="3051608" y="4369823"/>
            <a:ext cx="1205973" cy="230189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C00000"/>
                </a:solidFill>
              </a:rPr>
              <a:t>Clinical Data</a:t>
            </a:r>
          </a:p>
        </p:txBody>
      </p:sp>
      <p:sp>
        <p:nvSpPr>
          <p:cNvPr id="36" name="Strzałka w prawo 35"/>
          <p:cNvSpPr/>
          <p:nvPr/>
        </p:nvSpPr>
        <p:spPr>
          <a:xfrm rot="20291143">
            <a:off x="2265568" y="3933197"/>
            <a:ext cx="1497038" cy="2856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C00000"/>
                </a:solidFill>
              </a:rPr>
              <a:t>Technology</a:t>
            </a:r>
          </a:p>
        </p:txBody>
      </p:sp>
      <p:pic>
        <p:nvPicPr>
          <p:cNvPr id="14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60" y="1888859"/>
            <a:ext cx="990071" cy="280983"/>
          </a:xfrm>
          <a:prstGeom prst="rect">
            <a:avLst/>
          </a:prstGeom>
        </p:spPr>
      </p:pic>
      <p:pic>
        <p:nvPicPr>
          <p:cNvPr id="16" name="Obraz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93" y="5168467"/>
            <a:ext cx="985187" cy="492176"/>
          </a:xfrm>
          <a:prstGeom prst="rect">
            <a:avLst/>
          </a:prstGeom>
        </p:spPr>
      </p:pic>
      <p:pic>
        <p:nvPicPr>
          <p:cNvPr id="6150" name="Picture 6" descr="Znalezione obrazy dla zapytania fundacja relig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56" y="4174700"/>
            <a:ext cx="674900" cy="6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Podobny obraz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966" y="1826020"/>
            <a:ext cx="1020918" cy="29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61656" y="2966268"/>
            <a:ext cx="1319455" cy="802748"/>
            <a:chOff x="3071663" y="2888708"/>
            <a:chExt cx="1985738" cy="1257492"/>
          </a:xfrm>
        </p:grpSpPr>
        <p:pic>
          <p:nvPicPr>
            <p:cNvPr id="6162" name="Picture 18" descr="Znalezione obrazy dla zapytania insigneo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399" y="3784821"/>
              <a:ext cx="1862777" cy="3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8" name="Picture 24" descr="Podobny obraz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663" y="2888708"/>
              <a:ext cx="1985738" cy="851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Elipsa 5"/>
          <p:cNvSpPr/>
          <p:nvPr/>
        </p:nvSpPr>
        <p:spPr>
          <a:xfrm>
            <a:off x="3626869" y="2835701"/>
            <a:ext cx="1434978" cy="11537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C00000"/>
                </a:solidFill>
              </a:rPr>
              <a:t>The</a:t>
            </a:r>
          </a:p>
          <a:p>
            <a:pPr algn="ctr">
              <a:lnSpc>
                <a:spcPts val="1050"/>
              </a:lnSpc>
            </a:pPr>
            <a:r>
              <a:rPr lang="en-GB" sz="1200" b="1" dirty="0">
                <a:solidFill>
                  <a:srgbClr val="C00000"/>
                </a:solidFill>
              </a:rPr>
              <a:t>Centre</a:t>
            </a:r>
          </a:p>
          <a:p>
            <a:pPr algn="ctr">
              <a:spcBef>
                <a:spcPts val="900"/>
              </a:spcBef>
            </a:pPr>
            <a:r>
              <a:rPr lang="en-GB" sz="1050" dirty="0">
                <a:solidFill>
                  <a:schemeClr val="accent1"/>
                </a:solidFill>
              </a:rPr>
              <a:t>An independent research foundation</a:t>
            </a:r>
          </a:p>
        </p:txBody>
      </p:sp>
      <p:pic>
        <p:nvPicPr>
          <p:cNvPr id="6176" name="Picture 32" descr="Znalezione obrazy dla zapytania małopolski system informacji medycznej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23" y="5023020"/>
            <a:ext cx="1799921" cy="41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upa 48"/>
          <p:cNvGrpSpPr/>
          <p:nvPr/>
        </p:nvGrpSpPr>
        <p:grpSpPr>
          <a:xfrm>
            <a:off x="6632474" y="2862387"/>
            <a:ext cx="1553886" cy="969893"/>
            <a:chOff x="9240113" y="2334951"/>
            <a:chExt cx="2071848" cy="1293190"/>
          </a:xfrm>
        </p:grpSpPr>
        <p:pic>
          <p:nvPicPr>
            <p:cNvPr id="6170" name="Picture 26" descr="Podobny obraz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2835" y="2334951"/>
              <a:ext cx="1829126" cy="1293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80" name="Picture 36" descr="Podobny obraz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0113" y="2550996"/>
              <a:ext cx="824290" cy="824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Rectangle 4"/>
          <p:cNvSpPr/>
          <p:nvPr/>
        </p:nvSpPr>
        <p:spPr>
          <a:xfrm>
            <a:off x="4692611" y="1262157"/>
            <a:ext cx="1091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b="1" dirty="0">
                <a:latin typeface="+mj-lt"/>
              </a:rPr>
              <a:t>Venture </a:t>
            </a:r>
            <a:r>
              <a:rPr lang="pl-PL" sz="1200" b="1" dirty="0" err="1">
                <a:latin typeface="+mj-lt"/>
              </a:rPr>
              <a:t>capital</a:t>
            </a:r>
            <a:r>
              <a:rPr lang="pl-PL" sz="1200" b="1" dirty="0">
                <a:latin typeface="+mj-lt"/>
              </a:rPr>
              <a:t> and </a:t>
            </a:r>
            <a:r>
              <a:rPr lang="pl-PL" sz="1200" b="1" dirty="0" err="1">
                <a:latin typeface="+mj-lt"/>
              </a:rPr>
              <a:t>seed</a:t>
            </a:r>
            <a:r>
              <a:rPr lang="pl-PL" sz="1200" b="1" dirty="0">
                <a:latin typeface="+mj-lt"/>
              </a:rPr>
              <a:t> </a:t>
            </a:r>
            <a:r>
              <a:rPr lang="pl-PL" sz="1200" b="1" dirty="0" err="1">
                <a:latin typeface="+mj-lt"/>
              </a:rPr>
              <a:t>funds</a:t>
            </a:r>
            <a:endParaRPr lang="en-GB" sz="1200" b="1" dirty="0">
              <a:latin typeface="+mj-lt"/>
            </a:endParaRPr>
          </a:p>
        </p:txBody>
      </p:sp>
      <p:sp>
        <p:nvSpPr>
          <p:cNvPr id="48" name="Strzałka w prawo 47"/>
          <p:cNvSpPr/>
          <p:nvPr/>
        </p:nvSpPr>
        <p:spPr>
          <a:xfrm rot="6969730" flipV="1">
            <a:off x="4242675" y="2229187"/>
            <a:ext cx="952318" cy="24895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C00000"/>
                </a:solidFill>
              </a:rPr>
              <a:t>€ Private</a:t>
            </a:r>
          </a:p>
        </p:txBody>
      </p:sp>
      <p:sp>
        <p:nvSpPr>
          <p:cNvPr id="56" name="Strzałka w prawo 55"/>
          <p:cNvSpPr/>
          <p:nvPr/>
        </p:nvSpPr>
        <p:spPr>
          <a:xfrm rot="3726538">
            <a:off x="3466086" y="2236276"/>
            <a:ext cx="997716" cy="23018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C00000"/>
                </a:solidFill>
              </a:rPr>
              <a:t>€ Public</a:t>
            </a:r>
          </a:p>
        </p:txBody>
      </p:sp>
      <p:grpSp>
        <p:nvGrpSpPr>
          <p:cNvPr id="50" name="Grupa 49"/>
          <p:cNvGrpSpPr/>
          <p:nvPr/>
        </p:nvGrpSpPr>
        <p:grpSpPr>
          <a:xfrm>
            <a:off x="3167889" y="1299925"/>
            <a:ext cx="979143" cy="544937"/>
            <a:chOff x="5074992" y="1101368"/>
            <a:chExt cx="1305524" cy="726583"/>
          </a:xfrm>
        </p:grpSpPr>
        <p:pic>
          <p:nvPicPr>
            <p:cNvPr id="2050" name="Picture 2" descr="E:\logo-fnp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576821" y="1348285"/>
              <a:ext cx="803695" cy="438080"/>
            </a:xfrm>
            <a:prstGeom prst="rect">
              <a:avLst/>
            </a:prstGeom>
            <a:noFill/>
          </p:spPr>
        </p:pic>
        <p:pic>
          <p:nvPicPr>
            <p:cNvPr id="2051" name="Picture 3" descr="E:\logo-h2020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74992" y="1101368"/>
              <a:ext cx="1130423" cy="346545"/>
            </a:xfrm>
            <a:prstGeom prst="rect">
              <a:avLst/>
            </a:prstGeom>
            <a:noFill/>
          </p:spPr>
        </p:pic>
        <p:pic>
          <p:nvPicPr>
            <p:cNvPr id="2052" name="Picture 4" descr="E:\ministry_of_science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94402" y="1455012"/>
              <a:ext cx="555355" cy="372939"/>
            </a:xfrm>
            <a:prstGeom prst="rect">
              <a:avLst/>
            </a:prstGeom>
            <a:noFill/>
          </p:spPr>
        </p:pic>
      </p:grpSp>
      <p:pic>
        <p:nvPicPr>
          <p:cNvPr id="69" name="Picture 2" descr="E:\logo-su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91410" y="5034454"/>
            <a:ext cx="926124" cy="392426"/>
          </a:xfrm>
          <a:prstGeom prst="rect">
            <a:avLst/>
          </a:prstGeom>
          <a:noFill/>
        </p:spPr>
      </p:pic>
      <p:pic>
        <p:nvPicPr>
          <p:cNvPr id="2056" name="Picture 8" descr="logo-UJ-CM_biale-tlo.png (844×1052)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576098" y="4062285"/>
            <a:ext cx="639456" cy="797048"/>
          </a:xfrm>
          <a:prstGeom prst="rect">
            <a:avLst/>
          </a:prstGeom>
          <a:noFill/>
        </p:spPr>
      </p:pic>
      <p:sp>
        <p:nvSpPr>
          <p:cNvPr id="72" name="Strzałka w prawo 71"/>
          <p:cNvSpPr/>
          <p:nvPr/>
        </p:nvSpPr>
        <p:spPr>
          <a:xfrm>
            <a:off x="8174851" y="3822874"/>
            <a:ext cx="795216" cy="23018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rgbClr val="C00000"/>
                </a:solidFill>
              </a:rPr>
              <a:t>Science</a:t>
            </a:r>
          </a:p>
        </p:txBody>
      </p:sp>
      <p:sp>
        <p:nvSpPr>
          <p:cNvPr id="76" name="Strzałka w prawo 75"/>
          <p:cNvSpPr/>
          <p:nvPr/>
        </p:nvSpPr>
        <p:spPr>
          <a:xfrm>
            <a:off x="8174851" y="4086085"/>
            <a:ext cx="795216" cy="23018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rgbClr val="C00000"/>
                </a:solidFill>
              </a:rPr>
              <a:t>Advice</a:t>
            </a:r>
          </a:p>
        </p:txBody>
      </p:sp>
      <p:sp>
        <p:nvSpPr>
          <p:cNvPr id="79" name="Strzałka w prawo 78"/>
          <p:cNvSpPr/>
          <p:nvPr/>
        </p:nvSpPr>
        <p:spPr>
          <a:xfrm>
            <a:off x="8174851" y="4349295"/>
            <a:ext cx="795216" cy="23018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 err="1">
                <a:solidFill>
                  <a:srgbClr val="C00000"/>
                </a:solidFill>
              </a:rPr>
              <a:t>Infrastr</a:t>
            </a:r>
            <a:r>
              <a:rPr lang="en-GB" sz="900" b="1" dirty="0">
                <a:solidFill>
                  <a:srgbClr val="C00000"/>
                </a:solidFill>
              </a:rPr>
              <a:t>’</a:t>
            </a:r>
          </a:p>
        </p:txBody>
      </p:sp>
      <p:sp>
        <p:nvSpPr>
          <p:cNvPr id="82" name="Strzałka w prawo 81"/>
          <p:cNvSpPr/>
          <p:nvPr/>
        </p:nvSpPr>
        <p:spPr>
          <a:xfrm>
            <a:off x="8174851" y="4612505"/>
            <a:ext cx="795216" cy="230189"/>
          </a:xfrm>
          <a:prstGeom prst="rightArrow">
            <a:avLst/>
          </a:prstGeom>
          <a:solidFill>
            <a:srgbClr val="FDD1F8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rgbClr val="C00000"/>
                </a:solidFill>
              </a:rPr>
              <a:t>Talents</a:t>
            </a:r>
          </a:p>
        </p:txBody>
      </p:sp>
      <p:sp>
        <p:nvSpPr>
          <p:cNvPr id="85" name="Strzałka w prawo 84"/>
          <p:cNvSpPr/>
          <p:nvPr/>
        </p:nvSpPr>
        <p:spPr>
          <a:xfrm>
            <a:off x="8174850" y="4875715"/>
            <a:ext cx="795217" cy="23018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rgbClr val="C00000"/>
                </a:solidFill>
              </a:rPr>
              <a:t>Fund/</a:t>
            </a:r>
            <a:r>
              <a:rPr lang="en-GB" sz="900" b="1" dirty="0" err="1">
                <a:solidFill>
                  <a:srgbClr val="C00000"/>
                </a:solidFill>
              </a:rPr>
              <a:t>Exp’t</a:t>
            </a:r>
            <a:endParaRPr lang="en-GB" sz="900" b="1" dirty="0">
              <a:solidFill>
                <a:srgbClr val="C00000"/>
              </a:solidFill>
            </a:endParaRPr>
          </a:p>
        </p:txBody>
      </p:sp>
      <p:sp>
        <p:nvSpPr>
          <p:cNvPr id="88" name="Strzałka w prawo 87"/>
          <p:cNvSpPr/>
          <p:nvPr/>
        </p:nvSpPr>
        <p:spPr>
          <a:xfrm>
            <a:off x="8174851" y="5138927"/>
            <a:ext cx="795216" cy="230189"/>
          </a:xfrm>
          <a:prstGeom prst="rightArrow">
            <a:avLst/>
          </a:prstGeom>
          <a:solidFill>
            <a:schemeClr val="bg2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60" name="Strzałka w prawo 59"/>
          <p:cNvSpPr/>
          <p:nvPr/>
        </p:nvSpPr>
        <p:spPr>
          <a:xfrm>
            <a:off x="2023580" y="3273533"/>
            <a:ext cx="1534007" cy="23018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rgbClr val="C00000"/>
                </a:solidFill>
              </a:rPr>
              <a:t>Modelling research </a:t>
            </a:r>
          </a:p>
        </p:txBody>
      </p:sp>
      <p:sp>
        <p:nvSpPr>
          <p:cNvPr id="44" name="Strzałka w prawo 43"/>
          <p:cNvSpPr/>
          <p:nvPr/>
        </p:nvSpPr>
        <p:spPr>
          <a:xfrm>
            <a:off x="2023580" y="3120988"/>
            <a:ext cx="1530400" cy="23018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>
                <a:solidFill>
                  <a:srgbClr val="C00000"/>
                </a:solidFill>
              </a:rPr>
              <a:t>In silico </a:t>
            </a:r>
            <a:r>
              <a:rPr lang="en-GB" sz="1200" dirty="0">
                <a:solidFill>
                  <a:srgbClr val="C00000"/>
                </a:solidFill>
              </a:rPr>
              <a:t>expertise</a:t>
            </a:r>
          </a:p>
        </p:txBody>
      </p:sp>
      <p:sp>
        <p:nvSpPr>
          <p:cNvPr id="58" name="Text Placeholder 3"/>
          <p:cNvSpPr txBox="1">
            <a:spLocks/>
          </p:cNvSpPr>
          <p:nvPr/>
        </p:nvSpPr>
        <p:spPr>
          <a:xfrm>
            <a:off x="139238" y="1221174"/>
            <a:ext cx="1918163" cy="3881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>
                <a:solidFill>
                  <a:srgbClr val="000000"/>
                </a:solidFill>
              </a:defRPr>
            </a:pPr>
            <a:r>
              <a:rPr lang="en-GB" sz="1800" b="1" dirty="0">
                <a:solidFill>
                  <a:srgbClr val="0070C0"/>
                </a:solidFill>
                <a:ea typeface="Futura Std Book"/>
                <a:cs typeface="Futura Std Book"/>
                <a:sym typeface="Futura Std Book"/>
              </a:rPr>
              <a:t>Core</a:t>
            </a:r>
          </a:p>
        </p:txBody>
      </p:sp>
      <p:sp>
        <p:nvSpPr>
          <p:cNvPr id="73" name="Text Placeholder 3"/>
          <p:cNvSpPr txBox="1">
            <a:spLocks/>
          </p:cNvSpPr>
          <p:nvPr/>
        </p:nvSpPr>
        <p:spPr>
          <a:xfrm>
            <a:off x="139238" y="1501533"/>
            <a:ext cx="1918163" cy="3881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>
                <a:solidFill>
                  <a:srgbClr val="000000"/>
                </a:solidFill>
              </a:defRPr>
            </a:pPr>
            <a:r>
              <a:rPr lang="en-GB" sz="1800" b="1" dirty="0">
                <a:solidFill>
                  <a:srgbClr val="0070C0"/>
                </a:solidFill>
                <a:ea typeface="Futura Std Book"/>
                <a:cs typeface="Futura Std Book"/>
                <a:sym typeface="Futura Std Book"/>
              </a:rPr>
              <a:t>Consortium</a:t>
            </a:r>
          </a:p>
        </p:txBody>
      </p:sp>
      <p:sp>
        <p:nvSpPr>
          <p:cNvPr id="74" name="Text Placeholder 3"/>
          <p:cNvSpPr txBox="1">
            <a:spLocks/>
          </p:cNvSpPr>
          <p:nvPr/>
        </p:nvSpPr>
        <p:spPr>
          <a:xfrm>
            <a:off x="139238" y="1781892"/>
            <a:ext cx="1918163" cy="3881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>
                <a:solidFill>
                  <a:srgbClr val="000000"/>
                </a:solidFill>
              </a:defRPr>
            </a:pPr>
            <a:r>
              <a:rPr lang="en-GB" sz="1800" b="1" dirty="0">
                <a:solidFill>
                  <a:srgbClr val="0070C0"/>
                </a:solidFill>
                <a:ea typeface="Futura Std Book"/>
                <a:cs typeface="Futura Std Book"/>
                <a:sym typeface="Futura Std Book"/>
              </a:rPr>
              <a:t>Tech/Clinical</a:t>
            </a:r>
          </a:p>
        </p:txBody>
      </p:sp>
      <p:sp>
        <p:nvSpPr>
          <p:cNvPr id="75" name="Text Placeholder 3"/>
          <p:cNvSpPr txBox="1">
            <a:spLocks/>
          </p:cNvSpPr>
          <p:nvPr/>
        </p:nvSpPr>
        <p:spPr>
          <a:xfrm>
            <a:off x="139238" y="2062250"/>
            <a:ext cx="1918163" cy="3881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>
                <a:solidFill>
                  <a:srgbClr val="000000"/>
                </a:solidFill>
              </a:defRPr>
            </a:pPr>
            <a:r>
              <a:rPr lang="en-GB" sz="1800" b="1" dirty="0">
                <a:solidFill>
                  <a:srgbClr val="0070C0"/>
                </a:solidFill>
                <a:ea typeface="Futura Std Book"/>
                <a:cs typeface="Futura Std Book"/>
                <a:sym typeface="Futura Std Book"/>
              </a:rPr>
              <a:t>Funding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7F05C-EEB5-5D45-B0D9-93526AA0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084" y="101992"/>
            <a:ext cx="6464064" cy="82534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n-lt"/>
              </a:rPr>
              <a:t>The Consortium, </a:t>
            </a:r>
            <a:r>
              <a:rPr lang="pl-PL" sz="2800" dirty="0">
                <a:latin typeface="+mn-lt"/>
              </a:rPr>
              <a:t>t</a:t>
            </a:r>
            <a:r>
              <a:rPr lang="en-GB" sz="2800" dirty="0">
                <a:latin typeface="+mn-lt"/>
              </a:rPr>
              <a:t>he Partnership</a:t>
            </a:r>
          </a:p>
        </p:txBody>
      </p:sp>
    </p:spTree>
    <p:extLst>
      <p:ext uri="{BB962C8B-B14F-4D97-AF65-F5344CB8AC3E}">
        <p14:creationId xmlns:p14="http://schemas.microsoft.com/office/powerpoint/2010/main" val="290223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  <p:to>
                                        <p:strVal val="1.25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  <p:to>
                                        <p:strVal val="1.25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  <p:to>
                                        <p:strVal val="1.25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  <p:to>
                                        <p:strVal val="1.25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6" grpId="0" animBg="1"/>
      <p:bldP spid="46" grpId="0"/>
      <p:bldP spid="48" grpId="0" animBg="1"/>
      <p:bldP spid="56" grpId="0" animBg="1"/>
      <p:bldP spid="58" grpId="0"/>
      <p:bldP spid="58" grpId="1"/>
      <p:bldP spid="73" grpId="0"/>
      <p:bldP spid="73" grpId="1"/>
      <p:bldP spid="74" grpId="0"/>
      <p:bldP spid="74" grpId="1"/>
      <p:bldP spid="74" grpId="2"/>
      <p:bldP spid="75" grpId="0"/>
      <p:bldP spid="7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rostokąt 80"/>
          <p:cNvSpPr/>
          <p:nvPr/>
        </p:nvSpPr>
        <p:spPr>
          <a:xfrm>
            <a:off x="905554" y="1708375"/>
            <a:ext cx="6637564" cy="2939143"/>
          </a:xfrm>
          <a:prstGeom prst="rect">
            <a:avLst/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" descr="C:\Users\gubala\Downloads\IRAP_ better value chain - simplified, Jan 2018 (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909" y="1692960"/>
            <a:ext cx="6557963" cy="29431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39"/>
          <p:cNvGrpSpPr/>
          <p:nvPr/>
        </p:nvGrpSpPr>
        <p:grpSpPr>
          <a:xfrm>
            <a:off x="56434" y="1259915"/>
            <a:ext cx="2226845" cy="1754326"/>
            <a:chOff x="427219" y="2055446"/>
            <a:chExt cx="2969126" cy="2339102"/>
          </a:xfrm>
        </p:grpSpPr>
        <p:sp>
          <p:nvSpPr>
            <p:cNvPr id="15" name="Rectangle 14"/>
            <p:cNvSpPr/>
            <p:nvPr/>
          </p:nvSpPr>
          <p:spPr>
            <a:xfrm>
              <a:off x="427219" y="2055446"/>
              <a:ext cx="2560911" cy="23391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Collaboration</a:t>
              </a:r>
              <a:r>
                <a:rPr lang="en-GB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GB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Modellers 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en-GB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Healthcare Professionals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sym typeface="Wingdings"/>
                </a:rPr>
                <a:t>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identify </a:t>
              </a:r>
              <a:r>
                <a:rPr lang="en-GB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 silico 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opportunities</a:t>
              </a:r>
              <a:endParaRPr lang="en-GB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V="1">
              <a:off x="1707675" y="4261756"/>
              <a:ext cx="610981" cy="13279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3"/>
            </p:cNvCxnSpPr>
            <p:nvPr/>
          </p:nvCxnSpPr>
          <p:spPr>
            <a:xfrm flipV="1">
              <a:off x="2988130" y="2955473"/>
              <a:ext cx="408215" cy="26952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5"/>
          <p:cNvGrpSpPr/>
          <p:nvPr/>
        </p:nvGrpSpPr>
        <p:grpSpPr>
          <a:xfrm>
            <a:off x="5601156" y="1244128"/>
            <a:ext cx="3282947" cy="1431715"/>
            <a:chOff x="7509939" y="932219"/>
            <a:chExt cx="4377262" cy="1908953"/>
          </a:xfrm>
        </p:grpSpPr>
        <p:sp>
          <p:nvSpPr>
            <p:cNvPr id="5" name="Rectangle 4"/>
            <p:cNvSpPr/>
            <p:nvPr/>
          </p:nvSpPr>
          <p:spPr>
            <a:xfrm>
              <a:off x="7509939" y="932219"/>
              <a:ext cx="4377262" cy="16004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Innovation</a:t>
              </a:r>
              <a:r>
                <a:rPr lang="en-GB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GB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New </a:t>
              </a:r>
              <a:r>
                <a:rPr lang="en-GB" b="1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 silico</a:t>
              </a:r>
              <a:r>
                <a:rPr lang="en-GB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solutions for</a:t>
              </a:r>
              <a:endParaRPr lang="pl-PL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diagnostics and therapy in daily healthcare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GB" dirty="0"/>
            </a:p>
          </p:txBody>
        </p: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 flipH="1">
              <a:off x="9691007" y="2532657"/>
              <a:ext cx="7564" cy="29218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2"/>
            </p:cNvCxnSpPr>
            <p:nvPr/>
          </p:nvCxnSpPr>
          <p:spPr>
            <a:xfrm flipH="1">
              <a:off x="8335736" y="2532657"/>
              <a:ext cx="1362834" cy="30851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1"/>
          <p:cNvGrpSpPr/>
          <p:nvPr/>
        </p:nvGrpSpPr>
        <p:grpSpPr>
          <a:xfrm>
            <a:off x="6177643" y="3745433"/>
            <a:ext cx="2935060" cy="1666808"/>
            <a:chOff x="8196543" y="2652563"/>
            <a:chExt cx="3913413" cy="2222410"/>
          </a:xfrm>
        </p:grpSpPr>
        <p:sp>
          <p:nvSpPr>
            <p:cNvPr id="31" name="Rectangle 30"/>
            <p:cNvSpPr/>
            <p:nvPr/>
          </p:nvSpPr>
          <p:spPr>
            <a:xfrm>
              <a:off x="9979882" y="3274534"/>
              <a:ext cx="2130074" cy="16004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Exploitation</a:t>
              </a:r>
              <a:r>
                <a:rPr lang="en-GB" dirty="0">
                  <a:solidFill>
                    <a:srgbClr val="FF0000"/>
                  </a:solidFill>
                </a:rPr>
                <a:t>:</a:t>
              </a:r>
              <a:r>
                <a:rPr lang="en-GB" dirty="0"/>
                <a:t> </a:t>
              </a:r>
              <a:r>
                <a:rPr lang="en-GB" b="1" dirty="0"/>
                <a:t>Regional biomed businesses</a:t>
              </a:r>
              <a:endParaRPr lang="en-GB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9533012" y="2687638"/>
              <a:ext cx="484164" cy="58689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8196543" y="2652563"/>
              <a:ext cx="1820633" cy="62197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4"/>
          <p:cNvGrpSpPr/>
          <p:nvPr/>
        </p:nvGrpSpPr>
        <p:grpSpPr>
          <a:xfrm>
            <a:off x="35579" y="3745433"/>
            <a:ext cx="2420629" cy="1927625"/>
            <a:chOff x="119852" y="4065816"/>
            <a:chExt cx="3227505" cy="2570167"/>
          </a:xfrm>
        </p:grpSpPr>
        <p:sp>
          <p:nvSpPr>
            <p:cNvPr id="41" name="Rectangle 40"/>
            <p:cNvSpPr/>
            <p:nvPr/>
          </p:nvSpPr>
          <p:spPr>
            <a:xfrm>
              <a:off x="119852" y="4666212"/>
              <a:ext cx="2786633" cy="19697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State-of-the-art: </a:t>
              </a:r>
              <a:r>
                <a:rPr lang="en-GB" b="1" dirty="0"/>
                <a:t>Advancement of algorithms, models and technologies</a:t>
              </a:r>
              <a:endParaRPr lang="en-GB" dirty="0"/>
            </a:p>
          </p:txBody>
        </p:sp>
        <p:cxnSp>
          <p:nvCxnSpPr>
            <p:cNvPr id="42" name="Straight Arrow Connector 41"/>
            <p:cNvCxnSpPr>
              <a:stCxn id="41" idx="0"/>
            </p:cNvCxnSpPr>
            <p:nvPr/>
          </p:nvCxnSpPr>
          <p:spPr>
            <a:xfrm flipV="1">
              <a:off x="1513169" y="4065816"/>
              <a:ext cx="1834188" cy="60039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52"/>
          <p:cNvGrpSpPr/>
          <p:nvPr/>
        </p:nvGrpSpPr>
        <p:grpSpPr>
          <a:xfrm>
            <a:off x="2271028" y="4647519"/>
            <a:ext cx="3906614" cy="1817980"/>
            <a:chOff x="4044045" y="5404758"/>
            <a:chExt cx="4535830" cy="2423972"/>
          </a:xfrm>
        </p:grpSpPr>
        <p:sp>
          <p:nvSpPr>
            <p:cNvPr id="47" name="Rectangle 46"/>
            <p:cNvSpPr/>
            <p:nvPr/>
          </p:nvSpPr>
          <p:spPr>
            <a:xfrm>
              <a:off x="4044045" y="5489630"/>
              <a:ext cx="4286997" cy="23391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225"/>
                </a:spcBef>
                <a:spcAft>
                  <a:spcPts val="225"/>
                </a:spcAft>
              </a:pPr>
              <a:r>
                <a:rPr lang="en-GB" dirty="0"/>
                <a:t>Education:</a:t>
              </a:r>
              <a:r>
                <a:rPr lang="en-GB" b="1" dirty="0"/>
                <a:t> knowledge transfer in health data analytics, modelling, HPC</a:t>
              </a:r>
              <a:r>
                <a:rPr lang="pl-PL" sz="825" dirty="0"/>
                <a:t/>
              </a:r>
              <a:br>
                <a:rPr lang="pl-PL" sz="825" dirty="0"/>
              </a:br>
              <a:r>
                <a:rPr lang="en-GB" dirty="0"/>
                <a:t>Foster: </a:t>
              </a:r>
              <a:r>
                <a:rPr lang="en-GB" b="1" dirty="0"/>
                <a:t>young Entrepreneurs </a:t>
              </a:r>
              <a:r>
                <a:rPr lang="en-GB" b="1" dirty="0">
                  <a:sym typeface="Wingdings"/>
                </a:rPr>
                <a:t></a:t>
              </a:r>
              <a:r>
                <a:rPr lang="en-GB" b="1" dirty="0"/>
                <a:t> technical/commercial/financial skills</a:t>
              </a:r>
            </a:p>
          </p:txBody>
        </p:sp>
        <p:cxnSp>
          <p:nvCxnSpPr>
            <p:cNvPr id="48" name="Straight Arrow Connector 47"/>
            <p:cNvCxnSpPr>
              <a:cxnSpLocks/>
              <a:stCxn id="47" idx="3"/>
            </p:cNvCxnSpPr>
            <p:nvPr/>
          </p:nvCxnSpPr>
          <p:spPr>
            <a:xfrm flipV="1">
              <a:off x="8331042" y="5404758"/>
              <a:ext cx="248833" cy="1254422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DE198E34-355B-4C6F-B593-D70C350A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114848"/>
            <a:ext cx="5602900" cy="813389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Towards </a:t>
            </a:r>
            <a:r>
              <a:rPr lang="pl-PL" dirty="0">
                <a:latin typeface="+mn-lt"/>
              </a:rPr>
              <a:t>a </a:t>
            </a:r>
            <a:r>
              <a:rPr lang="en-US" dirty="0" err="1">
                <a:latin typeface="+mn-lt"/>
              </a:rPr>
              <a:t>s</a:t>
            </a:r>
            <a:r>
              <a:rPr lang="pl-PL" dirty="0" err="1">
                <a:latin typeface="+mn-lt"/>
              </a:rPr>
              <a:t>uccessful</a:t>
            </a:r>
            <a:r>
              <a:rPr lang="pl-PL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s</a:t>
            </a:r>
            <a:r>
              <a:rPr lang="pl-PL" dirty="0" err="1">
                <a:latin typeface="+mn-lt"/>
              </a:rPr>
              <a:t>ustainable</a:t>
            </a:r>
            <a:r>
              <a:rPr lang="pl-PL" dirty="0">
                <a:latin typeface="+mn-lt"/>
              </a:rPr>
              <a:t> C</a:t>
            </a:r>
            <a:r>
              <a:rPr lang="en-US" dirty="0" err="1">
                <a:latin typeface="+mn-lt"/>
              </a:rPr>
              <a:t>oE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725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ight Arrow 50">
            <a:extLst>
              <a:ext uri="{FF2B5EF4-FFF2-40B4-BE49-F238E27FC236}">
                <a16:creationId xmlns:a16="http://schemas.microsoft.com/office/drawing/2014/main" xmlns="" id="{085CB96C-5C74-7D40-8010-FD5FDE695DA9}"/>
              </a:ext>
            </a:extLst>
          </p:cNvPr>
          <p:cNvSpPr/>
          <p:nvPr/>
        </p:nvSpPr>
        <p:spPr>
          <a:xfrm>
            <a:off x="1536274" y="3010018"/>
            <a:ext cx="2303537" cy="2518975"/>
          </a:xfrm>
          <a:prstGeom prst="rightArrow">
            <a:avLst>
              <a:gd name="adj1" fmla="val 70419"/>
              <a:gd name="adj2" fmla="val 2312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2" name="Group 31">
            <a:extLst>
              <a:ext uri="{FF2B5EF4-FFF2-40B4-BE49-F238E27FC236}">
                <a16:creationId xmlns:a16="http://schemas.microsoft.com/office/drawing/2014/main" xmlns="" id="{E3C397E9-9A1A-5940-9D78-2C3EF47F2C7A}"/>
              </a:ext>
            </a:extLst>
          </p:cNvPr>
          <p:cNvGrpSpPr/>
          <p:nvPr/>
        </p:nvGrpSpPr>
        <p:grpSpPr>
          <a:xfrm>
            <a:off x="3840496" y="3132910"/>
            <a:ext cx="2737607" cy="2359074"/>
            <a:chOff x="5120662" y="3277037"/>
            <a:chExt cx="3650142" cy="3145432"/>
          </a:xfrm>
        </p:grpSpPr>
        <p:sp>
          <p:nvSpPr>
            <p:cNvPr id="15" name="Elipsa 5"/>
            <p:cNvSpPr/>
            <p:nvPr/>
          </p:nvSpPr>
          <p:spPr>
            <a:xfrm>
              <a:off x="5120662" y="3277037"/>
              <a:ext cx="3650142" cy="31454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accent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1807" y="3663870"/>
              <a:ext cx="1077297" cy="554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/>
                <a:t>Healthcare Informatics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334510" y="4250036"/>
              <a:ext cx="1077297" cy="554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/>
                <a:t>Data</a:t>
              </a:r>
            </a:p>
            <a:p>
              <a:pPr algn="ctr"/>
              <a:r>
                <a:rPr lang="en-GB" sz="800"/>
                <a:t>Science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334509" y="4929660"/>
              <a:ext cx="1077297" cy="554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/>
                <a:t>Algorithmic decision science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469076" y="4929660"/>
              <a:ext cx="1077297" cy="554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/>
                <a:t>In silico</a:t>
              </a:r>
              <a:r>
                <a:rPr lang="en-GB" sz="800"/>
                <a:t> techniques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469077" y="4255648"/>
              <a:ext cx="1077297" cy="554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/>
                <a:t>Modelling and Simulation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411807" y="5548528"/>
              <a:ext cx="1077297" cy="554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/>
                <a:t>Computer Science and HPC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50016" y="4536606"/>
              <a:ext cx="117231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1"/>
                  </a:solidFill>
                </a:rPr>
                <a:t>The</a:t>
              </a:r>
            </a:p>
            <a:p>
              <a:pPr algn="ctr"/>
              <a:r>
                <a:rPr lang="en-GB" sz="1200" dirty="0">
                  <a:solidFill>
                    <a:schemeClr val="accent1"/>
                  </a:solidFill>
                </a:rPr>
                <a:t>Centre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9242CB9-2512-EA40-9DFD-9E559421B951}"/>
              </a:ext>
            </a:extLst>
          </p:cNvPr>
          <p:cNvGrpSpPr/>
          <p:nvPr/>
        </p:nvGrpSpPr>
        <p:grpSpPr>
          <a:xfrm>
            <a:off x="1679093" y="3177461"/>
            <a:ext cx="1578032" cy="2136405"/>
            <a:chOff x="2545592" y="3225029"/>
            <a:chExt cx="2104042" cy="2848540"/>
          </a:xfrm>
        </p:grpSpPr>
        <p:sp>
          <p:nvSpPr>
            <p:cNvPr id="40" name="Prostokąt 11">
              <a:extLst>
                <a:ext uri="{FF2B5EF4-FFF2-40B4-BE49-F238E27FC236}">
                  <a16:creationId xmlns:a16="http://schemas.microsoft.com/office/drawing/2014/main" xmlns="" id="{88C8D26C-6168-E34F-A8CA-16DA46DECCFD}"/>
                </a:ext>
              </a:extLst>
            </p:cNvPr>
            <p:cNvSpPr/>
            <p:nvPr/>
          </p:nvSpPr>
          <p:spPr>
            <a:xfrm>
              <a:off x="2553143" y="3263027"/>
              <a:ext cx="2006158" cy="28105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2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41" name="Picture 2" descr="C:\Users\Nuanda\Documents\logo.png">
              <a:extLst>
                <a:ext uri="{FF2B5EF4-FFF2-40B4-BE49-F238E27FC236}">
                  <a16:creationId xmlns:a16="http://schemas.microsoft.com/office/drawing/2014/main" xmlns="" id="{1D9B9D0F-2375-5146-979A-5B34387E6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4868" y="3225029"/>
              <a:ext cx="1483324" cy="69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Prostokąt 15">
              <a:extLst>
                <a:ext uri="{FF2B5EF4-FFF2-40B4-BE49-F238E27FC236}">
                  <a16:creationId xmlns:a16="http://schemas.microsoft.com/office/drawing/2014/main" xmlns="" id="{8A0B5B40-DCB0-4243-9BDA-8D73414F3B08}"/>
                </a:ext>
              </a:extLst>
            </p:cNvPr>
            <p:cNvSpPr/>
            <p:nvPr/>
          </p:nvSpPr>
          <p:spPr>
            <a:xfrm>
              <a:off x="2545592" y="3812293"/>
              <a:ext cx="2104042" cy="2092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/>
                <a:t>Recruitment of Life Science and IT research and management staff</a:t>
              </a:r>
            </a:p>
            <a:p>
              <a:pPr algn="ctr"/>
              <a:r>
                <a:rPr lang="en-GB" sz="1200" dirty="0"/>
                <a:t>Track record (2017):</a:t>
              </a:r>
              <a:r>
                <a:rPr lang="pl-PL" sz="1200" dirty="0"/>
                <a:t/>
              </a:r>
              <a:br>
                <a:rPr lang="pl-PL" sz="1200" dirty="0"/>
              </a:br>
              <a:r>
                <a:rPr lang="en-GB" sz="1200" b="1" dirty="0">
                  <a:solidFill>
                    <a:srgbClr val="FF0000"/>
                  </a:solidFill>
                </a:rPr>
                <a:t>8 international CSOs/lab leaders recruited</a:t>
              </a:r>
            </a:p>
          </p:txBody>
        </p:sp>
      </p:grpSp>
      <p:grpSp>
        <p:nvGrpSpPr>
          <p:cNvPr id="5" name="Group 2">
            <a:extLst>
              <a:ext uri="{FF2B5EF4-FFF2-40B4-BE49-F238E27FC236}">
                <a16:creationId xmlns:a16="http://schemas.microsoft.com/office/drawing/2014/main" xmlns="" id="{416147D0-DFBB-BF44-8D0F-2BB0C53BE1A8}"/>
              </a:ext>
            </a:extLst>
          </p:cNvPr>
          <p:cNvGrpSpPr/>
          <p:nvPr/>
        </p:nvGrpSpPr>
        <p:grpSpPr>
          <a:xfrm>
            <a:off x="1588554" y="1124744"/>
            <a:ext cx="7392559" cy="1658280"/>
            <a:chOff x="726895" y="-414545"/>
            <a:chExt cx="9856745" cy="2211040"/>
          </a:xfrm>
        </p:grpSpPr>
        <p:sp>
          <p:nvSpPr>
            <p:cNvPr id="4" name="Prostokąt 11"/>
            <p:cNvSpPr/>
            <p:nvPr/>
          </p:nvSpPr>
          <p:spPr>
            <a:xfrm>
              <a:off x="726895" y="-414545"/>
              <a:ext cx="9856745" cy="22110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International committees and management : </a:t>
              </a:r>
              <a:r>
                <a:rPr lang="en-GB" sz="1200" dirty="0">
                  <a:solidFill>
                    <a:schemeClr val="accent2">
                      <a:lumMod val="50000"/>
                    </a:schemeClr>
                  </a:solidFill>
                </a:rPr>
                <a:t>excellence in talent acquisition</a:t>
              </a:r>
            </a:p>
          </p:txBody>
        </p:sp>
        <p:sp>
          <p:nvSpPr>
            <p:cNvPr id="43" name="Prostokąt 11">
              <a:extLst>
                <a:ext uri="{FF2B5EF4-FFF2-40B4-BE49-F238E27FC236}">
                  <a16:creationId xmlns:a16="http://schemas.microsoft.com/office/drawing/2014/main" xmlns="" id="{6035B753-64FE-EB49-B99F-A104B3ACE4EF}"/>
                </a:ext>
              </a:extLst>
            </p:cNvPr>
            <p:cNvSpPr/>
            <p:nvPr/>
          </p:nvSpPr>
          <p:spPr>
            <a:xfrm>
              <a:off x="894823" y="1008231"/>
              <a:ext cx="5314198" cy="6546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Search Committee: </a:t>
              </a:r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</a:rPr>
                <a:t>6 members (UK, DE, PL)</a:t>
              </a:r>
            </a:p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</a:rPr>
                <a:t>Access to </a:t>
              </a:r>
              <a:r>
                <a:rPr lang="en-GB" sz="1200" b="1" dirty="0">
                  <a:solidFill>
                    <a:srgbClr val="FF0000"/>
                  </a:solidFill>
                </a:rPr>
                <a:t>quality candidates</a:t>
              </a:r>
            </a:p>
          </p:txBody>
        </p:sp>
        <p:sp>
          <p:nvSpPr>
            <p:cNvPr id="45" name="Prostokąt 11">
              <a:extLst>
                <a:ext uri="{FF2B5EF4-FFF2-40B4-BE49-F238E27FC236}">
                  <a16:creationId xmlns:a16="http://schemas.microsoft.com/office/drawing/2014/main" xmlns="" id="{85D5F763-5A17-074E-9583-E3C09E7BF21D}"/>
                </a:ext>
              </a:extLst>
            </p:cNvPr>
            <p:cNvSpPr/>
            <p:nvPr/>
          </p:nvSpPr>
          <p:spPr>
            <a:xfrm>
              <a:off x="6344250" y="1002507"/>
              <a:ext cx="4056537" cy="6604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200" b="1" dirty="0">
                  <a:solidFill>
                    <a:schemeClr val="accent1">
                      <a:lumMod val="50000"/>
                    </a:schemeClr>
                  </a:solidFill>
                </a:rPr>
                <a:t>Centre’s Management : </a:t>
              </a:r>
              <a:r>
                <a:rPr lang="en-GB" sz="1200" dirty="0">
                  <a:solidFill>
                    <a:schemeClr val="tx1"/>
                  </a:solidFill>
                </a:rPr>
                <a:t>Led by </a:t>
              </a:r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</a:rPr>
                <a:t>Scientific Affairs Director </a:t>
              </a:r>
              <a:r>
                <a:rPr lang="en-GB" sz="1200" b="1" dirty="0">
                  <a:solidFill>
                    <a:srgbClr val="FF0000"/>
                  </a:solidFill>
                </a:rPr>
                <a:t>Marian </a:t>
              </a:r>
              <a:r>
                <a:rPr lang="en-GB" sz="1200" b="1" dirty="0" err="1">
                  <a:solidFill>
                    <a:srgbClr val="FF0000"/>
                  </a:solidFill>
                </a:rPr>
                <a:t>Bubak</a:t>
              </a:r>
              <a:endParaRPr lang="en-GB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7" name="Prostokąt 11">
              <a:extLst>
                <a:ext uri="{FF2B5EF4-FFF2-40B4-BE49-F238E27FC236}">
                  <a16:creationId xmlns:a16="http://schemas.microsoft.com/office/drawing/2014/main" xmlns="" id="{46749066-06A7-8D45-B5A9-D3C6DE823BE9}"/>
                </a:ext>
              </a:extLst>
            </p:cNvPr>
            <p:cNvSpPr/>
            <p:nvPr/>
          </p:nvSpPr>
          <p:spPr>
            <a:xfrm>
              <a:off x="6344250" y="-10688"/>
              <a:ext cx="4056537" cy="8826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Foundation Council</a:t>
              </a:r>
            </a:p>
            <a:p>
              <a:pPr algn="ctr"/>
              <a:r>
                <a:rPr lang="en-GB" sz="1200" b="1" dirty="0">
                  <a:solidFill>
                    <a:schemeClr val="accent1"/>
                  </a:solidFill>
                </a:rPr>
                <a:t>5 reps of Teaming partners (UK, DE, PL) </a:t>
              </a:r>
            </a:p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</a:rPr>
                <a:t>Concludes employment contracts</a:t>
              </a:r>
            </a:p>
          </p:txBody>
        </p:sp>
        <p:sp>
          <p:nvSpPr>
            <p:cNvPr id="48" name="Prostokąt 11">
              <a:extLst>
                <a:ext uri="{FF2B5EF4-FFF2-40B4-BE49-F238E27FC236}">
                  <a16:creationId xmlns:a16="http://schemas.microsoft.com/office/drawing/2014/main" xmlns="" id="{13250F7E-F4C2-0D4A-977C-F9794A6A980A}"/>
                </a:ext>
              </a:extLst>
            </p:cNvPr>
            <p:cNvSpPr/>
            <p:nvPr/>
          </p:nvSpPr>
          <p:spPr>
            <a:xfrm>
              <a:off x="894823" y="-14116"/>
              <a:ext cx="5314197" cy="8895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Int. Scientific Committee : </a:t>
              </a:r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</a:rPr>
                <a:t>Chaired by </a:t>
              </a:r>
              <a:r>
                <a:rPr lang="en-GB" sz="1200" b="1" dirty="0">
                  <a:solidFill>
                    <a:srgbClr val="FF0000"/>
                  </a:solidFill>
                </a:rPr>
                <a:t>Marco </a:t>
              </a:r>
              <a:r>
                <a:rPr lang="en-GB" sz="1200" b="1" dirty="0" err="1">
                  <a:solidFill>
                    <a:srgbClr val="FF0000"/>
                  </a:solidFill>
                </a:rPr>
                <a:t>Viceconti</a:t>
              </a:r>
              <a:endParaRPr lang="en-GB" sz="1200" b="1" dirty="0">
                <a:solidFill>
                  <a:srgbClr val="FF0000"/>
                </a:solidFill>
              </a:endParaRPr>
            </a:p>
            <a:p>
              <a:pPr algn="ctr"/>
              <a:r>
                <a:rPr lang="en-GB" sz="1200" b="1" dirty="0">
                  <a:solidFill>
                    <a:schemeClr val="accent1"/>
                  </a:solidFill>
                </a:rPr>
                <a:t>13 members (UK, IT, DE, NL, US, PL)</a:t>
              </a:r>
            </a:p>
            <a:p>
              <a:pPr algn="ctr"/>
              <a:r>
                <a:rPr lang="en-GB" sz="1200" dirty="0">
                  <a:solidFill>
                    <a:schemeClr val="bg2">
                      <a:lumMod val="25000"/>
                    </a:schemeClr>
                  </a:solidFill>
                </a:rPr>
                <a:t>Selects top candidates</a:t>
              </a:r>
            </a:p>
          </p:txBody>
        </p:sp>
      </p:grpSp>
      <p:sp>
        <p:nvSpPr>
          <p:cNvPr id="35" name="Right Arrow 34"/>
          <p:cNvSpPr/>
          <p:nvPr/>
        </p:nvSpPr>
        <p:spPr>
          <a:xfrm flipV="1">
            <a:off x="6461028" y="4086295"/>
            <a:ext cx="462142" cy="439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10" name="Group 29">
            <a:extLst>
              <a:ext uri="{FF2B5EF4-FFF2-40B4-BE49-F238E27FC236}">
                <a16:creationId xmlns:a16="http://schemas.microsoft.com/office/drawing/2014/main" xmlns="" id="{5F086DB6-119A-B64A-9054-9DCC98F80BF0}"/>
              </a:ext>
            </a:extLst>
          </p:cNvPr>
          <p:cNvGrpSpPr/>
          <p:nvPr/>
        </p:nvGrpSpPr>
        <p:grpSpPr>
          <a:xfrm>
            <a:off x="-133103" y="1126058"/>
            <a:ext cx="1666251" cy="4544552"/>
            <a:chOff x="-177470" y="724067"/>
            <a:chExt cx="2221668" cy="6059402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-1948026" y="2791245"/>
              <a:ext cx="6059402" cy="19250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anchor="b"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Network</a:t>
              </a:r>
            </a:p>
          </p:txBody>
        </p:sp>
        <p:pic>
          <p:nvPicPr>
            <p:cNvPr id="8" name="Picture 6" descr="Znalezione obrazy dla zapytania fundacja relig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009" y="5880098"/>
              <a:ext cx="777988" cy="777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6" descr="Podobny obraz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149" y="2019300"/>
              <a:ext cx="824290" cy="824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Podobny obraz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69" y="5090159"/>
              <a:ext cx="1183571" cy="5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E:\logo-su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27066" y="4527155"/>
              <a:ext cx="1242683" cy="526561"/>
            </a:xfrm>
            <a:prstGeom prst="rect">
              <a:avLst/>
            </a:prstGeom>
            <a:noFill/>
          </p:spPr>
        </p:pic>
        <p:pic>
          <p:nvPicPr>
            <p:cNvPr id="6" name="Obraz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41" y="4044367"/>
              <a:ext cx="1320094" cy="374644"/>
            </a:xfrm>
            <a:prstGeom prst="rect">
              <a:avLst/>
            </a:prstGeom>
          </p:spPr>
        </p:pic>
        <p:pic>
          <p:nvPicPr>
            <p:cNvPr id="7" name="Obraz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24" y="2823123"/>
              <a:ext cx="1028084" cy="513606"/>
            </a:xfrm>
            <a:prstGeom prst="rect">
              <a:avLst/>
            </a:prstGeom>
          </p:spPr>
        </p:pic>
        <p:pic>
          <p:nvPicPr>
            <p:cNvPr id="9" name="Picture 16" descr="Podobny obraz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46" y="3463676"/>
              <a:ext cx="1221852" cy="355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9"/>
            <p:cNvGrpSpPr/>
            <p:nvPr/>
          </p:nvGrpSpPr>
          <p:grpSpPr>
            <a:xfrm>
              <a:off x="236455" y="897396"/>
              <a:ext cx="945480" cy="598736"/>
              <a:chOff x="6057274" y="2890724"/>
              <a:chExt cx="1985738" cy="1257493"/>
            </a:xfrm>
          </p:grpSpPr>
          <p:pic>
            <p:nvPicPr>
              <p:cNvPr id="11" name="Picture 18" descr="Znalezione obrazy dla zapytania insigneo logo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4007" y="3786838"/>
                <a:ext cx="1862777" cy="3613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4" descr="Podobny obraz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57274" y="2890724"/>
                <a:ext cx="1985738" cy="851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26" descr="Podobny obraz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7470" y="1364242"/>
              <a:ext cx="1630404" cy="1152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Group 51">
              <a:extLst>
                <a:ext uri="{FF2B5EF4-FFF2-40B4-BE49-F238E27FC236}">
                  <a16:creationId xmlns:a16="http://schemas.microsoft.com/office/drawing/2014/main" xmlns="" id="{0F85B312-5CBE-DA4B-A8FB-F6F8750178CA}"/>
                </a:ext>
              </a:extLst>
            </p:cNvPr>
            <p:cNvGrpSpPr/>
            <p:nvPr/>
          </p:nvGrpSpPr>
          <p:grpSpPr>
            <a:xfrm>
              <a:off x="1333822" y="5420593"/>
              <a:ext cx="492653" cy="769863"/>
              <a:chOff x="1735638" y="5722802"/>
              <a:chExt cx="582250" cy="90987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xmlns="" id="{264BB2B9-DFB1-864A-9862-B10DD163B44C}"/>
                  </a:ext>
                </a:extLst>
              </p:cNvPr>
              <p:cNvSpPr/>
              <p:nvPr/>
            </p:nvSpPr>
            <p:spPr>
              <a:xfrm>
                <a:off x="1735638" y="6084849"/>
                <a:ext cx="582250" cy="54782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xmlns="" id="{A460D195-C239-F046-A226-14EB68389B50}"/>
                  </a:ext>
                </a:extLst>
              </p:cNvPr>
              <p:cNvSpPr/>
              <p:nvPr/>
            </p:nvSpPr>
            <p:spPr>
              <a:xfrm>
                <a:off x="1787445" y="5722802"/>
                <a:ext cx="478636" cy="4786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8" name="Group 54">
              <a:extLst>
                <a:ext uri="{FF2B5EF4-FFF2-40B4-BE49-F238E27FC236}">
                  <a16:creationId xmlns:a16="http://schemas.microsoft.com/office/drawing/2014/main" xmlns="" id="{246FDEF7-504F-724D-B9BB-AF3AA8156D8A}"/>
                </a:ext>
              </a:extLst>
            </p:cNvPr>
            <p:cNvGrpSpPr/>
            <p:nvPr/>
          </p:nvGrpSpPr>
          <p:grpSpPr>
            <a:xfrm>
              <a:off x="1190947" y="5582518"/>
              <a:ext cx="492653" cy="769863"/>
              <a:chOff x="1735638" y="5722802"/>
              <a:chExt cx="582250" cy="90987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xmlns="" id="{776DAF59-B628-A14E-9968-CB97DB6282A3}"/>
                  </a:ext>
                </a:extLst>
              </p:cNvPr>
              <p:cNvSpPr/>
              <p:nvPr/>
            </p:nvSpPr>
            <p:spPr>
              <a:xfrm>
                <a:off x="1735638" y="6084849"/>
                <a:ext cx="582250" cy="54782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816629C1-3ADC-CA44-ADD9-27001C7727BE}"/>
                  </a:ext>
                </a:extLst>
              </p:cNvPr>
              <p:cNvSpPr/>
              <p:nvPr/>
            </p:nvSpPr>
            <p:spPr>
              <a:xfrm>
                <a:off x="1787445" y="5722802"/>
                <a:ext cx="478636" cy="4786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9" name="Group 63">
              <a:extLst>
                <a:ext uri="{FF2B5EF4-FFF2-40B4-BE49-F238E27FC236}">
                  <a16:creationId xmlns:a16="http://schemas.microsoft.com/office/drawing/2014/main" xmlns="" id="{027B4E26-6082-F64E-B69D-0A3C8490AF19}"/>
                </a:ext>
              </a:extLst>
            </p:cNvPr>
            <p:cNvGrpSpPr/>
            <p:nvPr/>
          </p:nvGrpSpPr>
          <p:grpSpPr>
            <a:xfrm>
              <a:off x="1282099" y="1410565"/>
              <a:ext cx="492653" cy="769863"/>
              <a:chOff x="1735638" y="5722802"/>
              <a:chExt cx="582250" cy="90987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F8B5D78A-5650-C14E-A297-BE9ACF702070}"/>
                  </a:ext>
                </a:extLst>
              </p:cNvPr>
              <p:cNvSpPr/>
              <p:nvPr/>
            </p:nvSpPr>
            <p:spPr>
              <a:xfrm>
                <a:off x="1735638" y="6084849"/>
                <a:ext cx="582250" cy="54782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xmlns="" id="{2ECA68C3-7DF3-CA47-BF51-576C8C5A7710}"/>
                  </a:ext>
                </a:extLst>
              </p:cNvPr>
              <p:cNvSpPr/>
              <p:nvPr/>
            </p:nvSpPr>
            <p:spPr>
              <a:xfrm>
                <a:off x="1787445" y="5722802"/>
                <a:ext cx="478636" cy="47863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20" name="Group 75">
              <a:extLst>
                <a:ext uri="{FF2B5EF4-FFF2-40B4-BE49-F238E27FC236}">
                  <a16:creationId xmlns:a16="http://schemas.microsoft.com/office/drawing/2014/main" xmlns="" id="{BC4E4E34-BDFD-7E47-9415-16FE08FF15EE}"/>
                </a:ext>
              </a:extLst>
            </p:cNvPr>
            <p:cNvGrpSpPr/>
            <p:nvPr/>
          </p:nvGrpSpPr>
          <p:grpSpPr>
            <a:xfrm>
              <a:off x="1343347" y="5734918"/>
              <a:ext cx="492653" cy="769863"/>
              <a:chOff x="1735638" y="5722802"/>
              <a:chExt cx="582250" cy="909875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xmlns="" id="{C295EF83-16D4-1347-877F-EEDC4586ABF9}"/>
                  </a:ext>
                </a:extLst>
              </p:cNvPr>
              <p:cNvSpPr/>
              <p:nvPr/>
            </p:nvSpPr>
            <p:spPr>
              <a:xfrm>
                <a:off x="1735638" y="6084849"/>
                <a:ext cx="582250" cy="54782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AAB4162C-CE68-894E-8EFA-BBE786AFE8AC}"/>
                  </a:ext>
                </a:extLst>
              </p:cNvPr>
              <p:cNvSpPr/>
              <p:nvPr/>
            </p:nvSpPr>
            <p:spPr>
              <a:xfrm>
                <a:off x="1787445" y="5722802"/>
                <a:ext cx="478636" cy="4786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22" name="Group 78">
              <a:extLst>
                <a:ext uri="{FF2B5EF4-FFF2-40B4-BE49-F238E27FC236}">
                  <a16:creationId xmlns:a16="http://schemas.microsoft.com/office/drawing/2014/main" xmlns="" id="{15824191-018A-E74D-9803-8EAC748CA0A3}"/>
                </a:ext>
              </a:extLst>
            </p:cNvPr>
            <p:cNvGrpSpPr/>
            <p:nvPr/>
          </p:nvGrpSpPr>
          <p:grpSpPr>
            <a:xfrm>
              <a:off x="1495747" y="5887318"/>
              <a:ext cx="492653" cy="769863"/>
              <a:chOff x="1735638" y="5722802"/>
              <a:chExt cx="582250" cy="909875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xmlns="" id="{BC37057D-390C-8C4F-ACCD-39D99D054372}"/>
                  </a:ext>
                </a:extLst>
              </p:cNvPr>
              <p:cNvSpPr/>
              <p:nvPr/>
            </p:nvSpPr>
            <p:spPr>
              <a:xfrm>
                <a:off x="1735638" y="6084849"/>
                <a:ext cx="582250" cy="54782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xmlns="" id="{52504481-5F1E-B74C-A7F7-5A93B23D0626}"/>
                  </a:ext>
                </a:extLst>
              </p:cNvPr>
              <p:cNvSpPr/>
              <p:nvPr/>
            </p:nvSpPr>
            <p:spPr>
              <a:xfrm>
                <a:off x="1787445" y="5722802"/>
                <a:ext cx="478636" cy="4786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30" name="Group 81">
              <a:extLst>
                <a:ext uri="{FF2B5EF4-FFF2-40B4-BE49-F238E27FC236}">
                  <a16:creationId xmlns:a16="http://schemas.microsoft.com/office/drawing/2014/main" xmlns="" id="{B4956E64-4ED4-6545-AA9A-E6D5B2BBB367}"/>
                </a:ext>
              </a:extLst>
            </p:cNvPr>
            <p:cNvGrpSpPr/>
            <p:nvPr/>
          </p:nvGrpSpPr>
          <p:grpSpPr>
            <a:xfrm>
              <a:off x="1434499" y="1562965"/>
              <a:ext cx="492653" cy="769863"/>
              <a:chOff x="1735638" y="5722802"/>
              <a:chExt cx="582250" cy="90987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xmlns="" id="{A7CA6850-F5CC-0547-B427-E76E2114F397}"/>
                  </a:ext>
                </a:extLst>
              </p:cNvPr>
              <p:cNvSpPr/>
              <p:nvPr/>
            </p:nvSpPr>
            <p:spPr>
              <a:xfrm>
                <a:off x="1735638" y="6084849"/>
                <a:ext cx="582250" cy="54782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xmlns="" id="{C0409359-EB3A-0B41-A77E-0815B4C54423}"/>
                  </a:ext>
                </a:extLst>
              </p:cNvPr>
              <p:cNvSpPr/>
              <p:nvPr/>
            </p:nvSpPr>
            <p:spPr>
              <a:xfrm>
                <a:off x="1787445" y="5722802"/>
                <a:ext cx="478636" cy="47863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5B117347-DBCD-F44D-9FE5-1FE4BD86417A}"/>
              </a:ext>
            </a:extLst>
          </p:cNvPr>
          <p:cNvSpPr/>
          <p:nvPr/>
        </p:nvSpPr>
        <p:spPr>
          <a:xfrm>
            <a:off x="1038378" y="2781413"/>
            <a:ext cx="57954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Top international candidates for the Directorship, and Laboratory Leaders</a:t>
            </a:r>
            <a:endParaRPr lang="en-GB" sz="1200" b="1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C49DA86-45EF-5344-AE2A-91DC88166F31}"/>
              </a:ext>
            </a:extLst>
          </p:cNvPr>
          <p:cNvSpPr/>
          <p:nvPr/>
        </p:nvSpPr>
        <p:spPr>
          <a:xfrm>
            <a:off x="949569" y="5470413"/>
            <a:ext cx="69838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Access to local and international Candidates for Middle and Junior Researcher positions</a:t>
            </a:r>
          </a:p>
        </p:txBody>
      </p:sp>
      <p:grpSp>
        <p:nvGrpSpPr>
          <p:cNvPr id="7168" name="Grupa 60"/>
          <p:cNvGrpSpPr/>
          <p:nvPr/>
        </p:nvGrpSpPr>
        <p:grpSpPr>
          <a:xfrm>
            <a:off x="6840033" y="3515254"/>
            <a:ext cx="2103943" cy="1430379"/>
            <a:chOff x="9120043" y="3786825"/>
            <a:chExt cx="2805257" cy="1907171"/>
          </a:xfrm>
        </p:grpSpPr>
        <p:sp>
          <p:nvSpPr>
            <p:cNvPr id="37" name="Rectangle 36"/>
            <p:cNvSpPr/>
            <p:nvPr/>
          </p:nvSpPr>
          <p:spPr>
            <a:xfrm>
              <a:off x="9120043" y="3786825"/>
              <a:ext cx="2805257" cy="1876241"/>
            </a:xfrm>
            <a:prstGeom prst="rect">
              <a:avLst/>
            </a:prstGeom>
            <a:solidFill>
              <a:srgbClr val="EEECE1"/>
            </a:solidFill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200" b="1" dirty="0">
                  <a:latin typeface="Calibri" panose="020F0502020204030204" pitchFamily="34" charset="0"/>
                  <a:cs typeface="Times New Roman" panose="02020603050405020304" pitchFamily="18" charset="0"/>
                </a:rPr>
                <a:t>Key Performance Indicators</a:t>
              </a:r>
            </a:p>
            <a:p>
              <a:pPr>
                <a:lnSpc>
                  <a:spcPct val="120000"/>
                </a:lnSpc>
                <a:tabLst>
                  <a:tab pos="1343025" algn="l"/>
                </a:tabLst>
              </a:pPr>
              <a:r>
                <a:rPr lang="en-GB" sz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KPI-1</a:t>
              </a:r>
              <a:r>
                <a:rPr lang="en-GB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Research groups</a:t>
              </a:r>
            </a:p>
            <a:p>
              <a:pPr>
                <a:lnSpc>
                  <a:spcPct val="120000"/>
                </a:lnSpc>
                <a:tabLst>
                  <a:tab pos="1343025" algn="l"/>
                </a:tabLst>
              </a:pPr>
              <a:r>
                <a:rPr lang="en-GB" sz="12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KPI-4 </a:t>
              </a:r>
              <a:r>
                <a:rPr lang="en-GB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R&amp;D personnel</a:t>
              </a:r>
            </a:p>
            <a:p>
              <a:pPr>
                <a:lnSpc>
                  <a:spcPct val="120000"/>
                </a:lnSpc>
                <a:tabLst>
                  <a:tab pos="1343025" algn="l"/>
                </a:tabLst>
              </a:pPr>
              <a:r>
                <a:rPr lang="en-GB" sz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KPI-5 </a:t>
              </a:r>
              <a:r>
                <a: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New scientists</a:t>
              </a:r>
            </a:p>
            <a:p>
              <a:pPr>
                <a:lnSpc>
                  <a:spcPct val="120000"/>
                </a:lnSpc>
                <a:tabLst>
                  <a:tab pos="1343025" algn="l"/>
                </a:tabLst>
              </a:pPr>
              <a:r>
                <a:rPr lang="en-GB" sz="12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KPI-6 </a:t>
              </a:r>
              <a:r>
                <a:rPr lang="en-GB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Foreign scientists</a:t>
              </a:r>
            </a:p>
            <a:p>
              <a:pPr>
                <a:lnSpc>
                  <a:spcPct val="120000"/>
                </a:lnSpc>
                <a:tabLst>
                  <a:tab pos="1343025" algn="l"/>
                </a:tabLst>
              </a:pPr>
              <a:r>
                <a:rPr lang="en-GB" sz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KPI-7 </a:t>
              </a:r>
              <a:r>
                <a: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Publications</a:t>
              </a:r>
            </a:p>
          </p:txBody>
        </p:sp>
        <p:sp>
          <p:nvSpPr>
            <p:cNvPr id="60" name="Prostokąt 59"/>
            <p:cNvSpPr/>
            <p:nvPr/>
          </p:nvSpPr>
          <p:spPr>
            <a:xfrm>
              <a:off x="11300596" y="4113220"/>
              <a:ext cx="612475" cy="1580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tabLst>
                  <a:tab pos="1343025" algn="l"/>
                </a:tabLst>
              </a:pPr>
              <a:r>
                <a:rPr lang="en-GB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(5)</a:t>
              </a:r>
            </a:p>
            <a:p>
              <a:pPr algn="r">
                <a:lnSpc>
                  <a:spcPct val="120000"/>
                </a:lnSpc>
                <a:tabLst>
                  <a:tab pos="1343025" algn="l"/>
                </a:tabLst>
              </a:pPr>
              <a:r>
                <a:rPr lang="en-GB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(55)</a:t>
              </a:r>
            </a:p>
            <a:p>
              <a:pPr algn="r">
                <a:lnSpc>
                  <a:spcPct val="120000"/>
                </a:lnSpc>
                <a:tabLst>
                  <a:tab pos="1343025" algn="l"/>
                </a:tabLst>
              </a:pPr>
              <a:r>
                <a:rPr lang="en-GB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(33)</a:t>
              </a:r>
            </a:p>
            <a:p>
              <a:pPr algn="r">
                <a:lnSpc>
                  <a:spcPct val="120000"/>
                </a:lnSpc>
                <a:tabLst>
                  <a:tab pos="1343025" algn="l"/>
                </a:tabLst>
              </a:pPr>
              <a:r>
                <a:rPr lang="en-GB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(15)</a:t>
              </a:r>
            </a:p>
            <a:p>
              <a:pPr algn="r">
                <a:lnSpc>
                  <a:spcPct val="120000"/>
                </a:lnSpc>
                <a:tabLst>
                  <a:tab pos="1343025" algn="l"/>
                </a:tabLst>
              </a:pPr>
              <a:r>
                <a:rPr lang="en-GB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(60)</a:t>
              </a:r>
            </a:p>
          </p:txBody>
        </p: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xmlns="" id="{1AAB2875-4251-414A-972B-F22816F1CCDB}"/>
              </a:ext>
            </a:extLst>
          </p:cNvPr>
          <p:cNvSpPr txBox="1">
            <a:spLocks/>
          </p:cNvSpPr>
          <p:nvPr/>
        </p:nvSpPr>
        <p:spPr bwMode="auto">
          <a:xfrm>
            <a:off x="2008416" y="114848"/>
            <a:ext cx="5502188" cy="82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dirty="0">
                <a:latin typeface="+mn-lt"/>
              </a:rPr>
              <a:t>Human </a:t>
            </a:r>
            <a:r>
              <a:rPr lang="pl-PL" dirty="0" smtClean="0">
                <a:latin typeface="+mn-lt"/>
              </a:rPr>
              <a:t>Resource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13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5" grpId="0" animBg="1"/>
      <p:bldP spid="85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52839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 err="1" smtClean="0"/>
              <a:t>Participation</a:t>
            </a:r>
            <a:r>
              <a:rPr lang="pl-PL" sz="2400" dirty="0" smtClean="0"/>
              <a:t> of the </a:t>
            </a:r>
            <a:r>
              <a:rPr lang="pl-PL" sz="2400" dirty="0" err="1" smtClean="0"/>
              <a:t>Cyfronet</a:t>
            </a:r>
            <a:r>
              <a:rPr lang="pl-PL" sz="2400" dirty="0" smtClean="0"/>
              <a:t> AGH in EU Health </a:t>
            </a:r>
            <a:r>
              <a:rPr lang="pl-PL" sz="2400" dirty="0" err="1" smtClean="0"/>
              <a:t>projects</a:t>
            </a:r>
            <a:r>
              <a:rPr lang="pl-PL" sz="2400" dirty="0" smtClean="0"/>
              <a:t> and </a:t>
            </a:r>
            <a:r>
              <a:rPr lang="pl-PL" sz="2400" dirty="0" err="1" smtClean="0"/>
              <a:t>collaboration</a:t>
            </a:r>
            <a:r>
              <a:rPr lang="pl-PL" sz="2400" dirty="0" smtClean="0"/>
              <a:t> </a:t>
            </a:r>
            <a:r>
              <a:rPr lang="en-US" sz="2400" dirty="0" smtClean="0"/>
              <a:t>with the </a:t>
            </a:r>
            <a:r>
              <a:rPr lang="pl-PL" sz="2400" dirty="0" smtClean="0"/>
              <a:t>Sheffield University</a:t>
            </a:r>
            <a:r>
              <a:rPr lang="pl-PL" sz="2400" dirty="0"/>
              <a:t> </a:t>
            </a:r>
            <a:r>
              <a:rPr lang="pl-PL" sz="2400" dirty="0" err="1" smtClean="0"/>
              <a:t>has</a:t>
            </a:r>
            <a:r>
              <a:rPr lang="pl-PL" sz="2400" dirty="0" smtClean="0"/>
              <a:t> </a:t>
            </a:r>
            <a:r>
              <a:rPr lang="pl-PL" sz="2400" dirty="0" err="1"/>
              <a:t>resulted</a:t>
            </a:r>
            <a:r>
              <a:rPr lang="pl-PL" sz="2400" dirty="0"/>
              <a:t> in a </a:t>
            </a:r>
            <a:r>
              <a:rPr lang="pl-PL" sz="2400" dirty="0" err="1"/>
              <a:t>unique</a:t>
            </a:r>
            <a:r>
              <a:rPr lang="pl-PL" sz="2400" dirty="0"/>
              <a:t> </a:t>
            </a:r>
            <a:r>
              <a:rPr lang="pl-PL" sz="2400" dirty="0" err="1"/>
              <a:t>opportunity</a:t>
            </a:r>
            <a:r>
              <a:rPr lang="pl-PL" sz="2400" dirty="0"/>
              <a:t> </a:t>
            </a:r>
            <a:r>
              <a:rPr lang="en-GB" sz="2400" dirty="0"/>
              <a:t>to build a world-class centre of excellence, attractive to foreign partners and </a:t>
            </a:r>
            <a:r>
              <a:rPr lang="pl-PL" sz="2400" dirty="0" err="1"/>
              <a:t>capable</a:t>
            </a:r>
            <a:r>
              <a:rPr lang="pl-PL" sz="2400" dirty="0"/>
              <a:t> of </a:t>
            </a:r>
            <a:r>
              <a:rPr lang="pl-PL" sz="2400" dirty="0" err="1"/>
              <a:t>achieving</a:t>
            </a:r>
            <a:r>
              <a:rPr lang="pl-PL" sz="2400" dirty="0"/>
              <a:t> </a:t>
            </a:r>
            <a:r>
              <a:rPr lang="en-GB" sz="2400" dirty="0"/>
              <a:t>significant impact </a:t>
            </a:r>
            <a:r>
              <a:rPr lang="pl-PL" sz="2400" dirty="0"/>
              <a:t>on </a:t>
            </a:r>
            <a:r>
              <a:rPr lang="en-GB" sz="2400" dirty="0"/>
              <a:t>both regional and national scales, with lasting benefits for </a:t>
            </a:r>
            <a:r>
              <a:rPr lang="pl-PL" sz="2400" dirty="0"/>
              <a:t>the </a:t>
            </a:r>
            <a:r>
              <a:rPr lang="en-GB" sz="2400" dirty="0"/>
              <a:t>pan-European society.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>
                <a:solidFill>
                  <a:prstClr val="black"/>
                </a:solidFill>
                <a:ea typeface="Times New Roman"/>
                <a:hlinkClick r:id="rId2"/>
              </a:rPr>
              <a:t>http://dice.cyfronet.pl</a:t>
            </a:r>
            <a:r>
              <a:rPr lang="pl-PL" b="1" dirty="0">
                <a:solidFill>
                  <a:prstClr val="black"/>
                </a:solidFill>
                <a:ea typeface="Times New Roman"/>
              </a:rPr>
              <a:t> 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endParaRPr lang="pl-PL" sz="2800" dirty="0">
              <a:solidFill>
                <a:prstClr val="black"/>
              </a:solidFill>
              <a:ea typeface="Times New Roman"/>
            </a:endParaRPr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solidFill>
                  <a:prstClr val="black"/>
                </a:solidFill>
                <a:ea typeface="Times New Roman"/>
                <a:hlinkClick r:id="rId3"/>
              </a:rPr>
              <a:t>bubak@agh.edu.pl</a:t>
            </a:r>
            <a:r>
              <a:rPr lang="pl-PL" sz="2800" dirty="0">
                <a:solidFill>
                  <a:prstClr val="black"/>
                </a:solidFill>
                <a:ea typeface="Times New Roman"/>
              </a:rPr>
              <a:t>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+mj-lt"/>
              <a:ea typeface="Times New Roma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4808" y="5393277"/>
            <a:ext cx="424904" cy="76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449331"/>
            <a:ext cx="1331855" cy="64927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5586650"/>
            <a:ext cx="1232982" cy="37464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5586649"/>
            <a:ext cx="1320094" cy="374644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46" y="5545860"/>
            <a:ext cx="1423406" cy="45622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491522"/>
            <a:ext cx="1130752" cy="564897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337212"/>
            <a:ext cx="1398756" cy="873516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39863" y="170408"/>
            <a:ext cx="6515100" cy="522288"/>
          </a:xfrm>
        </p:spPr>
        <p:txBody>
          <a:bodyPr/>
          <a:lstStyle/>
          <a:p>
            <a:pPr eaLnBrk="1" hangingPunct="1"/>
            <a:r>
              <a:rPr lang="en-GB" altLang="en-US" dirty="0"/>
              <a:t>Summary</a:t>
            </a: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861048"/>
            <a:ext cx="1440160" cy="11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8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30" y="1169086"/>
            <a:ext cx="85344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800" dirty="0"/>
              <a:t>T</a:t>
            </a:r>
            <a:r>
              <a:rPr lang="en-GB" sz="2800" dirty="0" smtClean="0"/>
              <a:t>rend</a:t>
            </a:r>
            <a:r>
              <a:rPr lang="pl-PL" sz="2800" dirty="0"/>
              <a:t>s</a:t>
            </a:r>
          </a:p>
          <a:p>
            <a:r>
              <a:rPr lang="en-GB" sz="2400" dirty="0"/>
              <a:t>Enhanced scientific discovery is becoming collaborative and </a:t>
            </a:r>
            <a:r>
              <a:rPr lang="en-GB" sz="2400" dirty="0" err="1"/>
              <a:t>analysi</a:t>
            </a:r>
            <a:r>
              <a:rPr lang="pl-PL" sz="2400" dirty="0"/>
              <a:t>s-</a:t>
            </a:r>
            <a:r>
              <a:rPr lang="en-GB" sz="2400" dirty="0"/>
              <a:t>focused; in-silico experiments are </a:t>
            </a:r>
            <a:r>
              <a:rPr lang="pl-PL" sz="2400" dirty="0" err="1"/>
              <a:t>becoming</a:t>
            </a:r>
            <a:r>
              <a:rPr lang="pl-PL" sz="2400" dirty="0"/>
              <a:t> </a:t>
            </a:r>
            <a:r>
              <a:rPr lang="en-GB" sz="2400" dirty="0"/>
              <a:t>more and more complex</a:t>
            </a:r>
            <a:endParaRPr lang="pl-PL" sz="2400" dirty="0"/>
          </a:p>
          <a:p>
            <a:r>
              <a:rPr lang="en-GB" sz="2400" dirty="0"/>
              <a:t>Available compute and data resources are distributed and heterogeneous </a:t>
            </a:r>
            <a:endParaRPr lang="en-GB" sz="38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Modelling of complex collaborative scientific applications</a:t>
            </a:r>
          </a:p>
          <a:p>
            <a:pPr lvl="1"/>
            <a:r>
              <a:rPr lang="en-US" sz="2000" dirty="0"/>
              <a:t>domain-oriented semantic descriptions of modules, patterns and data to automate composition of applications</a:t>
            </a:r>
            <a:endParaRPr lang="pl-PL" sz="2000" dirty="0"/>
          </a:p>
          <a:p>
            <a:r>
              <a:rPr lang="en-GB" sz="2400" dirty="0"/>
              <a:t>Studying the dynamics of distributed resources </a:t>
            </a:r>
          </a:p>
          <a:p>
            <a:pPr lvl="1"/>
            <a:r>
              <a:rPr lang="en-US" sz="2000" dirty="0"/>
              <a:t>investigating temporal characteristics, dynamics, and performance variations to run applications with</a:t>
            </a:r>
            <a:r>
              <a:rPr lang="pl-PL" sz="2000" dirty="0"/>
              <a:t> the </a:t>
            </a:r>
            <a:r>
              <a:rPr lang="pl-PL" sz="2000" dirty="0" err="1"/>
              <a:t>desired</a:t>
            </a:r>
            <a:r>
              <a:rPr lang="pl-PL" sz="2000" dirty="0"/>
              <a:t> </a:t>
            </a:r>
            <a:r>
              <a:rPr lang="pl-PL" sz="2000" dirty="0" err="1"/>
              <a:t>quality</a:t>
            </a:r>
            <a:r>
              <a:rPr lang="pl-PL" sz="2000" dirty="0"/>
              <a:t> of service</a:t>
            </a:r>
          </a:p>
          <a:p>
            <a:r>
              <a:rPr lang="en-GB" sz="2400" dirty="0"/>
              <a:t>Modelling and designing a software layer to access and orchestrate distributed resources</a:t>
            </a:r>
          </a:p>
          <a:p>
            <a:pPr lvl="1"/>
            <a:r>
              <a:rPr lang="en-US" sz="2000" dirty="0"/>
              <a:t>mechanisms for aggregating multi-format/multi-source data into a single coherent schema </a:t>
            </a:r>
          </a:p>
          <a:p>
            <a:pPr lvl="1"/>
            <a:r>
              <a:rPr lang="en-US" sz="2000" dirty="0"/>
              <a:t>semantic integration of compute/data resources</a:t>
            </a:r>
          </a:p>
          <a:p>
            <a:pPr lvl="1"/>
            <a:r>
              <a:rPr lang="en-US" sz="2000" dirty="0"/>
              <a:t>Data</a:t>
            </a:r>
            <a:r>
              <a:rPr lang="pl-PL" sz="2000" dirty="0"/>
              <a:t>-</a:t>
            </a:r>
            <a:r>
              <a:rPr lang="en-US" sz="2000" dirty="0"/>
              <a:t>aware mechanisms for resource orchestration</a:t>
            </a:r>
          </a:p>
          <a:p>
            <a:pPr lvl="1"/>
            <a:r>
              <a:rPr lang="en-US" sz="2000" dirty="0"/>
              <a:t>enabling reusability based on provenance data</a:t>
            </a:r>
          </a:p>
          <a:p>
            <a:pPr lvl="1"/>
            <a:endParaRPr lang="en-US" sz="2000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xmlns="" id="{0C9C6D9F-7ECC-4D0B-8C45-99A82AA9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103" y="129976"/>
            <a:ext cx="6515100" cy="821043"/>
          </a:xfrm>
        </p:spPr>
        <p:txBody>
          <a:bodyPr/>
          <a:lstStyle/>
          <a:p>
            <a:r>
              <a:rPr lang="en-US" dirty="0"/>
              <a:t>Our</a:t>
            </a:r>
            <a:r>
              <a:rPr lang="pl-PL" dirty="0"/>
              <a:t> </a:t>
            </a:r>
            <a:r>
              <a:rPr lang="pl-PL" dirty="0" err="1"/>
              <a:t>research</a:t>
            </a:r>
            <a:r>
              <a:rPr lang="en-US" dirty="0"/>
              <a:t> </a:t>
            </a:r>
            <a:r>
              <a:rPr lang="pl-PL" dirty="0" err="1"/>
              <a:t>interests</a:t>
            </a:r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xmlns="" id="{D9B20D3A-DE14-42C1-A0A0-F862EA0B90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132593"/>
            <a:ext cx="853545" cy="91329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7D128E62-0DA2-400D-A0B5-147CD064FBB7}"/>
              </a:ext>
            </a:extLst>
          </p:cNvPr>
          <p:cNvCxnSpPr/>
          <p:nvPr/>
        </p:nvCxnSpPr>
        <p:spPr>
          <a:xfrm>
            <a:off x="395536" y="2492896"/>
            <a:ext cx="835292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7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0508"/>
              </p:ext>
            </p:extLst>
          </p:nvPr>
        </p:nvGraphicFramePr>
        <p:xfrm>
          <a:off x="395536" y="908720"/>
          <a:ext cx="8208912" cy="53131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26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88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574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60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Interactive compute- and data-intensive applications, knowledge-based workflow composition, programming models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CrossGrid</a:t>
                      </a: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, K-</a:t>
                      </a:r>
                      <a:r>
                        <a:rPr kumimoji="0" lang="en-GB" sz="14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Wf</a:t>
                      </a: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 Grid, </a:t>
                      </a:r>
                      <a:r>
                        <a:rPr kumimoji="0" lang="en-GB" sz="14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CoreGRID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2002-2008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89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Script-based composition of applications, </a:t>
                      </a:r>
                      <a:r>
                        <a:rPr kumimoji="0" lang="en-GB" sz="14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GridSpace</a:t>
                      </a: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 Virtual Laboratory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ViroLab</a:t>
                      </a: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, GREDIA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2006-2009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0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Federating cloud resources  for  VPH compute- and data-intensive applications, </a:t>
                      </a:r>
                      <a:r>
                        <a:rPr kumimoji="0" lang="en-GB" sz="14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DataNet</a:t>
                      </a: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 – metadata models 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VPH-Share, PL-Grid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2009-2015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1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Common Information Space for Early Warning Systems, big data storage and access, analysis tools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UrbanIFlood</a:t>
                      </a: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, ISMOP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2009-2016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9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Computational strategies, software and services for distributed multiscale simulations 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MAPPER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2010-2013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1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Executable Papers; 1st prize in Elsevier competition at ICCS2011 (Elsevier follow-up project)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Collage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2011-2013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1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Optimization of workflow applications on cloud resources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PaaSage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2013-2016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91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Computing solutions for </a:t>
                      </a:r>
                      <a:r>
                        <a:rPr kumimoji="0" lang="en-US" sz="14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exascale</a:t>
                      </a: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challenges</a:t>
                      </a:r>
                      <a:endParaRPr kumimoji="0" lang="en-GB" sz="140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endParaRPr kumimoji="0" lang="en-GB" sz="140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2017-2020</a:t>
                      </a:r>
                      <a:endParaRPr kumimoji="0" lang="en-GB" sz="140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44" marR="82944" marT="41476" marB="41476" horzOverflow="overflow"/>
                </a:tc>
              </a:tr>
              <a:tr h="391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Environment for large-scale simulations in medicine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EurValve</a:t>
                      </a:r>
                      <a:endParaRPr kumimoji="0" lang="en-GB" sz="1400" u="none" strike="noStrike" cap="none" normalizeH="0" baseline="0" noProof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PRIMAGE</a:t>
                      </a: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2016-2019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2018-2022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91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plan of a C</a:t>
                      </a:r>
                      <a:r>
                        <a:rPr kumimoji="0" lang="pl-PL" sz="140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</a:t>
                      </a:r>
                      <a:r>
                        <a:rPr kumimoji="0" lang="pl-PL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Excellence </a:t>
                      </a: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pl-PL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M</a:t>
                      </a:r>
                      <a:r>
                        <a:rPr kumimoji="0" lang="en-US" sz="140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ethods</a:t>
                      </a: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pl-PL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omputational</a:t>
                      </a: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l-PL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40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iagnostics</a:t>
                      </a: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pl-PL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40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ersonalised</a:t>
                      </a: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l-PL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40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herapy</a:t>
                      </a: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(Teaming Phase 1) </a:t>
                      </a:r>
                      <a:endParaRPr kumimoji="0" lang="en-GB" sz="14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CECM</a:t>
                      </a: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2017-2018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</a:tr>
            </a:tbl>
          </a:graphicData>
        </a:graphic>
      </p:graphicFrame>
      <p:sp>
        <p:nvSpPr>
          <p:cNvPr id="7" name="Title 3">
            <a:extLst>
              <a:ext uri="{FF2B5EF4-FFF2-40B4-BE49-F238E27FC236}">
                <a16:creationId xmlns="" xmlns:a16="http://schemas.microsoft.com/office/drawing/2014/main" id="{57592C15-CD0F-4BD7-9F45-510F0F51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0"/>
            <a:ext cx="6590062" cy="620688"/>
          </a:xfrm>
        </p:spPr>
        <p:txBody>
          <a:bodyPr>
            <a:noAutofit/>
          </a:bodyPr>
          <a:lstStyle/>
          <a:p>
            <a:r>
              <a:rPr lang="en-US" altLang="en-US" dirty="0"/>
              <a:t>DICE Team </a:t>
            </a:r>
            <a:r>
              <a:rPr lang="pl-PL" altLang="en-US" dirty="0" err="1" smtClean="0"/>
              <a:t>skillset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21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39863" y="170408"/>
            <a:ext cx="6515100" cy="522288"/>
          </a:xfrm>
        </p:spPr>
        <p:txBody>
          <a:bodyPr/>
          <a:lstStyle/>
          <a:p>
            <a:pPr eaLnBrk="1" hangingPunct="1"/>
            <a:r>
              <a:rPr lang="en-GB" altLang="en-US" dirty="0"/>
              <a:t>Mission</a:t>
            </a:r>
            <a:r>
              <a:rPr lang="pl-PL" altLang="en-US" dirty="0"/>
              <a:t> of </a:t>
            </a:r>
            <a:r>
              <a:rPr lang="pl-PL" altLang="en-US" dirty="0" smtClean="0"/>
              <a:t>CECM </a:t>
            </a:r>
            <a:r>
              <a:rPr lang="en-US" altLang="en-US" dirty="0"/>
              <a:t>Project</a:t>
            </a:r>
            <a:endParaRPr lang="en-GB" altLang="en-US" dirty="0"/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333545" y="1285860"/>
            <a:ext cx="8425060" cy="5072098"/>
          </a:xfrm>
          <a:prstGeom prst="roundRect">
            <a:avLst>
              <a:gd name="adj" fmla="val 4362"/>
            </a:avLst>
          </a:prstGeom>
          <a:solidFill>
            <a:srgbClr val="FF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tIns="72000" bIns="72000"/>
          <a:lstStyle/>
          <a:p>
            <a:pPr algn="just"/>
            <a:r>
              <a:rPr lang="pl-PL" sz="2400" i="1" dirty="0">
                <a:solidFill>
                  <a:schemeClr val="tx2">
                    <a:lumMod val="75000"/>
                  </a:schemeClr>
                </a:solidFill>
              </a:rPr>
              <a:t>CECM</a:t>
            </a:r>
            <a:r>
              <a:rPr lang="en-GB" sz="2400" i="1" dirty="0">
                <a:solidFill>
                  <a:schemeClr val="tx2">
                    <a:lumMod val="75000"/>
                  </a:schemeClr>
                </a:solidFill>
              </a:rPr>
              <a:t> EU H2020 „Teaming for Excellence” project </a:t>
            </a:r>
            <a:r>
              <a:rPr lang="pl-PL" sz="2400" i="1" dirty="0" err="1">
                <a:solidFill>
                  <a:schemeClr val="tx2">
                    <a:lumMod val="75000"/>
                  </a:schemeClr>
                </a:solidFill>
              </a:rPr>
              <a:t>has</a:t>
            </a:r>
            <a:r>
              <a:rPr lang="pl-PL" sz="24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400" i="1" dirty="0">
                <a:solidFill>
                  <a:schemeClr val="tx2">
                    <a:lumMod val="75000"/>
                  </a:schemeClr>
                </a:solidFill>
              </a:rPr>
              <a:t>develop</a:t>
            </a:r>
            <a:r>
              <a:rPr lang="pl-PL" sz="2400" i="1" dirty="0" err="1">
                <a:solidFill>
                  <a:schemeClr val="tx2">
                    <a:lumMod val="75000"/>
                  </a:schemeClr>
                </a:solidFill>
              </a:rPr>
              <a:t>ed</a:t>
            </a:r>
            <a:r>
              <a:rPr lang="en-GB" sz="2400" i="1" dirty="0">
                <a:solidFill>
                  <a:schemeClr val="tx2">
                    <a:lumMod val="75000"/>
                  </a:schemeClr>
                </a:solidFill>
              </a:rPr>
              <a:t> a Business </a:t>
            </a:r>
            <a:r>
              <a:rPr lang="pl-PL" sz="2400" i="1" dirty="0">
                <a:solidFill>
                  <a:schemeClr val="tx2">
                    <a:lumMod val="75000"/>
                  </a:schemeClr>
                </a:solidFill>
              </a:rPr>
              <a:t>Plan </a:t>
            </a:r>
            <a:r>
              <a:rPr lang="en-GB" sz="2400" i="1" dirty="0">
                <a:solidFill>
                  <a:schemeClr val="tx2">
                    <a:lumMod val="75000"/>
                  </a:schemeClr>
                </a:solidFill>
              </a:rPr>
              <a:t>to establish in </a:t>
            </a:r>
            <a:r>
              <a:rPr lang="pl-PL" sz="2400" i="1" dirty="0">
                <a:solidFill>
                  <a:schemeClr val="tx2">
                    <a:lumMod val="75000"/>
                  </a:schemeClr>
                </a:solidFill>
              </a:rPr>
              <a:t>Kraków</a:t>
            </a:r>
            <a:r>
              <a:rPr lang="en-GB" sz="2400" i="1" dirty="0">
                <a:solidFill>
                  <a:schemeClr val="tx2">
                    <a:lumMod val="75000"/>
                  </a:schemeClr>
                </a:solidFill>
              </a:rPr>
              <a:t> a European </a:t>
            </a:r>
            <a:r>
              <a:rPr lang="pl-PL" sz="2400" i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GB" sz="2400" i="1" dirty="0">
                <a:solidFill>
                  <a:schemeClr val="tx2">
                    <a:lumMod val="75000"/>
                  </a:schemeClr>
                </a:solidFill>
              </a:rPr>
              <a:t>entre of </a:t>
            </a:r>
            <a:r>
              <a:rPr lang="pl-PL" sz="2400" i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GB" sz="2400" i="1" dirty="0" err="1">
                <a:solidFill>
                  <a:schemeClr val="tx2">
                    <a:lumMod val="75000"/>
                  </a:schemeClr>
                </a:solidFill>
              </a:rPr>
              <a:t>xcellence</a:t>
            </a:r>
            <a:r>
              <a:rPr lang="en-GB" sz="2400" i="1" dirty="0">
                <a:solidFill>
                  <a:schemeClr val="tx2">
                    <a:lumMod val="75000"/>
                  </a:schemeClr>
                </a:solidFill>
              </a:rPr>
              <a:t> for computational medicine.</a:t>
            </a:r>
            <a:endParaRPr lang="en-GB" sz="2400" dirty="0"/>
          </a:p>
          <a:p>
            <a:pPr algn="just"/>
            <a:endParaRPr lang="pl-PL" sz="2000" dirty="0">
              <a:latin typeface="+mn-lt"/>
            </a:endParaRPr>
          </a:p>
          <a:p>
            <a:pPr algn="just"/>
            <a:r>
              <a:rPr lang="en-GB" sz="2000" dirty="0"/>
              <a:t>The CECM</a:t>
            </a:r>
            <a:r>
              <a:rPr lang="pl-PL" sz="2000" dirty="0"/>
              <a:t> </a:t>
            </a:r>
            <a:r>
              <a:rPr lang="pl-PL" sz="2000" dirty="0" err="1"/>
              <a:t>Consortium</a:t>
            </a:r>
            <a:r>
              <a:rPr lang="en-GB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going</a:t>
            </a:r>
            <a:r>
              <a:rPr lang="pl-PL" sz="2000" dirty="0"/>
              <a:t> </a:t>
            </a:r>
            <a:r>
              <a:rPr lang="en-GB" sz="2000" dirty="0"/>
              <a:t>to build a world-class centre of excellence, attractive to foreign partners, </a:t>
            </a:r>
            <a:r>
              <a:rPr lang="pl-PL" sz="2000" dirty="0" err="1"/>
              <a:t>with</a:t>
            </a:r>
            <a:r>
              <a:rPr lang="pl-PL" sz="2000" dirty="0"/>
              <a:t> </a:t>
            </a:r>
            <a:r>
              <a:rPr lang="en-GB" sz="2000" dirty="0"/>
              <a:t>a significant impact at both regional and national scales, </a:t>
            </a:r>
            <a:r>
              <a:rPr lang="pl-PL" sz="2000" dirty="0" err="1"/>
              <a:t>providing</a:t>
            </a:r>
            <a:r>
              <a:rPr lang="en-GB" sz="2000" dirty="0"/>
              <a:t> benefits for </a:t>
            </a:r>
            <a:r>
              <a:rPr lang="pl-PL" sz="2000" dirty="0" err="1"/>
              <a:t>the</a:t>
            </a:r>
            <a:r>
              <a:rPr lang="pl-PL" sz="2000" dirty="0"/>
              <a:t> </a:t>
            </a:r>
            <a:r>
              <a:rPr lang="en-GB" sz="2000" dirty="0"/>
              <a:t>pan-European society</a:t>
            </a:r>
            <a:r>
              <a:rPr lang="pl-PL" sz="2000" dirty="0"/>
              <a:t>.</a:t>
            </a:r>
            <a:endParaRPr lang="en-GB" sz="2000" dirty="0">
              <a:latin typeface="+mn-lt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pl-PL" sz="2000" dirty="0" err="1">
                <a:ea typeface="Times New Roman"/>
              </a:rPr>
              <a:t>It</a:t>
            </a:r>
            <a:r>
              <a:rPr lang="pl-PL" sz="2000" dirty="0">
                <a:ea typeface="Times New Roman"/>
              </a:rPr>
              <a:t> </a:t>
            </a:r>
            <a:r>
              <a:rPr lang="pl-PL" sz="2000" dirty="0" err="1">
                <a:ea typeface="Times New Roman"/>
              </a:rPr>
              <a:t>is</a:t>
            </a:r>
            <a:r>
              <a:rPr lang="pl-PL" sz="2000" dirty="0">
                <a:ea typeface="Times New Roman"/>
              </a:rPr>
              <a:t> a </a:t>
            </a:r>
            <a:r>
              <a:rPr lang="pl-PL" sz="2000" dirty="0" err="1">
                <a:ea typeface="Times New Roman"/>
              </a:rPr>
              <a:t>consortium</a:t>
            </a:r>
            <a:r>
              <a:rPr lang="pl-PL" sz="2000" dirty="0">
                <a:ea typeface="Times New Roman"/>
              </a:rPr>
              <a:t> of</a:t>
            </a:r>
            <a:r>
              <a:rPr lang="en-GB" sz="2000" dirty="0">
                <a:ea typeface="Times New Roman"/>
              </a:rPr>
              <a:t> leading European science and innovation institutions</a:t>
            </a:r>
            <a:r>
              <a:rPr lang="pl-PL" sz="2000" dirty="0">
                <a:ea typeface="Times New Roman"/>
              </a:rPr>
              <a:t> </a:t>
            </a:r>
            <a:r>
              <a:rPr lang="pl-PL" sz="2000" dirty="0" err="1">
                <a:ea typeface="Times New Roman"/>
              </a:rPr>
              <a:t>in</a:t>
            </a:r>
            <a:r>
              <a:rPr lang="pl-PL" sz="2000" dirty="0">
                <a:ea typeface="Times New Roman"/>
              </a:rPr>
              <a:t> </a:t>
            </a:r>
            <a:r>
              <a:rPr lang="en-GB" sz="2000" dirty="0">
                <a:ea typeface="Times New Roman"/>
              </a:rPr>
              <a:t>all</a:t>
            </a:r>
            <a:r>
              <a:rPr lang="pl-PL" sz="2000" dirty="0">
                <a:ea typeface="Times New Roman"/>
              </a:rPr>
              <a:t> </a:t>
            </a:r>
            <a:r>
              <a:rPr lang="en-GB" sz="2000" dirty="0">
                <a:ea typeface="Times New Roman"/>
              </a:rPr>
              <a:t>domains</a:t>
            </a:r>
            <a:r>
              <a:rPr lang="pl-PL" sz="2000" dirty="0">
                <a:ea typeface="Times New Roman"/>
              </a:rPr>
              <a:t> of </a:t>
            </a:r>
            <a:r>
              <a:rPr lang="pl-PL" sz="2000" dirty="0" err="1">
                <a:ea typeface="Times New Roman"/>
              </a:rPr>
              <a:t>the</a:t>
            </a:r>
            <a:r>
              <a:rPr lang="pl-PL" sz="2000" dirty="0">
                <a:ea typeface="Times New Roman"/>
              </a:rPr>
              <a:t> </a:t>
            </a:r>
            <a:r>
              <a:rPr lang="pl-PL" sz="2000" dirty="0" err="1">
                <a:ea typeface="Times New Roman"/>
              </a:rPr>
              <a:t>new</a:t>
            </a:r>
            <a:r>
              <a:rPr lang="pl-PL" sz="2000" dirty="0">
                <a:ea typeface="Times New Roman"/>
              </a:rPr>
              <a:t> </a:t>
            </a:r>
            <a:r>
              <a:rPr lang="pl-PL" sz="2000" dirty="0" err="1">
                <a:ea typeface="Times New Roman"/>
              </a:rPr>
              <a:t>CoE</a:t>
            </a:r>
            <a:r>
              <a:rPr lang="pl-PL" sz="2000" dirty="0">
                <a:ea typeface="Times New Roman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GB" sz="2000" dirty="0">
                <a:ea typeface="Times New Roman"/>
              </a:rPr>
              <a:t>ACC </a:t>
            </a:r>
            <a:r>
              <a:rPr lang="en-GB" sz="2000" dirty="0" err="1">
                <a:ea typeface="Times New Roman"/>
              </a:rPr>
              <a:t>Cyfronet</a:t>
            </a:r>
            <a:r>
              <a:rPr lang="en-GB" sz="2000" dirty="0">
                <a:ea typeface="Times New Roman"/>
              </a:rPr>
              <a:t> AGH</a:t>
            </a:r>
            <a:r>
              <a:rPr lang="pl-PL" sz="2000" dirty="0">
                <a:ea typeface="Times New Roman"/>
              </a:rPr>
              <a:t> </a:t>
            </a:r>
            <a:r>
              <a:rPr lang="pl-PL" sz="2000" dirty="0" err="1">
                <a:ea typeface="Times New Roman"/>
              </a:rPr>
              <a:t>has</a:t>
            </a:r>
            <a:r>
              <a:rPr lang="pl-PL" sz="2000" dirty="0">
                <a:ea typeface="Times New Roman"/>
              </a:rPr>
              <a:t> a </a:t>
            </a:r>
            <a:r>
              <a:rPr lang="en-GB" sz="2000" dirty="0">
                <a:ea typeface="Times New Roman"/>
              </a:rPr>
              <a:t>long record</a:t>
            </a:r>
            <a:r>
              <a:rPr lang="pl-PL" sz="2000" dirty="0">
                <a:ea typeface="Times New Roman"/>
              </a:rPr>
              <a:t> of </a:t>
            </a:r>
            <a:r>
              <a:rPr lang="pl-PL" sz="2000" dirty="0" err="1">
                <a:ea typeface="Times New Roman"/>
              </a:rPr>
              <a:t>efficient</a:t>
            </a:r>
            <a:r>
              <a:rPr lang="pl-PL" sz="2000" dirty="0">
                <a:ea typeface="Times New Roman"/>
              </a:rPr>
              <a:t> </a:t>
            </a:r>
            <a:r>
              <a:rPr lang="en-GB" sz="2000" dirty="0">
                <a:ea typeface="Times New Roman"/>
              </a:rPr>
              <a:t>support for scientists</a:t>
            </a:r>
            <a:r>
              <a:rPr lang="pl-PL" sz="2000" dirty="0">
                <a:ea typeface="Times New Roman"/>
              </a:rPr>
              <a:t> </a:t>
            </a:r>
            <a:r>
              <a:rPr lang="en-GB" sz="2000" dirty="0">
                <a:ea typeface="Times New Roman"/>
              </a:rPr>
              <a:t>in </a:t>
            </a:r>
            <a:r>
              <a:rPr lang="pl-PL" sz="2000" dirty="0" err="1">
                <a:ea typeface="Times New Roman"/>
              </a:rPr>
              <a:t>the</a:t>
            </a:r>
            <a:r>
              <a:rPr lang="pl-PL" sz="2000" dirty="0">
                <a:ea typeface="Times New Roman"/>
              </a:rPr>
              <a:t> </a:t>
            </a:r>
            <a:r>
              <a:rPr lang="en-GB" sz="2000" dirty="0">
                <a:ea typeface="Times New Roman"/>
              </a:rPr>
              <a:t>computational life science </a:t>
            </a:r>
            <a:r>
              <a:rPr lang="pl-PL" sz="2000" dirty="0">
                <a:ea typeface="Times New Roman"/>
              </a:rPr>
              <a:t>EU and PL </a:t>
            </a:r>
            <a:r>
              <a:rPr lang="pl-PL" sz="2000" dirty="0" err="1">
                <a:ea typeface="Times New Roman"/>
              </a:rPr>
              <a:t>research</a:t>
            </a:r>
            <a:r>
              <a:rPr lang="pl-PL" sz="2000" dirty="0">
                <a:ea typeface="Times New Roman"/>
              </a:rPr>
              <a:t> </a:t>
            </a:r>
            <a:r>
              <a:rPr lang="pl-PL" sz="2000" dirty="0" err="1">
                <a:ea typeface="Times New Roman"/>
              </a:rPr>
              <a:t>projects</a:t>
            </a:r>
            <a:r>
              <a:rPr lang="pl-PL" sz="2000" dirty="0">
                <a:ea typeface="Times New Roman"/>
              </a:rPr>
              <a:t>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pl-PL" sz="2000" dirty="0">
                <a:ea typeface="Times New Roman"/>
              </a:rPr>
              <a:t>Małopolska and </a:t>
            </a:r>
            <a:r>
              <a:rPr lang="en-GB" sz="2000" dirty="0" err="1">
                <a:ea typeface="Times New Roman"/>
              </a:rPr>
              <a:t>Kraków</a:t>
            </a:r>
            <a:r>
              <a:rPr lang="en-GB" sz="2000" dirty="0">
                <a:ea typeface="Times New Roman"/>
              </a:rPr>
              <a:t> </a:t>
            </a:r>
            <a:r>
              <a:rPr lang="pl-PL" sz="2000" dirty="0" err="1">
                <a:ea typeface="Times New Roman"/>
              </a:rPr>
              <a:t>are</a:t>
            </a:r>
            <a:r>
              <a:rPr lang="pl-PL" sz="2000" dirty="0">
                <a:ea typeface="Times New Roman"/>
              </a:rPr>
              <a:t> </a:t>
            </a:r>
            <a:r>
              <a:rPr lang="en-GB" sz="2000" dirty="0">
                <a:ea typeface="Times New Roman"/>
              </a:rPr>
              <a:t>well positioned for a key role in </a:t>
            </a:r>
            <a:r>
              <a:rPr lang="pl-PL" sz="2000" dirty="0" err="1">
                <a:ea typeface="Times New Roman"/>
              </a:rPr>
              <a:t>the</a:t>
            </a:r>
            <a:r>
              <a:rPr lang="pl-PL" sz="2000" dirty="0">
                <a:ea typeface="Times New Roman"/>
              </a:rPr>
              <a:t> </a:t>
            </a:r>
            <a:r>
              <a:rPr lang="en-GB" sz="2000" dirty="0">
                <a:ea typeface="Times New Roman"/>
              </a:rPr>
              <a:t>computational medicine</a:t>
            </a:r>
            <a:r>
              <a:rPr lang="pl-PL" sz="2000" dirty="0">
                <a:ea typeface="Times New Roman"/>
              </a:rPr>
              <a:t>.</a:t>
            </a:r>
          </a:p>
          <a:p>
            <a:pPr marL="342900" indent="-342900" algn="just"/>
            <a:endParaRPr lang="pl-PL" sz="2000" dirty="0">
              <a:ea typeface="Times New Roman"/>
            </a:endParaRPr>
          </a:p>
          <a:p>
            <a:pPr marL="342900" indent="-342900"/>
            <a:endParaRPr lang="en-GB" sz="2000" dirty="0">
              <a:ea typeface="Times New Roman"/>
            </a:endParaRPr>
          </a:p>
          <a:p>
            <a:pPr marL="342900" indent="-342900"/>
            <a:endParaRPr lang="en-GB" sz="2000" dirty="0">
              <a:ea typeface="Times New Roman"/>
            </a:endParaRPr>
          </a:p>
          <a:p>
            <a:pPr marL="342900" lvl="0" indent="-342900"/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16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14353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>
                <a:latin typeface="+mj-lt"/>
                <a:ea typeface="Times New Roman"/>
              </a:rPr>
              <a:t>L</a:t>
            </a:r>
            <a:r>
              <a:rPr lang="en-GB" sz="2400" dirty="0" err="1">
                <a:latin typeface="+mj-lt"/>
                <a:ea typeface="Times New Roman"/>
              </a:rPr>
              <a:t>eading</a:t>
            </a:r>
            <a:r>
              <a:rPr lang="en-GB" sz="2400" dirty="0">
                <a:latin typeface="+mj-lt"/>
                <a:ea typeface="Times New Roman"/>
              </a:rPr>
              <a:t> European science and innovation institutions</a:t>
            </a:r>
            <a:r>
              <a:rPr lang="pl-PL" sz="2400" dirty="0">
                <a:latin typeface="+mj-lt"/>
                <a:ea typeface="Times New Roman"/>
              </a:rPr>
              <a:t>:</a:t>
            </a:r>
            <a:endParaRPr lang="en-GB" sz="2400" dirty="0">
              <a:latin typeface="+mj-lt"/>
              <a:ea typeface="Times New Roman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latin typeface="+mj-lt"/>
                <a:ea typeface="Times New Roman"/>
              </a:rPr>
              <a:t>University of Sheffield</a:t>
            </a:r>
            <a:r>
              <a:rPr lang="en-GB" sz="2000" dirty="0">
                <a:latin typeface="+mj-lt"/>
                <a:ea typeface="Times New Roman"/>
              </a:rPr>
              <a:t> and </a:t>
            </a:r>
            <a:r>
              <a:rPr lang="en-GB" sz="2000" b="1" dirty="0" err="1">
                <a:latin typeface="+mj-lt"/>
                <a:ea typeface="Times New Roman"/>
              </a:rPr>
              <a:t>Insigneo</a:t>
            </a:r>
            <a:r>
              <a:rPr lang="en-GB" sz="2000" b="1" dirty="0">
                <a:latin typeface="+mj-lt"/>
                <a:ea typeface="Times New Roman"/>
              </a:rPr>
              <a:t> Institute</a:t>
            </a:r>
            <a:r>
              <a:rPr lang="en-GB" sz="2000" dirty="0">
                <a:latin typeface="+mj-lt"/>
                <a:ea typeface="Times New Roman"/>
              </a:rPr>
              <a:t> – experts in translation of </a:t>
            </a:r>
            <a:r>
              <a:rPr lang="en-GB" sz="2000" i="1" dirty="0">
                <a:latin typeface="+mj-lt"/>
                <a:ea typeface="Times New Roman"/>
              </a:rPr>
              <a:t>in silico</a:t>
            </a:r>
            <a:r>
              <a:rPr lang="en-GB" sz="2000" dirty="0">
                <a:latin typeface="+mj-lt"/>
                <a:ea typeface="Times New Roman"/>
              </a:rPr>
              <a:t> modelling and simulations to clinics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b="1" dirty="0" err="1">
                <a:latin typeface="+mj-lt"/>
                <a:ea typeface="Times New Roman"/>
              </a:rPr>
              <a:t>Forschungszentrum</a:t>
            </a:r>
            <a:r>
              <a:rPr lang="en-GB" sz="2000" b="1" dirty="0">
                <a:latin typeface="+mj-lt"/>
                <a:ea typeface="Times New Roman"/>
              </a:rPr>
              <a:t> </a:t>
            </a:r>
            <a:r>
              <a:rPr lang="en-GB" sz="2000" b="1" dirty="0" err="1">
                <a:latin typeface="+mj-lt"/>
                <a:ea typeface="Times New Roman"/>
              </a:rPr>
              <a:t>Jülich</a:t>
            </a:r>
            <a:r>
              <a:rPr lang="en-GB" sz="2000" dirty="0">
                <a:latin typeface="+mj-lt"/>
                <a:ea typeface="Times New Roman"/>
              </a:rPr>
              <a:t> – experts in modern HPC and data techniques, applied for science and industry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latin typeface="+mj-lt"/>
                <a:ea typeface="Times New Roman"/>
              </a:rPr>
              <a:t>Fraunhofer ISI</a:t>
            </a:r>
            <a:r>
              <a:rPr lang="en-GB" sz="2000" dirty="0">
                <a:latin typeface="+mj-lt"/>
                <a:ea typeface="Times New Roman"/>
              </a:rPr>
              <a:t> – experts in systemic multi-domain solutions and innovation in </a:t>
            </a:r>
            <a:r>
              <a:rPr lang="pl-PL" sz="2000" dirty="0" err="1">
                <a:latin typeface="+mj-lt"/>
                <a:ea typeface="Times New Roman"/>
              </a:rPr>
              <a:t>healthcare</a:t>
            </a:r>
            <a:endParaRPr lang="pl-PL" sz="2000" dirty="0">
              <a:latin typeface="+mj-lt"/>
              <a:ea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+mj-lt"/>
              <a:ea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  <a:ea typeface="Times New Roman"/>
              </a:rPr>
              <a:t>They will work together with Partners from Poland: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l-PL" sz="2000" b="1" dirty="0">
                <a:latin typeface="+mj-lt"/>
                <a:ea typeface="Times New Roman"/>
              </a:rPr>
              <a:t>ACC </a:t>
            </a:r>
            <a:r>
              <a:rPr lang="en-GB" sz="2000" b="1" dirty="0">
                <a:latin typeface="+mj-lt"/>
                <a:ea typeface="Times New Roman"/>
              </a:rPr>
              <a:t>Cyfronet</a:t>
            </a:r>
            <a:r>
              <a:rPr lang="pl-PL" sz="2000" b="1" dirty="0">
                <a:latin typeface="+mj-lt"/>
                <a:ea typeface="Times New Roman"/>
              </a:rPr>
              <a:t> AGH</a:t>
            </a:r>
            <a:r>
              <a:rPr lang="en-GB" sz="2000" dirty="0">
                <a:latin typeface="+mj-lt"/>
                <a:ea typeface="Times New Roman"/>
              </a:rPr>
              <a:t> – experts in simulation and provisioning computing infrastructure for science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b="1" dirty="0" err="1">
                <a:latin typeface="+mj-lt"/>
                <a:ea typeface="Times New Roman"/>
              </a:rPr>
              <a:t>Klaster</a:t>
            </a:r>
            <a:r>
              <a:rPr lang="en-GB" sz="2000" b="1" dirty="0">
                <a:latin typeface="+mj-lt"/>
                <a:ea typeface="Times New Roman"/>
              </a:rPr>
              <a:t> </a:t>
            </a:r>
            <a:r>
              <a:rPr lang="en-GB" sz="2000" b="1" dirty="0" err="1">
                <a:latin typeface="+mj-lt"/>
                <a:ea typeface="Times New Roman"/>
              </a:rPr>
              <a:t>LifeScience</a:t>
            </a:r>
            <a:r>
              <a:rPr lang="en-GB" sz="2000" b="1" dirty="0">
                <a:latin typeface="+mj-lt"/>
                <a:ea typeface="Times New Roman"/>
              </a:rPr>
              <a:t> </a:t>
            </a:r>
            <a:r>
              <a:rPr lang="en-GB" sz="2000" b="1" dirty="0" err="1">
                <a:latin typeface="+mj-lt"/>
                <a:ea typeface="Times New Roman"/>
              </a:rPr>
              <a:t>Kraków</a:t>
            </a:r>
            <a:r>
              <a:rPr lang="en-GB" sz="2000" dirty="0">
                <a:latin typeface="+mj-lt"/>
                <a:ea typeface="Times New Roman"/>
              </a:rPr>
              <a:t> – Poland’s top cluster of industry, academia and hospitals for the life science domain</a:t>
            </a:r>
            <a:endParaRPr lang="pl-PL" sz="2000" dirty="0">
              <a:latin typeface="+mj-lt"/>
              <a:ea typeface="Times New Roman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b="1" dirty="0" err="1">
                <a:ea typeface="Times New Roman"/>
              </a:rPr>
              <a:t>NCBiR</a:t>
            </a:r>
            <a:r>
              <a:rPr lang="pl-PL" sz="2000" b="1" dirty="0">
                <a:ea typeface="Times New Roman"/>
              </a:rPr>
              <a:t> - </a:t>
            </a:r>
            <a:r>
              <a:rPr lang="en-GB" sz="2000" dirty="0">
                <a:ea typeface="Times New Roman"/>
              </a:rPr>
              <a:t>the Polish National Centre for Research and Development (project coordinator)</a:t>
            </a:r>
            <a:endParaRPr lang="pl-PL" sz="2000" dirty="0">
              <a:latin typeface="+mj-lt"/>
              <a:ea typeface="Times New Roman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9863" y="170408"/>
            <a:ext cx="6515100" cy="522288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CECM / SANO </a:t>
            </a:r>
            <a:r>
              <a:rPr lang="pl-PL" altLang="en-US" dirty="0"/>
              <a:t>Partners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6875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6793" y="857250"/>
            <a:ext cx="3914061" cy="5143500"/>
          </a:xfrm>
          <a:prstGeom prst="rect">
            <a:avLst/>
          </a:prstGeom>
          <a:blipFill dpi="0" rotWithShape="1">
            <a:blip r:embed="rId2" cstate="print">
              <a:alphaModFix amt="23000"/>
            </a:blip>
            <a:srcRect/>
            <a:stretch>
              <a:fillRect r="-43120"/>
            </a:stretch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99825" y="857250"/>
            <a:ext cx="3253979" cy="5143500"/>
          </a:xfrm>
          <a:prstGeom prst="rect">
            <a:avLst/>
          </a:prstGeom>
          <a:blipFill dpi="0" rotWithShape="1">
            <a:blip r:embed="rId3" cstate="print">
              <a:alphaModFix amt="29000"/>
            </a:blip>
            <a:srcRect/>
            <a:stretch>
              <a:fillRect/>
            </a:stretch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20721" y="1724904"/>
            <a:ext cx="3133082" cy="48453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000" dirty="0"/>
              <a:t>Complexity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81168" y="1059776"/>
            <a:ext cx="3012186" cy="59412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 sz="1800">
                <a:solidFill>
                  <a:srgbClr val="000000"/>
                </a:solidFill>
              </a:defRPr>
            </a:pPr>
            <a:r>
              <a:rPr lang="en-US" sz="3300" b="1" dirty="0">
                <a:solidFill>
                  <a:schemeClr val="accent5">
                    <a:lumMod val="75000"/>
                  </a:schemeClr>
                </a:solidFill>
                <a:ea typeface="Futura Std Book"/>
                <a:cs typeface="Futura Std Book"/>
                <a:sym typeface="Futura Std Book"/>
              </a:rPr>
              <a:t>The Challenge</a:t>
            </a:r>
            <a:endParaRPr lang="en-GB" sz="3300" b="1" dirty="0">
              <a:solidFill>
                <a:schemeClr val="accent5">
                  <a:lumMod val="75000"/>
                </a:schemeClr>
              </a:solidFill>
              <a:ea typeface="Futura Std Book"/>
              <a:cs typeface="Futura Std Book"/>
              <a:sym typeface="Futura Std Book"/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5187988" y="1056484"/>
            <a:ext cx="2691671" cy="59412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 sz="1800">
                <a:solidFill>
                  <a:srgbClr val="000000"/>
                </a:solidFill>
              </a:defRPr>
            </a:pPr>
            <a:r>
              <a:rPr lang="en-US" sz="3300" b="1" dirty="0">
                <a:solidFill>
                  <a:schemeClr val="accent5">
                    <a:lumMod val="75000"/>
                  </a:schemeClr>
                </a:solidFill>
                <a:ea typeface="Futura Std Book"/>
                <a:cs typeface="Futura Std Book"/>
                <a:sym typeface="Futura Std Book"/>
              </a:rPr>
              <a:t>The Solution</a:t>
            </a:r>
            <a:endParaRPr lang="en-GB" sz="3300" b="1" dirty="0">
              <a:solidFill>
                <a:schemeClr val="accent5">
                  <a:lumMod val="75000"/>
                </a:schemeClr>
              </a:solidFill>
              <a:ea typeface="Futura Std Book"/>
              <a:cs typeface="Futura Std Book"/>
              <a:sym typeface="Futura Std Book"/>
            </a:endParaRPr>
          </a:p>
        </p:txBody>
      </p:sp>
      <p:sp>
        <p:nvSpPr>
          <p:cNvPr id="14" name="Content Placeholder 5"/>
          <p:cNvSpPr>
            <a:spLocks noGrp="1"/>
          </p:cNvSpPr>
          <p:nvPr>
            <p:ph idx="4294967295"/>
          </p:nvPr>
        </p:nvSpPr>
        <p:spPr>
          <a:xfrm>
            <a:off x="4846112" y="1724905"/>
            <a:ext cx="3375422" cy="562178"/>
          </a:xfrm>
        </p:spPr>
        <p:txBody>
          <a:bodyPr>
            <a:noAutofit/>
          </a:bodyPr>
          <a:lstStyle/>
          <a:p>
            <a:pPr marL="0" indent="0" algn="ctr">
              <a:lnSpc>
                <a:spcPts val="3600"/>
              </a:lnSpc>
              <a:spcBef>
                <a:spcPts val="0"/>
              </a:spcBef>
              <a:buNone/>
            </a:pPr>
            <a:r>
              <a:rPr lang="en-GB" sz="3000" i="1" dirty="0"/>
              <a:t>In </a:t>
            </a:r>
            <a:r>
              <a:rPr lang="en-GB" sz="3000" i="1" dirty="0" err="1"/>
              <a:t>Silico</a:t>
            </a:r>
            <a:r>
              <a:rPr lang="en-GB" sz="3000" i="1" dirty="0"/>
              <a:t> </a:t>
            </a:r>
            <a:r>
              <a:rPr lang="en-GB" sz="3000" dirty="0"/>
              <a:t>Medicine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850426" y="2443011"/>
            <a:ext cx="3672068" cy="249884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171450" indent="-171450" defTabSz="68580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+mn-lt"/>
              </a:rPr>
              <a:t>Complexity by composition</a:t>
            </a:r>
          </a:p>
          <a:p>
            <a:pPr marL="171450" indent="-171450" defTabSz="68580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+mn-lt"/>
              </a:rPr>
              <a:t>Unlimited Capacity</a:t>
            </a:r>
          </a:p>
          <a:p>
            <a:pPr marL="171450" indent="-171450" defTabSz="68580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+mn-lt"/>
              </a:rPr>
              <a:t>Subject-specific</a:t>
            </a:r>
          </a:p>
          <a:p>
            <a:pPr marL="171450" indent="-171450" defTabSz="68580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+mn-lt"/>
              </a:rPr>
              <a:t>Precise Diagnosis</a:t>
            </a:r>
          </a:p>
          <a:p>
            <a:pPr marL="171450" indent="-171450" defTabSz="68580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+mn-lt"/>
              </a:rPr>
              <a:t>Ranked Treatments</a:t>
            </a:r>
          </a:p>
          <a:p>
            <a:pPr marL="171450" indent="-171450" defTabSz="68580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+mn-lt"/>
              </a:rPr>
              <a:t>Integrated Care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875806" y="2443011"/>
            <a:ext cx="3460451" cy="249884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Ageing </a:t>
            </a:r>
            <a:r>
              <a:rPr lang="en-GB" sz="2400" dirty="0">
                <a:sym typeface="Wingdings" panose="05000000000000000000" pitchFamily="2" charset="2"/>
              </a:rPr>
              <a:t></a:t>
            </a:r>
            <a:r>
              <a:rPr lang="en-US" sz="2400" dirty="0"/>
              <a:t> Co-morbidities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Specialists’ Capacity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Population-specific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Imprecise Diagnosis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Suboptimal Treatment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Fragmented Care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CC8ACD72-C3AC-41A6-85FA-33CA65D1E1F8}"/>
              </a:ext>
            </a:extLst>
          </p:cNvPr>
          <p:cNvSpPr txBox="1">
            <a:spLocks/>
          </p:cNvSpPr>
          <p:nvPr/>
        </p:nvSpPr>
        <p:spPr>
          <a:xfrm>
            <a:off x="1439863" y="170408"/>
            <a:ext cx="6515100" cy="52228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SANO: </a:t>
            </a:r>
            <a:r>
              <a:rPr lang="pl-PL" altLang="en-US" dirty="0" smtClean="0"/>
              <a:t>Challenge and</a:t>
            </a:r>
            <a:r>
              <a:rPr lang="en-US" altLang="en-US" dirty="0" smtClean="0"/>
              <a:t> </a:t>
            </a:r>
            <a:r>
              <a:rPr lang="pl-PL" altLang="en-US" dirty="0" smtClean="0"/>
              <a:t>Solution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1763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39863" y="170408"/>
            <a:ext cx="6515100" cy="522288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Main Objectives </a:t>
            </a:r>
            <a:r>
              <a:rPr lang="en-GB" altLang="en-US" dirty="0"/>
              <a:t>of </a:t>
            </a:r>
            <a:r>
              <a:rPr lang="en-GB" altLang="en-US" dirty="0" err="1" smtClean="0"/>
              <a:t>CoE</a:t>
            </a:r>
            <a:endParaRPr lang="en-GB" altLang="en-US" dirty="0"/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323528" y="1071546"/>
            <a:ext cx="8463314" cy="4877734"/>
          </a:xfrm>
          <a:prstGeom prst="roundRect">
            <a:avLst>
              <a:gd name="adj" fmla="val 4362"/>
            </a:avLst>
          </a:prstGeom>
          <a:solidFill>
            <a:srgbClr val="FF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tIns="72000" bIns="72000"/>
          <a:lstStyle/>
          <a:p>
            <a:r>
              <a:rPr lang="en-GB" sz="2100" dirty="0" smtClean="0">
                <a:latin typeface="+mn-lt"/>
              </a:rPr>
              <a:t>Development</a:t>
            </a:r>
            <a:r>
              <a:rPr lang="pl-PL" sz="2100" dirty="0" smtClean="0">
                <a:latin typeface="+mn-lt"/>
              </a:rPr>
              <a:t> </a:t>
            </a:r>
            <a:r>
              <a:rPr lang="en-GB" sz="2100" dirty="0">
                <a:latin typeface="+mn-lt"/>
              </a:rPr>
              <a:t>of </a:t>
            </a:r>
            <a:r>
              <a:rPr lang="en-GB" sz="2100" b="1" dirty="0">
                <a:latin typeface="+mn-lt"/>
              </a:rPr>
              <a:t>new computation-based solutions for diagnostics and therapy in daily healthcare</a:t>
            </a:r>
            <a:r>
              <a:rPr lang="en-GB" sz="2100" dirty="0" smtClean="0">
                <a:latin typeface="+mn-lt"/>
              </a:rPr>
              <a:t>.</a:t>
            </a:r>
            <a:br>
              <a:rPr lang="en-GB" sz="2100" dirty="0" smtClean="0">
                <a:latin typeface="+mn-lt"/>
              </a:rPr>
            </a:br>
            <a:endParaRPr lang="en-US" sz="2100" b="1" dirty="0" smtClean="0">
              <a:solidFill>
                <a:prstClr val="black"/>
              </a:solidFill>
              <a:latin typeface="Calibri"/>
            </a:endParaRPr>
          </a:p>
          <a:p>
            <a:pPr lvl="0"/>
            <a:r>
              <a:rPr lang="en-GB" sz="2100" dirty="0" smtClean="0">
                <a:solidFill>
                  <a:prstClr val="black"/>
                </a:solidFill>
                <a:latin typeface="Calibri"/>
              </a:rPr>
              <a:t>Strong </a:t>
            </a:r>
            <a:r>
              <a:rPr lang="en-GB" sz="2100" b="1" dirty="0">
                <a:solidFill>
                  <a:prstClr val="black"/>
                </a:solidFill>
                <a:latin typeface="Calibri"/>
              </a:rPr>
              <a:t>advancement of algorithms, models and technologies involved in personalised medicine, including design of holistic, replicable, generic framework for simulation-based Decision Support Systems </a:t>
            </a:r>
            <a:r>
              <a:rPr lang="en-GB" sz="2100" b="1" dirty="0" smtClean="0">
                <a:solidFill>
                  <a:prstClr val="black"/>
                </a:solidFill>
                <a:latin typeface="Calibri"/>
              </a:rPr>
              <a:t>creation</a:t>
            </a:r>
            <a:r>
              <a:rPr lang="en-GB" sz="2100" dirty="0" smtClean="0">
                <a:solidFill>
                  <a:prstClr val="black"/>
                </a:solidFill>
                <a:latin typeface="Calibri"/>
              </a:rPr>
              <a:t>.</a:t>
            </a:r>
            <a:br>
              <a:rPr lang="en-GB" sz="2100" dirty="0" smtClean="0">
                <a:solidFill>
                  <a:prstClr val="black"/>
                </a:solidFill>
                <a:latin typeface="Calibri"/>
              </a:rPr>
            </a:br>
            <a:r>
              <a:rPr lang="en-GB" sz="2100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GB" sz="2100" dirty="0" smtClean="0">
                <a:solidFill>
                  <a:prstClr val="black"/>
                </a:solidFill>
                <a:latin typeface="Calibri"/>
              </a:rPr>
            </a:br>
            <a:r>
              <a:rPr lang="en-GB" sz="2100" dirty="0" smtClean="0">
                <a:latin typeface="+mn-lt"/>
              </a:rPr>
              <a:t>Systematic </a:t>
            </a:r>
            <a:r>
              <a:rPr lang="en-GB" sz="2100" b="1" dirty="0">
                <a:latin typeface="+mn-lt"/>
              </a:rPr>
              <a:t>involvement of regional biomed businesses, specialising in technologies and services for personalised medicine</a:t>
            </a:r>
            <a:r>
              <a:rPr lang="en-GB" sz="2100" dirty="0">
                <a:latin typeface="+mn-lt"/>
              </a:rPr>
              <a:t>, in high-profile research projects and clinical adoption of their outcome.</a:t>
            </a:r>
          </a:p>
          <a:p>
            <a:r>
              <a:rPr lang="en-GB" sz="2100" dirty="0">
                <a:latin typeface="+mn-lt"/>
              </a:rPr>
              <a:t> </a:t>
            </a:r>
          </a:p>
          <a:p>
            <a:r>
              <a:rPr lang="en-GB" sz="2100" dirty="0">
                <a:latin typeface="+mn-lt"/>
              </a:rPr>
              <a:t>E</a:t>
            </a:r>
            <a:r>
              <a:rPr lang="en-GB" sz="2100" dirty="0" smtClean="0">
                <a:latin typeface="+mn-lt"/>
              </a:rPr>
              <a:t>ducation </a:t>
            </a:r>
            <a:r>
              <a:rPr lang="en-GB" sz="2100" dirty="0">
                <a:latin typeface="+mn-lt"/>
              </a:rPr>
              <a:t>initiatives to </a:t>
            </a:r>
            <a:r>
              <a:rPr lang="en-GB" sz="2100" b="1" dirty="0">
                <a:latin typeface="+mn-lt"/>
              </a:rPr>
              <a:t>train knowledge workers with the skills in data analytics, simulation, and HPC/Big Data</a:t>
            </a:r>
            <a:r>
              <a:rPr lang="en-GB" sz="2100" dirty="0">
                <a:latin typeface="+mn-lt"/>
              </a:rPr>
              <a:t>, to respond to the growing demand for skilled workforce in </a:t>
            </a:r>
            <a:r>
              <a:rPr lang="en-GB" sz="2100" dirty="0" smtClean="0">
                <a:latin typeface="+mn-lt"/>
              </a:rPr>
              <a:t>bio-engineering and medical devices.</a:t>
            </a:r>
            <a:endParaRPr lang="en-GB" sz="2100" dirty="0">
              <a:latin typeface="+mn-lt"/>
            </a:endParaRPr>
          </a:p>
          <a:p>
            <a:endParaRPr lang="en-GB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1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550" y="1290187"/>
            <a:ext cx="1410788" cy="10305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0" y="2407095"/>
            <a:ext cx="1410788" cy="9399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813397" y="1299365"/>
            <a:ext cx="2827574" cy="105151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GB" sz="1800" b="1" dirty="0"/>
              <a:t>A strategic cooperation between Poland &amp; UK</a:t>
            </a:r>
          </a:p>
          <a:p>
            <a:pPr algn="l">
              <a:spcBef>
                <a:spcPts val="0"/>
              </a:spcBef>
            </a:pPr>
            <a:r>
              <a:rPr lang="en-GB" sz="1800" dirty="0"/>
              <a:t>Strongly supported by expertise from Germany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813398" y="2482762"/>
            <a:ext cx="2532473" cy="84033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defPPr>
              <a:defRPr lang="pl-PL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sz="1800" dirty="0"/>
              <a:t>Geographically located in </a:t>
            </a:r>
            <a:r>
              <a:rPr lang="en-GB" sz="1800" dirty="0" err="1"/>
              <a:t>Krak</a:t>
            </a:r>
            <a:r>
              <a:rPr lang="pl-PL" sz="1800" dirty="0"/>
              <a:t>ó</a:t>
            </a:r>
            <a:r>
              <a:rPr lang="en-GB" sz="1800" dirty="0"/>
              <a:t>w</a:t>
            </a:r>
          </a:p>
          <a:p>
            <a:r>
              <a:rPr lang="en-GB" sz="1800" b="0" dirty="0"/>
              <a:t>Serving the world</a:t>
            </a:r>
            <a:r>
              <a:rPr lang="en-GB" sz="1800" dirty="0"/>
              <a:t> 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813397" y="3428990"/>
            <a:ext cx="2902619" cy="84033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defPPr>
              <a:defRPr lang="pl-PL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sz="1800" dirty="0"/>
              <a:t>Dual-centred, with access to Clinic and HPC</a:t>
            </a:r>
          </a:p>
          <a:p>
            <a:r>
              <a:rPr lang="en-GB" sz="1800" b="0" dirty="0"/>
              <a:t>Ensuring complete scientific coverage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813397" y="4587056"/>
            <a:ext cx="2539013" cy="84033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defPPr>
              <a:defRPr lang="pl-PL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sz="1800" dirty="0"/>
              <a:t>Staffed by experts in Computational Medicine</a:t>
            </a:r>
          </a:p>
          <a:p>
            <a:r>
              <a:rPr lang="en-GB" sz="1800" b="0" dirty="0"/>
              <a:t>Handpicked for their skills, fields, compatibility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49" y="4631443"/>
            <a:ext cx="1412534" cy="9372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39" name="Grupa 38"/>
          <p:cNvGrpSpPr/>
          <p:nvPr/>
        </p:nvGrpSpPr>
        <p:grpSpPr>
          <a:xfrm>
            <a:off x="4798131" y="3061600"/>
            <a:ext cx="1915578" cy="1251218"/>
            <a:chOff x="6205089" y="3282849"/>
            <a:chExt cx="2554104" cy="1668290"/>
          </a:xfrm>
        </p:grpSpPr>
        <p:sp>
          <p:nvSpPr>
            <p:cNvPr id="25" name="Rectangle 24"/>
            <p:cNvSpPr/>
            <p:nvPr/>
          </p:nvSpPr>
          <p:spPr>
            <a:xfrm>
              <a:off x="6205089" y="3282849"/>
              <a:ext cx="2549168" cy="1668290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2" descr="E:\logo-fnp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16802" y="3382847"/>
              <a:ext cx="1348203" cy="734882"/>
            </a:xfrm>
            <a:prstGeom prst="rect">
              <a:avLst/>
            </a:prstGeom>
            <a:noFill/>
          </p:spPr>
        </p:pic>
        <p:pic>
          <p:nvPicPr>
            <p:cNvPr id="18" name="Picture 3" descr="E:\logo-h2020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50639" y="4188119"/>
              <a:ext cx="2228732" cy="683245"/>
            </a:xfrm>
            <a:prstGeom prst="rect">
              <a:avLst/>
            </a:prstGeom>
            <a:noFill/>
          </p:spPr>
        </p:pic>
        <p:pic>
          <p:nvPicPr>
            <p:cNvPr id="20" name="Picture 4" descr="E:\ministry_of_science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53077" y="3366296"/>
              <a:ext cx="1206116" cy="809946"/>
            </a:xfrm>
            <a:prstGeom prst="rect">
              <a:avLst/>
            </a:prstGeom>
            <a:noFill/>
          </p:spPr>
        </p:pic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6760974" y="3108687"/>
            <a:ext cx="2291914" cy="60698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GB" sz="1800" b="1" dirty="0"/>
              <a:t>Kick-started </a:t>
            </a:r>
            <a:r>
              <a:rPr lang="en-GB" sz="1800" dirty="0"/>
              <a:t>with EU and Polish Funding, supporting core activities and research</a:t>
            </a:r>
            <a:endParaRPr lang="en-GB" sz="15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798130" y="1288721"/>
            <a:ext cx="4451719" cy="1720309"/>
            <a:chOff x="6205088" y="919010"/>
            <a:chExt cx="5935625" cy="2293745"/>
          </a:xfrm>
        </p:grpSpPr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8834143" y="933202"/>
              <a:ext cx="3306570" cy="195240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n-GB" sz="1800" b="1" dirty="0"/>
                <a:t>Building the Polish Decision-Support Industry</a:t>
              </a:r>
            </a:p>
            <a:p>
              <a:pPr algn="l">
                <a:spcBef>
                  <a:spcPts val="0"/>
                </a:spcBef>
              </a:pPr>
              <a:r>
                <a:rPr lang="en-GB" sz="1800" dirty="0"/>
                <a:t>Championing global healthcare in the 21</a:t>
              </a:r>
              <a:r>
                <a:rPr lang="en-GB" sz="1800" baseline="30000" dirty="0"/>
                <a:t>st</a:t>
              </a:r>
              <a:r>
                <a:rPr lang="en-GB" sz="1800" dirty="0"/>
                <a:t> Century</a:t>
              </a:r>
              <a:endParaRPr lang="en-GB" sz="1500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5088" y="919010"/>
              <a:ext cx="2549168" cy="229374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31" name="Group 30"/>
          <p:cNvGrpSpPr/>
          <p:nvPr/>
        </p:nvGrpSpPr>
        <p:grpSpPr>
          <a:xfrm>
            <a:off x="4794884" y="4376780"/>
            <a:ext cx="4254920" cy="1268727"/>
            <a:chOff x="6216802" y="5036423"/>
            <a:chExt cx="5673226" cy="169163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6802" y="5036423"/>
              <a:ext cx="2537454" cy="1691636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8834143" y="5115328"/>
              <a:ext cx="3055885" cy="809313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n-GB" sz="1800" b="1" dirty="0"/>
                <a:t>Self-sustaining</a:t>
              </a:r>
            </a:p>
            <a:p>
              <a:pPr algn="l">
                <a:spcBef>
                  <a:spcPts val="0"/>
                </a:spcBef>
              </a:pPr>
              <a:r>
                <a:rPr lang="en-GB" sz="1800" dirty="0"/>
                <a:t>after the first 7 years</a:t>
              </a:r>
              <a:endParaRPr lang="en-GB" sz="1500" dirty="0"/>
            </a:p>
          </p:txBody>
        </p:sp>
      </p:grpSp>
      <p:grpSp>
        <p:nvGrpSpPr>
          <p:cNvPr id="41" name="Grupa 40"/>
          <p:cNvGrpSpPr/>
          <p:nvPr/>
        </p:nvGrpSpPr>
        <p:grpSpPr>
          <a:xfrm>
            <a:off x="367242" y="3420231"/>
            <a:ext cx="1410051" cy="1128010"/>
            <a:chOff x="749964" y="3761024"/>
            <a:chExt cx="1880068" cy="1504013"/>
          </a:xfrm>
        </p:grpSpPr>
        <p:pic>
          <p:nvPicPr>
            <p:cNvPr id="34" name="Picture 2" descr="https://d-nm.ppstatic.pl/kadr/k/r/65/32/58a6a43084557_o,size,933x0,q,70,h,4bd113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712"/>
            <a:stretch>
              <a:fillRect/>
            </a:stretch>
          </p:blipFill>
          <p:spPr bwMode="auto">
            <a:xfrm>
              <a:off x="749964" y="4523982"/>
              <a:ext cx="1874914" cy="74105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:\DSC00722 (Kopiowanie).JPG"/>
            <p:cNvPicPr>
              <a:picLocks noChangeAspect="1" noChangeArrowheads="1"/>
            </p:cNvPicPr>
            <p:nvPr/>
          </p:nvPicPr>
          <p:blipFill>
            <a:blip r:embed="rId11" cstate="print"/>
            <a:stretch>
              <a:fillRect/>
            </a:stretch>
          </p:blipFill>
          <p:spPr bwMode="auto">
            <a:xfrm>
              <a:off x="749965" y="3761024"/>
              <a:ext cx="1880067" cy="755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F142390-204F-9E47-BC52-345DDC52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293" y="221257"/>
            <a:ext cx="6025006" cy="566850"/>
          </a:xfrm>
        </p:spPr>
        <p:txBody>
          <a:bodyPr>
            <a:noAutofit/>
          </a:bodyPr>
          <a:lstStyle/>
          <a:p>
            <a:r>
              <a:rPr lang="en-GB" dirty="0" smtClean="0">
                <a:latin typeface="+mn-lt"/>
              </a:rPr>
              <a:t>Leadership </a:t>
            </a:r>
            <a:br>
              <a:rPr lang="en-GB" dirty="0" smtClean="0">
                <a:latin typeface="+mn-lt"/>
              </a:rPr>
            </a:br>
            <a:r>
              <a:rPr lang="en-GB" dirty="0" smtClean="0">
                <a:latin typeface="+mn-lt"/>
              </a:rPr>
              <a:t>in </a:t>
            </a:r>
            <a:r>
              <a:rPr lang="en-GB" dirty="0">
                <a:latin typeface="+mn-lt"/>
              </a:rPr>
              <a:t>Clinical Decision Support</a:t>
            </a:r>
          </a:p>
        </p:txBody>
      </p:sp>
    </p:spTree>
    <p:extLst>
      <p:ext uri="{BB962C8B-B14F-4D97-AF65-F5344CB8AC3E}">
        <p14:creationId xmlns:p14="http://schemas.microsoft.com/office/powerpoint/2010/main" val="8745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F2DDC2D-91EA-8749-9EF3-02F4DA5E871D}"/>
              </a:ext>
            </a:extLst>
          </p:cNvPr>
          <p:cNvGrpSpPr/>
          <p:nvPr/>
        </p:nvGrpSpPr>
        <p:grpSpPr>
          <a:xfrm>
            <a:off x="4860032" y="1240682"/>
            <a:ext cx="4141800" cy="1999395"/>
            <a:chOff x="344031" y="1041079"/>
            <a:chExt cx="5522400" cy="2665860"/>
          </a:xfrm>
        </p:grpSpPr>
        <p:sp>
          <p:nvSpPr>
            <p:cNvPr id="18" name="Rectangle 17"/>
            <p:cNvSpPr/>
            <p:nvPr/>
          </p:nvSpPr>
          <p:spPr>
            <a:xfrm>
              <a:off x="344031" y="1041079"/>
              <a:ext cx="5522400" cy="2665860"/>
            </a:xfrm>
            <a:prstGeom prst="rect">
              <a:avLst/>
            </a:prstGeom>
            <a:solidFill>
              <a:srgbClr val="EEECE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0" name="Picture 2" descr="https://d-nm.ppstatic.pl/kadr/k/r/65/32/58a6a43084557_o,size,933x0,q,70,h,4bd113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75" y="2865765"/>
              <a:ext cx="1136399" cy="7575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ACK Cyfronet AGH, fot. Mostostal Warszaw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05" y="1145811"/>
              <a:ext cx="1125739" cy="8425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ocdn.eu/pulscms-transforms/1/fRwktkpTURBXy8wMDg5OTgwYzY4MmU3MzRlZTI0NjE0YjlkNmZmMzAzNi5qcGeSlQMCQs0DsM0CE5MFzQMUzQG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75" y="2106934"/>
              <a:ext cx="1136399" cy="64030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1772855" y="2068080"/>
              <a:ext cx="3770098" cy="79377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n-GB" sz="1800" b="1" dirty="0"/>
                <a:t>AGH </a:t>
              </a:r>
              <a:r>
                <a:rPr lang="en-GB" sz="1800" b="1" dirty="0" err="1" smtClean="0"/>
                <a:t>Univ</a:t>
              </a:r>
              <a:r>
                <a:rPr lang="en-GB" sz="1800" b="1" dirty="0" smtClean="0"/>
                <a:t> </a:t>
              </a:r>
              <a:r>
                <a:rPr lang="en-GB" sz="1800" b="1" dirty="0" err="1" smtClean="0"/>
                <a:t>Scie</a:t>
              </a:r>
              <a:r>
                <a:rPr lang="en-GB" sz="1800" b="1" dirty="0" smtClean="0"/>
                <a:t> &amp; Tech</a:t>
              </a:r>
              <a:endParaRPr lang="en-GB" sz="1800" b="1" dirty="0"/>
            </a:p>
            <a:p>
              <a:pPr algn="l">
                <a:spcBef>
                  <a:spcPts val="0"/>
                </a:spcBef>
              </a:pPr>
              <a:r>
                <a:rPr lang="en-GB" sz="1800" dirty="0"/>
                <a:t>36,000 students</a:t>
              </a: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772855" y="1170221"/>
              <a:ext cx="3770098" cy="79377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n-GB" sz="1800" b="1" dirty="0"/>
                <a:t>Cyfronet (Est 1973)</a:t>
              </a:r>
            </a:p>
            <a:p>
              <a:pPr algn="l">
                <a:spcBef>
                  <a:spcPts val="0"/>
                </a:spcBef>
              </a:pPr>
              <a:r>
                <a:rPr lang="en-GB" sz="1800" dirty="0"/>
                <a:t>Polish leader in HPC</a:t>
              </a: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1772855" y="2879680"/>
              <a:ext cx="3770098" cy="79377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pl-PL" sz="1800" b="1" dirty="0"/>
                <a:t>University </a:t>
              </a:r>
              <a:r>
                <a:rPr lang="pl-PL" sz="1800" b="1" dirty="0" err="1"/>
                <a:t>Hospital</a:t>
              </a:r>
              <a:endParaRPr lang="en-GB" sz="1800" b="1" dirty="0"/>
            </a:p>
            <a:p>
              <a:pPr algn="l">
                <a:spcBef>
                  <a:spcPts val="0"/>
                </a:spcBef>
              </a:pPr>
              <a:r>
                <a:rPr lang="en-GB" sz="1800" dirty="0" err="1"/>
                <a:t>Krak</a:t>
              </a:r>
              <a:r>
                <a:rPr lang="pl-PL" sz="1800" dirty="0"/>
                <a:t>ó</a:t>
              </a:r>
              <a:r>
                <a:rPr lang="en-GB" sz="1800" dirty="0"/>
                <a:t>w’s Teaching Hospital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B3C1C9F-5717-234B-965E-C0F0F94F3F20}"/>
              </a:ext>
            </a:extLst>
          </p:cNvPr>
          <p:cNvGrpSpPr/>
          <p:nvPr/>
        </p:nvGrpSpPr>
        <p:grpSpPr>
          <a:xfrm>
            <a:off x="185119" y="1235293"/>
            <a:ext cx="4138662" cy="1999395"/>
            <a:chOff x="6169818" y="1041079"/>
            <a:chExt cx="5518216" cy="2665860"/>
          </a:xfrm>
        </p:grpSpPr>
        <p:sp>
          <p:nvSpPr>
            <p:cNvPr id="26" name="Rectangle 25"/>
            <p:cNvSpPr/>
            <p:nvPr/>
          </p:nvSpPr>
          <p:spPr>
            <a:xfrm>
              <a:off x="6169818" y="1041079"/>
              <a:ext cx="5518216" cy="2665860"/>
            </a:xfrm>
            <a:prstGeom prst="rect">
              <a:avLst/>
            </a:prstGeom>
            <a:solidFill>
              <a:srgbClr val="EEECE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8651" y="2040047"/>
              <a:ext cx="1252693" cy="68328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7724102" y="2010300"/>
              <a:ext cx="3770098" cy="79377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n-GB" sz="1800" b="1" dirty="0"/>
                <a:t>University of Sheffield</a:t>
              </a:r>
            </a:p>
            <a:p>
              <a:pPr algn="l">
                <a:spcBef>
                  <a:spcPts val="0"/>
                </a:spcBef>
              </a:pPr>
              <a:r>
                <a:rPr lang="en-GB" sz="1800" dirty="0"/>
                <a:t>29,000 students</a:t>
              </a: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7724102" y="1095473"/>
              <a:ext cx="3836049" cy="79377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n-GB" sz="1800" b="1" dirty="0"/>
                <a:t>Insigneo (Est 2012)</a:t>
              </a:r>
            </a:p>
            <a:p>
              <a:pPr algn="l">
                <a:spcBef>
                  <a:spcPts val="0"/>
                </a:spcBef>
              </a:pPr>
              <a:r>
                <a:rPr lang="en-GB" sz="1800" dirty="0"/>
                <a:t>140 researchers, 50 clinicians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7717074" y="2804363"/>
              <a:ext cx="3970960" cy="79377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n-GB" sz="1800" b="1" dirty="0"/>
                <a:t>ST Hospital Trust</a:t>
              </a:r>
            </a:p>
            <a:p>
              <a:pPr algn="l">
                <a:spcBef>
                  <a:spcPts val="0"/>
                </a:spcBef>
              </a:pPr>
              <a:r>
                <a:rPr lang="en-GB" sz="1800" dirty="0"/>
                <a:t>Sheffield’s Teaching Hospitals</a:t>
              </a:r>
            </a:p>
          </p:txBody>
        </p:sp>
        <p:pic>
          <p:nvPicPr>
            <p:cNvPr id="16" name="Picture 15"/>
            <p:cNvPicPr/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0261" b="11291"/>
            <a:stretch/>
          </p:blipFill>
          <p:spPr>
            <a:xfrm>
              <a:off x="6322165" y="1102835"/>
              <a:ext cx="1245665" cy="844062"/>
            </a:xfrm>
            <a:prstGeom prst="rect">
              <a:avLst/>
            </a:prstGeom>
            <a:ln w="6350">
              <a:solidFill>
                <a:schemeClr val="accent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712"/>
            <a:stretch/>
          </p:blipFill>
          <p:spPr>
            <a:xfrm>
              <a:off x="6322165" y="2816484"/>
              <a:ext cx="1245665" cy="82708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67C2B97-297A-5947-AF9A-A76B6959D01A}"/>
              </a:ext>
            </a:extLst>
          </p:cNvPr>
          <p:cNvSpPr txBox="1"/>
          <p:nvPr/>
        </p:nvSpPr>
        <p:spPr>
          <a:xfrm>
            <a:off x="185119" y="3690376"/>
            <a:ext cx="4138662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dirty="0" err="1"/>
              <a:t>Insigneo</a:t>
            </a:r>
            <a:r>
              <a:rPr lang="pl-PL" dirty="0"/>
              <a:t>:</a:t>
            </a:r>
            <a:r>
              <a:rPr lang="en-GB" dirty="0"/>
              <a:t> largest In Silico Medicine (ISM) research institute in Europe</a:t>
            </a:r>
          </a:p>
          <a:p>
            <a:pPr marL="214313" indent="-214313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dirty="0"/>
              <a:t>Researchers develop dozen</a:t>
            </a:r>
            <a:r>
              <a:rPr lang="pl-PL" dirty="0"/>
              <a:t>s</a:t>
            </a:r>
            <a:r>
              <a:rPr lang="en-GB" dirty="0"/>
              <a:t> of ISM prototypes</a:t>
            </a:r>
          </a:p>
          <a:p>
            <a:pPr marL="214313" indent="-214313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dirty="0"/>
              <a:t>Lacks the capability to </a:t>
            </a:r>
            <a:r>
              <a:rPr lang="pl-PL" dirty="0" err="1"/>
              <a:t>convert</a:t>
            </a:r>
            <a:r>
              <a:rPr lang="pl-PL" dirty="0"/>
              <a:t> </a:t>
            </a:r>
            <a:r>
              <a:rPr lang="en-GB" dirty="0"/>
              <a:t>them into industrial-quality solutions with appropriate level of service</a:t>
            </a:r>
          </a:p>
          <a:p>
            <a:pPr marL="214313" indent="-214313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dirty="0"/>
              <a:t>Brexit will make this even harder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xmlns="" id="{37439548-F5FF-7F45-B039-DA95BEB7AD55}"/>
              </a:ext>
            </a:extLst>
          </p:cNvPr>
          <p:cNvSpPr/>
          <p:nvPr/>
        </p:nvSpPr>
        <p:spPr>
          <a:xfrm>
            <a:off x="2072713" y="3304009"/>
            <a:ext cx="363474" cy="378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13F00F1-1096-BD44-9C8C-E8B43AB6BC00}"/>
              </a:ext>
            </a:extLst>
          </p:cNvPr>
          <p:cNvSpPr txBox="1"/>
          <p:nvPr/>
        </p:nvSpPr>
        <p:spPr>
          <a:xfrm>
            <a:off x="4860674" y="3688402"/>
            <a:ext cx="413866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dirty="0" err="1"/>
              <a:t>Cyfronet</a:t>
            </a:r>
            <a:r>
              <a:rPr lang="en-GB" dirty="0"/>
              <a:t> mission is to deliver industrial-quality solutions with appropriate level of service</a:t>
            </a:r>
          </a:p>
          <a:p>
            <a:pPr marL="214313" indent="-214313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dirty="0"/>
              <a:t>DICE team has seeded a level of expertise in ISM unusual in most HPC centres, but lacks portfolio</a:t>
            </a:r>
          </a:p>
          <a:p>
            <a:pPr marL="214313" indent="-214313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l-PL" dirty="0"/>
              <a:t>Kraków </a:t>
            </a:r>
            <a:r>
              <a:rPr lang="pl-PL" dirty="0" err="1"/>
              <a:t>partners</a:t>
            </a:r>
            <a:r>
              <a:rPr lang="pl-PL" dirty="0"/>
              <a:t> </a:t>
            </a:r>
            <a:r>
              <a:rPr lang="en-GB" dirty="0"/>
              <a:t>offer the skills, infrastructures, and development policies to sustain unlimited growth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xmlns="" id="{1C34F419-0BDB-E046-AEE4-EC69CE44CCFD}"/>
              </a:ext>
            </a:extLst>
          </p:cNvPr>
          <p:cNvSpPr/>
          <p:nvPr/>
        </p:nvSpPr>
        <p:spPr>
          <a:xfrm>
            <a:off x="6748268" y="3302035"/>
            <a:ext cx="363474" cy="378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58497FA9-4E8F-4D4D-B63A-B869E219CA2D}"/>
              </a:ext>
            </a:extLst>
          </p:cNvPr>
          <p:cNvGrpSpPr/>
          <p:nvPr/>
        </p:nvGrpSpPr>
        <p:grpSpPr>
          <a:xfrm>
            <a:off x="2464614" y="797656"/>
            <a:ext cx="678023" cy="412505"/>
            <a:chOff x="3071663" y="2888708"/>
            <a:chExt cx="1985738" cy="1257492"/>
          </a:xfrm>
        </p:grpSpPr>
        <p:pic>
          <p:nvPicPr>
            <p:cNvPr id="24" name="Picture 18" descr="Znalezione obrazy dla zapytania insigneo logo">
              <a:extLst>
                <a:ext uri="{FF2B5EF4-FFF2-40B4-BE49-F238E27FC236}">
                  <a16:creationId xmlns:a16="http://schemas.microsoft.com/office/drawing/2014/main" xmlns="" id="{4119B00A-1D70-EA47-851D-225C6F75FF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399" y="3784821"/>
              <a:ext cx="1862777" cy="3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Podobny obraz">
              <a:extLst>
                <a:ext uri="{FF2B5EF4-FFF2-40B4-BE49-F238E27FC236}">
                  <a16:creationId xmlns:a16="http://schemas.microsoft.com/office/drawing/2014/main" xmlns="" id="{C33FEF8C-506F-9245-8DD3-E27ABCDA4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663" y="2888708"/>
              <a:ext cx="1985738" cy="851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upa 27"/>
          <p:cNvGrpSpPr/>
          <p:nvPr/>
        </p:nvGrpSpPr>
        <p:grpSpPr>
          <a:xfrm>
            <a:off x="5738326" y="519831"/>
            <a:ext cx="1380401" cy="861608"/>
            <a:chOff x="9240113" y="2334951"/>
            <a:chExt cx="2071848" cy="1293190"/>
          </a:xfrm>
        </p:grpSpPr>
        <p:pic>
          <p:nvPicPr>
            <p:cNvPr id="29" name="Picture 26" descr="Podobny obraz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2835" y="2334951"/>
              <a:ext cx="1829126" cy="1293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6" descr="Podobny obraz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0113" y="2550996"/>
              <a:ext cx="824290" cy="824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AF34AAA9-63D8-9A4C-83BE-BED3E3BF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7" y="114939"/>
            <a:ext cx="7235687" cy="747961"/>
          </a:xfrm>
        </p:spPr>
        <p:txBody>
          <a:bodyPr/>
          <a:lstStyle/>
          <a:p>
            <a:r>
              <a:rPr lang="en-GB" dirty="0"/>
              <a:t>The Synergy</a:t>
            </a:r>
          </a:p>
        </p:txBody>
      </p:sp>
    </p:spTree>
    <p:extLst>
      <p:ext uri="{BB962C8B-B14F-4D97-AF65-F5344CB8AC3E}">
        <p14:creationId xmlns:p14="http://schemas.microsoft.com/office/powerpoint/2010/main" val="25354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PH-Share Templat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VPH-Share Template Slide</Template>
  <TotalTime>5009</TotalTime>
  <Words>1019</Words>
  <Application>Microsoft Office PowerPoint</Application>
  <PresentationFormat>Pokaz na ekranie (4:3)</PresentationFormat>
  <Paragraphs>220</Paragraphs>
  <Slides>13</Slides>
  <Notes>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VPH-Share Template Slide</vt:lpstr>
      <vt:lpstr>Towards the Center of Excellence  for Personalized Diagnostics and Medical Therapy</vt:lpstr>
      <vt:lpstr>Our research interests</vt:lpstr>
      <vt:lpstr>DICE Team skillset</vt:lpstr>
      <vt:lpstr>Mission of CECM Project</vt:lpstr>
      <vt:lpstr>CECM / SANO Partners</vt:lpstr>
      <vt:lpstr>Prezentacja programu PowerPoint</vt:lpstr>
      <vt:lpstr>Main Objectives of CoE</vt:lpstr>
      <vt:lpstr>Leadership  in Clinical Decision Support</vt:lpstr>
      <vt:lpstr>The Synergy</vt:lpstr>
      <vt:lpstr>The Consortium, the Partnership</vt:lpstr>
      <vt:lpstr>Towards a successful, sustainable CoE</vt:lpstr>
      <vt:lpstr>Prezentacja programu PowerPoint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 4 :  VPH Semantics</dc:title>
  <dc:creator>Norman James Powell</dc:creator>
  <cp:lastModifiedBy>bubak</cp:lastModifiedBy>
  <cp:revision>849</cp:revision>
  <cp:lastPrinted>2018-09-12T09:40:32Z</cp:lastPrinted>
  <dcterms:created xsi:type="dcterms:W3CDTF">2011-04-13T15:31:15Z</dcterms:created>
  <dcterms:modified xsi:type="dcterms:W3CDTF">2019-01-25T10:59:09Z</dcterms:modified>
</cp:coreProperties>
</file>