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17" r:id="rId3"/>
    <p:sldId id="464" r:id="rId4"/>
    <p:sldId id="539" r:id="rId5"/>
    <p:sldId id="528" r:id="rId6"/>
    <p:sldId id="477" r:id="rId7"/>
    <p:sldId id="490" r:id="rId8"/>
    <p:sldId id="494" r:id="rId9"/>
    <p:sldId id="505" r:id="rId10"/>
    <p:sldId id="506" r:id="rId11"/>
    <p:sldId id="540" r:id="rId12"/>
    <p:sldId id="541" r:id="rId13"/>
    <p:sldId id="537" r:id="rId14"/>
    <p:sldId id="542" r:id="rId15"/>
    <p:sldId id="538" r:id="rId16"/>
    <p:sldId id="533" r:id="rId17"/>
    <p:sldId id="534" r:id="rId18"/>
    <p:sldId id="535" r:id="rId19"/>
    <p:sldId id="536" r:id="rId20"/>
    <p:sldId id="524" r:id="rId21"/>
    <p:sldId id="519" r:id="rId22"/>
    <p:sldId id="443" r:id="rId2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0ECDB-0C93-4AF4-8452-190BED98D505}">
          <p14:sldIdLst>
            <p14:sldId id="256"/>
            <p14:sldId id="517"/>
            <p14:sldId id="464"/>
            <p14:sldId id="539"/>
            <p14:sldId id="528"/>
            <p14:sldId id="477"/>
            <p14:sldId id="490"/>
            <p14:sldId id="494"/>
          </p14:sldIdLst>
        </p14:section>
        <p14:section name="Untitled Section" id="{D8FA655D-D8CE-4CFA-92D8-A3F219B2133D}">
          <p14:sldIdLst>
            <p14:sldId id="505"/>
            <p14:sldId id="506"/>
            <p14:sldId id="540"/>
            <p14:sldId id="541"/>
            <p14:sldId id="537"/>
            <p14:sldId id="542"/>
            <p14:sldId id="538"/>
            <p14:sldId id="533"/>
            <p14:sldId id="534"/>
            <p14:sldId id="535"/>
            <p14:sldId id="536"/>
            <p14:sldId id="524"/>
            <p14:sldId id="519"/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F7803"/>
    <a:srgbClr val="996633"/>
    <a:srgbClr val="A834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450" autoAdjust="0"/>
  </p:normalViewPr>
  <p:slideViewPr>
    <p:cSldViewPr snapToObjects="1">
      <p:cViewPr varScale="1">
        <p:scale>
          <a:sx n="107" d="100"/>
          <a:sy n="107" d="100"/>
        </p:scale>
        <p:origin x="127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28/06/2017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28/06/2017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855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452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ymbol zastępczy notatek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CDB84DD-ED52-401E-A24B-29A9BE42624A}" type="slidenum">
              <a:rPr lang="en-GB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90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103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59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22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71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449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827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07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04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" y="29763"/>
            <a:ext cx="1089583" cy="73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5786" y="6492306"/>
            <a:ext cx="7456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b="1" i="1" dirty="0" err="1"/>
              <a:t>EurValve</a:t>
            </a:r>
            <a:r>
              <a:rPr lang="pl-PL" sz="1000" b="1" i="1" baseline="0" dirty="0"/>
              <a:t> </a:t>
            </a:r>
            <a:r>
              <a:rPr lang="pl-PL" sz="1000" b="1" i="1" baseline="0" dirty="0" smtClean="0"/>
              <a:t>Project Meeting</a:t>
            </a:r>
            <a:r>
              <a:rPr lang="pl-PL" sz="1000" b="0" i="1" baseline="0" dirty="0" smtClean="0"/>
              <a:t>,</a:t>
            </a:r>
            <a:r>
              <a:rPr lang="pl-PL" sz="1000" b="1" i="1" baseline="0" dirty="0" smtClean="0"/>
              <a:t> </a:t>
            </a:r>
            <a:r>
              <a:rPr lang="en-US" sz="1000" dirty="0" smtClean="0"/>
              <a:t> </a:t>
            </a:r>
            <a:r>
              <a:rPr lang="pl-PL" sz="1000" dirty="0" smtClean="0"/>
              <a:t>Berlin,</a:t>
            </a:r>
            <a:r>
              <a:rPr lang="pl-PL" sz="1000" baseline="0" dirty="0" smtClean="0"/>
              <a:t> 29-30 </a:t>
            </a:r>
            <a:r>
              <a:rPr lang="pl-PL" sz="1000" baseline="0" dirty="0" err="1" smtClean="0"/>
              <a:t>June</a:t>
            </a:r>
            <a:r>
              <a:rPr lang="pl-PL" sz="1000" dirty="0" smtClean="0"/>
              <a:t> </a:t>
            </a:r>
            <a:r>
              <a:rPr lang="pl-PL" sz="1000" dirty="0"/>
              <a:t>2017</a:t>
            </a:r>
            <a:endParaRPr lang="en-US" sz="1000" dirty="0"/>
          </a:p>
        </p:txBody>
      </p:sp>
      <p:pic>
        <p:nvPicPr>
          <p:cNvPr id="2" name="Obraz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36" y="29763"/>
            <a:ext cx="990804" cy="7679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ph.cyfronet.pl/tutorial/doku.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s3.surfsara.n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ve.cyfronet.pl/" TargetMode="External"/><Relationship Id="rId2" Type="http://schemas.openxmlformats.org/officeDocument/2006/relationships/hyperlink" Target="http://dice.cyfronet.pl/projects/details/EurVal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iles.valve.cyfronet.pl/webdav" TargetMode="External"/><Relationship Id="rId5" Type="http://schemas.openxmlformats.org/officeDocument/2006/relationships/hyperlink" Target="https://files.valve.cyfronet.pl/" TargetMode="External"/><Relationship Id="rId4" Type="http://schemas.openxmlformats.org/officeDocument/2006/relationships/hyperlink" Target="https://valve.cyfronet.pl/users/sign_u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http://www.eurvalve.e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2938" y="785794"/>
            <a:ext cx="8136904" cy="14700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Model </a:t>
            </a:r>
            <a:r>
              <a:rPr lang="pl-PL" altLang="en-US" dirty="0" err="1" smtClean="0"/>
              <a:t>Execution</a:t>
            </a:r>
            <a:r>
              <a:rPr lang="pl-PL" altLang="en-US" dirty="0" smtClean="0"/>
              <a:t> Environment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Current </a:t>
            </a:r>
            <a:r>
              <a:rPr lang="en-US" altLang="en-US" sz="2800" dirty="0" smtClean="0"/>
              <a:t>status</a:t>
            </a:r>
            <a:r>
              <a:rPr lang="pl-PL" altLang="en-US" sz="2800" dirty="0"/>
              <a:t> </a:t>
            </a:r>
            <a:r>
              <a:rPr lang="pl-PL" altLang="en-US" sz="2800" dirty="0" smtClean="0"/>
              <a:t>of the WP2</a:t>
            </a:r>
            <a:r>
              <a:rPr lang="en-US" altLang="en-US" sz="2800" dirty="0"/>
              <a:t> Infrastructure </a:t>
            </a:r>
            <a:r>
              <a:rPr lang="en-US" altLang="en-US" sz="2800" dirty="0" smtClean="0"/>
              <a:t>Platform</a:t>
            </a:r>
            <a:r>
              <a:rPr lang="pl-PL" altLang="en-US" sz="2800" dirty="0" smtClean="0"/>
              <a:t>  </a:t>
            </a:r>
            <a:endParaRPr lang="en-US" alt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85786" y="2571744"/>
            <a:ext cx="7854056" cy="32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Marian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Bubak</a:t>
            </a:r>
            <a:r>
              <a:rPr lang="pl-PL" sz="2000" baseline="30000" dirty="0" smtClean="0"/>
              <a:t>1</a:t>
            </a:r>
            <a:r>
              <a:rPr lang="pl-PL" sz="2000" dirty="0" smtClean="0"/>
              <a:t>, </a:t>
            </a:r>
          </a:p>
          <a:p>
            <a:pPr eaLnBrk="1" hangingPunct="1"/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Daniel Harężlak</a:t>
            </a:r>
            <a:r>
              <a:rPr lang="pl-PL" altLang="en-US" sz="2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sz="2000" dirty="0" smtClean="0"/>
              <a:t>, 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Marek Kasztelnik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Piotr Nowakowski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Steven Wood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pl-PL" sz="2000" dirty="0" smtClean="0"/>
              <a:t>,</a:t>
            </a:r>
          </a:p>
          <a:p>
            <a:pPr eaLnBrk="1" hangingPunct="1"/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 </a:t>
            </a:r>
          </a:p>
          <a:p>
            <a:pPr eaLnBrk="1" hangingPunct="1"/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Tomasz</a:t>
            </a:r>
            <a:r>
              <a:rPr lang="pl-PL" sz="2000" dirty="0" smtClean="0"/>
              <a:t>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Bartyński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sz="2000" dirty="0" smtClean="0"/>
              <a:t>, 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Gubala</a:t>
            </a:r>
            <a:r>
              <a:rPr lang="pl-PL" altLang="en-US" sz="2000" b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Maciej 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Malawski</a:t>
            </a:r>
            <a:r>
              <a:rPr lang="pl-PL" sz="2000" baseline="30000" dirty="0"/>
              <a:t>1</a:t>
            </a:r>
            <a:r>
              <a:rPr lang="pl-PL" sz="2000" dirty="0"/>
              <a:t>, 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</a:t>
            </a:r>
            <a:r>
              <a:rPr lang="pl-PL" sz="2000" dirty="0"/>
              <a:t>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Meizner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sz="2000" dirty="0" smtClean="0"/>
              <a:t>, </a:t>
            </a:r>
            <a:endParaRPr lang="pl-PL" sz="2000" baseline="30000" dirty="0"/>
          </a:p>
          <a:p>
            <a:pPr eaLnBrk="1" hangingPunct="1"/>
            <a:endParaRPr lang="es-ES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400" baseline="30000" dirty="0" smtClean="0"/>
              <a:t>1</a:t>
            </a:r>
            <a:r>
              <a:rPr lang="en-GB" sz="2400" dirty="0" smtClean="0"/>
              <a:t>ACC </a:t>
            </a:r>
            <a:r>
              <a:rPr lang="en-GB" sz="2400" dirty="0" err="1"/>
              <a:t>Cyfronet</a:t>
            </a:r>
            <a:r>
              <a:rPr lang="en-GB" sz="2400" dirty="0"/>
              <a:t> AGH, Krakow, Poland</a:t>
            </a:r>
            <a:endParaRPr lang="pl-PL" sz="2400" dirty="0"/>
          </a:p>
          <a:p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http://dice.cyfronet.pl/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sz="2400" dirty="0"/>
          </a:p>
          <a:p>
            <a:r>
              <a:rPr lang="pl-PL" sz="2400" baseline="30000" dirty="0"/>
              <a:t/>
            </a:r>
            <a:br>
              <a:rPr lang="pl-PL" sz="2400" baseline="30000" dirty="0"/>
            </a:br>
            <a:r>
              <a:rPr lang="pl-PL" sz="2400" baseline="30000" dirty="0"/>
              <a:t>2</a:t>
            </a:r>
            <a:r>
              <a:rPr lang="en-GB" sz="2400" dirty="0" smtClean="0"/>
              <a:t>Scientific </a:t>
            </a:r>
            <a:r>
              <a:rPr lang="en-GB" sz="2400" dirty="0"/>
              <a:t>Computing, </a:t>
            </a:r>
            <a:r>
              <a:rPr lang="en-GB" sz="2400" dirty="0" err="1"/>
              <a:t>Dep</a:t>
            </a:r>
            <a:r>
              <a:rPr lang="pl-PL" sz="2400" dirty="0" err="1"/>
              <a:t>artmen</a:t>
            </a:r>
            <a:r>
              <a:rPr lang="en-GB" sz="2400" dirty="0"/>
              <a:t>t of Medical Physics, Sheffield Teaching Hospitals, UK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30" y="4214818"/>
            <a:ext cx="781537" cy="83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095675"/>
            <a:ext cx="8137080" cy="4781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pPr algn="ctr"/>
            <a:r>
              <a:rPr lang="en-US" sz="2400" dirty="0"/>
              <a:t/>
            </a:r>
            <a:br>
              <a:rPr lang="en-US" sz="2400" dirty="0"/>
            </a:br>
            <a:r>
              <a:rPr lang="en-US" sz="3600" dirty="0"/>
              <a:t>Computation execution diff</a:t>
            </a:r>
            <a:endParaRPr lang="pl-PL" sz="2400" dirty="0"/>
          </a:p>
          <a:p>
            <a:endParaRPr lang="en-US" sz="2400" dirty="0"/>
          </a:p>
          <a:p>
            <a:r>
              <a:rPr lang="en-US" sz="2400" b="1" dirty="0"/>
              <a:t>Goal:</a:t>
            </a:r>
            <a:r>
              <a:rPr lang="en-US" sz="2400" dirty="0"/>
              <a:t> an adequate tool for model developers to compare two different model executions, </a:t>
            </a:r>
            <a:r>
              <a:rPr lang="pl-PL" sz="2400" dirty="0"/>
              <a:t>revealing any </a:t>
            </a:r>
            <a:r>
              <a:rPr lang="en-US" sz="2400" dirty="0"/>
              <a:t>changes </a:t>
            </a:r>
            <a:r>
              <a:rPr lang="pl-PL" sz="2400" dirty="0"/>
              <a:t>along with their impact on </a:t>
            </a:r>
            <a:r>
              <a:rPr lang="en-US" sz="2400" dirty="0"/>
              <a:t>results.</a:t>
            </a:r>
            <a:endParaRPr lang="pl-PL" sz="2400" dirty="0"/>
          </a:p>
          <a:p>
            <a:endParaRPr lang="en-US" sz="2400" dirty="0"/>
          </a:p>
          <a:p>
            <a:r>
              <a:rPr lang="en-US" sz="2400" b="1" dirty="0"/>
              <a:t>Supported ideas: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Modelling quality improvement tracking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Dedicated comparison software for specific types of results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problem detection and manual validation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 </a:t>
            </a:r>
            <a:r>
              <a:rPr lang="pl-PL" sz="3200" dirty="0" smtClean="0"/>
              <a:t>New</a:t>
            </a:r>
            <a:r>
              <a:rPr lang="en-US" sz="3200" dirty="0" smtClean="0"/>
              <a:t> </a:t>
            </a:r>
            <a:r>
              <a:rPr lang="pl-PL" sz="3200" dirty="0"/>
              <a:t>f</a:t>
            </a:r>
            <a:r>
              <a:rPr lang="en-US" sz="3200" dirty="0" err="1"/>
              <a:t>unctionality</a:t>
            </a:r>
            <a:r>
              <a:rPr lang="en-US" sz="3200" dirty="0"/>
              <a:t> </a:t>
            </a:r>
            <a:r>
              <a:rPr lang="pl-PL" sz="3200" dirty="0"/>
              <a:t>of</a:t>
            </a:r>
            <a:r>
              <a:rPr lang="en-US" sz="3200" dirty="0"/>
              <a:t> MEE</a:t>
            </a:r>
            <a:r>
              <a:rPr lang="pl-PL" sz="3200" dirty="0"/>
              <a:t> (</a:t>
            </a:r>
            <a:r>
              <a:rPr lang="pl-PL" sz="3200" dirty="0" smtClean="0"/>
              <a:t>2/4)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849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pl-PL" sz="3200" dirty="0"/>
              <a:t>New</a:t>
            </a:r>
            <a:r>
              <a:rPr lang="en-US" sz="3200" dirty="0"/>
              <a:t> </a:t>
            </a:r>
            <a:r>
              <a:rPr lang="pl-PL" sz="3200" dirty="0"/>
              <a:t>f</a:t>
            </a:r>
            <a:r>
              <a:rPr lang="en-US" sz="3200" dirty="0" err="1"/>
              <a:t>unctionality</a:t>
            </a:r>
            <a:r>
              <a:rPr lang="en-US" sz="3200" dirty="0"/>
              <a:t> </a:t>
            </a:r>
            <a:r>
              <a:rPr lang="pl-PL" sz="3200" dirty="0"/>
              <a:t>of</a:t>
            </a:r>
            <a:r>
              <a:rPr lang="en-US" sz="3200" dirty="0"/>
              <a:t> MEE</a:t>
            </a:r>
            <a:r>
              <a:rPr lang="pl-PL" sz="3200" dirty="0"/>
              <a:t> </a:t>
            </a:r>
            <a:r>
              <a:rPr lang="pl-PL" sz="3200" dirty="0" smtClean="0"/>
              <a:t>(3/4)</a:t>
            </a:r>
            <a:endParaRPr lang="en-US" sz="3200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/>
              <a:t>New </a:t>
            </a:r>
            <a:r>
              <a:rPr lang="pl-PL" sz="3600" dirty="0" err="1"/>
              <a:t>functionality</a:t>
            </a:r>
            <a:r>
              <a:rPr lang="pl-PL" sz="3600" dirty="0"/>
              <a:t> of the </a:t>
            </a:r>
            <a:r>
              <a:rPr lang="en-US" sz="3600" dirty="0"/>
              <a:t>File Store</a:t>
            </a:r>
            <a:endParaRPr lang="pl-PL" sz="3600" dirty="0" smtClean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l-PL" sz="28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Mounting </a:t>
            </a:r>
            <a:r>
              <a:rPr lang="en-US" sz="2400" dirty="0" smtClean="0">
                <a:latin typeface="+mj-lt"/>
                <a:ea typeface="Times New Roman"/>
              </a:rPr>
              <a:t>File Store under Windows and Linux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No extra dependencies needed under Windows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latin typeface="+mj-lt"/>
                <a:ea typeface="Times New Roman"/>
              </a:rPr>
              <a:t>EurValve</a:t>
            </a:r>
            <a:r>
              <a:rPr lang="en-US" sz="2000" dirty="0" smtClean="0">
                <a:latin typeface="+mj-lt"/>
                <a:ea typeface="Times New Roman"/>
              </a:rPr>
              <a:t> portal account required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ea typeface="Times New Roman"/>
              </a:rPr>
              <a:t>Potential </a:t>
            </a:r>
            <a:r>
              <a:rPr lang="en-US" sz="2400" dirty="0">
                <a:ea typeface="Times New Roman"/>
              </a:rPr>
              <a:t>use cases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Times New Roman"/>
              </a:rPr>
              <a:t>Access to </a:t>
            </a:r>
            <a:r>
              <a:rPr lang="en-US" sz="2000" dirty="0" err="1">
                <a:ea typeface="Times New Roman"/>
              </a:rPr>
              <a:t>EurValve</a:t>
            </a:r>
            <a:r>
              <a:rPr lang="en-US" sz="2000" dirty="0">
                <a:ea typeface="Times New Roman"/>
              </a:rPr>
              <a:t> file resources with native Windows and Linux clients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Times New Roman"/>
              </a:rPr>
              <a:t>Mounting </a:t>
            </a:r>
            <a:r>
              <a:rPr lang="en-US" sz="2000" dirty="0" err="1">
                <a:ea typeface="Times New Roman"/>
              </a:rPr>
              <a:t>EurValve</a:t>
            </a:r>
            <a:r>
              <a:rPr lang="en-US" sz="2000" dirty="0">
                <a:ea typeface="Times New Roman"/>
              </a:rPr>
              <a:t> file resources to be used by other </a:t>
            </a:r>
            <a:r>
              <a:rPr lang="en-US" sz="2000" dirty="0" smtClean="0">
                <a:ea typeface="Times New Roman"/>
              </a:rPr>
              <a:t>services</a:t>
            </a:r>
            <a:endParaRPr lang="en-US" sz="2000" dirty="0" smtClean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l-PL" sz="2400" dirty="0" err="1" smtClean="0">
                <a:latin typeface="+mj-lt"/>
                <a:ea typeface="Times New Roman"/>
              </a:rPr>
              <a:t>Planned</a:t>
            </a:r>
            <a:r>
              <a:rPr lang="pl-PL" sz="2400" dirty="0" smtClean="0">
                <a:latin typeface="+mj-lt"/>
                <a:ea typeface="Times New Roman"/>
              </a:rPr>
              <a:t> i</a:t>
            </a:r>
            <a:r>
              <a:rPr lang="en-US" sz="2400" dirty="0" err="1" smtClean="0">
                <a:latin typeface="+mj-lt"/>
                <a:ea typeface="Times New Roman"/>
              </a:rPr>
              <a:t>mplementation</a:t>
            </a:r>
            <a:r>
              <a:rPr lang="en-US" sz="2400" dirty="0" smtClean="0">
                <a:latin typeface="+mj-lt"/>
                <a:ea typeface="Times New Roman"/>
              </a:rPr>
              <a:t> tasks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Extend </a:t>
            </a:r>
            <a:r>
              <a:rPr lang="en-US" sz="2000" dirty="0" err="1" smtClean="0">
                <a:latin typeface="+mj-lt"/>
                <a:ea typeface="Times New Roman"/>
              </a:rPr>
              <a:t>EurValve</a:t>
            </a:r>
            <a:r>
              <a:rPr lang="en-US" sz="2000" dirty="0" smtClean="0">
                <a:latin typeface="+mj-lt"/>
                <a:ea typeface="Times New Roman"/>
              </a:rPr>
              <a:t> portal policy management API with policy move and copy operations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Integrate File Store with the extended portal’s </a:t>
            </a:r>
            <a:r>
              <a:rPr lang="pl-PL" sz="2000" dirty="0" smtClean="0">
                <a:latin typeface="+mj-lt"/>
                <a:ea typeface="Times New Roman"/>
              </a:rPr>
              <a:t>policy </a:t>
            </a:r>
            <a:r>
              <a:rPr lang="en-US" sz="2000" dirty="0" smtClean="0">
                <a:latin typeface="+mj-lt"/>
                <a:ea typeface="Times New Roman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24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pl-PL" sz="3200" dirty="0"/>
              <a:t>New</a:t>
            </a:r>
            <a:r>
              <a:rPr lang="en-US" sz="3200" dirty="0"/>
              <a:t> </a:t>
            </a:r>
            <a:r>
              <a:rPr lang="pl-PL" sz="3200" dirty="0"/>
              <a:t>f</a:t>
            </a:r>
            <a:r>
              <a:rPr lang="en-US" sz="3200" dirty="0" err="1"/>
              <a:t>unctionality</a:t>
            </a:r>
            <a:r>
              <a:rPr lang="en-US" sz="3200" dirty="0"/>
              <a:t> </a:t>
            </a:r>
            <a:r>
              <a:rPr lang="pl-PL" sz="3200" dirty="0"/>
              <a:t>of</a:t>
            </a:r>
            <a:r>
              <a:rPr lang="en-US" sz="3200" dirty="0"/>
              <a:t> MEE</a:t>
            </a:r>
            <a:r>
              <a:rPr lang="pl-PL" sz="3200" dirty="0"/>
              <a:t> </a:t>
            </a:r>
            <a:r>
              <a:rPr lang="pl-PL" sz="3200" dirty="0" smtClean="0"/>
              <a:t>(4/4)</a:t>
            </a:r>
            <a:endParaRPr lang="en-US" sz="3200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 bwMode="auto">
          <a:xfrm>
            <a:off x="609600" y="1196752"/>
            <a:ext cx="8229600" cy="508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dirty="0"/>
              <a:t>V</a:t>
            </a:r>
            <a:r>
              <a:rPr lang="en-US" sz="3600" dirty="0" err="1"/>
              <a:t>isualizatio</a:t>
            </a:r>
            <a:r>
              <a:rPr lang="pl-PL" sz="3600" dirty="0"/>
              <a:t>n</a:t>
            </a:r>
            <a:r>
              <a:rPr lang="en-US" sz="3600" dirty="0"/>
              <a:t> </a:t>
            </a:r>
            <a:r>
              <a:rPr lang="pl-PL" sz="3600" dirty="0" smtClean="0"/>
              <a:t>Module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>
                <a:latin typeface="+mj-lt"/>
                <a:ea typeface="Times New Roman"/>
              </a:rPr>
              <a:t>The </a:t>
            </a:r>
            <a:r>
              <a:rPr lang="en-US" sz="2000" dirty="0">
                <a:latin typeface="+mj-lt"/>
                <a:ea typeface="Times New Roman"/>
              </a:rPr>
              <a:t>File Store component </a:t>
            </a:r>
            <a:r>
              <a:rPr lang="pl-PL" sz="2000" dirty="0" err="1" smtClean="0">
                <a:latin typeface="+mj-lt"/>
                <a:ea typeface="Times New Roman"/>
              </a:rPr>
              <a:t>is</a:t>
            </a:r>
            <a:r>
              <a:rPr lang="en-US" sz="2000" dirty="0" smtClean="0">
                <a:latin typeface="+mj-lt"/>
                <a:ea typeface="Times New Roman"/>
              </a:rPr>
              <a:t> </a:t>
            </a:r>
            <a:r>
              <a:rPr lang="en-US" sz="2000" dirty="0">
                <a:latin typeface="+mj-lt"/>
                <a:ea typeface="Times New Roman"/>
              </a:rPr>
              <a:t>extended with a Data Extractor Registry with codes defining how to extract relevant visualization data from a given file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+mj-lt"/>
                <a:ea typeface="Times New Roman"/>
              </a:rPr>
              <a:t>Data Extractors can be associated with given file extensions, particular folders and viewers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l-PL" sz="2000" dirty="0">
                <a:latin typeface="+mj-lt"/>
                <a:ea typeface="Times New Roman"/>
              </a:rPr>
              <a:t>The web-based </a:t>
            </a:r>
            <a:r>
              <a:rPr lang="en-US" sz="2000" dirty="0">
                <a:latin typeface="+mj-lt"/>
                <a:ea typeface="Times New Roman"/>
              </a:rPr>
              <a:t>File Store Browser uses registered extractors to fetch visualization data and initialize dedicated viewers if </a:t>
            </a:r>
            <a:r>
              <a:rPr lang="pl-PL" sz="2000" dirty="0">
                <a:latin typeface="+mj-lt"/>
                <a:ea typeface="Times New Roman"/>
              </a:rPr>
              <a:t>given </a:t>
            </a:r>
            <a:r>
              <a:rPr lang="en-US" sz="2000" dirty="0">
                <a:latin typeface="+mj-lt"/>
                <a:ea typeface="Times New Roman"/>
              </a:rPr>
              <a:t>file</a:t>
            </a:r>
            <a:r>
              <a:rPr lang="pl-PL" sz="2000" dirty="0">
                <a:latin typeface="+mj-lt"/>
                <a:ea typeface="Times New Roman"/>
              </a:rPr>
              <a:t> formats</a:t>
            </a:r>
            <a:r>
              <a:rPr lang="en-US" sz="2000" dirty="0">
                <a:latin typeface="+mj-lt"/>
                <a:ea typeface="Times New Roman"/>
              </a:rPr>
              <a:t> have been associated with any data extractors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Times New Roman"/>
              </a:rPr>
              <a:t>Any new data written to the File Store updates the viewers immediately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4581128"/>
            <a:ext cx="7092280" cy="15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095675"/>
            <a:ext cx="8383852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Segmentation provided by Philips - to start this calculation </a:t>
            </a:r>
            <a:r>
              <a:rPr lang="pl-PL" dirty="0"/>
              <a:t>a </a:t>
            </a:r>
            <a:r>
              <a:rPr lang="en-GB" dirty="0"/>
              <a:t>zip archive with dedicated structure need to be created and transferred into </a:t>
            </a:r>
            <a:r>
              <a:rPr lang="en-GB" dirty="0" err="1"/>
              <a:t>OwnCloud</a:t>
            </a:r>
            <a:r>
              <a:rPr lang="en-GB" dirty="0"/>
              <a:t> input directory. Next</a:t>
            </a:r>
            <a:r>
              <a:rPr lang="pl-PL" dirty="0"/>
              <a:t>,</a:t>
            </a:r>
            <a:r>
              <a:rPr lang="en-GB" dirty="0"/>
              <a:t> </a:t>
            </a:r>
            <a:r>
              <a:rPr lang="pl-PL" dirty="0"/>
              <a:t>the </a:t>
            </a:r>
            <a:r>
              <a:rPr lang="en-GB" dirty="0"/>
              <a:t>output directory need</a:t>
            </a:r>
            <a:r>
              <a:rPr lang="pl-PL" dirty="0"/>
              <a:t>s</a:t>
            </a:r>
            <a:r>
              <a:rPr lang="en-GB" dirty="0"/>
              <a:t> to be monitored for computation output. </a:t>
            </a:r>
            <a:r>
              <a:rPr lang="en-GB" b="1" dirty="0"/>
              <a:t>Current status:</a:t>
            </a:r>
            <a:r>
              <a:rPr lang="en-GB" dirty="0"/>
              <a:t> initial </a:t>
            </a:r>
            <a:r>
              <a:rPr lang="pl-PL" dirty="0"/>
              <a:t>execution</a:t>
            </a:r>
            <a:r>
              <a:rPr lang="en-GB" dirty="0"/>
              <a:t> tests passed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Uncertainty Quantification provided by Eindhoven – </a:t>
            </a:r>
            <a:r>
              <a:rPr lang="en-GB" dirty="0" err="1"/>
              <a:t>Matlab</a:t>
            </a:r>
            <a:r>
              <a:rPr lang="en-GB" dirty="0"/>
              <a:t> script which can include </a:t>
            </a:r>
            <a:r>
              <a:rPr lang="pl-PL" dirty="0"/>
              <a:t>the </a:t>
            </a:r>
            <a:r>
              <a:rPr lang="en-GB" dirty="0"/>
              <a:t>0D Heart Model. It will be executed on </a:t>
            </a:r>
            <a:r>
              <a:rPr lang="pl-PL" dirty="0"/>
              <a:t>the </a:t>
            </a:r>
            <a:r>
              <a:rPr lang="en-GB" dirty="0"/>
              <a:t>Prometheus supercomputer, where input files will be transferred automatically from File Store</a:t>
            </a:r>
            <a:r>
              <a:rPr lang="pl-PL" dirty="0"/>
              <a:t>. Re</a:t>
            </a:r>
            <a:r>
              <a:rPr lang="en-GB" dirty="0" err="1"/>
              <a:t>sult</a:t>
            </a:r>
            <a:r>
              <a:rPr lang="pl-PL" dirty="0"/>
              <a:t>s</a:t>
            </a:r>
            <a:r>
              <a:rPr lang="en-GB" dirty="0"/>
              <a:t> </a:t>
            </a:r>
            <a:r>
              <a:rPr lang="pl-PL" dirty="0"/>
              <a:t>are </a:t>
            </a:r>
            <a:r>
              <a:rPr lang="en-GB" dirty="0"/>
              <a:t>transferred back from Prometheus </a:t>
            </a:r>
            <a:r>
              <a:rPr lang="pl-PL" dirty="0"/>
              <a:t>to </a:t>
            </a:r>
            <a:r>
              <a:rPr lang="en-GB" dirty="0"/>
              <a:t>File Store. </a:t>
            </a:r>
            <a:r>
              <a:rPr lang="en-GB" b="1" dirty="0"/>
              <a:t>Current status:</a:t>
            </a:r>
            <a:r>
              <a:rPr lang="en-GB" dirty="0"/>
              <a:t> we are able to manually start Uncertainty Quantification </a:t>
            </a:r>
            <a:r>
              <a:rPr lang="en-GB" dirty="0" err="1"/>
              <a:t>Matlab</a:t>
            </a:r>
            <a:r>
              <a:rPr lang="en-GB" dirty="0"/>
              <a:t> script</a:t>
            </a:r>
            <a:r>
              <a:rPr lang="pl-PL" dirty="0"/>
              <a:t>s</a:t>
            </a:r>
            <a:r>
              <a:rPr lang="en-GB" dirty="0"/>
              <a:t> as Prometheus</a:t>
            </a:r>
            <a:r>
              <a:rPr lang="pl-PL" dirty="0"/>
              <a:t> </a:t>
            </a:r>
            <a:r>
              <a:rPr lang="pl-PL" dirty="0" err="1" smtClean="0"/>
              <a:t>jobs</a:t>
            </a:r>
            <a:endParaRPr lang="en-GB" b="1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000" b="1" dirty="0" smtClean="0"/>
              <a:t>Patient Case Pipeline high level building blocks: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File</a:t>
            </a:r>
            <a:r>
              <a:rPr lang="pl-PL" dirty="0"/>
              <a:t>-</a:t>
            </a:r>
            <a:r>
              <a:rPr lang="en-GB" dirty="0"/>
              <a:t>driven computation (</a:t>
            </a:r>
            <a:r>
              <a:rPr lang="pl-PL" dirty="0"/>
              <a:t>such as </a:t>
            </a:r>
            <a:r>
              <a:rPr lang="en-GB" dirty="0"/>
              <a:t>Segmentation) – use case: </a:t>
            </a:r>
            <a:r>
              <a:rPr lang="pl-PL" dirty="0"/>
              <a:t>upload file to </a:t>
            </a:r>
            <a:r>
              <a:rPr lang="en-GB" dirty="0"/>
              <a:t>remote input directory, monitor remote output directory for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Scripts started on Prometheus supercomputer – use case: transfer script and input files from File Store </a:t>
            </a:r>
            <a:r>
              <a:rPr lang="pl-PL" dirty="0"/>
              <a:t>to the </a:t>
            </a:r>
            <a:r>
              <a:rPr lang="en-GB" dirty="0"/>
              <a:t>cluster, run job, monitor job status, </a:t>
            </a:r>
            <a:r>
              <a:rPr lang="pl-PL" dirty="0"/>
              <a:t>once the job has completed – </a:t>
            </a:r>
            <a:r>
              <a:rPr lang="en-GB" dirty="0"/>
              <a:t>transfer results from </a:t>
            </a:r>
            <a:r>
              <a:rPr lang="pl-PL" dirty="0"/>
              <a:t>the </a:t>
            </a:r>
            <a:r>
              <a:rPr lang="en-GB" dirty="0"/>
              <a:t>cluster </a:t>
            </a:r>
            <a:r>
              <a:rPr lang="pl-PL" dirty="0"/>
              <a:t>to </a:t>
            </a:r>
            <a:r>
              <a:rPr lang="en-GB" dirty="0"/>
              <a:t>File Store (examples: 0D Heart Model, Uncertainty Quantification, CFD simulation)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/>
              <a:t>T</a:t>
            </a:r>
            <a:r>
              <a:rPr lang="pl-PL" sz="3200" dirty="0" smtClean="0"/>
              <a:t>he </a:t>
            </a:r>
            <a:r>
              <a:rPr lang="en-US" sz="3200" dirty="0"/>
              <a:t>Patient Case Pipeline</a:t>
            </a:r>
          </a:p>
        </p:txBody>
      </p:sp>
    </p:spTree>
    <p:extLst>
      <p:ext uri="{BB962C8B-B14F-4D97-AF65-F5344CB8AC3E}">
        <p14:creationId xmlns:p14="http://schemas.microsoft.com/office/powerpoint/2010/main" val="268684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095675"/>
            <a:ext cx="8137080" cy="4781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pPr algn="ctr"/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Computation quality validation against retrospective patient data</a:t>
            </a:r>
            <a:endParaRPr lang="pl-PL" sz="3600" dirty="0"/>
          </a:p>
          <a:p>
            <a:pPr algn="ctr"/>
            <a:endParaRPr lang="en-US" sz="2800" b="1" dirty="0"/>
          </a:p>
          <a:p>
            <a:r>
              <a:rPr lang="en-US" sz="2400" b="1" dirty="0"/>
              <a:t>Goal:</a:t>
            </a:r>
            <a:r>
              <a:rPr lang="en-US" sz="2400" dirty="0"/>
              <a:t> comparing pipeline results with retrospective patient data measured in</a:t>
            </a:r>
            <a:r>
              <a:rPr lang="pl-PL" sz="2400" dirty="0"/>
              <a:t> </a:t>
            </a:r>
            <a:r>
              <a:rPr lang="en-US" sz="2400" dirty="0"/>
              <a:t>vivo after intervention</a:t>
            </a:r>
            <a:endParaRPr lang="pl-PL" sz="2400" dirty="0"/>
          </a:p>
          <a:p>
            <a:endParaRPr lang="en-US" sz="2400" dirty="0"/>
          </a:p>
          <a:p>
            <a:r>
              <a:rPr lang="en-US" sz="2400" b="1" dirty="0"/>
              <a:t>Supported ideas: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Model pipeline output quality validation</a:t>
            </a:r>
            <a:endParaRPr lang="pl-P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Error assessment and quantification</a:t>
            </a:r>
            <a:endParaRPr lang="pl-P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Specialized comparison for given computation results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 err="1" smtClean="0"/>
              <a:t>Possible</a:t>
            </a:r>
            <a:r>
              <a:rPr lang="pl-PL" sz="3200" dirty="0" smtClean="0"/>
              <a:t> </a:t>
            </a:r>
            <a:r>
              <a:rPr lang="pl-PL" sz="3200" dirty="0" err="1" smtClean="0"/>
              <a:t>future</a:t>
            </a:r>
            <a:r>
              <a:rPr lang="pl-PL" sz="3200" dirty="0" smtClean="0"/>
              <a:t> f</a:t>
            </a:r>
            <a:r>
              <a:rPr lang="en-US" sz="3200" dirty="0" err="1"/>
              <a:t>unctionali</a:t>
            </a:r>
            <a:r>
              <a:rPr lang="pl-PL" sz="3200" dirty="0"/>
              <a:t>ty of</a:t>
            </a:r>
            <a:r>
              <a:rPr lang="en-US" sz="3200" dirty="0"/>
              <a:t> </a:t>
            </a:r>
            <a:r>
              <a:rPr lang="en-US" sz="3200" dirty="0" smtClean="0"/>
              <a:t>MEE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6464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The scenario of the </a:t>
            </a:r>
            <a:r>
              <a:rPr lang="en-US" sz="3200" dirty="0" smtClean="0"/>
              <a:t>MEE</a:t>
            </a:r>
            <a:r>
              <a:rPr lang="pl-PL" sz="3200" dirty="0" smtClean="0"/>
              <a:t> Demo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93188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/>
              <a:t>Introduction</a:t>
            </a:r>
            <a:r>
              <a:rPr lang="pl-PL" sz="2400" dirty="0" smtClean="0"/>
              <a:t>, MB </a:t>
            </a:r>
            <a:r>
              <a:rPr lang="pl-PL" sz="2400" dirty="0"/>
              <a:t> 3 </a:t>
            </a:r>
            <a:r>
              <a:rPr lang="pl-PL" sz="2400" dirty="0" smtClean="0"/>
              <a:t>min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smtClean="0"/>
              <a:t>Login </a:t>
            </a:r>
            <a:r>
              <a:rPr lang="pl-PL" sz="2400" dirty="0"/>
              <a:t>to the </a:t>
            </a:r>
            <a:r>
              <a:rPr lang="pl-PL" sz="2400" dirty="0" err="1"/>
              <a:t>EurValve</a:t>
            </a:r>
            <a:r>
              <a:rPr lang="pl-PL" sz="2400" dirty="0"/>
              <a:t> and </a:t>
            </a:r>
            <a:r>
              <a:rPr lang="pl-PL" sz="2400" dirty="0" err="1"/>
              <a:t>PLGrid</a:t>
            </a:r>
            <a:r>
              <a:rPr lang="pl-PL" sz="2400" dirty="0"/>
              <a:t> </a:t>
            </a:r>
            <a:r>
              <a:rPr lang="pl-PL" sz="2400" dirty="0" err="1" smtClean="0"/>
              <a:t>systems</a:t>
            </a:r>
            <a:r>
              <a:rPr lang="pl-PL" sz="2400" dirty="0" smtClean="0"/>
              <a:t>, PN </a:t>
            </a:r>
            <a:r>
              <a:rPr lang="pl-PL" sz="2400" dirty="0"/>
              <a:t> 5 </a:t>
            </a:r>
            <a:r>
              <a:rPr lang="pl-PL" sz="2400" dirty="0" smtClean="0"/>
              <a:t>min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smtClean="0"/>
              <a:t>Access </a:t>
            </a:r>
            <a:r>
              <a:rPr lang="pl-PL" sz="2400" dirty="0"/>
              <a:t>to </a:t>
            </a:r>
            <a:r>
              <a:rPr lang="pl-PL" sz="2400" dirty="0" err="1"/>
              <a:t>clinical</a:t>
            </a:r>
            <a:r>
              <a:rPr lang="pl-PL" sz="2400" dirty="0"/>
              <a:t> (</a:t>
            </a:r>
            <a:r>
              <a:rPr lang="pl-PL" sz="2400" dirty="0" err="1"/>
              <a:t>tabular</a:t>
            </a:r>
            <a:r>
              <a:rPr lang="pl-PL" sz="2400" dirty="0"/>
              <a:t>) </a:t>
            </a:r>
            <a:r>
              <a:rPr lang="pl-PL" sz="2400" dirty="0" smtClean="0"/>
              <a:t>data, SW </a:t>
            </a:r>
            <a:r>
              <a:rPr lang="pl-PL" sz="2400" dirty="0"/>
              <a:t>10 </a:t>
            </a:r>
            <a:r>
              <a:rPr lang="pl-PL" sz="2400" dirty="0" smtClean="0"/>
              <a:t>min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smtClean="0"/>
              <a:t>File</a:t>
            </a:r>
            <a:r>
              <a:rPr lang="pl-PL" sz="2400" dirty="0"/>
              <a:t> </a:t>
            </a:r>
            <a:r>
              <a:rPr lang="pl-PL" sz="2400" dirty="0" err="1"/>
              <a:t>Store</a:t>
            </a:r>
            <a:r>
              <a:rPr lang="pl-PL" sz="2400" dirty="0"/>
              <a:t> </a:t>
            </a:r>
            <a:r>
              <a:rPr lang="pl-PL" sz="2400" dirty="0" err="1" smtClean="0"/>
              <a:t>Browser</a:t>
            </a:r>
            <a:r>
              <a:rPr lang="pl-PL" sz="2400" dirty="0" smtClean="0"/>
              <a:t>: </a:t>
            </a:r>
            <a:r>
              <a:rPr lang="pl-PL" sz="2400" dirty="0" err="1" smtClean="0"/>
              <a:t>review</a:t>
            </a:r>
            <a:r>
              <a:rPr lang="pl-PL" sz="2400" dirty="0"/>
              <a:t> and </a:t>
            </a:r>
            <a:r>
              <a:rPr lang="pl-PL" sz="2400" dirty="0" err="1"/>
              <a:t>manipulation</a:t>
            </a:r>
            <a:r>
              <a:rPr lang="pl-PL" sz="2400" dirty="0"/>
              <a:t> of </a:t>
            </a:r>
            <a:r>
              <a:rPr lang="pl-PL" sz="2400" dirty="0" err="1" smtClean="0"/>
              <a:t>files</a:t>
            </a:r>
            <a:r>
              <a:rPr lang="pl-PL" sz="2400" dirty="0" smtClean="0"/>
              <a:t>, </a:t>
            </a:r>
            <a:r>
              <a:rPr lang="pl-PL" sz="2400" dirty="0" err="1" smtClean="0"/>
              <a:t>security</a:t>
            </a:r>
            <a:r>
              <a:rPr lang="pl-PL" sz="2400" dirty="0" smtClean="0"/>
              <a:t> </a:t>
            </a:r>
            <a:r>
              <a:rPr lang="pl-PL" sz="2400" dirty="0" err="1" smtClean="0"/>
              <a:t>aspects</a:t>
            </a:r>
            <a:r>
              <a:rPr lang="pl-PL" sz="2400" dirty="0" smtClean="0"/>
              <a:t>, </a:t>
            </a:r>
            <a:r>
              <a:rPr lang="pl-PL" sz="2400" dirty="0" err="1"/>
              <a:t>sharing</a:t>
            </a:r>
            <a:r>
              <a:rPr lang="pl-PL" sz="2400" dirty="0"/>
              <a:t> </a:t>
            </a:r>
            <a:r>
              <a:rPr lang="pl-PL" sz="2400" dirty="0" err="1"/>
              <a:t>directories</a:t>
            </a:r>
            <a:r>
              <a:rPr lang="pl-PL" sz="2400" dirty="0"/>
              <a:t> (</a:t>
            </a:r>
            <a:r>
              <a:rPr lang="pl-PL" sz="2400" dirty="0" err="1" smtClean="0"/>
              <a:t>groups</a:t>
            </a:r>
            <a:r>
              <a:rPr lang="pl-PL" sz="2400" dirty="0" smtClean="0"/>
              <a:t>), DH </a:t>
            </a:r>
            <a:r>
              <a:rPr lang="pl-PL" sz="2400" dirty="0"/>
              <a:t>10 </a:t>
            </a:r>
            <a:r>
              <a:rPr lang="pl-PL" sz="2400" dirty="0" smtClean="0"/>
              <a:t>min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smtClean="0"/>
              <a:t>Services</a:t>
            </a:r>
            <a:r>
              <a:rPr lang="pl-PL" sz="2400" dirty="0"/>
              <a:t>, </a:t>
            </a:r>
            <a:r>
              <a:rPr lang="pl-PL" sz="2400" dirty="0" err="1"/>
              <a:t>security</a:t>
            </a:r>
            <a:r>
              <a:rPr lang="pl-PL" sz="2400" dirty="0"/>
              <a:t>, </a:t>
            </a:r>
            <a:r>
              <a:rPr lang="pl-PL" sz="2400" dirty="0" err="1"/>
              <a:t>restricted</a:t>
            </a:r>
            <a:r>
              <a:rPr lang="pl-PL" sz="2400" dirty="0"/>
              <a:t> </a:t>
            </a:r>
            <a:r>
              <a:rPr lang="pl-PL" sz="2400" dirty="0" err="1" smtClean="0"/>
              <a:t>access</a:t>
            </a:r>
            <a:r>
              <a:rPr lang="pl-PL" sz="2400" dirty="0" smtClean="0"/>
              <a:t>, DH </a:t>
            </a:r>
            <a:r>
              <a:rPr lang="pl-PL" sz="2400" dirty="0"/>
              <a:t> 2 </a:t>
            </a:r>
            <a:r>
              <a:rPr lang="pl-PL" sz="2400" dirty="0" smtClean="0"/>
              <a:t>min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/>
              <a:t>Atmosphere</a:t>
            </a:r>
            <a:r>
              <a:rPr lang="pl-PL" sz="2400" dirty="0"/>
              <a:t>: </a:t>
            </a:r>
            <a:r>
              <a:rPr lang="pl-PL" sz="2400" dirty="0" err="1"/>
              <a:t>access</a:t>
            </a:r>
            <a:r>
              <a:rPr lang="pl-PL" sz="2400" dirty="0"/>
              <a:t> and management of </a:t>
            </a:r>
            <a:r>
              <a:rPr lang="pl-PL" sz="2400" dirty="0" err="1" smtClean="0"/>
              <a:t>cloud</a:t>
            </a:r>
            <a:r>
              <a:rPr lang="pl-PL" sz="2400" dirty="0" smtClean="0"/>
              <a:t> </a:t>
            </a:r>
            <a:r>
              <a:rPr lang="pl-PL" sz="2400" dirty="0" err="1" smtClean="0"/>
              <a:t>resources</a:t>
            </a:r>
            <a:r>
              <a:rPr lang="pl-PL" sz="2400" dirty="0" smtClean="0"/>
              <a:t>, PM </a:t>
            </a:r>
            <a:r>
              <a:rPr lang="pl-PL" sz="2400" dirty="0"/>
              <a:t> 5 </a:t>
            </a:r>
            <a:r>
              <a:rPr lang="pl-PL" sz="2400" dirty="0" smtClean="0"/>
              <a:t>min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/>
              <a:t>Patient</a:t>
            </a:r>
            <a:r>
              <a:rPr lang="pl-PL" sz="2400" dirty="0"/>
              <a:t> </a:t>
            </a:r>
            <a:r>
              <a:rPr lang="pl-PL" sz="2400" dirty="0" err="1"/>
              <a:t>case</a:t>
            </a:r>
            <a:r>
              <a:rPr lang="pl-PL" sz="2400" dirty="0"/>
              <a:t>: </a:t>
            </a:r>
            <a:r>
              <a:rPr lang="pl-PL" sz="2400" dirty="0" err="1"/>
              <a:t>creation</a:t>
            </a:r>
            <a:r>
              <a:rPr lang="pl-PL" sz="2400" dirty="0"/>
              <a:t>, </a:t>
            </a:r>
            <a:r>
              <a:rPr lang="pl-PL" sz="2400" dirty="0" err="1"/>
              <a:t>segmentation</a:t>
            </a:r>
            <a:r>
              <a:rPr lang="pl-PL" sz="2400" dirty="0"/>
              <a:t>, </a:t>
            </a:r>
            <a:r>
              <a:rPr lang="pl-PL" sz="2400" dirty="0" err="1"/>
              <a:t>simulation</a:t>
            </a:r>
            <a:r>
              <a:rPr lang="pl-PL" sz="2400" dirty="0"/>
              <a:t> </a:t>
            </a:r>
            <a:r>
              <a:rPr lang="pl-PL" sz="2400" dirty="0" smtClean="0"/>
              <a:t>of </a:t>
            </a:r>
            <a:r>
              <a:rPr lang="pl-PL" sz="2400" dirty="0" err="1" smtClean="0"/>
              <a:t>blood</a:t>
            </a:r>
            <a:r>
              <a:rPr lang="pl-PL" sz="2400" dirty="0" smtClean="0"/>
              <a:t> </a:t>
            </a:r>
            <a:r>
              <a:rPr lang="pl-PL" sz="2400" dirty="0" err="1"/>
              <a:t>flow</a:t>
            </a:r>
            <a:r>
              <a:rPr lang="pl-PL" sz="2400" dirty="0"/>
              <a:t>, </a:t>
            </a:r>
            <a:r>
              <a:rPr lang="pl-PL" sz="2400" dirty="0" err="1"/>
              <a:t>sensitivity</a:t>
            </a:r>
            <a:r>
              <a:rPr lang="pl-PL" sz="2400" dirty="0"/>
              <a:t>, </a:t>
            </a:r>
            <a:r>
              <a:rPr lang="pl-PL" sz="2400" dirty="0" err="1" smtClean="0"/>
              <a:t>visualization</a:t>
            </a:r>
            <a:r>
              <a:rPr lang="pl-PL" sz="2400" dirty="0" smtClean="0"/>
              <a:t>, MK </a:t>
            </a:r>
            <a:r>
              <a:rPr lang="pl-PL" sz="2400" dirty="0"/>
              <a:t>10 min</a:t>
            </a:r>
            <a:br>
              <a:rPr lang="pl-PL" sz="2400" dirty="0"/>
            </a:br>
            <a:r>
              <a:rPr lang="pl-PL" sz="2400" dirty="0"/>
              <a:t/>
            </a:r>
            <a:br>
              <a:rPr lang="pl-PL" sz="2400" dirty="0"/>
            </a:br>
            <a:endParaRPr lang="pl-PL" sz="24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/>
              <a:t>      PN</a:t>
            </a:r>
            <a:r>
              <a:rPr lang="pl-PL" sz="2400" dirty="0"/>
              <a:t> - Piotr </a:t>
            </a:r>
            <a:r>
              <a:rPr lang="pl-PL" sz="2400" dirty="0" smtClean="0"/>
              <a:t>Nowakowski,   SW</a:t>
            </a:r>
            <a:r>
              <a:rPr lang="pl-PL" sz="2400" dirty="0"/>
              <a:t> - Steven Wood,</a:t>
            </a:r>
            <a:br>
              <a:rPr lang="pl-PL" sz="2400" dirty="0"/>
            </a:br>
            <a:r>
              <a:rPr lang="pl-PL" sz="2400" dirty="0" smtClean="0"/>
              <a:t>      DH</a:t>
            </a:r>
            <a:r>
              <a:rPr lang="pl-PL" sz="2400" dirty="0"/>
              <a:t> - Daniel </a:t>
            </a:r>
            <a:r>
              <a:rPr lang="pl-PL" sz="2400" dirty="0" err="1" smtClean="0"/>
              <a:t>Harezlak</a:t>
            </a:r>
            <a:r>
              <a:rPr lang="pl-PL" sz="2400" dirty="0" smtClean="0"/>
              <a:t>,     </a:t>
            </a:r>
            <a:r>
              <a:rPr lang="pl-PL" sz="2400" dirty="0"/>
              <a:t>  MK - Marek </a:t>
            </a:r>
            <a:r>
              <a:rPr lang="pl-PL" sz="2400" dirty="0" err="1"/>
              <a:t>Kasztelnik</a:t>
            </a:r>
            <a:endParaRPr lang="pl-PL" sz="24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2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412776"/>
            <a:ext cx="8137080" cy="4032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t"/>
          <a:lstStyle/>
          <a:p>
            <a:r>
              <a:rPr lang="pl-PL" sz="2400" b="1" dirty="0"/>
              <a:t>Additional modules can be implemented: 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 smtClean="0"/>
              <a:t>As </a:t>
            </a:r>
            <a:r>
              <a:rPr lang="pl-PL" sz="2400" dirty="0"/>
              <a:t>scripts intended for execution on the Prometheus supercomputer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dirty="0" smtClean="0"/>
              <a:t>As </a:t>
            </a:r>
            <a:r>
              <a:rPr lang="pl-PL" sz="2400" dirty="0"/>
              <a:t>external services communicating with the platform via its REST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smtClean="0"/>
              <a:t>As </a:t>
            </a:r>
            <a:r>
              <a:rPr lang="pl-PL" sz="2400" dirty="0"/>
              <a:t>virtual machines deployable directly in the CYFRONET cloud via the Atmosphere </a:t>
            </a:r>
            <a:r>
              <a:rPr lang="pl-PL" sz="2400" dirty="0" err="1"/>
              <a:t>extension</a:t>
            </a:r>
            <a:r>
              <a:rPr lang="pl-PL" sz="2400" dirty="0"/>
              <a:t> </a:t>
            </a:r>
            <a:r>
              <a:rPr lang="en-US" sz="2400" dirty="0" smtClean="0"/>
              <a:t>of</a:t>
            </a:r>
            <a:r>
              <a:rPr lang="pl-PL" sz="2400" dirty="0" smtClean="0"/>
              <a:t> </a:t>
            </a:r>
            <a:r>
              <a:rPr lang="pl-PL" sz="2400" dirty="0"/>
              <a:t>the MEE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187624" y="0"/>
            <a:ext cx="67311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 </a:t>
            </a:r>
            <a:r>
              <a:rPr lang="pl-PL" sz="3200" dirty="0"/>
              <a:t>Recommendations for MEE module developers (1/4)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8504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412776"/>
            <a:ext cx="8137080" cy="4032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t"/>
          <a:lstStyle/>
          <a:p>
            <a:r>
              <a:rPr lang="pl-PL" sz="2400" b="1" dirty="0"/>
              <a:t>Developing extensions as HPC scripts:</a:t>
            </a:r>
          </a:p>
          <a:p>
            <a:endParaRPr lang="pl-P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Scripts are run on the Prometheus supercomputer via </a:t>
            </a:r>
            <a:r>
              <a:rPr lang="pl-PL" sz="2400" dirty="0" err="1"/>
              <a:t>the</a:t>
            </a:r>
            <a:r>
              <a:rPr lang="pl-PL" sz="2400" dirty="0"/>
              <a:t> </a:t>
            </a:r>
            <a:r>
              <a:rPr lang="pl-PL" sz="2400" dirty="0" err="1" smtClean="0"/>
              <a:t>Rim</a:t>
            </a:r>
            <a:r>
              <a:rPr lang="en-US" sz="2400" dirty="0" smtClean="0"/>
              <a:t>r</a:t>
            </a:r>
            <a:r>
              <a:rPr lang="pl-PL" sz="2400" dirty="0" err="1" smtClean="0"/>
              <a:t>ock</a:t>
            </a:r>
            <a:r>
              <a:rPr lang="pl-PL" sz="2400" dirty="0" smtClean="0"/>
              <a:t> </a:t>
            </a:r>
            <a:r>
              <a:rPr lang="pl-PL" sz="2400" dirty="0"/>
              <a:t>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Files uploaded to the FileStore (e.g. using MEE GUIs) can be accessed on Prometheus nodes via </a:t>
            </a:r>
            <a:r>
              <a:rPr lang="pl-PL" sz="2400" b="1" dirty="0"/>
              <a:t>curl</a:t>
            </a:r>
            <a:r>
              <a:rPr lang="pl-PL" sz="2400" dirty="0"/>
              <a:t>,</a:t>
            </a:r>
            <a:r>
              <a:rPr lang="pl-PL" sz="2400" b="1" dirty="0"/>
              <a:t> </a:t>
            </a:r>
            <a:r>
              <a:rPr lang="pl-PL" sz="2400" dirty="0"/>
              <a:t>leveraging the WebDAV interface provided by FileStore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Any result files can also be uploaded directly to FileStore from the Prometheus computational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External tools can be used to monitor job completion status e.g. by periodically scanning FileStore content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259632" y="0"/>
            <a:ext cx="669533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 </a:t>
            </a:r>
            <a:r>
              <a:rPr lang="pl-PL" sz="3200" dirty="0"/>
              <a:t>Recommendations for MEE module developers (2/4)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007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412776"/>
            <a:ext cx="8137080" cy="4032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t"/>
          <a:lstStyle/>
          <a:p>
            <a:r>
              <a:rPr lang="pl-PL" sz="2400" b="1" dirty="0"/>
              <a:t>Developing extensions as external services:</a:t>
            </a:r>
          </a:p>
          <a:p>
            <a:endParaRPr lang="pl-P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This requires computational services to be hosted externally, communicating with the MEE platform via its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Files can be retrieved and uploaded to FileStore via RESTful (WebDAV)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The client must supply a valid JWT user token along with each request (see previous section for a description of authentication and authorization procedures)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187624" y="0"/>
            <a:ext cx="67673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 </a:t>
            </a:r>
            <a:r>
              <a:rPr lang="pl-PL" sz="3200" dirty="0"/>
              <a:t>Recommendations for MEE module developers (3/4)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79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412776"/>
            <a:ext cx="8137080" cy="4032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t"/>
          <a:lstStyle/>
          <a:p>
            <a:r>
              <a:rPr lang="pl-PL" sz="2400" b="1" dirty="0"/>
              <a:t>Developing extensions as cloud services:</a:t>
            </a:r>
          </a:p>
          <a:p>
            <a:endParaRPr lang="pl-P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The MEE provides access to cloud resources, enabling developers to spawn virtual machines and develop computational services which are then hosted in the CYF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This feature is enabled by the VPH-Share Atmosphere extension which is now integrated with the MEE, including its security mechanisms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Go to </a:t>
            </a:r>
            <a:r>
              <a:rPr lang="pl-PL" sz="2400" dirty="0">
                <a:hlinkClick r:id="rId3"/>
              </a:rPr>
              <a:t>https://vph.cyfronet.pl/tutorial/doku.php</a:t>
            </a:r>
            <a:r>
              <a:rPr lang="pl-PL" sz="2400" dirty="0"/>
              <a:t> for an in-depth overview of the features of the cloud platform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187624" y="0"/>
            <a:ext cx="676733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 </a:t>
            </a:r>
            <a:r>
              <a:rPr lang="pl-PL" sz="3200" dirty="0"/>
              <a:t>Recommendations for MEE module developers (4/4)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0236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4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Typical </a:t>
            </a:r>
            <a:r>
              <a:rPr lang="pl-PL" sz="2400" dirty="0" err="1" smtClean="0">
                <a:latin typeface="+mj-lt"/>
                <a:ea typeface="Times New Roman"/>
              </a:rPr>
              <a:t>action</a:t>
            </a:r>
            <a:r>
              <a:rPr lang="pl-PL" sz="2400" dirty="0" smtClean="0">
                <a:latin typeface="+mj-lt"/>
                <a:ea typeface="Times New Roman"/>
              </a:rPr>
              <a:t> and </a:t>
            </a:r>
            <a:r>
              <a:rPr lang="pl-PL" sz="2400" dirty="0" err="1" smtClean="0">
                <a:latin typeface="+mj-lt"/>
                <a:ea typeface="Times New Roman"/>
              </a:rPr>
              <a:t>flow</a:t>
            </a: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smtClean="0">
                <a:latin typeface="+mj-lt"/>
                <a:ea typeface="Times New Roman"/>
              </a:rPr>
              <a:t>Model </a:t>
            </a:r>
            <a:r>
              <a:rPr lang="pl-PL" sz="2400" dirty="0" err="1">
                <a:latin typeface="+mj-lt"/>
                <a:ea typeface="Times New Roman"/>
              </a:rPr>
              <a:t>Execution</a:t>
            </a:r>
            <a:r>
              <a:rPr lang="pl-PL" sz="2400" dirty="0">
                <a:latin typeface="+mj-lt"/>
                <a:ea typeface="Times New Roman"/>
              </a:rPr>
              <a:t> </a:t>
            </a:r>
            <a:r>
              <a:rPr lang="pl-PL" sz="2400" dirty="0" smtClean="0">
                <a:latin typeface="+mj-lt"/>
                <a:ea typeface="Times New Roman"/>
              </a:rPr>
              <a:t>Environment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</a:pPr>
            <a:r>
              <a:rPr lang="pl-PL" sz="2000" dirty="0" err="1">
                <a:latin typeface="+mj-lt"/>
                <a:ea typeface="Times New Roman"/>
              </a:rPr>
              <a:t>o</a:t>
            </a:r>
            <a:r>
              <a:rPr lang="pl-PL" sz="2000" dirty="0" err="1" smtClean="0">
                <a:latin typeface="+mj-lt"/>
                <a:ea typeface="Times New Roman"/>
              </a:rPr>
              <a:t>bjectives</a:t>
            </a:r>
            <a:r>
              <a:rPr lang="pl-PL" sz="2000" dirty="0" smtClean="0">
                <a:latin typeface="+mj-lt"/>
                <a:ea typeface="Times New Roman"/>
              </a:rPr>
              <a:t>, </a:t>
            </a:r>
            <a:r>
              <a:rPr lang="pl-PL" sz="2000" dirty="0" err="1" smtClean="0">
                <a:latin typeface="+mj-lt"/>
                <a:ea typeface="Times New Roman"/>
              </a:rPr>
              <a:t>vision</a:t>
            </a:r>
            <a:r>
              <a:rPr lang="pl-PL" sz="2000" dirty="0" smtClean="0">
                <a:latin typeface="+mj-lt"/>
                <a:ea typeface="Times New Roman"/>
              </a:rPr>
              <a:t>, and </a:t>
            </a:r>
            <a:r>
              <a:rPr lang="pl-PL" sz="2000" dirty="0" err="1" smtClean="0">
                <a:latin typeface="+mj-lt"/>
                <a:ea typeface="Times New Roman"/>
              </a:rPr>
              <a:t>structure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endParaRPr lang="pl-PL" sz="20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>
                <a:latin typeface="+mj-lt"/>
                <a:ea typeface="Times New Roman"/>
              </a:rPr>
              <a:t>Current</a:t>
            </a:r>
            <a:r>
              <a:rPr lang="pl-PL" sz="2400" dirty="0" smtClean="0">
                <a:latin typeface="+mj-lt"/>
                <a:ea typeface="Times New Roman"/>
              </a:rPr>
              <a:t> </a:t>
            </a:r>
            <a:r>
              <a:rPr lang="pl-PL" sz="2400" dirty="0" err="1" smtClean="0">
                <a:latin typeface="+mj-lt"/>
                <a:ea typeface="Times New Roman"/>
              </a:rPr>
              <a:t>implementation</a:t>
            </a: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>
                <a:latin typeface="+mj-lt"/>
                <a:ea typeface="Times New Roman"/>
              </a:rPr>
              <a:t>Examples</a:t>
            </a:r>
            <a:r>
              <a:rPr lang="pl-PL" sz="2400" dirty="0">
                <a:latin typeface="+mj-lt"/>
                <a:ea typeface="Times New Roman"/>
              </a:rPr>
              <a:t> of MEE </a:t>
            </a:r>
            <a:r>
              <a:rPr lang="pl-PL" sz="2400" dirty="0" err="1" smtClean="0">
                <a:latin typeface="+mj-lt"/>
                <a:ea typeface="Times New Roman"/>
              </a:rPr>
              <a:t>usage</a:t>
            </a: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>
                <a:latin typeface="+mj-lt"/>
                <a:ea typeface="Times New Roman"/>
              </a:rPr>
              <a:t>Overview</a:t>
            </a:r>
            <a:r>
              <a:rPr lang="pl-PL" sz="2400" dirty="0" smtClean="0">
                <a:latin typeface="+mj-lt"/>
                <a:ea typeface="Times New Roman"/>
              </a:rPr>
              <a:t> of </a:t>
            </a:r>
            <a:r>
              <a:rPr lang="pl-PL" sz="2400" dirty="0" err="1" smtClean="0">
                <a:latin typeface="+mj-lt"/>
                <a:ea typeface="Times New Roman"/>
              </a:rPr>
              <a:t>new</a:t>
            </a:r>
            <a:r>
              <a:rPr lang="pl-PL" sz="2400" dirty="0" smtClean="0">
                <a:latin typeface="+mj-lt"/>
                <a:ea typeface="Times New Roman"/>
              </a:rPr>
              <a:t> </a:t>
            </a:r>
            <a:r>
              <a:rPr lang="pl-PL" sz="2400" dirty="0" err="1" smtClean="0">
                <a:latin typeface="+mj-lt"/>
                <a:ea typeface="Times New Roman"/>
              </a:rPr>
              <a:t>features</a:t>
            </a:r>
            <a:r>
              <a:rPr lang="pl-PL" sz="2400" dirty="0" smtClean="0">
                <a:latin typeface="+mj-lt"/>
                <a:ea typeface="Times New Roman"/>
              </a:rPr>
              <a:t> of MEE</a:t>
            </a:r>
            <a:endParaRPr lang="en-US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smtClean="0">
                <a:latin typeface="+mj-lt"/>
                <a:ea typeface="Times New Roman"/>
              </a:rPr>
              <a:t>Plan of demo </a:t>
            </a: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>
                <a:latin typeface="+mj-lt"/>
                <a:ea typeface="Times New Roman"/>
              </a:rPr>
              <a:t>Recommendations</a:t>
            </a:r>
            <a:r>
              <a:rPr lang="pl-PL" sz="2400" dirty="0">
                <a:latin typeface="+mj-lt"/>
                <a:ea typeface="Times New Roman"/>
              </a:rPr>
              <a:t> for MEE </a:t>
            </a:r>
            <a:r>
              <a:rPr lang="pl-PL" sz="2400" dirty="0" err="1" smtClean="0">
                <a:latin typeface="+mj-lt"/>
                <a:ea typeface="Times New Roman"/>
              </a:rPr>
              <a:t>users</a:t>
            </a:r>
            <a:endParaRPr lang="en-US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Times New Roman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001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AutoShape 6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2" name="AutoShape 8" descr="https://encrypted-tbn2.gstatic.com/images?q=tbn:ANd9GcSYuGtqY3luHbiT80MIUCnEK6Hqv4ubuhlJ2-dcwK8Tzt_anae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785786" y="857618"/>
            <a:ext cx="7643866" cy="586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 anchor="ctr">
            <a:spAutoFit/>
          </a:bodyPr>
          <a:lstStyle>
            <a:lvl1pPr marL="241300" indent="-241300"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Piotr Nowakowski, 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Marian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Bubak,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Tomasz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Bartyński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Daniel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Harężlak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Marek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Kasztelnik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Maciej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Malawski,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Jan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Meizner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: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VPH applications in the cloud with the Atmosphere platform – lessons </a:t>
            </a:r>
            <a:r>
              <a:rPr lang="en-US" altLang="en-US" sz="1600" i="1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learned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Virtual Physiological Human 2016 Conference, 26-28 September 2016, </a:t>
            </a:r>
            <a:r>
              <a:rPr lang="en-US" altLang="en-US" sz="1600" dirty="0" smtClean="0">
                <a:solidFill>
                  <a:schemeClr val="tx1"/>
                </a:solidFill>
                <a:ea typeface="Times New Roman"/>
              </a:rPr>
              <a:t>Amsterdam, NL</a:t>
            </a:r>
            <a:endParaRPr lang="pl-PL" altLang="en-US" sz="1600" dirty="0" smtClean="0">
              <a:solidFill>
                <a:schemeClr val="tx1"/>
              </a:solidFill>
              <a:ea typeface="Times New Roman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altLang="en-US" sz="1600" dirty="0" smtClean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Bubak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T.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Bartynski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T.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Gubala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D.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Harezlak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M.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Kasztelnik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M.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Malawski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J.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Meizner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P.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Nowakowski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: </a:t>
            </a:r>
            <a:r>
              <a:rPr lang="en-US" altLang="en-US" sz="1600" i="1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Towards Model Execution Environment for Investigation of Heart Valve Diseases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CGW Workshop 2016, 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24-26 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October 2016, Krakow, Poland</a:t>
            </a:r>
            <a:endParaRPr lang="en-US" altLang="en-US" sz="1600" dirty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l-PL" altLang="en-US" sz="1600" dirty="0" smtClean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Marian Bubak, Daniel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Harężlak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Steven Wood,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Tomasz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Bartyński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Tomasz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Gubala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Marek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Kasztelnik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Maciej Malawski, Jan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Meizner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Piotr Nowakowski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: </a:t>
            </a:r>
            <a:r>
              <a:rPr lang="en-US" altLang="en-US" sz="1600" i="1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Data Management System for Investigation of Heart Valve Diseases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Workshop on Cloud Services for </a:t>
            </a:r>
            <a:r>
              <a:rPr lang="en-US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Synchronisation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and Sharing, Amsterdam 29.01-2.02.2017, 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  <a:hlinkClick r:id="rId3"/>
              </a:rPr>
              <a:t>https://cs3.surfsara.nl/</a:t>
            </a:r>
            <a:r>
              <a:rPr lang="en-US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</a:t>
            </a:r>
            <a:endParaRPr lang="pl-PL" altLang="en-US" sz="1600" dirty="0" smtClean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l-PL" altLang="en-US" sz="1600" dirty="0" smtClean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M. </a:t>
            </a:r>
            <a:r>
              <a:rPr lang="pl-PL" altLang="en-US" sz="1600" dirty="0" err="1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Kasztelnik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E. </a:t>
            </a:r>
            <a:r>
              <a:rPr lang="pl-PL" altLang="en-US" sz="1600" dirty="0" err="1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Coto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M. 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Bubak,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M. Malawski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P. Nowakowski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J. Arenas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A.  </a:t>
            </a:r>
            <a:r>
              <a:rPr lang="pl-PL" altLang="en-US" sz="1600" dirty="0" err="1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Saglimbeni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D.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Testi</a:t>
            </a:r>
            <a:r>
              <a:rPr lang="pl-PL" alt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A.F.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Frangi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: 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Support for </a:t>
            </a:r>
            <a:r>
              <a:rPr lang="en-US" sz="1600" i="1" dirty="0" err="1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Taverna</a:t>
            </a:r>
            <a:r>
              <a:rPr lang="en-US" sz="1600" i="1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Workflows in the VPH-Share Cloud </a:t>
            </a:r>
            <a:r>
              <a:rPr lang="en-US" sz="1600" i="1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Platform</a:t>
            </a:r>
            <a:r>
              <a:rPr lang="pl-PL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Computer Methods and Programs in Biomedicine,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146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July 2017,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37–46</a:t>
            </a:r>
            <a:endParaRPr lang="pl-PL" sz="1600" dirty="0" smtClean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pl-PL" altLang="en-US" sz="1600" dirty="0" smtClean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342900" indent="-34290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P. Nowakowski, M. Bubak, T.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Bartyński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T. Gubała, D.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Harężlak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M.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Kasztelnik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M. Malawski, J. </a:t>
            </a:r>
            <a:r>
              <a:rPr lang="pl-PL" altLang="en-US" sz="1600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Meizner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: </a:t>
            </a:r>
            <a:r>
              <a:rPr lang="en-US" altLang="en-US" sz="1600" i="1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Cloud computing infrastructure for the VPH </a:t>
            </a:r>
            <a:r>
              <a:rPr lang="en-US" altLang="en-US" sz="1600" i="1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community</a:t>
            </a:r>
            <a:r>
              <a:rPr lang="pl-PL" altLang="en-US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, </a:t>
            </a:r>
            <a:r>
              <a:rPr lang="pl-PL" sz="1600" dirty="0" err="1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Journal</a:t>
            </a:r>
            <a:r>
              <a:rPr lang="pl-PL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of </a:t>
            </a:r>
            <a:r>
              <a:rPr lang="pl-PL" sz="1600" dirty="0" err="1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Computational</a:t>
            </a:r>
            <a:r>
              <a:rPr lang="pl-PL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</a:t>
            </a:r>
            <a:r>
              <a:rPr lang="pl-PL" sz="1600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Science, </a:t>
            </a:r>
            <a:r>
              <a:rPr lang="fr-FR" sz="1600" dirty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Available online 21 June 2017</a:t>
            </a:r>
            <a:endParaRPr lang="pl-PL" altLang="en-US" sz="1600" dirty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  <a:p>
            <a:pPr marL="457200" indent="-4572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altLang="en-US" dirty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39863" y="0"/>
            <a:ext cx="65151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 smtClean="0"/>
              <a:t>P</a:t>
            </a:r>
            <a:r>
              <a:rPr lang="en-US" sz="3200" dirty="0" err="1" smtClean="0"/>
              <a:t>ublications</a:t>
            </a:r>
            <a:r>
              <a:rPr lang="pl-PL" sz="3200" dirty="0" smtClean="0"/>
              <a:t> </a:t>
            </a:r>
            <a:r>
              <a:rPr lang="pl-PL" sz="3200" dirty="0" smtClean="0"/>
              <a:t>and p</a:t>
            </a:r>
            <a:r>
              <a:rPr lang="en-US" sz="3200" dirty="0" err="1" smtClean="0"/>
              <a:t>resentations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51082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83568" y="1454006"/>
            <a:ext cx="757242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EurValve</a:t>
            </a:r>
            <a:r>
              <a:rPr lang="en-US" sz="2400" b="1" dirty="0" smtClean="0">
                <a:latin typeface="+mn-lt"/>
              </a:rPr>
              <a:t> P</a:t>
            </a:r>
            <a:r>
              <a:rPr lang="pl-PL" sz="2400" b="1" dirty="0" err="1" smtClean="0">
                <a:latin typeface="+mn-lt"/>
              </a:rPr>
              <a:t>roject</a:t>
            </a:r>
            <a:r>
              <a:rPr lang="pl-PL" sz="2400" b="1" dirty="0" smtClean="0">
                <a:latin typeface="+mn-lt"/>
              </a:rPr>
              <a:t> </a:t>
            </a:r>
            <a:r>
              <a:rPr lang="pl-PL" sz="2400" b="1" dirty="0" err="1" smtClean="0">
                <a:latin typeface="+mn-lt"/>
              </a:rPr>
              <a:t>Website</a:t>
            </a:r>
            <a:r>
              <a:rPr lang="pl-PL" sz="2400" b="1" dirty="0" smtClean="0">
                <a:latin typeface="+mn-lt"/>
              </a:rPr>
              <a:t> </a:t>
            </a:r>
            <a:r>
              <a:rPr lang="pl-PL" sz="2400" b="1" dirty="0" err="1" smtClean="0">
                <a:latin typeface="+mn-lt"/>
              </a:rPr>
              <a:t>at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 err="1" smtClean="0">
                <a:latin typeface="+mn-lt"/>
              </a:rPr>
              <a:t>Cyfronet</a:t>
            </a:r>
            <a:r>
              <a:rPr lang="pl-PL" sz="2400" b="1" dirty="0" smtClean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AGH</a:t>
            </a:r>
            <a:endParaRPr lang="pl-PL" sz="2400" b="1" dirty="0" smtClean="0">
              <a:latin typeface="+mn-l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URL: </a:t>
            </a:r>
            <a:r>
              <a:rPr lang="en-US" sz="2400" dirty="0" smtClean="0">
                <a:latin typeface="+mn-lt"/>
                <a:hlinkClick r:id="rId2"/>
              </a:rPr>
              <a:t>http://dice.cyfronet.pl/projects/details/EurValve</a:t>
            </a:r>
            <a:r>
              <a:rPr lang="pl-PL" sz="2400" dirty="0" smtClean="0">
                <a:latin typeface="+mn-lt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l-PL" sz="2400" b="1" dirty="0" smtClean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+mn-lt"/>
              </a:rPr>
              <a:t>EurValve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Portal</a:t>
            </a:r>
            <a:endParaRPr lang="pl-PL" sz="2400" b="1" dirty="0">
              <a:latin typeface="+mn-l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URL: </a:t>
            </a:r>
            <a:r>
              <a:rPr lang="en-US" sz="2400" dirty="0">
                <a:latin typeface="+mn-lt"/>
                <a:hlinkClick r:id="rId3"/>
              </a:rPr>
              <a:t>https://valve.cyfronet.pl</a:t>
            </a:r>
            <a:endParaRPr lang="pl-PL" sz="2400" dirty="0">
              <a:latin typeface="+mn-l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Registration at: </a:t>
            </a:r>
            <a:r>
              <a:rPr lang="en-US" sz="2400" dirty="0">
                <a:latin typeface="+mn-lt"/>
                <a:hlinkClick r:id="rId4"/>
              </a:rPr>
              <a:t>https://</a:t>
            </a:r>
            <a:r>
              <a:rPr lang="en-US" sz="2400" dirty="0" smtClean="0">
                <a:latin typeface="+mn-lt"/>
                <a:hlinkClick r:id="rId4"/>
              </a:rPr>
              <a:t>valve.cyfronet.pl/users/sign_up</a:t>
            </a:r>
            <a:endParaRPr lang="en-US" sz="2400" dirty="0" smtClean="0">
              <a:latin typeface="+mn-lt"/>
            </a:endParaRPr>
          </a:p>
          <a:p>
            <a:pPr marL="457200" lvl="2"/>
            <a:endParaRPr lang="pl-PL" sz="2400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n-lt"/>
              </a:rPr>
              <a:t>EurValve</a:t>
            </a:r>
            <a:r>
              <a:rPr lang="en-US" sz="2400" b="1" dirty="0">
                <a:latin typeface="+mn-lt"/>
              </a:rPr>
              <a:t> File Store</a:t>
            </a:r>
            <a:endParaRPr lang="pl-PL" sz="2400" b="1" dirty="0">
              <a:latin typeface="+mn-lt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URL (docs): </a:t>
            </a:r>
            <a:r>
              <a:rPr lang="en-US" sz="2400" dirty="0">
                <a:latin typeface="+mn-lt"/>
                <a:hlinkClick r:id="rId5"/>
              </a:rPr>
              <a:t>https://files.valve.cyfronet.pl</a:t>
            </a:r>
            <a:r>
              <a:rPr lang="pl-PL" sz="2400" dirty="0">
                <a:latin typeface="+mn-lt"/>
              </a:rPr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WebDAV endpoint (portal account required): </a:t>
            </a:r>
            <a:r>
              <a:rPr lang="en-US" sz="2400" dirty="0">
                <a:latin typeface="+mn-lt"/>
                <a:hlinkClick r:id="rId6"/>
              </a:rPr>
              <a:t>https://files.valve.cyfronet.pl/webdav</a:t>
            </a:r>
            <a:r>
              <a:rPr lang="pl-PL" sz="2400" dirty="0">
                <a:latin typeface="+mn-lt"/>
              </a:rPr>
              <a:t> </a:t>
            </a:r>
            <a:endParaRPr kumimoji="0" lang="en-US" sz="240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1439863" y="0"/>
            <a:ext cx="65151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800" dirty="0"/>
              <a:t>MEE  services </a:t>
            </a:r>
            <a:r>
              <a:rPr lang="pl-PL" sz="2800" dirty="0" err="1"/>
              <a:t>at</a:t>
            </a:r>
            <a:r>
              <a:rPr lang="pl-PL" sz="2800" dirty="0"/>
              <a:t> </a:t>
            </a:r>
            <a:r>
              <a:rPr lang="pl-PL" sz="2800" dirty="0" err="1" smtClean="0"/>
              <a:t>Cyfronet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6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136904" cy="3803314"/>
          </a:xfrm>
        </p:spPr>
        <p:txBody>
          <a:bodyPr/>
          <a:lstStyle/>
          <a:p>
            <a:pPr eaLnBrk="1" hangingPunct="1"/>
            <a:r>
              <a:rPr lang="en-GB" altLang="en-US" sz="3200" dirty="0" err="1">
                <a:solidFill>
                  <a:srgbClr val="C00000"/>
                </a:solidFill>
              </a:rPr>
              <a:t>EurValve</a:t>
            </a:r>
            <a:r>
              <a:rPr lang="pl-PL" altLang="en-US" sz="3200" dirty="0">
                <a:solidFill>
                  <a:srgbClr val="C00000"/>
                </a:solidFill>
              </a:rPr>
              <a:t> </a:t>
            </a:r>
            <a:r>
              <a:rPr lang="en-GB" altLang="en-US" sz="3200" dirty="0"/>
              <a:t>H2020 Project 689617</a:t>
            </a:r>
            <a:r>
              <a:rPr lang="en-GB" altLang="en-US" sz="4800" dirty="0">
                <a:solidFill>
                  <a:srgbClr val="C00000"/>
                </a:solidFill>
              </a:rPr>
              <a:t/>
            </a:r>
            <a:br>
              <a:rPr lang="en-GB" altLang="en-US" sz="4800" dirty="0">
                <a:solidFill>
                  <a:srgbClr val="C00000"/>
                </a:solidFill>
              </a:rPr>
            </a:br>
            <a:r>
              <a:rPr lang="pl-PL" altLang="en-US" sz="4800" dirty="0">
                <a:solidFill>
                  <a:srgbClr val="C00000"/>
                </a:solidFill>
              </a:rPr>
              <a:t/>
            </a:r>
            <a:br>
              <a:rPr lang="pl-PL" altLang="en-US" sz="4800" dirty="0">
                <a:solidFill>
                  <a:srgbClr val="C00000"/>
                </a:solidFill>
              </a:rPr>
            </a:br>
            <a:r>
              <a:rPr lang="en-US" sz="4000" dirty="0">
                <a:hlinkClick r:id="rId2"/>
              </a:rPr>
              <a:t>http://www.eurvalve.eu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altLang="en-US" sz="4800" dirty="0"/>
              <a:t/>
            </a:r>
            <a:br>
              <a:rPr lang="en-GB" altLang="en-US" sz="4800" dirty="0"/>
            </a:br>
            <a:r>
              <a:rPr lang="en-GB" altLang="en-US" sz="1200" dirty="0"/>
              <a:t/>
            </a:r>
            <a:br>
              <a:rPr lang="en-GB" altLang="en-US" sz="1200" dirty="0"/>
            </a:br>
            <a:r>
              <a:rPr lang="en-GB" altLang="en-US" sz="4000" dirty="0">
                <a:hlinkClick r:id="rId3"/>
              </a:rPr>
              <a:t>http://dice.cyfronet.pl</a:t>
            </a:r>
            <a:r>
              <a:rPr lang="en-GB" altLang="en-US" sz="4000" dirty="0"/>
              <a:t> 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4158781"/>
            <a:ext cx="853545" cy="9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ole tekstowe 31"/>
          <p:cNvSpPr txBox="1"/>
          <p:nvPr/>
        </p:nvSpPr>
        <p:spPr>
          <a:xfrm>
            <a:off x="107504" y="1149865"/>
            <a:ext cx="324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Data and action flow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full CFD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sensitivity analysis to acquire significant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parameter estimation based on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uncertainty quantification of various procedures</a:t>
            </a:r>
            <a:endParaRPr lang="en-US" i="1" dirty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7220750" cy="5525803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56681" y="501317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+mn-lt"/>
              </a:rPr>
              <a:t>The flow of CFD simulations and sensitivity analysis is part of clinical patient treatment</a:t>
            </a:r>
            <a:endParaRPr lang="en-US" dirty="0">
              <a:latin typeface="+mn-lt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1115616" y="0"/>
            <a:ext cx="71287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 smtClean="0"/>
              <a:t>Pipelines for ROM</a:t>
            </a:r>
            <a:r>
              <a:rPr lang="en-US" sz="3200" dirty="0"/>
              <a:t> </a:t>
            </a:r>
            <a:r>
              <a:rPr lang="en-US" sz="3200" dirty="0" smtClean="0"/>
              <a:t>and  sensitivity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66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pl-PL" sz="3200" dirty="0" err="1"/>
              <a:t>Flow</a:t>
            </a:r>
            <a:r>
              <a:rPr lang="pl-PL" sz="3200" dirty="0"/>
              <a:t> of </a:t>
            </a:r>
            <a:r>
              <a:rPr lang="en-US" sz="3200" dirty="0"/>
              <a:t>medical</a:t>
            </a:r>
            <a:r>
              <a:rPr lang="pl-PL" sz="3200" dirty="0"/>
              <a:t> </a:t>
            </a:r>
            <a:r>
              <a:rPr lang="en-US" sz="3200" dirty="0"/>
              <a:t>data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4048" y="968786"/>
            <a:ext cx="3816424" cy="50525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l-PL" sz="2000" dirty="0">
                <a:latin typeface="+mj-lt"/>
                <a:ea typeface="Times New Roman"/>
              </a:rPr>
              <a:t>BLOB Data </a:t>
            </a:r>
            <a:r>
              <a:rPr lang="pl-PL" sz="2000" dirty="0" err="1">
                <a:latin typeface="+mj-lt"/>
                <a:ea typeface="Times New Roman"/>
              </a:rPr>
              <a:t>handled</a:t>
            </a:r>
            <a:r>
              <a:rPr lang="pl-PL" sz="2000" dirty="0">
                <a:latin typeface="+mj-lt"/>
                <a:ea typeface="Times New Roman"/>
              </a:rPr>
              <a:t> </a:t>
            </a:r>
            <a:r>
              <a:rPr lang="pl-PL" sz="2000" dirty="0" err="1">
                <a:latin typeface="+mj-lt"/>
                <a:ea typeface="Times New Roman"/>
              </a:rPr>
              <a:t>based</a:t>
            </a:r>
            <a:r>
              <a:rPr lang="pl-PL" sz="2000" dirty="0">
                <a:latin typeface="+mj-lt"/>
                <a:ea typeface="Times New Roman"/>
              </a:rPr>
              <a:t> on the </a:t>
            </a:r>
            <a:r>
              <a:rPr lang="pl-PL" sz="2000" dirty="0" err="1">
                <a:latin typeface="+mj-lt"/>
                <a:ea typeface="Times New Roman"/>
              </a:rPr>
              <a:t>confidentiality</a:t>
            </a:r>
            <a:r>
              <a:rPr lang="pl-PL" sz="2000" dirty="0">
                <a:latin typeface="+mj-lt"/>
                <a:ea typeface="Times New Roman"/>
              </a:rPr>
              <a:t> </a:t>
            </a:r>
            <a:r>
              <a:rPr lang="pl-PL" sz="2000" dirty="0" err="1">
                <a:latin typeface="+mj-lt"/>
                <a:ea typeface="Times New Roman"/>
              </a:rPr>
              <a:t>level</a:t>
            </a:r>
            <a:r>
              <a:rPr lang="pl-PL" sz="2000" dirty="0">
                <a:latin typeface="+mj-lt"/>
                <a:ea typeface="Times New Roman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1 (</a:t>
            </a:r>
            <a:r>
              <a:rPr lang="pl-PL" sz="1600" dirty="0" err="1">
                <a:latin typeface="+mj-lt"/>
                <a:ea typeface="Times New Roman"/>
              </a:rPr>
              <a:t>all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levels</a:t>
            </a:r>
            <a:r>
              <a:rPr lang="pl-PL" sz="1600" dirty="0">
                <a:latin typeface="+mj-lt"/>
                <a:ea typeface="Times New Roman"/>
              </a:rPr>
              <a:t>) – data </a:t>
            </a:r>
            <a:r>
              <a:rPr lang="pl-PL" sz="1600" dirty="0" err="1">
                <a:latin typeface="+mj-lt"/>
                <a:ea typeface="Times New Roman"/>
              </a:rPr>
              <a:t>is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sent</a:t>
            </a:r>
            <a:r>
              <a:rPr lang="pl-PL" sz="1600" dirty="0">
                <a:latin typeface="+mj-lt"/>
                <a:ea typeface="Times New Roman"/>
              </a:rPr>
              <a:t> via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channel to the service</a:t>
            </a: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2-3 (high) – data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and </a:t>
            </a:r>
            <a:r>
              <a:rPr lang="pl-PL" sz="1600" dirty="0" err="1">
                <a:latin typeface="+mj-lt"/>
                <a:ea typeface="Times New Roman"/>
              </a:rPr>
              <a:t>stored</a:t>
            </a:r>
            <a:r>
              <a:rPr lang="pl-PL" sz="1600" dirty="0">
                <a:latin typeface="+mj-lt"/>
                <a:ea typeface="Times New Roman"/>
              </a:rPr>
              <a:t> on </a:t>
            </a:r>
            <a:r>
              <a:rPr lang="pl-PL" sz="1600" dirty="0" err="1">
                <a:latin typeface="+mj-lt"/>
                <a:ea typeface="Times New Roman"/>
              </a:rPr>
              <a:t>disk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4-5 (high) – data </a:t>
            </a:r>
            <a:r>
              <a:rPr lang="pl-PL" sz="1600" dirty="0" err="1">
                <a:latin typeface="+mj-lt"/>
                <a:ea typeface="Times New Roman"/>
              </a:rPr>
              <a:t>decrypted</a:t>
            </a:r>
            <a:r>
              <a:rPr lang="pl-PL" sz="1600" dirty="0">
                <a:latin typeface="+mj-lt"/>
                <a:ea typeface="Times New Roman"/>
              </a:rPr>
              <a:t> and </a:t>
            </a:r>
            <a:r>
              <a:rPr lang="pl-PL" sz="1600" dirty="0" err="1">
                <a:latin typeface="+mj-lt"/>
                <a:ea typeface="Times New Roman"/>
              </a:rPr>
              <a:t>retrieved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A-B (</a:t>
            </a:r>
            <a:r>
              <a:rPr lang="pl-PL" sz="1600" dirty="0" err="1">
                <a:latin typeface="+mj-lt"/>
                <a:ea typeface="Times New Roman"/>
              </a:rPr>
              <a:t>lo</a:t>
            </a:r>
            <a:r>
              <a:rPr lang="pl-PL" sz="1600" dirty="0">
                <a:latin typeface="+mj-lt"/>
                <a:ea typeface="Times New Roman"/>
              </a:rPr>
              <a:t>) – data </a:t>
            </a:r>
            <a:r>
              <a:rPr lang="pl-PL" sz="1600" dirty="0" err="1">
                <a:latin typeface="+mj-lt"/>
                <a:ea typeface="Times New Roman"/>
              </a:rPr>
              <a:t>stored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directly</a:t>
            </a:r>
            <a:r>
              <a:rPr lang="pl-PL" sz="1600" dirty="0">
                <a:latin typeface="+mj-lt"/>
                <a:ea typeface="Times New Roman"/>
              </a:rPr>
              <a:t> to </a:t>
            </a:r>
            <a:r>
              <a:rPr lang="pl-PL" sz="1600" dirty="0" err="1">
                <a:latin typeface="+mj-lt"/>
                <a:ea typeface="Times New Roman"/>
              </a:rPr>
              <a:t>disk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6 (</a:t>
            </a:r>
            <a:r>
              <a:rPr lang="pl-PL" sz="1600" dirty="0" err="1">
                <a:latin typeface="+mj-lt"/>
                <a:ea typeface="Times New Roman"/>
              </a:rPr>
              <a:t>all</a:t>
            </a:r>
            <a:r>
              <a:rPr lang="pl-PL" sz="1600" dirty="0">
                <a:latin typeface="+mj-lt"/>
                <a:ea typeface="Times New Roman"/>
              </a:rPr>
              <a:t>) – data </a:t>
            </a:r>
            <a:r>
              <a:rPr lang="pl-PL" sz="1600" dirty="0" err="1">
                <a:latin typeface="+mj-lt"/>
                <a:ea typeface="Times New Roman"/>
              </a:rPr>
              <a:t>sent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back</a:t>
            </a:r>
            <a:r>
              <a:rPr lang="pl-PL" sz="1600" dirty="0">
                <a:latin typeface="+mj-lt"/>
                <a:ea typeface="Times New Roman"/>
              </a:rPr>
              <a:t> to the </a:t>
            </a:r>
            <a:r>
              <a:rPr lang="pl-PL" sz="1600" dirty="0" err="1">
                <a:latin typeface="+mj-lt"/>
                <a:ea typeface="Times New Roman"/>
              </a:rPr>
              <a:t>user</a:t>
            </a:r>
            <a:r>
              <a:rPr lang="pl-PL" sz="1600" dirty="0">
                <a:latin typeface="+mj-lt"/>
                <a:ea typeface="Times New Roman"/>
              </a:rPr>
              <a:t> </a:t>
            </a:r>
          </a:p>
          <a:p>
            <a:pPr lvl="1">
              <a:spcBef>
                <a:spcPts val="0"/>
              </a:spcBef>
            </a:pPr>
            <a:endParaRPr lang="pl-PL" sz="1600" dirty="0">
              <a:latin typeface="+mj-lt"/>
              <a:ea typeface="Times New Roman"/>
            </a:endParaRPr>
          </a:p>
          <a:p>
            <a:pPr>
              <a:spcBef>
                <a:spcPts val="0"/>
              </a:spcBef>
            </a:pPr>
            <a:r>
              <a:rPr lang="pl-PL" sz="2000" dirty="0">
                <a:latin typeface="+mj-lt"/>
                <a:ea typeface="Times New Roman"/>
              </a:rPr>
              <a:t>DB </a:t>
            </a:r>
            <a:r>
              <a:rPr lang="pl-PL" sz="2000" dirty="0" err="1">
                <a:latin typeface="+mj-lt"/>
                <a:ea typeface="Times New Roman"/>
              </a:rPr>
              <a:t>Records</a:t>
            </a:r>
            <a:r>
              <a:rPr lang="pl-PL" sz="2000" dirty="0">
                <a:latin typeface="+mj-lt"/>
                <a:ea typeface="Times New Roman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1b – data </a:t>
            </a:r>
            <a:r>
              <a:rPr lang="pl-PL" sz="1600" dirty="0" err="1">
                <a:latin typeface="+mj-lt"/>
                <a:ea typeface="Times New Roman"/>
              </a:rPr>
              <a:t>are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stored</a:t>
            </a:r>
            <a:r>
              <a:rPr lang="pl-PL" sz="1600" dirty="0">
                <a:latin typeface="+mj-lt"/>
                <a:ea typeface="Times New Roman"/>
              </a:rPr>
              <a:t> via the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channel to the DB service in </a:t>
            </a:r>
            <a:r>
              <a:rPr lang="pl-PL" sz="1600" dirty="0" err="1">
                <a:latin typeface="+mj-lt"/>
                <a:ea typeface="Times New Roman"/>
              </a:rPr>
              <a:t>secured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location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2b – data </a:t>
            </a:r>
            <a:r>
              <a:rPr lang="pl-PL" sz="1600" dirty="0" err="1">
                <a:latin typeface="+mj-lt"/>
                <a:ea typeface="Times New Roman"/>
              </a:rPr>
              <a:t>are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retrieved</a:t>
            </a:r>
            <a:r>
              <a:rPr lang="pl-PL" sz="1600" dirty="0">
                <a:latin typeface="+mj-lt"/>
                <a:ea typeface="Times New Roman"/>
              </a:rPr>
              <a:t> from the service via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channel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4626"/>
            <a:ext cx="3668256" cy="46746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1800" y="1274626"/>
            <a:ext cx="1580024" cy="2154374"/>
          </a:xfrm>
          <a:prstGeom prst="rect">
            <a:avLst/>
          </a:prstGeom>
          <a:solidFill>
            <a:schemeClr val="bg1"/>
          </a:solidFill>
          <a:ln w="12700">
            <a:solidFill>
              <a:srgbClr val="CF7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316739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996633"/>
                </a:solidFill>
              </a:rPr>
              <a:t>Database access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5816" y="1556792"/>
            <a:ext cx="360040" cy="1296144"/>
          </a:xfrm>
          <a:prstGeom prst="roundRect">
            <a:avLst>
              <a:gd name="adj" fmla="val 40143"/>
            </a:avLst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REST</a:t>
            </a:r>
          </a:p>
        </p:txBody>
      </p:sp>
      <p:pic>
        <p:nvPicPr>
          <p:cNvPr id="8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1" t="78858" r="8549" b="4376"/>
          <a:stretch/>
        </p:blipFill>
        <p:spPr>
          <a:xfrm>
            <a:off x="3563888" y="1772816"/>
            <a:ext cx="722299" cy="783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68221" y="2473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SQL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91680" y="1916832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696" y="165696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Ebrima" pitchFamily="2" charset="0"/>
                <a:ea typeface="Ebrima" pitchFamily="2" charset="0"/>
                <a:cs typeface="Ebrima" pitchFamily="2" charset="0"/>
              </a:rPr>
              <a:t>(1</a:t>
            </a:r>
            <a:r>
              <a:rPr lang="pl-PL" sz="1100" b="1" dirty="0">
                <a:latin typeface="Ebrima" pitchFamily="2" charset="0"/>
                <a:ea typeface="Ebrima" pitchFamily="2" charset="0"/>
                <a:cs typeface="Ebrima" pitchFamily="2" charset="0"/>
              </a:rPr>
              <a:t>b</a:t>
            </a:r>
            <a:r>
              <a:rPr lang="en-GB" sz="1100" b="1" dirty="0"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91680" y="2079143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5696" y="208311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Ebrima" pitchFamily="2" charset="0"/>
                <a:ea typeface="Ebrima" pitchFamily="2" charset="0"/>
                <a:cs typeface="Ebrima" pitchFamily="2" charset="0"/>
              </a:rPr>
              <a:t>(</a:t>
            </a:r>
            <a:r>
              <a:rPr lang="pl-PL" sz="1100" b="1" dirty="0">
                <a:latin typeface="Ebrima" pitchFamily="2" charset="0"/>
                <a:ea typeface="Ebrima" pitchFamily="2" charset="0"/>
                <a:cs typeface="Ebrima" pitchFamily="2" charset="0"/>
              </a:rPr>
              <a:t>2b</a:t>
            </a:r>
            <a:r>
              <a:rPr lang="en-GB" sz="1100" b="1" dirty="0"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7843" y="1012195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Secure locally hosted service</a:t>
            </a:r>
          </a:p>
        </p:txBody>
      </p:sp>
    </p:spTree>
    <p:extLst>
      <p:ext uri="{BB962C8B-B14F-4D97-AF65-F5344CB8AC3E}">
        <p14:creationId xmlns:p14="http://schemas.microsoft.com/office/powerpoint/2010/main" val="24014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Model Execution Environment </a:t>
            </a:r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/>
              <a:t>Collect, represent, annotate and publish </a:t>
            </a:r>
            <a:r>
              <a:rPr lang="pl-PL" sz="2400" dirty="0"/>
              <a:t>c</a:t>
            </a:r>
            <a:r>
              <a:rPr lang="en-US" sz="2400" dirty="0"/>
              <a:t>ore homogeneous data </a:t>
            </a:r>
          </a:p>
          <a:p>
            <a:pPr marL="285750" indent="-285750"/>
            <a:r>
              <a:rPr lang="en-US" sz="2400" dirty="0"/>
              <a:t>Store and </a:t>
            </a:r>
            <a:r>
              <a:rPr lang="pl-PL" sz="2400" dirty="0"/>
              <a:t>securely provision the necessary data </a:t>
            </a:r>
            <a:r>
              <a:rPr lang="en-US" sz="2400" dirty="0"/>
              <a:t>to </a:t>
            </a:r>
            <a:r>
              <a:rPr lang="en-US" sz="2400" dirty="0" smtClean="0"/>
              <a:t>the participating </a:t>
            </a:r>
            <a:r>
              <a:rPr lang="en-US" sz="2400" dirty="0"/>
              <a:t>clinical centers and development partners</a:t>
            </a:r>
          </a:p>
          <a:p>
            <a:pPr marL="285750" indent="-285750"/>
            <a:r>
              <a:rPr lang="en-US" sz="2400" dirty="0"/>
              <a:t>Execute the models in the most appropriate computational environment (private workstation, private cloud, public cloud) according to need</a:t>
            </a:r>
            <a:r>
              <a:rPr lang="pl-PL" sz="2400" dirty="0"/>
              <a:t>s</a:t>
            </a:r>
            <a:endParaRPr lang="en-US" sz="2400" dirty="0"/>
          </a:p>
          <a:p>
            <a:pPr marL="285750" indent="-285750"/>
            <a:r>
              <a:rPr lang="en-US" sz="2400" dirty="0"/>
              <a:t>Support real-time multiscale visualization</a:t>
            </a:r>
          </a:p>
          <a:p>
            <a:pPr marL="285750" indent="-285750"/>
            <a:r>
              <a:rPr lang="en-US" sz="2400" dirty="0"/>
              <a:t>To develop an integrated security system supporting</a:t>
            </a:r>
            <a:endParaRPr lang="en-US" sz="2400" b="1" dirty="0"/>
          </a:p>
          <a:p>
            <a:pPr marL="685800" lvl="1"/>
            <a:r>
              <a:rPr lang="pl-PL" sz="2400" dirty="0"/>
              <a:t>a</a:t>
            </a:r>
            <a:r>
              <a:rPr lang="en-US" sz="2400" dirty="0" err="1"/>
              <a:t>uthentication</a:t>
            </a:r>
            <a:r>
              <a:rPr lang="en-US" sz="2400" dirty="0"/>
              <a:t> and </a:t>
            </a:r>
            <a:r>
              <a:rPr lang="en-US" sz="2400" dirty="0" err="1"/>
              <a:t>authori</a:t>
            </a:r>
            <a:r>
              <a:rPr lang="pl-PL" sz="2400" dirty="0"/>
              <a:t>s</a:t>
            </a:r>
            <a:r>
              <a:rPr lang="en-US" sz="2400" dirty="0" err="1"/>
              <a:t>ation</a:t>
            </a:r>
            <a:r>
              <a:rPr lang="en-US" sz="2400" dirty="0"/>
              <a:t> </a:t>
            </a:r>
          </a:p>
          <a:p>
            <a:pPr marL="685800" lvl="1"/>
            <a:r>
              <a:rPr lang="pl-PL" sz="2400" dirty="0"/>
              <a:t>d</a:t>
            </a:r>
            <a:r>
              <a:rPr lang="en-US" sz="2400" dirty="0" err="1"/>
              <a:t>ata</a:t>
            </a:r>
            <a:r>
              <a:rPr lang="en-US" sz="2400" dirty="0"/>
              <a:t> encryption for secure </a:t>
            </a:r>
            <a:r>
              <a:rPr lang="en-US" sz="2400" dirty="0" smtClean="0"/>
              <a:t>processing </a:t>
            </a:r>
            <a:endParaRPr lang="en-US" sz="2400" dirty="0"/>
          </a:p>
          <a:p>
            <a:pPr marL="285750" indent="-285750"/>
            <a:endParaRPr lang="en-US" sz="2000" dirty="0"/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94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416824" cy="809625"/>
          </a:xfrm>
        </p:spPr>
        <p:txBody>
          <a:bodyPr/>
          <a:lstStyle/>
          <a:p>
            <a:pPr eaLnBrk="1" hangingPunct="1"/>
            <a:r>
              <a:rPr lang="en-US" sz="3200" dirty="0"/>
              <a:t>Model Execution </a:t>
            </a:r>
            <a:r>
              <a:rPr lang="en-US" sz="3200" dirty="0" smtClean="0"/>
              <a:t>Environment structure</a:t>
            </a:r>
            <a:endParaRPr lang="en-US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" y="692696"/>
            <a:ext cx="6715172" cy="58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7164288" y="1772816"/>
            <a:ext cx="187220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API</a:t>
            </a:r>
            <a:r>
              <a:rPr lang="en-US" dirty="0" smtClean="0"/>
              <a:t> – </a:t>
            </a:r>
            <a:r>
              <a:rPr lang="en-US" sz="1600" dirty="0" smtClean="0"/>
              <a:t>Application Programming Interface </a:t>
            </a:r>
          </a:p>
          <a:p>
            <a:endParaRPr lang="en-US" sz="1600" dirty="0" smtClean="0"/>
          </a:p>
          <a:p>
            <a:r>
              <a:rPr lang="en-US" sz="1400" b="1" dirty="0" smtClean="0"/>
              <a:t>REST</a:t>
            </a:r>
            <a:r>
              <a:rPr lang="en-US" dirty="0" smtClean="0"/>
              <a:t> – </a:t>
            </a:r>
            <a:r>
              <a:rPr lang="en-US" sz="1400" dirty="0"/>
              <a:t>Representational state </a:t>
            </a:r>
            <a:r>
              <a:rPr lang="en-US" sz="1400" dirty="0" smtClean="0"/>
              <a:t>transfer</a:t>
            </a:r>
          </a:p>
          <a:p>
            <a:endParaRPr lang="en-US" sz="1400" b="1" dirty="0"/>
          </a:p>
          <a:p>
            <a:r>
              <a:rPr lang="en-US" sz="1400" b="1" dirty="0" err="1" smtClean="0"/>
              <a:t>Rimrock</a:t>
            </a:r>
            <a:r>
              <a:rPr lang="en-US" dirty="0" smtClean="0"/>
              <a:t> – </a:t>
            </a:r>
            <a:r>
              <a:rPr lang="en-US" sz="1400" dirty="0" err="1" smtClean="0"/>
              <a:t>servis</a:t>
            </a:r>
            <a:r>
              <a:rPr lang="en-US" sz="1400" dirty="0" smtClean="0"/>
              <a:t> used to submit jobs to HOC cluster </a:t>
            </a:r>
          </a:p>
          <a:p>
            <a:endParaRPr lang="en-US" sz="1400" b="1" dirty="0"/>
          </a:p>
          <a:p>
            <a:r>
              <a:rPr lang="en-US" sz="1400" b="1" dirty="0" smtClean="0"/>
              <a:t>Atmosphere</a:t>
            </a:r>
            <a:r>
              <a:rPr lang="en-US" dirty="0" smtClean="0"/>
              <a:t> – </a:t>
            </a:r>
            <a:r>
              <a:rPr lang="en-US" sz="1400" dirty="0" smtClean="0"/>
              <a:t>provides access to cloud resources</a:t>
            </a:r>
          </a:p>
          <a:p>
            <a:endParaRPr lang="en-US" dirty="0"/>
          </a:p>
          <a:p>
            <a:r>
              <a:rPr lang="en-US" sz="1400" b="1" dirty="0" err="1"/>
              <a:t>g</a:t>
            </a:r>
            <a:r>
              <a:rPr lang="en-US" sz="1400" b="1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sz="1400" dirty="0"/>
              <a:t>a distributed revision </a:t>
            </a:r>
            <a:r>
              <a:rPr lang="en-US" sz="1400" dirty="0" smtClean="0"/>
              <a:t>control system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4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635896" y="1095675"/>
            <a:ext cx="4937804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115616" y="0"/>
            <a:ext cx="70567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 smtClean="0"/>
              <a:t>MEE </a:t>
            </a:r>
            <a:r>
              <a:rPr lang="pl-PL" sz="3200" dirty="0"/>
              <a:t>i</a:t>
            </a:r>
            <a:r>
              <a:rPr lang="en-US" sz="3200" dirty="0" err="1" smtClean="0"/>
              <a:t>mplementation</a:t>
            </a:r>
            <a:endParaRPr lang="en-US" sz="3200" dirty="0"/>
          </a:p>
        </p:txBody>
      </p:sp>
      <p:sp>
        <p:nvSpPr>
          <p:cNvPr id="3" name="Prostokąt 2"/>
          <p:cNvSpPr/>
          <p:nvPr/>
        </p:nvSpPr>
        <p:spPr>
          <a:xfrm>
            <a:off x="3275856" y="1556792"/>
            <a:ext cx="5742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n-lt"/>
              </a:rPr>
              <a:t>Model Execution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Patient case pipeline integrated with File Store and Prometheus supercomputer</a:t>
            </a:r>
            <a:endParaRPr lang="en-GB" sz="16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File </a:t>
            </a:r>
            <a:r>
              <a:rPr lang="en-GB" sz="16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Store </a:t>
            </a:r>
            <a:r>
              <a:rPr lang="en-GB" sz="1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for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Cloud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resources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based on Atmosphere cloud platform </a:t>
            </a:r>
          </a:p>
        </p:txBody>
      </p:sp>
      <p:sp>
        <p:nvSpPr>
          <p:cNvPr id="5" name="Nawias klamrowy zamykający 4"/>
          <p:cNvSpPr/>
          <p:nvPr/>
        </p:nvSpPr>
        <p:spPr>
          <a:xfrm>
            <a:off x="2230839" y="1805571"/>
            <a:ext cx="792088" cy="1123498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Nawias klamrowy zamykający 11"/>
          <p:cNvSpPr/>
          <p:nvPr/>
        </p:nvSpPr>
        <p:spPr>
          <a:xfrm>
            <a:off x="2290161" y="3212976"/>
            <a:ext cx="792088" cy="796447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75856" y="3010307"/>
            <a:ext cx="57423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n-lt"/>
              </a:rPr>
              <a:t>Security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Service management – for every service dedicated set of policy rules can be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User Groups – can be used to define security constraints</a:t>
            </a:r>
          </a:p>
        </p:txBody>
      </p:sp>
      <p:sp>
        <p:nvSpPr>
          <p:cNvPr id="14" name="Nawias klamrowy zamykający 13"/>
          <p:cNvSpPr/>
          <p:nvPr/>
        </p:nvSpPr>
        <p:spPr>
          <a:xfrm>
            <a:off x="2267744" y="4315336"/>
            <a:ext cx="792088" cy="1417920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3275856" y="4390072"/>
            <a:ext cx="5742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n-lt"/>
              </a:rPr>
              <a:t>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Creating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new user session – as a result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new JWT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(JSON Web Token) tokens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are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generated 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for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credential delegation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PDP – </a:t>
            </a:r>
            <a:r>
              <a:rPr lang="en-GB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Policy Decision Point: check </a:t>
            </a: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if user has access to concrete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Resource policies – add/remove/edit service security policies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1" y="844214"/>
            <a:ext cx="1806237" cy="48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0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095675"/>
            <a:ext cx="8137080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r>
              <a:rPr lang="en-US" b="1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Portal</a:t>
            </a:r>
            <a:r>
              <a:rPr lang="en-US" dirty="0"/>
              <a:t> – discover collected files for patient clinical case, submit blood flow or 0D Heart model computation </a:t>
            </a:r>
            <a:r>
              <a:rPr lang="pl-PL" dirty="0"/>
              <a:t>to </a:t>
            </a:r>
            <a:r>
              <a:rPr lang="en-US" dirty="0"/>
              <a:t>Prometheus supercomputer, monitor computation execution</a:t>
            </a:r>
            <a:r>
              <a:rPr lang="pl-PL" dirty="0"/>
              <a:t> and</a:t>
            </a:r>
            <a:r>
              <a:rPr lang="en-US" dirty="0"/>
              <a:t> </a:t>
            </a:r>
            <a:r>
              <a:rPr lang="pl-PL" dirty="0"/>
              <a:t>download </a:t>
            </a:r>
            <a:r>
              <a:rPr lang="en-US" dirty="0"/>
              <a:t>results</a:t>
            </a:r>
            <a:r>
              <a:rPr lang="pl-PL" dirty="0"/>
              <a:t>.</a:t>
            </a:r>
            <a:r>
              <a:rPr lang="en-US" dirty="0"/>
              <a:t> the </a:t>
            </a:r>
            <a:r>
              <a:rPr lang="en-US" dirty="0" err="1"/>
              <a:t>EurValve</a:t>
            </a:r>
            <a:r>
              <a:rPr lang="en-US" dirty="0"/>
              <a:t> Portal is integrated with File Store, Rimrock</a:t>
            </a:r>
            <a:r>
              <a:rPr lang="pl-PL" dirty="0"/>
              <a:t> and </a:t>
            </a:r>
            <a:r>
              <a:rPr lang="en-US" dirty="0"/>
              <a:t>Security</a:t>
            </a:r>
            <a:r>
              <a:rPr lang="pl-PL" dirty="0"/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File Store</a:t>
            </a:r>
            <a:r>
              <a:rPr lang="en-US" dirty="0"/>
              <a:t> – each computation receives and delivers files </a:t>
            </a:r>
            <a:r>
              <a:rPr lang="pl-PL" dirty="0"/>
              <a:t>to the File </a:t>
            </a:r>
            <a:r>
              <a:rPr lang="pl-PL" dirty="0" err="1"/>
              <a:t>Store</a:t>
            </a:r>
            <a:r>
              <a:rPr lang="pl-PL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Rimrock</a:t>
            </a:r>
            <a:r>
              <a:rPr lang="en-US" dirty="0"/>
              <a:t> –</a:t>
            </a:r>
            <a:r>
              <a:rPr lang="pl-PL" dirty="0"/>
              <a:t> </a:t>
            </a:r>
            <a:r>
              <a:rPr lang="en-US" dirty="0"/>
              <a:t>submit</a:t>
            </a:r>
            <a:r>
              <a:rPr lang="pl-PL" dirty="0"/>
              <a:t>s</a:t>
            </a:r>
            <a:r>
              <a:rPr lang="en-US" dirty="0"/>
              <a:t> jobs </a:t>
            </a:r>
            <a:r>
              <a:rPr lang="pl-PL" dirty="0"/>
              <a:t>to the </a:t>
            </a:r>
            <a:r>
              <a:rPr lang="en-US" dirty="0"/>
              <a:t>Prometheus supercomputer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Security</a:t>
            </a:r>
            <a:r>
              <a:rPr lang="en-US" dirty="0"/>
              <a:t> - </a:t>
            </a:r>
            <a:r>
              <a:rPr lang="pl-PL" dirty="0"/>
              <a:t> input data and results </a:t>
            </a:r>
            <a:r>
              <a:rPr lang="en-US" dirty="0"/>
              <a:t>accessible only to </a:t>
            </a:r>
            <a:r>
              <a:rPr lang="en-US" dirty="0" err="1"/>
              <a:t>EurValve</a:t>
            </a:r>
            <a:r>
              <a:rPr lang="en-US" dirty="0"/>
              <a:t> group members.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Typical use case</a:t>
            </a:r>
          </a:p>
          <a:p>
            <a:pPr marL="342900" indent="-342900">
              <a:buAutoNum type="arabicPeriod"/>
            </a:pPr>
            <a:r>
              <a:rPr lang="en-US" dirty="0"/>
              <a:t>Create new Patient clinical case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discover files connected with the Patient Case </a:t>
            </a:r>
            <a:r>
              <a:rPr lang="pl-PL" dirty="0"/>
              <a:t>ID</a:t>
            </a:r>
            <a:endParaRPr lang="en-US" dirty="0"/>
          </a:p>
          <a:p>
            <a:r>
              <a:rPr lang="en-US" dirty="0"/>
              <a:t>2. Run 0D Heart Model (with ROM) on Prometheus supercomputer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Alternatively, </a:t>
            </a:r>
            <a:r>
              <a:rPr lang="en-US" dirty="0"/>
              <a:t>run the blood flow CFD simulation (prepared by </a:t>
            </a:r>
            <a:r>
              <a:rPr lang="en-US" dirty="0" err="1"/>
              <a:t>Martijn</a:t>
            </a:r>
            <a:r>
              <a:rPr lang="en-US" dirty="0"/>
              <a:t>)</a:t>
            </a:r>
          </a:p>
          <a:p>
            <a:r>
              <a:rPr lang="en-US" dirty="0"/>
              <a:t>3. Monitor computation execution</a:t>
            </a:r>
          </a:p>
          <a:p>
            <a:r>
              <a:rPr lang="en-US" dirty="0"/>
              <a:t>4. Discover produced results and update clinical case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 result files are automatically accessible within the Portal </a:t>
            </a:r>
            <a:r>
              <a:rPr lang="pl-PL" dirty="0"/>
              <a:t>once </a:t>
            </a:r>
            <a:r>
              <a:rPr lang="en-US" dirty="0"/>
              <a:t>the computation</a:t>
            </a:r>
            <a:r>
              <a:rPr lang="pl-PL" dirty="0"/>
              <a:t> has concluded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GB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 err="1"/>
              <a:t>Example</a:t>
            </a:r>
            <a:r>
              <a:rPr lang="pl-PL" sz="3200" dirty="0"/>
              <a:t> of MEE </a:t>
            </a:r>
            <a:r>
              <a:rPr lang="pl-PL" sz="3200" dirty="0" err="1" smtClean="0"/>
              <a:t>usage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596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436620" y="1095675"/>
            <a:ext cx="8137080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pPr algn="ctr"/>
            <a:r>
              <a:rPr lang="en-US" sz="3600" dirty="0"/>
              <a:t>Pipeline execution management</a:t>
            </a:r>
            <a:endParaRPr lang="pl-PL" sz="3600" dirty="0"/>
          </a:p>
          <a:p>
            <a:endParaRPr lang="en-US" sz="2400" dirty="0"/>
          </a:p>
          <a:p>
            <a:r>
              <a:rPr lang="en-US" sz="2400" b="1" dirty="0"/>
              <a:t>Goal</a:t>
            </a:r>
            <a:r>
              <a:rPr lang="en-US" sz="2400" dirty="0"/>
              <a:t>: organize set of models into a single sequential execution pipeline</a:t>
            </a:r>
            <a:r>
              <a:rPr lang="pl-PL" sz="2400" dirty="0"/>
              <a:t> with </a:t>
            </a:r>
            <a:r>
              <a:rPr lang="en-US" sz="2400" dirty="0"/>
              <a:t>files as the main data exchange</a:t>
            </a:r>
            <a:r>
              <a:rPr lang="pl-PL" sz="2400" dirty="0"/>
              <a:t> channel</a:t>
            </a:r>
            <a:endParaRPr lang="en-US" sz="2400" dirty="0"/>
          </a:p>
          <a:p>
            <a:r>
              <a:rPr lang="en-US" sz="2400" dirty="0"/>
              <a:t> </a:t>
            </a:r>
            <a:endParaRPr lang="pl-PL" sz="2400" dirty="0"/>
          </a:p>
          <a:p>
            <a:r>
              <a:rPr lang="en-US" sz="2400" b="1" dirty="0"/>
              <a:t>Supported ideas: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development organization through </a:t>
            </a:r>
            <a:r>
              <a:rPr lang="en-US" sz="2400" dirty="0" err="1"/>
              <a:t>structurali</a:t>
            </a:r>
            <a:r>
              <a:rPr lang="pl-PL" sz="2400" dirty="0"/>
              <a:t>z</a:t>
            </a:r>
            <a:r>
              <a:rPr lang="en-US" sz="2400" dirty="0" err="1"/>
              <a:t>ation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Retention of e</a:t>
            </a:r>
            <a:r>
              <a:rPr lang="en-US" sz="2400" dirty="0" err="1"/>
              <a:t>xecution</a:t>
            </a:r>
            <a:r>
              <a:rPr lang="en-US" sz="2400" dirty="0"/>
              <a:t> and development history</a:t>
            </a:r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 provenance tracking and recording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 </a:t>
            </a:r>
            <a:r>
              <a:rPr lang="pl-PL" sz="3200" dirty="0" smtClean="0"/>
              <a:t>New</a:t>
            </a:r>
            <a:r>
              <a:rPr lang="en-US" sz="3200" dirty="0" smtClean="0"/>
              <a:t> </a:t>
            </a:r>
            <a:r>
              <a:rPr lang="pl-PL" sz="3200" dirty="0"/>
              <a:t>f</a:t>
            </a:r>
            <a:r>
              <a:rPr lang="en-US" sz="3200" dirty="0" err="1"/>
              <a:t>unctionality</a:t>
            </a:r>
            <a:r>
              <a:rPr lang="en-US" sz="3200" dirty="0"/>
              <a:t> </a:t>
            </a:r>
            <a:r>
              <a:rPr lang="pl-PL" sz="3200" dirty="0"/>
              <a:t>of</a:t>
            </a:r>
            <a:r>
              <a:rPr lang="en-US" sz="3200" dirty="0"/>
              <a:t> MEE</a:t>
            </a:r>
            <a:r>
              <a:rPr lang="pl-PL" sz="3200" dirty="0"/>
              <a:t> (</a:t>
            </a:r>
            <a:r>
              <a:rPr lang="pl-PL" sz="3200" dirty="0" smtClean="0"/>
              <a:t>1/4)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0116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4934</TotalTime>
  <Words>1250</Words>
  <Application>Microsoft Office PowerPoint</Application>
  <PresentationFormat>Pokaz na ekranie (4:3)</PresentationFormat>
  <Paragraphs>210</Paragraphs>
  <Slides>22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7" baseType="lpstr">
      <vt:lpstr>Arial</vt:lpstr>
      <vt:lpstr>Calibri</vt:lpstr>
      <vt:lpstr>Ebrima</vt:lpstr>
      <vt:lpstr>Times New Roman</vt:lpstr>
      <vt:lpstr>VPH-Share Template Slide</vt:lpstr>
      <vt:lpstr>Model Execution Environment Current status of the WP2 Infrastructure Platform  </vt:lpstr>
      <vt:lpstr>Outline</vt:lpstr>
      <vt:lpstr>Prezentacja programu PowerPoint</vt:lpstr>
      <vt:lpstr>Flow of medical data</vt:lpstr>
      <vt:lpstr>Model Execution Environment objectives</vt:lpstr>
      <vt:lpstr>Model Execution Environment structure</vt:lpstr>
      <vt:lpstr>Prezentacja programu PowerPoint</vt:lpstr>
      <vt:lpstr>Prezentacja programu PowerPoint</vt:lpstr>
      <vt:lpstr>Prezentacja programu PowerPoint</vt:lpstr>
      <vt:lpstr>Prezentacja programu PowerPoint</vt:lpstr>
      <vt:lpstr> New functionality of MEE (3/4)</vt:lpstr>
      <vt:lpstr>New functionality of MEE (4/4)</vt:lpstr>
      <vt:lpstr>Prezentacja programu PowerPoint</vt:lpstr>
      <vt:lpstr>Prezentacja programu PowerPoint</vt:lpstr>
      <vt:lpstr>The scenario of the MEE Demo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EurValve H2020 Project 689617  http://www.eurvalve.eu   http://dice.cyfronet.pl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RP</cp:lastModifiedBy>
  <cp:revision>738</cp:revision>
  <cp:lastPrinted>2017-02-17T13:44:27Z</cp:lastPrinted>
  <dcterms:created xsi:type="dcterms:W3CDTF">2011-04-13T15:31:15Z</dcterms:created>
  <dcterms:modified xsi:type="dcterms:W3CDTF">2017-06-28T12:37:01Z</dcterms:modified>
</cp:coreProperties>
</file>