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emf" ContentType="image/x-emf"/>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handoutMasterIdLst>
    <p:handoutMasterId r:id="rId57"/>
  </p:handoutMasterIdLst>
  <p:sldIdLst>
    <p:sldId id="256" r:id="rId2"/>
    <p:sldId id="526" r:id="rId3"/>
    <p:sldId id="517" r:id="rId4"/>
    <p:sldId id="464" r:id="rId5"/>
    <p:sldId id="531" r:id="rId6"/>
    <p:sldId id="530" r:id="rId7"/>
    <p:sldId id="523" r:id="rId8"/>
    <p:sldId id="442" r:id="rId9"/>
    <p:sldId id="528" r:id="rId10"/>
    <p:sldId id="529" r:id="rId11"/>
    <p:sldId id="477" r:id="rId12"/>
    <p:sldId id="490" r:id="rId13"/>
    <p:sldId id="491" r:id="rId14"/>
    <p:sldId id="492" r:id="rId15"/>
    <p:sldId id="493" r:id="rId16"/>
    <p:sldId id="518" r:id="rId17"/>
    <p:sldId id="494" r:id="rId18"/>
    <p:sldId id="495" r:id="rId19"/>
    <p:sldId id="513" r:id="rId20"/>
    <p:sldId id="514" r:id="rId21"/>
    <p:sldId id="515" r:id="rId22"/>
    <p:sldId id="522" r:id="rId23"/>
    <p:sldId id="484" r:id="rId24"/>
    <p:sldId id="485" r:id="rId25"/>
    <p:sldId id="457" r:id="rId26"/>
    <p:sldId id="453" r:id="rId27"/>
    <p:sldId id="450" r:id="rId28"/>
    <p:sldId id="475" r:id="rId29"/>
    <p:sldId id="448" r:id="rId30"/>
    <p:sldId id="465" r:id="rId31"/>
    <p:sldId id="455" r:id="rId32"/>
    <p:sldId id="456" r:id="rId33"/>
    <p:sldId id="466" r:id="rId34"/>
    <p:sldId id="467" r:id="rId35"/>
    <p:sldId id="468" r:id="rId36"/>
    <p:sldId id="520" r:id="rId37"/>
    <p:sldId id="521" r:id="rId38"/>
    <p:sldId id="509" r:id="rId39"/>
    <p:sldId id="510" r:id="rId40"/>
    <p:sldId id="511" r:id="rId41"/>
    <p:sldId id="512" r:id="rId42"/>
    <p:sldId id="473" r:id="rId43"/>
    <p:sldId id="525" r:id="rId44"/>
    <p:sldId id="474" r:id="rId45"/>
    <p:sldId id="532" r:id="rId46"/>
    <p:sldId id="527" r:id="rId47"/>
    <p:sldId id="504" r:id="rId48"/>
    <p:sldId id="505" r:id="rId49"/>
    <p:sldId id="506" r:id="rId50"/>
    <p:sldId id="507" r:id="rId51"/>
    <p:sldId id="524" r:id="rId52"/>
    <p:sldId id="426" r:id="rId53"/>
    <p:sldId id="519" r:id="rId54"/>
    <p:sldId id="443" r:id="rId55"/>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521415D9-36F7-43E2-AB2F-B90AF26B5E84}">
      <p14:sectionLst xmlns:p14="http://schemas.microsoft.com/office/powerpoint/2010/main" xmlns="">
        <p14:section name="Default Section" id="{4EE0ECDB-0C93-4AF4-8452-190BED98D505}">
          <p14:sldIdLst>
            <p14:sldId id="256"/>
            <p14:sldId id="526"/>
            <p14:sldId id="517"/>
            <p14:sldId id="464"/>
            <p14:sldId id="531"/>
            <p14:sldId id="530"/>
            <p14:sldId id="523"/>
            <p14:sldId id="442"/>
            <p14:sldId id="528"/>
            <p14:sldId id="529"/>
            <p14:sldId id="477"/>
            <p14:sldId id="490"/>
            <p14:sldId id="491"/>
            <p14:sldId id="492"/>
            <p14:sldId id="493"/>
            <p14:sldId id="518"/>
            <p14:sldId id="494"/>
            <p14:sldId id="495"/>
            <p14:sldId id="513"/>
            <p14:sldId id="514"/>
            <p14:sldId id="515"/>
            <p14:sldId id="522"/>
            <p14:sldId id="484"/>
            <p14:sldId id="485"/>
            <p14:sldId id="457"/>
            <p14:sldId id="453"/>
            <p14:sldId id="450"/>
            <p14:sldId id="475"/>
          </p14:sldIdLst>
        </p14:section>
        <p14:section name="Untitled Section" id="{D8FA655D-D8CE-4CFA-92D8-A3F219B2133D}">
          <p14:sldIdLst>
            <p14:sldId id="448"/>
            <p14:sldId id="465"/>
            <p14:sldId id="455"/>
            <p14:sldId id="456"/>
            <p14:sldId id="466"/>
            <p14:sldId id="467"/>
            <p14:sldId id="468"/>
            <p14:sldId id="520"/>
            <p14:sldId id="521"/>
            <p14:sldId id="509"/>
            <p14:sldId id="510"/>
            <p14:sldId id="511"/>
            <p14:sldId id="512"/>
            <p14:sldId id="473"/>
            <p14:sldId id="525"/>
            <p14:sldId id="474"/>
            <p14:sldId id="532"/>
            <p14:sldId id="527"/>
            <p14:sldId id="504"/>
            <p14:sldId id="505"/>
            <p14:sldId id="506"/>
            <p14:sldId id="507"/>
            <p14:sldId id="524"/>
            <p14:sldId id="426"/>
            <p14:sldId id="519"/>
            <p14:sldId id="443"/>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C9900"/>
    <a:srgbClr val="CF7803"/>
    <a:srgbClr val="996633"/>
    <a:srgbClr val="A83400"/>
    <a:srgbClr val="CC66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34587" autoAdjust="0"/>
    <p:restoredTop sz="95450" autoAdjust="0"/>
  </p:normalViewPr>
  <p:slideViewPr>
    <p:cSldViewPr snapToObjects="1">
      <p:cViewPr varScale="1">
        <p:scale>
          <a:sx n="103" d="100"/>
          <a:sy n="103" d="100"/>
        </p:scale>
        <p:origin x="-1068" y="-90"/>
      </p:cViewPr>
      <p:guideLst>
        <p:guide orient="horz" pos="2160"/>
        <p:guide pos="2880"/>
      </p:guideLst>
    </p:cSldViewPr>
  </p:slideViewPr>
  <p:outlineViewPr>
    <p:cViewPr>
      <p:scale>
        <a:sx n="33" d="100"/>
        <a:sy n="33" d="100"/>
      </p:scale>
      <p:origin x="0" y="2628"/>
    </p:cViewPr>
  </p:outlineViewPr>
  <p:notesTextViewPr>
    <p:cViewPr>
      <p:scale>
        <a:sx n="100" d="100"/>
        <a:sy n="100" d="100"/>
      </p:scale>
      <p:origin x="0" y="0"/>
    </p:cViewPr>
  </p:notesTextViewPr>
  <p:sorterViewPr>
    <p:cViewPr>
      <p:scale>
        <a:sx n="150" d="100"/>
        <a:sy n="150" d="100"/>
      </p:scale>
      <p:origin x="0" y="-27612"/>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61"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s-ES"/>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C8ED8128-71BF-48AF-9DA3-4EAA137CC5E7}" type="datetimeFigureOut">
              <a:rPr lang="es-ES"/>
              <a:pPr>
                <a:defRPr/>
              </a:pPr>
              <a:t>01/03/2017</a:t>
            </a:fld>
            <a:endParaRPr lang="es-ES"/>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s-ES"/>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2E34AA28-0F91-4556-B447-48CD8FEDB7F5}" type="slidenum">
              <a:rPr lang="es-ES" altLang="en-US"/>
              <a:pPr/>
              <a:t>‹#›</a:t>
            </a:fld>
            <a:endParaRPr lang="es-ES" altLang="en-US"/>
          </a:p>
        </p:txBody>
      </p:sp>
    </p:spTree>
    <p:extLst>
      <p:ext uri="{BB962C8B-B14F-4D97-AF65-F5344CB8AC3E}">
        <p14:creationId xmlns:p14="http://schemas.microsoft.com/office/powerpoint/2010/main" xmlns="" val="156666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FFF9A492-EC41-4D3B-AE8C-A9C55A3C6D1A}" type="datetimeFigureOut">
              <a:rPr lang="en-GB"/>
              <a:pPr>
                <a:defRPr/>
              </a:pPr>
              <a:t>01/03/2017</a:t>
            </a:fld>
            <a:endParaRPr lang="en-GB"/>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46C97DD3-7A1E-437D-8518-174108021DCB}" type="slidenum">
              <a:rPr lang="en-GB" altLang="en-US"/>
              <a:pPr/>
              <a:t>‹#›</a:t>
            </a:fld>
            <a:endParaRPr lang="en-GB" altLang="en-US"/>
          </a:p>
        </p:txBody>
      </p:sp>
    </p:spTree>
    <p:extLst>
      <p:ext uri="{BB962C8B-B14F-4D97-AF65-F5344CB8AC3E}">
        <p14:creationId xmlns:p14="http://schemas.microsoft.com/office/powerpoint/2010/main" xmlns="" val="19571306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917575" y="744538"/>
            <a:ext cx="4962525" cy="3722687"/>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79768" y="4715153"/>
            <a:ext cx="5438139" cy="4466987"/>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xmlns="" val="1648639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xmlns=""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29</a:t>
            </a:fld>
            <a:endParaRPr lang="en-GB" altLang="en-US"/>
          </a:p>
        </p:txBody>
      </p:sp>
    </p:spTree>
    <p:extLst>
      <p:ext uri="{BB962C8B-B14F-4D97-AF65-F5344CB8AC3E}">
        <p14:creationId xmlns:p14="http://schemas.microsoft.com/office/powerpoint/2010/main" xmlns="" val="1646785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xmlns=""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30</a:t>
            </a:fld>
            <a:endParaRPr lang="en-GB" altLang="en-US"/>
          </a:p>
        </p:txBody>
      </p:sp>
    </p:spTree>
    <p:extLst>
      <p:ext uri="{BB962C8B-B14F-4D97-AF65-F5344CB8AC3E}">
        <p14:creationId xmlns:p14="http://schemas.microsoft.com/office/powerpoint/2010/main" xmlns="" val="16467855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38</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89232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39</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719091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40</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399668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41</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8399190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47</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63638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48</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308598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49</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6462270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50</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9772403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12</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3785587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xmlns=""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51</a:t>
            </a:fld>
            <a:endParaRPr lang="en-GB" altLang="en-US"/>
          </a:p>
        </p:txBody>
      </p:sp>
    </p:spTree>
    <p:extLst>
      <p:ext uri="{BB962C8B-B14F-4D97-AF65-F5344CB8AC3E}">
        <p14:creationId xmlns:p14="http://schemas.microsoft.com/office/powerpoint/2010/main" xmlns="" val="32039056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ymbol zastępczy obrazu slajdu 1"/>
          <p:cNvSpPr>
            <a:spLocks noGrp="1" noRot="1" noChangeAspect="1" noTextEdit="1"/>
          </p:cNvSpPr>
          <p:nvPr>
            <p:ph type="sldImg"/>
          </p:nvPr>
        </p:nvSpPr>
        <p:spPr>
          <a:ln/>
        </p:spPr>
      </p:sp>
      <p:sp>
        <p:nvSpPr>
          <p:cNvPr id="8195" name="Symbol zastępczy notatek 2"/>
          <p:cNvSpPr>
            <a:spLocks noGrp="1"/>
          </p:cNvSpPr>
          <p:nvPr>
            <p:ph type="body" idx="1"/>
          </p:nvPr>
        </p:nvSpPr>
        <p:spPr>
          <a:noFill/>
          <a:extLst>
            <a:ext uri="{91240B29-F687-4F45-9708-019B960494DF}">
              <a14:hiddenLine xmlns:a14="http://schemas.microsoft.com/office/drawing/2010/main" xmlns="" w="9525">
                <a:solidFill>
                  <a:srgbClr val="808080"/>
                </a:solidFill>
                <a:miter lim="800000"/>
                <a:headEnd/>
                <a:tailEnd/>
              </a14:hiddenLine>
            </a:ext>
          </a:extLst>
        </p:spPr>
        <p:txBody>
          <a:bodyPr/>
          <a:lstStyle/>
          <a:p>
            <a:endParaRPr lang="en-US" altLang="en-US">
              <a:latin typeface="Times New Roman" panose="02020603050405020304" pitchFamily="18" charset="0"/>
            </a:endParaRPr>
          </a:p>
        </p:txBody>
      </p:sp>
      <p:sp>
        <p:nvSpPr>
          <p:cNvPr id="8196" name="Symbol zastępczy numeru slajdu 3"/>
          <p:cNvSpPr>
            <a:spLocks noGrp="1"/>
          </p:cNvSpPr>
          <p:nvPr>
            <p:ph type="sldNum" sz="quarter"/>
          </p:nvPr>
        </p:nvSpPr>
        <p:spPr>
          <a:noFill/>
        </p:spPr>
        <p:txBody>
          <a:bodyPr/>
          <a:lstStyle>
            <a:lvl1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a:spcBef>
                <a:spcPct val="0"/>
              </a:spcBef>
              <a:buClrTx/>
              <a:buSzPct val="45000"/>
              <a:buFontTx/>
              <a:buNone/>
            </a:pPr>
            <a:fld id="{CCDB84DD-ED52-401E-A24B-29A9BE42624A}" type="slidenum">
              <a:rPr lang="en-GB" altLang="en-US" smtClean="0"/>
              <a:pPr>
                <a:spcBef>
                  <a:spcPct val="0"/>
                </a:spcBef>
                <a:buClrTx/>
                <a:buSzPct val="45000"/>
                <a:buFontTx/>
                <a:buNone/>
              </a:pPr>
              <a:t>52</a:t>
            </a:fld>
            <a:endParaRPr lang="en-GB" altLang="en-US"/>
          </a:p>
        </p:txBody>
      </p:sp>
    </p:spTree>
    <p:extLst>
      <p:ext uri="{BB962C8B-B14F-4D97-AF65-F5344CB8AC3E}">
        <p14:creationId xmlns:p14="http://schemas.microsoft.com/office/powerpoint/2010/main" xmlns="" val="3203905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13</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32531762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14</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19306960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15</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8447474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16</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413881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body"/>
          </p:nvPr>
        </p:nvSpPr>
        <p:spPr>
          <a:xfrm>
            <a:off x="679680" y="4715280"/>
            <a:ext cx="5437800" cy="4466520"/>
          </a:xfrm>
          <a:prstGeom prst="rect">
            <a:avLst/>
          </a:prstGeom>
        </p:spPr>
        <p:txBody>
          <a:bodyPr/>
          <a:lstStyle/>
          <a:p>
            <a:endParaRPr lang="en-GB" sz="2000" b="0" strike="noStrike" spc="-1">
              <a:solidFill>
                <a:srgbClr val="000000"/>
              </a:solidFill>
              <a:uFill>
                <a:solidFill>
                  <a:srgbClr val="FFFFFF"/>
                </a:solidFill>
              </a:uFill>
              <a:latin typeface="Arial"/>
            </a:endParaRPr>
          </a:p>
        </p:txBody>
      </p:sp>
      <p:sp>
        <p:nvSpPr>
          <p:cNvPr id="263" name="TextShape 2"/>
          <p:cNvSpPr txBox="1"/>
          <p:nvPr/>
        </p:nvSpPr>
        <p:spPr>
          <a:xfrm>
            <a:off x="3850560" y="9428760"/>
            <a:ext cx="2945160" cy="496080"/>
          </a:xfrm>
          <a:prstGeom prst="rect">
            <a:avLst/>
          </a:prstGeom>
          <a:noFill/>
          <a:ln>
            <a:noFill/>
          </a:ln>
        </p:spPr>
        <p:txBody>
          <a:bodyPr anchor="b"/>
          <a:lstStyle/>
          <a:p>
            <a:pPr algn="r">
              <a:lnSpc>
                <a:spcPct val="100000"/>
              </a:lnSpc>
            </a:pPr>
            <a:fld id="{200C6922-023D-42F7-9200-63AE86FBBD31}" type="slidenum">
              <a:rPr lang="en-GB" sz="1200" b="0" strike="noStrike" spc="-1">
                <a:solidFill>
                  <a:srgbClr val="000000"/>
                </a:solidFill>
                <a:uFill>
                  <a:solidFill>
                    <a:srgbClr val="FFFFFF"/>
                  </a:solidFill>
                </a:uFill>
                <a:latin typeface="Times New Roman"/>
                <a:ea typeface="+mn-ea"/>
              </a:rPr>
              <a:pPr algn="r">
                <a:lnSpc>
                  <a:spcPct val="100000"/>
                </a:lnSpc>
              </a:pPr>
              <a:t>17</a:t>
            </a:fld>
            <a:endParaRPr lang="en-GB"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xmlns="" val="2051033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19</a:t>
            </a:fld>
            <a:endParaRPr lang="en-GB" altLang="en-US">
              <a:latin typeface="Calibri" panose="020F0502020204030204" pitchFamily="34" charset="0"/>
            </a:endParaRPr>
          </a:p>
        </p:txBody>
      </p:sp>
    </p:spTree>
    <p:extLst>
      <p:ext uri="{BB962C8B-B14F-4D97-AF65-F5344CB8AC3E}">
        <p14:creationId xmlns:p14="http://schemas.microsoft.com/office/powerpoint/2010/main" xmlns="" val="339134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marL="0" indent="0" eaLnBrk="1" hangingPunct="1">
              <a:spcBef>
                <a:spcPct val="0"/>
              </a:spcBef>
              <a:buFontTx/>
              <a:buNone/>
            </a:pPr>
            <a:endParaRPr lang="es-ES" altLang="en-US" dirty="0"/>
          </a:p>
        </p:txBody>
      </p:sp>
      <p:sp>
        <p:nvSpPr>
          <p:cNvPr id="33796" name="Slide Number Placeholder 3"/>
          <p:cNvSpPr>
            <a:spLocks noGrp="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1A793F6-7650-4F9E-9012-9121B1CFBAAC}" type="slidenum">
              <a:rPr lang="en-GB" altLang="en-US">
                <a:latin typeface="Calibri" panose="020F0502020204030204" pitchFamily="34" charset="0"/>
              </a:rPr>
              <a:pPr eaLnBrk="1" hangingPunct="1"/>
              <a:t>20</a:t>
            </a:fld>
            <a:endParaRPr lang="en-GB" altLang="en-US">
              <a:latin typeface="Calibri" panose="020F0502020204030204" pitchFamily="34" charset="0"/>
            </a:endParaRPr>
          </a:p>
        </p:txBody>
      </p:sp>
    </p:spTree>
    <p:extLst>
      <p:ext uri="{BB962C8B-B14F-4D97-AF65-F5344CB8AC3E}">
        <p14:creationId xmlns:p14="http://schemas.microsoft.com/office/powerpoint/2010/main" xmlns="" val="13024655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xmlns="" val="899431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22792390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76401"/>
            <a:ext cx="2057400" cy="3048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674369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526958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xmlns="" val="6772224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959675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xmlns="" val="3392832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xmlns="" val="7841801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52153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106636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xmlns="" val="225644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439863" y="24130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pic>
        <p:nvPicPr>
          <p:cNvPr id="8" name="Picture 7"/>
          <p:cNvPicPr/>
          <p:nvPr userDrawn="1"/>
        </p:nvPicPr>
        <p:blipFill>
          <a:blip r:embed="rId13" cstate="print">
            <a:extLst>
              <a:ext uri="{28A0092B-C50C-407E-A947-70E740481C1C}">
                <a14:useLocalDpi xmlns:a14="http://schemas.microsoft.com/office/drawing/2010/main" xmlns="" val="0"/>
              </a:ext>
            </a:extLst>
          </a:blip>
          <a:srcRect/>
          <a:stretch>
            <a:fillRect/>
          </a:stretch>
        </p:blipFill>
        <p:spPr bwMode="auto">
          <a:xfrm>
            <a:off x="26033" y="29763"/>
            <a:ext cx="1089583" cy="734941"/>
          </a:xfrm>
          <a:prstGeom prst="rect">
            <a:avLst/>
          </a:prstGeom>
          <a:noFill/>
          <a:ln>
            <a:noFill/>
          </a:ln>
        </p:spPr>
      </p:pic>
      <p:sp>
        <p:nvSpPr>
          <p:cNvPr id="12" name="Footer Placeholder 4"/>
          <p:cNvSpPr txBox="1">
            <a:spLocks/>
          </p:cNvSpPr>
          <p:nvPr userDrawn="1"/>
        </p:nvSpPr>
        <p:spPr>
          <a:xfrm>
            <a:off x="7668344" y="6615417"/>
            <a:ext cx="1224136" cy="211438"/>
          </a:xfrm>
          <a:prstGeom prst="rect">
            <a:avLst/>
          </a:prstGeom>
        </p:spPr>
        <p:txBody>
          <a:bodyPr vert="horz" lIns="91440" tIns="45720" rIns="91440" bIns="45720" rtlCol="0" anchor="ctr"/>
          <a:lstStyle>
            <a:defPPr>
              <a:defRPr lang="en-US"/>
            </a:defPPr>
            <a:lvl1pPr algn="ctr" rtl="0" fontAlgn="auto">
              <a:spcBef>
                <a:spcPts val="0"/>
              </a:spcBef>
              <a:spcAft>
                <a:spcPts val="0"/>
              </a:spcAft>
              <a:defRPr sz="1200" kern="1200">
                <a:solidFill>
                  <a:schemeClr val="bg1">
                    <a:lumMod val="50000"/>
                  </a:schemeClr>
                </a:solidFill>
                <a:latin typeface="+mn-lt"/>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defRPr/>
            </a:pPr>
            <a:fld id="{4ED9C510-15E0-442B-90E8-004B0F57896A}" type="slidenum">
              <a:rPr lang="en-US" sz="1000" smtClean="0"/>
              <a:pPr algn="r">
                <a:defRPr/>
              </a:pPr>
              <a:t>‹#›</a:t>
            </a:fld>
            <a:endParaRPr lang="en-US" sz="1000" dirty="0"/>
          </a:p>
        </p:txBody>
      </p:sp>
      <p:sp>
        <p:nvSpPr>
          <p:cNvPr id="14" name="TextBox 13"/>
          <p:cNvSpPr txBox="1"/>
          <p:nvPr userDrawn="1"/>
        </p:nvSpPr>
        <p:spPr>
          <a:xfrm>
            <a:off x="785786" y="6492306"/>
            <a:ext cx="7456912" cy="246221"/>
          </a:xfrm>
          <a:prstGeom prst="rect">
            <a:avLst/>
          </a:prstGeom>
          <a:noFill/>
        </p:spPr>
        <p:txBody>
          <a:bodyPr wrap="square" rtlCol="0">
            <a:spAutoFit/>
          </a:bodyPr>
          <a:lstStyle/>
          <a:p>
            <a:pPr algn="ctr"/>
            <a:r>
              <a:rPr lang="pl-PL" sz="1000" b="1" i="1" dirty="0" err="1"/>
              <a:t>EurValve</a:t>
            </a:r>
            <a:r>
              <a:rPr lang="pl-PL" sz="1000" b="1" i="1" baseline="0" dirty="0"/>
              <a:t>  Project </a:t>
            </a:r>
            <a:r>
              <a:rPr lang="pl-PL" sz="1000" b="1" i="1" baseline="0" dirty="0" err="1"/>
              <a:t>Board</a:t>
            </a:r>
            <a:r>
              <a:rPr lang="pl-PL" sz="1000" b="1" i="1" baseline="0" dirty="0"/>
              <a:t>  </a:t>
            </a:r>
            <a:r>
              <a:rPr lang="pl-PL" sz="1000" b="1" i="1" baseline="0" dirty="0" err="1"/>
              <a:t>Meeting</a:t>
            </a:r>
            <a:r>
              <a:rPr lang="pl-PL" sz="1000" b="1" i="1" baseline="0" dirty="0"/>
              <a:t> , </a:t>
            </a:r>
            <a:r>
              <a:rPr lang="en-US" sz="1000" dirty="0"/>
              <a:t> </a:t>
            </a:r>
            <a:r>
              <a:rPr lang="pl-PL" sz="1000" dirty="0"/>
              <a:t>Lyon,</a:t>
            </a:r>
            <a:r>
              <a:rPr lang="pl-PL" sz="1000" baseline="0" dirty="0"/>
              <a:t> 22-23 </a:t>
            </a:r>
            <a:r>
              <a:rPr lang="pl-PL" sz="1000" baseline="0" dirty="0" err="1"/>
              <a:t>Feb</a:t>
            </a:r>
            <a:r>
              <a:rPr lang="pl-PL" sz="1000" dirty="0" err="1"/>
              <a:t>ruary</a:t>
            </a:r>
            <a:r>
              <a:rPr lang="pl-PL" sz="1000" dirty="0"/>
              <a:t> 2017</a:t>
            </a:r>
            <a:endParaRPr lang="en-US" sz="1000" dirty="0"/>
          </a:p>
        </p:txBody>
      </p:sp>
      <p:pic>
        <p:nvPicPr>
          <p:cNvPr id="2" name="Obraz 1"/>
          <p:cNvPicPr>
            <a:picLocks noChangeAspect="1"/>
          </p:cNvPicPr>
          <p:nvPr userDrawn="1"/>
        </p:nvPicPr>
        <p:blipFill>
          <a:blip r:embed="rId14" cstate="print">
            <a:extLst>
              <a:ext uri="{28A0092B-C50C-407E-A947-70E740481C1C}">
                <a14:useLocalDpi xmlns:a14="http://schemas.microsoft.com/office/drawing/2010/main" xmlns="" val="0"/>
              </a:ext>
            </a:extLst>
          </a:blip>
          <a:stretch>
            <a:fillRect/>
          </a:stretch>
        </p:blipFill>
        <p:spPr>
          <a:xfrm>
            <a:off x="8104436" y="29763"/>
            <a:ext cx="990804" cy="767955"/>
          </a:xfrm>
          <a:prstGeom prst="rect">
            <a:avLst/>
          </a:prstGeom>
        </p:spPr>
      </p:pic>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1" r:id="rId8"/>
    <p:sldLayoutId id="2147483702" r:id="rId9"/>
    <p:sldLayoutId id="2147483703" r:id="rId10"/>
    <p:sldLayoutId id="2147483700" r:id="rId11"/>
  </p:sldLayoutIdLst>
  <p:txStyles>
    <p:title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dice.cyfronet.pl/"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vph.cyfronet.pl/tutorial/doku.php" TargetMode="External"/><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mailto:tilman.wekel@philips.com" TargetMode="External"/><Relationship Id="rId7" Type="http://schemas.openxmlformats.org/officeDocument/2006/relationships/hyperlink" Target="mailto:herman.ter.horst@philips.com" TargetMode="External"/><Relationship Id="rId2" Type="http://schemas.openxmlformats.org/officeDocument/2006/relationships/hyperlink" Target="mailto:a.j.narracott@sheffield.ac.uk" TargetMode="External"/><Relationship Id="rId1" Type="http://schemas.openxmlformats.org/officeDocument/2006/relationships/slideLayout" Target="../slideLayouts/slideLayout2.xml"/><Relationship Id="rId6" Type="http://schemas.openxmlformats.org/officeDocument/2006/relationships/hyperlink" Target="mailto:r.meiburg@tue.nl" TargetMode="External"/><Relationship Id="rId5" Type="http://schemas.openxmlformats.org/officeDocument/2006/relationships/hyperlink" Target="mailto:steven.wood@sth.nhs.uk" TargetMode="External"/><Relationship Id="rId4" Type="http://schemas.openxmlformats.org/officeDocument/2006/relationships/hyperlink" Target="mailto:k.czechowicz@sheffield.ac.uk"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s://cs3.surfsara.n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hyperlink" Target="https://valve.cyfronet.pl/" TargetMode="External"/><Relationship Id="rId2" Type="http://schemas.openxmlformats.org/officeDocument/2006/relationships/hyperlink" Target="http://dice.cyfronet.pl/projects/details/EurValve" TargetMode="External"/><Relationship Id="rId1" Type="http://schemas.openxmlformats.org/officeDocument/2006/relationships/slideLayout" Target="../slideLayouts/slideLayout5.xml"/><Relationship Id="rId6" Type="http://schemas.openxmlformats.org/officeDocument/2006/relationships/hyperlink" Target="https://files.valve.cyfronet.pl/webdav" TargetMode="External"/><Relationship Id="rId5" Type="http://schemas.openxmlformats.org/officeDocument/2006/relationships/hyperlink" Target="https://files.valve.cyfronet.pl/" TargetMode="External"/><Relationship Id="rId4" Type="http://schemas.openxmlformats.org/officeDocument/2006/relationships/hyperlink" Target="https://valve.cyfronet.pl/users/sign_up" TargetMode="External"/></Relationships>
</file>

<file path=ppt/slides/_rels/slide54.xml.rels><?xml version="1.0" encoding="UTF-8" standalone="yes"?>
<Relationships xmlns="http://schemas.openxmlformats.org/package/2006/relationships"><Relationship Id="rId3" Type="http://schemas.openxmlformats.org/officeDocument/2006/relationships/hyperlink" Target="http://dice.cyfronet.pl/" TargetMode="External"/><Relationship Id="rId2" Type="http://schemas.openxmlformats.org/officeDocument/2006/relationships/hyperlink" Target="http://www.eurvalve.eu/" TargetMode="Externa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502938" y="785794"/>
            <a:ext cx="8136904" cy="1470025"/>
          </a:xfrm>
        </p:spPr>
        <p:txBody>
          <a:bodyPr/>
          <a:lstStyle/>
          <a:p>
            <a:pPr eaLnBrk="1" hangingPunct="1"/>
            <a:r>
              <a:rPr lang="pl-PL" altLang="en-US" dirty="0"/>
              <a:t>Beta </a:t>
            </a:r>
            <a:r>
              <a:rPr lang="en-US" altLang="en-US" dirty="0"/>
              <a:t>Release of the Infrastructure Platform</a:t>
            </a:r>
            <a:br>
              <a:rPr lang="en-US" altLang="en-US" dirty="0"/>
            </a:br>
            <a:r>
              <a:rPr lang="en-US" altLang="en-US" sz="2800" dirty="0"/>
              <a:t>Current status, towards D2.4 and review </a:t>
            </a:r>
          </a:p>
        </p:txBody>
      </p:sp>
      <p:sp>
        <p:nvSpPr>
          <p:cNvPr id="5" name="Title 1"/>
          <p:cNvSpPr txBox="1">
            <a:spLocks/>
          </p:cNvSpPr>
          <p:nvPr/>
        </p:nvSpPr>
        <p:spPr bwMode="auto">
          <a:xfrm>
            <a:off x="785786" y="2571744"/>
            <a:ext cx="7854056" cy="32861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pPr eaLnBrk="1" hangingPunct="1"/>
            <a:r>
              <a:rPr lang="pl-PL" altLang="en-US" sz="2000" b="1" dirty="0">
                <a:solidFill>
                  <a:schemeClr val="tx1">
                    <a:lumMod val="65000"/>
                    <a:lumOff val="35000"/>
                  </a:schemeClr>
                </a:solidFill>
              </a:rPr>
              <a:t>Marian </a:t>
            </a:r>
            <a:r>
              <a:rPr lang="pl-PL" altLang="en-US" sz="2000" b="1" dirty="0" smtClean="0">
                <a:solidFill>
                  <a:schemeClr val="tx1">
                    <a:lumMod val="65000"/>
                    <a:lumOff val="35000"/>
                  </a:schemeClr>
                </a:solidFill>
              </a:rPr>
              <a:t>Bubak</a:t>
            </a:r>
            <a:r>
              <a:rPr lang="pl-PL" sz="2000" baseline="30000" dirty="0" smtClean="0"/>
              <a:t>1</a:t>
            </a:r>
            <a:r>
              <a:rPr lang="pl-PL" sz="2000" dirty="0" smtClean="0"/>
              <a:t>, </a:t>
            </a:r>
            <a:r>
              <a:rPr lang="pl-PL" altLang="en-US" sz="2000" b="1" dirty="0">
                <a:solidFill>
                  <a:schemeClr val="tx1">
                    <a:lumMod val="65000"/>
                    <a:lumOff val="35000"/>
                  </a:schemeClr>
                </a:solidFill>
              </a:rPr>
              <a:t>Daniel </a:t>
            </a:r>
            <a:r>
              <a:rPr lang="pl-PL" altLang="en-US" sz="2000" b="1" dirty="0" smtClean="0">
                <a:solidFill>
                  <a:schemeClr val="tx1">
                    <a:lumMod val="65000"/>
                    <a:lumOff val="35000"/>
                  </a:schemeClr>
                </a:solidFill>
              </a:rPr>
              <a:t>Harężlak</a:t>
            </a:r>
            <a:r>
              <a:rPr lang="pl-PL" altLang="en-US" sz="2000" b="1" baseline="30000" dirty="0" smtClean="0">
                <a:solidFill>
                  <a:schemeClr val="tx1">
                    <a:lumMod val="65000"/>
                    <a:lumOff val="35000"/>
                  </a:schemeClr>
                </a:solidFill>
              </a:rPr>
              <a:t>1</a:t>
            </a:r>
            <a:r>
              <a:rPr lang="pl-PL" sz="2000" dirty="0" smtClean="0"/>
              <a:t>, </a:t>
            </a:r>
            <a:r>
              <a:rPr lang="pl-PL" altLang="en-US" sz="2000" b="1" dirty="0">
                <a:solidFill>
                  <a:schemeClr val="tx1">
                    <a:lumMod val="65000"/>
                    <a:lumOff val="35000"/>
                  </a:schemeClr>
                </a:solidFill>
              </a:rPr>
              <a:t>Steven </a:t>
            </a:r>
            <a:r>
              <a:rPr lang="pl-PL" altLang="en-US" sz="2000" b="1" dirty="0" smtClean="0">
                <a:solidFill>
                  <a:schemeClr val="tx1">
                    <a:lumMod val="65000"/>
                    <a:lumOff val="35000"/>
                  </a:schemeClr>
                </a:solidFill>
              </a:rPr>
              <a:t>Wood</a:t>
            </a:r>
            <a:r>
              <a:rPr lang="pl-PL" altLang="en-US" sz="2000" b="1" baseline="30000" dirty="0">
                <a:solidFill>
                  <a:schemeClr val="tx1">
                    <a:lumMod val="65000"/>
                    <a:lumOff val="35000"/>
                  </a:schemeClr>
                </a:solidFill>
              </a:rPr>
              <a:t>2</a:t>
            </a:r>
            <a:r>
              <a:rPr lang="pl-PL" sz="2000" dirty="0" smtClean="0"/>
              <a:t>,</a:t>
            </a:r>
            <a:r>
              <a:rPr lang="pl-PL" altLang="en-US" sz="2000" b="1" dirty="0" smtClean="0">
                <a:solidFill>
                  <a:schemeClr val="tx1">
                    <a:lumMod val="65000"/>
                    <a:lumOff val="35000"/>
                  </a:schemeClr>
                </a:solidFill>
              </a:rPr>
              <a:t>Tomasz</a:t>
            </a:r>
            <a:r>
              <a:rPr lang="pl-PL" sz="2000" dirty="0" smtClean="0"/>
              <a:t> </a:t>
            </a:r>
            <a:r>
              <a:rPr lang="pl-PL" altLang="en-US" sz="2000" b="1" dirty="0" smtClean="0">
                <a:solidFill>
                  <a:schemeClr val="tx1">
                    <a:lumMod val="65000"/>
                    <a:lumOff val="35000"/>
                  </a:schemeClr>
                </a:solidFill>
              </a:rPr>
              <a:t>Bartyński</a:t>
            </a:r>
            <a:r>
              <a:rPr lang="pl-PL" altLang="en-US" sz="2000" b="1" baseline="30000" dirty="0">
                <a:solidFill>
                  <a:schemeClr val="tx1">
                    <a:lumMod val="65000"/>
                    <a:lumOff val="35000"/>
                  </a:schemeClr>
                </a:solidFill>
              </a:rPr>
              <a:t>1</a:t>
            </a:r>
            <a:r>
              <a:rPr lang="pl-PL" sz="2000" dirty="0" smtClean="0"/>
              <a:t>, </a:t>
            </a:r>
            <a:r>
              <a:rPr lang="pl-PL" altLang="en-US" sz="2000" b="1" dirty="0">
                <a:solidFill>
                  <a:schemeClr val="tx1">
                    <a:lumMod val="65000"/>
                    <a:lumOff val="35000"/>
                  </a:schemeClr>
                </a:solidFill>
              </a:rPr>
              <a:t>Tomasz </a:t>
            </a:r>
            <a:r>
              <a:rPr lang="pl-PL" altLang="en-US" sz="2000" b="1" dirty="0" smtClean="0">
                <a:solidFill>
                  <a:schemeClr val="tx1">
                    <a:lumMod val="65000"/>
                    <a:lumOff val="35000"/>
                  </a:schemeClr>
                </a:solidFill>
              </a:rPr>
              <a:t>Gubala</a:t>
            </a:r>
            <a:r>
              <a:rPr lang="pl-PL" altLang="en-US" sz="2000" b="1" baseline="30000" dirty="0">
                <a:solidFill>
                  <a:schemeClr val="tx1">
                    <a:lumMod val="65000"/>
                    <a:lumOff val="35000"/>
                  </a:schemeClr>
                </a:solidFill>
              </a:rPr>
              <a:t>1</a:t>
            </a:r>
            <a:r>
              <a:rPr lang="pl-PL" sz="2000" dirty="0" smtClean="0"/>
              <a:t>, </a:t>
            </a:r>
            <a:r>
              <a:rPr lang="pl-PL" altLang="en-US" sz="2000" b="1" dirty="0">
                <a:solidFill>
                  <a:schemeClr val="tx1">
                    <a:lumMod val="65000"/>
                    <a:lumOff val="35000"/>
                  </a:schemeClr>
                </a:solidFill>
              </a:rPr>
              <a:t>Marek </a:t>
            </a:r>
            <a:r>
              <a:rPr lang="pl-PL" altLang="en-US" sz="2000" b="1" dirty="0" smtClean="0">
                <a:solidFill>
                  <a:schemeClr val="tx1">
                    <a:lumMod val="65000"/>
                    <a:lumOff val="35000"/>
                  </a:schemeClr>
                </a:solidFill>
              </a:rPr>
              <a:t>Kasztelnik</a:t>
            </a:r>
            <a:r>
              <a:rPr lang="pl-PL" altLang="en-US" sz="2000" b="1" baseline="30000" dirty="0">
                <a:solidFill>
                  <a:schemeClr val="tx1">
                    <a:lumMod val="65000"/>
                    <a:lumOff val="35000"/>
                  </a:schemeClr>
                </a:solidFill>
              </a:rPr>
              <a:t>1</a:t>
            </a:r>
            <a:r>
              <a:rPr lang="pl-PL" sz="2000" dirty="0" smtClean="0"/>
              <a:t>, </a:t>
            </a:r>
            <a:r>
              <a:rPr lang="pl-PL" altLang="en-US" sz="2000" b="1" dirty="0">
                <a:solidFill>
                  <a:schemeClr val="tx1">
                    <a:lumMod val="65000"/>
                    <a:lumOff val="35000"/>
                  </a:schemeClr>
                </a:solidFill>
              </a:rPr>
              <a:t>Maciej Malawski</a:t>
            </a:r>
            <a:r>
              <a:rPr lang="pl-PL" sz="2000" baseline="30000" dirty="0"/>
              <a:t>1</a:t>
            </a:r>
            <a:r>
              <a:rPr lang="pl-PL" sz="2000" dirty="0"/>
              <a:t>, </a:t>
            </a:r>
            <a:r>
              <a:rPr lang="pl-PL" altLang="en-US" sz="2000" b="1" dirty="0">
                <a:solidFill>
                  <a:schemeClr val="tx1">
                    <a:lumMod val="65000"/>
                    <a:lumOff val="35000"/>
                  </a:schemeClr>
                </a:solidFill>
              </a:rPr>
              <a:t>Jan</a:t>
            </a:r>
            <a:r>
              <a:rPr lang="pl-PL" sz="2000" dirty="0"/>
              <a:t> </a:t>
            </a:r>
            <a:r>
              <a:rPr lang="pl-PL" altLang="en-US" sz="2000" b="1" dirty="0" smtClean="0">
                <a:solidFill>
                  <a:schemeClr val="tx1">
                    <a:lumMod val="65000"/>
                    <a:lumOff val="35000"/>
                  </a:schemeClr>
                </a:solidFill>
              </a:rPr>
              <a:t>Meizner</a:t>
            </a:r>
            <a:r>
              <a:rPr lang="pl-PL" altLang="en-US" sz="2000" b="1" baseline="30000" dirty="0">
                <a:solidFill>
                  <a:schemeClr val="tx1">
                    <a:lumMod val="65000"/>
                    <a:lumOff val="35000"/>
                  </a:schemeClr>
                </a:solidFill>
              </a:rPr>
              <a:t>1</a:t>
            </a:r>
            <a:r>
              <a:rPr lang="pl-PL" sz="2000" dirty="0" smtClean="0"/>
              <a:t>, </a:t>
            </a:r>
            <a:r>
              <a:rPr lang="pl-PL" altLang="en-US" sz="2000" b="1" dirty="0">
                <a:solidFill>
                  <a:schemeClr val="tx1">
                    <a:lumMod val="65000"/>
                    <a:lumOff val="35000"/>
                  </a:schemeClr>
                </a:solidFill>
              </a:rPr>
              <a:t>Piotr </a:t>
            </a:r>
            <a:r>
              <a:rPr lang="pl-PL" altLang="en-US" sz="2000" b="1" dirty="0" smtClean="0">
                <a:solidFill>
                  <a:schemeClr val="tx1">
                    <a:lumMod val="65000"/>
                    <a:lumOff val="35000"/>
                  </a:schemeClr>
                </a:solidFill>
              </a:rPr>
              <a:t>Nowakowski</a:t>
            </a:r>
            <a:r>
              <a:rPr lang="pl-PL" altLang="en-US" sz="2000" b="1" baseline="30000" dirty="0">
                <a:solidFill>
                  <a:schemeClr val="tx1">
                    <a:lumMod val="65000"/>
                    <a:lumOff val="35000"/>
                  </a:schemeClr>
                </a:solidFill>
              </a:rPr>
              <a:t>1</a:t>
            </a:r>
            <a:endParaRPr lang="pl-PL" sz="2000" baseline="30000" dirty="0"/>
          </a:p>
          <a:p>
            <a:pPr eaLnBrk="1" hangingPunct="1"/>
            <a:endParaRPr lang="es-ES" altLang="en-US" sz="2400" dirty="0">
              <a:solidFill>
                <a:schemeClr val="tx1">
                  <a:lumMod val="65000"/>
                  <a:lumOff val="35000"/>
                </a:schemeClr>
              </a:solidFill>
            </a:endParaRPr>
          </a:p>
          <a:p>
            <a:r>
              <a:rPr lang="pl-PL" sz="2400" baseline="30000" dirty="0" smtClean="0"/>
              <a:t>1</a:t>
            </a:r>
            <a:r>
              <a:rPr lang="en-GB" sz="2400" dirty="0" smtClean="0"/>
              <a:t>ACC </a:t>
            </a:r>
            <a:r>
              <a:rPr lang="en-GB" sz="2400" dirty="0" err="1"/>
              <a:t>Cyfronet</a:t>
            </a:r>
            <a:r>
              <a:rPr lang="en-GB" sz="2400" dirty="0"/>
              <a:t> AGH, Krakow, Poland</a:t>
            </a:r>
            <a:endParaRPr lang="pl-PL" sz="2400" dirty="0"/>
          </a:p>
          <a:p>
            <a:r>
              <a:rPr lang="en-US" altLang="en-US" sz="2400" dirty="0">
                <a:solidFill>
                  <a:schemeClr val="tx1">
                    <a:lumMod val="65000"/>
                    <a:lumOff val="35000"/>
                  </a:schemeClr>
                </a:solidFill>
                <a:hlinkClick r:id="rId2"/>
              </a:rPr>
              <a:t>http://dice.cyfronet.pl/</a:t>
            </a:r>
            <a:r>
              <a:rPr lang="en-US" altLang="en-US" sz="2400" dirty="0">
                <a:solidFill>
                  <a:schemeClr val="tx1">
                    <a:lumMod val="65000"/>
                    <a:lumOff val="35000"/>
                  </a:schemeClr>
                </a:solidFill>
              </a:rPr>
              <a:t> </a:t>
            </a:r>
            <a:endParaRPr lang="pl-PL" sz="2400" dirty="0"/>
          </a:p>
          <a:p>
            <a:r>
              <a:rPr lang="pl-PL" sz="2400" baseline="30000" dirty="0"/>
              <a:t/>
            </a:r>
            <a:br>
              <a:rPr lang="pl-PL" sz="2400" baseline="30000" dirty="0"/>
            </a:br>
            <a:r>
              <a:rPr lang="pl-PL" sz="2400" baseline="30000" dirty="0"/>
              <a:t>2</a:t>
            </a:r>
            <a:r>
              <a:rPr lang="en-GB" sz="2400" dirty="0" smtClean="0"/>
              <a:t>Scientific </a:t>
            </a:r>
            <a:r>
              <a:rPr lang="en-GB" sz="2400" dirty="0"/>
              <a:t>Computing, </a:t>
            </a:r>
            <a:r>
              <a:rPr lang="en-GB" sz="2400" dirty="0" err="1"/>
              <a:t>Dep</a:t>
            </a:r>
            <a:r>
              <a:rPr lang="pl-PL" sz="2400" dirty="0" err="1"/>
              <a:t>artmen</a:t>
            </a:r>
            <a:r>
              <a:rPr lang="en-GB" sz="2400" dirty="0"/>
              <a:t>t of Medical Physics, Sheffield Teaching Hospitals, UK</a:t>
            </a:r>
            <a:endParaRPr lang="en-US" altLang="en-US" sz="2400" b="1" dirty="0">
              <a:solidFill>
                <a:schemeClr val="tx1">
                  <a:lumMod val="65000"/>
                  <a:lumOff val="35000"/>
                </a:schemeClr>
              </a:solidFill>
            </a:endParaRPr>
          </a:p>
        </p:txBody>
      </p:sp>
      <p:pic>
        <p:nvPicPr>
          <p:cNvPr id="2" name="Obraz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7072330" y="4214818"/>
            <a:ext cx="781537" cy="83624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a:t>Model Execution </a:t>
            </a:r>
            <a:r>
              <a:rPr lang="en-US" sz="3200" dirty="0" smtClean="0"/>
              <a:t>Environment </a:t>
            </a:r>
            <a:br>
              <a:rPr lang="en-US" sz="3200" dirty="0" smtClean="0"/>
            </a:br>
            <a:r>
              <a:rPr lang="en-US" sz="3200" dirty="0" smtClean="0"/>
              <a:t>extended </a:t>
            </a:r>
            <a:r>
              <a:rPr lang="en-US" sz="3200" dirty="0"/>
              <a:t>f</a:t>
            </a:r>
            <a:r>
              <a:rPr lang="en-US" sz="3200" dirty="0" smtClean="0"/>
              <a:t>unctionality</a:t>
            </a:r>
            <a:endParaRPr lang="en-US" sz="3200" dirty="0"/>
          </a:p>
        </p:txBody>
      </p:sp>
      <p:sp>
        <p:nvSpPr>
          <p:cNvPr id="3" name="Symbol zastępczy zawartości 2"/>
          <p:cNvSpPr>
            <a:spLocks noGrp="1"/>
          </p:cNvSpPr>
          <p:nvPr>
            <p:ph idx="1"/>
          </p:nvPr>
        </p:nvSpPr>
        <p:spPr>
          <a:xfrm>
            <a:off x="449847" y="1412776"/>
            <a:ext cx="8507288" cy="4929411"/>
          </a:xfrm>
        </p:spPr>
        <p:txBody>
          <a:bodyPr>
            <a:noAutofit/>
          </a:bodyPr>
          <a:lstStyle/>
          <a:p>
            <a:pPr marL="285750" indent="-285750"/>
            <a:r>
              <a:rPr lang="en-US" sz="2400" dirty="0" smtClean="0"/>
              <a:t>Reproducibility, versioning, documentation of the pipeline, a kind of continuous integration environment</a:t>
            </a:r>
          </a:p>
          <a:p>
            <a:pPr marL="285750" indent="-285750"/>
            <a:r>
              <a:rPr lang="en-US" sz="2400" dirty="0" smtClean="0"/>
              <a:t>Automation of the simulation pipeline with human in the loop for</a:t>
            </a:r>
          </a:p>
          <a:p>
            <a:pPr marL="685800" lvl="1"/>
            <a:r>
              <a:rPr lang="en-US" sz="2000" dirty="0" smtClean="0"/>
              <a:t>new input data,</a:t>
            </a:r>
          </a:p>
          <a:p>
            <a:pPr marL="685800" lvl="1"/>
            <a:r>
              <a:rPr lang="en-US" sz="2000" dirty="0"/>
              <a:t>n</a:t>
            </a:r>
            <a:r>
              <a:rPr lang="en-US" sz="2000" dirty="0" smtClean="0"/>
              <a:t>ew models, new versions of models,</a:t>
            </a:r>
          </a:p>
          <a:p>
            <a:pPr marL="685800" lvl="1"/>
            <a:r>
              <a:rPr lang="en-US" sz="2000" dirty="0"/>
              <a:t>a</a:t>
            </a:r>
            <a:r>
              <a:rPr lang="en-US" sz="2000" dirty="0" smtClean="0"/>
              <a:t> new user   </a:t>
            </a:r>
            <a:endParaRPr lang="en-US" sz="2000" dirty="0"/>
          </a:p>
          <a:p>
            <a:pPr marL="285750" indent="-285750"/>
            <a:r>
              <a:rPr lang="en-US" sz="2400" dirty="0" smtClean="0"/>
              <a:t>Data preservation</a:t>
            </a:r>
            <a:endParaRPr lang="en-US" sz="2400" dirty="0"/>
          </a:p>
          <a:p>
            <a:pPr marL="285750" indent="-285750"/>
            <a:r>
              <a:rPr lang="en-US" sz="2400" dirty="0" smtClean="0"/>
              <a:t>Simplified provenance </a:t>
            </a:r>
            <a:endParaRPr lang="en-US" sz="2400" dirty="0"/>
          </a:p>
          <a:p>
            <a:pPr marL="285750" indent="-285750"/>
            <a:r>
              <a:rPr lang="en-US" sz="2400" dirty="0" smtClean="0"/>
              <a:t>Helpful visualization of simulation flow and obtained results</a:t>
            </a:r>
          </a:p>
          <a:p>
            <a:pPr marL="285750" indent="-285750"/>
            <a:r>
              <a:rPr lang="en-US" sz="2400" dirty="0" smtClean="0"/>
              <a:t>Generation of some components of publications</a:t>
            </a:r>
          </a:p>
          <a:p>
            <a:pPr marL="285750" indent="-285750"/>
            <a:r>
              <a:rPr lang="en-US" sz="2400" dirty="0" smtClean="0"/>
              <a:t>Portability</a:t>
            </a:r>
            <a:endParaRPr lang="en-US" sz="2400" dirty="0"/>
          </a:p>
          <a:p>
            <a:pPr marL="285750" indent="-285750"/>
            <a:endParaRPr lang="en-US" sz="2400" dirty="0"/>
          </a:p>
          <a:p>
            <a:pPr marL="285750" indent="-285750"/>
            <a:endParaRPr lang="en-US" sz="2000" dirty="0"/>
          </a:p>
          <a:p>
            <a:pPr marL="457200" indent="-457200" algn="just">
              <a:spcBef>
                <a:spcPts val="0"/>
              </a:spcBef>
              <a:spcAft>
                <a:spcPts val="0"/>
              </a:spcAft>
            </a:pPr>
            <a:endParaRPr lang="en-US" sz="2000" dirty="0">
              <a:latin typeface="+mj-lt"/>
              <a:ea typeface="Times New Roman"/>
            </a:endParaRPr>
          </a:p>
          <a:p>
            <a:pPr marL="457200" indent="-457200" algn="just">
              <a:spcBef>
                <a:spcPts val="0"/>
              </a:spcBef>
              <a:spcAft>
                <a:spcPts val="0"/>
              </a:spcAft>
              <a:buNone/>
            </a:pPr>
            <a:endParaRPr lang="pl-PL" sz="2000" dirty="0">
              <a:latin typeface="+mj-lt"/>
              <a:ea typeface="Times New Roman"/>
            </a:endParaRPr>
          </a:p>
        </p:txBody>
      </p:sp>
    </p:spTree>
    <p:extLst>
      <p:ext uri="{BB962C8B-B14F-4D97-AF65-F5344CB8AC3E}">
        <p14:creationId xmlns:p14="http://schemas.microsoft.com/office/powerpoint/2010/main" xmlns="" val="14394629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itle 1"/>
          <p:cNvSpPr>
            <a:spLocks noGrp="1"/>
          </p:cNvSpPr>
          <p:nvPr>
            <p:ph type="title"/>
          </p:nvPr>
        </p:nvSpPr>
        <p:spPr>
          <a:xfrm>
            <a:off x="899592" y="0"/>
            <a:ext cx="7416824" cy="809625"/>
          </a:xfrm>
        </p:spPr>
        <p:txBody>
          <a:bodyPr/>
          <a:lstStyle/>
          <a:p>
            <a:pPr eaLnBrk="1" hangingPunct="1"/>
            <a:r>
              <a:rPr lang="en-US" sz="3200" dirty="0"/>
              <a:t>Model Execution </a:t>
            </a:r>
            <a:r>
              <a:rPr lang="en-US" sz="3200" dirty="0" smtClean="0"/>
              <a:t>Environment structure</a:t>
            </a:r>
            <a:endParaRPr lang="en-US" altLang="en-US" sz="3200"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23680" y="692696"/>
            <a:ext cx="6715172" cy="582460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 name="pole tekstowe 1"/>
          <p:cNvSpPr txBox="1"/>
          <p:nvPr/>
        </p:nvSpPr>
        <p:spPr>
          <a:xfrm>
            <a:off x="7164288" y="1772816"/>
            <a:ext cx="1872208" cy="4647426"/>
          </a:xfrm>
          <a:prstGeom prst="rect">
            <a:avLst/>
          </a:prstGeom>
          <a:noFill/>
        </p:spPr>
        <p:txBody>
          <a:bodyPr wrap="square" rtlCol="0">
            <a:spAutoFit/>
          </a:bodyPr>
          <a:lstStyle/>
          <a:p>
            <a:r>
              <a:rPr lang="en-US" sz="1400" b="1" dirty="0" smtClean="0"/>
              <a:t>API</a:t>
            </a:r>
            <a:r>
              <a:rPr lang="en-US" dirty="0" smtClean="0"/>
              <a:t> – </a:t>
            </a:r>
            <a:r>
              <a:rPr lang="en-US" sz="1600" dirty="0" smtClean="0"/>
              <a:t>Application Programming Interface </a:t>
            </a:r>
          </a:p>
          <a:p>
            <a:endParaRPr lang="en-US" sz="1600" dirty="0" smtClean="0"/>
          </a:p>
          <a:p>
            <a:r>
              <a:rPr lang="en-US" sz="1400" b="1" dirty="0" smtClean="0"/>
              <a:t>REST</a:t>
            </a:r>
            <a:r>
              <a:rPr lang="en-US" dirty="0" smtClean="0"/>
              <a:t> – </a:t>
            </a:r>
            <a:r>
              <a:rPr lang="en-US" sz="1400" dirty="0"/>
              <a:t>Representational state </a:t>
            </a:r>
            <a:r>
              <a:rPr lang="en-US" sz="1400" dirty="0" smtClean="0"/>
              <a:t>transfer</a:t>
            </a:r>
          </a:p>
          <a:p>
            <a:endParaRPr lang="en-US" sz="1400" b="1" dirty="0"/>
          </a:p>
          <a:p>
            <a:r>
              <a:rPr lang="en-US" sz="1400" b="1" dirty="0" err="1" smtClean="0"/>
              <a:t>Rimrock</a:t>
            </a:r>
            <a:r>
              <a:rPr lang="en-US" dirty="0" smtClean="0"/>
              <a:t> – </a:t>
            </a:r>
            <a:r>
              <a:rPr lang="en-US" sz="1400" dirty="0" err="1" smtClean="0"/>
              <a:t>servis</a:t>
            </a:r>
            <a:r>
              <a:rPr lang="en-US" sz="1400" dirty="0" smtClean="0"/>
              <a:t> used to submit jobs to HOC cluster </a:t>
            </a:r>
          </a:p>
          <a:p>
            <a:endParaRPr lang="en-US" sz="1400" b="1" dirty="0"/>
          </a:p>
          <a:p>
            <a:r>
              <a:rPr lang="en-US" sz="1400" b="1" dirty="0" smtClean="0"/>
              <a:t>Atmosphere</a:t>
            </a:r>
            <a:r>
              <a:rPr lang="en-US" dirty="0" smtClean="0"/>
              <a:t> – </a:t>
            </a:r>
            <a:r>
              <a:rPr lang="en-US" sz="1400" dirty="0" smtClean="0"/>
              <a:t>provides access to cloud resources</a:t>
            </a:r>
          </a:p>
          <a:p>
            <a:endParaRPr lang="en-US" dirty="0"/>
          </a:p>
          <a:p>
            <a:r>
              <a:rPr lang="en-US" sz="1400" b="1" dirty="0" err="1"/>
              <a:t>g</a:t>
            </a:r>
            <a:r>
              <a:rPr lang="en-US" sz="1400" b="1" dirty="0" err="1" smtClean="0"/>
              <a:t>it</a:t>
            </a:r>
            <a:r>
              <a:rPr lang="en-US" dirty="0" smtClean="0"/>
              <a:t> </a:t>
            </a:r>
            <a:r>
              <a:rPr lang="en-US" dirty="0"/>
              <a:t>–</a:t>
            </a:r>
            <a:r>
              <a:rPr lang="en-US" dirty="0" smtClean="0"/>
              <a:t> </a:t>
            </a:r>
            <a:r>
              <a:rPr lang="en-US" sz="1400" dirty="0"/>
              <a:t>a distributed revision </a:t>
            </a:r>
            <a:r>
              <a:rPr lang="en-US" sz="1400" dirty="0" smtClean="0"/>
              <a:t>control system</a:t>
            </a:r>
            <a:endParaRPr lang="en-US" sz="1400" dirty="0"/>
          </a:p>
        </p:txBody>
      </p:sp>
    </p:spTree>
    <p:extLst>
      <p:ext uri="{BB962C8B-B14F-4D97-AF65-F5344CB8AC3E}">
        <p14:creationId xmlns:p14="http://schemas.microsoft.com/office/powerpoint/2010/main" xmlns="" val="15449856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3635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115616" y="0"/>
            <a:ext cx="7056783"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smtClean="0"/>
              <a:t>MEE </a:t>
            </a:r>
            <a:r>
              <a:rPr lang="pl-PL" sz="3200" dirty="0"/>
              <a:t>i</a:t>
            </a:r>
            <a:r>
              <a:rPr lang="en-US" sz="3200" dirty="0" err="1" smtClean="0"/>
              <a:t>mplementation</a:t>
            </a:r>
            <a:r>
              <a:rPr lang="pl-PL" sz="3200" dirty="0" smtClean="0"/>
              <a:t> - </a:t>
            </a:r>
            <a:r>
              <a:rPr lang="en-US" sz="3200" dirty="0" smtClean="0"/>
              <a:t>current </a:t>
            </a:r>
            <a:r>
              <a:rPr lang="en-US" sz="3200" dirty="0"/>
              <a:t>prototype</a:t>
            </a:r>
          </a:p>
        </p:txBody>
      </p:sp>
      <p:pic>
        <p:nvPicPr>
          <p:cNvPr id="2" name="Obraz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542099" y="1143000"/>
            <a:ext cx="1706880" cy="4884420"/>
          </a:xfrm>
          <a:prstGeom prst="rect">
            <a:avLst/>
          </a:prstGeom>
        </p:spPr>
      </p:pic>
      <p:sp>
        <p:nvSpPr>
          <p:cNvPr id="3" name="Prostokąt 2"/>
          <p:cNvSpPr/>
          <p:nvPr/>
        </p:nvSpPr>
        <p:spPr>
          <a:xfrm>
            <a:off x="3275856" y="1184732"/>
            <a:ext cx="5742384" cy="1384995"/>
          </a:xfrm>
          <a:prstGeom prst="rect">
            <a:avLst/>
          </a:prstGeom>
        </p:spPr>
        <p:txBody>
          <a:bodyPr wrap="square">
            <a:spAutoFit/>
          </a:bodyPr>
          <a:lstStyle/>
          <a:p>
            <a:r>
              <a:rPr lang="en-GB" sz="2000" dirty="0">
                <a:latin typeface="+mn-lt"/>
              </a:rPr>
              <a:t>Model Execution Environment:</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Patient case pipeline integrated with File Store and Prometheus supercomputer</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File </a:t>
            </a:r>
            <a:r>
              <a:rPr lang="en-GB" sz="1600" spc="-1" dirty="0" smtClean="0">
                <a:solidFill>
                  <a:srgbClr val="000000"/>
                </a:solidFill>
                <a:uFill>
                  <a:solidFill>
                    <a:srgbClr val="FFFFFF"/>
                  </a:solidFill>
                </a:uFill>
                <a:latin typeface="+mn-lt"/>
              </a:rPr>
              <a:t>Store </a:t>
            </a:r>
            <a:r>
              <a:rPr lang="en-GB" sz="1600" spc="-1" dirty="0">
                <a:solidFill>
                  <a:srgbClr val="000000"/>
                </a:solidFill>
                <a:uFill>
                  <a:solidFill>
                    <a:srgbClr val="FFFFFF"/>
                  </a:solidFill>
                </a:uFill>
                <a:latin typeface="+mn-lt"/>
              </a:rPr>
              <a:t>for data management</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Cloud </a:t>
            </a:r>
            <a:r>
              <a:rPr lang="en-GB" sz="1600" spc="-1" dirty="0" smtClean="0">
                <a:solidFill>
                  <a:srgbClr val="000000"/>
                </a:solidFill>
                <a:uFill>
                  <a:solidFill>
                    <a:srgbClr val="FFFFFF"/>
                  </a:solidFill>
                </a:uFill>
                <a:latin typeface="+mn-lt"/>
              </a:rPr>
              <a:t>resources </a:t>
            </a:r>
            <a:r>
              <a:rPr lang="en-GB" sz="1600" spc="-1" dirty="0">
                <a:solidFill>
                  <a:srgbClr val="000000"/>
                </a:solidFill>
                <a:uFill>
                  <a:solidFill>
                    <a:srgbClr val="FFFFFF"/>
                  </a:solidFill>
                </a:uFill>
                <a:latin typeface="+mn-lt"/>
              </a:rPr>
              <a:t>based on Atmosphere cloud platform </a:t>
            </a:r>
          </a:p>
        </p:txBody>
      </p:sp>
      <p:sp>
        <p:nvSpPr>
          <p:cNvPr id="5" name="Nawias klamrowy zamykający 4"/>
          <p:cNvSpPr/>
          <p:nvPr/>
        </p:nvSpPr>
        <p:spPr>
          <a:xfrm>
            <a:off x="2267744" y="1369398"/>
            <a:ext cx="792088" cy="1123498"/>
          </a:xfrm>
          <a:prstGeom prst="rightBrace">
            <a:avLst>
              <a:gd name="adj1" fmla="val 8333"/>
              <a:gd name="adj2" fmla="val 47457"/>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2" name="Nawias klamrowy zamykający 11"/>
          <p:cNvSpPr/>
          <p:nvPr/>
        </p:nvSpPr>
        <p:spPr>
          <a:xfrm>
            <a:off x="2275272" y="2848577"/>
            <a:ext cx="792088" cy="796447"/>
          </a:xfrm>
          <a:prstGeom prst="rightBrace">
            <a:avLst>
              <a:gd name="adj1" fmla="val 8333"/>
              <a:gd name="adj2" fmla="val 47457"/>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3" name="Prostokąt 12"/>
          <p:cNvSpPr/>
          <p:nvPr/>
        </p:nvSpPr>
        <p:spPr>
          <a:xfrm>
            <a:off x="3275856" y="2722127"/>
            <a:ext cx="5742384" cy="1138773"/>
          </a:xfrm>
          <a:prstGeom prst="rect">
            <a:avLst/>
          </a:prstGeom>
        </p:spPr>
        <p:txBody>
          <a:bodyPr wrap="square">
            <a:spAutoFit/>
          </a:bodyPr>
          <a:lstStyle/>
          <a:p>
            <a:r>
              <a:rPr lang="en-GB" sz="2000" dirty="0">
                <a:latin typeface="+mn-lt"/>
              </a:rPr>
              <a:t>Security configuration</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Service management – for every service dedicated set of policy rules can be defined</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User Groups – can be used to define security constraints</a:t>
            </a:r>
          </a:p>
        </p:txBody>
      </p:sp>
      <p:sp>
        <p:nvSpPr>
          <p:cNvPr id="14" name="Nawias klamrowy zamykający 13"/>
          <p:cNvSpPr/>
          <p:nvPr/>
        </p:nvSpPr>
        <p:spPr>
          <a:xfrm>
            <a:off x="2267744" y="4581128"/>
            <a:ext cx="792088" cy="1080120"/>
          </a:xfrm>
          <a:prstGeom prst="rightBrace">
            <a:avLst>
              <a:gd name="adj1" fmla="val 8333"/>
              <a:gd name="adj2" fmla="val 47457"/>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pl-PL" b="1" spc="30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endParaRPr>
          </a:p>
        </p:txBody>
      </p:sp>
      <p:sp>
        <p:nvSpPr>
          <p:cNvPr id="15" name="Prostokąt 14"/>
          <p:cNvSpPr/>
          <p:nvPr/>
        </p:nvSpPr>
        <p:spPr>
          <a:xfrm>
            <a:off x="3275856" y="4246056"/>
            <a:ext cx="5742384" cy="1631216"/>
          </a:xfrm>
          <a:prstGeom prst="rect">
            <a:avLst/>
          </a:prstGeom>
        </p:spPr>
        <p:txBody>
          <a:bodyPr wrap="square">
            <a:spAutoFit/>
          </a:bodyPr>
          <a:lstStyle/>
          <a:p>
            <a:r>
              <a:rPr lang="en-GB" sz="2000" dirty="0">
                <a:latin typeface="+mn-lt"/>
              </a:rPr>
              <a:t>REST API</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Creating </a:t>
            </a:r>
            <a:r>
              <a:rPr lang="pl-PL" sz="1600" spc="-1" dirty="0">
                <a:solidFill>
                  <a:srgbClr val="000000"/>
                </a:solidFill>
                <a:uFill>
                  <a:solidFill>
                    <a:srgbClr val="FFFFFF"/>
                  </a:solidFill>
                </a:uFill>
                <a:latin typeface="+mn-lt"/>
              </a:rPr>
              <a:t>a </a:t>
            </a:r>
            <a:r>
              <a:rPr lang="en-GB" sz="1600" spc="-1" dirty="0">
                <a:solidFill>
                  <a:srgbClr val="000000"/>
                </a:solidFill>
                <a:uFill>
                  <a:solidFill>
                    <a:srgbClr val="FFFFFF"/>
                  </a:solidFill>
                </a:uFill>
                <a:latin typeface="+mn-lt"/>
              </a:rPr>
              <a:t>new user session – as a result</a:t>
            </a:r>
            <a:r>
              <a:rPr lang="pl-PL" sz="1600" spc="-1" dirty="0">
                <a:solidFill>
                  <a:srgbClr val="000000"/>
                </a:solidFill>
                <a:uFill>
                  <a:solidFill>
                    <a:srgbClr val="FFFFFF"/>
                  </a:solidFill>
                </a:uFill>
                <a:latin typeface="+mn-lt"/>
              </a:rPr>
              <a:t>,</a:t>
            </a:r>
            <a:r>
              <a:rPr lang="en-GB" sz="1600" spc="-1" dirty="0">
                <a:solidFill>
                  <a:srgbClr val="000000"/>
                </a:solidFill>
                <a:uFill>
                  <a:solidFill>
                    <a:srgbClr val="FFFFFF"/>
                  </a:solidFill>
                </a:uFill>
                <a:latin typeface="+mn-lt"/>
              </a:rPr>
              <a:t> new JWT </a:t>
            </a:r>
            <a:r>
              <a:rPr lang="en-GB" sz="1600" spc="-1" dirty="0" smtClean="0">
                <a:solidFill>
                  <a:srgbClr val="000000"/>
                </a:solidFill>
                <a:uFill>
                  <a:solidFill>
                    <a:srgbClr val="FFFFFF"/>
                  </a:solidFill>
                </a:uFill>
                <a:latin typeface="+mn-lt"/>
              </a:rPr>
              <a:t>(JSON Web Token) tokens </a:t>
            </a:r>
            <a:r>
              <a:rPr lang="pl-PL" sz="1600" spc="-1" dirty="0">
                <a:solidFill>
                  <a:srgbClr val="000000"/>
                </a:solidFill>
                <a:uFill>
                  <a:solidFill>
                    <a:srgbClr val="FFFFFF"/>
                  </a:solidFill>
                </a:uFill>
                <a:latin typeface="+mn-lt"/>
              </a:rPr>
              <a:t>are </a:t>
            </a:r>
            <a:r>
              <a:rPr lang="en-GB" sz="1600" spc="-1" dirty="0">
                <a:solidFill>
                  <a:srgbClr val="000000"/>
                </a:solidFill>
                <a:uFill>
                  <a:solidFill>
                    <a:srgbClr val="FFFFFF"/>
                  </a:solidFill>
                </a:uFill>
                <a:latin typeface="+mn-lt"/>
              </a:rPr>
              <a:t>generated </a:t>
            </a:r>
            <a:r>
              <a:rPr lang="pl-PL" sz="1600" spc="-1" dirty="0">
                <a:solidFill>
                  <a:srgbClr val="000000"/>
                </a:solidFill>
                <a:uFill>
                  <a:solidFill>
                    <a:srgbClr val="FFFFFF"/>
                  </a:solidFill>
                </a:uFill>
                <a:latin typeface="+mn-lt"/>
              </a:rPr>
              <a:t>for </a:t>
            </a:r>
            <a:r>
              <a:rPr lang="en-GB" sz="1600" spc="-1" dirty="0">
                <a:solidFill>
                  <a:srgbClr val="000000"/>
                </a:solidFill>
                <a:uFill>
                  <a:solidFill>
                    <a:srgbClr val="FFFFFF"/>
                  </a:solidFill>
                </a:uFill>
                <a:latin typeface="+mn-lt"/>
              </a:rPr>
              <a:t>credential delegation</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PDP – </a:t>
            </a:r>
            <a:r>
              <a:rPr lang="en-GB" sz="1600" spc="-1" dirty="0" smtClean="0">
                <a:solidFill>
                  <a:srgbClr val="000000"/>
                </a:solidFill>
                <a:uFill>
                  <a:solidFill>
                    <a:srgbClr val="FFFFFF"/>
                  </a:solidFill>
                </a:uFill>
                <a:latin typeface="+mn-lt"/>
              </a:rPr>
              <a:t>Policy Decision Point: check </a:t>
            </a:r>
            <a:r>
              <a:rPr lang="en-GB" sz="1600" spc="-1" dirty="0">
                <a:solidFill>
                  <a:srgbClr val="000000"/>
                </a:solidFill>
                <a:uFill>
                  <a:solidFill>
                    <a:srgbClr val="FFFFFF"/>
                  </a:solidFill>
                </a:uFill>
                <a:latin typeface="+mn-lt"/>
              </a:rPr>
              <a:t>if user has access to concrete resource</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Resource policies – add/remove/edit service security policies</a:t>
            </a:r>
          </a:p>
        </p:txBody>
      </p:sp>
    </p:spTree>
    <p:extLst>
      <p:ext uri="{BB962C8B-B14F-4D97-AF65-F5344CB8AC3E}">
        <p14:creationId xmlns:p14="http://schemas.microsoft.com/office/powerpoint/2010/main" xmlns="" val="21293802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3635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GB" sz="3200" dirty="0" smtClean="0"/>
              <a:t> </a:t>
            </a:r>
            <a:r>
              <a:rPr lang="pl-PL" sz="3200" dirty="0" smtClean="0"/>
              <a:t>G</a:t>
            </a:r>
            <a:r>
              <a:rPr lang="en-GB" sz="3200" dirty="0" err="1" smtClean="0"/>
              <a:t>eneric</a:t>
            </a:r>
            <a:r>
              <a:rPr lang="en-GB" sz="3200" dirty="0" smtClean="0"/>
              <a:t> tools</a:t>
            </a:r>
            <a:r>
              <a:rPr lang="pl-PL" sz="3200" dirty="0" smtClean="0"/>
              <a:t> of MEE</a:t>
            </a:r>
            <a:endParaRPr lang="en-GB" sz="3200" dirty="0"/>
          </a:p>
        </p:txBody>
      </p:sp>
      <p:pic>
        <p:nvPicPr>
          <p:cNvPr id="6" name="Obraz 5"/>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54930" y="1274842"/>
            <a:ext cx="4542483" cy="2088232"/>
          </a:xfrm>
          <a:prstGeom prst="rect">
            <a:avLst/>
          </a:prstGeom>
        </p:spPr>
      </p:pic>
      <p:pic>
        <p:nvPicPr>
          <p:cNvPr id="8" name="Obraz 7"/>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773338" y="1346850"/>
            <a:ext cx="4263158" cy="1938134"/>
          </a:xfrm>
          <a:prstGeom prst="rect">
            <a:avLst/>
          </a:prstGeom>
        </p:spPr>
      </p:pic>
      <p:sp>
        <p:nvSpPr>
          <p:cNvPr id="18" name="Prostokąt 17"/>
          <p:cNvSpPr/>
          <p:nvPr/>
        </p:nvSpPr>
        <p:spPr>
          <a:xfrm>
            <a:off x="154930" y="3717032"/>
            <a:ext cx="4273054" cy="1877437"/>
          </a:xfrm>
          <a:prstGeom prst="rect">
            <a:avLst/>
          </a:prstGeom>
        </p:spPr>
        <p:txBody>
          <a:bodyPr wrap="square">
            <a:spAutoFit/>
          </a:bodyPr>
          <a:lstStyle/>
          <a:p>
            <a:r>
              <a:rPr lang="en-GB" sz="2000" dirty="0">
                <a:latin typeface="+mn-lt"/>
              </a:rPr>
              <a:t>Cloud </a:t>
            </a:r>
            <a:r>
              <a:rPr lang="en-GB" sz="2000" dirty="0" smtClean="0">
                <a:latin typeface="+mn-lt"/>
              </a:rPr>
              <a:t>resources</a:t>
            </a:r>
            <a:endParaRPr lang="en-GB" sz="2000" dirty="0">
              <a:latin typeface="+mn-lt"/>
            </a:endParaRP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Based on Atmosphere cloud platform</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Can start/stop/suspend virtual machine on cloud infrastructure</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Can save running existing machine as template</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(Future) can share templates with other users</a:t>
            </a:r>
          </a:p>
        </p:txBody>
      </p:sp>
      <p:sp>
        <p:nvSpPr>
          <p:cNvPr id="19" name="Prostokąt 18"/>
          <p:cNvSpPr/>
          <p:nvPr/>
        </p:nvSpPr>
        <p:spPr>
          <a:xfrm>
            <a:off x="4644008" y="3717032"/>
            <a:ext cx="4248472" cy="2369880"/>
          </a:xfrm>
          <a:prstGeom prst="rect">
            <a:avLst/>
          </a:prstGeom>
        </p:spPr>
        <p:txBody>
          <a:bodyPr wrap="square">
            <a:spAutoFit/>
          </a:bodyPr>
          <a:lstStyle/>
          <a:p>
            <a:r>
              <a:rPr lang="en-GB" sz="2000" dirty="0">
                <a:latin typeface="+mn-lt"/>
              </a:rPr>
              <a:t>File </a:t>
            </a:r>
            <a:r>
              <a:rPr lang="en-GB" sz="2000" dirty="0" smtClean="0">
                <a:latin typeface="+mn-lt"/>
              </a:rPr>
              <a:t>Store</a:t>
            </a:r>
            <a:endParaRPr lang="en-GB" sz="2000" dirty="0">
              <a:latin typeface="+mn-lt"/>
            </a:endParaRP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Basic file storage</a:t>
            </a:r>
            <a:r>
              <a:rPr lang="pl-PL" sz="1600" spc="-1" dirty="0">
                <a:solidFill>
                  <a:srgbClr val="000000"/>
                </a:solidFill>
                <a:uFill>
                  <a:solidFill>
                    <a:srgbClr val="FFFFFF"/>
                  </a:solidFill>
                </a:uFill>
                <a:latin typeface="+mn-lt"/>
              </a:rPr>
              <a:t> for the project</a:t>
            </a:r>
            <a:endParaRPr lang="en-GB" sz="1600" spc="-1" dirty="0">
              <a:solidFill>
                <a:srgbClr val="000000"/>
              </a:solidFill>
              <a:uFill>
                <a:solidFill>
                  <a:srgbClr val="FFFFFF"/>
                </a:solidFill>
              </a:uFill>
              <a:latin typeface="+mn-lt"/>
            </a:endParaRP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Ability </a:t>
            </a:r>
            <a:r>
              <a:rPr lang="en-GB" sz="1600" spc="-1" dirty="0">
                <a:solidFill>
                  <a:srgbClr val="000000"/>
                </a:solidFill>
                <a:uFill>
                  <a:solidFill>
                    <a:srgbClr val="FFFFFF"/>
                  </a:solidFill>
                </a:uFill>
                <a:latin typeface="+mn-lt"/>
              </a:rPr>
              <a:t>to create new director</a:t>
            </a:r>
            <a:r>
              <a:rPr lang="pl-PL" sz="1600" spc="-1" dirty="0">
                <a:solidFill>
                  <a:srgbClr val="000000"/>
                </a:solidFill>
                <a:uFill>
                  <a:solidFill>
                    <a:srgbClr val="FFFFFF"/>
                  </a:solidFill>
                </a:uFill>
                <a:latin typeface="+mn-lt"/>
              </a:rPr>
              <a:t>ies and</a:t>
            </a:r>
            <a:r>
              <a:rPr lang="en-GB" sz="1600" spc="-1" dirty="0">
                <a:solidFill>
                  <a:srgbClr val="000000"/>
                </a:solidFill>
                <a:uFill>
                  <a:solidFill>
                    <a:srgbClr val="FFFFFF"/>
                  </a:solidFill>
                </a:uFill>
                <a:latin typeface="+mn-lt"/>
              </a:rPr>
              <a:t> upload</a:t>
            </a:r>
            <a:r>
              <a:rPr lang="pl-PL" sz="1600" spc="-1" dirty="0">
                <a:solidFill>
                  <a:srgbClr val="000000"/>
                </a:solidFill>
                <a:uFill>
                  <a:solidFill>
                    <a:srgbClr val="FFFFFF"/>
                  </a:solidFill>
                </a:uFill>
                <a:latin typeface="+mn-lt"/>
              </a:rPr>
              <a:t>/</a:t>
            </a:r>
            <a:r>
              <a:rPr lang="en-GB" sz="1600" spc="-1" dirty="0">
                <a:solidFill>
                  <a:srgbClr val="000000"/>
                </a:solidFill>
                <a:uFill>
                  <a:solidFill>
                    <a:srgbClr val="FFFFFF"/>
                  </a:solidFill>
                </a:uFill>
                <a:latin typeface="+mn-lt"/>
              </a:rPr>
              <a:t>download files</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Can share director</a:t>
            </a:r>
            <a:r>
              <a:rPr lang="pl-PL" sz="1600" spc="-1" dirty="0">
                <a:solidFill>
                  <a:srgbClr val="000000"/>
                </a:solidFill>
                <a:uFill>
                  <a:solidFill>
                    <a:srgbClr val="FFFFFF"/>
                  </a:solidFill>
                </a:uFill>
                <a:latin typeface="+mn-lt"/>
              </a:rPr>
              <a:t>ies</a:t>
            </a:r>
            <a:r>
              <a:rPr lang="en-GB" sz="1600" spc="-1" dirty="0">
                <a:solidFill>
                  <a:srgbClr val="000000"/>
                </a:solidFill>
                <a:uFill>
                  <a:solidFill>
                    <a:srgbClr val="FFFFFF"/>
                  </a:solidFill>
                </a:uFill>
                <a:latin typeface="+mn-lt"/>
              </a:rPr>
              <a:t> with other user</a:t>
            </a:r>
            <a:r>
              <a:rPr lang="pl-PL" sz="1600" spc="-1" dirty="0">
                <a:solidFill>
                  <a:srgbClr val="000000"/>
                </a:solidFill>
                <a:uFill>
                  <a:solidFill>
                    <a:srgbClr val="FFFFFF"/>
                  </a:solidFill>
                </a:uFill>
                <a:latin typeface="+mn-lt"/>
              </a:rPr>
              <a:t>s</a:t>
            </a:r>
            <a:r>
              <a:rPr lang="en-GB" sz="1600" spc="-1" dirty="0">
                <a:solidFill>
                  <a:srgbClr val="000000"/>
                </a:solidFill>
                <a:uFill>
                  <a:solidFill>
                    <a:srgbClr val="FFFFFF"/>
                  </a:solidFill>
                </a:uFill>
                <a:latin typeface="+mn-lt"/>
              </a:rPr>
              <a:t> or group</a:t>
            </a:r>
            <a:r>
              <a:rPr lang="pl-PL" sz="1600" spc="-1" dirty="0">
                <a:solidFill>
                  <a:srgbClr val="000000"/>
                </a:solidFill>
                <a:uFill>
                  <a:solidFill>
                    <a:srgbClr val="FFFFFF"/>
                  </a:solidFill>
                </a:uFill>
                <a:latin typeface="+mn-lt"/>
              </a:rPr>
              <a:t>s</a:t>
            </a:r>
            <a:r>
              <a:rPr lang="en-GB" sz="1600" spc="-1" dirty="0">
                <a:solidFill>
                  <a:srgbClr val="000000"/>
                </a:solidFill>
                <a:uFill>
                  <a:solidFill>
                    <a:srgbClr val="FFFFFF"/>
                  </a:solidFill>
                </a:uFill>
                <a:latin typeface="+mn-lt"/>
              </a:rPr>
              <a:t> of users</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Can be mounted locally using </a:t>
            </a:r>
            <a:r>
              <a:rPr lang="en-GB" sz="1600" spc="-1" dirty="0" err="1">
                <a:solidFill>
                  <a:srgbClr val="000000"/>
                </a:solidFill>
                <a:uFill>
                  <a:solidFill>
                    <a:srgbClr val="FFFFFF"/>
                  </a:solidFill>
                </a:uFill>
                <a:latin typeface="+mn-lt"/>
              </a:rPr>
              <a:t>WebDav</a:t>
            </a:r>
            <a:r>
              <a:rPr lang="en-GB" sz="1600" spc="-1" dirty="0">
                <a:solidFill>
                  <a:srgbClr val="000000"/>
                </a:solidFill>
                <a:uFill>
                  <a:solidFill>
                    <a:srgbClr val="FFFFFF"/>
                  </a:solidFill>
                </a:uFill>
                <a:latin typeface="+mn-lt"/>
              </a:rPr>
              <a:t> client</a:t>
            </a:r>
            <a:r>
              <a:rPr lang="pl-PL" sz="1600" spc="-1" dirty="0">
                <a:solidFill>
                  <a:srgbClr val="000000"/>
                </a:solidFill>
                <a:uFill>
                  <a:solidFill>
                    <a:srgbClr val="FFFFFF"/>
                  </a:solidFill>
                </a:uFill>
                <a:latin typeface="+mn-lt"/>
              </a:rPr>
              <a:t>s</a:t>
            </a:r>
            <a:endParaRPr lang="en-GB" sz="1600" spc="-1" dirty="0">
              <a:solidFill>
                <a:srgbClr val="000000"/>
              </a:solidFill>
              <a:uFill>
                <a:solidFill>
                  <a:srgbClr val="FFFFFF"/>
                </a:solidFill>
              </a:uFill>
              <a:latin typeface="+mn-lt"/>
            </a:endParaRP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The </a:t>
            </a:r>
            <a:r>
              <a:rPr lang="en-GB" sz="1600" spc="-1" dirty="0">
                <a:solidFill>
                  <a:srgbClr val="000000"/>
                </a:solidFill>
                <a:uFill>
                  <a:solidFill>
                    <a:srgbClr val="FFFFFF"/>
                  </a:solidFill>
                </a:uFill>
                <a:latin typeface="+mn-lt"/>
              </a:rPr>
              <a:t>File Browser </a:t>
            </a:r>
            <a:r>
              <a:rPr lang="pl-PL" sz="1600" spc="-1" dirty="0">
                <a:solidFill>
                  <a:srgbClr val="000000"/>
                </a:solidFill>
                <a:uFill>
                  <a:solidFill>
                    <a:srgbClr val="FFFFFF"/>
                  </a:solidFill>
                </a:uFill>
                <a:latin typeface="+mn-lt"/>
              </a:rPr>
              <a:t>GUI </a:t>
            </a:r>
            <a:r>
              <a:rPr lang="en-GB" sz="1600" spc="-1" dirty="0">
                <a:solidFill>
                  <a:srgbClr val="000000"/>
                </a:solidFill>
                <a:uFill>
                  <a:solidFill>
                    <a:srgbClr val="FFFFFF"/>
                  </a:solidFill>
                </a:uFill>
                <a:latin typeface="+mn-lt"/>
              </a:rPr>
              <a:t>can </a:t>
            </a:r>
            <a:r>
              <a:rPr lang="pl-PL" sz="1600" spc="-1" dirty="0">
                <a:solidFill>
                  <a:srgbClr val="000000"/>
                </a:solidFill>
                <a:uFill>
                  <a:solidFill>
                    <a:srgbClr val="FFFFFF"/>
                  </a:solidFill>
                </a:uFill>
                <a:latin typeface="+mn-lt"/>
              </a:rPr>
              <a:t>also </a:t>
            </a:r>
            <a:r>
              <a:rPr lang="en-GB" sz="1600" spc="-1" dirty="0">
                <a:solidFill>
                  <a:srgbClr val="000000"/>
                </a:solidFill>
                <a:uFill>
                  <a:solidFill>
                    <a:srgbClr val="FFFFFF"/>
                  </a:solidFill>
                </a:uFill>
                <a:latin typeface="+mn-lt"/>
              </a:rPr>
              <a:t>be embedded in other views</a:t>
            </a:r>
          </a:p>
        </p:txBody>
      </p:sp>
    </p:spTree>
    <p:extLst>
      <p:ext uri="{BB962C8B-B14F-4D97-AF65-F5344CB8AC3E}">
        <p14:creationId xmlns:p14="http://schemas.microsoft.com/office/powerpoint/2010/main" xmlns="" val="43773378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3635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smtClean="0"/>
              <a:t>MEE </a:t>
            </a:r>
            <a:r>
              <a:rPr lang="pl-PL" sz="3200" dirty="0" err="1" smtClean="0"/>
              <a:t>functionality</a:t>
            </a:r>
            <a:r>
              <a:rPr lang="pl-PL" sz="3200" dirty="0" smtClean="0"/>
              <a:t> via REST API</a:t>
            </a:r>
            <a:endParaRPr lang="en-GB" sz="3200" dirty="0"/>
          </a:p>
        </p:txBody>
      </p:sp>
      <p:sp>
        <p:nvSpPr>
          <p:cNvPr id="12" name="Prostokąt 11"/>
          <p:cNvSpPr/>
          <p:nvPr/>
        </p:nvSpPr>
        <p:spPr>
          <a:xfrm>
            <a:off x="154930" y="3994031"/>
            <a:ext cx="4273054" cy="1631216"/>
          </a:xfrm>
          <a:prstGeom prst="rect">
            <a:avLst/>
          </a:prstGeom>
        </p:spPr>
        <p:txBody>
          <a:bodyPr wrap="square">
            <a:spAutoFit/>
          </a:bodyPr>
          <a:lstStyle/>
          <a:p>
            <a:r>
              <a:rPr lang="en-GB" sz="2000" dirty="0">
                <a:latin typeface="+mn-lt"/>
              </a:rPr>
              <a:t>Generate user JWT Token</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User (or other service) can generate new JWT token by passing username and password</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JWT token can be used for user </a:t>
            </a:r>
            <a:r>
              <a:rPr lang="pl-PL" sz="1600" spc="-1" dirty="0">
                <a:solidFill>
                  <a:srgbClr val="000000"/>
                </a:solidFill>
                <a:uFill>
                  <a:solidFill>
                    <a:srgbClr val="FFFFFF"/>
                  </a:solidFill>
                </a:uFill>
                <a:latin typeface="+mn-lt"/>
              </a:rPr>
              <a:t>credential </a:t>
            </a:r>
            <a:r>
              <a:rPr lang="en-GB" sz="1600" spc="-1" dirty="0">
                <a:solidFill>
                  <a:srgbClr val="000000"/>
                </a:solidFill>
                <a:uFill>
                  <a:solidFill>
                    <a:srgbClr val="FFFFFF"/>
                  </a:solidFill>
                </a:uFill>
                <a:latin typeface="+mn-lt"/>
              </a:rPr>
              <a:t>delegations by external </a:t>
            </a:r>
            <a:r>
              <a:rPr lang="en-GB" sz="1600" spc="-1" dirty="0" err="1">
                <a:solidFill>
                  <a:srgbClr val="000000"/>
                </a:solidFill>
                <a:uFill>
                  <a:solidFill>
                    <a:srgbClr val="FFFFFF"/>
                  </a:solidFill>
                </a:uFill>
                <a:latin typeface="+mn-lt"/>
              </a:rPr>
              <a:t>EurValve</a:t>
            </a:r>
            <a:r>
              <a:rPr lang="en-GB" sz="1600" spc="-1" dirty="0">
                <a:solidFill>
                  <a:srgbClr val="000000"/>
                </a:solidFill>
                <a:uFill>
                  <a:solidFill>
                    <a:srgbClr val="FFFFFF"/>
                  </a:solidFill>
                </a:uFill>
                <a:latin typeface="+mn-lt"/>
              </a:rPr>
              <a:t> </a:t>
            </a:r>
            <a:r>
              <a:rPr lang="en-GB" sz="1600" spc="-1" dirty="0" smtClean="0">
                <a:solidFill>
                  <a:srgbClr val="000000"/>
                </a:solidFill>
                <a:uFill>
                  <a:solidFill>
                    <a:srgbClr val="FFFFFF"/>
                  </a:solidFill>
                </a:uFill>
                <a:latin typeface="+mn-lt"/>
              </a:rPr>
              <a:t>services</a:t>
            </a:r>
            <a:endParaRPr lang="en-GB" sz="1600" spc="-1" dirty="0">
              <a:solidFill>
                <a:srgbClr val="000000"/>
              </a:solidFill>
              <a:uFill>
                <a:solidFill>
                  <a:srgbClr val="FFFFFF"/>
                </a:solidFill>
              </a:uFill>
              <a:latin typeface="+mn-lt"/>
            </a:endParaRPr>
          </a:p>
          <a:p>
            <a:endParaRPr lang="en-GB" sz="1600" spc="-1" dirty="0">
              <a:solidFill>
                <a:srgbClr val="000000"/>
              </a:solidFill>
              <a:uFill>
                <a:solidFill>
                  <a:srgbClr val="FFFFFF"/>
                </a:solidFill>
              </a:uFill>
              <a:latin typeface="+mn-lt"/>
            </a:endParaRPr>
          </a:p>
        </p:txBody>
      </p:sp>
      <p:sp>
        <p:nvSpPr>
          <p:cNvPr id="13" name="Prostokąt 12"/>
          <p:cNvSpPr/>
          <p:nvPr/>
        </p:nvSpPr>
        <p:spPr>
          <a:xfrm>
            <a:off x="4644008" y="3994031"/>
            <a:ext cx="4248472" cy="2400657"/>
          </a:xfrm>
          <a:prstGeom prst="rect">
            <a:avLst/>
          </a:prstGeom>
        </p:spPr>
        <p:txBody>
          <a:bodyPr wrap="square">
            <a:spAutoFit/>
          </a:bodyPr>
          <a:lstStyle/>
          <a:p>
            <a:r>
              <a:rPr lang="en-GB" sz="2000" dirty="0">
                <a:latin typeface="+mn-lt"/>
              </a:rPr>
              <a:t>PDP API</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Check if user has right to access </a:t>
            </a:r>
            <a:r>
              <a:rPr lang="pl-PL" sz="1600" spc="-1" dirty="0">
                <a:solidFill>
                  <a:srgbClr val="000000"/>
                </a:solidFill>
                <a:uFill>
                  <a:solidFill>
                    <a:srgbClr val="FFFFFF"/>
                  </a:solidFill>
                </a:uFill>
                <a:latin typeface="+mn-lt"/>
              </a:rPr>
              <a:t>a specific reso</a:t>
            </a:r>
            <a:r>
              <a:rPr lang="en-GB" sz="1600" spc="-1" dirty="0" err="1">
                <a:solidFill>
                  <a:srgbClr val="000000"/>
                </a:solidFill>
                <a:uFill>
                  <a:solidFill>
                    <a:srgbClr val="FFFFFF"/>
                  </a:solidFill>
                </a:uFill>
                <a:latin typeface="+mn-lt"/>
              </a:rPr>
              <a:t>urce</a:t>
            </a:r>
            <a:endParaRPr lang="en-GB" sz="1600" spc="-1" dirty="0">
              <a:solidFill>
                <a:srgbClr val="000000"/>
              </a:solidFill>
              <a:uFill>
                <a:solidFill>
                  <a:srgbClr val="FFFFFF"/>
                </a:solidFill>
              </a:uFill>
              <a:latin typeface="+mn-lt"/>
            </a:endParaRPr>
          </a:p>
          <a:p>
            <a:endParaRPr lang="en-GB" sz="1600" spc="-1" dirty="0">
              <a:solidFill>
                <a:srgbClr val="000000"/>
              </a:solidFill>
              <a:uFill>
                <a:solidFill>
                  <a:srgbClr val="FFFFFF"/>
                </a:solidFill>
              </a:uFill>
              <a:latin typeface="+mn-lt"/>
            </a:endParaRPr>
          </a:p>
          <a:p>
            <a:r>
              <a:rPr lang="en-GB" dirty="0">
                <a:latin typeface="+mn-lt"/>
              </a:rPr>
              <a:t>Resource </a:t>
            </a:r>
            <a:r>
              <a:rPr lang="en-GB" dirty="0" err="1">
                <a:latin typeface="+mn-lt"/>
              </a:rPr>
              <a:t>polic</a:t>
            </a:r>
            <a:r>
              <a:rPr lang="pl-PL" dirty="0">
                <a:latin typeface="+mn-lt"/>
              </a:rPr>
              <a:t>y</a:t>
            </a:r>
            <a:r>
              <a:rPr lang="en-GB" dirty="0">
                <a:latin typeface="+mn-lt"/>
              </a:rPr>
              <a:t> management</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Create/edit/delete local policies by external </a:t>
            </a:r>
            <a:r>
              <a:rPr lang="en-GB" sz="1600" spc="-1" dirty="0" err="1">
                <a:solidFill>
                  <a:srgbClr val="000000"/>
                </a:solidFill>
                <a:uFill>
                  <a:solidFill>
                    <a:srgbClr val="FFFFFF"/>
                  </a:solidFill>
                </a:uFill>
                <a:latin typeface="+mn-lt"/>
              </a:rPr>
              <a:t>EurValve</a:t>
            </a:r>
            <a:r>
              <a:rPr lang="en-GB" sz="1600" spc="-1" dirty="0">
                <a:solidFill>
                  <a:srgbClr val="000000"/>
                </a:solidFill>
                <a:uFill>
                  <a:solidFill>
                    <a:srgbClr val="FFFFFF"/>
                  </a:solidFill>
                </a:uFill>
                <a:latin typeface="+mn-lt"/>
              </a:rPr>
              <a:t> service on user behalf</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Currently integrated with File Store</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Initial </a:t>
            </a:r>
            <a:r>
              <a:rPr lang="en-GB" sz="1600" spc="-1" dirty="0" err="1">
                <a:solidFill>
                  <a:srgbClr val="000000"/>
                </a:solidFill>
                <a:uFill>
                  <a:solidFill>
                    <a:srgbClr val="FFFFFF"/>
                  </a:solidFill>
                </a:uFill>
                <a:latin typeface="+mn-lt"/>
              </a:rPr>
              <a:t>ArQ</a:t>
            </a:r>
            <a:r>
              <a:rPr lang="pl-PL" sz="1600" spc="-1" dirty="0">
                <a:solidFill>
                  <a:srgbClr val="000000"/>
                </a:solidFill>
                <a:uFill>
                  <a:solidFill>
                    <a:srgbClr val="FFFFFF"/>
                  </a:solidFill>
                </a:uFill>
                <a:latin typeface="+mn-lt"/>
              </a:rPr>
              <a:t> integration tests underway</a:t>
            </a:r>
            <a:endParaRPr lang="en-GB" sz="1600" spc="-1" dirty="0">
              <a:solidFill>
                <a:srgbClr val="000000"/>
              </a:solidFill>
              <a:uFill>
                <a:solidFill>
                  <a:srgbClr val="FFFFFF"/>
                </a:solidFill>
              </a:uFill>
              <a:latin typeface="+mn-lt"/>
            </a:endParaRPr>
          </a:p>
        </p:txBody>
      </p:sp>
      <p:pic>
        <p:nvPicPr>
          <p:cNvPr id="4" name="Obraz 3"/>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809871" y="872759"/>
            <a:ext cx="5582594" cy="3121272"/>
          </a:xfrm>
          <a:prstGeom prst="rect">
            <a:avLst/>
          </a:prstGeom>
        </p:spPr>
      </p:pic>
    </p:spTree>
    <p:extLst>
      <p:ext uri="{BB962C8B-B14F-4D97-AF65-F5344CB8AC3E}">
        <p14:creationId xmlns:p14="http://schemas.microsoft.com/office/powerpoint/2010/main" xmlns="" val="19944787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3635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smtClean="0"/>
              <a:t>MEE </a:t>
            </a:r>
            <a:r>
              <a:rPr lang="pl-PL" sz="3200" dirty="0" err="1" smtClean="0"/>
              <a:t>security</a:t>
            </a:r>
            <a:r>
              <a:rPr lang="pl-PL" sz="3200" dirty="0" smtClean="0"/>
              <a:t> </a:t>
            </a:r>
            <a:r>
              <a:rPr lang="pl-PL" sz="3200" dirty="0"/>
              <a:t>management </a:t>
            </a:r>
            <a:r>
              <a:rPr lang="pl-PL" sz="3200" dirty="0" err="1"/>
              <a:t>UIs</a:t>
            </a:r>
            <a:endParaRPr lang="en-GB" sz="3200" dirty="0"/>
          </a:p>
        </p:txBody>
      </p:sp>
      <p:pic>
        <p:nvPicPr>
          <p:cNvPr id="2" name="Obraz 1"/>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677569" y="1180778"/>
            <a:ext cx="4301015" cy="2244562"/>
          </a:xfrm>
          <a:prstGeom prst="rect">
            <a:avLst/>
          </a:prstGeom>
        </p:spPr>
      </p:pic>
      <p:pic>
        <p:nvPicPr>
          <p:cNvPr id="3" name="Obraz 2"/>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54930" y="1195958"/>
            <a:ext cx="4434840" cy="2305050"/>
          </a:xfrm>
          <a:prstGeom prst="rect">
            <a:avLst/>
          </a:prstGeom>
        </p:spPr>
      </p:pic>
      <p:sp>
        <p:nvSpPr>
          <p:cNvPr id="12" name="Prostokąt 11"/>
          <p:cNvSpPr/>
          <p:nvPr/>
        </p:nvSpPr>
        <p:spPr>
          <a:xfrm>
            <a:off x="154930" y="3717032"/>
            <a:ext cx="4273054" cy="2123658"/>
          </a:xfrm>
          <a:prstGeom prst="rect">
            <a:avLst/>
          </a:prstGeom>
        </p:spPr>
        <p:txBody>
          <a:bodyPr wrap="square">
            <a:spAutoFit/>
          </a:bodyPr>
          <a:lstStyle/>
          <a:p>
            <a:r>
              <a:rPr lang="en-GB" sz="2000" dirty="0">
                <a:latin typeface="+mn-lt"/>
              </a:rPr>
              <a:t>Services</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Basic security unit where dedicated security constraints can be defined</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Two types of security policies: </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Global – can be defined only by service owner</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Local – can be created by the service on</a:t>
            </a:r>
            <a:r>
              <a:rPr lang="pl-PL" sz="1600" spc="-1" dirty="0">
                <a:solidFill>
                  <a:srgbClr val="000000"/>
                </a:solidFill>
                <a:uFill>
                  <a:solidFill>
                    <a:srgbClr val="FFFFFF"/>
                  </a:solidFill>
                </a:uFill>
                <a:latin typeface="+mn-lt"/>
              </a:rPr>
              <a:t> the</a:t>
            </a:r>
            <a:r>
              <a:rPr lang="en-GB" sz="1600" spc="-1" dirty="0">
                <a:solidFill>
                  <a:srgbClr val="000000"/>
                </a:solidFill>
                <a:uFill>
                  <a:solidFill>
                    <a:srgbClr val="FFFFFF"/>
                  </a:solidFill>
                </a:uFill>
                <a:latin typeface="+mn-lt"/>
              </a:rPr>
              <a:t> user</a:t>
            </a:r>
            <a:r>
              <a:rPr lang="pl-PL" sz="1600" spc="-1" dirty="0">
                <a:solidFill>
                  <a:srgbClr val="000000"/>
                </a:solidFill>
                <a:uFill>
                  <a:solidFill>
                    <a:srgbClr val="FFFFFF"/>
                  </a:solidFill>
                </a:uFill>
                <a:latin typeface="+mn-lt"/>
              </a:rPr>
              <a:t>’s</a:t>
            </a:r>
            <a:r>
              <a:rPr lang="en-GB" sz="1600" spc="-1" dirty="0">
                <a:solidFill>
                  <a:srgbClr val="000000"/>
                </a:solidFill>
                <a:uFill>
                  <a:solidFill>
                    <a:srgbClr val="FFFFFF"/>
                  </a:solidFill>
                </a:uFill>
                <a:latin typeface="+mn-lt"/>
              </a:rPr>
              <a:t> behalf </a:t>
            </a:r>
          </a:p>
        </p:txBody>
      </p:sp>
      <p:sp>
        <p:nvSpPr>
          <p:cNvPr id="13" name="Prostokąt 12"/>
          <p:cNvSpPr/>
          <p:nvPr/>
        </p:nvSpPr>
        <p:spPr>
          <a:xfrm>
            <a:off x="4644008" y="3717032"/>
            <a:ext cx="4248472" cy="2616101"/>
          </a:xfrm>
          <a:prstGeom prst="rect">
            <a:avLst/>
          </a:prstGeom>
        </p:spPr>
        <p:txBody>
          <a:bodyPr wrap="square">
            <a:spAutoFit/>
          </a:bodyPr>
          <a:lstStyle/>
          <a:p>
            <a:r>
              <a:rPr lang="en-GB" sz="2000" dirty="0">
                <a:latin typeface="+mn-lt"/>
              </a:rPr>
              <a:t>Groups</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Group users</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Dedicated portal groups:</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Admin</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Supervisor – users </a:t>
            </a:r>
            <a:r>
              <a:rPr lang="en-GB" sz="1600" spc="-1" dirty="0" smtClean="0">
                <a:solidFill>
                  <a:srgbClr val="000000"/>
                </a:solidFill>
                <a:uFill>
                  <a:solidFill>
                    <a:srgbClr val="FFFFFF"/>
                  </a:solidFill>
                </a:uFill>
                <a:latin typeface="+mn-lt"/>
              </a:rPr>
              <a:t>who </a:t>
            </a:r>
            <a:r>
              <a:rPr lang="en-GB" sz="1600" spc="-1" dirty="0">
                <a:solidFill>
                  <a:srgbClr val="000000"/>
                </a:solidFill>
                <a:uFill>
                  <a:solidFill>
                    <a:srgbClr val="FFFFFF"/>
                  </a:solidFill>
                </a:uFill>
                <a:latin typeface="+mn-lt"/>
              </a:rPr>
              <a:t>can </a:t>
            </a:r>
            <a:r>
              <a:rPr lang="pl-PL" sz="1600" spc="-1" dirty="0">
                <a:solidFill>
                  <a:srgbClr val="000000"/>
                </a:solidFill>
                <a:uFill>
                  <a:solidFill>
                    <a:srgbClr val="FFFFFF"/>
                  </a:solidFill>
                </a:uFill>
                <a:latin typeface="+mn-lt"/>
              </a:rPr>
              <a:t>approve </a:t>
            </a:r>
            <a:r>
              <a:rPr lang="en-GB" sz="1600" spc="-1" dirty="0">
                <a:solidFill>
                  <a:srgbClr val="000000"/>
                </a:solidFill>
                <a:uFill>
                  <a:solidFill>
                    <a:srgbClr val="FFFFFF"/>
                  </a:solidFill>
                </a:uFill>
                <a:latin typeface="+mn-lt"/>
              </a:rPr>
              <a:t>other user</a:t>
            </a:r>
            <a:r>
              <a:rPr lang="pl-PL" sz="1600" spc="-1" dirty="0">
                <a:solidFill>
                  <a:srgbClr val="000000"/>
                </a:solidFill>
                <a:uFill>
                  <a:solidFill>
                    <a:srgbClr val="FFFFFF"/>
                  </a:solidFill>
                </a:uFill>
                <a:latin typeface="+mn-lt"/>
              </a:rPr>
              <a:t>s</a:t>
            </a:r>
            <a:r>
              <a:rPr lang="en-GB" sz="1600" spc="-1" dirty="0">
                <a:solidFill>
                  <a:srgbClr val="000000"/>
                </a:solidFill>
                <a:uFill>
                  <a:solidFill>
                    <a:srgbClr val="FFFFFF"/>
                  </a:solidFill>
                </a:uFill>
                <a:latin typeface="+mn-lt"/>
              </a:rPr>
              <a:t> in the portal</a:t>
            </a:r>
          </a:p>
          <a:p>
            <a:pPr marL="285750" indent="-285750">
              <a:buFont typeface="Arial" panose="020B0604020202020204" pitchFamily="34" charset="0"/>
              <a:buChar char="•"/>
            </a:pPr>
            <a:r>
              <a:rPr lang="en-GB" sz="1600" spc="-1" dirty="0">
                <a:solidFill>
                  <a:srgbClr val="000000"/>
                </a:solidFill>
                <a:uFill>
                  <a:solidFill>
                    <a:srgbClr val="FFFFFF"/>
                  </a:solidFill>
                </a:uFill>
                <a:latin typeface="+mn-lt"/>
              </a:rPr>
              <a:t>Generic groups:</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Everyone can create </a:t>
            </a:r>
            <a:r>
              <a:rPr lang="pl-PL" sz="1600" spc="-1" dirty="0">
                <a:solidFill>
                  <a:srgbClr val="000000"/>
                </a:solidFill>
                <a:uFill>
                  <a:solidFill>
                    <a:srgbClr val="FFFFFF"/>
                  </a:solidFill>
                </a:uFill>
                <a:latin typeface="+mn-lt"/>
              </a:rPr>
              <a:t>a </a:t>
            </a:r>
            <a:r>
              <a:rPr lang="en-GB" sz="1600" spc="-1" dirty="0">
                <a:solidFill>
                  <a:srgbClr val="000000"/>
                </a:solidFill>
                <a:uFill>
                  <a:solidFill>
                    <a:srgbClr val="FFFFFF"/>
                  </a:solidFill>
                </a:uFill>
                <a:latin typeface="+mn-lt"/>
              </a:rPr>
              <a:t>group</a:t>
            </a:r>
          </a:p>
          <a:p>
            <a:pPr marL="742950" lvl="1" indent="-285750">
              <a:buFont typeface="Arial" panose="020B0604020202020204" pitchFamily="34" charset="0"/>
              <a:buChar char="•"/>
            </a:pPr>
            <a:r>
              <a:rPr lang="en-GB" sz="1600" spc="-1" dirty="0">
                <a:solidFill>
                  <a:srgbClr val="000000"/>
                </a:solidFill>
                <a:uFill>
                  <a:solidFill>
                    <a:srgbClr val="FFFFFF"/>
                  </a:solidFill>
                </a:uFill>
                <a:latin typeface="+mn-lt"/>
              </a:rPr>
              <a:t>Group</a:t>
            </a:r>
            <a:r>
              <a:rPr lang="pl-PL" sz="1600" spc="-1" dirty="0">
                <a:solidFill>
                  <a:srgbClr val="000000"/>
                </a:solidFill>
                <a:uFill>
                  <a:solidFill>
                    <a:srgbClr val="FFFFFF"/>
                  </a:solidFill>
                </a:uFill>
                <a:latin typeface="+mn-lt"/>
              </a:rPr>
              <a:t>s</a:t>
            </a:r>
            <a:r>
              <a:rPr lang="en-GB" sz="1600" spc="-1" dirty="0">
                <a:solidFill>
                  <a:srgbClr val="000000"/>
                </a:solidFill>
                <a:uFill>
                  <a:solidFill>
                    <a:srgbClr val="FFFFFF"/>
                  </a:solidFill>
                </a:uFill>
                <a:latin typeface="+mn-lt"/>
              </a:rPr>
              <a:t> can be used to define security constraints</a:t>
            </a:r>
          </a:p>
        </p:txBody>
      </p:sp>
    </p:spTree>
    <p:extLst>
      <p:ext uri="{BB962C8B-B14F-4D97-AF65-F5344CB8AC3E}">
        <p14:creationId xmlns:p14="http://schemas.microsoft.com/office/powerpoint/2010/main" xmlns="" val="414010513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116632" y="1822645"/>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3635896" y="1095675"/>
            <a:ext cx="4937804"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smtClean="0"/>
              <a:t>MEE - </a:t>
            </a:r>
            <a:r>
              <a:rPr lang="pl-PL" sz="3200" dirty="0" err="1"/>
              <a:t>c</a:t>
            </a:r>
            <a:r>
              <a:rPr lang="pl-PL" sz="3200" dirty="0" err="1" smtClean="0"/>
              <a:t>loud</a:t>
            </a:r>
            <a:r>
              <a:rPr lang="pl-PL" sz="3200" dirty="0" smtClean="0"/>
              <a:t> </a:t>
            </a:r>
            <a:r>
              <a:rPr lang="pl-PL" sz="3200" dirty="0"/>
              <a:t>access via Atmosphere</a:t>
            </a:r>
            <a:endParaRPr lang="en-GB" sz="3200" dirty="0"/>
          </a:p>
        </p:txBody>
      </p:sp>
      <p:sp>
        <p:nvSpPr>
          <p:cNvPr id="12" name="Prostokąt 11"/>
          <p:cNvSpPr/>
          <p:nvPr/>
        </p:nvSpPr>
        <p:spPr>
          <a:xfrm>
            <a:off x="179512" y="4869160"/>
            <a:ext cx="8665542" cy="1631216"/>
          </a:xfrm>
          <a:prstGeom prst="rect">
            <a:avLst/>
          </a:prstGeom>
        </p:spPr>
        <p:txBody>
          <a:bodyPr wrap="square">
            <a:spAutoFit/>
          </a:bodyPr>
          <a:lstStyle/>
          <a:p>
            <a:r>
              <a:rPr lang="pl-PL" sz="2000" dirty="0">
                <a:latin typeface="+mn-lt"/>
              </a:rPr>
              <a:t>Access to cloud resources</a:t>
            </a:r>
            <a:endParaRPr lang="en-GB" sz="2000" dirty="0">
              <a:latin typeface="+mn-lt"/>
            </a:endParaRP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The Atmosphere extension provides access to cloud resources in the EurValve MEE</a:t>
            </a: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Applications can be developed as virtual machines, saved as templates and instantiated in the cloud</a:t>
            </a: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The extension is available directly in the MEE GUI and through a dedicated API</a:t>
            </a:r>
          </a:p>
          <a:p>
            <a:pPr marL="285750" indent="-285750">
              <a:buFont typeface="Arial" panose="020B0604020202020204" pitchFamily="34" charset="0"/>
              <a:buChar char="•"/>
            </a:pPr>
            <a:r>
              <a:rPr lang="pl-PL" sz="1600" spc="-1" dirty="0">
                <a:solidFill>
                  <a:srgbClr val="000000"/>
                </a:solidFill>
                <a:uFill>
                  <a:solidFill>
                    <a:srgbClr val="FFFFFF"/>
                  </a:solidFill>
                </a:uFill>
                <a:latin typeface="+mn-lt"/>
              </a:rPr>
              <a:t>Atmosphere is integrated with EurValve authentication and authorization mechanisms</a:t>
            </a:r>
            <a:endParaRPr lang="en-GB" sz="1600" spc="-1" dirty="0">
              <a:solidFill>
                <a:srgbClr val="000000"/>
              </a:solidFill>
              <a:uFill>
                <a:solidFill>
                  <a:srgbClr val="FFFFFF"/>
                </a:solidFill>
              </a:uFill>
              <a:latin typeface="+mn-lt"/>
            </a:endParaRPr>
          </a:p>
          <a:p>
            <a:endParaRPr lang="en-GB" sz="1600" spc="-1" dirty="0">
              <a:solidFill>
                <a:srgbClr val="000000"/>
              </a:solidFill>
              <a:uFill>
                <a:solidFill>
                  <a:srgbClr val="FFFFFF"/>
                </a:solidFill>
              </a:uFill>
              <a:latin typeface="+mn-lt"/>
            </a:endParaRPr>
          </a:p>
        </p:txBody>
      </p:sp>
      <p:sp>
        <p:nvSpPr>
          <p:cNvPr id="54" name="Prostokąt zaokrąglony 550"/>
          <p:cNvSpPr/>
          <p:nvPr/>
        </p:nvSpPr>
        <p:spPr bwMode="auto">
          <a:xfrm>
            <a:off x="5230553" y="1002907"/>
            <a:ext cx="3654425" cy="3794245"/>
          </a:xfrm>
          <a:prstGeom prst="roundRect">
            <a:avLst>
              <a:gd name="adj" fmla="val 3637"/>
            </a:avLst>
          </a:prstGeom>
          <a:solidFill>
            <a:srgbClr val="FFFF00">
              <a:alpha val="9000"/>
            </a:srgbClr>
          </a:solidFill>
        </p:spPr>
        <p:style>
          <a:lnRef idx="2">
            <a:schemeClr val="accent1">
              <a:shade val="50000"/>
            </a:schemeClr>
          </a:lnRef>
          <a:fillRef idx="1">
            <a:schemeClr val="accent1"/>
          </a:fillRef>
          <a:effectRef idx="0">
            <a:schemeClr val="accent1"/>
          </a:effectRef>
          <a:fontRef idx="minor">
            <a:schemeClr val="lt1"/>
          </a:fontRef>
        </p:style>
        <p:txBody>
          <a:bodyPr lIns="82936" tIns="41469" rIns="82936" bIns="41469" anchor="ctr"/>
          <a:lstStyle/>
          <a:p>
            <a:pPr algn="ctr">
              <a:defRPr/>
            </a:pPr>
            <a:endParaRPr lang="en-US" dirty="0"/>
          </a:p>
        </p:txBody>
      </p:sp>
      <p:grpSp>
        <p:nvGrpSpPr>
          <p:cNvPr id="55" name="Grupa 228"/>
          <p:cNvGrpSpPr/>
          <p:nvPr/>
        </p:nvGrpSpPr>
        <p:grpSpPr>
          <a:xfrm>
            <a:off x="6759553" y="1135254"/>
            <a:ext cx="1980392" cy="490788"/>
            <a:chOff x="2411760" y="1536133"/>
            <a:chExt cx="1980392" cy="490788"/>
          </a:xfrm>
        </p:grpSpPr>
        <p:grpSp>
          <p:nvGrpSpPr>
            <p:cNvPr id="88" name="Grupa 289"/>
            <p:cNvGrpSpPr>
              <a:grpSpLocks/>
            </p:cNvGrpSpPr>
            <p:nvPr/>
          </p:nvGrpSpPr>
          <p:grpSpPr bwMode="auto">
            <a:xfrm>
              <a:off x="2411760" y="1536133"/>
              <a:ext cx="1980392" cy="490788"/>
              <a:chOff x="2392910" y="1835621"/>
              <a:chExt cx="2822281" cy="541780"/>
            </a:xfrm>
          </p:grpSpPr>
          <p:sp>
            <p:nvSpPr>
              <p:cNvPr id="90" name="Prostokąt zaokrąglony 565"/>
              <p:cNvSpPr/>
              <p:nvPr/>
            </p:nvSpPr>
            <p:spPr bwMode="auto">
              <a:xfrm>
                <a:off x="2392910" y="1835621"/>
                <a:ext cx="2822281" cy="54178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91" name="pole tekstowe 291"/>
              <p:cNvSpPr txBox="1">
                <a:spLocks noChangeArrowheads="1"/>
              </p:cNvSpPr>
              <p:nvPr/>
            </p:nvSpPr>
            <p:spPr bwMode="auto">
              <a:xfrm>
                <a:off x="3148711" y="1958515"/>
                <a:ext cx="1920037" cy="305779"/>
              </a:xfrm>
              <a:prstGeom prst="rect">
                <a:avLst/>
              </a:prstGeom>
              <a:noFill/>
              <a:ln w="9525">
                <a:noFill/>
                <a:miter lim="800000"/>
                <a:headEnd/>
                <a:tailEnd/>
              </a:ln>
            </p:spPr>
            <p:txBody>
              <a:bodyPr wrap="square">
                <a:spAutoFit/>
              </a:bodyPr>
              <a:lstStyle/>
              <a:p>
                <a:r>
                  <a:rPr lang="pl-PL" sz="1200" dirty="0">
                    <a:latin typeface="+mj-lt"/>
                    <a:cs typeface="Courier New" pitchFamily="49" charset="0"/>
                  </a:rPr>
                  <a:t>Atmosphere host</a:t>
                </a:r>
              </a:p>
            </p:txBody>
          </p:sp>
        </p:grpSp>
        <p:pic>
          <p:nvPicPr>
            <p:cNvPr id="89" name="Obraz 118" descr="1368547005_server.png"/>
            <p:cNvPicPr>
              <a:picLocks noChangeAspect="1"/>
            </p:cNvPicPr>
            <p:nvPr/>
          </p:nvPicPr>
          <p:blipFill>
            <a:blip r:embed="rId3" cstate="print"/>
            <a:srcRect/>
            <a:stretch>
              <a:fillRect/>
            </a:stretch>
          </p:blipFill>
          <p:spPr bwMode="auto">
            <a:xfrm>
              <a:off x="2473033" y="1604706"/>
              <a:ext cx="365719" cy="365758"/>
            </a:xfrm>
            <a:prstGeom prst="rect">
              <a:avLst/>
            </a:prstGeom>
            <a:noFill/>
            <a:ln w="9525">
              <a:noFill/>
              <a:miter lim="800000"/>
              <a:headEnd/>
              <a:tailEnd/>
            </a:ln>
          </p:spPr>
        </p:pic>
      </p:grpSp>
      <p:grpSp>
        <p:nvGrpSpPr>
          <p:cNvPr id="56" name="Grupa 598"/>
          <p:cNvGrpSpPr/>
          <p:nvPr/>
        </p:nvGrpSpPr>
        <p:grpSpPr>
          <a:xfrm>
            <a:off x="5273834" y="2830757"/>
            <a:ext cx="3466110" cy="1886988"/>
            <a:chOff x="182020" y="4590012"/>
            <a:chExt cx="3466110" cy="1886988"/>
          </a:xfrm>
        </p:grpSpPr>
        <p:sp>
          <p:nvSpPr>
            <p:cNvPr id="76" name="Prostokąt zaokrąglony 585"/>
            <p:cNvSpPr/>
            <p:nvPr/>
          </p:nvSpPr>
          <p:spPr bwMode="auto">
            <a:xfrm>
              <a:off x="228600" y="4590012"/>
              <a:ext cx="3419530" cy="1886988"/>
            </a:xfrm>
            <a:prstGeom prst="roundRect">
              <a:avLst>
                <a:gd name="adj" fmla="val 8566"/>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lIns="82945" tIns="41473" rIns="82945" bIns="41473" anchor="ctr"/>
            <a:lstStyle/>
            <a:p>
              <a:pPr algn="ctr" fontAlgn="auto">
                <a:spcBef>
                  <a:spcPts val="0"/>
                </a:spcBef>
                <a:spcAft>
                  <a:spcPts val="0"/>
                </a:spcAft>
                <a:defRPr/>
              </a:pPr>
              <a:endParaRPr lang="en-US"/>
            </a:p>
          </p:txBody>
        </p:sp>
        <p:grpSp>
          <p:nvGrpSpPr>
            <p:cNvPr id="77" name="Grupa 590"/>
            <p:cNvGrpSpPr/>
            <p:nvPr/>
          </p:nvGrpSpPr>
          <p:grpSpPr>
            <a:xfrm>
              <a:off x="459151" y="4962473"/>
              <a:ext cx="1445849" cy="676327"/>
              <a:chOff x="459151" y="4876800"/>
              <a:chExt cx="1445849" cy="676327"/>
            </a:xfrm>
          </p:grpSpPr>
          <p:pic>
            <p:nvPicPr>
              <p:cNvPr id="84" name="Obraz 198" descr="admin.png"/>
              <p:cNvPicPr>
                <a:picLocks noChangeAspect="1"/>
              </p:cNvPicPr>
              <p:nvPr/>
            </p:nvPicPr>
            <p:blipFill>
              <a:blip r:embed="rId4" cstate="print"/>
              <a:srcRect/>
              <a:stretch>
                <a:fillRect/>
              </a:stretch>
            </p:blipFill>
            <p:spPr bwMode="auto">
              <a:xfrm>
                <a:off x="1004104" y="4883273"/>
                <a:ext cx="295219" cy="390846"/>
              </a:xfrm>
              <a:prstGeom prst="rect">
                <a:avLst/>
              </a:prstGeom>
              <a:noFill/>
              <a:ln w="9525">
                <a:noFill/>
                <a:miter lim="800000"/>
                <a:headEnd/>
                <a:tailEnd/>
              </a:ln>
            </p:spPr>
          </p:pic>
          <p:pic>
            <p:nvPicPr>
              <p:cNvPr id="85" name="Obraz 199" descr="admin.png"/>
              <p:cNvPicPr>
                <a:picLocks noChangeAspect="1"/>
              </p:cNvPicPr>
              <p:nvPr/>
            </p:nvPicPr>
            <p:blipFill>
              <a:blip r:embed="rId5" cstate="print"/>
              <a:srcRect/>
              <a:stretch>
                <a:fillRect/>
              </a:stretch>
            </p:blipFill>
            <p:spPr bwMode="auto">
              <a:xfrm>
                <a:off x="533400" y="4876800"/>
                <a:ext cx="316276" cy="403793"/>
              </a:xfrm>
              <a:prstGeom prst="rect">
                <a:avLst/>
              </a:prstGeom>
              <a:noFill/>
              <a:ln w="9525">
                <a:noFill/>
                <a:miter lim="800000"/>
                <a:headEnd/>
                <a:tailEnd/>
              </a:ln>
            </p:spPr>
          </p:pic>
          <p:pic>
            <p:nvPicPr>
              <p:cNvPr id="86" name="Obraz 200" descr="admin.png"/>
              <p:cNvPicPr>
                <a:picLocks noChangeAspect="1"/>
              </p:cNvPicPr>
              <p:nvPr/>
            </p:nvPicPr>
            <p:blipFill>
              <a:blip r:embed="rId6" cstate="print"/>
              <a:srcRect/>
              <a:stretch>
                <a:fillRect/>
              </a:stretch>
            </p:blipFill>
            <p:spPr bwMode="auto">
              <a:xfrm>
                <a:off x="1453750" y="4887190"/>
                <a:ext cx="298850" cy="383012"/>
              </a:xfrm>
              <a:prstGeom prst="rect">
                <a:avLst/>
              </a:prstGeom>
              <a:noFill/>
              <a:ln w="9525">
                <a:noFill/>
                <a:miter lim="800000"/>
                <a:headEnd/>
                <a:tailEnd/>
              </a:ln>
            </p:spPr>
          </p:pic>
          <p:sp>
            <p:nvSpPr>
              <p:cNvPr id="87" name="pole tekstowe 291"/>
              <p:cNvSpPr txBox="1">
                <a:spLocks noChangeArrowheads="1"/>
              </p:cNvSpPr>
              <p:nvPr/>
            </p:nvSpPr>
            <p:spPr bwMode="auto">
              <a:xfrm>
                <a:off x="459151" y="5276138"/>
                <a:ext cx="1445849"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user accounts</a:t>
                </a:r>
              </a:p>
            </p:txBody>
          </p:sp>
        </p:grpSp>
        <p:sp>
          <p:nvSpPr>
            <p:cNvPr id="78" name="pole tekstowe 291"/>
            <p:cNvSpPr txBox="1">
              <a:spLocks noChangeArrowheads="1"/>
            </p:cNvSpPr>
            <p:nvPr/>
          </p:nvSpPr>
          <p:spPr bwMode="auto">
            <a:xfrm>
              <a:off x="182020" y="4599811"/>
              <a:ext cx="1951580"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Atmosphere Registry (AIR)</a:t>
              </a:r>
              <a:endParaRPr lang="en-US" sz="1200">
                <a:latin typeface="Calibri" pitchFamily="34" charset="0"/>
              </a:endParaRPr>
            </a:p>
          </p:txBody>
        </p:sp>
        <p:grpSp>
          <p:nvGrpSpPr>
            <p:cNvPr id="79" name="Grupa 597"/>
            <p:cNvGrpSpPr/>
            <p:nvPr/>
          </p:nvGrpSpPr>
          <p:grpSpPr>
            <a:xfrm>
              <a:off x="457200" y="5632296"/>
              <a:ext cx="1447800" cy="740693"/>
              <a:chOff x="457200" y="5632296"/>
              <a:chExt cx="1447800" cy="740693"/>
            </a:xfrm>
          </p:grpSpPr>
          <p:pic>
            <p:nvPicPr>
              <p:cNvPr id="80" name="Obraz 592" descr="servers.png"/>
              <p:cNvPicPr>
                <a:picLocks noChangeAspect="1"/>
              </p:cNvPicPr>
              <p:nvPr/>
            </p:nvPicPr>
            <p:blipFill>
              <a:blip r:embed="rId7" cstate="print"/>
              <a:stretch>
                <a:fillRect/>
              </a:stretch>
            </p:blipFill>
            <p:spPr>
              <a:xfrm>
                <a:off x="461956" y="5632296"/>
                <a:ext cx="433290" cy="433290"/>
              </a:xfrm>
              <a:prstGeom prst="rect">
                <a:avLst/>
              </a:prstGeom>
            </p:spPr>
          </p:pic>
          <p:pic>
            <p:nvPicPr>
              <p:cNvPr id="81" name="Obraz 594" descr="servers.png"/>
              <p:cNvPicPr>
                <a:picLocks noChangeAspect="1"/>
              </p:cNvPicPr>
              <p:nvPr/>
            </p:nvPicPr>
            <p:blipFill>
              <a:blip r:embed="rId7" cstate="print"/>
              <a:stretch>
                <a:fillRect/>
              </a:stretch>
            </p:blipFill>
            <p:spPr>
              <a:xfrm>
                <a:off x="962220" y="5638800"/>
                <a:ext cx="433290" cy="433290"/>
              </a:xfrm>
              <a:prstGeom prst="rect">
                <a:avLst/>
              </a:prstGeom>
            </p:spPr>
          </p:pic>
          <p:pic>
            <p:nvPicPr>
              <p:cNvPr id="82" name="Obraz 595" descr="servers.png"/>
              <p:cNvPicPr>
                <a:picLocks noChangeAspect="1"/>
              </p:cNvPicPr>
              <p:nvPr/>
            </p:nvPicPr>
            <p:blipFill>
              <a:blip r:embed="rId7" cstate="print"/>
              <a:stretch>
                <a:fillRect/>
              </a:stretch>
            </p:blipFill>
            <p:spPr>
              <a:xfrm>
                <a:off x="1471710" y="5638800"/>
                <a:ext cx="433290" cy="433290"/>
              </a:xfrm>
              <a:prstGeom prst="rect">
                <a:avLst/>
              </a:prstGeom>
            </p:spPr>
          </p:pic>
          <p:sp>
            <p:nvSpPr>
              <p:cNvPr id="83" name="pole tekstowe 291"/>
              <p:cNvSpPr txBox="1">
                <a:spLocks noChangeArrowheads="1"/>
              </p:cNvSpPr>
              <p:nvPr/>
            </p:nvSpPr>
            <p:spPr bwMode="auto">
              <a:xfrm>
                <a:off x="457200" y="6096000"/>
                <a:ext cx="1445849"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available cloud sites</a:t>
                </a:r>
              </a:p>
            </p:txBody>
          </p:sp>
        </p:grpSp>
      </p:grpSp>
      <p:grpSp>
        <p:nvGrpSpPr>
          <p:cNvPr id="57" name="Grupa 587"/>
          <p:cNvGrpSpPr/>
          <p:nvPr/>
        </p:nvGrpSpPr>
        <p:grpSpPr>
          <a:xfrm>
            <a:off x="6234814" y="2888945"/>
            <a:ext cx="3216557" cy="1724789"/>
            <a:chOff x="1203043" y="4648200"/>
            <a:chExt cx="3216557" cy="1724789"/>
          </a:xfrm>
        </p:grpSpPr>
        <p:grpSp>
          <p:nvGrpSpPr>
            <p:cNvPr id="65" name="Grupa 579"/>
            <p:cNvGrpSpPr/>
            <p:nvPr/>
          </p:nvGrpSpPr>
          <p:grpSpPr>
            <a:xfrm>
              <a:off x="2068954" y="4648200"/>
              <a:ext cx="1484734" cy="1484734"/>
              <a:chOff x="1868066" y="4572000"/>
              <a:chExt cx="1484734" cy="1484734"/>
            </a:xfrm>
          </p:grpSpPr>
          <p:pic>
            <p:nvPicPr>
              <p:cNvPr id="67" name="Obraz 569" descr="1399565533_012.png"/>
              <p:cNvPicPr>
                <a:picLocks noChangeAspect="1"/>
              </p:cNvPicPr>
              <p:nvPr/>
            </p:nvPicPr>
            <p:blipFill>
              <a:blip r:embed="rId8" cstate="print"/>
              <a:stretch>
                <a:fillRect/>
              </a:stretch>
            </p:blipFill>
            <p:spPr>
              <a:xfrm>
                <a:off x="2362200" y="4572000"/>
                <a:ext cx="494134" cy="494134"/>
              </a:xfrm>
              <a:prstGeom prst="rect">
                <a:avLst/>
              </a:prstGeom>
            </p:spPr>
          </p:pic>
          <p:pic>
            <p:nvPicPr>
              <p:cNvPr id="68" name="Obraz 571" descr="1399565533_012.png"/>
              <p:cNvPicPr>
                <a:picLocks noChangeAspect="1"/>
              </p:cNvPicPr>
              <p:nvPr/>
            </p:nvPicPr>
            <p:blipFill>
              <a:blip r:embed="rId8" cstate="print"/>
              <a:stretch>
                <a:fillRect/>
              </a:stretch>
            </p:blipFill>
            <p:spPr>
              <a:xfrm>
                <a:off x="2858666" y="4572000"/>
                <a:ext cx="494134" cy="494134"/>
              </a:xfrm>
              <a:prstGeom prst="rect">
                <a:avLst/>
              </a:prstGeom>
            </p:spPr>
          </p:pic>
          <p:pic>
            <p:nvPicPr>
              <p:cNvPr id="69" name="Obraz 572" descr="1399565533_012.png"/>
              <p:cNvPicPr>
                <a:picLocks noChangeAspect="1"/>
              </p:cNvPicPr>
              <p:nvPr/>
            </p:nvPicPr>
            <p:blipFill>
              <a:blip r:embed="rId8" cstate="print"/>
              <a:stretch>
                <a:fillRect/>
              </a:stretch>
            </p:blipFill>
            <p:spPr>
              <a:xfrm>
                <a:off x="1868066" y="4572000"/>
                <a:ext cx="494134" cy="494134"/>
              </a:xfrm>
              <a:prstGeom prst="rect">
                <a:avLst/>
              </a:prstGeom>
            </p:spPr>
          </p:pic>
          <p:pic>
            <p:nvPicPr>
              <p:cNvPr id="70" name="Obraz 573" descr="1399565533_012.png"/>
              <p:cNvPicPr>
                <a:picLocks noChangeAspect="1"/>
              </p:cNvPicPr>
              <p:nvPr/>
            </p:nvPicPr>
            <p:blipFill>
              <a:blip r:embed="rId8" cstate="print"/>
              <a:stretch>
                <a:fillRect/>
              </a:stretch>
            </p:blipFill>
            <p:spPr>
              <a:xfrm>
                <a:off x="2362200" y="5068466"/>
                <a:ext cx="494134" cy="494134"/>
              </a:xfrm>
              <a:prstGeom prst="rect">
                <a:avLst/>
              </a:prstGeom>
            </p:spPr>
          </p:pic>
          <p:pic>
            <p:nvPicPr>
              <p:cNvPr id="71" name="Obraz 574" descr="1399565533_012.png"/>
              <p:cNvPicPr>
                <a:picLocks noChangeAspect="1"/>
              </p:cNvPicPr>
              <p:nvPr/>
            </p:nvPicPr>
            <p:blipFill>
              <a:blip r:embed="rId8" cstate="print"/>
              <a:stretch>
                <a:fillRect/>
              </a:stretch>
            </p:blipFill>
            <p:spPr>
              <a:xfrm>
                <a:off x="2858666" y="5068466"/>
                <a:ext cx="494134" cy="494134"/>
              </a:xfrm>
              <a:prstGeom prst="rect">
                <a:avLst/>
              </a:prstGeom>
            </p:spPr>
          </p:pic>
          <p:pic>
            <p:nvPicPr>
              <p:cNvPr id="72" name="Obraz 575" descr="1399565533_012.png"/>
              <p:cNvPicPr>
                <a:picLocks noChangeAspect="1"/>
              </p:cNvPicPr>
              <p:nvPr/>
            </p:nvPicPr>
            <p:blipFill>
              <a:blip r:embed="rId8" cstate="print"/>
              <a:stretch>
                <a:fillRect/>
              </a:stretch>
            </p:blipFill>
            <p:spPr>
              <a:xfrm>
                <a:off x="1868066" y="5068466"/>
                <a:ext cx="494134" cy="494134"/>
              </a:xfrm>
              <a:prstGeom prst="rect">
                <a:avLst/>
              </a:prstGeom>
            </p:spPr>
          </p:pic>
          <p:pic>
            <p:nvPicPr>
              <p:cNvPr id="73" name="Obraz 576" descr="1399565533_012.png"/>
              <p:cNvPicPr>
                <a:picLocks noChangeAspect="1"/>
              </p:cNvPicPr>
              <p:nvPr/>
            </p:nvPicPr>
            <p:blipFill>
              <a:blip r:embed="rId9" cstate="print"/>
              <a:stretch>
                <a:fillRect/>
              </a:stretch>
            </p:blipFill>
            <p:spPr>
              <a:xfrm>
                <a:off x="1868066" y="5562600"/>
                <a:ext cx="494134" cy="494134"/>
              </a:xfrm>
              <a:prstGeom prst="rect">
                <a:avLst/>
              </a:prstGeom>
            </p:spPr>
          </p:pic>
          <p:pic>
            <p:nvPicPr>
              <p:cNvPr id="74" name="Obraz 577" descr="1399565533_012.png"/>
              <p:cNvPicPr>
                <a:picLocks noChangeAspect="1"/>
              </p:cNvPicPr>
              <p:nvPr/>
            </p:nvPicPr>
            <p:blipFill>
              <a:blip r:embed="rId9" cstate="print"/>
              <a:stretch>
                <a:fillRect/>
              </a:stretch>
            </p:blipFill>
            <p:spPr>
              <a:xfrm>
                <a:off x="2362200" y="5562600"/>
                <a:ext cx="494134" cy="494134"/>
              </a:xfrm>
              <a:prstGeom prst="rect">
                <a:avLst/>
              </a:prstGeom>
            </p:spPr>
          </p:pic>
          <p:pic>
            <p:nvPicPr>
              <p:cNvPr id="75" name="Obraz 578" descr="1399565533_012.png"/>
              <p:cNvPicPr>
                <a:picLocks noChangeAspect="1"/>
              </p:cNvPicPr>
              <p:nvPr/>
            </p:nvPicPr>
            <p:blipFill>
              <a:blip r:embed="rId9" cstate="print"/>
              <a:stretch>
                <a:fillRect/>
              </a:stretch>
            </p:blipFill>
            <p:spPr>
              <a:xfrm>
                <a:off x="2858666" y="5562600"/>
                <a:ext cx="494134" cy="494134"/>
              </a:xfrm>
              <a:prstGeom prst="rect">
                <a:avLst/>
              </a:prstGeom>
            </p:spPr>
          </p:pic>
        </p:grpSp>
        <p:sp>
          <p:nvSpPr>
            <p:cNvPr id="66" name="pole tekstowe 291"/>
            <p:cNvSpPr txBox="1">
              <a:spLocks noChangeArrowheads="1"/>
            </p:cNvSpPr>
            <p:nvPr/>
          </p:nvSpPr>
          <p:spPr bwMode="auto">
            <a:xfrm>
              <a:off x="1203043" y="6096000"/>
              <a:ext cx="3216557"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services and templates</a:t>
              </a:r>
              <a:endParaRPr lang="en-US" sz="1200">
                <a:latin typeface="Calibri" pitchFamily="34" charset="0"/>
              </a:endParaRPr>
            </a:p>
          </p:txBody>
        </p:sp>
      </p:grpSp>
      <p:sp>
        <p:nvSpPr>
          <p:cNvPr id="58" name="Prostokąt zaokrąglony 599"/>
          <p:cNvSpPr/>
          <p:nvPr/>
        </p:nvSpPr>
        <p:spPr bwMode="auto">
          <a:xfrm>
            <a:off x="5320414" y="1745183"/>
            <a:ext cx="3419531" cy="1021748"/>
          </a:xfrm>
          <a:prstGeom prst="roundRect">
            <a:avLst>
              <a:gd name="adj" fmla="val 10319"/>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9" name="pole tekstowe 291"/>
          <p:cNvSpPr txBox="1">
            <a:spLocks noChangeArrowheads="1"/>
          </p:cNvSpPr>
          <p:nvPr/>
        </p:nvSpPr>
        <p:spPr bwMode="auto">
          <a:xfrm>
            <a:off x="6234814" y="1761112"/>
            <a:ext cx="1567132" cy="276989"/>
          </a:xfrm>
          <a:prstGeom prst="rect">
            <a:avLst/>
          </a:prstGeom>
          <a:noFill/>
          <a:ln w="9525">
            <a:noFill/>
            <a:miter lim="800000"/>
            <a:headEnd/>
            <a:tailEnd/>
          </a:ln>
        </p:spPr>
        <p:txBody>
          <a:bodyPr wrap="square" lIns="91430" tIns="45715" rIns="91430" bIns="45715">
            <a:spAutoFit/>
          </a:bodyPr>
          <a:lstStyle/>
          <a:p>
            <a:pPr algn="ctr"/>
            <a:r>
              <a:rPr lang="pl-PL" sz="1200">
                <a:latin typeface="Calibri" pitchFamily="34" charset="0"/>
              </a:rPr>
              <a:t>Atmosphere Core</a:t>
            </a:r>
            <a:endParaRPr lang="en-US" sz="1200">
              <a:latin typeface="Calibri" pitchFamily="34" charset="0"/>
            </a:endParaRPr>
          </a:p>
        </p:txBody>
      </p:sp>
      <p:grpSp>
        <p:nvGrpSpPr>
          <p:cNvPr id="60" name="Grupa 144"/>
          <p:cNvGrpSpPr>
            <a:grpSpLocks/>
          </p:cNvGrpSpPr>
          <p:nvPr/>
        </p:nvGrpSpPr>
        <p:grpSpPr bwMode="auto">
          <a:xfrm>
            <a:off x="5476262" y="1278524"/>
            <a:ext cx="185639" cy="460365"/>
            <a:chOff x="2987824" y="3465003"/>
            <a:chExt cx="71709" cy="178557"/>
          </a:xfrm>
        </p:grpSpPr>
        <p:cxnSp>
          <p:nvCxnSpPr>
            <p:cNvPr id="63" name="Łącznik prosty 602"/>
            <p:cNvCxnSpPr/>
            <p:nvPr/>
          </p:nvCxnSpPr>
          <p:spPr>
            <a:xfrm>
              <a:off x="3025261" y="3536127"/>
              <a:ext cx="0" cy="107433"/>
            </a:xfrm>
            <a:prstGeom prst="line">
              <a:avLst/>
            </a:prstGeom>
            <a:ln w="12700">
              <a:solidFill>
                <a:srgbClr val="385D8A"/>
              </a:solidFill>
            </a:ln>
          </p:spPr>
          <p:style>
            <a:lnRef idx="1">
              <a:schemeClr val="accent1"/>
            </a:lnRef>
            <a:fillRef idx="0">
              <a:schemeClr val="accent1"/>
            </a:fillRef>
            <a:effectRef idx="0">
              <a:schemeClr val="accent1"/>
            </a:effectRef>
            <a:fontRef idx="minor">
              <a:schemeClr val="tx1"/>
            </a:fontRef>
          </p:style>
        </p:cxnSp>
        <p:sp>
          <p:nvSpPr>
            <p:cNvPr id="64" name="Elipsa 603"/>
            <p:cNvSpPr/>
            <p:nvPr/>
          </p:nvSpPr>
          <p:spPr>
            <a:xfrm>
              <a:off x="2987824" y="3465003"/>
              <a:ext cx="71709" cy="72009"/>
            </a:xfrm>
            <a:prstGeom prst="ellipse">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sp>
        <p:nvSpPr>
          <p:cNvPr id="61" name="pole tekstowe 291"/>
          <p:cNvSpPr txBox="1">
            <a:spLocks noChangeArrowheads="1"/>
          </p:cNvSpPr>
          <p:nvPr/>
        </p:nvSpPr>
        <p:spPr bwMode="auto">
          <a:xfrm>
            <a:off x="5549014" y="1211783"/>
            <a:ext cx="1244886" cy="400099"/>
          </a:xfrm>
          <a:prstGeom prst="rect">
            <a:avLst/>
          </a:prstGeom>
          <a:noFill/>
          <a:ln w="9525">
            <a:noFill/>
            <a:miter lim="800000"/>
            <a:headEnd/>
            <a:tailEnd/>
          </a:ln>
        </p:spPr>
        <p:txBody>
          <a:bodyPr wrap="square" lIns="91430" tIns="45715" rIns="91430" bIns="45715">
            <a:spAutoFit/>
          </a:bodyPr>
          <a:lstStyle/>
          <a:p>
            <a:pPr algn="ctr"/>
            <a:r>
              <a:rPr lang="pl-PL" sz="1000">
                <a:latin typeface="Calibri" pitchFamily="34" charset="0"/>
              </a:rPr>
              <a:t>Secure RESTful API</a:t>
            </a:r>
          </a:p>
          <a:p>
            <a:pPr algn="ctr"/>
            <a:r>
              <a:rPr lang="pl-PL" sz="1000">
                <a:latin typeface="Calibri" pitchFamily="34" charset="0"/>
              </a:rPr>
              <a:t>(Cloud Facade)</a:t>
            </a:r>
            <a:endParaRPr lang="en-US" sz="1000">
              <a:latin typeface="Calibri" pitchFamily="34" charset="0"/>
            </a:endParaRPr>
          </a:p>
        </p:txBody>
      </p:sp>
      <p:sp>
        <p:nvSpPr>
          <p:cNvPr id="62" name="pole tekstowe 291"/>
          <p:cNvSpPr txBox="1">
            <a:spLocks noChangeArrowheads="1"/>
          </p:cNvSpPr>
          <p:nvPr/>
        </p:nvSpPr>
        <p:spPr bwMode="auto">
          <a:xfrm>
            <a:off x="5320414" y="2001594"/>
            <a:ext cx="3325088" cy="738654"/>
          </a:xfrm>
          <a:prstGeom prst="rect">
            <a:avLst/>
          </a:prstGeom>
          <a:noFill/>
          <a:ln w="9525">
            <a:noFill/>
            <a:miter lim="800000"/>
            <a:headEnd/>
            <a:tailEnd/>
          </a:ln>
        </p:spPr>
        <p:txBody>
          <a:bodyPr wrap="square" lIns="91430" tIns="45715" rIns="91430" bIns="45715">
            <a:spAutoFit/>
          </a:bodyPr>
          <a:lstStyle/>
          <a:p>
            <a:pPr marL="85725" indent="-85725">
              <a:buFont typeface="Arial" pitchFamily="34" charset="0"/>
              <a:buChar char="•"/>
            </a:pPr>
            <a:r>
              <a:rPr lang="pl-PL" sz="1050" dirty="0">
                <a:latin typeface="Calibri" pitchFamily="34" charset="0"/>
              </a:rPr>
              <a:t>Communication with underlying computational clouds</a:t>
            </a:r>
          </a:p>
          <a:p>
            <a:pPr marL="85725" indent="-85725">
              <a:buFont typeface="Arial" pitchFamily="34" charset="0"/>
              <a:buChar char="•"/>
            </a:pPr>
            <a:r>
              <a:rPr lang="pl-PL" sz="1050" dirty="0">
                <a:latin typeface="Calibri" pitchFamily="34" charset="0"/>
              </a:rPr>
              <a:t>Launching and monitoring service instances</a:t>
            </a:r>
          </a:p>
          <a:p>
            <a:pPr marL="85725" indent="-85725">
              <a:buFont typeface="Arial" pitchFamily="34" charset="0"/>
              <a:buChar char="•"/>
            </a:pPr>
            <a:r>
              <a:rPr lang="pl-PL" sz="1050" dirty="0">
                <a:latin typeface="Calibri" pitchFamily="34" charset="0"/>
              </a:rPr>
              <a:t>Billing and accounting</a:t>
            </a:r>
          </a:p>
          <a:p>
            <a:pPr marL="85725" indent="-85725">
              <a:buFont typeface="Arial" pitchFamily="34" charset="0"/>
              <a:buChar char="•"/>
            </a:pPr>
            <a:r>
              <a:rPr lang="pl-PL" sz="1050" dirty="0">
                <a:latin typeface="Calibri" pitchFamily="34" charset="0"/>
              </a:rPr>
              <a:t>Logging and administrative services</a:t>
            </a:r>
            <a:endParaRPr lang="en-US" sz="1050" dirty="0">
              <a:latin typeface="Calibri" pitchFamily="34" charset="0"/>
            </a:endParaRPr>
          </a:p>
        </p:txBody>
      </p:sp>
      <p:pic>
        <p:nvPicPr>
          <p:cNvPr id="6" name="Picture 5"/>
          <p:cNvPicPr>
            <a:picLocks noChangeAspect="1"/>
          </p:cNvPicPr>
          <p:nvPr/>
        </p:nvPicPr>
        <p:blipFill>
          <a:blip r:embed="rId10">
            <a:extLst>
              <a:ext uri="{28A0092B-C50C-407E-A947-70E740481C1C}">
                <a14:useLocalDpi xmlns:a14="http://schemas.microsoft.com/office/drawing/2010/main" xmlns="" val="0"/>
              </a:ext>
            </a:extLst>
          </a:blip>
          <a:stretch>
            <a:fillRect/>
          </a:stretch>
        </p:blipFill>
        <p:spPr>
          <a:xfrm>
            <a:off x="339587" y="1105892"/>
            <a:ext cx="4376429" cy="3624465"/>
          </a:xfrm>
          <a:prstGeom prst="rect">
            <a:avLst/>
          </a:prstGeom>
          <a:ln w="34925">
            <a:solidFill>
              <a:schemeClr val="tx2"/>
            </a:solidFill>
          </a:ln>
        </p:spPr>
      </p:pic>
      <p:sp>
        <p:nvSpPr>
          <p:cNvPr id="8" name="Arrow: Right 7"/>
          <p:cNvSpPr/>
          <p:nvPr/>
        </p:nvSpPr>
        <p:spPr>
          <a:xfrm>
            <a:off x="4876828" y="2549731"/>
            <a:ext cx="216024" cy="6784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332184607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095675"/>
            <a:ext cx="8137080"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r>
              <a:rPr lang="en-US" b="1" dirty="0"/>
              <a:t>Components</a:t>
            </a:r>
          </a:p>
          <a:p>
            <a:pPr marL="285750" indent="-285750">
              <a:buFont typeface="Arial" panose="020B0604020202020204" pitchFamily="34" charset="0"/>
              <a:buChar char="•"/>
            </a:pPr>
            <a:r>
              <a:rPr lang="en-US" b="1" dirty="0" err="1"/>
              <a:t>EurValve</a:t>
            </a:r>
            <a:r>
              <a:rPr lang="en-US" b="1" dirty="0"/>
              <a:t> Portal</a:t>
            </a:r>
            <a:r>
              <a:rPr lang="en-US" dirty="0"/>
              <a:t> – discover collected files for patient clinical case, submit blood flow or 0D Heart model computation </a:t>
            </a:r>
            <a:r>
              <a:rPr lang="pl-PL" dirty="0"/>
              <a:t>to </a:t>
            </a:r>
            <a:r>
              <a:rPr lang="en-US" dirty="0"/>
              <a:t>Prometheus supercomputer, monitor computation execution</a:t>
            </a:r>
            <a:r>
              <a:rPr lang="pl-PL" dirty="0"/>
              <a:t> and</a:t>
            </a:r>
            <a:r>
              <a:rPr lang="en-US" dirty="0"/>
              <a:t> </a:t>
            </a:r>
            <a:r>
              <a:rPr lang="pl-PL" dirty="0"/>
              <a:t>download </a:t>
            </a:r>
            <a:r>
              <a:rPr lang="en-US" dirty="0"/>
              <a:t>results</a:t>
            </a:r>
            <a:r>
              <a:rPr lang="pl-PL" dirty="0"/>
              <a:t>.</a:t>
            </a:r>
            <a:r>
              <a:rPr lang="en-US" dirty="0"/>
              <a:t> the </a:t>
            </a:r>
            <a:r>
              <a:rPr lang="en-US" dirty="0" err="1"/>
              <a:t>EurValve</a:t>
            </a:r>
            <a:r>
              <a:rPr lang="en-US" dirty="0"/>
              <a:t> Portal is integrated with File Store, Rimrock</a:t>
            </a:r>
            <a:r>
              <a:rPr lang="pl-PL" dirty="0"/>
              <a:t> and </a:t>
            </a:r>
            <a:r>
              <a:rPr lang="en-US" dirty="0"/>
              <a:t>Security</a:t>
            </a:r>
            <a:r>
              <a:rPr lang="pl-PL" dirty="0"/>
              <a:t> components</a:t>
            </a:r>
          </a:p>
          <a:p>
            <a:pPr marL="285750" indent="-285750">
              <a:buFont typeface="Arial" panose="020B0604020202020204" pitchFamily="34" charset="0"/>
              <a:buChar char="•"/>
            </a:pPr>
            <a:r>
              <a:rPr lang="en-US" b="1" dirty="0" err="1"/>
              <a:t>EurValve</a:t>
            </a:r>
            <a:r>
              <a:rPr lang="en-US" b="1" dirty="0"/>
              <a:t> File Store</a:t>
            </a:r>
            <a:r>
              <a:rPr lang="en-US" dirty="0"/>
              <a:t> – each computation receives and delivers files </a:t>
            </a:r>
            <a:r>
              <a:rPr lang="pl-PL" dirty="0"/>
              <a:t>to the File </a:t>
            </a:r>
            <a:r>
              <a:rPr lang="pl-PL" dirty="0" err="1"/>
              <a:t>Store</a:t>
            </a:r>
            <a:r>
              <a:rPr lang="pl-PL" dirty="0"/>
              <a:t> </a:t>
            </a:r>
          </a:p>
          <a:p>
            <a:pPr marL="285750" indent="-285750">
              <a:buFont typeface="Arial" panose="020B0604020202020204" pitchFamily="34" charset="0"/>
              <a:buChar char="•"/>
            </a:pPr>
            <a:r>
              <a:rPr lang="en-US" b="1" dirty="0"/>
              <a:t>Rimrock</a:t>
            </a:r>
            <a:r>
              <a:rPr lang="en-US" dirty="0"/>
              <a:t> –</a:t>
            </a:r>
            <a:r>
              <a:rPr lang="pl-PL" dirty="0"/>
              <a:t> </a:t>
            </a:r>
            <a:r>
              <a:rPr lang="en-US" dirty="0"/>
              <a:t>submit</a:t>
            </a:r>
            <a:r>
              <a:rPr lang="pl-PL" dirty="0"/>
              <a:t>s</a:t>
            </a:r>
            <a:r>
              <a:rPr lang="en-US" dirty="0"/>
              <a:t> jobs </a:t>
            </a:r>
            <a:r>
              <a:rPr lang="pl-PL" dirty="0"/>
              <a:t>to the </a:t>
            </a:r>
            <a:r>
              <a:rPr lang="en-US" dirty="0"/>
              <a:t>Prometheus supercomputer</a:t>
            </a:r>
            <a:endParaRPr lang="pl-PL" dirty="0"/>
          </a:p>
          <a:p>
            <a:pPr marL="285750" indent="-285750">
              <a:buFont typeface="Arial" panose="020B0604020202020204" pitchFamily="34" charset="0"/>
              <a:buChar char="•"/>
            </a:pPr>
            <a:r>
              <a:rPr lang="en-US" b="1" dirty="0" err="1"/>
              <a:t>EurValve</a:t>
            </a:r>
            <a:r>
              <a:rPr lang="en-US" b="1" dirty="0"/>
              <a:t> Security</a:t>
            </a:r>
            <a:r>
              <a:rPr lang="en-US" dirty="0"/>
              <a:t> - </a:t>
            </a:r>
            <a:r>
              <a:rPr lang="pl-PL" dirty="0"/>
              <a:t> input data and results </a:t>
            </a:r>
            <a:r>
              <a:rPr lang="en-US" dirty="0"/>
              <a:t>accessible only to </a:t>
            </a:r>
            <a:r>
              <a:rPr lang="en-US" dirty="0" err="1"/>
              <a:t>EurValve</a:t>
            </a:r>
            <a:r>
              <a:rPr lang="en-US" dirty="0"/>
              <a:t> group members.</a:t>
            </a:r>
          </a:p>
          <a:p>
            <a:r>
              <a:rPr lang="en-US" dirty="0"/>
              <a:t/>
            </a:r>
            <a:br>
              <a:rPr lang="en-US" dirty="0"/>
            </a:br>
            <a:r>
              <a:rPr lang="en-US" b="1" dirty="0"/>
              <a:t>Typical use case</a:t>
            </a:r>
          </a:p>
          <a:p>
            <a:pPr marL="342900" indent="-342900">
              <a:buAutoNum type="arabicPeriod"/>
            </a:pPr>
            <a:r>
              <a:rPr lang="en-US" dirty="0"/>
              <a:t>Create new Patient clinical case</a:t>
            </a:r>
            <a:endParaRPr lang="pl-PL" dirty="0"/>
          </a:p>
          <a:p>
            <a:pPr marL="742950" lvl="1" indent="-285750">
              <a:buFont typeface="Arial" panose="020B0604020202020204" pitchFamily="34" charset="0"/>
              <a:buChar char="•"/>
            </a:pPr>
            <a:r>
              <a:rPr lang="en-US" dirty="0"/>
              <a:t>Automatically discover files connected with the Patient Case </a:t>
            </a:r>
            <a:r>
              <a:rPr lang="pl-PL" dirty="0"/>
              <a:t>ID</a:t>
            </a:r>
            <a:endParaRPr lang="en-US" dirty="0"/>
          </a:p>
          <a:p>
            <a:r>
              <a:rPr lang="en-US" dirty="0"/>
              <a:t>2. Run 0D Heart Model (with ROM) on Prometheus supercomputer</a:t>
            </a:r>
            <a:endParaRPr lang="pl-PL" dirty="0"/>
          </a:p>
          <a:p>
            <a:pPr marL="742950" lvl="1" indent="-285750">
              <a:buFont typeface="Arial" panose="020B0604020202020204" pitchFamily="34" charset="0"/>
              <a:buChar char="•"/>
            </a:pPr>
            <a:r>
              <a:rPr lang="pl-PL" dirty="0"/>
              <a:t>Alternatively, </a:t>
            </a:r>
            <a:r>
              <a:rPr lang="en-US" dirty="0"/>
              <a:t>run the blood flow CFD simulation (prepared by </a:t>
            </a:r>
            <a:r>
              <a:rPr lang="en-US" dirty="0" err="1"/>
              <a:t>Martijn</a:t>
            </a:r>
            <a:r>
              <a:rPr lang="en-US" dirty="0"/>
              <a:t>)</a:t>
            </a:r>
          </a:p>
          <a:p>
            <a:r>
              <a:rPr lang="en-US" dirty="0"/>
              <a:t>3. Monitor computation execution</a:t>
            </a:r>
          </a:p>
          <a:p>
            <a:r>
              <a:rPr lang="en-US" dirty="0"/>
              <a:t>4. Discover produced results and update clinical case progress</a:t>
            </a:r>
          </a:p>
          <a:p>
            <a:pPr marL="742950" lvl="1" indent="-285750">
              <a:buFont typeface="Arial" panose="020B0604020202020204" pitchFamily="34" charset="0"/>
              <a:buChar char="•"/>
            </a:pPr>
            <a:r>
              <a:rPr lang="en-US" dirty="0"/>
              <a:t>Computation result files are automatically accessible within the Portal </a:t>
            </a:r>
            <a:r>
              <a:rPr lang="pl-PL" dirty="0"/>
              <a:t>once </a:t>
            </a:r>
            <a:r>
              <a:rPr lang="en-US" dirty="0"/>
              <a:t>the computation</a:t>
            </a:r>
            <a:r>
              <a:rPr lang="pl-PL" dirty="0"/>
              <a:t> has concluded</a:t>
            </a:r>
            <a:r>
              <a:rPr lang="en-US" dirty="0"/>
              <a:t>.</a:t>
            </a:r>
          </a:p>
          <a:p>
            <a:r>
              <a:rPr lang="en-US" dirty="0"/>
              <a:t/>
            </a:r>
            <a:br>
              <a:rPr lang="en-US" dirty="0"/>
            </a:br>
            <a:endParaRPr lang="en-GB" sz="1400" b="0" strike="noStrike" spc="-1" dirty="0">
              <a:solidFill>
                <a:srgbClr val="000000"/>
              </a:solidFill>
              <a:uFill>
                <a:solidFill>
                  <a:srgbClr val="FFFFFF"/>
                </a:solidFill>
              </a:uFill>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err="1"/>
              <a:t>Example</a:t>
            </a:r>
            <a:r>
              <a:rPr lang="pl-PL" sz="3200" dirty="0"/>
              <a:t> of MEE </a:t>
            </a:r>
            <a:r>
              <a:rPr lang="pl-PL" sz="3200" dirty="0" err="1"/>
              <a:t>usage</a:t>
            </a:r>
            <a:r>
              <a:rPr lang="pl-PL" sz="3200" dirty="0"/>
              <a:t> (1/2)</a:t>
            </a:r>
            <a:endParaRPr lang="en-US" sz="3200" dirty="0"/>
          </a:p>
        </p:txBody>
      </p:sp>
    </p:spTree>
    <p:extLst>
      <p:ext uri="{BB962C8B-B14F-4D97-AF65-F5344CB8AC3E}">
        <p14:creationId xmlns:p14="http://schemas.microsoft.com/office/powerpoint/2010/main" xmlns="" val="26559642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err="1"/>
              <a:t>Example</a:t>
            </a:r>
            <a:r>
              <a:rPr lang="pl-PL" sz="3200" dirty="0"/>
              <a:t> of MEE </a:t>
            </a:r>
            <a:r>
              <a:rPr lang="pl-PL" sz="3200" dirty="0" err="1"/>
              <a:t>usage</a:t>
            </a:r>
            <a:r>
              <a:rPr lang="pl-PL" sz="3200" dirty="0"/>
              <a:t> </a:t>
            </a:r>
            <a:r>
              <a:rPr lang="pl-PL" sz="3200" dirty="0" smtClean="0"/>
              <a:t>(</a:t>
            </a:r>
            <a:r>
              <a:rPr lang="en-US" sz="3200" dirty="0" smtClean="0"/>
              <a:t>2</a:t>
            </a:r>
            <a:r>
              <a:rPr lang="pl-PL" sz="3200" dirty="0" smtClean="0"/>
              <a:t>/2)</a:t>
            </a:r>
            <a:endParaRPr lang="en-US" sz="3200" dirty="0"/>
          </a:p>
        </p:txBody>
      </p:sp>
      <p:pic>
        <p:nvPicPr>
          <p:cNvPr id="3" name="Obraz 2"/>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11560" y="1268760"/>
            <a:ext cx="8092390" cy="4866416"/>
          </a:xfrm>
          <a:prstGeom prst="rect">
            <a:avLst/>
          </a:prstGeom>
        </p:spPr>
      </p:pic>
    </p:spTree>
    <p:extLst>
      <p:ext uri="{BB962C8B-B14F-4D97-AF65-F5344CB8AC3E}">
        <p14:creationId xmlns:p14="http://schemas.microsoft.com/office/powerpoint/2010/main" xmlns="" val="2575301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3"/>
          <p:cNvSpPr txBox="1"/>
          <p:nvPr/>
        </p:nvSpPr>
        <p:spPr>
          <a:xfrm>
            <a:off x="5209442" y="3661768"/>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endParaRPr lang="en-US" dirty="0"/>
          </a:p>
        </p:txBody>
      </p:sp>
      <p:sp>
        <p:nvSpPr>
          <p:cNvPr id="35" name="Shape 298"/>
          <p:cNvSpPr txBox="1"/>
          <p:nvPr/>
        </p:nvSpPr>
        <p:spPr>
          <a:xfrm>
            <a:off x="4283968" y="4725144"/>
            <a:ext cx="3888432" cy="117714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buNone/>
            </a:pPr>
            <a:r>
              <a:rPr lang="en-US" dirty="0" err="1">
                <a:latin typeface="+mn-lt"/>
              </a:rPr>
              <a:t>IdP</a:t>
            </a:r>
            <a:r>
              <a:rPr lang="en-US" dirty="0">
                <a:latin typeface="+mn-lt"/>
              </a:rPr>
              <a:t> - Identity Provider</a:t>
            </a:r>
          </a:p>
          <a:p>
            <a:pPr lvl="0" rtl="0">
              <a:spcBef>
                <a:spcPts val="0"/>
              </a:spcBef>
              <a:buNone/>
            </a:pPr>
            <a:r>
              <a:rPr lang="en-US" dirty="0">
                <a:latin typeface="+mn-lt"/>
              </a:rPr>
              <a:t>PDP - Policy Decision Point</a:t>
            </a:r>
          </a:p>
          <a:p>
            <a:pPr lvl="0" rtl="0">
              <a:spcBef>
                <a:spcPts val="0"/>
              </a:spcBef>
              <a:buNone/>
            </a:pPr>
            <a:r>
              <a:rPr lang="pl-PL" dirty="0" smtClean="0">
                <a:latin typeface="+mn-lt"/>
              </a:rPr>
              <a:t>JWT – JSON Web </a:t>
            </a:r>
            <a:r>
              <a:rPr lang="pl-PL" dirty="0" err="1" smtClean="0">
                <a:latin typeface="+mn-lt"/>
              </a:rPr>
              <a:t>Token</a:t>
            </a:r>
            <a:endParaRPr lang="en-US" dirty="0">
              <a:latin typeface="+mn-lt"/>
            </a:endParaRPr>
          </a:p>
          <a:p>
            <a:pPr lvl="0" rtl="0">
              <a:spcBef>
                <a:spcPts val="0"/>
              </a:spcBef>
              <a:buNone/>
            </a:pPr>
            <a:r>
              <a:rPr lang="en-US" dirty="0">
                <a:latin typeface="+mn-lt"/>
              </a:rPr>
              <a:t>PEP - Policy Enforcement Point</a:t>
            </a:r>
          </a:p>
        </p:txBody>
      </p:sp>
      <p:sp>
        <p:nvSpPr>
          <p:cNvPr id="37" name="Shape 298"/>
          <p:cNvSpPr txBox="1"/>
          <p:nvPr/>
        </p:nvSpPr>
        <p:spPr>
          <a:xfrm>
            <a:off x="3995936" y="980728"/>
            <a:ext cx="5167713" cy="3456384"/>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marL="285750" lvl="0" indent="-285750" rtl="0">
              <a:spcBef>
                <a:spcPts val="0"/>
              </a:spcBef>
              <a:buFont typeface="Arial" panose="020B0604020202020204" pitchFamily="34" charset="0"/>
              <a:buChar char="•"/>
            </a:pPr>
            <a:r>
              <a:rPr lang="en-US" b="1" dirty="0">
                <a:latin typeface="+mn-lt"/>
              </a:rPr>
              <a:t>Step 1-2 (optional)</a:t>
            </a:r>
            <a:r>
              <a:rPr lang="en-US" dirty="0">
                <a:latin typeface="+mn-lt"/>
              </a:rPr>
              <a:t>: Users authenticate themselves with the selected identity provider (hosted by the project or </a:t>
            </a:r>
            <a:r>
              <a:rPr lang="pl-PL" dirty="0">
                <a:latin typeface="+mn-lt"/>
              </a:rPr>
              <a:t>an </a:t>
            </a:r>
            <a:r>
              <a:rPr lang="en-US" dirty="0">
                <a:latin typeface="+mn-lt"/>
              </a:rPr>
              <a:t>external trusted</a:t>
            </a:r>
            <a:r>
              <a:rPr lang="pl-PL" dirty="0">
                <a:latin typeface="+mn-lt"/>
              </a:rPr>
              <a:t> IdP</a:t>
            </a:r>
            <a:r>
              <a:rPr lang="en-US" dirty="0">
                <a:latin typeface="+mn-lt"/>
              </a:rPr>
              <a:t>) and obtain a secure token which can then be used to authenticate requests </a:t>
            </a:r>
            <a:r>
              <a:rPr lang="en-US" dirty="0" smtClean="0">
                <a:latin typeface="+mn-lt"/>
              </a:rPr>
              <a:t>in</a:t>
            </a:r>
            <a:r>
              <a:rPr lang="pl-PL" dirty="0" smtClean="0">
                <a:latin typeface="+mn-lt"/>
              </a:rPr>
              <a:t> </a:t>
            </a:r>
            <a:r>
              <a:rPr lang="pl-PL" dirty="0" err="1" smtClean="0">
                <a:latin typeface="+mn-lt"/>
              </a:rPr>
              <a:t>both</a:t>
            </a:r>
            <a:r>
              <a:rPr lang="pl-PL" dirty="0" smtClean="0">
                <a:latin typeface="+mn-lt"/>
              </a:rPr>
              <a:t> MEE and</a:t>
            </a:r>
            <a:r>
              <a:rPr lang="en-US" dirty="0" smtClean="0">
                <a:latin typeface="+mn-lt"/>
              </a:rPr>
              <a:t> </a:t>
            </a:r>
            <a:r>
              <a:rPr lang="en-US" dirty="0">
                <a:latin typeface="+mn-lt"/>
              </a:rPr>
              <a:t>DSS </a:t>
            </a:r>
          </a:p>
          <a:p>
            <a:pPr marL="285750" lvl="0" indent="-285750" rtl="0">
              <a:spcBef>
                <a:spcPts val="0"/>
              </a:spcBef>
              <a:buFont typeface="Arial" panose="020B0604020202020204" pitchFamily="34" charset="0"/>
              <a:buChar char="•"/>
            </a:pPr>
            <a:r>
              <a:rPr lang="en-US" b="1" dirty="0">
                <a:latin typeface="+mn-lt"/>
              </a:rPr>
              <a:t>Step 3-4</a:t>
            </a:r>
            <a:r>
              <a:rPr lang="en-US" dirty="0">
                <a:latin typeface="+mn-lt"/>
              </a:rPr>
              <a:t>: User requests JWT token from the Portal, based on </a:t>
            </a:r>
            <a:r>
              <a:rPr lang="en-US" dirty="0" err="1">
                <a:latin typeface="+mn-lt"/>
              </a:rPr>
              <a:t>IdP</a:t>
            </a:r>
            <a:r>
              <a:rPr lang="en-US" dirty="0">
                <a:latin typeface="+mn-lt"/>
              </a:rPr>
              <a:t> or local </a:t>
            </a:r>
            <a:r>
              <a:rPr lang="en-US" dirty="0" smtClean="0">
                <a:latin typeface="+mn-lt"/>
              </a:rPr>
              <a:t>authentication</a:t>
            </a:r>
            <a:endParaRPr lang="en-US" dirty="0">
              <a:latin typeface="+mn-lt"/>
            </a:endParaRPr>
          </a:p>
          <a:p>
            <a:pPr marL="285750" lvl="0" indent="-285750" rtl="0">
              <a:spcBef>
                <a:spcPts val="0"/>
              </a:spcBef>
              <a:buFont typeface="Arial" panose="020B0604020202020204" pitchFamily="34" charset="0"/>
              <a:buChar char="•"/>
            </a:pPr>
            <a:r>
              <a:rPr lang="en-US" b="1" dirty="0">
                <a:latin typeface="+mn-lt"/>
              </a:rPr>
              <a:t>Step 5</a:t>
            </a:r>
            <a:r>
              <a:rPr lang="en-US" dirty="0">
                <a:latin typeface="+mn-lt"/>
              </a:rPr>
              <a:t> – User </a:t>
            </a:r>
            <a:r>
              <a:rPr lang="pl-PL" dirty="0">
                <a:latin typeface="+mn-lt"/>
              </a:rPr>
              <a:t>sends a </a:t>
            </a:r>
            <a:r>
              <a:rPr lang="en-US" dirty="0">
                <a:latin typeface="+mn-lt"/>
              </a:rPr>
              <a:t>request to </a:t>
            </a:r>
            <a:r>
              <a:rPr lang="pl-PL" dirty="0">
                <a:latin typeface="+mn-lt"/>
              </a:rPr>
              <a:t>a </a:t>
            </a:r>
            <a:r>
              <a:rPr lang="en-US" dirty="0">
                <a:latin typeface="+mn-lt"/>
              </a:rPr>
              <a:t>service (token attached)</a:t>
            </a:r>
          </a:p>
          <a:p>
            <a:pPr marL="285750" lvl="0" indent="-285750" rtl="0">
              <a:spcBef>
                <a:spcPts val="0"/>
              </a:spcBef>
              <a:buFont typeface="Arial" panose="020B0604020202020204" pitchFamily="34" charset="0"/>
              <a:buChar char="•"/>
            </a:pPr>
            <a:r>
              <a:rPr lang="en-US" b="1" dirty="0">
                <a:latin typeface="+mn-lt"/>
              </a:rPr>
              <a:t>Step 6-7</a:t>
            </a:r>
            <a:r>
              <a:rPr lang="en-US" dirty="0">
                <a:latin typeface="+mn-lt"/>
              </a:rPr>
              <a:t> – Service PEP validates token and permissions against the PDP (authorization).</a:t>
            </a:r>
          </a:p>
          <a:p>
            <a:pPr marL="285750" lvl="0" indent="-285750" rtl="0">
              <a:spcBef>
                <a:spcPts val="0"/>
              </a:spcBef>
              <a:buFont typeface="Arial" panose="020B0604020202020204" pitchFamily="34" charset="0"/>
              <a:buChar char="•"/>
            </a:pPr>
            <a:r>
              <a:rPr lang="en-US" b="1" dirty="0">
                <a:latin typeface="+mn-lt"/>
              </a:rPr>
              <a:t>Step 8</a:t>
            </a:r>
            <a:r>
              <a:rPr lang="en-US" dirty="0">
                <a:latin typeface="+mn-lt"/>
              </a:rPr>
              <a:t> – service replies with data or error (access denied)</a:t>
            </a:r>
          </a:p>
          <a:p>
            <a:pPr marL="285750" lvl="0" indent="-285750" rtl="0">
              <a:spcBef>
                <a:spcPts val="0"/>
              </a:spcBef>
              <a:buFont typeface="Arial" panose="020B0604020202020204" pitchFamily="34" charset="0"/>
              <a:buChar char="•"/>
            </a:pPr>
            <a:endParaRPr lang="en-US" dirty="0">
              <a:latin typeface="+mn-lt"/>
            </a:endParaRPr>
          </a:p>
          <a:p>
            <a:pPr lvl="0" rtl="0">
              <a:spcBef>
                <a:spcPts val="0"/>
              </a:spcBef>
            </a:pPr>
            <a:r>
              <a:rPr lang="en-US" dirty="0">
                <a:latin typeface="+mn-lt"/>
              </a:rPr>
              <a:t>Optional interaction by the service owner:</a:t>
            </a:r>
          </a:p>
          <a:p>
            <a:pPr marL="285750" lvl="0" indent="-285750">
              <a:buFont typeface="Arial" panose="020B0604020202020204" pitchFamily="34" charset="0"/>
              <a:buChar char="•"/>
            </a:pPr>
            <a:r>
              <a:rPr lang="en-US" b="1" dirty="0">
                <a:latin typeface="+mn-lt"/>
              </a:rPr>
              <a:t>Step A-B </a:t>
            </a:r>
            <a:r>
              <a:rPr lang="en-US" dirty="0">
                <a:latin typeface="+mn-lt"/>
              </a:rPr>
              <a:t>– Service Owner may modify policies</a:t>
            </a:r>
            <a:r>
              <a:rPr lang="pl-PL" dirty="0">
                <a:latin typeface="+mn-lt"/>
              </a:rPr>
              <a:t> for</a:t>
            </a:r>
            <a:r>
              <a:rPr lang="en-US" dirty="0">
                <a:latin typeface="+mn-lt"/>
              </a:rPr>
              <a:t> the PDP via</a:t>
            </a:r>
            <a:r>
              <a:rPr lang="pl-PL" dirty="0">
                <a:latin typeface="+mn-lt"/>
              </a:rPr>
              <a:t>:</a:t>
            </a:r>
          </a:p>
          <a:p>
            <a:pPr marL="742950" lvl="1" indent="-285750">
              <a:buFont typeface="Arial" panose="020B0604020202020204" pitchFamily="34" charset="0"/>
              <a:buChar char="•"/>
            </a:pPr>
            <a:r>
              <a:rPr lang="en-US" dirty="0">
                <a:latin typeface="+mn-lt"/>
              </a:rPr>
              <a:t>the Portal GUI</a:t>
            </a:r>
            <a:r>
              <a:rPr lang="pl-PL" dirty="0">
                <a:latin typeface="+mn-lt"/>
              </a:rPr>
              <a:t>: </a:t>
            </a:r>
            <a:r>
              <a:rPr lang="pl-PL" b="1" dirty="0" err="1">
                <a:latin typeface="+mn-lt"/>
              </a:rPr>
              <a:t>global</a:t>
            </a:r>
            <a:r>
              <a:rPr lang="pl-PL" dirty="0">
                <a:latin typeface="+mn-lt"/>
              </a:rPr>
              <a:t> and </a:t>
            </a:r>
            <a:r>
              <a:rPr lang="pl-PL" b="1" dirty="0" err="1">
                <a:latin typeface="+mn-lt"/>
              </a:rPr>
              <a:t>local</a:t>
            </a:r>
            <a:r>
              <a:rPr lang="pl-PL" dirty="0">
                <a:latin typeface="+mn-lt"/>
              </a:rPr>
              <a:t> </a:t>
            </a:r>
          </a:p>
          <a:p>
            <a:pPr marL="742950" lvl="1" indent="-285750">
              <a:buFont typeface="Arial" panose="020B0604020202020204" pitchFamily="34" charset="0"/>
              <a:buChar char="•"/>
            </a:pPr>
            <a:r>
              <a:rPr lang="en-US" dirty="0">
                <a:latin typeface="+mn-lt"/>
              </a:rPr>
              <a:t>API</a:t>
            </a:r>
            <a:r>
              <a:rPr lang="pl-PL" dirty="0">
                <a:latin typeface="+mn-lt"/>
              </a:rPr>
              <a:t> (</a:t>
            </a:r>
            <a:r>
              <a:rPr lang="pl-PL" dirty="0" err="1">
                <a:latin typeface="+mn-lt"/>
              </a:rPr>
              <a:t>e.g</a:t>
            </a:r>
            <a:r>
              <a:rPr lang="pl-PL" dirty="0">
                <a:latin typeface="+mn-lt"/>
              </a:rPr>
              <a:t>. from the Service): </a:t>
            </a:r>
            <a:r>
              <a:rPr lang="pl-PL" b="1" dirty="0" err="1">
                <a:latin typeface="+mn-lt"/>
              </a:rPr>
              <a:t>local</a:t>
            </a:r>
            <a:r>
              <a:rPr lang="pl-PL" b="1" dirty="0">
                <a:latin typeface="+mn-lt"/>
              </a:rPr>
              <a:t> </a:t>
            </a:r>
            <a:r>
              <a:rPr lang="pl-PL" b="1" dirty="0" err="1">
                <a:latin typeface="+mn-lt"/>
              </a:rPr>
              <a:t>only</a:t>
            </a:r>
            <a:endParaRPr lang="pl-PL" b="1" dirty="0">
              <a:latin typeface="+mn-lt"/>
            </a:endParaRPr>
          </a:p>
          <a:p>
            <a:pPr marL="742950" lvl="1" indent="-285750">
              <a:buFont typeface="Arial" panose="020B0604020202020204" pitchFamily="34" charset="0"/>
              <a:buChar char="•"/>
            </a:pPr>
            <a:endParaRPr lang="en-US" dirty="0">
              <a:latin typeface="+mn-lt"/>
            </a:endParaRPr>
          </a:p>
          <a:p>
            <a:pPr lvl="0" rtl="0">
              <a:spcBef>
                <a:spcPts val="0"/>
              </a:spcBef>
              <a:buNone/>
            </a:pPr>
            <a:endParaRPr lang="pl-PL" dirty="0">
              <a:latin typeface="+mn-lt"/>
            </a:endParaRPr>
          </a:p>
          <a:p>
            <a:pPr lvl="0" rtl="0">
              <a:spcBef>
                <a:spcPts val="0"/>
              </a:spcBef>
              <a:buNone/>
            </a:pPr>
            <a:endParaRPr lang="en-US" dirty="0">
              <a:latin typeface="+mn-lt"/>
            </a:endParaRPr>
          </a:p>
          <a:p>
            <a:pPr lvl="0" rtl="0">
              <a:spcBef>
                <a:spcPts val="0"/>
              </a:spcBef>
              <a:buNone/>
            </a:pPr>
            <a:endParaRPr lang="en-US" dirty="0">
              <a:latin typeface="+mn-lt"/>
            </a:endParaRPr>
          </a:p>
          <a:p>
            <a:pPr lvl="0" rtl="0">
              <a:spcBef>
                <a:spcPts val="0"/>
              </a:spcBef>
              <a:buNone/>
            </a:pPr>
            <a:endParaRPr lang="en-US" dirty="0">
              <a:latin typeface="+mn-lt"/>
            </a:endParaRPr>
          </a:p>
        </p:txBody>
      </p:sp>
      <p:pic>
        <p:nvPicPr>
          <p:cNvPr id="3" name="Obraz 2"/>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5536" y="1083546"/>
            <a:ext cx="3253922" cy="5096090"/>
          </a:xfrm>
          <a:prstGeom prst="rect">
            <a:avLst/>
          </a:prstGeom>
        </p:spPr>
      </p:pic>
      <p:sp>
        <p:nvSpPr>
          <p:cNvPr id="8"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Integrated Security Framework</a:t>
            </a:r>
          </a:p>
        </p:txBody>
      </p:sp>
    </p:spTree>
    <p:extLst>
      <p:ext uri="{BB962C8B-B14F-4D97-AF65-F5344CB8AC3E}">
        <p14:creationId xmlns:p14="http://schemas.microsoft.com/office/powerpoint/2010/main" xmlns="" val="2356458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85852" y="0"/>
            <a:ext cx="6669111" cy="1143000"/>
          </a:xfrm>
        </p:spPr>
        <p:txBody>
          <a:bodyPr>
            <a:normAutofit/>
          </a:bodyPr>
          <a:lstStyle/>
          <a:p>
            <a:r>
              <a:rPr lang="en-US" sz="3200" dirty="0" smtClean="0"/>
              <a:t>Fourfold purpose of this presentation </a:t>
            </a:r>
            <a:endParaRPr lang="en-US" sz="3200" dirty="0"/>
          </a:p>
        </p:txBody>
      </p:sp>
      <p:sp>
        <p:nvSpPr>
          <p:cNvPr id="3" name="Symbol zastępczy zawartości 2"/>
          <p:cNvSpPr>
            <a:spLocks noGrp="1"/>
          </p:cNvSpPr>
          <p:nvPr>
            <p:ph idx="1"/>
          </p:nvPr>
        </p:nvSpPr>
        <p:spPr/>
        <p:txBody>
          <a:bodyPr>
            <a:noAutofit/>
          </a:bodyPr>
          <a:lstStyle/>
          <a:p>
            <a:pPr marL="457200" indent="-457200">
              <a:spcBef>
                <a:spcPts val="0"/>
              </a:spcBef>
              <a:spcAft>
                <a:spcPts val="0"/>
              </a:spcAft>
              <a:buFont typeface="+mj-lt"/>
              <a:buAutoNum type="arabicPeriod"/>
            </a:pPr>
            <a:r>
              <a:rPr lang="en-US" sz="2400" dirty="0" smtClean="0"/>
              <a:t>Presentation of the work progress in WP2</a:t>
            </a:r>
          </a:p>
          <a:p>
            <a:pPr marL="457200" indent="-457200">
              <a:spcBef>
                <a:spcPts val="0"/>
              </a:spcBef>
              <a:spcAft>
                <a:spcPts val="0"/>
              </a:spcAft>
              <a:buFont typeface="+mj-lt"/>
              <a:buAutoNum type="arabicPeriod"/>
            </a:pPr>
            <a:r>
              <a:rPr lang="en-US" sz="2400" dirty="0" smtClean="0"/>
              <a:t>Presentation of the current status of the Model Execution Environment and show how it may be used by the </a:t>
            </a:r>
            <a:r>
              <a:rPr lang="en-US" sz="2400" dirty="0" err="1" smtClean="0"/>
              <a:t>EurValve</a:t>
            </a:r>
            <a:r>
              <a:rPr lang="en-US" sz="2400" smtClean="0"/>
              <a:t> partners</a:t>
            </a:r>
            <a:endParaRPr lang="en-US" sz="2400" dirty="0" smtClean="0"/>
          </a:p>
          <a:p>
            <a:pPr marL="457200" indent="-457200">
              <a:spcBef>
                <a:spcPts val="0"/>
              </a:spcBef>
              <a:spcAft>
                <a:spcPts val="0"/>
              </a:spcAft>
              <a:buFont typeface="+mj-lt"/>
              <a:buAutoNum type="arabicPeriod"/>
            </a:pPr>
            <a:r>
              <a:rPr lang="en-US" sz="2400" dirty="0" smtClean="0"/>
              <a:t>Presentation of possible contribution to the review demos</a:t>
            </a:r>
          </a:p>
          <a:p>
            <a:pPr marL="457200" indent="-457200">
              <a:spcBef>
                <a:spcPts val="0"/>
              </a:spcBef>
              <a:spcAft>
                <a:spcPts val="0"/>
              </a:spcAft>
              <a:buFont typeface="+mj-lt"/>
              <a:buAutoNum type="arabicPeriod"/>
            </a:pPr>
            <a:r>
              <a:rPr lang="en-US" sz="2400" dirty="0" smtClean="0"/>
              <a:t>Outline of the deliverable D2.4 which should present:</a:t>
            </a:r>
          </a:p>
          <a:p>
            <a:pPr marL="857250" lvl="1" indent="-457200">
              <a:spcBef>
                <a:spcPts val="0"/>
              </a:spcBef>
              <a:spcAft>
                <a:spcPts val="0"/>
              </a:spcAft>
            </a:pPr>
            <a:r>
              <a:rPr lang="en-US" sz="2000" dirty="0" smtClean="0"/>
              <a:t>The </a:t>
            </a:r>
            <a:r>
              <a:rPr lang="en-US" sz="2000" dirty="0"/>
              <a:t>first version of the infrastructure platform will be implemented, deployed and made operational. </a:t>
            </a:r>
          </a:p>
          <a:p>
            <a:pPr marL="857250" lvl="1" indent="-457200">
              <a:spcBef>
                <a:spcPts val="0"/>
              </a:spcBef>
              <a:spcAft>
                <a:spcPts val="0"/>
              </a:spcAft>
            </a:pPr>
            <a:r>
              <a:rPr lang="pl-PL" sz="2000" dirty="0"/>
              <a:t>F</a:t>
            </a:r>
            <a:r>
              <a:rPr lang="en-US" sz="2000" dirty="0" err="1"/>
              <a:t>unctionality</a:t>
            </a:r>
            <a:r>
              <a:rPr lang="en-US" sz="2000" dirty="0"/>
              <a:t>, although limited, will support the selected pilot components and models of the DSS. </a:t>
            </a:r>
          </a:p>
          <a:p>
            <a:pPr marL="857250" lvl="1" indent="-457200">
              <a:spcBef>
                <a:spcPts val="0"/>
              </a:spcBef>
              <a:spcAft>
                <a:spcPts val="0"/>
              </a:spcAft>
            </a:pPr>
            <a:r>
              <a:rPr lang="en-US" sz="2000" dirty="0"/>
              <a:t>The infrastructure will be supported by operation and development teams that will ensure availability and gather feedback from the deployed DSS components.</a:t>
            </a:r>
            <a:endParaRPr lang="en-US" sz="2000" dirty="0">
              <a:latin typeface="+mj-lt"/>
              <a:ea typeface="Times New Roman"/>
            </a:endParaRPr>
          </a:p>
          <a:p>
            <a:pPr marL="457200" indent="-457200" algn="just">
              <a:spcBef>
                <a:spcPts val="0"/>
              </a:spcBef>
              <a:spcAft>
                <a:spcPts val="0"/>
              </a:spcAft>
              <a:buNone/>
            </a:pPr>
            <a:endParaRPr lang="pl-PL" sz="2000" dirty="0">
              <a:latin typeface="+mj-lt"/>
              <a:ea typeface="Times New Roman"/>
            </a:endParaRPr>
          </a:p>
        </p:txBody>
      </p:sp>
    </p:spTree>
    <p:extLst>
      <p:ext uri="{BB962C8B-B14F-4D97-AF65-F5344CB8AC3E}">
        <p14:creationId xmlns:p14="http://schemas.microsoft.com/office/powerpoint/2010/main" xmlns="" val="42687522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Shape 293"/>
          <p:cNvSpPr txBox="1"/>
          <p:nvPr/>
        </p:nvSpPr>
        <p:spPr>
          <a:xfrm>
            <a:off x="5209442" y="3661768"/>
            <a:ext cx="4248300" cy="495599"/>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algn="l">
              <a:spcBef>
                <a:spcPts val="0"/>
              </a:spcBef>
              <a:buNone/>
            </a:pPr>
            <a:endParaRPr lang="en-US" dirty="0"/>
          </a:p>
        </p:txBody>
      </p:sp>
      <p:sp>
        <p:nvSpPr>
          <p:cNvPr id="37" name="Shape 298"/>
          <p:cNvSpPr txBox="1"/>
          <p:nvPr/>
        </p:nvSpPr>
        <p:spPr>
          <a:xfrm>
            <a:off x="3995936" y="1412776"/>
            <a:ext cx="5167713" cy="4464495"/>
          </a:xfrm>
          <a:prstGeom prst="rect">
            <a:avLst/>
          </a:prstGeom>
          <a:noFill/>
          <a:ln>
            <a:noFill/>
          </a:ln>
        </p:spPr>
        <p:txBody>
          <a:bodyPr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a:lstStyle>
          <a:p>
            <a:pPr lvl="0" rtl="0">
              <a:spcBef>
                <a:spcPts val="0"/>
              </a:spcBef>
            </a:pPr>
            <a:r>
              <a:rPr lang="en-US" b="1" dirty="0">
                <a:latin typeface="+mn-lt"/>
              </a:rPr>
              <a:t>To secure </a:t>
            </a:r>
            <a:r>
              <a:rPr lang="pl-PL" b="1" dirty="0">
                <a:latin typeface="+mn-lt"/>
              </a:rPr>
              <a:t>a </a:t>
            </a:r>
            <a:r>
              <a:rPr lang="en-US" b="1" dirty="0">
                <a:latin typeface="+mn-lt"/>
              </a:rPr>
              <a:t>service its owner </a:t>
            </a:r>
            <a:r>
              <a:rPr lang="pl-PL" b="1" dirty="0">
                <a:latin typeface="+mn-lt"/>
              </a:rPr>
              <a:t>first </a:t>
            </a:r>
            <a:r>
              <a:rPr lang="en-US" b="1" dirty="0">
                <a:latin typeface="+mn-lt"/>
              </a:rPr>
              <a:t>needs to register it in the Portal/PDP.</a:t>
            </a:r>
          </a:p>
          <a:p>
            <a:pPr lvl="0" rtl="0">
              <a:spcBef>
                <a:spcPts val="0"/>
              </a:spcBef>
            </a:pPr>
            <a:endParaRPr lang="en-US" b="1" dirty="0">
              <a:latin typeface="+mn-lt"/>
            </a:endParaRPr>
          </a:p>
          <a:p>
            <a:pPr marL="285750" lvl="0" indent="-285750" rtl="0">
              <a:spcBef>
                <a:spcPts val="0"/>
              </a:spcBef>
              <a:buFont typeface="Arial" panose="020B0604020202020204" pitchFamily="34" charset="0"/>
              <a:buChar char="•"/>
            </a:pPr>
            <a:r>
              <a:rPr lang="en-US" b="1" dirty="0">
                <a:latin typeface="+mn-lt"/>
              </a:rPr>
              <a:t>Step 1-2</a:t>
            </a:r>
            <a:r>
              <a:rPr lang="en-US" dirty="0">
                <a:latin typeface="+mn-lt"/>
              </a:rPr>
              <a:t>: Service </a:t>
            </a:r>
            <a:r>
              <a:rPr lang="en-US" dirty="0" smtClean="0">
                <a:latin typeface="+mn-lt"/>
              </a:rPr>
              <a:t>Owner </a:t>
            </a:r>
            <a:r>
              <a:rPr lang="en-US" dirty="0">
                <a:latin typeface="+mn-lt"/>
              </a:rPr>
              <a:t>logs into the Portal</a:t>
            </a:r>
            <a:r>
              <a:rPr lang="pl-PL" dirty="0">
                <a:latin typeface="+mn-lt"/>
              </a:rPr>
              <a:t>,</a:t>
            </a:r>
            <a:r>
              <a:rPr lang="en-US" dirty="0">
                <a:latin typeface="+mn-lt"/>
              </a:rPr>
              <a:t> create</a:t>
            </a:r>
            <a:r>
              <a:rPr lang="pl-PL" dirty="0">
                <a:latin typeface="+mn-lt"/>
              </a:rPr>
              <a:t>s the </a:t>
            </a:r>
            <a:r>
              <a:rPr lang="en-US" dirty="0">
                <a:latin typeface="+mn-lt"/>
              </a:rPr>
              <a:t>Service and </a:t>
            </a:r>
            <a:r>
              <a:rPr lang="pl-PL" dirty="0">
                <a:latin typeface="+mn-lt"/>
              </a:rPr>
              <a:t>a </a:t>
            </a:r>
            <a:r>
              <a:rPr lang="en-US" dirty="0">
                <a:latin typeface="+mn-lt"/>
              </a:rPr>
              <a:t>set of Global Policies</a:t>
            </a:r>
            <a:r>
              <a:rPr lang="pl-PL" dirty="0">
                <a:latin typeface="+mn-lt"/>
              </a:rPr>
              <a:t>,</a:t>
            </a:r>
            <a:r>
              <a:rPr lang="en-US" dirty="0">
                <a:latin typeface="+mn-lt"/>
              </a:rPr>
              <a:t> and </a:t>
            </a:r>
            <a:r>
              <a:rPr lang="pl-PL" dirty="0">
                <a:latin typeface="+mn-lt"/>
              </a:rPr>
              <a:t>obtains a </a:t>
            </a:r>
            <a:r>
              <a:rPr lang="en-US" dirty="0">
                <a:latin typeface="+mn-lt"/>
              </a:rPr>
              <a:t>Service Token</a:t>
            </a:r>
          </a:p>
          <a:p>
            <a:pPr marL="285750" lvl="0" indent="-285750" rtl="0">
              <a:spcBef>
                <a:spcPts val="0"/>
              </a:spcBef>
              <a:buFont typeface="Arial" panose="020B0604020202020204" pitchFamily="34" charset="0"/>
              <a:buChar char="•"/>
            </a:pPr>
            <a:r>
              <a:rPr lang="en-US" b="1" dirty="0">
                <a:latin typeface="+mn-lt"/>
              </a:rPr>
              <a:t>Step 3</a:t>
            </a:r>
            <a:r>
              <a:rPr lang="en-US" dirty="0">
                <a:latin typeface="+mn-lt"/>
              </a:rPr>
              <a:t>: Service Owner configures </a:t>
            </a:r>
            <a:r>
              <a:rPr lang="pl-PL" dirty="0">
                <a:latin typeface="+mn-lt"/>
              </a:rPr>
              <a:t>the</a:t>
            </a:r>
            <a:r>
              <a:rPr lang="en-US" dirty="0">
                <a:latin typeface="+mn-lt"/>
              </a:rPr>
              <a:t> Service PEP to interact with the PDP (incl. setting the service token).</a:t>
            </a:r>
          </a:p>
          <a:p>
            <a:pPr marL="285750" lvl="0" indent="-285750" rtl="0">
              <a:spcBef>
                <a:spcPts val="0"/>
              </a:spcBef>
              <a:buFont typeface="Arial" panose="020B0604020202020204" pitchFamily="34" charset="0"/>
              <a:buChar char="•"/>
            </a:pPr>
            <a:endParaRPr lang="en-US" dirty="0">
              <a:latin typeface="+mn-lt"/>
            </a:endParaRPr>
          </a:p>
          <a:p>
            <a:pPr lvl="0" rtl="0">
              <a:spcBef>
                <a:spcPts val="0"/>
              </a:spcBef>
            </a:pPr>
            <a:r>
              <a:rPr lang="pl-PL" dirty="0">
                <a:latin typeface="+mn-lt"/>
              </a:rPr>
              <a:t>A s</a:t>
            </a:r>
            <a:r>
              <a:rPr lang="en-US" dirty="0" err="1">
                <a:latin typeface="+mn-lt"/>
              </a:rPr>
              <a:t>tandard</a:t>
            </a:r>
            <a:r>
              <a:rPr lang="en-US" dirty="0">
                <a:latin typeface="+mn-lt"/>
              </a:rPr>
              <a:t> PEP for Web-based Services is provided by </a:t>
            </a:r>
            <a:r>
              <a:rPr lang="en-US" dirty="0" smtClean="0">
                <a:latin typeface="+mn-lt"/>
              </a:rPr>
              <a:t>the DICE </a:t>
            </a:r>
            <a:r>
              <a:rPr lang="pl-PL" dirty="0">
                <a:latin typeface="+mn-lt"/>
              </a:rPr>
              <a:t>t</a:t>
            </a:r>
            <a:r>
              <a:rPr lang="en-US" dirty="0" err="1">
                <a:latin typeface="+mn-lt"/>
              </a:rPr>
              <a:t>eam</a:t>
            </a:r>
            <a:r>
              <a:rPr lang="en-US" dirty="0">
                <a:latin typeface="+mn-lt"/>
              </a:rPr>
              <a:t>. </a:t>
            </a:r>
            <a:endParaRPr lang="en-US" dirty="0" smtClean="0">
              <a:latin typeface="+mn-lt"/>
            </a:endParaRPr>
          </a:p>
          <a:p>
            <a:pPr lvl="0" rtl="0">
              <a:spcBef>
                <a:spcPts val="0"/>
              </a:spcBef>
            </a:pPr>
            <a:r>
              <a:rPr lang="en-US" dirty="0" smtClean="0">
                <a:latin typeface="+mn-lt"/>
              </a:rPr>
              <a:t>Custom </a:t>
            </a:r>
            <a:r>
              <a:rPr lang="en-US" dirty="0">
                <a:latin typeface="+mn-lt"/>
              </a:rPr>
              <a:t>PEP</a:t>
            </a:r>
            <a:r>
              <a:rPr lang="pl-PL" dirty="0">
                <a:latin typeface="+mn-lt"/>
              </a:rPr>
              <a:t>s</a:t>
            </a:r>
            <a:r>
              <a:rPr lang="en-US" dirty="0">
                <a:latin typeface="+mn-lt"/>
              </a:rPr>
              <a:t> may be developed using </a:t>
            </a:r>
            <a:r>
              <a:rPr lang="pl-PL" dirty="0">
                <a:latin typeface="+mn-lt"/>
              </a:rPr>
              <a:t>the </a:t>
            </a:r>
            <a:r>
              <a:rPr lang="en-US" dirty="0">
                <a:latin typeface="+mn-lt"/>
              </a:rPr>
              <a:t>provided API.</a:t>
            </a:r>
          </a:p>
          <a:p>
            <a:pPr lvl="0" rtl="0">
              <a:spcBef>
                <a:spcPts val="0"/>
              </a:spcBef>
            </a:pPr>
            <a:endParaRPr lang="en-US" dirty="0">
              <a:latin typeface="+mn-lt"/>
            </a:endParaRPr>
          </a:p>
          <a:p>
            <a:pPr lvl="0" rtl="0">
              <a:spcBef>
                <a:spcPts val="0"/>
              </a:spcBef>
            </a:pPr>
            <a:endParaRPr lang="en-US" dirty="0">
              <a:latin typeface="+mn-lt"/>
            </a:endParaRPr>
          </a:p>
          <a:p>
            <a:pPr lvl="0" rtl="0">
              <a:spcBef>
                <a:spcPts val="0"/>
              </a:spcBef>
            </a:pPr>
            <a:r>
              <a:rPr lang="en-US" dirty="0">
                <a:latin typeface="+mn-lt"/>
              </a:rPr>
              <a:t>The Service may use its token to:</a:t>
            </a:r>
          </a:p>
          <a:p>
            <a:pPr marL="285750" lvl="0" indent="-285750" rtl="0">
              <a:spcBef>
                <a:spcPts val="0"/>
              </a:spcBef>
              <a:buFont typeface="Arial" panose="020B0604020202020204" pitchFamily="34" charset="0"/>
              <a:buChar char="•"/>
            </a:pPr>
            <a:r>
              <a:rPr lang="pl-PL" dirty="0">
                <a:latin typeface="+mn-lt"/>
              </a:rPr>
              <a:t>q</a:t>
            </a:r>
            <a:r>
              <a:rPr lang="en-US" dirty="0" err="1">
                <a:latin typeface="+mn-lt"/>
              </a:rPr>
              <a:t>uery</a:t>
            </a:r>
            <a:r>
              <a:rPr lang="en-US" dirty="0">
                <a:latin typeface="+mn-lt"/>
              </a:rPr>
              <a:t> the PDP for user access </a:t>
            </a:r>
          </a:p>
          <a:p>
            <a:pPr marL="285750" lvl="0" indent="-285750" rtl="0">
              <a:spcBef>
                <a:spcPts val="0"/>
              </a:spcBef>
              <a:buFont typeface="Arial" panose="020B0604020202020204" pitchFamily="34" charset="0"/>
              <a:buChar char="•"/>
            </a:pPr>
            <a:r>
              <a:rPr lang="pl-PL" dirty="0">
                <a:latin typeface="+mn-lt"/>
              </a:rPr>
              <a:t>m</a:t>
            </a:r>
            <a:r>
              <a:rPr lang="en-US" dirty="0" err="1">
                <a:latin typeface="+mn-lt"/>
              </a:rPr>
              <a:t>odify</a:t>
            </a:r>
            <a:r>
              <a:rPr lang="en-US" dirty="0">
                <a:latin typeface="+mn-lt"/>
              </a:rPr>
              <a:t> Local Policies for fine</a:t>
            </a:r>
            <a:r>
              <a:rPr lang="pl-PL" dirty="0">
                <a:latin typeface="+mn-lt"/>
              </a:rPr>
              <a:t>-</a:t>
            </a:r>
            <a:r>
              <a:rPr lang="en-US" dirty="0">
                <a:latin typeface="+mn-lt"/>
              </a:rPr>
              <a:t>grain</a:t>
            </a:r>
            <a:r>
              <a:rPr lang="pl-PL" dirty="0">
                <a:latin typeface="+mn-lt"/>
              </a:rPr>
              <a:t>ed</a:t>
            </a:r>
            <a:r>
              <a:rPr lang="en-US" dirty="0">
                <a:latin typeface="+mn-lt"/>
              </a:rPr>
              <a:t> access to the Service</a:t>
            </a:r>
          </a:p>
          <a:p>
            <a:pPr marL="285750" lvl="0" indent="-285750" rtl="0">
              <a:spcBef>
                <a:spcPts val="0"/>
              </a:spcBef>
              <a:buFont typeface="Arial" panose="020B0604020202020204" pitchFamily="34" charset="0"/>
              <a:buChar char="•"/>
            </a:pPr>
            <a:endParaRPr lang="en-US" dirty="0">
              <a:latin typeface="+mn-lt"/>
            </a:endParaRPr>
          </a:p>
          <a:p>
            <a:pPr lvl="0" rtl="0">
              <a:spcBef>
                <a:spcPts val="0"/>
              </a:spcBef>
              <a:buNone/>
            </a:pPr>
            <a:endParaRPr lang="en-US" dirty="0">
              <a:latin typeface="+mn-lt"/>
            </a:endParaRPr>
          </a:p>
        </p:txBody>
      </p:sp>
      <p:pic>
        <p:nvPicPr>
          <p:cNvPr id="2" name="Obraz 1"/>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55576" y="1360670"/>
            <a:ext cx="2559964" cy="4762344"/>
          </a:xfrm>
          <a:prstGeom prst="rect">
            <a:avLst/>
          </a:prstGeom>
        </p:spPr>
      </p:pic>
      <p:sp>
        <p:nvSpPr>
          <p:cNvPr id="8"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err="1" smtClean="0"/>
              <a:t>Registration</a:t>
            </a:r>
            <a:r>
              <a:rPr lang="pl-PL" sz="3200" dirty="0" smtClean="0"/>
              <a:t> of a </a:t>
            </a:r>
            <a:r>
              <a:rPr lang="pl-PL" sz="3200" dirty="0"/>
              <a:t>n</a:t>
            </a:r>
            <a:r>
              <a:rPr lang="en-US" sz="3200" dirty="0" err="1" smtClean="0"/>
              <a:t>ew</a:t>
            </a:r>
            <a:r>
              <a:rPr lang="en-US" sz="3200" dirty="0" smtClean="0"/>
              <a:t> </a:t>
            </a:r>
            <a:r>
              <a:rPr lang="pl-PL" sz="3200" dirty="0"/>
              <a:t>s</a:t>
            </a:r>
            <a:r>
              <a:rPr lang="en-US" sz="3200" dirty="0" err="1" smtClean="0"/>
              <a:t>ervice</a:t>
            </a:r>
            <a:endParaRPr lang="en-US" sz="3200" dirty="0"/>
          </a:p>
        </p:txBody>
      </p:sp>
    </p:spTree>
    <p:extLst>
      <p:ext uri="{BB962C8B-B14F-4D97-AF65-F5344CB8AC3E}">
        <p14:creationId xmlns:p14="http://schemas.microsoft.com/office/powerpoint/2010/main" xmlns="" val="10597771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pl-PL" sz="3200" dirty="0" err="1"/>
              <a:t>Encryption</a:t>
            </a:r>
            <a:r>
              <a:rPr lang="en-US" sz="3200" dirty="0"/>
              <a:t> </a:t>
            </a:r>
            <a:r>
              <a:rPr lang="pl-PL" sz="3200" dirty="0" smtClean="0"/>
              <a:t>p</a:t>
            </a:r>
            <a:r>
              <a:rPr lang="en-US" sz="3200" dirty="0" err="1" smtClean="0"/>
              <a:t>erformance</a:t>
            </a:r>
            <a:r>
              <a:rPr lang="en-US" sz="3200" dirty="0" smtClean="0"/>
              <a:t> </a:t>
            </a:r>
            <a:r>
              <a:rPr lang="en-US" sz="3200" dirty="0"/>
              <a:t>(</a:t>
            </a:r>
            <a:r>
              <a:rPr lang="pl-PL" sz="3200" dirty="0"/>
              <a:t>1</a:t>
            </a:r>
            <a:r>
              <a:rPr lang="en-US" sz="3200" dirty="0"/>
              <a:t>/2)</a:t>
            </a:r>
          </a:p>
        </p:txBody>
      </p:sp>
      <p:sp>
        <p:nvSpPr>
          <p:cNvPr id="3" name="Symbol zastępczy zawartości 2"/>
          <p:cNvSpPr>
            <a:spLocks noGrp="1"/>
          </p:cNvSpPr>
          <p:nvPr>
            <p:ph idx="1"/>
          </p:nvPr>
        </p:nvSpPr>
        <p:spPr/>
        <p:txBody>
          <a:bodyPr>
            <a:normAutofit fontScale="92500"/>
          </a:bodyPr>
          <a:lstStyle/>
          <a:p>
            <a:r>
              <a:rPr lang="pl-PL" sz="2400" dirty="0"/>
              <a:t>The benchmark evaluates the overhead of </a:t>
            </a:r>
            <a:r>
              <a:rPr lang="pl-PL" sz="2400" dirty="0" smtClean="0"/>
              <a:t>AES</a:t>
            </a:r>
            <a:r>
              <a:rPr lang="en-US" sz="2400" dirty="0" smtClean="0"/>
              <a:t> (Advanced </a:t>
            </a:r>
            <a:r>
              <a:rPr lang="en-US" sz="2400" dirty="0" err="1" smtClean="0"/>
              <a:t>Ecryption</a:t>
            </a:r>
            <a:r>
              <a:rPr lang="en-US" sz="2400" dirty="0" smtClean="0"/>
              <a:t> Standard) </a:t>
            </a:r>
            <a:r>
              <a:rPr lang="pl-PL" sz="2400" dirty="0" smtClean="0"/>
              <a:t> </a:t>
            </a:r>
            <a:r>
              <a:rPr lang="pl-PL" sz="2400" dirty="0"/>
              <a:t>encryption for the File Store based on </a:t>
            </a:r>
            <a:r>
              <a:rPr lang="pl-PL" sz="2400" dirty="0" err="1"/>
              <a:t>various</a:t>
            </a:r>
            <a:r>
              <a:rPr lang="pl-PL" sz="2400" dirty="0"/>
              <a:t> </a:t>
            </a:r>
            <a:r>
              <a:rPr lang="pl-PL" sz="2400" dirty="0" err="1" smtClean="0"/>
              <a:t>settings</a:t>
            </a:r>
            <a:endParaRPr lang="pl-PL" sz="2400" dirty="0"/>
          </a:p>
          <a:p>
            <a:endParaRPr lang="pl-PL" sz="2400" dirty="0"/>
          </a:p>
          <a:p>
            <a:r>
              <a:rPr lang="pl-PL" sz="2400" dirty="0"/>
              <a:t>Results will be used to find a compromise between speed and security for a given </a:t>
            </a:r>
            <a:r>
              <a:rPr lang="pl-PL" sz="2400" dirty="0" err="1">
                <a:ea typeface="Times New Roman"/>
              </a:rPr>
              <a:t>confidentiality</a:t>
            </a:r>
            <a:r>
              <a:rPr lang="pl-PL" sz="2400" dirty="0">
                <a:ea typeface="Times New Roman"/>
              </a:rPr>
              <a:t> </a:t>
            </a:r>
            <a:r>
              <a:rPr lang="pl-PL" sz="2400" dirty="0" err="1" smtClean="0">
                <a:ea typeface="Times New Roman"/>
              </a:rPr>
              <a:t>level</a:t>
            </a:r>
            <a:endParaRPr lang="pl-PL" sz="2400" dirty="0">
              <a:ea typeface="Times New Roman"/>
            </a:endParaRPr>
          </a:p>
          <a:p>
            <a:endParaRPr lang="pl-PL" sz="2400" dirty="0">
              <a:ea typeface="Times New Roman"/>
            </a:endParaRPr>
          </a:p>
          <a:p>
            <a:r>
              <a:rPr lang="pl-PL" sz="2400" dirty="0"/>
              <a:t>Benchmark </a:t>
            </a:r>
            <a:r>
              <a:rPr lang="pl-PL" sz="2400" dirty="0" err="1"/>
              <a:t>scenario</a:t>
            </a:r>
            <a:endParaRPr lang="pl-PL" sz="2400" dirty="0"/>
          </a:p>
          <a:p>
            <a:pPr lvl="1"/>
            <a:r>
              <a:rPr lang="pl-PL" sz="2000" dirty="0"/>
              <a:t>Generate multiple input files with different sizes</a:t>
            </a:r>
          </a:p>
          <a:p>
            <a:pPr lvl="1"/>
            <a:r>
              <a:rPr lang="pl-PL" sz="2000" dirty="0"/>
              <a:t>Use customized prototype module to encrypt files and measure the overhead (no encryption, AES with 128</a:t>
            </a:r>
            <a:r>
              <a:rPr lang="pl-PL" sz="2000" dirty="0" smtClean="0"/>
              <a:t>,</a:t>
            </a:r>
            <a:r>
              <a:rPr lang="en-US" sz="2000" dirty="0" smtClean="0"/>
              <a:t> </a:t>
            </a:r>
            <a:r>
              <a:rPr lang="pl-PL" sz="2000" dirty="0" smtClean="0"/>
              <a:t>192 </a:t>
            </a:r>
            <a:r>
              <a:rPr lang="pl-PL" sz="2000" dirty="0"/>
              <a:t>and 256 bits keys)</a:t>
            </a:r>
          </a:p>
          <a:p>
            <a:pPr lvl="1"/>
            <a:r>
              <a:rPr lang="pl-PL" sz="2000" dirty="0"/>
              <a:t>Use the same module for decryption – also measure overhead</a:t>
            </a:r>
          </a:p>
          <a:p>
            <a:pPr lvl="1"/>
            <a:r>
              <a:rPr lang="pl-PL" sz="2000" dirty="0"/>
              <a:t>Compare decrypted data vs. input (validate the proces)</a:t>
            </a:r>
          </a:p>
        </p:txBody>
      </p:sp>
    </p:spTree>
    <p:extLst>
      <p:ext uri="{BB962C8B-B14F-4D97-AF65-F5344CB8AC3E}">
        <p14:creationId xmlns:p14="http://schemas.microsoft.com/office/powerpoint/2010/main" xmlns="" val="3457642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pl-PL" sz="3200" dirty="0" err="1"/>
              <a:t>Encryption</a:t>
            </a:r>
            <a:r>
              <a:rPr lang="en-US" sz="3200" dirty="0"/>
              <a:t> </a:t>
            </a:r>
            <a:r>
              <a:rPr lang="pl-PL" sz="3200" dirty="0" smtClean="0"/>
              <a:t>p</a:t>
            </a:r>
            <a:r>
              <a:rPr lang="en-US" sz="3200" dirty="0" err="1" smtClean="0"/>
              <a:t>erformance</a:t>
            </a:r>
            <a:r>
              <a:rPr lang="en-US" sz="3200" dirty="0" smtClean="0"/>
              <a:t> (2/2)</a:t>
            </a:r>
            <a:endParaRPr lang="en-US" sz="3200" dirty="0"/>
          </a:p>
        </p:txBody>
      </p:sp>
      <p:sp>
        <p:nvSpPr>
          <p:cNvPr id="3" name="Symbol zastępczy zawartości 2"/>
          <p:cNvSpPr>
            <a:spLocks noGrp="1"/>
          </p:cNvSpPr>
          <p:nvPr>
            <p:ph idx="1"/>
          </p:nvPr>
        </p:nvSpPr>
        <p:spPr/>
        <p:txBody>
          <a:bodyPr>
            <a:normAutofit fontScale="85000" lnSpcReduction="20000"/>
          </a:bodyPr>
          <a:lstStyle/>
          <a:p>
            <a:r>
              <a:rPr lang="pl-PL" sz="2400" dirty="0" err="1" smtClean="0"/>
              <a:t>Benchmark</a:t>
            </a:r>
            <a:r>
              <a:rPr lang="pl-PL" sz="2400" dirty="0" smtClean="0"/>
              <a:t> environment:</a:t>
            </a:r>
          </a:p>
          <a:p>
            <a:pPr lvl="1"/>
            <a:r>
              <a:rPr lang="pl-PL" sz="2000" b="1" dirty="0" smtClean="0"/>
              <a:t>CPU: </a:t>
            </a:r>
            <a:r>
              <a:rPr lang="pl-PL" sz="2000" dirty="0" smtClean="0"/>
              <a:t>Intel </a:t>
            </a:r>
            <a:r>
              <a:rPr lang="pl-PL" sz="2000" dirty="0" err="1" smtClean="0"/>
              <a:t>Core</a:t>
            </a:r>
            <a:r>
              <a:rPr lang="pl-PL" sz="2000" dirty="0" smtClean="0"/>
              <a:t> i7 2.3 GHz (4 </a:t>
            </a:r>
            <a:r>
              <a:rPr lang="pl-PL" sz="2000" dirty="0" err="1" smtClean="0"/>
              <a:t>cores</a:t>
            </a:r>
            <a:r>
              <a:rPr lang="pl-PL" sz="2000" dirty="0" smtClean="0"/>
              <a:t>)</a:t>
            </a:r>
          </a:p>
          <a:p>
            <a:pPr lvl="1"/>
            <a:r>
              <a:rPr lang="pl-PL" sz="2000" b="1" dirty="0" smtClean="0"/>
              <a:t>RAM: </a:t>
            </a:r>
            <a:r>
              <a:rPr lang="pl-PL" sz="2000" dirty="0" smtClean="0"/>
              <a:t>16GB DDR3 </a:t>
            </a:r>
            <a:endParaRPr lang="pl-PL" sz="2000" b="1" dirty="0" smtClean="0"/>
          </a:p>
          <a:p>
            <a:pPr lvl="1"/>
            <a:r>
              <a:rPr lang="pl-PL" sz="2000" b="1" dirty="0" smtClean="0"/>
              <a:t>OS: </a:t>
            </a:r>
            <a:r>
              <a:rPr lang="pl-PL" sz="2000" dirty="0" smtClean="0"/>
              <a:t>Mac OS X  10.9</a:t>
            </a:r>
            <a:r>
              <a:rPr lang="pl-PL" sz="2000" b="1" dirty="0" smtClean="0"/>
              <a:t> </a:t>
            </a:r>
          </a:p>
          <a:p>
            <a:pPr lvl="1"/>
            <a:r>
              <a:rPr lang="pl-PL" sz="2000" b="1" dirty="0" smtClean="0"/>
              <a:t>Java: </a:t>
            </a:r>
            <a:r>
              <a:rPr lang="pl-PL" sz="2000" dirty="0" smtClean="0"/>
              <a:t>1.8.0_121</a:t>
            </a:r>
            <a:endParaRPr lang="pl-PL" sz="2000" i="1" dirty="0" smtClean="0"/>
          </a:p>
          <a:p>
            <a:pPr lvl="1"/>
            <a:r>
              <a:rPr lang="pl-PL" sz="2000" b="1" dirty="0" smtClean="0"/>
              <a:t>Input: </a:t>
            </a:r>
            <a:r>
              <a:rPr lang="pl-PL" sz="2000" dirty="0" smtClean="0"/>
              <a:t>10 </a:t>
            </a:r>
            <a:r>
              <a:rPr lang="pl-PL" sz="2000" dirty="0" err="1" smtClean="0"/>
              <a:t>blocks</a:t>
            </a:r>
            <a:r>
              <a:rPr lang="pl-PL" sz="2000" dirty="0" smtClean="0"/>
              <a:t> of data 100 MB </a:t>
            </a:r>
            <a:r>
              <a:rPr lang="pl-PL" sz="2000" dirty="0" err="1" smtClean="0"/>
              <a:t>each</a:t>
            </a:r>
            <a:r>
              <a:rPr lang="pl-PL" sz="2000" dirty="0" smtClean="0"/>
              <a:t> (in </a:t>
            </a:r>
            <a:r>
              <a:rPr lang="pl-PL" sz="2000" dirty="0" err="1" smtClean="0"/>
              <a:t>memory</a:t>
            </a:r>
            <a:r>
              <a:rPr lang="en-US" sz="2000" dirty="0" smtClean="0"/>
              <a:t>, to avoid network overhead</a:t>
            </a:r>
            <a:r>
              <a:rPr lang="pl-PL" sz="2000" dirty="0" smtClean="0"/>
              <a:t>)</a:t>
            </a:r>
          </a:p>
          <a:p>
            <a:pPr lvl="1"/>
            <a:endParaRPr lang="en-US" sz="2000" b="1" dirty="0" smtClean="0"/>
          </a:p>
          <a:p>
            <a:r>
              <a:rPr lang="pl-PL" sz="2400" dirty="0" err="1" smtClean="0"/>
              <a:t>Average</a:t>
            </a:r>
            <a:r>
              <a:rPr lang="pl-PL" sz="2400" dirty="0" smtClean="0"/>
              <a:t> </a:t>
            </a:r>
            <a:r>
              <a:rPr lang="pl-PL" sz="2400" dirty="0" err="1" smtClean="0"/>
              <a:t>speed</a:t>
            </a:r>
            <a:r>
              <a:rPr lang="pl-PL" sz="2400" dirty="0" smtClean="0"/>
              <a:t> for AES128</a:t>
            </a:r>
            <a:endParaRPr lang="en-US" sz="2400" dirty="0"/>
          </a:p>
          <a:p>
            <a:pPr lvl="1"/>
            <a:r>
              <a:rPr lang="pl-PL" sz="2000" dirty="0" err="1" smtClean="0"/>
              <a:t>Encryption</a:t>
            </a:r>
            <a:r>
              <a:rPr lang="pl-PL" sz="2000" dirty="0" smtClean="0"/>
              <a:t>: 98.11 MB/s</a:t>
            </a:r>
          </a:p>
          <a:p>
            <a:pPr lvl="1"/>
            <a:r>
              <a:rPr lang="pl-PL" sz="2000" dirty="0" err="1" smtClean="0"/>
              <a:t>Decryption</a:t>
            </a:r>
            <a:r>
              <a:rPr lang="pl-PL" sz="2000" dirty="0" smtClean="0"/>
              <a:t>: 91.02 MB/s</a:t>
            </a:r>
          </a:p>
          <a:p>
            <a:r>
              <a:rPr lang="pl-PL" sz="2400" dirty="0" err="1" smtClean="0"/>
              <a:t>Average</a:t>
            </a:r>
            <a:r>
              <a:rPr lang="pl-PL" sz="2400" dirty="0" smtClean="0"/>
              <a:t> </a:t>
            </a:r>
            <a:r>
              <a:rPr lang="pl-PL" sz="2400" dirty="0" err="1" smtClean="0"/>
              <a:t>speed</a:t>
            </a:r>
            <a:r>
              <a:rPr lang="pl-PL" sz="2400" dirty="0" smtClean="0"/>
              <a:t> for AES192</a:t>
            </a:r>
            <a:endParaRPr lang="en-US" sz="2400" dirty="0" smtClean="0"/>
          </a:p>
          <a:p>
            <a:pPr lvl="1"/>
            <a:r>
              <a:rPr lang="pl-PL" sz="2000" dirty="0" err="1" smtClean="0"/>
              <a:t>Encryption</a:t>
            </a:r>
            <a:r>
              <a:rPr lang="pl-PL" sz="2000" dirty="0" smtClean="0"/>
              <a:t>: </a:t>
            </a:r>
            <a:r>
              <a:rPr lang="en-US" sz="2000" dirty="0" smtClean="0"/>
              <a:t>89</a:t>
            </a:r>
            <a:r>
              <a:rPr lang="pl-PL" sz="2000" dirty="0" smtClean="0"/>
              <a:t>.</a:t>
            </a:r>
            <a:r>
              <a:rPr lang="en-US" sz="2000" dirty="0" smtClean="0"/>
              <a:t>57</a:t>
            </a:r>
            <a:r>
              <a:rPr lang="pl-PL" sz="2000" dirty="0" smtClean="0"/>
              <a:t> MB/s</a:t>
            </a:r>
            <a:endParaRPr lang="pl-PL" sz="2000" dirty="0"/>
          </a:p>
          <a:p>
            <a:pPr lvl="1"/>
            <a:r>
              <a:rPr lang="pl-PL" sz="2000" dirty="0" err="1"/>
              <a:t>Decryption</a:t>
            </a:r>
            <a:r>
              <a:rPr lang="pl-PL" sz="2000" dirty="0" smtClean="0"/>
              <a:t>: </a:t>
            </a:r>
            <a:r>
              <a:rPr lang="en-US" sz="2000" dirty="0" smtClean="0"/>
              <a:t>84</a:t>
            </a:r>
            <a:r>
              <a:rPr lang="pl-PL" sz="2000" dirty="0" smtClean="0"/>
              <a:t>.</a:t>
            </a:r>
            <a:r>
              <a:rPr lang="en-US" sz="2000" dirty="0" smtClean="0"/>
              <a:t>25</a:t>
            </a:r>
            <a:r>
              <a:rPr lang="pl-PL" sz="2000" dirty="0" smtClean="0"/>
              <a:t> MB/s</a:t>
            </a:r>
            <a:endParaRPr lang="pl-PL" sz="2000" dirty="0"/>
          </a:p>
          <a:p>
            <a:r>
              <a:rPr lang="pl-PL" sz="2400" dirty="0" err="1" smtClean="0"/>
              <a:t>Average</a:t>
            </a:r>
            <a:r>
              <a:rPr lang="pl-PL" sz="2400" dirty="0" smtClean="0"/>
              <a:t> </a:t>
            </a:r>
            <a:r>
              <a:rPr lang="pl-PL" sz="2400" dirty="0" err="1" smtClean="0"/>
              <a:t>speed</a:t>
            </a:r>
            <a:r>
              <a:rPr lang="pl-PL" sz="2400" dirty="0" smtClean="0"/>
              <a:t> for AES256</a:t>
            </a:r>
            <a:endParaRPr lang="en-US" sz="2400" dirty="0" smtClean="0"/>
          </a:p>
          <a:p>
            <a:pPr lvl="1"/>
            <a:r>
              <a:rPr lang="pl-PL" sz="2000" dirty="0" err="1" smtClean="0"/>
              <a:t>Encryption</a:t>
            </a:r>
            <a:r>
              <a:rPr lang="pl-PL" sz="2000" dirty="0"/>
              <a:t>:</a:t>
            </a:r>
            <a:r>
              <a:rPr lang="en-US" sz="2000" dirty="0"/>
              <a:t>	</a:t>
            </a:r>
            <a:r>
              <a:rPr lang="en-US" sz="2000" dirty="0" smtClean="0"/>
              <a:t>87</a:t>
            </a:r>
            <a:r>
              <a:rPr lang="pl-PL" sz="2000" dirty="0" smtClean="0"/>
              <a:t>.</a:t>
            </a:r>
            <a:r>
              <a:rPr lang="en-US" sz="2000" dirty="0" smtClean="0"/>
              <a:t>94</a:t>
            </a:r>
            <a:r>
              <a:rPr lang="pl-PL" sz="2000" dirty="0" smtClean="0"/>
              <a:t> MB/s</a:t>
            </a:r>
            <a:endParaRPr lang="pl-PL" sz="2000" dirty="0"/>
          </a:p>
          <a:p>
            <a:pPr lvl="1"/>
            <a:r>
              <a:rPr lang="pl-PL" sz="2000" dirty="0" err="1"/>
              <a:t>Decryption</a:t>
            </a:r>
            <a:r>
              <a:rPr lang="pl-PL" sz="2000" dirty="0" smtClean="0"/>
              <a:t>: </a:t>
            </a:r>
            <a:r>
              <a:rPr lang="en-US" sz="2000" dirty="0" smtClean="0"/>
              <a:t>78</a:t>
            </a:r>
            <a:r>
              <a:rPr lang="pl-PL" sz="2000" dirty="0" smtClean="0"/>
              <a:t>.</a:t>
            </a:r>
            <a:r>
              <a:rPr lang="en-US" sz="2000" dirty="0" smtClean="0"/>
              <a:t>56</a:t>
            </a:r>
            <a:r>
              <a:rPr lang="pl-PL" sz="2000" dirty="0" smtClean="0"/>
              <a:t> MB/s</a:t>
            </a:r>
            <a:endParaRPr lang="pl-PL" sz="2000" dirty="0"/>
          </a:p>
          <a:p>
            <a:endParaRPr lang="pl-PL" sz="2400" dirty="0" smtClean="0"/>
          </a:p>
        </p:txBody>
      </p:sp>
    </p:spTree>
    <p:extLst>
      <p:ext uri="{BB962C8B-B14F-4D97-AF65-F5344CB8AC3E}">
        <p14:creationId xmlns:p14="http://schemas.microsoft.com/office/powerpoint/2010/main" xmlns="" val="284127690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Autofit/>
          </a:bodyPr>
          <a:lstStyle/>
          <a:p>
            <a:pPr algn="just">
              <a:spcBef>
                <a:spcPts val="0"/>
              </a:spcBef>
              <a:spcAft>
                <a:spcPts val="0"/>
              </a:spcAft>
            </a:pPr>
            <a:r>
              <a:rPr lang="en-US" sz="2000" dirty="0"/>
              <a:t>Data classification based </a:t>
            </a:r>
            <a:r>
              <a:rPr lang="en-US" sz="2000" dirty="0" smtClean="0"/>
              <a:t>on a </a:t>
            </a:r>
            <a:r>
              <a:rPr lang="en-US" sz="2000" dirty="0"/>
              <a:t>source</a:t>
            </a:r>
          </a:p>
          <a:p>
            <a:pPr lvl="1" algn="just">
              <a:spcBef>
                <a:spcPts val="0"/>
              </a:spcBef>
              <a:spcAft>
                <a:spcPts val="0"/>
              </a:spcAft>
            </a:pPr>
            <a:r>
              <a:rPr lang="en-US" sz="1600" dirty="0"/>
              <a:t>retrospective (Clinical Examination, Patient Tables, Medication etc.)</a:t>
            </a:r>
          </a:p>
          <a:p>
            <a:pPr lvl="1" algn="just">
              <a:spcBef>
                <a:spcPts val="0"/>
              </a:spcBef>
              <a:spcAft>
                <a:spcPts val="0"/>
              </a:spcAft>
            </a:pPr>
            <a:r>
              <a:rPr lang="en-US" sz="1600" dirty="0"/>
              <a:t>prospective (</a:t>
            </a:r>
            <a:r>
              <a:rPr lang="pl-PL" sz="1600" dirty="0"/>
              <a:t>data generated in the course of </a:t>
            </a:r>
            <a:r>
              <a:rPr lang="en-US" sz="1600" dirty="0"/>
              <a:t>medical trials)</a:t>
            </a:r>
          </a:p>
          <a:p>
            <a:pPr algn="just">
              <a:spcBef>
                <a:spcPts val="0"/>
              </a:spcBef>
              <a:spcAft>
                <a:spcPts val="0"/>
              </a:spcAft>
            </a:pPr>
            <a:r>
              <a:rPr lang="en-US" sz="2000" dirty="0"/>
              <a:t>Types of data and unique handling requirements</a:t>
            </a:r>
          </a:p>
          <a:p>
            <a:pPr lvl="1" algn="just">
              <a:spcBef>
                <a:spcPts val="0"/>
              </a:spcBef>
              <a:spcAft>
                <a:spcPts val="0"/>
              </a:spcAft>
            </a:pPr>
            <a:r>
              <a:rPr lang="en-US" sz="1600" dirty="0"/>
              <a:t>Files / BLOBs </a:t>
            </a:r>
            <a:r>
              <a:rPr lang="en-US" sz="1600" dirty="0" smtClean="0"/>
              <a:t>(Binary Large Object) – </a:t>
            </a:r>
            <a:r>
              <a:rPr lang="en-US" sz="1600" dirty="0"/>
              <a:t>large chunks (MB-GB</a:t>
            </a:r>
            <a:r>
              <a:rPr lang="pl-PL" sz="1600" dirty="0"/>
              <a:t> </a:t>
            </a:r>
            <a:r>
              <a:rPr lang="en-US" sz="1600" dirty="0"/>
              <a:t>range) of data (e.g. images) that do not need to be searchable and are to be stored in </a:t>
            </a:r>
            <a:r>
              <a:rPr lang="pl-PL" sz="1600" dirty="0"/>
              <a:t>the </a:t>
            </a:r>
            <a:r>
              <a:rPr lang="en-US" sz="1600" dirty="0"/>
              <a:t>File Store</a:t>
            </a:r>
          </a:p>
          <a:p>
            <a:pPr lvl="1" algn="just">
              <a:spcBef>
                <a:spcPts val="0"/>
              </a:spcBef>
              <a:spcAft>
                <a:spcPts val="0"/>
              </a:spcAft>
            </a:pPr>
            <a:r>
              <a:rPr lang="en-US" sz="1600" dirty="0"/>
              <a:t>DB </a:t>
            </a:r>
            <a:r>
              <a:rPr lang="en-US" sz="1600" dirty="0" smtClean="0"/>
              <a:t>(Database) Records </a:t>
            </a:r>
            <a:r>
              <a:rPr lang="en-US" sz="1600" dirty="0"/>
              <a:t>–</a:t>
            </a:r>
            <a:r>
              <a:rPr lang="pl-PL" sz="1600" dirty="0"/>
              <a:t> </a:t>
            </a:r>
            <a:r>
              <a:rPr lang="en-US" sz="1600" dirty="0"/>
              <a:t>relatively small (B-KB) tabular records (measurements, patient records) which must be quickly searchable and are to be stored in the Database</a:t>
            </a:r>
          </a:p>
          <a:p>
            <a:pPr lvl="1" algn="just">
              <a:spcBef>
                <a:spcPts val="0"/>
              </a:spcBef>
              <a:spcAft>
                <a:spcPts val="0"/>
              </a:spcAft>
            </a:pPr>
            <a:r>
              <a:rPr lang="en-US" sz="1600" dirty="0"/>
              <a:t>Mixed Data – data composed of BLOB</a:t>
            </a:r>
            <a:r>
              <a:rPr lang="pl-PL" sz="1600" dirty="0"/>
              <a:t>s</a:t>
            </a:r>
            <a:r>
              <a:rPr lang="en-US" sz="1600" dirty="0"/>
              <a:t> and Metadata - e.g. DICOMs – needs to be decomposed by storing BLOB data in the File Store and Metadata + BLOB reference (URI) in the DB</a:t>
            </a:r>
            <a:endParaRPr lang="en-US" sz="2000" dirty="0">
              <a:latin typeface="+mj-lt"/>
              <a:ea typeface="Times New Roman"/>
            </a:endParaRPr>
          </a:p>
          <a:p>
            <a:pPr algn="just">
              <a:spcBef>
                <a:spcPts val="0"/>
              </a:spcBef>
              <a:spcAft>
                <a:spcPts val="0"/>
              </a:spcAft>
            </a:pPr>
            <a:r>
              <a:rPr lang="en-US" sz="2000" dirty="0"/>
              <a:t>Basic operations on medical d</a:t>
            </a:r>
            <a:r>
              <a:rPr lang="pl-PL" sz="2000" dirty="0"/>
              <a:t>a</a:t>
            </a:r>
            <a:r>
              <a:rPr lang="en-US" sz="2000" dirty="0"/>
              <a:t>ta</a:t>
            </a:r>
          </a:p>
          <a:p>
            <a:pPr lvl="1" algn="just">
              <a:spcBef>
                <a:spcPts val="0"/>
              </a:spcBef>
              <a:spcAft>
                <a:spcPts val="0"/>
              </a:spcAft>
            </a:pPr>
            <a:r>
              <a:rPr lang="en-US" sz="1600" dirty="0"/>
              <a:t>Data aggregation from available medical sources done with the Data Publication Suite (DPS) for the retrospective data and the </a:t>
            </a:r>
            <a:r>
              <a:rPr lang="en-US" sz="1600" dirty="0" err="1"/>
              <a:t>ArQ</a:t>
            </a:r>
            <a:r>
              <a:rPr lang="en-US" sz="1600" dirty="0"/>
              <a:t> tool from STH for the prospective data</a:t>
            </a:r>
          </a:p>
          <a:p>
            <a:pPr lvl="1" algn="just">
              <a:spcBef>
                <a:spcPts val="0"/>
              </a:spcBef>
              <a:spcAft>
                <a:spcPts val="0"/>
              </a:spcAft>
            </a:pPr>
            <a:r>
              <a:rPr lang="en-US" sz="1600" dirty="0"/>
              <a:t>Data de-identification and, optionally, separation/classification of BLOB and DB data done with the DPS and </a:t>
            </a:r>
            <a:r>
              <a:rPr lang="en-US" sz="1600" dirty="0" err="1"/>
              <a:t>ArQ</a:t>
            </a:r>
            <a:endParaRPr lang="en-US" sz="1600" dirty="0"/>
          </a:p>
          <a:p>
            <a:pPr lvl="1" algn="just">
              <a:spcBef>
                <a:spcPts val="0"/>
              </a:spcBef>
              <a:spcAft>
                <a:spcPts val="0"/>
              </a:spcAft>
            </a:pPr>
            <a:r>
              <a:rPr lang="en-US" sz="1600" dirty="0"/>
              <a:t>Data storing into the </a:t>
            </a:r>
            <a:r>
              <a:rPr lang="en-US" sz="1600" dirty="0" err="1"/>
              <a:t>FileStore</a:t>
            </a:r>
            <a:r>
              <a:rPr lang="en-US" sz="1600" dirty="0"/>
              <a:t> or DB</a:t>
            </a:r>
            <a:endParaRPr lang="en-US" sz="1600" dirty="0">
              <a:latin typeface="+mj-lt"/>
              <a:ea typeface="Times New Roman"/>
            </a:endParaRPr>
          </a:p>
        </p:txBody>
      </p:sp>
      <p:sp>
        <p:nvSpPr>
          <p:cNvPr id="4"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Medical data</a:t>
            </a:r>
            <a:r>
              <a:rPr lang="pl-PL" sz="3200" dirty="0"/>
              <a:t> in MEE</a:t>
            </a:r>
            <a:endParaRPr lang="en-US" sz="3200" dirty="0"/>
          </a:p>
        </p:txBody>
      </p:sp>
    </p:spTree>
    <p:extLst>
      <p:ext uri="{BB962C8B-B14F-4D97-AF65-F5344CB8AC3E}">
        <p14:creationId xmlns:p14="http://schemas.microsoft.com/office/powerpoint/2010/main" xmlns="" val="25702596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pl-PL" sz="3200" dirty="0" err="1"/>
              <a:t>Flow</a:t>
            </a:r>
            <a:r>
              <a:rPr lang="pl-PL" sz="3200" dirty="0"/>
              <a:t> of </a:t>
            </a:r>
            <a:r>
              <a:rPr lang="en-US" sz="3200" dirty="0"/>
              <a:t>medical</a:t>
            </a:r>
            <a:r>
              <a:rPr lang="pl-PL" sz="3200" dirty="0"/>
              <a:t> </a:t>
            </a:r>
            <a:r>
              <a:rPr lang="en-US" sz="3200" dirty="0"/>
              <a:t>data</a:t>
            </a:r>
          </a:p>
        </p:txBody>
      </p:sp>
      <p:sp>
        <p:nvSpPr>
          <p:cNvPr id="3" name="Symbol zastępczy zawartości 2"/>
          <p:cNvSpPr>
            <a:spLocks noGrp="1"/>
          </p:cNvSpPr>
          <p:nvPr>
            <p:ph idx="1"/>
          </p:nvPr>
        </p:nvSpPr>
        <p:spPr>
          <a:xfrm>
            <a:off x="5004048" y="968786"/>
            <a:ext cx="3816424" cy="5052502"/>
          </a:xfrm>
        </p:spPr>
        <p:txBody>
          <a:bodyPr>
            <a:noAutofit/>
          </a:bodyPr>
          <a:lstStyle/>
          <a:p>
            <a:pPr>
              <a:spcBef>
                <a:spcPts val="0"/>
              </a:spcBef>
            </a:pPr>
            <a:r>
              <a:rPr lang="pl-PL" sz="2000" dirty="0">
                <a:latin typeface="+mj-lt"/>
                <a:ea typeface="Times New Roman"/>
              </a:rPr>
              <a:t>BLOB Data </a:t>
            </a:r>
            <a:r>
              <a:rPr lang="pl-PL" sz="2000" dirty="0" err="1">
                <a:latin typeface="+mj-lt"/>
                <a:ea typeface="Times New Roman"/>
              </a:rPr>
              <a:t>handled</a:t>
            </a:r>
            <a:r>
              <a:rPr lang="pl-PL" sz="2000" dirty="0">
                <a:latin typeface="+mj-lt"/>
                <a:ea typeface="Times New Roman"/>
              </a:rPr>
              <a:t> </a:t>
            </a:r>
            <a:r>
              <a:rPr lang="pl-PL" sz="2000" dirty="0" err="1">
                <a:latin typeface="+mj-lt"/>
                <a:ea typeface="Times New Roman"/>
              </a:rPr>
              <a:t>based</a:t>
            </a:r>
            <a:r>
              <a:rPr lang="pl-PL" sz="2000" dirty="0">
                <a:latin typeface="+mj-lt"/>
                <a:ea typeface="Times New Roman"/>
              </a:rPr>
              <a:t> on the </a:t>
            </a:r>
            <a:r>
              <a:rPr lang="pl-PL" sz="2000" dirty="0" err="1">
                <a:latin typeface="+mj-lt"/>
                <a:ea typeface="Times New Roman"/>
              </a:rPr>
              <a:t>confidentiality</a:t>
            </a:r>
            <a:r>
              <a:rPr lang="pl-PL" sz="2000" dirty="0">
                <a:latin typeface="+mj-lt"/>
                <a:ea typeface="Times New Roman"/>
              </a:rPr>
              <a:t> </a:t>
            </a:r>
            <a:r>
              <a:rPr lang="pl-PL" sz="2000" dirty="0" err="1">
                <a:latin typeface="+mj-lt"/>
                <a:ea typeface="Times New Roman"/>
              </a:rPr>
              <a:t>level</a:t>
            </a:r>
            <a:r>
              <a:rPr lang="pl-PL" sz="2000" dirty="0">
                <a:latin typeface="+mj-lt"/>
                <a:ea typeface="Times New Roman"/>
              </a:rPr>
              <a:t>:</a:t>
            </a:r>
          </a:p>
          <a:p>
            <a:pPr lvl="1">
              <a:spcBef>
                <a:spcPts val="0"/>
              </a:spcBef>
            </a:pPr>
            <a:r>
              <a:rPr lang="pl-PL" sz="1600" dirty="0">
                <a:latin typeface="+mj-lt"/>
                <a:ea typeface="Times New Roman"/>
              </a:rPr>
              <a:t>Step 1 (</a:t>
            </a:r>
            <a:r>
              <a:rPr lang="pl-PL" sz="1600" dirty="0" err="1">
                <a:latin typeface="+mj-lt"/>
                <a:ea typeface="Times New Roman"/>
              </a:rPr>
              <a:t>all</a:t>
            </a:r>
            <a:r>
              <a:rPr lang="pl-PL" sz="1600" dirty="0">
                <a:latin typeface="+mj-lt"/>
                <a:ea typeface="Times New Roman"/>
              </a:rPr>
              <a:t> </a:t>
            </a:r>
            <a:r>
              <a:rPr lang="pl-PL" sz="1600" dirty="0" err="1">
                <a:latin typeface="+mj-lt"/>
                <a:ea typeface="Times New Roman"/>
              </a:rPr>
              <a:t>levels</a:t>
            </a:r>
            <a:r>
              <a:rPr lang="pl-PL" sz="1600" dirty="0">
                <a:latin typeface="+mj-lt"/>
                <a:ea typeface="Times New Roman"/>
              </a:rPr>
              <a:t>) – data </a:t>
            </a:r>
            <a:r>
              <a:rPr lang="pl-PL" sz="1600" dirty="0" err="1">
                <a:latin typeface="+mj-lt"/>
                <a:ea typeface="Times New Roman"/>
              </a:rPr>
              <a:t>is</a:t>
            </a:r>
            <a:r>
              <a:rPr lang="pl-PL" sz="1600" dirty="0">
                <a:latin typeface="+mj-lt"/>
                <a:ea typeface="Times New Roman"/>
              </a:rPr>
              <a:t> </a:t>
            </a:r>
            <a:r>
              <a:rPr lang="pl-PL" sz="1600" dirty="0" err="1">
                <a:latin typeface="+mj-lt"/>
                <a:ea typeface="Times New Roman"/>
              </a:rPr>
              <a:t>sent</a:t>
            </a:r>
            <a:r>
              <a:rPr lang="pl-PL" sz="1600" dirty="0">
                <a:latin typeface="+mj-lt"/>
                <a:ea typeface="Times New Roman"/>
              </a:rPr>
              <a:t> via </a:t>
            </a:r>
            <a:r>
              <a:rPr lang="pl-PL" sz="1600" dirty="0" err="1">
                <a:latin typeface="+mj-lt"/>
                <a:ea typeface="Times New Roman"/>
              </a:rPr>
              <a:t>encrypted</a:t>
            </a:r>
            <a:r>
              <a:rPr lang="pl-PL" sz="1600" dirty="0">
                <a:latin typeface="+mj-lt"/>
                <a:ea typeface="Times New Roman"/>
              </a:rPr>
              <a:t> channel to the service</a:t>
            </a:r>
          </a:p>
          <a:p>
            <a:pPr lvl="1">
              <a:spcBef>
                <a:spcPts val="0"/>
              </a:spcBef>
            </a:pPr>
            <a:r>
              <a:rPr lang="pl-PL" sz="1600" dirty="0">
                <a:latin typeface="+mj-lt"/>
                <a:ea typeface="Times New Roman"/>
              </a:rPr>
              <a:t>Step 2-3 (high) – data </a:t>
            </a:r>
            <a:r>
              <a:rPr lang="pl-PL" sz="1600" dirty="0" err="1">
                <a:latin typeface="+mj-lt"/>
                <a:ea typeface="Times New Roman"/>
              </a:rPr>
              <a:t>encrypted</a:t>
            </a:r>
            <a:r>
              <a:rPr lang="pl-PL" sz="1600" dirty="0">
                <a:latin typeface="+mj-lt"/>
                <a:ea typeface="Times New Roman"/>
              </a:rPr>
              <a:t> and </a:t>
            </a:r>
            <a:r>
              <a:rPr lang="pl-PL" sz="1600" dirty="0" err="1">
                <a:latin typeface="+mj-lt"/>
                <a:ea typeface="Times New Roman"/>
              </a:rPr>
              <a:t>stored</a:t>
            </a:r>
            <a:r>
              <a:rPr lang="pl-PL" sz="1600" dirty="0">
                <a:latin typeface="+mj-lt"/>
                <a:ea typeface="Times New Roman"/>
              </a:rPr>
              <a:t> on </a:t>
            </a:r>
            <a:r>
              <a:rPr lang="pl-PL" sz="1600" dirty="0" err="1">
                <a:latin typeface="+mj-lt"/>
                <a:ea typeface="Times New Roman"/>
              </a:rPr>
              <a:t>disk</a:t>
            </a:r>
            <a:endParaRPr lang="pl-PL" sz="1600" dirty="0">
              <a:latin typeface="+mj-lt"/>
              <a:ea typeface="Times New Roman"/>
            </a:endParaRPr>
          </a:p>
          <a:p>
            <a:pPr lvl="1">
              <a:spcBef>
                <a:spcPts val="0"/>
              </a:spcBef>
            </a:pPr>
            <a:r>
              <a:rPr lang="pl-PL" sz="1600" dirty="0">
                <a:latin typeface="+mj-lt"/>
                <a:ea typeface="Times New Roman"/>
              </a:rPr>
              <a:t>Step 4-5 (high) – data </a:t>
            </a:r>
            <a:r>
              <a:rPr lang="pl-PL" sz="1600" dirty="0" err="1">
                <a:latin typeface="+mj-lt"/>
                <a:ea typeface="Times New Roman"/>
              </a:rPr>
              <a:t>decrypted</a:t>
            </a:r>
            <a:r>
              <a:rPr lang="pl-PL" sz="1600" dirty="0">
                <a:latin typeface="+mj-lt"/>
                <a:ea typeface="Times New Roman"/>
              </a:rPr>
              <a:t> and </a:t>
            </a:r>
            <a:r>
              <a:rPr lang="pl-PL" sz="1600" dirty="0" err="1">
                <a:latin typeface="+mj-lt"/>
                <a:ea typeface="Times New Roman"/>
              </a:rPr>
              <a:t>retrieved</a:t>
            </a:r>
            <a:endParaRPr lang="pl-PL" sz="1600" dirty="0">
              <a:latin typeface="+mj-lt"/>
              <a:ea typeface="Times New Roman"/>
            </a:endParaRPr>
          </a:p>
          <a:p>
            <a:pPr lvl="1">
              <a:spcBef>
                <a:spcPts val="0"/>
              </a:spcBef>
            </a:pPr>
            <a:r>
              <a:rPr lang="pl-PL" sz="1600" dirty="0">
                <a:latin typeface="+mj-lt"/>
                <a:ea typeface="Times New Roman"/>
              </a:rPr>
              <a:t>Step A-B (</a:t>
            </a:r>
            <a:r>
              <a:rPr lang="pl-PL" sz="1600" dirty="0" err="1">
                <a:latin typeface="+mj-lt"/>
                <a:ea typeface="Times New Roman"/>
              </a:rPr>
              <a:t>lo</a:t>
            </a:r>
            <a:r>
              <a:rPr lang="pl-PL" sz="1600" dirty="0">
                <a:latin typeface="+mj-lt"/>
                <a:ea typeface="Times New Roman"/>
              </a:rPr>
              <a:t>) – data </a:t>
            </a:r>
            <a:r>
              <a:rPr lang="pl-PL" sz="1600" dirty="0" err="1">
                <a:latin typeface="+mj-lt"/>
                <a:ea typeface="Times New Roman"/>
              </a:rPr>
              <a:t>stored</a:t>
            </a:r>
            <a:r>
              <a:rPr lang="pl-PL" sz="1600" dirty="0">
                <a:latin typeface="+mj-lt"/>
                <a:ea typeface="Times New Roman"/>
              </a:rPr>
              <a:t> </a:t>
            </a:r>
            <a:r>
              <a:rPr lang="pl-PL" sz="1600" dirty="0" err="1">
                <a:latin typeface="+mj-lt"/>
                <a:ea typeface="Times New Roman"/>
              </a:rPr>
              <a:t>directly</a:t>
            </a:r>
            <a:r>
              <a:rPr lang="pl-PL" sz="1600" dirty="0">
                <a:latin typeface="+mj-lt"/>
                <a:ea typeface="Times New Roman"/>
              </a:rPr>
              <a:t> to </a:t>
            </a:r>
            <a:r>
              <a:rPr lang="pl-PL" sz="1600" dirty="0" err="1">
                <a:latin typeface="+mj-lt"/>
                <a:ea typeface="Times New Roman"/>
              </a:rPr>
              <a:t>disk</a:t>
            </a:r>
            <a:endParaRPr lang="pl-PL" sz="1600" dirty="0">
              <a:latin typeface="+mj-lt"/>
              <a:ea typeface="Times New Roman"/>
            </a:endParaRPr>
          </a:p>
          <a:p>
            <a:pPr lvl="1">
              <a:spcBef>
                <a:spcPts val="0"/>
              </a:spcBef>
            </a:pPr>
            <a:r>
              <a:rPr lang="pl-PL" sz="1600" dirty="0">
                <a:latin typeface="+mj-lt"/>
                <a:ea typeface="Times New Roman"/>
              </a:rPr>
              <a:t>Step 6 (</a:t>
            </a:r>
            <a:r>
              <a:rPr lang="pl-PL" sz="1600" dirty="0" err="1">
                <a:latin typeface="+mj-lt"/>
                <a:ea typeface="Times New Roman"/>
              </a:rPr>
              <a:t>all</a:t>
            </a:r>
            <a:r>
              <a:rPr lang="pl-PL" sz="1600" dirty="0">
                <a:latin typeface="+mj-lt"/>
                <a:ea typeface="Times New Roman"/>
              </a:rPr>
              <a:t>) – data </a:t>
            </a:r>
            <a:r>
              <a:rPr lang="pl-PL" sz="1600" dirty="0" err="1">
                <a:latin typeface="+mj-lt"/>
                <a:ea typeface="Times New Roman"/>
              </a:rPr>
              <a:t>sent</a:t>
            </a:r>
            <a:r>
              <a:rPr lang="pl-PL" sz="1600" dirty="0">
                <a:latin typeface="+mj-lt"/>
                <a:ea typeface="Times New Roman"/>
              </a:rPr>
              <a:t> </a:t>
            </a:r>
            <a:r>
              <a:rPr lang="pl-PL" sz="1600" dirty="0" err="1">
                <a:latin typeface="+mj-lt"/>
                <a:ea typeface="Times New Roman"/>
              </a:rPr>
              <a:t>back</a:t>
            </a:r>
            <a:r>
              <a:rPr lang="pl-PL" sz="1600" dirty="0">
                <a:latin typeface="+mj-lt"/>
                <a:ea typeface="Times New Roman"/>
              </a:rPr>
              <a:t> to the </a:t>
            </a:r>
            <a:r>
              <a:rPr lang="pl-PL" sz="1600" dirty="0" err="1">
                <a:latin typeface="+mj-lt"/>
                <a:ea typeface="Times New Roman"/>
              </a:rPr>
              <a:t>user</a:t>
            </a:r>
            <a:r>
              <a:rPr lang="pl-PL" sz="1600" dirty="0">
                <a:latin typeface="+mj-lt"/>
                <a:ea typeface="Times New Roman"/>
              </a:rPr>
              <a:t> </a:t>
            </a:r>
          </a:p>
          <a:p>
            <a:pPr lvl="1">
              <a:spcBef>
                <a:spcPts val="0"/>
              </a:spcBef>
            </a:pPr>
            <a:endParaRPr lang="pl-PL" sz="1600" dirty="0">
              <a:latin typeface="+mj-lt"/>
              <a:ea typeface="Times New Roman"/>
            </a:endParaRPr>
          </a:p>
          <a:p>
            <a:pPr>
              <a:spcBef>
                <a:spcPts val="0"/>
              </a:spcBef>
            </a:pPr>
            <a:r>
              <a:rPr lang="pl-PL" sz="2000" dirty="0">
                <a:latin typeface="+mj-lt"/>
                <a:ea typeface="Times New Roman"/>
              </a:rPr>
              <a:t>DB </a:t>
            </a:r>
            <a:r>
              <a:rPr lang="pl-PL" sz="2000" dirty="0" err="1">
                <a:latin typeface="+mj-lt"/>
                <a:ea typeface="Times New Roman"/>
              </a:rPr>
              <a:t>Records</a:t>
            </a:r>
            <a:r>
              <a:rPr lang="pl-PL" sz="2000" dirty="0">
                <a:latin typeface="+mj-lt"/>
                <a:ea typeface="Times New Roman"/>
              </a:rPr>
              <a:t>:</a:t>
            </a:r>
          </a:p>
          <a:p>
            <a:pPr lvl="1">
              <a:spcBef>
                <a:spcPts val="0"/>
              </a:spcBef>
            </a:pPr>
            <a:r>
              <a:rPr lang="pl-PL" sz="1600" dirty="0">
                <a:latin typeface="+mj-lt"/>
                <a:ea typeface="Times New Roman"/>
              </a:rPr>
              <a:t>Step 1b – data </a:t>
            </a:r>
            <a:r>
              <a:rPr lang="pl-PL" sz="1600" dirty="0" err="1">
                <a:latin typeface="+mj-lt"/>
                <a:ea typeface="Times New Roman"/>
              </a:rPr>
              <a:t>are</a:t>
            </a:r>
            <a:r>
              <a:rPr lang="pl-PL" sz="1600" dirty="0">
                <a:latin typeface="+mj-lt"/>
                <a:ea typeface="Times New Roman"/>
              </a:rPr>
              <a:t> </a:t>
            </a:r>
            <a:r>
              <a:rPr lang="pl-PL" sz="1600" dirty="0" err="1">
                <a:latin typeface="+mj-lt"/>
                <a:ea typeface="Times New Roman"/>
              </a:rPr>
              <a:t>stored</a:t>
            </a:r>
            <a:r>
              <a:rPr lang="pl-PL" sz="1600" dirty="0">
                <a:latin typeface="+mj-lt"/>
                <a:ea typeface="Times New Roman"/>
              </a:rPr>
              <a:t> via the </a:t>
            </a:r>
            <a:r>
              <a:rPr lang="pl-PL" sz="1600" dirty="0" err="1">
                <a:latin typeface="+mj-lt"/>
                <a:ea typeface="Times New Roman"/>
              </a:rPr>
              <a:t>encrypted</a:t>
            </a:r>
            <a:r>
              <a:rPr lang="pl-PL" sz="1600" dirty="0">
                <a:latin typeface="+mj-lt"/>
                <a:ea typeface="Times New Roman"/>
              </a:rPr>
              <a:t> channel to the DB service in </a:t>
            </a:r>
            <a:r>
              <a:rPr lang="pl-PL" sz="1600" dirty="0" err="1">
                <a:latin typeface="+mj-lt"/>
                <a:ea typeface="Times New Roman"/>
              </a:rPr>
              <a:t>secured</a:t>
            </a:r>
            <a:r>
              <a:rPr lang="pl-PL" sz="1600" dirty="0">
                <a:latin typeface="+mj-lt"/>
                <a:ea typeface="Times New Roman"/>
              </a:rPr>
              <a:t> </a:t>
            </a:r>
            <a:r>
              <a:rPr lang="pl-PL" sz="1600" dirty="0" err="1">
                <a:latin typeface="+mj-lt"/>
                <a:ea typeface="Times New Roman"/>
              </a:rPr>
              <a:t>location</a:t>
            </a:r>
            <a:endParaRPr lang="pl-PL" sz="1600" dirty="0">
              <a:latin typeface="+mj-lt"/>
              <a:ea typeface="Times New Roman"/>
            </a:endParaRPr>
          </a:p>
          <a:p>
            <a:pPr lvl="1">
              <a:spcBef>
                <a:spcPts val="0"/>
              </a:spcBef>
            </a:pPr>
            <a:r>
              <a:rPr lang="pl-PL" sz="1600" dirty="0">
                <a:latin typeface="+mj-lt"/>
                <a:ea typeface="Times New Roman"/>
              </a:rPr>
              <a:t>Step 2b – data </a:t>
            </a:r>
            <a:r>
              <a:rPr lang="pl-PL" sz="1600" dirty="0" err="1">
                <a:latin typeface="+mj-lt"/>
                <a:ea typeface="Times New Roman"/>
              </a:rPr>
              <a:t>are</a:t>
            </a:r>
            <a:r>
              <a:rPr lang="pl-PL" sz="1600" dirty="0">
                <a:latin typeface="+mj-lt"/>
                <a:ea typeface="Times New Roman"/>
              </a:rPr>
              <a:t> </a:t>
            </a:r>
            <a:r>
              <a:rPr lang="pl-PL" sz="1600" dirty="0" err="1">
                <a:latin typeface="+mj-lt"/>
                <a:ea typeface="Times New Roman"/>
              </a:rPr>
              <a:t>retrieved</a:t>
            </a:r>
            <a:r>
              <a:rPr lang="pl-PL" sz="1600" dirty="0">
                <a:latin typeface="+mj-lt"/>
                <a:ea typeface="Times New Roman"/>
              </a:rPr>
              <a:t> from the service via </a:t>
            </a:r>
            <a:r>
              <a:rPr lang="pl-PL" sz="1600" dirty="0" err="1">
                <a:latin typeface="+mj-lt"/>
                <a:ea typeface="Times New Roman"/>
              </a:rPr>
              <a:t>encrypted</a:t>
            </a:r>
            <a:r>
              <a:rPr lang="pl-PL" sz="1600" dirty="0">
                <a:latin typeface="+mj-lt"/>
                <a:ea typeface="Times New Roman"/>
              </a:rPr>
              <a:t> channel</a:t>
            </a:r>
          </a:p>
        </p:txBody>
      </p:sp>
      <p:pic>
        <p:nvPicPr>
          <p:cNvPr id="4" name="Obraz 3"/>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683568" y="1274626"/>
            <a:ext cx="3668256" cy="4674654"/>
          </a:xfrm>
          <a:prstGeom prst="rect">
            <a:avLst/>
          </a:prstGeom>
        </p:spPr>
      </p:pic>
      <p:sp>
        <p:nvSpPr>
          <p:cNvPr id="5" name="Rectangle 4"/>
          <p:cNvSpPr/>
          <p:nvPr/>
        </p:nvSpPr>
        <p:spPr>
          <a:xfrm>
            <a:off x="2771800" y="1274626"/>
            <a:ext cx="1580024" cy="2154374"/>
          </a:xfrm>
          <a:prstGeom prst="rect">
            <a:avLst/>
          </a:prstGeom>
          <a:solidFill>
            <a:schemeClr val="bg1"/>
          </a:solidFill>
          <a:ln w="12700">
            <a:solidFill>
              <a:srgbClr val="CF780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TextBox 5"/>
          <p:cNvSpPr txBox="1"/>
          <p:nvPr/>
        </p:nvSpPr>
        <p:spPr>
          <a:xfrm>
            <a:off x="2771800" y="3167390"/>
            <a:ext cx="1266693" cy="261610"/>
          </a:xfrm>
          <a:prstGeom prst="rect">
            <a:avLst/>
          </a:prstGeom>
          <a:noFill/>
        </p:spPr>
        <p:txBody>
          <a:bodyPr wrap="none" rtlCol="0">
            <a:spAutoFit/>
          </a:bodyPr>
          <a:lstStyle/>
          <a:p>
            <a:r>
              <a:rPr lang="en-GB" sz="1100" dirty="0">
                <a:solidFill>
                  <a:srgbClr val="996633"/>
                </a:solidFill>
              </a:rPr>
              <a:t>Database access</a:t>
            </a:r>
          </a:p>
        </p:txBody>
      </p:sp>
      <p:sp>
        <p:nvSpPr>
          <p:cNvPr id="7" name="Rounded Rectangle 6"/>
          <p:cNvSpPr/>
          <p:nvPr/>
        </p:nvSpPr>
        <p:spPr>
          <a:xfrm>
            <a:off x="2915816" y="1556792"/>
            <a:ext cx="360040" cy="1296144"/>
          </a:xfrm>
          <a:prstGeom prst="roundRect">
            <a:avLst>
              <a:gd name="adj" fmla="val 40143"/>
            </a:avLst>
          </a:prstGeom>
          <a:solidFill>
            <a:srgbClr val="CC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REST</a:t>
            </a:r>
          </a:p>
        </p:txBody>
      </p:sp>
      <p:pic>
        <p:nvPicPr>
          <p:cNvPr id="8" name="Obraz 3"/>
          <p:cNvPicPr>
            <a:picLocks noChangeAspect="1"/>
          </p:cNvPicPr>
          <p:nvPr/>
        </p:nvPicPr>
        <p:blipFill rotWithShape="1">
          <a:blip r:embed="rId2">
            <a:extLst>
              <a:ext uri="{28A0092B-C50C-407E-A947-70E740481C1C}">
                <a14:useLocalDpi xmlns:a14="http://schemas.microsoft.com/office/drawing/2010/main" xmlns="" val="0"/>
              </a:ext>
            </a:extLst>
          </a:blip>
          <a:srcRect l="71761" t="78858" r="8549" b="4376"/>
          <a:stretch/>
        </p:blipFill>
        <p:spPr>
          <a:xfrm>
            <a:off x="3563888" y="1772816"/>
            <a:ext cx="722299" cy="783772"/>
          </a:xfrm>
          <a:prstGeom prst="rect">
            <a:avLst/>
          </a:prstGeom>
        </p:spPr>
      </p:pic>
      <p:sp>
        <p:nvSpPr>
          <p:cNvPr id="9" name="TextBox 8"/>
          <p:cNvSpPr txBox="1"/>
          <p:nvPr/>
        </p:nvSpPr>
        <p:spPr>
          <a:xfrm>
            <a:off x="3668221" y="2473151"/>
            <a:ext cx="543739" cy="307777"/>
          </a:xfrm>
          <a:prstGeom prst="rect">
            <a:avLst/>
          </a:prstGeom>
          <a:noFill/>
        </p:spPr>
        <p:txBody>
          <a:bodyPr wrap="none" rtlCol="0">
            <a:spAutoFit/>
          </a:bodyPr>
          <a:lstStyle/>
          <a:p>
            <a:r>
              <a:rPr lang="en-GB" sz="1400" dirty="0"/>
              <a:t>SQL</a:t>
            </a:r>
          </a:p>
        </p:txBody>
      </p:sp>
      <p:cxnSp>
        <p:nvCxnSpPr>
          <p:cNvPr id="11" name="Straight Arrow Connector 10"/>
          <p:cNvCxnSpPr/>
          <p:nvPr/>
        </p:nvCxnSpPr>
        <p:spPr>
          <a:xfrm>
            <a:off x="1691680" y="1916832"/>
            <a:ext cx="1224136" cy="0"/>
          </a:xfrm>
          <a:prstGeom prst="straightConnector1">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835696" y="1656967"/>
            <a:ext cx="457176" cy="261610"/>
          </a:xfrm>
          <a:prstGeom prst="rect">
            <a:avLst/>
          </a:prstGeom>
          <a:noFill/>
        </p:spPr>
        <p:txBody>
          <a:bodyPr wrap="none" rtlCol="0">
            <a:spAutoFit/>
          </a:bodyPr>
          <a:lstStyle/>
          <a:p>
            <a:r>
              <a:rPr lang="en-GB" sz="1100" b="1" dirty="0">
                <a:latin typeface="Ebrima" pitchFamily="2" charset="0"/>
                <a:ea typeface="Ebrima" pitchFamily="2" charset="0"/>
                <a:cs typeface="Ebrima" pitchFamily="2" charset="0"/>
              </a:rPr>
              <a:t>(1</a:t>
            </a:r>
            <a:r>
              <a:rPr lang="pl-PL" sz="1100" b="1" dirty="0">
                <a:latin typeface="Ebrima" pitchFamily="2" charset="0"/>
                <a:ea typeface="Ebrima" pitchFamily="2" charset="0"/>
                <a:cs typeface="Ebrima" pitchFamily="2" charset="0"/>
              </a:rPr>
              <a:t>b</a:t>
            </a:r>
            <a:r>
              <a:rPr lang="en-GB" sz="1100" b="1" dirty="0">
                <a:latin typeface="Ebrima" pitchFamily="2" charset="0"/>
                <a:ea typeface="Ebrima" pitchFamily="2" charset="0"/>
                <a:cs typeface="Ebrima" pitchFamily="2" charset="0"/>
              </a:rPr>
              <a:t>)</a:t>
            </a:r>
          </a:p>
        </p:txBody>
      </p:sp>
      <p:cxnSp>
        <p:nvCxnSpPr>
          <p:cNvPr id="14" name="Straight Arrow Connector 13"/>
          <p:cNvCxnSpPr/>
          <p:nvPr/>
        </p:nvCxnSpPr>
        <p:spPr>
          <a:xfrm>
            <a:off x="1691680" y="2079143"/>
            <a:ext cx="1224136" cy="0"/>
          </a:xfrm>
          <a:prstGeom prst="straightConnector1">
            <a:avLst/>
          </a:prstGeom>
          <a:ln w="12700">
            <a:solidFill>
              <a:schemeClr val="tx1"/>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835696" y="2083115"/>
            <a:ext cx="457176" cy="261610"/>
          </a:xfrm>
          <a:prstGeom prst="rect">
            <a:avLst/>
          </a:prstGeom>
          <a:noFill/>
        </p:spPr>
        <p:txBody>
          <a:bodyPr wrap="none" rtlCol="0">
            <a:spAutoFit/>
          </a:bodyPr>
          <a:lstStyle/>
          <a:p>
            <a:r>
              <a:rPr lang="en-GB" sz="1100" b="1" dirty="0">
                <a:latin typeface="Ebrima" pitchFamily="2" charset="0"/>
                <a:ea typeface="Ebrima" pitchFamily="2" charset="0"/>
                <a:cs typeface="Ebrima" pitchFamily="2" charset="0"/>
              </a:rPr>
              <a:t>(</a:t>
            </a:r>
            <a:r>
              <a:rPr lang="pl-PL" sz="1100" b="1" dirty="0">
                <a:latin typeface="Ebrima" pitchFamily="2" charset="0"/>
                <a:ea typeface="Ebrima" pitchFamily="2" charset="0"/>
                <a:cs typeface="Ebrima" pitchFamily="2" charset="0"/>
              </a:rPr>
              <a:t>2b</a:t>
            </a:r>
            <a:r>
              <a:rPr lang="en-GB" sz="1100" b="1" dirty="0">
                <a:latin typeface="Ebrima" pitchFamily="2" charset="0"/>
                <a:ea typeface="Ebrima" pitchFamily="2" charset="0"/>
                <a:cs typeface="Ebrima" pitchFamily="2" charset="0"/>
              </a:rPr>
              <a:t>)</a:t>
            </a:r>
          </a:p>
        </p:txBody>
      </p:sp>
      <p:sp>
        <p:nvSpPr>
          <p:cNvPr id="16" name="TextBox 15"/>
          <p:cNvSpPr txBox="1"/>
          <p:nvPr/>
        </p:nvSpPr>
        <p:spPr>
          <a:xfrm>
            <a:off x="2557843" y="1012195"/>
            <a:ext cx="2012089" cy="261610"/>
          </a:xfrm>
          <a:prstGeom prst="rect">
            <a:avLst/>
          </a:prstGeom>
          <a:noFill/>
        </p:spPr>
        <p:txBody>
          <a:bodyPr wrap="none" rtlCol="0">
            <a:spAutoFit/>
          </a:bodyPr>
          <a:lstStyle/>
          <a:p>
            <a:r>
              <a:rPr lang="en-GB" sz="1100" dirty="0"/>
              <a:t>Secure locally hosted service</a:t>
            </a:r>
          </a:p>
        </p:txBody>
      </p:sp>
    </p:spTree>
    <p:extLst>
      <p:ext uri="{BB962C8B-B14F-4D97-AF65-F5344CB8AC3E}">
        <p14:creationId xmlns:p14="http://schemas.microsoft.com/office/powerpoint/2010/main" xmlns="" val="341952349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p:cNvSpPr>
            <a:spLocks noGrp="1"/>
          </p:cNvSpPr>
          <p:nvPr>
            <p:ph idx="1"/>
          </p:nvPr>
        </p:nvSpPr>
        <p:spPr/>
        <p:txBody>
          <a:bodyPr>
            <a:noAutofit/>
          </a:bodyPr>
          <a:lstStyle/>
          <a:p>
            <a:pPr algn="just">
              <a:spcBef>
                <a:spcPts val="0"/>
              </a:spcBef>
              <a:spcAft>
                <a:spcPts val="0"/>
              </a:spcAft>
            </a:pPr>
            <a:r>
              <a:rPr lang="en-US" sz="2000" dirty="0">
                <a:latin typeface="+mj-lt"/>
                <a:ea typeface="Times New Roman"/>
              </a:rPr>
              <a:t>Support for both binary files and structured data</a:t>
            </a:r>
          </a:p>
          <a:p>
            <a:pPr algn="just">
              <a:spcBef>
                <a:spcPts val="0"/>
              </a:spcBef>
              <a:spcAft>
                <a:spcPts val="0"/>
              </a:spcAft>
            </a:pPr>
            <a:r>
              <a:rPr lang="en-US" sz="2000" dirty="0">
                <a:latin typeface="+mj-lt"/>
                <a:ea typeface="Times New Roman"/>
              </a:rPr>
              <a:t>Standard interfaces allowing to browse and access data in a way convenient for </a:t>
            </a:r>
            <a:r>
              <a:rPr lang="pl-PL" sz="2000" dirty="0">
                <a:latin typeface="+mj-lt"/>
                <a:ea typeface="Times New Roman"/>
              </a:rPr>
              <a:t>the </a:t>
            </a:r>
            <a:r>
              <a:rPr lang="en-US" sz="2000" dirty="0">
                <a:latin typeface="+mj-lt"/>
                <a:ea typeface="Times New Roman"/>
              </a:rPr>
              <a:t>user (support a variety of operating systems, web browsers, tools and client-side software libraries and remote file system protocols)</a:t>
            </a:r>
          </a:p>
          <a:p>
            <a:pPr algn="just">
              <a:spcBef>
                <a:spcPts val="0"/>
              </a:spcBef>
              <a:spcAft>
                <a:spcPts val="0"/>
              </a:spcAft>
            </a:pPr>
            <a:r>
              <a:rPr lang="en-US" sz="2000" dirty="0">
                <a:latin typeface="+mj-lt"/>
                <a:ea typeface="Times New Roman"/>
              </a:rPr>
              <a:t>Secure and efficient data transfer to and from computational infrastructure</a:t>
            </a:r>
          </a:p>
          <a:p>
            <a:pPr algn="just">
              <a:spcBef>
                <a:spcPts val="0"/>
              </a:spcBef>
              <a:spcAft>
                <a:spcPts val="0"/>
              </a:spcAft>
            </a:pPr>
            <a:r>
              <a:rPr lang="en-US" sz="2000" dirty="0">
                <a:latin typeface="+mj-lt"/>
                <a:ea typeface="Times New Roman"/>
              </a:rPr>
              <a:t>Enable delegation of credentials to services working on behalf of </a:t>
            </a:r>
            <a:r>
              <a:rPr lang="pl-PL" sz="2000" dirty="0">
                <a:latin typeface="+mj-lt"/>
                <a:ea typeface="Times New Roman"/>
              </a:rPr>
              <a:t>the</a:t>
            </a:r>
            <a:r>
              <a:rPr lang="en-US" sz="2000" dirty="0">
                <a:latin typeface="+mj-lt"/>
                <a:ea typeface="Times New Roman"/>
              </a:rPr>
              <a:t> user</a:t>
            </a:r>
          </a:p>
          <a:p>
            <a:pPr algn="just">
              <a:spcBef>
                <a:spcPts val="0"/>
              </a:spcBef>
              <a:spcAft>
                <a:spcPts val="0"/>
              </a:spcAft>
            </a:pPr>
            <a:r>
              <a:rPr lang="en-US" sz="2000" dirty="0">
                <a:latin typeface="+mj-lt"/>
                <a:ea typeface="Times New Roman"/>
              </a:rPr>
              <a:t>Support complex data access policies</a:t>
            </a:r>
          </a:p>
          <a:p>
            <a:pPr algn="just">
              <a:spcBef>
                <a:spcPts val="0"/>
              </a:spcBef>
              <a:spcAft>
                <a:spcPts val="0"/>
              </a:spcAft>
            </a:pPr>
            <a:r>
              <a:rPr lang="en-US" sz="2000" dirty="0">
                <a:latin typeface="+mj-lt"/>
                <a:ea typeface="Times New Roman"/>
              </a:rPr>
              <a:t>Enable sharing and group access to selected data sets</a:t>
            </a:r>
          </a:p>
          <a:p>
            <a:pPr algn="just">
              <a:spcBef>
                <a:spcPts val="0"/>
              </a:spcBef>
              <a:spcAft>
                <a:spcPts val="0"/>
              </a:spcAft>
            </a:pPr>
            <a:r>
              <a:rPr lang="en-US" sz="2000" dirty="0">
                <a:latin typeface="+mj-lt"/>
                <a:ea typeface="Times New Roman"/>
              </a:rPr>
              <a:t>Data security:</a:t>
            </a:r>
          </a:p>
          <a:p>
            <a:pPr lvl="1" algn="just">
              <a:spcBef>
                <a:spcPts val="0"/>
              </a:spcBef>
              <a:spcAft>
                <a:spcPts val="0"/>
              </a:spcAft>
            </a:pPr>
            <a:r>
              <a:rPr lang="en-US" sz="1600" dirty="0">
                <a:latin typeface="+mj-lt"/>
                <a:ea typeface="Times New Roman"/>
              </a:rPr>
              <a:t>se</a:t>
            </a:r>
            <a:r>
              <a:rPr lang="pl-PL" sz="1600" dirty="0">
                <a:latin typeface="+mj-lt"/>
                <a:ea typeface="Times New Roman"/>
              </a:rPr>
              <a:t>n</a:t>
            </a:r>
            <a:r>
              <a:rPr lang="en-US" sz="1600" dirty="0" err="1">
                <a:latin typeface="+mj-lt"/>
                <a:ea typeface="Times New Roman"/>
              </a:rPr>
              <a:t>sitive</a:t>
            </a:r>
            <a:r>
              <a:rPr lang="en-US" sz="1600" dirty="0">
                <a:latin typeface="+mj-lt"/>
                <a:ea typeface="Times New Roman"/>
              </a:rPr>
              <a:t> patient information must be encrypted before it is persisted</a:t>
            </a:r>
          </a:p>
          <a:p>
            <a:pPr lvl="1" algn="just">
              <a:spcBef>
                <a:spcPts val="0"/>
              </a:spcBef>
              <a:spcAft>
                <a:spcPts val="0"/>
              </a:spcAft>
            </a:pPr>
            <a:r>
              <a:rPr lang="en-US" sz="1600" dirty="0">
                <a:latin typeface="+mj-lt"/>
                <a:ea typeface="Times New Roman"/>
              </a:rPr>
              <a:t>prevent from reading data even if one has access to hardware or has intercepted communication</a:t>
            </a:r>
          </a:p>
          <a:p>
            <a:pPr algn="just">
              <a:spcBef>
                <a:spcPts val="0"/>
              </a:spcBef>
              <a:spcAft>
                <a:spcPts val="0"/>
              </a:spcAft>
            </a:pPr>
            <a:r>
              <a:rPr lang="en-US" sz="2000" dirty="0">
                <a:latin typeface="+mj-lt"/>
                <a:ea typeface="Times New Roman"/>
              </a:rPr>
              <a:t> </a:t>
            </a:r>
            <a:r>
              <a:rPr lang="pl-PL" sz="2000" dirty="0">
                <a:latin typeface="+mj-lt"/>
                <a:ea typeface="Times New Roman"/>
              </a:rPr>
              <a:t>S</a:t>
            </a:r>
            <a:r>
              <a:rPr lang="en-US" sz="2000" dirty="0" err="1">
                <a:latin typeface="+mj-lt"/>
                <a:ea typeface="Times New Roman"/>
              </a:rPr>
              <a:t>pecified</a:t>
            </a:r>
            <a:r>
              <a:rPr lang="en-US" sz="2000" dirty="0">
                <a:latin typeface="+mj-lt"/>
                <a:ea typeface="Times New Roman"/>
              </a:rPr>
              <a:t> level of security for a specific piece of data</a:t>
            </a:r>
            <a:endParaRPr lang="pl-PL" sz="2000" dirty="0">
              <a:latin typeface="+mj-lt"/>
              <a:ea typeface="Times New Roman"/>
            </a:endParaRPr>
          </a:p>
        </p:txBody>
      </p:sp>
      <p:sp>
        <p:nvSpPr>
          <p:cNvPr id="4"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Requirements for medical data management systems</a:t>
            </a:r>
          </a:p>
        </p:txBody>
      </p:sp>
    </p:spTree>
    <p:extLst>
      <p:ext uri="{BB962C8B-B14F-4D97-AF65-F5344CB8AC3E}">
        <p14:creationId xmlns:p14="http://schemas.microsoft.com/office/powerpoint/2010/main" xmlns="" val="20905383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a:t>Basic features of the F</a:t>
            </a:r>
            <a:r>
              <a:rPr lang="pl-PL" sz="3200" dirty="0"/>
              <a:t>ile </a:t>
            </a:r>
            <a:r>
              <a:rPr lang="en-US" sz="3200" dirty="0"/>
              <a:t>S</a:t>
            </a:r>
            <a:r>
              <a:rPr lang="pl-PL" sz="3200" dirty="0" err="1"/>
              <a:t>tore</a:t>
            </a:r>
            <a:endParaRPr lang="en-US" sz="3200" dirty="0"/>
          </a:p>
        </p:txBody>
      </p:sp>
      <p:sp>
        <p:nvSpPr>
          <p:cNvPr id="3" name="Symbol zastępczy zawartości 2"/>
          <p:cNvSpPr>
            <a:spLocks noGrp="1"/>
          </p:cNvSpPr>
          <p:nvPr>
            <p:ph idx="1"/>
          </p:nvPr>
        </p:nvSpPr>
        <p:spPr/>
        <p:txBody>
          <a:bodyPr>
            <a:normAutofit fontScale="92500" lnSpcReduction="10000"/>
          </a:bodyPr>
          <a:lstStyle/>
          <a:p>
            <a:r>
              <a:rPr lang="en-US" sz="2400" dirty="0"/>
              <a:t>Deployment of a file repository compliant with the </a:t>
            </a:r>
            <a:r>
              <a:rPr lang="en-US" sz="2400" dirty="0" err="1"/>
              <a:t>WebDav</a:t>
            </a:r>
            <a:r>
              <a:rPr lang="en-US" sz="2400" dirty="0"/>
              <a:t> protocol, including search capabilities (RFC 5323)</a:t>
            </a:r>
          </a:p>
          <a:p>
            <a:r>
              <a:rPr lang="en-US" sz="2400" dirty="0"/>
              <a:t>File</a:t>
            </a:r>
            <a:r>
              <a:rPr lang="pl-PL" sz="2400" dirty="0"/>
              <a:t> </a:t>
            </a:r>
            <a:r>
              <a:rPr lang="en-US" sz="2400" dirty="0"/>
              <a:t>Store component (browser) enabling web-based file browsing, downloads</a:t>
            </a:r>
            <a:r>
              <a:rPr lang="pl-PL" sz="2400" dirty="0"/>
              <a:t> and</a:t>
            </a:r>
            <a:r>
              <a:rPr lang="en-US" sz="2400" dirty="0"/>
              <a:t> uploads </a:t>
            </a:r>
            <a:r>
              <a:rPr lang="pl-PL" sz="2400" dirty="0"/>
              <a:t>through </a:t>
            </a:r>
            <a:r>
              <a:rPr lang="en-US" sz="2400" dirty="0"/>
              <a:t>the </a:t>
            </a:r>
            <a:r>
              <a:rPr lang="en-US" sz="2400" dirty="0" err="1"/>
              <a:t>EurValve</a:t>
            </a:r>
            <a:r>
              <a:rPr lang="en-US" sz="2400" dirty="0"/>
              <a:t> portal </a:t>
            </a:r>
          </a:p>
          <a:p>
            <a:r>
              <a:rPr lang="en-US" sz="2400" dirty="0"/>
              <a:t>File Browser may be reused </a:t>
            </a:r>
            <a:r>
              <a:rPr lang="pl-PL" sz="2400" dirty="0"/>
              <a:t>in </a:t>
            </a:r>
            <a:r>
              <a:rPr lang="en-US" sz="2400" dirty="0"/>
              <a:t>dedicated portal views where </a:t>
            </a:r>
            <a:r>
              <a:rPr lang="pl-PL" sz="2400" dirty="0"/>
              <a:t>the </a:t>
            </a:r>
            <a:r>
              <a:rPr lang="en-US" sz="2400" dirty="0"/>
              <a:t>user </a:t>
            </a:r>
            <a:r>
              <a:rPr lang="pl-PL" sz="2400" dirty="0"/>
              <a:t>can </a:t>
            </a:r>
            <a:r>
              <a:rPr lang="en-US" sz="2400" dirty="0"/>
              <a:t>browse </a:t>
            </a:r>
            <a:r>
              <a:rPr lang="pl-PL" sz="2400" dirty="0"/>
              <a:t>a </a:t>
            </a:r>
            <a:r>
              <a:rPr lang="en-US" sz="2400" dirty="0"/>
              <a:t>specified sub-folder and perform </a:t>
            </a:r>
            <a:r>
              <a:rPr lang="pl-PL" sz="2400" dirty="0"/>
              <a:t>a </a:t>
            </a:r>
            <a:r>
              <a:rPr lang="en-US" sz="2400" dirty="0"/>
              <a:t>restricted set of operations</a:t>
            </a:r>
          </a:p>
          <a:p>
            <a:r>
              <a:rPr lang="en-US" sz="2400" dirty="0"/>
              <a:t>Securing the file repository with </a:t>
            </a:r>
            <a:r>
              <a:rPr lang="pl-PL" sz="2400" dirty="0"/>
              <a:t>a </a:t>
            </a:r>
            <a:r>
              <a:rPr lang="en-US" sz="2400" dirty="0" err="1"/>
              <a:t>EurValve</a:t>
            </a:r>
            <a:r>
              <a:rPr lang="pl-PL" sz="2400" dirty="0"/>
              <a:t>-compatible</a:t>
            </a:r>
            <a:r>
              <a:rPr lang="en-US" sz="2400" dirty="0"/>
              <a:t> security mechanism</a:t>
            </a:r>
          </a:p>
          <a:p>
            <a:r>
              <a:rPr lang="en-US" sz="2400" dirty="0"/>
              <a:t>Remote file system can be mounted on </a:t>
            </a:r>
            <a:r>
              <a:rPr lang="pl-PL" sz="2400" dirty="0"/>
              <a:t>a </a:t>
            </a:r>
            <a:r>
              <a:rPr lang="en-US" sz="2400" dirty="0"/>
              <a:t>local computer using </a:t>
            </a:r>
            <a:r>
              <a:rPr lang="pl-PL" sz="2400" dirty="0"/>
              <a:t>an off-the-shelf </a:t>
            </a:r>
            <a:r>
              <a:rPr lang="en-US" sz="2400" dirty="0" err="1"/>
              <a:t>WebDav</a:t>
            </a:r>
            <a:r>
              <a:rPr lang="en-US" sz="2400" dirty="0"/>
              <a:t> client </a:t>
            </a:r>
            <a:r>
              <a:rPr lang="pl-PL" sz="2400" dirty="0"/>
              <a:t>under </a:t>
            </a:r>
            <a:r>
              <a:rPr lang="en-US" sz="2400" dirty="0"/>
              <a:t>Windows, </a:t>
            </a:r>
            <a:r>
              <a:rPr lang="en-US" sz="2400" dirty="0" err="1"/>
              <a:t>MacOs</a:t>
            </a:r>
            <a:r>
              <a:rPr lang="pl-PL" sz="2400" dirty="0"/>
              <a:t> or </a:t>
            </a:r>
            <a:r>
              <a:rPr lang="en-US" sz="2400" dirty="0"/>
              <a:t>Linux</a:t>
            </a:r>
          </a:p>
          <a:p>
            <a:r>
              <a:rPr lang="en-US" sz="2400" dirty="0"/>
              <a:t>File Store is integrated with </a:t>
            </a:r>
            <a:r>
              <a:rPr lang="pl-PL" sz="2400" dirty="0"/>
              <a:t>the </a:t>
            </a:r>
            <a:r>
              <a:rPr lang="en-US" sz="2400" dirty="0" err="1"/>
              <a:t>EurValve</a:t>
            </a:r>
            <a:r>
              <a:rPr lang="en-US" sz="2400" dirty="0"/>
              <a:t> security solution; directory permissions can be granted </a:t>
            </a:r>
            <a:r>
              <a:rPr lang="pl-PL" sz="2400" dirty="0"/>
              <a:t>to</a:t>
            </a:r>
            <a:r>
              <a:rPr lang="en-US" sz="2400" dirty="0"/>
              <a:t> a user or to </a:t>
            </a:r>
            <a:r>
              <a:rPr lang="pl-PL" sz="2400" dirty="0"/>
              <a:t>a</a:t>
            </a:r>
            <a:r>
              <a:rPr lang="en-US" sz="2400" dirty="0"/>
              <a:t> group of users</a:t>
            </a:r>
          </a:p>
          <a:p>
            <a:endParaRPr lang="en-US" sz="2400" dirty="0"/>
          </a:p>
        </p:txBody>
      </p:sp>
    </p:spTree>
    <p:extLst>
      <p:ext uri="{BB962C8B-B14F-4D97-AF65-F5344CB8AC3E}">
        <p14:creationId xmlns:p14="http://schemas.microsoft.com/office/powerpoint/2010/main" xmlns="" val="35134565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942699" y="5695295"/>
            <a:ext cx="7572428"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1600" dirty="0">
                <a:latin typeface="+mn-lt"/>
              </a:rPr>
              <a:t>Access policies are attached to different nodes according to user sharing </a:t>
            </a:r>
            <a:r>
              <a:rPr lang="pl-PL" sz="1600" dirty="0" err="1">
                <a:latin typeface="+mn-lt"/>
              </a:rPr>
              <a:t>policies</a:t>
            </a:r>
            <a:r>
              <a:rPr lang="en-US" sz="1600" dirty="0">
                <a:latin typeface="+mn-lt"/>
              </a:rPr>
              <a:t>. Private spaces can be created for individual users and groups.</a:t>
            </a:r>
            <a:endParaRPr kumimoji="0" lang="en-US" sz="1600" i="0" u="none" strike="noStrike" cap="none" normalizeH="0" baseline="0" dirty="0">
              <a:ln>
                <a:noFill/>
              </a:ln>
              <a:effectLst/>
              <a:latin typeface="+mn-lt"/>
              <a:cs typeface="Arial" pitchFamily="34" charset="0"/>
            </a:endParaRPr>
          </a:p>
        </p:txBody>
      </p:sp>
      <p:pic>
        <p:nvPicPr>
          <p:cNvPr id="6" name="Obraz 5"/>
          <p:cNvPicPr/>
          <p:nvPr/>
        </p:nvPicPr>
        <p:blipFill>
          <a:blip r:embed="rId2">
            <a:extLst>
              <a:ext uri="{28A0092B-C50C-407E-A947-70E740481C1C}">
                <a14:useLocalDpi xmlns:a14="http://schemas.microsoft.com/office/drawing/2010/main" xmlns="" val="0"/>
              </a:ext>
            </a:extLst>
          </a:blip>
          <a:stretch>
            <a:fillRect/>
          </a:stretch>
        </p:blipFill>
        <p:spPr>
          <a:xfrm>
            <a:off x="2071670" y="1214422"/>
            <a:ext cx="5092618" cy="4086786"/>
          </a:xfrm>
          <a:prstGeom prst="rect">
            <a:avLst/>
          </a:prstGeom>
        </p:spPr>
      </p:pic>
      <p:sp>
        <p:nvSpPr>
          <p:cNvPr id="5"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File Store - multi policy approach</a:t>
            </a:r>
          </a:p>
        </p:txBody>
      </p:sp>
    </p:spTree>
    <p:extLst>
      <p:ext uri="{BB962C8B-B14F-4D97-AF65-F5344CB8AC3E}">
        <p14:creationId xmlns:p14="http://schemas.microsoft.com/office/powerpoint/2010/main" xmlns="" val="13346397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1"/>
          <p:cNvSpPr>
            <a:spLocks noGrp="1"/>
          </p:cNvSpPr>
          <p:nvPr>
            <p:ph type="title"/>
          </p:nvPr>
        </p:nvSpPr>
        <p:spPr>
          <a:xfrm>
            <a:off x="1439863" y="0"/>
            <a:ext cx="6515100" cy="1143000"/>
          </a:xfrm>
        </p:spPr>
        <p:txBody>
          <a:bodyPr>
            <a:normAutofit/>
          </a:bodyPr>
          <a:lstStyle/>
          <a:p>
            <a:r>
              <a:rPr lang="en-US" sz="3200" dirty="0"/>
              <a:t>Communication between the File Store and the Policy Store/PDP</a:t>
            </a:r>
          </a:p>
        </p:txBody>
      </p:sp>
      <p:sp>
        <p:nvSpPr>
          <p:cNvPr id="6" name="Symbol zastępczy zawartości 2"/>
          <p:cNvSpPr txBox="1">
            <a:spLocks/>
          </p:cNvSpPr>
          <p:nvPr/>
        </p:nvSpPr>
        <p:spPr bwMode="auto">
          <a:xfrm>
            <a:off x="395536" y="1484784"/>
            <a:ext cx="8443664"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r>
              <a:rPr lang="en-US" sz="2000" dirty="0">
                <a:latin typeface="+mj-lt"/>
                <a:ea typeface="Times New Roman"/>
              </a:rPr>
              <a:t>By default File Store </a:t>
            </a:r>
            <a:r>
              <a:rPr lang="pl-PL" sz="2000" dirty="0">
                <a:latin typeface="+mj-lt"/>
                <a:ea typeface="Times New Roman"/>
              </a:rPr>
              <a:t>can </a:t>
            </a:r>
            <a:r>
              <a:rPr lang="en-US" sz="2000" dirty="0">
                <a:latin typeface="+mj-lt"/>
                <a:ea typeface="Times New Roman"/>
              </a:rPr>
              <a:t>create top</a:t>
            </a:r>
            <a:r>
              <a:rPr lang="pl-PL" sz="2000" dirty="0">
                <a:latin typeface="+mj-lt"/>
                <a:ea typeface="Times New Roman"/>
              </a:rPr>
              <a:t>-level</a:t>
            </a:r>
            <a:r>
              <a:rPr lang="en-US" sz="2000" dirty="0">
                <a:latin typeface="+mj-lt"/>
                <a:ea typeface="Times New Roman"/>
              </a:rPr>
              <a:t> private folders</a:t>
            </a:r>
          </a:p>
          <a:p>
            <a:pPr algn="just">
              <a:spcBef>
                <a:spcPts val="0"/>
              </a:spcBef>
              <a:spcAft>
                <a:spcPts val="0"/>
              </a:spcAft>
            </a:pPr>
            <a:r>
              <a:rPr lang="en-US" sz="2000" dirty="0">
                <a:latin typeface="+mj-lt"/>
                <a:ea typeface="Times New Roman"/>
              </a:rPr>
              <a:t>Each File Store request is </a:t>
            </a:r>
            <a:r>
              <a:rPr lang="pl-PL" sz="2000" dirty="0">
                <a:latin typeface="+mj-lt"/>
                <a:ea typeface="Times New Roman"/>
              </a:rPr>
              <a:t>evaluated by a </a:t>
            </a:r>
            <a:r>
              <a:rPr lang="en-US" sz="2000" dirty="0">
                <a:latin typeface="+mj-lt"/>
                <a:ea typeface="Times New Roman"/>
              </a:rPr>
              <a:t>PDP </a:t>
            </a:r>
            <a:r>
              <a:rPr lang="pl-PL" sz="2000" dirty="0">
                <a:latin typeface="+mj-lt"/>
                <a:ea typeface="Times New Roman"/>
              </a:rPr>
              <a:t>on the basis of the requested </a:t>
            </a:r>
            <a:r>
              <a:rPr lang="en-US" sz="2000" dirty="0">
                <a:latin typeface="+mj-lt"/>
                <a:ea typeface="Times New Roman"/>
              </a:rPr>
              <a:t>action, resource path and user identifier</a:t>
            </a:r>
          </a:p>
          <a:p>
            <a:pPr algn="just">
              <a:spcBef>
                <a:spcPts val="0"/>
              </a:spcBef>
              <a:spcAft>
                <a:spcPts val="0"/>
              </a:spcAft>
            </a:pPr>
            <a:r>
              <a:rPr lang="en-US" sz="2000" dirty="0">
                <a:latin typeface="+mj-lt"/>
                <a:ea typeface="Times New Roman"/>
              </a:rPr>
              <a:t>Storage operations are performed only </a:t>
            </a:r>
            <a:r>
              <a:rPr lang="pl-PL" sz="2000" dirty="0">
                <a:latin typeface="+mj-lt"/>
                <a:ea typeface="Times New Roman"/>
              </a:rPr>
              <a:t>as allowed by the </a:t>
            </a:r>
            <a:r>
              <a:rPr lang="en-US" sz="2000" dirty="0">
                <a:latin typeface="+mj-lt"/>
                <a:ea typeface="Times New Roman"/>
              </a:rPr>
              <a:t>PDP</a:t>
            </a:r>
          </a:p>
          <a:p>
            <a:pPr algn="just">
              <a:spcBef>
                <a:spcPts val="0"/>
              </a:spcBef>
              <a:spcAft>
                <a:spcPts val="0"/>
              </a:spcAft>
            </a:pPr>
            <a:r>
              <a:rPr lang="en-US" sz="2000" dirty="0">
                <a:latin typeface="+mj-lt"/>
                <a:ea typeface="Times New Roman"/>
              </a:rPr>
              <a:t>When creating top</a:t>
            </a:r>
            <a:r>
              <a:rPr lang="pl-PL" sz="2000" dirty="0">
                <a:latin typeface="+mj-lt"/>
                <a:ea typeface="Times New Roman"/>
              </a:rPr>
              <a:t>-level</a:t>
            </a:r>
            <a:r>
              <a:rPr lang="en-US" sz="2000" dirty="0">
                <a:latin typeface="+mj-lt"/>
                <a:ea typeface="Times New Roman"/>
              </a:rPr>
              <a:t> folders </a:t>
            </a:r>
            <a:r>
              <a:rPr lang="pl-PL" sz="2000" dirty="0">
                <a:latin typeface="+mj-lt"/>
                <a:ea typeface="Times New Roman"/>
              </a:rPr>
              <a:t>a </a:t>
            </a:r>
            <a:r>
              <a:rPr lang="en-US" sz="2000" dirty="0">
                <a:latin typeface="+mj-lt"/>
                <a:ea typeface="Times New Roman"/>
              </a:rPr>
              <a:t>new policy is created</a:t>
            </a:r>
            <a:r>
              <a:rPr lang="pl-PL" sz="2000" dirty="0">
                <a:latin typeface="+mj-lt"/>
                <a:ea typeface="Times New Roman"/>
              </a:rPr>
              <a:t>,</a:t>
            </a:r>
            <a:r>
              <a:rPr lang="en-US" sz="2000" dirty="0">
                <a:latin typeface="+mj-lt"/>
                <a:ea typeface="Times New Roman"/>
              </a:rPr>
              <a:t> which grants write, read and remove permissions only to the user invoking the operation</a:t>
            </a:r>
          </a:p>
        </p:txBody>
      </p:sp>
      <p:pic>
        <p:nvPicPr>
          <p:cNvPr id="7" name="Obraz 6"/>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43608" y="3631187"/>
            <a:ext cx="7020272" cy="2822149"/>
          </a:xfrm>
          <a:prstGeom prst="rect">
            <a:avLst/>
          </a:prstGeom>
        </p:spPr>
      </p:pic>
    </p:spTree>
    <p:extLst>
      <p:ext uri="{BB962C8B-B14F-4D97-AF65-F5344CB8AC3E}">
        <p14:creationId xmlns:p14="http://schemas.microsoft.com/office/powerpoint/2010/main" xmlns="" val="11583577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174" name="Title 1"/>
          <p:cNvSpPr txBox="1">
            <a:spLocks/>
          </p:cNvSpPr>
          <p:nvPr/>
        </p:nvSpPr>
        <p:spPr>
          <a:xfrm>
            <a:off x="-972616" y="728224"/>
            <a:ext cx="5329237" cy="722312"/>
          </a:xfrm>
          <a:prstGeom prst="rect">
            <a:avLst/>
          </a:prstGeom>
        </p:spPr>
        <p:txBody>
          <a:bodyPr>
            <a:normAutofit fontScale="97500"/>
          </a:bodyPr>
          <a:lstStyle/>
          <a:p>
            <a:pPr algn="ctr" defTabSz="914400">
              <a:defRPr/>
            </a:pPr>
            <a:r>
              <a:rPr lang="pl-PL" altLang="en-US" sz="3200" dirty="0">
                <a:latin typeface="+mj-lt"/>
                <a:ea typeface="+mj-ea"/>
                <a:cs typeface="+mj-cs"/>
              </a:rPr>
              <a:t> </a:t>
            </a:r>
            <a:endParaRPr lang="en-GB" altLang="en-US" sz="3200" dirty="0">
              <a:latin typeface="+mj-lt"/>
              <a:ea typeface="+mj-ea"/>
              <a:cs typeface="+mj-cs"/>
            </a:endParaRPr>
          </a:p>
        </p:txBody>
      </p:sp>
      <p:sp>
        <p:nvSpPr>
          <p:cNvPr id="7175" name="Rectangle 3"/>
          <p:cNvSpPr>
            <a:spLocks noChangeArrowheads="1"/>
          </p:cNvSpPr>
          <p:nvPr/>
        </p:nvSpPr>
        <p:spPr bwMode="auto">
          <a:xfrm>
            <a:off x="323528" y="1512815"/>
            <a:ext cx="8568952" cy="47003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0" indent="0"/>
            <a:r>
              <a:rPr lang="en-US" altLang="en-US" dirty="0">
                <a:solidFill>
                  <a:schemeClr val="tx1"/>
                </a:solidFill>
                <a:latin typeface="+mn-lt"/>
              </a:rPr>
              <a:t>Components</a:t>
            </a:r>
            <a:r>
              <a:rPr lang="en-US" altLang="en-US" sz="1800" dirty="0">
                <a:solidFill>
                  <a:schemeClr val="tx1"/>
                </a:solidFill>
                <a:latin typeface="+mn-lt"/>
              </a:rPr>
              <a:t> </a:t>
            </a:r>
          </a:p>
          <a:p>
            <a:pPr marL="342900" indent="-342900">
              <a:buFont typeface="Arial"/>
              <a:buChar char="•"/>
            </a:pPr>
            <a:r>
              <a:rPr lang="en-US" altLang="en-US" sz="1800" dirty="0">
                <a:solidFill>
                  <a:schemeClr val="tx1"/>
                </a:solidFill>
                <a:latin typeface="+mn-lt"/>
              </a:rPr>
              <a:t>UI to facilitate user login and data store access</a:t>
            </a:r>
          </a:p>
          <a:p>
            <a:pPr marL="342900" indent="-342900">
              <a:buFont typeface="Arial"/>
              <a:buChar char="•"/>
            </a:pPr>
            <a:r>
              <a:rPr lang="en-US" altLang="en-US" sz="1800" dirty="0">
                <a:solidFill>
                  <a:schemeClr val="tx1"/>
                </a:solidFill>
                <a:latin typeface="+mn-lt"/>
              </a:rPr>
              <a:t>Authentication mechanisms</a:t>
            </a:r>
          </a:p>
          <a:p>
            <a:pPr marL="342900" indent="-342900">
              <a:buFont typeface="Arial"/>
              <a:buChar char="•"/>
            </a:pPr>
            <a:r>
              <a:rPr lang="en-US" altLang="en-US" sz="1800" dirty="0">
                <a:solidFill>
                  <a:schemeClr val="tx1"/>
                </a:solidFill>
                <a:latin typeface="+mn-lt"/>
              </a:rPr>
              <a:t>PDP, PEP – policy decision/enforcement point to grant/revoke access to resources on the basis of resource owners’ policies</a:t>
            </a:r>
          </a:p>
          <a:p>
            <a:pPr marL="342900" indent="-342900">
              <a:buFont typeface="Arial"/>
              <a:buChar char="•"/>
            </a:pPr>
            <a:endParaRPr lang="en-US" altLang="en-US" sz="1800" dirty="0">
              <a:solidFill>
                <a:schemeClr val="tx1"/>
              </a:solidFill>
              <a:latin typeface="+mn-lt"/>
            </a:endParaRPr>
          </a:p>
          <a:p>
            <a:pPr marL="0" indent="0"/>
            <a:r>
              <a:rPr lang="en-US" altLang="en-US" dirty="0">
                <a:solidFill>
                  <a:schemeClr val="tx1"/>
                </a:solidFill>
                <a:latin typeface="+mn-lt"/>
              </a:rPr>
              <a:t>Scenario</a:t>
            </a:r>
          </a:p>
          <a:p>
            <a:pPr marL="457200" indent="-457200">
              <a:buFont typeface="+mj-lt"/>
              <a:buAutoNum type="arabicPeriod"/>
            </a:pPr>
            <a:r>
              <a:rPr lang="en-US" altLang="en-US" sz="1800" dirty="0">
                <a:solidFill>
                  <a:schemeClr val="tx1"/>
                </a:solidFill>
                <a:latin typeface="+mn-lt"/>
              </a:rPr>
              <a:t>User 1 logs into the UI, accesses the File Store component and creates a directory</a:t>
            </a:r>
          </a:p>
          <a:p>
            <a:pPr marL="457200" indent="-457200">
              <a:buFont typeface="+mj-lt"/>
              <a:buAutoNum type="arabicPeriod"/>
            </a:pPr>
            <a:r>
              <a:rPr lang="en-US" altLang="en-US" sz="1800" dirty="0">
                <a:solidFill>
                  <a:schemeClr val="tx1"/>
                </a:solidFill>
                <a:latin typeface="+mn-lt"/>
              </a:rPr>
              <a:t>User 1 uploads a file to the newly created directory</a:t>
            </a:r>
          </a:p>
          <a:p>
            <a:pPr marL="457200" indent="-457200">
              <a:buFont typeface="+mj-lt"/>
              <a:buAutoNum type="arabicPeriod"/>
            </a:pPr>
            <a:r>
              <a:rPr lang="en-US" altLang="en-US" sz="1800" dirty="0">
                <a:solidFill>
                  <a:schemeClr val="tx1"/>
                </a:solidFill>
                <a:latin typeface="+mn-lt"/>
              </a:rPr>
              <a:t>User 2 logs in and attempts to retrieve the file – however, directory access is denied due to lack of sufficient permissions</a:t>
            </a:r>
          </a:p>
          <a:p>
            <a:pPr marL="457200" indent="-457200">
              <a:buFont typeface="+mj-lt"/>
              <a:buAutoNum type="arabicPeriod"/>
            </a:pPr>
            <a:r>
              <a:rPr lang="en-US" altLang="en-US" sz="1800" dirty="0">
                <a:solidFill>
                  <a:schemeClr val="tx1"/>
                </a:solidFill>
                <a:latin typeface="+mn-lt"/>
              </a:rPr>
              <a:t>User 1 grants User 2 read-only access for the newly created directory</a:t>
            </a:r>
          </a:p>
          <a:p>
            <a:pPr marL="457200" indent="-457200">
              <a:buFont typeface="+mj-lt"/>
              <a:buAutoNum type="arabicPeriod"/>
            </a:pPr>
            <a:r>
              <a:rPr lang="en-US" altLang="en-US" sz="1800" dirty="0">
                <a:solidFill>
                  <a:schemeClr val="tx1"/>
                </a:solidFill>
                <a:latin typeface="+mn-lt"/>
              </a:rPr>
              <a:t>User 2 is now able to access the directory and retrieve its content</a:t>
            </a:r>
            <a:r>
              <a:rPr lang="pl-PL" altLang="en-US" sz="1800" dirty="0">
                <a:solidFill>
                  <a:schemeClr val="tx1"/>
                </a:solidFill>
                <a:latin typeface="+mn-lt"/>
              </a:rPr>
              <a:t>s</a:t>
            </a:r>
            <a:r>
              <a:rPr lang="en-US" altLang="en-US" sz="1800" dirty="0">
                <a:solidFill>
                  <a:schemeClr val="tx1"/>
                </a:solidFill>
                <a:latin typeface="+mn-lt"/>
              </a:rPr>
              <a:t>. He is, however, unable to upload new files due to the lack of write permissions.</a:t>
            </a:r>
          </a:p>
          <a:p>
            <a:pPr marL="457200" indent="-457200">
              <a:buFont typeface="+mj-lt"/>
              <a:buAutoNum type="arabicPeriod"/>
            </a:pPr>
            <a:r>
              <a:rPr lang="en-US" altLang="en-US" sz="1800" dirty="0">
                <a:solidFill>
                  <a:schemeClr val="tx1"/>
                </a:solidFill>
                <a:latin typeface="+mn-lt"/>
              </a:rPr>
              <a:t>User 1 extends User 2’s permission set with write access</a:t>
            </a:r>
          </a:p>
          <a:p>
            <a:pPr marL="457200" indent="-457200">
              <a:buFont typeface="+mj-lt"/>
              <a:buAutoNum type="arabicPeriod"/>
            </a:pPr>
            <a:r>
              <a:rPr lang="en-US" altLang="en-US" sz="1800" dirty="0">
                <a:solidFill>
                  <a:schemeClr val="tx1"/>
                </a:solidFill>
                <a:latin typeface="+mn-lt"/>
              </a:rPr>
              <a:t>User 2 is now able to create new files and subdirectories in the target directory</a:t>
            </a: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20000"/>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File Store typical use case – fine-grained permission management at the level of WebDAV HTTP methods</a:t>
            </a:r>
          </a:p>
        </p:txBody>
      </p:sp>
    </p:spTree>
    <p:extLst>
      <p:ext uri="{BB962C8B-B14F-4D97-AF65-F5344CB8AC3E}">
        <p14:creationId xmlns:p14="http://schemas.microsoft.com/office/powerpoint/2010/main" xmlns="" val="2186561779"/>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a:t>Outline</a:t>
            </a:r>
          </a:p>
        </p:txBody>
      </p:sp>
      <p:sp>
        <p:nvSpPr>
          <p:cNvPr id="3" name="Symbol zastępczy zawartości 2"/>
          <p:cNvSpPr>
            <a:spLocks noGrp="1"/>
          </p:cNvSpPr>
          <p:nvPr>
            <p:ph idx="1"/>
          </p:nvPr>
        </p:nvSpPr>
        <p:spPr>
          <a:xfrm>
            <a:off x="457200" y="1000108"/>
            <a:ext cx="8229600" cy="4525963"/>
          </a:xfrm>
        </p:spPr>
        <p:txBody>
          <a:bodyPr>
            <a:noAutofit/>
          </a:bodyPr>
          <a:lstStyle/>
          <a:p>
            <a:pPr marL="457200" indent="-457200" algn="just">
              <a:spcBef>
                <a:spcPts val="0"/>
              </a:spcBef>
              <a:spcAft>
                <a:spcPts val="0"/>
              </a:spcAft>
              <a:buNone/>
            </a:pPr>
            <a:endParaRPr lang="pl-PL" sz="2400" dirty="0" smtClean="0">
              <a:latin typeface="+mj-lt"/>
              <a:ea typeface="Times New Roman"/>
            </a:endParaRPr>
          </a:p>
          <a:p>
            <a:pPr marL="457200" indent="-457200" algn="just">
              <a:spcBef>
                <a:spcPts val="0"/>
              </a:spcBef>
              <a:spcAft>
                <a:spcPts val="0"/>
              </a:spcAft>
              <a:buFont typeface="+mj-lt"/>
              <a:buAutoNum type="arabicPeriod"/>
            </a:pPr>
            <a:r>
              <a:rPr lang="en-US" sz="2400" dirty="0" smtClean="0">
                <a:latin typeface="+mj-lt"/>
                <a:ea typeface="Times New Roman"/>
              </a:rPr>
              <a:t>Motivation and objectives </a:t>
            </a:r>
            <a:endParaRPr lang="pl-PL" sz="2400" dirty="0" smtClean="0">
              <a:latin typeface="+mj-lt"/>
              <a:ea typeface="Times New Roman"/>
            </a:endParaRPr>
          </a:p>
          <a:p>
            <a:pPr marL="457200" indent="-457200" algn="just">
              <a:spcBef>
                <a:spcPts val="0"/>
              </a:spcBef>
              <a:spcAft>
                <a:spcPts val="0"/>
              </a:spcAft>
              <a:buFont typeface="+mj-lt"/>
              <a:buAutoNum type="arabicPeriod"/>
            </a:pPr>
            <a:r>
              <a:rPr lang="en-US" sz="2400" dirty="0" smtClean="0">
                <a:latin typeface="+mj-lt"/>
                <a:ea typeface="Times New Roman"/>
              </a:rPr>
              <a:t>Typical d</a:t>
            </a:r>
            <a:r>
              <a:rPr lang="pl-PL" sz="2400" dirty="0" err="1" smtClean="0">
                <a:latin typeface="+mj-lt"/>
                <a:ea typeface="Times New Roman"/>
              </a:rPr>
              <a:t>ata</a:t>
            </a:r>
            <a:r>
              <a:rPr lang="pl-PL" sz="2400" dirty="0" smtClean="0">
                <a:latin typeface="+mj-lt"/>
                <a:ea typeface="Times New Roman"/>
              </a:rPr>
              <a:t> </a:t>
            </a:r>
            <a:r>
              <a:rPr lang="pl-PL" sz="2400" dirty="0">
                <a:latin typeface="+mj-lt"/>
                <a:ea typeface="Times New Roman"/>
              </a:rPr>
              <a:t>and action </a:t>
            </a:r>
            <a:r>
              <a:rPr lang="pl-PL" sz="2400" dirty="0" err="1">
                <a:latin typeface="+mj-lt"/>
                <a:ea typeface="Times New Roman"/>
              </a:rPr>
              <a:t>flow</a:t>
            </a:r>
            <a:endParaRPr lang="pl-PL" sz="2400" dirty="0">
              <a:latin typeface="+mj-lt"/>
              <a:ea typeface="Times New Roman"/>
            </a:endParaRPr>
          </a:p>
          <a:p>
            <a:pPr marL="457200" indent="-457200" algn="just">
              <a:spcBef>
                <a:spcPts val="0"/>
              </a:spcBef>
              <a:spcAft>
                <a:spcPts val="0"/>
              </a:spcAft>
              <a:buFont typeface="+mj-lt"/>
              <a:buAutoNum type="arabicPeriod"/>
            </a:pPr>
            <a:r>
              <a:rPr lang="pl-PL" sz="2400" dirty="0" err="1">
                <a:latin typeface="+mj-lt"/>
                <a:ea typeface="Times New Roman"/>
              </a:rPr>
              <a:t>Updated</a:t>
            </a:r>
            <a:r>
              <a:rPr lang="pl-PL" sz="2400" dirty="0">
                <a:latin typeface="+mj-lt"/>
                <a:ea typeface="Times New Roman"/>
              </a:rPr>
              <a:t> </a:t>
            </a:r>
            <a:r>
              <a:rPr lang="pl-PL" sz="2400" dirty="0" err="1">
                <a:latin typeface="+mj-lt"/>
                <a:ea typeface="Times New Roman"/>
              </a:rPr>
              <a:t>vision</a:t>
            </a:r>
            <a:r>
              <a:rPr lang="pl-PL" sz="2400" dirty="0">
                <a:latin typeface="+mj-lt"/>
                <a:ea typeface="Times New Roman"/>
              </a:rPr>
              <a:t> of the Model </a:t>
            </a:r>
            <a:r>
              <a:rPr lang="pl-PL" sz="2400" dirty="0" err="1">
                <a:latin typeface="+mj-lt"/>
                <a:ea typeface="Times New Roman"/>
              </a:rPr>
              <a:t>Execution</a:t>
            </a:r>
            <a:r>
              <a:rPr lang="pl-PL" sz="2400" dirty="0">
                <a:latin typeface="+mj-lt"/>
                <a:ea typeface="Times New Roman"/>
              </a:rPr>
              <a:t> Environment</a:t>
            </a:r>
          </a:p>
          <a:p>
            <a:pPr marL="457200" indent="-457200" algn="just">
              <a:spcBef>
                <a:spcPts val="0"/>
              </a:spcBef>
              <a:spcAft>
                <a:spcPts val="0"/>
              </a:spcAft>
              <a:buFont typeface="+mj-lt"/>
              <a:buAutoNum type="arabicPeriod"/>
            </a:pPr>
            <a:r>
              <a:rPr lang="pl-PL" sz="2400" dirty="0" err="1">
                <a:latin typeface="+mj-lt"/>
                <a:ea typeface="Times New Roman"/>
              </a:rPr>
              <a:t>Overview</a:t>
            </a:r>
            <a:r>
              <a:rPr lang="pl-PL" sz="2400" dirty="0">
                <a:latin typeface="+mj-lt"/>
                <a:ea typeface="Times New Roman"/>
              </a:rPr>
              <a:t> of </a:t>
            </a:r>
            <a:r>
              <a:rPr lang="pl-PL" sz="2400" dirty="0" err="1">
                <a:latin typeface="+mj-lt"/>
                <a:ea typeface="Times New Roman"/>
              </a:rPr>
              <a:t>current</a:t>
            </a:r>
            <a:r>
              <a:rPr lang="pl-PL" sz="2400" dirty="0">
                <a:latin typeface="+mj-lt"/>
                <a:ea typeface="Times New Roman"/>
              </a:rPr>
              <a:t> </a:t>
            </a:r>
            <a:r>
              <a:rPr lang="pl-PL" sz="2400" dirty="0" err="1">
                <a:latin typeface="+mj-lt"/>
                <a:ea typeface="Times New Roman"/>
              </a:rPr>
              <a:t>implementation</a:t>
            </a:r>
            <a:r>
              <a:rPr lang="pl-PL" sz="2400" dirty="0">
                <a:latin typeface="+mj-lt"/>
                <a:ea typeface="Times New Roman"/>
              </a:rPr>
              <a:t> of MEE</a:t>
            </a:r>
          </a:p>
          <a:p>
            <a:pPr marL="457200" indent="-457200" algn="just">
              <a:spcBef>
                <a:spcPts val="0"/>
              </a:spcBef>
              <a:spcAft>
                <a:spcPts val="0"/>
              </a:spcAft>
              <a:buFont typeface="+mj-lt"/>
              <a:buAutoNum type="arabicPeriod"/>
            </a:pPr>
            <a:r>
              <a:rPr lang="pl-PL" sz="2400" dirty="0" err="1">
                <a:latin typeface="+mj-lt"/>
                <a:ea typeface="Times New Roman"/>
              </a:rPr>
              <a:t>Examples</a:t>
            </a:r>
            <a:r>
              <a:rPr lang="pl-PL" sz="2400" dirty="0">
                <a:latin typeface="+mj-lt"/>
                <a:ea typeface="Times New Roman"/>
              </a:rPr>
              <a:t> of MEE </a:t>
            </a:r>
            <a:r>
              <a:rPr lang="pl-PL" sz="2400" dirty="0" err="1">
                <a:latin typeface="+mj-lt"/>
                <a:ea typeface="Times New Roman"/>
              </a:rPr>
              <a:t>usage</a:t>
            </a:r>
            <a:endParaRPr lang="en-US" sz="2400" dirty="0">
              <a:latin typeface="+mj-lt"/>
              <a:ea typeface="Times New Roman"/>
            </a:endParaRPr>
          </a:p>
          <a:p>
            <a:pPr marL="457200" indent="-457200" algn="just">
              <a:spcBef>
                <a:spcPts val="0"/>
              </a:spcBef>
              <a:spcAft>
                <a:spcPts val="0"/>
              </a:spcAft>
              <a:buFont typeface="+mj-lt"/>
              <a:buAutoNum type="arabicPeriod"/>
            </a:pPr>
            <a:r>
              <a:rPr lang="pl-PL" sz="2400" dirty="0" err="1">
                <a:latin typeface="+mj-lt"/>
                <a:ea typeface="Times New Roman"/>
              </a:rPr>
              <a:t>Integrated</a:t>
            </a:r>
            <a:r>
              <a:rPr lang="pl-PL" sz="2400" dirty="0">
                <a:latin typeface="+mj-lt"/>
                <a:ea typeface="Times New Roman"/>
              </a:rPr>
              <a:t> </a:t>
            </a:r>
            <a:r>
              <a:rPr lang="pl-PL" sz="2400" dirty="0" err="1">
                <a:latin typeface="+mj-lt"/>
                <a:ea typeface="Times New Roman"/>
              </a:rPr>
              <a:t>security</a:t>
            </a:r>
            <a:r>
              <a:rPr lang="pl-PL" sz="2400" dirty="0">
                <a:latin typeface="+mj-lt"/>
                <a:ea typeface="Times New Roman"/>
              </a:rPr>
              <a:t> </a:t>
            </a:r>
            <a:r>
              <a:rPr lang="pl-PL" sz="2400" dirty="0" err="1">
                <a:latin typeface="+mj-lt"/>
                <a:ea typeface="Times New Roman"/>
              </a:rPr>
              <a:t>framework</a:t>
            </a:r>
            <a:endParaRPr lang="pl-PL" sz="2400" dirty="0">
              <a:latin typeface="+mj-lt"/>
              <a:ea typeface="Times New Roman"/>
            </a:endParaRPr>
          </a:p>
          <a:p>
            <a:pPr marL="457200" indent="-457200" algn="just">
              <a:spcBef>
                <a:spcPts val="0"/>
              </a:spcBef>
              <a:spcAft>
                <a:spcPts val="0"/>
              </a:spcAft>
              <a:buFont typeface="+mj-lt"/>
              <a:buAutoNum type="arabicPeriod"/>
            </a:pPr>
            <a:r>
              <a:rPr lang="pl-PL" sz="2400" dirty="0" err="1">
                <a:latin typeface="+mj-lt"/>
                <a:ea typeface="Times New Roman"/>
              </a:rPr>
              <a:t>Medical</a:t>
            </a:r>
            <a:r>
              <a:rPr lang="pl-PL" sz="2400" dirty="0">
                <a:latin typeface="+mj-lt"/>
                <a:ea typeface="Times New Roman"/>
              </a:rPr>
              <a:t> data in MEE: </a:t>
            </a:r>
            <a:r>
              <a:rPr lang="pl-PL" sz="2400" dirty="0" err="1">
                <a:latin typeface="+mj-lt"/>
                <a:ea typeface="Times New Roman"/>
              </a:rPr>
              <a:t>flow</a:t>
            </a:r>
            <a:r>
              <a:rPr lang="pl-PL" sz="2400" dirty="0">
                <a:latin typeface="+mj-lt"/>
                <a:ea typeface="Times New Roman"/>
              </a:rPr>
              <a:t>, </a:t>
            </a:r>
            <a:r>
              <a:rPr lang="pl-PL" sz="2400" dirty="0" err="1">
                <a:latin typeface="+mj-lt"/>
                <a:ea typeface="Times New Roman"/>
              </a:rPr>
              <a:t>requirements</a:t>
            </a:r>
            <a:endParaRPr lang="en-US" sz="2400" dirty="0">
              <a:latin typeface="+mj-lt"/>
              <a:ea typeface="Times New Roman"/>
            </a:endParaRPr>
          </a:p>
          <a:p>
            <a:pPr marL="457200" indent="-457200" algn="just">
              <a:spcBef>
                <a:spcPts val="0"/>
              </a:spcBef>
              <a:spcAft>
                <a:spcPts val="0"/>
              </a:spcAft>
              <a:buFont typeface="+mj-lt"/>
              <a:buAutoNum type="arabicPeriod"/>
            </a:pPr>
            <a:r>
              <a:rPr lang="pl-PL" sz="2400" dirty="0">
                <a:latin typeface="+mj-lt"/>
                <a:ea typeface="Times New Roman"/>
              </a:rPr>
              <a:t>File </a:t>
            </a:r>
            <a:r>
              <a:rPr lang="pl-PL" sz="2400" dirty="0" err="1">
                <a:latin typeface="+mj-lt"/>
                <a:ea typeface="Times New Roman"/>
              </a:rPr>
              <a:t>Store</a:t>
            </a:r>
            <a:r>
              <a:rPr lang="pl-PL" sz="2400" dirty="0">
                <a:latin typeface="+mj-lt"/>
                <a:ea typeface="Times New Roman"/>
              </a:rPr>
              <a:t>: </a:t>
            </a:r>
            <a:r>
              <a:rPr lang="pl-PL" sz="2400" dirty="0" err="1">
                <a:latin typeface="+mj-lt"/>
                <a:ea typeface="Times New Roman"/>
              </a:rPr>
              <a:t>functionality</a:t>
            </a:r>
            <a:r>
              <a:rPr lang="pl-PL" sz="2400" dirty="0">
                <a:latin typeface="+mj-lt"/>
                <a:ea typeface="Times New Roman"/>
              </a:rPr>
              <a:t>, </a:t>
            </a:r>
            <a:r>
              <a:rPr lang="pl-PL" sz="2400" dirty="0" err="1">
                <a:latin typeface="+mj-lt"/>
                <a:ea typeface="Times New Roman"/>
              </a:rPr>
              <a:t>examples</a:t>
            </a:r>
            <a:r>
              <a:rPr lang="pl-PL" sz="2400" dirty="0">
                <a:latin typeface="+mj-lt"/>
                <a:ea typeface="Times New Roman"/>
              </a:rPr>
              <a:t> of </a:t>
            </a:r>
            <a:r>
              <a:rPr lang="pl-PL" sz="2400" dirty="0" err="1">
                <a:latin typeface="+mj-lt"/>
                <a:ea typeface="Times New Roman"/>
              </a:rPr>
              <a:t>usage</a:t>
            </a:r>
            <a:r>
              <a:rPr lang="pl-PL" sz="2400" dirty="0">
                <a:latin typeface="+mj-lt"/>
                <a:ea typeface="Times New Roman"/>
              </a:rPr>
              <a:t> </a:t>
            </a:r>
          </a:p>
          <a:p>
            <a:pPr marL="457200" indent="-457200" algn="just">
              <a:spcBef>
                <a:spcPts val="0"/>
              </a:spcBef>
              <a:spcAft>
                <a:spcPts val="0"/>
              </a:spcAft>
              <a:buFont typeface="+mj-lt"/>
              <a:buAutoNum type="arabicPeriod"/>
            </a:pPr>
            <a:r>
              <a:rPr lang="pl-PL" sz="2400" dirty="0" err="1">
                <a:latin typeface="+mj-lt"/>
                <a:ea typeface="Times New Roman"/>
              </a:rPr>
              <a:t>Recommendations</a:t>
            </a:r>
            <a:r>
              <a:rPr lang="pl-PL" sz="2400" dirty="0">
                <a:latin typeface="+mj-lt"/>
                <a:ea typeface="Times New Roman"/>
              </a:rPr>
              <a:t> for MEE </a:t>
            </a:r>
            <a:r>
              <a:rPr lang="pl-PL" sz="2400" dirty="0" err="1">
                <a:latin typeface="+mj-lt"/>
                <a:ea typeface="Times New Roman"/>
              </a:rPr>
              <a:t>users</a:t>
            </a:r>
            <a:endParaRPr lang="pl-PL" sz="2400" dirty="0">
              <a:latin typeface="+mj-lt"/>
              <a:ea typeface="Times New Roman"/>
            </a:endParaRPr>
          </a:p>
          <a:p>
            <a:pPr marL="457200" indent="-457200" algn="just">
              <a:spcBef>
                <a:spcPts val="0"/>
              </a:spcBef>
              <a:spcAft>
                <a:spcPts val="0"/>
              </a:spcAft>
              <a:buFont typeface="+mj-lt"/>
              <a:buAutoNum type="arabicPeriod"/>
            </a:pPr>
            <a:r>
              <a:rPr lang="pl-PL" sz="2400" dirty="0">
                <a:latin typeface="+mj-lt"/>
                <a:ea typeface="Times New Roman"/>
              </a:rPr>
              <a:t>User feedback and resulting improvements of MEE</a:t>
            </a:r>
          </a:p>
          <a:p>
            <a:pPr marL="457200" indent="-457200" algn="just">
              <a:spcBef>
                <a:spcPts val="0"/>
              </a:spcBef>
              <a:spcAft>
                <a:spcPts val="0"/>
              </a:spcAft>
              <a:buFont typeface="+mj-lt"/>
              <a:buAutoNum type="arabicPeriod"/>
            </a:pPr>
            <a:r>
              <a:rPr lang="pl-PL" sz="2400" dirty="0">
                <a:latin typeface="+mj-lt"/>
                <a:ea typeface="Times New Roman"/>
              </a:rPr>
              <a:t>Usage of Cyfronet AGH resources</a:t>
            </a:r>
            <a:endParaRPr lang="en-US" sz="2400" dirty="0">
              <a:latin typeface="+mj-lt"/>
              <a:ea typeface="Times New Roman"/>
            </a:endParaRPr>
          </a:p>
          <a:p>
            <a:pPr marL="457200" indent="-457200" algn="just">
              <a:spcBef>
                <a:spcPts val="0"/>
              </a:spcBef>
              <a:spcAft>
                <a:spcPts val="0"/>
              </a:spcAft>
              <a:buFont typeface="+mj-lt"/>
              <a:buAutoNum type="arabicPeriod"/>
            </a:pPr>
            <a:r>
              <a:rPr lang="pl-PL" sz="2400" dirty="0">
                <a:latin typeface="+mj-lt"/>
                <a:ea typeface="Times New Roman"/>
              </a:rPr>
              <a:t>Plans for MEE extensions</a:t>
            </a:r>
            <a:endParaRPr lang="en-US" sz="2400" dirty="0">
              <a:latin typeface="+mj-lt"/>
              <a:ea typeface="Times New Roman"/>
            </a:endParaRPr>
          </a:p>
          <a:p>
            <a:pPr marL="457200" indent="-457200" algn="just">
              <a:spcBef>
                <a:spcPts val="0"/>
              </a:spcBef>
              <a:spcAft>
                <a:spcPts val="0"/>
              </a:spcAft>
              <a:buFont typeface="+mj-lt"/>
              <a:buAutoNum type="arabicPeriod"/>
            </a:pPr>
            <a:r>
              <a:rPr lang="en-US" sz="2400" dirty="0">
                <a:latin typeface="+mj-lt"/>
                <a:ea typeface="Times New Roman"/>
              </a:rPr>
              <a:t>Summary</a:t>
            </a:r>
          </a:p>
        </p:txBody>
      </p:sp>
    </p:spTree>
    <p:extLst>
      <p:ext uri="{BB962C8B-B14F-4D97-AF65-F5344CB8AC3E}">
        <p14:creationId xmlns:p14="http://schemas.microsoft.com/office/powerpoint/2010/main" xmlns="" val="13001193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5" name="Rectangle 3"/>
          <p:cNvSpPr>
            <a:spLocks noChangeArrowheads="1"/>
          </p:cNvSpPr>
          <p:nvPr/>
        </p:nvSpPr>
        <p:spPr bwMode="auto">
          <a:xfrm>
            <a:off x="323528" y="1556792"/>
            <a:ext cx="8568952" cy="3869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0" indent="0"/>
            <a:r>
              <a:rPr lang="en-US" altLang="en-US" dirty="0">
                <a:solidFill>
                  <a:schemeClr val="tx1"/>
                </a:solidFill>
                <a:latin typeface="+mn-lt"/>
              </a:rPr>
              <a:t>Components</a:t>
            </a:r>
            <a:r>
              <a:rPr lang="en-US" altLang="en-US" sz="1800" dirty="0">
                <a:solidFill>
                  <a:schemeClr val="tx1"/>
                </a:solidFill>
                <a:latin typeface="+mn-lt"/>
              </a:rPr>
              <a:t> </a:t>
            </a:r>
          </a:p>
          <a:p>
            <a:pPr marL="342900" indent="-342900">
              <a:buFont typeface="Arial"/>
              <a:buChar char="•"/>
            </a:pPr>
            <a:r>
              <a:rPr lang="en-US" altLang="en-US" sz="1800" dirty="0">
                <a:solidFill>
                  <a:schemeClr val="tx1"/>
                </a:solidFill>
                <a:latin typeface="+mn-lt"/>
              </a:rPr>
              <a:t>UI to facilitate user login and data store access</a:t>
            </a:r>
          </a:p>
          <a:p>
            <a:pPr marL="342900" indent="-342900">
              <a:buFont typeface="Arial"/>
              <a:buChar char="•"/>
            </a:pPr>
            <a:r>
              <a:rPr lang="en-US" altLang="en-US" sz="1800" dirty="0">
                <a:solidFill>
                  <a:schemeClr val="tx1"/>
                </a:solidFill>
                <a:latin typeface="+mn-lt"/>
              </a:rPr>
              <a:t>Authentication mechanisms</a:t>
            </a:r>
          </a:p>
          <a:p>
            <a:pPr marL="342900" indent="-342900">
              <a:buFont typeface="Arial"/>
              <a:buChar char="•"/>
            </a:pPr>
            <a:r>
              <a:rPr lang="en-US" altLang="en-US" sz="1800" dirty="0">
                <a:solidFill>
                  <a:schemeClr val="tx1"/>
                </a:solidFill>
                <a:latin typeface="+mn-lt"/>
              </a:rPr>
              <a:t>PDP, PEP – policy decision/enforcement point to grant/revoke access to resources on the basis of resource owners’ policies</a:t>
            </a:r>
          </a:p>
          <a:p>
            <a:pPr marL="342900" indent="-342900">
              <a:buFont typeface="Arial"/>
              <a:buChar char="•"/>
            </a:pPr>
            <a:endParaRPr lang="en-US" altLang="en-US" sz="1800" dirty="0">
              <a:solidFill>
                <a:schemeClr val="tx1"/>
              </a:solidFill>
              <a:latin typeface="+mn-lt"/>
            </a:endParaRPr>
          </a:p>
          <a:p>
            <a:pPr marL="0" indent="0"/>
            <a:r>
              <a:rPr lang="en-US" altLang="en-US" dirty="0">
                <a:solidFill>
                  <a:schemeClr val="tx1"/>
                </a:solidFill>
                <a:latin typeface="+mn-lt"/>
              </a:rPr>
              <a:t>Scenario</a:t>
            </a:r>
          </a:p>
          <a:p>
            <a:pPr marL="457200" indent="-457200">
              <a:buFont typeface="+mj-lt"/>
              <a:buAutoNum type="arabicPeriod"/>
            </a:pPr>
            <a:r>
              <a:rPr lang="en-US" altLang="en-US" sz="1800" dirty="0">
                <a:solidFill>
                  <a:schemeClr val="tx1"/>
                </a:solidFill>
                <a:latin typeface="+mn-lt"/>
              </a:rPr>
              <a:t>User 1 logs into the UI, selects a dataset and lands on the query page</a:t>
            </a:r>
          </a:p>
          <a:p>
            <a:pPr marL="457200" indent="-457200">
              <a:buFont typeface="+mj-lt"/>
              <a:buAutoNum type="arabicPeriod"/>
            </a:pPr>
            <a:r>
              <a:rPr lang="en-GB" altLang="en-US" sz="1800" dirty="0">
                <a:solidFill>
                  <a:schemeClr val="tx1"/>
                </a:solidFill>
                <a:latin typeface="+mn-lt"/>
              </a:rPr>
              <a:t>User designs a query using the graphical interface</a:t>
            </a:r>
          </a:p>
          <a:p>
            <a:pPr marL="457200" indent="-457200">
              <a:buFont typeface="+mj-lt"/>
              <a:buAutoNum type="arabicPeriod"/>
            </a:pPr>
            <a:r>
              <a:rPr lang="en-GB" altLang="en-US" sz="1800" dirty="0">
                <a:solidFill>
                  <a:schemeClr val="tx1"/>
                </a:solidFill>
                <a:latin typeface="+mn-lt"/>
              </a:rPr>
              <a:t>Users executes the query</a:t>
            </a:r>
          </a:p>
          <a:p>
            <a:pPr marL="457200" indent="-457200">
              <a:buFont typeface="+mj-lt"/>
              <a:buAutoNum type="arabicPeriod"/>
            </a:pPr>
            <a:r>
              <a:rPr lang="en-GB" altLang="en-US" sz="1800" dirty="0">
                <a:solidFill>
                  <a:schemeClr val="tx1"/>
                </a:solidFill>
                <a:latin typeface="+mn-lt"/>
              </a:rPr>
              <a:t>Services check the access rights through the PDP and either runs the query or denies access</a:t>
            </a:r>
          </a:p>
          <a:p>
            <a:pPr marL="457200" indent="-457200">
              <a:buFont typeface="+mj-lt"/>
              <a:buAutoNum type="arabicPeriod"/>
            </a:pPr>
            <a:r>
              <a:rPr lang="en-GB" altLang="en-US" sz="1800" dirty="0">
                <a:solidFill>
                  <a:schemeClr val="tx1"/>
                </a:solidFill>
                <a:latin typeface="+mn-lt"/>
              </a:rPr>
              <a:t>User is presented with the query results for inspection or download </a:t>
            </a:r>
            <a:endParaRPr lang="en-US" altLang="en-US" sz="1800" dirty="0">
              <a:solidFill>
                <a:schemeClr val="tx1"/>
              </a:solidFill>
              <a:latin typeface="+mn-lt"/>
            </a:endParaRP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85000" lnSpcReduction="10000"/>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Database typical use case – Database queries using graphical UI and HTTPS REST calls</a:t>
            </a:r>
          </a:p>
        </p:txBody>
      </p:sp>
    </p:spTree>
    <p:extLst>
      <p:ext uri="{BB962C8B-B14F-4D97-AF65-F5344CB8AC3E}">
        <p14:creationId xmlns:p14="http://schemas.microsoft.com/office/powerpoint/2010/main" xmlns="" val="776198278"/>
      </p:ext>
    </p:extLst>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braz 6"/>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27584" y="3356992"/>
            <a:ext cx="7380312" cy="2886436"/>
          </a:xfrm>
          <a:prstGeom prst="rect">
            <a:avLst/>
          </a:prstGeom>
        </p:spPr>
      </p:pic>
      <p:sp>
        <p:nvSpPr>
          <p:cNvPr id="8" name="Symbol zastępczy zawartości 2"/>
          <p:cNvSpPr>
            <a:spLocks noGrp="1"/>
          </p:cNvSpPr>
          <p:nvPr>
            <p:ph idx="1"/>
          </p:nvPr>
        </p:nvSpPr>
        <p:spPr>
          <a:xfrm>
            <a:off x="457200" y="1600201"/>
            <a:ext cx="8229600" cy="1684784"/>
          </a:xfrm>
        </p:spPr>
        <p:txBody>
          <a:bodyPr>
            <a:normAutofit lnSpcReduction="10000"/>
          </a:bodyPr>
          <a:lstStyle/>
          <a:p>
            <a:pPr marL="342900" indent="-342900">
              <a:buFont typeface="Arial" panose="020B0604020202020204" pitchFamily="34" charset="0"/>
              <a:buChar char="•"/>
            </a:pPr>
            <a:r>
              <a:rPr lang="en-US" b="0" dirty="0"/>
              <a:t>User is able to browse files in a web browser</a:t>
            </a:r>
          </a:p>
          <a:p>
            <a:pPr marL="342900" indent="-342900">
              <a:buFont typeface="Arial" panose="020B0604020202020204" pitchFamily="34" charset="0"/>
              <a:buChar char="•"/>
            </a:pPr>
            <a:r>
              <a:rPr lang="en-US" b="0" dirty="0" smtClean="0"/>
              <a:t>File Store is</a:t>
            </a:r>
            <a:r>
              <a:rPr lang="en-US" sz="2400" b="0" dirty="0" smtClean="0"/>
              <a:t> integrated </a:t>
            </a:r>
            <a:r>
              <a:rPr lang="en-US" sz="2400" b="0" dirty="0"/>
              <a:t>with </a:t>
            </a:r>
            <a:r>
              <a:rPr lang="en-US" sz="2400" b="0" dirty="0" smtClean="0"/>
              <a:t>the </a:t>
            </a:r>
            <a:r>
              <a:rPr lang="en-US" sz="2400" b="0" dirty="0" err="1" smtClean="0"/>
              <a:t>EurValve</a:t>
            </a:r>
            <a:r>
              <a:rPr lang="en-US" sz="2400" b="0" dirty="0" smtClean="0"/>
              <a:t> security</a:t>
            </a:r>
            <a:endParaRPr lang="en-US" sz="2400" b="0" dirty="0"/>
          </a:p>
          <a:p>
            <a:pPr marL="342900" indent="-342900">
              <a:buFont typeface="Arial" panose="020B0604020202020204" pitchFamily="34" charset="0"/>
              <a:buChar char="•"/>
            </a:pPr>
            <a:r>
              <a:rPr lang="en-US" b="0" dirty="0" smtClean="0"/>
              <a:t>File </a:t>
            </a:r>
            <a:r>
              <a:rPr lang="en-US" b="0" dirty="0"/>
              <a:t>sharing and permission management mechanism </a:t>
            </a:r>
            <a:r>
              <a:rPr lang="en-US" b="0" dirty="0" smtClean="0"/>
              <a:t>are implemented</a:t>
            </a:r>
            <a:endParaRPr lang="en-US" sz="2400" b="0" dirty="0"/>
          </a:p>
        </p:txBody>
      </p:sp>
      <p:sp>
        <p:nvSpPr>
          <p:cNvPr id="5"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File Store Browser (1/2)</a:t>
            </a:r>
          </a:p>
        </p:txBody>
      </p:sp>
    </p:spTree>
    <p:extLst>
      <p:ext uri="{BB962C8B-B14F-4D97-AF65-F5344CB8AC3E}">
        <p14:creationId xmlns:p14="http://schemas.microsoft.com/office/powerpoint/2010/main" xmlns="" val="1508337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ymbol zastępczy zawartości 2"/>
          <p:cNvSpPr>
            <a:spLocks noGrp="1"/>
          </p:cNvSpPr>
          <p:nvPr>
            <p:ph idx="1"/>
          </p:nvPr>
        </p:nvSpPr>
        <p:spPr>
          <a:xfrm>
            <a:off x="457200" y="1600201"/>
            <a:ext cx="8229600" cy="1036711"/>
          </a:xfrm>
        </p:spPr>
        <p:txBody>
          <a:bodyPr>
            <a:normAutofit/>
          </a:bodyPr>
          <a:lstStyle/>
          <a:p>
            <a:pPr marL="342900" indent="-342900">
              <a:buFont typeface="Arial" panose="020B0604020202020204" pitchFamily="34" charset="0"/>
              <a:buChar char="•"/>
            </a:pPr>
            <a:r>
              <a:rPr lang="en-US" b="0" dirty="0"/>
              <a:t>File Browser can be injected into any web page</a:t>
            </a:r>
          </a:p>
          <a:p>
            <a:pPr marL="342900" indent="-342900">
              <a:buFont typeface="Arial" panose="020B0604020202020204" pitchFamily="34" charset="0"/>
              <a:buChar char="•"/>
            </a:pPr>
            <a:r>
              <a:rPr lang="en-US" sz="2400" b="0" dirty="0"/>
              <a:t>File browsing can be limited to a selected directory</a:t>
            </a:r>
          </a:p>
        </p:txBody>
      </p:sp>
      <p:pic>
        <p:nvPicPr>
          <p:cNvPr id="3" name="Obraz 2"/>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971600" y="3140968"/>
            <a:ext cx="7117654" cy="2782254"/>
          </a:xfrm>
          <a:prstGeom prst="rect">
            <a:avLst/>
          </a:prstGeom>
        </p:spPr>
      </p:pic>
      <p:sp>
        <p:nvSpPr>
          <p:cNvPr id="5"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File Store Browser (</a:t>
            </a:r>
            <a:r>
              <a:rPr lang="pl-PL" sz="3200" dirty="0"/>
              <a:t>2</a:t>
            </a:r>
            <a:r>
              <a:rPr lang="en-US" sz="3200" dirty="0"/>
              <a:t>/2)</a:t>
            </a:r>
          </a:p>
        </p:txBody>
      </p:sp>
    </p:spTree>
    <p:extLst>
      <p:ext uri="{BB962C8B-B14F-4D97-AF65-F5344CB8AC3E}">
        <p14:creationId xmlns:p14="http://schemas.microsoft.com/office/powerpoint/2010/main" xmlns="" val="2534453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en-US" sz="3200" dirty="0"/>
              <a:t>File Store </a:t>
            </a:r>
            <a:r>
              <a:rPr lang="pl-PL" sz="3200" dirty="0" smtClean="0"/>
              <a:t>p</a:t>
            </a:r>
            <a:r>
              <a:rPr lang="en-US" sz="3200" dirty="0" err="1" smtClean="0"/>
              <a:t>erformance</a:t>
            </a:r>
            <a:r>
              <a:rPr lang="en-US" sz="3200" dirty="0" smtClean="0"/>
              <a:t> </a:t>
            </a:r>
            <a:r>
              <a:rPr lang="en-US" sz="3200" dirty="0"/>
              <a:t>(</a:t>
            </a:r>
            <a:r>
              <a:rPr lang="pl-PL" sz="3200" dirty="0"/>
              <a:t>1</a:t>
            </a:r>
            <a:r>
              <a:rPr lang="en-US" sz="3200" dirty="0"/>
              <a:t>/2)</a:t>
            </a:r>
          </a:p>
        </p:txBody>
      </p:sp>
      <p:sp>
        <p:nvSpPr>
          <p:cNvPr id="3" name="Symbol zastępczy zawartości 2"/>
          <p:cNvSpPr>
            <a:spLocks noGrp="1"/>
          </p:cNvSpPr>
          <p:nvPr>
            <p:ph idx="1"/>
          </p:nvPr>
        </p:nvSpPr>
        <p:spPr/>
        <p:txBody>
          <a:bodyPr/>
          <a:lstStyle/>
          <a:p>
            <a:r>
              <a:rPr lang="en-US" sz="2800" dirty="0"/>
              <a:t>Available network bandwidth between the File Store and the testing node</a:t>
            </a:r>
            <a:r>
              <a:rPr lang="pl-PL" sz="2800" dirty="0"/>
              <a:t> </a:t>
            </a:r>
            <a:r>
              <a:rPr lang="en-US" sz="2800" dirty="0"/>
              <a:t>(tool: </a:t>
            </a:r>
            <a:r>
              <a:rPr lang="en-US" sz="2800" dirty="0" err="1">
                <a:latin typeface="Courier New" panose="02070309020205020404" pitchFamily="49" charset="0"/>
                <a:cs typeface="Courier New" panose="02070309020205020404" pitchFamily="49" charset="0"/>
              </a:rPr>
              <a:t>iperf</a:t>
            </a:r>
            <a:r>
              <a:rPr lang="en-US" sz="2800" dirty="0"/>
              <a:t>)</a:t>
            </a:r>
          </a:p>
          <a:p>
            <a:pPr marL="457200" lvl="1" indent="0">
              <a:buNone/>
            </a:pPr>
            <a:r>
              <a:rPr lang="en-US" b="1" dirty="0"/>
              <a:t> 			442</a:t>
            </a:r>
            <a:r>
              <a:rPr lang="pl-PL" b="1" dirty="0"/>
              <a:t>.</a:t>
            </a:r>
            <a:r>
              <a:rPr lang="en-US" b="1" dirty="0"/>
              <a:t>9 MB/s</a:t>
            </a:r>
          </a:p>
          <a:p>
            <a:r>
              <a:rPr lang="en-US" sz="2800" dirty="0"/>
              <a:t>Underlying storage </a:t>
            </a:r>
            <a:r>
              <a:rPr lang="pl-PL" sz="2800" dirty="0" err="1"/>
              <a:t>write</a:t>
            </a:r>
            <a:r>
              <a:rPr lang="en-US" sz="2800" dirty="0"/>
              <a:t>/</a:t>
            </a:r>
            <a:r>
              <a:rPr lang="pl-PL" sz="2800" dirty="0" err="1"/>
              <a:t>read</a:t>
            </a:r>
            <a:r>
              <a:rPr lang="en-US" sz="2800" dirty="0"/>
              <a:t> speed</a:t>
            </a:r>
          </a:p>
          <a:p>
            <a:pPr lvl="1"/>
            <a:r>
              <a:rPr lang="en-US" sz="2400" dirty="0"/>
              <a:t>Tool: </a:t>
            </a:r>
            <a:r>
              <a:rPr lang="en-US" sz="2400" dirty="0">
                <a:latin typeface="Courier New" panose="02070309020205020404" pitchFamily="49" charset="0"/>
                <a:cs typeface="Courier New" panose="02070309020205020404" pitchFamily="49" charset="0"/>
              </a:rPr>
              <a:t>bonnie++</a:t>
            </a:r>
            <a:r>
              <a:rPr lang="en-US" sz="2400" dirty="0">
                <a:cs typeface="Courier New" panose="02070309020205020404" pitchFamily="49" charset="0"/>
              </a:rPr>
              <a:t> (16 GB test file with 8 KB blocks)</a:t>
            </a:r>
          </a:p>
          <a:p>
            <a:pPr lvl="2"/>
            <a:r>
              <a:rPr lang="en-US" dirty="0">
                <a:cs typeface="Courier New" panose="02070309020205020404" pitchFamily="49" charset="0"/>
              </a:rPr>
              <a:t>Write: 	</a:t>
            </a:r>
            <a:r>
              <a:rPr lang="en-US" b="1" dirty="0">
                <a:cs typeface="Courier New" panose="02070309020205020404" pitchFamily="49" charset="0"/>
              </a:rPr>
              <a:t>541</a:t>
            </a:r>
            <a:r>
              <a:rPr lang="pl-PL" b="1" dirty="0">
                <a:cs typeface="Courier New" panose="02070309020205020404" pitchFamily="49" charset="0"/>
              </a:rPr>
              <a:t>.</a:t>
            </a:r>
            <a:r>
              <a:rPr lang="en-US" b="1" dirty="0">
                <a:cs typeface="Courier New" panose="02070309020205020404" pitchFamily="49" charset="0"/>
              </a:rPr>
              <a:t>9 MB/s</a:t>
            </a:r>
          </a:p>
          <a:p>
            <a:pPr lvl="2"/>
            <a:r>
              <a:rPr lang="en-US" dirty="0">
                <a:cs typeface="Courier New" panose="02070309020205020404" pitchFamily="49" charset="0"/>
              </a:rPr>
              <a:t>Read: 	</a:t>
            </a:r>
            <a:r>
              <a:rPr lang="en-US" b="1" dirty="0">
                <a:cs typeface="Courier New" panose="02070309020205020404" pitchFamily="49" charset="0"/>
              </a:rPr>
              <a:t>36</a:t>
            </a:r>
            <a:r>
              <a:rPr lang="pl-PL" b="1" dirty="0">
                <a:cs typeface="Courier New" panose="02070309020205020404" pitchFamily="49" charset="0"/>
              </a:rPr>
              <a:t>.</a:t>
            </a:r>
            <a:r>
              <a:rPr lang="en-US" b="1" dirty="0">
                <a:cs typeface="Courier New" panose="02070309020205020404" pitchFamily="49" charset="0"/>
              </a:rPr>
              <a:t>9 MB/s</a:t>
            </a:r>
          </a:p>
          <a:p>
            <a:pPr lvl="1"/>
            <a:r>
              <a:rPr lang="en-US" sz="2400" dirty="0">
                <a:cs typeface="Courier New" panose="02070309020205020404" pitchFamily="49" charset="0"/>
              </a:rPr>
              <a:t>Tool: </a:t>
            </a:r>
            <a:r>
              <a:rPr lang="en-US" sz="2400" dirty="0" err="1">
                <a:latin typeface="Courier New" panose="02070309020205020404" pitchFamily="49" charset="0"/>
                <a:cs typeface="Courier New" panose="02070309020205020404" pitchFamily="49" charset="0"/>
              </a:rPr>
              <a:t>dd</a:t>
            </a:r>
            <a:r>
              <a:rPr lang="en-US" sz="2400" dirty="0">
                <a:latin typeface="+mj-lt"/>
                <a:cs typeface="Courier New" panose="02070309020205020404" pitchFamily="49" charset="0"/>
              </a:rPr>
              <a:t> (16 GB test file with 16 KB blocks)</a:t>
            </a:r>
          </a:p>
          <a:p>
            <a:pPr lvl="2"/>
            <a:r>
              <a:rPr lang="en-US" dirty="0">
                <a:latin typeface="+mj-lt"/>
                <a:cs typeface="Courier New" panose="02070309020205020404" pitchFamily="49" charset="0"/>
              </a:rPr>
              <a:t>Write: 	</a:t>
            </a:r>
            <a:r>
              <a:rPr lang="en-US" b="1" dirty="0">
                <a:latin typeface="+mj-lt"/>
                <a:cs typeface="Courier New" panose="02070309020205020404" pitchFamily="49" charset="0"/>
              </a:rPr>
              <a:t>629</a:t>
            </a:r>
            <a:r>
              <a:rPr lang="pl-PL" b="1" dirty="0">
                <a:latin typeface="+mj-lt"/>
                <a:cs typeface="Courier New" panose="02070309020205020404" pitchFamily="49" charset="0"/>
              </a:rPr>
              <a:t>.</a:t>
            </a:r>
            <a:r>
              <a:rPr lang="en-US" b="1" dirty="0">
                <a:latin typeface="+mj-lt"/>
                <a:cs typeface="Courier New" panose="02070309020205020404" pitchFamily="49" charset="0"/>
              </a:rPr>
              <a:t>5 MB/s</a:t>
            </a:r>
          </a:p>
          <a:p>
            <a:pPr lvl="2"/>
            <a:r>
              <a:rPr lang="en-US" dirty="0">
                <a:latin typeface="+mj-lt"/>
                <a:cs typeface="Courier New" panose="02070309020205020404" pitchFamily="49" charset="0"/>
              </a:rPr>
              <a:t>Read: 	</a:t>
            </a:r>
            <a:r>
              <a:rPr lang="en-US" b="1" dirty="0">
                <a:latin typeface="+mj-lt"/>
                <a:cs typeface="Courier New" panose="02070309020205020404" pitchFamily="49" charset="0"/>
              </a:rPr>
              <a:t>37</a:t>
            </a:r>
            <a:r>
              <a:rPr lang="pl-PL" b="1" dirty="0">
                <a:latin typeface="+mj-lt"/>
                <a:cs typeface="Courier New" panose="02070309020205020404" pitchFamily="49" charset="0"/>
              </a:rPr>
              <a:t>.</a:t>
            </a:r>
            <a:r>
              <a:rPr lang="en-US" b="1" dirty="0">
                <a:latin typeface="+mj-lt"/>
                <a:cs typeface="Courier New" panose="02070309020205020404" pitchFamily="49" charset="0"/>
              </a:rPr>
              <a:t>3 MB/s</a:t>
            </a:r>
            <a:endParaRPr 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xmlns="" val="16690512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en-US" sz="3200" dirty="0"/>
              <a:t>File Store </a:t>
            </a:r>
            <a:r>
              <a:rPr lang="pl-PL" sz="3200" dirty="0" smtClean="0"/>
              <a:t>p</a:t>
            </a:r>
            <a:r>
              <a:rPr lang="en-US" sz="3200" dirty="0" err="1" smtClean="0"/>
              <a:t>erformance</a:t>
            </a:r>
            <a:r>
              <a:rPr lang="en-US" sz="3200" dirty="0" smtClean="0"/>
              <a:t> </a:t>
            </a:r>
            <a:r>
              <a:rPr lang="en-US" sz="3200" dirty="0"/>
              <a:t>(2/2)</a:t>
            </a:r>
          </a:p>
        </p:txBody>
      </p:sp>
      <p:sp>
        <p:nvSpPr>
          <p:cNvPr id="3" name="Symbol zastępczy zawartości 2"/>
          <p:cNvSpPr>
            <a:spLocks noGrp="1"/>
          </p:cNvSpPr>
          <p:nvPr>
            <p:ph idx="1"/>
          </p:nvPr>
        </p:nvSpPr>
        <p:spPr/>
        <p:txBody>
          <a:bodyPr/>
          <a:lstStyle/>
          <a:p>
            <a:r>
              <a:rPr lang="en-US" sz="2400" dirty="0"/>
              <a:t>Number of read/write threads: </a:t>
            </a:r>
            <a:r>
              <a:rPr lang="en-US" sz="2400" b="1" dirty="0"/>
              <a:t>10</a:t>
            </a:r>
          </a:p>
          <a:p>
            <a:r>
              <a:rPr lang="en-US" sz="2400" dirty="0"/>
              <a:t>Profiling tool used: Apache </a:t>
            </a:r>
            <a:r>
              <a:rPr lang="en-US" sz="2400" dirty="0" err="1"/>
              <a:t>JMeter</a:t>
            </a:r>
            <a:endParaRPr lang="en-US" sz="2400" dirty="0"/>
          </a:p>
          <a:p>
            <a:r>
              <a:rPr lang="en-US" sz="2400" dirty="0"/>
              <a:t>Transfer of 128000 files each 4 KB (500 MB total)</a:t>
            </a:r>
          </a:p>
          <a:p>
            <a:pPr lvl="1"/>
            <a:r>
              <a:rPr lang="en-US" sz="2000" dirty="0"/>
              <a:t>Write (PUT):	</a:t>
            </a:r>
            <a:r>
              <a:rPr lang="en-US" sz="2000" b="1" dirty="0"/>
              <a:t>0</a:t>
            </a:r>
            <a:r>
              <a:rPr lang="pl-PL" sz="2000" b="1" dirty="0"/>
              <a:t>.</a:t>
            </a:r>
            <a:r>
              <a:rPr lang="en-US" sz="2000" b="1" dirty="0"/>
              <a:t>37 MB/s</a:t>
            </a:r>
          </a:p>
          <a:p>
            <a:pPr lvl="1"/>
            <a:r>
              <a:rPr lang="en-US" sz="2000" dirty="0"/>
              <a:t>Read (GET): 	</a:t>
            </a:r>
            <a:r>
              <a:rPr lang="en-US" sz="2000" b="1" dirty="0"/>
              <a:t>0</a:t>
            </a:r>
            <a:r>
              <a:rPr lang="pl-PL" sz="2000" b="1" dirty="0"/>
              <a:t>.</a:t>
            </a:r>
            <a:r>
              <a:rPr lang="en-US" sz="2000" b="1" dirty="0"/>
              <a:t>39 MB/s</a:t>
            </a:r>
          </a:p>
          <a:p>
            <a:r>
              <a:rPr lang="en-US" sz="2400" dirty="0"/>
              <a:t>Transfer of 1030 files each 2 MB (2 GB total)</a:t>
            </a:r>
          </a:p>
          <a:p>
            <a:pPr lvl="1"/>
            <a:r>
              <a:rPr lang="en-US" sz="2000" dirty="0"/>
              <a:t>Write (PUT):	</a:t>
            </a:r>
            <a:r>
              <a:rPr lang="en-US" sz="2000" b="1" dirty="0"/>
              <a:t>53</a:t>
            </a:r>
            <a:r>
              <a:rPr lang="pl-PL" sz="2000" b="1" dirty="0"/>
              <a:t>.</a:t>
            </a:r>
            <a:r>
              <a:rPr lang="en-US" sz="2000" b="1" dirty="0"/>
              <a:t>6 MB/s</a:t>
            </a:r>
          </a:p>
          <a:p>
            <a:pPr lvl="1"/>
            <a:r>
              <a:rPr lang="en-US" sz="2000" dirty="0"/>
              <a:t>Read (GET):	</a:t>
            </a:r>
            <a:r>
              <a:rPr lang="en-US" sz="2000" b="1" dirty="0"/>
              <a:t>9</a:t>
            </a:r>
            <a:r>
              <a:rPr lang="pl-PL" sz="2000" b="1" dirty="0"/>
              <a:t>.</a:t>
            </a:r>
            <a:r>
              <a:rPr lang="en-US" sz="2000" b="1" dirty="0"/>
              <a:t>01 MB/s</a:t>
            </a:r>
          </a:p>
          <a:p>
            <a:r>
              <a:rPr lang="en-US" sz="2400" dirty="0"/>
              <a:t>Transfer of 10 files each 1 GB (10 GB total)</a:t>
            </a:r>
          </a:p>
          <a:p>
            <a:pPr lvl="1"/>
            <a:r>
              <a:rPr lang="en-US" sz="2000" dirty="0"/>
              <a:t>Write (PUT):	</a:t>
            </a:r>
            <a:r>
              <a:rPr lang="en-US" sz="2000" b="1" dirty="0"/>
              <a:t>93</a:t>
            </a:r>
            <a:r>
              <a:rPr lang="pl-PL" sz="2000" b="1" dirty="0"/>
              <a:t>.</a:t>
            </a:r>
            <a:r>
              <a:rPr lang="en-US" sz="2000" b="1" dirty="0"/>
              <a:t>46 MB/s</a:t>
            </a:r>
          </a:p>
          <a:p>
            <a:pPr lvl="1"/>
            <a:r>
              <a:rPr lang="en-US" sz="2000" dirty="0"/>
              <a:t>Read (GET):	</a:t>
            </a:r>
            <a:r>
              <a:rPr lang="en-US" sz="2000" b="1" dirty="0"/>
              <a:t>13</a:t>
            </a:r>
            <a:r>
              <a:rPr lang="pl-PL" sz="2000" b="1" dirty="0"/>
              <a:t>.</a:t>
            </a:r>
            <a:r>
              <a:rPr lang="en-US" sz="2000" b="1" dirty="0"/>
              <a:t>4 MB/s</a:t>
            </a:r>
          </a:p>
        </p:txBody>
      </p:sp>
    </p:spTree>
    <p:extLst>
      <p:ext uri="{BB962C8B-B14F-4D97-AF65-F5344CB8AC3E}">
        <p14:creationId xmlns:p14="http://schemas.microsoft.com/office/powerpoint/2010/main" xmlns="" val="349860719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en-US" sz="3200" dirty="0"/>
              <a:t>File Store </a:t>
            </a:r>
            <a:r>
              <a:rPr lang="pl-PL" sz="3200" dirty="0" smtClean="0"/>
              <a:t>p</a:t>
            </a:r>
            <a:r>
              <a:rPr lang="en-US" sz="3200" dirty="0" err="1" smtClean="0"/>
              <a:t>erformance</a:t>
            </a:r>
            <a:r>
              <a:rPr lang="pl-PL" sz="3200" dirty="0" smtClean="0"/>
              <a:t> </a:t>
            </a:r>
            <a:r>
              <a:rPr lang="pl-PL" sz="3200" dirty="0"/>
              <a:t>- </a:t>
            </a:r>
            <a:r>
              <a:rPr lang="pl-PL" sz="3200" dirty="0" err="1" smtClean="0"/>
              <a:t>summary</a:t>
            </a:r>
            <a:endParaRPr lang="en-US" sz="3200" dirty="0"/>
          </a:p>
        </p:txBody>
      </p:sp>
      <p:sp>
        <p:nvSpPr>
          <p:cNvPr id="3" name="Symbol zastępczy zawartości 2"/>
          <p:cNvSpPr>
            <a:spLocks noGrp="1"/>
          </p:cNvSpPr>
          <p:nvPr>
            <p:ph idx="1"/>
          </p:nvPr>
        </p:nvSpPr>
        <p:spPr/>
        <p:txBody>
          <a:bodyPr/>
          <a:lstStyle/>
          <a:p>
            <a:r>
              <a:rPr lang="en-US" dirty="0"/>
              <a:t>Stable request processing by a single node</a:t>
            </a:r>
          </a:p>
          <a:p>
            <a:pPr lvl="1"/>
            <a:r>
              <a:rPr lang="en-US" dirty="0"/>
              <a:t>Each upload/download request processed in similar time</a:t>
            </a:r>
          </a:p>
          <a:p>
            <a:pPr lvl="1"/>
            <a:r>
              <a:rPr lang="en-US" dirty="0"/>
              <a:t>No transfer errors</a:t>
            </a:r>
          </a:p>
          <a:p>
            <a:r>
              <a:rPr lang="en-US" dirty="0"/>
              <a:t>Network and storage bandwidth utilization</a:t>
            </a:r>
          </a:p>
          <a:p>
            <a:pPr lvl="1"/>
            <a:r>
              <a:rPr lang="en-US" dirty="0"/>
              <a:t>Still room for improvement (approx. 20% of bandwidth used for large files)</a:t>
            </a:r>
          </a:p>
          <a:p>
            <a:pPr lvl="1"/>
            <a:r>
              <a:rPr lang="en-US" dirty="0"/>
              <a:t>Multi-node setup possible</a:t>
            </a:r>
          </a:p>
          <a:p>
            <a:pPr lvl="2"/>
            <a:endParaRPr lang="en-US" dirty="0"/>
          </a:p>
          <a:p>
            <a:pPr lvl="1"/>
            <a:endParaRPr lang="en-US" dirty="0"/>
          </a:p>
        </p:txBody>
      </p:sp>
    </p:spTree>
    <p:extLst>
      <p:ext uri="{BB962C8B-B14F-4D97-AF65-F5344CB8AC3E}">
        <p14:creationId xmlns:p14="http://schemas.microsoft.com/office/powerpoint/2010/main" xmlns="" val="287568829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8"/>
          <p:cNvGrpSpPr/>
          <p:nvPr/>
        </p:nvGrpSpPr>
        <p:grpSpPr>
          <a:xfrm>
            <a:off x="827584" y="1752725"/>
            <a:ext cx="7550926" cy="3939047"/>
            <a:chOff x="755576" y="1988840"/>
            <a:chExt cx="7550926" cy="3939047"/>
          </a:xfrm>
        </p:grpSpPr>
        <p:pic>
          <p:nvPicPr>
            <p:cNvPr id="5" name="Picture 2" descr="Demo Dani's Web Query X &#10;C G) localhost:64188/site.html &#10;THIS WILL HAVE A WEB BASED DATASET EXPLORER AND QUERY BUILDER &#10;BUILD QUERY &#10;DATASETS &#10;QUERY RESULTS (0) &#10;WOODTEST &#10;roottable &#10;ID Subject Identifier &#10;Ha nd Handedness finding (finding) &#10;Age Age values (qualifier value) &#10;C/D Educ &#10;m SES &#10;TMMSE &#10;Mini-Mental Status Exam &#10;CDR &#10;CDR - Memory &#10;eTlV &#10;nWBV &#10;TASF &#10;C/D FilePath &#10;Select a saved query &#10;I WANT THESE ITEMS... &#10;Either: &#10;OR &#10;Age &#10;AND &#10;AND &#10;Hand &#10;OR &#10;MMSE &#10;AND &#10;CDR &#10;...FILTERED BY THESE RULES &#10;ANY OF THESE &#10;equals , F , &#10;ALL OF THESE &#10;greater &#10;equals &#10;equals &#10;ALL OF THESE &#10;less or equal , &#10;not equals 1 &#10;28 &#10;4 &#10;Give your query a name &#10;Run QUERY "/>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6447" t="18249" r="2706" b="17276"/>
            <a:stretch/>
          </p:blipFill>
          <p:spPr bwMode="auto">
            <a:xfrm>
              <a:off x="5184701" y="2276872"/>
              <a:ext cx="3121801" cy="3266678"/>
            </a:xfrm>
            <a:prstGeom prst="rect">
              <a:avLst/>
            </a:prstGeom>
            <a:noFill/>
            <a:extLst>
              <a:ext uri="{909E8E84-426E-40DD-AFC4-6F175D3DCCD1}">
                <a14:hiddenFill xmlns:a14="http://schemas.microsoft.com/office/drawing/2010/main" xmlns="">
                  <a:solidFill>
                    <a:srgbClr val="FFFFFF"/>
                  </a:solidFill>
                </a14:hiddenFill>
              </a:ext>
            </a:extLst>
          </p:spPr>
        </p:pic>
        <p:pic>
          <p:nvPicPr>
            <p:cNvPr id="6" name="Picture 1" descr="Demo Dani's Web Query X &#10;C G) localhost:64188/site.html &#10;THIS WILL HAVE A WEB BASED DATASET EXPLORER AND QUERY BUILDER &#10;BUILD QUERY &#10;DATASETS &#10;QUERY RESULTS (0) &#10;I WANT THESE ITEMS... &#10;FILTERED BY THESE RULES &#10;WOODTEST &#10;roottable &#10;ID Subject Identifier &#10;Ha nd Handedness finding (finding) &#10;Age Age values (qualifier value) &#10;C/D Educ &#10;m SES &#10;TMMSE &#10;Mini-Mental Status Exam &#10;CDR &#10;CDR - Memory &#10;eTlV &#10;nWBV &#10;TASF &#10;C/D FilePath &#10;Select a saved query &#10;Subject Identifier &#10;from roottable in woodtest &#10;from roottable in woodtest &#10;Hand &#10;Handedness finding (finding) &#10;Age &#10;Age values (qualifier value) &#10;from roottable in woodtest &#10;from roottable in woodtest &#10;CDR &#10;CDR - Memory &#10;from roottable in woodtest &#10;Give your query a name &#10;Run QUERY "/>
            <p:cNvPicPr>
              <a:picLocks noChangeAspect="1" noChangeArrowheads="1"/>
            </p:cNvPicPr>
            <p:nvPr/>
          </p:nvPicPr>
          <p:blipFill rotWithShape="1">
            <a:blip r:embed="rId3">
              <a:extLst>
                <a:ext uri="{28A0092B-C50C-407E-A947-70E740481C1C}">
                  <a14:useLocalDpi xmlns:a14="http://schemas.microsoft.com/office/drawing/2010/main" xmlns="" val="0"/>
                </a:ext>
              </a:extLst>
            </a:blip>
            <a:srcRect l="1084" t="12574" r="2041" b="1195"/>
            <a:stretch/>
          </p:blipFill>
          <p:spPr bwMode="auto">
            <a:xfrm>
              <a:off x="755576" y="2034722"/>
              <a:ext cx="4429125" cy="3893165"/>
            </a:xfrm>
            <a:prstGeom prst="rect">
              <a:avLst/>
            </a:prstGeom>
            <a:noFill/>
            <a:extLst>
              <a:ext uri="{909E8E84-426E-40DD-AFC4-6F175D3DCCD1}">
                <a14:hiddenFill xmlns:a14="http://schemas.microsoft.com/office/drawing/2010/main" xmlns="">
                  <a:solidFill>
                    <a:srgbClr val="FFFFFF"/>
                  </a:solidFill>
                </a14:hiddenFill>
              </a:ext>
            </a:extLst>
          </p:spPr>
        </p:pic>
        <p:sp>
          <p:nvSpPr>
            <p:cNvPr id="7" name="Rectangle 6"/>
            <p:cNvSpPr/>
            <p:nvPr/>
          </p:nvSpPr>
          <p:spPr>
            <a:xfrm>
              <a:off x="2195736" y="1988840"/>
              <a:ext cx="3168352"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8" name="Picture 2" descr="Demo Dani's Web Query X &#10;C G) localhost:64188/site.html &#10;THIS WILL HAVE A WEB BASED DATASET EXPLORER AND QUERY BUILDER &#10;BUILD QUERY &#10;DATASETS &#10;QUERY RESULTS (0) &#10;WOODTEST &#10;roottable &#10;ID Subject Identifier &#10;Ha nd Handedness finding (finding) &#10;Age Age values (qualifier value) &#10;C/D Educ &#10;m SES &#10;TMMSE &#10;Mini-Mental Status Exam &#10;CDR &#10;CDR - Memory &#10;eTlV &#10;nWBV &#10;TASF &#10;C/D FilePath &#10;Select a saved query &#10;I WANT THESE ITEMS... &#10;Either: &#10;OR &#10;Age &#10;AND &#10;AND &#10;Hand &#10;OR &#10;MMSE &#10;AND &#10;CDR &#10;...FILTERED BY THESE RULES &#10;ANY OF THESE &#10;equals , F , &#10;ALL OF THESE &#10;greater &#10;equals &#10;equals &#10;ALL OF THESE &#10;less or equal , &#10;not equals 1 &#10;28 &#10;4 &#10;Give your query a name &#10;Run QUERY "/>
            <p:cNvPicPr>
              <a:picLocks noChangeAspect="1" noChangeArrowheads="1"/>
            </p:cNvPicPr>
            <p:nvPr/>
          </p:nvPicPr>
          <p:blipFill rotWithShape="1">
            <a:blip r:embed="rId2">
              <a:extLst>
                <a:ext uri="{28A0092B-C50C-407E-A947-70E740481C1C}">
                  <a14:useLocalDpi xmlns:a14="http://schemas.microsoft.com/office/drawing/2010/main" xmlns="" val="0"/>
                </a:ext>
              </a:extLst>
            </a:blip>
            <a:srcRect l="36447" t="88596" r="2706" b="4818"/>
            <a:stretch/>
          </p:blipFill>
          <p:spPr bwMode="auto">
            <a:xfrm>
              <a:off x="5184701" y="5445224"/>
              <a:ext cx="3121801" cy="333673"/>
            </a:xfrm>
            <a:prstGeom prst="rect">
              <a:avLst/>
            </a:prstGeom>
            <a:noFill/>
            <a:extLst>
              <a:ext uri="{909E8E84-426E-40DD-AFC4-6F175D3DCCD1}">
                <a14:hiddenFill xmlns:a14="http://schemas.microsoft.com/office/drawing/2010/main" xmlns="">
                  <a:solidFill>
                    <a:srgbClr val="FFFFFF"/>
                  </a:solidFill>
                </a14:hiddenFill>
              </a:ext>
            </a:extLst>
          </p:spPr>
        </p:pic>
      </p:grpSp>
      <p:sp>
        <p:nvSpPr>
          <p:cNvPr id="9"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Clinical </a:t>
            </a:r>
            <a:r>
              <a:rPr lang="pl-PL" sz="3200" dirty="0" smtClean="0"/>
              <a:t>d</a:t>
            </a:r>
            <a:r>
              <a:rPr lang="en-US" sz="3200" dirty="0" err="1" smtClean="0"/>
              <a:t>ata</a:t>
            </a:r>
            <a:r>
              <a:rPr lang="en-US" sz="3200" dirty="0" smtClean="0"/>
              <a:t> </a:t>
            </a:r>
            <a:r>
              <a:rPr lang="pl-PL" sz="3200" dirty="0"/>
              <a:t>q</a:t>
            </a:r>
            <a:r>
              <a:rPr lang="en-US" sz="3200" dirty="0" err="1" smtClean="0"/>
              <a:t>uery</a:t>
            </a:r>
            <a:r>
              <a:rPr lang="en-US" sz="3200" dirty="0" smtClean="0"/>
              <a:t> </a:t>
            </a:r>
            <a:r>
              <a:rPr lang="en-US" sz="3200" dirty="0"/>
              <a:t>view</a:t>
            </a:r>
          </a:p>
        </p:txBody>
      </p:sp>
    </p:spTree>
    <p:extLst>
      <p:ext uri="{BB962C8B-B14F-4D97-AF65-F5344CB8AC3E}">
        <p14:creationId xmlns:p14="http://schemas.microsoft.com/office/powerpoint/2010/main" xmlns="" val="34119194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GB" sz="2800" dirty="0" smtClean="0"/>
              <a:t>Integration of the query service in the final stages of security testing</a:t>
            </a:r>
          </a:p>
          <a:p>
            <a:r>
              <a:rPr lang="en-GB" sz="2800" dirty="0" smtClean="0"/>
              <a:t>All services now completely stand alone from VPH-DARE</a:t>
            </a:r>
          </a:p>
          <a:p>
            <a:r>
              <a:rPr lang="en-GB" sz="2800" dirty="0" smtClean="0"/>
              <a:t>All core data collection systems live</a:t>
            </a:r>
          </a:p>
          <a:p>
            <a:r>
              <a:rPr lang="en-GB" sz="2800" dirty="0" smtClean="0"/>
              <a:t>Data extraction from Imaging systems still in progress with vendor</a:t>
            </a:r>
          </a:p>
          <a:p>
            <a:r>
              <a:rPr lang="en-GB" sz="2800" dirty="0" smtClean="0"/>
              <a:t>Hopefully all services will be live and available by April</a:t>
            </a:r>
            <a:endParaRPr lang="en-GB" sz="2800" dirty="0"/>
          </a:p>
        </p:txBody>
      </p:sp>
      <p:sp>
        <p:nvSpPr>
          <p:cNvPr id="4"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GB" sz="3200" dirty="0"/>
              <a:t>Clinical </a:t>
            </a:r>
            <a:r>
              <a:rPr lang="pl-PL" sz="3200" dirty="0" smtClean="0"/>
              <a:t>d</a:t>
            </a:r>
            <a:r>
              <a:rPr lang="en-GB" sz="3200" dirty="0" err="1" smtClean="0"/>
              <a:t>ata</a:t>
            </a:r>
            <a:r>
              <a:rPr lang="en-GB" sz="3200" dirty="0" smtClean="0"/>
              <a:t> </a:t>
            </a:r>
            <a:r>
              <a:rPr lang="en-GB" sz="3200" dirty="0"/>
              <a:t>progress</a:t>
            </a:r>
            <a:endParaRPr lang="en-US" sz="3200" dirty="0"/>
          </a:p>
        </p:txBody>
      </p:sp>
    </p:spTree>
    <p:extLst>
      <p:ext uri="{BB962C8B-B14F-4D97-AF65-F5344CB8AC3E}">
        <p14:creationId xmlns:p14="http://schemas.microsoft.com/office/powerpoint/2010/main" xmlns="" val="23890077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412776"/>
            <a:ext cx="8137080" cy="4032448"/>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t>Additional modules can be implemented: </a:t>
            </a:r>
          </a:p>
          <a:p>
            <a:endParaRPr lang="en-US" sz="2400" b="1" dirty="0"/>
          </a:p>
          <a:p>
            <a:pPr marL="457200" indent="-457200">
              <a:buFont typeface="Arial" panose="020B0604020202020204" pitchFamily="34" charset="0"/>
              <a:buChar char="•"/>
            </a:pPr>
            <a:r>
              <a:rPr lang="pl-PL" sz="2400" dirty="0"/>
              <a:t>as scripts intended for execution on the Prometheus supercomputer </a:t>
            </a:r>
          </a:p>
          <a:p>
            <a:pPr marL="457200" indent="-457200">
              <a:buFont typeface="Arial" panose="020B0604020202020204" pitchFamily="34" charset="0"/>
              <a:buChar char="•"/>
            </a:pPr>
            <a:r>
              <a:rPr lang="pl-PL" sz="2400" dirty="0"/>
              <a:t>as external services communicating with the platform via its REST interfaces</a:t>
            </a:r>
          </a:p>
          <a:p>
            <a:pPr marL="457200" indent="-457200">
              <a:buFont typeface="Arial" panose="020B0604020202020204" pitchFamily="34" charset="0"/>
              <a:buChar char="•"/>
            </a:pPr>
            <a:r>
              <a:rPr lang="pl-PL" sz="2400" dirty="0"/>
              <a:t>as virtual machines deployable directly in the CYFRONET cloud via the Atmosphere </a:t>
            </a:r>
            <a:r>
              <a:rPr lang="pl-PL" sz="2400" dirty="0" err="1"/>
              <a:t>extension</a:t>
            </a:r>
            <a:r>
              <a:rPr lang="pl-PL" sz="2400" dirty="0"/>
              <a:t> </a:t>
            </a:r>
            <a:r>
              <a:rPr lang="en-US" sz="2400" dirty="0" smtClean="0"/>
              <a:t>of</a:t>
            </a:r>
            <a:r>
              <a:rPr lang="pl-PL" sz="2400" dirty="0" smtClean="0"/>
              <a:t> </a:t>
            </a:r>
            <a:r>
              <a:rPr lang="pl-PL" sz="2400" dirty="0"/>
              <a:t>the MEE</a:t>
            </a:r>
          </a:p>
        </p:txBody>
      </p:sp>
      <p:sp>
        <p:nvSpPr>
          <p:cNvPr id="7" name="Tytuł 1"/>
          <p:cNvSpPr txBox="1">
            <a:spLocks/>
          </p:cNvSpPr>
          <p:nvPr/>
        </p:nvSpPr>
        <p:spPr bwMode="auto">
          <a:xfrm>
            <a:off x="1187624" y="0"/>
            <a:ext cx="6731124"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a:t>
            </a:r>
            <a:r>
              <a:rPr lang="pl-PL" sz="3200" dirty="0"/>
              <a:t>Recommendations for MEE module developers (1/4)</a:t>
            </a:r>
            <a:endParaRPr lang="en-US" sz="3200" dirty="0"/>
          </a:p>
        </p:txBody>
      </p:sp>
    </p:spTree>
    <p:extLst>
      <p:ext uri="{BB962C8B-B14F-4D97-AF65-F5344CB8AC3E}">
        <p14:creationId xmlns:p14="http://schemas.microsoft.com/office/powerpoint/2010/main" xmlns="" val="2978527410"/>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412776"/>
            <a:ext cx="8137080" cy="4032448"/>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t>Developing extensions as HPC scripts:</a:t>
            </a:r>
          </a:p>
          <a:p>
            <a:endParaRPr lang="pl-PL" sz="2400" b="1" dirty="0"/>
          </a:p>
          <a:p>
            <a:pPr marL="285750" indent="-285750">
              <a:buFont typeface="Arial" panose="020B0604020202020204" pitchFamily="34" charset="0"/>
              <a:buChar char="•"/>
            </a:pPr>
            <a:r>
              <a:rPr lang="pl-PL" sz="2400" dirty="0"/>
              <a:t>Scripts are run on the Prometheus supercomputer via </a:t>
            </a:r>
            <a:r>
              <a:rPr lang="pl-PL" sz="2400" dirty="0" err="1"/>
              <a:t>the</a:t>
            </a:r>
            <a:r>
              <a:rPr lang="pl-PL" sz="2400" dirty="0"/>
              <a:t> </a:t>
            </a:r>
            <a:r>
              <a:rPr lang="pl-PL" sz="2400" dirty="0" err="1" smtClean="0"/>
              <a:t>Rim</a:t>
            </a:r>
            <a:r>
              <a:rPr lang="en-US" sz="2400" dirty="0" smtClean="0"/>
              <a:t>r</a:t>
            </a:r>
            <a:r>
              <a:rPr lang="pl-PL" sz="2400" dirty="0" err="1" smtClean="0"/>
              <a:t>ock</a:t>
            </a:r>
            <a:r>
              <a:rPr lang="pl-PL" sz="2400" dirty="0" smtClean="0"/>
              <a:t> </a:t>
            </a:r>
            <a:r>
              <a:rPr lang="pl-PL" sz="2400" dirty="0"/>
              <a:t>extension</a:t>
            </a:r>
          </a:p>
          <a:p>
            <a:pPr marL="285750" indent="-285750">
              <a:buFont typeface="Arial" panose="020B0604020202020204" pitchFamily="34" charset="0"/>
              <a:buChar char="•"/>
            </a:pPr>
            <a:r>
              <a:rPr lang="pl-PL" sz="2400" dirty="0"/>
              <a:t>Files uploaded to the FileStore (e.g. using MEE GUIs) can be accessed on Prometheus nodes via </a:t>
            </a:r>
            <a:r>
              <a:rPr lang="pl-PL" sz="2400" b="1" dirty="0"/>
              <a:t>curl</a:t>
            </a:r>
            <a:r>
              <a:rPr lang="pl-PL" sz="2400" dirty="0"/>
              <a:t>,</a:t>
            </a:r>
            <a:r>
              <a:rPr lang="pl-PL" sz="2400" b="1" dirty="0"/>
              <a:t> </a:t>
            </a:r>
            <a:r>
              <a:rPr lang="pl-PL" sz="2400" dirty="0"/>
              <a:t>leveraging the WebDAV interface provided by FileStore</a:t>
            </a:r>
          </a:p>
          <a:p>
            <a:pPr marL="285750" indent="-285750">
              <a:buFont typeface="Arial" panose="020B0604020202020204" pitchFamily="34" charset="0"/>
              <a:buChar char="•"/>
            </a:pPr>
            <a:r>
              <a:rPr lang="pl-PL" sz="2400" dirty="0"/>
              <a:t>Any result files can also be uploaded directly to FileStore from the Prometheus computational nodes</a:t>
            </a:r>
          </a:p>
          <a:p>
            <a:pPr marL="285750" indent="-285750">
              <a:buFont typeface="Arial" panose="020B0604020202020204" pitchFamily="34" charset="0"/>
              <a:buChar char="•"/>
            </a:pPr>
            <a:r>
              <a:rPr lang="pl-PL" sz="2400" dirty="0"/>
              <a:t>External tools can be used to monitor job completion status e.g. by periodically scanning FileStore content</a:t>
            </a:r>
          </a:p>
        </p:txBody>
      </p:sp>
      <p:sp>
        <p:nvSpPr>
          <p:cNvPr id="7" name="Tytuł 1"/>
          <p:cNvSpPr txBox="1">
            <a:spLocks/>
          </p:cNvSpPr>
          <p:nvPr/>
        </p:nvSpPr>
        <p:spPr bwMode="auto">
          <a:xfrm>
            <a:off x="1259632" y="0"/>
            <a:ext cx="6695331"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a:t>
            </a:r>
            <a:r>
              <a:rPr lang="pl-PL" sz="3200" dirty="0"/>
              <a:t>Recommendations for MEE module developers (2/4)</a:t>
            </a:r>
            <a:endParaRPr lang="en-US" sz="3200" dirty="0"/>
          </a:p>
        </p:txBody>
      </p:sp>
    </p:spTree>
    <p:extLst>
      <p:ext uri="{BB962C8B-B14F-4D97-AF65-F5344CB8AC3E}">
        <p14:creationId xmlns:p14="http://schemas.microsoft.com/office/powerpoint/2010/main" xmlns="" val="16480839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ole tekstowe 31"/>
          <p:cNvSpPr txBox="1"/>
          <p:nvPr/>
        </p:nvSpPr>
        <p:spPr>
          <a:xfrm>
            <a:off x="107504" y="1149865"/>
            <a:ext cx="3245521" cy="2308324"/>
          </a:xfrm>
          <a:prstGeom prst="rect">
            <a:avLst/>
          </a:prstGeom>
          <a:noFill/>
        </p:spPr>
        <p:txBody>
          <a:bodyPr wrap="square" rtlCol="0">
            <a:spAutoFit/>
          </a:bodyPr>
          <a:lstStyle/>
          <a:p>
            <a:r>
              <a:rPr lang="en-US" dirty="0">
                <a:latin typeface="+mn-lt"/>
              </a:rPr>
              <a:t>Data and action flow consists of:</a:t>
            </a:r>
          </a:p>
          <a:p>
            <a:pPr marL="285750" indent="-285750">
              <a:buFont typeface="Arial" panose="020B0604020202020204" pitchFamily="34" charset="0"/>
              <a:buChar char="•"/>
            </a:pPr>
            <a:r>
              <a:rPr lang="en-US" dirty="0">
                <a:latin typeface="+mn-lt"/>
              </a:rPr>
              <a:t>full CFD simulations</a:t>
            </a:r>
          </a:p>
          <a:p>
            <a:pPr marL="285750" indent="-285750">
              <a:buFont typeface="Arial" panose="020B0604020202020204" pitchFamily="34" charset="0"/>
              <a:buChar char="•"/>
            </a:pPr>
            <a:r>
              <a:rPr lang="en-US" dirty="0">
                <a:latin typeface="+mn-lt"/>
              </a:rPr>
              <a:t>sensitivity analysis to acquire significant parameters</a:t>
            </a:r>
          </a:p>
          <a:p>
            <a:pPr marL="285750" indent="-285750">
              <a:buFont typeface="Arial" panose="020B0604020202020204" pitchFamily="34" charset="0"/>
              <a:buChar char="•"/>
            </a:pPr>
            <a:r>
              <a:rPr lang="en-US" dirty="0">
                <a:latin typeface="+mn-lt"/>
              </a:rPr>
              <a:t>parameter estimation based on patient data</a:t>
            </a:r>
          </a:p>
          <a:p>
            <a:pPr marL="285750" indent="-285750">
              <a:buFont typeface="Arial" panose="020B0604020202020204" pitchFamily="34" charset="0"/>
              <a:buChar char="•"/>
            </a:pPr>
            <a:r>
              <a:rPr lang="en-US" dirty="0">
                <a:latin typeface="+mn-lt"/>
              </a:rPr>
              <a:t>uncertainty quantification of various procedures</a:t>
            </a:r>
            <a:endParaRPr lang="en-US" i="1" dirty="0">
              <a:latin typeface="+mn-lt"/>
            </a:endParaRPr>
          </a:p>
        </p:txBody>
      </p:sp>
      <p:pic>
        <p:nvPicPr>
          <p:cNvPr id="2" name="Obraz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691680" y="1052736"/>
            <a:ext cx="7220750" cy="5525803"/>
          </a:xfrm>
          <a:prstGeom prst="rect">
            <a:avLst/>
          </a:prstGeom>
        </p:spPr>
      </p:pic>
      <p:sp>
        <p:nvSpPr>
          <p:cNvPr id="7" name="pole tekstowe 6"/>
          <p:cNvSpPr txBox="1"/>
          <p:nvPr/>
        </p:nvSpPr>
        <p:spPr>
          <a:xfrm>
            <a:off x="256681" y="5013176"/>
            <a:ext cx="3096344" cy="923330"/>
          </a:xfrm>
          <a:prstGeom prst="rect">
            <a:avLst/>
          </a:prstGeom>
          <a:noFill/>
        </p:spPr>
        <p:txBody>
          <a:bodyPr wrap="square" rtlCol="0">
            <a:spAutoFit/>
          </a:bodyPr>
          <a:lstStyle/>
          <a:p>
            <a:r>
              <a:rPr lang="pl-PL" dirty="0">
                <a:latin typeface="+mn-lt"/>
              </a:rPr>
              <a:t>The flow of CFD simulations and sensitivity analysis is part of clinical patient treatment</a:t>
            </a:r>
            <a:endParaRPr lang="en-US" dirty="0">
              <a:latin typeface="+mn-lt"/>
            </a:endParaRPr>
          </a:p>
        </p:txBody>
      </p:sp>
      <p:sp>
        <p:nvSpPr>
          <p:cNvPr id="8" name="Tytuł 1"/>
          <p:cNvSpPr txBox="1">
            <a:spLocks/>
          </p:cNvSpPr>
          <p:nvPr/>
        </p:nvSpPr>
        <p:spPr bwMode="auto">
          <a:xfrm>
            <a:off x="1115616" y="0"/>
            <a:ext cx="7128792"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smtClean="0"/>
              <a:t>Pipelines for ROM</a:t>
            </a:r>
            <a:r>
              <a:rPr lang="en-US" sz="3200" dirty="0"/>
              <a:t> </a:t>
            </a:r>
            <a:r>
              <a:rPr lang="en-US" sz="3200" dirty="0" smtClean="0"/>
              <a:t>and  sensitivity analysis</a:t>
            </a:r>
            <a:endParaRPr lang="en-US" sz="3200" dirty="0"/>
          </a:p>
        </p:txBody>
      </p:sp>
    </p:spTree>
    <p:extLst>
      <p:ext uri="{BB962C8B-B14F-4D97-AF65-F5344CB8AC3E}">
        <p14:creationId xmlns:p14="http://schemas.microsoft.com/office/powerpoint/2010/main" xmlns="" val="127667466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412776"/>
            <a:ext cx="8137080" cy="4032448"/>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t>Developing extensions as external services:</a:t>
            </a:r>
          </a:p>
          <a:p>
            <a:endParaRPr lang="pl-PL" sz="2400" b="1" dirty="0"/>
          </a:p>
          <a:p>
            <a:pPr marL="285750" indent="-285750">
              <a:buFont typeface="Arial" panose="020B0604020202020204" pitchFamily="34" charset="0"/>
              <a:buChar char="•"/>
            </a:pPr>
            <a:r>
              <a:rPr lang="pl-PL" sz="2400" dirty="0"/>
              <a:t>This requires computational services to be hosted externally, communicating with the MEE platform via its APIs</a:t>
            </a:r>
          </a:p>
          <a:p>
            <a:pPr marL="285750" indent="-285750">
              <a:buFont typeface="Arial" panose="020B0604020202020204" pitchFamily="34" charset="0"/>
              <a:buChar char="•"/>
            </a:pPr>
            <a:r>
              <a:rPr lang="pl-PL" sz="2400" dirty="0"/>
              <a:t>Files can be retrieved and uploaded to FileStore via RESTful (WebDAV) commands</a:t>
            </a:r>
          </a:p>
          <a:p>
            <a:pPr marL="285750" indent="-285750">
              <a:buFont typeface="Arial" panose="020B0604020202020204" pitchFamily="34" charset="0"/>
              <a:buChar char="•"/>
            </a:pPr>
            <a:r>
              <a:rPr lang="pl-PL" sz="2400" dirty="0"/>
              <a:t>The client must supply a valid JWT user token along with each request (see previous section for a description of authentication and authorization procedures)</a:t>
            </a:r>
          </a:p>
        </p:txBody>
      </p:sp>
      <p:sp>
        <p:nvSpPr>
          <p:cNvPr id="7" name="Tytuł 1"/>
          <p:cNvSpPr txBox="1">
            <a:spLocks/>
          </p:cNvSpPr>
          <p:nvPr/>
        </p:nvSpPr>
        <p:spPr bwMode="auto">
          <a:xfrm>
            <a:off x="1187624" y="0"/>
            <a:ext cx="67673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a:t>
            </a:r>
            <a:r>
              <a:rPr lang="pl-PL" sz="3200" dirty="0"/>
              <a:t>Recommendations for MEE module developers (3/4)</a:t>
            </a:r>
            <a:endParaRPr lang="en-US" sz="3200" dirty="0"/>
          </a:p>
        </p:txBody>
      </p:sp>
    </p:spTree>
    <p:extLst>
      <p:ext uri="{BB962C8B-B14F-4D97-AF65-F5344CB8AC3E}">
        <p14:creationId xmlns:p14="http://schemas.microsoft.com/office/powerpoint/2010/main" xmlns="" val="9375122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412776"/>
            <a:ext cx="8137080" cy="4032448"/>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t"/>
          <a:lstStyle/>
          <a:p>
            <a:r>
              <a:rPr lang="pl-PL" sz="2400" b="1" dirty="0"/>
              <a:t>Developing extensions as cloud services:</a:t>
            </a:r>
          </a:p>
          <a:p>
            <a:endParaRPr lang="pl-PL" sz="2400" b="1" dirty="0"/>
          </a:p>
          <a:p>
            <a:pPr marL="285750" indent="-285750">
              <a:buFont typeface="Arial" panose="020B0604020202020204" pitchFamily="34" charset="0"/>
              <a:buChar char="•"/>
            </a:pPr>
            <a:r>
              <a:rPr lang="pl-PL" sz="2400" dirty="0"/>
              <a:t>The MEE provides access to cloud resources, enabling developers to spawn virtual machines and develop computational services which are then hosted in the CYF cloud</a:t>
            </a:r>
          </a:p>
          <a:p>
            <a:pPr marL="285750" indent="-285750">
              <a:buFont typeface="Arial" panose="020B0604020202020204" pitchFamily="34" charset="0"/>
              <a:buChar char="•"/>
            </a:pPr>
            <a:r>
              <a:rPr lang="pl-PL" sz="2400" dirty="0"/>
              <a:t>This feature is enabled by the VPH-Share Atmosphere extension which is now integrated with the MEE, including its security mechanisms</a:t>
            </a:r>
          </a:p>
          <a:p>
            <a:pPr marL="285750" indent="-285750">
              <a:buFont typeface="Arial" panose="020B0604020202020204" pitchFamily="34" charset="0"/>
              <a:buChar char="•"/>
            </a:pPr>
            <a:r>
              <a:rPr lang="pl-PL" sz="2400" dirty="0"/>
              <a:t>Go to </a:t>
            </a:r>
            <a:r>
              <a:rPr lang="pl-PL" sz="2400" dirty="0">
                <a:hlinkClick r:id="rId3"/>
              </a:rPr>
              <a:t>https://vph.cyfronet.pl/tutorial/doku.php</a:t>
            </a:r>
            <a:r>
              <a:rPr lang="pl-PL" sz="2400" dirty="0"/>
              <a:t> for an in-depth overview of the features of the cloud platform</a:t>
            </a:r>
          </a:p>
        </p:txBody>
      </p:sp>
      <p:sp>
        <p:nvSpPr>
          <p:cNvPr id="7" name="Tytuł 1"/>
          <p:cNvSpPr txBox="1">
            <a:spLocks/>
          </p:cNvSpPr>
          <p:nvPr/>
        </p:nvSpPr>
        <p:spPr bwMode="auto">
          <a:xfrm>
            <a:off x="1187624" y="0"/>
            <a:ext cx="676733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a:t>
            </a:r>
            <a:r>
              <a:rPr lang="pl-PL" sz="3200" dirty="0"/>
              <a:t>Recommendations for MEE module developers (4/4)</a:t>
            </a:r>
            <a:endParaRPr lang="en-US" sz="3200" dirty="0"/>
          </a:p>
        </p:txBody>
      </p:sp>
    </p:spTree>
    <p:extLst>
      <p:ext uri="{BB962C8B-B14F-4D97-AF65-F5344CB8AC3E}">
        <p14:creationId xmlns:p14="http://schemas.microsoft.com/office/powerpoint/2010/main" xmlns="" val="410523102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ela 8"/>
          <p:cNvGraphicFramePr>
            <a:graphicFrameLocks noGrp="1"/>
          </p:cNvGraphicFramePr>
          <p:nvPr>
            <p:extLst>
              <p:ext uri="{D42A27DB-BD31-4B8C-83A1-F6EECF244321}">
                <p14:modId xmlns:p14="http://schemas.microsoft.com/office/powerpoint/2010/main" xmlns="" val="3718293159"/>
              </p:ext>
            </p:extLst>
          </p:nvPr>
        </p:nvGraphicFramePr>
        <p:xfrm>
          <a:off x="457200" y="1600200"/>
          <a:ext cx="8229600" cy="46685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xmlns="" val="20000"/>
                    </a:ext>
                  </a:extLst>
                </a:gridCol>
                <a:gridCol w="4114800">
                  <a:extLst>
                    <a:ext uri="{9D8B030D-6E8A-4147-A177-3AD203B41FA5}">
                      <a16:colId xmlns:a16="http://schemas.microsoft.com/office/drawing/2014/main" xmlns="" val="20001"/>
                    </a:ext>
                  </a:extLst>
                </a:gridCol>
              </a:tblGrid>
              <a:tr h="370840">
                <a:tc>
                  <a:txBody>
                    <a:bodyPr/>
                    <a:lstStyle/>
                    <a:p>
                      <a:pPr algn="ctr"/>
                      <a:r>
                        <a:rPr lang="en-GB" dirty="0"/>
                        <a:t>User feedback and requests</a:t>
                      </a:r>
                    </a:p>
                  </a:txBody>
                  <a:tcPr/>
                </a:tc>
                <a:tc>
                  <a:txBody>
                    <a:bodyPr/>
                    <a:lstStyle/>
                    <a:p>
                      <a:pPr algn="ctr"/>
                      <a:r>
                        <a:rPr lang="en-GB" dirty="0"/>
                        <a:t>Actions</a:t>
                      </a:r>
                    </a:p>
                  </a:txBody>
                  <a:tcPr/>
                </a:tc>
                <a:extLst>
                  <a:ext uri="{0D108BD9-81ED-4DB2-BD59-A6C34878D82A}">
                    <a16:rowId xmlns:a16="http://schemas.microsoft.com/office/drawing/2014/main" xmlns=""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Insufficient performance of File</a:t>
                      </a:r>
                      <a:r>
                        <a:rPr lang="pl-PL" sz="1800" dirty="0"/>
                        <a:t> S</a:t>
                      </a:r>
                      <a:r>
                        <a:rPr lang="en-GB" sz="1800" dirty="0"/>
                        <a:t>tore due to costly generation of </a:t>
                      </a:r>
                      <a:r>
                        <a:rPr lang="en-GB" sz="1800" dirty="0" err="1"/>
                        <a:t>JSONWebToken</a:t>
                      </a:r>
                      <a:endParaRPr lang="en-GB" sz="1800"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Enhanced configuration of HTTP servers</a:t>
                      </a:r>
                      <a:r>
                        <a:rPr lang="en-GB" sz="1800" dirty="0" smtClean="0"/>
                        <a:t> </a:t>
                      </a:r>
                      <a:r>
                        <a:rPr lang="en-GB" sz="1800" dirty="0"/>
                        <a:t>+ caching mechanism in File</a:t>
                      </a:r>
                      <a:r>
                        <a:rPr lang="pl-PL" sz="1800" dirty="0"/>
                        <a:t> S</a:t>
                      </a:r>
                      <a:r>
                        <a:rPr lang="en-GB" sz="1800" dirty="0"/>
                        <a:t>tore </a:t>
                      </a:r>
                      <a:r>
                        <a:rPr lang="pl-PL" sz="1800" dirty="0"/>
                        <a:t>which resulted </a:t>
                      </a:r>
                      <a:r>
                        <a:rPr lang="en-GB" sz="1800" dirty="0"/>
                        <a:t>in 5x speedup</a:t>
                      </a:r>
                    </a:p>
                  </a:txBody>
                  <a:tcPr anchor="ctr"/>
                </a:tc>
                <a:extLst>
                  <a:ext uri="{0D108BD9-81ED-4DB2-BD59-A6C34878D82A}">
                    <a16:rowId xmlns:a16="http://schemas.microsoft.com/office/drawing/2014/main" xmlns=""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err="1"/>
                        <a:t>Matlab</a:t>
                      </a:r>
                      <a:r>
                        <a:rPr lang="en-GB" sz="1800" dirty="0"/>
                        <a:t> and Fluent on HPC infrastructure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Ensured that required tools are available on Prometheus cluster with valid licences</a:t>
                      </a:r>
                    </a:p>
                  </a:txBody>
                  <a:tcPr anchor="ctr"/>
                </a:tc>
                <a:extLst>
                  <a:ext uri="{0D108BD9-81ED-4DB2-BD59-A6C34878D82A}">
                    <a16:rowId xmlns:a16="http://schemas.microsoft.com/office/drawing/2014/main" xmlns=""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Use Philips deployment of </a:t>
                      </a:r>
                      <a:r>
                        <a:rPr lang="en-GB" sz="1800" dirty="0" err="1"/>
                        <a:t>owncloud</a:t>
                      </a:r>
                      <a:r>
                        <a:rPr lang="en-GB" sz="1800" dirty="0"/>
                        <a:t> to </a:t>
                      </a:r>
                      <a:r>
                        <a:rPr lang="en-GB" sz="1800" dirty="0" err="1"/>
                        <a:t>prot</a:t>
                      </a:r>
                      <a:r>
                        <a:rPr lang="pl-PL" sz="1800" dirty="0"/>
                        <a:t>ot</a:t>
                      </a:r>
                      <a:r>
                        <a:rPr lang="en-GB" sz="1800" dirty="0" err="1"/>
                        <a:t>ype</a:t>
                      </a:r>
                      <a:r>
                        <a:rPr lang="en-GB" sz="1800" dirty="0"/>
                        <a:t> integration of segmentation service with </a:t>
                      </a:r>
                      <a:r>
                        <a:rPr lang="en-GB" sz="1800" dirty="0" err="1"/>
                        <a:t>EurValve</a:t>
                      </a:r>
                      <a:r>
                        <a:rPr lang="en-GB" sz="1800" dirty="0"/>
                        <a:t> pipeline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MEE integrated with specified instance of </a:t>
                      </a:r>
                      <a:r>
                        <a:rPr lang="en-GB" sz="1800" dirty="0" err="1"/>
                        <a:t>owncloud</a:t>
                      </a:r>
                      <a:r>
                        <a:rPr lang="en-GB" sz="1800" dirty="0"/>
                        <a:t> service</a:t>
                      </a:r>
                    </a:p>
                  </a:txBody>
                  <a:tcPr anchor="ctr"/>
                </a:tc>
                <a:extLst>
                  <a:ext uri="{0D108BD9-81ED-4DB2-BD59-A6C34878D82A}">
                    <a16:rowId xmlns:a16="http://schemas.microsoft.com/office/drawing/2014/main" xmlns=""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Ambiguities </a:t>
                      </a:r>
                      <a:r>
                        <a:rPr lang="pl-PL" sz="1800" dirty="0"/>
                        <a:t>related to </a:t>
                      </a:r>
                      <a:r>
                        <a:rPr lang="en-GB" sz="1800" dirty="0"/>
                        <a:t>use </a:t>
                      </a:r>
                      <a:r>
                        <a:rPr lang="pl-PL" sz="1800" dirty="0"/>
                        <a:t>of </a:t>
                      </a:r>
                      <a:r>
                        <a:rPr lang="en-GB" sz="1800" dirty="0"/>
                        <a:t>provided services (File</a:t>
                      </a:r>
                      <a:r>
                        <a:rPr lang="pl-PL" sz="1800" dirty="0"/>
                        <a:t> S</a:t>
                      </a:r>
                      <a:r>
                        <a:rPr lang="en-GB" sz="1800" dirty="0"/>
                        <a:t>tore, portal, security)</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Providing documentation and examples, supporting users via emails and teleconferences</a:t>
                      </a:r>
                    </a:p>
                  </a:txBody>
                  <a:tcPr anchor="ctr"/>
                </a:tc>
                <a:extLst>
                  <a:ext uri="{0D108BD9-81ED-4DB2-BD59-A6C34878D82A}">
                    <a16:rowId xmlns:a16="http://schemas.microsoft.com/office/drawing/2014/main" xmlns=""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Difficulties in registering and accessing HPC infrastructure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a:t>Guiding users via registration process and supporting deployment and execution of user-provided applications</a:t>
                      </a:r>
                    </a:p>
                  </a:txBody>
                  <a:tcPr anchor="ctr"/>
                </a:tc>
                <a:extLst>
                  <a:ext uri="{0D108BD9-81ED-4DB2-BD59-A6C34878D82A}">
                    <a16:rowId xmlns:a16="http://schemas.microsoft.com/office/drawing/2014/main" xmlns="" val="10005"/>
                  </a:ext>
                </a:extLst>
              </a:tr>
            </a:tbl>
          </a:graphicData>
        </a:graphic>
      </p:graphicFrame>
      <p:sp>
        <p:nvSpPr>
          <p:cNvPr id="2" name="Tytuł 1"/>
          <p:cNvSpPr>
            <a:spLocks noGrp="1"/>
          </p:cNvSpPr>
          <p:nvPr>
            <p:ph type="title"/>
          </p:nvPr>
        </p:nvSpPr>
        <p:spPr>
          <a:xfrm>
            <a:off x="1314450" y="12700"/>
            <a:ext cx="6515100" cy="1143000"/>
          </a:xfrm>
        </p:spPr>
        <p:txBody>
          <a:bodyPr>
            <a:normAutofit/>
          </a:bodyPr>
          <a:lstStyle/>
          <a:p>
            <a:r>
              <a:rPr lang="en-US" sz="3200" dirty="0"/>
              <a:t>User feedback and support actions</a:t>
            </a:r>
          </a:p>
        </p:txBody>
      </p:sp>
    </p:spTree>
    <p:extLst>
      <p:ext uri="{BB962C8B-B14F-4D97-AF65-F5344CB8AC3E}">
        <p14:creationId xmlns:p14="http://schemas.microsoft.com/office/powerpoint/2010/main" xmlns="" val="426875227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lstStyle/>
          <a:p>
            <a:r>
              <a:rPr lang="en-GB" sz="3200" dirty="0" smtClean="0"/>
              <a:t>Segmentation </a:t>
            </a:r>
            <a:r>
              <a:rPr lang="pl-PL" sz="3200" dirty="0" smtClean="0"/>
              <a:t>s</a:t>
            </a:r>
            <a:r>
              <a:rPr lang="en-GB" sz="3200" dirty="0" err="1" smtClean="0"/>
              <a:t>ervice</a:t>
            </a:r>
            <a:r>
              <a:rPr lang="en-GB" sz="3200" dirty="0" smtClean="0"/>
              <a:t> </a:t>
            </a:r>
            <a:r>
              <a:rPr lang="pl-PL" sz="3200" dirty="0"/>
              <a:t>i</a:t>
            </a:r>
            <a:r>
              <a:rPr lang="en-GB" sz="3200" dirty="0" err="1" smtClean="0"/>
              <a:t>ntegration</a:t>
            </a:r>
            <a:endParaRPr lang="en-GB" sz="3200" dirty="0"/>
          </a:p>
        </p:txBody>
      </p:sp>
      <p:sp>
        <p:nvSpPr>
          <p:cNvPr id="4" name="Prostokąt zaokrąglony 3"/>
          <p:cNvSpPr/>
          <p:nvPr/>
        </p:nvSpPr>
        <p:spPr>
          <a:xfrm>
            <a:off x="500034" y="1357298"/>
            <a:ext cx="2071702" cy="2928958"/>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6" name="Prostokąt zaokrąglony 5"/>
          <p:cNvSpPr/>
          <p:nvPr/>
        </p:nvSpPr>
        <p:spPr>
          <a:xfrm>
            <a:off x="3464711" y="1357298"/>
            <a:ext cx="2071702" cy="2928958"/>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GB"/>
          </a:p>
        </p:txBody>
      </p:sp>
      <p:sp>
        <p:nvSpPr>
          <p:cNvPr id="7" name="Prostokąt zaokrąglony 6"/>
          <p:cNvSpPr/>
          <p:nvPr/>
        </p:nvSpPr>
        <p:spPr>
          <a:xfrm>
            <a:off x="6429388" y="1357298"/>
            <a:ext cx="2071702" cy="292895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8" name="pole tekstowe 7"/>
          <p:cNvSpPr txBox="1"/>
          <p:nvPr/>
        </p:nvSpPr>
        <p:spPr>
          <a:xfrm>
            <a:off x="642910" y="1344027"/>
            <a:ext cx="1785950" cy="307777"/>
          </a:xfrm>
          <a:prstGeom prst="rect">
            <a:avLst/>
          </a:prstGeom>
          <a:noFill/>
        </p:spPr>
        <p:txBody>
          <a:bodyPr wrap="square" rtlCol="0">
            <a:spAutoFit/>
          </a:bodyPr>
          <a:lstStyle/>
          <a:p>
            <a:pPr algn="ctr"/>
            <a:r>
              <a:rPr lang="en-GB" sz="1400" dirty="0" smtClean="0">
                <a:solidFill>
                  <a:schemeClr val="accent1"/>
                </a:solidFill>
              </a:rPr>
              <a:t>Portal @ </a:t>
            </a:r>
            <a:r>
              <a:rPr lang="en-GB" sz="1400" dirty="0" err="1" smtClean="0">
                <a:solidFill>
                  <a:schemeClr val="accent1"/>
                </a:solidFill>
              </a:rPr>
              <a:t>Cyfronet</a:t>
            </a:r>
            <a:endParaRPr lang="en-GB" sz="1400" dirty="0">
              <a:solidFill>
                <a:schemeClr val="accent1"/>
              </a:solidFill>
            </a:endParaRPr>
          </a:p>
        </p:txBody>
      </p:sp>
      <p:sp>
        <p:nvSpPr>
          <p:cNvPr id="9" name="pole tekstowe 8"/>
          <p:cNvSpPr txBox="1"/>
          <p:nvPr/>
        </p:nvSpPr>
        <p:spPr>
          <a:xfrm>
            <a:off x="3643306" y="1357298"/>
            <a:ext cx="1643074" cy="523220"/>
          </a:xfrm>
          <a:prstGeom prst="rect">
            <a:avLst/>
          </a:prstGeom>
          <a:noFill/>
        </p:spPr>
        <p:txBody>
          <a:bodyPr wrap="square" rtlCol="0">
            <a:spAutoFit/>
          </a:bodyPr>
          <a:lstStyle/>
          <a:p>
            <a:pPr algn="ctr"/>
            <a:r>
              <a:rPr lang="en-GB" sz="1400" dirty="0" err="1" smtClean="0">
                <a:solidFill>
                  <a:schemeClr val="accent3"/>
                </a:solidFill>
              </a:rPr>
              <a:t>Owncloud</a:t>
            </a:r>
            <a:endParaRPr lang="en-GB" sz="1400" dirty="0" smtClean="0">
              <a:solidFill>
                <a:schemeClr val="accent3"/>
              </a:solidFill>
            </a:endParaRPr>
          </a:p>
          <a:p>
            <a:pPr algn="ctr"/>
            <a:r>
              <a:rPr lang="en-GB" sz="1400" dirty="0" smtClean="0">
                <a:solidFill>
                  <a:schemeClr val="accent3"/>
                </a:solidFill>
              </a:rPr>
              <a:t>@ Philips</a:t>
            </a:r>
            <a:endParaRPr lang="en-GB" sz="1400" dirty="0">
              <a:solidFill>
                <a:schemeClr val="accent3"/>
              </a:solidFill>
            </a:endParaRPr>
          </a:p>
        </p:txBody>
      </p:sp>
      <p:sp>
        <p:nvSpPr>
          <p:cNvPr id="10" name="pole tekstowe 9"/>
          <p:cNvSpPr txBox="1"/>
          <p:nvPr/>
        </p:nvSpPr>
        <p:spPr>
          <a:xfrm>
            <a:off x="6572264" y="1357298"/>
            <a:ext cx="1785950" cy="523220"/>
          </a:xfrm>
          <a:prstGeom prst="rect">
            <a:avLst/>
          </a:prstGeom>
          <a:noFill/>
        </p:spPr>
        <p:txBody>
          <a:bodyPr wrap="square" rtlCol="0">
            <a:spAutoFit/>
          </a:bodyPr>
          <a:lstStyle/>
          <a:p>
            <a:pPr algn="ctr"/>
            <a:r>
              <a:rPr lang="en-GB" sz="1400" dirty="0" smtClean="0">
                <a:solidFill>
                  <a:schemeClr val="accent6"/>
                </a:solidFill>
              </a:rPr>
              <a:t>Segmentation </a:t>
            </a:r>
            <a:r>
              <a:rPr lang="en-GB" sz="1400" dirty="0" err="1" smtClean="0">
                <a:solidFill>
                  <a:schemeClr val="accent6"/>
                </a:solidFill>
              </a:rPr>
              <a:t>srv</a:t>
            </a:r>
            <a:endParaRPr lang="en-GB" sz="1400" dirty="0" smtClean="0">
              <a:solidFill>
                <a:schemeClr val="accent6"/>
              </a:solidFill>
            </a:endParaRPr>
          </a:p>
          <a:p>
            <a:pPr algn="ctr"/>
            <a:r>
              <a:rPr lang="en-GB" sz="1400" dirty="0" smtClean="0">
                <a:solidFill>
                  <a:schemeClr val="accent6"/>
                </a:solidFill>
              </a:rPr>
              <a:t>@ Philips</a:t>
            </a:r>
            <a:endParaRPr lang="en-GB" sz="1400" dirty="0">
              <a:solidFill>
                <a:schemeClr val="accent6"/>
              </a:solidFill>
            </a:endParaRPr>
          </a:p>
        </p:txBody>
      </p:sp>
      <p:cxnSp>
        <p:nvCxnSpPr>
          <p:cNvPr id="12" name="Łącznik prosty 11"/>
          <p:cNvCxnSpPr/>
          <p:nvPr/>
        </p:nvCxnSpPr>
        <p:spPr>
          <a:xfrm rot="5400000">
            <a:off x="3442493" y="2728121"/>
            <a:ext cx="687378"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13" name="Łącznik prosty 12"/>
          <p:cNvCxnSpPr/>
          <p:nvPr/>
        </p:nvCxnSpPr>
        <p:spPr>
          <a:xfrm rot="10800000">
            <a:off x="3786183" y="3070222"/>
            <a:ext cx="343689" cy="1588"/>
          </a:xfrm>
          <a:prstGeom prst="line">
            <a:avLst/>
          </a:prstGeom>
        </p:spPr>
        <p:style>
          <a:lnRef idx="1">
            <a:schemeClr val="accent3"/>
          </a:lnRef>
          <a:fillRef idx="0">
            <a:schemeClr val="accent3"/>
          </a:fillRef>
          <a:effectRef idx="0">
            <a:schemeClr val="accent3"/>
          </a:effectRef>
          <a:fontRef idx="minor">
            <a:schemeClr val="tx1"/>
          </a:fontRef>
        </p:style>
      </p:cxnSp>
      <p:cxnSp>
        <p:nvCxnSpPr>
          <p:cNvPr id="15" name="Łącznik prosty 14"/>
          <p:cNvCxnSpPr/>
          <p:nvPr/>
        </p:nvCxnSpPr>
        <p:spPr>
          <a:xfrm rot="10800000">
            <a:off x="3786182" y="2714620"/>
            <a:ext cx="343689" cy="1588"/>
          </a:xfrm>
          <a:prstGeom prst="line">
            <a:avLst/>
          </a:prstGeom>
        </p:spPr>
        <p:style>
          <a:lnRef idx="1">
            <a:schemeClr val="accent3"/>
          </a:lnRef>
          <a:fillRef idx="0">
            <a:schemeClr val="accent3"/>
          </a:fillRef>
          <a:effectRef idx="0">
            <a:schemeClr val="accent3"/>
          </a:effectRef>
          <a:fontRef idx="minor">
            <a:schemeClr val="tx1"/>
          </a:fontRef>
        </p:style>
      </p:cxnSp>
      <p:sp>
        <p:nvSpPr>
          <p:cNvPr id="16" name="pole tekstowe 15"/>
          <p:cNvSpPr txBox="1"/>
          <p:nvPr/>
        </p:nvSpPr>
        <p:spPr>
          <a:xfrm>
            <a:off x="4071934" y="2571744"/>
            <a:ext cx="857256" cy="307777"/>
          </a:xfrm>
          <a:prstGeom prst="rect">
            <a:avLst/>
          </a:prstGeom>
          <a:noFill/>
        </p:spPr>
        <p:txBody>
          <a:bodyPr wrap="square" rtlCol="0">
            <a:spAutoFit/>
          </a:bodyPr>
          <a:lstStyle/>
          <a:p>
            <a:r>
              <a:rPr lang="en-GB" sz="1400" dirty="0" smtClean="0">
                <a:solidFill>
                  <a:schemeClr val="accent3"/>
                </a:solidFill>
              </a:rPr>
              <a:t>input</a:t>
            </a:r>
            <a:endParaRPr lang="en-GB" sz="1400" dirty="0">
              <a:solidFill>
                <a:schemeClr val="accent3"/>
              </a:solidFill>
            </a:endParaRPr>
          </a:p>
        </p:txBody>
      </p:sp>
      <p:sp>
        <p:nvSpPr>
          <p:cNvPr id="17" name="pole tekstowe 16"/>
          <p:cNvSpPr txBox="1"/>
          <p:nvPr/>
        </p:nvSpPr>
        <p:spPr>
          <a:xfrm>
            <a:off x="4071934" y="2906909"/>
            <a:ext cx="857256" cy="307777"/>
          </a:xfrm>
          <a:prstGeom prst="rect">
            <a:avLst/>
          </a:prstGeom>
          <a:noFill/>
        </p:spPr>
        <p:txBody>
          <a:bodyPr wrap="square" rtlCol="0">
            <a:spAutoFit/>
          </a:bodyPr>
          <a:lstStyle/>
          <a:p>
            <a:r>
              <a:rPr lang="en-GB" sz="1400" dirty="0" smtClean="0">
                <a:solidFill>
                  <a:schemeClr val="accent3"/>
                </a:solidFill>
              </a:rPr>
              <a:t>output</a:t>
            </a:r>
            <a:endParaRPr lang="en-GB" sz="1400" dirty="0">
              <a:solidFill>
                <a:schemeClr val="accent3"/>
              </a:solidFill>
            </a:endParaRPr>
          </a:p>
        </p:txBody>
      </p:sp>
      <p:sp>
        <p:nvSpPr>
          <p:cNvPr id="18" name="pole tekstowe 17"/>
          <p:cNvSpPr txBox="1"/>
          <p:nvPr/>
        </p:nvSpPr>
        <p:spPr>
          <a:xfrm>
            <a:off x="3643306" y="2143116"/>
            <a:ext cx="1214446" cy="307777"/>
          </a:xfrm>
          <a:prstGeom prst="rect">
            <a:avLst/>
          </a:prstGeom>
          <a:noFill/>
        </p:spPr>
        <p:txBody>
          <a:bodyPr wrap="square" rtlCol="0">
            <a:spAutoFit/>
          </a:bodyPr>
          <a:lstStyle/>
          <a:p>
            <a:r>
              <a:rPr lang="en-GB" sz="1400" dirty="0" smtClean="0">
                <a:solidFill>
                  <a:schemeClr val="accent3"/>
                </a:solidFill>
              </a:rPr>
              <a:t>/</a:t>
            </a:r>
            <a:endParaRPr lang="en-GB" dirty="0">
              <a:solidFill>
                <a:schemeClr val="accent3"/>
              </a:solidFill>
            </a:endParaRPr>
          </a:p>
        </p:txBody>
      </p:sp>
      <p:cxnSp>
        <p:nvCxnSpPr>
          <p:cNvPr id="20" name="Łącznik prosty ze strzałką 19"/>
          <p:cNvCxnSpPr/>
          <p:nvPr/>
        </p:nvCxnSpPr>
        <p:spPr>
          <a:xfrm>
            <a:off x="2285984" y="2716209"/>
            <a:ext cx="135732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Prostokąt zaokrąglony 21"/>
          <p:cNvSpPr/>
          <p:nvPr/>
        </p:nvSpPr>
        <p:spPr>
          <a:xfrm>
            <a:off x="785786" y="1880518"/>
            <a:ext cx="1500198" cy="211998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4" name="pole tekstowe 23"/>
          <p:cNvSpPr txBox="1"/>
          <p:nvPr/>
        </p:nvSpPr>
        <p:spPr>
          <a:xfrm>
            <a:off x="1000100" y="2434232"/>
            <a:ext cx="1143008" cy="923330"/>
          </a:xfrm>
          <a:prstGeom prst="rect">
            <a:avLst/>
          </a:prstGeom>
          <a:noFill/>
        </p:spPr>
        <p:txBody>
          <a:bodyPr wrap="square" rtlCol="0">
            <a:spAutoFit/>
          </a:bodyPr>
          <a:lstStyle/>
          <a:p>
            <a:pPr algn="ctr"/>
            <a:r>
              <a:rPr lang="en-GB" dirty="0" smtClean="0">
                <a:solidFill>
                  <a:schemeClr val="accent1"/>
                </a:solidFill>
              </a:rPr>
              <a:t>Patient</a:t>
            </a:r>
          </a:p>
          <a:p>
            <a:pPr algn="ctr"/>
            <a:r>
              <a:rPr lang="en-GB" dirty="0" smtClean="0">
                <a:solidFill>
                  <a:schemeClr val="accent1"/>
                </a:solidFill>
              </a:rPr>
              <a:t>Case</a:t>
            </a:r>
          </a:p>
          <a:p>
            <a:pPr algn="ctr"/>
            <a:r>
              <a:rPr lang="en-GB" dirty="0" smtClean="0">
                <a:solidFill>
                  <a:schemeClr val="accent1"/>
                </a:solidFill>
              </a:rPr>
              <a:t>Pipeline</a:t>
            </a:r>
            <a:endParaRPr lang="en-GB" dirty="0">
              <a:solidFill>
                <a:schemeClr val="accent1"/>
              </a:solidFill>
            </a:endParaRPr>
          </a:p>
        </p:txBody>
      </p:sp>
      <p:cxnSp>
        <p:nvCxnSpPr>
          <p:cNvPr id="25" name="Łącznik prosty ze strzałką 24"/>
          <p:cNvCxnSpPr/>
          <p:nvPr/>
        </p:nvCxnSpPr>
        <p:spPr>
          <a:xfrm>
            <a:off x="4607719" y="2717797"/>
            <a:ext cx="2107421" cy="1588"/>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sp>
        <p:nvSpPr>
          <p:cNvPr id="28" name="Prostokąt zaokrąglony 27"/>
          <p:cNvSpPr/>
          <p:nvPr/>
        </p:nvSpPr>
        <p:spPr>
          <a:xfrm>
            <a:off x="6715140" y="1880518"/>
            <a:ext cx="1500198" cy="211998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solidFill>
                <a:schemeClr val="accent6"/>
              </a:solidFill>
            </a:endParaRPr>
          </a:p>
        </p:txBody>
      </p:sp>
      <p:sp>
        <p:nvSpPr>
          <p:cNvPr id="29" name="pole tekstowe 28"/>
          <p:cNvSpPr txBox="1"/>
          <p:nvPr/>
        </p:nvSpPr>
        <p:spPr>
          <a:xfrm>
            <a:off x="6929454" y="2723373"/>
            <a:ext cx="1143008" cy="276999"/>
          </a:xfrm>
          <a:prstGeom prst="rect">
            <a:avLst/>
          </a:prstGeom>
          <a:ln>
            <a:no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GB" sz="1200" dirty="0" smtClean="0">
                <a:solidFill>
                  <a:schemeClr val="accent6"/>
                </a:solidFill>
              </a:rPr>
              <a:t>Segmentation</a:t>
            </a:r>
            <a:endParaRPr lang="en-GB" sz="1200" dirty="0">
              <a:solidFill>
                <a:schemeClr val="accent6"/>
              </a:solidFill>
            </a:endParaRPr>
          </a:p>
        </p:txBody>
      </p:sp>
      <p:sp>
        <p:nvSpPr>
          <p:cNvPr id="31" name="pole tekstowe 30"/>
          <p:cNvSpPr txBox="1"/>
          <p:nvPr/>
        </p:nvSpPr>
        <p:spPr>
          <a:xfrm>
            <a:off x="2643174" y="2810200"/>
            <a:ext cx="678661" cy="261610"/>
          </a:xfrm>
          <a:prstGeom prst="rect">
            <a:avLst/>
          </a:prstGeom>
          <a:noFill/>
        </p:spPr>
        <p:txBody>
          <a:bodyPr wrap="square" rtlCol="0">
            <a:spAutoFit/>
          </a:bodyPr>
          <a:lstStyle/>
          <a:p>
            <a:r>
              <a:rPr lang="en-GB" sz="1100" dirty="0" err="1" smtClean="0">
                <a:solidFill>
                  <a:schemeClr val="accent1"/>
                </a:solidFill>
              </a:rPr>
              <a:t>webdav</a:t>
            </a:r>
            <a:endParaRPr lang="en-GB" sz="1100" dirty="0">
              <a:solidFill>
                <a:schemeClr val="accent1"/>
              </a:solidFill>
            </a:endParaRPr>
          </a:p>
        </p:txBody>
      </p:sp>
      <p:sp>
        <p:nvSpPr>
          <p:cNvPr id="32" name="pole tekstowe 31"/>
          <p:cNvSpPr txBox="1"/>
          <p:nvPr/>
        </p:nvSpPr>
        <p:spPr>
          <a:xfrm>
            <a:off x="5572132" y="2786058"/>
            <a:ext cx="678661" cy="261610"/>
          </a:xfrm>
          <a:prstGeom prst="rect">
            <a:avLst/>
          </a:prstGeom>
          <a:noFill/>
        </p:spPr>
        <p:txBody>
          <a:bodyPr wrap="square" rtlCol="0">
            <a:spAutoFit/>
          </a:bodyPr>
          <a:lstStyle/>
          <a:p>
            <a:r>
              <a:rPr lang="en-GB" sz="1100" dirty="0" err="1" smtClean="0">
                <a:solidFill>
                  <a:schemeClr val="accent6"/>
                </a:solidFill>
              </a:rPr>
              <a:t>webdav</a:t>
            </a:r>
            <a:endParaRPr lang="en-GB" sz="1100" dirty="0">
              <a:solidFill>
                <a:schemeClr val="accent6"/>
              </a:solidFill>
            </a:endParaRPr>
          </a:p>
        </p:txBody>
      </p:sp>
      <p:cxnSp>
        <p:nvCxnSpPr>
          <p:cNvPr id="34" name="Łącznik prosty ze strzałką 33"/>
          <p:cNvCxnSpPr/>
          <p:nvPr/>
        </p:nvCxnSpPr>
        <p:spPr>
          <a:xfrm rot="10800000">
            <a:off x="4714876" y="3071812"/>
            <a:ext cx="2000264" cy="793"/>
          </a:xfrm>
          <a:prstGeom prst="straightConnector1">
            <a:avLst/>
          </a:prstGeom>
          <a:ln>
            <a:tailEnd type="arrow"/>
          </a:ln>
        </p:spPr>
        <p:style>
          <a:lnRef idx="1">
            <a:schemeClr val="accent6"/>
          </a:lnRef>
          <a:fillRef idx="0">
            <a:schemeClr val="accent6"/>
          </a:fillRef>
          <a:effectRef idx="0">
            <a:schemeClr val="accent6"/>
          </a:effectRef>
          <a:fontRef idx="minor">
            <a:schemeClr val="tx1"/>
          </a:fontRef>
        </p:style>
      </p:cxnSp>
      <p:cxnSp>
        <p:nvCxnSpPr>
          <p:cNvPr id="37" name="Łącznik prosty ze strzałką 36"/>
          <p:cNvCxnSpPr/>
          <p:nvPr/>
        </p:nvCxnSpPr>
        <p:spPr>
          <a:xfrm rot="10800000" flipV="1">
            <a:off x="2285984" y="3071809"/>
            <a:ext cx="1357322" cy="7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pole tekstowe 38"/>
          <p:cNvSpPr txBox="1"/>
          <p:nvPr/>
        </p:nvSpPr>
        <p:spPr>
          <a:xfrm>
            <a:off x="642910" y="4500570"/>
            <a:ext cx="7858180" cy="1815882"/>
          </a:xfrm>
          <a:prstGeom prst="rect">
            <a:avLst/>
          </a:prstGeom>
          <a:noFill/>
        </p:spPr>
        <p:txBody>
          <a:bodyPr wrap="square" rtlCol="0">
            <a:spAutoFit/>
          </a:bodyPr>
          <a:lstStyle/>
          <a:p>
            <a:r>
              <a:rPr lang="en-GB" sz="1400" dirty="0" smtClean="0">
                <a:latin typeface="+mn-lt"/>
              </a:rPr>
              <a:t>Input</a:t>
            </a:r>
            <a:endParaRPr lang="pl-PL" sz="1400" dirty="0" smtClean="0">
              <a:latin typeface="+mn-lt"/>
            </a:endParaRPr>
          </a:p>
          <a:p>
            <a:pPr marL="342900" indent="-342900">
              <a:buFont typeface="Arial" panose="020B0604020202020204" pitchFamily="34" charset="0"/>
              <a:buChar char="•"/>
            </a:pPr>
            <a:r>
              <a:rPr lang="en-GB" sz="1400" dirty="0" smtClean="0">
                <a:latin typeface="+mn-lt"/>
              </a:rPr>
              <a:t>Zipped file following naming convention: 0_unique.zip where 0 is the job type.</a:t>
            </a:r>
          </a:p>
          <a:p>
            <a:pPr marL="342900" indent="-342900">
              <a:buFont typeface="Arial" panose="020B0604020202020204" pitchFamily="34" charset="0"/>
              <a:buChar char="•"/>
            </a:pPr>
            <a:r>
              <a:rPr lang="en-US" sz="1400" dirty="0" smtClean="0">
                <a:latin typeface="+mn-lt"/>
              </a:rPr>
              <a:t>Uploaded by Patient Case Pipeline to input directory in </a:t>
            </a:r>
            <a:r>
              <a:rPr lang="en-US" sz="1400" dirty="0" err="1" smtClean="0">
                <a:latin typeface="+mn-lt"/>
              </a:rPr>
              <a:t>owncloud</a:t>
            </a:r>
            <a:r>
              <a:rPr lang="en-US" sz="1400" dirty="0" smtClean="0">
                <a:latin typeface="+mn-lt"/>
              </a:rPr>
              <a:t> server.</a:t>
            </a:r>
          </a:p>
          <a:p>
            <a:pPr marL="342900" indent="-342900">
              <a:buFont typeface="Arial" panose="020B0604020202020204" pitchFamily="34" charset="0"/>
              <a:buChar char="•"/>
            </a:pPr>
            <a:r>
              <a:rPr lang="en-US" sz="1400" dirty="0" smtClean="0">
                <a:latin typeface="+mn-lt"/>
              </a:rPr>
              <a:t>Downloaded by Segmentation Service.</a:t>
            </a:r>
          </a:p>
          <a:p>
            <a:pPr marL="342900" indent="-342900"/>
            <a:r>
              <a:rPr lang="en-US" sz="1400" dirty="0" smtClean="0">
                <a:latin typeface="+mn-lt"/>
              </a:rPr>
              <a:t>Output</a:t>
            </a:r>
          </a:p>
          <a:p>
            <a:pPr marL="342900" indent="-342900">
              <a:buFont typeface="Arial" pitchFamily="34" charset="0"/>
              <a:buChar char="•"/>
            </a:pPr>
            <a:r>
              <a:rPr lang="en-GB" sz="1400" dirty="0" smtClean="0">
                <a:latin typeface="+mn-lt"/>
              </a:rPr>
              <a:t>Zipped file with name corresponding to input file.</a:t>
            </a:r>
          </a:p>
          <a:p>
            <a:pPr marL="342900" indent="-342900">
              <a:buFont typeface="Arial" pitchFamily="34" charset="0"/>
              <a:buChar char="•"/>
            </a:pPr>
            <a:r>
              <a:rPr lang="en-GB" sz="1400" dirty="0" smtClean="0">
                <a:latin typeface="+mn-lt"/>
              </a:rPr>
              <a:t>Uploaded by Segmentation Service to output directory in </a:t>
            </a:r>
            <a:r>
              <a:rPr lang="en-GB" sz="1400" dirty="0" err="1" smtClean="0">
                <a:latin typeface="+mn-lt"/>
              </a:rPr>
              <a:t>owncloud</a:t>
            </a:r>
            <a:r>
              <a:rPr lang="en-GB" sz="1400" dirty="0" smtClean="0">
                <a:latin typeface="+mn-lt"/>
              </a:rPr>
              <a:t> server.</a:t>
            </a:r>
          </a:p>
          <a:p>
            <a:pPr marL="342900" indent="-342900">
              <a:buFont typeface="Arial" pitchFamily="34" charset="0"/>
              <a:buChar char="•"/>
            </a:pPr>
            <a:r>
              <a:rPr lang="en-GB" sz="1400" dirty="0" smtClean="0">
                <a:latin typeface="+mn-lt"/>
              </a:rPr>
              <a:t>Downloaded by Patient Case Pipeline.</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ytuł 1"/>
          <p:cNvSpPr>
            <a:spLocks noGrp="1"/>
          </p:cNvSpPr>
          <p:nvPr>
            <p:ph type="title"/>
          </p:nvPr>
        </p:nvSpPr>
        <p:spPr>
          <a:xfrm>
            <a:off x="1439863" y="0"/>
            <a:ext cx="6515100" cy="1143000"/>
          </a:xfrm>
        </p:spPr>
        <p:txBody>
          <a:bodyPr>
            <a:normAutofit/>
          </a:bodyPr>
          <a:lstStyle/>
          <a:p>
            <a:r>
              <a:rPr lang="en-US" sz="3200" dirty="0"/>
              <a:t>Usage of </a:t>
            </a:r>
            <a:r>
              <a:rPr lang="pl-PL" sz="3200" dirty="0"/>
              <a:t>C</a:t>
            </a:r>
            <a:r>
              <a:rPr lang="en-US" sz="3200" dirty="0" err="1"/>
              <a:t>yfronet</a:t>
            </a:r>
            <a:r>
              <a:rPr lang="en-US" sz="3200" dirty="0"/>
              <a:t> resources</a:t>
            </a:r>
          </a:p>
        </p:txBody>
      </p:sp>
      <p:sp>
        <p:nvSpPr>
          <p:cNvPr id="9" name="Symbol zastępczy zawartości 2"/>
          <p:cNvSpPr txBox="1">
            <a:spLocks/>
          </p:cNvSpPr>
          <p:nvPr/>
        </p:nvSpPr>
        <p:spPr bwMode="auto">
          <a:xfrm>
            <a:off x="609600" y="17526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r>
              <a:rPr lang="en-US" sz="2800" dirty="0">
                <a:latin typeface="+mj-lt"/>
                <a:ea typeface="Times New Roman"/>
              </a:rPr>
              <a:t>External users registered in the portal: </a:t>
            </a:r>
            <a:r>
              <a:rPr lang="en-US" sz="2800" b="1" dirty="0">
                <a:latin typeface="+mj-lt"/>
                <a:ea typeface="Times New Roman"/>
              </a:rPr>
              <a:t>6</a:t>
            </a:r>
          </a:p>
          <a:p>
            <a:pPr lvl="1" algn="just">
              <a:spcBef>
                <a:spcPts val="0"/>
              </a:spcBef>
              <a:spcAft>
                <a:spcPts val="0"/>
              </a:spcAft>
            </a:pPr>
            <a:r>
              <a:rPr lang="en-US" sz="2000" dirty="0">
                <a:latin typeface="+mj-lt"/>
                <a:ea typeface="Times New Roman"/>
                <a:hlinkClick r:id="rId2"/>
              </a:rPr>
              <a:t>a.j.narracott@sheffield.ac.uk</a:t>
            </a:r>
            <a:endParaRPr lang="en-US" sz="2000" dirty="0">
              <a:latin typeface="+mj-lt"/>
              <a:ea typeface="Times New Roman"/>
            </a:endParaRPr>
          </a:p>
          <a:p>
            <a:pPr lvl="1" algn="just">
              <a:spcBef>
                <a:spcPts val="0"/>
              </a:spcBef>
              <a:spcAft>
                <a:spcPts val="0"/>
              </a:spcAft>
            </a:pPr>
            <a:r>
              <a:rPr lang="en-US" sz="2000" dirty="0">
                <a:latin typeface="+mj-lt"/>
                <a:ea typeface="Times New Roman"/>
                <a:hlinkClick r:id="rId3"/>
              </a:rPr>
              <a:t>tilman.wekel@philips.com</a:t>
            </a:r>
            <a:endParaRPr lang="en-US" sz="2000" dirty="0">
              <a:latin typeface="+mj-lt"/>
              <a:ea typeface="Times New Roman"/>
            </a:endParaRPr>
          </a:p>
          <a:p>
            <a:pPr lvl="1" algn="just">
              <a:spcBef>
                <a:spcPts val="0"/>
              </a:spcBef>
              <a:spcAft>
                <a:spcPts val="0"/>
              </a:spcAft>
            </a:pPr>
            <a:r>
              <a:rPr lang="en-US" sz="2000" dirty="0">
                <a:latin typeface="+mj-lt"/>
                <a:ea typeface="Times New Roman"/>
                <a:hlinkClick r:id="rId4"/>
              </a:rPr>
              <a:t>k.czechowicz@sheffield.ac.uk</a:t>
            </a:r>
            <a:endParaRPr lang="en-US" sz="2000" dirty="0">
              <a:latin typeface="+mj-lt"/>
              <a:ea typeface="Times New Roman"/>
            </a:endParaRPr>
          </a:p>
          <a:p>
            <a:pPr lvl="1" algn="just">
              <a:spcBef>
                <a:spcPts val="0"/>
              </a:spcBef>
              <a:spcAft>
                <a:spcPts val="0"/>
              </a:spcAft>
            </a:pPr>
            <a:r>
              <a:rPr lang="en-US" sz="2000" dirty="0">
                <a:latin typeface="+mj-lt"/>
                <a:ea typeface="Times New Roman"/>
                <a:hlinkClick r:id="rId5"/>
              </a:rPr>
              <a:t>steven.wood@sth.nhs.uk</a:t>
            </a:r>
            <a:endParaRPr lang="en-US" sz="2000" dirty="0">
              <a:latin typeface="+mj-lt"/>
              <a:ea typeface="Times New Roman"/>
            </a:endParaRPr>
          </a:p>
          <a:p>
            <a:pPr lvl="1" algn="just">
              <a:spcBef>
                <a:spcPts val="0"/>
              </a:spcBef>
              <a:spcAft>
                <a:spcPts val="0"/>
              </a:spcAft>
            </a:pPr>
            <a:r>
              <a:rPr lang="en-US" sz="2000" dirty="0">
                <a:latin typeface="+mj-lt"/>
                <a:ea typeface="Times New Roman"/>
                <a:hlinkClick r:id="rId6"/>
              </a:rPr>
              <a:t>r.meiburg@tue.nl</a:t>
            </a:r>
            <a:endParaRPr lang="en-US" sz="2000" dirty="0">
              <a:latin typeface="+mj-lt"/>
              <a:ea typeface="Times New Roman"/>
            </a:endParaRPr>
          </a:p>
          <a:p>
            <a:pPr lvl="1" algn="just">
              <a:spcBef>
                <a:spcPts val="0"/>
              </a:spcBef>
              <a:spcAft>
                <a:spcPts val="0"/>
              </a:spcAft>
            </a:pPr>
            <a:r>
              <a:rPr lang="en-US" sz="2000" dirty="0">
                <a:latin typeface="+mj-lt"/>
                <a:ea typeface="Times New Roman"/>
                <a:hlinkClick r:id="rId7"/>
              </a:rPr>
              <a:t>herman.ter.horst@philips.com</a:t>
            </a:r>
            <a:endParaRPr lang="en-US" sz="2000" dirty="0">
              <a:latin typeface="+mj-lt"/>
              <a:ea typeface="Times New Roman"/>
            </a:endParaRPr>
          </a:p>
          <a:p>
            <a:pPr algn="just">
              <a:spcBef>
                <a:spcPts val="0"/>
              </a:spcBef>
              <a:spcAft>
                <a:spcPts val="0"/>
              </a:spcAft>
            </a:pPr>
            <a:r>
              <a:rPr lang="en-US" sz="2800" dirty="0">
                <a:latin typeface="+mj-lt"/>
                <a:ea typeface="Times New Roman"/>
              </a:rPr>
              <a:t>Computation grant utilization on Prometheus</a:t>
            </a:r>
            <a:r>
              <a:rPr lang="pl-PL" sz="2800" dirty="0">
                <a:latin typeface="+mj-lt"/>
                <a:ea typeface="Times New Roman"/>
              </a:rPr>
              <a:t>: </a:t>
            </a:r>
            <a:r>
              <a:rPr lang="pl-PL" sz="2800" b="1" dirty="0">
                <a:latin typeface="+mj-lt"/>
                <a:ea typeface="Times New Roman"/>
              </a:rPr>
              <a:t>7.6%</a:t>
            </a:r>
            <a:endParaRPr lang="en-US" sz="2800" b="1" dirty="0">
              <a:latin typeface="+mj-lt"/>
              <a:ea typeface="Times New Roman"/>
            </a:endParaRPr>
          </a:p>
          <a:p>
            <a:pPr lvl="1" algn="just">
              <a:spcBef>
                <a:spcPts val="0"/>
              </a:spcBef>
              <a:spcAft>
                <a:spcPts val="0"/>
              </a:spcAft>
            </a:pPr>
            <a:r>
              <a:rPr lang="en-US" sz="2000" dirty="0">
                <a:latin typeface="+mj-lt"/>
                <a:ea typeface="Times New Roman"/>
              </a:rPr>
              <a:t>37 821 wall time hours out of 500 000 used</a:t>
            </a:r>
          </a:p>
          <a:p>
            <a:pPr lvl="1" algn="just">
              <a:spcBef>
                <a:spcPts val="0"/>
              </a:spcBef>
              <a:spcAft>
                <a:spcPts val="0"/>
              </a:spcAft>
            </a:pPr>
            <a:r>
              <a:rPr lang="en-US" sz="2000" dirty="0">
                <a:latin typeface="+mj-lt"/>
                <a:ea typeface="Times New Roman"/>
              </a:rPr>
              <a:t>Grant </a:t>
            </a:r>
            <a:r>
              <a:rPr lang="pl-PL" sz="2000" dirty="0">
                <a:latin typeface="+mj-lt"/>
                <a:ea typeface="Times New Roman"/>
              </a:rPr>
              <a:t>expired</a:t>
            </a:r>
            <a:r>
              <a:rPr lang="en-US" sz="2000" dirty="0">
                <a:latin typeface="+mj-lt"/>
                <a:ea typeface="Times New Roman"/>
              </a:rPr>
              <a:t> on 17</a:t>
            </a:r>
            <a:r>
              <a:rPr lang="pl-PL" sz="2000" dirty="0">
                <a:latin typeface="+mj-lt"/>
                <a:ea typeface="Times New Roman"/>
              </a:rPr>
              <a:t> </a:t>
            </a:r>
            <a:r>
              <a:rPr lang="en-US" sz="2000" dirty="0">
                <a:latin typeface="+mj-lt"/>
                <a:ea typeface="Times New Roman"/>
              </a:rPr>
              <a:t>February 2017</a:t>
            </a:r>
          </a:p>
          <a:p>
            <a:pPr lvl="1" algn="just">
              <a:spcBef>
                <a:spcPts val="0"/>
              </a:spcBef>
              <a:spcAft>
                <a:spcPts val="0"/>
              </a:spcAft>
            </a:pPr>
            <a:r>
              <a:rPr lang="en-US" sz="2000" dirty="0">
                <a:latin typeface="+mj-lt"/>
                <a:ea typeface="Times New Roman"/>
              </a:rPr>
              <a:t>We should report back to </a:t>
            </a:r>
            <a:r>
              <a:rPr lang="en-US" sz="2000" dirty="0" err="1">
                <a:latin typeface="+mj-lt"/>
                <a:ea typeface="Times New Roman"/>
              </a:rPr>
              <a:t>PLGrid</a:t>
            </a:r>
            <a:r>
              <a:rPr lang="en-US" sz="2000" dirty="0">
                <a:latin typeface="+mj-lt"/>
                <a:ea typeface="Times New Roman"/>
              </a:rPr>
              <a:t> office all </a:t>
            </a:r>
            <a:r>
              <a:rPr lang="en-US" sz="2000" dirty="0" err="1">
                <a:latin typeface="+mj-lt"/>
                <a:ea typeface="Times New Roman"/>
              </a:rPr>
              <a:t>EurValve</a:t>
            </a:r>
            <a:r>
              <a:rPr lang="en-US" sz="2000" dirty="0">
                <a:latin typeface="+mj-lt"/>
                <a:ea typeface="Times New Roman"/>
              </a:rPr>
              <a:t> publications which acknowledge </a:t>
            </a:r>
            <a:r>
              <a:rPr lang="en-US" sz="2000" dirty="0" err="1">
                <a:latin typeface="+mj-lt"/>
                <a:ea typeface="Times New Roman"/>
              </a:rPr>
              <a:t>PLGrid</a:t>
            </a:r>
            <a:r>
              <a:rPr lang="en-US" sz="2000" dirty="0">
                <a:latin typeface="+mj-lt"/>
                <a:ea typeface="Times New Roman"/>
              </a:rPr>
              <a:t> Infrastructure support – this will </a:t>
            </a:r>
            <a:r>
              <a:rPr lang="pl-PL" sz="2000" dirty="0">
                <a:latin typeface="+mj-lt"/>
                <a:ea typeface="Times New Roman"/>
              </a:rPr>
              <a:t>help secure further </a:t>
            </a:r>
            <a:r>
              <a:rPr lang="en-US" sz="2000" dirty="0">
                <a:latin typeface="+mj-lt"/>
                <a:ea typeface="Times New Roman"/>
              </a:rPr>
              <a:t>computational grants</a:t>
            </a:r>
          </a:p>
        </p:txBody>
      </p:sp>
    </p:spTree>
    <p:extLst>
      <p:ext uri="{BB962C8B-B14F-4D97-AF65-F5344CB8AC3E}">
        <p14:creationId xmlns:p14="http://schemas.microsoft.com/office/powerpoint/2010/main" xmlns="" val="426875227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1"/>
          <p:cNvSpPr>
            <a:spLocks noGrp="1"/>
          </p:cNvSpPr>
          <p:nvPr>
            <p:ph type="title"/>
          </p:nvPr>
        </p:nvSpPr>
        <p:spPr>
          <a:xfrm>
            <a:off x="1439863" y="0"/>
            <a:ext cx="6515100" cy="1143000"/>
          </a:xfrm>
        </p:spPr>
        <p:txBody>
          <a:bodyPr>
            <a:normAutofit/>
          </a:bodyPr>
          <a:lstStyle/>
          <a:p>
            <a:r>
              <a:rPr lang="pl-PL" sz="3200" dirty="0" smtClean="0"/>
              <a:t>New </a:t>
            </a:r>
            <a:r>
              <a:rPr lang="pl-PL" sz="3200" dirty="0" err="1" smtClean="0"/>
              <a:t>functionality</a:t>
            </a:r>
            <a:r>
              <a:rPr lang="pl-PL" sz="3200" dirty="0" smtClean="0"/>
              <a:t> of the </a:t>
            </a:r>
            <a:r>
              <a:rPr lang="en-US" sz="3200" dirty="0" smtClean="0"/>
              <a:t>File Store</a:t>
            </a:r>
            <a:r>
              <a:rPr lang="pl-PL" sz="3200" dirty="0" smtClean="0"/>
              <a:t> </a:t>
            </a:r>
            <a:endParaRPr lang="en-US" sz="3200" dirty="0"/>
          </a:p>
        </p:txBody>
      </p:sp>
      <p:sp>
        <p:nvSpPr>
          <p:cNvPr id="6" name="Symbol zastępczy zawartości 2"/>
          <p:cNvSpPr txBox="1">
            <a:spLocks/>
          </p:cNvSpPr>
          <p:nvPr/>
        </p:nvSpPr>
        <p:spPr bwMode="auto">
          <a:xfrm>
            <a:off x="609600" y="17526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r>
              <a:rPr lang="en-US" sz="2800" dirty="0" smtClean="0">
                <a:latin typeface="+mj-lt"/>
                <a:ea typeface="Times New Roman"/>
              </a:rPr>
              <a:t>Mounting File Store under Windows and Linux</a:t>
            </a:r>
          </a:p>
          <a:p>
            <a:pPr lvl="1" algn="just">
              <a:spcBef>
                <a:spcPts val="0"/>
              </a:spcBef>
              <a:spcAft>
                <a:spcPts val="0"/>
              </a:spcAft>
            </a:pPr>
            <a:r>
              <a:rPr lang="en-US" sz="2000" dirty="0" smtClean="0">
                <a:latin typeface="+mj-lt"/>
                <a:ea typeface="Times New Roman"/>
              </a:rPr>
              <a:t>No extra dependencies needed under Windows</a:t>
            </a:r>
          </a:p>
          <a:p>
            <a:pPr lvl="1" algn="just">
              <a:spcBef>
                <a:spcPts val="0"/>
              </a:spcBef>
              <a:spcAft>
                <a:spcPts val="0"/>
              </a:spcAft>
            </a:pPr>
            <a:r>
              <a:rPr lang="en-US" sz="2000" dirty="0" err="1" smtClean="0">
                <a:latin typeface="+mj-lt"/>
                <a:ea typeface="Times New Roman"/>
              </a:rPr>
              <a:t>EurValve</a:t>
            </a:r>
            <a:r>
              <a:rPr lang="en-US" sz="2000" dirty="0" smtClean="0">
                <a:latin typeface="+mj-lt"/>
                <a:ea typeface="Times New Roman"/>
              </a:rPr>
              <a:t> portal account required</a:t>
            </a:r>
          </a:p>
          <a:p>
            <a:pPr algn="just">
              <a:spcBef>
                <a:spcPts val="0"/>
              </a:spcBef>
              <a:spcAft>
                <a:spcPts val="0"/>
              </a:spcAft>
            </a:pPr>
            <a:r>
              <a:rPr lang="en-US" sz="2800" dirty="0" smtClean="0">
                <a:ea typeface="Times New Roman"/>
              </a:rPr>
              <a:t>Potential </a:t>
            </a:r>
            <a:r>
              <a:rPr lang="en-US" sz="2800" dirty="0">
                <a:ea typeface="Times New Roman"/>
              </a:rPr>
              <a:t>use cases</a:t>
            </a:r>
          </a:p>
          <a:p>
            <a:pPr lvl="1" algn="just">
              <a:spcBef>
                <a:spcPts val="0"/>
              </a:spcBef>
              <a:spcAft>
                <a:spcPts val="0"/>
              </a:spcAft>
            </a:pPr>
            <a:r>
              <a:rPr lang="en-US" sz="2000" dirty="0">
                <a:ea typeface="Times New Roman"/>
              </a:rPr>
              <a:t>Access to </a:t>
            </a:r>
            <a:r>
              <a:rPr lang="en-US" sz="2000" dirty="0" err="1">
                <a:ea typeface="Times New Roman"/>
              </a:rPr>
              <a:t>EurValve</a:t>
            </a:r>
            <a:r>
              <a:rPr lang="en-US" sz="2000" dirty="0">
                <a:ea typeface="Times New Roman"/>
              </a:rPr>
              <a:t> file resources with native Windows and Linux clients</a:t>
            </a:r>
          </a:p>
          <a:p>
            <a:pPr lvl="1" algn="just">
              <a:spcBef>
                <a:spcPts val="0"/>
              </a:spcBef>
              <a:spcAft>
                <a:spcPts val="0"/>
              </a:spcAft>
            </a:pPr>
            <a:r>
              <a:rPr lang="en-US" sz="2000" dirty="0">
                <a:ea typeface="Times New Roman"/>
              </a:rPr>
              <a:t>Mounting </a:t>
            </a:r>
            <a:r>
              <a:rPr lang="en-US" sz="2000" dirty="0" err="1">
                <a:ea typeface="Times New Roman"/>
              </a:rPr>
              <a:t>EurValve</a:t>
            </a:r>
            <a:r>
              <a:rPr lang="en-US" sz="2000" dirty="0">
                <a:ea typeface="Times New Roman"/>
              </a:rPr>
              <a:t> file resources to be used by other </a:t>
            </a:r>
            <a:r>
              <a:rPr lang="en-US" sz="2000" dirty="0" smtClean="0">
                <a:ea typeface="Times New Roman"/>
              </a:rPr>
              <a:t>services</a:t>
            </a:r>
            <a:endParaRPr lang="en-US" sz="2000" dirty="0" smtClean="0">
              <a:latin typeface="+mj-lt"/>
              <a:ea typeface="Times New Roman"/>
            </a:endParaRPr>
          </a:p>
          <a:p>
            <a:pPr algn="just">
              <a:spcBef>
                <a:spcPts val="0"/>
              </a:spcBef>
              <a:spcAft>
                <a:spcPts val="0"/>
              </a:spcAft>
            </a:pPr>
            <a:r>
              <a:rPr lang="pl-PL" sz="2800" dirty="0" err="1" smtClean="0">
                <a:latin typeface="+mj-lt"/>
                <a:ea typeface="Times New Roman"/>
              </a:rPr>
              <a:t>Planned</a:t>
            </a:r>
            <a:r>
              <a:rPr lang="pl-PL" sz="2800" dirty="0" smtClean="0">
                <a:latin typeface="+mj-lt"/>
                <a:ea typeface="Times New Roman"/>
              </a:rPr>
              <a:t> i</a:t>
            </a:r>
            <a:r>
              <a:rPr lang="en-US" sz="2800" dirty="0" err="1" smtClean="0">
                <a:latin typeface="+mj-lt"/>
                <a:ea typeface="Times New Roman"/>
              </a:rPr>
              <a:t>mplementation</a:t>
            </a:r>
            <a:r>
              <a:rPr lang="en-US" sz="2800" dirty="0" smtClean="0">
                <a:latin typeface="+mj-lt"/>
                <a:ea typeface="Times New Roman"/>
              </a:rPr>
              <a:t> tasks</a:t>
            </a:r>
          </a:p>
          <a:p>
            <a:pPr lvl="1" algn="just">
              <a:spcBef>
                <a:spcPts val="0"/>
              </a:spcBef>
              <a:spcAft>
                <a:spcPts val="0"/>
              </a:spcAft>
            </a:pPr>
            <a:r>
              <a:rPr lang="en-US" sz="2000" dirty="0" smtClean="0">
                <a:latin typeface="+mj-lt"/>
                <a:ea typeface="Times New Roman"/>
              </a:rPr>
              <a:t>Extend </a:t>
            </a:r>
            <a:r>
              <a:rPr lang="en-US" sz="2000" dirty="0" err="1" smtClean="0">
                <a:latin typeface="+mj-lt"/>
                <a:ea typeface="Times New Roman"/>
              </a:rPr>
              <a:t>EurValve</a:t>
            </a:r>
            <a:r>
              <a:rPr lang="en-US" sz="2000" dirty="0" smtClean="0">
                <a:latin typeface="+mj-lt"/>
                <a:ea typeface="Times New Roman"/>
              </a:rPr>
              <a:t> portal policy management API with policy move and copy operations</a:t>
            </a:r>
          </a:p>
          <a:p>
            <a:pPr lvl="1" algn="just">
              <a:spcBef>
                <a:spcPts val="0"/>
              </a:spcBef>
              <a:spcAft>
                <a:spcPts val="0"/>
              </a:spcAft>
            </a:pPr>
            <a:r>
              <a:rPr lang="en-US" sz="2000" dirty="0" smtClean="0">
                <a:latin typeface="+mj-lt"/>
                <a:ea typeface="Times New Roman"/>
              </a:rPr>
              <a:t>Integrate File Store with the extended portal’s </a:t>
            </a:r>
            <a:r>
              <a:rPr lang="pl-PL" sz="2000" dirty="0" smtClean="0">
                <a:latin typeface="+mj-lt"/>
                <a:ea typeface="Times New Roman"/>
              </a:rPr>
              <a:t>policy </a:t>
            </a:r>
            <a:r>
              <a:rPr lang="en-US" sz="2000" dirty="0" smtClean="0">
                <a:latin typeface="+mj-lt"/>
                <a:ea typeface="Times New Roman"/>
              </a:rPr>
              <a:t>API</a:t>
            </a:r>
          </a:p>
        </p:txBody>
      </p:sp>
    </p:spTree>
    <p:extLst>
      <p:ext uri="{BB962C8B-B14F-4D97-AF65-F5344CB8AC3E}">
        <p14:creationId xmlns:p14="http://schemas.microsoft.com/office/powerpoint/2010/main" xmlns="" val="292369278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1"/>
          <p:cNvSpPr>
            <a:spLocks noGrp="1"/>
          </p:cNvSpPr>
          <p:nvPr>
            <p:ph type="title"/>
          </p:nvPr>
        </p:nvSpPr>
        <p:spPr>
          <a:xfrm>
            <a:off x="1439863" y="0"/>
            <a:ext cx="6515100" cy="1143000"/>
          </a:xfrm>
        </p:spPr>
        <p:txBody>
          <a:bodyPr>
            <a:normAutofit/>
          </a:bodyPr>
          <a:lstStyle/>
          <a:p>
            <a:r>
              <a:rPr lang="pl-PL" sz="3200" dirty="0" smtClean="0"/>
              <a:t>V</a:t>
            </a:r>
            <a:r>
              <a:rPr lang="en-US" sz="3200" dirty="0" err="1" smtClean="0"/>
              <a:t>isualization</a:t>
            </a:r>
            <a:r>
              <a:rPr lang="en-US" sz="3200" dirty="0" smtClean="0"/>
              <a:t> </a:t>
            </a:r>
            <a:r>
              <a:rPr lang="pl-PL" sz="3200" dirty="0"/>
              <a:t>M</a:t>
            </a:r>
            <a:r>
              <a:rPr lang="pl-PL" sz="3200" dirty="0" smtClean="0"/>
              <a:t>odule development</a:t>
            </a:r>
            <a:endParaRPr lang="en-US" sz="3200" dirty="0"/>
          </a:p>
        </p:txBody>
      </p:sp>
      <p:sp>
        <p:nvSpPr>
          <p:cNvPr id="6" name="Symbol zastępczy zawartości 2"/>
          <p:cNvSpPr txBox="1">
            <a:spLocks/>
          </p:cNvSpPr>
          <p:nvPr/>
        </p:nvSpPr>
        <p:spPr bwMode="auto">
          <a:xfrm>
            <a:off x="609600" y="17526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spcBef>
                <a:spcPts val="0"/>
              </a:spcBef>
              <a:spcAft>
                <a:spcPts val="0"/>
              </a:spcAft>
            </a:pPr>
            <a:r>
              <a:rPr lang="pl-PL" sz="2000" dirty="0">
                <a:latin typeface="+mj-lt"/>
                <a:ea typeface="Times New Roman"/>
              </a:rPr>
              <a:t>The </a:t>
            </a:r>
            <a:r>
              <a:rPr lang="en-US" sz="2000" dirty="0">
                <a:latin typeface="+mj-lt"/>
                <a:ea typeface="Times New Roman"/>
              </a:rPr>
              <a:t>File Store component will be extended with a Data Extractor Registry with codes defining how to extract relevant visualization data from a given file</a:t>
            </a:r>
          </a:p>
          <a:p>
            <a:pPr lvl="1" algn="just">
              <a:spcBef>
                <a:spcPts val="0"/>
              </a:spcBef>
              <a:spcAft>
                <a:spcPts val="0"/>
              </a:spcAft>
            </a:pPr>
            <a:r>
              <a:rPr lang="en-US" sz="1600" dirty="0">
                <a:latin typeface="+mj-lt"/>
                <a:ea typeface="Times New Roman"/>
              </a:rPr>
              <a:t>Data Extractors can be associated with given file extensions, particular folders and viewers</a:t>
            </a:r>
          </a:p>
          <a:p>
            <a:pPr algn="just">
              <a:spcBef>
                <a:spcPts val="0"/>
              </a:spcBef>
              <a:spcAft>
                <a:spcPts val="0"/>
              </a:spcAft>
            </a:pPr>
            <a:r>
              <a:rPr lang="pl-PL" sz="2000" dirty="0">
                <a:latin typeface="+mj-lt"/>
                <a:ea typeface="Times New Roman"/>
              </a:rPr>
              <a:t>The web-based </a:t>
            </a:r>
            <a:r>
              <a:rPr lang="en-US" sz="2000" dirty="0">
                <a:latin typeface="+mj-lt"/>
                <a:ea typeface="Times New Roman"/>
              </a:rPr>
              <a:t>File Store Browser uses registered extractors to fetch visualization data and initialize dedicated viewers if </a:t>
            </a:r>
            <a:r>
              <a:rPr lang="pl-PL" sz="2000" dirty="0">
                <a:latin typeface="+mj-lt"/>
                <a:ea typeface="Times New Roman"/>
              </a:rPr>
              <a:t>given </a:t>
            </a:r>
            <a:r>
              <a:rPr lang="en-US" sz="2000" dirty="0">
                <a:latin typeface="+mj-lt"/>
                <a:ea typeface="Times New Roman"/>
              </a:rPr>
              <a:t>file</a:t>
            </a:r>
            <a:r>
              <a:rPr lang="pl-PL" sz="2000" dirty="0">
                <a:latin typeface="+mj-lt"/>
                <a:ea typeface="Times New Roman"/>
              </a:rPr>
              <a:t> formats</a:t>
            </a:r>
            <a:r>
              <a:rPr lang="en-US" sz="2000" dirty="0">
                <a:latin typeface="+mj-lt"/>
                <a:ea typeface="Times New Roman"/>
              </a:rPr>
              <a:t> have been associated with any data extractors</a:t>
            </a:r>
          </a:p>
          <a:p>
            <a:pPr algn="just">
              <a:spcBef>
                <a:spcPts val="0"/>
              </a:spcBef>
              <a:spcAft>
                <a:spcPts val="0"/>
              </a:spcAft>
            </a:pPr>
            <a:r>
              <a:rPr lang="en-US" sz="2000" dirty="0">
                <a:latin typeface="+mj-lt"/>
                <a:ea typeface="Times New Roman"/>
              </a:rPr>
              <a:t>Any new data written to the File Store updates the viewers immediately</a:t>
            </a:r>
          </a:p>
        </p:txBody>
      </p:sp>
      <p:pic>
        <p:nvPicPr>
          <p:cNvPr id="2" name="Obraz 1"/>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008112" y="4581128"/>
            <a:ext cx="7092280" cy="1535442"/>
          </a:xfrm>
          <a:prstGeom prst="rect">
            <a:avLst/>
          </a:prstGeom>
        </p:spPr>
      </p:pic>
    </p:spTree>
    <p:extLst>
      <p:ext uri="{BB962C8B-B14F-4D97-AF65-F5344CB8AC3E}">
        <p14:creationId xmlns:p14="http://schemas.microsoft.com/office/powerpoint/2010/main" xmlns="" val="119494435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095675"/>
            <a:ext cx="8383852"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pPr marL="342900" indent="-342900">
              <a:buFont typeface="+mj-lt"/>
              <a:buAutoNum type="arabicPeriod"/>
            </a:pPr>
            <a:r>
              <a:rPr lang="en-GB" dirty="0"/>
              <a:t>Segmentation provided by Philips - to start this calculation </a:t>
            </a:r>
            <a:r>
              <a:rPr lang="pl-PL" dirty="0"/>
              <a:t>a </a:t>
            </a:r>
            <a:r>
              <a:rPr lang="en-GB" dirty="0"/>
              <a:t>zip archive with dedicated structure need to be created and transferred into </a:t>
            </a:r>
            <a:r>
              <a:rPr lang="en-GB" dirty="0" err="1"/>
              <a:t>OwnCloud</a:t>
            </a:r>
            <a:r>
              <a:rPr lang="en-GB" dirty="0"/>
              <a:t> input directory. Next</a:t>
            </a:r>
            <a:r>
              <a:rPr lang="pl-PL" dirty="0"/>
              <a:t>,</a:t>
            </a:r>
            <a:r>
              <a:rPr lang="en-GB" dirty="0"/>
              <a:t> </a:t>
            </a:r>
            <a:r>
              <a:rPr lang="pl-PL" dirty="0"/>
              <a:t>the </a:t>
            </a:r>
            <a:r>
              <a:rPr lang="en-GB" dirty="0"/>
              <a:t>output directory need</a:t>
            </a:r>
            <a:r>
              <a:rPr lang="pl-PL" dirty="0"/>
              <a:t>s</a:t>
            </a:r>
            <a:r>
              <a:rPr lang="en-GB" dirty="0"/>
              <a:t> to be monitored for computation output. </a:t>
            </a:r>
            <a:r>
              <a:rPr lang="en-GB" b="1" dirty="0"/>
              <a:t>Current status:</a:t>
            </a:r>
            <a:r>
              <a:rPr lang="en-GB" dirty="0"/>
              <a:t> initial </a:t>
            </a:r>
            <a:r>
              <a:rPr lang="pl-PL" dirty="0"/>
              <a:t>execution</a:t>
            </a:r>
            <a:r>
              <a:rPr lang="en-GB" dirty="0"/>
              <a:t> tests passed</a:t>
            </a:r>
          </a:p>
          <a:p>
            <a:pPr marL="342900" indent="-342900">
              <a:buFont typeface="+mj-lt"/>
              <a:buAutoNum type="arabicPeriod"/>
            </a:pPr>
            <a:r>
              <a:rPr lang="en-GB" dirty="0"/>
              <a:t>Uncertainty Quantification provided by Eindhoven – </a:t>
            </a:r>
            <a:r>
              <a:rPr lang="en-GB" dirty="0" err="1"/>
              <a:t>Matlab</a:t>
            </a:r>
            <a:r>
              <a:rPr lang="en-GB" dirty="0"/>
              <a:t> script which can include </a:t>
            </a:r>
            <a:r>
              <a:rPr lang="pl-PL" dirty="0"/>
              <a:t>the </a:t>
            </a:r>
            <a:r>
              <a:rPr lang="en-GB" dirty="0"/>
              <a:t>0D Heart Model. It will be executed on </a:t>
            </a:r>
            <a:r>
              <a:rPr lang="pl-PL" dirty="0"/>
              <a:t>the </a:t>
            </a:r>
            <a:r>
              <a:rPr lang="en-GB" dirty="0"/>
              <a:t>Prometheus supercomputer, where input files will be transferred automatically from File Store</a:t>
            </a:r>
            <a:r>
              <a:rPr lang="pl-PL" dirty="0"/>
              <a:t>. Re</a:t>
            </a:r>
            <a:r>
              <a:rPr lang="en-GB" dirty="0" err="1"/>
              <a:t>sult</a:t>
            </a:r>
            <a:r>
              <a:rPr lang="pl-PL" dirty="0"/>
              <a:t>s</a:t>
            </a:r>
            <a:r>
              <a:rPr lang="en-GB" dirty="0"/>
              <a:t> </a:t>
            </a:r>
            <a:r>
              <a:rPr lang="pl-PL" dirty="0"/>
              <a:t>are </a:t>
            </a:r>
            <a:r>
              <a:rPr lang="en-GB" dirty="0"/>
              <a:t>transferred back from Prometheus </a:t>
            </a:r>
            <a:r>
              <a:rPr lang="pl-PL" dirty="0"/>
              <a:t>to </a:t>
            </a:r>
            <a:r>
              <a:rPr lang="en-GB" dirty="0"/>
              <a:t>File Store. </a:t>
            </a:r>
            <a:r>
              <a:rPr lang="en-GB" b="1" dirty="0"/>
              <a:t>Current status:</a:t>
            </a:r>
            <a:r>
              <a:rPr lang="en-GB" dirty="0"/>
              <a:t> we are able to manually start Uncertainty Quantification </a:t>
            </a:r>
            <a:r>
              <a:rPr lang="en-GB" dirty="0" err="1"/>
              <a:t>Matlab</a:t>
            </a:r>
            <a:r>
              <a:rPr lang="en-GB" dirty="0"/>
              <a:t> script</a:t>
            </a:r>
            <a:r>
              <a:rPr lang="pl-PL" dirty="0"/>
              <a:t>s</a:t>
            </a:r>
            <a:r>
              <a:rPr lang="en-GB" dirty="0"/>
              <a:t> as Prometheus</a:t>
            </a:r>
            <a:r>
              <a:rPr lang="pl-PL" dirty="0"/>
              <a:t> jobs</a:t>
            </a:r>
            <a:endParaRPr lang="en-GB" dirty="0"/>
          </a:p>
          <a:p>
            <a:r>
              <a:rPr lang="en-GB" dirty="0"/>
              <a:t/>
            </a:r>
            <a:br>
              <a:rPr lang="en-GB" dirty="0"/>
            </a:br>
            <a:r>
              <a:rPr lang="en-GB" sz="2000" b="1" dirty="0"/>
              <a:t>Patient Case Pipeline high level building blocks:</a:t>
            </a:r>
            <a:endParaRPr lang="en-GB" b="1" dirty="0"/>
          </a:p>
          <a:p>
            <a:pPr marL="285750" indent="-285750">
              <a:buFont typeface="Arial" panose="020B0604020202020204" pitchFamily="34" charset="0"/>
              <a:buChar char="•"/>
            </a:pPr>
            <a:r>
              <a:rPr lang="en-GB" dirty="0"/>
              <a:t>File</a:t>
            </a:r>
            <a:r>
              <a:rPr lang="pl-PL" dirty="0"/>
              <a:t>-</a:t>
            </a:r>
            <a:r>
              <a:rPr lang="en-GB" dirty="0"/>
              <a:t>driven computation (</a:t>
            </a:r>
            <a:r>
              <a:rPr lang="pl-PL" dirty="0"/>
              <a:t>such as </a:t>
            </a:r>
            <a:r>
              <a:rPr lang="en-GB" dirty="0"/>
              <a:t>Segmentation) – use case: </a:t>
            </a:r>
            <a:r>
              <a:rPr lang="pl-PL" dirty="0"/>
              <a:t>upload file to </a:t>
            </a:r>
            <a:r>
              <a:rPr lang="en-GB" dirty="0"/>
              <a:t>remote input directory, monitor remote output directory for results</a:t>
            </a:r>
          </a:p>
          <a:p>
            <a:pPr marL="285750" indent="-285750">
              <a:buFont typeface="Arial" panose="020B0604020202020204" pitchFamily="34" charset="0"/>
              <a:buChar char="•"/>
            </a:pPr>
            <a:r>
              <a:rPr lang="en-GB" dirty="0"/>
              <a:t>Scripts started on Prometheus supercomputer – use case: transfer script and input files from File Store </a:t>
            </a:r>
            <a:r>
              <a:rPr lang="pl-PL" dirty="0"/>
              <a:t>to the </a:t>
            </a:r>
            <a:r>
              <a:rPr lang="en-GB" dirty="0"/>
              <a:t>cluster, run job, monitor job status, </a:t>
            </a:r>
            <a:r>
              <a:rPr lang="pl-PL" dirty="0"/>
              <a:t>once the job has completed – </a:t>
            </a:r>
            <a:r>
              <a:rPr lang="en-GB" dirty="0"/>
              <a:t>transfer results from </a:t>
            </a:r>
            <a:r>
              <a:rPr lang="pl-PL" dirty="0"/>
              <a:t>the </a:t>
            </a:r>
            <a:r>
              <a:rPr lang="en-GB" dirty="0"/>
              <a:t>cluster </a:t>
            </a:r>
            <a:r>
              <a:rPr lang="pl-PL" dirty="0"/>
              <a:t>to </a:t>
            </a:r>
            <a:r>
              <a:rPr lang="en-GB" dirty="0"/>
              <a:t>File Store (examples: 0D Heart Model, Uncertainty Quantification, CFD simulation)</a:t>
            </a: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Additional steps planned to be integrated </a:t>
            </a:r>
            <a:r>
              <a:rPr lang="pl-PL" sz="3200" dirty="0"/>
              <a:t>with the </a:t>
            </a:r>
            <a:r>
              <a:rPr lang="en-US" sz="3200" dirty="0"/>
              <a:t>Patient Case Pipeline</a:t>
            </a:r>
          </a:p>
        </p:txBody>
      </p:sp>
    </p:spTree>
    <p:extLst>
      <p:ext uri="{BB962C8B-B14F-4D97-AF65-F5344CB8AC3E}">
        <p14:creationId xmlns:p14="http://schemas.microsoft.com/office/powerpoint/2010/main" xmlns="" val="20490142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095675"/>
            <a:ext cx="8137080" cy="5752800"/>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pPr algn="ctr"/>
            <a:r>
              <a:rPr lang="en-US" sz="3600" b="1" dirty="0"/>
              <a:t>Pipeline execution management</a:t>
            </a:r>
            <a:endParaRPr lang="pl-PL" sz="3600" b="1" dirty="0"/>
          </a:p>
          <a:p>
            <a:endParaRPr lang="en-US" sz="2400" dirty="0"/>
          </a:p>
          <a:p>
            <a:r>
              <a:rPr lang="en-US" sz="2400" b="1" dirty="0"/>
              <a:t>Goal</a:t>
            </a:r>
            <a:r>
              <a:rPr lang="en-US" sz="2400" dirty="0"/>
              <a:t>: organize set of models into a single sequential execution pipeline</a:t>
            </a:r>
            <a:r>
              <a:rPr lang="pl-PL" sz="2400" dirty="0"/>
              <a:t> with </a:t>
            </a:r>
            <a:r>
              <a:rPr lang="en-US" sz="2400" dirty="0"/>
              <a:t>files as the main data exchange</a:t>
            </a:r>
            <a:r>
              <a:rPr lang="pl-PL" sz="2400" dirty="0"/>
              <a:t> channel</a:t>
            </a:r>
            <a:endParaRPr lang="en-US" sz="2400" dirty="0"/>
          </a:p>
          <a:p>
            <a:r>
              <a:rPr lang="en-US" sz="2400" dirty="0"/>
              <a:t> </a:t>
            </a:r>
            <a:endParaRPr lang="pl-PL" sz="2400" dirty="0"/>
          </a:p>
          <a:p>
            <a:r>
              <a:rPr lang="en-US" sz="2400" b="1" dirty="0"/>
              <a:t>Supported ideas:</a:t>
            </a:r>
          </a:p>
          <a:p>
            <a:pPr marL="342900" indent="-342900">
              <a:buFont typeface="Arial" panose="020B0604020202020204" pitchFamily="34" charset="0"/>
              <a:buChar char="•"/>
            </a:pPr>
            <a:r>
              <a:rPr lang="en-US" sz="2400" dirty="0"/>
              <a:t>Model development organization through </a:t>
            </a:r>
            <a:r>
              <a:rPr lang="en-US" sz="2400" dirty="0" err="1"/>
              <a:t>structurali</a:t>
            </a:r>
            <a:r>
              <a:rPr lang="pl-PL" sz="2400" dirty="0"/>
              <a:t>z</a:t>
            </a:r>
            <a:r>
              <a:rPr lang="en-US" sz="2400" dirty="0" err="1"/>
              <a:t>ation</a:t>
            </a:r>
            <a:endParaRPr lang="pl-PL" sz="2400" dirty="0"/>
          </a:p>
          <a:p>
            <a:pPr marL="342900" indent="-342900">
              <a:buFont typeface="Arial" panose="020B0604020202020204" pitchFamily="34" charset="0"/>
              <a:buChar char="•"/>
            </a:pPr>
            <a:r>
              <a:rPr lang="pl-PL" sz="2400" dirty="0"/>
              <a:t>Retention of e</a:t>
            </a:r>
            <a:r>
              <a:rPr lang="en-US" sz="2400" dirty="0" err="1"/>
              <a:t>xecution</a:t>
            </a:r>
            <a:r>
              <a:rPr lang="en-US" sz="2400" dirty="0"/>
              <a:t> and development history</a:t>
            </a:r>
            <a:endParaRPr lang="pl-PL" sz="2400" dirty="0"/>
          </a:p>
          <a:p>
            <a:pPr marL="342900" indent="-342900">
              <a:buFont typeface="Arial" panose="020B0604020202020204" pitchFamily="34" charset="0"/>
              <a:buChar char="•"/>
            </a:pPr>
            <a:r>
              <a:rPr lang="en-US" sz="2400" dirty="0"/>
              <a:t>Result provenance tracking and recording</a:t>
            </a:r>
          </a:p>
          <a:p>
            <a:r>
              <a:rPr lang="en-US" sz="2400" dirty="0"/>
              <a:t/>
            </a:r>
            <a:br>
              <a:rPr lang="en-US" sz="2400" dirty="0"/>
            </a:br>
            <a:endParaRPr lang="en-US" sz="2400" dirty="0"/>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Future </a:t>
            </a:r>
            <a:r>
              <a:rPr lang="pl-PL" sz="3200" dirty="0"/>
              <a:t>f</a:t>
            </a:r>
            <a:r>
              <a:rPr lang="en-US" sz="3200" dirty="0" err="1"/>
              <a:t>unctionality</a:t>
            </a:r>
            <a:r>
              <a:rPr lang="en-US" sz="3200" dirty="0"/>
              <a:t> </a:t>
            </a:r>
            <a:r>
              <a:rPr lang="pl-PL" sz="3200" dirty="0"/>
              <a:t>of</a:t>
            </a:r>
            <a:r>
              <a:rPr lang="en-US" sz="3200" dirty="0"/>
              <a:t> MEE</a:t>
            </a:r>
            <a:r>
              <a:rPr lang="pl-PL" sz="3200" dirty="0"/>
              <a:t> (1/3)</a:t>
            </a:r>
            <a:endParaRPr lang="en-US" sz="3200" dirty="0"/>
          </a:p>
        </p:txBody>
      </p:sp>
    </p:spTree>
    <p:extLst>
      <p:ext uri="{BB962C8B-B14F-4D97-AF65-F5344CB8AC3E}">
        <p14:creationId xmlns:p14="http://schemas.microsoft.com/office/powerpoint/2010/main" xmlns="" val="50011655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095675"/>
            <a:ext cx="8137080" cy="4781597"/>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pPr algn="ctr"/>
            <a:r>
              <a:rPr lang="en-US" sz="2400" dirty="0"/>
              <a:t/>
            </a:r>
            <a:br>
              <a:rPr lang="en-US" sz="2400" dirty="0"/>
            </a:br>
            <a:r>
              <a:rPr lang="en-US" sz="3600" b="1" dirty="0"/>
              <a:t>Computation execution diff</a:t>
            </a:r>
            <a:endParaRPr lang="pl-PL" sz="2400" b="1" dirty="0"/>
          </a:p>
          <a:p>
            <a:endParaRPr lang="en-US" sz="2400" dirty="0"/>
          </a:p>
          <a:p>
            <a:r>
              <a:rPr lang="en-US" sz="2400" b="1" dirty="0"/>
              <a:t>Goal:</a:t>
            </a:r>
            <a:r>
              <a:rPr lang="en-US" sz="2400" dirty="0"/>
              <a:t> an adequate tool for model developers to compare two different model executions, </a:t>
            </a:r>
            <a:r>
              <a:rPr lang="pl-PL" sz="2400" dirty="0"/>
              <a:t>revealing any </a:t>
            </a:r>
            <a:r>
              <a:rPr lang="en-US" sz="2400" dirty="0"/>
              <a:t>changes </a:t>
            </a:r>
            <a:r>
              <a:rPr lang="pl-PL" sz="2400" dirty="0"/>
              <a:t>along with their impact on </a:t>
            </a:r>
            <a:r>
              <a:rPr lang="en-US" sz="2400" dirty="0"/>
              <a:t>results.</a:t>
            </a:r>
            <a:endParaRPr lang="pl-PL" sz="2400" dirty="0"/>
          </a:p>
          <a:p>
            <a:endParaRPr lang="en-US" sz="2400" dirty="0"/>
          </a:p>
          <a:p>
            <a:r>
              <a:rPr lang="en-US" sz="2400" b="1" dirty="0"/>
              <a:t>Supported ideas:</a:t>
            </a:r>
          </a:p>
          <a:p>
            <a:pPr marL="342900" indent="-342900">
              <a:buFont typeface="Arial" panose="020B0604020202020204" pitchFamily="34" charset="0"/>
              <a:buChar char="•"/>
            </a:pPr>
            <a:r>
              <a:rPr lang="en-US" sz="2400" dirty="0"/>
              <a:t>Modelling quality improvement tracking</a:t>
            </a:r>
            <a:endParaRPr lang="pl-PL" sz="2400" dirty="0"/>
          </a:p>
          <a:p>
            <a:pPr marL="342900" indent="-342900">
              <a:buFont typeface="Arial" panose="020B0604020202020204" pitchFamily="34" charset="0"/>
              <a:buChar char="•"/>
            </a:pPr>
            <a:r>
              <a:rPr lang="en-US" sz="2400" dirty="0"/>
              <a:t>Dedicated comparison software for specific types of results</a:t>
            </a:r>
            <a:endParaRPr lang="pl-PL" sz="2400" dirty="0"/>
          </a:p>
          <a:p>
            <a:pPr marL="342900" indent="-342900">
              <a:buFont typeface="Arial" panose="020B0604020202020204" pitchFamily="34" charset="0"/>
              <a:buChar char="•"/>
            </a:pPr>
            <a:r>
              <a:rPr lang="en-US" sz="2400" dirty="0"/>
              <a:t>Easier problem detection and manual validation</a:t>
            </a: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Future </a:t>
            </a:r>
            <a:r>
              <a:rPr lang="pl-PL" sz="3200" dirty="0"/>
              <a:t>f</a:t>
            </a:r>
            <a:r>
              <a:rPr lang="en-US" sz="3200" dirty="0" err="1"/>
              <a:t>unctionality</a:t>
            </a:r>
            <a:r>
              <a:rPr lang="en-US" sz="3200" dirty="0"/>
              <a:t> </a:t>
            </a:r>
            <a:r>
              <a:rPr lang="pl-PL" sz="3200" dirty="0"/>
              <a:t>of</a:t>
            </a:r>
            <a:r>
              <a:rPr lang="en-US" sz="3200" dirty="0"/>
              <a:t> MEE</a:t>
            </a:r>
            <a:r>
              <a:rPr lang="pl-PL" sz="3200" dirty="0"/>
              <a:t> (2/3)</a:t>
            </a:r>
            <a:endParaRPr lang="en-US" sz="3200" dirty="0"/>
          </a:p>
        </p:txBody>
      </p:sp>
    </p:spTree>
    <p:extLst>
      <p:ext uri="{BB962C8B-B14F-4D97-AF65-F5344CB8AC3E}">
        <p14:creationId xmlns:p14="http://schemas.microsoft.com/office/powerpoint/2010/main" xmlns="" val="310684932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259632" y="0"/>
            <a:ext cx="6768752" cy="1143000"/>
          </a:xfrm>
        </p:spPr>
        <p:txBody>
          <a:bodyPr>
            <a:normAutofit/>
          </a:bodyPr>
          <a:lstStyle/>
          <a:p>
            <a:r>
              <a:rPr lang="en-US" sz="3200" dirty="0"/>
              <a:t>Data and action flow – </a:t>
            </a:r>
            <a:r>
              <a:rPr lang="en-US" sz="3200" dirty="0" smtClean="0"/>
              <a:t>ROM</a:t>
            </a:r>
            <a:endParaRPr lang="en-US" sz="3200" dirty="0"/>
          </a:p>
        </p:txBody>
      </p:sp>
      <p:sp>
        <p:nvSpPr>
          <p:cNvPr id="3" name="Symbol zastępczy zawartości 2"/>
          <p:cNvSpPr>
            <a:spLocks noGrp="1"/>
          </p:cNvSpPr>
          <p:nvPr>
            <p:ph idx="1"/>
          </p:nvPr>
        </p:nvSpPr>
        <p:spPr>
          <a:xfrm>
            <a:off x="457200" y="1600200"/>
            <a:ext cx="8507288" cy="4525963"/>
          </a:xfrm>
        </p:spPr>
        <p:txBody>
          <a:bodyPr>
            <a:noAutofit/>
          </a:bodyPr>
          <a:lstStyle/>
          <a:p>
            <a:pPr algn="just"/>
            <a:r>
              <a:rPr lang="en-US" sz="1800" dirty="0" smtClean="0"/>
              <a:t>0D uses </a:t>
            </a:r>
            <a:r>
              <a:rPr lang="en-US" sz="1800" dirty="0"/>
              <a:t>the ROM to calculate the pressure drop across the valve (</a:t>
            </a:r>
            <a:r>
              <a:rPr lang="en-US" sz="1800" dirty="0" smtClean="0"/>
              <a:t>similar </a:t>
            </a:r>
            <a:r>
              <a:rPr lang="en-US" sz="1800" dirty="0"/>
              <a:t>to the extraction of results from the 3D </a:t>
            </a:r>
            <a:r>
              <a:rPr lang="en-US" sz="1800" dirty="0" smtClean="0"/>
              <a:t>model</a:t>
            </a:r>
            <a:r>
              <a:rPr lang="en-US" sz="1800" dirty="0"/>
              <a:t>)</a:t>
            </a:r>
            <a:endParaRPr lang="en-US" sz="1800" dirty="0" smtClean="0"/>
          </a:p>
          <a:p>
            <a:pPr algn="just"/>
            <a:r>
              <a:rPr lang="en-US" sz="1800" dirty="0" smtClean="0"/>
              <a:t>The </a:t>
            </a:r>
            <a:r>
              <a:rPr lang="en-US" sz="1800" dirty="0"/>
              <a:t>software passes geometrical parameters to the ROM interpolation tool along with 5 values of flow. The ROM interpolation calculates the pressure drops at those 5 flows for each geometry and the results then passed back to the modelling software and used to </a:t>
            </a:r>
            <a:r>
              <a:rPr lang="en-US" sz="1800" dirty="0" smtClean="0"/>
              <a:t>characterize </a:t>
            </a:r>
            <a:r>
              <a:rPr lang="en-US" sz="1800" dirty="0"/>
              <a:t>the valve and extract two valve coefficients that describe the relationship between pressure and flow</a:t>
            </a:r>
            <a:r>
              <a:rPr lang="en-US" sz="1800" dirty="0" smtClean="0"/>
              <a:t>.</a:t>
            </a:r>
            <a:endParaRPr lang="en-US" sz="1800" dirty="0"/>
          </a:p>
          <a:p>
            <a:pPr algn="just"/>
            <a:r>
              <a:rPr lang="en-US" sz="1800" dirty="0"/>
              <a:t>To calculate the pressure drop the ROM interpolation tool needs to create a response surface which creates the relationship between the geometrical parameters and flow and the pressure drop. To create the response surface the ROM builder has to run full 3D simulations multiple times with different the input parameters. The result of each simulation is the single value of pressure drop. The number of runs needed to </a:t>
            </a:r>
            <a:r>
              <a:rPr lang="en-US" sz="1800" dirty="0" smtClean="0"/>
              <a:t>characterize </a:t>
            </a:r>
            <a:r>
              <a:rPr lang="en-US" sz="1800" dirty="0"/>
              <a:t>the response surface is dependent on the number of input parameters in a non-linear way. This process needs to be run on an HPC once for the final generation of the model. </a:t>
            </a:r>
          </a:p>
          <a:p>
            <a:pPr marL="0" indent="0">
              <a:buNone/>
            </a:pPr>
            <a:endParaRPr lang="en-US" sz="2000" dirty="0"/>
          </a:p>
          <a:p>
            <a:pPr marL="457200" indent="-457200" algn="just">
              <a:spcBef>
                <a:spcPts val="0"/>
              </a:spcBef>
              <a:spcAft>
                <a:spcPts val="0"/>
              </a:spcAft>
            </a:pPr>
            <a:endParaRPr lang="en-US" sz="2000" dirty="0">
              <a:latin typeface="+mj-lt"/>
              <a:ea typeface="Times New Roman"/>
            </a:endParaRPr>
          </a:p>
        </p:txBody>
      </p:sp>
    </p:spTree>
    <p:extLst>
      <p:ext uri="{BB962C8B-B14F-4D97-AF65-F5344CB8AC3E}">
        <p14:creationId xmlns:p14="http://schemas.microsoft.com/office/powerpoint/2010/main" xmlns="" val="56448105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8" name="CustomShape 2"/>
          <p:cNvSpPr/>
          <p:nvPr/>
        </p:nvSpPr>
        <p:spPr>
          <a:xfrm>
            <a:off x="155520" y="-14436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59" name="CustomShape 3"/>
          <p:cNvSpPr/>
          <p:nvPr/>
        </p:nvSpPr>
        <p:spPr>
          <a:xfrm>
            <a:off x="63360" y="-136440"/>
            <a:ext cx="304560" cy="304560"/>
          </a:xfrm>
          <a:prstGeom prst="rect">
            <a:avLst/>
          </a:prstGeom>
          <a:noFill/>
          <a:ln>
            <a:noFill/>
          </a:ln>
        </p:spPr>
        <p:style>
          <a:lnRef idx="0">
            <a:scrgbClr r="0" g="0" b="0"/>
          </a:lnRef>
          <a:fillRef idx="0">
            <a:scrgbClr r="0" g="0" b="0"/>
          </a:fillRef>
          <a:effectRef idx="0">
            <a:scrgbClr r="0" g="0" b="0"/>
          </a:effectRef>
          <a:fontRef idx="minor"/>
        </p:style>
      </p:sp>
      <p:sp>
        <p:nvSpPr>
          <p:cNvPr id="260" name="CustomShape 4"/>
          <p:cNvSpPr/>
          <p:nvPr/>
        </p:nvSpPr>
        <p:spPr>
          <a:xfrm>
            <a:off x="-1260648" y="1844824"/>
            <a:ext cx="7071840" cy="721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GB" sz="1800" b="0" strike="noStrike" spc="-1" dirty="0">
              <a:solidFill>
                <a:srgbClr val="000000"/>
              </a:solidFill>
              <a:uFill>
                <a:solidFill>
                  <a:srgbClr val="FFFFFF"/>
                </a:solidFill>
              </a:uFill>
              <a:latin typeface="Arial"/>
            </a:endParaRPr>
          </a:p>
        </p:txBody>
      </p:sp>
      <p:sp>
        <p:nvSpPr>
          <p:cNvPr id="261" name="CustomShape 5"/>
          <p:cNvSpPr/>
          <p:nvPr/>
        </p:nvSpPr>
        <p:spPr>
          <a:xfrm>
            <a:off x="436620" y="1095675"/>
            <a:ext cx="8137080" cy="4781597"/>
          </a:xfrm>
          <a:prstGeom prst="rect">
            <a:avLst/>
          </a:prstGeom>
          <a:noFill/>
          <a:ln>
            <a:noFill/>
          </a:ln>
        </p:spPr>
        <p:style>
          <a:lnRef idx="0">
            <a:scrgbClr r="0" g="0" b="0"/>
          </a:lnRef>
          <a:fillRef idx="0">
            <a:scrgbClr r="0" g="0" b="0"/>
          </a:fillRef>
          <a:effectRef idx="0">
            <a:scrgbClr r="0" g="0" b="0"/>
          </a:effectRef>
          <a:fontRef idx="minor"/>
        </p:style>
        <p:txBody>
          <a:bodyPr lIns="82800" tIns="41400" rIns="82800" bIns="41400" anchor="ctr"/>
          <a:lstStyle/>
          <a:p>
            <a:pPr algn="ctr"/>
            <a:r>
              <a:rPr lang="en-US" sz="2800" dirty="0"/>
              <a:t/>
            </a:r>
            <a:br>
              <a:rPr lang="en-US" sz="2800" dirty="0"/>
            </a:br>
            <a:r>
              <a:rPr lang="en-US" sz="3600" b="1" dirty="0"/>
              <a:t>Computation quality validation against retrospective patient data</a:t>
            </a:r>
            <a:endParaRPr lang="pl-PL" sz="3600" b="1" dirty="0"/>
          </a:p>
          <a:p>
            <a:pPr algn="ctr"/>
            <a:endParaRPr lang="en-US" sz="2800" b="1" dirty="0"/>
          </a:p>
          <a:p>
            <a:r>
              <a:rPr lang="en-US" sz="2400" b="1" dirty="0"/>
              <a:t>Goal:</a:t>
            </a:r>
            <a:r>
              <a:rPr lang="en-US" sz="2400" dirty="0"/>
              <a:t> comparing pipeline results with retrospective patient data measured in</a:t>
            </a:r>
            <a:r>
              <a:rPr lang="pl-PL" sz="2400" dirty="0"/>
              <a:t> </a:t>
            </a:r>
            <a:r>
              <a:rPr lang="en-US" sz="2400" dirty="0"/>
              <a:t>vivo after intervention</a:t>
            </a:r>
            <a:endParaRPr lang="pl-PL" sz="2400" dirty="0"/>
          </a:p>
          <a:p>
            <a:endParaRPr lang="en-US" sz="2400" dirty="0"/>
          </a:p>
          <a:p>
            <a:r>
              <a:rPr lang="en-US" sz="2400" b="1" dirty="0"/>
              <a:t>Supported ideas:</a:t>
            </a:r>
          </a:p>
          <a:p>
            <a:pPr marL="457200" indent="-457200">
              <a:buFont typeface="Arial" panose="020B0604020202020204" pitchFamily="34" charset="0"/>
              <a:buChar char="•"/>
            </a:pPr>
            <a:r>
              <a:rPr lang="en-US" sz="2400" dirty="0"/>
              <a:t>Model pipeline output quality validation</a:t>
            </a:r>
            <a:endParaRPr lang="pl-PL" sz="2400" dirty="0"/>
          </a:p>
          <a:p>
            <a:pPr marL="457200" indent="-457200">
              <a:buFont typeface="Arial" panose="020B0604020202020204" pitchFamily="34" charset="0"/>
              <a:buChar char="•"/>
            </a:pPr>
            <a:r>
              <a:rPr lang="en-US" sz="2400" dirty="0"/>
              <a:t>Error assessment and quantification</a:t>
            </a:r>
            <a:endParaRPr lang="pl-PL" sz="2400" dirty="0"/>
          </a:p>
          <a:p>
            <a:pPr marL="457200" indent="-457200">
              <a:buFont typeface="Arial" panose="020B0604020202020204" pitchFamily="34" charset="0"/>
              <a:buChar char="•"/>
            </a:pPr>
            <a:r>
              <a:rPr lang="en-US" sz="2400" dirty="0"/>
              <a:t>Specialized comparison for given computation results</a:t>
            </a:r>
          </a:p>
        </p:txBody>
      </p:sp>
      <p:sp>
        <p:nvSpPr>
          <p:cNvPr id="7"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 Future </a:t>
            </a:r>
            <a:r>
              <a:rPr lang="pl-PL" sz="3200" dirty="0" err="1"/>
              <a:t>f</a:t>
            </a:r>
            <a:r>
              <a:rPr lang="en-US" sz="3200" dirty="0" err="1"/>
              <a:t>unctionali</a:t>
            </a:r>
            <a:r>
              <a:rPr lang="pl-PL" sz="3200" dirty="0"/>
              <a:t>ty of</a:t>
            </a:r>
            <a:r>
              <a:rPr lang="en-US" sz="3200" dirty="0"/>
              <a:t> MEE</a:t>
            </a:r>
            <a:r>
              <a:rPr lang="pl-PL" sz="3200" dirty="0"/>
              <a:t> (3/3)</a:t>
            </a:r>
            <a:endParaRPr lang="en-US" sz="3200" dirty="0"/>
          </a:p>
        </p:txBody>
      </p:sp>
    </p:spTree>
    <p:extLst>
      <p:ext uri="{BB962C8B-B14F-4D97-AF65-F5344CB8AC3E}">
        <p14:creationId xmlns:p14="http://schemas.microsoft.com/office/powerpoint/2010/main" xmlns="" val="987659665"/>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5" name="Rectangle 3"/>
          <p:cNvSpPr>
            <a:spLocks noChangeArrowheads="1"/>
          </p:cNvSpPr>
          <p:nvPr/>
        </p:nvSpPr>
        <p:spPr bwMode="auto">
          <a:xfrm>
            <a:off x="785786" y="1988840"/>
            <a:ext cx="7643866" cy="4207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457200" indent="-457200" algn="just" eaLnBrk="0" hangingPunct="0">
              <a:spcBef>
                <a:spcPts val="0"/>
              </a:spcBef>
              <a:spcAft>
                <a:spcPts val="0"/>
              </a:spcAft>
              <a:buFont typeface="Arial" panose="020B0604020202020204" pitchFamily="34" charset="0"/>
              <a:buChar char="•"/>
            </a:pPr>
            <a:endParaRPr lang="en-US" altLang="en-US" sz="2000" dirty="0" smtClean="0">
              <a:solidFill>
                <a:schemeClr val="tx1"/>
              </a:solidFill>
              <a:latin typeface="+mj-lt"/>
              <a:ea typeface="Times New Roman"/>
              <a:cs typeface="+mn-cs"/>
            </a:endParaRPr>
          </a:p>
          <a:p>
            <a:pPr marL="457200" indent="-457200" algn="just" eaLnBrk="0" hangingPunct="0">
              <a:spcBef>
                <a:spcPts val="0"/>
              </a:spcBef>
              <a:spcAft>
                <a:spcPts val="0"/>
              </a:spcAft>
              <a:buFont typeface="Arial" panose="020B0604020202020204" pitchFamily="34" charset="0"/>
              <a:buChar char="•"/>
            </a:pPr>
            <a:r>
              <a:rPr lang="pl-PL" altLang="en-US" sz="1600" dirty="0">
                <a:solidFill>
                  <a:schemeClr val="tx1"/>
                </a:solidFill>
                <a:latin typeface="+mj-lt"/>
                <a:ea typeface="Times New Roman"/>
                <a:cs typeface="+mn-cs"/>
              </a:rPr>
              <a:t>Piotr </a:t>
            </a:r>
            <a:r>
              <a:rPr lang="pl-PL" altLang="en-US" sz="1600" dirty="0" smtClean="0">
                <a:solidFill>
                  <a:schemeClr val="tx1"/>
                </a:solidFill>
                <a:latin typeface="+mj-lt"/>
                <a:ea typeface="Times New Roman"/>
                <a:cs typeface="+mn-cs"/>
              </a:rPr>
              <a:t>Nowakowski,  </a:t>
            </a:r>
            <a:r>
              <a:rPr lang="pl-PL" altLang="en-US" sz="1600" dirty="0">
                <a:solidFill>
                  <a:schemeClr val="tx1"/>
                </a:solidFill>
                <a:latin typeface="+mj-lt"/>
                <a:ea typeface="Times New Roman"/>
                <a:cs typeface="+mn-cs"/>
              </a:rPr>
              <a:t>Marian </a:t>
            </a:r>
            <a:r>
              <a:rPr lang="pl-PL" altLang="en-US" sz="1600" dirty="0" smtClean="0">
                <a:solidFill>
                  <a:schemeClr val="tx1"/>
                </a:solidFill>
                <a:latin typeface="+mj-lt"/>
                <a:ea typeface="Times New Roman"/>
                <a:cs typeface="+mn-cs"/>
              </a:rPr>
              <a:t>Bubak, </a:t>
            </a:r>
            <a:r>
              <a:rPr lang="pl-PL" altLang="en-US" sz="1600" dirty="0">
                <a:solidFill>
                  <a:schemeClr val="tx1"/>
                </a:solidFill>
                <a:latin typeface="+mj-lt"/>
                <a:ea typeface="Times New Roman"/>
                <a:cs typeface="+mn-cs"/>
              </a:rPr>
              <a:t>Tomasz </a:t>
            </a:r>
            <a:r>
              <a:rPr lang="pl-PL" altLang="en-US" sz="1600" dirty="0" err="1" smtClean="0">
                <a:solidFill>
                  <a:schemeClr val="tx1"/>
                </a:solidFill>
                <a:latin typeface="+mj-lt"/>
                <a:ea typeface="Times New Roman"/>
                <a:cs typeface="+mn-cs"/>
              </a:rPr>
              <a:t>Bartyński</a:t>
            </a:r>
            <a:r>
              <a:rPr lang="pl-PL" altLang="en-US" sz="1600" dirty="0" smtClean="0">
                <a:solidFill>
                  <a:schemeClr val="tx1"/>
                </a:solidFill>
                <a:latin typeface="+mj-lt"/>
                <a:ea typeface="Times New Roman"/>
                <a:cs typeface="+mn-cs"/>
              </a:rPr>
              <a:t>, </a:t>
            </a:r>
            <a:r>
              <a:rPr lang="pl-PL" altLang="en-US" sz="1600" dirty="0">
                <a:solidFill>
                  <a:schemeClr val="tx1"/>
                </a:solidFill>
                <a:latin typeface="+mj-lt"/>
                <a:ea typeface="Times New Roman"/>
                <a:cs typeface="+mn-cs"/>
              </a:rPr>
              <a:t>Daniel </a:t>
            </a:r>
            <a:r>
              <a:rPr lang="pl-PL" altLang="en-US" sz="1600" dirty="0" err="1" smtClean="0">
                <a:solidFill>
                  <a:schemeClr val="tx1"/>
                </a:solidFill>
                <a:latin typeface="+mj-lt"/>
                <a:ea typeface="Times New Roman"/>
                <a:cs typeface="+mn-cs"/>
              </a:rPr>
              <a:t>Harężlak</a:t>
            </a:r>
            <a:r>
              <a:rPr lang="pl-PL" altLang="en-US" sz="1600" dirty="0" smtClean="0">
                <a:solidFill>
                  <a:schemeClr val="tx1"/>
                </a:solidFill>
                <a:latin typeface="+mj-lt"/>
                <a:ea typeface="Times New Roman"/>
                <a:cs typeface="+mn-cs"/>
              </a:rPr>
              <a:t>, </a:t>
            </a:r>
            <a:r>
              <a:rPr lang="pl-PL" altLang="en-US" sz="1600" dirty="0">
                <a:solidFill>
                  <a:schemeClr val="tx1"/>
                </a:solidFill>
                <a:latin typeface="+mj-lt"/>
                <a:ea typeface="Times New Roman"/>
                <a:cs typeface="+mn-cs"/>
              </a:rPr>
              <a:t>Marek </a:t>
            </a:r>
            <a:r>
              <a:rPr lang="pl-PL" altLang="en-US" sz="1600" dirty="0" err="1" smtClean="0">
                <a:solidFill>
                  <a:schemeClr val="tx1"/>
                </a:solidFill>
                <a:latin typeface="+mj-lt"/>
                <a:ea typeface="Times New Roman"/>
                <a:cs typeface="+mn-cs"/>
              </a:rPr>
              <a:t>Kasztelnik</a:t>
            </a:r>
            <a:r>
              <a:rPr lang="pl-PL" altLang="en-US" sz="1600" dirty="0" smtClean="0">
                <a:solidFill>
                  <a:schemeClr val="tx1"/>
                </a:solidFill>
                <a:latin typeface="+mj-lt"/>
                <a:ea typeface="Times New Roman"/>
                <a:cs typeface="+mn-cs"/>
              </a:rPr>
              <a:t>, </a:t>
            </a:r>
            <a:r>
              <a:rPr lang="pl-PL" altLang="en-US" sz="1600" dirty="0">
                <a:solidFill>
                  <a:schemeClr val="tx1"/>
                </a:solidFill>
                <a:latin typeface="+mj-lt"/>
                <a:ea typeface="Times New Roman"/>
                <a:cs typeface="+mn-cs"/>
              </a:rPr>
              <a:t>Maciej </a:t>
            </a:r>
            <a:r>
              <a:rPr lang="pl-PL" altLang="en-US" sz="1600" dirty="0" smtClean="0">
                <a:solidFill>
                  <a:schemeClr val="tx1"/>
                </a:solidFill>
                <a:latin typeface="+mj-lt"/>
                <a:ea typeface="Times New Roman"/>
                <a:cs typeface="+mn-cs"/>
              </a:rPr>
              <a:t>Malawski, </a:t>
            </a:r>
            <a:r>
              <a:rPr lang="pl-PL" altLang="en-US" sz="1600" dirty="0">
                <a:solidFill>
                  <a:schemeClr val="tx1"/>
                </a:solidFill>
                <a:latin typeface="+mj-lt"/>
                <a:ea typeface="Times New Roman"/>
                <a:cs typeface="+mn-cs"/>
              </a:rPr>
              <a:t>Jan </a:t>
            </a:r>
            <a:r>
              <a:rPr lang="pl-PL" altLang="en-US" sz="1600" dirty="0" err="1" smtClean="0">
                <a:solidFill>
                  <a:schemeClr val="tx1"/>
                </a:solidFill>
                <a:latin typeface="+mj-lt"/>
                <a:ea typeface="Times New Roman"/>
                <a:cs typeface="+mn-cs"/>
              </a:rPr>
              <a:t>Meizner</a:t>
            </a:r>
            <a:r>
              <a:rPr lang="en-US" altLang="en-US" sz="1600" dirty="0">
                <a:solidFill>
                  <a:schemeClr val="tx1"/>
                </a:solidFill>
                <a:latin typeface="+mj-lt"/>
                <a:ea typeface="Times New Roman"/>
                <a:cs typeface="+mn-cs"/>
              </a:rPr>
              <a:t>:</a:t>
            </a:r>
            <a:r>
              <a:rPr lang="en-US" altLang="en-US" sz="1600" dirty="0" smtClean="0">
                <a:solidFill>
                  <a:schemeClr val="tx1"/>
                </a:solidFill>
                <a:latin typeface="+mj-lt"/>
                <a:ea typeface="Times New Roman"/>
                <a:cs typeface="+mn-cs"/>
              </a:rPr>
              <a:t> </a:t>
            </a:r>
            <a:r>
              <a:rPr lang="en-US" altLang="en-US" sz="1600" i="1" dirty="0">
                <a:solidFill>
                  <a:schemeClr val="tx1"/>
                </a:solidFill>
                <a:latin typeface="+mj-lt"/>
                <a:ea typeface="Times New Roman"/>
                <a:cs typeface="+mn-cs"/>
              </a:rPr>
              <a:t>VPH applications in the cloud with the Atmosphere platform – lessons </a:t>
            </a:r>
            <a:r>
              <a:rPr lang="en-US" altLang="en-US" sz="1600" i="1" dirty="0" smtClean="0">
                <a:solidFill>
                  <a:schemeClr val="tx1"/>
                </a:solidFill>
                <a:latin typeface="+mj-lt"/>
                <a:ea typeface="Times New Roman"/>
                <a:cs typeface="+mn-cs"/>
              </a:rPr>
              <a:t>learned</a:t>
            </a:r>
            <a:r>
              <a:rPr lang="en-US" altLang="en-US" sz="1600" dirty="0" smtClean="0">
                <a:solidFill>
                  <a:schemeClr val="tx1"/>
                </a:solidFill>
                <a:latin typeface="+mj-lt"/>
                <a:ea typeface="Times New Roman"/>
                <a:cs typeface="+mn-cs"/>
              </a:rPr>
              <a:t>, Virtual Physiological Human 2016 Conference, 26-28 September 2016, </a:t>
            </a:r>
            <a:r>
              <a:rPr lang="en-US" altLang="en-US" sz="1600" dirty="0" smtClean="0">
                <a:solidFill>
                  <a:schemeClr val="tx1"/>
                </a:solidFill>
                <a:ea typeface="Times New Roman"/>
              </a:rPr>
              <a:t>Amsterdam, NL</a:t>
            </a:r>
            <a:endParaRPr lang="en-US" altLang="en-US" sz="1600" dirty="0">
              <a:solidFill>
                <a:schemeClr val="tx1"/>
              </a:solidFill>
              <a:latin typeface="+mj-lt"/>
              <a:ea typeface="Times New Roman"/>
              <a:cs typeface="+mn-cs"/>
            </a:endParaRPr>
          </a:p>
          <a:p>
            <a:pPr marL="0" indent="0" algn="just" eaLnBrk="0" hangingPunct="0">
              <a:spcBef>
                <a:spcPts val="0"/>
              </a:spcBef>
              <a:spcAft>
                <a:spcPts val="0"/>
              </a:spcAft>
            </a:pPr>
            <a:endParaRPr lang="en-US" altLang="en-US" sz="1600" dirty="0" smtClean="0">
              <a:solidFill>
                <a:schemeClr val="tx1"/>
              </a:solidFill>
              <a:latin typeface="+mj-lt"/>
              <a:ea typeface="Times New Roman"/>
              <a:cs typeface="+mn-cs"/>
            </a:endParaRPr>
          </a:p>
          <a:p>
            <a:pPr marL="457200" indent="-457200" algn="just" eaLnBrk="0" hangingPunct="0">
              <a:spcBef>
                <a:spcPts val="0"/>
              </a:spcBef>
              <a:spcAft>
                <a:spcPts val="0"/>
              </a:spcAft>
              <a:buFont typeface="Arial" panose="020B0604020202020204" pitchFamily="34" charset="0"/>
              <a:buChar char="•"/>
            </a:pPr>
            <a:r>
              <a:rPr lang="en-US" altLang="en-US" sz="1600" dirty="0" smtClean="0">
                <a:solidFill>
                  <a:schemeClr val="tx1"/>
                </a:solidFill>
                <a:latin typeface="+mj-lt"/>
                <a:ea typeface="Times New Roman"/>
                <a:cs typeface="+mn-cs"/>
              </a:rPr>
              <a:t>M. </a:t>
            </a:r>
            <a:r>
              <a:rPr lang="en-US" altLang="en-US" sz="1600" dirty="0" err="1" smtClean="0">
                <a:solidFill>
                  <a:schemeClr val="tx1"/>
                </a:solidFill>
                <a:latin typeface="+mj-lt"/>
                <a:ea typeface="Times New Roman"/>
                <a:cs typeface="+mn-cs"/>
              </a:rPr>
              <a:t>Bubak</a:t>
            </a:r>
            <a:r>
              <a:rPr lang="en-US" altLang="en-US" sz="1600" dirty="0" smtClean="0">
                <a:solidFill>
                  <a:schemeClr val="tx1"/>
                </a:solidFill>
                <a:latin typeface="+mj-lt"/>
                <a:ea typeface="Times New Roman"/>
                <a:cs typeface="+mn-cs"/>
              </a:rPr>
              <a:t>, T. </a:t>
            </a:r>
            <a:r>
              <a:rPr lang="en-US" altLang="en-US" sz="1600" dirty="0" err="1" smtClean="0">
                <a:solidFill>
                  <a:schemeClr val="tx1"/>
                </a:solidFill>
                <a:latin typeface="+mj-lt"/>
                <a:ea typeface="Times New Roman"/>
                <a:cs typeface="+mn-cs"/>
              </a:rPr>
              <a:t>Bartynski</a:t>
            </a:r>
            <a:r>
              <a:rPr lang="en-US" altLang="en-US" sz="1600" dirty="0" smtClean="0">
                <a:solidFill>
                  <a:schemeClr val="tx1"/>
                </a:solidFill>
                <a:latin typeface="+mj-lt"/>
                <a:ea typeface="Times New Roman"/>
                <a:cs typeface="+mn-cs"/>
              </a:rPr>
              <a:t>, T. </a:t>
            </a:r>
            <a:r>
              <a:rPr lang="en-US" altLang="en-US" sz="1600" dirty="0" err="1" smtClean="0">
                <a:solidFill>
                  <a:schemeClr val="tx1"/>
                </a:solidFill>
                <a:latin typeface="+mj-lt"/>
                <a:ea typeface="Times New Roman"/>
                <a:cs typeface="+mn-cs"/>
              </a:rPr>
              <a:t>Gubala</a:t>
            </a:r>
            <a:r>
              <a:rPr lang="en-US" altLang="en-US" sz="1600" dirty="0" smtClean="0">
                <a:solidFill>
                  <a:schemeClr val="tx1"/>
                </a:solidFill>
                <a:latin typeface="+mj-lt"/>
                <a:ea typeface="Times New Roman"/>
                <a:cs typeface="+mn-cs"/>
              </a:rPr>
              <a:t>, D. </a:t>
            </a:r>
            <a:r>
              <a:rPr lang="en-US" altLang="en-US" sz="1600" dirty="0" err="1" smtClean="0">
                <a:solidFill>
                  <a:schemeClr val="tx1"/>
                </a:solidFill>
                <a:latin typeface="+mj-lt"/>
                <a:ea typeface="Times New Roman"/>
                <a:cs typeface="+mn-cs"/>
              </a:rPr>
              <a:t>Harezlak</a:t>
            </a:r>
            <a:r>
              <a:rPr lang="en-US" altLang="en-US" sz="1600" dirty="0" smtClean="0">
                <a:solidFill>
                  <a:schemeClr val="tx1"/>
                </a:solidFill>
                <a:latin typeface="+mj-lt"/>
                <a:ea typeface="Times New Roman"/>
                <a:cs typeface="+mn-cs"/>
              </a:rPr>
              <a:t>, M. </a:t>
            </a:r>
            <a:r>
              <a:rPr lang="en-US" altLang="en-US" sz="1600" dirty="0" err="1" smtClean="0">
                <a:solidFill>
                  <a:schemeClr val="tx1"/>
                </a:solidFill>
                <a:latin typeface="+mj-lt"/>
                <a:ea typeface="Times New Roman"/>
                <a:cs typeface="+mn-cs"/>
              </a:rPr>
              <a:t>Kasztelnik</a:t>
            </a:r>
            <a:r>
              <a:rPr lang="en-US" altLang="en-US" sz="1600" dirty="0" smtClean="0">
                <a:solidFill>
                  <a:schemeClr val="tx1"/>
                </a:solidFill>
                <a:latin typeface="+mj-lt"/>
                <a:ea typeface="Times New Roman"/>
                <a:cs typeface="+mn-cs"/>
              </a:rPr>
              <a:t>, M. </a:t>
            </a:r>
            <a:r>
              <a:rPr lang="en-US" altLang="en-US" sz="1600" dirty="0" err="1" smtClean="0">
                <a:solidFill>
                  <a:schemeClr val="tx1"/>
                </a:solidFill>
                <a:latin typeface="+mj-lt"/>
                <a:ea typeface="Times New Roman"/>
                <a:cs typeface="+mn-cs"/>
              </a:rPr>
              <a:t>Malawski</a:t>
            </a:r>
            <a:r>
              <a:rPr lang="en-US" altLang="en-US" sz="1600" dirty="0" smtClean="0">
                <a:solidFill>
                  <a:schemeClr val="tx1"/>
                </a:solidFill>
                <a:latin typeface="+mj-lt"/>
                <a:ea typeface="Times New Roman"/>
                <a:cs typeface="+mn-cs"/>
              </a:rPr>
              <a:t>, J. </a:t>
            </a:r>
            <a:r>
              <a:rPr lang="en-US" altLang="en-US" sz="1600" dirty="0" err="1" smtClean="0">
                <a:solidFill>
                  <a:schemeClr val="tx1"/>
                </a:solidFill>
                <a:latin typeface="+mj-lt"/>
                <a:ea typeface="Times New Roman"/>
                <a:cs typeface="+mn-cs"/>
              </a:rPr>
              <a:t>Meizner</a:t>
            </a:r>
            <a:r>
              <a:rPr lang="en-US" altLang="en-US" sz="1600" dirty="0" smtClean="0">
                <a:solidFill>
                  <a:schemeClr val="tx1"/>
                </a:solidFill>
                <a:latin typeface="+mj-lt"/>
                <a:ea typeface="Times New Roman"/>
                <a:cs typeface="+mn-cs"/>
              </a:rPr>
              <a:t>, P. </a:t>
            </a:r>
            <a:r>
              <a:rPr lang="en-US" altLang="en-US" sz="1600" dirty="0" err="1" smtClean="0">
                <a:solidFill>
                  <a:schemeClr val="tx1"/>
                </a:solidFill>
                <a:latin typeface="+mj-lt"/>
                <a:ea typeface="Times New Roman"/>
                <a:cs typeface="+mn-cs"/>
              </a:rPr>
              <a:t>Nowakowski</a:t>
            </a:r>
            <a:r>
              <a:rPr lang="en-US" altLang="en-US" sz="1600" dirty="0" smtClean="0">
                <a:solidFill>
                  <a:schemeClr val="tx1"/>
                </a:solidFill>
                <a:latin typeface="+mj-lt"/>
                <a:ea typeface="Times New Roman"/>
                <a:cs typeface="+mn-cs"/>
              </a:rPr>
              <a:t>: </a:t>
            </a:r>
            <a:r>
              <a:rPr lang="en-US" altLang="en-US" sz="1600" i="1" dirty="0" smtClean="0">
                <a:solidFill>
                  <a:schemeClr val="tx1"/>
                </a:solidFill>
                <a:latin typeface="+mj-lt"/>
                <a:ea typeface="Times New Roman"/>
                <a:cs typeface="+mn-cs"/>
              </a:rPr>
              <a:t>Towards Model Execution Environment for Investigation of Heart Valve Diseases</a:t>
            </a:r>
            <a:r>
              <a:rPr lang="en-US" altLang="en-US" sz="1600" dirty="0" smtClean="0">
                <a:solidFill>
                  <a:schemeClr val="tx1"/>
                </a:solidFill>
                <a:latin typeface="+mj-lt"/>
                <a:ea typeface="Times New Roman"/>
                <a:cs typeface="+mn-cs"/>
              </a:rPr>
              <a:t>, CGW Workshop 2016,  24-26 October 2016, Krakow, Poland</a:t>
            </a:r>
          </a:p>
          <a:p>
            <a:pPr marL="457200" indent="-457200" algn="just" eaLnBrk="0" hangingPunct="0">
              <a:spcBef>
                <a:spcPts val="0"/>
              </a:spcBef>
              <a:spcAft>
                <a:spcPts val="0"/>
              </a:spcAft>
            </a:pPr>
            <a:endParaRPr lang="en-US" altLang="en-US" sz="1600" dirty="0">
              <a:solidFill>
                <a:schemeClr val="tx1"/>
              </a:solidFill>
              <a:latin typeface="+mj-lt"/>
              <a:ea typeface="Times New Roman"/>
              <a:cs typeface="+mn-cs"/>
            </a:endParaRPr>
          </a:p>
          <a:p>
            <a:pPr marL="457200" indent="-457200" algn="just" eaLnBrk="0" hangingPunct="0">
              <a:spcBef>
                <a:spcPts val="0"/>
              </a:spcBef>
              <a:spcAft>
                <a:spcPts val="0"/>
              </a:spcAft>
              <a:buFont typeface="Arial" panose="020B0604020202020204" pitchFamily="34" charset="0"/>
              <a:buChar char="•"/>
            </a:pPr>
            <a:r>
              <a:rPr lang="pl-PL" altLang="en-US" sz="1600" dirty="0" smtClean="0">
                <a:solidFill>
                  <a:schemeClr val="tx1"/>
                </a:solidFill>
                <a:latin typeface="+mj-lt"/>
                <a:ea typeface="Times New Roman"/>
                <a:cs typeface="+mn-cs"/>
              </a:rPr>
              <a:t>Marian Bubak, Daniel </a:t>
            </a:r>
            <a:r>
              <a:rPr lang="pl-PL" altLang="en-US" sz="1600" dirty="0" err="1" smtClean="0">
                <a:solidFill>
                  <a:schemeClr val="tx1"/>
                </a:solidFill>
                <a:latin typeface="+mj-lt"/>
                <a:ea typeface="Times New Roman"/>
                <a:cs typeface="+mn-cs"/>
              </a:rPr>
              <a:t>Harężlak</a:t>
            </a:r>
            <a:r>
              <a:rPr lang="pl-PL" altLang="en-US" sz="1600" dirty="0" smtClean="0">
                <a:solidFill>
                  <a:schemeClr val="tx1"/>
                </a:solidFill>
                <a:latin typeface="+mj-lt"/>
                <a:ea typeface="Times New Roman"/>
                <a:cs typeface="+mn-cs"/>
              </a:rPr>
              <a:t>, Steven Wood,</a:t>
            </a:r>
            <a:r>
              <a:rPr lang="en-US" altLang="en-US" sz="1600" dirty="0" smtClean="0">
                <a:solidFill>
                  <a:schemeClr val="tx1"/>
                </a:solidFill>
                <a:latin typeface="+mj-lt"/>
                <a:ea typeface="Times New Roman"/>
                <a:cs typeface="+mn-cs"/>
              </a:rPr>
              <a:t> </a:t>
            </a:r>
            <a:r>
              <a:rPr lang="pl-PL" altLang="en-US" sz="1600" dirty="0" smtClean="0">
                <a:solidFill>
                  <a:schemeClr val="tx1"/>
                </a:solidFill>
                <a:latin typeface="+mj-lt"/>
                <a:ea typeface="Times New Roman"/>
                <a:cs typeface="+mn-cs"/>
              </a:rPr>
              <a:t>Tomasz </a:t>
            </a:r>
            <a:r>
              <a:rPr lang="pl-PL" altLang="en-US" sz="1600" dirty="0" err="1" smtClean="0">
                <a:solidFill>
                  <a:schemeClr val="tx1"/>
                </a:solidFill>
                <a:latin typeface="+mj-lt"/>
                <a:ea typeface="Times New Roman"/>
                <a:cs typeface="+mn-cs"/>
              </a:rPr>
              <a:t>Bartyński</a:t>
            </a:r>
            <a:r>
              <a:rPr lang="pl-PL" altLang="en-US" sz="1600" dirty="0" smtClean="0">
                <a:solidFill>
                  <a:schemeClr val="tx1"/>
                </a:solidFill>
                <a:latin typeface="+mj-lt"/>
                <a:ea typeface="Times New Roman"/>
                <a:cs typeface="+mn-cs"/>
              </a:rPr>
              <a:t>, Tomasz </a:t>
            </a:r>
            <a:r>
              <a:rPr lang="pl-PL" altLang="en-US" sz="1600" dirty="0" err="1" smtClean="0">
                <a:solidFill>
                  <a:schemeClr val="tx1"/>
                </a:solidFill>
                <a:latin typeface="+mj-lt"/>
                <a:ea typeface="Times New Roman"/>
                <a:cs typeface="+mn-cs"/>
              </a:rPr>
              <a:t>Gubala</a:t>
            </a:r>
            <a:r>
              <a:rPr lang="pl-PL" altLang="en-US" sz="1600" dirty="0" smtClean="0">
                <a:solidFill>
                  <a:schemeClr val="tx1"/>
                </a:solidFill>
                <a:latin typeface="+mj-lt"/>
                <a:ea typeface="Times New Roman"/>
                <a:cs typeface="+mn-cs"/>
              </a:rPr>
              <a:t>, Marek </a:t>
            </a:r>
            <a:r>
              <a:rPr lang="pl-PL" altLang="en-US" sz="1600" dirty="0" err="1" smtClean="0">
                <a:solidFill>
                  <a:schemeClr val="tx1"/>
                </a:solidFill>
                <a:latin typeface="+mj-lt"/>
                <a:ea typeface="Times New Roman"/>
                <a:cs typeface="+mn-cs"/>
              </a:rPr>
              <a:t>Kasztelnik</a:t>
            </a:r>
            <a:r>
              <a:rPr lang="pl-PL" altLang="en-US" sz="1600" dirty="0" smtClean="0">
                <a:solidFill>
                  <a:schemeClr val="tx1"/>
                </a:solidFill>
                <a:latin typeface="+mj-lt"/>
                <a:ea typeface="Times New Roman"/>
                <a:cs typeface="+mn-cs"/>
              </a:rPr>
              <a:t>, Maciej Malawski, Jan </a:t>
            </a:r>
            <a:r>
              <a:rPr lang="pl-PL" altLang="en-US" sz="1600" dirty="0" err="1" smtClean="0">
                <a:solidFill>
                  <a:schemeClr val="tx1"/>
                </a:solidFill>
                <a:latin typeface="+mj-lt"/>
                <a:ea typeface="Times New Roman"/>
                <a:cs typeface="+mn-cs"/>
              </a:rPr>
              <a:t>Meizner</a:t>
            </a:r>
            <a:r>
              <a:rPr lang="pl-PL" altLang="en-US" sz="1600" dirty="0" smtClean="0">
                <a:solidFill>
                  <a:schemeClr val="tx1"/>
                </a:solidFill>
                <a:latin typeface="+mj-lt"/>
                <a:ea typeface="Times New Roman"/>
                <a:cs typeface="+mn-cs"/>
              </a:rPr>
              <a:t>, Piotr Nowakowski</a:t>
            </a:r>
            <a:r>
              <a:rPr lang="en-US" altLang="en-US" sz="1600" dirty="0" smtClean="0">
                <a:solidFill>
                  <a:schemeClr val="tx1"/>
                </a:solidFill>
                <a:latin typeface="+mj-lt"/>
                <a:ea typeface="Times New Roman"/>
                <a:cs typeface="+mn-cs"/>
              </a:rPr>
              <a:t>: </a:t>
            </a:r>
            <a:r>
              <a:rPr lang="en-US" altLang="en-US" sz="1600" i="1" dirty="0" smtClean="0">
                <a:solidFill>
                  <a:schemeClr val="tx1"/>
                </a:solidFill>
                <a:latin typeface="+mj-lt"/>
                <a:ea typeface="Times New Roman"/>
                <a:cs typeface="+mn-cs"/>
              </a:rPr>
              <a:t>Data Management System for Investigation of Heart Valve Diseases</a:t>
            </a:r>
            <a:r>
              <a:rPr lang="en-US" altLang="en-US" sz="1600" dirty="0" smtClean="0">
                <a:solidFill>
                  <a:schemeClr val="tx1"/>
                </a:solidFill>
                <a:latin typeface="+mj-lt"/>
                <a:ea typeface="Times New Roman"/>
                <a:cs typeface="+mn-cs"/>
              </a:rPr>
              <a:t>, Workshop on Cloud Services for </a:t>
            </a:r>
            <a:r>
              <a:rPr lang="en-US" altLang="en-US" sz="1600" dirty="0" err="1" smtClean="0">
                <a:solidFill>
                  <a:schemeClr val="tx1"/>
                </a:solidFill>
                <a:latin typeface="+mj-lt"/>
                <a:ea typeface="Times New Roman"/>
                <a:cs typeface="+mn-cs"/>
              </a:rPr>
              <a:t>Synchronisation</a:t>
            </a:r>
            <a:r>
              <a:rPr lang="en-US" altLang="en-US" sz="1600" dirty="0" smtClean="0">
                <a:solidFill>
                  <a:schemeClr val="tx1"/>
                </a:solidFill>
                <a:latin typeface="+mj-lt"/>
                <a:ea typeface="Times New Roman"/>
                <a:cs typeface="+mn-cs"/>
              </a:rPr>
              <a:t> and Sharing, Amsterdam 29.01-2.02.2017, </a:t>
            </a:r>
            <a:r>
              <a:rPr lang="en-US" altLang="en-US" sz="1600" dirty="0" smtClean="0">
                <a:solidFill>
                  <a:schemeClr val="tx1"/>
                </a:solidFill>
                <a:latin typeface="+mj-lt"/>
                <a:ea typeface="Times New Roman"/>
                <a:cs typeface="+mn-cs"/>
                <a:hlinkClick r:id="rId3"/>
              </a:rPr>
              <a:t>https://cs3.surfsara.nl/</a:t>
            </a:r>
            <a:r>
              <a:rPr lang="en-US" altLang="en-US" sz="1600" dirty="0" smtClean="0">
                <a:solidFill>
                  <a:schemeClr val="tx1"/>
                </a:solidFill>
                <a:latin typeface="+mj-lt"/>
                <a:ea typeface="Times New Roman"/>
                <a:cs typeface="+mn-cs"/>
              </a:rPr>
              <a:t> </a:t>
            </a:r>
            <a:endParaRPr lang="pl-PL" altLang="en-US" sz="1600" dirty="0" smtClean="0">
              <a:solidFill>
                <a:schemeClr val="tx1"/>
              </a:solidFill>
              <a:latin typeface="+mj-lt"/>
              <a:ea typeface="Times New Roman"/>
              <a:cs typeface="+mn-cs"/>
            </a:endParaRPr>
          </a:p>
          <a:p>
            <a:pPr marL="457200" indent="-457200" algn="just" eaLnBrk="0" hangingPunct="0">
              <a:spcBef>
                <a:spcPts val="0"/>
              </a:spcBef>
              <a:spcAft>
                <a:spcPts val="0"/>
              </a:spcAft>
              <a:buFont typeface="Arial" panose="020B0604020202020204" pitchFamily="34" charset="0"/>
              <a:buChar char="•"/>
            </a:pPr>
            <a:endParaRPr lang="pl-PL" altLang="en-US" dirty="0">
              <a:solidFill>
                <a:schemeClr val="tx1"/>
              </a:solidFill>
              <a:latin typeface="+mj-lt"/>
              <a:ea typeface="Times New Roman"/>
              <a:cs typeface="+mn-cs"/>
            </a:endParaRPr>
          </a:p>
        </p:txBody>
      </p:sp>
      <p:sp>
        <p:nvSpPr>
          <p:cNvPr id="9" name="Tytuł 1"/>
          <p:cNvSpPr txBox="1">
            <a:spLocks/>
          </p:cNvSpPr>
          <p:nvPr/>
        </p:nvSpPr>
        <p:spPr>
          <a:xfrm>
            <a:off x="1439863" y="0"/>
            <a:ext cx="6515100" cy="1143000"/>
          </a:xfrm>
          <a:prstGeom prst="rect">
            <a:avLst/>
          </a:prstGeom>
        </p:spPr>
        <p:txBody>
          <a:bodyPr anchor="ct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smtClean="0"/>
              <a:t>Presentations and publications</a:t>
            </a:r>
            <a:endParaRPr lang="en-US" sz="3200" dirty="0"/>
          </a:p>
        </p:txBody>
      </p:sp>
    </p:spTree>
    <p:extLst>
      <p:ext uri="{BB962C8B-B14F-4D97-AF65-F5344CB8AC3E}">
        <p14:creationId xmlns:p14="http://schemas.microsoft.com/office/powerpoint/2010/main" xmlns="" val="2955108292"/>
      </p:ext>
    </p:extLst>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AutoShape 4"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1" name="AutoShape 6" descr="data:image/jpeg;base64,/9j/4AAQSkZJRgABAQAAAQABAAD/2wCEAAkGBhMREBQSERIVExUSFhkYFxcYGRUTFBcVGBUWFhkVFRQXHCYgGBojGRcXIi8gJCgpLCwsFh4yNTAtNScrLCkBCQoKDgwOGg8PGjMlHyI1KSo0LSwpNSopLCosKSwpLCwvLCwwLSksLCksLCwsLCw0LCksLCwpLCwsKSwsLCwpLP/AABEIAO0A1QMBIgACEQEDEQH/xAAbAAEAAgMBAQAAAAAAAAAAAAAABgcDBAUCAf/EAEoQAAEDAgMFBQMIBQgLAQAAAAEAAgMEEQUSIQYHEzFBIlFhcYEUMpEjQlJicoKhsRWSk6KyFyQzU2PB0fAIQ1Rzg5Sjs8LS4Rb/xAAZAQEAAwEBAAAAAAAAAAAAAAAAAgMEBQH/xAAsEQEAAgECBAQFBQEAAAAAAAAAAQIDERIEITFBFCJRsTJhcYGREyOh4fBC/9oADAMBAAIRAxEAPwC8UREBERAREQEREBERAREQEREBERAREQEREBERAREQEREBERAREQEREBERAREQEXy6+oCIiAiIgIi16rEYov6SVkf2nNZ+ZQbCLmM2npCbCrpye4Sxk/DMujHKHC7SCO8G4+IQekREBERAREQEREBERAREQEREBeJZQ1pc4hrWgkkkAAAXJJPIAdV7VJ73NpZ6+ujwShPvOAmINg55GfK4j/Vsb2nePTs6hu7Ub+hxfZ8KgNVITYSEPLCe6OJnak87jl1Gq5keHbV1vadL7K12oBdFBYfZjBkH3tVJ6enotnKdsUDBNVSNu550e76z3a5I7jRg7u+7lFcS27rZySZ3MH0Y/kmjwu3tH1JWjHw9rxr2U3zVpybLd2m0Y1/S4v3e0VRH4x2Xs4XtXTe5PHUgdM0D7+szWu+BUe/S8978eW/fxJL/AJrdpdr62M9mql+84yD4PuFbPCT2lVHFR6Oo3fPiVEbYphbmtvbOwSQjzBdmY8+TgtD+UzG8YkczCqfgxtNi4BjnC/055ewD1s0A+asDYTaGrq2SPqhF7OwEF5bkLja5HPLlA5mw/O3Ax3eRkHAw1jIYm3AeGNF9bkxx2s0E9SLnwVMYLTbbC2c1YrucZm67aCXtTYqWX6CoqXW9GtDR6LOzdltBEbw4vmt0fNU2+D2uCj9VjM8pvJPK8+L3H8L2C8QYnMw3ZNI0/Ve9v5FX+Dn1U+Kj0SJ+77aGtOWsxIRRjQhjyMw7+HC1rXfeIK127iaGM/zrFbu624MRv997is+E7yayAjM8Tt+jILn0eO1fzupG2HD8ZByD2artfpd3ibWEo8dHDwVU8PNJ83T5LIzxb4evzRg7lsHdozFDfxkpnfhYLGdw1VB8rhuJ68x78H/Uic6/wXNxvA5aSUxTNseYI1a5v0mnqPy6rXoq+SF2aGR0Z72kt+NufqrfCRMa1lX4mYnSYdaHePjWDPbHi1OZ4SbCQ5Q4/YnZ2Xm2uV3a8Qrd2V2wpcSh41LJmAtmaezJGT817OnXXUG2hKg2B7xmzNNNibGSxyDKXloII/tY7WI8QNO7qortjsXPgU7cVwh5NPcZ2XL2sa4jsv1+UhdpqdQba3s5Zb47UnSWmmSt41hfqLhbF7WxYnRsqYuzfsvYTcxyC2ZhPXmCD1BB0vZd1VpiIiAiIgIiICIiAiIg16+sbDFJK/3YmOe77LWlx/AKlNxUHElxDFqjVwzDN4uvNMR42yehKtDeNNlwiuI/2aUfrMLf71XG76PhbLVDxoZZX3+8+OH8mqVY1mIRtOkTKP4piT6iZ80h7UjiT4dzR4AWHotRfV8XbiNOTk9RbGH0TppWRM96RwaPMm1z4Dn6LXU03U4fxK0yHlDGSPtO7A/dL1DJbbWZSpXdaIdDeHiTaWCLDafRrWAyd5bfstPi4guPp3qu10to8S9oq5pb3D5Db7A7Lf3QFzV5irtro9yW3WERFYrF7ilLXBzSWuabggkEEciCORXhEFnYNiceM0xpaqzamMXZJYXNtM4HfyDm9RqPq11iOHvglfFKMr4zYj8iO8EWIPcQvlBXPglZLGcr43BzT4joe8EaEdxKnm31Iyso4cShFjYNkHUAm2vi192/e8Fnj9u2naf4lfP7lde8eyu1Y27HEfaI56CbtxGMloOtmO7EjPI5hp4lVypxujZ/PZD3QO/GSNSzxE451eYZmLw1P9HrPDLiNI834T2adA5rpY3m3jlb8FdCqHcuzNieNSjkaiw+9NUO/IBW8uQ6YiIgIiICIiAiIgIiII/vBpjJhVc0czTSkeYjc634KtthpOJspK0c45H39Jo5P4SrlqIA9jmOF2vBaR3gix/BUxuWgcaPFcNf70b3C31nsfEfg6EfFSpOlolG0a1mEVREXbcgVk7qKdxgrHMtndla2+guGPI183BVsrG3b1Dm0FcWGzmguaeodwTY/Fqo4j4PwuwfG8x7vaSlaHYhVgEj3GkMHpcF7/QBe4sIwSciKKZ7HuNmnNK256AGVuUnwVeTTue4ve4uc7UucSXHzJ1Kl8u8YvofZX0zHO4fDz37AFsoeI7aOA7ja+vgo2x39Zn+Eq3p6R7uLtTs0+hn4bzma4ZmPtYObe3LoR1Hl3rjKxdtH+0YRR1J1c3KHHrdzC1/77Aq6VuK02rz6q8lYrbkLtbKbMvrp+G05WtGZ77XytvbQdXE8h59y4qsTdiT7LXZP6TKLd/9HJl/eumW01pMwY6xa2ktxuE4VDma2nmqzHcPexkswBHMFzbMuO4LoUlXRz4XWNpIyyJrJbtcCO3ws1xcnuB06qvcM23qoKb2eKQBmuU5QXsDrk5HdNSTre19FJcC+S2fqn/1jnj9Yxw/4rNfHMdZ7x3aKXiekdp7K9Vg7rrQw1lW/wB2Jg18GNdI/wDDKq+U12kqPYNl3dJK3sjx4x1H7BpVnE20pp6q+HrrfX0bv+j5QkYdNUPHaqahzr97Whrf4+IrSXC2FwT2PDqWnIs6OJucf2ju3J++5y7q5boiIiAiIgIiICIiAiIgKn8BHsW11VDqGV8Re3xcQ2Yn9ZkwVwKo987PZK7DMUaDaGURykfQDuIG+rTOEEZ2loOBWTxWsGyOt9knM390hcxTjexh+Wqjmb7s8Y16FzNCf1SxQddrHbdSJcnJXbaYFYW7vSgxB3TKfwhef71XqsTZLs4HXObzJlB8uDGPyJUM/wAOn0Tw/F+VdhF9KK5SsP3tmtfmP0/5r/6VXasXGh7Ps/BE7R0zmm3WznOn/KwVdKnD/wBT85XZe30gUz3WYqIqwxOPZqGZfDO3tN/DOPUKGLJT1Do3tew2cxwc09zgbg/EKy9d1ZqrpbbaJdHafCDS1csNtGuuzxY7tN/A28wVLqI59nJQPmPN/Sdj/wAism29M2voYcRhHaY20oHMNvZwP2H39HErxsl2sDr2nkOKR+xYfzCzWtupEz1iYaIrtvMR0mJQnA8LNTURQD/WOAPg3m4+jQT6KX7ZxjEMeoMMYPkaIe0Tge6LZS1jh3ZWsb/x173dUjKaCoxKo0jiY4NP1WjNI4d50DR43C2dzGGvlbVYtUD5XEJXFnXLC1xsGk6gF2nlG1Z+Kvutp6LuHppXX1WYiIsrSIiICIiAiIgIiICIiAolvV2f9swmpjAu9jeKzqc8XbsPEtDm/eUtQoKhpqr9I7NwTDWSjs1/U/J/Juv5xljyoSppsFEMPxivweUfIVQMtODexaWklg77xEgn+wKjGNYW6mqJIH843EX7282u9WkH1XQ4S+sTVh4mvOLNFT7dfXMeKiikOlQ0lvj2S14HjlsfulQFbuCwTPqI201+LmBZbQgjXNfoBzN9LXWrJXdWYZ8dttokxfCn00z4ZRZzDa/Rw6OHgRqtjZjB/a6uKH5rnXf4Mbq78BbzIVl7W1GHHgU2KVEUdQ9l2vB4ZFrBzg43DGF17B5sbHuNsuxmx8NK+SeGoFRnZlaRls0E3PaaSDezeg5LL4qNk+rR4ed3yQ7ejjAlqmwM9ymbbTlndYu+ADR6FQtSjazYyqp81RNlla9xL3sJNnOdftAgEAk8+XJRdacW3ZEVUZNd06iIisVpxuxxsNlfRy2MVSDYHlny2I8nN082jvUml2cNJh76ON2aSrmcxh+q883fZgYSfEFVVh1LJJKxkIJkc4ZMuhzDW4PS1r36Wur4po5hA18rI5KqONwGU2a5xA0Dy3shxa2+mnisPEeS2sd+30bMHmjSVb7xBxn0ez1EbcTK6ocNckLO12vE2MhGmrWfSVqUFCyCJkMTcrImNY0dzWgAD4BUrs1huPUdZU1bsMjqJ6o9qR00QytvfIwiTRmjdO5jR0UudUbSTMOWLDqXwc6SR/oW5mLBM6tvRYiKsN128Ctqaypw/EWN49O1zszQG+49rHNcG9k6vaQRbS/PRWegIiICIiAiIgIiICIiAiIgrHfVgMgZBitKPl8PeHOsOcObNrbmGu1I+i96xbTQMxWhhxSkFzktKwauAHvNPe6N1/MG/crQliD2lrgHNcCCCLggixBB5ghUhX0tZsvVvmpo3VGGzuu5lz8megLtcjhyDzo4WB1Gk6Xmlt0IXrF40lH4YXPc1rAXOcQGgakk8gB1VnUVF+h6YZIvacQqgWxxN1JIAJbf5sTNC9+g5a+6o/BvmwwO4lHh0z6uTRrGxxtcXnpna5x1+q0k9yjzdtcQwzGTWYvTvtPFw8rdWxxOLZA2A3yktI1bfU5rm+qvzcRvjSOirFg2TrLP/IdiVfO6pxGpiidKczzczSDwDW2YABoAHWAAUmrsTpsJohh+GODnm/FmBBdc+84vboZDyFvdA6WC2qvGMGxP5Q4m6O/zHzcJoPdw6gWH3dFqObs/RfKS1rKjLyYJGz3Pdw4Br97RQx/p1525/JK/6k8qutsDDNLh1SKjM6F7XCPMSSRkcH5b/Nva3iHKrQdFa2xu8RuKsruDDwoaZjWx3tndmZLcuaNGjsNAaL9degqlvILXw9t02llz12xWBERa2ZON0kANbI4i+SE28CXsH5XXvEdlMVNXJOwOzOe7K9szG2YSbNF3AhtrC1uiz7qCI21k55Rxs+AEjz/CFHdj/wD9HiFI2pp8RjDHOcAJQ3PdpsTfgO0vfr0XPy5ZpknRux44vjjVNMPwfGn2ElW2JvUnhyP9A1mv6wWvtPvGpcGidH7Q+urD80vzZXf2mXsxNH0R2jp5jhT7r8dquzV4uAw8wx8zgR4xtbG0qQbIbjqGie2WUuqpW6gyANja4cnNiF9ftF3hZZrZJt/TRWkVYtzmy07BPidaP5zXnNYixbETmuR83M4g5egazyVloirTEREBERAREQEREBERAREQF8c0EWOoK+og0aLA6eFxfDTwxOdzcyNjHHzLQCVs1FMyRpZI1r2u5tcA5p8wdCsqIIpiG6vCpjd9DCP92HQ/9otTCd1uF0zw+KijzDUF5fNY944rnWPiFK0QUzuYZ8tjjO6QfxVYUPbyHkptukAbi+NwnrM4+gnnH/mFCy22ndot/B9/sxcV2fERFuY05wGTg4BiU3IuZK0Hx4IY3956lG5uk4eCUgI95r3/AK8sjh+BChm1Uog2TI5Gpe0ed58/8EatDZCh4OH0kRFjHTxNPmI2g/jdcfNOt5dXFGlIddERVLBERAREQEREBERAREQEREBERAREQEREBERBS+DVTaLbCqido2tbZp5DO9kcwPq5r2+ZXL2vwd1NWSxkWaXF7D0LHkkW8tR5tKlO+fYKap4WIUIcamltdrffcxrs7XR25vY65tzIOmoAPJwnelh2Jwthxdvs9RHpxAHBhPIlrmgmO9tWuGXxPS/Bl/Ttz6Kc2PfHJE1t4ZhklRK2GJuZ7zYdwHVx7mjmSpY+i2fiGd+JB7foiVjz+rEzMtSXetTRXpcAoXzzP0D8jrfaLdZH2+tlAWq/FViPKzV4a2vN63qMbPUYXgUBzWex0tubWBuRpNuvD4rz4WPVXMAq63Z7upaaSTEMRfxa6ove5DuEHcxcaF5sBpoALDS6sZc7q3iIiAiIgIiICIiAiIgIiICIiAiIgIiICIiAiIgKO49u9w+tdnqaSN7zzeM0ch83xkE+pUiRBCKfcvhDDcUYcR9KSd4/VL7H1Urw3B4KZuSnhjhb9GNjYwfEhoFytxEBERAREQEREBERAREQEREBERBzqvaOlieWS1MEbxa7XyxscLi4u1zrjRYRtdQnQVtN+2i/9lDsPwmGo2ixETwxzBsFOQJGNkAJY0XAcDYqWTbD4e5paaGlsR0hiB9CG3CDtseCAQbg6gjUEd4K+qAbsQYKjEqBri6CjnbwQSXZGytc4xgnoC0epPepDPt7hzH8N9dTNcDYgys0PcTewPmg7yLxBO17Q5jg5rhcOaQ5pHeCNCFxa3bvD4XmOWtp2PBsWmRlwe5wB0Pmg7qLShxmB8JnZPE6EAkyB7DGAOZL72FvNRfY3bdlRNWRzVULrVjo6ZueJpdFlZlyAWMguTrrfvQTVFyMW2uo6V2SoqoYnfRe9rXW78t72Wem2gppGMkjqIXMkeGMcJGFrpDyjab6v+rzQdBFoVeP00QkMtRCwRZRJmkY3IXC7Q+57JI1APPovlJtBTSwGojnjdCL3kDm8MWNjd50Fig6CxzztYxz3kNawFzieQAFyT6LkUW21BM8RxVtO95Ng1srCSe5ovr6LNtXSPloqiOMEudG6wHMm18o87W9V7Eazo8mdIcKl2rray7qGkYIrkCSd5bmsbaMbr+fx0XupxnFIAXy0kEzG6u4L3h4HfZ1yfQFedgdpqZ1HFCZGRyRNyOY4hhJBOrb+9fnp3qYAq68xW2m1VWN0a7nPwDHoqyETRE2JsQfea4c2ut5j0IXGxDbYmZ1PQwGqlb75BDYmHl2n9dfIeN9Fzcbw/8ARVFWSQyOvUvGQWDeGXlwOW3cwmx+qFI9ksDbSUkcYADi0OkPUvIBN/LkPABJilfN1jsRNp8v5c32rGLZuDRn6uaTN5XvZZMI21zTimq4XUs590OOZj/sP8enQ8gSdFJ1HNvcEbUUcht8pA0yRu+cC0ZiAfEC3nY9AvK2radJh7MWrGsSz7QbRmmnpYhGH+1SZCS62XtMFwLG/v8AhyXcVZ12KmpGCzO1c6azj3ubJExx9S2/qrMXmSm2I+/u9pbdM/b2ERFUsEREBERBVns9W/aHEBRTQxOENPmMsbpQW5G2DQ1wsbqQvwjGnCxxCkZf5zaZxcPEB0lr+aYNg0zMcrqh0ZEMsMDWP0s5zWtDgBe+nkpkgrHaDZwUNJBRRTSOfilaxlVUE2lkD8zpTce7cNsB3E87kme0WztNDCIY6eJsYFsmRtiPG47R8Tclc/bfZ19ZTt4Dgyop5WTwOd7vFjJsHfVIJHqtCLbqdrcs2FVwmGhbGyOWIu+rMHhuXxNkHKoMPdTV+IYbSHhx1FH7RA0EhsEzy6F2T6LS6zrDlbRYtlNoYcOpIqaqw+ppXRNDZHindNE940dJxog7NmOuveulhezlZM6srZyKWqqouDA1pDzTRtBLMzhcOcXkOda409Bkwva+qhhZFW4fWGZjQ174WMqI5CBbiNexwtm52IFroPOyFLQTVFXPRTxyRVDWCamDA1jXi44jonAEFwve7QDrzXF2fiip48bqGwxF9JVVD4jkYSwsga5obp2QD0C7OAYdNPismIvpnUkfswga2TIJpncQPMsjGE5QAA0Am+gWthVFNT1VfTT0cssGIVDniaMxmIRyxhjhLdwc2wB6H8rh0d3WzEMVDDM5jZJ6mNs00zwHyPfK0PN3nWwzWt4d5K4232z0UNZhtRC0RGTEIGytb2WSOBcWSOaNC9ozjNzs8g8gtzAv0lh8TaUUra+CLswzRzRRScIHstlZKQLgaXabWAXI2tbWS1WGT1TGU7BXwMip2vEr7klzpZZAA24DAA1t7BzrlBt4Ns9FU49ick7RI2A0xZG4BzOI+nA4hadC5rWkC/LOVh2lngOMR0s8L3UtLAJxBDBJMx9RI8tD5YoWG7WtGlxa/mpLs5hUseJ4nM9hbHO6mMbtLPyQFrrWN9DprZY9pMJqIq2PEaOMTObEYZ4MwY6WHNna6NztOI119DzBtdBq4xjGH1UBgno6pzCLAew1YLe4sPC7JHQhZdhccdHhjXV7nx8B7ouJM18T3sa60T3NeAblpaLnqD1Xuo22qHsLKXDKwzEWbxmNgha7vklL7Fo7m3JWcbKzPws0lROZp3Nu6V1yOLmzi3XIDZvLkF7XTXm8nXTk3a/ZSiq/lJIWOLxfO27HOBFwS5hBPquQ7dwI9aOrqKc9BmzM9WixPqStXA9tPY4202IxyQviAYJMpdG9rdAbtvc2sLi4Nr+C6c+8uhA7EjpXdGMZIXE9wzAD8Vo0y15R0/MKdcc856/iUM2gxeomo6mlqbOmopY3Fw0zsJdHcgADm5pvYaOGmhVq0FSJIo5G6texrh5EAhQ/ZbZ587quprIiz23siI+8I/HqDbLbkezfqsOH11RhF4KiN89KCeHMwZiwE3yvb0H5a2uNB7kiLeWvWP8ASjSZr5p6T/oT1c7aOpEdJO93JsT/AI5SAPU2HquSd5WH2v7R6ZJc3lbKortNtX7aYmPZNT0L5AHylhvJbUDTQD49/SyhTDaZ5wnfLXTlLWo6cshwW/zqh7vR08ZH4WPqraUA25lZE/DZI2l0UMmYcMZxw2mEjLbnoNF0f5TKb+qqf2R/xU8kWyRExHr7o0mtJmJn09kuRRE7zKb+qqf2R/xUsjfcA94v8VntS1esLotFuj0iIopCIiAiIgJZEQEREBfHNBBBFwdD5L6iCFYZsxX4ewwUM9NJThzjHHUMlD4g5xdkEkR7bQSeYutqj2VqJqqKrxCeOR1PmMMMLHMhje4ZTI4vJdI+2gvYDopWiAiIgWREQfC2/NeWQtbyaB5ABe0QEREGP2Zl75W377C/xXmso2TMdHK0PY8WLTqCP89VmRNRho6NkMbY42hjGCzWjkB/nqsyIgIiICIiAiIgIiICIiAiIgIiICIiAiIgIiICIiAiIgIiICIiAiIgIiIP/9k="/>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2" name="AutoShape 8" descr="https://encrypted-tbn2.gstatic.com/images?q=tbn:ANd9GcSYuGtqY3luHbiT80MIUCnEK6Hqv4ubuhlJ2-dcwK8Tzt_anae8"/>
          <p:cNvSpPr>
            <a:spLocks noChangeAspect="1" noChangeArrowheads="1"/>
          </p:cNvSpPr>
          <p:nvPr/>
        </p:nvSpPr>
        <p:spPr bwMode="auto">
          <a:xfrm>
            <a:off x="63500" y="-136525"/>
            <a:ext cx="304800"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buClr>
                <a:srgbClr val="000000"/>
              </a:buClr>
              <a:buSzPct val="100000"/>
              <a:buFont typeface="Times New Roman" panose="02020603050405020304" pitchFamily="18" charset="0"/>
              <a:buNone/>
            </a:pPr>
            <a:endParaRPr lang="en-US" altLang="en-US"/>
          </a:p>
        </p:txBody>
      </p:sp>
      <p:sp>
        <p:nvSpPr>
          <p:cNvPr id="7175" name="Rectangle 3"/>
          <p:cNvSpPr>
            <a:spLocks noChangeArrowheads="1"/>
          </p:cNvSpPr>
          <p:nvPr/>
        </p:nvSpPr>
        <p:spPr bwMode="auto">
          <a:xfrm>
            <a:off x="785786" y="1350644"/>
            <a:ext cx="7643866" cy="45157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82936" tIns="41469" rIns="82936" bIns="41469" anchor="ctr">
            <a:spAutoFit/>
          </a:bodyPr>
          <a:lstStyle>
            <a:lvl1pPr marL="241300" indent="-241300">
              <a:defRPr sz="2400">
                <a:solidFill>
                  <a:schemeClr val="bg1"/>
                </a:solidFill>
                <a:latin typeface="Calibri" panose="020F0502020204030204" pitchFamily="34" charset="0"/>
                <a:cs typeface="Arial" panose="020B0604020202020204" pitchFamily="34" charset="0"/>
              </a:defRPr>
            </a:lvl1pPr>
            <a:lvl2pPr>
              <a:defRPr sz="2400">
                <a:solidFill>
                  <a:schemeClr val="bg1"/>
                </a:solidFill>
                <a:latin typeface="Calibri" panose="020F0502020204030204" pitchFamily="34" charset="0"/>
                <a:cs typeface="Arial" panose="020B0604020202020204" pitchFamily="34" charset="0"/>
              </a:defRPr>
            </a:lvl2pPr>
            <a:lvl3pPr>
              <a:defRPr sz="2400">
                <a:solidFill>
                  <a:schemeClr val="bg1"/>
                </a:solidFill>
                <a:latin typeface="Calibri" panose="020F0502020204030204" pitchFamily="34" charset="0"/>
                <a:cs typeface="Arial" panose="020B0604020202020204" pitchFamily="34" charset="0"/>
              </a:defRPr>
            </a:lvl3pPr>
            <a:lvl4pPr>
              <a:defRPr sz="2400">
                <a:solidFill>
                  <a:schemeClr val="bg1"/>
                </a:solidFill>
                <a:latin typeface="Calibri" panose="020F0502020204030204" pitchFamily="34" charset="0"/>
                <a:cs typeface="Arial" panose="020B0604020202020204" pitchFamily="34" charset="0"/>
              </a:defRPr>
            </a:lvl4pPr>
            <a:lvl5pPr>
              <a:defRPr sz="2400">
                <a:solidFill>
                  <a:schemeClr val="bg1"/>
                </a:solidFill>
                <a:latin typeface="Calibri" panose="020F0502020204030204" pitchFamily="34" charset="0"/>
                <a:cs typeface="Arial" panose="020B0604020202020204" pitchFamily="34" charset="0"/>
              </a:defRPr>
            </a:lvl5pPr>
            <a:lvl6pPr marL="25146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6pPr>
            <a:lvl7pPr marL="29718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7pPr>
            <a:lvl8pPr marL="34290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8pPr>
            <a:lvl9pPr marL="3886200" indent="-228600" defTabSz="449263" eaLnBrk="0" fontAlgn="base" hangingPunct="0">
              <a:spcBef>
                <a:spcPct val="0"/>
              </a:spcBef>
              <a:spcAft>
                <a:spcPct val="0"/>
              </a:spcAft>
              <a:defRPr sz="2400">
                <a:solidFill>
                  <a:schemeClr val="bg1"/>
                </a:solidFill>
                <a:latin typeface="Calibri" panose="020F0502020204030204" pitchFamily="34" charset="0"/>
                <a:cs typeface="Arial" panose="020B0604020202020204" pitchFamily="34" charset="0"/>
              </a:defRPr>
            </a:lvl9pPr>
          </a:lstStyle>
          <a:p>
            <a:pPr marL="457200" indent="-457200" algn="just" eaLnBrk="0" hangingPunct="0">
              <a:spcBef>
                <a:spcPts val="0"/>
              </a:spcBef>
              <a:spcAft>
                <a:spcPts val="0"/>
              </a:spcAft>
              <a:buFont typeface="Arial" panose="020B0604020202020204" pitchFamily="34" charset="0"/>
              <a:buChar char="•"/>
            </a:pPr>
            <a:r>
              <a:rPr lang="en-US" altLang="en-US" dirty="0">
                <a:solidFill>
                  <a:schemeClr val="tx1"/>
                </a:solidFill>
                <a:latin typeface="+mj-lt"/>
                <a:ea typeface="Times New Roman"/>
                <a:cs typeface="+mn-cs"/>
              </a:rPr>
              <a:t>Detailed requirements formulated and state-of-the-art in the area of </a:t>
            </a:r>
            <a:r>
              <a:rPr lang="en-US" altLang="en-US" dirty="0" err="1">
                <a:solidFill>
                  <a:schemeClr val="tx1"/>
                </a:solidFill>
                <a:latin typeface="+mj-lt"/>
                <a:ea typeface="Times New Roman"/>
                <a:cs typeface="+mn-cs"/>
              </a:rPr>
              <a:t>valvular</a:t>
            </a:r>
            <a:r>
              <a:rPr lang="en-US" altLang="en-US" dirty="0">
                <a:solidFill>
                  <a:schemeClr val="tx1"/>
                </a:solidFill>
                <a:latin typeface="+mj-lt"/>
                <a:ea typeface="Times New Roman"/>
                <a:cs typeface="+mn-cs"/>
              </a:rPr>
              <a:t> diseases analyzed</a:t>
            </a:r>
          </a:p>
          <a:p>
            <a:pPr marL="457200" indent="-457200" algn="just" eaLnBrk="0" hangingPunct="0">
              <a:spcBef>
                <a:spcPts val="0"/>
              </a:spcBef>
              <a:spcAft>
                <a:spcPts val="0"/>
              </a:spcAft>
              <a:buFont typeface="Arial" panose="020B0604020202020204" pitchFamily="34" charset="0"/>
              <a:buChar char="•"/>
            </a:pPr>
            <a:r>
              <a:rPr lang="en-US" altLang="en-US" dirty="0">
                <a:solidFill>
                  <a:schemeClr val="tx1"/>
                </a:solidFill>
                <a:latin typeface="+mj-lt"/>
                <a:ea typeface="Times New Roman"/>
                <a:cs typeface="+mn-cs"/>
              </a:rPr>
              <a:t>Detailed design recommendations </a:t>
            </a:r>
            <a:r>
              <a:rPr lang="en-US" altLang="en-US" dirty="0" smtClean="0">
                <a:solidFill>
                  <a:schemeClr val="tx1"/>
                </a:solidFill>
                <a:latin typeface="+mj-lt"/>
                <a:ea typeface="Times New Roman"/>
                <a:cs typeface="+mn-cs"/>
              </a:rPr>
              <a:t>related </a:t>
            </a:r>
            <a:r>
              <a:rPr lang="en-US" altLang="en-US" dirty="0">
                <a:solidFill>
                  <a:schemeClr val="tx1"/>
                </a:solidFill>
                <a:latin typeface="+mj-lt"/>
                <a:ea typeface="Times New Roman"/>
                <a:cs typeface="+mn-cs"/>
              </a:rPr>
              <a:t>to model-based research environments established</a:t>
            </a:r>
          </a:p>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Prototype </a:t>
            </a:r>
            <a:r>
              <a:rPr lang="en-US" altLang="en-US" dirty="0">
                <a:solidFill>
                  <a:schemeClr val="tx1"/>
                </a:solidFill>
                <a:latin typeface="+mj-lt"/>
                <a:ea typeface="Times New Roman"/>
                <a:cs typeface="+mn-cs"/>
              </a:rPr>
              <a:t>of the Model Execution </a:t>
            </a:r>
            <a:r>
              <a:rPr lang="en-US" altLang="en-US" dirty="0" smtClean="0">
                <a:solidFill>
                  <a:schemeClr val="tx1"/>
                </a:solidFill>
                <a:latin typeface="+mj-lt"/>
                <a:ea typeface="Times New Roman"/>
                <a:cs typeface="+mn-cs"/>
              </a:rPr>
              <a:t>Environment with </a:t>
            </a:r>
            <a:r>
              <a:rPr lang="en-US" altLang="en-US" dirty="0">
                <a:solidFill>
                  <a:schemeClr val="tx1"/>
                </a:solidFill>
                <a:latin typeface="+mj-lt"/>
                <a:ea typeface="Times New Roman"/>
                <a:cs typeface="+mn-cs"/>
              </a:rPr>
              <a:t>supporting File Store and Integrated Security components facilitating simulations with the aim to develop decision support systems for heart </a:t>
            </a:r>
            <a:r>
              <a:rPr lang="en-US" altLang="en-US" dirty="0" smtClean="0">
                <a:solidFill>
                  <a:schemeClr val="tx1"/>
                </a:solidFill>
                <a:latin typeface="+mj-lt"/>
                <a:ea typeface="Times New Roman"/>
                <a:cs typeface="+mn-cs"/>
              </a:rPr>
              <a:t>diseases</a:t>
            </a:r>
          </a:p>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Users’ feedback is being gathered and resulting modifications are being implemented</a:t>
            </a:r>
          </a:p>
          <a:p>
            <a:pPr marL="457200" indent="-457200" algn="just" eaLnBrk="0" hangingPunct="0">
              <a:spcBef>
                <a:spcPts val="0"/>
              </a:spcBef>
              <a:spcAft>
                <a:spcPts val="0"/>
              </a:spcAft>
              <a:buFont typeface="Arial" panose="020B0604020202020204" pitchFamily="34" charset="0"/>
              <a:buChar char="•"/>
            </a:pPr>
            <a:r>
              <a:rPr lang="en-US" altLang="en-US" dirty="0" smtClean="0">
                <a:solidFill>
                  <a:schemeClr val="tx1"/>
                </a:solidFill>
                <a:latin typeface="+mj-lt"/>
                <a:ea typeface="Times New Roman"/>
                <a:cs typeface="+mn-cs"/>
              </a:rPr>
              <a:t>A set of 5 uses case ready for demonstration  </a:t>
            </a:r>
            <a:endParaRPr lang="en-US" altLang="en-US" dirty="0">
              <a:solidFill>
                <a:schemeClr val="tx1"/>
              </a:solidFill>
              <a:latin typeface="+mj-lt"/>
              <a:ea typeface="Times New Roman"/>
              <a:cs typeface="+mn-cs"/>
            </a:endParaRPr>
          </a:p>
          <a:p>
            <a:pPr marL="457200" indent="-457200" algn="just" eaLnBrk="0" hangingPunct="0">
              <a:spcBef>
                <a:spcPts val="0"/>
              </a:spcBef>
              <a:spcAft>
                <a:spcPts val="0"/>
              </a:spcAft>
              <a:buFont typeface="Arial" panose="020B0604020202020204" pitchFamily="34" charset="0"/>
              <a:buChar char="•"/>
            </a:pPr>
            <a:endParaRPr lang="pl-PL" altLang="en-US" dirty="0">
              <a:solidFill>
                <a:schemeClr val="tx1"/>
              </a:solidFill>
              <a:latin typeface="+mj-lt"/>
              <a:ea typeface="Times New Roman"/>
              <a:cs typeface="+mn-cs"/>
            </a:endParaRPr>
          </a:p>
        </p:txBody>
      </p:sp>
      <p:sp>
        <p:nvSpPr>
          <p:cNvPr id="9" name="Tytuł 1"/>
          <p:cNvSpPr txBox="1">
            <a:spLocks/>
          </p:cNvSpPr>
          <p:nvPr/>
        </p:nvSpPr>
        <p:spPr>
          <a:xfrm>
            <a:off x="1439863" y="0"/>
            <a:ext cx="6515100" cy="1143000"/>
          </a:xfrm>
          <a:prstGeom prst="rect">
            <a:avLst/>
          </a:prstGeom>
        </p:spPr>
        <p:txBody>
          <a:bodyPr anchor="ct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3200" dirty="0"/>
              <a:t>Summary</a:t>
            </a:r>
            <a:endParaRPr lang="en-US" sz="3200" dirty="0"/>
          </a:p>
        </p:txBody>
      </p:sp>
    </p:spTree>
    <p:extLst>
      <p:ext uri="{BB962C8B-B14F-4D97-AF65-F5344CB8AC3E}">
        <p14:creationId xmlns:p14="http://schemas.microsoft.com/office/powerpoint/2010/main" xmlns="" val="2955108292"/>
      </p:ext>
    </p:extLst>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683568" y="1269340"/>
            <a:ext cx="7572428" cy="489364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285750" lvl="1" indent="-285750">
              <a:buFont typeface="Arial" panose="020B0604020202020204" pitchFamily="34" charset="0"/>
              <a:buChar char="•"/>
            </a:pPr>
            <a:r>
              <a:rPr lang="en-US" sz="2400" b="1" dirty="0" err="1" smtClean="0"/>
              <a:t>EurValve</a:t>
            </a:r>
            <a:r>
              <a:rPr lang="en-US" sz="2400" b="1" dirty="0" smtClean="0"/>
              <a:t> P</a:t>
            </a:r>
            <a:r>
              <a:rPr lang="pl-PL" sz="2400" b="1" dirty="0" err="1" smtClean="0"/>
              <a:t>roject</a:t>
            </a:r>
            <a:r>
              <a:rPr lang="pl-PL" sz="2400" b="1" dirty="0" smtClean="0"/>
              <a:t> </a:t>
            </a:r>
            <a:r>
              <a:rPr lang="pl-PL" sz="2400" b="1" dirty="0" err="1" smtClean="0"/>
              <a:t>Website</a:t>
            </a:r>
            <a:r>
              <a:rPr lang="pl-PL" sz="2400" b="1" dirty="0" smtClean="0"/>
              <a:t> </a:t>
            </a:r>
            <a:r>
              <a:rPr lang="pl-PL" sz="2400" b="1" dirty="0" err="1" smtClean="0"/>
              <a:t>at</a:t>
            </a:r>
            <a:r>
              <a:rPr lang="en-US" sz="2400" b="1" dirty="0" smtClean="0"/>
              <a:t> </a:t>
            </a:r>
            <a:r>
              <a:rPr lang="en-US" sz="2400" b="1" dirty="0" err="1" smtClean="0"/>
              <a:t>Cyfronet</a:t>
            </a:r>
            <a:r>
              <a:rPr lang="pl-PL" sz="2400" b="1" dirty="0" smtClean="0"/>
              <a:t> </a:t>
            </a:r>
            <a:r>
              <a:rPr lang="en-US" sz="2400" b="1" dirty="0" smtClean="0"/>
              <a:t>AGH</a:t>
            </a:r>
            <a:endParaRPr lang="pl-PL" sz="2400" b="1" dirty="0" smtClean="0"/>
          </a:p>
          <a:p>
            <a:pPr marL="742950" lvl="2" indent="-285750">
              <a:buFont typeface="Arial" panose="020B0604020202020204" pitchFamily="34" charset="0"/>
              <a:buChar char="•"/>
            </a:pPr>
            <a:r>
              <a:rPr lang="en-US" sz="2400" dirty="0" smtClean="0"/>
              <a:t>URL: </a:t>
            </a:r>
            <a:r>
              <a:rPr lang="en-US" sz="2400" dirty="0" smtClean="0">
                <a:hlinkClick r:id="rId2"/>
              </a:rPr>
              <a:t>http://dice.cyfronet.pl/projects/details/EurValve</a:t>
            </a:r>
            <a:r>
              <a:rPr lang="pl-PL" sz="2400" dirty="0" smtClean="0"/>
              <a:t> </a:t>
            </a:r>
          </a:p>
          <a:p>
            <a:pPr marL="285750" lvl="1" indent="-285750">
              <a:buFont typeface="Arial" panose="020B0604020202020204" pitchFamily="34" charset="0"/>
              <a:buChar char="•"/>
            </a:pPr>
            <a:endParaRPr lang="pl-PL" sz="2400" b="1" dirty="0" smtClean="0">
              <a:latin typeface="+mj-lt"/>
            </a:endParaRPr>
          </a:p>
          <a:p>
            <a:pPr marL="285750" lvl="1" indent="-285750">
              <a:buFont typeface="Arial" panose="020B0604020202020204" pitchFamily="34" charset="0"/>
              <a:buChar char="•"/>
            </a:pPr>
            <a:r>
              <a:rPr lang="en-US" sz="2400" b="1" dirty="0" err="1" smtClean="0">
                <a:latin typeface="+mj-lt"/>
              </a:rPr>
              <a:t>EurValve</a:t>
            </a:r>
            <a:r>
              <a:rPr lang="en-US" sz="2400" b="1" dirty="0" smtClean="0">
                <a:latin typeface="+mj-lt"/>
              </a:rPr>
              <a:t> </a:t>
            </a:r>
            <a:r>
              <a:rPr lang="en-US" sz="2400" b="1" dirty="0">
                <a:latin typeface="+mj-lt"/>
              </a:rPr>
              <a:t>Portal</a:t>
            </a:r>
            <a:endParaRPr lang="pl-PL" sz="2400" b="1" dirty="0">
              <a:latin typeface="+mj-lt"/>
            </a:endParaRPr>
          </a:p>
          <a:p>
            <a:pPr marL="742950" lvl="2" indent="-285750">
              <a:buFont typeface="Arial" panose="020B0604020202020204" pitchFamily="34" charset="0"/>
              <a:buChar char="•"/>
            </a:pPr>
            <a:r>
              <a:rPr lang="en-US" sz="2400" dirty="0">
                <a:latin typeface="+mj-lt"/>
              </a:rPr>
              <a:t>URL: </a:t>
            </a:r>
            <a:r>
              <a:rPr lang="en-US" sz="2400" dirty="0">
                <a:latin typeface="+mj-lt"/>
                <a:hlinkClick r:id="rId3"/>
              </a:rPr>
              <a:t>https://valve.cyfronet.pl</a:t>
            </a:r>
            <a:endParaRPr lang="pl-PL" sz="2400" dirty="0">
              <a:latin typeface="+mj-lt"/>
            </a:endParaRPr>
          </a:p>
          <a:p>
            <a:pPr marL="742950" lvl="2" indent="-285750">
              <a:buFont typeface="Arial" panose="020B0604020202020204" pitchFamily="34" charset="0"/>
              <a:buChar char="•"/>
            </a:pPr>
            <a:r>
              <a:rPr lang="en-US" sz="2400" dirty="0">
                <a:latin typeface="+mj-lt"/>
              </a:rPr>
              <a:t>Registration at: </a:t>
            </a:r>
            <a:r>
              <a:rPr lang="en-US" sz="2400" dirty="0">
                <a:latin typeface="+mj-lt"/>
                <a:hlinkClick r:id="rId4"/>
              </a:rPr>
              <a:t>https://</a:t>
            </a:r>
            <a:r>
              <a:rPr lang="en-US" sz="2400" dirty="0" smtClean="0">
                <a:latin typeface="+mj-lt"/>
                <a:hlinkClick r:id="rId4"/>
              </a:rPr>
              <a:t>valve.cyfronet.pl/users/sign_up</a:t>
            </a:r>
            <a:endParaRPr lang="en-US" sz="2400" dirty="0" smtClean="0">
              <a:latin typeface="+mj-lt"/>
            </a:endParaRPr>
          </a:p>
          <a:p>
            <a:pPr marL="457200" lvl="2"/>
            <a:endParaRPr lang="pl-PL" sz="2400" dirty="0">
              <a:latin typeface="+mj-lt"/>
            </a:endParaRPr>
          </a:p>
          <a:p>
            <a:pPr marL="285750" lvl="1" indent="-285750">
              <a:buFont typeface="Arial" panose="020B0604020202020204" pitchFamily="34" charset="0"/>
              <a:buChar char="•"/>
            </a:pPr>
            <a:r>
              <a:rPr lang="en-US" sz="2400" b="1" dirty="0" err="1">
                <a:latin typeface="+mj-lt"/>
              </a:rPr>
              <a:t>EurValve</a:t>
            </a:r>
            <a:r>
              <a:rPr lang="en-US" sz="2400" b="1" dirty="0">
                <a:latin typeface="+mj-lt"/>
              </a:rPr>
              <a:t> File Store</a:t>
            </a:r>
            <a:endParaRPr lang="pl-PL" sz="2400" b="1" dirty="0">
              <a:latin typeface="+mj-lt"/>
            </a:endParaRPr>
          </a:p>
          <a:p>
            <a:pPr marL="742950" lvl="2" indent="-285750">
              <a:buFont typeface="Arial" panose="020B0604020202020204" pitchFamily="34" charset="0"/>
              <a:buChar char="•"/>
            </a:pPr>
            <a:r>
              <a:rPr lang="en-US" sz="2400" dirty="0">
                <a:latin typeface="+mj-lt"/>
              </a:rPr>
              <a:t>URL (docs): </a:t>
            </a:r>
            <a:r>
              <a:rPr lang="en-US" sz="2400" dirty="0">
                <a:latin typeface="+mj-lt"/>
                <a:hlinkClick r:id="rId5"/>
              </a:rPr>
              <a:t>https://files.valve.cyfronet.pl</a:t>
            </a:r>
            <a:r>
              <a:rPr lang="pl-PL" sz="2400" dirty="0">
                <a:latin typeface="+mj-lt"/>
              </a:rPr>
              <a:t> </a:t>
            </a:r>
          </a:p>
          <a:p>
            <a:pPr marL="742950" lvl="2" indent="-285750">
              <a:buFont typeface="Arial" panose="020B0604020202020204" pitchFamily="34" charset="0"/>
              <a:buChar char="•"/>
            </a:pPr>
            <a:r>
              <a:rPr lang="en-US" sz="2400" dirty="0">
                <a:latin typeface="+mj-lt"/>
              </a:rPr>
              <a:t>WebDAV endpoint (portal account required): </a:t>
            </a:r>
            <a:r>
              <a:rPr lang="en-US" sz="2400" dirty="0">
                <a:latin typeface="+mj-lt"/>
                <a:hlinkClick r:id="rId6"/>
              </a:rPr>
              <a:t>https://files.valve.cyfronet.pl/webdav</a:t>
            </a:r>
            <a:r>
              <a:rPr lang="pl-PL" sz="2400" dirty="0">
                <a:latin typeface="+mj-lt"/>
              </a:rPr>
              <a:t> </a:t>
            </a:r>
            <a:endParaRPr kumimoji="0" lang="en-US" sz="2400" i="0" u="none" strike="noStrike" cap="none" normalizeH="0" baseline="0" dirty="0">
              <a:ln>
                <a:noFill/>
              </a:ln>
              <a:effectLst/>
              <a:latin typeface="+mj-lt"/>
              <a:cs typeface="Arial" pitchFamily="34" charset="0"/>
            </a:endParaRPr>
          </a:p>
        </p:txBody>
      </p:sp>
      <p:sp>
        <p:nvSpPr>
          <p:cNvPr id="4" name="Tytuł 1"/>
          <p:cNvSpPr txBox="1">
            <a:spLocks/>
          </p:cNvSpPr>
          <p:nvPr/>
        </p:nvSpPr>
        <p:spPr>
          <a:xfrm>
            <a:off x="1439863" y="0"/>
            <a:ext cx="6515100" cy="1143000"/>
          </a:xfrm>
          <a:prstGeom prst="rect">
            <a:avLst/>
          </a:prstGeom>
        </p:spPr>
        <p:txBody>
          <a:bodyPr anchor="ct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pl-PL" sz="2800" dirty="0"/>
              <a:t>MEE  services </a:t>
            </a:r>
            <a:r>
              <a:rPr lang="pl-PL" sz="2800" dirty="0" err="1"/>
              <a:t>at</a:t>
            </a:r>
            <a:r>
              <a:rPr lang="pl-PL" sz="2800" dirty="0"/>
              <a:t> </a:t>
            </a:r>
            <a:r>
              <a:rPr lang="pl-PL" sz="2800" dirty="0" err="1"/>
              <a:t>Cyfronet</a:t>
            </a:r>
            <a:r>
              <a:rPr lang="pl-PL" sz="2800" dirty="0"/>
              <a:t> (beta </a:t>
            </a:r>
            <a:r>
              <a:rPr lang="pl-PL" sz="2800" dirty="0" err="1"/>
              <a:t>versions</a:t>
            </a:r>
            <a:r>
              <a:rPr lang="pl-PL" sz="2800" dirty="0"/>
              <a:t>)</a:t>
            </a:r>
            <a:endParaRPr lang="en-US" sz="2800" dirty="0"/>
          </a:p>
        </p:txBody>
      </p:sp>
    </p:spTree>
    <p:extLst>
      <p:ext uri="{BB962C8B-B14F-4D97-AF65-F5344CB8AC3E}">
        <p14:creationId xmlns:p14="http://schemas.microsoft.com/office/powerpoint/2010/main" xmlns="" val="8646925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Title 1"/>
          <p:cNvSpPr>
            <a:spLocks noGrp="1"/>
          </p:cNvSpPr>
          <p:nvPr>
            <p:ph type="ctrTitle"/>
          </p:nvPr>
        </p:nvSpPr>
        <p:spPr>
          <a:xfrm>
            <a:off x="611560" y="1268760"/>
            <a:ext cx="8136904" cy="3803314"/>
          </a:xfrm>
        </p:spPr>
        <p:txBody>
          <a:bodyPr/>
          <a:lstStyle/>
          <a:p>
            <a:pPr eaLnBrk="1" hangingPunct="1"/>
            <a:r>
              <a:rPr lang="en-GB" altLang="en-US" sz="4800" dirty="0" err="1">
                <a:solidFill>
                  <a:srgbClr val="C00000"/>
                </a:solidFill>
              </a:rPr>
              <a:t>EurValve</a:t>
            </a:r>
            <a:r>
              <a:rPr lang="pl-PL" altLang="en-US" sz="4800" dirty="0">
                <a:solidFill>
                  <a:srgbClr val="C00000"/>
                </a:solidFill>
              </a:rPr>
              <a:t> </a:t>
            </a:r>
            <a:r>
              <a:rPr lang="en-GB" altLang="en-US" sz="4800" dirty="0"/>
              <a:t>H2020 Project 689617</a:t>
            </a:r>
            <a:r>
              <a:rPr lang="en-GB" altLang="en-US" sz="4800" dirty="0">
                <a:solidFill>
                  <a:srgbClr val="C00000"/>
                </a:solidFill>
              </a:rPr>
              <a:t/>
            </a:r>
            <a:br>
              <a:rPr lang="en-GB" altLang="en-US" sz="4800" dirty="0">
                <a:solidFill>
                  <a:srgbClr val="C00000"/>
                </a:solidFill>
              </a:rPr>
            </a:br>
            <a:r>
              <a:rPr lang="pl-PL" altLang="en-US" sz="4800" dirty="0">
                <a:solidFill>
                  <a:srgbClr val="C00000"/>
                </a:solidFill>
              </a:rPr>
              <a:t/>
            </a:r>
            <a:br>
              <a:rPr lang="pl-PL" altLang="en-US" sz="4800" dirty="0">
                <a:solidFill>
                  <a:srgbClr val="C00000"/>
                </a:solidFill>
              </a:rPr>
            </a:br>
            <a:r>
              <a:rPr lang="en-US" sz="4000" dirty="0">
                <a:hlinkClick r:id="rId2"/>
              </a:rPr>
              <a:t>http://www.eurvalve.eu</a:t>
            </a:r>
            <a:r>
              <a:rPr lang="en-US" sz="4000" dirty="0"/>
              <a:t/>
            </a:r>
            <a:br>
              <a:rPr lang="en-US" sz="4000" dirty="0"/>
            </a:br>
            <a:r>
              <a:rPr lang="en-GB" altLang="en-US" sz="4800" dirty="0"/>
              <a:t/>
            </a:r>
            <a:br>
              <a:rPr lang="en-GB" altLang="en-US" sz="4800" dirty="0"/>
            </a:br>
            <a:r>
              <a:rPr lang="en-GB" altLang="en-US" sz="1200" dirty="0"/>
              <a:t/>
            </a:r>
            <a:br>
              <a:rPr lang="en-GB" altLang="en-US" sz="1200" dirty="0"/>
            </a:br>
            <a:r>
              <a:rPr lang="en-GB" altLang="en-US" sz="4000" dirty="0">
                <a:hlinkClick r:id="rId3"/>
              </a:rPr>
              <a:t>http://dice.cyfronet.pl</a:t>
            </a:r>
            <a:r>
              <a:rPr lang="en-GB" altLang="en-US" sz="4000" dirty="0"/>
              <a:t> </a:t>
            </a:r>
          </a:p>
        </p:txBody>
      </p:sp>
      <p:pic>
        <p:nvPicPr>
          <p:cNvPr id="2" name="Obraz 1"/>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7286644" y="4158781"/>
            <a:ext cx="853545" cy="913293"/>
          </a:xfrm>
          <a:prstGeom prst="rect">
            <a:avLst/>
          </a:prstGeom>
        </p:spPr>
      </p:pic>
    </p:spTree>
    <p:extLst>
      <p:ext uri="{BB962C8B-B14F-4D97-AF65-F5344CB8AC3E}">
        <p14:creationId xmlns:p14="http://schemas.microsoft.com/office/powerpoint/2010/main" xmlns="" val="17842372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115616" y="0"/>
            <a:ext cx="7056784" cy="1143000"/>
          </a:xfrm>
        </p:spPr>
        <p:txBody>
          <a:bodyPr>
            <a:normAutofit/>
          </a:bodyPr>
          <a:lstStyle/>
          <a:p>
            <a:r>
              <a:rPr lang="en-US" sz="3200" dirty="0"/>
              <a:t>Data and action flow – </a:t>
            </a:r>
            <a:r>
              <a:rPr lang="en-US" sz="3200" dirty="0" smtClean="0"/>
              <a:t>sensitivity analysis </a:t>
            </a:r>
            <a:endParaRPr lang="en-US" sz="3200" dirty="0"/>
          </a:p>
        </p:txBody>
      </p:sp>
      <p:sp>
        <p:nvSpPr>
          <p:cNvPr id="3" name="Symbol zastępczy zawartości 2"/>
          <p:cNvSpPr>
            <a:spLocks noGrp="1"/>
          </p:cNvSpPr>
          <p:nvPr>
            <p:ph idx="1"/>
          </p:nvPr>
        </p:nvSpPr>
        <p:spPr>
          <a:xfrm>
            <a:off x="457200" y="1600200"/>
            <a:ext cx="8507288" cy="4525963"/>
          </a:xfrm>
        </p:spPr>
        <p:txBody>
          <a:bodyPr>
            <a:noAutofit/>
          </a:bodyPr>
          <a:lstStyle/>
          <a:p>
            <a:pPr marL="285750" indent="-285750"/>
            <a:r>
              <a:rPr lang="en-US" sz="2400" dirty="0" smtClean="0"/>
              <a:t>Each sensitivity analysis run </a:t>
            </a:r>
            <a:r>
              <a:rPr lang="en-US" sz="2400" dirty="0"/>
              <a:t>requires </a:t>
            </a:r>
            <a:r>
              <a:rPr lang="en-US" sz="2400" dirty="0" smtClean="0"/>
              <a:t>approx. </a:t>
            </a:r>
            <a:r>
              <a:rPr lang="en-US" sz="2400" dirty="0"/>
              <a:t>120 MB of </a:t>
            </a:r>
            <a:r>
              <a:rPr lang="en-US" sz="2400" dirty="0" smtClean="0"/>
              <a:t>RAM</a:t>
            </a:r>
          </a:p>
          <a:p>
            <a:pPr marL="285750" indent="-285750"/>
            <a:r>
              <a:rPr lang="en-US" sz="2400" dirty="0" smtClean="0"/>
              <a:t>Input </a:t>
            </a:r>
            <a:r>
              <a:rPr lang="en-US" sz="2400" dirty="0"/>
              <a:t>for the 0D model is a 30 element vector, output is a 25 element </a:t>
            </a:r>
            <a:r>
              <a:rPr lang="en-US" sz="2400" dirty="0" smtClean="0"/>
              <a:t>vector</a:t>
            </a:r>
          </a:p>
          <a:p>
            <a:pPr marL="285750" indent="-285750"/>
            <a:r>
              <a:rPr lang="en-US" sz="2400" dirty="0"/>
              <a:t>O</a:t>
            </a:r>
            <a:r>
              <a:rPr lang="en-US" sz="2400" dirty="0" smtClean="0"/>
              <a:t>utput </a:t>
            </a:r>
            <a:r>
              <a:rPr lang="en-US" sz="2400" dirty="0"/>
              <a:t>of the </a:t>
            </a:r>
            <a:r>
              <a:rPr lang="en-US" sz="2400" dirty="0" err="1"/>
              <a:t>agPCE</a:t>
            </a:r>
            <a:r>
              <a:rPr lang="en-US" sz="2400" dirty="0"/>
              <a:t> model are 3 plain-text </a:t>
            </a:r>
            <a:r>
              <a:rPr lang="en-US" sz="2400" dirty="0" smtClean="0"/>
              <a:t>files</a:t>
            </a:r>
          </a:p>
          <a:p>
            <a:pPr marL="685800" lvl="1"/>
            <a:r>
              <a:rPr lang="en-US" sz="2000" dirty="0" smtClean="0"/>
              <a:t> </a:t>
            </a:r>
            <a:r>
              <a:rPr lang="en-US" sz="2000" dirty="0"/>
              <a:t>Uncertainty.txt - 3 columns: output variable name, estimated value, uncertainty (think mean +- standard </a:t>
            </a:r>
            <a:r>
              <a:rPr lang="en-US" sz="2000" dirty="0" smtClean="0"/>
              <a:t>deviation)</a:t>
            </a:r>
          </a:p>
          <a:p>
            <a:pPr marL="685800" lvl="1"/>
            <a:r>
              <a:rPr lang="en-US" sz="2000" dirty="0" smtClean="0"/>
              <a:t>Sensitivity.txt </a:t>
            </a:r>
            <a:r>
              <a:rPr lang="en-US" sz="2000" dirty="0"/>
              <a:t>- 25*30 matrix, a </a:t>
            </a:r>
            <a:r>
              <a:rPr lang="en-US" sz="2000" dirty="0" err="1"/>
              <a:t>Sobol</a:t>
            </a:r>
            <a:r>
              <a:rPr lang="en-US" sz="2000" dirty="0"/>
              <a:t> sensitivity index of each input for each </a:t>
            </a:r>
            <a:r>
              <a:rPr lang="en-US" sz="2000" dirty="0" smtClean="0"/>
              <a:t>output</a:t>
            </a:r>
          </a:p>
          <a:p>
            <a:pPr marL="685800" lvl="1"/>
            <a:r>
              <a:rPr lang="en-US" sz="2000" dirty="0" smtClean="0"/>
              <a:t>Quality.txt </a:t>
            </a:r>
            <a:r>
              <a:rPr lang="en-US" sz="2000" dirty="0"/>
              <a:t>- 3 columns, output variable name, R^2 (model/meta-model agreement score) and Q^2 (leave-one-out error, i.e. an error measurement that determines the 'robustness' of the </a:t>
            </a:r>
            <a:r>
              <a:rPr lang="en-US" sz="2000" dirty="0" err="1"/>
              <a:t>metamodel</a:t>
            </a:r>
            <a:r>
              <a:rPr lang="en-US" sz="2000" dirty="0"/>
              <a:t>).</a:t>
            </a:r>
            <a:br>
              <a:rPr lang="en-US" sz="2000" dirty="0"/>
            </a:br>
            <a:r>
              <a:rPr lang="en-US" sz="2000" dirty="0" smtClean="0"/>
              <a:t> </a:t>
            </a:r>
            <a:endParaRPr lang="en-US" sz="2000" dirty="0"/>
          </a:p>
          <a:p>
            <a:pPr marL="285750" indent="-285750"/>
            <a:endParaRPr lang="en-US" sz="2000" dirty="0"/>
          </a:p>
          <a:p>
            <a:pPr marL="457200" indent="-457200" algn="just">
              <a:spcBef>
                <a:spcPts val="0"/>
              </a:spcBef>
              <a:spcAft>
                <a:spcPts val="0"/>
              </a:spcAft>
            </a:pPr>
            <a:endParaRPr lang="en-US" sz="2000" dirty="0">
              <a:latin typeface="+mj-lt"/>
              <a:ea typeface="Times New Roman"/>
            </a:endParaRPr>
          </a:p>
          <a:p>
            <a:pPr marL="457200" indent="-457200" algn="just">
              <a:spcBef>
                <a:spcPts val="0"/>
              </a:spcBef>
              <a:spcAft>
                <a:spcPts val="0"/>
              </a:spcAft>
              <a:buNone/>
            </a:pPr>
            <a:endParaRPr lang="pl-PL" sz="2000" dirty="0">
              <a:latin typeface="+mj-lt"/>
              <a:ea typeface="Times New Roman"/>
            </a:endParaRPr>
          </a:p>
        </p:txBody>
      </p:sp>
    </p:spTree>
    <p:extLst>
      <p:ext uri="{BB962C8B-B14F-4D97-AF65-F5344CB8AC3E}">
        <p14:creationId xmlns:p14="http://schemas.microsoft.com/office/powerpoint/2010/main" xmlns="" val="60270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ole tekstowe 31"/>
          <p:cNvSpPr txBox="1"/>
          <p:nvPr/>
        </p:nvSpPr>
        <p:spPr>
          <a:xfrm>
            <a:off x="1142976" y="2214554"/>
            <a:ext cx="7072362" cy="2308324"/>
          </a:xfrm>
          <a:prstGeom prst="rect">
            <a:avLst/>
          </a:prstGeom>
          <a:noFill/>
        </p:spPr>
        <p:txBody>
          <a:bodyPr wrap="square" rtlCol="0">
            <a:spAutoFit/>
          </a:bodyPr>
          <a:lstStyle/>
          <a:p>
            <a:pPr algn="ctr"/>
            <a:r>
              <a:rPr lang="en-US" sz="4800" dirty="0" smtClean="0">
                <a:latin typeface="+mn-lt"/>
              </a:rPr>
              <a:t>WP2 team is waiting for specific requirements</a:t>
            </a:r>
          </a:p>
          <a:p>
            <a:pPr algn="ctr"/>
            <a:r>
              <a:rPr lang="en-US" sz="4800" dirty="0" smtClean="0">
                <a:latin typeface="+mn-lt"/>
              </a:rPr>
              <a:t>from appropriate partners </a:t>
            </a:r>
            <a:endParaRPr lang="en-US" sz="4800" dirty="0">
              <a:latin typeface="+mn-lt"/>
            </a:endParaRPr>
          </a:p>
        </p:txBody>
      </p:sp>
      <p:sp>
        <p:nvSpPr>
          <p:cNvPr id="8" name="Tytuł 1"/>
          <p:cNvSpPr txBox="1">
            <a:spLocks/>
          </p:cNvSpPr>
          <p:nvPr/>
        </p:nvSpPr>
        <p:spPr bwMode="auto">
          <a:xfrm>
            <a:off x="1357290" y="0"/>
            <a:ext cx="6740549"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Data and action </a:t>
            </a:r>
            <a:r>
              <a:rPr lang="en-US" sz="3200" dirty="0" smtClean="0"/>
              <a:t>flow – segmentation, learning, </a:t>
            </a:r>
            <a:r>
              <a:rPr lang="en-US" sz="3200" dirty="0" err="1" smtClean="0"/>
              <a:t>etc</a:t>
            </a:r>
            <a:r>
              <a:rPr lang="pl-PL" sz="3200" dirty="0" smtClean="0"/>
              <a:t>.</a:t>
            </a:r>
            <a:endParaRPr lang="en-US" sz="3200" dirty="0"/>
          </a:p>
        </p:txBody>
      </p:sp>
    </p:spTree>
    <p:extLst>
      <p:ext uri="{BB962C8B-B14F-4D97-AF65-F5344CB8AC3E}">
        <p14:creationId xmlns:p14="http://schemas.microsoft.com/office/powerpoint/2010/main" xmlns="" val="12766746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4" name="Rounded Rectangle 29"/>
          <p:cNvSpPr/>
          <p:nvPr/>
        </p:nvSpPr>
        <p:spPr>
          <a:xfrm>
            <a:off x="679344" y="1268760"/>
            <a:ext cx="5562600" cy="4010027"/>
          </a:xfrm>
          <a:prstGeom prst="roundRect">
            <a:avLst>
              <a:gd name="adj" fmla="val 8932"/>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solidFill>
                  <a:schemeClr val="tx2"/>
                </a:solidFill>
              </a:rPr>
              <a:t>Research Computing Infrastructure</a:t>
            </a:r>
          </a:p>
          <a:p>
            <a:pPr algn="ctr"/>
            <a:r>
              <a:rPr lang="en-US" b="1" i="1" dirty="0">
                <a:solidFill>
                  <a:schemeClr val="tx2"/>
                </a:solidFill>
              </a:rPr>
              <a:t>Development of models for DSS </a:t>
            </a:r>
          </a:p>
        </p:txBody>
      </p:sp>
      <p:sp>
        <p:nvSpPr>
          <p:cNvPr id="5" name="Rectangle 5"/>
          <p:cNvSpPr/>
          <p:nvPr/>
        </p:nvSpPr>
        <p:spPr>
          <a:xfrm>
            <a:off x="1288944" y="4533786"/>
            <a:ext cx="9906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HPC Cluster</a:t>
            </a:r>
          </a:p>
        </p:txBody>
      </p:sp>
      <p:sp>
        <p:nvSpPr>
          <p:cNvPr id="6" name="Rectangle 6"/>
          <p:cNvSpPr/>
          <p:nvPr/>
        </p:nvSpPr>
        <p:spPr>
          <a:xfrm>
            <a:off x="2431945" y="4539573"/>
            <a:ext cx="968414"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Cloud</a:t>
            </a:r>
          </a:p>
        </p:txBody>
      </p:sp>
      <p:sp>
        <p:nvSpPr>
          <p:cNvPr id="7" name="Rectangle 14"/>
          <p:cNvSpPr/>
          <p:nvPr/>
        </p:nvSpPr>
        <p:spPr>
          <a:xfrm rot="5400000">
            <a:off x="3079644" y="4392962"/>
            <a:ext cx="762000" cy="259080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Infrastructure Operations</a:t>
            </a:r>
          </a:p>
        </p:txBody>
      </p:sp>
      <p:sp>
        <p:nvSpPr>
          <p:cNvPr id="8" name="Rectangle 15"/>
          <p:cNvSpPr/>
          <p:nvPr/>
        </p:nvSpPr>
        <p:spPr>
          <a:xfrm>
            <a:off x="3651144" y="2244617"/>
            <a:ext cx="2286000" cy="216308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dirty="0">
                <a:solidFill>
                  <a:schemeClr val="tx2"/>
                </a:solidFill>
              </a:rPr>
              <a:t>Data Collection and Publication Suite</a:t>
            </a:r>
          </a:p>
        </p:txBody>
      </p:sp>
      <p:sp>
        <p:nvSpPr>
          <p:cNvPr id="9" name="Flowchart: Magnetic Disk 16"/>
          <p:cNvSpPr/>
          <p:nvPr/>
        </p:nvSpPr>
        <p:spPr>
          <a:xfrm>
            <a:off x="3803543" y="4480735"/>
            <a:ext cx="948883" cy="721850"/>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t>Data Source 1</a:t>
            </a:r>
          </a:p>
        </p:txBody>
      </p:sp>
      <p:sp>
        <p:nvSpPr>
          <p:cNvPr id="10" name="Rounded Rectangle 32"/>
          <p:cNvSpPr/>
          <p:nvPr/>
        </p:nvSpPr>
        <p:spPr>
          <a:xfrm>
            <a:off x="6959374" y="1268762"/>
            <a:ext cx="2077122" cy="4010025"/>
          </a:xfrm>
          <a:prstGeom prst="round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b="1" dirty="0">
                <a:solidFill>
                  <a:schemeClr val="tx2"/>
                </a:solidFill>
              </a:rPr>
              <a:t>Clinical Computing Environment</a:t>
            </a:r>
          </a:p>
        </p:txBody>
      </p:sp>
      <p:sp>
        <p:nvSpPr>
          <p:cNvPr id="11" name="Rectangle 4"/>
          <p:cNvSpPr/>
          <p:nvPr/>
        </p:nvSpPr>
        <p:spPr>
          <a:xfrm>
            <a:off x="7131496" y="4773962"/>
            <a:ext cx="1371600" cy="381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t>Workstation</a:t>
            </a:r>
          </a:p>
        </p:txBody>
      </p:sp>
      <p:sp>
        <p:nvSpPr>
          <p:cNvPr id="12" name="Rectangle 7"/>
          <p:cNvSpPr/>
          <p:nvPr/>
        </p:nvSpPr>
        <p:spPr>
          <a:xfrm>
            <a:off x="1222271" y="2244617"/>
            <a:ext cx="2285999" cy="2163086"/>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a:solidFill>
                  <a:schemeClr val="tx2"/>
                </a:solidFill>
              </a:rPr>
              <a:t>Model </a:t>
            </a:r>
            <a:r>
              <a:rPr lang="en-US" sz="1600" b="1" dirty="0">
                <a:solidFill>
                  <a:schemeClr val="tx2"/>
                </a:solidFill>
              </a:rPr>
              <a:t>Execution Environment</a:t>
            </a:r>
          </a:p>
        </p:txBody>
      </p:sp>
      <p:sp>
        <p:nvSpPr>
          <p:cNvPr id="13" name="Rectangle 37"/>
          <p:cNvSpPr/>
          <p:nvPr/>
        </p:nvSpPr>
        <p:spPr>
          <a:xfrm>
            <a:off x="7131496" y="2411762"/>
            <a:ext cx="1464607" cy="2209800"/>
          </a:xfrm>
          <a:prstGeom prst="rect">
            <a:avLst/>
          </a:prstGeom>
        </p:spPr>
        <p:style>
          <a:lnRef idx="1">
            <a:schemeClr val="accent1"/>
          </a:lnRef>
          <a:fillRef idx="2">
            <a:schemeClr val="accent1"/>
          </a:fillRef>
          <a:effectRef idx="1">
            <a:schemeClr val="accent1"/>
          </a:effectRef>
          <a:fontRef idx="minor">
            <a:schemeClr val="dk1"/>
          </a:fontRef>
        </p:style>
        <p:txBody>
          <a:bodyPr rtlCol="0" anchor="t"/>
          <a:lstStyle/>
          <a:p>
            <a:pPr algn="ctr"/>
            <a:r>
              <a:rPr lang="en-US" sz="1600" b="1" dirty="0">
                <a:solidFill>
                  <a:schemeClr val="tx2"/>
                </a:solidFill>
              </a:rPr>
              <a:t>DSS Execution Environment</a:t>
            </a:r>
          </a:p>
        </p:txBody>
      </p:sp>
      <p:sp>
        <p:nvSpPr>
          <p:cNvPr id="14" name="Flowchart: Magnetic Disk 40"/>
          <p:cNvSpPr/>
          <p:nvPr/>
        </p:nvSpPr>
        <p:spPr>
          <a:xfrm>
            <a:off x="4850885" y="4469162"/>
            <a:ext cx="933859" cy="733425"/>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b"/>
          <a:lstStyle/>
          <a:p>
            <a:pPr algn="ctr"/>
            <a:r>
              <a:rPr lang="en-US" sz="1600" dirty="0"/>
              <a:t>Data Source 2</a:t>
            </a:r>
          </a:p>
        </p:txBody>
      </p:sp>
      <p:sp>
        <p:nvSpPr>
          <p:cNvPr id="15" name="Rectangle 28"/>
          <p:cNvSpPr/>
          <p:nvPr/>
        </p:nvSpPr>
        <p:spPr>
          <a:xfrm flipH="1">
            <a:off x="69744" y="2175277"/>
            <a:ext cx="914401" cy="1261070"/>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Real-time </a:t>
            </a:r>
            <a:r>
              <a:rPr lang="en-US" sz="1600" dirty="0" err="1"/>
              <a:t>Multiscale</a:t>
            </a:r>
            <a:r>
              <a:rPr lang="en-US" sz="1600" dirty="0"/>
              <a:t> Visualization</a:t>
            </a:r>
          </a:p>
        </p:txBody>
      </p:sp>
      <p:sp>
        <p:nvSpPr>
          <p:cNvPr id="16" name="Rectangle 3"/>
          <p:cNvSpPr/>
          <p:nvPr/>
        </p:nvSpPr>
        <p:spPr>
          <a:xfrm>
            <a:off x="69744" y="3564287"/>
            <a:ext cx="914401" cy="1209675"/>
          </a:xfrm>
          <a:prstGeom prst="rect">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sz="1600" dirty="0"/>
              <a:t>Security System</a:t>
            </a:r>
          </a:p>
        </p:txBody>
      </p:sp>
      <p:sp>
        <p:nvSpPr>
          <p:cNvPr id="17" name="Up-Down Arrow 25"/>
          <p:cNvSpPr/>
          <p:nvPr/>
        </p:nvSpPr>
        <p:spPr>
          <a:xfrm>
            <a:off x="1743009" y="3935760"/>
            <a:ext cx="82470" cy="3048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8" name="Up-Down Arrow 31"/>
          <p:cNvSpPr/>
          <p:nvPr/>
        </p:nvSpPr>
        <p:spPr>
          <a:xfrm rot="16200000">
            <a:off x="2288028" y="3688627"/>
            <a:ext cx="111264" cy="290868"/>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9" name="Up-Down Arrow 19"/>
          <p:cNvSpPr/>
          <p:nvPr/>
        </p:nvSpPr>
        <p:spPr>
          <a:xfrm>
            <a:off x="3991029" y="3935760"/>
            <a:ext cx="82470" cy="3048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1" name="Flowchart: Document 23"/>
          <p:cNvSpPr/>
          <p:nvPr/>
        </p:nvSpPr>
        <p:spPr>
          <a:xfrm>
            <a:off x="4565541" y="3453482"/>
            <a:ext cx="942133"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Population data</a:t>
            </a:r>
          </a:p>
        </p:txBody>
      </p:sp>
      <p:sp>
        <p:nvSpPr>
          <p:cNvPr id="22" name="Flowchart: Document 24"/>
          <p:cNvSpPr/>
          <p:nvPr/>
        </p:nvSpPr>
        <p:spPr>
          <a:xfrm>
            <a:off x="5036607" y="2865037"/>
            <a:ext cx="775868"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Patient Data</a:t>
            </a:r>
          </a:p>
        </p:txBody>
      </p:sp>
      <p:sp>
        <p:nvSpPr>
          <p:cNvPr id="23" name="Up-Down Arrow 26"/>
          <p:cNvSpPr/>
          <p:nvPr/>
        </p:nvSpPr>
        <p:spPr>
          <a:xfrm>
            <a:off x="5507675" y="3605399"/>
            <a:ext cx="82470" cy="609600"/>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4" name="Up-Down Arrow 27"/>
          <p:cNvSpPr/>
          <p:nvPr/>
        </p:nvSpPr>
        <p:spPr>
          <a:xfrm>
            <a:off x="4771959" y="3998576"/>
            <a:ext cx="82470" cy="21688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5" name="Right Arrow 33"/>
          <p:cNvSpPr/>
          <p:nvPr/>
        </p:nvSpPr>
        <p:spPr>
          <a:xfrm flipH="1">
            <a:off x="3422544" y="3564285"/>
            <a:ext cx="250786" cy="12291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6" name="Right Arrow 34"/>
          <p:cNvSpPr/>
          <p:nvPr/>
        </p:nvSpPr>
        <p:spPr>
          <a:xfrm flipH="1">
            <a:off x="3294141" y="3144276"/>
            <a:ext cx="1881001" cy="1085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27" name="Flowchart: Document 22"/>
          <p:cNvSpPr/>
          <p:nvPr/>
        </p:nvSpPr>
        <p:spPr>
          <a:xfrm>
            <a:off x="3727344" y="3326160"/>
            <a:ext cx="781050" cy="558478"/>
          </a:xfrm>
          <a:prstGeom prst="flowChartDocumen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Images</a:t>
            </a:r>
          </a:p>
        </p:txBody>
      </p:sp>
      <p:sp>
        <p:nvSpPr>
          <p:cNvPr id="28" name="Oval 13"/>
          <p:cNvSpPr/>
          <p:nvPr/>
        </p:nvSpPr>
        <p:spPr>
          <a:xfrm>
            <a:off x="2489094" y="3148163"/>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3-D Model</a:t>
            </a:r>
          </a:p>
        </p:txBody>
      </p:sp>
      <p:sp>
        <p:nvSpPr>
          <p:cNvPr id="29" name="Up-Down Arrow 20"/>
          <p:cNvSpPr/>
          <p:nvPr/>
        </p:nvSpPr>
        <p:spPr>
          <a:xfrm>
            <a:off x="2866959" y="4010030"/>
            <a:ext cx="82470" cy="21688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0" name="Curved Up Arrow 47"/>
          <p:cNvSpPr/>
          <p:nvPr/>
        </p:nvSpPr>
        <p:spPr>
          <a:xfrm>
            <a:off x="6064696" y="5307362"/>
            <a:ext cx="1279090" cy="429610"/>
          </a:xfrm>
          <a:prstGeom prst="curvedUpArrow">
            <a:avLst>
              <a:gd name="adj1" fmla="val 34765"/>
              <a:gd name="adj2" fmla="val 78950"/>
              <a:gd name="adj3" fmla="val 40159"/>
            </a:avLst>
          </a:prstGeom>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solidFill>
                <a:schemeClr val="tx1"/>
              </a:solidFill>
            </a:endParaRPr>
          </a:p>
        </p:txBody>
      </p:sp>
      <p:sp>
        <p:nvSpPr>
          <p:cNvPr id="31" name="Rectangle 48"/>
          <p:cNvSpPr/>
          <p:nvPr/>
        </p:nvSpPr>
        <p:spPr>
          <a:xfrm>
            <a:off x="4932040" y="5736972"/>
            <a:ext cx="3902760" cy="646331"/>
          </a:xfrm>
          <a:prstGeom prst="rect">
            <a:avLst/>
          </a:prstGeom>
          <a:ln>
            <a:noFill/>
          </a:ln>
        </p:spPr>
        <p:txBody>
          <a:bodyPr wrap="square">
            <a:spAutoFit/>
          </a:bodyPr>
          <a:lstStyle/>
          <a:p>
            <a:pPr algn="ctr"/>
            <a:r>
              <a:rPr lang="en-US" b="1" dirty="0">
                <a:solidFill>
                  <a:schemeClr val="tx2"/>
                </a:solidFill>
                <a:latin typeface="+mn-lt"/>
              </a:rPr>
              <a:t>Provide </a:t>
            </a:r>
            <a:r>
              <a:rPr lang="en-US" b="1" dirty="0" smtClean="0">
                <a:solidFill>
                  <a:schemeClr val="tx2"/>
                </a:solidFill>
                <a:latin typeface="+mn-lt"/>
              </a:rPr>
              <a:t>elaborated  </a:t>
            </a:r>
            <a:r>
              <a:rPr lang="en-US" b="1" dirty="0">
                <a:solidFill>
                  <a:schemeClr val="tx2"/>
                </a:solidFill>
                <a:latin typeface="+mn-lt"/>
              </a:rPr>
              <a:t>models </a:t>
            </a:r>
            <a:r>
              <a:rPr lang="en-US" b="1" dirty="0" smtClean="0">
                <a:solidFill>
                  <a:schemeClr val="tx2"/>
                </a:solidFill>
                <a:latin typeface="+mn-lt"/>
              </a:rPr>
              <a:t>and data for </a:t>
            </a:r>
            <a:r>
              <a:rPr lang="en-US" b="1" dirty="0">
                <a:solidFill>
                  <a:schemeClr val="tx2"/>
                </a:solidFill>
                <a:latin typeface="+mn-lt"/>
              </a:rPr>
              <a:t>DSS</a:t>
            </a:r>
          </a:p>
        </p:txBody>
      </p:sp>
      <p:sp>
        <p:nvSpPr>
          <p:cNvPr id="32" name="Up-Down Arrow 39"/>
          <p:cNvSpPr/>
          <p:nvPr/>
        </p:nvSpPr>
        <p:spPr>
          <a:xfrm>
            <a:off x="7436296" y="4077239"/>
            <a:ext cx="82470" cy="441702"/>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3" name="Oval 41"/>
          <p:cNvSpPr/>
          <p:nvPr/>
        </p:nvSpPr>
        <p:spPr>
          <a:xfrm>
            <a:off x="7741096" y="35547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Model B</a:t>
            </a:r>
          </a:p>
        </p:txBody>
      </p:sp>
      <p:sp>
        <p:nvSpPr>
          <p:cNvPr id="34" name="Oval 38"/>
          <p:cNvSpPr/>
          <p:nvPr/>
        </p:nvSpPr>
        <p:spPr>
          <a:xfrm>
            <a:off x="7207696" y="31737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Model A</a:t>
            </a:r>
          </a:p>
        </p:txBody>
      </p:sp>
      <p:sp>
        <p:nvSpPr>
          <p:cNvPr id="35" name="Up-Down Arrow 43"/>
          <p:cNvSpPr/>
          <p:nvPr/>
        </p:nvSpPr>
        <p:spPr>
          <a:xfrm>
            <a:off x="8118961" y="4407706"/>
            <a:ext cx="82470" cy="181473"/>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6" name="Up-Down Arrow 44"/>
          <p:cNvSpPr/>
          <p:nvPr/>
        </p:nvSpPr>
        <p:spPr>
          <a:xfrm rot="16200000">
            <a:off x="7623524" y="4042137"/>
            <a:ext cx="82470" cy="152674"/>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37" name="Oval 12"/>
          <p:cNvSpPr/>
          <p:nvPr/>
        </p:nvSpPr>
        <p:spPr>
          <a:xfrm>
            <a:off x="1974744" y="2872849"/>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0-D Model</a:t>
            </a:r>
          </a:p>
        </p:txBody>
      </p:sp>
      <p:sp>
        <p:nvSpPr>
          <p:cNvPr id="38" name="Oval 42"/>
          <p:cNvSpPr/>
          <p:nvPr/>
        </p:nvSpPr>
        <p:spPr>
          <a:xfrm>
            <a:off x="1281755" y="287589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ROM</a:t>
            </a:r>
          </a:p>
        </p:txBody>
      </p:sp>
      <p:sp>
        <p:nvSpPr>
          <p:cNvPr id="39" name="Oval 45"/>
          <p:cNvSpPr/>
          <p:nvPr/>
        </p:nvSpPr>
        <p:spPr>
          <a:xfrm>
            <a:off x="1334415" y="3135662"/>
            <a:ext cx="838200" cy="838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t>ROM</a:t>
            </a:r>
          </a:p>
        </p:txBody>
      </p:sp>
      <p:sp>
        <p:nvSpPr>
          <p:cNvPr id="40" name="Tytuł 1"/>
          <p:cNvSpPr txBox="1">
            <a:spLocks/>
          </p:cNvSpPr>
          <p:nvPr/>
        </p:nvSpPr>
        <p:spPr bwMode="auto">
          <a:xfrm>
            <a:off x="1439863" y="0"/>
            <a:ext cx="65151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ctr" rtl="0" eaLnBrk="0" fontAlgn="base" hangingPunct="0">
              <a:spcBef>
                <a:spcPct val="0"/>
              </a:spcBef>
              <a:spcAft>
                <a:spcPct val="0"/>
              </a:spcAft>
              <a:defRPr sz="3600" kern="1200">
                <a:solidFill>
                  <a:schemeClr val="tx1"/>
                </a:solidFill>
                <a:latin typeface="+mj-lt"/>
                <a:ea typeface="+mj-ea"/>
                <a:cs typeface="+mj-cs"/>
              </a:defRPr>
            </a:lvl1pPr>
            <a:lvl2pPr algn="ctr" rtl="0" eaLnBrk="0" fontAlgn="base" hangingPunct="0">
              <a:spcBef>
                <a:spcPct val="0"/>
              </a:spcBef>
              <a:spcAft>
                <a:spcPct val="0"/>
              </a:spcAft>
              <a:defRPr sz="3600">
                <a:solidFill>
                  <a:schemeClr val="tx1"/>
                </a:solidFill>
                <a:latin typeface="Calibri" pitchFamily="34" charset="0"/>
              </a:defRPr>
            </a:lvl2pPr>
            <a:lvl3pPr algn="ctr" rtl="0" eaLnBrk="0" fontAlgn="base" hangingPunct="0">
              <a:spcBef>
                <a:spcPct val="0"/>
              </a:spcBef>
              <a:spcAft>
                <a:spcPct val="0"/>
              </a:spcAft>
              <a:defRPr sz="3600">
                <a:solidFill>
                  <a:schemeClr val="tx1"/>
                </a:solidFill>
                <a:latin typeface="Calibri" pitchFamily="34" charset="0"/>
              </a:defRPr>
            </a:lvl3pPr>
            <a:lvl4pPr algn="ctr" rtl="0" eaLnBrk="0" fontAlgn="base" hangingPunct="0">
              <a:spcBef>
                <a:spcPct val="0"/>
              </a:spcBef>
              <a:spcAft>
                <a:spcPct val="0"/>
              </a:spcAft>
              <a:defRPr sz="3600">
                <a:solidFill>
                  <a:schemeClr val="tx1"/>
                </a:solidFill>
                <a:latin typeface="Calibri" pitchFamily="34" charset="0"/>
              </a:defRPr>
            </a:lvl4pPr>
            <a:lvl5pPr algn="ctr" rtl="0" eaLnBrk="0" fontAlgn="base" hangingPunct="0">
              <a:spcBef>
                <a:spcPct val="0"/>
              </a:spcBef>
              <a:spcAft>
                <a:spcPct val="0"/>
              </a:spcAft>
              <a:defRPr sz="3600">
                <a:solidFill>
                  <a:schemeClr val="tx1"/>
                </a:solidFill>
                <a:latin typeface="Calibri" pitchFamily="34" charset="0"/>
              </a:defRPr>
            </a:lvl5pPr>
            <a:lvl6pPr marL="457200" algn="ctr" rtl="0" fontAlgn="base">
              <a:spcBef>
                <a:spcPct val="0"/>
              </a:spcBef>
              <a:spcAft>
                <a:spcPct val="0"/>
              </a:spcAft>
              <a:defRPr sz="3600">
                <a:solidFill>
                  <a:schemeClr val="tx1"/>
                </a:solidFill>
                <a:latin typeface="Calibri" pitchFamily="34" charset="0"/>
              </a:defRPr>
            </a:lvl6pPr>
            <a:lvl7pPr marL="914400" algn="ctr" rtl="0" fontAlgn="base">
              <a:spcBef>
                <a:spcPct val="0"/>
              </a:spcBef>
              <a:spcAft>
                <a:spcPct val="0"/>
              </a:spcAft>
              <a:defRPr sz="3600">
                <a:solidFill>
                  <a:schemeClr val="tx1"/>
                </a:solidFill>
                <a:latin typeface="Calibri" pitchFamily="34" charset="0"/>
              </a:defRPr>
            </a:lvl7pPr>
            <a:lvl8pPr marL="1371600" algn="ctr" rtl="0" fontAlgn="base">
              <a:spcBef>
                <a:spcPct val="0"/>
              </a:spcBef>
              <a:spcAft>
                <a:spcPct val="0"/>
              </a:spcAft>
              <a:defRPr sz="3600">
                <a:solidFill>
                  <a:schemeClr val="tx1"/>
                </a:solidFill>
                <a:latin typeface="Calibri" pitchFamily="34" charset="0"/>
              </a:defRPr>
            </a:lvl8pPr>
            <a:lvl9pPr marL="1828800" algn="ctr" rtl="0" fontAlgn="base">
              <a:spcBef>
                <a:spcPct val="0"/>
              </a:spcBef>
              <a:spcAft>
                <a:spcPct val="0"/>
              </a:spcAft>
              <a:defRPr sz="3600">
                <a:solidFill>
                  <a:schemeClr val="tx1"/>
                </a:solidFill>
                <a:latin typeface="Calibri" pitchFamily="34" charset="0"/>
              </a:defRPr>
            </a:lvl9pPr>
          </a:lstStyle>
          <a:p>
            <a:r>
              <a:rPr lang="en-US" sz="3200" dirty="0"/>
              <a:t>From Research Environment to DSS</a:t>
            </a:r>
          </a:p>
        </p:txBody>
      </p:sp>
    </p:spTree>
    <p:extLst>
      <p:ext uri="{BB962C8B-B14F-4D97-AF65-F5344CB8AC3E}">
        <p14:creationId xmlns:p14="http://schemas.microsoft.com/office/powerpoint/2010/main" xmlns="" val="3362276238"/>
      </p:ext>
    </p:extLst>
  </p:cSld>
  <p:clrMapOvr>
    <a:masterClrMapping/>
  </p:clrMapOvr>
  <p:transition spd="slow">
    <p:cut/>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a:xfrm>
            <a:off x="1439863" y="0"/>
            <a:ext cx="6515100" cy="1143000"/>
          </a:xfrm>
        </p:spPr>
        <p:txBody>
          <a:bodyPr>
            <a:normAutofit/>
          </a:bodyPr>
          <a:lstStyle/>
          <a:p>
            <a:r>
              <a:rPr lang="en-US" sz="3200" dirty="0"/>
              <a:t>Model Execution Environment </a:t>
            </a:r>
            <a:r>
              <a:rPr lang="en-US" sz="3200" dirty="0" smtClean="0"/>
              <a:t>objectives</a:t>
            </a:r>
            <a:endParaRPr lang="en-US" sz="3200" dirty="0"/>
          </a:p>
        </p:txBody>
      </p:sp>
      <p:sp>
        <p:nvSpPr>
          <p:cNvPr id="3" name="Symbol zastępczy zawartości 2"/>
          <p:cNvSpPr>
            <a:spLocks noGrp="1"/>
          </p:cNvSpPr>
          <p:nvPr>
            <p:ph idx="1"/>
          </p:nvPr>
        </p:nvSpPr>
        <p:spPr>
          <a:xfrm>
            <a:off x="457200" y="1600200"/>
            <a:ext cx="8507288" cy="4525963"/>
          </a:xfrm>
        </p:spPr>
        <p:txBody>
          <a:bodyPr>
            <a:noAutofit/>
          </a:bodyPr>
          <a:lstStyle/>
          <a:p>
            <a:pPr marL="285750" indent="-285750"/>
            <a:r>
              <a:rPr lang="en-US" sz="2400" dirty="0"/>
              <a:t>Collect, represent, annotate and publish </a:t>
            </a:r>
            <a:r>
              <a:rPr lang="pl-PL" sz="2400" dirty="0"/>
              <a:t>c</a:t>
            </a:r>
            <a:r>
              <a:rPr lang="en-US" sz="2400" dirty="0"/>
              <a:t>ore homogeneous data </a:t>
            </a:r>
          </a:p>
          <a:p>
            <a:pPr marL="285750" indent="-285750"/>
            <a:r>
              <a:rPr lang="en-US" sz="2400" dirty="0"/>
              <a:t>Store and </a:t>
            </a:r>
            <a:r>
              <a:rPr lang="pl-PL" sz="2400" dirty="0"/>
              <a:t>securely provision the necessary data </a:t>
            </a:r>
            <a:r>
              <a:rPr lang="en-US" sz="2400" dirty="0"/>
              <a:t>to </a:t>
            </a:r>
            <a:r>
              <a:rPr lang="en-US" sz="2400" dirty="0" smtClean="0"/>
              <a:t>the participating </a:t>
            </a:r>
            <a:r>
              <a:rPr lang="en-US" sz="2400" dirty="0"/>
              <a:t>clinical centers and development partners</a:t>
            </a:r>
          </a:p>
          <a:p>
            <a:pPr marL="285750" indent="-285750"/>
            <a:r>
              <a:rPr lang="en-US" sz="2400" dirty="0"/>
              <a:t>Execute the models in the most appropriate computational environment (private workstation, private cloud, public cloud) according to need</a:t>
            </a:r>
            <a:r>
              <a:rPr lang="pl-PL" sz="2400" dirty="0"/>
              <a:t>s</a:t>
            </a:r>
            <a:endParaRPr lang="en-US" sz="2400" dirty="0"/>
          </a:p>
          <a:p>
            <a:pPr marL="285750" indent="-285750"/>
            <a:r>
              <a:rPr lang="en-US" sz="2400" dirty="0"/>
              <a:t>Support real-time multiscale visualization</a:t>
            </a:r>
          </a:p>
          <a:p>
            <a:pPr marL="285750" indent="-285750"/>
            <a:r>
              <a:rPr lang="en-US" sz="2400" dirty="0"/>
              <a:t>To develop an integrated security system supporting</a:t>
            </a:r>
            <a:endParaRPr lang="en-US" sz="2400" b="1" dirty="0"/>
          </a:p>
          <a:p>
            <a:pPr marL="685800" lvl="1"/>
            <a:r>
              <a:rPr lang="pl-PL" sz="2400" dirty="0"/>
              <a:t>a</a:t>
            </a:r>
            <a:r>
              <a:rPr lang="en-US" sz="2400" dirty="0" err="1"/>
              <a:t>uthentication</a:t>
            </a:r>
            <a:r>
              <a:rPr lang="en-US" sz="2400" dirty="0"/>
              <a:t> and </a:t>
            </a:r>
            <a:r>
              <a:rPr lang="en-US" sz="2400" dirty="0" err="1"/>
              <a:t>authori</a:t>
            </a:r>
            <a:r>
              <a:rPr lang="pl-PL" sz="2400" dirty="0"/>
              <a:t>s</a:t>
            </a:r>
            <a:r>
              <a:rPr lang="en-US" sz="2400" dirty="0" err="1"/>
              <a:t>ation</a:t>
            </a:r>
            <a:r>
              <a:rPr lang="en-US" sz="2400" dirty="0"/>
              <a:t> </a:t>
            </a:r>
          </a:p>
          <a:p>
            <a:pPr marL="685800" lvl="1"/>
            <a:r>
              <a:rPr lang="pl-PL" sz="2400" dirty="0"/>
              <a:t>d</a:t>
            </a:r>
            <a:r>
              <a:rPr lang="en-US" sz="2400" dirty="0" err="1"/>
              <a:t>ata</a:t>
            </a:r>
            <a:r>
              <a:rPr lang="en-US" sz="2400" dirty="0"/>
              <a:t> encryption for secure </a:t>
            </a:r>
            <a:r>
              <a:rPr lang="en-US" sz="2400" dirty="0" smtClean="0"/>
              <a:t>processing </a:t>
            </a:r>
            <a:endParaRPr lang="en-US" sz="2400" dirty="0"/>
          </a:p>
          <a:p>
            <a:pPr marL="285750" indent="-285750"/>
            <a:endParaRPr lang="en-US" sz="2000" dirty="0"/>
          </a:p>
          <a:p>
            <a:pPr marL="457200" indent="-457200" algn="just">
              <a:spcBef>
                <a:spcPts val="0"/>
              </a:spcBef>
              <a:spcAft>
                <a:spcPts val="0"/>
              </a:spcAft>
            </a:pPr>
            <a:endParaRPr lang="en-US" sz="2000" dirty="0">
              <a:latin typeface="+mj-lt"/>
              <a:ea typeface="Times New Roman"/>
            </a:endParaRPr>
          </a:p>
          <a:p>
            <a:pPr marL="457200" indent="-457200" algn="just">
              <a:spcBef>
                <a:spcPts val="0"/>
              </a:spcBef>
              <a:spcAft>
                <a:spcPts val="0"/>
              </a:spcAft>
              <a:buNone/>
            </a:pPr>
            <a:endParaRPr lang="pl-PL" sz="2000" dirty="0">
              <a:latin typeface="+mj-lt"/>
              <a:ea typeface="Times New Roman"/>
            </a:endParaRPr>
          </a:p>
        </p:txBody>
      </p:sp>
    </p:spTree>
    <p:extLst>
      <p:ext uri="{BB962C8B-B14F-4D97-AF65-F5344CB8AC3E}">
        <p14:creationId xmlns:p14="http://schemas.microsoft.com/office/powerpoint/2010/main" xmlns="" val="1439462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VPH-Share Templat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VPH-Share Template Slide</Template>
  <TotalTime>4814</TotalTime>
  <Words>4073</Words>
  <Application>Microsoft Office PowerPoint</Application>
  <PresentationFormat>Pokaz na ekranie (4:3)</PresentationFormat>
  <Paragraphs>540</Paragraphs>
  <Slides>54</Slides>
  <Notes>21</Notes>
  <HiddenSlides>0</HiddenSlides>
  <MMClips>0</MMClips>
  <ScaleCrop>false</ScaleCrop>
  <HeadingPairs>
    <vt:vector size="4" baseType="variant">
      <vt:variant>
        <vt:lpstr>Motyw</vt:lpstr>
      </vt:variant>
      <vt:variant>
        <vt:i4>1</vt:i4>
      </vt:variant>
      <vt:variant>
        <vt:lpstr>Tytuły slajdów</vt:lpstr>
      </vt:variant>
      <vt:variant>
        <vt:i4>54</vt:i4>
      </vt:variant>
    </vt:vector>
  </HeadingPairs>
  <TitlesOfParts>
    <vt:vector size="55" baseType="lpstr">
      <vt:lpstr>VPH-Share Template Slide</vt:lpstr>
      <vt:lpstr>Beta Release of the Infrastructure Platform Current status, towards D2.4 and review </vt:lpstr>
      <vt:lpstr>Fourfold purpose of this presentation </vt:lpstr>
      <vt:lpstr>Outline</vt:lpstr>
      <vt:lpstr>Slajd 4</vt:lpstr>
      <vt:lpstr>Data and action flow – ROM</vt:lpstr>
      <vt:lpstr>Data and action flow – sensitivity analysis </vt:lpstr>
      <vt:lpstr>Slajd 7</vt:lpstr>
      <vt:lpstr>Slajd 8</vt:lpstr>
      <vt:lpstr>Model Execution Environment objectives</vt:lpstr>
      <vt:lpstr>Model Execution Environment  extended functionality</vt:lpstr>
      <vt:lpstr>Model Execution Environment structure</vt:lpstr>
      <vt:lpstr>Slajd 12</vt:lpstr>
      <vt:lpstr>Slajd 13</vt:lpstr>
      <vt:lpstr>Slajd 14</vt:lpstr>
      <vt:lpstr>Slajd 15</vt:lpstr>
      <vt:lpstr>Slajd 16</vt:lpstr>
      <vt:lpstr>Slajd 17</vt:lpstr>
      <vt:lpstr>Slajd 18</vt:lpstr>
      <vt:lpstr>Slajd 19</vt:lpstr>
      <vt:lpstr>Slajd 20</vt:lpstr>
      <vt:lpstr>Encryption performance (1/2)</vt:lpstr>
      <vt:lpstr>Encryption performance (2/2)</vt:lpstr>
      <vt:lpstr>Slajd 23</vt:lpstr>
      <vt:lpstr>Flow of medical data</vt:lpstr>
      <vt:lpstr>Slajd 25</vt:lpstr>
      <vt:lpstr>Basic features of the File Store</vt:lpstr>
      <vt:lpstr>Slajd 27</vt:lpstr>
      <vt:lpstr>Communication between the File Store and the Policy Store/PDP</vt:lpstr>
      <vt:lpstr>Slajd 29</vt:lpstr>
      <vt:lpstr>Slajd 30</vt:lpstr>
      <vt:lpstr>Slajd 31</vt:lpstr>
      <vt:lpstr>Slajd 32</vt:lpstr>
      <vt:lpstr>File Store performance (1/2)</vt:lpstr>
      <vt:lpstr>File Store performance (2/2)</vt:lpstr>
      <vt:lpstr>File Store performance - summary</vt:lpstr>
      <vt:lpstr>Slajd 36</vt:lpstr>
      <vt:lpstr>Slajd 37</vt:lpstr>
      <vt:lpstr>Slajd 38</vt:lpstr>
      <vt:lpstr>Slajd 39</vt:lpstr>
      <vt:lpstr>Slajd 40</vt:lpstr>
      <vt:lpstr>Slajd 41</vt:lpstr>
      <vt:lpstr>User feedback and support actions</vt:lpstr>
      <vt:lpstr>Segmentation service integration</vt:lpstr>
      <vt:lpstr>Usage of Cyfronet resources</vt:lpstr>
      <vt:lpstr>New functionality of the File Store </vt:lpstr>
      <vt:lpstr>Visualization Module development</vt:lpstr>
      <vt:lpstr>Slajd 47</vt:lpstr>
      <vt:lpstr>Slajd 48</vt:lpstr>
      <vt:lpstr>Slajd 49</vt:lpstr>
      <vt:lpstr>Slajd 50</vt:lpstr>
      <vt:lpstr>Slajd 51</vt:lpstr>
      <vt:lpstr>Slajd 52</vt:lpstr>
      <vt:lpstr>Slajd 53</vt:lpstr>
      <vt:lpstr>EurValve H2020 Project 689617  http://www.eurvalve.eu   http://dice.cyfronet.pl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 4 :  VPH Semantics</dc:title>
  <dc:creator>Norman James Powell</dc:creator>
  <cp:lastModifiedBy>Marian Bubak</cp:lastModifiedBy>
  <cp:revision>711</cp:revision>
  <cp:lastPrinted>2017-02-17T13:44:27Z</cp:lastPrinted>
  <dcterms:created xsi:type="dcterms:W3CDTF">2011-04-13T15:31:15Z</dcterms:created>
  <dcterms:modified xsi:type="dcterms:W3CDTF">2017-03-01T15:26:17Z</dcterms:modified>
</cp:coreProperties>
</file>