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78" r:id="rId2"/>
    <p:sldId id="381" r:id="rId3"/>
    <p:sldId id="340" r:id="rId4"/>
    <p:sldId id="382" r:id="rId5"/>
    <p:sldId id="383" r:id="rId6"/>
    <p:sldId id="384" r:id="rId7"/>
    <p:sldId id="344" r:id="rId8"/>
    <p:sldId id="262" r:id="rId9"/>
    <p:sldId id="345" r:id="rId10"/>
    <p:sldId id="374" r:id="rId11"/>
    <p:sldId id="351" r:id="rId12"/>
    <p:sldId id="355" r:id="rId13"/>
    <p:sldId id="385" r:id="rId14"/>
    <p:sldId id="376" r:id="rId15"/>
    <p:sldId id="356" r:id="rId16"/>
    <p:sldId id="357" r:id="rId17"/>
    <p:sldId id="386" r:id="rId18"/>
    <p:sldId id="387" r:id="rId19"/>
    <p:sldId id="359" r:id="rId20"/>
    <p:sldId id="388" r:id="rId21"/>
    <p:sldId id="362" r:id="rId22"/>
    <p:sldId id="363" r:id="rId23"/>
    <p:sldId id="379" r:id="rId24"/>
    <p:sldId id="3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9B8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24" y="10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22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579DF-07EA-4A44-BA94-C2C0C22982E2}" type="datetimeFigureOut">
              <a:rPr lang="en-US" smtClean="0"/>
              <a:pPr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58790-B636-4025-AA34-F32AD2894F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8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79768" y="4715153"/>
            <a:ext cx="5438139" cy="446698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144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18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3642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19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298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20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683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10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76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11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101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12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025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13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823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14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7086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15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587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16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1756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00C6922-023D-42F7-9200-63AE86FBBD31}" type="slidenum">
              <a:rPr lang="en-GB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pPr algn="r">
                <a:lnSpc>
                  <a:spcPct val="100000"/>
                </a:lnSpc>
              </a:pPr>
              <a:t>17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685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Box 9"/>
          <p:cNvSpPr txBox="1"/>
          <p:nvPr userDrawn="1"/>
        </p:nvSpPr>
        <p:spPr>
          <a:xfrm>
            <a:off x="197684" y="6450230"/>
            <a:ext cx="8773321" cy="25391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bg1"/>
                </a:solidFill>
              </a:rPr>
              <a:t>Coordinated by The University of Sheffield No 689617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6042" y="1157491"/>
            <a:ext cx="62996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4500" dirty="0">
                <a:solidFill>
                  <a:schemeClr val="accent1">
                    <a:lumMod val="75000"/>
                  </a:schemeClr>
                </a:solidFill>
              </a:rPr>
              <a:t>EurValve</a:t>
            </a:r>
            <a:r>
              <a:rPr lang="en-GB" sz="33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algn="l"/>
            <a:r>
              <a:rPr lang="en-GB" sz="3000" dirty="0">
                <a:solidFill>
                  <a:schemeClr val="accent1">
                    <a:lumMod val="75000"/>
                  </a:schemeClr>
                </a:solidFill>
              </a:rPr>
              <a:t>Personalised Decision Support for Heart Valve Disease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700059" y="1154670"/>
            <a:ext cx="1034342" cy="5032988"/>
            <a:chOff x="7723255" y="1242593"/>
            <a:chExt cx="1247750" cy="5032988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452" y="1242593"/>
              <a:ext cx="999356" cy="39937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119" y="1687788"/>
              <a:ext cx="942023" cy="26920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724" y="6015827"/>
              <a:ext cx="904812" cy="25975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3222" y="2002812"/>
              <a:ext cx="887817" cy="41431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4816" y="2462949"/>
              <a:ext cx="884628" cy="427251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6204" y="2936022"/>
              <a:ext cx="1041853" cy="39894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6426" y="3702861"/>
              <a:ext cx="781408" cy="263364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3068" y="4012047"/>
              <a:ext cx="848125" cy="32670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227" y="4384578"/>
              <a:ext cx="321806" cy="41191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8476" y="3380791"/>
              <a:ext cx="837308" cy="27624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3255" y="4842310"/>
              <a:ext cx="1247750" cy="23893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7423" y="5127062"/>
              <a:ext cx="479415" cy="47941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8110" y="5652299"/>
              <a:ext cx="958040" cy="317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2276031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3587" y="356335"/>
            <a:ext cx="4624754" cy="672366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03280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49308" y="1617785"/>
            <a:ext cx="866042" cy="4559178"/>
          </a:xfrm>
        </p:spPr>
        <p:txBody>
          <a:bodyPr vert="eaVert"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825298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80651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3285480034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158459384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 userDrawn="1">
            <p:extLst/>
          </p:nvPr>
        </p:nvGraphicFramePr>
        <p:xfrm>
          <a:off x="506003" y="6391896"/>
          <a:ext cx="8180800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269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26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1054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© </a:t>
                      </a:r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"/>
                          <a:cs typeface="Open Sans"/>
                        </a:rPr>
                        <a:t>VPH-Share</a:t>
                      </a:r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 2015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Period 4 Review, 2</a:t>
                      </a:r>
                      <a:r>
                        <a:rPr lang="en-GB" sz="1100" b="0" baseline="3000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nd</a:t>
                      </a:r>
                      <a:r>
                        <a:rPr lang="en-GB" sz="1100" b="0" baseline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 &amp; 3</a:t>
                      </a:r>
                      <a:r>
                        <a:rPr lang="en-GB" sz="1100" b="0" baseline="3000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rd</a:t>
                      </a:r>
                      <a:r>
                        <a:rPr lang="en-GB" sz="1100" b="0" baseline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 July 20</a:t>
                      </a:r>
                      <a:r>
                        <a:rPr lang="en-GB" sz="1100" b="0" dirty="0">
                          <a:solidFill>
                            <a:srgbClr val="969696"/>
                          </a:solidFill>
                          <a:latin typeface="Open Sans Light"/>
                          <a:cs typeface="Open Sans Light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100" b="0" dirty="0">
                        <a:solidFill>
                          <a:srgbClr val="969696"/>
                        </a:solidFill>
                        <a:latin typeface="Open Sans Light"/>
                        <a:cs typeface="Open Sans Ligh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5" name="Picture 4" descr="vph_share_icon_128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2" y="6322037"/>
            <a:ext cx="353601" cy="383567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610600" y="6411866"/>
            <a:ext cx="457200" cy="2192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FD4B33E6-A0C3-42A7-BCF6-8F8C890E75F4}" type="slidenum">
              <a:rPr lang="en-GB" sz="825" smtClean="0">
                <a:solidFill>
                  <a:srgbClr val="969696"/>
                </a:solidFill>
                <a:latin typeface="Open Sans Light"/>
                <a:cs typeface="Open Sans Light"/>
              </a:rPr>
              <a:pPr algn="r"/>
              <a:t>‹#›</a:t>
            </a:fld>
            <a:endParaRPr lang="en-GB" sz="825" dirty="0">
              <a:solidFill>
                <a:srgbClr val="969696"/>
              </a:solidFill>
              <a:latin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8629982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50238571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</p:spTree>
    <p:extLst>
      <p:ext uri="{BB962C8B-B14F-4D97-AF65-F5344CB8AC3E}">
        <p14:creationId xmlns:p14="http://schemas.microsoft.com/office/powerpoint/2010/main" val="29014085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913239"/>
            <a:ext cx="7886700" cy="22637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Box 6"/>
          <p:cNvSpPr txBox="1"/>
          <p:nvPr userDrawn="1"/>
        </p:nvSpPr>
        <p:spPr>
          <a:xfrm>
            <a:off x="646236" y="1295402"/>
            <a:ext cx="81706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300" dirty="0">
                <a:solidFill>
                  <a:schemeClr val="accent1">
                    <a:lumMod val="75000"/>
                  </a:schemeClr>
                </a:solidFill>
              </a:rPr>
              <a:t>EurValve: </a:t>
            </a:r>
            <a:r>
              <a:rPr lang="en-GB" sz="2100" dirty="0">
                <a:solidFill>
                  <a:schemeClr val="accent1">
                    <a:lumMod val="75000"/>
                  </a:schemeClr>
                </a:solidFill>
              </a:rPr>
              <a:t>Personalised Decision Support for Heart Valve Disease</a:t>
            </a:r>
          </a:p>
        </p:txBody>
      </p:sp>
    </p:spTree>
    <p:extLst>
      <p:ext uri="{BB962C8B-B14F-4D97-AF65-F5344CB8AC3E}">
        <p14:creationId xmlns:p14="http://schemas.microsoft.com/office/powerpoint/2010/main" val="49726280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978" y="316523"/>
            <a:ext cx="4396520" cy="712178"/>
          </a:xfrm>
        </p:spPr>
        <p:txBody>
          <a:bodyPr anchor="b"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65032"/>
            <a:ext cx="7886700" cy="452462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7959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223" y="365127"/>
            <a:ext cx="4466493" cy="619612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74986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871" y="347546"/>
            <a:ext cx="4844561" cy="681159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67075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871" y="254981"/>
            <a:ext cx="4985239" cy="820251"/>
          </a:xfrm>
        </p:spPr>
        <p:txBody>
          <a:bodyPr>
            <a:normAutofit/>
          </a:bodyPr>
          <a:lstStyle>
            <a:lvl1pPr>
              <a:defRPr sz="21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5592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7824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59585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966509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16B82-58C4-434B-A04A-95E7A22D025A}" type="datetimeFigureOut">
              <a:rPr lang="en-GB" smtClean="0"/>
              <a:pPr/>
              <a:t>24/01/2019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E5325-A4F0-44F2-96A2-8B4ACE63AD64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78550" y="230194"/>
            <a:ext cx="8386904" cy="887591"/>
            <a:chOff x="685800" y="215499"/>
            <a:chExt cx="8386904" cy="887591"/>
          </a:xfrm>
        </p:grpSpPr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" y="251060"/>
              <a:ext cx="967009" cy="73823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6206" y="215499"/>
              <a:ext cx="926498" cy="8875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961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  <p:sldLayoutId id="2147483681" r:id="rId13"/>
    <p:sldLayoutId id="2147483684" r:id="rId14"/>
    <p:sldLayoutId id="2147483686" r:id="rId15"/>
    <p:sldLayoutId id="2147483687" r:id="rId16"/>
    <p:sldLayoutId id="2147483688" r:id="rId17"/>
  </p:sldLayoutIdLst>
  <p:transition spd="med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ve.cyfronet.pl/" TargetMode="External"/><Relationship Id="rId2" Type="http://schemas.openxmlformats.org/officeDocument/2006/relationships/hyperlink" Target="http://dice.cyfronet.pl/projects/details/EurValv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iles.valve.cyfronet.pl/webdav" TargetMode="External"/><Relationship Id="rId5" Type="http://schemas.openxmlformats.org/officeDocument/2006/relationships/hyperlink" Target="https://files.valve.cyfronet.pl/" TargetMode="External"/><Relationship Id="rId4" Type="http://schemas.openxmlformats.org/officeDocument/2006/relationships/hyperlink" Target="https://valve.cyfronet.pl/users/sign_u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-6fXG0am6iE" TargetMode="External"/><Relationship Id="rId7" Type="http://schemas.openxmlformats.org/officeDocument/2006/relationships/hyperlink" Target="https://youtu.be/j0Nu-E-0elE" TargetMode="External"/><Relationship Id="rId2" Type="http://schemas.openxmlformats.org/officeDocument/2006/relationships/hyperlink" Target="https://youtu.be/4I907aAOCvU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youtu.be/SIwpxdoQYWw" TargetMode="External"/><Relationship Id="rId5" Type="http://schemas.openxmlformats.org/officeDocument/2006/relationships/hyperlink" Target="https://youtu.be/A4wkxFCRLak" TargetMode="External"/><Relationship Id="rId4" Type="http://schemas.openxmlformats.org/officeDocument/2006/relationships/hyperlink" Target="https://youtu.be/FTF-QaI5ZZQ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valve.eu/" TargetMode="External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204175" y="1545417"/>
            <a:ext cx="8136904" cy="1102519"/>
          </a:xfrm>
        </p:spPr>
        <p:txBody>
          <a:bodyPr>
            <a:normAutofit/>
          </a:bodyPr>
          <a:lstStyle/>
          <a:p>
            <a:pPr algn="ctr"/>
            <a:r>
              <a:rPr lang="en-US" altLang="en-US" b="1" dirty="0"/>
              <a:t>Infrastructure for </a:t>
            </a:r>
            <a:r>
              <a:rPr lang="en-US" altLang="en-US" b="1" dirty="0" err="1"/>
              <a:t>Personalised</a:t>
            </a:r>
            <a:r>
              <a:rPr lang="en-US" altLang="en-US" b="1" dirty="0"/>
              <a:t> Medicine:</a:t>
            </a:r>
            <a:br>
              <a:rPr lang="en-US" altLang="en-US" b="1" dirty="0"/>
            </a:br>
            <a:r>
              <a:rPr lang="en-US" altLang="en-US" b="1" dirty="0"/>
              <a:t>It’s MEE that Matters!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85788" y="2776106"/>
            <a:ext cx="7854056" cy="310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Marian Bubak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1,2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sz="2100" b="1" dirty="0"/>
              <a:t> 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Tomasz Gubala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sz="2100" b="1" dirty="0"/>
              <a:t> </a:t>
            </a:r>
            <a:r>
              <a:rPr lang="en-US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Rod Hose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100" b="1" dirty="0"/>
              <a:t> 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Marek Kasztelnik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sz="2100" b="1" dirty="0"/>
              <a:t> </a:t>
            </a:r>
            <a:endParaRPr lang="en-US" sz="2100" b="1" dirty="0"/>
          </a:p>
          <a:p>
            <a:pPr eaLnBrk="1" hangingPunct="1"/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Maciej Malawski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1,2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Jan</a:t>
            </a:r>
            <a:r>
              <a:rPr lang="pl-PL" sz="2100" b="1" dirty="0"/>
              <a:t> 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Meizner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pl-PL" sz="2100" b="1" dirty="0"/>
              <a:t> 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Piotr Nowakowski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en-US" sz="2100" b="1" dirty="0"/>
              <a:t> </a:t>
            </a:r>
            <a:r>
              <a:rPr lang="en-US" altLang="en-US" sz="2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Steven Wood</a:t>
            </a:r>
            <a:r>
              <a:rPr lang="pl-PL" altLang="en-US" sz="21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pl-PL" sz="2100" b="1" baseline="30000" dirty="0"/>
          </a:p>
          <a:p>
            <a:pPr eaLnBrk="1" hangingPunct="1"/>
            <a:endParaRPr lang="es-ES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l-PL" sz="2100" baseline="30000" dirty="0"/>
              <a:t>1</a:t>
            </a:r>
            <a:r>
              <a:rPr lang="en-GB" sz="2100" dirty="0"/>
              <a:t>ACC </a:t>
            </a:r>
            <a:r>
              <a:rPr lang="en-GB" sz="2100" dirty="0" err="1"/>
              <a:t>Cyfronet</a:t>
            </a:r>
            <a:r>
              <a:rPr lang="en-GB" sz="2100" dirty="0"/>
              <a:t> AGH, Krakow, Poland</a:t>
            </a:r>
            <a:endParaRPr lang="pl-PL" sz="2100" dirty="0"/>
          </a:p>
          <a:p>
            <a:r>
              <a:rPr lang="pl-PL" sz="2100" baseline="30000" dirty="0"/>
              <a:t>2</a:t>
            </a:r>
            <a:r>
              <a:rPr lang="pl-PL" sz="2100" dirty="0"/>
              <a:t>Department of Computer Science, </a:t>
            </a:r>
            <a:r>
              <a:rPr lang="en-GB" sz="2100" dirty="0"/>
              <a:t>AGH, Krakow, Poland</a:t>
            </a:r>
          </a:p>
          <a:p>
            <a:r>
              <a:rPr lang="en-US" altLang="en-US" sz="21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http://dice.cyfronet.pl/</a:t>
            </a:r>
            <a:r>
              <a:rPr lang="en-US" alt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alt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100" baseline="30000" dirty="0"/>
              <a:t>3</a:t>
            </a:r>
            <a:r>
              <a:rPr lang="en-US" sz="2100" dirty="0"/>
              <a:t>Dept Infection, Immunity</a:t>
            </a:r>
            <a:r>
              <a:rPr lang="pl-PL" sz="2100" dirty="0"/>
              <a:t> &amp;</a:t>
            </a:r>
            <a:r>
              <a:rPr lang="en-US" sz="2100" dirty="0"/>
              <a:t> Cardiovascular Disease, University of Sheffield</a:t>
            </a:r>
            <a:r>
              <a:rPr lang="pl-PL" sz="2100" dirty="0"/>
              <a:t>, UK</a:t>
            </a:r>
            <a:endParaRPr lang="en-GB" sz="2100" dirty="0"/>
          </a:p>
          <a:p>
            <a:r>
              <a:rPr lang="pl-PL" sz="2100" baseline="30000" dirty="0"/>
              <a:t>4</a:t>
            </a:r>
            <a:r>
              <a:rPr lang="en-US" sz="2100" dirty="0"/>
              <a:t>Sheffield Teaching Hospital, NHS Foundation Trust, UK</a:t>
            </a: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061" y="1219607"/>
            <a:ext cx="928036" cy="8770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266634" y="973069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266634" y="973069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97514" y="979009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97514" y="2240868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880682" y="1447652"/>
            <a:ext cx="3703353" cy="43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ctr"/>
          <a:lstStyle/>
          <a:p>
            <a:endParaRPr lang="en-GB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08383" y="317070"/>
            <a:ext cx="529258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MEE feature set</a:t>
            </a:r>
          </a:p>
        </p:txBody>
      </p:sp>
      <p:sp>
        <p:nvSpPr>
          <p:cNvPr id="3" name="Prostokąt 2"/>
          <p:cNvSpPr/>
          <p:nvPr/>
        </p:nvSpPr>
        <p:spPr>
          <a:xfrm>
            <a:off x="2389880" y="1853151"/>
            <a:ext cx="576192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Model Execution Environment: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Patient case pipeline integrated with File Store and Prometheus supercomputer</a:t>
            </a:r>
            <a:endParaRPr lang="en-GB" sz="12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 Store for data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Cloud resources based on Atmosphere cloud platform </a:t>
            </a:r>
          </a:p>
        </p:txBody>
      </p:sp>
      <p:sp>
        <p:nvSpPr>
          <p:cNvPr id="5" name="Nawias klamrowy zamykający 4"/>
          <p:cNvSpPr/>
          <p:nvPr/>
        </p:nvSpPr>
        <p:spPr>
          <a:xfrm>
            <a:off x="1532614" y="2203711"/>
            <a:ext cx="594066" cy="435446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 b="1" spc="225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2" name="Nawias klamrowy zamykający 11"/>
          <p:cNvSpPr/>
          <p:nvPr/>
        </p:nvSpPr>
        <p:spPr>
          <a:xfrm>
            <a:off x="1532614" y="3584303"/>
            <a:ext cx="594066" cy="502184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 b="1" spc="225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2389881" y="3430896"/>
            <a:ext cx="576192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Security configuration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Service management – for every service dedicated set of policy rules can be defined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User Groups – can be used to define security constraints</a:t>
            </a:r>
          </a:p>
        </p:txBody>
      </p:sp>
      <p:sp>
        <p:nvSpPr>
          <p:cNvPr id="14" name="Nawias klamrowy zamykający 13"/>
          <p:cNvSpPr/>
          <p:nvPr/>
        </p:nvSpPr>
        <p:spPr>
          <a:xfrm>
            <a:off x="1532614" y="4458383"/>
            <a:ext cx="594066" cy="566393"/>
          </a:xfrm>
          <a:prstGeom prst="rightBrace">
            <a:avLst>
              <a:gd name="adj1" fmla="val 8333"/>
              <a:gd name="adj2" fmla="val 4745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 b="1" spc="225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2389881" y="4222206"/>
            <a:ext cx="576192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REST API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Creating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 user session – as a result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new JWT (JSON Web Token) tokens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are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generated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credential delegation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PDP – Policy Decision Point: check if user has access to concrete resource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Resource policies – add/remove/edit service security policies</a:t>
            </a: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54" y="1452302"/>
            <a:ext cx="844643" cy="3943335"/>
          </a:xfrm>
          <a:prstGeom prst="rect">
            <a:avLst/>
          </a:prstGeom>
        </p:spPr>
      </p:pic>
      <p:sp>
        <p:nvSpPr>
          <p:cNvPr id="16" name="Nawias klamrowy zamykający 13">
            <a:extLst>
              <a:ext uri="{FF2B5EF4-FFF2-40B4-BE49-F238E27FC236}">
                <a16:creationId xmlns:a16="http://schemas.microsoft.com/office/drawing/2014/main" xmlns="" id="{344E1BC8-49E8-467C-B6B5-DC9229C7EE1D}"/>
              </a:ext>
            </a:extLst>
          </p:cNvPr>
          <p:cNvSpPr/>
          <p:nvPr/>
        </p:nvSpPr>
        <p:spPr>
          <a:xfrm>
            <a:off x="1525077" y="2922760"/>
            <a:ext cx="594066" cy="424592"/>
          </a:xfrm>
          <a:prstGeom prst="rightBrace">
            <a:avLst>
              <a:gd name="adj1" fmla="val 8333"/>
              <a:gd name="adj2" fmla="val 47457"/>
            </a:avLst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 sz="1350" b="1" spc="225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Prostokąt 12">
            <a:extLst>
              <a:ext uri="{FF2B5EF4-FFF2-40B4-BE49-F238E27FC236}">
                <a16:creationId xmlns:a16="http://schemas.microsoft.com/office/drawing/2014/main" xmlns="" id="{F653F1EE-2A5A-46CD-A349-9D6C4817BD79}"/>
              </a:ext>
            </a:extLst>
          </p:cNvPr>
          <p:cNvSpPr/>
          <p:nvPr/>
        </p:nvSpPr>
        <p:spPr>
          <a:xfrm>
            <a:off x="2389879" y="2742777"/>
            <a:ext cx="5761925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500" dirty="0"/>
              <a:t>Data sets</a:t>
            </a:r>
            <a:endParaRPr lang="en-GB" sz="15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Structural access to patient databases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Query interfaces for real, simulated and inferred data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9166344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97512" y="2008782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297385" y="1482415"/>
            <a:ext cx="8699227" cy="38931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t"/>
          <a:lstStyle/>
          <a:p>
            <a:r>
              <a:rPr lang="pl-PL" b="1" dirty="0"/>
              <a:t>Additional modules can be implemented: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As applications deployed on the Prometheus supercomputer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As external services communicating with the platform via its REST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As virtual machines deployable directly in the Cyfronet cloud via the Atmosphere extension </a:t>
            </a:r>
            <a:r>
              <a:rPr lang="en-US" dirty="0"/>
              <a:t>of</a:t>
            </a:r>
            <a:r>
              <a:rPr lang="pl-PL" dirty="0"/>
              <a:t> the MEE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b="1" dirty="0"/>
              <a:t>Encapsulating pipeline steps as HPC tasks: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dirty="0"/>
              <a:t>Scripts are run on the Prometheus supercomputer via the Rim</a:t>
            </a:r>
            <a:r>
              <a:rPr lang="en-US" dirty="0"/>
              <a:t>r</a:t>
            </a:r>
            <a:r>
              <a:rPr lang="pl-PL" dirty="0"/>
              <a:t>ock extension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dirty="0"/>
              <a:t>Files uploaded to the FileStore (e.g. using MEE GUIs) can be accessed on Prometheus nodes via </a:t>
            </a:r>
            <a:r>
              <a:rPr lang="pl-PL" b="1" dirty="0"/>
              <a:t>curl</a:t>
            </a:r>
            <a:r>
              <a:rPr lang="pl-PL" dirty="0"/>
              <a:t>,</a:t>
            </a:r>
            <a:r>
              <a:rPr lang="pl-PL" b="1" dirty="0"/>
              <a:t> </a:t>
            </a:r>
            <a:r>
              <a:rPr lang="pl-PL" dirty="0"/>
              <a:t>leveraging the WebDAV interface provided by FileStore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dirty="0"/>
              <a:t>Any result files can also be uploaded directly to FileStore from the Prometheus computational nodes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dirty="0"/>
              <a:t>External tools can be used to monitor job completion status e.g. by periodically scanning FileStore content</a:t>
            </a:r>
          </a:p>
          <a:p>
            <a:endParaRPr lang="pl-PL" dirty="0"/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1638952" y="320355"/>
            <a:ext cx="601609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MEE </a:t>
            </a:r>
            <a:r>
              <a:rPr lang="pl-PL" sz="2400" dirty="0" err="1">
                <a:latin typeface="+mn-lt"/>
              </a:rPr>
              <a:t>extensibility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6160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97514" y="2329768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28837" y="320355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700" dirty="0">
                <a:latin typeface="+mn-lt"/>
              </a:rPr>
              <a:t>Generic MEE tools</a:t>
            </a:r>
            <a:endParaRPr lang="en-GB" sz="2700" dirty="0">
              <a:latin typeface="+mn-lt"/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44" y="1863620"/>
            <a:ext cx="4142687" cy="1363514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903" y="1859446"/>
            <a:ext cx="4189046" cy="1371866"/>
          </a:xfrm>
          <a:prstGeom prst="rect">
            <a:avLst/>
          </a:prstGeom>
        </p:spPr>
      </p:pic>
      <p:sp>
        <p:nvSpPr>
          <p:cNvPr id="18" name="Prostokąt 17"/>
          <p:cNvSpPr/>
          <p:nvPr/>
        </p:nvSpPr>
        <p:spPr>
          <a:xfrm>
            <a:off x="359945" y="3541435"/>
            <a:ext cx="403532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Cloud resources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Based on Atmosphere cloud platform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start/stop/suspend virtual machine on cloud infrastructure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save running existing machine as template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(Future) can share templates with other users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4656902" y="3541435"/>
            <a:ext cx="418904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File Store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Basic file storage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for the project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Ability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 create new director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ies and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upload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download files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share director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ies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with other user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or group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users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be mounted locally using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WebDav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client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File Browser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GUI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also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 embedded in other views</a:t>
            </a:r>
          </a:p>
        </p:txBody>
      </p:sp>
    </p:spTree>
    <p:extLst>
      <p:ext uri="{BB962C8B-B14F-4D97-AF65-F5344CB8AC3E}">
        <p14:creationId xmlns:p14="http://schemas.microsoft.com/office/powerpoint/2010/main" val="36993175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28837" y="257189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GB" sz="2700" dirty="0">
                <a:latin typeface="+mn-lt"/>
              </a:rPr>
              <a:t>Comparing pipeline results</a:t>
            </a:r>
          </a:p>
        </p:txBody>
      </p:sp>
      <p:sp>
        <p:nvSpPr>
          <p:cNvPr id="19" name="Prostokąt 18"/>
          <p:cNvSpPr/>
          <p:nvPr/>
        </p:nvSpPr>
        <p:spPr>
          <a:xfrm>
            <a:off x="862752" y="5092706"/>
            <a:ext cx="741849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Result comparison feature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 a pipeline multiple times for varying datasets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Compare the outcomes and identify differences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Helpful GUI for side-by-side comparisons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Supports textual and graphical visualization of results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1" name="Obraz 5">
            <a:extLst>
              <a:ext uri="{FF2B5EF4-FFF2-40B4-BE49-F238E27FC236}">
                <a16:creationId xmlns:a16="http://schemas.microsoft.com/office/drawing/2014/main" xmlns="" id="{FE160807-5672-43D9-8C99-6FF6BA0F59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09" y="1453238"/>
            <a:ext cx="6092059" cy="350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62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305525" y="1959829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869921" y="1414601"/>
            <a:ext cx="3703353" cy="43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ctr"/>
          <a:lstStyle/>
          <a:p>
            <a:endParaRPr lang="en-GB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62788" y="262735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C</a:t>
            </a:r>
            <a:r>
              <a:rPr lang="pl-PL" sz="2400" dirty="0" err="1">
                <a:latin typeface="+mn-lt"/>
              </a:rPr>
              <a:t>loud</a:t>
            </a:r>
            <a:r>
              <a:rPr lang="pl-PL" sz="2400" dirty="0">
                <a:latin typeface="+mn-lt"/>
              </a:rPr>
              <a:t> access via Atmosphere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305525" y="4244158"/>
            <a:ext cx="860085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dirty="0"/>
              <a:t>Access to cloud resources</a:t>
            </a:r>
            <a:endParaRPr lang="en-GB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Atmosphere extension provides access to cloud resources in the EurValve MEE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Applications can be developed as virtual machines, saved as templates and instantiated in the cloud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extension is available directly in the MEE GUI and through a dedicated API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Atmosphere is integrated with EurValve authentication and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authorization</a:t>
            </a:r>
            <a:r>
              <a:rPr lang="pl-P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mechanisms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4" name="Prostokąt zaokrąglony 550"/>
          <p:cNvSpPr/>
          <p:nvPr/>
        </p:nvSpPr>
        <p:spPr bwMode="auto">
          <a:xfrm>
            <a:off x="5065916" y="1345028"/>
            <a:ext cx="2740819" cy="2845684"/>
          </a:xfrm>
          <a:prstGeom prst="roundRect">
            <a:avLst>
              <a:gd name="adj" fmla="val 3637"/>
            </a:avLst>
          </a:prstGeom>
          <a:solidFill>
            <a:srgbClr val="FFFF00">
              <a:alpha val="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202" tIns="31102" rIns="62202" bIns="31102" anchor="ctr"/>
          <a:lstStyle/>
          <a:p>
            <a:pPr algn="ctr">
              <a:defRPr/>
            </a:pPr>
            <a:endParaRPr lang="en-US" sz="1350" dirty="0"/>
          </a:p>
        </p:txBody>
      </p:sp>
      <p:grpSp>
        <p:nvGrpSpPr>
          <p:cNvPr id="2" name="Grupa 228"/>
          <p:cNvGrpSpPr/>
          <p:nvPr/>
        </p:nvGrpSpPr>
        <p:grpSpPr>
          <a:xfrm>
            <a:off x="6212664" y="1444286"/>
            <a:ext cx="1485294" cy="368091"/>
            <a:chOff x="2411760" y="1536133"/>
            <a:chExt cx="1980392" cy="490788"/>
          </a:xfrm>
        </p:grpSpPr>
        <p:grpSp>
          <p:nvGrpSpPr>
            <p:cNvPr id="3" name="Grupa 289"/>
            <p:cNvGrpSpPr>
              <a:grpSpLocks/>
            </p:cNvGrpSpPr>
            <p:nvPr/>
          </p:nvGrpSpPr>
          <p:grpSpPr bwMode="auto">
            <a:xfrm>
              <a:off x="2411760" y="1536133"/>
              <a:ext cx="1980392" cy="490788"/>
              <a:chOff x="2392910" y="1835621"/>
              <a:chExt cx="2822281" cy="541780"/>
            </a:xfrm>
          </p:grpSpPr>
          <p:sp>
            <p:nvSpPr>
              <p:cNvPr id="90" name="Prostokąt zaokrąglony 565"/>
              <p:cNvSpPr/>
              <p:nvPr/>
            </p:nvSpPr>
            <p:spPr bwMode="auto">
              <a:xfrm>
                <a:off x="2392910" y="1835621"/>
                <a:ext cx="2822281" cy="54178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350" dirty="0"/>
              </a:p>
            </p:txBody>
          </p:sp>
          <p:sp>
            <p:nvSpPr>
              <p:cNvPr id="91" name="pole tekstowe 291"/>
              <p:cNvSpPr txBox="1">
                <a:spLocks noChangeArrowheads="1"/>
              </p:cNvSpPr>
              <p:nvPr/>
            </p:nvSpPr>
            <p:spPr bwMode="auto">
              <a:xfrm>
                <a:off x="3148712" y="1958514"/>
                <a:ext cx="1920037" cy="3397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900" dirty="0">
                    <a:latin typeface="+mj-lt"/>
                    <a:cs typeface="Courier New" pitchFamily="49" charset="0"/>
                  </a:rPr>
                  <a:t>Atmosphere host</a:t>
                </a:r>
              </a:p>
            </p:txBody>
          </p:sp>
        </p:grpSp>
        <p:pic>
          <p:nvPicPr>
            <p:cNvPr id="89" name="Obraz 118" descr="1368547005_server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73033" y="1604706"/>
              <a:ext cx="365719" cy="36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a 598"/>
          <p:cNvGrpSpPr/>
          <p:nvPr/>
        </p:nvGrpSpPr>
        <p:grpSpPr>
          <a:xfrm>
            <a:off x="5098374" y="2715913"/>
            <a:ext cx="2599583" cy="1415241"/>
            <a:chOff x="182020" y="4590012"/>
            <a:chExt cx="3466110" cy="1886988"/>
          </a:xfrm>
        </p:grpSpPr>
        <p:sp>
          <p:nvSpPr>
            <p:cNvPr id="76" name="Prostokąt zaokrąglony 585"/>
            <p:cNvSpPr/>
            <p:nvPr/>
          </p:nvSpPr>
          <p:spPr bwMode="auto">
            <a:xfrm>
              <a:off x="228600" y="4590012"/>
              <a:ext cx="3419530" cy="1886988"/>
            </a:xfrm>
            <a:prstGeom prst="roundRect">
              <a:avLst>
                <a:gd name="adj" fmla="val 8566"/>
              </a:avLst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2209" tIns="31105" rIns="62209" bIns="31105" anchor="ctr"/>
            <a:lstStyle/>
            <a:p>
              <a:pPr algn="ctr">
                <a:defRPr/>
              </a:pPr>
              <a:endParaRPr lang="en-US" sz="1350"/>
            </a:p>
          </p:txBody>
        </p:sp>
        <p:grpSp>
          <p:nvGrpSpPr>
            <p:cNvPr id="5" name="Grupa 590"/>
            <p:cNvGrpSpPr/>
            <p:nvPr/>
          </p:nvGrpSpPr>
          <p:grpSpPr>
            <a:xfrm>
              <a:off x="459151" y="4962473"/>
              <a:ext cx="1445849" cy="676327"/>
              <a:chOff x="459151" y="4876800"/>
              <a:chExt cx="1445849" cy="676327"/>
            </a:xfrm>
          </p:grpSpPr>
          <p:pic>
            <p:nvPicPr>
              <p:cNvPr id="84" name="Obraz 198" descr="admin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04104" y="4883273"/>
                <a:ext cx="295219" cy="3908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5" name="Obraz 199" descr="admin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33400" y="4876800"/>
                <a:ext cx="316276" cy="4037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6" name="Obraz 200" descr="admin.pn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453750" y="4887190"/>
                <a:ext cx="298850" cy="3830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7" name="pole tekstowe 291"/>
              <p:cNvSpPr txBox="1">
                <a:spLocks noChangeArrowheads="1"/>
              </p:cNvSpPr>
              <p:nvPr/>
            </p:nvSpPr>
            <p:spPr bwMode="auto">
              <a:xfrm>
                <a:off x="459151" y="5276139"/>
                <a:ext cx="1445849" cy="27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8573" tIns="34286" rIns="68573" bIns="34286">
                <a:spAutoFit/>
              </a:bodyPr>
              <a:lstStyle/>
              <a:p>
                <a:pPr algn="ctr"/>
                <a:r>
                  <a:rPr lang="pl-PL" sz="900">
                    <a:latin typeface="Calibri" pitchFamily="34" charset="0"/>
                  </a:rPr>
                  <a:t>user accounts</a:t>
                </a:r>
              </a:p>
            </p:txBody>
          </p:sp>
        </p:grpSp>
        <p:sp>
          <p:nvSpPr>
            <p:cNvPr id="78" name="pole tekstowe 291"/>
            <p:cNvSpPr txBox="1">
              <a:spLocks noChangeArrowheads="1"/>
            </p:cNvSpPr>
            <p:nvPr/>
          </p:nvSpPr>
          <p:spPr bwMode="auto">
            <a:xfrm>
              <a:off x="182020" y="4599811"/>
              <a:ext cx="1951580" cy="27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3" tIns="34286" rIns="68573" bIns="34286">
              <a:spAutoFit/>
            </a:bodyPr>
            <a:lstStyle/>
            <a:p>
              <a:pPr algn="ctr"/>
              <a:r>
                <a:rPr lang="pl-PL" sz="900">
                  <a:latin typeface="Calibri" pitchFamily="34" charset="0"/>
                </a:rPr>
                <a:t>Atmosphere Registry (AIR)</a:t>
              </a:r>
              <a:endParaRPr lang="en-US" sz="900">
                <a:latin typeface="Calibri" pitchFamily="34" charset="0"/>
              </a:endParaRPr>
            </a:p>
          </p:txBody>
        </p:sp>
        <p:grpSp>
          <p:nvGrpSpPr>
            <p:cNvPr id="9" name="Grupa 597"/>
            <p:cNvGrpSpPr/>
            <p:nvPr/>
          </p:nvGrpSpPr>
          <p:grpSpPr>
            <a:xfrm>
              <a:off x="457200" y="5632296"/>
              <a:ext cx="1447800" cy="740692"/>
              <a:chOff x="457200" y="5632296"/>
              <a:chExt cx="1447800" cy="740692"/>
            </a:xfrm>
          </p:grpSpPr>
          <p:pic>
            <p:nvPicPr>
              <p:cNvPr id="80" name="Obraz 592" descr="server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61956" y="5632296"/>
                <a:ext cx="433290" cy="433290"/>
              </a:xfrm>
              <a:prstGeom prst="rect">
                <a:avLst/>
              </a:prstGeom>
            </p:spPr>
          </p:pic>
          <p:pic>
            <p:nvPicPr>
              <p:cNvPr id="81" name="Obraz 594" descr="server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62220" y="5638800"/>
                <a:ext cx="433290" cy="433290"/>
              </a:xfrm>
              <a:prstGeom prst="rect">
                <a:avLst/>
              </a:prstGeom>
            </p:spPr>
          </p:pic>
          <p:pic>
            <p:nvPicPr>
              <p:cNvPr id="82" name="Obraz 595" descr="servers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71710" y="5638800"/>
                <a:ext cx="433290" cy="433290"/>
              </a:xfrm>
              <a:prstGeom prst="rect">
                <a:avLst/>
              </a:prstGeom>
            </p:spPr>
          </p:pic>
          <p:sp>
            <p:nvSpPr>
              <p:cNvPr id="83" name="pole tekstowe 291"/>
              <p:cNvSpPr txBox="1">
                <a:spLocks noChangeArrowheads="1"/>
              </p:cNvSpPr>
              <p:nvPr/>
            </p:nvSpPr>
            <p:spPr bwMode="auto">
              <a:xfrm>
                <a:off x="457200" y="6096000"/>
                <a:ext cx="1445849" cy="27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68573" tIns="34286" rIns="68573" bIns="34286">
                <a:spAutoFit/>
              </a:bodyPr>
              <a:lstStyle/>
              <a:p>
                <a:pPr algn="ctr"/>
                <a:r>
                  <a:rPr lang="pl-PL" sz="900">
                    <a:latin typeface="Calibri" pitchFamily="34" charset="0"/>
                  </a:rPr>
                  <a:t>available cloud sites</a:t>
                </a:r>
              </a:p>
            </p:txBody>
          </p:sp>
        </p:grpSp>
      </p:grpSp>
      <p:grpSp>
        <p:nvGrpSpPr>
          <p:cNvPr id="10" name="Grupa 587"/>
          <p:cNvGrpSpPr/>
          <p:nvPr/>
        </p:nvGrpSpPr>
        <p:grpSpPr>
          <a:xfrm>
            <a:off x="5819112" y="2759557"/>
            <a:ext cx="2412418" cy="1293591"/>
            <a:chOff x="1203043" y="4648200"/>
            <a:chExt cx="3216557" cy="1724787"/>
          </a:xfrm>
        </p:grpSpPr>
        <p:grpSp>
          <p:nvGrpSpPr>
            <p:cNvPr id="11" name="Grupa 579"/>
            <p:cNvGrpSpPr/>
            <p:nvPr/>
          </p:nvGrpSpPr>
          <p:grpSpPr>
            <a:xfrm>
              <a:off x="2068954" y="4648200"/>
              <a:ext cx="1484734" cy="1484734"/>
              <a:chOff x="1868066" y="4572000"/>
              <a:chExt cx="1484734" cy="1484734"/>
            </a:xfrm>
          </p:grpSpPr>
          <p:pic>
            <p:nvPicPr>
              <p:cNvPr id="67" name="Obraz 569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62200" y="45720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68" name="Obraz 571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58666" y="45720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69" name="Obraz 572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68066" y="45720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0" name="Obraz 573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362200" y="5068466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1" name="Obraz 574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2858666" y="5068466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2" name="Obraz 575" descr="1399565533_012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68066" y="5068466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3" name="Obraz 576" descr="1399565533_01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68066" y="55626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4" name="Obraz 577" descr="1399565533_01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362200" y="5562600"/>
                <a:ext cx="494134" cy="494134"/>
              </a:xfrm>
              <a:prstGeom prst="rect">
                <a:avLst/>
              </a:prstGeom>
            </p:spPr>
          </p:pic>
          <p:pic>
            <p:nvPicPr>
              <p:cNvPr id="75" name="Obraz 578" descr="1399565533_012.png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858666" y="5562600"/>
                <a:ext cx="494134" cy="494134"/>
              </a:xfrm>
              <a:prstGeom prst="rect">
                <a:avLst/>
              </a:prstGeom>
            </p:spPr>
          </p:pic>
        </p:grpSp>
        <p:sp>
          <p:nvSpPr>
            <p:cNvPr id="66" name="pole tekstowe 291"/>
            <p:cNvSpPr txBox="1">
              <a:spLocks noChangeArrowheads="1"/>
            </p:cNvSpPr>
            <p:nvPr/>
          </p:nvSpPr>
          <p:spPr bwMode="auto">
            <a:xfrm>
              <a:off x="1203043" y="6095999"/>
              <a:ext cx="3216557" cy="276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573" tIns="34286" rIns="68573" bIns="34286">
              <a:spAutoFit/>
            </a:bodyPr>
            <a:lstStyle/>
            <a:p>
              <a:pPr algn="ctr"/>
              <a:r>
                <a:rPr lang="pl-PL" sz="900">
                  <a:latin typeface="Calibri" pitchFamily="34" charset="0"/>
                </a:rPr>
                <a:t>services and templates</a:t>
              </a:r>
              <a:endParaRPr lang="en-US" sz="900">
                <a:latin typeface="Calibri" pitchFamily="34" charset="0"/>
              </a:endParaRPr>
            </a:p>
          </p:txBody>
        </p:sp>
      </p:grpSp>
      <p:sp>
        <p:nvSpPr>
          <p:cNvPr id="58" name="Prostokąt zaokrąglony 599"/>
          <p:cNvSpPr/>
          <p:nvPr/>
        </p:nvSpPr>
        <p:spPr bwMode="auto">
          <a:xfrm>
            <a:off x="5133312" y="1901732"/>
            <a:ext cx="2564648" cy="766311"/>
          </a:xfrm>
          <a:prstGeom prst="roundRect">
            <a:avLst>
              <a:gd name="adj" fmla="val 1031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59" name="pole tekstowe 291"/>
          <p:cNvSpPr txBox="1">
            <a:spLocks noChangeArrowheads="1"/>
          </p:cNvSpPr>
          <p:nvPr/>
        </p:nvSpPr>
        <p:spPr bwMode="auto">
          <a:xfrm>
            <a:off x="5819110" y="1913681"/>
            <a:ext cx="1175349" cy="207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algn="ctr"/>
            <a:r>
              <a:rPr lang="pl-PL" sz="900">
                <a:latin typeface="Calibri" pitchFamily="34" charset="0"/>
              </a:rPr>
              <a:t>Atmosphere Core</a:t>
            </a:r>
            <a:endParaRPr lang="en-US" sz="900">
              <a:latin typeface="Calibri" pitchFamily="34" charset="0"/>
            </a:endParaRPr>
          </a:p>
        </p:txBody>
      </p:sp>
      <p:grpSp>
        <p:nvGrpSpPr>
          <p:cNvPr id="13" name="Grupa 144"/>
          <p:cNvGrpSpPr>
            <a:grpSpLocks/>
          </p:cNvGrpSpPr>
          <p:nvPr/>
        </p:nvGrpSpPr>
        <p:grpSpPr bwMode="auto">
          <a:xfrm>
            <a:off x="5250198" y="1551741"/>
            <a:ext cx="139229" cy="345274"/>
            <a:chOff x="2987824" y="3465003"/>
            <a:chExt cx="71709" cy="178557"/>
          </a:xfrm>
        </p:grpSpPr>
        <p:cxnSp>
          <p:nvCxnSpPr>
            <p:cNvPr id="63" name="Łącznik prosty 602"/>
            <p:cNvCxnSpPr/>
            <p:nvPr/>
          </p:nvCxnSpPr>
          <p:spPr>
            <a:xfrm>
              <a:off x="3025261" y="3536127"/>
              <a:ext cx="0" cy="107433"/>
            </a:xfrm>
            <a:prstGeom prst="line">
              <a:avLst/>
            </a:prstGeom>
            <a:ln w="12700"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ipsa 603"/>
            <p:cNvSpPr/>
            <p:nvPr/>
          </p:nvSpPr>
          <p:spPr>
            <a:xfrm>
              <a:off x="2987824" y="3465003"/>
              <a:ext cx="71709" cy="72009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</p:grpSp>
      <p:sp>
        <p:nvSpPr>
          <p:cNvPr id="61" name="pole tekstowe 291"/>
          <p:cNvSpPr txBox="1">
            <a:spLocks noChangeArrowheads="1"/>
          </p:cNvSpPr>
          <p:nvPr/>
        </p:nvSpPr>
        <p:spPr bwMode="auto">
          <a:xfrm>
            <a:off x="5304759" y="1501685"/>
            <a:ext cx="933665" cy="30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algn="ctr"/>
            <a:r>
              <a:rPr lang="pl-PL" sz="750">
                <a:latin typeface="Calibri" pitchFamily="34" charset="0"/>
              </a:rPr>
              <a:t>Secure RESTful API</a:t>
            </a:r>
          </a:p>
          <a:p>
            <a:pPr algn="ctr"/>
            <a:r>
              <a:rPr lang="pl-PL" sz="750">
                <a:latin typeface="Calibri" pitchFamily="34" charset="0"/>
              </a:rPr>
              <a:t>(Cloud Facade)</a:t>
            </a:r>
            <a:endParaRPr lang="en-US" sz="750">
              <a:latin typeface="Calibri" pitchFamily="34" charset="0"/>
            </a:endParaRPr>
          </a:p>
        </p:txBody>
      </p:sp>
      <p:sp>
        <p:nvSpPr>
          <p:cNvPr id="62" name="pole tekstowe 291"/>
          <p:cNvSpPr txBox="1">
            <a:spLocks noChangeArrowheads="1"/>
          </p:cNvSpPr>
          <p:nvPr/>
        </p:nvSpPr>
        <p:spPr bwMode="auto">
          <a:xfrm>
            <a:off x="5133310" y="2094041"/>
            <a:ext cx="2493816" cy="55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3" tIns="34286" rIns="68573" bIns="34286">
            <a:spAutoFit/>
          </a:bodyPr>
          <a:lstStyle/>
          <a:p>
            <a:pPr marL="64294" indent="-64294">
              <a:buFont typeface="Arial" pitchFamily="34" charset="0"/>
              <a:buChar char="•"/>
            </a:pPr>
            <a:r>
              <a:rPr lang="pl-PL" sz="788" dirty="0">
                <a:latin typeface="Calibri" pitchFamily="34" charset="0"/>
              </a:rPr>
              <a:t>Communication with underlying computational clouds</a:t>
            </a:r>
          </a:p>
          <a:p>
            <a:pPr marL="64294" indent="-64294">
              <a:buFont typeface="Arial" pitchFamily="34" charset="0"/>
              <a:buChar char="•"/>
            </a:pPr>
            <a:r>
              <a:rPr lang="pl-PL" sz="788" dirty="0">
                <a:latin typeface="Calibri" pitchFamily="34" charset="0"/>
              </a:rPr>
              <a:t>Launching and monitoring service instances</a:t>
            </a:r>
          </a:p>
          <a:p>
            <a:pPr marL="64294" indent="-64294">
              <a:buFont typeface="Arial" pitchFamily="34" charset="0"/>
              <a:buChar char="•"/>
            </a:pPr>
            <a:r>
              <a:rPr lang="pl-PL" sz="788" dirty="0">
                <a:latin typeface="Calibri" pitchFamily="34" charset="0"/>
              </a:rPr>
              <a:t>Billing and accounting</a:t>
            </a:r>
          </a:p>
          <a:p>
            <a:pPr marL="64294" indent="-64294">
              <a:buFont typeface="Arial" pitchFamily="34" charset="0"/>
              <a:buChar char="•"/>
            </a:pPr>
            <a:r>
              <a:rPr lang="pl-PL" sz="788" dirty="0">
                <a:latin typeface="Calibri" pitchFamily="34" charset="0"/>
              </a:rPr>
              <a:t>Logging and administrative services</a:t>
            </a:r>
            <a:endParaRPr lang="en-US" sz="788" dirty="0">
              <a:latin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92" y="1484948"/>
            <a:ext cx="3282322" cy="2592981"/>
          </a:xfrm>
          <a:prstGeom prst="rect">
            <a:avLst/>
          </a:prstGeom>
          <a:ln w="34925">
            <a:solidFill>
              <a:schemeClr val="tx2"/>
            </a:solidFill>
          </a:ln>
        </p:spPr>
      </p:pic>
      <p:sp>
        <p:nvSpPr>
          <p:cNvPr id="8" name="Arrow: Right 7"/>
          <p:cNvSpPr/>
          <p:nvPr/>
        </p:nvSpPr>
        <p:spPr>
          <a:xfrm>
            <a:off x="4800620" y="2505143"/>
            <a:ext cx="162018" cy="508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003731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197514" y="2240868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905742" y="1260182"/>
            <a:ext cx="3703353" cy="43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ctr"/>
          <a:lstStyle/>
          <a:p>
            <a:endParaRPr lang="en-GB" sz="10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50715" y="226992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Accessing </a:t>
            </a:r>
            <a:r>
              <a:rPr lang="pl-PL" sz="2400" dirty="0">
                <a:latin typeface="+mn-lt"/>
              </a:rPr>
              <a:t>MEE via REST API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461867" y="3429001"/>
            <a:ext cx="398653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Generate user JWT Token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User (or other service) can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retrieve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new JWT token by passing username and password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JWT token can be used for user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credential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delegations by external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services</a:t>
            </a:r>
          </a:p>
          <a:p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629698" y="3429000"/>
            <a:ext cx="431678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PDP API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Check if user has right to access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specific reso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urce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r>
              <a:rPr lang="en-GB" sz="1500" dirty="0"/>
              <a:t>Resource </a:t>
            </a:r>
            <a:r>
              <a:rPr lang="en-GB" sz="1500" dirty="0" err="1"/>
              <a:t>polic</a:t>
            </a:r>
            <a:r>
              <a:rPr lang="pl-PL" sz="1500" dirty="0"/>
              <a:t>y</a:t>
            </a:r>
            <a:r>
              <a:rPr lang="en-GB" sz="1500" dirty="0"/>
              <a:t>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Create/edit/delete local policies by external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service on user behalf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Currently integrated with File Store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Initial </a:t>
            </a:r>
            <a:r>
              <a:rPr lang="en-GB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ArQ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integration tests underway</a:t>
            </a:r>
            <a:endParaRPr lang="en-GB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353" y="1527190"/>
            <a:ext cx="4186946" cy="176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17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82843" y="23034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MEE </a:t>
            </a:r>
            <a:r>
              <a:rPr lang="pl-PL" sz="2400" dirty="0" err="1">
                <a:latin typeface="+mn-lt"/>
              </a:rPr>
              <a:t>security</a:t>
            </a:r>
            <a:r>
              <a:rPr lang="pl-PL" sz="2400" dirty="0">
                <a:latin typeface="+mn-lt"/>
              </a:rPr>
              <a:t> management </a:t>
            </a:r>
            <a:r>
              <a:rPr lang="pl-PL" sz="2400" dirty="0" err="1">
                <a:latin typeface="+mn-lt"/>
              </a:rPr>
              <a:t>UIs</a:t>
            </a:r>
            <a:endParaRPr lang="en-GB" sz="2400" dirty="0">
              <a:latin typeface="+mn-lt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26531"/>
            <a:ext cx="4113954" cy="1474619"/>
          </a:xfrm>
          <a:prstGeom prst="rect">
            <a:avLst/>
          </a:prstGeom>
        </p:spPr>
      </p:pic>
      <p:pic>
        <p:nvPicPr>
          <p:cNvPr id="3" name="Obraz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71" y="1627677"/>
            <a:ext cx="4125011" cy="1475255"/>
          </a:xfrm>
          <a:prstGeom prst="rect">
            <a:avLst/>
          </a:prstGeom>
        </p:spPr>
      </p:pic>
      <p:sp>
        <p:nvSpPr>
          <p:cNvPr id="12" name="Prostokąt 11"/>
          <p:cNvSpPr/>
          <p:nvPr/>
        </p:nvSpPr>
        <p:spPr>
          <a:xfrm>
            <a:off x="284971" y="3254012"/>
            <a:ext cx="4176899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Services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Basic security unit where dedicated security constraints can be defined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Two types of security policies: 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Global – can be defined only by service owner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Local – can be created by the service on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the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user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’s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behalf </a:t>
            </a:r>
          </a:p>
        </p:txBody>
      </p:sp>
      <p:sp>
        <p:nvSpPr>
          <p:cNvPr id="13" name="Prostokąt 12"/>
          <p:cNvSpPr/>
          <p:nvPr/>
        </p:nvSpPr>
        <p:spPr>
          <a:xfrm>
            <a:off x="4572000" y="3254012"/>
            <a:ext cx="451799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/>
              <a:t>Groups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Group users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Dedicated portal groups: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Admin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Supervisor – users who can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approve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other user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 the portal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Generic groups: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Everyone can create 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 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group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Group</a:t>
            </a:r>
            <a:r>
              <a:rPr lang="pl-PL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</a:t>
            </a:r>
            <a:r>
              <a:rPr lang="en-GB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can be used to define security constraints</a:t>
            </a:r>
          </a:p>
        </p:txBody>
      </p:sp>
    </p:spTree>
    <p:extLst>
      <p:ext uri="{BB962C8B-B14F-4D97-AF65-F5344CB8AC3E}">
        <p14:creationId xmlns:p14="http://schemas.microsoft.com/office/powerpoint/2010/main" val="1729301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82843" y="23034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Platform </a:t>
            </a:r>
            <a:r>
              <a:rPr lang="pl-PL" sz="2400" dirty="0" err="1">
                <a:latin typeface="+mn-lt"/>
              </a:rPr>
              <a:t>availability</a:t>
            </a:r>
            <a:r>
              <a:rPr lang="pl-PL" sz="2400" dirty="0">
                <a:latin typeface="+mn-lt"/>
              </a:rPr>
              <a:t> monitoring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891422" y="4674543"/>
            <a:ext cx="73611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Monitoring services</a:t>
            </a:r>
            <a:endParaRPr lang="en-GB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NewRelic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Sentry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monitor platform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availability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Detect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application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errors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as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well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as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infrastructural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failures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Alert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administrators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any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anomalous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conditions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xmlns="" id="{85D366F7-725D-467A-AAF7-78BAA2CAC9D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43" y="1685448"/>
            <a:ext cx="3703554" cy="2483061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xmlns="" id="{7798FF2E-D6F9-44BF-BB9B-FBE93343867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467" y="1685448"/>
            <a:ext cx="4273855" cy="248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544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82843" y="23034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Platform </a:t>
            </a:r>
            <a:r>
              <a:rPr lang="pl-PL" sz="2400" dirty="0" err="1">
                <a:latin typeface="+mn-lt"/>
              </a:rPr>
              <a:t>responsiveness</a:t>
            </a:r>
            <a:r>
              <a:rPr lang="pl-PL" sz="2400" dirty="0">
                <a:latin typeface="+mn-lt"/>
              </a:rPr>
              <a:t> monitoring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891422" y="4674543"/>
            <a:ext cx="736115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/>
              <a:t>Monitoring services</a:t>
            </a:r>
            <a:endParaRPr lang="en-GB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Zabbix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used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monitor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responsiveness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service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uptime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utilization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data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The monitoring service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also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evaluates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the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risk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failures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caused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by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exhaustion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hardware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resources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As with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Sentry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NewRelic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,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alerts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can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dispatched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system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administrators</a:t>
            </a:r>
            <a:endParaRPr lang="en-GB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xmlns="" id="{0295C685-3797-4FEC-AE17-13C5ACCB58A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9" y="1707982"/>
            <a:ext cx="3964122" cy="239429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xmlns="" id="{B519B1C6-4FAB-42CF-9B6B-EFE7A244502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33" y="1769136"/>
            <a:ext cx="4407439" cy="23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793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0" y="2599290"/>
            <a:ext cx="5303880" cy="541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algn="ctr">
              <a:lnSpc>
                <a:spcPct val="100000"/>
              </a:lnSpc>
            </a:pPr>
            <a:endParaRPr lang="en-GB" sz="135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308111" y="1099987"/>
            <a:ext cx="8527777" cy="43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2100" tIns="31050" rIns="62100" bIns="31050" anchor="ctr"/>
          <a:lstStyle/>
          <a:p>
            <a:pPr marL="257175" indent="-257175">
              <a:buFont typeface="+mj-lt"/>
              <a:buAutoNum type="arabicPeriod"/>
            </a:pPr>
            <a:r>
              <a:rPr lang="en-GB" sz="1350" dirty="0"/>
              <a:t>Segmentation</a:t>
            </a:r>
            <a:r>
              <a:rPr lang="pl-PL" sz="1350" dirty="0"/>
              <a:t> </a:t>
            </a:r>
            <a:r>
              <a:rPr lang="en-GB" sz="1350" dirty="0"/>
              <a:t>– to start this calculation</a:t>
            </a:r>
            <a:r>
              <a:rPr lang="pl-PL" sz="1350" dirty="0"/>
              <a:t>,</a:t>
            </a:r>
            <a:r>
              <a:rPr lang="en-GB" sz="1350" dirty="0"/>
              <a:t> </a:t>
            </a:r>
            <a:r>
              <a:rPr lang="pl-PL" sz="1350" dirty="0"/>
              <a:t>a </a:t>
            </a:r>
            <a:r>
              <a:rPr lang="en-GB" sz="1350" dirty="0"/>
              <a:t>zip archive with </a:t>
            </a:r>
            <a:r>
              <a:rPr lang="pl-PL" sz="1350" dirty="0"/>
              <a:t>a </a:t>
            </a:r>
            <a:r>
              <a:rPr lang="en-GB" sz="1350" dirty="0"/>
              <a:t>dedicated structure need</a:t>
            </a:r>
            <a:r>
              <a:rPr lang="pl-PL" sz="1350" dirty="0"/>
              <a:t>s</a:t>
            </a:r>
            <a:r>
              <a:rPr lang="en-GB" sz="1350" dirty="0"/>
              <a:t> to be created and transferred into</a:t>
            </a:r>
            <a:r>
              <a:rPr lang="pl-PL" sz="1350" dirty="0"/>
              <a:t> the</a:t>
            </a:r>
            <a:r>
              <a:rPr lang="en-GB" sz="1350" dirty="0"/>
              <a:t> </a:t>
            </a:r>
            <a:r>
              <a:rPr lang="pl-PL" sz="1350" dirty="0"/>
              <a:t>File </a:t>
            </a:r>
            <a:r>
              <a:rPr lang="pl-PL" sz="1350" dirty="0" err="1"/>
              <a:t>Store</a:t>
            </a:r>
            <a:r>
              <a:rPr lang="pl-PL" sz="1350" dirty="0"/>
              <a:t> </a:t>
            </a:r>
            <a:r>
              <a:rPr lang="en-GB" sz="1350" dirty="0"/>
              <a:t>input directory. Next</a:t>
            </a:r>
            <a:r>
              <a:rPr lang="pl-PL" sz="1350" dirty="0"/>
              <a:t>,</a:t>
            </a:r>
            <a:r>
              <a:rPr lang="en-GB" sz="1350" dirty="0"/>
              <a:t> </a:t>
            </a:r>
            <a:r>
              <a:rPr lang="pl-PL" sz="1350" dirty="0"/>
              <a:t>the </a:t>
            </a:r>
            <a:r>
              <a:rPr lang="en-GB" sz="1350" dirty="0"/>
              <a:t>output directory need</a:t>
            </a:r>
            <a:r>
              <a:rPr lang="pl-PL" sz="1350" dirty="0"/>
              <a:t>s</a:t>
            </a:r>
            <a:r>
              <a:rPr lang="en-GB" sz="1350" dirty="0"/>
              <a:t> to be monitored for computation output.</a:t>
            </a:r>
            <a:endParaRPr lang="pl-PL" sz="1350" dirty="0"/>
          </a:p>
          <a:p>
            <a:pPr marL="257175" indent="-257175">
              <a:buFont typeface="+mj-lt"/>
              <a:buAutoNum type="arabicPeriod"/>
            </a:pPr>
            <a:r>
              <a:rPr lang="pl-PL" sz="1350" dirty="0"/>
              <a:t>Reduced Order Model analysis – based on the results of the segmentation step, a ROM simulation is executed and its results uploaded to the File Store.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1350" dirty="0"/>
              <a:t>Parameter Optimization – a technical step which prepares suitable parameters for the 0D model sequence</a:t>
            </a:r>
          </a:p>
          <a:p>
            <a:pPr marL="257175" indent="-257175">
              <a:buFont typeface="+mj-lt"/>
              <a:buAutoNum type="arabicPeriod"/>
            </a:pPr>
            <a:r>
              <a:rPr lang="pl-PL" sz="1350" dirty="0"/>
              <a:t>0D model sequence – runs four versions of the 0D model analysis for various input datasets</a:t>
            </a:r>
            <a:endParaRPr lang="en-GB" sz="1350" dirty="0"/>
          </a:p>
          <a:p>
            <a:pPr marL="257175" indent="-257175">
              <a:buFont typeface="+mj-lt"/>
              <a:buAutoNum type="arabicPeriod"/>
            </a:pPr>
            <a:r>
              <a:rPr lang="en-GB" sz="1350" dirty="0"/>
              <a:t>Uncertainty Quantification</a:t>
            </a:r>
            <a:r>
              <a:rPr lang="pl-PL" sz="1350" dirty="0"/>
              <a:t> </a:t>
            </a:r>
            <a:r>
              <a:rPr lang="en-GB" sz="1350" dirty="0"/>
              <a:t>– </a:t>
            </a:r>
            <a:r>
              <a:rPr lang="en-GB" sz="1350" dirty="0" err="1"/>
              <a:t>Matlab</a:t>
            </a:r>
            <a:r>
              <a:rPr lang="en-GB" sz="1350" dirty="0"/>
              <a:t> script which can include </a:t>
            </a:r>
            <a:r>
              <a:rPr lang="pl-PL" sz="1350" dirty="0"/>
              <a:t>the </a:t>
            </a:r>
            <a:r>
              <a:rPr lang="en-GB" sz="1350" dirty="0"/>
              <a:t>0D Heart Model. It will be executed on </a:t>
            </a:r>
            <a:r>
              <a:rPr lang="pl-PL" sz="1350" dirty="0"/>
              <a:t>the </a:t>
            </a:r>
            <a:r>
              <a:rPr lang="en-GB" sz="1350" dirty="0"/>
              <a:t>Prometheus supercomputer, where input files will be transferred automatically from </a:t>
            </a:r>
            <a:r>
              <a:rPr lang="pl-PL" sz="1350" dirty="0"/>
              <a:t>the </a:t>
            </a:r>
            <a:r>
              <a:rPr lang="en-GB" sz="1350" dirty="0"/>
              <a:t>File Store</a:t>
            </a:r>
            <a:r>
              <a:rPr lang="pl-PL" sz="1350" dirty="0"/>
              <a:t>. Results</a:t>
            </a:r>
            <a:r>
              <a:rPr lang="en-GB" sz="1350" dirty="0"/>
              <a:t> </a:t>
            </a:r>
            <a:r>
              <a:rPr lang="pl-PL" sz="1350" dirty="0"/>
              <a:t>are </a:t>
            </a:r>
            <a:r>
              <a:rPr lang="en-GB" sz="1350" dirty="0"/>
              <a:t>transferred back from Prometheus </a:t>
            </a:r>
            <a:r>
              <a:rPr lang="pl-PL" sz="1350" dirty="0"/>
              <a:t>to the </a:t>
            </a:r>
            <a:r>
              <a:rPr lang="en-GB" sz="1350" dirty="0"/>
              <a:t>File Store.</a:t>
            </a:r>
            <a:endParaRPr lang="pl-PL" sz="1350" dirty="0"/>
          </a:p>
          <a:p>
            <a:pPr marL="257175" indent="-257175">
              <a:buFont typeface="+mj-lt"/>
              <a:buAutoNum type="arabicPeriod"/>
            </a:pPr>
            <a:r>
              <a:rPr lang="pl-PL" sz="1350" dirty="0"/>
              <a:t>Output visualization – produces actionable visualization of the 0D model output data based on File Store contents.</a:t>
            </a:r>
            <a:endParaRPr lang="en-GB" sz="1350" dirty="0"/>
          </a:p>
          <a:p>
            <a:r>
              <a:rPr lang="en-GB" sz="1350" dirty="0"/>
              <a:t/>
            </a:r>
            <a:br>
              <a:rPr lang="en-GB" sz="1350" dirty="0"/>
            </a:br>
            <a:r>
              <a:rPr lang="en-GB" sz="1500" b="1" dirty="0"/>
              <a:t>Patient Case Pipeline high</a:t>
            </a:r>
            <a:r>
              <a:rPr lang="pl-PL" sz="1500" b="1" dirty="0"/>
              <a:t>-</a:t>
            </a:r>
            <a:r>
              <a:rPr lang="en-GB" sz="1500" b="1" dirty="0"/>
              <a:t>level building blocks:</a:t>
            </a:r>
            <a:endParaRPr lang="en-GB" sz="135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/>
              <a:t>Service-</a:t>
            </a:r>
            <a:r>
              <a:rPr lang="en-GB" sz="1350" dirty="0"/>
              <a:t>driven computation (</a:t>
            </a:r>
            <a:r>
              <a:rPr lang="pl-PL" sz="1350" dirty="0"/>
              <a:t>such as </a:t>
            </a:r>
            <a:r>
              <a:rPr lang="en-GB" sz="1350" dirty="0"/>
              <a:t>Segmentation) – use case: </a:t>
            </a:r>
            <a:r>
              <a:rPr lang="pl-PL" sz="1350" dirty="0"/>
              <a:t>upload file to </a:t>
            </a:r>
            <a:r>
              <a:rPr lang="en-GB" sz="1350" dirty="0"/>
              <a:t>remote input directory, monitor remote output directory for results</a:t>
            </a:r>
            <a:r>
              <a:rPr lang="pl-PL" sz="1350" dirty="0"/>
              <a:t>; data </a:t>
            </a:r>
            <a:r>
              <a:rPr lang="pl-PL" sz="1350" dirty="0" err="1"/>
              <a:t>is</a:t>
            </a:r>
            <a:r>
              <a:rPr lang="pl-PL" sz="1350" dirty="0"/>
              <a:t> </a:t>
            </a:r>
            <a:r>
              <a:rPr lang="pl-PL" sz="1350" dirty="0" err="1"/>
              <a:t>processed</a:t>
            </a:r>
            <a:r>
              <a:rPr lang="pl-PL" sz="1350" dirty="0"/>
              <a:t> by </a:t>
            </a:r>
            <a:r>
              <a:rPr lang="pl-PL" sz="1350" dirty="0" err="1"/>
              <a:t>an</a:t>
            </a:r>
            <a:r>
              <a:rPr lang="pl-PL" sz="1350" dirty="0"/>
              <a:t> </a:t>
            </a:r>
            <a:r>
              <a:rPr lang="pl-PL" sz="1350" dirty="0" err="1"/>
              <a:t>external</a:t>
            </a:r>
            <a:r>
              <a:rPr lang="pl-PL" sz="1350" dirty="0"/>
              <a:t> service</a:t>
            </a:r>
            <a:endParaRPr lang="en-GB" sz="135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350" dirty="0"/>
              <a:t>Scripts started on Prometheus supercomputer – use case: transfer script and input files from File Store </a:t>
            </a:r>
            <a:r>
              <a:rPr lang="pl-PL" sz="1350" dirty="0"/>
              <a:t>to the </a:t>
            </a:r>
            <a:r>
              <a:rPr lang="en-GB" sz="1350" dirty="0"/>
              <a:t>cluster, run job, monitor job status, </a:t>
            </a:r>
            <a:r>
              <a:rPr lang="pl-PL" sz="1350" dirty="0"/>
              <a:t>once the job has completed – </a:t>
            </a:r>
            <a:r>
              <a:rPr lang="en-GB" sz="1350" dirty="0"/>
              <a:t>transfer results from </a:t>
            </a:r>
            <a:r>
              <a:rPr lang="pl-PL" sz="1350" dirty="0"/>
              <a:t>the </a:t>
            </a:r>
            <a:r>
              <a:rPr lang="en-GB" sz="1350" dirty="0"/>
              <a:t>cluster </a:t>
            </a:r>
            <a:r>
              <a:rPr lang="pl-PL" sz="1350" dirty="0"/>
              <a:t>to </a:t>
            </a:r>
            <a:r>
              <a:rPr lang="en-GB" sz="1350" dirty="0"/>
              <a:t>File Store (examples: 0D Heart Model, Uncertainty Quantification, CFD simulation)</a:t>
            </a:r>
          </a:p>
        </p:txBody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244931" y="24273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Patient Case Pipeline</a:t>
            </a:r>
          </a:p>
        </p:txBody>
      </p:sp>
    </p:spTree>
    <p:extLst>
      <p:ext uri="{BB962C8B-B14F-4D97-AF65-F5344CB8AC3E}">
        <p14:creationId xmlns:p14="http://schemas.microsoft.com/office/powerpoint/2010/main" val="268684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60756" y="1500881"/>
            <a:ext cx="8034428" cy="3544843"/>
          </a:xfrm>
        </p:spPr>
        <p:txBody>
          <a:bodyPr>
            <a:normAutofit/>
          </a:bodyPr>
          <a:lstStyle/>
          <a:p>
            <a:r>
              <a:rPr lang="pl-PL" sz="2400" dirty="0" err="1"/>
              <a:t>Motivation</a:t>
            </a:r>
            <a:r>
              <a:rPr lang="pl-PL" sz="2400" dirty="0"/>
              <a:t>: </a:t>
            </a:r>
            <a:r>
              <a:rPr lang="pl-PL" sz="2400" dirty="0" err="1"/>
              <a:t>towards</a:t>
            </a:r>
            <a:r>
              <a:rPr lang="pl-PL" sz="2400" dirty="0"/>
              <a:t> a </a:t>
            </a:r>
            <a:r>
              <a:rPr lang="pl-PL" sz="2400" dirty="0" err="1"/>
              <a:t>decision</a:t>
            </a:r>
            <a:r>
              <a:rPr lang="pl-PL" sz="2400" dirty="0"/>
              <a:t> </a:t>
            </a:r>
            <a:r>
              <a:rPr lang="pl-PL" sz="2400" dirty="0" err="1"/>
              <a:t>support</a:t>
            </a:r>
            <a:r>
              <a:rPr lang="pl-PL" sz="2400" dirty="0"/>
              <a:t> systems (DSS) for </a:t>
            </a:r>
            <a:r>
              <a:rPr lang="pl-PL" sz="2400" dirty="0" err="1"/>
              <a:t>valvular</a:t>
            </a:r>
            <a:r>
              <a:rPr lang="pl-PL" sz="2400" dirty="0"/>
              <a:t> </a:t>
            </a:r>
            <a:r>
              <a:rPr lang="pl-PL" sz="2400" dirty="0" err="1"/>
              <a:t>deseases</a:t>
            </a:r>
            <a:r>
              <a:rPr lang="pl-PL" sz="2400" dirty="0"/>
              <a:t> </a:t>
            </a:r>
            <a:r>
              <a:rPr lang="en-US" sz="2400" dirty="0"/>
              <a:t> </a:t>
            </a:r>
          </a:p>
          <a:p>
            <a:r>
              <a:rPr lang="pl-PL" sz="2400" dirty="0" err="1"/>
              <a:t>Requirements</a:t>
            </a:r>
            <a:r>
              <a:rPr lang="en-US" sz="2400" dirty="0"/>
              <a:t> for processing patient cases in a research environment</a:t>
            </a:r>
          </a:p>
          <a:p>
            <a:r>
              <a:rPr lang="pl-PL" sz="2400" dirty="0" err="1"/>
              <a:t>Architecture</a:t>
            </a:r>
            <a:r>
              <a:rPr lang="pl-PL" sz="2400" dirty="0"/>
              <a:t> of </a:t>
            </a:r>
            <a:r>
              <a:rPr lang="pl-PL" sz="2400" dirty="0" err="1"/>
              <a:t>the</a:t>
            </a:r>
            <a:r>
              <a:rPr lang="pl-PL" sz="2400" dirty="0"/>
              <a:t> Model </a:t>
            </a:r>
            <a:r>
              <a:rPr lang="pl-PL" sz="2400" dirty="0" err="1"/>
              <a:t>Execution</a:t>
            </a:r>
            <a:r>
              <a:rPr lang="pl-PL" sz="2400" dirty="0"/>
              <a:t> Environment (MEE)</a:t>
            </a:r>
          </a:p>
          <a:p>
            <a:r>
              <a:rPr lang="pl-PL" sz="2400" dirty="0" err="1"/>
              <a:t>Implementation</a:t>
            </a:r>
            <a:r>
              <a:rPr lang="pl-PL" sz="2400" dirty="0"/>
              <a:t> of </a:t>
            </a:r>
            <a:r>
              <a:rPr lang="pl-PL" sz="2400" dirty="0" err="1"/>
              <a:t>the</a:t>
            </a:r>
            <a:r>
              <a:rPr lang="pl-PL" sz="2400" dirty="0"/>
              <a:t> MEE</a:t>
            </a:r>
          </a:p>
          <a:p>
            <a:r>
              <a:rPr lang="pl-PL" sz="2400" dirty="0"/>
              <a:t>MEE in </a:t>
            </a:r>
            <a:r>
              <a:rPr lang="pl-PL" sz="2400" dirty="0" err="1"/>
              <a:t>operation</a:t>
            </a:r>
            <a:r>
              <a:rPr lang="pl-PL" sz="2400" dirty="0"/>
              <a:t>: </a:t>
            </a:r>
            <a:r>
              <a:rPr lang="pl-PL" sz="2400" dirty="0" err="1"/>
              <a:t>patient</a:t>
            </a:r>
            <a:r>
              <a:rPr lang="pl-PL" sz="2400" dirty="0"/>
              <a:t> </a:t>
            </a:r>
            <a:r>
              <a:rPr lang="pl-PL" sz="2400" dirty="0" err="1"/>
              <a:t>pipeline</a:t>
            </a:r>
            <a:endParaRPr lang="pl-PL" sz="2400" dirty="0"/>
          </a:p>
          <a:p>
            <a:r>
              <a:rPr lang="pl-PL" sz="2400" dirty="0" err="1"/>
              <a:t>Summary</a:t>
            </a:r>
            <a:r>
              <a:rPr lang="pl-PL" sz="2400" dirty="0"/>
              <a:t> and </a:t>
            </a:r>
            <a:r>
              <a:rPr lang="pl-PL" sz="2400" dirty="0" err="1"/>
              <a:t>future</a:t>
            </a:r>
            <a:r>
              <a:rPr lang="pl-PL" sz="2400" dirty="0"/>
              <a:t> </a:t>
            </a:r>
            <a:r>
              <a:rPr lang="pl-PL" sz="2400" dirty="0" err="1"/>
              <a:t>work</a:t>
            </a:r>
            <a:endParaRPr lang="pl-PL" sz="2400" dirty="0"/>
          </a:p>
          <a:p>
            <a:endParaRPr lang="en-US" sz="240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28837" y="262340"/>
            <a:ext cx="4886325" cy="857250"/>
          </a:xfrm>
        </p:spPr>
        <p:txBody>
          <a:bodyPr>
            <a:normAutofit/>
          </a:bodyPr>
          <a:lstStyle/>
          <a:p>
            <a:pPr algn="ctr"/>
            <a:r>
              <a:rPr lang="pl-PL" sz="2400" dirty="0" err="1">
                <a:latin typeface="+mn-lt"/>
              </a:rPr>
              <a:t>Outline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899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259640" y="74898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" name="CustomShape 3"/>
          <p:cNvSpPr/>
          <p:nvPr/>
        </p:nvSpPr>
        <p:spPr>
          <a:xfrm>
            <a:off x="1190520" y="754920"/>
            <a:ext cx="228420" cy="2284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Tytuł 1"/>
          <p:cNvSpPr txBox="1">
            <a:spLocks/>
          </p:cNvSpPr>
          <p:nvPr/>
        </p:nvSpPr>
        <p:spPr bwMode="auto">
          <a:xfrm>
            <a:off x="2182843" y="230347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MEE: HPC grant </a:t>
            </a:r>
            <a:r>
              <a:rPr lang="pl-PL" sz="2400" dirty="0" err="1">
                <a:latin typeface="+mn-lt"/>
              </a:rPr>
              <a:t>usage</a:t>
            </a:r>
            <a:endParaRPr lang="en-GB" sz="2400" dirty="0">
              <a:latin typeface="+mn-lt"/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678062" y="3592966"/>
            <a:ext cx="736115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err="1"/>
              <a:t>Computational</a:t>
            </a:r>
            <a:r>
              <a:rPr lang="pl-PL" dirty="0"/>
              <a:t> </a:t>
            </a:r>
            <a:r>
              <a:rPr lang="pl-PL" dirty="0" err="1"/>
              <a:t>grants</a:t>
            </a:r>
            <a:endParaRPr lang="en-GB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Required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to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carry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out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computations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on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Cyfronet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PLGrid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resources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Negotiated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by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Cyfronet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on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behalf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the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EurValve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consortium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on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annual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basis</a:t>
            </a:r>
            <a:endParaRPr lang="pl-PL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Consumed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by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running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pipelines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processing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patient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data in MEE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Free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of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charge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(„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payment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”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remitted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in the form of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publications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which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acknowledge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PLGrid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Cyfronet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pl-P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contributions</a:t>
            </a:r>
            <a:r>
              <a:rPr lang="pl-P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)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xmlns="" id="{A12B9C37-FAAA-4F7C-878D-F14509738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074007"/>
              </p:ext>
            </p:extLst>
          </p:nvPr>
        </p:nvGraphicFramePr>
        <p:xfrm>
          <a:off x="891422" y="1524000"/>
          <a:ext cx="7261977" cy="1632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2081">
                  <a:extLst>
                    <a:ext uri="{9D8B030D-6E8A-4147-A177-3AD203B41FA5}">
                      <a16:colId xmlns:a16="http://schemas.microsoft.com/office/drawing/2014/main" xmlns="" val="93289444"/>
                    </a:ext>
                  </a:extLst>
                </a:gridCol>
                <a:gridCol w="1452081">
                  <a:extLst>
                    <a:ext uri="{9D8B030D-6E8A-4147-A177-3AD203B41FA5}">
                      <a16:colId xmlns:a16="http://schemas.microsoft.com/office/drawing/2014/main" xmlns="" val="331915377"/>
                    </a:ext>
                  </a:extLst>
                </a:gridCol>
                <a:gridCol w="1452081">
                  <a:extLst>
                    <a:ext uri="{9D8B030D-6E8A-4147-A177-3AD203B41FA5}">
                      <a16:colId xmlns:a16="http://schemas.microsoft.com/office/drawing/2014/main" xmlns="" val="2801671599"/>
                    </a:ext>
                  </a:extLst>
                </a:gridCol>
                <a:gridCol w="1452867">
                  <a:extLst>
                    <a:ext uri="{9D8B030D-6E8A-4147-A177-3AD203B41FA5}">
                      <a16:colId xmlns:a16="http://schemas.microsoft.com/office/drawing/2014/main" xmlns="" val="372803401"/>
                    </a:ext>
                  </a:extLst>
                </a:gridCol>
                <a:gridCol w="1452867">
                  <a:extLst>
                    <a:ext uri="{9D8B030D-6E8A-4147-A177-3AD203B41FA5}">
                      <a16:colId xmlns:a16="http://schemas.microsoft.com/office/drawing/2014/main" xmlns="" val="3787906566"/>
                    </a:ext>
                  </a:extLst>
                </a:gridCol>
              </a:tblGrid>
              <a:tr h="544187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Grant name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Start date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End date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Requested CPU hours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Consumed CPU hours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256909"/>
                  </a:ext>
                </a:extLst>
              </a:tr>
              <a:tr h="272094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EurValve 1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12.01.2016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12.01.2017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25000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22869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76588168"/>
                  </a:ext>
                </a:extLst>
              </a:tr>
              <a:tr h="272094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EurValve 2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17.02.2016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17.02.2017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500000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38018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13808817"/>
                  </a:ext>
                </a:extLst>
              </a:tr>
              <a:tr h="272094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EurValve 3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22.02.2017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22.02.2018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150000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94279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24277523"/>
                  </a:ext>
                </a:extLst>
              </a:tr>
              <a:tr h="272094"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EurValve 4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05.03.2018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05.03.2019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150000</a:t>
                      </a:r>
                      <a:endParaRPr lang="pl-PL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117333</a:t>
                      </a:r>
                      <a:r>
                        <a:rPr lang="en-GB" sz="800" dirty="0">
                          <a:effectLst/>
                        </a:rPr>
                        <a:t> </a:t>
                      </a:r>
                      <a:endParaRPr lang="pl-PL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8825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167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26356" y="1612521"/>
            <a:ext cx="8491287" cy="283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214313" lvl="1" indent="-214313">
              <a:buFont typeface="Arial" panose="020B0604020202020204" pitchFamily="34" charset="0"/>
              <a:buChar char="•"/>
            </a:pPr>
            <a:r>
              <a:rPr lang="en-US" b="1" dirty="0" err="1"/>
              <a:t>EurValve</a:t>
            </a:r>
            <a:r>
              <a:rPr lang="en-US" b="1" dirty="0"/>
              <a:t> P</a:t>
            </a:r>
            <a:r>
              <a:rPr lang="pl-PL" b="1" dirty="0" err="1"/>
              <a:t>roject</a:t>
            </a:r>
            <a:r>
              <a:rPr lang="pl-PL" b="1" dirty="0"/>
              <a:t> </a:t>
            </a:r>
            <a:r>
              <a:rPr lang="pl-PL" b="1" dirty="0" err="1"/>
              <a:t>Website</a:t>
            </a:r>
            <a:r>
              <a:rPr lang="pl-PL" b="1" dirty="0"/>
              <a:t> </a:t>
            </a:r>
            <a:r>
              <a:rPr lang="pl-PL" b="1" dirty="0" err="1"/>
              <a:t>at</a:t>
            </a:r>
            <a:r>
              <a:rPr lang="en-US" b="1" dirty="0"/>
              <a:t> </a:t>
            </a:r>
            <a:r>
              <a:rPr lang="en-US" b="1" dirty="0" err="1"/>
              <a:t>Cyfronet</a:t>
            </a:r>
            <a:r>
              <a:rPr lang="pl-PL" b="1" dirty="0"/>
              <a:t> </a:t>
            </a:r>
            <a:r>
              <a:rPr lang="en-US" b="1" dirty="0"/>
              <a:t>AGH</a:t>
            </a:r>
            <a:endParaRPr lang="pl-PL" b="1" dirty="0"/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URL: </a:t>
            </a:r>
            <a:r>
              <a:rPr lang="en-US" dirty="0">
                <a:hlinkClick r:id="rId2"/>
              </a:rPr>
              <a:t>http://dice.cyfronet.pl/projects/details/EurValve</a:t>
            </a:r>
            <a:r>
              <a:rPr lang="pl-PL" dirty="0"/>
              <a:t> </a:t>
            </a:r>
          </a:p>
          <a:p>
            <a:pPr marL="214313" lvl="1" indent="-214313">
              <a:buFont typeface="Arial" panose="020B0604020202020204" pitchFamily="34" charset="0"/>
              <a:buChar char="•"/>
            </a:pPr>
            <a:endParaRPr lang="pl-PL" b="1" dirty="0"/>
          </a:p>
          <a:p>
            <a:pPr marL="214313" lvl="1" indent="-214313">
              <a:buFont typeface="Arial" panose="020B0604020202020204" pitchFamily="34" charset="0"/>
              <a:buChar char="•"/>
            </a:pPr>
            <a:r>
              <a:rPr lang="en-US" b="1" dirty="0" err="1"/>
              <a:t>EurValve</a:t>
            </a:r>
            <a:r>
              <a:rPr lang="en-US" b="1" dirty="0"/>
              <a:t> Portal</a:t>
            </a:r>
            <a:endParaRPr lang="pl-PL" b="1" dirty="0"/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URL: </a:t>
            </a:r>
            <a:r>
              <a:rPr lang="en-US" dirty="0">
                <a:hlinkClick r:id="rId3"/>
              </a:rPr>
              <a:t>https://valve.cyfronet.pl</a:t>
            </a:r>
            <a:endParaRPr lang="pl-PL" dirty="0"/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Registration at: </a:t>
            </a:r>
            <a:r>
              <a:rPr lang="en-US" dirty="0">
                <a:hlinkClick r:id="rId4"/>
              </a:rPr>
              <a:t>https://valve.cyfronet.pl/users/sign_up</a:t>
            </a:r>
            <a:endParaRPr lang="en-US" dirty="0"/>
          </a:p>
          <a:p>
            <a:pPr marL="342900" lvl="2"/>
            <a:endParaRPr lang="pl-PL" dirty="0"/>
          </a:p>
          <a:p>
            <a:pPr marL="214313" lvl="1" indent="-214313">
              <a:buFont typeface="Arial" panose="020B0604020202020204" pitchFamily="34" charset="0"/>
              <a:buChar char="•"/>
            </a:pPr>
            <a:r>
              <a:rPr lang="en-US" b="1" dirty="0" err="1"/>
              <a:t>EurValve</a:t>
            </a:r>
            <a:r>
              <a:rPr lang="en-US" b="1" dirty="0"/>
              <a:t> File Store</a:t>
            </a:r>
            <a:endParaRPr lang="pl-PL" b="1" dirty="0"/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URL (docs): </a:t>
            </a:r>
            <a:r>
              <a:rPr lang="en-US" dirty="0">
                <a:hlinkClick r:id="rId5"/>
              </a:rPr>
              <a:t>https://files.valve.cyfronet.pl</a:t>
            </a:r>
            <a:r>
              <a:rPr lang="pl-PL" dirty="0"/>
              <a:t> </a:t>
            </a:r>
          </a:p>
          <a:p>
            <a:pPr marL="557213" lvl="2" indent="-214313">
              <a:buFont typeface="Arial" panose="020B0604020202020204" pitchFamily="34" charset="0"/>
              <a:buChar char="•"/>
            </a:pPr>
            <a:r>
              <a:rPr lang="en-US" dirty="0"/>
              <a:t>WebDAV endpoint (portal account required): </a:t>
            </a:r>
            <a:r>
              <a:rPr lang="en-US" dirty="0">
                <a:hlinkClick r:id="rId6"/>
              </a:rPr>
              <a:t>https://files.valve.cyfronet.pl/webdav</a:t>
            </a:r>
            <a:r>
              <a:rPr lang="pl-PL" dirty="0"/>
              <a:t> </a:t>
            </a:r>
            <a:endParaRPr lang="en-US" dirty="0">
              <a:cs typeface="Arial" pitchFamily="34" charset="0"/>
            </a:endParaRPr>
          </a:p>
        </p:txBody>
      </p:sp>
      <p:sp>
        <p:nvSpPr>
          <p:cNvPr id="4" name="Tytuł 1"/>
          <p:cNvSpPr txBox="1">
            <a:spLocks/>
          </p:cNvSpPr>
          <p:nvPr/>
        </p:nvSpPr>
        <p:spPr>
          <a:xfrm>
            <a:off x="2222896" y="284373"/>
            <a:ext cx="4886325" cy="857250"/>
          </a:xfrm>
          <a:prstGeom prst="rect">
            <a:avLst/>
          </a:prstGeom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l-PL" sz="2400" dirty="0">
                <a:latin typeface="+mn-lt"/>
              </a:rPr>
              <a:t>MEE services </a:t>
            </a:r>
            <a:r>
              <a:rPr lang="pl-PL" sz="2400" dirty="0" err="1">
                <a:latin typeface="+mn-lt"/>
              </a:rPr>
              <a:t>at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Cyfronet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46925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047016" y="248286"/>
            <a:ext cx="5292587" cy="857250"/>
          </a:xfrm>
        </p:spPr>
        <p:txBody>
          <a:bodyPr>
            <a:normAutofit/>
          </a:bodyPr>
          <a:lstStyle/>
          <a:p>
            <a:pPr algn="ctr" defTabSz="342900" eaLnBrk="0" fontAlgn="base" hangingPunct="0">
              <a:spcAft>
                <a:spcPct val="0"/>
              </a:spcAft>
            </a:pPr>
            <a:r>
              <a:rPr lang="en-US" sz="2400" dirty="0">
                <a:latin typeface="+mn-lt"/>
              </a:rPr>
              <a:t>Recorded demos of MEE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9618" y="1423248"/>
            <a:ext cx="8527382" cy="3809764"/>
          </a:xfrm>
        </p:spPr>
        <p:txBody>
          <a:bodyPr>
            <a:normAutofit/>
          </a:bodyPr>
          <a:lstStyle/>
          <a:p>
            <a:r>
              <a:rPr lang="pl-PL" sz="2400" dirty="0"/>
              <a:t>Logging in to EurValve and PLGrid systems</a:t>
            </a:r>
            <a:r>
              <a:rPr lang="en-US" sz="2400" dirty="0"/>
              <a:t> </a:t>
            </a:r>
            <a:r>
              <a:rPr lang="en-US" sz="2000" dirty="0"/>
              <a:t>– </a:t>
            </a:r>
            <a:r>
              <a:rPr lang="en-US" sz="1600" dirty="0">
                <a:hlinkClick r:id="rId2"/>
              </a:rPr>
              <a:t>https://youtu.be/4I907aAOCvU</a:t>
            </a:r>
            <a:endParaRPr lang="en-US" sz="1600" dirty="0"/>
          </a:p>
          <a:p>
            <a:r>
              <a:rPr lang="pl-PL" sz="2400" dirty="0"/>
              <a:t>File Store Browser – </a:t>
            </a:r>
            <a:r>
              <a:rPr lang="en-US" sz="2000" dirty="0"/>
              <a:t> </a:t>
            </a:r>
            <a:r>
              <a:rPr lang="en-US" sz="1600" dirty="0">
                <a:hlinkClick r:id="rId3"/>
              </a:rPr>
              <a:t>https://youtu.be/-6fXG0am6iE</a:t>
            </a:r>
            <a:endParaRPr lang="en-US" sz="1600" dirty="0"/>
          </a:p>
          <a:p>
            <a:r>
              <a:rPr lang="pl-PL" sz="2400" dirty="0"/>
              <a:t>Distributed Cloud File Store</a:t>
            </a:r>
            <a:r>
              <a:rPr lang="en-US" sz="2400" dirty="0"/>
              <a:t> </a:t>
            </a:r>
            <a:r>
              <a:rPr lang="pl-PL" sz="2400" dirty="0"/>
              <a:t>– </a:t>
            </a:r>
            <a:r>
              <a:rPr lang="en-US" sz="1600" dirty="0">
                <a:hlinkClick r:id="rId4"/>
              </a:rPr>
              <a:t>https://youtu.be/FTF-QaI5ZZQ</a:t>
            </a:r>
            <a:endParaRPr lang="en-US" sz="1600" dirty="0"/>
          </a:p>
          <a:p>
            <a:r>
              <a:rPr lang="pl-PL" sz="2400" dirty="0"/>
              <a:t>Services, security, restricted access –</a:t>
            </a:r>
            <a:r>
              <a:rPr lang="en-US" sz="2400" dirty="0"/>
              <a:t> </a:t>
            </a:r>
            <a:r>
              <a:rPr lang="en-US" sz="1600" dirty="0">
                <a:hlinkClick r:id="rId3"/>
              </a:rPr>
              <a:t>https://youtu.be/-6fXG0am6iE</a:t>
            </a:r>
            <a:endParaRPr lang="en-US" sz="1600" dirty="0"/>
          </a:p>
          <a:p>
            <a:r>
              <a:rPr lang="pl-PL" sz="2400" dirty="0"/>
              <a:t>Cloud Resource Access – </a:t>
            </a:r>
            <a:r>
              <a:rPr lang="en-US" sz="1600" dirty="0">
                <a:hlinkClick r:id="rId5"/>
              </a:rPr>
              <a:t>https://youtu.be/A4wkxFCRLak</a:t>
            </a:r>
            <a:r>
              <a:rPr lang="en-US" sz="1600" dirty="0"/>
              <a:t> </a:t>
            </a:r>
          </a:p>
          <a:p>
            <a:r>
              <a:rPr lang="en-US" sz="2400" dirty="0"/>
              <a:t>Patient case </a:t>
            </a:r>
          </a:p>
          <a:p>
            <a:pPr lvl="1"/>
            <a:r>
              <a:rPr lang="en-US" sz="1600" dirty="0">
                <a:hlinkClick r:id="rId6"/>
              </a:rPr>
              <a:t>https://youtu.be/SIwpxdoQYWw</a:t>
            </a:r>
            <a:r>
              <a:rPr lang="pl-PL" sz="1600" dirty="0"/>
              <a:t> (</a:t>
            </a:r>
            <a:r>
              <a:rPr lang="pl-PL" sz="1600" dirty="0" err="1"/>
              <a:t>patient</a:t>
            </a:r>
            <a:r>
              <a:rPr lang="pl-PL" sz="1600" dirty="0"/>
              <a:t> </a:t>
            </a:r>
            <a:r>
              <a:rPr lang="pl-PL" sz="1600" dirty="0" err="1"/>
              <a:t>case</a:t>
            </a:r>
            <a:r>
              <a:rPr lang="pl-PL" sz="1600" dirty="0"/>
              <a:t>)</a:t>
            </a:r>
          </a:p>
          <a:p>
            <a:pPr lvl="1"/>
            <a:r>
              <a:rPr lang="pl-PL" sz="1600" dirty="0">
                <a:hlinkClick r:id="rId7"/>
              </a:rPr>
              <a:t>https://youtu.be/j0Nu-E-0elE</a:t>
            </a:r>
            <a:r>
              <a:rPr lang="pl-PL" sz="1600" dirty="0"/>
              <a:t> </a:t>
            </a:r>
            <a:r>
              <a:rPr lang="pl-PL" sz="1600" dirty="0">
                <a:solidFill>
                  <a:prstClr val="black"/>
                </a:solidFill>
              </a:rPr>
              <a:t>(</a:t>
            </a:r>
            <a:r>
              <a:rPr lang="pl-PL" sz="1600" dirty="0" err="1">
                <a:solidFill>
                  <a:prstClr val="black"/>
                </a:solidFill>
              </a:rPr>
              <a:t>pipeline</a:t>
            </a:r>
            <a:r>
              <a:rPr lang="pl-PL" sz="1600" dirty="0">
                <a:solidFill>
                  <a:prstClr val="black"/>
                </a:solidFill>
              </a:rPr>
              <a:t> </a:t>
            </a:r>
            <a:r>
              <a:rPr lang="pl-PL" sz="1600" dirty="0" err="1">
                <a:solidFill>
                  <a:prstClr val="black"/>
                </a:solidFill>
              </a:rPr>
              <a:t>diff</a:t>
            </a:r>
            <a:r>
              <a:rPr lang="pl-PL" sz="1600" dirty="0">
                <a:solidFill>
                  <a:prstClr val="black"/>
                </a:solidFill>
              </a:rPr>
              <a:t>)</a:t>
            </a:r>
            <a:endParaRPr lang="en-US" sz="1600" dirty="0"/>
          </a:p>
          <a:p>
            <a:r>
              <a:rPr lang="pl-PL" sz="2400" dirty="0"/>
              <a:t>Integration of computational services</a:t>
            </a:r>
            <a:r>
              <a:rPr lang="en-US" sz="2400" dirty="0"/>
              <a:t> – </a:t>
            </a:r>
            <a:r>
              <a:rPr lang="en-US" sz="1600" dirty="0">
                <a:hlinkClick r:id="rId6"/>
              </a:rPr>
              <a:t>https://youtu.be/SIwpxdoQYWw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4319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128837" y="273356"/>
            <a:ext cx="4886325" cy="857250"/>
          </a:xfrm>
        </p:spPr>
        <p:txBody>
          <a:bodyPr>
            <a:normAutofit/>
          </a:bodyPr>
          <a:lstStyle/>
          <a:p>
            <a:pPr algn="ctr" defTabSz="342900" eaLnBrk="0" fontAlgn="base" hangingPunct="0">
              <a:spcAft>
                <a:spcPct val="0"/>
              </a:spcAft>
            </a:pPr>
            <a:r>
              <a:rPr lang="pl-PL" sz="2400" dirty="0" err="1">
                <a:latin typeface="+mn-lt"/>
              </a:rPr>
              <a:t>Summary</a:t>
            </a:r>
            <a:r>
              <a:rPr lang="pl-PL" sz="2400" dirty="0">
                <a:latin typeface="+mn-lt"/>
              </a:rPr>
              <a:t>: </a:t>
            </a:r>
            <a:r>
              <a:rPr lang="pl-PL" sz="2400" dirty="0" err="1">
                <a:latin typeface="+mn-lt"/>
              </a:rPr>
              <a:t>features</a:t>
            </a:r>
            <a:r>
              <a:rPr lang="pl-PL" sz="2400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of MEE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9785" y="1372977"/>
            <a:ext cx="8063541" cy="3729846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Pipeline execution management: organizes set of models into a single sequential execution pipeline with files as the main data exchange channel </a:t>
            </a:r>
          </a:p>
          <a:p>
            <a:pPr lvl="1"/>
            <a:r>
              <a:rPr lang="en-US" dirty="0"/>
              <a:t>Model development organization through </a:t>
            </a:r>
            <a:r>
              <a:rPr lang="en-US" dirty="0" err="1"/>
              <a:t>structurali</a:t>
            </a:r>
            <a:r>
              <a:rPr lang="pl-PL" dirty="0"/>
              <a:t>z</a:t>
            </a:r>
            <a:r>
              <a:rPr lang="en-US" dirty="0" err="1"/>
              <a:t>ation</a:t>
            </a:r>
            <a:endParaRPr lang="en-US" dirty="0"/>
          </a:p>
          <a:p>
            <a:pPr lvl="1"/>
            <a:r>
              <a:rPr lang="pl-PL" dirty="0" err="1"/>
              <a:t>Retention</a:t>
            </a:r>
            <a:r>
              <a:rPr lang="pl-PL" dirty="0"/>
              <a:t> of e</a:t>
            </a:r>
            <a:r>
              <a:rPr lang="en-US" dirty="0" err="1"/>
              <a:t>xecution</a:t>
            </a:r>
            <a:r>
              <a:rPr lang="en-US" dirty="0"/>
              <a:t> and development history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Computation execution diff: an adequate tool for model developers to compare two different model executions, revealing any changes along with their impact on results</a:t>
            </a:r>
            <a:endParaRPr lang="pl-PL" sz="1800" dirty="0"/>
          </a:p>
          <a:p>
            <a:pPr lvl="1"/>
            <a:r>
              <a:rPr lang="en-US" dirty="0"/>
              <a:t>Dedicated comparison software for specific types of results</a:t>
            </a:r>
            <a:endParaRPr lang="pl-PL" dirty="0"/>
          </a:p>
          <a:p>
            <a:pPr lvl="1"/>
            <a:r>
              <a:rPr lang="en-US" dirty="0"/>
              <a:t>Easier problem detection and manual validation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/>
              <a:t>Mounting File Store under Windows and Linux</a:t>
            </a:r>
          </a:p>
          <a:p>
            <a:pPr lvl="1"/>
            <a:r>
              <a:rPr lang="en-US" dirty="0"/>
              <a:t>No extra dependencies needed under Windows</a:t>
            </a:r>
            <a:endParaRPr lang="pl-PL" dirty="0"/>
          </a:p>
          <a:p>
            <a:pPr lvl="1"/>
            <a:r>
              <a:rPr lang="en-US" dirty="0" err="1"/>
              <a:t>EurValve</a:t>
            </a:r>
            <a:r>
              <a:rPr lang="en-US" dirty="0"/>
              <a:t> portal account required</a:t>
            </a:r>
            <a:endParaRPr lang="pl-PL" dirty="0"/>
          </a:p>
          <a:p>
            <a:pPr lvl="1"/>
            <a:r>
              <a:rPr lang="en-US" dirty="0"/>
              <a:t>Access to </a:t>
            </a:r>
            <a:r>
              <a:rPr lang="en-US" dirty="0" err="1"/>
              <a:t>EurValve</a:t>
            </a:r>
            <a:r>
              <a:rPr lang="en-US" dirty="0"/>
              <a:t> file resources with native Windows and Linux clients</a:t>
            </a:r>
            <a:endParaRPr lang="pl-PL" dirty="0"/>
          </a:p>
          <a:p>
            <a:pPr lvl="1"/>
            <a:r>
              <a:rPr lang="en-US" dirty="0"/>
              <a:t>Mounting </a:t>
            </a:r>
            <a:r>
              <a:rPr lang="en-US" dirty="0" err="1"/>
              <a:t>EurValve</a:t>
            </a:r>
            <a:r>
              <a:rPr lang="en-US" dirty="0"/>
              <a:t> file resources to be used by other services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66576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636651" y="1691732"/>
            <a:ext cx="8136904" cy="2852486"/>
          </a:xfrm>
        </p:spPr>
        <p:txBody>
          <a:bodyPr>
            <a:normAutofit fontScale="90000"/>
          </a:bodyPr>
          <a:lstStyle/>
          <a:p>
            <a:pPr algn="ctr"/>
            <a:r>
              <a:rPr lang="pl-PL" altLang="en-US" sz="3000" dirty="0">
                <a:solidFill>
                  <a:prstClr val="black"/>
                </a:solidFill>
                <a:latin typeface="+mn-lt"/>
                <a:hlinkClick r:id="rId2"/>
              </a:rPr>
              <a:t/>
            </a:r>
            <a:br>
              <a:rPr lang="pl-PL" altLang="en-US" sz="3000" dirty="0">
                <a:solidFill>
                  <a:prstClr val="black"/>
                </a:solidFill>
                <a:latin typeface="+mn-lt"/>
                <a:hlinkClick r:id="rId2"/>
              </a:rPr>
            </a:br>
            <a:r>
              <a:rPr lang="pl-PL" altLang="en-US" sz="2700" dirty="0">
                <a:latin typeface="+mn-lt"/>
              </a:rPr>
              <a:t>More </a:t>
            </a:r>
            <a:r>
              <a:rPr lang="pl-PL" altLang="en-US" sz="2700" dirty="0" err="1">
                <a:latin typeface="+mn-lt"/>
              </a:rPr>
              <a:t>at</a:t>
            </a:r>
            <a:r>
              <a:rPr lang="en-GB" altLang="en-US" sz="3000" dirty="0">
                <a:solidFill>
                  <a:srgbClr val="C00000"/>
                </a:solidFill>
                <a:latin typeface="+mn-lt"/>
              </a:rPr>
              <a:t/>
            </a:r>
            <a:br>
              <a:rPr lang="en-GB" altLang="en-US" sz="3000" dirty="0">
                <a:solidFill>
                  <a:srgbClr val="C00000"/>
                </a:solidFill>
                <a:latin typeface="+mn-lt"/>
              </a:rPr>
            </a:br>
            <a:r>
              <a:rPr lang="pl-PL" altLang="en-US" sz="3000" dirty="0">
                <a:solidFill>
                  <a:prstClr val="black"/>
                </a:solidFill>
                <a:latin typeface="+mn-lt"/>
                <a:hlinkClick r:id="rId2"/>
              </a:rPr>
              <a:t/>
            </a:r>
            <a:br>
              <a:rPr lang="pl-PL" altLang="en-US" sz="3000" dirty="0">
                <a:solidFill>
                  <a:prstClr val="black"/>
                </a:solidFill>
                <a:latin typeface="+mn-lt"/>
                <a:hlinkClick r:id="rId2"/>
              </a:rPr>
            </a:br>
            <a:r>
              <a:rPr lang="en-GB" altLang="en-US" sz="3000" dirty="0">
                <a:solidFill>
                  <a:prstClr val="black"/>
                </a:solidFill>
                <a:latin typeface="+mn-lt"/>
                <a:hlinkClick r:id="rId2"/>
              </a:rPr>
              <a:t>http://dice.cyfronet.pl</a:t>
            </a:r>
            <a:r>
              <a:rPr lang="en-GB" altLang="en-US" sz="3000" dirty="0">
                <a:solidFill>
                  <a:prstClr val="black"/>
                </a:solidFill>
                <a:latin typeface="+mn-lt"/>
              </a:rPr>
              <a:t> </a:t>
            </a:r>
            <a:r>
              <a:rPr lang="pl-PL" altLang="en-US" sz="3000" dirty="0">
                <a:solidFill>
                  <a:prstClr val="black"/>
                </a:solidFill>
                <a:latin typeface="+mn-lt"/>
              </a:rPr>
              <a:t/>
            </a:r>
            <a:br>
              <a:rPr lang="pl-PL" altLang="en-US" sz="3000" dirty="0">
                <a:solidFill>
                  <a:prstClr val="black"/>
                </a:solidFill>
                <a:latin typeface="+mn-lt"/>
              </a:rPr>
            </a:br>
            <a:r>
              <a:rPr lang="pl-PL" altLang="en-US" sz="3600" dirty="0">
                <a:solidFill>
                  <a:srgbClr val="C00000"/>
                </a:solidFill>
                <a:latin typeface="+mn-lt"/>
              </a:rPr>
              <a:t/>
            </a:r>
            <a:br>
              <a:rPr lang="pl-PL" altLang="en-US" sz="3600" dirty="0">
                <a:solidFill>
                  <a:srgbClr val="C00000"/>
                </a:solidFill>
                <a:latin typeface="+mn-lt"/>
              </a:rPr>
            </a:br>
            <a:r>
              <a:rPr lang="en-US" sz="3000" dirty="0">
                <a:latin typeface="+mn-lt"/>
                <a:hlinkClick r:id="rId3"/>
              </a:rPr>
              <a:t>http://www.eurvalve.eu</a:t>
            </a:r>
            <a:r>
              <a:rPr lang="en-US" sz="3000" dirty="0">
                <a:latin typeface="+mn-lt"/>
              </a:rPr>
              <a:t/>
            </a:r>
            <a:br>
              <a:rPr lang="en-US" sz="3000" dirty="0">
                <a:latin typeface="+mn-lt"/>
              </a:rPr>
            </a:br>
            <a:r>
              <a:rPr lang="pl-PL" altLang="en-US" sz="3000" dirty="0">
                <a:latin typeface="+mn-lt"/>
              </a:rPr>
              <a:t/>
            </a:r>
            <a:br>
              <a:rPr lang="pl-PL" altLang="en-US" sz="3000" dirty="0">
                <a:latin typeface="+mn-lt"/>
              </a:rPr>
            </a:br>
            <a:r>
              <a:rPr lang="en-GB" altLang="en-US" sz="2700" dirty="0" err="1">
                <a:solidFill>
                  <a:srgbClr val="C00000"/>
                </a:solidFill>
                <a:latin typeface="+mn-lt"/>
              </a:rPr>
              <a:t>EurValve</a:t>
            </a:r>
            <a:r>
              <a:rPr lang="pl-PL" altLang="en-US" sz="270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GB" altLang="en-US" sz="2700" dirty="0">
                <a:latin typeface="+mn-lt"/>
              </a:rPr>
              <a:t>H2020 Project 689617</a:t>
            </a:r>
            <a:r>
              <a:rPr lang="en-GB" altLang="en-US" sz="3000" dirty="0">
                <a:solidFill>
                  <a:srgbClr val="C00000"/>
                </a:solidFill>
                <a:latin typeface="+mn-lt"/>
              </a:rPr>
              <a:t/>
            </a:r>
            <a:br>
              <a:rPr lang="en-GB" altLang="en-US" sz="3000" dirty="0">
                <a:solidFill>
                  <a:srgbClr val="C00000"/>
                </a:solidFill>
                <a:latin typeface="+mn-lt"/>
              </a:rPr>
            </a:br>
            <a:endParaRPr lang="en-GB" altLang="en-US" sz="3000" dirty="0">
              <a:latin typeface="+mn-lt"/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450" y="1244055"/>
            <a:ext cx="950105" cy="89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372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9"/>
          <p:cNvSpPr/>
          <p:nvPr/>
        </p:nvSpPr>
        <p:spPr>
          <a:xfrm>
            <a:off x="1652508" y="1808823"/>
            <a:ext cx="4171950" cy="3007520"/>
          </a:xfrm>
          <a:prstGeom prst="roundRect">
            <a:avLst>
              <a:gd name="adj" fmla="val 893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Research Computing Infrastructure</a:t>
            </a:r>
          </a:p>
          <a:p>
            <a:pPr algn="ctr"/>
            <a:r>
              <a:rPr lang="en-US" sz="1350" b="1" i="1" dirty="0">
                <a:solidFill>
                  <a:schemeClr val="tx2"/>
                </a:solidFill>
              </a:rPr>
              <a:t>Development of models for DSS </a:t>
            </a:r>
          </a:p>
        </p:txBody>
      </p:sp>
      <p:sp>
        <p:nvSpPr>
          <p:cNvPr id="5" name="Rectangle 5"/>
          <p:cNvSpPr/>
          <p:nvPr/>
        </p:nvSpPr>
        <p:spPr>
          <a:xfrm>
            <a:off x="2109708" y="4257590"/>
            <a:ext cx="74295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HPC Cluster</a:t>
            </a:r>
          </a:p>
        </p:txBody>
      </p:sp>
      <p:sp>
        <p:nvSpPr>
          <p:cNvPr id="6" name="Rectangle 6"/>
          <p:cNvSpPr/>
          <p:nvPr/>
        </p:nvSpPr>
        <p:spPr>
          <a:xfrm>
            <a:off x="2966959" y="4261930"/>
            <a:ext cx="726311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Cloud</a:t>
            </a:r>
          </a:p>
        </p:txBody>
      </p:sp>
      <p:sp>
        <p:nvSpPr>
          <p:cNvPr id="7" name="Rectangle 14"/>
          <p:cNvSpPr/>
          <p:nvPr/>
        </p:nvSpPr>
        <p:spPr>
          <a:xfrm rot="5400000">
            <a:off x="3452733" y="4151972"/>
            <a:ext cx="571500" cy="1943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Infrastructure Operations</a:t>
            </a:r>
          </a:p>
        </p:txBody>
      </p:sp>
      <p:sp>
        <p:nvSpPr>
          <p:cNvPr id="8" name="Rectangle 15"/>
          <p:cNvSpPr/>
          <p:nvPr/>
        </p:nvSpPr>
        <p:spPr>
          <a:xfrm>
            <a:off x="3881358" y="2540713"/>
            <a:ext cx="1714500" cy="1622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Data Collection and Publication Suite</a:t>
            </a:r>
          </a:p>
        </p:txBody>
      </p:sp>
      <p:sp>
        <p:nvSpPr>
          <p:cNvPr id="9" name="Flowchart: Magnetic Disk 16"/>
          <p:cNvSpPr/>
          <p:nvPr/>
        </p:nvSpPr>
        <p:spPr>
          <a:xfrm>
            <a:off x="3995660" y="4217801"/>
            <a:ext cx="711662" cy="541388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Data Source 1</a:t>
            </a:r>
          </a:p>
        </p:txBody>
      </p:sp>
      <p:sp>
        <p:nvSpPr>
          <p:cNvPr id="10" name="Rounded Rectangle 32"/>
          <p:cNvSpPr/>
          <p:nvPr/>
        </p:nvSpPr>
        <p:spPr>
          <a:xfrm>
            <a:off x="6362530" y="1808824"/>
            <a:ext cx="1557842" cy="300751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Clinical Computing Environment</a:t>
            </a:r>
          </a:p>
        </p:txBody>
      </p:sp>
      <p:sp>
        <p:nvSpPr>
          <p:cNvPr id="11" name="Rectangle 4"/>
          <p:cNvSpPr/>
          <p:nvPr/>
        </p:nvSpPr>
        <p:spPr>
          <a:xfrm>
            <a:off x="6491622" y="4437722"/>
            <a:ext cx="1028700" cy="28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Workstation</a:t>
            </a:r>
          </a:p>
        </p:txBody>
      </p:sp>
      <p:sp>
        <p:nvSpPr>
          <p:cNvPr id="12" name="Rectangle 7"/>
          <p:cNvSpPr/>
          <p:nvPr/>
        </p:nvSpPr>
        <p:spPr>
          <a:xfrm>
            <a:off x="2059706" y="2540713"/>
            <a:ext cx="1714499" cy="1622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>
                <a:solidFill>
                  <a:schemeClr val="tx2"/>
                </a:solidFill>
              </a:rPr>
              <a:t>Model </a:t>
            </a:r>
            <a:r>
              <a:rPr lang="en-US" sz="1200" b="1" dirty="0">
                <a:solidFill>
                  <a:schemeClr val="tx2"/>
                </a:solidFill>
              </a:rPr>
              <a:t>Execution Environment</a:t>
            </a:r>
          </a:p>
        </p:txBody>
      </p:sp>
      <p:sp>
        <p:nvSpPr>
          <p:cNvPr id="13" name="Rectangle 37"/>
          <p:cNvSpPr/>
          <p:nvPr/>
        </p:nvSpPr>
        <p:spPr>
          <a:xfrm>
            <a:off x="6491625" y="2666072"/>
            <a:ext cx="1098455" cy="16573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2"/>
                </a:solidFill>
              </a:rPr>
              <a:t>DSS Execution Environment</a:t>
            </a:r>
          </a:p>
        </p:txBody>
      </p:sp>
      <p:sp>
        <p:nvSpPr>
          <p:cNvPr id="14" name="Flowchart: Magnetic Disk 40"/>
          <p:cNvSpPr/>
          <p:nvPr/>
        </p:nvSpPr>
        <p:spPr>
          <a:xfrm>
            <a:off x="4781167" y="4209124"/>
            <a:ext cx="700394" cy="550069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/>
              <a:t>Data Source 2</a:t>
            </a:r>
          </a:p>
        </p:txBody>
      </p:sp>
      <p:sp>
        <p:nvSpPr>
          <p:cNvPr id="15" name="Rectangle 28"/>
          <p:cNvSpPr/>
          <p:nvPr/>
        </p:nvSpPr>
        <p:spPr>
          <a:xfrm flipH="1">
            <a:off x="1195311" y="2488708"/>
            <a:ext cx="685801" cy="9458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Real-time </a:t>
            </a:r>
            <a:r>
              <a:rPr lang="en-US" sz="1200" dirty="0" err="1"/>
              <a:t>Multiscale</a:t>
            </a:r>
            <a:r>
              <a:rPr lang="en-US" sz="1200" dirty="0"/>
              <a:t> Visualization</a:t>
            </a:r>
          </a:p>
        </p:txBody>
      </p:sp>
      <p:sp>
        <p:nvSpPr>
          <p:cNvPr id="16" name="Rectangle 3"/>
          <p:cNvSpPr/>
          <p:nvPr/>
        </p:nvSpPr>
        <p:spPr>
          <a:xfrm>
            <a:off x="1195311" y="3530468"/>
            <a:ext cx="685801" cy="9072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Security System</a:t>
            </a:r>
          </a:p>
        </p:txBody>
      </p:sp>
      <p:sp>
        <p:nvSpPr>
          <p:cNvPr id="17" name="Up-Down Arrow 25"/>
          <p:cNvSpPr/>
          <p:nvPr/>
        </p:nvSpPr>
        <p:spPr>
          <a:xfrm>
            <a:off x="2450257" y="3809070"/>
            <a:ext cx="61853" cy="228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Up-Down Arrow 31"/>
          <p:cNvSpPr/>
          <p:nvPr/>
        </p:nvSpPr>
        <p:spPr>
          <a:xfrm rot="16200000">
            <a:off x="2859021" y="3623720"/>
            <a:ext cx="83448" cy="21815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Up-Down Arrow 19"/>
          <p:cNvSpPr/>
          <p:nvPr/>
        </p:nvSpPr>
        <p:spPr>
          <a:xfrm>
            <a:off x="4136272" y="3809070"/>
            <a:ext cx="61853" cy="2286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Flowchart: Document 23"/>
          <p:cNvSpPr/>
          <p:nvPr/>
        </p:nvSpPr>
        <p:spPr>
          <a:xfrm>
            <a:off x="4567158" y="3447361"/>
            <a:ext cx="706600" cy="41885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Population data</a:t>
            </a:r>
          </a:p>
        </p:txBody>
      </p:sp>
      <p:sp>
        <p:nvSpPr>
          <p:cNvPr id="22" name="Flowchart: Document 24"/>
          <p:cNvSpPr/>
          <p:nvPr/>
        </p:nvSpPr>
        <p:spPr>
          <a:xfrm>
            <a:off x="4920455" y="3006028"/>
            <a:ext cx="581901" cy="41885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Patient Data</a:t>
            </a:r>
          </a:p>
        </p:txBody>
      </p:sp>
      <p:sp>
        <p:nvSpPr>
          <p:cNvPr id="23" name="Up-Down Arrow 26"/>
          <p:cNvSpPr/>
          <p:nvPr/>
        </p:nvSpPr>
        <p:spPr>
          <a:xfrm>
            <a:off x="5273756" y="3561299"/>
            <a:ext cx="61853" cy="45720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Up-Down Arrow 27"/>
          <p:cNvSpPr/>
          <p:nvPr/>
        </p:nvSpPr>
        <p:spPr>
          <a:xfrm>
            <a:off x="4721969" y="3856182"/>
            <a:ext cx="61853" cy="1626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ight Arrow 33"/>
          <p:cNvSpPr/>
          <p:nvPr/>
        </p:nvSpPr>
        <p:spPr>
          <a:xfrm flipH="1">
            <a:off x="3709908" y="3530464"/>
            <a:ext cx="188090" cy="9218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ight Arrow 34"/>
          <p:cNvSpPr/>
          <p:nvPr/>
        </p:nvSpPr>
        <p:spPr>
          <a:xfrm flipH="1">
            <a:off x="3613608" y="3215460"/>
            <a:ext cx="1410751" cy="813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Flowchart: Document 22"/>
          <p:cNvSpPr/>
          <p:nvPr/>
        </p:nvSpPr>
        <p:spPr>
          <a:xfrm>
            <a:off x="3938508" y="3351870"/>
            <a:ext cx="585788" cy="418859"/>
          </a:xfrm>
          <a:prstGeom prst="flowChart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Images</a:t>
            </a:r>
          </a:p>
        </p:txBody>
      </p:sp>
      <p:sp>
        <p:nvSpPr>
          <p:cNvPr id="28" name="Oval 13"/>
          <p:cNvSpPr/>
          <p:nvPr/>
        </p:nvSpPr>
        <p:spPr>
          <a:xfrm>
            <a:off x="3009821" y="3218372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3-D Model</a:t>
            </a:r>
          </a:p>
        </p:txBody>
      </p:sp>
      <p:sp>
        <p:nvSpPr>
          <p:cNvPr id="29" name="Up-Down Arrow 20"/>
          <p:cNvSpPr/>
          <p:nvPr/>
        </p:nvSpPr>
        <p:spPr>
          <a:xfrm>
            <a:off x="3293219" y="3864772"/>
            <a:ext cx="61853" cy="16266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Curved Up Arrow 47"/>
          <p:cNvSpPr/>
          <p:nvPr/>
        </p:nvSpPr>
        <p:spPr>
          <a:xfrm>
            <a:off x="5691522" y="4837771"/>
            <a:ext cx="959318" cy="322208"/>
          </a:xfrm>
          <a:prstGeom prst="curvedUpArrow">
            <a:avLst>
              <a:gd name="adj1" fmla="val 34765"/>
              <a:gd name="adj2" fmla="val 78950"/>
              <a:gd name="adj3" fmla="val 40159"/>
            </a:avLst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Rectangle 48"/>
          <p:cNvSpPr/>
          <p:nvPr/>
        </p:nvSpPr>
        <p:spPr>
          <a:xfrm>
            <a:off x="4842030" y="5159981"/>
            <a:ext cx="2927070" cy="5078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chemeClr val="tx2"/>
                </a:solidFill>
              </a:rPr>
              <a:t>Provide elaborated  models and data for DSS</a:t>
            </a:r>
          </a:p>
        </p:txBody>
      </p:sp>
      <p:sp>
        <p:nvSpPr>
          <p:cNvPr id="32" name="Up-Down Arrow 39"/>
          <p:cNvSpPr/>
          <p:nvPr/>
        </p:nvSpPr>
        <p:spPr>
          <a:xfrm>
            <a:off x="6720222" y="3915179"/>
            <a:ext cx="61853" cy="33127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Oval 41"/>
          <p:cNvSpPr/>
          <p:nvPr/>
        </p:nvSpPr>
        <p:spPr>
          <a:xfrm>
            <a:off x="6948822" y="3523322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B</a:t>
            </a:r>
          </a:p>
        </p:txBody>
      </p:sp>
      <p:sp>
        <p:nvSpPr>
          <p:cNvPr id="34" name="Oval 38"/>
          <p:cNvSpPr/>
          <p:nvPr/>
        </p:nvSpPr>
        <p:spPr>
          <a:xfrm>
            <a:off x="6548772" y="3237572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Model A</a:t>
            </a:r>
          </a:p>
        </p:txBody>
      </p:sp>
      <p:sp>
        <p:nvSpPr>
          <p:cNvPr id="35" name="Up-Down Arrow 43"/>
          <p:cNvSpPr/>
          <p:nvPr/>
        </p:nvSpPr>
        <p:spPr>
          <a:xfrm>
            <a:off x="7232221" y="4163032"/>
            <a:ext cx="61853" cy="136105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Up-Down Arrow 44"/>
          <p:cNvSpPr/>
          <p:nvPr/>
        </p:nvSpPr>
        <p:spPr>
          <a:xfrm rot="16200000">
            <a:off x="6860643" y="3888853"/>
            <a:ext cx="61853" cy="11450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Oval 12"/>
          <p:cNvSpPr/>
          <p:nvPr/>
        </p:nvSpPr>
        <p:spPr>
          <a:xfrm>
            <a:off x="2624058" y="3011887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0-D Model</a:t>
            </a:r>
          </a:p>
        </p:txBody>
      </p:sp>
      <p:sp>
        <p:nvSpPr>
          <p:cNvPr id="38" name="Oval 42"/>
          <p:cNvSpPr/>
          <p:nvPr/>
        </p:nvSpPr>
        <p:spPr>
          <a:xfrm>
            <a:off x="2104316" y="3014169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ROM</a:t>
            </a:r>
          </a:p>
        </p:txBody>
      </p:sp>
      <p:sp>
        <p:nvSpPr>
          <p:cNvPr id="39" name="Oval 45"/>
          <p:cNvSpPr/>
          <p:nvPr/>
        </p:nvSpPr>
        <p:spPr>
          <a:xfrm>
            <a:off x="2143811" y="3208997"/>
            <a:ext cx="628650" cy="6286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ROM</a:t>
            </a:r>
          </a:p>
        </p:txBody>
      </p:sp>
      <p:sp>
        <p:nvSpPr>
          <p:cNvPr id="40" name="Tytuł 1"/>
          <p:cNvSpPr txBox="1">
            <a:spLocks/>
          </p:cNvSpPr>
          <p:nvPr/>
        </p:nvSpPr>
        <p:spPr bwMode="auto">
          <a:xfrm>
            <a:off x="2291097" y="237198"/>
            <a:ext cx="4886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From Research Environment to DSS</a:t>
            </a:r>
          </a:p>
        </p:txBody>
      </p:sp>
    </p:spTree>
    <p:extLst>
      <p:ext uri="{BB962C8B-B14F-4D97-AF65-F5344CB8AC3E}">
        <p14:creationId xmlns:p14="http://schemas.microsoft.com/office/powerpoint/2010/main" val="23278888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ole tekstowe 31"/>
          <p:cNvSpPr txBox="1"/>
          <p:nvPr/>
        </p:nvSpPr>
        <p:spPr>
          <a:xfrm>
            <a:off x="332448" y="1430597"/>
            <a:ext cx="39929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and action flow consists of: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/>
              <a:t>full CFD simulations</a:t>
            </a:r>
            <a:r>
              <a:rPr lang="pl-PL" sz="2400" dirty="0"/>
              <a:t> </a:t>
            </a:r>
            <a:r>
              <a:rPr lang="pl-PL" sz="2400" dirty="0" err="1"/>
              <a:t>based</a:t>
            </a:r>
            <a:r>
              <a:rPr lang="pl-PL" sz="2400" dirty="0"/>
              <a:t> on </a:t>
            </a:r>
            <a:r>
              <a:rPr lang="pl-PL" sz="2400" dirty="0" err="1"/>
              <a:t>segmented</a:t>
            </a:r>
            <a:r>
              <a:rPr lang="pl-PL" sz="2400" dirty="0"/>
              <a:t> </a:t>
            </a:r>
            <a:r>
              <a:rPr lang="pl-PL" sz="2400" dirty="0" err="1"/>
              <a:t>heart</a:t>
            </a:r>
            <a:r>
              <a:rPr lang="pl-PL" sz="2400" dirty="0"/>
              <a:t> </a:t>
            </a:r>
            <a:r>
              <a:rPr lang="pl-PL" sz="2400" dirty="0" err="1"/>
              <a:t>images</a:t>
            </a:r>
            <a:r>
              <a:rPr lang="pl-PL" sz="2400" dirty="0"/>
              <a:t> (</a:t>
            </a:r>
            <a:r>
              <a:rPr lang="pl-PL" sz="2400" dirty="0" err="1"/>
              <a:t>computed</a:t>
            </a:r>
            <a:r>
              <a:rPr lang="pl-PL" sz="2400" dirty="0"/>
              <a:t> </a:t>
            </a:r>
            <a:r>
              <a:rPr lang="pl-PL" sz="2400" dirty="0" err="1"/>
              <a:t>using</a:t>
            </a:r>
            <a:r>
              <a:rPr lang="pl-PL" sz="2400" dirty="0"/>
              <a:t> </a:t>
            </a:r>
            <a:r>
              <a:rPr lang="pl-PL" sz="2400" dirty="0" err="1"/>
              <a:t>an</a:t>
            </a:r>
            <a:r>
              <a:rPr lang="pl-PL" sz="2400" dirty="0"/>
              <a:t> </a:t>
            </a:r>
            <a:r>
              <a:rPr lang="pl-PL" sz="2400" dirty="0" err="1"/>
              <a:t>external</a:t>
            </a:r>
            <a:r>
              <a:rPr lang="pl-PL" sz="2400" dirty="0"/>
              <a:t> service)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2400" dirty="0" err="1"/>
              <a:t>Reduced</a:t>
            </a:r>
            <a:r>
              <a:rPr lang="pl-PL" sz="2400" dirty="0"/>
              <a:t> Order Model + </a:t>
            </a:r>
            <a:r>
              <a:rPr lang="pl-PL" sz="2400" dirty="0" err="1"/>
              <a:t>interpolation</a:t>
            </a:r>
            <a:r>
              <a:rPr lang="pl-PL" sz="2400" dirty="0"/>
              <a:t> to model the </a:t>
            </a:r>
            <a:r>
              <a:rPr lang="pl-PL" sz="2400" dirty="0" err="1"/>
              <a:t>heart</a:t>
            </a:r>
            <a:r>
              <a:rPr lang="pl-PL" sz="2400" dirty="0"/>
              <a:t> </a:t>
            </a:r>
            <a:r>
              <a:rPr lang="pl-PL" sz="2400" dirty="0" err="1"/>
              <a:t>without</a:t>
            </a:r>
            <a:r>
              <a:rPr lang="pl-PL" sz="2400" dirty="0"/>
              <a:t> the </a:t>
            </a:r>
            <a:r>
              <a:rPr lang="pl-PL" sz="2400" dirty="0" err="1"/>
              <a:t>need</a:t>
            </a:r>
            <a:r>
              <a:rPr lang="pl-PL" sz="2400" dirty="0"/>
              <a:t> for HPC </a:t>
            </a:r>
            <a:r>
              <a:rPr lang="pl-PL" sz="2400" dirty="0" err="1"/>
              <a:t>resources</a:t>
            </a:r>
            <a:r>
              <a:rPr lang="pl-PL" sz="2400" dirty="0"/>
              <a:t> in a </a:t>
            </a:r>
            <a:r>
              <a:rPr lang="pl-PL" sz="2400" dirty="0" err="1"/>
              <a:t>clinical</a:t>
            </a:r>
            <a:r>
              <a:rPr lang="pl-PL" sz="2400" dirty="0"/>
              <a:t> </a:t>
            </a:r>
            <a:r>
              <a:rPr lang="pl-PL" sz="2400" dirty="0" err="1"/>
              <a:t>scenario</a:t>
            </a:r>
            <a:endParaRPr lang="pl-PL" sz="2400" dirty="0"/>
          </a:p>
        </p:txBody>
      </p:sp>
      <p:sp>
        <p:nvSpPr>
          <p:cNvPr id="8" name="Tytuł 1"/>
          <p:cNvSpPr txBox="1">
            <a:spLocks/>
          </p:cNvSpPr>
          <p:nvPr/>
        </p:nvSpPr>
        <p:spPr bwMode="auto">
          <a:xfrm>
            <a:off x="2021049" y="264281"/>
            <a:ext cx="534659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Pipelines for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heart</a:t>
            </a:r>
            <a:r>
              <a:rPr lang="pl-PL" sz="2400" dirty="0">
                <a:latin typeface="+mn-lt"/>
              </a:rPr>
              <a:t> </a:t>
            </a:r>
            <a:r>
              <a:rPr lang="pl-PL" sz="2400" dirty="0" err="1">
                <a:latin typeface="+mn-lt"/>
              </a:rPr>
              <a:t>models</a:t>
            </a:r>
            <a:endParaRPr lang="en-US" sz="2400" dirty="0">
              <a:latin typeface="+mn-l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0DEBFED7-0B06-4D58-93F8-B825EA120724}"/>
              </a:ext>
            </a:extLst>
          </p:cNvPr>
          <p:cNvGrpSpPr/>
          <p:nvPr/>
        </p:nvGrpSpPr>
        <p:grpSpPr>
          <a:xfrm>
            <a:off x="4572000" y="1891964"/>
            <a:ext cx="3937852" cy="1304003"/>
            <a:chOff x="2957714" y="961677"/>
            <a:chExt cx="3937852" cy="130400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xmlns="" id="{8C47A4DE-1FAC-4448-9E1D-7E8426F884B2}"/>
                </a:ext>
              </a:extLst>
            </p:cNvPr>
            <p:cNvSpPr/>
            <p:nvPr/>
          </p:nvSpPr>
          <p:spPr>
            <a:xfrm>
              <a:off x="2957714" y="1351959"/>
              <a:ext cx="1046602" cy="511672"/>
            </a:xfrm>
            <a:prstGeom prst="roundRect">
              <a:avLst/>
            </a:prstGeom>
            <a:noFill/>
            <a:ln>
              <a:solidFill>
                <a:srgbClr val="B52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" dirty="0" err="1">
                  <a:solidFill>
                    <a:srgbClr val="B529B8"/>
                  </a:solidFill>
                </a:rPr>
                <a:t>Parameterized</a:t>
              </a:r>
              <a:r>
                <a:rPr lang="pl-PL" sz="1050" dirty="0">
                  <a:solidFill>
                    <a:srgbClr val="B529B8"/>
                  </a:solidFill>
                </a:rPr>
                <a:t> </a:t>
              </a:r>
              <a:r>
                <a:rPr lang="pl-PL" sz="1050" dirty="0" err="1">
                  <a:solidFill>
                    <a:srgbClr val="B529B8"/>
                  </a:solidFill>
                </a:rPr>
                <a:t>input</a:t>
              </a:r>
              <a:r>
                <a:rPr lang="pl-PL" sz="1050" dirty="0">
                  <a:solidFill>
                    <a:srgbClr val="B529B8"/>
                  </a:solidFill>
                </a:rPr>
                <a:t> </a:t>
              </a:r>
              <a:r>
                <a:rPr lang="pl-PL" sz="1050" dirty="0" err="1">
                  <a:solidFill>
                    <a:srgbClr val="B529B8"/>
                  </a:solidFill>
                </a:rPr>
                <a:t>shape</a:t>
              </a:r>
              <a:endParaRPr lang="pl-PL" sz="1050" dirty="0">
                <a:solidFill>
                  <a:srgbClr val="B529B8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xmlns="" id="{6C5FA8F1-1189-4905-B76B-F9C0C4BFBB01}"/>
                </a:ext>
              </a:extLst>
            </p:cNvPr>
            <p:cNvSpPr/>
            <p:nvPr/>
          </p:nvSpPr>
          <p:spPr>
            <a:xfrm>
              <a:off x="5848964" y="1351959"/>
              <a:ext cx="1046602" cy="511672"/>
            </a:xfrm>
            <a:prstGeom prst="roundRect">
              <a:avLst/>
            </a:prstGeom>
            <a:noFill/>
            <a:ln>
              <a:solidFill>
                <a:srgbClr val="B52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" dirty="0" err="1">
                  <a:solidFill>
                    <a:srgbClr val="B529B8"/>
                  </a:solidFill>
                </a:rPr>
                <a:t>Response</a:t>
              </a:r>
              <a:r>
                <a:rPr lang="pl-PL" sz="1050" dirty="0">
                  <a:solidFill>
                    <a:srgbClr val="B529B8"/>
                  </a:solidFill>
                </a:rPr>
                <a:t> </a:t>
              </a:r>
              <a:r>
                <a:rPr lang="pl-PL" sz="1050" dirty="0" err="1">
                  <a:solidFill>
                    <a:srgbClr val="B529B8"/>
                  </a:solidFill>
                </a:rPr>
                <a:t>surface</a:t>
              </a:r>
              <a:endParaRPr lang="en-US" sz="1050" dirty="0">
                <a:solidFill>
                  <a:srgbClr val="B529B8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xmlns="" id="{6AC58CE9-6F1F-4DBC-9D4F-4E2E4C267F8D}"/>
                </a:ext>
              </a:extLst>
            </p:cNvPr>
            <p:cNvSpPr/>
            <p:nvPr/>
          </p:nvSpPr>
          <p:spPr>
            <a:xfrm>
              <a:off x="4388998" y="1754008"/>
              <a:ext cx="1046602" cy="511672"/>
            </a:xfrm>
            <a:prstGeom prst="roundRect">
              <a:avLst>
                <a:gd name="adj" fmla="val 0"/>
              </a:avLst>
            </a:prstGeom>
            <a:solidFill>
              <a:srgbClr val="FFCCFF"/>
            </a:solidFill>
            <a:ln>
              <a:solidFill>
                <a:srgbClr val="B52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" dirty="0">
                  <a:solidFill>
                    <a:srgbClr val="B529B8"/>
                  </a:solidFill>
                </a:rPr>
                <a:t>Full CFD </a:t>
              </a:r>
              <a:r>
                <a:rPr lang="pl-PL" sz="1050" dirty="0" err="1">
                  <a:solidFill>
                    <a:srgbClr val="B529B8"/>
                  </a:solidFill>
                </a:rPr>
                <a:t>simulation</a:t>
              </a:r>
              <a:r>
                <a:rPr lang="pl-PL" sz="1050" dirty="0">
                  <a:solidFill>
                    <a:srgbClr val="B529B8"/>
                  </a:solidFill>
                </a:rPr>
                <a:t> (ANSYS)</a:t>
              </a:r>
              <a:endParaRPr lang="en-US" sz="1050" dirty="0">
                <a:solidFill>
                  <a:srgbClr val="B529B8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32F88587-2502-4B0F-8A96-54598DEC1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6216" y="1524359"/>
              <a:ext cx="0" cy="164552"/>
            </a:xfrm>
            <a:prstGeom prst="straightConnector1">
              <a:avLst/>
            </a:prstGeom>
            <a:ln>
              <a:solidFill>
                <a:srgbClr val="B52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3CE14DE-6182-40F9-BA1A-02D7AA1857EB}"/>
                </a:ext>
              </a:extLst>
            </p:cNvPr>
            <p:cNvSpPr/>
            <p:nvPr/>
          </p:nvSpPr>
          <p:spPr>
            <a:xfrm>
              <a:off x="4388998" y="961677"/>
              <a:ext cx="1046602" cy="511672"/>
            </a:xfrm>
            <a:prstGeom prst="roundRect">
              <a:avLst>
                <a:gd name="adj" fmla="val 0"/>
              </a:avLst>
            </a:prstGeom>
            <a:solidFill>
              <a:srgbClr val="FFCCFF"/>
            </a:solidFill>
            <a:ln>
              <a:solidFill>
                <a:srgbClr val="B529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050" dirty="0" err="1">
                  <a:solidFill>
                    <a:srgbClr val="B529B8"/>
                  </a:solidFill>
                </a:rPr>
                <a:t>Reduced</a:t>
              </a:r>
              <a:r>
                <a:rPr lang="pl-PL" sz="1050" dirty="0">
                  <a:solidFill>
                    <a:srgbClr val="B529B8"/>
                  </a:solidFill>
                </a:rPr>
                <a:t> Order Model (ROM)</a:t>
              </a:r>
              <a:endParaRPr lang="en-US" sz="1050" dirty="0">
                <a:solidFill>
                  <a:srgbClr val="B529B8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2DD28824-B6FE-4A7A-A633-500D61CBE553}"/>
                </a:ext>
              </a:extLst>
            </p:cNvPr>
            <p:cNvGrpSpPr/>
            <p:nvPr/>
          </p:nvGrpSpPr>
          <p:grpSpPr>
            <a:xfrm>
              <a:off x="4060209" y="1224732"/>
              <a:ext cx="278967" cy="785883"/>
              <a:chOff x="4060209" y="1224732"/>
              <a:chExt cx="278967" cy="785883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010DCC28-4EF9-4CFE-9A72-46274488B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9463" y="2010615"/>
                <a:ext cx="159713" cy="0"/>
              </a:xfrm>
              <a:prstGeom prst="straightConnector1">
                <a:avLst/>
              </a:prstGeom>
              <a:ln>
                <a:solidFill>
                  <a:srgbClr val="B529B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xmlns="" id="{B1613569-7619-4CE8-8F86-D2D541A73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9463" y="1224732"/>
                <a:ext cx="159713" cy="0"/>
              </a:xfrm>
              <a:prstGeom prst="straightConnector1">
                <a:avLst/>
              </a:prstGeom>
              <a:ln>
                <a:solidFill>
                  <a:srgbClr val="B529B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xmlns="" id="{E294A3DD-3CDE-4BD5-B9FF-A11E45DE8CB9}"/>
                  </a:ext>
                </a:extLst>
              </p:cNvPr>
              <p:cNvCxnSpPr/>
              <p:nvPr/>
            </p:nvCxnSpPr>
            <p:spPr>
              <a:xfrm>
                <a:off x="4060209" y="1606635"/>
                <a:ext cx="119254" cy="0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xmlns="" id="{B7091AD3-EAB3-479A-AAF1-7A697987F9A6}"/>
                  </a:ext>
                </a:extLst>
              </p:cNvPr>
              <p:cNvCxnSpPr/>
              <p:nvPr/>
            </p:nvCxnSpPr>
            <p:spPr>
              <a:xfrm>
                <a:off x="4179463" y="1224732"/>
                <a:ext cx="0" cy="785112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9ABF51FC-8D5C-4E0F-8FFE-134BBB39EDEC}"/>
                </a:ext>
              </a:extLst>
            </p:cNvPr>
            <p:cNvGrpSpPr/>
            <p:nvPr/>
          </p:nvGrpSpPr>
          <p:grpSpPr>
            <a:xfrm>
              <a:off x="5500123" y="1224732"/>
              <a:ext cx="292055" cy="785112"/>
              <a:chOff x="5500123" y="1224732"/>
              <a:chExt cx="292055" cy="785112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29C1A897-EE0C-4F15-8995-2DF0E7092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2465" y="1617288"/>
                <a:ext cx="159713" cy="0"/>
              </a:xfrm>
              <a:prstGeom prst="straightConnector1">
                <a:avLst/>
              </a:prstGeom>
              <a:ln>
                <a:solidFill>
                  <a:srgbClr val="B529B8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CAEB8C03-FF10-4D00-86FB-C8F4B52D76DA}"/>
                  </a:ext>
                </a:extLst>
              </p:cNvPr>
              <p:cNvCxnSpPr/>
              <p:nvPr/>
            </p:nvCxnSpPr>
            <p:spPr>
              <a:xfrm>
                <a:off x="5631164" y="1224732"/>
                <a:ext cx="0" cy="785112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C7FAA111-D386-4D57-9D8B-30ECF3FB8EA6}"/>
                  </a:ext>
                </a:extLst>
              </p:cNvPr>
              <p:cNvCxnSpPr/>
              <p:nvPr/>
            </p:nvCxnSpPr>
            <p:spPr>
              <a:xfrm>
                <a:off x="5500123" y="1224732"/>
                <a:ext cx="131041" cy="0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B3B73C51-DB4E-4EB9-ADB3-6190DA5D0E37}"/>
                  </a:ext>
                </a:extLst>
              </p:cNvPr>
              <p:cNvCxnSpPr/>
              <p:nvPr/>
            </p:nvCxnSpPr>
            <p:spPr>
              <a:xfrm>
                <a:off x="5527343" y="2009844"/>
                <a:ext cx="103821" cy="0"/>
              </a:xfrm>
              <a:prstGeom prst="line">
                <a:avLst/>
              </a:prstGeom>
              <a:ln>
                <a:solidFill>
                  <a:srgbClr val="B529B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54EB5632-C73A-4F57-B393-E76FCB62C1ED}"/>
              </a:ext>
            </a:extLst>
          </p:cNvPr>
          <p:cNvGrpSpPr/>
          <p:nvPr/>
        </p:nvGrpSpPr>
        <p:grpSpPr>
          <a:xfrm>
            <a:off x="4572000" y="3865266"/>
            <a:ext cx="3988469" cy="1661322"/>
            <a:chOff x="4859080" y="1225313"/>
            <a:chExt cx="3988469" cy="16613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E1B434BD-B012-489F-A690-809626FEE91D}"/>
                </a:ext>
              </a:extLst>
            </p:cNvPr>
            <p:cNvSpPr/>
            <p:nvPr/>
          </p:nvSpPr>
          <p:spPr>
            <a:xfrm>
              <a:off x="5201304" y="1603121"/>
              <a:ext cx="1544907" cy="511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ROM </a:t>
              </a:r>
              <a:r>
                <a:rPr lang="pl-PL" sz="1400" dirty="0" err="1">
                  <a:solidFill>
                    <a:schemeClr val="tx1"/>
                  </a:solidFill>
                </a:rPr>
                <a:t>interpolation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xmlns="" id="{3863D2E4-D9BD-4D70-8321-43B0BCF56161}"/>
                </a:ext>
              </a:extLst>
            </p:cNvPr>
            <p:cNvSpPr/>
            <p:nvPr/>
          </p:nvSpPr>
          <p:spPr>
            <a:xfrm>
              <a:off x="7155334" y="1904021"/>
              <a:ext cx="1544906" cy="51167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OD model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xmlns="" id="{480A77A7-B15B-4C45-B25B-9F97011733DB}"/>
                </a:ext>
              </a:extLst>
            </p:cNvPr>
            <p:cNvSpPr/>
            <p:nvPr/>
          </p:nvSpPr>
          <p:spPr>
            <a:xfrm>
              <a:off x="4859080" y="1265470"/>
              <a:ext cx="3988469" cy="1621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xmlns="" id="{20934F4B-C8A6-4AC1-BFB4-04EE507807F9}"/>
                </a:ext>
              </a:extLst>
            </p:cNvPr>
            <p:cNvSpPr/>
            <p:nvPr/>
          </p:nvSpPr>
          <p:spPr>
            <a:xfrm>
              <a:off x="5201304" y="2288985"/>
              <a:ext cx="1544907" cy="46214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 err="1">
                  <a:solidFill>
                    <a:schemeClr val="tx1"/>
                  </a:solidFill>
                </a:rPr>
                <a:t>Pressure</a:t>
              </a:r>
              <a:r>
                <a:rPr lang="pl-PL" sz="1400" dirty="0">
                  <a:solidFill>
                    <a:schemeClr val="tx1"/>
                  </a:solidFill>
                </a:rPr>
                <a:t> drop parabola </a:t>
              </a:r>
              <a:r>
                <a:rPr lang="pl-PL" sz="1400" dirty="0" err="1">
                  <a:solidFill>
                    <a:schemeClr val="tx1"/>
                  </a:solidFill>
                </a:rPr>
                <a:t>params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89C7CD4B-C18E-40C3-B406-1BC4326E7C48}"/>
                </a:ext>
              </a:extLst>
            </p:cNvPr>
            <p:cNvGrpSpPr/>
            <p:nvPr/>
          </p:nvGrpSpPr>
          <p:grpSpPr>
            <a:xfrm>
              <a:off x="6828064" y="1845247"/>
              <a:ext cx="261257" cy="704732"/>
              <a:chOff x="6828064" y="1845247"/>
              <a:chExt cx="261257" cy="70473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xmlns="" id="{181FF5CF-2741-46B1-A652-0B588ECA9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6036" y="2172170"/>
                <a:ext cx="16328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xmlns="" id="{E5A68DF7-9AB0-44A3-A22C-7679D90ED870}"/>
                  </a:ext>
                </a:extLst>
              </p:cNvPr>
              <p:cNvCxnSpPr/>
              <p:nvPr/>
            </p:nvCxnSpPr>
            <p:spPr>
              <a:xfrm>
                <a:off x="6828064" y="1845247"/>
                <a:ext cx="979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xmlns="" id="{9FAE032B-B71C-4F0B-BA5D-9478E74187B3}"/>
                  </a:ext>
                </a:extLst>
              </p:cNvPr>
              <p:cNvCxnSpPr/>
              <p:nvPr/>
            </p:nvCxnSpPr>
            <p:spPr>
              <a:xfrm>
                <a:off x="6828064" y="2549979"/>
                <a:ext cx="979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191CB916-38E8-4698-8839-2E46A44CDC1D}"/>
                  </a:ext>
                </a:extLst>
              </p:cNvPr>
              <p:cNvCxnSpPr/>
              <p:nvPr/>
            </p:nvCxnSpPr>
            <p:spPr>
              <a:xfrm>
                <a:off x="6926036" y="1845247"/>
                <a:ext cx="0" cy="7047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8825F3AD-F15E-4AFB-B5C7-68E8EF69DC88}"/>
                </a:ext>
              </a:extLst>
            </p:cNvPr>
            <p:cNvSpPr/>
            <p:nvPr/>
          </p:nvSpPr>
          <p:spPr>
            <a:xfrm>
              <a:off x="6196414" y="1225313"/>
              <a:ext cx="13612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l-PL" dirty="0" err="1"/>
                <a:t>Heart</a:t>
              </a:r>
              <a:r>
                <a:rPr lang="pl-PL" dirty="0"/>
                <a:t> model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8504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 txBox="1">
            <a:spLocks/>
          </p:cNvSpPr>
          <p:nvPr/>
        </p:nvSpPr>
        <p:spPr bwMode="auto">
          <a:xfrm>
            <a:off x="2021049" y="264281"/>
            <a:ext cx="5346594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2400" dirty="0">
                <a:latin typeface="+mn-lt"/>
              </a:rPr>
              <a:t>Pipelines for sensitivity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A28359D-26B6-4A39-8619-CC1EEAD9D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55" y="2822006"/>
            <a:ext cx="7428571" cy="3657143"/>
          </a:xfrm>
          <a:prstGeom prst="rect">
            <a:avLst/>
          </a:prstGeom>
        </p:spPr>
      </p:pic>
      <p:sp>
        <p:nvSpPr>
          <p:cNvPr id="32" name="pole tekstowe 31"/>
          <p:cNvSpPr txBox="1"/>
          <p:nvPr/>
        </p:nvSpPr>
        <p:spPr>
          <a:xfrm>
            <a:off x="162551" y="1371604"/>
            <a:ext cx="8396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/>
              <a:t>The </a:t>
            </a:r>
            <a:r>
              <a:rPr lang="pl-PL" sz="2000" dirty="0" err="1"/>
              <a:t>EurValve</a:t>
            </a:r>
            <a:r>
              <a:rPr lang="pl-PL" sz="2000" dirty="0"/>
              <a:t> </a:t>
            </a:r>
            <a:r>
              <a:rPr lang="pl-PL" sz="2000" dirty="0" err="1"/>
              <a:t>Decision</a:t>
            </a:r>
            <a:r>
              <a:rPr lang="pl-PL" sz="2000" dirty="0"/>
              <a:t> </a:t>
            </a:r>
            <a:r>
              <a:rPr lang="pl-PL" sz="2000" dirty="0" err="1"/>
              <a:t>Support</a:t>
            </a:r>
            <a:r>
              <a:rPr lang="pl-PL" sz="2000" dirty="0"/>
              <a:t> System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on </a:t>
            </a:r>
            <a:r>
              <a:rPr lang="pl-PL" sz="2000" dirty="0" err="1"/>
              <a:t>identification</a:t>
            </a:r>
            <a:r>
              <a:rPr lang="pl-PL" sz="2000" dirty="0"/>
              <a:t> of </a:t>
            </a:r>
            <a:r>
              <a:rPr lang="pl-PL" sz="2000" dirty="0" err="1"/>
              <a:t>parameters</a:t>
            </a:r>
            <a:r>
              <a:rPr lang="pl-PL" sz="2000" dirty="0"/>
              <a:t> to </a:t>
            </a:r>
            <a:r>
              <a:rPr lang="pl-PL" sz="2000" dirty="0" err="1"/>
              <a:t>which</a:t>
            </a:r>
            <a:r>
              <a:rPr lang="pl-PL" sz="2000" dirty="0"/>
              <a:t> the </a:t>
            </a:r>
            <a:r>
              <a:rPr lang="pl-PL" sz="2000" dirty="0" err="1"/>
              <a:t>simulation</a:t>
            </a:r>
            <a:r>
              <a:rPr lang="pl-PL" sz="2000" dirty="0"/>
              <a:t> </a:t>
            </a:r>
            <a:r>
              <a:rPr lang="pl-PL" sz="2000" dirty="0" err="1"/>
              <a:t>is</a:t>
            </a:r>
            <a:r>
              <a:rPr lang="pl-PL" sz="2000" dirty="0"/>
              <a:t> </a:t>
            </a:r>
            <a:r>
              <a:rPr lang="pl-PL" sz="2000" dirty="0" err="1"/>
              <a:t>sensitive</a:t>
            </a:r>
            <a:r>
              <a:rPr lang="pl-PL" sz="2000" dirty="0"/>
              <a:t>, and </a:t>
            </a:r>
            <a:r>
              <a:rPr lang="pl-PL" sz="2000" dirty="0" err="1"/>
              <a:t>works</a:t>
            </a:r>
            <a:r>
              <a:rPr lang="pl-PL" sz="2000" dirty="0"/>
              <a:t> by </a:t>
            </a:r>
            <a:r>
              <a:rPr lang="pl-PL" sz="2000" dirty="0" err="1"/>
              <a:t>running</a:t>
            </a:r>
            <a:r>
              <a:rPr lang="pl-PL" sz="2000" dirty="0"/>
              <a:t> 0D </a:t>
            </a:r>
            <a:r>
              <a:rPr lang="pl-PL" sz="2000" dirty="0" err="1"/>
              <a:t>models</a:t>
            </a:r>
            <a:r>
              <a:rPr lang="pl-PL" sz="2000" dirty="0"/>
              <a:t> for </a:t>
            </a:r>
            <a:r>
              <a:rPr lang="pl-PL" sz="2000" dirty="0" err="1"/>
              <a:t>individual</a:t>
            </a:r>
            <a:r>
              <a:rPr lang="pl-PL" sz="2000" dirty="0"/>
              <a:t> </a:t>
            </a:r>
            <a:r>
              <a:rPr lang="pl-PL" sz="2000" dirty="0" err="1"/>
              <a:t>patients</a:t>
            </a:r>
            <a:r>
              <a:rPr lang="pl-PL" sz="2000" dirty="0"/>
              <a:t> </a:t>
            </a:r>
            <a:r>
              <a:rPr lang="pl-PL" sz="2000" dirty="0" err="1"/>
              <a:t>based</a:t>
            </a:r>
            <a:r>
              <a:rPr lang="pl-PL" sz="2000" dirty="0"/>
              <a:t> on </a:t>
            </a:r>
            <a:r>
              <a:rPr lang="pl-PL" sz="2000" dirty="0" err="1"/>
              <a:t>precomputed</a:t>
            </a:r>
            <a:r>
              <a:rPr lang="pl-PL" sz="2000" dirty="0"/>
              <a:t> </a:t>
            </a:r>
            <a:r>
              <a:rPr lang="pl-PL" sz="2000" dirty="0" err="1"/>
              <a:t>valve</a:t>
            </a:r>
            <a:r>
              <a:rPr lang="pl-PL" sz="2000" dirty="0"/>
              <a:t> </a:t>
            </a:r>
            <a:r>
              <a:rPr lang="pl-PL" sz="2000" dirty="0" err="1"/>
              <a:t>shapes</a:t>
            </a:r>
            <a:r>
              <a:rPr lang="pl-PL" sz="2000" dirty="0"/>
              <a:t> and </a:t>
            </a:r>
            <a:r>
              <a:rPr lang="pl-PL" sz="2000" dirty="0" err="1"/>
              <a:t>measured</a:t>
            </a:r>
            <a:r>
              <a:rPr lang="pl-PL" sz="2000" dirty="0"/>
              <a:t> </a:t>
            </a:r>
            <a:r>
              <a:rPr lang="pl-PL" sz="2000" dirty="0" err="1"/>
              <a:t>values</a:t>
            </a:r>
            <a:r>
              <a:rPr lang="pl-PL" sz="2000" dirty="0"/>
              <a:t> of </a:t>
            </a:r>
            <a:r>
              <a:rPr lang="pl-PL" sz="2000" dirty="0" err="1"/>
              <a:t>sensitive</a:t>
            </a:r>
            <a:r>
              <a:rPr lang="pl-PL" sz="2000" dirty="0"/>
              <a:t> </a:t>
            </a:r>
            <a:r>
              <a:rPr lang="pl-PL" sz="2000" dirty="0" err="1"/>
              <a:t>parameters</a:t>
            </a:r>
            <a:r>
              <a:rPr lang="pl-PL" sz="2000" dirty="0"/>
              <a:t> (for a set of </a:t>
            </a:r>
            <a:r>
              <a:rPr lang="pl-PL" sz="2000" dirty="0" err="1"/>
              <a:t>treatment</a:t>
            </a:r>
            <a:r>
              <a:rPr lang="pl-PL" sz="2000" dirty="0"/>
              <a:t> </a:t>
            </a:r>
            <a:r>
              <a:rPr lang="pl-PL" sz="2000" dirty="0" err="1"/>
              <a:t>variants</a:t>
            </a:r>
            <a:r>
              <a:rPr lang="pl-PL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84628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ytuł 1">
            <a:extLst>
              <a:ext uri="{FF2B5EF4-FFF2-40B4-BE49-F238E27FC236}">
                <a16:creationId xmlns:a16="http://schemas.microsoft.com/office/drawing/2014/main" xmlns="" id="{2B267036-2150-4DC6-B03A-FF048F4E610B}"/>
              </a:ext>
            </a:extLst>
          </p:cNvPr>
          <p:cNvSpPr txBox="1">
            <a:spLocks/>
          </p:cNvSpPr>
          <p:nvPr/>
        </p:nvSpPr>
        <p:spPr>
          <a:xfrm>
            <a:off x="1414923" y="291723"/>
            <a:ext cx="6211086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Processing patient cases </a:t>
            </a:r>
            <a:r>
              <a:rPr lang="pl-PL" sz="2400" dirty="0"/>
              <a:t>–</a:t>
            </a:r>
            <a:r>
              <a:rPr lang="en-US" sz="2400" dirty="0"/>
              <a:t> conceptual framework</a:t>
            </a:r>
          </a:p>
        </p:txBody>
      </p:sp>
      <p:sp>
        <p:nvSpPr>
          <p:cNvPr id="51" name="pole tekstowe 11">
            <a:extLst>
              <a:ext uri="{FF2B5EF4-FFF2-40B4-BE49-F238E27FC236}">
                <a16:creationId xmlns:a16="http://schemas.microsoft.com/office/drawing/2014/main" xmlns="" id="{A362D5E4-9919-4F38-B28B-ABAEDA339B80}"/>
              </a:ext>
            </a:extLst>
          </p:cNvPr>
          <p:cNvSpPr txBox="1"/>
          <p:nvPr/>
        </p:nvSpPr>
        <p:spPr>
          <a:xfrm>
            <a:off x="457200" y="1059398"/>
            <a:ext cx="84062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Five main elements required when processing patient cases: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HPC infrastructure -&gt; Prometheus cluster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Running jobs on Prometheus via REST API -&gt; Rimrock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Managing data stored on Prometheus via REST API -&gt; </a:t>
            </a:r>
            <a:r>
              <a:rPr lang="en-US" sz="1600" dirty="0" err="1"/>
              <a:t>PLGData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Model repository and versioning -&gt; GitLab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Managing model execution on patient data -&gt; MEE</a:t>
            </a:r>
          </a:p>
        </p:txBody>
      </p:sp>
      <p:grpSp>
        <p:nvGrpSpPr>
          <p:cNvPr id="52" name="Grupa 39">
            <a:extLst>
              <a:ext uri="{FF2B5EF4-FFF2-40B4-BE49-F238E27FC236}">
                <a16:creationId xmlns:a16="http://schemas.microsoft.com/office/drawing/2014/main" xmlns="" id="{157E50DB-DE23-43DA-9A80-7CF9CFBFC329}"/>
              </a:ext>
            </a:extLst>
          </p:cNvPr>
          <p:cNvGrpSpPr/>
          <p:nvPr/>
        </p:nvGrpSpPr>
        <p:grpSpPr>
          <a:xfrm>
            <a:off x="656038" y="3019934"/>
            <a:ext cx="3209139" cy="1795224"/>
            <a:chOff x="483262" y="2667445"/>
            <a:chExt cx="3212929" cy="1795224"/>
          </a:xfrm>
        </p:grpSpPr>
        <p:pic>
          <p:nvPicPr>
            <p:cNvPr id="53" name="Obraz 4">
              <a:extLst>
                <a:ext uri="{FF2B5EF4-FFF2-40B4-BE49-F238E27FC236}">
                  <a16:creationId xmlns:a16="http://schemas.microsoft.com/office/drawing/2014/main" xmlns="" id="{BB05F7D9-3C90-4EE8-9AC2-EDF4686A8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262" y="2667445"/>
              <a:ext cx="3212929" cy="1795224"/>
            </a:xfrm>
            <a:prstGeom prst="rect">
              <a:avLst/>
            </a:prstGeom>
          </p:spPr>
        </p:pic>
        <p:sp>
          <p:nvSpPr>
            <p:cNvPr id="54" name="Prostokąt 35">
              <a:extLst>
                <a:ext uri="{FF2B5EF4-FFF2-40B4-BE49-F238E27FC236}">
                  <a16:creationId xmlns:a16="http://schemas.microsoft.com/office/drawing/2014/main" xmlns="" id="{66C45BF5-42A4-4A15-94E2-E28927E5114F}"/>
                </a:ext>
              </a:extLst>
            </p:cNvPr>
            <p:cNvSpPr/>
            <p:nvPr/>
          </p:nvSpPr>
          <p:spPr>
            <a:xfrm>
              <a:off x="567017" y="2762288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1</a:t>
              </a:r>
            </a:p>
          </p:txBody>
        </p:sp>
      </p:grpSp>
      <p:grpSp>
        <p:nvGrpSpPr>
          <p:cNvPr id="55" name="Grupa 25">
            <a:extLst>
              <a:ext uri="{FF2B5EF4-FFF2-40B4-BE49-F238E27FC236}">
                <a16:creationId xmlns:a16="http://schemas.microsoft.com/office/drawing/2014/main" xmlns="" id="{9AD6B66A-EBD9-48C2-874C-D56B7A42CB21}"/>
              </a:ext>
            </a:extLst>
          </p:cNvPr>
          <p:cNvGrpSpPr/>
          <p:nvPr/>
        </p:nvGrpSpPr>
        <p:grpSpPr>
          <a:xfrm>
            <a:off x="1756732" y="2733147"/>
            <a:ext cx="2352573" cy="2051436"/>
            <a:chOff x="2807921" y="3720604"/>
            <a:chExt cx="2355352" cy="2051436"/>
          </a:xfrm>
        </p:grpSpPr>
        <p:pic>
          <p:nvPicPr>
            <p:cNvPr id="56" name="Obraz 31">
              <a:extLst>
                <a:ext uri="{FF2B5EF4-FFF2-40B4-BE49-F238E27FC236}">
                  <a16:creationId xmlns:a16="http://schemas.microsoft.com/office/drawing/2014/main" xmlns="" id="{5A2B256C-E336-4150-AFEB-C8D2627C8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921" y="3720604"/>
              <a:ext cx="2355352" cy="2051436"/>
            </a:xfrm>
            <a:prstGeom prst="rect">
              <a:avLst/>
            </a:prstGeom>
          </p:spPr>
        </p:pic>
        <p:sp>
          <p:nvSpPr>
            <p:cNvPr id="57" name="Prostokąt 36">
              <a:extLst>
                <a:ext uri="{FF2B5EF4-FFF2-40B4-BE49-F238E27FC236}">
                  <a16:creationId xmlns:a16="http://schemas.microsoft.com/office/drawing/2014/main" xmlns="" id="{180C8DA6-6349-45BF-9350-0B57E6572794}"/>
                </a:ext>
              </a:extLst>
            </p:cNvPr>
            <p:cNvSpPr/>
            <p:nvPr/>
          </p:nvSpPr>
          <p:spPr>
            <a:xfrm>
              <a:off x="2878021" y="3907809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2</a:t>
              </a:r>
            </a:p>
          </p:txBody>
        </p:sp>
      </p:grpSp>
      <p:grpSp>
        <p:nvGrpSpPr>
          <p:cNvPr id="58" name="Grupa 14">
            <a:extLst>
              <a:ext uri="{FF2B5EF4-FFF2-40B4-BE49-F238E27FC236}">
                <a16:creationId xmlns:a16="http://schemas.microsoft.com/office/drawing/2014/main" xmlns="" id="{CDE6499F-5723-4D57-A101-75237B64C265}"/>
              </a:ext>
            </a:extLst>
          </p:cNvPr>
          <p:cNvGrpSpPr/>
          <p:nvPr/>
        </p:nvGrpSpPr>
        <p:grpSpPr>
          <a:xfrm>
            <a:off x="1609737" y="3917546"/>
            <a:ext cx="2256566" cy="1833071"/>
            <a:chOff x="5640351" y="3316042"/>
            <a:chExt cx="2259231" cy="1833071"/>
          </a:xfrm>
        </p:grpSpPr>
        <p:pic>
          <p:nvPicPr>
            <p:cNvPr id="59" name="Obraz 30">
              <a:extLst>
                <a:ext uri="{FF2B5EF4-FFF2-40B4-BE49-F238E27FC236}">
                  <a16:creationId xmlns:a16="http://schemas.microsoft.com/office/drawing/2014/main" xmlns="" id="{D85BF638-19E7-49B6-8E8C-6455EE6F6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0351" y="3316042"/>
              <a:ext cx="2259231" cy="1833071"/>
            </a:xfrm>
            <a:prstGeom prst="rect">
              <a:avLst/>
            </a:prstGeom>
          </p:spPr>
        </p:pic>
        <p:sp>
          <p:nvSpPr>
            <p:cNvPr id="60" name="Prostokąt 37">
              <a:extLst>
                <a:ext uri="{FF2B5EF4-FFF2-40B4-BE49-F238E27FC236}">
                  <a16:creationId xmlns:a16="http://schemas.microsoft.com/office/drawing/2014/main" xmlns="" id="{7C964A14-0D70-47A7-A825-B45B27067165}"/>
                </a:ext>
              </a:extLst>
            </p:cNvPr>
            <p:cNvSpPr/>
            <p:nvPr/>
          </p:nvSpPr>
          <p:spPr>
            <a:xfrm>
              <a:off x="5807138" y="3459038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3</a:t>
              </a:r>
            </a:p>
          </p:txBody>
        </p:sp>
      </p:grpSp>
      <p:grpSp>
        <p:nvGrpSpPr>
          <p:cNvPr id="61" name="Grupa 42">
            <a:extLst>
              <a:ext uri="{FF2B5EF4-FFF2-40B4-BE49-F238E27FC236}">
                <a16:creationId xmlns:a16="http://schemas.microsoft.com/office/drawing/2014/main" xmlns="" id="{F5011242-28B0-4246-B8ED-6B3CD7B819D3}"/>
              </a:ext>
            </a:extLst>
          </p:cNvPr>
          <p:cNvGrpSpPr/>
          <p:nvPr/>
        </p:nvGrpSpPr>
        <p:grpSpPr>
          <a:xfrm>
            <a:off x="5081604" y="2814885"/>
            <a:ext cx="3565924" cy="2231335"/>
            <a:chOff x="7495428" y="3231156"/>
            <a:chExt cx="3570136" cy="2231335"/>
          </a:xfrm>
        </p:grpSpPr>
        <p:pic>
          <p:nvPicPr>
            <p:cNvPr id="62" name="Obraz 28">
              <a:extLst>
                <a:ext uri="{FF2B5EF4-FFF2-40B4-BE49-F238E27FC236}">
                  <a16:creationId xmlns:a16="http://schemas.microsoft.com/office/drawing/2014/main" xmlns="" id="{BE0F62EB-B874-4AB5-8A69-556D817B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428" y="3231156"/>
              <a:ext cx="3570136" cy="2231335"/>
            </a:xfrm>
            <a:prstGeom prst="rect">
              <a:avLst/>
            </a:prstGeom>
          </p:spPr>
        </p:pic>
        <p:sp>
          <p:nvSpPr>
            <p:cNvPr id="63" name="Prostokąt 38">
              <a:extLst>
                <a:ext uri="{FF2B5EF4-FFF2-40B4-BE49-F238E27FC236}">
                  <a16:creationId xmlns:a16="http://schemas.microsoft.com/office/drawing/2014/main" xmlns="" id="{65A55E30-8968-4340-84FF-6517BF95904C}"/>
                </a:ext>
              </a:extLst>
            </p:cNvPr>
            <p:cNvSpPr/>
            <p:nvPr/>
          </p:nvSpPr>
          <p:spPr>
            <a:xfrm>
              <a:off x="8010974" y="3352558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5</a:t>
              </a:r>
            </a:p>
          </p:txBody>
        </p:sp>
      </p:grpSp>
      <p:grpSp>
        <p:nvGrpSpPr>
          <p:cNvPr id="64" name="Grupa 43">
            <a:extLst>
              <a:ext uri="{FF2B5EF4-FFF2-40B4-BE49-F238E27FC236}">
                <a16:creationId xmlns:a16="http://schemas.microsoft.com/office/drawing/2014/main" xmlns="" id="{9D914955-6244-4E45-BF23-1887D8ECF14A}"/>
              </a:ext>
            </a:extLst>
          </p:cNvPr>
          <p:cNvGrpSpPr/>
          <p:nvPr/>
        </p:nvGrpSpPr>
        <p:grpSpPr>
          <a:xfrm>
            <a:off x="5973677" y="5417042"/>
            <a:ext cx="1951038" cy="1245656"/>
            <a:chOff x="5446669" y="4044547"/>
            <a:chExt cx="2708736" cy="2030108"/>
          </a:xfrm>
        </p:grpSpPr>
        <p:pic>
          <p:nvPicPr>
            <p:cNvPr id="65" name="Obraz 40">
              <a:extLst>
                <a:ext uri="{FF2B5EF4-FFF2-40B4-BE49-F238E27FC236}">
                  <a16:creationId xmlns:a16="http://schemas.microsoft.com/office/drawing/2014/main" xmlns="" id="{51372F1A-31D6-4F1A-BBE0-7C010F2E9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6669" y="4044547"/>
              <a:ext cx="2708736" cy="2030108"/>
            </a:xfrm>
            <a:prstGeom prst="rect">
              <a:avLst/>
            </a:prstGeom>
          </p:spPr>
        </p:pic>
        <p:sp>
          <p:nvSpPr>
            <p:cNvPr id="66" name="Prostokąt 41">
              <a:extLst>
                <a:ext uri="{FF2B5EF4-FFF2-40B4-BE49-F238E27FC236}">
                  <a16:creationId xmlns:a16="http://schemas.microsoft.com/office/drawing/2014/main" xmlns="" id="{6DE7B05B-2CE8-4989-84C6-1F6AF5AF0694}"/>
                </a:ext>
              </a:extLst>
            </p:cNvPr>
            <p:cNvSpPr/>
            <p:nvPr/>
          </p:nvSpPr>
          <p:spPr>
            <a:xfrm>
              <a:off x="5563298" y="4436773"/>
              <a:ext cx="28886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b="1" dirty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</a:rPr>
                <a:t>4</a:t>
              </a:r>
            </a:p>
          </p:txBody>
        </p:sp>
      </p:grpSp>
      <p:sp>
        <p:nvSpPr>
          <p:cNvPr id="67" name="Strzałka w lewo i prawo 44">
            <a:extLst>
              <a:ext uri="{FF2B5EF4-FFF2-40B4-BE49-F238E27FC236}">
                <a16:creationId xmlns:a16="http://schemas.microsoft.com/office/drawing/2014/main" xmlns="" id="{0C723E4F-D033-4670-9B3C-6A34D9FC97FC}"/>
              </a:ext>
            </a:extLst>
          </p:cNvPr>
          <p:cNvSpPr/>
          <p:nvPr/>
        </p:nvSpPr>
        <p:spPr>
          <a:xfrm>
            <a:off x="4206242" y="3190999"/>
            <a:ext cx="762519" cy="150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trzałka w lewo i prawo 45">
            <a:extLst>
              <a:ext uri="{FF2B5EF4-FFF2-40B4-BE49-F238E27FC236}">
                <a16:creationId xmlns:a16="http://schemas.microsoft.com/office/drawing/2014/main" xmlns="" id="{87E75521-13EE-426F-B292-DE16FBC8B214}"/>
              </a:ext>
            </a:extLst>
          </p:cNvPr>
          <p:cNvSpPr/>
          <p:nvPr/>
        </p:nvSpPr>
        <p:spPr>
          <a:xfrm>
            <a:off x="4072328" y="4826974"/>
            <a:ext cx="896276" cy="1505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-Down 1">
            <a:extLst>
              <a:ext uri="{FF2B5EF4-FFF2-40B4-BE49-F238E27FC236}">
                <a16:creationId xmlns:a16="http://schemas.microsoft.com/office/drawing/2014/main" xmlns="" id="{B7132994-80DD-4693-B922-30062AD9769B}"/>
              </a:ext>
            </a:extLst>
          </p:cNvPr>
          <p:cNvSpPr/>
          <p:nvPr/>
        </p:nvSpPr>
        <p:spPr>
          <a:xfrm>
            <a:off x="6894873" y="5167671"/>
            <a:ext cx="117848" cy="18435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86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56" y="1318443"/>
            <a:ext cx="5036379" cy="4368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pole tekstowe 1"/>
          <p:cNvSpPr txBox="1"/>
          <p:nvPr/>
        </p:nvSpPr>
        <p:spPr>
          <a:xfrm>
            <a:off x="5669993" y="1318443"/>
            <a:ext cx="3130274" cy="4362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350" dirty="0">
                <a:latin typeface="Open Sans Semibold"/>
              </a:rPr>
              <a:t>MEE integrates the capabilities of the research branch of </a:t>
            </a:r>
            <a:r>
              <a:rPr lang="en-US" sz="1350" dirty="0" err="1">
                <a:latin typeface="Open Sans Semibold"/>
              </a:rPr>
              <a:t>EurValve</a:t>
            </a:r>
            <a:r>
              <a:rPr lang="en-US" sz="1350" dirty="0">
                <a:latin typeface="Open Sans Semibold"/>
              </a:rPr>
              <a:t> and is used to compute models for the clinical environment (i.e. for DSS)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>
                <a:latin typeface="Open Sans Semibold"/>
              </a:rPr>
              <a:t>MEE can be </a:t>
            </a:r>
            <a:r>
              <a:rPr lang="en-US" sz="1350" dirty="0">
                <a:latin typeface="Open Sans Semibold"/>
              </a:rPr>
              <a:t>accessed</a:t>
            </a:r>
            <a:r>
              <a:rPr lang="pl-PL" sz="1350" dirty="0">
                <a:latin typeface="Open Sans Semibold"/>
              </a:rPr>
              <a:t> from a dedicated GUI (the EurValve Portal), through a RESTful API or through a comman-line interface, depending on the researcher’s preferences.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>
                <a:latin typeface="Open Sans Semibold"/>
              </a:rPr>
              <a:t>Computational tasks can be run on HPC resources or in a </a:t>
            </a:r>
            <a:r>
              <a:rPr lang="pl-PL" sz="1350" dirty="0" err="1">
                <a:latin typeface="Open Sans Semibold"/>
              </a:rPr>
              <a:t>cloud</a:t>
            </a:r>
            <a:r>
              <a:rPr lang="pl-PL" sz="1350" dirty="0">
                <a:latin typeface="Open Sans Semibold"/>
              </a:rPr>
              <a:t> environment as appropriate.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pl-PL" sz="1350" dirty="0">
                <a:latin typeface="Open Sans Semibold"/>
              </a:rPr>
              <a:t>A uniform security layer is provided.</a:t>
            </a:r>
          </a:p>
          <a:p>
            <a:endParaRPr lang="pl-PL" sz="1350" b="1" dirty="0">
              <a:latin typeface="Open Sans Semibold"/>
            </a:endParaRPr>
          </a:p>
          <a:p>
            <a:r>
              <a:rPr lang="en-US" sz="1200" b="1" dirty="0">
                <a:latin typeface="Open Sans Semibold"/>
              </a:rPr>
              <a:t>API</a:t>
            </a:r>
            <a:r>
              <a:rPr lang="en-US" sz="1200" dirty="0">
                <a:latin typeface="Open Sans Semibold"/>
              </a:rPr>
              <a:t> – Application Programming Interface </a:t>
            </a:r>
          </a:p>
          <a:p>
            <a:r>
              <a:rPr lang="en-US" sz="1200" b="1" dirty="0">
                <a:latin typeface="Open Sans Semibold"/>
              </a:rPr>
              <a:t>REST</a:t>
            </a:r>
            <a:r>
              <a:rPr lang="en-US" sz="1200" dirty="0">
                <a:latin typeface="Open Sans Semibold"/>
              </a:rPr>
              <a:t> – Representational state transfer</a:t>
            </a:r>
          </a:p>
          <a:p>
            <a:r>
              <a:rPr lang="en-US" sz="1200" b="1" dirty="0">
                <a:latin typeface="Open Sans Semibold"/>
              </a:rPr>
              <a:t>Rimrock</a:t>
            </a:r>
            <a:r>
              <a:rPr lang="en-US" sz="1200" dirty="0">
                <a:latin typeface="Open Sans Semibold"/>
              </a:rPr>
              <a:t> – </a:t>
            </a:r>
            <a:r>
              <a:rPr lang="pl-PL" sz="1200" dirty="0">
                <a:latin typeface="Open Sans Semibold"/>
              </a:rPr>
              <a:t>service</a:t>
            </a:r>
            <a:r>
              <a:rPr lang="en-US" sz="1200" dirty="0">
                <a:latin typeface="Open Sans Semibold"/>
              </a:rPr>
              <a:t> used to submit jobs to H</a:t>
            </a:r>
            <a:r>
              <a:rPr lang="pl-PL" sz="1200" dirty="0">
                <a:latin typeface="Open Sans Semibold"/>
              </a:rPr>
              <a:t>P</a:t>
            </a:r>
            <a:r>
              <a:rPr lang="en-US" sz="1200" dirty="0">
                <a:latin typeface="Open Sans Semibold"/>
              </a:rPr>
              <a:t>C cluster </a:t>
            </a:r>
          </a:p>
          <a:p>
            <a:r>
              <a:rPr lang="en-US" sz="1200" b="1" dirty="0">
                <a:latin typeface="Open Sans Semibold"/>
              </a:rPr>
              <a:t>Atmosphere</a:t>
            </a:r>
            <a:r>
              <a:rPr lang="en-US" sz="1200" dirty="0">
                <a:latin typeface="Open Sans Semibold"/>
              </a:rPr>
              <a:t> – provides access to cloud resources</a:t>
            </a:r>
          </a:p>
          <a:p>
            <a:r>
              <a:rPr lang="en-US" sz="1200" b="1" dirty="0">
                <a:latin typeface="Open Sans Semibold"/>
              </a:rPr>
              <a:t>git</a:t>
            </a:r>
            <a:r>
              <a:rPr lang="en-US" sz="1200" dirty="0">
                <a:latin typeface="Open Sans Semibold"/>
              </a:rPr>
              <a:t> – distributed revision control system</a:t>
            </a:r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xmlns="" id="{284AA9CC-FFF8-4E1D-B00D-F2FE182ECAAA}"/>
              </a:ext>
            </a:extLst>
          </p:cNvPr>
          <p:cNvSpPr txBox="1">
            <a:spLocks/>
          </p:cNvSpPr>
          <p:nvPr/>
        </p:nvSpPr>
        <p:spPr>
          <a:xfrm>
            <a:off x="1803471" y="372508"/>
            <a:ext cx="5537058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The </a:t>
            </a:r>
            <a:r>
              <a:rPr lang="pl-PL" sz="2400" dirty="0"/>
              <a:t>Model </a:t>
            </a:r>
            <a:r>
              <a:rPr lang="pl-PL" sz="2400" dirty="0" err="1"/>
              <a:t>Execution</a:t>
            </a:r>
            <a:r>
              <a:rPr lang="pl-PL" sz="2400" dirty="0"/>
              <a:t> Environment</a:t>
            </a:r>
            <a:r>
              <a:rPr lang="en-US" sz="2400" dirty="0"/>
              <a:t> (MEE)</a:t>
            </a:r>
          </a:p>
        </p:txBody>
      </p:sp>
    </p:spTree>
    <p:extLst>
      <p:ext uri="{BB962C8B-B14F-4D97-AF65-F5344CB8AC3E}">
        <p14:creationId xmlns:p14="http://schemas.microsoft.com/office/powerpoint/2010/main" val="1544985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/>
          <p:cNvSpPr txBox="1"/>
          <p:nvPr/>
        </p:nvSpPr>
        <p:spPr>
          <a:xfrm>
            <a:off x="428441" y="1319744"/>
            <a:ext cx="8324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Integrated with </a:t>
            </a:r>
            <a:r>
              <a:rPr lang="en-US" sz="2000" dirty="0" err="1"/>
              <a:t>PLGrid</a:t>
            </a:r>
            <a:r>
              <a:rPr lang="en-US" sz="2000" dirty="0"/>
              <a:t> infrastructure (automatic proxy generation)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Can submit job to the Prometheus cluster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Enables file upload and download to/from Prometheus storage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000" dirty="0"/>
              <a:t>Connected with GitLab repositories for model versioning and provenance</a:t>
            </a: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467" y="3429000"/>
            <a:ext cx="4114800" cy="257175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1" y="3687263"/>
            <a:ext cx="2031552" cy="1522581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967" y="2932088"/>
            <a:ext cx="1776785" cy="154752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148" y="4625948"/>
            <a:ext cx="1694423" cy="1374803"/>
          </a:xfrm>
          <a:prstGeom prst="rect">
            <a:avLst/>
          </a:prstGeom>
        </p:spPr>
      </p:pic>
      <p:sp>
        <p:nvSpPr>
          <p:cNvPr id="11" name="Ramka 10"/>
          <p:cNvSpPr/>
          <p:nvPr/>
        </p:nvSpPr>
        <p:spPr>
          <a:xfrm>
            <a:off x="428442" y="3657445"/>
            <a:ext cx="2031552" cy="1552399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Ramka 17"/>
          <p:cNvSpPr/>
          <p:nvPr/>
        </p:nvSpPr>
        <p:spPr>
          <a:xfrm>
            <a:off x="3995595" y="4613120"/>
            <a:ext cx="1015776" cy="334331"/>
          </a:xfrm>
          <a:prstGeom prst="frame">
            <a:avLst>
              <a:gd name="adj1" fmla="val 5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3" name="Strzałka w prawo 12"/>
          <p:cNvSpPr/>
          <p:nvPr/>
        </p:nvSpPr>
        <p:spPr>
          <a:xfrm rot="12067794">
            <a:off x="2434184" y="4387971"/>
            <a:ext cx="1577859" cy="899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amka 19"/>
          <p:cNvSpPr/>
          <p:nvPr/>
        </p:nvSpPr>
        <p:spPr>
          <a:xfrm>
            <a:off x="5409933" y="4625947"/>
            <a:ext cx="450947" cy="167165"/>
          </a:xfrm>
          <a:prstGeom prst="frame">
            <a:avLst>
              <a:gd name="adj1" fmla="val 11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3" name="Ramka 22"/>
          <p:cNvSpPr/>
          <p:nvPr/>
        </p:nvSpPr>
        <p:spPr>
          <a:xfrm>
            <a:off x="7016967" y="2896155"/>
            <a:ext cx="1776785" cy="1552399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" name="Ramka 23"/>
          <p:cNvSpPr/>
          <p:nvPr/>
        </p:nvSpPr>
        <p:spPr>
          <a:xfrm>
            <a:off x="7016967" y="4596365"/>
            <a:ext cx="1735604" cy="1404386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Ramka 24"/>
          <p:cNvSpPr/>
          <p:nvPr/>
        </p:nvSpPr>
        <p:spPr>
          <a:xfrm>
            <a:off x="3223113" y="4947451"/>
            <a:ext cx="3508435" cy="1103243"/>
          </a:xfrm>
          <a:prstGeom prst="frame">
            <a:avLst>
              <a:gd name="adj1" fmla="val 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7" name="Strzałka w prawo 26"/>
          <p:cNvSpPr/>
          <p:nvPr/>
        </p:nvSpPr>
        <p:spPr>
          <a:xfrm rot="19071648">
            <a:off x="5687886" y="4156217"/>
            <a:ext cx="1410717" cy="892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Strzałka w prawo 27"/>
          <p:cNvSpPr/>
          <p:nvPr/>
        </p:nvSpPr>
        <p:spPr>
          <a:xfrm rot="1700785">
            <a:off x="6727593" y="5467833"/>
            <a:ext cx="276130" cy="4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Prostokąt 32"/>
          <p:cNvSpPr/>
          <p:nvPr/>
        </p:nvSpPr>
        <p:spPr>
          <a:xfrm>
            <a:off x="4379211" y="5106657"/>
            <a:ext cx="1085938" cy="438582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Browse inputs </a:t>
            </a:r>
          </a:p>
          <a:p>
            <a:pPr algn="ctr"/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and outputs</a:t>
            </a:r>
          </a:p>
        </p:txBody>
      </p:sp>
      <p:sp>
        <p:nvSpPr>
          <p:cNvPr id="34" name="Prostokąt 33"/>
          <p:cNvSpPr/>
          <p:nvPr/>
        </p:nvSpPr>
        <p:spPr>
          <a:xfrm>
            <a:off x="634828" y="5277831"/>
            <a:ext cx="1464120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Select model version</a:t>
            </a:r>
          </a:p>
        </p:txBody>
      </p:sp>
      <p:sp>
        <p:nvSpPr>
          <p:cNvPr id="35" name="Prostokąt 34"/>
          <p:cNvSpPr/>
          <p:nvPr/>
        </p:nvSpPr>
        <p:spPr>
          <a:xfrm>
            <a:off x="5480069" y="4342451"/>
            <a:ext cx="391775" cy="253916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Run</a:t>
            </a:r>
          </a:p>
        </p:txBody>
      </p:sp>
      <p:sp>
        <p:nvSpPr>
          <p:cNvPr id="29" name="Tytuł 1">
            <a:extLst>
              <a:ext uri="{FF2B5EF4-FFF2-40B4-BE49-F238E27FC236}">
                <a16:creationId xmlns:a16="http://schemas.microsoft.com/office/drawing/2014/main" xmlns="" id="{2B267036-2150-4DC6-B03A-FF048F4E610B}"/>
              </a:ext>
            </a:extLst>
          </p:cNvPr>
          <p:cNvSpPr txBox="1">
            <a:spLocks/>
          </p:cNvSpPr>
          <p:nvPr/>
        </p:nvSpPr>
        <p:spPr>
          <a:xfrm>
            <a:off x="1803471" y="372508"/>
            <a:ext cx="5537058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pl-PL" sz="2400" dirty="0"/>
              <a:t>Model Execution Environment –</a:t>
            </a:r>
            <a:r>
              <a:rPr lang="en-US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4076169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871700" y="306407"/>
            <a:ext cx="5400599" cy="85725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+mn-lt"/>
              </a:rPr>
              <a:t>Core features of ME</a:t>
            </a:r>
            <a:r>
              <a:rPr lang="pl-PL" sz="2400" dirty="0">
                <a:latin typeface="+mn-lt"/>
              </a:rPr>
              <a:t>E</a:t>
            </a:r>
            <a:endParaRPr lang="en-US" sz="2400" dirty="0">
              <a:latin typeface="+mn-lt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21014" y="1462406"/>
            <a:ext cx="8301970" cy="4199888"/>
          </a:xfrm>
        </p:spPr>
        <p:txBody>
          <a:bodyPr>
            <a:noAutofit/>
          </a:bodyPr>
          <a:lstStyle/>
          <a:p>
            <a:r>
              <a:rPr lang="en-US" sz="2400" dirty="0"/>
              <a:t>Reproducibility, versioning, pipeline documentation</a:t>
            </a:r>
            <a:endParaRPr lang="pl-PL" sz="2400" dirty="0"/>
          </a:p>
          <a:p>
            <a:r>
              <a:rPr lang="en-US" sz="2400" dirty="0"/>
              <a:t>Automation of simulation pipelines with a human in the loop for</a:t>
            </a:r>
            <a:r>
              <a:rPr lang="pl-PL" sz="2400" dirty="0"/>
              <a:t>:</a:t>
            </a:r>
            <a:endParaRPr lang="en-US" sz="2400" dirty="0"/>
          </a:p>
          <a:p>
            <a:pPr marL="514350" lvl="2">
              <a:spcBef>
                <a:spcPts val="750"/>
              </a:spcBef>
            </a:pPr>
            <a:r>
              <a:rPr lang="pl-PL" sz="1800" dirty="0"/>
              <a:t>N</a:t>
            </a:r>
            <a:r>
              <a:rPr lang="en-US" sz="1800" dirty="0" err="1"/>
              <a:t>ew</a:t>
            </a:r>
            <a:r>
              <a:rPr lang="en-US" sz="1800" dirty="0"/>
              <a:t> models, new versions of models,</a:t>
            </a:r>
          </a:p>
          <a:p>
            <a:pPr marL="514350" lvl="2">
              <a:spcBef>
                <a:spcPts val="750"/>
              </a:spcBef>
            </a:pPr>
            <a:r>
              <a:rPr lang="pl-PL" sz="1800" dirty="0"/>
              <a:t>N</a:t>
            </a:r>
            <a:r>
              <a:rPr lang="en-US" sz="1800" dirty="0" err="1"/>
              <a:t>ew</a:t>
            </a:r>
            <a:r>
              <a:rPr lang="en-US" sz="1800" dirty="0"/>
              <a:t> user</a:t>
            </a:r>
            <a:r>
              <a:rPr lang="pl-PL" sz="1800" dirty="0"/>
              <a:t>s</a:t>
            </a:r>
            <a:endParaRPr lang="en-US" sz="1800" dirty="0"/>
          </a:p>
          <a:p>
            <a:r>
              <a:rPr lang="en-US" sz="2400" dirty="0"/>
              <a:t>Data persistence</a:t>
            </a:r>
          </a:p>
          <a:p>
            <a:r>
              <a:rPr lang="pl-PL" sz="2400" dirty="0"/>
              <a:t>Basic</a:t>
            </a:r>
            <a:r>
              <a:rPr lang="en-US" sz="2400" dirty="0"/>
              <a:t> provenance </a:t>
            </a:r>
            <a:r>
              <a:rPr lang="pl-PL" sz="2400" dirty="0"/>
              <a:t>features</a:t>
            </a:r>
            <a:endParaRPr lang="en-US" sz="2400" dirty="0"/>
          </a:p>
          <a:p>
            <a:r>
              <a:rPr lang="en-US" sz="2400" dirty="0"/>
              <a:t>Helpful visualization of simulation flow and results</a:t>
            </a:r>
          </a:p>
          <a:p>
            <a:r>
              <a:rPr lang="en-US" sz="2400" dirty="0"/>
              <a:t>Portability</a:t>
            </a:r>
          </a:p>
          <a:p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671926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urvalve PPTemplate" id="{219BC277-097C-45CD-8BF9-545A6CDD914D}" vid="{05C3D0B7-9E73-4B50-8E3E-5D206E343A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Words>1636</Words>
  <Application>Microsoft Office PowerPoint</Application>
  <PresentationFormat>Pokaz na ekranie (4:3)</PresentationFormat>
  <Paragraphs>279</Paragraphs>
  <Slides>24</Slides>
  <Notes>12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Office Theme</vt:lpstr>
      <vt:lpstr>Infrastructure for Personalised Medicine: It’s MEE that Matters!</vt:lpstr>
      <vt:lpstr>Outline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Core features of MEE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Recorded demos of MEE</vt:lpstr>
      <vt:lpstr>Summary: features of MEE</vt:lpstr>
      <vt:lpstr> More at  http://dice.cyfronet.pl   http://www.eurvalve.eu  EurValve H2020 Project 689617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ELARIFI</dc:creator>
  <cp:lastModifiedBy>bubak</cp:lastModifiedBy>
  <cp:revision>124</cp:revision>
  <dcterms:created xsi:type="dcterms:W3CDTF">2017-08-08T12:24:11Z</dcterms:created>
  <dcterms:modified xsi:type="dcterms:W3CDTF">2019-01-24T03:45:43Z</dcterms:modified>
</cp:coreProperties>
</file>