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716" r:id="rId2"/>
    <p:sldMasterId id="2147483728" r:id="rId3"/>
    <p:sldMasterId id="2147483736" r:id="rId4"/>
    <p:sldMasterId id="2147483744" r:id="rId5"/>
    <p:sldMasterId id="2147483752" r:id="rId6"/>
    <p:sldMasterId id="2147483764" r:id="rId7"/>
  </p:sldMasterIdLst>
  <p:notesMasterIdLst>
    <p:notesMasterId r:id="rId32"/>
  </p:notesMasterIdLst>
  <p:handoutMasterIdLst>
    <p:handoutMasterId r:id="rId33"/>
  </p:handoutMasterIdLst>
  <p:sldIdLst>
    <p:sldId id="256" r:id="rId8"/>
    <p:sldId id="473" r:id="rId9"/>
    <p:sldId id="476" r:id="rId10"/>
    <p:sldId id="475" r:id="rId11"/>
    <p:sldId id="471" r:id="rId12"/>
    <p:sldId id="469" r:id="rId13"/>
    <p:sldId id="470" r:id="rId14"/>
    <p:sldId id="467" r:id="rId15"/>
    <p:sldId id="468" r:id="rId16"/>
    <p:sldId id="456" r:id="rId17"/>
    <p:sldId id="457" r:id="rId18"/>
    <p:sldId id="459" r:id="rId19"/>
    <p:sldId id="477" r:id="rId20"/>
    <p:sldId id="472" r:id="rId21"/>
    <p:sldId id="435" r:id="rId22"/>
    <p:sldId id="449" r:id="rId23"/>
    <p:sldId id="465" r:id="rId24"/>
    <p:sldId id="433" r:id="rId25"/>
    <p:sldId id="444" r:id="rId26"/>
    <p:sldId id="450" r:id="rId27"/>
    <p:sldId id="462" r:id="rId28"/>
    <p:sldId id="463" r:id="rId29"/>
    <p:sldId id="451" r:id="rId30"/>
    <p:sldId id="464" r:id="rId3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34587" autoAdjust="0"/>
    <p:restoredTop sz="95450" autoAdjust="0"/>
  </p:normalViewPr>
  <p:slideViewPr>
    <p:cSldViewPr snapToObjects="1">
      <p:cViewPr>
        <p:scale>
          <a:sx n="80" d="100"/>
          <a:sy n="80" d="100"/>
        </p:scale>
        <p:origin x="-2514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ED8128-71BF-48AF-9DA3-4EAA137CC5E7}" type="datetimeFigureOut">
              <a:rPr lang="es-ES"/>
              <a:pPr>
                <a:defRPr/>
              </a:pPr>
              <a:t>27/11/2017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34AA28-0F91-4556-B447-48CD8FEDB7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6661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F9A492-EC41-4D3B-AE8C-A9C55A3C6D1A}" type="datetimeFigureOut">
              <a:rPr lang="en-GB"/>
              <a:pPr>
                <a:defRPr/>
              </a:pPr>
              <a:t>27/11/2017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C97DD3-7A1E-437D-8518-174108021D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1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97DD3-7A1E-437D-8518-174108021DCB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18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2525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 smtClean="0"/>
          </a:p>
        </p:txBody>
      </p:sp>
    </p:spTree>
    <p:extLst>
      <p:ext uri="{BB962C8B-B14F-4D97-AF65-F5344CB8AC3E}">
        <p14:creationId xmlns:p14="http://schemas.microsoft.com/office/powerpoint/2010/main" val="248598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4063"/>
            <a:ext cx="4962525" cy="37226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 smtClean="0"/>
          </a:p>
        </p:txBody>
      </p:sp>
    </p:spTree>
    <p:extLst>
      <p:ext uri="{BB962C8B-B14F-4D97-AF65-F5344CB8AC3E}">
        <p14:creationId xmlns:p14="http://schemas.microsoft.com/office/powerpoint/2010/main" val="248598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3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208D2-4219-4D4E-B825-73E190DE51D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077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97DD3-7A1E-437D-8518-174108021DCB}" type="slidenum">
              <a:rPr lang="en-GB" altLang="en-US" smtClean="0">
                <a:solidFill>
                  <a:prstClr val="black"/>
                </a:solidFill>
              </a:rPr>
              <a:pPr/>
              <a:t>14</a:t>
            </a:fld>
            <a:endParaRPr lang="en-GB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9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6199B-BDF1-4446-BBE1-09DBEA1E39C6}" type="slidenum">
              <a:rPr lang="en-GB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98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6199B-BDF1-4446-BBE1-09DBEA1E39C6}" type="slidenum">
              <a:rPr lang="en-GB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9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43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808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001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53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66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210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24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846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8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958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250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45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654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  <p:pic>
        <p:nvPicPr>
          <p:cNvPr id="9" name="Immagine 9" descr="health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6350"/>
            <a:ext cx="1143000" cy="4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545353"/>
            <a:ext cx="1721644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9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729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2E8733-0573-4555-99DC-245975FE1997}" type="slidenum">
              <a:rPr lang="pl-PL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l-P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0061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5680" y="1447353"/>
            <a:ext cx="3679200" cy="45249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253121" y="1447353"/>
            <a:ext cx="3679200" cy="452495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CE4C2BA-A997-49F3-8892-FA2564A4F928}" type="slidenum">
              <a:rPr lang="pl-PL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l-P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47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7199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74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222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  <p:pic>
        <p:nvPicPr>
          <p:cNvPr id="9" name="Immagine 9" descr="health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6350"/>
            <a:ext cx="1143000" cy="4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545353"/>
            <a:ext cx="1721644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688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2E8733-0573-4555-99DC-245975FE1997}" type="slidenum">
              <a:rPr lang="pl-PL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l-P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9949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5680" y="1447353"/>
            <a:ext cx="3679200" cy="45249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253121" y="1447353"/>
            <a:ext cx="3679200" cy="452495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CE4C2BA-A997-49F3-8892-FA2564A4F928}" type="slidenum">
              <a:rPr lang="pl-PL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l-P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99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582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53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  <p:pic>
        <p:nvPicPr>
          <p:cNvPr id="9" name="Immagine 9" descr="health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6350"/>
            <a:ext cx="1143000" cy="4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545353"/>
            <a:ext cx="1721644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3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66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4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6757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2E8733-0573-4555-99DC-245975FE1997}" type="slidenum">
              <a:rPr lang="pl-PL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l-P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4233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35680" y="1447353"/>
            <a:ext cx="3679200" cy="45249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253121" y="1447353"/>
            <a:ext cx="3679200" cy="452495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CE4C2BA-A997-49F3-8892-FA2564A4F928}" type="slidenum">
              <a:rPr lang="pl-PL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l-PL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85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189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68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64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2577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3567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6713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4139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2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832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289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6361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61804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74963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280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6655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69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275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68900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58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801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4704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76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4231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24397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360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0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6.gif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5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6.gif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5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6.gif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/>
              <a:pPr algn="r">
                <a:defRPr/>
              </a:pPr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80220" y="6446140"/>
            <a:ext cx="54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ACC </a:t>
            </a:r>
            <a:r>
              <a:rPr lang="en-US" sz="1000" b="1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Cyfronet</a:t>
            </a:r>
            <a:r>
              <a:rPr lang="en-US" sz="1000" b="1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Open Day, Krakow</a:t>
            </a:r>
            <a:r>
              <a:rPr lang="en-US" sz="1000" b="1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en-US" sz="1000" b="1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Poland,</a:t>
            </a:r>
            <a:r>
              <a:rPr lang="en-US" sz="1000" b="1" i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000" b="1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27 </a:t>
            </a:r>
            <a:r>
              <a:rPr lang="en-US" sz="1000" b="1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Novem</a:t>
            </a:r>
            <a:r>
              <a:rPr lang="pl-PL" sz="1000" b="1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ber </a:t>
            </a:r>
            <a:r>
              <a:rPr lang="pl-PL" sz="1000" b="1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2017 </a:t>
            </a:r>
            <a:endParaRPr lang="en-GB" sz="1000" b="1" i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E:\Teaming2\cyfronet_logo_kolo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3748"/>
            <a:ext cx="1456202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Teaming2\horizon2020_logo_0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9" y="44624"/>
            <a:ext cx="1806500" cy="8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" y="29763"/>
            <a:ext cx="1089583" cy="734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>
                <a:solidFill>
                  <a:prstClr val="white">
                    <a:lumMod val="50000"/>
                  </a:prstClr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85786" y="6492306"/>
            <a:ext cx="7456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 smtClean="0">
                <a:solidFill>
                  <a:prstClr val="black"/>
                </a:solidFill>
              </a:rPr>
              <a:t>ACC </a:t>
            </a:r>
            <a:r>
              <a:rPr lang="en-US" sz="1000" b="1" i="1" dirty="0" err="1" smtClean="0">
                <a:solidFill>
                  <a:prstClr val="black"/>
                </a:solidFill>
              </a:rPr>
              <a:t>Cyfronet</a:t>
            </a:r>
            <a:r>
              <a:rPr lang="en-US" sz="1000" b="1" i="1" dirty="0" smtClean="0">
                <a:solidFill>
                  <a:prstClr val="black"/>
                </a:solidFill>
              </a:rPr>
              <a:t> Open Day, Krakow, Poland, 27 November 2017</a:t>
            </a:r>
            <a:endParaRPr lang="en-US" sz="1000" dirty="0">
              <a:solidFill>
                <a:prstClr val="black"/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36" y="29763"/>
            <a:ext cx="990804" cy="7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VPH-Share Logo_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9658" y="1"/>
            <a:ext cx="914341" cy="1196752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1835696" y="6448251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prstClr val="black"/>
                </a:solidFill>
              </a:rPr>
              <a:t>ACC </a:t>
            </a:r>
            <a:r>
              <a:rPr lang="en-US" b="1" i="1" dirty="0" err="1" smtClean="0">
                <a:solidFill>
                  <a:prstClr val="black"/>
                </a:solidFill>
              </a:rPr>
              <a:t>Cyfronet</a:t>
            </a:r>
            <a:r>
              <a:rPr lang="en-US" b="1" i="1" dirty="0" smtClean="0">
                <a:solidFill>
                  <a:prstClr val="black"/>
                </a:solidFill>
              </a:rPr>
              <a:t> Open Day, Krakow, Poland, 27 November 2017</a:t>
            </a:r>
            <a:endParaRPr lang="en-US" dirty="0" smtClean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086712" y="6448251"/>
            <a:ext cx="598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11488B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VPH-Share Logo_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9658" y="1"/>
            <a:ext cx="914341" cy="1196752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1835696" y="6448251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prstClr val="black"/>
                </a:solidFill>
              </a:rPr>
              <a:t>ACC </a:t>
            </a:r>
            <a:r>
              <a:rPr lang="en-US" b="1" i="1" dirty="0" err="1" smtClean="0">
                <a:solidFill>
                  <a:prstClr val="black"/>
                </a:solidFill>
              </a:rPr>
              <a:t>Cyfronet</a:t>
            </a:r>
            <a:r>
              <a:rPr lang="en-US" b="1" i="1" dirty="0" smtClean="0">
                <a:solidFill>
                  <a:prstClr val="black"/>
                </a:solidFill>
              </a:rPr>
              <a:t> Open Day, Krakow, Poland, 27 November 2017</a:t>
            </a:r>
            <a:endParaRPr lang="en-US" dirty="0" smtClean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086712" y="6448251"/>
            <a:ext cx="598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11488B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2000" y="14400"/>
            <a:ext cx="6984000" cy="103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VPH-Share Logo_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29658" y="1"/>
            <a:ext cx="914341" cy="1196752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1835696" y="6448251"/>
            <a:ext cx="5688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i="1" dirty="0" smtClean="0">
                <a:solidFill>
                  <a:prstClr val="black"/>
                </a:solidFill>
              </a:rPr>
              <a:t>ACC </a:t>
            </a:r>
            <a:r>
              <a:rPr lang="en-US" b="1" i="1" dirty="0" err="1" smtClean="0">
                <a:solidFill>
                  <a:prstClr val="black"/>
                </a:solidFill>
              </a:rPr>
              <a:t>Cyfronet</a:t>
            </a:r>
            <a:r>
              <a:rPr lang="en-US" b="1" i="1" dirty="0" smtClean="0">
                <a:solidFill>
                  <a:prstClr val="black"/>
                </a:solidFill>
              </a:rPr>
              <a:t> Open Day, Krakow, Poland, 27 November 2017</a:t>
            </a:r>
            <a:endParaRPr lang="en-US" dirty="0" smtClean="0">
              <a:solidFill>
                <a:prstClr val="black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086712" y="6448251"/>
            <a:ext cx="598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11488B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>
                <a:solidFill>
                  <a:prstClr val="white">
                    <a:lumMod val="50000"/>
                  </a:prstClr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080220" y="6446140"/>
            <a:ext cx="54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b="1" i="1" dirty="0" smtClean="0">
                <a:solidFill>
                  <a:prstClr val="black"/>
                </a:solidFill>
              </a:rPr>
              <a:t>ACC </a:t>
            </a:r>
            <a:r>
              <a:rPr lang="en-US" sz="1000" b="1" i="1" dirty="0" err="1" smtClean="0">
                <a:solidFill>
                  <a:prstClr val="black"/>
                </a:solidFill>
              </a:rPr>
              <a:t>Cyfronet</a:t>
            </a:r>
            <a:r>
              <a:rPr lang="en-US" sz="1000" b="1" i="1" dirty="0" smtClean="0">
                <a:solidFill>
                  <a:prstClr val="black"/>
                </a:solidFill>
              </a:rPr>
              <a:t> Open Day, Krakow, Poland, 27 </a:t>
            </a:r>
            <a:r>
              <a:rPr lang="en-US" sz="1000" b="1" i="1" dirty="0" err="1" smtClean="0">
                <a:solidFill>
                  <a:prstClr val="black"/>
                </a:solidFill>
              </a:rPr>
              <a:t>Novem</a:t>
            </a:r>
            <a:r>
              <a:rPr lang="pl-PL" sz="1000" b="1" i="1" dirty="0" smtClean="0">
                <a:solidFill>
                  <a:prstClr val="black"/>
                </a:solidFill>
              </a:rPr>
              <a:t>ber 2017 </a:t>
            </a:r>
            <a:endParaRPr lang="en-GB" sz="1000" b="1" i="1" dirty="0">
              <a:solidFill>
                <a:prstClr val="black"/>
              </a:solidFill>
            </a:endParaRPr>
          </a:p>
        </p:txBody>
      </p:sp>
      <p:pic>
        <p:nvPicPr>
          <p:cNvPr id="3" name="Picture 2" descr="E:\Teaming2\cyfronet_logo_kolor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3748"/>
            <a:ext cx="1456202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Teaming2\horizon2020_logo_0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9" y="44624"/>
            <a:ext cx="1806500" cy="8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34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GB" sz="1000" smtClean="0">
                <a:solidFill>
                  <a:prstClr val="white">
                    <a:lumMod val="50000"/>
                  </a:prstClr>
                </a:solidFill>
              </a:rPr>
              <a:pPr algn="r">
                <a:defRPr/>
              </a:pPr>
              <a:t>‹#›</a:t>
            </a:fld>
            <a:endParaRPr lang="en-GB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843808" y="6530880"/>
            <a:ext cx="4608512" cy="30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00" b="1" i="1" dirty="0" smtClean="0">
                <a:solidFill>
                  <a:prstClr val="black"/>
                </a:solidFill>
                <a:latin typeface="Arial" panose="020B0604020202020204" pitchFamily="34" charset="0"/>
              </a:rPr>
              <a:t>ACC </a:t>
            </a:r>
            <a:r>
              <a:rPr lang="en-US" sz="1000" b="1" i="1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Cyfronet</a:t>
            </a:r>
            <a:r>
              <a:rPr lang="en-US" sz="1000" b="1" i="1" dirty="0" smtClean="0">
                <a:solidFill>
                  <a:prstClr val="black"/>
                </a:solidFill>
                <a:latin typeface="Arial" panose="020B0604020202020204" pitchFamily="34" charset="0"/>
              </a:rPr>
              <a:t> Open Day, Krakow, Poland, 27 </a:t>
            </a:r>
            <a:r>
              <a:rPr lang="en-US" sz="1000" b="1" i="1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Novem</a:t>
            </a:r>
            <a:r>
              <a:rPr lang="pl-PL" sz="1000" b="1" i="1" dirty="0" smtClean="0">
                <a:solidFill>
                  <a:prstClr val="black"/>
                </a:solidFill>
                <a:latin typeface="Arial" panose="020B0604020202020204" pitchFamily="34" charset="0"/>
              </a:rPr>
              <a:t>ber 2017 </a:t>
            </a:r>
            <a:endParaRPr lang="en-GB" sz="1000" b="1" i="1" dirty="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l">
              <a:defRPr/>
            </a:pPr>
            <a:endParaRPr lang="en-GB" sz="10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Picture 2" descr="650 (650×295)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" y="53893"/>
            <a:ext cx="1164086" cy="52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ttp/dice.cyfronet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mailto:bubak@agh.edu.p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8.png"/><Relationship Id="rId4" Type="http://schemas.openxmlformats.org/officeDocument/2006/relationships/hyperlink" Target="http://dice-cyfronet.github.io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1.gif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mailto:bubak@agh.edu.pl" TargetMode="External"/><Relationship Id="rId7" Type="http://schemas.openxmlformats.org/officeDocument/2006/relationships/image" Target="../media/image21.gif"/><Relationship Id="rId2" Type="http://schemas.openxmlformats.org/officeDocument/2006/relationships/hyperlink" Target="http://dice.cyfronet.pl/projects/details/CEC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rdis.europa.eu/pub/ist/docs/grids/crossgrid_achievemen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olab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hyperlink" Target="http://www.vph-share.eu/" TargetMode="Externa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hyperlink" Target="http://www.eurvalve.eu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29326" y="945157"/>
            <a:ext cx="8136904" cy="2699868"/>
          </a:xfrm>
        </p:spPr>
        <p:txBody>
          <a:bodyPr/>
          <a:lstStyle/>
          <a:p>
            <a:pPr eaLnBrk="1" hangingPunct="1">
              <a:lnSpc>
                <a:spcPts val="4800"/>
              </a:lnSpc>
            </a:pPr>
            <a:r>
              <a:rPr lang="en-US" sz="3200" b="1" dirty="0">
                <a:solidFill>
                  <a:srgbClr val="FF0000"/>
                </a:solidFill>
              </a:rPr>
              <a:t>From the grid medical consortium, through virtual labs and </a:t>
            </a:r>
            <a:r>
              <a:rPr lang="en-US" sz="3200" b="1" dirty="0" err="1">
                <a:solidFill>
                  <a:srgbClr val="FF0000"/>
                </a:solidFill>
              </a:rPr>
              <a:t>bioinformatic</a:t>
            </a:r>
            <a:r>
              <a:rPr lang="en-US" sz="3200" b="1" dirty="0">
                <a:solidFill>
                  <a:srgbClr val="FF0000"/>
                </a:solidFill>
              </a:rPr>
              <a:t> environments, </a:t>
            </a: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to </a:t>
            </a:r>
            <a:r>
              <a:rPr lang="en-US" sz="3200" b="1" dirty="0">
                <a:solidFill>
                  <a:srgbClr val="FF0000"/>
                </a:solidFill>
              </a:rPr>
              <a:t>the center of excellence for personalized diagnostics and medical </a:t>
            </a:r>
            <a:r>
              <a:rPr lang="en-US" sz="3200" b="1" dirty="0" smtClean="0">
                <a:solidFill>
                  <a:srgbClr val="FF0000"/>
                </a:solidFill>
              </a:rPr>
              <a:t>therapy</a:t>
            </a:r>
            <a:endParaRPr lang="en-GB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97834" y="3645025"/>
            <a:ext cx="78540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GB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Marian </a:t>
            </a:r>
            <a:r>
              <a:rPr lang="en-GB" altLang="en-US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Bubak</a:t>
            </a:r>
            <a:endParaRPr lang="en-GB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Academic Computer Centre Cyfronet, Department of Computer Science, </a:t>
            </a:r>
            <a:endParaRPr lang="pl-PL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AGH University of Science and Technology, Krakow, </a:t>
            </a:r>
            <a:r>
              <a:rPr lang="en-GB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</a:t>
            </a:r>
          </a:p>
          <a:p>
            <a:pPr eaLnBrk="1" hangingPunct="1"/>
            <a:endParaRPr lang="en-GB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/>
            <a:r>
              <a:rPr lang="en-GB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</a:t>
            </a:r>
            <a:r>
              <a:rPr lang="en-GB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://dice.cyfronet.pl/</a:t>
            </a:r>
            <a:r>
              <a:rPr lang="en-GB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n-GB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bubak@agh.edu.pl</a:t>
            </a:r>
            <a:r>
              <a:rPr lang="pl-PL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alt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5234" y="183770"/>
            <a:ext cx="424904" cy="76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941168"/>
            <a:ext cx="853545" cy="913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ole tekstowe 31"/>
          <p:cNvSpPr txBox="1"/>
          <p:nvPr/>
        </p:nvSpPr>
        <p:spPr>
          <a:xfrm>
            <a:off x="107504" y="1149865"/>
            <a:ext cx="324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Data and action flow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full CFD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sensitivity analysis to acquire significant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parameter estimation based on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uncertainty quantification of various procedures</a:t>
            </a:r>
            <a:endParaRPr lang="en-US" i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08720"/>
            <a:ext cx="7220750" cy="5525803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56681" y="5013176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prstClr val="black"/>
                </a:solidFill>
                <a:latin typeface="Calibri"/>
              </a:rPr>
              <a:t>The flow of CFD simulations and sensitivity analysis is part of clinical patient treatment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1115616" y="0"/>
            <a:ext cx="7128792" cy="90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ROM </a:t>
            </a:r>
            <a:r>
              <a:rPr lang="en-US" dirty="0" smtClean="0">
                <a:solidFill>
                  <a:prstClr val="black"/>
                </a:solidFill>
              </a:rPr>
              <a:t>and  sensitivity analysis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836712"/>
          </a:xfrm>
        </p:spPr>
        <p:txBody>
          <a:bodyPr>
            <a:normAutofit/>
          </a:bodyPr>
          <a:lstStyle/>
          <a:p>
            <a:r>
              <a:rPr lang="pl-PL" dirty="0" err="1"/>
              <a:t>Flow</a:t>
            </a:r>
            <a:r>
              <a:rPr lang="pl-PL" dirty="0"/>
              <a:t> of </a:t>
            </a:r>
            <a:r>
              <a:rPr lang="en-US" dirty="0"/>
              <a:t>medical</a:t>
            </a:r>
            <a:r>
              <a:rPr lang="pl-PL" dirty="0"/>
              <a:t> </a:t>
            </a:r>
            <a:r>
              <a:rPr lang="en-US" dirty="0"/>
              <a:t>data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4048" y="968786"/>
            <a:ext cx="3816424" cy="50525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l-PL" sz="2000" dirty="0">
                <a:latin typeface="+mj-lt"/>
                <a:ea typeface="Times New Roman"/>
              </a:rPr>
              <a:t>BLOB Data </a:t>
            </a:r>
            <a:r>
              <a:rPr lang="pl-PL" sz="2000" dirty="0" err="1">
                <a:latin typeface="+mj-lt"/>
                <a:ea typeface="Times New Roman"/>
              </a:rPr>
              <a:t>handled</a:t>
            </a:r>
            <a:r>
              <a:rPr lang="pl-PL" sz="2000" dirty="0">
                <a:latin typeface="+mj-lt"/>
                <a:ea typeface="Times New Roman"/>
              </a:rPr>
              <a:t> </a:t>
            </a:r>
            <a:r>
              <a:rPr lang="pl-PL" sz="2000" dirty="0" err="1">
                <a:latin typeface="+mj-lt"/>
                <a:ea typeface="Times New Roman"/>
              </a:rPr>
              <a:t>based</a:t>
            </a:r>
            <a:r>
              <a:rPr lang="pl-PL" sz="2000" dirty="0">
                <a:latin typeface="+mj-lt"/>
                <a:ea typeface="Times New Roman"/>
              </a:rPr>
              <a:t> on the </a:t>
            </a:r>
            <a:r>
              <a:rPr lang="pl-PL" sz="2000" dirty="0" err="1">
                <a:latin typeface="+mj-lt"/>
                <a:ea typeface="Times New Roman"/>
              </a:rPr>
              <a:t>confidentiality</a:t>
            </a:r>
            <a:r>
              <a:rPr lang="pl-PL" sz="2000" dirty="0">
                <a:latin typeface="+mj-lt"/>
                <a:ea typeface="Times New Roman"/>
              </a:rPr>
              <a:t> </a:t>
            </a:r>
            <a:r>
              <a:rPr lang="pl-PL" sz="2000" dirty="0" err="1">
                <a:latin typeface="+mj-lt"/>
                <a:ea typeface="Times New Roman"/>
              </a:rPr>
              <a:t>level</a:t>
            </a:r>
            <a:r>
              <a:rPr lang="pl-PL" sz="2000" dirty="0">
                <a:latin typeface="+mj-lt"/>
                <a:ea typeface="Times New Roman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1 (</a:t>
            </a:r>
            <a:r>
              <a:rPr lang="pl-PL" sz="1600" dirty="0" err="1">
                <a:latin typeface="+mj-lt"/>
                <a:ea typeface="Times New Roman"/>
              </a:rPr>
              <a:t>all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levels</a:t>
            </a:r>
            <a:r>
              <a:rPr lang="pl-PL" sz="1600" dirty="0">
                <a:latin typeface="+mj-lt"/>
                <a:ea typeface="Times New Roman"/>
              </a:rPr>
              <a:t>) – data </a:t>
            </a:r>
            <a:r>
              <a:rPr lang="pl-PL" sz="1600" dirty="0" err="1">
                <a:latin typeface="+mj-lt"/>
                <a:ea typeface="Times New Roman"/>
              </a:rPr>
              <a:t>is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sent</a:t>
            </a:r>
            <a:r>
              <a:rPr lang="pl-PL" sz="1600" dirty="0">
                <a:latin typeface="+mj-lt"/>
                <a:ea typeface="Times New Roman"/>
              </a:rPr>
              <a:t> via </a:t>
            </a:r>
            <a:r>
              <a:rPr lang="pl-PL" sz="1600" dirty="0" err="1">
                <a:latin typeface="+mj-lt"/>
                <a:ea typeface="Times New Roman"/>
              </a:rPr>
              <a:t>encrypted</a:t>
            </a:r>
            <a:r>
              <a:rPr lang="pl-PL" sz="1600" dirty="0">
                <a:latin typeface="+mj-lt"/>
                <a:ea typeface="Times New Roman"/>
              </a:rPr>
              <a:t> channel to the service</a:t>
            </a: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2-3 (high) – data </a:t>
            </a:r>
            <a:r>
              <a:rPr lang="pl-PL" sz="1600" dirty="0" err="1">
                <a:latin typeface="+mj-lt"/>
                <a:ea typeface="Times New Roman"/>
              </a:rPr>
              <a:t>encrypted</a:t>
            </a:r>
            <a:r>
              <a:rPr lang="pl-PL" sz="1600" dirty="0">
                <a:latin typeface="+mj-lt"/>
                <a:ea typeface="Times New Roman"/>
              </a:rPr>
              <a:t> and </a:t>
            </a:r>
            <a:r>
              <a:rPr lang="pl-PL" sz="1600" dirty="0" err="1">
                <a:latin typeface="+mj-lt"/>
                <a:ea typeface="Times New Roman"/>
              </a:rPr>
              <a:t>stored</a:t>
            </a:r>
            <a:r>
              <a:rPr lang="pl-PL" sz="1600" dirty="0">
                <a:latin typeface="+mj-lt"/>
                <a:ea typeface="Times New Roman"/>
              </a:rPr>
              <a:t> on </a:t>
            </a:r>
            <a:r>
              <a:rPr lang="pl-PL" sz="1600" dirty="0" err="1">
                <a:latin typeface="+mj-lt"/>
                <a:ea typeface="Times New Roman"/>
              </a:rPr>
              <a:t>disk</a:t>
            </a:r>
            <a:endParaRPr lang="pl-PL" sz="1600" dirty="0">
              <a:latin typeface="+mj-lt"/>
              <a:ea typeface="Times New Roman"/>
            </a:endParaRP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4-5 (high) – data </a:t>
            </a:r>
            <a:r>
              <a:rPr lang="pl-PL" sz="1600" dirty="0" err="1">
                <a:latin typeface="+mj-lt"/>
                <a:ea typeface="Times New Roman"/>
              </a:rPr>
              <a:t>decrypted</a:t>
            </a:r>
            <a:r>
              <a:rPr lang="pl-PL" sz="1600" dirty="0">
                <a:latin typeface="+mj-lt"/>
                <a:ea typeface="Times New Roman"/>
              </a:rPr>
              <a:t> and </a:t>
            </a:r>
            <a:r>
              <a:rPr lang="pl-PL" sz="1600" dirty="0" err="1">
                <a:latin typeface="+mj-lt"/>
                <a:ea typeface="Times New Roman"/>
              </a:rPr>
              <a:t>retrieved</a:t>
            </a:r>
            <a:endParaRPr lang="pl-PL" sz="1600" dirty="0">
              <a:latin typeface="+mj-lt"/>
              <a:ea typeface="Times New Roman"/>
            </a:endParaRP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A-B (</a:t>
            </a:r>
            <a:r>
              <a:rPr lang="pl-PL" sz="1600" dirty="0" err="1">
                <a:latin typeface="+mj-lt"/>
                <a:ea typeface="Times New Roman"/>
              </a:rPr>
              <a:t>lo</a:t>
            </a:r>
            <a:r>
              <a:rPr lang="pl-PL" sz="1600" dirty="0">
                <a:latin typeface="+mj-lt"/>
                <a:ea typeface="Times New Roman"/>
              </a:rPr>
              <a:t>) – data </a:t>
            </a:r>
            <a:r>
              <a:rPr lang="pl-PL" sz="1600" dirty="0" err="1">
                <a:latin typeface="+mj-lt"/>
                <a:ea typeface="Times New Roman"/>
              </a:rPr>
              <a:t>stored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directly</a:t>
            </a:r>
            <a:r>
              <a:rPr lang="pl-PL" sz="1600" dirty="0">
                <a:latin typeface="+mj-lt"/>
                <a:ea typeface="Times New Roman"/>
              </a:rPr>
              <a:t> to </a:t>
            </a:r>
            <a:r>
              <a:rPr lang="pl-PL" sz="1600" dirty="0" err="1">
                <a:latin typeface="+mj-lt"/>
                <a:ea typeface="Times New Roman"/>
              </a:rPr>
              <a:t>disk</a:t>
            </a:r>
            <a:endParaRPr lang="pl-PL" sz="1600" dirty="0">
              <a:latin typeface="+mj-lt"/>
              <a:ea typeface="Times New Roman"/>
            </a:endParaRP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6 (</a:t>
            </a:r>
            <a:r>
              <a:rPr lang="pl-PL" sz="1600" dirty="0" err="1">
                <a:latin typeface="+mj-lt"/>
                <a:ea typeface="Times New Roman"/>
              </a:rPr>
              <a:t>all</a:t>
            </a:r>
            <a:r>
              <a:rPr lang="pl-PL" sz="1600" dirty="0">
                <a:latin typeface="+mj-lt"/>
                <a:ea typeface="Times New Roman"/>
              </a:rPr>
              <a:t>) – data </a:t>
            </a:r>
            <a:r>
              <a:rPr lang="pl-PL" sz="1600" dirty="0" err="1">
                <a:latin typeface="+mj-lt"/>
                <a:ea typeface="Times New Roman"/>
              </a:rPr>
              <a:t>sent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back</a:t>
            </a:r>
            <a:r>
              <a:rPr lang="pl-PL" sz="1600" dirty="0">
                <a:latin typeface="+mj-lt"/>
                <a:ea typeface="Times New Roman"/>
              </a:rPr>
              <a:t> to the </a:t>
            </a:r>
            <a:r>
              <a:rPr lang="pl-PL" sz="1600" dirty="0" err="1">
                <a:latin typeface="+mj-lt"/>
                <a:ea typeface="Times New Roman"/>
              </a:rPr>
              <a:t>user</a:t>
            </a:r>
            <a:r>
              <a:rPr lang="pl-PL" sz="1600" dirty="0">
                <a:latin typeface="+mj-lt"/>
                <a:ea typeface="Times New Roman"/>
              </a:rPr>
              <a:t> </a:t>
            </a:r>
          </a:p>
          <a:p>
            <a:pPr lvl="1">
              <a:spcBef>
                <a:spcPts val="0"/>
              </a:spcBef>
            </a:pPr>
            <a:endParaRPr lang="pl-PL" sz="1600" dirty="0">
              <a:latin typeface="+mj-lt"/>
              <a:ea typeface="Times New Roman"/>
            </a:endParaRPr>
          </a:p>
          <a:p>
            <a:pPr>
              <a:spcBef>
                <a:spcPts val="0"/>
              </a:spcBef>
            </a:pPr>
            <a:r>
              <a:rPr lang="pl-PL" sz="2000" dirty="0">
                <a:latin typeface="+mj-lt"/>
                <a:ea typeface="Times New Roman"/>
              </a:rPr>
              <a:t>DB </a:t>
            </a:r>
            <a:r>
              <a:rPr lang="pl-PL" sz="2000" dirty="0" err="1">
                <a:latin typeface="+mj-lt"/>
                <a:ea typeface="Times New Roman"/>
              </a:rPr>
              <a:t>Records</a:t>
            </a:r>
            <a:r>
              <a:rPr lang="pl-PL" sz="2000" dirty="0">
                <a:latin typeface="+mj-lt"/>
                <a:ea typeface="Times New Roman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1b – data </a:t>
            </a:r>
            <a:r>
              <a:rPr lang="pl-PL" sz="1600" dirty="0" err="1">
                <a:latin typeface="+mj-lt"/>
                <a:ea typeface="Times New Roman"/>
              </a:rPr>
              <a:t>are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stored</a:t>
            </a:r>
            <a:r>
              <a:rPr lang="pl-PL" sz="1600" dirty="0">
                <a:latin typeface="+mj-lt"/>
                <a:ea typeface="Times New Roman"/>
              </a:rPr>
              <a:t> via the </a:t>
            </a:r>
            <a:r>
              <a:rPr lang="pl-PL" sz="1600" dirty="0" err="1">
                <a:latin typeface="+mj-lt"/>
                <a:ea typeface="Times New Roman"/>
              </a:rPr>
              <a:t>encrypted</a:t>
            </a:r>
            <a:r>
              <a:rPr lang="pl-PL" sz="1600" dirty="0">
                <a:latin typeface="+mj-lt"/>
                <a:ea typeface="Times New Roman"/>
              </a:rPr>
              <a:t> channel to the DB service in </a:t>
            </a:r>
            <a:r>
              <a:rPr lang="pl-PL" sz="1600" dirty="0" err="1">
                <a:latin typeface="+mj-lt"/>
                <a:ea typeface="Times New Roman"/>
              </a:rPr>
              <a:t>secured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location</a:t>
            </a:r>
            <a:endParaRPr lang="pl-PL" sz="1600" dirty="0">
              <a:latin typeface="+mj-lt"/>
              <a:ea typeface="Times New Roman"/>
            </a:endParaRPr>
          </a:p>
          <a:p>
            <a:pPr lvl="1">
              <a:spcBef>
                <a:spcPts val="0"/>
              </a:spcBef>
            </a:pPr>
            <a:r>
              <a:rPr lang="pl-PL" sz="1600" dirty="0">
                <a:latin typeface="+mj-lt"/>
                <a:ea typeface="Times New Roman"/>
              </a:rPr>
              <a:t>Step 2b – data </a:t>
            </a:r>
            <a:r>
              <a:rPr lang="pl-PL" sz="1600" dirty="0" err="1">
                <a:latin typeface="+mj-lt"/>
                <a:ea typeface="Times New Roman"/>
              </a:rPr>
              <a:t>are</a:t>
            </a:r>
            <a:r>
              <a:rPr lang="pl-PL" sz="1600" dirty="0">
                <a:latin typeface="+mj-lt"/>
                <a:ea typeface="Times New Roman"/>
              </a:rPr>
              <a:t> </a:t>
            </a:r>
            <a:r>
              <a:rPr lang="pl-PL" sz="1600" dirty="0" err="1">
                <a:latin typeface="+mj-lt"/>
                <a:ea typeface="Times New Roman"/>
              </a:rPr>
              <a:t>retrieved</a:t>
            </a:r>
            <a:r>
              <a:rPr lang="pl-PL" sz="1600" dirty="0">
                <a:latin typeface="+mj-lt"/>
                <a:ea typeface="Times New Roman"/>
              </a:rPr>
              <a:t> from the service via </a:t>
            </a:r>
            <a:r>
              <a:rPr lang="pl-PL" sz="1600" dirty="0" err="1">
                <a:latin typeface="+mj-lt"/>
                <a:ea typeface="Times New Roman"/>
              </a:rPr>
              <a:t>encrypted</a:t>
            </a:r>
            <a:r>
              <a:rPr lang="pl-PL" sz="1600" dirty="0">
                <a:latin typeface="+mj-lt"/>
                <a:ea typeface="Times New Roman"/>
              </a:rPr>
              <a:t> channel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4626"/>
            <a:ext cx="3668256" cy="46746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1800" y="1274626"/>
            <a:ext cx="1580024" cy="2154374"/>
          </a:xfrm>
          <a:prstGeom prst="rect">
            <a:avLst/>
          </a:prstGeom>
          <a:solidFill>
            <a:schemeClr val="bg1"/>
          </a:solidFill>
          <a:ln w="12700">
            <a:solidFill>
              <a:srgbClr val="CF7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316739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996633"/>
                </a:solidFill>
              </a:rPr>
              <a:t>Database access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5816" y="1556792"/>
            <a:ext cx="360040" cy="1296144"/>
          </a:xfrm>
          <a:prstGeom prst="roundRect">
            <a:avLst>
              <a:gd name="adj" fmla="val 40143"/>
            </a:avLst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REST</a:t>
            </a:r>
          </a:p>
        </p:txBody>
      </p:sp>
      <p:pic>
        <p:nvPicPr>
          <p:cNvPr id="8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1" t="78858" r="8549" b="4376"/>
          <a:stretch/>
        </p:blipFill>
        <p:spPr>
          <a:xfrm>
            <a:off x="3563888" y="1772816"/>
            <a:ext cx="722299" cy="783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68221" y="2473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</a:rPr>
              <a:t>SQL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91680" y="1916832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696" y="165696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(1</a:t>
            </a:r>
            <a:r>
              <a:rPr lang="pl-PL" sz="1100" b="1" dirty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</a:t>
            </a:r>
            <a:r>
              <a:rPr lang="en-GB" sz="1100" b="1" dirty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91680" y="2079143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5696" y="208311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(</a:t>
            </a:r>
            <a:r>
              <a:rPr lang="pl-PL" sz="1100" b="1" dirty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2b</a:t>
            </a:r>
            <a:r>
              <a:rPr lang="en-GB" sz="1100" b="1" dirty="0">
                <a:solidFill>
                  <a:prstClr val="black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7843" y="1012195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</a:rPr>
              <a:t>Secure locally hosted service</a:t>
            </a:r>
          </a:p>
        </p:txBody>
      </p:sp>
    </p:spTree>
    <p:extLst>
      <p:ext uri="{BB962C8B-B14F-4D97-AF65-F5344CB8AC3E}">
        <p14:creationId xmlns:p14="http://schemas.microsoft.com/office/powerpoint/2010/main" val="27027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7416824" cy="809625"/>
          </a:xfrm>
        </p:spPr>
        <p:txBody>
          <a:bodyPr/>
          <a:lstStyle/>
          <a:p>
            <a:pPr eaLnBrk="1" hangingPunct="1"/>
            <a:r>
              <a:rPr lang="en-US" dirty="0"/>
              <a:t>Model</a:t>
            </a:r>
            <a:r>
              <a:rPr lang="en-US" dirty="0"/>
              <a:t> Execution </a:t>
            </a:r>
            <a:r>
              <a:rPr lang="en-US" dirty="0" smtClean="0"/>
              <a:t>Environment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0" y="692696"/>
            <a:ext cx="6715172" cy="582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7164288" y="1772816"/>
            <a:ext cx="187220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</a:rPr>
              <a:t>API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sz="1600" dirty="0" smtClean="0">
                <a:solidFill>
                  <a:prstClr val="black"/>
                </a:solidFill>
              </a:rPr>
              <a:t>Application Programming Interface </a:t>
            </a:r>
          </a:p>
          <a:p>
            <a:endParaRPr lang="en-US" sz="1600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REST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sz="1400" dirty="0">
                <a:solidFill>
                  <a:prstClr val="black"/>
                </a:solidFill>
              </a:rPr>
              <a:t>Representational state </a:t>
            </a:r>
            <a:r>
              <a:rPr lang="en-US" sz="1400" dirty="0" smtClean="0">
                <a:solidFill>
                  <a:prstClr val="black"/>
                </a:solidFill>
              </a:rPr>
              <a:t>transfer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 err="1" smtClean="0">
                <a:solidFill>
                  <a:prstClr val="black"/>
                </a:solidFill>
              </a:rPr>
              <a:t>Rimrock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sz="1400" dirty="0" err="1" smtClean="0">
                <a:solidFill>
                  <a:prstClr val="black"/>
                </a:solidFill>
              </a:rPr>
              <a:t>servis</a:t>
            </a:r>
            <a:r>
              <a:rPr lang="en-US" sz="1400" dirty="0" smtClean="0">
                <a:solidFill>
                  <a:prstClr val="black"/>
                </a:solidFill>
              </a:rPr>
              <a:t> used to submit jobs to HOC cluster </a:t>
            </a:r>
          </a:p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Atmosphere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sz="1400" dirty="0" smtClean="0">
                <a:solidFill>
                  <a:prstClr val="black"/>
                </a:solidFill>
              </a:rPr>
              <a:t>provides access to cloud resources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sz="1400" b="1" dirty="0" err="1">
                <a:solidFill>
                  <a:prstClr val="black"/>
                </a:solidFill>
              </a:rPr>
              <a:t>g</a:t>
            </a:r>
            <a:r>
              <a:rPr lang="en-US" sz="1400" b="1" dirty="0" err="1" smtClean="0">
                <a:solidFill>
                  <a:prstClr val="black"/>
                </a:solidFill>
              </a:rPr>
              <a:t>it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–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a distributed revision </a:t>
            </a:r>
            <a:r>
              <a:rPr lang="en-US" sz="1400" dirty="0" smtClean="0">
                <a:solidFill>
                  <a:prstClr val="black"/>
                </a:solidFill>
              </a:rPr>
              <a:t>control system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00608"/>
              </p:ext>
            </p:extLst>
          </p:nvPr>
        </p:nvGraphicFramePr>
        <p:xfrm>
          <a:off x="395536" y="681482"/>
          <a:ext cx="8208912" cy="50627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8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74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44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Interactive compute- and data-intensive applications, knowledge-based workflow composition, programming models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CrossGrid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K-</a:t>
                      </a: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Wf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Grid, </a:t>
                      </a: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CoreGRID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2002-2008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Script-based composition of applications, </a:t>
                      </a: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GridSpace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Virtual Laboratory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ViroLab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GREDIA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2006-2009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0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Federating cloud resources  for  VPH compute- and data-intensive applications, </a:t>
                      </a: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DataNet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– metadata models 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VPH-Share, PL-Grid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2009-2015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1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Common Information Space for Early Warning Systems, big data storage and access, analysis tools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UrbanIFlood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ISMOP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2009-2016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Computational strategies, software and services for distributed multiscale simulations 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MAPPER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2010-2013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Executable Papers; 1st prize in Elsevier competition at ICCS2011 (Elsevier follow-up project)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Collage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2011-2013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Optimization of workflow applications on cloud resources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PaaSage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2013-2016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Infrastructure for large-scale simulations in medicine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EurValve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2016-2019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Providing computing solutions for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exascale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challenges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PROCESS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2017-20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73759" y="5934747"/>
            <a:ext cx="868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http://dice.cyfronet.pl/</a:t>
            </a:r>
            <a:r>
              <a:rPr lang="en-US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s-ES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; </a:t>
            </a:r>
            <a:r>
              <a:rPr lang="pl-PL" sz="2400" dirty="0">
                <a:solidFill>
                  <a:prstClr val="black"/>
                </a:solidFill>
                <a:hlinkClick r:id="rId4"/>
              </a:rPr>
              <a:t>http://dice-cyfronet.github.io/#history</a:t>
            </a:r>
            <a:endParaRPr lang="pl-PL" sz="2400" dirty="0">
              <a:solidFill>
                <a:prstClr val="black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xmlns="" id="{57592C15-CD0F-4BD7-9F45-510F0F51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25" y="0"/>
            <a:ext cx="6590062" cy="6206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DICE Team </a:t>
            </a:r>
            <a:r>
              <a:rPr lang="pl-PL" altLang="en-US" dirty="0" err="1" smtClean="0"/>
              <a:t>skillset</a:t>
            </a:r>
            <a:r>
              <a:rPr lang="en-US" altLang="en-US" dirty="0"/>
              <a:t> </a:t>
            </a:r>
            <a:r>
              <a:rPr lang="pl-PL" altLang="en-US" dirty="0" smtClean="0"/>
              <a:t> </a:t>
            </a:r>
            <a:endParaRPr lang="en-US" alt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-41445"/>
            <a:ext cx="771556" cy="7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08407" y="1124744"/>
            <a:ext cx="8136904" cy="3456384"/>
          </a:xfrm>
        </p:spPr>
        <p:txBody>
          <a:bodyPr/>
          <a:lstStyle/>
          <a:p>
            <a:pPr eaLnBrk="1" hangingPunct="1">
              <a:lnSpc>
                <a:spcPts val="4800"/>
              </a:lnSpc>
            </a:pPr>
            <a:r>
              <a:rPr lang="en-GB" altLang="en-US" sz="4800" dirty="0" smtClean="0">
                <a:solidFill>
                  <a:srgbClr val="C00000"/>
                </a:solidFill>
              </a:rPr>
              <a:t>Centre for New Methods</a:t>
            </a:r>
            <a:br>
              <a:rPr lang="en-GB" altLang="en-US" sz="4800" dirty="0" smtClean="0">
                <a:solidFill>
                  <a:srgbClr val="C00000"/>
                </a:solidFill>
              </a:rPr>
            </a:br>
            <a:r>
              <a:rPr lang="en-GB" altLang="en-US" sz="4800" dirty="0" smtClean="0">
                <a:solidFill>
                  <a:srgbClr val="C00000"/>
                </a:solidFill>
              </a:rPr>
              <a:t>in Computational Diagnostics </a:t>
            </a:r>
            <a:r>
              <a:rPr lang="pl-PL" altLang="en-US" sz="4800" dirty="0" smtClean="0">
                <a:solidFill>
                  <a:srgbClr val="C00000"/>
                </a:solidFill>
              </a:rPr>
              <a:t/>
            </a:r>
            <a:br>
              <a:rPr lang="pl-PL" altLang="en-US" sz="4800" dirty="0" smtClean="0">
                <a:solidFill>
                  <a:srgbClr val="C00000"/>
                </a:solidFill>
              </a:rPr>
            </a:br>
            <a:r>
              <a:rPr lang="en-GB" altLang="en-US" sz="4800" dirty="0" smtClean="0">
                <a:solidFill>
                  <a:srgbClr val="C00000"/>
                </a:solidFill>
              </a:rPr>
              <a:t>and Personalised Therapy</a:t>
            </a:r>
            <a:endParaRPr lang="en-GB" altLang="en-US" sz="4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4808" y="5393277"/>
            <a:ext cx="424904" cy="76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449331"/>
            <a:ext cx="1331855" cy="64927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586650"/>
            <a:ext cx="1232982" cy="374642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586649"/>
            <a:ext cx="1320094" cy="374644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46" y="5545860"/>
            <a:ext cx="1423406" cy="45622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491522"/>
            <a:ext cx="1130752" cy="564897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337212"/>
            <a:ext cx="1398756" cy="8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Mission</a:t>
            </a:r>
            <a:r>
              <a:rPr lang="pl-PL" altLang="en-US" dirty="0" smtClean="0"/>
              <a:t> of CECM </a:t>
            </a:r>
            <a:r>
              <a:rPr lang="en-US" altLang="en-US" dirty="0" smtClean="0"/>
              <a:t>Project</a:t>
            </a:r>
            <a:endParaRPr lang="en-GB" altLang="en-US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333545" y="1285860"/>
            <a:ext cx="8425060" cy="5072098"/>
          </a:xfrm>
          <a:prstGeom prst="roundRect">
            <a:avLst>
              <a:gd name="adj" fmla="val 4362"/>
            </a:avLst>
          </a:prstGeom>
          <a:solidFill>
            <a:srgbClr val="FF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tIns="72000" bIns="72000"/>
          <a:lstStyle/>
          <a:p>
            <a:pPr algn="just"/>
            <a:r>
              <a:rPr lang="pl-PL" sz="2400" i="1" dirty="0" smtClean="0">
                <a:solidFill>
                  <a:schemeClr val="tx2">
                    <a:lumMod val="75000"/>
                  </a:schemeClr>
                </a:solidFill>
              </a:rPr>
              <a:t>CECM</a:t>
            </a:r>
            <a:r>
              <a:rPr lang="en-GB" sz="2400" i="1" dirty="0" smtClean="0">
                <a:solidFill>
                  <a:schemeClr val="tx2">
                    <a:lumMod val="75000"/>
                  </a:schemeClr>
                </a:solidFill>
              </a:rPr>
              <a:t> EU H2020 „Teaming for Excellence” project develops a Business </a:t>
            </a:r>
            <a:r>
              <a:rPr lang="pl-PL" sz="2400" i="1" dirty="0" smtClean="0">
                <a:solidFill>
                  <a:schemeClr val="tx2">
                    <a:lumMod val="75000"/>
                  </a:schemeClr>
                </a:solidFill>
              </a:rPr>
              <a:t>Plan </a:t>
            </a:r>
            <a:r>
              <a:rPr lang="en-GB" sz="2400" i="1" dirty="0" smtClean="0">
                <a:solidFill>
                  <a:schemeClr val="tx2">
                    <a:lumMod val="75000"/>
                  </a:schemeClr>
                </a:solidFill>
              </a:rPr>
              <a:t>to establish in </a:t>
            </a:r>
            <a:r>
              <a:rPr lang="pl-PL" sz="2400" i="1" dirty="0" err="1" smtClean="0">
                <a:solidFill>
                  <a:schemeClr val="tx2">
                    <a:lumMod val="75000"/>
                  </a:schemeClr>
                </a:solidFill>
              </a:rPr>
              <a:t>Krakow</a:t>
            </a:r>
            <a:r>
              <a:rPr lang="en-GB" sz="2400" i="1" dirty="0" smtClean="0">
                <a:solidFill>
                  <a:schemeClr val="tx2">
                    <a:lumMod val="75000"/>
                  </a:schemeClr>
                </a:solidFill>
              </a:rPr>
              <a:t> a European </a:t>
            </a:r>
            <a:r>
              <a:rPr lang="pl-PL" sz="2400" i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2400" i="1" dirty="0" smtClean="0">
                <a:solidFill>
                  <a:schemeClr val="tx2">
                    <a:lumMod val="75000"/>
                  </a:schemeClr>
                </a:solidFill>
              </a:rPr>
              <a:t>entre of </a:t>
            </a:r>
            <a:r>
              <a:rPr lang="pl-PL" sz="2400" i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2400" i="1" dirty="0" err="1" smtClean="0">
                <a:solidFill>
                  <a:schemeClr val="tx2">
                    <a:lumMod val="75000"/>
                  </a:schemeClr>
                </a:solidFill>
              </a:rPr>
              <a:t>xcellence</a:t>
            </a:r>
            <a:r>
              <a:rPr lang="en-GB" sz="2400" i="1" dirty="0" smtClean="0">
                <a:solidFill>
                  <a:schemeClr val="tx2">
                    <a:lumMod val="75000"/>
                  </a:schemeClr>
                </a:solidFill>
              </a:rPr>
              <a:t> for computational medicine.</a:t>
            </a:r>
            <a:endParaRPr lang="en-GB" sz="2400" dirty="0" smtClean="0"/>
          </a:p>
          <a:p>
            <a:pPr algn="just"/>
            <a:endParaRPr lang="pl-PL" sz="2000" dirty="0" smtClean="0">
              <a:latin typeface="+mn-lt"/>
            </a:endParaRPr>
          </a:p>
          <a:p>
            <a:pPr algn="just"/>
            <a:r>
              <a:rPr lang="en-GB" sz="2000" dirty="0" smtClean="0"/>
              <a:t>The CECM</a:t>
            </a:r>
            <a:r>
              <a:rPr lang="pl-PL" sz="2000" dirty="0" smtClean="0"/>
              <a:t> </a:t>
            </a:r>
            <a:r>
              <a:rPr lang="pl-PL" sz="2000" dirty="0" err="1" smtClean="0"/>
              <a:t>Consortium</a:t>
            </a:r>
            <a:r>
              <a:rPr lang="en-GB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going</a:t>
            </a:r>
            <a:r>
              <a:rPr lang="pl-PL" sz="2000" dirty="0" smtClean="0"/>
              <a:t> </a:t>
            </a:r>
            <a:r>
              <a:rPr lang="en-GB" sz="2000" dirty="0" smtClean="0"/>
              <a:t>to build a world-class centre of excellence, attractive to foreign partners, </a:t>
            </a:r>
            <a:r>
              <a:rPr lang="pl-PL" sz="2000" dirty="0" err="1" smtClean="0"/>
              <a:t>with</a:t>
            </a:r>
            <a:r>
              <a:rPr lang="pl-PL" sz="2000" dirty="0" smtClean="0"/>
              <a:t> </a:t>
            </a:r>
            <a:r>
              <a:rPr lang="en-GB" sz="2000" dirty="0" smtClean="0"/>
              <a:t>a significant impact at both regional and national scales, </a:t>
            </a:r>
            <a:r>
              <a:rPr lang="pl-PL" sz="2000" dirty="0" err="1" smtClean="0"/>
              <a:t>providing</a:t>
            </a:r>
            <a:r>
              <a:rPr lang="en-GB" sz="2000" dirty="0" smtClean="0"/>
              <a:t> benefits for </a:t>
            </a:r>
            <a:r>
              <a:rPr lang="pl-PL" sz="2000" dirty="0" err="1" smtClean="0"/>
              <a:t>the</a:t>
            </a:r>
            <a:r>
              <a:rPr lang="pl-PL" sz="2000" dirty="0" smtClean="0"/>
              <a:t> </a:t>
            </a:r>
            <a:r>
              <a:rPr lang="en-GB" sz="2000" dirty="0" smtClean="0"/>
              <a:t>pan-European society</a:t>
            </a:r>
            <a:r>
              <a:rPr lang="pl-PL" sz="2000" dirty="0" smtClean="0"/>
              <a:t>.</a:t>
            </a:r>
            <a:endParaRPr lang="en-GB" sz="2000" dirty="0" smtClean="0">
              <a:latin typeface="+mn-lt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pl-PL" sz="2000" dirty="0" err="1" smtClean="0">
                <a:ea typeface="Times New Roman"/>
              </a:rPr>
              <a:t>It</a:t>
            </a:r>
            <a:r>
              <a:rPr lang="pl-PL" sz="2000" dirty="0" smtClean="0">
                <a:ea typeface="Times New Roman"/>
              </a:rPr>
              <a:t> </a:t>
            </a:r>
            <a:r>
              <a:rPr lang="pl-PL" sz="2000" dirty="0" err="1" smtClean="0">
                <a:ea typeface="Times New Roman"/>
              </a:rPr>
              <a:t>is</a:t>
            </a:r>
            <a:r>
              <a:rPr lang="pl-PL" sz="2000" dirty="0" smtClean="0">
                <a:ea typeface="Times New Roman"/>
              </a:rPr>
              <a:t> a </a:t>
            </a:r>
            <a:r>
              <a:rPr lang="pl-PL" sz="2000" dirty="0" err="1" smtClean="0">
                <a:ea typeface="Times New Roman"/>
              </a:rPr>
              <a:t>consortium</a:t>
            </a:r>
            <a:r>
              <a:rPr lang="pl-PL" sz="2000" dirty="0" smtClean="0">
                <a:ea typeface="Times New Roman"/>
              </a:rPr>
              <a:t> of</a:t>
            </a:r>
            <a:r>
              <a:rPr lang="en-GB" sz="2000" dirty="0" smtClean="0">
                <a:ea typeface="Times New Roman"/>
              </a:rPr>
              <a:t> leading European science and innovation institutions</a:t>
            </a:r>
            <a:r>
              <a:rPr lang="pl-PL" sz="2000" dirty="0" smtClean="0">
                <a:ea typeface="Times New Roman"/>
              </a:rPr>
              <a:t> </a:t>
            </a:r>
            <a:r>
              <a:rPr lang="pl-PL" sz="2000" dirty="0" err="1" smtClean="0">
                <a:ea typeface="Times New Roman"/>
              </a:rPr>
              <a:t>in</a:t>
            </a:r>
            <a:r>
              <a:rPr lang="pl-PL" sz="2000" dirty="0" smtClean="0">
                <a:ea typeface="Times New Roman"/>
              </a:rPr>
              <a:t> </a:t>
            </a:r>
            <a:r>
              <a:rPr lang="en-GB" sz="2000" dirty="0" smtClean="0">
                <a:ea typeface="Times New Roman"/>
              </a:rPr>
              <a:t>all</a:t>
            </a:r>
            <a:r>
              <a:rPr lang="pl-PL" sz="2000" dirty="0" smtClean="0">
                <a:ea typeface="Times New Roman"/>
              </a:rPr>
              <a:t> </a:t>
            </a:r>
            <a:r>
              <a:rPr lang="en-GB" sz="2000" dirty="0" smtClean="0">
                <a:ea typeface="Times New Roman"/>
              </a:rPr>
              <a:t>domains</a:t>
            </a:r>
            <a:r>
              <a:rPr lang="pl-PL" sz="2000" dirty="0" smtClean="0">
                <a:ea typeface="Times New Roman"/>
              </a:rPr>
              <a:t> of </a:t>
            </a:r>
            <a:r>
              <a:rPr lang="pl-PL" sz="2000" dirty="0" err="1" smtClean="0">
                <a:ea typeface="Times New Roman"/>
              </a:rPr>
              <a:t>the</a:t>
            </a:r>
            <a:r>
              <a:rPr lang="pl-PL" sz="2000" dirty="0" smtClean="0">
                <a:ea typeface="Times New Roman"/>
              </a:rPr>
              <a:t> </a:t>
            </a:r>
            <a:r>
              <a:rPr lang="pl-PL" sz="2000" dirty="0" err="1" smtClean="0">
                <a:ea typeface="Times New Roman"/>
              </a:rPr>
              <a:t>new</a:t>
            </a:r>
            <a:r>
              <a:rPr lang="pl-PL" sz="2000" dirty="0" smtClean="0">
                <a:ea typeface="Times New Roman"/>
              </a:rPr>
              <a:t> </a:t>
            </a:r>
            <a:r>
              <a:rPr lang="pl-PL" sz="2000" dirty="0" err="1" smtClean="0">
                <a:ea typeface="Times New Roman"/>
              </a:rPr>
              <a:t>CoE</a:t>
            </a:r>
            <a:r>
              <a:rPr lang="pl-PL" sz="2000" dirty="0" smtClean="0">
                <a:ea typeface="Times New Roman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sz="2000" dirty="0" smtClean="0">
                <a:ea typeface="Times New Roman"/>
              </a:rPr>
              <a:t>ACC </a:t>
            </a:r>
            <a:r>
              <a:rPr lang="en-GB" sz="2000" dirty="0" err="1" smtClean="0">
                <a:ea typeface="Times New Roman"/>
              </a:rPr>
              <a:t>Cyfronet</a:t>
            </a:r>
            <a:r>
              <a:rPr lang="en-GB" sz="2000" dirty="0" smtClean="0">
                <a:ea typeface="Times New Roman"/>
              </a:rPr>
              <a:t> AGH</a:t>
            </a:r>
            <a:r>
              <a:rPr lang="pl-PL" sz="2000" dirty="0" smtClean="0">
                <a:ea typeface="Times New Roman"/>
              </a:rPr>
              <a:t> </a:t>
            </a:r>
            <a:r>
              <a:rPr lang="pl-PL" sz="2000" dirty="0" err="1" smtClean="0">
                <a:ea typeface="Times New Roman"/>
              </a:rPr>
              <a:t>has</a:t>
            </a:r>
            <a:r>
              <a:rPr lang="pl-PL" sz="2000" dirty="0" smtClean="0">
                <a:ea typeface="Times New Roman"/>
              </a:rPr>
              <a:t> a </a:t>
            </a:r>
            <a:r>
              <a:rPr lang="en-GB" sz="2000" dirty="0" smtClean="0">
                <a:ea typeface="Times New Roman"/>
              </a:rPr>
              <a:t>long record</a:t>
            </a:r>
            <a:r>
              <a:rPr lang="pl-PL" sz="2000" dirty="0" smtClean="0">
                <a:ea typeface="Times New Roman"/>
              </a:rPr>
              <a:t> of </a:t>
            </a:r>
            <a:r>
              <a:rPr lang="pl-PL" sz="2000" dirty="0" err="1" smtClean="0">
                <a:ea typeface="Times New Roman"/>
              </a:rPr>
              <a:t>efficient</a:t>
            </a:r>
            <a:r>
              <a:rPr lang="pl-PL" sz="2000" dirty="0" smtClean="0">
                <a:ea typeface="Times New Roman"/>
              </a:rPr>
              <a:t>  </a:t>
            </a:r>
            <a:r>
              <a:rPr lang="en-GB" sz="2000" dirty="0" smtClean="0">
                <a:ea typeface="Times New Roman"/>
              </a:rPr>
              <a:t>support for scientists</a:t>
            </a:r>
            <a:r>
              <a:rPr lang="pl-PL" sz="2000" dirty="0" smtClean="0">
                <a:ea typeface="Times New Roman"/>
              </a:rPr>
              <a:t> </a:t>
            </a:r>
            <a:r>
              <a:rPr lang="en-GB" sz="2000" dirty="0" smtClean="0">
                <a:ea typeface="Times New Roman"/>
              </a:rPr>
              <a:t>in </a:t>
            </a:r>
            <a:r>
              <a:rPr lang="pl-PL" sz="2000" dirty="0" err="1" smtClean="0">
                <a:ea typeface="Times New Roman"/>
              </a:rPr>
              <a:t>the</a:t>
            </a:r>
            <a:r>
              <a:rPr lang="pl-PL" sz="2000" dirty="0" smtClean="0">
                <a:ea typeface="Times New Roman"/>
              </a:rPr>
              <a:t> </a:t>
            </a:r>
            <a:r>
              <a:rPr lang="en-GB" sz="2000" dirty="0" smtClean="0">
                <a:ea typeface="Times New Roman"/>
              </a:rPr>
              <a:t>computational life science </a:t>
            </a:r>
            <a:r>
              <a:rPr lang="pl-PL" sz="2000" dirty="0" smtClean="0">
                <a:ea typeface="Times New Roman"/>
              </a:rPr>
              <a:t>EU and PL </a:t>
            </a:r>
            <a:r>
              <a:rPr lang="pl-PL" sz="2000" dirty="0" err="1" smtClean="0">
                <a:ea typeface="Times New Roman"/>
              </a:rPr>
              <a:t>research</a:t>
            </a:r>
            <a:r>
              <a:rPr lang="pl-PL" sz="2000" dirty="0" smtClean="0">
                <a:ea typeface="Times New Roman"/>
              </a:rPr>
              <a:t> </a:t>
            </a:r>
            <a:r>
              <a:rPr lang="pl-PL" sz="2000" dirty="0" err="1" smtClean="0">
                <a:ea typeface="Times New Roman"/>
              </a:rPr>
              <a:t>projects</a:t>
            </a:r>
            <a:r>
              <a:rPr lang="pl-PL" sz="2000" dirty="0" smtClean="0">
                <a:ea typeface="Times New Roman"/>
              </a:rPr>
              <a:t>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pl-PL" sz="2000" dirty="0" smtClean="0">
                <a:ea typeface="Times New Roman"/>
              </a:rPr>
              <a:t>Małopolska and </a:t>
            </a:r>
            <a:r>
              <a:rPr lang="en-GB" sz="2000" dirty="0" err="1" smtClean="0">
                <a:ea typeface="Times New Roman"/>
              </a:rPr>
              <a:t>Kraków</a:t>
            </a:r>
            <a:r>
              <a:rPr lang="en-GB" sz="2000" dirty="0" smtClean="0">
                <a:ea typeface="Times New Roman"/>
              </a:rPr>
              <a:t> </a:t>
            </a:r>
            <a:r>
              <a:rPr lang="pl-PL" sz="2000" dirty="0" err="1" smtClean="0">
                <a:ea typeface="Times New Roman"/>
              </a:rPr>
              <a:t>are</a:t>
            </a:r>
            <a:r>
              <a:rPr lang="pl-PL" sz="2000" dirty="0" smtClean="0">
                <a:ea typeface="Times New Roman"/>
              </a:rPr>
              <a:t> </a:t>
            </a:r>
            <a:r>
              <a:rPr lang="en-GB" sz="2000" dirty="0" smtClean="0">
                <a:ea typeface="Times New Roman"/>
              </a:rPr>
              <a:t>well positioned for a key role in </a:t>
            </a:r>
            <a:r>
              <a:rPr lang="pl-PL" sz="2000" dirty="0" err="1" smtClean="0">
                <a:ea typeface="Times New Roman"/>
              </a:rPr>
              <a:t>the</a:t>
            </a:r>
            <a:r>
              <a:rPr lang="pl-PL" sz="2000" dirty="0" smtClean="0">
                <a:ea typeface="Times New Roman"/>
              </a:rPr>
              <a:t> </a:t>
            </a:r>
            <a:r>
              <a:rPr lang="en-GB" sz="2000" dirty="0" smtClean="0">
                <a:ea typeface="Times New Roman"/>
              </a:rPr>
              <a:t>computational medicine</a:t>
            </a:r>
            <a:r>
              <a:rPr lang="pl-PL" sz="2000" dirty="0" smtClean="0">
                <a:ea typeface="Times New Roman"/>
              </a:rPr>
              <a:t>.</a:t>
            </a:r>
          </a:p>
          <a:p>
            <a:pPr marL="342900" indent="-342900" algn="just"/>
            <a:endParaRPr lang="pl-PL" sz="2000" dirty="0" smtClean="0">
              <a:ea typeface="Times New Roman"/>
            </a:endParaRPr>
          </a:p>
          <a:p>
            <a:pPr marL="342900" indent="-342900"/>
            <a:endParaRPr lang="en-GB" sz="2000" dirty="0" smtClean="0">
              <a:ea typeface="Times New Roman"/>
            </a:endParaRPr>
          </a:p>
          <a:p>
            <a:pPr marL="342900" indent="-342900"/>
            <a:endParaRPr lang="en-GB" sz="2000" dirty="0" smtClean="0">
              <a:ea typeface="Times New Roman"/>
            </a:endParaRPr>
          </a:p>
          <a:p>
            <a:pPr marL="342900" lvl="0" indent="-342900"/>
            <a:endParaRPr lang="en-GB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16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4353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 smtClean="0">
                <a:latin typeface="+mj-lt"/>
                <a:ea typeface="Times New Roman"/>
              </a:rPr>
              <a:t>L</a:t>
            </a:r>
            <a:r>
              <a:rPr lang="en-GB" sz="2400" dirty="0" err="1" smtClean="0">
                <a:latin typeface="+mj-lt"/>
                <a:ea typeface="Times New Roman"/>
              </a:rPr>
              <a:t>eading</a:t>
            </a:r>
            <a:r>
              <a:rPr lang="en-GB" sz="2400" dirty="0" smtClean="0">
                <a:latin typeface="+mj-lt"/>
                <a:ea typeface="Times New Roman"/>
              </a:rPr>
              <a:t> </a:t>
            </a:r>
            <a:r>
              <a:rPr lang="en-GB" sz="2400" dirty="0">
                <a:latin typeface="+mj-lt"/>
                <a:ea typeface="Times New Roman"/>
              </a:rPr>
              <a:t>European science and innovation </a:t>
            </a:r>
            <a:r>
              <a:rPr lang="en-GB" sz="2400" dirty="0" smtClean="0">
                <a:latin typeface="+mj-lt"/>
                <a:ea typeface="Times New Roman"/>
              </a:rPr>
              <a:t>institutions</a:t>
            </a:r>
            <a:r>
              <a:rPr lang="pl-PL" sz="2400" dirty="0" smtClean="0">
                <a:latin typeface="+mj-lt"/>
                <a:ea typeface="Times New Roman"/>
              </a:rPr>
              <a:t>:</a:t>
            </a:r>
            <a:endParaRPr lang="en-GB" sz="24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+mj-lt"/>
                <a:ea typeface="Times New Roman"/>
              </a:rPr>
              <a:t>University of Sheffield</a:t>
            </a:r>
            <a:r>
              <a:rPr lang="en-GB" sz="2000" dirty="0">
                <a:latin typeface="+mj-lt"/>
                <a:ea typeface="Times New Roman"/>
              </a:rPr>
              <a:t> and </a:t>
            </a:r>
            <a:r>
              <a:rPr lang="en-GB" sz="2000" b="1" dirty="0" err="1">
                <a:latin typeface="+mj-lt"/>
                <a:ea typeface="Times New Roman"/>
              </a:rPr>
              <a:t>Insigneo</a:t>
            </a:r>
            <a:r>
              <a:rPr lang="en-GB" sz="2000" b="1" dirty="0">
                <a:latin typeface="+mj-lt"/>
                <a:ea typeface="Times New Roman"/>
              </a:rPr>
              <a:t> Institute</a:t>
            </a:r>
            <a:r>
              <a:rPr lang="en-GB" sz="2000" dirty="0">
                <a:latin typeface="+mj-lt"/>
                <a:ea typeface="Times New Roman"/>
              </a:rPr>
              <a:t> – experts in translation of </a:t>
            </a:r>
            <a:r>
              <a:rPr lang="en-GB" sz="2000" i="1" dirty="0" smtClean="0">
                <a:latin typeface="+mj-lt"/>
                <a:ea typeface="Times New Roman"/>
              </a:rPr>
              <a:t>in silico</a:t>
            </a:r>
            <a:r>
              <a:rPr lang="en-GB" sz="2000" dirty="0" smtClean="0">
                <a:latin typeface="+mj-lt"/>
                <a:ea typeface="Times New Roman"/>
              </a:rPr>
              <a:t> </a:t>
            </a:r>
            <a:r>
              <a:rPr lang="en-GB" sz="2000" dirty="0">
                <a:latin typeface="+mj-lt"/>
                <a:ea typeface="Times New Roman"/>
              </a:rPr>
              <a:t>modelling and simulations to </a:t>
            </a:r>
            <a:r>
              <a:rPr lang="en-GB" sz="2000" dirty="0" smtClean="0">
                <a:latin typeface="+mj-lt"/>
                <a:ea typeface="Times New Roman"/>
              </a:rPr>
              <a:t>clinics</a:t>
            </a:r>
            <a:endParaRPr lang="en-GB" sz="20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latin typeface="+mj-lt"/>
                <a:ea typeface="Times New Roman"/>
              </a:rPr>
              <a:t>Forschungszentrum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Jülich</a:t>
            </a:r>
            <a:r>
              <a:rPr lang="en-GB" sz="2000" dirty="0">
                <a:latin typeface="+mj-lt"/>
                <a:ea typeface="Times New Roman"/>
              </a:rPr>
              <a:t> – experts in modern HPC and data </a:t>
            </a:r>
            <a:r>
              <a:rPr lang="en-GB" sz="2000" dirty="0" smtClean="0">
                <a:latin typeface="+mj-lt"/>
                <a:ea typeface="Times New Roman"/>
              </a:rPr>
              <a:t>techniques, </a:t>
            </a:r>
            <a:r>
              <a:rPr lang="en-GB" sz="2000" dirty="0">
                <a:latin typeface="+mj-lt"/>
                <a:ea typeface="Times New Roman"/>
              </a:rPr>
              <a:t>applied for science and industry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+mj-lt"/>
                <a:ea typeface="Times New Roman"/>
              </a:rPr>
              <a:t>Fraunhofer ISI</a:t>
            </a:r>
            <a:r>
              <a:rPr lang="en-GB" sz="2000" dirty="0">
                <a:latin typeface="+mj-lt"/>
                <a:ea typeface="Times New Roman"/>
              </a:rPr>
              <a:t> – experts in systemic multi-domain solutions and innovation in </a:t>
            </a:r>
            <a:r>
              <a:rPr lang="pl-PL" sz="2000" dirty="0" err="1" smtClean="0">
                <a:latin typeface="+mj-lt"/>
                <a:ea typeface="Times New Roman"/>
              </a:rPr>
              <a:t>healthcare</a:t>
            </a:r>
            <a:endParaRPr lang="pl-PL" sz="20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  <a:ea typeface="Times New Roman"/>
              </a:rPr>
              <a:t>They will work together with Partners from Poland: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l-PL" sz="2000" b="1" dirty="0" smtClean="0">
                <a:latin typeface="+mj-lt"/>
                <a:ea typeface="Times New Roman"/>
              </a:rPr>
              <a:t>ACC </a:t>
            </a:r>
            <a:r>
              <a:rPr lang="en-GB" sz="2000" b="1" dirty="0" smtClean="0">
                <a:latin typeface="+mj-lt"/>
                <a:ea typeface="Times New Roman"/>
              </a:rPr>
              <a:t>Cyfronet</a:t>
            </a:r>
            <a:r>
              <a:rPr lang="pl-PL" sz="2000" b="1" dirty="0" smtClean="0">
                <a:latin typeface="+mj-lt"/>
                <a:ea typeface="Times New Roman"/>
              </a:rPr>
              <a:t> AGH</a:t>
            </a:r>
            <a:r>
              <a:rPr lang="en-GB" sz="2000" dirty="0" smtClean="0">
                <a:latin typeface="+mj-lt"/>
                <a:ea typeface="Times New Roman"/>
              </a:rPr>
              <a:t> </a:t>
            </a:r>
            <a:r>
              <a:rPr lang="en-GB" sz="2000" dirty="0">
                <a:latin typeface="+mj-lt"/>
                <a:ea typeface="Times New Roman"/>
              </a:rPr>
              <a:t>– </a:t>
            </a:r>
            <a:r>
              <a:rPr lang="en-GB" sz="2000" dirty="0" smtClean="0">
                <a:latin typeface="+mj-lt"/>
                <a:ea typeface="Times New Roman"/>
              </a:rPr>
              <a:t>experts </a:t>
            </a:r>
            <a:r>
              <a:rPr lang="en-GB" sz="2000" dirty="0">
                <a:latin typeface="+mj-lt"/>
                <a:ea typeface="Times New Roman"/>
              </a:rPr>
              <a:t>in simulation and provisioning computing infrastructure for science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>
                <a:latin typeface="+mj-lt"/>
                <a:ea typeface="Times New Roman"/>
              </a:rPr>
              <a:t>Klaster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LifeScience</a:t>
            </a:r>
            <a:r>
              <a:rPr lang="en-GB" sz="2000" b="1" dirty="0">
                <a:latin typeface="+mj-lt"/>
                <a:ea typeface="Times New Roman"/>
              </a:rPr>
              <a:t> </a:t>
            </a:r>
            <a:r>
              <a:rPr lang="en-GB" sz="2000" b="1" dirty="0" err="1">
                <a:latin typeface="+mj-lt"/>
                <a:ea typeface="Times New Roman"/>
              </a:rPr>
              <a:t>Kraków</a:t>
            </a:r>
            <a:r>
              <a:rPr lang="en-GB" sz="2000" dirty="0">
                <a:latin typeface="+mj-lt"/>
                <a:ea typeface="Times New Roman"/>
              </a:rPr>
              <a:t> – Poland’s top cluster of industry, academia and hospitals for the life science </a:t>
            </a:r>
            <a:r>
              <a:rPr lang="en-GB" sz="2000" dirty="0" smtClean="0">
                <a:latin typeface="+mj-lt"/>
                <a:ea typeface="Times New Roman"/>
              </a:rPr>
              <a:t>domain</a:t>
            </a:r>
            <a:endParaRPr lang="pl-PL" sz="2000" dirty="0" smtClean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1" dirty="0" err="1" smtClean="0">
                <a:ea typeface="Times New Roman"/>
              </a:rPr>
              <a:t>NCBiR</a:t>
            </a:r>
            <a:r>
              <a:rPr lang="pl-PL" sz="2000" b="1" dirty="0" smtClean="0">
                <a:ea typeface="Times New Roman"/>
              </a:rPr>
              <a:t> - </a:t>
            </a:r>
            <a:r>
              <a:rPr lang="en-GB" sz="2000" dirty="0" smtClean="0">
                <a:ea typeface="Times New Roman"/>
              </a:rPr>
              <a:t>the Polish National Centre for Research and Development (project coordinator)</a:t>
            </a:r>
            <a:endParaRPr lang="pl-PL" sz="2000" dirty="0">
              <a:latin typeface="+mj-lt"/>
              <a:ea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CECM Partners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87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latin typeface="+mj-lt"/>
                <a:ea typeface="Times New Roman"/>
              </a:rPr>
              <a:t>Poland / </a:t>
            </a:r>
            <a:r>
              <a:rPr lang="en-GB" sz="2000" b="1" dirty="0" err="1" smtClean="0">
                <a:latin typeface="+mj-lt"/>
                <a:ea typeface="Times New Roman"/>
              </a:rPr>
              <a:t>Kraków</a:t>
            </a:r>
            <a:r>
              <a:rPr lang="en-GB" sz="2000" b="1" dirty="0" smtClean="0">
                <a:latin typeface="+mj-lt"/>
                <a:ea typeface="Times New Roman"/>
              </a:rPr>
              <a:t> </a:t>
            </a:r>
            <a:r>
              <a:rPr lang="en-GB" sz="2000" dirty="0" smtClean="0">
                <a:latin typeface="+mj-lt"/>
                <a:ea typeface="Times New Roman"/>
              </a:rPr>
              <a:t>are well positioned for a key role in computational medicine: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err="1" smtClean="0">
                <a:latin typeface="+mj-lt"/>
                <a:ea typeface="Times New Roman"/>
              </a:rPr>
              <a:t>Kraków</a:t>
            </a:r>
            <a:r>
              <a:rPr lang="en-GB" sz="2000" dirty="0" smtClean="0">
                <a:latin typeface="+mj-lt"/>
                <a:ea typeface="Times New Roman"/>
              </a:rPr>
              <a:t> educates large numbers of medical and IT professionals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There is a high concentration of research hospitals in and around the city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The entrepreneurial community has entered a phase of rapid growth.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latin typeface="+mj-lt"/>
                <a:ea typeface="Times New Roman"/>
              </a:rPr>
              <a:t>ACC Cyfronet AGH</a:t>
            </a:r>
            <a:r>
              <a:rPr lang="en-GB" sz="2000" dirty="0" smtClean="0">
                <a:latin typeface="+mj-lt"/>
                <a:ea typeface="Times New Roman"/>
              </a:rPr>
              <a:t>, the project leader: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Has a long record of efficient support for PL/EU computational scientists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Already hires personnel </a:t>
            </a:r>
            <a:r>
              <a:rPr lang="en-GB" sz="2000" dirty="0" smtClean="0">
                <a:ea typeface="Times New Roman"/>
              </a:rPr>
              <a:t>experienced </a:t>
            </a:r>
            <a:r>
              <a:rPr lang="en-GB" sz="2000" dirty="0" smtClean="0">
                <a:latin typeface="+mj-lt"/>
                <a:ea typeface="Times New Roman"/>
              </a:rPr>
              <a:t>in computational life science domain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Provides considerable set of hardware and software resources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dirty="0" smtClean="0">
                <a:latin typeface="+mj-lt"/>
                <a:ea typeface="Times New Roman"/>
              </a:rPr>
              <a:t>Proved the capacity to act as a leader for large scientific projects</a:t>
            </a:r>
            <a:r>
              <a:rPr lang="pl-PL" sz="2000" dirty="0" smtClean="0">
                <a:latin typeface="+mj-lt"/>
                <a:ea typeface="Times New Roman"/>
              </a:rPr>
              <a:t>.</a:t>
            </a:r>
            <a:endParaRPr lang="en-GB" sz="20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latin typeface="+mj-lt"/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>
                <a:latin typeface="+mj-lt"/>
                <a:ea typeface="Times New Roman"/>
              </a:rPr>
              <a:t>.</a:t>
            </a:r>
            <a:endParaRPr lang="en-GB" sz="2000" dirty="0">
              <a:latin typeface="+mj-lt"/>
              <a:ea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Regional Position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433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Objectives of the </a:t>
            </a:r>
            <a:r>
              <a:rPr lang="pl-PL" altLang="en-US" dirty="0" smtClean="0"/>
              <a:t>N</a:t>
            </a:r>
            <a:r>
              <a:rPr lang="en-GB" altLang="en-US" dirty="0" err="1" smtClean="0"/>
              <a:t>ew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CoE</a:t>
            </a:r>
            <a:endParaRPr lang="en-GB" altLang="en-US" dirty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323528" y="1071546"/>
            <a:ext cx="8463314" cy="5357850"/>
          </a:xfrm>
          <a:prstGeom prst="roundRect">
            <a:avLst>
              <a:gd name="adj" fmla="val 4362"/>
            </a:avLst>
          </a:prstGeom>
          <a:solidFill>
            <a:srgbClr val="FF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tIns="72000" bIns="72000"/>
          <a:lstStyle/>
          <a:p>
            <a:r>
              <a:rPr lang="pl-PL" sz="2100" b="1" dirty="0" smtClean="0">
                <a:latin typeface="+mn-lt"/>
              </a:rPr>
              <a:t>A:</a:t>
            </a:r>
            <a:r>
              <a:rPr lang="en-GB" sz="2100" b="1" dirty="0" smtClean="0">
                <a:latin typeface="+mn-lt"/>
              </a:rPr>
              <a:t> </a:t>
            </a:r>
            <a:r>
              <a:rPr lang="en-GB" sz="2100" dirty="0" smtClean="0">
                <a:latin typeface="+mn-lt"/>
              </a:rPr>
              <a:t>Development</a:t>
            </a:r>
            <a:r>
              <a:rPr lang="pl-PL" sz="2100" dirty="0" smtClean="0">
                <a:latin typeface="+mn-lt"/>
              </a:rPr>
              <a:t> </a:t>
            </a:r>
            <a:r>
              <a:rPr lang="en-GB" sz="2100" dirty="0" smtClean="0">
                <a:latin typeface="+mn-lt"/>
              </a:rPr>
              <a:t>of </a:t>
            </a:r>
            <a:r>
              <a:rPr lang="en-GB" sz="2100" b="1" dirty="0" smtClean="0">
                <a:latin typeface="+mn-lt"/>
              </a:rPr>
              <a:t>new computation-based solutions for diagnostics and therapy in daily healthcare</a:t>
            </a:r>
            <a:r>
              <a:rPr lang="en-GB" sz="2100" dirty="0" smtClean="0">
                <a:latin typeface="+mn-lt"/>
              </a:rPr>
              <a:t>.</a:t>
            </a:r>
          </a:p>
          <a:p>
            <a:r>
              <a:rPr lang="en-GB" sz="2100" dirty="0" smtClean="0">
                <a:latin typeface="+mn-lt"/>
              </a:rPr>
              <a:t>	</a:t>
            </a:r>
            <a:endParaRPr lang="en-GB" sz="2100" b="1" dirty="0" smtClean="0">
              <a:latin typeface="+mn-lt"/>
            </a:endParaRPr>
          </a:p>
          <a:p>
            <a:r>
              <a:rPr lang="pl-PL" sz="2100" b="1" dirty="0" smtClean="0">
                <a:latin typeface="+mn-lt"/>
              </a:rPr>
              <a:t>B</a:t>
            </a:r>
            <a:r>
              <a:rPr lang="en-GB" sz="2100" b="1" dirty="0" smtClean="0">
                <a:latin typeface="+mn-lt"/>
              </a:rPr>
              <a:t>: </a:t>
            </a:r>
            <a:r>
              <a:rPr lang="en-GB" sz="2100" dirty="0" smtClean="0">
                <a:latin typeface="+mn-lt"/>
              </a:rPr>
              <a:t>Systematic </a:t>
            </a:r>
            <a:r>
              <a:rPr lang="en-GB" sz="2100" b="1" dirty="0" smtClean="0">
                <a:latin typeface="+mn-lt"/>
              </a:rPr>
              <a:t>involvement of regional biomed businesses, specialising in technologies and services for personalised medicine</a:t>
            </a:r>
            <a:r>
              <a:rPr lang="en-GB" sz="2100" dirty="0" smtClean="0">
                <a:latin typeface="+mn-lt"/>
              </a:rPr>
              <a:t>, in high-profile research projects and clinical adoption of their outcome.</a:t>
            </a:r>
          </a:p>
          <a:p>
            <a:r>
              <a:rPr lang="en-GB" sz="2100" dirty="0" smtClean="0">
                <a:latin typeface="+mn-lt"/>
              </a:rPr>
              <a:t> </a:t>
            </a:r>
          </a:p>
          <a:p>
            <a:r>
              <a:rPr lang="pl-PL" sz="2100" b="1" dirty="0" smtClean="0">
                <a:latin typeface="+mn-lt"/>
              </a:rPr>
              <a:t>C</a:t>
            </a:r>
            <a:r>
              <a:rPr lang="en-GB" sz="2100" b="1" dirty="0" smtClean="0">
                <a:latin typeface="+mn-lt"/>
              </a:rPr>
              <a:t>: </a:t>
            </a:r>
            <a:r>
              <a:rPr lang="en-GB" sz="2100" dirty="0" smtClean="0">
                <a:latin typeface="+mn-lt"/>
              </a:rPr>
              <a:t>Development of education initiatives to </a:t>
            </a:r>
            <a:r>
              <a:rPr lang="en-GB" sz="2100" b="1" dirty="0" smtClean="0">
                <a:latin typeface="+mn-lt"/>
              </a:rPr>
              <a:t>train knowledge workers with the skills in data analytics, simulation, and HPC/Big Data</a:t>
            </a:r>
            <a:r>
              <a:rPr lang="en-GB" sz="2100" dirty="0" smtClean="0">
                <a:latin typeface="+mn-lt"/>
              </a:rPr>
              <a:t>, to respond to the growing demand for skilled workforce in medical devices and bio-engineering.</a:t>
            </a:r>
          </a:p>
          <a:p>
            <a:endParaRPr lang="en-GB" sz="2100" dirty="0" smtClean="0">
              <a:latin typeface="+mn-lt"/>
            </a:endParaRPr>
          </a:p>
          <a:p>
            <a:r>
              <a:rPr lang="pl-PL" sz="2100" b="1" dirty="0" smtClean="0">
                <a:latin typeface="+mn-lt"/>
              </a:rPr>
              <a:t>D</a:t>
            </a:r>
            <a:r>
              <a:rPr lang="en-GB" sz="2100" dirty="0" smtClean="0">
                <a:latin typeface="+mn-lt"/>
              </a:rPr>
              <a:t>: Strong </a:t>
            </a:r>
            <a:r>
              <a:rPr lang="en-GB" sz="2100" b="1" dirty="0" smtClean="0">
                <a:latin typeface="+mn-lt"/>
              </a:rPr>
              <a:t>advancement of algorithms, models and technologies involved in personalised medicine, including design of holistic, replicable, generic framework for simulation-based Decision Support Systems (DSS) creation</a:t>
            </a:r>
            <a:r>
              <a:rPr lang="en-GB" sz="2100" dirty="0" smtClean="0">
                <a:latin typeface="+mn-lt"/>
              </a:rPr>
              <a:t>.</a:t>
            </a:r>
            <a:endParaRPr lang="en-GB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1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8670"/>
            <a:ext cx="8824071" cy="3727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err="1" smtClean="0"/>
              <a:t>CoE</a:t>
            </a:r>
            <a:r>
              <a:rPr lang="pl-PL" altLang="en-US" dirty="0" smtClean="0"/>
              <a:t> </a:t>
            </a:r>
            <a:r>
              <a:rPr lang="en-GB" altLang="en-US" dirty="0" smtClean="0"/>
              <a:t>Value </a:t>
            </a:r>
            <a:r>
              <a:rPr lang="en-GB" altLang="en-US" dirty="0"/>
              <a:t>Chain</a:t>
            </a: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80909" y="4929198"/>
            <a:ext cx="8229600" cy="1274484"/>
          </a:xfrm>
        </p:spPr>
        <p:txBody>
          <a:bodyPr anchor="t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GB" sz="2000" b="0" dirty="0" smtClean="0">
                <a:latin typeface="+mj-lt"/>
                <a:ea typeface="Times New Roman"/>
              </a:rPr>
              <a:t>Centre’s Customers come from </a:t>
            </a:r>
            <a:r>
              <a:rPr lang="en-GB" sz="2000" dirty="0" smtClean="0">
                <a:latin typeface="+mj-lt"/>
                <a:ea typeface="Times New Roman"/>
              </a:rPr>
              <a:t>two distant sides of the value chain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b="0" dirty="0" smtClean="0">
                <a:latin typeface="+mj-lt"/>
                <a:ea typeface="Times New Roman"/>
              </a:rPr>
              <a:t>The aim is a </a:t>
            </a:r>
            <a:r>
              <a:rPr lang="en-GB" sz="2000" dirty="0" smtClean="0">
                <a:latin typeface="+mj-lt"/>
                <a:ea typeface="Times New Roman"/>
              </a:rPr>
              <a:t>replicable, refined workflow</a:t>
            </a:r>
            <a:r>
              <a:rPr lang="en-GB" sz="2000" b="0" dirty="0" smtClean="0">
                <a:latin typeface="+mj-lt"/>
                <a:ea typeface="Times New Roman"/>
              </a:rPr>
              <a:t>, rather than a single system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ea typeface="Times New Roman"/>
              </a:rPr>
              <a:t>Bridging the gap </a:t>
            </a:r>
            <a:r>
              <a:rPr lang="en-GB" sz="2000" b="0" dirty="0" smtClean="0">
                <a:latin typeface="+mj-lt"/>
                <a:ea typeface="Times New Roman"/>
              </a:rPr>
              <a:t>will locate the Centre as a </a:t>
            </a:r>
            <a:r>
              <a:rPr lang="en-GB" sz="2000" dirty="0" smtClean="0">
                <a:latin typeface="+mj-lt"/>
                <a:ea typeface="Times New Roman"/>
              </a:rPr>
              <a:t>crucial actor of the process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  <a:ea typeface="Times New Roman"/>
              </a:rPr>
              <a:t>Re-iteration </a:t>
            </a:r>
            <a:r>
              <a:rPr lang="en-GB" sz="2000" b="0" dirty="0" smtClean="0">
                <a:latin typeface="+mj-lt"/>
                <a:ea typeface="Times New Roman"/>
              </a:rPr>
              <a:t>as an inherent </a:t>
            </a:r>
            <a:r>
              <a:rPr lang="en-GB" sz="2000" dirty="0" smtClean="0">
                <a:latin typeface="+mj-lt"/>
                <a:ea typeface="Times New Roman"/>
              </a:rPr>
              <a:t>excellence-building mechanism</a:t>
            </a:r>
          </a:p>
        </p:txBody>
      </p:sp>
    </p:spTree>
    <p:extLst>
      <p:ext uri="{BB962C8B-B14F-4D97-AF65-F5344CB8AC3E}">
        <p14:creationId xmlns:p14="http://schemas.microsoft.com/office/powerpoint/2010/main" val="15775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8180" y="15669"/>
            <a:ext cx="6515100" cy="821043"/>
          </a:xfrm>
        </p:spPr>
        <p:txBody>
          <a:bodyPr/>
          <a:lstStyle/>
          <a:p>
            <a:r>
              <a:rPr lang="en-US" dirty="0" smtClean="0"/>
              <a:t>Area of Research 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800" dirty="0"/>
              <a:t>Investigation of methods for complex scientific collaborative applications</a:t>
            </a:r>
          </a:p>
          <a:p>
            <a:pPr marL="285750" indent="-285750"/>
            <a:r>
              <a:rPr lang="en-US" sz="2800" dirty="0"/>
              <a:t>Elaboration of environments and tools for </a:t>
            </a:r>
            <a:r>
              <a:rPr lang="en-US" sz="2800" dirty="0" err="1"/>
              <a:t>eScience</a:t>
            </a:r>
            <a:endParaRPr lang="en-US" sz="2800" dirty="0"/>
          </a:p>
          <a:p>
            <a:pPr marL="285750" indent="-285750"/>
            <a:r>
              <a:rPr lang="en-US" sz="2800" dirty="0"/>
              <a:t>Integration of large-scale distributed computing infrastructures</a:t>
            </a:r>
          </a:p>
          <a:p>
            <a:pPr marL="285750" indent="-285750"/>
            <a:r>
              <a:rPr lang="en-US" sz="2800" dirty="0"/>
              <a:t>Knowledge-based approach to services, components, and their composition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941167"/>
            <a:ext cx="853545" cy="9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C:\Users\Nuanda\Downloads\Teaming2- CCDSS Cre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9414"/>
            <a:ext cx="8856984" cy="439986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err="1" smtClean="0"/>
              <a:t>CoE</a:t>
            </a:r>
            <a:r>
              <a:rPr lang="pl-PL" altLang="en-US" dirty="0" smtClean="0"/>
              <a:t> </a:t>
            </a:r>
            <a:r>
              <a:rPr lang="en-GB" altLang="en-US" dirty="0" smtClean="0"/>
              <a:t>Methodology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998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C:\Users\Nuanda\Downloads\Teaming2- partnership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136904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CECM </a:t>
            </a:r>
            <a:r>
              <a:rPr lang="en-GB" altLang="en-US" dirty="0" smtClean="0"/>
              <a:t>Partnership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828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188640"/>
            <a:ext cx="6515100" cy="504056"/>
          </a:xfrm>
        </p:spPr>
        <p:txBody>
          <a:bodyPr/>
          <a:lstStyle/>
          <a:p>
            <a:pPr eaLnBrk="1" hangingPunct="1"/>
            <a:r>
              <a:rPr lang="pl-PL" dirty="0" smtClean="0"/>
              <a:t>S</a:t>
            </a:r>
            <a:r>
              <a:rPr lang="en-GB" dirty="0" err="1" smtClean="0"/>
              <a:t>ources</a:t>
            </a:r>
            <a:r>
              <a:rPr lang="en-GB" dirty="0" smtClean="0"/>
              <a:t> </a:t>
            </a:r>
            <a:r>
              <a:rPr lang="en-GB" dirty="0"/>
              <a:t>of </a:t>
            </a:r>
            <a:r>
              <a:rPr lang="pl-PL" dirty="0" smtClean="0"/>
              <a:t>F</a:t>
            </a:r>
            <a:r>
              <a:rPr lang="en-GB" dirty="0" err="1" smtClean="0"/>
              <a:t>unding</a:t>
            </a:r>
            <a:endParaRPr lang="en-US" dirty="0"/>
          </a:p>
        </p:txBody>
      </p:sp>
      <p:graphicFrame>
        <p:nvGraphicFramePr>
          <p:cNvPr id="8" name="Symbol zastępczy zawartości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259146"/>
              </p:ext>
            </p:extLst>
          </p:nvPr>
        </p:nvGraphicFramePr>
        <p:xfrm>
          <a:off x="179512" y="1052736"/>
          <a:ext cx="8712968" cy="5256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001"/>
                <a:gridCol w="6736967"/>
              </a:tblGrid>
              <a:tr h="396044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Centre activity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Model and sources of funding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Opportunities and potential assessment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Initially by the Teaming Phase 2 EC </a:t>
                      </a:r>
                      <a:r>
                        <a:rPr lang="en-GB" sz="1400" dirty="0" smtClean="0">
                          <a:effectLst/>
                        </a:rPr>
                        <a:t>Grant and Polish matching program, </a:t>
                      </a:r>
                      <a:r>
                        <a:rPr lang="en-GB" sz="1400" dirty="0">
                          <a:effectLst/>
                        </a:rPr>
                        <a:t>later by both public and industrial revenue </a:t>
                      </a:r>
                      <a:r>
                        <a:rPr lang="en-GB" sz="1400" dirty="0" smtClean="0">
                          <a:effectLst/>
                        </a:rPr>
                        <a:t>streams.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</a:rPr>
                        <a:t>DSS creation R&amp;D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grants (both EU and PL) acquired for development of specific medical methods. Late-TRL projects will be covered by cooperation with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industry.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188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Promotion, dissemination and impact maximisation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projects’ dissemination and exploitation budgets. Limited Teaming Phase 2 funding is expected for some activities (e.g. managing technology transfer databases, organising showcases and workshops etc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188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Support: HPC, IT, HR, accounting, legal and similar.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Polish and regional structural funds (hardware, offices, etc.) and individual projects’ overhead (personnel). Our precise alignment with the national and regional Smart Specialisation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an important enabling factor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00100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management and governing </a:t>
                      </a: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project management will be covered from the project’s management budgets. Management of the Teaming Phase 2 Project will be covered from the Teaming budget. IP management will be funded from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revenue.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3038" y="268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00052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pl-PL" sz="3600" dirty="0" smtClean="0"/>
              <a:t> </a:t>
            </a:r>
            <a:r>
              <a:rPr lang="pl-PL" b="1" dirty="0" smtClean="0"/>
              <a:t>Industrial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/>
              <a:t> </a:t>
            </a:r>
            <a:r>
              <a:rPr lang="en-US" sz="2000" dirty="0" smtClean="0"/>
              <a:t>large </a:t>
            </a:r>
            <a:r>
              <a:rPr lang="pl-PL" sz="2000" dirty="0" smtClean="0"/>
              <a:t>&amp; </a:t>
            </a:r>
            <a:r>
              <a:rPr lang="en-US" sz="2000" dirty="0" smtClean="0"/>
              <a:t>small enterprises present in</a:t>
            </a:r>
            <a:r>
              <a:rPr lang="pl-PL" sz="2000" dirty="0" smtClean="0"/>
              <a:t> </a:t>
            </a:r>
            <a:r>
              <a:rPr lang="pl-PL" sz="2000" dirty="0" err="1" smtClean="0"/>
              <a:t>the</a:t>
            </a:r>
            <a:r>
              <a:rPr lang="en-US" sz="2000" dirty="0" smtClean="0"/>
              <a:t> clinical DSS value chain</a:t>
            </a:r>
            <a:r>
              <a:rPr lang="pl-PL" sz="2000" dirty="0" smtClean="0"/>
              <a:t> 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</a:t>
            </a:r>
            <a:r>
              <a:rPr lang="en-US" sz="2000" dirty="0" smtClean="0"/>
              <a:t>all stages, from product conception to certification and deployment</a:t>
            </a:r>
            <a:endParaRPr lang="pl-PL" sz="2000" dirty="0" smtClean="0"/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endParaRPr lang="pl-PL" sz="20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pl-PL" b="1" dirty="0" smtClean="0"/>
              <a:t> </a:t>
            </a:r>
            <a:r>
              <a:rPr lang="pl-PL" b="1" dirty="0" err="1" smtClean="0"/>
              <a:t>Clinical</a:t>
            </a:r>
            <a:endParaRPr lang="pl-PL" b="1" dirty="0" smtClean="0"/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/>
              <a:t> </a:t>
            </a:r>
            <a:r>
              <a:rPr lang="en-US" sz="2000" dirty="0" smtClean="0"/>
              <a:t>pilot studies with retrospective and prospective patient data</a:t>
            </a:r>
            <a:endParaRPr lang="pl-PL" sz="2000" dirty="0" smtClean="0"/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/>
              <a:t> </a:t>
            </a:r>
            <a:r>
              <a:rPr lang="en-US" sz="2000" dirty="0" smtClean="0"/>
              <a:t>common projects on the most demanding clinical cases</a:t>
            </a:r>
            <a:endParaRPr lang="pl-PL" sz="2000" dirty="0" smtClean="0"/>
          </a:p>
          <a:p>
            <a:pPr marL="400050" lvl="1" indent="0">
              <a:spcBef>
                <a:spcPts val="0"/>
              </a:spcBef>
              <a:spcAft>
                <a:spcPts val="0"/>
              </a:spcAft>
              <a:buNone/>
            </a:pPr>
            <a:endParaRPr lang="pl-PL" sz="20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pl-PL" b="1" dirty="0" smtClean="0"/>
              <a:t> Scientific</a:t>
            </a:r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/>
              <a:t> </a:t>
            </a:r>
            <a:r>
              <a:rPr lang="en-US" sz="2000" dirty="0" smtClean="0"/>
              <a:t>simulation</a:t>
            </a:r>
            <a:r>
              <a:rPr lang="pl-PL" sz="2000" dirty="0" smtClean="0"/>
              <a:t> </a:t>
            </a:r>
            <a:r>
              <a:rPr lang="pl-PL" sz="2000" dirty="0" err="1" smtClean="0"/>
              <a:t>aiming</a:t>
            </a:r>
            <a:r>
              <a:rPr lang="pl-PL" sz="2000" dirty="0" smtClean="0"/>
              <a:t> </a:t>
            </a:r>
            <a:r>
              <a:rPr lang="pl-PL" sz="2000" dirty="0" err="1" smtClean="0"/>
              <a:t>at</a:t>
            </a:r>
            <a:r>
              <a:rPr lang="pl-PL" sz="2000" dirty="0" smtClean="0"/>
              <a:t> </a:t>
            </a:r>
            <a:r>
              <a:rPr lang="en-US" sz="2000" dirty="0" smtClean="0"/>
              <a:t>assisting</a:t>
            </a:r>
            <a:r>
              <a:rPr lang="pl-PL" sz="2000" dirty="0" smtClean="0"/>
              <a:t> </a:t>
            </a:r>
            <a:r>
              <a:rPr lang="en-US" sz="2000" dirty="0" err="1" smtClean="0"/>
              <a:t>personalised</a:t>
            </a:r>
            <a:r>
              <a:rPr lang="en-US" sz="2000" dirty="0" smtClean="0"/>
              <a:t> therapy</a:t>
            </a:r>
            <a:endParaRPr lang="pl-PL" sz="2000" dirty="0" smtClean="0"/>
          </a:p>
          <a:p>
            <a:pPr marL="400050" lvl="1" indent="0"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/>
              <a:t> </a:t>
            </a:r>
            <a:r>
              <a:rPr lang="en-US" sz="2000" dirty="0" smtClean="0"/>
              <a:t>computation- and data-based diagnostic </a:t>
            </a:r>
            <a:r>
              <a:rPr lang="en-US" sz="2000" dirty="0" smtClean="0"/>
              <a:t>tool</a:t>
            </a:r>
            <a:endParaRPr lang="pl-PL" sz="2000" dirty="0" smtClean="0">
              <a:solidFill>
                <a:prstClr val="black"/>
              </a:solidFill>
              <a:ea typeface="Times New Roman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l-PL" sz="2000" dirty="0">
              <a:latin typeface="+mj-lt"/>
              <a:ea typeface="Times New Roman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pl-PL" altLang="en-US" dirty="0" err="1" smtClean="0"/>
              <a:t>Call</a:t>
            </a:r>
            <a:r>
              <a:rPr lang="pl-PL" altLang="en-US" dirty="0" smtClean="0"/>
              <a:t> for </a:t>
            </a:r>
            <a:r>
              <a:rPr lang="pl-PL" altLang="en-US" dirty="0" err="1" smtClean="0"/>
              <a:t>Collaborators</a:t>
            </a:r>
            <a:r>
              <a:rPr lang="pl-PL" altLang="en-US" dirty="0" smtClean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87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52839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smtClean="0"/>
              <a:t>The CECM will exploit these advantages to build a world-class centre of excellence, attractive to foreign partners, and having a significant impact at both regional and national scales, with lasting benefits for pan-European society.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>
                <a:solidFill>
                  <a:prstClr val="black"/>
                </a:solidFill>
                <a:ea typeface="Times New Roman"/>
                <a:hlinkClick r:id="rId2"/>
              </a:rPr>
              <a:t>http://dice.cyfronet.pl/projects/details/CECM</a:t>
            </a:r>
            <a:r>
              <a:rPr lang="pl-PL" b="1" dirty="0">
                <a:solidFill>
                  <a:prstClr val="black"/>
                </a:solidFill>
                <a:ea typeface="Times New Roman"/>
              </a:rPr>
              <a:t>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endParaRPr lang="pl-PL" sz="2800" dirty="0">
              <a:solidFill>
                <a:prstClr val="black"/>
              </a:solidFill>
              <a:ea typeface="Times New Roman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endParaRPr lang="pl-PL" sz="2800" dirty="0">
              <a:solidFill>
                <a:prstClr val="black"/>
              </a:solidFill>
              <a:ea typeface="Times New Roman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prstClr val="black"/>
                </a:solidFill>
                <a:ea typeface="Times New Roman"/>
                <a:hlinkClick r:id="rId3"/>
              </a:rPr>
              <a:t>bubak@agh.edu.pl</a:t>
            </a:r>
            <a:r>
              <a:rPr lang="pl-PL" sz="2800" dirty="0">
                <a:solidFill>
                  <a:prstClr val="black"/>
                </a:solidFill>
                <a:ea typeface="Times New Roman"/>
              </a:rPr>
              <a:t>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 smtClean="0">
              <a:latin typeface="+mj-lt"/>
              <a:ea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4808" y="5393277"/>
            <a:ext cx="424904" cy="76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5449331"/>
            <a:ext cx="1331855" cy="64927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586650"/>
            <a:ext cx="1232982" cy="37464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586649"/>
            <a:ext cx="1320094" cy="37464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46" y="5545860"/>
            <a:ext cx="1423406" cy="45622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491522"/>
            <a:ext cx="1130752" cy="564897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337212"/>
            <a:ext cx="1398756" cy="87351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39863" y="170408"/>
            <a:ext cx="6515100" cy="522288"/>
          </a:xfrm>
        </p:spPr>
        <p:txBody>
          <a:bodyPr/>
          <a:lstStyle/>
          <a:p>
            <a:pPr eaLnBrk="1" hangingPunct="1"/>
            <a:r>
              <a:rPr lang="en-GB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812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35693" y="1844824"/>
            <a:ext cx="87630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0" tIns="45711" rIns="91420" bIns="45711"/>
          <a:lstStyle>
            <a:lvl1pPr marL="341313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E</a:t>
            </a:r>
            <a:r>
              <a:rPr lang="en-US" altLang="en-US" sz="2200" dirty="0" smtClean="0">
                <a:solidFill>
                  <a:srgbClr val="000000"/>
                </a:solidFill>
                <a:latin typeface="Calibri" pitchFamily="34" charset="0"/>
              </a:rPr>
              <a:t>xpanding 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the Grid for a new category of applications in medicine, environmental control, and physics, running interactively, and extending the Grid infrastructure across eleven European countries. </a:t>
            </a:r>
            <a:endParaRPr lang="en-US" altLang="en-US" sz="2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dirty="0" smtClean="0">
                <a:solidFill>
                  <a:srgbClr val="000000"/>
                </a:solidFill>
                <a:latin typeface="Calibri" pitchFamily="34" charset="0"/>
              </a:rPr>
              <a:t>Efficient 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development of these kinds of applications on the Grid </a:t>
            </a:r>
            <a:r>
              <a:rPr lang="en-US" altLang="en-US" sz="2200" dirty="0" smtClean="0">
                <a:solidFill>
                  <a:srgbClr val="000000"/>
                </a:solidFill>
                <a:latin typeface="Calibri" pitchFamily="34" charset="0"/>
              </a:rPr>
              <a:t>required 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new tools for verification of source code, performance prediction, evaluation and on-line analysis. </a:t>
            </a:r>
            <a:endParaRPr lang="en-US" altLang="en-US" sz="2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dirty="0" smtClean="0">
                <a:solidFill>
                  <a:srgbClr val="000000"/>
                </a:solidFill>
                <a:latin typeface="Calibri" pitchFamily="34" charset="0"/>
              </a:rPr>
              <a:t>The 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Grid </a:t>
            </a:r>
            <a:r>
              <a:rPr lang="en-US" altLang="en-US" sz="2200" dirty="0" smtClean="0">
                <a:solidFill>
                  <a:srgbClr val="000000"/>
                </a:solidFill>
                <a:latin typeface="Calibri" pitchFamily="34" charset="0"/>
              </a:rPr>
              <a:t>was 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equipped with new components for monitoring of application performance, efficient distributed data access, specific resource management, as well as portals and mobile </a:t>
            </a:r>
            <a:r>
              <a:rPr lang="en-US" altLang="en-US" sz="2200" dirty="0" err="1">
                <a:solidFill>
                  <a:srgbClr val="000000"/>
                </a:solidFill>
                <a:latin typeface="Calibri" pitchFamily="34" charset="0"/>
              </a:rPr>
              <a:t>personalised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 user interfaces. </a:t>
            </a:r>
            <a:endParaRPr lang="en-US" altLang="en-US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33413" y="5278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pl-PL" altLang="en-US" sz="1800">
              <a:latin typeface="Calibri" pitchFamily="34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35693" y="5103616"/>
            <a:ext cx="8763000" cy="114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2" tIns="46790" rIns="89982" bIns="4679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5FP </a:t>
            </a: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EU Project – 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CrossGrid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2002-2005 </a:t>
            </a:r>
          </a:p>
          <a:p>
            <a:pPr algn="ctr"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en-US" altLang="en-U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itchFamily="34" charset="0"/>
                <a:hlinkClick r:id="rId3"/>
              </a:rPr>
              <a:t>http://</a:t>
            </a:r>
            <a:r>
              <a:rPr lang="en-US" altLang="en-US" sz="2000" dirty="0" smtClean="0">
                <a:solidFill>
                  <a:srgbClr val="000000"/>
                </a:solidFill>
                <a:cs typeface="Arial" pitchFamily="34" charset="0"/>
                <a:hlinkClick r:id="rId3"/>
              </a:rPr>
              <a:t>cordis.europa.eu/pub/ist/docs/grids/crossgrid_achievement.pdf</a:t>
            </a:r>
            <a:r>
              <a:rPr lang="en-US" altLang="en-US" sz="2000" dirty="0" smtClean="0">
                <a:solidFill>
                  <a:srgbClr val="000000"/>
                </a:solidFill>
                <a:cs typeface="Arial" pitchFamily="34" charset="0"/>
              </a:rPr>
              <a:t>   </a:t>
            </a:r>
            <a:endParaRPr lang="en-US" altLang="en-US" sz="20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en-US" sz="5800" dirty="0" smtClean="0">
                <a:solidFill>
                  <a:schemeClr val="tx1"/>
                </a:solidFill>
                <a:effectLst/>
              </a:rPr>
              <a:t>Grid Environment </a:t>
            </a:r>
            <a:r>
              <a:rPr lang="en-US" sz="5800" dirty="0">
                <a:solidFill>
                  <a:schemeClr val="tx1"/>
                </a:solidFill>
                <a:effectLst/>
              </a:rPr>
              <a:t>for </a:t>
            </a:r>
            <a:r>
              <a:rPr lang="en-US" sz="5800" dirty="0" smtClean="0">
                <a:solidFill>
                  <a:schemeClr val="tx1"/>
                </a:solidFill>
                <a:effectLst/>
              </a:rPr>
              <a:t>Interactive </a:t>
            </a:r>
          </a:p>
          <a:p>
            <a:pPr eaLnBrk="0" hangingPunct="0"/>
            <a:r>
              <a:rPr lang="en-US" sz="5800" dirty="0" smtClean="0">
                <a:solidFill>
                  <a:schemeClr val="tx1"/>
                </a:solidFill>
                <a:effectLst/>
              </a:rPr>
              <a:t>Applications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0907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52400" y="1052737"/>
            <a:ext cx="8763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0" tIns="45711" rIns="91420" bIns="45711"/>
          <a:lstStyle>
            <a:lvl1pPr marL="341313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Design of a laboratory for virologists, epidemiologists and clinicians investigating the HIV virus and the possibilities of treating HIV-positive patients</a:t>
            </a:r>
          </a:p>
          <a:p>
            <a:pPr eaLnBrk="1" hangingPunct="1">
              <a:lnSpc>
                <a:spcPct val="80000"/>
              </a:lnSpc>
              <a:spcBef>
                <a:spcPts val="550"/>
              </a:spcBef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Based on notion of </a:t>
            </a:r>
            <a:r>
              <a:rPr lang="en-US" altLang="en-US" sz="2200" i="1" dirty="0">
                <a:solidFill>
                  <a:srgbClr val="000000"/>
                </a:solidFill>
                <a:latin typeface="Calibri" pitchFamily="34" charset="0"/>
              </a:rPr>
              <a:t>in-silico</a:t>
            </a:r>
            <a:r>
              <a:rPr lang="en-US" altLang="en-US" sz="2200" dirty="0">
                <a:solidFill>
                  <a:srgbClr val="000000"/>
                </a:solidFill>
                <a:latin typeface="Calibri" pitchFamily="34" charset="0"/>
              </a:rPr>
              <a:t> experiments built and refined by cooperating teams of programmers, scientists and </a:t>
            </a:r>
            <a:r>
              <a:rPr lang="en-US" altLang="en-US" sz="2200" dirty="0" smtClean="0">
                <a:solidFill>
                  <a:srgbClr val="000000"/>
                </a:solidFill>
                <a:latin typeface="Calibri" pitchFamily="34" charset="0"/>
              </a:rPr>
              <a:t>clinicians</a:t>
            </a:r>
            <a:endParaRPr lang="en-US" altLang="en-US" sz="22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33413" y="5278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Font typeface="Times New Roman" pitchFamily="18" charset="0"/>
              <a:buNone/>
            </a:pPr>
            <a:endParaRPr lang="pl-PL" altLang="en-US" sz="1800">
              <a:latin typeface="Calibri" pitchFamily="34" charset="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2400" y="5728113"/>
            <a:ext cx="8763000" cy="46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82" tIns="46790" rIns="89982" bIns="4679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6FP EU Project – 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ViroLab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2006-2009     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  <a:hlinkClick r:id="rId3"/>
              </a:rPr>
              <a:t>http</a:t>
            </a: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  <a:hlinkClick r:id="rId3"/>
              </a:rPr>
              <a:t>://www.virolab.org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  <a:hlinkClick r:id="rId3"/>
              </a:rPr>
              <a:t>/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  </a:t>
            </a:r>
            <a:endParaRPr lang="en-US" altLang="en-US" sz="24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586" y="2708920"/>
            <a:ext cx="38719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52400" y="2564905"/>
            <a:ext cx="464820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0" tIns="45711" rIns="91420" bIns="45711"/>
          <a:lstStyle>
            <a:lvl1pPr marL="342900" indent="-3429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marL="741363" indent="-28416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4000"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Employed full concept-prototype-refinement-production circle for virology tools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Set of dedicated yet interoperable tools bind together programmers and scientists for a single task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Font typeface="Arial" pitchFamily="34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Support for system-level science with concept of result reuse between different experiments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899592" y="0"/>
            <a:ext cx="778641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1148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en-US" dirty="0" err="1">
                <a:solidFill>
                  <a:schemeClr val="tx1"/>
                </a:solidFill>
                <a:effectLst/>
              </a:rPr>
              <a:t>ViroLab</a:t>
            </a:r>
            <a:r>
              <a:rPr lang="en-US" dirty="0">
                <a:solidFill>
                  <a:schemeClr val="tx1"/>
                </a:solidFill>
                <a:effectLst/>
              </a:rPr>
              <a:t> Virtual Laboratory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7247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VPH-Share EU 7FP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Project 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 algn="just" eaLnBrk="0" fontAlgn="base" hangingPunct="0">
              <a:spcAft>
                <a:spcPct val="0"/>
              </a:spcAft>
            </a:pPr>
            <a:r>
              <a:rPr lang="en-US" sz="3400" dirty="0"/>
              <a:t>VPH-Share  </a:t>
            </a:r>
            <a:r>
              <a:rPr lang="en-US" sz="3400" dirty="0"/>
              <a:t>project has developed  </a:t>
            </a:r>
            <a:r>
              <a:rPr lang="en-US" sz="3400" dirty="0"/>
              <a:t>the </a:t>
            </a:r>
            <a:r>
              <a:rPr lang="en-US" sz="3400" dirty="0" err="1"/>
              <a:t>organisational</a:t>
            </a:r>
            <a:r>
              <a:rPr lang="en-US" sz="3400" dirty="0"/>
              <a:t> fabric (the </a:t>
            </a:r>
            <a:r>
              <a:rPr lang="en-US" sz="3400" dirty="0" err="1"/>
              <a:t>infostructure</a:t>
            </a:r>
            <a:r>
              <a:rPr lang="en-US" sz="3400" dirty="0"/>
              <a:t>) and </a:t>
            </a:r>
            <a:r>
              <a:rPr lang="en-US" sz="3400" dirty="0"/>
              <a:t>integrated the </a:t>
            </a:r>
            <a:r>
              <a:rPr lang="en-US" sz="3400" dirty="0" err="1"/>
              <a:t>optimised</a:t>
            </a:r>
            <a:r>
              <a:rPr lang="en-US" sz="3400" dirty="0"/>
              <a:t> services </a:t>
            </a:r>
            <a:r>
              <a:rPr lang="en-US" sz="3400" dirty="0"/>
              <a:t>to expose </a:t>
            </a:r>
            <a:r>
              <a:rPr lang="en-US" sz="3400" dirty="0"/>
              <a:t>and share data and </a:t>
            </a:r>
            <a:r>
              <a:rPr lang="en-US" sz="3400" dirty="0"/>
              <a:t>knowledge, jointly </a:t>
            </a:r>
            <a:r>
              <a:rPr lang="en-US" sz="3400" dirty="0"/>
              <a:t>develop multiscale models for the composition of new VPH </a:t>
            </a:r>
            <a:r>
              <a:rPr lang="en-US" sz="3400" dirty="0"/>
              <a:t>workflows, facilitate </a:t>
            </a:r>
            <a:r>
              <a:rPr lang="en-US" sz="3400" dirty="0"/>
              <a:t>collaborations within the VPH </a:t>
            </a:r>
            <a:r>
              <a:rPr lang="en-US" sz="3400" dirty="0" smtClean="0"/>
              <a:t>community</a:t>
            </a:r>
          </a:p>
          <a:p>
            <a:pPr marL="0" indent="0" algn="just" eaLnBrk="0" fontAlgn="base" hangingPunct="0">
              <a:spcAft>
                <a:spcPct val="0"/>
              </a:spcAft>
              <a:buNone/>
            </a:pPr>
            <a:endParaRPr lang="en-US" sz="3400" dirty="0" smtClean="0"/>
          </a:p>
          <a:p>
            <a:pPr marL="285750" indent="-285750" algn="just" eaLnBrk="0" fontAlgn="base" hangingPunct="0">
              <a:spcAft>
                <a:spcPct val="0"/>
              </a:spcAft>
            </a:pPr>
            <a:r>
              <a:rPr lang="en-US" sz="3400" dirty="0" smtClean="0"/>
              <a:t>VPH-Share </a:t>
            </a:r>
            <a:r>
              <a:rPr lang="en-US" sz="3400" dirty="0"/>
              <a:t>provides </a:t>
            </a:r>
            <a:r>
              <a:rPr lang="en-US" sz="3400" dirty="0"/>
              <a:t>the essential services, as well as the computational infrastructure, </a:t>
            </a:r>
            <a:r>
              <a:rPr lang="en-US" sz="3400" dirty="0"/>
              <a:t>for the </a:t>
            </a:r>
            <a:r>
              <a:rPr lang="en-US" sz="3400" dirty="0"/>
              <a:t>sharing of clinical and research data and tools, </a:t>
            </a:r>
            <a:r>
              <a:rPr lang="en-US" sz="3400" dirty="0"/>
              <a:t>facilitating </a:t>
            </a:r>
            <a:r>
              <a:rPr lang="en-US" sz="3400" dirty="0"/>
              <a:t>the construction and operation of new VPH workflows, </a:t>
            </a:r>
            <a:r>
              <a:rPr lang="en-US" sz="3400" dirty="0"/>
              <a:t>and </a:t>
            </a:r>
            <a:r>
              <a:rPr lang="en-US" sz="3400" dirty="0"/>
              <a:t>collaborations between the members of the VPH community. </a:t>
            </a:r>
            <a:endParaRPr lang="en-US" sz="3400" dirty="0"/>
          </a:p>
          <a:p>
            <a:pPr marL="285750" lvl="1" algn="just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400" dirty="0"/>
          </a:p>
          <a:p>
            <a:pPr algn="just"/>
            <a:r>
              <a:rPr lang="pt-BR" sz="3400" dirty="0" smtClean="0">
                <a:hlinkClick r:id="rId2"/>
              </a:rPr>
              <a:t>http</a:t>
            </a:r>
            <a:r>
              <a:rPr lang="pt-BR" sz="3400" dirty="0">
                <a:hlinkClick r:id="rId2"/>
              </a:rPr>
              <a:t>://</a:t>
            </a:r>
            <a:r>
              <a:rPr lang="pt-BR" sz="3400" dirty="0" smtClean="0">
                <a:hlinkClick r:id="rId2"/>
              </a:rPr>
              <a:t>www.vph-share.eu</a:t>
            </a:r>
            <a:r>
              <a:rPr lang="pt-BR" sz="3400" dirty="0" smtClean="0"/>
              <a:t>  ;     </a:t>
            </a:r>
            <a:r>
              <a:rPr lang="pt-BR" sz="3400" dirty="0" smtClean="0">
                <a:hlinkClick r:id="rId3"/>
              </a:rPr>
              <a:t>http</a:t>
            </a:r>
            <a:r>
              <a:rPr lang="pt-BR" sz="3400" dirty="0">
                <a:hlinkClick r:id="rId3"/>
              </a:rPr>
              <a:t>://dice.cyfronet.pl</a:t>
            </a:r>
            <a:r>
              <a:rPr lang="pt-BR" sz="3400" dirty="0"/>
              <a:t>  </a:t>
            </a:r>
            <a:endParaRPr lang="en-US" sz="3400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571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 descr="VPH_Summary_Slid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096145"/>
            <a:ext cx="7694241" cy="534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305800" y="3548063"/>
            <a:ext cx="838200" cy="1182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defTabSz="82867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8677" name="Tytuł 1"/>
          <p:cNvSpPr>
            <a:spLocks noGrp="1"/>
          </p:cNvSpPr>
          <p:nvPr>
            <p:ph type="title"/>
          </p:nvPr>
        </p:nvSpPr>
        <p:spPr>
          <a:xfrm>
            <a:off x="724807" y="-5704"/>
            <a:ext cx="7557242" cy="914424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dirty="0" err="1">
                <a:solidFill>
                  <a:schemeClr val="tx1"/>
                </a:solidFill>
                <a:effectLst/>
              </a:rPr>
              <a:t>Infostructure</a:t>
            </a:r>
            <a:r>
              <a:rPr lang="en-US" altLang="en-US" dirty="0">
                <a:solidFill>
                  <a:schemeClr val="tx1"/>
                </a:solidFill>
                <a:effectLst/>
              </a:rPr>
              <a:t> for </a:t>
            </a:r>
            <a:r>
              <a:rPr lang="en-US" altLang="en-US" dirty="0">
                <a:solidFill>
                  <a:schemeClr val="tx1"/>
                </a:solidFill>
                <a:effectLst/>
              </a:rPr>
              <a:t>VPH </a:t>
            </a:r>
            <a:endParaRPr lang="pl-PL" alt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2000" y="0"/>
            <a:ext cx="6984000" cy="1036800"/>
          </a:xfrm>
        </p:spPr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/>
              </a:rPr>
              <a:t>VPH-Share federated cloud</a:t>
            </a:r>
          </a:p>
        </p:txBody>
      </p:sp>
      <p:pic>
        <p:nvPicPr>
          <p:cNvPr id="5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851576" cy="51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4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83671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EurValve</a:t>
            </a:r>
            <a:r>
              <a:rPr lang="en-US" dirty="0" smtClean="0"/>
              <a:t> EU H2020 Project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43000"/>
            <a:ext cx="8507288" cy="5238328"/>
          </a:xfrm>
        </p:spPr>
        <p:txBody>
          <a:bodyPr>
            <a:noAutofit/>
          </a:bodyPr>
          <a:lstStyle/>
          <a:p>
            <a:pPr marL="285750" indent="-285750" algn="just"/>
            <a:r>
              <a:rPr lang="en-US" sz="2400" dirty="0" err="1"/>
              <a:t>Valvular</a:t>
            </a:r>
            <a:r>
              <a:rPr lang="en-US" sz="2400" dirty="0"/>
              <a:t> </a:t>
            </a:r>
            <a:r>
              <a:rPr lang="en-US" sz="2400" dirty="0" smtClean="0"/>
              <a:t>heart </a:t>
            </a:r>
            <a:r>
              <a:rPr lang="en-US" sz="2400" dirty="0"/>
              <a:t>d</a:t>
            </a:r>
            <a:r>
              <a:rPr lang="en-US" sz="2400" dirty="0" smtClean="0"/>
              <a:t>isease </a:t>
            </a:r>
            <a:r>
              <a:rPr lang="en-US" sz="2400" dirty="0"/>
              <a:t>currently affects 2.5% of the </a:t>
            </a:r>
            <a:r>
              <a:rPr lang="en-US" sz="2400" dirty="0" smtClean="0"/>
              <a:t>population; it </a:t>
            </a:r>
            <a:r>
              <a:rPr lang="en-US" sz="2400" dirty="0"/>
              <a:t>is overwhelmingly a disease of the </a:t>
            </a:r>
            <a:r>
              <a:rPr lang="en-US" sz="2400" dirty="0" smtClean="0"/>
              <a:t>elderly. </a:t>
            </a:r>
          </a:p>
          <a:p>
            <a:pPr marL="285750" indent="-285750" algn="just"/>
            <a:r>
              <a:rPr lang="en-US" sz="2400" dirty="0" err="1" smtClean="0"/>
              <a:t>EurValve</a:t>
            </a:r>
            <a:r>
              <a:rPr lang="en-US" sz="2400" dirty="0" smtClean="0"/>
              <a:t> </a:t>
            </a:r>
            <a:r>
              <a:rPr lang="en-US" sz="2400" dirty="0"/>
              <a:t>will implement, test and validate a modelling based decision support system (DSS) for aortic and mitral valve diseases that allows simulating, comparing and understanding the effects </a:t>
            </a:r>
            <a:r>
              <a:rPr lang="en-US" sz="2400" dirty="0" smtClean="0"/>
              <a:t>and </a:t>
            </a:r>
            <a:r>
              <a:rPr lang="en-US" sz="2400" dirty="0"/>
              <a:t>risks of different treatment strategies. </a:t>
            </a:r>
            <a:endParaRPr lang="en-US" sz="2400" dirty="0"/>
          </a:p>
          <a:p>
            <a:pPr marL="285750" indent="-285750" algn="just"/>
            <a:r>
              <a:rPr lang="en-US" sz="2400" dirty="0" smtClean="0"/>
              <a:t>The </a:t>
            </a:r>
            <a:r>
              <a:rPr lang="en-US" sz="2400" dirty="0"/>
              <a:t>DSS will improve knowledge of disease mechanisms by applying a holistic assessment of cardiovascular function that includes </a:t>
            </a:r>
            <a:r>
              <a:rPr lang="en-US" sz="2400" dirty="0" err="1"/>
              <a:t>haemodynamic</a:t>
            </a:r>
            <a:r>
              <a:rPr lang="en-US" sz="2400" dirty="0"/>
              <a:t> data at all cardiovascular compartments (ventricle, valve, vessels) and multiscale components that couple organ with cell function</a:t>
            </a:r>
            <a:r>
              <a:rPr lang="en-US" sz="2400" dirty="0" smtClean="0"/>
              <a:t>.</a:t>
            </a:r>
          </a:p>
          <a:p>
            <a:pPr marL="285750" indent="-285750"/>
            <a:r>
              <a:rPr lang="pt-BR" sz="2400" dirty="0" smtClean="0">
                <a:hlinkClick r:id="rId2"/>
              </a:rPr>
              <a:t>http</a:t>
            </a:r>
            <a:r>
              <a:rPr lang="pt-BR" sz="2400" dirty="0">
                <a:hlinkClick r:id="rId2"/>
              </a:rPr>
              <a:t>://</a:t>
            </a:r>
            <a:r>
              <a:rPr lang="pt-BR" sz="2400" dirty="0" smtClean="0">
                <a:hlinkClick r:id="rId2"/>
              </a:rPr>
              <a:t>www.eurvalve.eu</a:t>
            </a:r>
            <a:r>
              <a:rPr lang="pt-BR" sz="2400" dirty="0" smtClean="0"/>
              <a:t> ;  </a:t>
            </a:r>
            <a:r>
              <a:rPr lang="pt-BR" sz="2400" dirty="0" smtClean="0">
                <a:hlinkClick r:id="rId3"/>
              </a:rPr>
              <a:t>http</a:t>
            </a:r>
            <a:r>
              <a:rPr lang="pt-BR" sz="2400" dirty="0">
                <a:hlinkClick r:id="rId3"/>
              </a:rPr>
              <a:t>://</a:t>
            </a:r>
            <a:r>
              <a:rPr lang="pt-BR" sz="2400" dirty="0" smtClean="0">
                <a:hlinkClick r:id="rId3"/>
              </a:rPr>
              <a:t>dice.cyfronet.pl</a:t>
            </a:r>
            <a:r>
              <a:rPr lang="pt-BR" sz="2400" dirty="0" smtClean="0"/>
              <a:t>  </a:t>
            </a:r>
            <a:endParaRPr lang="en-US" sz="2400" dirty="0"/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None/>
            </a:pPr>
            <a:endParaRPr lang="pl-PL" sz="20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0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/>
          <p:cNvSpPr/>
          <p:nvPr/>
        </p:nvSpPr>
        <p:spPr>
          <a:xfrm>
            <a:off x="679344" y="1268760"/>
            <a:ext cx="5562600" cy="4010027"/>
          </a:xfrm>
          <a:prstGeom prst="roundRect">
            <a:avLst>
              <a:gd name="adj" fmla="val 89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1F497D"/>
                </a:solidFill>
              </a:rPr>
              <a:t>Research Computing Infrastructure</a:t>
            </a:r>
          </a:p>
          <a:p>
            <a:pPr algn="ctr"/>
            <a:r>
              <a:rPr lang="en-US" b="1" i="1" dirty="0">
                <a:solidFill>
                  <a:srgbClr val="1F497D"/>
                </a:solidFill>
              </a:rPr>
              <a:t>Development of models for DSS </a:t>
            </a:r>
          </a:p>
        </p:txBody>
      </p:sp>
      <p:sp>
        <p:nvSpPr>
          <p:cNvPr id="5" name="Rectangle 5"/>
          <p:cNvSpPr/>
          <p:nvPr/>
        </p:nvSpPr>
        <p:spPr>
          <a:xfrm>
            <a:off x="1288944" y="4533786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HPC Cluster</a:t>
            </a:r>
          </a:p>
        </p:txBody>
      </p:sp>
      <p:sp>
        <p:nvSpPr>
          <p:cNvPr id="6" name="Rectangle 6"/>
          <p:cNvSpPr/>
          <p:nvPr/>
        </p:nvSpPr>
        <p:spPr>
          <a:xfrm>
            <a:off x="2431945" y="4539573"/>
            <a:ext cx="96841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Cloud</a:t>
            </a:r>
          </a:p>
        </p:txBody>
      </p:sp>
      <p:sp>
        <p:nvSpPr>
          <p:cNvPr id="7" name="Rectangle 14"/>
          <p:cNvSpPr/>
          <p:nvPr/>
        </p:nvSpPr>
        <p:spPr>
          <a:xfrm rot="5400000">
            <a:off x="3079644" y="4392962"/>
            <a:ext cx="762000" cy="259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Infrastructure Operations</a:t>
            </a:r>
          </a:p>
        </p:txBody>
      </p:sp>
      <p:sp>
        <p:nvSpPr>
          <p:cNvPr id="8" name="Rectangle 15"/>
          <p:cNvSpPr/>
          <p:nvPr/>
        </p:nvSpPr>
        <p:spPr>
          <a:xfrm>
            <a:off x="3651144" y="2244617"/>
            <a:ext cx="2286000" cy="2163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rgbClr val="1F497D"/>
                </a:solidFill>
              </a:rPr>
              <a:t>Data Collection and Publication Suite</a:t>
            </a:r>
          </a:p>
        </p:txBody>
      </p:sp>
      <p:sp>
        <p:nvSpPr>
          <p:cNvPr id="9" name="Flowchart: Magnetic Disk 16"/>
          <p:cNvSpPr/>
          <p:nvPr/>
        </p:nvSpPr>
        <p:spPr>
          <a:xfrm>
            <a:off x="3803543" y="4480735"/>
            <a:ext cx="948883" cy="72185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Data Source 1</a:t>
            </a:r>
          </a:p>
        </p:txBody>
      </p:sp>
      <p:sp>
        <p:nvSpPr>
          <p:cNvPr id="10" name="Rounded Rectangle 32"/>
          <p:cNvSpPr/>
          <p:nvPr/>
        </p:nvSpPr>
        <p:spPr>
          <a:xfrm>
            <a:off x="6959374" y="1268762"/>
            <a:ext cx="2077122" cy="40100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1F497D"/>
                </a:solidFill>
              </a:rPr>
              <a:t>Clinical Computing Environment</a:t>
            </a:r>
          </a:p>
        </p:txBody>
      </p:sp>
      <p:sp>
        <p:nvSpPr>
          <p:cNvPr id="11" name="Rectangle 4"/>
          <p:cNvSpPr/>
          <p:nvPr/>
        </p:nvSpPr>
        <p:spPr>
          <a:xfrm>
            <a:off x="7131496" y="4773962"/>
            <a:ext cx="1371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Workstation</a:t>
            </a:r>
          </a:p>
        </p:txBody>
      </p:sp>
      <p:sp>
        <p:nvSpPr>
          <p:cNvPr id="12" name="Rectangle 7"/>
          <p:cNvSpPr/>
          <p:nvPr/>
        </p:nvSpPr>
        <p:spPr>
          <a:xfrm>
            <a:off x="1222271" y="2244617"/>
            <a:ext cx="2285999" cy="2163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rgbClr val="1F497D"/>
                </a:solidFill>
              </a:rPr>
              <a:t>Model Execution Environment</a:t>
            </a:r>
          </a:p>
        </p:txBody>
      </p:sp>
      <p:sp>
        <p:nvSpPr>
          <p:cNvPr id="13" name="Rectangle 37"/>
          <p:cNvSpPr/>
          <p:nvPr/>
        </p:nvSpPr>
        <p:spPr>
          <a:xfrm>
            <a:off x="7131496" y="2411762"/>
            <a:ext cx="1464607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rgbClr val="1F497D"/>
                </a:solidFill>
              </a:rPr>
              <a:t>DSS Execution Environment</a:t>
            </a:r>
          </a:p>
        </p:txBody>
      </p:sp>
      <p:sp>
        <p:nvSpPr>
          <p:cNvPr id="14" name="Flowchart: Magnetic Disk 40"/>
          <p:cNvSpPr/>
          <p:nvPr/>
        </p:nvSpPr>
        <p:spPr>
          <a:xfrm>
            <a:off x="4850885" y="4469162"/>
            <a:ext cx="933859" cy="73342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Data Source 2</a:t>
            </a:r>
          </a:p>
        </p:txBody>
      </p:sp>
      <p:sp>
        <p:nvSpPr>
          <p:cNvPr id="15" name="Rectangle 28"/>
          <p:cNvSpPr/>
          <p:nvPr/>
        </p:nvSpPr>
        <p:spPr>
          <a:xfrm flipH="1">
            <a:off x="69744" y="2175277"/>
            <a:ext cx="914401" cy="1261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Real-time </a:t>
            </a:r>
            <a:r>
              <a:rPr lang="en-US" sz="1600" dirty="0" err="1">
                <a:solidFill>
                  <a:prstClr val="white"/>
                </a:solidFill>
              </a:rPr>
              <a:t>Multiscale</a:t>
            </a:r>
            <a:r>
              <a:rPr lang="en-US" sz="1600" dirty="0">
                <a:solidFill>
                  <a:prstClr val="white"/>
                </a:solidFill>
              </a:rPr>
              <a:t> Visualization</a:t>
            </a:r>
          </a:p>
        </p:txBody>
      </p:sp>
      <p:sp>
        <p:nvSpPr>
          <p:cNvPr id="16" name="Rectangle 3"/>
          <p:cNvSpPr/>
          <p:nvPr/>
        </p:nvSpPr>
        <p:spPr>
          <a:xfrm>
            <a:off x="69744" y="3564287"/>
            <a:ext cx="914401" cy="1209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Security System</a:t>
            </a:r>
          </a:p>
        </p:txBody>
      </p:sp>
      <p:sp>
        <p:nvSpPr>
          <p:cNvPr id="17" name="Up-Down Arrow 25"/>
          <p:cNvSpPr/>
          <p:nvPr/>
        </p:nvSpPr>
        <p:spPr>
          <a:xfrm>
            <a:off x="1743009" y="3935760"/>
            <a:ext cx="8247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8" name="Up-Down Arrow 31"/>
          <p:cNvSpPr/>
          <p:nvPr/>
        </p:nvSpPr>
        <p:spPr>
          <a:xfrm rot="16200000">
            <a:off x="2288028" y="3688627"/>
            <a:ext cx="111264" cy="29086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9" name="Up-Down Arrow 19"/>
          <p:cNvSpPr/>
          <p:nvPr/>
        </p:nvSpPr>
        <p:spPr>
          <a:xfrm>
            <a:off x="3991029" y="3935760"/>
            <a:ext cx="8247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1" name="Flowchart: Document 23"/>
          <p:cNvSpPr/>
          <p:nvPr/>
        </p:nvSpPr>
        <p:spPr>
          <a:xfrm>
            <a:off x="4565541" y="3453482"/>
            <a:ext cx="942133" cy="55847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Population data</a:t>
            </a:r>
          </a:p>
        </p:txBody>
      </p:sp>
      <p:sp>
        <p:nvSpPr>
          <p:cNvPr id="22" name="Flowchart: Document 24"/>
          <p:cNvSpPr/>
          <p:nvPr/>
        </p:nvSpPr>
        <p:spPr>
          <a:xfrm>
            <a:off x="5036607" y="2865037"/>
            <a:ext cx="775868" cy="55847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Patient Data</a:t>
            </a:r>
          </a:p>
        </p:txBody>
      </p:sp>
      <p:sp>
        <p:nvSpPr>
          <p:cNvPr id="23" name="Up-Down Arrow 26"/>
          <p:cNvSpPr/>
          <p:nvPr/>
        </p:nvSpPr>
        <p:spPr>
          <a:xfrm>
            <a:off x="5507675" y="3605399"/>
            <a:ext cx="82470" cy="609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4" name="Up-Down Arrow 27"/>
          <p:cNvSpPr/>
          <p:nvPr/>
        </p:nvSpPr>
        <p:spPr>
          <a:xfrm>
            <a:off x="4771959" y="3998576"/>
            <a:ext cx="82470" cy="2168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5" name="Right Arrow 33"/>
          <p:cNvSpPr/>
          <p:nvPr/>
        </p:nvSpPr>
        <p:spPr>
          <a:xfrm flipH="1">
            <a:off x="3422544" y="3564285"/>
            <a:ext cx="250786" cy="122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6" name="Right Arrow 34"/>
          <p:cNvSpPr/>
          <p:nvPr/>
        </p:nvSpPr>
        <p:spPr>
          <a:xfrm flipH="1">
            <a:off x="3294141" y="3144276"/>
            <a:ext cx="1881001" cy="1085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7" name="Flowchart: Document 22"/>
          <p:cNvSpPr/>
          <p:nvPr/>
        </p:nvSpPr>
        <p:spPr>
          <a:xfrm>
            <a:off x="3727344" y="3326160"/>
            <a:ext cx="781050" cy="55847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Images</a:t>
            </a:r>
          </a:p>
        </p:txBody>
      </p:sp>
      <p:sp>
        <p:nvSpPr>
          <p:cNvPr id="28" name="Oval 13"/>
          <p:cNvSpPr/>
          <p:nvPr/>
        </p:nvSpPr>
        <p:spPr>
          <a:xfrm>
            <a:off x="2489094" y="3148163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3-D Model</a:t>
            </a:r>
          </a:p>
        </p:txBody>
      </p:sp>
      <p:sp>
        <p:nvSpPr>
          <p:cNvPr id="29" name="Up-Down Arrow 20"/>
          <p:cNvSpPr/>
          <p:nvPr/>
        </p:nvSpPr>
        <p:spPr>
          <a:xfrm>
            <a:off x="2866959" y="4010030"/>
            <a:ext cx="82470" cy="2168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0" name="Curved Up Arrow 47"/>
          <p:cNvSpPr/>
          <p:nvPr/>
        </p:nvSpPr>
        <p:spPr>
          <a:xfrm>
            <a:off x="6064696" y="5307362"/>
            <a:ext cx="1279090" cy="429610"/>
          </a:xfrm>
          <a:prstGeom prst="curvedUpArrow">
            <a:avLst>
              <a:gd name="adj1" fmla="val 34765"/>
              <a:gd name="adj2" fmla="val 78950"/>
              <a:gd name="adj3" fmla="val 4015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ectangle 48"/>
          <p:cNvSpPr/>
          <p:nvPr/>
        </p:nvSpPr>
        <p:spPr>
          <a:xfrm>
            <a:off x="4932040" y="5736972"/>
            <a:ext cx="390276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1F497D"/>
                </a:solidFill>
                <a:latin typeface="Calibri"/>
              </a:rPr>
              <a:t>Provide </a:t>
            </a:r>
            <a:r>
              <a:rPr lang="en-US" b="1" dirty="0" smtClean="0">
                <a:solidFill>
                  <a:srgbClr val="1F497D"/>
                </a:solidFill>
                <a:latin typeface="Calibri"/>
              </a:rPr>
              <a:t>elaborated  </a:t>
            </a:r>
            <a:r>
              <a:rPr lang="en-US" b="1" dirty="0">
                <a:solidFill>
                  <a:srgbClr val="1F497D"/>
                </a:solidFill>
                <a:latin typeface="Calibri"/>
              </a:rPr>
              <a:t>models </a:t>
            </a:r>
            <a:r>
              <a:rPr lang="en-US" b="1" dirty="0" smtClean="0">
                <a:solidFill>
                  <a:srgbClr val="1F497D"/>
                </a:solidFill>
                <a:latin typeface="Calibri"/>
              </a:rPr>
              <a:t>and data for </a:t>
            </a:r>
            <a:r>
              <a:rPr lang="en-US" b="1" dirty="0">
                <a:solidFill>
                  <a:srgbClr val="1F497D"/>
                </a:solidFill>
                <a:latin typeface="Calibri"/>
              </a:rPr>
              <a:t>DSS</a:t>
            </a:r>
          </a:p>
        </p:txBody>
      </p:sp>
      <p:sp>
        <p:nvSpPr>
          <p:cNvPr id="32" name="Up-Down Arrow 39"/>
          <p:cNvSpPr/>
          <p:nvPr/>
        </p:nvSpPr>
        <p:spPr>
          <a:xfrm>
            <a:off x="7436296" y="4077239"/>
            <a:ext cx="82470" cy="4417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3" name="Oval 41"/>
          <p:cNvSpPr/>
          <p:nvPr/>
        </p:nvSpPr>
        <p:spPr>
          <a:xfrm>
            <a:off x="7741096" y="3554762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Model B</a:t>
            </a:r>
          </a:p>
        </p:txBody>
      </p:sp>
      <p:sp>
        <p:nvSpPr>
          <p:cNvPr id="34" name="Oval 38"/>
          <p:cNvSpPr/>
          <p:nvPr/>
        </p:nvSpPr>
        <p:spPr>
          <a:xfrm>
            <a:off x="7207696" y="3173762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Model A</a:t>
            </a:r>
          </a:p>
        </p:txBody>
      </p:sp>
      <p:sp>
        <p:nvSpPr>
          <p:cNvPr id="35" name="Up-Down Arrow 43"/>
          <p:cNvSpPr/>
          <p:nvPr/>
        </p:nvSpPr>
        <p:spPr>
          <a:xfrm>
            <a:off x="8118961" y="4407706"/>
            <a:ext cx="82470" cy="18147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6" name="Up-Down Arrow 44"/>
          <p:cNvSpPr/>
          <p:nvPr/>
        </p:nvSpPr>
        <p:spPr>
          <a:xfrm rot="16200000">
            <a:off x="7623524" y="4042137"/>
            <a:ext cx="82470" cy="15267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7" name="Oval 12"/>
          <p:cNvSpPr/>
          <p:nvPr/>
        </p:nvSpPr>
        <p:spPr>
          <a:xfrm>
            <a:off x="1974744" y="2872849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0-D Model</a:t>
            </a:r>
          </a:p>
        </p:txBody>
      </p:sp>
      <p:sp>
        <p:nvSpPr>
          <p:cNvPr id="38" name="Oval 42"/>
          <p:cNvSpPr/>
          <p:nvPr/>
        </p:nvSpPr>
        <p:spPr>
          <a:xfrm>
            <a:off x="1281755" y="2875892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ROM</a:t>
            </a:r>
          </a:p>
        </p:txBody>
      </p:sp>
      <p:sp>
        <p:nvSpPr>
          <p:cNvPr id="39" name="Oval 45"/>
          <p:cNvSpPr/>
          <p:nvPr/>
        </p:nvSpPr>
        <p:spPr>
          <a:xfrm>
            <a:off x="1334415" y="3135662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ROM</a:t>
            </a:r>
          </a:p>
        </p:txBody>
      </p:sp>
      <p:sp>
        <p:nvSpPr>
          <p:cNvPr id="40" name="Tytuł 1"/>
          <p:cNvSpPr txBox="1">
            <a:spLocks/>
          </p:cNvSpPr>
          <p:nvPr/>
        </p:nvSpPr>
        <p:spPr bwMode="auto">
          <a:xfrm>
            <a:off x="1115616" y="0"/>
            <a:ext cx="7003345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From Research Environment to DSS</a:t>
            </a:r>
          </a:p>
        </p:txBody>
      </p:sp>
    </p:spTree>
    <p:extLst>
      <p:ext uri="{BB962C8B-B14F-4D97-AF65-F5344CB8AC3E}">
        <p14:creationId xmlns:p14="http://schemas.microsoft.com/office/powerpoint/2010/main" val="21355285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PH-Share Template Slide_2v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VPH-Share Template Slide_2v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VPH-Share Template Slide_2v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</Template>
  <TotalTime>4664</TotalTime>
  <Words>1394</Words>
  <Application>Microsoft Office PowerPoint</Application>
  <PresentationFormat>Pokaz na ekranie (4:3)</PresentationFormat>
  <Paragraphs>214</Paragraphs>
  <Slides>24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7</vt:i4>
      </vt:variant>
      <vt:variant>
        <vt:lpstr>Tytuły slajdów</vt:lpstr>
      </vt:variant>
      <vt:variant>
        <vt:i4>24</vt:i4>
      </vt:variant>
    </vt:vector>
  </HeadingPairs>
  <TitlesOfParts>
    <vt:vector size="31" baseType="lpstr">
      <vt:lpstr>VPH-Share Template Slide</vt:lpstr>
      <vt:lpstr>2_VPH-Share Template Slide</vt:lpstr>
      <vt:lpstr>VPH-Share Template Slide_2v0</vt:lpstr>
      <vt:lpstr>1_VPH-Share Template Slide_2v0</vt:lpstr>
      <vt:lpstr>2_VPH-Share Template Slide_2v0</vt:lpstr>
      <vt:lpstr>1_VPH-Share Template Slide</vt:lpstr>
      <vt:lpstr>3_VPH-Share Template Slide</vt:lpstr>
      <vt:lpstr>From the grid medical consortium, through virtual labs and bioinformatic environments,  to the center of excellence for personalized diagnostics and medical therapy</vt:lpstr>
      <vt:lpstr>Area of Research </vt:lpstr>
      <vt:lpstr>Prezentacja programu PowerPoint</vt:lpstr>
      <vt:lpstr>Prezentacja programu PowerPoint</vt:lpstr>
      <vt:lpstr>VPH-Share EU 7FP Project </vt:lpstr>
      <vt:lpstr>Infostructure for VPH </vt:lpstr>
      <vt:lpstr>VPH-Share federated cloud</vt:lpstr>
      <vt:lpstr>The EurValve EU H2020 Project</vt:lpstr>
      <vt:lpstr>Prezentacja programu PowerPoint</vt:lpstr>
      <vt:lpstr>Prezentacja programu PowerPoint</vt:lpstr>
      <vt:lpstr>Flow of medical data</vt:lpstr>
      <vt:lpstr>Model Execution Environment</vt:lpstr>
      <vt:lpstr>DICE Team skillset  </vt:lpstr>
      <vt:lpstr>Centre for New Methods in Computational Diagnostics  and Personalised Therapy</vt:lpstr>
      <vt:lpstr>Mission of CECM Project</vt:lpstr>
      <vt:lpstr>CECM Partners</vt:lpstr>
      <vt:lpstr>Regional Position</vt:lpstr>
      <vt:lpstr>Objectives of the New CoE</vt:lpstr>
      <vt:lpstr>CoE Value Chain</vt:lpstr>
      <vt:lpstr>CoE Methodology</vt:lpstr>
      <vt:lpstr>CECM Partnership</vt:lpstr>
      <vt:lpstr>Sources of Funding</vt:lpstr>
      <vt:lpstr>Call for Collaborators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4 :  VPH Semantics</dc:title>
  <dc:creator>Norman James Powell</dc:creator>
  <cp:lastModifiedBy>Marian</cp:lastModifiedBy>
  <cp:revision>752</cp:revision>
  <cp:lastPrinted>2016-02-18T12:27:48Z</cp:lastPrinted>
  <dcterms:created xsi:type="dcterms:W3CDTF">2011-04-13T15:31:15Z</dcterms:created>
  <dcterms:modified xsi:type="dcterms:W3CDTF">2017-11-27T04:51:34Z</dcterms:modified>
</cp:coreProperties>
</file>