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1386800" cy="30279975"/>
  <p:notesSz cx="6797675" cy="9926638"/>
  <p:defaultTextStyle>
    <a:defPPr>
      <a:defRPr lang="en-US"/>
    </a:defPPr>
    <a:lvl1pPr marL="0" algn="l" defTabSz="281818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1409090" algn="l" defTabSz="281818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2818181" algn="l" defTabSz="281818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4227271" algn="l" defTabSz="281818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5636362" algn="l" defTabSz="281818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7045452" algn="l" defTabSz="281818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8454542" algn="l" defTabSz="281818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9863633" algn="l" defTabSz="281818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1272723" algn="l" defTabSz="281818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9537">
          <p15:clr>
            <a:srgbClr val="A4A3A4"/>
          </p15:clr>
        </p15:guide>
        <p15:guide id="4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4660"/>
  </p:normalViewPr>
  <p:slideViewPr>
    <p:cSldViewPr>
      <p:cViewPr>
        <p:scale>
          <a:sx n="30" d="100"/>
          <a:sy n="30" d="100"/>
        </p:scale>
        <p:origin x="-2454" y="960"/>
      </p:cViewPr>
      <p:guideLst>
        <p:guide orient="horz" pos="3120"/>
        <p:guide orient="horz" pos="9537"/>
        <p:guide pos="2160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604010" y="9406424"/>
            <a:ext cx="18178780" cy="649056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208020" y="17158654"/>
            <a:ext cx="14970760" cy="77382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09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18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2272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636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045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454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863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272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AC2B-B2CA-4FFB-9798-239FAD410B0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F0E-7E51-4D22-BC54-E51BC587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6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AC2B-B2CA-4FFB-9798-239FAD410B0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F0E-7E51-4D22-BC54-E51BC587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0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15505430" y="1212607"/>
            <a:ext cx="4812030" cy="25836109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69340" y="1212607"/>
            <a:ext cx="14079643" cy="2583610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AC2B-B2CA-4FFB-9798-239FAD410B0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F0E-7E51-4D22-BC54-E51BC587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2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AC2B-B2CA-4FFB-9798-239FAD410B0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F0E-7E51-4D22-BC54-E51BC587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8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89411" y="19457690"/>
            <a:ext cx="18178780" cy="6013940"/>
          </a:xfrm>
        </p:spPr>
        <p:txBody>
          <a:bodyPr anchor="t"/>
          <a:lstStyle>
            <a:lvl1pPr algn="l">
              <a:defRPr sz="12300" b="1" cap="all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689411" y="12833949"/>
            <a:ext cx="18178780" cy="6623743"/>
          </a:xfrm>
        </p:spPr>
        <p:txBody>
          <a:bodyPr anchor="b"/>
          <a:lstStyle>
            <a:lvl1pPr marL="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1pPr>
            <a:lvl2pPr marL="140909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2pPr>
            <a:lvl3pPr marL="2818181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3pPr>
            <a:lvl4pPr marL="4227271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4pPr>
            <a:lvl5pPr marL="5636362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5pPr>
            <a:lvl6pPr marL="7045452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6pPr>
            <a:lvl7pPr marL="8454542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7pPr>
            <a:lvl8pPr marL="9863633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8pPr>
            <a:lvl9pPr marL="11272723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AC2B-B2CA-4FFB-9798-239FAD410B0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F0E-7E51-4D22-BC54-E51BC587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69340" y="7065330"/>
            <a:ext cx="9445837" cy="19983384"/>
          </a:xfrm>
        </p:spPr>
        <p:txBody>
          <a:bodyPr/>
          <a:lstStyle>
            <a:lvl1pPr>
              <a:defRPr sz="8600"/>
            </a:lvl1pPr>
            <a:lvl2pPr>
              <a:defRPr sz="74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0871623" y="7065330"/>
            <a:ext cx="9445837" cy="19983384"/>
          </a:xfrm>
        </p:spPr>
        <p:txBody>
          <a:bodyPr/>
          <a:lstStyle>
            <a:lvl1pPr>
              <a:defRPr sz="8600"/>
            </a:lvl1pPr>
            <a:lvl2pPr>
              <a:defRPr sz="74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AC2B-B2CA-4FFB-9798-239FAD410B0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F0E-7E51-4D22-BC54-E51BC587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069341" y="6777950"/>
            <a:ext cx="9449551" cy="2824728"/>
          </a:xfrm>
        </p:spPr>
        <p:txBody>
          <a:bodyPr anchor="b"/>
          <a:lstStyle>
            <a:lvl1pPr marL="0" indent="0">
              <a:buNone/>
              <a:defRPr sz="7400" b="1"/>
            </a:lvl1pPr>
            <a:lvl2pPr marL="1409090" indent="0">
              <a:buNone/>
              <a:defRPr sz="6200" b="1"/>
            </a:lvl2pPr>
            <a:lvl3pPr marL="2818181" indent="0">
              <a:buNone/>
              <a:defRPr sz="5500" b="1"/>
            </a:lvl3pPr>
            <a:lvl4pPr marL="4227271" indent="0">
              <a:buNone/>
              <a:defRPr sz="4900" b="1"/>
            </a:lvl4pPr>
            <a:lvl5pPr marL="5636362" indent="0">
              <a:buNone/>
              <a:defRPr sz="4900" b="1"/>
            </a:lvl5pPr>
            <a:lvl6pPr marL="7045452" indent="0">
              <a:buNone/>
              <a:defRPr sz="4900" b="1"/>
            </a:lvl6pPr>
            <a:lvl7pPr marL="8454542" indent="0">
              <a:buNone/>
              <a:defRPr sz="4900" b="1"/>
            </a:lvl7pPr>
            <a:lvl8pPr marL="9863633" indent="0">
              <a:buNone/>
              <a:defRPr sz="4900" b="1"/>
            </a:lvl8pPr>
            <a:lvl9pPr marL="11272723" indent="0">
              <a:buNone/>
              <a:defRPr sz="49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069341" y="9602677"/>
            <a:ext cx="9449551" cy="17446034"/>
          </a:xfrm>
        </p:spPr>
        <p:txBody>
          <a:bodyPr/>
          <a:lstStyle>
            <a:lvl1pPr>
              <a:defRPr sz="7400"/>
            </a:lvl1pPr>
            <a:lvl2pPr>
              <a:defRPr sz="6200"/>
            </a:lvl2pPr>
            <a:lvl3pPr>
              <a:defRPr sz="55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10864200" y="6777950"/>
            <a:ext cx="9453262" cy="2824728"/>
          </a:xfrm>
        </p:spPr>
        <p:txBody>
          <a:bodyPr anchor="b"/>
          <a:lstStyle>
            <a:lvl1pPr marL="0" indent="0">
              <a:buNone/>
              <a:defRPr sz="7400" b="1"/>
            </a:lvl1pPr>
            <a:lvl2pPr marL="1409090" indent="0">
              <a:buNone/>
              <a:defRPr sz="6200" b="1"/>
            </a:lvl2pPr>
            <a:lvl3pPr marL="2818181" indent="0">
              <a:buNone/>
              <a:defRPr sz="5500" b="1"/>
            </a:lvl3pPr>
            <a:lvl4pPr marL="4227271" indent="0">
              <a:buNone/>
              <a:defRPr sz="4900" b="1"/>
            </a:lvl4pPr>
            <a:lvl5pPr marL="5636362" indent="0">
              <a:buNone/>
              <a:defRPr sz="4900" b="1"/>
            </a:lvl5pPr>
            <a:lvl6pPr marL="7045452" indent="0">
              <a:buNone/>
              <a:defRPr sz="4900" b="1"/>
            </a:lvl6pPr>
            <a:lvl7pPr marL="8454542" indent="0">
              <a:buNone/>
              <a:defRPr sz="4900" b="1"/>
            </a:lvl7pPr>
            <a:lvl8pPr marL="9863633" indent="0">
              <a:buNone/>
              <a:defRPr sz="4900" b="1"/>
            </a:lvl8pPr>
            <a:lvl9pPr marL="11272723" indent="0">
              <a:buNone/>
              <a:defRPr sz="49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10864200" y="9602677"/>
            <a:ext cx="9453262" cy="17446034"/>
          </a:xfrm>
        </p:spPr>
        <p:txBody>
          <a:bodyPr/>
          <a:lstStyle>
            <a:lvl1pPr>
              <a:defRPr sz="7400"/>
            </a:lvl1pPr>
            <a:lvl2pPr>
              <a:defRPr sz="6200"/>
            </a:lvl2pPr>
            <a:lvl3pPr>
              <a:defRPr sz="55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AC2B-B2CA-4FFB-9798-239FAD410B0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F0E-7E51-4D22-BC54-E51BC587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AC2B-B2CA-4FFB-9798-239FAD410B0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F0E-7E51-4D22-BC54-E51BC587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4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AC2B-B2CA-4FFB-9798-239FAD410B0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F0E-7E51-4D22-BC54-E51BC587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8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1" cy="5130775"/>
          </a:xfrm>
        </p:spPr>
        <p:txBody>
          <a:bodyPr anchor="b"/>
          <a:lstStyle>
            <a:lvl1pPr algn="l">
              <a:defRPr sz="6200" b="1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61645" y="1205595"/>
            <a:ext cx="11955817" cy="25843121"/>
          </a:xfrm>
        </p:spPr>
        <p:txBody>
          <a:bodyPr/>
          <a:lstStyle>
            <a:lvl1pPr>
              <a:defRPr sz="9900"/>
            </a:lvl1pPr>
            <a:lvl2pPr>
              <a:defRPr sz="8600"/>
            </a:lvl2pPr>
            <a:lvl3pPr>
              <a:defRPr sz="74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1" cy="20712347"/>
          </a:xfrm>
        </p:spPr>
        <p:txBody>
          <a:bodyPr/>
          <a:lstStyle>
            <a:lvl1pPr marL="0" indent="0">
              <a:buNone/>
              <a:defRPr sz="4300"/>
            </a:lvl1pPr>
            <a:lvl2pPr marL="1409090" indent="0">
              <a:buNone/>
              <a:defRPr sz="3700"/>
            </a:lvl2pPr>
            <a:lvl3pPr marL="2818181" indent="0">
              <a:buNone/>
              <a:defRPr sz="3100"/>
            </a:lvl3pPr>
            <a:lvl4pPr marL="4227271" indent="0">
              <a:buNone/>
              <a:defRPr sz="2800"/>
            </a:lvl4pPr>
            <a:lvl5pPr marL="5636362" indent="0">
              <a:buNone/>
              <a:defRPr sz="2800"/>
            </a:lvl5pPr>
            <a:lvl6pPr marL="7045452" indent="0">
              <a:buNone/>
              <a:defRPr sz="2800"/>
            </a:lvl6pPr>
            <a:lvl7pPr marL="8454542" indent="0">
              <a:buNone/>
              <a:defRPr sz="2800"/>
            </a:lvl7pPr>
            <a:lvl8pPr marL="9863633" indent="0">
              <a:buNone/>
              <a:defRPr sz="2800"/>
            </a:lvl8pPr>
            <a:lvl9pPr marL="11272723" indent="0">
              <a:buNone/>
              <a:defRPr sz="28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AC2B-B2CA-4FFB-9798-239FAD410B0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F0E-7E51-4D22-BC54-E51BC587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8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191962" y="21195983"/>
            <a:ext cx="12832080" cy="2502307"/>
          </a:xfrm>
        </p:spPr>
        <p:txBody>
          <a:bodyPr anchor="b"/>
          <a:lstStyle>
            <a:lvl1pPr algn="l">
              <a:defRPr sz="6200" b="1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191962" y="2705570"/>
            <a:ext cx="12832080" cy="18167985"/>
          </a:xfrm>
        </p:spPr>
        <p:txBody>
          <a:bodyPr/>
          <a:lstStyle>
            <a:lvl1pPr marL="0" indent="0">
              <a:buNone/>
              <a:defRPr sz="9900"/>
            </a:lvl1pPr>
            <a:lvl2pPr marL="1409090" indent="0">
              <a:buNone/>
              <a:defRPr sz="8600"/>
            </a:lvl2pPr>
            <a:lvl3pPr marL="2818181" indent="0">
              <a:buNone/>
              <a:defRPr sz="7400"/>
            </a:lvl3pPr>
            <a:lvl4pPr marL="4227271" indent="0">
              <a:buNone/>
              <a:defRPr sz="6200"/>
            </a:lvl4pPr>
            <a:lvl5pPr marL="5636362" indent="0">
              <a:buNone/>
              <a:defRPr sz="6200"/>
            </a:lvl5pPr>
            <a:lvl6pPr marL="7045452" indent="0">
              <a:buNone/>
              <a:defRPr sz="6200"/>
            </a:lvl6pPr>
            <a:lvl7pPr marL="8454542" indent="0">
              <a:buNone/>
              <a:defRPr sz="6200"/>
            </a:lvl7pPr>
            <a:lvl8pPr marL="9863633" indent="0">
              <a:buNone/>
              <a:defRPr sz="6200"/>
            </a:lvl8pPr>
            <a:lvl9pPr marL="11272723" indent="0">
              <a:buNone/>
              <a:defRPr sz="62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191962" y="23698290"/>
            <a:ext cx="12832080" cy="3553688"/>
          </a:xfrm>
        </p:spPr>
        <p:txBody>
          <a:bodyPr/>
          <a:lstStyle>
            <a:lvl1pPr marL="0" indent="0">
              <a:buNone/>
              <a:defRPr sz="4300"/>
            </a:lvl1pPr>
            <a:lvl2pPr marL="1409090" indent="0">
              <a:buNone/>
              <a:defRPr sz="3700"/>
            </a:lvl2pPr>
            <a:lvl3pPr marL="2818181" indent="0">
              <a:buNone/>
              <a:defRPr sz="3100"/>
            </a:lvl3pPr>
            <a:lvl4pPr marL="4227271" indent="0">
              <a:buNone/>
              <a:defRPr sz="2800"/>
            </a:lvl4pPr>
            <a:lvl5pPr marL="5636362" indent="0">
              <a:buNone/>
              <a:defRPr sz="2800"/>
            </a:lvl5pPr>
            <a:lvl6pPr marL="7045452" indent="0">
              <a:buNone/>
              <a:defRPr sz="2800"/>
            </a:lvl6pPr>
            <a:lvl7pPr marL="8454542" indent="0">
              <a:buNone/>
              <a:defRPr sz="2800"/>
            </a:lvl7pPr>
            <a:lvl8pPr marL="9863633" indent="0">
              <a:buNone/>
              <a:defRPr sz="2800"/>
            </a:lvl8pPr>
            <a:lvl9pPr marL="11272723" indent="0">
              <a:buNone/>
              <a:defRPr sz="28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AC2B-B2CA-4FFB-9798-239FAD410B0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F0E-7E51-4D22-BC54-E51BC587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4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1069340" y="1212602"/>
            <a:ext cx="19248120" cy="5046663"/>
          </a:xfrm>
          <a:prstGeom prst="rect">
            <a:avLst/>
          </a:prstGeom>
        </p:spPr>
        <p:txBody>
          <a:bodyPr vert="horz" lIns="281818" tIns="140909" rIns="281818" bIns="140909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81818" tIns="140909" rIns="281818" bIns="140909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1069340" y="28065054"/>
            <a:ext cx="4990253" cy="1612129"/>
          </a:xfrm>
          <a:prstGeom prst="rect">
            <a:avLst/>
          </a:prstGeom>
        </p:spPr>
        <p:txBody>
          <a:bodyPr vert="horz" lIns="281818" tIns="140909" rIns="281818" bIns="140909" rtlCol="0" anchor="ctr"/>
          <a:lstStyle>
            <a:lvl1pPr algn="l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CAC2B-B2CA-4FFB-9798-239FAD410B0E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7307157" y="28065054"/>
            <a:ext cx="6772487" cy="1612129"/>
          </a:xfrm>
          <a:prstGeom prst="rect">
            <a:avLst/>
          </a:prstGeom>
        </p:spPr>
        <p:txBody>
          <a:bodyPr vert="horz" lIns="281818" tIns="140909" rIns="281818" bIns="140909" rtlCol="0" anchor="ctr"/>
          <a:lstStyle>
            <a:lvl1pPr algn="ctr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15327207" y="28065054"/>
            <a:ext cx="4990253" cy="1612129"/>
          </a:xfrm>
          <a:prstGeom prst="rect">
            <a:avLst/>
          </a:prstGeom>
        </p:spPr>
        <p:txBody>
          <a:bodyPr vert="horz" lIns="281818" tIns="140909" rIns="281818" bIns="140909" rtlCol="0" anchor="ctr"/>
          <a:lstStyle>
            <a:lvl1pPr algn="r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DCF0E-7E51-4D22-BC54-E51BC587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5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18181" rtl="0" eaLnBrk="1" latinLnBrk="0" hangingPunct="1">
        <a:spcBef>
          <a:spcPct val="0"/>
        </a:spcBef>
        <a:buNone/>
        <a:defRPr sz="1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56818" indent="-1056818" algn="l" defTabSz="2818181" rtl="0" eaLnBrk="1" latinLnBrk="0" hangingPunct="1">
        <a:spcBef>
          <a:spcPct val="20000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9772" indent="-880682" algn="l" defTabSz="2818181" rtl="0" eaLnBrk="1" latinLnBrk="0" hangingPunct="1">
        <a:spcBef>
          <a:spcPct val="20000"/>
        </a:spcBef>
        <a:buFont typeface="Arial" panose="020B0604020202020204" pitchFamily="34" charset="0"/>
        <a:buChar char="–"/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3522726" indent="-704545" algn="l" defTabSz="2818181" rtl="0" eaLnBrk="1" latinLnBrk="0" hangingPunct="1">
        <a:spcBef>
          <a:spcPct val="20000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1816" indent="-704545" algn="l" defTabSz="2818181" rtl="0" eaLnBrk="1" latinLnBrk="0" hangingPunct="1">
        <a:spcBef>
          <a:spcPct val="20000"/>
        </a:spcBef>
        <a:buFont typeface="Arial" panose="020B0604020202020204" pitchFamily="34" charset="0"/>
        <a:buChar char="–"/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340907" indent="-704545" algn="l" defTabSz="2818181" rtl="0" eaLnBrk="1" latinLnBrk="0" hangingPunct="1">
        <a:spcBef>
          <a:spcPct val="20000"/>
        </a:spcBef>
        <a:buFont typeface="Arial" panose="020B0604020202020204" pitchFamily="34" charset="0"/>
        <a:buChar char="»"/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749997" indent="-704545" algn="l" defTabSz="2818181" rtl="0" eaLnBrk="1" latinLnBrk="0" hangingPunct="1">
        <a:spcBef>
          <a:spcPct val="20000"/>
        </a:spcBef>
        <a:buFont typeface="Arial" panose="020B0604020202020204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159088" indent="-704545" algn="l" defTabSz="2818181" rtl="0" eaLnBrk="1" latinLnBrk="0" hangingPunct="1">
        <a:spcBef>
          <a:spcPct val="20000"/>
        </a:spcBef>
        <a:buFont typeface="Arial" panose="020B0604020202020204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568178" indent="-704545" algn="l" defTabSz="2818181" rtl="0" eaLnBrk="1" latinLnBrk="0" hangingPunct="1">
        <a:spcBef>
          <a:spcPct val="20000"/>
        </a:spcBef>
        <a:buFont typeface="Arial" panose="020B0604020202020204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1977268" indent="-704545" algn="l" defTabSz="2818181" rtl="0" eaLnBrk="1" latinLnBrk="0" hangingPunct="1">
        <a:spcBef>
          <a:spcPct val="20000"/>
        </a:spcBef>
        <a:buFont typeface="Arial" panose="020B0604020202020204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18181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409090" algn="l" defTabSz="2818181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2pPr>
      <a:lvl3pPr marL="2818181" algn="l" defTabSz="2818181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4227271" algn="l" defTabSz="2818181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4pPr>
      <a:lvl5pPr marL="5636362" algn="l" defTabSz="2818181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5pPr>
      <a:lvl6pPr marL="7045452" algn="l" defTabSz="2818181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6pPr>
      <a:lvl7pPr marL="8454542" algn="l" defTabSz="2818181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7pPr>
      <a:lvl8pPr marL="9863633" algn="l" defTabSz="2818181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8pPr>
      <a:lvl9pPr marL="11272723" algn="l" defTabSz="2818181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hyperlink" Target="http://dice.cyfronet.pl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/>
          <p:cNvSpPr/>
          <p:nvPr/>
        </p:nvSpPr>
        <p:spPr>
          <a:xfrm>
            <a:off x="2" y="28736526"/>
            <a:ext cx="21386803" cy="1543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1818" tIns="140909" rIns="281818" bIns="140909" rtlCol="0" anchor="ctr"/>
          <a:lstStyle/>
          <a:p>
            <a:pPr algn="ctr"/>
            <a:endParaRPr lang="en-GB" dirty="0"/>
          </a:p>
        </p:txBody>
      </p:sp>
      <p:sp>
        <p:nvSpPr>
          <p:cNvPr id="33" name="Prostokąt zaokrąglony 32"/>
          <p:cNvSpPr/>
          <p:nvPr/>
        </p:nvSpPr>
        <p:spPr>
          <a:xfrm>
            <a:off x="116734" y="24385441"/>
            <a:ext cx="21145076" cy="1915786"/>
          </a:xfrm>
          <a:prstGeom prst="roundRect">
            <a:avLst>
              <a:gd name="adj" fmla="val 9441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1818" tIns="140909" rIns="281818" bIns="140909" rtlCol="0" anchor="ctr"/>
          <a:lstStyle/>
          <a:p>
            <a:pPr algn="ctr"/>
            <a:endParaRPr lang="en-GB" dirty="0"/>
          </a:p>
        </p:txBody>
      </p:sp>
      <p:sp>
        <p:nvSpPr>
          <p:cNvPr id="32" name="Prostokąt zaokrąglony 31"/>
          <p:cNvSpPr/>
          <p:nvPr/>
        </p:nvSpPr>
        <p:spPr>
          <a:xfrm>
            <a:off x="139163" y="26517251"/>
            <a:ext cx="21108475" cy="2058512"/>
          </a:xfrm>
          <a:prstGeom prst="roundRect">
            <a:avLst>
              <a:gd name="adj" fmla="val 13127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1818" tIns="140909" rIns="281818" bIns="140909" rtlCol="0" anchor="ctr"/>
          <a:lstStyle/>
          <a:p>
            <a:pPr algn="ctr"/>
            <a:endParaRPr lang="en-GB" dirty="0"/>
          </a:p>
        </p:txBody>
      </p:sp>
      <p:sp>
        <p:nvSpPr>
          <p:cNvPr id="29" name="Prostokąt zaokrąglony 28"/>
          <p:cNvSpPr/>
          <p:nvPr/>
        </p:nvSpPr>
        <p:spPr>
          <a:xfrm>
            <a:off x="116734" y="17372235"/>
            <a:ext cx="11008714" cy="6840760"/>
          </a:xfrm>
          <a:prstGeom prst="roundRect">
            <a:avLst>
              <a:gd name="adj" fmla="val 2647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1818" tIns="140909" rIns="281818" bIns="140909" rtlCol="0" anchor="ctr"/>
          <a:lstStyle/>
          <a:p>
            <a:pPr algn="ctr"/>
            <a:endParaRPr lang="en-GB" dirty="0"/>
          </a:p>
        </p:txBody>
      </p:sp>
      <p:sp>
        <p:nvSpPr>
          <p:cNvPr id="11" name="Prostokąt zaokrąglony 10"/>
          <p:cNvSpPr/>
          <p:nvPr/>
        </p:nvSpPr>
        <p:spPr>
          <a:xfrm>
            <a:off x="139164" y="3978747"/>
            <a:ext cx="21108471" cy="4301055"/>
          </a:xfrm>
          <a:prstGeom prst="roundRect">
            <a:avLst>
              <a:gd name="adj" fmla="val 4566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1818" tIns="140909" rIns="281818" bIns="140909" rtlCol="0" anchor="ctr"/>
          <a:lstStyle/>
          <a:p>
            <a:pPr algn="ctr"/>
            <a:endParaRPr lang="en-GB" dirty="0"/>
          </a:p>
        </p:txBody>
      </p:sp>
      <p:sp>
        <p:nvSpPr>
          <p:cNvPr id="4" name="pole tekstowe 3"/>
          <p:cNvSpPr txBox="1"/>
          <p:nvPr/>
        </p:nvSpPr>
        <p:spPr>
          <a:xfrm>
            <a:off x="0" y="0"/>
            <a:ext cx="21386800" cy="2192785"/>
          </a:xfrm>
          <a:prstGeom prst="rect">
            <a:avLst/>
          </a:prstGeom>
          <a:solidFill>
            <a:schemeClr val="accent1"/>
          </a:solidFill>
        </p:spPr>
        <p:txBody>
          <a:bodyPr wrap="square" lIns="281818" tIns="140909" rIns="281818" bIns="140909" rtlCol="0">
            <a:spAutoFit/>
          </a:bodyPr>
          <a:lstStyle/>
          <a:p>
            <a:pPr algn="ctr"/>
            <a:r>
              <a:rPr lang="en-GB" sz="6200" dirty="0" smtClean="0">
                <a:solidFill>
                  <a:schemeClr val="bg1"/>
                </a:solidFill>
              </a:rPr>
              <a:t>Towards a Centre for New Methods</a:t>
            </a:r>
          </a:p>
          <a:p>
            <a:pPr algn="ctr"/>
            <a:r>
              <a:rPr lang="en-GB" sz="6200" dirty="0" smtClean="0">
                <a:solidFill>
                  <a:schemeClr val="bg1"/>
                </a:solidFill>
              </a:rPr>
              <a:t>in Computational Diagnostics and Personalised Therapy</a:t>
            </a:r>
            <a:endParaRPr lang="en-GB" sz="6200" dirty="0">
              <a:solidFill>
                <a:schemeClr val="bg1"/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" y="2153554"/>
            <a:ext cx="21386800" cy="1667325"/>
          </a:xfrm>
          <a:prstGeom prst="rect">
            <a:avLst/>
          </a:prstGeom>
          <a:solidFill>
            <a:schemeClr val="bg1"/>
          </a:solidFill>
        </p:spPr>
        <p:txBody>
          <a:bodyPr wrap="square" lIns="281818" tIns="216000" rIns="281818" bIns="216000" rtlCol="0">
            <a:spAutoFit/>
          </a:bodyPr>
          <a:lstStyle/>
          <a:p>
            <a:pPr algn="ctr"/>
            <a:r>
              <a:rPr lang="en-GB" sz="4000" i="1" dirty="0" smtClean="0">
                <a:solidFill>
                  <a:schemeClr val="tx2">
                    <a:lumMod val="75000"/>
                  </a:schemeClr>
                </a:solidFill>
              </a:rPr>
              <a:t>This EU H2020 „Teaming for Excellence” project develops a Business Case to establish in Poland a European centre of excellence for computational medicine.</a:t>
            </a:r>
            <a:endParaRPr lang="en-GB" sz="40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234459" y="26517251"/>
            <a:ext cx="20788621" cy="2038897"/>
          </a:xfrm>
          <a:prstGeom prst="rect">
            <a:avLst/>
          </a:prstGeom>
          <a:noFill/>
        </p:spPr>
        <p:txBody>
          <a:bodyPr wrap="square" lIns="281818" tIns="140909" rIns="281818" bIns="140909" rtlCol="0">
            <a:spAutoFit/>
          </a:bodyPr>
          <a:lstStyle/>
          <a:p>
            <a:pPr algn="ctr"/>
            <a:r>
              <a:rPr lang="en-GB" sz="3200" dirty="0" smtClean="0"/>
              <a:t>Contact: </a:t>
            </a:r>
            <a:r>
              <a:rPr lang="en-GB" sz="3200" b="1" dirty="0" smtClean="0"/>
              <a:t>Marian </a:t>
            </a:r>
            <a:r>
              <a:rPr lang="en-GB" sz="3200" b="1" dirty="0" err="1" smtClean="0"/>
              <a:t>Bubak</a:t>
            </a:r>
            <a:r>
              <a:rPr lang="en-GB" sz="3200" dirty="0" smtClean="0"/>
              <a:t>, Academic Computer Centre Cyfronet, AGH University of Science and Technology, </a:t>
            </a:r>
            <a:r>
              <a:rPr lang="en-GB" sz="3200" dirty="0" err="1" smtClean="0"/>
              <a:t>Kraków</a:t>
            </a:r>
            <a:r>
              <a:rPr lang="en-GB" sz="3200" dirty="0" smtClean="0"/>
              <a:t>, Poland</a:t>
            </a:r>
          </a:p>
          <a:p>
            <a:pPr algn="ctr"/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bubak@agh.edu.pl, 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http://dice.cyfronet.pl</a:t>
            </a:r>
            <a:r>
              <a:rPr lang="en-GB" sz="32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/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2500" b="1" dirty="0" smtClean="0"/>
              <a:t>Acknowledgements</a:t>
            </a:r>
            <a:r>
              <a:rPr lang="en-GB" sz="2500" dirty="0" smtClean="0"/>
              <a:t>. This work is partly supported by the EU </a:t>
            </a:r>
            <a:r>
              <a:rPr lang="en-GB" sz="2500" dirty="0" smtClean="0"/>
              <a:t>project CECM </a:t>
            </a:r>
            <a:r>
              <a:rPr lang="en-GB" sz="2500" i="1" dirty="0" smtClean="0"/>
              <a:t>Centre for New Methods in Computational Diagnostics and Personalised Therapy</a:t>
            </a:r>
            <a:r>
              <a:rPr lang="en-GB" sz="2500" dirty="0" smtClean="0"/>
              <a:t> H2020 WIDESPREAD TEAMING PHASE 1 (contract number 763734).</a:t>
            </a:r>
            <a:endParaRPr lang="en-GB" sz="2500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221220" y="3978749"/>
            <a:ext cx="21026415" cy="4301054"/>
          </a:xfrm>
          <a:prstGeom prst="rect">
            <a:avLst/>
          </a:prstGeom>
          <a:noFill/>
        </p:spPr>
        <p:txBody>
          <a:bodyPr wrap="square" lIns="281818" tIns="140909" rIns="281818" bIns="140909" rtlCol="0">
            <a:spAutoFit/>
          </a:bodyPr>
          <a:lstStyle/>
          <a:p>
            <a:r>
              <a:rPr lang="en-GB" sz="3700" b="1" dirty="0" smtClean="0"/>
              <a:t>Objectives</a:t>
            </a:r>
          </a:p>
          <a:p>
            <a:pPr marL="528409" indent="-528409">
              <a:buFont typeface="Courier New" panose="02070309020205020404" pitchFamily="49" charset="0"/>
              <a:buChar char="o"/>
            </a:pPr>
            <a:r>
              <a:rPr lang="en-GB" sz="3200" dirty="0" smtClean="0"/>
              <a:t>Development of </a:t>
            </a:r>
            <a:r>
              <a:rPr lang="en-GB" sz="3200" b="1" dirty="0" smtClean="0"/>
              <a:t>new computation-based solutions for diagnostics and therapy in daily healthcare</a:t>
            </a:r>
            <a:r>
              <a:rPr lang="en-GB" sz="3200" dirty="0" smtClean="0"/>
              <a:t>.</a:t>
            </a:r>
            <a:r>
              <a:rPr lang="en-GB" sz="3100" dirty="0" smtClean="0"/>
              <a:t> </a:t>
            </a:r>
          </a:p>
          <a:p>
            <a:pPr marL="528409" indent="-528409">
              <a:buFont typeface="Courier New" panose="02070309020205020404" pitchFamily="49" charset="0"/>
              <a:buChar char="o"/>
            </a:pPr>
            <a:r>
              <a:rPr lang="en-GB" sz="3200" dirty="0" smtClean="0"/>
              <a:t>Systematic </a:t>
            </a:r>
            <a:r>
              <a:rPr lang="en-GB" sz="3200" b="1" dirty="0" smtClean="0"/>
              <a:t>involvement of regional biomed businesses, specialising in technologies and services for personalised medicine</a:t>
            </a:r>
            <a:r>
              <a:rPr lang="en-GB" sz="3200" dirty="0" smtClean="0"/>
              <a:t>, in high-profile research projects and clinical adoption of their outcome. </a:t>
            </a:r>
          </a:p>
          <a:p>
            <a:pPr marL="528409" indent="-528409">
              <a:buFont typeface="Courier New" panose="02070309020205020404" pitchFamily="49" charset="0"/>
              <a:buChar char="o"/>
            </a:pPr>
            <a:r>
              <a:rPr lang="en-GB" sz="3200" dirty="0" smtClean="0"/>
              <a:t>Development of education initiatives to </a:t>
            </a:r>
            <a:r>
              <a:rPr lang="en-GB" sz="3200" b="1" dirty="0" smtClean="0"/>
              <a:t>train knowledge workers with the skills in data analytics, simulation, and HPC/Big Data</a:t>
            </a:r>
            <a:r>
              <a:rPr lang="en-GB" sz="3200" dirty="0" smtClean="0"/>
              <a:t>, to respond to the growing demand for skilled workforce in medical devices and bio-engineering. </a:t>
            </a:r>
          </a:p>
          <a:p>
            <a:pPr marL="528409" indent="-528409">
              <a:buFont typeface="Courier New" panose="02070309020205020404" pitchFamily="49" charset="0"/>
              <a:buChar char="o"/>
            </a:pPr>
            <a:r>
              <a:rPr lang="en-GB" sz="3200" dirty="0" smtClean="0"/>
              <a:t>Strong </a:t>
            </a:r>
            <a:r>
              <a:rPr lang="en-GB" sz="3200" b="1" dirty="0" smtClean="0"/>
              <a:t>advancement of algorithms, models and technologies involved in personalised medicine, including design of holistic, replicable, generic framework for simulation-based Decision Support Systems (DSS) creation</a:t>
            </a:r>
            <a:r>
              <a:rPr lang="en-GB" sz="3200" dirty="0" smtClean="0"/>
              <a:t>. </a:t>
            </a:r>
          </a:p>
        </p:txBody>
      </p:sp>
      <p:sp>
        <p:nvSpPr>
          <p:cNvPr id="14" name="pole tekstowe 13"/>
          <p:cNvSpPr txBox="1"/>
          <p:nvPr/>
        </p:nvSpPr>
        <p:spPr>
          <a:xfrm>
            <a:off x="84896" y="24585496"/>
            <a:ext cx="21145076" cy="1515676"/>
          </a:xfrm>
          <a:prstGeom prst="rect">
            <a:avLst/>
          </a:prstGeom>
          <a:noFill/>
        </p:spPr>
        <p:txBody>
          <a:bodyPr wrap="square" lIns="281818" tIns="140909" rIns="281818" bIns="140909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4000" dirty="0" smtClean="0"/>
              <a:t>The CECM </a:t>
            </a:r>
            <a:r>
              <a:rPr lang="en-GB" sz="4000" dirty="0" smtClean="0"/>
              <a:t>will exploit these advantages to </a:t>
            </a:r>
            <a:r>
              <a:rPr lang="en-GB" sz="4000" dirty="0" smtClean="0"/>
              <a:t>establish</a:t>
            </a:r>
            <a:r>
              <a:rPr lang="en-GB" sz="4000" dirty="0" smtClean="0"/>
              <a:t> </a:t>
            </a:r>
            <a:r>
              <a:rPr lang="en-GB" sz="4000" dirty="0" smtClean="0"/>
              <a:t>a world-class </a:t>
            </a:r>
            <a:r>
              <a:rPr lang="en-GB" sz="4000" dirty="0" err="1" smtClean="0"/>
              <a:t>CoE</a:t>
            </a:r>
            <a:r>
              <a:rPr lang="en-GB" sz="4000" dirty="0" smtClean="0"/>
              <a:t>, </a:t>
            </a:r>
            <a:r>
              <a:rPr lang="en-GB" sz="4000" dirty="0" smtClean="0"/>
              <a:t>attractive </a:t>
            </a:r>
            <a:r>
              <a:rPr lang="en-GB" sz="4000" dirty="0" smtClean="0"/>
              <a:t>to </a:t>
            </a:r>
            <a:r>
              <a:rPr lang="en-GB" sz="4000" dirty="0" smtClean="0"/>
              <a:t>partners, </a:t>
            </a:r>
            <a:r>
              <a:rPr lang="en-GB" sz="4000" dirty="0" smtClean="0"/>
              <a:t>with</a:t>
            </a:r>
            <a:r>
              <a:rPr lang="en-GB" sz="4000" dirty="0" smtClean="0"/>
              <a:t> </a:t>
            </a:r>
            <a:r>
              <a:rPr lang="en-GB" sz="4000" dirty="0" smtClean="0"/>
              <a:t>a </a:t>
            </a:r>
            <a:r>
              <a:rPr lang="en-GB" sz="4000" dirty="0" smtClean="0"/>
              <a:t>significant</a:t>
            </a:r>
            <a:r>
              <a:rPr lang="en-GB" sz="4000" dirty="0" smtClean="0"/>
              <a:t> </a:t>
            </a:r>
            <a:r>
              <a:rPr lang="en-GB" sz="4000" dirty="0" smtClean="0"/>
              <a:t>impact at </a:t>
            </a:r>
            <a:r>
              <a:rPr lang="en-GB" sz="4000" dirty="0" smtClean="0"/>
              <a:t>regional </a:t>
            </a:r>
            <a:r>
              <a:rPr lang="en-GB" sz="4000" dirty="0" smtClean="0"/>
              <a:t>and national scales, with lasting benefits for pan-European society.</a:t>
            </a:r>
            <a:endParaRPr lang="en-GB" sz="4000" dirty="0"/>
          </a:p>
        </p:txBody>
      </p:sp>
      <p:sp>
        <p:nvSpPr>
          <p:cNvPr id="30" name="pole tekstowe 29"/>
          <p:cNvSpPr txBox="1"/>
          <p:nvPr/>
        </p:nvSpPr>
        <p:spPr>
          <a:xfrm>
            <a:off x="139166" y="17372235"/>
            <a:ext cx="10986281" cy="7240320"/>
          </a:xfrm>
          <a:prstGeom prst="rect">
            <a:avLst/>
          </a:prstGeom>
          <a:noFill/>
        </p:spPr>
        <p:txBody>
          <a:bodyPr wrap="square" lIns="281818" tIns="140909" rIns="281818" bIns="140909" rtlCol="0">
            <a:spAutoFit/>
          </a:bodyPr>
          <a:lstStyle/>
          <a:p>
            <a:r>
              <a:rPr lang="en-GB" sz="3700" b="1" dirty="0" smtClean="0"/>
              <a:t>International Environment</a:t>
            </a:r>
          </a:p>
          <a:p>
            <a:pPr>
              <a:spcBef>
                <a:spcPts val="600"/>
              </a:spcBef>
            </a:pPr>
            <a:r>
              <a:rPr lang="en-GB" sz="2500" dirty="0" smtClean="0"/>
              <a:t>This is a multi-discipline challenge, which we plan to address with a unique mixture of competences and resources from leading European science and innovation institutions, representing all necessary domains:</a:t>
            </a:r>
          </a:p>
          <a:p>
            <a:pPr marL="528409" indent="-528409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sz="2500" dirty="0" smtClean="0"/>
              <a:t>University of Sheffield and </a:t>
            </a:r>
            <a:r>
              <a:rPr lang="en-GB" sz="2500" dirty="0" err="1" smtClean="0"/>
              <a:t>Insigneo</a:t>
            </a:r>
            <a:r>
              <a:rPr lang="en-GB" sz="2500" dirty="0" smtClean="0"/>
              <a:t> Institute – experts in translation of </a:t>
            </a:r>
            <a:r>
              <a:rPr lang="en-GB" sz="2500" i="1" dirty="0" smtClean="0"/>
              <a:t>in silico</a:t>
            </a:r>
            <a:r>
              <a:rPr lang="en-GB" sz="2500" dirty="0" smtClean="0"/>
              <a:t> modelling and simulations to clinics</a:t>
            </a:r>
          </a:p>
          <a:p>
            <a:pPr marL="528409" indent="-528409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sz="2500" dirty="0" err="1" smtClean="0"/>
              <a:t>Forschungszentrum</a:t>
            </a:r>
            <a:r>
              <a:rPr lang="en-GB" sz="2500" dirty="0" smtClean="0"/>
              <a:t> </a:t>
            </a:r>
            <a:r>
              <a:rPr lang="en-GB" sz="2500" dirty="0" err="1" smtClean="0"/>
              <a:t>Jülich</a:t>
            </a:r>
            <a:r>
              <a:rPr lang="en-GB" sz="2500" dirty="0" smtClean="0"/>
              <a:t> – experts in modern HPC and data techniques, applied for science and industry</a:t>
            </a:r>
          </a:p>
          <a:p>
            <a:pPr marL="528409" indent="-528409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sz="2500" dirty="0" smtClean="0"/>
              <a:t>Fraunhofer ISI – experts in systemic multi-domain solutions and innovation in </a:t>
            </a:r>
            <a:r>
              <a:rPr lang="pl-PL" sz="2500" dirty="0" err="1" smtClean="0"/>
              <a:t>healthcare</a:t>
            </a:r>
            <a:r>
              <a:rPr lang="en-GB" sz="25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GB" sz="2500" dirty="0" smtClean="0"/>
              <a:t>They will work together with Partners from Poland:</a:t>
            </a:r>
          </a:p>
          <a:p>
            <a:pPr marL="528409" indent="-528409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sz="2500" dirty="0" smtClean="0"/>
              <a:t>Cyfronet – local experts in simulation and provisioning computing infrastructure for science</a:t>
            </a:r>
          </a:p>
          <a:p>
            <a:pPr marL="528409" indent="-528409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sz="2500" dirty="0" err="1" smtClean="0"/>
              <a:t>Klaster</a:t>
            </a:r>
            <a:r>
              <a:rPr lang="en-GB" sz="2500" dirty="0" smtClean="0"/>
              <a:t> </a:t>
            </a:r>
            <a:r>
              <a:rPr lang="en-GB" sz="2500" dirty="0" err="1" smtClean="0"/>
              <a:t>LifeScience</a:t>
            </a:r>
            <a:r>
              <a:rPr lang="en-GB" sz="2500" dirty="0" smtClean="0"/>
              <a:t> </a:t>
            </a:r>
            <a:r>
              <a:rPr lang="en-GB" sz="2500" dirty="0" err="1" smtClean="0"/>
              <a:t>Kraków</a:t>
            </a:r>
            <a:r>
              <a:rPr lang="en-GB" sz="2500" dirty="0" smtClean="0"/>
              <a:t> – Poland’s top cluster of industry, academia and hospitals for the life science domain.</a:t>
            </a:r>
          </a:p>
          <a:p>
            <a:pPr>
              <a:spcBef>
                <a:spcPts val="600"/>
              </a:spcBef>
            </a:pPr>
            <a:endParaRPr lang="en-GB" sz="2500" dirty="0"/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56" y="28965255"/>
            <a:ext cx="1933946" cy="930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45352" y="28816358"/>
            <a:ext cx="731224" cy="1310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Obraz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288" y="28860447"/>
            <a:ext cx="2575522" cy="1257204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128" y="28879376"/>
            <a:ext cx="2687760" cy="1310283"/>
          </a:xfrm>
          <a:prstGeom prst="rect">
            <a:avLst/>
          </a:prstGeom>
        </p:spPr>
      </p:pic>
      <p:pic>
        <p:nvPicPr>
          <p:cNvPr id="18" name="Obraz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904" y="29198561"/>
            <a:ext cx="2076878" cy="631058"/>
          </a:xfrm>
          <a:prstGeom prst="rect">
            <a:avLst/>
          </a:prstGeom>
        </p:spPr>
      </p:pic>
      <p:pic>
        <p:nvPicPr>
          <p:cNvPr id="20" name="Obraz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529" y="29126553"/>
            <a:ext cx="2596919" cy="737006"/>
          </a:xfrm>
          <a:prstGeom prst="rect">
            <a:avLst/>
          </a:prstGeom>
        </p:spPr>
      </p:pic>
      <p:pic>
        <p:nvPicPr>
          <p:cNvPr id="22" name="Obraz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472" y="29087788"/>
            <a:ext cx="2521358" cy="808128"/>
          </a:xfrm>
          <a:prstGeom prst="rect">
            <a:avLst/>
          </a:prstGeom>
        </p:spPr>
      </p:pic>
      <p:pic>
        <p:nvPicPr>
          <p:cNvPr id="25" name="Obraz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5168" y="28939203"/>
            <a:ext cx="2439112" cy="1218523"/>
          </a:xfrm>
          <a:prstGeom prst="rect">
            <a:avLst/>
          </a:prstGeom>
        </p:spPr>
      </p:pic>
      <p:pic>
        <p:nvPicPr>
          <p:cNvPr id="28" name="Obraz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760" y="28846633"/>
            <a:ext cx="2232248" cy="1394028"/>
          </a:xfrm>
          <a:prstGeom prst="rect">
            <a:avLst/>
          </a:prstGeom>
        </p:spPr>
      </p:pic>
      <p:sp>
        <p:nvSpPr>
          <p:cNvPr id="42" name="Prostokąt zaokrąglony 41"/>
          <p:cNvSpPr/>
          <p:nvPr/>
        </p:nvSpPr>
        <p:spPr>
          <a:xfrm>
            <a:off x="139163" y="8464805"/>
            <a:ext cx="21122647" cy="8691406"/>
          </a:xfrm>
          <a:prstGeom prst="roundRect">
            <a:avLst>
              <a:gd name="adj" fmla="val 2545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1818" tIns="140909" rIns="281818" bIns="140909" rtlCol="0" anchor="ctr"/>
          <a:lstStyle/>
          <a:p>
            <a:pPr algn="ctr"/>
            <a:endParaRPr lang="en-GB" dirty="0"/>
          </a:p>
        </p:txBody>
      </p:sp>
      <p:sp>
        <p:nvSpPr>
          <p:cNvPr id="43" name="pole tekstowe 42"/>
          <p:cNvSpPr txBox="1"/>
          <p:nvPr/>
        </p:nvSpPr>
        <p:spPr>
          <a:xfrm>
            <a:off x="252161" y="8443243"/>
            <a:ext cx="3744495" cy="853957"/>
          </a:xfrm>
          <a:prstGeom prst="rect">
            <a:avLst/>
          </a:prstGeom>
          <a:noFill/>
        </p:spPr>
        <p:txBody>
          <a:bodyPr wrap="square" lIns="281818" tIns="140909" rIns="281818" bIns="140909" rtlCol="0">
            <a:spAutoFit/>
          </a:bodyPr>
          <a:lstStyle/>
          <a:p>
            <a:r>
              <a:rPr lang="en-GB" sz="3700" b="1" dirty="0" smtClean="0"/>
              <a:t>Methodology</a:t>
            </a:r>
          </a:p>
        </p:txBody>
      </p:sp>
      <p:sp>
        <p:nvSpPr>
          <p:cNvPr id="45" name="Prostokąt zaokrąglony 44"/>
          <p:cNvSpPr/>
          <p:nvPr/>
        </p:nvSpPr>
        <p:spPr>
          <a:xfrm>
            <a:off x="11341472" y="17372235"/>
            <a:ext cx="9906164" cy="6840760"/>
          </a:xfrm>
          <a:prstGeom prst="roundRect">
            <a:avLst>
              <a:gd name="adj" fmla="val 2647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1818" tIns="140909" rIns="281818" bIns="140909" rtlCol="0" anchor="ctr"/>
          <a:lstStyle/>
          <a:p>
            <a:pPr algn="ctr"/>
            <a:endParaRPr lang="en-GB" dirty="0"/>
          </a:p>
        </p:txBody>
      </p:sp>
      <p:sp>
        <p:nvSpPr>
          <p:cNvPr id="46" name="pole tekstowe 45"/>
          <p:cNvSpPr txBox="1"/>
          <p:nvPr/>
        </p:nvSpPr>
        <p:spPr>
          <a:xfrm>
            <a:off x="11341472" y="17372235"/>
            <a:ext cx="9906163" cy="6624767"/>
          </a:xfrm>
          <a:prstGeom prst="rect">
            <a:avLst/>
          </a:prstGeom>
          <a:noFill/>
        </p:spPr>
        <p:txBody>
          <a:bodyPr wrap="square" lIns="281818" tIns="140909" rIns="281818" bIns="140909" rtlCol="0">
            <a:spAutoFit/>
          </a:bodyPr>
          <a:lstStyle/>
          <a:p>
            <a:r>
              <a:rPr lang="en-GB" sz="3700" b="1" dirty="0" smtClean="0"/>
              <a:t>National and Regional Environment</a:t>
            </a:r>
          </a:p>
          <a:p>
            <a:pPr>
              <a:spcBef>
                <a:spcPts val="600"/>
              </a:spcBef>
            </a:pPr>
            <a:r>
              <a:rPr lang="en-GB" sz="2500" dirty="0" smtClean="0"/>
              <a:t>Poland, and in particular </a:t>
            </a:r>
            <a:r>
              <a:rPr lang="en-GB" sz="2500" dirty="0" err="1" smtClean="0"/>
              <a:t>Kraków</a:t>
            </a:r>
            <a:r>
              <a:rPr lang="en-GB" sz="2500" dirty="0" smtClean="0"/>
              <a:t>, are well positioned to play a key role in computational medicine:</a:t>
            </a:r>
          </a:p>
          <a:p>
            <a:pPr marL="528409" indent="-528409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sz="2500" dirty="0" err="1" smtClean="0"/>
              <a:t>Kraków</a:t>
            </a:r>
            <a:r>
              <a:rPr lang="en-GB" sz="2500" dirty="0" smtClean="0"/>
              <a:t> educates large numbers of medical and IT professionals, and routinely engages in interdisciplinary research with Europe’s world-leading </a:t>
            </a:r>
            <a:r>
              <a:rPr lang="en-GB" sz="2500" i="1" dirty="0" smtClean="0"/>
              <a:t>in silico</a:t>
            </a:r>
            <a:r>
              <a:rPr lang="en-GB" sz="2500" dirty="0" smtClean="0"/>
              <a:t> research community.</a:t>
            </a:r>
          </a:p>
          <a:p>
            <a:pPr marL="528409" indent="-528409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sz="2500" dirty="0" smtClean="0"/>
              <a:t>There is a high concentration of research hospitals in and around the city.</a:t>
            </a:r>
          </a:p>
          <a:p>
            <a:pPr marL="528409" indent="-528409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sz="2500" dirty="0" smtClean="0"/>
              <a:t>The entrepreneurial community has recently entered a phase of rapid growth, and this includes life science companies.</a:t>
            </a:r>
          </a:p>
          <a:p>
            <a:pPr>
              <a:spcBef>
                <a:spcPts val="600"/>
              </a:spcBef>
            </a:pPr>
            <a:r>
              <a:rPr lang="en-GB" sz="2500" dirty="0" smtClean="0"/>
              <a:t>The project is coordinated by Polish National Centre for Research and Development, and </a:t>
            </a:r>
            <a:r>
              <a:rPr lang="en-GB" sz="2500" dirty="0" err="1" smtClean="0"/>
              <a:t>Małopolska</a:t>
            </a:r>
            <a:r>
              <a:rPr lang="en-GB" sz="2500" dirty="0" smtClean="0"/>
              <a:t> (</a:t>
            </a:r>
            <a:r>
              <a:rPr lang="en-GB" sz="2500" dirty="0" err="1" smtClean="0"/>
              <a:t>Kraków</a:t>
            </a:r>
            <a:r>
              <a:rPr lang="en-GB" sz="2500" dirty="0" smtClean="0"/>
              <a:t>) region authorities and policymakers are strongly involved in, to achieve adequate alignment of the Centre’s goal with national and regional specialisations and development strategies.</a:t>
            </a:r>
            <a:endParaRPr lang="en-GB" sz="25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2" y="9277083"/>
            <a:ext cx="20357436" cy="759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074255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401</Words>
  <Application>Microsoft Office PowerPoint</Application>
  <PresentationFormat>Niestandardowy</PresentationFormat>
  <Paragraphs>27</Paragraphs>
  <Slides>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2" baseType="lpstr">
      <vt:lpstr>Motyw pakietu Office</vt:lpstr>
      <vt:lpstr>Prezentacja programu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none</dc:creator>
  <cp:lastModifiedBy>Marian</cp:lastModifiedBy>
  <cp:revision>70</cp:revision>
  <cp:lastPrinted>2017-04-25T09:13:17Z</cp:lastPrinted>
  <dcterms:created xsi:type="dcterms:W3CDTF">2016-10-19T17:50:39Z</dcterms:created>
  <dcterms:modified xsi:type="dcterms:W3CDTF">2017-05-05T11:25:40Z</dcterms:modified>
</cp:coreProperties>
</file>