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435" r:id="rId3"/>
    <p:sldId id="433" r:id="rId4"/>
    <p:sldId id="431" r:id="rId5"/>
    <p:sldId id="436" r:id="rId6"/>
    <p:sldId id="444" r:id="rId7"/>
    <p:sldId id="429" r:id="rId8"/>
    <p:sldId id="437" r:id="rId9"/>
    <p:sldId id="452" r:id="rId10"/>
    <p:sldId id="453" r:id="rId11"/>
    <p:sldId id="454" r:id="rId12"/>
    <p:sldId id="439" r:id="rId13"/>
    <p:sldId id="448" r:id="rId14"/>
    <p:sldId id="438" r:id="rId15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5450" autoAdjust="0"/>
  </p:normalViewPr>
  <p:slideViewPr>
    <p:cSldViewPr snapToObjects="1">
      <p:cViewPr varScale="1">
        <p:scale>
          <a:sx n="91" d="100"/>
          <a:sy n="91" d="100"/>
        </p:scale>
        <p:origin x="90" y="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8ED8128-71BF-48AF-9DA3-4EAA137CC5E7}" type="datetimeFigureOut">
              <a:rPr lang="es-ES"/>
              <a:pPr>
                <a:defRPr/>
              </a:pPr>
              <a:t>02/08/2017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E34AA28-0F91-4556-B447-48CD8FEDB7F5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66661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FF9A492-EC41-4D3B-AE8C-A9C55A3C6D1A}" type="datetimeFigureOut">
              <a:rPr lang="en-GB"/>
              <a:pPr>
                <a:defRPr/>
              </a:pPr>
              <a:t>02/08/2017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6C97DD3-7A1E-437D-8518-174108021DC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71306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97DD3-7A1E-437D-8518-174108021DCB}" type="slidenum">
              <a:rPr lang="en-GB" altLang="en-US" smtClean="0"/>
              <a:pPr/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51893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86199B-BDF1-4446-BBE1-09DBEA1E39C6}" type="slidenum">
              <a:rPr lang="en-GB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798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86199B-BDF1-4446-BBE1-09DBEA1E39C6}" type="slidenum">
              <a:rPr lang="en-GB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798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99431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923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76401"/>
            <a:ext cx="2057400" cy="304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436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695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722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967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283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418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15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636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64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39863" y="241300"/>
            <a:ext cx="6515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7668344" y="6615417"/>
            <a:ext cx="1224136" cy="211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4ED9C510-15E0-442B-90E8-004B0F57896A}" type="slidenum">
              <a:rPr lang="en-US" sz="1000" smtClean="0"/>
              <a:pPr algn="r">
                <a:defRPr/>
              </a:pPr>
              <a:t>‹#›</a:t>
            </a:fld>
            <a:endParaRPr lang="en-US" sz="1000" dirty="0"/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204064" y="6615417"/>
            <a:ext cx="1631631" cy="211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pl-PL" sz="1000" dirty="0" smtClean="0">
                <a:solidFill>
                  <a:schemeClr val="bg1">
                    <a:lumMod val="50000"/>
                  </a:schemeClr>
                </a:solidFill>
              </a:rPr>
              <a:t>August </a:t>
            </a:r>
            <a:r>
              <a:rPr lang="pl-PL" sz="1000" dirty="0" smtClean="0">
                <a:solidFill>
                  <a:schemeClr val="bg1">
                    <a:lumMod val="50000"/>
                  </a:schemeClr>
                </a:solidFill>
              </a:rPr>
              <a:t>2017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699792" y="6580634"/>
            <a:ext cx="3765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sz="10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Before</a:t>
            </a:r>
            <a:r>
              <a:rPr lang="pl-PL" sz="10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CECM Kick-of </a:t>
            </a:r>
            <a:r>
              <a:rPr lang="pl-PL" sz="1000" baseline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meeting</a:t>
            </a:r>
            <a:endParaRPr lang="en-GB" sz="10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3" name="Picture 2" descr="E:\Teaming2\cyfronet_logo_kolor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33748"/>
            <a:ext cx="1456202" cy="70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E:\Teaming2\horizon2020_logo_0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29" y="44624"/>
            <a:ext cx="1806500" cy="8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2" r:id="rId9"/>
    <p:sldLayoutId id="2147483703" r:id="rId10"/>
    <p:sldLayoutId id="214748370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http/dice.cyfronet.pl/" TargetMode="External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jpeg"/><Relationship Id="rId18" Type="http://schemas.openxmlformats.org/officeDocument/2006/relationships/image" Target="../media/image30.gif"/><Relationship Id="rId26" Type="http://schemas.openxmlformats.org/officeDocument/2006/relationships/image" Target="../media/image38.jpg"/><Relationship Id="rId39" Type="http://schemas.openxmlformats.org/officeDocument/2006/relationships/image" Target="../media/image51.png"/><Relationship Id="rId21" Type="http://schemas.openxmlformats.org/officeDocument/2006/relationships/image" Target="../media/image33.png"/><Relationship Id="rId34" Type="http://schemas.openxmlformats.org/officeDocument/2006/relationships/image" Target="../media/image46.png"/><Relationship Id="rId42" Type="http://schemas.openxmlformats.org/officeDocument/2006/relationships/image" Target="../media/image54.png"/><Relationship Id="rId47" Type="http://schemas.openxmlformats.org/officeDocument/2006/relationships/image" Target="../media/image59.png"/><Relationship Id="rId50" Type="http://schemas.openxmlformats.org/officeDocument/2006/relationships/image" Target="../media/image62.png"/><Relationship Id="rId55" Type="http://schemas.openxmlformats.org/officeDocument/2006/relationships/image" Target="../media/image67.png"/><Relationship Id="rId7" Type="http://schemas.openxmlformats.org/officeDocument/2006/relationships/image" Target="../media/image19.jpe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9" Type="http://schemas.openxmlformats.org/officeDocument/2006/relationships/image" Target="../media/image41.png"/><Relationship Id="rId11" Type="http://schemas.openxmlformats.org/officeDocument/2006/relationships/image" Target="../media/image23.png"/><Relationship Id="rId24" Type="http://schemas.openxmlformats.org/officeDocument/2006/relationships/image" Target="../media/image36.gif"/><Relationship Id="rId32" Type="http://schemas.openxmlformats.org/officeDocument/2006/relationships/image" Target="../media/image44.jpg"/><Relationship Id="rId37" Type="http://schemas.openxmlformats.org/officeDocument/2006/relationships/image" Target="../media/image49.png"/><Relationship Id="rId40" Type="http://schemas.openxmlformats.org/officeDocument/2006/relationships/image" Target="../media/image52.png"/><Relationship Id="rId45" Type="http://schemas.openxmlformats.org/officeDocument/2006/relationships/image" Target="../media/image57.png"/><Relationship Id="rId53" Type="http://schemas.openxmlformats.org/officeDocument/2006/relationships/image" Target="../media/image65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31" Type="http://schemas.openxmlformats.org/officeDocument/2006/relationships/image" Target="../media/image43.jpg"/><Relationship Id="rId44" Type="http://schemas.openxmlformats.org/officeDocument/2006/relationships/image" Target="../media/image56.png"/><Relationship Id="rId52" Type="http://schemas.openxmlformats.org/officeDocument/2006/relationships/image" Target="../media/image64.png"/><Relationship Id="rId4" Type="http://schemas.openxmlformats.org/officeDocument/2006/relationships/image" Target="../media/image16.png"/><Relationship Id="rId9" Type="http://schemas.openxmlformats.org/officeDocument/2006/relationships/image" Target="../media/image21.gif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Relationship Id="rId35" Type="http://schemas.openxmlformats.org/officeDocument/2006/relationships/image" Target="../media/image47.png"/><Relationship Id="rId43" Type="http://schemas.openxmlformats.org/officeDocument/2006/relationships/image" Target="../media/image55.png"/><Relationship Id="rId48" Type="http://schemas.openxmlformats.org/officeDocument/2006/relationships/image" Target="../media/image60.png"/><Relationship Id="rId56" Type="http://schemas.openxmlformats.org/officeDocument/2006/relationships/image" Target="../media/image68.png"/><Relationship Id="rId8" Type="http://schemas.openxmlformats.org/officeDocument/2006/relationships/image" Target="../media/image20.png"/><Relationship Id="rId51" Type="http://schemas.openxmlformats.org/officeDocument/2006/relationships/image" Target="../media/image63.png"/><Relationship Id="rId3" Type="http://schemas.openxmlformats.org/officeDocument/2006/relationships/image" Target="../media/image15.png"/><Relationship Id="rId12" Type="http://schemas.openxmlformats.org/officeDocument/2006/relationships/image" Target="../media/image24.jpeg"/><Relationship Id="rId17" Type="http://schemas.openxmlformats.org/officeDocument/2006/relationships/image" Target="../media/image29.gif"/><Relationship Id="rId25" Type="http://schemas.openxmlformats.org/officeDocument/2006/relationships/image" Target="../media/image37.gif"/><Relationship Id="rId33" Type="http://schemas.openxmlformats.org/officeDocument/2006/relationships/image" Target="../media/image45.png"/><Relationship Id="rId38" Type="http://schemas.openxmlformats.org/officeDocument/2006/relationships/image" Target="../media/image50.png"/><Relationship Id="rId46" Type="http://schemas.openxmlformats.org/officeDocument/2006/relationships/image" Target="../media/image58.png"/><Relationship Id="rId20" Type="http://schemas.openxmlformats.org/officeDocument/2006/relationships/image" Target="../media/image32.png"/><Relationship Id="rId41" Type="http://schemas.openxmlformats.org/officeDocument/2006/relationships/image" Target="../media/image53.png"/><Relationship Id="rId54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36" Type="http://schemas.openxmlformats.org/officeDocument/2006/relationships/image" Target="../media/image48.png"/><Relationship Id="rId49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8.png"/><Relationship Id="rId3" Type="http://schemas.openxmlformats.org/officeDocument/2006/relationships/image" Target="../media/image62.png"/><Relationship Id="rId7" Type="http://schemas.openxmlformats.org/officeDocument/2006/relationships/image" Target="../media/image73.png"/><Relationship Id="rId12" Type="http://schemas.openxmlformats.org/officeDocument/2006/relationships/image" Target="../media/image7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6.png"/><Relationship Id="rId5" Type="http://schemas.openxmlformats.org/officeDocument/2006/relationships/image" Target="../media/image71.png"/><Relationship Id="rId10" Type="http://schemas.openxmlformats.org/officeDocument/2006/relationships/image" Target="../media/image75.jpeg"/><Relationship Id="rId4" Type="http://schemas.openxmlformats.org/officeDocument/2006/relationships/image" Target="../media/image70.png"/><Relationship Id="rId9" Type="http://schemas.openxmlformats.org/officeDocument/2006/relationships/hyperlink" Target="http://apps.plgrid.pl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dice.cyfronet.pl/" TargetMode="External"/><Relationship Id="rId7" Type="http://schemas.openxmlformats.org/officeDocument/2006/relationships/image" Target="../media/image6.gif"/><Relationship Id="rId2" Type="http://schemas.openxmlformats.org/officeDocument/2006/relationships/hyperlink" Target="http://www.cyfronet.krakow.pl/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itle 1"/>
          <p:cNvSpPr>
            <a:spLocks noGrp="1"/>
          </p:cNvSpPr>
          <p:nvPr>
            <p:ph type="ctrTitle"/>
          </p:nvPr>
        </p:nvSpPr>
        <p:spPr>
          <a:xfrm>
            <a:off x="508407" y="1124744"/>
            <a:ext cx="8136904" cy="1470025"/>
          </a:xfrm>
        </p:spPr>
        <p:txBody>
          <a:bodyPr/>
          <a:lstStyle/>
          <a:p>
            <a:pPr eaLnBrk="1" hangingPunct="1">
              <a:lnSpc>
                <a:spcPts val="4800"/>
              </a:lnSpc>
            </a:pPr>
            <a:r>
              <a:rPr lang="en-GB" altLang="en-US" sz="4000" dirty="0" smtClean="0">
                <a:solidFill>
                  <a:srgbClr val="C00000"/>
                </a:solidFill>
              </a:rPr>
              <a:t>Centre for New Methods</a:t>
            </a:r>
            <a:br>
              <a:rPr lang="en-GB" altLang="en-US" sz="4000" dirty="0" smtClean="0">
                <a:solidFill>
                  <a:srgbClr val="C00000"/>
                </a:solidFill>
              </a:rPr>
            </a:br>
            <a:r>
              <a:rPr lang="en-GB" altLang="en-US" sz="4000" dirty="0" smtClean="0">
                <a:solidFill>
                  <a:srgbClr val="C00000"/>
                </a:solidFill>
              </a:rPr>
              <a:t>in Computational Diagnostics </a:t>
            </a:r>
            <a:r>
              <a:rPr lang="pl-PL" altLang="en-US" sz="4000" dirty="0" smtClean="0">
                <a:solidFill>
                  <a:srgbClr val="C00000"/>
                </a:solidFill>
              </a:rPr>
              <a:t/>
            </a:r>
            <a:br>
              <a:rPr lang="pl-PL" altLang="en-US" sz="4000" dirty="0" smtClean="0">
                <a:solidFill>
                  <a:srgbClr val="C00000"/>
                </a:solidFill>
              </a:rPr>
            </a:br>
            <a:r>
              <a:rPr lang="en-GB" altLang="en-US" sz="4000" dirty="0" smtClean="0">
                <a:solidFill>
                  <a:srgbClr val="C00000"/>
                </a:solidFill>
              </a:rPr>
              <a:t>and </a:t>
            </a:r>
            <a:r>
              <a:rPr lang="en-GB" altLang="en-US" sz="4000" dirty="0" smtClean="0">
                <a:solidFill>
                  <a:srgbClr val="C00000"/>
                </a:solidFill>
              </a:rPr>
              <a:t>Personalised Therapy</a:t>
            </a:r>
            <a:endParaRPr lang="en-GB" altLang="en-US" sz="40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806882" y="2996952"/>
            <a:ext cx="7854056" cy="219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GB" altLang="en-US" sz="2400" b="1" dirty="0" smtClean="0">
                <a:solidFill>
                  <a:schemeClr val="tx2"/>
                </a:solidFill>
              </a:rPr>
              <a:t>on behalf of the CECM Project </a:t>
            </a:r>
          </a:p>
          <a:p>
            <a:pPr eaLnBrk="1" hangingPunct="1"/>
            <a:endParaRPr lang="en-GB" altLang="en-US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/>
            <a:r>
              <a:rPr lang="en-GB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Marian </a:t>
            </a:r>
            <a:r>
              <a:rPr lang="en-GB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Bubak</a:t>
            </a:r>
            <a:endParaRPr lang="en-GB" altLang="en-US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/>
            <a:r>
              <a:rPr lang="en-GB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Academic Computer Centre Cyfronet, Department of Computer Science, </a:t>
            </a:r>
            <a:endParaRPr lang="pl-PL" altLang="en-US" sz="1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/>
            <a:r>
              <a:rPr lang="en-GB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AGH University of Science and Technology, Krakow, PL</a:t>
            </a:r>
          </a:p>
          <a:p>
            <a:pPr eaLnBrk="1" hangingPunct="1"/>
            <a:r>
              <a:rPr lang="en-GB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Informatics Institute, University of Amsterdam, NL</a:t>
            </a:r>
          </a:p>
          <a:p>
            <a:pPr eaLnBrk="1" hangingPunct="1"/>
            <a:r>
              <a:rPr lang="en-GB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http://dice.cyfronet.pl/</a:t>
            </a:r>
            <a:r>
              <a:rPr lang="en-GB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 bubak@agh.edu.pl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4808" y="5393277"/>
            <a:ext cx="424904" cy="76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5449331"/>
            <a:ext cx="1331855" cy="649279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5586650"/>
            <a:ext cx="1232982" cy="374642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5586649"/>
            <a:ext cx="1320094" cy="374644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946" y="5545860"/>
            <a:ext cx="1423406" cy="456220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5491522"/>
            <a:ext cx="1130752" cy="564897"/>
          </a:xfrm>
          <a:prstGeom prst="rect">
            <a:avLst/>
          </a:prstGeom>
        </p:spPr>
      </p:pic>
      <p:pic>
        <p:nvPicPr>
          <p:cNvPr id="14" name="Obraz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337212"/>
            <a:ext cx="1398756" cy="8735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199" y="1504384"/>
            <a:ext cx="684770" cy="479340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5378303"/>
            <a:ext cx="1153500" cy="354953"/>
          </a:xfrm>
          <a:prstGeom prst="rect">
            <a:avLst/>
          </a:prstGeom>
        </p:spPr>
      </p:pic>
      <p:pic>
        <p:nvPicPr>
          <p:cNvPr id="10" name="Picture 7" descr="NewFedSMLogo10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1278" y="2197518"/>
            <a:ext cx="970497" cy="429846"/>
          </a:xfrm>
          <a:prstGeom prst="rect">
            <a:avLst/>
          </a:prstGeom>
        </p:spPr>
      </p:pic>
      <p:pic>
        <p:nvPicPr>
          <p:cNvPr id="11" name="Picture 2" descr="ITEM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32352"/>
          <a:stretch/>
        </p:blipFill>
        <p:spPr bwMode="auto">
          <a:xfrm>
            <a:off x="3796824" y="5251760"/>
            <a:ext cx="864096" cy="55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007" y="5248322"/>
            <a:ext cx="727855" cy="484934"/>
          </a:xfrm>
          <a:prstGeom prst="rect">
            <a:avLst/>
          </a:prstGeom>
        </p:spPr>
      </p:pic>
      <p:pic>
        <p:nvPicPr>
          <p:cNvPr id="15" name="Picture 2" descr="vph-share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55" y="2132356"/>
            <a:ext cx="470443" cy="62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Paasage_logo_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731" y="5300371"/>
            <a:ext cx="1026096" cy="43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5900289"/>
            <a:ext cx="585356" cy="644219"/>
          </a:xfrm>
          <a:prstGeom prst="rect">
            <a:avLst/>
          </a:prstGeom>
        </p:spPr>
      </p:pic>
      <p:pic>
        <p:nvPicPr>
          <p:cNvPr id="18" name="Obraz 17" descr="T-Systems_Logo.svg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37" y="6095146"/>
            <a:ext cx="1076954" cy="222930"/>
          </a:xfrm>
          <a:prstGeom prst="rect">
            <a:avLst/>
          </a:prstGeom>
        </p:spPr>
      </p:pic>
      <p:pic>
        <p:nvPicPr>
          <p:cNvPr id="19" name="Obraz 18" descr="Screen Shot 2017-02-22 at 18.31.42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334" y="5935147"/>
            <a:ext cx="722558" cy="460587"/>
          </a:xfrm>
          <a:prstGeom prst="rect">
            <a:avLst/>
          </a:prstGeom>
        </p:spPr>
      </p:pic>
      <p:pic>
        <p:nvPicPr>
          <p:cNvPr id="20" name="Obraz 19" descr="SixSq_logo.jp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5961595"/>
            <a:ext cx="496689" cy="491569"/>
          </a:xfrm>
          <a:prstGeom prst="rect">
            <a:avLst/>
          </a:prstGeom>
        </p:spPr>
      </p:pic>
      <p:pic>
        <p:nvPicPr>
          <p:cNvPr id="21" name="Obraz 20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70" y="6017214"/>
            <a:ext cx="818038" cy="346094"/>
          </a:xfrm>
          <a:prstGeom prst="rect">
            <a:avLst/>
          </a:prstGeom>
        </p:spPr>
      </p:pic>
      <p:pic>
        <p:nvPicPr>
          <p:cNvPr id="23" name="Obraz 22" descr="Fujitsu Logo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694" y="6008577"/>
            <a:ext cx="697511" cy="327490"/>
          </a:xfrm>
          <a:prstGeom prst="rect">
            <a:avLst/>
          </a:prstGeom>
        </p:spPr>
      </p:pic>
      <p:pic>
        <p:nvPicPr>
          <p:cNvPr id="24" name="Obraz 23" descr="EOSC_logo-02.png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132094"/>
            <a:ext cx="636438" cy="672502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 bwMode="auto">
          <a:xfrm>
            <a:off x="1436167" y="170408"/>
            <a:ext cx="65151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l-PL" sz="2600" dirty="0" smtClean="0"/>
              <a:t>ACC </a:t>
            </a:r>
            <a:r>
              <a:rPr lang="pl-PL" sz="2600" dirty="0" err="1" smtClean="0"/>
              <a:t>Cyfronet</a:t>
            </a:r>
            <a:r>
              <a:rPr lang="pl-PL" sz="2600" dirty="0"/>
              <a:t> </a:t>
            </a:r>
            <a:r>
              <a:rPr lang="en-GB" sz="2600" dirty="0" smtClean="0"/>
              <a:t>Projects </a:t>
            </a:r>
            <a:r>
              <a:rPr lang="en-GB" sz="2600" dirty="0" smtClean="0"/>
              <a:t>and </a:t>
            </a:r>
            <a:r>
              <a:rPr lang="pl-PL" sz="2600" dirty="0" smtClean="0"/>
              <a:t>C</a:t>
            </a:r>
            <a:r>
              <a:rPr lang="en-GB" sz="2600" dirty="0" err="1" smtClean="0"/>
              <a:t>ollaborators</a:t>
            </a:r>
            <a:endParaRPr lang="en-GB" altLang="en-US" sz="2600" dirty="0">
              <a:latin typeface="Open Sans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58" y="1057430"/>
            <a:ext cx="720295" cy="201683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007" y="1036044"/>
            <a:ext cx="442107" cy="437686"/>
          </a:xfrm>
          <a:prstGeom prst="rect">
            <a:avLst/>
          </a:prstGeom>
        </p:spPr>
      </p:pic>
      <p:pic>
        <p:nvPicPr>
          <p:cNvPr id="28" name="Obraz 2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182" y="908720"/>
            <a:ext cx="615906" cy="578952"/>
          </a:xfrm>
          <a:prstGeom prst="rect">
            <a:avLst/>
          </a:prstGeom>
        </p:spPr>
      </p:pic>
      <p:pic>
        <p:nvPicPr>
          <p:cNvPr id="31" name="Obraz 3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606312" y="1026335"/>
            <a:ext cx="623789" cy="362200"/>
          </a:xfrm>
          <a:prstGeom prst="rect">
            <a:avLst/>
          </a:prstGeom>
        </p:spPr>
      </p:pic>
      <p:pic>
        <p:nvPicPr>
          <p:cNvPr id="38" name="Obraz 3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568" y="1556661"/>
            <a:ext cx="683973" cy="458262"/>
          </a:xfrm>
          <a:prstGeom prst="rect">
            <a:avLst/>
          </a:prstGeom>
        </p:spPr>
      </p:pic>
      <p:pic>
        <p:nvPicPr>
          <p:cNvPr id="39" name="Obraz 3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979" y="1597190"/>
            <a:ext cx="674787" cy="479099"/>
          </a:xfrm>
          <a:prstGeom prst="rect">
            <a:avLst/>
          </a:prstGeom>
        </p:spPr>
      </p:pic>
      <p:pic>
        <p:nvPicPr>
          <p:cNvPr id="43" name="Obraz 4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626" y="2132356"/>
            <a:ext cx="802934" cy="545995"/>
          </a:xfrm>
          <a:prstGeom prst="rect">
            <a:avLst/>
          </a:prstGeom>
        </p:spPr>
      </p:pic>
      <p:pic>
        <p:nvPicPr>
          <p:cNvPr id="45" name="Obraz 4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1" y="2996952"/>
            <a:ext cx="858858" cy="420840"/>
          </a:xfrm>
          <a:prstGeom prst="rect">
            <a:avLst/>
          </a:prstGeom>
        </p:spPr>
      </p:pic>
      <p:pic>
        <p:nvPicPr>
          <p:cNvPr id="46" name="Obraz 4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007" y="3027284"/>
            <a:ext cx="568549" cy="460525"/>
          </a:xfrm>
          <a:prstGeom prst="rect">
            <a:avLst/>
          </a:prstGeom>
        </p:spPr>
      </p:pic>
      <p:pic>
        <p:nvPicPr>
          <p:cNvPr id="47" name="Obraz 46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795" y="3154069"/>
            <a:ext cx="952500" cy="238125"/>
          </a:xfrm>
          <a:prstGeom prst="rect">
            <a:avLst/>
          </a:prstGeom>
        </p:spPr>
      </p:pic>
      <p:pic>
        <p:nvPicPr>
          <p:cNvPr id="48" name="Obraz 4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891" y="3088492"/>
            <a:ext cx="781075" cy="413970"/>
          </a:xfrm>
          <a:prstGeom prst="rect">
            <a:avLst/>
          </a:prstGeom>
        </p:spPr>
      </p:pic>
      <p:pic>
        <p:nvPicPr>
          <p:cNvPr id="49" name="Obraz 48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145572"/>
            <a:ext cx="767024" cy="283799"/>
          </a:xfrm>
          <a:prstGeom prst="rect">
            <a:avLst/>
          </a:prstGeom>
        </p:spPr>
      </p:pic>
      <p:pic>
        <p:nvPicPr>
          <p:cNvPr id="50" name="Obraz 4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836" y="3142066"/>
            <a:ext cx="892864" cy="312501"/>
          </a:xfrm>
          <a:prstGeom prst="rect">
            <a:avLst/>
          </a:prstGeom>
        </p:spPr>
      </p:pic>
      <p:pic>
        <p:nvPicPr>
          <p:cNvPr id="51" name="Obraz 50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443" y="3031316"/>
            <a:ext cx="601387" cy="544784"/>
          </a:xfrm>
          <a:prstGeom prst="rect">
            <a:avLst/>
          </a:prstGeom>
        </p:spPr>
      </p:pic>
      <p:pic>
        <p:nvPicPr>
          <p:cNvPr id="52" name="Obraz 51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94" y="3056054"/>
            <a:ext cx="535363" cy="525449"/>
          </a:xfrm>
          <a:prstGeom prst="rect">
            <a:avLst/>
          </a:prstGeom>
        </p:spPr>
      </p:pic>
      <p:pic>
        <p:nvPicPr>
          <p:cNvPr id="53" name="Obraz 52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58" y="3727465"/>
            <a:ext cx="795500" cy="421615"/>
          </a:xfrm>
          <a:prstGeom prst="rect">
            <a:avLst/>
          </a:prstGeom>
        </p:spPr>
      </p:pic>
      <p:pic>
        <p:nvPicPr>
          <p:cNvPr id="54" name="Obraz 53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07" y="3806464"/>
            <a:ext cx="1045263" cy="198600"/>
          </a:xfrm>
          <a:prstGeom prst="rect">
            <a:avLst/>
          </a:prstGeom>
        </p:spPr>
      </p:pic>
      <p:pic>
        <p:nvPicPr>
          <p:cNvPr id="55" name="Obraz 54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290" y="3803797"/>
            <a:ext cx="975979" cy="273275"/>
          </a:xfrm>
          <a:prstGeom prst="rect">
            <a:avLst/>
          </a:prstGeom>
        </p:spPr>
      </p:pic>
      <p:pic>
        <p:nvPicPr>
          <p:cNvPr id="56" name="Obraz 55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715" y="3804838"/>
            <a:ext cx="878177" cy="272234"/>
          </a:xfrm>
          <a:prstGeom prst="rect">
            <a:avLst/>
          </a:prstGeom>
        </p:spPr>
      </p:pic>
      <p:pic>
        <p:nvPicPr>
          <p:cNvPr id="57" name="Obraz 56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638" y="3717032"/>
            <a:ext cx="564417" cy="541840"/>
          </a:xfrm>
          <a:prstGeom prst="rect">
            <a:avLst/>
          </a:prstGeom>
        </p:spPr>
      </p:pic>
      <p:pic>
        <p:nvPicPr>
          <p:cNvPr id="58" name="Obraz 57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808" y="3837905"/>
            <a:ext cx="881253" cy="282000"/>
          </a:xfrm>
          <a:prstGeom prst="rect">
            <a:avLst/>
          </a:prstGeom>
        </p:spPr>
      </p:pic>
      <p:pic>
        <p:nvPicPr>
          <p:cNvPr id="59" name="Obraz 58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687" y="3850572"/>
            <a:ext cx="843072" cy="247962"/>
          </a:xfrm>
          <a:prstGeom prst="rect">
            <a:avLst/>
          </a:prstGeom>
        </p:spPr>
      </p:pic>
      <p:pic>
        <p:nvPicPr>
          <p:cNvPr id="63" name="Obraz 62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121596" y="1673491"/>
            <a:ext cx="1162634" cy="226855"/>
          </a:xfrm>
          <a:prstGeom prst="rect">
            <a:avLst/>
          </a:prstGeom>
        </p:spPr>
      </p:pic>
      <p:pic>
        <p:nvPicPr>
          <p:cNvPr id="64" name="Obraz 63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7872650" y="986064"/>
            <a:ext cx="683807" cy="404402"/>
          </a:xfrm>
          <a:prstGeom prst="rect">
            <a:avLst/>
          </a:prstGeom>
        </p:spPr>
      </p:pic>
      <p:pic>
        <p:nvPicPr>
          <p:cNvPr id="65" name="Obraz 64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26479" y="1531935"/>
            <a:ext cx="862552" cy="477854"/>
          </a:xfrm>
          <a:prstGeom prst="rect">
            <a:avLst/>
          </a:prstGeom>
        </p:spPr>
      </p:pic>
      <p:pic>
        <p:nvPicPr>
          <p:cNvPr id="66" name="Obraz 65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3400886" y="1030029"/>
            <a:ext cx="1168159" cy="275461"/>
          </a:xfrm>
          <a:prstGeom prst="rect">
            <a:avLst/>
          </a:prstGeom>
        </p:spPr>
      </p:pic>
      <p:pic>
        <p:nvPicPr>
          <p:cNvPr id="67" name="Obraz 66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2445464" y="1599823"/>
            <a:ext cx="713111" cy="317557"/>
          </a:xfrm>
          <a:prstGeom prst="rect">
            <a:avLst/>
          </a:prstGeom>
        </p:spPr>
      </p:pic>
      <p:pic>
        <p:nvPicPr>
          <p:cNvPr id="68" name="Obraz 67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3504277" y="1670421"/>
            <a:ext cx="961376" cy="246411"/>
          </a:xfrm>
          <a:prstGeom prst="rect">
            <a:avLst/>
          </a:prstGeom>
        </p:spPr>
      </p:pic>
      <p:pic>
        <p:nvPicPr>
          <p:cNvPr id="69" name="Obraz 68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6567947" y="1057430"/>
            <a:ext cx="1081194" cy="291090"/>
          </a:xfrm>
          <a:prstGeom prst="rect">
            <a:avLst/>
          </a:prstGeom>
        </p:spPr>
      </p:pic>
      <p:pic>
        <p:nvPicPr>
          <p:cNvPr id="70" name="Obraz 69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6726386" y="1568583"/>
            <a:ext cx="867577" cy="351884"/>
          </a:xfrm>
          <a:prstGeom prst="rect">
            <a:avLst/>
          </a:prstGeom>
        </p:spPr>
      </p:pic>
      <p:pic>
        <p:nvPicPr>
          <p:cNvPr id="71" name="Obraz 70"/>
          <p:cNvPicPr>
            <a:picLocks noChangeAspect="1"/>
          </p:cNvPicPr>
          <p:nvPr/>
        </p:nvPicPr>
        <p:blipFill rotWithShape="1">
          <a:blip r:embed="rId46"/>
          <a:srcRect r="890"/>
          <a:stretch/>
        </p:blipFill>
        <p:spPr>
          <a:xfrm>
            <a:off x="2374262" y="2232033"/>
            <a:ext cx="989126" cy="382877"/>
          </a:xfrm>
          <a:prstGeom prst="rect">
            <a:avLst/>
          </a:prstGeom>
        </p:spPr>
      </p:pic>
      <p:pic>
        <p:nvPicPr>
          <p:cNvPr id="72" name="Obraz 71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2314307" y="1061911"/>
            <a:ext cx="887640" cy="283872"/>
          </a:xfrm>
          <a:prstGeom prst="rect">
            <a:avLst/>
          </a:prstGeom>
        </p:spPr>
      </p:pic>
      <p:pic>
        <p:nvPicPr>
          <p:cNvPr id="73" name="Obraz 72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1343540" y="4301908"/>
            <a:ext cx="708859" cy="610800"/>
          </a:xfrm>
          <a:prstGeom prst="rect">
            <a:avLst/>
          </a:prstGeom>
        </p:spPr>
      </p:pic>
      <p:pic>
        <p:nvPicPr>
          <p:cNvPr id="74" name="Obraz 73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322266" y="4306199"/>
            <a:ext cx="605940" cy="612000"/>
          </a:xfrm>
          <a:prstGeom prst="rect">
            <a:avLst/>
          </a:prstGeom>
        </p:spPr>
      </p:pic>
      <p:pic>
        <p:nvPicPr>
          <p:cNvPr id="75" name="Picture 3" descr="C:\Users\Kasia\Desktop\PLGridInfrastruktura\PLGridInfrastruktura\PNG\PLGrid_1.png"/>
          <p:cNvPicPr>
            <a:picLocks noChangeAspect="1" noChangeArrowheads="1"/>
          </p:cNvPicPr>
          <p:nvPr/>
        </p:nvPicPr>
        <p:blipFill>
          <a:blip r:embed="rId5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109" y="4329168"/>
            <a:ext cx="62730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Obraz 75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6901437" y="3788168"/>
            <a:ext cx="851246" cy="411893"/>
          </a:xfrm>
          <a:prstGeom prst="rect">
            <a:avLst/>
          </a:prstGeom>
        </p:spPr>
      </p:pic>
      <p:pic>
        <p:nvPicPr>
          <p:cNvPr id="77" name="Obraz 76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3664302" y="4485037"/>
            <a:ext cx="982289" cy="318254"/>
          </a:xfrm>
          <a:prstGeom prst="rect">
            <a:avLst/>
          </a:prstGeom>
        </p:spPr>
      </p:pic>
      <p:pic>
        <p:nvPicPr>
          <p:cNvPr id="78" name="Obraz 77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5730975" y="2060848"/>
            <a:ext cx="785241" cy="785241"/>
          </a:xfrm>
          <a:prstGeom prst="rect">
            <a:avLst/>
          </a:prstGeom>
        </p:spPr>
      </p:pic>
      <p:pic>
        <p:nvPicPr>
          <p:cNvPr id="79" name="Obraz 78"/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6785454" y="2290113"/>
            <a:ext cx="883363" cy="379652"/>
          </a:xfrm>
          <a:prstGeom prst="rect">
            <a:avLst/>
          </a:prstGeom>
        </p:spPr>
      </p:pic>
      <p:pic>
        <p:nvPicPr>
          <p:cNvPr id="80" name="Obraz 79"/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4776695" y="2204865"/>
            <a:ext cx="743872" cy="508214"/>
          </a:xfrm>
          <a:prstGeom prst="rect">
            <a:avLst/>
          </a:prstGeom>
        </p:spPr>
      </p:pic>
      <p:pic>
        <p:nvPicPr>
          <p:cNvPr id="81" name="Obraz 80"/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195770" y="5245643"/>
            <a:ext cx="788162" cy="48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2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Zrzut ekranu 2015-11-04 o 13.34.59.png"/>
          <p:cNvPicPr>
            <a:picLocks noChangeAspect="1"/>
          </p:cNvPicPr>
          <p:nvPr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582" y="1213404"/>
            <a:ext cx="2495417" cy="4628596"/>
          </a:xfrm>
          <a:prstGeom prst="rect">
            <a:avLst/>
          </a:prstGeom>
        </p:spPr>
      </p:pic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72168" y="930245"/>
            <a:ext cx="6865453" cy="8702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b="1" dirty="0" smtClean="0"/>
              <a:t> </a:t>
            </a:r>
            <a:r>
              <a:rPr lang="en-GB" sz="1800" b="1" dirty="0" smtClean="0">
                <a:solidFill>
                  <a:srgbClr val="FF0000"/>
                </a:solidFill>
              </a:rPr>
              <a:t>&gt;7000 users</a:t>
            </a:r>
            <a:r>
              <a:rPr lang="en-GB" sz="1800" dirty="0" smtClean="0">
                <a:solidFill>
                  <a:srgbClr val="FF0000"/>
                </a:solidFill>
              </a:rPr>
              <a:t>, </a:t>
            </a:r>
            <a:r>
              <a:rPr lang="en-GB" sz="1800" dirty="0"/>
              <a:t>a</a:t>
            </a:r>
            <a:r>
              <a:rPr lang="en-GB" sz="1800" dirty="0" smtClean="0"/>
              <a:t>ll 5 Polish Academic HPC </a:t>
            </a:r>
            <a:r>
              <a:rPr lang="en-GB" sz="1800" dirty="0"/>
              <a:t>centres integrated </a:t>
            </a:r>
            <a:endParaRPr lang="en-GB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 smtClean="0"/>
              <a:t>Synergy </a:t>
            </a:r>
            <a:r>
              <a:rPr lang="en-GB" sz="1800" dirty="0"/>
              <a:t>between domain specific researchers and IT </a:t>
            </a:r>
            <a:r>
              <a:rPr lang="en-GB" sz="1800" dirty="0" smtClean="0"/>
              <a:t>experts</a:t>
            </a:r>
            <a:endParaRPr lang="en-GB" sz="1800" dirty="0"/>
          </a:p>
          <a:p>
            <a:pPr>
              <a:buFont typeface="Wingdings" panose="05000000000000000000" pitchFamily="2" charset="2"/>
              <a:buChar char="Ø"/>
            </a:pPr>
            <a:endParaRPr lang="en-GB" sz="2000" dirty="0"/>
          </a:p>
        </p:txBody>
      </p:sp>
      <p:pic>
        <p:nvPicPr>
          <p:cNvPr id="6" name="Picture 3" descr="C:\Users\Kasia\Desktop\PLGridInfrastruktura\PLGridInfrastruktura\PNG\PLGrid_1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918" y="2870523"/>
            <a:ext cx="1073611" cy="104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640" y="4037022"/>
            <a:ext cx="1263077" cy="1248217"/>
          </a:xfrm>
          <a:prstGeom prst="rect">
            <a:avLst/>
          </a:prstGeom>
        </p:spPr>
      </p:pic>
      <p:pic>
        <p:nvPicPr>
          <p:cNvPr id="8" name="Picture 5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759" y="1832425"/>
            <a:ext cx="1324121" cy="1308543"/>
          </a:xfrm>
          <a:prstGeom prst="rect">
            <a:avLst/>
          </a:prstGeom>
        </p:spPr>
      </p:pic>
      <p:pic>
        <p:nvPicPr>
          <p:cNvPr id="9" name="Picture 5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205" y="1760417"/>
            <a:ext cx="1324121" cy="1308543"/>
          </a:xfrm>
          <a:prstGeom prst="rect">
            <a:avLst/>
          </a:prstGeom>
        </p:spPr>
      </p:pic>
      <p:sp>
        <p:nvSpPr>
          <p:cNvPr id="10" name="Symbol zastępczy tekstu 2"/>
          <p:cNvSpPr txBox="1">
            <a:spLocks/>
          </p:cNvSpPr>
          <p:nvPr/>
        </p:nvSpPr>
        <p:spPr>
          <a:xfrm>
            <a:off x="53136" y="1769477"/>
            <a:ext cx="2398137" cy="1155467"/>
          </a:xfrm>
          <a:prstGeom prst="rect">
            <a:avLst/>
          </a:prstGeom>
        </p:spPr>
        <p:txBody>
          <a:bodyPr>
            <a:normAutofit/>
          </a:bodyPr>
          <a:lstStyle>
            <a:def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ts val="1850"/>
              <a:buNone/>
              <a:tabLst/>
              <a:defRPr lang="pl-PL" sz="21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defPPr>
            <a:lvl1pPr marL="432000" marR="0" lvl="0" indent="-324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1pPr>
            <a:lvl2pPr marL="864000" marR="0" lvl="1" indent="-324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2pPr>
            <a:lvl3pPr marL="1295999" marR="0" lvl="2" indent="-288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3pPr>
            <a:lvl4pPr marL="1728000" marR="0" lvl="3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4pPr>
            <a:lvl5pPr marL="2160000" marR="0" lvl="4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5pPr>
            <a:lvl6pPr marL="2592000" marR="0" lvl="5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6pPr>
            <a:lvl7pPr marL="3024000" marR="0" lvl="6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7pPr>
            <a:lvl8pPr marL="3456000" marR="0" lvl="7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8pPr>
            <a:lvl9pPr marL="3887999" marR="0" lvl="8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9pPr>
          </a:lstStyle>
          <a:p>
            <a:pPr marL="26988" lvl="1" indent="0">
              <a:spcBef>
                <a:spcPts val="288"/>
              </a:spcBef>
              <a:spcAft>
                <a:spcPts val="288"/>
              </a:spcAft>
              <a:buSzPct val="55000"/>
              <a:buNone/>
            </a:pPr>
            <a:r>
              <a:rPr lang="en-GB" sz="1800" b="1" dirty="0" smtClean="0">
                <a:solidFill>
                  <a:schemeClr val="tx1"/>
                </a:solidFill>
                <a:latin typeface="+mn-lt"/>
                <a:cs typeface="Helvetica"/>
              </a:rPr>
              <a:t>Computing resources</a:t>
            </a:r>
          </a:p>
          <a:p>
            <a:pPr marL="26988" lvl="1" indent="0">
              <a:spcBef>
                <a:spcPts val="288"/>
              </a:spcBef>
              <a:spcAft>
                <a:spcPts val="288"/>
              </a:spcAft>
              <a:buSzPct val="55000"/>
            </a:pPr>
            <a:r>
              <a:rPr lang="en-GB" sz="1800" dirty="0" smtClean="0">
                <a:solidFill>
                  <a:schemeClr val="tx1"/>
                </a:solidFill>
                <a:latin typeface="+mn-lt"/>
                <a:cs typeface="Helvetica"/>
              </a:rPr>
              <a:t> 5+ PFLOPS</a:t>
            </a:r>
          </a:p>
          <a:p>
            <a:pPr marL="26988" lvl="1" indent="0">
              <a:spcBef>
                <a:spcPts val="288"/>
              </a:spcBef>
              <a:spcAft>
                <a:spcPts val="288"/>
              </a:spcAft>
              <a:buSzPct val="55000"/>
            </a:pPr>
            <a:r>
              <a:rPr lang="en-GB" sz="1800" dirty="0" smtClean="0">
                <a:solidFill>
                  <a:schemeClr val="tx1"/>
                </a:solidFill>
                <a:latin typeface="+mn-lt"/>
                <a:cs typeface="Helvetica"/>
              </a:rPr>
              <a:t> 130 000+ cores</a:t>
            </a:r>
          </a:p>
          <a:p>
            <a:pPr marL="26988" lvl="1" indent="0">
              <a:lnSpc>
                <a:spcPct val="150000"/>
              </a:lnSpc>
              <a:spcBef>
                <a:spcPts val="288"/>
              </a:spcBef>
              <a:spcAft>
                <a:spcPts val="288"/>
              </a:spcAft>
              <a:buSzPct val="55000"/>
            </a:pPr>
            <a:endParaRPr lang="en-GB" sz="1800" dirty="0" smtClean="0">
              <a:solidFill>
                <a:schemeClr val="tx1"/>
              </a:solidFill>
              <a:latin typeface="+mn-lt"/>
              <a:cs typeface="Helvetica"/>
            </a:endParaRPr>
          </a:p>
          <a:p>
            <a:pPr marL="26988" lvl="1" indent="0">
              <a:lnSpc>
                <a:spcPct val="150000"/>
              </a:lnSpc>
              <a:spcBef>
                <a:spcPts val="288"/>
              </a:spcBef>
              <a:spcAft>
                <a:spcPts val="288"/>
              </a:spcAft>
              <a:buSzPct val="55000"/>
            </a:pPr>
            <a:endParaRPr lang="en-GB" sz="1800" b="1" dirty="0" smtClean="0">
              <a:solidFill>
                <a:schemeClr val="tx1"/>
              </a:solidFill>
              <a:latin typeface="+mn-lt"/>
              <a:cs typeface="Helvetica"/>
            </a:endParaRPr>
          </a:p>
          <a:p>
            <a:pPr marL="108000" indent="0">
              <a:buFont typeface="Arial" panose="020B0604020202020204" pitchFamily="34" charset="0"/>
              <a:buNone/>
            </a:pPr>
            <a:endParaRPr lang="en-GB" sz="1800" dirty="0" smtClean="0">
              <a:solidFill>
                <a:schemeClr val="tx1"/>
              </a:solidFill>
              <a:latin typeface="+mn-lt"/>
              <a:cs typeface="Helvetica"/>
            </a:endParaRPr>
          </a:p>
        </p:txBody>
      </p:sp>
      <p:grpSp>
        <p:nvGrpSpPr>
          <p:cNvPr id="11" name="Group 3"/>
          <p:cNvGrpSpPr/>
          <p:nvPr/>
        </p:nvGrpSpPr>
        <p:grpSpPr>
          <a:xfrm>
            <a:off x="184730" y="3438813"/>
            <a:ext cx="2547873" cy="1834926"/>
            <a:chOff x="713711" y="3267193"/>
            <a:chExt cx="2547873" cy="1834926"/>
          </a:xfrm>
        </p:grpSpPr>
        <p:pic>
          <p:nvPicPr>
            <p:cNvPr id="12" name="Picture 53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775" y="3267193"/>
              <a:ext cx="1261809" cy="1324121"/>
            </a:xfrm>
            <a:prstGeom prst="rect">
              <a:avLst/>
            </a:prstGeom>
          </p:spPr>
        </p:pic>
        <p:sp>
          <p:nvSpPr>
            <p:cNvPr id="13" name="Symbol zastępczy tekstu 2"/>
            <p:cNvSpPr txBox="1">
              <a:spLocks/>
            </p:cNvSpPr>
            <p:nvPr/>
          </p:nvSpPr>
          <p:spPr>
            <a:xfrm>
              <a:off x="713711" y="3485436"/>
              <a:ext cx="2398137" cy="1616683"/>
            </a:xfrm>
            <a:prstGeom prst="rect">
              <a:avLst/>
            </a:prstGeom>
          </p:spPr>
          <p:txBody>
            <a:bodyPr>
              <a:normAutofit/>
            </a:bodyPr>
            <a:lstStyle>
              <a:defPPr marL="432000" marR="0" lvl="0" indent="-32400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1414"/>
                </a:spcAft>
                <a:buSzPts val="1850"/>
                <a:buNone/>
                <a:tabLst/>
                <a:defRPr lang="pl-PL" sz="2100" b="1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defPPr>
              <a:lvl1pPr marL="432000" marR="0" lvl="0" indent="-324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1414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1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1pPr>
              <a:lvl2pPr marL="864000" marR="0" lvl="1" indent="-324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1134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2pPr>
              <a:lvl3pPr marL="1295999" marR="0" lvl="2" indent="-288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850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3pPr>
              <a:lvl4pPr marL="1728000" marR="0" lvl="3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567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4pPr>
              <a:lvl5pPr marL="2160000" marR="0" lvl="4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283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5pPr>
              <a:lvl6pPr marL="2592000" marR="0" lvl="5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283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6pPr>
              <a:lvl7pPr marL="3024000" marR="0" lvl="6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283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7pPr>
              <a:lvl8pPr marL="3456000" marR="0" lvl="7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283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8pPr>
              <a:lvl9pPr marL="3887999" marR="0" lvl="8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283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9pPr>
            </a:lstStyle>
            <a:p>
              <a:pPr marL="26988" lvl="1" indent="0">
                <a:spcBef>
                  <a:spcPts val="288"/>
                </a:spcBef>
                <a:spcAft>
                  <a:spcPts val="288"/>
                </a:spcAft>
                <a:buSzPct val="55000"/>
                <a:buNone/>
              </a:pPr>
              <a:r>
                <a:rPr lang="en-GB" sz="1800" b="1" dirty="0" smtClean="0">
                  <a:solidFill>
                    <a:schemeClr val="tx1"/>
                  </a:solidFill>
                  <a:latin typeface="+mn-lt"/>
                  <a:cs typeface="Helvetica"/>
                </a:rPr>
                <a:t>Storage</a:t>
              </a:r>
            </a:p>
            <a:p>
              <a:pPr marL="26988" lvl="1" indent="0">
                <a:spcBef>
                  <a:spcPts val="288"/>
                </a:spcBef>
                <a:spcAft>
                  <a:spcPts val="288"/>
                </a:spcAft>
                <a:buSzPct val="55000"/>
              </a:pPr>
              <a:r>
                <a:rPr lang="en-GB" sz="1800" dirty="0" smtClean="0">
                  <a:solidFill>
                    <a:schemeClr val="tx1"/>
                  </a:solidFill>
                  <a:latin typeface="+mn-lt"/>
                  <a:cs typeface="Helvetica"/>
                </a:rPr>
                <a:t> 60+ PB</a:t>
              </a:r>
            </a:p>
            <a:p>
              <a:pPr marL="26988" lvl="1" indent="0">
                <a:spcBef>
                  <a:spcPts val="288"/>
                </a:spcBef>
                <a:spcAft>
                  <a:spcPts val="288"/>
                </a:spcAft>
                <a:buSzPct val="55000"/>
              </a:pPr>
              <a:r>
                <a:rPr lang="en-GB" sz="1800" dirty="0" smtClean="0">
                  <a:solidFill>
                    <a:schemeClr val="tx1"/>
                  </a:solidFill>
                  <a:latin typeface="+mn-lt"/>
                  <a:cs typeface="Helvetica"/>
                </a:rPr>
                <a:t> fast scratch</a:t>
              </a:r>
            </a:p>
            <a:p>
              <a:pPr marL="26988" lvl="1" indent="0">
                <a:spcBef>
                  <a:spcPts val="288"/>
                </a:spcBef>
                <a:spcAft>
                  <a:spcPts val="288"/>
                </a:spcAft>
                <a:buSzPct val="55000"/>
              </a:pPr>
              <a:r>
                <a:rPr lang="en-GB" sz="1800" dirty="0" smtClean="0">
                  <a:solidFill>
                    <a:schemeClr val="tx1"/>
                  </a:solidFill>
                  <a:latin typeface="+mn-lt"/>
                  <a:cs typeface="Helvetica"/>
                </a:rPr>
                <a:t> distributed access</a:t>
              </a:r>
            </a:p>
            <a:p>
              <a:pPr marL="26988" lvl="1" indent="0">
                <a:lnSpc>
                  <a:spcPct val="150000"/>
                </a:lnSpc>
                <a:spcBef>
                  <a:spcPts val="288"/>
                </a:spcBef>
                <a:spcAft>
                  <a:spcPts val="288"/>
                </a:spcAft>
                <a:buSzPct val="55000"/>
              </a:pPr>
              <a:endParaRPr lang="en-GB" sz="1800" b="1" dirty="0" smtClean="0">
                <a:solidFill>
                  <a:schemeClr val="tx1"/>
                </a:solidFill>
                <a:latin typeface="+mn-lt"/>
                <a:cs typeface="Helvetica"/>
              </a:endParaRPr>
            </a:p>
            <a:p>
              <a:pPr marL="108000" indent="0">
                <a:buFont typeface="Arial" panose="020B0604020202020204" pitchFamily="34" charset="0"/>
                <a:buNone/>
              </a:pPr>
              <a:endParaRPr lang="en-GB" sz="1800" dirty="0" smtClean="0">
                <a:solidFill>
                  <a:schemeClr val="tx1"/>
                </a:solidFill>
                <a:latin typeface="+mn-lt"/>
                <a:cs typeface="Helvetica"/>
              </a:endParaRPr>
            </a:p>
          </p:txBody>
        </p:sp>
      </p:grpSp>
      <p:sp>
        <p:nvSpPr>
          <p:cNvPr id="14" name="Symbol zastępczy tekstu 2"/>
          <p:cNvSpPr txBox="1">
            <a:spLocks/>
          </p:cNvSpPr>
          <p:nvPr/>
        </p:nvSpPr>
        <p:spPr>
          <a:xfrm>
            <a:off x="5874326" y="1740309"/>
            <a:ext cx="2398137" cy="1616683"/>
          </a:xfrm>
          <a:prstGeom prst="rect">
            <a:avLst/>
          </a:prstGeom>
        </p:spPr>
        <p:txBody>
          <a:bodyPr>
            <a:normAutofit/>
          </a:bodyPr>
          <a:lstStyle>
            <a:def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ts val="1850"/>
              <a:buNone/>
              <a:tabLst/>
              <a:defRPr lang="pl-PL" sz="21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defPPr>
            <a:lvl1pPr marL="432000" marR="0" lvl="0" indent="-324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1pPr>
            <a:lvl2pPr marL="864000" marR="0" lvl="1" indent="-324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2pPr>
            <a:lvl3pPr marL="1295999" marR="0" lvl="2" indent="-288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3pPr>
            <a:lvl4pPr marL="1728000" marR="0" lvl="3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4pPr>
            <a:lvl5pPr marL="2160000" marR="0" lvl="4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5pPr>
            <a:lvl6pPr marL="2592000" marR="0" lvl="5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6pPr>
            <a:lvl7pPr marL="3024000" marR="0" lvl="6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7pPr>
            <a:lvl8pPr marL="3456000" marR="0" lvl="7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8pPr>
            <a:lvl9pPr marL="3887999" marR="0" lvl="8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9pPr>
          </a:lstStyle>
          <a:p>
            <a:pPr marL="26988" lvl="1" indent="0">
              <a:spcBef>
                <a:spcPts val="288"/>
              </a:spcBef>
              <a:spcAft>
                <a:spcPts val="288"/>
              </a:spcAft>
              <a:buSzPct val="55000"/>
              <a:buNone/>
            </a:pPr>
            <a:r>
              <a:rPr lang="en-GB" sz="1800" b="1" dirty="0" smtClean="0">
                <a:solidFill>
                  <a:schemeClr val="tx1"/>
                </a:solidFill>
                <a:latin typeface="+mn-lt"/>
                <a:cs typeface="Helvetica"/>
              </a:rPr>
              <a:t>Scientific Software</a:t>
            </a:r>
          </a:p>
          <a:p>
            <a:pPr marL="26988" lvl="1" indent="0">
              <a:spcBef>
                <a:spcPts val="288"/>
              </a:spcBef>
              <a:spcAft>
                <a:spcPts val="288"/>
              </a:spcAft>
              <a:buSzPct val="55000"/>
            </a:pPr>
            <a:r>
              <a:rPr lang="en-GB" sz="1800" dirty="0" smtClean="0">
                <a:solidFill>
                  <a:schemeClr val="tx1"/>
                </a:solidFill>
                <a:latin typeface="+mn-lt"/>
                <a:cs typeface="Helvetica"/>
              </a:rPr>
              <a:t> 500+ applications, tools, libraries</a:t>
            </a:r>
          </a:p>
          <a:p>
            <a:pPr marL="26988" lvl="1" indent="0">
              <a:spcBef>
                <a:spcPts val="288"/>
              </a:spcBef>
              <a:spcAft>
                <a:spcPts val="288"/>
              </a:spcAft>
              <a:buSzPct val="55000"/>
            </a:pPr>
            <a:r>
              <a:rPr lang="en-GB" sz="1800" dirty="0" smtClean="0">
                <a:solidFill>
                  <a:schemeClr val="tx1"/>
                </a:solidFill>
                <a:latin typeface="+mn-lt"/>
                <a:cs typeface="Helvetica"/>
              </a:rPr>
              <a:t> </a:t>
            </a:r>
            <a:r>
              <a:rPr lang="en-GB" sz="1800" dirty="0" smtClean="0">
                <a:solidFill>
                  <a:schemeClr val="tx1"/>
                </a:solidFill>
                <a:latin typeface="+mn-lt"/>
                <a:cs typeface="Helvetica"/>
                <a:hlinkClick r:id="rId9"/>
              </a:rPr>
              <a:t>http://apps.plgrid.pl</a:t>
            </a:r>
            <a:r>
              <a:rPr lang="en-GB" sz="1800" dirty="0" smtClean="0">
                <a:solidFill>
                  <a:schemeClr val="tx1"/>
                </a:solidFill>
                <a:latin typeface="+mn-lt"/>
                <a:cs typeface="Helvetica"/>
              </a:rPr>
              <a:t> </a:t>
            </a:r>
            <a:endParaRPr lang="en-GB" sz="1800" b="1" dirty="0" smtClean="0">
              <a:solidFill>
                <a:schemeClr val="tx1"/>
              </a:solidFill>
              <a:latin typeface="+mn-lt"/>
              <a:cs typeface="Helvetica"/>
            </a:endParaRPr>
          </a:p>
          <a:p>
            <a:pPr marL="108000" indent="0">
              <a:buFont typeface="Arial" panose="020B0604020202020204" pitchFamily="34" charset="0"/>
              <a:buNone/>
            </a:pPr>
            <a:endParaRPr lang="en-GB" sz="1800" dirty="0" smtClean="0">
              <a:solidFill>
                <a:schemeClr val="tx1"/>
              </a:solidFill>
              <a:latin typeface="+mn-lt"/>
              <a:cs typeface="Helvetica"/>
            </a:endParaRPr>
          </a:p>
        </p:txBody>
      </p:sp>
      <p:sp>
        <p:nvSpPr>
          <p:cNvPr id="15" name="Symbol zastępczy tekstu 2"/>
          <p:cNvSpPr txBox="1">
            <a:spLocks/>
          </p:cNvSpPr>
          <p:nvPr/>
        </p:nvSpPr>
        <p:spPr>
          <a:xfrm>
            <a:off x="2987824" y="5229200"/>
            <a:ext cx="3064320" cy="575878"/>
          </a:xfrm>
          <a:prstGeom prst="rect">
            <a:avLst/>
          </a:prstGeom>
        </p:spPr>
        <p:txBody>
          <a:bodyPr>
            <a:noAutofit/>
          </a:bodyPr>
          <a:lstStyle>
            <a:def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ts val="1850"/>
              <a:buNone/>
              <a:tabLst/>
              <a:defRPr lang="pl-PL" sz="21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defPPr>
            <a:lvl1pPr marL="432000" marR="0" lvl="0" indent="-324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1pPr>
            <a:lvl2pPr marL="864000" marR="0" lvl="1" indent="-324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2pPr>
            <a:lvl3pPr marL="1295999" marR="0" lvl="2" indent="-288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3pPr>
            <a:lvl4pPr marL="1728000" marR="0" lvl="3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4pPr>
            <a:lvl5pPr marL="2160000" marR="0" lvl="4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5pPr>
            <a:lvl6pPr marL="2592000" marR="0" lvl="5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6pPr>
            <a:lvl7pPr marL="3024000" marR="0" lvl="6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7pPr>
            <a:lvl8pPr marL="3456000" marR="0" lvl="7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8pPr>
            <a:lvl9pPr marL="3887999" marR="0" lvl="8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9pPr>
          </a:lstStyle>
          <a:p>
            <a:pPr marL="26988" lvl="1" indent="0">
              <a:spcBef>
                <a:spcPts val="288"/>
              </a:spcBef>
              <a:spcAft>
                <a:spcPts val="288"/>
              </a:spcAft>
              <a:buSzPct val="55000"/>
              <a:buNone/>
            </a:pPr>
            <a:r>
              <a:rPr lang="en-GB" sz="1800" b="1" dirty="0" smtClean="0">
                <a:solidFill>
                  <a:schemeClr val="tx1"/>
                </a:solidFill>
                <a:latin typeface="+mn-lt"/>
                <a:cs typeface="Helvetica"/>
              </a:rPr>
              <a:t>Computational Cloud</a:t>
            </a:r>
          </a:p>
          <a:p>
            <a:pPr marL="26988" lvl="1" indent="0">
              <a:spcBef>
                <a:spcPts val="288"/>
              </a:spcBef>
              <a:spcAft>
                <a:spcPts val="288"/>
              </a:spcAft>
              <a:buSzPct val="55000"/>
              <a:buNone/>
            </a:pPr>
            <a:r>
              <a:rPr lang="en-GB" sz="1800" dirty="0" smtClean="0">
                <a:solidFill>
                  <a:schemeClr val="tx1"/>
                </a:solidFill>
                <a:latin typeface="+mn-lt"/>
                <a:cs typeface="Helvetica"/>
              </a:rPr>
              <a:t>(based on OpenStack)</a:t>
            </a:r>
          </a:p>
          <a:p>
            <a:pPr marL="108000" indent="0">
              <a:buFont typeface="Arial" panose="020B0604020202020204" pitchFamily="34" charset="0"/>
              <a:buNone/>
            </a:pPr>
            <a:endParaRPr lang="en-GB" sz="1800" dirty="0" smtClean="0">
              <a:solidFill>
                <a:schemeClr val="tx1"/>
              </a:solidFill>
              <a:latin typeface="+mn-lt"/>
              <a:cs typeface="Helvetica"/>
            </a:endParaRPr>
          </a:p>
        </p:txBody>
      </p:sp>
      <p:pic>
        <p:nvPicPr>
          <p:cNvPr id="16" name="Picture 58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5924940"/>
            <a:ext cx="5616624" cy="672412"/>
          </a:xfrm>
          <a:prstGeom prst="rect">
            <a:avLst/>
          </a:prstGeom>
        </p:spPr>
      </p:pic>
      <p:grpSp>
        <p:nvGrpSpPr>
          <p:cNvPr id="17" name="Group 4"/>
          <p:cNvGrpSpPr/>
          <p:nvPr/>
        </p:nvGrpSpPr>
        <p:grpSpPr>
          <a:xfrm>
            <a:off x="5423792" y="3503113"/>
            <a:ext cx="3609803" cy="1999015"/>
            <a:chOff x="5580112" y="3294269"/>
            <a:chExt cx="3609803" cy="1999015"/>
          </a:xfrm>
        </p:grpSpPr>
        <p:pic>
          <p:nvPicPr>
            <p:cNvPr id="18" name="Picture 50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112" y="3308892"/>
              <a:ext cx="1324121" cy="1308543"/>
            </a:xfrm>
            <a:prstGeom prst="rect">
              <a:avLst/>
            </a:prstGeom>
          </p:spPr>
        </p:pic>
        <p:sp>
          <p:nvSpPr>
            <p:cNvPr id="19" name="Symbol zastępczy tekstu 2"/>
            <p:cNvSpPr txBox="1">
              <a:spLocks/>
            </p:cNvSpPr>
            <p:nvPr/>
          </p:nvSpPr>
          <p:spPr>
            <a:xfrm>
              <a:off x="6797968" y="3294269"/>
              <a:ext cx="2391947" cy="1999015"/>
            </a:xfrm>
            <a:prstGeom prst="rect">
              <a:avLst/>
            </a:prstGeom>
          </p:spPr>
          <p:txBody>
            <a:bodyPr>
              <a:noAutofit/>
            </a:bodyPr>
            <a:lstStyle>
              <a:defPPr marL="432000" marR="0" lvl="0" indent="-32400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1414"/>
                </a:spcAft>
                <a:buSzPts val="1850"/>
                <a:buNone/>
                <a:tabLst/>
                <a:defRPr lang="pl-PL" sz="2100" b="1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defPPr>
              <a:lvl1pPr marL="432000" marR="0" lvl="0" indent="-324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1414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1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1pPr>
              <a:lvl2pPr marL="864000" marR="0" lvl="1" indent="-324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1134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2pPr>
              <a:lvl3pPr marL="1295999" marR="0" lvl="2" indent="-288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850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3pPr>
              <a:lvl4pPr marL="1728000" marR="0" lvl="3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567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4pPr>
              <a:lvl5pPr marL="2160000" marR="0" lvl="4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283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5pPr>
              <a:lvl6pPr marL="2592000" marR="0" lvl="5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283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6pPr>
              <a:lvl7pPr marL="3024000" marR="0" lvl="6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283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7pPr>
              <a:lvl8pPr marL="3456000" marR="0" lvl="7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283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8pPr>
              <a:lvl9pPr marL="3887999" marR="0" lvl="8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283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9pPr>
            </a:lstStyle>
            <a:p>
              <a:pPr marL="26988" lvl="1" indent="0">
                <a:spcBef>
                  <a:spcPts val="288"/>
                </a:spcBef>
                <a:spcAft>
                  <a:spcPts val="288"/>
                </a:spcAft>
                <a:buSzPct val="55000"/>
                <a:buNone/>
              </a:pPr>
              <a:r>
                <a:rPr lang="en-GB" sz="1800" b="1" dirty="0" smtClean="0">
                  <a:solidFill>
                    <a:schemeClr val="tx1"/>
                  </a:solidFill>
                  <a:latin typeface="+mn-lt"/>
                  <a:cs typeface="Helvetica"/>
                </a:rPr>
                <a:t>Tools for collaboration</a:t>
              </a:r>
            </a:p>
            <a:p>
              <a:pPr marL="26988" lvl="1" indent="0">
                <a:spcBef>
                  <a:spcPts val="288"/>
                </a:spcBef>
                <a:spcAft>
                  <a:spcPts val="288"/>
                </a:spcAft>
                <a:buSzPct val="55000"/>
              </a:pPr>
              <a:r>
                <a:rPr lang="en-GB" sz="1800" dirty="0" smtClean="0">
                  <a:solidFill>
                    <a:schemeClr val="tx1"/>
                  </a:solidFill>
                  <a:latin typeface="+mn-lt"/>
                  <a:cs typeface="Helvetica"/>
                </a:rPr>
                <a:t> project tracking (JIRA)</a:t>
              </a:r>
            </a:p>
            <a:p>
              <a:pPr marL="26988" lvl="1" indent="0">
                <a:spcBef>
                  <a:spcPts val="288"/>
                </a:spcBef>
                <a:spcAft>
                  <a:spcPts val="288"/>
                </a:spcAft>
                <a:buSzPct val="55000"/>
              </a:pPr>
              <a:r>
                <a:rPr lang="en-GB" sz="1800" dirty="0" smtClean="0">
                  <a:solidFill>
                    <a:schemeClr val="tx1"/>
                  </a:solidFill>
                  <a:latin typeface="+mn-lt"/>
                  <a:cs typeface="Helvetica"/>
                </a:rPr>
                <a:t> version control (Git)</a:t>
              </a:r>
            </a:p>
            <a:p>
              <a:pPr marL="26988" lvl="1" indent="0">
                <a:spcBef>
                  <a:spcPts val="288"/>
                </a:spcBef>
                <a:spcAft>
                  <a:spcPts val="288"/>
                </a:spcAft>
                <a:buSzPct val="55000"/>
              </a:pPr>
              <a:r>
                <a:rPr lang="en-GB" sz="1800" dirty="0" smtClean="0">
                  <a:solidFill>
                    <a:schemeClr val="tx1"/>
                  </a:solidFill>
                  <a:latin typeface="+mn-lt"/>
                  <a:cs typeface="Helvetica"/>
                </a:rPr>
                <a:t> teleconferencing (Adobe Connect)</a:t>
              </a:r>
            </a:p>
            <a:p>
              <a:pPr marL="26988" lvl="1" indent="0">
                <a:spcBef>
                  <a:spcPts val="288"/>
                </a:spcBef>
                <a:spcAft>
                  <a:spcPts val="288"/>
                </a:spcAft>
                <a:buSzPct val="55000"/>
              </a:pPr>
              <a:endParaRPr lang="en-GB" sz="1800" dirty="0" smtClean="0">
                <a:solidFill>
                  <a:schemeClr val="tx1"/>
                </a:solidFill>
                <a:latin typeface="+mn-lt"/>
                <a:cs typeface="Helvetica"/>
              </a:endParaRPr>
            </a:p>
            <a:p>
              <a:pPr marL="108000" indent="0">
                <a:buFont typeface="Arial" panose="020B0604020202020204" pitchFamily="34" charset="0"/>
                <a:buNone/>
              </a:pPr>
              <a:endParaRPr lang="en-GB" sz="1800" dirty="0" smtClean="0">
                <a:solidFill>
                  <a:schemeClr val="tx1"/>
                </a:solidFill>
                <a:latin typeface="+mn-lt"/>
                <a:cs typeface="Helvetica"/>
              </a:endParaRPr>
            </a:p>
          </p:txBody>
        </p:sp>
      </p:grpSp>
      <p:sp>
        <p:nvSpPr>
          <p:cNvPr id="22" name="Title 1"/>
          <p:cNvSpPr txBox="1">
            <a:spLocks/>
          </p:cNvSpPr>
          <p:nvPr/>
        </p:nvSpPr>
        <p:spPr bwMode="auto">
          <a:xfrm>
            <a:off x="1436167" y="170408"/>
            <a:ext cx="65151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GB" dirty="0" err="1" smtClean="0"/>
              <a:t>PLGrid</a:t>
            </a:r>
            <a:r>
              <a:rPr lang="en-GB" dirty="0" smtClean="0"/>
              <a:t> Infrastructure</a:t>
            </a:r>
            <a:endParaRPr lang="en-GB" altLang="en-US" dirty="0">
              <a:latin typeface="Open Sans"/>
            </a:endParaRPr>
          </a:p>
        </p:txBody>
      </p:sp>
      <p:pic>
        <p:nvPicPr>
          <p:cNvPr id="23" name="Obraz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9" y="6025513"/>
            <a:ext cx="1511683" cy="499831"/>
          </a:xfrm>
          <a:prstGeom prst="rect">
            <a:avLst/>
          </a:prstGeom>
        </p:spPr>
      </p:pic>
      <p:pic>
        <p:nvPicPr>
          <p:cNvPr id="24" name="Obraz 2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91" y="6021288"/>
            <a:ext cx="1735615" cy="46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0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C:\Users\Nuanda\Downloads\Teaming2- partnership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8136904" cy="568863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9863" y="170408"/>
            <a:ext cx="6515100" cy="522288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CECM </a:t>
            </a:r>
            <a:r>
              <a:rPr lang="en-GB" altLang="en-US" dirty="0" smtClean="0"/>
              <a:t>Partnership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2165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9863" y="188640"/>
            <a:ext cx="6515100" cy="504056"/>
          </a:xfrm>
        </p:spPr>
        <p:txBody>
          <a:bodyPr/>
          <a:lstStyle/>
          <a:p>
            <a:pPr eaLnBrk="1" hangingPunct="1"/>
            <a:r>
              <a:rPr lang="en-GB" dirty="0"/>
              <a:t>Potential </a:t>
            </a:r>
            <a:r>
              <a:rPr lang="pl-PL" dirty="0" smtClean="0"/>
              <a:t>S</a:t>
            </a:r>
            <a:r>
              <a:rPr lang="en-GB" dirty="0" err="1" smtClean="0"/>
              <a:t>ources</a:t>
            </a:r>
            <a:r>
              <a:rPr lang="en-GB" dirty="0" smtClean="0"/>
              <a:t> </a:t>
            </a:r>
            <a:r>
              <a:rPr lang="en-GB" dirty="0"/>
              <a:t>of </a:t>
            </a:r>
            <a:r>
              <a:rPr lang="pl-PL" dirty="0" smtClean="0"/>
              <a:t>F</a:t>
            </a:r>
            <a:r>
              <a:rPr lang="en-GB" dirty="0" err="1" smtClean="0"/>
              <a:t>unding</a:t>
            </a:r>
            <a:endParaRPr lang="en-US" dirty="0"/>
          </a:p>
        </p:txBody>
      </p:sp>
      <p:graphicFrame>
        <p:nvGraphicFramePr>
          <p:cNvPr id="8" name="Symbol zastępczy zawartości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279714"/>
              </p:ext>
            </p:extLst>
          </p:nvPr>
        </p:nvGraphicFramePr>
        <p:xfrm>
          <a:off x="179512" y="1052736"/>
          <a:ext cx="8712968" cy="5544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6001"/>
                <a:gridCol w="6736967"/>
              </a:tblGrid>
              <a:tr h="396044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Centre activity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Model and sources of funding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92088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</a:rPr>
                        <a:t>Opportunities and potential assessment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</a:rPr>
                        <a:t>Initially by the Teaming Phase 2 EC </a:t>
                      </a:r>
                      <a:r>
                        <a:rPr lang="en-GB" sz="1400" dirty="0" smtClean="0">
                          <a:effectLst/>
                        </a:rPr>
                        <a:t>Grant and Polish matching program, </a:t>
                      </a:r>
                      <a:r>
                        <a:rPr lang="en-GB" sz="1400" dirty="0">
                          <a:effectLst/>
                        </a:rPr>
                        <a:t>later by both public and industrial revenue </a:t>
                      </a:r>
                      <a:r>
                        <a:rPr lang="en-GB" sz="1400" dirty="0" smtClean="0">
                          <a:effectLst/>
                        </a:rPr>
                        <a:t>streams.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92088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</a:rPr>
                        <a:t>DSS creation R&amp;D 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 grants (both EU and PL) acquired for development of specific medical methods. Late-TRL projects will be covered by cooperation with 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industry.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118813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Promotion, dissemination and impact maximisation</a:t>
                      </a:r>
                      <a:endParaRPr lang="en-US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Individual projects’ dissemination and exploitation budgets. Limited Teaming Phase 2 funding is expected for some activities (e.g. managing technology transfer databases, organising showcases and workshops etc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.).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118813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Support: HPC, IT, HR, accounting, legal and similar.</a:t>
                      </a:r>
                      <a:endParaRPr lang="en-US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Polish and regional structural funds (hardware, offices, etc.) and individual projects’ overhead (personnel). Our precise alignment with the national and regional Smart Specialisation 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an important enabling factor 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1188132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Overall management and governing </a:t>
                      </a:r>
                      <a:r>
                        <a:rPr lang="en-GB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Individual project management will be covered from the project’s management budgets. Management of the Teaming Phase 2 Project will be covered from the Teaming budget. IP management will be funded from 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revenue.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43038" y="268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27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352839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smtClean="0"/>
              <a:t>The CECM will exploit these advantages to build a world-class centre of excellence, attractive to foreign partners, and </a:t>
            </a:r>
            <a:r>
              <a:rPr lang="en-GB" sz="2400" smtClean="0"/>
              <a:t>having a significant </a:t>
            </a:r>
            <a:r>
              <a:rPr lang="en-GB" sz="2400" dirty="0" smtClean="0"/>
              <a:t>impact at both regional and national scales, with lasting benefits for pan-European society.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 smtClean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hlinkClick r:id="rId2"/>
              </a:rPr>
              <a:t>www.cyfronet.krakow.pl/en</a:t>
            </a:r>
            <a:r>
              <a:rPr lang="en-GB" sz="2400" dirty="0" smtClean="0">
                <a:hlinkClick r:id="rId2"/>
              </a:rPr>
              <a:t>/</a:t>
            </a:r>
            <a:r>
              <a:rPr lang="en-GB" sz="2400" dirty="0" smtClean="0"/>
              <a:t>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hlinkClick r:id="rId3"/>
              </a:rPr>
              <a:t>http://dice.cyfronet.pl</a:t>
            </a:r>
            <a:r>
              <a:rPr lang="en-GB" sz="2400" dirty="0" smtClean="0">
                <a:hlinkClick r:id="rId3"/>
              </a:rPr>
              <a:t>/</a:t>
            </a:r>
            <a:r>
              <a:rPr lang="en-GB" sz="2400" dirty="0" smtClean="0"/>
              <a:t>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 smtClean="0">
              <a:latin typeface="+mj-lt"/>
              <a:ea typeface="Times New Roman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4808" y="5393277"/>
            <a:ext cx="424904" cy="76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5449331"/>
            <a:ext cx="1331855" cy="649279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5586650"/>
            <a:ext cx="1232982" cy="37464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5586649"/>
            <a:ext cx="1320094" cy="374644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946" y="5545860"/>
            <a:ext cx="1423406" cy="456220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5491522"/>
            <a:ext cx="1130752" cy="564897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337212"/>
            <a:ext cx="1398756" cy="873516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439863" y="170408"/>
            <a:ext cx="6515100" cy="522288"/>
          </a:xfrm>
        </p:spPr>
        <p:txBody>
          <a:bodyPr/>
          <a:lstStyle/>
          <a:p>
            <a:pPr eaLnBrk="1" hangingPunct="1"/>
            <a:r>
              <a:rPr lang="en-GB" alt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85909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439863" y="170408"/>
            <a:ext cx="6515100" cy="522288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Mission</a:t>
            </a:r>
            <a:r>
              <a:rPr lang="pl-PL" altLang="en-US" dirty="0" smtClean="0"/>
              <a:t> of CECM and </a:t>
            </a:r>
            <a:r>
              <a:rPr lang="pl-PL" altLang="en-US" dirty="0" err="1" smtClean="0"/>
              <a:t>CoE</a:t>
            </a:r>
            <a:endParaRPr lang="en-GB" altLang="en-US" dirty="0"/>
          </a:p>
        </p:txBody>
      </p:sp>
      <p:sp>
        <p:nvSpPr>
          <p:cNvPr id="5" name="AutoShape 17"/>
          <p:cNvSpPr>
            <a:spLocks noChangeArrowheads="1"/>
          </p:cNvSpPr>
          <p:nvPr/>
        </p:nvSpPr>
        <p:spPr bwMode="auto">
          <a:xfrm>
            <a:off x="323528" y="1988840"/>
            <a:ext cx="8425060" cy="3672408"/>
          </a:xfrm>
          <a:prstGeom prst="roundRect">
            <a:avLst>
              <a:gd name="adj" fmla="val 4362"/>
            </a:avLst>
          </a:prstGeom>
          <a:solidFill>
            <a:srgbClr val="FFFFCC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tIns="72000" bIns="72000"/>
          <a:lstStyle/>
          <a:p>
            <a:pPr algn="just"/>
            <a:r>
              <a:rPr lang="en-GB" sz="2000" i="1" dirty="0" smtClean="0">
                <a:latin typeface="+mn-lt"/>
              </a:rPr>
              <a:t>In silico (computational) medicine</a:t>
            </a:r>
            <a:r>
              <a:rPr lang="en-GB" sz="2000" dirty="0" smtClean="0">
                <a:latin typeface="+mn-lt"/>
              </a:rPr>
              <a:t> is the automated use of powerful computation to bring four key benefits to patients: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2000" dirty="0" smtClean="0">
                <a:latin typeface="+mn-lt"/>
              </a:rPr>
              <a:t>Personalised assessment, diagnosis and treatment, derived from imaging and other clinical data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2000" dirty="0" smtClean="0">
                <a:latin typeface="+mn-lt"/>
              </a:rPr>
              <a:t>New measures of disease (‘biomarkers’), computed from 3D models using FEA and CFD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2000" dirty="0" smtClean="0">
                <a:latin typeface="+mn-lt"/>
              </a:rPr>
              <a:t>Access to the entire knowledge-base of medical understanding, constantly updated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2000" dirty="0" smtClean="0">
                <a:latin typeface="+mn-lt"/>
              </a:rPr>
              <a:t>The accelerated introduction of new drugs and devices, using </a:t>
            </a:r>
            <a:r>
              <a:rPr lang="en-GB" sz="2000" i="1" dirty="0" smtClean="0">
                <a:latin typeface="+mn-lt"/>
              </a:rPr>
              <a:t>in silico</a:t>
            </a:r>
            <a:r>
              <a:rPr lang="en-GB" sz="2000" dirty="0" smtClean="0">
                <a:latin typeface="+mn-lt"/>
              </a:rPr>
              <a:t> development methods</a:t>
            </a:r>
            <a:endParaRPr lang="en-GB" sz="2000" dirty="0">
              <a:latin typeface="+mn-lt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179512" y="1196752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This EU H2020 „Teaming for Excellence” project develops a Business Case to establish in Poland a European </a:t>
            </a:r>
            <a:r>
              <a:rPr lang="pl-PL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C</a:t>
            </a:r>
            <a:r>
              <a:rPr lang="en-GB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entre </a:t>
            </a:r>
            <a:r>
              <a:rPr lang="en-GB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of </a:t>
            </a:r>
            <a:r>
              <a:rPr lang="pl-PL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E</a:t>
            </a:r>
            <a:r>
              <a:rPr lang="en-GB" i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xcellence</a:t>
            </a:r>
            <a:r>
              <a:rPr lang="en-GB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GB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for computational medicine.</a:t>
            </a:r>
            <a:endParaRPr lang="en-GB" dirty="0">
              <a:latin typeface="+mn-lt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323528" y="5805264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b="1" dirty="0" smtClean="0">
                <a:latin typeface="+mn-lt"/>
              </a:rPr>
              <a:t>FEA:</a:t>
            </a:r>
            <a:r>
              <a:rPr lang="pl-PL" sz="1400" dirty="0" smtClean="0">
                <a:latin typeface="+mn-lt"/>
              </a:rPr>
              <a:t> </a:t>
            </a:r>
            <a:r>
              <a:rPr lang="en-GB" sz="1400" dirty="0" smtClean="0">
                <a:latin typeface="+mn-lt"/>
              </a:rPr>
              <a:t>Finite </a:t>
            </a:r>
            <a:r>
              <a:rPr lang="en-GB" sz="1400" dirty="0">
                <a:latin typeface="+mn-lt"/>
              </a:rPr>
              <a:t>Element Analysis, the solving of complex problems by the assembly of many smaller, simpler solutions</a:t>
            </a:r>
          </a:p>
          <a:p>
            <a:r>
              <a:rPr lang="pl-PL" sz="1400" b="1" dirty="0" smtClean="0">
                <a:latin typeface="+mn-lt"/>
              </a:rPr>
              <a:t>CFD:</a:t>
            </a:r>
            <a:r>
              <a:rPr lang="pl-PL" sz="1400" dirty="0" smtClean="0">
                <a:latin typeface="+mn-lt"/>
              </a:rPr>
              <a:t> </a:t>
            </a:r>
            <a:r>
              <a:rPr lang="en-GB" sz="1400" dirty="0" smtClean="0">
                <a:latin typeface="+mn-lt"/>
              </a:rPr>
              <a:t>Computational </a:t>
            </a:r>
            <a:r>
              <a:rPr lang="en-GB" sz="1400" dirty="0">
                <a:latin typeface="+mn-lt"/>
              </a:rPr>
              <a:t>Fluid Dynamics, the use of Finite Element Analysis to describe fluid flow</a:t>
            </a:r>
          </a:p>
        </p:txBody>
      </p:sp>
    </p:spTree>
    <p:extLst>
      <p:ext uri="{BB962C8B-B14F-4D97-AF65-F5344CB8AC3E}">
        <p14:creationId xmlns:p14="http://schemas.microsoft.com/office/powerpoint/2010/main" val="258161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439863" y="170408"/>
            <a:ext cx="6515100" cy="522288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Objectives of the </a:t>
            </a:r>
            <a:r>
              <a:rPr lang="pl-PL" altLang="en-US" dirty="0" smtClean="0"/>
              <a:t>N</a:t>
            </a:r>
            <a:r>
              <a:rPr lang="en-GB" altLang="en-US" dirty="0" err="1" smtClean="0"/>
              <a:t>ew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CoE</a:t>
            </a:r>
            <a:endParaRPr lang="en-GB" altLang="en-US" dirty="0"/>
          </a:p>
        </p:txBody>
      </p:sp>
      <p:sp>
        <p:nvSpPr>
          <p:cNvPr id="5" name="AutoShape 17"/>
          <p:cNvSpPr>
            <a:spLocks noChangeArrowheads="1"/>
          </p:cNvSpPr>
          <p:nvPr/>
        </p:nvSpPr>
        <p:spPr bwMode="auto">
          <a:xfrm>
            <a:off x="323528" y="1988840"/>
            <a:ext cx="8425060" cy="4320480"/>
          </a:xfrm>
          <a:prstGeom prst="roundRect">
            <a:avLst>
              <a:gd name="adj" fmla="val 4362"/>
            </a:avLst>
          </a:prstGeom>
          <a:solidFill>
            <a:srgbClr val="FFFFCC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tIns="72000" bIns="72000"/>
          <a:lstStyle/>
          <a:p>
            <a:r>
              <a:rPr lang="en-GB" b="1" dirty="0" smtClean="0">
                <a:latin typeface="+mn-lt"/>
              </a:rPr>
              <a:t>Objective 1</a:t>
            </a:r>
            <a:r>
              <a:rPr lang="pl-PL" b="1" dirty="0">
                <a:latin typeface="+mn-lt"/>
              </a:rPr>
              <a:t>:</a:t>
            </a:r>
            <a:r>
              <a:rPr lang="en-GB" b="1" dirty="0" smtClean="0">
                <a:latin typeface="+mn-lt"/>
              </a:rPr>
              <a:t> </a:t>
            </a:r>
            <a:r>
              <a:rPr lang="en-GB" dirty="0" smtClean="0">
                <a:latin typeface="+mn-lt"/>
              </a:rPr>
              <a:t>Development</a:t>
            </a:r>
            <a:r>
              <a:rPr lang="pl-PL" dirty="0" smtClean="0">
                <a:latin typeface="+mn-lt"/>
              </a:rPr>
              <a:t> </a:t>
            </a:r>
            <a:r>
              <a:rPr lang="en-GB" dirty="0" smtClean="0">
                <a:latin typeface="+mn-lt"/>
              </a:rPr>
              <a:t>of </a:t>
            </a:r>
            <a:r>
              <a:rPr lang="en-GB" b="1" dirty="0" smtClean="0">
                <a:latin typeface="+mn-lt"/>
              </a:rPr>
              <a:t>new computation-based solutions for diagnostics and therapy in daily healthcare</a:t>
            </a:r>
            <a:r>
              <a:rPr lang="en-GB" dirty="0" smtClean="0">
                <a:latin typeface="+mn-lt"/>
              </a:rPr>
              <a:t>.</a:t>
            </a:r>
          </a:p>
          <a:p>
            <a:r>
              <a:rPr lang="en-GB" dirty="0" smtClean="0">
                <a:latin typeface="+mn-lt"/>
              </a:rPr>
              <a:t>	</a:t>
            </a:r>
            <a:endParaRPr lang="en-GB" b="1" dirty="0" smtClean="0">
              <a:latin typeface="+mn-lt"/>
            </a:endParaRPr>
          </a:p>
          <a:p>
            <a:r>
              <a:rPr lang="en-GB" b="1" dirty="0" smtClean="0">
                <a:latin typeface="+mn-lt"/>
              </a:rPr>
              <a:t>Objective 2: </a:t>
            </a:r>
            <a:r>
              <a:rPr lang="en-GB" dirty="0" smtClean="0">
                <a:latin typeface="+mn-lt"/>
              </a:rPr>
              <a:t>Systematic </a:t>
            </a:r>
            <a:r>
              <a:rPr lang="en-GB" b="1" dirty="0" smtClean="0">
                <a:latin typeface="+mn-lt"/>
              </a:rPr>
              <a:t>involvement of regional biomed businesses, specialising in technologies and services for personalised medicine</a:t>
            </a:r>
            <a:r>
              <a:rPr lang="en-GB" dirty="0" smtClean="0">
                <a:latin typeface="+mn-lt"/>
              </a:rPr>
              <a:t>, in high-profile research projects and clinical adoption of their outcome.</a:t>
            </a:r>
          </a:p>
          <a:p>
            <a:r>
              <a:rPr lang="en-GB" dirty="0" smtClean="0">
                <a:latin typeface="+mn-lt"/>
              </a:rPr>
              <a:t> </a:t>
            </a:r>
          </a:p>
          <a:p>
            <a:r>
              <a:rPr lang="en-GB" b="1" dirty="0" smtClean="0">
                <a:latin typeface="+mn-lt"/>
              </a:rPr>
              <a:t>Objective 3: </a:t>
            </a:r>
            <a:r>
              <a:rPr lang="en-GB" dirty="0" smtClean="0">
                <a:latin typeface="+mn-lt"/>
              </a:rPr>
              <a:t>Development of education initiatives to </a:t>
            </a:r>
            <a:r>
              <a:rPr lang="en-GB" b="1" dirty="0" smtClean="0">
                <a:latin typeface="+mn-lt"/>
              </a:rPr>
              <a:t>train knowledge workers with the skills in data analytics, simulation, and HPC/Big Data</a:t>
            </a:r>
            <a:r>
              <a:rPr lang="en-GB" dirty="0" smtClean="0">
                <a:latin typeface="+mn-lt"/>
              </a:rPr>
              <a:t>, to respond to the growing demand for skilled workforce in medical devices and bio-engineering.</a:t>
            </a:r>
          </a:p>
          <a:p>
            <a:endParaRPr lang="en-GB" dirty="0" smtClean="0">
              <a:latin typeface="+mn-lt"/>
            </a:endParaRPr>
          </a:p>
          <a:p>
            <a:r>
              <a:rPr lang="en-GB" b="1" dirty="0" smtClean="0">
                <a:latin typeface="+mn-lt"/>
              </a:rPr>
              <a:t>Objective 4</a:t>
            </a:r>
            <a:r>
              <a:rPr lang="en-GB" dirty="0" smtClean="0">
                <a:latin typeface="+mn-lt"/>
              </a:rPr>
              <a:t>: Strong </a:t>
            </a:r>
            <a:r>
              <a:rPr lang="en-GB" b="1" dirty="0" smtClean="0">
                <a:latin typeface="+mn-lt"/>
              </a:rPr>
              <a:t>advancement of algorithms, models and technologies involved in personalised medicine, including design of holistic, replicable, generic framework for simulation-based Decision Support Systems (DSS) creation</a:t>
            </a:r>
            <a:r>
              <a:rPr lang="en-GB" dirty="0" smtClean="0">
                <a:latin typeface="+mn-lt"/>
              </a:rPr>
              <a:t>.</a:t>
            </a:r>
            <a:endParaRPr lang="en-GB" dirty="0">
              <a:latin typeface="+mn-lt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179512" y="1196752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This EU H2020 „Teaming for Excellence” project develops a Business Case to establish in Poland a European centre of excellence for computational medicine.</a:t>
            </a:r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15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C:\Users\Nuanda\Downloads\Teaming2- CCDSS Creatio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49414"/>
            <a:ext cx="8856984" cy="439986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39863" y="170408"/>
            <a:ext cx="6515100" cy="522288"/>
          </a:xfrm>
        </p:spPr>
        <p:txBody>
          <a:bodyPr/>
          <a:lstStyle/>
          <a:p>
            <a:pPr eaLnBrk="1" hangingPunct="1"/>
            <a:r>
              <a:rPr lang="pl-PL" altLang="en-US" dirty="0" err="1" smtClean="0"/>
              <a:t>CoE</a:t>
            </a:r>
            <a:r>
              <a:rPr lang="pl-PL" altLang="en-US" dirty="0" smtClean="0"/>
              <a:t> </a:t>
            </a:r>
            <a:r>
              <a:rPr lang="en-GB" altLang="en-US" dirty="0" smtClean="0"/>
              <a:t>Methodology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9980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928992" cy="3329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ymbol zastępczy zawartości 2"/>
          <p:cNvSpPr>
            <a:spLocks noGrp="1"/>
          </p:cNvSpPr>
          <p:nvPr>
            <p:ph idx="1"/>
          </p:nvPr>
        </p:nvSpPr>
        <p:spPr>
          <a:xfrm>
            <a:off x="480909" y="4869160"/>
            <a:ext cx="8229600" cy="1566315"/>
          </a:xfrm>
        </p:spPr>
        <p:txBody>
          <a:bodyPr anchor="t" anchorCtr="0"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GB" sz="2000" b="0" dirty="0" smtClean="0">
                <a:latin typeface="+mj-lt"/>
                <a:ea typeface="Times New Roman"/>
              </a:rPr>
              <a:t>Centre’s Customers come from </a:t>
            </a:r>
            <a:r>
              <a:rPr lang="en-GB" sz="2000" dirty="0" smtClean="0">
                <a:latin typeface="+mj-lt"/>
                <a:ea typeface="Times New Roman"/>
              </a:rPr>
              <a:t>two distant sides of the value chain</a:t>
            </a:r>
          </a:p>
          <a:p>
            <a:pPr marL="34290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b="0" dirty="0" smtClean="0">
                <a:latin typeface="+mj-lt"/>
                <a:ea typeface="Times New Roman"/>
              </a:rPr>
              <a:t>The aim is a </a:t>
            </a:r>
            <a:r>
              <a:rPr lang="en-GB" sz="2000" dirty="0" smtClean="0">
                <a:latin typeface="+mj-lt"/>
                <a:ea typeface="Times New Roman"/>
              </a:rPr>
              <a:t>replicable, refined workflow</a:t>
            </a:r>
            <a:r>
              <a:rPr lang="en-GB" sz="2000" b="0" dirty="0" smtClean="0">
                <a:latin typeface="+mj-lt"/>
                <a:ea typeface="Times New Roman"/>
              </a:rPr>
              <a:t>, rather than a single system</a:t>
            </a:r>
          </a:p>
          <a:p>
            <a:pPr marL="34290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j-lt"/>
                <a:ea typeface="Times New Roman"/>
              </a:rPr>
              <a:t>Bridging the gap </a:t>
            </a:r>
            <a:r>
              <a:rPr lang="en-GB" sz="2000" b="0" dirty="0" smtClean="0">
                <a:latin typeface="+mj-lt"/>
                <a:ea typeface="Times New Roman"/>
              </a:rPr>
              <a:t>will locate the Centre as a </a:t>
            </a:r>
            <a:r>
              <a:rPr lang="en-GB" sz="2000" dirty="0" smtClean="0">
                <a:latin typeface="+mj-lt"/>
                <a:ea typeface="Times New Roman"/>
              </a:rPr>
              <a:t>crucial actor of the process</a:t>
            </a:r>
          </a:p>
          <a:p>
            <a:pPr marL="34290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j-lt"/>
                <a:ea typeface="Times New Roman"/>
              </a:rPr>
              <a:t>Re-iteration </a:t>
            </a:r>
            <a:r>
              <a:rPr lang="en-GB" sz="2000" b="0" dirty="0" smtClean="0">
                <a:latin typeface="+mj-lt"/>
                <a:ea typeface="Times New Roman"/>
              </a:rPr>
              <a:t>as an inherent </a:t>
            </a:r>
            <a:r>
              <a:rPr lang="en-GB" sz="2000" dirty="0" smtClean="0">
                <a:latin typeface="+mj-lt"/>
                <a:ea typeface="Times New Roman"/>
              </a:rPr>
              <a:t>excellence-building mechanism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39863" y="170408"/>
            <a:ext cx="6515100" cy="522288"/>
          </a:xfrm>
        </p:spPr>
        <p:txBody>
          <a:bodyPr/>
          <a:lstStyle/>
          <a:p>
            <a:pPr eaLnBrk="1" hangingPunct="1"/>
            <a:r>
              <a:rPr lang="pl-PL" altLang="en-US" dirty="0" err="1" smtClean="0"/>
              <a:t>CoE</a:t>
            </a:r>
            <a:r>
              <a:rPr lang="pl-PL" altLang="en-US" dirty="0" smtClean="0"/>
              <a:t> </a:t>
            </a:r>
            <a:r>
              <a:rPr lang="en-GB" altLang="en-US" dirty="0" smtClean="0"/>
              <a:t>Workflow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9326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30585"/>
            <a:ext cx="8824071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9863" y="170408"/>
            <a:ext cx="6515100" cy="522288"/>
          </a:xfrm>
        </p:spPr>
        <p:txBody>
          <a:bodyPr/>
          <a:lstStyle/>
          <a:p>
            <a:pPr eaLnBrk="1" hangingPunct="1"/>
            <a:r>
              <a:rPr lang="pl-PL" altLang="en-US" dirty="0" err="1" smtClean="0"/>
              <a:t>CoE</a:t>
            </a:r>
            <a:r>
              <a:rPr lang="pl-PL" altLang="en-US" dirty="0" smtClean="0"/>
              <a:t> </a:t>
            </a:r>
            <a:r>
              <a:rPr lang="en-GB" altLang="en-US" dirty="0" smtClean="0"/>
              <a:t>Value </a:t>
            </a:r>
            <a:r>
              <a:rPr lang="en-GB" altLang="en-US" dirty="0"/>
              <a:t>Chain</a:t>
            </a:r>
          </a:p>
        </p:txBody>
      </p:sp>
    </p:spTree>
    <p:extLst>
      <p:ext uri="{BB962C8B-B14F-4D97-AF65-F5344CB8AC3E}">
        <p14:creationId xmlns:p14="http://schemas.microsoft.com/office/powerpoint/2010/main" val="157752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+mj-lt"/>
                <a:ea typeface="Times New Roman"/>
              </a:rPr>
              <a:t>This is a multi-discipline </a:t>
            </a:r>
            <a:r>
              <a:rPr lang="en-GB" sz="2000" dirty="0" smtClean="0">
                <a:latin typeface="+mj-lt"/>
                <a:ea typeface="Times New Roman"/>
              </a:rPr>
              <a:t>challenge</a:t>
            </a:r>
            <a:r>
              <a:rPr lang="pl-PL" sz="2000" dirty="0" smtClean="0">
                <a:latin typeface="+mj-lt"/>
                <a:ea typeface="Times New Roman"/>
              </a:rPr>
              <a:t> </a:t>
            </a:r>
            <a:r>
              <a:rPr lang="en-GB" sz="2000" dirty="0" smtClean="0">
                <a:latin typeface="+mj-lt"/>
                <a:ea typeface="Times New Roman"/>
              </a:rPr>
              <a:t>we </a:t>
            </a:r>
            <a:r>
              <a:rPr lang="en-GB" sz="2000" dirty="0">
                <a:latin typeface="+mj-lt"/>
                <a:ea typeface="Times New Roman"/>
              </a:rPr>
              <a:t>plan to address with a unique </a:t>
            </a:r>
            <a:r>
              <a:rPr lang="pl-PL" sz="2000" dirty="0" err="1" smtClean="0">
                <a:latin typeface="+mj-lt"/>
                <a:ea typeface="Times New Roman"/>
              </a:rPr>
              <a:t>collection</a:t>
            </a:r>
            <a:r>
              <a:rPr lang="pl-PL" sz="2000" dirty="0" smtClean="0">
                <a:latin typeface="+mj-lt"/>
                <a:ea typeface="Times New Roman"/>
              </a:rPr>
              <a:t> </a:t>
            </a:r>
            <a:r>
              <a:rPr lang="en-GB" sz="2000" dirty="0" smtClean="0">
                <a:latin typeface="+mj-lt"/>
                <a:ea typeface="Times New Roman"/>
              </a:rPr>
              <a:t>of </a:t>
            </a:r>
            <a:r>
              <a:rPr lang="en-GB" sz="2000" dirty="0">
                <a:latin typeface="+mj-lt"/>
                <a:ea typeface="Times New Roman"/>
              </a:rPr>
              <a:t>competences and resources from leading European science and innovation </a:t>
            </a:r>
            <a:r>
              <a:rPr lang="en-GB" sz="2000" dirty="0" smtClean="0">
                <a:latin typeface="+mj-lt"/>
                <a:ea typeface="Times New Roman"/>
              </a:rPr>
              <a:t>institutions</a:t>
            </a:r>
            <a:r>
              <a:rPr lang="pl-PL" sz="2000" dirty="0" smtClean="0">
                <a:latin typeface="+mj-lt"/>
                <a:ea typeface="Times New Roman"/>
              </a:rPr>
              <a:t> </a:t>
            </a:r>
            <a:r>
              <a:rPr lang="en-GB" sz="2000" dirty="0" smtClean="0">
                <a:latin typeface="+mj-lt"/>
                <a:ea typeface="Times New Roman"/>
              </a:rPr>
              <a:t>representing </a:t>
            </a:r>
            <a:r>
              <a:rPr lang="en-GB" sz="2000" dirty="0">
                <a:latin typeface="+mj-lt"/>
                <a:ea typeface="Times New Roman"/>
              </a:rPr>
              <a:t>all necessary domains: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latin typeface="+mj-lt"/>
                <a:ea typeface="Times New Roman"/>
              </a:rPr>
              <a:t>University of Sheffield</a:t>
            </a:r>
            <a:r>
              <a:rPr lang="en-GB" sz="2000" dirty="0">
                <a:latin typeface="+mj-lt"/>
                <a:ea typeface="Times New Roman"/>
              </a:rPr>
              <a:t> and </a:t>
            </a:r>
            <a:r>
              <a:rPr lang="en-GB" sz="2000" b="1" dirty="0" err="1">
                <a:latin typeface="+mj-lt"/>
                <a:ea typeface="Times New Roman"/>
              </a:rPr>
              <a:t>Insigneo</a:t>
            </a:r>
            <a:r>
              <a:rPr lang="en-GB" sz="2000" b="1" dirty="0">
                <a:latin typeface="+mj-lt"/>
                <a:ea typeface="Times New Roman"/>
              </a:rPr>
              <a:t> Institute</a:t>
            </a:r>
            <a:r>
              <a:rPr lang="en-GB" sz="2000" dirty="0">
                <a:latin typeface="+mj-lt"/>
                <a:ea typeface="Times New Roman"/>
              </a:rPr>
              <a:t> – experts in translation of </a:t>
            </a:r>
            <a:r>
              <a:rPr lang="en-GB" sz="2000" i="1" dirty="0" smtClean="0">
                <a:latin typeface="+mj-lt"/>
                <a:ea typeface="Times New Roman"/>
              </a:rPr>
              <a:t>in silico</a:t>
            </a:r>
            <a:r>
              <a:rPr lang="en-GB" sz="2000" dirty="0" smtClean="0">
                <a:latin typeface="+mj-lt"/>
                <a:ea typeface="Times New Roman"/>
              </a:rPr>
              <a:t> </a:t>
            </a:r>
            <a:r>
              <a:rPr lang="en-GB" sz="2000" dirty="0">
                <a:latin typeface="+mj-lt"/>
                <a:ea typeface="Times New Roman"/>
              </a:rPr>
              <a:t>modelling and simulations to </a:t>
            </a:r>
            <a:r>
              <a:rPr lang="en-GB" sz="2000" dirty="0" smtClean="0">
                <a:latin typeface="+mj-lt"/>
                <a:ea typeface="Times New Roman"/>
              </a:rPr>
              <a:t>clinics</a:t>
            </a:r>
            <a:endParaRPr lang="en-GB" sz="2000" dirty="0">
              <a:latin typeface="+mj-lt"/>
              <a:ea typeface="Times New Roman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GB" sz="2000" b="1" dirty="0" err="1">
                <a:latin typeface="+mj-lt"/>
                <a:ea typeface="Times New Roman"/>
              </a:rPr>
              <a:t>Forschungszentrum</a:t>
            </a:r>
            <a:r>
              <a:rPr lang="en-GB" sz="2000" b="1" dirty="0">
                <a:latin typeface="+mj-lt"/>
                <a:ea typeface="Times New Roman"/>
              </a:rPr>
              <a:t> </a:t>
            </a:r>
            <a:r>
              <a:rPr lang="en-GB" sz="2000" b="1" dirty="0" err="1">
                <a:latin typeface="+mj-lt"/>
                <a:ea typeface="Times New Roman"/>
              </a:rPr>
              <a:t>Jülich</a:t>
            </a:r>
            <a:r>
              <a:rPr lang="en-GB" sz="2000" dirty="0">
                <a:latin typeface="+mj-lt"/>
                <a:ea typeface="Times New Roman"/>
              </a:rPr>
              <a:t> – experts in modern HPC and data </a:t>
            </a:r>
            <a:r>
              <a:rPr lang="en-GB" sz="2000" dirty="0" smtClean="0">
                <a:latin typeface="+mj-lt"/>
                <a:ea typeface="Times New Roman"/>
              </a:rPr>
              <a:t>techniques, </a:t>
            </a:r>
            <a:r>
              <a:rPr lang="en-GB" sz="2000" dirty="0">
                <a:latin typeface="+mj-lt"/>
                <a:ea typeface="Times New Roman"/>
              </a:rPr>
              <a:t>applied for science and industry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latin typeface="+mj-lt"/>
                <a:ea typeface="Times New Roman"/>
              </a:rPr>
              <a:t>Fraunhofer ISI</a:t>
            </a:r>
            <a:r>
              <a:rPr lang="en-GB" sz="2000" dirty="0">
                <a:latin typeface="+mj-lt"/>
                <a:ea typeface="Times New Roman"/>
              </a:rPr>
              <a:t> – experts in systemic multi-domain solutions and innovation in </a:t>
            </a:r>
            <a:r>
              <a:rPr lang="pl-PL" sz="2000" dirty="0" err="1" smtClean="0">
                <a:latin typeface="+mj-lt"/>
                <a:ea typeface="Times New Roman"/>
              </a:rPr>
              <a:t>healthcare</a:t>
            </a:r>
            <a:r>
              <a:rPr lang="en-GB" sz="2000" dirty="0" smtClean="0">
                <a:latin typeface="+mj-lt"/>
                <a:ea typeface="Times New Roman"/>
              </a:rPr>
              <a:t>.</a:t>
            </a:r>
            <a:endParaRPr lang="pl-PL" sz="2000" dirty="0" smtClean="0">
              <a:latin typeface="+mj-lt"/>
              <a:ea typeface="Times New Roman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+mj-lt"/>
              <a:ea typeface="Times New Roman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+mj-lt"/>
                <a:ea typeface="Times New Roman"/>
              </a:rPr>
              <a:t>They will work together with Partners from Poland: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pl-PL" sz="2000" b="1" dirty="0" smtClean="0">
                <a:latin typeface="+mj-lt"/>
                <a:ea typeface="Times New Roman"/>
              </a:rPr>
              <a:t>ACC </a:t>
            </a:r>
            <a:r>
              <a:rPr lang="en-GB" sz="2000" b="1" dirty="0" smtClean="0">
                <a:latin typeface="+mj-lt"/>
                <a:ea typeface="Times New Roman"/>
              </a:rPr>
              <a:t>Cyfronet</a:t>
            </a:r>
            <a:r>
              <a:rPr lang="pl-PL" sz="2000" b="1" dirty="0" smtClean="0">
                <a:latin typeface="+mj-lt"/>
                <a:ea typeface="Times New Roman"/>
              </a:rPr>
              <a:t> AGH</a:t>
            </a:r>
            <a:r>
              <a:rPr lang="en-GB" sz="2000" dirty="0" smtClean="0">
                <a:latin typeface="+mj-lt"/>
                <a:ea typeface="Times New Roman"/>
              </a:rPr>
              <a:t> </a:t>
            </a:r>
            <a:r>
              <a:rPr lang="en-GB" sz="2000" dirty="0">
                <a:latin typeface="+mj-lt"/>
                <a:ea typeface="Times New Roman"/>
              </a:rPr>
              <a:t>– local experts in simulation and provisioning computing infrastructure for science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GB" sz="2000" b="1" dirty="0" err="1">
                <a:latin typeface="+mj-lt"/>
                <a:ea typeface="Times New Roman"/>
              </a:rPr>
              <a:t>Klaster</a:t>
            </a:r>
            <a:r>
              <a:rPr lang="en-GB" sz="2000" b="1" dirty="0">
                <a:latin typeface="+mj-lt"/>
                <a:ea typeface="Times New Roman"/>
              </a:rPr>
              <a:t> </a:t>
            </a:r>
            <a:r>
              <a:rPr lang="en-GB" sz="2000" b="1" dirty="0" err="1">
                <a:latin typeface="+mj-lt"/>
                <a:ea typeface="Times New Roman"/>
              </a:rPr>
              <a:t>LifeScience</a:t>
            </a:r>
            <a:r>
              <a:rPr lang="en-GB" sz="2000" b="1" dirty="0">
                <a:latin typeface="+mj-lt"/>
                <a:ea typeface="Times New Roman"/>
              </a:rPr>
              <a:t> </a:t>
            </a:r>
            <a:r>
              <a:rPr lang="en-GB" sz="2000" b="1" dirty="0" err="1">
                <a:latin typeface="+mj-lt"/>
                <a:ea typeface="Times New Roman"/>
              </a:rPr>
              <a:t>Kraków</a:t>
            </a:r>
            <a:r>
              <a:rPr lang="en-GB" sz="2000" dirty="0">
                <a:latin typeface="+mj-lt"/>
                <a:ea typeface="Times New Roman"/>
              </a:rPr>
              <a:t> – Poland’s top cluster of industry, academia and hospitals for the life science domain.</a:t>
            </a:r>
            <a:endParaRPr lang="pl-PL" sz="2000" dirty="0">
              <a:latin typeface="+mj-lt"/>
              <a:ea typeface="Times New Roman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39863" y="170408"/>
            <a:ext cx="6515100" cy="522288"/>
          </a:xfrm>
        </p:spPr>
        <p:txBody>
          <a:bodyPr/>
          <a:lstStyle/>
          <a:p>
            <a:pPr eaLnBrk="1" hangingPunct="1"/>
            <a:r>
              <a:rPr lang="en-GB" altLang="en-US" dirty="0"/>
              <a:t>International…</a:t>
            </a:r>
          </a:p>
        </p:txBody>
      </p:sp>
    </p:spTree>
    <p:extLst>
      <p:ext uri="{BB962C8B-B14F-4D97-AF65-F5344CB8AC3E}">
        <p14:creationId xmlns:p14="http://schemas.microsoft.com/office/powerpoint/2010/main" val="426875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 smtClean="0">
                <a:latin typeface="+mj-lt"/>
                <a:ea typeface="Times New Roman"/>
              </a:rPr>
              <a:t>Poland / </a:t>
            </a:r>
            <a:r>
              <a:rPr lang="en-GB" sz="2000" b="1" dirty="0" err="1" smtClean="0">
                <a:latin typeface="+mj-lt"/>
                <a:ea typeface="Times New Roman"/>
              </a:rPr>
              <a:t>Kraków</a:t>
            </a:r>
            <a:r>
              <a:rPr lang="en-GB" sz="2000" b="1" dirty="0" smtClean="0">
                <a:latin typeface="+mj-lt"/>
                <a:ea typeface="Times New Roman"/>
              </a:rPr>
              <a:t> </a:t>
            </a:r>
            <a:r>
              <a:rPr lang="en-GB" sz="2000" dirty="0" smtClean="0">
                <a:latin typeface="+mj-lt"/>
                <a:ea typeface="Times New Roman"/>
              </a:rPr>
              <a:t>are well positioned for a key role in computational medicine: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GB" sz="2000" dirty="0" err="1" smtClean="0">
                <a:latin typeface="+mj-lt"/>
                <a:ea typeface="Times New Roman"/>
              </a:rPr>
              <a:t>Kraków</a:t>
            </a:r>
            <a:r>
              <a:rPr lang="en-GB" sz="2000" dirty="0" smtClean="0">
                <a:latin typeface="+mj-lt"/>
                <a:ea typeface="Times New Roman"/>
              </a:rPr>
              <a:t> educates large numbers of medical and IT professionals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GB" sz="2000" dirty="0" smtClean="0">
                <a:latin typeface="+mj-lt"/>
                <a:ea typeface="Times New Roman"/>
              </a:rPr>
              <a:t>There is a high concentration of research hospitals in and around the city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GB" sz="2000" dirty="0" smtClean="0">
                <a:latin typeface="+mj-lt"/>
                <a:ea typeface="Times New Roman"/>
              </a:rPr>
              <a:t>The entrepreneurial community has entered a phase of rapid growth.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 smtClean="0">
              <a:latin typeface="+mj-lt"/>
              <a:ea typeface="Times New Roman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 smtClean="0">
                <a:latin typeface="+mj-lt"/>
                <a:ea typeface="Times New Roman"/>
              </a:rPr>
              <a:t>ACC Cyfronet AGH</a:t>
            </a:r>
            <a:r>
              <a:rPr lang="en-GB" sz="2000" dirty="0" smtClean="0">
                <a:latin typeface="+mj-lt"/>
                <a:ea typeface="Times New Roman"/>
              </a:rPr>
              <a:t>, the project leader: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GB" sz="2000" dirty="0" smtClean="0">
                <a:latin typeface="+mj-lt"/>
                <a:ea typeface="Times New Roman"/>
              </a:rPr>
              <a:t>Has a long record of efficient support for PL/EU computational scientists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GB" sz="2000" dirty="0" smtClean="0">
                <a:latin typeface="+mj-lt"/>
                <a:ea typeface="Times New Roman"/>
              </a:rPr>
              <a:t>Already hires personnel </a:t>
            </a:r>
            <a:r>
              <a:rPr lang="en-GB" sz="2000" dirty="0" smtClean="0">
                <a:ea typeface="Times New Roman"/>
              </a:rPr>
              <a:t>experienced </a:t>
            </a:r>
            <a:r>
              <a:rPr lang="en-GB" sz="2000" dirty="0" smtClean="0">
                <a:latin typeface="+mj-lt"/>
                <a:ea typeface="Times New Roman"/>
              </a:rPr>
              <a:t>in computational life science domain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GB" sz="2000" dirty="0" smtClean="0">
                <a:latin typeface="+mj-lt"/>
                <a:ea typeface="Times New Roman"/>
              </a:rPr>
              <a:t>Provides considerable set of hardware and software resources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GB" sz="2000" dirty="0" smtClean="0">
                <a:latin typeface="+mj-lt"/>
                <a:ea typeface="Times New Roman"/>
              </a:rPr>
              <a:t>Proved the capacity to act as a leader for large scientific projects</a:t>
            </a:r>
            <a:r>
              <a:rPr lang="pl-PL" sz="2000" dirty="0" smtClean="0">
                <a:latin typeface="+mj-lt"/>
                <a:ea typeface="Times New Roman"/>
              </a:rPr>
              <a:t>.</a:t>
            </a:r>
            <a:endParaRPr lang="en-GB" sz="2000" dirty="0" smtClean="0">
              <a:latin typeface="+mj-lt"/>
              <a:ea typeface="Times New Roman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 smtClean="0">
              <a:latin typeface="+mj-lt"/>
              <a:ea typeface="Times New Roman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 err="1" smtClean="0">
                <a:latin typeface="+mj-lt"/>
                <a:ea typeface="Times New Roman"/>
              </a:rPr>
              <a:t>NCBiR</a:t>
            </a:r>
            <a:r>
              <a:rPr lang="en-GB" sz="2000" dirty="0" smtClean="0">
                <a:latin typeface="+mj-lt"/>
                <a:ea typeface="Times New Roman"/>
              </a:rPr>
              <a:t>, </a:t>
            </a:r>
            <a:r>
              <a:rPr lang="en-GB" sz="2000" dirty="0">
                <a:latin typeface="+mj-lt"/>
                <a:ea typeface="Times New Roman"/>
              </a:rPr>
              <a:t>t</a:t>
            </a:r>
            <a:r>
              <a:rPr lang="en-GB" sz="2000" dirty="0" smtClean="0">
                <a:latin typeface="+mj-lt"/>
                <a:ea typeface="Times New Roman"/>
              </a:rPr>
              <a:t>he Polish National Centre for Research and Development (project coordinator) and </a:t>
            </a:r>
            <a:r>
              <a:rPr lang="en-GB" sz="2000" dirty="0" err="1" smtClean="0">
                <a:latin typeface="+mj-lt"/>
                <a:ea typeface="Times New Roman"/>
              </a:rPr>
              <a:t>Kraków</a:t>
            </a:r>
            <a:r>
              <a:rPr lang="en-GB" sz="2000" dirty="0" smtClean="0">
                <a:latin typeface="+mj-lt"/>
                <a:ea typeface="Times New Roman"/>
              </a:rPr>
              <a:t> region authorities are involved to achieve adequate alignment of our goals with local specialisations and development strategies.</a:t>
            </a:r>
            <a:endParaRPr lang="en-GB" sz="2000" dirty="0">
              <a:latin typeface="+mj-lt"/>
              <a:ea typeface="Times New Roman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39863" y="170408"/>
            <a:ext cx="6515100" cy="522288"/>
          </a:xfrm>
        </p:spPr>
        <p:txBody>
          <a:bodyPr/>
          <a:lstStyle/>
          <a:p>
            <a:pPr eaLnBrk="1" hangingPunct="1"/>
            <a:r>
              <a:rPr lang="en-GB" altLang="en-US" dirty="0"/>
              <a:t>…and Regional</a:t>
            </a:r>
          </a:p>
        </p:txBody>
      </p:sp>
    </p:spTree>
    <p:extLst>
      <p:ext uri="{BB962C8B-B14F-4D97-AF65-F5344CB8AC3E}">
        <p14:creationId xmlns:p14="http://schemas.microsoft.com/office/powerpoint/2010/main" val="387288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83568" y="1064155"/>
            <a:ext cx="8079581" cy="200480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cs typeface="Calibri"/>
              </a:rPr>
              <a:t>The largest Polish Academic </a:t>
            </a:r>
            <a:r>
              <a:rPr lang="en-GB" sz="2000" b="1" dirty="0" smtClean="0">
                <a:cs typeface="Calibri"/>
              </a:rPr>
              <a:t>Computer Centre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000" b="1" dirty="0" smtClean="0">
                <a:cs typeface="Calibri"/>
              </a:rPr>
              <a:t>40 years of experience </a:t>
            </a:r>
            <a:r>
              <a:rPr lang="en-GB" sz="2000" dirty="0" smtClean="0">
                <a:cs typeface="Calibri"/>
              </a:rPr>
              <a:t>in IT </a:t>
            </a:r>
            <a:r>
              <a:rPr lang="en-GB" sz="2000" dirty="0" smtClean="0">
                <a:cs typeface="Calibri"/>
              </a:rPr>
              <a:t>provision</a:t>
            </a:r>
            <a:r>
              <a:rPr lang="pl-PL" sz="2000" dirty="0" err="1" smtClean="0">
                <a:cs typeface="Calibri"/>
              </a:rPr>
              <a:t>ing</a:t>
            </a:r>
            <a:r>
              <a:rPr lang="pl-PL" sz="2000" dirty="0" smtClean="0">
                <a:cs typeface="Calibri"/>
              </a:rPr>
              <a:t> </a:t>
            </a:r>
            <a:endParaRPr lang="en-GB" sz="2000" dirty="0" smtClean="0">
              <a:cs typeface="Calibri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l-PL" sz="2000" dirty="0"/>
              <a:t>A</a:t>
            </a:r>
            <a:r>
              <a:rPr lang="en-GB" sz="2000" dirty="0" smtClean="0"/>
              <a:t>n </a:t>
            </a:r>
            <a:r>
              <a:rPr lang="en-GB" sz="2000" b="1" dirty="0" smtClean="0"/>
              <a:t>autonomous</a:t>
            </a:r>
            <a:r>
              <a:rPr lang="en-GB" sz="2000" dirty="0" smtClean="0"/>
              <a:t> entity within AGH University of Science and Technology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cs typeface="Calibri"/>
              </a:rPr>
              <a:t>Staff: &gt;150, ca. 60 in R&amp;D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cs typeface="Calibri"/>
              </a:rPr>
              <a:t>Leader of </a:t>
            </a:r>
            <a:r>
              <a:rPr lang="pl-PL" sz="2000" dirty="0" smtClean="0">
                <a:cs typeface="Calibri"/>
              </a:rPr>
              <a:t>the </a:t>
            </a:r>
            <a:r>
              <a:rPr lang="en-GB" sz="2000" b="1" dirty="0" err="1" smtClean="0">
                <a:cs typeface="Calibri"/>
              </a:rPr>
              <a:t>PLGrid</a:t>
            </a:r>
            <a:r>
              <a:rPr lang="en-GB" sz="2000" dirty="0" smtClean="0">
                <a:cs typeface="Calibri"/>
              </a:rPr>
              <a:t>: Polish Grid and Cloud Infrastructure for Science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cs typeface="Calibri"/>
              </a:rPr>
              <a:t>NGI Coordination in </a:t>
            </a:r>
            <a:r>
              <a:rPr lang="en-GB" sz="2000" b="1" dirty="0" smtClean="0">
                <a:cs typeface="Calibri"/>
              </a:rPr>
              <a:t>EGI e-Infrastructure</a:t>
            </a:r>
          </a:p>
          <a:p>
            <a:endParaRPr lang="en-GB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436167" y="170408"/>
            <a:ext cx="65151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l-PL" dirty="0"/>
              <a:t>ACC </a:t>
            </a:r>
            <a:r>
              <a:rPr lang="pl-PL" dirty="0" err="1"/>
              <a:t>Cyfronet</a:t>
            </a:r>
            <a:r>
              <a:rPr lang="pl-PL" dirty="0"/>
              <a:t> AGH</a:t>
            </a:r>
            <a:endParaRPr lang="en-GB" altLang="en-US" dirty="0">
              <a:latin typeface="Open Sans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068960"/>
            <a:ext cx="6595420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7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PH-Share Templat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VPH-Share Template Slide</Template>
  <TotalTime>4222</TotalTime>
  <Words>837</Words>
  <Application>Microsoft Office PowerPoint</Application>
  <PresentationFormat>Pokaz na ekranie (4:3)</PresentationFormat>
  <Paragraphs>107</Paragraphs>
  <Slides>14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2" baseType="lpstr">
      <vt:lpstr>ＭＳ Ｐゴシック</vt:lpstr>
      <vt:lpstr>Arial</vt:lpstr>
      <vt:lpstr>Calibri</vt:lpstr>
      <vt:lpstr>Helvetica</vt:lpstr>
      <vt:lpstr>Open Sans</vt:lpstr>
      <vt:lpstr>Times New Roman</vt:lpstr>
      <vt:lpstr>Wingdings</vt:lpstr>
      <vt:lpstr>VPH-Share Template Slide</vt:lpstr>
      <vt:lpstr>Centre for New Methods in Computational Diagnostics  and Personalised Therapy</vt:lpstr>
      <vt:lpstr>Mission of CECM and CoE</vt:lpstr>
      <vt:lpstr>Objectives of the New CoE</vt:lpstr>
      <vt:lpstr>CoE Methodology</vt:lpstr>
      <vt:lpstr>CoE Workflow</vt:lpstr>
      <vt:lpstr>CoE Value Chain</vt:lpstr>
      <vt:lpstr>International…</vt:lpstr>
      <vt:lpstr>…and Regional</vt:lpstr>
      <vt:lpstr>Prezentacja programu PowerPoint</vt:lpstr>
      <vt:lpstr>Prezentacja programu PowerPoint</vt:lpstr>
      <vt:lpstr>Prezentacja programu PowerPoint</vt:lpstr>
      <vt:lpstr>CECM Partnership</vt:lpstr>
      <vt:lpstr>Potential Sources of Funding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 4 :  VPH Semantics</dc:title>
  <dc:creator>Norman James Powell</dc:creator>
  <cp:lastModifiedBy>ZM</cp:lastModifiedBy>
  <cp:revision>706</cp:revision>
  <cp:lastPrinted>2016-02-18T12:27:48Z</cp:lastPrinted>
  <dcterms:created xsi:type="dcterms:W3CDTF">2011-04-13T15:31:15Z</dcterms:created>
  <dcterms:modified xsi:type="dcterms:W3CDTF">2017-08-02T11:55:29Z</dcterms:modified>
</cp:coreProperties>
</file>