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1386800" cy="30279975"/>
  <p:notesSz cx="6797675" cy="9926638"/>
  <p:defaultTextStyle>
    <a:defPPr>
      <a:defRPr lang="en-US"/>
    </a:defPPr>
    <a:lvl1pPr marL="0" algn="l" defTabSz="281818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1409090" algn="l" defTabSz="281818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2818181" algn="l" defTabSz="281818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4227271" algn="l" defTabSz="281818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5636362" algn="l" defTabSz="281818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7045452" algn="l" defTabSz="281818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8454542" algn="l" defTabSz="281818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9863633" algn="l" defTabSz="281818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1272723" algn="l" defTabSz="281818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9537">
          <p15:clr>
            <a:srgbClr val="A4A3A4"/>
          </p15:clr>
        </p15:guide>
        <p15:guide id="4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780" autoAdjust="0"/>
    <p:restoredTop sz="94640"/>
  </p:normalViewPr>
  <p:slideViewPr>
    <p:cSldViewPr>
      <p:cViewPr>
        <p:scale>
          <a:sx n="178" d="100"/>
          <a:sy n="178" d="100"/>
        </p:scale>
        <p:origin x="-6304" y="-16688"/>
      </p:cViewPr>
      <p:guideLst>
        <p:guide orient="horz" pos="3120"/>
        <p:guide pos="2160"/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604010" y="9406424"/>
            <a:ext cx="18178780" cy="64905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208020" y="17158654"/>
            <a:ext cx="14970760" cy="77382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09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18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272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636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045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454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863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272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C2B-B2CA-4FFB-9798-239FAD410B0E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6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C2B-B2CA-4FFB-9798-239FAD410B0E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0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5505430" y="1212607"/>
            <a:ext cx="4812030" cy="25836109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069340" y="1212607"/>
            <a:ext cx="14079643" cy="2583610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C2B-B2CA-4FFB-9798-239FAD410B0E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2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C2B-B2CA-4FFB-9798-239FAD410B0E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8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89411" y="19457690"/>
            <a:ext cx="18178780" cy="6013940"/>
          </a:xfrm>
        </p:spPr>
        <p:txBody>
          <a:bodyPr anchor="t"/>
          <a:lstStyle>
            <a:lvl1pPr algn="l">
              <a:defRPr sz="12300" b="1" cap="all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89411" y="12833949"/>
            <a:ext cx="18178780" cy="6623743"/>
          </a:xfrm>
        </p:spPr>
        <p:txBody>
          <a:bodyPr anchor="b"/>
          <a:lstStyle>
            <a:lvl1pPr marL="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1pPr>
            <a:lvl2pPr marL="140909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2pPr>
            <a:lvl3pPr marL="2818181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3pPr>
            <a:lvl4pPr marL="4227271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4pPr>
            <a:lvl5pPr marL="5636362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5pPr>
            <a:lvl6pPr marL="7045452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6pPr>
            <a:lvl7pPr marL="8454542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7pPr>
            <a:lvl8pPr marL="9863633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8pPr>
            <a:lvl9pPr marL="11272723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C2B-B2CA-4FFB-9798-239FAD410B0E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4"/>
          </a:xfrm>
        </p:spPr>
        <p:txBody>
          <a:bodyPr/>
          <a:lstStyle>
            <a:lvl1pPr>
              <a:defRPr sz="8600"/>
            </a:lvl1pPr>
            <a:lvl2pPr>
              <a:defRPr sz="74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4"/>
          </a:xfrm>
        </p:spPr>
        <p:txBody>
          <a:bodyPr/>
          <a:lstStyle>
            <a:lvl1pPr>
              <a:defRPr sz="8600"/>
            </a:lvl1pPr>
            <a:lvl2pPr>
              <a:defRPr sz="74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C2B-B2CA-4FFB-9798-239FAD410B0E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069341" y="6777950"/>
            <a:ext cx="9449551" cy="2824728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9090" indent="0">
              <a:buNone/>
              <a:defRPr sz="6200" b="1"/>
            </a:lvl2pPr>
            <a:lvl3pPr marL="2818181" indent="0">
              <a:buNone/>
              <a:defRPr sz="5500" b="1"/>
            </a:lvl3pPr>
            <a:lvl4pPr marL="4227271" indent="0">
              <a:buNone/>
              <a:defRPr sz="4900" b="1"/>
            </a:lvl4pPr>
            <a:lvl5pPr marL="5636362" indent="0">
              <a:buNone/>
              <a:defRPr sz="4900" b="1"/>
            </a:lvl5pPr>
            <a:lvl6pPr marL="7045452" indent="0">
              <a:buNone/>
              <a:defRPr sz="4900" b="1"/>
            </a:lvl6pPr>
            <a:lvl7pPr marL="8454542" indent="0">
              <a:buNone/>
              <a:defRPr sz="4900" b="1"/>
            </a:lvl7pPr>
            <a:lvl8pPr marL="9863633" indent="0">
              <a:buNone/>
              <a:defRPr sz="4900" b="1"/>
            </a:lvl8pPr>
            <a:lvl9pPr marL="11272723" indent="0">
              <a:buNone/>
              <a:defRPr sz="49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069341" y="9602677"/>
            <a:ext cx="9449551" cy="17446034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10864200" y="6777950"/>
            <a:ext cx="9453262" cy="2824728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9090" indent="0">
              <a:buNone/>
              <a:defRPr sz="6200" b="1"/>
            </a:lvl2pPr>
            <a:lvl3pPr marL="2818181" indent="0">
              <a:buNone/>
              <a:defRPr sz="5500" b="1"/>
            </a:lvl3pPr>
            <a:lvl4pPr marL="4227271" indent="0">
              <a:buNone/>
              <a:defRPr sz="4900" b="1"/>
            </a:lvl4pPr>
            <a:lvl5pPr marL="5636362" indent="0">
              <a:buNone/>
              <a:defRPr sz="4900" b="1"/>
            </a:lvl5pPr>
            <a:lvl6pPr marL="7045452" indent="0">
              <a:buNone/>
              <a:defRPr sz="4900" b="1"/>
            </a:lvl6pPr>
            <a:lvl7pPr marL="8454542" indent="0">
              <a:buNone/>
              <a:defRPr sz="4900" b="1"/>
            </a:lvl7pPr>
            <a:lvl8pPr marL="9863633" indent="0">
              <a:buNone/>
              <a:defRPr sz="4900" b="1"/>
            </a:lvl8pPr>
            <a:lvl9pPr marL="11272723" indent="0">
              <a:buNone/>
              <a:defRPr sz="49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10864200" y="9602677"/>
            <a:ext cx="9453262" cy="17446034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C2B-B2CA-4FFB-9798-239FAD410B0E}" type="datetimeFigureOut">
              <a:rPr lang="en-US" smtClean="0"/>
              <a:t>3/5/18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C2B-B2CA-4FFB-9798-239FAD410B0E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4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C2B-B2CA-4FFB-9798-239FAD410B0E}" type="datetimeFigureOut">
              <a:rPr lang="en-US" smtClean="0"/>
              <a:t>3/5/18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1" cy="5130775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61645" y="1205595"/>
            <a:ext cx="11955817" cy="25843121"/>
          </a:xfrm>
        </p:spPr>
        <p:txBody>
          <a:bodyPr/>
          <a:lstStyle>
            <a:lvl1pPr>
              <a:defRPr sz="9900"/>
            </a:lvl1pPr>
            <a:lvl2pPr>
              <a:defRPr sz="8600"/>
            </a:lvl2pPr>
            <a:lvl3pPr>
              <a:defRPr sz="74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1" cy="20712347"/>
          </a:xfrm>
        </p:spPr>
        <p:txBody>
          <a:bodyPr/>
          <a:lstStyle>
            <a:lvl1pPr marL="0" indent="0">
              <a:buNone/>
              <a:defRPr sz="4300"/>
            </a:lvl1pPr>
            <a:lvl2pPr marL="1409090" indent="0">
              <a:buNone/>
              <a:defRPr sz="3700"/>
            </a:lvl2pPr>
            <a:lvl3pPr marL="2818181" indent="0">
              <a:buNone/>
              <a:defRPr sz="3100"/>
            </a:lvl3pPr>
            <a:lvl4pPr marL="4227271" indent="0">
              <a:buNone/>
              <a:defRPr sz="2800"/>
            </a:lvl4pPr>
            <a:lvl5pPr marL="5636362" indent="0">
              <a:buNone/>
              <a:defRPr sz="2800"/>
            </a:lvl5pPr>
            <a:lvl6pPr marL="7045452" indent="0">
              <a:buNone/>
              <a:defRPr sz="2800"/>
            </a:lvl6pPr>
            <a:lvl7pPr marL="8454542" indent="0">
              <a:buNone/>
              <a:defRPr sz="2800"/>
            </a:lvl7pPr>
            <a:lvl8pPr marL="9863633" indent="0">
              <a:buNone/>
              <a:defRPr sz="2800"/>
            </a:lvl8pPr>
            <a:lvl9pPr marL="11272723" indent="0">
              <a:buNone/>
              <a:defRPr sz="28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C2B-B2CA-4FFB-9798-239FAD410B0E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191962" y="21195983"/>
            <a:ext cx="12832080" cy="2502307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191962" y="2705570"/>
            <a:ext cx="12832080" cy="18167985"/>
          </a:xfrm>
        </p:spPr>
        <p:txBody>
          <a:bodyPr/>
          <a:lstStyle>
            <a:lvl1pPr marL="0" indent="0">
              <a:buNone/>
              <a:defRPr sz="9900"/>
            </a:lvl1pPr>
            <a:lvl2pPr marL="1409090" indent="0">
              <a:buNone/>
              <a:defRPr sz="8600"/>
            </a:lvl2pPr>
            <a:lvl3pPr marL="2818181" indent="0">
              <a:buNone/>
              <a:defRPr sz="7400"/>
            </a:lvl3pPr>
            <a:lvl4pPr marL="4227271" indent="0">
              <a:buNone/>
              <a:defRPr sz="6200"/>
            </a:lvl4pPr>
            <a:lvl5pPr marL="5636362" indent="0">
              <a:buNone/>
              <a:defRPr sz="6200"/>
            </a:lvl5pPr>
            <a:lvl6pPr marL="7045452" indent="0">
              <a:buNone/>
              <a:defRPr sz="6200"/>
            </a:lvl6pPr>
            <a:lvl7pPr marL="8454542" indent="0">
              <a:buNone/>
              <a:defRPr sz="6200"/>
            </a:lvl7pPr>
            <a:lvl8pPr marL="9863633" indent="0">
              <a:buNone/>
              <a:defRPr sz="6200"/>
            </a:lvl8pPr>
            <a:lvl9pPr marL="11272723" indent="0">
              <a:buNone/>
              <a:defRPr sz="62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191962" y="23698290"/>
            <a:ext cx="12832080" cy="3553688"/>
          </a:xfrm>
        </p:spPr>
        <p:txBody>
          <a:bodyPr/>
          <a:lstStyle>
            <a:lvl1pPr marL="0" indent="0">
              <a:buNone/>
              <a:defRPr sz="4300"/>
            </a:lvl1pPr>
            <a:lvl2pPr marL="1409090" indent="0">
              <a:buNone/>
              <a:defRPr sz="3700"/>
            </a:lvl2pPr>
            <a:lvl3pPr marL="2818181" indent="0">
              <a:buNone/>
              <a:defRPr sz="3100"/>
            </a:lvl3pPr>
            <a:lvl4pPr marL="4227271" indent="0">
              <a:buNone/>
              <a:defRPr sz="2800"/>
            </a:lvl4pPr>
            <a:lvl5pPr marL="5636362" indent="0">
              <a:buNone/>
              <a:defRPr sz="2800"/>
            </a:lvl5pPr>
            <a:lvl6pPr marL="7045452" indent="0">
              <a:buNone/>
              <a:defRPr sz="2800"/>
            </a:lvl6pPr>
            <a:lvl7pPr marL="8454542" indent="0">
              <a:buNone/>
              <a:defRPr sz="2800"/>
            </a:lvl7pPr>
            <a:lvl8pPr marL="9863633" indent="0">
              <a:buNone/>
              <a:defRPr sz="2800"/>
            </a:lvl8pPr>
            <a:lvl9pPr marL="11272723" indent="0">
              <a:buNone/>
              <a:defRPr sz="28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C2B-B2CA-4FFB-9798-239FAD410B0E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4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1069340" y="1212602"/>
            <a:ext cx="19248120" cy="5046663"/>
          </a:xfrm>
          <a:prstGeom prst="rect">
            <a:avLst/>
          </a:prstGeom>
        </p:spPr>
        <p:txBody>
          <a:bodyPr vert="horz" lIns="281818" tIns="140909" rIns="281818" bIns="140909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81818" tIns="140909" rIns="281818" bIns="140909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1069340" y="28065054"/>
            <a:ext cx="4990253" cy="1612129"/>
          </a:xfrm>
          <a:prstGeom prst="rect">
            <a:avLst/>
          </a:prstGeom>
        </p:spPr>
        <p:txBody>
          <a:bodyPr vert="horz" lIns="281818" tIns="140909" rIns="281818" bIns="140909" rtlCol="0" anchor="ctr"/>
          <a:lstStyle>
            <a:lvl1pPr algn="l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CAC2B-B2CA-4FFB-9798-239FAD410B0E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7307157" y="28065054"/>
            <a:ext cx="6772487" cy="1612129"/>
          </a:xfrm>
          <a:prstGeom prst="rect">
            <a:avLst/>
          </a:prstGeom>
        </p:spPr>
        <p:txBody>
          <a:bodyPr vert="horz" lIns="281818" tIns="140909" rIns="281818" bIns="140909" rtlCol="0" anchor="ctr"/>
          <a:lstStyle>
            <a:lvl1pPr algn="ct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15327207" y="28065054"/>
            <a:ext cx="4990253" cy="1612129"/>
          </a:xfrm>
          <a:prstGeom prst="rect">
            <a:avLst/>
          </a:prstGeom>
        </p:spPr>
        <p:txBody>
          <a:bodyPr vert="horz" lIns="281818" tIns="140909" rIns="281818" bIns="140909" rtlCol="0" anchor="ctr"/>
          <a:lstStyle>
            <a:lvl1pPr algn="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CF0E-7E51-4D22-BC54-E51BC5875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5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18181" rtl="0" eaLnBrk="1" latinLnBrk="0" hangingPunct="1">
        <a:spcBef>
          <a:spcPct val="0"/>
        </a:spcBef>
        <a:buNone/>
        <a:defRPr sz="1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6818" indent="-1056818" algn="l" defTabSz="2818181" rtl="0" eaLnBrk="1" latinLnBrk="0" hangingPunct="1">
        <a:spcBef>
          <a:spcPct val="20000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9772" indent="-880682" algn="l" defTabSz="2818181" rtl="0" eaLnBrk="1" latinLnBrk="0" hangingPunct="1">
        <a:spcBef>
          <a:spcPct val="20000"/>
        </a:spcBef>
        <a:buFont typeface="Arial" panose="020B0604020202020204" pitchFamily="34" charset="0"/>
        <a:buChar char="–"/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3522726" indent="-704545" algn="l" defTabSz="2818181" rtl="0" eaLnBrk="1" latinLnBrk="0" hangingPunct="1">
        <a:spcBef>
          <a:spcPct val="20000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1816" indent="-704545" algn="l" defTabSz="2818181" rtl="0" eaLnBrk="1" latinLnBrk="0" hangingPunct="1">
        <a:spcBef>
          <a:spcPct val="20000"/>
        </a:spcBef>
        <a:buFont typeface="Arial" panose="020B0604020202020204" pitchFamily="34" charset="0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340907" indent="-704545" algn="l" defTabSz="2818181" rtl="0" eaLnBrk="1" latinLnBrk="0" hangingPunct="1">
        <a:spcBef>
          <a:spcPct val="20000"/>
        </a:spcBef>
        <a:buFont typeface="Arial" panose="020B0604020202020204" pitchFamily="34" charset="0"/>
        <a:buChar char="»"/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749997" indent="-704545" algn="l" defTabSz="2818181" rtl="0" eaLnBrk="1" latinLnBrk="0" hangingPunct="1">
        <a:spcBef>
          <a:spcPct val="20000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159088" indent="-704545" algn="l" defTabSz="2818181" rtl="0" eaLnBrk="1" latinLnBrk="0" hangingPunct="1">
        <a:spcBef>
          <a:spcPct val="20000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568178" indent="-704545" algn="l" defTabSz="2818181" rtl="0" eaLnBrk="1" latinLnBrk="0" hangingPunct="1">
        <a:spcBef>
          <a:spcPct val="20000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1977268" indent="-704545" algn="l" defTabSz="2818181" rtl="0" eaLnBrk="1" latinLnBrk="0" hangingPunct="1">
        <a:spcBef>
          <a:spcPct val="20000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18181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409090" algn="l" defTabSz="2818181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818181" algn="l" defTabSz="2818181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4227271" algn="l" defTabSz="2818181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4pPr>
      <a:lvl5pPr marL="5636362" algn="l" defTabSz="2818181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5pPr>
      <a:lvl6pPr marL="7045452" algn="l" defTabSz="2818181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6pPr>
      <a:lvl7pPr marL="8454542" algn="l" defTabSz="2818181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7pPr>
      <a:lvl8pPr marL="9863633" algn="l" defTabSz="2818181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8pPr>
      <a:lvl9pPr marL="11272723" algn="l" defTabSz="2818181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tiff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hyperlink" Target="http://dice.cyfronet.pl/" TargetMode="Externa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24" Type="http://schemas.openxmlformats.org/officeDocument/2006/relationships/image" Target="../media/image23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tif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tiff"/><Relationship Id="rId30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rostokąt zaokrąglony 10">
            <a:extLst>
              <a:ext uri="{FF2B5EF4-FFF2-40B4-BE49-F238E27FC236}">
                <a16:creationId xmlns:a16="http://schemas.microsoft.com/office/drawing/2014/main" id="{B1BD6985-4031-7B4A-B384-2FEF0C056076}"/>
              </a:ext>
            </a:extLst>
          </p:cNvPr>
          <p:cNvSpPr/>
          <p:nvPr/>
        </p:nvSpPr>
        <p:spPr>
          <a:xfrm>
            <a:off x="8861149" y="4039902"/>
            <a:ext cx="12368823" cy="7154408"/>
          </a:xfrm>
          <a:prstGeom prst="roundRect">
            <a:avLst>
              <a:gd name="adj" fmla="val 3366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1818" tIns="140909" rIns="281818" bIns="140909" rtlCol="0" anchor="ctr"/>
          <a:lstStyle/>
          <a:p>
            <a:pPr algn="ctr"/>
            <a:endParaRPr lang="en-GB" dirty="0"/>
          </a:p>
        </p:txBody>
      </p:sp>
      <p:sp>
        <p:nvSpPr>
          <p:cNvPr id="189" name="Prostokąt zaokrąglony 41">
            <a:extLst>
              <a:ext uri="{FF2B5EF4-FFF2-40B4-BE49-F238E27FC236}">
                <a16:creationId xmlns:a16="http://schemas.microsoft.com/office/drawing/2014/main" id="{1E4E35E1-4A3E-1046-AD3B-CC8D54C4D45D}"/>
              </a:ext>
            </a:extLst>
          </p:cNvPr>
          <p:cNvSpPr/>
          <p:nvPr/>
        </p:nvSpPr>
        <p:spPr>
          <a:xfrm>
            <a:off x="11483009" y="11395571"/>
            <a:ext cx="9746963" cy="7629850"/>
          </a:xfrm>
          <a:prstGeom prst="roundRect">
            <a:avLst>
              <a:gd name="adj" fmla="val 2545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1818" tIns="140909" rIns="281818" bIns="140909" rtlCol="0" anchor="ctr"/>
          <a:lstStyle/>
          <a:p>
            <a:pPr algn="ctr"/>
            <a:endParaRPr lang="en-GB" dirty="0"/>
          </a:p>
        </p:txBody>
      </p:sp>
      <p:sp>
        <p:nvSpPr>
          <p:cNvPr id="15" name="Prostokąt 14"/>
          <p:cNvSpPr/>
          <p:nvPr/>
        </p:nvSpPr>
        <p:spPr>
          <a:xfrm>
            <a:off x="2" y="28736526"/>
            <a:ext cx="21386803" cy="154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1818" tIns="140909" rIns="281818" bIns="140909" rtlCol="0" anchor="ctr"/>
          <a:lstStyle/>
          <a:p>
            <a:pPr algn="ctr"/>
            <a:endParaRPr lang="en-GB" dirty="0"/>
          </a:p>
        </p:txBody>
      </p:sp>
      <p:sp>
        <p:nvSpPr>
          <p:cNvPr id="32" name="Prostokąt zaokrąglony 31"/>
          <p:cNvSpPr/>
          <p:nvPr/>
        </p:nvSpPr>
        <p:spPr>
          <a:xfrm>
            <a:off x="139163" y="26301227"/>
            <a:ext cx="21108475" cy="2058512"/>
          </a:xfrm>
          <a:prstGeom prst="roundRect">
            <a:avLst>
              <a:gd name="adj" fmla="val 1312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1818" tIns="140909" rIns="281818" bIns="140909" rtlCol="0" anchor="ctr"/>
          <a:lstStyle/>
          <a:p>
            <a:pPr algn="ctr"/>
            <a:endParaRPr lang="en-GB" dirty="0"/>
          </a:p>
        </p:txBody>
      </p:sp>
      <p:sp>
        <p:nvSpPr>
          <p:cNvPr id="29" name="Prostokąt zaokrąglony 28"/>
          <p:cNvSpPr/>
          <p:nvPr/>
        </p:nvSpPr>
        <p:spPr>
          <a:xfrm>
            <a:off x="116734" y="19244443"/>
            <a:ext cx="11008713" cy="6840760"/>
          </a:xfrm>
          <a:prstGeom prst="roundRect">
            <a:avLst>
              <a:gd name="adj" fmla="val 264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1818" tIns="140909" rIns="281818" bIns="140909" rtlCol="0" anchor="ctr"/>
          <a:lstStyle/>
          <a:p>
            <a:pPr algn="ctr"/>
            <a:endParaRPr lang="en-GB" dirty="0"/>
          </a:p>
        </p:txBody>
      </p:sp>
      <p:sp>
        <p:nvSpPr>
          <p:cNvPr id="11" name="Prostokąt zaokrąglony 10"/>
          <p:cNvSpPr/>
          <p:nvPr/>
        </p:nvSpPr>
        <p:spPr>
          <a:xfrm>
            <a:off x="139164" y="4036903"/>
            <a:ext cx="8581241" cy="7142644"/>
          </a:xfrm>
          <a:prstGeom prst="roundRect">
            <a:avLst>
              <a:gd name="adj" fmla="val 3059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1818" tIns="140909" rIns="281818" bIns="140909" rtlCol="0" anchor="ctr"/>
          <a:lstStyle/>
          <a:p>
            <a:pPr algn="ctr"/>
            <a:endParaRPr lang="en-GB" dirty="0"/>
          </a:p>
        </p:txBody>
      </p:sp>
      <p:sp>
        <p:nvSpPr>
          <p:cNvPr id="4" name="pole tekstowe 3"/>
          <p:cNvSpPr txBox="1"/>
          <p:nvPr/>
        </p:nvSpPr>
        <p:spPr>
          <a:xfrm>
            <a:off x="0" y="0"/>
            <a:ext cx="21386800" cy="2192785"/>
          </a:xfrm>
          <a:prstGeom prst="rect">
            <a:avLst/>
          </a:prstGeom>
          <a:solidFill>
            <a:schemeClr val="accent1"/>
          </a:solidFill>
        </p:spPr>
        <p:txBody>
          <a:bodyPr wrap="square" lIns="281818" tIns="140909" rIns="281818" bIns="140909" rtlCol="0">
            <a:spAutoFit/>
          </a:bodyPr>
          <a:lstStyle/>
          <a:p>
            <a:pPr algn="ctr"/>
            <a:r>
              <a:rPr lang="en-GB" sz="6200" dirty="0">
                <a:solidFill>
                  <a:schemeClr val="bg1"/>
                </a:solidFill>
              </a:rPr>
              <a:t>A Centre for New Methods </a:t>
            </a:r>
            <a:br>
              <a:rPr lang="en-GB" sz="6200" dirty="0">
                <a:solidFill>
                  <a:schemeClr val="bg1"/>
                </a:solidFill>
              </a:rPr>
            </a:br>
            <a:r>
              <a:rPr lang="en-GB" sz="6200" dirty="0">
                <a:solidFill>
                  <a:schemeClr val="bg1"/>
                </a:solidFill>
              </a:rPr>
              <a:t>in Computational Diagnostics and Personalised Therapy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3" y="2153554"/>
            <a:ext cx="21386800" cy="1544214"/>
          </a:xfrm>
          <a:prstGeom prst="rect">
            <a:avLst/>
          </a:prstGeom>
          <a:solidFill>
            <a:schemeClr val="bg1"/>
          </a:solidFill>
        </p:spPr>
        <p:txBody>
          <a:bodyPr wrap="square" lIns="281818" tIns="216000" rIns="281818" bIns="216000" rtlCol="0">
            <a:spAutoFit/>
          </a:bodyPr>
          <a:lstStyle/>
          <a:p>
            <a:pPr algn="ctr"/>
            <a:r>
              <a:rPr lang="en-GB" sz="3600" i="1" dirty="0">
                <a:solidFill>
                  <a:schemeClr val="tx2">
                    <a:lumMod val="75000"/>
                  </a:schemeClr>
                </a:solidFill>
              </a:rPr>
              <a:t>This EU H2020 ‘Teaming for Excellence’ project develops a Business Case to establish in Poland a European centre of excellence for computational medicine.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256195" y="26503589"/>
            <a:ext cx="20788621" cy="1469510"/>
          </a:xfrm>
          <a:prstGeom prst="rect">
            <a:avLst/>
          </a:prstGeom>
          <a:noFill/>
        </p:spPr>
        <p:txBody>
          <a:bodyPr wrap="square" lIns="281818" tIns="140909" rIns="281818" bIns="140909" rtlCol="0">
            <a:spAutoFit/>
          </a:bodyPr>
          <a:lstStyle/>
          <a:p>
            <a:pPr algn="ctr"/>
            <a:r>
              <a:rPr lang="en-GB" sz="2800" dirty="0"/>
              <a:t>Contact: </a:t>
            </a:r>
            <a:r>
              <a:rPr lang="en-GB" sz="2800" b="1" dirty="0"/>
              <a:t>Marian </a:t>
            </a:r>
            <a:r>
              <a:rPr lang="en-GB" sz="2800" b="1" dirty="0" err="1"/>
              <a:t>Bubak</a:t>
            </a:r>
            <a:r>
              <a:rPr lang="en-GB" sz="2800" dirty="0"/>
              <a:t>, Academic Computer Centre Cyfronet, AGH University of Science and Technology, </a:t>
            </a:r>
            <a:r>
              <a:rPr lang="en-GB" sz="2800" dirty="0" err="1"/>
              <a:t>Kraków</a:t>
            </a:r>
            <a:r>
              <a:rPr lang="en-GB" sz="2800" dirty="0"/>
              <a:t>, Poland</a:t>
            </a:r>
          </a:p>
          <a:p>
            <a:pPr algn="ctr"/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bubak@agh.edu.pl,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http://dice.cyfronet.pl/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GB" sz="2500" b="1" dirty="0"/>
              <a:t>Acknowledgements</a:t>
            </a:r>
            <a:r>
              <a:rPr lang="en-GB" sz="2500" dirty="0"/>
              <a:t>. This work is partly supported by the EU project CECM H2020 WIDESPREAD TEAMING PHASE 1 (contract number 763734).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-18792" y="3972919"/>
            <a:ext cx="8761243" cy="3828490"/>
          </a:xfrm>
          <a:prstGeom prst="rect">
            <a:avLst/>
          </a:prstGeom>
          <a:noFill/>
        </p:spPr>
        <p:txBody>
          <a:bodyPr wrap="square" lIns="281818" tIns="140909" rIns="281818" bIns="140909" rtlCol="0">
            <a:noAutofit/>
          </a:bodyPr>
          <a:lstStyle/>
          <a:p>
            <a:r>
              <a:rPr lang="en-GB" sz="3600" b="1" dirty="0"/>
              <a:t>Objectives</a:t>
            </a:r>
          </a:p>
          <a:p>
            <a:pPr marL="358775" indent="-358775">
              <a:buFont typeface="Courier New" panose="02070309020205020404" pitchFamily="49" charset="0"/>
              <a:buChar char="o"/>
            </a:pPr>
            <a:r>
              <a:rPr lang="en-GB" sz="2600" b="1" i="1" dirty="0"/>
              <a:t>Health: </a:t>
            </a:r>
            <a:r>
              <a:rPr lang="en-GB" sz="2600" dirty="0"/>
              <a:t>Development of </a:t>
            </a:r>
            <a:r>
              <a:rPr lang="en-GB" sz="2600" b="1" dirty="0"/>
              <a:t>new computation-based solutions for diagnostics and therapy in daily healthcare</a:t>
            </a:r>
            <a:r>
              <a:rPr lang="en-GB" sz="2600" dirty="0"/>
              <a:t>. </a:t>
            </a:r>
          </a:p>
          <a:p>
            <a:pPr marL="358775" indent="-358775">
              <a:buFont typeface="Courier New" panose="02070309020205020404" pitchFamily="49" charset="0"/>
              <a:buChar char="o"/>
            </a:pPr>
            <a:r>
              <a:rPr lang="pl-PL" sz="2800" b="1" i="1" dirty="0"/>
              <a:t>Technology:</a:t>
            </a:r>
            <a:r>
              <a:rPr lang="pl-PL" sz="2800" dirty="0"/>
              <a:t> </a:t>
            </a:r>
            <a:r>
              <a:rPr lang="en-GB" sz="2600" dirty="0"/>
              <a:t>Systematic </a:t>
            </a:r>
            <a:r>
              <a:rPr lang="en-GB" sz="2600" b="1" dirty="0"/>
              <a:t>involvement of regional biomed businesses, specialising in technologies and services for personalised medicine</a:t>
            </a:r>
            <a:r>
              <a:rPr lang="en-GB" sz="2600" dirty="0"/>
              <a:t>, in high-profile research projects and clinical adoption of their outcome. </a:t>
            </a:r>
          </a:p>
          <a:p>
            <a:pPr marL="358775" indent="-358775">
              <a:buFont typeface="Courier New" panose="02070309020205020404" pitchFamily="49" charset="0"/>
              <a:buChar char="o"/>
            </a:pPr>
            <a:r>
              <a:rPr lang="en-GB" sz="2600" b="1" i="1" dirty="0"/>
              <a:t>People:</a:t>
            </a:r>
            <a:r>
              <a:rPr lang="en-GB" sz="2600" dirty="0"/>
              <a:t> Development of education initiatives to </a:t>
            </a:r>
            <a:r>
              <a:rPr lang="en-GB" sz="2600" b="1" dirty="0"/>
              <a:t>train knowledge workers with the skills in data analytics, simulation, and HPC/Big Data</a:t>
            </a:r>
            <a:r>
              <a:rPr lang="en-GB" sz="2600" dirty="0"/>
              <a:t>, to respond to the growing demand for skilled workforce in medical devices and bio-engineering. </a:t>
            </a:r>
          </a:p>
          <a:p>
            <a:pPr marL="358775" indent="-358775">
              <a:buFont typeface="Courier New" panose="02070309020205020404" pitchFamily="49" charset="0"/>
              <a:buChar char="o"/>
            </a:pPr>
            <a:r>
              <a:rPr lang="pl-PL" sz="2600" b="1" i="1" dirty="0"/>
              <a:t>Science</a:t>
            </a:r>
            <a:r>
              <a:rPr lang="pl-PL" sz="2800" b="1" i="1" dirty="0"/>
              <a:t>: </a:t>
            </a:r>
            <a:r>
              <a:rPr lang="en-GB" sz="2600" dirty="0"/>
              <a:t>Strong </a:t>
            </a:r>
            <a:r>
              <a:rPr lang="en-GB" sz="2600" b="1" dirty="0"/>
              <a:t>advancement of algorithms, models and technologies involved in personalised medicine, including design of holistic, replicable, generic framework for simulation-based Decision Support Systems (DSS) creation</a:t>
            </a:r>
            <a:r>
              <a:rPr lang="en-GB" sz="2600" dirty="0"/>
              <a:t>. </a:t>
            </a:r>
          </a:p>
        </p:txBody>
      </p:sp>
      <p:sp>
        <p:nvSpPr>
          <p:cNvPr id="30" name="pole tekstowe 29"/>
          <p:cNvSpPr txBox="1"/>
          <p:nvPr/>
        </p:nvSpPr>
        <p:spPr>
          <a:xfrm>
            <a:off x="139166" y="19244443"/>
            <a:ext cx="10986281" cy="853957"/>
          </a:xfrm>
          <a:prstGeom prst="rect">
            <a:avLst/>
          </a:prstGeom>
          <a:noFill/>
        </p:spPr>
        <p:txBody>
          <a:bodyPr wrap="square" lIns="281818" tIns="140909" rIns="281818" bIns="140909" rtlCol="0">
            <a:spAutoFit/>
          </a:bodyPr>
          <a:lstStyle/>
          <a:p>
            <a:r>
              <a:rPr lang="en-GB" sz="3600" b="1" dirty="0"/>
              <a:t>Human Resources: Key to Success</a:t>
            </a:r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56" y="28965255"/>
            <a:ext cx="1933946" cy="930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45352" y="28816358"/>
            <a:ext cx="731224" cy="1310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Obraz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288" y="28860447"/>
            <a:ext cx="2575522" cy="1257204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28" y="28879376"/>
            <a:ext cx="2687760" cy="1310283"/>
          </a:xfrm>
          <a:prstGeom prst="rect">
            <a:avLst/>
          </a:prstGeom>
        </p:spPr>
      </p:pic>
      <p:pic>
        <p:nvPicPr>
          <p:cNvPr id="18" name="Obraz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04" y="29198561"/>
            <a:ext cx="2076878" cy="631058"/>
          </a:xfrm>
          <a:prstGeom prst="rect">
            <a:avLst/>
          </a:prstGeom>
        </p:spPr>
      </p:pic>
      <p:pic>
        <p:nvPicPr>
          <p:cNvPr id="20" name="Obraz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529" y="29126553"/>
            <a:ext cx="2596919" cy="737006"/>
          </a:xfrm>
          <a:prstGeom prst="rect">
            <a:avLst/>
          </a:prstGeom>
        </p:spPr>
      </p:pic>
      <p:pic>
        <p:nvPicPr>
          <p:cNvPr id="22" name="Obraz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472" y="29087788"/>
            <a:ext cx="2521358" cy="808128"/>
          </a:xfrm>
          <a:prstGeom prst="rect">
            <a:avLst/>
          </a:prstGeom>
        </p:spPr>
      </p:pic>
      <p:pic>
        <p:nvPicPr>
          <p:cNvPr id="25" name="Obraz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5168" y="28939203"/>
            <a:ext cx="2439112" cy="1218523"/>
          </a:xfrm>
          <a:prstGeom prst="rect">
            <a:avLst/>
          </a:prstGeom>
        </p:spPr>
      </p:pic>
      <p:pic>
        <p:nvPicPr>
          <p:cNvPr id="28" name="Obraz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60" y="28846633"/>
            <a:ext cx="2232248" cy="1394028"/>
          </a:xfrm>
          <a:prstGeom prst="rect">
            <a:avLst/>
          </a:prstGeom>
        </p:spPr>
      </p:pic>
      <p:sp>
        <p:nvSpPr>
          <p:cNvPr id="42" name="Prostokąt zaokrąglony 41"/>
          <p:cNvSpPr/>
          <p:nvPr/>
        </p:nvSpPr>
        <p:spPr>
          <a:xfrm>
            <a:off x="176419" y="11348772"/>
            <a:ext cx="11196860" cy="7609288"/>
          </a:xfrm>
          <a:prstGeom prst="roundRect">
            <a:avLst>
              <a:gd name="adj" fmla="val 2545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1818" tIns="140909" rIns="281818" bIns="140909" rtlCol="0" anchor="ctr"/>
          <a:lstStyle/>
          <a:p>
            <a:pPr algn="ctr"/>
            <a:endParaRPr lang="en-GB" dirty="0"/>
          </a:p>
        </p:txBody>
      </p:sp>
      <p:sp>
        <p:nvSpPr>
          <p:cNvPr id="43" name="pole tekstowe 42"/>
          <p:cNvSpPr txBox="1"/>
          <p:nvPr/>
        </p:nvSpPr>
        <p:spPr>
          <a:xfrm>
            <a:off x="183791" y="11637014"/>
            <a:ext cx="3744495" cy="853957"/>
          </a:xfrm>
          <a:prstGeom prst="rect">
            <a:avLst/>
          </a:prstGeom>
          <a:noFill/>
        </p:spPr>
        <p:txBody>
          <a:bodyPr wrap="square" lIns="281818" tIns="140909" rIns="281818" bIns="140909" rtlCol="0">
            <a:spAutoFit/>
          </a:bodyPr>
          <a:lstStyle/>
          <a:p>
            <a:r>
              <a:rPr lang="en-GB" sz="3600" b="1" dirty="0"/>
              <a:t>Methodology</a:t>
            </a:r>
          </a:p>
        </p:txBody>
      </p:sp>
      <p:sp>
        <p:nvSpPr>
          <p:cNvPr id="45" name="Prostokąt zaokrąglony 44"/>
          <p:cNvSpPr/>
          <p:nvPr/>
        </p:nvSpPr>
        <p:spPr>
          <a:xfrm>
            <a:off x="11251327" y="19244443"/>
            <a:ext cx="9996309" cy="6840760"/>
          </a:xfrm>
          <a:prstGeom prst="roundRect">
            <a:avLst>
              <a:gd name="adj" fmla="val 264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1818" tIns="140909" rIns="281818" bIns="140909" rtlCol="0" anchor="ctr"/>
          <a:lstStyle/>
          <a:p>
            <a:pPr algn="ctr"/>
            <a:endParaRPr lang="en-GB" dirty="0"/>
          </a:p>
        </p:txBody>
      </p:sp>
      <p:sp>
        <p:nvSpPr>
          <p:cNvPr id="46" name="pole tekstowe 45"/>
          <p:cNvSpPr txBox="1"/>
          <p:nvPr/>
        </p:nvSpPr>
        <p:spPr>
          <a:xfrm>
            <a:off x="11495151" y="19244443"/>
            <a:ext cx="9063346" cy="6532434"/>
          </a:xfrm>
          <a:prstGeom prst="rect">
            <a:avLst/>
          </a:prstGeom>
          <a:noFill/>
        </p:spPr>
        <p:txBody>
          <a:bodyPr wrap="square" lIns="281818" tIns="140909" rIns="281818" bIns="140909" rtlCol="0">
            <a:spAutoFit/>
          </a:bodyPr>
          <a:lstStyle/>
          <a:p>
            <a:r>
              <a:rPr lang="en-GB" sz="3600" b="1" dirty="0"/>
              <a:t>National and Regional Opportunities</a:t>
            </a:r>
          </a:p>
          <a:p>
            <a:r>
              <a:rPr lang="en-GB" sz="2500" dirty="0"/>
              <a:t>Poland, and in particular </a:t>
            </a:r>
            <a:r>
              <a:rPr lang="en-GB" sz="2500" dirty="0" err="1"/>
              <a:t>Kraków</a:t>
            </a:r>
            <a:r>
              <a:rPr lang="en-GB" sz="2500" dirty="0"/>
              <a:t>, are well positioned to play a key role in computational medicine:</a:t>
            </a:r>
          </a:p>
          <a:p>
            <a:pPr marL="528409" indent="-528409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sz="2500" dirty="0" err="1"/>
              <a:t>Kraków</a:t>
            </a:r>
            <a:r>
              <a:rPr lang="en-GB" sz="2500" dirty="0"/>
              <a:t> scientific community educates large numbers of medical and IT professionals, and routinely engages in interdisciplinary research with Europe’s world-leading </a:t>
            </a:r>
            <a:r>
              <a:rPr lang="en-GB" sz="2500" i="1" dirty="0"/>
              <a:t>in silico</a:t>
            </a:r>
            <a:r>
              <a:rPr lang="en-GB" sz="2500" dirty="0"/>
              <a:t> research community.</a:t>
            </a:r>
          </a:p>
          <a:p>
            <a:pPr marL="528409" indent="-528409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sz="2500" dirty="0"/>
              <a:t>There are many research hospitals in and around the city.</a:t>
            </a:r>
          </a:p>
          <a:p>
            <a:pPr marL="528409" indent="-528409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sz="2500" dirty="0"/>
              <a:t>The life science companies have entered a phase of rapid growth.</a:t>
            </a:r>
          </a:p>
          <a:p>
            <a:pPr>
              <a:spcBef>
                <a:spcPts val="600"/>
              </a:spcBef>
            </a:pPr>
            <a:r>
              <a:rPr lang="en-GB" sz="2500" dirty="0"/>
              <a:t>The project is coordinated by Polish National Centre for Research and Development, and </a:t>
            </a:r>
            <a:r>
              <a:rPr lang="en-GB" sz="2500" dirty="0" err="1"/>
              <a:t>Małopolska</a:t>
            </a:r>
            <a:r>
              <a:rPr lang="en-GB" sz="2500" dirty="0"/>
              <a:t> (</a:t>
            </a:r>
            <a:r>
              <a:rPr lang="en-GB" sz="2500" dirty="0" err="1"/>
              <a:t>Kraków</a:t>
            </a:r>
            <a:r>
              <a:rPr lang="en-GB" sz="2500" dirty="0"/>
              <a:t>) region authorities are strongly involved in, to achieve adequate alignment of the Centre’s goal with national and regional specialisations and development strategies.</a:t>
            </a:r>
          </a:p>
        </p:txBody>
      </p:sp>
      <p:sp>
        <p:nvSpPr>
          <p:cNvPr id="58" name="Prostokąt 80">
            <a:extLst>
              <a:ext uri="{FF2B5EF4-FFF2-40B4-BE49-F238E27FC236}">
                <a16:creationId xmlns:a16="http://schemas.microsoft.com/office/drawing/2014/main" id="{57BBE98A-D07E-5B4D-ABD4-BD574A43A400}"/>
              </a:ext>
            </a:extLst>
          </p:cNvPr>
          <p:cNvSpPr/>
          <p:nvPr/>
        </p:nvSpPr>
        <p:spPr>
          <a:xfrm>
            <a:off x="1392079" y="13460519"/>
            <a:ext cx="8850085" cy="3918857"/>
          </a:xfrm>
          <a:prstGeom prst="rect">
            <a:avLst/>
          </a:prstGeom>
          <a:noFill/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pic>
        <p:nvPicPr>
          <p:cNvPr id="59" name="Picture 58" descr="C:\Users\gubala\Downloads\IRAP_ better value chain - simplified, Jan 2018 (3).png">
            <a:extLst>
              <a:ext uri="{FF2B5EF4-FFF2-40B4-BE49-F238E27FC236}">
                <a16:creationId xmlns:a16="http://schemas.microsoft.com/office/drawing/2014/main" id="{71DC8705-B054-D345-97CD-D02358B5D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481887" y="13439967"/>
            <a:ext cx="8743950" cy="39242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5C45668E-8D86-D742-9128-21C939F523AC}"/>
              </a:ext>
            </a:extLst>
          </p:cNvPr>
          <p:cNvGrpSpPr/>
          <p:nvPr/>
        </p:nvGrpSpPr>
        <p:grpSpPr>
          <a:xfrm>
            <a:off x="259920" y="12862573"/>
            <a:ext cx="2969124" cy="2206311"/>
            <a:chOff x="427219" y="2055446"/>
            <a:chExt cx="2969124" cy="220631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A4EED02-2FF8-5344-B6F3-A93208D0FC63}"/>
                </a:ext>
              </a:extLst>
            </p:cNvPr>
            <p:cNvSpPr/>
            <p:nvPr/>
          </p:nvSpPr>
          <p:spPr>
            <a:xfrm>
              <a:off x="427219" y="2055446"/>
              <a:ext cx="2560910" cy="12003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Collaboration</a:t>
              </a:r>
              <a:r>
                <a:rPr lang="en-GB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en-GB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Modellers </a:t>
              </a: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 </a:t>
              </a:r>
              <a:r>
                <a:rPr lang="en-GB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Healthcare Professionals</a:t>
              </a: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sym typeface="Wingdings"/>
                </a:rPr>
                <a:t></a:t>
              </a: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identify </a:t>
              </a:r>
              <a:r>
                <a:rPr lang="en-GB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 silico </a:t>
              </a: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opportunities</a:t>
              </a:r>
              <a:endParaRPr lang="en-GB" dirty="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DA0C00B-848F-EC45-89D7-24CB55C5C2BF}"/>
                </a:ext>
              </a:extLst>
            </p:cNvPr>
            <p:cNvCxnSpPr>
              <a:stCxn id="75" idx="2"/>
            </p:cNvCxnSpPr>
            <p:nvPr/>
          </p:nvCxnSpPr>
          <p:spPr>
            <a:xfrm>
              <a:off x="1707674" y="3255775"/>
              <a:ext cx="610983" cy="100598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C86A861F-6DD1-7D45-A584-62E90BE9D871}"/>
                </a:ext>
              </a:extLst>
            </p:cNvPr>
            <p:cNvCxnSpPr>
              <a:stCxn id="75" idx="3"/>
            </p:cNvCxnSpPr>
            <p:nvPr/>
          </p:nvCxnSpPr>
          <p:spPr>
            <a:xfrm>
              <a:off x="2988129" y="2655611"/>
              <a:ext cx="408214" cy="29986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1BA6BE7-7A64-334B-AA73-88B40D0C7059}"/>
              </a:ext>
            </a:extLst>
          </p:cNvPr>
          <p:cNvSpPr/>
          <p:nvPr/>
        </p:nvSpPr>
        <p:spPr>
          <a:xfrm>
            <a:off x="6876976" y="12691715"/>
            <a:ext cx="437726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Innovation</a:t>
            </a: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</a:t>
            </a:r>
            <a:r>
              <a:rPr lang="en-GB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silico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solutions for</a:t>
            </a:r>
            <a:endParaRPr lang="pl-PL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diagnostics and therapy in daily healthcare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2C6D8AD-B46D-FE4C-8E33-A4E66859199C}"/>
              </a:ext>
            </a:extLst>
          </p:cNvPr>
          <p:cNvCxnSpPr>
            <a:cxnSpLocks/>
          </p:cNvCxnSpPr>
          <p:nvPr/>
        </p:nvCxnSpPr>
        <p:spPr>
          <a:xfrm flipH="1">
            <a:off x="9688915" y="13361750"/>
            <a:ext cx="7563" cy="12462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D3397AB-E9CF-3A4D-9166-971560C96B6C}"/>
              </a:ext>
            </a:extLst>
          </p:cNvPr>
          <p:cNvCxnSpPr>
            <a:cxnSpLocks/>
          </p:cNvCxnSpPr>
          <p:nvPr/>
        </p:nvCxnSpPr>
        <p:spPr>
          <a:xfrm flipH="1">
            <a:off x="8340288" y="13375645"/>
            <a:ext cx="1362834" cy="126262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EA7A63C-8DE3-104B-8959-4F3717A172E0}"/>
              </a:ext>
            </a:extLst>
          </p:cNvPr>
          <p:cNvSpPr/>
          <p:nvPr/>
        </p:nvSpPr>
        <p:spPr>
          <a:xfrm>
            <a:off x="9121252" y="17650461"/>
            <a:ext cx="2130075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rgbClr val="FF0000"/>
                </a:solidFill>
              </a:rPr>
              <a:t>Exploitation</a:t>
            </a:r>
            <a:r>
              <a:rPr lang="en-GB" dirty="0">
                <a:solidFill>
                  <a:srgbClr val="FF0000"/>
                </a:solidFill>
              </a:rPr>
              <a:t>:</a:t>
            </a:r>
            <a:r>
              <a:rPr lang="en-GB" dirty="0"/>
              <a:t> </a:t>
            </a:r>
            <a:r>
              <a:rPr lang="en-GB" b="1" dirty="0"/>
              <a:t>Regional biomed businesses</a:t>
            </a:r>
            <a:endParaRPr lang="en-GB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57F55E2-4B84-F746-8C77-1E5C0F909EC7}"/>
              </a:ext>
            </a:extLst>
          </p:cNvPr>
          <p:cNvCxnSpPr>
            <a:cxnSpLocks/>
          </p:cNvCxnSpPr>
          <p:nvPr/>
        </p:nvCxnSpPr>
        <p:spPr>
          <a:xfrm flipH="1" flipV="1">
            <a:off x="9758000" y="16211673"/>
            <a:ext cx="995073" cy="144917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0E3FB40-EDAD-6F40-A525-13746FC052C2}"/>
              </a:ext>
            </a:extLst>
          </p:cNvPr>
          <p:cNvCxnSpPr>
            <a:cxnSpLocks/>
          </p:cNvCxnSpPr>
          <p:nvPr/>
        </p:nvCxnSpPr>
        <p:spPr>
          <a:xfrm flipH="1" flipV="1">
            <a:off x="8575451" y="16211241"/>
            <a:ext cx="2177623" cy="14545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850503F-5918-EB4A-928D-35388B18AD78}"/>
              </a:ext>
            </a:extLst>
          </p:cNvPr>
          <p:cNvGrpSpPr/>
          <p:nvPr/>
        </p:nvGrpSpPr>
        <p:grpSpPr>
          <a:xfrm>
            <a:off x="232113" y="16176595"/>
            <a:ext cx="3227505" cy="1800727"/>
            <a:chOff x="119852" y="4065815"/>
            <a:chExt cx="3227505" cy="180072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F80BCD0-971E-C34F-8A15-E0FEE876677A}"/>
                </a:ext>
              </a:extLst>
            </p:cNvPr>
            <p:cNvSpPr/>
            <p:nvPr/>
          </p:nvSpPr>
          <p:spPr>
            <a:xfrm>
              <a:off x="119852" y="4666213"/>
              <a:ext cx="2786633" cy="12003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b="1" dirty="0">
                  <a:solidFill>
                    <a:srgbClr val="FF0000"/>
                  </a:solidFill>
                </a:rPr>
                <a:t>State-of-the-art: </a:t>
              </a:r>
              <a:r>
                <a:rPr lang="en-GB" b="1" dirty="0"/>
                <a:t>Advancement of algorithms, models and technologies</a:t>
              </a:r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2392C47-A7AB-314A-97E9-EE89301DA8B1}"/>
                </a:ext>
              </a:extLst>
            </p:cNvPr>
            <p:cNvCxnSpPr>
              <a:stCxn id="67" idx="0"/>
            </p:cNvCxnSpPr>
            <p:nvPr/>
          </p:nvCxnSpPr>
          <p:spPr>
            <a:xfrm flipV="1">
              <a:off x="1513169" y="4065815"/>
              <a:ext cx="1834188" cy="60039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950EB25-3F31-6847-B4D9-14F88F10F927}"/>
              </a:ext>
            </a:extLst>
          </p:cNvPr>
          <p:cNvGrpSpPr/>
          <p:nvPr/>
        </p:nvGrpSpPr>
        <p:grpSpPr>
          <a:xfrm>
            <a:off x="3212712" y="17379377"/>
            <a:ext cx="5208818" cy="1285202"/>
            <a:chOff x="4044045" y="5404757"/>
            <a:chExt cx="4535830" cy="128520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4DFDD11-383F-8644-90F3-E8782F566DC2}"/>
                </a:ext>
              </a:extLst>
            </p:cNvPr>
            <p:cNvSpPr/>
            <p:nvPr/>
          </p:nvSpPr>
          <p:spPr>
            <a:xfrm>
              <a:off x="4044045" y="5489630"/>
              <a:ext cx="4286997" cy="12003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>
              <a:sp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GB" b="1" dirty="0">
                  <a:solidFill>
                    <a:srgbClr val="FF0000"/>
                  </a:solidFill>
                </a:rPr>
                <a:t>Education</a:t>
              </a:r>
              <a:r>
                <a:rPr lang="en-GB" dirty="0"/>
                <a:t>:</a:t>
              </a:r>
              <a:r>
                <a:rPr lang="en-GB" b="1" dirty="0"/>
                <a:t> knowledge transfer in health data analytics, modelling, HPC</a:t>
              </a:r>
              <a:br>
                <a:rPr lang="pl-PL" sz="1100" dirty="0"/>
              </a:br>
              <a:r>
                <a:rPr lang="en-GB" dirty="0"/>
                <a:t>Foster: </a:t>
              </a:r>
              <a:r>
                <a:rPr lang="en-GB" b="1" dirty="0"/>
                <a:t>young Entrepreneurs </a:t>
              </a:r>
              <a:r>
                <a:rPr lang="en-GB" b="1" dirty="0">
                  <a:sym typeface="Wingdings"/>
                </a:rPr>
                <a:t></a:t>
              </a:r>
              <a:r>
                <a:rPr lang="en-GB" b="1" dirty="0"/>
                <a:t> technical/commercial/financial skills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D608FB7-2A52-C14C-9330-5028EA866EDE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 flipV="1">
              <a:off x="8331042" y="5404757"/>
              <a:ext cx="248833" cy="685038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Strzałka w prawo 42">
            <a:extLst>
              <a:ext uri="{FF2B5EF4-FFF2-40B4-BE49-F238E27FC236}">
                <a16:creationId xmlns:a16="http://schemas.microsoft.com/office/drawing/2014/main" id="{E0D56191-B291-254C-A405-59360407B143}"/>
              </a:ext>
            </a:extLst>
          </p:cNvPr>
          <p:cNvSpPr/>
          <p:nvPr/>
        </p:nvSpPr>
        <p:spPr>
          <a:xfrm>
            <a:off x="13342718" y="15700232"/>
            <a:ext cx="2033143" cy="289313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>
                <a:solidFill>
                  <a:srgbClr val="C00000"/>
                </a:solidFill>
              </a:rPr>
              <a:t>Clinical Data</a:t>
            </a:r>
          </a:p>
        </p:txBody>
      </p:sp>
      <p:sp>
        <p:nvSpPr>
          <p:cNvPr id="146" name="Strzałka w prawo 58">
            <a:extLst>
              <a:ext uri="{FF2B5EF4-FFF2-40B4-BE49-F238E27FC236}">
                <a16:creationId xmlns:a16="http://schemas.microsoft.com/office/drawing/2014/main" id="{20A5CF83-3C1C-394B-93FE-F0678F44B116}"/>
              </a:ext>
            </a:extLst>
          </p:cNvPr>
          <p:cNvSpPr/>
          <p:nvPr/>
        </p:nvSpPr>
        <p:spPr>
          <a:xfrm rot="8487544" flipV="1">
            <a:off x="16877162" y="14253869"/>
            <a:ext cx="1902163" cy="31904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rgbClr val="C00000"/>
                </a:solidFill>
              </a:rPr>
              <a:t>Healthcare Innovation</a:t>
            </a:r>
          </a:p>
        </p:txBody>
      </p:sp>
      <p:grpSp>
        <p:nvGrpSpPr>
          <p:cNvPr id="147" name="Grupa 51">
            <a:extLst>
              <a:ext uri="{FF2B5EF4-FFF2-40B4-BE49-F238E27FC236}">
                <a16:creationId xmlns:a16="http://schemas.microsoft.com/office/drawing/2014/main" id="{9ABCF411-4D89-5142-BB73-8A71C885E8D6}"/>
              </a:ext>
            </a:extLst>
          </p:cNvPr>
          <p:cNvGrpSpPr/>
          <p:nvPr/>
        </p:nvGrpSpPr>
        <p:grpSpPr>
          <a:xfrm>
            <a:off x="14101433" y="14388947"/>
            <a:ext cx="1824087" cy="439105"/>
            <a:chOff x="3449971" y="2390376"/>
            <a:chExt cx="1824087" cy="439105"/>
          </a:xfrm>
        </p:grpSpPr>
        <p:sp>
          <p:nvSpPr>
            <p:cNvPr id="187" name="Strzałka w prawo 60">
              <a:extLst>
                <a:ext uri="{FF2B5EF4-FFF2-40B4-BE49-F238E27FC236}">
                  <a16:creationId xmlns:a16="http://schemas.microsoft.com/office/drawing/2014/main" id="{AEF31F80-8C4E-9A44-8FE7-0FEF0C7567EF}"/>
                </a:ext>
              </a:extLst>
            </p:cNvPr>
            <p:cNvSpPr/>
            <p:nvPr/>
          </p:nvSpPr>
          <p:spPr>
            <a:xfrm rot="2303981">
              <a:off x="3449971" y="2522562"/>
              <a:ext cx="1706060" cy="306919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600" dirty="0">
                  <a:solidFill>
                    <a:srgbClr val="C00000"/>
                  </a:solidFill>
                </a:rPr>
                <a:t>Hardware</a:t>
              </a:r>
            </a:p>
          </p:txBody>
        </p:sp>
        <p:sp>
          <p:nvSpPr>
            <p:cNvPr id="188" name="Strzałka w prawo 36">
              <a:extLst>
                <a:ext uri="{FF2B5EF4-FFF2-40B4-BE49-F238E27FC236}">
                  <a16:creationId xmlns:a16="http://schemas.microsoft.com/office/drawing/2014/main" id="{4C0DF9A6-EEEC-C34C-9E85-DAA96712ED87}"/>
                </a:ext>
              </a:extLst>
            </p:cNvPr>
            <p:cNvSpPr/>
            <p:nvPr/>
          </p:nvSpPr>
          <p:spPr>
            <a:xfrm rot="2294280">
              <a:off x="3569851" y="2390376"/>
              <a:ext cx="1704207" cy="306919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600" dirty="0">
                  <a:solidFill>
                    <a:srgbClr val="C00000"/>
                  </a:solidFill>
                </a:rPr>
                <a:t>HPC skill</a:t>
              </a:r>
            </a:p>
          </p:txBody>
        </p:sp>
      </p:grpSp>
      <p:grpSp>
        <p:nvGrpSpPr>
          <p:cNvPr id="148" name="Grupa 54">
            <a:extLst>
              <a:ext uri="{FF2B5EF4-FFF2-40B4-BE49-F238E27FC236}">
                <a16:creationId xmlns:a16="http://schemas.microsoft.com/office/drawing/2014/main" id="{283A8788-188B-6A47-A750-A78A56F2DDB3}"/>
              </a:ext>
            </a:extLst>
          </p:cNvPr>
          <p:cNvGrpSpPr/>
          <p:nvPr/>
        </p:nvGrpSpPr>
        <p:grpSpPr>
          <a:xfrm>
            <a:off x="17274705" y="16187537"/>
            <a:ext cx="440934" cy="1884832"/>
            <a:chOff x="6623243" y="4188966"/>
            <a:chExt cx="440934" cy="1884832"/>
          </a:xfrm>
        </p:grpSpPr>
        <p:sp>
          <p:nvSpPr>
            <p:cNvPr id="185" name="Strzałka w prawo 61">
              <a:extLst>
                <a:ext uri="{FF2B5EF4-FFF2-40B4-BE49-F238E27FC236}">
                  <a16:creationId xmlns:a16="http://schemas.microsoft.com/office/drawing/2014/main" id="{DF01ABBD-FF14-2043-B220-9E7D896CDC9A}"/>
                </a:ext>
              </a:extLst>
            </p:cNvPr>
            <p:cNvSpPr/>
            <p:nvPr/>
          </p:nvSpPr>
          <p:spPr>
            <a:xfrm rot="2797655" flipH="1">
              <a:off x="6029844" y="4916380"/>
              <a:ext cx="1761747" cy="306919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600" dirty="0">
                  <a:solidFill>
                    <a:srgbClr val="C00000"/>
                  </a:solidFill>
                </a:rPr>
                <a:t>Medical Labs</a:t>
              </a:r>
            </a:p>
          </p:txBody>
        </p:sp>
        <p:sp>
          <p:nvSpPr>
            <p:cNvPr id="186" name="Strzałka w prawo 37">
              <a:extLst>
                <a:ext uri="{FF2B5EF4-FFF2-40B4-BE49-F238E27FC236}">
                  <a16:creationId xmlns:a16="http://schemas.microsoft.com/office/drawing/2014/main" id="{40058B92-4D0A-8B49-9BED-84D94C1C77CB}"/>
                </a:ext>
              </a:extLst>
            </p:cNvPr>
            <p:cNvSpPr/>
            <p:nvPr/>
          </p:nvSpPr>
          <p:spPr>
            <a:xfrm rot="13648677" flipV="1">
              <a:off x="5895829" y="5039465"/>
              <a:ext cx="1761747" cy="306919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600" dirty="0">
                  <a:solidFill>
                    <a:srgbClr val="C00000"/>
                  </a:solidFill>
                </a:rPr>
                <a:t>Data and Trials</a:t>
              </a:r>
            </a:p>
          </p:txBody>
        </p:sp>
      </p:grpSp>
      <p:grpSp>
        <p:nvGrpSpPr>
          <p:cNvPr id="149" name="Grupa 52">
            <a:extLst>
              <a:ext uri="{FF2B5EF4-FFF2-40B4-BE49-F238E27FC236}">
                <a16:creationId xmlns:a16="http://schemas.microsoft.com/office/drawing/2014/main" id="{9E439503-77C6-0543-A69B-FAD77715AA62}"/>
              </a:ext>
            </a:extLst>
          </p:cNvPr>
          <p:cNvGrpSpPr/>
          <p:nvPr/>
        </p:nvGrpSpPr>
        <p:grpSpPr>
          <a:xfrm>
            <a:off x="17443317" y="15144716"/>
            <a:ext cx="2172115" cy="945079"/>
            <a:chOff x="6791855" y="3146145"/>
            <a:chExt cx="2172115" cy="945079"/>
          </a:xfrm>
        </p:grpSpPr>
        <p:sp>
          <p:nvSpPr>
            <p:cNvPr id="181" name="Strzałka w prawo 65">
              <a:extLst>
                <a:ext uri="{FF2B5EF4-FFF2-40B4-BE49-F238E27FC236}">
                  <a16:creationId xmlns:a16="http://schemas.microsoft.com/office/drawing/2014/main" id="{A9521BE5-0DF8-7740-9FE0-C47D63446F50}"/>
                </a:ext>
              </a:extLst>
            </p:cNvPr>
            <p:cNvSpPr/>
            <p:nvPr/>
          </p:nvSpPr>
          <p:spPr>
            <a:xfrm rot="10800000" flipV="1">
              <a:off x="6791855" y="3784305"/>
              <a:ext cx="2172115" cy="306919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200" dirty="0">
                  <a:solidFill>
                    <a:srgbClr val="C00000"/>
                  </a:solidFill>
                </a:rPr>
                <a:t>Computer science research</a:t>
              </a:r>
            </a:p>
          </p:txBody>
        </p:sp>
        <p:sp>
          <p:nvSpPr>
            <p:cNvPr id="182" name="Strzałka w prawo 63">
              <a:extLst>
                <a:ext uri="{FF2B5EF4-FFF2-40B4-BE49-F238E27FC236}">
                  <a16:creationId xmlns:a16="http://schemas.microsoft.com/office/drawing/2014/main" id="{F4BA5B0E-ED82-154B-A867-5F8B23773D56}"/>
                </a:ext>
              </a:extLst>
            </p:cNvPr>
            <p:cNvSpPr/>
            <p:nvPr/>
          </p:nvSpPr>
          <p:spPr>
            <a:xfrm rot="10800000" flipV="1">
              <a:off x="6791855" y="3357005"/>
              <a:ext cx="2172115" cy="306919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HPC Lab and hardware</a:t>
              </a:r>
            </a:p>
          </p:txBody>
        </p:sp>
        <p:sp>
          <p:nvSpPr>
            <p:cNvPr id="183" name="Strzałka w prawo 38">
              <a:extLst>
                <a:ext uri="{FF2B5EF4-FFF2-40B4-BE49-F238E27FC236}">
                  <a16:creationId xmlns:a16="http://schemas.microsoft.com/office/drawing/2014/main" id="{21ACB162-A4D7-FA44-AD03-0082F2ED27BD}"/>
                </a:ext>
              </a:extLst>
            </p:cNvPr>
            <p:cNvSpPr/>
            <p:nvPr/>
          </p:nvSpPr>
          <p:spPr>
            <a:xfrm rot="10800000" flipV="1">
              <a:off x="6791855" y="3146145"/>
              <a:ext cx="2172115" cy="306919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Comp Medicine skills</a:t>
              </a:r>
            </a:p>
          </p:txBody>
        </p:sp>
        <p:sp>
          <p:nvSpPr>
            <p:cNvPr id="184" name="Strzałka w prawo 39">
              <a:extLst>
                <a:ext uri="{FF2B5EF4-FFF2-40B4-BE49-F238E27FC236}">
                  <a16:creationId xmlns:a16="http://schemas.microsoft.com/office/drawing/2014/main" id="{1FA6FF44-D4FD-EF45-8F1F-B1DC4261CAD4}"/>
                </a:ext>
              </a:extLst>
            </p:cNvPr>
            <p:cNvSpPr/>
            <p:nvPr/>
          </p:nvSpPr>
          <p:spPr>
            <a:xfrm rot="10800000" flipV="1">
              <a:off x="6791855" y="3591146"/>
              <a:ext cx="2172115" cy="306919"/>
            </a:xfrm>
            <a:prstGeom prst="rightArrow">
              <a:avLst/>
            </a:prstGeom>
            <a:solidFill>
              <a:srgbClr val="FDD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Human resources</a:t>
              </a:r>
            </a:p>
          </p:txBody>
        </p:sp>
      </p:grpSp>
      <p:grpSp>
        <p:nvGrpSpPr>
          <p:cNvPr id="150" name="Grupa 53">
            <a:extLst>
              <a:ext uri="{FF2B5EF4-FFF2-40B4-BE49-F238E27FC236}">
                <a16:creationId xmlns:a16="http://schemas.microsoft.com/office/drawing/2014/main" id="{016728ED-4D9B-A643-9DB1-22A95709BC82}"/>
              </a:ext>
            </a:extLst>
          </p:cNvPr>
          <p:cNvGrpSpPr/>
          <p:nvPr/>
        </p:nvGrpSpPr>
        <p:grpSpPr>
          <a:xfrm>
            <a:off x="17178553" y="16350610"/>
            <a:ext cx="2377724" cy="505098"/>
            <a:chOff x="6527091" y="4352039"/>
            <a:chExt cx="2377724" cy="505098"/>
          </a:xfrm>
        </p:grpSpPr>
        <p:sp>
          <p:nvSpPr>
            <p:cNvPr id="179" name="Strzałka w prawo 66">
              <a:extLst>
                <a:ext uri="{FF2B5EF4-FFF2-40B4-BE49-F238E27FC236}">
                  <a16:creationId xmlns:a16="http://schemas.microsoft.com/office/drawing/2014/main" id="{35F5EF9B-B1F6-A543-9DA0-60543539AB11}"/>
                </a:ext>
              </a:extLst>
            </p:cNvPr>
            <p:cNvSpPr/>
            <p:nvPr/>
          </p:nvSpPr>
          <p:spPr>
            <a:xfrm rot="11835210" flipV="1">
              <a:off x="6527091" y="4550218"/>
              <a:ext cx="2322680" cy="306919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 dirty="0" err="1">
                  <a:solidFill>
                    <a:srgbClr val="C00000"/>
                  </a:solidFill>
                </a:rPr>
                <a:t>LifeSci</a:t>
              </a:r>
              <a:r>
                <a:rPr lang="en-GB" sz="1400" dirty="0">
                  <a:solidFill>
                    <a:srgbClr val="C00000"/>
                  </a:solidFill>
                </a:rPr>
                <a:t>/Med research</a:t>
              </a:r>
            </a:p>
          </p:txBody>
        </p:sp>
        <p:sp>
          <p:nvSpPr>
            <p:cNvPr id="180" name="Strzałka w prawo 40">
              <a:extLst>
                <a:ext uri="{FF2B5EF4-FFF2-40B4-BE49-F238E27FC236}">
                  <a16:creationId xmlns:a16="http://schemas.microsoft.com/office/drawing/2014/main" id="{53C7E191-9204-634D-A9A5-A5AC69AC2FEA}"/>
                </a:ext>
              </a:extLst>
            </p:cNvPr>
            <p:cNvSpPr/>
            <p:nvPr/>
          </p:nvSpPr>
          <p:spPr>
            <a:xfrm rot="11778735" flipV="1">
              <a:off x="6582135" y="4352039"/>
              <a:ext cx="2322680" cy="306919"/>
            </a:xfrm>
            <a:prstGeom prst="rightArrow">
              <a:avLst/>
            </a:prstGeom>
            <a:solidFill>
              <a:srgbClr val="FDD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Human resources</a:t>
              </a:r>
            </a:p>
          </p:txBody>
        </p:sp>
      </p:grpSp>
      <p:grpSp>
        <p:nvGrpSpPr>
          <p:cNvPr id="151" name="Grupa 56">
            <a:extLst>
              <a:ext uri="{FF2B5EF4-FFF2-40B4-BE49-F238E27FC236}">
                <a16:creationId xmlns:a16="http://schemas.microsoft.com/office/drawing/2014/main" id="{783B312B-3352-354F-9E74-13D9B0276CC4}"/>
              </a:ext>
            </a:extLst>
          </p:cNvPr>
          <p:cNvGrpSpPr/>
          <p:nvPr/>
        </p:nvGrpSpPr>
        <p:grpSpPr>
          <a:xfrm>
            <a:off x="16177582" y="16492781"/>
            <a:ext cx="475293" cy="1530300"/>
            <a:chOff x="5526120" y="4494210"/>
            <a:chExt cx="475293" cy="1530300"/>
          </a:xfrm>
        </p:grpSpPr>
        <p:sp>
          <p:nvSpPr>
            <p:cNvPr id="177" name="Strzałka w prawo 67">
              <a:extLst>
                <a:ext uri="{FF2B5EF4-FFF2-40B4-BE49-F238E27FC236}">
                  <a16:creationId xmlns:a16="http://schemas.microsoft.com/office/drawing/2014/main" id="{C98B84FE-0C14-3048-A1FA-BDC791B625A1}"/>
                </a:ext>
              </a:extLst>
            </p:cNvPr>
            <p:cNvSpPr/>
            <p:nvPr/>
          </p:nvSpPr>
          <p:spPr>
            <a:xfrm rot="16200000" flipV="1">
              <a:off x="4916066" y="5104264"/>
              <a:ext cx="1527027" cy="306919"/>
            </a:xfrm>
            <a:prstGeom prst="rightArrow">
              <a:avLst/>
            </a:prstGeom>
            <a:solidFill>
              <a:srgbClr val="FDD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Human resources</a:t>
              </a:r>
            </a:p>
          </p:txBody>
        </p:sp>
        <p:sp>
          <p:nvSpPr>
            <p:cNvPr id="178" name="Strzałka w prawo 41">
              <a:extLst>
                <a:ext uri="{FF2B5EF4-FFF2-40B4-BE49-F238E27FC236}">
                  <a16:creationId xmlns:a16="http://schemas.microsoft.com/office/drawing/2014/main" id="{C246C3A6-CF9C-EB4E-B98A-0B7301A22FF9}"/>
                </a:ext>
              </a:extLst>
            </p:cNvPr>
            <p:cNvSpPr/>
            <p:nvPr/>
          </p:nvSpPr>
          <p:spPr>
            <a:xfrm rot="16183407" flipV="1">
              <a:off x="5082865" y="5105961"/>
              <a:ext cx="1530178" cy="306919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 dirty="0">
                  <a:solidFill>
                    <a:srgbClr val="C00000"/>
                  </a:solidFill>
                </a:rPr>
                <a:t>Industry</a:t>
              </a:r>
            </a:p>
          </p:txBody>
        </p:sp>
      </p:grpSp>
      <p:sp>
        <p:nvSpPr>
          <p:cNvPr id="152" name="Strzałka w prawo 42">
            <a:extLst>
              <a:ext uri="{FF2B5EF4-FFF2-40B4-BE49-F238E27FC236}">
                <a16:creationId xmlns:a16="http://schemas.microsoft.com/office/drawing/2014/main" id="{0C8667B3-ED3B-D647-8C46-781C2AAA92B3}"/>
              </a:ext>
            </a:extLst>
          </p:cNvPr>
          <p:cNvSpPr/>
          <p:nvPr/>
        </p:nvSpPr>
        <p:spPr>
          <a:xfrm rot="18418853">
            <a:off x="14720272" y="16947285"/>
            <a:ext cx="1607964" cy="306919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>
                <a:solidFill>
                  <a:srgbClr val="C00000"/>
                </a:solidFill>
              </a:rPr>
              <a:t>Clinical Data</a:t>
            </a:r>
          </a:p>
        </p:txBody>
      </p:sp>
      <p:sp>
        <p:nvSpPr>
          <p:cNvPr id="153" name="Strzałka w prawo 35">
            <a:extLst>
              <a:ext uri="{FF2B5EF4-FFF2-40B4-BE49-F238E27FC236}">
                <a16:creationId xmlns:a16="http://schemas.microsoft.com/office/drawing/2014/main" id="{2F603DE5-E900-504A-A2A7-A8F8FA500DD7}"/>
              </a:ext>
            </a:extLst>
          </p:cNvPr>
          <p:cNvSpPr/>
          <p:nvPr/>
        </p:nvSpPr>
        <p:spPr>
          <a:xfrm rot="20291143">
            <a:off x="13672219" y="16365117"/>
            <a:ext cx="1996050" cy="38088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>
                <a:solidFill>
                  <a:srgbClr val="C00000"/>
                </a:solidFill>
              </a:rPr>
              <a:t>Technology</a:t>
            </a:r>
          </a:p>
        </p:txBody>
      </p:sp>
      <p:pic>
        <p:nvPicPr>
          <p:cNvPr id="154" name="Obraz 6">
            <a:extLst>
              <a:ext uri="{FF2B5EF4-FFF2-40B4-BE49-F238E27FC236}">
                <a16:creationId xmlns:a16="http://schemas.microsoft.com/office/drawing/2014/main" id="{2B509ACD-2938-EA41-880F-C58FF98041A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676" y="13639333"/>
            <a:ext cx="1320094" cy="374644"/>
          </a:xfrm>
          <a:prstGeom prst="rect">
            <a:avLst/>
          </a:prstGeom>
        </p:spPr>
      </p:pic>
      <p:pic>
        <p:nvPicPr>
          <p:cNvPr id="155" name="Obraz 8">
            <a:extLst>
              <a:ext uri="{FF2B5EF4-FFF2-40B4-BE49-F238E27FC236}">
                <a16:creationId xmlns:a16="http://schemas.microsoft.com/office/drawing/2014/main" id="{3A7CC19D-A701-4343-9F36-975D22ECEBE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8786" y="18012145"/>
            <a:ext cx="1313582" cy="656234"/>
          </a:xfrm>
          <a:prstGeom prst="rect">
            <a:avLst/>
          </a:prstGeom>
        </p:spPr>
      </p:pic>
      <p:pic>
        <p:nvPicPr>
          <p:cNvPr id="156" name="Picture 155" descr="Znalezione obrazy dla zapytania fundacja religi">
            <a:extLst>
              <a:ext uri="{FF2B5EF4-FFF2-40B4-BE49-F238E27FC236}">
                <a16:creationId xmlns:a16="http://schemas.microsoft.com/office/drawing/2014/main" id="{F1FE56E5-BD5E-2745-93AA-79DD0F9EA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0603" y="16687121"/>
            <a:ext cx="899867" cy="89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156" descr="Podobny obraz">
            <a:extLst>
              <a:ext uri="{FF2B5EF4-FFF2-40B4-BE49-F238E27FC236}">
                <a16:creationId xmlns:a16="http://schemas.microsoft.com/office/drawing/2014/main" id="{80534DB1-6F49-1A41-8522-FEED0B5E5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8750" y="13555548"/>
            <a:ext cx="1361224" cy="39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726E265-C652-924B-8A5B-53184811289E}"/>
              </a:ext>
            </a:extLst>
          </p:cNvPr>
          <p:cNvGrpSpPr/>
          <p:nvPr/>
        </p:nvGrpSpPr>
        <p:grpSpPr>
          <a:xfrm>
            <a:off x="11533670" y="15075882"/>
            <a:ext cx="1759273" cy="1070333"/>
            <a:chOff x="3071663" y="2888708"/>
            <a:chExt cx="1985738" cy="1257492"/>
          </a:xfrm>
        </p:grpSpPr>
        <p:pic>
          <p:nvPicPr>
            <p:cNvPr id="175" name="Picture 174" descr="Znalezione obrazy dla zapytania insigneo logo">
              <a:extLst>
                <a:ext uri="{FF2B5EF4-FFF2-40B4-BE49-F238E27FC236}">
                  <a16:creationId xmlns:a16="http://schemas.microsoft.com/office/drawing/2014/main" id="{A8CECA51-7551-D74D-A969-72D76673A5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399" y="3784821"/>
              <a:ext cx="1862777" cy="3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175" descr="Podobny obraz">
              <a:extLst>
                <a:ext uri="{FF2B5EF4-FFF2-40B4-BE49-F238E27FC236}">
                  <a16:creationId xmlns:a16="http://schemas.microsoft.com/office/drawing/2014/main" id="{9AA68FC0-A4E5-1B43-945E-685D7C17F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663" y="2888708"/>
              <a:ext cx="1985738" cy="851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9" name="Elipsa 5">
            <a:extLst>
              <a:ext uri="{FF2B5EF4-FFF2-40B4-BE49-F238E27FC236}">
                <a16:creationId xmlns:a16="http://schemas.microsoft.com/office/drawing/2014/main" id="{A3C8FAA8-1094-3649-8069-B48FB332D01C}"/>
              </a:ext>
            </a:extLst>
          </p:cNvPr>
          <p:cNvSpPr/>
          <p:nvPr/>
        </p:nvSpPr>
        <p:spPr>
          <a:xfrm>
            <a:off x="15487287" y="14901790"/>
            <a:ext cx="1913304" cy="15383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>
                <a:solidFill>
                  <a:srgbClr val="C00000"/>
                </a:solidFill>
              </a:rPr>
              <a:t>The</a:t>
            </a:r>
          </a:p>
          <a:p>
            <a:pPr algn="ctr">
              <a:lnSpc>
                <a:spcPts val="1400"/>
              </a:lnSpc>
            </a:pPr>
            <a:r>
              <a:rPr lang="en-GB" sz="1600" b="1" dirty="0">
                <a:solidFill>
                  <a:srgbClr val="C00000"/>
                </a:solidFill>
              </a:rPr>
              <a:t>Centre</a:t>
            </a:r>
          </a:p>
          <a:p>
            <a:pPr algn="ctr">
              <a:spcBef>
                <a:spcPts val="1200"/>
              </a:spcBef>
            </a:pPr>
            <a:r>
              <a:rPr lang="en-GB" sz="1400" dirty="0">
                <a:solidFill>
                  <a:schemeClr val="accent1"/>
                </a:solidFill>
              </a:rPr>
              <a:t>An independent research foundation</a:t>
            </a:r>
          </a:p>
        </p:txBody>
      </p:sp>
      <p:pic>
        <p:nvPicPr>
          <p:cNvPr id="160" name="Picture 159" descr="Znalezione obrazy dla zapytania małopolski system informacji medycznej logo">
            <a:extLst>
              <a:ext uri="{FF2B5EF4-FFF2-40B4-BE49-F238E27FC236}">
                <a16:creationId xmlns:a16="http://schemas.microsoft.com/office/drawing/2014/main" id="{4BE856CF-150E-944E-A967-AF56FAC6B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7360" y="17818215"/>
            <a:ext cx="2399894" cy="54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1" name="Grupa 48">
            <a:extLst>
              <a:ext uri="{FF2B5EF4-FFF2-40B4-BE49-F238E27FC236}">
                <a16:creationId xmlns:a16="http://schemas.microsoft.com/office/drawing/2014/main" id="{C9E4DA65-24FA-A647-B483-F77B3597CE87}"/>
              </a:ext>
            </a:extLst>
          </p:cNvPr>
          <p:cNvGrpSpPr/>
          <p:nvPr/>
        </p:nvGrpSpPr>
        <p:grpSpPr>
          <a:xfrm>
            <a:off x="19494760" y="14937371"/>
            <a:ext cx="2071848" cy="1293190"/>
            <a:chOff x="9240113" y="2334951"/>
            <a:chExt cx="2071848" cy="1293190"/>
          </a:xfrm>
        </p:grpSpPr>
        <p:pic>
          <p:nvPicPr>
            <p:cNvPr id="173" name="Picture 172" descr="Podobny obraz">
              <a:extLst>
                <a:ext uri="{FF2B5EF4-FFF2-40B4-BE49-F238E27FC236}">
                  <a16:creationId xmlns:a16="http://schemas.microsoft.com/office/drawing/2014/main" id="{E27B96AE-0FB7-0948-9798-4CC9A9E724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2835" y="2334951"/>
              <a:ext cx="1829126" cy="1293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173" descr="Podobny obraz">
              <a:extLst>
                <a:ext uri="{FF2B5EF4-FFF2-40B4-BE49-F238E27FC236}">
                  <a16:creationId xmlns:a16="http://schemas.microsoft.com/office/drawing/2014/main" id="{792A56AA-EB72-874F-8668-C41C7BD6D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0113" y="2550996"/>
              <a:ext cx="824290" cy="824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4FCB036-1FD8-054B-A4DB-9BE8AA7D1FD8}"/>
              </a:ext>
            </a:extLst>
          </p:cNvPr>
          <p:cNvSpPr/>
          <p:nvPr/>
        </p:nvSpPr>
        <p:spPr>
          <a:xfrm>
            <a:off x="16908276" y="12859852"/>
            <a:ext cx="145597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 Funds</a:t>
            </a:r>
          </a:p>
          <a:p>
            <a:r>
              <a:rPr lang="en-GB" sz="1400" b="1" i="1" dirty="0">
                <a:latin typeface="Calibri" panose="020F0502020204030204" pitchFamily="34" charset="0"/>
                <a:cs typeface="Times New Roman" panose="02020603050405020304" pitchFamily="18" charset="0"/>
              </a:rPr>
              <a:t>Venture Capital</a:t>
            </a:r>
            <a:endParaRPr lang="en-GB" sz="1400" b="1" i="1" dirty="0"/>
          </a:p>
        </p:txBody>
      </p:sp>
      <p:sp>
        <p:nvSpPr>
          <p:cNvPr id="163" name="Strzałka w prawo 47">
            <a:extLst>
              <a:ext uri="{FF2B5EF4-FFF2-40B4-BE49-F238E27FC236}">
                <a16:creationId xmlns:a16="http://schemas.microsoft.com/office/drawing/2014/main" id="{EFCD505B-255B-4C4E-A4C9-BAB0DC8336FE}"/>
              </a:ext>
            </a:extLst>
          </p:cNvPr>
          <p:cNvSpPr/>
          <p:nvPr/>
        </p:nvSpPr>
        <p:spPr>
          <a:xfrm rot="6969730" flipV="1">
            <a:off x="16308361" y="14093104"/>
            <a:ext cx="1269757" cy="33194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>
                <a:solidFill>
                  <a:srgbClr val="C00000"/>
                </a:solidFill>
              </a:rPr>
              <a:t>€ Private</a:t>
            </a:r>
          </a:p>
        </p:txBody>
      </p:sp>
      <p:sp>
        <p:nvSpPr>
          <p:cNvPr id="164" name="Strzałka w prawo 55">
            <a:extLst>
              <a:ext uri="{FF2B5EF4-FFF2-40B4-BE49-F238E27FC236}">
                <a16:creationId xmlns:a16="http://schemas.microsoft.com/office/drawing/2014/main" id="{6D4575CC-4EE7-E045-8C27-6EEA5160D74A}"/>
              </a:ext>
            </a:extLst>
          </p:cNvPr>
          <p:cNvSpPr/>
          <p:nvPr/>
        </p:nvSpPr>
        <p:spPr>
          <a:xfrm rot="3726538">
            <a:off x="15272910" y="14102555"/>
            <a:ext cx="1330288" cy="30691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>
                <a:solidFill>
                  <a:srgbClr val="C00000"/>
                </a:solidFill>
              </a:rPr>
              <a:t>€ Public</a:t>
            </a:r>
          </a:p>
        </p:txBody>
      </p:sp>
      <p:grpSp>
        <p:nvGrpSpPr>
          <p:cNvPr id="165" name="Grupa 49">
            <a:extLst>
              <a:ext uri="{FF2B5EF4-FFF2-40B4-BE49-F238E27FC236}">
                <a16:creationId xmlns:a16="http://schemas.microsoft.com/office/drawing/2014/main" id="{B1C95906-287A-A547-A50B-AF9844ABD87D}"/>
              </a:ext>
            </a:extLst>
          </p:cNvPr>
          <p:cNvGrpSpPr/>
          <p:nvPr/>
        </p:nvGrpSpPr>
        <p:grpSpPr>
          <a:xfrm>
            <a:off x="14875314" y="12854087"/>
            <a:ext cx="1305524" cy="726583"/>
            <a:chOff x="5074992" y="1101368"/>
            <a:chExt cx="1305524" cy="726583"/>
          </a:xfrm>
        </p:grpSpPr>
        <p:pic>
          <p:nvPicPr>
            <p:cNvPr id="170" name="Picture 169" descr="E:\logo-fnp.png">
              <a:extLst>
                <a:ext uri="{FF2B5EF4-FFF2-40B4-BE49-F238E27FC236}">
                  <a16:creationId xmlns:a16="http://schemas.microsoft.com/office/drawing/2014/main" id="{3B57629A-26FE-514C-B79D-22C26613E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5576821" y="1348285"/>
              <a:ext cx="803695" cy="438080"/>
            </a:xfrm>
            <a:prstGeom prst="rect">
              <a:avLst/>
            </a:prstGeom>
            <a:noFill/>
          </p:spPr>
        </p:pic>
        <p:pic>
          <p:nvPicPr>
            <p:cNvPr id="171" name="Picture 170" descr="E:\logo-h2020.png">
              <a:extLst>
                <a:ext uri="{FF2B5EF4-FFF2-40B4-BE49-F238E27FC236}">
                  <a16:creationId xmlns:a16="http://schemas.microsoft.com/office/drawing/2014/main" id="{75D432C0-D343-A84B-84C1-0778E6869E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5074992" y="1101368"/>
              <a:ext cx="1130423" cy="346545"/>
            </a:xfrm>
            <a:prstGeom prst="rect">
              <a:avLst/>
            </a:prstGeom>
            <a:noFill/>
          </p:spPr>
        </p:pic>
        <p:pic>
          <p:nvPicPr>
            <p:cNvPr id="172" name="Picture 171" descr="E:\ministry_of_science.png">
              <a:extLst>
                <a:ext uri="{FF2B5EF4-FFF2-40B4-BE49-F238E27FC236}">
                  <a16:creationId xmlns:a16="http://schemas.microsoft.com/office/drawing/2014/main" id="{F7A5EC86-23D9-D64B-A3B9-49C72BA497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/>
            <a:srcRect/>
            <a:stretch>
              <a:fillRect/>
            </a:stretch>
          </p:blipFill>
          <p:spPr bwMode="auto">
            <a:xfrm>
              <a:off x="5094402" y="1455012"/>
              <a:ext cx="555355" cy="372939"/>
            </a:xfrm>
            <a:prstGeom prst="rect">
              <a:avLst/>
            </a:prstGeom>
            <a:noFill/>
          </p:spPr>
        </p:pic>
      </p:grpSp>
      <p:pic>
        <p:nvPicPr>
          <p:cNvPr id="166" name="Picture 165" descr="E:\logo-su.png">
            <a:extLst>
              <a:ext uri="{FF2B5EF4-FFF2-40B4-BE49-F238E27FC236}">
                <a16:creationId xmlns:a16="http://schemas.microsoft.com/office/drawing/2014/main" id="{317811E9-DE2E-9945-BC65-FDCCF94B3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18106675" y="17833461"/>
            <a:ext cx="1234832" cy="523234"/>
          </a:xfrm>
          <a:prstGeom prst="rect">
            <a:avLst/>
          </a:prstGeom>
          <a:noFill/>
        </p:spPr>
      </p:pic>
      <p:pic>
        <p:nvPicPr>
          <p:cNvPr id="167" name="Picture 166" descr="logo-UJ-CM_biale-tlo.png (844×1052)">
            <a:extLst>
              <a:ext uri="{FF2B5EF4-FFF2-40B4-BE49-F238E27FC236}">
                <a16:creationId xmlns:a16="http://schemas.microsoft.com/office/drawing/2014/main" id="{01EF4626-4B2D-1D43-9A27-FBB50EA3E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19419592" y="16537235"/>
            <a:ext cx="852608" cy="1062730"/>
          </a:xfrm>
          <a:prstGeom prst="rect">
            <a:avLst/>
          </a:prstGeom>
          <a:noFill/>
        </p:spPr>
      </p:pic>
      <p:sp>
        <p:nvSpPr>
          <p:cNvPr id="168" name="Strzałka w prawo 59">
            <a:extLst>
              <a:ext uri="{FF2B5EF4-FFF2-40B4-BE49-F238E27FC236}">
                <a16:creationId xmlns:a16="http://schemas.microsoft.com/office/drawing/2014/main" id="{54A13540-CE9A-344C-A2EE-699071FCB106}"/>
              </a:ext>
            </a:extLst>
          </p:cNvPr>
          <p:cNvSpPr/>
          <p:nvPr/>
        </p:nvSpPr>
        <p:spPr>
          <a:xfrm>
            <a:off x="13349568" y="15485565"/>
            <a:ext cx="2045343" cy="30691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rgbClr val="C00000"/>
                </a:solidFill>
              </a:rPr>
              <a:t>Modelling research </a:t>
            </a:r>
          </a:p>
        </p:txBody>
      </p:sp>
      <p:sp>
        <p:nvSpPr>
          <p:cNvPr id="169" name="Strzałka w prawo 43">
            <a:extLst>
              <a:ext uri="{FF2B5EF4-FFF2-40B4-BE49-F238E27FC236}">
                <a16:creationId xmlns:a16="http://schemas.microsoft.com/office/drawing/2014/main" id="{40BA98CB-2ECB-3C41-9D74-4F5E94D60452}"/>
              </a:ext>
            </a:extLst>
          </p:cNvPr>
          <p:cNvSpPr/>
          <p:nvPr/>
        </p:nvSpPr>
        <p:spPr>
          <a:xfrm>
            <a:off x="13349568" y="15282172"/>
            <a:ext cx="2040533" cy="30691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i="1" dirty="0">
                <a:solidFill>
                  <a:srgbClr val="C00000"/>
                </a:solidFill>
              </a:rPr>
              <a:t>In silico </a:t>
            </a:r>
            <a:r>
              <a:rPr lang="en-GB" sz="1600" dirty="0">
                <a:solidFill>
                  <a:srgbClr val="C00000"/>
                </a:solidFill>
              </a:rPr>
              <a:t>expertise</a:t>
            </a:r>
          </a:p>
        </p:txBody>
      </p:sp>
      <p:sp>
        <p:nvSpPr>
          <p:cNvPr id="190" name="pole tekstowe 29">
            <a:extLst>
              <a:ext uri="{FF2B5EF4-FFF2-40B4-BE49-F238E27FC236}">
                <a16:creationId xmlns:a16="http://schemas.microsoft.com/office/drawing/2014/main" id="{3C391209-C842-514A-86F0-5BDA5898E558}"/>
              </a:ext>
            </a:extLst>
          </p:cNvPr>
          <p:cNvSpPr txBox="1"/>
          <p:nvPr/>
        </p:nvSpPr>
        <p:spPr>
          <a:xfrm>
            <a:off x="11478876" y="11589173"/>
            <a:ext cx="9223635" cy="838568"/>
          </a:xfrm>
          <a:prstGeom prst="rect">
            <a:avLst/>
          </a:prstGeom>
          <a:noFill/>
        </p:spPr>
        <p:txBody>
          <a:bodyPr wrap="square" lIns="281818" tIns="140909" rIns="281818" bIns="140909" rtlCol="0">
            <a:spAutoFit/>
          </a:bodyPr>
          <a:lstStyle/>
          <a:p>
            <a:r>
              <a:rPr lang="en-GB" sz="3600" b="1" dirty="0"/>
              <a:t>International Consortium and Environment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4570E7A-7DFA-6B43-B312-B08D2D44A720}"/>
              </a:ext>
            </a:extLst>
          </p:cNvPr>
          <p:cNvGrpSpPr/>
          <p:nvPr/>
        </p:nvGrpSpPr>
        <p:grpSpPr>
          <a:xfrm>
            <a:off x="9177850" y="4988487"/>
            <a:ext cx="12013967" cy="4875138"/>
            <a:chOff x="91273" y="728807"/>
            <a:chExt cx="12013967" cy="4875136"/>
          </a:xfrm>
        </p:grpSpPr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729E906D-709B-E74C-B0E2-C91A634BCFC9}"/>
                </a:ext>
              </a:extLst>
            </p:cNvPr>
            <p:cNvGrpSpPr/>
            <p:nvPr/>
          </p:nvGrpSpPr>
          <p:grpSpPr>
            <a:xfrm>
              <a:off x="91273" y="852060"/>
              <a:ext cx="2434372" cy="1795995"/>
              <a:chOff x="378277" y="889619"/>
              <a:chExt cx="2434372" cy="1795995"/>
            </a:xfrm>
          </p:grpSpPr>
          <p:pic>
            <p:nvPicPr>
              <p:cNvPr id="248" name="Picture 247">
                <a:extLst>
                  <a:ext uri="{FF2B5EF4-FFF2-40B4-BE49-F238E27FC236}">
                    <a16:creationId xmlns:a16="http://schemas.microsoft.com/office/drawing/2014/main" id="{5D26AF63-501D-1C44-A5B1-308DE89FF9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378279" y="889619"/>
                <a:ext cx="2434370" cy="119583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249" name="TextBox 6">
                <a:extLst>
                  <a:ext uri="{FF2B5EF4-FFF2-40B4-BE49-F238E27FC236}">
                    <a16:creationId xmlns:a16="http://schemas.microsoft.com/office/drawing/2014/main" id="{7F7729FA-C12E-2440-A31D-C44BE0E6F8E4}"/>
                  </a:ext>
                </a:extLst>
              </p:cNvPr>
              <p:cNvSpPr txBox="1"/>
              <p:nvPr/>
            </p:nvSpPr>
            <p:spPr>
              <a:xfrm>
                <a:off x="378277" y="2085450"/>
                <a:ext cx="2434369" cy="60016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100" b="1" dirty="0"/>
                  <a:t>Digital Patient</a:t>
                </a:r>
                <a:r>
                  <a:rPr lang="en-GB" sz="1100" dirty="0"/>
                  <a:t>: subject-specific models as decision-support systems for personalised medicine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B30E8BFE-CC6C-F54E-8267-2027010A7AC0}"/>
                </a:ext>
              </a:extLst>
            </p:cNvPr>
            <p:cNvGrpSpPr/>
            <p:nvPr/>
          </p:nvGrpSpPr>
          <p:grpSpPr>
            <a:xfrm>
              <a:off x="2578574" y="728807"/>
              <a:ext cx="9526666" cy="4875136"/>
              <a:chOff x="2833217" y="728807"/>
              <a:chExt cx="9526666" cy="4875136"/>
            </a:xfrm>
          </p:grpSpPr>
          <p:sp>
            <p:nvSpPr>
              <p:cNvPr id="233" name="TextBox 14">
                <a:extLst>
                  <a:ext uri="{FF2B5EF4-FFF2-40B4-BE49-F238E27FC236}">
                    <a16:creationId xmlns:a16="http://schemas.microsoft.com/office/drawing/2014/main" id="{A493AA72-AAD6-7D4D-8B05-5258F2F0D773}"/>
                  </a:ext>
                </a:extLst>
              </p:cNvPr>
              <p:cNvSpPr txBox="1"/>
              <p:nvPr/>
            </p:nvSpPr>
            <p:spPr>
              <a:xfrm>
                <a:off x="2837624" y="850058"/>
                <a:ext cx="2232086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GB" sz="1400" dirty="0"/>
                  <a:t>Replace invasive diagnostics</a:t>
                </a:r>
              </a:p>
            </p:txBody>
          </p:sp>
          <p:sp>
            <p:nvSpPr>
              <p:cNvPr id="234" name="TextBox 16">
                <a:extLst>
                  <a:ext uri="{FF2B5EF4-FFF2-40B4-BE49-F238E27FC236}">
                    <a16:creationId xmlns:a16="http://schemas.microsoft.com/office/drawing/2014/main" id="{271AAE45-2755-BA49-BBD8-3B18938E3162}"/>
                  </a:ext>
                </a:extLst>
              </p:cNvPr>
              <p:cNvSpPr txBox="1"/>
              <p:nvPr/>
            </p:nvSpPr>
            <p:spPr>
              <a:xfrm>
                <a:off x="2833217" y="1199086"/>
                <a:ext cx="223574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GB" sz="1400" dirty="0"/>
                  <a:t>Replace indirect prognostics</a:t>
                </a:r>
              </a:p>
            </p:txBody>
          </p:sp>
          <p:sp>
            <p:nvSpPr>
              <p:cNvPr id="235" name="TextBox 18">
                <a:extLst>
                  <a:ext uri="{FF2B5EF4-FFF2-40B4-BE49-F238E27FC236}">
                    <a16:creationId xmlns:a16="http://schemas.microsoft.com/office/drawing/2014/main" id="{825720CB-28A7-6D4B-BCF3-522834E13EF4}"/>
                  </a:ext>
                </a:extLst>
              </p:cNvPr>
              <p:cNvSpPr txBox="1"/>
              <p:nvPr/>
            </p:nvSpPr>
            <p:spPr>
              <a:xfrm>
                <a:off x="3335088" y="1651872"/>
                <a:ext cx="1740476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GB" sz="1400" dirty="0"/>
                  <a:t>Personalise therapies</a:t>
                </a:r>
              </a:p>
            </p:txBody>
          </p:sp>
          <p:sp>
            <p:nvSpPr>
              <p:cNvPr id="236" name="Right Brace 235">
                <a:extLst>
                  <a:ext uri="{FF2B5EF4-FFF2-40B4-BE49-F238E27FC236}">
                    <a16:creationId xmlns:a16="http://schemas.microsoft.com/office/drawing/2014/main" id="{2DB338E0-BB73-384A-89EF-A9DBA42125A3}"/>
                  </a:ext>
                </a:extLst>
              </p:cNvPr>
              <p:cNvSpPr/>
              <p:nvPr/>
            </p:nvSpPr>
            <p:spPr>
              <a:xfrm>
                <a:off x="7484975" y="817715"/>
                <a:ext cx="322015" cy="733612"/>
              </a:xfrm>
              <a:prstGeom prst="rightBrac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sp>
            <p:nvSpPr>
              <p:cNvPr id="237" name="TextBox 20">
                <a:extLst>
                  <a:ext uri="{FF2B5EF4-FFF2-40B4-BE49-F238E27FC236}">
                    <a16:creationId xmlns:a16="http://schemas.microsoft.com/office/drawing/2014/main" id="{3B61B6FE-4FAC-DD4F-849F-F047218B0356}"/>
                  </a:ext>
                </a:extLst>
              </p:cNvPr>
              <p:cNvSpPr txBox="1"/>
              <p:nvPr/>
            </p:nvSpPr>
            <p:spPr>
              <a:xfrm>
                <a:off x="7813598" y="728807"/>
                <a:ext cx="19716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Improve efficacy</a:t>
                </a:r>
              </a:p>
              <a:p>
                <a:r>
                  <a:rPr lang="en-GB" dirty="0"/>
                  <a:t>Reduce secondary care costs</a:t>
                </a:r>
              </a:p>
            </p:txBody>
          </p:sp>
          <p:sp>
            <p:nvSpPr>
              <p:cNvPr id="238" name="TextBox 22">
                <a:extLst>
                  <a:ext uri="{FF2B5EF4-FFF2-40B4-BE49-F238E27FC236}">
                    <a16:creationId xmlns:a16="http://schemas.microsoft.com/office/drawing/2014/main" id="{75D471F5-87F2-B04A-9BD3-BF31A299DF79}"/>
                  </a:ext>
                </a:extLst>
              </p:cNvPr>
              <p:cNvSpPr txBox="1"/>
              <p:nvPr/>
            </p:nvSpPr>
            <p:spPr>
              <a:xfrm>
                <a:off x="3159526" y="2002662"/>
                <a:ext cx="191603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GB" sz="1400" dirty="0"/>
                  <a:t>Manage multimorbidity</a:t>
                </a:r>
              </a:p>
            </p:txBody>
          </p:sp>
          <p:sp>
            <p:nvSpPr>
              <p:cNvPr id="239" name="TextBox 24">
                <a:extLst>
                  <a:ext uri="{FF2B5EF4-FFF2-40B4-BE49-F238E27FC236}">
                    <a16:creationId xmlns:a16="http://schemas.microsoft.com/office/drawing/2014/main" id="{C4CCB65A-5CE1-4643-BAB3-C97AC763ED68}"/>
                  </a:ext>
                </a:extLst>
              </p:cNvPr>
              <p:cNvSpPr txBox="1"/>
              <p:nvPr/>
            </p:nvSpPr>
            <p:spPr>
              <a:xfrm>
                <a:off x="2847347" y="2344518"/>
                <a:ext cx="223131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GB" sz="1400" dirty="0"/>
                  <a:t>Optimise complex pathways</a:t>
                </a:r>
              </a:p>
            </p:txBody>
          </p:sp>
          <p:sp>
            <p:nvSpPr>
              <p:cNvPr id="240" name="Right Brace 239">
                <a:extLst>
                  <a:ext uri="{FF2B5EF4-FFF2-40B4-BE49-F238E27FC236}">
                    <a16:creationId xmlns:a16="http://schemas.microsoft.com/office/drawing/2014/main" id="{2B2E3235-862D-B149-9F48-4CFF005608D9}"/>
                  </a:ext>
                </a:extLst>
              </p:cNvPr>
              <p:cNvSpPr/>
              <p:nvPr/>
            </p:nvSpPr>
            <p:spPr>
              <a:xfrm>
                <a:off x="7766122" y="1722746"/>
                <a:ext cx="347241" cy="996489"/>
              </a:xfrm>
              <a:prstGeom prst="rightBrac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sp>
            <p:nvSpPr>
              <p:cNvPr id="241" name="TextBox 28">
                <a:extLst>
                  <a:ext uri="{FF2B5EF4-FFF2-40B4-BE49-F238E27FC236}">
                    <a16:creationId xmlns:a16="http://schemas.microsoft.com/office/drawing/2014/main" id="{928569CF-8196-B542-9CE3-556CB7F46EBB}"/>
                  </a:ext>
                </a:extLst>
              </p:cNvPr>
              <p:cNvSpPr txBox="1"/>
              <p:nvPr/>
            </p:nvSpPr>
            <p:spPr>
              <a:xfrm>
                <a:off x="8189550" y="1733197"/>
                <a:ext cx="1728192" cy="1200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Reducing impact of ageing</a:t>
                </a:r>
              </a:p>
              <a:p>
                <a:r>
                  <a:rPr lang="en-GB" dirty="0"/>
                  <a:t>Externalise management</a:t>
                </a:r>
              </a:p>
            </p:txBody>
          </p:sp>
          <p:sp>
            <p:nvSpPr>
              <p:cNvPr id="242" name="Right Arrow 241">
                <a:extLst>
                  <a:ext uri="{FF2B5EF4-FFF2-40B4-BE49-F238E27FC236}">
                    <a16:creationId xmlns:a16="http://schemas.microsoft.com/office/drawing/2014/main" id="{D0905A7C-6237-9E43-AF82-FEA7A0489024}"/>
                  </a:ext>
                </a:extLst>
              </p:cNvPr>
              <p:cNvSpPr/>
              <p:nvPr/>
            </p:nvSpPr>
            <p:spPr>
              <a:xfrm>
                <a:off x="5023832" y="1217568"/>
                <a:ext cx="2149971" cy="272309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1400"/>
              </a:p>
            </p:txBody>
          </p:sp>
          <p:sp>
            <p:nvSpPr>
              <p:cNvPr id="243" name="Right Arrow 242">
                <a:extLst>
                  <a:ext uri="{FF2B5EF4-FFF2-40B4-BE49-F238E27FC236}">
                    <a16:creationId xmlns:a16="http://schemas.microsoft.com/office/drawing/2014/main" id="{E0827ACD-CDB1-4647-8C0A-069FB00BF9C9}"/>
                  </a:ext>
                </a:extLst>
              </p:cNvPr>
              <p:cNvSpPr/>
              <p:nvPr/>
            </p:nvSpPr>
            <p:spPr>
              <a:xfrm>
                <a:off x="5023832" y="1670688"/>
                <a:ext cx="1689906" cy="298551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1400"/>
              </a:p>
            </p:txBody>
          </p:sp>
          <p:sp>
            <p:nvSpPr>
              <p:cNvPr id="244" name="Right Arrow 243">
                <a:extLst>
                  <a:ext uri="{FF2B5EF4-FFF2-40B4-BE49-F238E27FC236}">
                    <a16:creationId xmlns:a16="http://schemas.microsoft.com/office/drawing/2014/main" id="{D3D0B339-B38E-954B-8EB5-64CD1FC875E0}"/>
                  </a:ext>
                </a:extLst>
              </p:cNvPr>
              <p:cNvSpPr/>
              <p:nvPr/>
            </p:nvSpPr>
            <p:spPr>
              <a:xfrm>
                <a:off x="5023832" y="2009539"/>
                <a:ext cx="2131569" cy="300926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1400"/>
              </a:p>
            </p:txBody>
          </p:sp>
          <p:sp>
            <p:nvSpPr>
              <p:cNvPr id="245" name="Right Arrow 244">
                <a:extLst>
                  <a:ext uri="{FF2B5EF4-FFF2-40B4-BE49-F238E27FC236}">
                    <a16:creationId xmlns:a16="http://schemas.microsoft.com/office/drawing/2014/main" id="{2D430CD1-EDC8-E242-BD86-A51537E56719}"/>
                  </a:ext>
                </a:extLst>
              </p:cNvPr>
              <p:cNvSpPr/>
              <p:nvPr/>
            </p:nvSpPr>
            <p:spPr>
              <a:xfrm>
                <a:off x="5025385" y="2375767"/>
                <a:ext cx="2657025" cy="269545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1400"/>
              </a:p>
            </p:txBody>
          </p:sp>
          <p:sp>
            <p:nvSpPr>
              <p:cNvPr id="246" name="TextBox 48">
                <a:extLst>
                  <a:ext uri="{FF2B5EF4-FFF2-40B4-BE49-F238E27FC236}">
                    <a16:creationId xmlns:a16="http://schemas.microsoft.com/office/drawing/2014/main" id="{3B61B6FE-4FAC-DD4F-849F-F047218B0356}"/>
                  </a:ext>
                </a:extLst>
              </p:cNvPr>
              <p:cNvSpPr txBox="1"/>
              <p:nvPr/>
            </p:nvSpPr>
            <p:spPr>
              <a:xfrm>
                <a:off x="10218250" y="857470"/>
                <a:ext cx="19622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dirty="0"/>
                  <a:t>New Polish</a:t>
                </a:r>
              </a:p>
              <a:p>
                <a:pPr algn="ctr"/>
                <a:r>
                  <a:rPr lang="en-GB" dirty="0"/>
                  <a:t>high-tech start-ups</a:t>
                </a:r>
              </a:p>
            </p:txBody>
          </p:sp>
          <p:sp>
            <p:nvSpPr>
              <p:cNvPr id="247" name="Right Arrow 246">
                <a:extLst>
                  <a:ext uri="{FF2B5EF4-FFF2-40B4-BE49-F238E27FC236}">
                    <a16:creationId xmlns:a16="http://schemas.microsoft.com/office/drawing/2014/main" id="{6752A78B-0F04-5C47-A39B-EB7C764D010B}"/>
                  </a:ext>
                </a:extLst>
              </p:cNvPr>
              <p:cNvSpPr/>
              <p:nvPr/>
            </p:nvSpPr>
            <p:spPr>
              <a:xfrm flipV="1">
                <a:off x="9696999" y="1041686"/>
                <a:ext cx="521251" cy="24749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52" name="TextBox 48">
                <a:extLst>
                  <a:ext uri="{FF2B5EF4-FFF2-40B4-BE49-F238E27FC236}">
                    <a16:creationId xmlns:a16="http://schemas.microsoft.com/office/drawing/2014/main" id="{D6C19AEE-0078-4D44-8AC5-B49D3D2426A0}"/>
                  </a:ext>
                </a:extLst>
              </p:cNvPr>
              <p:cNvSpPr txBox="1"/>
              <p:nvPr/>
            </p:nvSpPr>
            <p:spPr>
              <a:xfrm>
                <a:off x="10212205" y="2077561"/>
                <a:ext cx="1962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l-PL" dirty="0" err="1"/>
                  <a:t>Affordable</a:t>
                </a:r>
                <a:r>
                  <a:rPr lang="pl-PL" dirty="0"/>
                  <a:t> </a:t>
                </a:r>
                <a:r>
                  <a:rPr lang="pl-PL" dirty="0" err="1"/>
                  <a:t>future</a:t>
                </a:r>
                <a:endParaRPr lang="en-GB" dirty="0"/>
              </a:p>
            </p:txBody>
          </p:sp>
          <p:sp>
            <p:nvSpPr>
              <p:cNvPr id="253" name="Right Arrow 252">
                <a:extLst>
                  <a:ext uri="{FF2B5EF4-FFF2-40B4-BE49-F238E27FC236}">
                    <a16:creationId xmlns:a16="http://schemas.microsoft.com/office/drawing/2014/main" id="{75EB731C-8900-8046-AE9B-04A1C7A7F210}"/>
                  </a:ext>
                </a:extLst>
              </p:cNvPr>
              <p:cNvSpPr/>
              <p:nvPr/>
            </p:nvSpPr>
            <p:spPr>
              <a:xfrm flipV="1">
                <a:off x="9647078" y="2187623"/>
                <a:ext cx="521251" cy="24749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56" name="TextBox 48">
                <a:extLst>
                  <a:ext uri="{FF2B5EF4-FFF2-40B4-BE49-F238E27FC236}">
                    <a16:creationId xmlns:a16="http://schemas.microsoft.com/office/drawing/2014/main" id="{8DCB46C8-CCD0-C44F-A976-10045485592E}"/>
                  </a:ext>
                </a:extLst>
              </p:cNvPr>
              <p:cNvSpPr txBox="1"/>
              <p:nvPr/>
            </p:nvSpPr>
            <p:spPr>
              <a:xfrm>
                <a:off x="10397666" y="4957612"/>
                <a:ext cx="19622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l-PL" dirty="0" err="1"/>
                  <a:t>Democratisation</a:t>
                </a:r>
                <a:r>
                  <a:rPr lang="pl-PL" dirty="0"/>
                  <a:t> of </a:t>
                </a:r>
                <a:r>
                  <a:rPr lang="pl-PL" dirty="0" err="1"/>
                  <a:t>healthcare</a:t>
                </a:r>
                <a:endParaRPr lang="en-GB" dirty="0"/>
              </a:p>
            </p:txBody>
          </p:sp>
          <p:sp>
            <p:nvSpPr>
              <p:cNvPr id="257" name="Right Arrow 256">
                <a:extLst>
                  <a:ext uri="{FF2B5EF4-FFF2-40B4-BE49-F238E27FC236}">
                    <a16:creationId xmlns:a16="http://schemas.microsoft.com/office/drawing/2014/main" id="{5BFD947C-1707-7D4A-ADAB-391A748D5AD4}"/>
                  </a:ext>
                </a:extLst>
              </p:cNvPr>
              <p:cNvSpPr/>
              <p:nvPr/>
            </p:nvSpPr>
            <p:spPr>
              <a:xfrm flipV="1">
                <a:off x="9854354" y="5260016"/>
                <a:ext cx="521251" cy="24749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2" name="Right Arrow 231">
                <a:extLst>
                  <a:ext uri="{FF2B5EF4-FFF2-40B4-BE49-F238E27FC236}">
                    <a16:creationId xmlns:a16="http://schemas.microsoft.com/office/drawing/2014/main" id="{83550563-1808-3B44-BAF9-2B80D5C0F5ED}"/>
                  </a:ext>
                </a:extLst>
              </p:cNvPr>
              <p:cNvSpPr/>
              <p:nvPr/>
            </p:nvSpPr>
            <p:spPr>
              <a:xfrm>
                <a:off x="5023832" y="873880"/>
                <a:ext cx="1689906" cy="272309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1400"/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59BE73B-6B65-2E45-9736-F06A36E92B1C}"/>
              </a:ext>
            </a:extLst>
          </p:cNvPr>
          <p:cNvGrpSpPr/>
          <p:nvPr/>
        </p:nvGrpSpPr>
        <p:grpSpPr>
          <a:xfrm>
            <a:off x="9175480" y="7017332"/>
            <a:ext cx="12103096" cy="2010033"/>
            <a:chOff x="88904" y="2757652"/>
            <a:chExt cx="12103096" cy="2010036"/>
          </a:xfrm>
        </p:grpSpPr>
        <p:sp>
          <p:nvSpPr>
            <p:cNvPr id="215" name="TextBox 35">
              <a:extLst>
                <a:ext uri="{FF2B5EF4-FFF2-40B4-BE49-F238E27FC236}">
                  <a16:creationId xmlns:a16="http://schemas.microsoft.com/office/drawing/2014/main" id="{7D8D30E4-C0E0-B64D-A905-B4F8EBB83235}"/>
                </a:ext>
              </a:extLst>
            </p:cNvPr>
            <p:cNvSpPr txBox="1"/>
            <p:nvPr/>
          </p:nvSpPr>
          <p:spPr>
            <a:xfrm>
              <a:off x="7409704" y="3034865"/>
              <a:ext cx="3078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Revitalise medical industry</a:t>
              </a:r>
            </a:p>
            <a:p>
              <a:r>
                <a:rPr lang="en-GB" dirty="0"/>
                <a:t>Target rare/neglected disease</a:t>
              </a:r>
            </a:p>
          </p:txBody>
        </p: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7A00EAFE-1BAD-FB45-B05B-0504D475A4BB}"/>
                </a:ext>
              </a:extLst>
            </p:cNvPr>
            <p:cNvGrpSpPr/>
            <p:nvPr/>
          </p:nvGrpSpPr>
          <p:grpSpPr>
            <a:xfrm>
              <a:off x="88904" y="2757652"/>
              <a:ext cx="12103096" cy="2010036"/>
              <a:chOff x="88904" y="2757652"/>
              <a:chExt cx="12103096" cy="2010036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92D4ECE9-3EA7-8148-9A19-56F5E610C87A}"/>
                  </a:ext>
                </a:extLst>
              </p:cNvPr>
              <p:cNvGrpSpPr/>
              <p:nvPr/>
            </p:nvGrpSpPr>
            <p:grpSpPr>
              <a:xfrm>
                <a:off x="88904" y="2757652"/>
                <a:ext cx="2434371" cy="2010036"/>
                <a:chOff x="378277" y="2743580"/>
                <a:chExt cx="2434371" cy="2010036"/>
              </a:xfrm>
            </p:grpSpPr>
            <p:sp>
              <p:nvSpPr>
                <p:cNvPr id="228" name="TextBox 8">
                  <a:extLst>
                    <a:ext uri="{FF2B5EF4-FFF2-40B4-BE49-F238E27FC236}">
                      <a16:creationId xmlns:a16="http://schemas.microsoft.com/office/drawing/2014/main" id="{8AD268DD-F6CD-3841-B2C5-16EB5D5DF819}"/>
                    </a:ext>
                  </a:extLst>
                </p:cNvPr>
                <p:cNvSpPr txBox="1"/>
                <p:nvPr/>
              </p:nvSpPr>
              <p:spPr>
                <a:xfrm>
                  <a:off x="378277" y="3984174"/>
                  <a:ext cx="2434370" cy="76944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pl-PL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 dirty="0"/>
                    <a:t>In Silico Clinical Trials</a:t>
                  </a:r>
                  <a:r>
                    <a:rPr lang="en-GB" sz="1100" dirty="0"/>
                    <a:t>: individualised computer simulation for the development or evaluation of new drugs or medical devices</a:t>
                  </a:r>
                </a:p>
              </p:txBody>
            </p:sp>
            <p:pic>
              <p:nvPicPr>
                <p:cNvPr id="229" name="Picture 228">
                  <a:extLst>
                    <a:ext uri="{FF2B5EF4-FFF2-40B4-BE49-F238E27FC236}">
                      <a16:creationId xmlns:a16="http://schemas.microsoft.com/office/drawing/2014/main" id="{F382972F-0A68-8C44-94AF-6ECC6A8C56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>
                  <a:off x="378277" y="2743580"/>
                  <a:ext cx="2434371" cy="1240593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</p:grpSp>
          <p:sp>
            <p:nvSpPr>
              <p:cNvPr id="218" name="TextBox 31">
                <a:extLst>
                  <a:ext uri="{FF2B5EF4-FFF2-40B4-BE49-F238E27FC236}">
                    <a16:creationId xmlns:a16="http://schemas.microsoft.com/office/drawing/2014/main" id="{83EF91D8-6861-894F-A612-3B650D5A6C90}"/>
                  </a:ext>
                </a:extLst>
              </p:cNvPr>
              <p:cNvSpPr txBox="1"/>
              <p:nvPr/>
            </p:nvSpPr>
            <p:spPr>
              <a:xfrm>
                <a:off x="2858557" y="2847685"/>
                <a:ext cx="1952329" cy="738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GB" sz="1400" dirty="0"/>
                  <a:t>Reduce innovation costs</a:t>
                </a:r>
              </a:p>
              <a:p>
                <a:pPr algn="r"/>
                <a:r>
                  <a:rPr lang="pl-PL" sz="1400" dirty="0" err="1"/>
                  <a:t>Speed</a:t>
                </a:r>
                <a:r>
                  <a:rPr lang="pl-PL" sz="1400" dirty="0"/>
                  <a:t> </a:t>
                </a:r>
                <a:r>
                  <a:rPr lang="pl-PL" sz="1400" dirty="0" err="1"/>
                  <a:t>time</a:t>
                </a:r>
                <a:r>
                  <a:rPr lang="pl-PL" sz="1400" dirty="0"/>
                  <a:t>-to-market</a:t>
                </a:r>
              </a:p>
              <a:p>
                <a:pPr algn="r"/>
                <a:r>
                  <a:rPr lang="pl-PL" sz="1400" dirty="0" err="1"/>
                  <a:t>Treat</a:t>
                </a:r>
                <a:r>
                  <a:rPr lang="pl-PL" sz="1400" dirty="0"/>
                  <a:t> </a:t>
                </a:r>
                <a:r>
                  <a:rPr lang="pl-PL" sz="1400" dirty="0" err="1"/>
                  <a:t>rare</a:t>
                </a:r>
                <a:r>
                  <a:rPr lang="pl-PL" sz="1400" dirty="0"/>
                  <a:t> </a:t>
                </a:r>
                <a:r>
                  <a:rPr lang="pl-PL" sz="1400" dirty="0" err="1"/>
                  <a:t>conditions</a:t>
                </a:r>
                <a:endParaRPr lang="en-GB" sz="1400" dirty="0"/>
              </a:p>
            </p:txBody>
          </p:sp>
          <p:sp>
            <p:nvSpPr>
              <p:cNvPr id="219" name="Right Brace 218">
                <a:extLst>
                  <a:ext uri="{FF2B5EF4-FFF2-40B4-BE49-F238E27FC236}">
                    <a16:creationId xmlns:a16="http://schemas.microsoft.com/office/drawing/2014/main" id="{14117040-D092-8B49-8CD1-501A53906825}"/>
                  </a:ext>
                </a:extLst>
              </p:cNvPr>
              <p:cNvSpPr/>
              <p:nvPr/>
            </p:nvSpPr>
            <p:spPr>
              <a:xfrm>
                <a:off x="7055102" y="2996441"/>
                <a:ext cx="347241" cy="741536"/>
              </a:xfrm>
              <a:prstGeom prst="rightBrac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sp>
            <p:nvSpPr>
              <p:cNvPr id="220" name="TextBox 37">
                <a:extLst>
                  <a:ext uri="{FF2B5EF4-FFF2-40B4-BE49-F238E27FC236}">
                    <a16:creationId xmlns:a16="http://schemas.microsoft.com/office/drawing/2014/main" id="{D1C8670D-71FE-D246-8B81-48E94D0194D0}"/>
                  </a:ext>
                </a:extLst>
              </p:cNvPr>
              <p:cNvSpPr txBox="1"/>
              <p:nvPr/>
            </p:nvSpPr>
            <p:spPr>
              <a:xfrm>
                <a:off x="2578575" y="3823525"/>
                <a:ext cx="2232697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GB" sz="1400" dirty="0"/>
                  <a:t>Reduce, Refine, and Replace Animal Experimentation</a:t>
                </a:r>
              </a:p>
            </p:txBody>
          </p:sp>
          <p:sp>
            <p:nvSpPr>
              <p:cNvPr id="221" name="Right Brace 220">
                <a:extLst>
                  <a:ext uri="{FF2B5EF4-FFF2-40B4-BE49-F238E27FC236}">
                    <a16:creationId xmlns:a16="http://schemas.microsoft.com/office/drawing/2014/main" id="{BD4DCC93-37ED-4445-B085-55123CF70413}"/>
                  </a:ext>
                </a:extLst>
              </p:cNvPr>
              <p:cNvSpPr/>
              <p:nvPr/>
            </p:nvSpPr>
            <p:spPr>
              <a:xfrm>
                <a:off x="5779650" y="3895113"/>
                <a:ext cx="347241" cy="408502"/>
              </a:xfrm>
              <a:prstGeom prst="rightBrac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sp>
            <p:nvSpPr>
              <p:cNvPr id="222" name="TextBox 39">
                <a:extLst>
                  <a:ext uri="{FF2B5EF4-FFF2-40B4-BE49-F238E27FC236}">
                    <a16:creationId xmlns:a16="http://schemas.microsoft.com/office/drawing/2014/main" id="{26668E8B-9991-C740-B966-620B157EBF6E}"/>
                  </a:ext>
                </a:extLst>
              </p:cNvPr>
              <p:cNvSpPr txBox="1"/>
              <p:nvPr/>
            </p:nvSpPr>
            <p:spPr>
              <a:xfrm>
                <a:off x="6113328" y="3906578"/>
                <a:ext cx="28912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More ethical research</a:t>
                </a:r>
              </a:p>
            </p:txBody>
          </p:sp>
          <p:sp>
            <p:nvSpPr>
              <p:cNvPr id="223" name="Right Arrow 222">
                <a:extLst>
                  <a:ext uri="{FF2B5EF4-FFF2-40B4-BE49-F238E27FC236}">
                    <a16:creationId xmlns:a16="http://schemas.microsoft.com/office/drawing/2014/main" id="{6DD7CF44-C811-2442-94A2-30D8462A0B6F}"/>
                  </a:ext>
                </a:extLst>
              </p:cNvPr>
              <p:cNvSpPr/>
              <p:nvPr/>
            </p:nvSpPr>
            <p:spPr>
              <a:xfrm>
                <a:off x="4769189" y="3076466"/>
                <a:ext cx="1525536" cy="272309"/>
              </a:xfrm>
              <a:prstGeom prst="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1400"/>
              </a:p>
            </p:txBody>
          </p:sp>
          <p:sp>
            <p:nvSpPr>
              <p:cNvPr id="224" name="Right Arrow 223">
                <a:extLst>
                  <a:ext uri="{FF2B5EF4-FFF2-40B4-BE49-F238E27FC236}">
                    <a16:creationId xmlns:a16="http://schemas.microsoft.com/office/drawing/2014/main" id="{C0CBA457-ADFD-9547-93E0-53E7B876B724}"/>
                  </a:ext>
                </a:extLst>
              </p:cNvPr>
              <p:cNvSpPr/>
              <p:nvPr/>
            </p:nvSpPr>
            <p:spPr>
              <a:xfrm>
                <a:off x="4769189" y="3321212"/>
                <a:ext cx="2131570" cy="272309"/>
              </a:xfrm>
              <a:prstGeom prst="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1400"/>
              </a:p>
            </p:txBody>
          </p:sp>
          <p:sp>
            <p:nvSpPr>
              <p:cNvPr id="225" name="Right Arrow 224">
                <a:extLst>
                  <a:ext uri="{FF2B5EF4-FFF2-40B4-BE49-F238E27FC236}">
                    <a16:creationId xmlns:a16="http://schemas.microsoft.com/office/drawing/2014/main" id="{26B227E5-C339-3342-8307-77582C7A65E5}"/>
                  </a:ext>
                </a:extLst>
              </p:cNvPr>
              <p:cNvSpPr/>
              <p:nvPr/>
            </p:nvSpPr>
            <p:spPr>
              <a:xfrm>
                <a:off x="4769189" y="3962347"/>
                <a:ext cx="994927" cy="272309"/>
              </a:xfrm>
              <a:prstGeom prst="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sz="1400"/>
              </a:p>
            </p:txBody>
          </p:sp>
          <p:sp>
            <p:nvSpPr>
              <p:cNvPr id="226" name="TextBox 47">
                <a:extLst>
                  <a:ext uri="{FF2B5EF4-FFF2-40B4-BE49-F238E27FC236}">
                    <a16:creationId xmlns:a16="http://schemas.microsoft.com/office/drawing/2014/main" id="{7D8D30E4-C0E0-B64D-A905-B4F8EBB83235}"/>
                  </a:ext>
                </a:extLst>
              </p:cNvPr>
              <p:cNvSpPr txBox="1"/>
              <p:nvPr/>
            </p:nvSpPr>
            <p:spPr>
              <a:xfrm>
                <a:off x="10743236" y="2825008"/>
                <a:ext cx="1448764" cy="923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dirty="0"/>
                  <a:t>Create a Polish ISCT industry</a:t>
                </a:r>
              </a:p>
            </p:txBody>
          </p:sp>
          <p:sp>
            <p:nvSpPr>
              <p:cNvPr id="227" name="Right Arrow 226">
                <a:extLst>
                  <a:ext uri="{FF2B5EF4-FFF2-40B4-BE49-F238E27FC236}">
                    <a16:creationId xmlns:a16="http://schemas.microsoft.com/office/drawing/2014/main" id="{14AE8584-9AF3-2142-9051-4851174045C4}"/>
                  </a:ext>
                </a:extLst>
              </p:cNvPr>
              <p:cNvSpPr/>
              <p:nvPr/>
            </p:nvSpPr>
            <p:spPr>
              <a:xfrm flipV="1">
                <a:off x="10273357" y="3162924"/>
                <a:ext cx="521251" cy="24749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  <p:grpSp>
        <p:nvGrpSpPr>
          <p:cNvPr id="194" name="Grupa 63">
            <a:extLst>
              <a:ext uri="{FF2B5EF4-FFF2-40B4-BE49-F238E27FC236}">
                <a16:creationId xmlns:a16="http://schemas.microsoft.com/office/drawing/2014/main" id="{1E4224E5-72C9-4A44-BFE5-177684E3B807}"/>
              </a:ext>
            </a:extLst>
          </p:cNvPr>
          <p:cNvGrpSpPr/>
          <p:nvPr/>
        </p:nvGrpSpPr>
        <p:grpSpPr>
          <a:xfrm>
            <a:off x="13619010" y="10577081"/>
            <a:ext cx="3035268" cy="473902"/>
            <a:chOff x="4318501" y="6267011"/>
            <a:chExt cx="4859229" cy="473902"/>
          </a:xfrm>
        </p:grpSpPr>
        <p:sp>
          <p:nvSpPr>
            <p:cNvPr id="213" name="Right Arrow 212">
              <a:extLst>
                <a:ext uri="{FF2B5EF4-FFF2-40B4-BE49-F238E27FC236}">
                  <a16:creationId xmlns:a16="http://schemas.microsoft.com/office/drawing/2014/main" id="{6D7BA945-A030-D248-8E79-629ACDB312B6}"/>
                </a:ext>
              </a:extLst>
            </p:cNvPr>
            <p:cNvSpPr/>
            <p:nvPr/>
          </p:nvSpPr>
          <p:spPr>
            <a:xfrm>
              <a:off x="4764592" y="6567685"/>
              <a:ext cx="4022101" cy="1732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4" name="TextBox 5">
              <a:extLst>
                <a:ext uri="{FF2B5EF4-FFF2-40B4-BE49-F238E27FC236}">
                  <a16:creationId xmlns:a16="http://schemas.microsoft.com/office/drawing/2014/main" id="{31800AB7-79BB-2649-8D8D-945BC8D917A5}"/>
                </a:ext>
              </a:extLst>
            </p:cNvPr>
            <p:cNvSpPr txBox="1"/>
            <p:nvPr/>
          </p:nvSpPr>
          <p:spPr>
            <a:xfrm>
              <a:off x="4318501" y="6267011"/>
              <a:ext cx="4859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SHORT-TERM        LONG-TERM</a:t>
              </a:r>
            </a:p>
          </p:txBody>
        </p:sp>
      </p:grpSp>
      <p:sp>
        <p:nvSpPr>
          <p:cNvPr id="196" name="Right Brace 195">
            <a:extLst>
              <a:ext uri="{FF2B5EF4-FFF2-40B4-BE49-F238E27FC236}">
                <a16:creationId xmlns:a16="http://schemas.microsoft.com/office/drawing/2014/main" id="{BD4DCC93-37ED-4445-B085-55123CF70413}"/>
              </a:ext>
            </a:extLst>
          </p:cNvPr>
          <p:cNvSpPr/>
          <p:nvPr/>
        </p:nvSpPr>
        <p:spPr>
          <a:xfrm>
            <a:off x="15877977" y="8779765"/>
            <a:ext cx="347241" cy="77259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372069CF-FD84-BF49-80A1-90BE1034777C}"/>
              </a:ext>
            </a:extLst>
          </p:cNvPr>
          <p:cNvGrpSpPr/>
          <p:nvPr/>
        </p:nvGrpSpPr>
        <p:grpSpPr>
          <a:xfrm>
            <a:off x="9183059" y="9115643"/>
            <a:ext cx="2434369" cy="1884951"/>
            <a:chOff x="378277" y="4812094"/>
            <a:chExt cx="2434369" cy="1884951"/>
          </a:xfrm>
        </p:grpSpPr>
        <p:sp>
          <p:nvSpPr>
            <p:cNvPr id="211" name="TextBox 10">
              <a:extLst>
                <a:ext uri="{FF2B5EF4-FFF2-40B4-BE49-F238E27FC236}">
                  <a16:creationId xmlns:a16="http://schemas.microsoft.com/office/drawing/2014/main" id="{DB520AA0-48DC-CD4F-8D46-A8A0588F79A5}"/>
                </a:ext>
              </a:extLst>
            </p:cNvPr>
            <p:cNvSpPr txBox="1"/>
            <p:nvPr/>
          </p:nvSpPr>
          <p:spPr>
            <a:xfrm>
              <a:off x="378277" y="6096881"/>
              <a:ext cx="2434369" cy="6001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100" b="1" dirty="0"/>
                <a:t>Personal Health Forecasting</a:t>
              </a:r>
              <a:r>
                <a:rPr lang="en-GB" sz="1100" dirty="0"/>
                <a:t>: subject-specific models for the self-management of health</a:t>
              </a:r>
            </a:p>
          </p:txBody>
        </p: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178FBA2F-A287-CB44-A6A7-F5603E426F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 cstate="print"/>
            <a:srcRect t="14733" b="11672"/>
            <a:stretch/>
          </p:blipFill>
          <p:spPr>
            <a:xfrm>
              <a:off x="378277" y="4812094"/>
              <a:ext cx="2434369" cy="1276192"/>
            </a:xfrm>
            <a:prstGeom prst="rect">
              <a:avLst/>
            </a:prstGeom>
          </p:spPr>
        </p:pic>
      </p:grpSp>
      <p:sp>
        <p:nvSpPr>
          <p:cNvPr id="202" name="TextBox 42">
            <a:extLst>
              <a:ext uri="{FF2B5EF4-FFF2-40B4-BE49-F238E27FC236}">
                <a16:creationId xmlns:a16="http://schemas.microsoft.com/office/drawing/2014/main" id="{ECA88549-474A-A443-9900-0DB51821AAFC}"/>
              </a:ext>
            </a:extLst>
          </p:cNvPr>
          <p:cNvSpPr txBox="1"/>
          <p:nvPr/>
        </p:nvSpPr>
        <p:spPr>
          <a:xfrm>
            <a:off x="12277576" y="8873267"/>
            <a:ext cx="1620272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400" dirty="0"/>
              <a:t>Optimise management of chronic conditions</a:t>
            </a:r>
          </a:p>
        </p:txBody>
      </p:sp>
      <p:sp>
        <p:nvSpPr>
          <p:cNvPr id="203" name="TextBox 44">
            <a:extLst>
              <a:ext uri="{FF2B5EF4-FFF2-40B4-BE49-F238E27FC236}">
                <a16:creationId xmlns:a16="http://schemas.microsoft.com/office/drawing/2014/main" id="{56200A99-8E0B-6A43-B393-096470623183}"/>
              </a:ext>
            </a:extLst>
          </p:cNvPr>
          <p:cNvSpPr txBox="1"/>
          <p:nvPr/>
        </p:nvSpPr>
        <p:spPr>
          <a:xfrm>
            <a:off x="11875243" y="9682698"/>
            <a:ext cx="202260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Refine rural telemedicine</a:t>
            </a:r>
          </a:p>
        </p:txBody>
      </p:sp>
      <p:sp>
        <p:nvSpPr>
          <p:cNvPr id="204" name="TextBox 46">
            <a:extLst>
              <a:ext uri="{FF2B5EF4-FFF2-40B4-BE49-F238E27FC236}">
                <a16:creationId xmlns:a16="http://schemas.microsoft.com/office/drawing/2014/main" id="{B93BE5FC-DF64-284B-A102-68D9761723F1}"/>
              </a:ext>
            </a:extLst>
          </p:cNvPr>
          <p:cNvSpPr txBox="1"/>
          <p:nvPr/>
        </p:nvSpPr>
        <p:spPr>
          <a:xfrm>
            <a:off x="12052194" y="10178024"/>
            <a:ext cx="185127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Personalise prevention</a:t>
            </a:r>
          </a:p>
        </p:txBody>
      </p:sp>
      <p:sp>
        <p:nvSpPr>
          <p:cNvPr id="205" name="TextBox 52">
            <a:extLst>
              <a:ext uri="{FF2B5EF4-FFF2-40B4-BE49-F238E27FC236}">
                <a16:creationId xmlns:a16="http://schemas.microsoft.com/office/drawing/2014/main" id="{652894BF-382A-F14A-9206-4D411BC9B1CB}"/>
              </a:ext>
            </a:extLst>
          </p:cNvPr>
          <p:cNvSpPr txBox="1"/>
          <p:nvPr/>
        </p:nvSpPr>
        <p:spPr>
          <a:xfrm>
            <a:off x="16331520" y="9535790"/>
            <a:ext cx="2891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Improve access to care</a:t>
            </a:r>
          </a:p>
          <a:p>
            <a:r>
              <a:rPr lang="en-GB" dirty="0"/>
              <a:t>Low-cost </a:t>
            </a:r>
            <a:r>
              <a:rPr lang="en-GB" dirty="0" err="1"/>
              <a:t>MedTech</a:t>
            </a:r>
            <a:r>
              <a:rPr lang="en-GB" dirty="0"/>
              <a:t> industry</a:t>
            </a:r>
          </a:p>
        </p:txBody>
      </p:sp>
      <p:sp>
        <p:nvSpPr>
          <p:cNvPr id="206" name="TextBox 54">
            <a:extLst>
              <a:ext uri="{FF2B5EF4-FFF2-40B4-BE49-F238E27FC236}">
                <a16:creationId xmlns:a16="http://schemas.microsoft.com/office/drawing/2014/main" id="{F8AD1F35-A685-8B47-BBD5-65831715A1CD}"/>
              </a:ext>
            </a:extLst>
          </p:cNvPr>
          <p:cNvSpPr txBox="1"/>
          <p:nvPr/>
        </p:nvSpPr>
        <p:spPr>
          <a:xfrm>
            <a:off x="16331520" y="10174135"/>
            <a:ext cx="289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Consumer ISM market</a:t>
            </a:r>
          </a:p>
        </p:txBody>
      </p:sp>
      <p:sp>
        <p:nvSpPr>
          <p:cNvPr id="207" name="Right Arrow 206">
            <a:extLst>
              <a:ext uri="{FF2B5EF4-FFF2-40B4-BE49-F238E27FC236}">
                <a16:creationId xmlns:a16="http://schemas.microsoft.com/office/drawing/2014/main" id="{91A19EEA-1474-0148-BB55-1D8CC3EFDBF8}"/>
              </a:ext>
            </a:extLst>
          </p:cNvPr>
          <p:cNvSpPr/>
          <p:nvPr/>
        </p:nvSpPr>
        <p:spPr>
          <a:xfrm>
            <a:off x="13851171" y="9181138"/>
            <a:ext cx="1362296" cy="26954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400"/>
          </a:p>
        </p:txBody>
      </p:sp>
      <p:sp>
        <p:nvSpPr>
          <p:cNvPr id="208" name="Right Arrow 207">
            <a:extLst>
              <a:ext uri="{FF2B5EF4-FFF2-40B4-BE49-F238E27FC236}">
                <a16:creationId xmlns:a16="http://schemas.microsoft.com/office/drawing/2014/main" id="{8AF4C87F-95D6-3B4B-A89F-0279BD184346}"/>
              </a:ext>
            </a:extLst>
          </p:cNvPr>
          <p:cNvSpPr/>
          <p:nvPr/>
        </p:nvSpPr>
        <p:spPr>
          <a:xfrm>
            <a:off x="13862668" y="9701261"/>
            <a:ext cx="1587411" cy="26954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400"/>
          </a:p>
        </p:txBody>
      </p:sp>
      <p:sp>
        <p:nvSpPr>
          <p:cNvPr id="209" name="Right Arrow 208">
            <a:extLst>
              <a:ext uri="{FF2B5EF4-FFF2-40B4-BE49-F238E27FC236}">
                <a16:creationId xmlns:a16="http://schemas.microsoft.com/office/drawing/2014/main" id="{1875B398-7BB6-B345-917F-6B7B8C96B292}"/>
              </a:ext>
            </a:extLst>
          </p:cNvPr>
          <p:cNvSpPr/>
          <p:nvPr/>
        </p:nvSpPr>
        <p:spPr>
          <a:xfrm>
            <a:off x="13851170" y="10231231"/>
            <a:ext cx="1920504" cy="26954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400"/>
          </a:p>
        </p:txBody>
      </p:sp>
      <p:sp>
        <p:nvSpPr>
          <p:cNvPr id="210" name="Right Brace 209">
            <a:extLst>
              <a:ext uri="{FF2B5EF4-FFF2-40B4-BE49-F238E27FC236}">
                <a16:creationId xmlns:a16="http://schemas.microsoft.com/office/drawing/2014/main" id="{BD4DCC93-37ED-4445-B085-55123CF70413}"/>
              </a:ext>
            </a:extLst>
          </p:cNvPr>
          <p:cNvSpPr/>
          <p:nvPr/>
        </p:nvSpPr>
        <p:spPr>
          <a:xfrm>
            <a:off x="15877976" y="10158439"/>
            <a:ext cx="347241" cy="40850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99" name="TextBox 50">
            <a:extLst>
              <a:ext uri="{FF2B5EF4-FFF2-40B4-BE49-F238E27FC236}">
                <a16:creationId xmlns:a16="http://schemas.microsoft.com/office/drawing/2014/main" id="{9A0D4A1D-28A1-0B4F-BB97-4C69C7E6FA68}"/>
              </a:ext>
            </a:extLst>
          </p:cNvPr>
          <p:cNvSpPr txBox="1"/>
          <p:nvPr/>
        </p:nvSpPr>
        <p:spPr>
          <a:xfrm>
            <a:off x="16331521" y="8702846"/>
            <a:ext cx="3012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Reduce primary care costs, Improve quality of life</a:t>
            </a:r>
          </a:p>
          <a:p>
            <a:r>
              <a:rPr lang="en-GB" dirty="0"/>
              <a:t>Empower participation</a:t>
            </a:r>
          </a:p>
        </p:txBody>
      </p:sp>
      <p:sp>
        <p:nvSpPr>
          <p:cNvPr id="200" name="Right Brace 199">
            <a:extLst>
              <a:ext uri="{FF2B5EF4-FFF2-40B4-BE49-F238E27FC236}">
                <a16:creationId xmlns:a16="http://schemas.microsoft.com/office/drawing/2014/main" id="{BD4DCC93-37ED-4445-B085-55123CF70413}"/>
              </a:ext>
            </a:extLst>
          </p:cNvPr>
          <p:cNvSpPr/>
          <p:nvPr/>
        </p:nvSpPr>
        <p:spPr>
          <a:xfrm>
            <a:off x="15877977" y="9566425"/>
            <a:ext cx="347241" cy="58506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251" name="pole tekstowe 9">
            <a:extLst>
              <a:ext uri="{FF2B5EF4-FFF2-40B4-BE49-F238E27FC236}">
                <a16:creationId xmlns:a16="http://schemas.microsoft.com/office/drawing/2014/main" id="{38FB3698-CEA0-8545-A762-91C4D370EF95}"/>
              </a:ext>
            </a:extLst>
          </p:cNvPr>
          <p:cNvSpPr txBox="1"/>
          <p:nvPr/>
        </p:nvSpPr>
        <p:spPr>
          <a:xfrm>
            <a:off x="8924687" y="4149919"/>
            <a:ext cx="6033583" cy="718804"/>
          </a:xfrm>
          <a:prstGeom prst="rect">
            <a:avLst/>
          </a:prstGeom>
          <a:noFill/>
        </p:spPr>
        <p:txBody>
          <a:bodyPr wrap="square" lIns="281818" tIns="140909" rIns="281818" bIns="140909" rtlCol="0">
            <a:noAutofit/>
          </a:bodyPr>
          <a:lstStyle/>
          <a:p>
            <a:r>
              <a:rPr lang="en-GB" sz="3600" b="1" dirty="0"/>
              <a:t>Impacts</a:t>
            </a:r>
            <a:endParaRPr lang="en-GB" sz="3600" dirty="0"/>
          </a:p>
        </p:txBody>
      </p:sp>
      <p:sp>
        <p:nvSpPr>
          <p:cNvPr id="254" name="TextBox 48">
            <a:extLst>
              <a:ext uri="{FF2B5EF4-FFF2-40B4-BE49-F238E27FC236}">
                <a16:creationId xmlns:a16="http://schemas.microsoft.com/office/drawing/2014/main" id="{DAB1ABEE-24DA-1843-9C22-D1AC8EE6EC70}"/>
              </a:ext>
            </a:extLst>
          </p:cNvPr>
          <p:cNvSpPr txBox="1"/>
          <p:nvPr/>
        </p:nvSpPr>
        <p:spPr>
          <a:xfrm>
            <a:off x="18346256" y="8110334"/>
            <a:ext cx="267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dirty="0" err="1"/>
              <a:t>Optimised</a:t>
            </a:r>
            <a:r>
              <a:rPr lang="pl-PL" dirty="0"/>
              <a:t> regulatory </a:t>
            </a:r>
            <a:r>
              <a:rPr lang="pl-PL" dirty="0" err="1"/>
              <a:t>pathways</a:t>
            </a:r>
            <a:endParaRPr lang="en-GB" dirty="0"/>
          </a:p>
        </p:txBody>
      </p:sp>
      <p:sp>
        <p:nvSpPr>
          <p:cNvPr id="255" name="Right Arrow 254">
            <a:extLst>
              <a:ext uri="{FF2B5EF4-FFF2-40B4-BE49-F238E27FC236}">
                <a16:creationId xmlns:a16="http://schemas.microsoft.com/office/drawing/2014/main" id="{8760948F-1979-194D-B0E7-CC31EDA3BB3E}"/>
              </a:ext>
            </a:extLst>
          </p:cNvPr>
          <p:cNvSpPr/>
          <p:nvPr/>
        </p:nvSpPr>
        <p:spPr>
          <a:xfrm flipV="1">
            <a:off x="17706306" y="8232803"/>
            <a:ext cx="521251" cy="247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4" name="Right Arrow 373">
            <a:extLst>
              <a:ext uri="{FF2B5EF4-FFF2-40B4-BE49-F238E27FC236}">
                <a16:creationId xmlns:a16="http://schemas.microsoft.com/office/drawing/2014/main" id="{085CB96C-5C74-7D40-8010-FD5FDE695DA9}"/>
              </a:ext>
            </a:extLst>
          </p:cNvPr>
          <p:cNvSpPr/>
          <p:nvPr/>
        </p:nvSpPr>
        <p:spPr>
          <a:xfrm>
            <a:off x="602465" y="22435344"/>
            <a:ext cx="3071383" cy="3358633"/>
          </a:xfrm>
          <a:prstGeom prst="rightArrow">
            <a:avLst>
              <a:gd name="adj1" fmla="val 70419"/>
              <a:gd name="adj2" fmla="val 2312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E3C397E9-9A1A-5940-9D78-2C3EF47F2C7A}"/>
              </a:ext>
            </a:extLst>
          </p:cNvPr>
          <p:cNvGrpSpPr/>
          <p:nvPr/>
        </p:nvGrpSpPr>
        <p:grpSpPr>
          <a:xfrm>
            <a:off x="3674763" y="22599200"/>
            <a:ext cx="3650142" cy="3145432"/>
            <a:chOff x="5120662" y="3277037"/>
            <a:chExt cx="3650142" cy="3145432"/>
          </a:xfrm>
        </p:grpSpPr>
        <p:sp>
          <p:nvSpPr>
            <p:cNvPr id="424" name="Elipsa 5">
              <a:extLst>
                <a:ext uri="{FF2B5EF4-FFF2-40B4-BE49-F238E27FC236}">
                  <a16:creationId xmlns:a16="http://schemas.microsoft.com/office/drawing/2014/main" id="{C0A223AB-CAD7-8647-8672-723E2D03E311}"/>
                </a:ext>
              </a:extLst>
            </p:cNvPr>
            <p:cNvSpPr/>
            <p:nvPr/>
          </p:nvSpPr>
          <p:spPr>
            <a:xfrm>
              <a:off x="5120662" y="3277037"/>
              <a:ext cx="3650142" cy="31454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sz="1600">
                <a:solidFill>
                  <a:schemeClr val="accent1"/>
                </a:solidFill>
              </a:endParaRPr>
            </a:p>
          </p:txBody>
        </p:sp>
        <p:sp>
          <p:nvSpPr>
            <p:cNvPr id="425" name="Rounded Rectangle 424">
              <a:extLst>
                <a:ext uri="{FF2B5EF4-FFF2-40B4-BE49-F238E27FC236}">
                  <a16:creationId xmlns:a16="http://schemas.microsoft.com/office/drawing/2014/main" id="{76A8A45D-2540-7C42-871D-F816E1A81A60}"/>
                </a:ext>
              </a:extLst>
            </p:cNvPr>
            <p:cNvSpPr/>
            <p:nvPr/>
          </p:nvSpPr>
          <p:spPr>
            <a:xfrm>
              <a:off x="6411807" y="3663870"/>
              <a:ext cx="1077297" cy="554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/>
                <a:t>Healthcare Informatics</a:t>
              </a:r>
            </a:p>
          </p:txBody>
        </p:sp>
        <p:sp>
          <p:nvSpPr>
            <p:cNvPr id="426" name="Rounded Rectangle 425">
              <a:extLst>
                <a:ext uri="{FF2B5EF4-FFF2-40B4-BE49-F238E27FC236}">
                  <a16:creationId xmlns:a16="http://schemas.microsoft.com/office/drawing/2014/main" id="{D915DE07-8644-7047-B34F-99AEDFA32DCB}"/>
                </a:ext>
              </a:extLst>
            </p:cNvPr>
            <p:cNvSpPr/>
            <p:nvPr/>
          </p:nvSpPr>
          <p:spPr>
            <a:xfrm>
              <a:off x="5334510" y="4250036"/>
              <a:ext cx="1077297" cy="554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/>
                <a:t>Data</a:t>
              </a:r>
            </a:p>
            <a:p>
              <a:pPr algn="ctr"/>
              <a:r>
                <a:rPr lang="en-GB" sz="1400"/>
                <a:t>Science</a:t>
              </a:r>
            </a:p>
          </p:txBody>
        </p:sp>
        <p:sp>
          <p:nvSpPr>
            <p:cNvPr id="427" name="Rounded Rectangle 426">
              <a:extLst>
                <a:ext uri="{FF2B5EF4-FFF2-40B4-BE49-F238E27FC236}">
                  <a16:creationId xmlns:a16="http://schemas.microsoft.com/office/drawing/2014/main" id="{AB5B07E3-E9B2-9E49-8F87-8D44A0A6DBA9}"/>
                </a:ext>
              </a:extLst>
            </p:cNvPr>
            <p:cNvSpPr/>
            <p:nvPr/>
          </p:nvSpPr>
          <p:spPr>
            <a:xfrm>
              <a:off x="5334509" y="4929660"/>
              <a:ext cx="1077297" cy="554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100"/>
                <a:t>Algorithmic decision science</a:t>
              </a:r>
            </a:p>
          </p:txBody>
        </p:sp>
        <p:sp>
          <p:nvSpPr>
            <p:cNvPr id="428" name="Rounded Rectangle 427">
              <a:extLst>
                <a:ext uri="{FF2B5EF4-FFF2-40B4-BE49-F238E27FC236}">
                  <a16:creationId xmlns:a16="http://schemas.microsoft.com/office/drawing/2014/main" id="{E94E462C-4063-944D-8DDB-4A94111AD3B2}"/>
                </a:ext>
              </a:extLst>
            </p:cNvPr>
            <p:cNvSpPr/>
            <p:nvPr/>
          </p:nvSpPr>
          <p:spPr>
            <a:xfrm>
              <a:off x="7469076" y="4929660"/>
              <a:ext cx="1077297" cy="554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 i="1"/>
                <a:t>In silico</a:t>
              </a:r>
              <a:r>
                <a:rPr lang="en-GB" sz="1400"/>
                <a:t> techniques</a:t>
              </a:r>
            </a:p>
          </p:txBody>
        </p:sp>
        <p:sp>
          <p:nvSpPr>
            <p:cNvPr id="429" name="Rounded Rectangle 428">
              <a:extLst>
                <a:ext uri="{FF2B5EF4-FFF2-40B4-BE49-F238E27FC236}">
                  <a16:creationId xmlns:a16="http://schemas.microsoft.com/office/drawing/2014/main" id="{B94210D5-28D0-6140-9BD1-84DD3256535D}"/>
                </a:ext>
              </a:extLst>
            </p:cNvPr>
            <p:cNvSpPr/>
            <p:nvPr/>
          </p:nvSpPr>
          <p:spPr>
            <a:xfrm>
              <a:off x="7469077" y="4255648"/>
              <a:ext cx="1077297" cy="554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100"/>
                <a:t>Modelling and Simulation</a:t>
              </a:r>
            </a:p>
          </p:txBody>
        </p:sp>
        <p:sp>
          <p:nvSpPr>
            <p:cNvPr id="430" name="Rounded Rectangle 429">
              <a:extLst>
                <a:ext uri="{FF2B5EF4-FFF2-40B4-BE49-F238E27FC236}">
                  <a16:creationId xmlns:a16="http://schemas.microsoft.com/office/drawing/2014/main" id="{8DCCDB3E-1ECA-4848-9231-DB07BD32DFE2}"/>
                </a:ext>
              </a:extLst>
            </p:cNvPr>
            <p:cNvSpPr/>
            <p:nvPr/>
          </p:nvSpPr>
          <p:spPr>
            <a:xfrm>
              <a:off x="6411807" y="5548528"/>
              <a:ext cx="1077297" cy="554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100"/>
                <a:t>Computer Science and HPC</a:t>
              </a:r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1FCFA8F4-4951-AF44-8CD3-AFE1A115F178}"/>
                </a:ext>
              </a:extLst>
            </p:cNvPr>
            <p:cNvSpPr/>
            <p:nvPr/>
          </p:nvSpPr>
          <p:spPr>
            <a:xfrm>
              <a:off x="6350017" y="4536606"/>
              <a:ext cx="117231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The</a:t>
              </a:r>
            </a:p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Centre</a:t>
              </a:r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89242CB9-2512-EA40-9DFD-9E559421B951}"/>
              </a:ext>
            </a:extLst>
          </p:cNvPr>
          <p:cNvGrpSpPr/>
          <p:nvPr/>
        </p:nvGrpSpPr>
        <p:grpSpPr>
          <a:xfrm>
            <a:off x="792892" y="22658602"/>
            <a:ext cx="2104042" cy="2895588"/>
            <a:chOff x="2545592" y="3225029"/>
            <a:chExt cx="2104042" cy="2895588"/>
          </a:xfrm>
        </p:grpSpPr>
        <p:sp>
          <p:nvSpPr>
            <p:cNvPr id="421" name="Prostokąt 11">
              <a:extLst>
                <a:ext uri="{FF2B5EF4-FFF2-40B4-BE49-F238E27FC236}">
                  <a16:creationId xmlns:a16="http://schemas.microsoft.com/office/drawing/2014/main" id="{88C8D26C-6168-E34F-A8CA-16DA46DECCFD}"/>
                </a:ext>
              </a:extLst>
            </p:cNvPr>
            <p:cNvSpPr/>
            <p:nvPr/>
          </p:nvSpPr>
          <p:spPr>
            <a:xfrm>
              <a:off x="2553143" y="3263027"/>
              <a:ext cx="2006158" cy="28105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422" name="Picture 421" descr="C:\Users\Nuanda\Documents\logo.png">
              <a:extLst>
                <a:ext uri="{FF2B5EF4-FFF2-40B4-BE49-F238E27FC236}">
                  <a16:creationId xmlns:a16="http://schemas.microsoft.com/office/drawing/2014/main" id="{1D9B9D0F-2375-5146-979A-5B34387E61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4868" y="3225029"/>
              <a:ext cx="1483324" cy="692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3" name="Prostokąt 15">
              <a:extLst>
                <a:ext uri="{FF2B5EF4-FFF2-40B4-BE49-F238E27FC236}">
                  <a16:creationId xmlns:a16="http://schemas.microsoft.com/office/drawing/2014/main" id="{8A0B5B40-DCB0-4243-9BDA-8D73414F3B08}"/>
                </a:ext>
              </a:extLst>
            </p:cNvPr>
            <p:cNvSpPr/>
            <p:nvPr/>
          </p:nvSpPr>
          <p:spPr>
            <a:xfrm>
              <a:off x="2545592" y="3812293"/>
              <a:ext cx="2104042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dirty="0"/>
                <a:t>Recruitment of Life Science and IT research and management staff</a:t>
              </a:r>
            </a:p>
            <a:p>
              <a:pPr algn="ctr"/>
              <a:r>
                <a:rPr lang="en-GB" dirty="0"/>
                <a:t>Track record (2017):</a:t>
              </a:r>
              <a:br>
                <a:rPr lang="pl-PL" dirty="0"/>
              </a:br>
              <a:r>
                <a:rPr lang="en-GB" b="1" dirty="0">
                  <a:solidFill>
                    <a:srgbClr val="FF0000"/>
                  </a:solidFill>
                </a:rPr>
                <a:t>8 international CSOs/lab leaders recruited</a:t>
              </a: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416147D0-DFBB-BF44-8D0F-2BB0C53BE1A8}"/>
              </a:ext>
            </a:extLst>
          </p:cNvPr>
          <p:cNvGrpSpPr/>
          <p:nvPr/>
        </p:nvGrpSpPr>
        <p:grpSpPr>
          <a:xfrm>
            <a:off x="672172" y="19921645"/>
            <a:ext cx="9856745" cy="2211040"/>
            <a:chOff x="726895" y="-414545"/>
            <a:chExt cx="9856745" cy="2211040"/>
          </a:xfrm>
        </p:grpSpPr>
        <p:sp>
          <p:nvSpPr>
            <p:cNvPr id="416" name="Prostokąt 11">
              <a:extLst>
                <a:ext uri="{FF2B5EF4-FFF2-40B4-BE49-F238E27FC236}">
                  <a16:creationId xmlns:a16="http://schemas.microsoft.com/office/drawing/2014/main" id="{2E4BBEE3-897A-D740-AC9B-DB1D22F79B65}"/>
                </a:ext>
              </a:extLst>
            </p:cNvPr>
            <p:cNvSpPr/>
            <p:nvPr/>
          </p:nvSpPr>
          <p:spPr>
            <a:xfrm>
              <a:off x="726895" y="-414545"/>
              <a:ext cx="9856745" cy="22110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2200" b="1" dirty="0">
                  <a:solidFill>
                    <a:schemeClr val="accent2">
                      <a:lumMod val="50000"/>
                    </a:schemeClr>
                  </a:solidFill>
                </a:rPr>
                <a:t>International committees and management : </a:t>
              </a:r>
              <a:r>
                <a:rPr lang="en-GB" sz="2200" dirty="0">
                  <a:solidFill>
                    <a:schemeClr val="accent2">
                      <a:lumMod val="50000"/>
                    </a:schemeClr>
                  </a:solidFill>
                </a:rPr>
                <a:t>excellence in talent acquisition</a:t>
              </a:r>
            </a:p>
          </p:txBody>
        </p:sp>
        <p:sp>
          <p:nvSpPr>
            <p:cNvPr id="417" name="Prostokąt 11">
              <a:extLst>
                <a:ext uri="{FF2B5EF4-FFF2-40B4-BE49-F238E27FC236}">
                  <a16:creationId xmlns:a16="http://schemas.microsoft.com/office/drawing/2014/main" id="{6035B753-64FE-EB49-B99F-A104B3ACE4EF}"/>
                </a:ext>
              </a:extLst>
            </p:cNvPr>
            <p:cNvSpPr/>
            <p:nvPr/>
          </p:nvSpPr>
          <p:spPr>
            <a:xfrm>
              <a:off x="894823" y="1008231"/>
              <a:ext cx="5314198" cy="6546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Search Committee: </a:t>
              </a:r>
              <a:r>
                <a:rPr lang="en-GB" dirty="0">
                  <a:solidFill>
                    <a:schemeClr val="bg2">
                      <a:lumMod val="25000"/>
                    </a:schemeClr>
                  </a:solidFill>
                </a:rPr>
                <a:t>6 members (UK, DE, PL)</a:t>
              </a:r>
            </a:p>
            <a:p>
              <a:pPr algn="ctr"/>
              <a:r>
                <a:rPr lang="en-GB" dirty="0">
                  <a:solidFill>
                    <a:schemeClr val="bg2">
                      <a:lumMod val="25000"/>
                    </a:schemeClr>
                  </a:solidFill>
                </a:rPr>
                <a:t>Access to </a:t>
              </a:r>
              <a:r>
                <a:rPr lang="en-GB" b="1" dirty="0">
                  <a:solidFill>
                    <a:srgbClr val="FF0000"/>
                  </a:solidFill>
                </a:rPr>
                <a:t>quality candidates</a:t>
              </a:r>
            </a:p>
          </p:txBody>
        </p:sp>
        <p:sp>
          <p:nvSpPr>
            <p:cNvPr id="418" name="Prostokąt 11">
              <a:extLst>
                <a:ext uri="{FF2B5EF4-FFF2-40B4-BE49-F238E27FC236}">
                  <a16:creationId xmlns:a16="http://schemas.microsoft.com/office/drawing/2014/main" id="{85D5F763-5A17-074E-9583-E3C09E7BF21D}"/>
                </a:ext>
              </a:extLst>
            </p:cNvPr>
            <p:cNvSpPr/>
            <p:nvPr/>
          </p:nvSpPr>
          <p:spPr>
            <a:xfrm>
              <a:off x="6344250" y="1002507"/>
              <a:ext cx="4056537" cy="66040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b="1" dirty="0">
                  <a:solidFill>
                    <a:schemeClr val="accent1">
                      <a:lumMod val="50000"/>
                    </a:schemeClr>
                  </a:solidFill>
                </a:rPr>
                <a:t>Centre’s Management : </a:t>
              </a:r>
              <a:r>
                <a:rPr lang="en-GB" dirty="0">
                  <a:solidFill>
                    <a:schemeClr val="tx1"/>
                  </a:solidFill>
                </a:rPr>
                <a:t>Led by </a:t>
              </a:r>
              <a:r>
                <a:rPr lang="en-GB" dirty="0">
                  <a:solidFill>
                    <a:schemeClr val="bg2">
                      <a:lumMod val="25000"/>
                    </a:schemeClr>
                  </a:solidFill>
                </a:rPr>
                <a:t>Scientific Affairs Director </a:t>
              </a:r>
              <a:r>
                <a:rPr lang="en-GB" b="1" dirty="0">
                  <a:solidFill>
                    <a:srgbClr val="FF0000"/>
                  </a:solidFill>
                </a:rPr>
                <a:t>Marian </a:t>
              </a:r>
              <a:r>
                <a:rPr lang="en-GB" b="1" dirty="0" err="1">
                  <a:solidFill>
                    <a:srgbClr val="FF0000"/>
                  </a:solidFill>
                </a:rPr>
                <a:t>Bubak</a:t>
              </a:r>
              <a:endParaRPr lang="en-GB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19" name="Prostokąt 11">
              <a:extLst>
                <a:ext uri="{FF2B5EF4-FFF2-40B4-BE49-F238E27FC236}">
                  <a16:creationId xmlns:a16="http://schemas.microsoft.com/office/drawing/2014/main" id="{46749066-06A7-8D45-B5A9-D3C6DE823BE9}"/>
                </a:ext>
              </a:extLst>
            </p:cNvPr>
            <p:cNvSpPr/>
            <p:nvPr/>
          </p:nvSpPr>
          <p:spPr>
            <a:xfrm>
              <a:off x="6344250" y="-10688"/>
              <a:ext cx="4056537" cy="8826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Foundation Council</a:t>
              </a:r>
            </a:p>
            <a:p>
              <a:pPr algn="ctr"/>
              <a:r>
                <a:rPr lang="en-GB" b="1" dirty="0">
                  <a:solidFill>
                    <a:schemeClr val="accent1"/>
                  </a:solidFill>
                </a:rPr>
                <a:t>5 reps of Teaming partners (UK, DE, PL) </a:t>
              </a:r>
            </a:p>
            <a:p>
              <a:pPr algn="ctr"/>
              <a:r>
                <a:rPr lang="en-GB" dirty="0">
                  <a:solidFill>
                    <a:schemeClr val="bg2">
                      <a:lumMod val="25000"/>
                    </a:schemeClr>
                  </a:solidFill>
                </a:rPr>
                <a:t>Concludes employment contracts</a:t>
              </a:r>
            </a:p>
          </p:txBody>
        </p:sp>
        <p:sp>
          <p:nvSpPr>
            <p:cNvPr id="420" name="Prostokąt 11">
              <a:extLst>
                <a:ext uri="{FF2B5EF4-FFF2-40B4-BE49-F238E27FC236}">
                  <a16:creationId xmlns:a16="http://schemas.microsoft.com/office/drawing/2014/main" id="{13250F7E-F4C2-0D4A-977C-F9794A6A980A}"/>
                </a:ext>
              </a:extLst>
            </p:cNvPr>
            <p:cNvSpPr/>
            <p:nvPr/>
          </p:nvSpPr>
          <p:spPr>
            <a:xfrm>
              <a:off x="894823" y="-14116"/>
              <a:ext cx="5314197" cy="8895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Int. Scientific Committee : </a:t>
              </a:r>
              <a:r>
                <a:rPr lang="en-GB" dirty="0">
                  <a:solidFill>
                    <a:schemeClr val="bg2">
                      <a:lumMod val="25000"/>
                    </a:schemeClr>
                  </a:solidFill>
                </a:rPr>
                <a:t>Chaired by </a:t>
              </a:r>
              <a:r>
                <a:rPr lang="en-GB" b="1" dirty="0">
                  <a:solidFill>
                    <a:srgbClr val="FF0000"/>
                  </a:solidFill>
                </a:rPr>
                <a:t>Marco </a:t>
              </a:r>
              <a:r>
                <a:rPr lang="en-GB" b="1" dirty="0" err="1">
                  <a:solidFill>
                    <a:srgbClr val="FF0000"/>
                  </a:solidFill>
                </a:rPr>
                <a:t>Viceconti</a:t>
              </a:r>
              <a:endParaRPr lang="en-GB" b="1" dirty="0">
                <a:solidFill>
                  <a:srgbClr val="FF0000"/>
                </a:solidFill>
              </a:endParaRPr>
            </a:p>
            <a:p>
              <a:pPr algn="ctr"/>
              <a:r>
                <a:rPr lang="en-GB" b="1" dirty="0">
                  <a:solidFill>
                    <a:schemeClr val="accent1"/>
                  </a:solidFill>
                </a:rPr>
                <a:t>13 members (UK, IT, DE, NL, US, PL)</a:t>
              </a:r>
            </a:p>
            <a:p>
              <a:pPr algn="ctr"/>
              <a:r>
                <a:rPr lang="en-GB" dirty="0">
                  <a:solidFill>
                    <a:schemeClr val="bg2">
                      <a:lumMod val="25000"/>
                    </a:schemeClr>
                  </a:solidFill>
                </a:rPr>
                <a:t>Selects top candidates</a:t>
              </a:r>
            </a:p>
          </p:txBody>
        </p:sp>
      </p:grpSp>
      <p:sp>
        <p:nvSpPr>
          <p:cNvPr id="380" name="Rectangle 379">
            <a:extLst>
              <a:ext uri="{FF2B5EF4-FFF2-40B4-BE49-F238E27FC236}">
                <a16:creationId xmlns:a16="http://schemas.microsoft.com/office/drawing/2014/main" id="{5B117347-DBCD-F44D-9FE5-1FE4BD86417A}"/>
              </a:ext>
            </a:extLst>
          </p:cNvPr>
          <p:cNvSpPr/>
          <p:nvPr/>
        </p:nvSpPr>
        <p:spPr>
          <a:xfrm>
            <a:off x="-61395" y="22130538"/>
            <a:ext cx="772730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Top international candidates for the Directorship, and Laboratory Leaders</a:t>
            </a:r>
            <a:endParaRPr lang="en-GB" b="1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CC49DA86-45EF-5344-AE2A-91DC88166F31}"/>
              </a:ext>
            </a:extLst>
          </p:cNvPr>
          <p:cNvSpPr/>
          <p:nvPr/>
        </p:nvSpPr>
        <p:spPr>
          <a:xfrm>
            <a:off x="-179808" y="25715871"/>
            <a:ext cx="931181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Access to local and international Candidates for Middle and Junior Researcher positions</a:t>
            </a:r>
          </a:p>
        </p:txBody>
      </p:sp>
      <p:grpSp>
        <p:nvGrpSpPr>
          <p:cNvPr id="382" name="Grupa 60">
            <a:extLst>
              <a:ext uri="{FF2B5EF4-FFF2-40B4-BE49-F238E27FC236}">
                <a16:creationId xmlns:a16="http://schemas.microsoft.com/office/drawing/2014/main" id="{5F79D2EC-FDE7-3E40-820E-7F6FD1DDFB00}"/>
              </a:ext>
            </a:extLst>
          </p:cNvPr>
          <p:cNvGrpSpPr/>
          <p:nvPr/>
        </p:nvGrpSpPr>
        <p:grpSpPr>
          <a:xfrm>
            <a:off x="7674144" y="23108988"/>
            <a:ext cx="2805257" cy="2086725"/>
            <a:chOff x="9120043" y="3786825"/>
            <a:chExt cx="2805257" cy="2086725"/>
          </a:xfrm>
        </p:grpSpPr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4507E0BF-9336-E141-8D61-1746F3EB3B14}"/>
                </a:ext>
              </a:extLst>
            </p:cNvPr>
            <p:cNvSpPr/>
            <p:nvPr/>
          </p:nvSpPr>
          <p:spPr>
            <a:xfrm>
              <a:off x="9120043" y="3786825"/>
              <a:ext cx="2805257" cy="2086725"/>
            </a:xfrm>
            <a:prstGeom prst="rect">
              <a:avLst/>
            </a:prstGeom>
            <a:solidFill>
              <a:srgbClr val="EEECE1"/>
            </a:solidFill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GB" b="1" dirty="0">
                  <a:latin typeface="Calibri" panose="020F0502020204030204" pitchFamily="34" charset="0"/>
                  <a:cs typeface="Times New Roman" panose="02020603050405020304" pitchFamily="18" charset="0"/>
                </a:rPr>
                <a:t>Key Performance Indicators</a:t>
              </a:r>
            </a:p>
            <a:p>
              <a:pPr>
                <a:lnSpc>
                  <a:spcPct val="120000"/>
                </a:lnSpc>
                <a:tabLst>
                  <a:tab pos="1790700" algn="l"/>
                </a:tabLst>
              </a:pPr>
              <a:r>
                <a:rPr lang="en-GB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Research groups</a:t>
              </a:r>
            </a:p>
            <a:p>
              <a:pPr>
                <a:lnSpc>
                  <a:spcPct val="120000"/>
                </a:lnSpc>
                <a:tabLst>
                  <a:tab pos="1790700" algn="l"/>
                </a:tabLst>
              </a:pP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R&amp;D personnel</a:t>
              </a:r>
            </a:p>
            <a:p>
              <a:pPr>
                <a:lnSpc>
                  <a:spcPct val="120000"/>
                </a:lnSpc>
                <a:tabLst>
                  <a:tab pos="1790700" algn="l"/>
                </a:tabLst>
              </a:pPr>
              <a:r>
                <a:rPr lang="en-GB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New scientists</a:t>
              </a:r>
            </a:p>
            <a:p>
              <a:pPr>
                <a:lnSpc>
                  <a:spcPct val="120000"/>
                </a:lnSpc>
                <a:tabLst>
                  <a:tab pos="1790700" algn="l"/>
                </a:tabLst>
              </a:pP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Foreign scientists</a:t>
              </a:r>
            </a:p>
            <a:p>
              <a:pPr>
                <a:lnSpc>
                  <a:spcPct val="120000"/>
                </a:lnSpc>
                <a:tabLst>
                  <a:tab pos="1790700" algn="l"/>
                </a:tabLst>
              </a:pPr>
              <a:r>
                <a:rPr lang="en-GB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Publications</a:t>
              </a:r>
            </a:p>
          </p:txBody>
        </p:sp>
        <p:sp>
          <p:nvSpPr>
            <p:cNvPr id="385" name="Prostokąt 59">
              <a:extLst>
                <a:ext uri="{FF2B5EF4-FFF2-40B4-BE49-F238E27FC236}">
                  <a16:creationId xmlns:a16="http://schemas.microsoft.com/office/drawing/2014/main" id="{20F0D704-D7C5-9C44-AC6E-86FBF0FD9359}"/>
                </a:ext>
              </a:extLst>
            </p:cNvPr>
            <p:cNvSpPr/>
            <p:nvPr/>
          </p:nvSpPr>
          <p:spPr>
            <a:xfrm>
              <a:off x="11300596" y="4113220"/>
              <a:ext cx="61247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20000"/>
                </a:lnSpc>
                <a:tabLst>
                  <a:tab pos="1790700" algn="l"/>
                </a:tabLst>
              </a:pP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  <a:p>
              <a:pPr algn="r">
                <a:lnSpc>
                  <a:spcPct val="120000"/>
                </a:lnSpc>
                <a:tabLst>
                  <a:tab pos="1790700" algn="l"/>
                </a:tabLst>
              </a:pP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55</a:t>
              </a:r>
            </a:p>
            <a:p>
              <a:pPr algn="r">
                <a:lnSpc>
                  <a:spcPct val="120000"/>
                </a:lnSpc>
                <a:tabLst>
                  <a:tab pos="1790700" algn="l"/>
                </a:tabLst>
              </a:pP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33</a:t>
              </a:r>
            </a:p>
            <a:p>
              <a:pPr algn="r">
                <a:lnSpc>
                  <a:spcPct val="120000"/>
                </a:lnSpc>
                <a:tabLst>
                  <a:tab pos="1790700" algn="l"/>
                </a:tabLst>
              </a:pP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15</a:t>
              </a:r>
            </a:p>
            <a:p>
              <a:pPr algn="r">
                <a:lnSpc>
                  <a:spcPct val="120000"/>
                </a:lnSpc>
                <a:tabLst>
                  <a:tab pos="1790700" algn="l"/>
                </a:tabLst>
              </a:pPr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60</a:t>
              </a:r>
            </a:p>
          </p:txBody>
        </p:sp>
      </p:grpSp>
      <p:sp>
        <p:nvSpPr>
          <p:cNvPr id="378" name="Right Arrow 377">
            <a:extLst>
              <a:ext uri="{FF2B5EF4-FFF2-40B4-BE49-F238E27FC236}">
                <a16:creationId xmlns:a16="http://schemas.microsoft.com/office/drawing/2014/main" id="{589D3B4F-F45C-D54A-B82B-42C6FBB260FC}"/>
              </a:ext>
            </a:extLst>
          </p:cNvPr>
          <p:cNvSpPr/>
          <p:nvPr/>
        </p:nvSpPr>
        <p:spPr>
          <a:xfrm flipV="1">
            <a:off x="7168804" y="23870381"/>
            <a:ext cx="616189" cy="58616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74255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728</Words>
  <Application>Microsoft Macintosh PowerPoint</Application>
  <PresentationFormat>Custom</PresentationFormat>
  <Paragraphs>120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Times New Roman</vt:lpstr>
      <vt:lpstr>Wingdings</vt:lpstr>
      <vt:lpstr>Motyw pakietu Office</vt:lpstr>
      <vt:lpstr>PowerPoint Presentation</vt:lpstr>
    </vt:vector>
  </TitlesOfParts>
  <Company>Home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none</dc:creator>
  <cp:lastModifiedBy>Maciej Malawski</cp:lastModifiedBy>
  <cp:revision>82</cp:revision>
  <cp:lastPrinted>2018-03-05T08:07:39Z</cp:lastPrinted>
  <dcterms:created xsi:type="dcterms:W3CDTF">2016-10-19T17:50:39Z</dcterms:created>
  <dcterms:modified xsi:type="dcterms:W3CDTF">2018-03-05T08:10:21Z</dcterms:modified>
</cp:coreProperties>
</file>