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0" r:id="rId2"/>
    <p:sldId id="353" r:id="rId3"/>
    <p:sldId id="354" r:id="rId4"/>
    <p:sldId id="355" r:id="rId5"/>
    <p:sldId id="352" r:id="rId6"/>
    <p:sldId id="351" r:id="rId7"/>
    <p:sldId id="554" r:id="rId8"/>
    <p:sldId id="555" r:id="rId9"/>
    <p:sldId id="556" r:id="rId10"/>
    <p:sldId id="356" r:id="rId11"/>
    <p:sldId id="35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ela cañete" initials="ac" lastIdx="2" clrIdx="0"/>
  <p:cmAuthor id="1" name="Writer ." initials="W." lastIdx="2" clrIdx="1"/>
  <p:cmAuthor id="2" name="Silvia Hervás" initials="SH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4546A"/>
    <a:srgbClr val="E9EDF6"/>
    <a:srgbClr val="1E449C"/>
    <a:srgbClr val="6EBC21"/>
    <a:srgbClr val="ED5D0F"/>
    <a:srgbClr val="FFFFFF"/>
    <a:srgbClr val="FFEEB9"/>
    <a:srgbClr val="FFDF79"/>
    <a:srgbClr val="F87901"/>
    <a:srgbClr val="1D61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6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20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602-9EF7-4A36-A365-5BFEBC5CDDF2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60B4-079B-4AD9-9039-5E76EA2E12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06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90965-E0AF-4BB8-9DDB-E9C8733C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8263A0-91E3-4221-A308-0ED7399D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1DB32D-E669-45D2-9E6F-C6499B16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E51DD3-57EE-47C5-8512-36FBE97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70EB43-0161-468B-A7BD-0D7C707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731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713B4-C1BB-4053-8EAE-BAD2600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33B4F3-2B92-4FBF-A450-55CD3CFD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AD5FD-3F32-4965-A166-25F1562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1B267-265B-4669-AF13-C82E1F6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FD404-8031-4ABB-BC4E-8CE7DEA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525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C0C1C9-CF96-460A-A0F3-85FCEAB7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75F6F9-042B-4444-9191-9493AC53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C6728-05D9-434D-9206-96821267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3C731-61AA-4156-AFFE-6F12047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E8E13C-4471-41EC-822D-C82E149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16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E5C9-C95B-43C3-8166-3D73C42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CF9AF-FA99-4A1A-9C12-2A9B2334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4F199-F29B-4B99-AFD7-7428488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A13DC-EB79-445B-8BE1-2D61E0EE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10CF91-6EE9-40F6-8CBF-75277E0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87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5BD05-A8E9-41D9-B488-27A4CA8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8EE8C-0E74-4A7A-9E89-16CD3769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A8F98-EF58-4698-A650-1B166B6B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26BAF-40DF-4C3E-A445-AAE36335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A1386-3A35-46B0-9663-29EEBA9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73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3B8E7-0BED-4A57-B70C-AA17680C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D08A1-C58D-4929-85FE-AACE9B8C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7F591-61B0-4010-AC14-34147397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017307-FE71-4155-A41E-99C65415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DD286C-E3F2-417B-A5DA-F80287B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868020-E821-45B5-ABB2-CF200992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54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1964F-C9F4-497B-9853-D1A88A43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3EE14-4963-48A4-BD84-622974E6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6001A-0DAA-4DC8-AC41-83D4D52F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061989-C527-433B-80F8-19527283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329584-30F6-43A3-A9A7-3ED73CF3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C77E80-EF3D-489F-8421-41683A3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487A9C-DB5B-431C-B87C-B7EF9E1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EC611A-C3F9-4F40-9D4A-1E31766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84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5BAEA-784D-406F-830D-6F716213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227FC9-EF9E-4A27-BF75-D4DCC5E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14E1B-F0FC-4323-9397-D643897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82B88E-0FC9-4899-8B31-8D64A00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35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EDF3B9-3AFF-4CA8-A172-AEC7DE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8CCF85-DBD3-4A89-AF74-92CBAD9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4E05F0-8FA5-4A38-B72E-D743FFF3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9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D65CD-148B-4B76-9F64-3786233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02D8-144A-4F94-9686-722255F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C24163-E42A-4E29-BD49-6CA673AA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3010E-B7DB-4377-BA6F-7845319A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A37775-5DF2-4950-B421-36BF5C7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295A38-7716-464E-A979-1AB48507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73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4F1D3-C128-4568-BBB2-82632E9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7127AE-3B05-4779-AA2A-0E5D55E8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CFDE1E-F5EF-4E2A-9696-F5A8B686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7E023-ACCB-4D6D-9F4F-D38844A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E25340-21D8-40D5-84CB-2FCAA66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3DDA-83DE-4796-B24B-83BBCB8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0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31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F941E42-1831-496D-B662-51FE1E2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ED8AD7-7399-45EE-8319-3D38D94C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B20B0-D60A-4453-B6EA-4384854A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1BC7-930C-41FD-9D5A-7A9B71FACDC1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55916-E110-41D3-A9F1-EF461FFE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2404D-7B2E-4DBE-9190-2B0C007C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683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no.scienc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dice.cyfronet.p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U2wSQFVI1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no.scienc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ice.cyfronet.p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-dev.cyfronet.p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347288" y="2192691"/>
            <a:ext cx="11207403" cy="328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" algn="ctr">
              <a:lnSpc>
                <a:spcPct val="100000"/>
              </a:lnSpc>
              <a:spcBef>
                <a:spcPts val="1417"/>
              </a:spcBef>
            </a:pPr>
            <a:r>
              <a:rPr lang="en-US" sz="4400" b="1" spc="-1" dirty="0">
                <a:solidFill>
                  <a:srgbClr val="000000"/>
                </a:solidFill>
                <a:ea typeface="Arial"/>
              </a:rPr>
              <a:t>Towards a Universal Platform for Large Scale Simulations on Prometheus</a:t>
            </a:r>
          </a:p>
          <a:p>
            <a:pPr marL="2160" algn="ctr">
              <a:lnSpc>
                <a:spcPct val="100000"/>
              </a:lnSpc>
              <a:spcBef>
                <a:spcPts val="1417"/>
              </a:spcBef>
            </a:pPr>
            <a:r>
              <a:rPr lang="pl-PL" sz="2400" spc="-1" dirty="0"/>
              <a:t>M. Bubak</a:t>
            </a:r>
            <a:r>
              <a:rPr lang="pl-PL" sz="2400" spc="-1" baseline="30000" dirty="0"/>
              <a:t>1,2</a:t>
            </a:r>
            <a:r>
              <a:rPr lang="pl-PL" sz="2400" spc="-1" dirty="0"/>
              <a:t>, M. Kasztelnik</a:t>
            </a:r>
            <a:r>
              <a:rPr lang="pl-PL" sz="2400" spc="-1" baseline="30000" dirty="0"/>
              <a:t>2</a:t>
            </a:r>
            <a:r>
              <a:rPr lang="pl-PL" sz="2400" spc="-1" dirty="0"/>
              <a:t>,</a:t>
            </a:r>
            <a:r>
              <a:rPr lang="en-US" sz="2400" spc="-1" dirty="0"/>
              <a:t> </a:t>
            </a:r>
            <a:r>
              <a:rPr lang="pl-PL" sz="2400" spc="-1" dirty="0"/>
              <a:t>J. Meizner</a:t>
            </a:r>
            <a:r>
              <a:rPr lang="pl-PL" sz="2400" spc="-1" baseline="30000" dirty="0"/>
              <a:t>2</a:t>
            </a:r>
            <a:r>
              <a:rPr lang="pl-PL" sz="2400" spc="-1" dirty="0"/>
              <a:t>, </a:t>
            </a:r>
            <a:r>
              <a:rPr lang="pl-PL" sz="2400" u="sng" spc="-1" dirty="0"/>
              <a:t>P. Nowakowski</a:t>
            </a:r>
            <a:r>
              <a:rPr lang="pl-PL" sz="2400" u="sng" spc="-1" baseline="30000" dirty="0"/>
              <a:t>1,2</a:t>
            </a:r>
            <a:r>
              <a:rPr lang="pl-PL" sz="2400" spc="-1" dirty="0"/>
              <a:t>, T. Gubała</a:t>
            </a:r>
            <a:r>
              <a:rPr lang="pl-PL" sz="2400" spc="-1" baseline="30000" dirty="0"/>
              <a:t>1,2</a:t>
            </a:r>
            <a:r>
              <a:rPr lang="pl-PL" sz="2400" spc="-1" dirty="0"/>
              <a:t>, </a:t>
            </a:r>
            <a:br>
              <a:rPr lang="pl-PL" sz="2400" spc="-1" dirty="0"/>
            </a:br>
            <a:r>
              <a:rPr lang="pl-PL" sz="2400" spc="-1" dirty="0"/>
              <a:t>and M. Malawski</a:t>
            </a:r>
            <a:r>
              <a:rPr lang="pl-PL" sz="2400" spc="-1" baseline="30000" dirty="0"/>
              <a:t>1,2</a:t>
            </a:r>
            <a:endParaRPr lang="pl-PL" sz="2400" spc="-1" dirty="0"/>
          </a:p>
          <a:p>
            <a:pPr marL="2160" algn="ctr">
              <a:lnSpc>
                <a:spcPct val="100000"/>
              </a:lnSpc>
              <a:spcBef>
                <a:spcPts val="1417"/>
              </a:spcBef>
            </a:pPr>
            <a:r>
              <a:rPr lang="pl-PL" sz="2400" spc="-1" baseline="30000" dirty="0"/>
              <a:t>1</a:t>
            </a:r>
            <a:r>
              <a:rPr lang="pl-PL" sz="2400" b="1" spc="-1" dirty="0"/>
              <a:t>Sano Centre for </a:t>
            </a:r>
            <a:r>
              <a:rPr lang="pl-PL" sz="2400" b="1" spc="-1" dirty="0" err="1"/>
              <a:t>Computational</a:t>
            </a:r>
            <a:r>
              <a:rPr lang="pl-PL" sz="2400" b="1" spc="-1" dirty="0"/>
              <a:t> </a:t>
            </a:r>
            <a:r>
              <a:rPr lang="pl-PL" sz="2400" b="1" spc="-1" dirty="0" err="1"/>
              <a:t>Medicine</a:t>
            </a:r>
            <a:r>
              <a:rPr lang="pl-PL" sz="2400" b="1" spc="-1" dirty="0"/>
              <a:t> </a:t>
            </a:r>
            <a:r>
              <a:rPr lang="pl-PL" sz="2400" spc="-1" dirty="0"/>
              <a:t>- </a:t>
            </a:r>
            <a:r>
              <a:rPr lang="pl-PL" sz="2400" spc="-1" dirty="0">
                <a:hlinkClick r:id="rId3"/>
              </a:rPr>
              <a:t>https://sano.science</a:t>
            </a:r>
            <a:r>
              <a:rPr lang="pl-PL" sz="2400" spc="-1" dirty="0"/>
              <a:t> </a:t>
            </a:r>
            <a:br>
              <a:rPr lang="pl-PL" sz="2400" spc="-1" dirty="0"/>
            </a:br>
            <a:r>
              <a:rPr lang="pl-PL" sz="2400" spc="-1" baseline="30000" dirty="0"/>
              <a:t>2</a:t>
            </a:r>
            <a:r>
              <a:rPr lang="en-US" sz="2400" b="1" spc="-1" dirty="0"/>
              <a:t>ACC </a:t>
            </a:r>
            <a:r>
              <a:rPr lang="en-US" sz="2400" b="1" spc="-1" dirty="0" err="1"/>
              <a:t>Cyfronet</a:t>
            </a:r>
            <a:r>
              <a:rPr lang="en-US" sz="2400" b="1" spc="-1" dirty="0"/>
              <a:t> AGH</a:t>
            </a:r>
            <a:r>
              <a:rPr lang="pl-PL" sz="2400" b="1" spc="-1" dirty="0"/>
              <a:t> </a:t>
            </a:r>
            <a:r>
              <a:rPr lang="pl-PL" sz="2400" spc="-1" dirty="0"/>
              <a:t>- </a:t>
            </a:r>
            <a:r>
              <a:rPr lang="pl-PL" sz="2400" spc="-1" dirty="0">
                <a:hlinkClick r:id="rId4"/>
              </a:rPr>
              <a:t>http://dice.cyfronet.pl/</a:t>
            </a:r>
            <a:r>
              <a:rPr lang="pl-PL" sz="2400" spc="-1" dirty="0"/>
              <a:t> </a:t>
            </a:r>
            <a:endParaRPr lang="en-US" sz="2400" spc="-1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4328" y="5285835"/>
            <a:ext cx="890384" cy="878589"/>
          </a:xfrm>
          <a:prstGeom prst="rect">
            <a:avLst/>
          </a:prstGeom>
        </p:spPr>
      </p:pic>
      <p:pic>
        <p:nvPicPr>
          <p:cNvPr id="11" name="Picture 2" descr="logo_sa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1993" y="6280857"/>
            <a:ext cx="1539050" cy="57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09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- demo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1" name="pole tekstowe 30"/>
          <p:cNvSpPr txBox="1"/>
          <p:nvPr/>
        </p:nvSpPr>
        <p:spPr>
          <a:xfrm>
            <a:off x="682636" y="2808244"/>
            <a:ext cx="10661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&gt;&gt;</a:t>
            </a:r>
            <a:r>
              <a:rPr lang="en-GB" sz="4800" b="1" dirty="0">
                <a:hlinkClick r:id="rId3"/>
              </a:rPr>
              <a:t>DEMO</a:t>
            </a:r>
            <a:r>
              <a:rPr lang="en-GB" sz="4800" b="1" dirty="0"/>
              <a:t>&lt;&lt;</a:t>
            </a:r>
          </a:p>
          <a:p>
            <a:pPr algn="ctr"/>
            <a:r>
              <a:rPr lang="en-GB" sz="1400" b="1" dirty="0">
                <a:hlinkClick r:id="rId3"/>
              </a:rPr>
              <a:t>https://www.youtube.com/watch?v=NU2wSQFVI1g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xmlns="" val="14379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– thank you!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1" name="pole tekstowe 30"/>
          <p:cNvSpPr txBox="1"/>
          <p:nvPr/>
        </p:nvSpPr>
        <p:spPr>
          <a:xfrm>
            <a:off x="0" y="1823621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l-PL" sz="3600" b="1" dirty="0" err="1">
                <a:solidFill>
                  <a:schemeClr val="accent6"/>
                </a:solidFill>
              </a:rPr>
              <a:t>Thanks</a:t>
            </a:r>
            <a:r>
              <a:rPr lang="pl-PL" sz="3600" b="1" dirty="0">
                <a:solidFill>
                  <a:schemeClr val="accent6"/>
                </a:solidFill>
              </a:rPr>
              <a:t> </a:t>
            </a:r>
            <a:r>
              <a:rPr lang="en-US" sz="3600" b="1" dirty="0">
                <a:solidFill>
                  <a:schemeClr val="accent6"/>
                </a:solidFill>
              </a:rPr>
              <a:t>to</a:t>
            </a:r>
            <a:r>
              <a:rPr lang="pl-PL" sz="3600" b="1" dirty="0">
                <a:solidFill>
                  <a:schemeClr val="accent6"/>
                </a:solidFill>
              </a:rPr>
              <a:t> </a:t>
            </a:r>
            <a:r>
              <a:rPr lang="pl-PL" sz="3600" b="1" dirty="0" err="1">
                <a:solidFill>
                  <a:schemeClr val="accent6"/>
                </a:solidFill>
              </a:rPr>
              <a:t>the</a:t>
            </a:r>
            <a:r>
              <a:rPr lang="pl-PL" sz="3600" b="1" dirty="0">
                <a:solidFill>
                  <a:schemeClr val="accent6"/>
                </a:solidFill>
              </a:rPr>
              <a:t> MEE Platform </a:t>
            </a:r>
          </a:p>
          <a:p>
            <a:pPr lvl="1" algn="ctr"/>
            <a:r>
              <a:rPr lang="pl-PL" sz="3600" b="1" dirty="0">
                <a:solidFill>
                  <a:schemeClr val="accent6"/>
                </a:solidFill>
              </a:rPr>
              <a:t>one</a:t>
            </a:r>
            <a:r>
              <a:rPr lang="en-US" sz="3600" b="1" dirty="0">
                <a:solidFill>
                  <a:schemeClr val="accent6"/>
                </a:solidFill>
              </a:rPr>
              <a:t> can now do science much more easily </a:t>
            </a:r>
            <a:endParaRPr lang="pl-PL" sz="3600" b="1" dirty="0">
              <a:solidFill>
                <a:schemeClr val="accent6"/>
              </a:solidFill>
            </a:endParaRPr>
          </a:p>
          <a:p>
            <a:pPr lvl="1" algn="ctr"/>
            <a:r>
              <a:rPr lang="pl-PL" sz="3600" b="1" dirty="0">
                <a:solidFill>
                  <a:schemeClr val="accent6"/>
                </a:solidFill>
              </a:rPr>
              <a:t>on </a:t>
            </a:r>
            <a:r>
              <a:rPr lang="en-US" sz="3600" b="1" dirty="0">
                <a:solidFill>
                  <a:schemeClr val="accent6"/>
                </a:solidFill>
              </a:rPr>
              <a:t>the PL-Grid infrastructure and Prometheus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12" name="Prostokąt 11"/>
          <p:cNvSpPr/>
          <p:nvPr/>
        </p:nvSpPr>
        <p:spPr>
          <a:xfrm>
            <a:off x="2888512" y="44665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60" algn="ctr">
              <a:lnSpc>
                <a:spcPct val="100000"/>
              </a:lnSpc>
              <a:spcBef>
                <a:spcPts val="1417"/>
              </a:spcBef>
            </a:pPr>
            <a:r>
              <a:rPr lang="pl-PL" sz="3600" spc="-1" dirty="0">
                <a:hlinkClick r:id="rId3"/>
              </a:rPr>
              <a:t>https://sano.science</a:t>
            </a:r>
            <a:r>
              <a:rPr lang="pl-PL" sz="3600" spc="-1" dirty="0"/>
              <a:t> </a:t>
            </a:r>
            <a:br>
              <a:rPr lang="pl-PL" sz="3600" spc="-1" dirty="0"/>
            </a:br>
            <a:r>
              <a:rPr lang="pl-PL" sz="3600" spc="-1" dirty="0">
                <a:hlinkClick r:id="rId4"/>
              </a:rPr>
              <a:t>http://dice.cyfronet.pl</a:t>
            </a:r>
            <a:r>
              <a:rPr lang="pl-PL" sz="3600" spc="-1" dirty="0"/>
              <a:t>  </a:t>
            </a:r>
            <a:endParaRPr lang="en-US" sz="3600" spc="-1" dirty="0"/>
          </a:p>
        </p:txBody>
      </p:sp>
    </p:spTree>
    <p:extLst>
      <p:ext uri="{BB962C8B-B14F-4D97-AF65-F5344CB8AC3E}">
        <p14:creationId xmlns:p14="http://schemas.microsoft.com/office/powerpoint/2010/main" xmlns="" val="244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- motivation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711448" y="1295157"/>
            <a:ext cx="11057774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Repeatability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–  same team, same experimental setup;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spc="-1" dirty="0">
                <a:solidFill>
                  <a:srgbClr val="000000"/>
                </a:solidFill>
                <a:ea typeface="Arial"/>
              </a:rPr>
              <a:t>a researcher can </a:t>
            </a: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reliably repeat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own computation</a:t>
            </a:r>
            <a:endParaRPr lang="en-US" sz="2400" spc="-1" dirty="0"/>
          </a:p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Replicability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– different team, same experimental setup;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spc="-1" dirty="0">
                <a:solidFill>
                  <a:srgbClr val="000000"/>
                </a:solidFill>
                <a:ea typeface="Arial"/>
              </a:rPr>
              <a:t>an </a:t>
            </a:r>
            <a:r>
              <a:rPr lang="en-US" sz="2400" b="1" spc="-1" dirty="0">
                <a:solidFill>
                  <a:srgbClr val="000000"/>
                </a:solidFill>
                <a:ea typeface="Arial"/>
              </a:rPr>
              <a:t>independent group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can obtain the </a:t>
            </a:r>
            <a:r>
              <a:rPr lang="en-US" sz="2400" b="1" spc="-1" dirty="0">
                <a:solidFill>
                  <a:srgbClr val="000000"/>
                </a:solidFill>
                <a:ea typeface="Arial"/>
              </a:rPr>
              <a:t>same result using the author’s own artifacts</a:t>
            </a:r>
            <a:endParaRPr lang="en-US" sz="2400" spc="-1" dirty="0"/>
          </a:p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Reproducibility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– different team, different experimental setup;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spc="-1" dirty="0">
                <a:solidFill>
                  <a:srgbClr val="000000"/>
                </a:solidFill>
                <a:ea typeface="Arial"/>
              </a:rPr>
              <a:t>an </a:t>
            </a:r>
            <a:r>
              <a:rPr lang="en-US" sz="2400" b="1" spc="-1" dirty="0">
                <a:solidFill>
                  <a:srgbClr val="000000"/>
                </a:solidFill>
                <a:ea typeface="Arial"/>
              </a:rPr>
              <a:t>independent group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can obtain the </a:t>
            </a:r>
            <a:r>
              <a:rPr lang="en-US" sz="2400" b="1" spc="-1" dirty="0">
                <a:solidFill>
                  <a:srgbClr val="000000"/>
                </a:solidFill>
                <a:ea typeface="Arial"/>
              </a:rPr>
              <a:t>same result using artifacts which they develop completely independently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. 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xmlns="" val="8251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- goal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1594197" y="860979"/>
            <a:ext cx="8496251" cy="125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" lvl="0" algn="ctr">
              <a:spcBef>
                <a:spcPts val="1417"/>
              </a:spcBef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Organize 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2160" algn="ctr">
              <a:lnSpc>
                <a:spcPct val="100000"/>
              </a:lnSpc>
              <a:spcBef>
                <a:spcPts val="1417"/>
              </a:spcBef>
            </a:pPr>
            <a:endParaRPr lang="en-US" sz="3200" spc="-1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613018" y="1715252"/>
            <a:ext cx="109659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Our goal is to deliver a set of tools (integrated with Prometheus and the </a:t>
            </a:r>
            <a:r>
              <a:rPr lang="en-GB" sz="1600" dirty="0" err="1"/>
              <a:t>PLGrid</a:t>
            </a:r>
            <a:r>
              <a:rPr lang="en-GB" sz="1600" dirty="0"/>
              <a:t> Infrastructure) and best practices to execute case-centric calculations in a structured and well organized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asks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Model 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Structured, case-centric storage for input and output data (both file based and tabular data)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Organized, repeatable set of calculations which recognize particular model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Proposed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/>
              <a:t>Pipelining system </a:t>
            </a:r>
            <a:r>
              <a:rPr lang="en-GB" sz="1600" dirty="0"/>
              <a:t>– each pipeline is a well-defined set of </a:t>
            </a:r>
            <a:r>
              <a:rPr lang="en-GB" sz="1600" i="1" dirty="0"/>
              <a:t>computations</a:t>
            </a:r>
            <a:r>
              <a:rPr lang="en-GB" sz="1600" dirty="0"/>
              <a:t> (running sequentially or in parallel)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Pipeline definitions are generic, but each execution occurs in the context of specific input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Each computation (called a </a:t>
            </a:r>
            <a:r>
              <a:rPr lang="en-GB" sz="1600" i="1" dirty="0"/>
              <a:t>pipeline step</a:t>
            </a:r>
            <a:r>
              <a:rPr lang="en-GB" sz="1600" dirty="0"/>
              <a:t>) inside a pipeline involves execution on HPC resources, of a specific model, in a specific version (selected from the GitLab repository</a:t>
            </a:r>
            <a:r>
              <a:rPr lang="pl-PL" sz="1600" dirty="0"/>
              <a:t>)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Pipelines can also be </a:t>
            </a:r>
            <a:r>
              <a:rPr lang="pl-PL" sz="1600" dirty="0" err="1"/>
              <a:t>executed</a:t>
            </a:r>
            <a:r>
              <a:rPr lang="en-US" sz="1600" dirty="0"/>
              <a:t> </a:t>
            </a:r>
            <a:r>
              <a:rPr lang="en-GB" sz="1600" dirty="0"/>
              <a:t>automatically, as long as input data constraints are satisfied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MEE provides a user interface and a REST API for running and monitoring pipelines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– what it looks like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32" name="Grupa 31"/>
          <p:cNvGrpSpPr/>
          <p:nvPr/>
        </p:nvGrpSpPr>
        <p:grpSpPr>
          <a:xfrm>
            <a:off x="1021489" y="1779779"/>
            <a:ext cx="10149022" cy="4106846"/>
            <a:chOff x="787565" y="1797182"/>
            <a:chExt cx="11153748" cy="4206052"/>
          </a:xfrm>
        </p:grpSpPr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66267" y="2515458"/>
              <a:ext cx="5486400" cy="34290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565" y="2851993"/>
              <a:ext cx="2708736" cy="2030108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72267" y="1845093"/>
              <a:ext cx="2369046" cy="2063363"/>
            </a:xfrm>
            <a:prstGeom prst="rect">
              <a:avLst/>
            </a:prstGeom>
          </p:spPr>
        </p:pic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627174" y="4103572"/>
              <a:ext cx="2259231" cy="1833071"/>
            </a:xfrm>
            <a:prstGeom prst="rect">
              <a:avLst/>
            </a:prstGeom>
          </p:spPr>
        </p:pic>
        <p:sp>
          <p:nvSpPr>
            <p:cNvPr id="17" name="Ramka 16"/>
            <p:cNvSpPr/>
            <p:nvPr/>
          </p:nvSpPr>
          <p:spPr>
            <a:xfrm>
              <a:off x="787566" y="2812236"/>
              <a:ext cx="2708736" cy="2069865"/>
            </a:xfrm>
            <a:prstGeom prst="frame">
              <a:avLst>
                <a:gd name="adj1" fmla="val 2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Ramka 17"/>
            <p:cNvSpPr/>
            <p:nvPr/>
          </p:nvSpPr>
          <p:spPr>
            <a:xfrm>
              <a:off x="5543771" y="4086470"/>
              <a:ext cx="1354368" cy="445774"/>
            </a:xfrm>
            <a:prstGeom prst="frame">
              <a:avLst>
                <a:gd name="adj1" fmla="val 56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Strzałka w prawo 18"/>
            <p:cNvSpPr/>
            <p:nvPr/>
          </p:nvSpPr>
          <p:spPr>
            <a:xfrm rot="12067794">
              <a:off x="3461889" y="3786270"/>
              <a:ext cx="2103812" cy="1199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amka 19"/>
            <p:cNvSpPr/>
            <p:nvPr/>
          </p:nvSpPr>
          <p:spPr>
            <a:xfrm>
              <a:off x="7429555" y="4103571"/>
              <a:ext cx="601262" cy="222887"/>
            </a:xfrm>
            <a:prstGeom prst="frame">
              <a:avLst>
                <a:gd name="adj1" fmla="val 110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" name="Ramka 20"/>
            <p:cNvSpPr/>
            <p:nvPr/>
          </p:nvSpPr>
          <p:spPr>
            <a:xfrm>
              <a:off x="9572267" y="1797182"/>
              <a:ext cx="2369046" cy="2069865"/>
            </a:xfrm>
            <a:prstGeom prst="frame">
              <a:avLst>
                <a:gd name="adj1" fmla="val 2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Ramka 21"/>
            <p:cNvSpPr/>
            <p:nvPr/>
          </p:nvSpPr>
          <p:spPr>
            <a:xfrm>
              <a:off x="9572266" y="4064130"/>
              <a:ext cx="2314139" cy="1872514"/>
            </a:xfrm>
            <a:prstGeom prst="frame">
              <a:avLst>
                <a:gd name="adj1" fmla="val 2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Ramka 22"/>
            <p:cNvSpPr/>
            <p:nvPr/>
          </p:nvSpPr>
          <p:spPr>
            <a:xfrm>
              <a:off x="4513794" y="4532243"/>
              <a:ext cx="4677913" cy="1470991"/>
            </a:xfrm>
            <a:prstGeom prst="frame">
              <a:avLst>
                <a:gd name="adj1" fmla="val 18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Strzałka w prawo 23"/>
            <p:cNvSpPr/>
            <p:nvPr/>
          </p:nvSpPr>
          <p:spPr>
            <a:xfrm rot="19071648">
              <a:off x="7800158" y="3477264"/>
              <a:ext cx="1880956" cy="119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trzałka w prawo 24"/>
            <p:cNvSpPr/>
            <p:nvPr/>
          </p:nvSpPr>
          <p:spPr>
            <a:xfrm rot="1700785">
              <a:off x="9186434" y="5226087"/>
              <a:ext cx="368173" cy="557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6057383" y="4744518"/>
              <a:ext cx="14436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Browse inputs </a:t>
              </a:r>
            </a:p>
            <a:p>
              <a:pPr algn="ctr"/>
              <a:r>
                <a:rPr lang="en-GB" sz="16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and outputs</a:t>
              </a:r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1063849" y="4972750"/>
              <a:ext cx="1949957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Select model version</a:t>
              </a:r>
            </a:p>
          </p:txBody>
        </p:sp>
        <p:sp>
          <p:nvSpPr>
            <p:cNvPr id="28" name="Prostokąt 27"/>
            <p:cNvSpPr/>
            <p:nvPr/>
          </p:nvSpPr>
          <p:spPr>
            <a:xfrm>
              <a:off x="7523603" y="3725576"/>
              <a:ext cx="52129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Run</a:t>
              </a:r>
            </a:p>
          </p:txBody>
        </p:sp>
        <p:sp>
          <p:nvSpPr>
            <p:cNvPr id="29" name="Ramka 28"/>
            <p:cNvSpPr/>
            <p:nvPr/>
          </p:nvSpPr>
          <p:spPr>
            <a:xfrm>
              <a:off x="4415692" y="2962031"/>
              <a:ext cx="3806093" cy="562707"/>
            </a:xfrm>
            <a:prstGeom prst="frame">
              <a:avLst>
                <a:gd name="adj1" fmla="val 110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Prostokąt 29"/>
            <p:cNvSpPr/>
            <p:nvPr/>
          </p:nvSpPr>
          <p:spPr>
            <a:xfrm>
              <a:off x="5085164" y="2560768"/>
              <a:ext cx="296382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Patient and relevant clinical data</a:t>
              </a:r>
            </a:p>
          </p:txBody>
        </p:sp>
      </p:grpSp>
      <p:sp>
        <p:nvSpPr>
          <p:cNvPr id="31" name="pole tekstowe 30">
            <a:extLst>
              <a:ext uri="{FF2B5EF4-FFF2-40B4-BE49-F238E27FC236}">
                <a16:creationId xmlns:a16="http://schemas.microsoft.com/office/drawing/2014/main" xmlns="" id="{75E5B697-32FC-4483-A279-3BF7864FCBFC}"/>
              </a:ext>
            </a:extLst>
          </p:cNvPr>
          <p:cNvSpPr txBox="1"/>
          <p:nvPr/>
        </p:nvSpPr>
        <p:spPr>
          <a:xfrm>
            <a:off x="647700" y="750476"/>
            <a:ext cx="10661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PRIMAGE project (and earlier </a:t>
            </a:r>
            <a:r>
              <a:rPr lang="pl-PL" dirty="0" err="1"/>
              <a:t>in</a:t>
            </a:r>
            <a:r>
              <a:rPr lang="en-US" dirty="0"/>
              <a:t> the </a:t>
            </a:r>
            <a:r>
              <a:rPr lang="en-US" dirty="0" err="1"/>
              <a:t>EurValve</a:t>
            </a:r>
            <a:r>
              <a:rPr lang="en-US" dirty="0"/>
              <a:t> project) focus is on executing complex simulations for specific patients, each of which is represented by a set of data. Running a simulation involves selecting a specific model pipeline (including its version) and providing input data.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0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– classes of users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646546" y="820511"/>
            <a:ext cx="52409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End Users </a:t>
            </a:r>
            <a:r>
              <a:rPr lang="en-US" sz="2000" dirty="0"/>
              <a:t>– want to run already prepared pipelines to obtain results significant from the scientific point of view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Model Providers </a:t>
            </a:r>
            <a:r>
              <a:rPr lang="en-US" sz="2000" dirty="0"/>
              <a:t>– providing domain knowledge and preparing application modules and scripts that may be run on the infrastructures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Administrators and Operators </a:t>
            </a:r>
            <a:r>
              <a:rPr lang="en-US" sz="2000" dirty="0"/>
              <a:t>– may perform management tasks such as granting/revoking access to the platform or tweaking pipeline templates</a:t>
            </a:r>
          </a:p>
        </p:txBody>
      </p:sp>
      <p:pic>
        <p:nvPicPr>
          <p:cNvPr id="34" name="Obraz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8696" y="752824"/>
            <a:ext cx="5687317" cy="2395137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8420" y="3624637"/>
            <a:ext cx="4636227" cy="2544510"/>
          </a:xfrm>
          <a:prstGeom prst="rect">
            <a:avLst/>
          </a:prstGeom>
        </p:spPr>
      </p:pic>
      <p:pic>
        <p:nvPicPr>
          <p:cNvPr id="31" name="Obraz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9544" y="2132907"/>
            <a:ext cx="3511292" cy="2631597"/>
          </a:xfrm>
          <a:prstGeom prst="rect">
            <a:avLst/>
          </a:prstGeom>
        </p:spPr>
      </p:pic>
      <p:sp>
        <p:nvSpPr>
          <p:cNvPr id="3" name="Strzałka w prawo 2"/>
          <p:cNvSpPr/>
          <p:nvPr/>
        </p:nvSpPr>
        <p:spPr>
          <a:xfrm>
            <a:off x="5727032" y="1251284"/>
            <a:ext cx="600495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34"/>
          <p:cNvSpPr/>
          <p:nvPr/>
        </p:nvSpPr>
        <p:spPr>
          <a:xfrm>
            <a:off x="5879432" y="2867225"/>
            <a:ext cx="2440784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załka w prawo 35"/>
          <p:cNvSpPr/>
          <p:nvPr/>
        </p:nvSpPr>
        <p:spPr>
          <a:xfrm>
            <a:off x="5727032" y="4220364"/>
            <a:ext cx="1200990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2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- HPC Computational grant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1" name="pole tekstowe 30"/>
          <p:cNvSpPr txBox="1"/>
          <p:nvPr/>
        </p:nvSpPr>
        <p:spPr>
          <a:xfrm>
            <a:off x="647700" y="750476"/>
            <a:ext cx="10661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perform </a:t>
            </a:r>
            <a:r>
              <a:rPr lang="pl-PL" dirty="0"/>
              <a:t>a </a:t>
            </a:r>
            <a:r>
              <a:rPr lang="pl-PL" dirty="0" err="1"/>
              <a:t>simulation</a:t>
            </a:r>
            <a:r>
              <a:rPr lang="en-US" dirty="0"/>
              <a:t> on Prometheus (</a:t>
            </a:r>
            <a:r>
              <a:rPr lang="en-US" dirty="0" err="1"/>
              <a:t>PLGrid</a:t>
            </a:r>
            <a:r>
              <a:rPr lang="en-US" dirty="0"/>
              <a:t>) the following elements are needed: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 grant </a:t>
            </a:r>
            <a:r>
              <a:rPr lang="pl-PL" dirty="0" err="1"/>
              <a:t>i.e</a:t>
            </a:r>
            <a:r>
              <a:rPr lang="pl-PL" dirty="0"/>
              <a:t>. </a:t>
            </a:r>
            <a:r>
              <a:rPr lang="en-US" dirty="0"/>
              <a:t>each project in which MEE is applied has its own dedicated pool of computational grants which may be managed independently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PLGrid</a:t>
            </a:r>
            <a:r>
              <a:rPr lang="en-US" dirty="0"/>
              <a:t>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v</a:t>
            </a:r>
            <a:r>
              <a:rPr lang="en-US" dirty="0" err="1"/>
              <a:t>alid</a:t>
            </a:r>
            <a:r>
              <a:rPr lang="en-US" dirty="0"/>
              <a:t> affiliation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6414" y="2930593"/>
            <a:ext cx="3966696" cy="1976266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7358" y="2682363"/>
            <a:ext cx="4260442" cy="218242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8491" y="2649043"/>
            <a:ext cx="3634690" cy="28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9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812358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– distributed computing in PROCESS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3" name="Symbol zastępczy zawartości 6">
            <a:extLst>
              <a:ext uri="{FF2B5EF4-FFF2-40B4-BE49-F238E27FC236}">
                <a16:creationId xmlns:a16="http://schemas.microsoft.com/office/drawing/2014/main" xmlns="" id="{7C097421-88BC-46A5-89DF-8E5E7088317C}"/>
              </a:ext>
            </a:extLst>
          </p:cNvPr>
          <p:cNvSpPr txBox="1">
            <a:spLocks/>
          </p:cNvSpPr>
          <p:nvPr/>
        </p:nvSpPr>
        <p:spPr>
          <a:xfrm>
            <a:off x="7223760" y="1479193"/>
            <a:ext cx="3921676" cy="42023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1650" dirty="0">
                <a:latin typeface="+mj-lt"/>
              </a:rPr>
              <a:t>Development environment available at </a:t>
            </a:r>
            <a:r>
              <a:rPr lang="en-US" sz="1650" dirty="0">
                <a:latin typeface="+mj-lt"/>
                <a:hlinkClick r:id="rId3"/>
              </a:rPr>
              <a:t>https://process-dev.cyfronet.pl</a:t>
            </a:r>
            <a:endParaRPr lang="en-US" sz="1650" dirty="0">
              <a:latin typeface="+mj-lt"/>
            </a:endParaRPr>
          </a:p>
          <a:p>
            <a:pPr marL="285750" lvl="1"/>
            <a:r>
              <a:rPr lang="en-US" sz="1650" dirty="0">
                <a:latin typeface="+mj-lt"/>
              </a:rPr>
              <a:t>Integrated security provided by </a:t>
            </a:r>
            <a:r>
              <a:rPr lang="en-US" sz="1650" dirty="0" err="1">
                <a:latin typeface="+mj-lt"/>
              </a:rPr>
              <a:t>PLGrid</a:t>
            </a:r>
            <a:r>
              <a:rPr lang="en-US" sz="1650" dirty="0">
                <a:latin typeface="+mj-lt"/>
              </a:rPr>
              <a:t>, with the ability to store multiple certificates facilitating submission of jobs to several different clusters (including the Prometheus cluster)</a:t>
            </a:r>
          </a:p>
          <a:p>
            <a:pPr marL="285750" lvl="1"/>
            <a:r>
              <a:rPr lang="en-US" sz="1650" dirty="0">
                <a:latin typeface="+mj-lt"/>
              </a:rPr>
              <a:t>Support for container-based pipeline steps using Singularity, as well as for custom pipeline steps which are accessed through proprietary APIs</a:t>
            </a:r>
          </a:p>
          <a:p>
            <a:pPr marL="285750" lvl="1"/>
            <a:r>
              <a:rPr lang="en-US" sz="1650" dirty="0">
                <a:latin typeface="+mj-lt"/>
              </a:rPr>
              <a:t>Extended management options for date input, output and staging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35A91D1E-F7A1-4604-9B52-4FE3F71929C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448" y="1836529"/>
            <a:ext cx="6269957" cy="3487704"/>
          </a:xfrm>
          <a:prstGeom prst="rect">
            <a:avLst/>
          </a:prstGeom>
        </p:spPr>
      </p:pic>
      <p:sp>
        <p:nvSpPr>
          <p:cNvPr id="15" name="pole tekstowe 30">
            <a:extLst>
              <a:ext uri="{FF2B5EF4-FFF2-40B4-BE49-F238E27FC236}">
                <a16:creationId xmlns:a16="http://schemas.microsoft.com/office/drawing/2014/main" xmlns="" id="{353ADB98-64C2-44F2-A689-DE7F30D9F1BB}"/>
              </a:ext>
            </a:extLst>
          </p:cNvPr>
          <p:cNvSpPr txBox="1"/>
          <p:nvPr/>
        </p:nvSpPr>
        <p:spPr>
          <a:xfrm>
            <a:off x="647700" y="750476"/>
            <a:ext cx="1066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 is also being extended in the context of the PROCESS project to enable distributed computing in a pre-</a:t>
            </a:r>
            <a:r>
              <a:rPr lang="en-US" dirty="0" err="1"/>
              <a:t>exascale</a:t>
            </a:r>
            <a:r>
              <a:rPr lang="en-US" dirty="0"/>
              <a:t> environment composed of multiple computing sites with varying access mechanisms</a:t>
            </a:r>
          </a:p>
        </p:txBody>
      </p:sp>
    </p:spTree>
    <p:extLst>
      <p:ext uri="{BB962C8B-B14F-4D97-AF65-F5344CB8AC3E}">
        <p14:creationId xmlns:p14="http://schemas.microsoft.com/office/powerpoint/2010/main" xmlns="" val="883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113840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– </a:t>
            </a:r>
            <a:r>
              <a:rPr lang="en-GB" sz="2800" dirty="0" err="1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exascale</a:t>
            </a: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learning on medical images 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0" name="Symbol zastępczy zawartości 6">
            <a:extLst>
              <a:ext uri="{FF2B5EF4-FFF2-40B4-BE49-F238E27FC236}">
                <a16:creationId xmlns:a16="http://schemas.microsoft.com/office/drawing/2014/main" xmlns="" id="{D49C6803-10CA-466F-8C2B-E69552D19888}"/>
              </a:ext>
            </a:extLst>
          </p:cNvPr>
          <p:cNvSpPr txBox="1">
            <a:spLocks/>
          </p:cNvSpPr>
          <p:nvPr/>
        </p:nvSpPr>
        <p:spPr bwMode="auto">
          <a:xfrm>
            <a:off x="374430" y="764895"/>
            <a:ext cx="10927080" cy="159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The representative PROCESS use case involves training ANNs for decision support systems using high-quality medical datasets. This involves </a:t>
            </a:r>
            <a:r>
              <a:rPr lang="en-US" sz="1650" b="1" dirty="0">
                <a:latin typeface="+mj-lt"/>
              </a:rPr>
              <a:t>massive input datasets</a:t>
            </a:r>
            <a:r>
              <a:rPr lang="en-US" sz="1650" dirty="0">
                <a:latin typeface="+mj-lt"/>
              </a:rPr>
              <a:t> and </a:t>
            </a:r>
            <a:r>
              <a:rPr lang="en-US" sz="1650" b="1" dirty="0">
                <a:latin typeface="+mj-lt"/>
              </a:rPr>
              <a:t>complex GPU-based processing</a:t>
            </a:r>
            <a:r>
              <a:rPr lang="en-US" sz="1650" dirty="0">
                <a:latin typeface="+mj-lt"/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A simple yet effective pipeline is enacted by the PROCESS infrastructure on each participating compute site, enabling deployment of containers, automatic marshalling of input data and stage-out of results. PROCESS takes care of supervising computations in an HPC environment.</a:t>
            </a: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6FC5F53-A833-43A5-B565-D34E87BE2A1C}"/>
              </a:ext>
            </a:extLst>
          </p:cNvPr>
          <p:cNvGrpSpPr/>
          <p:nvPr/>
        </p:nvGrpSpPr>
        <p:grpSpPr>
          <a:xfrm>
            <a:off x="2489473" y="2357773"/>
            <a:ext cx="6696993" cy="3735332"/>
            <a:chOff x="907564" y="2287024"/>
            <a:chExt cx="6696993" cy="3735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58E1724-027B-4977-BB69-FFCCE2825C81}"/>
                </a:ext>
              </a:extLst>
            </p:cNvPr>
            <p:cNvSpPr/>
            <p:nvPr/>
          </p:nvSpPr>
          <p:spPr>
            <a:xfrm>
              <a:off x="1186113" y="3701416"/>
              <a:ext cx="2088232" cy="2880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stage-in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2DA281-95D4-41BE-85E7-EFA8482F1F88}"/>
                </a:ext>
              </a:extLst>
            </p:cNvPr>
            <p:cNvSpPr/>
            <p:nvPr/>
          </p:nvSpPr>
          <p:spPr>
            <a:xfrm>
              <a:off x="5367997" y="3701416"/>
              <a:ext cx="2088232" cy="2880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stage-out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96D706C-3B53-4F3C-8607-5438ECA79A80}"/>
                </a:ext>
              </a:extLst>
            </p:cNvPr>
            <p:cNvSpPr/>
            <p:nvPr/>
          </p:nvSpPr>
          <p:spPr>
            <a:xfrm>
              <a:off x="3279765" y="3701416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B0A5EE4-06DC-4CBB-B5F2-9A6239AE8D7C}"/>
                </a:ext>
              </a:extLst>
            </p:cNvPr>
            <p:cNvSpPr/>
            <p:nvPr/>
          </p:nvSpPr>
          <p:spPr>
            <a:xfrm>
              <a:off x="3284267" y="4322404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xmlns="" id="{071FC431-0E6A-436B-A0C6-E93A1935744E}"/>
                </a:ext>
              </a:extLst>
            </p:cNvPr>
            <p:cNvSpPr/>
            <p:nvPr/>
          </p:nvSpPr>
          <p:spPr>
            <a:xfrm>
              <a:off x="1978201" y="3039802"/>
              <a:ext cx="432048" cy="504056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ymbol zastępczy zawartości 6">
              <a:extLst>
                <a:ext uri="{FF2B5EF4-FFF2-40B4-BE49-F238E27FC236}">
                  <a16:creationId xmlns:a16="http://schemas.microsoft.com/office/drawing/2014/main" xmlns="" id="{8AB7D121-544A-4EB0-A462-758C051EA5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7564" y="2287024"/>
              <a:ext cx="2573322" cy="106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200" dirty="0">
                  <a:latin typeface="+mj-lt"/>
                </a:rPr>
                <a:t>Requested dataset is uploaded to HPC environments where computations are to take place</a:t>
              </a: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xmlns="" id="{E8BAE218-5F48-44E6-B861-7B077C597F59}"/>
                </a:ext>
              </a:extLst>
            </p:cNvPr>
            <p:cNvSpPr/>
            <p:nvPr/>
          </p:nvSpPr>
          <p:spPr>
            <a:xfrm>
              <a:off x="6236322" y="4178388"/>
              <a:ext cx="432048" cy="504056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ymbol zastępczy zawartości 6">
              <a:extLst>
                <a:ext uri="{FF2B5EF4-FFF2-40B4-BE49-F238E27FC236}">
                  <a16:creationId xmlns:a16="http://schemas.microsoft.com/office/drawing/2014/main" xmlns="" id="{879F525A-E421-41BC-B7B8-556BF524E8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0135" y="4653136"/>
              <a:ext cx="2304422" cy="106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200" dirty="0">
                  <a:latin typeface="+mj-lt"/>
                </a:rPr>
                <a:t>Results can be uploaded to centralized data repositories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5179256-8C7A-4682-94B3-12A117848AEF}"/>
                </a:ext>
              </a:extLst>
            </p:cNvPr>
            <p:cNvSpPr/>
            <p:nvPr/>
          </p:nvSpPr>
          <p:spPr>
            <a:xfrm>
              <a:off x="3284267" y="4610436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3B05A63-42A3-4602-9708-B639BE2BFAE7}"/>
                </a:ext>
              </a:extLst>
            </p:cNvPr>
            <p:cNvSpPr/>
            <p:nvPr/>
          </p:nvSpPr>
          <p:spPr>
            <a:xfrm>
              <a:off x="3284267" y="4895658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pic>
          <p:nvPicPr>
            <p:cNvPr id="26" name="Picture 4" descr="Image result for singularity container icon">
              <a:extLst>
                <a:ext uri="{FF2B5EF4-FFF2-40B4-BE49-F238E27FC236}">
                  <a16:creationId xmlns:a16="http://schemas.microsoft.com/office/drawing/2014/main" xmlns="" id="{FF7EC78C-1AAC-4A01-BDAD-0168FBD28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985" y="5299980"/>
              <a:ext cx="624824" cy="6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xmlns="" id="{5715E591-84B2-4292-8727-E3826367F3B8}"/>
                </a:ext>
              </a:extLst>
            </p:cNvPr>
            <p:cNvSpPr/>
            <p:nvPr/>
          </p:nvSpPr>
          <p:spPr>
            <a:xfrm>
              <a:off x="4063813" y="5513084"/>
              <a:ext cx="364172" cy="19867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14" descr="server icon">
              <a:extLst>
                <a:ext uri="{FF2B5EF4-FFF2-40B4-BE49-F238E27FC236}">
                  <a16:creationId xmlns:a16="http://schemas.microsoft.com/office/drawing/2014/main" xmlns="" id="{E13B29A1-77F7-4FFC-99EE-FB2E15883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903" y="5274124"/>
              <a:ext cx="748232" cy="74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Symbol zastępczy zawartości 6">
              <a:extLst>
                <a:ext uri="{FF2B5EF4-FFF2-40B4-BE49-F238E27FC236}">
                  <a16:creationId xmlns:a16="http://schemas.microsoft.com/office/drawing/2014/main" xmlns="" id="{B3D1A605-A34F-40AB-AE77-F0399E054B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44595" y="2695885"/>
              <a:ext cx="2366780" cy="106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200" dirty="0">
                  <a:latin typeface="+mj-lt"/>
                </a:rPr>
                <a:t>Multiple containers can be deployed to process data. This deployment is managed by the PROCESS infrastructure.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585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113840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 Execution Environment – managing container-based steps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0" name="Symbol zastępczy zawartości 6">
            <a:extLst>
              <a:ext uri="{FF2B5EF4-FFF2-40B4-BE49-F238E27FC236}">
                <a16:creationId xmlns:a16="http://schemas.microsoft.com/office/drawing/2014/main" xmlns="" id="{D49C6803-10CA-466F-8C2B-E69552D19888}"/>
              </a:ext>
            </a:extLst>
          </p:cNvPr>
          <p:cNvSpPr txBox="1">
            <a:spLocks/>
          </p:cNvSpPr>
          <p:nvPr/>
        </p:nvSpPr>
        <p:spPr bwMode="auto">
          <a:xfrm>
            <a:off x="374430" y="764895"/>
            <a:ext cx="10927080" cy="158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50" dirty="0">
                <a:latin typeface="+mj-lt"/>
              </a:rPr>
              <a:t>The PROCESS infrastructure expands the available set of technologies in which pipeline steps may be implemented by adding support (among others) for container-based steps where the application payload is provided by developers in the form of a prepackaged container.</a:t>
            </a: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</p:txBody>
      </p:sp>
      <p:sp>
        <p:nvSpPr>
          <p:cNvPr id="31" name="Symbol zastępczy zawartości 6">
            <a:extLst>
              <a:ext uri="{FF2B5EF4-FFF2-40B4-BE49-F238E27FC236}">
                <a16:creationId xmlns:a16="http://schemas.microsoft.com/office/drawing/2014/main" xmlns="" id="{D8D02CF5-B241-4675-9836-30B43325D59A}"/>
              </a:ext>
            </a:extLst>
          </p:cNvPr>
          <p:cNvSpPr txBox="1">
            <a:spLocks/>
          </p:cNvSpPr>
          <p:nvPr/>
        </p:nvSpPr>
        <p:spPr>
          <a:xfrm>
            <a:off x="6910360" y="1711248"/>
            <a:ext cx="3833839" cy="45797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dirty="0">
                <a:latin typeface="+mj-lt"/>
              </a:rPr>
              <a:t>User accesses </a:t>
            </a:r>
            <a:r>
              <a:rPr lang="en-US" sz="1650" dirty="0" err="1">
                <a:latin typeface="+mj-lt"/>
              </a:rPr>
              <a:t>WebUI</a:t>
            </a:r>
            <a:endParaRPr lang="en-US" sz="1650" dirty="0">
              <a:latin typeface="+mj-lt"/>
            </a:endParaRPr>
          </a:p>
          <a:p>
            <a:r>
              <a:rPr lang="en-US" sz="1650" dirty="0">
                <a:latin typeface="+mj-lt"/>
              </a:rPr>
              <a:t>Service layer is used to: </a:t>
            </a:r>
          </a:p>
          <a:p>
            <a:pPr lvl="1"/>
            <a:r>
              <a:rPr lang="en-US" sz="1650" dirty="0">
                <a:latin typeface="+mj-lt"/>
              </a:rPr>
              <a:t>select inputs</a:t>
            </a:r>
          </a:p>
          <a:p>
            <a:pPr lvl="1"/>
            <a:r>
              <a:rPr lang="en-US" sz="1650" dirty="0">
                <a:latin typeface="+mj-lt"/>
              </a:rPr>
              <a:t>choose code version</a:t>
            </a:r>
          </a:p>
          <a:p>
            <a:pPr lvl="1"/>
            <a:r>
              <a:rPr lang="en-US" sz="1650" dirty="0">
                <a:latin typeface="+mj-lt"/>
              </a:rPr>
              <a:t>prepare and run computations</a:t>
            </a:r>
          </a:p>
          <a:p>
            <a:r>
              <a:rPr lang="en-US" sz="1650" dirty="0">
                <a:latin typeface="+mj-lt"/>
              </a:rPr>
              <a:t>Computations are scheduled on HPC via RIMROCK</a:t>
            </a:r>
          </a:p>
          <a:p>
            <a:r>
              <a:rPr lang="en-US" sz="1650" dirty="0">
                <a:latin typeface="+mj-lt"/>
              </a:rPr>
              <a:t>Computations may assume the form of Singularity containers</a:t>
            </a:r>
          </a:p>
          <a:p>
            <a:r>
              <a:rPr lang="en-US" sz="1650" dirty="0">
                <a:latin typeface="+mj-lt"/>
              </a:rPr>
              <a:t>A dedicated container repository is built into the platform</a:t>
            </a:r>
          </a:p>
        </p:txBody>
      </p:sp>
      <p:pic>
        <p:nvPicPr>
          <p:cNvPr id="32" name="Picture 2" descr="iK33tNNM0FRM2cHXCtYGriAcbPbK9OYhwPOHBd1lREbU0xxljkMB--AWvY_2qhR6ShW0udYEQOzewxAfOG-nDsxUBb6o2mPG6P5Qi7EfPI6YrPIRfrsK7GGH-7LDGoMyqj2cV3Gt">
            <a:extLst>
              <a:ext uri="{FF2B5EF4-FFF2-40B4-BE49-F238E27FC236}">
                <a16:creationId xmlns:a16="http://schemas.microsoft.com/office/drawing/2014/main" xmlns="" id="{223393D2-CC87-4EC4-AC7C-7120DF60D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791" y="1711248"/>
            <a:ext cx="5877570" cy="35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31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9232</TotalTime>
  <Words>775</Words>
  <Application>Microsoft Office PowerPoint</Application>
  <PresentationFormat>Niestandardowy</PresentationFormat>
  <Paragraphs>88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Writer .</dc:creator>
  <cp:lastModifiedBy>bubak</cp:lastModifiedBy>
  <cp:revision>209</cp:revision>
  <dcterms:created xsi:type="dcterms:W3CDTF">2019-01-27T20:22:14Z</dcterms:created>
  <dcterms:modified xsi:type="dcterms:W3CDTF">2020-03-03T15:11:32Z</dcterms:modified>
</cp:coreProperties>
</file>