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20" r:id="rId3"/>
    <p:sldId id="313" r:id="rId4"/>
    <p:sldId id="323" r:id="rId5"/>
    <p:sldId id="312" r:id="rId6"/>
    <p:sldId id="315" r:id="rId7"/>
    <p:sldId id="317" r:id="rId8"/>
    <p:sldId id="318" r:id="rId9"/>
    <p:sldId id="321" r:id="rId10"/>
    <p:sldId id="307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87145" autoAdjust="0"/>
  </p:normalViewPr>
  <p:slideViewPr>
    <p:cSldViewPr snapToObjects="1">
      <p:cViewPr>
        <p:scale>
          <a:sx n="84" d="100"/>
          <a:sy n="84" d="100"/>
        </p:scale>
        <p:origin x="-7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8ED8128-71BF-48AF-9DA3-4EAA137CC5E7}" type="datetimeFigureOut">
              <a:rPr lang="es-ES"/>
              <a:pPr>
                <a:defRPr/>
              </a:pPr>
              <a:t>20/11/2017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E34AA28-0F91-4556-B447-48CD8FEDB7F5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791159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FF9A492-EC41-4D3B-AE8C-A9C55A3C6D1A}" type="datetimeFigureOut">
              <a:rPr lang="en-GB"/>
              <a:pPr>
                <a:defRPr/>
              </a:pPr>
              <a:t>20/11/2017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6C97DD3-7A1E-437D-8518-174108021DC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0531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208D2-4219-4D4E-B825-73E190DE51D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77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511175" indent="-609600" eaLnBrk="1" hangingPunct="1">
              <a:lnSpc>
                <a:spcPct val="80000"/>
              </a:lnSpc>
              <a:spcBef>
                <a:spcPct val="0"/>
              </a:spcBef>
            </a:pPr>
            <a:endParaRPr lang="en-GB" alt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5EE1C8-F768-4750-BEC3-918D7102FCEC}" type="slidenum">
              <a:rPr lang="en-GB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977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3C5503-DFF2-425A-9D18-1EAE74EE8820}" type="slidenum">
              <a:rPr lang="en-GB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7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3C5503-DFF2-425A-9D18-1EAE74EE8820}" type="slidenum">
              <a:rPr lang="en-GB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27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9943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923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76401"/>
            <a:ext cx="2057400" cy="304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436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695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722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967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283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418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15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636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564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39863" y="241300"/>
            <a:ext cx="6515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7668344" y="6615417"/>
            <a:ext cx="1224136" cy="211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4ED9C510-15E0-442B-90E8-004B0F57896A}" type="slidenum">
              <a:rPr lang="en-GB" sz="1000" noProof="0" smtClean="0"/>
              <a:pPr algn="r">
                <a:defRPr/>
              </a:pPr>
              <a:t>‹#›</a:t>
            </a:fld>
            <a:endParaRPr lang="en-GB" sz="1000" noProof="0" dirty="0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204064" y="6568760"/>
            <a:ext cx="3143800" cy="2580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GB" sz="1000" noProof="0" dirty="0" smtClean="0">
                <a:solidFill>
                  <a:schemeClr val="bg1">
                    <a:lumMod val="50000"/>
                  </a:schemeClr>
                </a:solidFill>
              </a:rPr>
              <a:t>PROCESS</a:t>
            </a:r>
            <a:r>
              <a:rPr lang="en-GB" sz="1000" baseline="0" noProof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1000" noProof="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1000" noProof="0" dirty="0">
                <a:solidFill>
                  <a:schemeClr val="bg1">
                    <a:lumMod val="50000"/>
                  </a:schemeClr>
                </a:solidFill>
              </a:rPr>
              <a:t>Kick-Off </a:t>
            </a:r>
            <a:r>
              <a:rPr lang="en-GB" sz="1000" noProof="0" dirty="0" smtClean="0">
                <a:solidFill>
                  <a:schemeClr val="bg1">
                    <a:lumMod val="50000"/>
                  </a:schemeClr>
                </a:solidFill>
              </a:rPr>
              <a:t>Meeting</a:t>
            </a:r>
            <a:endParaRPr lang="en-GB" sz="1000" noProof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650 (650×295)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2" y="53893"/>
            <a:ext cx="1164086" cy="52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2" r:id="rId9"/>
    <p:sldLayoutId id="2147483703" r:id="rId10"/>
    <p:sldLayoutId id="214748370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dice.cyfronet.pl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ice.cyfronet.pl/" TargetMode="External"/><Relationship Id="rId2" Type="http://schemas.openxmlformats.org/officeDocument/2006/relationships/hyperlink" Target="http://www.cyfronet.krakow.pl/en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agh.edu.pl/e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yfronet.krakow.pl/en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jpeg"/><Relationship Id="rId4" Type="http://schemas.openxmlformats.org/officeDocument/2006/relationships/image" Target="../media/image11.png"/><Relationship Id="rId9" Type="http://schemas.openxmlformats.org/officeDocument/2006/relationships/hyperlink" Target="http://apps.plgrid.pl/" TargetMode="External"/><Relationship Id="rId1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4.png"/><Relationship Id="rId3" Type="http://schemas.openxmlformats.org/officeDocument/2006/relationships/hyperlink" Target="http://www.ki.agh.edu.pl/uk/index.htm" TargetMode="External"/><Relationship Id="rId7" Type="http://schemas.openxmlformats.org/officeDocument/2006/relationships/image" Target="../media/image21.png"/><Relationship Id="rId12" Type="http://schemas.openxmlformats.org/officeDocument/2006/relationships/image" Target="../media/image25.jpeg"/><Relationship Id="rId2" Type="http://schemas.openxmlformats.org/officeDocument/2006/relationships/hyperlink" Target="http://www.cyfronet.pl/en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5" Type="http://schemas.openxmlformats.org/officeDocument/2006/relationships/hyperlink" Target="http://www.agh.edu.pl/en" TargetMode="External"/><Relationship Id="rId10" Type="http://schemas.openxmlformats.org/officeDocument/2006/relationships/image" Target="../media/image23.png"/><Relationship Id="rId4" Type="http://schemas.openxmlformats.org/officeDocument/2006/relationships/hyperlink" Target="http://www.iet.agh.edu.pl/" TargetMode="External"/><Relationship Id="rId9" Type="http://schemas.openxmlformats.org/officeDocument/2006/relationships/hyperlink" Target="http://dice.cyfronet.pl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ice.cyfronet.p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dice-cyfronet.github.io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itle 1"/>
          <p:cNvSpPr>
            <a:spLocks noGrp="1"/>
          </p:cNvSpPr>
          <p:nvPr>
            <p:ph type="ctrTitle"/>
          </p:nvPr>
        </p:nvSpPr>
        <p:spPr>
          <a:xfrm>
            <a:off x="323528" y="1315867"/>
            <a:ext cx="8640960" cy="2165339"/>
          </a:xfrm>
        </p:spPr>
        <p:txBody>
          <a:bodyPr/>
          <a:lstStyle/>
          <a:p>
            <a:pPr eaLnBrk="1" hangingPunct="1"/>
            <a:r>
              <a:rPr lang="en-GB" altLang="en-US" sz="4000" b="1" dirty="0" smtClean="0">
                <a:solidFill>
                  <a:schemeClr val="tx2"/>
                </a:solidFill>
              </a:rPr>
              <a:t>PROCESS</a:t>
            </a:r>
            <a:r>
              <a:rPr lang="en-GB" altLang="en-US" sz="3200" i="1" dirty="0">
                <a:solidFill>
                  <a:srgbClr val="C00000"/>
                </a:solidFill>
              </a:rPr>
              <a:t/>
            </a:r>
            <a:br>
              <a:rPr lang="en-GB" altLang="en-US" sz="3200" i="1" dirty="0">
                <a:solidFill>
                  <a:srgbClr val="C00000"/>
                </a:solidFill>
              </a:rPr>
            </a:br>
            <a:r>
              <a:rPr lang="pl-PL" altLang="en-US" sz="3200" i="1" dirty="0" smtClean="0">
                <a:solidFill>
                  <a:srgbClr val="C00000"/>
                </a:solidFill>
              </a:rPr>
              <a:t/>
            </a:r>
            <a:br>
              <a:rPr lang="pl-PL" altLang="en-US" sz="3200" i="1" dirty="0" smtClean="0">
                <a:solidFill>
                  <a:srgbClr val="C00000"/>
                </a:solidFill>
              </a:rPr>
            </a:br>
            <a:r>
              <a:rPr lang="en-GB" altLang="en-US" sz="1000" dirty="0"/>
              <a:t/>
            </a:r>
            <a:br>
              <a:rPr lang="en-GB" altLang="en-US" sz="1000" dirty="0"/>
            </a:br>
            <a:r>
              <a:rPr lang="pl-PL" altLang="en-US" sz="4400" dirty="0" smtClean="0">
                <a:solidFill>
                  <a:schemeClr val="tx2"/>
                </a:solidFill>
              </a:rPr>
              <a:t>ACC </a:t>
            </a:r>
            <a:r>
              <a:rPr lang="pl-PL" altLang="en-US" sz="4400" dirty="0" err="1" smtClean="0">
                <a:solidFill>
                  <a:schemeClr val="tx2"/>
                </a:solidFill>
              </a:rPr>
              <a:t>Cyfronet</a:t>
            </a:r>
            <a:r>
              <a:rPr lang="pl-PL" altLang="en-US" sz="4400" dirty="0" smtClean="0">
                <a:solidFill>
                  <a:schemeClr val="tx2"/>
                </a:solidFill>
              </a:rPr>
              <a:t> AGH, </a:t>
            </a:r>
            <a:r>
              <a:rPr lang="pl-PL" altLang="en-US" sz="4400" dirty="0" err="1" smtClean="0">
                <a:solidFill>
                  <a:schemeClr val="tx2"/>
                </a:solidFill>
              </a:rPr>
              <a:t>Krakow</a:t>
            </a:r>
            <a:r>
              <a:rPr lang="pl-PL" altLang="en-US" sz="4400" dirty="0" smtClean="0">
                <a:solidFill>
                  <a:schemeClr val="tx2"/>
                </a:solidFill>
              </a:rPr>
              <a:t>, Poland</a:t>
            </a:r>
            <a:r>
              <a:rPr lang="en-GB" altLang="en-US" sz="4400" dirty="0" smtClean="0">
                <a:solidFill>
                  <a:schemeClr val="tx2"/>
                </a:solidFill>
              </a:rPr>
              <a:t> </a:t>
            </a:r>
            <a:r>
              <a:rPr lang="pl-PL" altLang="en-US" sz="44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pl-PL" altLang="en-US" sz="4400" dirty="0" smtClean="0">
                <a:solidFill>
                  <a:schemeClr val="accent6">
                    <a:lumMod val="75000"/>
                  </a:schemeClr>
                </a:solidFill>
              </a:rPr>
            </a:br>
            <a:endParaRPr lang="en-GB" altLang="en-US" sz="4400" dirty="0">
              <a:solidFill>
                <a:schemeClr val="tx2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51520" y="3683320"/>
            <a:ext cx="8712968" cy="960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GB" altLang="en-US" sz="2800" dirty="0" smtClean="0">
                <a:solidFill>
                  <a:schemeClr val="tx2"/>
                </a:solidFill>
              </a:rPr>
              <a:t>Marian </a:t>
            </a:r>
            <a:r>
              <a:rPr lang="en-GB" altLang="en-US" sz="2800" dirty="0" err="1" smtClean="0">
                <a:solidFill>
                  <a:schemeClr val="tx2"/>
                </a:solidFill>
              </a:rPr>
              <a:t>Bubak</a:t>
            </a:r>
            <a:r>
              <a:rPr lang="pl-PL" altLang="en-US" sz="2800" dirty="0" smtClean="0">
                <a:solidFill>
                  <a:schemeClr val="tx2"/>
                </a:solidFill>
              </a:rPr>
              <a:t>, Jan </a:t>
            </a:r>
            <a:r>
              <a:rPr lang="pl-PL" altLang="en-US" sz="2800" dirty="0" err="1" smtClean="0">
                <a:solidFill>
                  <a:schemeClr val="tx2"/>
                </a:solidFill>
              </a:rPr>
              <a:t>Meizner</a:t>
            </a:r>
            <a:r>
              <a:rPr lang="pl-PL" altLang="en-US" sz="2800" dirty="0" smtClean="0">
                <a:solidFill>
                  <a:schemeClr val="tx2"/>
                </a:solidFill>
              </a:rPr>
              <a:t>, Piotr Nowakowski</a:t>
            </a:r>
            <a:endParaRPr lang="en-GB" altLang="en-US" sz="2800" dirty="0">
              <a:solidFill>
                <a:schemeClr val="tx2"/>
              </a:solidFill>
            </a:endParaRPr>
          </a:p>
        </p:txBody>
      </p:sp>
      <p:pic>
        <p:nvPicPr>
          <p:cNvPr id="5" name="Picture 2" descr="E:\Teaming2\cyfronet_logo_kolo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83178"/>
            <a:ext cx="1789988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60432" y="81502"/>
            <a:ext cx="576064" cy="1032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8" y="4643551"/>
            <a:ext cx="1288144" cy="1302781"/>
          </a:xfrm>
          <a:prstGeom prst="rect">
            <a:avLst/>
          </a:prstGeom>
        </p:spPr>
      </p:pic>
      <p:sp>
        <p:nvSpPr>
          <p:cNvPr id="9" name="Prostokąt 8"/>
          <p:cNvSpPr/>
          <p:nvPr/>
        </p:nvSpPr>
        <p:spPr>
          <a:xfrm>
            <a:off x="2857488" y="5000636"/>
            <a:ext cx="4429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800" dirty="0" smtClean="0">
                <a:solidFill>
                  <a:schemeClr val="accent6">
                    <a:lumMod val="75000"/>
                  </a:schemeClr>
                </a:solidFill>
                <a:hlinkClick r:id="rId5"/>
              </a:rPr>
              <a:t>http://dice.cyfronet.pl/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pl-PL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rostokąt 13"/>
          <p:cNvSpPr/>
          <p:nvPr/>
        </p:nvSpPr>
        <p:spPr>
          <a:xfrm>
            <a:off x="899592" y="1700808"/>
            <a:ext cx="69127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http://www.cyfronet.krakow.pl/en/</a:t>
            </a:r>
            <a:r>
              <a:rPr lang="en-US" sz="3600" dirty="0"/>
              <a:t> </a:t>
            </a:r>
            <a:r>
              <a:rPr lang="en-US" sz="3600" dirty="0" smtClean="0"/>
              <a:t>   </a:t>
            </a:r>
            <a:endParaRPr lang="pl-PL" sz="3600" dirty="0" smtClean="0"/>
          </a:p>
          <a:p>
            <a:pPr algn="ctr"/>
            <a:endParaRPr lang="pl-PL" sz="3600" dirty="0">
              <a:solidFill>
                <a:schemeClr val="accent6">
                  <a:lumMod val="75000"/>
                </a:schemeClr>
              </a:solidFill>
              <a:hlinkClick r:id="rId3"/>
            </a:endParaRPr>
          </a:p>
          <a:p>
            <a:pPr algn="ctr"/>
            <a:r>
              <a:rPr lang="pl-PL" sz="3600" dirty="0" smtClean="0">
                <a:solidFill>
                  <a:schemeClr val="accent6">
                    <a:lumMod val="75000"/>
                  </a:schemeClr>
                </a:solidFill>
                <a:hlinkClick r:id="rId3"/>
              </a:rPr>
              <a:t>http</a:t>
            </a:r>
            <a:r>
              <a:rPr lang="pl-PL" sz="3600" dirty="0">
                <a:solidFill>
                  <a:schemeClr val="accent6">
                    <a:lumMod val="75000"/>
                  </a:schemeClr>
                </a:solidFill>
                <a:hlinkClick r:id="rId3"/>
              </a:rPr>
              <a:t>://dice.cyfronet.pl/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pl-PL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5373216"/>
            <a:ext cx="462121" cy="82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3" descr="E:\Teaming2\cyfronet_logo_kolo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545" y="5459765"/>
            <a:ext cx="1462800" cy="70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-41445"/>
            <a:ext cx="771556" cy="78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53752"/>
            <a:ext cx="6515100" cy="1143000"/>
          </a:xfrm>
        </p:spPr>
        <p:txBody>
          <a:bodyPr/>
          <a:lstStyle/>
          <a:p>
            <a:r>
              <a:rPr lang="en-US" dirty="0"/>
              <a:t>AGH University of Science and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6048672" cy="4781128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One of the top technical universities in Poland</a:t>
            </a:r>
          </a:p>
          <a:p>
            <a:r>
              <a:rPr lang="en-GB" dirty="0" smtClean="0"/>
              <a:t>Established in 1913 (re</a:t>
            </a:r>
            <a:r>
              <a:rPr lang="pl-PL" dirty="0" smtClean="0"/>
              <a:t>-</a:t>
            </a:r>
            <a:r>
              <a:rPr lang="en-GB" dirty="0" smtClean="0"/>
              <a:t>established in 1919)</a:t>
            </a:r>
          </a:p>
          <a:p>
            <a:r>
              <a:rPr lang="en-GB" dirty="0" smtClean="0"/>
              <a:t>16 faculties, 36 000 students; 4 000 employees</a:t>
            </a:r>
          </a:p>
          <a:p>
            <a:r>
              <a:rPr lang="en-GB" dirty="0" smtClean="0"/>
              <a:t>Main research areas:</a:t>
            </a:r>
          </a:p>
          <a:p>
            <a:pPr lvl="1"/>
            <a:r>
              <a:rPr lang="en-GB" dirty="0" smtClean="0"/>
              <a:t>Information Technology</a:t>
            </a:r>
          </a:p>
          <a:p>
            <a:pPr lvl="1"/>
            <a:r>
              <a:rPr lang="en-GB" dirty="0" smtClean="0"/>
              <a:t>New Materials and Technologies </a:t>
            </a:r>
          </a:p>
          <a:p>
            <a:pPr lvl="1"/>
            <a:r>
              <a:rPr lang="en-GB" dirty="0" smtClean="0"/>
              <a:t>Environmental and Climate Change</a:t>
            </a:r>
          </a:p>
          <a:p>
            <a:pPr lvl="1"/>
            <a:r>
              <a:rPr lang="en-GB" dirty="0" smtClean="0"/>
              <a:t>Energy and its Sources </a:t>
            </a:r>
          </a:p>
          <a:p>
            <a:pPr lvl="1"/>
            <a:r>
              <a:rPr lang="en-GB" dirty="0" smtClean="0"/>
              <a:t>Electrical and Mechanical Engineering in Mining</a:t>
            </a:r>
          </a:p>
          <a:p>
            <a:pPr lvl="1"/>
            <a:r>
              <a:rPr lang="en-GB" dirty="0" smtClean="0"/>
              <a:t>Exact and Natural Sciences </a:t>
            </a:r>
          </a:p>
          <a:p>
            <a:pPr lvl="1"/>
            <a:r>
              <a:rPr lang="en-GB" dirty="0" smtClean="0"/>
              <a:t>Socio-Economic Sciences and Humanities</a:t>
            </a:r>
          </a:p>
          <a:p>
            <a:r>
              <a:rPr lang="en-GB" dirty="0" smtClean="0"/>
              <a:t>Main source of skilled knowledge workers for </a:t>
            </a:r>
            <a:r>
              <a:rPr lang="en-GB" dirty="0" err="1" smtClean="0"/>
              <a:t>Kraków</a:t>
            </a:r>
            <a:r>
              <a:rPr lang="en-GB" dirty="0" smtClean="0"/>
              <a:t> and </a:t>
            </a:r>
            <a:r>
              <a:rPr lang="en-GB" dirty="0" err="1" smtClean="0"/>
              <a:t>Małopolska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> </a:t>
            </a:r>
          </a:p>
          <a:p>
            <a:r>
              <a:rPr lang="en-GB" dirty="0" smtClean="0">
                <a:hlinkClick r:id="rId2"/>
              </a:rPr>
              <a:t>http://www.agh.edu.pl/en</a:t>
            </a:r>
            <a:r>
              <a:rPr lang="en-GB" dirty="0" smtClean="0"/>
              <a:t> </a:t>
            </a:r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23797" y="21094"/>
            <a:ext cx="581334" cy="1041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08" y="1772816"/>
            <a:ext cx="2540000" cy="165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0776" y="3612997"/>
            <a:ext cx="1891928" cy="15324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0722" y="5382654"/>
            <a:ext cx="25400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852936"/>
            <a:ext cx="6595420" cy="34560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14450" y="44624"/>
            <a:ext cx="6515100" cy="576064"/>
          </a:xfrm>
        </p:spPr>
        <p:txBody>
          <a:bodyPr/>
          <a:lstStyle/>
          <a:p>
            <a:r>
              <a:rPr lang="pl-PL" dirty="0"/>
              <a:t>ACC </a:t>
            </a:r>
            <a:r>
              <a:rPr lang="pl-PL" dirty="0" err="1"/>
              <a:t>Cyfronet</a:t>
            </a:r>
            <a:r>
              <a:rPr lang="pl-PL" dirty="0"/>
              <a:t> AGH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1520" y="787537"/>
            <a:ext cx="8712968" cy="2304256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The largest Academic Computer Centre in Poland; established in 1973</a:t>
            </a:r>
          </a:p>
          <a:p>
            <a:r>
              <a:rPr lang="en-GB" dirty="0" smtClean="0"/>
              <a:t>44 years of experience in IT provisioning for scientific communities</a:t>
            </a:r>
          </a:p>
          <a:p>
            <a:r>
              <a:rPr lang="en-GB" dirty="0" smtClean="0"/>
              <a:t>Autonomous entity of the AGH University of Science and Technology</a:t>
            </a:r>
          </a:p>
          <a:p>
            <a:r>
              <a:rPr lang="en-GB" dirty="0" smtClean="0"/>
              <a:t>Staff: about </a:t>
            </a:r>
            <a:r>
              <a:rPr lang="en-GB" dirty="0" smtClean="0"/>
              <a:t>100 </a:t>
            </a:r>
            <a:r>
              <a:rPr lang="en-GB" dirty="0" smtClean="0"/>
              <a:t>(incl. </a:t>
            </a:r>
            <a:r>
              <a:rPr lang="en-GB" dirty="0" smtClean="0"/>
              <a:t>50 </a:t>
            </a:r>
            <a:r>
              <a:rPr lang="en-GB" dirty="0" smtClean="0"/>
              <a:t>R&amp;D staff)</a:t>
            </a:r>
          </a:p>
          <a:p>
            <a:r>
              <a:rPr lang="en-GB" dirty="0" smtClean="0"/>
              <a:t>Leader of </a:t>
            </a:r>
            <a:r>
              <a:rPr lang="en-GB" dirty="0" err="1" smtClean="0"/>
              <a:t>PLGrid</a:t>
            </a:r>
            <a:r>
              <a:rPr lang="en-GB" dirty="0" smtClean="0"/>
              <a:t>: Polish Grid and Cloud Infrastructure for Science </a:t>
            </a:r>
          </a:p>
          <a:p>
            <a:r>
              <a:rPr lang="en-GB" dirty="0" smtClean="0">
                <a:hlinkClick r:id="rId3"/>
              </a:rPr>
              <a:t>http://www.cyfronet.krakow.pl/en/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6" name="Picture 23" descr="E:\Teaming2\cyfronet_logo_kolo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68" y="38249"/>
            <a:ext cx="1206531" cy="58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4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Zrzut ekranu 2015-11-04 o 13.34.59.png"/>
          <p:cNvPicPr>
            <a:picLocks noChangeAspect="1"/>
          </p:cNvPicPr>
          <p:nvPr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582" y="1213404"/>
            <a:ext cx="2495417" cy="4628596"/>
          </a:xfrm>
          <a:prstGeom prst="rect">
            <a:avLst/>
          </a:prstGeom>
        </p:spPr>
      </p:pic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972168" y="930245"/>
            <a:ext cx="6865453" cy="87024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000" b="1" dirty="0" smtClean="0"/>
              <a:t> </a:t>
            </a:r>
            <a:r>
              <a:rPr lang="en-GB" sz="1800" b="1" dirty="0" smtClean="0">
                <a:solidFill>
                  <a:srgbClr val="FF0000"/>
                </a:solidFill>
              </a:rPr>
              <a:t>&gt;7 000 users</a:t>
            </a:r>
            <a:r>
              <a:rPr lang="en-GB" sz="1800" dirty="0" smtClean="0">
                <a:solidFill>
                  <a:srgbClr val="FF0000"/>
                </a:solidFill>
              </a:rPr>
              <a:t>, </a:t>
            </a:r>
            <a:r>
              <a:rPr lang="en-GB" sz="1800" dirty="0" smtClean="0"/>
              <a:t>all five Polish academic HPC centres integrated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 smtClean="0"/>
              <a:t>Synergy between domain-specific researchers and IT experts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000" dirty="0"/>
          </a:p>
        </p:txBody>
      </p:sp>
      <p:pic>
        <p:nvPicPr>
          <p:cNvPr id="6" name="Picture 3" descr="C:\Users\Kasia\Desktop\PLGridInfrastruktura\PLGridInfrastruktura\PNG\PLGrid_1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918" y="2870523"/>
            <a:ext cx="1073611" cy="104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640" y="4037022"/>
            <a:ext cx="1263077" cy="1248217"/>
          </a:xfrm>
          <a:prstGeom prst="rect">
            <a:avLst/>
          </a:prstGeom>
        </p:spPr>
      </p:pic>
      <p:pic>
        <p:nvPicPr>
          <p:cNvPr id="8" name="Picture 5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759" y="1832425"/>
            <a:ext cx="1324121" cy="1308543"/>
          </a:xfrm>
          <a:prstGeom prst="rect">
            <a:avLst/>
          </a:prstGeom>
        </p:spPr>
      </p:pic>
      <p:pic>
        <p:nvPicPr>
          <p:cNvPr id="9" name="Picture 5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205" y="1760417"/>
            <a:ext cx="1324121" cy="1308543"/>
          </a:xfrm>
          <a:prstGeom prst="rect">
            <a:avLst/>
          </a:prstGeom>
        </p:spPr>
      </p:pic>
      <p:sp>
        <p:nvSpPr>
          <p:cNvPr id="10" name="Symbol zastępczy tekstu 2"/>
          <p:cNvSpPr txBox="1">
            <a:spLocks/>
          </p:cNvSpPr>
          <p:nvPr/>
        </p:nvSpPr>
        <p:spPr>
          <a:xfrm>
            <a:off x="53136" y="1769477"/>
            <a:ext cx="2398137" cy="1155467"/>
          </a:xfrm>
          <a:prstGeom prst="rect">
            <a:avLst/>
          </a:prstGeom>
        </p:spPr>
        <p:txBody>
          <a:bodyPr>
            <a:normAutofit/>
          </a:bodyPr>
          <a:lstStyle>
            <a:def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SzPts val="1850"/>
              <a:buNone/>
              <a:tabLst/>
              <a:defRPr lang="pl-PL" sz="21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defPPr>
            <a:lvl1pPr marL="432000" marR="0" lvl="0" indent="-324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1pPr>
            <a:lvl2pPr marL="864000" marR="0" lvl="1" indent="-324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2pPr>
            <a:lvl3pPr marL="1295999" marR="0" lvl="2" indent="-288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3pPr>
            <a:lvl4pPr marL="1728000" marR="0" lvl="3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4pPr>
            <a:lvl5pPr marL="2160000" marR="0" lvl="4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5pPr>
            <a:lvl6pPr marL="2592000" marR="0" lvl="5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6pPr>
            <a:lvl7pPr marL="3024000" marR="0" lvl="6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7pPr>
            <a:lvl8pPr marL="3456000" marR="0" lvl="7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8pPr>
            <a:lvl9pPr marL="3887999" marR="0" lvl="8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9pPr>
          </a:lstStyle>
          <a:p>
            <a:pPr marL="26988" lvl="1" indent="0">
              <a:spcBef>
                <a:spcPts val="288"/>
              </a:spcBef>
              <a:spcAft>
                <a:spcPts val="288"/>
              </a:spcAft>
              <a:buSzPct val="55000"/>
              <a:buNone/>
            </a:pPr>
            <a:r>
              <a:rPr lang="en-GB" sz="1800" b="1" dirty="0">
                <a:solidFill>
                  <a:schemeClr val="tx1"/>
                </a:solidFill>
                <a:latin typeface="+mn-lt"/>
                <a:cs typeface="Helvetica"/>
              </a:rPr>
              <a:t>Computing resources</a:t>
            </a:r>
          </a:p>
          <a:p>
            <a:pPr marL="174625" lvl="1" indent="-147638">
              <a:spcBef>
                <a:spcPts val="288"/>
              </a:spcBef>
              <a:spcAft>
                <a:spcPts val="288"/>
              </a:spcAft>
              <a:buSzPct val="55000"/>
            </a:pPr>
            <a:r>
              <a:rPr lang="en-GB" sz="1800" dirty="0">
                <a:solidFill>
                  <a:schemeClr val="tx1"/>
                </a:solidFill>
                <a:latin typeface="+mn-lt"/>
                <a:cs typeface="Helvetica"/>
              </a:rPr>
              <a:t>5+ PFLOPS</a:t>
            </a:r>
          </a:p>
          <a:p>
            <a:pPr marL="174625" lvl="1" indent="-147638">
              <a:spcBef>
                <a:spcPts val="288"/>
              </a:spcBef>
              <a:spcAft>
                <a:spcPts val="288"/>
              </a:spcAft>
              <a:buSzPct val="55000"/>
            </a:pPr>
            <a:r>
              <a:rPr lang="en-GB" sz="1800" dirty="0">
                <a:solidFill>
                  <a:schemeClr val="tx1"/>
                </a:solidFill>
                <a:latin typeface="+mn-lt"/>
                <a:cs typeface="Helvetica"/>
              </a:rPr>
              <a:t>130 000+ cores</a:t>
            </a:r>
          </a:p>
          <a:p>
            <a:pPr marL="26988" lvl="1" indent="0">
              <a:lnSpc>
                <a:spcPct val="150000"/>
              </a:lnSpc>
              <a:spcBef>
                <a:spcPts val="288"/>
              </a:spcBef>
              <a:spcAft>
                <a:spcPts val="288"/>
              </a:spcAft>
              <a:buSzPct val="55000"/>
            </a:pPr>
            <a:endParaRPr lang="en-GB" sz="1800" dirty="0">
              <a:solidFill>
                <a:schemeClr val="tx1"/>
              </a:solidFill>
              <a:latin typeface="+mn-lt"/>
              <a:cs typeface="Helvetica"/>
            </a:endParaRPr>
          </a:p>
          <a:p>
            <a:pPr marL="26988" lvl="1" indent="0">
              <a:lnSpc>
                <a:spcPct val="150000"/>
              </a:lnSpc>
              <a:spcBef>
                <a:spcPts val="288"/>
              </a:spcBef>
              <a:spcAft>
                <a:spcPts val="288"/>
              </a:spcAft>
              <a:buSzPct val="55000"/>
            </a:pPr>
            <a:endParaRPr lang="en-GB" sz="1800" b="1" dirty="0">
              <a:solidFill>
                <a:schemeClr val="tx1"/>
              </a:solidFill>
              <a:latin typeface="+mn-lt"/>
              <a:cs typeface="Helvetica"/>
            </a:endParaRPr>
          </a:p>
          <a:p>
            <a:pPr marL="10800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tx1"/>
              </a:solidFill>
              <a:latin typeface="+mn-lt"/>
              <a:cs typeface="Helvetica"/>
            </a:endParaRPr>
          </a:p>
        </p:txBody>
      </p:sp>
      <p:grpSp>
        <p:nvGrpSpPr>
          <p:cNvPr id="11" name="Group 3"/>
          <p:cNvGrpSpPr/>
          <p:nvPr/>
        </p:nvGrpSpPr>
        <p:grpSpPr>
          <a:xfrm>
            <a:off x="184730" y="3438813"/>
            <a:ext cx="2547873" cy="1834926"/>
            <a:chOff x="713711" y="3267193"/>
            <a:chExt cx="2547873" cy="1834926"/>
          </a:xfrm>
        </p:grpSpPr>
        <p:pic>
          <p:nvPicPr>
            <p:cNvPr id="12" name="Picture 53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9775" y="3267193"/>
              <a:ext cx="1261809" cy="1324121"/>
            </a:xfrm>
            <a:prstGeom prst="rect">
              <a:avLst/>
            </a:prstGeom>
          </p:spPr>
        </p:pic>
        <p:sp>
          <p:nvSpPr>
            <p:cNvPr id="13" name="Symbol zastępczy tekstu 2"/>
            <p:cNvSpPr txBox="1">
              <a:spLocks/>
            </p:cNvSpPr>
            <p:nvPr/>
          </p:nvSpPr>
          <p:spPr>
            <a:xfrm>
              <a:off x="713711" y="3485436"/>
              <a:ext cx="2398137" cy="1616683"/>
            </a:xfrm>
            <a:prstGeom prst="rect">
              <a:avLst/>
            </a:prstGeom>
          </p:spPr>
          <p:txBody>
            <a:bodyPr>
              <a:normAutofit/>
            </a:bodyPr>
            <a:lstStyle>
              <a:defPPr marL="432000" marR="0" lvl="0" indent="-32400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1414"/>
                </a:spcAft>
                <a:buSzPts val="1850"/>
                <a:buNone/>
                <a:tabLst/>
                <a:defRPr lang="pl-PL" sz="2100" b="1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defPPr>
              <a:lvl1pPr marL="432000" marR="0" lvl="0" indent="-324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1414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1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1pPr>
              <a:lvl2pPr marL="864000" marR="0" lvl="1" indent="-324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1134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2pPr>
              <a:lvl3pPr marL="1295999" marR="0" lvl="2" indent="-288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850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3pPr>
              <a:lvl4pPr marL="1728000" marR="0" lvl="3" indent="-216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567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4pPr>
              <a:lvl5pPr marL="2160000" marR="0" lvl="4" indent="-216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283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5pPr>
              <a:lvl6pPr marL="2592000" marR="0" lvl="5" indent="-216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283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6pPr>
              <a:lvl7pPr marL="3024000" marR="0" lvl="6" indent="-216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283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7pPr>
              <a:lvl8pPr marL="3456000" marR="0" lvl="7" indent="-216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283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8pPr>
              <a:lvl9pPr marL="3887999" marR="0" lvl="8" indent="-216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283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9pPr>
            </a:lstStyle>
            <a:p>
              <a:pPr marL="26988" lvl="1" indent="0">
                <a:spcBef>
                  <a:spcPts val="288"/>
                </a:spcBef>
                <a:spcAft>
                  <a:spcPts val="288"/>
                </a:spcAft>
                <a:buSzPct val="55000"/>
                <a:buNone/>
              </a:pPr>
              <a:r>
                <a:rPr lang="en-GB" sz="1800" b="1" dirty="0">
                  <a:solidFill>
                    <a:schemeClr val="tx1"/>
                  </a:solidFill>
                  <a:latin typeface="+mn-lt"/>
                  <a:cs typeface="Helvetica"/>
                </a:rPr>
                <a:t>Storage</a:t>
              </a:r>
            </a:p>
            <a:p>
              <a:pPr marL="174625" lvl="1" indent="-147638">
                <a:spcBef>
                  <a:spcPts val="288"/>
                </a:spcBef>
                <a:spcAft>
                  <a:spcPts val="288"/>
                </a:spcAft>
                <a:buSzPct val="55000"/>
              </a:pPr>
              <a:r>
                <a:rPr lang="en-GB" sz="1800" dirty="0">
                  <a:solidFill>
                    <a:schemeClr val="tx1"/>
                  </a:solidFill>
                  <a:latin typeface="+mn-lt"/>
                  <a:cs typeface="Helvetica"/>
                </a:rPr>
                <a:t>60+ PB</a:t>
              </a:r>
            </a:p>
            <a:p>
              <a:pPr marL="174625" lvl="1" indent="-147638">
                <a:spcBef>
                  <a:spcPts val="288"/>
                </a:spcBef>
                <a:spcAft>
                  <a:spcPts val="288"/>
                </a:spcAft>
                <a:buSzPct val="55000"/>
              </a:pPr>
              <a:r>
                <a:rPr lang="en-GB" sz="1800" dirty="0">
                  <a:solidFill>
                    <a:schemeClr val="tx1"/>
                  </a:solidFill>
                  <a:latin typeface="+mn-lt"/>
                  <a:cs typeface="Helvetica"/>
                </a:rPr>
                <a:t>fast scratch</a:t>
              </a:r>
            </a:p>
            <a:p>
              <a:pPr marL="174625" lvl="1" indent="-147638">
                <a:spcBef>
                  <a:spcPts val="288"/>
                </a:spcBef>
                <a:spcAft>
                  <a:spcPts val="288"/>
                </a:spcAft>
                <a:buSzPct val="55000"/>
              </a:pPr>
              <a:r>
                <a:rPr lang="en-GB" sz="1800" dirty="0">
                  <a:solidFill>
                    <a:schemeClr val="tx1"/>
                  </a:solidFill>
                  <a:latin typeface="+mn-lt"/>
                  <a:cs typeface="Helvetica"/>
                </a:rPr>
                <a:t>distributed access</a:t>
              </a:r>
            </a:p>
            <a:p>
              <a:pPr marL="26988" lvl="1" indent="0">
                <a:lnSpc>
                  <a:spcPct val="150000"/>
                </a:lnSpc>
                <a:spcBef>
                  <a:spcPts val="288"/>
                </a:spcBef>
                <a:spcAft>
                  <a:spcPts val="288"/>
                </a:spcAft>
                <a:buSzPct val="55000"/>
              </a:pPr>
              <a:endParaRPr lang="en-GB" sz="1800" b="1" dirty="0">
                <a:solidFill>
                  <a:schemeClr val="tx1"/>
                </a:solidFill>
                <a:latin typeface="+mn-lt"/>
                <a:cs typeface="Helvetica"/>
              </a:endParaRPr>
            </a:p>
            <a:p>
              <a:pPr marL="108000" indent="0">
                <a:buFont typeface="Arial" panose="020B0604020202020204" pitchFamily="34" charset="0"/>
                <a:buNone/>
              </a:pPr>
              <a:endParaRPr lang="en-GB" sz="1800" dirty="0">
                <a:solidFill>
                  <a:schemeClr val="tx1"/>
                </a:solidFill>
                <a:latin typeface="+mn-lt"/>
                <a:cs typeface="Helvetica"/>
              </a:endParaRPr>
            </a:p>
          </p:txBody>
        </p:sp>
      </p:grpSp>
      <p:sp>
        <p:nvSpPr>
          <p:cNvPr id="14" name="Symbol zastępczy tekstu 2"/>
          <p:cNvSpPr txBox="1">
            <a:spLocks/>
          </p:cNvSpPr>
          <p:nvPr/>
        </p:nvSpPr>
        <p:spPr>
          <a:xfrm>
            <a:off x="5874326" y="1740309"/>
            <a:ext cx="2398137" cy="1616683"/>
          </a:xfrm>
          <a:prstGeom prst="rect">
            <a:avLst/>
          </a:prstGeom>
        </p:spPr>
        <p:txBody>
          <a:bodyPr>
            <a:normAutofit/>
          </a:bodyPr>
          <a:lstStyle>
            <a:def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SzPts val="1850"/>
              <a:buNone/>
              <a:tabLst/>
              <a:defRPr lang="pl-PL" sz="21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defPPr>
            <a:lvl1pPr marL="432000" marR="0" lvl="0" indent="-324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1pPr>
            <a:lvl2pPr marL="864000" marR="0" lvl="1" indent="-324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2pPr>
            <a:lvl3pPr marL="1295999" marR="0" lvl="2" indent="-288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3pPr>
            <a:lvl4pPr marL="1728000" marR="0" lvl="3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4pPr>
            <a:lvl5pPr marL="2160000" marR="0" lvl="4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5pPr>
            <a:lvl6pPr marL="2592000" marR="0" lvl="5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6pPr>
            <a:lvl7pPr marL="3024000" marR="0" lvl="6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7pPr>
            <a:lvl8pPr marL="3456000" marR="0" lvl="7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8pPr>
            <a:lvl9pPr marL="3887999" marR="0" lvl="8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9pPr>
          </a:lstStyle>
          <a:p>
            <a:pPr marL="26988" lvl="1" indent="0">
              <a:spcBef>
                <a:spcPts val="288"/>
              </a:spcBef>
              <a:spcAft>
                <a:spcPts val="288"/>
              </a:spcAft>
              <a:buSzPct val="55000"/>
              <a:buNone/>
            </a:pPr>
            <a:r>
              <a:rPr lang="en-GB" sz="1800" b="1" dirty="0">
                <a:solidFill>
                  <a:schemeClr val="tx1"/>
                </a:solidFill>
                <a:latin typeface="+mn-lt"/>
                <a:cs typeface="Helvetica"/>
              </a:rPr>
              <a:t>Scientific Software</a:t>
            </a:r>
          </a:p>
          <a:p>
            <a:pPr marL="174625" lvl="1" indent="-147638">
              <a:spcBef>
                <a:spcPts val="288"/>
              </a:spcBef>
              <a:spcAft>
                <a:spcPts val="288"/>
              </a:spcAft>
              <a:buSzPct val="55000"/>
            </a:pPr>
            <a:r>
              <a:rPr lang="en-GB" sz="1800" dirty="0">
                <a:solidFill>
                  <a:schemeClr val="tx1"/>
                </a:solidFill>
                <a:latin typeface="+mn-lt"/>
                <a:cs typeface="Helvetica"/>
              </a:rPr>
              <a:t>500+ applications, tools, libraries</a:t>
            </a:r>
          </a:p>
          <a:p>
            <a:pPr marL="174625" lvl="1" indent="-147638">
              <a:spcBef>
                <a:spcPts val="288"/>
              </a:spcBef>
              <a:spcAft>
                <a:spcPts val="288"/>
              </a:spcAft>
              <a:buSzPct val="55000"/>
            </a:pPr>
            <a:r>
              <a:rPr lang="en-GB" sz="1800" dirty="0">
                <a:solidFill>
                  <a:schemeClr val="tx1"/>
                </a:solidFill>
                <a:latin typeface="+mn-lt"/>
                <a:cs typeface="Helvetica"/>
              </a:rPr>
              <a:t> </a:t>
            </a:r>
            <a:r>
              <a:rPr lang="en-GB" sz="1800" dirty="0">
                <a:solidFill>
                  <a:schemeClr val="tx1"/>
                </a:solidFill>
                <a:latin typeface="+mn-lt"/>
                <a:cs typeface="Helvetica"/>
                <a:hlinkClick r:id="rId9"/>
              </a:rPr>
              <a:t>http://apps.plgrid.pl</a:t>
            </a:r>
            <a:r>
              <a:rPr lang="en-GB" sz="1800" dirty="0">
                <a:solidFill>
                  <a:schemeClr val="tx1"/>
                </a:solidFill>
                <a:latin typeface="+mn-lt"/>
                <a:cs typeface="Helvetica"/>
              </a:rPr>
              <a:t> </a:t>
            </a:r>
            <a:endParaRPr lang="en-GB" sz="1800" b="1" dirty="0">
              <a:solidFill>
                <a:schemeClr val="tx1"/>
              </a:solidFill>
              <a:latin typeface="+mn-lt"/>
              <a:cs typeface="Helvetica"/>
            </a:endParaRPr>
          </a:p>
          <a:p>
            <a:pPr marL="10800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tx1"/>
              </a:solidFill>
              <a:latin typeface="+mn-lt"/>
              <a:cs typeface="Helvetica"/>
            </a:endParaRPr>
          </a:p>
        </p:txBody>
      </p:sp>
      <p:sp>
        <p:nvSpPr>
          <p:cNvPr id="15" name="Symbol zastępczy tekstu 2"/>
          <p:cNvSpPr txBox="1">
            <a:spLocks/>
          </p:cNvSpPr>
          <p:nvPr/>
        </p:nvSpPr>
        <p:spPr>
          <a:xfrm>
            <a:off x="2987824" y="5229200"/>
            <a:ext cx="3064320" cy="575878"/>
          </a:xfrm>
          <a:prstGeom prst="rect">
            <a:avLst/>
          </a:prstGeom>
        </p:spPr>
        <p:txBody>
          <a:bodyPr>
            <a:noAutofit/>
          </a:bodyPr>
          <a:lstStyle>
            <a:defPPr marL="432000" marR="0" lvl="0" indent="-324000" algn="l" rtl="0" hangingPunct="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SzPts val="1850"/>
              <a:buNone/>
              <a:tabLst/>
              <a:defRPr lang="pl-PL" sz="21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defPPr>
            <a:lvl1pPr marL="432000" marR="0" lvl="0" indent="-324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1pPr>
            <a:lvl2pPr marL="864000" marR="0" lvl="1" indent="-324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1134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2pPr>
            <a:lvl3pPr marL="1295999" marR="0" lvl="2" indent="-288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850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3pPr>
            <a:lvl4pPr marL="1728000" marR="0" lvl="3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567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4pPr>
            <a:lvl5pPr marL="2160000" marR="0" lvl="4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5pPr>
            <a:lvl6pPr marL="2592000" marR="0" lvl="5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6pPr>
            <a:lvl7pPr marL="3024000" marR="0" lvl="6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7pPr>
            <a:lvl8pPr marL="3456000" marR="0" lvl="7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8pPr>
            <a:lvl9pPr marL="3887999" marR="0" lvl="8" indent="-216000" algn="l" defTabSz="1007943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283"/>
              </a:spcAft>
              <a:buSzPts val="1850"/>
              <a:buFont typeface="Arial" panose="020B0604020202020204" pitchFamily="34" charset="0"/>
              <a:buBlip>
                <a:blip r:embed="rId7"/>
              </a:buBlip>
              <a:tabLst/>
              <a:defRPr lang="pl-PL" sz="21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Lucida Sans Unicode"/>
              </a:defRPr>
            </a:lvl9pPr>
          </a:lstStyle>
          <a:p>
            <a:pPr marL="26988" lvl="1" indent="0">
              <a:spcBef>
                <a:spcPts val="288"/>
              </a:spcBef>
              <a:spcAft>
                <a:spcPts val="288"/>
              </a:spcAft>
              <a:buSzPct val="55000"/>
              <a:buNone/>
            </a:pPr>
            <a:r>
              <a:rPr lang="en-GB" sz="1800" b="1" dirty="0">
                <a:solidFill>
                  <a:schemeClr val="tx1"/>
                </a:solidFill>
                <a:latin typeface="+mn-lt"/>
                <a:cs typeface="Helvetica"/>
              </a:rPr>
              <a:t>Computational Cloud</a:t>
            </a:r>
          </a:p>
          <a:p>
            <a:pPr marL="26988" lvl="1" indent="0">
              <a:spcBef>
                <a:spcPts val="288"/>
              </a:spcBef>
              <a:spcAft>
                <a:spcPts val="288"/>
              </a:spcAft>
              <a:buSzPct val="55000"/>
              <a:buNone/>
            </a:pPr>
            <a:r>
              <a:rPr lang="en-GB" sz="1800" dirty="0">
                <a:solidFill>
                  <a:schemeClr val="tx1"/>
                </a:solidFill>
                <a:latin typeface="+mn-lt"/>
                <a:cs typeface="Helvetica"/>
              </a:rPr>
              <a:t>(based on OpenStack)</a:t>
            </a:r>
          </a:p>
          <a:p>
            <a:pPr marL="108000" indent="0">
              <a:buFont typeface="Arial" panose="020B0604020202020204" pitchFamily="34" charset="0"/>
              <a:buNone/>
            </a:pPr>
            <a:endParaRPr lang="en-GB" sz="1800" dirty="0">
              <a:solidFill>
                <a:schemeClr val="tx1"/>
              </a:solidFill>
              <a:latin typeface="+mn-lt"/>
              <a:cs typeface="Helvetica"/>
            </a:endParaRPr>
          </a:p>
        </p:txBody>
      </p:sp>
      <p:pic>
        <p:nvPicPr>
          <p:cNvPr id="16" name="Picture 58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5924940"/>
            <a:ext cx="5616624" cy="672412"/>
          </a:xfrm>
          <a:prstGeom prst="rect">
            <a:avLst/>
          </a:prstGeom>
        </p:spPr>
      </p:pic>
      <p:grpSp>
        <p:nvGrpSpPr>
          <p:cNvPr id="17" name="Group 4"/>
          <p:cNvGrpSpPr/>
          <p:nvPr/>
        </p:nvGrpSpPr>
        <p:grpSpPr>
          <a:xfrm>
            <a:off x="5423792" y="3503113"/>
            <a:ext cx="3609803" cy="1999015"/>
            <a:chOff x="5580112" y="3294269"/>
            <a:chExt cx="3609803" cy="1999015"/>
          </a:xfrm>
        </p:grpSpPr>
        <p:pic>
          <p:nvPicPr>
            <p:cNvPr id="18" name="Picture 50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0112" y="3308892"/>
              <a:ext cx="1324121" cy="1308543"/>
            </a:xfrm>
            <a:prstGeom prst="rect">
              <a:avLst/>
            </a:prstGeom>
          </p:spPr>
        </p:pic>
        <p:sp>
          <p:nvSpPr>
            <p:cNvPr id="19" name="Symbol zastępczy tekstu 2"/>
            <p:cNvSpPr txBox="1">
              <a:spLocks/>
            </p:cNvSpPr>
            <p:nvPr/>
          </p:nvSpPr>
          <p:spPr>
            <a:xfrm>
              <a:off x="6797968" y="3294269"/>
              <a:ext cx="2391947" cy="1999015"/>
            </a:xfrm>
            <a:prstGeom prst="rect">
              <a:avLst/>
            </a:prstGeom>
          </p:spPr>
          <p:txBody>
            <a:bodyPr>
              <a:noAutofit/>
            </a:bodyPr>
            <a:lstStyle>
              <a:defPPr marL="432000" marR="0" lvl="0" indent="-32400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1414"/>
                </a:spcAft>
                <a:buSzPts val="1850"/>
                <a:buNone/>
                <a:tabLst/>
                <a:defRPr lang="pl-PL" sz="2100" b="1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defPPr>
              <a:lvl1pPr marL="432000" marR="0" lvl="0" indent="-324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1414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1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1pPr>
              <a:lvl2pPr marL="864000" marR="0" lvl="1" indent="-324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1134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2pPr>
              <a:lvl3pPr marL="1295999" marR="0" lvl="2" indent="-288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850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3pPr>
              <a:lvl4pPr marL="1728000" marR="0" lvl="3" indent="-216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567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4pPr>
              <a:lvl5pPr marL="2160000" marR="0" lvl="4" indent="-216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283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5pPr>
              <a:lvl6pPr marL="2592000" marR="0" lvl="5" indent="-216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283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6pPr>
              <a:lvl7pPr marL="3024000" marR="0" lvl="6" indent="-216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283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7pPr>
              <a:lvl8pPr marL="3456000" marR="0" lvl="7" indent="-216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283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8pPr>
              <a:lvl9pPr marL="3887999" marR="0" lvl="8" indent="-216000" algn="l" defTabSz="1007943" rtl="0" eaLnBrk="1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283"/>
                </a:spcAft>
                <a:buSzPts val="1850"/>
                <a:buFont typeface="Arial" panose="020B0604020202020204" pitchFamily="34" charset="0"/>
                <a:buBlip>
                  <a:blip r:embed="rId7"/>
                </a:buBlip>
                <a:tabLst/>
                <a:defRPr lang="pl-PL" sz="2100" b="0" i="0" u="none" strike="noStrike" kern="1200" cap="none" spc="0" baseline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ＭＳ Ｐゴシック"/>
                  <a:cs typeface="Lucida Sans Unicode"/>
                </a:defRPr>
              </a:lvl9pPr>
            </a:lstStyle>
            <a:p>
              <a:pPr marL="26988" lvl="1" indent="0">
                <a:spcBef>
                  <a:spcPts val="288"/>
                </a:spcBef>
                <a:spcAft>
                  <a:spcPts val="288"/>
                </a:spcAft>
                <a:buSzPct val="55000"/>
                <a:buNone/>
              </a:pPr>
              <a:r>
                <a:rPr lang="en-GB" sz="1800" b="1" dirty="0">
                  <a:solidFill>
                    <a:schemeClr val="tx1"/>
                  </a:solidFill>
                  <a:latin typeface="+mn-lt"/>
                  <a:cs typeface="Helvetica"/>
                </a:rPr>
                <a:t>Tools for collaboration</a:t>
              </a:r>
            </a:p>
            <a:p>
              <a:pPr marL="174625" lvl="1" indent="-147638">
                <a:spcBef>
                  <a:spcPts val="288"/>
                </a:spcBef>
                <a:spcAft>
                  <a:spcPts val="288"/>
                </a:spcAft>
                <a:buSzPct val="55000"/>
              </a:pPr>
              <a:r>
                <a:rPr lang="en-GB" sz="1800" dirty="0">
                  <a:solidFill>
                    <a:schemeClr val="tx1"/>
                  </a:solidFill>
                  <a:latin typeface="+mn-lt"/>
                  <a:cs typeface="Helvetica"/>
                </a:rPr>
                <a:t>project tracking (JIRA)</a:t>
              </a:r>
            </a:p>
            <a:p>
              <a:pPr marL="174625" lvl="1" indent="-147638">
                <a:spcBef>
                  <a:spcPts val="288"/>
                </a:spcBef>
                <a:spcAft>
                  <a:spcPts val="288"/>
                </a:spcAft>
                <a:buSzPct val="55000"/>
              </a:pPr>
              <a:r>
                <a:rPr lang="en-GB" sz="1800" dirty="0">
                  <a:solidFill>
                    <a:schemeClr val="tx1"/>
                  </a:solidFill>
                  <a:latin typeface="+mn-lt"/>
                  <a:cs typeface="Helvetica"/>
                </a:rPr>
                <a:t>version control (Git)</a:t>
              </a:r>
            </a:p>
            <a:p>
              <a:pPr marL="174625" lvl="1" indent="-147638">
                <a:spcBef>
                  <a:spcPts val="288"/>
                </a:spcBef>
                <a:spcAft>
                  <a:spcPts val="288"/>
                </a:spcAft>
                <a:buSzPct val="55000"/>
              </a:pPr>
              <a:r>
                <a:rPr lang="en-GB" sz="1800" dirty="0">
                  <a:solidFill>
                    <a:schemeClr val="tx1"/>
                  </a:solidFill>
                  <a:latin typeface="+mn-lt"/>
                  <a:cs typeface="Helvetica"/>
                </a:rPr>
                <a:t>teleconferencing (Adobe Connect)</a:t>
              </a:r>
            </a:p>
            <a:p>
              <a:pPr marL="26988" lvl="1" indent="0">
                <a:spcBef>
                  <a:spcPts val="288"/>
                </a:spcBef>
                <a:spcAft>
                  <a:spcPts val="288"/>
                </a:spcAft>
                <a:buSzPct val="55000"/>
              </a:pPr>
              <a:endParaRPr lang="en-GB" sz="1800" dirty="0">
                <a:solidFill>
                  <a:schemeClr val="tx1"/>
                </a:solidFill>
                <a:latin typeface="+mn-lt"/>
                <a:cs typeface="Helvetica"/>
              </a:endParaRPr>
            </a:p>
            <a:p>
              <a:pPr marL="108000" indent="0">
                <a:buFont typeface="Arial" panose="020B0604020202020204" pitchFamily="34" charset="0"/>
                <a:buNone/>
              </a:pPr>
              <a:endParaRPr lang="en-GB" sz="1800" dirty="0">
                <a:solidFill>
                  <a:schemeClr val="tx1"/>
                </a:solidFill>
                <a:latin typeface="+mn-lt"/>
                <a:cs typeface="Helvetica"/>
              </a:endParaRPr>
            </a:p>
          </p:txBody>
        </p:sp>
      </p:grpSp>
      <p:sp>
        <p:nvSpPr>
          <p:cNvPr id="22" name="Title 1"/>
          <p:cNvSpPr txBox="1">
            <a:spLocks/>
          </p:cNvSpPr>
          <p:nvPr/>
        </p:nvSpPr>
        <p:spPr bwMode="auto">
          <a:xfrm>
            <a:off x="1262434" y="26029"/>
            <a:ext cx="65151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GB" dirty="0" err="1"/>
              <a:t>PLGrid</a:t>
            </a:r>
            <a:r>
              <a:rPr lang="en-GB" dirty="0"/>
              <a:t> Infrastructure</a:t>
            </a:r>
            <a:endParaRPr lang="en-GB" altLang="en-US" dirty="0">
              <a:latin typeface="Open Sans"/>
            </a:endParaRPr>
          </a:p>
        </p:txBody>
      </p:sp>
      <p:pic>
        <p:nvPicPr>
          <p:cNvPr id="23" name="Obraz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9" y="6025513"/>
            <a:ext cx="1511683" cy="499831"/>
          </a:xfrm>
          <a:prstGeom prst="rect">
            <a:avLst/>
          </a:prstGeom>
        </p:spPr>
      </p:pic>
      <p:pic>
        <p:nvPicPr>
          <p:cNvPr id="24" name="Obraz 2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591" y="6021288"/>
            <a:ext cx="1735615" cy="466942"/>
          </a:xfrm>
          <a:prstGeom prst="rect">
            <a:avLst/>
          </a:prstGeom>
        </p:spPr>
      </p:pic>
      <p:pic>
        <p:nvPicPr>
          <p:cNvPr id="21" name="Picture 23" descr="E:\Teaming2\cyfronet_logo_kolor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68" y="38249"/>
            <a:ext cx="1206531" cy="58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44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/>
          <p:cNvSpPr>
            <a:spLocks noGrp="1"/>
          </p:cNvSpPr>
          <p:nvPr>
            <p:ph type="title"/>
          </p:nvPr>
        </p:nvSpPr>
        <p:spPr>
          <a:xfrm>
            <a:off x="1292225" y="0"/>
            <a:ext cx="6590062" cy="62068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DICE Team </a:t>
            </a:r>
            <a:r>
              <a:rPr lang="pl-PL" altLang="en-US" dirty="0"/>
              <a:t>– </a:t>
            </a:r>
            <a:r>
              <a:rPr lang="en-US" altLang="en-US" dirty="0"/>
              <a:t>area of research</a:t>
            </a:r>
          </a:p>
        </p:txBody>
      </p:sp>
      <p:sp>
        <p:nvSpPr>
          <p:cNvPr id="5" name="Prostokąt 4"/>
          <p:cNvSpPr>
            <a:spLocks noChangeArrowheads="1"/>
          </p:cNvSpPr>
          <p:nvPr/>
        </p:nvSpPr>
        <p:spPr bwMode="auto">
          <a:xfrm>
            <a:off x="159605" y="3459818"/>
            <a:ext cx="2614613" cy="1622639"/>
          </a:xfrm>
          <a:prstGeom prst="rect">
            <a:avLst/>
          </a:prstGeom>
          <a:gradFill rotWithShape="1">
            <a:gsLst>
              <a:gs pos="0">
                <a:srgbClr val="F4F1F8"/>
              </a:gs>
              <a:gs pos="50000">
                <a:srgbClr val="EAE3F2"/>
              </a:gs>
              <a:gs pos="100000">
                <a:srgbClr val="DFD4EC"/>
              </a:gs>
            </a:gsLst>
            <a:lin ang="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lIns="82945" tIns="41473" rIns="82945" bIns="41473">
            <a:spAutoFit/>
          </a:bodyPr>
          <a:lstStyle/>
          <a:p>
            <a:pPr algn="ctr">
              <a:defRPr/>
            </a:pPr>
            <a:r>
              <a:rPr lang="en-US" sz="1500" b="1" dirty="0">
                <a:solidFill>
                  <a:srgbClr val="000000"/>
                </a:solidFill>
                <a:latin typeface="+mn-lt"/>
                <a:ea typeface="+mn-ea"/>
              </a:rPr>
              <a:t>Academic Computer Centre </a:t>
            </a:r>
            <a:endParaRPr lang="pl-PL" sz="1500" b="1" dirty="0">
              <a:solidFill>
                <a:srgbClr val="000000"/>
              </a:solidFill>
              <a:latin typeface="+mn-lt"/>
              <a:ea typeface="+mn-ea"/>
            </a:endParaRPr>
          </a:p>
          <a:p>
            <a:pPr algn="ctr">
              <a:defRPr/>
            </a:pPr>
            <a:r>
              <a:rPr lang="en-US" sz="1500" b="1" dirty="0">
                <a:solidFill>
                  <a:srgbClr val="000000"/>
                </a:solidFill>
                <a:latin typeface="+mn-lt"/>
                <a:ea typeface="+mn-ea"/>
              </a:rPr>
              <a:t>CYFRONET AGH (1973)</a:t>
            </a:r>
          </a:p>
          <a:p>
            <a:pPr algn="r">
              <a:defRPr/>
            </a:pPr>
            <a:r>
              <a:rPr lang="en-US" sz="1500" dirty="0">
                <a:solidFill>
                  <a:srgbClr val="000000"/>
                </a:solidFill>
                <a:latin typeface="+mn-lt"/>
                <a:ea typeface="+mn-ea"/>
              </a:rPr>
              <a:t>150 employees</a:t>
            </a:r>
          </a:p>
          <a:p>
            <a:pPr algn="r">
              <a:defRPr/>
            </a:pPr>
            <a:endParaRPr lang="en-US" sz="1000" dirty="0">
              <a:solidFill>
                <a:srgbClr val="000000"/>
              </a:solidFill>
              <a:latin typeface="+mn-lt"/>
              <a:ea typeface="+mn-ea"/>
            </a:endParaRPr>
          </a:p>
          <a:p>
            <a:pPr algn="ctr">
              <a:defRPr/>
            </a:pPr>
            <a:r>
              <a:rPr lang="en-US" sz="1500" dirty="0">
                <a:solidFill>
                  <a:srgbClr val="000000"/>
                </a:solidFill>
                <a:latin typeface="+mn-lt"/>
                <a:ea typeface="+mn-ea"/>
                <a:hlinkClick r:id="rId2"/>
              </a:rPr>
              <a:t>http://www.cyfronet.pl/en/</a:t>
            </a:r>
            <a:endParaRPr lang="en-US" sz="1500" dirty="0">
              <a:solidFill>
                <a:srgbClr val="000000"/>
              </a:solidFill>
              <a:latin typeface="+mn-lt"/>
              <a:ea typeface="+mn-ea"/>
            </a:endParaRPr>
          </a:p>
          <a:p>
            <a:pPr algn="ctr">
              <a:defRPr/>
            </a:pPr>
            <a:endParaRPr lang="en-US" sz="1500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en-US" sz="15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" name="Prostokąt 5"/>
          <p:cNvSpPr/>
          <p:nvPr/>
        </p:nvSpPr>
        <p:spPr bwMode="auto">
          <a:xfrm>
            <a:off x="2774218" y="4935827"/>
            <a:ext cx="4310437" cy="100708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1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1">
                  <a:lumMod val="40000"/>
                  <a:lumOff val="60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2945" tIns="41473" rIns="82945" bIns="41473">
            <a:spAutoFit/>
          </a:bodyPr>
          <a:lstStyle/>
          <a:p>
            <a:pPr algn="ctr">
              <a:defRPr/>
            </a:pPr>
            <a:r>
              <a:rPr lang="en-US" sz="1500" b="1" dirty="0">
                <a:solidFill>
                  <a:srgbClr val="000000"/>
                </a:solidFill>
              </a:rPr>
              <a:t>Department of Computer Science AGH (1980)</a:t>
            </a:r>
          </a:p>
          <a:p>
            <a:pPr>
              <a:defRPr/>
            </a:pPr>
            <a:endParaRPr lang="pl-PL" sz="15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pl-PL" sz="1500" dirty="0">
                <a:solidFill>
                  <a:srgbClr val="000000"/>
                </a:solidFill>
              </a:rPr>
              <a:t>		</a:t>
            </a:r>
            <a:r>
              <a:rPr lang="en-US" sz="1500" dirty="0">
                <a:solidFill>
                  <a:srgbClr val="000000"/>
                </a:solidFill>
              </a:rPr>
              <a:t>1</a:t>
            </a:r>
            <a:r>
              <a:rPr lang="pl-PL" sz="1500" dirty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000 students, 80 employees</a:t>
            </a:r>
          </a:p>
          <a:p>
            <a:pPr algn="ctr">
              <a:defRPr/>
            </a:pPr>
            <a:r>
              <a:rPr lang="pl-PL" sz="1500" dirty="0">
                <a:solidFill>
                  <a:srgbClr val="000000"/>
                </a:solidFill>
              </a:rPr>
              <a:t>	</a:t>
            </a:r>
            <a:r>
              <a:rPr lang="en-US" sz="1500" dirty="0">
                <a:solidFill>
                  <a:srgbClr val="000000"/>
                </a:solidFill>
                <a:hlinkClick r:id="rId3"/>
              </a:rPr>
              <a:t>http://www.ki.agh.edu.pl/uk/index.htm</a:t>
            </a: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7" name="Prostokąt 6"/>
          <p:cNvSpPr>
            <a:spLocks noChangeArrowheads="1"/>
          </p:cNvSpPr>
          <p:nvPr/>
        </p:nvSpPr>
        <p:spPr bwMode="auto">
          <a:xfrm>
            <a:off x="3136899" y="3469311"/>
            <a:ext cx="4310063" cy="1237918"/>
          </a:xfrm>
          <a:prstGeom prst="rect">
            <a:avLst/>
          </a:prstGeom>
          <a:gradFill rotWithShape="1">
            <a:gsLst>
              <a:gs pos="0">
                <a:srgbClr val="FAE8E8"/>
              </a:gs>
              <a:gs pos="50000">
                <a:srgbClr val="F6D2D1"/>
              </a:gs>
              <a:gs pos="100000">
                <a:srgbClr val="F2B8B6"/>
              </a:gs>
            </a:gsLst>
            <a:lin ang="2700000" scaled="1"/>
          </a:gra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/>
          <a:p>
            <a:pPr algn="ctr">
              <a:defRPr/>
            </a:pPr>
            <a:r>
              <a:rPr lang="en-US" sz="1500" b="1" dirty="0">
                <a:solidFill>
                  <a:srgbClr val="000000"/>
                </a:solidFill>
                <a:latin typeface="+mn-lt"/>
                <a:ea typeface="+mn-ea"/>
              </a:rPr>
              <a:t>Faculty of Computer Science, Electronics and  Telecommunications (2012)</a:t>
            </a:r>
            <a:endParaRPr lang="pl-PL" sz="1500" dirty="0">
              <a:solidFill>
                <a:srgbClr val="000000"/>
              </a:solidFill>
              <a:latin typeface="+mn-lt"/>
              <a:ea typeface="+mn-ea"/>
            </a:endParaRPr>
          </a:p>
          <a:p>
            <a:pPr algn="r">
              <a:defRPr/>
            </a:pPr>
            <a:r>
              <a:rPr lang="pl-PL" sz="1500" dirty="0">
                <a:solidFill>
                  <a:srgbClr val="000000"/>
                </a:solidFill>
                <a:latin typeface="+mn-lt"/>
                <a:ea typeface="+mn-ea"/>
              </a:rPr>
              <a:t>2 </a:t>
            </a:r>
            <a:r>
              <a:rPr lang="en-US" sz="1500" dirty="0">
                <a:solidFill>
                  <a:srgbClr val="000000"/>
                </a:solidFill>
                <a:latin typeface="+mn-lt"/>
                <a:ea typeface="+mn-ea"/>
              </a:rPr>
              <a:t>000 students, </a:t>
            </a:r>
            <a:r>
              <a:rPr lang="pl-PL" sz="1500" dirty="0">
                <a:solidFill>
                  <a:srgbClr val="000000"/>
                </a:solidFill>
                <a:latin typeface="+mn-lt"/>
                <a:ea typeface="+mn-ea"/>
              </a:rPr>
              <a:t>2</a:t>
            </a:r>
            <a:r>
              <a:rPr lang="en-US" sz="1500" dirty="0">
                <a:solidFill>
                  <a:srgbClr val="000000"/>
                </a:solidFill>
                <a:latin typeface="+mn-lt"/>
                <a:ea typeface="+mn-ea"/>
              </a:rPr>
              <a:t>00 employees</a:t>
            </a:r>
          </a:p>
          <a:p>
            <a:pPr algn="ctr">
              <a:defRPr/>
            </a:pPr>
            <a:endParaRPr lang="pl-PL" sz="1500" dirty="0">
              <a:solidFill>
                <a:srgbClr val="000000"/>
              </a:solidFill>
              <a:latin typeface="+mn-lt"/>
              <a:ea typeface="+mn-ea"/>
            </a:endParaRPr>
          </a:p>
          <a:p>
            <a:pPr algn="ctr">
              <a:defRPr/>
            </a:pPr>
            <a:r>
              <a:rPr lang="en-US" sz="1500" dirty="0">
                <a:solidFill>
                  <a:srgbClr val="000000"/>
                </a:solidFill>
                <a:latin typeface="+mn-lt"/>
                <a:ea typeface="+mn-ea"/>
                <a:hlinkClick r:id="rId4"/>
              </a:rPr>
              <a:t>http://www.iet.agh.edu.pl/</a:t>
            </a:r>
            <a:endParaRPr lang="en-US" sz="15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" name="Prostokąt 7"/>
          <p:cNvSpPr/>
          <p:nvPr/>
        </p:nvSpPr>
        <p:spPr bwMode="auto">
          <a:xfrm>
            <a:off x="1698946" y="2189175"/>
            <a:ext cx="5877870" cy="1022475"/>
          </a:xfrm>
          <a:prstGeom prst="rect">
            <a:avLst/>
          </a:prstGeom>
          <a:ln cap="rnd">
            <a:noFill/>
          </a:ln>
        </p:spPr>
        <p:style>
          <a:lnRef idx="1">
            <a:schemeClr val="accent2"/>
          </a:lnRef>
          <a:fillRef idx="1002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82945" tIns="41473" rIns="82945" bIns="41473">
            <a:spAutoFit/>
          </a:bodyPr>
          <a:lstStyle/>
          <a:p>
            <a:pPr algn="ctr">
              <a:defRPr/>
            </a:pPr>
            <a:r>
              <a:rPr lang="en-US" sz="1500" b="1" dirty="0">
                <a:solidFill>
                  <a:srgbClr val="000000"/>
                </a:solidFill>
              </a:rPr>
              <a:t>AGH University of Science and Technology </a:t>
            </a:r>
            <a:r>
              <a:rPr lang="en-US" sz="1500" b="1" dirty="0" smtClean="0">
                <a:solidFill>
                  <a:srgbClr val="000000"/>
                </a:solidFill>
              </a:rPr>
              <a:t>(1913, 1919</a:t>
            </a:r>
            <a:r>
              <a:rPr lang="en-US" sz="1500" b="1" dirty="0">
                <a:solidFill>
                  <a:srgbClr val="000000"/>
                </a:solidFill>
              </a:rPr>
              <a:t>)</a:t>
            </a:r>
            <a:endParaRPr lang="pl-PL" sz="1500" b="1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en-US" sz="1500" b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pl-PL" sz="1500" dirty="0">
                <a:solidFill>
                  <a:srgbClr val="000000"/>
                </a:solidFill>
              </a:rPr>
              <a:t>		</a:t>
            </a:r>
            <a:r>
              <a:rPr lang="en-US" sz="1500" dirty="0">
                <a:solidFill>
                  <a:srgbClr val="000000"/>
                </a:solidFill>
              </a:rPr>
              <a:t>1</a:t>
            </a:r>
            <a:r>
              <a:rPr lang="pl-PL" sz="1500" dirty="0">
                <a:solidFill>
                  <a:srgbClr val="000000"/>
                </a:solidFill>
              </a:rPr>
              <a:t>6</a:t>
            </a:r>
            <a:r>
              <a:rPr lang="en-US" sz="1500" dirty="0">
                <a:solidFill>
                  <a:srgbClr val="000000"/>
                </a:solidFill>
              </a:rPr>
              <a:t> faculties, 36</a:t>
            </a:r>
            <a:r>
              <a:rPr lang="pl-PL" sz="1500" dirty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000 students</a:t>
            </a:r>
            <a:r>
              <a:rPr lang="pl-PL" sz="1500" dirty="0">
                <a:solidFill>
                  <a:srgbClr val="000000"/>
                </a:solidFill>
              </a:rPr>
              <a:t>,</a:t>
            </a:r>
            <a:r>
              <a:rPr lang="en-US" sz="1500" dirty="0">
                <a:solidFill>
                  <a:srgbClr val="000000"/>
                </a:solidFill>
              </a:rPr>
              <a:t> 4</a:t>
            </a:r>
            <a:r>
              <a:rPr lang="pl-PL" sz="1500" dirty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000000"/>
                </a:solidFill>
              </a:rPr>
              <a:t>000 employees</a:t>
            </a:r>
          </a:p>
          <a:p>
            <a:pPr algn="ctr">
              <a:defRPr/>
            </a:pPr>
            <a:r>
              <a:rPr lang="en-US" sz="1500" dirty="0">
                <a:solidFill>
                  <a:srgbClr val="000000"/>
                </a:solidFill>
                <a:hlinkClick r:id="rId5"/>
              </a:rPr>
              <a:t>http://www.agh.edu.pl/en</a:t>
            </a: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9" name="Prostokąt 8"/>
          <p:cNvSpPr/>
          <p:nvPr/>
        </p:nvSpPr>
        <p:spPr bwMode="auto">
          <a:xfrm>
            <a:off x="7799828" y="3459818"/>
            <a:ext cx="1044955" cy="102247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82945" tIns="41473" rIns="82945" bIns="41473">
            <a:spAutoFit/>
          </a:bodyPr>
          <a:lstStyle/>
          <a:p>
            <a:pPr>
              <a:defRPr/>
            </a:pPr>
            <a:r>
              <a:rPr lang="pl-PL" sz="1500" b="1" dirty="0">
                <a:solidFill>
                  <a:srgbClr val="000000"/>
                </a:solidFill>
              </a:rPr>
              <a:t>Other 15 faculties</a:t>
            </a:r>
          </a:p>
          <a:p>
            <a:pPr>
              <a:defRPr/>
            </a:pPr>
            <a:endParaRPr lang="pl-PL" sz="1500" dirty="0">
              <a:solidFill>
                <a:srgbClr val="000000"/>
              </a:solidFill>
            </a:endParaRPr>
          </a:p>
          <a:p>
            <a:pPr>
              <a:defRPr/>
            </a:pPr>
            <a:endParaRPr lang="en-US" sz="1500" dirty="0">
              <a:solidFill>
                <a:srgbClr val="000000"/>
              </a:solidFill>
            </a:endParaRPr>
          </a:p>
        </p:txBody>
      </p:sp>
      <p:cxnSp>
        <p:nvCxnSpPr>
          <p:cNvPr id="10" name="Łącznik prosty ze strzałką 9"/>
          <p:cNvCxnSpPr>
            <a:cxnSpLocks noChangeShapeType="1"/>
          </p:cNvCxnSpPr>
          <p:nvPr/>
        </p:nvCxnSpPr>
        <p:spPr bwMode="auto">
          <a:xfrm rot="5400000">
            <a:off x="2158389" y="3222612"/>
            <a:ext cx="261937" cy="2619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Łącznik prosty ze strzałką 10"/>
          <p:cNvCxnSpPr>
            <a:cxnSpLocks noChangeShapeType="1"/>
          </p:cNvCxnSpPr>
          <p:nvPr/>
        </p:nvCxnSpPr>
        <p:spPr bwMode="auto">
          <a:xfrm rot="16200000" flipH="1">
            <a:off x="4637881" y="3194280"/>
            <a:ext cx="261937" cy="2619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Łącznik prosty ze strzałką 11"/>
          <p:cNvCxnSpPr>
            <a:cxnSpLocks noChangeShapeType="1"/>
          </p:cNvCxnSpPr>
          <p:nvPr/>
        </p:nvCxnSpPr>
        <p:spPr bwMode="auto">
          <a:xfrm>
            <a:off x="7360000" y="3218336"/>
            <a:ext cx="522287" cy="2619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Łącznik prosty ze strzałką 12"/>
          <p:cNvCxnSpPr>
            <a:cxnSpLocks noChangeShapeType="1"/>
          </p:cNvCxnSpPr>
          <p:nvPr/>
        </p:nvCxnSpPr>
        <p:spPr bwMode="auto">
          <a:xfrm rot="5400000">
            <a:off x="4641057" y="4804858"/>
            <a:ext cx="26035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210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3950934"/>
            <a:ext cx="8159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2" name="Picture 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3" y="2369818"/>
            <a:ext cx="404812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3" name="Picture 2" descr="http://iet.agh.edu.pl/images/logo_ie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027"/>
          <a:stretch>
            <a:fillRect/>
          </a:stretch>
        </p:blipFill>
        <p:spPr bwMode="auto">
          <a:xfrm>
            <a:off x="3240564" y="3789040"/>
            <a:ext cx="763475" cy="465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hmurka 16"/>
          <p:cNvSpPr/>
          <p:nvPr/>
        </p:nvSpPr>
        <p:spPr>
          <a:xfrm flipH="1">
            <a:off x="0" y="4827142"/>
            <a:ext cx="3101404" cy="1739900"/>
          </a:xfrm>
          <a:prstGeom prst="cloud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lvl="0" algn="ctr"/>
            <a:endParaRPr lang="en-US" sz="1300" b="1" dirty="0">
              <a:solidFill>
                <a:prstClr val="black"/>
              </a:solidFill>
              <a:hlinkClick r:id="rId9"/>
            </a:endParaRPr>
          </a:p>
          <a:p>
            <a:pPr lvl="0" algn="ctr"/>
            <a:endParaRPr lang="en-US" sz="1300" b="1" dirty="0">
              <a:solidFill>
                <a:prstClr val="black"/>
              </a:solidFill>
              <a:hlinkClick r:id="rId9"/>
            </a:endParaRPr>
          </a:p>
          <a:p>
            <a:pPr lvl="0" algn="ctr"/>
            <a:endParaRPr lang="en-US" sz="1300" b="1" dirty="0">
              <a:solidFill>
                <a:prstClr val="black"/>
              </a:solidFill>
              <a:hlinkClick r:id="rId9"/>
            </a:endParaRPr>
          </a:p>
          <a:p>
            <a:pPr lvl="0" algn="ctr"/>
            <a:endParaRPr lang="en-US" sz="1300" b="1" dirty="0">
              <a:solidFill>
                <a:prstClr val="black"/>
              </a:solidFill>
              <a:hlinkClick r:id="rId9"/>
            </a:endParaRPr>
          </a:p>
          <a:p>
            <a:pPr lvl="0" algn="ctr"/>
            <a:r>
              <a:rPr lang="en-US" sz="1500" dirty="0">
                <a:solidFill>
                  <a:srgbClr val="000000"/>
                </a:solidFill>
                <a:hlinkClick r:id="rId9"/>
              </a:rPr>
              <a:t>http://dice.cyfronet.pl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pl-PL" sz="1500" dirty="0">
              <a:solidFill>
                <a:srgbClr val="000000"/>
              </a:solidFill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476250" y="836712"/>
            <a:ext cx="86410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Investigation of methods for complex scientific collaborative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Elaboration of environments and tools for </a:t>
            </a:r>
            <a:r>
              <a:rPr lang="en-US" dirty="0" err="1"/>
              <a:t>eScience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Integration of large-scale distributed computing infrastructures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Knowledge-based approach to services, components, and their composition</a:t>
            </a:r>
          </a:p>
        </p:txBody>
      </p:sp>
      <p:pic>
        <p:nvPicPr>
          <p:cNvPr id="1026" name="Picture 2" descr="Department of Computer Science AGH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421" y="5252110"/>
            <a:ext cx="114300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161875"/>
            <a:ext cx="1891846" cy="7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 descr="http://www.ki.agh.edu.pl/sites/default/files/news/informatyka_3.jpg?135729779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017380" y="4935828"/>
            <a:ext cx="2609850" cy="1007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Obraz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-41445"/>
            <a:ext cx="771556" cy="78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2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255994"/>
              </p:ext>
            </p:extLst>
          </p:nvPr>
        </p:nvGraphicFramePr>
        <p:xfrm>
          <a:off x="395536" y="876646"/>
          <a:ext cx="8208912" cy="505810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726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7887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574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60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Interactive compute- and data-intensive applications, knowledge-based workflow composition, programming models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u="none" strike="noStrike" cap="none" normalizeH="0" baseline="0" noProof="0" dirty="0" err="1" smtClean="0">
                          <a:ln>
                            <a:noFill/>
                          </a:ln>
                          <a:effectLst/>
                        </a:rPr>
                        <a:t>CrossGrid</a:t>
                      </a: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, K-</a:t>
                      </a:r>
                      <a:r>
                        <a:rPr kumimoji="0" lang="en-GB" sz="1600" u="none" strike="noStrike" cap="none" normalizeH="0" baseline="0" noProof="0" dirty="0" err="1" smtClean="0">
                          <a:ln>
                            <a:noFill/>
                          </a:ln>
                          <a:effectLst/>
                        </a:rPr>
                        <a:t>Wf</a:t>
                      </a: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 Grid, </a:t>
                      </a:r>
                      <a:r>
                        <a:rPr kumimoji="0" lang="en-GB" sz="1600" u="none" strike="noStrike" cap="none" normalizeH="0" baseline="0" noProof="0" dirty="0" err="1" smtClean="0">
                          <a:ln>
                            <a:noFill/>
                          </a:ln>
                          <a:effectLst/>
                        </a:rPr>
                        <a:t>CoreGRID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2002-2008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89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Script-based composition of applications, </a:t>
                      </a:r>
                      <a:r>
                        <a:rPr kumimoji="0" lang="en-GB" sz="1600" u="none" strike="noStrike" cap="none" normalizeH="0" baseline="0" noProof="0" dirty="0" err="1" smtClean="0">
                          <a:ln>
                            <a:noFill/>
                          </a:ln>
                          <a:effectLst/>
                        </a:rPr>
                        <a:t>GridSpace</a:t>
                      </a: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 Virtual Laboratory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noProof="0" dirty="0" err="1" smtClean="0">
                          <a:ln>
                            <a:noFill/>
                          </a:ln>
                          <a:effectLst/>
                        </a:rPr>
                        <a:t>ViroLab</a:t>
                      </a: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, GREDIA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2006-2009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60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Federating cloud resources  for  VPH compute- and data-intensive applications, </a:t>
                      </a:r>
                      <a:r>
                        <a:rPr kumimoji="0" lang="en-GB" sz="1600" u="none" strike="noStrike" cap="none" normalizeH="0" baseline="0" noProof="0" dirty="0" err="1" smtClean="0">
                          <a:ln>
                            <a:noFill/>
                          </a:ln>
                          <a:effectLst/>
                        </a:rPr>
                        <a:t>DataNet</a:t>
                      </a: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 – metadata models 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VPH-Share, PL-Grid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2009-2015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71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Common Information Space for Early Warning Systems, big data storage and access, analysis tools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noProof="0" dirty="0" err="1" smtClean="0">
                          <a:ln>
                            <a:noFill/>
                          </a:ln>
                          <a:effectLst/>
                        </a:rPr>
                        <a:t>UrbanIFlood</a:t>
                      </a: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, ISMOP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2009-2016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99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Computational strategies, software and services for distributed multiscale simulations 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MAPPER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2010-2013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91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Executable Papers; 1st prize in Elsevier competition at ICCS2011 (Elsevier follow-up project)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Collage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2011-2013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91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Optimization of workflow applications on cloud resources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u="none" strike="noStrike" cap="none" normalizeH="0" baseline="0" noProof="0" dirty="0" err="1" smtClean="0">
                          <a:ln>
                            <a:noFill/>
                          </a:ln>
                          <a:effectLst/>
                        </a:rPr>
                        <a:t>PaaSage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2013-2016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91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Infrastructure for large-scale simulations in medicine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u="none" strike="noStrike" cap="none" normalizeH="0" baseline="0" noProof="0" dirty="0" err="1" smtClean="0">
                          <a:ln>
                            <a:noFill/>
                          </a:ln>
                          <a:effectLst/>
                        </a:rPr>
                        <a:t>EurValve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600" u="none" strike="noStrike" cap="none" normalizeH="0" baseline="0" noProof="0" dirty="0" smtClean="0">
                          <a:ln>
                            <a:noFill/>
                          </a:ln>
                          <a:effectLst/>
                        </a:rPr>
                        <a:t>2016-2019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913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Establishment of a </a:t>
                      </a:r>
                      <a:r>
                        <a:rPr kumimoji="0" lang="pl-PL" sz="16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new</a:t>
                      </a:r>
                      <a:r>
                        <a:rPr kumimoji="0" lang="pl-PL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pl-PL" sz="16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CoE</a:t>
                      </a:r>
                      <a:r>
                        <a:rPr kumimoji="0" lang="pl-PL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pl-PL" sz="16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in</a:t>
                      </a:r>
                      <a:r>
                        <a:rPr kumimoji="0" lang="pl-PL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pl-PL" sz="16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computational</a:t>
                      </a:r>
                      <a:r>
                        <a:rPr kumimoji="0" lang="pl-PL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, </a:t>
                      </a:r>
                      <a:r>
                        <a:rPr kumimoji="0" lang="pl-PL" sz="16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personalised</a:t>
                      </a:r>
                      <a:r>
                        <a:rPr kumimoji="0" lang="pl-PL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kumimoji="0" lang="pl-PL" sz="16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medicine</a:t>
                      </a:r>
                      <a:r>
                        <a:rPr kumimoji="0" lang="pl-PL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(diagnostics and </a:t>
                      </a:r>
                      <a:r>
                        <a:rPr kumimoji="0" lang="pl-PL" sz="16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therapy</a:t>
                      </a:r>
                      <a:r>
                        <a:rPr kumimoji="0" lang="pl-PL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)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CECM, </a:t>
                      </a:r>
                      <a:r>
                        <a:rPr kumimoji="0" lang="pl-PL" sz="1600" b="0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Teaming</a:t>
                      </a:r>
                      <a:r>
                        <a:rPr kumimoji="0" lang="pl-PL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 Phase1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600" b="0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2017-2018</a:t>
                      </a:r>
                      <a:endParaRPr kumimoji="0" lang="en-GB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L="82944" marR="82944" marT="41476" marB="41476" horzOverflow="overflow"/>
                </a:tc>
              </a:tr>
            </a:tbl>
          </a:graphicData>
        </a:graphic>
      </p:graphicFrame>
      <p:sp>
        <p:nvSpPr>
          <p:cNvPr id="5" name="pole tekstowe 4"/>
          <p:cNvSpPr txBox="1"/>
          <p:nvPr/>
        </p:nvSpPr>
        <p:spPr>
          <a:xfrm>
            <a:off x="251520" y="6165580"/>
            <a:ext cx="8683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/>
              <a:t> </a:t>
            </a:r>
            <a:r>
              <a:rPr lang="en-US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hlinkClick r:id="rId3"/>
              </a:rPr>
              <a:t>http://dice.cyfronet.pl/</a:t>
            </a:r>
            <a:r>
              <a:rPr lang="en-US" alt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s-ES" altLang="en-US" sz="2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; </a:t>
            </a:r>
            <a:r>
              <a:rPr lang="pl-PL" sz="2400" dirty="0">
                <a:hlinkClick r:id="rId4"/>
              </a:rPr>
              <a:t>http://dice-cyfronet.github.io/#history</a:t>
            </a:r>
            <a:endParaRPr lang="pl-PL" sz="2400" dirty="0"/>
          </a:p>
        </p:txBody>
      </p:sp>
      <p:sp>
        <p:nvSpPr>
          <p:cNvPr id="7" name="Title 3">
            <a:extLst>
              <a:ext uri="{FF2B5EF4-FFF2-40B4-BE49-F238E27FC236}">
                <a16:creationId xmlns="" xmlns:a16="http://schemas.microsoft.com/office/drawing/2014/main" id="{57592C15-CD0F-4BD7-9F45-510F0F51E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25" y="0"/>
            <a:ext cx="6590062" cy="62068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DICE Team </a:t>
            </a:r>
            <a:r>
              <a:rPr lang="pl-PL" altLang="en-US" dirty="0" err="1" smtClean="0"/>
              <a:t>skillset</a:t>
            </a:r>
            <a:r>
              <a:rPr lang="pl-PL" altLang="en-US" dirty="0"/>
              <a:t> </a:t>
            </a:r>
            <a:r>
              <a:rPr lang="pl-PL" altLang="en-US" dirty="0" smtClean="0"/>
              <a:t>and EU </a:t>
            </a:r>
            <a:r>
              <a:rPr lang="pl-PL" altLang="en-US" dirty="0" err="1" smtClean="0"/>
              <a:t>projects</a:t>
            </a:r>
            <a:r>
              <a:rPr lang="pl-PL" altLang="en-US" dirty="0" smtClean="0"/>
              <a:t> </a:t>
            </a:r>
            <a:endParaRPr lang="en-US" altLang="en-US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-41445"/>
            <a:ext cx="771556" cy="78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2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/>
          <p:cNvSpPr>
            <a:spLocks noGrp="1"/>
          </p:cNvSpPr>
          <p:nvPr>
            <p:ph type="title"/>
          </p:nvPr>
        </p:nvSpPr>
        <p:spPr>
          <a:xfrm>
            <a:off x="1187451" y="68263"/>
            <a:ext cx="6912942" cy="696441"/>
          </a:xfrm>
        </p:spPr>
        <p:txBody>
          <a:bodyPr/>
          <a:lstStyle/>
          <a:p>
            <a:pPr eaLnBrk="1" hangingPunct="1"/>
            <a:r>
              <a:rPr lang="pl-PL" altLang="en-US" dirty="0" err="1" smtClean="0">
                <a:ea typeface="MS PGothic"/>
                <a:cs typeface="MS PGothic"/>
              </a:rPr>
              <a:t>Cyfronet</a:t>
            </a:r>
            <a:r>
              <a:rPr lang="pl-PL" altLang="en-US" dirty="0" smtClean="0">
                <a:ea typeface="MS PGothic"/>
                <a:cs typeface="MS PGothic"/>
              </a:rPr>
              <a:t> AGH:</a:t>
            </a:r>
            <a:r>
              <a:rPr lang="en-GB" altLang="en-US" dirty="0" smtClean="0">
                <a:ea typeface="MS PGothic"/>
                <a:cs typeface="MS PGothic"/>
              </a:rPr>
              <a:t> </a:t>
            </a:r>
            <a:r>
              <a:rPr lang="pl-PL" altLang="en-US" dirty="0">
                <a:ea typeface="MS PGothic"/>
                <a:cs typeface="MS PGothic"/>
              </a:rPr>
              <a:t>Personnel</a:t>
            </a:r>
            <a:r>
              <a:rPr lang="en-GB" altLang="en-US" dirty="0">
                <a:ea typeface="MS PGothic"/>
                <a:cs typeface="MS PGothic"/>
              </a:rPr>
              <a:t> and</a:t>
            </a:r>
            <a:r>
              <a:rPr lang="pl-PL" altLang="en-US" dirty="0">
                <a:ea typeface="MS PGothic"/>
                <a:cs typeface="MS PGothic"/>
              </a:rPr>
              <a:t> </a:t>
            </a:r>
            <a:r>
              <a:rPr lang="en-GB" altLang="en-US" dirty="0" smtClean="0">
                <a:ea typeface="MS PGothic"/>
                <a:cs typeface="MS PGothic"/>
              </a:rPr>
              <a:t>roles </a:t>
            </a:r>
            <a:endParaRPr lang="en-GB" altLang="en-US" dirty="0">
              <a:ea typeface="MS PGothic"/>
              <a:cs typeface="MS PGothic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922149"/>
              </p:ext>
            </p:extLst>
          </p:nvPr>
        </p:nvGraphicFramePr>
        <p:xfrm>
          <a:off x="331902" y="1052737"/>
          <a:ext cx="8344555" cy="4095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36725">
                  <a:extLst>
                    <a:ext uri="{9D8B030D-6E8A-4147-A177-3AD203B41FA5}">
                      <a16:colId xmlns="" xmlns:a16="http://schemas.microsoft.com/office/drawing/2014/main" val="3311591248"/>
                    </a:ext>
                  </a:extLst>
                </a:gridCol>
                <a:gridCol w="11875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9666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6868">
                <a:tc>
                  <a:txBody>
                    <a:bodyPr/>
                    <a:lstStyle/>
                    <a:p>
                      <a:r>
                        <a:rPr lang="en-GB" sz="1400" b="1" noProof="0" dirty="0">
                          <a:latin typeface="+mn-lt"/>
                        </a:rPr>
                        <a:t>#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r>
                        <a:rPr lang="en-GB" sz="1400" b="1" noProof="0" dirty="0">
                          <a:latin typeface="+mn-lt"/>
                        </a:rPr>
                        <a:t>Key</a:t>
                      </a:r>
                      <a:r>
                        <a:rPr lang="en-GB" sz="1400" b="1" baseline="0" noProof="0" dirty="0">
                          <a:latin typeface="+mn-lt"/>
                        </a:rPr>
                        <a:t> Person</a:t>
                      </a:r>
                      <a:endParaRPr lang="en-GB" sz="1400" b="1" noProof="0" dirty="0">
                        <a:latin typeface="+mn-lt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1" noProof="0" dirty="0">
                          <a:latin typeface="+mn-lt"/>
                        </a:rPr>
                        <a:t>Role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r>
                        <a:rPr lang="en-GB" sz="1400" b="1" noProof="0" dirty="0">
                          <a:latin typeface="+mn-lt"/>
                        </a:rPr>
                        <a:t>Activities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1094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Marian</a:t>
                      </a:r>
                      <a:r>
                        <a:rPr lang="en-GB" sz="1400" b="1" i="0" u="none" strike="noStrike" baseline="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1400" b="1" i="0" u="none" strike="noStrike" baseline="0" noProof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Bubak</a:t>
                      </a:r>
                      <a:endParaRPr lang="pl-PL" sz="1400" b="1" i="0" u="none" strike="noStrike" baseline="0" noProof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endParaRPr lang="pl-PL" sz="1400" b="1" i="0" u="none" strike="noStrike" baseline="0" noProof="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ctr"/>
                      <a:r>
                        <a:rPr lang="pl-PL" sz="1400" b="1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Katarzyna Rycerz 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JRA 3 Leader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GB" sz="1400" noProof="0" dirty="0" smtClean="0">
                          <a:latin typeface="+mn-lt"/>
                        </a:rPr>
                        <a:t>Coordination</a:t>
                      </a:r>
                      <a:r>
                        <a:rPr lang="en-GB" sz="1400" baseline="0" noProof="0" dirty="0" smtClean="0">
                          <a:latin typeface="+mn-lt"/>
                        </a:rPr>
                        <a:t> of</a:t>
                      </a:r>
                      <a:r>
                        <a:rPr lang="en-GB" sz="1400" noProof="0" dirty="0" smtClean="0">
                          <a:latin typeface="+mn-lt"/>
                        </a:rPr>
                        <a:t> research tasks and project planning</a:t>
                      </a:r>
                    </a:p>
                    <a:p>
                      <a:r>
                        <a:rPr lang="en-GB" sz="1400" noProof="0" dirty="0" smtClean="0">
                          <a:latin typeface="+mn-lt"/>
                        </a:rPr>
                        <a:t>Timely initiation, steering and verifying of reporting</a:t>
                      </a:r>
                    </a:p>
                    <a:p>
                      <a:r>
                        <a:rPr lang="en-GB" sz="1400" noProof="0" dirty="0" smtClean="0">
                          <a:latin typeface="+mn-lt"/>
                        </a:rPr>
                        <a:t>Compiling the mid-term and the final deliverables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 smtClean="0">
                          <a:latin typeface="+mn-lt"/>
                        </a:rPr>
                        <a:t>Coordination</a:t>
                      </a:r>
                      <a:r>
                        <a:rPr lang="en-GB" sz="1400" baseline="0" noProof="0" dirty="0" smtClean="0">
                          <a:latin typeface="+mn-lt"/>
                        </a:rPr>
                        <a:t> of</a:t>
                      </a:r>
                      <a:r>
                        <a:rPr lang="en-GB" sz="1400" noProof="0" dirty="0" smtClean="0">
                          <a:latin typeface="+mn-lt"/>
                        </a:rPr>
                        <a:t> technical presentations</a:t>
                      </a:r>
                    </a:p>
                    <a:p>
                      <a:r>
                        <a:rPr lang="en-GB" sz="1400" noProof="0" dirty="0" smtClean="0">
                          <a:latin typeface="+mn-lt"/>
                        </a:rPr>
                        <a:t>Risk management</a:t>
                      </a:r>
                      <a:endParaRPr lang="en-GB" sz="1400" noProof="0" dirty="0">
                        <a:latin typeface="+mn-lt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9686">
                <a:tc>
                  <a:txBody>
                    <a:bodyPr/>
                    <a:lstStyle/>
                    <a:p>
                      <a:r>
                        <a:rPr lang="en-GB" sz="1400" b="1" noProof="0" dirty="0">
                          <a:latin typeface="+mn-lt"/>
                        </a:rPr>
                        <a:t>2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Jan </a:t>
                      </a:r>
                      <a:r>
                        <a:rPr lang="en-GB" sz="1400" b="1" i="0" u="none" strike="noStrike" noProof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Meizner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Task JRA2.3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Coordination of  </a:t>
                      </a:r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federated metadata storage service </a:t>
                      </a:r>
                      <a:r>
                        <a:rPr lang="en-GB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  </a:t>
                      </a:r>
                      <a:endParaRPr lang="en-GB" sz="14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5597">
                <a:tc>
                  <a:txBody>
                    <a:bodyPr/>
                    <a:lstStyle/>
                    <a:p>
                      <a:r>
                        <a:rPr lang="en-GB" sz="1400" b="1" noProof="0" dirty="0">
                          <a:latin typeface="+mn-lt"/>
                        </a:rPr>
                        <a:t>3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Piotr</a:t>
                      </a:r>
                      <a:r>
                        <a:rPr lang="en-GB" sz="1400" b="1" i="0" u="none" strike="noStrike" baseline="0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1400" b="1" i="0" u="none" strike="noStrike" baseline="0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Nowakowski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Task </a:t>
                      </a:r>
                      <a:r>
                        <a:rPr lang="en-GB" sz="1400" b="1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JRA 3.1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GB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Coordination of  </a:t>
                      </a:r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interactive execution environment </a:t>
                      </a:r>
                      <a:r>
                        <a:rPr lang="en-GB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en-GB" sz="1400" b="0" noProof="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8580">
                <a:tc>
                  <a:txBody>
                    <a:bodyPr/>
                    <a:lstStyle/>
                    <a:p>
                      <a:r>
                        <a:rPr lang="en-GB" sz="1400" b="1" noProof="0" dirty="0" smtClean="0">
                          <a:latin typeface="+mn-lt"/>
                        </a:rPr>
                        <a:t>4.</a:t>
                      </a:r>
                      <a:endParaRPr lang="en-GB" sz="1400" b="1" noProof="0" dirty="0">
                        <a:latin typeface="+mn-lt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u="none" strike="noStrike" noProof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Bartosz</a:t>
                      </a:r>
                      <a:r>
                        <a:rPr lang="en-GB" sz="14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Wilk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Task  JRA 3.2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GB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Coordination of  </a:t>
                      </a:r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benchmarking and monitoring services </a:t>
                      </a:r>
                      <a:r>
                        <a:rPr lang="en-GB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en-GB" sz="1400" b="0" i="0" u="none" strike="noStrike" kern="1200" noProof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anchor="ctr"/>
                </a:tc>
              </a:tr>
              <a:tr h="458580">
                <a:tc>
                  <a:txBody>
                    <a:bodyPr/>
                    <a:lstStyle/>
                    <a:p>
                      <a:r>
                        <a:rPr lang="en-GB" sz="1400" b="1" noProof="0" dirty="0">
                          <a:latin typeface="+mn-lt"/>
                        </a:rPr>
                        <a:t>5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u="none" strike="noStrike" noProof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Maciej</a:t>
                      </a:r>
                      <a:r>
                        <a:rPr lang="en-GB" sz="1400" b="1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</a:t>
                      </a:r>
                      <a:r>
                        <a:rPr lang="en-GB" sz="1400" b="1" i="0" u="none" strike="noStrike" baseline="0" noProof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Pawlik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i="0" u="none" strike="noStrike" baseline="0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Task JRA 3.2</a:t>
                      </a:r>
                      <a:endParaRPr lang="en-GB" sz="1400" b="1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Benchmarking and monitoring services </a:t>
                      </a:r>
                      <a:r>
                        <a:rPr lang="en-GB" sz="1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development </a:t>
                      </a:r>
                      <a:endParaRPr lang="en-GB" sz="1400" b="0" i="0" u="none" strike="noStrike" kern="1200" noProof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-41445"/>
            <a:ext cx="771556" cy="78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egnaposto contenuto 2"/>
          <p:cNvSpPr>
            <a:spLocks noGrp="1"/>
          </p:cNvSpPr>
          <p:nvPr>
            <p:ph idx="1"/>
          </p:nvPr>
        </p:nvSpPr>
        <p:spPr>
          <a:xfrm>
            <a:off x="328613" y="1612900"/>
            <a:ext cx="3887787" cy="419100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GB" altLang="en-US" sz="1400">
              <a:ea typeface="MS PGothic"/>
              <a:cs typeface="MS PGothic"/>
            </a:endParaRPr>
          </a:p>
          <a:p>
            <a:pPr marL="0" indent="0" algn="ct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GB" altLang="en-US" sz="1400">
              <a:ea typeface="MS PGothic"/>
              <a:cs typeface="MS PGothic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254962"/>
              </p:ext>
            </p:extLst>
          </p:nvPr>
        </p:nvGraphicFramePr>
        <p:xfrm>
          <a:off x="107504" y="646286"/>
          <a:ext cx="8856985" cy="6155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4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22144">
                  <a:extLst>
                    <a:ext uri="{9D8B030D-6E8A-4147-A177-3AD203B41FA5}">
                      <a16:colId xmlns="" xmlns:a16="http://schemas.microsoft.com/office/drawing/2014/main" val="3311591248"/>
                    </a:ext>
                  </a:extLst>
                </a:gridCol>
                <a:gridCol w="6895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3006">
                  <a:extLst>
                    <a:ext uri="{9D8B030D-6E8A-4147-A177-3AD203B41FA5}">
                      <a16:colId xmlns="" xmlns:a16="http://schemas.microsoft.com/office/drawing/2014/main" val="956194948"/>
                    </a:ext>
                  </a:extLst>
                </a:gridCol>
                <a:gridCol w="47817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36041">
                <a:tc>
                  <a:txBody>
                    <a:bodyPr/>
                    <a:lstStyle/>
                    <a:p>
                      <a:r>
                        <a:rPr lang="en-GB" sz="1400" b="0" noProof="0" dirty="0">
                          <a:latin typeface="+mn-lt"/>
                        </a:rPr>
                        <a:t>#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r>
                        <a:rPr lang="en-GB" sz="1400" b="0" noProof="0" dirty="0">
                          <a:latin typeface="+mn-lt"/>
                        </a:rPr>
                        <a:t>WP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noProof="0" dirty="0">
                          <a:latin typeface="+mn-lt"/>
                        </a:rPr>
                        <a:t>PM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r>
                        <a:rPr lang="en-GB" sz="1400" b="0" noProof="0" dirty="0">
                          <a:latin typeface="+mn-lt"/>
                        </a:rPr>
                        <a:t>Our PM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r>
                        <a:rPr lang="en-GB" sz="1400" b="0" noProof="0" dirty="0">
                          <a:latin typeface="+mn-lt"/>
                        </a:rPr>
                        <a:t>Our Activities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5939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400" b="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WP3 </a:t>
                      </a: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NA2: Motivation, Future</a:t>
                      </a:r>
                      <a:r>
                        <a:rPr lang="en-US" sz="14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Requirements, and Emerging</a:t>
                      </a:r>
                      <a:r>
                        <a:rPr lang="en-US" sz="14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Opportunities</a:t>
                      </a:r>
                      <a:endParaRPr lang="en-GB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5</a:t>
                      </a:r>
                      <a:endParaRPr lang="pl-PL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Leading </a:t>
                      </a:r>
                      <a:r>
                        <a:rPr lang="en-GB" sz="14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Task </a:t>
                      </a:r>
                      <a:r>
                        <a:rPr lang="en-GB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NA2.3 Continuous requirement gathering  </a:t>
                      </a: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76772">
                <a:tc>
                  <a:txBody>
                    <a:bodyPr/>
                    <a:lstStyle/>
                    <a:p>
                      <a:r>
                        <a:rPr lang="en-GB" sz="1400" b="0" noProof="0" dirty="0">
                          <a:latin typeface="+mn-lt"/>
                        </a:rPr>
                        <a:t>2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smtClean="0"/>
                        <a:t>WP4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J</a:t>
                      </a:r>
                      <a:r>
                        <a:rPr lang="pl-PL" sz="1400" dirty="0" smtClean="0"/>
                        <a:t>RA1: Design and Architecture</a:t>
                      </a:r>
                      <a:endParaRPr lang="en-GB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4</a:t>
                      </a:r>
                      <a:endParaRPr lang="pl-PL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GB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Contribution to: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Designing the PROCESS architecture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Architecture evaluation through prototyping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Publication, dissemination and promotion of PROCESS architecture </a:t>
                      </a:r>
                      <a:endParaRPr lang="en-GB" sz="1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78866">
                <a:tc>
                  <a:txBody>
                    <a:bodyPr/>
                    <a:lstStyle/>
                    <a:p>
                      <a:r>
                        <a:rPr lang="en-GB" sz="1400" b="0" noProof="0" dirty="0">
                          <a:latin typeface="+mn-lt"/>
                        </a:rPr>
                        <a:t>3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WP5 JRA2:</a:t>
                      </a:r>
                      <a:r>
                        <a:rPr lang="en-GB" sz="14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Extreme Large Data Service-oriented Infrastructure</a:t>
                      </a:r>
                      <a:endParaRPr lang="en-GB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10</a:t>
                      </a:r>
                      <a:endParaRPr lang="pl-PL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0" i="0" u="none" strike="noStrike" kern="1200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Leading</a:t>
                      </a:r>
                      <a:r>
                        <a:rPr lang="en-GB" sz="1400" b="0" i="0" u="none" strike="noStrike" kern="1200" baseline="0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Task JRA2.3 </a:t>
                      </a:r>
                      <a:r>
                        <a:rPr lang="en-US" sz="1400" b="0" i="0" u="none" strike="noStrike" kern="1200" baseline="0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Federated Metadata storage service for extreme data application </a:t>
                      </a:r>
                      <a:endParaRPr lang="en-GB" sz="1400" b="0" i="0" u="none" strike="noStrike" kern="1200" baseline="0" noProof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400" b="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lang="en-GB" sz="1400" b="0" noProof="0" dirty="0">
                          <a:latin typeface="+mn-lt"/>
                        </a:rPr>
                        <a:t>4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WP6 JRA3:</a:t>
                      </a:r>
                      <a:r>
                        <a:rPr lang="en-GB" sz="14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Extreme Large Computing Service-oriented Infrastructure</a:t>
                      </a:r>
                      <a:endParaRPr lang="en-GB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27</a:t>
                      </a:r>
                      <a:endParaRPr lang="pl-PL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charset="0"/>
                        <a:buChar char="•"/>
                      </a:pPr>
                      <a:r>
                        <a:rPr lang="en-GB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Leading the work package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sz="1400" b="0" i="0" u="none" strike="noStrike" kern="1200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Leading</a:t>
                      </a:r>
                      <a:r>
                        <a:rPr lang="en-GB" sz="1400" b="0" i="0" u="none" strike="noStrike" kern="1200" baseline="0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Task </a:t>
                      </a:r>
                      <a:r>
                        <a:rPr lang="en-GB" sz="1400" b="0" i="0" u="none" strike="noStrike" kern="1200" baseline="0" noProof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en-GB" sz="1400" b="0" i="0" u="none" strike="noStrike" kern="1200" baseline="0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JRA3.1 Interactive execution environment 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US" sz="1400" b="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Leading Task JRA3.2 Benchmarking and monitoring services </a:t>
                      </a:r>
                      <a:endParaRPr lang="en-GB" sz="1400" b="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r>
                        <a:rPr lang="en-GB" sz="1400" b="0" noProof="0" dirty="0">
                          <a:latin typeface="+mn-lt"/>
                        </a:rPr>
                        <a:t>5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WP7</a:t>
                      </a:r>
                      <a:r>
                        <a:rPr lang="en-US" sz="14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JRA4 Service Orchestration and User Interfaces</a:t>
                      </a:r>
                      <a:endParaRPr lang="en-GB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5</a:t>
                      </a:r>
                      <a:endParaRPr lang="pl-PL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sz="1400" b="0" kern="1200" noProof="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Contribution to</a:t>
                      </a:r>
                      <a:r>
                        <a:rPr lang="en-GB" sz="1400" b="0" kern="1200" baseline="0" noProof="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service deployment and orchestration </a:t>
                      </a:r>
                      <a:endParaRPr lang="en-GB" sz="1400" b="0" kern="1200" noProof="0" dirty="0">
                        <a:solidFill>
                          <a:schemeClr val="dk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59396">
                <a:tc>
                  <a:txBody>
                    <a:bodyPr/>
                    <a:lstStyle/>
                    <a:p>
                      <a:r>
                        <a:rPr lang="en-GB" sz="1400" b="0" noProof="0" dirty="0" smtClean="0">
                          <a:latin typeface="+mn-lt"/>
                        </a:rPr>
                        <a:t>6. </a:t>
                      </a:r>
                      <a:endParaRPr lang="en-GB" sz="1400" b="0" noProof="0" dirty="0">
                        <a:latin typeface="+mn-lt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WP8 SA1 Validation</a:t>
                      </a:r>
                      <a:endParaRPr lang="en-GB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3</a:t>
                      </a:r>
                      <a:endParaRPr lang="pl-PL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sz="1400" b="0" kern="1200" noProof="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Contribution to </a:t>
                      </a:r>
                      <a:r>
                        <a:rPr lang="en-US" sz="1400" b="0" kern="1200" noProof="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preparation of use cases for validation </a:t>
                      </a:r>
                      <a:endParaRPr lang="en-GB" sz="1400" b="0" kern="1200" noProof="0" dirty="0">
                        <a:solidFill>
                          <a:schemeClr val="dk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T="45721" marB="45721" anchor="ctr"/>
                </a:tc>
              </a:tr>
              <a:tr h="759396">
                <a:tc>
                  <a:txBody>
                    <a:bodyPr/>
                    <a:lstStyle/>
                    <a:p>
                      <a:r>
                        <a:rPr lang="en-GB" sz="1400" b="0" noProof="0" dirty="0" smtClean="0">
                          <a:latin typeface="+mn-lt"/>
                        </a:rPr>
                        <a:t>7</a:t>
                      </a:r>
                      <a:endParaRPr lang="en-GB" sz="1400" b="0" noProof="0" dirty="0">
                        <a:latin typeface="+mn-lt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WP9 NA3 Dissemination, Engagement and Exploitation</a:t>
                      </a:r>
                      <a:endParaRPr lang="en-GB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6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</a:rPr>
                        <a:t>4</a:t>
                      </a:r>
                      <a:endParaRPr lang="pl-PL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en-GB" sz="1400" b="0" kern="1200" noProof="0" dirty="0" smtClean="0">
                          <a:solidFill>
                            <a:schemeClr val="dk1"/>
                          </a:solidFill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Contribution to dissemination activities</a:t>
                      </a:r>
                      <a:endParaRPr lang="en-GB" sz="1400" b="0" kern="1200" noProof="0" dirty="0">
                        <a:solidFill>
                          <a:schemeClr val="dk1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T="45721" marB="45721" anchor="ctr"/>
                </a:tc>
              </a:tr>
            </a:tbl>
          </a:graphicData>
        </a:graphic>
      </p:graphicFrame>
      <p:sp>
        <p:nvSpPr>
          <p:cNvPr id="6" name="Titolo 1"/>
          <p:cNvSpPr>
            <a:spLocks noGrp="1"/>
          </p:cNvSpPr>
          <p:nvPr>
            <p:ph type="title"/>
          </p:nvPr>
        </p:nvSpPr>
        <p:spPr>
          <a:xfrm>
            <a:off x="1187451" y="68263"/>
            <a:ext cx="6912942" cy="552425"/>
          </a:xfrm>
        </p:spPr>
        <p:txBody>
          <a:bodyPr/>
          <a:lstStyle/>
          <a:p>
            <a:pPr eaLnBrk="1" hangingPunct="1"/>
            <a:r>
              <a:rPr lang="pl-PL" altLang="en-US" dirty="0" err="1">
                <a:ea typeface="MS PGothic"/>
                <a:cs typeface="MS PGothic"/>
              </a:rPr>
              <a:t>Cyfronet</a:t>
            </a:r>
            <a:r>
              <a:rPr lang="pl-PL" altLang="en-US" dirty="0">
                <a:ea typeface="MS PGothic"/>
                <a:cs typeface="MS PGothic"/>
              </a:rPr>
              <a:t> </a:t>
            </a:r>
            <a:r>
              <a:rPr lang="pl-PL" altLang="en-US" dirty="0" smtClean="0">
                <a:ea typeface="MS PGothic"/>
                <a:cs typeface="MS PGothic"/>
              </a:rPr>
              <a:t>r</a:t>
            </a:r>
            <a:r>
              <a:rPr lang="en-GB" altLang="en-US" dirty="0" smtClean="0">
                <a:ea typeface="MS PGothic"/>
                <a:cs typeface="MS PGothic"/>
              </a:rPr>
              <a:t>ole </a:t>
            </a:r>
            <a:r>
              <a:rPr lang="en-GB" altLang="en-US" dirty="0">
                <a:ea typeface="MS PGothic"/>
                <a:cs typeface="MS PGothic"/>
              </a:rPr>
              <a:t>by </a:t>
            </a:r>
            <a:r>
              <a:rPr lang="pl-PL" altLang="en-US" dirty="0">
                <a:ea typeface="MS PGothic"/>
                <a:cs typeface="MS PGothic"/>
              </a:rPr>
              <a:t>WP</a:t>
            </a:r>
            <a:endParaRPr lang="en-GB" altLang="en-US" dirty="0">
              <a:ea typeface="MS PGothic"/>
              <a:cs typeface="MS PGothic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-41445"/>
            <a:ext cx="771556" cy="78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1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egnaposto contenuto 2"/>
          <p:cNvSpPr>
            <a:spLocks noGrp="1"/>
          </p:cNvSpPr>
          <p:nvPr>
            <p:ph idx="1"/>
          </p:nvPr>
        </p:nvSpPr>
        <p:spPr>
          <a:xfrm>
            <a:off x="328613" y="1612900"/>
            <a:ext cx="3887787" cy="419100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GB" altLang="en-US" sz="1400">
              <a:ea typeface="MS PGothic"/>
              <a:cs typeface="MS PGothic"/>
            </a:endParaRPr>
          </a:p>
          <a:p>
            <a:pPr marL="0" indent="0" algn="ct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GB" altLang="en-US" sz="1400">
              <a:ea typeface="MS PGothic"/>
              <a:cs typeface="MS PGothic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285373"/>
              </p:ext>
            </p:extLst>
          </p:nvPr>
        </p:nvGraphicFramePr>
        <p:xfrm>
          <a:off x="331902" y="1052735"/>
          <a:ext cx="8432800" cy="5559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95640">
                  <a:extLst>
                    <a:ext uri="{9D8B030D-6E8A-4147-A177-3AD203B41FA5}">
                      <a16:colId xmlns="" xmlns:a16="http://schemas.microsoft.com/office/drawing/2014/main" val="3311591248"/>
                    </a:ext>
                  </a:extLst>
                </a:gridCol>
                <a:gridCol w="338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956194948"/>
                    </a:ext>
                  </a:extLst>
                </a:gridCol>
                <a:gridCol w="217647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36041">
                <a:tc>
                  <a:txBody>
                    <a:bodyPr/>
                    <a:lstStyle/>
                    <a:p>
                      <a:r>
                        <a:rPr lang="en-GB" sz="1800" b="0" noProof="0" dirty="0">
                          <a:latin typeface="+mn-lt"/>
                        </a:rPr>
                        <a:t>#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r>
                        <a:rPr lang="en-GB" sz="1800" b="0" noProof="0" dirty="0">
                          <a:latin typeface="+mn-lt"/>
                        </a:rPr>
                        <a:t>Deliverable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noProof="0" dirty="0">
                          <a:latin typeface="+mn-lt"/>
                        </a:rPr>
                        <a:t>Title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noProof="0" dirty="0">
                          <a:latin typeface="+mn-lt"/>
                        </a:rPr>
                        <a:t>Month due</a:t>
                      </a:r>
                    </a:p>
                    <a:p>
                      <a:endParaRPr lang="en-GB" sz="1800" b="0" noProof="0" dirty="0">
                        <a:latin typeface="+mn-lt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noProof="0" dirty="0">
                          <a:latin typeface="+mn-lt"/>
                        </a:rPr>
                        <a:t>Responsible</a:t>
                      </a:r>
                      <a:r>
                        <a:rPr lang="en-GB" sz="1800" b="0" baseline="0" noProof="0" dirty="0">
                          <a:latin typeface="+mn-lt"/>
                        </a:rPr>
                        <a:t> person</a:t>
                      </a:r>
                      <a:endParaRPr lang="en-GB" sz="1800" b="0" noProof="0" dirty="0">
                        <a:latin typeface="+mn-lt"/>
                      </a:endParaRPr>
                    </a:p>
                    <a:p>
                      <a:endParaRPr lang="en-GB" sz="1800" b="0" noProof="0" dirty="0">
                        <a:latin typeface="+mn-lt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5939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800" b="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D3.1</a:t>
                      </a:r>
                      <a:endParaRPr lang="en-GB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Performance modelling</a:t>
                      </a:r>
                    </a:p>
                    <a:p>
                      <a:pPr algn="l" fontAlgn="b"/>
                      <a:r>
                        <a:rPr lang="en-GB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and prediction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noProof="0" dirty="0" smtClean="0">
                          <a:latin typeface="+mn-lt"/>
                        </a:rPr>
                        <a:t>15</a:t>
                      </a:r>
                      <a:endParaRPr lang="en-GB" sz="1800" b="0" noProof="0" dirty="0">
                        <a:latin typeface="+mn-lt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95357">
                <a:tc>
                  <a:txBody>
                    <a:bodyPr/>
                    <a:lstStyle/>
                    <a:p>
                      <a:r>
                        <a:rPr lang="en-GB" sz="1800" b="0" noProof="0" dirty="0">
                          <a:latin typeface="+mn-lt"/>
                        </a:rPr>
                        <a:t>2</a:t>
                      </a: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D4.4</a:t>
                      </a:r>
                      <a:endParaRPr lang="en-GB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 report on</a:t>
                      </a:r>
                    </a:p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architecture evaluation</a:t>
                      </a:r>
                    </a:p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dissemination</a:t>
                      </a:r>
                      <a:endParaRPr lang="en-GB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GB" sz="1800" b="0" i="0" u="none" strike="noStrike" kern="1200" noProof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95357">
                <a:tc>
                  <a:txBody>
                    <a:bodyPr/>
                    <a:lstStyle/>
                    <a:p>
                      <a:r>
                        <a:rPr lang="en-GB" sz="1800" b="0" noProof="0" dirty="0" smtClean="0">
                          <a:latin typeface="+mn-lt"/>
                        </a:rPr>
                        <a:t>3</a:t>
                      </a:r>
                      <a:endParaRPr lang="en-GB" sz="1800" b="0" noProof="0" dirty="0">
                        <a:latin typeface="+mn-lt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D6.1</a:t>
                      </a:r>
                      <a:endParaRPr lang="en-GB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pl-PL" dirty="0" smtClean="0"/>
                        <a:t>First </a:t>
                      </a:r>
                      <a:r>
                        <a:rPr lang="pl-PL" dirty="0" err="1" smtClean="0"/>
                        <a:t>prototype</a:t>
                      </a:r>
                      <a:endParaRPr lang="en-GB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GB" sz="1800" b="0" i="0" u="none" strike="noStrike" kern="1200" noProof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anchor="ctr"/>
                </a:tc>
              </a:tr>
              <a:tr h="1295357">
                <a:tc>
                  <a:txBody>
                    <a:bodyPr/>
                    <a:lstStyle/>
                    <a:p>
                      <a:r>
                        <a:rPr lang="en-GB" sz="1800" b="0" noProof="0" dirty="0" smtClean="0">
                          <a:latin typeface="+mn-lt"/>
                        </a:rPr>
                        <a:t>4</a:t>
                      </a:r>
                      <a:endParaRPr lang="en-GB" sz="1800" b="0" noProof="0" dirty="0">
                        <a:latin typeface="+mn-lt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D7.1</a:t>
                      </a:r>
                      <a:endParaRPr lang="en-GB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Beta release of the</a:t>
                      </a:r>
                    </a:p>
                    <a:p>
                      <a:pPr algn="l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service</a:t>
                      </a:r>
                      <a:endParaRPr lang="en-GB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noProof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 lang="en-GB" sz="1800" b="0" i="0" u="none" strike="noStrike" kern="1200" noProof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anchor="ctr"/>
                </a:tc>
                <a:tc>
                  <a:txBody>
                    <a:bodyPr/>
                    <a:lstStyle/>
                    <a:p>
                      <a:pPr marL="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 anchor="ctr"/>
                </a:tc>
              </a:tr>
            </a:tbl>
          </a:graphicData>
        </a:graphic>
      </p:graphicFrame>
      <p:sp>
        <p:nvSpPr>
          <p:cNvPr id="6" name="Titolo 1"/>
          <p:cNvSpPr>
            <a:spLocks noGrp="1"/>
          </p:cNvSpPr>
          <p:nvPr>
            <p:ph type="title"/>
          </p:nvPr>
        </p:nvSpPr>
        <p:spPr>
          <a:xfrm>
            <a:off x="1187451" y="10511"/>
            <a:ext cx="6912942" cy="696441"/>
          </a:xfrm>
        </p:spPr>
        <p:txBody>
          <a:bodyPr/>
          <a:lstStyle/>
          <a:p>
            <a:pPr eaLnBrk="1" hangingPunct="1"/>
            <a:r>
              <a:rPr lang="pl-PL" altLang="en-US" dirty="0" err="1" smtClean="0">
                <a:ea typeface="MS PGothic"/>
                <a:cs typeface="MS PGothic"/>
              </a:rPr>
              <a:t>Cyfronet</a:t>
            </a:r>
            <a:r>
              <a:rPr lang="pl-PL" altLang="en-US" dirty="0" smtClean="0">
                <a:ea typeface="MS PGothic"/>
                <a:cs typeface="MS PGothic"/>
              </a:rPr>
              <a:t> r</a:t>
            </a:r>
            <a:r>
              <a:rPr lang="en-GB" altLang="en-US" dirty="0">
                <a:ea typeface="MS PGothic"/>
                <a:cs typeface="MS PGothic"/>
              </a:rPr>
              <a:t>ole by </a:t>
            </a:r>
            <a:r>
              <a:rPr lang="pl-PL" altLang="en-US" dirty="0">
                <a:ea typeface="MS PGothic"/>
                <a:cs typeface="MS PGothic"/>
              </a:rPr>
              <a:t>d</a:t>
            </a:r>
            <a:r>
              <a:rPr lang="en-GB" altLang="en-US" dirty="0" err="1">
                <a:ea typeface="MS PGothic"/>
                <a:cs typeface="MS PGothic"/>
              </a:rPr>
              <a:t>eliverable</a:t>
            </a:r>
            <a:endParaRPr lang="en-GB" altLang="en-US" dirty="0">
              <a:ea typeface="MS PGothic"/>
              <a:cs typeface="MS PGothic"/>
            </a:endParaRP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-41445"/>
            <a:ext cx="771556" cy="78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5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PH-Share Templat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VPH-Share Template Slide</Template>
  <TotalTime>4071</TotalTime>
  <Words>791</Words>
  <Application>Microsoft Office PowerPoint</Application>
  <PresentationFormat>Pokaz na ekranie (4:3)</PresentationFormat>
  <Paragraphs>212</Paragraphs>
  <Slides>10</Slides>
  <Notes>4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VPH-Share Template Slide</vt:lpstr>
      <vt:lpstr>PROCESS   ACC Cyfronet AGH, Krakow, Poland  </vt:lpstr>
      <vt:lpstr>AGH University of Science and Technology</vt:lpstr>
      <vt:lpstr>ACC Cyfronet AGH</vt:lpstr>
      <vt:lpstr>Prezentacja programu PowerPoint</vt:lpstr>
      <vt:lpstr>DICE Team – area of research</vt:lpstr>
      <vt:lpstr>DICE Team skillset and EU projects </vt:lpstr>
      <vt:lpstr>Cyfronet AGH: Personnel and roles </vt:lpstr>
      <vt:lpstr>Cyfronet role by WP</vt:lpstr>
      <vt:lpstr>Cyfronet role by deliverable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 4 :  VPH Semantics</dc:title>
  <dc:creator>Norman James Powell</dc:creator>
  <cp:lastModifiedBy>bubak</cp:lastModifiedBy>
  <cp:revision>422</cp:revision>
  <dcterms:created xsi:type="dcterms:W3CDTF">2011-04-13T15:31:15Z</dcterms:created>
  <dcterms:modified xsi:type="dcterms:W3CDTF">2017-11-20T10:11:28Z</dcterms:modified>
</cp:coreProperties>
</file>